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sldIdLst>
    <p:sldId id="256" r:id="rId2"/>
    <p:sldId id="257" r:id="rId3"/>
    <p:sldId id="298" r:id="rId4"/>
    <p:sldId id="299" r:id="rId5"/>
    <p:sldId id="302" r:id="rId6"/>
    <p:sldId id="301" r:id="rId7"/>
    <p:sldId id="303" r:id="rId8"/>
    <p:sldId id="308" r:id="rId9"/>
    <p:sldId id="309" r:id="rId10"/>
    <p:sldId id="310" r:id="rId11"/>
    <p:sldId id="311" r:id="rId12"/>
    <p:sldId id="312" r:id="rId13"/>
    <p:sldId id="313" r:id="rId14"/>
    <p:sldId id="318" r:id="rId15"/>
    <p:sldId id="300" r:id="rId16"/>
    <p:sldId id="319" r:id="rId17"/>
    <p:sldId id="321" r:id="rId18"/>
    <p:sldId id="320" r:id="rId19"/>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BF"/>
    <a:srgbClr val="CC005C"/>
    <a:srgbClr val="C7005A"/>
    <a:srgbClr val="D2005F"/>
    <a:srgbClr val="DA0063"/>
    <a:srgbClr val="C7005B"/>
    <a:srgbClr val="C8005A"/>
    <a:srgbClr val="808080"/>
    <a:srgbClr val="4E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671"/>
  </p:normalViewPr>
  <p:slideViewPr>
    <p:cSldViewPr snapToObjects="1" showGuides="1">
      <p:cViewPr varScale="1">
        <p:scale>
          <a:sx n="139" d="100"/>
          <a:sy n="139" d="100"/>
        </p:scale>
        <p:origin x="760" y="168"/>
      </p:cViewPr>
      <p:guideLst>
        <p:guide orient="horz" pos="1620"/>
        <p:guide pos="2880"/>
      </p:guideLst>
    </p:cSldViewPr>
  </p:slideViewPr>
  <p:notesTextViewPr>
    <p:cViewPr>
      <p:scale>
        <a:sx n="1" d="1"/>
        <a:sy n="1" d="1"/>
      </p:scale>
      <p:origin x="0" y="0"/>
    </p:cViewPr>
  </p:notesTextViewPr>
  <p:sorterViewPr>
    <p:cViewPr>
      <p:scale>
        <a:sx n="100" d="100"/>
        <a:sy n="100" d="100"/>
      </p:scale>
      <p:origin x="0" y="5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D9617-E9BC-459F-B6A7-067D856DBE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66A3E2-752D-45E9-8CE7-4773F5C4938B}">
      <dgm:prSet custT="1"/>
      <dgm:spPr/>
      <dgm:t>
        <a:bodyPr/>
        <a:lstStyle/>
        <a:p>
          <a:r>
            <a:rPr lang="en-US" sz="3600" dirty="0"/>
            <a:t>Ten Thematic Areas identified from analysis:</a:t>
          </a:r>
        </a:p>
      </dgm:t>
    </dgm:pt>
    <dgm:pt modelId="{958DC347-8C17-4E9A-9B49-892A3A389485}" type="parTrans" cxnId="{DA64460D-501A-4813-AE1B-785707C707E6}">
      <dgm:prSet/>
      <dgm:spPr/>
      <dgm:t>
        <a:bodyPr/>
        <a:lstStyle/>
        <a:p>
          <a:endParaRPr lang="en-US"/>
        </a:p>
      </dgm:t>
    </dgm:pt>
    <dgm:pt modelId="{37C03B14-7689-499B-A0AD-A491BF65577C}" type="sibTrans" cxnId="{DA64460D-501A-4813-AE1B-785707C707E6}">
      <dgm:prSet/>
      <dgm:spPr/>
      <dgm:t>
        <a:bodyPr/>
        <a:lstStyle/>
        <a:p>
          <a:endParaRPr lang="en-US"/>
        </a:p>
      </dgm:t>
    </dgm:pt>
    <dgm:pt modelId="{A9FFFC02-36C0-4911-9B3C-7320D62EFF64}">
      <dgm:prSet custT="1"/>
      <dgm:spPr/>
      <dgm:t>
        <a:bodyPr/>
        <a:lstStyle/>
        <a:p>
          <a:pPr>
            <a:buFont typeface="+mj-lt"/>
            <a:buAutoNum type="romanLcPeriod"/>
          </a:pPr>
          <a:r>
            <a:rPr lang="en-US" sz="1800" dirty="0"/>
            <a:t>Major health problems in the communities; </a:t>
          </a:r>
        </a:p>
      </dgm:t>
    </dgm:pt>
    <dgm:pt modelId="{EBC93590-CED0-4EFE-A52F-C75461371D6B}" type="parTrans" cxnId="{90E3E24C-3F5A-45D6-A100-13096F912B28}">
      <dgm:prSet/>
      <dgm:spPr/>
      <dgm:t>
        <a:bodyPr/>
        <a:lstStyle/>
        <a:p>
          <a:endParaRPr lang="en-US"/>
        </a:p>
      </dgm:t>
    </dgm:pt>
    <dgm:pt modelId="{82F49EDA-AD9B-4ADB-96BD-08C59DA80F85}" type="sibTrans" cxnId="{90E3E24C-3F5A-45D6-A100-13096F912B28}">
      <dgm:prSet/>
      <dgm:spPr/>
      <dgm:t>
        <a:bodyPr/>
        <a:lstStyle/>
        <a:p>
          <a:endParaRPr lang="en-US"/>
        </a:p>
      </dgm:t>
    </dgm:pt>
    <dgm:pt modelId="{B19FB69E-8B58-4718-891D-6155098B74AC}">
      <dgm:prSet custT="1"/>
      <dgm:spPr/>
      <dgm:t>
        <a:bodyPr/>
        <a:lstStyle/>
        <a:p>
          <a:pPr>
            <a:buFont typeface="+mj-lt"/>
            <a:buAutoNum type="romanLcPeriod"/>
          </a:pPr>
          <a:r>
            <a:rPr lang="en-US" sz="1800" dirty="0"/>
            <a:t>Knowledge of Seasonal Malaria Chemoprevention (SMC) among caregivers; </a:t>
          </a:r>
        </a:p>
      </dgm:t>
    </dgm:pt>
    <dgm:pt modelId="{7B16180D-B418-4B49-9EEF-E6BEF7C1C3E5}" type="parTrans" cxnId="{09ADE5C1-CEEE-4144-A2E1-317454EE1363}">
      <dgm:prSet/>
      <dgm:spPr/>
      <dgm:t>
        <a:bodyPr/>
        <a:lstStyle/>
        <a:p>
          <a:endParaRPr lang="en-US"/>
        </a:p>
      </dgm:t>
    </dgm:pt>
    <dgm:pt modelId="{F7AD87DF-16BD-4CCA-A91A-BA37AC708151}" type="sibTrans" cxnId="{09ADE5C1-CEEE-4144-A2E1-317454EE1363}">
      <dgm:prSet/>
      <dgm:spPr/>
      <dgm:t>
        <a:bodyPr/>
        <a:lstStyle/>
        <a:p>
          <a:endParaRPr lang="en-US"/>
        </a:p>
      </dgm:t>
    </dgm:pt>
    <dgm:pt modelId="{7BE66252-2E20-471D-9045-ECFC7B303C1C}">
      <dgm:prSet custT="1"/>
      <dgm:spPr/>
      <dgm:t>
        <a:bodyPr/>
        <a:lstStyle/>
        <a:p>
          <a:pPr>
            <a:buFont typeface="+mj-lt"/>
            <a:buAutoNum type="romanLcPeriod"/>
          </a:pPr>
          <a:r>
            <a:rPr lang="en-US" sz="1800" dirty="0"/>
            <a:t>Extent of SMC’s coverage;</a:t>
          </a:r>
        </a:p>
      </dgm:t>
    </dgm:pt>
    <dgm:pt modelId="{F233B29F-3A03-49BC-8DA8-C6349BB048D8}" type="parTrans" cxnId="{704AF67B-069A-4CBD-B2AA-DAA045922FE8}">
      <dgm:prSet/>
      <dgm:spPr/>
      <dgm:t>
        <a:bodyPr/>
        <a:lstStyle/>
        <a:p>
          <a:endParaRPr lang="en-US"/>
        </a:p>
      </dgm:t>
    </dgm:pt>
    <dgm:pt modelId="{0ABE5A0F-A32B-4781-9BA4-B22720A7A0E1}" type="sibTrans" cxnId="{704AF67B-069A-4CBD-B2AA-DAA045922FE8}">
      <dgm:prSet/>
      <dgm:spPr/>
      <dgm:t>
        <a:bodyPr/>
        <a:lstStyle/>
        <a:p>
          <a:endParaRPr lang="en-US"/>
        </a:p>
      </dgm:t>
    </dgm:pt>
    <dgm:pt modelId="{27861616-308E-46EB-9769-B2EA1A49381B}">
      <dgm:prSet custT="1"/>
      <dgm:spPr/>
      <dgm:t>
        <a:bodyPr/>
        <a:lstStyle/>
        <a:p>
          <a:pPr>
            <a:buFont typeface="+mj-lt"/>
            <a:buAutoNum type="romanLcPeriod"/>
          </a:pPr>
          <a:r>
            <a:rPr lang="en-US" sz="1800" dirty="0"/>
            <a:t>Knowledge of malaria among caregivers and its effect on SMC uptake; </a:t>
          </a:r>
        </a:p>
      </dgm:t>
    </dgm:pt>
    <dgm:pt modelId="{655D2020-EC61-4CCC-B6ED-21E12F4DA761}" type="parTrans" cxnId="{A397D6BE-75F3-4227-AE64-F0D3B668EF0C}">
      <dgm:prSet/>
      <dgm:spPr/>
      <dgm:t>
        <a:bodyPr/>
        <a:lstStyle/>
        <a:p>
          <a:endParaRPr lang="en-US"/>
        </a:p>
      </dgm:t>
    </dgm:pt>
    <dgm:pt modelId="{473A9B86-26CD-4340-9DEF-AC95C2B7AB80}" type="sibTrans" cxnId="{A397D6BE-75F3-4227-AE64-F0D3B668EF0C}">
      <dgm:prSet/>
      <dgm:spPr/>
      <dgm:t>
        <a:bodyPr/>
        <a:lstStyle/>
        <a:p>
          <a:endParaRPr lang="en-US"/>
        </a:p>
      </dgm:t>
    </dgm:pt>
    <dgm:pt modelId="{8B2F8A3F-FA27-46C5-92A7-6A007433945A}">
      <dgm:prSet custT="1"/>
      <dgm:spPr/>
      <dgm:t>
        <a:bodyPr/>
        <a:lstStyle/>
        <a:p>
          <a:pPr>
            <a:buFont typeface="+mj-lt"/>
            <a:buAutoNum type="romanLcPeriod"/>
          </a:pPr>
          <a:r>
            <a:rPr lang="en-US" sz="1800" dirty="0"/>
            <a:t>Perceived effects of SMC on children’s health among caregivers; </a:t>
          </a:r>
        </a:p>
      </dgm:t>
    </dgm:pt>
    <dgm:pt modelId="{A02E9658-C868-4859-9B62-7FCE4FC6538C}" type="parTrans" cxnId="{6FC7ADFE-51F1-4D8D-9535-71B9F7F646BE}">
      <dgm:prSet/>
      <dgm:spPr/>
      <dgm:t>
        <a:bodyPr/>
        <a:lstStyle/>
        <a:p>
          <a:endParaRPr lang="en-US"/>
        </a:p>
      </dgm:t>
    </dgm:pt>
    <dgm:pt modelId="{DC5905C8-AB31-4275-9163-D4ECAC6AB74D}" type="sibTrans" cxnId="{6FC7ADFE-51F1-4D8D-9535-71B9F7F646BE}">
      <dgm:prSet/>
      <dgm:spPr/>
      <dgm:t>
        <a:bodyPr/>
        <a:lstStyle/>
        <a:p>
          <a:endParaRPr lang="en-US"/>
        </a:p>
      </dgm:t>
    </dgm:pt>
    <dgm:pt modelId="{2F6E02D5-E1FB-4C73-8D81-0298BC7BFF0F}">
      <dgm:prSet custT="1"/>
      <dgm:spPr/>
      <dgm:t>
        <a:bodyPr/>
        <a:lstStyle/>
        <a:p>
          <a:pPr>
            <a:buFont typeface="+mj-lt"/>
            <a:buAutoNum type="romanLcPeriod"/>
          </a:pPr>
          <a:r>
            <a:rPr lang="en-US" sz="1800" dirty="0"/>
            <a:t>Caregivers’ experience of and attitude towards SMC; </a:t>
          </a:r>
        </a:p>
      </dgm:t>
    </dgm:pt>
    <dgm:pt modelId="{CF051FDE-BE84-44B5-930C-85E4305D156C}" type="parTrans" cxnId="{29DF472E-B223-42A5-90BE-5C68A8D1AD73}">
      <dgm:prSet/>
      <dgm:spPr/>
      <dgm:t>
        <a:bodyPr/>
        <a:lstStyle/>
        <a:p>
          <a:endParaRPr lang="en-US"/>
        </a:p>
      </dgm:t>
    </dgm:pt>
    <dgm:pt modelId="{8A77832F-9368-455D-89ED-6F1780FA91C0}" type="sibTrans" cxnId="{29DF472E-B223-42A5-90BE-5C68A8D1AD73}">
      <dgm:prSet/>
      <dgm:spPr/>
      <dgm:t>
        <a:bodyPr/>
        <a:lstStyle/>
        <a:p>
          <a:endParaRPr lang="en-US"/>
        </a:p>
      </dgm:t>
    </dgm:pt>
    <dgm:pt modelId="{F62FECB1-DAD9-42C5-8914-443DE25E6C53}">
      <dgm:prSet custT="1"/>
      <dgm:spPr/>
      <dgm:t>
        <a:bodyPr/>
        <a:lstStyle/>
        <a:p>
          <a:pPr>
            <a:buFont typeface="+mj-lt"/>
            <a:buAutoNum type="romanLcPeriod"/>
          </a:pPr>
          <a:r>
            <a:rPr lang="en-US" sz="1800" dirty="0"/>
            <a:t>Barriers to SMC uptake; </a:t>
          </a:r>
        </a:p>
      </dgm:t>
    </dgm:pt>
    <dgm:pt modelId="{121DBE4F-C536-4A35-A8F0-9975DD85458E}" type="parTrans" cxnId="{A9C30D28-D7D4-4A5F-B973-1E35CE45F823}">
      <dgm:prSet/>
      <dgm:spPr/>
      <dgm:t>
        <a:bodyPr/>
        <a:lstStyle/>
        <a:p>
          <a:endParaRPr lang="en-US"/>
        </a:p>
      </dgm:t>
    </dgm:pt>
    <dgm:pt modelId="{F59D6675-E8C0-4D61-A0DB-BCB5888F814B}" type="sibTrans" cxnId="{A9C30D28-D7D4-4A5F-B973-1E35CE45F823}">
      <dgm:prSet/>
      <dgm:spPr/>
      <dgm:t>
        <a:bodyPr/>
        <a:lstStyle/>
        <a:p>
          <a:endParaRPr lang="en-US"/>
        </a:p>
      </dgm:t>
    </dgm:pt>
    <dgm:pt modelId="{E5331141-A7C1-4207-AF54-C132466BCC1D}">
      <dgm:prSet custT="1"/>
      <dgm:spPr/>
      <dgm:t>
        <a:bodyPr/>
        <a:lstStyle/>
        <a:p>
          <a:pPr>
            <a:buFont typeface="+mj-lt"/>
            <a:buAutoNum type="romanLcPeriod"/>
          </a:pPr>
          <a:r>
            <a:rPr lang="en-US" sz="1800" dirty="0"/>
            <a:t>Caregivers preferred mode of delivery/place of administration; </a:t>
          </a:r>
        </a:p>
      </dgm:t>
    </dgm:pt>
    <dgm:pt modelId="{C299A12E-A268-433C-B7FE-BCAACE2FBFE0}" type="parTrans" cxnId="{2EF7635F-5D8F-4278-893B-21BD7BA0DE27}">
      <dgm:prSet/>
      <dgm:spPr/>
      <dgm:t>
        <a:bodyPr/>
        <a:lstStyle/>
        <a:p>
          <a:endParaRPr lang="en-US"/>
        </a:p>
      </dgm:t>
    </dgm:pt>
    <dgm:pt modelId="{DE1F7A73-6AB6-4A00-AE3D-891DEBD8DB3E}" type="sibTrans" cxnId="{2EF7635F-5D8F-4278-893B-21BD7BA0DE27}">
      <dgm:prSet/>
      <dgm:spPr/>
      <dgm:t>
        <a:bodyPr/>
        <a:lstStyle/>
        <a:p>
          <a:endParaRPr lang="en-US"/>
        </a:p>
      </dgm:t>
    </dgm:pt>
    <dgm:pt modelId="{C2C2DC5A-46E5-4AB9-AE80-769866D04EBA}">
      <dgm:prSet custT="1"/>
      <dgm:spPr/>
      <dgm:t>
        <a:bodyPr/>
        <a:lstStyle/>
        <a:p>
          <a:pPr>
            <a:buFont typeface="+mj-lt"/>
            <a:buAutoNum type="romanLcPeriod"/>
          </a:pPr>
          <a:r>
            <a:rPr lang="en-US" sz="1800" dirty="0"/>
            <a:t>Health workers/CDDs experience and attitude regarding delivery of SMC; </a:t>
          </a:r>
        </a:p>
      </dgm:t>
    </dgm:pt>
    <dgm:pt modelId="{E3D68317-E883-46A6-B645-27169BF74096}" type="parTrans" cxnId="{721B174D-606B-4EE4-BA0D-957FE50CB1EC}">
      <dgm:prSet/>
      <dgm:spPr/>
      <dgm:t>
        <a:bodyPr/>
        <a:lstStyle/>
        <a:p>
          <a:endParaRPr lang="en-US"/>
        </a:p>
      </dgm:t>
    </dgm:pt>
    <dgm:pt modelId="{09F3003F-543C-4390-9EB8-C496B63DCCBB}" type="sibTrans" cxnId="{721B174D-606B-4EE4-BA0D-957FE50CB1EC}">
      <dgm:prSet/>
      <dgm:spPr/>
      <dgm:t>
        <a:bodyPr/>
        <a:lstStyle/>
        <a:p>
          <a:endParaRPr lang="en-US"/>
        </a:p>
      </dgm:t>
    </dgm:pt>
    <dgm:pt modelId="{B95537DD-9DA2-4CE5-A962-932592A75611}">
      <dgm:prSet custT="1"/>
      <dgm:spPr/>
      <dgm:t>
        <a:bodyPr/>
        <a:lstStyle/>
        <a:p>
          <a:pPr>
            <a:buFont typeface="+mj-lt"/>
            <a:buAutoNum type="romanLcPeriod"/>
          </a:pPr>
          <a:r>
            <a:rPr lang="en-US" sz="1800" dirty="0"/>
            <a:t>Recommendations on how to upscale SMC Uptake</a:t>
          </a:r>
        </a:p>
      </dgm:t>
    </dgm:pt>
    <dgm:pt modelId="{0CE18B19-15FD-43AF-B9E8-F0E1816FD1A1}" type="parTrans" cxnId="{56B6D102-7038-4CA3-B9E5-223DE1AEE0CE}">
      <dgm:prSet/>
      <dgm:spPr/>
      <dgm:t>
        <a:bodyPr/>
        <a:lstStyle/>
        <a:p>
          <a:endParaRPr lang="en-US"/>
        </a:p>
      </dgm:t>
    </dgm:pt>
    <dgm:pt modelId="{CFCB2BC9-5F17-4A46-B5BD-58955FBE81F4}" type="sibTrans" cxnId="{56B6D102-7038-4CA3-B9E5-223DE1AEE0CE}">
      <dgm:prSet/>
      <dgm:spPr/>
      <dgm:t>
        <a:bodyPr/>
        <a:lstStyle/>
        <a:p>
          <a:endParaRPr lang="en-US"/>
        </a:p>
      </dgm:t>
    </dgm:pt>
    <dgm:pt modelId="{17FE233F-2C40-4FC1-8A0B-06DBA2C479F7}" type="pres">
      <dgm:prSet presAssocID="{820D9617-E9BC-459F-B6A7-067D856DBE2D}" presName="Name0" presStyleCnt="0">
        <dgm:presLayoutVars>
          <dgm:dir/>
          <dgm:animLvl val="lvl"/>
          <dgm:resizeHandles val="exact"/>
        </dgm:presLayoutVars>
      </dgm:prSet>
      <dgm:spPr/>
    </dgm:pt>
    <dgm:pt modelId="{88580C15-0B66-44D3-BD7A-7EA8D241F12A}" type="pres">
      <dgm:prSet presAssocID="{9166A3E2-752D-45E9-8CE7-4773F5C4938B}" presName="linNode" presStyleCnt="0"/>
      <dgm:spPr/>
    </dgm:pt>
    <dgm:pt modelId="{A7961E37-5F78-483B-A889-728D4A116B04}" type="pres">
      <dgm:prSet presAssocID="{9166A3E2-752D-45E9-8CE7-4773F5C4938B}" presName="parentText" presStyleLbl="node1" presStyleIdx="0" presStyleCnt="1" custScaleX="88085">
        <dgm:presLayoutVars>
          <dgm:chMax val="1"/>
          <dgm:bulletEnabled val="1"/>
        </dgm:presLayoutVars>
      </dgm:prSet>
      <dgm:spPr/>
    </dgm:pt>
    <dgm:pt modelId="{6F2997E5-2D0F-4016-AD0E-D32D598C948E}" type="pres">
      <dgm:prSet presAssocID="{9166A3E2-752D-45E9-8CE7-4773F5C4938B}" presName="descendantText" presStyleLbl="alignAccFollowNode1" presStyleIdx="0" presStyleCnt="1" custScaleY="125122">
        <dgm:presLayoutVars>
          <dgm:bulletEnabled val="1"/>
        </dgm:presLayoutVars>
      </dgm:prSet>
      <dgm:spPr/>
    </dgm:pt>
  </dgm:ptLst>
  <dgm:cxnLst>
    <dgm:cxn modelId="{56B6D102-7038-4CA3-B9E5-223DE1AEE0CE}" srcId="{9166A3E2-752D-45E9-8CE7-4773F5C4938B}" destId="{B95537DD-9DA2-4CE5-A962-932592A75611}" srcOrd="9" destOrd="0" parTransId="{0CE18B19-15FD-43AF-B9E8-F0E1816FD1A1}" sibTransId="{CFCB2BC9-5F17-4A46-B5BD-58955FBE81F4}"/>
    <dgm:cxn modelId="{DA64460D-501A-4813-AE1B-785707C707E6}" srcId="{820D9617-E9BC-459F-B6A7-067D856DBE2D}" destId="{9166A3E2-752D-45E9-8CE7-4773F5C4938B}" srcOrd="0" destOrd="0" parTransId="{958DC347-8C17-4E9A-9B49-892A3A389485}" sibTransId="{37C03B14-7689-499B-A0AD-A491BF65577C}"/>
    <dgm:cxn modelId="{A9C30D28-D7D4-4A5F-B973-1E35CE45F823}" srcId="{9166A3E2-752D-45E9-8CE7-4773F5C4938B}" destId="{F62FECB1-DAD9-42C5-8914-443DE25E6C53}" srcOrd="6" destOrd="0" parTransId="{121DBE4F-C536-4A35-A8F0-9975DD85458E}" sibTransId="{F59D6675-E8C0-4D61-A0DB-BCB5888F814B}"/>
    <dgm:cxn modelId="{29DF472E-B223-42A5-90BE-5C68A8D1AD73}" srcId="{9166A3E2-752D-45E9-8CE7-4773F5C4938B}" destId="{2F6E02D5-E1FB-4C73-8D81-0298BC7BFF0F}" srcOrd="5" destOrd="0" parTransId="{CF051FDE-BE84-44B5-930C-85E4305D156C}" sibTransId="{8A77832F-9368-455D-89ED-6F1780FA91C0}"/>
    <dgm:cxn modelId="{680BAB3B-B538-431E-A09A-22B9132ACAB0}" type="presOf" srcId="{820D9617-E9BC-459F-B6A7-067D856DBE2D}" destId="{17FE233F-2C40-4FC1-8A0B-06DBA2C479F7}" srcOrd="0" destOrd="0" presId="urn:microsoft.com/office/officeart/2005/8/layout/vList5"/>
    <dgm:cxn modelId="{90E3E24C-3F5A-45D6-A100-13096F912B28}" srcId="{9166A3E2-752D-45E9-8CE7-4773F5C4938B}" destId="{A9FFFC02-36C0-4911-9B3C-7320D62EFF64}" srcOrd="0" destOrd="0" parTransId="{EBC93590-CED0-4EFE-A52F-C75461371D6B}" sibTransId="{82F49EDA-AD9B-4ADB-96BD-08C59DA80F85}"/>
    <dgm:cxn modelId="{721B174D-606B-4EE4-BA0D-957FE50CB1EC}" srcId="{9166A3E2-752D-45E9-8CE7-4773F5C4938B}" destId="{C2C2DC5A-46E5-4AB9-AE80-769866D04EBA}" srcOrd="8" destOrd="0" parTransId="{E3D68317-E883-46A6-B645-27169BF74096}" sibTransId="{09F3003F-543C-4390-9EB8-C496B63DCCBB}"/>
    <dgm:cxn modelId="{78A78957-4A0D-4C10-9546-AFBBC0C0E61B}" type="presOf" srcId="{B95537DD-9DA2-4CE5-A962-932592A75611}" destId="{6F2997E5-2D0F-4016-AD0E-D32D598C948E}" srcOrd="0" destOrd="9" presId="urn:microsoft.com/office/officeart/2005/8/layout/vList5"/>
    <dgm:cxn modelId="{2EF7635F-5D8F-4278-893B-21BD7BA0DE27}" srcId="{9166A3E2-752D-45E9-8CE7-4773F5C4938B}" destId="{E5331141-A7C1-4207-AF54-C132466BCC1D}" srcOrd="7" destOrd="0" parTransId="{C299A12E-A268-433C-B7FE-BCAACE2FBFE0}" sibTransId="{DE1F7A73-6AB6-4A00-AE3D-891DEBD8DB3E}"/>
    <dgm:cxn modelId="{8CA03161-C95B-4370-9048-B7E133C36CBF}" type="presOf" srcId="{2F6E02D5-E1FB-4C73-8D81-0298BC7BFF0F}" destId="{6F2997E5-2D0F-4016-AD0E-D32D598C948E}" srcOrd="0" destOrd="5" presId="urn:microsoft.com/office/officeart/2005/8/layout/vList5"/>
    <dgm:cxn modelId="{11801277-1376-47A6-8888-00D6971AB063}" type="presOf" srcId="{7BE66252-2E20-471D-9045-ECFC7B303C1C}" destId="{6F2997E5-2D0F-4016-AD0E-D32D598C948E}" srcOrd="0" destOrd="2" presId="urn:microsoft.com/office/officeart/2005/8/layout/vList5"/>
    <dgm:cxn modelId="{8B38EA7A-3345-4369-9527-02FC5A0E6315}" type="presOf" srcId="{F62FECB1-DAD9-42C5-8914-443DE25E6C53}" destId="{6F2997E5-2D0F-4016-AD0E-D32D598C948E}" srcOrd="0" destOrd="6" presId="urn:microsoft.com/office/officeart/2005/8/layout/vList5"/>
    <dgm:cxn modelId="{704AF67B-069A-4CBD-B2AA-DAA045922FE8}" srcId="{9166A3E2-752D-45E9-8CE7-4773F5C4938B}" destId="{7BE66252-2E20-471D-9045-ECFC7B303C1C}" srcOrd="2" destOrd="0" parTransId="{F233B29F-3A03-49BC-8DA8-C6349BB048D8}" sibTransId="{0ABE5A0F-A32B-4781-9BA4-B22720A7A0E1}"/>
    <dgm:cxn modelId="{E9EB49A0-7A34-443F-BC71-E53FE32029B6}" type="presOf" srcId="{C2C2DC5A-46E5-4AB9-AE80-769866D04EBA}" destId="{6F2997E5-2D0F-4016-AD0E-D32D598C948E}" srcOrd="0" destOrd="8" presId="urn:microsoft.com/office/officeart/2005/8/layout/vList5"/>
    <dgm:cxn modelId="{A397D6BE-75F3-4227-AE64-F0D3B668EF0C}" srcId="{9166A3E2-752D-45E9-8CE7-4773F5C4938B}" destId="{27861616-308E-46EB-9769-B2EA1A49381B}" srcOrd="3" destOrd="0" parTransId="{655D2020-EC61-4CCC-B6ED-21E12F4DA761}" sibTransId="{473A9B86-26CD-4340-9DEF-AC95C2B7AB80}"/>
    <dgm:cxn modelId="{09ADE5C1-CEEE-4144-A2E1-317454EE1363}" srcId="{9166A3E2-752D-45E9-8CE7-4773F5C4938B}" destId="{B19FB69E-8B58-4718-891D-6155098B74AC}" srcOrd="1" destOrd="0" parTransId="{7B16180D-B418-4B49-9EEF-E6BEF7C1C3E5}" sibTransId="{F7AD87DF-16BD-4CCA-A91A-BA37AC708151}"/>
    <dgm:cxn modelId="{174DF4C5-12CD-41FC-AF42-34A037061D77}" type="presOf" srcId="{E5331141-A7C1-4207-AF54-C132466BCC1D}" destId="{6F2997E5-2D0F-4016-AD0E-D32D598C948E}" srcOrd="0" destOrd="7" presId="urn:microsoft.com/office/officeart/2005/8/layout/vList5"/>
    <dgm:cxn modelId="{EF260DDB-8E65-4623-AE36-5B8C2E9F35AA}" type="presOf" srcId="{A9FFFC02-36C0-4911-9B3C-7320D62EFF64}" destId="{6F2997E5-2D0F-4016-AD0E-D32D598C948E}" srcOrd="0" destOrd="0" presId="urn:microsoft.com/office/officeart/2005/8/layout/vList5"/>
    <dgm:cxn modelId="{2EE09FDE-5F3F-4491-B51D-3BA6E9E551E9}" type="presOf" srcId="{8B2F8A3F-FA27-46C5-92A7-6A007433945A}" destId="{6F2997E5-2D0F-4016-AD0E-D32D598C948E}" srcOrd="0" destOrd="4" presId="urn:microsoft.com/office/officeart/2005/8/layout/vList5"/>
    <dgm:cxn modelId="{7505B4E6-4A54-4E39-835F-3B5F41C1EF54}" type="presOf" srcId="{27861616-308E-46EB-9769-B2EA1A49381B}" destId="{6F2997E5-2D0F-4016-AD0E-D32D598C948E}" srcOrd="0" destOrd="3" presId="urn:microsoft.com/office/officeart/2005/8/layout/vList5"/>
    <dgm:cxn modelId="{15DDBCEB-07DB-4DF5-B563-4DD456305493}" type="presOf" srcId="{B19FB69E-8B58-4718-891D-6155098B74AC}" destId="{6F2997E5-2D0F-4016-AD0E-D32D598C948E}" srcOrd="0" destOrd="1" presId="urn:microsoft.com/office/officeart/2005/8/layout/vList5"/>
    <dgm:cxn modelId="{531315F7-225A-46D0-9BD7-B5CD76E05A6E}" type="presOf" srcId="{9166A3E2-752D-45E9-8CE7-4773F5C4938B}" destId="{A7961E37-5F78-483B-A889-728D4A116B04}" srcOrd="0" destOrd="0" presId="urn:microsoft.com/office/officeart/2005/8/layout/vList5"/>
    <dgm:cxn modelId="{6FC7ADFE-51F1-4D8D-9535-71B9F7F646BE}" srcId="{9166A3E2-752D-45E9-8CE7-4773F5C4938B}" destId="{8B2F8A3F-FA27-46C5-92A7-6A007433945A}" srcOrd="4" destOrd="0" parTransId="{A02E9658-C868-4859-9B62-7FCE4FC6538C}" sibTransId="{DC5905C8-AB31-4275-9163-D4ECAC6AB74D}"/>
    <dgm:cxn modelId="{4C4DC6C6-BA48-4D8C-95B8-F056D4B80F6B}" type="presParOf" srcId="{17FE233F-2C40-4FC1-8A0B-06DBA2C479F7}" destId="{88580C15-0B66-44D3-BD7A-7EA8D241F12A}" srcOrd="0" destOrd="0" presId="urn:microsoft.com/office/officeart/2005/8/layout/vList5"/>
    <dgm:cxn modelId="{83C52DB7-7783-43C9-9C1D-3D266E644EDB}" type="presParOf" srcId="{88580C15-0B66-44D3-BD7A-7EA8D241F12A}" destId="{A7961E37-5F78-483B-A889-728D4A116B04}" srcOrd="0" destOrd="0" presId="urn:microsoft.com/office/officeart/2005/8/layout/vList5"/>
    <dgm:cxn modelId="{D9D5DB9E-E67F-4B32-BD0B-7DD328E7EE51}" type="presParOf" srcId="{88580C15-0B66-44D3-BD7A-7EA8D241F12A}" destId="{6F2997E5-2D0F-4016-AD0E-D32D598C94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0FF616-A7B2-4155-9F3C-CC9ABC35AA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09984A9-0040-41A9-BFD2-84BC4DAD9A34}">
      <dgm:prSet custT="1"/>
      <dgm:spPr/>
      <dgm:t>
        <a:bodyPr/>
        <a:lstStyle/>
        <a:p>
          <a:r>
            <a:rPr lang="en-US" sz="1800" i="1" dirty="0"/>
            <a:t>“…they (the CDDs) work well to ensure children get the drugs. They come to us to administer the drug to the kids. So, their drugs reach every household.”</a:t>
          </a:r>
          <a:endParaRPr lang="en-US" sz="1800" dirty="0"/>
        </a:p>
      </dgm:t>
    </dgm:pt>
    <dgm:pt modelId="{9C4F9F43-A5F0-4DFE-80AD-62AB5A7345C5}" type="parTrans" cxnId="{4AF3C734-A9CC-4FDB-A404-E6FA4644CD36}">
      <dgm:prSet/>
      <dgm:spPr/>
      <dgm:t>
        <a:bodyPr/>
        <a:lstStyle/>
        <a:p>
          <a:endParaRPr lang="en-US"/>
        </a:p>
      </dgm:t>
    </dgm:pt>
    <dgm:pt modelId="{6A520636-E55C-4077-B72F-7E1C7661AC31}" type="sibTrans" cxnId="{4AF3C734-A9CC-4FDB-A404-E6FA4644CD36}">
      <dgm:prSet/>
      <dgm:spPr/>
      <dgm:t>
        <a:bodyPr/>
        <a:lstStyle/>
        <a:p>
          <a:endParaRPr lang="en-US"/>
        </a:p>
      </dgm:t>
    </dgm:pt>
    <dgm:pt modelId="{E0F54C01-4F23-4C75-97F5-4FC0FD930B39}">
      <dgm:prSet custT="1"/>
      <dgm:spPr/>
      <dgm:t>
        <a:bodyPr/>
        <a:lstStyle/>
        <a:p>
          <a:r>
            <a:rPr lang="en-US" sz="1800" dirty="0"/>
            <a:t>A male caregiver, Kwara State</a:t>
          </a:r>
        </a:p>
      </dgm:t>
    </dgm:pt>
    <dgm:pt modelId="{1595CAAA-4618-44C1-BD9C-27428E59C2A4}" type="parTrans" cxnId="{BA6D8C9F-E9CF-4B2F-8DE2-8DCE71F4D5CA}">
      <dgm:prSet/>
      <dgm:spPr/>
      <dgm:t>
        <a:bodyPr/>
        <a:lstStyle/>
        <a:p>
          <a:endParaRPr lang="en-US"/>
        </a:p>
      </dgm:t>
    </dgm:pt>
    <dgm:pt modelId="{4F488225-A10C-4E86-B9DE-0645F9310A75}" type="sibTrans" cxnId="{BA6D8C9F-E9CF-4B2F-8DE2-8DCE71F4D5CA}">
      <dgm:prSet/>
      <dgm:spPr/>
      <dgm:t>
        <a:bodyPr/>
        <a:lstStyle/>
        <a:p>
          <a:endParaRPr lang="en-US"/>
        </a:p>
      </dgm:t>
    </dgm:pt>
    <dgm:pt modelId="{E438D1F6-3CB9-4C53-94D8-3C7F355C643E}">
      <dgm:prSet custT="1"/>
      <dgm:spPr/>
      <dgm:t>
        <a:bodyPr/>
        <a:lstStyle/>
        <a:p>
          <a:r>
            <a:rPr lang="en-US" sz="1800" i="1" dirty="0"/>
            <a:t>“……does not affect home chores and the CDDs do either revisit the next day or leave a message with your neighbors if they do not meet you at home. More so, they come early hours in the morning before people go out.”</a:t>
          </a:r>
          <a:endParaRPr lang="en-US" sz="1800" dirty="0"/>
        </a:p>
      </dgm:t>
    </dgm:pt>
    <dgm:pt modelId="{34566B1E-4BE9-415B-8BB1-E73B8D2E8534}" type="parTrans" cxnId="{F9FB3868-09EB-491E-9AD1-D27AA2CCFA44}">
      <dgm:prSet/>
      <dgm:spPr/>
      <dgm:t>
        <a:bodyPr/>
        <a:lstStyle/>
        <a:p>
          <a:endParaRPr lang="en-US"/>
        </a:p>
      </dgm:t>
    </dgm:pt>
    <dgm:pt modelId="{86DD18C0-29EA-4526-8128-D6B485048014}" type="sibTrans" cxnId="{F9FB3868-09EB-491E-9AD1-D27AA2CCFA44}">
      <dgm:prSet/>
      <dgm:spPr/>
      <dgm:t>
        <a:bodyPr/>
        <a:lstStyle/>
        <a:p>
          <a:endParaRPr lang="en-US"/>
        </a:p>
      </dgm:t>
    </dgm:pt>
    <dgm:pt modelId="{6D632B27-20BD-4DDB-85B3-0EA40039BE68}">
      <dgm:prSet custT="1"/>
      <dgm:spPr/>
      <dgm:t>
        <a:bodyPr/>
        <a:lstStyle/>
        <a:p>
          <a:r>
            <a:rPr lang="en-US" sz="1800" dirty="0"/>
            <a:t>A female caregiver, Yobe State</a:t>
          </a:r>
        </a:p>
      </dgm:t>
    </dgm:pt>
    <dgm:pt modelId="{43E9D9A5-93E1-401B-9F27-6BA36E18C2BF}" type="parTrans" cxnId="{C56D353D-F2E2-44A0-B643-151EC4167092}">
      <dgm:prSet/>
      <dgm:spPr/>
      <dgm:t>
        <a:bodyPr/>
        <a:lstStyle/>
        <a:p>
          <a:endParaRPr lang="en-US"/>
        </a:p>
      </dgm:t>
    </dgm:pt>
    <dgm:pt modelId="{07B7D619-DA5E-490A-9392-AE520E2D2527}" type="sibTrans" cxnId="{C56D353D-F2E2-44A0-B643-151EC4167092}">
      <dgm:prSet/>
      <dgm:spPr/>
      <dgm:t>
        <a:bodyPr/>
        <a:lstStyle/>
        <a:p>
          <a:endParaRPr lang="en-US"/>
        </a:p>
      </dgm:t>
    </dgm:pt>
    <dgm:pt modelId="{08D8FB0F-0EAE-4717-8140-52488271C692}">
      <dgm:prSet custT="1"/>
      <dgm:spPr/>
      <dgm:t>
        <a:bodyPr/>
        <a:lstStyle/>
        <a:p>
          <a:r>
            <a:rPr lang="en-US" sz="1800" i="1" dirty="0"/>
            <a:t>“if the drug is to be distributed at a fixed point, there would be overcrowding and stampede during collection and this will deter some mothers from going to the facilities for collection of drug for their children.” </a:t>
          </a:r>
          <a:endParaRPr lang="en-US" sz="1800" dirty="0"/>
        </a:p>
      </dgm:t>
    </dgm:pt>
    <dgm:pt modelId="{22E5059E-7110-4893-9911-DA2DE6C8275A}" type="parTrans" cxnId="{2A0C9094-6FF1-4A8D-AA13-480F7B0500A7}">
      <dgm:prSet/>
      <dgm:spPr/>
      <dgm:t>
        <a:bodyPr/>
        <a:lstStyle/>
        <a:p>
          <a:endParaRPr lang="en-US"/>
        </a:p>
      </dgm:t>
    </dgm:pt>
    <dgm:pt modelId="{E35228B0-B456-453B-9E5D-BE82349D4D8B}" type="sibTrans" cxnId="{2A0C9094-6FF1-4A8D-AA13-480F7B0500A7}">
      <dgm:prSet/>
      <dgm:spPr/>
      <dgm:t>
        <a:bodyPr/>
        <a:lstStyle/>
        <a:p>
          <a:endParaRPr lang="en-US"/>
        </a:p>
      </dgm:t>
    </dgm:pt>
    <dgm:pt modelId="{6DB13A5C-7478-4BBD-AFE6-BBD0B99F0D21}">
      <dgm:prSet custT="1"/>
      <dgm:spPr/>
      <dgm:t>
        <a:bodyPr/>
        <a:lstStyle/>
        <a:p>
          <a:r>
            <a:rPr lang="en-US" sz="1800" i="1" dirty="0"/>
            <a:t>“Door-to-door is better as it eliminates overcrowding and noise pollution in our facilities”</a:t>
          </a:r>
          <a:endParaRPr lang="en-US" sz="1800" dirty="0"/>
        </a:p>
      </dgm:t>
    </dgm:pt>
    <dgm:pt modelId="{45A1A31A-8361-4094-A260-B6ED5C534382}" type="parTrans" cxnId="{4C7C3A78-7AEC-4F18-AA46-B11AA559B55C}">
      <dgm:prSet/>
      <dgm:spPr/>
      <dgm:t>
        <a:bodyPr/>
        <a:lstStyle/>
        <a:p>
          <a:endParaRPr lang="en-US"/>
        </a:p>
      </dgm:t>
    </dgm:pt>
    <dgm:pt modelId="{1CA36BD0-7DBA-40FD-9BB5-583369E1AAAA}" type="sibTrans" cxnId="{4C7C3A78-7AEC-4F18-AA46-B11AA559B55C}">
      <dgm:prSet/>
      <dgm:spPr/>
      <dgm:t>
        <a:bodyPr/>
        <a:lstStyle/>
        <a:p>
          <a:endParaRPr lang="en-US"/>
        </a:p>
      </dgm:t>
    </dgm:pt>
    <dgm:pt modelId="{A8EC3D5B-9DB8-40D2-8E0B-00F38F39C079}">
      <dgm:prSet custT="1"/>
      <dgm:spPr/>
      <dgm:t>
        <a:bodyPr/>
        <a:lstStyle/>
        <a:p>
          <a:r>
            <a:rPr lang="en-US" sz="1800" dirty="0"/>
            <a:t>FGD with female caregivers, Nasarawa State</a:t>
          </a:r>
        </a:p>
      </dgm:t>
    </dgm:pt>
    <dgm:pt modelId="{44560FBD-33F6-4AE2-A4F9-AB6E3C1EA975}" type="parTrans" cxnId="{4165F056-467E-4546-8402-31679B37E759}">
      <dgm:prSet/>
      <dgm:spPr/>
      <dgm:t>
        <a:bodyPr/>
        <a:lstStyle/>
        <a:p>
          <a:endParaRPr lang="en-US"/>
        </a:p>
      </dgm:t>
    </dgm:pt>
    <dgm:pt modelId="{B2E52732-70BB-4E00-80DC-B3AA00F6055E}" type="sibTrans" cxnId="{4165F056-467E-4546-8402-31679B37E759}">
      <dgm:prSet/>
      <dgm:spPr/>
      <dgm:t>
        <a:bodyPr/>
        <a:lstStyle/>
        <a:p>
          <a:endParaRPr lang="en-US"/>
        </a:p>
      </dgm:t>
    </dgm:pt>
    <dgm:pt modelId="{AFE22068-B0C4-491E-9A5B-CFA04AFD5956}" type="pres">
      <dgm:prSet presAssocID="{CE0FF616-A7B2-4155-9F3C-CC9ABC35AA24}" presName="Name0" presStyleCnt="0">
        <dgm:presLayoutVars>
          <dgm:dir/>
          <dgm:animLvl val="lvl"/>
          <dgm:resizeHandles val="exact"/>
        </dgm:presLayoutVars>
      </dgm:prSet>
      <dgm:spPr/>
    </dgm:pt>
    <dgm:pt modelId="{6B70A794-B1AC-4BBC-ADFE-8C4CDBA42015}" type="pres">
      <dgm:prSet presAssocID="{009984A9-0040-41A9-BFD2-84BC4DAD9A34}" presName="linNode" presStyleCnt="0"/>
      <dgm:spPr/>
    </dgm:pt>
    <dgm:pt modelId="{BF584142-97D5-4432-9D32-55FFAE0428AA}" type="pres">
      <dgm:prSet presAssocID="{009984A9-0040-41A9-BFD2-84BC4DAD9A34}" presName="parentText" presStyleLbl="node1" presStyleIdx="0" presStyleCnt="4" custScaleX="522654">
        <dgm:presLayoutVars>
          <dgm:chMax val="1"/>
          <dgm:bulletEnabled val="1"/>
        </dgm:presLayoutVars>
      </dgm:prSet>
      <dgm:spPr/>
    </dgm:pt>
    <dgm:pt modelId="{7102CED9-8CCF-46BA-86F1-54426DD1144B}" type="pres">
      <dgm:prSet presAssocID="{009984A9-0040-41A9-BFD2-84BC4DAD9A34}" presName="descendantText" presStyleLbl="alignAccFollowNode1" presStyleIdx="0" presStyleCnt="3">
        <dgm:presLayoutVars>
          <dgm:bulletEnabled val="1"/>
        </dgm:presLayoutVars>
      </dgm:prSet>
      <dgm:spPr/>
    </dgm:pt>
    <dgm:pt modelId="{6D91DA09-E5FB-42A6-8EB7-7819CD177C44}" type="pres">
      <dgm:prSet presAssocID="{6A520636-E55C-4077-B72F-7E1C7661AC31}" presName="sp" presStyleCnt="0"/>
      <dgm:spPr/>
    </dgm:pt>
    <dgm:pt modelId="{B68BCF99-DC7C-4964-BA84-B2CA3F12933D}" type="pres">
      <dgm:prSet presAssocID="{E438D1F6-3CB9-4C53-94D8-3C7F355C643E}" presName="linNode" presStyleCnt="0"/>
      <dgm:spPr/>
    </dgm:pt>
    <dgm:pt modelId="{1069AB5A-BC5C-42D0-AC0B-2AFE201D57C0}" type="pres">
      <dgm:prSet presAssocID="{E438D1F6-3CB9-4C53-94D8-3C7F355C643E}" presName="parentText" presStyleLbl="node1" presStyleIdx="1" presStyleCnt="4" custScaleX="459096">
        <dgm:presLayoutVars>
          <dgm:chMax val="1"/>
          <dgm:bulletEnabled val="1"/>
        </dgm:presLayoutVars>
      </dgm:prSet>
      <dgm:spPr/>
    </dgm:pt>
    <dgm:pt modelId="{5406D5B1-DD48-4D36-9B40-433E36D1717A}" type="pres">
      <dgm:prSet presAssocID="{E438D1F6-3CB9-4C53-94D8-3C7F355C643E}" presName="descendantText" presStyleLbl="alignAccFollowNode1" presStyleIdx="1" presStyleCnt="3" custLinFactNeighborX="2764" custLinFactNeighborY="84721">
        <dgm:presLayoutVars>
          <dgm:bulletEnabled val="1"/>
        </dgm:presLayoutVars>
      </dgm:prSet>
      <dgm:spPr/>
    </dgm:pt>
    <dgm:pt modelId="{4C4FB097-9A15-4B8F-80D6-AECA1741107E}" type="pres">
      <dgm:prSet presAssocID="{86DD18C0-29EA-4526-8128-D6B485048014}" presName="sp" presStyleCnt="0"/>
      <dgm:spPr/>
    </dgm:pt>
    <dgm:pt modelId="{ABFA5154-918A-499F-BA5C-B35A70148B4C}" type="pres">
      <dgm:prSet presAssocID="{08D8FB0F-0EAE-4717-8140-52488271C692}" presName="linNode" presStyleCnt="0"/>
      <dgm:spPr/>
    </dgm:pt>
    <dgm:pt modelId="{D0B0DC3A-CD71-4607-83FF-864C1563DC72}" type="pres">
      <dgm:prSet presAssocID="{08D8FB0F-0EAE-4717-8140-52488271C692}" presName="parentText" presStyleLbl="node1" presStyleIdx="2" presStyleCnt="4" custScaleX="200182">
        <dgm:presLayoutVars>
          <dgm:chMax val="1"/>
          <dgm:bulletEnabled val="1"/>
        </dgm:presLayoutVars>
      </dgm:prSet>
      <dgm:spPr/>
    </dgm:pt>
    <dgm:pt modelId="{F7CA056E-B6E3-42A5-8619-CDE2C255EE35}" type="pres">
      <dgm:prSet presAssocID="{E35228B0-B456-453B-9E5D-BE82349D4D8B}" presName="sp" presStyleCnt="0"/>
      <dgm:spPr/>
    </dgm:pt>
    <dgm:pt modelId="{10026B7A-4849-4BAA-9EDB-7CDC5390FC23}" type="pres">
      <dgm:prSet presAssocID="{6DB13A5C-7478-4BBD-AFE6-BBD0B99F0D21}" presName="linNode" presStyleCnt="0"/>
      <dgm:spPr/>
    </dgm:pt>
    <dgm:pt modelId="{F5F5340C-026A-4268-A533-B0126443EC20}" type="pres">
      <dgm:prSet presAssocID="{6DB13A5C-7478-4BBD-AFE6-BBD0B99F0D21}" presName="parentText" presStyleLbl="node1" presStyleIdx="3" presStyleCnt="4" custScaleX="497814">
        <dgm:presLayoutVars>
          <dgm:chMax val="1"/>
          <dgm:bulletEnabled val="1"/>
        </dgm:presLayoutVars>
      </dgm:prSet>
      <dgm:spPr/>
    </dgm:pt>
    <dgm:pt modelId="{AEDC5C4B-D041-49C6-A9EF-C31603DC04C8}" type="pres">
      <dgm:prSet presAssocID="{6DB13A5C-7478-4BBD-AFE6-BBD0B99F0D21}" presName="descendantText" presStyleLbl="alignAccFollowNode1" presStyleIdx="2" presStyleCnt="3" custScaleY="125647">
        <dgm:presLayoutVars>
          <dgm:bulletEnabled val="1"/>
        </dgm:presLayoutVars>
      </dgm:prSet>
      <dgm:spPr/>
    </dgm:pt>
  </dgm:ptLst>
  <dgm:cxnLst>
    <dgm:cxn modelId="{BC9B920B-EC8E-4F32-9FB8-176A9293C855}" type="presOf" srcId="{08D8FB0F-0EAE-4717-8140-52488271C692}" destId="{D0B0DC3A-CD71-4607-83FF-864C1563DC72}" srcOrd="0" destOrd="0" presId="urn:microsoft.com/office/officeart/2005/8/layout/vList5"/>
    <dgm:cxn modelId="{013BCE0E-79B8-4362-9B13-86EF630E5E4E}" type="presOf" srcId="{6DB13A5C-7478-4BBD-AFE6-BBD0B99F0D21}" destId="{F5F5340C-026A-4268-A533-B0126443EC20}" srcOrd="0" destOrd="0" presId="urn:microsoft.com/office/officeart/2005/8/layout/vList5"/>
    <dgm:cxn modelId="{EBDA4A1C-1D5F-44F9-BBDD-92E613D01D8C}" type="presOf" srcId="{6D632B27-20BD-4DDB-85B3-0EA40039BE68}" destId="{5406D5B1-DD48-4D36-9B40-433E36D1717A}" srcOrd="0" destOrd="0" presId="urn:microsoft.com/office/officeart/2005/8/layout/vList5"/>
    <dgm:cxn modelId="{4AF3C734-A9CC-4FDB-A404-E6FA4644CD36}" srcId="{CE0FF616-A7B2-4155-9F3C-CC9ABC35AA24}" destId="{009984A9-0040-41A9-BFD2-84BC4DAD9A34}" srcOrd="0" destOrd="0" parTransId="{9C4F9F43-A5F0-4DFE-80AD-62AB5A7345C5}" sibTransId="{6A520636-E55C-4077-B72F-7E1C7661AC31}"/>
    <dgm:cxn modelId="{C56D353D-F2E2-44A0-B643-151EC4167092}" srcId="{E438D1F6-3CB9-4C53-94D8-3C7F355C643E}" destId="{6D632B27-20BD-4DDB-85B3-0EA40039BE68}" srcOrd="0" destOrd="0" parTransId="{43E9D9A5-93E1-401B-9F27-6BA36E18C2BF}" sibTransId="{07B7D619-DA5E-490A-9392-AE520E2D2527}"/>
    <dgm:cxn modelId="{4165F056-467E-4546-8402-31679B37E759}" srcId="{6DB13A5C-7478-4BBD-AFE6-BBD0B99F0D21}" destId="{A8EC3D5B-9DB8-40D2-8E0B-00F38F39C079}" srcOrd="0" destOrd="0" parTransId="{44560FBD-33F6-4AE2-A4F9-AB6E3C1EA975}" sibTransId="{B2E52732-70BB-4E00-80DC-B3AA00F6055E}"/>
    <dgm:cxn modelId="{F9FB3868-09EB-491E-9AD1-D27AA2CCFA44}" srcId="{CE0FF616-A7B2-4155-9F3C-CC9ABC35AA24}" destId="{E438D1F6-3CB9-4C53-94D8-3C7F355C643E}" srcOrd="1" destOrd="0" parTransId="{34566B1E-4BE9-415B-8BB1-E73B8D2E8534}" sibTransId="{86DD18C0-29EA-4526-8128-D6B485048014}"/>
    <dgm:cxn modelId="{4C7C3A78-7AEC-4F18-AA46-B11AA559B55C}" srcId="{CE0FF616-A7B2-4155-9F3C-CC9ABC35AA24}" destId="{6DB13A5C-7478-4BBD-AFE6-BBD0B99F0D21}" srcOrd="3" destOrd="0" parTransId="{45A1A31A-8361-4094-A260-B6ED5C534382}" sibTransId="{1CA36BD0-7DBA-40FD-9BB5-583369E1AAAA}"/>
    <dgm:cxn modelId="{5244417A-9AC7-4207-B65F-D5F7F98E4120}" type="presOf" srcId="{A8EC3D5B-9DB8-40D2-8E0B-00F38F39C079}" destId="{AEDC5C4B-D041-49C6-A9EF-C31603DC04C8}" srcOrd="0" destOrd="0" presId="urn:microsoft.com/office/officeart/2005/8/layout/vList5"/>
    <dgm:cxn modelId="{0ED17882-15A0-49BA-969B-90195719F329}" type="presOf" srcId="{E0F54C01-4F23-4C75-97F5-4FC0FD930B39}" destId="{7102CED9-8CCF-46BA-86F1-54426DD1144B}" srcOrd="0" destOrd="0" presId="urn:microsoft.com/office/officeart/2005/8/layout/vList5"/>
    <dgm:cxn modelId="{5873FF85-D5E1-4C31-B086-80D559371438}" type="presOf" srcId="{CE0FF616-A7B2-4155-9F3C-CC9ABC35AA24}" destId="{AFE22068-B0C4-491E-9A5B-CFA04AFD5956}" srcOrd="0" destOrd="0" presId="urn:microsoft.com/office/officeart/2005/8/layout/vList5"/>
    <dgm:cxn modelId="{2A0C9094-6FF1-4A8D-AA13-480F7B0500A7}" srcId="{CE0FF616-A7B2-4155-9F3C-CC9ABC35AA24}" destId="{08D8FB0F-0EAE-4717-8140-52488271C692}" srcOrd="2" destOrd="0" parTransId="{22E5059E-7110-4893-9911-DA2DE6C8275A}" sibTransId="{E35228B0-B456-453B-9E5D-BE82349D4D8B}"/>
    <dgm:cxn modelId="{520B3C9A-8355-468A-8BFA-19DC3F4C0717}" type="presOf" srcId="{E438D1F6-3CB9-4C53-94D8-3C7F355C643E}" destId="{1069AB5A-BC5C-42D0-AC0B-2AFE201D57C0}" srcOrd="0" destOrd="0" presId="urn:microsoft.com/office/officeart/2005/8/layout/vList5"/>
    <dgm:cxn modelId="{BA6D8C9F-E9CF-4B2F-8DE2-8DCE71F4D5CA}" srcId="{009984A9-0040-41A9-BFD2-84BC4DAD9A34}" destId="{E0F54C01-4F23-4C75-97F5-4FC0FD930B39}" srcOrd="0" destOrd="0" parTransId="{1595CAAA-4618-44C1-BD9C-27428E59C2A4}" sibTransId="{4F488225-A10C-4E86-B9DE-0645F9310A75}"/>
    <dgm:cxn modelId="{A55C90FB-C95E-426A-B2B9-B3ABE59493AB}" type="presOf" srcId="{009984A9-0040-41A9-BFD2-84BC4DAD9A34}" destId="{BF584142-97D5-4432-9D32-55FFAE0428AA}" srcOrd="0" destOrd="0" presId="urn:microsoft.com/office/officeart/2005/8/layout/vList5"/>
    <dgm:cxn modelId="{421AC0C0-75A7-4439-B35E-4035ACEE8F53}" type="presParOf" srcId="{AFE22068-B0C4-491E-9A5B-CFA04AFD5956}" destId="{6B70A794-B1AC-4BBC-ADFE-8C4CDBA42015}" srcOrd="0" destOrd="0" presId="urn:microsoft.com/office/officeart/2005/8/layout/vList5"/>
    <dgm:cxn modelId="{9CA03572-4A76-4DC7-938D-94812286EC57}" type="presParOf" srcId="{6B70A794-B1AC-4BBC-ADFE-8C4CDBA42015}" destId="{BF584142-97D5-4432-9D32-55FFAE0428AA}" srcOrd="0" destOrd="0" presId="urn:microsoft.com/office/officeart/2005/8/layout/vList5"/>
    <dgm:cxn modelId="{9DD6DB2B-D954-44A6-829F-592A8AF20DB8}" type="presParOf" srcId="{6B70A794-B1AC-4BBC-ADFE-8C4CDBA42015}" destId="{7102CED9-8CCF-46BA-86F1-54426DD1144B}" srcOrd="1" destOrd="0" presId="urn:microsoft.com/office/officeart/2005/8/layout/vList5"/>
    <dgm:cxn modelId="{1952D448-8776-460D-9723-99CB0E53EA68}" type="presParOf" srcId="{AFE22068-B0C4-491E-9A5B-CFA04AFD5956}" destId="{6D91DA09-E5FB-42A6-8EB7-7819CD177C44}" srcOrd="1" destOrd="0" presId="urn:microsoft.com/office/officeart/2005/8/layout/vList5"/>
    <dgm:cxn modelId="{8DFD04B0-5CF2-4B91-B9F4-4077C607B1A2}" type="presParOf" srcId="{AFE22068-B0C4-491E-9A5B-CFA04AFD5956}" destId="{B68BCF99-DC7C-4964-BA84-B2CA3F12933D}" srcOrd="2" destOrd="0" presId="urn:microsoft.com/office/officeart/2005/8/layout/vList5"/>
    <dgm:cxn modelId="{058BAA20-8BD8-4E4D-BE82-1108F3952AB1}" type="presParOf" srcId="{B68BCF99-DC7C-4964-BA84-B2CA3F12933D}" destId="{1069AB5A-BC5C-42D0-AC0B-2AFE201D57C0}" srcOrd="0" destOrd="0" presId="urn:microsoft.com/office/officeart/2005/8/layout/vList5"/>
    <dgm:cxn modelId="{F3FA08FF-14AD-460B-96D6-79F23A2994FE}" type="presParOf" srcId="{B68BCF99-DC7C-4964-BA84-B2CA3F12933D}" destId="{5406D5B1-DD48-4D36-9B40-433E36D1717A}" srcOrd="1" destOrd="0" presId="urn:microsoft.com/office/officeart/2005/8/layout/vList5"/>
    <dgm:cxn modelId="{F225FBED-2628-48AB-A39F-0AC61815BA47}" type="presParOf" srcId="{AFE22068-B0C4-491E-9A5B-CFA04AFD5956}" destId="{4C4FB097-9A15-4B8F-80D6-AECA1741107E}" srcOrd="3" destOrd="0" presId="urn:microsoft.com/office/officeart/2005/8/layout/vList5"/>
    <dgm:cxn modelId="{7E014184-72C9-4B8B-A4ED-2D74353532EB}" type="presParOf" srcId="{AFE22068-B0C4-491E-9A5B-CFA04AFD5956}" destId="{ABFA5154-918A-499F-BA5C-B35A70148B4C}" srcOrd="4" destOrd="0" presId="urn:microsoft.com/office/officeart/2005/8/layout/vList5"/>
    <dgm:cxn modelId="{06C97463-B88E-45AA-B03D-1A1CF561F6AF}" type="presParOf" srcId="{ABFA5154-918A-499F-BA5C-B35A70148B4C}" destId="{D0B0DC3A-CD71-4607-83FF-864C1563DC72}" srcOrd="0" destOrd="0" presId="urn:microsoft.com/office/officeart/2005/8/layout/vList5"/>
    <dgm:cxn modelId="{E9407539-0C68-4EE3-8378-31E72DC52915}" type="presParOf" srcId="{AFE22068-B0C4-491E-9A5B-CFA04AFD5956}" destId="{F7CA056E-B6E3-42A5-8619-CDE2C255EE35}" srcOrd="5" destOrd="0" presId="urn:microsoft.com/office/officeart/2005/8/layout/vList5"/>
    <dgm:cxn modelId="{E9B5E402-2F2B-470D-A79E-AA5B7B53A7D1}" type="presParOf" srcId="{AFE22068-B0C4-491E-9A5B-CFA04AFD5956}" destId="{10026B7A-4849-4BAA-9EDB-7CDC5390FC23}" srcOrd="6" destOrd="0" presId="urn:microsoft.com/office/officeart/2005/8/layout/vList5"/>
    <dgm:cxn modelId="{E121A67E-1FD6-49F0-81AF-06020D5DEE04}" type="presParOf" srcId="{10026B7A-4849-4BAA-9EDB-7CDC5390FC23}" destId="{F5F5340C-026A-4268-A533-B0126443EC20}" srcOrd="0" destOrd="0" presId="urn:microsoft.com/office/officeart/2005/8/layout/vList5"/>
    <dgm:cxn modelId="{5C2A1B02-DAC5-47D6-84FF-399B45EECF8E}" type="presParOf" srcId="{10026B7A-4849-4BAA-9EDB-7CDC5390FC23}" destId="{AEDC5C4B-D041-49C6-A9EF-C31603DC04C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EB53FC-BC0F-4F3A-B374-9DD5D71F02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D54141-4A43-4604-B71D-14CA44313C15}">
      <dgm:prSet custT="1"/>
      <dgm:spPr/>
      <dgm:t>
        <a:bodyPr/>
        <a:lstStyle/>
        <a:p>
          <a:pPr algn="l"/>
          <a:r>
            <a:rPr lang="en-US" sz="1800" b="1" dirty="0"/>
            <a:t>Trust and attitudes of CDDs very important key item: 2 sides of a coin</a:t>
          </a:r>
        </a:p>
      </dgm:t>
    </dgm:pt>
    <dgm:pt modelId="{BF6BCBAD-8B7E-42F4-9EDD-86A95247CFF6}" type="parTrans" cxnId="{F0B2006B-3B75-4FCD-9548-DCABE7328094}">
      <dgm:prSet/>
      <dgm:spPr/>
      <dgm:t>
        <a:bodyPr/>
        <a:lstStyle/>
        <a:p>
          <a:endParaRPr lang="en-US"/>
        </a:p>
      </dgm:t>
    </dgm:pt>
    <dgm:pt modelId="{A9678989-F0F6-4D0B-AE3D-796A11D597E9}" type="sibTrans" cxnId="{F0B2006B-3B75-4FCD-9548-DCABE7328094}">
      <dgm:prSet/>
      <dgm:spPr/>
      <dgm:t>
        <a:bodyPr/>
        <a:lstStyle/>
        <a:p>
          <a:endParaRPr lang="en-US"/>
        </a:p>
      </dgm:t>
    </dgm:pt>
    <dgm:pt modelId="{0C995394-C376-4183-A7A0-8D7EDD52B4CD}">
      <dgm:prSet custT="1"/>
      <dgm:spPr/>
      <dgm:t>
        <a:bodyPr/>
        <a:lstStyle/>
        <a:p>
          <a:r>
            <a:rPr lang="en-US" sz="2000" i="1" dirty="0">
              <a:latin typeface="Times New Roman" panose="02020603050405020304" pitchFamily="18" charset="0"/>
              <a:cs typeface="Times New Roman" panose="02020603050405020304" pitchFamily="18" charset="0"/>
            </a:rPr>
            <a:t>“some mothers who do not take the drug for their children feel that the Community Drug Distributors were hostile to them.” </a:t>
          </a:r>
          <a:endParaRPr lang="en-US" sz="2000" dirty="0">
            <a:latin typeface="Times New Roman" panose="02020603050405020304" pitchFamily="18" charset="0"/>
            <a:cs typeface="Times New Roman" panose="02020603050405020304" pitchFamily="18" charset="0"/>
          </a:endParaRPr>
        </a:p>
      </dgm:t>
    </dgm:pt>
    <dgm:pt modelId="{E376F9B8-B08A-4D6B-B36A-E0BC21FA7E68}" type="parTrans" cxnId="{7D86F051-7A34-4E0B-89A4-72ACBF850DF9}">
      <dgm:prSet/>
      <dgm:spPr/>
      <dgm:t>
        <a:bodyPr/>
        <a:lstStyle/>
        <a:p>
          <a:endParaRPr lang="en-US"/>
        </a:p>
      </dgm:t>
    </dgm:pt>
    <dgm:pt modelId="{A6AAB828-D400-4FFB-9AD0-842F3C388E76}" type="sibTrans" cxnId="{7D86F051-7A34-4E0B-89A4-72ACBF850DF9}">
      <dgm:prSet/>
      <dgm:spPr/>
      <dgm:t>
        <a:bodyPr/>
        <a:lstStyle/>
        <a:p>
          <a:endParaRPr lang="en-US"/>
        </a:p>
      </dgm:t>
    </dgm:pt>
    <dgm:pt modelId="{0A5A09C0-66CF-4685-8FF5-C61FFE8FBB64}">
      <dgm:prSet/>
      <dgm:spPr/>
      <dgm:t>
        <a:bodyPr/>
        <a:lstStyle/>
        <a:p>
          <a:r>
            <a:rPr lang="en-US" dirty="0"/>
            <a:t>FGD with female caregiver, Kebbi State</a:t>
          </a:r>
        </a:p>
      </dgm:t>
    </dgm:pt>
    <dgm:pt modelId="{F333D451-2F6A-484D-B0E9-20BF9631C89C}" type="parTrans" cxnId="{BC0F6577-2A30-4E34-8B73-B26214F66741}">
      <dgm:prSet/>
      <dgm:spPr/>
      <dgm:t>
        <a:bodyPr/>
        <a:lstStyle/>
        <a:p>
          <a:endParaRPr lang="en-US"/>
        </a:p>
      </dgm:t>
    </dgm:pt>
    <dgm:pt modelId="{CA520941-6303-424D-A5CA-3ECBC300DB01}" type="sibTrans" cxnId="{BC0F6577-2A30-4E34-8B73-B26214F66741}">
      <dgm:prSet/>
      <dgm:spPr/>
      <dgm:t>
        <a:bodyPr/>
        <a:lstStyle/>
        <a:p>
          <a:endParaRPr lang="en-US"/>
        </a:p>
      </dgm:t>
    </dgm:pt>
    <dgm:pt modelId="{EA227777-B834-4C67-A80B-26697E6D8BF1}">
      <dgm:prSet custT="1"/>
      <dgm:spPr/>
      <dgm:t>
        <a:bodyPr/>
        <a:lstStyle/>
        <a:p>
          <a:pPr algn="l"/>
          <a:r>
            <a:rPr lang="en-US" sz="2000" b="1" dirty="0"/>
            <a:t>This is been reiterated by caregivers from Nasarawa State:</a:t>
          </a:r>
        </a:p>
      </dgm:t>
    </dgm:pt>
    <dgm:pt modelId="{E17138C1-B18D-4DDF-A955-AF2E75CD2899}" type="parTrans" cxnId="{DA9DAE7D-D77B-403B-AB17-C551BA411544}">
      <dgm:prSet/>
      <dgm:spPr/>
      <dgm:t>
        <a:bodyPr/>
        <a:lstStyle/>
        <a:p>
          <a:endParaRPr lang="en-US"/>
        </a:p>
      </dgm:t>
    </dgm:pt>
    <dgm:pt modelId="{4EAF9FCB-CB01-4E45-8369-6C1EA3311837}" type="sibTrans" cxnId="{DA9DAE7D-D77B-403B-AB17-C551BA411544}">
      <dgm:prSet/>
      <dgm:spPr/>
      <dgm:t>
        <a:bodyPr/>
        <a:lstStyle/>
        <a:p>
          <a:endParaRPr lang="en-US"/>
        </a:p>
      </dgm:t>
    </dgm:pt>
    <dgm:pt modelId="{E63436B9-C10D-4727-8060-D57E0BBBE63A}">
      <dgm:prSet custT="1"/>
      <dgm:spPr/>
      <dgm:t>
        <a:bodyPr/>
        <a:lstStyle/>
        <a:p>
          <a:r>
            <a:rPr lang="en-US" sz="2000" i="1" dirty="0">
              <a:latin typeface="Times New Roman" panose="02020603050405020304" pitchFamily="18" charset="0"/>
              <a:cs typeface="Times New Roman" panose="02020603050405020304" pitchFamily="18" charset="0"/>
            </a:rPr>
            <a:t>“some mothers who do not take the drug for their children feel that the drugs distributors were hostile to them”</a:t>
          </a:r>
          <a:endParaRPr lang="en-US" sz="2000" dirty="0">
            <a:latin typeface="Times New Roman" panose="02020603050405020304" pitchFamily="18" charset="0"/>
            <a:cs typeface="Times New Roman" panose="02020603050405020304" pitchFamily="18" charset="0"/>
          </a:endParaRPr>
        </a:p>
      </dgm:t>
    </dgm:pt>
    <dgm:pt modelId="{A416D45E-B0ED-4D25-91C5-E4F52A500107}" type="parTrans" cxnId="{E25BD193-5215-4285-8607-CEA6ADA9C9F8}">
      <dgm:prSet/>
      <dgm:spPr/>
      <dgm:t>
        <a:bodyPr/>
        <a:lstStyle/>
        <a:p>
          <a:endParaRPr lang="en-US"/>
        </a:p>
      </dgm:t>
    </dgm:pt>
    <dgm:pt modelId="{128C0285-26B5-4264-8E31-DFD215379B31}" type="sibTrans" cxnId="{E25BD193-5215-4285-8607-CEA6ADA9C9F8}">
      <dgm:prSet/>
      <dgm:spPr/>
      <dgm:t>
        <a:bodyPr/>
        <a:lstStyle/>
        <a:p>
          <a:endParaRPr lang="en-US"/>
        </a:p>
      </dgm:t>
    </dgm:pt>
    <dgm:pt modelId="{D5888CB8-2C86-4172-9E3A-E3989F7DEEE0}">
      <dgm:prSet/>
      <dgm:spPr/>
      <dgm:t>
        <a:bodyPr/>
        <a:lstStyle/>
        <a:p>
          <a:r>
            <a:rPr lang="en-US" dirty="0"/>
            <a:t>FGD with female caregiver, Nasarawa State</a:t>
          </a:r>
        </a:p>
      </dgm:t>
    </dgm:pt>
    <dgm:pt modelId="{C942DE3D-D940-421E-9F9D-5E34AA38B776}" type="parTrans" cxnId="{EC5A7395-636A-4BBD-AD40-C51BEC95BD56}">
      <dgm:prSet/>
      <dgm:spPr/>
      <dgm:t>
        <a:bodyPr/>
        <a:lstStyle/>
        <a:p>
          <a:endParaRPr lang="en-US"/>
        </a:p>
      </dgm:t>
    </dgm:pt>
    <dgm:pt modelId="{2D20AE5C-2ADC-4127-9971-EA48672E9FC9}" type="sibTrans" cxnId="{EC5A7395-636A-4BBD-AD40-C51BEC95BD56}">
      <dgm:prSet/>
      <dgm:spPr/>
      <dgm:t>
        <a:bodyPr/>
        <a:lstStyle/>
        <a:p>
          <a:endParaRPr lang="en-US"/>
        </a:p>
      </dgm:t>
    </dgm:pt>
    <dgm:pt modelId="{892D8A96-5F39-465D-9160-B44A57918113}" type="pres">
      <dgm:prSet presAssocID="{66EB53FC-BC0F-4F3A-B374-9DD5D71F021F}" presName="Name0" presStyleCnt="0">
        <dgm:presLayoutVars>
          <dgm:dir/>
          <dgm:animLvl val="lvl"/>
          <dgm:resizeHandles val="exact"/>
        </dgm:presLayoutVars>
      </dgm:prSet>
      <dgm:spPr/>
    </dgm:pt>
    <dgm:pt modelId="{E75721BF-BABA-4D4A-9FD1-5F5F654C985E}" type="pres">
      <dgm:prSet presAssocID="{CDD54141-4A43-4604-B71D-14CA44313C15}" presName="linNode" presStyleCnt="0"/>
      <dgm:spPr/>
    </dgm:pt>
    <dgm:pt modelId="{4E562C44-37B9-4174-9975-7DF2DB3C27A6}" type="pres">
      <dgm:prSet presAssocID="{CDD54141-4A43-4604-B71D-14CA44313C15}" presName="parentText" presStyleLbl="node1" presStyleIdx="0" presStyleCnt="4" custScaleX="277778" custScaleY="39255">
        <dgm:presLayoutVars>
          <dgm:chMax val="1"/>
          <dgm:bulletEnabled val="1"/>
        </dgm:presLayoutVars>
      </dgm:prSet>
      <dgm:spPr/>
    </dgm:pt>
    <dgm:pt modelId="{228D34AC-64C0-442C-AD43-34E45F26A7F5}" type="pres">
      <dgm:prSet presAssocID="{A9678989-F0F6-4D0B-AE3D-796A11D597E9}" presName="sp" presStyleCnt="0"/>
      <dgm:spPr/>
    </dgm:pt>
    <dgm:pt modelId="{2051A633-4B01-4468-AD01-B0D54C0E2501}" type="pres">
      <dgm:prSet presAssocID="{0C995394-C376-4183-A7A0-8D7EDD52B4CD}" presName="linNode" presStyleCnt="0"/>
      <dgm:spPr/>
    </dgm:pt>
    <dgm:pt modelId="{4487F774-7AFA-447C-90B6-670F46619AC1}" type="pres">
      <dgm:prSet presAssocID="{0C995394-C376-4183-A7A0-8D7EDD52B4CD}" presName="parentText" presStyleLbl="node1" presStyleIdx="1" presStyleCnt="4" custScaleX="465028">
        <dgm:presLayoutVars>
          <dgm:chMax val="1"/>
          <dgm:bulletEnabled val="1"/>
        </dgm:presLayoutVars>
      </dgm:prSet>
      <dgm:spPr/>
    </dgm:pt>
    <dgm:pt modelId="{E46EFAF4-773B-4CCF-93A1-9658C1A6DF92}" type="pres">
      <dgm:prSet presAssocID="{0C995394-C376-4183-A7A0-8D7EDD52B4CD}" presName="descendantText" presStyleLbl="alignAccFollowNode1" presStyleIdx="0" presStyleCnt="2">
        <dgm:presLayoutVars>
          <dgm:bulletEnabled val="1"/>
        </dgm:presLayoutVars>
      </dgm:prSet>
      <dgm:spPr/>
    </dgm:pt>
    <dgm:pt modelId="{E180F9CD-4FDA-4A3F-B5F0-0AA9742E8644}" type="pres">
      <dgm:prSet presAssocID="{A6AAB828-D400-4FFB-9AD0-842F3C388E76}" presName="sp" presStyleCnt="0"/>
      <dgm:spPr/>
    </dgm:pt>
    <dgm:pt modelId="{5B7718C2-6763-41BD-B249-05A3DF8A1EA0}" type="pres">
      <dgm:prSet presAssocID="{EA227777-B834-4C67-A80B-26697E6D8BF1}" presName="linNode" presStyleCnt="0"/>
      <dgm:spPr/>
    </dgm:pt>
    <dgm:pt modelId="{D8A3E81E-F70B-4923-A6C8-FC8A7223FC0F}" type="pres">
      <dgm:prSet presAssocID="{EA227777-B834-4C67-A80B-26697E6D8BF1}" presName="parentText" presStyleLbl="node1" presStyleIdx="2" presStyleCnt="4" custScaleX="277778" custScaleY="35279">
        <dgm:presLayoutVars>
          <dgm:chMax val="1"/>
          <dgm:bulletEnabled val="1"/>
        </dgm:presLayoutVars>
      </dgm:prSet>
      <dgm:spPr/>
    </dgm:pt>
    <dgm:pt modelId="{625204C8-A2AF-48FA-A3FC-007C3ACD5E7D}" type="pres">
      <dgm:prSet presAssocID="{4EAF9FCB-CB01-4E45-8369-6C1EA3311837}" presName="sp" presStyleCnt="0"/>
      <dgm:spPr/>
    </dgm:pt>
    <dgm:pt modelId="{F0CD7688-5CF3-4D16-AB29-A3341CEE8257}" type="pres">
      <dgm:prSet presAssocID="{E63436B9-C10D-4727-8060-D57E0BBBE63A}" presName="linNode" presStyleCnt="0"/>
      <dgm:spPr/>
    </dgm:pt>
    <dgm:pt modelId="{1B2FCF4A-F497-4E53-BD58-5180C6FE1670}" type="pres">
      <dgm:prSet presAssocID="{E63436B9-C10D-4727-8060-D57E0BBBE63A}" presName="parentText" presStyleLbl="node1" presStyleIdx="3" presStyleCnt="4" custScaleX="462048">
        <dgm:presLayoutVars>
          <dgm:chMax val="1"/>
          <dgm:bulletEnabled val="1"/>
        </dgm:presLayoutVars>
      </dgm:prSet>
      <dgm:spPr/>
    </dgm:pt>
    <dgm:pt modelId="{038E2BE5-4BB9-4494-9761-453DA73EAEE6}" type="pres">
      <dgm:prSet presAssocID="{E63436B9-C10D-4727-8060-D57E0BBBE63A}" presName="descendantText" presStyleLbl="alignAccFollowNode1" presStyleIdx="1" presStyleCnt="2" custScaleY="125354">
        <dgm:presLayoutVars>
          <dgm:bulletEnabled val="1"/>
        </dgm:presLayoutVars>
      </dgm:prSet>
      <dgm:spPr/>
    </dgm:pt>
  </dgm:ptLst>
  <dgm:cxnLst>
    <dgm:cxn modelId="{B5C6A50C-FD63-4637-8827-982CC4C63BEA}" type="presOf" srcId="{66EB53FC-BC0F-4F3A-B374-9DD5D71F021F}" destId="{892D8A96-5F39-465D-9160-B44A57918113}" srcOrd="0" destOrd="0" presId="urn:microsoft.com/office/officeart/2005/8/layout/vList5"/>
    <dgm:cxn modelId="{7B4AC74D-46B4-4D7B-B04A-9C222C5A8513}" type="presOf" srcId="{D5888CB8-2C86-4172-9E3A-E3989F7DEEE0}" destId="{038E2BE5-4BB9-4494-9761-453DA73EAEE6}" srcOrd="0" destOrd="0" presId="urn:microsoft.com/office/officeart/2005/8/layout/vList5"/>
    <dgm:cxn modelId="{7D86F051-7A34-4E0B-89A4-72ACBF850DF9}" srcId="{66EB53FC-BC0F-4F3A-B374-9DD5D71F021F}" destId="{0C995394-C376-4183-A7A0-8D7EDD52B4CD}" srcOrd="1" destOrd="0" parTransId="{E376F9B8-B08A-4D6B-B36A-E0BC21FA7E68}" sibTransId="{A6AAB828-D400-4FFB-9AD0-842F3C388E76}"/>
    <dgm:cxn modelId="{F0B2006B-3B75-4FCD-9548-DCABE7328094}" srcId="{66EB53FC-BC0F-4F3A-B374-9DD5D71F021F}" destId="{CDD54141-4A43-4604-B71D-14CA44313C15}" srcOrd="0" destOrd="0" parTransId="{BF6BCBAD-8B7E-42F4-9EDD-86A95247CFF6}" sibTransId="{A9678989-F0F6-4D0B-AE3D-796A11D597E9}"/>
    <dgm:cxn modelId="{BC0F6577-2A30-4E34-8B73-B26214F66741}" srcId="{0C995394-C376-4183-A7A0-8D7EDD52B4CD}" destId="{0A5A09C0-66CF-4685-8FF5-C61FFE8FBB64}" srcOrd="0" destOrd="0" parTransId="{F333D451-2F6A-484D-B0E9-20BF9631C89C}" sibTransId="{CA520941-6303-424D-A5CA-3ECBC300DB01}"/>
    <dgm:cxn modelId="{DA9DAE7D-D77B-403B-AB17-C551BA411544}" srcId="{66EB53FC-BC0F-4F3A-B374-9DD5D71F021F}" destId="{EA227777-B834-4C67-A80B-26697E6D8BF1}" srcOrd="2" destOrd="0" parTransId="{E17138C1-B18D-4DDF-A955-AF2E75CD2899}" sibTransId="{4EAF9FCB-CB01-4E45-8369-6C1EA3311837}"/>
    <dgm:cxn modelId="{E25BD193-5215-4285-8607-CEA6ADA9C9F8}" srcId="{66EB53FC-BC0F-4F3A-B374-9DD5D71F021F}" destId="{E63436B9-C10D-4727-8060-D57E0BBBE63A}" srcOrd="3" destOrd="0" parTransId="{A416D45E-B0ED-4D25-91C5-E4F52A500107}" sibTransId="{128C0285-26B5-4264-8E31-DFD215379B31}"/>
    <dgm:cxn modelId="{EC5A7395-636A-4BBD-AD40-C51BEC95BD56}" srcId="{E63436B9-C10D-4727-8060-D57E0BBBE63A}" destId="{D5888CB8-2C86-4172-9E3A-E3989F7DEEE0}" srcOrd="0" destOrd="0" parTransId="{C942DE3D-D940-421E-9F9D-5E34AA38B776}" sibTransId="{2D20AE5C-2ADC-4127-9971-EA48672E9FC9}"/>
    <dgm:cxn modelId="{A6C1F5AE-A313-4D97-AED6-6F030CCB143A}" type="presOf" srcId="{0A5A09C0-66CF-4685-8FF5-C61FFE8FBB64}" destId="{E46EFAF4-773B-4CCF-93A1-9658C1A6DF92}" srcOrd="0" destOrd="0" presId="urn:microsoft.com/office/officeart/2005/8/layout/vList5"/>
    <dgm:cxn modelId="{CA2FB6B3-6F6E-4E6F-AE43-AD8BFF26C088}" type="presOf" srcId="{0C995394-C376-4183-A7A0-8D7EDD52B4CD}" destId="{4487F774-7AFA-447C-90B6-670F46619AC1}" srcOrd="0" destOrd="0" presId="urn:microsoft.com/office/officeart/2005/8/layout/vList5"/>
    <dgm:cxn modelId="{4E458FB6-012F-4FCE-8EDA-87E59D2C5DC8}" type="presOf" srcId="{E63436B9-C10D-4727-8060-D57E0BBBE63A}" destId="{1B2FCF4A-F497-4E53-BD58-5180C6FE1670}" srcOrd="0" destOrd="0" presId="urn:microsoft.com/office/officeart/2005/8/layout/vList5"/>
    <dgm:cxn modelId="{EBBE37C0-1001-42B2-B7F3-FBC8875FA373}" type="presOf" srcId="{CDD54141-4A43-4604-B71D-14CA44313C15}" destId="{4E562C44-37B9-4174-9975-7DF2DB3C27A6}" srcOrd="0" destOrd="0" presId="urn:microsoft.com/office/officeart/2005/8/layout/vList5"/>
    <dgm:cxn modelId="{B2A14FDB-3D33-4D00-A7AE-2D07EB2015CC}" type="presOf" srcId="{EA227777-B834-4C67-A80B-26697E6D8BF1}" destId="{D8A3E81E-F70B-4923-A6C8-FC8A7223FC0F}" srcOrd="0" destOrd="0" presId="urn:microsoft.com/office/officeart/2005/8/layout/vList5"/>
    <dgm:cxn modelId="{AF3058E5-3472-44EF-B3DD-BC0D4DF7E44C}" type="presParOf" srcId="{892D8A96-5F39-465D-9160-B44A57918113}" destId="{E75721BF-BABA-4D4A-9FD1-5F5F654C985E}" srcOrd="0" destOrd="0" presId="urn:microsoft.com/office/officeart/2005/8/layout/vList5"/>
    <dgm:cxn modelId="{453D5367-E6FE-480F-AF27-66510E246A37}" type="presParOf" srcId="{E75721BF-BABA-4D4A-9FD1-5F5F654C985E}" destId="{4E562C44-37B9-4174-9975-7DF2DB3C27A6}" srcOrd="0" destOrd="0" presId="urn:microsoft.com/office/officeart/2005/8/layout/vList5"/>
    <dgm:cxn modelId="{A2EA7BA8-FBBE-4DB6-A8B2-0A237534BDDE}" type="presParOf" srcId="{892D8A96-5F39-465D-9160-B44A57918113}" destId="{228D34AC-64C0-442C-AD43-34E45F26A7F5}" srcOrd="1" destOrd="0" presId="urn:microsoft.com/office/officeart/2005/8/layout/vList5"/>
    <dgm:cxn modelId="{336DCF47-0BDD-4A40-8A22-5DB004B8F3A7}" type="presParOf" srcId="{892D8A96-5F39-465D-9160-B44A57918113}" destId="{2051A633-4B01-4468-AD01-B0D54C0E2501}" srcOrd="2" destOrd="0" presId="urn:microsoft.com/office/officeart/2005/8/layout/vList5"/>
    <dgm:cxn modelId="{1EB0B74B-C264-46D5-AD6F-0937396F0DA4}" type="presParOf" srcId="{2051A633-4B01-4468-AD01-B0D54C0E2501}" destId="{4487F774-7AFA-447C-90B6-670F46619AC1}" srcOrd="0" destOrd="0" presId="urn:microsoft.com/office/officeart/2005/8/layout/vList5"/>
    <dgm:cxn modelId="{F630A0E8-8089-4508-8C98-342D6461490C}" type="presParOf" srcId="{2051A633-4B01-4468-AD01-B0D54C0E2501}" destId="{E46EFAF4-773B-4CCF-93A1-9658C1A6DF92}" srcOrd="1" destOrd="0" presId="urn:microsoft.com/office/officeart/2005/8/layout/vList5"/>
    <dgm:cxn modelId="{F4115E86-8142-481C-955F-FBC575D17188}" type="presParOf" srcId="{892D8A96-5F39-465D-9160-B44A57918113}" destId="{E180F9CD-4FDA-4A3F-B5F0-0AA9742E8644}" srcOrd="3" destOrd="0" presId="urn:microsoft.com/office/officeart/2005/8/layout/vList5"/>
    <dgm:cxn modelId="{D857E3C3-4CCA-4E98-96A4-D56DAE69BD7D}" type="presParOf" srcId="{892D8A96-5F39-465D-9160-B44A57918113}" destId="{5B7718C2-6763-41BD-B249-05A3DF8A1EA0}" srcOrd="4" destOrd="0" presId="urn:microsoft.com/office/officeart/2005/8/layout/vList5"/>
    <dgm:cxn modelId="{63B3E84B-77EE-4E61-85EF-6C77CACF4DD5}" type="presParOf" srcId="{5B7718C2-6763-41BD-B249-05A3DF8A1EA0}" destId="{D8A3E81E-F70B-4923-A6C8-FC8A7223FC0F}" srcOrd="0" destOrd="0" presId="urn:microsoft.com/office/officeart/2005/8/layout/vList5"/>
    <dgm:cxn modelId="{F0488D41-CCEF-4A60-A267-3DBD88029E3E}" type="presParOf" srcId="{892D8A96-5F39-465D-9160-B44A57918113}" destId="{625204C8-A2AF-48FA-A3FC-007C3ACD5E7D}" srcOrd="5" destOrd="0" presId="urn:microsoft.com/office/officeart/2005/8/layout/vList5"/>
    <dgm:cxn modelId="{0AEF3E21-EC0A-4F08-BD27-DEDE5839AA17}" type="presParOf" srcId="{892D8A96-5F39-465D-9160-B44A57918113}" destId="{F0CD7688-5CF3-4D16-AB29-A3341CEE8257}" srcOrd="6" destOrd="0" presId="urn:microsoft.com/office/officeart/2005/8/layout/vList5"/>
    <dgm:cxn modelId="{E414276B-854D-409B-B871-B06516EC3E23}" type="presParOf" srcId="{F0CD7688-5CF3-4D16-AB29-A3341CEE8257}" destId="{1B2FCF4A-F497-4E53-BD58-5180C6FE1670}" srcOrd="0" destOrd="0" presId="urn:microsoft.com/office/officeart/2005/8/layout/vList5"/>
    <dgm:cxn modelId="{505A813D-095F-40EF-B921-B119D061B7F2}" type="presParOf" srcId="{F0CD7688-5CF3-4D16-AB29-A3341CEE8257}" destId="{038E2BE5-4BB9-4494-9761-453DA73EAEE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1DD12B-23AC-4E46-AE38-E4842BE07B8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5C53FCF-8D48-4BA4-A7A1-C38D9BA299E0}">
      <dgm:prSet custT="1"/>
      <dgm:spPr/>
      <dgm:t>
        <a:bodyPr/>
        <a:lstStyle/>
        <a:p>
          <a:r>
            <a:rPr lang="en-US" sz="1800" i="1" dirty="0"/>
            <a:t>“offers greater opportunities for engagement between caregivers and CDDs. The CDDs come to enlighten us on the drugs: how best to use it, the time to administer it and how to notice any development that may arise.” </a:t>
          </a:r>
          <a:endParaRPr lang="en-US" sz="1800" dirty="0"/>
        </a:p>
      </dgm:t>
    </dgm:pt>
    <dgm:pt modelId="{9FE55D84-C411-452B-8607-EE724EC8BDCE}" type="parTrans" cxnId="{FBCC1E11-CDA5-4CE4-8DB3-949E706CFF40}">
      <dgm:prSet/>
      <dgm:spPr/>
      <dgm:t>
        <a:bodyPr/>
        <a:lstStyle/>
        <a:p>
          <a:endParaRPr lang="en-US"/>
        </a:p>
      </dgm:t>
    </dgm:pt>
    <dgm:pt modelId="{22136712-B699-481C-9BFA-244F32C7BDEA}" type="sibTrans" cxnId="{FBCC1E11-CDA5-4CE4-8DB3-949E706CFF40}">
      <dgm:prSet/>
      <dgm:spPr/>
      <dgm:t>
        <a:bodyPr/>
        <a:lstStyle/>
        <a:p>
          <a:endParaRPr lang="en-US"/>
        </a:p>
      </dgm:t>
    </dgm:pt>
    <dgm:pt modelId="{30413498-213C-411E-9827-E55ED65ACAEE}">
      <dgm:prSet custT="1"/>
      <dgm:spPr/>
      <dgm:t>
        <a:bodyPr/>
        <a:lstStyle/>
        <a:p>
          <a:r>
            <a:rPr lang="en-US" sz="1600" i="1" dirty="0"/>
            <a:t>FGD with caregivers, Yobe State</a:t>
          </a:r>
          <a:endParaRPr lang="en-US" sz="1600" dirty="0"/>
        </a:p>
      </dgm:t>
    </dgm:pt>
    <dgm:pt modelId="{723E1DF4-E9EB-47F9-AAB2-645934A9421F}" type="parTrans" cxnId="{6A0C7F5C-A1EB-4B14-BB94-69E926EA2D5F}">
      <dgm:prSet/>
      <dgm:spPr/>
      <dgm:t>
        <a:bodyPr/>
        <a:lstStyle/>
        <a:p>
          <a:endParaRPr lang="en-US"/>
        </a:p>
      </dgm:t>
    </dgm:pt>
    <dgm:pt modelId="{CC1A9B64-95D0-44AC-A9E7-2430E0D69CCE}" type="sibTrans" cxnId="{6A0C7F5C-A1EB-4B14-BB94-69E926EA2D5F}">
      <dgm:prSet/>
      <dgm:spPr/>
      <dgm:t>
        <a:bodyPr/>
        <a:lstStyle/>
        <a:p>
          <a:endParaRPr lang="en-US"/>
        </a:p>
      </dgm:t>
    </dgm:pt>
    <dgm:pt modelId="{E6A2144B-31EE-4393-9CFC-A6D01DFED753}">
      <dgm:prSet custT="1"/>
      <dgm:spPr/>
      <dgm:t>
        <a:bodyPr/>
        <a:lstStyle/>
        <a:p>
          <a:r>
            <a:rPr lang="en-US" sz="2000" i="1" dirty="0"/>
            <a:t>“they (the CDDs) work well to ensure children get the drugs. They come to us to administer the drug to the kids. So, their drugs reach every household.”</a:t>
          </a:r>
          <a:endParaRPr lang="en-US" sz="2000" dirty="0"/>
        </a:p>
      </dgm:t>
    </dgm:pt>
    <dgm:pt modelId="{6E2EDC12-312A-418D-BA65-16A4F97B33A4}" type="parTrans" cxnId="{FFFA731B-E167-468A-8B53-77772F7628B4}">
      <dgm:prSet/>
      <dgm:spPr/>
      <dgm:t>
        <a:bodyPr/>
        <a:lstStyle/>
        <a:p>
          <a:endParaRPr lang="en-US"/>
        </a:p>
      </dgm:t>
    </dgm:pt>
    <dgm:pt modelId="{258129BC-2006-4DCB-B1C0-30E4E2B80655}" type="sibTrans" cxnId="{FFFA731B-E167-468A-8B53-77772F7628B4}">
      <dgm:prSet/>
      <dgm:spPr/>
      <dgm:t>
        <a:bodyPr/>
        <a:lstStyle/>
        <a:p>
          <a:endParaRPr lang="en-US"/>
        </a:p>
      </dgm:t>
    </dgm:pt>
    <dgm:pt modelId="{961F2A36-AEB1-4BE6-A226-60A5016F74CC}">
      <dgm:prSet/>
      <dgm:spPr/>
      <dgm:t>
        <a:bodyPr/>
        <a:lstStyle/>
        <a:p>
          <a:r>
            <a:rPr lang="en-US" i="1" dirty="0"/>
            <a:t>FGD male caregiver, Kwara State</a:t>
          </a:r>
          <a:endParaRPr lang="en-US" dirty="0"/>
        </a:p>
      </dgm:t>
    </dgm:pt>
    <dgm:pt modelId="{FBF5AED6-23C6-45D7-8C3B-C35C676B872F}" type="parTrans" cxnId="{A7115832-5153-4B3A-A0A6-E055D7031EBF}">
      <dgm:prSet/>
      <dgm:spPr/>
      <dgm:t>
        <a:bodyPr/>
        <a:lstStyle/>
        <a:p>
          <a:endParaRPr lang="en-US"/>
        </a:p>
      </dgm:t>
    </dgm:pt>
    <dgm:pt modelId="{C3170037-B47E-4EFC-8EC8-E0CD1A025154}" type="sibTrans" cxnId="{A7115832-5153-4B3A-A0A6-E055D7031EBF}">
      <dgm:prSet/>
      <dgm:spPr/>
      <dgm:t>
        <a:bodyPr/>
        <a:lstStyle/>
        <a:p>
          <a:endParaRPr lang="en-US"/>
        </a:p>
      </dgm:t>
    </dgm:pt>
    <dgm:pt modelId="{7754031F-492E-4773-A29E-040034C55D8B}">
      <dgm:prSet custT="1"/>
      <dgm:spPr/>
      <dgm:t>
        <a:bodyPr/>
        <a:lstStyle/>
        <a:p>
          <a:r>
            <a:rPr lang="en-US" sz="1800" i="1" dirty="0"/>
            <a:t>“Where we have trust issues is when CDD are not residents/indigenes of the area in question and this trust gap is usually filled by their supervisors who are working in the health facilities of the areas.”</a:t>
          </a:r>
          <a:endParaRPr lang="en-US" sz="1800" dirty="0"/>
        </a:p>
      </dgm:t>
    </dgm:pt>
    <dgm:pt modelId="{7405BB88-AE65-4803-AB6D-6A334DE62352}" type="parTrans" cxnId="{383D417C-29B1-4D17-A354-B0211FAEF1E3}">
      <dgm:prSet/>
      <dgm:spPr/>
      <dgm:t>
        <a:bodyPr/>
        <a:lstStyle/>
        <a:p>
          <a:endParaRPr lang="en-US"/>
        </a:p>
      </dgm:t>
    </dgm:pt>
    <dgm:pt modelId="{E4C60DD5-1D85-4A15-BF7E-4B4BF2BFBE73}" type="sibTrans" cxnId="{383D417C-29B1-4D17-A354-B0211FAEF1E3}">
      <dgm:prSet/>
      <dgm:spPr/>
      <dgm:t>
        <a:bodyPr/>
        <a:lstStyle/>
        <a:p>
          <a:endParaRPr lang="en-US"/>
        </a:p>
      </dgm:t>
    </dgm:pt>
    <dgm:pt modelId="{6CF9303D-4CA8-44FD-89ED-A5BDF264ED82}">
      <dgm:prSet/>
      <dgm:spPr/>
      <dgm:t>
        <a:bodyPr/>
        <a:lstStyle/>
        <a:p>
          <a:r>
            <a:rPr lang="en-US" dirty="0"/>
            <a:t>Key informant, Global Fund, Abuja</a:t>
          </a:r>
        </a:p>
      </dgm:t>
    </dgm:pt>
    <dgm:pt modelId="{8F9B7509-DC8C-43BB-B8D4-A93EC83C1985}" type="parTrans" cxnId="{75ABB7E3-DF95-4FB2-B8F1-1BA9C3511A9C}">
      <dgm:prSet/>
      <dgm:spPr/>
      <dgm:t>
        <a:bodyPr/>
        <a:lstStyle/>
        <a:p>
          <a:endParaRPr lang="en-US"/>
        </a:p>
      </dgm:t>
    </dgm:pt>
    <dgm:pt modelId="{BA23B5D2-58F9-4670-AAAF-B4F346FF7361}" type="sibTrans" cxnId="{75ABB7E3-DF95-4FB2-B8F1-1BA9C3511A9C}">
      <dgm:prSet/>
      <dgm:spPr/>
      <dgm:t>
        <a:bodyPr/>
        <a:lstStyle/>
        <a:p>
          <a:endParaRPr lang="en-US"/>
        </a:p>
      </dgm:t>
    </dgm:pt>
    <dgm:pt modelId="{83046B5D-227C-4DFF-B4CF-1558F3394666}" type="pres">
      <dgm:prSet presAssocID="{371DD12B-23AC-4E46-AE38-E4842BE07B8C}" presName="diagram" presStyleCnt="0">
        <dgm:presLayoutVars>
          <dgm:chPref val="1"/>
          <dgm:dir/>
          <dgm:animOne val="branch"/>
          <dgm:animLvl val="lvl"/>
          <dgm:resizeHandles/>
        </dgm:presLayoutVars>
      </dgm:prSet>
      <dgm:spPr/>
    </dgm:pt>
    <dgm:pt modelId="{2DAAF7F0-9D20-4EED-9701-7FF33F5DA189}" type="pres">
      <dgm:prSet presAssocID="{A5C53FCF-8D48-4BA4-A7A1-C38D9BA299E0}" presName="root" presStyleCnt="0"/>
      <dgm:spPr/>
    </dgm:pt>
    <dgm:pt modelId="{C6FC0F0C-A12A-406B-BF1D-9545DB3BDB2D}" type="pres">
      <dgm:prSet presAssocID="{A5C53FCF-8D48-4BA4-A7A1-C38D9BA299E0}" presName="rootComposite" presStyleCnt="0"/>
      <dgm:spPr/>
    </dgm:pt>
    <dgm:pt modelId="{5BB7E748-47AA-4E95-B482-F988AC1EA5B7}" type="pres">
      <dgm:prSet presAssocID="{A5C53FCF-8D48-4BA4-A7A1-C38D9BA299E0}" presName="rootText" presStyleLbl="node1" presStyleIdx="0" presStyleCnt="3" custScaleX="130479" custScaleY="256378"/>
      <dgm:spPr/>
    </dgm:pt>
    <dgm:pt modelId="{023B8641-4FB0-47F3-93AC-005D8E58CB52}" type="pres">
      <dgm:prSet presAssocID="{A5C53FCF-8D48-4BA4-A7A1-C38D9BA299E0}" presName="rootConnector" presStyleLbl="node1" presStyleIdx="0" presStyleCnt="3"/>
      <dgm:spPr/>
    </dgm:pt>
    <dgm:pt modelId="{087FA995-671C-4B82-80F8-2BDAC78EDBFD}" type="pres">
      <dgm:prSet presAssocID="{A5C53FCF-8D48-4BA4-A7A1-C38D9BA299E0}" presName="childShape" presStyleCnt="0"/>
      <dgm:spPr/>
    </dgm:pt>
    <dgm:pt modelId="{110EF660-6A3C-45A3-9FCC-760822B88449}" type="pres">
      <dgm:prSet presAssocID="{723E1DF4-E9EB-47F9-AAB2-645934A9421F}" presName="Name13" presStyleLbl="parChTrans1D2" presStyleIdx="0" presStyleCnt="3"/>
      <dgm:spPr/>
    </dgm:pt>
    <dgm:pt modelId="{FDD515B2-EDB5-4BF7-BE79-7699C25C550A}" type="pres">
      <dgm:prSet presAssocID="{30413498-213C-411E-9827-E55ED65ACAEE}" presName="childText" presStyleLbl="bgAcc1" presStyleIdx="0" presStyleCnt="3" custScaleY="65873">
        <dgm:presLayoutVars>
          <dgm:bulletEnabled val="1"/>
        </dgm:presLayoutVars>
      </dgm:prSet>
      <dgm:spPr/>
    </dgm:pt>
    <dgm:pt modelId="{AA612ECB-5FCB-4720-A349-507C6C8676E7}" type="pres">
      <dgm:prSet presAssocID="{E6A2144B-31EE-4393-9CFC-A6D01DFED753}" presName="root" presStyleCnt="0"/>
      <dgm:spPr/>
    </dgm:pt>
    <dgm:pt modelId="{E3CBDD1A-0C76-4D59-A828-EE98F3E3AFA6}" type="pres">
      <dgm:prSet presAssocID="{E6A2144B-31EE-4393-9CFC-A6D01DFED753}" presName="rootComposite" presStyleCnt="0"/>
      <dgm:spPr/>
    </dgm:pt>
    <dgm:pt modelId="{BC521A30-1A97-46CB-B343-E79F9D5D76D1}" type="pres">
      <dgm:prSet presAssocID="{E6A2144B-31EE-4393-9CFC-A6D01DFED753}" presName="rootText" presStyleLbl="node1" presStyleIdx="1" presStyleCnt="3" custScaleX="115030" custScaleY="261529"/>
      <dgm:spPr/>
    </dgm:pt>
    <dgm:pt modelId="{6039F7CB-A718-4FA9-8DA4-2D5A3AABABEE}" type="pres">
      <dgm:prSet presAssocID="{E6A2144B-31EE-4393-9CFC-A6D01DFED753}" presName="rootConnector" presStyleLbl="node1" presStyleIdx="1" presStyleCnt="3"/>
      <dgm:spPr/>
    </dgm:pt>
    <dgm:pt modelId="{BF96C24D-DEAA-49D1-AEB6-D8CB130194C3}" type="pres">
      <dgm:prSet presAssocID="{E6A2144B-31EE-4393-9CFC-A6D01DFED753}" presName="childShape" presStyleCnt="0"/>
      <dgm:spPr/>
    </dgm:pt>
    <dgm:pt modelId="{4396DE6B-0667-4103-9460-D8F1FDA4F11A}" type="pres">
      <dgm:prSet presAssocID="{FBF5AED6-23C6-45D7-8C3B-C35C676B872F}" presName="Name13" presStyleLbl="parChTrans1D2" presStyleIdx="1" presStyleCnt="3"/>
      <dgm:spPr/>
    </dgm:pt>
    <dgm:pt modelId="{9A516B5A-2028-4E18-9889-6CF23FE53CA2}" type="pres">
      <dgm:prSet presAssocID="{961F2A36-AEB1-4BE6-A226-60A5016F74CC}" presName="childText" presStyleLbl="bgAcc1" presStyleIdx="1" presStyleCnt="3" custScaleY="65467">
        <dgm:presLayoutVars>
          <dgm:bulletEnabled val="1"/>
        </dgm:presLayoutVars>
      </dgm:prSet>
      <dgm:spPr/>
    </dgm:pt>
    <dgm:pt modelId="{9560C38C-1D31-4402-88F1-56F9E384DBF3}" type="pres">
      <dgm:prSet presAssocID="{7754031F-492E-4773-A29E-040034C55D8B}" presName="root" presStyleCnt="0"/>
      <dgm:spPr/>
    </dgm:pt>
    <dgm:pt modelId="{542F1AD9-C3CE-4F41-B7ED-52A140779081}" type="pres">
      <dgm:prSet presAssocID="{7754031F-492E-4773-A29E-040034C55D8B}" presName="rootComposite" presStyleCnt="0"/>
      <dgm:spPr/>
    </dgm:pt>
    <dgm:pt modelId="{EF446795-46C9-4EF3-99D6-38A1150166AC}" type="pres">
      <dgm:prSet presAssocID="{7754031F-492E-4773-A29E-040034C55D8B}" presName="rootText" presStyleLbl="node1" presStyleIdx="2" presStyleCnt="3" custScaleX="113154" custScaleY="291448"/>
      <dgm:spPr/>
    </dgm:pt>
    <dgm:pt modelId="{C87AF23F-A490-463F-9B55-8A57351C6D92}" type="pres">
      <dgm:prSet presAssocID="{7754031F-492E-4773-A29E-040034C55D8B}" presName="rootConnector" presStyleLbl="node1" presStyleIdx="2" presStyleCnt="3"/>
      <dgm:spPr/>
    </dgm:pt>
    <dgm:pt modelId="{021E8702-1FB1-4C1C-B2F0-38ABCF3C524C}" type="pres">
      <dgm:prSet presAssocID="{7754031F-492E-4773-A29E-040034C55D8B}" presName="childShape" presStyleCnt="0"/>
      <dgm:spPr/>
    </dgm:pt>
    <dgm:pt modelId="{9A4DF74B-B446-40A4-8F8C-63A0089D0CE9}" type="pres">
      <dgm:prSet presAssocID="{8F9B7509-DC8C-43BB-B8D4-A93EC83C1985}" presName="Name13" presStyleLbl="parChTrans1D2" presStyleIdx="2" presStyleCnt="3"/>
      <dgm:spPr/>
    </dgm:pt>
    <dgm:pt modelId="{DC37E4EC-BAD1-4C14-83F0-0B722FCFE5A8}" type="pres">
      <dgm:prSet presAssocID="{6CF9303D-4CA8-44FD-89ED-A5BDF264ED82}" presName="childText" presStyleLbl="bgAcc1" presStyleIdx="2" presStyleCnt="3" custScaleX="116720" custScaleY="78058">
        <dgm:presLayoutVars>
          <dgm:bulletEnabled val="1"/>
        </dgm:presLayoutVars>
      </dgm:prSet>
      <dgm:spPr/>
    </dgm:pt>
  </dgm:ptLst>
  <dgm:cxnLst>
    <dgm:cxn modelId="{468B8407-E83A-4AFA-BF06-1F12AD472085}" type="presOf" srcId="{7754031F-492E-4773-A29E-040034C55D8B}" destId="{EF446795-46C9-4EF3-99D6-38A1150166AC}" srcOrd="0" destOrd="0" presId="urn:microsoft.com/office/officeart/2005/8/layout/hierarchy3"/>
    <dgm:cxn modelId="{FBCC1E11-CDA5-4CE4-8DB3-949E706CFF40}" srcId="{371DD12B-23AC-4E46-AE38-E4842BE07B8C}" destId="{A5C53FCF-8D48-4BA4-A7A1-C38D9BA299E0}" srcOrd="0" destOrd="0" parTransId="{9FE55D84-C411-452B-8607-EE724EC8BDCE}" sibTransId="{22136712-B699-481C-9BFA-244F32C7BDEA}"/>
    <dgm:cxn modelId="{FFFA731B-E167-468A-8B53-77772F7628B4}" srcId="{371DD12B-23AC-4E46-AE38-E4842BE07B8C}" destId="{E6A2144B-31EE-4393-9CFC-A6D01DFED753}" srcOrd="1" destOrd="0" parTransId="{6E2EDC12-312A-418D-BA65-16A4F97B33A4}" sibTransId="{258129BC-2006-4DCB-B1C0-30E4E2B80655}"/>
    <dgm:cxn modelId="{A7115832-5153-4B3A-A0A6-E055D7031EBF}" srcId="{E6A2144B-31EE-4393-9CFC-A6D01DFED753}" destId="{961F2A36-AEB1-4BE6-A226-60A5016F74CC}" srcOrd="0" destOrd="0" parTransId="{FBF5AED6-23C6-45D7-8C3B-C35C676B872F}" sibTransId="{C3170037-B47E-4EFC-8EC8-E0CD1A025154}"/>
    <dgm:cxn modelId="{EDEAAE57-AF4B-4A8C-88B6-5B851C0D7DA3}" type="presOf" srcId="{7754031F-492E-4773-A29E-040034C55D8B}" destId="{C87AF23F-A490-463F-9B55-8A57351C6D92}" srcOrd="1" destOrd="0" presId="urn:microsoft.com/office/officeart/2005/8/layout/hierarchy3"/>
    <dgm:cxn modelId="{6A0C7F5C-A1EB-4B14-BB94-69E926EA2D5F}" srcId="{A5C53FCF-8D48-4BA4-A7A1-C38D9BA299E0}" destId="{30413498-213C-411E-9827-E55ED65ACAEE}" srcOrd="0" destOrd="0" parTransId="{723E1DF4-E9EB-47F9-AAB2-645934A9421F}" sibTransId="{CC1A9B64-95D0-44AC-A9E7-2430E0D69CCE}"/>
    <dgm:cxn modelId="{5045805F-3890-4379-B10B-8BB28AE0504B}" type="presOf" srcId="{E6A2144B-31EE-4393-9CFC-A6D01DFED753}" destId="{6039F7CB-A718-4FA9-8DA4-2D5A3AABABEE}" srcOrd="1" destOrd="0" presId="urn:microsoft.com/office/officeart/2005/8/layout/hierarchy3"/>
    <dgm:cxn modelId="{C46DA161-F05B-4B00-8301-34DDAA76F928}" type="presOf" srcId="{6CF9303D-4CA8-44FD-89ED-A5BDF264ED82}" destId="{DC37E4EC-BAD1-4C14-83F0-0B722FCFE5A8}" srcOrd="0" destOrd="0" presId="urn:microsoft.com/office/officeart/2005/8/layout/hierarchy3"/>
    <dgm:cxn modelId="{1CE4B869-9537-46FE-83ED-0CA6EFD694F4}" type="presOf" srcId="{FBF5AED6-23C6-45D7-8C3B-C35C676B872F}" destId="{4396DE6B-0667-4103-9460-D8F1FDA4F11A}" srcOrd="0" destOrd="0" presId="urn:microsoft.com/office/officeart/2005/8/layout/hierarchy3"/>
    <dgm:cxn modelId="{1999776B-7A21-4B84-BEDC-8F862ABDA3E6}" type="presOf" srcId="{371DD12B-23AC-4E46-AE38-E4842BE07B8C}" destId="{83046B5D-227C-4DFF-B4CF-1558F3394666}" srcOrd="0" destOrd="0" presId="urn:microsoft.com/office/officeart/2005/8/layout/hierarchy3"/>
    <dgm:cxn modelId="{B8BD5571-21ED-4144-BE42-DD4FCC3FA8E9}" type="presOf" srcId="{8F9B7509-DC8C-43BB-B8D4-A93EC83C1985}" destId="{9A4DF74B-B446-40A4-8F8C-63A0089D0CE9}" srcOrd="0" destOrd="0" presId="urn:microsoft.com/office/officeart/2005/8/layout/hierarchy3"/>
    <dgm:cxn modelId="{43C6B972-68FB-42DF-8764-498EA7147F1A}" type="presOf" srcId="{723E1DF4-E9EB-47F9-AAB2-645934A9421F}" destId="{110EF660-6A3C-45A3-9FCC-760822B88449}" srcOrd="0" destOrd="0" presId="urn:microsoft.com/office/officeart/2005/8/layout/hierarchy3"/>
    <dgm:cxn modelId="{383D417C-29B1-4D17-A354-B0211FAEF1E3}" srcId="{371DD12B-23AC-4E46-AE38-E4842BE07B8C}" destId="{7754031F-492E-4773-A29E-040034C55D8B}" srcOrd="2" destOrd="0" parTransId="{7405BB88-AE65-4803-AB6D-6A334DE62352}" sibTransId="{E4C60DD5-1D85-4A15-BF7E-4B4BF2BFBE73}"/>
    <dgm:cxn modelId="{91A4C983-3C78-455A-B010-F8B7D3A3C576}" type="presOf" srcId="{A5C53FCF-8D48-4BA4-A7A1-C38D9BA299E0}" destId="{023B8641-4FB0-47F3-93AC-005D8E58CB52}" srcOrd="1" destOrd="0" presId="urn:microsoft.com/office/officeart/2005/8/layout/hierarchy3"/>
    <dgm:cxn modelId="{D3A56A97-76CA-46F4-B4AF-D09869262ED8}" type="presOf" srcId="{A5C53FCF-8D48-4BA4-A7A1-C38D9BA299E0}" destId="{5BB7E748-47AA-4E95-B482-F988AC1EA5B7}" srcOrd="0" destOrd="0" presId="urn:microsoft.com/office/officeart/2005/8/layout/hierarchy3"/>
    <dgm:cxn modelId="{C9B15E98-E673-4C27-B5C0-2BE5292A91EF}" type="presOf" srcId="{E6A2144B-31EE-4393-9CFC-A6D01DFED753}" destId="{BC521A30-1A97-46CB-B343-E79F9D5D76D1}" srcOrd="0" destOrd="0" presId="urn:microsoft.com/office/officeart/2005/8/layout/hierarchy3"/>
    <dgm:cxn modelId="{51242DBE-5DF7-4436-82CB-4251D9F4552C}" type="presOf" srcId="{30413498-213C-411E-9827-E55ED65ACAEE}" destId="{FDD515B2-EDB5-4BF7-BE79-7699C25C550A}" srcOrd="0" destOrd="0" presId="urn:microsoft.com/office/officeart/2005/8/layout/hierarchy3"/>
    <dgm:cxn modelId="{75ABB7E3-DF95-4FB2-B8F1-1BA9C3511A9C}" srcId="{7754031F-492E-4773-A29E-040034C55D8B}" destId="{6CF9303D-4CA8-44FD-89ED-A5BDF264ED82}" srcOrd="0" destOrd="0" parTransId="{8F9B7509-DC8C-43BB-B8D4-A93EC83C1985}" sibTransId="{BA23B5D2-58F9-4670-AAAF-B4F346FF7361}"/>
    <dgm:cxn modelId="{575212F3-F498-473F-96C2-8031F287B8C8}" type="presOf" srcId="{961F2A36-AEB1-4BE6-A226-60A5016F74CC}" destId="{9A516B5A-2028-4E18-9889-6CF23FE53CA2}" srcOrd="0" destOrd="0" presId="urn:microsoft.com/office/officeart/2005/8/layout/hierarchy3"/>
    <dgm:cxn modelId="{069E8F10-A435-4399-BC44-7038577A20A6}" type="presParOf" srcId="{83046B5D-227C-4DFF-B4CF-1558F3394666}" destId="{2DAAF7F0-9D20-4EED-9701-7FF33F5DA189}" srcOrd="0" destOrd="0" presId="urn:microsoft.com/office/officeart/2005/8/layout/hierarchy3"/>
    <dgm:cxn modelId="{7BEEA205-1624-456A-90A9-3031B2E58C54}" type="presParOf" srcId="{2DAAF7F0-9D20-4EED-9701-7FF33F5DA189}" destId="{C6FC0F0C-A12A-406B-BF1D-9545DB3BDB2D}" srcOrd="0" destOrd="0" presId="urn:microsoft.com/office/officeart/2005/8/layout/hierarchy3"/>
    <dgm:cxn modelId="{B80E1993-56F3-4AB1-B22B-E943A362C857}" type="presParOf" srcId="{C6FC0F0C-A12A-406B-BF1D-9545DB3BDB2D}" destId="{5BB7E748-47AA-4E95-B482-F988AC1EA5B7}" srcOrd="0" destOrd="0" presId="urn:microsoft.com/office/officeart/2005/8/layout/hierarchy3"/>
    <dgm:cxn modelId="{19BCB0D7-B7E3-4A8C-975C-7DA15F21BB68}" type="presParOf" srcId="{C6FC0F0C-A12A-406B-BF1D-9545DB3BDB2D}" destId="{023B8641-4FB0-47F3-93AC-005D8E58CB52}" srcOrd="1" destOrd="0" presId="urn:microsoft.com/office/officeart/2005/8/layout/hierarchy3"/>
    <dgm:cxn modelId="{991733F2-CD75-4B2C-A49B-F83E5BD8938B}" type="presParOf" srcId="{2DAAF7F0-9D20-4EED-9701-7FF33F5DA189}" destId="{087FA995-671C-4B82-80F8-2BDAC78EDBFD}" srcOrd="1" destOrd="0" presId="urn:microsoft.com/office/officeart/2005/8/layout/hierarchy3"/>
    <dgm:cxn modelId="{D53B77A1-3ED9-4CF4-AB8D-D448C4D51B46}" type="presParOf" srcId="{087FA995-671C-4B82-80F8-2BDAC78EDBFD}" destId="{110EF660-6A3C-45A3-9FCC-760822B88449}" srcOrd="0" destOrd="0" presId="urn:microsoft.com/office/officeart/2005/8/layout/hierarchy3"/>
    <dgm:cxn modelId="{63D2CEA5-9824-4EC7-BF82-8001F12D1CD8}" type="presParOf" srcId="{087FA995-671C-4B82-80F8-2BDAC78EDBFD}" destId="{FDD515B2-EDB5-4BF7-BE79-7699C25C550A}" srcOrd="1" destOrd="0" presId="urn:microsoft.com/office/officeart/2005/8/layout/hierarchy3"/>
    <dgm:cxn modelId="{83063781-0F83-44AC-A5E3-A477C8CA3A99}" type="presParOf" srcId="{83046B5D-227C-4DFF-B4CF-1558F3394666}" destId="{AA612ECB-5FCB-4720-A349-507C6C8676E7}" srcOrd="1" destOrd="0" presId="urn:microsoft.com/office/officeart/2005/8/layout/hierarchy3"/>
    <dgm:cxn modelId="{7892504F-F15F-4816-9475-3F33C35E990F}" type="presParOf" srcId="{AA612ECB-5FCB-4720-A349-507C6C8676E7}" destId="{E3CBDD1A-0C76-4D59-A828-EE98F3E3AFA6}" srcOrd="0" destOrd="0" presId="urn:microsoft.com/office/officeart/2005/8/layout/hierarchy3"/>
    <dgm:cxn modelId="{5321F8F8-9680-45D7-BDF0-6F718679B5EE}" type="presParOf" srcId="{E3CBDD1A-0C76-4D59-A828-EE98F3E3AFA6}" destId="{BC521A30-1A97-46CB-B343-E79F9D5D76D1}" srcOrd="0" destOrd="0" presId="urn:microsoft.com/office/officeart/2005/8/layout/hierarchy3"/>
    <dgm:cxn modelId="{3B3462A3-8BE2-42FA-93B8-338ABABB60F6}" type="presParOf" srcId="{E3CBDD1A-0C76-4D59-A828-EE98F3E3AFA6}" destId="{6039F7CB-A718-4FA9-8DA4-2D5A3AABABEE}" srcOrd="1" destOrd="0" presId="urn:microsoft.com/office/officeart/2005/8/layout/hierarchy3"/>
    <dgm:cxn modelId="{5FD670B1-422E-4B95-92AA-DCF39D863E98}" type="presParOf" srcId="{AA612ECB-5FCB-4720-A349-507C6C8676E7}" destId="{BF96C24D-DEAA-49D1-AEB6-D8CB130194C3}" srcOrd="1" destOrd="0" presId="urn:microsoft.com/office/officeart/2005/8/layout/hierarchy3"/>
    <dgm:cxn modelId="{EA6CE49B-5979-46D7-9E12-AEAE6C3E5558}" type="presParOf" srcId="{BF96C24D-DEAA-49D1-AEB6-D8CB130194C3}" destId="{4396DE6B-0667-4103-9460-D8F1FDA4F11A}" srcOrd="0" destOrd="0" presId="urn:microsoft.com/office/officeart/2005/8/layout/hierarchy3"/>
    <dgm:cxn modelId="{0F706E87-2656-43E4-A096-782EC89C36E3}" type="presParOf" srcId="{BF96C24D-DEAA-49D1-AEB6-D8CB130194C3}" destId="{9A516B5A-2028-4E18-9889-6CF23FE53CA2}" srcOrd="1" destOrd="0" presId="urn:microsoft.com/office/officeart/2005/8/layout/hierarchy3"/>
    <dgm:cxn modelId="{4704D7CC-4FB6-48F9-8701-74E5E5EFC12F}" type="presParOf" srcId="{83046B5D-227C-4DFF-B4CF-1558F3394666}" destId="{9560C38C-1D31-4402-88F1-56F9E384DBF3}" srcOrd="2" destOrd="0" presId="urn:microsoft.com/office/officeart/2005/8/layout/hierarchy3"/>
    <dgm:cxn modelId="{8A5C5651-F686-4104-9DA5-78B6753135A8}" type="presParOf" srcId="{9560C38C-1D31-4402-88F1-56F9E384DBF3}" destId="{542F1AD9-C3CE-4F41-B7ED-52A140779081}" srcOrd="0" destOrd="0" presId="urn:microsoft.com/office/officeart/2005/8/layout/hierarchy3"/>
    <dgm:cxn modelId="{3D3D8DE6-BEA2-41C4-9B98-DF9010FDE740}" type="presParOf" srcId="{542F1AD9-C3CE-4F41-B7ED-52A140779081}" destId="{EF446795-46C9-4EF3-99D6-38A1150166AC}" srcOrd="0" destOrd="0" presId="urn:microsoft.com/office/officeart/2005/8/layout/hierarchy3"/>
    <dgm:cxn modelId="{AE98944F-7783-4E71-BB95-9407450784F9}" type="presParOf" srcId="{542F1AD9-C3CE-4F41-B7ED-52A140779081}" destId="{C87AF23F-A490-463F-9B55-8A57351C6D92}" srcOrd="1" destOrd="0" presId="urn:microsoft.com/office/officeart/2005/8/layout/hierarchy3"/>
    <dgm:cxn modelId="{64576BA9-DEE0-4766-B790-7F9F5D722F76}" type="presParOf" srcId="{9560C38C-1D31-4402-88F1-56F9E384DBF3}" destId="{021E8702-1FB1-4C1C-B2F0-38ABCF3C524C}" srcOrd="1" destOrd="0" presId="urn:microsoft.com/office/officeart/2005/8/layout/hierarchy3"/>
    <dgm:cxn modelId="{C97B9215-2043-47BE-8596-45B72715A377}" type="presParOf" srcId="{021E8702-1FB1-4C1C-B2F0-38ABCF3C524C}" destId="{9A4DF74B-B446-40A4-8F8C-63A0089D0CE9}" srcOrd="0" destOrd="0" presId="urn:microsoft.com/office/officeart/2005/8/layout/hierarchy3"/>
    <dgm:cxn modelId="{20DED337-994A-45E5-9C7A-AA08C1F6BB0A}" type="presParOf" srcId="{021E8702-1FB1-4C1C-B2F0-38ABCF3C524C}" destId="{DC37E4EC-BAD1-4C14-83F0-0B722FCFE5A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854C2-3182-41AA-A5C0-39DD4B8E2C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90A498-BC1A-4F1D-BB32-A67D383E100C}">
      <dgm:prSet custT="1"/>
      <dgm:spPr/>
      <dgm:t>
        <a:bodyPr/>
        <a:lstStyle/>
        <a:p>
          <a:pPr algn="l"/>
          <a:r>
            <a:rPr lang="en-US" sz="2000" dirty="0"/>
            <a:t>….most widely reported barrier to SMC uptake..</a:t>
          </a:r>
        </a:p>
        <a:p>
          <a:pPr algn="l"/>
          <a:r>
            <a:rPr lang="en-US" sz="2000" dirty="0"/>
            <a:t>….Though, most side effects reported were mild or self-limiting </a:t>
          </a:r>
        </a:p>
      </dgm:t>
    </dgm:pt>
    <dgm:pt modelId="{5ADDD570-05E3-47EA-A320-8E4AE2E81017}" type="parTrans" cxnId="{8D41EB59-F4BE-4361-94E0-2F4EBA559BE9}">
      <dgm:prSet/>
      <dgm:spPr/>
      <dgm:t>
        <a:bodyPr/>
        <a:lstStyle/>
        <a:p>
          <a:endParaRPr lang="en-US"/>
        </a:p>
      </dgm:t>
    </dgm:pt>
    <dgm:pt modelId="{758C8292-BFCB-484C-B457-E4E71C5EE309}" type="sibTrans" cxnId="{8D41EB59-F4BE-4361-94E0-2F4EBA559BE9}">
      <dgm:prSet/>
      <dgm:spPr/>
      <dgm:t>
        <a:bodyPr/>
        <a:lstStyle/>
        <a:p>
          <a:endParaRPr lang="en-US"/>
        </a:p>
      </dgm:t>
    </dgm:pt>
    <dgm:pt modelId="{FE03D821-BD67-4598-BB28-BC036320C638}">
      <dgm:prSet custT="1"/>
      <dgm:spPr/>
      <dgm:t>
        <a:bodyPr/>
        <a:lstStyle/>
        <a:p>
          <a:r>
            <a:rPr lang="en-US" sz="1800" i="1" dirty="0">
              <a:latin typeface="Times New Roman" panose="02020603050405020304" pitchFamily="18" charset="0"/>
              <a:cs typeface="Times New Roman" panose="02020603050405020304" pitchFamily="18" charset="0"/>
            </a:rPr>
            <a:t>“I observed that my infant experienced weakness for three days after taking the drug, but was very fine after the third day.”</a:t>
          </a:r>
          <a:endParaRPr lang="en-US" sz="1800" dirty="0">
            <a:latin typeface="Times New Roman" panose="02020603050405020304" pitchFamily="18" charset="0"/>
            <a:cs typeface="Times New Roman" panose="02020603050405020304" pitchFamily="18" charset="0"/>
          </a:endParaRPr>
        </a:p>
      </dgm:t>
    </dgm:pt>
    <dgm:pt modelId="{71A3BF96-76DC-4E97-A6AA-04D6079711B3}" type="parTrans" cxnId="{306121EA-5A0C-4051-864A-1BDB7DE1EA62}">
      <dgm:prSet/>
      <dgm:spPr/>
      <dgm:t>
        <a:bodyPr/>
        <a:lstStyle/>
        <a:p>
          <a:endParaRPr lang="en-US"/>
        </a:p>
      </dgm:t>
    </dgm:pt>
    <dgm:pt modelId="{0586F776-190F-404F-AF2C-E3C848BC22B7}" type="sibTrans" cxnId="{306121EA-5A0C-4051-864A-1BDB7DE1EA62}">
      <dgm:prSet/>
      <dgm:spPr/>
      <dgm:t>
        <a:bodyPr/>
        <a:lstStyle/>
        <a:p>
          <a:endParaRPr lang="en-US"/>
        </a:p>
      </dgm:t>
    </dgm:pt>
    <dgm:pt modelId="{58936482-48FC-43F3-A424-5AC4D49AD2E5}">
      <dgm:prSet custT="1"/>
      <dgm:spPr/>
      <dgm:t>
        <a:bodyPr/>
        <a:lstStyle/>
        <a:p>
          <a:r>
            <a:rPr lang="en-US" sz="1400" dirty="0"/>
            <a:t>FGD, female caregiver, Kwara State</a:t>
          </a:r>
        </a:p>
      </dgm:t>
    </dgm:pt>
    <dgm:pt modelId="{C218C53D-0473-40A3-B9C1-7BEAE8556279}" type="parTrans" cxnId="{913EC8C6-2A6F-4D5E-8245-3B6E8AE60EAA}">
      <dgm:prSet/>
      <dgm:spPr/>
      <dgm:t>
        <a:bodyPr/>
        <a:lstStyle/>
        <a:p>
          <a:endParaRPr lang="en-US"/>
        </a:p>
      </dgm:t>
    </dgm:pt>
    <dgm:pt modelId="{EB7CCE9D-C760-4988-80E4-30059A43C0C2}" type="sibTrans" cxnId="{913EC8C6-2A6F-4D5E-8245-3B6E8AE60EAA}">
      <dgm:prSet/>
      <dgm:spPr/>
      <dgm:t>
        <a:bodyPr/>
        <a:lstStyle/>
        <a:p>
          <a:endParaRPr lang="en-US"/>
        </a:p>
      </dgm:t>
    </dgm:pt>
    <dgm:pt modelId="{6E6BC765-10FE-477E-838A-3113E9F52DBC}">
      <dgm:prSet custT="1"/>
      <dgm:spPr/>
      <dgm:t>
        <a:bodyPr/>
        <a:lstStyle/>
        <a:p>
          <a:pPr algn="l"/>
          <a:r>
            <a:rPr lang="en-US" sz="1800" dirty="0">
              <a:latin typeface="Times New Roman" panose="02020603050405020304" pitchFamily="18" charset="0"/>
              <a:cs typeface="Times New Roman" panose="02020603050405020304" pitchFamily="18" charset="0"/>
            </a:rPr>
            <a:t>“.. like I said earlier, some side effects manifest in some children. So, some mothers feel reluctant to accept the drug and administer it to their children.”</a:t>
          </a:r>
        </a:p>
      </dgm:t>
    </dgm:pt>
    <dgm:pt modelId="{E4C5BF9A-FC33-4872-B9F7-8930BBD9DB6D}" type="parTrans" cxnId="{FF97AF3A-7BD5-4722-9A6D-5A2128FF0F61}">
      <dgm:prSet/>
      <dgm:spPr/>
      <dgm:t>
        <a:bodyPr/>
        <a:lstStyle/>
        <a:p>
          <a:endParaRPr lang="en-US"/>
        </a:p>
      </dgm:t>
    </dgm:pt>
    <dgm:pt modelId="{6C541BC2-1E10-43EA-B59E-7D18D85454BE}" type="sibTrans" cxnId="{FF97AF3A-7BD5-4722-9A6D-5A2128FF0F61}">
      <dgm:prSet/>
      <dgm:spPr/>
      <dgm:t>
        <a:bodyPr/>
        <a:lstStyle/>
        <a:p>
          <a:endParaRPr lang="en-US"/>
        </a:p>
      </dgm:t>
    </dgm:pt>
    <dgm:pt modelId="{14791748-555C-4DCD-AE23-3A483889283F}">
      <dgm:prSet custT="1"/>
      <dgm:spPr/>
      <dgm:t>
        <a:bodyPr/>
        <a:lstStyle/>
        <a:p>
          <a:r>
            <a:rPr lang="en-US" sz="1400" dirty="0"/>
            <a:t>FGD, female caregiver, Kebbi State</a:t>
          </a:r>
        </a:p>
      </dgm:t>
    </dgm:pt>
    <dgm:pt modelId="{C19C4560-610E-41C1-BB0B-AC2DD259AD38}" type="parTrans" cxnId="{848B303D-39ED-4A2F-89C2-F232845FC64B}">
      <dgm:prSet/>
      <dgm:spPr/>
      <dgm:t>
        <a:bodyPr/>
        <a:lstStyle/>
        <a:p>
          <a:endParaRPr lang="en-US"/>
        </a:p>
      </dgm:t>
    </dgm:pt>
    <dgm:pt modelId="{CBAE1FB1-1C13-4D37-9681-03DA9F87D65F}" type="sibTrans" cxnId="{848B303D-39ED-4A2F-89C2-F232845FC64B}">
      <dgm:prSet/>
      <dgm:spPr/>
      <dgm:t>
        <a:bodyPr/>
        <a:lstStyle/>
        <a:p>
          <a:endParaRPr lang="en-US"/>
        </a:p>
      </dgm:t>
    </dgm:pt>
    <dgm:pt modelId="{F2A57C90-C60A-4EF0-B802-80B996EEDF1F}">
      <dgm:prSet custT="1"/>
      <dgm:spPr>
        <a:solidFill>
          <a:schemeClr val="tx1"/>
        </a:solidFill>
      </dgm:spPr>
      <dgm:t>
        <a:bodyPr/>
        <a:lstStyle/>
        <a:p>
          <a:pPr algn="l"/>
          <a:r>
            <a:rPr lang="en-US" sz="1400" dirty="0">
              <a:solidFill>
                <a:schemeClr val="bg1"/>
              </a:solidFill>
            </a:rPr>
            <a:t>From a CDD, in Kebbi State: </a:t>
          </a:r>
        </a:p>
      </dgm:t>
    </dgm:pt>
    <dgm:pt modelId="{D13799AF-6D74-4138-B9A6-D6DC49481E3A}" type="parTrans" cxnId="{FF4ED55E-B612-454E-A8E6-A34D6C83AEBA}">
      <dgm:prSet/>
      <dgm:spPr/>
      <dgm:t>
        <a:bodyPr/>
        <a:lstStyle/>
        <a:p>
          <a:endParaRPr lang="en-US"/>
        </a:p>
      </dgm:t>
    </dgm:pt>
    <dgm:pt modelId="{FC6912E7-158E-460B-A4EB-FF3D74E1CBB5}" type="sibTrans" cxnId="{FF4ED55E-B612-454E-A8E6-A34D6C83AEBA}">
      <dgm:prSet/>
      <dgm:spPr/>
      <dgm:t>
        <a:bodyPr/>
        <a:lstStyle/>
        <a:p>
          <a:endParaRPr lang="en-US"/>
        </a:p>
      </dgm:t>
    </dgm:pt>
    <dgm:pt modelId="{CDFAD2C2-7ABF-43E9-9303-45D149146DC1}">
      <dgm:prSet custT="1"/>
      <dgm:spPr/>
      <dgm:t>
        <a:bodyPr/>
        <a:lstStyle/>
        <a:p>
          <a:pPr algn="l"/>
          <a:r>
            <a:rPr lang="en-US" sz="1800" i="1" dirty="0">
              <a:latin typeface="Times New Roman" panose="02020603050405020304" pitchFamily="18" charset="0"/>
              <a:cs typeface="Times New Roman" panose="02020603050405020304" pitchFamily="18" charset="0"/>
            </a:rPr>
            <a:t>“.. the challenge we are facing is just that some mothers say they are not happy with it because of the side effects their children have after they are given the drugs.”</a:t>
          </a:r>
          <a:endParaRPr lang="en-US" sz="1800" dirty="0">
            <a:latin typeface="Times New Roman" panose="02020603050405020304" pitchFamily="18" charset="0"/>
            <a:cs typeface="Times New Roman" panose="02020603050405020304" pitchFamily="18" charset="0"/>
          </a:endParaRPr>
        </a:p>
      </dgm:t>
    </dgm:pt>
    <dgm:pt modelId="{DF0908EC-6185-45AB-B24C-1FCF817AA607}" type="parTrans" cxnId="{7C86E028-5995-44DC-9ED0-67AFBE4BEBA7}">
      <dgm:prSet/>
      <dgm:spPr/>
      <dgm:t>
        <a:bodyPr/>
        <a:lstStyle/>
        <a:p>
          <a:endParaRPr lang="en-US"/>
        </a:p>
      </dgm:t>
    </dgm:pt>
    <dgm:pt modelId="{981B768A-823E-4BEF-BCB4-8047C219DE29}" type="sibTrans" cxnId="{7C86E028-5995-44DC-9ED0-67AFBE4BEBA7}">
      <dgm:prSet/>
      <dgm:spPr/>
      <dgm:t>
        <a:bodyPr/>
        <a:lstStyle/>
        <a:p>
          <a:endParaRPr lang="en-US"/>
        </a:p>
      </dgm:t>
    </dgm:pt>
    <dgm:pt modelId="{BBFFD463-F521-4437-B882-1AE13C60EF66}" type="pres">
      <dgm:prSet presAssocID="{785854C2-3182-41AA-A5C0-39DD4B8E2C45}" presName="Name0" presStyleCnt="0">
        <dgm:presLayoutVars>
          <dgm:dir/>
          <dgm:animLvl val="lvl"/>
          <dgm:resizeHandles val="exact"/>
        </dgm:presLayoutVars>
      </dgm:prSet>
      <dgm:spPr/>
    </dgm:pt>
    <dgm:pt modelId="{D6C4D491-3BFB-4687-99D1-607DD0A3B71B}" type="pres">
      <dgm:prSet presAssocID="{5B90A498-BC1A-4F1D-BB32-A67D383E100C}" presName="linNode" presStyleCnt="0"/>
      <dgm:spPr/>
    </dgm:pt>
    <dgm:pt modelId="{F04F180F-8B7A-4F62-A344-B351EF43395C}" type="pres">
      <dgm:prSet presAssocID="{5B90A498-BC1A-4F1D-BB32-A67D383E100C}" presName="parentText" presStyleLbl="node1" presStyleIdx="0" presStyleCnt="5" custScaleX="277778" custScaleY="77366">
        <dgm:presLayoutVars>
          <dgm:chMax val="1"/>
          <dgm:bulletEnabled val="1"/>
        </dgm:presLayoutVars>
      </dgm:prSet>
      <dgm:spPr/>
    </dgm:pt>
    <dgm:pt modelId="{DE29B488-1121-48A7-8767-A6EE5083BA7F}" type="pres">
      <dgm:prSet presAssocID="{758C8292-BFCB-484C-B457-E4E71C5EE309}" presName="sp" presStyleCnt="0"/>
      <dgm:spPr/>
    </dgm:pt>
    <dgm:pt modelId="{AFE802F4-ED1B-4ACA-87C6-F40816F26637}" type="pres">
      <dgm:prSet presAssocID="{FE03D821-BD67-4598-BB28-BC036320C638}" presName="linNode" presStyleCnt="0"/>
      <dgm:spPr/>
    </dgm:pt>
    <dgm:pt modelId="{C51BFB66-F3AA-4080-852F-109CF0E8075A}" type="pres">
      <dgm:prSet presAssocID="{FE03D821-BD67-4598-BB28-BC036320C638}" presName="parentText" presStyleLbl="node1" presStyleIdx="1" presStyleCnt="5" custScaleX="218975">
        <dgm:presLayoutVars>
          <dgm:chMax val="1"/>
          <dgm:bulletEnabled val="1"/>
        </dgm:presLayoutVars>
      </dgm:prSet>
      <dgm:spPr/>
    </dgm:pt>
    <dgm:pt modelId="{D4E96027-93A7-4F9A-BF6E-C403CCDBC659}" type="pres">
      <dgm:prSet presAssocID="{FE03D821-BD67-4598-BB28-BC036320C638}" presName="descendantText" presStyleLbl="alignAccFollowNode1" presStyleIdx="0" presStyleCnt="2" custScaleX="33197">
        <dgm:presLayoutVars>
          <dgm:bulletEnabled val="1"/>
        </dgm:presLayoutVars>
      </dgm:prSet>
      <dgm:spPr/>
    </dgm:pt>
    <dgm:pt modelId="{AA241C33-5C62-4C6B-B729-A97923053C38}" type="pres">
      <dgm:prSet presAssocID="{0586F776-190F-404F-AF2C-E3C848BC22B7}" presName="sp" presStyleCnt="0"/>
      <dgm:spPr/>
    </dgm:pt>
    <dgm:pt modelId="{6067630C-1C5C-459F-83B4-46A7F187C9A8}" type="pres">
      <dgm:prSet presAssocID="{6E6BC765-10FE-477E-838A-3113E9F52DBC}" presName="linNode" presStyleCnt="0"/>
      <dgm:spPr/>
    </dgm:pt>
    <dgm:pt modelId="{85B91D03-FBC0-4E73-929B-14712B42262D}" type="pres">
      <dgm:prSet presAssocID="{6E6BC765-10FE-477E-838A-3113E9F52DBC}" presName="parentText" presStyleLbl="node1" presStyleIdx="2" presStyleCnt="5" custScaleX="736722">
        <dgm:presLayoutVars>
          <dgm:chMax val="1"/>
          <dgm:bulletEnabled val="1"/>
        </dgm:presLayoutVars>
      </dgm:prSet>
      <dgm:spPr/>
    </dgm:pt>
    <dgm:pt modelId="{EE3AD65C-329F-4798-86EF-4B8A8BF0078B}" type="pres">
      <dgm:prSet presAssocID="{6E6BC765-10FE-477E-838A-3113E9F52DBC}" presName="descendantText" presStyleLbl="alignAccFollowNode1" presStyleIdx="1" presStyleCnt="2">
        <dgm:presLayoutVars>
          <dgm:bulletEnabled val="1"/>
        </dgm:presLayoutVars>
      </dgm:prSet>
      <dgm:spPr/>
    </dgm:pt>
    <dgm:pt modelId="{BEC3E1E7-F0B8-46B6-B035-D6673DD98033}" type="pres">
      <dgm:prSet presAssocID="{6C541BC2-1E10-43EA-B59E-7D18D85454BE}" presName="sp" presStyleCnt="0"/>
      <dgm:spPr/>
    </dgm:pt>
    <dgm:pt modelId="{D9B2EA54-884F-4E42-87D2-661E9574E612}" type="pres">
      <dgm:prSet presAssocID="{F2A57C90-C60A-4EF0-B802-80B996EEDF1F}" presName="linNode" presStyleCnt="0"/>
      <dgm:spPr/>
    </dgm:pt>
    <dgm:pt modelId="{FA444B8F-927F-44BA-BCA0-D4FD8505063C}" type="pres">
      <dgm:prSet presAssocID="{F2A57C90-C60A-4EF0-B802-80B996EEDF1F}" presName="parentText" presStyleLbl="node1" presStyleIdx="3" presStyleCnt="5" custScaleX="218342" custScaleY="33552" custLinFactNeighborX="-17" custLinFactNeighborY="-1628">
        <dgm:presLayoutVars>
          <dgm:chMax val="1"/>
          <dgm:bulletEnabled val="1"/>
        </dgm:presLayoutVars>
      </dgm:prSet>
      <dgm:spPr/>
    </dgm:pt>
    <dgm:pt modelId="{87D50E45-5421-44AB-B353-86BFEC9B75E9}" type="pres">
      <dgm:prSet presAssocID="{FC6912E7-158E-460B-A4EB-FF3D74E1CBB5}" presName="sp" presStyleCnt="0"/>
      <dgm:spPr/>
    </dgm:pt>
    <dgm:pt modelId="{21661904-E843-46FC-8FFB-7779D4F5BDC9}" type="pres">
      <dgm:prSet presAssocID="{CDFAD2C2-7ABF-43E9-9303-45D149146DC1}" presName="linNode" presStyleCnt="0"/>
      <dgm:spPr/>
    </dgm:pt>
    <dgm:pt modelId="{112CD78F-A8FD-4954-AB6B-1296418B39AD}" type="pres">
      <dgm:prSet presAssocID="{CDFAD2C2-7ABF-43E9-9303-45D149146DC1}" presName="parentText" presStyleLbl="node1" presStyleIdx="4" presStyleCnt="5" custScaleX="277778">
        <dgm:presLayoutVars>
          <dgm:chMax val="1"/>
          <dgm:bulletEnabled val="1"/>
        </dgm:presLayoutVars>
      </dgm:prSet>
      <dgm:spPr/>
    </dgm:pt>
  </dgm:ptLst>
  <dgm:cxnLst>
    <dgm:cxn modelId="{7C86E028-5995-44DC-9ED0-67AFBE4BEBA7}" srcId="{785854C2-3182-41AA-A5C0-39DD4B8E2C45}" destId="{CDFAD2C2-7ABF-43E9-9303-45D149146DC1}" srcOrd="4" destOrd="0" parTransId="{DF0908EC-6185-45AB-B24C-1FCF817AA607}" sibTransId="{981B768A-823E-4BEF-BCB4-8047C219DE29}"/>
    <dgm:cxn modelId="{FF97AF3A-7BD5-4722-9A6D-5A2128FF0F61}" srcId="{785854C2-3182-41AA-A5C0-39DD4B8E2C45}" destId="{6E6BC765-10FE-477E-838A-3113E9F52DBC}" srcOrd="2" destOrd="0" parTransId="{E4C5BF9A-FC33-4872-B9F7-8930BBD9DB6D}" sibTransId="{6C541BC2-1E10-43EA-B59E-7D18D85454BE}"/>
    <dgm:cxn modelId="{848B303D-39ED-4A2F-89C2-F232845FC64B}" srcId="{6E6BC765-10FE-477E-838A-3113E9F52DBC}" destId="{14791748-555C-4DCD-AE23-3A483889283F}" srcOrd="0" destOrd="0" parTransId="{C19C4560-610E-41C1-BB0B-AC2DD259AD38}" sibTransId="{CBAE1FB1-1C13-4D37-9681-03DA9F87D65F}"/>
    <dgm:cxn modelId="{FF8A0051-2622-423B-9C72-3B07DD28A4F6}" type="presOf" srcId="{F2A57C90-C60A-4EF0-B802-80B996EEDF1F}" destId="{FA444B8F-927F-44BA-BCA0-D4FD8505063C}" srcOrd="0" destOrd="0" presId="urn:microsoft.com/office/officeart/2005/8/layout/vList5"/>
    <dgm:cxn modelId="{31B30B55-B49F-475B-85BA-7950126E094C}" type="presOf" srcId="{6E6BC765-10FE-477E-838A-3113E9F52DBC}" destId="{85B91D03-FBC0-4E73-929B-14712B42262D}" srcOrd="0" destOrd="0" presId="urn:microsoft.com/office/officeart/2005/8/layout/vList5"/>
    <dgm:cxn modelId="{8D41EB59-F4BE-4361-94E0-2F4EBA559BE9}" srcId="{785854C2-3182-41AA-A5C0-39DD4B8E2C45}" destId="{5B90A498-BC1A-4F1D-BB32-A67D383E100C}" srcOrd="0" destOrd="0" parTransId="{5ADDD570-05E3-47EA-A320-8E4AE2E81017}" sibTransId="{758C8292-BFCB-484C-B457-E4E71C5EE309}"/>
    <dgm:cxn modelId="{FF4ED55E-B612-454E-A8E6-A34D6C83AEBA}" srcId="{785854C2-3182-41AA-A5C0-39DD4B8E2C45}" destId="{F2A57C90-C60A-4EF0-B802-80B996EEDF1F}" srcOrd="3" destOrd="0" parTransId="{D13799AF-6D74-4138-B9A6-D6DC49481E3A}" sibTransId="{FC6912E7-158E-460B-A4EB-FF3D74E1CBB5}"/>
    <dgm:cxn modelId="{8A96676C-BF78-41E6-BE84-7BF701FD1E63}" type="presOf" srcId="{5B90A498-BC1A-4F1D-BB32-A67D383E100C}" destId="{F04F180F-8B7A-4F62-A344-B351EF43395C}" srcOrd="0" destOrd="0" presId="urn:microsoft.com/office/officeart/2005/8/layout/vList5"/>
    <dgm:cxn modelId="{F3CEEC71-B369-468B-82CF-2DBD8C5C949C}" type="presOf" srcId="{785854C2-3182-41AA-A5C0-39DD4B8E2C45}" destId="{BBFFD463-F521-4437-B882-1AE13C60EF66}" srcOrd="0" destOrd="0" presId="urn:microsoft.com/office/officeart/2005/8/layout/vList5"/>
    <dgm:cxn modelId="{5B79CE78-6B23-4F29-B5C2-F7BFCB8C662D}" type="presOf" srcId="{CDFAD2C2-7ABF-43E9-9303-45D149146DC1}" destId="{112CD78F-A8FD-4954-AB6B-1296418B39AD}" srcOrd="0" destOrd="0" presId="urn:microsoft.com/office/officeart/2005/8/layout/vList5"/>
    <dgm:cxn modelId="{596EDBB7-EE99-4339-A40D-1CD2FE697BC4}" type="presOf" srcId="{14791748-555C-4DCD-AE23-3A483889283F}" destId="{EE3AD65C-329F-4798-86EF-4B8A8BF0078B}" srcOrd="0" destOrd="0" presId="urn:microsoft.com/office/officeart/2005/8/layout/vList5"/>
    <dgm:cxn modelId="{913EC8C6-2A6F-4D5E-8245-3B6E8AE60EAA}" srcId="{FE03D821-BD67-4598-BB28-BC036320C638}" destId="{58936482-48FC-43F3-A424-5AC4D49AD2E5}" srcOrd="0" destOrd="0" parTransId="{C218C53D-0473-40A3-B9C1-7BEAE8556279}" sibTransId="{EB7CCE9D-C760-4988-80E4-30059A43C0C2}"/>
    <dgm:cxn modelId="{9CB310D7-FF47-4CFC-AC41-58119040CE34}" type="presOf" srcId="{FE03D821-BD67-4598-BB28-BC036320C638}" destId="{C51BFB66-F3AA-4080-852F-109CF0E8075A}" srcOrd="0" destOrd="0" presId="urn:microsoft.com/office/officeart/2005/8/layout/vList5"/>
    <dgm:cxn modelId="{306121EA-5A0C-4051-864A-1BDB7DE1EA62}" srcId="{785854C2-3182-41AA-A5C0-39DD4B8E2C45}" destId="{FE03D821-BD67-4598-BB28-BC036320C638}" srcOrd="1" destOrd="0" parTransId="{71A3BF96-76DC-4E97-A6AA-04D6079711B3}" sibTransId="{0586F776-190F-404F-AF2C-E3C848BC22B7}"/>
    <dgm:cxn modelId="{8D93E4FC-0FDE-44F4-803E-5D5268C766A1}" type="presOf" srcId="{58936482-48FC-43F3-A424-5AC4D49AD2E5}" destId="{D4E96027-93A7-4F9A-BF6E-C403CCDBC659}" srcOrd="0" destOrd="0" presId="urn:microsoft.com/office/officeart/2005/8/layout/vList5"/>
    <dgm:cxn modelId="{3AA83462-85CB-4EC3-9D4E-51DC9E1A79C1}" type="presParOf" srcId="{BBFFD463-F521-4437-B882-1AE13C60EF66}" destId="{D6C4D491-3BFB-4687-99D1-607DD0A3B71B}" srcOrd="0" destOrd="0" presId="urn:microsoft.com/office/officeart/2005/8/layout/vList5"/>
    <dgm:cxn modelId="{F51C3524-3AC1-4FC7-9CB1-20BF63B74E05}" type="presParOf" srcId="{D6C4D491-3BFB-4687-99D1-607DD0A3B71B}" destId="{F04F180F-8B7A-4F62-A344-B351EF43395C}" srcOrd="0" destOrd="0" presId="urn:microsoft.com/office/officeart/2005/8/layout/vList5"/>
    <dgm:cxn modelId="{E8111291-4F05-427B-82D9-CB8EB0388AF5}" type="presParOf" srcId="{BBFFD463-F521-4437-B882-1AE13C60EF66}" destId="{DE29B488-1121-48A7-8767-A6EE5083BA7F}" srcOrd="1" destOrd="0" presId="urn:microsoft.com/office/officeart/2005/8/layout/vList5"/>
    <dgm:cxn modelId="{5F69A1A7-5555-4D0E-978C-2876268A5CFC}" type="presParOf" srcId="{BBFFD463-F521-4437-B882-1AE13C60EF66}" destId="{AFE802F4-ED1B-4ACA-87C6-F40816F26637}" srcOrd="2" destOrd="0" presId="urn:microsoft.com/office/officeart/2005/8/layout/vList5"/>
    <dgm:cxn modelId="{D00ED536-73D3-4D86-A85C-464588FB38A4}" type="presParOf" srcId="{AFE802F4-ED1B-4ACA-87C6-F40816F26637}" destId="{C51BFB66-F3AA-4080-852F-109CF0E8075A}" srcOrd="0" destOrd="0" presId="urn:microsoft.com/office/officeart/2005/8/layout/vList5"/>
    <dgm:cxn modelId="{70FBC92D-2EF9-46C5-B16A-17492A19B7AA}" type="presParOf" srcId="{AFE802F4-ED1B-4ACA-87C6-F40816F26637}" destId="{D4E96027-93A7-4F9A-BF6E-C403CCDBC659}" srcOrd="1" destOrd="0" presId="urn:microsoft.com/office/officeart/2005/8/layout/vList5"/>
    <dgm:cxn modelId="{B986DD62-BA9F-477D-9FD5-4A8F892A3688}" type="presParOf" srcId="{BBFFD463-F521-4437-B882-1AE13C60EF66}" destId="{AA241C33-5C62-4C6B-B729-A97923053C38}" srcOrd="3" destOrd="0" presId="urn:microsoft.com/office/officeart/2005/8/layout/vList5"/>
    <dgm:cxn modelId="{348583E4-FE55-4D82-BE9B-ACE696AE5C43}" type="presParOf" srcId="{BBFFD463-F521-4437-B882-1AE13C60EF66}" destId="{6067630C-1C5C-459F-83B4-46A7F187C9A8}" srcOrd="4" destOrd="0" presId="urn:microsoft.com/office/officeart/2005/8/layout/vList5"/>
    <dgm:cxn modelId="{636056D3-4651-49B5-9827-E5FD6C944A76}" type="presParOf" srcId="{6067630C-1C5C-459F-83B4-46A7F187C9A8}" destId="{85B91D03-FBC0-4E73-929B-14712B42262D}" srcOrd="0" destOrd="0" presId="urn:microsoft.com/office/officeart/2005/8/layout/vList5"/>
    <dgm:cxn modelId="{736128B6-185E-4EFB-83E2-80E6452A5F6D}" type="presParOf" srcId="{6067630C-1C5C-459F-83B4-46A7F187C9A8}" destId="{EE3AD65C-329F-4798-86EF-4B8A8BF0078B}" srcOrd="1" destOrd="0" presId="urn:microsoft.com/office/officeart/2005/8/layout/vList5"/>
    <dgm:cxn modelId="{71BF2360-3067-4C6F-A447-57E00114D8DB}" type="presParOf" srcId="{BBFFD463-F521-4437-B882-1AE13C60EF66}" destId="{BEC3E1E7-F0B8-46B6-B035-D6673DD98033}" srcOrd="5" destOrd="0" presId="urn:microsoft.com/office/officeart/2005/8/layout/vList5"/>
    <dgm:cxn modelId="{CD0CC09B-4277-4D8B-A6B3-40505BF2579E}" type="presParOf" srcId="{BBFFD463-F521-4437-B882-1AE13C60EF66}" destId="{D9B2EA54-884F-4E42-87D2-661E9574E612}" srcOrd="6" destOrd="0" presId="urn:microsoft.com/office/officeart/2005/8/layout/vList5"/>
    <dgm:cxn modelId="{CC9271B0-5D15-4981-AD6C-E23261FA7377}" type="presParOf" srcId="{D9B2EA54-884F-4E42-87D2-661E9574E612}" destId="{FA444B8F-927F-44BA-BCA0-D4FD8505063C}" srcOrd="0" destOrd="0" presId="urn:microsoft.com/office/officeart/2005/8/layout/vList5"/>
    <dgm:cxn modelId="{A173FC15-42BD-4F73-B467-283E0CAD945A}" type="presParOf" srcId="{BBFFD463-F521-4437-B882-1AE13C60EF66}" destId="{87D50E45-5421-44AB-B353-86BFEC9B75E9}" srcOrd="7" destOrd="0" presId="urn:microsoft.com/office/officeart/2005/8/layout/vList5"/>
    <dgm:cxn modelId="{7790FB20-EBDE-43BC-9CF3-FC5F9257A923}" type="presParOf" srcId="{BBFFD463-F521-4437-B882-1AE13C60EF66}" destId="{21661904-E843-46FC-8FFB-7779D4F5BDC9}" srcOrd="8" destOrd="0" presId="urn:microsoft.com/office/officeart/2005/8/layout/vList5"/>
    <dgm:cxn modelId="{0E72685A-332F-4588-A412-BCEAD06507D7}" type="presParOf" srcId="{21661904-E843-46FC-8FFB-7779D4F5BDC9}" destId="{112CD78F-A8FD-4954-AB6B-1296418B39A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02D879-5A1D-4903-B262-434D1994E6F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2AC1090A-EF85-44B8-B3C5-E684897846AB}">
      <dgm:prSet custT="1"/>
      <dgm:spPr/>
      <dgm:t>
        <a:bodyPr/>
        <a:lstStyle/>
        <a:p>
          <a:r>
            <a:rPr lang="en-US" sz="1800" i="1" dirty="0"/>
            <a:t>“those who reject the drugs do so because they think it is harmful to their children.”</a:t>
          </a:r>
          <a:r>
            <a:rPr lang="en-US" sz="1800" dirty="0"/>
            <a:t> </a:t>
          </a:r>
        </a:p>
      </dgm:t>
    </dgm:pt>
    <dgm:pt modelId="{C3B462CD-C922-4F27-AA6F-69008EC03DE6}" type="parTrans" cxnId="{453FE43C-1071-43AE-9E0D-E7F9407D833D}">
      <dgm:prSet/>
      <dgm:spPr/>
      <dgm:t>
        <a:bodyPr/>
        <a:lstStyle/>
        <a:p>
          <a:endParaRPr lang="en-US"/>
        </a:p>
      </dgm:t>
    </dgm:pt>
    <dgm:pt modelId="{C38EED74-E622-4C46-9FEE-DA419A44C1B4}" type="sibTrans" cxnId="{453FE43C-1071-43AE-9E0D-E7F9407D833D}">
      <dgm:prSet/>
      <dgm:spPr/>
      <dgm:t>
        <a:bodyPr/>
        <a:lstStyle/>
        <a:p>
          <a:endParaRPr lang="en-US"/>
        </a:p>
      </dgm:t>
    </dgm:pt>
    <dgm:pt modelId="{00AB07F4-86FB-4CF4-BBC4-57F4A122DB36}">
      <dgm:prSet/>
      <dgm:spPr/>
      <dgm:t>
        <a:bodyPr/>
        <a:lstStyle/>
        <a:p>
          <a:r>
            <a:rPr lang="en-US"/>
            <a:t>A caregiver in rural Kano, FGD</a:t>
          </a:r>
        </a:p>
      </dgm:t>
    </dgm:pt>
    <dgm:pt modelId="{DFB9277A-F31A-42D0-B797-D8157BE66A6E}" type="parTrans" cxnId="{2B5893AA-5790-4C1E-9FCA-10403D950B7E}">
      <dgm:prSet/>
      <dgm:spPr/>
      <dgm:t>
        <a:bodyPr/>
        <a:lstStyle/>
        <a:p>
          <a:endParaRPr lang="en-US"/>
        </a:p>
      </dgm:t>
    </dgm:pt>
    <dgm:pt modelId="{EE631228-5DD2-407F-A8C6-EDFF4FB78EF9}" type="sibTrans" cxnId="{2B5893AA-5790-4C1E-9FCA-10403D950B7E}">
      <dgm:prSet/>
      <dgm:spPr/>
      <dgm:t>
        <a:bodyPr/>
        <a:lstStyle/>
        <a:p>
          <a:endParaRPr lang="en-US"/>
        </a:p>
      </dgm:t>
    </dgm:pt>
    <dgm:pt modelId="{8E5B6614-074F-4594-9579-C9B50C9E167B}">
      <dgm:prSet custT="1"/>
      <dgm:spPr/>
      <dgm:t>
        <a:bodyPr/>
        <a:lstStyle/>
        <a:p>
          <a:r>
            <a:rPr lang="en-US" sz="1400" dirty="0"/>
            <a:t>“some people have a belief that their children could be harmed when they take the drugs. That is why they do not accept it. For instance, some people believe that the drugs can cause infertility in the future”</a:t>
          </a:r>
        </a:p>
      </dgm:t>
    </dgm:pt>
    <dgm:pt modelId="{1233A752-4AD5-4781-A07B-A5AB13C2B085}" type="parTrans" cxnId="{AE24CE9F-E9BB-49FD-A2A2-4F19FB4CBAFA}">
      <dgm:prSet/>
      <dgm:spPr/>
      <dgm:t>
        <a:bodyPr/>
        <a:lstStyle/>
        <a:p>
          <a:endParaRPr lang="en-US"/>
        </a:p>
      </dgm:t>
    </dgm:pt>
    <dgm:pt modelId="{71099E74-CB05-4F55-847B-1A86CCF05F92}" type="sibTrans" cxnId="{AE24CE9F-E9BB-49FD-A2A2-4F19FB4CBAFA}">
      <dgm:prSet/>
      <dgm:spPr/>
      <dgm:t>
        <a:bodyPr/>
        <a:lstStyle/>
        <a:p>
          <a:endParaRPr lang="en-US"/>
        </a:p>
      </dgm:t>
    </dgm:pt>
    <dgm:pt modelId="{E621885C-0083-45D0-B32E-C02EFCAF00B9}">
      <dgm:prSet/>
      <dgm:spPr/>
      <dgm:t>
        <a:bodyPr/>
        <a:lstStyle/>
        <a:p>
          <a:r>
            <a:rPr lang="en-US"/>
            <a:t>Another caregiver in rural Kano, FGD</a:t>
          </a:r>
        </a:p>
      </dgm:t>
    </dgm:pt>
    <dgm:pt modelId="{4F83491E-EADD-4C4D-B00D-319D065F2E41}" type="parTrans" cxnId="{B4677D47-AC0F-4240-97D3-E0872B55E67C}">
      <dgm:prSet/>
      <dgm:spPr/>
      <dgm:t>
        <a:bodyPr/>
        <a:lstStyle/>
        <a:p>
          <a:endParaRPr lang="en-US"/>
        </a:p>
      </dgm:t>
    </dgm:pt>
    <dgm:pt modelId="{155F9C5A-0D36-4E62-B9BC-141C2C71DE32}" type="sibTrans" cxnId="{B4677D47-AC0F-4240-97D3-E0872B55E67C}">
      <dgm:prSet/>
      <dgm:spPr/>
      <dgm:t>
        <a:bodyPr/>
        <a:lstStyle/>
        <a:p>
          <a:endParaRPr lang="en-US"/>
        </a:p>
      </dgm:t>
    </dgm:pt>
    <dgm:pt modelId="{EAEF2561-43A6-42DC-8E23-3B20580E5885}">
      <dgm:prSet custT="1"/>
      <dgm:spPr/>
      <dgm:t>
        <a:bodyPr/>
        <a:lstStyle/>
        <a:p>
          <a:r>
            <a:rPr lang="en-US" sz="1400" i="1" dirty="0"/>
            <a:t>“There are few challenges. It is not all the households in his domain that understand the essence of the campaign. While some household are receptive, others do resist, although we usually overcome this by summoning such people to the palace to further enlighten them on the importance and need for their children to partake in the programme. This works because even before we conclude, they call and give permission to allow the SPAQ to be administered on their children.” </a:t>
          </a:r>
          <a:endParaRPr lang="en-US" sz="1400" dirty="0"/>
        </a:p>
      </dgm:t>
    </dgm:pt>
    <dgm:pt modelId="{A8AC5DF0-C49A-4381-83EF-A923248B21EA}" type="parTrans" cxnId="{51497BAB-991B-47A6-BBB0-AE3D04A30F4B}">
      <dgm:prSet/>
      <dgm:spPr/>
      <dgm:t>
        <a:bodyPr/>
        <a:lstStyle/>
        <a:p>
          <a:endParaRPr lang="en-US"/>
        </a:p>
      </dgm:t>
    </dgm:pt>
    <dgm:pt modelId="{D6B3DA0F-C1EF-4972-AB90-39F064D09A12}" type="sibTrans" cxnId="{51497BAB-991B-47A6-BBB0-AE3D04A30F4B}">
      <dgm:prSet/>
      <dgm:spPr/>
      <dgm:t>
        <a:bodyPr/>
        <a:lstStyle/>
        <a:p>
          <a:endParaRPr lang="en-US"/>
        </a:p>
      </dgm:t>
    </dgm:pt>
    <dgm:pt modelId="{B328F1A7-5E21-4A26-9460-F67270AF289C}">
      <dgm:prSet/>
      <dgm:spPr/>
      <dgm:t>
        <a:bodyPr/>
        <a:lstStyle/>
        <a:p>
          <a:r>
            <a:rPr lang="en-US"/>
            <a:t>A traditional Leader, Nasarawa</a:t>
          </a:r>
        </a:p>
      </dgm:t>
    </dgm:pt>
    <dgm:pt modelId="{2EC6E096-3586-461D-ADBD-F69FD275F50E}" type="parTrans" cxnId="{56AC2F32-BF92-4181-B97F-72FA3DDA995F}">
      <dgm:prSet/>
      <dgm:spPr/>
      <dgm:t>
        <a:bodyPr/>
        <a:lstStyle/>
        <a:p>
          <a:endParaRPr lang="en-US"/>
        </a:p>
      </dgm:t>
    </dgm:pt>
    <dgm:pt modelId="{77B459E5-FABB-4438-B51C-CABD307B65CB}" type="sibTrans" cxnId="{56AC2F32-BF92-4181-B97F-72FA3DDA995F}">
      <dgm:prSet/>
      <dgm:spPr/>
      <dgm:t>
        <a:bodyPr/>
        <a:lstStyle/>
        <a:p>
          <a:endParaRPr lang="en-US"/>
        </a:p>
      </dgm:t>
    </dgm:pt>
    <dgm:pt modelId="{80AE062E-1299-4232-9902-356C1B87BEF4}">
      <dgm:prSet/>
      <dgm:spPr/>
      <dgm:t>
        <a:bodyPr/>
        <a:lstStyle/>
        <a:p>
          <a:r>
            <a:rPr lang="en-US" dirty="0"/>
            <a:t>Resistance driven by paranoia, hesitancy, skepticism and conspiracy theory has always undermined access to, and utilization of, healthcare in Nigeria</a:t>
          </a:r>
        </a:p>
      </dgm:t>
    </dgm:pt>
    <dgm:pt modelId="{D5A5C826-F1AF-4E2A-A784-36991E5BAFFB}" type="parTrans" cxnId="{ADBE583E-0102-47C6-9A13-B9E62F318F7C}">
      <dgm:prSet/>
      <dgm:spPr/>
      <dgm:t>
        <a:bodyPr/>
        <a:lstStyle/>
        <a:p>
          <a:endParaRPr lang="en-US"/>
        </a:p>
      </dgm:t>
    </dgm:pt>
    <dgm:pt modelId="{CB30E3E9-D023-4E6B-8C94-9CE45FDAC6B9}" type="sibTrans" cxnId="{ADBE583E-0102-47C6-9A13-B9E62F318F7C}">
      <dgm:prSet/>
      <dgm:spPr/>
      <dgm:t>
        <a:bodyPr/>
        <a:lstStyle/>
        <a:p>
          <a:endParaRPr lang="en-US"/>
        </a:p>
      </dgm:t>
    </dgm:pt>
    <dgm:pt modelId="{C2B98A7A-FC24-46DE-90E7-4F409F0F62F3}">
      <dgm:prSet/>
      <dgm:spPr/>
      <dgm:t>
        <a:bodyPr/>
        <a:lstStyle/>
        <a:p>
          <a:r>
            <a:rPr lang="en-US" dirty="0"/>
            <a:t>Remember GPEI</a:t>
          </a:r>
        </a:p>
      </dgm:t>
    </dgm:pt>
    <dgm:pt modelId="{56AD02E1-2543-4EA9-98A9-7D1FE1B9260F}" type="parTrans" cxnId="{154C5418-4FB1-49D0-ADC4-2F11A86E0BA3}">
      <dgm:prSet/>
      <dgm:spPr/>
      <dgm:t>
        <a:bodyPr/>
        <a:lstStyle/>
        <a:p>
          <a:endParaRPr lang="en-US"/>
        </a:p>
      </dgm:t>
    </dgm:pt>
    <dgm:pt modelId="{5514FCE8-F36A-4211-B8A0-54FB82151A05}" type="sibTrans" cxnId="{154C5418-4FB1-49D0-ADC4-2F11A86E0BA3}">
      <dgm:prSet/>
      <dgm:spPr/>
      <dgm:t>
        <a:bodyPr/>
        <a:lstStyle/>
        <a:p>
          <a:endParaRPr lang="en-US"/>
        </a:p>
      </dgm:t>
    </dgm:pt>
    <dgm:pt modelId="{606CBD56-A2D0-4BC9-B025-48FC622EA8C2}" type="pres">
      <dgm:prSet presAssocID="{AD02D879-5A1D-4903-B262-434D1994E6FC}" presName="diagram" presStyleCnt="0">
        <dgm:presLayoutVars>
          <dgm:chPref val="1"/>
          <dgm:dir/>
          <dgm:animOne val="branch"/>
          <dgm:animLvl val="lvl"/>
          <dgm:resizeHandles/>
        </dgm:presLayoutVars>
      </dgm:prSet>
      <dgm:spPr/>
    </dgm:pt>
    <dgm:pt modelId="{2272B815-EAEF-4E3A-BC7D-6EFD65A5BE49}" type="pres">
      <dgm:prSet presAssocID="{2AC1090A-EF85-44B8-B3C5-E684897846AB}" presName="root" presStyleCnt="0"/>
      <dgm:spPr/>
    </dgm:pt>
    <dgm:pt modelId="{0CD45E11-533E-41E7-86B0-3435FA97CF65}" type="pres">
      <dgm:prSet presAssocID="{2AC1090A-EF85-44B8-B3C5-E684897846AB}" presName="rootComposite" presStyleCnt="0"/>
      <dgm:spPr/>
    </dgm:pt>
    <dgm:pt modelId="{0D538722-74E1-4020-8126-02EAA7F581BE}" type="pres">
      <dgm:prSet presAssocID="{2AC1090A-EF85-44B8-B3C5-E684897846AB}" presName="rootText" presStyleLbl="node1" presStyleIdx="0" presStyleCnt="5" custScaleY="465521"/>
      <dgm:spPr/>
    </dgm:pt>
    <dgm:pt modelId="{395678AB-9513-44D1-AC14-84F3FE319629}" type="pres">
      <dgm:prSet presAssocID="{2AC1090A-EF85-44B8-B3C5-E684897846AB}" presName="rootConnector" presStyleLbl="node1" presStyleIdx="0" presStyleCnt="5"/>
      <dgm:spPr/>
    </dgm:pt>
    <dgm:pt modelId="{BBF17065-443E-4C36-AE7F-3C85DB88D796}" type="pres">
      <dgm:prSet presAssocID="{2AC1090A-EF85-44B8-B3C5-E684897846AB}" presName="childShape" presStyleCnt="0"/>
      <dgm:spPr/>
    </dgm:pt>
    <dgm:pt modelId="{D214FD89-2819-4934-A732-FE83B35C4313}" type="pres">
      <dgm:prSet presAssocID="{DFB9277A-F31A-42D0-B797-D8157BE66A6E}" presName="Name13" presStyleLbl="parChTrans1D2" presStyleIdx="0" presStyleCnt="3"/>
      <dgm:spPr/>
    </dgm:pt>
    <dgm:pt modelId="{9533E0A0-7216-404C-8F99-5C961CEF484A}" type="pres">
      <dgm:prSet presAssocID="{00AB07F4-86FB-4CF4-BBC4-57F4A122DB36}" presName="childText" presStyleLbl="bgAcc1" presStyleIdx="0" presStyleCnt="3">
        <dgm:presLayoutVars>
          <dgm:bulletEnabled val="1"/>
        </dgm:presLayoutVars>
      </dgm:prSet>
      <dgm:spPr/>
    </dgm:pt>
    <dgm:pt modelId="{420D5421-85F2-46D2-935C-65C90949DBBB}" type="pres">
      <dgm:prSet presAssocID="{8E5B6614-074F-4594-9579-C9B50C9E167B}" presName="root" presStyleCnt="0"/>
      <dgm:spPr/>
    </dgm:pt>
    <dgm:pt modelId="{D7CE2973-316F-4989-9A8D-FC19CC2CF0CC}" type="pres">
      <dgm:prSet presAssocID="{8E5B6614-074F-4594-9579-C9B50C9E167B}" presName="rootComposite" presStyleCnt="0"/>
      <dgm:spPr/>
    </dgm:pt>
    <dgm:pt modelId="{C6682CB9-A473-4778-BA3D-2B61BC8BA7B9}" type="pres">
      <dgm:prSet presAssocID="{8E5B6614-074F-4594-9579-C9B50C9E167B}" presName="rootText" presStyleLbl="node1" presStyleIdx="1" presStyleCnt="5" custScaleX="116211" custScaleY="484786"/>
      <dgm:spPr/>
    </dgm:pt>
    <dgm:pt modelId="{E7E16A40-6B71-48FA-A756-1ABF2A0D5900}" type="pres">
      <dgm:prSet presAssocID="{8E5B6614-074F-4594-9579-C9B50C9E167B}" presName="rootConnector" presStyleLbl="node1" presStyleIdx="1" presStyleCnt="5"/>
      <dgm:spPr/>
    </dgm:pt>
    <dgm:pt modelId="{F3161B6B-3DDE-44ED-89F3-195298B5477A}" type="pres">
      <dgm:prSet presAssocID="{8E5B6614-074F-4594-9579-C9B50C9E167B}" presName="childShape" presStyleCnt="0"/>
      <dgm:spPr/>
    </dgm:pt>
    <dgm:pt modelId="{1E736728-2897-4BDA-B222-A146BD826830}" type="pres">
      <dgm:prSet presAssocID="{4F83491E-EADD-4C4D-B00D-319D065F2E41}" presName="Name13" presStyleLbl="parChTrans1D2" presStyleIdx="1" presStyleCnt="3"/>
      <dgm:spPr/>
    </dgm:pt>
    <dgm:pt modelId="{9D0DDE4F-ACCE-4692-9BAE-C7E8F9E15EF8}" type="pres">
      <dgm:prSet presAssocID="{E621885C-0083-45D0-B32E-C02EFCAF00B9}" presName="childText" presStyleLbl="bgAcc1" presStyleIdx="1" presStyleCnt="3">
        <dgm:presLayoutVars>
          <dgm:bulletEnabled val="1"/>
        </dgm:presLayoutVars>
      </dgm:prSet>
      <dgm:spPr/>
    </dgm:pt>
    <dgm:pt modelId="{470A3447-7AD6-4688-8B74-4CF27D28D218}" type="pres">
      <dgm:prSet presAssocID="{EAEF2561-43A6-42DC-8E23-3B20580E5885}" presName="root" presStyleCnt="0"/>
      <dgm:spPr/>
    </dgm:pt>
    <dgm:pt modelId="{EBDE4827-F702-4360-BD66-D50B4F4B5C84}" type="pres">
      <dgm:prSet presAssocID="{EAEF2561-43A6-42DC-8E23-3B20580E5885}" presName="rootComposite" presStyleCnt="0"/>
      <dgm:spPr/>
    </dgm:pt>
    <dgm:pt modelId="{C6938799-1202-45CA-B771-57105585F01B}" type="pres">
      <dgm:prSet presAssocID="{EAEF2561-43A6-42DC-8E23-3B20580E5885}" presName="rootText" presStyleLbl="node1" presStyleIdx="2" presStyleCnt="5" custScaleX="217591" custScaleY="514114"/>
      <dgm:spPr/>
    </dgm:pt>
    <dgm:pt modelId="{B8A1E524-6946-4509-8AED-D3CD6BC218C0}" type="pres">
      <dgm:prSet presAssocID="{EAEF2561-43A6-42DC-8E23-3B20580E5885}" presName="rootConnector" presStyleLbl="node1" presStyleIdx="2" presStyleCnt="5"/>
      <dgm:spPr/>
    </dgm:pt>
    <dgm:pt modelId="{D33D3D71-D1A1-4E6F-AE7A-091D4EA4A7A0}" type="pres">
      <dgm:prSet presAssocID="{EAEF2561-43A6-42DC-8E23-3B20580E5885}" presName="childShape" presStyleCnt="0"/>
      <dgm:spPr/>
    </dgm:pt>
    <dgm:pt modelId="{62A32A9E-03A1-4163-AF13-CBD51CA68C4E}" type="pres">
      <dgm:prSet presAssocID="{2EC6E096-3586-461D-ADBD-F69FD275F50E}" presName="Name13" presStyleLbl="parChTrans1D2" presStyleIdx="2" presStyleCnt="3"/>
      <dgm:spPr/>
    </dgm:pt>
    <dgm:pt modelId="{BF67581E-5F7E-4555-B6E6-C28941937A40}" type="pres">
      <dgm:prSet presAssocID="{B328F1A7-5E21-4A26-9460-F67270AF289C}" presName="childText" presStyleLbl="bgAcc1" presStyleIdx="2" presStyleCnt="3">
        <dgm:presLayoutVars>
          <dgm:bulletEnabled val="1"/>
        </dgm:presLayoutVars>
      </dgm:prSet>
      <dgm:spPr/>
    </dgm:pt>
    <dgm:pt modelId="{A8DC9E31-5E0B-49F0-9F95-C79FCF013927}" type="pres">
      <dgm:prSet presAssocID="{80AE062E-1299-4232-9902-356C1B87BEF4}" presName="root" presStyleCnt="0"/>
      <dgm:spPr/>
    </dgm:pt>
    <dgm:pt modelId="{01CE85FC-237B-4C8A-8E49-806473134DCB}" type="pres">
      <dgm:prSet presAssocID="{80AE062E-1299-4232-9902-356C1B87BEF4}" presName="rootComposite" presStyleCnt="0"/>
      <dgm:spPr/>
    </dgm:pt>
    <dgm:pt modelId="{8E73491E-793D-4E44-8F56-9BC3FFD88B61}" type="pres">
      <dgm:prSet presAssocID="{80AE062E-1299-4232-9902-356C1B87BEF4}" presName="rootText" presStyleLbl="node1" presStyleIdx="3" presStyleCnt="5" custScaleY="461093" custLinFactNeighborX="26082" custLinFactNeighborY="15783"/>
      <dgm:spPr/>
    </dgm:pt>
    <dgm:pt modelId="{BB321153-FFC4-4FDE-93B6-BC400D6D403B}" type="pres">
      <dgm:prSet presAssocID="{80AE062E-1299-4232-9902-356C1B87BEF4}" presName="rootConnector" presStyleLbl="node1" presStyleIdx="3" presStyleCnt="5"/>
      <dgm:spPr/>
    </dgm:pt>
    <dgm:pt modelId="{6C42067E-67B0-4EF9-B8DC-5EA5194C8574}" type="pres">
      <dgm:prSet presAssocID="{80AE062E-1299-4232-9902-356C1B87BEF4}" presName="childShape" presStyleCnt="0"/>
      <dgm:spPr/>
    </dgm:pt>
    <dgm:pt modelId="{E4645F98-5FB9-47C1-AB82-058BD855FA71}" type="pres">
      <dgm:prSet presAssocID="{C2B98A7A-FC24-46DE-90E7-4F409F0F62F3}" presName="root" presStyleCnt="0"/>
      <dgm:spPr/>
    </dgm:pt>
    <dgm:pt modelId="{4F18614F-163C-46F1-B9BF-26ED4A8149E6}" type="pres">
      <dgm:prSet presAssocID="{C2B98A7A-FC24-46DE-90E7-4F409F0F62F3}" presName="rootComposite" presStyleCnt="0"/>
      <dgm:spPr/>
    </dgm:pt>
    <dgm:pt modelId="{A9590DEF-0463-44E0-AF33-1CFD96760E0F}" type="pres">
      <dgm:prSet presAssocID="{C2B98A7A-FC24-46DE-90E7-4F409F0F62F3}" presName="rootText" presStyleLbl="node1" presStyleIdx="4" presStyleCnt="5" custScaleX="80242" custScaleY="190122" custLinFactY="51269" custLinFactNeighborX="316" custLinFactNeighborY="100000"/>
      <dgm:spPr/>
    </dgm:pt>
    <dgm:pt modelId="{44EEB9E6-C67D-416F-B255-DAEE6F6FCA89}" type="pres">
      <dgm:prSet presAssocID="{C2B98A7A-FC24-46DE-90E7-4F409F0F62F3}" presName="rootConnector" presStyleLbl="node1" presStyleIdx="4" presStyleCnt="5"/>
      <dgm:spPr/>
    </dgm:pt>
    <dgm:pt modelId="{6A73FB5F-487B-44C3-A45C-00DF480C71B4}" type="pres">
      <dgm:prSet presAssocID="{C2B98A7A-FC24-46DE-90E7-4F409F0F62F3}" presName="childShape" presStyleCnt="0"/>
      <dgm:spPr/>
    </dgm:pt>
  </dgm:ptLst>
  <dgm:cxnLst>
    <dgm:cxn modelId="{154C5418-4FB1-49D0-ADC4-2F11A86E0BA3}" srcId="{AD02D879-5A1D-4903-B262-434D1994E6FC}" destId="{C2B98A7A-FC24-46DE-90E7-4F409F0F62F3}" srcOrd="4" destOrd="0" parTransId="{56AD02E1-2543-4EA9-98A9-7D1FE1B9260F}" sibTransId="{5514FCE8-F36A-4211-B8A0-54FB82151A05}"/>
    <dgm:cxn modelId="{FEB3542A-65F3-4284-BE22-699E5B56058A}" type="presOf" srcId="{C2B98A7A-FC24-46DE-90E7-4F409F0F62F3}" destId="{44EEB9E6-C67D-416F-B255-DAEE6F6FCA89}" srcOrd="1" destOrd="0" presId="urn:microsoft.com/office/officeart/2005/8/layout/hierarchy3"/>
    <dgm:cxn modelId="{C091382D-D174-4A40-B34F-784E9240C731}" type="presOf" srcId="{2AC1090A-EF85-44B8-B3C5-E684897846AB}" destId="{395678AB-9513-44D1-AC14-84F3FE319629}" srcOrd="1" destOrd="0" presId="urn:microsoft.com/office/officeart/2005/8/layout/hierarchy3"/>
    <dgm:cxn modelId="{56AC2F32-BF92-4181-B97F-72FA3DDA995F}" srcId="{EAEF2561-43A6-42DC-8E23-3B20580E5885}" destId="{B328F1A7-5E21-4A26-9460-F67270AF289C}" srcOrd="0" destOrd="0" parTransId="{2EC6E096-3586-461D-ADBD-F69FD275F50E}" sibTransId="{77B459E5-FABB-4438-B51C-CABD307B65CB}"/>
    <dgm:cxn modelId="{124ED834-217D-4176-85B6-DB3419A6B92E}" type="presOf" srcId="{8E5B6614-074F-4594-9579-C9B50C9E167B}" destId="{E7E16A40-6B71-48FA-A756-1ABF2A0D5900}" srcOrd="1" destOrd="0" presId="urn:microsoft.com/office/officeart/2005/8/layout/hierarchy3"/>
    <dgm:cxn modelId="{453FE43C-1071-43AE-9E0D-E7F9407D833D}" srcId="{AD02D879-5A1D-4903-B262-434D1994E6FC}" destId="{2AC1090A-EF85-44B8-B3C5-E684897846AB}" srcOrd="0" destOrd="0" parTransId="{C3B462CD-C922-4F27-AA6F-69008EC03DE6}" sibTransId="{C38EED74-E622-4C46-9FEE-DA419A44C1B4}"/>
    <dgm:cxn modelId="{ADBE583E-0102-47C6-9A13-B9E62F318F7C}" srcId="{AD02D879-5A1D-4903-B262-434D1994E6FC}" destId="{80AE062E-1299-4232-9902-356C1B87BEF4}" srcOrd="3" destOrd="0" parTransId="{D5A5C826-F1AF-4E2A-A784-36991E5BAFFB}" sibTransId="{CB30E3E9-D023-4E6B-8C94-9CE45FDAC6B9}"/>
    <dgm:cxn modelId="{B4677D47-AC0F-4240-97D3-E0872B55E67C}" srcId="{8E5B6614-074F-4594-9579-C9B50C9E167B}" destId="{E621885C-0083-45D0-B32E-C02EFCAF00B9}" srcOrd="0" destOrd="0" parTransId="{4F83491E-EADD-4C4D-B00D-319D065F2E41}" sibTransId="{155F9C5A-0D36-4E62-B9BC-141C2C71DE32}"/>
    <dgm:cxn modelId="{49097460-7E95-4AF2-B6B2-69CC369B8D31}" type="presOf" srcId="{4F83491E-EADD-4C4D-B00D-319D065F2E41}" destId="{1E736728-2897-4BDA-B222-A146BD826830}" srcOrd="0" destOrd="0" presId="urn:microsoft.com/office/officeart/2005/8/layout/hierarchy3"/>
    <dgm:cxn modelId="{5126CB6B-7A32-40D4-BFA1-544808F15020}" type="presOf" srcId="{80AE062E-1299-4232-9902-356C1B87BEF4}" destId="{BB321153-FFC4-4FDE-93B6-BC400D6D403B}" srcOrd="1" destOrd="0" presId="urn:microsoft.com/office/officeart/2005/8/layout/hierarchy3"/>
    <dgm:cxn modelId="{792D366E-9A37-490F-8E4A-8F37A1A20C12}" type="presOf" srcId="{EAEF2561-43A6-42DC-8E23-3B20580E5885}" destId="{B8A1E524-6946-4509-8AED-D3CD6BC218C0}" srcOrd="1" destOrd="0" presId="urn:microsoft.com/office/officeart/2005/8/layout/hierarchy3"/>
    <dgm:cxn modelId="{E5762879-D58B-417F-9847-ECBDD330AD8C}" type="presOf" srcId="{EAEF2561-43A6-42DC-8E23-3B20580E5885}" destId="{C6938799-1202-45CA-B771-57105585F01B}" srcOrd="0" destOrd="0" presId="urn:microsoft.com/office/officeart/2005/8/layout/hierarchy3"/>
    <dgm:cxn modelId="{98A68B7A-194E-49F6-B1D9-A3AE53F6C80F}" type="presOf" srcId="{2EC6E096-3586-461D-ADBD-F69FD275F50E}" destId="{62A32A9E-03A1-4163-AF13-CBD51CA68C4E}" srcOrd="0" destOrd="0" presId="urn:microsoft.com/office/officeart/2005/8/layout/hierarchy3"/>
    <dgm:cxn modelId="{AFBD4982-7EC9-4649-A648-709001D03146}" type="presOf" srcId="{80AE062E-1299-4232-9902-356C1B87BEF4}" destId="{8E73491E-793D-4E44-8F56-9BC3FFD88B61}" srcOrd="0" destOrd="0" presId="urn:microsoft.com/office/officeart/2005/8/layout/hierarchy3"/>
    <dgm:cxn modelId="{3C713188-6781-44E2-93AF-61B5B07D9CBB}" type="presOf" srcId="{2AC1090A-EF85-44B8-B3C5-E684897846AB}" destId="{0D538722-74E1-4020-8126-02EAA7F581BE}" srcOrd="0" destOrd="0" presId="urn:microsoft.com/office/officeart/2005/8/layout/hierarchy3"/>
    <dgm:cxn modelId="{AE24CE9F-E9BB-49FD-A2A2-4F19FB4CBAFA}" srcId="{AD02D879-5A1D-4903-B262-434D1994E6FC}" destId="{8E5B6614-074F-4594-9579-C9B50C9E167B}" srcOrd="1" destOrd="0" parTransId="{1233A752-4AD5-4781-A07B-A5AB13C2B085}" sibTransId="{71099E74-CB05-4F55-847B-1A86CCF05F92}"/>
    <dgm:cxn modelId="{9735F7A4-E3FB-4D68-A1B8-A9E7F57AF840}" type="presOf" srcId="{B328F1A7-5E21-4A26-9460-F67270AF289C}" destId="{BF67581E-5F7E-4555-B6E6-C28941937A40}" srcOrd="0" destOrd="0" presId="urn:microsoft.com/office/officeart/2005/8/layout/hierarchy3"/>
    <dgm:cxn modelId="{2B5893AA-5790-4C1E-9FCA-10403D950B7E}" srcId="{2AC1090A-EF85-44B8-B3C5-E684897846AB}" destId="{00AB07F4-86FB-4CF4-BBC4-57F4A122DB36}" srcOrd="0" destOrd="0" parTransId="{DFB9277A-F31A-42D0-B797-D8157BE66A6E}" sibTransId="{EE631228-5DD2-407F-A8C6-EDFF4FB78EF9}"/>
    <dgm:cxn modelId="{51497BAB-991B-47A6-BBB0-AE3D04A30F4B}" srcId="{AD02D879-5A1D-4903-B262-434D1994E6FC}" destId="{EAEF2561-43A6-42DC-8E23-3B20580E5885}" srcOrd="2" destOrd="0" parTransId="{A8AC5DF0-C49A-4381-83EF-A923248B21EA}" sibTransId="{D6B3DA0F-C1EF-4972-AB90-39F064D09A12}"/>
    <dgm:cxn modelId="{B1B7EFB7-A356-4B9F-9CB7-8CDD720E2D15}" type="presOf" srcId="{8E5B6614-074F-4594-9579-C9B50C9E167B}" destId="{C6682CB9-A473-4778-BA3D-2B61BC8BA7B9}" srcOrd="0" destOrd="0" presId="urn:microsoft.com/office/officeart/2005/8/layout/hierarchy3"/>
    <dgm:cxn modelId="{BC586ACB-ECDB-4D3F-A763-1D73BB13EA6B}" type="presOf" srcId="{00AB07F4-86FB-4CF4-BBC4-57F4A122DB36}" destId="{9533E0A0-7216-404C-8F99-5C961CEF484A}" srcOrd="0" destOrd="0" presId="urn:microsoft.com/office/officeart/2005/8/layout/hierarchy3"/>
    <dgm:cxn modelId="{DD8AE5DA-4E00-4818-9D12-7E6304088AFB}" type="presOf" srcId="{DFB9277A-F31A-42D0-B797-D8157BE66A6E}" destId="{D214FD89-2819-4934-A732-FE83B35C4313}" srcOrd="0" destOrd="0" presId="urn:microsoft.com/office/officeart/2005/8/layout/hierarchy3"/>
    <dgm:cxn modelId="{A33C7BE4-C401-44A6-8781-9EBFBE9EC4CA}" type="presOf" srcId="{AD02D879-5A1D-4903-B262-434D1994E6FC}" destId="{606CBD56-A2D0-4BC9-B025-48FC622EA8C2}" srcOrd="0" destOrd="0" presId="urn:microsoft.com/office/officeart/2005/8/layout/hierarchy3"/>
    <dgm:cxn modelId="{5B94E3E7-6A6E-428D-8E52-F729586167BD}" type="presOf" srcId="{E621885C-0083-45D0-B32E-C02EFCAF00B9}" destId="{9D0DDE4F-ACCE-4692-9BAE-C7E8F9E15EF8}" srcOrd="0" destOrd="0" presId="urn:microsoft.com/office/officeart/2005/8/layout/hierarchy3"/>
    <dgm:cxn modelId="{B2EC4FF8-33A9-4EB2-86A2-48906FB6D3FC}" type="presOf" srcId="{C2B98A7A-FC24-46DE-90E7-4F409F0F62F3}" destId="{A9590DEF-0463-44E0-AF33-1CFD96760E0F}" srcOrd="0" destOrd="0" presId="urn:microsoft.com/office/officeart/2005/8/layout/hierarchy3"/>
    <dgm:cxn modelId="{99D9B512-4387-4EF1-93FE-3CCF5B89F32E}" type="presParOf" srcId="{606CBD56-A2D0-4BC9-B025-48FC622EA8C2}" destId="{2272B815-EAEF-4E3A-BC7D-6EFD65A5BE49}" srcOrd="0" destOrd="0" presId="urn:microsoft.com/office/officeart/2005/8/layout/hierarchy3"/>
    <dgm:cxn modelId="{F35424D1-5625-41DD-8514-806F341CC076}" type="presParOf" srcId="{2272B815-EAEF-4E3A-BC7D-6EFD65A5BE49}" destId="{0CD45E11-533E-41E7-86B0-3435FA97CF65}" srcOrd="0" destOrd="0" presId="urn:microsoft.com/office/officeart/2005/8/layout/hierarchy3"/>
    <dgm:cxn modelId="{3609DA2F-3507-4604-B9D5-F471ACF0775F}" type="presParOf" srcId="{0CD45E11-533E-41E7-86B0-3435FA97CF65}" destId="{0D538722-74E1-4020-8126-02EAA7F581BE}" srcOrd="0" destOrd="0" presId="urn:microsoft.com/office/officeart/2005/8/layout/hierarchy3"/>
    <dgm:cxn modelId="{774B653C-57B1-4279-ADF1-106776197015}" type="presParOf" srcId="{0CD45E11-533E-41E7-86B0-3435FA97CF65}" destId="{395678AB-9513-44D1-AC14-84F3FE319629}" srcOrd="1" destOrd="0" presId="urn:microsoft.com/office/officeart/2005/8/layout/hierarchy3"/>
    <dgm:cxn modelId="{C7CBE514-E513-4EC7-AF30-BD3915C99287}" type="presParOf" srcId="{2272B815-EAEF-4E3A-BC7D-6EFD65A5BE49}" destId="{BBF17065-443E-4C36-AE7F-3C85DB88D796}" srcOrd="1" destOrd="0" presId="urn:microsoft.com/office/officeart/2005/8/layout/hierarchy3"/>
    <dgm:cxn modelId="{23BD0554-9FFD-4613-9170-4F829D1974F8}" type="presParOf" srcId="{BBF17065-443E-4C36-AE7F-3C85DB88D796}" destId="{D214FD89-2819-4934-A732-FE83B35C4313}" srcOrd="0" destOrd="0" presId="urn:microsoft.com/office/officeart/2005/8/layout/hierarchy3"/>
    <dgm:cxn modelId="{725591EA-1693-46C1-9730-40B3C9532B16}" type="presParOf" srcId="{BBF17065-443E-4C36-AE7F-3C85DB88D796}" destId="{9533E0A0-7216-404C-8F99-5C961CEF484A}" srcOrd="1" destOrd="0" presId="urn:microsoft.com/office/officeart/2005/8/layout/hierarchy3"/>
    <dgm:cxn modelId="{216C0020-4AF4-4CAE-9991-908FC602E9AF}" type="presParOf" srcId="{606CBD56-A2D0-4BC9-B025-48FC622EA8C2}" destId="{420D5421-85F2-46D2-935C-65C90949DBBB}" srcOrd="1" destOrd="0" presId="urn:microsoft.com/office/officeart/2005/8/layout/hierarchy3"/>
    <dgm:cxn modelId="{15A28E6D-C9B2-4B12-821C-840D57CEBD43}" type="presParOf" srcId="{420D5421-85F2-46D2-935C-65C90949DBBB}" destId="{D7CE2973-316F-4989-9A8D-FC19CC2CF0CC}" srcOrd="0" destOrd="0" presId="urn:microsoft.com/office/officeart/2005/8/layout/hierarchy3"/>
    <dgm:cxn modelId="{525C4B15-06B0-456B-9E80-1D84062A89E1}" type="presParOf" srcId="{D7CE2973-316F-4989-9A8D-FC19CC2CF0CC}" destId="{C6682CB9-A473-4778-BA3D-2B61BC8BA7B9}" srcOrd="0" destOrd="0" presId="urn:microsoft.com/office/officeart/2005/8/layout/hierarchy3"/>
    <dgm:cxn modelId="{1DEF21A7-F9C1-4F4E-92F6-4AD7D7E3F28C}" type="presParOf" srcId="{D7CE2973-316F-4989-9A8D-FC19CC2CF0CC}" destId="{E7E16A40-6B71-48FA-A756-1ABF2A0D5900}" srcOrd="1" destOrd="0" presId="urn:microsoft.com/office/officeart/2005/8/layout/hierarchy3"/>
    <dgm:cxn modelId="{D73E207C-67C3-4103-BF11-42D772B188A8}" type="presParOf" srcId="{420D5421-85F2-46D2-935C-65C90949DBBB}" destId="{F3161B6B-3DDE-44ED-89F3-195298B5477A}" srcOrd="1" destOrd="0" presId="urn:microsoft.com/office/officeart/2005/8/layout/hierarchy3"/>
    <dgm:cxn modelId="{FE51AA9A-07BC-4166-81B0-BB306DD60029}" type="presParOf" srcId="{F3161B6B-3DDE-44ED-89F3-195298B5477A}" destId="{1E736728-2897-4BDA-B222-A146BD826830}" srcOrd="0" destOrd="0" presId="urn:microsoft.com/office/officeart/2005/8/layout/hierarchy3"/>
    <dgm:cxn modelId="{97B76ED6-BA8A-43EE-AC3E-45B9007136E2}" type="presParOf" srcId="{F3161B6B-3DDE-44ED-89F3-195298B5477A}" destId="{9D0DDE4F-ACCE-4692-9BAE-C7E8F9E15EF8}" srcOrd="1" destOrd="0" presId="urn:microsoft.com/office/officeart/2005/8/layout/hierarchy3"/>
    <dgm:cxn modelId="{324A39A2-339B-4368-AA53-BCC5AE691763}" type="presParOf" srcId="{606CBD56-A2D0-4BC9-B025-48FC622EA8C2}" destId="{470A3447-7AD6-4688-8B74-4CF27D28D218}" srcOrd="2" destOrd="0" presId="urn:microsoft.com/office/officeart/2005/8/layout/hierarchy3"/>
    <dgm:cxn modelId="{537F867D-1100-46AB-844F-9DA924EF934E}" type="presParOf" srcId="{470A3447-7AD6-4688-8B74-4CF27D28D218}" destId="{EBDE4827-F702-4360-BD66-D50B4F4B5C84}" srcOrd="0" destOrd="0" presId="urn:microsoft.com/office/officeart/2005/8/layout/hierarchy3"/>
    <dgm:cxn modelId="{5E16B9DD-4271-4F48-B8DF-17BAC6E87A25}" type="presParOf" srcId="{EBDE4827-F702-4360-BD66-D50B4F4B5C84}" destId="{C6938799-1202-45CA-B771-57105585F01B}" srcOrd="0" destOrd="0" presId="urn:microsoft.com/office/officeart/2005/8/layout/hierarchy3"/>
    <dgm:cxn modelId="{DAEAFA28-6A85-452E-AF5C-D5A9FBA4493D}" type="presParOf" srcId="{EBDE4827-F702-4360-BD66-D50B4F4B5C84}" destId="{B8A1E524-6946-4509-8AED-D3CD6BC218C0}" srcOrd="1" destOrd="0" presId="urn:microsoft.com/office/officeart/2005/8/layout/hierarchy3"/>
    <dgm:cxn modelId="{429D807A-9D2C-4093-877B-59949245F115}" type="presParOf" srcId="{470A3447-7AD6-4688-8B74-4CF27D28D218}" destId="{D33D3D71-D1A1-4E6F-AE7A-091D4EA4A7A0}" srcOrd="1" destOrd="0" presId="urn:microsoft.com/office/officeart/2005/8/layout/hierarchy3"/>
    <dgm:cxn modelId="{5953B539-11F2-45DD-B5E4-4FA2BFAF60FC}" type="presParOf" srcId="{D33D3D71-D1A1-4E6F-AE7A-091D4EA4A7A0}" destId="{62A32A9E-03A1-4163-AF13-CBD51CA68C4E}" srcOrd="0" destOrd="0" presId="urn:microsoft.com/office/officeart/2005/8/layout/hierarchy3"/>
    <dgm:cxn modelId="{3A12E3BC-1C6E-400D-8C78-A0F1870E34F0}" type="presParOf" srcId="{D33D3D71-D1A1-4E6F-AE7A-091D4EA4A7A0}" destId="{BF67581E-5F7E-4555-B6E6-C28941937A40}" srcOrd="1" destOrd="0" presId="urn:microsoft.com/office/officeart/2005/8/layout/hierarchy3"/>
    <dgm:cxn modelId="{19A77C8B-DB35-4256-B56E-C97BE73696BC}" type="presParOf" srcId="{606CBD56-A2D0-4BC9-B025-48FC622EA8C2}" destId="{A8DC9E31-5E0B-49F0-9F95-C79FCF013927}" srcOrd="3" destOrd="0" presId="urn:microsoft.com/office/officeart/2005/8/layout/hierarchy3"/>
    <dgm:cxn modelId="{7A92DE50-91E8-42DA-BF58-CD0EA17EA31F}" type="presParOf" srcId="{A8DC9E31-5E0B-49F0-9F95-C79FCF013927}" destId="{01CE85FC-237B-4C8A-8E49-806473134DCB}" srcOrd="0" destOrd="0" presId="urn:microsoft.com/office/officeart/2005/8/layout/hierarchy3"/>
    <dgm:cxn modelId="{476FA2B0-F7A0-48C7-8EC3-0D225246BE4C}" type="presParOf" srcId="{01CE85FC-237B-4C8A-8E49-806473134DCB}" destId="{8E73491E-793D-4E44-8F56-9BC3FFD88B61}" srcOrd="0" destOrd="0" presId="urn:microsoft.com/office/officeart/2005/8/layout/hierarchy3"/>
    <dgm:cxn modelId="{4C4F4876-7DF9-4139-BAB6-58172728BB8E}" type="presParOf" srcId="{01CE85FC-237B-4C8A-8E49-806473134DCB}" destId="{BB321153-FFC4-4FDE-93B6-BC400D6D403B}" srcOrd="1" destOrd="0" presId="urn:microsoft.com/office/officeart/2005/8/layout/hierarchy3"/>
    <dgm:cxn modelId="{DE9AC04C-191F-4850-9665-E99BAD19EDCD}" type="presParOf" srcId="{A8DC9E31-5E0B-49F0-9F95-C79FCF013927}" destId="{6C42067E-67B0-4EF9-B8DC-5EA5194C8574}" srcOrd="1" destOrd="0" presId="urn:microsoft.com/office/officeart/2005/8/layout/hierarchy3"/>
    <dgm:cxn modelId="{0EB5F71B-9926-4DC5-B8D5-050FBB2CD82C}" type="presParOf" srcId="{606CBD56-A2D0-4BC9-B025-48FC622EA8C2}" destId="{E4645F98-5FB9-47C1-AB82-058BD855FA71}" srcOrd="4" destOrd="0" presId="urn:microsoft.com/office/officeart/2005/8/layout/hierarchy3"/>
    <dgm:cxn modelId="{E22390DB-5CFF-4AE3-9382-C60714E4DDBE}" type="presParOf" srcId="{E4645F98-5FB9-47C1-AB82-058BD855FA71}" destId="{4F18614F-163C-46F1-B9BF-26ED4A8149E6}" srcOrd="0" destOrd="0" presId="urn:microsoft.com/office/officeart/2005/8/layout/hierarchy3"/>
    <dgm:cxn modelId="{3ACCF7A7-EB68-45F4-9FAD-54F1FC011C19}" type="presParOf" srcId="{4F18614F-163C-46F1-B9BF-26ED4A8149E6}" destId="{A9590DEF-0463-44E0-AF33-1CFD96760E0F}" srcOrd="0" destOrd="0" presId="urn:microsoft.com/office/officeart/2005/8/layout/hierarchy3"/>
    <dgm:cxn modelId="{59BED81B-E080-4F8A-B034-479B72A8662D}" type="presParOf" srcId="{4F18614F-163C-46F1-B9BF-26ED4A8149E6}" destId="{44EEB9E6-C67D-416F-B255-DAEE6F6FCA89}" srcOrd="1" destOrd="0" presId="urn:microsoft.com/office/officeart/2005/8/layout/hierarchy3"/>
    <dgm:cxn modelId="{3CC272F1-0325-49BB-A55D-5E9739799B0F}" type="presParOf" srcId="{E4645F98-5FB9-47C1-AB82-058BD855FA71}" destId="{6A73FB5F-487B-44C3-A45C-00DF480C71B4}" srcOrd="1"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A04BE7-BFB3-4B3D-B3D1-A958C944FFD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9607ACC-516D-4C82-AF48-5120C916F837}">
      <dgm:prSet custT="1"/>
      <dgm:spPr/>
      <dgm:t>
        <a:bodyPr/>
        <a:lstStyle/>
        <a:p>
          <a:r>
            <a:rPr lang="en-US" sz="2000" dirty="0"/>
            <a:t>Reported in Yobe, Nasarawa, Kano, Kwara States</a:t>
          </a:r>
        </a:p>
      </dgm:t>
    </dgm:pt>
    <dgm:pt modelId="{8F8D8056-97D2-4AC4-9DD4-5A1A576473DB}" type="parTrans" cxnId="{08085855-C673-44D7-AAEC-68641CA653F8}">
      <dgm:prSet/>
      <dgm:spPr/>
      <dgm:t>
        <a:bodyPr/>
        <a:lstStyle/>
        <a:p>
          <a:endParaRPr lang="en-US"/>
        </a:p>
      </dgm:t>
    </dgm:pt>
    <dgm:pt modelId="{E1EF38C0-9840-4B4A-9A8C-6946F14311C9}" type="sibTrans" cxnId="{08085855-C673-44D7-AAEC-68641CA653F8}">
      <dgm:prSet/>
      <dgm:spPr/>
      <dgm:t>
        <a:bodyPr/>
        <a:lstStyle/>
        <a:p>
          <a:endParaRPr lang="en-US"/>
        </a:p>
      </dgm:t>
    </dgm:pt>
    <dgm:pt modelId="{E1D59122-F3A7-499A-AD8C-A0C4AF41B964}">
      <dgm:prSet custT="1"/>
      <dgm:spPr/>
      <dgm:t>
        <a:bodyPr/>
        <a:lstStyle/>
        <a:p>
          <a:r>
            <a:rPr lang="en-US" sz="1600" dirty="0"/>
            <a:t>“..there are communities that SPAQ did not reach them. During the last SMC campaign, the SPAQ allocated to the teams was insufficient to cover the entire LGA”</a:t>
          </a:r>
        </a:p>
      </dgm:t>
    </dgm:pt>
    <dgm:pt modelId="{4195A7E1-970E-40ED-BF5E-A08C12C9193C}" type="parTrans" cxnId="{62ED60EA-8E24-4A96-B12B-87810FD65C71}">
      <dgm:prSet/>
      <dgm:spPr/>
      <dgm:t>
        <a:bodyPr/>
        <a:lstStyle/>
        <a:p>
          <a:endParaRPr lang="en-US"/>
        </a:p>
      </dgm:t>
    </dgm:pt>
    <dgm:pt modelId="{C8E1512A-8044-43BB-85D3-35E2A415DF52}" type="sibTrans" cxnId="{62ED60EA-8E24-4A96-B12B-87810FD65C71}">
      <dgm:prSet/>
      <dgm:spPr/>
      <dgm:t>
        <a:bodyPr/>
        <a:lstStyle/>
        <a:p>
          <a:endParaRPr lang="en-US"/>
        </a:p>
      </dgm:t>
    </dgm:pt>
    <dgm:pt modelId="{55FCCC2A-A261-4827-AC56-808CC7BF6D7C}">
      <dgm:prSet custT="1"/>
      <dgm:spPr/>
      <dgm:t>
        <a:bodyPr/>
        <a:lstStyle/>
        <a:p>
          <a:r>
            <a:rPr lang="en-US" sz="1400" dirty="0"/>
            <a:t>LGA Focal Person, Yobe State</a:t>
          </a:r>
        </a:p>
      </dgm:t>
    </dgm:pt>
    <dgm:pt modelId="{F2B6CFDD-C8AE-4A99-9E8F-027F7BED69BD}" type="parTrans" cxnId="{0F9B80C4-A30B-40F2-8AF2-71CA8A5A7004}">
      <dgm:prSet/>
      <dgm:spPr/>
      <dgm:t>
        <a:bodyPr/>
        <a:lstStyle/>
        <a:p>
          <a:endParaRPr lang="en-US"/>
        </a:p>
      </dgm:t>
    </dgm:pt>
    <dgm:pt modelId="{6BBAC3AC-6CFD-496B-A127-A391DEEDA87B}" type="sibTrans" cxnId="{0F9B80C4-A30B-40F2-8AF2-71CA8A5A7004}">
      <dgm:prSet/>
      <dgm:spPr/>
      <dgm:t>
        <a:bodyPr/>
        <a:lstStyle/>
        <a:p>
          <a:endParaRPr lang="en-US"/>
        </a:p>
      </dgm:t>
    </dgm:pt>
    <dgm:pt modelId="{0809BCAE-02D5-412F-8FD6-3F8B9564773E}">
      <dgm:prSet custT="1"/>
      <dgm:spPr/>
      <dgm:t>
        <a:bodyPr/>
        <a:lstStyle/>
        <a:p>
          <a:r>
            <a:rPr lang="en-US" sz="1600" dirty="0"/>
            <a:t>“..that there are some areas, such as Oke-Ero, that are hard to reach. Some of these areas are waterlogged, which make access difficult”</a:t>
          </a:r>
        </a:p>
      </dgm:t>
    </dgm:pt>
    <dgm:pt modelId="{C7A44452-B85F-4E3C-BD5D-0733D8619D64}" type="parTrans" cxnId="{C8078F92-F3B1-4384-AEC1-3797E3AF343E}">
      <dgm:prSet/>
      <dgm:spPr/>
      <dgm:t>
        <a:bodyPr/>
        <a:lstStyle/>
        <a:p>
          <a:endParaRPr lang="en-US"/>
        </a:p>
      </dgm:t>
    </dgm:pt>
    <dgm:pt modelId="{F268B102-E3ED-422D-BAB2-9BE8B85B175B}" type="sibTrans" cxnId="{C8078F92-F3B1-4384-AEC1-3797E3AF343E}">
      <dgm:prSet/>
      <dgm:spPr/>
      <dgm:t>
        <a:bodyPr/>
        <a:lstStyle/>
        <a:p>
          <a:endParaRPr lang="en-US"/>
        </a:p>
      </dgm:t>
    </dgm:pt>
    <dgm:pt modelId="{674921C2-8C9C-4FAB-8FB5-217D3379F366}">
      <dgm:prSet custT="1"/>
      <dgm:spPr/>
      <dgm:t>
        <a:bodyPr/>
        <a:lstStyle/>
        <a:p>
          <a:r>
            <a:rPr lang="en-US" sz="1400" dirty="0"/>
            <a:t>Malaria Programme Manager, Kwara State</a:t>
          </a:r>
        </a:p>
      </dgm:t>
    </dgm:pt>
    <dgm:pt modelId="{E7FD47AC-73E0-4BFA-BC21-440876ADCD29}" type="parTrans" cxnId="{9047E2B8-B0BB-4615-BDF3-27F60A24ED58}">
      <dgm:prSet/>
      <dgm:spPr/>
      <dgm:t>
        <a:bodyPr/>
        <a:lstStyle/>
        <a:p>
          <a:endParaRPr lang="en-US"/>
        </a:p>
      </dgm:t>
    </dgm:pt>
    <dgm:pt modelId="{7F5C1FFC-B71B-4C9D-BC49-7250265ADAD7}" type="sibTrans" cxnId="{9047E2B8-B0BB-4615-BDF3-27F60A24ED58}">
      <dgm:prSet/>
      <dgm:spPr/>
      <dgm:t>
        <a:bodyPr/>
        <a:lstStyle/>
        <a:p>
          <a:endParaRPr lang="en-US"/>
        </a:p>
      </dgm:t>
    </dgm:pt>
    <dgm:pt modelId="{ED44A273-0482-4228-B203-DB8CCB2A2EBF}">
      <dgm:prSet custT="1"/>
      <dgm:spPr/>
      <dgm:t>
        <a:bodyPr/>
        <a:lstStyle/>
        <a:p>
          <a:r>
            <a:rPr lang="en-US" sz="1600" dirty="0"/>
            <a:t>“the drugs are inadequate in this community because it does not go round to all, especially here in </a:t>
          </a:r>
          <a:r>
            <a:rPr lang="en-US" sz="1600" dirty="0" err="1"/>
            <a:t>Daderi</a:t>
          </a:r>
          <a:r>
            <a:rPr lang="en-US" sz="1600" dirty="0"/>
            <a:t>, </a:t>
          </a:r>
          <a:r>
            <a:rPr lang="en-US" sz="1600" dirty="0" err="1"/>
            <a:t>Kokona</a:t>
          </a:r>
          <a:r>
            <a:rPr lang="en-US" sz="1600" dirty="0"/>
            <a:t> LGA”</a:t>
          </a:r>
        </a:p>
      </dgm:t>
    </dgm:pt>
    <dgm:pt modelId="{D3CD6DE5-4B93-4B44-B5D3-5585F7C2CF35}" type="parTrans" cxnId="{2EBE5483-6EC3-4C91-A87A-518BD1E79B3A}">
      <dgm:prSet/>
      <dgm:spPr/>
      <dgm:t>
        <a:bodyPr/>
        <a:lstStyle/>
        <a:p>
          <a:endParaRPr lang="en-US"/>
        </a:p>
      </dgm:t>
    </dgm:pt>
    <dgm:pt modelId="{1BF52D98-579F-456C-A71C-AFAF60316CAF}" type="sibTrans" cxnId="{2EBE5483-6EC3-4C91-A87A-518BD1E79B3A}">
      <dgm:prSet/>
      <dgm:spPr/>
      <dgm:t>
        <a:bodyPr/>
        <a:lstStyle/>
        <a:p>
          <a:endParaRPr lang="en-US"/>
        </a:p>
      </dgm:t>
    </dgm:pt>
    <dgm:pt modelId="{5F559A9E-EC26-4E18-8BB0-87CB5D2E174F}">
      <dgm:prSet custT="1"/>
      <dgm:spPr/>
      <dgm:t>
        <a:bodyPr/>
        <a:lstStyle/>
        <a:p>
          <a:r>
            <a:rPr lang="en-US" sz="1400" dirty="0"/>
            <a:t>Male caregiver, Nasarawa State</a:t>
          </a:r>
        </a:p>
      </dgm:t>
    </dgm:pt>
    <dgm:pt modelId="{67F482A8-0A66-4568-BF13-B209B7B184D6}" type="parTrans" cxnId="{2722BFD7-85F8-44F8-B9A3-18B97C2D53B8}">
      <dgm:prSet/>
      <dgm:spPr/>
      <dgm:t>
        <a:bodyPr/>
        <a:lstStyle/>
        <a:p>
          <a:endParaRPr lang="en-US"/>
        </a:p>
      </dgm:t>
    </dgm:pt>
    <dgm:pt modelId="{2B5BB02C-8AF6-4809-8112-74C6E16DDF2A}" type="sibTrans" cxnId="{2722BFD7-85F8-44F8-B9A3-18B97C2D53B8}">
      <dgm:prSet/>
      <dgm:spPr/>
      <dgm:t>
        <a:bodyPr/>
        <a:lstStyle/>
        <a:p>
          <a:endParaRPr lang="en-US"/>
        </a:p>
      </dgm:t>
    </dgm:pt>
    <dgm:pt modelId="{003F15EA-94CC-4301-9C8B-E5DDDFF3B7AB}">
      <dgm:prSet/>
      <dgm:spPr/>
      <dgm:t>
        <a:bodyPr/>
        <a:lstStyle/>
        <a:p>
          <a:endParaRPr lang="en-US" dirty="0"/>
        </a:p>
      </dgm:t>
    </dgm:pt>
    <dgm:pt modelId="{E2585385-9780-4530-9470-70F655E9EA0B}" type="parTrans" cxnId="{869DA187-EA7B-44F2-B8C2-7DEA0CB70FCC}">
      <dgm:prSet/>
      <dgm:spPr/>
      <dgm:t>
        <a:bodyPr/>
        <a:lstStyle/>
        <a:p>
          <a:endParaRPr lang="en-US"/>
        </a:p>
      </dgm:t>
    </dgm:pt>
    <dgm:pt modelId="{F406E490-04F5-48B5-B045-C84A65A920CA}" type="sibTrans" cxnId="{869DA187-EA7B-44F2-B8C2-7DEA0CB70FCC}">
      <dgm:prSet/>
      <dgm:spPr/>
      <dgm:t>
        <a:bodyPr/>
        <a:lstStyle/>
        <a:p>
          <a:endParaRPr lang="en-US"/>
        </a:p>
      </dgm:t>
    </dgm:pt>
    <dgm:pt modelId="{74CA4D99-1820-48E3-AFDB-AD3D0F0026F2}" type="pres">
      <dgm:prSet presAssocID="{9EA04BE7-BFB3-4B3D-B3D1-A958C944FFDB}" presName="diagram" presStyleCnt="0">
        <dgm:presLayoutVars>
          <dgm:chPref val="1"/>
          <dgm:dir/>
          <dgm:animOne val="branch"/>
          <dgm:animLvl val="lvl"/>
          <dgm:resizeHandles/>
        </dgm:presLayoutVars>
      </dgm:prSet>
      <dgm:spPr/>
    </dgm:pt>
    <dgm:pt modelId="{163FD300-792A-4377-816E-D1C17AF6207F}" type="pres">
      <dgm:prSet presAssocID="{59607ACC-516D-4C82-AF48-5120C916F837}" presName="root" presStyleCnt="0"/>
      <dgm:spPr/>
    </dgm:pt>
    <dgm:pt modelId="{B05DCB8A-A7E4-4CEA-81CC-33FAFA2C151E}" type="pres">
      <dgm:prSet presAssocID="{59607ACC-516D-4C82-AF48-5120C916F837}" presName="rootComposite" presStyleCnt="0"/>
      <dgm:spPr/>
    </dgm:pt>
    <dgm:pt modelId="{452F1510-DBBA-465A-BFDF-A0DB1C37F52E}" type="pres">
      <dgm:prSet presAssocID="{59607ACC-516D-4C82-AF48-5120C916F837}" presName="rootText" presStyleLbl="node1" presStyleIdx="0" presStyleCnt="5" custScaleY="339845" custLinFactNeighborX="12590" custLinFactNeighborY="48790"/>
      <dgm:spPr/>
    </dgm:pt>
    <dgm:pt modelId="{EA8F1995-3798-4C06-B301-B52B813D144F}" type="pres">
      <dgm:prSet presAssocID="{59607ACC-516D-4C82-AF48-5120C916F837}" presName="rootConnector" presStyleLbl="node1" presStyleIdx="0" presStyleCnt="5"/>
      <dgm:spPr/>
    </dgm:pt>
    <dgm:pt modelId="{9AC2113F-14BA-4EE0-882F-C8AEA9E7CB94}" type="pres">
      <dgm:prSet presAssocID="{59607ACC-516D-4C82-AF48-5120C916F837}" presName="childShape" presStyleCnt="0"/>
      <dgm:spPr/>
    </dgm:pt>
    <dgm:pt modelId="{AFE99250-41F4-4F1D-AFF7-0007DA086492}" type="pres">
      <dgm:prSet presAssocID="{E1D59122-F3A7-499A-AD8C-A0C4AF41B964}" presName="root" presStyleCnt="0"/>
      <dgm:spPr/>
    </dgm:pt>
    <dgm:pt modelId="{60B6640D-DBF4-4AE7-9C1B-6A6CB19753AE}" type="pres">
      <dgm:prSet presAssocID="{E1D59122-F3A7-499A-AD8C-A0C4AF41B964}" presName="rootComposite" presStyleCnt="0"/>
      <dgm:spPr/>
    </dgm:pt>
    <dgm:pt modelId="{F24B8BA0-0A4A-4B4C-B798-6EB0DE29011C}" type="pres">
      <dgm:prSet presAssocID="{E1D59122-F3A7-499A-AD8C-A0C4AF41B964}" presName="rootText" presStyleLbl="node1" presStyleIdx="1" presStyleCnt="5" custScaleY="420230"/>
      <dgm:spPr/>
    </dgm:pt>
    <dgm:pt modelId="{B3BFB295-DEAB-4D00-9B15-9C21FF9C9F45}" type="pres">
      <dgm:prSet presAssocID="{E1D59122-F3A7-499A-AD8C-A0C4AF41B964}" presName="rootConnector" presStyleLbl="node1" presStyleIdx="1" presStyleCnt="5"/>
      <dgm:spPr/>
    </dgm:pt>
    <dgm:pt modelId="{26161A13-3F51-4E9D-A993-D01520E1CFA0}" type="pres">
      <dgm:prSet presAssocID="{E1D59122-F3A7-499A-AD8C-A0C4AF41B964}" presName="childShape" presStyleCnt="0"/>
      <dgm:spPr/>
    </dgm:pt>
    <dgm:pt modelId="{47C7DFA6-B53B-4955-8364-752D1B8D99F9}" type="pres">
      <dgm:prSet presAssocID="{F2B6CFDD-C8AE-4A99-9E8F-027F7BED69BD}" presName="Name13" presStyleLbl="parChTrans1D2" presStyleIdx="0" presStyleCnt="3"/>
      <dgm:spPr/>
    </dgm:pt>
    <dgm:pt modelId="{12B7D9FD-5345-43E1-8DBD-07F8E8AB03D5}" type="pres">
      <dgm:prSet presAssocID="{55FCCC2A-A261-4827-AC56-808CC7BF6D7C}" presName="childText" presStyleLbl="bgAcc1" presStyleIdx="0" presStyleCnt="3">
        <dgm:presLayoutVars>
          <dgm:bulletEnabled val="1"/>
        </dgm:presLayoutVars>
      </dgm:prSet>
      <dgm:spPr/>
    </dgm:pt>
    <dgm:pt modelId="{C00D9884-F47B-4BB9-B5B4-A3502BD03E74}" type="pres">
      <dgm:prSet presAssocID="{0809BCAE-02D5-412F-8FD6-3F8B9564773E}" presName="root" presStyleCnt="0"/>
      <dgm:spPr/>
    </dgm:pt>
    <dgm:pt modelId="{C55268D2-656C-4A81-9DEF-29D205057F52}" type="pres">
      <dgm:prSet presAssocID="{0809BCAE-02D5-412F-8FD6-3F8B9564773E}" presName="rootComposite" presStyleCnt="0"/>
      <dgm:spPr/>
    </dgm:pt>
    <dgm:pt modelId="{E5D5AD5B-50C7-48CC-AA34-BF93AECC2CE4}" type="pres">
      <dgm:prSet presAssocID="{0809BCAE-02D5-412F-8FD6-3F8B9564773E}" presName="rootText" presStyleLbl="node1" presStyleIdx="2" presStyleCnt="5" custScaleY="451563"/>
      <dgm:spPr/>
    </dgm:pt>
    <dgm:pt modelId="{F6F1E5DF-8617-4AD4-BED3-A658AE16B8D5}" type="pres">
      <dgm:prSet presAssocID="{0809BCAE-02D5-412F-8FD6-3F8B9564773E}" presName="rootConnector" presStyleLbl="node1" presStyleIdx="2" presStyleCnt="5"/>
      <dgm:spPr/>
    </dgm:pt>
    <dgm:pt modelId="{0000C075-6EDB-4FFF-BA97-7AE7ABD7417A}" type="pres">
      <dgm:prSet presAssocID="{0809BCAE-02D5-412F-8FD6-3F8B9564773E}" presName="childShape" presStyleCnt="0"/>
      <dgm:spPr/>
    </dgm:pt>
    <dgm:pt modelId="{ED09C4FF-A203-4043-9496-00C5B870C656}" type="pres">
      <dgm:prSet presAssocID="{E7FD47AC-73E0-4BFA-BC21-440876ADCD29}" presName="Name13" presStyleLbl="parChTrans1D2" presStyleIdx="1" presStyleCnt="3"/>
      <dgm:spPr/>
    </dgm:pt>
    <dgm:pt modelId="{3D0731FB-7081-4150-95E1-A7815EEC8920}" type="pres">
      <dgm:prSet presAssocID="{674921C2-8C9C-4FAB-8FB5-217D3379F366}" presName="childText" presStyleLbl="bgAcc1" presStyleIdx="1" presStyleCnt="3" custScaleY="126044" custLinFactNeighborX="3166" custLinFactNeighborY="-14572">
        <dgm:presLayoutVars>
          <dgm:bulletEnabled val="1"/>
        </dgm:presLayoutVars>
      </dgm:prSet>
      <dgm:spPr/>
    </dgm:pt>
    <dgm:pt modelId="{94288D7E-AAF7-43B5-A3A5-41C5043C4A56}" type="pres">
      <dgm:prSet presAssocID="{ED44A273-0482-4228-B203-DB8CCB2A2EBF}" presName="root" presStyleCnt="0"/>
      <dgm:spPr/>
    </dgm:pt>
    <dgm:pt modelId="{B4261F18-65DF-4BA6-B736-5370EC69AD03}" type="pres">
      <dgm:prSet presAssocID="{ED44A273-0482-4228-B203-DB8CCB2A2EBF}" presName="rootComposite" presStyleCnt="0"/>
      <dgm:spPr/>
    </dgm:pt>
    <dgm:pt modelId="{986A2639-0E74-496A-909B-779000E598BD}" type="pres">
      <dgm:prSet presAssocID="{ED44A273-0482-4228-B203-DB8CCB2A2EBF}" presName="rootText" presStyleLbl="node1" presStyleIdx="3" presStyleCnt="5" custScaleY="417070"/>
      <dgm:spPr/>
    </dgm:pt>
    <dgm:pt modelId="{A58CFC8C-9268-4A7B-B2BC-E0AFE3122C80}" type="pres">
      <dgm:prSet presAssocID="{ED44A273-0482-4228-B203-DB8CCB2A2EBF}" presName="rootConnector" presStyleLbl="node1" presStyleIdx="3" presStyleCnt="5"/>
      <dgm:spPr/>
    </dgm:pt>
    <dgm:pt modelId="{7DD8AA30-6023-44A1-A2C0-7FE320FE2FFA}" type="pres">
      <dgm:prSet presAssocID="{ED44A273-0482-4228-B203-DB8CCB2A2EBF}" presName="childShape" presStyleCnt="0"/>
      <dgm:spPr/>
    </dgm:pt>
    <dgm:pt modelId="{425EF66D-BB34-4E75-A086-6881C6140DCD}" type="pres">
      <dgm:prSet presAssocID="{67F482A8-0A66-4568-BF13-B209B7B184D6}" presName="Name13" presStyleLbl="parChTrans1D2" presStyleIdx="2" presStyleCnt="3"/>
      <dgm:spPr/>
    </dgm:pt>
    <dgm:pt modelId="{9EE88BEC-8258-42CF-9585-859252A6784E}" type="pres">
      <dgm:prSet presAssocID="{5F559A9E-EC26-4E18-8BB0-87CB5D2E174F}" presName="childText" presStyleLbl="bgAcc1" presStyleIdx="2" presStyleCnt="3" custScaleY="135378">
        <dgm:presLayoutVars>
          <dgm:bulletEnabled val="1"/>
        </dgm:presLayoutVars>
      </dgm:prSet>
      <dgm:spPr/>
    </dgm:pt>
    <dgm:pt modelId="{FBF8ECAD-BB48-4557-9811-508B3CB69C6F}" type="pres">
      <dgm:prSet presAssocID="{003F15EA-94CC-4301-9C8B-E5DDDFF3B7AB}" presName="root" presStyleCnt="0"/>
      <dgm:spPr/>
    </dgm:pt>
    <dgm:pt modelId="{96D2C31E-FEE7-431A-AC39-4F3A278B42E2}" type="pres">
      <dgm:prSet presAssocID="{003F15EA-94CC-4301-9C8B-E5DDDFF3B7AB}" presName="rootComposite" presStyleCnt="0"/>
      <dgm:spPr/>
    </dgm:pt>
    <dgm:pt modelId="{3F6DE55B-6341-43A5-9BAD-2019C6209EF1}" type="pres">
      <dgm:prSet presAssocID="{003F15EA-94CC-4301-9C8B-E5DDDFF3B7AB}" presName="rootText" presStyleLbl="node1" presStyleIdx="4" presStyleCnt="5"/>
      <dgm:spPr/>
    </dgm:pt>
    <dgm:pt modelId="{710428E9-EF95-48A9-B1C3-CED9A20FBB4C}" type="pres">
      <dgm:prSet presAssocID="{003F15EA-94CC-4301-9C8B-E5DDDFF3B7AB}" presName="rootConnector" presStyleLbl="node1" presStyleIdx="4" presStyleCnt="5"/>
      <dgm:spPr/>
    </dgm:pt>
    <dgm:pt modelId="{71415DD2-3F6A-4A40-BD24-6E7998BDEB4E}" type="pres">
      <dgm:prSet presAssocID="{003F15EA-94CC-4301-9C8B-E5DDDFF3B7AB}" presName="childShape" presStyleCnt="0"/>
      <dgm:spPr/>
    </dgm:pt>
  </dgm:ptLst>
  <dgm:cxnLst>
    <dgm:cxn modelId="{5A1D920A-BA79-446D-A066-8430A02E7B3E}" type="presOf" srcId="{003F15EA-94CC-4301-9C8B-E5DDDFF3B7AB}" destId="{3F6DE55B-6341-43A5-9BAD-2019C6209EF1}" srcOrd="0" destOrd="0" presId="urn:microsoft.com/office/officeart/2005/8/layout/hierarchy3"/>
    <dgm:cxn modelId="{EBA06D13-7C5A-4EF9-AF01-3D3D11257F4D}" type="presOf" srcId="{5F559A9E-EC26-4E18-8BB0-87CB5D2E174F}" destId="{9EE88BEC-8258-42CF-9585-859252A6784E}" srcOrd="0" destOrd="0" presId="urn:microsoft.com/office/officeart/2005/8/layout/hierarchy3"/>
    <dgm:cxn modelId="{56765814-C55F-4C29-9C3D-BB2AAB65DA30}" type="presOf" srcId="{59607ACC-516D-4C82-AF48-5120C916F837}" destId="{452F1510-DBBA-465A-BFDF-A0DB1C37F52E}" srcOrd="0" destOrd="0" presId="urn:microsoft.com/office/officeart/2005/8/layout/hierarchy3"/>
    <dgm:cxn modelId="{456FB11E-BA9F-424D-BBA3-32AC9659E3EF}" type="presOf" srcId="{ED44A273-0482-4228-B203-DB8CCB2A2EBF}" destId="{A58CFC8C-9268-4A7B-B2BC-E0AFE3122C80}" srcOrd="1" destOrd="0" presId="urn:microsoft.com/office/officeart/2005/8/layout/hierarchy3"/>
    <dgm:cxn modelId="{D4869E3E-4376-471A-A03F-C9C874EBC395}" type="presOf" srcId="{674921C2-8C9C-4FAB-8FB5-217D3379F366}" destId="{3D0731FB-7081-4150-95E1-A7815EEC8920}" srcOrd="0" destOrd="0" presId="urn:microsoft.com/office/officeart/2005/8/layout/hierarchy3"/>
    <dgm:cxn modelId="{9210D24E-8B45-41CE-A404-2AAD1C93ECFB}" type="presOf" srcId="{0809BCAE-02D5-412F-8FD6-3F8B9564773E}" destId="{F6F1E5DF-8617-4AD4-BED3-A658AE16B8D5}" srcOrd="1" destOrd="0" presId="urn:microsoft.com/office/officeart/2005/8/layout/hierarchy3"/>
    <dgm:cxn modelId="{08085855-C673-44D7-AAEC-68641CA653F8}" srcId="{9EA04BE7-BFB3-4B3D-B3D1-A958C944FFDB}" destId="{59607ACC-516D-4C82-AF48-5120C916F837}" srcOrd="0" destOrd="0" parTransId="{8F8D8056-97D2-4AC4-9DD4-5A1A576473DB}" sibTransId="{E1EF38C0-9840-4B4A-9A8C-6946F14311C9}"/>
    <dgm:cxn modelId="{0A4EC05E-D566-4FEF-8A19-BB355B5C4D6C}" type="presOf" srcId="{E1D59122-F3A7-499A-AD8C-A0C4AF41B964}" destId="{F24B8BA0-0A4A-4B4C-B798-6EB0DE29011C}" srcOrd="0" destOrd="0" presId="urn:microsoft.com/office/officeart/2005/8/layout/hierarchy3"/>
    <dgm:cxn modelId="{B931DF6A-D6F1-4F44-BE6F-77D2CC74BCF0}" type="presOf" srcId="{ED44A273-0482-4228-B203-DB8CCB2A2EBF}" destId="{986A2639-0E74-496A-909B-779000E598BD}" srcOrd="0" destOrd="0" presId="urn:microsoft.com/office/officeart/2005/8/layout/hierarchy3"/>
    <dgm:cxn modelId="{9FE52775-4F35-4E60-987A-82FC59E795B8}" type="presOf" srcId="{E7FD47AC-73E0-4BFA-BC21-440876ADCD29}" destId="{ED09C4FF-A203-4043-9496-00C5B870C656}" srcOrd="0" destOrd="0" presId="urn:microsoft.com/office/officeart/2005/8/layout/hierarchy3"/>
    <dgm:cxn modelId="{2EBE5483-6EC3-4C91-A87A-518BD1E79B3A}" srcId="{9EA04BE7-BFB3-4B3D-B3D1-A958C944FFDB}" destId="{ED44A273-0482-4228-B203-DB8CCB2A2EBF}" srcOrd="3" destOrd="0" parTransId="{D3CD6DE5-4B93-4B44-B5D3-5585F7C2CF35}" sibTransId="{1BF52D98-579F-456C-A71C-AFAF60316CAF}"/>
    <dgm:cxn modelId="{869DA187-EA7B-44F2-B8C2-7DEA0CB70FCC}" srcId="{9EA04BE7-BFB3-4B3D-B3D1-A958C944FFDB}" destId="{003F15EA-94CC-4301-9C8B-E5DDDFF3B7AB}" srcOrd="4" destOrd="0" parTransId="{E2585385-9780-4530-9470-70F655E9EA0B}" sibTransId="{F406E490-04F5-48B5-B045-C84A65A920CA}"/>
    <dgm:cxn modelId="{4FE2948B-3741-4ECD-ACE2-DA933DC0C3B4}" type="presOf" srcId="{0809BCAE-02D5-412F-8FD6-3F8B9564773E}" destId="{E5D5AD5B-50C7-48CC-AA34-BF93AECC2CE4}" srcOrd="0" destOrd="0" presId="urn:microsoft.com/office/officeart/2005/8/layout/hierarchy3"/>
    <dgm:cxn modelId="{23F31D8D-37F6-40D0-BDE1-624D631E0DFE}" type="presOf" srcId="{67F482A8-0A66-4568-BF13-B209B7B184D6}" destId="{425EF66D-BB34-4E75-A086-6881C6140DCD}" srcOrd="0" destOrd="0" presId="urn:microsoft.com/office/officeart/2005/8/layout/hierarchy3"/>
    <dgm:cxn modelId="{C8078F92-F3B1-4384-AEC1-3797E3AF343E}" srcId="{9EA04BE7-BFB3-4B3D-B3D1-A958C944FFDB}" destId="{0809BCAE-02D5-412F-8FD6-3F8B9564773E}" srcOrd="2" destOrd="0" parTransId="{C7A44452-B85F-4E3C-BD5D-0733D8619D64}" sibTransId="{F268B102-E3ED-422D-BAB2-9BE8B85B175B}"/>
    <dgm:cxn modelId="{DB972AA0-C0FB-41F9-BF39-1760D4B5265F}" type="presOf" srcId="{003F15EA-94CC-4301-9C8B-E5DDDFF3B7AB}" destId="{710428E9-EF95-48A9-B1C3-CED9A20FBB4C}" srcOrd="1" destOrd="0" presId="urn:microsoft.com/office/officeart/2005/8/layout/hierarchy3"/>
    <dgm:cxn modelId="{C9D96EAE-FA7E-48B9-BFCB-6446B8804EE3}" type="presOf" srcId="{E1D59122-F3A7-499A-AD8C-A0C4AF41B964}" destId="{B3BFB295-DEAB-4D00-9B15-9C21FF9C9F45}" srcOrd="1" destOrd="0" presId="urn:microsoft.com/office/officeart/2005/8/layout/hierarchy3"/>
    <dgm:cxn modelId="{9047E2B8-B0BB-4615-BDF3-27F60A24ED58}" srcId="{0809BCAE-02D5-412F-8FD6-3F8B9564773E}" destId="{674921C2-8C9C-4FAB-8FB5-217D3379F366}" srcOrd="0" destOrd="0" parTransId="{E7FD47AC-73E0-4BFA-BC21-440876ADCD29}" sibTransId="{7F5C1FFC-B71B-4C9D-BC49-7250265ADAD7}"/>
    <dgm:cxn modelId="{B48B17C0-CCE7-41BE-9B3E-54AA7EEE863E}" type="presOf" srcId="{9EA04BE7-BFB3-4B3D-B3D1-A958C944FFDB}" destId="{74CA4D99-1820-48E3-AFDB-AD3D0F0026F2}" srcOrd="0" destOrd="0" presId="urn:microsoft.com/office/officeart/2005/8/layout/hierarchy3"/>
    <dgm:cxn modelId="{0F9B80C4-A30B-40F2-8AF2-71CA8A5A7004}" srcId="{E1D59122-F3A7-499A-AD8C-A0C4AF41B964}" destId="{55FCCC2A-A261-4827-AC56-808CC7BF6D7C}" srcOrd="0" destOrd="0" parTransId="{F2B6CFDD-C8AE-4A99-9E8F-027F7BED69BD}" sibTransId="{6BBAC3AC-6CFD-496B-A127-A391DEEDA87B}"/>
    <dgm:cxn modelId="{63E59ECD-CBF3-465D-BE27-3178DC254B00}" type="presOf" srcId="{59607ACC-516D-4C82-AF48-5120C916F837}" destId="{EA8F1995-3798-4C06-B301-B52B813D144F}" srcOrd="1" destOrd="0" presId="urn:microsoft.com/office/officeart/2005/8/layout/hierarchy3"/>
    <dgm:cxn modelId="{2722BFD7-85F8-44F8-B9A3-18B97C2D53B8}" srcId="{ED44A273-0482-4228-B203-DB8CCB2A2EBF}" destId="{5F559A9E-EC26-4E18-8BB0-87CB5D2E174F}" srcOrd="0" destOrd="0" parTransId="{67F482A8-0A66-4568-BF13-B209B7B184D6}" sibTransId="{2B5BB02C-8AF6-4809-8112-74C6E16DDF2A}"/>
    <dgm:cxn modelId="{BEFDE1E7-2621-4029-9686-BFD22E377EF3}" type="presOf" srcId="{F2B6CFDD-C8AE-4A99-9E8F-027F7BED69BD}" destId="{47C7DFA6-B53B-4955-8364-752D1B8D99F9}" srcOrd="0" destOrd="0" presId="urn:microsoft.com/office/officeart/2005/8/layout/hierarchy3"/>
    <dgm:cxn modelId="{62ED60EA-8E24-4A96-B12B-87810FD65C71}" srcId="{9EA04BE7-BFB3-4B3D-B3D1-A958C944FFDB}" destId="{E1D59122-F3A7-499A-AD8C-A0C4AF41B964}" srcOrd="1" destOrd="0" parTransId="{4195A7E1-970E-40ED-BF5E-A08C12C9193C}" sibTransId="{C8E1512A-8044-43BB-85D3-35E2A415DF52}"/>
    <dgm:cxn modelId="{5211E3FE-461C-441E-A69E-227A83BAAEC9}" type="presOf" srcId="{55FCCC2A-A261-4827-AC56-808CC7BF6D7C}" destId="{12B7D9FD-5345-43E1-8DBD-07F8E8AB03D5}" srcOrd="0" destOrd="0" presId="urn:microsoft.com/office/officeart/2005/8/layout/hierarchy3"/>
    <dgm:cxn modelId="{CA4E0A94-F94E-4474-803F-E9091ECC48E3}" type="presParOf" srcId="{74CA4D99-1820-48E3-AFDB-AD3D0F0026F2}" destId="{163FD300-792A-4377-816E-D1C17AF6207F}" srcOrd="0" destOrd="0" presId="urn:microsoft.com/office/officeart/2005/8/layout/hierarchy3"/>
    <dgm:cxn modelId="{DE3C02A1-6853-4378-B21D-6B5B66242FEB}" type="presParOf" srcId="{163FD300-792A-4377-816E-D1C17AF6207F}" destId="{B05DCB8A-A7E4-4CEA-81CC-33FAFA2C151E}" srcOrd="0" destOrd="0" presId="urn:microsoft.com/office/officeart/2005/8/layout/hierarchy3"/>
    <dgm:cxn modelId="{8EE863DF-E26F-4D10-958F-4AD31982F1BC}" type="presParOf" srcId="{B05DCB8A-A7E4-4CEA-81CC-33FAFA2C151E}" destId="{452F1510-DBBA-465A-BFDF-A0DB1C37F52E}" srcOrd="0" destOrd="0" presId="urn:microsoft.com/office/officeart/2005/8/layout/hierarchy3"/>
    <dgm:cxn modelId="{CFE84247-900A-41B5-878C-F30477C8E3BE}" type="presParOf" srcId="{B05DCB8A-A7E4-4CEA-81CC-33FAFA2C151E}" destId="{EA8F1995-3798-4C06-B301-B52B813D144F}" srcOrd="1" destOrd="0" presId="urn:microsoft.com/office/officeart/2005/8/layout/hierarchy3"/>
    <dgm:cxn modelId="{9F5FDEF5-CA22-4736-9795-AFDB2BD6FF53}" type="presParOf" srcId="{163FD300-792A-4377-816E-D1C17AF6207F}" destId="{9AC2113F-14BA-4EE0-882F-C8AEA9E7CB94}" srcOrd="1" destOrd="0" presId="urn:microsoft.com/office/officeart/2005/8/layout/hierarchy3"/>
    <dgm:cxn modelId="{30EDCFB8-42CD-4710-9323-2D284FBC0BC1}" type="presParOf" srcId="{74CA4D99-1820-48E3-AFDB-AD3D0F0026F2}" destId="{AFE99250-41F4-4F1D-AFF7-0007DA086492}" srcOrd="1" destOrd="0" presId="urn:microsoft.com/office/officeart/2005/8/layout/hierarchy3"/>
    <dgm:cxn modelId="{864B2C54-E7D5-43A4-A85F-3983CE7808E2}" type="presParOf" srcId="{AFE99250-41F4-4F1D-AFF7-0007DA086492}" destId="{60B6640D-DBF4-4AE7-9C1B-6A6CB19753AE}" srcOrd="0" destOrd="0" presId="urn:microsoft.com/office/officeart/2005/8/layout/hierarchy3"/>
    <dgm:cxn modelId="{18819AE3-2967-4812-AA9B-76C0A24BB179}" type="presParOf" srcId="{60B6640D-DBF4-4AE7-9C1B-6A6CB19753AE}" destId="{F24B8BA0-0A4A-4B4C-B798-6EB0DE29011C}" srcOrd="0" destOrd="0" presId="urn:microsoft.com/office/officeart/2005/8/layout/hierarchy3"/>
    <dgm:cxn modelId="{535969DD-CA67-4E94-89C1-BB04F321AABA}" type="presParOf" srcId="{60B6640D-DBF4-4AE7-9C1B-6A6CB19753AE}" destId="{B3BFB295-DEAB-4D00-9B15-9C21FF9C9F45}" srcOrd="1" destOrd="0" presId="urn:microsoft.com/office/officeart/2005/8/layout/hierarchy3"/>
    <dgm:cxn modelId="{4EA9FE58-46DF-48EC-901E-0AF365045E48}" type="presParOf" srcId="{AFE99250-41F4-4F1D-AFF7-0007DA086492}" destId="{26161A13-3F51-4E9D-A993-D01520E1CFA0}" srcOrd="1" destOrd="0" presId="urn:microsoft.com/office/officeart/2005/8/layout/hierarchy3"/>
    <dgm:cxn modelId="{A9A1375A-D0FF-451D-9E96-05E62DC8BCDB}" type="presParOf" srcId="{26161A13-3F51-4E9D-A993-D01520E1CFA0}" destId="{47C7DFA6-B53B-4955-8364-752D1B8D99F9}" srcOrd="0" destOrd="0" presId="urn:microsoft.com/office/officeart/2005/8/layout/hierarchy3"/>
    <dgm:cxn modelId="{6B149EA3-B830-49BF-BD61-2D25DE11BEAE}" type="presParOf" srcId="{26161A13-3F51-4E9D-A993-D01520E1CFA0}" destId="{12B7D9FD-5345-43E1-8DBD-07F8E8AB03D5}" srcOrd="1" destOrd="0" presId="urn:microsoft.com/office/officeart/2005/8/layout/hierarchy3"/>
    <dgm:cxn modelId="{44D2BF24-48A4-4B30-8AED-E14944A571AC}" type="presParOf" srcId="{74CA4D99-1820-48E3-AFDB-AD3D0F0026F2}" destId="{C00D9884-F47B-4BB9-B5B4-A3502BD03E74}" srcOrd="2" destOrd="0" presId="urn:microsoft.com/office/officeart/2005/8/layout/hierarchy3"/>
    <dgm:cxn modelId="{C0C57667-1927-4F3B-981C-913A04664967}" type="presParOf" srcId="{C00D9884-F47B-4BB9-B5B4-A3502BD03E74}" destId="{C55268D2-656C-4A81-9DEF-29D205057F52}" srcOrd="0" destOrd="0" presId="urn:microsoft.com/office/officeart/2005/8/layout/hierarchy3"/>
    <dgm:cxn modelId="{BF137F49-A80F-416B-B74F-DFC291064C8D}" type="presParOf" srcId="{C55268D2-656C-4A81-9DEF-29D205057F52}" destId="{E5D5AD5B-50C7-48CC-AA34-BF93AECC2CE4}" srcOrd="0" destOrd="0" presId="urn:microsoft.com/office/officeart/2005/8/layout/hierarchy3"/>
    <dgm:cxn modelId="{3959091F-67CA-42F8-88B3-D66509489C2C}" type="presParOf" srcId="{C55268D2-656C-4A81-9DEF-29D205057F52}" destId="{F6F1E5DF-8617-4AD4-BED3-A658AE16B8D5}" srcOrd="1" destOrd="0" presId="urn:microsoft.com/office/officeart/2005/8/layout/hierarchy3"/>
    <dgm:cxn modelId="{FDF17A7E-D8FB-49BB-833E-E2D5D6D8D5AC}" type="presParOf" srcId="{C00D9884-F47B-4BB9-B5B4-A3502BD03E74}" destId="{0000C075-6EDB-4FFF-BA97-7AE7ABD7417A}" srcOrd="1" destOrd="0" presId="urn:microsoft.com/office/officeart/2005/8/layout/hierarchy3"/>
    <dgm:cxn modelId="{6D1C36DE-BE2D-4C20-BB4A-38C5543F15F6}" type="presParOf" srcId="{0000C075-6EDB-4FFF-BA97-7AE7ABD7417A}" destId="{ED09C4FF-A203-4043-9496-00C5B870C656}" srcOrd="0" destOrd="0" presId="urn:microsoft.com/office/officeart/2005/8/layout/hierarchy3"/>
    <dgm:cxn modelId="{C7ABD669-26F7-4CA4-A42C-80F6F932F324}" type="presParOf" srcId="{0000C075-6EDB-4FFF-BA97-7AE7ABD7417A}" destId="{3D0731FB-7081-4150-95E1-A7815EEC8920}" srcOrd="1" destOrd="0" presId="urn:microsoft.com/office/officeart/2005/8/layout/hierarchy3"/>
    <dgm:cxn modelId="{DD864E54-BE8E-4A3D-B9B1-63398F06CC8D}" type="presParOf" srcId="{74CA4D99-1820-48E3-AFDB-AD3D0F0026F2}" destId="{94288D7E-AAF7-43B5-A3A5-41C5043C4A56}" srcOrd="3" destOrd="0" presId="urn:microsoft.com/office/officeart/2005/8/layout/hierarchy3"/>
    <dgm:cxn modelId="{3FA9CA71-B248-49E1-B9EA-50814C4108F5}" type="presParOf" srcId="{94288D7E-AAF7-43B5-A3A5-41C5043C4A56}" destId="{B4261F18-65DF-4BA6-B736-5370EC69AD03}" srcOrd="0" destOrd="0" presId="urn:microsoft.com/office/officeart/2005/8/layout/hierarchy3"/>
    <dgm:cxn modelId="{8F7E3FCC-446C-458E-968F-A9292D198717}" type="presParOf" srcId="{B4261F18-65DF-4BA6-B736-5370EC69AD03}" destId="{986A2639-0E74-496A-909B-779000E598BD}" srcOrd="0" destOrd="0" presId="urn:microsoft.com/office/officeart/2005/8/layout/hierarchy3"/>
    <dgm:cxn modelId="{1F957F7B-5A90-41DD-AFCB-FCA084EB1E3F}" type="presParOf" srcId="{B4261F18-65DF-4BA6-B736-5370EC69AD03}" destId="{A58CFC8C-9268-4A7B-B2BC-E0AFE3122C80}" srcOrd="1" destOrd="0" presId="urn:microsoft.com/office/officeart/2005/8/layout/hierarchy3"/>
    <dgm:cxn modelId="{99204FB7-7246-49E4-9E38-74F707F0C6BA}" type="presParOf" srcId="{94288D7E-AAF7-43B5-A3A5-41C5043C4A56}" destId="{7DD8AA30-6023-44A1-A2C0-7FE320FE2FFA}" srcOrd="1" destOrd="0" presId="urn:microsoft.com/office/officeart/2005/8/layout/hierarchy3"/>
    <dgm:cxn modelId="{8E87889F-FBEF-4EE5-92B4-1722BE979E31}" type="presParOf" srcId="{7DD8AA30-6023-44A1-A2C0-7FE320FE2FFA}" destId="{425EF66D-BB34-4E75-A086-6881C6140DCD}" srcOrd="0" destOrd="0" presId="urn:microsoft.com/office/officeart/2005/8/layout/hierarchy3"/>
    <dgm:cxn modelId="{015F13FE-B403-4257-8086-171E3B54ACA1}" type="presParOf" srcId="{7DD8AA30-6023-44A1-A2C0-7FE320FE2FFA}" destId="{9EE88BEC-8258-42CF-9585-859252A6784E}" srcOrd="1" destOrd="0" presId="urn:microsoft.com/office/officeart/2005/8/layout/hierarchy3"/>
    <dgm:cxn modelId="{4A4EBD7B-7530-4577-B84A-CD88BB83567A}" type="presParOf" srcId="{74CA4D99-1820-48E3-AFDB-AD3D0F0026F2}" destId="{FBF8ECAD-BB48-4557-9811-508B3CB69C6F}" srcOrd="4" destOrd="0" presId="urn:microsoft.com/office/officeart/2005/8/layout/hierarchy3"/>
    <dgm:cxn modelId="{F684978F-F59B-4E4B-B28F-4AF00AC1319C}" type="presParOf" srcId="{FBF8ECAD-BB48-4557-9811-508B3CB69C6F}" destId="{96D2C31E-FEE7-431A-AC39-4F3A278B42E2}" srcOrd="0" destOrd="0" presId="urn:microsoft.com/office/officeart/2005/8/layout/hierarchy3"/>
    <dgm:cxn modelId="{5E57762F-5076-497E-814B-B3519D54B608}" type="presParOf" srcId="{96D2C31E-FEE7-431A-AC39-4F3A278B42E2}" destId="{3F6DE55B-6341-43A5-9BAD-2019C6209EF1}" srcOrd="0" destOrd="0" presId="urn:microsoft.com/office/officeart/2005/8/layout/hierarchy3"/>
    <dgm:cxn modelId="{1F50B6DF-4949-4AB1-B681-12158F7664ED}" type="presParOf" srcId="{96D2C31E-FEE7-431A-AC39-4F3A278B42E2}" destId="{710428E9-EF95-48A9-B1C3-CED9A20FBB4C}" srcOrd="1" destOrd="0" presId="urn:microsoft.com/office/officeart/2005/8/layout/hierarchy3"/>
    <dgm:cxn modelId="{64E3A26E-B488-4982-8BAC-6E45A5F0D599}" type="presParOf" srcId="{FBF8ECAD-BB48-4557-9811-508B3CB69C6F}" destId="{71415DD2-3F6A-4A40-BD24-6E7998BDEB4E}" srcOrd="1"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380E1E-D256-4CE8-9D38-9C6C294475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3239281-C786-4C36-A988-4C486A46ECAF}">
      <dgm:prSet custT="1"/>
      <dgm:spPr/>
      <dgm:t>
        <a:bodyPr/>
        <a:lstStyle/>
        <a:p>
          <a:r>
            <a:rPr lang="en-US" sz="2800" dirty="0"/>
            <a:t>Address the concerns of the caregivers/programme managers with respect to: </a:t>
          </a:r>
        </a:p>
      </dgm:t>
    </dgm:pt>
    <dgm:pt modelId="{70FA1DFE-BBF0-46B6-B006-9721F026C399}" type="parTrans" cxnId="{7F79040B-BE58-48AC-B5D3-88D03B52EE9E}">
      <dgm:prSet/>
      <dgm:spPr/>
      <dgm:t>
        <a:bodyPr/>
        <a:lstStyle/>
        <a:p>
          <a:endParaRPr lang="en-US"/>
        </a:p>
      </dgm:t>
    </dgm:pt>
    <dgm:pt modelId="{5EC52227-A13A-4E44-B7A2-401779099AAB}" type="sibTrans" cxnId="{7F79040B-BE58-48AC-B5D3-88D03B52EE9E}">
      <dgm:prSet/>
      <dgm:spPr/>
      <dgm:t>
        <a:bodyPr/>
        <a:lstStyle/>
        <a:p>
          <a:endParaRPr lang="en-US"/>
        </a:p>
      </dgm:t>
    </dgm:pt>
    <dgm:pt modelId="{32286BF5-6311-499F-A85C-525C8B92B82E}">
      <dgm:prSet/>
      <dgm:spPr/>
      <dgm:t>
        <a:bodyPr/>
        <a:lstStyle/>
        <a:p>
          <a:pPr>
            <a:buFont typeface="+mj-lt"/>
            <a:buAutoNum type="arabicPeriod"/>
          </a:pPr>
          <a:r>
            <a:rPr lang="en-US" dirty="0"/>
            <a:t>Perceived side effects of the SMC,</a:t>
          </a:r>
        </a:p>
      </dgm:t>
    </dgm:pt>
    <dgm:pt modelId="{D296E321-F07A-4ADF-BB15-6D9F9898FD43}" type="parTrans" cxnId="{CF7D9EB0-0A88-4D7D-87B3-30E3D5F2B8D8}">
      <dgm:prSet/>
      <dgm:spPr/>
      <dgm:t>
        <a:bodyPr/>
        <a:lstStyle/>
        <a:p>
          <a:endParaRPr lang="en-US"/>
        </a:p>
      </dgm:t>
    </dgm:pt>
    <dgm:pt modelId="{4E8C51E0-014E-4993-9B85-76BC7BCC6B8D}" type="sibTrans" cxnId="{CF7D9EB0-0A88-4D7D-87B3-30E3D5F2B8D8}">
      <dgm:prSet/>
      <dgm:spPr/>
      <dgm:t>
        <a:bodyPr/>
        <a:lstStyle/>
        <a:p>
          <a:endParaRPr lang="en-US"/>
        </a:p>
      </dgm:t>
    </dgm:pt>
    <dgm:pt modelId="{75BDB8FA-C892-4CDF-8433-EDC4400847FF}">
      <dgm:prSet/>
      <dgm:spPr/>
      <dgm:t>
        <a:bodyPr/>
        <a:lstStyle/>
        <a:p>
          <a:pPr>
            <a:buFont typeface="+mj-lt"/>
            <a:buAutoNum type="arabicPeriod"/>
          </a:pPr>
          <a:r>
            <a:rPr lang="en-US" dirty="0"/>
            <a:t>Ignorance/skepticisms about SMC, </a:t>
          </a:r>
        </a:p>
      </dgm:t>
    </dgm:pt>
    <dgm:pt modelId="{19FC3B9E-8696-472D-B4EA-2626DE608F4E}" type="parTrans" cxnId="{48E761D6-C09D-4EF2-B3AF-3E0F06222C1F}">
      <dgm:prSet/>
      <dgm:spPr/>
      <dgm:t>
        <a:bodyPr/>
        <a:lstStyle/>
        <a:p>
          <a:endParaRPr lang="en-US"/>
        </a:p>
      </dgm:t>
    </dgm:pt>
    <dgm:pt modelId="{95B2B8A3-1E27-4D52-89C3-5A9C253A9D2A}" type="sibTrans" cxnId="{48E761D6-C09D-4EF2-B3AF-3E0F06222C1F}">
      <dgm:prSet/>
      <dgm:spPr/>
      <dgm:t>
        <a:bodyPr/>
        <a:lstStyle/>
        <a:p>
          <a:endParaRPr lang="en-US"/>
        </a:p>
      </dgm:t>
    </dgm:pt>
    <dgm:pt modelId="{A3121A6F-6274-4484-B3CE-ACDC1E53B9AE}">
      <dgm:prSet/>
      <dgm:spPr/>
      <dgm:t>
        <a:bodyPr/>
        <a:lstStyle/>
        <a:p>
          <a:pPr>
            <a:buFont typeface="+mj-lt"/>
            <a:buAutoNum type="arabicPeriod"/>
          </a:pPr>
          <a:r>
            <a:rPr lang="en-US" dirty="0"/>
            <a:t>Shortage of drugs and logistical challenges</a:t>
          </a:r>
        </a:p>
      </dgm:t>
    </dgm:pt>
    <dgm:pt modelId="{66F0323D-B7C6-4E16-B65C-1DD2645EBE9B}" type="parTrans" cxnId="{4A721087-9D74-4CC2-83C6-1D9B75D604DA}">
      <dgm:prSet/>
      <dgm:spPr/>
      <dgm:t>
        <a:bodyPr/>
        <a:lstStyle/>
        <a:p>
          <a:endParaRPr lang="en-US"/>
        </a:p>
      </dgm:t>
    </dgm:pt>
    <dgm:pt modelId="{668D1340-4780-48D4-9245-2F7BA5895132}" type="sibTrans" cxnId="{4A721087-9D74-4CC2-83C6-1D9B75D604DA}">
      <dgm:prSet/>
      <dgm:spPr/>
      <dgm:t>
        <a:bodyPr/>
        <a:lstStyle/>
        <a:p>
          <a:endParaRPr lang="en-US"/>
        </a:p>
      </dgm:t>
    </dgm:pt>
    <dgm:pt modelId="{8EC38532-3CE4-4C1C-B7E8-915E329E02F8}">
      <dgm:prSet/>
      <dgm:spPr/>
      <dgm:t>
        <a:bodyPr/>
        <a:lstStyle/>
        <a:p>
          <a:pPr>
            <a:buFont typeface="+mj-lt"/>
            <a:buAutoNum type="arabicPeriod"/>
          </a:pPr>
          <a:r>
            <a:rPr lang="en-US" dirty="0"/>
            <a:t>Negative attitudes of the CDDs</a:t>
          </a:r>
        </a:p>
      </dgm:t>
    </dgm:pt>
    <dgm:pt modelId="{944AB5B9-C58E-44C4-BBE4-51DB4854302C}" type="parTrans" cxnId="{D0F668D8-EB44-4B92-8D7E-9A9BC09AD24B}">
      <dgm:prSet/>
      <dgm:spPr/>
      <dgm:t>
        <a:bodyPr/>
        <a:lstStyle/>
        <a:p>
          <a:endParaRPr lang="en-US"/>
        </a:p>
      </dgm:t>
    </dgm:pt>
    <dgm:pt modelId="{DC89F44A-88D8-4AB4-8DC6-506759ADA2FD}" type="sibTrans" cxnId="{D0F668D8-EB44-4B92-8D7E-9A9BC09AD24B}">
      <dgm:prSet/>
      <dgm:spPr/>
      <dgm:t>
        <a:bodyPr/>
        <a:lstStyle/>
        <a:p>
          <a:endParaRPr lang="en-US"/>
        </a:p>
      </dgm:t>
    </dgm:pt>
    <dgm:pt modelId="{F34A4972-B0C3-41C5-8A06-B3E4D188045C}">
      <dgm:prSet/>
      <dgm:spPr/>
      <dgm:t>
        <a:bodyPr/>
        <a:lstStyle/>
        <a:p>
          <a:pPr>
            <a:buFont typeface="+mj-lt"/>
            <a:buAutoNum type="arabicPeriod"/>
          </a:pPr>
          <a:r>
            <a:rPr lang="en-US" dirty="0"/>
            <a:t>Strengthen delivery of SMC via house-to-house campaign and</a:t>
          </a:r>
        </a:p>
      </dgm:t>
    </dgm:pt>
    <dgm:pt modelId="{E442574C-1594-4914-84B2-8C201A2CDF6E}" type="parTrans" cxnId="{33E98715-6834-4240-913F-3FF2FF01886C}">
      <dgm:prSet/>
      <dgm:spPr/>
      <dgm:t>
        <a:bodyPr/>
        <a:lstStyle/>
        <a:p>
          <a:endParaRPr lang="en-US"/>
        </a:p>
      </dgm:t>
    </dgm:pt>
    <dgm:pt modelId="{591B7A72-F24B-4FC5-A05B-56E3DCE369F5}" type="sibTrans" cxnId="{33E98715-6834-4240-913F-3FF2FF01886C}">
      <dgm:prSet/>
      <dgm:spPr/>
      <dgm:t>
        <a:bodyPr/>
        <a:lstStyle/>
        <a:p>
          <a:endParaRPr lang="en-US"/>
        </a:p>
      </dgm:t>
    </dgm:pt>
    <dgm:pt modelId="{D953DC95-3B1D-48B8-BEBE-6A8E470B32D6}">
      <dgm:prSet/>
      <dgm:spPr/>
      <dgm:t>
        <a:bodyPr/>
        <a:lstStyle/>
        <a:p>
          <a:pPr>
            <a:buFont typeface="+mj-lt"/>
            <a:buAutoNum type="arabicPeriod"/>
          </a:pPr>
          <a:r>
            <a:rPr lang="en-US" dirty="0"/>
            <a:t>Motivate and support the CDDs to ensure continued trust by the communities</a:t>
          </a:r>
        </a:p>
      </dgm:t>
    </dgm:pt>
    <dgm:pt modelId="{132B668E-1DF2-48AA-893E-7271E711D1CF}" type="parTrans" cxnId="{A49EB273-79FC-4519-B50B-E6BFAD9D8B4E}">
      <dgm:prSet/>
      <dgm:spPr/>
      <dgm:t>
        <a:bodyPr/>
        <a:lstStyle/>
        <a:p>
          <a:endParaRPr lang="en-US"/>
        </a:p>
      </dgm:t>
    </dgm:pt>
    <dgm:pt modelId="{DE61EEFD-078F-4FFF-8AD7-7B10ACE4DBE7}" type="sibTrans" cxnId="{A49EB273-79FC-4519-B50B-E6BFAD9D8B4E}">
      <dgm:prSet/>
      <dgm:spPr/>
      <dgm:t>
        <a:bodyPr/>
        <a:lstStyle/>
        <a:p>
          <a:endParaRPr lang="en-US"/>
        </a:p>
      </dgm:t>
    </dgm:pt>
    <dgm:pt modelId="{747FD442-A323-9242-9D52-95B238BDE637}">
      <dgm:prSet/>
      <dgm:spPr/>
      <dgm:t>
        <a:bodyPr/>
        <a:lstStyle/>
        <a:p>
          <a:pPr>
            <a:buFont typeface="+mj-lt"/>
            <a:buAutoNum type="arabicPeriod"/>
          </a:pPr>
          <a:r>
            <a:rPr lang="en-US" dirty="0"/>
            <a:t>Emphasis on recruiting CDDs from the local communities </a:t>
          </a:r>
        </a:p>
      </dgm:t>
    </dgm:pt>
    <dgm:pt modelId="{8822F6FC-81EB-1B4A-817F-B13CB1A5E531}" type="parTrans" cxnId="{5F4FBADF-D072-6946-B95A-BACD1DACAEE9}">
      <dgm:prSet/>
      <dgm:spPr/>
    </dgm:pt>
    <dgm:pt modelId="{7857537A-8D99-9948-8AA4-F00B39C8D26B}" type="sibTrans" cxnId="{5F4FBADF-D072-6946-B95A-BACD1DACAEE9}">
      <dgm:prSet/>
      <dgm:spPr/>
    </dgm:pt>
    <dgm:pt modelId="{B43DFF5B-0F2C-4E69-A63D-CF69F077480E}" type="pres">
      <dgm:prSet presAssocID="{02380E1E-D256-4CE8-9D38-9C6C29447544}" presName="Name0" presStyleCnt="0">
        <dgm:presLayoutVars>
          <dgm:dir/>
          <dgm:animLvl val="lvl"/>
          <dgm:resizeHandles val="exact"/>
        </dgm:presLayoutVars>
      </dgm:prSet>
      <dgm:spPr/>
    </dgm:pt>
    <dgm:pt modelId="{AEC4B6C0-4D01-40C3-B55B-37AE4D19811F}" type="pres">
      <dgm:prSet presAssocID="{E3239281-C786-4C36-A988-4C486A46ECAF}" presName="linNode" presStyleCnt="0"/>
      <dgm:spPr/>
    </dgm:pt>
    <dgm:pt modelId="{3F17A53D-0471-43BF-BFED-B5AE2258C5B6}" type="pres">
      <dgm:prSet presAssocID="{E3239281-C786-4C36-A988-4C486A46ECAF}" presName="parentText" presStyleLbl="node1" presStyleIdx="0" presStyleCnt="1">
        <dgm:presLayoutVars>
          <dgm:chMax val="1"/>
          <dgm:bulletEnabled val="1"/>
        </dgm:presLayoutVars>
      </dgm:prSet>
      <dgm:spPr/>
    </dgm:pt>
    <dgm:pt modelId="{DDFFFBB1-5B04-4C71-9099-CDE54E75CB5C}" type="pres">
      <dgm:prSet presAssocID="{E3239281-C786-4C36-A988-4C486A46ECAF}" presName="descendantText" presStyleLbl="alignAccFollowNode1" presStyleIdx="0" presStyleCnt="1" custScaleY="125122">
        <dgm:presLayoutVars>
          <dgm:bulletEnabled val="1"/>
        </dgm:presLayoutVars>
      </dgm:prSet>
      <dgm:spPr/>
    </dgm:pt>
  </dgm:ptLst>
  <dgm:cxnLst>
    <dgm:cxn modelId="{7F79040B-BE58-48AC-B5D3-88D03B52EE9E}" srcId="{02380E1E-D256-4CE8-9D38-9C6C29447544}" destId="{E3239281-C786-4C36-A988-4C486A46ECAF}" srcOrd="0" destOrd="0" parTransId="{70FA1DFE-BBF0-46B6-B006-9721F026C399}" sibTransId="{5EC52227-A13A-4E44-B7A2-401779099AAB}"/>
    <dgm:cxn modelId="{A52B320E-C05D-47EF-BE00-FAA85366FB8A}" type="presOf" srcId="{F34A4972-B0C3-41C5-8A06-B3E4D188045C}" destId="{DDFFFBB1-5B04-4C71-9099-CDE54E75CB5C}" srcOrd="0" destOrd="4" presId="urn:microsoft.com/office/officeart/2005/8/layout/vList5"/>
    <dgm:cxn modelId="{33E98715-6834-4240-913F-3FF2FF01886C}" srcId="{E3239281-C786-4C36-A988-4C486A46ECAF}" destId="{F34A4972-B0C3-41C5-8A06-B3E4D188045C}" srcOrd="4" destOrd="0" parTransId="{E442574C-1594-4914-84B2-8C201A2CDF6E}" sibTransId="{591B7A72-F24B-4FC5-A05B-56E3DCE369F5}"/>
    <dgm:cxn modelId="{885DB01A-B292-4849-A0A1-1961B634BF81}" type="presOf" srcId="{75BDB8FA-C892-4CDF-8433-EDC4400847FF}" destId="{DDFFFBB1-5B04-4C71-9099-CDE54E75CB5C}" srcOrd="0" destOrd="1" presId="urn:microsoft.com/office/officeart/2005/8/layout/vList5"/>
    <dgm:cxn modelId="{0C242121-D7FB-44D2-9C5D-B8C88AD48860}" type="presOf" srcId="{E3239281-C786-4C36-A988-4C486A46ECAF}" destId="{3F17A53D-0471-43BF-BFED-B5AE2258C5B6}" srcOrd="0" destOrd="0" presId="urn:microsoft.com/office/officeart/2005/8/layout/vList5"/>
    <dgm:cxn modelId="{741E3D23-F4BD-429A-828C-E5A9403EE1CB}" type="presOf" srcId="{A3121A6F-6274-4484-B3CE-ACDC1E53B9AE}" destId="{DDFFFBB1-5B04-4C71-9099-CDE54E75CB5C}" srcOrd="0" destOrd="2" presId="urn:microsoft.com/office/officeart/2005/8/layout/vList5"/>
    <dgm:cxn modelId="{A49EB273-79FC-4519-B50B-E6BFAD9D8B4E}" srcId="{E3239281-C786-4C36-A988-4C486A46ECAF}" destId="{D953DC95-3B1D-48B8-BEBE-6A8E470B32D6}" srcOrd="6" destOrd="0" parTransId="{132B668E-1DF2-48AA-893E-7271E711D1CF}" sibTransId="{DE61EEFD-078F-4FFF-8AD7-7B10ACE4DBE7}"/>
    <dgm:cxn modelId="{4A721087-9D74-4CC2-83C6-1D9B75D604DA}" srcId="{E3239281-C786-4C36-A988-4C486A46ECAF}" destId="{A3121A6F-6274-4484-B3CE-ACDC1E53B9AE}" srcOrd="2" destOrd="0" parTransId="{66F0323D-B7C6-4E16-B65C-1DD2645EBE9B}" sibTransId="{668D1340-4780-48D4-9245-2F7BA5895132}"/>
    <dgm:cxn modelId="{F8FB2587-F82B-48DF-AA11-9F3D1CEC4249}" type="presOf" srcId="{8EC38532-3CE4-4C1C-B7E8-915E329E02F8}" destId="{DDFFFBB1-5B04-4C71-9099-CDE54E75CB5C}" srcOrd="0" destOrd="3" presId="urn:microsoft.com/office/officeart/2005/8/layout/vList5"/>
    <dgm:cxn modelId="{CF7D9EB0-0A88-4D7D-87B3-30E3D5F2B8D8}" srcId="{E3239281-C786-4C36-A988-4C486A46ECAF}" destId="{32286BF5-6311-499F-A85C-525C8B92B82E}" srcOrd="0" destOrd="0" parTransId="{D296E321-F07A-4ADF-BB15-6D9F9898FD43}" sibTransId="{4E8C51E0-014E-4993-9B85-76BC7BCC6B8D}"/>
    <dgm:cxn modelId="{8530B3B0-A949-4B4D-82D5-F2A6B86ED363}" type="presOf" srcId="{D953DC95-3B1D-48B8-BEBE-6A8E470B32D6}" destId="{DDFFFBB1-5B04-4C71-9099-CDE54E75CB5C}" srcOrd="0" destOrd="6" presId="urn:microsoft.com/office/officeart/2005/8/layout/vList5"/>
    <dgm:cxn modelId="{B6D39AC4-DC99-8043-9936-49F2E69AEF20}" type="presOf" srcId="{747FD442-A323-9242-9D52-95B238BDE637}" destId="{DDFFFBB1-5B04-4C71-9099-CDE54E75CB5C}" srcOrd="0" destOrd="5" presId="urn:microsoft.com/office/officeart/2005/8/layout/vList5"/>
    <dgm:cxn modelId="{48E761D6-C09D-4EF2-B3AF-3E0F06222C1F}" srcId="{E3239281-C786-4C36-A988-4C486A46ECAF}" destId="{75BDB8FA-C892-4CDF-8433-EDC4400847FF}" srcOrd="1" destOrd="0" parTransId="{19FC3B9E-8696-472D-B4EA-2626DE608F4E}" sibTransId="{95B2B8A3-1E27-4D52-89C3-5A9C253A9D2A}"/>
    <dgm:cxn modelId="{D0F668D8-EB44-4B92-8D7E-9A9BC09AD24B}" srcId="{E3239281-C786-4C36-A988-4C486A46ECAF}" destId="{8EC38532-3CE4-4C1C-B7E8-915E329E02F8}" srcOrd="3" destOrd="0" parTransId="{944AB5B9-C58E-44C4-BBE4-51DB4854302C}" sibTransId="{DC89F44A-88D8-4AB4-8DC6-506759ADA2FD}"/>
    <dgm:cxn modelId="{5F4FBADF-D072-6946-B95A-BACD1DACAEE9}" srcId="{E3239281-C786-4C36-A988-4C486A46ECAF}" destId="{747FD442-A323-9242-9D52-95B238BDE637}" srcOrd="5" destOrd="0" parTransId="{8822F6FC-81EB-1B4A-817F-B13CB1A5E531}" sibTransId="{7857537A-8D99-9948-8AA4-F00B39C8D26B}"/>
    <dgm:cxn modelId="{ECAD84E5-4AF7-4863-ACEC-B85B1C89074D}" type="presOf" srcId="{02380E1E-D256-4CE8-9D38-9C6C29447544}" destId="{B43DFF5B-0F2C-4E69-A63D-CF69F077480E}" srcOrd="0" destOrd="0" presId="urn:microsoft.com/office/officeart/2005/8/layout/vList5"/>
    <dgm:cxn modelId="{FE3E69E6-0AC8-4F9F-AE07-B1E3E468B164}" type="presOf" srcId="{32286BF5-6311-499F-A85C-525C8B92B82E}" destId="{DDFFFBB1-5B04-4C71-9099-CDE54E75CB5C}" srcOrd="0" destOrd="0" presId="urn:microsoft.com/office/officeart/2005/8/layout/vList5"/>
    <dgm:cxn modelId="{0C1C388D-2F13-4315-93AA-380FD64F5B62}" type="presParOf" srcId="{B43DFF5B-0F2C-4E69-A63D-CF69F077480E}" destId="{AEC4B6C0-4D01-40C3-B55B-37AE4D19811F}" srcOrd="0" destOrd="0" presId="urn:microsoft.com/office/officeart/2005/8/layout/vList5"/>
    <dgm:cxn modelId="{B72CABDF-D040-4C6F-BB06-04E3FBEA09F7}" type="presParOf" srcId="{AEC4B6C0-4D01-40C3-B55B-37AE4D19811F}" destId="{3F17A53D-0471-43BF-BFED-B5AE2258C5B6}" srcOrd="0" destOrd="0" presId="urn:microsoft.com/office/officeart/2005/8/layout/vList5"/>
    <dgm:cxn modelId="{32DB56E4-4831-48A7-BAC7-2EB9775B1BB1}" type="presParOf" srcId="{AEC4B6C0-4D01-40C3-B55B-37AE4D19811F}" destId="{DDFFFBB1-5B04-4C71-9099-CDE54E75CB5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997E5-2D0F-4016-AD0E-D32D598C948E}">
      <dsp:nvSpPr>
        <dsp:cNvPr id="0" name=""/>
        <dsp:cNvSpPr/>
      </dsp:nvSpPr>
      <dsp:spPr>
        <a:xfrm rot="5400000">
          <a:off x="3672621" y="-648273"/>
          <a:ext cx="4412421" cy="570897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mj-lt"/>
            <a:buAutoNum type="romanLcPeriod"/>
          </a:pPr>
          <a:r>
            <a:rPr lang="en-US" sz="1800" kern="1200" dirty="0"/>
            <a:t>Major health problems in the communities; </a:t>
          </a:r>
        </a:p>
        <a:p>
          <a:pPr marL="171450" lvl="1" indent="-171450" algn="l" defTabSz="800100">
            <a:lnSpc>
              <a:spcPct val="90000"/>
            </a:lnSpc>
            <a:spcBef>
              <a:spcPct val="0"/>
            </a:spcBef>
            <a:spcAft>
              <a:spcPct val="15000"/>
            </a:spcAft>
            <a:buFont typeface="+mj-lt"/>
            <a:buAutoNum type="romanLcPeriod"/>
          </a:pPr>
          <a:r>
            <a:rPr lang="en-US" sz="1800" kern="1200" dirty="0"/>
            <a:t>Knowledge of Seasonal Malaria Chemoprevention (SMC) among caregivers; </a:t>
          </a:r>
        </a:p>
        <a:p>
          <a:pPr marL="171450" lvl="1" indent="-171450" algn="l" defTabSz="800100">
            <a:lnSpc>
              <a:spcPct val="90000"/>
            </a:lnSpc>
            <a:spcBef>
              <a:spcPct val="0"/>
            </a:spcBef>
            <a:spcAft>
              <a:spcPct val="15000"/>
            </a:spcAft>
            <a:buFont typeface="+mj-lt"/>
            <a:buAutoNum type="romanLcPeriod"/>
          </a:pPr>
          <a:r>
            <a:rPr lang="en-US" sz="1800" kern="1200" dirty="0"/>
            <a:t>Extent of SMC’s coverage;</a:t>
          </a:r>
        </a:p>
        <a:p>
          <a:pPr marL="171450" lvl="1" indent="-171450" algn="l" defTabSz="800100">
            <a:lnSpc>
              <a:spcPct val="90000"/>
            </a:lnSpc>
            <a:spcBef>
              <a:spcPct val="0"/>
            </a:spcBef>
            <a:spcAft>
              <a:spcPct val="15000"/>
            </a:spcAft>
            <a:buFont typeface="+mj-lt"/>
            <a:buAutoNum type="romanLcPeriod"/>
          </a:pPr>
          <a:r>
            <a:rPr lang="en-US" sz="1800" kern="1200" dirty="0"/>
            <a:t>Knowledge of malaria among caregivers and its effect on SMC uptake; </a:t>
          </a:r>
        </a:p>
        <a:p>
          <a:pPr marL="171450" lvl="1" indent="-171450" algn="l" defTabSz="800100">
            <a:lnSpc>
              <a:spcPct val="90000"/>
            </a:lnSpc>
            <a:spcBef>
              <a:spcPct val="0"/>
            </a:spcBef>
            <a:spcAft>
              <a:spcPct val="15000"/>
            </a:spcAft>
            <a:buFont typeface="+mj-lt"/>
            <a:buAutoNum type="romanLcPeriod"/>
          </a:pPr>
          <a:r>
            <a:rPr lang="en-US" sz="1800" kern="1200" dirty="0"/>
            <a:t>Perceived effects of SMC on children’s health among caregivers; </a:t>
          </a:r>
        </a:p>
        <a:p>
          <a:pPr marL="171450" lvl="1" indent="-171450" algn="l" defTabSz="800100">
            <a:lnSpc>
              <a:spcPct val="90000"/>
            </a:lnSpc>
            <a:spcBef>
              <a:spcPct val="0"/>
            </a:spcBef>
            <a:spcAft>
              <a:spcPct val="15000"/>
            </a:spcAft>
            <a:buFont typeface="+mj-lt"/>
            <a:buAutoNum type="romanLcPeriod"/>
          </a:pPr>
          <a:r>
            <a:rPr lang="en-US" sz="1800" kern="1200" dirty="0"/>
            <a:t>Caregivers’ experience of and attitude towards SMC; </a:t>
          </a:r>
        </a:p>
        <a:p>
          <a:pPr marL="171450" lvl="1" indent="-171450" algn="l" defTabSz="800100">
            <a:lnSpc>
              <a:spcPct val="90000"/>
            </a:lnSpc>
            <a:spcBef>
              <a:spcPct val="0"/>
            </a:spcBef>
            <a:spcAft>
              <a:spcPct val="15000"/>
            </a:spcAft>
            <a:buFont typeface="+mj-lt"/>
            <a:buAutoNum type="romanLcPeriod"/>
          </a:pPr>
          <a:r>
            <a:rPr lang="en-US" sz="1800" kern="1200" dirty="0"/>
            <a:t>Barriers to SMC uptake; </a:t>
          </a:r>
        </a:p>
        <a:p>
          <a:pPr marL="171450" lvl="1" indent="-171450" algn="l" defTabSz="800100">
            <a:lnSpc>
              <a:spcPct val="90000"/>
            </a:lnSpc>
            <a:spcBef>
              <a:spcPct val="0"/>
            </a:spcBef>
            <a:spcAft>
              <a:spcPct val="15000"/>
            </a:spcAft>
            <a:buFont typeface="+mj-lt"/>
            <a:buAutoNum type="romanLcPeriod"/>
          </a:pPr>
          <a:r>
            <a:rPr lang="en-US" sz="1800" kern="1200" dirty="0"/>
            <a:t>Caregivers preferred mode of delivery/place of administration; </a:t>
          </a:r>
        </a:p>
        <a:p>
          <a:pPr marL="171450" lvl="1" indent="-171450" algn="l" defTabSz="800100">
            <a:lnSpc>
              <a:spcPct val="90000"/>
            </a:lnSpc>
            <a:spcBef>
              <a:spcPct val="0"/>
            </a:spcBef>
            <a:spcAft>
              <a:spcPct val="15000"/>
            </a:spcAft>
            <a:buFont typeface="+mj-lt"/>
            <a:buAutoNum type="romanLcPeriod"/>
          </a:pPr>
          <a:r>
            <a:rPr lang="en-US" sz="1800" kern="1200" dirty="0"/>
            <a:t>Health workers/CDDs experience and attitude regarding delivery of SMC; </a:t>
          </a:r>
        </a:p>
        <a:p>
          <a:pPr marL="171450" lvl="1" indent="-171450" algn="l" defTabSz="800100">
            <a:lnSpc>
              <a:spcPct val="90000"/>
            </a:lnSpc>
            <a:spcBef>
              <a:spcPct val="0"/>
            </a:spcBef>
            <a:spcAft>
              <a:spcPct val="15000"/>
            </a:spcAft>
            <a:buFont typeface="+mj-lt"/>
            <a:buAutoNum type="romanLcPeriod"/>
          </a:pPr>
          <a:r>
            <a:rPr lang="en-US" sz="1800" kern="1200" dirty="0"/>
            <a:t>Recommendations on how to upscale SMC Uptake</a:t>
          </a:r>
        </a:p>
      </dsp:txBody>
      <dsp:txXfrm rot="-5400000">
        <a:off x="3024345" y="215400"/>
        <a:ext cx="5493577" cy="3981627"/>
      </dsp:txXfrm>
    </dsp:sp>
    <dsp:sp modelId="{A7961E37-5F78-483B-A889-728D4A116B04}">
      <dsp:nvSpPr>
        <dsp:cNvPr id="0" name=""/>
        <dsp:cNvSpPr/>
      </dsp:nvSpPr>
      <dsp:spPr>
        <a:xfrm>
          <a:off x="195672" y="2154"/>
          <a:ext cx="2828671" cy="4408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Ten Thematic Areas identified from analysis:</a:t>
          </a:r>
        </a:p>
      </dsp:txBody>
      <dsp:txXfrm>
        <a:off x="333756" y="140238"/>
        <a:ext cx="2552503" cy="4131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2CED9-8CCF-46BA-86F1-54426DD1144B}">
      <dsp:nvSpPr>
        <dsp:cNvPr id="0" name=""/>
        <dsp:cNvSpPr/>
      </dsp:nvSpPr>
      <dsp:spPr>
        <a:xfrm rot="5400000">
          <a:off x="7259893" y="-602126"/>
          <a:ext cx="817332" cy="222918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 male caregiver, Kwara State</a:t>
          </a:r>
        </a:p>
      </dsp:txBody>
      <dsp:txXfrm rot="-5400000">
        <a:off x="6553966" y="143700"/>
        <a:ext cx="2189288" cy="737534"/>
      </dsp:txXfrm>
    </dsp:sp>
    <dsp:sp modelId="{BF584142-97D5-4432-9D32-55FFAE0428AA}">
      <dsp:nvSpPr>
        <dsp:cNvPr id="0" name=""/>
        <dsp:cNvSpPr/>
      </dsp:nvSpPr>
      <dsp:spPr>
        <a:xfrm>
          <a:off x="313" y="1634"/>
          <a:ext cx="6553652" cy="102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i="1" kern="1200" dirty="0"/>
            <a:t>“…they (the CDDs) work well to ensure children get the drugs. They come to us to administer the drug to the kids. So, their drugs reach every household.”</a:t>
          </a:r>
          <a:endParaRPr lang="en-US" sz="1800" kern="1200" dirty="0"/>
        </a:p>
      </dsp:txBody>
      <dsp:txXfrm>
        <a:off x="50187" y="51508"/>
        <a:ext cx="6453904" cy="921918"/>
      </dsp:txXfrm>
    </dsp:sp>
    <dsp:sp modelId="{5406D5B1-DD48-4D36-9B40-433E36D1717A}">
      <dsp:nvSpPr>
        <dsp:cNvPr id="0" name=""/>
        <dsp:cNvSpPr/>
      </dsp:nvSpPr>
      <dsp:spPr>
        <a:xfrm rot="5400000">
          <a:off x="7150530" y="1051891"/>
          <a:ext cx="817332" cy="24515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 female caregiver, Yobe State</a:t>
          </a:r>
        </a:p>
      </dsp:txBody>
      <dsp:txXfrm rot="-5400000">
        <a:off x="6333418" y="1908903"/>
        <a:ext cx="2411658" cy="737534"/>
      </dsp:txXfrm>
    </dsp:sp>
    <dsp:sp modelId="{1069AB5A-BC5C-42D0-AC0B-2AFE201D57C0}">
      <dsp:nvSpPr>
        <dsp:cNvPr id="0" name=""/>
        <dsp:cNvSpPr/>
      </dsp:nvSpPr>
      <dsp:spPr>
        <a:xfrm>
          <a:off x="313" y="1074384"/>
          <a:ext cx="6330938" cy="102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i="1" kern="1200" dirty="0"/>
            <a:t>“……does not affect home chores and the CDDs do either revisit the next day or leave a message with your neighbors if they do not meet you at home. More so, they come early hours in the morning before people go out.”</a:t>
          </a:r>
          <a:endParaRPr lang="en-US" sz="1800" kern="1200" dirty="0"/>
        </a:p>
      </dsp:txBody>
      <dsp:txXfrm>
        <a:off x="50187" y="1124258"/>
        <a:ext cx="6231190" cy="921918"/>
      </dsp:txXfrm>
    </dsp:sp>
    <dsp:sp modelId="{D0B0DC3A-CD71-4607-83FF-864C1563DC72}">
      <dsp:nvSpPr>
        <dsp:cNvPr id="0" name=""/>
        <dsp:cNvSpPr/>
      </dsp:nvSpPr>
      <dsp:spPr>
        <a:xfrm>
          <a:off x="313" y="2147133"/>
          <a:ext cx="6330938" cy="102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i="1" kern="1200" dirty="0"/>
            <a:t>“if the drug is to be distributed at a fixed point, there would be overcrowding and stampede during collection and this will deter some mothers from going to the facilities for collection of drug for their children.” </a:t>
          </a:r>
          <a:endParaRPr lang="en-US" sz="1800" kern="1200" dirty="0"/>
        </a:p>
      </dsp:txBody>
      <dsp:txXfrm>
        <a:off x="50187" y="2197007"/>
        <a:ext cx="6231190" cy="921918"/>
      </dsp:txXfrm>
    </dsp:sp>
    <dsp:sp modelId="{AEDC5C4B-D041-49C6-A9EF-C31603DC04C8}">
      <dsp:nvSpPr>
        <dsp:cNvPr id="0" name=""/>
        <dsp:cNvSpPr/>
      </dsp:nvSpPr>
      <dsp:spPr>
        <a:xfrm rot="5400000">
          <a:off x="7115411" y="2577586"/>
          <a:ext cx="1026954" cy="23115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FGD with female caregivers, Nasarawa State</a:t>
          </a:r>
        </a:p>
      </dsp:txBody>
      <dsp:txXfrm rot="-5400000">
        <a:off x="6473115" y="3270014"/>
        <a:ext cx="2261414" cy="926690"/>
      </dsp:txXfrm>
    </dsp:sp>
    <dsp:sp modelId="{F5F5340C-026A-4268-A533-B0126443EC20}">
      <dsp:nvSpPr>
        <dsp:cNvPr id="0" name=""/>
        <dsp:cNvSpPr/>
      </dsp:nvSpPr>
      <dsp:spPr>
        <a:xfrm>
          <a:off x="313" y="3222527"/>
          <a:ext cx="6472802" cy="10216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i="1" kern="1200" dirty="0"/>
            <a:t>“Door-to-door is better as it eliminates overcrowding and noise pollution in our facilities”</a:t>
          </a:r>
          <a:endParaRPr lang="en-US" sz="1800" kern="1200" dirty="0"/>
        </a:p>
      </dsp:txBody>
      <dsp:txXfrm>
        <a:off x="50187" y="3272401"/>
        <a:ext cx="6373054" cy="921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62C44-37B9-4174-9975-7DF2DB3C27A6}">
      <dsp:nvSpPr>
        <dsp:cNvPr id="0" name=""/>
        <dsp:cNvSpPr/>
      </dsp:nvSpPr>
      <dsp:spPr>
        <a:xfrm>
          <a:off x="43" y="1727"/>
          <a:ext cx="8498986" cy="506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b="1" kern="1200" dirty="0"/>
            <a:t>Trust and attitudes of CDDs very important key item: 2 sides of a coin</a:t>
          </a:r>
        </a:p>
      </dsp:txBody>
      <dsp:txXfrm>
        <a:off x="24760" y="26444"/>
        <a:ext cx="8449552" cy="456904"/>
      </dsp:txXfrm>
    </dsp:sp>
    <dsp:sp modelId="{E46EFAF4-773B-4CCF-93A1-9658C1A6DF92}">
      <dsp:nvSpPr>
        <dsp:cNvPr id="0" name=""/>
        <dsp:cNvSpPr/>
      </dsp:nvSpPr>
      <dsp:spPr>
        <a:xfrm rot="5400000">
          <a:off x="6814898" y="41095"/>
          <a:ext cx="1031896" cy="23527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FGD with female caregiver, Kebbi State</a:t>
          </a:r>
        </a:p>
      </dsp:txBody>
      <dsp:txXfrm rot="-5400000">
        <a:off x="6154449" y="751918"/>
        <a:ext cx="2302423" cy="931150"/>
      </dsp:txXfrm>
    </dsp:sp>
    <dsp:sp modelId="{4487F774-7AFA-447C-90B6-670F46619AC1}">
      <dsp:nvSpPr>
        <dsp:cNvPr id="0" name=""/>
        <dsp:cNvSpPr/>
      </dsp:nvSpPr>
      <dsp:spPr>
        <a:xfrm>
          <a:off x="43" y="572559"/>
          <a:ext cx="6154404" cy="1289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i="1" kern="1200" dirty="0">
              <a:latin typeface="Times New Roman" panose="02020603050405020304" pitchFamily="18" charset="0"/>
              <a:cs typeface="Times New Roman" panose="02020603050405020304" pitchFamily="18" charset="0"/>
            </a:rPr>
            <a:t>“some mothers who do not take the drug for their children feel that the Community Drug Distributors were hostile to them.” </a:t>
          </a:r>
          <a:endParaRPr lang="en-US" sz="2000" kern="1200" dirty="0">
            <a:latin typeface="Times New Roman" panose="02020603050405020304" pitchFamily="18" charset="0"/>
            <a:cs typeface="Times New Roman" panose="02020603050405020304" pitchFamily="18" charset="0"/>
          </a:endParaRPr>
        </a:p>
      </dsp:txBody>
      <dsp:txXfrm>
        <a:off x="63009" y="635525"/>
        <a:ext cx="6028472" cy="1163938"/>
      </dsp:txXfrm>
    </dsp:sp>
    <dsp:sp modelId="{D8A3E81E-F70B-4923-A6C8-FC8A7223FC0F}">
      <dsp:nvSpPr>
        <dsp:cNvPr id="0" name=""/>
        <dsp:cNvSpPr/>
      </dsp:nvSpPr>
      <dsp:spPr>
        <a:xfrm>
          <a:off x="43" y="1926922"/>
          <a:ext cx="8498986" cy="455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kern="1200" dirty="0"/>
            <a:t>This is been reiterated by caregivers from Nasarawa State:</a:t>
          </a:r>
        </a:p>
      </dsp:txBody>
      <dsp:txXfrm>
        <a:off x="22257" y="1949136"/>
        <a:ext cx="8454558" cy="410625"/>
      </dsp:txXfrm>
    </dsp:sp>
    <dsp:sp modelId="{038E2BE5-4BB9-4494-9761-453DA73EAEE6}">
      <dsp:nvSpPr>
        <dsp:cNvPr id="0" name=""/>
        <dsp:cNvSpPr/>
      </dsp:nvSpPr>
      <dsp:spPr>
        <a:xfrm rot="5400000">
          <a:off x="6677601" y="1911515"/>
          <a:ext cx="1293523" cy="236343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FGD with female caregiver, Nasarawa State</a:t>
          </a:r>
        </a:p>
      </dsp:txBody>
      <dsp:txXfrm rot="-5400000">
        <a:off x="6142648" y="2509614"/>
        <a:ext cx="2300285" cy="1167233"/>
      </dsp:txXfrm>
    </dsp:sp>
    <dsp:sp modelId="{1B2FCF4A-F497-4E53-BD58-5180C6FE1670}">
      <dsp:nvSpPr>
        <dsp:cNvPr id="0" name=""/>
        <dsp:cNvSpPr/>
      </dsp:nvSpPr>
      <dsp:spPr>
        <a:xfrm>
          <a:off x="43" y="2448296"/>
          <a:ext cx="6142604" cy="1289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i="1" kern="1200" dirty="0">
              <a:latin typeface="Times New Roman" panose="02020603050405020304" pitchFamily="18" charset="0"/>
              <a:cs typeface="Times New Roman" panose="02020603050405020304" pitchFamily="18" charset="0"/>
            </a:rPr>
            <a:t>“some mothers who do not take the drug for their children feel that the drugs distributors were hostile to them”</a:t>
          </a:r>
          <a:endParaRPr lang="en-US" sz="2000" kern="1200" dirty="0">
            <a:latin typeface="Times New Roman" panose="02020603050405020304" pitchFamily="18" charset="0"/>
            <a:cs typeface="Times New Roman" panose="02020603050405020304" pitchFamily="18" charset="0"/>
          </a:endParaRPr>
        </a:p>
      </dsp:txBody>
      <dsp:txXfrm>
        <a:off x="63009" y="2511262"/>
        <a:ext cx="6016672" cy="1163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E748-47AA-4E95-B482-F988AC1EA5B7}">
      <dsp:nvSpPr>
        <dsp:cNvPr id="0" name=""/>
        <dsp:cNvSpPr/>
      </dsp:nvSpPr>
      <dsp:spPr>
        <a:xfrm>
          <a:off x="186867" y="332"/>
          <a:ext cx="2666945" cy="2620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t>“offers greater opportunities for engagement between caregivers and CDDs. The CDDs come to enlighten us on the drugs: how best to use it, the time to administer it and how to notice any development that may arise.” </a:t>
          </a:r>
          <a:endParaRPr lang="en-US" sz="1800" kern="1200" dirty="0"/>
        </a:p>
      </dsp:txBody>
      <dsp:txXfrm>
        <a:off x="263608" y="77073"/>
        <a:ext cx="2513463" cy="2466656"/>
      </dsp:txXfrm>
    </dsp:sp>
    <dsp:sp modelId="{110EF660-6A3C-45A3-9FCC-760822B88449}">
      <dsp:nvSpPr>
        <dsp:cNvPr id="0" name=""/>
        <dsp:cNvSpPr/>
      </dsp:nvSpPr>
      <dsp:spPr>
        <a:xfrm>
          <a:off x="453562" y="2620471"/>
          <a:ext cx="266694" cy="592100"/>
        </a:xfrm>
        <a:custGeom>
          <a:avLst/>
          <a:gdLst/>
          <a:ahLst/>
          <a:cxnLst/>
          <a:rect l="0" t="0" r="0" b="0"/>
          <a:pathLst>
            <a:path>
              <a:moveTo>
                <a:pt x="0" y="0"/>
              </a:moveTo>
              <a:lnTo>
                <a:pt x="0" y="592100"/>
              </a:lnTo>
              <a:lnTo>
                <a:pt x="266694" y="5921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515B2-EDB5-4BF7-BE79-7699C25C550A}">
      <dsp:nvSpPr>
        <dsp:cNvPr id="0" name=""/>
        <dsp:cNvSpPr/>
      </dsp:nvSpPr>
      <dsp:spPr>
        <a:xfrm>
          <a:off x="720256" y="2875966"/>
          <a:ext cx="1635172" cy="67321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i="1" kern="1200" dirty="0"/>
            <a:t>FGD with caregivers, Yobe State</a:t>
          </a:r>
          <a:endParaRPr lang="en-US" sz="1600" kern="1200" dirty="0"/>
        </a:p>
      </dsp:txBody>
      <dsp:txXfrm>
        <a:off x="739974" y="2895684"/>
        <a:ext cx="1595736" cy="633774"/>
      </dsp:txXfrm>
    </dsp:sp>
    <dsp:sp modelId="{BC521A30-1A97-46CB-B343-E79F9D5D76D1}">
      <dsp:nvSpPr>
        <dsp:cNvPr id="0" name=""/>
        <dsp:cNvSpPr/>
      </dsp:nvSpPr>
      <dsp:spPr>
        <a:xfrm>
          <a:off x="3364804" y="332"/>
          <a:ext cx="2351173" cy="26727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i="1" kern="1200" dirty="0"/>
            <a:t>“they (the CDDs) work well to ensure children get the drugs. They come to us to administer the drug to the kids. So, their drugs reach every household.”</a:t>
          </a:r>
          <a:endParaRPr lang="en-US" sz="2000" kern="1200" dirty="0"/>
        </a:p>
      </dsp:txBody>
      <dsp:txXfrm>
        <a:off x="3433668" y="69196"/>
        <a:ext cx="2213445" cy="2535053"/>
      </dsp:txXfrm>
    </dsp:sp>
    <dsp:sp modelId="{4396DE6B-0667-4103-9460-D8F1FDA4F11A}">
      <dsp:nvSpPr>
        <dsp:cNvPr id="0" name=""/>
        <dsp:cNvSpPr/>
      </dsp:nvSpPr>
      <dsp:spPr>
        <a:xfrm>
          <a:off x="3599922" y="2673113"/>
          <a:ext cx="235117" cy="590026"/>
        </a:xfrm>
        <a:custGeom>
          <a:avLst/>
          <a:gdLst/>
          <a:ahLst/>
          <a:cxnLst/>
          <a:rect l="0" t="0" r="0" b="0"/>
          <a:pathLst>
            <a:path>
              <a:moveTo>
                <a:pt x="0" y="0"/>
              </a:moveTo>
              <a:lnTo>
                <a:pt x="0" y="590026"/>
              </a:lnTo>
              <a:lnTo>
                <a:pt x="235117" y="590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516B5A-2028-4E18-9889-6CF23FE53CA2}">
      <dsp:nvSpPr>
        <dsp:cNvPr id="0" name=""/>
        <dsp:cNvSpPr/>
      </dsp:nvSpPr>
      <dsp:spPr>
        <a:xfrm>
          <a:off x="3835039" y="2928609"/>
          <a:ext cx="1635172" cy="6690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t>FGD male caregiver, Kwara State</a:t>
          </a:r>
          <a:endParaRPr lang="en-US" sz="1400" kern="1200" dirty="0"/>
        </a:p>
      </dsp:txBody>
      <dsp:txXfrm>
        <a:off x="3854635" y="2948205"/>
        <a:ext cx="1595980" cy="629869"/>
      </dsp:txXfrm>
    </dsp:sp>
    <dsp:sp modelId="{EF446795-46C9-4EF3-99D6-38A1150166AC}">
      <dsp:nvSpPr>
        <dsp:cNvPr id="0" name=""/>
        <dsp:cNvSpPr/>
      </dsp:nvSpPr>
      <dsp:spPr>
        <a:xfrm>
          <a:off x="6226969" y="332"/>
          <a:ext cx="2312828" cy="29785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t>“Where we have trust issues is when CDD are not residents/indigenes of the area in question and this trust gap is usually filled by their supervisors who are working in the health facilities of the areas.”</a:t>
          </a:r>
          <a:endParaRPr lang="en-US" sz="1800" kern="1200" dirty="0"/>
        </a:p>
      </dsp:txBody>
      <dsp:txXfrm>
        <a:off x="6294709" y="68072"/>
        <a:ext cx="2177348" cy="2843068"/>
      </dsp:txXfrm>
    </dsp:sp>
    <dsp:sp modelId="{9A4DF74B-B446-40A4-8F8C-63A0089D0CE9}">
      <dsp:nvSpPr>
        <dsp:cNvPr id="0" name=""/>
        <dsp:cNvSpPr/>
      </dsp:nvSpPr>
      <dsp:spPr>
        <a:xfrm>
          <a:off x="6458252" y="2978880"/>
          <a:ext cx="231282" cy="654365"/>
        </a:xfrm>
        <a:custGeom>
          <a:avLst/>
          <a:gdLst/>
          <a:ahLst/>
          <a:cxnLst/>
          <a:rect l="0" t="0" r="0" b="0"/>
          <a:pathLst>
            <a:path>
              <a:moveTo>
                <a:pt x="0" y="0"/>
              </a:moveTo>
              <a:lnTo>
                <a:pt x="0" y="654365"/>
              </a:lnTo>
              <a:lnTo>
                <a:pt x="231282" y="6543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7E4EC-BAD1-4C14-83F0-0B722FCFE5A8}">
      <dsp:nvSpPr>
        <dsp:cNvPr id="0" name=""/>
        <dsp:cNvSpPr/>
      </dsp:nvSpPr>
      <dsp:spPr>
        <a:xfrm>
          <a:off x="6689535" y="3234376"/>
          <a:ext cx="1908573" cy="797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Key informant, Global Fund, Abuja</a:t>
          </a:r>
        </a:p>
      </dsp:txBody>
      <dsp:txXfrm>
        <a:off x="6712900" y="3257741"/>
        <a:ext cx="1861843" cy="751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F180F-8B7A-4F62-A344-B351EF43395C}">
      <dsp:nvSpPr>
        <dsp:cNvPr id="0" name=""/>
        <dsp:cNvSpPr/>
      </dsp:nvSpPr>
      <dsp:spPr>
        <a:xfrm>
          <a:off x="540" y="1090"/>
          <a:ext cx="8776403" cy="70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kern="1200" dirty="0"/>
            <a:t>….most widely reported barrier to SMC uptake..</a:t>
          </a:r>
        </a:p>
        <a:p>
          <a:pPr marL="0" lvl="0" indent="0" algn="l" defTabSz="889000">
            <a:lnSpc>
              <a:spcPct val="90000"/>
            </a:lnSpc>
            <a:spcBef>
              <a:spcPct val="0"/>
            </a:spcBef>
            <a:spcAft>
              <a:spcPct val="35000"/>
            </a:spcAft>
            <a:buNone/>
          </a:pPr>
          <a:r>
            <a:rPr lang="en-US" sz="2000" kern="1200" dirty="0"/>
            <a:t>….Though, most side effects reported were mild or self-limiting </a:t>
          </a:r>
        </a:p>
      </dsp:txBody>
      <dsp:txXfrm>
        <a:off x="34883" y="35433"/>
        <a:ext cx="8707717" cy="634842"/>
      </dsp:txXfrm>
    </dsp:sp>
    <dsp:sp modelId="{D4E96027-93A7-4F9A-BF6E-C403CCDBC659}">
      <dsp:nvSpPr>
        <dsp:cNvPr id="0" name=""/>
        <dsp:cNvSpPr/>
      </dsp:nvSpPr>
      <dsp:spPr>
        <a:xfrm rot="5400000">
          <a:off x="7487641" y="272441"/>
          <a:ext cx="727480" cy="18646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FGD, female caregiver, Kwara State</a:t>
          </a:r>
        </a:p>
      </dsp:txBody>
      <dsp:txXfrm rot="-5400000">
        <a:off x="6919062" y="876534"/>
        <a:ext cx="1829127" cy="656454"/>
      </dsp:txXfrm>
    </dsp:sp>
    <dsp:sp modelId="{C51BFB66-F3AA-4080-852F-109CF0E8075A}">
      <dsp:nvSpPr>
        <dsp:cNvPr id="0" name=""/>
        <dsp:cNvSpPr/>
      </dsp:nvSpPr>
      <dsp:spPr>
        <a:xfrm>
          <a:off x="540" y="750086"/>
          <a:ext cx="6918521" cy="90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i="1" kern="1200" dirty="0">
              <a:latin typeface="Times New Roman" panose="02020603050405020304" pitchFamily="18" charset="0"/>
              <a:cs typeface="Times New Roman" panose="02020603050405020304" pitchFamily="18" charset="0"/>
            </a:rPr>
            <a:t>“I observed that my infant experienced weakness for three days after taking the drug, but was very fine after the third day.”</a:t>
          </a:r>
          <a:endParaRPr lang="en-US" sz="1800" kern="1200" dirty="0">
            <a:latin typeface="Times New Roman" panose="02020603050405020304" pitchFamily="18" charset="0"/>
            <a:cs typeface="Times New Roman" panose="02020603050405020304" pitchFamily="18" charset="0"/>
          </a:endParaRPr>
        </a:p>
      </dsp:txBody>
      <dsp:txXfrm>
        <a:off x="44931" y="794477"/>
        <a:ext cx="6829739" cy="820568"/>
      </dsp:txXfrm>
    </dsp:sp>
    <dsp:sp modelId="{EE3AD65C-329F-4798-86EF-4B8A8BF0078B}">
      <dsp:nvSpPr>
        <dsp:cNvPr id="0" name=""/>
        <dsp:cNvSpPr/>
      </dsp:nvSpPr>
      <dsp:spPr>
        <a:xfrm rot="5400000">
          <a:off x="7566905" y="1305790"/>
          <a:ext cx="727480" cy="17075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FGD, female caregiver, Kebbi State</a:t>
          </a:r>
        </a:p>
      </dsp:txBody>
      <dsp:txXfrm rot="-5400000">
        <a:off x="7076856" y="1831353"/>
        <a:ext cx="1672066" cy="656454"/>
      </dsp:txXfrm>
    </dsp:sp>
    <dsp:sp modelId="{85B91D03-FBC0-4E73-929B-14712B42262D}">
      <dsp:nvSpPr>
        <dsp:cNvPr id="0" name=""/>
        <dsp:cNvSpPr/>
      </dsp:nvSpPr>
      <dsp:spPr>
        <a:xfrm>
          <a:off x="540" y="1704905"/>
          <a:ext cx="7076314" cy="90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like I said earlier, some side effects manifest in some children. So, some mothers feel reluctant to accept the drug and administer it to their children.”</a:t>
          </a:r>
        </a:p>
      </dsp:txBody>
      <dsp:txXfrm>
        <a:off x="44931" y="1749296"/>
        <a:ext cx="6987532" cy="820568"/>
      </dsp:txXfrm>
    </dsp:sp>
    <dsp:sp modelId="{FA444B8F-927F-44BA-BCA0-D4FD8505063C}">
      <dsp:nvSpPr>
        <dsp:cNvPr id="0" name=""/>
        <dsp:cNvSpPr/>
      </dsp:nvSpPr>
      <dsp:spPr>
        <a:xfrm>
          <a:off x="3" y="2644919"/>
          <a:ext cx="6905265" cy="305105"/>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From a CDD, in Kebbi State: </a:t>
          </a:r>
        </a:p>
      </dsp:txBody>
      <dsp:txXfrm>
        <a:off x="14897" y="2659813"/>
        <a:ext cx="6875477" cy="275317"/>
      </dsp:txXfrm>
    </dsp:sp>
    <dsp:sp modelId="{112CD78F-A8FD-4954-AB6B-1296418B39AD}">
      <dsp:nvSpPr>
        <dsp:cNvPr id="0" name=""/>
        <dsp:cNvSpPr/>
      </dsp:nvSpPr>
      <dsp:spPr>
        <a:xfrm>
          <a:off x="540" y="3010296"/>
          <a:ext cx="8776403" cy="909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en-US" sz="1800" i="1" kern="1200" dirty="0">
              <a:latin typeface="Times New Roman" panose="02020603050405020304" pitchFamily="18" charset="0"/>
              <a:cs typeface="Times New Roman" panose="02020603050405020304" pitchFamily="18" charset="0"/>
            </a:rPr>
            <a:t>“.. the challenge we are facing is just that some mothers say they are not happy with it because of the side effects their children have after they are given the drugs.”</a:t>
          </a:r>
          <a:endParaRPr lang="en-US" sz="1800" kern="1200" dirty="0">
            <a:latin typeface="Times New Roman" panose="02020603050405020304" pitchFamily="18" charset="0"/>
            <a:cs typeface="Times New Roman" panose="02020603050405020304" pitchFamily="18" charset="0"/>
          </a:endParaRPr>
        </a:p>
      </dsp:txBody>
      <dsp:txXfrm>
        <a:off x="44931" y="3054687"/>
        <a:ext cx="8687621" cy="820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38722-74E1-4020-8126-02EAA7F581BE}">
      <dsp:nvSpPr>
        <dsp:cNvPr id="0" name=""/>
        <dsp:cNvSpPr/>
      </dsp:nvSpPr>
      <dsp:spPr>
        <a:xfrm>
          <a:off x="4895" y="108534"/>
          <a:ext cx="1239026" cy="2883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i="1" kern="1200" dirty="0"/>
            <a:t>“those who reject the drugs do so because they think it is harmful to their children.”</a:t>
          </a:r>
          <a:r>
            <a:rPr lang="en-US" sz="1800" kern="1200" dirty="0"/>
            <a:t> </a:t>
          </a:r>
        </a:p>
      </dsp:txBody>
      <dsp:txXfrm>
        <a:off x="41185" y="144824"/>
        <a:ext cx="1166446" cy="2811383"/>
      </dsp:txXfrm>
    </dsp:sp>
    <dsp:sp modelId="{D214FD89-2819-4934-A732-FE83B35C4313}">
      <dsp:nvSpPr>
        <dsp:cNvPr id="0" name=""/>
        <dsp:cNvSpPr/>
      </dsp:nvSpPr>
      <dsp:spPr>
        <a:xfrm>
          <a:off x="128798" y="2992498"/>
          <a:ext cx="123902" cy="464634"/>
        </a:xfrm>
        <a:custGeom>
          <a:avLst/>
          <a:gdLst/>
          <a:ahLst/>
          <a:cxnLst/>
          <a:rect l="0" t="0" r="0" b="0"/>
          <a:pathLst>
            <a:path>
              <a:moveTo>
                <a:pt x="0" y="0"/>
              </a:moveTo>
              <a:lnTo>
                <a:pt x="0" y="464634"/>
              </a:lnTo>
              <a:lnTo>
                <a:pt x="123902" y="464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3E0A0-7216-404C-8F99-5C961CEF484A}">
      <dsp:nvSpPr>
        <dsp:cNvPr id="0" name=""/>
        <dsp:cNvSpPr/>
      </dsp:nvSpPr>
      <dsp:spPr>
        <a:xfrm>
          <a:off x="252700" y="3147376"/>
          <a:ext cx="991221" cy="6195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A caregiver in rural Kano, FGD</a:t>
          </a:r>
        </a:p>
      </dsp:txBody>
      <dsp:txXfrm>
        <a:off x="270845" y="3165521"/>
        <a:ext cx="954931" cy="583223"/>
      </dsp:txXfrm>
    </dsp:sp>
    <dsp:sp modelId="{C6682CB9-A473-4778-BA3D-2B61BC8BA7B9}">
      <dsp:nvSpPr>
        <dsp:cNvPr id="0" name=""/>
        <dsp:cNvSpPr/>
      </dsp:nvSpPr>
      <dsp:spPr>
        <a:xfrm>
          <a:off x="1553678" y="108534"/>
          <a:ext cx="1439884" cy="3003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“some people have a belief that their children could be harmed when they take the drugs. That is why they do not accept it. For instance, some people believe that the drugs can cause infertility in the future”</a:t>
          </a:r>
        </a:p>
      </dsp:txBody>
      <dsp:txXfrm>
        <a:off x="1595851" y="150707"/>
        <a:ext cx="1355538" cy="2918967"/>
      </dsp:txXfrm>
    </dsp:sp>
    <dsp:sp modelId="{1E736728-2897-4BDA-B222-A146BD826830}">
      <dsp:nvSpPr>
        <dsp:cNvPr id="0" name=""/>
        <dsp:cNvSpPr/>
      </dsp:nvSpPr>
      <dsp:spPr>
        <a:xfrm>
          <a:off x="1697666" y="3111847"/>
          <a:ext cx="143988" cy="464634"/>
        </a:xfrm>
        <a:custGeom>
          <a:avLst/>
          <a:gdLst/>
          <a:ahLst/>
          <a:cxnLst/>
          <a:rect l="0" t="0" r="0" b="0"/>
          <a:pathLst>
            <a:path>
              <a:moveTo>
                <a:pt x="0" y="0"/>
              </a:moveTo>
              <a:lnTo>
                <a:pt x="0" y="464634"/>
              </a:lnTo>
              <a:lnTo>
                <a:pt x="143988" y="464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0DDE4F-ACCE-4692-9BAE-C7E8F9E15EF8}">
      <dsp:nvSpPr>
        <dsp:cNvPr id="0" name=""/>
        <dsp:cNvSpPr/>
      </dsp:nvSpPr>
      <dsp:spPr>
        <a:xfrm>
          <a:off x="1841655" y="3266725"/>
          <a:ext cx="991221" cy="6195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Another caregiver in rural Kano, FGD</a:t>
          </a:r>
        </a:p>
      </dsp:txBody>
      <dsp:txXfrm>
        <a:off x="1859800" y="3284870"/>
        <a:ext cx="954931" cy="583223"/>
      </dsp:txXfrm>
    </dsp:sp>
    <dsp:sp modelId="{C6938799-1202-45CA-B771-57105585F01B}">
      <dsp:nvSpPr>
        <dsp:cNvPr id="0" name=""/>
        <dsp:cNvSpPr/>
      </dsp:nvSpPr>
      <dsp:spPr>
        <a:xfrm>
          <a:off x="3303319" y="108534"/>
          <a:ext cx="2696009" cy="3185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i="1" kern="1200" dirty="0"/>
            <a:t>“There are few challenges. It is not all the households in his domain that understand the essence of the campaign. While some household are receptive, others do resist, although we usually overcome this by summoning such people to the palace to further enlighten them on the importance and need for their children to partake in the programme. This works because even before we conclude, they call and give permission to allow the SPAQ to be administered on their children.” </a:t>
          </a:r>
          <a:endParaRPr lang="en-US" sz="1400" kern="1200" dirty="0"/>
        </a:p>
      </dsp:txBody>
      <dsp:txXfrm>
        <a:off x="3382282" y="187497"/>
        <a:ext cx="2538083" cy="3027077"/>
      </dsp:txXfrm>
    </dsp:sp>
    <dsp:sp modelId="{62A32A9E-03A1-4163-AF13-CBD51CA68C4E}">
      <dsp:nvSpPr>
        <dsp:cNvPr id="0" name=""/>
        <dsp:cNvSpPr/>
      </dsp:nvSpPr>
      <dsp:spPr>
        <a:xfrm>
          <a:off x="3572920" y="3293538"/>
          <a:ext cx="269600" cy="464634"/>
        </a:xfrm>
        <a:custGeom>
          <a:avLst/>
          <a:gdLst/>
          <a:ahLst/>
          <a:cxnLst/>
          <a:rect l="0" t="0" r="0" b="0"/>
          <a:pathLst>
            <a:path>
              <a:moveTo>
                <a:pt x="0" y="0"/>
              </a:moveTo>
              <a:lnTo>
                <a:pt x="0" y="464634"/>
              </a:lnTo>
              <a:lnTo>
                <a:pt x="269600" y="464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67581E-5F7E-4555-B6E6-C28941937A40}">
      <dsp:nvSpPr>
        <dsp:cNvPr id="0" name=""/>
        <dsp:cNvSpPr/>
      </dsp:nvSpPr>
      <dsp:spPr>
        <a:xfrm>
          <a:off x="3842521" y="3448416"/>
          <a:ext cx="991221" cy="6195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a:t>A traditional Leader, Nasarawa</a:t>
          </a:r>
        </a:p>
      </dsp:txBody>
      <dsp:txXfrm>
        <a:off x="3860666" y="3466561"/>
        <a:ext cx="954931" cy="583223"/>
      </dsp:txXfrm>
    </dsp:sp>
    <dsp:sp modelId="{8E73491E-793D-4E44-8F56-9BC3FFD88B61}">
      <dsp:nvSpPr>
        <dsp:cNvPr id="0" name=""/>
        <dsp:cNvSpPr/>
      </dsp:nvSpPr>
      <dsp:spPr>
        <a:xfrm>
          <a:off x="6632249" y="206312"/>
          <a:ext cx="1239026" cy="2856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Resistance driven by paranoia, hesitancy, skepticism and conspiracy theory has always undermined access to, and utilization of, healthcare in Nigeria</a:t>
          </a:r>
        </a:p>
      </dsp:txBody>
      <dsp:txXfrm>
        <a:off x="6668539" y="242602"/>
        <a:ext cx="1166446" cy="2783951"/>
      </dsp:txXfrm>
    </dsp:sp>
    <dsp:sp modelId="{A9590DEF-0463-44E0-AF33-1CFD96760E0F}">
      <dsp:nvSpPr>
        <dsp:cNvPr id="0" name=""/>
        <dsp:cNvSpPr/>
      </dsp:nvSpPr>
      <dsp:spPr>
        <a:xfrm>
          <a:off x="7861784" y="1045665"/>
          <a:ext cx="994219" cy="1177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Remember GPEI</a:t>
          </a:r>
        </a:p>
      </dsp:txBody>
      <dsp:txXfrm>
        <a:off x="7890904" y="1074785"/>
        <a:ext cx="935979" cy="1119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F1510-DBBA-465A-BFDF-A0DB1C37F52E}">
      <dsp:nvSpPr>
        <dsp:cNvPr id="0" name=""/>
        <dsp:cNvSpPr/>
      </dsp:nvSpPr>
      <dsp:spPr>
        <a:xfrm>
          <a:off x="189992" y="432050"/>
          <a:ext cx="1474722" cy="25058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Reported in Yobe, Nasarawa, Kano, Kwara States</a:t>
          </a:r>
        </a:p>
      </dsp:txBody>
      <dsp:txXfrm>
        <a:off x="233185" y="475243"/>
        <a:ext cx="1388336" cy="2419499"/>
      </dsp:txXfrm>
    </dsp:sp>
    <dsp:sp modelId="{F24B8BA0-0A4A-4B4C-B798-6EB0DE29011C}">
      <dsp:nvSpPr>
        <dsp:cNvPr id="0" name=""/>
        <dsp:cNvSpPr/>
      </dsp:nvSpPr>
      <dsp:spPr>
        <a:xfrm>
          <a:off x="1847727" y="72291"/>
          <a:ext cx="1474722" cy="309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“..there are communities that SPAQ did not reach them. During the last SMC campaign, the SPAQ allocated to the teams was insufficient to cover the entire LGA”</a:t>
          </a:r>
        </a:p>
      </dsp:txBody>
      <dsp:txXfrm>
        <a:off x="1890920" y="115484"/>
        <a:ext cx="1388336" cy="3012227"/>
      </dsp:txXfrm>
    </dsp:sp>
    <dsp:sp modelId="{47C7DFA6-B53B-4955-8364-752D1B8D99F9}">
      <dsp:nvSpPr>
        <dsp:cNvPr id="0" name=""/>
        <dsp:cNvSpPr/>
      </dsp:nvSpPr>
      <dsp:spPr>
        <a:xfrm>
          <a:off x="1995199" y="3170904"/>
          <a:ext cx="147472" cy="553020"/>
        </a:xfrm>
        <a:custGeom>
          <a:avLst/>
          <a:gdLst/>
          <a:ahLst/>
          <a:cxnLst/>
          <a:rect l="0" t="0" r="0" b="0"/>
          <a:pathLst>
            <a:path>
              <a:moveTo>
                <a:pt x="0" y="0"/>
              </a:moveTo>
              <a:lnTo>
                <a:pt x="0" y="553020"/>
              </a:lnTo>
              <a:lnTo>
                <a:pt x="147472" y="553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7D9FD-5345-43E1-8DBD-07F8E8AB03D5}">
      <dsp:nvSpPr>
        <dsp:cNvPr id="0" name=""/>
        <dsp:cNvSpPr/>
      </dsp:nvSpPr>
      <dsp:spPr>
        <a:xfrm>
          <a:off x="2142672" y="3355245"/>
          <a:ext cx="1179777" cy="737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LGA Focal Person, Yobe State</a:t>
          </a:r>
        </a:p>
      </dsp:txBody>
      <dsp:txXfrm>
        <a:off x="2164269" y="3376842"/>
        <a:ext cx="1136583" cy="694167"/>
      </dsp:txXfrm>
    </dsp:sp>
    <dsp:sp modelId="{E5D5AD5B-50C7-48CC-AA34-BF93AECC2CE4}">
      <dsp:nvSpPr>
        <dsp:cNvPr id="0" name=""/>
        <dsp:cNvSpPr/>
      </dsp:nvSpPr>
      <dsp:spPr>
        <a:xfrm>
          <a:off x="3691130" y="72291"/>
          <a:ext cx="1474722" cy="3329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“..that there are some areas, such as Oke-Ero, that are hard to reach. Some of these areas are waterlogged, which make access difficult”</a:t>
          </a:r>
        </a:p>
      </dsp:txBody>
      <dsp:txXfrm>
        <a:off x="3734323" y="115484"/>
        <a:ext cx="1388336" cy="3243264"/>
      </dsp:txXfrm>
    </dsp:sp>
    <dsp:sp modelId="{ED09C4FF-A203-4043-9496-00C5B870C656}">
      <dsp:nvSpPr>
        <dsp:cNvPr id="0" name=""/>
        <dsp:cNvSpPr/>
      </dsp:nvSpPr>
      <dsp:spPr>
        <a:xfrm>
          <a:off x="3838603" y="3401942"/>
          <a:ext cx="184824" cy="541591"/>
        </a:xfrm>
        <a:custGeom>
          <a:avLst/>
          <a:gdLst/>
          <a:ahLst/>
          <a:cxnLst/>
          <a:rect l="0" t="0" r="0" b="0"/>
          <a:pathLst>
            <a:path>
              <a:moveTo>
                <a:pt x="0" y="0"/>
              </a:moveTo>
              <a:lnTo>
                <a:pt x="0" y="541591"/>
              </a:lnTo>
              <a:lnTo>
                <a:pt x="184824" y="5415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731FB-7081-4150-95E1-A7815EEC8920}">
      <dsp:nvSpPr>
        <dsp:cNvPr id="0" name=""/>
        <dsp:cNvSpPr/>
      </dsp:nvSpPr>
      <dsp:spPr>
        <a:xfrm>
          <a:off x="4023427" y="3478834"/>
          <a:ext cx="1179777" cy="9293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Malaria Programme Manager, Kwara State</a:t>
          </a:r>
        </a:p>
      </dsp:txBody>
      <dsp:txXfrm>
        <a:off x="4050648" y="3506055"/>
        <a:ext cx="1125335" cy="874957"/>
      </dsp:txXfrm>
    </dsp:sp>
    <dsp:sp modelId="{986A2639-0E74-496A-909B-779000E598BD}">
      <dsp:nvSpPr>
        <dsp:cNvPr id="0" name=""/>
        <dsp:cNvSpPr/>
      </dsp:nvSpPr>
      <dsp:spPr>
        <a:xfrm>
          <a:off x="5534533" y="72291"/>
          <a:ext cx="1474722" cy="3075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drugs are inadequate in this community because it does not go round to all, especially here in </a:t>
          </a:r>
          <a:r>
            <a:rPr lang="en-US" sz="1600" kern="1200" dirty="0" err="1"/>
            <a:t>Daderi</a:t>
          </a:r>
          <a:r>
            <a:rPr lang="en-US" sz="1600" kern="1200" dirty="0"/>
            <a:t>, </a:t>
          </a:r>
          <a:r>
            <a:rPr lang="en-US" sz="1600" kern="1200" dirty="0" err="1"/>
            <a:t>Kokona</a:t>
          </a:r>
          <a:r>
            <a:rPr lang="en-US" sz="1600" kern="1200" dirty="0"/>
            <a:t> LGA”</a:t>
          </a:r>
        </a:p>
      </dsp:txBody>
      <dsp:txXfrm>
        <a:off x="5577726" y="115484"/>
        <a:ext cx="1388336" cy="2988926"/>
      </dsp:txXfrm>
    </dsp:sp>
    <dsp:sp modelId="{425EF66D-BB34-4E75-A086-6881C6140DCD}">
      <dsp:nvSpPr>
        <dsp:cNvPr id="0" name=""/>
        <dsp:cNvSpPr/>
      </dsp:nvSpPr>
      <dsp:spPr>
        <a:xfrm>
          <a:off x="5682006" y="3147604"/>
          <a:ext cx="147472" cy="683452"/>
        </a:xfrm>
        <a:custGeom>
          <a:avLst/>
          <a:gdLst/>
          <a:ahLst/>
          <a:cxnLst/>
          <a:rect l="0" t="0" r="0" b="0"/>
          <a:pathLst>
            <a:path>
              <a:moveTo>
                <a:pt x="0" y="0"/>
              </a:moveTo>
              <a:lnTo>
                <a:pt x="0" y="683452"/>
              </a:lnTo>
              <a:lnTo>
                <a:pt x="147472" y="683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88BEC-8258-42CF-9585-859252A6784E}">
      <dsp:nvSpPr>
        <dsp:cNvPr id="0" name=""/>
        <dsp:cNvSpPr/>
      </dsp:nvSpPr>
      <dsp:spPr>
        <a:xfrm>
          <a:off x="5829478" y="3331944"/>
          <a:ext cx="1179777" cy="998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Male caregiver, Nasarawa State</a:t>
          </a:r>
        </a:p>
      </dsp:txBody>
      <dsp:txXfrm>
        <a:off x="5858715" y="3361181"/>
        <a:ext cx="1121303" cy="939750"/>
      </dsp:txXfrm>
    </dsp:sp>
    <dsp:sp modelId="{3F6DE55B-6341-43A5-9BAD-2019C6209EF1}">
      <dsp:nvSpPr>
        <dsp:cNvPr id="0" name=""/>
        <dsp:cNvSpPr/>
      </dsp:nvSpPr>
      <dsp:spPr>
        <a:xfrm>
          <a:off x="7377936" y="72291"/>
          <a:ext cx="1474722" cy="737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7399533" y="93888"/>
        <a:ext cx="1431528" cy="6941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FFBB1-5B04-4C71-9099-CDE54E75CB5C}">
      <dsp:nvSpPr>
        <dsp:cNvPr id="0" name=""/>
        <dsp:cNvSpPr/>
      </dsp:nvSpPr>
      <dsp:spPr>
        <a:xfrm rot="5400000">
          <a:off x="4087085" y="-949222"/>
          <a:ext cx="3672402" cy="55708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Font typeface="+mj-lt"/>
            <a:buAutoNum type="arabicPeriod"/>
          </a:pPr>
          <a:r>
            <a:rPr lang="en-US" sz="2000" kern="1200" dirty="0"/>
            <a:t>Perceived side effects of the SMC,</a:t>
          </a:r>
        </a:p>
        <a:p>
          <a:pPr marL="228600" lvl="1" indent="-228600" algn="l" defTabSz="889000">
            <a:lnSpc>
              <a:spcPct val="90000"/>
            </a:lnSpc>
            <a:spcBef>
              <a:spcPct val="0"/>
            </a:spcBef>
            <a:spcAft>
              <a:spcPct val="15000"/>
            </a:spcAft>
            <a:buFont typeface="+mj-lt"/>
            <a:buAutoNum type="arabicPeriod"/>
          </a:pPr>
          <a:r>
            <a:rPr lang="en-US" sz="2000" kern="1200" dirty="0"/>
            <a:t>Ignorance/skepticisms about SMC, </a:t>
          </a:r>
        </a:p>
        <a:p>
          <a:pPr marL="228600" lvl="1" indent="-228600" algn="l" defTabSz="889000">
            <a:lnSpc>
              <a:spcPct val="90000"/>
            </a:lnSpc>
            <a:spcBef>
              <a:spcPct val="0"/>
            </a:spcBef>
            <a:spcAft>
              <a:spcPct val="15000"/>
            </a:spcAft>
            <a:buFont typeface="+mj-lt"/>
            <a:buAutoNum type="arabicPeriod"/>
          </a:pPr>
          <a:r>
            <a:rPr lang="en-US" sz="2000" kern="1200" dirty="0"/>
            <a:t>Shortage of drugs and logistical challenges</a:t>
          </a:r>
        </a:p>
        <a:p>
          <a:pPr marL="228600" lvl="1" indent="-228600" algn="l" defTabSz="889000">
            <a:lnSpc>
              <a:spcPct val="90000"/>
            </a:lnSpc>
            <a:spcBef>
              <a:spcPct val="0"/>
            </a:spcBef>
            <a:spcAft>
              <a:spcPct val="15000"/>
            </a:spcAft>
            <a:buFont typeface="+mj-lt"/>
            <a:buAutoNum type="arabicPeriod"/>
          </a:pPr>
          <a:r>
            <a:rPr lang="en-US" sz="2000" kern="1200" dirty="0"/>
            <a:t>Negative attitudes of the CDDs</a:t>
          </a:r>
        </a:p>
        <a:p>
          <a:pPr marL="228600" lvl="1" indent="-228600" algn="l" defTabSz="889000">
            <a:lnSpc>
              <a:spcPct val="90000"/>
            </a:lnSpc>
            <a:spcBef>
              <a:spcPct val="0"/>
            </a:spcBef>
            <a:spcAft>
              <a:spcPct val="15000"/>
            </a:spcAft>
            <a:buFont typeface="+mj-lt"/>
            <a:buAutoNum type="arabicPeriod"/>
          </a:pPr>
          <a:r>
            <a:rPr lang="en-US" sz="2000" kern="1200" dirty="0"/>
            <a:t>Strengthen delivery of SMC via house-to-house campaign and</a:t>
          </a:r>
        </a:p>
        <a:p>
          <a:pPr marL="228600" lvl="1" indent="-228600" algn="l" defTabSz="889000">
            <a:lnSpc>
              <a:spcPct val="90000"/>
            </a:lnSpc>
            <a:spcBef>
              <a:spcPct val="0"/>
            </a:spcBef>
            <a:spcAft>
              <a:spcPct val="15000"/>
            </a:spcAft>
            <a:buFont typeface="+mj-lt"/>
            <a:buAutoNum type="arabicPeriod"/>
          </a:pPr>
          <a:r>
            <a:rPr lang="en-US" sz="2000" kern="1200" dirty="0"/>
            <a:t>Emphasis on recruiting CDDs from the local communities </a:t>
          </a:r>
        </a:p>
        <a:p>
          <a:pPr marL="228600" lvl="1" indent="-228600" algn="l" defTabSz="889000">
            <a:lnSpc>
              <a:spcPct val="90000"/>
            </a:lnSpc>
            <a:spcBef>
              <a:spcPct val="0"/>
            </a:spcBef>
            <a:spcAft>
              <a:spcPct val="15000"/>
            </a:spcAft>
            <a:buFont typeface="+mj-lt"/>
            <a:buAutoNum type="arabicPeriod"/>
          </a:pPr>
          <a:r>
            <a:rPr lang="en-US" sz="2000" kern="1200" dirty="0"/>
            <a:t>Motivate and support the CDDs to ensure continued trust by the communities</a:t>
          </a:r>
        </a:p>
      </dsp:txBody>
      <dsp:txXfrm rot="-5400000">
        <a:off x="3137860" y="179275"/>
        <a:ext cx="5391581" cy="3313858"/>
      </dsp:txXfrm>
    </dsp:sp>
    <dsp:sp modelId="{3F17A53D-0471-43BF-BFED-B5AE2258C5B6}">
      <dsp:nvSpPr>
        <dsp:cNvPr id="0" name=""/>
        <dsp:cNvSpPr/>
      </dsp:nvSpPr>
      <dsp:spPr>
        <a:xfrm>
          <a:off x="4254" y="1793"/>
          <a:ext cx="3133605" cy="36688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Address the concerns of the caregivers/programme managers with respect to: </a:t>
          </a:r>
        </a:p>
      </dsp:txBody>
      <dsp:txXfrm>
        <a:off x="157224" y="154763"/>
        <a:ext cx="2827665" cy="33628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F07833C-FA15-4461-B22B-5D2BE1397F3A}" type="datetimeFigureOut">
              <a:rPr lang="en-US" smtClean="0"/>
              <a:t>2/22/23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F1F36EF-6E98-41B3-BCD7-B66F3D6779DB}" type="slidenum">
              <a:rPr lang="en-US" smtClean="0"/>
              <a:t>‹#›</a:t>
            </a:fld>
            <a:endParaRPr lang="en-US"/>
          </a:p>
        </p:txBody>
      </p:sp>
    </p:spTree>
    <p:extLst>
      <p:ext uri="{BB962C8B-B14F-4D97-AF65-F5344CB8AC3E}">
        <p14:creationId xmlns:p14="http://schemas.microsoft.com/office/powerpoint/2010/main" val="384529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05" cy="398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0" y="3461535"/>
            <a:ext cx="9144000" cy="504056"/>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p:cNvSpPr>
            <a:spLocks noGrp="1"/>
          </p:cNvSpPr>
          <p:nvPr>
            <p:ph type="title"/>
          </p:nvPr>
        </p:nvSpPr>
        <p:spPr>
          <a:xfrm>
            <a:off x="457200" y="3298676"/>
            <a:ext cx="8229600" cy="857250"/>
          </a:xfrm>
        </p:spPr>
        <p:txBody>
          <a:bodyPr>
            <a:normAutofit/>
          </a:bodyPr>
          <a:lstStyle>
            <a:lvl1pPr algn="ctr">
              <a:defRPr lang="en-GB" sz="2400" b="0" i="0" u="none" strike="noStrike" kern="1200" spc="600" baseline="0" dirty="0">
                <a:solidFill>
                  <a:srgbClr val="FFFFFF"/>
                </a:solidFill>
                <a:latin typeface="HelveticaNeueLTPro-Roman"/>
                <a:ea typeface="+mn-ea"/>
                <a:cs typeface="+mn-cs"/>
              </a:defRPr>
            </a:lvl1pPr>
          </a:lstStyle>
          <a:p>
            <a:endParaRPr lang="en-GB" dirty="0"/>
          </a:p>
        </p:txBody>
      </p:sp>
      <p:pic>
        <p:nvPicPr>
          <p:cNvPr id="8" name="Picture 2" descr="P:\SMC Toolkit\LogoENG.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22837"/>
          <a:stretch/>
        </p:blipFill>
        <p:spPr bwMode="auto">
          <a:xfrm>
            <a:off x="7524328" y="4083918"/>
            <a:ext cx="1625978" cy="9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4784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383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1715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0"/>
            </a:lvl1pPr>
          </a:lstStyle>
          <a:p>
            <a:r>
              <a:rPr lang="en-US"/>
              <a:t>Click to edit Master title style</a:t>
            </a:r>
            <a:endParaRPr lang="en-GB"/>
          </a:p>
        </p:txBody>
      </p:sp>
    </p:spTree>
    <p:extLst>
      <p:ext uri="{BB962C8B-B14F-4D97-AF65-F5344CB8AC3E}">
        <p14:creationId xmlns:p14="http://schemas.microsoft.com/office/powerpoint/2010/main" val="226024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2" descr="P:\SMC Toolkit\LogoENG.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22837"/>
          <a:stretch/>
        </p:blipFill>
        <p:spPr bwMode="auto">
          <a:xfrm>
            <a:off x="7518022" y="4104153"/>
            <a:ext cx="1625978" cy="9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1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5AE9EE0-1027-4303-8CC6-ABFB1EEA69A7}" type="slidenum">
              <a:rPr lang="en-GB" smtClean="0"/>
              <a:t>‹#›</a:t>
            </a:fld>
            <a:endParaRPr lang="en-GB"/>
          </a:p>
        </p:txBody>
      </p:sp>
    </p:spTree>
    <p:extLst>
      <p:ext uri="{BB962C8B-B14F-4D97-AF65-F5344CB8AC3E}">
        <p14:creationId xmlns:p14="http://schemas.microsoft.com/office/powerpoint/2010/main" val="349453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GB"/>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5AE9EE0-1027-4303-8CC6-ABFB1EEA69A7}" type="slidenum">
              <a:rPr lang="en-GB" smtClean="0"/>
              <a:t>‹#›</a:t>
            </a:fld>
            <a:endParaRPr lang="en-GB"/>
          </a:p>
        </p:txBody>
      </p:sp>
    </p:spTree>
    <p:extLst>
      <p:ext uri="{BB962C8B-B14F-4D97-AF65-F5344CB8AC3E}">
        <p14:creationId xmlns:p14="http://schemas.microsoft.com/office/powerpoint/2010/main" val="62344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5AE9EE0-1027-4303-8CC6-ABFB1EEA69A7}" type="slidenum">
              <a:rPr lang="en-GB" smtClean="0"/>
              <a:t>‹#›</a:t>
            </a:fld>
            <a:endParaRPr lang="en-GB"/>
          </a:p>
        </p:txBody>
      </p:sp>
    </p:spTree>
    <p:extLst>
      <p:ext uri="{BB962C8B-B14F-4D97-AF65-F5344CB8AC3E}">
        <p14:creationId xmlns:p14="http://schemas.microsoft.com/office/powerpoint/2010/main" val="268144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5AE9EE0-1027-4303-8CC6-ABFB1EEA69A7}" type="slidenum">
              <a:rPr lang="en-GB" smtClean="0"/>
              <a:t>‹#›</a:t>
            </a:fld>
            <a:endParaRPr lang="en-GB"/>
          </a:p>
        </p:txBody>
      </p:sp>
    </p:spTree>
    <p:extLst>
      <p:ext uri="{BB962C8B-B14F-4D97-AF65-F5344CB8AC3E}">
        <p14:creationId xmlns:p14="http://schemas.microsoft.com/office/powerpoint/2010/main" val="132767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8698" y="249456"/>
            <a:ext cx="7903066" cy="450086"/>
          </a:xfrm>
          <a:prstGeom prst="rect">
            <a:avLst/>
          </a:prstGeom>
          <a:solidFill>
            <a:srgbClr val="C70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321296" y="40837"/>
            <a:ext cx="7427168"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131590"/>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Oval 6"/>
          <p:cNvSpPr/>
          <p:nvPr userDrawn="1"/>
        </p:nvSpPr>
        <p:spPr>
          <a:xfrm>
            <a:off x="539552" y="153886"/>
            <a:ext cx="648072" cy="648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P:\SMC Toolkit\LogoENG.jp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r="22837"/>
          <a:stretch/>
        </p:blipFill>
        <p:spPr bwMode="auto">
          <a:xfrm>
            <a:off x="7524328" y="4104153"/>
            <a:ext cx="1625978" cy="9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2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p:hf hdr="0" dt="0"/>
  <p:txStyles>
    <p:titleStyle>
      <a:lvl1pPr algn="l" defTabSz="914400" rtl="0" eaLnBrk="1" latinLnBrk="0" hangingPunct="1">
        <a:spcBef>
          <a:spcPct val="0"/>
        </a:spcBef>
        <a:buNone/>
        <a:defRPr sz="2400" kern="1200">
          <a:solidFill>
            <a:schemeClr val="bg1"/>
          </a:solidFill>
          <a:latin typeface="HelveticaNeueLTPro-Roman" pitchFamily="34" charset="0"/>
          <a:ea typeface="+mj-ea"/>
          <a:cs typeface="+mj-cs"/>
        </a:defRPr>
      </a:lvl1pPr>
    </p:titleStyle>
    <p:bodyStyle>
      <a:lvl1pPr marL="361950" indent="-361950" algn="l" defTabSz="914400" rtl="0" eaLnBrk="1" latinLnBrk="0" hangingPunct="1">
        <a:spcBef>
          <a:spcPct val="20000"/>
        </a:spcBef>
        <a:buClr>
          <a:srgbClr val="CC005C"/>
        </a:buClr>
        <a:buSzPct val="110000"/>
        <a:buFont typeface="Arial" pitchFamily="34" charset="0"/>
        <a:buChar char="•"/>
        <a:defRPr sz="2800" kern="1200">
          <a:solidFill>
            <a:schemeClr val="tx1"/>
          </a:solidFill>
          <a:latin typeface="HelveticaNeueLTPro-Roman"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HelveticaNeueLTPro-Roman"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HelveticaNeueLTPro-Roman"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HelveticaNeueLTPro-Roman"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HelveticaNeueLTPro-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391" y="3435846"/>
            <a:ext cx="9134609" cy="1584176"/>
          </a:xfrm>
        </p:spPr>
        <p:txBody>
          <a:bodyPr>
            <a:normAutofit fontScale="90000"/>
          </a:bodyPr>
          <a:lstStyle/>
          <a:p>
            <a:br>
              <a:rPr lang="en-GB" sz="3100" b="1" dirty="0">
                <a:solidFill>
                  <a:schemeClr val="bg1"/>
                </a:solidFill>
              </a:rPr>
            </a:br>
            <a:r>
              <a:rPr lang="en-GB" sz="3100" b="1" dirty="0">
                <a:solidFill>
                  <a:schemeClr val="bg1"/>
                </a:solidFill>
              </a:rPr>
              <a:t>RESEACH ON SMC IN NIGERIA</a:t>
            </a:r>
            <a:br>
              <a:rPr lang="en-GB" sz="3100" b="1" dirty="0">
                <a:solidFill>
                  <a:schemeClr val="tx1"/>
                </a:solidFill>
              </a:rPr>
            </a:br>
            <a:br>
              <a:rPr lang="en-GB" sz="3100" b="1" dirty="0">
                <a:solidFill>
                  <a:schemeClr val="tx1"/>
                </a:solidFill>
              </a:rPr>
            </a:br>
            <a:br>
              <a:rPr lang="en-GB" b="1" dirty="0">
                <a:solidFill>
                  <a:schemeClr val="tx1"/>
                </a:solidFill>
                <a:latin typeface="Bahnschrift" panose="020B0502040204020203" pitchFamily="34" charset="0"/>
              </a:rPr>
            </a:br>
            <a:r>
              <a:rPr lang="en-GB" b="1" dirty="0">
                <a:solidFill>
                  <a:schemeClr val="tx1"/>
                </a:solidFill>
                <a:latin typeface="Bahnschrift" panose="020B0502040204020203" pitchFamily="34" charset="0"/>
              </a:rPr>
              <a:t>National Malaria Elimination Programme</a:t>
            </a:r>
            <a:br>
              <a:rPr lang="en-GB" dirty="0">
                <a:solidFill>
                  <a:schemeClr val="tx1"/>
                </a:solidFill>
              </a:rPr>
            </a:br>
            <a:endParaRPr lang="en-GB" dirty="0">
              <a:solidFill>
                <a:schemeClr val="tx1"/>
              </a:solidFill>
            </a:endParaRPr>
          </a:p>
        </p:txBody>
      </p:sp>
      <p:pic>
        <p:nvPicPr>
          <p:cNvPr id="3" name="Picture 2">
            <a:extLst>
              <a:ext uri="{FF2B5EF4-FFF2-40B4-BE49-F238E27FC236}">
                <a16:creationId xmlns:a16="http://schemas.microsoft.com/office/drawing/2014/main" id="{F9E53F13-AE89-449B-9F26-31E46096DA05}"/>
              </a:ext>
            </a:extLst>
          </p:cNvPr>
          <p:cNvPicPr>
            <a:picLocks noChangeAspect="1"/>
          </p:cNvPicPr>
          <p:nvPr/>
        </p:nvPicPr>
        <p:blipFill>
          <a:blip r:embed="rId2"/>
          <a:stretch>
            <a:fillRect/>
          </a:stretch>
        </p:blipFill>
        <p:spPr>
          <a:xfrm>
            <a:off x="8049464" y="0"/>
            <a:ext cx="1060796" cy="987574"/>
          </a:xfrm>
          <a:prstGeom prst="rect">
            <a:avLst/>
          </a:prstGeom>
        </p:spPr>
      </p:pic>
      <p:pic>
        <p:nvPicPr>
          <p:cNvPr id="7" name="Picture 6" descr="E:\Things to Do V (2012)\National RBM logos.jpg">
            <a:extLst>
              <a:ext uri="{FF2B5EF4-FFF2-40B4-BE49-F238E27FC236}">
                <a16:creationId xmlns:a16="http://schemas.microsoft.com/office/drawing/2014/main" id="{BBDB31D8-E46D-584E-86D3-6C75AF9CFD4C}"/>
              </a:ext>
            </a:extLst>
          </p:cNvPr>
          <p:cNvPicPr/>
          <p:nvPr/>
        </p:nvPicPr>
        <p:blipFill>
          <a:blip r:embed="rId3" cstate="print">
            <a:lum bright="-10000" contrast="10000"/>
          </a:blip>
          <a:srcRect/>
          <a:stretch>
            <a:fillRect/>
          </a:stretch>
        </p:blipFill>
        <p:spPr bwMode="auto">
          <a:xfrm>
            <a:off x="-23754" y="0"/>
            <a:ext cx="1217612" cy="1219200"/>
          </a:xfrm>
          <a:prstGeom prst="rect">
            <a:avLst/>
          </a:prstGeom>
          <a:noFill/>
          <a:ln w="9525">
            <a:noFill/>
            <a:miter lim="800000"/>
            <a:headEnd/>
            <a:tailEnd/>
          </a:ln>
        </p:spPr>
      </p:pic>
      <p:sp>
        <p:nvSpPr>
          <p:cNvPr id="10" name="TextBox 9">
            <a:extLst>
              <a:ext uri="{FF2B5EF4-FFF2-40B4-BE49-F238E27FC236}">
                <a16:creationId xmlns:a16="http://schemas.microsoft.com/office/drawing/2014/main" id="{3474EAE3-C292-504B-AB22-ACACF91FBCF6}"/>
              </a:ext>
            </a:extLst>
          </p:cNvPr>
          <p:cNvSpPr txBox="1"/>
          <p:nvPr/>
        </p:nvSpPr>
        <p:spPr>
          <a:xfrm>
            <a:off x="-23754" y="4155927"/>
            <a:ext cx="9167755"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5992219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74F0CB0-F450-40DD-8959-6FEC21470EE5}"/>
              </a:ext>
            </a:extLst>
          </p:cNvPr>
          <p:cNvGraphicFramePr>
            <a:graphicFrameLocks noGrp="1"/>
          </p:cNvGraphicFramePr>
          <p:nvPr>
            <p:ph idx="1"/>
            <p:extLst>
              <p:ext uri="{D42A27DB-BD31-4B8C-83A1-F6EECF244321}">
                <p14:modId xmlns:p14="http://schemas.microsoft.com/office/powerpoint/2010/main" val="3709570862"/>
              </p:ext>
            </p:extLst>
          </p:nvPr>
        </p:nvGraphicFramePr>
        <p:xfrm>
          <a:off x="179512" y="699542"/>
          <a:ext cx="8507288" cy="374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BA032C3-6551-44DD-B734-A877813A6FDD}"/>
              </a:ext>
            </a:extLst>
          </p:cNvPr>
          <p:cNvSpPr>
            <a:spLocks noGrp="1"/>
          </p:cNvSpPr>
          <p:nvPr>
            <p:ph type="title"/>
          </p:nvPr>
        </p:nvSpPr>
        <p:spPr>
          <a:xfrm>
            <a:off x="1321296" y="215565"/>
            <a:ext cx="6563072" cy="401873"/>
          </a:xfrm>
        </p:spPr>
        <p:txBody>
          <a:bodyPr>
            <a:noAutofit/>
          </a:bodyPr>
          <a:lstStyle/>
          <a:p>
            <a:r>
              <a:rPr lang="en-US" b="1" dirty="0">
                <a:latin typeface="+mn-lt"/>
              </a:rPr>
              <a:t>Attitudes and Behaviours of CDDs</a:t>
            </a:r>
          </a:p>
        </p:txBody>
      </p:sp>
      <p:sp>
        <p:nvSpPr>
          <p:cNvPr id="6" name="TextBox 5">
            <a:extLst>
              <a:ext uri="{FF2B5EF4-FFF2-40B4-BE49-F238E27FC236}">
                <a16:creationId xmlns:a16="http://schemas.microsoft.com/office/drawing/2014/main" id="{35F5FDFC-72C2-9F41-BFD3-08D128692686}"/>
              </a:ext>
            </a:extLst>
          </p:cNvPr>
          <p:cNvSpPr txBox="1"/>
          <p:nvPr/>
        </p:nvSpPr>
        <p:spPr>
          <a:xfrm>
            <a:off x="30832" y="4441262"/>
            <a:ext cx="9144000"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pic>
        <p:nvPicPr>
          <p:cNvPr id="7" name="Picture 6" descr="E:\Things to Do V (2012)\National RBM logos.jpg">
            <a:extLst>
              <a:ext uri="{FF2B5EF4-FFF2-40B4-BE49-F238E27FC236}">
                <a16:creationId xmlns:a16="http://schemas.microsoft.com/office/drawing/2014/main" id="{EAA05D92-F256-4B4D-9BAF-C7F832E95DE9}"/>
              </a:ext>
            </a:extLst>
          </p:cNvPr>
          <p:cNvPicPr/>
          <p:nvPr/>
        </p:nvPicPr>
        <p:blipFill>
          <a:blip r:embed="rId7"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8" name="Picture 7">
            <a:extLst>
              <a:ext uri="{FF2B5EF4-FFF2-40B4-BE49-F238E27FC236}">
                <a16:creationId xmlns:a16="http://schemas.microsoft.com/office/drawing/2014/main" id="{1C62389F-C675-2640-9934-F4DCFFB018D1}"/>
              </a:ext>
            </a:extLst>
          </p:cNvPr>
          <p:cNvPicPr>
            <a:picLocks noChangeAspect="1"/>
          </p:cNvPicPr>
          <p:nvPr/>
        </p:nvPicPr>
        <p:blipFill>
          <a:blip r:embed="rId8"/>
          <a:stretch>
            <a:fillRect/>
          </a:stretch>
        </p:blipFill>
        <p:spPr>
          <a:xfrm>
            <a:off x="8049464" y="0"/>
            <a:ext cx="1060796" cy="699542"/>
          </a:xfrm>
          <a:prstGeom prst="rect">
            <a:avLst/>
          </a:prstGeom>
        </p:spPr>
      </p:pic>
    </p:spTree>
    <p:extLst>
      <p:ext uri="{BB962C8B-B14F-4D97-AF65-F5344CB8AC3E}">
        <p14:creationId xmlns:p14="http://schemas.microsoft.com/office/powerpoint/2010/main" val="423247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F00FA3A-C2D0-45EC-8A61-FBE3F23CDD4E}"/>
              </a:ext>
            </a:extLst>
          </p:cNvPr>
          <p:cNvGraphicFramePr>
            <a:graphicFrameLocks noGrp="1"/>
          </p:cNvGraphicFramePr>
          <p:nvPr>
            <p:ph idx="1"/>
            <p:extLst>
              <p:ext uri="{D42A27DB-BD31-4B8C-83A1-F6EECF244321}">
                <p14:modId xmlns:p14="http://schemas.microsoft.com/office/powerpoint/2010/main" val="1509403854"/>
              </p:ext>
            </p:extLst>
          </p:nvPr>
        </p:nvGraphicFramePr>
        <p:xfrm>
          <a:off x="257899" y="916812"/>
          <a:ext cx="878497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8807254-6F68-49B8-9438-8DF85AA608FC}"/>
              </a:ext>
            </a:extLst>
          </p:cNvPr>
          <p:cNvSpPr>
            <a:spLocks noGrp="1"/>
          </p:cNvSpPr>
          <p:nvPr>
            <p:ph type="title"/>
          </p:nvPr>
        </p:nvSpPr>
        <p:spPr>
          <a:xfrm>
            <a:off x="1321296" y="195486"/>
            <a:ext cx="6851104" cy="504056"/>
          </a:xfrm>
        </p:spPr>
        <p:txBody>
          <a:bodyPr>
            <a:normAutofit/>
          </a:bodyPr>
          <a:lstStyle/>
          <a:p>
            <a:r>
              <a:rPr lang="en-US" b="1" dirty="0">
                <a:latin typeface="+mn-lt"/>
              </a:rPr>
              <a:t>Attitudes and Behaviours of CDDs</a:t>
            </a:r>
            <a:r>
              <a:rPr lang="en-US" sz="2200" b="1" dirty="0">
                <a:latin typeface="+mn-lt"/>
              </a:rPr>
              <a:t>: </a:t>
            </a:r>
            <a:r>
              <a:rPr lang="en-US" sz="2200" b="1" dirty="0">
                <a:solidFill>
                  <a:schemeClr val="tx1"/>
                </a:solidFill>
                <a:latin typeface="+mn-lt"/>
              </a:rPr>
              <a:t>positive attitudes</a:t>
            </a:r>
            <a:endParaRPr lang="en-US" b="1" dirty="0">
              <a:solidFill>
                <a:schemeClr val="tx1"/>
              </a:solidFill>
              <a:latin typeface="+mn-lt"/>
            </a:endParaRPr>
          </a:p>
        </p:txBody>
      </p:sp>
      <p:pic>
        <p:nvPicPr>
          <p:cNvPr id="5" name="Picture 4" descr="E:\Things to Do V (2012)\National RBM logos.jpg">
            <a:extLst>
              <a:ext uri="{FF2B5EF4-FFF2-40B4-BE49-F238E27FC236}">
                <a16:creationId xmlns:a16="http://schemas.microsoft.com/office/drawing/2014/main" id="{D1761173-6CD2-D543-83BC-2F023F3194BC}"/>
              </a:ext>
            </a:extLst>
          </p:cNvPr>
          <p:cNvPicPr/>
          <p:nvPr/>
        </p:nvPicPr>
        <p:blipFill>
          <a:blip r:embed="rId7"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6" name="Picture 5">
            <a:extLst>
              <a:ext uri="{FF2B5EF4-FFF2-40B4-BE49-F238E27FC236}">
                <a16:creationId xmlns:a16="http://schemas.microsoft.com/office/drawing/2014/main" id="{977D06E9-34C3-084D-A648-338465E102F5}"/>
              </a:ext>
            </a:extLst>
          </p:cNvPr>
          <p:cNvPicPr>
            <a:picLocks noChangeAspect="1"/>
          </p:cNvPicPr>
          <p:nvPr/>
        </p:nvPicPr>
        <p:blipFill>
          <a:blip r:embed="rId8"/>
          <a:stretch>
            <a:fillRect/>
          </a:stretch>
        </p:blipFill>
        <p:spPr>
          <a:xfrm>
            <a:off x="8049464" y="0"/>
            <a:ext cx="1060796" cy="699542"/>
          </a:xfrm>
          <a:prstGeom prst="rect">
            <a:avLst/>
          </a:prstGeom>
        </p:spPr>
      </p:pic>
    </p:spTree>
    <p:extLst>
      <p:ext uri="{BB962C8B-B14F-4D97-AF65-F5344CB8AC3E}">
        <p14:creationId xmlns:p14="http://schemas.microsoft.com/office/powerpoint/2010/main" val="185870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BE1C950-0E40-4C55-88DB-C504EEB26CB6}"/>
              </a:ext>
            </a:extLst>
          </p:cNvPr>
          <p:cNvGraphicFramePr>
            <a:graphicFrameLocks noGrp="1"/>
          </p:cNvGraphicFramePr>
          <p:nvPr>
            <p:ph idx="1"/>
            <p:extLst>
              <p:ext uri="{D42A27DB-BD31-4B8C-83A1-F6EECF244321}">
                <p14:modId xmlns:p14="http://schemas.microsoft.com/office/powerpoint/2010/main" val="2135922878"/>
              </p:ext>
            </p:extLst>
          </p:nvPr>
        </p:nvGraphicFramePr>
        <p:xfrm>
          <a:off x="107504" y="699542"/>
          <a:ext cx="8784976" cy="3920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C69C715-DCE5-471E-92A5-08C7BBFC0BC1}"/>
              </a:ext>
            </a:extLst>
          </p:cNvPr>
          <p:cNvSpPr>
            <a:spLocks noGrp="1"/>
          </p:cNvSpPr>
          <p:nvPr>
            <p:ph type="title"/>
          </p:nvPr>
        </p:nvSpPr>
        <p:spPr>
          <a:xfrm>
            <a:off x="1321296" y="195486"/>
            <a:ext cx="6635080" cy="504056"/>
          </a:xfrm>
        </p:spPr>
        <p:txBody>
          <a:bodyPr>
            <a:normAutofit/>
          </a:bodyPr>
          <a:lstStyle/>
          <a:p>
            <a:r>
              <a:rPr lang="en-US" sz="2000" b="1" dirty="0">
                <a:effectLst/>
                <a:latin typeface="+mn-lt"/>
                <a:ea typeface="Calibri" panose="020F0502020204030204" pitchFamily="34" charset="0"/>
              </a:rPr>
              <a:t>Real and perceived experience of side effects in children</a:t>
            </a:r>
            <a:endParaRPr lang="en-US" sz="2800" b="1" dirty="0">
              <a:latin typeface="+mn-lt"/>
            </a:endParaRPr>
          </a:p>
        </p:txBody>
      </p:sp>
      <p:pic>
        <p:nvPicPr>
          <p:cNvPr id="7" name="Picture 6" descr="E:\Things to Do V (2012)\National RBM logos.jpg">
            <a:extLst>
              <a:ext uri="{FF2B5EF4-FFF2-40B4-BE49-F238E27FC236}">
                <a16:creationId xmlns:a16="http://schemas.microsoft.com/office/drawing/2014/main" id="{B11585D9-FD47-584D-BE80-54D6E6C43DAD}"/>
              </a:ext>
            </a:extLst>
          </p:cNvPr>
          <p:cNvPicPr/>
          <p:nvPr/>
        </p:nvPicPr>
        <p:blipFill>
          <a:blip r:embed="rId7"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8" name="Picture 7">
            <a:extLst>
              <a:ext uri="{FF2B5EF4-FFF2-40B4-BE49-F238E27FC236}">
                <a16:creationId xmlns:a16="http://schemas.microsoft.com/office/drawing/2014/main" id="{FEF26A3D-1655-5A4B-A276-15DFC12982D2}"/>
              </a:ext>
            </a:extLst>
          </p:cNvPr>
          <p:cNvPicPr>
            <a:picLocks noChangeAspect="1"/>
          </p:cNvPicPr>
          <p:nvPr/>
        </p:nvPicPr>
        <p:blipFill>
          <a:blip r:embed="rId8"/>
          <a:stretch>
            <a:fillRect/>
          </a:stretch>
        </p:blipFill>
        <p:spPr>
          <a:xfrm>
            <a:off x="8049464" y="0"/>
            <a:ext cx="1060796" cy="699542"/>
          </a:xfrm>
          <a:prstGeom prst="rect">
            <a:avLst/>
          </a:prstGeom>
        </p:spPr>
      </p:pic>
      <p:sp>
        <p:nvSpPr>
          <p:cNvPr id="9" name="TextBox 8">
            <a:extLst>
              <a:ext uri="{FF2B5EF4-FFF2-40B4-BE49-F238E27FC236}">
                <a16:creationId xmlns:a16="http://schemas.microsoft.com/office/drawing/2014/main" id="{B3E010D2-35B3-7645-9967-FEA14F5DFB05}"/>
              </a:ext>
            </a:extLst>
          </p:cNvPr>
          <p:cNvSpPr txBox="1"/>
          <p:nvPr/>
        </p:nvSpPr>
        <p:spPr>
          <a:xfrm>
            <a:off x="3480" y="4620280"/>
            <a:ext cx="9144001"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409680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99E281-45D9-43E7-8C79-F3DCC5F5E44E}"/>
              </a:ext>
            </a:extLst>
          </p:cNvPr>
          <p:cNvGraphicFramePr>
            <a:graphicFrameLocks noGrp="1"/>
          </p:cNvGraphicFramePr>
          <p:nvPr>
            <p:ph idx="1"/>
            <p:extLst>
              <p:ext uri="{D42A27DB-BD31-4B8C-83A1-F6EECF244321}">
                <p14:modId xmlns:p14="http://schemas.microsoft.com/office/powerpoint/2010/main" val="2891927135"/>
              </p:ext>
            </p:extLst>
          </p:nvPr>
        </p:nvGraphicFramePr>
        <p:xfrm>
          <a:off x="107504" y="699542"/>
          <a:ext cx="8856984"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49D8BEB-2F22-4528-A497-815421D4B330}"/>
              </a:ext>
            </a:extLst>
          </p:cNvPr>
          <p:cNvSpPr>
            <a:spLocks noGrp="1"/>
          </p:cNvSpPr>
          <p:nvPr>
            <p:ph type="title"/>
          </p:nvPr>
        </p:nvSpPr>
        <p:spPr>
          <a:xfrm>
            <a:off x="1254460" y="222757"/>
            <a:ext cx="6563072" cy="504056"/>
          </a:xfrm>
        </p:spPr>
        <p:txBody>
          <a:bodyPr/>
          <a:lstStyle/>
          <a:p>
            <a:r>
              <a:rPr lang="en-US" b="1" dirty="0">
                <a:latin typeface="+mn-lt"/>
              </a:rPr>
              <a:t>Ignorance, resistance/skepticism/conspiracy</a:t>
            </a:r>
          </a:p>
        </p:txBody>
      </p:sp>
      <p:pic>
        <p:nvPicPr>
          <p:cNvPr id="5" name="Picture 4" descr="E:\Things to Do V (2012)\National RBM logos.jpg">
            <a:extLst>
              <a:ext uri="{FF2B5EF4-FFF2-40B4-BE49-F238E27FC236}">
                <a16:creationId xmlns:a16="http://schemas.microsoft.com/office/drawing/2014/main" id="{39326BE6-3C25-5845-92A4-FEFC4CABE3D7}"/>
              </a:ext>
            </a:extLst>
          </p:cNvPr>
          <p:cNvPicPr/>
          <p:nvPr/>
        </p:nvPicPr>
        <p:blipFill>
          <a:blip r:embed="rId7" cstate="print">
            <a:lum bright="-10000" contrast="10000"/>
          </a:blip>
          <a:srcRect/>
          <a:stretch>
            <a:fillRect/>
          </a:stretch>
        </p:blipFill>
        <p:spPr bwMode="auto">
          <a:xfrm>
            <a:off x="-23754" y="0"/>
            <a:ext cx="563306" cy="726813"/>
          </a:xfrm>
          <a:prstGeom prst="rect">
            <a:avLst/>
          </a:prstGeom>
          <a:noFill/>
          <a:ln w="9525">
            <a:noFill/>
            <a:miter lim="800000"/>
            <a:headEnd/>
            <a:tailEnd/>
          </a:ln>
        </p:spPr>
      </p:pic>
      <p:pic>
        <p:nvPicPr>
          <p:cNvPr id="6" name="Picture 5">
            <a:extLst>
              <a:ext uri="{FF2B5EF4-FFF2-40B4-BE49-F238E27FC236}">
                <a16:creationId xmlns:a16="http://schemas.microsoft.com/office/drawing/2014/main" id="{B402817E-CED7-DB4F-8738-99A3CBF6AFD4}"/>
              </a:ext>
            </a:extLst>
          </p:cNvPr>
          <p:cNvPicPr>
            <a:picLocks noChangeAspect="1"/>
          </p:cNvPicPr>
          <p:nvPr/>
        </p:nvPicPr>
        <p:blipFill>
          <a:blip r:embed="rId8"/>
          <a:stretch>
            <a:fillRect/>
          </a:stretch>
        </p:blipFill>
        <p:spPr>
          <a:xfrm>
            <a:off x="7596336" y="4083918"/>
            <a:ext cx="1368152" cy="987574"/>
          </a:xfrm>
          <a:prstGeom prst="rect">
            <a:avLst/>
          </a:prstGeom>
        </p:spPr>
      </p:pic>
    </p:spTree>
    <p:extLst>
      <p:ext uri="{BB962C8B-B14F-4D97-AF65-F5344CB8AC3E}">
        <p14:creationId xmlns:p14="http://schemas.microsoft.com/office/powerpoint/2010/main" val="3162730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2F45F10-44D2-4B9E-8CDA-B203DCDB717C}"/>
              </a:ext>
            </a:extLst>
          </p:cNvPr>
          <p:cNvGraphicFramePr>
            <a:graphicFrameLocks noGrp="1"/>
          </p:cNvGraphicFramePr>
          <p:nvPr>
            <p:ph idx="1"/>
            <p:extLst>
              <p:ext uri="{D42A27DB-BD31-4B8C-83A1-F6EECF244321}">
                <p14:modId xmlns:p14="http://schemas.microsoft.com/office/powerpoint/2010/main" val="3878726514"/>
              </p:ext>
            </p:extLst>
          </p:nvPr>
        </p:nvGraphicFramePr>
        <p:xfrm>
          <a:off x="-10482" y="699542"/>
          <a:ext cx="8856984" cy="4587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98D789F-4A4C-4E39-9AF1-766E9067C9D2}"/>
              </a:ext>
            </a:extLst>
          </p:cNvPr>
          <p:cNvSpPr>
            <a:spLocks noGrp="1"/>
          </p:cNvSpPr>
          <p:nvPr>
            <p:ph type="title"/>
          </p:nvPr>
        </p:nvSpPr>
        <p:spPr>
          <a:xfrm>
            <a:off x="1321296" y="267494"/>
            <a:ext cx="6563072" cy="432048"/>
          </a:xfrm>
        </p:spPr>
        <p:txBody>
          <a:bodyPr>
            <a:normAutofit/>
          </a:bodyPr>
          <a:lstStyle/>
          <a:p>
            <a:r>
              <a:rPr lang="en-US" sz="2000" b="1" dirty="0">
                <a:effectLst/>
                <a:latin typeface="+mn-lt"/>
                <a:ea typeface="Calibri" panose="020F0502020204030204" pitchFamily="34" charset="0"/>
              </a:rPr>
              <a:t>Incomplete coverage/shortage of drugs/Hard-to-reach</a:t>
            </a:r>
            <a:endParaRPr lang="en-US" sz="2000" b="1" dirty="0">
              <a:latin typeface="+mn-lt"/>
            </a:endParaRPr>
          </a:p>
        </p:txBody>
      </p:sp>
      <p:pic>
        <p:nvPicPr>
          <p:cNvPr id="4" name="Picture 3" descr="E:\Things to Do V (2012)\National RBM logos.jpg">
            <a:extLst>
              <a:ext uri="{FF2B5EF4-FFF2-40B4-BE49-F238E27FC236}">
                <a16:creationId xmlns:a16="http://schemas.microsoft.com/office/drawing/2014/main" id="{21559C84-25DE-5D48-BAA4-91E536A0D34F}"/>
              </a:ext>
            </a:extLst>
          </p:cNvPr>
          <p:cNvPicPr/>
          <p:nvPr/>
        </p:nvPicPr>
        <p:blipFill>
          <a:blip r:embed="rId7"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5" name="Picture 4">
            <a:extLst>
              <a:ext uri="{FF2B5EF4-FFF2-40B4-BE49-F238E27FC236}">
                <a16:creationId xmlns:a16="http://schemas.microsoft.com/office/drawing/2014/main" id="{1CC6BA84-0573-EA48-AEAA-FDFECA73F1D9}"/>
              </a:ext>
            </a:extLst>
          </p:cNvPr>
          <p:cNvPicPr>
            <a:picLocks noChangeAspect="1"/>
          </p:cNvPicPr>
          <p:nvPr/>
        </p:nvPicPr>
        <p:blipFill>
          <a:blip r:embed="rId8"/>
          <a:stretch>
            <a:fillRect/>
          </a:stretch>
        </p:blipFill>
        <p:spPr>
          <a:xfrm>
            <a:off x="7596336" y="4063320"/>
            <a:ext cx="1263438" cy="1080180"/>
          </a:xfrm>
          <a:prstGeom prst="rect">
            <a:avLst/>
          </a:prstGeom>
        </p:spPr>
      </p:pic>
    </p:spTree>
    <p:extLst>
      <p:ext uri="{BB962C8B-B14F-4D97-AF65-F5344CB8AC3E}">
        <p14:creationId xmlns:p14="http://schemas.microsoft.com/office/powerpoint/2010/main" val="174432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3B9CCA-D14E-488F-9A14-B31EB812AAC4}"/>
              </a:ext>
            </a:extLst>
          </p:cNvPr>
          <p:cNvSpPr>
            <a:spLocks noGrp="1"/>
          </p:cNvSpPr>
          <p:nvPr>
            <p:ph idx="1"/>
          </p:nvPr>
        </p:nvSpPr>
        <p:spPr>
          <a:xfrm>
            <a:off x="179512" y="987573"/>
            <a:ext cx="8784976" cy="3168353"/>
          </a:xfrm>
        </p:spPr>
        <p:txBody>
          <a:bodyPr>
            <a:normAutofit fontScale="62500" lnSpcReduction="20000"/>
          </a:bodyPr>
          <a:lstStyle/>
          <a:p>
            <a:r>
              <a:rPr lang="en-US" sz="2900" dirty="0"/>
              <a:t>In all study areas, malaria was seen as a major health concern</a:t>
            </a:r>
          </a:p>
          <a:p>
            <a:r>
              <a:rPr lang="en-US" sz="2900" dirty="0"/>
              <a:t>SMC was widely accepted as a key preventive measure of malaria infection </a:t>
            </a:r>
          </a:p>
          <a:p>
            <a:r>
              <a:rPr lang="en-US" sz="2900" dirty="0"/>
              <a:t>Generally, Community Drug Distributors were trusted</a:t>
            </a:r>
          </a:p>
          <a:p>
            <a:r>
              <a:rPr lang="en-US" sz="2900" dirty="0"/>
              <a:t>Caregivers preferred SMC delivered door-to-door than at fixed points</a:t>
            </a:r>
          </a:p>
          <a:p>
            <a:r>
              <a:rPr lang="en-US" sz="2900" dirty="0"/>
              <a:t>Isolated cases of rejection/hesitancy</a:t>
            </a:r>
          </a:p>
          <a:p>
            <a:r>
              <a:rPr lang="en-US" sz="2900" dirty="0"/>
              <a:t>Isolated cases of missed households/children</a:t>
            </a:r>
          </a:p>
          <a:p>
            <a:r>
              <a:rPr lang="en-US" sz="2900" dirty="0"/>
              <a:t>Other facilitators and barriers were identified </a:t>
            </a:r>
          </a:p>
          <a:p>
            <a:endParaRPr lang="en-US" sz="2900" dirty="0"/>
          </a:p>
          <a:p>
            <a:endParaRPr lang="en-US" sz="1600" dirty="0"/>
          </a:p>
          <a:p>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sz="1400" dirty="0">
              <a:effectLst/>
              <a:latin typeface="Times New Roman" panose="02020603050405020304" pitchFamily="18" charset="0"/>
              <a:ea typeface="Calibri" panose="020F0502020204030204" pitchFamily="34" charset="0"/>
            </a:endParaRPr>
          </a:p>
          <a:p>
            <a:pPr marL="457200" lvl="1" indent="0">
              <a:buNone/>
            </a:pPr>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B49C93F-E733-4126-A33C-DB8A2AF371A4}"/>
              </a:ext>
            </a:extLst>
          </p:cNvPr>
          <p:cNvSpPr>
            <a:spLocks noGrp="1"/>
          </p:cNvSpPr>
          <p:nvPr>
            <p:ph type="title"/>
          </p:nvPr>
        </p:nvSpPr>
        <p:spPr>
          <a:xfrm>
            <a:off x="1321296" y="215564"/>
            <a:ext cx="6635080" cy="471603"/>
          </a:xfrm>
        </p:spPr>
        <p:txBody>
          <a:bodyPr>
            <a:normAutofit/>
          </a:bodyPr>
          <a:lstStyle/>
          <a:p>
            <a:r>
              <a:rPr lang="en-US" b="1" dirty="0">
                <a:latin typeface="+mn-lt"/>
              </a:rPr>
              <a:t>Conclusion</a:t>
            </a:r>
          </a:p>
        </p:txBody>
      </p:sp>
      <p:pic>
        <p:nvPicPr>
          <p:cNvPr id="6" name="Picture 5" descr="E:\Things to Do V (2012)\National RBM logos.jpg">
            <a:extLst>
              <a:ext uri="{FF2B5EF4-FFF2-40B4-BE49-F238E27FC236}">
                <a16:creationId xmlns:a16="http://schemas.microsoft.com/office/drawing/2014/main" id="{190F3DEC-9A61-F347-B7D6-639584AE10C1}"/>
              </a:ext>
            </a:extLst>
          </p:cNvPr>
          <p:cNvPicPr/>
          <p:nvPr/>
        </p:nvPicPr>
        <p:blipFill>
          <a:blip r:embed="rId2" cstate="print">
            <a:lum bright="-10000" contrast="10000"/>
          </a:blip>
          <a:srcRect/>
          <a:stretch>
            <a:fillRect/>
          </a:stretch>
        </p:blipFill>
        <p:spPr bwMode="auto">
          <a:xfrm>
            <a:off x="-23754" y="0"/>
            <a:ext cx="563306" cy="687167"/>
          </a:xfrm>
          <a:prstGeom prst="rect">
            <a:avLst/>
          </a:prstGeom>
          <a:noFill/>
          <a:ln w="9525">
            <a:noFill/>
            <a:miter lim="800000"/>
            <a:headEnd/>
            <a:tailEnd/>
          </a:ln>
        </p:spPr>
      </p:pic>
      <p:pic>
        <p:nvPicPr>
          <p:cNvPr id="7" name="Picture 6">
            <a:extLst>
              <a:ext uri="{FF2B5EF4-FFF2-40B4-BE49-F238E27FC236}">
                <a16:creationId xmlns:a16="http://schemas.microsoft.com/office/drawing/2014/main" id="{730292BC-5066-AA46-A796-6DAF1FDCD53C}"/>
              </a:ext>
            </a:extLst>
          </p:cNvPr>
          <p:cNvPicPr>
            <a:picLocks noChangeAspect="1"/>
          </p:cNvPicPr>
          <p:nvPr/>
        </p:nvPicPr>
        <p:blipFill>
          <a:blip r:embed="rId3"/>
          <a:stretch>
            <a:fillRect/>
          </a:stretch>
        </p:blipFill>
        <p:spPr>
          <a:xfrm>
            <a:off x="8049464" y="0"/>
            <a:ext cx="1060796" cy="771550"/>
          </a:xfrm>
          <a:prstGeom prst="rect">
            <a:avLst/>
          </a:prstGeom>
        </p:spPr>
      </p:pic>
      <p:sp>
        <p:nvSpPr>
          <p:cNvPr id="9" name="TextBox 8">
            <a:extLst>
              <a:ext uri="{FF2B5EF4-FFF2-40B4-BE49-F238E27FC236}">
                <a16:creationId xmlns:a16="http://schemas.microsoft.com/office/drawing/2014/main" id="{63B7644B-4E32-494A-804A-C17DDC1F9A9A}"/>
              </a:ext>
            </a:extLst>
          </p:cNvPr>
          <p:cNvSpPr txBox="1"/>
          <p:nvPr/>
        </p:nvSpPr>
        <p:spPr>
          <a:xfrm>
            <a:off x="0" y="4240310"/>
            <a:ext cx="9144000"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370537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393F4D-F64C-4441-A121-4599B22C7B12}"/>
              </a:ext>
            </a:extLst>
          </p:cNvPr>
          <p:cNvGraphicFramePr>
            <a:graphicFrameLocks noGrp="1"/>
          </p:cNvGraphicFramePr>
          <p:nvPr>
            <p:ph idx="1"/>
            <p:extLst>
              <p:ext uri="{D42A27DB-BD31-4B8C-83A1-F6EECF244321}">
                <p14:modId xmlns:p14="http://schemas.microsoft.com/office/powerpoint/2010/main" val="762411923"/>
              </p:ext>
            </p:extLst>
          </p:nvPr>
        </p:nvGraphicFramePr>
        <p:xfrm>
          <a:off x="251520" y="771550"/>
          <a:ext cx="871296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2FF7D04-FEAB-41FB-AE4D-64A2A7FFE4FA}"/>
              </a:ext>
            </a:extLst>
          </p:cNvPr>
          <p:cNvSpPr>
            <a:spLocks noGrp="1"/>
          </p:cNvSpPr>
          <p:nvPr>
            <p:ph type="title"/>
          </p:nvPr>
        </p:nvSpPr>
        <p:spPr>
          <a:xfrm>
            <a:off x="1321296" y="267494"/>
            <a:ext cx="7427168" cy="504056"/>
          </a:xfrm>
        </p:spPr>
        <p:txBody>
          <a:bodyPr/>
          <a:lstStyle/>
          <a:p>
            <a:r>
              <a:rPr lang="en-US" b="1" dirty="0"/>
              <a:t>Recommendations</a:t>
            </a:r>
          </a:p>
        </p:txBody>
      </p:sp>
      <p:pic>
        <p:nvPicPr>
          <p:cNvPr id="6" name="Picture 5" descr="E:\Things to Do V (2012)\National RBM logos.jpg">
            <a:extLst>
              <a:ext uri="{FF2B5EF4-FFF2-40B4-BE49-F238E27FC236}">
                <a16:creationId xmlns:a16="http://schemas.microsoft.com/office/drawing/2014/main" id="{DEECF8A3-6256-6F4C-8150-1D21EFDC1CE1}"/>
              </a:ext>
            </a:extLst>
          </p:cNvPr>
          <p:cNvPicPr/>
          <p:nvPr/>
        </p:nvPicPr>
        <p:blipFill>
          <a:blip r:embed="rId7"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7" name="Picture 6">
            <a:extLst>
              <a:ext uri="{FF2B5EF4-FFF2-40B4-BE49-F238E27FC236}">
                <a16:creationId xmlns:a16="http://schemas.microsoft.com/office/drawing/2014/main" id="{488C7F97-86D4-6E49-9924-4AB53BE24F96}"/>
              </a:ext>
            </a:extLst>
          </p:cNvPr>
          <p:cNvPicPr>
            <a:picLocks noChangeAspect="1"/>
          </p:cNvPicPr>
          <p:nvPr/>
        </p:nvPicPr>
        <p:blipFill>
          <a:blip r:embed="rId8"/>
          <a:stretch>
            <a:fillRect/>
          </a:stretch>
        </p:blipFill>
        <p:spPr>
          <a:xfrm>
            <a:off x="8049464" y="0"/>
            <a:ext cx="1060796" cy="987574"/>
          </a:xfrm>
          <a:prstGeom prst="rect">
            <a:avLst/>
          </a:prstGeom>
        </p:spPr>
      </p:pic>
      <p:sp>
        <p:nvSpPr>
          <p:cNvPr id="8" name="TextBox 7">
            <a:extLst>
              <a:ext uri="{FF2B5EF4-FFF2-40B4-BE49-F238E27FC236}">
                <a16:creationId xmlns:a16="http://schemas.microsoft.com/office/drawing/2014/main" id="{540DE4D4-3378-DA4F-B7CA-BC1332562844}"/>
              </a:ext>
            </a:extLst>
          </p:cNvPr>
          <p:cNvSpPr txBox="1"/>
          <p:nvPr/>
        </p:nvSpPr>
        <p:spPr>
          <a:xfrm>
            <a:off x="0" y="4443958"/>
            <a:ext cx="9144001"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169948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3B9CCA-D14E-488F-9A14-B31EB812AAC4}"/>
              </a:ext>
            </a:extLst>
          </p:cNvPr>
          <p:cNvSpPr>
            <a:spLocks noGrp="1"/>
          </p:cNvSpPr>
          <p:nvPr>
            <p:ph idx="1"/>
          </p:nvPr>
        </p:nvSpPr>
        <p:spPr>
          <a:xfrm>
            <a:off x="179512" y="687167"/>
            <a:ext cx="8784976" cy="3756791"/>
          </a:xfrm>
        </p:spPr>
        <p:txBody>
          <a:bodyPr>
            <a:normAutofit lnSpcReduction="10000"/>
          </a:bodyPr>
          <a:lstStyle/>
          <a:p>
            <a:r>
              <a:rPr lang="en-US" sz="1600" dirty="0">
                <a:latin typeface="Times New Roman" panose="02020603050405020304" pitchFamily="18" charset="0"/>
                <a:ea typeface="Calibri" panose="020F0502020204030204" pitchFamily="34" charset="0"/>
                <a:cs typeface="Times New Roman" panose="02020603050405020304" pitchFamily="18" charset="0"/>
              </a:rPr>
              <a:t>Study result was disseminated widely in-country among all the stakeholders, including at international fora and on-coming effort to publish in a medical journal</a:t>
            </a:r>
          </a:p>
          <a:p>
            <a:pPr marL="0" indent="0">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cs typeface="Times New Roman" panose="02020603050405020304" pitchFamily="18" charset="0"/>
              </a:rPr>
              <a:t>Key recommendations were shared with delivery teams during the 2022 national and state level trainings, cascading down to the community drug distributors during the LGA and community level trainings</a:t>
            </a:r>
          </a:p>
          <a:p>
            <a:pPr marL="0" indent="0">
              <a:buNone/>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effectLst/>
                <a:latin typeface="Times New Roman" panose="02020603050405020304" pitchFamily="18" charset="0"/>
                <a:ea typeface="Calibri" panose="020F0502020204030204" pitchFamily="34" charset="0"/>
                <a:cs typeface="Times New Roman" panose="02020603050405020304" pitchFamily="18" charset="0"/>
              </a:rPr>
              <a:t>We have been able to secure funds; </a:t>
            </a:r>
          </a:p>
          <a:p>
            <a:pPr lvl="1"/>
            <a:r>
              <a:rPr lang="en-US" sz="1600" dirty="0">
                <a:effectLst/>
                <a:latin typeface="Times New Roman" panose="02020603050405020304" pitchFamily="18" charset="0"/>
                <a:ea typeface="Calibri" panose="020F0502020204030204" pitchFamily="34" charset="0"/>
                <a:cs typeface="Times New Roman" panose="02020603050405020304" pitchFamily="18" charset="0"/>
              </a:rPr>
              <a:t>for the</a:t>
            </a:r>
            <a:r>
              <a:rPr lang="en-US" sz="1600" dirty="0">
                <a:latin typeface="Times New Roman" panose="02020603050405020304" pitchFamily="18" charset="0"/>
                <a:ea typeface="Calibri" panose="020F0502020204030204" pitchFamily="34" charset="0"/>
                <a:cs typeface="Times New Roman" panose="02020603050405020304" pitchFamily="18" charset="0"/>
              </a:rPr>
              <a:t> revision of training modules</a:t>
            </a:r>
          </a:p>
          <a:p>
            <a:pPr lvl="1"/>
            <a:r>
              <a:rPr lang="en-US" sz="1600" dirty="0">
                <a:latin typeface="Times New Roman" panose="02020603050405020304" pitchFamily="18" charset="0"/>
                <a:ea typeface="Calibri" panose="020F0502020204030204" pitchFamily="34" charset="0"/>
                <a:cs typeface="Times New Roman" panose="02020603050405020304" pitchFamily="18" charset="0"/>
              </a:rPr>
              <a:t>for a workshop on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pharmcovigilance</a:t>
            </a:r>
            <a:r>
              <a:rPr lang="en-US" sz="1600" dirty="0">
                <a:latin typeface="Times New Roman" panose="02020603050405020304" pitchFamily="18" charset="0"/>
                <a:ea typeface="Calibri" panose="020F0502020204030204" pitchFamily="34" charset="0"/>
                <a:cs typeface="Times New Roman" panose="02020603050405020304" pitchFamily="18" charset="0"/>
              </a:rPr>
              <a:t>; which will produce risk mitigation document among others</a:t>
            </a:r>
          </a:p>
          <a:p>
            <a:pPr lvl="1"/>
            <a:r>
              <a:rPr lang="en-US" sz="1600" dirty="0">
                <a:latin typeface="Times New Roman" panose="02020603050405020304" pitchFamily="18" charset="0"/>
                <a:ea typeface="Calibri" panose="020F0502020204030204" pitchFamily="34" charset="0"/>
                <a:cs typeface="Times New Roman" panose="02020603050405020304" pitchFamily="18" charset="0"/>
              </a:rPr>
              <a:t>Scale up of the use of digital technology for implementation to improve efficiency and accountability of the intervention</a:t>
            </a:r>
          </a:p>
          <a:p>
            <a:pPr marL="457200" lvl="1" indent="0">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sz="1400" dirty="0">
              <a:effectLst/>
              <a:latin typeface="Times New Roman" panose="02020603050405020304" pitchFamily="18" charset="0"/>
              <a:ea typeface="Calibri" panose="020F0502020204030204" pitchFamily="34" charset="0"/>
            </a:endParaRPr>
          </a:p>
          <a:p>
            <a:pPr marL="457200" lvl="1" indent="0">
              <a:buNone/>
            </a:pPr>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DB49C93F-E733-4126-A33C-DB8A2AF371A4}"/>
              </a:ext>
            </a:extLst>
          </p:cNvPr>
          <p:cNvSpPr>
            <a:spLocks noGrp="1"/>
          </p:cNvSpPr>
          <p:nvPr>
            <p:ph type="title"/>
          </p:nvPr>
        </p:nvSpPr>
        <p:spPr>
          <a:xfrm>
            <a:off x="1321296" y="215564"/>
            <a:ext cx="6635080" cy="471603"/>
          </a:xfrm>
        </p:spPr>
        <p:txBody>
          <a:bodyPr>
            <a:normAutofit/>
          </a:bodyPr>
          <a:lstStyle/>
          <a:p>
            <a:r>
              <a:rPr lang="en-US" b="1" dirty="0">
                <a:latin typeface="+mn-lt"/>
              </a:rPr>
              <a:t>Country Level Actions</a:t>
            </a:r>
          </a:p>
        </p:txBody>
      </p:sp>
      <p:pic>
        <p:nvPicPr>
          <p:cNvPr id="6" name="Picture 5" descr="E:\Things to Do V (2012)\National RBM logos.jpg">
            <a:extLst>
              <a:ext uri="{FF2B5EF4-FFF2-40B4-BE49-F238E27FC236}">
                <a16:creationId xmlns:a16="http://schemas.microsoft.com/office/drawing/2014/main" id="{190F3DEC-9A61-F347-B7D6-639584AE10C1}"/>
              </a:ext>
            </a:extLst>
          </p:cNvPr>
          <p:cNvPicPr/>
          <p:nvPr/>
        </p:nvPicPr>
        <p:blipFill>
          <a:blip r:embed="rId2" cstate="print">
            <a:lum bright="-10000" contrast="10000"/>
          </a:blip>
          <a:srcRect/>
          <a:stretch>
            <a:fillRect/>
          </a:stretch>
        </p:blipFill>
        <p:spPr bwMode="auto">
          <a:xfrm>
            <a:off x="-23754" y="0"/>
            <a:ext cx="563306" cy="687167"/>
          </a:xfrm>
          <a:prstGeom prst="rect">
            <a:avLst/>
          </a:prstGeom>
          <a:noFill/>
          <a:ln w="9525">
            <a:noFill/>
            <a:miter lim="800000"/>
            <a:headEnd/>
            <a:tailEnd/>
          </a:ln>
        </p:spPr>
      </p:pic>
      <p:pic>
        <p:nvPicPr>
          <p:cNvPr id="7" name="Picture 6">
            <a:extLst>
              <a:ext uri="{FF2B5EF4-FFF2-40B4-BE49-F238E27FC236}">
                <a16:creationId xmlns:a16="http://schemas.microsoft.com/office/drawing/2014/main" id="{730292BC-5066-AA46-A796-6DAF1FDCD53C}"/>
              </a:ext>
            </a:extLst>
          </p:cNvPr>
          <p:cNvPicPr>
            <a:picLocks noChangeAspect="1"/>
          </p:cNvPicPr>
          <p:nvPr/>
        </p:nvPicPr>
        <p:blipFill>
          <a:blip r:embed="rId3"/>
          <a:stretch>
            <a:fillRect/>
          </a:stretch>
        </p:blipFill>
        <p:spPr>
          <a:xfrm>
            <a:off x="8049464" y="0"/>
            <a:ext cx="1060796" cy="771550"/>
          </a:xfrm>
          <a:prstGeom prst="rect">
            <a:avLst/>
          </a:prstGeom>
        </p:spPr>
      </p:pic>
      <p:sp>
        <p:nvSpPr>
          <p:cNvPr id="9" name="TextBox 8">
            <a:extLst>
              <a:ext uri="{FF2B5EF4-FFF2-40B4-BE49-F238E27FC236}">
                <a16:creationId xmlns:a16="http://schemas.microsoft.com/office/drawing/2014/main" id="{63B7644B-4E32-494A-804A-C17DDC1F9A9A}"/>
              </a:ext>
            </a:extLst>
          </p:cNvPr>
          <p:cNvSpPr txBox="1"/>
          <p:nvPr/>
        </p:nvSpPr>
        <p:spPr>
          <a:xfrm>
            <a:off x="1" y="4399171"/>
            <a:ext cx="9144000"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283520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C467F6-F8B6-4AD2-BECA-3E682B32000F}"/>
              </a:ext>
            </a:extLst>
          </p:cNvPr>
          <p:cNvPicPr>
            <a:picLocks noChangeAspect="1"/>
          </p:cNvPicPr>
          <p:nvPr/>
        </p:nvPicPr>
        <p:blipFill>
          <a:blip r:embed="rId2"/>
          <a:stretch>
            <a:fillRect/>
          </a:stretch>
        </p:blipFill>
        <p:spPr>
          <a:xfrm>
            <a:off x="2652" y="2571750"/>
            <a:ext cx="9138696" cy="2571750"/>
          </a:xfrm>
          <a:prstGeom prst="rect">
            <a:avLst/>
          </a:prstGeom>
        </p:spPr>
      </p:pic>
      <p:pic>
        <p:nvPicPr>
          <p:cNvPr id="6" name="Content Placeholder 3">
            <a:extLst>
              <a:ext uri="{FF2B5EF4-FFF2-40B4-BE49-F238E27FC236}">
                <a16:creationId xmlns:a16="http://schemas.microsoft.com/office/drawing/2014/main" id="{B278A825-BF20-1B4F-8740-FC1796D1E291}"/>
              </a:ext>
            </a:extLst>
          </p:cNvPr>
          <p:cNvPicPr>
            <a:picLocks noGrp="1" noChangeAspect="1"/>
          </p:cNvPicPr>
          <p:nvPr>
            <p:ph idx="1"/>
          </p:nvPr>
        </p:nvPicPr>
        <p:blipFill>
          <a:blip r:embed="rId3"/>
          <a:stretch>
            <a:fillRect/>
          </a:stretch>
        </p:blipFill>
        <p:spPr>
          <a:xfrm>
            <a:off x="2209800" y="699543"/>
            <a:ext cx="4234408" cy="720079"/>
          </a:xfrm>
          <a:prstGeom prst="rect">
            <a:avLst/>
          </a:prstGeom>
        </p:spPr>
      </p:pic>
      <p:pic>
        <p:nvPicPr>
          <p:cNvPr id="9" name="Picture 8">
            <a:extLst>
              <a:ext uri="{FF2B5EF4-FFF2-40B4-BE49-F238E27FC236}">
                <a16:creationId xmlns:a16="http://schemas.microsoft.com/office/drawing/2014/main" id="{DED798DD-BA61-C044-9B41-089E78C23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347614"/>
            <a:ext cx="3672408" cy="1584176"/>
          </a:xfrm>
          <a:prstGeom prst="rect">
            <a:avLst/>
          </a:prstGeom>
        </p:spPr>
      </p:pic>
      <p:pic>
        <p:nvPicPr>
          <p:cNvPr id="13" name="Picture 12">
            <a:extLst>
              <a:ext uri="{FF2B5EF4-FFF2-40B4-BE49-F238E27FC236}">
                <a16:creationId xmlns:a16="http://schemas.microsoft.com/office/drawing/2014/main" id="{882CE7C7-C54A-AF40-B45D-A44BA94E1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347614"/>
            <a:ext cx="4248472" cy="1800200"/>
          </a:xfrm>
          <a:prstGeom prst="rect">
            <a:avLst/>
          </a:prstGeom>
        </p:spPr>
      </p:pic>
      <p:pic>
        <p:nvPicPr>
          <p:cNvPr id="14" name="Picture 7">
            <a:extLst>
              <a:ext uri="{FF2B5EF4-FFF2-40B4-BE49-F238E27FC236}">
                <a16:creationId xmlns:a16="http://schemas.microsoft.com/office/drawing/2014/main" id="{86B4419B-A092-1B46-9932-710517A12A92}"/>
              </a:ext>
            </a:extLst>
          </p:cNvPr>
          <p:cNvPicPr>
            <a:picLocks noChangeAspect="1" noChangeArrowheads="1"/>
          </p:cNvPicPr>
          <p:nvPr/>
        </p:nvPicPr>
        <p:blipFill>
          <a:blip r:embed="rId6" cstate="print"/>
          <a:srcRect/>
          <a:stretch>
            <a:fillRect/>
          </a:stretch>
        </p:blipFill>
        <p:spPr bwMode="auto">
          <a:xfrm>
            <a:off x="0" y="3363838"/>
            <a:ext cx="3779912" cy="1779662"/>
          </a:xfrm>
          <a:prstGeom prst="rect">
            <a:avLst/>
          </a:prstGeom>
          <a:noFill/>
        </p:spPr>
      </p:pic>
      <p:pic>
        <p:nvPicPr>
          <p:cNvPr id="16" name="Picture 15" descr="E:\Things to Do V (2012)\National RBM logos.jpg">
            <a:extLst>
              <a:ext uri="{FF2B5EF4-FFF2-40B4-BE49-F238E27FC236}">
                <a16:creationId xmlns:a16="http://schemas.microsoft.com/office/drawing/2014/main" id="{3393613C-04F7-534A-B8E5-23BAA7CB6EA9}"/>
              </a:ext>
            </a:extLst>
          </p:cNvPr>
          <p:cNvPicPr/>
          <p:nvPr/>
        </p:nvPicPr>
        <p:blipFill>
          <a:blip r:embed="rId7" cstate="print">
            <a:lum bright="-10000" contrast="10000"/>
          </a:blip>
          <a:srcRect/>
          <a:stretch>
            <a:fillRect/>
          </a:stretch>
        </p:blipFill>
        <p:spPr bwMode="auto">
          <a:xfrm>
            <a:off x="5508104" y="3363838"/>
            <a:ext cx="3635896" cy="1779662"/>
          </a:xfrm>
          <a:prstGeom prst="rect">
            <a:avLst/>
          </a:prstGeom>
          <a:noFill/>
          <a:ln w="9525">
            <a:noFill/>
            <a:miter lim="800000"/>
            <a:headEnd/>
            <a:tailEnd/>
          </a:ln>
        </p:spPr>
      </p:pic>
    </p:spTree>
    <p:extLst>
      <p:ext uri="{BB962C8B-B14F-4D97-AF65-F5344CB8AC3E}">
        <p14:creationId xmlns:p14="http://schemas.microsoft.com/office/powerpoint/2010/main" val="1145767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2369"/>
            <a:ext cx="9138329" cy="309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55576" y="809465"/>
            <a:ext cx="8136904" cy="1242904"/>
          </a:xfrm>
          <a:prstGeom prst="rect">
            <a:avLst/>
          </a:prstGeom>
        </p:spPr>
        <p:txBody>
          <a:bodyPr wrap="square">
            <a:spAutoFit/>
          </a:bodyPr>
          <a:lstStyle/>
          <a:p>
            <a:pPr marL="0" marR="0" algn="ctr">
              <a:lnSpc>
                <a:spcPct val="107000"/>
              </a:lnSpc>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Facilitators and Barriers to Uptake of Seasonal Malaria Chemoprevention (SMC) in Nigeria: </a:t>
            </a:r>
          </a:p>
          <a:p>
            <a:pPr marL="0" marR="0" algn="ctr">
              <a:lnSpc>
                <a:spcPct val="107000"/>
              </a:lnSpc>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A Qualitative Approach</a:t>
            </a:r>
          </a:p>
        </p:txBody>
      </p:sp>
      <p:pic>
        <p:nvPicPr>
          <p:cNvPr id="4" name="Picture 3" descr="E:\Things to Do V (2012)\National RBM logos.jpg">
            <a:extLst>
              <a:ext uri="{FF2B5EF4-FFF2-40B4-BE49-F238E27FC236}">
                <a16:creationId xmlns:a16="http://schemas.microsoft.com/office/drawing/2014/main" id="{DAD63215-0B38-5740-A311-A74EE9205C8E}"/>
              </a:ext>
            </a:extLst>
          </p:cNvPr>
          <p:cNvPicPr/>
          <p:nvPr/>
        </p:nvPicPr>
        <p:blipFill>
          <a:blip r:embed="rId3" cstate="print">
            <a:lum bright="-10000" contrast="10000"/>
          </a:blip>
          <a:srcRect/>
          <a:stretch>
            <a:fillRect/>
          </a:stretch>
        </p:blipFill>
        <p:spPr bwMode="auto">
          <a:xfrm>
            <a:off x="-23754" y="0"/>
            <a:ext cx="1217612" cy="1219200"/>
          </a:xfrm>
          <a:prstGeom prst="rect">
            <a:avLst/>
          </a:prstGeom>
          <a:noFill/>
          <a:ln w="9525">
            <a:noFill/>
            <a:miter lim="800000"/>
            <a:headEnd/>
            <a:tailEnd/>
          </a:ln>
        </p:spPr>
      </p:pic>
      <p:pic>
        <p:nvPicPr>
          <p:cNvPr id="6" name="Picture 5">
            <a:extLst>
              <a:ext uri="{FF2B5EF4-FFF2-40B4-BE49-F238E27FC236}">
                <a16:creationId xmlns:a16="http://schemas.microsoft.com/office/drawing/2014/main" id="{E5DEC92D-63EA-2E4A-BF42-B5ABEBF2C916}"/>
              </a:ext>
            </a:extLst>
          </p:cNvPr>
          <p:cNvPicPr>
            <a:picLocks noChangeAspect="1"/>
          </p:cNvPicPr>
          <p:nvPr/>
        </p:nvPicPr>
        <p:blipFill>
          <a:blip r:embed="rId4"/>
          <a:stretch>
            <a:fillRect/>
          </a:stretch>
        </p:blipFill>
        <p:spPr>
          <a:xfrm>
            <a:off x="8049464" y="0"/>
            <a:ext cx="1060796" cy="987574"/>
          </a:xfrm>
          <a:prstGeom prst="rect">
            <a:avLst/>
          </a:prstGeom>
        </p:spPr>
      </p:pic>
    </p:spTree>
    <p:extLst>
      <p:ext uri="{BB962C8B-B14F-4D97-AF65-F5344CB8AC3E}">
        <p14:creationId xmlns:p14="http://schemas.microsoft.com/office/powerpoint/2010/main" val="12953728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41FDB-6847-431F-A366-B8F6F361DA4D}"/>
              </a:ext>
            </a:extLst>
          </p:cNvPr>
          <p:cNvSpPr>
            <a:spLocks noGrp="1"/>
          </p:cNvSpPr>
          <p:nvPr>
            <p:ph idx="1"/>
          </p:nvPr>
        </p:nvSpPr>
        <p:spPr>
          <a:xfrm>
            <a:off x="179512" y="749545"/>
            <a:ext cx="8507288" cy="3776517"/>
          </a:xfrm>
        </p:spPr>
        <p:txBody>
          <a:bodyPr/>
          <a:lstStyle/>
          <a:p>
            <a:pPr>
              <a:lnSpc>
                <a:spcPct val="150000"/>
              </a:lnSpc>
            </a:pPr>
            <a:r>
              <a:rPr lang="en-US" sz="1800" dirty="0">
                <a:effectLst/>
                <a:latin typeface="Bahnschrift" panose="020B0502040204020203" pitchFamily="34" charset="0"/>
                <a:ea typeface="Calibri" panose="020F0502020204030204" pitchFamily="34" charset="0"/>
              </a:rPr>
              <a:t>Aim is to determine facilitators and barriers to uptake of SMC among children aged 3-59months in selected States in Nigeria</a:t>
            </a:r>
          </a:p>
          <a:p>
            <a:r>
              <a:rPr lang="en-US" sz="1800" dirty="0">
                <a:latin typeface="Bahnschrift" panose="020B0502040204020203" pitchFamily="34" charset="0"/>
              </a:rPr>
              <a:t>Specifically, </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knowledge of malaria whether it affects uptake of SMC, and to examine</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perceived effect of SMC on their children's health,</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experiences and attitudes of caregivers concerning the concept of SMC, </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experiences and attitudes of caregivers concerning the regimen of the chemoprevention</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preferred mode of delivery/place of administration of SMC by caregivers</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health workers’ attitudes and experiences regarding delivery of SMC</a:t>
            </a:r>
          </a:p>
          <a:p>
            <a:pPr marL="723900" lvl="1" indent="-342900">
              <a:lnSpc>
                <a:spcPct val="150000"/>
              </a:lnSpc>
              <a:spcBef>
                <a:spcPts val="0"/>
              </a:spcBef>
              <a:buFont typeface="+mj-lt"/>
              <a:buAutoNum type="romanLcPeriod"/>
            </a:pPr>
            <a:r>
              <a:rPr lang="en-US" sz="1400" dirty="0">
                <a:effectLst/>
                <a:latin typeface="Bahnschrift" panose="020B0502040204020203" pitchFamily="34" charset="0"/>
                <a:ea typeface="Calibri" panose="020F0502020204030204" pitchFamily="34" charset="0"/>
                <a:cs typeface="Times New Roman" panose="02020603050405020304" pitchFamily="18" charset="0"/>
              </a:rPr>
              <a:t>to determine if (ii)-(vi) above affects uptake of SMC </a:t>
            </a:r>
          </a:p>
          <a:p>
            <a:endParaRPr lang="en-US" dirty="0"/>
          </a:p>
        </p:txBody>
      </p:sp>
      <p:sp>
        <p:nvSpPr>
          <p:cNvPr id="3" name="Title 2">
            <a:extLst>
              <a:ext uri="{FF2B5EF4-FFF2-40B4-BE49-F238E27FC236}">
                <a16:creationId xmlns:a16="http://schemas.microsoft.com/office/drawing/2014/main" id="{99FFF623-FB1A-45F9-BA14-E6E44A85996A}"/>
              </a:ext>
            </a:extLst>
          </p:cNvPr>
          <p:cNvSpPr>
            <a:spLocks noGrp="1"/>
          </p:cNvSpPr>
          <p:nvPr>
            <p:ph type="title"/>
          </p:nvPr>
        </p:nvSpPr>
        <p:spPr>
          <a:xfrm>
            <a:off x="1259632" y="317497"/>
            <a:ext cx="7427168" cy="432048"/>
          </a:xfrm>
        </p:spPr>
        <p:txBody>
          <a:bodyPr>
            <a:normAutofit/>
          </a:bodyPr>
          <a:lstStyle/>
          <a:p>
            <a:r>
              <a:rPr lang="en-US" sz="2000" b="1" dirty="0"/>
              <a:t>Study Objectives</a:t>
            </a:r>
          </a:p>
        </p:txBody>
      </p:sp>
      <p:pic>
        <p:nvPicPr>
          <p:cNvPr id="5" name="Picture 4" descr="E:\Things to Do V (2012)\National RBM logos.jpg">
            <a:extLst>
              <a:ext uri="{FF2B5EF4-FFF2-40B4-BE49-F238E27FC236}">
                <a16:creationId xmlns:a16="http://schemas.microsoft.com/office/drawing/2014/main" id="{232A8C3C-1F7F-564B-8BAE-D6F032736679}"/>
              </a:ext>
            </a:extLst>
          </p:cNvPr>
          <p:cNvPicPr/>
          <p:nvPr/>
        </p:nvPicPr>
        <p:blipFill>
          <a:blip r:embed="rId2" cstate="print">
            <a:lum bright="-10000" contrast="10000"/>
          </a:blip>
          <a:srcRect/>
          <a:stretch>
            <a:fillRect/>
          </a:stretch>
        </p:blipFill>
        <p:spPr bwMode="auto">
          <a:xfrm>
            <a:off x="-30554" y="0"/>
            <a:ext cx="570105" cy="786121"/>
          </a:xfrm>
          <a:prstGeom prst="rect">
            <a:avLst/>
          </a:prstGeom>
          <a:noFill/>
          <a:ln w="9525">
            <a:noFill/>
            <a:miter lim="800000"/>
            <a:headEnd/>
            <a:tailEnd/>
          </a:ln>
        </p:spPr>
      </p:pic>
      <p:pic>
        <p:nvPicPr>
          <p:cNvPr id="6" name="Picture 5">
            <a:extLst>
              <a:ext uri="{FF2B5EF4-FFF2-40B4-BE49-F238E27FC236}">
                <a16:creationId xmlns:a16="http://schemas.microsoft.com/office/drawing/2014/main" id="{058C9EF1-DBE3-E64A-A145-BAF534D5297C}"/>
              </a:ext>
            </a:extLst>
          </p:cNvPr>
          <p:cNvPicPr>
            <a:picLocks noChangeAspect="1"/>
          </p:cNvPicPr>
          <p:nvPr/>
        </p:nvPicPr>
        <p:blipFill>
          <a:blip r:embed="rId3"/>
          <a:stretch>
            <a:fillRect/>
          </a:stretch>
        </p:blipFill>
        <p:spPr>
          <a:xfrm>
            <a:off x="8049464" y="0"/>
            <a:ext cx="1094536" cy="987574"/>
          </a:xfrm>
          <a:prstGeom prst="rect">
            <a:avLst/>
          </a:prstGeom>
        </p:spPr>
      </p:pic>
      <p:sp>
        <p:nvSpPr>
          <p:cNvPr id="8" name="TextBox 7">
            <a:extLst>
              <a:ext uri="{FF2B5EF4-FFF2-40B4-BE49-F238E27FC236}">
                <a16:creationId xmlns:a16="http://schemas.microsoft.com/office/drawing/2014/main" id="{862B448A-D90E-2E42-B28C-A126AE788F0F}"/>
              </a:ext>
            </a:extLst>
          </p:cNvPr>
          <p:cNvSpPr txBox="1"/>
          <p:nvPr/>
        </p:nvSpPr>
        <p:spPr>
          <a:xfrm>
            <a:off x="1" y="4299940"/>
            <a:ext cx="9143999"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221320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48A927-D8EB-4AFA-9697-7AE154F1D26E}"/>
              </a:ext>
            </a:extLst>
          </p:cNvPr>
          <p:cNvSpPr>
            <a:spLocks noGrp="1"/>
          </p:cNvSpPr>
          <p:nvPr>
            <p:ph idx="1"/>
          </p:nvPr>
        </p:nvSpPr>
        <p:spPr>
          <a:xfrm>
            <a:off x="179512" y="771550"/>
            <a:ext cx="8712968" cy="3992691"/>
          </a:xfrm>
        </p:spPr>
        <p:txBody>
          <a:bodyPr>
            <a:normAutofit fontScale="92500" lnSpcReduction="10000"/>
          </a:bodyPr>
          <a:lstStyle/>
          <a:p>
            <a:r>
              <a:rPr lang="en-US" sz="2000" b="1" dirty="0">
                <a:latin typeface="Bahnschrift" panose="020B0502040204020203" pitchFamily="34" charset="0"/>
              </a:rPr>
              <a:t>Purposively selected 5 States:</a:t>
            </a:r>
          </a:p>
          <a:p>
            <a:pPr lvl="1"/>
            <a:r>
              <a:rPr lang="en-US" sz="1600" dirty="0">
                <a:latin typeface="Bahnschrift" panose="020B0502040204020203" pitchFamily="34" charset="0"/>
              </a:rPr>
              <a:t>Kano, Kebbi, Kwara, Nasarawa &amp; Yobe</a:t>
            </a:r>
          </a:p>
          <a:p>
            <a:pPr lvl="1"/>
            <a:r>
              <a:rPr lang="en-US" sz="1600" dirty="0">
                <a:latin typeface="Bahnschrift" panose="020B0502040204020203" pitchFamily="34" charset="0"/>
              </a:rPr>
              <a:t>Two LGAs in each State</a:t>
            </a:r>
          </a:p>
          <a:p>
            <a:pPr lvl="1"/>
            <a:r>
              <a:rPr lang="en-US" sz="1600" dirty="0">
                <a:latin typeface="Bahnschrift" panose="020B0502040204020203" pitchFamily="34" charset="0"/>
              </a:rPr>
              <a:t>Two Wards/Communities in each LGA</a:t>
            </a:r>
          </a:p>
          <a:p>
            <a:pPr lvl="1"/>
            <a:r>
              <a:rPr lang="en-US" sz="1600" dirty="0">
                <a:latin typeface="Bahnschrift" panose="020B0502040204020203" pitchFamily="34" charset="0"/>
              </a:rPr>
              <a:t>Based on geopolitical zone/partner mapping/No. of years of implementation/performance in SMC 2021 round/rural and urban setting</a:t>
            </a:r>
          </a:p>
          <a:p>
            <a:r>
              <a:rPr lang="en-US" sz="2000" b="1"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Study Population: </a:t>
            </a:r>
            <a:endParaRPr lang="en-US" sz="2000" dirty="0">
              <a:effectLst/>
              <a:latin typeface="Bahnschrift" panose="020B0502040204020203" pitchFamily="34" charset="0"/>
              <a:ea typeface="Calibri" panose="020F0502020204030204" pitchFamily="34" charset="0"/>
              <a:cs typeface="Times New Roman" panose="02020603050405020304" pitchFamily="18" charset="0"/>
            </a:endParaRPr>
          </a:p>
          <a:p>
            <a:pPr lvl="1"/>
            <a:r>
              <a:rPr lang="en-US" sz="1600" dirty="0">
                <a:latin typeface="Bahnschrift" panose="020B0502040204020203" pitchFamily="34" charset="0"/>
              </a:rPr>
              <a:t>Caregivers-mothers and fathers (slit into those who could write and read and those who could not)</a:t>
            </a:r>
          </a:p>
          <a:p>
            <a:pPr lvl="1"/>
            <a:r>
              <a:rPr lang="en-US" sz="1600" dirty="0">
                <a:latin typeface="Bahnschrift" panose="020B0502040204020203" pitchFamily="34" charset="0"/>
              </a:rPr>
              <a:t>Community-Directed Distributors (CDDs)</a:t>
            </a:r>
          </a:p>
          <a:p>
            <a:pPr lvl="1"/>
            <a:r>
              <a:rPr lang="en-US" sz="1600" dirty="0">
                <a:latin typeface="Bahnschrift" panose="020B0502040204020203" pitchFamily="34" charset="0"/>
              </a:rPr>
              <a:t>Community Leaders</a:t>
            </a:r>
          </a:p>
          <a:p>
            <a:pPr lvl="1"/>
            <a:r>
              <a:rPr lang="en-US" sz="1600" dirty="0">
                <a:latin typeface="Bahnschrift" panose="020B0502040204020203" pitchFamily="34" charset="0"/>
              </a:rPr>
              <a:t>LGA Malaria Focal Person</a:t>
            </a:r>
          </a:p>
          <a:p>
            <a:pPr lvl="1"/>
            <a:r>
              <a:rPr lang="en-US" sz="1600" dirty="0">
                <a:effectLst/>
                <a:latin typeface="Bahnschrift" panose="020B0502040204020203" pitchFamily="34" charset="0"/>
                <a:ea typeface="Calibri" panose="020F0502020204030204" pitchFamily="34" charset="0"/>
              </a:rPr>
              <a:t>Director of Public Health/Disease Control and Malaria Programme Manager</a:t>
            </a:r>
          </a:p>
          <a:p>
            <a:r>
              <a:rPr lang="en-US" sz="2000" b="1" dirty="0">
                <a:latin typeface="Bahnschrift" panose="020B0502040204020203" pitchFamily="34" charset="0"/>
              </a:rPr>
              <a:t>National Programme Officers/Partners:</a:t>
            </a:r>
          </a:p>
          <a:p>
            <a:pPr lvl="1"/>
            <a:r>
              <a:rPr lang="en-US" sz="1600" dirty="0">
                <a:latin typeface="Bahnschrift" panose="020B0502040204020203" pitchFamily="34" charset="0"/>
              </a:rPr>
              <a:t>National Coordinator NMEP, Malaria Consortium, WHO, PMI, GF</a:t>
            </a:r>
            <a:endParaRPr lang="en-US" sz="1800" dirty="0">
              <a:latin typeface="Bahnschrift" panose="020B0502040204020203" pitchFamily="34" charset="0"/>
            </a:endParaRPr>
          </a:p>
        </p:txBody>
      </p:sp>
      <p:sp>
        <p:nvSpPr>
          <p:cNvPr id="3" name="Title 2">
            <a:extLst>
              <a:ext uri="{FF2B5EF4-FFF2-40B4-BE49-F238E27FC236}">
                <a16:creationId xmlns:a16="http://schemas.microsoft.com/office/drawing/2014/main" id="{105004AB-6A07-4304-A5CE-59F5C1B857BA}"/>
              </a:ext>
            </a:extLst>
          </p:cNvPr>
          <p:cNvSpPr>
            <a:spLocks noGrp="1"/>
          </p:cNvSpPr>
          <p:nvPr>
            <p:ph type="title"/>
          </p:nvPr>
        </p:nvSpPr>
        <p:spPr>
          <a:xfrm>
            <a:off x="1321296" y="267494"/>
            <a:ext cx="7427168" cy="399796"/>
          </a:xfrm>
        </p:spPr>
        <p:txBody>
          <a:bodyPr>
            <a:normAutofit fontScale="90000"/>
          </a:bodyPr>
          <a:lstStyle/>
          <a:p>
            <a:r>
              <a:rPr lang="en-US" b="1" dirty="0"/>
              <a:t>Methodology</a:t>
            </a:r>
          </a:p>
        </p:txBody>
      </p:sp>
      <p:pic>
        <p:nvPicPr>
          <p:cNvPr id="6" name="Picture 5" descr="E:\Things to Do V (2012)\National RBM logos.jpg">
            <a:extLst>
              <a:ext uri="{FF2B5EF4-FFF2-40B4-BE49-F238E27FC236}">
                <a16:creationId xmlns:a16="http://schemas.microsoft.com/office/drawing/2014/main" id="{B5EAED62-6D43-E844-9EA2-8AC72C3DAB91}"/>
              </a:ext>
            </a:extLst>
          </p:cNvPr>
          <p:cNvPicPr/>
          <p:nvPr/>
        </p:nvPicPr>
        <p:blipFill>
          <a:blip r:embed="rId2" cstate="print">
            <a:lum bright="-10000" contrast="10000"/>
          </a:blip>
          <a:srcRect/>
          <a:stretch>
            <a:fillRect/>
          </a:stretch>
        </p:blipFill>
        <p:spPr bwMode="auto">
          <a:xfrm>
            <a:off x="-23754" y="0"/>
            <a:ext cx="563306" cy="771550"/>
          </a:xfrm>
          <a:prstGeom prst="rect">
            <a:avLst/>
          </a:prstGeom>
          <a:noFill/>
          <a:ln w="9525">
            <a:noFill/>
            <a:miter lim="800000"/>
            <a:headEnd/>
            <a:tailEnd/>
          </a:ln>
        </p:spPr>
      </p:pic>
      <p:pic>
        <p:nvPicPr>
          <p:cNvPr id="7" name="Picture 6">
            <a:extLst>
              <a:ext uri="{FF2B5EF4-FFF2-40B4-BE49-F238E27FC236}">
                <a16:creationId xmlns:a16="http://schemas.microsoft.com/office/drawing/2014/main" id="{2044C1E8-B398-4E40-8367-C4395D844FC5}"/>
              </a:ext>
            </a:extLst>
          </p:cNvPr>
          <p:cNvPicPr>
            <a:picLocks noChangeAspect="1"/>
          </p:cNvPicPr>
          <p:nvPr/>
        </p:nvPicPr>
        <p:blipFill>
          <a:blip r:embed="rId3"/>
          <a:stretch>
            <a:fillRect/>
          </a:stretch>
        </p:blipFill>
        <p:spPr>
          <a:xfrm>
            <a:off x="8049464" y="0"/>
            <a:ext cx="1060796" cy="987574"/>
          </a:xfrm>
          <a:prstGeom prst="rect">
            <a:avLst/>
          </a:prstGeom>
        </p:spPr>
      </p:pic>
      <p:sp>
        <p:nvSpPr>
          <p:cNvPr id="9" name="TextBox 8">
            <a:extLst>
              <a:ext uri="{FF2B5EF4-FFF2-40B4-BE49-F238E27FC236}">
                <a16:creationId xmlns:a16="http://schemas.microsoft.com/office/drawing/2014/main" id="{B4E5EBB8-35B2-D940-9B1D-8BD497F25688}"/>
              </a:ext>
            </a:extLst>
          </p:cNvPr>
          <p:cNvSpPr txBox="1"/>
          <p:nvPr/>
        </p:nvSpPr>
        <p:spPr>
          <a:xfrm>
            <a:off x="0" y="4443958"/>
            <a:ext cx="9144001"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218991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E9378-4C98-481C-9C2F-713A0773A451}"/>
              </a:ext>
            </a:extLst>
          </p:cNvPr>
          <p:cNvSpPr>
            <a:spLocks noGrp="1"/>
          </p:cNvSpPr>
          <p:nvPr>
            <p:ph idx="1"/>
          </p:nvPr>
        </p:nvSpPr>
        <p:spPr>
          <a:xfrm>
            <a:off x="3923928" y="712663"/>
            <a:ext cx="5112566" cy="3875312"/>
          </a:xfrm>
        </p:spPr>
        <p:txBody>
          <a:bodyPr/>
          <a:lstStyle/>
          <a:p>
            <a:pPr marL="0" indent="0" algn="ctr">
              <a:buNone/>
            </a:pPr>
            <a:r>
              <a:rPr lang="en-US" sz="2400" b="1" dirty="0">
                <a:solidFill>
                  <a:schemeClr val="bg1"/>
                </a:solidFill>
                <a:latin typeface="HelveticaNeueLTPro-Roman"/>
              </a:rPr>
              <a:t>Methodology</a:t>
            </a:r>
          </a:p>
          <a:p>
            <a:endParaRPr lang="en-US" dirty="0"/>
          </a:p>
        </p:txBody>
      </p:sp>
      <p:sp>
        <p:nvSpPr>
          <p:cNvPr id="4" name="Text Placeholder 3">
            <a:extLst>
              <a:ext uri="{FF2B5EF4-FFF2-40B4-BE49-F238E27FC236}">
                <a16:creationId xmlns:a16="http://schemas.microsoft.com/office/drawing/2014/main" id="{66346E72-A9A2-4FD4-AF9F-AE10DD452890}"/>
              </a:ext>
            </a:extLst>
          </p:cNvPr>
          <p:cNvSpPr>
            <a:spLocks noGrp="1"/>
          </p:cNvSpPr>
          <p:nvPr>
            <p:ph type="body" sz="half" idx="2"/>
          </p:nvPr>
        </p:nvSpPr>
        <p:spPr>
          <a:xfrm>
            <a:off x="107506" y="712663"/>
            <a:ext cx="3816422" cy="3587282"/>
          </a:xfrm>
        </p:spPr>
        <p:txBody>
          <a:bodyPr/>
          <a:lstStyle/>
          <a:p>
            <a:pPr marL="342900" indent="-342900">
              <a:buFont typeface="Wingdings" panose="05000000000000000000" pitchFamily="2" charset="2"/>
              <a:buChar char="§"/>
            </a:pPr>
            <a:r>
              <a:rPr lang="en-US" sz="2000" dirty="0">
                <a:latin typeface="Bahnschrift" panose="020B0502040204020203" pitchFamily="34" charset="0"/>
              </a:rPr>
              <a:t>Data Collection:</a:t>
            </a:r>
          </a:p>
          <a:p>
            <a:pPr marL="285750" indent="-285750">
              <a:buFont typeface="Arial" panose="020B0604020202020204" pitchFamily="34" charset="0"/>
              <a:buChar char="•"/>
            </a:pPr>
            <a:r>
              <a:rPr lang="en-US" sz="1600" dirty="0">
                <a:effectLst/>
                <a:latin typeface="Bahnschrift" panose="020B0502040204020203" pitchFamily="34" charset="0"/>
                <a:ea typeface="Calibri" panose="020F0502020204030204" pitchFamily="34" charset="0"/>
                <a:cs typeface="Times New Roman" panose="02020603050405020304" pitchFamily="18" charset="0"/>
              </a:rPr>
              <a:t>Key Informant Interviews</a:t>
            </a:r>
          </a:p>
          <a:p>
            <a:pPr marL="285750" indent="-285750">
              <a:buFont typeface="Arial" panose="020B0604020202020204" pitchFamily="34" charset="0"/>
              <a:buChar char="•"/>
            </a:pPr>
            <a:r>
              <a:rPr lang="en-US" sz="1600" dirty="0">
                <a:latin typeface="Bahnschrift" panose="020B0502040204020203" pitchFamily="34" charset="0"/>
                <a:ea typeface="Calibri" panose="020F0502020204030204" pitchFamily="34" charset="0"/>
                <a:cs typeface="Times New Roman" panose="02020603050405020304" pitchFamily="18" charset="0"/>
              </a:rPr>
              <a:t>In-Depth Interviews</a:t>
            </a:r>
            <a:endParaRPr lang="en-US" sz="1600" dirty="0">
              <a:effectLst/>
              <a:latin typeface="Bahnschrift" panose="020B0502040204020203"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dirty="0">
                <a:latin typeface="Bahnschrift" panose="020B0502040204020203" pitchFamily="34" charset="0"/>
              </a:rPr>
              <a:t>Focus Group Discussions</a:t>
            </a:r>
          </a:p>
          <a:p>
            <a:pPr marL="285750" indent="-285750">
              <a:buFont typeface="Arial" panose="020B0604020202020204" pitchFamily="34" charset="0"/>
              <a:buChar char="•"/>
            </a:pPr>
            <a:r>
              <a:rPr lang="en-US" sz="1600" dirty="0">
                <a:latin typeface="Bahnschrift" panose="020B0502040204020203" pitchFamily="34" charset="0"/>
              </a:rPr>
              <a:t>FGDs conducted in local languages (Hausa/Yoruba) translated into English and transcribed verbatim</a:t>
            </a:r>
          </a:p>
          <a:p>
            <a:pPr marL="285750" indent="-285750">
              <a:buFont typeface="Arial" panose="020B0604020202020204" pitchFamily="34" charset="0"/>
              <a:buChar char="•"/>
            </a:pPr>
            <a:r>
              <a:rPr lang="en-US" sz="1600" dirty="0">
                <a:latin typeface="Bahnschrift" panose="020B0502040204020203" pitchFamily="34" charset="0"/>
              </a:rPr>
              <a:t>Interviews conducted in local language or English</a:t>
            </a:r>
          </a:p>
          <a:p>
            <a:pPr marL="285750" indent="-285750">
              <a:buFont typeface="Arial" panose="020B0604020202020204" pitchFamily="34" charset="0"/>
              <a:buChar char="•"/>
            </a:pPr>
            <a:endParaRPr lang="en-US" sz="1600" dirty="0">
              <a:latin typeface="Bahnschrift" panose="020B0502040204020203" pitchFamily="34" charset="0"/>
            </a:endParaRPr>
          </a:p>
          <a:p>
            <a:pPr marL="285750" indent="-285750">
              <a:buFont typeface="Arial" panose="020B0604020202020204" pitchFamily="34" charset="0"/>
              <a:buChar char="•"/>
            </a:pPr>
            <a:endParaRPr lang="en-US" sz="1600" dirty="0">
              <a:latin typeface="Bahnschrift" panose="020B0502040204020203" pitchFamily="34" charset="0"/>
            </a:endParaRPr>
          </a:p>
        </p:txBody>
      </p:sp>
      <p:sp>
        <p:nvSpPr>
          <p:cNvPr id="6" name="Title 5">
            <a:extLst>
              <a:ext uri="{FF2B5EF4-FFF2-40B4-BE49-F238E27FC236}">
                <a16:creationId xmlns:a16="http://schemas.microsoft.com/office/drawing/2014/main" id="{94389462-EEBD-4F2A-8334-610E2746FE0F}"/>
              </a:ext>
            </a:extLst>
          </p:cNvPr>
          <p:cNvSpPr txBox="1">
            <a:spLocks noGrp="1"/>
          </p:cNvSpPr>
          <p:nvPr>
            <p:ph type="title"/>
          </p:nvPr>
        </p:nvSpPr>
        <p:spPr>
          <a:xfrm>
            <a:off x="1475656" y="318045"/>
            <a:ext cx="5400600" cy="492443"/>
          </a:xfrm>
          <a:prstGeom prst="rect">
            <a:avLst/>
          </a:prstGeom>
          <a:noFill/>
        </p:spPr>
        <p:txBody>
          <a:bodyPr wrap="square" rtlCol="0">
            <a:spAutoFit/>
          </a:bodyPr>
          <a:lstStyle/>
          <a:p>
            <a:r>
              <a:rPr lang="en-US" sz="2600" dirty="0">
                <a:latin typeface="HelveticaNeueLTPro-Roman"/>
              </a:rPr>
              <a:t>Methodology</a:t>
            </a:r>
            <a:endParaRPr lang="en-GB" sz="2600" dirty="0">
              <a:solidFill>
                <a:srgbClr val="DA0063"/>
              </a:solidFill>
              <a:latin typeface="HelveticaNeueLTPro-Roman" pitchFamily="34" charset="0"/>
            </a:endParaRPr>
          </a:p>
        </p:txBody>
      </p:sp>
      <p:graphicFrame>
        <p:nvGraphicFramePr>
          <p:cNvPr id="10" name="Table 9">
            <a:extLst>
              <a:ext uri="{FF2B5EF4-FFF2-40B4-BE49-F238E27FC236}">
                <a16:creationId xmlns:a16="http://schemas.microsoft.com/office/drawing/2014/main" id="{8036EBAF-8E5F-4373-BB3C-976E28552D16}"/>
              </a:ext>
            </a:extLst>
          </p:cNvPr>
          <p:cNvGraphicFramePr>
            <a:graphicFrameLocks noGrp="1"/>
          </p:cNvGraphicFramePr>
          <p:nvPr>
            <p:extLst>
              <p:ext uri="{D42A27DB-BD31-4B8C-83A1-F6EECF244321}">
                <p14:modId xmlns:p14="http://schemas.microsoft.com/office/powerpoint/2010/main" val="3288437945"/>
              </p:ext>
            </p:extLst>
          </p:nvPr>
        </p:nvGraphicFramePr>
        <p:xfrm>
          <a:off x="3923928" y="712662"/>
          <a:ext cx="5220072" cy="3981898"/>
        </p:xfrm>
        <a:graphic>
          <a:graphicData uri="http://schemas.openxmlformats.org/drawingml/2006/table">
            <a:tbl>
              <a:tblPr>
                <a:tableStyleId>{5C22544A-7EE6-4342-B048-85BDC9FD1C3A}</a:tableStyleId>
              </a:tblPr>
              <a:tblGrid>
                <a:gridCol w="1857533">
                  <a:extLst>
                    <a:ext uri="{9D8B030D-6E8A-4147-A177-3AD203B41FA5}">
                      <a16:colId xmlns:a16="http://schemas.microsoft.com/office/drawing/2014/main" val="84720336"/>
                    </a:ext>
                  </a:extLst>
                </a:gridCol>
                <a:gridCol w="650813">
                  <a:extLst>
                    <a:ext uri="{9D8B030D-6E8A-4147-A177-3AD203B41FA5}">
                      <a16:colId xmlns:a16="http://schemas.microsoft.com/office/drawing/2014/main" val="2042794186"/>
                    </a:ext>
                  </a:extLst>
                </a:gridCol>
                <a:gridCol w="1937600">
                  <a:extLst>
                    <a:ext uri="{9D8B030D-6E8A-4147-A177-3AD203B41FA5}">
                      <a16:colId xmlns:a16="http://schemas.microsoft.com/office/drawing/2014/main" val="302671054"/>
                    </a:ext>
                  </a:extLst>
                </a:gridCol>
                <a:gridCol w="774126">
                  <a:extLst>
                    <a:ext uri="{9D8B030D-6E8A-4147-A177-3AD203B41FA5}">
                      <a16:colId xmlns:a16="http://schemas.microsoft.com/office/drawing/2014/main" val="1102723543"/>
                    </a:ext>
                  </a:extLst>
                </a:gridCol>
              </a:tblGrid>
              <a:tr h="392372">
                <a:tc>
                  <a:txBody>
                    <a:bodyPr/>
                    <a:lstStyle/>
                    <a:p>
                      <a:pPr algn="l" fontAlgn="ctr"/>
                      <a:r>
                        <a:rPr lang="en-US" sz="1600" b="1" u="none" strike="noStrike" dirty="0">
                          <a:effectLst/>
                        </a:rPr>
                        <a:t>State</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b="1" u="none" strike="noStrike" dirty="0">
                          <a:effectLst/>
                        </a:rPr>
                        <a:t>FGDs</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b="1" u="none" strike="noStrike" dirty="0">
                          <a:effectLst/>
                        </a:rPr>
                        <a:t>In-depth interviews</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b="1" u="none" strike="noStrike" dirty="0">
                          <a:effectLst/>
                        </a:rPr>
                        <a:t>Total</a:t>
                      </a:r>
                      <a:endParaRPr lang="en-US" sz="16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11897240"/>
                  </a:ext>
                </a:extLst>
              </a:tr>
              <a:tr h="392372">
                <a:tc>
                  <a:txBody>
                    <a:bodyPr/>
                    <a:lstStyle/>
                    <a:p>
                      <a:pPr algn="l" fontAlgn="ctr"/>
                      <a:r>
                        <a:rPr lang="en-US" sz="1600" u="none" strike="noStrike" dirty="0">
                          <a:effectLst/>
                        </a:rPr>
                        <a:t>Kano</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40</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48488906"/>
                  </a:ext>
                </a:extLst>
              </a:tr>
              <a:tr h="392372">
                <a:tc>
                  <a:txBody>
                    <a:bodyPr/>
                    <a:lstStyle/>
                    <a:p>
                      <a:pPr algn="l" fontAlgn="ctr"/>
                      <a:r>
                        <a:rPr lang="en-US" sz="1600" u="none" strike="noStrike" dirty="0">
                          <a:effectLst/>
                        </a:rPr>
                        <a:t>Kebbi</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20</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36</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97671747"/>
                  </a:ext>
                </a:extLst>
              </a:tr>
              <a:tr h="392372">
                <a:tc>
                  <a:txBody>
                    <a:bodyPr/>
                    <a:lstStyle/>
                    <a:p>
                      <a:pPr algn="l" fontAlgn="ctr"/>
                      <a:r>
                        <a:rPr lang="en-US" sz="1600" u="none" strike="noStrike">
                          <a:effectLst/>
                        </a:rPr>
                        <a:t>Kwara</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20</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36</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64581306"/>
                  </a:ext>
                </a:extLst>
              </a:tr>
              <a:tr h="392372">
                <a:tc>
                  <a:txBody>
                    <a:bodyPr/>
                    <a:lstStyle/>
                    <a:p>
                      <a:pPr algn="l" fontAlgn="ctr"/>
                      <a:r>
                        <a:rPr lang="en-US" sz="1600" u="none" strike="noStrike" dirty="0">
                          <a:effectLst/>
                        </a:rPr>
                        <a:t>Nasarawa</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21</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37</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10973515"/>
                  </a:ext>
                </a:extLst>
              </a:tr>
              <a:tr h="392372">
                <a:tc>
                  <a:txBody>
                    <a:bodyPr/>
                    <a:lstStyle/>
                    <a:p>
                      <a:pPr algn="l" fontAlgn="ctr"/>
                      <a:r>
                        <a:rPr lang="en-US" sz="1600" u="none" strike="noStrike" dirty="0">
                          <a:effectLst/>
                        </a:rPr>
                        <a:t>Yobe</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20</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36</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22510111"/>
                  </a:ext>
                </a:extLst>
              </a:tr>
              <a:tr h="576732">
                <a:tc gridSpan="3">
                  <a:txBody>
                    <a:bodyPr/>
                    <a:lstStyle/>
                    <a:p>
                      <a:pPr algn="l" fontAlgn="ctr"/>
                      <a:r>
                        <a:rPr lang="en-US" sz="1600" u="none" strike="noStrike" dirty="0">
                          <a:effectLst/>
                        </a:rPr>
                        <a:t>Key Informant Interviews (National level/Partners)</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ctr" fontAlgn="ctr"/>
                      <a:r>
                        <a:rPr lang="en-US" sz="1600" u="none" strike="noStrike">
                          <a:effectLst/>
                        </a:rPr>
                        <a:t>5</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76925737"/>
                  </a:ext>
                </a:extLst>
              </a:tr>
              <a:tr h="392372">
                <a:tc>
                  <a:txBody>
                    <a:bodyPr/>
                    <a:lstStyle/>
                    <a:p>
                      <a:pPr algn="l" fontAlgn="ctr"/>
                      <a:r>
                        <a:rPr lang="en-US" sz="1600" u="none" strike="noStrike">
                          <a:effectLst/>
                        </a:rPr>
                        <a:t>Total (FGDs &amp; IDIs)</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80</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105</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185</a:t>
                      </a:r>
                      <a:endParaRPr lang="en-US" sz="1600" b="1"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04817608"/>
                  </a:ext>
                </a:extLst>
              </a:tr>
              <a:tr h="658562">
                <a:tc>
                  <a:txBody>
                    <a:bodyPr/>
                    <a:lstStyle/>
                    <a:p>
                      <a:pPr algn="l" fontAlgn="ctr"/>
                      <a:r>
                        <a:rPr lang="en-US" sz="1400" b="1" u="none" strike="noStrike" dirty="0">
                          <a:effectLst/>
                        </a:rPr>
                        <a:t>Total (FGDs, IDIs &amp; KII)</a:t>
                      </a:r>
                      <a:endParaRPr lang="en-US" sz="14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800" b="1" u="none" strike="noStrike" dirty="0">
                          <a:effectLst/>
                        </a:rPr>
                        <a:t> </a:t>
                      </a:r>
                      <a:endParaRPr lang="en-US"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800" b="1" u="none" strike="noStrike" dirty="0">
                          <a:effectLst/>
                        </a:rPr>
                        <a:t>105</a:t>
                      </a:r>
                      <a:endParaRPr lang="en-US" sz="18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800" b="1" u="none" strike="noStrike" dirty="0">
                          <a:effectLst/>
                        </a:rPr>
                        <a:t>190</a:t>
                      </a:r>
                      <a:endParaRPr lang="en-US" sz="18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099944054"/>
                  </a:ext>
                </a:extLst>
              </a:tr>
            </a:tbl>
          </a:graphicData>
        </a:graphic>
      </p:graphicFrame>
      <p:pic>
        <p:nvPicPr>
          <p:cNvPr id="9" name="Picture 8" descr="E:\Things to Do V (2012)\National RBM logos.jpg">
            <a:extLst>
              <a:ext uri="{FF2B5EF4-FFF2-40B4-BE49-F238E27FC236}">
                <a16:creationId xmlns:a16="http://schemas.microsoft.com/office/drawing/2014/main" id="{C277DB13-3462-4E4A-9A19-8C305C82ED25}"/>
              </a:ext>
            </a:extLst>
          </p:cNvPr>
          <p:cNvPicPr/>
          <p:nvPr/>
        </p:nvPicPr>
        <p:blipFill>
          <a:blip r:embed="rId2" cstate="print">
            <a:lum bright="-10000" contrast="10000"/>
          </a:blip>
          <a:srcRect/>
          <a:stretch>
            <a:fillRect/>
          </a:stretch>
        </p:blipFill>
        <p:spPr bwMode="auto">
          <a:xfrm>
            <a:off x="-23754" y="0"/>
            <a:ext cx="563306" cy="712662"/>
          </a:xfrm>
          <a:prstGeom prst="rect">
            <a:avLst/>
          </a:prstGeom>
          <a:noFill/>
          <a:ln w="9525">
            <a:noFill/>
            <a:miter lim="800000"/>
            <a:headEnd/>
            <a:tailEnd/>
          </a:ln>
        </p:spPr>
      </p:pic>
      <p:pic>
        <p:nvPicPr>
          <p:cNvPr id="11" name="Picture 10">
            <a:extLst>
              <a:ext uri="{FF2B5EF4-FFF2-40B4-BE49-F238E27FC236}">
                <a16:creationId xmlns:a16="http://schemas.microsoft.com/office/drawing/2014/main" id="{E8503F31-951F-B44C-AE27-3C062575E98A}"/>
              </a:ext>
            </a:extLst>
          </p:cNvPr>
          <p:cNvPicPr>
            <a:picLocks noChangeAspect="1"/>
          </p:cNvPicPr>
          <p:nvPr/>
        </p:nvPicPr>
        <p:blipFill>
          <a:blip r:embed="rId3"/>
          <a:stretch>
            <a:fillRect/>
          </a:stretch>
        </p:blipFill>
        <p:spPr>
          <a:xfrm>
            <a:off x="8049464" y="0"/>
            <a:ext cx="1060796" cy="712662"/>
          </a:xfrm>
          <a:prstGeom prst="rect">
            <a:avLst/>
          </a:prstGeom>
        </p:spPr>
      </p:pic>
      <p:sp>
        <p:nvSpPr>
          <p:cNvPr id="12" name="TextBox 11">
            <a:extLst>
              <a:ext uri="{FF2B5EF4-FFF2-40B4-BE49-F238E27FC236}">
                <a16:creationId xmlns:a16="http://schemas.microsoft.com/office/drawing/2014/main" id="{0DCFBF88-270F-004C-B7B4-B3E757EA7B4D}"/>
              </a:ext>
            </a:extLst>
          </p:cNvPr>
          <p:cNvSpPr txBox="1"/>
          <p:nvPr/>
        </p:nvSpPr>
        <p:spPr>
          <a:xfrm>
            <a:off x="-23754" y="4694562"/>
            <a:ext cx="9167755"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187316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23842A-DC6B-4ACA-A435-1499E9951FCF}"/>
              </a:ext>
            </a:extLst>
          </p:cNvPr>
          <p:cNvSpPr>
            <a:spLocks noGrp="1"/>
          </p:cNvSpPr>
          <p:nvPr>
            <p:ph idx="1"/>
          </p:nvPr>
        </p:nvSpPr>
        <p:spPr>
          <a:xfrm>
            <a:off x="0" y="667290"/>
            <a:ext cx="9144000" cy="4476210"/>
          </a:xfrm>
        </p:spPr>
        <p:txBody>
          <a:bodyPr/>
          <a:lstStyle/>
          <a:p>
            <a:pPr marL="0" indent="0">
              <a:buNone/>
            </a:pPr>
            <a:r>
              <a:rPr lang="en-US" sz="2400" dirty="0">
                <a:latin typeface="Bahnschrift" panose="020B0502040204020203" pitchFamily="34" charset="0"/>
              </a:rPr>
              <a:t>Data Analysis</a:t>
            </a:r>
          </a:p>
          <a:p>
            <a:r>
              <a:rPr lang="en-US" sz="2000" dirty="0">
                <a:latin typeface="Bahnschrift" panose="020B0502040204020203" pitchFamily="34" charset="0"/>
              </a:rPr>
              <a:t>Content Analysis and Thematic Analysis</a:t>
            </a:r>
          </a:p>
          <a:p>
            <a:r>
              <a:rPr lang="en-US" sz="2000" dirty="0">
                <a:latin typeface="Bahnschrift" panose="020B0502040204020203" pitchFamily="34" charset="0"/>
              </a:rPr>
              <a:t>Ten Thematic Areas identified</a:t>
            </a:r>
          </a:p>
          <a:p>
            <a:r>
              <a:rPr lang="en-US" sz="2000" dirty="0">
                <a:latin typeface="Bahnschrift" panose="020B0502040204020203" pitchFamily="34" charset="0"/>
              </a:rPr>
              <a:t>Narration of the results produced</a:t>
            </a:r>
          </a:p>
          <a:p>
            <a:endParaRPr lang="en-US" sz="2000" dirty="0">
              <a:latin typeface="Bahnschrift" panose="020B0502040204020203" pitchFamily="34" charset="0"/>
            </a:endParaRPr>
          </a:p>
          <a:p>
            <a:endParaRPr lang="en-US" dirty="0"/>
          </a:p>
          <a:p>
            <a:endParaRPr lang="en-US" dirty="0"/>
          </a:p>
        </p:txBody>
      </p:sp>
      <p:sp>
        <p:nvSpPr>
          <p:cNvPr id="3" name="Title 2">
            <a:extLst>
              <a:ext uri="{FF2B5EF4-FFF2-40B4-BE49-F238E27FC236}">
                <a16:creationId xmlns:a16="http://schemas.microsoft.com/office/drawing/2014/main" id="{12BEC2E0-7926-4112-BB57-1072B77D8CFA}"/>
              </a:ext>
            </a:extLst>
          </p:cNvPr>
          <p:cNvSpPr>
            <a:spLocks noGrp="1"/>
          </p:cNvSpPr>
          <p:nvPr>
            <p:ph type="title"/>
          </p:nvPr>
        </p:nvSpPr>
        <p:spPr>
          <a:xfrm>
            <a:off x="1321296" y="205624"/>
            <a:ext cx="6563072" cy="461666"/>
          </a:xfrm>
        </p:spPr>
        <p:txBody>
          <a:bodyPr/>
          <a:lstStyle/>
          <a:p>
            <a:r>
              <a:rPr lang="en-US" b="1" dirty="0">
                <a:latin typeface="HelveticaNeueLTPro-Roman"/>
              </a:rPr>
              <a:t>Methodology</a:t>
            </a:r>
          </a:p>
        </p:txBody>
      </p:sp>
      <p:pic>
        <p:nvPicPr>
          <p:cNvPr id="6" name="Picture 5">
            <a:extLst>
              <a:ext uri="{FF2B5EF4-FFF2-40B4-BE49-F238E27FC236}">
                <a16:creationId xmlns:a16="http://schemas.microsoft.com/office/drawing/2014/main" id="{86A32A07-A53F-4AF3-BB78-AA78D109EC60}"/>
              </a:ext>
            </a:extLst>
          </p:cNvPr>
          <p:cNvPicPr>
            <a:picLocks noChangeAspect="1"/>
          </p:cNvPicPr>
          <p:nvPr/>
        </p:nvPicPr>
        <p:blipFill>
          <a:blip r:embed="rId2"/>
          <a:stretch>
            <a:fillRect/>
          </a:stretch>
        </p:blipFill>
        <p:spPr>
          <a:xfrm>
            <a:off x="5220072" y="667290"/>
            <a:ext cx="3923928" cy="4476210"/>
          </a:xfrm>
          <a:prstGeom prst="rect">
            <a:avLst/>
          </a:prstGeom>
        </p:spPr>
      </p:pic>
      <p:pic>
        <p:nvPicPr>
          <p:cNvPr id="7" name="Picture 6" descr="E:\Things to Do V (2012)\National RBM logos.jpg">
            <a:extLst>
              <a:ext uri="{FF2B5EF4-FFF2-40B4-BE49-F238E27FC236}">
                <a16:creationId xmlns:a16="http://schemas.microsoft.com/office/drawing/2014/main" id="{C1AD4633-684B-704A-A6A9-D1D0CD02BAB0}"/>
              </a:ext>
            </a:extLst>
          </p:cNvPr>
          <p:cNvPicPr/>
          <p:nvPr/>
        </p:nvPicPr>
        <p:blipFill>
          <a:blip r:embed="rId3"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8" name="Picture 7">
            <a:extLst>
              <a:ext uri="{FF2B5EF4-FFF2-40B4-BE49-F238E27FC236}">
                <a16:creationId xmlns:a16="http://schemas.microsoft.com/office/drawing/2014/main" id="{4B8FE338-00E9-2147-ADA5-EE883D0233AD}"/>
              </a:ext>
            </a:extLst>
          </p:cNvPr>
          <p:cNvPicPr>
            <a:picLocks noChangeAspect="1"/>
          </p:cNvPicPr>
          <p:nvPr/>
        </p:nvPicPr>
        <p:blipFill>
          <a:blip r:embed="rId4"/>
          <a:stretch>
            <a:fillRect/>
          </a:stretch>
        </p:blipFill>
        <p:spPr>
          <a:xfrm>
            <a:off x="8049464" y="0"/>
            <a:ext cx="1060796" cy="667290"/>
          </a:xfrm>
          <a:prstGeom prst="rect">
            <a:avLst/>
          </a:prstGeom>
        </p:spPr>
      </p:pic>
      <p:sp>
        <p:nvSpPr>
          <p:cNvPr id="9" name="TextBox 8">
            <a:extLst>
              <a:ext uri="{FF2B5EF4-FFF2-40B4-BE49-F238E27FC236}">
                <a16:creationId xmlns:a16="http://schemas.microsoft.com/office/drawing/2014/main" id="{B2B22480-E4FA-A549-9C5A-A5ECB320809B}"/>
              </a:ext>
            </a:extLst>
          </p:cNvPr>
          <p:cNvSpPr txBox="1"/>
          <p:nvPr/>
        </p:nvSpPr>
        <p:spPr>
          <a:xfrm>
            <a:off x="0" y="4659982"/>
            <a:ext cx="9144001"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256608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7FA2EF4-70F3-4EC8-95F3-8FED74A82C70}"/>
              </a:ext>
            </a:extLst>
          </p:cNvPr>
          <p:cNvGraphicFramePr>
            <a:graphicFrameLocks noGrp="1"/>
          </p:cNvGraphicFramePr>
          <p:nvPr>
            <p:ph idx="1"/>
            <p:extLst>
              <p:ext uri="{D42A27DB-BD31-4B8C-83A1-F6EECF244321}">
                <p14:modId xmlns:p14="http://schemas.microsoft.com/office/powerpoint/2010/main" val="3323067425"/>
              </p:ext>
            </p:extLst>
          </p:nvPr>
        </p:nvGraphicFramePr>
        <p:xfrm>
          <a:off x="107504" y="731072"/>
          <a:ext cx="8928992" cy="4412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9205078-9CE0-4B34-804F-D431B9ADDAEB}"/>
              </a:ext>
            </a:extLst>
          </p:cNvPr>
          <p:cNvSpPr>
            <a:spLocks noGrp="1"/>
          </p:cNvSpPr>
          <p:nvPr>
            <p:ph type="title"/>
          </p:nvPr>
        </p:nvSpPr>
        <p:spPr>
          <a:xfrm>
            <a:off x="1321296" y="207852"/>
            <a:ext cx="7427168" cy="523220"/>
          </a:xfrm>
        </p:spPr>
        <p:txBody>
          <a:bodyPr/>
          <a:lstStyle/>
          <a:p>
            <a:r>
              <a:rPr lang="en-US" b="1" dirty="0">
                <a:latin typeface="Bahnschrift" panose="020B0502040204020203" pitchFamily="34" charset="0"/>
              </a:rPr>
              <a:t>Results</a:t>
            </a:r>
          </a:p>
        </p:txBody>
      </p:sp>
      <p:pic>
        <p:nvPicPr>
          <p:cNvPr id="5" name="Picture 4" descr="E:\Things to Do V (2012)\National RBM logos.jpg">
            <a:extLst>
              <a:ext uri="{FF2B5EF4-FFF2-40B4-BE49-F238E27FC236}">
                <a16:creationId xmlns:a16="http://schemas.microsoft.com/office/drawing/2014/main" id="{7BFB18CD-47EF-DD41-90D7-1CA1F753923F}"/>
              </a:ext>
            </a:extLst>
          </p:cNvPr>
          <p:cNvPicPr/>
          <p:nvPr/>
        </p:nvPicPr>
        <p:blipFill>
          <a:blip r:embed="rId7" cstate="print">
            <a:lum bright="-10000" contrast="10000"/>
          </a:blip>
          <a:srcRect/>
          <a:stretch>
            <a:fillRect/>
          </a:stretch>
        </p:blipFill>
        <p:spPr bwMode="auto">
          <a:xfrm>
            <a:off x="-23754" y="0"/>
            <a:ext cx="563306" cy="731072"/>
          </a:xfrm>
          <a:prstGeom prst="rect">
            <a:avLst/>
          </a:prstGeom>
          <a:noFill/>
          <a:ln w="9525">
            <a:noFill/>
            <a:miter lim="800000"/>
            <a:headEnd/>
            <a:tailEnd/>
          </a:ln>
        </p:spPr>
      </p:pic>
      <p:pic>
        <p:nvPicPr>
          <p:cNvPr id="6" name="Picture 5">
            <a:extLst>
              <a:ext uri="{FF2B5EF4-FFF2-40B4-BE49-F238E27FC236}">
                <a16:creationId xmlns:a16="http://schemas.microsoft.com/office/drawing/2014/main" id="{558C0D72-7105-9A46-8132-35DAF758D583}"/>
              </a:ext>
            </a:extLst>
          </p:cNvPr>
          <p:cNvPicPr>
            <a:picLocks noChangeAspect="1"/>
          </p:cNvPicPr>
          <p:nvPr/>
        </p:nvPicPr>
        <p:blipFill>
          <a:blip r:embed="rId8"/>
          <a:stretch>
            <a:fillRect/>
          </a:stretch>
        </p:blipFill>
        <p:spPr>
          <a:xfrm>
            <a:off x="8049464" y="0"/>
            <a:ext cx="1060796" cy="731072"/>
          </a:xfrm>
          <a:prstGeom prst="rect">
            <a:avLst/>
          </a:prstGeom>
        </p:spPr>
      </p:pic>
    </p:spTree>
    <p:extLst>
      <p:ext uri="{BB962C8B-B14F-4D97-AF65-F5344CB8AC3E}">
        <p14:creationId xmlns:p14="http://schemas.microsoft.com/office/powerpoint/2010/main" val="17414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1855DB5-1C87-48F8-A336-07BD73D137F3}"/>
              </a:ext>
            </a:extLst>
          </p:cNvPr>
          <p:cNvPicPr>
            <a:picLocks noGrp="1" noChangeAspect="1"/>
          </p:cNvPicPr>
          <p:nvPr>
            <p:ph idx="1"/>
          </p:nvPr>
        </p:nvPicPr>
        <p:blipFill>
          <a:blip r:embed="rId2"/>
          <a:stretch>
            <a:fillRect/>
          </a:stretch>
        </p:blipFill>
        <p:spPr>
          <a:xfrm>
            <a:off x="251520" y="699542"/>
            <a:ext cx="8784975" cy="4403121"/>
          </a:xfrm>
          <a:prstGeom prst="rect">
            <a:avLst/>
          </a:prstGeom>
        </p:spPr>
      </p:pic>
      <p:sp>
        <p:nvSpPr>
          <p:cNvPr id="3" name="Title 2">
            <a:extLst>
              <a:ext uri="{FF2B5EF4-FFF2-40B4-BE49-F238E27FC236}">
                <a16:creationId xmlns:a16="http://schemas.microsoft.com/office/drawing/2014/main" id="{43D13D80-6E12-47E5-AA0A-F9FA8771ED53}"/>
              </a:ext>
            </a:extLst>
          </p:cNvPr>
          <p:cNvSpPr>
            <a:spLocks noGrp="1"/>
          </p:cNvSpPr>
          <p:nvPr>
            <p:ph type="title"/>
          </p:nvPr>
        </p:nvSpPr>
        <p:spPr>
          <a:xfrm>
            <a:off x="539552" y="267494"/>
            <a:ext cx="8208912" cy="432048"/>
          </a:xfrm>
        </p:spPr>
        <p:txBody>
          <a:bodyPr>
            <a:normAutofit fontScale="90000"/>
          </a:bodyPr>
          <a:lstStyle/>
          <a:p>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700" b="1" dirty="0">
                <a:effectLst/>
                <a:latin typeface="Calibri" panose="020F0502020204030204" pitchFamily="34" charset="0"/>
                <a:ea typeface="Calibri" panose="020F0502020204030204" pitchFamily="34" charset="0"/>
                <a:cs typeface="Times New Roman" panose="02020603050405020304" pitchFamily="18" charset="0"/>
              </a:rPr>
              <a:t>Summary of Facilitators and Barriers</a:t>
            </a:r>
            <a:endParaRPr lang="en-US" sz="2800" dirty="0"/>
          </a:p>
        </p:txBody>
      </p:sp>
      <p:pic>
        <p:nvPicPr>
          <p:cNvPr id="6" name="Picture 5" descr="E:\Things to Do V (2012)\National RBM logos.jpg">
            <a:extLst>
              <a:ext uri="{FF2B5EF4-FFF2-40B4-BE49-F238E27FC236}">
                <a16:creationId xmlns:a16="http://schemas.microsoft.com/office/drawing/2014/main" id="{4E87304D-ECB8-E14E-96C6-2A751909ACF4}"/>
              </a:ext>
            </a:extLst>
          </p:cNvPr>
          <p:cNvPicPr/>
          <p:nvPr/>
        </p:nvPicPr>
        <p:blipFill>
          <a:blip r:embed="rId3"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7" name="Picture 6">
            <a:extLst>
              <a:ext uri="{FF2B5EF4-FFF2-40B4-BE49-F238E27FC236}">
                <a16:creationId xmlns:a16="http://schemas.microsoft.com/office/drawing/2014/main" id="{98ED2CAC-C9F5-DD46-AD01-4EFEB45B1928}"/>
              </a:ext>
            </a:extLst>
          </p:cNvPr>
          <p:cNvPicPr>
            <a:picLocks noChangeAspect="1"/>
          </p:cNvPicPr>
          <p:nvPr/>
        </p:nvPicPr>
        <p:blipFill>
          <a:blip r:embed="rId4"/>
          <a:stretch>
            <a:fillRect/>
          </a:stretch>
        </p:blipFill>
        <p:spPr>
          <a:xfrm>
            <a:off x="8049464" y="0"/>
            <a:ext cx="1060796" cy="843558"/>
          </a:xfrm>
          <a:prstGeom prst="rect">
            <a:avLst/>
          </a:prstGeom>
        </p:spPr>
      </p:pic>
      <p:sp>
        <p:nvSpPr>
          <p:cNvPr id="8" name="TextBox 7">
            <a:extLst>
              <a:ext uri="{FF2B5EF4-FFF2-40B4-BE49-F238E27FC236}">
                <a16:creationId xmlns:a16="http://schemas.microsoft.com/office/drawing/2014/main" id="{EA5DA975-AEC5-6646-9C56-989661D4D97F}"/>
              </a:ext>
            </a:extLst>
          </p:cNvPr>
          <p:cNvSpPr txBox="1"/>
          <p:nvPr/>
        </p:nvSpPr>
        <p:spPr>
          <a:xfrm>
            <a:off x="0" y="4443958"/>
            <a:ext cx="9144001" cy="523220"/>
          </a:xfrm>
          <a:prstGeom prst="rect">
            <a:avLst/>
          </a:prstGeom>
          <a:solidFill>
            <a:srgbClr val="92D050"/>
          </a:solidFill>
        </p:spPr>
        <p:txBody>
          <a:bodyPr wrap="square" rtlCol="0">
            <a:spAutoFit/>
          </a:bodyPr>
          <a:lstStyle/>
          <a:p>
            <a:r>
              <a:rPr lang="en-US" sz="1400" b="1" dirty="0">
                <a:solidFill>
                  <a:schemeClr val="tx2"/>
                </a:solidFill>
                <a:latin typeface="Bradley Hand ITC" panose="03070402050302030203" pitchFamily="66" charset="0"/>
              </a:rPr>
              <a:t>Our Vision - a malaria free Nigeria; </a:t>
            </a:r>
          </a:p>
          <a:p>
            <a:r>
              <a:rPr lang="en-US" sz="1400" b="1" dirty="0">
                <a:solidFill>
                  <a:schemeClr val="tx2"/>
                </a:solidFill>
                <a:latin typeface="Bradley Hand ITC" panose="03070402050302030203" pitchFamily="66" charset="0"/>
              </a:rPr>
              <a:t>Our goal – to reduce malaria burden to pre-elimination levels and bring malaria-related mortality to zero</a:t>
            </a:r>
          </a:p>
        </p:txBody>
      </p:sp>
    </p:spTree>
    <p:extLst>
      <p:ext uri="{BB962C8B-B14F-4D97-AF65-F5344CB8AC3E}">
        <p14:creationId xmlns:p14="http://schemas.microsoft.com/office/powerpoint/2010/main" val="340396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40C01F8-58FC-46F8-8C19-77F87C1E00A8}"/>
              </a:ext>
            </a:extLst>
          </p:cNvPr>
          <p:cNvGraphicFramePr>
            <a:graphicFrameLocks noGrp="1"/>
          </p:cNvGraphicFramePr>
          <p:nvPr>
            <p:ph idx="1"/>
            <p:extLst>
              <p:ext uri="{D42A27DB-BD31-4B8C-83A1-F6EECF244321}">
                <p14:modId xmlns:p14="http://schemas.microsoft.com/office/powerpoint/2010/main" val="673240702"/>
              </p:ext>
            </p:extLst>
          </p:nvPr>
        </p:nvGraphicFramePr>
        <p:xfrm>
          <a:off x="179512" y="699542"/>
          <a:ext cx="878497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CF6CBFB-9C3B-4446-AD11-4C5324F2D86F}"/>
              </a:ext>
            </a:extLst>
          </p:cNvPr>
          <p:cNvSpPr>
            <a:spLocks noGrp="1"/>
          </p:cNvSpPr>
          <p:nvPr>
            <p:ph type="title"/>
          </p:nvPr>
        </p:nvSpPr>
        <p:spPr>
          <a:xfrm>
            <a:off x="1297172" y="176322"/>
            <a:ext cx="6587196" cy="523220"/>
          </a:xfrm>
        </p:spPr>
        <p:txBody>
          <a:bodyPr/>
          <a:lstStyle/>
          <a:p>
            <a:r>
              <a:rPr lang="en-US" b="1" dirty="0">
                <a:latin typeface="+mn-lt"/>
              </a:rPr>
              <a:t>Door-to-door Model of Delivery</a:t>
            </a:r>
          </a:p>
        </p:txBody>
      </p:sp>
      <p:pic>
        <p:nvPicPr>
          <p:cNvPr id="4" name="Picture 3" descr="E:\Things to Do V (2012)\National RBM logos.jpg">
            <a:extLst>
              <a:ext uri="{FF2B5EF4-FFF2-40B4-BE49-F238E27FC236}">
                <a16:creationId xmlns:a16="http://schemas.microsoft.com/office/drawing/2014/main" id="{1FA9A96B-694D-B34A-896E-ED5FA8664C20}"/>
              </a:ext>
            </a:extLst>
          </p:cNvPr>
          <p:cNvPicPr/>
          <p:nvPr/>
        </p:nvPicPr>
        <p:blipFill>
          <a:blip r:embed="rId7" cstate="print">
            <a:lum bright="-10000" contrast="10000"/>
          </a:blip>
          <a:srcRect/>
          <a:stretch>
            <a:fillRect/>
          </a:stretch>
        </p:blipFill>
        <p:spPr bwMode="auto">
          <a:xfrm>
            <a:off x="-23754" y="0"/>
            <a:ext cx="563306" cy="699542"/>
          </a:xfrm>
          <a:prstGeom prst="rect">
            <a:avLst/>
          </a:prstGeom>
          <a:noFill/>
          <a:ln w="9525">
            <a:noFill/>
            <a:miter lim="800000"/>
            <a:headEnd/>
            <a:tailEnd/>
          </a:ln>
        </p:spPr>
      </p:pic>
      <p:pic>
        <p:nvPicPr>
          <p:cNvPr id="5" name="Picture 4">
            <a:extLst>
              <a:ext uri="{FF2B5EF4-FFF2-40B4-BE49-F238E27FC236}">
                <a16:creationId xmlns:a16="http://schemas.microsoft.com/office/drawing/2014/main" id="{FCF6BC25-E294-0D44-A016-C19A1E0B98B8}"/>
              </a:ext>
            </a:extLst>
          </p:cNvPr>
          <p:cNvPicPr>
            <a:picLocks noChangeAspect="1"/>
          </p:cNvPicPr>
          <p:nvPr/>
        </p:nvPicPr>
        <p:blipFill>
          <a:blip r:embed="rId8"/>
          <a:stretch>
            <a:fillRect/>
          </a:stretch>
        </p:blipFill>
        <p:spPr>
          <a:xfrm>
            <a:off x="8049464" y="0"/>
            <a:ext cx="1060796" cy="699542"/>
          </a:xfrm>
          <a:prstGeom prst="rect">
            <a:avLst/>
          </a:prstGeom>
        </p:spPr>
      </p:pic>
    </p:spTree>
    <p:extLst>
      <p:ext uri="{BB962C8B-B14F-4D97-AF65-F5344CB8AC3E}">
        <p14:creationId xmlns:p14="http://schemas.microsoft.com/office/powerpoint/2010/main" val="898958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8965</TotalTime>
  <Words>1807</Words>
  <Application>Microsoft Macintosh PowerPoint</Application>
  <PresentationFormat>On-screen Show (16:9)</PresentationFormat>
  <Paragraphs>191</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Bahnschrift</vt:lpstr>
      <vt:lpstr>Bradley Hand ITC</vt:lpstr>
      <vt:lpstr>Calibri</vt:lpstr>
      <vt:lpstr>HelveticaNeueLTPro-Roman</vt:lpstr>
      <vt:lpstr>Times New Roman</vt:lpstr>
      <vt:lpstr>Verdana</vt:lpstr>
      <vt:lpstr>Wingdings</vt:lpstr>
      <vt:lpstr>Office Theme</vt:lpstr>
      <vt:lpstr> RESEACH ON SMC IN NIGERIA   National Malaria Elimination Programme </vt:lpstr>
      <vt:lpstr>PowerPoint Presentation</vt:lpstr>
      <vt:lpstr>Study Objectives</vt:lpstr>
      <vt:lpstr>Methodology</vt:lpstr>
      <vt:lpstr>Methodology</vt:lpstr>
      <vt:lpstr>Methodology</vt:lpstr>
      <vt:lpstr>Results</vt:lpstr>
      <vt:lpstr>                 Summary of Facilitators and Barriers</vt:lpstr>
      <vt:lpstr>Door-to-door Model of Delivery</vt:lpstr>
      <vt:lpstr>Attitudes and Behaviours of CDDs</vt:lpstr>
      <vt:lpstr>Attitudes and Behaviours of CDDs: positive attitudes</vt:lpstr>
      <vt:lpstr>Real and perceived experience of side effects in children</vt:lpstr>
      <vt:lpstr>Ignorance, resistance/skepticism/conspiracy</vt:lpstr>
      <vt:lpstr>Incomplete coverage/shortage of drugs/Hard-to-reach</vt:lpstr>
      <vt:lpstr>Conclusion</vt:lpstr>
      <vt:lpstr>Recommendations</vt:lpstr>
      <vt:lpstr>Country Level Actions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nnenna O</cp:lastModifiedBy>
  <cp:revision>214</cp:revision>
  <cp:lastPrinted>2014-02-19T12:18:41Z</cp:lastPrinted>
  <dcterms:created xsi:type="dcterms:W3CDTF">2013-09-05T11:12:06Z</dcterms:created>
  <dcterms:modified xsi:type="dcterms:W3CDTF">2023-02-22T09:30:51Z</dcterms:modified>
</cp:coreProperties>
</file>