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4"/>
  </p:handoutMasterIdLst>
  <p:sldIdLst>
    <p:sldId id="256" r:id="rId5"/>
    <p:sldId id="272" r:id="rId6"/>
    <p:sldId id="277" r:id="rId7"/>
    <p:sldId id="281" r:id="rId8"/>
    <p:sldId id="275" r:id="rId9"/>
    <p:sldId id="279" r:id="rId10"/>
    <p:sldId id="278" r:id="rId11"/>
    <p:sldId id="28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68"/>
    <a:srgbClr val="CBE6E6"/>
    <a:srgbClr val="5E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926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/>
              <a:t>Fig 1: Annual Incidence</a:t>
            </a:r>
            <a:r>
              <a:rPr lang="en-US" sz="1000" b="1" baseline="0"/>
              <a:t> of Malaria in Target LGAs, 2020 - 2022</a:t>
            </a:r>
          </a:p>
          <a:p>
            <a:pPr>
              <a:defRPr/>
            </a:pPr>
            <a:r>
              <a:rPr lang="en-US" sz="1000" b="1" baseline="0"/>
              <a:t>(Under 5 Age Children)</a:t>
            </a:r>
            <a:endParaRPr lang="en-US" sz="1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'[Rough work 100123.xlsx]Sheet1 (2)'!$J$22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'[Rough work 100123.xlsx]Sheet1 (2)'!$H$23:$H$24</c:f>
              <c:strCache>
                <c:ptCount val="2"/>
                <c:pt idx="0">
                  <c:v>Ningi (U5)</c:v>
                </c:pt>
                <c:pt idx="1">
                  <c:v>Tafawa Balewa (U5)</c:v>
                </c:pt>
              </c:strCache>
            </c:strRef>
          </c:cat>
          <c:val>
            <c:numRef>
              <c:f>'[Rough work 100123.xlsx]Sheet1 (2)'!$J$23:$J$24</c:f>
              <c:numCache>
                <c:formatCode>#,##0</c:formatCode>
                <c:ptCount val="2"/>
                <c:pt idx="0">
                  <c:v>21389</c:v>
                </c:pt>
                <c:pt idx="1">
                  <c:v>31419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B-47C7-81F7-CB63DF29AD56}"/>
            </c:ext>
          </c:extLst>
        </c:ser>
        <c:ser>
          <c:idx val="2"/>
          <c:order val="1"/>
          <c:tx>
            <c:strRef>
              <c:f>'[Rough work 100123.xlsx]Sheet1 (2)'!$K$22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'[Rough work 100123.xlsx]Sheet1 (2)'!$H$23:$H$24</c:f>
              <c:strCache>
                <c:ptCount val="2"/>
                <c:pt idx="0">
                  <c:v>Ningi (U5)</c:v>
                </c:pt>
                <c:pt idx="1">
                  <c:v>Tafawa Balewa (U5)</c:v>
                </c:pt>
              </c:strCache>
            </c:strRef>
          </c:cat>
          <c:val>
            <c:numRef>
              <c:f>'[Rough work 100123.xlsx]Sheet1 (2)'!$K$23:$K$24</c:f>
              <c:numCache>
                <c:formatCode>#,##0</c:formatCode>
                <c:ptCount val="2"/>
                <c:pt idx="0">
                  <c:v>24268</c:v>
                </c:pt>
                <c:pt idx="1">
                  <c:v>24019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0B-47C7-81F7-CB63DF29A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0865999"/>
        <c:axId val="1950870159"/>
      </c:barChart>
      <c:catAx>
        <c:axId val="195086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870159"/>
        <c:crosses val="autoZero"/>
        <c:auto val="1"/>
        <c:lblAlgn val="ctr"/>
        <c:lblOffset val="100"/>
        <c:noMultiLvlLbl val="0"/>
      </c:catAx>
      <c:valAx>
        <c:axId val="1950870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865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/>
              <a:t>Fig 2: </a:t>
            </a:r>
            <a:r>
              <a:rPr lang="en-US" sz="1000" b="1" baseline="0"/>
              <a:t>Incidence of Malaria During Peak Transmission Period, </a:t>
            </a:r>
          </a:p>
          <a:p>
            <a:pPr>
              <a:defRPr/>
            </a:pPr>
            <a:r>
              <a:rPr lang="en-US" sz="1000" b="1" baseline="0"/>
              <a:t>June  - October 2020 - 2022 (U5 Age Children)</a:t>
            </a:r>
            <a:endParaRPr lang="en-US" sz="1000" b="1"/>
          </a:p>
        </c:rich>
      </c:tx>
      <c:layout>
        <c:manualLayout>
          <c:xMode val="edge"/>
          <c:yMode val="edge"/>
          <c:x val="0.14265966754155732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'[Rough work 100123.xlsx]Sheet1 (2)'!$I$6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'[Rough work 100123.xlsx]Sheet1 (2)'!$H$7:$H$8</c:f>
              <c:strCache>
                <c:ptCount val="2"/>
                <c:pt idx="0">
                  <c:v>Ningi (U5)</c:v>
                </c:pt>
                <c:pt idx="1">
                  <c:v>Tafawa Balewa (U5)</c:v>
                </c:pt>
              </c:strCache>
            </c:strRef>
          </c:cat>
          <c:val>
            <c:numRef>
              <c:f>'[Rough work 100123.xlsx]Sheet1 (2)'!$I$7:$I$8</c:f>
              <c:numCache>
                <c:formatCode>_-* #,##0_-;\-* #,##0_-;_-* "-"??_-;_-@_-</c:formatCode>
                <c:ptCount val="2"/>
                <c:pt idx="0">
                  <c:v>15741</c:v>
                </c:pt>
                <c:pt idx="1">
                  <c:v>19115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E-4E4D-A645-8D2DDBB107E0}"/>
            </c:ext>
          </c:extLst>
        </c:ser>
        <c:ser>
          <c:idx val="1"/>
          <c:order val="1"/>
          <c:tx>
            <c:strRef>
              <c:f>'[Rough work 100123.xlsx]Sheet1 (2)'!$J$6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'[Rough work 100123.xlsx]Sheet1 (2)'!$H$7:$H$8</c:f>
              <c:strCache>
                <c:ptCount val="2"/>
                <c:pt idx="0">
                  <c:v>Ningi (U5)</c:v>
                </c:pt>
                <c:pt idx="1">
                  <c:v>Tafawa Balewa (U5)</c:v>
                </c:pt>
              </c:strCache>
            </c:strRef>
          </c:cat>
          <c:val>
            <c:numRef>
              <c:f>'[Rough work 100123.xlsx]Sheet1 (2)'!$J$7:$J$8</c:f>
              <c:numCache>
                <c:formatCode>_-* #,##0_-;\-* #,##0_-;_-* "-"??_-;_-@_-</c:formatCode>
                <c:ptCount val="2"/>
                <c:pt idx="0">
                  <c:v>9973</c:v>
                </c:pt>
                <c:pt idx="1">
                  <c:v>14083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E-4E4D-A645-8D2DDBB107E0}"/>
            </c:ext>
          </c:extLst>
        </c:ser>
        <c:ser>
          <c:idx val="2"/>
          <c:order val="2"/>
          <c:tx>
            <c:strRef>
              <c:f>'[Rough work 100123.xlsx]Sheet1 (2)'!$K$6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'[Rough work 100123.xlsx]Sheet1 (2)'!$H$7:$H$8</c:f>
              <c:strCache>
                <c:ptCount val="2"/>
                <c:pt idx="0">
                  <c:v>Ningi (U5)</c:v>
                </c:pt>
                <c:pt idx="1">
                  <c:v>Tafawa Balewa (U5)</c:v>
                </c:pt>
              </c:strCache>
            </c:strRef>
          </c:cat>
          <c:val>
            <c:numRef>
              <c:f>'[Rough work 100123.xlsx]Sheet1 (2)'!$K$7:$K$8</c:f>
              <c:numCache>
                <c:formatCode>_-* #,##0_-;\-* #,##0_-;_-* "-"??_-;_-@_-</c:formatCode>
                <c:ptCount val="2"/>
                <c:pt idx="0">
                  <c:v>12863</c:v>
                </c:pt>
                <c:pt idx="1">
                  <c:v>9830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FE-4E4D-A645-8D2DDBB10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9092624"/>
        <c:axId val="1539090960"/>
      </c:barChart>
      <c:catAx>
        <c:axId val="153909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9090960"/>
        <c:crosses val="autoZero"/>
        <c:auto val="1"/>
        <c:lblAlgn val="ctr"/>
        <c:lblOffset val="100"/>
        <c:noMultiLvlLbl val="0"/>
      </c:catAx>
      <c:valAx>
        <c:axId val="153909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909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3B6C0-50F7-4860-B85D-2E6B8CF91304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79962-2AEB-41A6-A7B6-05B176D95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548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994025"/>
            <a:ext cx="12192000" cy="386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8180" y="5379720"/>
            <a:ext cx="9144000" cy="403860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8180" y="3512503"/>
            <a:ext cx="10515600" cy="590931"/>
          </a:xfrm>
        </p:spPr>
        <p:txBody>
          <a:bodyPr lIns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" y="601345"/>
            <a:ext cx="28038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678180" y="5977890"/>
            <a:ext cx="9144000" cy="403860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Event name</a:t>
            </a:r>
            <a:r>
              <a:rPr lang="en-US" baseline="0" dirty="0"/>
              <a:t> /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63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101090" y="2273300"/>
            <a:ext cx="2054860" cy="20548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784167" y="2273300"/>
            <a:ext cx="2054860" cy="20548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67244" y="2273300"/>
            <a:ext cx="2054860" cy="20548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150320" y="2273300"/>
            <a:ext cx="2054860" cy="20548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66247" y="4665557"/>
            <a:ext cx="2524546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 dirty="0"/>
              <a:t>Point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549324" y="4665557"/>
            <a:ext cx="2524546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 dirty="0"/>
              <a:t>Point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32401" y="4665557"/>
            <a:ext cx="2524546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 dirty="0"/>
              <a:t>Point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915477" y="4665557"/>
            <a:ext cx="2524546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 dirty="0"/>
              <a:t>Point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47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figur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116013" y="1752600"/>
            <a:ext cx="10088562" cy="4549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9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figur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25686" y="1698171"/>
            <a:ext cx="7079494" cy="46492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116000" y="1698171"/>
            <a:ext cx="2879057" cy="46492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127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14" y="5744999"/>
            <a:ext cx="10089180" cy="535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251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96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14" y="5744999"/>
            <a:ext cx="10089180" cy="535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251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67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14" y="5744999"/>
            <a:ext cx="10089180" cy="535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251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051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14" y="5744999"/>
            <a:ext cx="10089180" cy="535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251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75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935186" y="4288971"/>
            <a:ext cx="432162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www.malariaconsortium.org</a:t>
            </a: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57082"/>
            <a:ext cx="3526971" cy="166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8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53840"/>
            <a:ext cx="12192000" cy="2804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8180" y="5501640"/>
            <a:ext cx="9144000" cy="403860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8180" y="4453033"/>
            <a:ext cx="10515600" cy="590931"/>
          </a:xfrm>
        </p:spPr>
        <p:txBody>
          <a:bodyPr lIns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" y="601345"/>
            <a:ext cx="28038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678180" y="5977890"/>
            <a:ext cx="9144000" cy="403860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Event name</a:t>
            </a:r>
            <a:r>
              <a:rPr lang="en-US" baseline="0" dirty="0"/>
              <a:t> / date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54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1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8180" y="5501640"/>
            <a:ext cx="5935980" cy="403860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8180" y="3063241"/>
            <a:ext cx="5935980" cy="1013459"/>
          </a:xfrm>
        </p:spPr>
        <p:txBody>
          <a:bodyPr lIns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" y="601345"/>
            <a:ext cx="28038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678180" y="5977890"/>
            <a:ext cx="5935980" cy="403860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Event name</a:t>
            </a:r>
            <a:r>
              <a:rPr lang="en-US" baseline="0" dirty="0"/>
              <a:t> / date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46620" y="0"/>
            <a:ext cx="494538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9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00" y="1825625"/>
            <a:ext cx="4903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329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103620" y="1825625"/>
            <a:ext cx="0" cy="435133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69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116000" y="1825625"/>
            <a:ext cx="100891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677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10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00" y="2191385"/>
            <a:ext cx="5307660" cy="4156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6000" y="792000"/>
            <a:ext cx="5307660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223760" y="0"/>
            <a:ext cx="496824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51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00" y="2191385"/>
            <a:ext cx="5307660" cy="4156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6000" y="792000"/>
            <a:ext cx="5307660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685020" y="83820"/>
            <a:ext cx="2415540" cy="66903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185660" y="83820"/>
            <a:ext cx="2415540" cy="3314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185660" y="3474720"/>
            <a:ext cx="2415540" cy="32994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5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955799" y="1917854"/>
            <a:ext cx="3414720" cy="341472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818940" y="1917854"/>
            <a:ext cx="3414720" cy="341472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955799" y="5568950"/>
            <a:ext cx="3414720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 dirty="0"/>
              <a:t>Point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818940" y="5565550"/>
            <a:ext cx="3414720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 dirty="0"/>
              <a:t>Point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82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000" y="792000"/>
            <a:ext cx="1008918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00" y="1825625"/>
            <a:ext cx="100891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7030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0" r:id="rId5"/>
    <p:sldLayoutId id="2147483651" r:id="rId6"/>
    <p:sldLayoutId id="2147483656" r:id="rId7"/>
    <p:sldLayoutId id="2147483662" r:id="rId8"/>
    <p:sldLayoutId id="2147483663" r:id="rId9"/>
    <p:sldLayoutId id="2147483664" r:id="rId10"/>
    <p:sldLayoutId id="2147483666" r:id="rId11"/>
    <p:sldLayoutId id="2147483665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5.png@01D94C1C.54E37B9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8180" y="3106103"/>
            <a:ext cx="10515600" cy="1920526"/>
          </a:xfrm>
        </p:spPr>
        <p:txBody>
          <a:bodyPr/>
          <a:lstStyle/>
          <a:p>
            <a:pPr algn="ctr"/>
            <a:r>
              <a:rPr lang="en-NG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SMC </a:t>
            </a:r>
            <a:r>
              <a:rPr lang="en-US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NG" sz="32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nitiation</a:t>
            </a:r>
            <a:r>
              <a:rPr lang="en-NG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NG" sz="32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Bauc</a:t>
            </a:r>
            <a:r>
              <a:rPr lang="en-US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NG" sz="32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NG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State Nigeria, </a:t>
            </a:r>
            <a:br>
              <a:rPr lang="en-US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NG" sz="32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eedback</a:t>
            </a:r>
            <a:r>
              <a:rPr lang="en-NG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US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NG" sz="32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utcomes</a:t>
            </a:r>
            <a:r>
              <a:rPr lang="en-NG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from 2 </a:t>
            </a:r>
            <a:r>
              <a:rPr lang="en-US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n-NG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ears </a:t>
            </a:r>
            <a:r>
              <a:rPr lang="en-US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NG" sz="32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mplementation</a:t>
            </a:r>
            <a:r>
              <a:rPr lang="en-NG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n-US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NG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2 </a:t>
            </a:r>
            <a:r>
              <a:rPr lang="en-US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NG" sz="32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istricts</a:t>
            </a:r>
            <a:r>
              <a:rPr lang="en-NG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(Local Government Areas)</a:t>
            </a:r>
            <a:br>
              <a:rPr lang="en-NG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6A0D0-8984-E0B2-163A-C77406C5F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745" y="4706242"/>
            <a:ext cx="11039245" cy="1595120"/>
          </a:xfrm>
          <a:solidFill>
            <a:srgbClr val="007268"/>
          </a:solidFill>
        </p:spPr>
        <p:txBody>
          <a:bodyPr>
            <a:normAutofit fontScale="70000" lnSpcReduction="2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Chibuzo Oguoma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Malaria Consortium Nigeria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     SMC Alliance Annual Meeting, Conakry - 1 March, 2023</a:t>
            </a:r>
            <a:endParaRPr lang="en-NG" sz="2800" b="1" dirty="0"/>
          </a:p>
        </p:txBody>
      </p:sp>
    </p:spTree>
    <p:extLst>
      <p:ext uri="{BB962C8B-B14F-4D97-AF65-F5344CB8AC3E}">
        <p14:creationId xmlns:p14="http://schemas.microsoft.com/office/powerpoint/2010/main" val="240452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05086A-352E-9888-F32F-FD746D820D67}"/>
              </a:ext>
            </a:extLst>
          </p:cNvPr>
          <p:cNvSpPr txBox="1"/>
          <p:nvPr/>
        </p:nvSpPr>
        <p:spPr>
          <a:xfrm>
            <a:off x="894080" y="548640"/>
            <a:ext cx="1067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Background</a:t>
            </a:r>
            <a:endParaRPr lang="en-NG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66C78-E284-187F-1727-3CFB62B7DE40}"/>
              </a:ext>
            </a:extLst>
          </p:cNvPr>
          <p:cNvSpPr txBox="1"/>
          <p:nvPr/>
        </p:nvSpPr>
        <p:spPr>
          <a:xfrm>
            <a:off x="894080" y="1118552"/>
            <a:ext cx="106781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SMC was first implemented in Bauchi state, Nigeria, in 2020, in 10 of the 20 Local Government Areas (LGAs).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left a gap of 10 LGAs without SMC coverage in Bauchi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alaria Consortium participates in the Korea International Cooperation Agency (KOICA) funded SMC IMPACT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project </a:t>
            </a: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SMC implementation in 2 of those LGAs – </a:t>
            </a:r>
            <a:r>
              <a:rPr lang="en-US" sz="24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Ningi</a:t>
            </a: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Tafawa Balewa.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objective of the project is to increase the geographic expansion of SMC and increase impact in the Sahel region of Africa.</a:t>
            </a:r>
            <a:endParaRPr lang="en-US" sz="240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funding support is to deliver a total of 2,196,860 treatments to children aged 3 – 59 months over the period January 2021 – December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Two rounds of SMC have been successfully implemented in the two target LGAs of Bauchi State in 2021 and 2022.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SMC rollout was through the door-to-door approach and 4 cycles were implemented in 2020 – 2021 and 5 cycles in 2022.</a:t>
            </a:r>
          </a:p>
        </p:txBody>
      </p:sp>
    </p:spTree>
    <p:extLst>
      <p:ext uri="{BB962C8B-B14F-4D97-AF65-F5344CB8AC3E}">
        <p14:creationId xmlns:p14="http://schemas.microsoft.com/office/powerpoint/2010/main" val="324879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3392271-A0E9-4C43-6326-D24EAC5AF35C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3" y="919361"/>
            <a:ext cx="4335417" cy="53841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05086A-352E-9888-F32F-FD746D820D67}"/>
              </a:ext>
            </a:extLst>
          </p:cNvPr>
          <p:cNvSpPr txBox="1"/>
          <p:nvPr/>
        </p:nvSpPr>
        <p:spPr>
          <a:xfrm>
            <a:off x="846062" y="457696"/>
            <a:ext cx="1067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Map of Nigeria Highlighting Bauchi State and Projecting the 2 KOICA Funded LGAs</a:t>
            </a:r>
            <a:endParaRPr lang="en-NG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02014-A858-5DA3-9418-62BB8B143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6" y="1178560"/>
            <a:ext cx="6037267" cy="5485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97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05086A-352E-9888-F32F-FD746D820D67}"/>
              </a:ext>
            </a:extLst>
          </p:cNvPr>
          <p:cNvSpPr txBox="1"/>
          <p:nvPr/>
        </p:nvSpPr>
        <p:spPr>
          <a:xfrm>
            <a:off x="868680" y="414403"/>
            <a:ext cx="1050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Year 1 – 2021 Support and Outcomes in the SMC IMPACT LGAs</a:t>
            </a:r>
            <a:endParaRPr lang="en-NG" sz="2800" b="1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C49C24B1-0ECE-EEEB-EFC0-EEB996AC3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81007"/>
              </p:ext>
            </p:extLst>
          </p:nvPr>
        </p:nvGraphicFramePr>
        <p:xfrm>
          <a:off x="1031240" y="1370843"/>
          <a:ext cx="10337800" cy="4282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177">
                  <a:extLst>
                    <a:ext uri="{9D8B030D-6E8A-4147-A177-3AD203B41FA5}">
                      <a16:colId xmlns:a16="http://schemas.microsoft.com/office/drawing/2014/main" val="4260613034"/>
                    </a:ext>
                  </a:extLst>
                </a:gridCol>
                <a:gridCol w="2099553">
                  <a:extLst>
                    <a:ext uri="{9D8B030D-6E8A-4147-A177-3AD203B41FA5}">
                      <a16:colId xmlns:a16="http://schemas.microsoft.com/office/drawing/2014/main" val="2035893927"/>
                    </a:ext>
                  </a:extLst>
                </a:gridCol>
                <a:gridCol w="2399489">
                  <a:extLst>
                    <a:ext uri="{9D8B030D-6E8A-4147-A177-3AD203B41FA5}">
                      <a16:colId xmlns:a16="http://schemas.microsoft.com/office/drawing/2014/main" val="1657154525"/>
                    </a:ext>
                  </a:extLst>
                </a:gridCol>
                <a:gridCol w="1969581">
                  <a:extLst>
                    <a:ext uri="{9D8B030D-6E8A-4147-A177-3AD203B41FA5}">
                      <a16:colId xmlns:a16="http://schemas.microsoft.com/office/drawing/2014/main" val="675645180"/>
                    </a:ext>
                  </a:extLst>
                </a:gridCol>
              </a:tblGrid>
              <a:tr h="444404">
                <a:tc>
                  <a:txBody>
                    <a:bodyPr/>
                    <a:lstStyle/>
                    <a:p>
                      <a:r>
                        <a:rPr lang="en-US" sz="1800" dirty="0"/>
                        <a:t>Indicator (2021)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Ningi</a:t>
                      </a:r>
                      <a:r>
                        <a:rPr lang="en-US" sz="1800" dirty="0"/>
                        <a:t> LGA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Tafawa Balewa LGA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  <a:endParaRPr lang="en-NG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946808"/>
                  </a:ext>
                </a:extLst>
              </a:tr>
              <a:tr h="444404">
                <a:tc>
                  <a:txBody>
                    <a:bodyPr/>
                    <a:lstStyle/>
                    <a:p>
                      <a:r>
                        <a:rPr lang="en-US" sz="1800" dirty="0"/>
                        <a:t>Target No. Children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177,107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87,776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264,883</a:t>
                      </a:r>
                      <a:endParaRPr lang="en-NG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644675"/>
                  </a:ext>
                </a:extLst>
              </a:tr>
              <a:tr h="444404">
                <a:tc>
                  <a:txBody>
                    <a:bodyPr/>
                    <a:lstStyle/>
                    <a:p>
                      <a:r>
                        <a:rPr lang="en-US" sz="1800" dirty="0"/>
                        <a:t>No. (%) Children Reached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181,705 (&gt;100%)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90,200 (&gt;100%)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271,905 (&gt;100%)</a:t>
                      </a:r>
                      <a:endParaRPr lang="en-NG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413151"/>
                  </a:ext>
                </a:extLst>
              </a:tr>
              <a:tr h="444404">
                <a:tc>
                  <a:txBody>
                    <a:bodyPr/>
                    <a:lstStyle/>
                    <a:p>
                      <a:r>
                        <a:rPr lang="en-US" sz="1800" dirty="0"/>
                        <a:t>No. (%) Male Children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93,396 (51.4%)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46,363 (51.4%)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139,759 (51.4%)</a:t>
                      </a:r>
                      <a:endParaRPr lang="en-NG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735884"/>
                  </a:ext>
                </a:extLst>
              </a:tr>
              <a:tr h="444404">
                <a:tc>
                  <a:txBody>
                    <a:bodyPr/>
                    <a:lstStyle/>
                    <a:p>
                      <a:r>
                        <a:rPr lang="en-US" sz="1800" dirty="0"/>
                        <a:t>No. (%) Female Children 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88,309 (48.6%)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43,837 (48.6%)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132,147 (48.6%)</a:t>
                      </a:r>
                      <a:endParaRPr lang="en-NG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384093"/>
                  </a:ext>
                </a:extLst>
              </a:tr>
              <a:tr h="206041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End of Cycle HH Survey (1 – 3):</a:t>
                      </a:r>
                    </a:p>
                    <a:p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End of Round Survey (state-wide)</a:t>
                      </a:r>
                    </a:p>
                    <a:p>
                      <a:r>
                        <a:rPr lang="en-US" sz="1800" dirty="0"/>
                        <a:t>No. Community Level Implementers: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Community Distributors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Lead Mothers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Town Announcers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74% - 63%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N/A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1,340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159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159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85% - 94%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N/A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686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90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90</a:t>
                      </a:r>
                      <a:endParaRPr lang="en-N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85 – 94%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94.5%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2,026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249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249</a:t>
                      </a:r>
                      <a:endParaRPr lang="en-NG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4718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ABBDCF-6989-6102-04E0-2A8C7AFD3085}"/>
              </a:ext>
            </a:extLst>
          </p:cNvPr>
          <p:cNvSpPr txBox="1"/>
          <p:nvPr/>
        </p:nvSpPr>
        <p:spPr>
          <a:xfrm>
            <a:off x="5689600" y="5996503"/>
            <a:ext cx="5834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Admin Coverage, </a:t>
            </a:r>
            <a:r>
              <a:rPr lang="en-US" sz="1400" dirty="0" err="1"/>
              <a:t>EoC</a:t>
            </a:r>
            <a:r>
              <a:rPr lang="en-US" sz="1400" dirty="0"/>
              <a:t> 1 – 3 HH Survey &amp; </a:t>
            </a:r>
            <a:r>
              <a:rPr lang="en-US" sz="1400" dirty="0" err="1"/>
              <a:t>EoR</a:t>
            </a:r>
            <a:r>
              <a:rPr lang="en-US" sz="1400" dirty="0"/>
              <a:t> Coverage Survey 2021</a:t>
            </a:r>
            <a:endParaRPr lang="en-NG" sz="1400" dirty="0"/>
          </a:p>
        </p:txBody>
      </p:sp>
    </p:spTree>
    <p:extLst>
      <p:ext uri="{BB962C8B-B14F-4D97-AF65-F5344CB8AC3E}">
        <p14:creationId xmlns:p14="http://schemas.microsoft.com/office/powerpoint/2010/main" val="153988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05086A-352E-9888-F32F-FD746D820D67}"/>
              </a:ext>
            </a:extLst>
          </p:cNvPr>
          <p:cNvSpPr txBox="1"/>
          <p:nvPr/>
        </p:nvSpPr>
        <p:spPr>
          <a:xfrm>
            <a:off x="845819" y="642210"/>
            <a:ext cx="1050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Year 2 – 2022 Support and Outcomes in the SMC IMPACT LGAs</a:t>
            </a:r>
            <a:endParaRPr lang="en-NG" sz="2800" b="1"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72E2EA68-CB9A-3891-4CD6-6FD0A60B6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337394"/>
              </p:ext>
            </p:extLst>
          </p:nvPr>
        </p:nvGraphicFramePr>
        <p:xfrm>
          <a:off x="845820" y="1655216"/>
          <a:ext cx="10500359" cy="429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019">
                  <a:extLst>
                    <a:ext uri="{9D8B030D-6E8A-4147-A177-3AD203B41FA5}">
                      <a16:colId xmlns:a16="http://schemas.microsoft.com/office/drawing/2014/main" val="4260613034"/>
                    </a:ext>
                  </a:extLst>
                </a:gridCol>
                <a:gridCol w="2081793">
                  <a:extLst>
                    <a:ext uri="{9D8B030D-6E8A-4147-A177-3AD203B41FA5}">
                      <a16:colId xmlns:a16="http://schemas.microsoft.com/office/drawing/2014/main" val="2035893927"/>
                    </a:ext>
                  </a:extLst>
                </a:gridCol>
                <a:gridCol w="2487996">
                  <a:extLst>
                    <a:ext uri="{9D8B030D-6E8A-4147-A177-3AD203B41FA5}">
                      <a16:colId xmlns:a16="http://schemas.microsoft.com/office/drawing/2014/main" val="1657154525"/>
                    </a:ext>
                  </a:extLst>
                </a:gridCol>
                <a:gridCol w="2000551">
                  <a:extLst>
                    <a:ext uri="{9D8B030D-6E8A-4147-A177-3AD203B41FA5}">
                      <a16:colId xmlns:a16="http://schemas.microsoft.com/office/drawing/2014/main" val="675645180"/>
                    </a:ext>
                  </a:extLst>
                </a:gridCol>
              </a:tblGrid>
              <a:tr h="440919">
                <a:tc>
                  <a:txBody>
                    <a:bodyPr/>
                    <a:lstStyle/>
                    <a:p>
                      <a:r>
                        <a:rPr lang="en-US" dirty="0"/>
                        <a:t>Indicator (2022)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Ningi</a:t>
                      </a:r>
                      <a:r>
                        <a:rPr lang="en-US" dirty="0"/>
                        <a:t> LGA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Tafawa Balewa LGA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946808"/>
                  </a:ext>
                </a:extLst>
              </a:tr>
              <a:tr h="440919">
                <a:tc>
                  <a:txBody>
                    <a:bodyPr/>
                    <a:lstStyle/>
                    <a:p>
                      <a:r>
                        <a:rPr lang="en-US" dirty="0"/>
                        <a:t>Target No. Children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189,825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93,114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282,939</a:t>
                      </a:r>
                      <a:endParaRPr lang="en-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644675"/>
                  </a:ext>
                </a:extLst>
              </a:tr>
              <a:tr h="440919">
                <a:tc>
                  <a:txBody>
                    <a:bodyPr/>
                    <a:lstStyle/>
                    <a:p>
                      <a:r>
                        <a:rPr lang="en-US" dirty="0"/>
                        <a:t>No. (%) Children Reached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195,796 (&gt;100%)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95,528 (&gt;100%)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291,324 (&gt;100%)</a:t>
                      </a:r>
                      <a:endParaRPr lang="en-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413151"/>
                  </a:ext>
                </a:extLst>
              </a:tr>
              <a:tr h="440919">
                <a:tc>
                  <a:txBody>
                    <a:bodyPr/>
                    <a:lstStyle/>
                    <a:p>
                      <a:r>
                        <a:rPr lang="en-US" dirty="0"/>
                        <a:t>No. (%) Male Children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100,639 (51.4%)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49,197 (51.5%)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149,836 (51.4%)</a:t>
                      </a:r>
                      <a:endParaRPr lang="en-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735884"/>
                  </a:ext>
                </a:extLst>
              </a:tr>
              <a:tr h="440919">
                <a:tc>
                  <a:txBody>
                    <a:bodyPr/>
                    <a:lstStyle/>
                    <a:p>
                      <a:r>
                        <a:rPr lang="en-US" dirty="0"/>
                        <a:t>No. (%) Female Children 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95,157 (48.6%)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46,331 (48.5%)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141,488 (48.6%)</a:t>
                      </a:r>
                      <a:endParaRPr lang="en-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384093"/>
                  </a:ext>
                </a:extLst>
              </a:tr>
              <a:tr h="209436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End of Cycle HH Survey (1 – 4)</a:t>
                      </a:r>
                    </a:p>
                    <a:p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End of Round Survey (state-wide)</a:t>
                      </a:r>
                    </a:p>
                    <a:p>
                      <a:r>
                        <a:rPr lang="en-US" dirty="0"/>
                        <a:t>No. Community Level Implementers: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Community Distributors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Lead Mothers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Town Announcers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81% - 99%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N/A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1,428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172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172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88% - 95%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N/A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730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93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93</a:t>
                      </a:r>
                      <a:endParaRPr lang="en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81 – 99%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99.3%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2,158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265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265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4718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ABBDCF-6989-6102-04E0-2A8C7AFD3085}"/>
              </a:ext>
            </a:extLst>
          </p:cNvPr>
          <p:cNvSpPr txBox="1"/>
          <p:nvPr/>
        </p:nvSpPr>
        <p:spPr>
          <a:xfrm>
            <a:off x="5833570" y="6136639"/>
            <a:ext cx="576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Admin Coverage, </a:t>
            </a:r>
            <a:r>
              <a:rPr lang="en-US" sz="1400" dirty="0" err="1"/>
              <a:t>EoC</a:t>
            </a:r>
            <a:r>
              <a:rPr lang="en-US" sz="1400" dirty="0"/>
              <a:t> 1 – 4 HH Survey &amp; </a:t>
            </a:r>
            <a:r>
              <a:rPr lang="en-US" sz="1400" dirty="0" err="1"/>
              <a:t>EoR</a:t>
            </a:r>
            <a:r>
              <a:rPr lang="en-US" sz="1400" dirty="0"/>
              <a:t> Coverage Survey 2022</a:t>
            </a:r>
            <a:endParaRPr lang="en-NG" sz="1400" dirty="0"/>
          </a:p>
        </p:txBody>
      </p:sp>
    </p:spTree>
    <p:extLst>
      <p:ext uri="{BB962C8B-B14F-4D97-AF65-F5344CB8AC3E}">
        <p14:creationId xmlns:p14="http://schemas.microsoft.com/office/powerpoint/2010/main" val="350769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05086A-352E-9888-F32F-FD746D820D67}"/>
              </a:ext>
            </a:extLst>
          </p:cNvPr>
          <p:cNvSpPr txBox="1"/>
          <p:nvPr/>
        </p:nvSpPr>
        <p:spPr>
          <a:xfrm>
            <a:off x="894080" y="548640"/>
            <a:ext cx="1067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SMC Implementation in SMC IMPACT LGAs</a:t>
            </a:r>
            <a:endParaRPr lang="en-NG" sz="3200" b="1" dirty="0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74B90430-AEBA-D03B-DFEE-C54DF92F3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" y="1133414"/>
            <a:ext cx="3738880" cy="251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outdoor, yellow&#10;&#10;Description automatically generated">
            <a:extLst>
              <a:ext uri="{FF2B5EF4-FFF2-40B4-BE49-F238E27FC236}">
                <a16:creationId xmlns:a16="http://schemas.microsoft.com/office/drawing/2014/main" id="{0AC740B5-ADDD-8FBC-1D51-DB6A9F386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40" y="1133413"/>
            <a:ext cx="2377440" cy="251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FB601D-774E-2B61-4191-4B3BFE8AE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79" y="1133412"/>
            <a:ext cx="4114801" cy="251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D52B8F-5A69-F4A2-415C-192257B981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10" y="3647437"/>
            <a:ext cx="2298700" cy="298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text, floor, indoor, cluttered&#10;&#10;Description automatically generated">
            <a:extLst>
              <a:ext uri="{FF2B5EF4-FFF2-40B4-BE49-F238E27FC236}">
                <a16:creationId xmlns:a16="http://schemas.microsoft.com/office/drawing/2014/main" id="{88B72B46-4BB7-A786-8811-FA73E0E34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" y="3647437"/>
            <a:ext cx="3778250" cy="2987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0D50FE-4C48-2AD3-75B7-3ED7435705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3647438"/>
            <a:ext cx="4120365" cy="29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0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05086A-352E-9888-F32F-FD746D820D67}"/>
              </a:ext>
            </a:extLst>
          </p:cNvPr>
          <p:cNvSpPr txBox="1"/>
          <p:nvPr/>
        </p:nvSpPr>
        <p:spPr>
          <a:xfrm>
            <a:off x="894080" y="355600"/>
            <a:ext cx="1067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Malaria incidence in the SMC IMPACT LGAs 2021-22 </a:t>
            </a:r>
            <a:endParaRPr lang="en-NG" sz="3200" b="1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473F422-6126-AB6D-8602-D7E08E6CCD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762134"/>
              </p:ext>
            </p:extLst>
          </p:nvPr>
        </p:nvGraphicFramePr>
        <p:xfrm>
          <a:off x="661352" y="1148080"/>
          <a:ext cx="5434648" cy="450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6B01D0B-6CCC-4F94-BCAD-E3C0FFFD07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903548"/>
              </p:ext>
            </p:extLst>
          </p:nvPr>
        </p:nvGraphicFramePr>
        <p:xfrm>
          <a:off x="6461760" y="1066800"/>
          <a:ext cx="5068888" cy="458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8CA5EBC-B8B2-5B70-83C6-CADB0AE77293}"/>
              </a:ext>
            </a:extLst>
          </p:cNvPr>
          <p:cNvSpPr txBox="1"/>
          <p:nvPr/>
        </p:nvSpPr>
        <p:spPr>
          <a:xfrm>
            <a:off x="5953760" y="5953760"/>
            <a:ext cx="5391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National Health Management Information System, </a:t>
            </a:r>
            <a:r>
              <a:rPr lang="en-US" sz="1400" dirty="0" err="1"/>
              <a:t>FMoH</a:t>
            </a:r>
            <a:r>
              <a:rPr lang="en-US" sz="1400" dirty="0"/>
              <a:t> Abuja</a:t>
            </a:r>
            <a:endParaRPr lang="en-NG" sz="1400" dirty="0"/>
          </a:p>
        </p:txBody>
      </p:sp>
    </p:spTree>
    <p:extLst>
      <p:ext uri="{BB962C8B-B14F-4D97-AF65-F5344CB8AC3E}">
        <p14:creationId xmlns:p14="http://schemas.microsoft.com/office/powerpoint/2010/main" val="297429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05086A-352E-9888-F32F-FD746D820D67}"/>
              </a:ext>
            </a:extLst>
          </p:cNvPr>
          <p:cNvSpPr txBox="1"/>
          <p:nvPr/>
        </p:nvSpPr>
        <p:spPr>
          <a:xfrm>
            <a:off x="894080" y="548640"/>
            <a:ext cx="1067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Conclusion</a:t>
            </a:r>
            <a:endParaRPr lang="en-NG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66C78-E284-187F-1727-3CFB62B7DE40}"/>
              </a:ext>
            </a:extLst>
          </p:cNvPr>
          <p:cNvSpPr txBox="1"/>
          <p:nvPr/>
        </p:nvSpPr>
        <p:spPr>
          <a:xfrm>
            <a:off x="894080" y="1118552"/>
            <a:ext cx="1067816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support from KOICA through the SMC IMPACT project achieved the objectives of expanding geographic coverage and also, impacting on the incidence of malaria in the supported area.</a:t>
            </a:r>
          </a:p>
          <a:p>
            <a:endParaRPr lang="en-US" sz="240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incidence of malaria reduced from 2020 when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Ningi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and Tafawa Balewa LGAs were not covered by SMC,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an overall 16.8% reduction in both LGAs from 2020 to 2022 annual incidence, with 11.1% reduction for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Ningi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LGA and 17.0% for Tafawa Balewa LGA;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an overall 34.9% reduction for both LGAs when restricted to the peak transmissions season (June – October) of 2020 and 2022; with an 18.3% reduction in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Ningi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LGA and 48.6% reduction in Tafawa Balewa LGA.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1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0130CE-A450-71EC-348F-6DDE569994EF}"/>
              </a:ext>
            </a:extLst>
          </p:cNvPr>
          <p:cNvSpPr txBox="1"/>
          <p:nvPr/>
        </p:nvSpPr>
        <p:spPr>
          <a:xfrm>
            <a:off x="2223581" y="3600246"/>
            <a:ext cx="7744838" cy="29238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7268"/>
                </a:solidFill>
              </a:rPr>
              <a:t>Thank you</a:t>
            </a:r>
          </a:p>
          <a:p>
            <a:pPr algn="ctr"/>
            <a:r>
              <a:rPr lang="en-GB" sz="4400" b="1" dirty="0" err="1">
                <a:solidFill>
                  <a:srgbClr val="007268"/>
                </a:solidFill>
              </a:rPr>
              <a:t>Obrigado</a:t>
            </a:r>
            <a:endParaRPr lang="en-GB" sz="4400" b="1" dirty="0">
              <a:solidFill>
                <a:srgbClr val="007268"/>
              </a:solidFill>
            </a:endParaRPr>
          </a:p>
          <a:p>
            <a:pPr algn="ctr"/>
            <a:r>
              <a:rPr lang="en-GB" sz="4400" b="1" dirty="0">
                <a:solidFill>
                  <a:srgbClr val="007268"/>
                </a:solidFill>
              </a:rPr>
              <a:t>Merci</a:t>
            </a:r>
          </a:p>
          <a:p>
            <a:pPr algn="ctr"/>
            <a:endParaRPr lang="en-GB" sz="2800" b="1" dirty="0">
              <a:solidFill>
                <a:srgbClr val="007268"/>
              </a:solidFill>
            </a:endParaRPr>
          </a:p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malariaconsortium.org/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</a:rPr>
              <a:t>smc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5A79E-12FA-D0DD-A6DB-007581EF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5" y="2590927"/>
            <a:ext cx="4352433" cy="4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45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laria Consortium">
      <a:dk1>
        <a:srgbClr val="004750"/>
      </a:dk1>
      <a:lt1>
        <a:srgbClr val="F7EDE3"/>
      </a:lt1>
      <a:dk2>
        <a:srgbClr val="005D63"/>
      </a:dk2>
      <a:lt2>
        <a:srgbClr val="FFFFFF"/>
      </a:lt2>
      <a:accent1>
        <a:srgbClr val="5EDBB5"/>
      </a:accent1>
      <a:accent2>
        <a:srgbClr val="1FA3B2"/>
      </a:accent2>
      <a:accent3>
        <a:srgbClr val="E3FFF5"/>
      </a:accent3>
      <a:accent4>
        <a:srgbClr val="007268"/>
      </a:accent4>
      <a:accent5>
        <a:srgbClr val="00837B"/>
      </a:accent5>
      <a:accent6>
        <a:srgbClr val="715BCE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[Read-Only]" id="{B58E32ED-7838-464E-B777-CF3F1762F12D}" vid="{8F468B5E-C7D9-4C00-9BBF-4B12D8445F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nowledge_x0020_Base_x0020_Status xmlns="446d9c23-33c1-4aaa-b610-0b49484beeba">Do not display in Knowledge Base</Knowledge_x0020_Base_x0020_Status>
    <TaxCatchAll xmlns="446d9c23-33c1-4aaa-b610-0b49484beeba"/>
    <Function_x0028_s_x0029_ xmlns="446d9c23-33c1-4aaa-b610-0b49484beeba">External Relations</Function_x0028_s_x0029_>
    <Location_x0028_s_x0029_ xmlns="446d9c23-33c1-4aaa-b610-0b49484beeba">
      <Value>Global</Value>
    </Location_x0028_s_x0029_>
    <Language_x0028_s_x0029_ xmlns="446d9c23-33c1-4aaa-b610-0b49484beeba">English</Language_x0028_s_x0029_>
    <Classification_x0028_s_x0029_ xmlns="446d9c23-33c1-4aaa-b610-0b49484beeba">Restricted Commercial</Classification_x0028_s_x0029_>
    <SharedWithUsers xmlns="446d9c23-33c1-4aaa-b610-0b49484beeba">
      <UserInfo>
        <DisplayName>Michael Haydock</DisplayName>
        <AccountId>3948</AccountId>
        <AccountType/>
      </UserInfo>
    </SharedWithUsers>
    <Last_x0020_Reviewed_x0020_Date xmlns="446d9c23-33c1-4aaa-b610-0b49484beeba">2019-09-30T23:00:00+00:00</Last_x0020_Reviewed_x0020_Date>
    <Policy_x0020_Document_x0020_Type xmlns="446d9c23-33c1-4aaa-b610-0b49484beeba">Template</Policy_x0020_Document_x0020_Type>
    <Next_x0020_Review_x0020_Due xmlns="446d9c23-33c1-4aaa-b610-0b49484beeba">2020-09-30T23:00:00+00:00</Next_x0020_Review_x0020_Due>
    <Last_x0020_Reviewer xmlns="446d9c23-33c1-4aaa-b610-0b49484beeba">
      <UserInfo>
        <DisplayName>Simon Cordery</DisplayName>
        <AccountId>3731</AccountId>
        <AccountType/>
      </UserInfo>
    </Last_x0020_Reviewer>
    <Reviewer xmlns="446d9c23-33c1-4aaa-b610-0b49484beeba">
      <UserInfo>
        <DisplayName>Simon Cordery</DisplayName>
        <AccountId>3731</AccountId>
        <AccountType/>
      </UserInfo>
    </Review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alaria Consortium Policy Document" ma:contentTypeID="0x0101002594BFCD5940A544A82DF239D0A9E4640100BE8F1A143DD31F44BDF82D1907B095D2" ma:contentTypeVersion="33" ma:contentTypeDescription="Content type to control policy documents, inclusive of tagging and review fields." ma:contentTypeScope="" ma:versionID="8fc470f466fd27b15d6bea739f9aeab7">
  <xsd:schema xmlns:xsd="http://www.w3.org/2001/XMLSchema" xmlns:xs="http://www.w3.org/2001/XMLSchema" xmlns:p="http://schemas.microsoft.com/office/2006/metadata/properties" xmlns:ns2="446d9c23-33c1-4aaa-b610-0b49484beeba" xmlns:ns3="67d3868b-d347-455f-bd65-d45560be7807" targetNamespace="http://schemas.microsoft.com/office/2006/metadata/properties" ma:root="true" ma:fieldsID="8602dff2c23ce778eca91177bf51bf22" ns2:_="" ns3:_="">
    <xsd:import namespace="446d9c23-33c1-4aaa-b610-0b49484beeba"/>
    <xsd:import namespace="67d3868b-d347-455f-bd65-d45560be7807"/>
    <xsd:element name="properties">
      <xsd:complexType>
        <xsd:sequence>
          <xsd:element name="documentManagement">
            <xsd:complexType>
              <xsd:all>
                <xsd:element ref="ns2:Knowledge_x0020_Base_x0020_Status" minOccurs="0"/>
                <xsd:element ref="ns2:Last_x0020_Reviewed_x0020_Date"/>
                <xsd:element ref="ns2:Last_x0020_Reviewer"/>
                <xsd:element ref="ns2:Next_x0020_Review_x0020_Due"/>
                <xsd:element ref="ns2:Reviewer"/>
                <xsd:element ref="ns2:Policy_x0020_Document_x0020_Type" minOccurs="0"/>
                <xsd:element ref="ns2:Location_x0028_s_x0029_" minOccurs="0"/>
                <xsd:element ref="ns2:Function_x0028_s_x0029_" minOccurs="0"/>
                <xsd:element ref="ns2:Classification_x0028_s_x0029_" minOccurs="0"/>
                <xsd:element ref="ns2:Language_x0028_s_x0029_" minOccurs="0"/>
                <xsd:element ref="ns2:SharedWithUsers" minOccurs="0"/>
                <xsd:element ref="ns2:SharedWithDetails" minOccurs="0"/>
                <xsd:element ref="ns2:TaxCatchAllLabel" minOccurs="0"/>
                <xsd:element ref="ns2:TaxCatchAll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d9c23-33c1-4aaa-b610-0b49484beeba" elementFormDefault="qualified">
    <xsd:import namespace="http://schemas.microsoft.com/office/2006/documentManagement/types"/>
    <xsd:import namespace="http://schemas.microsoft.com/office/infopath/2007/PartnerControls"/>
    <xsd:element name="Knowledge_x0020_Base_x0020_Status" ma:index="2" nillable="true" ma:displayName="Knowledge Base Status" ma:default="Do not display in Knowledge Base" ma:format="Dropdown" ma:internalName="Knowledge_x0020_Base_x0020_Status">
      <xsd:simpleType>
        <xsd:restriction base="dms:Choice">
          <xsd:enumeration value="Do not display in Knowledge Base"/>
          <xsd:enumeration value="Display in Knowledge Base only for permitted users"/>
          <xsd:enumeration value="Display in Knowledge Base for all users"/>
        </xsd:restriction>
      </xsd:simpleType>
    </xsd:element>
    <xsd:element name="Last_x0020_Reviewed_x0020_Date" ma:index="3" ma:displayName="Last Reviewed Date" ma:format="DateOnly" ma:internalName="Last_x0020_Reviewed_x0020_Date" ma:readOnly="false">
      <xsd:simpleType>
        <xsd:restriction base="dms:DateTime"/>
      </xsd:simpleType>
    </xsd:element>
    <xsd:element name="Last_x0020_Reviewer" ma:index="4" ma:displayName="Last Reviewer" ma:list="UserInfo" ma:SharePointGroup="0" ma:internalName="Last_x0020_Review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ext_x0020_Review_x0020_Due" ma:index="5" ma:displayName="Next Review Due" ma:format="DateOnly" ma:internalName="Next_x0020_Review_x0020_Due" ma:readOnly="false">
      <xsd:simpleType>
        <xsd:restriction base="dms:DateTime"/>
      </xsd:simpleType>
    </xsd:element>
    <xsd:element name="Reviewer" ma:index="6" ma:displayName="Reviewer" ma:list="UserInfo" ma:SharePointGroup="0" ma:internalName="Review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olicy_x0020_Document_x0020_Type" ma:index="7" nillable="true" ma:displayName="Policy Document Type" ma:format="Dropdown" ma:internalName="Policy_x0020_Document_x0020_Type">
      <xsd:simpleType>
        <xsd:restriction base="dms:Choice">
          <xsd:enumeration value="Approach Paper"/>
          <xsd:enumeration value="Form"/>
          <xsd:enumeration value="Image"/>
          <xsd:enumeration value="Guideline"/>
          <xsd:enumeration value="Manual"/>
          <xsd:enumeration value="Policy"/>
          <xsd:enumeration value="Process"/>
          <xsd:enumeration value="Template"/>
        </xsd:restriction>
      </xsd:simpleType>
    </xsd:element>
    <xsd:element name="Location_x0028_s_x0029_" ma:index="8" nillable="true" ma:displayName="Location(s)" ma:internalName="Location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frica"/>
                    <xsd:enumeration value="Africa Regional"/>
                    <xsd:enumeration value="Asia"/>
                    <xsd:enumeration value="Asia Regional"/>
                    <xsd:enumeration value="Burkina Faso"/>
                    <xsd:enumeration value="Cambodia"/>
                    <xsd:enumeration value="Chad"/>
                    <xsd:enumeration value="Ethiopia"/>
                    <xsd:enumeration value="Europe"/>
                    <xsd:enumeration value="Gambia"/>
                    <xsd:enumeration value="Ghana"/>
                    <xsd:enumeration value="Global"/>
                    <xsd:enumeration value="Guinea"/>
                    <xsd:enumeration value="Guinea-Bissau"/>
                    <xsd:enumeration value="Malawi"/>
                    <xsd:enumeration value="Mali"/>
                    <xsd:enumeration value="Mozambique"/>
                    <xsd:enumeration value="Myanmar"/>
                    <xsd:enumeration value="Nepal"/>
                    <xsd:enumeration value="Niger"/>
                    <xsd:enumeration value="Nigeria"/>
                    <xsd:enumeration value="North America"/>
                    <xsd:enumeration value="Senegal"/>
                    <xsd:enumeration value="South Sudan"/>
                    <xsd:enumeration value="Tanzania"/>
                    <xsd:enumeration value="Thailand"/>
                    <xsd:enumeration value="Uganda"/>
                    <xsd:enumeration value="UK"/>
                    <xsd:enumeration value="USA"/>
                    <xsd:enumeration value="Zambia"/>
                  </xsd:restriction>
                </xsd:simpleType>
              </xsd:element>
            </xsd:sequence>
          </xsd:extension>
        </xsd:complexContent>
      </xsd:complexType>
    </xsd:element>
    <xsd:element name="Function_x0028_s_x0029_" ma:index="9" nillable="true" ma:displayName="Function(s)" ma:format="Dropdown" ma:internalName="Function_x0028_s_x0029_">
      <xsd:simpleType>
        <xsd:restriction base="dms:Choice">
          <xsd:enumeration value="Business Development"/>
          <xsd:enumeration value="External Relations"/>
          <xsd:enumeration value="Finance"/>
          <xsd:enumeration value="General Management"/>
          <xsd:enumeration value="Global Management Group (GMG)"/>
          <xsd:enumeration value="Human Resources (HR)"/>
          <xsd:enumeration value="Information Technology (IT)"/>
          <xsd:enumeration value="Internal Audit"/>
          <xsd:enumeration value="Location Management"/>
          <xsd:enumeration value="Operations"/>
          <xsd:enumeration value="Organisation Wide"/>
          <xsd:enumeration value="Programme Management"/>
          <xsd:enumeration value="Technical"/>
          <xsd:enumeration value="Trustees"/>
        </xsd:restriction>
      </xsd:simpleType>
    </xsd:element>
    <xsd:element name="Classification_x0028_s_x0029_" ma:index="10" nillable="true" ma:displayName="Classification(s)" ma:format="Dropdown" ma:internalName="Classification_x0028_s_x0029_">
      <xsd:simpleType>
        <xsd:restriction base="dms:Choice">
          <xsd:enumeration value="Public"/>
          <xsd:enumeration value="Restricted Commercial"/>
          <xsd:enumeration value="Restricted Financial"/>
          <xsd:enumeration value="Restricted Personal Data (not staff)"/>
          <xsd:enumeration value="Restricted Sensitive Personal Information"/>
          <xsd:enumeration value="Restrictive Staff Records"/>
          <xsd:enumeration value="Restrictive Strategic"/>
        </xsd:restriction>
      </xsd:simpleType>
    </xsd:element>
    <xsd:element name="Language_x0028_s_x0029_" ma:index="11" nillable="true" ma:displayName="Language(s)" ma:format="Dropdown" ma:internalName="Language_x0028_s_x0029_">
      <xsd:simpleType>
        <xsd:restriction base="dms:Choice">
          <xsd:enumeration value="Arabic"/>
          <xsd:enumeration value="Burmese"/>
          <xsd:enumeration value="English"/>
          <xsd:enumeration value="French"/>
          <xsd:enumeration value="Khmer"/>
          <xsd:enumeration value="Portugese"/>
          <xsd:enumeration value="Spanish"/>
          <xsd:enumeration value="Thai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Label" ma:index="16" nillable="true" ma:displayName="Taxonomy Catch All Column1" ma:description="" ma:hidden="true" ma:list="{2f3aa77b-467f-474c-b4cc-3733fce4533c}" ma:internalName="TaxCatchAllLabel" ma:readOnly="true" ma:showField="CatchAllDataLabel" ma:web="446d9c23-33c1-4aaa-b610-0b49484bee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8" nillable="true" ma:displayName="Taxonomy Catch All Column" ma:description="" ma:hidden="true" ma:list="{2f3aa77b-467f-474c-b4cc-3733fce4533c}" ma:internalName="TaxCatchAll" ma:showField="CatchAllData" ma:web="446d9c23-33c1-4aaa-b610-0b49484bee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SharedByUser" ma:index="2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3868b-d347-455f-bd65-d45560be78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58C336-7188-41EE-ADF4-DA6DDF73077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7d3868b-d347-455f-bd65-d45560be7807"/>
    <ds:schemaRef ds:uri="http://schemas.microsoft.com/office/2006/documentManagement/types"/>
    <ds:schemaRef ds:uri="446d9c23-33c1-4aaa-b610-0b49484beeb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107D4A9-01E3-4B18-801D-0B205D4423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d9c23-33c1-4aaa-b610-0b49484beeba"/>
    <ds:schemaRef ds:uri="67d3868b-d347-455f-bd65-d45560be78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34FC8A-2620-4D8E-8201-8130B49CCC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Template_2019</Template>
  <TotalTime>325</TotalTime>
  <Words>738</Words>
  <Application>Microsoft Office PowerPoint</Application>
  <PresentationFormat>Widescreen</PresentationFormat>
  <Paragraphs>127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SMC Initiation in Bauchi State Nigeria,  Feedback and Outcomes from 2 Years Implementation  In 2 Districts (Local Government Areas)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guide: Quick start tips</dc:title>
  <dc:creator>Chibuzo Oguoma</dc:creator>
  <cp:lastModifiedBy>Ashley Giles</cp:lastModifiedBy>
  <cp:revision>7</cp:revision>
  <dcterms:created xsi:type="dcterms:W3CDTF">2023-02-25T20:52:47Z</dcterms:created>
  <dcterms:modified xsi:type="dcterms:W3CDTF">2023-03-01T13:00:06Z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0x0101002594BFCD5940A544A82DF239D0A9E4640100BE8F1A143DD31F44BDF82D1907B095D2</vt:lpwstr>
  </property>
  <property fmtid="{D5CDD505-2E9C-101B-9397-08002B2CF9AE}" pid="3" name="Project">
    <vt:lpwstr/>
  </property>
  <property fmtid="{D5CDD505-2E9C-101B-9397-08002B2CF9AE}" pid="4" name="Tools and Techniques">
    <vt:lpwstr/>
  </property>
  <property fmtid="{D5CDD505-2E9C-101B-9397-08002B2CF9AE}" pid="5" name="Review Frequency">
    <vt:lpwstr>Two Years</vt:lpwstr>
  </property>
  <property fmtid="{D5CDD505-2E9C-101B-9397-08002B2CF9AE}" pid="6" name="Diseases">
    <vt:lpwstr/>
  </property>
  <property fmtid="{D5CDD505-2E9C-101B-9397-08002B2CF9AE}" pid="7" name="Knowledge Base0">
    <vt:lpwstr>Do not display in Knowledge Base</vt:lpwstr>
  </property>
  <property fmtid="{D5CDD505-2E9C-101B-9397-08002B2CF9AE}" pid="8" name="Knowledge Base">
    <vt:lpwstr>Do not display</vt:lpwstr>
  </property>
</Properties>
</file>