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86" r:id="rId4"/>
    <p:sldId id="288" r:id="rId5"/>
    <p:sldId id="280" r:id="rId6"/>
    <p:sldId id="282" r:id="rId7"/>
    <p:sldId id="284" r:id="rId8"/>
    <p:sldId id="277" r:id="rId9"/>
    <p:sldId id="283" r:id="rId10"/>
    <p:sldId id="278" r:id="rId11"/>
    <p:sldId id="276" r:id="rId12"/>
    <p:sldId id="281" r:id="rId13"/>
    <p:sldId id="287" r:id="rId14"/>
    <p:sldId id="274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1pPr>
    <a:lvl2pPr marL="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2pPr>
    <a:lvl3pPr marL="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3pPr>
    <a:lvl4pPr marL="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4pPr>
    <a:lvl5pPr marL="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/>
      <a:buNone/>
      <a:defRPr sz="1400" b="0" i="0" u="none" kern="1200">
        <a:solidFill>
          <a:srgbClr val="000000"/>
        </a:solidFill>
        <a:latin typeface="Arial" panose="020B0604020202020204"/>
        <a:ea typeface="Arial" panose="020B0604020202020204"/>
        <a:cs typeface="+mn-cs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Dentinger" initials="C" lastIdx="786497536" clrIdx="0"/>
  <p:cmAuthor id="2" name="Lia Florey" initials="L" lastIdx="7864975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OneDrive%20-%20Aix-Marseille%20Universit&#233;\Instances\Annual%20meeting%20SMS\Dataset\data%20-%20Copi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Feuil1!$K$2</c:f>
              <c:strCache>
                <c:ptCount val="1"/>
                <c:pt idx="0">
                  <c:v>Total cas Juin à Juillet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Feuil1!$J$3:$J$7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Feuil1!$K$3:$K$7</c:f>
              <c:numCache>
                <c:formatCode>General</c:formatCode>
                <c:ptCount val="5"/>
                <c:pt idx="0">
                  <c:v>97197</c:v>
                </c:pt>
                <c:pt idx="1">
                  <c:v>105672</c:v>
                </c:pt>
                <c:pt idx="2">
                  <c:v>84389</c:v>
                </c:pt>
                <c:pt idx="3">
                  <c:v>98804</c:v>
                </c:pt>
                <c:pt idx="4">
                  <c:v>124208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A-4CA4-9928-CADDE24E16BF}"/>
            </c:ext>
          </c:extLst>
        </c:ser>
        <c:ser>
          <c:idx val="1"/>
          <c:order val="1"/>
          <c:tx>
            <c:strRef>
              <c:f>Feuil1!$L$2</c:f>
              <c:strCache>
                <c:ptCount val="1"/>
                <c:pt idx="0">
                  <c:v>Total cas Novembre à Décembre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Feuil1!$J$3:$J$7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Feuil1!$L$3:$L$7</c:f>
              <c:numCache>
                <c:formatCode>General</c:formatCode>
                <c:ptCount val="5"/>
                <c:pt idx="0">
                  <c:v>153266</c:v>
                </c:pt>
                <c:pt idx="1">
                  <c:v>168646</c:v>
                </c:pt>
                <c:pt idx="2">
                  <c:v>121975</c:v>
                </c:pt>
                <c:pt idx="3">
                  <c:v>138679</c:v>
                </c:pt>
                <c:pt idx="4">
                  <c:v>147779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4A-4CA4-9928-CADDE24E1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5356271"/>
        <c:axId val="695343375"/>
      </c:barChart>
      <c:catAx>
        <c:axId val="69535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5343375"/>
        <c:crosses val="autoZero"/>
        <c:auto val="1"/>
        <c:lblAlgn val="ctr"/>
        <c:lblOffset val="100"/>
        <c:noMultiLvlLbl val="0"/>
      </c:catAx>
      <c:valAx>
        <c:axId val="695343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95356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14T08:40:06.076" idx="786497536">
    <p:pos x="1310739" y="4325376"/>
    <p:text>ajouter un domaine d'intérêt ? numérisation, populations difficiles à atteindre, durabilité ou nouvelles géographies 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7" name="Google Shape;6;n"/>
          <p:cNvSpPr txBox="1"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fr-FR" sz="1200" b="0" i="0" u="none" strike="noStrike" cap="none" noProof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‹N°›</a:t>
            </a:fld>
            <a:endParaRPr sz="1200" b="0" i="0" u="none" strike="noStrike" cap="none" noProof="1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85;p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48;p21:notes"/>
          <p:cNvSpPr txBox="1">
            <a:spLocks noGrp="1"/>
          </p:cNvSpPr>
          <p:nvPr>
            <p:ph type="body"/>
          </p:nvPr>
        </p:nvSpPr>
        <p:spPr>
          <a:ln/>
        </p:spPr>
        <p:txBody>
          <a:bodyPr wrap="square" lIns="91425" tIns="45700" rIns="91425" bIns="45700" anchor="t" anchorCtr="0"/>
          <a:lstStyle/>
          <a:p>
            <a:pPr marL="0" lvl="0" indent="0">
              <a:buNone/>
            </a:pPr>
            <a:endParaRPr lang="en-US" sz="1200">
              <a:solidFill>
                <a:srgbClr val="000000"/>
              </a:solidFill>
              <a:latin typeface="Calibri" panose="020F0502020204030204"/>
              <a:sym typeface="Calibri" panose="020F0502020204030204"/>
            </a:endParaRPr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bg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solidFill>
          <a:schemeClr val="bg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bg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pPr fontAlgn="auto"/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solidFill>
          <a:schemeClr val="bg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pPr fontAlgn="auto"/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bg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solidFill>
          <a:schemeClr val="bg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fontAlgn="auto"/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solidFill>
          <a:schemeClr val="bg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pPr fontAlgn="auto"/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fontAlgn="auto"/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fontAlgn="auto"/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ctr" anchorCtr="0"/>
          <a:lstStyle/>
          <a:p>
            <a:pPr lvl="0"/>
            <a:endParaRPr lang="en-US"/>
          </a:p>
        </p:txBody>
      </p:sp>
      <p:sp>
        <p:nvSpPr>
          <p:cNvPr id="1027" name="Google Shape;11;p22"/>
          <p:cNvSpPr txBox="1"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wrap="square" lIns="91425" tIns="45700" rIns="91425" bIns="45700" anchor="t" anchorCtr="0"/>
          <a:lstStyle/>
          <a:p>
            <a:pPr lvl="0"/>
            <a:endParaRPr lang="en-US"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fontAlgn="auto"/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 fontAlgn="auto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trike="noStrike" noProof="1">
                <a:latin typeface="Calibri" panose="020F0502020204030204"/>
                <a:ea typeface="Calibri" panose="020F0502020204030204"/>
                <a:cs typeface="Calibri" panose="020F0502020204030204"/>
              </a:rPr>
              <a:t>‹N°›</a:t>
            </a:fld>
            <a:endParaRPr lang="fr-FR" strike="noStrike" noProof="1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oogle Shape;88;p1"/>
          <p:cNvGrpSpPr/>
          <p:nvPr/>
        </p:nvGrpSpPr>
        <p:grpSpPr>
          <a:xfrm>
            <a:off x="385860" y="1362869"/>
            <a:ext cx="8280400" cy="215900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</a:pPr>
              <a:r>
                <a:rPr lang="fr-FR" sz="2700" b="1" noProof="1" smtClean="0">
                  <a:solidFill>
                    <a:schemeClr val="lt1"/>
                  </a:solidFill>
                  <a:cs typeface="Arial" panose="020B0604020202020204"/>
                </a:rPr>
                <a:t>Démarrage </a:t>
              </a:r>
              <a:r>
                <a:rPr lang="fr-FR" sz="2700" b="1" noProof="1">
                  <a:solidFill>
                    <a:schemeClr val="lt1"/>
                  </a:solidFill>
                  <a:cs typeface="Arial" panose="020B0604020202020204"/>
                </a:rPr>
                <a:t>et Durée de </a:t>
              </a:r>
              <a:r>
                <a:rPr lang="fr-FR" sz="2700" b="1" noProof="1">
                  <a:solidFill>
                    <a:schemeClr val="lt1"/>
                  </a:solidFill>
                  <a:cs typeface="Arial" panose="020B0604020202020204"/>
                </a:rPr>
                <a:t>la </a:t>
              </a:r>
              <a:r>
                <a:rPr lang="fr-FR" sz="2700" b="1" noProof="1" smtClean="0">
                  <a:solidFill>
                    <a:schemeClr val="lt1"/>
                  </a:solidFill>
                  <a:cs typeface="Arial" panose="020B0604020202020204"/>
                </a:rPr>
                <a:t>CPS : cas du Mali  </a:t>
              </a:r>
              <a:endParaRPr sz="2700" b="1" noProof="1">
                <a:solidFill>
                  <a:schemeClr val="lt1"/>
                </a:solidFill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cap="none" noProof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R="0" fontAlgn="auto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cap="none" noProof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</a:t>
              </a:r>
              <a:endParaRPr sz="2400" i="1" cap="none" noProof="1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113853" y="2692687"/>
            <a:ext cx="4824413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Mali</a:t>
            </a:r>
            <a:endParaRPr sz="2000" b="1" i="1" noProof="1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749881" y="4317804"/>
            <a:ext cx="5812514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en-US" sz="2000" b="1" i="1" noProof="1">
                <a:solidFill>
                  <a:schemeClr val="dk1"/>
                </a:solidFill>
                <a:cs typeface="Arial" panose="020B0604020202020204"/>
              </a:rPr>
              <a:t>Dr </a:t>
            </a:r>
            <a:r>
              <a:rPr lang="en-US" sz="2000" b="1" i="1" noProof="1" smtClean="0">
                <a:solidFill>
                  <a:schemeClr val="dk1"/>
                </a:solidFill>
                <a:cs typeface="Arial" panose="020B0604020202020204"/>
              </a:rPr>
              <a:t>Mady Cissoko, Point focal CPS - PNLP </a:t>
            </a:r>
            <a:r>
              <a:rPr lang="en-US" sz="2000" b="1" i="1" noProof="1">
                <a:solidFill>
                  <a:schemeClr val="dk1"/>
                </a:solidFill>
                <a:cs typeface="Arial" panose="020B0604020202020204"/>
              </a:rPr>
              <a:t>Mali</a:t>
            </a:r>
            <a:r>
              <a:rPr lang="en-US" sz="2000" b="1" i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endParaRPr lang="en-US" sz="2000" b="1" i="1" noProof="1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5938" y="6030913"/>
            <a:ext cx="8280400" cy="5603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R="0"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Préparé pour la réunion de l'Alliance </a:t>
            </a:r>
            <a:r>
              <a:rPr lang="en-US" alt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CPS</a:t>
            </a:r>
            <a:r>
              <a:rPr lang="fr-FR" sz="2000" b="1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2023 - Conakry, Guinée</a:t>
            </a:r>
            <a:endParaRPr sz="2000" b="1" noProof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97" y="1206630"/>
            <a:ext cx="8724507" cy="53638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60256" y="94268"/>
            <a:ext cx="8983744" cy="820132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</a:t>
            </a:r>
            <a:r>
              <a:rPr lang="fr-FR" sz="36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avec saisonnalité bimodale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411200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524" y="207390"/>
            <a:ext cx="8776355" cy="895545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avec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5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passages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au Mali </a:t>
            </a:r>
            <a:endParaRPr lang="fr-FR" sz="4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24" y="1102935"/>
            <a:ext cx="8776355" cy="5505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9510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841" y="65988"/>
            <a:ext cx="8936611" cy="1008668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Comparaison cas de paludisme dans la population juin-juillet et Novembre- Décembre</a:t>
            </a:r>
            <a:r>
              <a:rPr lang="fr-FR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endParaRPr lang="fr-FR" sz="2400" b="1" dirty="0"/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6B61144-F6C1-E151-FE48-AE6DD258AD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335702"/>
              </p:ext>
            </p:extLst>
          </p:nvPr>
        </p:nvGraphicFramePr>
        <p:xfrm>
          <a:off x="240383" y="1649691"/>
          <a:ext cx="8663233" cy="4901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916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841" y="65988"/>
            <a:ext cx="8936611" cy="1008668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Conclusion</a:t>
            </a:r>
            <a:r>
              <a:rPr lang="fr-FR" sz="4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157316" y="1074656"/>
            <a:ext cx="88641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chemeClr val="tx1"/>
                </a:solidFill>
                <a:cs typeface="Arial" panose="020B0604020202020204"/>
              </a:rPr>
              <a:t>Le Mali a adopté de </a:t>
            </a:r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démarrer </a:t>
            </a:r>
            <a:r>
              <a:rPr lang="fr-FR" sz="4000" dirty="0">
                <a:solidFill>
                  <a:schemeClr val="tx1"/>
                </a:solidFill>
                <a:cs typeface="Arial" panose="020B0604020202020204"/>
              </a:rPr>
              <a:t>dans </a:t>
            </a:r>
            <a:endParaRPr lang="fr-FR" sz="4000" dirty="0" smtClean="0">
              <a:solidFill>
                <a:schemeClr val="tx1"/>
              </a:solidFill>
              <a:cs typeface="Arial" panose="020B0604020202020204"/>
            </a:endParaRPr>
          </a:p>
          <a:p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la deuxième </a:t>
            </a:r>
            <a:r>
              <a:rPr lang="fr-FR" sz="4000" dirty="0">
                <a:solidFill>
                  <a:schemeClr val="tx1"/>
                </a:solidFill>
                <a:cs typeface="Arial" panose="020B0604020202020204"/>
              </a:rPr>
              <a:t>décade de juillet </a:t>
            </a:r>
            <a:endParaRPr lang="fr-FR" sz="4000" dirty="0" smtClean="0">
              <a:solidFill>
                <a:schemeClr val="tx1"/>
              </a:solidFill>
              <a:cs typeface="Arial" panose="020B0604020202020204"/>
            </a:endParaRPr>
          </a:p>
          <a:p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pour </a:t>
            </a:r>
            <a:r>
              <a:rPr lang="fr-FR" sz="4000" dirty="0">
                <a:solidFill>
                  <a:schemeClr val="tx1"/>
                </a:solidFill>
                <a:cs typeface="Arial" panose="020B0604020202020204"/>
              </a:rPr>
              <a:t>les districts sanitaire du sud </a:t>
            </a:r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et la même période en août pour ceux du nord </a:t>
            </a:r>
          </a:p>
          <a:p>
            <a:endParaRPr lang="fr-FR" sz="4000" dirty="0">
              <a:solidFill>
                <a:schemeClr val="tx1"/>
              </a:solidFill>
              <a:cs typeface="Arial" panose="020B0604020202020204"/>
            </a:endParaRPr>
          </a:p>
          <a:p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Le nombre de cycle est respectivement de </a:t>
            </a:r>
            <a:r>
              <a:rPr lang="fr-FR" sz="4000" dirty="0" smtClean="0">
                <a:solidFill>
                  <a:srgbClr val="FF0000"/>
                </a:solidFill>
                <a:cs typeface="Arial" panose="020B0604020202020204"/>
              </a:rPr>
              <a:t>5, 4 et 3 </a:t>
            </a:r>
            <a:r>
              <a:rPr lang="fr-FR" sz="4000" dirty="0" smtClean="0">
                <a:solidFill>
                  <a:schemeClr val="tx1"/>
                </a:solidFill>
                <a:cs typeface="Arial" panose="020B0604020202020204"/>
              </a:rPr>
              <a:t>passages </a:t>
            </a:r>
            <a:endParaRPr lang="fr-FR" sz="4000" dirty="0">
              <a:solidFill>
                <a:schemeClr val="tx1"/>
              </a:solidFill>
              <a:cs typeface="Arial" panose="020B0604020202020204"/>
            </a:endParaRPr>
          </a:p>
          <a:p>
            <a:endParaRPr lang="fr-FR" sz="4000" dirty="0">
              <a:solidFill>
                <a:schemeClr val="bg2">
                  <a:lumMod val="60000"/>
                  <a:lumOff val="40000"/>
                </a:schemeClr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35471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41398" y="211089"/>
            <a:ext cx="8229600" cy="1143000"/>
          </a:xfrm>
          <a:ln/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 panose="020F0502020204030204"/>
              <a:buNone/>
            </a:pPr>
            <a:r>
              <a:rPr kumimoji="0" lang="fr-FR" sz="8000" b="1" i="0" u="none" strike="noStrike" kern="0" cap="none" spc="0" normalizeH="0" baseline="0" noProof="1" smtClean="0">
                <a:solidFill>
                  <a:srgbClr val="366092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Merci</a:t>
            </a:r>
            <a:endParaRPr kumimoji="0" lang="fr-FR" sz="8000" b="1" i="0" u="none" strike="noStrike" kern="0" cap="none" spc="0" normalizeH="0" baseline="0" noProof="1">
              <a:solidFill>
                <a:srgbClr val="366092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918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Contexte (1/3)</a:t>
            </a:r>
            <a:endParaRPr lang="fr-FR" sz="4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7963" y="1395168"/>
            <a:ext cx="8785781" cy="4730996"/>
          </a:xfrm>
        </p:spPr>
        <p:txBody>
          <a:bodyPr>
            <a:normAutofit lnSpcReduction="10000"/>
          </a:bodyPr>
          <a:lstStyle/>
          <a:p>
            <a:r>
              <a:rPr lang="fr-FR" sz="3200" b="1" dirty="0" smtClean="0">
                <a:solidFill>
                  <a:srgbClr val="FF0000"/>
                </a:solidFill>
              </a:rPr>
              <a:t>CPS : </a:t>
            </a:r>
            <a:r>
              <a:rPr lang="fr-FR" sz="3200" dirty="0" smtClean="0">
                <a:solidFill>
                  <a:schemeClr val="tx1"/>
                </a:solidFill>
              </a:rPr>
              <a:t>Intervention majeure PNLP  </a:t>
            </a:r>
          </a:p>
          <a:p>
            <a:endParaRPr lang="fr-FR" sz="3200" b="1" dirty="0">
              <a:solidFill>
                <a:schemeClr val="tx1"/>
              </a:solidFill>
            </a:endParaRPr>
          </a:p>
          <a:p>
            <a:r>
              <a:rPr lang="fr-FR" sz="3200" b="1" dirty="0">
                <a:solidFill>
                  <a:srgbClr val="FF0000"/>
                </a:solidFill>
              </a:rPr>
              <a:t>OMS 2022 : </a:t>
            </a:r>
            <a:r>
              <a:rPr lang="fr-FR" sz="3200" dirty="0" smtClean="0">
                <a:solidFill>
                  <a:schemeClr val="tx1"/>
                </a:solidFill>
              </a:rPr>
              <a:t>Extension (âge et nombre de cycle) </a:t>
            </a:r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rgbClr val="FF0000"/>
                </a:solidFill>
              </a:rPr>
              <a:t>Quand partir </a:t>
            </a:r>
            <a:r>
              <a:rPr lang="fr-FR" sz="3200" b="1" dirty="0">
                <a:solidFill>
                  <a:srgbClr val="FF0000"/>
                </a:solidFill>
              </a:rPr>
              <a:t>: </a:t>
            </a:r>
            <a:r>
              <a:rPr lang="fr-FR" sz="3200" dirty="0" smtClean="0">
                <a:solidFill>
                  <a:schemeClr val="tx1"/>
                </a:solidFill>
              </a:rPr>
              <a:t>Période optimale de démarrage </a:t>
            </a:r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b="1" dirty="0" smtClean="0">
                <a:solidFill>
                  <a:srgbClr val="FF0000"/>
                </a:solidFill>
              </a:rPr>
              <a:t>Politiques/Directives</a:t>
            </a:r>
            <a:r>
              <a:rPr lang="fr-FR" sz="3200" dirty="0" smtClean="0">
                <a:solidFill>
                  <a:schemeClr val="tx1"/>
                </a:solidFill>
              </a:rPr>
              <a:t> : Adaptées   </a:t>
            </a:r>
          </a:p>
        </p:txBody>
      </p:sp>
    </p:spTree>
    <p:extLst>
      <p:ext uri="{BB962C8B-B14F-4D97-AF65-F5344CB8AC3E}">
        <p14:creationId xmlns:p14="http://schemas.microsoft.com/office/powerpoint/2010/main" val="14742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334"/>
            <a:ext cx="8229600" cy="64918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Contexte </a:t>
            </a:r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(2/3</a:t>
            </a:r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 </a:t>
            </a:r>
          </a:p>
        </p:txBody>
      </p:sp>
      <p:pic>
        <p:nvPicPr>
          <p:cNvPr id="1026" name="Picture 2" descr="Fig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6694"/>
            <a:ext cx="8375702" cy="590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11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334"/>
            <a:ext cx="8229600" cy="649189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Contexte </a:t>
            </a:r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(3/3</a:t>
            </a:r>
            <a:r>
              <a:rPr lang="fr-FR" sz="48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)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3" y="1063992"/>
            <a:ext cx="8886131" cy="44222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05872" y="5772701"/>
            <a:ext cx="4694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/>
            <a:r>
              <a:rPr lang="fr-FR" sz="2400" b="1" dirty="0">
                <a:solidFill>
                  <a:srgbClr val="FF0000"/>
                </a:solidFill>
              </a:rPr>
              <a:t>Outils simples sont nécessaires 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2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9189"/>
          </a:xfrm>
        </p:spPr>
        <p:txBody>
          <a:bodyPr>
            <a:noAutofit/>
          </a:bodyPr>
          <a:lstStyle/>
          <a:p>
            <a:r>
              <a:rPr lang="fr-FR" sz="4800" b="1" dirty="0"/>
              <a:t>Méthode</a:t>
            </a:r>
            <a:r>
              <a:rPr lang="fr-FR" sz="4800" dirty="0" smtClean="0"/>
              <a:t> </a:t>
            </a:r>
            <a:endParaRPr lang="fr-FR" sz="4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3695" y="1168923"/>
            <a:ext cx="8974317" cy="5429839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Sites :</a:t>
            </a:r>
            <a:r>
              <a:rPr lang="fr-FR" sz="2400" dirty="0" smtClean="0"/>
              <a:t> Ensemble des districts sanitaires du pays </a:t>
            </a:r>
          </a:p>
          <a:p>
            <a:endParaRPr lang="fr-FR" sz="2400" dirty="0" smtClean="0"/>
          </a:p>
          <a:p>
            <a:r>
              <a:rPr lang="fr-FR" sz="2400" b="1" dirty="0" smtClean="0">
                <a:solidFill>
                  <a:srgbClr val="FF0000"/>
                </a:solidFill>
              </a:rPr>
              <a:t>Données :</a:t>
            </a:r>
            <a:r>
              <a:rPr lang="fr-FR" sz="2400" dirty="0" smtClean="0"/>
              <a:t> Surveillance hebdomadaire ou mensuelles </a:t>
            </a:r>
          </a:p>
          <a:p>
            <a:endParaRPr lang="fr-FR" sz="2400" dirty="0" smtClean="0"/>
          </a:p>
          <a:p>
            <a:r>
              <a:rPr lang="fr-FR" sz="2400" b="1" dirty="0" smtClean="0">
                <a:solidFill>
                  <a:srgbClr val="FF0000"/>
                </a:solidFill>
              </a:rPr>
              <a:t>Période :</a:t>
            </a:r>
            <a:r>
              <a:rPr lang="fr-FR" sz="2400" dirty="0" smtClean="0"/>
              <a:t> Période d’au moins 3 ans idéalement 5 ans </a:t>
            </a:r>
          </a:p>
          <a:p>
            <a:endParaRPr lang="fr-FR" sz="2400" dirty="0" smtClean="0"/>
          </a:p>
          <a:p>
            <a:r>
              <a:rPr lang="fr-FR" sz="2400" b="1" dirty="0" smtClean="0">
                <a:solidFill>
                  <a:srgbClr val="FF0000"/>
                </a:solidFill>
              </a:rPr>
              <a:t>Analyse :</a:t>
            </a:r>
            <a:r>
              <a:rPr lang="fr-FR" sz="2400" dirty="0" smtClean="0"/>
              <a:t> Agréger les données graphiquement pour voir les médianes sur les 3 ou 5 ans</a:t>
            </a:r>
          </a:p>
          <a:p>
            <a:pPr marL="114300" indent="0">
              <a:buNone/>
            </a:pPr>
            <a:endParaRPr lang="fr-FR" sz="2400" dirty="0" smtClean="0"/>
          </a:p>
          <a:p>
            <a:pPr lvl="1"/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Saisonnalité</a:t>
            </a:r>
          </a:p>
          <a:p>
            <a:pPr lvl="1"/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Début de la période de haute transmission </a:t>
            </a:r>
          </a:p>
          <a:p>
            <a:pPr lvl="1"/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Durée de la période de haute transmission </a:t>
            </a:r>
          </a:p>
          <a:p>
            <a:pPr lv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038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524" y="207390"/>
            <a:ext cx="8776355" cy="895545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à 4 passage au Mali </a:t>
            </a:r>
            <a:endParaRPr lang="fr-FR" sz="4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83" y="1102935"/>
            <a:ext cx="6834432" cy="5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9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524" y="207390"/>
            <a:ext cx="8776355" cy="895545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à 4 passage au Mali </a:t>
            </a:r>
            <a:endParaRPr lang="fr-FR" sz="40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83" y="1102936"/>
            <a:ext cx="7038833" cy="549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160256"/>
            <a:ext cx="9078012" cy="1112363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absence de saisonnalité </a:t>
            </a:r>
            <a:endParaRPr lang="fr-FR" sz="40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08" y="1527142"/>
            <a:ext cx="8329217" cy="470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12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535" y="160256"/>
            <a:ext cx="8776355" cy="1112363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District sanitaire </a:t>
            </a:r>
            <a:r>
              <a:rPr lang="fr-FR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absence de saisonnalité </a:t>
            </a:r>
            <a:endParaRPr lang="fr-FR" sz="40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08" y="1527142"/>
            <a:ext cx="8329217" cy="470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71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223</Words>
  <Application>Microsoft Office PowerPoint</Application>
  <PresentationFormat>Affichage à l'écran (4:3)</PresentationFormat>
  <Paragraphs>43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Présentation PowerPoint</vt:lpstr>
      <vt:lpstr>Contexte (1/3)</vt:lpstr>
      <vt:lpstr>Contexte (2/3) </vt:lpstr>
      <vt:lpstr>Contexte (3/3) </vt:lpstr>
      <vt:lpstr>Méthode </vt:lpstr>
      <vt:lpstr>District sanitaire à 4 passage au Mali </vt:lpstr>
      <vt:lpstr>District sanitaire à 4 passage au Mali </vt:lpstr>
      <vt:lpstr>District sanitaire absence de saisonnalité </vt:lpstr>
      <vt:lpstr>District sanitaire absence de saisonnalité </vt:lpstr>
      <vt:lpstr>District sanitaire avec saisonnalité bimodale </vt:lpstr>
      <vt:lpstr>District sanitaire avec 5 passages au Mali </vt:lpstr>
      <vt:lpstr>Comparaison cas de paludisme dans la population juin-juillet et Novembre- Décembre </vt:lpstr>
      <vt:lpstr>Conclusion 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keywords>, docId:1977199CA60E7F458FFA04C232ACC5C4</cp:keywords>
  <cp:lastModifiedBy>USER</cp:lastModifiedBy>
  <cp:revision>46</cp:revision>
  <dcterms:created xsi:type="dcterms:W3CDTF">2023-02-13T11:49:39Z</dcterms:created>
  <dcterms:modified xsi:type="dcterms:W3CDTF">2023-03-01T11:55:08Z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  <property fmtid="{D5CDD505-2E9C-101B-9397-08002B2CF9AE}" pid="3" name="ICV">
    <vt:lpwstr>3287A82FAC41428CAC72D467CDCC1394</vt:lpwstr>
  </property>
  <property fmtid="{D5CDD505-2E9C-101B-9397-08002B2CF9AE}" pid="4" name="KSOProductBuildVer">
    <vt:lpwstr>1033-11.2.0.11440</vt:lpwstr>
  </property>
</Properties>
</file>