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299" r:id="rId2"/>
    <p:sldId id="2320" r:id="rId3"/>
    <p:sldId id="2310" r:id="rId4"/>
    <p:sldId id="2312" r:id="rId5"/>
    <p:sldId id="2321" r:id="rId6"/>
    <p:sldId id="2322" r:id="rId7"/>
    <p:sldId id="2332" r:id="rId8"/>
    <p:sldId id="2331" r:id="rId9"/>
    <p:sldId id="2323" r:id="rId10"/>
    <p:sldId id="2324" r:id="rId11"/>
    <p:sldId id="2330" r:id="rId12"/>
    <p:sldId id="2325" r:id="rId13"/>
    <p:sldId id="2326" r:id="rId14"/>
    <p:sldId id="2327" r:id="rId15"/>
    <p:sldId id="2328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2b088e07f619d9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797A4-BB1B-4BAD-857B-495F6B7876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F3BF4-7EB7-47F9-A542-FC4CBCE8F03E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b="1" dirty="0">
              <a:latin typeface="Arial Narrow" panose="020B0606020202030204" pitchFamily="34" charset="0"/>
            </a:rPr>
            <a:t>PLAN DE PRESENTATION </a:t>
          </a:r>
        </a:p>
      </dgm:t>
    </dgm:pt>
    <dgm:pt modelId="{F59D1A2E-01F9-4880-A517-3591935B4A76}" type="parTrans" cxnId="{0FBAA6E8-7107-4236-81ED-9D8F7C6B88EC}">
      <dgm:prSet/>
      <dgm:spPr/>
      <dgm:t>
        <a:bodyPr/>
        <a:lstStyle/>
        <a:p>
          <a:endParaRPr lang="en-US"/>
        </a:p>
      </dgm:t>
    </dgm:pt>
    <dgm:pt modelId="{948B841B-2205-45A2-B823-0296B41E7105}" type="sibTrans" cxnId="{0FBAA6E8-7107-4236-81ED-9D8F7C6B88EC}">
      <dgm:prSet/>
      <dgm:spPr/>
      <dgm:t>
        <a:bodyPr/>
        <a:lstStyle/>
        <a:p>
          <a:endParaRPr lang="en-US"/>
        </a:p>
      </dgm:t>
    </dgm:pt>
    <dgm:pt modelId="{DC6285D1-9B20-4BCC-8F7F-796C97A7E60D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50000"/>
            </a:lnSpc>
            <a:buFont typeface="+mj-lt"/>
            <a:buAutoNum type="arabicPeriod"/>
          </a:pPr>
          <a:r>
            <a:rPr lang="fr-FR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CONTEXTE  </a:t>
          </a:r>
          <a:endParaRPr lang="en-US" sz="1800" kern="12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E8A459DE-CB92-4153-B1A7-0A9728A4636C}" type="parTrans" cxnId="{BA59517C-8655-4B37-A952-F150BE39D02A}">
      <dgm:prSet/>
      <dgm:spPr/>
      <dgm:t>
        <a:bodyPr/>
        <a:lstStyle/>
        <a:p>
          <a:endParaRPr lang="en-US"/>
        </a:p>
      </dgm:t>
    </dgm:pt>
    <dgm:pt modelId="{2E3E9E4A-C5A5-45A8-92FF-E2AE45C27EA5}" type="sibTrans" cxnId="{BA59517C-8655-4B37-A952-F150BE39D02A}">
      <dgm:prSet/>
      <dgm:spPr/>
      <dgm:t>
        <a:bodyPr/>
        <a:lstStyle/>
        <a:p>
          <a:endParaRPr lang="en-US"/>
        </a:p>
      </dgm:t>
    </dgm:pt>
    <dgm:pt modelId="{773114BD-C8FF-4005-B236-B0DC7D33C131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50000"/>
            </a:lnSpc>
            <a:buFont typeface="+mj-lt"/>
            <a:buAutoNum type="arabicPeriod"/>
          </a:pPr>
          <a:r>
            <a:rPr lang="fr-FR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 BUTS ET OBJECTIFS </a:t>
          </a:r>
          <a:endParaRPr lang="en-US" sz="1800" kern="12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1C372E4-8B33-4B7B-B6B5-F02AE27890C5}" type="parTrans" cxnId="{827227FE-C96B-4A5E-8FCF-8602D9290A98}">
      <dgm:prSet/>
      <dgm:spPr/>
      <dgm:t>
        <a:bodyPr/>
        <a:lstStyle/>
        <a:p>
          <a:endParaRPr lang="en-US"/>
        </a:p>
      </dgm:t>
    </dgm:pt>
    <dgm:pt modelId="{3D48EE10-2FDE-480B-BC51-2963C913C60B}" type="sibTrans" cxnId="{827227FE-C96B-4A5E-8FCF-8602D9290A98}">
      <dgm:prSet/>
      <dgm:spPr/>
      <dgm:t>
        <a:bodyPr/>
        <a:lstStyle/>
        <a:p>
          <a:endParaRPr lang="en-US"/>
        </a:p>
      </dgm:t>
    </dgm:pt>
    <dgm:pt modelId="{3DBB6478-4803-43AF-8BB2-5AD4AB496C52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50000"/>
            </a:lnSpc>
            <a:buFont typeface="+mj-lt"/>
            <a:buAutoNum type="arabicPeriod"/>
          </a:pPr>
          <a:r>
            <a:rPr lang="fr-FR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 OBJECTIFS ET PRODUITS OBTENUS</a:t>
          </a:r>
          <a:endParaRPr lang="en-US" sz="1800" kern="12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0BB1538-5863-4C03-B72F-38DDA60F3557}" type="parTrans" cxnId="{A2D62A4D-598D-45EF-8624-2486827B09A1}">
      <dgm:prSet/>
      <dgm:spPr/>
      <dgm:t>
        <a:bodyPr/>
        <a:lstStyle/>
        <a:p>
          <a:endParaRPr lang="en-US"/>
        </a:p>
      </dgm:t>
    </dgm:pt>
    <dgm:pt modelId="{7C501B75-F94F-4756-8937-D3BFDF110782}" type="sibTrans" cxnId="{A2D62A4D-598D-45EF-8624-2486827B09A1}">
      <dgm:prSet/>
      <dgm:spPr/>
      <dgm:t>
        <a:bodyPr/>
        <a:lstStyle/>
        <a:p>
          <a:endParaRPr lang="en-US"/>
        </a:p>
      </dgm:t>
    </dgm:pt>
    <dgm:pt modelId="{625B2194-90A7-48AC-B954-8208F143F08D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50000"/>
            </a:lnSpc>
            <a:buFont typeface="+mj-lt"/>
            <a:buAutoNum type="arabicPeriod"/>
          </a:pPr>
          <a:r>
            <a:rPr lang="fr-FR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PRINCIPAUX RÉSULTATS/RÉALISATIONS</a:t>
          </a:r>
          <a:endParaRPr lang="en-US" sz="1800" kern="12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3AE7CD2-1701-4316-A78C-27C3AF75163C}" type="parTrans" cxnId="{6CC283F6-5099-4C82-963A-F90F416AC3D7}">
      <dgm:prSet/>
      <dgm:spPr/>
      <dgm:t>
        <a:bodyPr/>
        <a:lstStyle/>
        <a:p>
          <a:endParaRPr lang="en-US"/>
        </a:p>
      </dgm:t>
    </dgm:pt>
    <dgm:pt modelId="{EFD8E6C5-17A3-46D4-AD93-70D60F114278}" type="sibTrans" cxnId="{6CC283F6-5099-4C82-963A-F90F416AC3D7}">
      <dgm:prSet/>
      <dgm:spPr/>
      <dgm:t>
        <a:bodyPr/>
        <a:lstStyle/>
        <a:p>
          <a:endParaRPr lang="en-US"/>
        </a:p>
      </dgm:t>
    </dgm:pt>
    <dgm:pt modelId="{64FC2E4F-CC80-4398-B9FB-75E933FED9A3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50000"/>
            </a:lnSpc>
            <a:buFont typeface="+mj-lt"/>
            <a:buAutoNum type="arabicPeriod"/>
          </a:pPr>
          <a:r>
            <a:rPr lang="fr-FR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PRINCIPAUX DÉFIS ET SOLUTIONS</a:t>
          </a:r>
          <a:endParaRPr lang="en-US" sz="1800" kern="12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9CAFCB2-FAA3-46BC-BA81-D1F649CB4475}" type="parTrans" cxnId="{9F005E42-96D5-48FA-9407-D07419FB53EA}">
      <dgm:prSet/>
      <dgm:spPr/>
      <dgm:t>
        <a:bodyPr/>
        <a:lstStyle/>
        <a:p>
          <a:endParaRPr lang="en-US"/>
        </a:p>
      </dgm:t>
    </dgm:pt>
    <dgm:pt modelId="{83484FFE-80B4-4AF1-BCDD-BD6633A0E8BC}" type="sibTrans" cxnId="{9F005E42-96D5-48FA-9407-D07419FB53EA}">
      <dgm:prSet/>
      <dgm:spPr/>
      <dgm:t>
        <a:bodyPr/>
        <a:lstStyle/>
        <a:p>
          <a:endParaRPr lang="en-US"/>
        </a:p>
      </dgm:t>
    </dgm:pt>
    <dgm:pt modelId="{3765B46B-1BDD-43F4-B3FF-5E6CA5D8F111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50000"/>
            </a:lnSpc>
            <a:buFont typeface="+mj-lt"/>
            <a:buAutoNum type="arabicPeriod"/>
          </a:pPr>
          <a:r>
            <a:rPr lang="en-US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LEÇONS </a:t>
          </a:r>
          <a:r>
            <a:rPr lang="en-US" sz="18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APPRISES</a:t>
          </a:r>
          <a:r>
            <a:rPr lang="en-US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endParaRPr lang="en-US" sz="1800" kern="12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6A4BBD5-1E88-479A-8B52-00C51CE84577}" type="parTrans" cxnId="{41C429EE-C2B6-4FC0-9970-D2C3B40604C9}">
      <dgm:prSet/>
      <dgm:spPr/>
      <dgm:t>
        <a:bodyPr/>
        <a:lstStyle/>
        <a:p>
          <a:endParaRPr lang="en-US"/>
        </a:p>
      </dgm:t>
    </dgm:pt>
    <dgm:pt modelId="{A7C80904-F9D1-484A-AA4C-DC35EE07D40C}" type="sibTrans" cxnId="{41C429EE-C2B6-4FC0-9970-D2C3B40604C9}">
      <dgm:prSet/>
      <dgm:spPr/>
      <dgm:t>
        <a:bodyPr/>
        <a:lstStyle/>
        <a:p>
          <a:endParaRPr lang="en-US"/>
        </a:p>
      </dgm:t>
    </dgm:pt>
    <dgm:pt modelId="{7D9740B5-9AC3-4D2E-A5CD-4764AAC50981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50000"/>
            </a:lnSpc>
            <a:buFont typeface="+mj-lt"/>
            <a:buAutoNum type="arabicPeriod"/>
          </a:pPr>
          <a:r>
            <a:rPr lang="en-US" sz="18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 PERSPECTIVES</a:t>
          </a:r>
        </a:p>
      </dgm:t>
    </dgm:pt>
    <dgm:pt modelId="{0105E434-1B5B-4517-9566-B4B5A35FE2EE}" type="parTrans" cxnId="{71FC6AF6-1AE3-4092-9994-E2128AA51CF2}">
      <dgm:prSet/>
      <dgm:spPr/>
      <dgm:t>
        <a:bodyPr/>
        <a:lstStyle/>
        <a:p>
          <a:endParaRPr lang="en-US"/>
        </a:p>
      </dgm:t>
    </dgm:pt>
    <dgm:pt modelId="{45651F69-8B32-4BEE-9880-C50778F50D60}" type="sibTrans" cxnId="{71FC6AF6-1AE3-4092-9994-E2128AA51CF2}">
      <dgm:prSet/>
      <dgm:spPr/>
      <dgm:t>
        <a:bodyPr/>
        <a:lstStyle/>
        <a:p>
          <a:endParaRPr lang="en-US"/>
        </a:p>
      </dgm:t>
    </dgm:pt>
    <dgm:pt modelId="{D6B4BCF2-7BED-457E-A5C3-9FBFA9457CEC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50000"/>
            </a:lnSpc>
            <a:buFont typeface="+mj-lt"/>
            <a:buAutoNum type="arabicPeriod"/>
          </a:pPr>
          <a:r>
            <a:rPr lang="en-US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CONCLUSION</a:t>
          </a:r>
          <a:r>
            <a:rPr lang="en-US" sz="1800" b="1" i="0" kern="1200" dirty="0">
              <a:latin typeface="Arial Narrow" panose="020B0606020202030204" pitchFamily="34" charset="0"/>
            </a:rPr>
            <a:t> </a:t>
          </a:r>
          <a:endParaRPr lang="en-US" sz="1800" kern="1200" dirty="0">
            <a:latin typeface="Arial Narrow" panose="020B0606020202030204" pitchFamily="34" charset="0"/>
          </a:endParaRPr>
        </a:p>
      </dgm:t>
    </dgm:pt>
    <dgm:pt modelId="{86D62094-7068-4546-BF0F-3AAEFEFA9F8C}" type="parTrans" cxnId="{7A6C8889-BF39-40D0-A8D9-2F17C13F1CA7}">
      <dgm:prSet/>
      <dgm:spPr/>
      <dgm:t>
        <a:bodyPr/>
        <a:lstStyle/>
        <a:p>
          <a:endParaRPr lang="en-US"/>
        </a:p>
      </dgm:t>
    </dgm:pt>
    <dgm:pt modelId="{83E44981-5951-4B1E-9B26-64CB89643384}" type="sibTrans" cxnId="{7A6C8889-BF39-40D0-A8D9-2F17C13F1CA7}">
      <dgm:prSet/>
      <dgm:spPr/>
      <dgm:t>
        <a:bodyPr/>
        <a:lstStyle/>
        <a:p>
          <a:endParaRPr lang="en-US"/>
        </a:p>
      </dgm:t>
    </dgm:pt>
    <dgm:pt modelId="{CACDE520-691E-494D-B617-B4AEECB1035C}" type="pres">
      <dgm:prSet presAssocID="{E04797A4-BB1B-4BAD-857B-495F6B78766F}" presName="Name0" presStyleCnt="0">
        <dgm:presLayoutVars>
          <dgm:dir/>
          <dgm:animLvl val="lvl"/>
          <dgm:resizeHandles val="exact"/>
        </dgm:presLayoutVars>
      </dgm:prSet>
      <dgm:spPr/>
    </dgm:pt>
    <dgm:pt modelId="{B090AE90-A244-4069-8FEF-143954499176}" type="pres">
      <dgm:prSet presAssocID="{4EFF3BF4-7EB7-47F9-A542-FC4CBCE8F03E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69DFC25-49C2-4E60-945B-6589AD6A4578}" type="pres">
      <dgm:prSet presAssocID="{4EFF3BF4-7EB7-47F9-A542-FC4CBCE8F03E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D6A0DAD-F241-46E8-80BD-3B98AF1B792D}" type="pres">
      <dgm:prSet presAssocID="{4EFF3BF4-7EB7-47F9-A542-FC4CBCE8F03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C07E237-2F02-4269-ACA8-52B2AE5A2620}" type="presOf" srcId="{3765B46B-1BDD-43F4-B3FF-5E6CA5D8F111}" destId="{BD6A0DAD-F241-46E8-80BD-3B98AF1B792D}" srcOrd="0" destOrd="5" presId="urn:microsoft.com/office/officeart/2005/8/layout/vList5"/>
    <dgm:cxn modelId="{2A694960-03A3-413B-B206-ED8A37A25433}" type="presOf" srcId="{4EFF3BF4-7EB7-47F9-A542-FC4CBCE8F03E}" destId="{D69DFC25-49C2-4E60-945B-6589AD6A4578}" srcOrd="0" destOrd="0" presId="urn:microsoft.com/office/officeart/2005/8/layout/vList5"/>
    <dgm:cxn modelId="{9F005E42-96D5-48FA-9407-D07419FB53EA}" srcId="{4EFF3BF4-7EB7-47F9-A542-FC4CBCE8F03E}" destId="{64FC2E4F-CC80-4398-B9FB-75E933FED9A3}" srcOrd="4" destOrd="0" parTransId="{49CAFCB2-FAA3-46BC-BA81-D1F649CB4475}" sibTransId="{83484FFE-80B4-4AF1-BCDD-BD6633A0E8BC}"/>
    <dgm:cxn modelId="{DB49616C-6075-41AB-A018-388FC8B3C8A7}" type="presOf" srcId="{D6B4BCF2-7BED-457E-A5C3-9FBFA9457CEC}" destId="{BD6A0DAD-F241-46E8-80BD-3B98AF1B792D}" srcOrd="0" destOrd="7" presId="urn:microsoft.com/office/officeart/2005/8/layout/vList5"/>
    <dgm:cxn modelId="{A2D62A4D-598D-45EF-8624-2486827B09A1}" srcId="{4EFF3BF4-7EB7-47F9-A542-FC4CBCE8F03E}" destId="{3DBB6478-4803-43AF-8BB2-5AD4AB496C52}" srcOrd="2" destOrd="0" parTransId="{A0BB1538-5863-4C03-B72F-38DDA60F3557}" sibTransId="{7C501B75-F94F-4756-8937-D3BFDF110782}"/>
    <dgm:cxn modelId="{1EAECA78-5E40-4A68-9BF9-314820090F99}" type="presOf" srcId="{64FC2E4F-CC80-4398-B9FB-75E933FED9A3}" destId="{BD6A0DAD-F241-46E8-80BD-3B98AF1B792D}" srcOrd="0" destOrd="4" presId="urn:microsoft.com/office/officeart/2005/8/layout/vList5"/>
    <dgm:cxn modelId="{CD98407C-71E0-43D7-8883-BB24B0FE45F1}" type="presOf" srcId="{625B2194-90A7-48AC-B954-8208F143F08D}" destId="{BD6A0DAD-F241-46E8-80BD-3B98AF1B792D}" srcOrd="0" destOrd="3" presId="urn:microsoft.com/office/officeart/2005/8/layout/vList5"/>
    <dgm:cxn modelId="{BA59517C-8655-4B37-A952-F150BE39D02A}" srcId="{4EFF3BF4-7EB7-47F9-A542-FC4CBCE8F03E}" destId="{DC6285D1-9B20-4BCC-8F7F-796C97A7E60D}" srcOrd="0" destOrd="0" parTransId="{E8A459DE-CB92-4153-B1A7-0A9728A4636C}" sibTransId="{2E3E9E4A-C5A5-45A8-92FF-E2AE45C27EA5}"/>
    <dgm:cxn modelId="{7A6C8889-BF39-40D0-A8D9-2F17C13F1CA7}" srcId="{4EFF3BF4-7EB7-47F9-A542-FC4CBCE8F03E}" destId="{D6B4BCF2-7BED-457E-A5C3-9FBFA9457CEC}" srcOrd="7" destOrd="0" parTransId="{86D62094-7068-4546-BF0F-3AAEFEFA9F8C}" sibTransId="{83E44981-5951-4B1E-9B26-64CB89643384}"/>
    <dgm:cxn modelId="{1FC0E58C-8C02-4045-8013-3F0868C76134}" type="presOf" srcId="{E04797A4-BB1B-4BAD-857B-495F6B78766F}" destId="{CACDE520-691E-494D-B617-B4AEECB1035C}" srcOrd="0" destOrd="0" presId="urn:microsoft.com/office/officeart/2005/8/layout/vList5"/>
    <dgm:cxn modelId="{46244695-6985-43A6-B03E-6E717FB9FB35}" type="presOf" srcId="{7D9740B5-9AC3-4D2E-A5CD-4764AAC50981}" destId="{BD6A0DAD-F241-46E8-80BD-3B98AF1B792D}" srcOrd="0" destOrd="6" presId="urn:microsoft.com/office/officeart/2005/8/layout/vList5"/>
    <dgm:cxn modelId="{01BE71AE-AAC2-40C0-958A-31AC2B987FF0}" type="presOf" srcId="{773114BD-C8FF-4005-B236-B0DC7D33C131}" destId="{BD6A0DAD-F241-46E8-80BD-3B98AF1B792D}" srcOrd="0" destOrd="1" presId="urn:microsoft.com/office/officeart/2005/8/layout/vList5"/>
    <dgm:cxn modelId="{67CE8ADC-739F-4736-B1A8-BE838BA405CD}" type="presOf" srcId="{3DBB6478-4803-43AF-8BB2-5AD4AB496C52}" destId="{BD6A0DAD-F241-46E8-80BD-3B98AF1B792D}" srcOrd="0" destOrd="2" presId="urn:microsoft.com/office/officeart/2005/8/layout/vList5"/>
    <dgm:cxn modelId="{0FBAA6E8-7107-4236-81ED-9D8F7C6B88EC}" srcId="{E04797A4-BB1B-4BAD-857B-495F6B78766F}" destId="{4EFF3BF4-7EB7-47F9-A542-FC4CBCE8F03E}" srcOrd="0" destOrd="0" parTransId="{F59D1A2E-01F9-4880-A517-3591935B4A76}" sibTransId="{948B841B-2205-45A2-B823-0296B41E7105}"/>
    <dgm:cxn modelId="{43C94DED-DF3E-4633-9F49-680A34EF36AA}" type="presOf" srcId="{DC6285D1-9B20-4BCC-8F7F-796C97A7E60D}" destId="{BD6A0DAD-F241-46E8-80BD-3B98AF1B792D}" srcOrd="0" destOrd="0" presId="urn:microsoft.com/office/officeart/2005/8/layout/vList5"/>
    <dgm:cxn modelId="{41C429EE-C2B6-4FC0-9970-D2C3B40604C9}" srcId="{4EFF3BF4-7EB7-47F9-A542-FC4CBCE8F03E}" destId="{3765B46B-1BDD-43F4-B3FF-5E6CA5D8F111}" srcOrd="5" destOrd="0" parTransId="{A6A4BBD5-1E88-479A-8B52-00C51CE84577}" sibTransId="{A7C80904-F9D1-484A-AA4C-DC35EE07D40C}"/>
    <dgm:cxn modelId="{71FC6AF6-1AE3-4092-9994-E2128AA51CF2}" srcId="{4EFF3BF4-7EB7-47F9-A542-FC4CBCE8F03E}" destId="{7D9740B5-9AC3-4D2E-A5CD-4764AAC50981}" srcOrd="6" destOrd="0" parTransId="{0105E434-1B5B-4517-9566-B4B5A35FE2EE}" sibTransId="{45651F69-8B32-4BEE-9880-C50778F50D60}"/>
    <dgm:cxn modelId="{6CC283F6-5099-4C82-963A-F90F416AC3D7}" srcId="{4EFF3BF4-7EB7-47F9-A542-FC4CBCE8F03E}" destId="{625B2194-90A7-48AC-B954-8208F143F08D}" srcOrd="3" destOrd="0" parTransId="{A3AE7CD2-1701-4316-A78C-27C3AF75163C}" sibTransId="{EFD8E6C5-17A3-46D4-AD93-70D60F114278}"/>
    <dgm:cxn modelId="{827227FE-C96B-4A5E-8FCF-8602D9290A98}" srcId="{4EFF3BF4-7EB7-47F9-A542-FC4CBCE8F03E}" destId="{773114BD-C8FF-4005-B236-B0DC7D33C131}" srcOrd="1" destOrd="0" parTransId="{81C372E4-8B33-4B7B-B6B5-F02AE27890C5}" sibTransId="{3D48EE10-2FDE-480B-BC51-2963C913C60B}"/>
    <dgm:cxn modelId="{331AD431-EA25-4EC5-9555-75B73CE379A8}" type="presParOf" srcId="{CACDE520-691E-494D-B617-B4AEECB1035C}" destId="{B090AE90-A244-4069-8FEF-143954499176}" srcOrd="0" destOrd="0" presId="urn:microsoft.com/office/officeart/2005/8/layout/vList5"/>
    <dgm:cxn modelId="{2A020B0E-E0F3-43DC-891C-62B6585101EE}" type="presParOf" srcId="{B090AE90-A244-4069-8FEF-143954499176}" destId="{D69DFC25-49C2-4E60-945B-6589AD6A4578}" srcOrd="0" destOrd="0" presId="urn:microsoft.com/office/officeart/2005/8/layout/vList5"/>
    <dgm:cxn modelId="{DF2F5BC4-CF2D-4929-BA2D-3A989FDB3320}" type="presParOf" srcId="{B090AE90-A244-4069-8FEF-143954499176}" destId="{BD6A0DAD-F241-46E8-80BD-3B98AF1B79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A0DAD-F241-46E8-80BD-3B98AF1B792D}">
      <dsp:nvSpPr>
        <dsp:cNvPr id="0" name=""/>
        <dsp:cNvSpPr/>
      </dsp:nvSpPr>
      <dsp:spPr>
        <a:xfrm rot="5400000">
          <a:off x="5552336" y="-1104236"/>
          <a:ext cx="3865136" cy="70446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CONTEXTE  </a:t>
          </a:r>
          <a:endParaRPr lang="en-US" sz="1800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 BUTS ET OBJECTIFS </a:t>
          </a:r>
          <a:endParaRPr lang="en-US" sz="1800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 OBJECTIFS ET PRODUITS OBTENUS</a:t>
          </a:r>
          <a:endParaRPr lang="en-US" sz="1800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PRINCIPAUX RÉSULTATS/RÉALISATIONS</a:t>
          </a:r>
          <a:endParaRPr lang="en-US" sz="1800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PRINCIPAUX DÉFIS ET SOLUTIONS</a:t>
          </a:r>
          <a:endParaRPr lang="en-US" sz="1800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LEÇONS </a:t>
          </a:r>
          <a:r>
            <a:rPr lang="en-US" sz="18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APPRISES</a:t>
          </a:r>
          <a:r>
            <a:rPr lang="en-US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endParaRPr lang="en-US" sz="1800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 PERSPECTIVES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b="1" i="0" kern="1200" dirty="0">
              <a:latin typeface="Arial Narrow" panose="020B0606020202030204" pitchFamily="34" charset="0"/>
              <a:cs typeface="Arial" panose="020B0604020202020204" pitchFamily="34" charset="0"/>
            </a:rPr>
            <a:t>CONCLUSION</a:t>
          </a:r>
          <a:r>
            <a:rPr lang="en-US" sz="1800" b="1" i="0" kern="1200" dirty="0">
              <a:latin typeface="Arial Narrow" panose="020B0606020202030204" pitchFamily="34" charset="0"/>
            </a:rPr>
            <a:t> </a:t>
          </a:r>
          <a:endParaRPr lang="en-US" sz="1800" kern="1200" dirty="0">
            <a:latin typeface="Arial Narrow" panose="020B0606020202030204" pitchFamily="34" charset="0"/>
          </a:endParaRPr>
        </a:p>
      </dsp:txBody>
      <dsp:txXfrm rot="-5400000">
        <a:off x="3962596" y="674184"/>
        <a:ext cx="6855936" cy="3487776"/>
      </dsp:txXfrm>
    </dsp:sp>
    <dsp:sp modelId="{D69DFC25-49C2-4E60-945B-6589AD6A4578}">
      <dsp:nvSpPr>
        <dsp:cNvPr id="0" name=""/>
        <dsp:cNvSpPr/>
      </dsp:nvSpPr>
      <dsp:spPr>
        <a:xfrm>
          <a:off x="0" y="2361"/>
          <a:ext cx="3962596" cy="4831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 Narrow" panose="020B0606020202030204" pitchFamily="34" charset="0"/>
            </a:rPr>
            <a:t>PLAN DE PRESENTATION </a:t>
          </a:r>
        </a:p>
      </dsp:txBody>
      <dsp:txXfrm>
        <a:off x="193438" y="195799"/>
        <a:ext cx="3575720" cy="4444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5B90-DDC3-456C-8520-2FE6BCB3C7B8}" type="datetimeFigureOut">
              <a:rPr lang="fr-CH" smtClean="0"/>
              <a:t>28.02.2023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364B0-0B59-439E-9516-115D2174E5D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619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BE49740-A810-44A0-AC0F-31AB270CC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BBC3CF4-1913-4D50-A0D7-2C9DD5229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9351EB5-6F32-428A-AC30-F05FE72A2B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A11EEFB-A9C9-4D58-8C7B-FBB22B93A726}" type="slidenum">
              <a:rPr lang="fr-FR" altLang="en-US" smtClean="0"/>
              <a:pPr/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5983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364B0-0B59-439E-9516-115D2174E5DA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5567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6000" y="247134"/>
            <a:ext cx="10261600" cy="685799"/>
          </a:xfrm>
        </p:spPr>
        <p:txBody>
          <a:bodyPr/>
          <a:lstStyle>
            <a:lvl1pPr algn="ctr">
              <a:defRPr>
                <a:solidFill>
                  <a:srgbClr val="4C733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6000" y="1295400"/>
            <a:ext cx="10261600" cy="43434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0F4B9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8230A92-8F24-8D18-AADB-AD08932B2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393728"/>
            <a:ext cx="1098798" cy="407246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2600345-6349-3C04-46F6-19E0E56CB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6426" y="6390779"/>
            <a:ext cx="743974" cy="407246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55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" y="260649"/>
            <a:ext cx="11990917" cy="703263"/>
          </a:xfrm>
        </p:spPr>
        <p:txBody>
          <a:bodyPr/>
          <a:lstStyle>
            <a:lvl1pPr>
              <a:defRPr sz="3733">
                <a:solidFill>
                  <a:srgbClr val="4C733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F4B91"/>
              </a:buClr>
              <a:defRPr>
                <a:solidFill>
                  <a:srgbClr val="0F4B91"/>
                </a:solidFill>
              </a:defRPr>
            </a:lvl1pPr>
            <a:lvl2pPr>
              <a:buClr>
                <a:srgbClr val="0F4B91"/>
              </a:buClr>
              <a:defRPr>
                <a:solidFill>
                  <a:srgbClr val="0F4B91"/>
                </a:solidFill>
              </a:defRPr>
            </a:lvl2pPr>
            <a:lvl3pPr>
              <a:buClr>
                <a:srgbClr val="0F4B91"/>
              </a:buClr>
              <a:defRPr>
                <a:solidFill>
                  <a:srgbClr val="0F4B91"/>
                </a:solidFill>
              </a:defRPr>
            </a:lvl3pPr>
            <a:lvl4pPr marL="2209745" indent="-380990">
              <a:buClr>
                <a:srgbClr val="0F4B91"/>
              </a:buClr>
              <a:buFont typeface="Arial" panose="020B0604020202020204" pitchFamily="34" charset="0"/>
              <a:buChar char="•"/>
              <a:defRPr>
                <a:solidFill>
                  <a:srgbClr val="0F4B91"/>
                </a:solidFill>
              </a:defRPr>
            </a:lvl4pPr>
            <a:lvl5pPr marL="2819330" indent="-380990">
              <a:buClr>
                <a:srgbClr val="0F4B91"/>
              </a:buClr>
              <a:buFont typeface="Arial" panose="020B0604020202020204" pitchFamily="34" charset="0"/>
              <a:buChar char="•"/>
              <a:defRPr>
                <a:solidFill>
                  <a:srgbClr val="0F4B9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5857D80A-B085-4446-973F-32BD587F5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6426" y="6390779"/>
            <a:ext cx="743974" cy="407246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52BE081D-A33B-521F-B1D5-AF8918B20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393728"/>
            <a:ext cx="1098798" cy="4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>
            <a:extLst>
              <a:ext uri="{FF2B5EF4-FFF2-40B4-BE49-F238E27FC236}">
                <a16:creationId xmlns:a16="http://schemas.microsoft.com/office/drawing/2014/main" id="{70B0144D-2252-47B5-B85C-3D29207DD3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784" y="-698499"/>
            <a:ext cx="12913784" cy="838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370DBEA3-C561-4964-A564-F47F0BE65374}"/>
              </a:ext>
            </a:extLst>
          </p:cNvPr>
          <p:cNvSpPr>
            <a:spLocks/>
          </p:cNvSpPr>
          <p:nvPr userDrawn="1"/>
        </p:nvSpPr>
        <p:spPr bwMode="auto">
          <a:xfrm>
            <a:off x="-143933" y="4379384"/>
            <a:ext cx="12335933" cy="2794000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6221">
              <a:defRPr/>
            </a:pPr>
            <a:endParaRPr lang="en-US" sz="1013" dirty="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6DC51614-323A-41ED-BD48-2FF75FC07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317" y="6096000"/>
            <a:ext cx="2106083" cy="66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>
            <a:extLst>
              <a:ext uri="{FF2B5EF4-FFF2-40B4-BE49-F238E27FC236}">
                <a16:creationId xmlns:a16="http://schemas.microsoft.com/office/drawing/2014/main" id="{CC97F1D9-6D43-434A-B6FB-B92DB728C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0851"/>
            <a:ext cx="12192000" cy="357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9">
            <a:extLst>
              <a:ext uri="{FF2B5EF4-FFF2-40B4-BE49-F238E27FC236}">
                <a16:creationId xmlns:a16="http://schemas.microsoft.com/office/drawing/2014/main" id="{185602CE-B2B7-4F08-97A7-143501F542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1" y="-1754717"/>
            <a:ext cx="6309783" cy="634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74636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A03C7742-5CC8-42DB-BE0A-49BF6B3D4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463819" y="6413501"/>
            <a:ext cx="2844800" cy="364067"/>
          </a:xfrm>
        </p:spPr>
        <p:txBody>
          <a:bodyPr/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9B8835E9-7553-416F-8F32-C64CE75EF7CF}" type="slidenum">
              <a:rPr lang="fr-F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3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807C90-680A-4273-A290-AF84BBC85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8317"/>
            <a:ext cx="2844800" cy="3640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7F7F7F"/>
                </a:solidFill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9B8835E9-7553-416F-8F32-C64CE75EF7CF}" type="slidenum">
              <a:rPr lang="fr-F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7" name="Espace réservé du titre 1">
            <a:extLst>
              <a:ext uri="{FF2B5EF4-FFF2-40B4-BE49-F238E27FC236}">
                <a16:creationId xmlns:a16="http://schemas.microsoft.com/office/drawing/2014/main" id="{94341C87-5BEF-4ED3-813B-83198164AF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1600" y="228600"/>
            <a:ext cx="11990917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et modifiez le titre</a:t>
            </a:r>
            <a:endParaRPr lang="fr-FR" altLang="en-US"/>
          </a:p>
        </p:txBody>
      </p:sp>
      <p:sp>
        <p:nvSpPr>
          <p:cNvPr id="1028" name="Espace réservé du texte 2">
            <a:extLst>
              <a:ext uri="{FF2B5EF4-FFF2-40B4-BE49-F238E27FC236}">
                <a16:creationId xmlns:a16="http://schemas.microsoft.com/office/drawing/2014/main" id="{8F2CED3C-7E68-4784-AE88-6EB7C3D4C1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14300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/>
              <a:t>Cliquez pour modifier les styles du texte du masque</a:t>
            </a:r>
          </a:p>
          <a:p>
            <a:pPr lvl="1"/>
            <a:r>
              <a:rPr lang="fr-CH" altLang="en-US"/>
              <a:t>Deuxième niveau</a:t>
            </a:r>
          </a:p>
          <a:p>
            <a:pPr lvl="2"/>
            <a:r>
              <a:rPr lang="fr-CH" altLang="en-US"/>
              <a:t>Troisième niveau</a:t>
            </a:r>
          </a:p>
          <a:p>
            <a:pPr lvl="3"/>
            <a:r>
              <a:rPr lang="fr-CH" altLang="en-US"/>
              <a:t>Quatrième niveau</a:t>
            </a:r>
          </a:p>
          <a:p>
            <a:pPr lvl="4"/>
            <a:r>
              <a:rPr lang="fr-CH" altLang="en-US"/>
              <a:t>Cinquième niveau</a:t>
            </a:r>
            <a:endParaRPr lang="fr-FR" altLang="en-US"/>
          </a:p>
          <a:p>
            <a:pPr lvl="3"/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41337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4C7330"/>
          </a:solidFill>
          <a:latin typeface="Arial"/>
          <a:ea typeface="MS PGothic" panose="020B0600070205080204" pitchFamily="34" charset="-128"/>
          <a:cs typeface="ＭＳ Ｐゴシック" pitchFamily="-110" charset="-128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Arial" charset="0"/>
          <a:ea typeface="MS PGothic" panose="020B0600070205080204" pitchFamily="34" charset="-128"/>
          <a:cs typeface="ＭＳ Ｐゴシック" pitchFamily="-110" charset="-128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Clr>
          <a:srgbClr val="0F4B91"/>
        </a:buClr>
        <a:buSzPct val="120000"/>
        <a:buFont typeface="Arial" panose="020B0604020202020204" pitchFamily="34" charset="0"/>
        <a:buChar char="•"/>
        <a:defRPr sz="3200" b="1" kern="1200">
          <a:solidFill>
            <a:srgbClr val="0F4B91"/>
          </a:solidFill>
          <a:latin typeface="Arial"/>
          <a:ea typeface="MS PGothic" panose="020B0600070205080204" pitchFamily="34" charset="-128"/>
          <a:cs typeface="MS PGothic" panose="020B0600070205080204" pitchFamily="34" charset="-128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Clr>
          <a:srgbClr val="0F4B91"/>
        </a:buClr>
        <a:buSzPct val="120000"/>
        <a:buFont typeface="Arial" panose="020B0604020202020204" pitchFamily="34" charset="0"/>
        <a:buChar char="•"/>
        <a:defRPr sz="2667" kern="1200">
          <a:solidFill>
            <a:srgbClr val="0F4B91"/>
          </a:solidFill>
          <a:latin typeface="Arial"/>
          <a:ea typeface="MS PGothic" panose="020B0600070205080204" pitchFamily="34" charset="-128"/>
          <a:cs typeface="Arial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rgbClr val="0F4B91"/>
        </a:buClr>
        <a:buFont typeface="Arial" panose="020B0604020202020204" pitchFamily="34" charset="0"/>
        <a:buChar char="•"/>
        <a:defRPr kern="1200">
          <a:solidFill>
            <a:srgbClr val="0F4B91"/>
          </a:solidFill>
          <a:latin typeface="Arial"/>
          <a:ea typeface="Arial" charset="0"/>
          <a:cs typeface="Arial"/>
        </a:defRPr>
      </a:lvl3pPr>
      <a:lvl4pPr marL="2209745" indent="-380990" algn="l" defTabSz="609585" rtl="0" eaLnBrk="1" fontAlgn="base" hangingPunct="1">
        <a:spcBef>
          <a:spcPct val="20000"/>
        </a:spcBef>
        <a:spcAft>
          <a:spcPct val="0"/>
        </a:spcAft>
        <a:buClr>
          <a:srgbClr val="0F4B91"/>
        </a:buClr>
        <a:buSzPct val="70000"/>
        <a:buFont typeface="Arial" panose="020B0604020202020204" pitchFamily="34" charset="0"/>
        <a:buChar char="•"/>
        <a:defRPr sz="2133" b="1" kern="1200">
          <a:solidFill>
            <a:srgbClr val="0F4B91"/>
          </a:solidFill>
          <a:latin typeface="Arial"/>
          <a:ea typeface="Arial" charset="0"/>
          <a:cs typeface="Arial"/>
        </a:defRPr>
      </a:lvl4pPr>
      <a:lvl5pPr marL="2819330" indent="-380990" algn="l" defTabSz="609585" rtl="0" eaLnBrk="1" fontAlgn="base" hangingPunct="1">
        <a:spcBef>
          <a:spcPct val="20000"/>
        </a:spcBef>
        <a:spcAft>
          <a:spcPct val="0"/>
        </a:spcAft>
        <a:buClr>
          <a:srgbClr val="0F4B91"/>
        </a:buClr>
        <a:buFont typeface="Arial" panose="020B0604020202020204" pitchFamily="34" charset="0"/>
        <a:buChar char="•"/>
        <a:defRPr sz="2133" kern="1200">
          <a:solidFill>
            <a:srgbClr val="0F4B91"/>
          </a:solidFill>
          <a:latin typeface="Arial"/>
          <a:ea typeface="Arial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cid:image001.gif@01CB2769.4EF63A00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jpg"/><Relationship Id="rId7" Type="http://schemas.openxmlformats.org/officeDocument/2006/relationships/image" Target="../media/image10.png"/><Relationship Id="rId12" Type="http://schemas.openxmlformats.org/officeDocument/2006/relationships/image" Target="../media/image24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cid:image001.gif@01CB2769.4EF63A00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>
            <a:extLst>
              <a:ext uri="{FF2B5EF4-FFF2-40B4-BE49-F238E27FC236}">
                <a16:creationId xmlns:a16="http://schemas.microsoft.com/office/drawing/2014/main" id="{F27C2A04-74A8-451D-ADCB-A1D50DF25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760" y="2320135"/>
            <a:ext cx="8485240" cy="142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8" rIns="68576" bIns="34288">
            <a:spAutoFit/>
          </a:bodyPr>
          <a:lstStyle>
            <a:lvl1pPr defTabSz="255588"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defTabSz="255588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255588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55588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55588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55588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55588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55588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55588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de-CH" altLang="fr-FR" sz="44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  <a:cs typeface="Times New Roman" panose="02020603050405020304" pitchFamily="18" charset="0"/>
              </a:rPr>
              <a:t>MISE À JOUR DU PROJET SMC-IMPACT</a:t>
            </a:r>
            <a:r>
              <a:rPr lang="de-CH" altLang="fr-FR" sz="44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6B78E0A-BCD7-40C1-B85C-94E6C0224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081" y="3796210"/>
            <a:ext cx="8485239" cy="149450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54">
              <a:lnSpc>
                <a:spcPct val="200000"/>
              </a:lnSpc>
              <a:buClr>
                <a:srgbClr val="B30076"/>
              </a:buClr>
              <a:buNone/>
              <a:defRPr/>
            </a:pPr>
            <a:r>
              <a:rPr lang="en-GB" altLang="en-US" sz="2000" dirty="0">
                <a:solidFill>
                  <a:srgbClr val="660033"/>
                </a:solidFill>
              </a:rPr>
              <a:t>COUNTRY : </a:t>
            </a:r>
            <a:r>
              <a:rPr lang="en-GB" altLang="en-US" sz="2000" dirty="0">
                <a:solidFill>
                  <a:srgbClr val="0070C0"/>
                </a:solidFill>
              </a:rPr>
              <a:t>GUINÉE</a:t>
            </a:r>
            <a:endParaRPr lang="en-GB" altLang="en-US" sz="20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defTabSz="914354">
              <a:lnSpc>
                <a:spcPct val="200000"/>
              </a:lnSpc>
              <a:buClr>
                <a:srgbClr val="B30076"/>
              </a:buClr>
              <a:buNone/>
              <a:defRPr/>
            </a:pPr>
            <a:r>
              <a:rPr lang="en-GB" altLang="en-US" sz="2000" dirty="0">
                <a:solidFill>
                  <a:srgbClr val="660033"/>
                </a:solidFill>
              </a:rPr>
              <a:t>PRESENTED BY: </a:t>
            </a:r>
            <a:r>
              <a:rPr lang="en-GB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 Moriba Haba</a:t>
            </a:r>
            <a:endParaRPr lang="en-GB" altLang="en-US" sz="2000" dirty="0">
              <a:solidFill>
                <a:srgbClr val="66003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SMC Alliance review and planning meeting 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 Feb 28, March 1 – 2,  Noom Hotel </a:t>
            </a:r>
            <a:br>
              <a:rPr lang="en-US" sz="4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Conakry Guinea</a:t>
            </a:r>
            <a:endParaRPr lang="en-US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AF52F9-42EB-DEB4-530F-10238DEF18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23658"/>
            <a:ext cx="3706761" cy="47343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34AA1CC-9641-9CE2-3F46-206ACB9236C0}"/>
              </a:ext>
            </a:extLst>
          </p:cNvPr>
          <p:cNvGrpSpPr/>
          <p:nvPr/>
        </p:nvGrpSpPr>
        <p:grpSpPr>
          <a:xfrm>
            <a:off x="3150823" y="6145986"/>
            <a:ext cx="8794376" cy="654476"/>
            <a:chOff x="3150823" y="6145986"/>
            <a:chExt cx="8794376" cy="654476"/>
          </a:xfrm>
        </p:grpSpPr>
        <p:pic>
          <p:nvPicPr>
            <p:cNvPr id="4" name="Image 6">
              <a:extLst>
                <a:ext uri="{FF2B5EF4-FFF2-40B4-BE49-F238E27FC236}">
                  <a16:creationId xmlns:a16="http://schemas.microsoft.com/office/drawing/2014/main" id="{B6E5CAAD-C365-09DF-7896-B981A95A0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823" y="6205077"/>
              <a:ext cx="688173" cy="595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A99EF750-CBF8-4C31-3046-1831FA072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108" y="6178032"/>
              <a:ext cx="688173" cy="59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6">
              <a:extLst>
                <a:ext uri="{FF2B5EF4-FFF2-40B4-BE49-F238E27FC236}">
                  <a16:creationId xmlns:a16="http://schemas.microsoft.com/office/drawing/2014/main" id="{7A9774B8-7506-4A51-24EE-147351AF5E0A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104" y="6178609"/>
              <a:ext cx="1290415" cy="592307"/>
            </a:xfrm>
            <a:prstGeom prst="rect">
              <a:avLst/>
            </a:prstGeom>
          </p:spPr>
        </p:pic>
        <p:pic>
          <p:nvPicPr>
            <p:cNvPr id="11" name="Image 7">
              <a:extLst>
                <a:ext uri="{FF2B5EF4-FFF2-40B4-BE49-F238E27FC236}">
                  <a16:creationId xmlns:a16="http://schemas.microsoft.com/office/drawing/2014/main" id="{CE69964F-C033-AE9D-8F24-88F0937D5F64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393" y="6205077"/>
              <a:ext cx="1370210" cy="5468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A8A7FE-A9B0-AEDC-A845-68794F8C2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8451" y="6145986"/>
              <a:ext cx="1185654" cy="654476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6EE2427-9080-67C9-B033-3D0E26570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r:link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179"/>
            <a:stretch>
              <a:fillRect/>
            </a:stretch>
          </p:blipFill>
          <p:spPr bwMode="auto">
            <a:xfrm>
              <a:off x="8598868" y="6204247"/>
              <a:ext cx="1513102" cy="576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B65732-EF2D-503F-B23C-E644531A5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247419" y="6204246"/>
              <a:ext cx="1697780" cy="54767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4924CD12-73BA-4F51-B8F2-879915A6D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2" y="924071"/>
            <a:ext cx="10279411" cy="5873954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10</a:t>
            </a:fld>
            <a:endParaRPr lang="fr-FR" alt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0A27554-BA62-1C56-42E8-B6A00494958B}"/>
              </a:ext>
            </a:extLst>
          </p:cNvPr>
          <p:cNvCxnSpPr>
            <a:cxnSpLocks/>
          </p:cNvCxnSpPr>
          <p:nvPr/>
        </p:nvCxnSpPr>
        <p:spPr>
          <a:xfrm>
            <a:off x="3175820" y="1907459"/>
            <a:ext cx="0" cy="925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8A18FF-6CCB-820B-B02D-18466447C260}"/>
              </a:ext>
            </a:extLst>
          </p:cNvPr>
          <p:cNvCxnSpPr>
            <a:cxnSpLocks/>
          </p:cNvCxnSpPr>
          <p:nvPr/>
        </p:nvCxnSpPr>
        <p:spPr>
          <a:xfrm>
            <a:off x="4980040" y="1425698"/>
            <a:ext cx="0" cy="5225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B94C0F-A9E3-1717-FAA1-064077490C83}"/>
              </a:ext>
            </a:extLst>
          </p:cNvPr>
          <p:cNvCxnSpPr>
            <a:cxnSpLocks/>
          </p:cNvCxnSpPr>
          <p:nvPr/>
        </p:nvCxnSpPr>
        <p:spPr>
          <a:xfrm>
            <a:off x="6720350" y="2439136"/>
            <a:ext cx="0" cy="92570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0F5A4E-52CE-4C82-0718-D45834F4FAB9}"/>
              </a:ext>
            </a:extLst>
          </p:cNvPr>
          <p:cNvCxnSpPr>
            <a:cxnSpLocks/>
          </p:cNvCxnSpPr>
          <p:nvPr/>
        </p:nvCxnSpPr>
        <p:spPr>
          <a:xfrm>
            <a:off x="8504905" y="2056329"/>
            <a:ext cx="0" cy="7459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2F7311B-8996-6601-69B9-D86A1C19E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6390779"/>
            <a:ext cx="1993388" cy="585308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C0AEEF24-220A-1C83-3BED-FDA872A4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7" y="18030"/>
            <a:ext cx="12172334" cy="775956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2800" dirty="0">
                <a:latin typeface="Arial Narrow" panose="020B0606020202030204" pitchFamily="34" charset="0"/>
              </a:rPr>
              <a:t>V. PRINCIPAUX RESULTATS (3/3)</a:t>
            </a:r>
          </a:p>
        </p:txBody>
      </p:sp>
    </p:spTree>
    <p:extLst>
      <p:ext uri="{BB962C8B-B14F-4D97-AF65-F5344CB8AC3E}">
        <p14:creationId xmlns:p14="http://schemas.microsoft.com/office/powerpoint/2010/main" val="22416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34358"/>
            <a:ext cx="12192000" cy="561260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2400" dirty="0">
                <a:latin typeface="Arial Narrow" panose="020B0606020202030204" pitchFamily="34" charset="0"/>
              </a:rPr>
              <a:t>VIII. PRINCIPAUX RESULTATS: </a:t>
            </a:r>
            <a:r>
              <a:rPr lang="en-US" sz="2400" dirty="0" err="1">
                <a:latin typeface="Arial Narrow" panose="020B0606020202030204" pitchFamily="34" charset="0"/>
              </a:rPr>
              <a:t>Quelques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recits</a:t>
            </a:r>
            <a:r>
              <a:rPr lang="en-US" sz="2400" dirty="0">
                <a:latin typeface="Arial Narrow" panose="020B0606020202030204" pitchFamily="34" charset="0"/>
              </a:rPr>
              <a:t> temoignages des acteurs   (3/3)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11</a:t>
            </a:fld>
            <a:endParaRPr lang="fr-F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F6BD4A-D428-60E4-4466-AD410E01C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6" y="815493"/>
            <a:ext cx="8756137" cy="2578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4BA28E-0340-8C80-FDC9-043DE0356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645" y="3197251"/>
            <a:ext cx="7689509" cy="3276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3C0E0A-3B6F-31AF-350C-C7693B5F2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305" y="6437855"/>
            <a:ext cx="2261812" cy="4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2026"/>
            <a:ext cx="12192000" cy="538426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dirty="0"/>
              <a:t>IX. PRICIPAUX DEFIS ET SOLUTIONS  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893175"/>
              </p:ext>
            </p:extLst>
          </p:nvPr>
        </p:nvGraphicFramePr>
        <p:xfrm>
          <a:off x="40944" y="1073791"/>
          <a:ext cx="12090399" cy="4726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88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QULEQUES DEFIS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8066" marR="98066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PROPOSITION DE  SOLUTIONS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8066" marR="98066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486">
                <a:tc>
                  <a:txBody>
                    <a:bodyPr/>
                    <a:lstStyle/>
                    <a:p>
                      <a:r>
                        <a:rPr lang="fr-FR" sz="1800" dirty="0"/>
                        <a:t>Comment assurer le respect de 28 jours d’intervalle entre 2 cycles</a:t>
                      </a:r>
                      <a:endParaRPr lang="en-US" sz="18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Planifier des dates de passage respectant les 28 jours d’intervalle et diffusion par le MSHP à toutes les parties prenantes (Mars 2023)</a:t>
                      </a:r>
                      <a:endParaRPr lang="en-US" sz="18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616">
                <a:tc>
                  <a:txBody>
                    <a:bodyPr/>
                    <a:lstStyle/>
                    <a:p>
                      <a:r>
                        <a:rPr lang="fr-FR" sz="1800" dirty="0"/>
                        <a:t>Comment assurer l’administration des doses ultérieurs d’AQ par les Mères/gardiennes d’enfants</a:t>
                      </a:r>
                      <a:endParaRPr lang="en-US" sz="18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Assurer la digitalisation de la CPS au niveau communautaire </a:t>
                      </a:r>
                    </a:p>
                    <a:p>
                      <a:r>
                        <a:rPr lang="fr-FR" sz="1800" dirty="0"/>
                        <a:t>Assurer la supervision de l’administration des doses ultérieures par les mêmes agents</a:t>
                      </a:r>
                    </a:p>
                    <a:p>
                      <a:r>
                        <a:rPr lang="fr-FR" sz="1800" dirty="0"/>
                        <a:t>Renforcer la communication</a:t>
                      </a:r>
                      <a:endParaRPr lang="en-US" sz="18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550">
                <a:tc>
                  <a:txBody>
                    <a:bodyPr/>
                    <a:lstStyle/>
                    <a:p>
                      <a:r>
                        <a:rPr lang="en-US" sz="1800" dirty="0"/>
                        <a:t>Comment péréniser le projet SMC-Impact 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Plaidoyer auprès des partenaires financiers ;</a:t>
                      </a:r>
                    </a:p>
                    <a:p>
                      <a:r>
                        <a:rPr lang="en-US" sz="1800" dirty="0"/>
                        <a:t>Mettre un accent sur les bénefices du projet SMC-IMPACT dans la video CPS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486">
                <a:tc>
                  <a:txBody>
                    <a:bodyPr/>
                    <a:lstStyle/>
                    <a:p>
                      <a:r>
                        <a:rPr lang="en-US" sz="1800" dirty="0"/>
                        <a:t>Comment mettre à echelle le 5 ème passage dans les Districts éligibles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Plaidoyer auprès des partenaires financiers;</a:t>
                      </a:r>
                    </a:p>
                    <a:p>
                      <a:r>
                        <a:rPr lang="en-US" sz="1800" dirty="0"/>
                        <a:t>Presentation des résultats de l’étude Cout– Efficacité 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486">
                <a:tc>
                  <a:txBody>
                    <a:bodyPr/>
                    <a:lstStyle/>
                    <a:p>
                      <a:r>
                        <a:rPr lang="en-US" sz="1800" dirty="0"/>
                        <a:t>Comment améliorer l’impact du projet SMC-Impact 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Commencer la distribution dès le debut du mois de juin ;</a:t>
                      </a:r>
                    </a:p>
                    <a:p>
                      <a:r>
                        <a:rPr lang="en-US" sz="1800" dirty="0"/>
                        <a:t>Respecter l’intervalle des 28 jours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66005858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12</a:t>
            </a:fld>
            <a:endParaRPr lang="fr-F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B04D1-D279-73D7-4323-EE898D9A3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601" y="6111811"/>
            <a:ext cx="2261812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2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2747"/>
            <a:ext cx="12191999" cy="535134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2800" dirty="0"/>
              <a:t>X. LECONS APPRISES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483" y="746009"/>
            <a:ext cx="11990917" cy="5476641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Appreciation positive et adhésion de la communauté à ce passage supplémentaire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Administration des premières doses de SP-AQ par les mères </a:t>
            </a:r>
            <a:r>
              <a:rPr lang="en-US" sz="2400" b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ou</a:t>
            </a: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 gardiennes d’enfants a contribué à la reduction des cas de refus de </a:t>
            </a:r>
            <a:r>
              <a:rPr lang="en-US" sz="2400" b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prise</a:t>
            </a: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 et de rejet/vomisssement de medicaments par les enfants;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b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Demarrage</a:t>
            </a: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 de la CPS dès le début de la période de transmission et le respect des 28 jours entre deux cycles </a:t>
            </a:r>
            <a:r>
              <a:rPr lang="en-US" sz="2400" b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améliorent</a:t>
            </a: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 l’impact de la CPS;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Monitorage pendant et après </a:t>
            </a:r>
            <a:r>
              <a:rPr lang="en-US" sz="2400" b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chaque</a:t>
            </a: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 passage améliore la couverture  CPS;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b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Réalisation</a:t>
            </a: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 du TDR pendant la CPS a permis de réduire les cas d’exclusions;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13</a:t>
            </a:fld>
            <a:endParaRPr lang="fr-F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7C56D-59C4-D6DA-A132-484FCCE54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175" y="6222650"/>
            <a:ext cx="2197706" cy="60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013" y="45790"/>
            <a:ext cx="12116499" cy="533400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2800" dirty="0"/>
              <a:t>XI. </a:t>
            </a:r>
            <a:r>
              <a:rPr lang="en-US" sz="2800" b="1" dirty="0"/>
              <a:t>PERSPECTIVES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456" y="872455"/>
            <a:ext cx="11870944" cy="4580389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Finalisation de l’étude  de Cout – Efficaité;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Vulgarisation des résultats aux parties prenantes;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Analyse des données de routines pour identifier les districts éligibles;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b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Poursuivre</a:t>
            </a: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  la mise en oeuvre du projet au compte de la 3 ème </a:t>
            </a:r>
            <a:r>
              <a:rPr lang="en-US" sz="2400" b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année</a:t>
            </a: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Plaidoyer pour la mobilisation des resources en faveur de l’augmentation du nombre de cycle à 5.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14</a:t>
            </a:fld>
            <a:endParaRPr lang="fr-F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BC76B-5B95-07F0-D8F4-95BE16637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144" y="6324600"/>
            <a:ext cx="226181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62729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4000" dirty="0"/>
              <a:t>XII. CONCLUSION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478" y="621786"/>
            <a:ext cx="11953921" cy="5432885"/>
          </a:xfrm>
        </p:spPr>
        <p:txBody>
          <a:bodyPr/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25"/>
              </a:spcAft>
              <a:buClrTx/>
              <a:buFont typeface="Wingdings" panose="05000000000000000000" pitchFamily="2" charset="2"/>
              <a:buChar char="§"/>
            </a:pPr>
            <a:r>
              <a:rPr lang="fr-FR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Mise en œuvre du project SMC-Impact </a:t>
            </a:r>
            <a:r>
              <a:rPr lang="fr-FR" sz="2300" b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durant</a:t>
            </a:r>
            <a:r>
              <a:rPr lang="fr-FR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les deux premières années dans la zone pilote de Dabola s’est déroulée dans de meilleures conditions.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25"/>
              </a:spcAft>
              <a:buClrTx/>
              <a:buFont typeface="Wingdings" panose="05000000000000000000" pitchFamily="2" charset="2"/>
              <a:buChar char="§"/>
            </a:pPr>
            <a:r>
              <a:rPr lang="fr-FR" sz="2300" b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Communautés ont apprécié et adhéré </a:t>
            </a:r>
            <a:r>
              <a:rPr lang="en-US" sz="2300" b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à </a:t>
            </a:r>
            <a:r>
              <a:rPr lang="en-US" sz="2300" b="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l’ajout</a:t>
            </a:r>
            <a:r>
              <a:rPr lang="en-US" sz="2300" b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d’un passage </a:t>
            </a:r>
            <a:r>
              <a:rPr lang="en-US" sz="2300" b="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supplémentaire</a:t>
            </a:r>
            <a:r>
              <a:rPr lang="en-US" sz="2300" b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de CPS; 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25"/>
              </a:spcAft>
              <a:buClrTx/>
              <a:buFont typeface="Wingdings" panose="05000000000000000000" pitchFamily="2" charset="2"/>
              <a:buChar char="§"/>
            </a:pPr>
            <a:r>
              <a:rPr lang="fr-FR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83 et 95% des enfants cibles ont été couverts respectivement en 2021 et 2022 par cinq cycles de CPS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25"/>
              </a:spcAft>
              <a:buClrTx/>
              <a:buFont typeface="Wingdings" panose="05000000000000000000" pitchFamily="2" charset="2"/>
              <a:buChar char="§"/>
            </a:pPr>
            <a:r>
              <a:rPr lang="fr-FR" sz="2300" b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Exclusion des enfants cibles de la CPS pour cause de fièvre a été réduite lors des passages de Juillet</a:t>
            </a:r>
            <a:endParaRPr lang="fr-FR" sz="2300" b="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25"/>
              </a:spcAft>
              <a:buClrTx/>
              <a:buFont typeface="Wingdings" panose="05000000000000000000" pitchFamily="2" charset="2"/>
              <a:buChar char="§"/>
            </a:pPr>
            <a:r>
              <a:rPr lang="fr-FR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Disponibilité d’une seconde ligne thérapeutique (</a:t>
            </a:r>
            <a:r>
              <a:rPr lang="en-US" sz="2300" b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Pyramax</a:t>
            </a:r>
            <a:r>
              <a:rPr lang="en-US" sz="2300" b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  <a:r>
              <a:rPr lang="fr-FR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permettra de réduire la pression sur l’AL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25"/>
              </a:spcAft>
              <a:buClrTx/>
              <a:buFont typeface="Wingdings" panose="05000000000000000000" pitchFamily="2" charset="2"/>
              <a:buChar char="§"/>
            </a:pPr>
            <a:r>
              <a:rPr lang="en-US" sz="2300" b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Prise</a:t>
            </a:r>
            <a:r>
              <a:rPr lang="en-US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2300" b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en</a:t>
            </a:r>
            <a:r>
              <a:rPr lang="en-US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2300" b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compte</a:t>
            </a:r>
            <a:r>
              <a:rPr lang="en-US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des </a:t>
            </a:r>
            <a:r>
              <a:rPr lang="en-US" sz="2300" b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leçons</a:t>
            </a:r>
            <a:r>
              <a:rPr lang="en-US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apprises de et </a:t>
            </a:r>
            <a:r>
              <a:rPr lang="en-US" sz="2300" b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défis</a:t>
            </a:r>
            <a:r>
              <a:rPr lang="en-US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identifies </a:t>
            </a:r>
            <a:r>
              <a:rPr lang="en-US" sz="2300" b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durant</a:t>
            </a:r>
            <a:r>
              <a:rPr lang="en-US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2300" b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ces</a:t>
            </a:r>
            <a:r>
              <a:rPr lang="en-US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deux premieres </a:t>
            </a:r>
            <a:r>
              <a:rPr lang="en-US" sz="2300" b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années</a:t>
            </a:r>
            <a:r>
              <a:rPr lang="en-US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du </a:t>
            </a:r>
            <a:r>
              <a:rPr lang="en-US" sz="2300" b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projet</a:t>
            </a:r>
            <a:r>
              <a:rPr lang="en-US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2300" b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permettront</a:t>
            </a:r>
            <a:r>
              <a:rPr lang="en-US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2300" b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d’accroitre</a:t>
            </a:r>
            <a:r>
              <a:rPr lang="en-US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2300" b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l’impact</a:t>
            </a:r>
            <a:r>
              <a:rPr lang="en-US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de la CPS sur les </a:t>
            </a:r>
            <a:r>
              <a:rPr lang="en-US" sz="2300" b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indicateurs</a:t>
            </a:r>
            <a:r>
              <a:rPr lang="en-US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du </a:t>
            </a:r>
            <a:r>
              <a:rPr lang="en-US" sz="2300" b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paludisme</a:t>
            </a:r>
            <a:r>
              <a:rPr lang="en-US" sz="2300" b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r>
              <a:rPr lang="en-US" sz="23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  <a:endParaRPr lang="en-US" sz="23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3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15</a:t>
            </a:fld>
            <a:endParaRPr lang="fr-F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7CDC9-6E0C-E053-2F4B-585821110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614" y="6139494"/>
            <a:ext cx="2261812" cy="50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9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3" descr="Une image contenant terrain, extérieur, petit, enfant&#10;&#10;Description générée automatiquement">
            <a:extLst>
              <a:ext uri="{FF2B5EF4-FFF2-40B4-BE49-F238E27FC236}">
                <a16:creationId xmlns:a16="http://schemas.microsoft.com/office/drawing/2014/main" id="{C26A9C45-CA87-CDAB-F8D1-106971261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3" t="4817" r="14110" b="23605"/>
          <a:stretch/>
        </p:blipFill>
        <p:spPr>
          <a:xfrm>
            <a:off x="8755523" y="1367477"/>
            <a:ext cx="2630475" cy="37604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Image 12">
            <a:extLst>
              <a:ext uri="{FF2B5EF4-FFF2-40B4-BE49-F238E27FC236}">
                <a16:creationId xmlns:a16="http://schemas.microsoft.com/office/drawing/2014/main" id="{8F73EC98-8061-52B0-4DFF-FCE5C658A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1358548"/>
            <a:ext cx="2860776" cy="3769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188FD8-5B14-5805-1512-5E47F2FB9FB8}"/>
              </a:ext>
            </a:extLst>
          </p:cNvPr>
          <p:cNvSpPr/>
          <p:nvPr/>
        </p:nvSpPr>
        <p:spPr>
          <a:xfrm>
            <a:off x="1502389" y="5533163"/>
            <a:ext cx="9376012" cy="913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MERCI DE VOTRE AIMABLE ATTENTION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9C5664-0F54-5467-5B1F-3A0E73881230}"/>
              </a:ext>
            </a:extLst>
          </p:cNvPr>
          <p:cNvGrpSpPr/>
          <p:nvPr/>
        </p:nvGrpSpPr>
        <p:grpSpPr>
          <a:xfrm>
            <a:off x="1276384" y="271175"/>
            <a:ext cx="8794376" cy="654476"/>
            <a:chOff x="3150823" y="6145986"/>
            <a:chExt cx="8794376" cy="654476"/>
          </a:xfrm>
        </p:grpSpPr>
        <p:pic>
          <p:nvPicPr>
            <p:cNvPr id="9" name="Image 6">
              <a:extLst>
                <a:ext uri="{FF2B5EF4-FFF2-40B4-BE49-F238E27FC236}">
                  <a16:creationId xmlns:a16="http://schemas.microsoft.com/office/drawing/2014/main" id="{594909E4-5148-82D6-2E6D-8F19B3E0D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823" y="6205077"/>
              <a:ext cx="688173" cy="595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115DC927-C16E-A70C-0565-B3D224401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108" y="6178032"/>
              <a:ext cx="688173" cy="59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6">
              <a:extLst>
                <a:ext uri="{FF2B5EF4-FFF2-40B4-BE49-F238E27FC236}">
                  <a16:creationId xmlns:a16="http://schemas.microsoft.com/office/drawing/2014/main" id="{E864551C-E080-92D9-1356-7FF52B921558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104" y="6178609"/>
              <a:ext cx="1290415" cy="592307"/>
            </a:xfrm>
            <a:prstGeom prst="rect">
              <a:avLst/>
            </a:prstGeom>
          </p:spPr>
        </p:pic>
        <p:pic>
          <p:nvPicPr>
            <p:cNvPr id="12" name="Image 7">
              <a:extLst>
                <a:ext uri="{FF2B5EF4-FFF2-40B4-BE49-F238E27FC236}">
                  <a16:creationId xmlns:a16="http://schemas.microsoft.com/office/drawing/2014/main" id="{479CD08D-32C0-6AB7-90C7-98F32D774630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393" y="6205077"/>
              <a:ext cx="1370210" cy="5468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88AAFC-9B15-D7C5-5E80-ACD0818D1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8451" y="6145986"/>
              <a:ext cx="1185654" cy="654476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1ABB271A-F421-57A0-1D3E-2AF6BE6D2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r:link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179"/>
            <a:stretch>
              <a:fillRect/>
            </a:stretch>
          </p:blipFill>
          <p:spPr bwMode="auto">
            <a:xfrm>
              <a:off x="8598868" y="6204247"/>
              <a:ext cx="1513102" cy="576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25E3B9D-633B-5B20-2D2C-82E7D295F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247419" y="6204246"/>
              <a:ext cx="1697780" cy="547671"/>
            </a:xfrm>
            <a:prstGeom prst="rect">
              <a:avLst/>
            </a:prstGeom>
          </p:spPr>
        </p:pic>
      </p:grpSp>
      <p:pic>
        <p:nvPicPr>
          <p:cNvPr id="3" name="Picture 2" descr="A crowd of people&#10;&#10;Description automatically generated with low confidence">
            <a:extLst>
              <a:ext uri="{FF2B5EF4-FFF2-40B4-BE49-F238E27FC236}">
                <a16:creationId xmlns:a16="http://schemas.microsoft.com/office/drawing/2014/main" id="{02B35C69-1FB2-C526-A56D-E7D9AB44A4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50" y="1358548"/>
            <a:ext cx="5004945" cy="3760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6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537658F-6C06-F776-6255-0AE2D610A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177242"/>
              </p:ext>
            </p:extLst>
          </p:nvPr>
        </p:nvGraphicFramePr>
        <p:xfrm>
          <a:off x="471948" y="932934"/>
          <a:ext cx="11007213" cy="483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4847861" y="6428317"/>
            <a:ext cx="2844800" cy="364067"/>
          </a:xfrm>
        </p:spPr>
        <p:txBody>
          <a:bodyPr/>
          <a:lstStyle/>
          <a:p>
            <a:pPr>
              <a:defRPr/>
            </a:pPr>
            <a:fld id="{BC059A48-DE56-464E-8AEC-FE0B01739341}" type="slidenum">
              <a:rPr lang="fr-FR" altLang="en-US" smtClean="0"/>
              <a:pPr>
                <a:defRPr/>
              </a:pPr>
              <a:t>2</a:t>
            </a:fld>
            <a:endParaRPr lang="fr-F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99493F-B8C9-B0F1-EC32-6009DE371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5940" y="5981700"/>
            <a:ext cx="2260795" cy="72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>
            <a:extLst>
              <a:ext uri="{FF2B5EF4-FFF2-40B4-BE49-F238E27FC236}">
                <a16:creationId xmlns:a16="http://schemas.microsoft.com/office/drawing/2014/main" id="{4997DFE6-6718-4BA5-BB06-73B582EF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5"/>
            <a:ext cx="12191999" cy="531907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891" indent="-342891"/>
            <a:r>
              <a:rPr lang="en-GB" altLang="en-US" sz="4000" dirty="0">
                <a:solidFill>
                  <a:srgbClr val="4F6228"/>
                </a:solidFill>
                <a:latin typeface="Perpetua" panose="02020502060401020303" pitchFamily="18" charset="0"/>
                <a:cs typeface="Arial" panose="020B0604020202020204" pitchFamily="34" charset="0"/>
              </a:rPr>
              <a:t>I. CONTEXTE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3</a:t>
            </a:fld>
            <a:endParaRPr lang="fr-F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E6C47-868F-3C61-323A-3580F7D4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88" y="5168307"/>
            <a:ext cx="11648425" cy="1208766"/>
          </a:xfrm>
        </p:spPr>
        <p:txBody>
          <a:bodyPr/>
          <a:lstStyle/>
          <a:p>
            <a:r>
              <a:rPr lang="fr-FR" sz="1400" dirty="0">
                <a:solidFill>
                  <a:schemeClr val="tx1"/>
                </a:solidFill>
              </a:rPr>
              <a:t>Guinée :</a:t>
            </a:r>
            <a:r>
              <a:rPr lang="fr-FR" sz="1400" b="0" dirty="0">
                <a:solidFill>
                  <a:schemeClr val="tx1"/>
                </a:solidFill>
              </a:rPr>
              <a:t> 4 cycles de CPS mise en œuvre dans 17 districts sur 38</a:t>
            </a:r>
            <a:r>
              <a:rPr lang="en-US" sz="1400" b="0" dirty="0">
                <a:solidFill>
                  <a:schemeClr val="tx1"/>
                </a:solidFill>
              </a:rPr>
              <a:t> (</a:t>
            </a:r>
            <a:r>
              <a:rPr lang="en-US" sz="1400" b="0" dirty="0" err="1">
                <a:solidFill>
                  <a:schemeClr val="tx1"/>
                </a:solidFill>
              </a:rPr>
              <a:t>Juil</a:t>
            </a:r>
            <a:r>
              <a:rPr lang="en-US" sz="1400" b="0" dirty="0">
                <a:solidFill>
                  <a:schemeClr val="tx1"/>
                </a:solidFill>
              </a:rPr>
              <a:t>-Oct)</a:t>
            </a:r>
          </a:p>
          <a:p>
            <a:r>
              <a:rPr lang="fr-FR" sz="1400" dirty="0">
                <a:solidFill>
                  <a:schemeClr val="tx1"/>
                </a:solidFill>
              </a:rPr>
              <a:t>Constats :</a:t>
            </a:r>
            <a:r>
              <a:rPr lang="fr-FR" sz="1400" b="0" dirty="0">
                <a:solidFill>
                  <a:schemeClr val="tx1"/>
                </a:solidFill>
              </a:rPr>
              <a:t> Nombre de cycles ne couvre pas toute la période de transmission  </a:t>
            </a:r>
            <a:r>
              <a:rPr lang="fr-FR" sz="1400" b="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fr-FR" sz="1400" b="0" dirty="0">
                <a:solidFill>
                  <a:schemeClr val="tx1"/>
                </a:solidFill>
              </a:rPr>
              <a:t>   exclusion+++</a:t>
            </a:r>
            <a:r>
              <a:rPr lang="en-US" sz="1400" b="0" dirty="0">
                <a:solidFill>
                  <a:schemeClr val="tx1"/>
                </a:solidFill>
              </a:rPr>
              <a:t> pendant la CPS1 pour </a:t>
            </a:r>
            <a:r>
              <a:rPr lang="fr-FR" sz="1400" b="0" dirty="0">
                <a:solidFill>
                  <a:schemeClr val="tx1"/>
                </a:solidFill>
              </a:rPr>
              <a:t>fièvre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Collaboration PNLP, MMV, CRS pour </a:t>
            </a:r>
            <a:r>
              <a:rPr lang="fr-FR" sz="1400" b="0" dirty="0">
                <a:solidFill>
                  <a:schemeClr val="tx1"/>
                </a:solidFill>
              </a:rPr>
              <a:t>l’augmentation du nombre </a:t>
            </a:r>
            <a:r>
              <a:rPr lang="en-US" sz="1400" b="0" dirty="0">
                <a:solidFill>
                  <a:schemeClr val="tx1"/>
                </a:solidFill>
              </a:rPr>
              <a:t>de cycles à 5 + étude </a:t>
            </a:r>
            <a:r>
              <a:rPr lang="fr-FR" sz="1400" b="0" dirty="0">
                <a:solidFill>
                  <a:schemeClr val="tx1"/>
                </a:solidFill>
              </a:rPr>
              <a:t>coût – efficacité dans un district pilote sous financement KOICA</a:t>
            </a:r>
          </a:p>
          <a:p>
            <a:r>
              <a:rPr lang="fr-FR" sz="1400" b="0" dirty="0">
                <a:solidFill>
                  <a:schemeClr val="tx1"/>
                </a:solidFill>
              </a:rPr>
              <a:t>Réunion d’analyse des données pour le choix du district et mois d’implémentation de ce 5</a:t>
            </a:r>
            <a:r>
              <a:rPr lang="fr-FR" sz="1400" b="0" baseline="30000" dirty="0">
                <a:solidFill>
                  <a:schemeClr val="tx1"/>
                </a:solidFill>
              </a:rPr>
              <a:t>ème</a:t>
            </a:r>
            <a:r>
              <a:rPr lang="fr-FR" sz="1400" b="0" dirty="0">
                <a:solidFill>
                  <a:schemeClr val="tx1"/>
                </a:solidFill>
              </a:rPr>
              <a:t> passage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166A05-10EA-24FD-D01B-A4457D7F2C3C}"/>
              </a:ext>
            </a:extLst>
          </p:cNvPr>
          <p:cNvGrpSpPr/>
          <p:nvPr/>
        </p:nvGrpSpPr>
        <p:grpSpPr>
          <a:xfrm>
            <a:off x="6563619" y="556428"/>
            <a:ext cx="5532760" cy="4767348"/>
            <a:chOff x="6545344" y="923225"/>
            <a:chExt cx="5532760" cy="49569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F7BA149-C50D-C213-F27C-D1A6029A6AA7}"/>
                </a:ext>
              </a:extLst>
            </p:cNvPr>
            <p:cNvGrpSpPr/>
            <p:nvPr/>
          </p:nvGrpSpPr>
          <p:grpSpPr>
            <a:xfrm>
              <a:off x="6545344" y="923225"/>
              <a:ext cx="5532760" cy="4956922"/>
              <a:chOff x="6545344" y="923225"/>
              <a:chExt cx="5532760" cy="495692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9277A74-523B-B259-A27E-4BE6A4026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7203" y="923225"/>
                <a:ext cx="4267011" cy="1637266"/>
              </a:xfrm>
              <a:prstGeom prst="rect">
                <a:avLst/>
              </a:prstGeom>
            </p:spPr>
          </p:pic>
          <p:pic>
            <p:nvPicPr>
              <p:cNvPr id="9" name="Picture 8" descr="Chart&#10;&#10;Description automatically generated">
                <a:extLst>
                  <a:ext uri="{FF2B5EF4-FFF2-40B4-BE49-F238E27FC236}">
                    <a16:creationId xmlns:a16="http://schemas.microsoft.com/office/drawing/2014/main" id="{E25DEC33-EFFE-C8A6-A221-47FD7797E9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344" y="2560491"/>
                <a:ext cx="5532760" cy="3319656"/>
              </a:xfrm>
              <a:prstGeom prst="rect">
                <a:avLst/>
              </a:prstGeom>
            </p:spPr>
          </p:pic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C567EEE-7625-F550-0180-78A9984B5120}"/>
                </a:ext>
              </a:extLst>
            </p:cNvPr>
            <p:cNvCxnSpPr>
              <a:cxnSpLocks/>
            </p:cNvCxnSpPr>
            <p:nvPr/>
          </p:nvCxnSpPr>
          <p:spPr>
            <a:xfrm>
              <a:off x="8807433" y="1519804"/>
              <a:ext cx="0" cy="4077393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596640-C0D3-6D59-F7FA-0A25FC90B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7401" y="6234707"/>
            <a:ext cx="2261812" cy="719390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CF57CCE-7516-636F-F370-BBA0B0290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6" y="770649"/>
            <a:ext cx="5991223" cy="435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03263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fr-FR" sz="3600" dirty="0"/>
              <a:t>II. </a:t>
            </a:r>
            <a:r>
              <a:rPr lang="fr-FR" sz="2800" dirty="0"/>
              <a:t>LE PROJET SMC-IMPACT : BUT ET OBJECTIFS 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373" y="1465006"/>
            <a:ext cx="11277600" cy="2753032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4</a:t>
            </a:fld>
            <a:endParaRPr lang="fr-FR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EEB684-AD84-F7E2-A441-5B5F18845EAB}"/>
              </a:ext>
            </a:extLst>
          </p:cNvPr>
          <p:cNvSpPr txBox="1">
            <a:spLocks/>
          </p:cNvSpPr>
          <p:nvPr/>
        </p:nvSpPr>
        <p:spPr bwMode="auto">
          <a:xfrm>
            <a:off x="457200" y="993168"/>
            <a:ext cx="11439427" cy="194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4B91"/>
              </a:buClr>
              <a:buSzPct val="120000"/>
              <a:buFont typeface="Arial" panose="020B0604020202020204" pitchFamily="34" charset="0"/>
              <a:buChar char="•"/>
              <a:defRPr sz="3200" b="1" kern="1200">
                <a:solidFill>
                  <a:srgbClr val="0F4B91"/>
                </a:solidFill>
                <a:latin typeface="Arial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99057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4B91"/>
              </a:buClr>
              <a:buSzPct val="120000"/>
              <a:buFont typeface="Arial" panose="020B0604020202020204" pitchFamily="34" charset="0"/>
              <a:buChar char="•"/>
              <a:defRPr sz="2667" kern="1200">
                <a:solidFill>
                  <a:srgbClr val="0F4B9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523962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4B91"/>
              </a:buClr>
              <a:buFont typeface="Arial" panose="020B0604020202020204" pitchFamily="34" charset="0"/>
              <a:buChar char="•"/>
              <a:defRPr kern="1200">
                <a:solidFill>
                  <a:srgbClr val="0F4B91"/>
                </a:solidFill>
                <a:latin typeface="Arial"/>
                <a:ea typeface="Arial" charset="0"/>
                <a:cs typeface="Arial"/>
              </a:defRPr>
            </a:lvl3pPr>
            <a:lvl4pPr marL="220974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4B91"/>
              </a:buClr>
              <a:buSzPct val="70000"/>
              <a:buFont typeface="Arial" panose="020B0604020202020204" pitchFamily="34" charset="0"/>
              <a:buChar char="•"/>
              <a:defRPr sz="2133" b="1" kern="1200">
                <a:solidFill>
                  <a:srgbClr val="0F4B91"/>
                </a:solidFill>
                <a:latin typeface="Arial"/>
                <a:ea typeface="Arial" charset="0"/>
                <a:cs typeface="Arial"/>
              </a:defRPr>
            </a:lvl4pPr>
            <a:lvl5pPr marL="2819330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4B91"/>
              </a:buClr>
              <a:buFont typeface="Arial" panose="020B0604020202020204" pitchFamily="34" charset="0"/>
              <a:buChar char="•"/>
              <a:defRPr sz="2133" kern="1200">
                <a:solidFill>
                  <a:srgbClr val="0F4B91"/>
                </a:solidFill>
                <a:latin typeface="Arial"/>
                <a:ea typeface="Arial" charset="0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2000" b="0" dirty="0">
                <a:solidFill>
                  <a:schemeClr val="tx1"/>
                </a:solidFill>
              </a:rPr>
              <a:t>Réduire le fardeau </a:t>
            </a:r>
            <a:r>
              <a:rPr lang="fr-FR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de</a:t>
            </a:r>
            <a:r>
              <a:rPr lang="fr-FR" sz="2000" b="0" dirty="0">
                <a:solidFill>
                  <a:schemeClr val="tx1"/>
                </a:solidFill>
              </a:rPr>
              <a:t> Paludisme  dans la région du Sahel en Afrique Subsaharienne en :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b="0" dirty="0">
                <a:solidFill>
                  <a:schemeClr val="tx1"/>
                </a:solidFill>
              </a:rPr>
              <a:t>Augmentant l’impact de la </a:t>
            </a:r>
            <a:r>
              <a:rPr lang="fr-FR" sz="2000" b="0" dirty="0" err="1">
                <a:solidFill>
                  <a:schemeClr val="tx1"/>
                </a:solidFill>
              </a:rPr>
              <a:t>chimoprévention</a:t>
            </a:r>
            <a:r>
              <a:rPr lang="fr-FR" sz="2000" b="0" dirty="0">
                <a:solidFill>
                  <a:schemeClr val="tx1"/>
                </a:solidFill>
              </a:rPr>
              <a:t> du paludisme saisonnier CPS 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sz="2000" b="0" dirty="0">
                <a:solidFill>
                  <a:schemeClr val="tx1"/>
                </a:solidFill>
              </a:rPr>
              <a:t>Introduisant dans les pays clés une thérapie combinée à l’artémisinine (CTA) supplémentaire pour compléter les outils thérapeutiques existants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8CA1E-6B86-D5A2-0260-D1515DF1B2E1}"/>
              </a:ext>
            </a:extLst>
          </p:cNvPr>
          <p:cNvSpPr txBox="1">
            <a:spLocks/>
          </p:cNvSpPr>
          <p:nvPr/>
        </p:nvSpPr>
        <p:spPr bwMode="auto">
          <a:xfrm>
            <a:off x="338808" y="3463321"/>
            <a:ext cx="11557819" cy="292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4B91"/>
              </a:buClr>
              <a:buSzPct val="120000"/>
              <a:buFont typeface="Arial" panose="020B0604020202020204" pitchFamily="34" charset="0"/>
              <a:buChar char="•"/>
              <a:defRPr sz="3200" b="1" kern="1200">
                <a:solidFill>
                  <a:srgbClr val="0F4B91"/>
                </a:solidFill>
                <a:latin typeface="Arial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99057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4B91"/>
              </a:buClr>
              <a:buSzPct val="120000"/>
              <a:buFont typeface="Arial" panose="020B0604020202020204" pitchFamily="34" charset="0"/>
              <a:buChar char="•"/>
              <a:defRPr sz="2667" kern="1200">
                <a:solidFill>
                  <a:srgbClr val="0F4B9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523962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4B91"/>
              </a:buClr>
              <a:buFont typeface="Arial" panose="020B0604020202020204" pitchFamily="34" charset="0"/>
              <a:buChar char="•"/>
              <a:defRPr kern="1200">
                <a:solidFill>
                  <a:srgbClr val="0F4B91"/>
                </a:solidFill>
                <a:latin typeface="Arial"/>
                <a:ea typeface="Arial" charset="0"/>
                <a:cs typeface="Arial"/>
              </a:defRPr>
            </a:lvl3pPr>
            <a:lvl4pPr marL="220974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4B91"/>
              </a:buClr>
              <a:buSzPct val="70000"/>
              <a:buFont typeface="Arial" panose="020B0604020202020204" pitchFamily="34" charset="0"/>
              <a:buChar char="•"/>
              <a:defRPr sz="2133" b="1" kern="1200">
                <a:solidFill>
                  <a:srgbClr val="0F4B91"/>
                </a:solidFill>
                <a:latin typeface="Arial"/>
                <a:ea typeface="Arial" charset="0"/>
                <a:cs typeface="Arial"/>
              </a:defRPr>
            </a:lvl4pPr>
            <a:lvl5pPr marL="2819330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4B91"/>
              </a:buClr>
              <a:buFont typeface="Arial" panose="020B0604020202020204" pitchFamily="34" charset="0"/>
              <a:buChar char="•"/>
              <a:defRPr sz="2133" kern="1200">
                <a:solidFill>
                  <a:srgbClr val="0F4B91"/>
                </a:solidFill>
                <a:latin typeface="Arial"/>
                <a:ea typeface="Arial" charset="0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fr-FR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Contribuer</a:t>
            </a:r>
            <a:r>
              <a:rPr lang="fr-FR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 à </a:t>
            </a:r>
            <a:r>
              <a:rPr lang="fr-FR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l’expansion</a:t>
            </a:r>
            <a:r>
              <a:rPr lang="fr-FR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 géographique de la CPS dans toutes les zones éligibles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fr-FR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Effectuer une analyse comparative des différents schémas de dosage </a:t>
            </a:r>
            <a:r>
              <a:rPr lang="fr-FR" sz="2400" b="0" i="1" dirty="0">
                <a:solidFill>
                  <a:schemeClr val="tx1"/>
                </a:solidFill>
                <a:latin typeface="Arial Narrow" panose="020B0606020202030204" pitchFamily="34" charset="0"/>
              </a:rPr>
              <a:t>( cinq contre quatre cycles mensuels) (Guinée et Mali)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fr-FR" sz="2400" b="0" dirty="0">
                <a:solidFill>
                  <a:schemeClr val="tx1"/>
                </a:solidFill>
                <a:latin typeface="Arial Narrow" panose="020B0606020202030204" pitchFamily="34" charset="0"/>
              </a:rPr>
              <a:t>Former le personnel de santé à l’utilisation d’un nouvel CTA dans deux pays éligibles au programme ( Guinée et Gambie)</a:t>
            </a:r>
            <a:endParaRPr lang="en-US" sz="24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AB104-9B7E-04D1-9879-AEE2B6EFA377}"/>
              </a:ext>
            </a:extLst>
          </p:cNvPr>
          <p:cNvSpPr txBox="1"/>
          <p:nvPr/>
        </p:nvSpPr>
        <p:spPr>
          <a:xfrm>
            <a:off x="338808" y="651881"/>
            <a:ext cx="2669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AF3BF-6F5D-1B06-8D12-993BE2213FBD}"/>
              </a:ext>
            </a:extLst>
          </p:cNvPr>
          <p:cNvSpPr txBox="1"/>
          <p:nvPr/>
        </p:nvSpPr>
        <p:spPr>
          <a:xfrm>
            <a:off x="295373" y="2940102"/>
            <a:ext cx="2669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OBJECTIFS 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A31752-4606-65BA-3FDB-3F988F6F1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905" y="6138610"/>
            <a:ext cx="2261812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35102"/>
            <a:ext cx="12192000" cy="703263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fr-FR" sz="2800" dirty="0"/>
              <a:t>III. PROJET SMC-IMPACT :OBJECTIFS ET PRODUITS </a:t>
            </a:r>
            <a:endParaRPr lang="en-US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5</a:t>
            </a:fld>
            <a:endParaRPr lang="fr-FR" altLang="en-US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A914C68-916C-D30C-9930-B5B6635DE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164260"/>
              </p:ext>
            </p:extLst>
          </p:nvPr>
        </p:nvGraphicFramePr>
        <p:xfrm>
          <a:off x="92280" y="767617"/>
          <a:ext cx="11998120" cy="555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3160">
                  <a:extLst>
                    <a:ext uri="{9D8B030D-6E8A-4147-A177-3AD203B41FA5}">
                      <a16:colId xmlns:a16="http://schemas.microsoft.com/office/drawing/2014/main" val="325464890"/>
                    </a:ext>
                  </a:extLst>
                </a:gridCol>
                <a:gridCol w="6614960">
                  <a:extLst>
                    <a:ext uri="{9D8B030D-6E8A-4147-A177-3AD203B41FA5}">
                      <a16:colId xmlns:a16="http://schemas.microsoft.com/office/drawing/2014/main" val="1439732034"/>
                    </a:ext>
                  </a:extLst>
                </a:gridCol>
              </a:tblGrid>
              <a:tr h="52924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 Narrow" panose="020B0606020202030204" pitchFamily="34" charset="0"/>
                        </a:rPr>
                        <a:t>Objectifs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 Narrow" panose="020B0606020202030204" pitchFamily="34" charset="0"/>
                        </a:rPr>
                        <a:t>Produits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27102048"/>
                  </a:ext>
                </a:extLst>
              </a:tr>
              <a:tr h="891124">
                <a:tc>
                  <a:txBody>
                    <a:bodyPr/>
                    <a:lstStyle/>
                    <a:p>
                      <a:r>
                        <a:rPr lang="fr-FR" sz="2300" dirty="0">
                          <a:latin typeface="Arial Narrow" panose="020B0606020202030204" pitchFamily="34" charset="0"/>
                        </a:rPr>
                        <a:t>Contribuer à l’expansion géographique de la CPS dans toutes les zones éligibles 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300" dirty="0">
                          <a:latin typeface="Arial Narrow" panose="020B0606020202030204" pitchFamily="34" charset="0"/>
                        </a:rPr>
                        <a:t>Mise en œuvre assurée en 2021 &amp; 2022 dans le district pilote de Dabola</a:t>
                      </a:r>
                      <a:endParaRPr lang="en-US" sz="2300" dirty="0">
                        <a:latin typeface="Arial Narrow" panose="020B060602020203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43271404"/>
                  </a:ext>
                </a:extLst>
              </a:tr>
              <a:tr h="1531452">
                <a:tc>
                  <a:txBody>
                    <a:bodyPr/>
                    <a:lstStyle/>
                    <a:p>
                      <a:r>
                        <a:rPr lang="fr-FR" sz="2300" dirty="0">
                          <a:latin typeface="Arial Narrow" panose="020B0606020202030204" pitchFamily="34" charset="0"/>
                        </a:rPr>
                        <a:t>Effectuer une analyse comparative des différents schémas de dosage ( cinq contre quatre cycles mensuels)</a:t>
                      </a:r>
                      <a:endParaRPr lang="en-US" sz="2300" dirty="0">
                        <a:latin typeface="Arial Narrow" panose="020B060602020203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sz="2300" dirty="0">
                          <a:latin typeface="Arial Narrow" panose="020B0606020202030204" pitchFamily="34" charset="0"/>
                        </a:rPr>
                        <a:t>Collecte des données :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300" dirty="0">
                          <a:latin typeface="Arial Narrow" panose="020B0606020202030204" pitchFamily="34" charset="0"/>
                        </a:rPr>
                        <a:t>Rétrospectives terminées</a:t>
                      </a:r>
                    </a:p>
                    <a:p>
                      <a:pPr marL="342900" marR="0" lvl="0" indent="-34290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300" dirty="0">
                          <a:latin typeface="Arial Narrow" panose="020B0606020202030204" pitchFamily="34" charset="0"/>
                        </a:rPr>
                        <a:t>Qualitatives terminées et l’analyse en cours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300" dirty="0">
                          <a:latin typeface="Arial Narrow" panose="020B0606020202030204" pitchFamily="34" charset="0"/>
                        </a:rPr>
                        <a:t>Prospectives en cours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78931892"/>
                  </a:ext>
                </a:extLst>
              </a:tr>
              <a:tr h="2599541">
                <a:tc>
                  <a:txBody>
                    <a:bodyPr/>
                    <a:lstStyle/>
                    <a:p>
                      <a:r>
                        <a:rPr lang="fr-FR" sz="2300" dirty="0">
                          <a:latin typeface="Arial Narrow" panose="020B0606020202030204" pitchFamily="34" charset="0"/>
                        </a:rPr>
                        <a:t>Former le personnel de santé à l’utilisation d’une nouvelle CTA dans deux pays éligibles au programme </a:t>
                      </a:r>
                      <a:endParaRPr lang="en-US" sz="2300" dirty="0">
                        <a:latin typeface="Arial Narrow" panose="020B0606020202030204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l" defTabSz="609585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Introduction de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l’artesunate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pyronaridine dans les 16 CS du district sanitaire de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Siguiri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utilisation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pilote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marL="0" indent="-342900" algn="l" defTabSz="609585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Orientation de 365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prestataires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à son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utilisation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;</a:t>
                      </a:r>
                    </a:p>
                    <a:p>
                      <a:pPr marL="0" indent="-342900" algn="l" defTabSz="609585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3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Approvisionnement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trimestriel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par allocation dans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toutes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les structures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sanitaires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-342900" algn="l" defTabSz="609585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3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Suivi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remontée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données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consommation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-342900" algn="l" defTabSz="609585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Evaluation de la pharmacovigilance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3809936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0677928-A04F-53FD-79A5-34A8F081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624" y="6378958"/>
            <a:ext cx="1506140" cy="47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2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5968"/>
            <a:ext cx="12192000" cy="703263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4000" dirty="0"/>
              <a:t>IV. PRINCIPAUX RESULTATS (1/3)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6</a:t>
            </a:fld>
            <a:endParaRPr lang="fr-FR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239328-CA34-D71F-1EAA-641CB623C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869" y="6257924"/>
            <a:ext cx="2261812" cy="55732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916D3C-D8D5-4D18-F594-C6F07679A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901993"/>
              </p:ext>
            </p:extLst>
          </p:nvPr>
        </p:nvGraphicFramePr>
        <p:xfrm>
          <a:off x="118873" y="1632019"/>
          <a:ext cx="11971527" cy="3739895"/>
        </p:xfrm>
        <a:graphic>
          <a:graphicData uri="http://schemas.openxmlformats.org/drawingml/2006/table">
            <a:tbl>
              <a:tblPr/>
              <a:tblGrid>
                <a:gridCol w="816881">
                  <a:extLst>
                    <a:ext uri="{9D8B030D-6E8A-4147-A177-3AD203B41FA5}">
                      <a16:colId xmlns:a16="http://schemas.microsoft.com/office/drawing/2014/main" val="1844111325"/>
                    </a:ext>
                  </a:extLst>
                </a:gridCol>
                <a:gridCol w="816881">
                  <a:extLst>
                    <a:ext uri="{9D8B030D-6E8A-4147-A177-3AD203B41FA5}">
                      <a16:colId xmlns:a16="http://schemas.microsoft.com/office/drawing/2014/main" val="1113415316"/>
                    </a:ext>
                  </a:extLst>
                </a:gridCol>
                <a:gridCol w="807491">
                  <a:extLst>
                    <a:ext uri="{9D8B030D-6E8A-4147-A177-3AD203B41FA5}">
                      <a16:colId xmlns:a16="http://schemas.microsoft.com/office/drawing/2014/main" val="865830983"/>
                    </a:ext>
                  </a:extLst>
                </a:gridCol>
                <a:gridCol w="721421">
                  <a:extLst>
                    <a:ext uri="{9D8B030D-6E8A-4147-A177-3AD203B41FA5}">
                      <a16:colId xmlns:a16="http://schemas.microsoft.com/office/drawing/2014/main" val="1309353587"/>
                    </a:ext>
                  </a:extLst>
                </a:gridCol>
                <a:gridCol w="788712">
                  <a:extLst>
                    <a:ext uri="{9D8B030D-6E8A-4147-A177-3AD203B41FA5}">
                      <a16:colId xmlns:a16="http://schemas.microsoft.com/office/drawing/2014/main" val="2022365008"/>
                    </a:ext>
                  </a:extLst>
                </a:gridCol>
                <a:gridCol w="619703">
                  <a:extLst>
                    <a:ext uri="{9D8B030D-6E8A-4147-A177-3AD203B41FA5}">
                      <a16:colId xmlns:a16="http://schemas.microsoft.com/office/drawing/2014/main" val="3482198706"/>
                    </a:ext>
                  </a:extLst>
                </a:gridCol>
                <a:gridCol w="845049">
                  <a:extLst>
                    <a:ext uri="{9D8B030D-6E8A-4147-A177-3AD203B41FA5}">
                      <a16:colId xmlns:a16="http://schemas.microsoft.com/office/drawing/2014/main" val="847999683"/>
                    </a:ext>
                  </a:extLst>
                </a:gridCol>
                <a:gridCol w="651523">
                  <a:extLst>
                    <a:ext uri="{9D8B030D-6E8A-4147-A177-3AD203B41FA5}">
                      <a16:colId xmlns:a16="http://schemas.microsoft.com/office/drawing/2014/main" val="2670083849"/>
                    </a:ext>
                  </a:extLst>
                </a:gridCol>
                <a:gridCol w="794449">
                  <a:extLst>
                    <a:ext uri="{9D8B030D-6E8A-4147-A177-3AD203B41FA5}">
                      <a16:colId xmlns:a16="http://schemas.microsoft.com/office/drawing/2014/main" val="318633874"/>
                    </a:ext>
                  </a:extLst>
                </a:gridCol>
                <a:gridCol w="587155">
                  <a:extLst>
                    <a:ext uri="{9D8B030D-6E8A-4147-A177-3AD203B41FA5}">
                      <a16:colId xmlns:a16="http://schemas.microsoft.com/office/drawing/2014/main" val="2907419093"/>
                    </a:ext>
                  </a:extLst>
                </a:gridCol>
                <a:gridCol w="888551">
                  <a:extLst>
                    <a:ext uri="{9D8B030D-6E8A-4147-A177-3AD203B41FA5}">
                      <a16:colId xmlns:a16="http://schemas.microsoft.com/office/drawing/2014/main" val="2085435943"/>
                    </a:ext>
                  </a:extLst>
                </a:gridCol>
                <a:gridCol w="493053">
                  <a:extLst>
                    <a:ext uri="{9D8B030D-6E8A-4147-A177-3AD203B41FA5}">
                      <a16:colId xmlns:a16="http://schemas.microsoft.com/office/drawing/2014/main" val="2829039163"/>
                    </a:ext>
                  </a:extLst>
                </a:gridCol>
                <a:gridCol w="613336">
                  <a:extLst>
                    <a:ext uri="{9D8B030D-6E8A-4147-A177-3AD203B41FA5}">
                      <a16:colId xmlns:a16="http://schemas.microsoft.com/office/drawing/2014/main" val="3294857892"/>
                    </a:ext>
                  </a:extLst>
                </a:gridCol>
                <a:gridCol w="597348">
                  <a:extLst>
                    <a:ext uri="{9D8B030D-6E8A-4147-A177-3AD203B41FA5}">
                      <a16:colId xmlns:a16="http://schemas.microsoft.com/office/drawing/2014/main" val="2785723493"/>
                    </a:ext>
                  </a:extLst>
                </a:gridCol>
                <a:gridCol w="626707">
                  <a:extLst>
                    <a:ext uri="{9D8B030D-6E8A-4147-A177-3AD203B41FA5}">
                      <a16:colId xmlns:a16="http://schemas.microsoft.com/office/drawing/2014/main" val="3366429364"/>
                    </a:ext>
                  </a:extLst>
                </a:gridCol>
                <a:gridCol w="420179">
                  <a:extLst>
                    <a:ext uri="{9D8B030D-6E8A-4147-A177-3AD203B41FA5}">
                      <a16:colId xmlns:a16="http://schemas.microsoft.com/office/drawing/2014/main" val="2637445311"/>
                    </a:ext>
                  </a:extLst>
                </a:gridCol>
                <a:gridCol w="883088">
                  <a:extLst>
                    <a:ext uri="{9D8B030D-6E8A-4147-A177-3AD203B41FA5}">
                      <a16:colId xmlns:a16="http://schemas.microsoft.com/office/drawing/2014/main" val="995852798"/>
                    </a:ext>
                  </a:extLst>
                </a:gridCol>
              </a:tblGrid>
              <a:tr h="7001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ANNEE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POPULATION CIBLE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COUVERTURE  CPS 2021 ET 2022 DANS LA  ZONE PILOTE DU PROJET SMC-IMPACT DE DABOLA_KOICA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 Black" panose="020B0A04020102020204" pitchFamily="34" charset="0"/>
                        </a:rPr>
                        <a:t> ENFANTS COUVERTS PAR 5 CYCLES CPS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TAUX D'ABANDON ENTRE CPS1 ET  CPS5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648714"/>
                  </a:ext>
                </a:extLst>
              </a:tr>
              <a:tr h="563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2F2F2"/>
                          </a:solidFill>
                          <a:effectLst/>
                          <a:latin typeface="Arial Black" panose="020B0A04020102020204" pitchFamily="34" charset="0"/>
                        </a:rPr>
                        <a:t>JUIN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2F2F2"/>
                          </a:solidFill>
                          <a:effectLst/>
                          <a:latin typeface="Arial Black" panose="020B0A04020102020204" pitchFamily="34" charset="0"/>
                        </a:rPr>
                        <a:t>JUILLET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2F2F2"/>
                          </a:solidFill>
                          <a:effectLst/>
                          <a:latin typeface="Arial Black" panose="020B0A04020102020204" pitchFamily="34" charset="0"/>
                        </a:rPr>
                        <a:t>AOUT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2F2F2"/>
                          </a:solidFill>
                          <a:effectLst/>
                          <a:latin typeface="Arial Black" panose="020B0A04020102020204" pitchFamily="34" charset="0"/>
                        </a:rPr>
                        <a:t>SEPTEMBRE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2F2F2"/>
                          </a:solidFill>
                          <a:effectLst/>
                          <a:latin typeface="Arial Black" panose="020B0A04020102020204" pitchFamily="34" charset="0"/>
                        </a:rPr>
                        <a:t>OCTOBRE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56541"/>
                  </a:ext>
                </a:extLst>
              </a:tr>
              <a:tr h="1622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3 à 11 mois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12 à 59 mois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3 à 59 mois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#Enfants couverts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% 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#Enfants couverts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% 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#Enfants couverts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% 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#Enfants couverts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% 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#Enfants couverts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% 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#Enfants couverts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 %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168973"/>
                  </a:ext>
                </a:extLst>
              </a:tr>
              <a:tr h="426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8904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35615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44519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41140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43923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44389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44776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43550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36944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10906040"/>
                  </a:ext>
                </a:extLst>
              </a:tr>
              <a:tr h="426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9222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36890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46112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47249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48267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49341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48833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48632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43852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74480741"/>
                  </a:ext>
                </a:extLst>
              </a:tr>
            </a:tbl>
          </a:graphicData>
        </a:graphic>
      </p:graphicFrame>
      <p:sp>
        <p:nvSpPr>
          <p:cNvPr id="3" name="Titre 1">
            <a:extLst>
              <a:ext uri="{FF2B5EF4-FFF2-40B4-BE49-F238E27FC236}">
                <a16:creationId xmlns:a16="http://schemas.microsoft.com/office/drawing/2014/main" id="{5FB6EA70-B703-BC26-2128-D83C9D3A78BB}"/>
              </a:ext>
            </a:extLst>
          </p:cNvPr>
          <p:cNvSpPr txBox="1">
            <a:spLocks/>
          </p:cNvSpPr>
          <p:nvPr/>
        </p:nvSpPr>
        <p:spPr bwMode="auto">
          <a:xfrm>
            <a:off x="118874" y="972315"/>
            <a:ext cx="11971526" cy="433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3733" b="1" kern="1200">
                <a:solidFill>
                  <a:srgbClr val="4C7330"/>
                </a:solidFill>
                <a:latin typeface="Arial"/>
                <a:ea typeface="MS PGothic" panose="020B0600070205080204" pitchFamily="34" charset="-128"/>
                <a:cs typeface="ＭＳ Ｐゴシック" pitchFamily="-110" charset="-128"/>
              </a:defRPr>
            </a:lvl1pPr>
            <a:lvl2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Arial" charset="0"/>
                <a:ea typeface="MS PGothic" panose="020B0600070205080204" pitchFamily="34" charset="-128"/>
                <a:cs typeface="ＭＳ Ｐゴシック" pitchFamily="-110" charset="-128"/>
              </a:defRPr>
            </a:lvl2pPr>
            <a:lvl3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Arial" charset="0"/>
                <a:ea typeface="MS PGothic" panose="020B0600070205080204" pitchFamily="34" charset="-128"/>
                <a:cs typeface="ＭＳ Ｐゴシック" pitchFamily="-110" charset="-128"/>
              </a:defRPr>
            </a:lvl3pPr>
            <a:lvl4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Arial" charset="0"/>
                <a:ea typeface="MS PGothic" panose="020B0600070205080204" pitchFamily="34" charset="-128"/>
                <a:cs typeface="ＭＳ Ｐゴシック" pitchFamily="-110" charset="-128"/>
              </a:defRPr>
            </a:lvl4pPr>
            <a:lvl5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Arial" charset="0"/>
                <a:ea typeface="MS PGothic" panose="020B0600070205080204" pitchFamily="34" charset="-128"/>
                <a:cs typeface="ＭＳ Ｐゴシック" pitchFamily="-110" charset="-128"/>
              </a:defRPr>
            </a:lvl5pPr>
            <a:lvl6pPr marL="609585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1219170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828754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2438339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sz="2400" cap="small" dirty="0">
                <a:solidFill>
                  <a:schemeClr val="tx1"/>
                </a:solidFill>
                <a:latin typeface="+mn-lt"/>
              </a:rPr>
              <a:t> couvertures administratives des enfants cibles en cps durant les campagne 2021 ET 2022 </a:t>
            </a:r>
          </a:p>
        </p:txBody>
      </p:sp>
    </p:spTree>
    <p:extLst>
      <p:ext uri="{BB962C8B-B14F-4D97-AF65-F5344CB8AC3E}">
        <p14:creationId xmlns:p14="http://schemas.microsoft.com/office/powerpoint/2010/main" val="34930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B0CA-DE24-FAF5-FBC8-1CA6D798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9233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2800" dirty="0">
                <a:latin typeface="Arial Narrow" panose="020B0606020202030204" pitchFamily="34" charset="0"/>
              </a:rPr>
              <a:t>V. EVOLUTION  DES EXCLUS DE LA CPS AUX MOIS DE JUILLET 2020- 2021-2022 A DABOLA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F2A56C2-44BF-077E-C94D-B000B54DB4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723683"/>
              </p:ext>
            </p:extLst>
          </p:nvPr>
        </p:nvGraphicFramePr>
        <p:xfrm>
          <a:off x="159391" y="1392572"/>
          <a:ext cx="11931009" cy="4781724"/>
        </p:xfrm>
        <a:graphic>
          <a:graphicData uri="http://schemas.openxmlformats.org/drawingml/2006/table">
            <a:tbl>
              <a:tblPr/>
              <a:tblGrid>
                <a:gridCol w="4422939">
                  <a:extLst>
                    <a:ext uri="{9D8B030D-6E8A-4147-A177-3AD203B41FA5}">
                      <a16:colId xmlns:a16="http://schemas.microsoft.com/office/drawing/2014/main" val="3390623840"/>
                    </a:ext>
                  </a:extLst>
                </a:gridCol>
                <a:gridCol w="3385457">
                  <a:extLst>
                    <a:ext uri="{9D8B030D-6E8A-4147-A177-3AD203B41FA5}">
                      <a16:colId xmlns:a16="http://schemas.microsoft.com/office/drawing/2014/main" val="4064853556"/>
                    </a:ext>
                  </a:extLst>
                </a:gridCol>
                <a:gridCol w="2047656">
                  <a:extLst>
                    <a:ext uri="{9D8B030D-6E8A-4147-A177-3AD203B41FA5}">
                      <a16:colId xmlns:a16="http://schemas.microsoft.com/office/drawing/2014/main" val="4064921165"/>
                    </a:ext>
                  </a:extLst>
                </a:gridCol>
                <a:gridCol w="2074957">
                  <a:extLst>
                    <a:ext uri="{9D8B030D-6E8A-4147-A177-3AD203B41FA5}">
                      <a16:colId xmlns:a16="http://schemas.microsoft.com/office/drawing/2014/main" val="2825311208"/>
                    </a:ext>
                  </a:extLst>
                </a:gridCol>
              </a:tblGrid>
              <a:tr h="10522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CYCLE CPS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NOMBRE D'ENFANTS VUS LORS DU PORTE  A PORTE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ENFANTS EXCLUS DE LA CPS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413314"/>
                  </a:ext>
                </a:extLst>
              </a:tr>
              <a:tr h="1448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effectLst/>
                          <a:latin typeface="Arial Narrow" panose="020B0606020202030204" pitchFamily="34" charset="0"/>
                        </a:rPr>
                        <a:t>Nombre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41390643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Arial Narrow" panose="020B0606020202030204" pitchFamily="34" charset="0"/>
                        </a:rPr>
                        <a:t>Juilet 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Arial Narrow" panose="020B0606020202030204" pitchFamily="34" charset="0"/>
                        </a:rPr>
                        <a:t>42 435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Arial Narrow" panose="020B0606020202030204" pitchFamily="34" charset="0"/>
                        </a:rPr>
                        <a:t>746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859342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Arial Narrow" panose="020B0606020202030204" pitchFamily="34" charset="0"/>
                        </a:rPr>
                        <a:t>Juilet 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Arial Narrow" panose="020B0606020202030204" pitchFamily="34" charset="0"/>
                        </a:rPr>
                        <a:t>44 231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Arial Narrow" panose="020B0606020202030204" pitchFamily="34" charset="0"/>
                        </a:rPr>
                        <a:t>308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1C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599862"/>
                  </a:ext>
                </a:extLst>
              </a:tr>
              <a:tr h="760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Arial Narrow" panose="020B0606020202030204" pitchFamily="34" charset="0"/>
                        </a:rPr>
                        <a:t>Juilet 2022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Arial Narrow" panose="020B0606020202030204" pitchFamily="34" charset="0"/>
                        </a:rPr>
                        <a:t>48 478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Arial Narrow" panose="020B0606020202030204" pitchFamily="34" charset="0"/>
                        </a:rPr>
                        <a:t>211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5756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026E1-66AE-0224-96EF-198828100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7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3227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67" y="18030"/>
            <a:ext cx="12172334" cy="775956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2800" dirty="0">
                <a:latin typeface="Arial Narrow" panose="020B0606020202030204" pitchFamily="34" charset="0"/>
              </a:rPr>
              <a:t>V. PRINCIPAUX RESULTATS (1/3)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AFD2E-40AE-FA5F-89F0-BE1D1607C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398138"/>
              </p:ext>
            </p:extLst>
          </p:nvPr>
        </p:nvGraphicFramePr>
        <p:xfrm>
          <a:off x="167147" y="1799301"/>
          <a:ext cx="11847872" cy="4218041"/>
        </p:xfrm>
        <a:graphic>
          <a:graphicData uri="http://schemas.openxmlformats.org/drawingml/2006/table">
            <a:tbl>
              <a:tblPr/>
              <a:tblGrid>
                <a:gridCol w="1467260">
                  <a:extLst>
                    <a:ext uri="{9D8B030D-6E8A-4147-A177-3AD203B41FA5}">
                      <a16:colId xmlns:a16="http://schemas.microsoft.com/office/drawing/2014/main" val="2978684014"/>
                    </a:ext>
                  </a:extLst>
                </a:gridCol>
                <a:gridCol w="1060943">
                  <a:extLst>
                    <a:ext uri="{9D8B030D-6E8A-4147-A177-3AD203B41FA5}">
                      <a16:colId xmlns:a16="http://schemas.microsoft.com/office/drawing/2014/main" val="4027021527"/>
                    </a:ext>
                  </a:extLst>
                </a:gridCol>
                <a:gridCol w="835515">
                  <a:extLst>
                    <a:ext uri="{9D8B030D-6E8A-4147-A177-3AD203B41FA5}">
                      <a16:colId xmlns:a16="http://schemas.microsoft.com/office/drawing/2014/main" val="1234705768"/>
                    </a:ext>
                  </a:extLst>
                </a:gridCol>
                <a:gridCol w="908304">
                  <a:extLst>
                    <a:ext uri="{9D8B030D-6E8A-4147-A177-3AD203B41FA5}">
                      <a16:colId xmlns:a16="http://schemas.microsoft.com/office/drawing/2014/main" val="107243165"/>
                    </a:ext>
                  </a:extLst>
                </a:gridCol>
                <a:gridCol w="759603">
                  <a:extLst>
                    <a:ext uri="{9D8B030D-6E8A-4147-A177-3AD203B41FA5}">
                      <a16:colId xmlns:a16="http://schemas.microsoft.com/office/drawing/2014/main" val="519209273"/>
                    </a:ext>
                  </a:extLst>
                </a:gridCol>
                <a:gridCol w="737601">
                  <a:extLst>
                    <a:ext uri="{9D8B030D-6E8A-4147-A177-3AD203B41FA5}">
                      <a16:colId xmlns:a16="http://schemas.microsoft.com/office/drawing/2014/main" val="3004657625"/>
                    </a:ext>
                  </a:extLst>
                </a:gridCol>
                <a:gridCol w="968191">
                  <a:extLst>
                    <a:ext uri="{9D8B030D-6E8A-4147-A177-3AD203B41FA5}">
                      <a16:colId xmlns:a16="http://schemas.microsoft.com/office/drawing/2014/main" val="2703047225"/>
                    </a:ext>
                  </a:extLst>
                </a:gridCol>
                <a:gridCol w="797629">
                  <a:extLst>
                    <a:ext uri="{9D8B030D-6E8A-4147-A177-3AD203B41FA5}">
                      <a16:colId xmlns:a16="http://schemas.microsoft.com/office/drawing/2014/main" val="598193633"/>
                    </a:ext>
                  </a:extLst>
                </a:gridCol>
                <a:gridCol w="899201">
                  <a:extLst>
                    <a:ext uri="{9D8B030D-6E8A-4147-A177-3AD203B41FA5}">
                      <a16:colId xmlns:a16="http://schemas.microsoft.com/office/drawing/2014/main" val="1045259028"/>
                    </a:ext>
                  </a:extLst>
                </a:gridCol>
                <a:gridCol w="910204">
                  <a:extLst>
                    <a:ext uri="{9D8B030D-6E8A-4147-A177-3AD203B41FA5}">
                      <a16:colId xmlns:a16="http://schemas.microsoft.com/office/drawing/2014/main" val="3997440841"/>
                    </a:ext>
                  </a:extLst>
                </a:gridCol>
                <a:gridCol w="694016">
                  <a:extLst>
                    <a:ext uri="{9D8B030D-6E8A-4147-A177-3AD203B41FA5}">
                      <a16:colId xmlns:a16="http://schemas.microsoft.com/office/drawing/2014/main" val="2395995084"/>
                    </a:ext>
                  </a:extLst>
                </a:gridCol>
                <a:gridCol w="751380">
                  <a:extLst>
                    <a:ext uri="{9D8B030D-6E8A-4147-A177-3AD203B41FA5}">
                      <a16:colId xmlns:a16="http://schemas.microsoft.com/office/drawing/2014/main" val="3309449439"/>
                    </a:ext>
                  </a:extLst>
                </a:gridCol>
                <a:gridCol w="1058025">
                  <a:extLst>
                    <a:ext uri="{9D8B030D-6E8A-4147-A177-3AD203B41FA5}">
                      <a16:colId xmlns:a16="http://schemas.microsoft.com/office/drawing/2014/main" val="4094431621"/>
                    </a:ext>
                  </a:extLst>
                </a:gridCol>
              </a:tblGrid>
              <a:tr h="81540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Districts sanitaire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Cas de </a:t>
                      </a:r>
                      <a:r>
                        <a:rPr lang="fr-F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paludisme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confirmé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Taux de positivité du paludisme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Cas graves de </a:t>
                      </a:r>
                      <a:r>
                        <a:rPr lang="fr-F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paludisme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Décès liés au paludisme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11900"/>
                  </a:ext>
                </a:extLst>
              </a:tr>
              <a:tr h="559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juin-20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juin-21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%Variation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juin-20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juin-21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%Variation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juin-20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juin-21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%Variation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juin-20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juin-21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%Variation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790729"/>
                  </a:ext>
                </a:extLst>
              </a:tr>
              <a:tr h="724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DPS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Dabola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2339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1357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-42%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-27%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-65%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-75%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395272"/>
                  </a:ext>
                </a:extLst>
              </a:tr>
              <a:tr h="724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DPS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Dinguiraye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955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865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-9%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-10%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698468"/>
                  </a:ext>
                </a:extLst>
              </a:tr>
              <a:tr h="640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DPS Faranah*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2953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2951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-15%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-24%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153779"/>
                  </a:ext>
                </a:extLst>
              </a:tr>
              <a:tr h="752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DPS Mamou*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2829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2852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-7%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-50%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74745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8</a:t>
            </a:fld>
            <a:endParaRPr lang="fr-F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7D2F27-3B7A-B53A-27F7-30666EE6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278" y="6127337"/>
            <a:ext cx="2261812" cy="719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C336A9-0A01-1634-EB2E-B4B84FA5FD59}"/>
              </a:ext>
            </a:extLst>
          </p:cNvPr>
          <p:cNvSpPr txBox="1"/>
          <p:nvPr/>
        </p:nvSpPr>
        <p:spPr>
          <a:xfrm>
            <a:off x="-75501" y="1106130"/>
            <a:ext cx="1232157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Narrow" panose="020B0606020202030204" pitchFamily="34" charset="0"/>
              </a:rPr>
              <a:t>COMPARAISON INDICATEURS DU PALUDISME DE DABOLA vs DISTRICTS VOISINS, JUIN20 vs JUIN 21 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D1239-2ACD-5613-3314-D12ABF1B5EE8}"/>
              </a:ext>
            </a:extLst>
          </p:cNvPr>
          <p:cNvSpPr txBox="1"/>
          <p:nvPr/>
        </p:nvSpPr>
        <p:spPr>
          <a:xfrm>
            <a:off x="92278" y="6073255"/>
            <a:ext cx="3858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* Districts  qui ne font pas la CPS </a:t>
            </a:r>
            <a:r>
              <a:rPr lang="en-US" sz="1100" b="1" i="1" dirty="0" err="1"/>
              <a:t>en</a:t>
            </a:r>
            <a:r>
              <a:rPr lang="en-US" sz="1100" b="1" i="1" dirty="0"/>
              <a:t> </a:t>
            </a:r>
            <a:r>
              <a:rPr lang="en-US" sz="1100" b="1" i="1" dirty="0" err="1"/>
              <a:t>Juin</a:t>
            </a:r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16604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C68305-9825-A9E9-4D43-B27107FD5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660940"/>
              </p:ext>
            </p:extLst>
          </p:nvPr>
        </p:nvGraphicFramePr>
        <p:xfrm>
          <a:off x="176982" y="1697733"/>
          <a:ext cx="11788878" cy="4079676"/>
        </p:xfrm>
        <a:graphic>
          <a:graphicData uri="http://schemas.openxmlformats.org/drawingml/2006/table">
            <a:tbl>
              <a:tblPr/>
              <a:tblGrid>
                <a:gridCol w="1477377">
                  <a:extLst>
                    <a:ext uri="{9D8B030D-6E8A-4147-A177-3AD203B41FA5}">
                      <a16:colId xmlns:a16="http://schemas.microsoft.com/office/drawing/2014/main" val="1304599668"/>
                    </a:ext>
                  </a:extLst>
                </a:gridCol>
                <a:gridCol w="793966">
                  <a:extLst>
                    <a:ext uri="{9D8B030D-6E8A-4147-A177-3AD203B41FA5}">
                      <a16:colId xmlns:a16="http://schemas.microsoft.com/office/drawing/2014/main" val="1204338968"/>
                    </a:ext>
                  </a:extLst>
                </a:gridCol>
                <a:gridCol w="964819">
                  <a:extLst>
                    <a:ext uri="{9D8B030D-6E8A-4147-A177-3AD203B41FA5}">
                      <a16:colId xmlns:a16="http://schemas.microsoft.com/office/drawing/2014/main" val="647695009"/>
                    </a:ext>
                  </a:extLst>
                </a:gridCol>
                <a:gridCol w="994969">
                  <a:extLst>
                    <a:ext uri="{9D8B030D-6E8A-4147-A177-3AD203B41FA5}">
                      <a16:colId xmlns:a16="http://schemas.microsoft.com/office/drawing/2014/main" val="4086572150"/>
                    </a:ext>
                  </a:extLst>
                </a:gridCol>
                <a:gridCol w="775441">
                  <a:extLst>
                    <a:ext uri="{9D8B030D-6E8A-4147-A177-3AD203B41FA5}">
                      <a16:colId xmlns:a16="http://schemas.microsoft.com/office/drawing/2014/main" val="1395321008"/>
                    </a:ext>
                  </a:extLst>
                </a:gridCol>
                <a:gridCol w="802440">
                  <a:extLst>
                    <a:ext uri="{9D8B030D-6E8A-4147-A177-3AD203B41FA5}">
                      <a16:colId xmlns:a16="http://schemas.microsoft.com/office/drawing/2014/main" val="1037574929"/>
                    </a:ext>
                  </a:extLst>
                </a:gridCol>
                <a:gridCol w="997952">
                  <a:extLst>
                    <a:ext uri="{9D8B030D-6E8A-4147-A177-3AD203B41FA5}">
                      <a16:colId xmlns:a16="http://schemas.microsoft.com/office/drawing/2014/main" val="3068712446"/>
                    </a:ext>
                  </a:extLst>
                </a:gridCol>
                <a:gridCol w="690565">
                  <a:extLst>
                    <a:ext uri="{9D8B030D-6E8A-4147-A177-3AD203B41FA5}">
                      <a16:colId xmlns:a16="http://schemas.microsoft.com/office/drawing/2014/main" val="1001161037"/>
                    </a:ext>
                  </a:extLst>
                </a:gridCol>
                <a:gridCol w="813981">
                  <a:extLst>
                    <a:ext uri="{9D8B030D-6E8A-4147-A177-3AD203B41FA5}">
                      <a16:colId xmlns:a16="http://schemas.microsoft.com/office/drawing/2014/main" val="3855285157"/>
                    </a:ext>
                  </a:extLst>
                </a:gridCol>
                <a:gridCol w="986411">
                  <a:extLst>
                    <a:ext uri="{9D8B030D-6E8A-4147-A177-3AD203B41FA5}">
                      <a16:colId xmlns:a16="http://schemas.microsoft.com/office/drawing/2014/main" val="2349163882"/>
                    </a:ext>
                  </a:extLst>
                </a:gridCol>
                <a:gridCol w="690565">
                  <a:extLst>
                    <a:ext uri="{9D8B030D-6E8A-4147-A177-3AD203B41FA5}">
                      <a16:colId xmlns:a16="http://schemas.microsoft.com/office/drawing/2014/main" val="2421503387"/>
                    </a:ext>
                  </a:extLst>
                </a:gridCol>
                <a:gridCol w="805422">
                  <a:extLst>
                    <a:ext uri="{9D8B030D-6E8A-4147-A177-3AD203B41FA5}">
                      <a16:colId xmlns:a16="http://schemas.microsoft.com/office/drawing/2014/main" val="2474729108"/>
                    </a:ext>
                  </a:extLst>
                </a:gridCol>
                <a:gridCol w="994970">
                  <a:extLst>
                    <a:ext uri="{9D8B030D-6E8A-4147-A177-3AD203B41FA5}">
                      <a16:colId xmlns:a16="http://schemas.microsoft.com/office/drawing/2014/main" val="2667393455"/>
                    </a:ext>
                  </a:extLst>
                </a:gridCol>
              </a:tblGrid>
              <a:tr h="6997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Districts sanitaire</a:t>
                      </a:r>
                    </a:p>
                  </a:txBody>
                  <a:tcPr marL="83127" marR="83127" marT="41564" marB="4156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Cas de paludisme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confirmé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3127" marR="83127" marT="41564" marB="4156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Taux de positivité du paludisme</a:t>
                      </a:r>
                    </a:p>
                  </a:txBody>
                  <a:tcPr marL="83127" marR="83127" marT="41564" marB="4156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Cas graves de paludisme</a:t>
                      </a:r>
                    </a:p>
                  </a:txBody>
                  <a:tcPr marL="83127" marR="83127" marT="41564" marB="4156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Décès liés au paludisme</a:t>
                      </a:r>
                    </a:p>
                  </a:txBody>
                  <a:tcPr marL="83127" marR="83127" marT="41564" marB="4156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391906"/>
                  </a:ext>
                </a:extLst>
              </a:tr>
              <a:tr h="6980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juin-20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juin-22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%Variation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juin-20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juin-22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%Variation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juin-20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juin-22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%Variation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juin-20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juin-22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%Variation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95329"/>
                  </a:ext>
                </a:extLst>
              </a:tr>
              <a:tr h="664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DPS Dabola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2339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2151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-8%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-15%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-3%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-50%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890885"/>
                  </a:ext>
                </a:extLst>
              </a:tr>
              <a:tr h="664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DPS Dinguiraye*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955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1299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36%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7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40%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81092"/>
                  </a:ext>
                </a:extLst>
              </a:tr>
              <a:tr h="664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DPS Faranah*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2953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3813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29%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-8%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149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-10%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350%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29786"/>
                  </a:ext>
                </a:extLst>
              </a:tr>
              <a:tr h="689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DPS Mamou*</a:t>
                      </a:r>
                    </a:p>
                  </a:txBody>
                  <a:tcPr marL="3464" marR="3464" marT="3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2829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3859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36%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-2%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-24%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-67%</a:t>
                      </a:r>
                    </a:p>
                  </a:txBody>
                  <a:tcPr marL="5550" marR="5550" marT="81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603018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5ECF8-DA13-4BA3-A46A-CF0AB2346E18}" type="slidenum">
              <a:rPr lang="fr-FR" altLang="en-US" smtClean="0"/>
              <a:pPr>
                <a:defRPr/>
              </a:pPr>
              <a:t>9</a:t>
            </a:fld>
            <a:endParaRPr lang="fr-FR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871D0-4191-44B6-E4D7-61AFB867E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601" y="6031084"/>
            <a:ext cx="2261812" cy="719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DD7F0A-8990-CAD1-41B9-E67023992146}"/>
              </a:ext>
            </a:extLst>
          </p:cNvPr>
          <p:cNvSpPr txBox="1"/>
          <p:nvPr/>
        </p:nvSpPr>
        <p:spPr>
          <a:xfrm>
            <a:off x="360726" y="5730897"/>
            <a:ext cx="3858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* Districts  qui ne font pas la CPS </a:t>
            </a:r>
            <a:r>
              <a:rPr lang="en-US" sz="1100" b="1" i="1" dirty="0" err="1"/>
              <a:t>en</a:t>
            </a:r>
            <a:r>
              <a:rPr lang="en-US" sz="1100" b="1" i="1" dirty="0"/>
              <a:t> </a:t>
            </a:r>
            <a:r>
              <a:rPr lang="en-US" sz="1100" b="1" i="1" dirty="0" err="1"/>
              <a:t>Juin</a:t>
            </a:r>
            <a:endParaRPr lang="en-US" sz="11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99AA8-1791-2388-A540-2742F686BA23}"/>
              </a:ext>
            </a:extLst>
          </p:cNvPr>
          <p:cNvSpPr txBox="1"/>
          <p:nvPr/>
        </p:nvSpPr>
        <p:spPr>
          <a:xfrm>
            <a:off x="-75501" y="1106130"/>
            <a:ext cx="1232157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Narrow" panose="020B0606020202030204" pitchFamily="34" charset="0"/>
              </a:rPr>
              <a:t>COMPARAISON INDICATEURS DU PALUDISME DE DABOLA vs DISTRICTS VOISINS, JUIN20 vs JUIN 22 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47099E6-E8AF-FB7C-15FF-1E6C6FC57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7" y="18030"/>
            <a:ext cx="12172334" cy="775956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2800" dirty="0">
                <a:latin typeface="Arial Narrow" panose="020B0606020202030204" pitchFamily="34" charset="0"/>
              </a:rPr>
              <a:t>V. PRINCIPAUX RESULTATS (2/3)</a:t>
            </a:r>
          </a:p>
        </p:txBody>
      </p:sp>
    </p:spTree>
    <p:extLst>
      <p:ext uri="{BB962C8B-B14F-4D97-AF65-F5344CB8AC3E}">
        <p14:creationId xmlns:p14="http://schemas.microsoft.com/office/powerpoint/2010/main" val="177756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. 2021 03 08 SMC IMPACT Kick Off Meeting KOICA GDEF MMV Partnership Slid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2021 03 08 SMC IMPACT Kick Off Meeting KOICA GDEF MMV Partnership Slide</Template>
  <TotalTime>7408</TotalTime>
  <Words>1375</Words>
  <Application>Microsoft Office PowerPoint</Application>
  <PresentationFormat>Grand écran</PresentationFormat>
  <Paragraphs>324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Perpetua</vt:lpstr>
      <vt:lpstr>Wingdings</vt:lpstr>
      <vt:lpstr>1. 2021 03 08 SMC IMPACT Kick Off Meeting KOICA GDEF MMV Partnership Slide</vt:lpstr>
      <vt:lpstr>Présentation PowerPoint</vt:lpstr>
      <vt:lpstr>Présentation PowerPoint</vt:lpstr>
      <vt:lpstr>I. CONTEXTE </vt:lpstr>
      <vt:lpstr>II. LE PROJET SMC-IMPACT : BUT ET OBJECTIFS </vt:lpstr>
      <vt:lpstr>III. PROJET SMC-IMPACT :OBJECTIFS ET PRODUITS </vt:lpstr>
      <vt:lpstr>IV. PRINCIPAUX RESULTATS (1/3)</vt:lpstr>
      <vt:lpstr>V. EVOLUTION  DES EXCLUS DE LA CPS AUX MOIS DE JUILLET 2020- 2021-2022 A DABOLA </vt:lpstr>
      <vt:lpstr>V. PRINCIPAUX RESULTATS (1/3)</vt:lpstr>
      <vt:lpstr>V. PRINCIPAUX RESULTATS (2/3)</vt:lpstr>
      <vt:lpstr>V. PRINCIPAUX RESULTATS (3/3)</vt:lpstr>
      <vt:lpstr>VIII. PRINCIPAUX RESULTATS: Quelques recits temoignages des acteurs   (3/3)</vt:lpstr>
      <vt:lpstr>IX. PRICIPAUX DEFIS ET SOLUTIONS    </vt:lpstr>
      <vt:lpstr>X. LECONS APPRISES  </vt:lpstr>
      <vt:lpstr>XI. PERSPECTIVES</vt:lpstr>
      <vt:lpstr>XII. CONCLUSION 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Yaya BARRY</cp:lastModifiedBy>
  <cp:revision>81</cp:revision>
  <dcterms:created xsi:type="dcterms:W3CDTF">2022-11-16T19:58:29Z</dcterms:created>
  <dcterms:modified xsi:type="dcterms:W3CDTF">2023-02-28T08:50:20Z</dcterms:modified>
</cp:coreProperties>
</file>