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9" r:id="rId2"/>
    <p:sldId id="276" r:id="rId3"/>
    <p:sldId id="284" r:id="rId4"/>
    <p:sldId id="285" r:id="rId5"/>
    <p:sldId id="286" r:id="rId6"/>
    <p:sldId id="292" r:id="rId7"/>
    <p:sldId id="267" r:id="rId8"/>
    <p:sldId id="287" r:id="rId9"/>
    <p:sldId id="288" r:id="rId10"/>
    <p:sldId id="289" r:id="rId11"/>
    <p:sldId id="290" r:id="rId12"/>
    <p:sldId id="293" r:id="rId13"/>
    <p:sldId id="263" r:id="rId14"/>
    <p:sldId id="296" r:id="rId15"/>
    <p:sldId id="294" r:id="rId16"/>
    <p:sldId id="295" r:id="rId17"/>
    <p:sldId id="291" r:id="rId18"/>
    <p:sldId id="274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DBfjYJAZTIa7Uzr0g1XFhsadPX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herine Dentinger" initials="" lastIdx="1" clrIdx="0"/>
  <p:cmAuthor id="1" name="Lia Florey" initials="" lastIdx="4" clrIdx="1"/>
  <p:cmAuthor id="2" name="Sonia Maria Enosse" initials="SME" lastIdx="9" clrIdx="2">
    <p:extLst>
      <p:ext uri="{19B8F6BF-5375-455C-9EA6-DF929625EA0E}">
        <p15:presenceInfo xmlns:p15="http://schemas.microsoft.com/office/powerpoint/2012/main" userId="S::s.enosse.17@malariaconsortium.org::b543bf93-3b10-4e6b-bce8-d8a8ccbbf3d9" providerId="AD"/>
      </p:ext>
    </p:extLst>
  </p:cmAuthor>
  <p:cmAuthor id="3" name="Mercia Sitoe" initials="MS" lastIdx="4" clrIdx="3">
    <p:extLst>
      <p:ext uri="{19B8F6BF-5375-455C-9EA6-DF929625EA0E}">
        <p15:presenceInfo xmlns:p15="http://schemas.microsoft.com/office/powerpoint/2012/main" userId="S::m.sitoe@malariaconsortium.org::f211fca2-ab95-45d0-86fb-5d492d446801" providerId="AD"/>
      </p:ext>
    </p:extLst>
  </p:cmAuthor>
  <p:cmAuthor id="4" name="Kevin Baker" initials="KB" lastIdx="3" clrIdx="4">
    <p:extLst>
      <p:ext uri="{19B8F6BF-5375-455C-9EA6-DF929625EA0E}">
        <p15:presenceInfo xmlns:p15="http://schemas.microsoft.com/office/powerpoint/2012/main" userId="S::k.baker@malariaconsortium.org::4f010aef-4872-42be-b0a2-0db7e0798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31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customschemas.google.com/relationships/presentationmetadata" Target="NUL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73e6c94da_0_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g2073e6c94da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73e6c94da_0_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g2073e6c94d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44248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73e6c94da_0_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g2073e6c94d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75099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73e6c94da_0_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g2073e6c94d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48796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73e6c94da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73e6c94da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76253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73e6c94da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68996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73e6c94da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14428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73e6c94da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8252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73e6c94da_0_10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2073e6c94da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26074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73e6c94da_0_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g2073e6c94d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73e6c94da_0_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g2073e6c94d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061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%3A%2F%2Fmalariacons.surveycto.com%2Fcollect%2Fedelphi_study_survey_wave_1%3Fcaseid%3D&amp;data=05%7C01%7Csol.richardson%40kcl.ac.uk%7C56106cd409bf44db5f9708dace05bba0%7C8370cf1416f34c16b83c724071654356%7C0%7C0%7C638048822369787631%7CUnknown%7CTWFpbGZsb3d8eyJWIjoiMC4wLjAwMDAiLCJQIjoiV2luMzIiLCJBTiI6Ik1haWwiLCJXVCI6Mn0%3D%7C1000%7C%7C%7C&amp;sdata=6ti%2Bt87eILWKDXFC6W94baXfYiQ68d8HncDlVqi7GC8%3D&amp;reserved=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03.safelinks.protection.outlook.com/?url=https%3A%2F%2Fmalariacons.surveycto.com%2Fcollect%2Fedelphi_study_survey_wave_1_french%3Fcaseid%3D&amp;data=05%7C01%7Csol.richardson%40kcl.ac.uk%7C56106cd409bf44db5f9708dace05bba0%7C8370cf1416f34c16b83c724071654356%7C0%7C0%7C638048822369787631%7CUnknown%7CTWFpbGZsb3d8eyJWIjoiMC4wLjAwMDAiLCJQIjoiV2luMzIiLCJBTiI6Ik1haWwiLCJXVCI6Mn0%3D%7C1000%7C%7C%7C&amp;sdata=LKeZqPw9dUe5ol0LH%2B4sCZwqo%2FrXQx9b%2BjLq9XJfoHA%3D&amp;reserved=0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g2073e6c94da_0_54"/>
          <p:cNvGrpSpPr/>
          <p:nvPr/>
        </p:nvGrpSpPr>
        <p:grpSpPr>
          <a:xfrm>
            <a:off x="284850" y="2830108"/>
            <a:ext cx="8592857" cy="1007184"/>
            <a:chOff x="0" y="0"/>
            <a:chExt cx="8592857" cy="1007184"/>
          </a:xfrm>
        </p:grpSpPr>
        <p:sp>
          <p:nvSpPr>
            <p:cNvPr id="120" name="Google Shape;120;g2073e6c94da_0_54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g2073e6c94da_0_54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g2073e6c94da_0_54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GB" sz="3200" b="1" dirty="0"/>
                <a:t>SMC Alliance Research Priorities</a:t>
              </a:r>
              <a:endParaRPr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g2073e6c94da_0_10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90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Results</a:t>
              </a:r>
              <a:endParaRPr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134" y="1268759"/>
            <a:ext cx="8766300" cy="723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Lowest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-rated questions (importance scores)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9FB64F-13C3-1056-BBF2-2F9A8C5D1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007239"/>
              </p:ext>
            </p:extLst>
          </p:nvPr>
        </p:nvGraphicFramePr>
        <p:xfrm>
          <a:off x="509684" y="2870200"/>
          <a:ext cx="8143200" cy="2609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3550">
                  <a:extLst>
                    <a:ext uri="{9D8B030D-6E8A-4147-A177-3AD203B41FA5}">
                      <a16:colId xmlns:a16="http://schemas.microsoft.com/office/drawing/2014/main" val="3969314035"/>
                    </a:ext>
                  </a:extLst>
                </a:gridCol>
                <a:gridCol w="1329650">
                  <a:extLst>
                    <a:ext uri="{9D8B030D-6E8A-4147-A177-3AD203B41FA5}">
                      <a16:colId xmlns:a16="http://schemas.microsoft.com/office/drawing/2014/main" val="189505618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u="none" strike="noStrike" dirty="0">
                          <a:effectLst/>
                        </a:rPr>
                        <a:t>Question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u="none" strike="noStrike" dirty="0">
                          <a:effectLst/>
                        </a:rPr>
                        <a:t>Mean score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5938021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Design and evaluate policies or interventions to improve motivation and retention of SMC distributors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</a:rPr>
                        <a:t>2.83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8101762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Evaluate delivery of SMC through home visits at different times of day on SMC outcomes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</a:rPr>
                        <a:t>3.2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69434468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Describe the effects of introduction of SMC on national and local political </a:t>
                      </a:r>
                      <a:r>
                        <a:rPr lang="en-US" sz="1100" u="none" strike="noStrike" dirty="0" err="1">
                          <a:effectLst/>
                        </a:rPr>
                        <a:t>decisionmaking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</a:rPr>
                        <a:t>3.25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78272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Evaluate effects of different types of emotive content in </a:t>
                      </a:r>
                      <a:r>
                        <a:rPr lang="en-US" sz="1100" u="none" strike="noStrike" dirty="0" err="1">
                          <a:effectLst/>
                        </a:rPr>
                        <a:t>sensitisation</a:t>
                      </a:r>
                      <a:r>
                        <a:rPr lang="en-US" sz="1100" u="none" strike="noStrike" dirty="0">
                          <a:effectLst/>
                        </a:rPr>
                        <a:t> communications to promote knowledge and awareness of SMC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</a:rPr>
                        <a:t>3.3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4058505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</a:rPr>
                        <a:t>importance_evaluate</a:t>
                      </a:r>
                      <a:r>
                        <a:rPr lang="en-US" sz="1100" u="none" strike="noStrike" dirty="0">
                          <a:effectLst/>
                        </a:rPr>
                        <a:t> methods for increasing gender balance of SMC distributors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</a:rPr>
                        <a:t>3.33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40100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992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g2073e6c94da_0_10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90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Results</a:t>
              </a:r>
              <a:endParaRPr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134" y="1268759"/>
            <a:ext cx="8766300" cy="723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Lowest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-rated questions (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feasibility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scores)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DB9EB5-8712-2355-5A86-777C8E5E9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056342"/>
              </p:ext>
            </p:extLst>
          </p:nvPr>
        </p:nvGraphicFramePr>
        <p:xfrm>
          <a:off x="509684" y="2455058"/>
          <a:ext cx="8143200" cy="3268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98846">
                  <a:extLst>
                    <a:ext uri="{9D8B030D-6E8A-4147-A177-3AD203B41FA5}">
                      <a16:colId xmlns:a16="http://schemas.microsoft.com/office/drawing/2014/main" val="503001540"/>
                    </a:ext>
                  </a:extLst>
                </a:gridCol>
                <a:gridCol w="1244354">
                  <a:extLst>
                    <a:ext uri="{9D8B030D-6E8A-4147-A177-3AD203B41FA5}">
                      <a16:colId xmlns:a16="http://schemas.microsoft.com/office/drawing/2014/main" val="2957465902"/>
                    </a:ext>
                  </a:extLst>
                </a:gridCol>
              </a:tblGrid>
              <a:tr h="24273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u="none" strike="noStrike" dirty="0">
                          <a:effectLst/>
                        </a:rPr>
                        <a:t>Question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u="none" strike="noStrike" dirty="0">
                          <a:effectLst/>
                        </a:rPr>
                        <a:t>Mean score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b"/>
                </a:tc>
                <a:extLst>
                  <a:ext uri="{0D108BD9-81ED-4DB2-BD59-A6C34878D82A}">
                    <a16:rowId xmlns:a16="http://schemas.microsoft.com/office/drawing/2014/main" val="570295041"/>
                  </a:ext>
                </a:extLst>
              </a:tr>
              <a:tr h="404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Monitor corruption in SMC governance and misappropriation of SMC resources, and identify and evaluate appropriate strategies to minimize corruption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3.50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extLst>
                  <a:ext uri="{0D108BD9-81ED-4DB2-BD59-A6C34878D82A}">
                    <a16:rowId xmlns:a16="http://schemas.microsoft.com/office/drawing/2014/main" val="1363901937"/>
                  </a:ext>
                </a:extLst>
              </a:tr>
              <a:tr h="5825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Investigate at what point should SMC be replaced by targeted or focal mass drug administration (MDA) or other intervention?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3.58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extLst>
                  <a:ext uri="{0D108BD9-81ED-4DB2-BD59-A6C34878D82A}">
                    <a16:rowId xmlns:a16="http://schemas.microsoft.com/office/drawing/2014/main" val="1238062050"/>
                  </a:ext>
                </a:extLst>
              </a:tr>
              <a:tr h="6553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Azithromycin (AZ) is an effective chemoprotective agent in malaria, and reduces the incidence of respiratory tract infections and diarrhea; investigate the risk of bacterial resistance development with more widespread use of AZ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3.58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extLst>
                  <a:ext uri="{0D108BD9-81ED-4DB2-BD59-A6C34878D82A}">
                    <a16:rowId xmlns:a16="http://schemas.microsoft.com/office/drawing/2014/main" val="1747785930"/>
                  </a:ext>
                </a:extLst>
              </a:tr>
              <a:tr h="712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Identify policies or messaging to promote effective market shaping to ensure sufficient supply of SMC medicines, promote competition among supplier and reduce programme costs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3.58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extLst>
                  <a:ext uri="{0D108BD9-81ED-4DB2-BD59-A6C34878D82A}">
                    <a16:rowId xmlns:a16="http://schemas.microsoft.com/office/drawing/2014/main" val="2053308934"/>
                  </a:ext>
                </a:extLst>
              </a:tr>
              <a:tr h="6715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Investigate the number of SMC rounds (years) after which SMC with SP+AQ becomes less viable due to development of antimalaria resistance in falciparum parasites and reduction in protective efficacy of the intervention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3.81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1" marR="8091" marT="8091" marB="0" anchor="ctr"/>
                </a:tc>
                <a:extLst>
                  <a:ext uri="{0D108BD9-81ED-4DB2-BD59-A6C34878D82A}">
                    <a16:rowId xmlns:a16="http://schemas.microsoft.com/office/drawing/2014/main" val="3700223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252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g2073e6c94da_0_10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90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Results</a:t>
              </a:r>
              <a:endParaRPr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134" y="1268759"/>
            <a:ext cx="8766300" cy="723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new questions suggested</a:t>
            </a:r>
            <a:endParaRPr lang="en-US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0ED5F69-2BEE-6B97-5B2C-A09A93BF2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527870"/>
              </p:ext>
            </p:extLst>
          </p:nvPr>
        </p:nvGraphicFramePr>
        <p:xfrm>
          <a:off x="449714" y="2250440"/>
          <a:ext cx="8143200" cy="3702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43200">
                  <a:extLst>
                    <a:ext uri="{9D8B030D-6E8A-4147-A177-3AD203B41FA5}">
                      <a16:colId xmlns:a16="http://schemas.microsoft.com/office/drawing/2014/main" val="24953690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u="none" strike="noStrike" dirty="0">
                          <a:effectLst/>
                        </a:rPr>
                        <a:t>Question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7490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Impact of using different drugs selecting resistance in opposite direction for case management and chemoprevention</a:t>
                      </a:r>
                    </a:p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747903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Develop standardized qualitative research tools to understand challenges identified in LQAS surveys </a:t>
                      </a:r>
                    </a:p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7550615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Are there any issues related to the underdosing of overage children mistakenly treated?</a:t>
                      </a:r>
                    </a:p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21037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Potential negative impact of introducing SMC in countries with PMC</a:t>
                      </a:r>
                    </a:p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83121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Sustainable strategies for </a:t>
                      </a:r>
                      <a:r>
                        <a:rPr lang="en-US" sz="1500" u="none" strike="noStrike" dirty="0" err="1">
                          <a:effectLst/>
                        </a:rPr>
                        <a:t>digitising</a:t>
                      </a:r>
                      <a:r>
                        <a:rPr lang="en-US" sz="1500" u="none" strike="noStrike" dirty="0">
                          <a:effectLst/>
                        </a:rPr>
                        <a:t> SMC campaigns; multi-campaign use of digital tools</a:t>
                      </a:r>
                    </a:p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7602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Male partner involvement on acceptability of SMC medicines among rural and urban communities</a:t>
                      </a:r>
                    </a:p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24232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461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g2073e6c94da_0_79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55" name="Google Shape;155;g2073e6c94da_0_79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g2073e6c94da_0_79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g2073e6c94da_0_79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Discussion</a:t>
              </a:r>
              <a:endParaRPr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8" name="Google Shape;158;g2073e6c94da_0_79"/>
          <p:cNvSpPr txBox="1"/>
          <p:nvPr/>
        </p:nvSpPr>
        <p:spPr>
          <a:xfrm>
            <a:off x="294650" y="1204603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questions were particularly polarizing in terms of importance ratings, with both a wide range of scores and a significant difference in responses by country of residence and survey language</a:t>
            </a: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6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logistical challenges faced by SMC campaigns, and identify and evaluate strategies to overcome these logistical challenges</a:t>
            </a:r>
          </a:p>
          <a:p>
            <a:pPr lvl="6">
              <a:spcBef>
                <a:spcPts val="360"/>
              </a:spcBef>
              <a:buSzPts val="2400"/>
            </a:pPr>
            <a:endParaRPr lang="en-US" sz="10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6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delivery of SMC through home visits at different times of day on SMC outcomes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g2073e6c94da_0_79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55" name="Google Shape;155;g2073e6c94da_0_79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g2073e6c94da_0_79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g2073e6c94da_0_79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Discussion</a:t>
              </a:r>
              <a:endParaRPr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8" name="Google Shape;158;g2073e6c94da_0_79"/>
          <p:cNvSpPr txBox="1"/>
          <p:nvPr/>
        </p:nvSpPr>
        <p:spPr>
          <a:xfrm>
            <a:off x="294650" y="1204603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</a:t>
            </a:r>
            <a:r>
              <a:rPr lang="fr-FR" sz="24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steps</a:t>
            </a:r>
            <a:endParaRPr lang="fr-FR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outcome data based on any new responses</a:t>
            </a: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a list of new questions based on expert suggestions, for inclusion in Wave 2 for rating on their importance and feasibility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Eliminate research questions from the Wave 1 survey which were rated either low on importance or feasibility for Wave 2 (which will be a shorter survey) based on % of respondents giving scores of 4 or 5 (e.g. </a:t>
            </a:r>
            <a:r>
              <a:rPr lang="en-US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important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very important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 analyses to test whether responses differed by participant characteristics (e.g. did respondents in Africa give different ratings to other respondents?)</a:t>
            </a:r>
          </a:p>
          <a:p>
            <a:pPr marL="342900" lvl="6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2412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g2073e6c94da_0_79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55" name="Google Shape;155;g2073e6c94da_0_79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g2073e6c94da_0_79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g2073e6c94da_0_79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Discussion</a:t>
              </a:r>
              <a:endParaRPr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8" name="Google Shape;158;g2073e6c94da_0_79"/>
          <p:cNvSpPr txBox="1"/>
          <p:nvPr/>
        </p:nvSpPr>
        <p:spPr>
          <a:xfrm>
            <a:off x="294650" y="1204603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</a:t>
            </a:r>
            <a:r>
              <a:rPr lang="fr-FR" sz="24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steps</a:t>
            </a:r>
            <a:endParaRPr lang="fr-FR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Eliminate research questions from the Wave 1 survey which were rated either low on importance or feasibility for Wave 2 (which will be a shorter survey) based on % of respondents giving scores of 4 or 5 (e.g. </a:t>
            </a:r>
            <a:r>
              <a:rPr lang="en-US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important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very important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the Wave 2 online questionnaire by mid-March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Discussion of the full Wave 1 results at the next SMC Alliance Research Sub-Committee monthly meeting, including ‘polarizing’ questions.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6">
              <a:spcBef>
                <a:spcPts val="360"/>
              </a:spcBef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8699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g2073e6c94da_0_79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55" name="Google Shape;155;g2073e6c94da_0_79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g2073e6c94da_0_79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g2073e6c94da_0_79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Discussion</a:t>
              </a:r>
              <a:endParaRPr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8" name="Google Shape;158;g2073e6c94da_0_79"/>
          <p:cNvSpPr txBox="1"/>
          <p:nvPr/>
        </p:nvSpPr>
        <p:spPr>
          <a:xfrm>
            <a:off x="294650" y="1204603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</a:t>
            </a:r>
            <a:r>
              <a:rPr lang="fr-FR" sz="24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steps</a:t>
            </a:r>
            <a:endParaRPr lang="fr-FR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Wave 3, further eliminate questions to reach consensus on a top 10 medium-term research priorities…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6">
              <a:spcBef>
                <a:spcPts val="360"/>
              </a:spcBef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2688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g2073e6c94da_0_79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55" name="Google Shape;155;g2073e6c94da_0_79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D2E9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g2073e6c94da_0_79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g2073e6c94da_0_79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Discussion</a:t>
              </a:r>
              <a:endParaRPr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8" name="Google Shape;158;g2073e6c94da_0_79"/>
          <p:cNvSpPr txBox="1"/>
          <p:nvPr/>
        </p:nvSpPr>
        <p:spPr>
          <a:xfrm>
            <a:off x="294650" y="1204603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fontAlgn="base"/>
            <a:endParaRPr lang="en-GB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fontAlgn="base"/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 can complete the survey on a computer or mobile device. </a:t>
            </a:r>
            <a:r>
              <a:rPr lang="en-GB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Most respondents take around 20 minutes to complete the survey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but some can spend significantly more or less than that depending on how detailed you want your responses to be.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survey links, in English and French, are below: 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 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English: </a:t>
            </a:r>
            <a:r>
              <a:rPr lang="en-GB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 tooltip="Original URL: https://malariacons.surveycto.com/collect/edelphi_study_survey_wave_1?caseid=. Click or tap if you trust this link."/>
              </a:rPr>
              <a:t>https://malariacons.surveycto.com/collect/edelphi_study_survey_wave_1?caseid= 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 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French: </a:t>
            </a:r>
            <a:r>
              <a:rPr lang="en-US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 tooltip="Original URL: https://malariacons.surveycto.com/collect/edelphi_study_survey_wave_1_french?caseid=. Click or tap if you trust this link."/>
              </a:rPr>
              <a:t>https://malariacons.surveycto.com/collect/edelphi_study_survey_wave_1_french?caseid=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 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4938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251520" y="249289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8000"/>
              <a:buFont typeface="Calibri"/>
              <a:buNone/>
            </a:pPr>
            <a:r>
              <a:rPr lang="fr-FR" sz="8000" b="1" dirty="0" err="1">
                <a:solidFill>
                  <a:srgbClr val="366092"/>
                </a:solidFill>
              </a:rPr>
              <a:t>Thank</a:t>
            </a:r>
            <a:r>
              <a:rPr lang="fr-FR" sz="8000" b="1" dirty="0">
                <a:solidFill>
                  <a:srgbClr val="366092"/>
                </a:solidFill>
              </a:rPr>
              <a:t> </a:t>
            </a:r>
            <a:r>
              <a:rPr lang="fr-FR" sz="8000" b="1" dirty="0" err="1">
                <a:solidFill>
                  <a:srgbClr val="366092"/>
                </a:solidFill>
              </a:rPr>
              <a:t>you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A76F-6B3D-41C6-3473-080E2FBE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/>
              <a:t>SMC Alliance Research Priorities</a:t>
            </a:r>
            <a:endParaRPr lang="en-GB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D165E-C732-4497-DFFB-93D6539098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September 2022, Malaria Consortium started a project to define future research priorities for SMC</a:t>
            </a: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Currently being led by Dr Sol Richardson, Assistant Professor of Public Health at Tsinghua University, Beijing</a:t>
            </a: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Z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n-ZA" sz="1600" kern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725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A76F-6B3D-41C6-3473-080E2FBE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/>
              <a:t>Summary of the project</a:t>
            </a:r>
            <a:endParaRPr lang="en-GB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D165E-C732-4497-DFFB-93D6539098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Aim: </a:t>
            </a: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reach consensus on a list of medium-term SMC research priorities (over the next 5 to 10 years)</a:t>
            </a: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 objectives: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a list of 10 top research priorities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 an analysis of your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anonymised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to investigate whether experts' responses differ according to demographic variables such as field of specialty, gender, country of origin, etc.</a:t>
            </a: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Z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n-ZA" sz="1600" kern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74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A76F-6B3D-41C6-3473-080E2FBE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/>
              <a:t>Summary of the project</a:t>
            </a:r>
            <a:endParaRPr lang="en-GB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D165E-C732-4497-DFFB-93D6539098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survey used the </a:t>
            </a:r>
            <a:r>
              <a:rPr lang="en-US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eDelphi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methodology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method for identification of a consensus view across subject experts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Conducted online to allow the widest range of respondents</a:t>
            </a: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study: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Consists of three survey waves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Surveys and responses in English or French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Including questions on participant demographics, ratings of research questions, and open fields to suggest new questions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Z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n-ZA" sz="1600" kern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20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A76F-6B3D-41C6-3473-080E2FBE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/>
              <a:t>Summary of the project structure</a:t>
            </a:r>
            <a:endParaRPr lang="en-GB" sz="40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7ACF52-D232-6F59-08D2-97752C580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95685"/>
            <a:ext cx="5400675" cy="472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6DB371-864C-C5C0-A7C6-92E95ECEE7A3}"/>
              </a:ext>
            </a:extLst>
          </p:cNvPr>
          <p:cNvSpPr txBox="1"/>
          <p:nvPr/>
        </p:nvSpPr>
        <p:spPr>
          <a:xfrm>
            <a:off x="6259588" y="2403613"/>
            <a:ext cx="24272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From </a:t>
            </a:r>
            <a:r>
              <a:rPr lang="en-GB" dirty="0" err="1"/>
              <a:t>Harmsen</a:t>
            </a:r>
            <a:r>
              <a:rPr lang="en-GB" dirty="0"/>
              <a:t>, A.M.K., </a:t>
            </a:r>
            <a:r>
              <a:rPr lang="en-GB" dirty="0" err="1"/>
              <a:t>Geeraedts</a:t>
            </a:r>
            <a:r>
              <a:rPr lang="en-GB" dirty="0"/>
              <a:t>, L.M.G., Giannakopoulos, G.F. </a:t>
            </a:r>
            <a:r>
              <a:rPr lang="en-GB" i="1" dirty="0"/>
              <a:t>et al.</a:t>
            </a:r>
            <a:r>
              <a:rPr lang="en-GB" dirty="0"/>
              <a:t> Protocol of the DENIM study:  a Delphi-procedure on the identification of trauma patients in need of care by physician-staffed Mobile Medical Teams in the Netherlands. </a:t>
            </a:r>
            <a:r>
              <a:rPr lang="en-GB" i="1" dirty="0" err="1"/>
              <a:t>Scand</a:t>
            </a:r>
            <a:r>
              <a:rPr lang="en-GB" i="1" dirty="0"/>
              <a:t> J Trauma </a:t>
            </a:r>
            <a:r>
              <a:rPr lang="en-GB" i="1" dirty="0" err="1"/>
              <a:t>Resusc</a:t>
            </a:r>
            <a:r>
              <a:rPr lang="en-GB" i="1" dirty="0"/>
              <a:t> </a:t>
            </a:r>
            <a:r>
              <a:rPr lang="en-GB" i="1" dirty="0" err="1"/>
              <a:t>Emerg</a:t>
            </a:r>
            <a:r>
              <a:rPr lang="en-GB" i="1" dirty="0"/>
              <a:t> Med</a:t>
            </a:r>
            <a:r>
              <a:rPr lang="en-GB" dirty="0"/>
              <a:t> </a:t>
            </a:r>
            <a:r>
              <a:rPr lang="en-GB" b="1" dirty="0"/>
              <a:t>23</a:t>
            </a:r>
            <a:r>
              <a:rPr lang="en-GB" dirty="0"/>
              <a:t>, 15 (2015). https: //doi.org/10.1186/s13049-015-0089-z</a:t>
            </a:r>
          </a:p>
        </p:txBody>
      </p:sp>
    </p:spTree>
    <p:extLst>
      <p:ext uri="{BB962C8B-B14F-4D97-AF65-F5344CB8AC3E}">
        <p14:creationId xmlns:p14="http://schemas.microsoft.com/office/powerpoint/2010/main" val="2840183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A76F-6B3D-41C6-3473-080E2FBE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/>
              <a:t>Summary of the project</a:t>
            </a:r>
            <a:endParaRPr lang="en-GB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D165E-C732-4497-DFFB-93D6539098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questions were rated according to 1) their </a:t>
            </a: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importance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2) their </a:t>
            </a: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feasibility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3) the degree to which they have </a:t>
            </a: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already been answered </a:t>
            </a: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a five-point Likert scale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 covered the following topic areas: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Malaria drug resistance 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SMC operations, governance, procurement and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management 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SMC monitoring, evaluation and impact 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Safety and pharmacovigilance 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Adaptation of SMC delivery models, SMC protocols/criteria for SMC eligibility;       introduction of SMC to new geographies; integration with other interventions  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Sensitisation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community engagement 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0"/>
              </a:spcBef>
              <a:buNone/>
            </a:pPr>
            <a:endParaRPr lang="en-Z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n-ZA" sz="1600" kern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32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g2073e6c94da_0_10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90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Results</a:t>
              </a:r>
              <a:endParaRPr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134" y="1268759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Wave 1 preliminary feedback report: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 characteristics</a:t>
            </a:r>
            <a:endParaRPr lang="en-US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 responses to the Wave 1 survey to date, 25 with data</a:t>
            </a:r>
          </a:p>
          <a:p>
            <a:pPr marL="342900" lvl="4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4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 responses in French and 16 in English</a:t>
            </a: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male, 8 female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worked for NGOs, 10 for universities/research institutions, 4 in government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of 25 respondents based in Africa, 13 countries represented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g2073e6c94da_0_10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90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Results</a:t>
              </a:r>
              <a:endParaRPr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134" y="1268759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Wave 1 preliminary feedback report: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 characteristics</a:t>
            </a:r>
            <a:endParaRPr lang="en-US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 responses to the Wave 1 survey to date, 25 with data</a:t>
            </a:r>
          </a:p>
          <a:p>
            <a:pPr marL="342900" lvl="4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4" indent="-342900">
              <a:spcBef>
                <a:spcPts val="360"/>
              </a:spcBef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 responses in French and 16 in English</a:t>
            </a: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 male, 8 female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worked for NGOs, 10 for universities/research institutions, 4 in government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of 25 respondents based in Africa, 13 countries represented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0611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g2073e6c94da_0_10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90" name="Google Shape;190;g2073e6c94da_0_10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D9EAD3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g2073e6c94da_0_10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3660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g2073e6c94da_0_10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40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Results</a:t>
              </a:r>
              <a:endParaRPr sz="4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g2073e6c94da_0_103"/>
          <p:cNvSpPr txBox="1"/>
          <p:nvPr/>
        </p:nvSpPr>
        <p:spPr>
          <a:xfrm>
            <a:off x="198134" y="1268759"/>
            <a:ext cx="8766300" cy="723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Highest-rated questions (importance scores)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4205AB1-98A6-B1C7-D5A7-DA57866E0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767190"/>
              </p:ext>
            </p:extLst>
          </p:nvPr>
        </p:nvGraphicFramePr>
        <p:xfrm>
          <a:off x="499772" y="2857634"/>
          <a:ext cx="8141555" cy="2561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97452">
                  <a:extLst>
                    <a:ext uri="{9D8B030D-6E8A-4147-A177-3AD203B41FA5}">
                      <a16:colId xmlns:a16="http://schemas.microsoft.com/office/drawing/2014/main" val="1867815026"/>
                    </a:ext>
                  </a:extLst>
                </a:gridCol>
                <a:gridCol w="1244103">
                  <a:extLst>
                    <a:ext uri="{9D8B030D-6E8A-4147-A177-3AD203B41FA5}">
                      <a16:colId xmlns:a16="http://schemas.microsoft.com/office/drawing/2014/main" val="2627852664"/>
                    </a:ext>
                  </a:extLst>
                </a:gridCol>
              </a:tblGrid>
              <a:tr h="2744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u="none" strike="noStrike" dirty="0">
                          <a:effectLst/>
                        </a:rPr>
                        <a:t>Question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u="none" strike="noStrike" dirty="0">
                          <a:effectLst/>
                        </a:rPr>
                        <a:t>Mean score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b"/>
                </a:tc>
                <a:extLst>
                  <a:ext uri="{0D108BD9-81ED-4DB2-BD59-A6C34878D82A}">
                    <a16:rowId xmlns:a16="http://schemas.microsoft.com/office/drawing/2014/main" val="3334076618"/>
                  </a:ext>
                </a:extLst>
              </a:tr>
              <a:tr h="4573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Evaluate the feasibility and impact of extension of SMC rounds to five cycles in suitable contexts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>
                          <a:effectLst/>
                        </a:rPr>
                        <a:t>4.33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extLst>
                  <a:ext uri="{0D108BD9-81ED-4DB2-BD59-A6C34878D82A}">
                    <a16:rowId xmlns:a16="http://schemas.microsoft.com/office/drawing/2014/main" val="186215467"/>
                  </a:ext>
                </a:extLst>
              </a:tr>
              <a:tr h="4573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Evaluate the feasibility and impact of extension of SMC to children aged over five years and identify optimal age ranges for SMC eligibility in different settings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>
                          <a:effectLst/>
                        </a:rPr>
                        <a:t>4.33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extLst>
                  <a:ext uri="{0D108BD9-81ED-4DB2-BD59-A6C34878D82A}">
                    <a16:rowId xmlns:a16="http://schemas.microsoft.com/office/drawing/2014/main" val="2599843415"/>
                  </a:ext>
                </a:extLst>
              </a:tr>
              <a:tr h="4573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Evaluate methods to reduce spitting and vomiting of SMC medicines by eligible children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>
                          <a:effectLst/>
                        </a:rPr>
                        <a:t>4.36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extLst>
                  <a:ext uri="{0D108BD9-81ED-4DB2-BD59-A6C34878D82A}">
                    <a16:rowId xmlns:a16="http://schemas.microsoft.com/office/drawing/2014/main" val="2107078062"/>
                  </a:ext>
                </a:extLst>
              </a:tr>
              <a:tr h="4573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Evaluate and compare impact of new/different drug regimens (e.g. Dihydroartemisinin-piperaquine) on development of drug resistance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>
                          <a:effectLst/>
                        </a:rPr>
                        <a:t>4.38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extLst>
                  <a:ext uri="{0D108BD9-81ED-4DB2-BD59-A6C34878D82A}">
                    <a16:rowId xmlns:a16="http://schemas.microsoft.com/office/drawing/2014/main" val="2987724531"/>
                  </a:ext>
                </a:extLst>
              </a:tr>
              <a:tr h="4573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Evaluate the degree to which eligible children in different transmission settings (i.e. according to seasonality and attack rate) benefit from SMC programs; evaluate differential impact in different settings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</a:rPr>
                        <a:t>4.38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48" marR="9148" marT="9148" marB="0" anchor="ctr"/>
                </a:tc>
                <a:extLst>
                  <a:ext uri="{0D108BD9-81ED-4DB2-BD59-A6C34878D82A}">
                    <a16:rowId xmlns:a16="http://schemas.microsoft.com/office/drawing/2014/main" val="257679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40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1308</Words>
  <Application>Microsoft Macintosh PowerPoint</Application>
  <PresentationFormat>On-screen Show (4:3)</PresentationFormat>
  <Paragraphs>167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PowerPoint Presentation</vt:lpstr>
      <vt:lpstr>SMC Alliance Research Priorities</vt:lpstr>
      <vt:lpstr>Summary of the project</vt:lpstr>
      <vt:lpstr>Summary of the project</vt:lpstr>
      <vt:lpstr>Summary of the project structure</vt:lpstr>
      <vt:lpstr>Summary of the project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Susana Scott</cp:lastModifiedBy>
  <cp:revision>7</cp:revision>
  <dcterms:modified xsi:type="dcterms:W3CDTF">2023-03-02T09:40:29Z</dcterms:modified>
</cp:coreProperties>
</file>