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57" r:id="rId4"/>
    <p:sldId id="258" r:id="rId5"/>
    <p:sldId id="276" r:id="rId6"/>
    <p:sldId id="275" r:id="rId7"/>
    <p:sldId id="264" r:id="rId8"/>
    <p:sldId id="26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  <p:sldId id="267" r:id="rId19"/>
    <p:sldId id="268" r:id="rId20"/>
    <p:sldId id="274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786497536" clrIdx="0"/>
  <p:cmAuthor id="2" name="Lia Florey" initials="L" lastIdx="7864975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8:40:06.076" idx="786497536">
    <p:pos x="1310739" y="4325376"/>
    <p:text>ajouter un domaine d'intérêt ? numérisation, populations difficiles à atteindre, durabilité ou nouvelles géographies 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78" idx="786497536">
    <p:pos x="2621457" y="54001697"/>
    <p:text>Ou nous pouvons simplement laisser cette information en 2022 pour plus de simplicité. Je l'ai laissé ici car quelqu'un a suggéré qu'une brève orientation serait utile pour chaque pays.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786497536">
    <p:pos x="131090" y="23986193"/>
    <p:text>Devrions-nous demander des informations sur le nombre de cycles à inclure dans ces cartes ? Est-il possible de les demander dans le temps qui reste ?</p:text>
  </p:cm>
  <p:cm authorId="2" dt="2023-02-14T08:40:06.082" idx="786497537">
    <p:pos x="131090" y="23986193"/>
    <p:text>Est-il possible de les réaliser avec les informations que Céline a déjà collectées 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786497536">
    <p:pos x="131090" y="23986193"/>
    <p:text>Devrions-nous demander des informations sur le nombre de cycles à inclure dans ces cartes ? Est-il possible de les demander dans le temps qui reste ?</p:text>
  </p:cm>
  <p:cm authorId="2" dt="2023-02-14T08:40:06.082" idx="786497537">
    <p:pos x="131090" y="23986193"/>
    <p:text>Est-il possible de les réaliser avec les informations que Céline a déjà collectées 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2-14T08:40:06.081" idx="786497536">
    <p:pos x="131090" y="23986193"/>
    <p:text>Devrions-nous demander des informations sur le nombre de cycles à inclure dans ces cartes ? Est-il possible de les demander dans le temps qui reste ?</p:text>
  </p:cm>
  <p:cm authorId="2" dt="2023-02-14T08:40:06.082" idx="786497537">
    <p:pos x="131090" y="23986193"/>
    <p:text>Est-il possible de les réaliser avec les informations que Céline a déjà collectées 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fr-FR" sz="1200" b="0" i="0" u="none" strike="noStrike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‹N°›</a:t>
            </a:fld>
            <a:endParaRPr sz="1200" b="0" i="0" u="none" strike="noStrike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3327691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99710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2677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8374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7019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7749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4936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02849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9012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77;g2073e6c94da_0_95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86885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86;g2073e6c94da_0_103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g2073e6c94da_0_103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18260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95;g2073e6c94da_0_1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508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BD9A-3AE9-4CC4-9B18-A1C549BFB6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65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6630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207aaa14ad4_0_3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1381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r>
              <a:rPr lang="fr-FR" sz="14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MC=MC-Fonds </a:t>
            </a:r>
            <a:r>
              <a:rPr lang="fr-FR" sz="1400" b="0" i="0" u="none" strike="noStrike" cap="none" dirty="0" err="1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Philantropic</a:t>
            </a: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5756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2810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4;g207aaa14ad4_0_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9251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60;g207aaa14ad4_0_42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g207aaa14ad4_0_42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6812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2774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68;g2073e6c94da_0_87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1336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697" y="1913642"/>
            <a:ext cx="3591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1862" y="1913642"/>
            <a:ext cx="3591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‹N°›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5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bg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fontAlgn="auto"/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fontAlgn="auto"/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fontAlgn="auto"/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ctr" anchorCtr="0"/>
          <a:lstStyle/>
          <a:p>
            <a:pPr lvl="0"/>
            <a:endParaRPr lang="en-US"/>
          </a:p>
        </p:txBody>
      </p:sp>
      <p:sp>
        <p:nvSpPr>
          <p:cNvPr id="1027" name="Google Shape;11;p22"/>
          <p:cNvSpPr txBox="1"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oogle Shape;88;p1"/>
          <p:cNvGrpSpPr/>
          <p:nvPr/>
        </p:nvGrpSpPr>
        <p:grpSpPr>
          <a:xfrm>
            <a:off x="395288" y="1916113"/>
            <a:ext cx="8280400" cy="215900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Chimioprévention du paludisme saisonnier (</a:t>
              </a:r>
              <a:r>
                <a:rPr lang="en-US" alt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CPS</a:t>
              </a:r>
              <a:r>
                <a:rPr lang="fr-FR" sz="27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) </a:t>
              </a:r>
              <a:endParaRPr sz="2700" b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700" b="1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Campagne 2022</a:t>
              </a:r>
              <a:endParaRPr sz="2700" b="1" noProof="1">
                <a:solidFill>
                  <a:schemeClr val="lt1"/>
                </a:solidFill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24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sz="2400" i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44725" y="3308350"/>
            <a:ext cx="4824413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i="1" cap="none" noProof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Burkina Faso</a:t>
            </a:r>
            <a:endParaRPr sz="2000" b="1" i="1" noProof="1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607114" y="4313016"/>
            <a:ext cx="3653008" cy="6950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1" i="1" noProof="1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DAO Boulaye, SP/Palu, Point Focal CPS</a:t>
            </a:r>
            <a:endParaRPr lang="en-US" sz="2000" b="1" i="1" noProof="1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5938" y="6030913"/>
            <a:ext cx="8280400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Préparé pour la réunion de l'Alliance </a:t>
            </a:r>
            <a:r>
              <a:rPr lang="en-US" alt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2023 - Conakry, Guinée</a:t>
            </a:r>
            <a:endParaRPr sz="2000" b="1" noProof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ts val="38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Approvisionnement en intrants</a:t>
            </a:r>
            <a:endParaRPr lang="x-non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Ravitaillement unique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des localités à haut défi sécuritaire (2 mois avant la campagne) ;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Ravitaillement par hélicoptères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 collaboration avec les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Forces de Défense et de Sécurité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contribution des systèmes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transports: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transporteurs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locaux,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ATLAS et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humanitaires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Escorte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par l’armée des convois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médicaments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38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contribution des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ASBC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pour le ravitaillement de certains villages.</a:t>
            </a:r>
            <a:endParaRPr lang="x-non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acteurs</a:t>
            </a:r>
            <a:endParaRPr lang="x-non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des agents de santé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parfois de téléconférence au niveau régional;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du téléphone ou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 niveau district;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Détours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par certains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 et CSPS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arriver aux lieux de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Formation des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Distributeurs communautaires (DC).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Regroupement des DC dans des postes avancés sécurisés;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Mise à contribution des CSPS fonctionnels les plus proches;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Encadrement des DC par les pairs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des acteurs de la tenue des sessions de formation.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Mise à contribution des transporteurs locaux: courrier.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Intensification de la mobilisation dans les lieux de regroupement (cultes, marchés, puits, funérailles, mariages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…);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Annonce de porte à porte par les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crieurs publics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contribution des ASBC pour la communication de proximité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Utilisation des radios à grande couverture pour la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mobilisation;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de la plateforme digitale 3-2-1 de VIAMO.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Traitement des cibles</a:t>
            </a:r>
            <a:endParaRPr 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Prise en compte des camps des déplacés internes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Porte-à-porte en une seule prise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supervisée 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Mise en œuvre de la stratégie ‘’fixe avancée’’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Appui des DC par les pairs expérimentés;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Dotation des DC en intrants en quantité suffisante pour chaque passage (en une seule fois).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endParaRPr lang="x-none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Mise à jour régulière de la cartographie des zones à risque à tous les niveaux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Mise à jour des informations sécuritaires au niveau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Evitement des zones à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risque;</a:t>
            </a:r>
          </a:p>
          <a:p>
            <a:pPr lvl="0">
              <a:lnSpc>
                <a:spcPct val="107000"/>
              </a:lnSpc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Suivi à distance avec l’utilisation du téléphone, utilisation de groupes WhatsApp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Supervision par les pairs en mettant à contribution des ASBC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Usage des véhicules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banalisés.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Collecte et transmission des données </a:t>
            </a:r>
            <a:endParaRPr 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Utilisation privilégiée du support papier dans les zones à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risque;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Évitement d’utilisation des tablettes, smartphones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Transmission privilégiée des données en fin de passage pour les localités à haut risque 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(centres de santé, DC);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contribution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transporteurs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locaux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transmission des données .</a:t>
            </a:r>
            <a:endParaRPr lang="x-non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des ressources </a:t>
            </a: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Paiement électronique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(mobile money)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privilégié, mais parfois, virement bancaire, émission de chèque, paiement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>
              <a:lnSpc>
                <a:spcPct val="107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mode paiement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situation</a:t>
            </a:r>
            <a:endParaRPr lang="x-non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oogle Shape;180;g2073e6c94da_0_95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4818" name="Google Shape;181;g2073e6c94da_0_9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4819" name="Google Shape;182;g2073e6c94da_0_9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3" name="Google Shape;183;g2073e6c94da_0_9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84" name="Google Shape;184;g2073e6c94da_0_95"/>
          <p:cNvSpPr txBox="1"/>
          <p:nvPr/>
        </p:nvSpPr>
        <p:spPr>
          <a:xfrm>
            <a:off x="187437" y="1145777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Quelle était la conception de l'innovation </a:t>
            </a:r>
            <a:r>
              <a:rPr lang="fr-FR" sz="2400" cap="none" noProof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cap="none" noProof="1" smtClean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indent="-342900">
              <a:lnSpc>
                <a:spcPct val="107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noProof="1"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Développement d’un </a:t>
            </a:r>
            <a:r>
              <a:rPr lang="fr-FR" sz="2400" noProof="1" smtClean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module </a:t>
            </a:r>
            <a:r>
              <a:rPr lang="fr-FR" sz="2400" noProof="1"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d’adaptation des stratégies de mise en œuvre de la CPS au contexte sécuritaire en fonction des </a:t>
            </a:r>
            <a:r>
              <a:rPr lang="fr-FR" sz="2400" noProof="1" smtClean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niveaux;</a:t>
            </a:r>
          </a:p>
          <a:p>
            <a:pPr marL="342900" marR="0" indent="-342900">
              <a:lnSpc>
                <a:spcPct val="107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400" noProof="1" smtClean="0">
              <a:latin typeface="Arial" panose="020B0604020202020204" pitchFamily="34" charset="0"/>
              <a:cs typeface="Arial" panose="020B0604020202020204" pitchFamily="34" charset="0"/>
              <a:sym typeface="Calibri" panose="020F0502020204030204"/>
            </a:endParaRPr>
          </a:p>
          <a:p>
            <a:pPr marL="342900" marR="0" indent="-342900">
              <a:lnSpc>
                <a:spcPct val="107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400" noProof="1">
              <a:latin typeface="Arial" panose="020B0604020202020204" pitchFamily="34" charset="0"/>
              <a:cs typeface="Arial" panose="020B0604020202020204" pitchFamily="34" charset="0"/>
              <a:sym typeface="Calibri" panose="020F0502020204030204"/>
            </a:endParaRPr>
          </a:p>
          <a:p>
            <a:pPr marL="342900" marR="0" indent="-342900">
              <a:lnSpc>
                <a:spcPct val="107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noProof="1"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Formation intégrée des différents acteurs sur ce </a:t>
            </a:r>
            <a:r>
              <a:rPr lang="fr-FR" sz="2400" noProof="1" smtClean="0">
                <a:latin typeface="Arial" panose="020B0604020202020204" pitchFamily="34" charset="0"/>
                <a:cs typeface="Arial" panose="020B0604020202020204" pitchFamily="34" charset="0"/>
                <a:sym typeface="Calibri" panose="020F0502020204030204"/>
              </a:rPr>
              <a:t>module.</a:t>
            </a:r>
            <a:endParaRPr sz="2400" noProof="1">
              <a:latin typeface="Arial" panose="020B0604020202020204" pitchFamily="34" charset="0"/>
              <a:cs typeface="Arial" panose="020B0604020202020204" pitchFamily="34" charset="0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oogle Shape;189;g2073e6c94da_0_103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6866" name="Google Shape;190;g2073e6c94da_0_10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6867" name="Google Shape;191;g2073e6c94da_0_10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92" name="Google Shape;192;g2073e6c94da_0_10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3" name="Google Shape;193;g2073e6c94da_0_103"/>
          <p:cNvSpPr txBox="1"/>
          <p:nvPr/>
        </p:nvSpPr>
        <p:spPr>
          <a:xfrm>
            <a:off x="198439" y="1268413"/>
            <a:ext cx="4496392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que vous avez dû relever </a:t>
            </a:r>
            <a:r>
              <a:rPr lang="fr-FR" sz="2400" cap="none" noProof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cap="none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Couverture de toutes les zones à défi sécuritaire où vivent des populations;</a:t>
            </a: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400" cap="none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Couverture des enfants ciblés à tous les niveaux;</a:t>
            </a: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400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cap="none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Paiement effectif de la motivation des acteurs de mise en œuvre.</a:t>
            </a:r>
            <a:endParaRPr sz="2400" cap="none" noProof="1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1000EB-BD8C-4890-A199-C7E063A8B6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2552131"/>
            <a:ext cx="3657600" cy="383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oogle Shape;198;g2073e6c94da_0_111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8914" name="Google Shape;199;g2073e6c94da_0_1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8915" name="Google Shape;200;g2073e6c94da_0_1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201" name="Google Shape;201;g2073e6c94da_0_1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2" name="Google Shape;202;g2073e6c94da_0_111"/>
          <p:cNvSpPr txBox="1"/>
          <p:nvPr/>
        </p:nvSpPr>
        <p:spPr>
          <a:xfrm>
            <a:off x="198438" y="1173073"/>
            <a:ext cx="8766175" cy="558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feriez-vous différemment à l'avenir </a:t>
            </a:r>
            <a:r>
              <a:rPr lang="fr-FR" sz="2400" cap="none" noProof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?</a:t>
            </a: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lang="fr-FR" sz="240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400" b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Prise en compte pendant la micro </a:t>
            </a: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planification, si possible, de </a:t>
            </a:r>
            <a:r>
              <a:rPr lang="fr-FR" sz="2400" b="1" noProof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certains </a:t>
            </a: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coûts supplémentaires </a:t>
            </a: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liés </a:t>
            </a: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à l’insécurité: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cap="none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Coûts du carburant supplémentaire;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400" cap="none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Coûts des pause-cafés et repas lors des ateliers de formation;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400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Paiement cash dans la mesure du possible des DC qui n’ont aucune possibilité de retrait via les mobiles money;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b="1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Maîtrise des cibles déplacées (origine-destination).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2</a:t>
            </a:fld>
            <a:endParaRPr lang="en-IE"/>
          </a:p>
        </p:txBody>
      </p:sp>
      <p:grpSp>
        <p:nvGrpSpPr>
          <p:cNvPr id="8" name="Google Shape;111;g207aaa14ad4_0_21">
            <a:extLst>
              <a:ext uri="{FF2B5EF4-FFF2-40B4-BE49-F238E27FC236}">
                <a16:creationId xmlns="" xmlns:a16="http://schemas.microsoft.com/office/drawing/2014/main" id="{50DF4235-D2A5-44D0-9A02-99A96425F659}"/>
              </a:ext>
            </a:extLst>
          </p:cNvPr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9" name="Google Shape;112;g207aaa14ad4_0_21">
              <a:extLst>
                <a:ext uri="{FF2B5EF4-FFF2-40B4-BE49-F238E27FC236}">
                  <a16:creationId xmlns="" xmlns:a16="http://schemas.microsoft.com/office/drawing/2014/main" id="{52D225C8-A684-4B0B-8190-48F08CB6A58A}"/>
                </a:ext>
              </a:extLst>
            </p:cNvPr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0" name="Google Shape;113;g207aaa14ad4_0_21">
              <a:extLst>
                <a:ext uri="{FF2B5EF4-FFF2-40B4-BE49-F238E27FC236}">
                  <a16:creationId xmlns="" xmlns:a16="http://schemas.microsoft.com/office/drawing/2014/main" id="{7FDA026B-B9E5-402C-ACE7-83A81C738442}"/>
                </a:ext>
              </a:extLst>
            </p:cNvPr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" name="Google Shape;114;g207aaa14ad4_0_21">
              <a:extLst>
                <a:ext uri="{FF2B5EF4-FFF2-40B4-BE49-F238E27FC236}">
                  <a16:creationId xmlns="" xmlns:a16="http://schemas.microsoft.com/office/drawing/2014/main" id="{325167C3-A021-4D01-9202-B15FF0549C47}"/>
                </a:ext>
              </a:extLst>
            </p:cNvPr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en-US" sz="3600" b="1" cap="none" noProof="1" smtClean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Mise en oeuvre de la CPS</a:t>
              </a:r>
              <a:endParaRPr lang="en-US" altLang="fr-FR" sz="24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870B653-1C08-41E1-B77C-E5CFEFDD3668}"/>
              </a:ext>
            </a:extLst>
          </p:cNvPr>
          <p:cNvSpPr/>
          <p:nvPr/>
        </p:nvSpPr>
        <p:spPr>
          <a:xfrm>
            <a:off x="251730" y="1590676"/>
            <a:ext cx="8564724" cy="5324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Adoptée et mise en œuvre en phase pilote en </a:t>
            </a:r>
            <a:r>
              <a:rPr lang="fr-FR" sz="2000" dirty="0" smtClean="0">
                <a:solidFill>
                  <a:schemeClr val="tx1"/>
                </a:solidFill>
              </a:rPr>
              <a:t>2014 (7 DS).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</a:rPr>
              <a:t> </a:t>
            </a: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Extension </a:t>
            </a:r>
            <a:r>
              <a:rPr lang="fr-FR" sz="2000" dirty="0">
                <a:solidFill>
                  <a:schemeClr val="tx1"/>
                </a:solidFill>
              </a:rPr>
              <a:t>de la CPS </a:t>
            </a:r>
            <a:r>
              <a:rPr lang="fr-FR" sz="2000" dirty="0" smtClean="0">
                <a:solidFill>
                  <a:schemeClr val="tx1"/>
                </a:solidFill>
              </a:rPr>
              <a:t>progressive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Passage à l’échelle du pays </a:t>
            </a:r>
            <a:r>
              <a:rPr lang="fr-FR" sz="2000" dirty="0">
                <a:solidFill>
                  <a:schemeClr val="tx1"/>
                </a:solidFill>
              </a:rPr>
              <a:t>en </a:t>
            </a:r>
            <a:r>
              <a:rPr lang="fr-FR" sz="2000" dirty="0" smtClean="0">
                <a:solidFill>
                  <a:schemeClr val="tx1"/>
                </a:solidFill>
              </a:rPr>
              <a:t>2019 (70 DS)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CPS et  dépistage </a:t>
            </a:r>
            <a:r>
              <a:rPr lang="fr-FR" sz="2000" dirty="0" smtClean="0">
                <a:solidFill>
                  <a:schemeClr val="tx1"/>
                </a:solidFill>
              </a:rPr>
              <a:t>de la malnutrition </a:t>
            </a:r>
            <a:r>
              <a:rPr lang="fr-FR" sz="2000" dirty="0">
                <a:solidFill>
                  <a:schemeClr val="tx1"/>
                </a:solidFill>
              </a:rPr>
              <a:t>en </a:t>
            </a:r>
            <a:r>
              <a:rPr lang="fr-FR" sz="2000" dirty="0" smtClean="0">
                <a:solidFill>
                  <a:schemeClr val="tx1"/>
                </a:solidFill>
              </a:rPr>
              <a:t>2018 </a:t>
            </a: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Mise en œuvre des 3 prises supervisées en 2020 (7 DS), 2021 (12 DS), 2022 (7 DS)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Mise </a:t>
            </a:r>
            <a:r>
              <a:rPr lang="fr-FR" sz="2000" dirty="0">
                <a:solidFill>
                  <a:schemeClr val="tx1"/>
                </a:solidFill>
              </a:rPr>
              <a:t>en œuvre de la CPS </a:t>
            </a:r>
            <a:r>
              <a:rPr lang="fr-FR" sz="2000" dirty="0" smtClean="0">
                <a:solidFill>
                  <a:schemeClr val="tx1"/>
                </a:solidFill>
              </a:rPr>
              <a:t>en </a:t>
            </a:r>
            <a:r>
              <a:rPr lang="fr-FR" sz="2000" dirty="0">
                <a:solidFill>
                  <a:schemeClr val="tx1"/>
                </a:solidFill>
              </a:rPr>
              <a:t>2020 </a:t>
            </a:r>
            <a:r>
              <a:rPr lang="fr-FR" sz="2000" dirty="0" smtClean="0">
                <a:solidFill>
                  <a:schemeClr val="tx1"/>
                </a:solidFill>
              </a:rPr>
              <a:t>dans un contexte de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Extension des cycles CPS à 5 cycles en 2021 (19 DS)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Phase pilote de la digitalisation de la CPS dans un district en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223529" y="513450"/>
            <a:ext cx="8229600" cy="1143000"/>
          </a:xfrm>
          <a:ln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8000"/>
              <a:buFont typeface="Calibri" panose="020F0502020204030204"/>
              <a:buNone/>
            </a:pPr>
            <a:r>
              <a:rPr kumimoji="0" lang="fr-FR" sz="8000" b="1" i="0" u="none" strike="noStrike" kern="0" cap="none" spc="0" normalizeH="0" baseline="0" noProof="1">
                <a:solidFill>
                  <a:srgbClr val="366092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Merci.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A13772-184B-45FB-B101-CF6AB7355D0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r="-675"/>
          <a:stretch/>
        </p:blipFill>
        <p:spPr bwMode="auto">
          <a:xfrm>
            <a:off x="1132764" y="1801504"/>
            <a:ext cx="6646460" cy="48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oogle Shape;98;g207aaa14ad4_0_32"/>
          <p:cNvGrpSpPr/>
          <p:nvPr/>
        </p:nvGrpSpPr>
        <p:grpSpPr>
          <a:xfrm>
            <a:off x="203200" y="101601"/>
            <a:ext cx="8491538" cy="742461"/>
            <a:chOff x="5271" y="0"/>
            <a:chExt cx="8491350" cy="994200"/>
          </a:xfrm>
        </p:grpSpPr>
        <p:sp>
          <p:nvSpPr>
            <p:cNvPr id="16386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387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Informations sommaires pour 2022 et plans pour les campagnes 2023</a:t>
              </a:r>
              <a:endParaRPr sz="24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:p14="http://schemas.microsoft.com/office/powerpoint/2010/main" val="673230080"/>
              </p:ext>
            </p:extLst>
          </p:nvPr>
        </p:nvGraphicFramePr>
        <p:xfrm>
          <a:off x="0" y="900332"/>
          <a:ext cx="9158067" cy="5943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64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0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36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5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2022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2023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9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Dates de début et de fin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– 13 juin</a:t>
                      </a:r>
                      <a:r>
                        <a:rPr lang="fr-FR" sz="1800" baseline="0" dirty="0" smtClean="0"/>
                        <a:t>; 9 – 12 juillet; 7-10 Août; 5-8 sept; 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4-7 octobre</a:t>
                      </a:r>
                      <a:endParaRPr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 smtClean="0"/>
                        <a:t>9 juin – 3 octobre 2023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cycles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4 cycles (51 DS)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5 cycles (19 DS)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 smtClean="0"/>
                        <a:t>4 cycles (51 DS) 5 cycles (19 DS)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Nombre de districts ciblés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70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70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Nombre d'enfants couverts</a:t>
                      </a:r>
                      <a:endParaRPr sz="18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4 542 230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 smtClean="0"/>
                        <a:t>Cibles: </a:t>
                      </a:r>
                      <a:r>
                        <a:rPr lang="fr-FR" sz="1800" u="none" strike="noStrike" cap="none" dirty="0" smtClean="0"/>
                        <a:t>4 565 690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Tranches d'âge couvertes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3- 59 mois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 smtClean="0"/>
                        <a:t>3- 59 mois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3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/>
                        <a:t>Couverture (% d'enfants ciblés recevant tous les cycles)</a:t>
                      </a:r>
                      <a:endParaRPr sz="18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93.81%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-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7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Des plans pour la numérisation des campagnes ?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Phase pilote en 2021 mais non poursuivi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-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44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/>
                        <a:t>Des tests de résistance aux médicaments ou des études d'efficacité ont-ils été réalisés ? (O/N)</a:t>
                      </a:r>
                      <a:endParaRPr sz="16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Oui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 smtClean="0"/>
                        <a:t>Résultats en cours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fr-FR" sz="1800" dirty="0" smtClean="0"/>
                        <a:t>-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aaa14ad4_0_21"/>
          <p:cNvSpPr txBox="1">
            <a:spLocks noGrp="1"/>
          </p:cNvSpPr>
          <p:nvPr>
            <p:ph type="body" idx="1"/>
          </p:nvPr>
        </p:nvSpPr>
        <p:spPr>
          <a:xfrm>
            <a:off x="466521" y="1260306"/>
            <a:ext cx="6975288" cy="427818"/>
          </a:xfrm>
          <a:ln/>
        </p:spPr>
        <p:txBody>
          <a:bodyPr wrap="square" lIns="91425" tIns="45700" rIns="91425" bIns="4570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r>
              <a:rPr kumimoji="0" lang="fr-FR" sz="2400" b="1" i="0" u="none" strike="noStrike" kern="0" cap="none" spc="0" normalizeH="0" baseline="0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Cartographie de la CPS en fonction des partenaires</a:t>
            </a:r>
            <a:endParaRPr kumimoji="0" lang="fr-FR" sz="2400" b="1" i="0" u="none" strike="noStrike" kern="0" cap="none" spc="0" normalizeH="0" baseline="0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7" r="72493" b="76903"/>
          <a:stretch/>
        </p:blipFill>
        <p:spPr>
          <a:xfrm>
            <a:off x="358725" y="1688124"/>
            <a:ext cx="7955281" cy="51477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1153" y="6492375"/>
            <a:ext cx="24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cs typeface="Arial" panose="020B0604020202020204"/>
              </a:rPr>
              <a:t>MC</a:t>
            </a:r>
            <a:r>
              <a:rPr lang="fr-FR" dirty="0" smtClean="0">
                <a:cs typeface="Arial" panose="020B0604020202020204"/>
              </a:rPr>
              <a:t>= MC-Fonds </a:t>
            </a:r>
            <a:r>
              <a:rPr lang="fr-FR" dirty="0" err="1">
                <a:cs typeface="Arial" panose="020B0604020202020204"/>
              </a:rPr>
              <a:t>Philantropic</a:t>
            </a:r>
            <a:endParaRPr lang="en-US" sz="1200" dirty="0">
              <a:latin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7512" r="11665" b="9108"/>
          <a:stretch/>
        </p:blipFill>
        <p:spPr>
          <a:xfrm>
            <a:off x="351692" y="1076860"/>
            <a:ext cx="8046719" cy="57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7" name="Google Shape;111;g207aaa14ad4_0_21"/>
          <p:cNvGrpSpPr/>
          <p:nvPr/>
        </p:nvGrpSpPr>
        <p:grpSpPr>
          <a:xfrm>
            <a:off x="203200" y="101600"/>
            <a:ext cx="8491538" cy="993775"/>
            <a:chOff x="5271" y="0"/>
            <a:chExt cx="8491350" cy="994200"/>
          </a:xfrm>
        </p:grpSpPr>
        <p:sp>
          <p:nvSpPr>
            <p:cNvPr id="18438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49992"/>
              </a:avLst>
            </a:prstGeom>
            <a:solidFill>
              <a:srgbClr val="CFD7E7">
                <a:alpha val="89409"/>
              </a:srgbClr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8439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Carte du pays montrant les districts de mise en œuvre d</a:t>
              </a:r>
              <a:r>
                <a:rPr lang="en-US" altLang="fr-FR" sz="2400" b="1" cap="none" noProof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 la CPS </a:t>
              </a:r>
              <a:r>
                <a:rPr lang="en-US" altLang="fr-FR" sz="2400" b="1" cap="none" noProof="1" smtClean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2024-2026</a:t>
              </a:r>
              <a:endParaRPr lang="en-US" altLang="fr-FR" sz="24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9" name="Image 8" descr="C:\Users\user\Desktop\bfa_dsa_igb_2020\Cartographie de la CPS en 2024 en fonction des cible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46725"/>
            <a:ext cx="8771988" cy="581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3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oogle Shape;163;g207aaa14ad4_0_42"/>
          <p:cNvGrpSpPr/>
          <p:nvPr/>
        </p:nvGrpSpPr>
        <p:grpSpPr>
          <a:xfrm>
            <a:off x="284163" y="2830513"/>
            <a:ext cx="8593137" cy="1006475"/>
            <a:chOff x="0" y="0"/>
            <a:chExt cx="8592857" cy="1007184"/>
          </a:xfrm>
        </p:grpSpPr>
        <p:sp>
          <p:nvSpPr>
            <p:cNvPr id="30722" name="Google Shape;164;g207aaa14ad4_0_42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0723" name="Google Shape;165;g207aaa14ad4_0_42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66" name="Google Shape;166;g207aaa14ad4_0_42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Cibler les populations</a:t>
              </a:r>
              <a:r>
                <a:rPr lang="fr-FR" sz="3000" b="1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difficiles à atteindre   </a:t>
              </a:r>
              <a:endParaRPr sz="3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 était le problème que vous essayiez de résoudre ? Par exemple : Amélioration de la planification, de la mise en œuvre, du suivi et de l'évaluation, </a:t>
            </a:r>
            <a:r>
              <a:rPr lang="en-US" alt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maitrise</a:t>
            </a: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des coûts ?</a:t>
            </a: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7A93A35A-EC89-40F6-8817-021A5F5D75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2" y="2579428"/>
            <a:ext cx="4176865" cy="382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3E7CE63B-9C03-4ED6-9E9D-2CD6781635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95081" y="2579428"/>
            <a:ext cx="3289110" cy="382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oogle Shape;171;g2073e6c94da_0_87"/>
          <p:cNvGrpSpPr/>
          <p:nvPr/>
        </p:nvGrpSpPr>
        <p:grpSpPr>
          <a:xfrm>
            <a:off x="295275" y="115888"/>
            <a:ext cx="8591550" cy="1008062"/>
            <a:chOff x="0" y="0"/>
            <a:chExt cx="8592857" cy="1007184"/>
          </a:xfrm>
        </p:grpSpPr>
        <p:sp>
          <p:nvSpPr>
            <p:cNvPr id="32770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49999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32771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square" lIns="91425" tIns="91425" rIns="91425" bIns="91425" anchor="ctr" anchorCtr="0"/>
            <a:lstStyle/>
            <a:p>
              <a:pPr>
                <a:buNone/>
              </a:pPr>
              <a:endParaRPr lang="en-US"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/ innovation en 2022 : atteindre les populations difficiles à atteindre   </a:t>
              </a:r>
              <a:endParaRPr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98438" y="126841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R="0" algn="ctr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800" b="1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Amélioration </a:t>
            </a:r>
            <a:r>
              <a:rPr lang="fr-FR" sz="28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 la </a:t>
            </a:r>
            <a:r>
              <a:rPr lang="fr-FR" sz="2800" b="1" cap="none" noProof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planification</a:t>
            </a: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Prise en compte des populations déplacées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internes pour:</a:t>
            </a:r>
          </a:p>
          <a:p>
            <a:pPr marL="342900" lvl="2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des cibles</a:t>
            </a:r>
          </a:p>
          <a:p>
            <a:pPr marL="342900" lvl="2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quantification des intrants</a:t>
            </a: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Ajustements/redéploiement à l’échelle:</a:t>
            </a: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régionale</a:t>
            </a: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districts </a:t>
            </a: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centres de santé</a:t>
            </a: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b="1" cap="none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Prise en compte de certains coûts pendant la </a:t>
            </a:r>
            <a:r>
              <a:rPr lang="fr-FR" sz="2400" b="1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planification</a:t>
            </a:r>
            <a:endParaRPr lang="fr-FR" sz="2400" b="1" cap="none" noProof="1" smtClean="0">
              <a:solidFill>
                <a:schemeClr val="dk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342900" marR="0" indent="-342900" algn="just" fontAlgn="auto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ü"/>
            </a:pPr>
            <a:r>
              <a:rPr lang="fr-FR" sz="2400" noProof="1" smtClean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Carburant (allongement des distances, délocalisation…)</a:t>
            </a: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82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980</Words>
  <Application>Microsoft Office PowerPoint</Application>
  <PresentationFormat>Affichage à l'écran (4:3)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keywords>, docId:1977199CA60E7F458FFA04C232ACC5C4</cp:keywords>
  <cp:lastModifiedBy>user</cp:lastModifiedBy>
  <cp:revision>69</cp:revision>
  <dcterms:created xsi:type="dcterms:W3CDTF">2023-02-13T11:49:39Z</dcterms:created>
  <dcterms:modified xsi:type="dcterms:W3CDTF">2023-02-28T07:13:00Z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  <property fmtid="{D5CDD505-2E9C-101B-9397-08002B2CF9AE}" pid="3" name="ICV">
    <vt:lpwstr>3287A82FAC41428CAC72D467CDCC1394</vt:lpwstr>
  </property>
  <property fmtid="{D5CDD505-2E9C-101B-9397-08002B2CF9AE}" pid="4" name="KSOProductBuildVer">
    <vt:lpwstr>1033-11.2.0.11440</vt:lpwstr>
  </property>
</Properties>
</file>