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48" r:id="rId1"/>
    <p:sldMasterId id="2147483661" r:id="rId2"/>
  </p:sldMasterIdLst>
  <p:notesMasterIdLst>
    <p:notesMasterId r:id="rId33"/>
  </p:notesMasterIdLst>
  <p:sldIdLst>
    <p:sldId id="504" r:id="rId3"/>
    <p:sldId id="257" r:id="rId4"/>
    <p:sldId id="258" r:id="rId5"/>
    <p:sldId id="311" r:id="rId6"/>
    <p:sldId id="281" r:id="rId7"/>
    <p:sldId id="505" r:id="rId8"/>
    <p:sldId id="260" r:id="rId9"/>
    <p:sldId id="261" r:id="rId10"/>
    <p:sldId id="262" r:id="rId11"/>
    <p:sldId id="263" r:id="rId12"/>
    <p:sldId id="264" r:id="rId13"/>
    <p:sldId id="265" r:id="rId14"/>
    <p:sldId id="266" r:id="rId15"/>
    <p:sldId id="514" r:id="rId16"/>
    <p:sldId id="515" r:id="rId17"/>
    <p:sldId id="271" r:id="rId18"/>
    <p:sldId id="272" r:id="rId19"/>
    <p:sldId id="519" r:id="rId20"/>
    <p:sldId id="524" r:id="rId21"/>
    <p:sldId id="517" r:id="rId22"/>
    <p:sldId id="512" r:id="rId23"/>
    <p:sldId id="513" r:id="rId24"/>
    <p:sldId id="268" r:id="rId25"/>
    <p:sldId id="270" r:id="rId26"/>
    <p:sldId id="509" r:id="rId27"/>
    <p:sldId id="275" r:id="rId28"/>
    <p:sldId id="276" r:id="rId29"/>
    <p:sldId id="510" r:id="rId30"/>
    <p:sldId id="277" r:id="rId31"/>
    <p:sldId id="516"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Gill Sans" panose="020B0502020104020203" pitchFamily="34" charset="-79"/>
      <p:regular r:id="rId38"/>
      <p:bold r:id="rId39"/>
    </p:embeddedFont>
    <p:embeddedFont>
      <p:font typeface="Gill Sans MT" panose="020B0502020104020203" pitchFamily="34" charset="77"/>
      <p:regular r:id="rId40"/>
      <p:bold r:id="rId41"/>
      <p:italic r:id="rId42"/>
      <p:boldItalic r:id="rId43"/>
    </p:embeddedFont>
    <p:embeddedFont>
      <p:font typeface="Source Sans Pro" panose="020B0503030403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gE90CJLu5Ha5EwURH6MYUBH0kK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695"/>
    <p:restoredTop sz="80992"/>
  </p:normalViewPr>
  <p:slideViewPr>
    <p:cSldViewPr snapToGrid="0">
      <p:cViewPr varScale="1">
        <p:scale>
          <a:sx n="101" d="100"/>
          <a:sy n="101" d="100"/>
        </p:scale>
        <p:origin x="1456" y="19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cap="none" spc="0" normalizeH="0" baseline="0">
                <a:ln w="0"/>
                <a:solidFill>
                  <a:schemeClr val="tx1"/>
                </a:solidFill>
                <a:effectLst>
                  <a:outerShdw blurRad="38100" dist="19050" dir="2700000" algn="tl" rotWithShape="0">
                    <a:schemeClr val="dk1">
                      <a:alpha val="40000"/>
                    </a:schemeClr>
                  </a:outerShdw>
                </a:effectLst>
                <a:latin typeface="+mj-lt"/>
                <a:ea typeface="+mj-ea"/>
                <a:cs typeface="+mj-cs"/>
              </a:defRPr>
            </a:pPr>
            <a:r>
              <a:rPr lang="en-US"/>
              <a:t>Malaria incidence in Senegal 2000-2020 </a:t>
            </a:r>
          </a:p>
        </c:rich>
      </c:tx>
      <c:overlay val="0"/>
      <c:spPr>
        <a:noFill/>
        <a:ln>
          <a:noFill/>
        </a:ln>
        <a:effectLst/>
      </c:spPr>
      <c:txPr>
        <a:bodyPr rot="0" spcFirstLastPara="1" vertOverflow="ellipsis" vert="horz" wrap="square" anchor="ctr" anchorCtr="1"/>
        <a:lstStyle/>
        <a:p>
          <a:pPr>
            <a:defRPr sz="1600" b="0" i="0" u="none" strike="noStrike" kern="1200" cap="none" spc="0" normalizeH="0" baseline="0">
              <a:ln w="0"/>
              <a:solidFill>
                <a:schemeClr val="tx1"/>
              </a:solidFill>
              <a:effectLst>
                <a:outerShdw blurRad="38100" dist="19050" dir="2700000" algn="tl" rotWithShape="0">
                  <a:schemeClr val="dk1">
                    <a:alpha val="40000"/>
                  </a:schemeClr>
                </a:outerShdw>
              </a:effectLst>
              <a:latin typeface="+mj-lt"/>
              <a:ea typeface="+mj-ea"/>
              <a:cs typeface="+mj-cs"/>
            </a:defRPr>
          </a:pPr>
          <a:endParaRPr lang="fr-FR"/>
        </a:p>
      </c:txPr>
    </c:title>
    <c:autoTitleDeleted val="0"/>
    <c:plotArea>
      <c:layout>
        <c:manualLayout>
          <c:layoutTarget val="inner"/>
          <c:xMode val="edge"/>
          <c:yMode val="edge"/>
          <c:x val="0.101397268435878"/>
          <c:y val="0.19039062821186922"/>
          <c:w val="0.86486351706036746"/>
          <c:h val="0.70959135316418775"/>
        </c:manualLayout>
      </c:layout>
      <c:scatterChart>
        <c:scatterStyle val="lineMarker"/>
        <c:varyColors val="0"/>
        <c:ser>
          <c:idx val="0"/>
          <c:order val="0"/>
          <c:tx>
            <c:strRef>
              <c:f>Feuil1!$E$4</c:f>
              <c:strCache>
                <c:ptCount val="1"/>
                <c:pt idx="0">
                  <c:v>Malaria incidence </c:v>
                </c:pt>
              </c:strCache>
            </c:strRef>
          </c:tx>
          <c:spPr>
            <a:ln w="19050" cap="rnd">
              <a:solidFill>
                <a:schemeClr val="accent5">
                  <a:lumMod val="75000"/>
                  <a:alpha val="60000"/>
                </a:schemeClr>
              </a:solidFill>
              <a:round/>
            </a:ln>
            <a:effectLst/>
          </c:spPr>
          <c:marker>
            <c:symbol val="circle"/>
            <c:size val="6"/>
            <c:spPr>
              <a:solidFill>
                <a:schemeClr val="lt1"/>
              </a:solidFill>
              <a:ln w="38100">
                <a:solidFill>
                  <a:schemeClr val="accent1">
                    <a:alpha val="60000"/>
                  </a:schemeClr>
                </a:solidFill>
              </a:ln>
              <a:effectLst/>
            </c:spPr>
          </c:marker>
          <c:dLbls>
            <c:spPr>
              <a:noFill/>
              <a:ln>
                <a:noFill/>
              </a:ln>
              <a:effectLst/>
            </c:spPr>
            <c:txPr>
              <a:bodyPr rot="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numRef>
              <c:f>Feuil1!$D$5:$D$25</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xVal>
          <c:yVal>
            <c:numRef>
              <c:f>Feuil1!$E$5:$E$25</c:f>
              <c:numCache>
                <c:formatCode>General</c:formatCode>
                <c:ptCount val="21"/>
                <c:pt idx="0">
                  <c:v>306</c:v>
                </c:pt>
                <c:pt idx="1">
                  <c:v>274</c:v>
                </c:pt>
                <c:pt idx="2">
                  <c:v>224</c:v>
                </c:pt>
                <c:pt idx="3">
                  <c:v>203</c:v>
                </c:pt>
                <c:pt idx="4">
                  <c:v>139</c:v>
                </c:pt>
                <c:pt idx="5">
                  <c:v>125</c:v>
                </c:pt>
                <c:pt idx="6">
                  <c:v>121</c:v>
                </c:pt>
                <c:pt idx="7">
                  <c:v>99</c:v>
                </c:pt>
                <c:pt idx="8">
                  <c:v>52</c:v>
                </c:pt>
                <c:pt idx="9">
                  <c:v>33</c:v>
                </c:pt>
                <c:pt idx="10">
                  <c:v>60</c:v>
                </c:pt>
                <c:pt idx="11">
                  <c:v>49</c:v>
                </c:pt>
                <c:pt idx="12">
                  <c:v>53</c:v>
                </c:pt>
                <c:pt idx="13">
                  <c:v>62</c:v>
                </c:pt>
                <c:pt idx="14">
                  <c:v>39</c:v>
                </c:pt>
                <c:pt idx="15">
                  <c:v>69</c:v>
                </c:pt>
                <c:pt idx="16">
                  <c:v>46</c:v>
                </c:pt>
                <c:pt idx="17">
                  <c:v>52</c:v>
                </c:pt>
                <c:pt idx="18">
                  <c:v>66</c:v>
                </c:pt>
                <c:pt idx="19">
                  <c:v>41</c:v>
                </c:pt>
                <c:pt idx="20">
                  <c:v>50</c:v>
                </c:pt>
              </c:numCache>
            </c:numRef>
          </c:yVal>
          <c:smooth val="0"/>
          <c:extLst>
            <c:ext xmlns:c16="http://schemas.microsoft.com/office/drawing/2014/chart" uri="{C3380CC4-5D6E-409C-BE32-E72D297353CC}">
              <c16:uniqueId val="{00000000-72E9-41B7-A6F4-680FDA2A7CA8}"/>
            </c:ext>
          </c:extLst>
        </c:ser>
        <c:dLbls>
          <c:showLegendKey val="0"/>
          <c:showVal val="0"/>
          <c:showCatName val="0"/>
          <c:showSerName val="0"/>
          <c:showPercent val="0"/>
          <c:showBubbleSize val="0"/>
        </c:dLbls>
        <c:axId val="400450168"/>
        <c:axId val="400444920"/>
      </c:scatterChart>
      <c:valAx>
        <c:axId val="400450168"/>
        <c:scaling>
          <c:orientation val="minMax"/>
          <c:max val="2020"/>
          <c:min val="2000"/>
        </c:scaling>
        <c:delete val="0"/>
        <c:axPos val="b"/>
        <c:majorGridlines>
          <c:spPr>
            <a:ln w="9525" cap="flat" cmpd="sng" algn="ctr">
              <a:noFill/>
              <a:round/>
            </a:ln>
            <a:effectLst/>
          </c:spPr>
        </c:majorGridlines>
        <c:numFmt formatCode="General"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cap="none" spc="0" normalizeH="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fr-FR"/>
          </a:p>
        </c:txPr>
        <c:crossAx val="400444920"/>
        <c:crosses val="autoZero"/>
        <c:crossBetween val="midCat"/>
        <c:majorUnit val="1"/>
        <c:minorUnit val="1"/>
      </c:valAx>
      <c:valAx>
        <c:axId val="400444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fr-FR"/>
          </a:p>
        </c:txPr>
        <c:crossAx val="400450168"/>
        <c:crosses val="autoZero"/>
        <c:crossBetween val="midCat"/>
      </c:valAx>
      <c:spPr>
        <a:solidFill>
          <a:schemeClr val="lt1"/>
        </a:solidFill>
        <a:ln>
          <a:noFill/>
        </a:ln>
        <a:effectLst/>
      </c:spPr>
    </c:plotArea>
    <c:plotVisOnly val="1"/>
    <c:dispBlanksAs val="gap"/>
    <c:showDLblsOverMax val="0"/>
  </c:chart>
  <c:spPr>
    <a:pattFill prst="pct20">
      <a:fgClr>
        <a:schemeClr val="lt1"/>
      </a:fgClr>
      <a:bgClr>
        <a:schemeClr val="bg1"/>
      </a:bgClr>
    </a:pattFill>
    <a:ln w="9525" cap="flat" cmpd="sng" algn="ctr">
      <a:solidFill>
        <a:schemeClr val="tx1">
          <a:lumMod val="15000"/>
          <a:lumOff val="85000"/>
        </a:schemeClr>
      </a:solidFill>
      <a:round/>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0.3546</cdr:x>
      <cdr:y>0.45772</cdr:y>
    </cdr:from>
    <cdr:to>
      <cdr:x>0.36713</cdr:x>
      <cdr:y>0.60703</cdr:y>
    </cdr:to>
    <cdr:sp macro="" textlink="">
      <cdr:nvSpPr>
        <cdr:cNvPr id="8" name="Flèche : bas 7">
          <a:extLst xmlns:a="http://schemas.openxmlformats.org/drawingml/2006/main">
            <a:ext uri="{FF2B5EF4-FFF2-40B4-BE49-F238E27FC236}">
              <a16:creationId xmlns:a16="http://schemas.microsoft.com/office/drawing/2014/main" id="{96170092-1E6E-2978-1B36-7BDE9FEBDDE3}"/>
            </a:ext>
          </a:extLst>
        </cdr:cNvPr>
        <cdr:cNvSpPr/>
      </cdr:nvSpPr>
      <cdr:spPr>
        <a:xfrm xmlns:a="http://schemas.openxmlformats.org/drawingml/2006/main">
          <a:off x="2042750" y="1057687"/>
          <a:ext cx="72182" cy="345020"/>
        </a:xfrm>
        <a:prstGeom xmlns:a="http://schemas.openxmlformats.org/drawingml/2006/main" prst="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0.65729</cdr:x>
      <cdr:y>0.59308</cdr:y>
    </cdr:from>
    <cdr:to>
      <cdr:x>0.66983</cdr:x>
      <cdr:y>0.74239</cdr:y>
    </cdr:to>
    <cdr:sp macro="" textlink="">
      <cdr:nvSpPr>
        <cdr:cNvPr id="9" name="Flèche : bas 8">
          <a:extLst xmlns:a="http://schemas.openxmlformats.org/drawingml/2006/main">
            <a:ext uri="{FF2B5EF4-FFF2-40B4-BE49-F238E27FC236}">
              <a16:creationId xmlns:a16="http://schemas.microsoft.com/office/drawing/2014/main" id="{361C6282-536A-D4FD-9396-28ABBD64D8E8}"/>
            </a:ext>
          </a:extLst>
        </cdr:cNvPr>
        <cdr:cNvSpPr/>
      </cdr:nvSpPr>
      <cdr:spPr>
        <a:xfrm xmlns:a="http://schemas.openxmlformats.org/drawingml/2006/main">
          <a:off x="3786461" y="1370464"/>
          <a:ext cx="72240" cy="345020"/>
        </a:xfrm>
        <a:prstGeom xmlns:a="http://schemas.openxmlformats.org/drawingml/2006/main" prst="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0.52458</cdr:x>
      <cdr:y>0.60107</cdr:y>
    </cdr:from>
    <cdr:to>
      <cdr:x>0.53711</cdr:x>
      <cdr:y>0.75037</cdr:y>
    </cdr:to>
    <cdr:sp macro="" textlink="">
      <cdr:nvSpPr>
        <cdr:cNvPr id="10" name="Flèche : bas 9">
          <a:extLst xmlns:a="http://schemas.openxmlformats.org/drawingml/2006/main">
            <a:ext uri="{FF2B5EF4-FFF2-40B4-BE49-F238E27FC236}">
              <a16:creationId xmlns:a16="http://schemas.microsoft.com/office/drawing/2014/main" id="{361C6282-536A-D4FD-9396-28ABBD64D8E8}"/>
            </a:ext>
          </a:extLst>
        </cdr:cNvPr>
        <cdr:cNvSpPr/>
      </cdr:nvSpPr>
      <cdr:spPr>
        <a:xfrm xmlns:a="http://schemas.openxmlformats.org/drawingml/2006/main">
          <a:off x="3021986" y="1388933"/>
          <a:ext cx="72182" cy="344997"/>
        </a:xfrm>
        <a:prstGeom xmlns:a="http://schemas.openxmlformats.org/drawingml/2006/main" prst="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0.39974</cdr:x>
      <cdr:y>0.51322</cdr:y>
    </cdr:from>
    <cdr:to>
      <cdr:x>0.41227</cdr:x>
      <cdr:y>0.66253</cdr:y>
    </cdr:to>
    <cdr:sp macro="" textlink="">
      <cdr:nvSpPr>
        <cdr:cNvPr id="12" name="Flèche : bas 11">
          <a:extLst xmlns:a="http://schemas.openxmlformats.org/drawingml/2006/main">
            <a:ext uri="{FF2B5EF4-FFF2-40B4-BE49-F238E27FC236}">
              <a16:creationId xmlns:a16="http://schemas.microsoft.com/office/drawing/2014/main" id="{361C6282-536A-D4FD-9396-28ABBD64D8E8}"/>
            </a:ext>
          </a:extLst>
        </cdr:cNvPr>
        <cdr:cNvSpPr/>
      </cdr:nvSpPr>
      <cdr:spPr>
        <a:xfrm xmlns:a="http://schemas.openxmlformats.org/drawingml/2006/main">
          <a:off x="2302774" y="1185926"/>
          <a:ext cx="72182" cy="345020"/>
        </a:xfrm>
        <a:prstGeom xmlns:a="http://schemas.openxmlformats.org/drawingml/2006/main" prst="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0.34142</cdr:x>
      <cdr:y>0.44051</cdr:y>
    </cdr:from>
    <cdr:to>
      <cdr:x>0.55406</cdr:x>
      <cdr:y>0.67943</cdr:y>
    </cdr:to>
    <cdr:sp macro="" textlink="">
      <cdr:nvSpPr>
        <cdr:cNvPr id="2" name="Zone de texte 1"/>
        <cdr:cNvSpPr txBox="1"/>
      </cdr:nvSpPr>
      <cdr:spPr>
        <a:xfrm xmlns:a="http://schemas.openxmlformats.org/drawingml/2006/main">
          <a:off x="1966821" y="1017917"/>
          <a:ext cx="1224952" cy="5520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800"/>
            <a:t>       RDTs+PECADOM+IRS</a:t>
          </a:r>
        </a:p>
      </cdr:txBody>
    </cdr:sp>
  </cdr:relSizeAnchor>
  <cdr:relSizeAnchor xmlns:cdr="http://schemas.openxmlformats.org/drawingml/2006/chartDrawing">
    <cdr:from>
      <cdr:x>0.23344</cdr:x>
      <cdr:y>0.4289</cdr:y>
    </cdr:from>
    <cdr:to>
      <cdr:x>0.36971</cdr:x>
      <cdr:y>0.55582</cdr:y>
    </cdr:to>
    <cdr:sp macro="" textlink="">
      <cdr:nvSpPr>
        <cdr:cNvPr id="3" name="Zone de texte 1"/>
        <cdr:cNvSpPr txBox="1"/>
      </cdr:nvSpPr>
      <cdr:spPr>
        <a:xfrm xmlns:a="http://schemas.openxmlformats.org/drawingml/2006/main">
          <a:off x="1344763" y="991080"/>
          <a:ext cx="785004" cy="2932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800"/>
            <a:t>       IPTp+ACT</a:t>
          </a:r>
        </a:p>
      </cdr:txBody>
    </cdr:sp>
  </cdr:relSizeAnchor>
  <cdr:relSizeAnchor xmlns:cdr="http://schemas.openxmlformats.org/drawingml/2006/chartDrawing">
    <cdr:from>
      <cdr:x>0.47303</cdr:x>
      <cdr:y>0.52969</cdr:y>
    </cdr:from>
    <cdr:to>
      <cdr:x>0.6093</cdr:x>
      <cdr:y>0.65662</cdr:y>
    </cdr:to>
    <cdr:sp macro="" textlink="">
      <cdr:nvSpPr>
        <cdr:cNvPr id="4" name="Zone de texte 1"/>
        <cdr:cNvSpPr txBox="1"/>
      </cdr:nvSpPr>
      <cdr:spPr>
        <a:xfrm xmlns:a="http://schemas.openxmlformats.org/drawingml/2006/main">
          <a:off x="2724989" y="1223992"/>
          <a:ext cx="785004" cy="2932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800"/>
            <a:t>       CUMILDA</a:t>
          </a:r>
        </a:p>
      </cdr:txBody>
    </cdr:sp>
  </cdr:relSizeAnchor>
  <cdr:relSizeAnchor xmlns:cdr="http://schemas.openxmlformats.org/drawingml/2006/chartDrawing">
    <cdr:from>
      <cdr:x>0.63925</cdr:x>
      <cdr:y>0.53534</cdr:y>
    </cdr:from>
    <cdr:to>
      <cdr:x>0.77552</cdr:x>
      <cdr:y>0.66227</cdr:y>
    </cdr:to>
    <cdr:sp macro="" textlink="">
      <cdr:nvSpPr>
        <cdr:cNvPr id="5" name="Zone de texte 1"/>
        <cdr:cNvSpPr txBox="1"/>
      </cdr:nvSpPr>
      <cdr:spPr>
        <a:xfrm xmlns:a="http://schemas.openxmlformats.org/drawingml/2006/main">
          <a:off x="3958974" y="1237042"/>
          <a:ext cx="843942" cy="2933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800" dirty="0"/>
            <a:t>       PECADOM+</a:t>
          </a:r>
        </a:p>
      </cdr:txBody>
    </cdr:sp>
  </cdr:relSizeAnchor>
  <cdr:relSizeAnchor xmlns:cdr="http://schemas.openxmlformats.org/drawingml/2006/chartDrawing">
    <cdr:from>
      <cdr:x>0.60946</cdr:x>
      <cdr:y>0.60013</cdr:y>
    </cdr:from>
    <cdr:to>
      <cdr:x>0.62773</cdr:x>
      <cdr:y>0.74944</cdr:y>
    </cdr:to>
    <cdr:sp macro="" textlink="">
      <cdr:nvSpPr>
        <cdr:cNvPr id="6" name="Flèche : bas 5"/>
        <cdr:cNvSpPr/>
      </cdr:nvSpPr>
      <cdr:spPr>
        <a:xfrm xmlns:a="http://schemas.openxmlformats.org/drawingml/2006/main">
          <a:off x="3510951" y="1386758"/>
          <a:ext cx="105252" cy="345020"/>
        </a:xfrm>
        <a:prstGeom xmlns:a="http://schemas.openxmlformats.org/drawingml/2006/main" prst="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0.56271</cdr:x>
      <cdr:y>0.52928</cdr:y>
    </cdr:from>
    <cdr:to>
      <cdr:x>0.69898</cdr:x>
      <cdr:y>0.6562</cdr:y>
    </cdr:to>
    <cdr:sp macro="" textlink="">
      <cdr:nvSpPr>
        <cdr:cNvPr id="7" name="Zone de texte 1"/>
        <cdr:cNvSpPr txBox="1"/>
      </cdr:nvSpPr>
      <cdr:spPr>
        <a:xfrm xmlns:a="http://schemas.openxmlformats.org/drawingml/2006/main">
          <a:off x="3241616" y="1223035"/>
          <a:ext cx="785004" cy="2932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800"/>
            <a:t>       SMC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8593FA-E9AB-EC48-9716-96CC64AC765D}" type="slidenum">
              <a:rPr lang="en-US" smtClean="0"/>
              <a:pPr/>
              <a:t>1</a:t>
            </a:fld>
            <a:endParaRPr lang="en-US"/>
          </a:p>
        </p:txBody>
      </p:sp>
    </p:spTree>
    <p:extLst>
      <p:ext uri="{BB962C8B-B14F-4D97-AF65-F5344CB8AC3E}">
        <p14:creationId xmlns:p14="http://schemas.microsoft.com/office/powerpoint/2010/main" val="3802755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139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2" name="Google Shape;2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7" name="Google Shape;23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349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3" name="Google Shape;24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3699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1361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9381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42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27B6-6447-47D3-9F32-3740C897B1FA}"/>
              </a:ext>
            </a:extLst>
          </p:cNvPr>
          <p:cNvSpPr>
            <a:spLocks noGrp="1"/>
          </p:cNvSpPr>
          <p:nvPr>
            <p:ph type="ctrTitle" hasCustomPrompt="1"/>
          </p:nvPr>
        </p:nvSpPr>
        <p:spPr>
          <a:xfrm>
            <a:off x="1524000" y="1122363"/>
            <a:ext cx="9144000" cy="2387600"/>
          </a:xfrm>
        </p:spPr>
        <p:txBody>
          <a:bodyPr anchor="b"/>
          <a:lstStyle>
            <a:lvl1pPr algn="ctr">
              <a:defRPr sz="6000">
                <a:latin typeface="Gill Sans MT" panose="020B0502020104020203" pitchFamily="34" charset="0"/>
              </a:defRPr>
            </a:lvl1pPr>
          </a:lstStyle>
          <a:p>
            <a:r>
              <a:rPr lang="en-US" dirty="0"/>
              <a:t>COVER SLIDE TITLE HERE CAN RUN TWO LINES</a:t>
            </a:r>
          </a:p>
        </p:txBody>
      </p:sp>
      <p:sp>
        <p:nvSpPr>
          <p:cNvPr id="3" name="Subtitle 2">
            <a:extLst>
              <a:ext uri="{FF2B5EF4-FFF2-40B4-BE49-F238E27FC236}">
                <a16:creationId xmlns:a16="http://schemas.microsoft.com/office/drawing/2014/main" id="{C8978BD2-6C1A-4006-9B96-797AC3B26E50}"/>
              </a:ext>
            </a:extLst>
          </p:cNvPr>
          <p:cNvSpPr>
            <a:spLocks noGrp="1"/>
          </p:cNvSpPr>
          <p:nvPr>
            <p:ph type="subTitle" idx="1" hasCustomPrompt="1"/>
          </p:nvPr>
        </p:nvSpPr>
        <p:spPr>
          <a:xfrm>
            <a:off x="1524000" y="3602038"/>
            <a:ext cx="9144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SUBTITILE GOES HERE CAN RUN FOUR LINES</a:t>
            </a:r>
          </a:p>
        </p:txBody>
      </p:sp>
      <p:grpSp>
        <p:nvGrpSpPr>
          <p:cNvPr id="7" name="Group 6">
            <a:extLst>
              <a:ext uri="{FF2B5EF4-FFF2-40B4-BE49-F238E27FC236}">
                <a16:creationId xmlns:a16="http://schemas.microsoft.com/office/drawing/2014/main" id="{572DF441-9E19-4FBA-9D07-80D0FA40571C}"/>
              </a:ext>
            </a:extLst>
          </p:cNvPr>
          <p:cNvGrpSpPr/>
          <p:nvPr userDrawn="1"/>
        </p:nvGrpSpPr>
        <p:grpSpPr>
          <a:xfrm>
            <a:off x="356616" y="5705856"/>
            <a:ext cx="11795760" cy="1111631"/>
            <a:chOff x="356616" y="5705856"/>
            <a:chExt cx="11795760" cy="1111631"/>
          </a:xfrm>
        </p:grpSpPr>
        <p:pic>
          <p:nvPicPr>
            <p:cNvPr id="8" name="Picture 7">
              <a:extLst>
                <a:ext uri="{FF2B5EF4-FFF2-40B4-BE49-F238E27FC236}">
                  <a16:creationId xmlns:a16="http://schemas.microsoft.com/office/drawing/2014/main" id="{2BBDA9F9-28E8-405B-86AB-4162E5C942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9024" y="5705856"/>
              <a:ext cx="1673352" cy="1111631"/>
            </a:xfrm>
            <a:prstGeom prst="rect">
              <a:avLst/>
            </a:prstGeom>
          </p:spPr>
        </p:pic>
        <p:pic>
          <p:nvPicPr>
            <p:cNvPr id="9" name="Picture 8">
              <a:extLst>
                <a:ext uri="{FF2B5EF4-FFF2-40B4-BE49-F238E27FC236}">
                  <a16:creationId xmlns:a16="http://schemas.microsoft.com/office/drawing/2014/main" id="{4574C5D9-AC61-4B80-A7C9-2DF833E6C1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16" y="6025896"/>
              <a:ext cx="1664208" cy="413958"/>
            </a:xfrm>
            <a:prstGeom prst="rect">
              <a:avLst/>
            </a:prstGeom>
          </p:spPr>
        </p:pic>
      </p:grpSp>
      <p:pic>
        <p:nvPicPr>
          <p:cNvPr id="10"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59191" y="5811409"/>
            <a:ext cx="3563888" cy="1046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16220" y="5875980"/>
            <a:ext cx="2325729" cy="9820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071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Cover 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076CE1-1527-4D0C-AC5E-59361B867639}"/>
              </a:ext>
            </a:extLst>
          </p:cNvPr>
          <p:cNvSpPr>
            <a:spLocks noGrp="1"/>
          </p:cNvSpPr>
          <p:nvPr>
            <p:ph type="pic" sz="quarter" idx="10" hasCustomPrompt="1"/>
          </p:nvPr>
        </p:nvSpPr>
        <p:spPr>
          <a:xfrm>
            <a:off x="0" y="0"/>
            <a:ext cx="12192000" cy="6858000"/>
          </a:xfrm>
        </p:spPr>
        <p:txBody>
          <a:bodyPr/>
          <a:lstStyle>
            <a:lvl1pPr marL="0" indent="0" algn="l">
              <a:buNone/>
              <a:defRPr/>
            </a:lvl1pPr>
          </a:lstStyle>
          <a:p>
            <a:r>
              <a:rPr lang="en-US" dirty="0"/>
              <a:t>CLICK PHOTO ICON IN CENTER OF THE SLIDE TO INSERT FULL SLIDE PHOTO. PLEASE BE AWARE OF THE READABILITY OF THE TITLE AGAINST THE PHOTO YOU CHOOSE. Please use a VARIETY of photos throughout your presentation and in different presentations.</a:t>
            </a:r>
          </a:p>
        </p:txBody>
      </p:sp>
      <p:sp>
        <p:nvSpPr>
          <p:cNvPr id="2" name="Title 1">
            <a:extLst>
              <a:ext uri="{FF2B5EF4-FFF2-40B4-BE49-F238E27FC236}">
                <a16:creationId xmlns:a16="http://schemas.microsoft.com/office/drawing/2014/main" id="{1CB227B6-6447-47D3-9F32-3740C897B1FA}"/>
              </a:ext>
            </a:extLst>
          </p:cNvPr>
          <p:cNvSpPr>
            <a:spLocks noGrp="1"/>
          </p:cNvSpPr>
          <p:nvPr>
            <p:ph type="ctrTitle" hasCustomPrompt="1"/>
          </p:nvPr>
        </p:nvSpPr>
        <p:spPr>
          <a:xfrm>
            <a:off x="2515294" y="3429000"/>
            <a:ext cx="7161411" cy="1335799"/>
          </a:xfrm>
        </p:spPr>
        <p:txBody>
          <a:bodyPr anchor="b">
            <a:noAutofit/>
          </a:bodyPr>
          <a:lstStyle>
            <a:lvl1pPr algn="ctr">
              <a:defRPr sz="4800">
                <a:solidFill>
                  <a:schemeClr val="accent4"/>
                </a:solidFill>
                <a:latin typeface="Gill Sans MT" panose="020B0502020104020203" pitchFamily="34" charset="0"/>
              </a:defRPr>
            </a:lvl1pPr>
          </a:lstStyle>
          <a:p>
            <a:r>
              <a:rPr lang="en-US" dirty="0"/>
              <a:t>COVER SLIDE TITLE HERE CAN RUN TWO LINES</a:t>
            </a:r>
          </a:p>
        </p:txBody>
      </p:sp>
      <p:sp>
        <p:nvSpPr>
          <p:cNvPr id="3" name="Subtitle 2">
            <a:extLst>
              <a:ext uri="{FF2B5EF4-FFF2-40B4-BE49-F238E27FC236}">
                <a16:creationId xmlns:a16="http://schemas.microsoft.com/office/drawing/2014/main" id="{C8978BD2-6C1A-4006-9B96-797AC3B26E50}"/>
              </a:ext>
            </a:extLst>
          </p:cNvPr>
          <p:cNvSpPr>
            <a:spLocks noGrp="1"/>
          </p:cNvSpPr>
          <p:nvPr>
            <p:ph type="subTitle" idx="1" hasCustomPrompt="1"/>
          </p:nvPr>
        </p:nvSpPr>
        <p:spPr>
          <a:xfrm>
            <a:off x="3560134" y="4773670"/>
            <a:ext cx="5071730" cy="1655762"/>
          </a:xfrm>
        </p:spPr>
        <p:txBody>
          <a:bodyPr/>
          <a:lstStyle>
            <a:lvl1pPr marL="0" indent="0" algn="ctr">
              <a:buNone/>
              <a:defRPr sz="2400">
                <a:solidFill>
                  <a:schemeClr val="accent4"/>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SUBTITILE GOES HERE CAN RUN FOUR LINES</a:t>
            </a:r>
          </a:p>
        </p:txBody>
      </p:sp>
      <p:sp>
        <p:nvSpPr>
          <p:cNvPr id="10" name="Text Placeholder 9">
            <a:extLst>
              <a:ext uri="{FF2B5EF4-FFF2-40B4-BE49-F238E27FC236}">
                <a16:creationId xmlns:a16="http://schemas.microsoft.com/office/drawing/2014/main" id="{A98B1AAF-4CDD-4EF0-8509-0C5F2043CB81}"/>
              </a:ext>
            </a:extLst>
          </p:cNvPr>
          <p:cNvSpPr>
            <a:spLocks noGrp="1"/>
          </p:cNvSpPr>
          <p:nvPr>
            <p:ph type="body" sz="quarter" idx="12" hasCustomPrompt="1"/>
          </p:nvPr>
        </p:nvSpPr>
        <p:spPr>
          <a:xfrm>
            <a:off x="-1" y="6647935"/>
            <a:ext cx="3805881" cy="210065"/>
          </a:xfrm>
        </p:spPr>
        <p:txBody>
          <a:bodyPr>
            <a:noAutofit/>
          </a:bodyPr>
          <a:lstStyle>
            <a:lvl1pPr marL="0" indent="0">
              <a:buNone/>
              <a:defRPr sz="1000">
                <a:solidFill>
                  <a:schemeClr val="accent4"/>
                </a:solidFill>
              </a:defRPr>
            </a:lvl1pPr>
            <a:lvl2pPr>
              <a:defRPr sz="1600"/>
            </a:lvl2pPr>
            <a:lvl3pPr>
              <a:defRPr sz="1400"/>
            </a:lvl3pPr>
            <a:lvl4pPr>
              <a:defRPr sz="1200"/>
            </a:lvl4pPr>
            <a:lvl5pPr>
              <a:defRPr sz="1200"/>
            </a:lvl5pPr>
          </a:lstStyle>
          <a:p>
            <a:pPr lvl="0"/>
            <a:r>
              <a:rPr lang="en-US" dirty="0"/>
              <a:t>Photo credit goes here</a:t>
            </a:r>
          </a:p>
        </p:txBody>
      </p:sp>
      <p:pic>
        <p:nvPicPr>
          <p:cNvPr id="12" name="Picture 11">
            <a:extLst>
              <a:ext uri="{FF2B5EF4-FFF2-40B4-BE49-F238E27FC236}">
                <a16:creationId xmlns:a16="http://schemas.microsoft.com/office/drawing/2014/main" id="{6919466B-7931-4209-9702-3C487F95B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9024" y="5705855"/>
            <a:ext cx="1680271" cy="1115568"/>
          </a:xfrm>
          <a:prstGeom prst="rect">
            <a:avLst/>
          </a:prstGeom>
        </p:spPr>
      </p:pic>
      <p:sp>
        <p:nvSpPr>
          <p:cNvPr id="14" name="Picture Placeholder 18">
            <a:extLst>
              <a:ext uri="{FF2B5EF4-FFF2-40B4-BE49-F238E27FC236}">
                <a16:creationId xmlns:a16="http://schemas.microsoft.com/office/drawing/2014/main" id="{80C670FD-CBC1-4898-8224-196EC644B1A9}"/>
              </a:ext>
            </a:extLst>
          </p:cNvPr>
          <p:cNvSpPr>
            <a:spLocks noGrp="1"/>
          </p:cNvSpPr>
          <p:nvPr>
            <p:ph type="pic" sz="quarter" idx="14" hasCustomPrompt="1"/>
          </p:nvPr>
        </p:nvSpPr>
        <p:spPr>
          <a:xfrm>
            <a:off x="357188" y="6026150"/>
            <a:ext cx="1663700" cy="414338"/>
          </a:xfrm>
        </p:spPr>
        <p:txBody>
          <a:bodyPr>
            <a:noAutofit/>
          </a:bodyPr>
          <a:lstStyle>
            <a:lvl1pPr marL="0" indent="0">
              <a:buNone/>
              <a:defRPr sz="1400">
                <a:solidFill>
                  <a:schemeClr val="bg2"/>
                </a:solidFill>
              </a:defRPr>
            </a:lvl1pPr>
          </a:lstStyle>
          <a:p>
            <a:r>
              <a:rPr lang="en-US" dirty="0"/>
              <a:t>INSERT PMI LOGO HERE</a:t>
            </a:r>
          </a:p>
        </p:txBody>
      </p:sp>
      <p:sp>
        <p:nvSpPr>
          <p:cNvPr id="15" name="Picture Placeholder 16">
            <a:extLst>
              <a:ext uri="{FF2B5EF4-FFF2-40B4-BE49-F238E27FC236}">
                <a16:creationId xmlns:a16="http://schemas.microsoft.com/office/drawing/2014/main" id="{27D653A9-1E3B-4230-AA31-CE8C0C395936}"/>
              </a:ext>
            </a:extLst>
          </p:cNvPr>
          <p:cNvSpPr>
            <a:spLocks noGrp="1"/>
          </p:cNvSpPr>
          <p:nvPr>
            <p:ph type="pic" sz="quarter" idx="13" hasCustomPrompt="1"/>
          </p:nvPr>
        </p:nvSpPr>
        <p:spPr>
          <a:xfrm>
            <a:off x="10451472" y="5773479"/>
            <a:ext cx="1712912" cy="1052620"/>
          </a:xfrm>
        </p:spPr>
        <p:txBody>
          <a:bodyPr>
            <a:normAutofit/>
          </a:bodyPr>
          <a:lstStyle>
            <a:lvl1pPr marL="0" indent="0">
              <a:buNone/>
              <a:defRPr sz="1400">
                <a:solidFill>
                  <a:schemeClr val="bg2"/>
                </a:solidFill>
              </a:defRPr>
            </a:lvl1pPr>
          </a:lstStyle>
          <a:p>
            <a:r>
              <a:rPr lang="en-US" dirty="0"/>
              <a:t>CLICK TO INSERT ALL-WHITE IMPACT MALARIA LOGO HERE</a:t>
            </a:r>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59191" y="5811409"/>
            <a:ext cx="3563888" cy="1046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16220" y="5875980"/>
            <a:ext cx="2325729" cy="9820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54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BC57-6312-4DC7-8F39-6F1586812FBB}"/>
              </a:ext>
            </a:extLst>
          </p:cNvPr>
          <p:cNvSpPr>
            <a:spLocks noGrp="1"/>
          </p:cNvSpPr>
          <p:nvPr>
            <p:ph type="title" hasCustomPrompt="1"/>
          </p:nvPr>
        </p:nvSpPr>
        <p:spPr>
          <a:xfrm>
            <a:off x="831850" y="1709738"/>
            <a:ext cx="10515600" cy="2852737"/>
          </a:xfrm>
        </p:spPr>
        <p:txBody>
          <a:bodyPr anchor="b"/>
          <a:lstStyle>
            <a:lvl1pPr>
              <a:defRPr sz="6000">
                <a:latin typeface="Gill Sans MT" panose="020B0502020104020203" pitchFamily="34" charset="0"/>
              </a:defRPr>
            </a:lvl1pPr>
          </a:lstStyle>
          <a:p>
            <a:r>
              <a:rPr lang="en-US" dirty="0"/>
              <a:t>DIVIDER SLIDE TITLE GOES HERE CAN RUN TWO LINES</a:t>
            </a:r>
          </a:p>
        </p:txBody>
      </p:sp>
      <p:sp>
        <p:nvSpPr>
          <p:cNvPr id="3" name="Text Placeholder 2">
            <a:extLst>
              <a:ext uri="{FF2B5EF4-FFF2-40B4-BE49-F238E27FC236}">
                <a16:creationId xmlns:a16="http://schemas.microsoft.com/office/drawing/2014/main" id="{6FDA76B8-F118-458B-8EE6-451F7C95E7E3}"/>
              </a:ext>
            </a:extLst>
          </p:cNvPr>
          <p:cNvSpPr>
            <a:spLocks noGrp="1"/>
          </p:cNvSpPr>
          <p:nvPr>
            <p:ph type="body" idx="1" hasCustomPrompt="1"/>
          </p:nvPr>
        </p:nvSpPr>
        <p:spPr>
          <a:xfrm>
            <a:off x="831850" y="4589463"/>
            <a:ext cx="10515600" cy="1500187"/>
          </a:xfrm>
        </p:spPr>
        <p:txBody>
          <a:bodyPr/>
          <a:lstStyle>
            <a:lvl1pPr marL="0" indent="0">
              <a:buNone/>
              <a:defRPr sz="2400">
                <a:solidFill>
                  <a:schemeClr val="accent4"/>
                </a:solidFill>
                <a:latin typeface="Gill Sans MT" panose="020B05020201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SUBTITLE/PRESENTER NAME GOES HERE CAN RUN TWO LINES</a:t>
            </a:r>
          </a:p>
        </p:txBody>
      </p:sp>
    </p:spTree>
    <p:extLst>
      <p:ext uri="{BB962C8B-B14F-4D97-AF65-F5344CB8AC3E}">
        <p14:creationId xmlns:p14="http://schemas.microsoft.com/office/powerpoint/2010/main" val="4017248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BC57-6312-4DC7-8F39-6F1586812FBB}"/>
              </a:ext>
            </a:extLst>
          </p:cNvPr>
          <p:cNvSpPr>
            <a:spLocks noGrp="1"/>
          </p:cNvSpPr>
          <p:nvPr>
            <p:ph type="title" hasCustomPrompt="1"/>
          </p:nvPr>
        </p:nvSpPr>
        <p:spPr>
          <a:xfrm>
            <a:off x="6051550" y="1734622"/>
            <a:ext cx="5264150" cy="2852737"/>
          </a:xfrm>
        </p:spPr>
        <p:txBody>
          <a:bodyPr anchor="b">
            <a:noAutofit/>
          </a:bodyPr>
          <a:lstStyle>
            <a:lvl1pPr>
              <a:defRPr sz="4400">
                <a:latin typeface="Gill Sans MT" panose="020B0502020104020203" pitchFamily="34" charset="0"/>
              </a:defRPr>
            </a:lvl1pPr>
          </a:lstStyle>
          <a:p>
            <a:r>
              <a:rPr lang="en-US" dirty="0"/>
              <a:t>DIVIDER SLIDE TITLE GOES HERE CAN RUN THREE LINES</a:t>
            </a:r>
          </a:p>
        </p:txBody>
      </p:sp>
      <p:sp>
        <p:nvSpPr>
          <p:cNvPr id="3" name="Text Placeholder 2">
            <a:extLst>
              <a:ext uri="{FF2B5EF4-FFF2-40B4-BE49-F238E27FC236}">
                <a16:creationId xmlns:a16="http://schemas.microsoft.com/office/drawing/2014/main" id="{6FDA76B8-F118-458B-8EE6-451F7C95E7E3}"/>
              </a:ext>
            </a:extLst>
          </p:cNvPr>
          <p:cNvSpPr>
            <a:spLocks noGrp="1"/>
          </p:cNvSpPr>
          <p:nvPr>
            <p:ph type="body" idx="1" hasCustomPrompt="1"/>
          </p:nvPr>
        </p:nvSpPr>
        <p:spPr>
          <a:xfrm>
            <a:off x="6051550" y="4594189"/>
            <a:ext cx="5264150" cy="1500187"/>
          </a:xfrm>
        </p:spPr>
        <p:txBody>
          <a:bodyPr/>
          <a:lstStyle>
            <a:lvl1pPr marL="0" indent="0">
              <a:buNone/>
              <a:defRPr sz="2400">
                <a:solidFill>
                  <a:schemeClr val="accent4"/>
                </a:solidFill>
                <a:latin typeface="Gill Sans MT" panose="020B05020201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SUBTITLE/PRESENTER NAME GOES HERE CAN RUN THREE LINES</a:t>
            </a:r>
          </a:p>
        </p:txBody>
      </p:sp>
      <p:sp>
        <p:nvSpPr>
          <p:cNvPr id="5" name="Picture Placeholder 4">
            <a:extLst>
              <a:ext uri="{FF2B5EF4-FFF2-40B4-BE49-F238E27FC236}">
                <a16:creationId xmlns:a16="http://schemas.microsoft.com/office/drawing/2014/main" id="{95204B3C-E0DE-4113-B617-8A7E86659064}"/>
              </a:ext>
            </a:extLst>
          </p:cNvPr>
          <p:cNvSpPr>
            <a:spLocks noGrp="1"/>
          </p:cNvSpPr>
          <p:nvPr>
            <p:ph type="pic" sz="quarter" idx="10" hasCustomPrompt="1"/>
          </p:nvPr>
        </p:nvSpPr>
        <p:spPr>
          <a:xfrm>
            <a:off x="-1" y="0"/>
            <a:ext cx="5613991" cy="6858000"/>
          </a:xfrm>
        </p:spPr>
        <p:txBody>
          <a:bodyPr/>
          <a:lstStyle>
            <a:lvl1pPr marL="0" indent="0">
              <a:buNone/>
              <a:defRPr/>
            </a:lvl1pPr>
          </a:lstStyle>
          <a:p>
            <a:r>
              <a:rPr lang="en-US" dirty="0"/>
              <a:t>TO INSERT PHOTO CLICK PHOTO ICON IN THE MIDDLE OF THIS AREA.</a:t>
            </a:r>
          </a:p>
          <a:p>
            <a:r>
              <a:rPr lang="en-US" dirty="0"/>
              <a:t>Please use a VARIETY of photos within your presentation and between different presentations.</a:t>
            </a:r>
          </a:p>
        </p:txBody>
      </p:sp>
      <p:sp>
        <p:nvSpPr>
          <p:cNvPr id="10" name="Text Placeholder 9">
            <a:extLst>
              <a:ext uri="{FF2B5EF4-FFF2-40B4-BE49-F238E27FC236}">
                <a16:creationId xmlns:a16="http://schemas.microsoft.com/office/drawing/2014/main" id="{AD2C7D11-5167-46A7-A286-535026DD23F8}"/>
              </a:ext>
            </a:extLst>
          </p:cNvPr>
          <p:cNvSpPr>
            <a:spLocks noGrp="1"/>
          </p:cNvSpPr>
          <p:nvPr>
            <p:ph type="body" sz="quarter" idx="11" hasCustomPrompt="1"/>
          </p:nvPr>
        </p:nvSpPr>
        <p:spPr>
          <a:xfrm>
            <a:off x="8798011" y="6656388"/>
            <a:ext cx="3393989" cy="201612"/>
          </a:xfrm>
        </p:spPr>
        <p:txBody>
          <a:bodyPr>
            <a:noAutofit/>
          </a:bodyPr>
          <a:lstStyle>
            <a:lvl1pPr marL="0" indent="0" algn="r">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3510903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6132-33FA-41F4-BA32-29F6EA808917}"/>
              </a:ext>
            </a:extLst>
          </p:cNvPr>
          <p:cNvSpPr>
            <a:spLocks noGrp="1"/>
          </p:cNvSpPr>
          <p:nvPr>
            <p:ph type="title" hasCustomPrompt="1"/>
          </p:nvPr>
        </p:nvSpPr>
        <p:spPr/>
        <p:txBody>
          <a:bodyPr/>
          <a:lstStyle>
            <a:lvl1pPr>
              <a:defRPr>
                <a:latin typeface="Gill Sans MT" panose="020B0502020104020203" pitchFamily="34" charset="0"/>
              </a:defRPr>
            </a:lvl1pPr>
          </a:lstStyle>
          <a:p>
            <a:r>
              <a:rPr lang="en-US" dirty="0"/>
              <a:t>TITLE GOES HERE CAN RUN TWO LINES </a:t>
            </a:r>
          </a:p>
        </p:txBody>
      </p:sp>
      <p:sp>
        <p:nvSpPr>
          <p:cNvPr id="3" name="Content Placeholder 2">
            <a:extLst>
              <a:ext uri="{FF2B5EF4-FFF2-40B4-BE49-F238E27FC236}">
                <a16:creationId xmlns:a16="http://schemas.microsoft.com/office/drawing/2014/main" id="{681C8436-F0E4-48C4-91C5-C046F5B638C2}"/>
              </a:ext>
            </a:extLst>
          </p:cNvPr>
          <p:cNvSpPr>
            <a:spLocks noGrp="1"/>
          </p:cNvSpPr>
          <p:nvPr>
            <p:ph idx="1" hasCustomPrompt="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Level 1 bullet goes here</a:t>
            </a:r>
          </a:p>
          <a:p>
            <a:pPr lvl="1"/>
            <a:r>
              <a:rPr lang="en-US" dirty="0"/>
              <a:t>Level 2 bullet goes here</a:t>
            </a:r>
          </a:p>
        </p:txBody>
      </p:sp>
    </p:spTree>
    <p:extLst>
      <p:ext uri="{BB962C8B-B14F-4D97-AF65-F5344CB8AC3E}">
        <p14:creationId xmlns:p14="http://schemas.microsoft.com/office/powerpoint/2010/main" val="355805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624F75-7ED7-44AA-A314-91AC0299EB3C}"/>
              </a:ext>
            </a:extLst>
          </p:cNvPr>
          <p:cNvSpPr/>
          <p:nvPr userDrawn="1"/>
        </p:nvSpPr>
        <p:spPr>
          <a:xfrm>
            <a:off x="1" y="0"/>
            <a:ext cx="4041524" cy="685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49F355-3F5E-4B43-A1CF-CBF05E9AAA42}"/>
              </a:ext>
            </a:extLst>
          </p:cNvPr>
          <p:cNvSpPr>
            <a:spLocks noGrp="1"/>
          </p:cNvSpPr>
          <p:nvPr>
            <p:ph type="title" hasCustomPrompt="1"/>
          </p:nvPr>
        </p:nvSpPr>
        <p:spPr>
          <a:xfrm>
            <a:off x="780542" y="420130"/>
            <a:ext cx="3260983" cy="4535036"/>
          </a:xfrm>
        </p:spPr>
        <p:txBody>
          <a:bodyPr/>
          <a:lstStyle>
            <a:lvl1pPr>
              <a:defRPr>
                <a:solidFill>
                  <a:schemeClr val="accent6"/>
                </a:solidFill>
              </a:defRPr>
            </a:lvl1pPr>
          </a:lstStyle>
          <a:p>
            <a:r>
              <a:rPr lang="en-US" dirty="0"/>
              <a:t>TITLE GOES HERE CAN RUN FOUR LINES</a:t>
            </a:r>
          </a:p>
        </p:txBody>
      </p:sp>
      <p:sp>
        <p:nvSpPr>
          <p:cNvPr id="3" name="Content Placeholder 2">
            <a:extLst>
              <a:ext uri="{FF2B5EF4-FFF2-40B4-BE49-F238E27FC236}">
                <a16:creationId xmlns:a16="http://schemas.microsoft.com/office/drawing/2014/main" id="{D6B304CA-C90E-4AC0-95D1-9BF52E61435E}"/>
              </a:ext>
            </a:extLst>
          </p:cNvPr>
          <p:cNvSpPr>
            <a:spLocks noGrp="1"/>
          </p:cNvSpPr>
          <p:nvPr>
            <p:ph sz="half" idx="1" hasCustomPrompt="1"/>
          </p:nvPr>
        </p:nvSpPr>
        <p:spPr>
          <a:xfrm>
            <a:off x="4228071" y="977597"/>
            <a:ext cx="7374924" cy="4941287"/>
          </a:xfrm>
        </p:spPr>
        <p:txBody>
          <a:bodyPr>
            <a:normAutofit/>
          </a:bodyPr>
          <a:lstStyle>
            <a:lvl1pPr>
              <a:defRPr sz="2400"/>
            </a:lvl1pPr>
            <a:lvl2pPr>
              <a:defRPr sz="2400"/>
            </a:lvl2pPr>
          </a:lstStyle>
          <a:p>
            <a:pPr lvl="0"/>
            <a:r>
              <a:rPr lang="en-US" dirty="0"/>
              <a:t>Level 1 bullet goes here</a:t>
            </a:r>
          </a:p>
          <a:p>
            <a:pPr lvl="1"/>
            <a:r>
              <a:rPr lang="en-US" dirty="0"/>
              <a:t>Level 2 bullet goes here</a:t>
            </a:r>
          </a:p>
        </p:txBody>
      </p:sp>
    </p:spTree>
    <p:extLst>
      <p:ext uri="{BB962C8B-B14F-4D97-AF65-F5344CB8AC3E}">
        <p14:creationId xmlns:p14="http://schemas.microsoft.com/office/powerpoint/2010/main" val="2468225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624F75-7ED7-44AA-A314-91AC0299EB3C}"/>
              </a:ext>
            </a:extLst>
          </p:cNvPr>
          <p:cNvSpPr/>
          <p:nvPr userDrawn="1"/>
        </p:nvSpPr>
        <p:spPr>
          <a:xfrm>
            <a:off x="1" y="0"/>
            <a:ext cx="4041524" cy="685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49F355-3F5E-4B43-A1CF-CBF05E9AAA42}"/>
              </a:ext>
            </a:extLst>
          </p:cNvPr>
          <p:cNvSpPr>
            <a:spLocks noGrp="1"/>
          </p:cNvSpPr>
          <p:nvPr>
            <p:ph type="title" hasCustomPrompt="1"/>
          </p:nvPr>
        </p:nvSpPr>
        <p:spPr>
          <a:xfrm>
            <a:off x="780542" y="420130"/>
            <a:ext cx="3091249" cy="4535036"/>
          </a:xfrm>
        </p:spPr>
        <p:txBody>
          <a:bodyPr/>
          <a:lstStyle>
            <a:lvl1pPr>
              <a:defRPr>
                <a:solidFill>
                  <a:schemeClr val="accent6"/>
                </a:solidFill>
              </a:defRPr>
            </a:lvl1pPr>
          </a:lstStyle>
          <a:p>
            <a:r>
              <a:rPr lang="en-US" dirty="0"/>
              <a:t>TITLE GOES HERE</a:t>
            </a:r>
          </a:p>
        </p:txBody>
      </p:sp>
      <p:sp>
        <p:nvSpPr>
          <p:cNvPr id="3" name="Content Placeholder 2">
            <a:extLst>
              <a:ext uri="{FF2B5EF4-FFF2-40B4-BE49-F238E27FC236}">
                <a16:creationId xmlns:a16="http://schemas.microsoft.com/office/drawing/2014/main" id="{D6B304CA-C90E-4AC0-95D1-9BF52E61435E}"/>
              </a:ext>
            </a:extLst>
          </p:cNvPr>
          <p:cNvSpPr>
            <a:spLocks noGrp="1"/>
          </p:cNvSpPr>
          <p:nvPr>
            <p:ph sz="half" idx="1" hasCustomPrompt="1"/>
          </p:nvPr>
        </p:nvSpPr>
        <p:spPr>
          <a:xfrm>
            <a:off x="4228071" y="977597"/>
            <a:ext cx="3566980" cy="4941287"/>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4" name="Content Placeholder 3">
            <a:extLst>
              <a:ext uri="{FF2B5EF4-FFF2-40B4-BE49-F238E27FC236}">
                <a16:creationId xmlns:a16="http://schemas.microsoft.com/office/drawing/2014/main" id="{A9FAD2B5-0218-45A3-8BCC-D8DA0DB4FFD8}"/>
              </a:ext>
            </a:extLst>
          </p:cNvPr>
          <p:cNvSpPr>
            <a:spLocks noGrp="1"/>
          </p:cNvSpPr>
          <p:nvPr>
            <p:ph sz="half" idx="2" hasCustomPrompt="1"/>
          </p:nvPr>
        </p:nvSpPr>
        <p:spPr>
          <a:xfrm>
            <a:off x="8466440" y="958356"/>
            <a:ext cx="3566980" cy="4941287"/>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cxnSp>
        <p:nvCxnSpPr>
          <p:cNvPr id="7" name="Straight Connector 6">
            <a:extLst>
              <a:ext uri="{FF2B5EF4-FFF2-40B4-BE49-F238E27FC236}">
                <a16:creationId xmlns:a16="http://schemas.microsoft.com/office/drawing/2014/main" id="{A0D04E78-F8B5-47D6-B9C6-7AF833634DDA}"/>
              </a:ext>
            </a:extLst>
          </p:cNvPr>
          <p:cNvCxnSpPr>
            <a:cxnSpLocks/>
          </p:cNvCxnSpPr>
          <p:nvPr userDrawn="1"/>
        </p:nvCxnSpPr>
        <p:spPr>
          <a:xfrm>
            <a:off x="8130745" y="958355"/>
            <a:ext cx="0" cy="4713396"/>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389717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B1CD82F-6ECC-497B-9DE5-BB58EAEF87D1}"/>
              </a:ext>
            </a:extLst>
          </p:cNvPr>
          <p:cNvSpPr/>
          <p:nvPr userDrawn="1"/>
        </p:nvSpPr>
        <p:spPr>
          <a:xfrm>
            <a:off x="0" y="0"/>
            <a:ext cx="12192000" cy="163752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9F355-3F5E-4B43-A1CF-CBF05E9AAA42}"/>
              </a:ext>
            </a:extLst>
          </p:cNvPr>
          <p:cNvSpPr>
            <a:spLocks noGrp="1"/>
          </p:cNvSpPr>
          <p:nvPr>
            <p:ph type="title" hasCustomPrompt="1"/>
          </p:nvPr>
        </p:nvSpPr>
        <p:spPr>
          <a:xfrm>
            <a:off x="838200" y="155980"/>
            <a:ext cx="10515600" cy="1325563"/>
          </a:xfrm>
        </p:spPr>
        <p:txBody>
          <a:bodyPr/>
          <a:lstStyle>
            <a:lvl1pPr>
              <a:defRPr>
                <a:solidFill>
                  <a:schemeClr val="bg2"/>
                </a:solidFill>
              </a:defRPr>
            </a:lvl1pPr>
          </a:lstStyle>
          <a:p>
            <a:r>
              <a:rPr lang="en-US" dirty="0"/>
              <a:t>TITLE GOES HERE AND CAN RUN TWO LINES</a:t>
            </a:r>
          </a:p>
        </p:txBody>
      </p:sp>
      <p:sp>
        <p:nvSpPr>
          <p:cNvPr id="3" name="Content Placeholder 2">
            <a:extLst>
              <a:ext uri="{FF2B5EF4-FFF2-40B4-BE49-F238E27FC236}">
                <a16:creationId xmlns:a16="http://schemas.microsoft.com/office/drawing/2014/main" id="{D6B304CA-C90E-4AC0-95D1-9BF52E61435E}"/>
              </a:ext>
            </a:extLst>
          </p:cNvPr>
          <p:cNvSpPr>
            <a:spLocks noGrp="1"/>
          </p:cNvSpPr>
          <p:nvPr>
            <p:ph sz="half" idx="1" hasCustomPrompt="1"/>
          </p:nvPr>
        </p:nvSpPr>
        <p:spPr>
          <a:xfrm>
            <a:off x="838200" y="1825625"/>
            <a:ext cx="3139010" cy="4351338"/>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4" name="Content Placeholder 3">
            <a:extLst>
              <a:ext uri="{FF2B5EF4-FFF2-40B4-BE49-F238E27FC236}">
                <a16:creationId xmlns:a16="http://schemas.microsoft.com/office/drawing/2014/main" id="{A9FAD2B5-0218-45A3-8BCC-D8DA0DB4FFD8}"/>
              </a:ext>
            </a:extLst>
          </p:cNvPr>
          <p:cNvSpPr>
            <a:spLocks noGrp="1"/>
          </p:cNvSpPr>
          <p:nvPr>
            <p:ph sz="half" idx="2" hasCustomPrompt="1"/>
          </p:nvPr>
        </p:nvSpPr>
        <p:spPr>
          <a:xfrm>
            <a:off x="8140993" y="1825625"/>
            <a:ext cx="3212807" cy="4351338"/>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11" name="Content Placeholder 3">
            <a:extLst>
              <a:ext uri="{FF2B5EF4-FFF2-40B4-BE49-F238E27FC236}">
                <a16:creationId xmlns:a16="http://schemas.microsoft.com/office/drawing/2014/main" id="{6174DDC6-5E39-468C-A47B-D50BA0433C8D}"/>
              </a:ext>
            </a:extLst>
          </p:cNvPr>
          <p:cNvSpPr>
            <a:spLocks noGrp="1"/>
          </p:cNvSpPr>
          <p:nvPr>
            <p:ph sz="half" idx="10" hasCustomPrompt="1"/>
          </p:nvPr>
        </p:nvSpPr>
        <p:spPr>
          <a:xfrm>
            <a:off x="4458794" y="1825625"/>
            <a:ext cx="3249811" cy="4351338"/>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cxnSp>
        <p:nvCxnSpPr>
          <p:cNvPr id="6" name="Straight Connector 5">
            <a:extLst>
              <a:ext uri="{FF2B5EF4-FFF2-40B4-BE49-F238E27FC236}">
                <a16:creationId xmlns:a16="http://schemas.microsoft.com/office/drawing/2014/main" id="{B0ABF4A5-7101-4381-9A46-6E6FBDC4BD66}"/>
              </a:ext>
            </a:extLst>
          </p:cNvPr>
          <p:cNvCxnSpPr>
            <a:cxnSpLocks/>
          </p:cNvCxnSpPr>
          <p:nvPr userDrawn="1"/>
        </p:nvCxnSpPr>
        <p:spPr>
          <a:xfrm>
            <a:off x="4188941" y="1825625"/>
            <a:ext cx="0" cy="4043834"/>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6169A121-3616-46D1-9808-953950D50D34}"/>
              </a:ext>
            </a:extLst>
          </p:cNvPr>
          <p:cNvCxnSpPr>
            <a:cxnSpLocks/>
          </p:cNvCxnSpPr>
          <p:nvPr userDrawn="1"/>
        </p:nvCxnSpPr>
        <p:spPr>
          <a:xfrm>
            <a:off x="7924800" y="1825625"/>
            <a:ext cx="0" cy="4115679"/>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75859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abl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1CBB-CE16-4AFF-860D-66344F77D1F6}"/>
              </a:ext>
            </a:extLst>
          </p:cNvPr>
          <p:cNvSpPr>
            <a:spLocks noGrp="1"/>
          </p:cNvSpPr>
          <p:nvPr>
            <p:ph type="title" hasCustomPrompt="1"/>
          </p:nvPr>
        </p:nvSpPr>
        <p:spPr/>
        <p:txBody>
          <a:bodyPr/>
          <a:lstStyle>
            <a:lvl1pPr>
              <a:defRPr/>
            </a:lvl1pPr>
          </a:lstStyle>
          <a:p>
            <a:r>
              <a:rPr lang="en-US" dirty="0"/>
              <a:t>TITLE GOES HERE AND CAN RUN TWO LINES</a:t>
            </a:r>
          </a:p>
        </p:txBody>
      </p:sp>
      <p:sp>
        <p:nvSpPr>
          <p:cNvPr id="11" name="Table Placeholder 10">
            <a:extLst>
              <a:ext uri="{FF2B5EF4-FFF2-40B4-BE49-F238E27FC236}">
                <a16:creationId xmlns:a16="http://schemas.microsoft.com/office/drawing/2014/main" id="{6819980B-9460-4EA9-BBF0-C25718FCE697}"/>
              </a:ext>
            </a:extLst>
          </p:cNvPr>
          <p:cNvSpPr>
            <a:spLocks noGrp="1"/>
          </p:cNvSpPr>
          <p:nvPr>
            <p:ph type="tbl" sz="quarter" idx="10" hasCustomPrompt="1"/>
          </p:nvPr>
        </p:nvSpPr>
        <p:spPr>
          <a:xfrm>
            <a:off x="1320800" y="2041451"/>
            <a:ext cx="9354288" cy="3385291"/>
          </a:xfrm>
        </p:spPr>
        <p:txBody>
          <a:bodyPr/>
          <a:lstStyle>
            <a:lvl1pPr marL="0" indent="0">
              <a:buNone/>
              <a:defRPr/>
            </a:lvl1pPr>
          </a:lstStyle>
          <a:p>
            <a:r>
              <a:rPr lang="en-US" dirty="0"/>
              <a:t>To insert table, click the table icon in the middle of this area</a:t>
            </a:r>
          </a:p>
        </p:txBody>
      </p:sp>
    </p:spTree>
    <p:extLst>
      <p:ext uri="{BB962C8B-B14F-4D97-AF65-F5344CB8AC3E}">
        <p14:creationId xmlns:p14="http://schemas.microsoft.com/office/powerpoint/2010/main" val="372061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Table/Graph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1CBB-CE16-4AFF-860D-66344F77D1F6}"/>
              </a:ext>
            </a:extLst>
          </p:cNvPr>
          <p:cNvSpPr>
            <a:spLocks noGrp="1"/>
          </p:cNvSpPr>
          <p:nvPr>
            <p:ph type="title" hasCustomPrompt="1"/>
          </p:nvPr>
        </p:nvSpPr>
        <p:spPr/>
        <p:txBody>
          <a:bodyPr/>
          <a:lstStyle>
            <a:lvl1pPr>
              <a:defRPr/>
            </a:lvl1pPr>
          </a:lstStyle>
          <a:p>
            <a:r>
              <a:rPr lang="en-US" dirty="0"/>
              <a:t>TITLE GOES HERE AND CAN RUN TWO LINES</a:t>
            </a:r>
          </a:p>
        </p:txBody>
      </p:sp>
      <p:sp>
        <p:nvSpPr>
          <p:cNvPr id="4" name="Text Placeholder 3">
            <a:extLst>
              <a:ext uri="{FF2B5EF4-FFF2-40B4-BE49-F238E27FC236}">
                <a16:creationId xmlns:a16="http://schemas.microsoft.com/office/drawing/2014/main" id="{26579B7A-C982-4767-8F94-C24CAEBAA03D}"/>
              </a:ext>
            </a:extLst>
          </p:cNvPr>
          <p:cNvSpPr>
            <a:spLocks noGrp="1"/>
          </p:cNvSpPr>
          <p:nvPr>
            <p:ph type="body" sz="quarter" idx="10" hasCustomPrompt="1"/>
          </p:nvPr>
        </p:nvSpPr>
        <p:spPr>
          <a:xfrm>
            <a:off x="838200" y="1930400"/>
            <a:ext cx="4840288" cy="3248025"/>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10" name="Table Placeholder 9">
            <a:extLst>
              <a:ext uri="{FF2B5EF4-FFF2-40B4-BE49-F238E27FC236}">
                <a16:creationId xmlns:a16="http://schemas.microsoft.com/office/drawing/2014/main" id="{2A1F5C7D-1131-4FAF-B4CC-C7D797714D4A}"/>
              </a:ext>
            </a:extLst>
          </p:cNvPr>
          <p:cNvSpPr>
            <a:spLocks noGrp="1"/>
          </p:cNvSpPr>
          <p:nvPr>
            <p:ph type="tbl" sz="quarter" idx="11" hasCustomPrompt="1"/>
          </p:nvPr>
        </p:nvSpPr>
        <p:spPr>
          <a:xfrm>
            <a:off x="6007100" y="1930400"/>
            <a:ext cx="5346700" cy="3248025"/>
          </a:xfrm>
        </p:spPr>
        <p:txBody>
          <a:bodyPr/>
          <a:lstStyle>
            <a:lvl1pPr marL="0" indent="0">
              <a:buNone/>
              <a:defRPr/>
            </a:lvl1pPr>
          </a:lstStyle>
          <a:p>
            <a:r>
              <a:rPr lang="en-US" dirty="0"/>
              <a:t>To insert table, click the table icon in the middle of this area</a:t>
            </a:r>
          </a:p>
        </p:txBody>
      </p:sp>
    </p:spTree>
    <p:extLst>
      <p:ext uri="{BB962C8B-B14F-4D97-AF65-F5344CB8AC3E}">
        <p14:creationId xmlns:p14="http://schemas.microsoft.com/office/powerpoint/2010/main" val="1432444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Table/Graph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1CBB-CE16-4AFF-860D-66344F77D1F6}"/>
              </a:ext>
            </a:extLst>
          </p:cNvPr>
          <p:cNvSpPr>
            <a:spLocks noGrp="1"/>
          </p:cNvSpPr>
          <p:nvPr>
            <p:ph type="title" hasCustomPrompt="1"/>
          </p:nvPr>
        </p:nvSpPr>
        <p:spPr/>
        <p:txBody>
          <a:bodyPr/>
          <a:lstStyle>
            <a:lvl1pPr>
              <a:defRPr/>
            </a:lvl1pPr>
          </a:lstStyle>
          <a:p>
            <a:r>
              <a:rPr lang="en-US" dirty="0"/>
              <a:t>TITLE GOES HERE AND CAN RUN TWO LINES</a:t>
            </a:r>
          </a:p>
        </p:txBody>
      </p:sp>
      <p:sp>
        <p:nvSpPr>
          <p:cNvPr id="4" name="Text Placeholder 3">
            <a:extLst>
              <a:ext uri="{FF2B5EF4-FFF2-40B4-BE49-F238E27FC236}">
                <a16:creationId xmlns:a16="http://schemas.microsoft.com/office/drawing/2014/main" id="{26579B7A-C982-4767-8F94-C24CAEBAA03D}"/>
              </a:ext>
            </a:extLst>
          </p:cNvPr>
          <p:cNvSpPr>
            <a:spLocks noGrp="1"/>
          </p:cNvSpPr>
          <p:nvPr>
            <p:ph type="body" sz="quarter" idx="10" hasCustomPrompt="1"/>
          </p:nvPr>
        </p:nvSpPr>
        <p:spPr>
          <a:xfrm>
            <a:off x="6513512" y="1930400"/>
            <a:ext cx="4840288" cy="3248025"/>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10" name="Table Placeholder 9">
            <a:extLst>
              <a:ext uri="{FF2B5EF4-FFF2-40B4-BE49-F238E27FC236}">
                <a16:creationId xmlns:a16="http://schemas.microsoft.com/office/drawing/2014/main" id="{2A1F5C7D-1131-4FAF-B4CC-C7D797714D4A}"/>
              </a:ext>
            </a:extLst>
          </p:cNvPr>
          <p:cNvSpPr>
            <a:spLocks noGrp="1"/>
          </p:cNvSpPr>
          <p:nvPr>
            <p:ph type="tbl" sz="quarter" idx="11" hasCustomPrompt="1"/>
          </p:nvPr>
        </p:nvSpPr>
        <p:spPr>
          <a:xfrm>
            <a:off x="838200" y="1930400"/>
            <a:ext cx="5346700" cy="3248025"/>
          </a:xfrm>
        </p:spPr>
        <p:txBody>
          <a:bodyPr/>
          <a:lstStyle>
            <a:lvl1pPr marL="0" indent="0">
              <a:buNone/>
              <a:defRPr/>
            </a:lvl1pPr>
          </a:lstStyle>
          <a:p>
            <a:r>
              <a:rPr lang="en-US" dirty="0"/>
              <a:t>To insert table, click the table icon in the middle of this area</a:t>
            </a:r>
          </a:p>
        </p:txBody>
      </p:sp>
    </p:spTree>
    <p:extLst>
      <p:ext uri="{BB962C8B-B14F-4D97-AF65-F5344CB8AC3E}">
        <p14:creationId xmlns:p14="http://schemas.microsoft.com/office/powerpoint/2010/main" val="116493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Photo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C23D-EB03-436D-90FD-68766630C736}"/>
              </a:ext>
            </a:extLst>
          </p:cNvPr>
          <p:cNvSpPr>
            <a:spLocks noGrp="1"/>
          </p:cNvSpPr>
          <p:nvPr>
            <p:ph type="title" hasCustomPrompt="1"/>
          </p:nvPr>
        </p:nvSpPr>
        <p:spPr>
          <a:xfrm>
            <a:off x="889216" y="457200"/>
            <a:ext cx="4312979" cy="1600200"/>
          </a:xfrm>
        </p:spPr>
        <p:txBody>
          <a:bodyPr anchor="b"/>
          <a:lstStyle>
            <a:lvl1pPr>
              <a:defRPr sz="3200"/>
            </a:lvl1pPr>
          </a:lstStyle>
          <a:p>
            <a:r>
              <a:rPr lang="en-US" dirty="0"/>
              <a:t>TITLE GOES HERE CAN RUN THREE LINES</a:t>
            </a:r>
          </a:p>
        </p:txBody>
      </p:sp>
      <p:sp>
        <p:nvSpPr>
          <p:cNvPr id="9" name="Picture Placeholder 8">
            <a:extLst>
              <a:ext uri="{FF2B5EF4-FFF2-40B4-BE49-F238E27FC236}">
                <a16:creationId xmlns:a16="http://schemas.microsoft.com/office/drawing/2014/main" id="{94117160-F6F0-4A73-8FE5-1C2B9B8204FD}"/>
              </a:ext>
            </a:extLst>
          </p:cNvPr>
          <p:cNvSpPr>
            <a:spLocks noGrp="1"/>
          </p:cNvSpPr>
          <p:nvPr>
            <p:ph type="pic" sz="quarter" idx="10" hasCustomPrompt="1"/>
          </p:nvPr>
        </p:nvSpPr>
        <p:spPr>
          <a:xfrm>
            <a:off x="6437313" y="0"/>
            <a:ext cx="5754687" cy="6858000"/>
          </a:xfrm>
        </p:spPr>
        <p:txBody>
          <a:bodyPr/>
          <a:lstStyle>
            <a:lvl1pPr marL="0" indent="0">
              <a:buNone/>
              <a:defRPr/>
            </a:lvl1pPr>
          </a:lstStyle>
          <a:p>
            <a:r>
              <a:rPr lang="en-US" dirty="0"/>
              <a:t>TO INSERT PHOTO CLICK PHOTO ICON IN THE MIDDLE OF THIS AREA. Please use a VARIETY of photos within your presentation and between different presentations.</a:t>
            </a:r>
          </a:p>
        </p:txBody>
      </p:sp>
      <p:sp>
        <p:nvSpPr>
          <p:cNvPr id="10" name="Text Placeholder 3">
            <a:extLst>
              <a:ext uri="{FF2B5EF4-FFF2-40B4-BE49-F238E27FC236}">
                <a16:creationId xmlns:a16="http://schemas.microsoft.com/office/drawing/2014/main" id="{AA99693C-D412-419D-9A4C-A6F11D0CDFB5}"/>
              </a:ext>
            </a:extLst>
          </p:cNvPr>
          <p:cNvSpPr>
            <a:spLocks noGrp="1"/>
          </p:cNvSpPr>
          <p:nvPr>
            <p:ph type="body" sz="quarter" idx="11" hasCustomPrompt="1"/>
          </p:nvPr>
        </p:nvSpPr>
        <p:spPr>
          <a:xfrm>
            <a:off x="889216" y="2057400"/>
            <a:ext cx="4609542" cy="4059195"/>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11" name="Text Placeholder 9">
            <a:extLst>
              <a:ext uri="{FF2B5EF4-FFF2-40B4-BE49-F238E27FC236}">
                <a16:creationId xmlns:a16="http://schemas.microsoft.com/office/drawing/2014/main" id="{41DE7705-0BAC-4C5D-8B4E-D57EDCC94CA6}"/>
              </a:ext>
            </a:extLst>
          </p:cNvPr>
          <p:cNvSpPr>
            <a:spLocks noGrp="1"/>
          </p:cNvSpPr>
          <p:nvPr>
            <p:ph type="body" sz="quarter" idx="12" hasCustomPrompt="1"/>
          </p:nvPr>
        </p:nvSpPr>
        <p:spPr>
          <a:xfrm>
            <a:off x="-1" y="6647935"/>
            <a:ext cx="4102443" cy="210065"/>
          </a:xfrm>
        </p:spPr>
        <p:txBody>
          <a:bodyPr>
            <a:noAutofit/>
          </a:bodyPr>
          <a:lstStyle>
            <a:lvl1pPr marL="0" indent="0">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3365977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Photo with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4117160-F6F0-4A73-8FE5-1C2B9B8204FD}"/>
              </a:ext>
            </a:extLst>
          </p:cNvPr>
          <p:cNvSpPr>
            <a:spLocks noGrp="1"/>
          </p:cNvSpPr>
          <p:nvPr>
            <p:ph type="pic" sz="quarter" idx="10" hasCustomPrompt="1"/>
          </p:nvPr>
        </p:nvSpPr>
        <p:spPr>
          <a:xfrm>
            <a:off x="0" y="0"/>
            <a:ext cx="5754687" cy="6858000"/>
          </a:xfrm>
        </p:spPr>
        <p:txBody>
          <a:bodyPr/>
          <a:lstStyle>
            <a:lvl1pPr marL="0" indent="0">
              <a:buNone/>
              <a:defRPr/>
            </a:lvl1pPr>
          </a:lstStyle>
          <a:p>
            <a:r>
              <a:rPr lang="en-US" dirty="0"/>
              <a:t>TO INSERT PHOTO CLICK PHOTO ICON IN THE MIDDLE OF THIS AREA. Please use a VARIETY of photos within your presentation and between different presentations.</a:t>
            </a:r>
          </a:p>
        </p:txBody>
      </p:sp>
      <p:sp>
        <p:nvSpPr>
          <p:cNvPr id="2" name="Title 1">
            <a:extLst>
              <a:ext uri="{FF2B5EF4-FFF2-40B4-BE49-F238E27FC236}">
                <a16:creationId xmlns:a16="http://schemas.microsoft.com/office/drawing/2014/main" id="{3887C23D-EB03-436D-90FD-68766630C736}"/>
              </a:ext>
            </a:extLst>
          </p:cNvPr>
          <p:cNvSpPr>
            <a:spLocks noGrp="1"/>
          </p:cNvSpPr>
          <p:nvPr>
            <p:ph type="title" hasCustomPrompt="1"/>
          </p:nvPr>
        </p:nvSpPr>
        <p:spPr>
          <a:xfrm>
            <a:off x="6668528" y="457200"/>
            <a:ext cx="4312979" cy="1600200"/>
          </a:xfrm>
        </p:spPr>
        <p:txBody>
          <a:bodyPr anchor="b"/>
          <a:lstStyle>
            <a:lvl1pPr>
              <a:defRPr sz="3200"/>
            </a:lvl1pPr>
          </a:lstStyle>
          <a:p>
            <a:r>
              <a:rPr lang="en-US" dirty="0"/>
              <a:t>TITLE GOES HERE CAN RUN THREE LINES</a:t>
            </a:r>
          </a:p>
        </p:txBody>
      </p:sp>
      <p:sp>
        <p:nvSpPr>
          <p:cNvPr id="10" name="Text Placeholder 3">
            <a:extLst>
              <a:ext uri="{FF2B5EF4-FFF2-40B4-BE49-F238E27FC236}">
                <a16:creationId xmlns:a16="http://schemas.microsoft.com/office/drawing/2014/main" id="{AA99693C-D412-419D-9A4C-A6F11D0CDFB5}"/>
              </a:ext>
            </a:extLst>
          </p:cNvPr>
          <p:cNvSpPr>
            <a:spLocks noGrp="1"/>
          </p:cNvSpPr>
          <p:nvPr>
            <p:ph type="body" sz="quarter" idx="11" hasCustomPrompt="1"/>
          </p:nvPr>
        </p:nvSpPr>
        <p:spPr>
          <a:xfrm>
            <a:off x="6668528" y="2057400"/>
            <a:ext cx="4609542" cy="4059195"/>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11" name="Text Placeholder 9">
            <a:extLst>
              <a:ext uri="{FF2B5EF4-FFF2-40B4-BE49-F238E27FC236}">
                <a16:creationId xmlns:a16="http://schemas.microsoft.com/office/drawing/2014/main" id="{41DE7705-0BAC-4C5D-8B4E-D57EDCC94CA6}"/>
              </a:ext>
            </a:extLst>
          </p:cNvPr>
          <p:cNvSpPr>
            <a:spLocks noGrp="1"/>
          </p:cNvSpPr>
          <p:nvPr>
            <p:ph type="body" sz="quarter" idx="12" hasCustomPrompt="1"/>
          </p:nvPr>
        </p:nvSpPr>
        <p:spPr>
          <a:xfrm>
            <a:off x="8550876" y="6656388"/>
            <a:ext cx="3641125" cy="201612"/>
          </a:xfrm>
        </p:spPr>
        <p:txBody>
          <a:bodyPr>
            <a:noAutofit/>
          </a:bodyPr>
          <a:lstStyle>
            <a:lvl1pPr marL="0" indent="0" algn="r">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2183547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Right Photo with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3D5520-7337-4268-BE72-2D462D988BC7}"/>
              </a:ext>
            </a:extLst>
          </p:cNvPr>
          <p:cNvSpPr>
            <a:spLocks noGrp="1"/>
          </p:cNvSpPr>
          <p:nvPr>
            <p:ph type="pic" idx="1" hasCustomPrompt="1"/>
          </p:nvPr>
        </p:nvSpPr>
        <p:spPr>
          <a:xfrm>
            <a:off x="4772025" y="0"/>
            <a:ext cx="7419975"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TO INSERT PHOTO CLICK PHOTO ICON IN THE MIDDLE OF THIS AREA. Please use a VARIETY of photos within your presentation and between different presentations.</a:t>
            </a:r>
          </a:p>
        </p:txBody>
      </p:sp>
      <p:sp>
        <p:nvSpPr>
          <p:cNvPr id="2" name="Title 1">
            <a:extLst>
              <a:ext uri="{FF2B5EF4-FFF2-40B4-BE49-F238E27FC236}">
                <a16:creationId xmlns:a16="http://schemas.microsoft.com/office/drawing/2014/main" id="{A7111258-D1C6-404C-9454-ED4FEB6CA30C}"/>
              </a:ext>
            </a:extLst>
          </p:cNvPr>
          <p:cNvSpPr>
            <a:spLocks noGrp="1"/>
          </p:cNvSpPr>
          <p:nvPr>
            <p:ph type="title" hasCustomPrompt="1"/>
          </p:nvPr>
        </p:nvSpPr>
        <p:spPr>
          <a:xfrm>
            <a:off x="357875" y="457200"/>
            <a:ext cx="3932237" cy="1600200"/>
          </a:xfrm>
        </p:spPr>
        <p:txBody>
          <a:bodyPr anchor="b"/>
          <a:lstStyle>
            <a:lvl1pPr>
              <a:defRPr sz="3200"/>
            </a:lvl1pPr>
          </a:lstStyle>
          <a:p>
            <a:r>
              <a:rPr lang="en-US" dirty="0"/>
              <a:t>TITLE GOES HERE CAN RUN THREE LINES</a:t>
            </a:r>
          </a:p>
        </p:txBody>
      </p:sp>
      <p:sp>
        <p:nvSpPr>
          <p:cNvPr id="8" name="Text Placeholder 3">
            <a:extLst>
              <a:ext uri="{FF2B5EF4-FFF2-40B4-BE49-F238E27FC236}">
                <a16:creationId xmlns:a16="http://schemas.microsoft.com/office/drawing/2014/main" id="{5060A515-18E8-4417-A8A3-8015D455BB32}"/>
              </a:ext>
            </a:extLst>
          </p:cNvPr>
          <p:cNvSpPr>
            <a:spLocks noGrp="1"/>
          </p:cNvSpPr>
          <p:nvPr>
            <p:ph type="body" sz="quarter" idx="11" hasCustomPrompt="1"/>
          </p:nvPr>
        </p:nvSpPr>
        <p:spPr>
          <a:xfrm>
            <a:off x="357875" y="2057400"/>
            <a:ext cx="3932237" cy="4059195"/>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9" name="Text Placeholder 9">
            <a:extLst>
              <a:ext uri="{FF2B5EF4-FFF2-40B4-BE49-F238E27FC236}">
                <a16:creationId xmlns:a16="http://schemas.microsoft.com/office/drawing/2014/main" id="{5359AFC9-C79E-45D0-B266-16D400589F2B}"/>
              </a:ext>
            </a:extLst>
          </p:cNvPr>
          <p:cNvSpPr>
            <a:spLocks noGrp="1"/>
          </p:cNvSpPr>
          <p:nvPr>
            <p:ph type="body" sz="quarter" idx="12" hasCustomPrompt="1"/>
          </p:nvPr>
        </p:nvSpPr>
        <p:spPr>
          <a:xfrm>
            <a:off x="-1" y="6672648"/>
            <a:ext cx="3645243" cy="185352"/>
          </a:xfrm>
        </p:spPr>
        <p:txBody>
          <a:bodyPr>
            <a:noAutofit/>
          </a:bodyPr>
          <a:lstStyle>
            <a:lvl1pPr marL="0" indent="0">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3083894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Left Photo with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3D5520-7337-4268-BE72-2D462D988BC7}"/>
              </a:ext>
            </a:extLst>
          </p:cNvPr>
          <p:cNvSpPr>
            <a:spLocks noGrp="1"/>
          </p:cNvSpPr>
          <p:nvPr>
            <p:ph type="pic" idx="1" hasCustomPrompt="1"/>
          </p:nvPr>
        </p:nvSpPr>
        <p:spPr>
          <a:xfrm>
            <a:off x="14660" y="0"/>
            <a:ext cx="7419975"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TO INSERT PHOTO CLICK PHOTO ICON IN THE MIDDLE OF THIS AREA. Please use a VARIETY of photos within your presentation and between different presentations.</a:t>
            </a:r>
          </a:p>
        </p:txBody>
      </p:sp>
      <p:sp>
        <p:nvSpPr>
          <p:cNvPr id="2" name="Title 1">
            <a:extLst>
              <a:ext uri="{FF2B5EF4-FFF2-40B4-BE49-F238E27FC236}">
                <a16:creationId xmlns:a16="http://schemas.microsoft.com/office/drawing/2014/main" id="{A7111258-D1C6-404C-9454-ED4FEB6CA30C}"/>
              </a:ext>
            </a:extLst>
          </p:cNvPr>
          <p:cNvSpPr>
            <a:spLocks noGrp="1"/>
          </p:cNvSpPr>
          <p:nvPr>
            <p:ph type="title" hasCustomPrompt="1"/>
          </p:nvPr>
        </p:nvSpPr>
        <p:spPr>
          <a:xfrm>
            <a:off x="7858454" y="457200"/>
            <a:ext cx="3932237" cy="1600200"/>
          </a:xfrm>
        </p:spPr>
        <p:txBody>
          <a:bodyPr anchor="b"/>
          <a:lstStyle>
            <a:lvl1pPr>
              <a:defRPr sz="3200"/>
            </a:lvl1pPr>
          </a:lstStyle>
          <a:p>
            <a:r>
              <a:rPr lang="en-US" dirty="0"/>
              <a:t>TITLE GOES HERE CAN RUN THREE LINES</a:t>
            </a:r>
          </a:p>
        </p:txBody>
      </p:sp>
      <p:sp>
        <p:nvSpPr>
          <p:cNvPr id="8" name="Text Placeholder 3">
            <a:extLst>
              <a:ext uri="{FF2B5EF4-FFF2-40B4-BE49-F238E27FC236}">
                <a16:creationId xmlns:a16="http://schemas.microsoft.com/office/drawing/2014/main" id="{5060A515-18E8-4417-A8A3-8015D455BB32}"/>
              </a:ext>
            </a:extLst>
          </p:cNvPr>
          <p:cNvSpPr>
            <a:spLocks noGrp="1"/>
          </p:cNvSpPr>
          <p:nvPr>
            <p:ph type="body" sz="quarter" idx="11" hasCustomPrompt="1"/>
          </p:nvPr>
        </p:nvSpPr>
        <p:spPr>
          <a:xfrm>
            <a:off x="7858454" y="2057400"/>
            <a:ext cx="3932237" cy="4059195"/>
          </a:xfrm>
        </p:spPr>
        <p:txBody>
          <a:bodyPr>
            <a:normAutofit/>
          </a:bodyPr>
          <a:lstStyle>
            <a:lvl1pPr>
              <a:defRPr sz="2400"/>
            </a:lvl1pPr>
            <a:lvl2pPr>
              <a:defRPr sz="2000"/>
            </a:lvl2pPr>
          </a:lstStyle>
          <a:p>
            <a:pPr lvl="0"/>
            <a:r>
              <a:rPr lang="en-US" dirty="0"/>
              <a:t>Level 1 bullet goes here</a:t>
            </a:r>
          </a:p>
          <a:p>
            <a:pPr lvl="1"/>
            <a:r>
              <a:rPr lang="en-US" dirty="0"/>
              <a:t>Level 2 bullet goes here</a:t>
            </a:r>
          </a:p>
        </p:txBody>
      </p:sp>
      <p:sp>
        <p:nvSpPr>
          <p:cNvPr id="9" name="Text Placeholder 9">
            <a:extLst>
              <a:ext uri="{FF2B5EF4-FFF2-40B4-BE49-F238E27FC236}">
                <a16:creationId xmlns:a16="http://schemas.microsoft.com/office/drawing/2014/main" id="{5359AFC9-C79E-45D0-B266-16D400589F2B}"/>
              </a:ext>
            </a:extLst>
          </p:cNvPr>
          <p:cNvSpPr>
            <a:spLocks noGrp="1"/>
          </p:cNvSpPr>
          <p:nvPr>
            <p:ph type="body" sz="quarter" idx="12" hasCustomPrompt="1"/>
          </p:nvPr>
        </p:nvSpPr>
        <p:spPr>
          <a:xfrm>
            <a:off x="8847438" y="6656388"/>
            <a:ext cx="3346014" cy="201612"/>
          </a:xfrm>
        </p:spPr>
        <p:txBody>
          <a:bodyPr>
            <a:noAutofit/>
          </a:bodyPr>
          <a:lstStyle>
            <a:lvl1pPr marL="0" indent="0" algn="r">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1249319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and Content Red and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AC2E77-6106-4873-8031-6C1158734431}"/>
              </a:ext>
            </a:extLst>
          </p:cNvPr>
          <p:cNvSpPr/>
          <p:nvPr userDrawn="1"/>
        </p:nvSpPr>
        <p:spPr>
          <a:xfrm>
            <a:off x="7129849" y="531813"/>
            <a:ext cx="4290626" cy="579437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E8ACAE9C-5B0C-4BD2-922E-A88AC21D71FE}"/>
              </a:ext>
            </a:extLst>
          </p:cNvPr>
          <p:cNvSpPr>
            <a:spLocks noGrp="1"/>
          </p:cNvSpPr>
          <p:nvPr>
            <p:ph type="pic" sz="quarter" idx="10" hasCustomPrompt="1"/>
          </p:nvPr>
        </p:nvSpPr>
        <p:spPr>
          <a:xfrm>
            <a:off x="771525" y="531813"/>
            <a:ext cx="6100763" cy="4559300"/>
          </a:xfrm>
        </p:spPr>
        <p:txBody>
          <a:bodyPr/>
          <a:lstStyle>
            <a:lvl1pPr marL="0" marR="0" indent="0" algn="l" defTabSz="914400" rtl="0" eaLnBrk="1" fontAlgn="auto" latinLnBrk="0" hangingPunct="1">
              <a:lnSpc>
                <a:spcPct val="90000"/>
              </a:lnSpc>
              <a:spcBef>
                <a:spcPts val="1000"/>
              </a:spcBef>
              <a:spcAft>
                <a:spcPts val="0"/>
              </a:spcAft>
              <a:buClrTx/>
              <a:buSzTx/>
              <a:buFont typeface="+mj-lt"/>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TO INSERT PHOTO CLICK PHOTO ICON IN THE MIDDLE OF THIS AREA. Please use a VARIETY of photos within your presentation and between different presentations.</a:t>
            </a:r>
          </a:p>
          <a:p>
            <a:endParaRPr lang="en-US" dirty="0"/>
          </a:p>
        </p:txBody>
      </p:sp>
      <p:sp>
        <p:nvSpPr>
          <p:cNvPr id="7" name="Rectangle 6">
            <a:extLst>
              <a:ext uri="{FF2B5EF4-FFF2-40B4-BE49-F238E27FC236}">
                <a16:creationId xmlns:a16="http://schemas.microsoft.com/office/drawing/2014/main" id="{2C6FD692-B9CC-41FA-AD57-DFCF15350E29}"/>
              </a:ext>
            </a:extLst>
          </p:cNvPr>
          <p:cNvSpPr/>
          <p:nvPr userDrawn="1"/>
        </p:nvSpPr>
        <p:spPr>
          <a:xfrm>
            <a:off x="771525" y="5369369"/>
            <a:ext cx="6099813" cy="95338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8456C3E-94FE-498C-8F58-C008B10FA0BF}"/>
              </a:ext>
            </a:extLst>
          </p:cNvPr>
          <p:cNvSpPr>
            <a:spLocks noGrp="1"/>
          </p:cNvSpPr>
          <p:nvPr>
            <p:ph type="body" sz="quarter" idx="11" hasCustomPrompt="1"/>
          </p:nvPr>
        </p:nvSpPr>
        <p:spPr>
          <a:xfrm>
            <a:off x="771525" y="5372100"/>
            <a:ext cx="6099175" cy="954088"/>
          </a:xfrm>
        </p:spPr>
        <p:style>
          <a:lnRef idx="3">
            <a:schemeClr val="lt1"/>
          </a:lnRef>
          <a:fillRef idx="1">
            <a:schemeClr val="accent1"/>
          </a:fillRef>
          <a:effectRef idx="1">
            <a:schemeClr val="accent1"/>
          </a:effectRef>
          <a:fontRef idx="minor">
            <a:schemeClr val="lt1"/>
          </a:fontRef>
        </p:style>
        <p:txBody>
          <a:bodyPr/>
          <a:lstStyle>
            <a:lvl1pPr marL="0" indent="0">
              <a:buNone/>
              <a:defRPr>
                <a:solidFill>
                  <a:schemeClr val="bg1"/>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HIGHLIGHT OR TITLE GOES HERE</a:t>
            </a:r>
          </a:p>
        </p:txBody>
      </p:sp>
      <p:sp>
        <p:nvSpPr>
          <p:cNvPr id="12" name="Text Placeholder 11">
            <a:extLst>
              <a:ext uri="{FF2B5EF4-FFF2-40B4-BE49-F238E27FC236}">
                <a16:creationId xmlns:a16="http://schemas.microsoft.com/office/drawing/2014/main" id="{C1751603-B923-4FC4-8BD8-FE37830EED61}"/>
              </a:ext>
            </a:extLst>
          </p:cNvPr>
          <p:cNvSpPr>
            <a:spLocks noGrp="1"/>
          </p:cNvSpPr>
          <p:nvPr>
            <p:ph type="body" sz="quarter" idx="12" hasCustomPrompt="1"/>
          </p:nvPr>
        </p:nvSpPr>
        <p:spPr>
          <a:xfrm>
            <a:off x="7127875" y="531813"/>
            <a:ext cx="4291013" cy="5794375"/>
          </a:xfrm>
        </p:spPr>
        <p:style>
          <a:lnRef idx="3">
            <a:schemeClr val="lt1"/>
          </a:lnRef>
          <a:fillRef idx="1">
            <a:schemeClr val="accent4"/>
          </a:fillRef>
          <a:effectRef idx="1">
            <a:schemeClr val="accent4"/>
          </a:effectRef>
          <a:fontRef idx="minor">
            <a:schemeClr val="lt1"/>
          </a:fontRef>
        </p:style>
        <p:txBody>
          <a:bodyPr>
            <a:normAutofit/>
          </a:bodyPr>
          <a:lstStyle>
            <a:lvl1pPr>
              <a:defRPr sz="2400">
                <a:solidFill>
                  <a:schemeClr val="bg1"/>
                </a:solidFill>
              </a:defRPr>
            </a:lvl1pPr>
            <a:lvl2pPr>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Level 1 bullet goes here</a:t>
            </a:r>
          </a:p>
          <a:p>
            <a:pPr lvl="1"/>
            <a:r>
              <a:rPr lang="en-US" dirty="0"/>
              <a:t>Level 2 bullet goes here</a:t>
            </a:r>
          </a:p>
        </p:txBody>
      </p:sp>
      <p:sp>
        <p:nvSpPr>
          <p:cNvPr id="13" name="Text Placeholder 9">
            <a:extLst>
              <a:ext uri="{FF2B5EF4-FFF2-40B4-BE49-F238E27FC236}">
                <a16:creationId xmlns:a16="http://schemas.microsoft.com/office/drawing/2014/main" id="{4ABC4503-E881-496B-A303-B03DCA0A95E8}"/>
              </a:ext>
            </a:extLst>
          </p:cNvPr>
          <p:cNvSpPr>
            <a:spLocks noGrp="1"/>
          </p:cNvSpPr>
          <p:nvPr>
            <p:ph type="body" sz="quarter" idx="13" hasCustomPrompt="1"/>
          </p:nvPr>
        </p:nvSpPr>
        <p:spPr>
          <a:xfrm>
            <a:off x="8563232" y="6656388"/>
            <a:ext cx="3630220" cy="201612"/>
          </a:xfrm>
        </p:spPr>
        <p:txBody>
          <a:bodyPr>
            <a:noAutofit/>
          </a:bodyPr>
          <a:lstStyle>
            <a:lvl1pPr marL="0" indent="0" algn="r">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4039804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and Content Blue and Light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AC2E77-6106-4873-8031-6C1158734431}"/>
              </a:ext>
            </a:extLst>
          </p:cNvPr>
          <p:cNvSpPr/>
          <p:nvPr userDrawn="1"/>
        </p:nvSpPr>
        <p:spPr>
          <a:xfrm>
            <a:off x="7129849" y="531813"/>
            <a:ext cx="4290626" cy="579437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E8ACAE9C-5B0C-4BD2-922E-A88AC21D71FE}"/>
              </a:ext>
            </a:extLst>
          </p:cNvPr>
          <p:cNvSpPr>
            <a:spLocks noGrp="1"/>
          </p:cNvSpPr>
          <p:nvPr>
            <p:ph type="pic" sz="quarter" idx="10" hasCustomPrompt="1"/>
          </p:nvPr>
        </p:nvSpPr>
        <p:spPr>
          <a:xfrm>
            <a:off x="771525" y="531813"/>
            <a:ext cx="6100763" cy="4559300"/>
          </a:xfrm>
        </p:spPr>
        <p:txBody>
          <a:bodyPr/>
          <a:lstStyle>
            <a:lvl1pPr marL="0" marR="0" indent="0" algn="l" defTabSz="914400" rtl="0" eaLnBrk="1" fontAlgn="auto" latinLnBrk="0" hangingPunct="1">
              <a:lnSpc>
                <a:spcPct val="90000"/>
              </a:lnSpc>
              <a:spcBef>
                <a:spcPts val="1000"/>
              </a:spcBef>
              <a:spcAft>
                <a:spcPts val="0"/>
              </a:spcAft>
              <a:buClrTx/>
              <a:buSzTx/>
              <a:buFont typeface="+mj-lt"/>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TO INSERT PHOTO CLICK PHOTO ICON IN THE MIDDLE OF THIS AREA. Please use a VARIETY of photos within your presentation and between different presentations.</a:t>
            </a:r>
          </a:p>
          <a:p>
            <a:endParaRPr lang="en-US" dirty="0"/>
          </a:p>
        </p:txBody>
      </p:sp>
      <p:sp>
        <p:nvSpPr>
          <p:cNvPr id="7" name="Rectangle 6">
            <a:extLst>
              <a:ext uri="{FF2B5EF4-FFF2-40B4-BE49-F238E27FC236}">
                <a16:creationId xmlns:a16="http://schemas.microsoft.com/office/drawing/2014/main" id="{2C6FD692-B9CC-41FA-AD57-DFCF15350E29}"/>
              </a:ext>
            </a:extLst>
          </p:cNvPr>
          <p:cNvSpPr/>
          <p:nvPr userDrawn="1"/>
        </p:nvSpPr>
        <p:spPr>
          <a:xfrm>
            <a:off x="771525" y="5369369"/>
            <a:ext cx="6099813" cy="95338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8456C3E-94FE-498C-8F58-C008B10FA0BF}"/>
              </a:ext>
            </a:extLst>
          </p:cNvPr>
          <p:cNvSpPr>
            <a:spLocks noGrp="1"/>
          </p:cNvSpPr>
          <p:nvPr>
            <p:ph type="body" sz="quarter" idx="11" hasCustomPrompt="1"/>
          </p:nvPr>
        </p:nvSpPr>
        <p:spPr>
          <a:xfrm>
            <a:off x="771525" y="5372100"/>
            <a:ext cx="6099175" cy="954088"/>
          </a:xfrm>
        </p:spPr>
        <p:style>
          <a:lnRef idx="3">
            <a:schemeClr val="lt1"/>
          </a:lnRef>
          <a:fillRef idx="1">
            <a:schemeClr val="accent3"/>
          </a:fillRef>
          <a:effectRef idx="1">
            <a:schemeClr val="accent3"/>
          </a:effectRef>
          <a:fontRef idx="minor">
            <a:schemeClr val="lt1"/>
          </a:fontRef>
        </p:style>
        <p:txBody>
          <a:bodyPr/>
          <a:lstStyle>
            <a:lvl1pPr marL="0" indent="0">
              <a:buNone/>
              <a:defRPr>
                <a:solidFill>
                  <a:schemeClr val="bg1"/>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HIGHLIGHT OR TITLE GOES HERE</a:t>
            </a:r>
          </a:p>
        </p:txBody>
      </p:sp>
      <p:sp>
        <p:nvSpPr>
          <p:cNvPr id="12" name="Text Placeholder 11">
            <a:extLst>
              <a:ext uri="{FF2B5EF4-FFF2-40B4-BE49-F238E27FC236}">
                <a16:creationId xmlns:a16="http://schemas.microsoft.com/office/drawing/2014/main" id="{C1751603-B923-4FC4-8BD8-FE37830EED61}"/>
              </a:ext>
            </a:extLst>
          </p:cNvPr>
          <p:cNvSpPr>
            <a:spLocks noGrp="1"/>
          </p:cNvSpPr>
          <p:nvPr>
            <p:ph type="body" sz="quarter" idx="12" hasCustomPrompt="1"/>
          </p:nvPr>
        </p:nvSpPr>
        <p:spPr>
          <a:xfrm>
            <a:off x="7127875" y="531813"/>
            <a:ext cx="4291013" cy="5794375"/>
          </a:xfrm>
        </p:spPr>
        <p:style>
          <a:lnRef idx="3">
            <a:schemeClr val="lt1"/>
          </a:lnRef>
          <a:fillRef idx="1">
            <a:schemeClr val="accent2"/>
          </a:fillRef>
          <a:effectRef idx="1">
            <a:schemeClr val="accent2"/>
          </a:effectRef>
          <a:fontRef idx="minor">
            <a:schemeClr val="lt1"/>
          </a:fontRef>
        </p:style>
        <p:txBody>
          <a:bodyPr>
            <a:normAutofit/>
          </a:bodyPr>
          <a:lstStyle>
            <a:lvl1pPr>
              <a:defRPr sz="2400">
                <a:solidFill>
                  <a:schemeClr val="bg1"/>
                </a:solidFill>
              </a:defRPr>
            </a:lvl1pPr>
            <a:lvl2pPr>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Level 1 bullet goes here</a:t>
            </a:r>
          </a:p>
          <a:p>
            <a:pPr lvl="1"/>
            <a:r>
              <a:rPr lang="en-US" dirty="0"/>
              <a:t>Level 2 bullet goes here</a:t>
            </a:r>
          </a:p>
        </p:txBody>
      </p:sp>
      <p:sp>
        <p:nvSpPr>
          <p:cNvPr id="13" name="Text Placeholder 9">
            <a:extLst>
              <a:ext uri="{FF2B5EF4-FFF2-40B4-BE49-F238E27FC236}">
                <a16:creationId xmlns:a16="http://schemas.microsoft.com/office/drawing/2014/main" id="{4ABC4503-E881-496B-A303-B03DCA0A95E8}"/>
              </a:ext>
            </a:extLst>
          </p:cNvPr>
          <p:cNvSpPr>
            <a:spLocks noGrp="1"/>
          </p:cNvSpPr>
          <p:nvPr>
            <p:ph type="body" sz="quarter" idx="13" hasCustomPrompt="1"/>
          </p:nvPr>
        </p:nvSpPr>
        <p:spPr>
          <a:xfrm>
            <a:off x="8563232" y="6656388"/>
            <a:ext cx="3630220" cy="201612"/>
          </a:xfrm>
        </p:spPr>
        <p:txBody>
          <a:bodyPr>
            <a:noAutofit/>
          </a:bodyPr>
          <a:lstStyle>
            <a:lvl1pPr marL="0" indent="0" algn="r">
              <a:buNone/>
              <a:defRPr sz="1000"/>
            </a:lvl1pPr>
            <a:lvl2pPr>
              <a:defRPr sz="1600"/>
            </a:lvl2pPr>
            <a:lvl3pPr>
              <a:defRPr sz="1400"/>
            </a:lvl3pPr>
            <a:lvl4pPr>
              <a:defRPr sz="1200"/>
            </a:lvl4pPr>
            <a:lvl5pPr>
              <a:defRPr sz="1200"/>
            </a:lvl5pPr>
          </a:lstStyle>
          <a:p>
            <a:pPr lvl="0"/>
            <a:r>
              <a:rPr lang="en-US" dirty="0"/>
              <a:t>Photo credit goes here</a:t>
            </a:r>
          </a:p>
        </p:txBody>
      </p:sp>
    </p:spTree>
    <p:extLst>
      <p:ext uri="{BB962C8B-B14F-4D97-AF65-F5344CB8AC3E}">
        <p14:creationId xmlns:p14="http://schemas.microsoft.com/office/powerpoint/2010/main" val="2082411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0515470-B7E8-4CED-A4FE-39FDBF98CA33}"/>
              </a:ext>
            </a:extLst>
          </p:cNvPr>
          <p:cNvSpPr>
            <a:spLocks noGrp="1"/>
          </p:cNvSpPr>
          <p:nvPr>
            <p:ph type="title" hasCustomPrompt="1"/>
          </p:nvPr>
        </p:nvSpPr>
        <p:spPr>
          <a:xfrm>
            <a:off x="831850" y="1709738"/>
            <a:ext cx="10515600" cy="2852737"/>
          </a:xfrm>
        </p:spPr>
        <p:txBody>
          <a:bodyPr anchor="b"/>
          <a:lstStyle>
            <a:lvl1pPr>
              <a:defRPr sz="6000">
                <a:latin typeface="Gill Sans MT" panose="020B0502020104020203" pitchFamily="34" charset="0"/>
              </a:defRPr>
            </a:lvl1pPr>
          </a:lstStyle>
          <a:p>
            <a:r>
              <a:rPr lang="en-US" dirty="0"/>
              <a:t>CLOSING SLIDE TITLE GOES HERE CAN RUN TWO LINES</a:t>
            </a:r>
          </a:p>
        </p:txBody>
      </p:sp>
    </p:spTree>
    <p:extLst>
      <p:ext uri="{BB962C8B-B14F-4D97-AF65-F5344CB8AC3E}">
        <p14:creationId xmlns:p14="http://schemas.microsoft.com/office/powerpoint/2010/main" val="408675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A748F4C-89B1-4E4B-AA43-82452CAC55F9}"/>
              </a:ext>
            </a:extLst>
          </p:cNvPr>
          <p:cNvSpPr>
            <a:spLocks noGrp="1"/>
          </p:cNvSpPr>
          <p:nvPr>
            <p:ph type="pic" sz="quarter" idx="10" hasCustomPrompt="1"/>
          </p:nvPr>
        </p:nvSpPr>
        <p:spPr>
          <a:xfrm>
            <a:off x="-6350" y="0"/>
            <a:ext cx="121920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TO INSERT PHOTO CLICK PHOTO ICON IN THE MIDDLE OF THIS AREA. CHANGE FONT COLOR FOR BEST READABILITY. Please use a VARIETY of photos within your presentation and between different presentations.</a:t>
            </a:r>
          </a:p>
        </p:txBody>
      </p:sp>
      <p:sp>
        <p:nvSpPr>
          <p:cNvPr id="6" name="Title 1">
            <a:extLst>
              <a:ext uri="{FF2B5EF4-FFF2-40B4-BE49-F238E27FC236}">
                <a16:creationId xmlns:a16="http://schemas.microsoft.com/office/drawing/2014/main" id="{40515470-B7E8-4CED-A4FE-39FDBF98CA33}"/>
              </a:ext>
            </a:extLst>
          </p:cNvPr>
          <p:cNvSpPr>
            <a:spLocks noGrp="1"/>
          </p:cNvSpPr>
          <p:nvPr>
            <p:ph type="title" hasCustomPrompt="1"/>
          </p:nvPr>
        </p:nvSpPr>
        <p:spPr>
          <a:xfrm>
            <a:off x="838200" y="3429000"/>
            <a:ext cx="10515600" cy="1829908"/>
          </a:xfrm>
        </p:spPr>
        <p:txBody>
          <a:bodyPr anchor="b"/>
          <a:lstStyle>
            <a:lvl1pPr algn="ctr">
              <a:defRPr sz="6000">
                <a:solidFill>
                  <a:schemeClr val="accent4"/>
                </a:solidFill>
                <a:latin typeface="Gill Sans MT" panose="020B0502020104020203" pitchFamily="34" charset="0"/>
              </a:defRPr>
            </a:lvl1pPr>
          </a:lstStyle>
          <a:p>
            <a:r>
              <a:rPr lang="en-US" dirty="0"/>
              <a:t>CLOSING SLIDE TITLE GOES HERE CAN RUN TWO LINES</a:t>
            </a:r>
          </a:p>
        </p:txBody>
      </p:sp>
      <p:sp>
        <p:nvSpPr>
          <p:cNvPr id="10" name="Text Placeholder 9">
            <a:extLst>
              <a:ext uri="{FF2B5EF4-FFF2-40B4-BE49-F238E27FC236}">
                <a16:creationId xmlns:a16="http://schemas.microsoft.com/office/drawing/2014/main" id="{7F0BC242-9916-4119-9187-EF000ECF46A6}"/>
              </a:ext>
            </a:extLst>
          </p:cNvPr>
          <p:cNvSpPr>
            <a:spLocks noGrp="1"/>
          </p:cNvSpPr>
          <p:nvPr>
            <p:ph type="body" sz="quarter" idx="12" hasCustomPrompt="1"/>
          </p:nvPr>
        </p:nvSpPr>
        <p:spPr>
          <a:xfrm>
            <a:off x="-1" y="6672648"/>
            <a:ext cx="3645243" cy="185352"/>
          </a:xfrm>
        </p:spPr>
        <p:txBody>
          <a:bodyPr>
            <a:noAutofit/>
          </a:bodyPr>
          <a:lstStyle>
            <a:lvl1pPr marL="0" indent="0">
              <a:buNone/>
              <a:defRPr sz="1000">
                <a:solidFill>
                  <a:schemeClr val="accent4"/>
                </a:solidFill>
              </a:defRPr>
            </a:lvl1pPr>
            <a:lvl2pPr>
              <a:defRPr sz="1600"/>
            </a:lvl2pPr>
            <a:lvl3pPr>
              <a:defRPr sz="1400"/>
            </a:lvl3pPr>
            <a:lvl4pPr>
              <a:defRPr sz="1200"/>
            </a:lvl4pPr>
            <a:lvl5pPr>
              <a:defRPr sz="1200"/>
            </a:lvl5pPr>
          </a:lstStyle>
          <a:p>
            <a:pPr lvl="0"/>
            <a:r>
              <a:rPr lang="en-US" dirty="0"/>
              <a:t>Photo credit goes here</a:t>
            </a:r>
          </a:p>
        </p:txBody>
      </p:sp>
      <p:sp>
        <p:nvSpPr>
          <p:cNvPr id="17" name="Picture Placeholder 16">
            <a:extLst>
              <a:ext uri="{FF2B5EF4-FFF2-40B4-BE49-F238E27FC236}">
                <a16:creationId xmlns:a16="http://schemas.microsoft.com/office/drawing/2014/main" id="{9318817C-4832-4E1A-828F-AE5093462DBB}"/>
              </a:ext>
            </a:extLst>
          </p:cNvPr>
          <p:cNvSpPr>
            <a:spLocks noGrp="1"/>
          </p:cNvSpPr>
          <p:nvPr>
            <p:ph type="pic" sz="quarter" idx="13" hasCustomPrompt="1"/>
          </p:nvPr>
        </p:nvSpPr>
        <p:spPr>
          <a:xfrm>
            <a:off x="10451472" y="5773479"/>
            <a:ext cx="1712912" cy="1052620"/>
          </a:xfrm>
        </p:spPr>
        <p:txBody>
          <a:bodyPr>
            <a:normAutofit/>
          </a:bodyPr>
          <a:lstStyle>
            <a:lvl1pPr marL="0" indent="0">
              <a:buNone/>
              <a:defRPr sz="1400">
                <a:solidFill>
                  <a:schemeClr val="bg2"/>
                </a:solidFill>
              </a:defRPr>
            </a:lvl1pPr>
          </a:lstStyle>
          <a:p>
            <a:r>
              <a:rPr lang="en-US" dirty="0"/>
              <a:t>CLICK TO INSERT ALL-WHITE IMPACT MALARIA LOGO HERE</a:t>
            </a:r>
          </a:p>
        </p:txBody>
      </p:sp>
      <p:sp>
        <p:nvSpPr>
          <p:cNvPr id="19" name="Picture Placeholder 18">
            <a:extLst>
              <a:ext uri="{FF2B5EF4-FFF2-40B4-BE49-F238E27FC236}">
                <a16:creationId xmlns:a16="http://schemas.microsoft.com/office/drawing/2014/main" id="{0F20FC7C-6E92-4406-AD8F-787FBB25CC1D}"/>
              </a:ext>
            </a:extLst>
          </p:cNvPr>
          <p:cNvSpPr>
            <a:spLocks noGrp="1"/>
          </p:cNvSpPr>
          <p:nvPr>
            <p:ph type="pic" sz="quarter" idx="14" hasCustomPrompt="1"/>
          </p:nvPr>
        </p:nvSpPr>
        <p:spPr>
          <a:xfrm>
            <a:off x="357188" y="6026150"/>
            <a:ext cx="1663700" cy="414338"/>
          </a:xfrm>
        </p:spPr>
        <p:txBody>
          <a:bodyPr>
            <a:noAutofit/>
          </a:bodyPr>
          <a:lstStyle>
            <a:lvl1pPr marL="0" indent="0">
              <a:buNone/>
              <a:defRPr sz="1400">
                <a:solidFill>
                  <a:schemeClr val="bg2"/>
                </a:solidFill>
              </a:defRPr>
            </a:lvl1pPr>
          </a:lstStyle>
          <a:p>
            <a:r>
              <a:rPr lang="en-US" dirty="0"/>
              <a:t>INSERT PMI LOGO HERE</a:t>
            </a:r>
          </a:p>
        </p:txBody>
      </p:sp>
    </p:spTree>
    <p:extLst>
      <p:ext uri="{BB962C8B-B14F-4D97-AF65-F5344CB8AC3E}">
        <p14:creationId xmlns:p14="http://schemas.microsoft.com/office/powerpoint/2010/main" val="918384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817663-E7B2-460F-AA75-E9B121C66DFF}"/>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20B307-8C0B-40B4-B392-ABBC3AD324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39084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9.tiff"/><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10.jp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100C11C1-3E60-4843-BFEE-E4B4CE2B9C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16180" y="5657196"/>
            <a:ext cx="2242481" cy="747494"/>
          </a:xfrm>
          <a:prstGeom prst="rect">
            <a:avLst/>
          </a:prstGeom>
        </p:spPr>
      </p:pic>
      <p:sp>
        <p:nvSpPr>
          <p:cNvPr id="13" name="Title 1">
            <a:extLst>
              <a:ext uri="{FF2B5EF4-FFF2-40B4-BE49-F238E27FC236}">
                <a16:creationId xmlns:a16="http://schemas.microsoft.com/office/drawing/2014/main" id="{4BD16CF5-BB44-394C-88DB-B445022FBC0A}"/>
              </a:ext>
            </a:extLst>
          </p:cNvPr>
          <p:cNvSpPr txBox="1">
            <a:spLocks/>
          </p:cNvSpPr>
          <p:nvPr/>
        </p:nvSpPr>
        <p:spPr>
          <a:xfrm>
            <a:off x="4868236" y="5354158"/>
            <a:ext cx="3244107" cy="456035"/>
          </a:xfrm>
          <a:prstGeom prst="rect">
            <a:avLst/>
          </a:prstGeom>
        </p:spPr>
        <p:txBody>
          <a:bodyPr vert="horz" lIns="45720" tIns="22860" rIns="45720" bIns="2286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latin typeface="Gill Sans MT" panose="020B0502020104020203" pitchFamily="34" charset="77"/>
                <a:cs typeface="Gill Sans Light" panose="020B0302020104020203" pitchFamily="34" charset="-79"/>
              </a:rPr>
              <a:t>March 2</a:t>
            </a:r>
            <a:r>
              <a:rPr lang="en-US" sz="2800" baseline="30000" dirty="0">
                <a:latin typeface="Gill Sans MT" panose="020B0502020104020203" pitchFamily="34" charset="77"/>
                <a:cs typeface="Gill Sans Light" panose="020B0302020104020203" pitchFamily="34" charset="-79"/>
              </a:rPr>
              <a:t>nd</a:t>
            </a:r>
            <a:r>
              <a:rPr lang="en-US" sz="2800" dirty="0">
                <a:latin typeface="Gill Sans MT" panose="020B0502020104020203" pitchFamily="34" charset="77"/>
                <a:cs typeface="Gill Sans Light" panose="020B0302020104020203" pitchFamily="34" charset="-79"/>
              </a:rPr>
              <a:t> 2023</a:t>
            </a:r>
          </a:p>
        </p:txBody>
      </p:sp>
      <p:sp>
        <p:nvSpPr>
          <p:cNvPr id="14" name="Title 1">
            <a:extLst>
              <a:ext uri="{FF2B5EF4-FFF2-40B4-BE49-F238E27FC236}">
                <a16:creationId xmlns:a16="http://schemas.microsoft.com/office/drawing/2014/main" id="{0EE7BADF-0CDC-D34F-A788-2799002ADD82}"/>
              </a:ext>
            </a:extLst>
          </p:cNvPr>
          <p:cNvSpPr txBox="1">
            <a:spLocks/>
          </p:cNvSpPr>
          <p:nvPr/>
        </p:nvSpPr>
        <p:spPr>
          <a:xfrm>
            <a:off x="872761" y="318052"/>
            <a:ext cx="10817491" cy="1723687"/>
          </a:xfrm>
          <a:prstGeom prst="rect">
            <a:avLst/>
          </a:prstGeom>
        </p:spPr>
        <p:txBody>
          <a:bodyPr vert="horz" lIns="45720" tIns="22860" rIns="45720" bIns="2286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50000"/>
              </a:lnSpc>
              <a:spcAft>
                <a:spcPts val="800"/>
              </a:spcAft>
            </a:pPr>
            <a:r>
              <a:rPr lang="en-GB" sz="2800" b="1" dirty="0">
                <a:solidFill>
                  <a:schemeClr val="bg2"/>
                </a:solidFill>
                <a:effectLst/>
                <a:latin typeface="Gill Sans MT" panose="020B0502020104020203" pitchFamily="34" charset="0"/>
                <a:ea typeface="Calibri" panose="020F0502020204030204" pitchFamily="34" charset="0"/>
                <a:cs typeface="Arial" panose="020B0604020202020204" pitchFamily="34" charset="0"/>
              </a:rPr>
              <a:t>Mass drug administration with </a:t>
            </a:r>
            <a:r>
              <a:rPr lang="en-GB" sz="2800" b="1" dirty="0" err="1">
                <a:solidFill>
                  <a:schemeClr val="bg2"/>
                </a:solidFill>
                <a:effectLst/>
                <a:latin typeface="Gill Sans MT" panose="020B0502020104020203" pitchFamily="34" charset="0"/>
                <a:ea typeface="Calibri" panose="020F0502020204030204" pitchFamily="34" charset="0"/>
                <a:cs typeface="Arial" panose="020B0604020202020204" pitchFamily="34" charset="0"/>
              </a:rPr>
              <a:t>dihydroartemisinin</a:t>
            </a:r>
            <a:r>
              <a:rPr lang="en-GB" sz="2800" b="1" dirty="0">
                <a:solidFill>
                  <a:schemeClr val="bg2"/>
                </a:solidFill>
                <a:effectLst/>
                <a:latin typeface="Gill Sans MT" panose="020B0502020104020203" pitchFamily="34" charset="0"/>
                <a:ea typeface="Calibri" panose="020F0502020204030204" pitchFamily="34" charset="0"/>
                <a:cs typeface="Arial" panose="020B0604020202020204" pitchFamily="34" charset="0"/>
              </a:rPr>
              <a:t>-piperaquine and primaquine to reduce malaria in moderate-low transmission setting of Senegal:  A cluster randomized controlled trial.</a:t>
            </a:r>
            <a:endParaRPr lang="fr-FR" sz="2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descr="A picture containing clock&#10;&#10;Description automatically generated">
            <a:extLst>
              <a:ext uri="{FF2B5EF4-FFF2-40B4-BE49-F238E27FC236}">
                <a16:creationId xmlns:a16="http://schemas.microsoft.com/office/drawing/2014/main" id="{92537718-D277-0E4E-84C0-B694333FD8F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52467" y="5003521"/>
            <a:ext cx="2780238" cy="1845859"/>
          </a:xfrm>
          <a:prstGeom prst="rect">
            <a:avLst/>
          </a:prstGeom>
        </p:spPr>
      </p:pic>
      <p:pic>
        <p:nvPicPr>
          <p:cNvPr id="5" name="Image 4">
            <a:extLst>
              <a:ext uri="{FF2B5EF4-FFF2-40B4-BE49-F238E27FC236}">
                <a16:creationId xmlns:a16="http://schemas.microsoft.com/office/drawing/2014/main" id="{8809003A-A56A-79F1-9E4A-9CCD4EAE213D}"/>
              </a:ext>
            </a:extLst>
          </p:cNvPr>
          <p:cNvPicPr>
            <a:picLocks noChangeAspect="1"/>
          </p:cNvPicPr>
          <p:nvPr/>
        </p:nvPicPr>
        <p:blipFill>
          <a:blip r:embed="rId5"/>
          <a:stretch>
            <a:fillRect/>
          </a:stretch>
        </p:blipFill>
        <p:spPr>
          <a:xfrm>
            <a:off x="3223235" y="2217651"/>
            <a:ext cx="5549704" cy="2979683"/>
          </a:xfrm>
          <a:prstGeom prst="rect">
            <a:avLst/>
          </a:prstGeom>
        </p:spPr>
      </p:pic>
      <p:sp>
        <p:nvSpPr>
          <p:cNvPr id="6" name="ZoneTexte 5">
            <a:extLst>
              <a:ext uri="{FF2B5EF4-FFF2-40B4-BE49-F238E27FC236}">
                <a16:creationId xmlns:a16="http://schemas.microsoft.com/office/drawing/2014/main" id="{A85CD245-675E-29E8-4D68-7F636437F4D0}"/>
              </a:ext>
            </a:extLst>
          </p:cNvPr>
          <p:cNvSpPr txBox="1"/>
          <p:nvPr/>
        </p:nvSpPr>
        <p:spPr>
          <a:xfrm>
            <a:off x="3569723" y="5931895"/>
            <a:ext cx="3938232" cy="707886"/>
          </a:xfrm>
          <a:prstGeom prst="rect">
            <a:avLst/>
          </a:prstGeom>
          <a:noFill/>
        </p:spPr>
        <p:txBody>
          <a:bodyPr wrap="square" rtlCol="0">
            <a:spAutoFit/>
          </a:bodyPr>
          <a:lstStyle/>
          <a:p>
            <a:r>
              <a:rPr lang="fr-FR" sz="2000" dirty="0">
                <a:latin typeface="Gill Sans MT" panose="020B0502020104020203" pitchFamily="34" charset="0"/>
              </a:rPr>
              <a:t>Prof Jean Louis Ndiaye </a:t>
            </a:r>
          </a:p>
          <a:p>
            <a:r>
              <a:rPr lang="fr-FR" sz="2000" dirty="0">
                <a:latin typeface="Gill Sans MT" panose="020B0502020104020203" pitchFamily="34" charset="0"/>
              </a:rPr>
              <a:t>On </a:t>
            </a:r>
            <a:r>
              <a:rPr lang="fr-FR" sz="2000" dirty="0" err="1">
                <a:latin typeface="Gill Sans MT" panose="020B0502020104020203" pitchFamily="34" charset="0"/>
              </a:rPr>
              <a:t>behalf</a:t>
            </a:r>
            <a:r>
              <a:rPr lang="fr-FR" sz="2000" dirty="0">
                <a:latin typeface="Gill Sans MT" panose="020B0502020104020203" pitchFamily="34" charset="0"/>
              </a:rPr>
              <a:t> of MDA consortium </a:t>
            </a:r>
          </a:p>
        </p:txBody>
      </p:sp>
      <p:pic>
        <p:nvPicPr>
          <p:cNvPr id="7" name="Image 6">
            <a:extLst>
              <a:ext uri="{FF2B5EF4-FFF2-40B4-BE49-F238E27FC236}">
                <a16:creationId xmlns:a16="http://schemas.microsoft.com/office/drawing/2014/main" id="{23B2BD95-B252-D7A3-EA6F-44E65E7D5D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311" y="5119299"/>
            <a:ext cx="1104900" cy="1151255"/>
          </a:xfrm>
          <a:prstGeom prst="rect">
            <a:avLst/>
          </a:prstGeom>
        </p:spPr>
      </p:pic>
      <p:pic>
        <p:nvPicPr>
          <p:cNvPr id="8" name="Picture 6" descr="Sénégal Enquête Nationale sur le Paludisme 2008-2009 (ENPS-II) [MIS5]">
            <a:extLst>
              <a:ext uri="{FF2B5EF4-FFF2-40B4-BE49-F238E27FC236}">
                <a16:creationId xmlns:a16="http://schemas.microsoft.com/office/drawing/2014/main" id="{2BD86E55-CA54-A17C-49BE-DE72E9AF2F48}"/>
              </a:ext>
            </a:extLst>
          </p:cNvPr>
          <p:cNvPicPr>
            <a:picLocks noChangeAspect="1"/>
          </p:cNvPicPr>
          <p:nvPr/>
        </p:nvPicPr>
        <p:blipFill>
          <a:blip r:embed="rId7">
            <a:extLst>
              <a:ext uri="{FF2B5EF4-FFF2-40B4-BE49-F238E27FC236}">
                <a16:creationI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a16="http://schemas.microsoft.com/office/drawing/2014/main" xmlns:dgm="http://schemas.openxmlformats.org/drawingml/2006/diagram" xmlns:c="http://schemas.openxmlformats.org/drawingml/2006/chart" xmlns:a14="http://schemas.microsoft.com/office/drawing/2010/main" xmlns:w="http://schemas.openxmlformats.org/wordprocessingml/2006/main" xmlns:w10="urn:schemas-microsoft-com:office:word" xmlns:v="urn:schemas-microsoft-com:vml" xmlns:o="urn:schemas-microsoft-com:office:office" xmlns="" xmlns:lc="http://schemas.openxmlformats.org/drawingml/2006/lockedCanvas" id="{4910DC33-BA54-1B44-AEF1-4C1EE22D3285}"/>
              </a:ext>
            </a:extLst>
          </a:blip>
          <a:stretch>
            <a:fillRect/>
          </a:stretch>
        </p:blipFill>
        <p:spPr>
          <a:xfrm>
            <a:off x="1737970" y="5492830"/>
            <a:ext cx="1485265" cy="911860"/>
          </a:xfrm>
          <a:prstGeom prst="rect">
            <a:avLst/>
          </a:prstGeom>
        </p:spPr>
      </p:pic>
    </p:spTree>
    <p:extLst>
      <p:ext uri="{BB962C8B-B14F-4D97-AF65-F5344CB8AC3E}">
        <p14:creationId xmlns:p14="http://schemas.microsoft.com/office/powerpoint/2010/main" val="19264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title"/>
          </p:nvPr>
        </p:nvSpPr>
        <p:spPr>
          <a:xfrm>
            <a:off x="804123" y="6855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a:latin typeface="Source Sans Pro"/>
                <a:ea typeface="Source Sans Pro"/>
                <a:cs typeface="Source Sans Pro"/>
                <a:sym typeface="Source Sans Pro"/>
              </a:rPr>
              <a:t>Study timeline </a:t>
            </a:r>
            <a:endParaRPr/>
          </a:p>
        </p:txBody>
      </p:sp>
      <p:sp>
        <p:nvSpPr>
          <p:cNvPr id="138" name="Google Shape;138;p8"/>
          <p:cNvSpPr/>
          <p:nvPr/>
        </p:nvSpPr>
        <p:spPr>
          <a:xfrm>
            <a:off x="85060" y="1092940"/>
            <a:ext cx="12017006" cy="4277178"/>
          </a:xfrm>
          <a:prstGeom prst="rect">
            <a:avLst/>
          </a:prstGeom>
          <a:solidFill>
            <a:srgbClr val="F2F2F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39" name="Google Shape;139;p8"/>
          <p:cNvCxnSpPr>
            <a:cxnSpLocks/>
          </p:cNvCxnSpPr>
          <p:nvPr/>
        </p:nvCxnSpPr>
        <p:spPr>
          <a:xfrm>
            <a:off x="784530" y="4608618"/>
            <a:ext cx="11094516" cy="0"/>
          </a:xfrm>
          <a:prstGeom prst="straightConnector1">
            <a:avLst/>
          </a:prstGeom>
          <a:noFill/>
          <a:ln w="57150" cap="flat" cmpd="sng">
            <a:solidFill>
              <a:schemeClr val="dk1"/>
            </a:solidFill>
            <a:prstDash val="solid"/>
            <a:miter lim="800000"/>
            <a:headEnd type="none" w="sm" len="sm"/>
            <a:tailEnd type="none" w="sm" len="sm"/>
          </a:ln>
        </p:spPr>
      </p:cxnSp>
      <p:sp>
        <p:nvSpPr>
          <p:cNvPr id="140" name="Google Shape;140;p8"/>
          <p:cNvSpPr txBox="1"/>
          <p:nvPr/>
        </p:nvSpPr>
        <p:spPr>
          <a:xfrm>
            <a:off x="175217" y="4818343"/>
            <a:ext cx="214994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a:solidFill>
                  <a:schemeClr val="dk1"/>
                </a:solidFill>
                <a:latin typeface="Gill Sans"/>
                <a:ea typeface="Gill Sans"/>
                <a:cs typeface="Gill Sans"/>
                <a:sym typeface="Gill Sans"/>
              </a:rPr>
              <a:t>Jan 1, 2020</a:t>
            </a:r>
            <a:endParaRPr/>
          </a:p>
        </p:txBody>
      </p:sp>
      <p:sp>
        <p:nvSpPr>
          <p:cNvPr id="141" name="Google Shape;141;p8"/>
          <p:cNvSpPr txBox="1"/>
          <p:nvPr/>
        </p:nvSpPr>
        <p:spPr>
          <a:xfrm>
            <a:off x="2403934" y="4797072"/>
            <a:ext cx="214994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Gill Sans"/>
                <a:ea typeface="Gill Sans"/>
                <a:cs typeface="Gill Sans"/>
                <a:sym typeface="Gill Sans"/>
              </a:rPr>
              <a:t>Jul 1, 2020</a:t>
            </a:r>
            <a:endParaRPr/>
          </a:p>
        </p:txBody>
      </p:sp>
      <p:sp>
        <p:nvSpPr>
          <p:cNvPr id="142" name="Google Shape;142;p8"/>
          <p:cNvSpPr txBox="1"/>
          <p:nvPr/>
        </p:nvSpPr>
        <p:spPr>
          <a:xfrm>
            <a:off x="8234990" y="4786768"/>
            <a:ext cx="159132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Gill Sans"/>
                <a:ea typeface="Gill Sans"/>
                <a:cs typeface="Gill Sans"/>
                <a:sym typeface="Gill Sans"/>
              </a:rPr>
              <a:t>Jan 1, 2022</a:t>
            </a:r>
            <a:endParaRPr dirty="0"/>
          </a:p>
        </p:txBody>
      </p:sp>
      <p:sp>
        <p:nvSpPr>
          <p:cNvPr id="143" name="Google Shape;143;p8"/>
          <p:cNvSpPr txBox="1"/>
          <p:nvPr/>
        </p:nvSpPr>
        <p:spPr>
          <a:xfrm>
            <a:off x="4242788" y="4785946"/>
            <a:ext cx="214994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Gill Sans"/>
                <a:ea typeface="Gill Sans"/>
                <a:cs typeface="Gill Sans"/>
                <a:sym typeface="Gill Sans"/>
              </a:rPr>
              <a:t>Jan 1, 2021</a:t>
            </a:r>
            <a:endParaRPr dirty="0"/>
          </a:p>
        </p:txBody>
      </p:sp>
      <p:cxnSp>
        <p:nvCxnSpPr>
          <p:cNvPr id="144" name="Google Shape;144;p8"/>
          <p:cNvCxnSpPr/>
          <p:nvPr/>
        </p:nvCxnSpPr>
        <p:spPr>
          <a:xfrm>
            <a:off x="7165378" y="4371881"/>
            <a:ext cx="1990445" cy="0"/>
          </a:xfrm>
          <a:prstGeom prst="straightConnector1">
            <a:avLst/>
          </a:prstGeom>
          <a:noFill/>
          <a:ln w="57150" cap="flat" cmpd="sng">
            <a:solidFill>
              <a:schemeClr val="accent4"/>
            </a:solidFill>
            <a:prstDash val="solid"/>
            <a:miter lim="800000"/>
            <a:headEnd type="none" w="sm" len="sm"/>
            <a:tailEnd type="none" w="sm" len="sm"/>
          </a:ln>
        </p:spPr>
      </p:cxnSp>
      <p:sp>
        <p:nvSpPr>
          <p:cNvPr id="145" name="Google Shape;145;p8"/>
          <p:cNvSpPr txBox="1"/>
          <p:nvPr/>
        </p:nvSpPr>
        <p:spPr>
          <a:xfrm>
            <a:off x="6268086" y="4789912"/>
            <a:ext cx="214994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Gill Sans"/>
                <a:ea typeface="Gill Sans"/>
                <a:cs typeface="Gill Sans"/>
                <a:sym typeface="Gill Sans"/>
              </a:rPr>
              <a:t>Jul 1, 2021</a:t>
            </a:r>
            <a:endParaRPr dirty="0"/>
          </a:p>
        </p:txBody>
      </p:sp>
      <p:cxnSp>
        <p:nvCxnSpPr>
          <p:cNvPr id="146" name="Google Shape;146;p8"/>
          <p:cNvCxnSpPr/>
          <p:nvPr/>
        </p:nvCxnSpPr>
        <p:spPr>
          <a:xfrm>
            <a:off x="1007550" y="4420165"/>
            <a:ext cx="0" cy="439790"/>
          </a:xfrm>
          <a:prstGeom prst="straightConnector1">
            <a:avLst/>
          </a:prstGeom>
          <a:noFill/>
          <a:ln w="57150" cap="flat" cmpd="sng">
            <a:solidFill>
              <a:schemeClr val="dk1"/>
            </a:solidFill>
            <a:prstDash val="solid"/>
            <a:miter lim="800000"/>
            <a:headEnd type="none" w="sm" len="sm"/>
            <a:tailEnd type="none" w="sm" len="sm"/>
          </a:ln>
        </p:spPr>
      </p:cxnSp>
      <p:cxnSp>
        <p:nvCxnSpPr>
          <p:cNvPr id="147" name="Google Shape;147;p8"/>
          <p:cNvCxnSpPr/>
          <p:nvPr/>
        </p:nvCxnSpPr>
        <p:spPr>
          <a:xfrm>
            <a:off x="3203399" y="4393299"/>
            <a:ext cx="0" cy="439790"/>
          </a:xfrm>
          <a:prstGeom prst="straightConnector1">
            <a:avLst/>
          </a:prstGeom>
          <a:noFill/>
          <a:ln w="57150" cap="flat" cmpd="sng">
            <a:solidFill>
              <a:schemeClr val="dk1"/>
            </a:solidFill>
            <a:prstDash val="solid"/>
            <a:miter lim="800000"/>
            <a:headEnd type="none" w="sm" len="sm"/>
            <a:tailEnd type="none" w="sm" len="sm"/>
          </a:ln>
        </p:spPr>
      </p:cxnSp>
      <p:cxnSp>
        <p:nvCxnSpPr>
          <p:cNvPr id="148" name="Google Shape;148;p8"/>
          <p:cNvCxnSpPr/>
          <p:nvPr/>
        </p:nvCxnSpPr>
        <p:spPr>
          <a:xfrm>
            <a:off x="5134874" y="4398894"/>
            <a:ext cx="0" cy="439790"/>
          </a:xfrm>
          <a:prstGeom prst="straightConnector1">
            <a:avLst/>
          </a:prstGeom>
          <a:noFill/>
          <a:ln w="57150" cap="flat" cmpd="sng">
            <a:solidFill>
              <a:schemeClr val="dk1"/>
            </a:solidFill>
            <a:prstDash val="solid"/>
            <a:miter lim="800000"/>
            <a:headEnd type="none" w="sm" len="sm"/>
            <a:tailEnd type="none" w="sm" len="sm"/>
          </a:ln>
        </p:spPr>
      </p:cxnSp>
      <p:cxnSp>
        <p:nvCxnSpPr>
          <p:cNvPr id="149" name="Google Shape;149;p8"/>
          <p:cNvCxnSpPr/>
          <p:nvPr/>
        </p:nvCxnSpPr>
        <p:spPr>
          <a:xfrm>
            <a:off x="7143079" y="4398894"/>
            <a:ext cx="0" cy="439790"/>
          </a:xfrm>
          <a:prstGeom prst="straightConnector1">
            <a:avLst/>
          </a:prstGeom>
          <a:noFill/>
          <a:ln w="57150" cap="flat" cmpd="sng">
            <a:solidFill>
              <a:schemeClr val="dk1"/>
            </a:solidFill>
            <a:prstDash val="solid"/>
            <a:miter lim="800000"/>
            <a:headEnd type="none" w="sm" len="sm"/>
            <a:tailEnd type="none" w="sm" len="sm"/>
          </a:ln>
        </p:spPr>
      </p:cxnSp>
      <p:cxnSp>
        <p:nvCxnSpPr>
          <p:cNvPr id="150" name="Google Shape;150;p8"/>
          <p:cNvCxnSpPr/>
          <p:nvPr/>
        </p:nvCxnSpPr>
        <p:spPr>
          <a:xfrm>
            <a:off x="9166726" y="4420165"/>
            <a:ext cx="0" cy="439790"/>
          </a:xfrm>
          <a:prstGeom prst="straightConnector1">
            <a:avLst/>
          </a:prstGeom>
          <a:noFill/>
          <a:ln w="57150" cap="flat" cmpd="sng">
            <a:solidFill>
              <a:schemeClr val="dk1"/>
            </a:solidFill>
            <a:prstDash val="solid"/>
            <a:miter lim="800000"/>
            <a:headEnd type="none" w="sm" len="sm"/>
            <a:tailEnd type="none" w="sm" len="sm"/>
          </a:ln>
        </p:spPr>
      </p:cxnSp>
      <p:cxnSp>
        <p:nvCxnSpPr>
          <p:cNvPr id="151" name="Google Shape;151;p8"/>
          <p:cNvCxnSpPr>
            <a:cxnSpLocks/>
          </p:cNvCxnSpPr>
          <p:nvPr/>
        </p:nvCxnSpPr>
        <p:spPr>
          <a:xfrm>
            <a:off x="3203399" y="4327277"/>
            <a:ext cx="1931475" cy="0"/>
          </a:xfrm>
          <a:prstGeom prst="straightConnector1">
            <a:avLst/>
          </a:prstGeom>
          <a:noFill/>
          <a:ln w="57150" cap="flat" cmpd="sng">
            <a:solidFill>
              <a:schemeClr val="accent4"/>
            </a:solidFill>
            <a:prstDash val="solid"/>
            <a:miter lim="800000"/>
            <a:headEnd type="none" w="sm" len="sm"/>
            <a:tailEnd type="none" w="sm" len="sm"/>
          </a:ln>
        </p:spPr>
      </p:cxnSp>
      <p:cxnSp>
        <p:nvCxnSpPr>
          <p:cNvPr id="152" name="Google Shape;152;p8"/>
          <p:cNvCxnSpPr/>
          <p:nvPr/>
        </p:nvCxnSpPr>
        <p:spPr>
          <a:xfrm>
            <a:off x="8826472" y="2425794"/>
            <a:ext cx="0" cy="1871322"/>
          </a:xfrm>
          <a:prstGeom prst="straightConnector1">
            <a:avLst/>
          </a:prstGeom>
          <a:noFill/>
          <a:ln w="38100" cap="flat" cmpd="sng">
            <a:solidFill>
              <a:schemeClr val="dk1"/>
            </a:solidFill>
            <a:prstDash val="solid"/>
            <a:miter lim="800000"/>
            <a:headEnd type="none" w="sm" len="sm"/>
            <a:tailEnd type="triangle" w="med" len="med"/>
          </a:ln>
        </p:spPr>
      </p:cxnSp>
      <p:sp>
        <p:nvSpPr>
          <p:cNvPr id="153" name="Google Shape;153;p8"/>
          <p:cNvSpPr txBox="1"/>
          <p:nvPr/>
        </p:nvSpPr>
        <p:spPr>
          <a:xfrm>
            <a:off x="6614353" y="2120612"/>
            <a:ext cx="3293853" cy="446276"/>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a:solidFill>
                  <a:schemeClr val="dk1"/>
                </a:solidFill>
                <a:latin typeface="Gill Sans"/>
                <a:ea typeface="Gill Sans"/>
                <a:cs typeface="Gill Sans"/>
                <a:sym typeface="Gill Sans"/>
              </a:rPr>
              <a:t>Endline survey, Dec 9-21</a:t>
            </a:r>
            <a:endParaRPr/>
          </a:p>
        </p:txBody>
      </p:sp>
      <p:cxnSp>
        <p:nvCxnSpPr>
          <p:cNvPr id="154" name="Google Shape;154;p8"/>
          <p:cNvCxnSpPr/>
          <p:nvPr/>
        </p:nvCxnSpPr>
        <p:spPr>
          <a:xfrm>
            <a:off x="6637744" y="2142221"/>
            <a:ext cx="17922" cy="1980372"/>
          </a:xfrm>
          <a:prstGeom prst="straightConnector1">
            <a:avLst/>
          </a:prstGeom>
          <a:noFill/>
          <a:ln w="38100" cap="flat" cmpd="sng">
            <a:solidFill>
              <a:schemeClr val="dk1"/>
            </a:solidFill>
            <a:prstDash val="solid"/>
            <a:miter lim="800000"/>
            <a:headEnd type="none" w="sm" len="sm"/>
            <a:tailEnd type="triangle" w="med" len="med"/>
          </a:ln>
        </p:spPr>
      </p:cxnSp>
      <p:sp>
        <p:nvSpPr>
          <p:cNvPr id="155" name="Google Shape;155;p8"/>
          <p:cNvSpPr txBox="1"/>
          <p:nvPr/>
        </p:nvSpPr>
        <p:spPr>
          <a:xfrm>
            <a:off x="2939912" y="1831418"/>
            <a:ext cx="3559137" cy="446276"/>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dirty="0">
                <a:solidFill>
                  <a:schemeClr val="dk1"/>
                </a:solidFill>
                <a:latin typeface="Gill Sans"/>
                <a:ea typeface="Gill Sans"/>
                <a:cs typeface="Gill Sans"/>
                <a:sym typeface="Gill Sans"/>
              </a:rPr>
              <a:t>Baseline survey, Dec 10-20</a:t>
            </a:r>
            <a:endParaRPr dirty="0"/>
          </a:p>
        </p:txBody>
      </p:sp>
      <p:sp>
        <p:nvSpPr>
          <p:cNvPr id="156" name="Google Shape;156;p8"/>
          <p:cNvSpPr txBox="1"/>
          <p:nvPr/>
        </p:nvSpPr>
        <p:spPr>
          <a:xfrm>
            <a:off x="2371366" y="2478182"/>
            <a:ext cx="4032159" cy="446276"/>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dirty="0">
                <a:solidFill>
                  <a:schemeClr val="dk1"/>
                </a:solidFill>
                <a:latin typeface="Gill Sans"/>
                <a:ea typeface="Gill Sans"/>
                <a:cs typeface="Gill Sans"/>
                <a:sym typeface="Gill Sans"/>
              </a:rPr>
              <a:t>PBO net distribution, Nov 2020</a:t>
            </a:r>
            <a:endParaRPr dirty="0"/>
          </a:p>
        </p:txBody>
      </p:sp>
      <p:cxnSp>
        <p:nvCxnSpPr>
          <p:cNvPr id="157" name="Google Shape;157;p8"/>
          <p:cNvCxnSpPr/>
          <p:nvPr/>
        </p:nvCxnSpPr>
        <p:spPr>
          <a:xfrm>
            <a:off x="267034" y="1348836"/>
            <a:ext cx="424772" cy="0"/>
          </a:xfrm>
          <a:prstGeom prst="straightConnector1">
            <a:avLst/>
          </a:prstGeom>
          <a:noFill/>
          <a:ln w="57150" cap="flat" cmpd="sng">
            <a:solidFill>
              <a:schemeClr val="accent4"/>
            </a:solidFill>
            <a:prstDash val="solid"/>
            <a:miter lim="800000"/>
            <a:headEnd type="none" w="sm" len="sm"/>
            <a:tailEnd type="none" w="sm" len="sm"/>
          </a:ln>
        </p:spPr>
      </p:cxnSp>
      <p:sp>
        <p:nvSpPr>
          <p:cNvPr id="158" name="Google Shape;158;p8"/>
          <p:cNvSpPr/>
          <p:nvPr/>
        </p:nvSpPr>
        <p:spPr>
          <a:xfrm>
            <a:off x="290146" y="5583960"/>
            <a:ext cx="242603" cy="282011"/>
          </a:xfrm>
          <a:prstGeom prst="triangle">
            <a:avLst>
              <a:gd name="adj" fmla="val 50000"/>
            </a:avLst>
          </a:prstGeom>
          <a:solidFill>
            <a:schemeClr val="accent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59" name="Google Shape;159;p8"/>
          <p:cNvSpPr txBox="1"/>
          <p:nvPr/>
        </p:nvSpPr>
        <p:spPr>
          <a:xfrm>
            <a:off x="737526" y="1121356"/>
            <a:ext cx="40321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Gill Sans"/>
                <a:ea typeface="Gill Sans"/>
                <a:cs typeface="Gill Sans"/>
                <a:sym typeface="Gill Sans"/>
              </a:rPr>
              <a:t>July-Dec: transmission season</a:t>
            </a:r>
            <a:endParaRPr dirty="0"/>
          </a:p>
        </p:txBody>
      </p:sp>
      <p:sp>
        <p:nvSpPr>
          <p:cNvPr id="160" name="Google Shape;160;p8"/>
          <p:cNvSpPr txBox="1"/>
          <p:nvPr/>
        </p:nvSpPr>
        <p:spPr>
          <a:xfrm>
            <a:off x="500571" y="5504114"/>
            <a:ext cx="418406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Gill Sans"/>
                <a:ea typeface="Gill Sans"/>
                <a:cs typeface="Gill Sans"/>
                <a:sym typeface="Gill Sans"/>
              </a:rPr>
              <a:t>2020 SMC campaign (all villages)</a:t>
            </a:r>
            <a:endParaRPr/>
          </a:p>
          <a:p>
            <a:pPr marL="0" marR="0" lvl="0" indent="0" algn="l" rtl="0">
              <a:spcBef>
                <a:spcPts val="0"/>
              </a:spcBef>
              <a:spcAft>
                <a:spcPts val="0"/>
              </a:spcAft>
              <a:buNone/>
            </a:pPr>
            <a:r>
              <a:rPr lang="en-US" sz="1600">
                <a:solidFill>
                  <a:schemeClr val="dk1"/>
                </a:solidFill>
                <a:latin typeface="Gill Sans"/>
                <a:ea typeface="Gill Sans"/>
                <a:cs typeface="Gill Sans"/>
                <a:sym typeface="Gill Sans"/>
              </a:rPr>
              <a:t>    Round 1: Jul 24-27</a:t>
            </a:r>
            <a:endParaRPr/>
          </a:p>
          <a:p>
            <a:pPr marL="0" marR="0" lvl="0" indent="0" algn="l" rtl="0">
              <a:spcBef>
                <a:spcPts val="0"/>
              </a:spcBef>
              <a:spcAft>
                <a:spcPts val="0"/>
              </a:spcAft>
              <a:buNone/>
            </a:pPr>
            <a:r>
              <a:rPr lang="en-US" sz="1600">
                <a:solidFill>
                  <a:schemeClr val="dk1"/>
                </a:solidFill>
                <a:latin typeface="Gill Sans"/>
                <a:ea typeface="Gill Sans"/>
                <a:cs typeface="Gill Sans"/>
                <a:sym typeface="Gill Sans"/>
              </a:rPr>
              <a:t>    Round 2: Aug 31-Sept 3</a:t>
            </a:r>
            <a:endParaRPr/>
          </a:p>
          <a:p>
            <a:pPr marL="0" marR="0" lvl="0" indent="0" algn="l" rtl="0">
              <a:spcBef>
                <a:spcPts val="0"/>
              </a:spcBef>
              <a:spcAft>
                <a:spcPts val="0"/>
              </a:spcAft>
              <a:buNone/>
            </a:pPr>
            <a:r>
              <a:rPr lang="en-US" sz="1600">
                <a:solidFill>
                  <a:schemeClr val="dk1"/>
                </a:solidFill>
                <a:latin typeface="Gill Sans"/>
                <a:ea typeface="Gill Sans"/>
                <a:cs typeface="Gill Sans"/>
                <a:sym typeface="Gill Sans"/>
              </a:rPr>
              <a:t>    Round 3: Sept 30-Oct 3</a:t>
            </a:r>
            <a:endParaRPr/>
          </a:p>
        </p:txBody>
      </p:sp>
      <p:sp>
        <p:nvSpPr>
          <p:cNvPr id="161" name="Google Shape;161;p8"/>
          <p:cNvSpPr/>
          <p:nvPr/>
        </p:nvSpPr>
        <p:spPr>
          <a:xfrm>
            <a:off x="3962499" y="5483061"/>
            <a:ext cx="242700" cy="282000"/>
          </a:xfrm>
          <a:prstGeom prst="triangle">
            <a:avLst>
              <a:gd name="adj" fmla="val 50000"/>
            </a:avLst>
          </a:prstGeom>
          <a:solidFill>
            <a:srgbClr val="002F6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8"/>
          <p:cNvSpPr txBox="1"/>
          <p:nvPr/>
        </p:nvSpPr>
        <p:spPr>
          <a:xfrm>
            <a:off x="4205104" y="5504114"/>
            <a:ext cx="445201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Gill Sans"/>
                <a:ea typeface="Gill Sans"/>
                <a:cs typeface="Gill Sans"/>
                <a:sym typeface="Gill Sans"/>
              </a:rPr>
              <a:t>2021 SMC campaign (control)</a:t>
            </a:r>
            <a:endParaRPr/>
          </a:p>
          <a:p>
            <a:pPr marL="0" marR="0" lvl="0" indent="0" algn="l" rtl="0">
              <a:spcBef>
                <a:spcPts val="0"/>
              </a:spcBef>
              <a:spcAft>
                <a:spcPts val="0"/>
              </a:spcAft>
              <a:buNone/>
            </a:pPr>
            <a:r>
              <a:rPr lang="en-US" sz="1600">
                <a:solidFill>
                  <a:schemeClr val="dk1"/>
                </a:solidFill>
                <a:latin typeface="Gill Sans"/>
                <a:ea typeface="Gill Sans"/>
                <a:cs typeface="Gill Sans"/>
                <a:sym typeface="Gill Sans"/>
              </a:rPr>
              <a:t>    Round 1: Jul 30-Aug 3</a:t>
            </a:r>
            <a:endParaRPr/>
          </a:p>
          <a:p>
            <a:pPr marL="0" marR="0" lvl="0" indent="0" algn="l" rtl="0">
              <a:spcBef>
                <a:spcPts val="0"/>
              </a:spcBef>
              <a:spcAft>
                <a:spcPts val="0"/>
              </a:spcAft>
              <a:buNone/>
            </a:pPr>
            <a:r>
              <a:rPr lang="en-US" sz="1600">
                <a:solidFill>
                  <a:schemeClr val="dk1"/>
                </a:solidFill>
                <a:latin typeface="Gill Sans"/>
                <a:ea typeface="Gill Sans"/>
                <a:cs typeface="Gill Sans"/>
                <a:sym typeface="Gill Sans"/>
              </a:rPr>
              <a:t>    Round 2: Aug 27-30</a:t>
            </a:r>
            <a:endParaRPr/>
          </a:p>
          <a:p>
            <a:pPr marL="0" marR="0" lvl="0" indent="0" algn="l" rtl="0">
              <a:spcBef>
                <a:spcPts val="0"/>
              </a:spcBef>
              <a:spcAft>
                <a:spcPts val="0"/>
              </a:spcAft>
              <a:buNone/>
            </a:pPr>
            <a:r>
              <a:rPr lang="en-US" sz="1600">
                <a:solidFill>
                  <a:schemeClr val="dk1"/>
                </a:solidFill>
                <a:latin typeface="Gill Sans"/>
                <a:ea typeface="Gill Sans"/>
                <a:cs typeface="Gill Sans"/>
                <a:sym typeface="Gill Sans"/>
              </a:rPr>
              <a:t>    Round 3: Oct 1-4</a:t>
            </a:r>
            <a:endParaRPr/>
          </a:p>
        </p:txBody>
      </p:sp>
      <p:sp>
        <p:nvSpPr>
          <p:cNvPr id="163" name="Google Shape;163;p8"/>
          <p:cNvSpPr/>
          <p:nvPr/>
        </p:nvSpPr>
        <p:spPr>
          <a:xfrm>
            <a:off x="7996461" y="5535275"/>
            <a:ext cx="242603" cy="282011"/>
          </a:xfrm>
          <a:prstGeom prst="triangle">
            <a:avLst>
              <a:gd name="adj" fmla="val 50000"/>
            </a:avLst>
          </a:prstGeom>
          <a:solidFill>
            <a:srgbClr val="BA0D2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164" name="Google Shape;164;p8"/>
          <p:cNvSpPr txBox="1"/>
          <p:nvPr/>
        </p:nvSpPr>
        <p:spPr>
          <a:xfrm>
            <a:off x="8274360" y="5483058"/>
            <a:ext cx="445201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Gill Sans"/>
                <a:ea typeface="Gill Sans"/>
                <a:cs typeface="Gill Sans"/>
                <a:sym typeface="Gill Sans"/>
              </a:rPr>
              <a:t>2021 MDA campaign (intervention)</a:t>
            </a:r>
            <a:endParaRPr dirty="0"/>
          </a:p>
          <a:p>
            <a:pPr marL="0" marR="0" lvl="0" indent="0" algn="l" rtl="0">
              <a:spcBef>
                <a:spcPts val="0"/>
              </a:spcBef>
              <a:spcAft>
                <a:spcPts val="0"/>
              </a:spcAft>
              <a:buNone/>
            </a:pPr>
            <a:r>
              <a:rPr lang="en-US" sz="1600" dirty="0">
                <a:solidFill>
                  <a:schemeClr val="dk1"/>
                </a:solidFill>
                <a:latin typeface="Gill Sans"/>
                <a:ea typeface="Gill Sans"/>
                <a:cs typeface="Gill Sans"/>
                <a:sym typeface="Gill Sans"/>
              </a:rPr>
              <a:t>    Round 1: Jun 21-25</a:t>
            </a:r>
            <a:endParaRPr dirty="0"/>
          </a:p>
          <a:p>
            <a:pPr marL="0" marR="0" lvl="0" indent="0" algn="l" rtl="0">
              <a:spcBef>
                <a:spcPts val="0"/>
              </a:spcBef>
              <a:spcAft>
                <a:spcPts val="0"/>
              </a:spcAft>
              <a:buNone/>
            </a:pPr>
            <a:r>
              <a:rPr lang="en-US" sz="1600" dirty="0">
                <a:solidFill>
                  <a:schemeClr val="dk1"/>
                </a:solidFill>
                <a:latin typeface="Gill Sans"/>
                <a:ea typeface="Gill Sans"/>
                <a:cs typeface="Gill Sans"/>
                <a:sym typeface="Gill Sans"/>
              </a:rPr>
              <a:t>    Round 2: Aug 6-11</a:t>
            </a:r>
            <a:endParaRPr dirty="0"/>
          </a:p>
          <a:p>
            <a:pPr marL="0" marR="0" lvl="0" indent="0" algn="l" rtl="0">
              <a:spcBef>
                <a:spcPts val="0"/>
              </a:spcBef>
              <a:spcAft>
                <a:spcPts val="0"/>
              </a:spcAft>
              <a:buNone/>
            </a:pPr>
            <a:r>
              <a:rPr lang="en-US" sz="1600" dirty="0">
                <a:solidFill>
                  <a:schemeClr val="dk1"/>
                </a:solidFill>
                <a:latin typeface="Gill Sans"/>
                <a:ea typeface="Gill Sans"/>
                <a:cs typeface="Gill Sans"/>
                <a:sym typeface="Gill Sans"/>
              </a:rPr>
              <a:t>    Round 3: Sept17-21</a:t>
            </a:r>
            <a:endParaRPr dirty="0"/>
          </a:p>
        </p:txBody>
      </p:sp>
      <p:sp>
        <p:nvSpPr>
          <p:cNvPr id="165" name="Google Shape;165;p8"/>
          <p:cNvSpPr txBox="1"/>
          <p:nvPr/>
        </p:nvSpPr>
        <p:spPr>
          <a:xfrm>
            <a:off x="737754" y="1460274"/>
            <a:ext cx="499397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Gill Sans"/>
                <a:sym typeface="Gill Sans"/>
              </a:rPr>
              <a:t>Malaria morbidity data collection</a:t>
            </a:r>
            <a:endParaRPr dirty="0"/>
          </a:p>
        </p:txBody>
      </p:sp>
      <p:cxnSp>
        <p:nvCxnSpPr>
          <p:cNvPr id="166" name="Google Shape;166;p8"/>
          <p:cNvCxnSpPr>
            <a:cxnSpLocks/>
          </p:cNvCxnSpPr>
          <p:nvPr/>
        </p:nvCxnSpPr>
        <p:spPr>
          <a:xfrm>
            <a:off x="784530" y="4062781"/>
            <a:ext cx="11109490" cy="0"/>
          </a:xfrm>
          <a:prstGeom prst="straightConnector1">
            <a:avLst/>
          </a:prstGeom>
          <a:noFill/>
          <a:ln w="57150" cap="flat" cmpd="sng">
            <a:solidFill>
              <a:schemeClr val="accent2"/>
            </a:solidFill>
            <a:prstDash val="solid"/>
            <a:miter lim="800000"/>
            <a:headEnd type="none" w="sm" len="sm"/>
            <a:tailEnd type="none" w="sm" len="sm"/>
          </a:ln>
        </p:spPr>
      </p:cxnSp>
      <p:cxnSp>
        <p:nvCxnSpPr>
          <p:cNvPr id="167" name="Google Shape;167;p8"/>
          <p:cNvCxnSpPr/>
          <p:nvPr/>
        </p:nvCxnSpPr>
        <p:spPr>
          <a:xfrm>
            <a:off x="283090" y="1667408"/>
            <a:ext cx="424772" cy="0"/>
          </a:xfrm>
          <a:prstGeom prst="straightConnector1">
            <a:avLst/>
          </a:prstGeom>
          <a:noFill/>
          <a:ln w="57150" cap="flat" cmpd="sng">
            <a:solidFill>
              <a:schemeClr val="accent2"/>
            </a:solidFill>
            <a:prstDash val="solid"/>
            <a:miter lim="800000"/>
            <a:headEnd type="none" w="sm" len="sm"/>
            <a:tailEnd type="none" w="sm" len="sm"/>
          </a:ln>
        </p:spPr>
      </p:cxnSp>
      <p:sp>
        <p:nvSpPr>
          <p:cNvPr id="168" name="Google Shape;168;p8"/>
          <p:cNvSpPr/>
          <p:nvPr/>
        </p:nvSpPr>
        <p:spPr>
          <a:xfrm>
            <a:off x="3150660" y="3851457"/>
            <a:ext cx="242603" cy="282011"/>
          </a:xfrm>
          <a:prstGeom prst="triangle">
            <a:avLst>
              <a:gd name="adj" fmla="val 50000"/>
            </a:avLst>
          </a:prstGeom>
          <a:solidFill>
            <a:schemeClr val="accent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8"/>
          <p:cNvSpPr/>
          <p:nvPr/>
        </p:nvSpPr>
        <p:spPr>
          <a:xfrm>
            <a:off x="3614478" y="3851457"/>
            <a:ext cx="242603" cy="282011"/>
          </a:xfrm>
          <a:prstGeom prst="triangle">
            <a:avLst>
              <a:gd name="adj" fmla="val 50000"/>
            </a:avLst>
          </a:prstGeom>
          <a:solidFill>
            <a:schemeClr val="accent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70" name="Google Shape;170;p8"/>
          <p:cNvCxnSpPr/>
          <p:nvPr/>
        </p:nvCxnSpPr>
        <p:spPr>
          <a:xfrm flipH="1">
            <a:off x="6225758" y="2727489"/>
            <a:ext cx="10892" cy="1395104"/>
          </a:xfrm>
          <a:prstGeom prst="straightConnector1">
            <a:avLst/>
          </a:prstGeom>
          <a:noFill/>
          <a:ln w="38100" cap="flat" cmpd="sng">
            <a:solidFill>
              <a:schemeClr val="dk1"/>
            </a:solidFill>
            <a:prstDash val="solid"/>
            <a:miter lim="800000"/>
            <a:headEnd type="none" w="sm" len="sm"/>
            <a:tailEnd type="triangle" w="med" len="med"/>
          </a:ln>
        </p:spPr>
      </p:cxnSp>
      <p:sp>
        <p:nvSpPr>
          <p:cNvPr id="171" name="Google Shape;171;p8"/>
          <p:cNvSpPr/>
          <p:nvPr/>
        </p:nvSpPr>
        <p:spPr>
          <a:xfrm>
            <a:off x="4018472" y="3842708"/>
            <a:ext cx="242603" cy="282011"/>
          </a:xfrm>
          <a:prstGeom prst="triangle">
            <a:avLst>
              <a:gd name="adj" fmla="val 50000"/>
            </a:avLst>
          </a:prstGeom>
          <a:solidFill>
            <a:schemeClr val="accent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8"/>
          <p:cNvSpPr/>
          <p:nvPr/>
        </p:nvSpPr>
        <p:spPr>
          <a:xfrm>
            <a:off x="7288629" y="3483358"/>
            <a:ext cx="242603" cy="282011"/>
          </a:xfrm>
          <a:prstGeom prst="triangle">
            <a:avLst>
              <a:gd name="adj" fmla="val 50000"/>
            </a:avLst>
          </a:prstGeom>
          <a:solidFill>
            <a:srgbClr val="002F6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8"/>
          <p:cNvSpPr/>
          <p:nvPr/>
        </p:nvSpPr>
        <p:spPr>
          <a:xfrm>
            <a:off x="7665981" y="3483358"/>
            <a:ext cx="242603" cy="282011"/>
          </a:xfrm>
          <a:prstGeom prst="triangle">
            <a:avLst>
              <a:gd name="adj" fmla="val 50000"/>
            </a:avLst>
          </a:prstGeom>
          <a:solidFill>
            <a:srgbClr val="002F6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8"/>
          <p:cNvSpPr/>
          <p:nvPr/>
        </p:nvSpPr>
        <p:spPr>
          <a:xfrm>
            <a:off x="8027067" y="3478911"/>
            <a:ext cx="242603" cy="282011"/>
          </a:xfrm>
          <a:prstGeom prst="triangle">
            <a:avLst>
              <a:gd name="adj" fmla="val 50000"/>
            </a:avLst>
          </a:prstGeom>
          <a:solidFill>
            <a:srgbClr val="002F6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8"/>
          <p:cNvSpPr/>
          <p:nvPr/>
        </p:nvSpPr>
        <p:spPr>
          <a:xfrm>
            <a:off x="6833941" y="3923246"/>
            <a:ext cx="242603" cy="282011"/>
          </a:xfrm>
          <a:prstGeom prst="triangle">
            <a:avLst>
              <a:gd name="adj" fmla="val 50000"/>
            </a:avLst>
          </a:prstGeom>
          <a:solidFill>
            <a:srgbClr val="BA0D2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8"/>
          <p:cNvSpPr/>
          <p:nvPr/>
        </p:nvSpPr>
        <p:spPr>
          <a:xfrm>
            <a:off x="7336794" y="3924711"/>
            <a:ext cx="242603" cy="282011"/>
          </a:xfrm>
          <a:prstGeom prst="triangle">
            <a:avLst>
              <a:gd name="adj" fmla="val 50000"/>
            </a:avLst>
          </a:prstGeom>
          <a:solidFill>
            <a:srgbClr val="BA0D2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8"/>
          <p:cNvSpPr/>
          <p:nvPr/>
        </p:nvSpPr>
        <p:spPr>
          <a:xfrm>
            <a:off x="7805835" y="3921776"/>
            <a:ext cx="242603" cy="282011"/>
          </a:xfrm>
          <a:prstGeom prst="triangle">
            <a:avLst>
              <a:gd name="adj" fmla="val 50000"/>
            </a:avLst>
          </a:prstGeom>
          <a:solidFill>
            <a:srgbClr val="BA0D2F"/>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8"/>
          <p:cNvSpPr txBox="1"/>
          <p:nvPr/>
        </p:nvSpPr>
        <p:spPr>
          <a:xfrm>
            <a:off x="4073040" y="3078662"/>
            <a:ext cx="2555334" cy="446266"/>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dirty="0">
                <a:solidFill>
                  <a:schemeClr val="dk1"/>
                </a:solidFill>
                <a:latin typeface="Gill Sans"/>
                <a:ea typeface="Gill Sans"/>
                <a:cs typeface="Gill Sans"/>
                <a:sym typeface="Gill Sans"/>
              </a:rPr>
              <a:t>Census 1, Feb 2021</a:t>
            </a:r>
            <a:endParaRPr dirty="0"/>
          </a:p>
        </p:txBody>
      </p:sp>
      <p:cxnSp>
        <p:nvCxnSpPr>
          <p:cNvPr id="179" name="Google Shape;179;p8"/>
          <p:cNvCxnSpPr>
            <a:stCxn id="178" idx="2"/>
          </p:cNvCxnSpPr>
          <p:nvPr/>
        </p:nvCxnSpPr>
        <p:spPr>
          <a:xfrm>
            <a:off x="5350707" y="3524928"/>
            <a:ext cx="0" cy="856800"/>
          </a:xfrm>
          <a:prstGeom prst="straightConnector1">
            <a:avLst/>
          </a:prstGeom>
          <a:noFill/>
          <a:ln w="38100" cap="flat" cmpd="sng">
            <a:solidFill>
              <a:schemeClr val="dk1"/>
            </a:solidFill>
            <a:prstDash val="solid"/>
            <a:miter lim="800000"/>
            <a:headEnd type="none" w="sm" len="sm"/>
            <a:tailEnd type="triangle" w="med" len="med"/>
          </a:ln>
        </p:spPr>
      </p:cxnSp>
      <p:sp>
        <p:nvSpPr>
          <p:cNvPr id="180" name="Google Shape;180;p8"/>
          <p:cNvSpPr txBox="1"/>
          <p:nvPr/>
        </p:nvSpPr>
        <p:spPr>
          <a:xfrm>
            <a:off x="6881690" y="2763043"/>
            <a:ext cx="2675700" cy="446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00">
                <a:solidFill>
                  <a:schemeClr val="dk1"/>
                </a:solidFill>
                <a:latin typeface="Gill Sans"/>
                <a:ea typeface="Gill Sans"/>
                <a:cs typeface="Gill Sans"/>
                <a:sym typeface="Gill Sans"/>
              </a:rPr>
              <a:t>Census 2, Nov 2020</a:t>
            </a:r>
            <a:endParaRPr/>
          </a:p>
        </p:txBody>
      </p:sp>
      <p:cxnSp>
        <p:nvCxnSpPr>
          <p:cNvPr id="181" name="Google Shape;181;p8"/>
          <p:cNvCxnSpPr/>
          <p:nvPr/>
        </p:nvCxnSpPr>
        <p:spPr>
          <a:xfrm>
            <a:off x="8503869" y="3188193"/>
            <a:ext cx="16374" cy="1135118"/>
          </a:xfrm>
          <a:prstGeom prst="straightConnector1">
            <a:avLst/>
          </a:prstGeom>
          <a:noFill/>
          <a:ln w="38100" cap="flat" cmpd="sng">
            <a:solidFill>
              <a:schemeClr val="dk1"/>
            </a:solidFill>
            <a:prstDash val="solid"/>
            <a:miter lim="800000"/>
            <a:headEnd type="none" w="sm" len="sm"/>
            <a:tailEnd type="triangle" w="med" len="med"/>
          </a:ln>
        </p:spPr>
      </p:cxnSp>
      <p:sp>
        <p:nvSpPr>
          <p:cNvPr id="49" name="Right Arrow 11">
            <a:extLst>
              <a:ext uri="{FF2B5EF4-FFF2-40B4-BE49-F238E27FC236}">
                <a16:creationId xmlns:a16="http://schemas.microsoft.com/office/drawing/2014/main" id="{89F209F6-A19D-AF2A-2F1F-825CF9420FA9}"/>
              </a:ext>
            </a:extLst>
          </p:cNvPr>
          <p:cNvSpPr/>
          <p:nvPr/>
        </p:nvSpPr>
        <p:spPr>
          <a:xfrm>
            <a:off x="9242307" y="3495987"/>
            <a:ext cx="2651713" cy="385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Google Shape;180;p8">
            <a:extLst>
              <a:ext uri="{FF2B5EF4-FFF2-40B4-BE49-F238E27FC236}">
                <a16:creationId xmlns:a16="http://schemas.microsoft.com/office/drawing/2014/main" id="{CC06E6F6-07BB-DB42-3975-289A2569030B}"/>
              </a:ext>
            </a:extLst>
          </p:cNvPr>
          <p:cNvSpPr txBox="1"/>
          <p:nvPr/>
        </p:nvSpPr>
        <p:spPr>
          <a:xfrm>
            <a:off x="10119067" y="2712562"/>
            <a:ext cx="1609123" cy="800179"/>
          </a:xfrm>
          <a:prstGeom prst="rect">
            <a:avLst/>
          </a:prstGeom>
          <a:noFill/>
          <a:ln w="19050"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fr-FR" sz="2300" b="1" i="1" dirty="0" err="1">
                <a:solidFill>
                  <a:schemeClr val="dk1"/>
                </a:solidFill>
                <a:latin typeface="Gill Sans"/>
                <a:sym typeface="Gill Sans"/>
              </a:rPr>
              <a:t>Year</a:t>
            </a:r>
            <a:r>
              <a:rPr lang="fr-FR" sz="2300" b="1" i="1" dirty="0">
                <a:solidFill>
                  <a:schemeClr val="dk1"/>
                </a:solidFill>
                <a:latin typeface="Gill Sans"/>
                <a:sym typeface="Gill Sans"/>
              </a:rPr>
              <a:t> N+1 </a:t>
            </a:r>
          </a:p>
          <a:p>
            <a:pPr marL="0" marR="0" lvl="0" indent="0" algn="l" rtl="0">
              <a:spcBef>
                <a:spcPts val="0"/>
              </a:spcBef>
              <a:spcAft>
                <a:spcPts val="0"/>
              </a:spcAft>
              <a:buNone/>
            </a:pPr>
            <a:r>
              <a:rPr lang="fr-FR" sz="2300" b="1" i="1" dirty="0">
                <a:solidFill>
                  <a:schemeClr val="dk1"/>
                </a:solidFill>
                <a:latin typeface="Gill Sans"/>
                <a:sym typeface="Gill Sans"/>
              </a:rPr>
              <a:t>follow up</a:t>
            </a:r>
            <a:endParaRPr lang="fr-FR" b="1" i="1" dirty="0"/>
          </a:p>
        </p:txBody>
      </p:sp>
      <p:sp>
        <p:nvSpPr>
          <p:cNvPr id="54" name="Google Shape;142;p8">
            <a:extLst>
              <a:ext uri="{FF2B5EF4-FFF2-40B4-BE49-F238E27FC236}">
                <a16:creationId xmlns:a16="http://schemas.microsoft.com/office/drawing/2014/main" id="{A804ACB0-568B-4449-9D93-5FAD5BE9BCE5}"/>
              </a:ext>
            </a:extLst>
          </p:cNvPr>
          <p:cNvSpPr txBox="1"/>
          <p:nvPr/>
        </p:nvSpPr>
        <p:spPr>
          <a:xfrm>
            <a:off x="10995971" y="4840027"/>
            <a:ext cx="138372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Gill Sans"/>
                <a:ea typeface="Gill Sans"/>
                <a:cs typeface="Gill Sans"/>
                <a:sym typeface="Gill Sans"/>
              </a:rPr>
              <a:t>Jan 1, 2023</a:t>
            </a:r>
            <a:endParaRPr dirty="0"/>
          </a:p>
        </p:txBody>
      </p:sp>
      <p:cxnSp>
        <p:nvCxnSpPr>
          <p:cNvPr id="55" name="Google Shape;150;p8">
            <a:extLst>
              <a:ext uri="{FF2B5EF4-FFF2-40B4-BE49-F238E27FC236}">
                <a16:creationId xmlns:a16="http://schemas.microsoft.com/office/drawing/2014/main" id="{ABADD842-EB3B-A0D7-F9C2-94556EA2CDDB}"/>
              </a:ext>
            </a:extLst>
          </p:cNvPr>
          <p:cNvCxnSpPr/>
          <p:nvPr/>
        </p:nvCxnSpPr>
        <p:spPr>
          <a:xfrm>
            <a:off x="11940449" y="4449561"/>
            <a:ext cx="0" cy="439790"/>
          </a:xfrm>
          <a:prstGeom prst="straightConnector1">
            <a:avLst/>
          </a:prstGeom>
          <a:noFill/>
          <a:ln w="57150" cap="flat" cmpd="sng">
            <a:solidFill>
              <a:schemeClr val="dk1"/>
            </a:solidFill>
            <a:prstDash val="solid"/>
            <a:miter lim="800000"/>
            <a:headEnd type="none" w="sm" len="sm"/>
            <a:tailEnd type="none" w="sm" len="sm"/>
          </a:ln>
        </p:spPr>
      </p:cxnSp>
      <p:cxnSp>
        <p:nvCxnSpPr>
          <p:cNvPr id="56" name="Google Shape;144;p8">
            <a:extLst>
              <a:ext uri="{FF2B5EF4-FFF2-40B4-BE49-F238E27FC236}">
                <a16:creationId xmlns:a16="http://schemas.microsoft.com/office/drawing/2014/main" id="{42526540-FA90-3013-4498-EB02F4ACD8B3}"/>
              </a:ext>
            </a:extLst>
          </p:cNvPr>
          <p:cNvCxnSpPr>
            <a:cxnSpLocks/>
          </p:cNvCxnSpPr>
          <p:nvPr/>
        </p:nvCxnSpPr>
        <p:spPr>
          <a:xfrm>
            <a:off x="10528644" y="4353529"/>
            <a:ext cx="1411805" cy="0"/>
          </a:xfrm>
          <a:prstGeom prst="straightConnector1">
            <a:avLst/>
          </a:prstGeom>
          <a:noFill/>
          <a:ln w="57150" cap="flat" cmpd="sng">
            <a:solidFill>
              <a:schemeClr val="accent4"/>
            </a:solidFill>
            <a:prstDash val="solid"/>
            <a:miter lim="800000"/>
            <a:headEnd type="none" w="sm" len="sm"/>
            <a:tailEnd type="none" w="sm" len="sm"/>
          </a:ln>
        </p:spPr>
      </p:cxnSp>
      <p:sp>
        <p:nvSpPr>
          <p:cNvPr id="57" name="Google Shape;145;p8">
            <a:extLst>
              <a:ext uri="{FF2B5EF4-FFF2-40B4-BE49-F238E27FC236}">
                <a16:creationId xmlns:a16="http://schemas.microsoft.com/office/drawing/2014/main" id="{271F825A-5259-866E-E925-E3168633273C}"/>
              </a:ext>
            </a:extLst>
          </p:cNvPr>
          <p:cNvSpPr txBox="1"/>
          <p:nvPr/>
        </p:nvSpPr>
        <p:spPr>
          <a:xfrm>
            <a:off x="9705797" y="4848929"/>
            <a:ext cx="145488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Gill Sans"/>
                <a:ea typeface="Gill Sans"/>
                <a:cs typeface="Gill Sans"/>
                <a:sym typeface="Gill Sans"/>
              </a:rPr>
              <a:t>Jul 1, 2022</a:t>
            </a:r>
            <a:endParaRPr dirty="0"/>
          </a:p>
        </p:txBody>
      </p:sp>
      <p:cxnSp>
        <p:nvCxnSpPr>
          <p:cNvPr id="58" name="Google Shape;149;p8">
            <a:extLst>
              <a:ext uri="{FF2B5EF4-FFF2-40B4-BE49-F238E27FC236}">
                <a16:creationId xmlns:a16="http://schemas.microsoft.com/office/drawing/2014/main" id="{E6E4A3D4-02C4-9BB5-4D93-5F98AB4FA153}"/>
              </a:ext>
            </a:extLst>
          </p:cNvPr>
          <p:cNvCxnSpPr/>
          <p:nvPr/>
        </p:nvCxnSpPr>
        <p:spPr>
          <a:xfrm>
            <a:off x="10528644" y="4439883"/>
            <a:ext cx="0" cy="439790"/>
          </a:xfrm>
          <a:prstGeom prst="straightConnector1">
            <a:avLst/>
          </a:prstGeom>
          <a:noFill/>
          <a:ln w="57150" cap="flat" cmpd="sng">
            <a:solidFill>
              <a:schemeClr val="dk1"/>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a:latin typeface="Source Sans Pro"/>
                <a:ea typeface="Source Sans Pro"/>
                <a:cs typeface="Source Sans Pro"/>
                <a:sym typeface="Source Sans Pro"/>
              </a:rPr>
              <a:t>Study procedures</a:t>
            </a:r>
            <a:endParaRPr/>
          </a:p>
        </p:txBody>
      </p:sp>
      <p:sp>
        <p:nvSpPr>
          <p:cNvPr id="187" name="Google Shape;187;p9"/>
          <p:cNvSpPr txBox="1">
            <a:spLocks noGrp="1"/>
          </p:cNvSpPr>
          <p:nvPr>
            <p:ph type="body" idx="1"/>
          </p:nvPr>
        </p:nvSpPr>
        <p:spPr>
          <a:xfrm>
            <a:off x="225084" y="1825625"/>
            <a:ext cx="7695028"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latin typeface="Gill Sans MT" panose="020B0502020104020203" pitchFamily="34" charset="0"/>
                <a:ea typeface="Source Sans Pro"/>
                <a:cs typeface="Source Sans Pro"/>
                <a:sym typeface="Source Sans Pro"/>
              </a:rPr>
              <a:t>Community engagement activities occurred before and during MDA</a:t>
            </a:r>
            <a:endParaRPr dirty="0">
              <a:latin typeface="Gill Sans MT" panose="020B0502020104020203" pitchFamily="34" charset="0"/>
            </a:endParaRPr>
          </a:p>
          <a:p>
            <a:pPr marL="685800" lvl="1" indent="-228600" algn="l" rtl="0">
              <a:lnSpc>
                <a:spcPct val="90000"/>
              </a:lnSpc>
              <a:spcBef>
                <a:spcPts val="500"/>
              </a:spcBef>
              <a:spcAft>
                <a:spcPts val="0"/>
              </a:spcAft>
              <a:buClr>
                <a:schemeClr val="dk1"/>
              </a:buClr>
              <a:buSzPts val="2400"/>
              <a:buChar char="•"/>
            </a:pPr>
            <a:r>
              <a:rPr lang="en-US" dirty="0">
                <a:latin typeface="Gill Sans MT" panose="020B0502020104020203" pitchFamily="34" charset="0"/>
                <a:ea typeface="Source Sans Pro"/>
                <a:sym typeface="Source Sans Pro"/>
              </a:rPr>
              <a:t>Top down meetings with:</a:t>
            </a:r>
          </a:p>
          <a:p>
            <a:pPr marL="1143000" lvl="2" indent="-228600">
              <a:buSzPts val="2400"/>
            </a:pPr>
            <a:r>
              <a:rPr lang="en-US" dirty="0">
                <a:latin typeface="Gill Sans MT" panose="020B0502020104020203" pitchFamily="34" charset="0"/>
                <a:ea typeface="Source Sans Pro"/>
                <a:sym typeface="Source Sans Pro"/>
              </a:rPr>
              <a:t>Health authorities in presence of NMCP </a:t>
            </a:r>
          </a:p>
          <a:p>
            <a:pPr marL="1143000" lvl="2" indent="-228600">
              <a:buSzPts val="2400"/>
            </a:pPr>
            <a:r>
              <a:rPr lang="en-US" dirty="0">
                <a:latin typeface="Gill Sans MT" panose="020B0502020104020203" pitchFamily="34" charset="0"/>
                <a:ea typeface="Source Sans Pro"/>
                <a:sym typeface="Source Sans Pro"/>
              </a:rPr>
              <a:t>Head of villages with local health authorities</a:t>
            </a:r>
          </a:p>
          <a:p>
            <a:pPr marL="1143000" lvl="2" indent="-228600">
              <a:buSzPts val="2400"/>
            </a:pPr>
            <a:r>
              <a:rPr lang="en-US" dirty="0">
                <a:latin typeface="Gill Sans MT" panose="020B0502020104020203" pitchFamily="34" charset="0"/>
                <a:ea typeface="Source Sans Pro"/>
                <a:sym typeface="Source Sans Pro"/>
              </a:rPr>
              <a:t>Head of households in presence of head nurses</a:t>
            </a:r>
          </a:p>
          <a:p>
            <a:pPr marL="1143000" lvl="2" indent="-228600">
              <a:buSzPts val="2400"/>
            </a:pPr>
            <a:r>
              <a:rPr lang="en-US" dirty="0">
                <a:latin typeface="Gill Sans MT" panose="020B0502020104020203" pitchFamily="34" charset="0"/>
                <a:ea typeface="Source Sans Pro"/>
                <a:sym typeface="Source Sans Pro"/>
              </a:rPr>
              <a:t>Women in reproductive age in presence of Midwifes</a:t>
            </a:r>
          </a:p>
          <a:p>
            <a:pPr marL="1143000" lvl="2" indent="-228600">
              <a:buSzPts val="2400"/>
            </a:pPr>
            <a:r>
              <a:rPr lang="en-US" dirty="0">
                <a:latin typeface="Gill Sans MT" panose="020B0502020104020203" pitchFamily="34" charset="0"/>
                <a:ea typeface="Source Sans Pro"/>
                <a:sym typeface="Source Sans Pro"/>
              </a:rPr>
              <a:t>Home visits</a:t>
            </a:r>
            <a:endParaRPr dirty="0">
              <a:latin typeface="Gill Sans MT" panose="020B0502020104020203" pitchFamily="34" charset="0"/>
            </a:endParaRPr>
          </a:p>
          <a:p>
            <a:pPr marL="228600" lvl="0" indent="-228600" algn="l" rtl="0">
              <a:lnSpc>
                <a:spcPct val="90000"/>
              </a:lnSpc>
              <a:spcBef>
                <a:spcPts val="1000"/>
              </a:spcBef>
              <a:spcAft>
                <a:spcPts val="0"/>
              </a:spcAft>
              <a:buClr>
                <a:schemeClr val="dk1"/>
              </a:buClr>
              <a:buSzPts val="2800"/>
              <a:buChar char="•"/>
            </a:pPr>
            <a:r>
              <a:rPr lang="en-US" dirty="0">
                <a:latin typeface="Gill Sans MT" panose="020B0502020104020203" pitchFamily="34" charset="0"/>
                <a:ea typeface="Source Sans Pro"/>
                <a:cs typeface="Source Sans Pro"/>
                <a:sym typeface="Source Sans Pro"/>
              </a:rPr>
              <a:t>ICs was taken before round 1 for all 3 rounds</a:t>
            </a:r>
            <a:endParaRPr dirty="0">
              <a:latin typeface="Gill Sans MT" panose="020B0502020104020203" pitchFamily="34" charset="0"/>
            </a:endParaRPr>
          </a:p>
          <a:p>
            <a:pPr marL="228600" lvl="0" indent="-228600" algn="l" rtl="0">
              <a:lnSpc>
                <a:spcPct val="90000"/>
              </a:lnSpc>
              <a:spcBef>
                <a:spcPts val="1000"/>
              </a:spcBef>
              <a:spcAft>
                <a:spcPts val="0"/>
              </a:spcAft>
              <a:buClr>
                <a:schemeClr val="dk1"/>
              </a:buClr>
              <a:buSzPts val="2800"/>
              <a:buChar char="•"/>
            </a:pPr>
            <a:r>
              <a:rPr lang="en-US" dirty="0">
                <a:latin typeface="Gill Sans MT" panose="020B0502020104020203" pitchFamily="34" charset="0"/>
                <a:ea typeface="Source Sans Pro"/>
                <a:cs typeface="Source Sans Pro"/>
                <a:sym typeface="Source Sans Pro"/>
              </a:rPr>
              <a:t>Trainings done with CHWs and HF nurses on protocol, drug distribution, and quality of malaria surveillance data collection. </a:t>
            </a:r>
            <a:endParaRPr dirty="0">
              <a:latin typeface="Gill Sans MT" panose="020B0502020104020203" pitchFamily="34" charset="0"/>
            </a:endParaRPr>
          </a:p>
          <a:p>
            <a:pPr marL="228600" lvl="0" indent="-5080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228600" lvl="0" indent="-5080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p:txBody>
      </p:sp>
      <p:pic>
        <p:nvPicPr>
          <p:cNvPr id="2" name="Image 1">
            <a:extLst>
              <a:ext uri="{FF2B5EF4-FFF2-40B4-BE49-F238E27FC236}">
                <a16:creationId xmlns:a16="http://schemas.microsoft.com/office/drawing/2014/main" id="{45035F26-8CB3-AAED-BF17-D8F83540F87D}"/>
              </a:ext>
            </a:extLst>
          </p:cNvPr>
          <p:cNvPicPr>
            <a:picLocks noChangeAspect="1"/>
          </p:cNvPicPr>
          <p:nvPr/>
        </p:nvPicPr>
        <p:blipFill>
          <a:blip r:embed="rId3"/>
          <a:stretch>
            <a:fillRect/>
          </a:stretch>
        </p:blipFill>
        <p:spPr>
          <a:xfrm>
            <a:off x="7624688" y="1555752"/>
            <a:ext cx="4567311" cy="2708312"/>
          </a:xfrm>
          <a:prstGeom prst="rect">
            <a:avLst/>
          </a:prstGeom>
        </p:spPr>
      </p:pic>
      <p:pic>
        <p:nvPicPr>
          <p:cNvPr id="4" name="Image 3">
            <a:extLst>
              <a:ext uri="{FF2B5EF4-FFF2-40B4-BE49-F238E27FC236}">
                <a16:creationId xmlns:a16="http://schemas.microsoft.com/office/drawing/2014/main" id="{83870F64-683E-FAF1-27DE-FECD757D674B}"/>
              </a:ext>
            </a:extLst>
          </p:cNvPr>
          <p:cNvPicPr>
            <a:picLocks noChangeAspect="1"/>
          </p:cNvPicPr>
          <p:nvPr/>
        </p:nvPicPr>
        <p:blipFill>
          <a:blip r:embed="rId4"/>
          <a:stretch>
            <a:fillRect/>
          </a:stretch>
        </p:blipFill>
        <p:spPr>
          <a:xfrm>
            <a:off x="7624689" y="4399001"/>
            <a:ext cx="4567311" cy="2440745"/>
          </a:xfrm>
          <a:prstGeom prst="rect">
            <a:avLst/>
          </a:prstGeom>
        </p:spPr>
      </p:pic>
      <p:pic>
        <p:nvPicPr>
          <p:cNvPr id="5" name="Image 4">
            <a:extLst>
              <a:ext uri="{FF2B5EF4-FFF2-40B4-BE49-F238E27FC236}">
                <a16:creationId xmlns:a16="http://schemas.microsoft.com/office/drawing/2014/main" id="{7F807790-3E1B-3290-7AB2-EFED37868ADA}"/>
              </a:ext>
            </a:extLst>
          </p:cNvPr>
          <p:cNvPicPr>
            <a:picLocks noChangeAspect="1"/>
          </p:cNvPicPr>
          <p:nvPr/>
        </p:nvPicPr>
        <p:blipFill>
          <a:blip r:embed="rId5"/>
          <a:stretch>
            <a:fillRect/>
          </a:stretch>
        </p:blipFill>
        <p:spPr>
          <a:xfrm>
            <a:off x="7547314" y="110675"/>
            <a:ext cx="4644685" cy="15800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dirty="0">
                <a:latin typeface="Gill Sans MT" panose="020B0502020104020203" pitchFamily="34" charset="0"/>
                <a:ea typeface="Source Sans Pro"/>
                <a:cs typeface="Source Sans Pro"/>
                <a:sym typeface="Source Sans Pro"/>
              </a:rPr>
              <a:t>Study procedures</a:t>
            </a:r>
            <a:endParaRPr dirty="0">
              <a:latin typeface="Gill Sans MT" panose="020B0502020104020203" pitchFamily="34" charset="0"/>
            </a:endParaRPr>
          </a:p>
        </p:txBody>
      </p:sp>
      <p:sp>
        <p:nvSpPr>
          <p:cNvPr id="193" name="Google Shape;19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Gill Sans MT" panose="020B0502020104020203" pitchFamily="34" charset="0"/>
                <a:ea typeface="Source Sans Pro"/>
                <a:cs typeface="Source Sans Pro"/>
                <a:sym typeface="Source Sans Pro"/>
              </a:rPr>
              <a:t>MDA delivered door to door</a:t>
            </a:r>
            <a:endParaRPr dirty="0">
              <a:latin typeface="Gill Sans MT" panose="020B0502020104020203" pitchFamily="34" charset="0"/>
            </a:endParaRPr>
          </a:p>
          <a:p>
            <a:pPr marL="228600" lvl="0" indent="-228600" algn="l" rtl="0">
              <a:lnSpc>
                <a:spcPct val="90000"/>
              </a:lnSpc>
              <a:spcBef>
                <a:spcPts val="1000"/>
              </a:spcBef>
              <a:spcAft>
                <a:spcPts val="0"/>
              </a:spcAft>
              <a:buClr>
                <a:schemeClr val="dk1"/>
              </a:buClr>
              <a:buSzPts val="2800"/>
              <a:buChar char="•"/>
            </a:pPr>
            <a:r>
              <a:rPr lang="en-US" dirty="0">
                <a:latin typeface="Gill Sans MT" panose="020B0502020104020203" pitchFamily="34" charset="0"/>
                <a:ea typeface="Source Sans Pro"/>
                <a:cs typeface="Source Sans Pro"/>
                <a:sym typeface="Source Sans Pro"/>
              </a:rPr>
              <a:t>DOT for all 3 doses of DHA-PQ and single PQ dose</a:t>
            </a:r>
          </a:p>
          <a:p>
            <a:pPr marL="228600" lvl="0" indent="-228600" algn="l" rtl="0">
              <a:lnSpc>
                <a:spcPct val="90000"/>
              </a:lnSpc>
              <a:spcBef>
                <a:spcPts val="1000"/>
              </a:spcBef>
              <a:spcAft>
                <a:spcPts val="0"/>
              </a:spcAft>
              <a:buClr>
                <a:schemeClr val="dk1"/>
              </a:buClr>
              <a:buSzPts val="2800"/>
              <a:buChar char="•"/>
            </a:pPr>
            <a:r>
              <a:rPr lang="fr-FR" dirty="0">
                <a:latin typeface="Gill Sans MT" panose="020B0502020104020203" pitchFamily="34" charset="0"/>
              </a:rPr>
              <a:t>Focus Groups Interviews and direct observation</a:t>
            </a:r>
            <a:endParaRPr dirty="0">
              <a:latin typeface="Gill Sans MT" panose="020B0502020104020203" pitchFamily="34" charset="0"/>
              <a:ea typeface="Source Sans Pro"/>
              <a:cs typeface="Source Sans Pro"/>
              <a:sym typeface="Source Sans Pro"/>
            </a:endParaRPr>
          </a:p>
          <a:p>
            <a:pPr marL="228600" lvl="0" indent="-228600" algn="l" rtl="0">
              <a:lnSpc>
                <a:spcPct val="90000"/>
              </a:lnSpc>
              <a:spcBef>
                <a:spcPts val="1000"/>
              </a:spcBef>
              <a:spcAft>
                <a:spcPts val="0"/>
              </a:spcAft>
              <a:buClr>
                <a:schemeClr val="dk1"/>
              </a:buClr>
              <a:buSzPts val="2800"/>
              <a:buChar char="•"/>
            </a:pPr>
            <a:r>
              <a:rPr lang="en-US" dirty="0">
                <a:latin typeface="Gill Sans MT" panose="020B0502020104020203" pitchFamily="34" charset="0"/>
                <a:ea typeface="Source Sans Pro"/>
                <a:cs typeface="Source Sans Pro"/>
                <a:sym typeface="Source Sans Pro"/>
              </a:rPr>
              <a:t>Active and passive surveillance used to monitor for adverse events</a:t>
            </a:r>
          </a:p>
          <a:p>
            <a:pPr marL="228600" lvl="0" indent="-228600" algn="l" rtl="0">
              <a:lnSpc>
                <a:spcPct val="90000"/>
              </a:lnSpc>
              <a:spcBef>
                <a:spcPts val="1000"/>
              </a:spcBef>
              <a:spcAft>
                <a:spcPts val="0"/>
              </a:spcAft>
              <a:buClr>
                <a:schemeClr val="dk1"/>
              </a:buClr>
              <a:buSzPts val="2800"/>
              <a:buChar char="•"/>
            </a:pPr>
            <a:r>
              <a:rPr lang="en-US" dirty="0">
                <a:latin typeface="Gill Sans MT" panose="020B0502020104020203" pitchFamily="34" charset="0"/>
                <a:ea typeface="Source Sans Pro"/>
                <a:sym typeface="Source Sans Pro"/>
              </a:rPr>
              <a:t>Adverse events followed up to resolution</a:t>
            </a:r>
          </a:p>
          <a:p>
            <a:pPr marL="228600" lvl="0" indent="-228600" algn="l" rtl="0">
              <a:lnSpc>
                <a:spcPct val="90000"/>
              </a:lnSpc>
              <a:spcBef>
                <a:spcPts val="1000"/>
              </a:spcBef>
              <a:spcAft>
                <a:spcPts val="0"/>
              </a:spcAft>
              <a:buClr>
                <a:schemeClr val="dk1"/>
              </a:buClr>
              <a:buSzPts val="2800"/>
              <a:buChar char="•"/>
            </a:pPr>
            <a:r>
              <a:rPr lang="en-US" dirty="0">
                <a:latin typeface="Gill Sans MT" panose="020B0502020104020203" pitchFamily="34" charset="0"/>
                <a:ea typeface="Source Sans Pro"/>
                <a:sym typeface="Source Sans Pro"/>
              </a:rPr>
              <a:t>Pregnancy testing for women between 13 and 49 YO (each round)</a:t>
            </a:r>
          </a:p>
          <a:p>
            <a:pPr marL="228600" lvl="0" indent="-228600" algn="l" rtl="0">
              <a:lnSpc>
                <a:spcPct val="90000"/>
              </a:lnSpc>
              <a:spcBef>
                <a:spcPts val="1000"/>
              </a:spcBef>
              <a:spcAft>
                <a:spcPts val="0"/>
              </a:spcAft>
              <a:buClr>
                <a:schemeClr val="dk1"/>
              </a:buClr>
              <a:buSzPts val="2800"/>
              <a:buChar char="•"/>
            </a:pPr>
            <a:r>
              <a:rPr lang="en-US" dirty="0">
                <a:latin typeface="Gill Sans MT" panose="020B0502020104020203" pitchFamily="34" charset="0"/>
                <a:ea typeface="Source Sans Pro"/>
                <a:sym typeface="Source Sans Pro"/>
              </a:rPr>
              <a:t>Sensitization campaigns before each MDA round</a:t>
            </a:r>
          </a:p>
          <a:p>
            <a:pPr marL="228600" lvl="0" indent="-228600" algn="l" rtl="0">
              <a:lnSpc>
                <a:spcPct val="90000"/>
              </a:lnSpc>
              <a:spcBef>
                <a:spcPts val="1000"/>
              </a:spcBef>
              <a:spcAft>
                <a:spcPts val="0"/>
              </a:spcAft>
              <a:buClr>
                <a:schemeClr val="dk1"/>
              </a:buClr>
              <a:buSzPts val="2800"/>
              <a:buChar char="•"/>
            </a:pPr>
            <a:r>
              <a:rPr lang="en-US" dirty="0">
                <a:latin typeface="Gill Sans MT" panose="020B0502020104020203" pitchFamily="34" charset="0"/>
                <a:ea typeface="Source Sans Pro"/>
                <a:sym typeface="Source Sans Pro"/>
              </a:rPr>
              <a:t>Supervision visits in all villages</a:t>
            </a:r>
            <a:endParaRPr dirty="0">
              <a:latin typeface="Gill Sans MT" panose="020B0502020104020203" pitchFamily="34" charset="0"/>
            </a:endParaRPr>
          </a:p>
          <a:p>
            <a:pPr marL="228600" lvl="0" indent="-5080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228600" lvl="0" indent="-5080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228600" lvl="0" indent="-5080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title"/>
          </p:nvPr>
        </p:nvSpPr>
        <p:spPr>
          <a:xfrm>
            <a:off x="4008993" y="2667745"/>
            <a:ext cx="3053316" cy="118909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Source Sans Pro"/>
              <a:buNone/>
            </a:pPr>
            <a:r>
              <a:rPr lang="en-US" sz="5400" b="1" dirty="0">
                <a:solidFill>
                  <a:srgbClr val="00B0F0"/>
                </a:solidFill>
                <a:latin typeface="Gill Sans MT" panose="020B0502020104020203" pitchFamily="34" charset="0"/>
                <a:ea typeface="Source Sans Pro"/>
                <a:cs typeface="Source Sans Pro"/>
                <a:sym typeface="Source Sans Pro"/>
              </a:rPr>
              <a:t>Results</a:t>
            </a:r>
            <a:endParaRPr sz="5400" dirty="0">
              <a:solidFill>
                <a:srgbClr val="00B0F0"/>
              </a:solidFill>
              <a:latin typeface="Gill Sans MT" panose="020B0502020104020203" pitchFamily="34" charset="0"/>
            </a:endParaRPr>
          </a:p>
        </p:txBody>
      </p:sp>
      <p:sp>
        <p:nvSpPr>
          <p:cNvPr id="199" name="Google Shape;199;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228600" lvl="0" indent="-50800" algn="l" rtl="0">
              <a:lnSpc>
                <a:spcPct val="90000"/>
              </a:lnSpc>
              <a:spcBef>
                <a:spcPts val="1000"/>
              </a:spcBef>
              <a:spcAft>
                <a:spcPts val="0"/>
              </a:spcAft>
              <a:buClr>
                <a:schemeClr val="dk1"/>
              </a:buClr>
              <a:buSzPts val="2800"/>
              <a:buNone/>
            </a:pPr>
            <a:endParaRPr sz="4400" dirty="0">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dirty="0">
                <a:latin typeface="Source Sans Pro"/>
                <a:ea typeface="Source Sans Pro"/>
                <a:sym typeface="Source Sans Pro"/>
              </a:rPr>
              <a:t>Baseline Characteristics </a:t>
            </a:r>
            <a:endParaRPr dirty="0"/>
          </a:p>
        </p:txBody>
      </p:sp>
      <p:graphicFrame>
        <p:nvGraphicFramePr>
          <p:cNvPr id="5" name="Tableau 4">
            <a:extLst>
              <a:ext uri="{FF2B5EF4-FFF2-40B4-BE49-F238E27FC236}">
                <a16:creationId xmlns:a16="http://schemas.microsoft.com/office/drawing/2014/main" id="{992C4E3A-65EF-E86D-D364-9A3EF60AE033}"/>
              </a:ext>
            </a:extLst>
          </p:cNvPr>
          <p:cNvGraphicFramePr>
            <a:graphicFrameLocks noGrp="1"/>
          </p:cNvGraphicFramePr>
          <p:nvPr>
            <p:extLst>
              <p:ext uri="{D42A27DB-BD31-4B8C-83A1-F6EECF244321}">
                <p14:modId xmlns:p14="http://schemas.microsoft.com/office/powerpoint/2010/main" val="1675383581"/>
              </p:ext>
            </p:extLst>
          </p:nvPr>
        </p:nvGraphicFramePr>
        <p:xfrm>
          <a:off x="579633" y="1304619"/>
          <a:ext cx="10969943" cy="5238794"/>
        </p:xfrm>
        <a:graphic>
          <a:graphicData uri="http://schemas.openxmlformats.org/drawingml/2006/table">
            <a:tbl>
              <a:tblPr firstRow="1" firstCol="1" bandRow="1"/>
              <a:tblGrid>
                <a:gridCol w="6131071">
                  <a:extLst>
                    <a:ext uri="{9D8B030D-6E8A-4147-A177-3AD203B41FA5}">
                      <a16:colId xmlns:a16="http://schemas.microsoft.com/office/drawing/2014/main" val="4106636825"/>
                    </a:ext>
                  </a:extLst>
                </a:gridCol>
                <a:gridCol w="1682608">
                  <a:extLst>
                    <a:ext uri="{9D8B030D-6E8A-4147-A177-3AD203B41FA5}">
                      <a16:colId xmlns:a16="http://schemas.microsoft.com/office/drawing/2014/main" val="3081185657"/>
                    </a:ext>
                  </a:extLst>
                </a:gridCol>
                <a:gridCol w="1573733">
                  <a:extLst>
                    <a:ext uri="{9D8B030D-6E8A-4147-A177-3AD203B41FA5}">
                      <a16:colId xmlns:a16="http://schemas.microsoft.com/office/drawing/2014/main" val="2324599805"/>
                    </a:ext>
                  </a:extLst>
                </a:gridCol>
                <a:gridCol w="1582531">
                  <a:extLst>
                    <a:ext uri="{9D8B030D-6E8A-4147-A177-3AD203B41FA5}">
                      <a16:colId xmlns:a16="http://schemas.microsoft.com/office/drawing/2014/main" val="3282195534"/>
                    </a:ext>
                  </a:extLst>
                </a:gridCol>
              </a:tblGrid>
              <a:tr h="258767">
                <a:tc>
                  <a:txBody>
                    <a:bodyPr/>
                    <a:lstStyle/>
                    <a:p>
                      <a:r>
                        <a:rPr lang="en-GB" sz="1800" b="1">
                          <a:effectLst/>
                          <a:latin typeface="Gill Sans MT" panose="020B0502020104020203" pitchFamily="34" charset="0"/>
                          <a:ea typeface="Calibri" panose="020F0502020204030204" pitchFamily="34" charset="0"/>
                          <a:cs typeface="Times New Roman" panose="02020603050405020304" pitchFamily="18" charset="0"/>
                        </a:rPr>
                        <a:t>Characteristics</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a:effectLst/>
                          <a:latin typeface="Gill Sans MT" panose="020B0502020104020203" pitchFamily="34" charset="0"/>
                          <a:ea typeface="Calibri" panose="020F0502020204030204" pitchFamily="34" charset="0"/>
                          <a:cs typeface="Times New Roman" panose="02020603050405020304" pitchFamily="18" charset="0"/>
                        </a:rPr>
                        <a:t>Total</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a:effectLst/>
                          <a:latin typeface="Gill Sans MT" panose="020B0502020104020203" pitchFamily="34" charset="0"/>
                          <a:ea typeface="Calibri" panose="020F0502020204030204" pitchFamily="34" charset="0"/>
                          <a:cs typeface="Times New Roman" panose="02020603050405020304" pitchFamily="18" charset="0"/>
                        </a:rPr>
                        <a:t>MDA</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dirty="0">
                          <a:effectLst/>
                          <a:latin typeface="Gill Sans MT" panose="020B0502020104020203" pitchFamily="34" charset="0"/>
                          <a:ea typeface="Calibri" panose="020F0502020204030204" pitchFamily="34" charset="0"/>
                          <a:cs typeface="Times New Roman" panose="02020603050405020304" pitchFamily="18" charset="0"/>
                        </a:rPr>
                        <a:t>SMC</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448075"/>
                  </a:ext>
                </a:extLst>
              </a:tr>
              <a:tr h="239333">
                <a:tc>
                  <a:txBody>
                    <a:bodyPr/>
                    <a:lstStyle/>
                    <a:p>
                      <a:r>
                        <a:rPr lang="en-GB" sz="1800" b="1" dirty="0">
                          <a:effectLst/>
                          <a:latin typeface="Gill Sans MT" panose="020B0502020104020203" pitchFamily="34" charset="0"/>
                          <a:ea typeface="Calibri" panose="020F0502020204030204" pitchFamily="34" charset="0"/>
                          <a:cs typeface="Times New Roman" panose="02020603050405020304" pitchFamily="18" charset="0"/>
                        </a:rPr>
                        <a:t>Village-level</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a:effectLst/>
                          <a:latin typeface="Gill Sans MT" panose="020B0502020104020203" pitchFamily="34" charset="0"/>
                          <a:ea typeface="Calibri" panose="020F0502020204030204" pitchFamily="34" charset="0"/>
                          <a:cs typeface="Times New Roman" panose="02020603050405020304" pitchFamily="18" charset="0"/>
                        </a:rPr>
                        <a:t> </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a:effectLst/>
                          <a:latin typeface="Gill Sans MT" panose="020B0502020104020203" pitchFamily="34" charset="0"/>
                          <a:ea typeface="Calibri" panose="020F0502020204030204" pitchFamily="34" charset="0"/>
                          <a:cs typeface="Times New Roman" panose="02020603050405020304" pitchFamily="18" charset="0"/>
                        </a:rPr>
                        <a:t> </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800" b="1">
                          <a:effectLst/>
                          <a:latin typeface="Gill Sans MT" panose="020B0502020104020203" pitchFamily="34" charset="0"/>
                          <a:ea typeface="Calibri" panose="020F0502020204030204" pitchFamily="34" charset="0"/>
                          <a:cs typeface="Times New Roman" panose="02020603050405020304" pitchFamily="18" charset="0"/>
                        </a:rPr>
                        <a:t> </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4932422"/>
                  </a:ext>
                </a:extLst>
              </a:tr>
              <a:tr h="323459">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Number of clusters</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60</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30</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30</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306921112"/>
                  </a:ext>
                </a:extLst>
              </a:tr>
              <a:tr h="291113">
                <a:tc>
                  <a:txBody>
                    <a:bodyPr/>
                    <a:lstStyle/>
                    <a:p>
                      <a:r>
                        <a:rPr lang="en-GB" sz="1800" dirty="0">
                          <a:effectLst/>
                          <a:latin typeface="Gill Sans MT" panose="020B0502020104020203" pitchFamily="34" charset="0"/>
                          <a:ea typeface="Calibri" panose="020F0502020204030204" pitchFamily="34" charset="0"/>
                          <a:cs typeface="Times New Roman" panose="02020603050405020304" pitchFamily="18" charset="0"/>
                        </a:rPr>
                        <a:t>By health post, n (%)</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 </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 </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 </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23393764"/>
                  </a:ext>
                </a:extLst>
              </a:tr>
              <a:tr h="291113">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Bohe</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9 (15%)</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6 (20%)</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3 (10%)</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2648958341"/>
                  </a:ext>
                </a:extLst>
              </a:tr>
              <a:tr h="291113">
                <a:tc>
                  <a:txBody>
                    <a:bodyPr/>
                    <a:lstStyle/>
                    <a:p>
                      <a:r>
                        <a:rPr lang="en-GB" sz="1800" dirty="0">
                          <a:effectLst/>
                          <a:latin typeface="Gill Sans MT" panose="020B0502020104020203" pitchFamily="34" charset="0"/>
                          <a:ea typeface="Calibri" panose="020F0502020204030204" pitchFamily="34" charset="0"/>
                          <a:cs typeface="Times New Roman" panose="02020603050405020304" pitchFamily="18" charset="0"/>
                        </a:rPr>
                        <a:t>     Dar Salam</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2 (3%)</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1 (3%)</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1 (3%)</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31904041"/>
                  </a:ext>
                </a:extLst>
              </a:tr>
              <a:tr h="291113">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Dawadi</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14 (23%)</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6 (20%)</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8 (27%)</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2310740916"/>
                  </a:ext>
                </a:extLst>
              </a:tr>
              <a:tr h="291113">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     Koussanar</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9 (15%)</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5 (17%)</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4 (13%)</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66409075"/>
                  </a:ext>
                </a:extLst>
              </a:tr>
              <a:tr h="291113">
                <a:tc>
                  <a:txBody>
                    <a:bodyPr/>
                    <a:lstStyle/>
                    <a:p>
                      <a:r>
                        <a:rPr lang="en-GB" sz="18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8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Missirah</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6 (10%)</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 (7%)</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4 (13%)</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1923920335"/>
                  </a:ext>
                </a:extLst>
              </a:tr>
              <a:tr h="291113">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     Neteboulou</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5 (8%)</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2 (7%)</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3 (10%)</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0539079"/>
                  </a:ext>
                </a:extLst>
              </a:tr>
              <a:tr h="291113">
                <a:tc>
                  <a:txBody>
                    <a:bodyPr/>
                    <a:lstStyle/>
                    <a:p>
                      <a:r>
                        <a:rPr lang="en-GB" sz="18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8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Sinthiou</a:t>
                      </a:r>
                      <a:r>
                        <a:rPr lang="en-GB" sz="18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800" dirty="0" err="1">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Maleme</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15 (25%)</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8 (27%)</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7 (23%)</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1422293822"/>
                  </a:ext>
                </a:extLst>
              </a:tr>
              <a:tr h="291113">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Presence of DSDOM prior to the study, n (%)</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 </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 </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 </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80858180"/>
                  </a:ext>
                </a:extLst>
              </a:tr>
              <a:tr h="291113">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     No</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20 (33%)</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10 (33%)</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10 (33%)</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3900967644"/>
                  </a:ext>
                </a:extLst>
              </a:tr>
              <a:tr h="291113">
                <a:tc>
                  <a:txBody>
                    <a:bodyPr/>
                    <a:lstStyle/>
                    <a:p>
                      <a:r>
                        <a:rPr lang="en-GB" sz="1800" dirty="0">
                          <a:effectLst/>
                          <a:latin typeface="Gill Sans MT" panose="020B0502020104020203" pitchFamily="34" charset="0"/>
                          <a:ea typeface="Calibri" panose="020F0502020204030204" pitchFamily="34" charset="0"/>
                          <a:cs typeface="Times New Roman" panose="02020603050405020304" pitchFamily="18" charset="0"/>
                        </a:rPr>
                        <a:t>     Yes</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40 (67%)</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20 (67%)</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20 (67%)</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08689947"/>
                  </a:ext>
                </a:extLst>
              </a:tr>
              <a:tr h="291113">
                <a:tc>
                  <a:txBody>
                    <a:bodyPr/>
                    <a:lstStyle/>
                    <a:p>
                      <a:r>
                        <a:rPr lang="en-GB" sz="18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Distance to health post in km, mean (SD)</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14.8 (8.4)</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14.9 (8.6)</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14.6 (8.3)</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903197020"/>
                  </a:ext>
                </a:extLst>
              </a:tr>
              <a:tr h="291113">
                <a:tc>
                  <a:txBody>
                    <a:bodyPr/>
                    <a:lstStyle/>
                    <a:p>
                      <a:r>
                        <a:rPr lang="en-GB" sz="1800" dirty="0">
                          <a:effectLst/>
                          <a:latin typeface="Gill Sans MT" panose="020B0502020104020203" pitchFamily="34" charset="0"/>
                          <a:ea typeface="Calibri" panose="020F0502020204030204" pitchFamily="34" charset="0"/>
                          <a:cs typeface="Times New Roman" panose="02020603050405020304" pitchFamily="18" charset="0"/>
                        </a:rPr>
                        <a:t>Population size in 2019, mean (SD)</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322 (168)</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330 (170)</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315 (168)</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806529661"/>
                  </a:ext>
                </a:extLst>
              </a:tr>
              <a:tr h="291113">
                <a:tc>
                  <a:txBody>
                    <a:bodyPr/>
                    <a:lstStyle/>
                    <a:p>
                      <a:r>
                        <a:rPr lang="en-GB" sz="18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Population size &lt;10 years of age in 2019, mean (SD)</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119 (62)</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120 (63)</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r>
                        <a:rPr lang="en-GB" sz="18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117 (62)</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2315631320"/>
                  </a:ext>
                </a:extLst>
              </a:tr>
              <a:tr h="291113">
                <a:tc>
                  <a:txBody>
                    <a:bodyPr/>
                    <a:lstStyle/>
                    <a:p>
                      <a:r>
                        <a:rPr lang="en-GB" sz="1800">
                          <a:effectLst/>
                          <a:latin typeface="Gill Sans MT" panose="020B0502020104020203" pitchFamily="34" charset="0"/>
                          <a:ea typeface="Calibri" panose="020F0502020204030204" pitchFamily="34" charset="0"/>
                          <a:cs typeface="Times New Roman" panose="02020603050405020304" pitchFamily="18" charset="0"/>
                        </a:rPr>
                        <a:t>Baseline microscopy prevalence (%), mean (SD)</a:t>
                      </a:r>
                      <a:endParaRPr lang="fr-FR" sz="18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GB" sz="1800" dirty="0">
                          <a:effectLst/>
                          <a:latin typeface="Gill Sans MT" panose="020B0502020104020203" pitchFamily="34" charset="0"/>
                          <a:ea typeface="Calibri" panose="020F0502020204030204" pitchFamily="34" charset="0"/>
                          <a:cs typeface="Times New Roman" panose="02020603050405020304" pitchFamily="18" charset="0"/>
                        </a:rPr>
                        <a:t>8% (8)</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GB" sz="1800" dirty="0">
                          <a:effectLst/>
                          <a:latin typeface="Gill Sans MT" panose="020B0502020104020203" pitchFamily="34" charset="0"/>
                          <a:ea typeface="Calibri" panose="020F0502020204030204" pitchFamily="34" charset="0"/>
                          <a:cs typeface="Times New Roman" panose="02020603050405020304" pitchFamily="18" charset="0"/>
                        </a:rPr>
                        <a:t>7% (9)</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r>
                        <a:rPr lang="en-GB" sz="1800" dirty="0">
                          <a:effectLst/>
                          <a:latin typeface="Gill Sans MT" panose="020B0502020104020203" pitchFamily="34" charset="0"/>
                          <a:ea typeface="Calibri" panose="020F0502020204030204" pitchFamily="34" charset="0"/>
                          <a:cs typeface="Times New Roman" panose="02020603050405020304" pitchFamily="18" charset="0"/>
                        </a:rPr>
                        <a:t>9% (8)</a:t>
                      </a:r>
                      <a:endParaRPr lang="fr-FR" sz="18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1980044"/>
                  </a:ext>
                </a:extLst>
              </a:tr>
            </a:tbl>
          </a:graphicData>
        </a:graphic>
      </p:graphicFrame>
    </p:spTree>
    <p:extLst>
      <p:ext uri="{BB962C8B-B14F-4D97-AF65-F5344CB8AC3E}">
        <p14:creationId xmlns:p14="http://schemas.microsoft.com/office/powerpoint/2010/main" val="242457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title"/>
          </p:nvPr>
        </p:nvSpPr>
        <p:spPr>
          <a:xfrm>
            <a:off x="636495" y="22495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dirty="0">
                <a:latin typeface="Source Sans Pro"/>
                <a:ea typeface="Source Sans Pro"/>
                <a:sym typeface="Source Sans Pro"/>
              </a:rPr>
              <a:t>Coverage</a:t>
            </a:r>
            <a:endParaRPr dirty="0"/>
          </a:p>
        </p:txBody>
      </p:sp>
      <p:sp>
        <p:nvSpPr>
          <p:cNvPr id="205" name="Google Shape;205;p12"/>
          <p:cNvSpPr txBox="1">
            <a:spLocks noGrp="1"/>
          </p:cNvSpPr>
          <p:nvPr>
            <p:ph type="body" idx="1"/>
          </p:nvPr>
        </p:nvSpPr>
        <p:spPr>
          <a:xfrm>
            <a:off x="838200" y="1825625"/>
            <a:ext cx="3776003"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228600" lvl="0" indent="-5080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p:txBody>
      </p:sp>
      <p:sp>
        <p:nvSpPr>
          <p:cNvPr id="207" name="Google Shape;207;p12"/>
          <p:cNvSpPr txBox="1"/>
          <p:nvPr/>
        </p:nvSpPr>
        <p:spPr>
          <a:xfrm>
            <a:off x="553455" y="1660823"/>
            <a:ext cx="5410434" cy="501671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1800"/>
            </a:pPr>
            <a:r>
              <a:rPr lang="fr-FR" sz="2000" dirty="0">
                <a:solidFill>
                  <a:schemeClr val="dk1"/>
                </a:solidFill>
                <a:latin typeface="Source Sans Pro"/>
                <a:ea typeface="Source Sans Pro"/>
                <a:cs typeface="Source Sans Pro"/>
                <a:sym typeface="Source Sans Pro"/>
              </a:rPr>
              <a:t>High MDA and SMC </a:t>
            </a:r>
            <a:r>
              <a:rPr lang="fr-FR" sz="2000" dirty="0" err="1">
                <a:solidFill>
                  <a:schemeClr val="dk1"/>
                </a:solidFill>
                <a:latin typeface="Source Sans Pro"/>
                <a:ea typeface="Source Sans Pro"/>
                <a:cs typeface="Source Sans Pro"/>
                <a:sym typeface="Source Sans Pro"/>
              </a:rPr>
              <a:t>coverage</a:t>
            </a:r>
            <a:r>
              <a:rPr lang="fr-FR" sz="2000" dirty="0">
                <a:solidFill>
                  <a:schemeClr val="dk1"/>
                </a:solidFill>
                <a:latin typeface="Source Sans Pro"/>
                <a:ea typeface="Source Sans Pro"/>
                <a:cs typeface="Source Sans Pro"/>
                <a:sym typeface="Source Sans Pro"/>
              </a:rPr>
              <a:t>; </a:t>
            </a:r>
            <a:r>
              <a:rPr lang="fr-FR" sz="2000" dirty="0" err="1">
                <a:solidFill>
                  <a:schemeClr val="dk1"/>
                </a:solidFill>
                <a:latin typeface="Source Sans Pro"/>
                <a:ea typeface="Source Sans Pro"/>
                <a:cs typeface="Source Sans Pro"/>
                <a:sym typeface="Source Sans Pro"/>
              </a:rPr>
              <a:t>many</a:t>
            </a:r>
            <a:r>
              <a:rPr lang="fr-FR" sz="2000" dirty="0">
                <a:solidFill>
                  <a:schemeClr val="dk1"/>
                </a:solidFill>
                <a:latin typeface="Source Sans Pro"/>
                <a:ea typeface="Source Sans Pro"/>
                <a:cs typeface="Source Sans Pro"/>
                <a:sym typeface="Source Sans Pro"/>
              </a:rPr>
              <a:t> MDA villages </a:t>
            </a:r>
            <a:r>
              <a:rPr lang="fr-FR" sz="2000" dirty="0" err="1">
                <a:solidFill>
                  <a:schemeClr val="dk1"/>
                </a:solidFill>
                <a:latin typeface="Source Sans Pro"/>
                <a:ea typeface="Source Sans Pro"/>
                <a:cs typeface="Source Sans Pro"/>
                <a:sym typeface="Source Sans Pro"/>
              </a:rPr>
              <a:t>had</a:t>
            </a:r>
            <a:r>
              <a:rPr lang="fr-FR" sz="2000" dirty="0">
                <a:solidFill>
                  <a:schemeClr val="dk1"/>
                </a:solidFill>
                <a:latin typeface="Source Sans Pro"/>
                <a:ea typeface="Source Sans Pro"/>
                <a:cs typeface="Source Sans Pro"/>
                <a:sym typeface="Source Sans Pro"/>
              </a:rPr>
              <a:t> </a:t>
            </a:r>
            <a:r>
              <a:rPr lang="fr-FR" sz="2000" dirty="0" err="1">
                <a:solidFill>
                  <a:schemeClr val="dk1"/>
                </a:solidFill>
                <a:latin typeface="Source Sans Pro"/>
                <a:ea typeface="Source Sans Pro"/>
                <a:cs typeface="Source Sans Pro"/>
                <a:sym typeface="Source Sans Pro"/>
              </a:rPr>
              <a:t>coverage</a:t>
            </a:r>
            <a:r>
              <a:rPr lang="fr-FR" sz="2000" dirty="0">
                <a:solidFill>
                  <a:schemeClr val="dk1"/>
                </a:solidFill>
                <a:latin typeface="Source Sans Pro"/>
                <a:ea typeface="Source Sans Pro"/>
                <a:cs typeface="Source Sans Pro"/>
                <a:sym typeface="Source Sans Pro"/>
              </a:rPr>
              <a:t> ≥80%.</a:t>
            </a:r>
          </a:p>
          <a:p>
            <a:pPr marR="0" lvl="0" algn="l" rtl="0">
              <a:spcBef>
                <a:spcPts val="0"/>
              </a:spcBef>
              <a:spcAft>
                <a:spcPts val="0"/>
              </a:spcAft>
              <a:buClr>
                <a:schemeClr val="dk1"/>
              </a:buClr>
              <a:buSzPts val="1800"/>
            </a:pPr>
            <a:endParaRPr lang="fr-FR" sz="2000" b="1" dirty="0">
              <a:solidFill>
                <a:schemeClr val="dk1"/>
              </a:solidFill>
              <a:latin typeface="Source Sans Pro"/>
              <a:ea typeface="Source Sans Pro"/>
              <a:cs typeface="Source Sans Pro"/>
              <a:sym typeface="Source Sans Pro"/>
            </a:endParaRPr>
          </a:p>
          <a:p>
            <a:pPr marR="0" lvl="0" algn="l" rtl="0">
              <a:spcBef>
                <a:spcPts val="0"/>
              </a:spcBef>
              <a:spcAft>
                <a:spcPts val="0"/>
              </a:spcAft>
              <a:buClr>
                <a:schemeClr val="dk1"/>
              </a:buClr>
              <a:buSzPts val="1800"/>
            </a:pPr>
            <a:r>
              <a:rPr lang="fr-FR" sz="2000" b="1" dirty="0">
                <a:solidFill>
                  <a:schemeClr val="dk1"/>
                </a:solidFill>
                <a:latin typeface="Source Sans Pro"/>
                <a:ea typeface="Source Sans Pro"/>
                <a:cs typeface="Source Sans Pro"/>
                <a:sym typeface="Source Sans Pro"/>
              </a:rPr>
              <a:t>MDA </a:t>
            </a:r>
            <a:r>
              <a:rPr lang="fr-FR" sz="2000" b="1" dirty="0" err="1">
                <a:solidFill>
                  <a:schemeClr val="dk1"/>
                </a:solidFill>
                <a:latin typeface="Source Sans Pro"/>
                <a:ea typeface="Source Sans Pro"/>
                <a:cs typeface="Source Sans Pro"/>
                <a:sym typeface="Source Sans Pro"/>
              </a:rPr>
              <a:t>Distributional</a:t>
            </a:r>
            <a:r>
              <a:rPr lang="fr-FR" sz="2000" b="1" dirty="0">
                <a:solidFill>
                  <a:schemeClr val="dk1"/>
                </a:solidFill>
                <a:latin typeface="Source Sans Pro"/>
                <a:ea typeface="Source Sans Pro"/>
                <a:cs typeface="Source Sans Pro"/>
                <a:sym typeface="Source Sans Pro"/>
              </a:rPr>
              <a:t> </a:t>
            </a:r>
            <a:r>
              <a:rPr lang="fr-FR" sz="2000" b="1" dirty="0" err="1">
                <a:solidFill>
                  <a:schemeClr val="dk1"/>
                </a:solidFill>
                <a:latin typeface="Source Sans Pro"/>
                <a:ea typeface="Source Sans Pro"/>
                <a:cs typeface="Source Sans Pro"/>
                <a:sym typeface="Source Sans Pro"/>
              </a:rPr>
              <a:t>Coverage</a:t>
            </a:r>
            <a:endParaRPr lang="fr-FR" sz="2000" b="1" dirty="0">
              <a:solidFill>
                <a:schemeClr val="dk1"/>
              </a:solidFill>
              <a:latin typeface="Source Sans Pro"/>
              <a:ea typeface="Source Sans Pro"/>
              <a:cs typeface="Source Sans Pro"/>
              <a:sym typeface="Source Sans Pro"/>
            </a:endParaRPr>
          </a:p>
          <a:p>
            <a:pPr marR="0" lvl="0" algn="l" rtl="0">
              <a:spcBef>
                <a:spcPts val="0"/>
              </a:spcBef>
              <a:spcAft>
                <a:spcPts val="0"/>
              </a:spcAft>
              <a:buClr>
                <a:schemeClr val="dk1"/>
              </a:buClr>
              <a:buSzPts val="1800"/>
            </a:pPr>
            <a:r>
              <a:rPr lang="fr-FR" sz="2000" dirty="0">
                <a:solidFill>
                  <a:schemeClr val="dk1"/>
                </a:solidFill>
                <a:latin typeface="Source Sans Pro"/>
                <a:ea typeface="Source Sans Pro"/>
                <a:cs typeface="Source Sans Pro"/>
                <a:sym typeface="Source Sans Pro"/>
              </a:rPr>
              <a:t>~80% of participants </a:t>
            </a:r>
            <a:r>
              <a:rPr lang="fr-FR" sz="2000" dirty="0" err="1">
                <a:solidFill>
                  <a:schemeClr val="dk1"/>
                </a:solidFill>
                <a:latin typeface="Source Sans Pro"/>
                <a:ea typeface="Source Sans Pro"/>
                <a:cs typeface="Source Sans Pro"/>
                <a:sym typeface="Source Sans Pro"/>
              </a:rPr>
              <a:t>received</a:t>
            </a:r>
            <a:r>
              <a:rPr lang="fr-FR" sz="2000" dirty="0">
                <a:solidFill>
                  <a:schemeClr val="dk1"/>
                </a:solidFill>
                <a:latin typeface="Source Sans Pro"/>
                <a:ea typeface="Source Sans Pro"/>
                <a:cs typeface="Source Sans Pro"/>
                <a:sym typeface="Source Sans Pro"/>
              </a:rPr>
              <a:t> at least 1 dose in rounds 1, 2, and 3 </a:t>
            </a:r>
          </a:p>
          <a:p>
            <a:pPr marR="0" lvl="0" algn="l" rtl="0">
              <a:spcBef>
                <a:spcPts val="0"/>
              </a:spcBef>
              <a:spcAft>
                <a:spcPts val="0"/>
              </a:spcAft>
              <a:buClr>
                <a:schemeClr val="dk1"/>
              </a:buClr>
              <a:buSzPts val="1800"/>
            </a:pPr>
            <a:r>
              <a:rPr lang="fr-FR" sz="2000" dirty="0" err="1">
                <a:solidFill>
                  <a:schemeClr val="dk1"/>
                </a:solidFill>
                <a:latin typeface="Source Sans Pro"/>
                <a:ea typeface="Source Sans Pro"/>
                <a:cs typeface="Source Sans Pro"/>
                <a:sym typeface="Source Sans Pro"/>
              </a:rPr>
              <a:t>Variability</a:t>
            </a:r>
            <a:r>
              <a:rPr lang="fr-FR" sz="2000" dirty="0">
                <a:solidFill>
                  <a:schemeClr val="dk1"/>
                </a:solidFill>
                <a:latin typeface="Source Sans Pro"/>
                <a:ea typeface="Source Sans Pro"/>
                <a:cs typeface="Source Sans Pro"/>
                <a:sym typeface="Source Sans Pro"/>
              </a:rPr>
              <a:t> </a:t>
            </a:r>
            <a:r>
              <a:rPr lang="fr-FR" sz="2000" dirty="0" err="1">
                <a:solidFill>
                  <a:schemeClr val="dk1"/>
                </a:solidFill>
                <a:latin typeface="Source Sans Pro"/>
                <a:ea typeface="Source Sans Pro"/>
                <a:cs typeface="Source Sans Pro"/>
                <a:sym typeface="Source Sans Pro"/>
              </a:rPr>
              <a:t>between</a:t>
            </a:r>
            <a:r>
              <a:rPr lang="fr-FR" sz="2000" dirty="0">
                <a:solidFill>
                  <a:schemeClr val="dk1"/>
                </a:solidFill>
                <a:latin typeface="Source Sans Pro"/>
                <a:ea typeface="Source Sans Pro"/>
                <a:cs typeface="Source Sans Pro"/>
                <a:sym typeface="Source Sans Pro"/>
              </a:rPr>
              <a:t> villages</a:t>
            </a:r>
          </a:p>
          <a:p>
            <a:pPr marR="0" lvl="0" algn="l" rtl="0">
              <a:spcBef>
                <a:spcPts val="0"/>
              </a:spcBef>
              <a:spcAft>
                <a:spcPts val="0"/>
              </a:spcAft>
              <a:buClr>
                <a:schemeClr val="dk1"/>
              </a:buClr>
              <a:buSzPts val="1800"/>
            </a:pPr>
            <a:endParaRPr lang="fr-FR" sz="2000" dirty="0">
              <a:solidFill>
                <a:schemeClr val="dk1"/>
              </a:solidFill>
              <a:latin typeface="Source Sans Pro"/>
              <a:ea typeface="Source Sans Pro"/>
              <a:cs typeface="Source Sans Pro"/>
              <a:sym typeface="Source Sans Pro"/>
            </a:endParaRPr>
          </a:p>
          <a:p>
            <a:pPr marR="0" lvl="0" algn="l" rtl="0">
              <a:spcBef>
                <a:spcPts val="0"/>
              </a:spcBef>
              <a:spcAft>
                <a:spcPts val="0"/>
              </a:spcAft>
              <a:buClr>
                <a:schemeClr val="dk1"/>
              </a:buClr>
              <a:buSzPts val="1800"/>
            </a:pPr>
            <a:r>
              <a:rPr lang="fr-FR" sz="2000" b="1" dirty="0">
                <a:solidFill>
                  <a:schemeClr val="dk1"/>
                </a:solidFill>
                <a:latin typeface="Source Sans Pro"/>
                <a:ea typeface="Source Sans Pro"/>
                <a:cs typeface="Source Sans Pro"/>
                <a:sym typeface="Source Sans Pro"/>
              </a:rPr>
              <a:t>SMC </a:t>
            </a:r>
            <a:r>
              <a:rPr lang="fr-FR" sz="2000" b="1" dirty="0" err="1">
                <a:solidFill>
                  <a:schemeClr val="dk1"/>
                </a:solidFill>
                <a:latin typeface="Source Sans Pro"/>
                <a:ea typeface="Source Sans Pro"/>
                <a:cs typeface="Source Sans Pro"/>
                <a:sym typeface="Source Sans Pro"/>
              </a:rPr>
              <a:t>Distributional</a:t>
            </a:r>
            <a:r>
              <a:rPr lang="fr-FR" sz="2000" b="1" dirty="0">
                <a:solidFill>
                  <a:schemeClr val="dk1"/>
                </a:solidFill>
                <a:latin typeface="Source Sans Pro"/>
                <a:ea typeface="Source Sans Pro"/>
                <a:cs typeface="Source Sans Pro"/>
                <a:sym typeface="Source Sans Pro"/>
              </a:rPr>
              <a:t> </a:t>
            </a:r>
            <a:r>
              <a:rPr lang="fr-FR" sz="2000" b="1" dirty="0" err="1">
                <a:solidFill>
                  <a:schemeClr val="dk1"/>
                </a:solidFill>
                <a:latin typeface="Source Sans Pro"/>
                <a:ea typeface="Source Sans Pro"/>
                <a:cs typeface="Source Sans Pro"/>
                <a:sym typeface="Source Sans Pro"/>
              </a:rPr>
              <a:t>coverage</a:t>
            </a:r>
            <a:r>
              <a:rPr lang="fr-FR" sz="2000" b="1" dirty="0">
                <a:solidFill>
                  <a:schemeClr val="dk1"/>
                </a:solidFill>
                <a:latin typeface="Source Sans Pro"/>
                <a:ea typeface="Source Sans Pro"/>
                <a:cs typeface="Source Sans Pro"/>
                <a:sym typeface="Source Sans Pro"/>
              </a:rPr>
              <a:t> </a:t>
            </a:r>
          </a:p>
          <a:p>
            <a:pPr marR="0" lvl="0" algn="l" rtl="0">
              <a:spcBef>
                <a:spcPts val="0"/>
              </a:spcBef>
              <a:spcAft>
                <a:spcPts val="0"/>
              </a:spcAft>
              <a:buClr>
                <a:schemeClr val="dk1"/>
              </a:buClr>
              <a:buSzPts val="1800"/>
            </a:pPr>
            <a:endParaRPr lang="fr-FR" sz="2000" dirty="0">
              <a:solidFill>
                <a:schemeClr val="dk1"/>
              </a:solidFill>
              <a:latin typeface="Source Sans Pro"/>
              <a:ea typeface="Source Sans Pro"/>
              <a:cs typeface="Source Sans Pro"/>
              <a:sym typeface="Source Sans Pro"/>
            </a:endParaRPr>
          </a:p>
          <a:p>
            <a:pPr marR="0" lvl="0" algn="l" rtl="0">
              <a:spcBef>
                <a:spcPts val="0"/>
              </a:spcBef>
              <a:spcAft>
                <a:spcPts val="0"/>
              </a:spcAft>
              <a:buClr>
                <a:schemeClr val="dk1"/>
              </a:buClr>
              <a:buSzPts val="1800"/>
            </a:pPr>
            <a:r>
              <a:rPr lang="fr-FR" sz="2000" dirty="0">
                <a:solidFill>
                  <a:schemeClr val="dk1"/>
                </a:solidFill>
                <a:latin typeface="Source Sans Pro"/>
                <a:ea typeface="Source Sans Pro"/>
                <a:cs typeface="Source Sans Pro"/>
                <a:sym typeface="Source Sans Pro"/>
              </a:rPr>
              <a:t>&gt;90% of participants </a:t>
            </a:r>
            <a:r>
              <a:rPr lang="fr-FR" sz="2000" dirty="0" err="1">
                <a:solidFill>
                  <a:schemeClr val="dk1"/>
                </a:solidFill>
                <a:latin typeface="Source Sans Pro"/>
                <a:ea typeface="Source Sans Pro"/>
                <a:cs typeface="Source Sans Pro"/>
                <a:sym typeface="Source Sans Pro"/>
              </a:rPr>
              <a:t>received</a:t>
            </a:r>
            <a:r>
              <a:rPr lang="fr-FR" sz="2000" dirty="0">
                <a:solidFill>
                  <a:schemeClr val="dk1"/>
                </a:solidFill>
                <a:latin typeface="Source Sans Pro"/>
                <a:ea typeface="Source Sans Pro"/>
                <a:cs typeface="Source Sans Pro"/>
                <a:sym typeface="Source Sans Pro"/>
              </a:rPr>
              <a:t> at least one dose of SP-AQ in rounds 1, 2, and 3 </a:t>
            </a:r>
          </a:p>
          <a:p>
            <a:pPr marR="0" lvl="0" algn="l" rtl="0">
              <a:spcBef>
                <a:spcPts val="0"/>
              </a:spcBef>
              <a:spcAft>
                <a:spcPts val="0"/>
              </a:spcAft>
              <a:buClr>
                <a:schemeClr val="dk1"/>
              </a:buClr>
              <a:buSzPts val="1800"/>
            </a:pPr>
            <a:endParaRPr lang="fr-FR" sz="2000" dirty="0">
              <a:solidFill>
                <a:schemeClr val="dk1"/>
              </a:solidFill>
              <a:latin typeface="Source Sans Pro"/>
              <a:ea typeface="Source Sans Pro"/>
              <a:cs typeface="Source Sans Pro"/>
              <a:sym typeface="Source Sans Pro"/>
            </a:endParaRPr>
          </a:p>
          <a:p>
            <a:pPr marR="0" lvl="0" algn="l" rtl="0">
              <a:spcBef>
                <a:spcPts val="0"/>
              </a:spcBef>
              <a:spcAft>
                <a:spcPts val="0"/>
              </a:spcAft>
              <a:buClr>
                <a:schemeClr val="dk1"/>
              </a:buClr>
              <a:buSzPts val="1800"/>
            </a:pPr>
            <a:r>
              <a:rPr lang="fr-FR" sz="2000" b="1" dirty="0" err="1">
                <a:solidFill>
                  <a:schemeClr val="dk1"/>
                </a:solidFill>
                <a:latin typeface="Source Sans Pro"/>
                <a:ea typeface="Source Sans Pro"/>
                <a:cs typeface="Source Sans Pro"/>
                <a:sym typeface="Source Sans Pro"/>
              </a:rPr>
              <a:t>Reasons</a:t>
            </a:r>
            <a:r>
              <a:rPr lang="fr-FR" sz="2000" b="1" dirty="0">
                <a:solidFill>
                  <a:schemeClr val="dk1"/>
                </a:solidFill>
                <a:latin typeface="Source Sans Pro"/>
                <a:ea typeface="Source Sans Pro"/>
                <a:cs typeface="Source Sans Pro"/>
                <a:sym typeface="Source Sans Pro"/>
              </a:rPr>
              <a:t> for not </a:t>
            </a:r>
            <a:r>
              <a:rPr lang="fr-FR" sz="2000" b="1" dirty="0" err="1">
                <a:solidFill>
                  <a:schemeClr val="dk1"/>
                </a:solidFill>
                <a:latin typeface="Source Sans Pro"/>
                <a:ea typeface="Source Sans Pro"/>
                <a:cs typeface="Source Sans Pro"/>
                <a:sym typeface="Source Sans Pro"/>
              </a:rPr>
              <a:t>taking</a:t>
            </a:r>
            <a:r>
              <a:rPr lang="fr-FR" sz="2000" b="1" dirty="0">
                <a:solidFill>
                  <a:schemeClr val="dk1"/>
                </a:solidFill>
                <a:latin typeface="Source Sans Pro"/>
                <a:ea typeface="Source Sans Pro"/>
                <a:cs typeface="Source Sans Pro"/>
                <a:sym typeface="Source Sans Pro"/>
              </a:rPr>
              <a:t> </a:t>
            </a:r>
            <a:r>
              <a:rPr lang="fr-FR" sz="2000" b="1" dirty="0" err="1">
                <a:solidFill>
                  <a:schemeClr val="dk1"/>
                </a:solidFill>
                <a:latin typeface="Source Sans Pro"/>
                <a:ea typeface="Source Sans Pro"/>
                <a:cs typeface="Source Sans Pro"/>
                <a:sym typeface="Source Sans Pro"/>
              </a:rPr>
              <a:t>medication</a:t>
            </a:r>
            <a:r>
              <a:rPr lang="fr-FR" sz="2000" b="1" dirty="0">
                <a:solidFill>
                  <a:schemeClr val="dk1"/>
                </a:solidFill>
                <a:latin typeface="Source Sans Pro"/>
                <a:ea typeface="Source Sans Pro"/>
                <a:cs typeface="Source Sans Pro"/>
                <a:sym typeface="Source Sans Pro"/>
              </a:rPr>
              <a:t>:</a:t>
            </a:r>
          </a:p>
          <a:p>
            <a:pPr marR="0" lvl="0" algn="l" rtl="0">
              <a:spcBef>
                <a:spcPts val="0"/>
              </a:spcBef>
              <a:spcAft>
                <a:spcPts val="0"/>
              </a:spcAft>
              <a:buClr>
                <a:schemeClr val="dk1"/>
              </a:buClr>
              <a:buSzPts val="1800"/>
            </a:pPr>
            <a:r>
              <a:rPr lang="fr-FR" sz="2000" dirty="0">
                <a:solidFill>
                  <a:schemeClr val="dk1"/>
                </a:solidFill>
                <a:latin typeface="Source Sans Pro"/>
                <a:ea typeface="Source Sans Pro"/>
                <a:cs typeface="Source Sans Pro"/>
                <a:sym typeface="Source Sans Pro"/>
              </a:rPr>
              <a:t>Absence (13-21%)</a:t>
            </a:r>
          </a:p>
          <a:p>
            <a:pPr marR="0" lvl="0" algn="l" rtl="0">
              <a:spcBef>
                <a:spcPts val="0"/>
              </a:spcBef>
              <a:spcAft>
                <a:spcPts val="0"/>
              </a:spcAft>
              <a:buClr>
                <a:schemeClr val="dk1"/>
              </a:buClr>
              <a:buSzPts val="1800"/>
            </a:pPr>
            <a:r>
              <a:rPr lang="fr-FR" sz="2000" dirty="0" err="1">
                <a:solidFill>
                  <a:schemeClr val="dk1"/>
                </a:solidFill>
                <a:latin typeface="Source Sans Pro"/>
                <a:ea typeface="Source Sans Pro"/>
                <a:cs typeface="Source Sans Pro"/>
                <a:sym typeface="Source Sans Pro"/>
              </a:rPr>
              <a:t>Refusal</a:t>
            </a:r>
            <a:r>
              <a:rPr lang="fr-FR" sz="2000" dirty="0">
                <a:solidFill>
                  <a:schemeClr val="dk1"/>
                </a:solidFill>
                <a:latin typeface="Source Sans Pro"/>
                <a:ea typeface="Source Sans Pro"/>
                <a:cs typeface="Source Sans Pro"/>
                <a:sym typeface="Source Sans Pro"/>
              </a:rPr>
              <a:t> (1-2%)</a:t>
            </a:r>
            <a:endParaRPr sz="2000" dirty="0">
              <a:solidFill>
                <a:schemeClr val="dk1"/>
              </a:solidFill>
              <a:latin typeface="Source Sans Pro"/>
              <a:ea typeface="Source Sans Pro"/>
              <a:cs typeface="Source Sans Pro"/>
              <a:sym typeface="Source Sans Pro"/>
            </a:endParaRPr>
          </a:p>
        </p:txBody>
      </p:sp>
      <p:pic>
        <p:nvPicPr>
          <p:cNvPr id="19" name="Picture 18">
            <a:extLst>
              <a:ext uri="{FF2B5EF4-FFF2-40B4-BE49-F238E27FC236}">
                <a16:creationId xmlns:a16="http://schemas.microsoft.com/office/drawing/2014/main" id="{1179A14E-2604-1029-70B1-037DB2A834A2}"/>
              </a:ext>
            </a:extLst>
          </p:cNvPr>
          <p:cNvPicPr>
            <a:picLocks noChangeAspect="1"/>
          </p:cNvPicPr>
          <p:nvPr/>
        </p:nvPicPr>
        <p:blipFill>
          <a:blip r:embed="rId3"/>
          <a:stretch>
            <a:fillRect/>
          </a:stretch>
        </p:blipFill>
        <p:spPr>
          <a:xfrm>
            <a:off x="6228112" y="591756"/>
            <a:ext cx="5569440" cy="590111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a:spLocks noGrp="1"/>
          </p:cNvSpPr>
          <p:nvPr>
            <p:ph type="title"/>
          </p:nvPr>
        </p:nvSpPr>
        <p:spPr>
          <a:xfrm>
            <a:off x="795499" y="5000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dirty="0">
                <a:latin typeface="Source Sans Pro"/>
                <a:ea typeface="Source Sans Pro"/>
                <a:cs typeface="Source Sans Pro"/>
                <a:sym typeface="Source Sans Pro"/>
              </a:rPr>
              <a:t>MDA reduced malaria incidence by 53% compared to SMC</a:t>
            </a:r>
            <a:endParaRPr dirty="0"/>
          </a:p>
        </p:txBody>
      </p:sp>
      <p:sp>
        <p:nvSpPr>
          <p:cNvPr id="233" name="Google Shape;233;p16"/>
          <p:cNvSpPr txBox="1">
            <a:spLocks noGrp="1"/>
          </p:cNvSpPr>
          <p:nvPr>
            <p:ph type="body" idx="1"/>
          </p:nvPr>
        </p:nvSpPr>
        <p:spPr>
          <a:xfrm>
            <a:off x="838200" y="1825625"/>
            <a:ext cx="10472899"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p:txBody>
      </p:sp>
      <p:sp>
        <p:nvSpPr>
          <p:cNvPr id="3" name="ZoneTexte 2">
            <a:extLst>
              <a:ext uri="{FF2B5EF4-FFF2-40B4-BE49-F238E27FC236}">
                <a16:creationId xmlns:a16="http://schemas.microsoft.com/office/drawing/2014/main" id="{21754691-256A-BCD7-B0A1-A6DF3E638A25}"/>
              </a:ext>
            </a:extLst>
          </p:cNvPr>
          <p:cNvSpPr txBox="1"/>
          <p:nvPr/>
        </p:nvSpPr>
        <p:spPr>
          <a:xfrm>
            <a:off x="291904" y="3031797"/>
            <a:ext cx="4659237" cy="1569660"/>
          </a:xfrm>
          <a:prstGeom prst="rect">
            <a:avLst/>
          </a:prstGeom>
          <a:noFill/>
        </p:spPr>
        <p:txBody>
          <a:bodyPr wrap="square">
            <a:spAutoFit/>
          </a:bodyPr>
          <a:lstStyle/>
          <a:p>
            <a:r>
              <a:rPr lang="en-GB" sz="2400" dirty="0">
                <a:effectLst/>
                <a:latin typeface="Gill Sans MT" panose="020B0502020104020203" pitchFamily="34" charset="0"/>
                <a:ea typeface="Calibri" panose="020F0502020204030204" pitchFamily="34" charset="0"/>
                <a:cs typeface="Calibri" panose="020F0502020204030204" pitchFamily="34" charset="0"/>
              </a:rPr>
              <a:t>MDA resulted in a 53% [95% CI: 29%, 69%] reduction in clinical malaria incidence compared to SMC between 2020 and 2021.</a:t>
            </a:r>
            <a:endParaRPr lang="fr-FR" sz="2400" dirty="0">
              <a:latin typeface="Gill Sans MT" panose="020B0502020104020203" pitchFamily="34" charset="0"/>
            </a:endParaRPr>
          </a:p>
        </p:txBody>
      </p:sp>
      <p:pic>
        <p:nvPicPr>
          <p:cNvPr id="6" name="Picture 3" descr="Chart, line chart&#10;&#10;Description automatically generated">
            <a:extLst>
              <a:ext uri="{FF2B5EF4-FFF2-40B4-BE49-F238E27FC236}">
                <a16:creationId xmlns:a16="http://schemas.microsoft.com/office/drawing/2014/main" id="{58A111AB-AFF1-E968-CEFC-1F057AD667E3}"/>
              </a:ext>
            </a:extLst>
          </p:cNvPr>
          <p:cNvPicPr>
            <a:picLocks noChangeAspect="1"/>
          </p:cNvPicPr>
          <p:nvPr/>
        </p:nvPicPr>
        <p:blipFill>
          <a:blip r:embed="rId3"/>
          <a:stretch>
            <a:fillRect/>
          </a:stretch>
        </p:blipFill>
        <p:spPr>
          <a:xfrm>
            <a:off x="5825836" y="1908752"/>
            <a:ext cx="6186055" cy="463954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a:spLocks noGrp="1"/>
          </p:cNvSpPr>
          <p:nvPr>
            <p:ph type="title"/>
          </p:nvPr>
        </p:nvSpPr>
        <p:spPr>
          <a:xfrm>
            <a:off x="795499" y="5000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dirty="0">
                <a:latin typeface="Source Sans Pro"/>
                <a:ea typeface="Source Sans Pro"/>
                <a:cs typeface="Source Sans Pro"/>
                <a:sym typeface="Source Sans Pro"/>
              </a:rPr>
              <a:t>Effects on clinical malaria incidence were greater in those 10+ years </a:t>
            </a:r>
            <a:endParaRPr dirty="0"/>
          </a:p>
        </p:txBody>
      </p:sp>
      <p:pic>
        <p:nvPicPr>
          <p:cNvPr id="4" name="Picture 2" descr="Chart, line chart&#10;&#10;Description automatically generated">
            <a:extLst>
              <a:ext uri="{FF2B5EF4-FFF2-40B4-BE49-F238E27FC236}">
                <a16:creationId xmlns:a16="http://schemas.microsoft.com/office/drawing/2014/main" id="{AF814687-665F-F935-74A8-8EC6B5B8F84B}"/>
              </a:ext>
            </a:extLst>
          </p:cNvPr>
          <p:cNvPicPr>
            <a:picLocks noChangeAspect="1"/>
          </p:cNvPicPr>
          <p:nvPr/>
        </p:nvPicPr>
        <p:blipFill rotWithShape="1">
          <a:blip r:embed="rId3"/>
          <a:srcRect b="3007"/>
          <a:stretch/>
        </p:blipFill>
        <p:spPr>
          <a:xfrm>
            <a:off x="7872761" y="3902927"/>
            <a:ext cx="3864227" cy="2811024"/>
          </a:xfrm>
          <a:prstGeom prst="rect">
            <a:avLst/>
          </a:prstGeom>
        </p:spPr>
      </p:pic>
      <p:pic>
        <p:nvPicPr>
          <p:cNvPr id="5" name="Picture 4" descr="Chart, line chart&#10;&#10;Description automatically generated">
            <a:extLst>
              <a:ext uri="{FF2B5EF4-FFF2-40B4-BE49-F238E27FC236}">
                <a16:creationId xmlns:a16="http://schemas.microsoft.com/office/drawing/2014/main" id="{EFCA821B-07F3-14ED-3C27-FB69C3331D08}"/>
              </a:ext>
            </a:extLst>
          </p:cNvPr>
          <p:cNvPicPr>
            <a:picLocks noChangeAspect="1"/>
          </p:cNvPicPr>
          <p:nvPr/>
        </p:nvPicPr>
        <p:blipFill rotWithShape="1">
          <a:blip r:embed="rId4"/>
          <a:srcRect b="11242"/>
          <a:stretch/>
        </p:blipFill>
        <p:spPr>
          <a:xfrm>
            <a:off x="7872762" y="1230341"/>
            <a:ext cx="3864226" cy="2572378"/>
          </a:xfrm>
          <a:prstGeom prst="rect">
            <a:avLst/>
          </a:prstGeom>
        </p:spPr>
      </p:pic>
      <p:graphicFrame>
        <p:nvGraphicFramePr>
          <p:cNvPr id="8" name="Table 3">
            <a:extLst>
              <a:ext uri="{FF2B5EF4-FFF2-40B4-BE49-F238E27FC236}">
                <a16:creationId xmlns:a16="http://schemas.microsoft.com/office/drawing/2014/main" id="{01746B19-365D-5B6E-2923-C062C9EB1B44}"/>
              </a:ext>
            </a:extLst>
          </p:cNvPr>
          <p:cNvGraphicFramePr>
            <a:graphicFrameLocks noGrp="1"/>
          </p:cNvGraphicFramePr>
          <p:nvPr>
            <p:extLst>
              <p:ext uri="{D42A27DB-BD31-4B8C-83A1-F6EECF244321}">
                <p14:modId xmlns:p14="http://schemas.microsoft.com/office/powerpoint/2010/main" val="2230998033"/>
              </p:ext>
            </p:extLst>
          </p:nvPr>
        </p:nvGraphicFramePr>
        <p:xfrm>
          <a:off x="455012" y="2871439"/>
          <a:ext cx="6079603" cy="2160936"/>
        </p:xfrm>
        <a:graphic>
          <a:graphicData uri="http://schemas.openxmlformats.org/drawingml/2006/table">
            <a:tbl>
              <a:tblPr firstRow="1" bandRow="1">
                <a:tableStyleId>{2D5ABB26-0587-4C30-8999-92F81FD0307C}</a:tableStyleId>
              </a:tblPr>
              <a:tblGrid>
                <a:gridCol w="3080072">
                  <a:extLst>
                    <a:ext uri="{9D8B030D-6E8A-4147-A177-3AD203B41FA5}">
                      <a16:colId xmlns:a16="http://schemas.microsoft.com/office/drawing/2014/main" val="4138123786"/>
                    </a:ext>
                  </a:extLst>
                </a:gridCol>
                <a:gridCol w="2999531">
                  <a:extLst>
                    <a:ext uri="{9D8B030D-6E8A-4147-A177-3AD203B41FA5}">
                      <a16:colId xmlns:a16="http://schemas.microsoft.com/office/drawing/2014/main" val="354505897"/>
                    </a:ext>
                  </a:extLst>
                </a:gridCol>
              </a:tblGrid>
              <a:tr h="720312">
                <a:tc>
                  <a:txBody>
                    <a:bodyPr/>
                    <a:lstStyle/>
                    <a:p>
                      <a:r>
                        <a:rPr lang="fr-FR" sz="2400" b="1" noProof="0" dirty="0" err="1">
                          <a:latin typeface="Source Sans Pro" panose="020B0503030403020204" pitchFamily="34" charset="0"/>
                          <a:ea typeface="Source Sans Pro" panose="020B0503030403020204" pitchFamily="34" charset="0"/>
                        </a:rPr>
                        <a:t>Sub</a:t>
                      </a:r>
                      <a:r>
                        <a:rPr lang="fr-FR" sz="2400" b="1" noProof="0" dirty="0">
                          <a:latin typeface="Source Sans Pro" panose="020B0503030403020204" pitchFamily="34" charset="0"/>
                          <a:ea typeface="Source Sans Pro" panose="020B0503030403020204" pitchFamily="34" charset="0"/>
                        </a:rPr>
                        <a:t> group </a:t>
                      </a:r>
                      <a:r>
                        <a:rPr lang="fr-FR" sz="2400" b="1" noProof="0" dirty="0" err="1">
                          <a:latin typeface="Source Sans Pro" panose="020B0503030403020204" pitchFamily="34" charset="0"/>
                          <a:ea typeface="Source Sans Pro" panose="020B0503030403020204" pitchFamily="34" charset="0"/>
                        </a:rPr>
                        <a:t>analysis</a:t>
                      </a:r>
                      <a:endParaRPr lang="fr-FR" sz="2400" b="1" noProof="0" dirty="0">
                        <a:latin typeface="Source Sans Pro" panose="020B0503030403020204" pitchFamily="34" charset="0"/>
                        <a:ea typeface="Source Sans Pro" panose="020B0503030403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2400" b="1" noProof="0" dirty="0" err="1">
                          <a:latin typeface="Source Sans Pro" panose="020B0503030403020204" pitchFamily="34" charset="0"/>
                          <a:ea typeface="Source Sans Pro" panose="020B0503030403020204" pitchFamily="34" charset="0"/>
                        </a:rPr>
                        <a:t>Adjusted</a:t>
                      </a:r>
                      <a:r>
                        <a:rPr lang="fr-FR" sz="2400" b="1" noProof="0" dirty="0">
                          <a:latin typeface="Source Sans Pro" panose="020B0503030403020204" pitchFamily="34" charset="0"/>
                          <a:ea typeface="Source Sans Pro" panose="020B0503030403020204" pitchFamily="34" charset="0"/>
                        </a:rPr>
                        <a:t> </a:t>
                      </a:r>
                      <a:r>
                        <a:rPr lang="fr-FR" sz="2400" b="1" noProof="0" dirty="0" err="1">
                          <a:latin typeface="Source Sans Pro" panose="020B0503030403020204" pitchFamily="34" charset="0"/>
                          <a:ea typeface="Source Sans Pro" panose="020B0503030403020204" pitchFamily="34" charset="0"/>
                        </a:rPr>
                        <a:t>effect</a:t>
                      </a:r>
                      <a:r>
                        <a:rPr lang="fr-FR" sz="2400" b="1" noProof="0" dirty="0">
                          <a:latin typeface="Source Sans Pro" panose="020B0503030403020204" pitchFamily="34" charset="0"/>
                          <a:ea typeface="Source Sans Pro" panose="020B0503030403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0076614"/>
                  </a:ext>
                </a:extLst>
              </a:tr>
              <a:tr h="720312">
                <a:tc>
                  <a:txBody>
                    <a:bodyPr/>
                    <a:lstStyle/>
                    <a:p>
                      <a:r>
                        <a:rPr lang="en-US" sz="2400" dirty="0">
                          <a:latin typeface="Source Sans Pro" panose="020B0503030403020204" pitchFamily="34" charset="0"/>
                          <a:ea typeface="Source Sans Pro" panose="020B0503030403020204" pitchFamily="34" charset="0"/>
                        </a:rPr>
                        <a:t>     &lt; 10 years of age</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r>
                        <a:rPr lang="en-US" sz="2400" dirty="0">
                          <a:latin typeface="Source Sans Pro" panose="020B0503030403020204" pitchFamily="34" charset="0"/>
                          <a:ea typeface="Source Sans Pro" panose="020B0503030403020204" pitchFamily="34" charset="0"/>
                        </a:rPr>
                        <a:t>43% [13%, 63%]</a:t>
                      </a: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039935440"/>
                  </a:ext>
                </a:extLst>
              </a:tr>
              <a:tr h="720312">
                <a:tc>
                  <a:txBody>
                    <a:bodyPr/>
                    <a:lstStyle/>
                    <a:p>
                      <a:r>
                        <a:rPr lang="en-US" sz="2400" dirty="0">
                          <a:latin typeface="Source Sans Pro" panose="020B0503030403020204" pitchFamily="34" charset="0"/>
                          <a:ea typeface="Source Sans Pro" panose="020B0503030403020204" pitchFamily="34" charset="0"/>
                        </a:rPr>
                        <a:t>     ≥ 10 years of age</a:t>
                      </a:r>
                    </a:p>
                  </a:txBody>
                  <a:tcPr>
                    <a:lnB w="12700" cap="flat" cmpd="sng" algn="ctr">
                      <a:solidFill>
                        <a:schemeClr val="tx1"/>
                      </a:solidFill>
                      <a:prstDash val="solid"/>
                      <a:round/>
                      <a:headEnd type="none" w="med" len="med"/>
                      <a:tailEnd type="none" w="med" len="med"/>
                    </a:lnB>
                  </a:tcPr>
                </a:tc>
                <a:tc>
                  <a:txBody>
                    <a:bodyPr/>
                    <a:lstStyle/>
                    <a:p>
                      <a:r>
                        <a:rPr lang="en-US" sz="2400" dirty="0">
                          <a:latin typeface="Source Sans Pro" panose="020B0503030403020204" pitchFamily="34" charset="0"/>
                          <a:ea typeface="Source Sans Pro" panose="020B0503030403020204" pitchFamily="34" charset="0"/>
                        </a:rPr>
                        <a:t>59% [37%, 74%]</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560724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7"/>
          <p:cNvSpPr txBox="1">
            <a:spLocks noGrp="1"/>
          </p:cNvSpPr>
          <p:nvPr>
            <p:ph type="title"/>
          </p:nvPr>
        </p:nvSpPr>
        <p:spPr>
          <a:xfrm>
            <a:off x="354566" y="144603"/>
            <a:ext cx="12020550" cy="12469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fr-FR" b="1" dirty="0" err="1">
                <a:latin typeface="Source Sans Pro"/>
                <a:ea typeface="Source Sans Pro"/>
                <a:cs typeface="Source Sans Pro"/>
                <a:sym typeface="Source Sans Pro"/>
              </a:rPr>
              <a:t>Subgroup</a:t>
            </a:r>
            <a:r>
              <a:rPr lang="fr-FR" b="1" dirty="0">
                <a:latin typeface="Source Sans Pro"/>
                <a:ea typeface="Source Sans Pro"/>
                <a:cs typeface="Source Sans Pro"/>
                <a:sym typeface="Source Sans Pro"/>
              </a:rPr>
              <a:t> </a:t>
            </a:r>
            <a:r>
              <a:rPr lang="fr-FR" b="1" dirty="0" err="1">
                <a:latin typeface="Source Sans Pro"/>
                <a:ea typeface="Source Sans Pro"/>
                <a:cs typeface="Source Sans Pro"/>
                <a:sym typeface="Source Sans Pro"/>
              </a:rPr>
              <a:t>Analysis</a:t>
            </a:r>
            <a:r>
              <a:rPr lang="fr-FR" b="1" dirty="0">
                <a:latin typeface="Source Sans Pro"/>
                <a:ea typeface="Source Sans Pro"/>
                <a:cs typeface="Source Sans Pro"/>
                <a:sym typeface="Source Sans Pro"/>
              </a:rPr>
              <a:t> by Baseline Incidence</a:t>
            </a:r>
            <a:endParaRPr dirty="0"/>
          </a:p>
        </p:txBody>
      </p:sp>
      <p:pic>
        <p:nvPicPr>
          <p:cNvPr id="5" name="Picture 4" descr="Chart, line chart&#10;&#10;Description automatically generated">
            <a:extLst>
              <a:ext uri="{FF2B5EF4-FFF2-40B4-BE49-F238E27FC236}">
                <a16:creationId xmlns:a16="http://schemas.microsoft.com/office/drawing/2014/main" id="{350F0689-FCE0-FDD9-02CB-AE8544FA930E}"/>
              </a:ext>
            </a:extLst>
          </p:cNvPr>
          <p:cNvPicPr>
            <a:picLocks noChangeAspect="1"/>
          </p:cNvPicPr>
          <p:nvPr/>
        </p:nvPicPr>
        <p:blipFill>
          <a:blip r:embed="rId3"/>
          <a:stretch>
            <a:fillRect/>
          </a:stretch>
        </p:blipFill>
        <p:spPr>
          <a:xfrm>
            <a:off x="8108242" y="3757833"/>
            <a:ext cx="3880339" cy="2910255"/>
          </a:xfrm>
          <a:prstGeom prst="rect">
            <a:avLst/>
          </a:prstGeom>
        </p:spPr>
      </p:pic>
      <p:pic>
        <p:nvPicPr>
          <p:cNvPr id="7" name="Picture 6" descr="Chart, line chart&#10;&#10;Description automatically generated">
            <a:extLst>
              <a:ext uri="{FF2B5EF4-FFF2-40B4-BE49-F238E27FC236}">
                <a16:creationId xmlns:a16="http://schemas.microsoft.com/office/drawing/2014/main" id="{4DADC230-2568-D5F1-0961-786C147D18A2}"/>
              </a:ext>
            </a:extLst>
          </p:cNvPr>
          <p:cNvPicPr>
            <a:picLocks noChangeAspect="1"/>
          </p:cNvPicPr>
          <p:nvPr/>
        </p:nvPicPr>
        <p:blipFill rotWithShape="1">
          <a:blip r:embed="rId4"/>
          <a:srcRect b="12355"/>
          <a:stretch/>
        </p:blipFill>
        <p:spPr>
          <a:xfrm>
            <a:off x="8108241" y="1120165"/>
            <a:ext cx="3880340" cy="2550687"/>
          </a:xfrm>
          <a:prstGeom prst="rect">
            <a:avLst/>
          </a:prstGeom>
        </p:spPr>
      </p:pic>
      <p:sp>
        <p:nvSpPr>
          <p:cNvPr id="9" name="Google Shape;240;p17">
            <a:extLst>
              <a:ext uri="{FF2B5EF4-FFF2-40B4-BE49-F238E27FC236}">
                <a16:creationId xmlns:a16="http://schemas.microsoft.com/office/drawing/2014/main" id="{34119408-5E73-EA9D-C4B9-818C3AAB9F99}"/>
              </a:ext>
            </a:extLst>
          </p:cNvPr>
          <p:cNvSpPr txBox="1">
            <a:spLocks/>
          </p:cNvSpPr>
          <p:nvPr/>
        </p:nvSpPr>
        <p:spPr>
          <a:xfrm>
            <a:off x="256923" y="2112631"/>
            <a:ext cx="7858856" cy="455545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800"/>
              <a:buFont typeface="Arial"/>
              <a:buNone/>
            </a:pPr>
            <a:r>
              <a:rPr lang="fr-FR" sz="2000" b="1" dirty="0">
                <a:latin typeface="Gill Sans MT" panose="020B0502020104020203" pitchFamily="34" charset="0"/>
                <a:ea typeface="Calibri" panose="020F0502020204030204" pitchFamily="34" charset="0"/>
                <a:cs typeface="Calibri" panose="020F0502020204030204" pitchFamily="34" charset="0"/>
              </a:rPr>
              <a:t>Baseline Incidence &lt;250 (n=21 cluster MA, 18 cluster SPC)</a:t>
            </a:r>
          </a:p>
          <a:p>
            <a:pPr marL="0" indent="0">
              <a:lnSpc>
                <a:spcPct val="100000"/>
              </a:lnSpc>
              <a:spcBef>
                <a:spcPts val="0"/>
              </a:spcBef>
              <a:buSzPts val="2800"/>
              <a:buFont typeface="Arial"/>
              <a:buNone/>
            </a:pPr>
            <a:endParaRPr lang="fr-FR" sz="2000" b="1" dirty="0">
              <a:latin typeface="Gill Sans MT" panose="020B0502020104020203" pitchFamily="34" charset="0"/>
              <a:ea typeface="Calibri" panose="020F0502020204030204" pitchFamily="34" charset="0"/>
              <a:cs typeface="Calibri" panose="020F0502020204030204" pitchFamily="34" charset="0"/>
            </a:endParaRPr>
          </a:p>
          <a:p>
            <a:pPr marL="342900">
              <a:lnSpc>
                <a:spcPct val="100000"/>
              </a:lnSpc>
              <a:spcBef>
                <a:spcPts val="0"/>
              </a:spcBef>
              <a:buSzPts val="2800"/>
            </a:pPr>
            <a:r>
              <a:rPr lang="fr-FR" sz="2000" dirty="0">
                <a:latin typeface="Gill Sans MT" panose="020B0502020104020203" pitchFamily="34" charset="0"/>
                <a:ea typeface="Calibri" panose="020F0502020204030204" pitchFamily="34" charset="0"/>
                <a:cs typeface="Calibri" panose="020F0502020204030204" pitchFamily="34" charset="0"/>
              </a:rPr>
              <a:t>Intervention </a:t>
            </a:r>
            <a:r>
              <a:rPr lang="fr-FR" sz="2000" dirty="0" err="1">
                <a:latin typeface="Gill Sans MT" panose="020B0502020104020203" pitchFamily="34" charset="0"/>
                <a:ea typeface="Calibri" panose="020F0502020204030204" pitchFamily="34" charset="0"/>
                <a:cs typeface="Calibri" panose="020F0502020204030204" pitchFamily="34" charset="0"/>
              </a:rPr>
              <a:t>effect</a:t>
            </a:r>
            <a:r>
              <a:rPr lang="fr-FR" sz="2000" dirty="0">
                <a:latin typeface="Gill Sans MT" panose="020B0502020104020203" pitchFamily="34" charset="0"/>
                <a:ea typeface="Calibri" panose="020F0502020204030204" pitchFamily="34" charset="0"/>
                <a:cs typeface="Calibri" panose="020F0502020204030204" pitchFamily="34" charset="0"/>
              </a:rPr>
              <a:t> = 18% [-34%, 50%]</a:t>
            </a:r>
          </a:p>
          <a:p>
            <a:pPr marL="342900">
              <a:lnSpc>
                <a:spcPct val="100000"/>
              </a:lnSpc>
              <a:spcBef>
                <a:spcPts val="0"/>
              </a:spcBef>
              <a:buSzPts val="2800"/>
            </a:pPr>
            <a:r>
              <a:rPr lang="fr-FR" sz="2000" dirty="0" err="1">
                <a:latin typeface="Gill Sans MT" panose="020B0502020104020203" pitchFamily="34" charset="0"/>
                <a:ea typeface="Calibri" panose="020F0502020204030204" pitchFamily="34" charset="0"/>
                <a:cs typeface="Calibri" panose="020F0502020204030204" pitchFamily="34" charset="0"/>
              </a:rPr>
              <a:t>Increases</a:t>
            </a:r>
            <a:r>
              <a:rPr lang="fr-FR" sz="2000" dirty="0">
                <a:latin typeface="Gill Sans MT" panose="020B0502020104020203" pitchFamily="34" charset="0"/>
                <a:ea typeface="Calibri" panose="020F0502020204030204" pitchFamily="34" charset="0"/>
                <a:cs typeface="Calibri" panose="020F0502020204030204" pitchFamily="34" charset="0"/>
              </a:rPr>
              <a:t> </a:t>
            </a:r>
            <a:r>
              <a:rPr lang="fr-FR" sz="2000" dirty="0" err="1">
                <a:latin typeface="Gill Sans MT" panose="020B0502020104020203" pitchFamily="34" charset="0"/>
                <a:ea typeface="Calibri" panose="020F0502020204030204" pitchFamily="34" charset="0"/>
                <a:cs typeface="Calibri" panose="020F0502020204030204" pitchFamily="34" charset="0"/>
              </a:rPr>
              <a:t>from</a:t>
            </a:r>
            <a:r>
              <a:rPr lang="fr-FR" sz="2000" dirty="0">
                <a:latin typeface="Gill Sans MT" panose="020B0502020104020203" pitchFamily="34" charset="0"/>
                <a:ea typeface="Calibri" panose="020F0502020204030204" pitchFamily="34" charset="0"/>
                <a:cs typeface="Calibri" panose="020F0502020204030204" pitchFamily="34" charset="0"/>
              </a:rPr>
              <a:t> 2020-2021 </a:t>
            </a:r>
            <a:r>
              <a:rPr lang="fr-FR" sz="2000" dirty="0" err="1">
                <a:latin typeface="Gill Sans MT" panose="020B0502020104020203" pitchFamily="34" charset="0"/>
                <a:ea typeface="Calibri" panose="020F0502020204030204" pitchFamily="34" charset="0"/>
                <a:cs typeface="Calibri" panose="020F0502020204030204" pitchFamily="34" charset="0"/>
              </a:rPr>
              <a:t>onwards</a:t>
            </a:r>
            <a:r>
              <a:rPr lang="fr-FR" sz="2000" dirty="0">
                <a:latin typeface="Gill Sans MT" panose="020B0502020104020203" pitchFamily="34" charset="0"/>
                <a:ea typeface="Calibri" panose="020F0502020204030204" pitchFamily="34" charset="0"/>
                <a:cs typeface="Calibri" panose="020F0502020204030204" pitchFamily="34" charset="0"/>
              </a:rPr>
              <a:t> are </a:t>
            </a:r>
            <a:r>
              <a:rPr lang="fr-FR" sz="2000" dirty="0" err="1">
                <a:latin typeface="Gill Sans MT" panose="020B0502020104020203" pitchFamily="34" charset="0"/>
                <a:ea typeface="Calibri" panose="020F0502020204030204" pitchFamily="34" charset="0"/>
                <a:cs typeface="Calibri" panose="020F0502020204030204" pitchFamily="34" charset="0"/>
              </a:rPr>
              <a:t>likely</a:t>
            </a:r>
            <a:r>
              <a:rPr lang="fr-FR" sz="2000" dirty="0">
                <a:latin typeface="Gill Sans MT" panose="020B0502020104020203" pitchFamily="34" charset="0"/>
                <a:ea typeface="Calibri" panose="020F0502020204030204" pitchFamily="34" charset="0"/>
                <a:cs typeface="Calibri" panose="020F0502020204030204" pitchFamily="34" charset="0"/>
              </a:rPr>
              <a:t> to </a:t>
            </a:r>
            <a:r>
              <a:rPr lang="fr-FR" sz="2000" dirty="0" err="1">
                <a:latin typeface="Gill Sans MT" panose="020B0502020104020203" pitchFamily="34" charset="0"/>
                <a:ea typeface="Calibri" panose="020F0502020204030204" pitchFamily="34" charset="0"/>
                <a:cs typeface="Calibri" panose="020F0502020204030204" pitchFamily="34" charset="0"/>
              </a:rPr>
              <a:t>be</a:t>
            </a:r>
            <a:r>
              <a:rPr lang="fr-FR" sz="2000" dirty="0">
                <a:latin typeface="Gill Sans MT" panose="020B0502020104020203" pitchFamily="34" charset="0"/>
                <a:ea typeface="Calibri" panose="020F0502020204030204" pitchFamily="34" charset="0"/>
                <a:cs typeface="Calibri" panose="020F0502020204030204" pitchFamily="34" charset="0"/>
              </a:rPr>
              <a:t> due to </a:t>
            </a:r>
            <a:r>
              <a:rPr lang="fr-FR" sz="2000" dirty="0" err="1">
                <a:latin typeface="Gill Sans MT" panose="020B0502020104020203" pitchFamily="34" charset="0"/>
                <a:ea typeface="Calibri" panose="020F0502020204030204" pitchFamily="34" charset="0"/>
                <a:cs typeface="Calibri" panose="020F0502020204030204" pitchFamily="34" charset="0"/>
              </a:rPr>
              <a:t>improved</a:t>
            </a:r>
            <a:r>
              <a:rPr lang="fr-FR" sz="2000" dirty="0">
                <a:latin typeface="Gill Sans MT" panose="020B0502020104020203" pitchFamily="34" charset="0"/>
                <a:ea typeface="Calibri" panose="020F0502020204030204" pitchFamily="34" charset="0"/>
                <a:cs typeface="Calibri" panose="020F0502020204030204" pitchFamily="34" charset="0"/>
              </a:rPr>
              <a:t> case management </a:t>
            </a:r>
            <a:r>
              <a:rPr lang="fr-FR" sz="2000" dirty="0" err="1">
                <a:latin typeface="Gill Sans MT" panose="020B0502020104020203" pitchFamily="34" charset="0"/>
                <a:ea typeface="Calibri" panose="020F0502020204030204" pitchFamily="34" charset="0"/>
                <a:cs typeface="Calibri" panose="020F0502020204030204" pitchFamily="34" charset="0"/>
              </a:rPr>
              <a:t>through</a:t>
            </a:r>
            <a:r>
              <a:rPr lang="fr-FR" sz="2000" dirty="0">
                <a:latin typeface="Gill Sans MT" panose="020B0502020104020203" pitchFamily="34" charset="0"/>
                <a:ea typeface="Calibri" panose="020F0502020204030204" pitchFamily="34" charset="0"/>
                <a:cs typeface="Calibri" panose="020F0502020204030204" pitchFamily="34" charset="0"/>
              </a:rPr>
              <a:t> DSDOM </a:t>
            </a:r>
            <a:r>
              <a:rPr lang="fr-FR" sz="2000" dirty="0" err="1">
                <a:latin typeface="Gill Sans MT" panose="020B0502020104020203" pitchFamily="34" charset="0"/>
                <a:ea typeface="Calibri" panose="020F0502020204030204" pitchFamily="34" charset="0"/>
                <a:cs typeface="Calibri" panose="020F0502020204030204" pitchFamily="34" charset="0"/>
              </a:rPr>
              <a:t>capacity</a:t>
            </a:r>
            <a:r>
              <a:rPr lang="fr-FR" sz="2000" dirty="0">
                <a:latin typeface="Gill Sans MT" panose="020B0502020104020203" pitchFamily="34" charset="0"/>
                <a:ea typeface="Calibri" panose="020F0502020204030204" pitchFamily="34" charset="0"/>
                <a:cs typeface="Calibri" panose="020F0502020204030204" pitchFamily="34" charset="0"/>
              </a:rPr>
              <a:t> building.</a:t>
            </a:r>
          </a:p>
          <a:p>
            <a:pPr marL="342900">
              <a:lnSpc>
                <a:spcPct val="100000"/>
              </a:lnSpc>
              <a:spcBef>
                <a:spcPts val="0"/>
              </a:spcBef>
              <a:buSzPts val="2800"/>
            </a:pPr>
            <a:r>
              <a:rPr lang="fr-FR" sz="2000" dirty="0">
                <a:latin typeface="Gill Sans MT" panose="020B0502020104020203" pitchFamily="34" charset="0"/>
                <a:ea typeface="Calibri" panose="020F0502020204030204" pitchFamily="34" charset="0"/>
                <a:cs typeface="Calibri" panose="020F0502020204030204" pitchFamily="34" charset="0"/>
              </a:rPr>
              <a:t>19/20 of villages </a:t>
            </a:r>
            <a:r>
              <a:rPr lang="fr-FR" sz="2000" dirty="0" err="1">
                <a:latin typeface="Gill Sans MT" panose="020B0502020104020203" pitchFamily="34" charset="0"/>
                <a:ea typeface="Calibri" panose="020F0502020204030204" pitchFamily="34" charset="0"/>
                <a:cs typeface="Calibri" panose="020F0502020204030204" pitchFamily="34" charset="0"/>
              </a:rPr>
              <a:t>without</a:t>
            </a:r>
            <a:r>
              <a:rPr lang="fr-FR" sz="2000" dirty="0">
                <a:latin typeface="Gill Sans MT" panose="020B0502020104020203" pitchFamily="34" charset="0"/>
                <a:ea typeface="Calibri" panose="020F0502020204030204" pitchFamily="34" charset="0"/>
                <a:cs typeface="Calibri" panose="020F0502020204030204" pitchFamily="34" charset="0"/>
              </a:rPr>
              <a:t> a </a:t>
            </a:r>
            <a:r>
              <a:rPr lang="fr-FR" sz="2000" dirty="0" err="1">
                <a:latin typeface="Gill Sans MT" panose="020B0502020104020203" pitchFamily="34" charset="0"/>
                <a:ea typeface="Calibri" panose="020F0502020204030204" pitchFamily="34" charset="0"/>
                <a:cs typeface="Calibri" panose="020F0502020204030204" pitchFamily="34" charset="0"/>
              </a:rPr>
              <a:t>baseline</a:t>
            </a:r>
            <a:r>
              <a:rPr lang="fr-FR" sz="2000" dirty="0">
                <a:latin typeface="Gill Sans MT" panose="020B0502020104020203" pitchFamily="34" charset="0"/>
                <a:ea typeface="Calibri" panose="020F0502020204030204" pitchFamily="34" charset="0"/>
                <a:cs typeface="Calibri" panose="020F0502020204030204" pitchFamily="34" charset="0"/>
              </a:rPr>
              <a:t> DSDOM </a:t>
            </a:r>
            <a:r>
              <a:rPr lang="fr-FR" sz="2000" dirty="0" err="1">
                <a:latin typeface="Gill Sans MT" panose="020B0502020104020203" pitchFamily="34" charset="0"/>
                <a:ea typeface="Calibri" panose="020F0502020204030204" pitchFamily="34" charset="0"/>
                <a:cs typeface="Calibri" panose="020F0502020204030204" pitchFamily="34" charset="0"/>
              </a:rPr>
              <a:t>included</a:t>
            </a:r>
            <a:r>
              <a:rPr lang="fr-FR" sz="2000" dirty="0">
                <a:latin typeface="Gill Sans MT" panose="020B0502020104020203" pitchFamily="34" charset="0"/>
                <a:ea typeface="Calibri" panose="020F0502020204030204" pitchFamily="34" charset="0"/>
                <a:cs typeface="Calibri" panose="020F0502020204030204" pitchFamily="34" charset="0"/>
              </a:rPr>
              <a:t> in </a:t>
            </a:r>
            <a:r>
              <a:rPr lang="fr-FR" sz="2000" dirty="0" err="1">
                <a:latin typeface="Gill Sans MT" panose="020B0502020104020203" pitchFamily="34" charset="0"/>
                <a:ea typeface="Calibri" panose="020F0502020204030204" pitchFamily="34" charset="0"/>
                <a:cs typeface="Calibri" panose="020F0502020204030204" pitchFamily="34" charset="0"/>
              </a:rPr>
              <a:t>this</a:t>
            </a:r>
            <a:r>
              <a:rPr lang="fr-FR" sz="2000" dirty="0">
                <a:latin typeface="Gill Sans MT" panose="020B0502020104020203" pitchFamily="34" charset="0"/>
                <a:ea typeface="Calibri" panose="020F0502020204030204" pitchFamily="34" charset="0"/>
                <a:cs typeface="Calibri" panose="020F0502020204030204" pitchFamily="34" charset="0"/>
              </a:rPr>
              <a:t> </a:t>
            </a:r>
            <a:r>
              <a:rPr lang="fr-FR" sz="2000" dirty="0" err="1">
                <a:latin typeface="Gill Sans MT" panose="020B0502020104020203" pitchFamily="34" charset="0"/>
                <a:ea typeface="Calibri" panose="020F0502020204030204" pitchFamily="34" charset="0"/>
                <a:cs typeface="Calibri" panose="020F0502020204030204" pitchFamily="34" charset="0"/>
              </a:rPr>
              <a:t>analysis</a:t>
            </a:r>
            <a:r>
              <a:rPr lang="fr-FR" sz="2000" dirty="0">
                <a:latin typeface="Gill Sans MT" panose="020B0502020104020203" pitchFamily="34" charset="0"/>
                <a:ea typeface="Calibri" panose="020F0502020204030204" pitchFamily="34" charset="0"/>
                <a:cs typeface="Calibri" panose="020F0502020204030204" pitchFamily="34" charset="0"/>
              </a:rPr>
              <a:t>.</a:t>
            </a:r>
          </a:p>
          <a:p>
            <a:pPr marL="342900">
              <a:lnSpc>
                <a:spcPct val="100000"/>
              </a:lnSpc>
              <a:spcBef>
                <a:spcPts val="0"/>
              </a:spcBef>
              <a:buSzPts val="2800"/>
            </a:pPr>
            <a:endParaRPr lang="fr-FR" sz="2000" b="1" dirty="0">
              <a:latin typeface="Gill Sans MT" panose="020B0502020104020203" pitchFamily="34" charset="0"/>
              <a:ea typeface="Calibri" panose="020F0502020204030204" pitchFamily="34" charset="0"/>
              <a:cs typeface="Calibri" panose="020F0502020204030204" pitchFamily="34" charset="0"/>
            </a:endParaRPr>
          </a:p>
          <a:p>
            <a:pPr marL="0" indent="0">
              <a:lnSpc>
                <a:spcPct val="100000"/>
              </a:lnSpc>
              <a:spcBef>
                <a:spcPts val="0"/>
              </a:spcBef>
              <a:buSzPts val="2800"/>
              <a:buFont typeface="Arial"/>
              <a:buNone/>
            </a:pPr>
            <a:r>
              <a:rPr lang="fr-FR" sz="2000" b="1" dirty="0">
                <a:latin typeface="Gill Sans MT" panose="020B0502020104020203" pitchFamily="34" charset="0"/>
                <a:ea typeface="Calibri" panose="020F0502020204030204" pitchFamily="34" charset="0"/>
                <a:cs typeface="Calibri" panose="020F0502020204030204" pitchFamily="34" charset="0"/>
              </a:rPr>
              <a:t>Base incidence ≥250 (n=9 </a:t>
            </a:r>
            <a:r>
              <a:rPr lang="fr-FR" sz="2000" b="1" dirty="0" err="1">
                <a:latin typeface="Gill Sans MT" panose="020B0502020104020203" pitchFamily="34" charset="0"/>
                <a:ea typeface="Calibri" panose="020F0502020204030204" pitchFamily="34" charset="0"/>
                <a:cs typeface="Calibri" panose="020F0502020204030204" pitchFamily="34" charset="0"/>
              </a:rPr>
              <a:t>WMAs</a:t>
            </a:r>
            <a:r>
              <a:rPr lang="fr-FR" sz="2000" b="1" dirty="0">
                <a:latin typeface="Gill Sans MT" panose="020B0502020104020203" pitchFamily="34" charset="0"/>
                <a:ea typeface="Calibri" panose="020F0502020204030204" pitchFamily="34" charset="0"/>
                <a:cs typeface="Calibri" panose="020F0502020204030204" pitchFamily="34" charset="0"/>
              </a:rPr>
              <a:t>, 12 </a:t>
            </a:r>
            <a:r>
              <a:rPr lang="fr-FR" sz="2000" b="1" dirty="0" err="1">
                <a:latin typeface="Gill Sans MT" panose="020B0502020104020203" pitchFamily="34" charset="0"/>
                <a:ea typeface="Calibri" panose="020F0502020204030204" pitchFamily="34" charset="0"/>
                <a:cs typeface="Calibri" panose="020F0502020204030204" pitchFamily="34" charset="0"/>
              </a:rPr>
              <a:t>CPSs</a:t>
            </a:r>
            <a:r>
              <a:rPr lang="fr-FR" sz="2000" b="1" dirty="0">
                <a:latin typeface="Gill Sans MT" panose="020B0502020104020203" pitchFamily="34" charset="0"/>
                <a:ea typeface="Calibri" panose="020F0502020204030204" pitchFamily="34" charset="0"/>
                <a:cs typeface="Calibri" panose="020F0502020204030204" pitchFamily="34" charset="0"/>
              </a:rPr>
              <a:t>)</a:t>
            </a:r>
          </a:p>
          <a:p>
            <a:pPr marL="342900">
              <a:lnSpc>
                <a:spcPct val="100000"/>
              </a:lnSpc>
              <a:spcBef>
                <a:spcPts val="0"/>
              </a:spcBef>
              <a:buSzPts val="2800"/>
            </a:pPr>
            <a:r>
              <a:rPr lang="fr-FR" sz="2000" dirty="0">
                <a:latin typeface="Gill Sans MT" panose="020B0502020104020203" pitchFamily="34" charset="0"/>
                <a:ea typeface="Calibri" panose="020F0502020204030204" pitchFamily="34" charset="0"/>
                <a:cs typeface="Calibri" panose="020F0502020204030204" pitchFamily="34" charset="0"/>
              </a:rPr>
              <a:t>Intervention </a:t>
            </a:r>
            <a:r>
              <a:rPr lang="fr-FR" sz="2000" dirty="0" err="1">
                <a:latin typeface="Gill Sans MT" panose="020B0502020104020203" pitchFamily="34" charset="0"/>
                <a:ea typeface="Calibri" panose="020F0502020204030204" pitchFamily="34" charset="0"/>
                <a:cs typeface="Calibri" panose="020F0502020204030204" pitchFamily="34" charset="0"/>
              </a:rPr>
              <a:t>effect</a:t>
            </a:r>
            <a:r>
              <a:rPr lang="fr-FR" sz="2000" dirty="0">
                <a:latin typeface="Gill Sans MT" panose="020B0502020104020203" pitchFamily="34" charset="0"/>
                <a:ea typeface="Calibri" panose="020F0502020204030204" pitchFamily="34" charset="0"/>
                <a:cs typeface="Calibri" panose="020F0502020204030204" pitchFamily="34" charset="0"/>
              </a:rPr>
              <a:t> = 70% [19%, 75%] </a:t>
            </a:r>
          </a:p>
          <a:p>
            <a:pPr marL="0" indent="0">
              <a:lnSpc>
                <a:spcPct val="100000"/>
              </a:lnSpc>
              <a:spcBef>
                <a:spcPts val="0"/>
              </a:spcBef>
              <a:buSzPts val="2800"/>
              <a:buFont typeface="Arial"/>
              <a:buNone/>
            </a:pPr>
            <a:endParaRPr lang="fr-FR" sz="2000" dirty="0">
              <a:latin typeface="Gill Sans MT" panose="020B0502020104020203" pitchFamily="34" charset="0"/>
              <a:ea typeface="Calibri" panose="020F0502020204030204" pitchFamily="34" charset="0"/>
              <a:cs typeface="Calibri" panose="020F0502020204030204" pitchFamily="34" charset="0"/>
            </a:endParaRPr>
          </a:p>
          <a:p>
            <a:pPr marL="0" indent="0">
              <a:lnSpc>
                <a:spcPct val="100000"/>
              </a:lnSpc>
              <a:spcBef>
                <a:spcPts val="0"/>
              </a:spcBef>
              <a:buSzPts val="2800"/>
              <a:buFont typeface="Arial"/>
              <a:buNone/>
            </a:pPr>
            <a:endParaRPr lang="fr-FR" sz="2000" dirty="0">
              <a:latin typeface="Gill Sans MT" panose="020B0502020104020203" pitchFamily="34" charset="0"/>
              <a:ea typeface="Calibri" panose="020F0502020204030204" pitchFamily="34" charset="0"/>
              <a:cs typeface="Calibri" panose="020F0502020204030204" pitchFamily="34" charset="0"/>
            </a:endParaRPr>
          </a:p>
          <a:p>
            <a:pPr marL="0" indent="0">
              <a:lnSpc>
                <a:spcPct val="100000"/>
              </a:lnSpc>
              <a:spcBef>
                <a:spcPts val="0"/>
              </a:spcBef>
              <a:buSzPts val="2800"/>
              <a:buFont typeface="Arial"/>
              <a:buNone/>
            </a:pPr>
            <a:r>
              <a:rPr lang="fr-FR" sz="2000" dirty="0">
                <a:latin typeface="Gill Sans MT" panose="020B0502020104020203" pitchFamily="34" charset="0"/>
                <a:ea typeface="Calibri" panose="020F0502020204030204" pitchFamily="34" charset="0"/>
                <a:cs typeface="Calibri" panose="020F0502020204030204" pitchFamily="34" charset="0"/>
              </a:rPr>
              <a:t>Note </a:t>
            </a:r>
            <a:r>
              <a:rPr lang="fr-FR" sz="2000" dirty="0" err="1">
                <a:latin typeface="Gill Sans MT" panose="020B0502020104020203" pitchFamily="34" charset="0"/>
                <a:ea typeface="Calibri" panose="020F0502020204030204" pitchFamily="34" charset="0"/>
                <a:cs typeface="Calibri" panose="020F0502020204030204" pitchFamily="34" charset="0"/>
              </a:rPr>
              <a:t>that</a:t>
            </a:r>
            <a:r>
              <a:rPr lang="fr-FR" sz="2000" dirty="0">
                <a:latin typeface="Gill Sans MT" panose="020B0502020104020203" pitchFamily="34" charset="0"/>
                <a:ea typeface="Calibri" panose="020F0502020204030204" pitchFamily="34" charset="0"/>
                <a:cs typeface="Calibri" panose="020F0502020204030204" pitchFamily="34" charset="0"/>
              </a:rPr>
              <a:t> the incidence in the graphs </a:t>
            </a:r>
            <a:r>
              <a:rPr lang="fr-FR" sz="2000" dirty="0" err="1">
                <a:latin typeface="Gill Sans MT" panose="020B0502020104020203" pitchFamily="34" charset="0"/>
                <a:ea typeface="Calibri" panose="020F0502020204030204" pitchFamily="34" charset="0"/>
                <a:cs typeface="Calibri" panose="020F0502020204030204" pitchFamily="34" charset="0"/>
              </a:rPr>
              <a:t>is</a:t>
            </a:r>
            <a:r>
              <a:rPr lang="fr-FR" sz="2000" dirty="0">
                <a:latin typeface="Gill Sans MT" panose="020B0502020104020203" pitchFamily="34" charset="0"/>
                <a:ea typeface="Calibri" panose="020F0502020204030204" pitchFamily="34" charset="0"/>
                <a:cs typeface="Calibri" panose="020F0502020204030204" pitchFamily="34" charset="0"/>
              </a:rPr>
              <a:t> for the July-</a:t>
            </a:r>
            <a:r>
              <a:rPr lang="fr-FR" sz="2000" dirty="0" err="1">
                <a:latin typeface="Gill Sans MT" panose="020B0502020104020203" pitchFamily="34" charset="0"/>
                <a:ea typeface="Calibri" panose="020F0502020204030204" pitchFamily="34" charset="0"/>
                <a:cs typeface="Calibri" panose="020F0502020204030204" pitchFamily="34" charset="0"/>
              </a:rPr>
              <a:t>Dec</a:t>
            </a:r>
            <a:r>
              <a:rPr lang="fr-FR" sz="2000" dirty="0">
                <a:latin typeface="Gill Sans MT" panose="020B0502020104020203" pitchFamily="34" charset="0"/>
                <a:ea typeface="Calibri" panose="020F0502020204030204" pitchFamily="34" charset="0"/>
                <a:cs typeface="Calibri" panose="020F0502020204030204" pitchFamily="34" charset="0"/>
              </a:rPr>
              <a:t> transmission </a:t>
            </a:r>
            <a:r>
              <a:rPr lang="fr-FR" sz="2000" dirty="0" err="1">
                <a:latin typeface="Gill Sans MT" panose="020B0502020104020203" pitchFamily="34" charset="0"/>
                <a:ea typeface="Calibri" panose="020F0502020204030204" pitchFamily="34" charset="0"/>
                <a:cs typeface="Calibri" panose="020F0502020204030204" pitchFamily="34" charset="0"/>
              </a:rPr>
              <a:t>year</a:t>
            </a:r>
            <a:r>
              <a:rPr lang="fr-FR" sz="2000" dirty="0">
                <a:latin typeface="Gill Sans MT" panose="020B0502020104020203" pitchFamily="34" charset="0"/>
                <a:ea typeface="Calibri" panose="020F0502020204030204" pitchFamily="34" charset="0"/>
                <a:cs typeface="Calibri" panose="020F0502020204030204" pitchFamily="34" charset="0"/>
              </a:rPr>
              <a:t>.</a:t>
            </a:r>
            <a:endParaRPr lang="en-GB" sz="2000" i="1" dirty="0">
              <a:latin typeface="Gill Sans MT" panose="020B0502020104020203" pitchFamily="34" charset="0"/>
              <a:ea typeface="Source Sans Pro"/>
              <a:cs typeface="Calibri" panose="020F0502020204030204" pitchFamily="34" charset="0"/>
              <a:sym typeface="Source Sans Pro"/>
            </a:endParaRPr>
          </a:p>
        </p:txBody>
      </p:sp>
      <p:sp>
        <p:nvSpPr>
          <p:cNvPr id="2" name="Rectangle 1">
            <a:extLst>
              <a:ext uri="{FF2B5EF4-FFF2-40B4-BE49-F238E27FC236}">
                <a16:creationId xmlns:a16="http://schemas.microsoft.com/office/drawing/2014/main" id="{B8D2B961-29FF-4740-63EC-2C6DDD4BB32E}"/>
              </a:ext>
            </a:extLst>
          </p:cNvPr>
          <p:cNvSpPr/>
          <p:nvPr/>
        </p:nvSpPr>
        <p:spPr>
          <a:xfrm>
            <a:off x="8656912" y="1227428"/>
            <a:ext cx="3180522" cy="169368"/>
          </a:xfrm>
          <a:prstGeom prst="rect">
            <a:avLst/>
          </a:prstGeom>
          <a:solidFill>
            <a:srgbClr val="EA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ECB97A-E95F-090E-1033-954F788C80BD}"/>
              </a:ext>
            </a:extLst>
          </p:cNvPr>
          <p:cNvSpPr txBox="1"/>
          <p:nvPr/>
        </p:nvSpPr>
        <p:spPr>
          <a:xfrm>
            <a:off x="9248327" y="1158223"/>
            <a:ext cx="1837478" cy="307777"/>
          </a:xfrm>
          <a:prstGeom prst="rect">
            <a:avLst/>
          </a:prstGeom>
          <a:noFill/>
        </p:spPr>
        <p:txBody>
          <a:bodyPr wrap="square" rtlCol="0">
            <a:spAutoFit/>
          </a:bodyPr>
          <a:lstStyle/>
          <a:p>
            <a:r>
              <a:rPr lang="en-US" b="1" dirty="0"/>
              <a:t>Baseline API &lt; 250</a:t>
            </a:r>
          </a:p>
        </p:txBody>
      </p:sp>
      <p:sp>
        <p:nvSpPr>
          <p:cNvPr id="4" name="Rectangle 3">
            <a:extLst>
              <a:ext uri="{FF2B5EF4-FFF2-40B4-BE49-F238E27FC236}">
                <a16:creationId xmlns:a16="http://schemas.microsoft.com/office/drawing/2014/main" id="{9EA31D80-3E57-CF77-26F0-586E4300699B}"/>
              </a:ext>
            </a:extLst>
          </p:cNvPr>
          <p:cNvSpPr/>
          <p:nvPr/>
        </p:nvSpPr>
        <p:spPr>
          <a:xfrm>
            <a:off x="8542026" y="3819418"/>
            <a:ext cx="3295408" cy="238572"/>
          </a:xfrm>
          <a:prstGeom prst="rect">
            <a:avLst/>
          </a:prstGeom>
          <a:solidFill>
            <a:srgbClr val="EA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49B013D-F9B2-E2FF-3300-9C88FDC39FC8}"/>
              </a:ext>
            </a:extLst>
          </p:cNvPr>
          <p:cNvSpPr txBox="1"/>
          <p:nvPr/>
        </p:nvSpPr>
        <p:spPr>
          <a:xfrm>
            <a:off x="9133441" y="3778349"/>
            <a:ext cx="1837478" cy="307777"/>
          </a:xfrm>
          <a:prstGeom prst="rect">
            <a:avLst/>
          </a:prstGeom>
          <a:noFill/>
        </p:spPr>
        <p:txBody>
          <a:bodyPr wrap="square" rtlCol="0">
            <a:spAutoFit/>
          </a:bodyPr>
          <a:lstStyle/>
          <a:p>
            <a:r>
              <a:rPr lang="en-US" b="1" dirty="0"/>
              <a:t>Baseline API ≥ 250</a:t>
            </a:r>
          </a:p>
        </p:txBody>
      </p:sp>
    </p:spTree>
    <p:extLst>
      <p:ext uri="{BB962C8B-B14F-4D97-AF65-F5344CB8AC3E}">
        <p14:creationId xmlns:p14="http://schemas.microsoft.com/office/powerpoint/2010/main" val="576979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8"/>
          <p:cNvSpPr txBox="1">
            <a:spLocks noGrp="1"/>
          </p:cNvSpPr>
          <p:nvPr>
            <p:ph type="title"/>
          </p:nvPr>
        </p:nvSpPr>
        <p:spPr>
          <a:xfrm>
            <a:off x="356263" y="86240"/>
            <a:ext cx="1124318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sz="4000" b="1" dirty="0">
                <a:latin typeface="Source Sans Pro"/>
                <a:ea typeface="Source Sans Pro"/>
                <a:cs typeface="Source Sans Pro"/>
                <a:sym typeface="Source Sans Pro"/>
              </a:rPr>
              <a:t>Parasite Prevalence by microscopy and qPCR </a:t>
            </a:r>
            <a:endParaRPr lang="fr-FR" sz="4000" dirty="0"/>
          </a:p>
        </p:txBody>
      </p:sp>
      <p:pic>
        <p:nvPicPr>
          <p:cNvPr id="8" name="Picture 7" descr="Chart, line chart&#10;&#10;Description automatically generated">
            <a:extLst>
              <a:ext uri="{FF2B5EF4-FFF2-40B4-BE49-F238E27FC236}">
                <a16:creationId xmlns:a16="http://schemas.microsoft.com/office/drawing/2014/main" id="{6F4A12C7-2BFB-2765-2A26-A7A7FC53E6E1}"/>
              </a:ext>
            </a:extLst>
          </p:cNvPr>
          <p:cNvPicPr>
            <a:picLocks noChangeAspect="1"/>
          </p:cNvPicPr>
          <p:nvPr/>
        </p:nvPicPr>
        <p:blipFill rotWithShape="1">
          <a:blip r:embed="rId3"/>
          <a:srcRect b="11273"/>
          <a:stretch/>
        </p:blipFill>
        <p:spPr>
          <a:xfrm>
            <a:off x="7906310" y="1211363"/>
            <a:ext cx="3714438" cy="2471786"/>
          </a:xfrm>
          <a:prstGeom prst="rect">
            <a:avLst/>
          </a:prstGeom>
        </p:spPr>
      </p:pic>
      <p:pic>
        <p:nvPicPr>
          <p:cNvPr id="2" name="Picture 1" descr="Chart, line chart&#10;&#10;Description automatically generated">
            <a:extLst>
              <a:ext uri="{FF2B5EF4-FFF2-40B4-BE49-F238E27FC236}">
                <a16:creationId xmlns:a16="http://schemas.microsoft.com/office/drawing/2014/main" id="{A64E4103-01D4-1FF5-50BB-BD02CFE9D388}"/>
              </a:ext>
            </a:extLst>
          </p:cNvPr>
          <p:cNvPicPr>
            <a:picLocks noChangeAspect="1"/>
          </p:cNvPicPr>
          <p:nvPr/>
        </p:nvPicPr>
        <p:blipFill>
          <a:blip r:embed="rId4"/>
          <a:stretch>
            <a:fillRect/>
          </a:stretch>
        </p:blipFill>
        <p:spPr>
          <a:xfrm>
            <a:off x="7945120" y="3843239"/>
            <a:ext cx="3675628" cy="2756721"/>
          </a:xfrm>
          <a:prstGeom prst="rect">
            <a:avLst/>
          </a:prstGeom>
        </p:spPr>
      </p:pic>
      <p:sp>
        <p:nvSpPr>
          <p:cNvPr id="4" name="Google Shape;240;p17">
            <a:extLst>
              <a:ext uri="{FF2B5EF4-FFF2-40B4-BE49-F238E27FC236}">
                <a16:creationId xmlns:a16="http://schemas.microsoft.com/office/drawing/2014/main" id="{9D34B053-5917-1637-5D45-2BFCCF371D89}"/>
              </a:ext>
            </a:extLst>
          </p:cNvPr>
          <p:cNvSpPr txBox="1">
            <a:spLocks/>
          </p:cNvSpPr>
          <p:nvPr/>
        </p:nvSpPr>
        <p:spPr>
          <a:xfrm>
            <a:off x="356263" y="1790435"/>
            <a:ext cx="7550047" cy="506756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nSpc>
                <a:spcPct val="100000"/>
              </a:lnSpc>
              <a:spcBef>
                <a:spcPts val="0"/>
              </a:spcBef>
              <a:buSzPts val="2800"/>
              <a:buFont typeface="Arial"/>
              <a:buNone/>
            </a:pPr>
            <a:r>
              <a:rPr lang="fr-FR" dirty="0" err="1">
                <a:latin typeface="Gill Sans MT" panose="020B0502020104020203" pitchFamily="34" charset="0"/>
                <a:ea typeface="Calibri" panose="020F0502020204030204" pitchFamily="34" charset="0"/>
                <a:cs typeface="Calibri" panose="020F0502020204030204" pitchFamily="34" charset="0"/>
              </a:rPr>
              <a:t>Similar</a:t>
            </a:r>
            <a:r>
              <a:rPr lang="fr-FR" dirty="0">
                <a:latin typeface="Gill Sans MT" panose="020B0502020104020203" pitchFamily="34" charset="0"/>
                <a:ea typeface="Calibri" panose="020F0502020204030204" pitchFamily="34" charset="0"/>
                <a:cs typeface="Calibri" panose="020F0502020204030204" pitchFamily="34" charset="0"/>
              </a:rPr>
              <a:t> trends </a:t>
            </a:r>
            <a:r>
              <a:rPr lang="fr-FR" dirty="0" err="1">
                <a:latin typeface="Gill Sans MT" panose="020B0502020104020203" pitchFamily="34" charset="0"/>
                <a:ea typeface="Calibri" panose="020F0502020204030204" pitchFamily="34" charset="0"/>
                <a:cs typeface="Calibri" panose="020F0502020204030204" pitchFamily="34" charset="0"/>
              </a:rPr>
              <a:t>observed</a:t>
            </a:r>
            <a:r>
              <a:rPr lang="fr-FR" dirty="0">
                <a:latin typeface="Gill Sans MT" panose="020B0502020104020203" pitchFamily="34" charset="0"/>
                <a:ea typeface="Calibri" panose="020F0502020204030204" pitchFamily="34" charset="0"/>
                <a:cs typeface="Calibri" panose="020F0502020204030204" pitchFamily="34" charset="0"/>
              </a:rPr>
              <a:t> in parasite </a:t>
            </a:r>
            <a:r>
              <a:rPr lang="fr-FR" dirty="0" err="1">
                <a:latin typeface="Gill Sans MT" panose="020B0502020104020203" pitchFamily="34" charset="0"/>
                <a:ea typeface="Calibri" panose="020F0502020204030204" pitchFamily="34" charset="0"/>
                <a:cs typeface="Calibri" panose="020F0502020204030204" pitchFamily="34" charset="0"/>
              </a:rPr>
              <a:t>prevalence</a:t>
            </a:r>
            <a:r>
              <a:rPr lang="fr-FR" dirty="0">
                <a:latin typeface="Gill Sans MT" panose="020B0502020104020203" pitchFamily="34" charset="0"/>
                <a:ea typeface="Calibri" panose="020F0502020204030204" pitchFamily="34" charset="0"/>
                <a:cs typeface="Calibri" panose="020F0502020204030204" pitchFamily="34" charset="0"/>
              </a:rPr>
              <a:t> </a:t>
            </a:r>
            <a:r>
              <a:rPr lang="fr-FR" dirty="0" err="1">
                <a:latin typeface="Gill Sans MT" panose="020B0502020104020203" pitchFamily="34" charset="0"/>
                <a:ea typeface="Calibri" panose="020F0502020204030204" pitchFamily="34" charset="0"/>
                <a:cs typeface="Calibri" panose="020F0502020204030204" pitchFamily="34" charset="0"/>
              </a:rPr>
              <a:t>results</a:t>
            </a:r>
            <a:endParaRPr lang="fr-FR" dirty="0">
              <a:latin typeface="Gill Sans MT" panose="020B0502020104020203" pitchFamily="34" charset="0"/>
              <a:ea typeface="Calibri" panose="020F0502020204030204" pitchFamily="34" charset="0"/>
              <a:cs typeface="Calibri" panose="020F0502020204030204" pitchFamily="34" charset="0"/>
            </a:endParaRPr>
          </a:p>
          <a:p>
            <a:pPr marL="0" indent="0">
              <a:lnSpc>
                <a:spcPct val="100000"/>
              </a:lnSpc>
              <a:spcBef>
                <a:spcPts val="0"/>
              </a:spcBef>
              <a:buSzPts val="2800"/>
              <a:buFont typeface="Arial"/>
              <a:buNone/>
            </a:pPr>
            <a:endParaRPr lang="fr-FR" dirty="0">
              <a:latin typeface="Gill Sans MT" panose="020B0502020104020203" pitchFamily="34" charset="0"/>
              <a:ea typeface="Calibri" panose="020F0502020204030204" pitchFamily="34" charset="0"/>
              <a:cs typeface="Calibri" panose="020F0502020204030204" pitchFamily="34" charset="0"/>
            </a:endParaRPr>
          </a:p>
          <a:p>
            <a:pPr marL="0" indent="0">
              <a:lnSpc>
                <a:spcPct val="100000"/>
              </a:lnSpc>
              <a:spcBef>
                <a:spcPts val="0"/>
              </a:spcBef>
              <a:buSzPts val="2800"/>
              <a:buFont typeface="Arial"/>
              <a:buNone/>
            </a:pPr>
            <a:r>
              <a:rPr lang="fr-FR" b="1" dirty="0" err="1">
                <a:latin typeface="Gill Sans MT" panose="020B0502020104020203" pitchFamily="34" charset="0"/>
                <a:ea typeface="Calibri" panose="020F0502020204030204" pitchFamily="34" charset="0"/>
                <a:cs typeface="Calibri" panose="020F0502020204030204" pitchFamily="34" charset="0"/>
              </a:rPr>
              <a:t>Prevalence</a:t>
            </a:r>
            <a:r>
              <a:rPr lang="fr-FR" b="1" dirty="0">
                <a:latin typeface="Gill Sans MT" panose="020B0502020104020203" pitchFamily="34" charset="0"/>
                <a:ea typeface="Calibri" panose="020F0502020204030204" pitchFamily="34" charset="0"/>
                <a:cs typeface="Calibri" panose="020F0502020204030204" pitchFamily="34" charset="0"/>
              </a:rPr>
              <a:t> </a:t>
            </a:r>
            <a:r>
              <a:rPr lang="fr-FR" b="1" dirty="0" err="1">
                <a:latin typeface="Gill Sans MT" panose="020B0502020104020203" pitchFamily="34" charset="0"/>
                <a:ea typeface="Calibri" panose="020F0502020204030204" pitchFamily="34" charset="0"/>
                <a:cs typeface="Calibri" panose="020F0502020204030204" pitchFamily="34" charset="0"/>
              </a:rPr>
              <a:t>confirmed</a:t>
            </a:r>
            <a:r>
              <a:rPr lang="fr-FR" b="1" dirty="0">
                <a:latin typeface="Gill Sans MT" panose="020B0502020104020203" pitchFamily="34" charset="0"/>
                <a:ea typeface="Calibri" panose="020F0502020204030204" pitchFamily="34" charset="0"/>
                <a:cs typeface="Calibri" panose="020F0502020204030204" pitchFamily="34" charset="0"/>
              </a:rPr>
              <a:t> by </a:t>
            </a:r>
            <a:r>
              <a:rPr lang="fr-FR" b="1" dirty="0" err="1">
                <a:latin typeface="Gill Sans MT" panose="020B0502020104020203" pitchFamily="34" charset="0"/>
                <a:ea typeface="Calibri" panose="020F0502020204030204" pitchFamily="34" charset="0"/>
                <a:cs typeface="Calibri" panose="020F0502020204030204" pitchFamily="34" charset="0"/>
              </a:rPr>
              <a:t>microscopy</a:t>
            </a:r>
            <a:endParaRPr lang="fr-FR" b="1" dirty="0">
              <a:latin typeface="Gill Sans MT" panose="020B0502020104020203" pitchFamily="34" charset="0"/>
              <a:ea typeface="Calibri" panose="020F0502020204030204" pitchFamily="34" charset="0"/>
              <a:cs typeface="Calibri" panose="020F0502020204030204" pitchFamily="34" charset="0"/>
            </a:endParaRPr>
          </a:p>
          <a:p>
            <a:pPr marL="0" indent="0">
              <a:lnSpc>
                <a:spcPct val="100000"/>
              </a:lnSpc>
              <a:spcBef>
                <a:spcPts val="0"/>
              </a:spcBef>
              <a:buSzPts val="2800"/>
              <a:buFont typeface="Arial"/>
              <a:buNone/>
            </a:pPr>
            <a:r>
              <a:rPr lang="fr-FR" dirty="0">
                <a:latin typeface="Gill Sans MT" panose="020B0502020104020203" pitchFamily="34" charset="0"/>
                <a:ea typeface="Calibri" panose="020F0502020204030204" pitchFamily="34" charset="0"/>
                <a:cs typeface="Calibri" panose="020F0502020204030204" pitchFamily="34" charset="0"/>
              </a:rPr>
              <a:t>	</a:t>
            </a:r>
            <a:r>
              <a:rPr lang="fr-FR" dirty="0" err="1">
                <a:latin typeface="Gill Sans MT" panose="020B0502020104020203" pitchFamily="34" charset="0"/>
                <a:ea typeface="Calibri" panose="020F0502020204030204" pitchFamily="34" charset="0"/>
                <a:cs typeface="Calibri" panose="020F0502020204030204" pitchFamily="34" charset="0"/>
              </a:rPr>
              <a:t>Effect</a:t>
            </a:r>
            <a:r>
              <a:rPr lang="fr-FR" dirty="0">
                <a:latin typeface="Gill Sans MT" panose="020B0502020104020203" pitchFamily="34" charset="0"/>
                <a:ea typeface="Calibri" panose="020F0502020204030204" pitchFamily="34" charset="0"/>
                <a:cs typeface="Calibri" panose="020F0502020204030204" pitchFamily="34" charset="0"/>
              </a:rPr>
              <a:t> of intervention = 62% [22%, 81%].</a:t>
            </a:r>
          </a:p>
          <a:p>
            <a:pPr marL="0" indent="0">
              <a:lnSpc>
                <a:spcPct val="100000"/>
              </a:lnSpc>
              <a:spcBef>
                <a:spcPts val="0"/>
              </a:spcBef>
              <a:buSzPts val="2800"/>
              <a:buFont typeface="Arial"/>
              <a:buNone/>
            </a:pPr>
            <a:endParaRPr lang="fr-FR" b="1" dirty="0">
              <a:latin typeface="Gill Sans MT" panose="020B0502020104020203" pitchFamily="34" charset="0"/>
              <a:ea typeface="Calibri" panose="020F0502020204030204" pitchFamily="34" charset="0"/>
              <a:cs typeface="Calibri" panose="020F0502020204030204" pitchFamily="34" charset="0"/>
            </a:endParaRPr>
          </a:p>
          <a:p>
            <a:pPr marL="0" indent="0">
              <a:lnSpc>
                <a:spcPct val="100000"/>
              </a:lnSpc>
              <a:spcBef>
                <a:spcPts val="0"/>
              </a:spcBef>
              <a:buSzPts val="2800"/>
              <a:buFont typeface="Arial"/>
              <a:buNone/>
            </a:pPr>
            <a:r>
              <a:rPr lang="fr-FR" b="1" dirty="0">
                <a:latin typeface="Gill Sans MT" panose="020B0502020104020203" pitchFamily="34" charset="0"/>
                <a:ea typeface="Calibri" panose="020F0502020204030204" pitchFamily="34" charset="0"/>
                <a:cs typeface="Calibri" panose="020F0502020204030204" pitchFamily="34" charset="0"/>
              </a:rPr>
              <a:t>Parasite </a:t>
            </a:r>
            <a:r>
              <a:rPr lang="fr-FR" b="1" dirty="0" err="1">
                <a:latin typeface="Gill Sans MT" panose="020B0502020104020203" pitchFamily="34" charset="0"/>
                <a:ea typeface="Calibri" panose="020F0502020204030204" pitchFamily="34" charset="0"/>
                <a:cs typeface="Calibri" panose="020F0502020204030204" pitchFamily="34" charset="0"/>
              </a:rPr>
              <a:t>prevalence</a:t>
            </a:r>
            <a:r>
              <a:rPr lang="fr-FR" b="1" dirty="0">
                <a:latin typeface="Gill Sans MT" panose="020B0502020104020203" pitchFamily="34" charset="0"/>
                <a:ea typeface="Calibri" panose="020F0502020204030204" pitchFamily="34" charset="0"/>
                <a:cs typeface="Calibri" panose="020F0502020204030204" pitchFamily="34" charset="0"/>
              </a:rPr>
              <a:t> </a:t>
            </a:r>
            <a:r>
              <a:rPr lang="fr-FR" b="1" dirty="0" err="1">
                <a:latin typeface="Gill Sans MT" panose="020B0502020104020203" pitchFamily="34" charset="0"/>
                <a:ea typeface="Calibri" panose="020F0502020204030204" pitchFamily="34" charset="0"/>
                <a:cs typeface="Calibri" panose="020F0502020204030204" pitchFamily="34" charset="0"/>
              </a:rPr>
              <a:t>confirmed</a:t>
            </a:r>
            <a:r>
              <a:rPr lang="fr-FR" b="1" dirty="0">
                <a:latin typeface="Gill Sans MT" panose="020B0502020104020203" pitchFamily="34" charset="0"/>
                <a:ea typeface="Calibri" panose="020F0502020204030204" pitchFamily="34" charset="0"/>
                <a:cs typeface="Calibri" panose="020F0502020204030204" pitchFamily="34" charset="0"/>
              </a:rPr>
              <a:t> by PCR</a:t>
            </a:r>
          </a:p>
          <a:p>
            <a:pPr marL="0" indent="0">
              <a:lnSpc>
                <a:spcPct val="100000"/>
              </a:lnSpc>
              <a:spcBef>
                <a:spcPts val="0"/>
              </a:spcBef>
              <a:buSzPts val="2800"/>
              <a:buFont typeface="Arial"/>
              <a:buNone/>
            </a:pPr>
            <a:r>
              <a:rPr lang="fr-FR" dirty="0">
                <a:latin typeface="Gill Sans MT" panose="020B0502020104020203" pitchFamily="34" charset="0"/>
                <a:ea typeface="Calibri" panose="020F0502020204030204" pitchFamily="34" charset="0"/>
                <a:cs typeface="Calibri" panose="020F0502020204030204" pitchFamily="34" charset="0"/>
              </a:rPr>
              <a:t>	</a:t>
            </a:r>
            <a:r>
              <a:rPr lang="fr-FR" dirty="0" err="1">
                <a:latin typeface="Gill Sans MT" panose="020B0502020104020203" pitchFamily="34" charset="0"/>
                <a:ea typeface="Calibri" panose="020F0502020204030204" pitchFamily="34" charset="0"/>
                <a:cs typeface="Calibri" panose="020F0502020204030204" pitchFamily="34" charset="0"/>
              </a:rPr>
              <a:t>Effect</a:t>
            </a:r>
            <a:r>
              <a:rPr lang="fr-FR" dirty="0">
                <a:latin typeface="Gill Sans MT" panose="020B0502020104020203" pitchFamily="34" charset="0"/>
                <a:ea typeface="Calibri" panose="020F0502020204030204" pitchFamily="34" charset="0"/>
                <a:cs typeface="Calibri" panose="020F0502020204030204" pitchFamily="34" charset="0"/>
              </a:rPr>
              <a:t> of intervention = 43% [-4%, 69%].</a:t>
            </a:r>
            <a:endParaRPr lang="en-GB" dirty="0">
              <a:latin typeface="Gill Sans MT" panose="020B0502020104020203" pitchFamily="34" charset="0"/>
              <a:ea typeface="Source Sans Pro"/>
              <a:cs typeface="Calibri" panose="020F0502020204030204" pitchFamily="34" charset="0"/>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a:latin typeface="Source Sans Pro"/>
                <a:ea typeface="Source Sans Pro"/>
                <a:cs typeface="Source Sans Pro"/>
                <a:sym typeface="Source Sans Pro"/>
              </a:rPr>
              <a:t>Malaria in Senegal</a:t>
            </a:r>
            <a:endParaRPr/>
          </a:p>
        </p:txBody>
      </p:sp>
      <p:sp>
        <p:nvSpPr>
          <p:cNvPr id="91" name="Google Shape;9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lang="fr-FR" dirty="0">
              <a:latin typeface="Source Sans Pro"/>
              <a:ea typeface="Source Sans Pro"/>
              <a:cs typeface="Source Sans Pro"/>
              <a:sym typeface="Source Sans Pro"/>
            </a:endParaRPr>
          </a:p>
          <a:p>
            <a:pPr marL="228600" lvl="0" indent="-50800" algn="l" rtl="0">
              <a:lnSpc>
                <a:spcPct val="90000"/>
              </a:lnSpc>
              <a:spcBef>
                <a:spcPts val="0"/>
              </a:spcBef>
              <a:spcAft>
                <a:spcPts val="0"/>
              </a:spcAft>
              <a:buClr>
                <a:schemeClr val="dk1"/>
              </a:buClr>
              <a:buSzPts val="2800"/>
              <a:buNone/>
            </a:pPr>
            <a:endParaRPr lang="fr-FR" dirty="0">
              <a:latin typeface="Source Sans Pro"/>
              <a:ea typeface="Source Sans Pro"/>
              <a:cs typeface="Source Sans Pro"/>
              <a:sym typeface="Source Sans Pro"/>
            </a:endParaRPr>
          </a:p>
          <a:p>
            <a:pPr marL="228600" lvl="0" indent="-50800" algn="l" rtl="0">
              <a:lnSpc>
                <a:spcPct val="90000"/>
              </a:lnSpc>
              <a:spcBef>
                <a:spcPts val="0"/>
              </a:spcBef>
              <a:spcAft>
                <a:spcPts val="0"/>
              </a:spcAft>
              <a:buClr>
                <a:schemeClr val="dk1"/>
              </a:buClr>
              <a:buSzPts val="2800"/>
              <a:buNone/>
            </a:pPr>
            <a:endParaRPr lang="fr-FR" dirty="0">
              <a:latin typeface="Source Sans Pro"/>
              <a:ea typeface="Source Sans Pro"/>
              <a:cs typeface="Source Sans Pro"/>
              <a:sym typeface="Source Sans Pro"/>
            </a:endParaRPr>
          </a:p>
          <a:p>
            <a:pPr marL="228600" lvl="0" indent="-50800" algn="l" rtl="0">
              <a:lnSpc>
                <a:spcPct val="90000"/>
              </a:lnSpc>
              <a:spcBef>
                <a:spcPts val="0"/>
              </a:spcBef>
              <a:spcAft>
                <a:spcPts val="0"/>
              </a:spcAft>
              <a:buClr>
                <a:schemeClr val="dk1"/>
              </a:buClr>
              <a:buSzPts val="2800"/>
              <a:buNone/>
            </a:pPr>
            <a:endParaRPr lang="fr-FR" dirty="0">
              <a:latin typeface="Source Sans Pro"/>
              <a:ea typeface="Source Sans Pro"/>
              <a:cs typeface="Source Sans Pro"/>
              <a:sym typeface="Source Sans Pro"/>
            </a:endParaRPr>
          </a:p>
          <a:p>
            <a:pPr marL="228600" lvl="0" indent="-50800" algn="l" rtl="0">
              <a:lnSpc>
                <a:spcPct val="90000"/>
              </a:lnSpc>
              <a:spcBef>
                <a:spcPts val="0"/>
              </a:spcBef>
              <a:spcAft>
                <a:spcPts val="0"/>
              </a:spcAft>
              <a:buClr>
                <a:schemeClr val="dk1"/>
              </a:buClr>
              <a:buSzPts val="2800"/>
              <a:buNone/>
            </a:pPr>
            <a:endParaRPr lang="fr-FR" dirty="0">
              <a:latin typeface="Source Sans Pro"/>
              <a:ea typeface="Source Sans Pro"/>
              <a:cs typeface="Source Sans Pro"/>
              <a:sym typeface="Source Sans Pro"/>
            </a:endParaRPr>
          </a:p>
          <a:p>
            <a:pPr marL="228600" lvl="0" indent="-50800" algn="l" rtl="0">
              <a:lnSpc>
                <a:spcPct val="90000"/>
              </a:lnSpc>
              <a:spcBef>
                <a:spcPts val="0"/>
              </a:spcBef>
              <a:spcAft>
                <a:spcPts val="0"/>
              </a:spcAft>
              <a:buClr>
                <a:schemeClr val="dk1"/>
              </a:buClr>
              <a:buSzPts val="2800"/>
              <a:buNone/>
            </a:pPr>
            <a:endParaRPr lang="fr-FR" dirty="0">
              <a:latin typeface="Source Sans Pro"/>
              <a:ea typeface="Source Sans Pro"/>
              <a:cs typeface="Source Sans Pro"/>
              <a:sym typeface="Source Sans Pro"/>
            </a:endParaRPr>
          </a:p>
          <a:p>
            <a:pPr marL="228600" lvl="0" indent="-50800" algn="l" rtl="0">
              <a:lnSpc>
                <a:spcPct val="90000"/>
              </a:lnSpc>
              <a:spcBef>
                <a:spcPts val="0"/>
              </a:spcBef>
              <a:spcAft>
                <a:spcPts val="0"/>
              </a:spcAft>
              <a:buClr>
                <a:schemeClr val="dk1"/>
              </a:buClr>
              <a:buSzPts val="2800"/>
              <a:buNone/>
            </a:pPr>
            <a:endParaRPr lang="fr-FR" dirty="0">
              <a:latin typeface="Source Sans Pro"/>
              <a:ea typeface="Source Sans Pro"/>
              <a:cs typeface="Source Sans Pro"/>
              <a:sym typeface="Source Sans Pro"/>
            </a:endParaRPr>
          </a:p>
          <a:p>
            <a:pPr marL="228600" lvl="0" indent="-50800" algn="l" rtl="0">
              <a:lnSpc>
                <a:spcPct val="90000"/>
              </a:lnSpc>
              <a:spcBef>
                <a:spcPts val="0"/>
              </a:spcBef>
              <a:spcAft>
                <a:spcPts val="0"/>
              </a:spcAft>
              <a:buClr>
                <a:schemeClr val="dk1"/>
              </a:buClr>
              <a:buSzPts val="2800"/>
              <a:buNone/>
            </a:pPr>
            <a:endParaRPr lang="fr-FR" dirty="0">
              <a:latin typeface="Source Sans Pro"/>
              <a:ea typeface="Source Sans Pro"/>
              <a:cs typeface="Source Sans Pro"/>
              <a:sym typeface="Source Sans Pro"/>
            </a:endParaRPr>
          </a:p>
          <a:p>
            <a:pPr marL="228600" lvl="0" indent="-50800" algn="l" rtl="0">
              <a:lnSpc>
                <a:spcPct val="90000"/>
              </a:lnSpc>
              <a:spcBef>
                <a:spcPts val="0"/>
              </a:spcBef>
              <a:spcAft>
                <a:spcPts val="0"/>
              </a:spcAft>
              <a:buClr>
                <a:schemeClr val="dk1"/>
              </a:buClr>
              <a:buSzPts val="2800"/>
              <a:buNone/>
            </a:pPr>
            <a:endParaRPr lang="fr-FR" dirty="0">
              <a:latin typeface="Source Sans Pro"/>
              <a:ea typeface="Source Sans Pro"/>
              <a:cs typeface="Source Sans Pro"/>
              <a:sym typeface="Source Sans Pro"/>
            </a:endParaRPr>
          </a:p>
          <a:p>
            <a:pPr marL="228600" lvl="0" indent="-50800" algn="l" rtl="0">
              <a:lnSpc>
                <a:spcPct val="90000"/>
              </a:lnSpc>
              <a:spcBef>
                <a:spcPts val="0"/>
              </a:spcBef>
              <a:spcAft>
                <a:spcPts val="0"/>
              </a:spcAft>
              <a:buClr>
                <a:schemeClr val="dk1"/>
              </a:buClr>
              <a:buSzPts val="2800"/>
              <a:buNone/>
            </a:pPr>
            <a:endParaRPr dirty="0">
              <a:latin typeface="Source Sans Pro"/>
              <a:ea typeface="Source Sans Pro"/>
              <a:cs typeface="Source Sans Pro"/>
              <a:sym typeface="Source Sans Pro"/>
            </a:endParaRPr>
          </a:p>
        </p:txBody>
      </p:sp>
      <p:graphicFrame>
        <p:nvGraphicFramePr>
          <p:cNvPr id="3" name="Graphique 2">
            <a:extLst>
              <a:ext uri="{FF2B5EF4-FFF2-40B4-BE49-F238E27FC236}">
                <a16:creationId xmlns:a16="http://schemas.microsoft.com/office/drawing/2014/main" id="{75B5EC00-0B40-3AA6-CAD6-E5B4B22C5062}"/>
              </a:ext>
            </a:extLst>
          </p:cNvPr>
          <p:cNvGraphicFramePr/>
          <p:nvPr>
            <p:extLst>
              <p:ext uri="{D42A27DB-BD31-4B8C-83A1-F6EECF244321}">
                <p14:modId xmlns:p14="http://schemas.microsoft.com/office/powerpoint/2010/main" val="1996550036"/>
              </p:ext>
            </p:extLst>
          </p:nvPr>
        </p:nvGraphicFramePr>
        <p:xfrm>
          <a:off x="6322529" y="1191176"/>
          <a:ext cx="5592805" cy="2310765"/>
        </p:xfrm>
        <a:graphic>
          <a:graphicData uri="http://schemas.openxmlformats.org/drawingml/2006/chart">
            <c:chart xmlns:c="http://schemas.openxmlformats.org/drawingml/2006/chart" xmlns:r="http://schemas.openxmlformats.org/officeDocument/2006/relationships" r:id="rId3"/>
          </a:graphicData>
        </a:graphic>
      </p:graphicFrame>
      <p:pic>
        <p:nvPicPr>
          <p:cNvPr id="4" name="Google Shape;252;p41">
            <a:extLst>
              <a:ext uri="{FF2B5EF4-FFF2-40B4-BE49-F238E27FC236}">
                <a16:creationId xmlns:a16="http://schemas.microsoft.com/office/drawing/2014/main" id="{7A64C6C7-7FD3-5CFC-AF2D-1E90D2652E2D}"/>
              </a:ext>
            </a:extLst>
          </p:cNvPr>
          <p:cNvPicPr/>
          <p:nvPr/>
        </p:nvPicPr>
        <p:blipFill>
          <a:blip r:embed="rId4">
            <a:alphaModFix/>
          </a:blip>
          <a:stretch>
            <a:fillRect/>
          </a:stretch>
        </p:blipFill>
        <p:spPr>
          <a:xfrm>
            <a:off x="6431280" y="3538660"/>
            <a:ext cx="5760720" cy="3126105"/>
          </a:xfrm>
          <a:prstGeom prst="rect">
            <a:avLst/>
          </a:prstGeom>
          <a:noFill/>
          <a:ln>
            <a:noFill/>
          </a:ln>
        </p:spPr>
      </p:pic>
      <p:sp>
        <p:nvSpPr>
          <p:cNvPr id="5" name="Text Placeholder 2">
            <a:extLst>
              <a:ext uri="{FF2B5EF4-FFF2-40B4-BE49-F238E27FC236}">
                <a16:creationId xmlns:a16="http://schemas.microsoft.com/office/drawing/2014/main" id="{370CF882-27E9-BCF8-0D08-148200CA80AC}"/>
              </a:ext>
            </a:extLst>
          </p:cNvPr>
          <p:cNvSpPr txBox="1">
            <a:spLocks/>
          </p:cNvSpPr>
          <p:nvPr/>
        </p:nvSpPr>
        <p:spPr>
          <a:xfrm>
            <a:off x="503195" y="1529153"/>
            <a:ext cx="5592805" cy="51599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ill Sans MT" panose="020B0502020104020203" pitchFamily="34" charset="77"/>
                <a:ea typeface="+mn-ea"/>
                <a:cs typeface="Gill Sans Light" panose="020B03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2000" dirty="0">
                <a:latin typeface="Gill Sans MT"/>
                <a:cs typeface="Gill Sans Light"/>
              </a:rPr>
              <a:t>Senegal has made significant progress in reducing its malaria burden</a:t>
            </a:r>
            <a:endParaRPr lang="en-US" sz="2000" dirty="0">
              <a:solidFill>
                <a:srgbClr val="FF0000"/>
              </a:solidFill>
              <a:latin typeface="Gill Sans MT"/>
              <a:cs typeface="Gill Sans Light"/>
            </a:endParaRPr>
          </a:p>
          <a:p>
            <a:pPr lvl="1">
              <a:buClrTx/>
            </a:pPr>
            <a:r>
              <a:rPr lang="en-US" sz="2000" dirty="0">
                <a:latin typeface="Gill Sans MT"/>
                <a:cs typeface="Gill Sans Light"/>
              </a:rPr>
              <a:t>78% reduction in incidence since 2000 </a:t>
            </a:r>
          </a:p>
          <a:p>
            <a:pPr lvl="1">
              <a:buClrTx/>
            </a:pPr>
            <a:r>
              <a:rPr lang="en-US" sz="2000" dirty="0">
                <a:latin typeface="Gill Sans MT"/>
                <a:cs typeface="Gill Sans Light"/>
              </a:rPr>
              <a:t>Elimination goal by 2030??</a:t>
            </a:r>
          </a:p>
          <a:p>
            <a:pPr lvl="1">
              <a:buClrTx/>
            </a:pPr>
            <a:endParaRPr lang="en-US" sz="2000" dirty="0">
              <a:latin typeface="Gill Sans MT"/>
              <a:cs typeface="Gill Sans Light"/>
            </a:endParaRPr>
          </a:p>
          <a:p>
            <a:pPr>
              <a:buClrTx/>
            </a:pPr>
            <a:r>
              <a:rPr lang="en-US" sz="2000" dirty="0">
                <a:latin typeface="Gill Sans MT"/>
                <a:cs typeface="Gill Sans Light"/>
              </a:rPr>
              <a:t>Malaria transmission is seasonal</a:t>
            </a:r>
          </a:p>
          <a:p>
            <a:pPr lvl="1">
              <a:buClrTx/>
            </a:pPr>
            <a:r>
              <a:rPr lang="en-US" sz="2000" b="1" dirty="0">
                <a:latin typeface="Gill Sans MT"/>
                <a:cs typeface="Gill Sans Light"/>
              </a:rPr>
              <a:t>North</a:t>
            </a:r>
            <a:r>
              <a:rPr lang="en-US" sz="2000" dirty="0">
                <a:latin typeface="Gill Sans MT"/>
                <a:cs typeface="Gill Sans Light"/>
              </a:rPr>
              <a:t> = lower transmission: prioritizes pre-elimination activities</a:t>
            </a:r>
          </a:p>
          <a:p>
            <a:pPr lvl="2">
              <a:buClrTx/>
            </a:pPr>
            <a:r>
              <a:rPr lang="en-US" dirty="0">
                <a:latin typeface="Gill Sans MT"/>
                <a:cs typeface="Gill Sans Light"/>
              </a:rPr>
              <a:t>Case investigation + RACD</a:t>
            </a:r>
          </a:p>
          <a:p>
            <a:pPr lvl="1">
              <a:buClrTx/>
            </a:pPr>
            <a:endParaRPr lang="en-US" sz="2000" dirty="0">
              <a:latin typeface="Gill Sans MT"/>
              <a:cs typeface="Gill Sans Light"/>
            </a:endParaRPr>
          </a:p>
          <a:p>
            <a:pPr lvl="1">
              <a:buClrTx/>
            </a:pPr>
            <a:r>
              <a:rPr lang="en-US" sz="2000" b="1" dirty="0">
                <a:latin typeface="Gill Sans MT"/>
                <a:cs typeface="Gill Sans Light"/>
              </a:rPr>
              <a:t>Southeast </a:t>
            </a:r>
            <a:r>
              <a:rPr lang="en-US" sz="2000" dirty="0">
                <a:latin typeface="Gill Sans MT"/>
                <a:cs typeface="Gill Sans Light"/>
              </a:rPr>
              <a:t>= moderate-high transmission: prioritizes control activities                </a:t>
            </a:r>
          </a:p>
          <a:p>
            <a:pPr lvl="2">
              <a:buClrTx/>
            </a:pPr>
            <a:r>
              <a:rPr lang="en-US" dirty="0">
                <a:latin typeface="Gill Sans MT"/>
                <a:cs typeface="Gill Sans Light"/>
              </a:rPr>
              <a:t>SMC, community case management [PECADOM+], LLINs</a:t>
            </a:r>
          </a:p>
          <a:p>
            <a:pPr lvl="2">
              <a:buClrTx/>
            </a:pPr>
            <a:r>
              <a:rPr lang="en-US" b="1" dirty="0">
                <a:latin typeface="Gill Sans MT"/>
                <a:cs typeface="Gill Sans Light"/>
              </a:rPr>
              <a:t>KKT</a:t>
            </a:r>
            <a:r>
              <a:rPr lang="en-US" dirty="0">
                <a:latin typeface="Gill Sans MT"/>
                <a:cs typeface="Gill Sans Light"/>
              </a:rPr>
              <a:t> region counting more than 80% of malaria cases and deaths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8"/>
          <p:cNvSpPr txBox="1">
            <a:spLocks noGrp="1"/>
          </p:cNvSpPr>
          <p:nvPr>
            <p:ph type="title"/>
          </p:nvPr>
        </p:nvSpPr>
        <p:spPr>
          <a:xfrm>
            <a:off x="354381" y="234215"/>
            <a:ext cx="11669979" cy="1325563"/>
          </a:xfrm>
          <a:prstGeom prst="rect">
            <a:avLst/>
          </a:prstGeom>
          <a:noFill/>
          <a:ln>
            <a:noFill/>
          </a:ln>
        </p:spPr>
        <p:txBody>
          <a:bodyPr spcFirstLastPara="1" wrap="square" lIns="91425" tIns="45700" rIns="91425" bIns="45700" anchor="ctr" anchorCtr="0">
            <a:normAutofit/>
          </a:bodyPr>
          <a:lstStyle/>
          <a:p>
            <a:pPr lvl="0">
              <a:buSzPts val="4400"/>
            </a:pPr>
            <a:r>
              <a:rPr lang="fr-FR" sz="4000" b="1" dirty="0" err="1">
                <a:latin typeface="Source Sans Pro"/>
                <a:ea typeface="Source Sans Pro"/>
                <a:cs typeface="Source Sans Pro"/>
                <a:sym typeface="Source Sans Pro"/>
              </a:rPr>
              <a:t>Prevalence</a:t>
            </a:r>
            <a:r>
              <a:rPr lang="fr-FR" sz="4000" b="1" dirty="0">
                <a:latin typeface="Source Sans Pro"/>
                <a:ea typeface="Source Sans Pro"/>
                <a:cs typeface="Source Sans Pro"/>
                <a:sym typeface="Source Sans Pro"/>
              </a:rPr>
              <a:t> of </a:t>
            </a:r>
            <a:r>
              <a:rPr lang="fr-FR" sz="4000" b="1" dirty="0" err="1">
                <a:latin typeface="Source Sans Pro"/>
                <a:ea typeface="Source Sans Pro"/>
                <a:cs typeface="Source Sans Pro"/>
                <a:sym typeface="Source Sans Pro"/>
              </a:rPr>
              <a:t>resistance</a:t>
            </a:r>
            <a:r>
              <a:rPr lang="fr-FR" sz="4000" b="1" dirty="0">
                <a:latin typeface="Source Sans Pro"/>
                <a:ea typeface="Source Sans Pro"/>
                <a:cs typeface="Source Sans Pro"/>
                <a:sym typeface="Source Sans Pro"/>
              </a:rPr>
              <a:t> </a:t>
            </a:r>
            <a:r>
              <a:rPr lang="fr-FR" sz="4000" b="1" dirty="0" err="1">
                <a:latin typeface="Source Sans Pro"/>
                <a:ea typeface="Source Sans Pro"/>
                <a:cs typeface="Source Sans Pro"/>
                <a:sym typeface="Source Sans Pro"/>
              </a:rPr>
              <a:t>molecular</a:t>
            </a:r>
            <a:r>
              <a:rPr lang="fr-FR" sz="4000" b="1" dirty="0">
                <a:latin typeface="Source Sans Pro"/>
                <a:ea typeface="Source Sans Pro"/>
                <a:cs typeface="Source Sans Pro"/>
                <a:sym typeface="Source Sans Pro"/>
              </a:rPr>
              <a:t> markers</a:t>
            </a:r>
            <a:endParaRPr sz="4000" dirty="0"/>
          </a:p>
        </p:txBody>
      </p:sp>
      <p:sp>
        <p:nvSpPr>
          <p:cNvPr id="246" name="Google Shape;246;p18"/>
          <p:cNvSpPr txBox="1">
            <a:spLocks noGrp="1"/>
          </p:cNvSpPr>
          <p:nvPr>
            <p:ph type="body" idx="1"/>
          </p:nvPr>
        </p:nvSpPr>
        <p:spPr>
          <a:xfrm>
            <a:off x="838200" y="1825625"/>
            <a:ext cx="7017327"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lang="fr-F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lang="fr-F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lang="fr-FR" dirty="0"/>
          </a:p>
          <a:p>
            <a:pPr marL="0" lvl="0" indent="0" algn="l" rtl="0">
              <a:lnSpc>
                <a:spcPct val="90000"/>
              </a:lnSpc>
              <a:spcBef>
                <a:spcPts val="1000"/>
              </a:spcBef>
              <a:spcAft>
                <a:spcPts val="0"/>
              </a:spcAft>
              <a:buClr>
                <a:schemeClr val="dk1"/>
              </a:buClr>
              <a:buSzPts val="2800"/>
              <a:buNone/>
            </a:pPr>
            <a:endParaRPr lang="fr-FR" dirty="0">
              <a:latin typeface="Source Sans Pro"/>
              <a:ea typeface="Source Sans Pro"/>
              <a:cs typeface="Source Sans Pro"/>
              <a:sym typeface="Source Sans Pro"/>
            </a:endParaRPr>
          </a:p>
        </p:txBody>
      </p:sp>
      <p:sp>
        <p:nvSpPr>
          <p:cNvPr id="6" name="ZoneTexte 5">
            <a:extLst>
              <a:ext uri="{FF2B5EF4-FFF2-40B4-BE49-F238E27FC236}">
                <a16:creationId xmlns:a16="http://schemas.microsoft.com/office/drawing/2014/main" id="{301839BE-75AE-B138-A17D-96FA71C834A6}"/>
              </a:ext>
            </a:extLst>
          </p:cNvPr>
          <p:cNvSpPr txBox="1"/>
          <p:nvPr/>
        </p:nvSpPr>
        <p:spPr>
          <a:xfrm>
            <a:off x="354380" y="2139463"/>
            <a:ext cx="5310439" cy="3354765"/>
          </a:xfrm>
          <a:prstGeom prst="rect">
            <a:avLst/>
          </a:prstGeom>
          <a:noFill/>
        </p:spPr>
        <p:txBody>
          <a:bodyPr wrap="square" rtlCol="0">
            <a:spAutoFit/>
          </a:bodyPr>
          <a:lstStyle/>
          <a:p>
            <a:pPr marL="342900" indent="-342900">
              <a:spcAft>
                <a:spcPts val="800"/>
              </a:spcAft>
              <a:buFont typeface="Arial" panose="020B0604020202020204" pitchFamily="34" charset="0"/>
              <a:buChar char="•"/>
            </a:pPr>
            <a:r>
              <a:rPr lang="fr-FR" sz="2400" dirty="0">
                <a:effectLst/>
                <a:latin typeface="Gill Sans MT" panose="020B0502020104020203" pitchFamily="34" charset="0"/>
                <a:ea typeface="Source Sans Pro" panose="020B0503030403020204" pitchFamily="34" charset="0"/>
                <a:cs typeface="Calibri" panose="020F0502020204030204" pitchFamily="34" charset="0"/>
              </a:rPr>
              <a:t>No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strong</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evidence</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of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resistance</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selection</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by the MDA or SMC.</a:t>
            </a:r>
          </a:p>
          <a:p>
            <a:pPr marL="342900" indent="-342900">
              <a:spcAft>
                <a:spcPts val="800"/>
              </a:spcAft>
              <a:buFont typeface="Arial" panose="020B0604020202020204" pitchFamily="34" charset="0"/>
              <a:buChar char="•"/>
            </a:pPr>
            <a:r>
              <a:rPr lang="fr-FR" sz="2400" dirty="0">
                <a:effectLst/>
                <a:latin typeface="Gill Sans MT" panose="020B0502020104020203" pitchFamily="34" charset="0"/>
                <a:ea typeface="Source Sans Pro" panose="020B0503030403020204" pitchFamily="34" charset="0"/>
                <a:cs typeface="Calibri" panose="020F0502020204030204" pitchFamily="34" charset="0"/>
              </a:rPr>
              <a:t>The K13 C580Y mutation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is</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observed</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at a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very</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low</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prevalence</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(0-2%).</a:t>
            </a:r>
          </a:p>
          <a:p>
            <a:pPr marL="342900" indent="-342900">
              <a:spcAft>
                <a:spcPts val="800"/>
              </a:spcAft>
              <a:buFont typeface="Arial" panose="020B0604020202020204" pitchFamily="34" charset="0"/>
              <a:buChar char="•"/>
            </a:pPr>
            <a:r>
              <a:rPr lang="fr-FR" sz="2400" dirty="0">
                <a:effectLst/>
                <a:latin typeface="Gill Sans MT" panose="020B0502020104020203" pitchFamily="34" charset="0"/>
                <a:ea typeface="Source Sans Pro" panose="020B0503030403020204" pitchFamily="34" charset="0"/>
                <a:cs typeface="Calibri" panose="020F0502020204030204" pitchFamily="34" charset="0"/>
              </a:rPr>
              <a:t>No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evidence</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of the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PfDHPS</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K540E mutation;</a:t>
            </a:r>
          </a:p>
          <a:p>
            <a:pPr marL="342900" indent="-342900">
              <a:spcAft>
                <a:spcPts val="800"/>
              </a:spcAft>
              <a:buFont typeface="Arial" panose="020B0604020202020204" pitchFamily="34" charset="0"/>
              <a:buChar char="•"/>
            </a:pPr>
            <a:r>
              <a:rPr lang="fr-FR" sz="2400" dirty="0">
                <a:effectLst/>
                <a:latin typeface="Gill Sans MT" panose="020B0502020104020203" pitchFamily="34" charset="0"/>
                <a:ea typeface="Source Sans Pro" panose="020B0503030403020204" pitchFamily="34" charset="0"/>
                <a:cs typeface="Calibri" panose="020F0502020204030204" pitchFamily="34" charset="0"/>
              </a:rPr>
              <a:t>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PfDHPS</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A581G mutation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prevalence</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a:t>
            </a:r>
            <a:r>
              <a:rPr lang="fr-FR" sz="2400" dirty="0" err="1">
                <a:effectLst/>
                <a:latin typeface="Gill Sans MT" panose="020B0502020104020203" pitchFamily="34" charset="0"/>
                <a:ea typeface="Source Sans Pro" panose="020B0503030403020204" pitchFamily="34" charset="0"/>
                <a:cs typeface="Calibri" panose="020F0502020204030204" pitchFamily="34" charset="0"/>
              </a:rPr>
              <a:t>observed</a:t>
            </a:r>
            <a:r>
              <a:rPr lang="fr-FR" sz="2400" dirty="0">
                <a:effectLst/>
                <a:latin typeface="Gill Sans MT" panose="020B0502020104020203" pitchFamily="34" charset="0"/>
                <a:ea typeface="Source Sans Pro" panose="020B0503030403020204" pitchFamily="34" charset="0"/>
                <a:cs typeface="Calibri" panose="020F0502020204030204" pitchFamily="34" charset="0"/>
              </a:rPr>
              <a:t> at 0-0.8%.</a:t>
            </a:r>
            <a:endParaRPr lang="fr-FR" sz="2400" dirty="0">
              <a:effectLst/>
              <a:latin typeface="Gill Sans MT" panose="020B0502020104020203" pitchFamily="34" charset="0"/>
              <a:ea typeface="Source Sans Pro" panose="020B0503030403020204" pitchFamily="34" charset="0"/>
              <a:cs typeface="Times New Roman" panose="02020603050405020304" pitchFamily="18" charset="0"/>
            </a:endParaRPr>
          </a:p>
        </p:txBody>
      </p:sp>
      <p:graphicFrame>
        <p:nvGraphicFramePr>
          <p:cNvPr id="2" name="Table 3">
            <a:extLst>
              <a:ext uri="{FF2B5EF4-FFF2-40B4-BE49-F238E27FC236}">
                <a16:creationId xmlns:a16="http://schemas.microsoft.com/office/drawing/2014/main" id="{6D6FF083-4126-C443-14FE-B859291F4F56}"/>
              </a:ext>
            </a:extLst>
          </p:cNvPr>
          <p:cNvGraphicFramePr>
            <a:graphicFrameLocks noGrp="1"/>
          </p:cNvGraphicFramePr>
          <p:nvPr>
            <p:extLst>
              <p:ext uri="{D42A27DB-BD31-4B8C-83A1-F6EECF244321}">
                <p14:modId xmlns:p14="http://schemas.microsoft.com/office/powerpoint/2010/main" val="3293916979"/>
              </p:ext>
            </p:extLst>
          </p:nvPr>
        </p:nvGraphicFramePr>
        <p:xfrm>
          <a:off x="5843239" y="1238433"/>
          <a:ext cx="5994379" cy="5699760"/>
        </p:xfrm>
        <a:graphic>
          <a:graphicData uri="http://schemas.openxmlformats.org/drawingml/2006/table">
            <a:tbl>
              <a:tblPr firstRow="1" bandRow="1">
                <a:tableStyleId>{2D5ABB26-0587-4C30-8999-92F81FD0307C}</a:tableStyleId>
              </a:tblPr>
              <a:tblGrid>
                <a:gridCol w="1214000">
                  <a:extLst>
                    <a:ext uri="{9D8B030D-6E8A-4147-A177-3AD203B41FA5}">
                      <a16:colId xmlns:a16="http://schemas.microsoft.com/office/drawing/2014/main" val="1972271202"/>
                    </a:ext>
                  </a:extLst>
                </a:gridCol>
                <a:gridCol w="1084397">
                  <a:extLst>
                    <a:ext uri="{9D8B030D-6E8A-4147-A177-3AD203B41FA5}">
                      <a16:colId xmlns:a16="http://schemas.microsoft.com/office/drawing/2014/main" val="3874385007"/>
                    </a:ext>
                  </a:extLst>
                </a:gridCol>
                <a:gridCol w="1008218">
                  <a:extLst>
                    <a:ext uri="{9D8B030D-6E8A-4147-A177-3AD203B41FA5}">
                      <a16:colId xmlns:a16="http://schemas.microsoft.com/office/drawing/2014/main" val="4058210583"/>
                    </a:ext>
                  </a:extLst>
                </a:gridCol>
                <a:gridCol w="234678">
                  <a:extLst>
                    <a:ext uri="{9D8B030D-6E8A-4147-A177-3AD203B41FA5}">
                      <a16:colId xmlns:a16="http://schemas.microsoft.com/office/drawing/2014/main" val="3748416"/>
                    </a:ext>
                  </a:extLst>
                </a:gridCol>
                <a:gridCol w="1308312">
                  <a:extLst>
                    <a:ext uri="{9D8B030D-6E8A-4147-A177-3AD203B41FA5}">
                      <a16:colId xmlns:a16="http://schemas.microsoft.com/office/drawing/2014/main" val="2295077872"/>
                    </a:ext>
                  </a:extLst>
                </a:gridCol>
                <a:gridCol w="1144774">
                  <a:extLst>
                    <a:ext uri="{9D8B030D-6E8A-4147-A177-3AD203B41FA5}">
                      <a16:colId xmlns:a16="http://schemas.microsoft.com/office/drawing/2014/main" val="4258554584"/>
                    </a:ext>
                  </a:extLst>
                </a:gridCol>
              </a:tblGrid>
              <a:tr h="321380">
                <a:tc rowSpan="2">
                  <a:txBody>
                    <a:bodyPr/>
                    <a:lstStyle/>
                    <a:p>
                      <a:pPr algn="l"/>
                      <a:r>
                        <a:rPr lang="en-US" sz="1600" b="1" dirty="0">
                          <a:latin typeface="Source Sans Pro" panose="020B0503030403020204" pitchFamily="34" charset="0"/>
                          <a:ea typeface="Source Sans Pro" panose="020B0503030403020204" pitchFamily="34" charset="0"/>
                        </a:rPr>
                        <a:t>Mutations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600" b="1" dirty="0">
                          <a:latin typeface="Source Sans Pro" panose="020B0503030403020204" pitchFamily="34" charset="0"/>
                          <a:ea typeface="Source Sans Pro" panose="020B0503030403020204" pitchFamily="34" charset="0"/>
                        </a:rPr>
                        <a:t>MDA</a:t>
                      </a:r>
                    </a:p>
                  </a:txBody>
                  <a:tcPr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b="1" dirty="0">
                        <a:latin typeface="Source Sans Pro" panose="020B0503030403020204" pitchFamily="34" charset="0"/>
                        <a:ea typeface="Source Sans Pro" panose="020B0503030403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a:latin typeface="Source Sans Pro" panose="020B0503030403020204" pitchFamily="34" charset="0"/>
                        <a:ea typeface="Source Sans Pro" panose="020B0503030403020204" pitchFamily="34"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b="1" dirty="0">
                          <a:latin typeface="Source Sans Pro" panose="020B0503030403020204" pitchFamily="34" charset="0"/>
                          <a:ea typeface="Source Sans Pro" panose="020B0503030403020204" pitchFamily="34" charset="0"/>
                        </a:rPr>
                        <a:t>SMC</a:t>
                      </a:r>
                    </a:p>
                  </a:txBody>
                  <a:tcPr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b="1" dirty="0">
                        <a:latin typeface="Source Sans Pro" panose="020B0503030403020204" pitchFamily="34" charset="0"/>
                        <a:ea typeface="Source Sans Pro" panose="020B0503030403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3526651"/>
                  </a:ext>
                </a:extLst>
              </a:tr>
              <a:tr h="321380">
                <a:tc vMerge="1">
                  <a:txBody>
                    <a:bodyPr/>
                    <a:lstStyle/>
                    <a:p>
                      <a:r>
                        <a:rPr lang="en-US" sz="1400" b="1" dirty="0">
                          <a:latin typeface="Source Sans Pro" panose="020B0503030403020204" pitchFamily="34" charset="0"/>
                          <a:ea typeface="Source Sans Pro" panose="020B0503030403020204" pitchFamily="34" charset="0"/>
                        </a:rPr>
                        <a:t>Mutations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latin typeface="Source Sans Pro" panose="020B0503030403020204" pitchFamily="34" charset="0"/>
                          <a:ea typeface="Source Sans Pro" panose="020B0503030403020204" pitchFamily="34" charset="0"/>
                        </a:rPr>
                        <a:t>Baseline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latin typeface="Source Sans Pro" panose="020B0503030403020204" pitchFamily="34" charset="0"/>
                          <a:ea typeface="Source Sans Pro" panose="020B0503030403020204" pitchFamily="34" charset="0"/>
                        </a:rPr>
                        <a:t>Endline</a:t>
                      </a:r>
                    </a:p>
                  </a:txBody>
                  <a:tcP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b="1" dirty="0">
                        <a:latin typeface="Source Sans Pro" panose="020B0503030403020204" pitchFamily="34" charset="0"/>
                        <a:ea typeface="Source Sans Pro" panose="020B0503030403020204" pitchFamily="34"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latin typeface="Source Sans Pro" panose="020B0503030403020204" pitchFamily="34" charset="0"/>
                          <a:ea typeface="Source Sans Pro" panose="020B0503030403020204" pitchFamily="34" charset="0"/>
                        </a:rPr>
                        <a:t>Baseline</a:t>
                      </a:r>
                    </a:p>
                  </a:txBody>
                  <a:tcP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latin typeface="Source Sans Pro" panose="020B0503030403020204" pitchFamily="34" charset="0"/>
                          <a:ea typeface="Source Sans Pro" panose="020B0503030403020204" pitchFamily="34" charset="0"/>
                        </a:rPr>
                        <a:t>Endline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7134299"/>
                  </a:ext>
                </a:extLst>
              </a:tr>
              <a:tr h="321380">
                <a:tc>
                  <a:txBody>
                    <a:bodyPr/>
                    <a:lstStyle/>
                    <a:p>
                      <a:r>
                        <a:rPr lang="en-US" sz="1600" b="1" dirty="0">
                          <a:latin typeface="Source Sans Pro" panose="020B0503030403020204" pitchFamily="34" charset="0"/>
                          <a:ea typeface="Source Sans Pro" panose="020B0503030403020204" pitchFamily="34" charset="0"/>
                        </a:rPr>
                        <a:t>PfK13</a:t>
                      </a: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R>
                      <a:noFill/>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3349810288"/>
                  </a:ext>
                </a:extLst>
              </a:tr>
              <a:tr h="321380">
                <a:tc>
                  <a:txBody>
                    <a:bodyPr/>
                    <a:lstStyle/>
                    <a:p>
                      <a:r>
                        <a:rPr lang="en-US" sz="1600" dirty="0">
                          <a:latin typeface="Source Sans Pro" panose="020B0503030403020204" pitchFamily="34" charset="0"/>
                          <a:ea typeface="Source Sans Pro" panose="020B0503030403020204" pitchFamily="34" charset="0"/>
                        </a:rPr>
                        <a:t>     C580Y</a:t>
                      </a:r>
                    </a:p>
                  </a:txBody>
                  <a:tcPr/>
                </a:tc>
                <a:tc>
                  <a:txBody>
                    <a:bodyPr/>
                    <a:lstStyle/>
                    <a:p>
                      <a:r>
                        <a:rPr lang="en-US" sz="1600" dirty="0">
                          <a:latin typeface="Source Sans Pro" panose="020B0503030403020204" pitchFamily="34" charset="0"/>
                          <a:ea typeface="Source Sans Pro" panose="020B0503030403020204" pitchFamily="34" charset="0"/>
                        </a:rPr>
                        <a:t>2%</a:t>
                      </a:r>
                    </a:p>
                  </a:txBody>
                  <a:tcPr/>
                </a:tc>
                <a:tc>
                  <a:txBody>
                    <a:bodyPr/>
                    <a:lstStyle/>
                    <a:p>
                      <a:r>
                        <a:rPr lang="en-US" sz="1600" dirty="0">
                          <a:latin typeface="Source Sans Pro" panose="020B0503030403020204" pitchFamily="34" charset="0"/>
                          <a:ea typeface="Source Sans Pro" panose="020B0503030403020204" pitchFamily="34" charset="0"/>
                        </a:rPr>
                        <a:t>0%</a:t>
                      </a:r>
                    </a:p>
                  </a:txBody>
                  <a:tcPr>
                    <a:lnR>
                      <a:noFill/>
                    </a:lnR>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latin typeface="Source Sans Pro" panose="020B0503030403020204" pitchFamily="34" charset="0"/>
                          <a:ea typeface="Source Sans Pro" panose="020B0503030403020204" pitchFamily="34" charset="0"/>
                        </a:rPr>
                        <a:t>0%</a:t>
                      </a:r>
                    </a:p>
                  </a:txBody>
                  <a:tcPr>
                    <a:lnL>
                      <a:noFill/>
                    </a:lnL>
                  </a:tcPr>
                </a:tc>
                <a:tc>
                  <a:txBody>
                    <a:bodyPr/>
                    <a:lstStyle/>
                    <a:p>
                      <a:r>
                        <a:rPr lang="en-US" sz="1600" dirty="0">
                          <a:latin typeface="Source Sans Pro" panose="020B0503030403020204" pitchFamily="34" charset="0"/>
                          <a:ea typeface="Source Sans Pro" panose="020B0503030403020204" pitchFamily="34" charset="0"/>
                        </a:rPr>
                        <a:t>0%</a:t>
                      </a:r>
                    </a:p>
                  </a:txBody>
                  <a:tcPr/>
                </a:tc>
                <a:extLst>
                  <a:ext uri="{0D108BD9-81ED-4DB2-BD59-A6C34878D82A}">
                    <a16:rowId xmlns:a16="http://schemas.microsoft.com/office/drawing/2014/main" val="1407428623"/>
                  </a:ext>
                </a:extLst>
              </a:tr>
              <a:tr h="321380">
                <a:tc>
                  <a:txBody>
                    <a:bodyPr/>
                    <a:lstStyle/>
                    <a:p>
                      <a:r>
                        <a:rPr lang="en-US" sz="1600" b="1" dirty="0" err="1">
                          <a:latin typeface="Source Sans Pro" panose="020B0503030403020204" pitchFamily="34" charset="0"/>
                          <a:ea typeface="Source Sans Pro" panose="020B0503030403020204" pitchFamily="34" charset="0"/>
                        </a:rPr>
                        <a:t>PfDHPS</a:t>
                      </a:r>
                      <a:endParaRPr lang="en-US" sz="1600" b="1" dirty="0">
                        <a:latin typeface="Source Sans Pro" panose="020B0503030403020204" pitchFamily="34" charset="0"/>
                        <a:ea typeface="Source Sans Pro" panose="020B0503030403020204" pitchFamily="34" charset="0"/>
                      </a:endParaRPr>
                    </a:p>
                  </a:txBody>
                  <a:tcP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R>
                      <a:noFill/>
                    </a:ln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solidFill>
                      <a:schemeClr val="bg1">
                        <a:lumMod val="95000"/>
                      </a:schemeClr>
                    </a:solidFill>
                  </a:tcPr>
                </a:tc>
                <a:extLst>
                  <a:ext uri="{0D108BD9-81ED-4DB2-BD59-A6C34878D82A}">
                    <a16:rowId xmlns:a16="http://schemas.microsoft.com/office/drawing/2014/main" val="1901375285"/>
                  </a:ext>
                </a:extLst>
              </a:tr>
              <a:tr h="321380">
                <a:tc>
                  <a:txBody>
                    <a:bodyPr/>
                    <a:lstStyle/>
                    <a:p>
                      <a:r>
                        <a:rPr lang="en-US" sz="1600" b="0" dirty="0">
                          <a:latin typeface="Source Sans Pro" panose="020B0503030403020204" pitchFamily="34" charset="0"/>
                          <a:ea typeface="Source Sans Pro" panose="020B0503030403020204" pitchFamily="34" charset="0"/>
                        </a:rPr>
                        <a:t>    K540E</a:t>
                      </a:r>
                    </a:p>
                  </a:txBody>
                  <a:tcPr/>
                </a:tc>
                <a:tc>
                  <a:txBody>
                    <a:bodyPr/>
                    <a:lstStyle/>
                    <a:p>
                      <a:r>
                        <a:rPr lang="en-US" sz="1600" dirty="0">
                          <a:latin typeface="Source Sans Pro" panose="020B0503030403020204" pitchFamily="34" charset="0"/>
                          <a:ea typeface="Source Sans Pro" panose="020B0503030403020204" pitchFamily="34" charset="0"/>
                        </a:rPr>
                        <a:t>0%</a:t>
                      </a:r>
                    </a:p>
                  </a:txBody>
                  <a:tcPr/>
                </a:tc>
                <a:tc>
                  <a:txBody>
                    <a:bodyPr/>
                    <a:lstStyle/>
                    <a:p>
                      <a:r>
                        <a:rPr lang="en-US" sz="1600" dirty="0">
                          <a:latin typeface="Source Sans Pro" panose="020B0503030403020204" pitchFamily="34" charset="0"/>
                          <a:ea typeface="Source Sans Pro" panose="020B0503030403020204" pitchFamily="34" charset="0"/>
                        </a:rPr>
                        <a:t>0%</a:t>
                      </a:r>
                    </a:p>
                  </a:txBody>
                  <a:tcPr>
                    <a:lnR>
                      <a:noFill/>
                    </a:lnR>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latin typeface="Source Sans Pro" panose="020B0503030403020204" pitchFamily="34" charset="0"/>
                          <a:ea typeface="Source Sans Pro" panose="020B0503030403020204" pitchFamily="34" charset="0"/>
                        </a:rPr>
                        <a:t>0%</a:t>
                      </a:r>
                    </a:p>
                  </a:txBody>
                  <a:tcPr>
                    <a:lnL>
                      <a:noFill/>
                    </a:lnL>
                  </a:tcPr>
                </a:tc>
                <a:tc>
                  <a:txBody>
                    <a:bodyPr/>
                    <a:lstStyle/>
                    <a:p>
                      <a:r>
                        <a:rPr lang="en-US" sz="1600" dirty="0">
                          <a:latin typeface="Source Sans Pro" panose="020B0503030403020204" pitchFamily="34" charset="0"/>
                          <a:ea typeface="Source Sans Pro" panose="020B0503030403020204" pitchFamily="34" charset="0"/>
                        </a:rPr>
                        <a:t>0%</a:t>
                      </a:r>
                    </a:p>
                  </a:txBody>
                  <a:tcPr/>
                </a:tc>
                <a:extLst>
                  <a:ext uri="{0D108BD9-81ED-4DB2-BD59-A6C34878D82A}">
                    <a16:rowId xmlns:a16="http://schemas.microsoft.com/office/drawing/2014/main" val="3968872089"/>
                  </a:ext>
                </a:extLst>
              </a:tr>
              <a:tr h="321380">
                <a:tc>
                  <a:txBody>
                    <a:bodyPr/>
                    <a:lstStyle/>
                    <a:p>
                      <a:r>
                        <a:rPr lang="en-US" sz="1600" b="0" dirty="0">
                          <a:latin typeface="Source Sans Pro" panose="020B0503030403020204" pitchFamily="34" charset="0"/>
                          <a:ea typeface="Source Sans Pro" panose="020B0503030403020204" pitchFamily="34" charset="0"/>
                        </a:rPr>
                        <a:t>    A437G</a:t>
                      </a:r>
                    </a:p>
                  </a:txBody>
                  <a:tcPr>
                    <a:solidFill>
                      <a:schemeClr val="bg1">
                        <a:lumMod val="95000"/>
                      </a:schemeClr>
                    </a:solidFill>
                  </a:tcPr>
                </a:tc>
                <a:tc>
                  <a:txBody>
                    <a:bodyPr/>
                    <a:lstStyle/>
                    <a:p>
                      <a:r>
                        <a:rPr lang="en-US" sz="1600" dirty="0">
                          <a:latin typeface="Source Sans Pro" panose="020B0503030403020204" pitchFamily="34" charset="0"/>
                          <a:ea typeface="Source Sans Pro" panose="020B0503030403020204" pitchFamily="34" charset="0"/>
                        </a:rPr>
                        <a:t>81%</a:t>
                      </a:r>
                    </a:p>
                  </a:txBody>
                  <a:tcPr>
                    <a:solidFill>
                      <a:schemeClr val="bg1">
                        <a:lumMod val="95000"/>
                      </a:schemeClr>
                    </a:solidFill>
                  </a:tcPr>
                </a:tc>
                <a:tc>
                  <a:txBody>
                    <a:bodyPr/>
                    <a:lstStyle/>
                    <a:p>
                      <a:r>
                        <a:rPr lang="en-US" sz="1600" dirty="0">
                          <a:latin typeface="Source Sans Pro" panose="020B0503030403020204" pitchFamily="34" charset="0"/>
                          <a:ea typeface="Source Sans Pro" panose="020B0503030403020204" pitchFamily="34" charset="0"/>
                        </a:rPr>
                        <a:t>87%</a:t>
                      </a:r>
                    </a:p>
                  </a:txBody>
                  <a:tcPr>
                    <a:lnR>
                      <a:noFill/>
                    </a:ln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r>
                        <a:rPr lang="en-US" sz="1600" dirty="0">
                          <a:latin typeface="Source Sans Pro" panose="020B0503030403020204" pitchFamily="34" charset="0"/>
                          <a:ea typeface="Source Sans Pro" panose="020B0503030403020204" pitchFamily="34" charset="0"/>
                        </a:rPr>
                        <a:t>81%</a:t>
                      </a:r>
                    </a:p>
                  </a:txBody>
                  <a:tcPr>
                    <a:lnL>
                      <a:noFill/>
                    </a:lnL>
                    <a:solidFill>
                      <a:schemeClr val="bg1">
                        <a:lumMod val="95000"/>
                      </a:schemeClr>
                    </a:solidFill>
                  </a:tcPr>
                </a:tc>
                <a:tc>
                  <a:txBody>
                    <a:bodyPr/>
                    <a:lstStyle/>
                    <a:p>
                      <a:r>
                        <a:rPr lang="en-US" sz="1600" dirty="0">
                          <a:latin typeface="Source Sans Pro" panose="020B0503030403020204" pitchFamily="34" charset="0"/>
                          <a:ea typeface="Source Sans Pro" panose="020B0503030403020204" pitchFamily="34" charset="0"/>
                        </a:rPr>
                        <a:t>87%</a:t>
                      </a:r>
                    </a:p>
                  </a:txBody>
                  <a:tcPr>
                    <a:solidFill>
                      <a:schemeClr val="bg1">
                        <a:lumMod val="95000"/>
                      </a:schemeClr>
                    </a:solidFill>
                  </a:tcPr>
                </a:tc>
                <a:extLst>
                  <a:ext uri="{0D108BD9-81ED-4DB2-BD59-A6C34878D82A}">
                    <a16:rowId xmlns:a16="http://schemas.microsoft.com/office/drawing/2014/main" val="932747243"/>
                  </a:ext>
                </a:extLst>
              </a:tr>
              <a:tr h="321380">
                <a:tc>
                  <a:txBody>
                    <a:bodyPr/>
                    <a:lstStyle/>
                    <a:p>
                      <a:r>
                        <a:rPr lang="en-US" sz="1600" b="0" dirty="0">
                          <a:latin typeface="Source Sans Pro" panose="020B0503030403020204" pitchFamily="34" charset="0"/>
                          <a:ea typeface="Source Sans Pro" panose="020B0503030403020204" pitchFamily="34" charset="0"/>
                        </a:rPr>
                        <a:t>    A581G</a:t>
                      </a:r>
                    </a:p>
                  </a:txBody>
                  <a:tcPr/>
                </a:tc>
                <a:tc>
                  <a:txBody>
                    <a:bodyPr/>
                    <a:lstStyle/>
                    <a:p>
                      <a:r>
                        <a:rPr lang="en-US" sz="1600" dirty="0">
                          <a:latin typeface="Source Sans Pro" panose="020B0503030403020204" pitchFamily="34" charset="0"/>
                          <a:ea typeface="Source Sans Pro" panose="020B0503030403020204" pitchFamily="34" charset="0"/>
                        </a:rPr>
                        <a:t>0.8%</a:t>
                      </a:r>
                    </a:p>
                  </a:txBody>
                  <a:tcPr/>
                </a:tc>
                <a:tc>
                  <a:txBody>
                    <a:bodyPr/>
                    <a:lstStyle/>
                    <a:p>
                      <a:r>
                        <a:rPr lang="en-US" sz="1600" dirty="0">
                          <a:latin typeface="Source Sans Pro" panose="020B0503030403020204" pitchFamily="34" charset="0"/>
                          <a:ea typeface="Source Sans Pro" panose="020B0503030403020204" pitchFamily="34" charset="0"/>
                        </a:rPr>
                        <a:t>0%</a:t>
                      </a:r>
                    </a:p>
                  </a:txBody>
                  <a:tcPr>
                    <a:lnR>
                      <a:noFill/>
                    </a:lnR>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latin typeface="Source Sans Pro" panose="020B0503030403020204" pitchFamily="34" charset="0"/>
                          <a:ea typeface="Source Sans Pro" panose="020B0503030403020204" pitchFamily="34" charset="0"/>
                        </a:rPr>
                        <a:t>0%</a:t>
                      </a:r>
                    </a:p>
                  </a:txBody>
                  <a:tcPr>
                    <a:lnL>
                      <a:noFill/>
                    </a:lnL>
                  </a:tcPr>
                </a:tc>
                <a:tc>
                  <a:txBody>
                    <a:bodyPr/>
                    <a:lstStyle/>
                    <a:p>
                      <a:r>
                        <a:rPr lang="en-US" sz="1600" dirty="0">
                          <a:latin typeface="Source Sans Pro" panose="020B0503030403020204" pitchFamily="34" charset="0"/>
                          <a:ea typeface="Source Sans Pro" panose="020B0503030403020204" pitchFamily="34" charset="0"/>
                        </a:rPr>
                        <a:t>0%</a:t>
                      </a:r>
                    </a:p>
                  </a:txBody>
                  <a:tcPr/>
                </a:tc>
                <a:extLst>
                  <a:ext uri="{0D108BD9-81ED-4DB2-BD59-A6C34878D82A}">
                    <a16:rowId xmlns:a16="http://schemas.microsoft.com/office/drawing/2014/main" val="1645286277"/>
                  </a:ext>
                </a:extLst>
              </a:tr>
              <a:tr h="321380">
                <a:tc>
                  <a:txBody>
                    <a:bodyPr/>
                    <a:lstStyle/>
                    <a:p>
                      <a:r>
                        <a:rPr lang="en-US" sz="1600" b="1" dirty="0" err="1">
                          <a:latin typeface="Source Sans Pro" panose="020B0503030403020204" pitchFamily="34" charset="0"/>
                          <a:ea typeface="Source Sans Pro" panose="020B0503030403020204" pitchFamily="34" charset="0"/>
                        </a:rPr>
                        <a:t>PfDHFR</a:t>
                      </a:r>
                      <a:endParaRPr lang="en-US" sz="1600" b="1" dirty="0">
                        <a:latin typeface="Source Sans Pro" panose="020B0503030403020204" pitchFamily="34" charset="0"/>
                        <a:ea typeface="Source Sans Pro" panose="020B0503030403020204" pitchFamily="34" charset="0"/>
                      </a:endParaRPr>
                    </a:p>
                  </a:txBody>
                  <a:tcP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R>
                      <a:noFill/>
                    </a:ln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solidFill>
                      <a:schemeClr val="bg1">
                        <a:lumMod val="95000"/>
                      </a:schemeClr>
                    </a:solidFill>
                  </a:tcPr>
                </a:tc>
                <a:extLst>
                  <a:ext uri="{0D108BD9-81ED-4DB2-BD59-A6C34878D82A}">
                    <a16:rowId xmlns:a16="http://schemas.microsoft.com/office/drawing/2014/main" val="35365951"/>
                  </a:ext>
                </a:extLst>
              </a:tr>
              <a:tr h="321380">
                <a:tc>
                  <a:txBody>
                    <a:bodyPr/>
                    <a:lstStyle/>
                    <a:p>
                      <a:r>
                        <a:rPr lang="en-US" sz="1600" b="0" dirty="0">
                          <a:latin typeface="Source Sans Pro" panose="020B0503030403020204" pitchFamily="34" charset="0"/>
                          <a:ea typeface="Source Sans Pro" panose="020B0503030403020204" pitchFamily="34" charset="0"/>
                        </a:rPr>
                        <a:t>    N51I</a:t>
                      </a:r>
                    </a:p>
                  </a:txBody>
                  <a:tcPr/>
                </a:tc>
                <a:tc>
                  <a:txBody>
                    <a:bodyPr/>
                    <a:lstStyle/>
                    <a:p>
                      <a:r>
                        <a:rPr lang="en-US" sz="1600" dirty="0">
                          <a:latin typeface="Source Sans Pro" panose="020B0503030403020204" pitchFamily="34" charset="0"/>
                          <a:ea typeface="Source Sans Pro" panose="020B0503030403020204" pitchFamily="34" charset="0"/>
                        </a:rPr>
                        <a:t>98%</a:t>
                      </a:r>
                    </a:p>
                  </a:txBody>
                  <a:tcPr/>
                </a:tc>
                <a:tc>
                  <a:txBody>
                    <a:bodyPr/>
                    <a:lstStyle/>
                    <a:p>
                      <a:r>
                        <a:rPr lang="en-US" sz="1600" dirty="0">
                          <a:latin typeface="Source Sans Pro" panose="020B0503030403020204" pitchFamily="34" charset="0"/>
                          <a:ea typeface="Source Sans Pro" panose="020B0503030403020204" pitchFamily="34" charset="0"/>
                        </a:rPr>
                        <a:t>100%</a:t>
                      </a:r>
                    </a:p>
                  </a:txBody>
                  <a:tcPr>
                    <a:lnR>
                      <a:noFill/>
                    </a:lnR>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latin typeface="Source Sans Pro" panose="020B0503030403020204" pitchFamily="34" charset="0"/>
                          <a:ea typeface="Source Sans Pro" panose="020B0503030403020204" pitchFamily="34" charset="0"/>
                        </a:rPr>
                        <a:t>98%</a:t>
                      </a:r>
                    </a:p>
                  </a:txBody>
                  <a:tcPr>
                    <a:lnL>
                      <a:noFill/>
                    </a:lnL>
                  </a:tcPr>
                </a:tc>
                <a:tc>
                  <a:txBody>
                    <a:bodyPr/>
                    <a:lstStyle/>
                    <a:p>
                      <a:r>
                        <a:rPr lang="en-US" sz="1600" dirty="0">
                          <a:latin typeface="Source Sans Pro" panose="020B0503030403020204" pitchFamily="34" charset="0"/>
                          <a:ea typeface="Source Sans Pro" panose="020B0503030403020204" pitchFamily="34" charset="0"/>
                        </a:rPr>
                        <a:t>100%</a:t>
                      </a:r>
                    </a:p>
                  </a:txBody>
                  <a:tcPr/>
                </a:tc>
                <a:extLst>
                  <a:ext uri="{0D108BD9-81ED-4DB2-BD59-A6C34878D82A}">
                    <a16:rowId xmlns:a16="http://schemas.microsoft.com/office/drawing/2014/main" val="3424487860"/>
                  </a:ext>
                </a:extLst>
              </a:tr>
              <a:tr h="321380">
                <a:tc>
                  <a:txBody>
                    <a:bodyPr/>
                    <a:lstStyle/>
                    <a:p>
                      <a:r>
                        <a:rPr lang="en-US" sz="1600" b="0" dirty="0">
                          <a:latin typeface="Source Sans Pro" panose="020B0503030403020204" pitchFamily="34" charset="0"/>
                          <a:ea typeface="Source Sans Pro" panose="020B0503030403020204" pitchFamily="34" charset="0"/>
                        </a:rPr>
                        <a:t>    C59R</a:t>
                      </a:r>
                    </a:p>
                  </a:txBody>
                  <a:tcPr>
                    <a:solidFill>
                      <a:schemeClr val="bg1">
                        <a:lumMod val="95000"/>
                      </a:schemeClr>
                    </a:solidFill>
                  </a:tcPr>
                </a:tc>
                <a:tc>
                  <a:txBody>
                    <a:bodyPr/>
                    <a:lstStyle/>
                    <a:p>
                      <a:r>
                        <a:rPr lang="en-US" sz="1600" dirty="0">
                          <a:latin typeface="Source Sans Pro" panose="020B0503030403020204" pitchFamily="34" charset="0"/>
                          <a:ea typeface="Source Sans Pro" panose="020B0503030403020204" pitchFamily="34" charset="0"/>
                        </a:rPr>
                        <a:t>100%</a:t>
                      </a:r>
                    </a:p>
                  </a:txBody>
                  <a:tcPr>
                    <a:solidFill>
                      <a:schemeClr val="bg1">
                        <a:lumMod val="95000"/>
                      </a:schemeClr>
                    </a:solidFill>
                  </a:tcPr>
                </a:tc>
                <a:tc>
                  <a:txBody>
                    <a:bodyPr/>
                    <a:lstStyle/>
                    <a:p>
                      <a:r>
                        <a:rPr lang="en-US" sz="1600" dirty="0">
                          <a:latin typeface="Source Sans Pro" panose="020B0503030403020204" pitchFamily="34" charset="0"/>
                          <a:ea typeface="Source Sans Pro" panose="020B0503030403020204" pitchFamily="34" charset="0"/>
                        </a:rPr>
                        <a:t>100%</a:t>
                      </a:r>
                    </a:p>
                  </a:txBody>
                  <a:tcPr>
                    <a:lnR>
                      <a:noFill/>
                    </a:ln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r>
                        <a:rPr lang="en-US" sz="1600" dirty="0">
                          <a:latin typeface="Source Sans Pro" panose="020B0503030403020204" pitchFamily="34" charset="0"/>
                          <a:ea typeface="Source Sans Pro" panose="020B0503030403020204" pitchFamily="34" charset="0"/>
                        </a:rPr>
                        <a:t>100%</a:t>
                      </a:r>
                    </a:p>
                  </a:txBody>
                  <a:tcPr>
                    <a:lnL>
                      <a:noFill/>
                    </a:lnL>
                    <a:solidFill>
                      <a:schemeClr val="bg1">
                        <a:lumMod val="95000"/>
                      </a:schemeClr>
                    </a:solidFill>
                  </a:tcPr>
                </a:tc>
                <a:tc>
                  <a:txBody>
                    <a:bodyPr/>
                    <a:lstStyle/>
                    <a:p>
                      <a:r>
                        <a:rPr lang="en-US" sz="1600" dirty="0">
                          <a:latin typeface="Source Sans Pro" panose="020B0503030403020204" pitchFamily="34" charset="0"/>
                          <a:ea typeface="Source Sans Pro" panose="020B0503030403020204" pitchFamily="34" charset="0"/>
                        </a:rPr>
                        <a:t>100%</a:t>
                      </a:r>
                    </a:p>
                  </a:txBody>
                  <a:tcPr>
                    <a:solidFill>
                      <a:schemeClr val="bg1">
                        <a:lumMod val="95000"/>
                      </a:schemeClr>
                    </a:solidFill>
                  </a:tcPr>
                </a:tc>
                <a:extLst>
                  <a:ext uri="{0D108BD9-81ED-4DB2-BD59-A6C34878D82A}">
                    <a16:rowId xmlns:a16="http://schemas.microsoft.com/office/drawing/2014/main" val="430037721"/>
                  </a:ext>
                </a:extLst>
              </a:tr>
              <a:tr h="321380">
                <a:tc>
                  <a:txBody>
                    <a:bodyPr/>
                    <a:lstStyle/>
                    <a:p>
                      <a:r>
                        <a:rPr lang="en-US" sz="1600" b="0" dirty="0">
                          <a:latin typeface="Source Sans Pro" panose="020B0503030403020204" pitchFamily="34" charset="0"/>
                          <a:ea typeface="Source Sans Pro" panose="020B0503030403020204" pitchFamily="34" charset="0"/>
                        </a:rPr>
                        <a:t>    S108N</a:t>
                      </a:r>
                    </a:p>
                  </a:txBody>
                  <a:tcPr/>
                </a:tc>
                <a:tc>
                  <a:txBody>
                    <a:bodyPr/>
                    <a:lstStyle/>
                    <a:p>
                      <a:r>
                        <a:rPr lang="en-US" sz="1600" dirty="0">
                          <a:latin typeface="Source Sans Pro" panose="020B0503030403020204" pitchFamily="34" charset="0"/>
                          <a:ea typeface="Source Sans Pro" panose="020B0503030403020204" pitchFamily="34" charset="0"/>
                        </a:rPr>
                        <a:t>32%</a:t>
                      </a:r>
                    </a:p>
                  </a:txBody>
                  <a:tcPr/>
                </a:tc>
                <a:tc>
                  <a:txBody>
                    <a:bodyPr/>
                    <a:lstStyle/>
                    <a:p>
                      <a:r>
                        <a:rPr lang="en-US" sz="1600" dirty="0">
                          <a:latin typeface="Source Sans Pro" panose="020B0503030403020204" pitchFamily="34" charset="0"/>
                          <a:ea typeface="Source Sans Pro" panose="020B0503030403020204" pitchFamily="34" charset="0"/>
                        </a:rPr>
                        <a:t>23%</a:t>
                      </a:r>
                    </a:p>
                  </a:txBody>
                  <a:tcPr>
                    <a:lnR>
                      <a:noFill/>
                    </a:lnR>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latin typeface="Source Sans Pro" panose="020B0503030403020204" pitchFamily="34" charset="0"/>
                          <a:ea typeface="Source Sans Pro" panose="020B0503030403020204" pitchFamily="34" charset="0"/>
                        </a:rPr>
                        <a:t>39%</a:t>
                      </a:r>
                    </a:p>
                  </a:txBody>
                  <a:tcPr>
                    <a:lnL>
                      <a:noFill/>
                    </a:lnL>
                  </a:tcPr>
                </a:tc>
                <a:tc>
                  <a:txBody>
                    <a:bodyPr/>
                    <a:lstStyle/>
                    <a:p>
                      <a:r>
                        <a:rPr lang="en-US" sz="1600" dirty="0">
                          <a:latin typeface="Source Sans Pro" panose="020B0503030403020204" pitchFamily="34" charset="0"/>
                          <a:ea typeface="Source Sans Pro" panose="020B0503030403020204" pitchFamily="34" charset="0"/>
                        </a:rPr>
                        <a:t>29%</a:t>
                      </a:r>
                    </a:p>
                  </a:txBody>
                  <a:tcPr/>
                </a:tc>
                <a:extLst>
                  <a:ext uri="{0D108BD9-81ED-4DB2-BD59-A6C34878D82A}">
                    <a16:rowId xmlns:a16="http://schemas.microsoft.com/office/drawing/2014/main" val="2373728827"/>
                  </a:ext>
                </a:extLst>
              </a:tr>
              <a:tr h="321380">
                <a:tc>
                  <a:txBody>
                    <a:bodyPr/>
                    <a:lstStyle/>
                    <a:p>
                      <a:r>
                        <a:rPr lang="en-US" sz="1600" b="1" dirty="0" err="1">
                          <a:latin typeface="Source Sans Pro" panose="020B0503030403020204" pitchFamily="34" charset="0"/>
                          <a:ea typeface="Source Sans Pro" panose="020B0503030403020204" pitchFamily="34" charset="0"/>
                        </a:rPr>
                        <a:t>PfCRT</a:t>
                      </a:r>
                      <a:endParaRPr lang="en-US" sz="1600" b="1" dirty="0">
                        <a:latin typeface="Source Sans Pro" panose="020B0503030403020204" pitchFamily="34" charset="0"/>
                        <a:ea typeface="Source Sans Pro" panose="020B0503030403020204" pitchFamily="34" charset="0"/>
                      </a:endParaRPr>
                    </a:p>
                  </a:txBody>
                  <a:tcP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R>
                      <a:noFill/>
                    </a:ln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solidFill>
                      <a:schemeClr val="bg1">
                        <a:lumMod val="95000"/>
                      </a:schemeClr>
                    </a:solidFill>
                  </a:tcPr>
                </a:tc>
                <a:extLst>
                  <a:ext uri="{0D108BD9-81ED-4DB2-BD59-A6C34878D82A}">
                    <a16:rowId xmlns:a16="http://schemas.microsoft.com/office/drawing/2014/main" val="1836230521"/>
                  </a:ext>
                </a:extLst>
              </a:tr>
              <a:tr h="321380">
                <a:tc>
                  <a:txBody>
                    <a:bodyPr/>
                    <a:lstStyle/>
                    <a:p>
                      <a:r>
                        <a:rPr lang="en-US" sz="1600" dirty="0">
                          <a:latin typeface="Source Sans Pro" panose="020B0503030403020204" pitchFamily="34" charset="0"/>
                          <a:ea typeface="Source Sans Pro" panose="020B0503030403020204" pitchFamily="34" charset="0"/>
                        </a:rPr>
                        <a:t>    K76T</a:t>
                      </a:r>
                    </a:p>
                  </a:txBody>
                  <a:tcPr/>
                </a:tc>
                <a:tc>
                  <a:txBody>
                    <a:bodyPr/>
                    <a:lstStyle/>
                    <a:p>
                      <a:r>
                        <a:rPr lang="en-US" sz="1600" dirty="0">
                          <a:latin typeface="Source Sans Pro" panose="020B0503030403020204" pitchFamily="34" charset="0"/>
                          <a:ea typeface="Source Sans Pro" panose="020B0503030403020204" pitchFamily="34" charset="0"/>
                        </a:rPr>
                        <a:t>38%</a:t>
                      </a:r>
                    </a:p>
                  </a:txBody>
                  <a:tcPr/>
                </a:tc>
                <a:tc>
                  <a:txBody>
                    <a:bodyPr/>
                    <a:lstStyle/>
                    <a:p>
                      <a:r>
                        <a:rPr lang="en-US" sz="1600" dirty="0">
                          <a:latin typeface="Source Sans Pro" panose="020B0503030403020204" pitchFamily="34" charset="0"/>
                          <a:ea typeface="Source Sans Pro" panose="020B0503030403020204" pitchFamily="34" charset="0"/>
                        </a:rPr>
                        <a:t>36%</a:t>
                      </a:r>
                    </a:p>
                  </a:txBody>
                  <a:tcPr>
                    <a:lnR>
                      <a:noFill/>
                    </a:lnR>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latin typeface="Source Sans Pro" panose="020B0503030403020204" pitchFamily="34" charset="0"/>
                          <a:ea typeface="Source Sans Pro" panose="020B0503030403020204" pitchFamily="34" charset="0"/>
                        </a:rPr>
                        <a:t>46%</a:t>
                      </a:r>
                    </a:p>
                  </a:txBody>
                  <a:tcPr>
                    <a:lnL>
                      <a:noFill/>
                    </a:lnL>
                  </a:tcPr>
                </a:tc>
                <a:tc>
                  <a:txBody>
                    <a:bodyPr/>
                    <a:lstStyle/>
                    <a:p>
                      <a:r>
                        <a:rPr lang="en-US" sz="1600" dirty="0">
                          <a:latin typeface="Source Sans Pro" panose="020B0503030403020204" pitchFamily="34" charset="0"/>
                          <a:ea typeface="Source Sans Pro" panose="020B0503030403020204" pitchFamily="34" charset="0"/>
                        </a:rPr>
                        <a:t>44%</a:t>
                      </a:r>
                    </a:p>
                  </a:txBody>
                  <a:tcPr/>
                </a:tc>
                <a:extLst>
                  <a:ext uri="{0D108BD9-81ED-4DB2-BD59-A6C34878D82A}">
                    <a16:rowId xmlns:a16="http://schemas.microsoft.com/office/drawing/2014/main" val="470487836"/>
                  </a:ext>
                </a:extLst>
              </a:tr>
              <a:tr h="321380">
                <a:tc>
                  <a:txBody>
                    <a:bodyPr/>
                    <a:lstStyle/>
                    <a:p>
                      <a:r>
                        <a:rPr lang="en-US" sz="1600" b="1" dirty="0">
                          <a:latin typeface="Source Sans Pro" panose="020B0503030403020204" pitchFamily="34" charset="0"/>
                          <a:ea typeface="Source Sans Pro" panose="020B0503030403020204" pitchFamily="34" charset="0"/>
                        </a:rPr>
                        <a:t>PfMDR1</a:t>
                      </a:r>
                    </a:p>
                  </a:txBody>
                  <a:tcP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R>
                      <a:noFill/>
                    </a:ln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solidFill>
                      <a:schemeClr val="bg1">
                        <a:lumMod val="95000"/>
                      </a:schemeClr>
                    </a:solidFill>
                  </a:tcPr>
                </a:tc>
                <a:extLst>
                  <a:ext uri="{0D108BD9-81ED-4DB2-BD59-A6C34878D82A}">
                    <a16:rowId xmlns:a16="http://schemas.microsoft.com/office/drawing/2014/main" val="622023534"/>
                  </a:ext>
                </a:extLst>
              </a:tr>
              <a:tr h="321380">
                <a:tc>
                  <a:txBody>
                    <a:bodyPr/>
                    <a:lstStyle/>
                    <a:p>
                      <a:r>
                        <a:rPr lang="en-US" sz="1600" dirty="0">
                          <a:latin typeface="Source Sans Pro" panose="020B0503030403020204" pitchFamily="34" charset="0"/>
                          <a:ea typeface="Source Sans Pro" panose="020B0503030403020204" pitchFamily="34" charset="0"/>
                        </a:rPr>
                        <a:t>    N86Y</a:t>
                      </a:r>
                    </a:p>
                  </a:txBody>
                  <a:tcPr/>
                </a:tc>
                <a:tc>
                  <a:txBody>
                    <a:bodyPr/>
                    <a:lstStyle/>
                    <a:p>
                      <a:r>
                        <a:rPr lang="en-US" sz="1600" dirty="0">
                          <a:latin typeface="Source Sans Pro" panose="020B0503030403020204" pitchFamily="34" charset="0"/>
                          <a:ea typeface="Source Sans Pro" panose="020B0503030403020204" pitchFamily="34" charset="0"/>
                        </a:rPr>
                        <a:t>5%</a:t>
                      </a:r>
                    </a:p>
                  </a:txBody>
                  <a:tcPr/>
                </a:tc>
                <a:tc>
                  <a:txBody>
                    <a:bodyPr/>
                    <a:lstStyle/>
                    <a:p>
                      <a:r>
                        <a:rPr lang="en-US" sz="1600" dirty="0">
                          <a:latin typeface="Source Sans Pro" panose="020B0503030403020204" pitchFamily="34" charset="0"/>
                          <a:ea typeface="Source Sans Pro" panose="020B0503030403020204" pitchFamily="34" charset="0"/>
                        </a:rPr>
                        <a:t>0%</a:t>
                      </a:r>
                    </a:p>
                  </a:txBody>
                  <a:tcPr>
                    <a:lnR>
                      <a:noFill/>
                    </a:lnR>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latin typeface="Source Sans Pro" panose="020B0503030403020204" pitchFamily="34" charset="0"/>
                          <a:ea typeface="Source Sans Pro" panose="020B0503030403020204" pitchFamily="34" charset="0"/>
                        </a:rPr>
                        <a:t>2%</a:t>
                      </a:r>
                    </a:p>
                  </a:txBody>
                  <a:tcPr>
                    <a:lnL>
                      <a:noFill/>
                    </a:lnL>
                  </a:tcPr>
                </a:tc>
                <a:tc>
                  <a:txBody>
                    <a:bodyPr/>
                    <a:lstStyle/>
                    <a:p>
                      <a:r>
                        <a:rPr lang="en-US" sz="1600" dirty="0">
                          <a:latin typeface="Source Sans Pro" panose="020B0503030403020204" pitchFamily="34" charset="0"/>
                          <a:ea typeface="Source Sans Pro" panose="020B0503030403020204" pitchFamily="34" charset="0"/>
                        </a:rPr>
                        <a:t>0%</a:t>
                      </a:r>
                    </a:p>
                  </a:txBody>
                  <a:tcPr/>
                </a:tc>
                <a:extLst>
                  <a:ext uri="{0D108BD9-81ED-4DB2-BD59-A6C34878D82A}">
                    <a16:rowId xmlns:a16="http://schemas.microsoft.com/office/drawing/2014/main" val="453807688"/>
                  </a:ext>
                </a:extLst>
              </a:tr>
              <a:tr h="321380">
                <a:tc>
                  <a:txBody>
                    <a:bodyPr/>
                    <a:lstStyle/>
                    <a:p>
                      <a:r>
                        <a:rPr lang="en-US" sz="1600" dirty="0">
                          <a:latin typeface="Source Sans Pro" panose="020B0503030403020204" pitchFamily="34" charset="0"/>
                          <a:ea typeface="Source Sans Pro" panose="020B0503030403020204" pitchFamily="34" charset="0"/>
                        </a:rPr>
                        <a:t>    Y184F </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latin typeface="Source Sans Pro" panose="020B0503030403020204" pitchFamily="34" charset="0"/>
                          <a:ea typeface="Source Sans Pro" panose="020B0503030403020204" pitchFamily="34" charset="0"/>
                        </a:rPr>
                        <a:t>66%</a:t>
                      </a:r>
                    </a:p>
                  </a:txBody>
                  <a:tcP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latin typeface="Source Sans Pro" panose="020B0503030403020204" pitchFamily="34" charset="0"/>
                          <a:ea typeface="Source Sans Pro" panose="020B0503030403020204" pitchFamily="34" charset="0"/>
                        </a:rPr>
                        <a:t>64%</a:t>
                      </a:r>
                    </a:p>
                  </a:txBody>
                  <a:tcPr>
                    <a:lnR>
                      <a:noFill/>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600" dirty="0">
                        <a:latin typeface="Source Sans Pro" panose="020B0503030403020204" pitchFamily="34" charset="0"/>
                        <a:ea typeface="Source Sans Pro" panose="020B0503030403020204" pitchFamily="34"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US" sz="1600" dirty="0">
                          <a:latin typeface="Source Sans Pro" panose="020B0503030403020204" pitchFamily="34" charset="0"/>
                          <a:ea typeface="Source Sans Pro" panose="020B0503030403020204" pitchFamily="34" charset="0"/>
                        </a:rPr>
                        <a:t>81%</a:t>
                      </a:r>
                    </a:p>
                  </a:txBody>
                  <a:tcPr>
                    <a:lnL>
                      <a:noFill/>
                    </a:lnL>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600" dirty="0">
                          <a:latin typeface="Source Sans Pro" panose="020B0503030403020204" pitchFamily="34" charset="0"/>
                          <a:ea typeface="Source Sans Pro" panose="020B0503030403020204" pitchFamily="34" charset="0"/>
                        </a:rPr>
                        <a:t>65%</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5861813"/>
                  </a:ext>
                </a:extLst>
              </a:tr>
            </a:tbl>
          </a:graphicData>
        </a:graphic>
      </p:graphicFrame>
    </p:spTree>
    <p:extLst>
      <p:ext uri="{BB962C8B-B14F-4D97-AF65-F5344CB8AC3E}">
        <p14:creationId xmlns:p14="http://schemas.microsoft.com/office/powerpoint/2010/main" val="629054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98432-F202-F803-8AD2-7B2E98FBF584}"/>
              </a:ext>
            </a:extLst>
          </p:cNvPr>
          <p:cNvSpPr>
            <a:spLocks noGrp="1"/>
          </p:cNvSpPr>
          <p:nvPr>
            <p:ph type="title"/>
          </p:nvPr>
        </p:nvSpPr>
        <p:spPr/>
        <p:txBody>
          <a:bodyPr/>
          <a:lstStyle/>
          <a:p>
            <a:r>
              <a:rPr lang="en-US" dirty="0"/>
              <a:t>Prevalence of AEs (active surveillance)</a:t>
            </a:r>
            <a:br>
              <a:rPr lang="en-US" dirty="0"/>
            </a:br>
            <a:r>
              <a:rPr lang="en-US" dirty="0"/>
              <a:t>in children &lt;=10, round 3 </a:t>
            </a:r>
          </a:p>
        </p:txBody>
      </p:sp>
      <p:graphicFrame>
        <p:nvGraphicFramePr>
          <p:cNvPr id="4" name="Table 4">
            <a:extLst>
              <a:ext uri="{FF2B5EF4-FFF2-40B4-BE49-F238E27FC236}">
                <a16:creationId xmlns:a16="http://schemas.microsoft.com/office/drawing/2014/main" id="{DC21B74F-9E4F-22EE-DA58-71EACC27B528}"/>
              </a:ext>
            </a:extLst>
          </p:cNvPr>
          <p:cNvGraphicFramePr>
            <a:graphicFrameLocks noGrp="1"/>
          </p:cNvGraphicFramePr>
          <p:nvPr>
            <p:ph idx="1"/>
            <p:extLst>
              <p:ext uri="{D42A27DB-BD31-4B8C-83A1-F6EECF244321}">
                <p14:modId xmlns:p14="http://schemas.microsoft.com/office/powerpoint/2010/main" val="2154446853"/>
              </p:ext>
            </p:extLst>
          </p:nvPr>
        </p:nvGraphicFramePr>
        <p:xfrm>
          <a:off x="838200" y="1825625"/>
          <a:ext cx="10515600" cy="4082804"/>
        </p:xfrm>
        <a:graphic>
          <a:graphicData uri="http://schemas.openxmlformats.org/drawingml/2006/table">
            <a:tbl>
              <a:tblPr firstRow="1" bandRow="1">
                <a:tableStyleId>{93296810-A885-4BE3-A3E7-6D5BEEA58F35}</a:tableStyleId>
              </a:tblPr>
              <a:tblGrid>
                <a:gridCol w="2687425">
                  <a:extLst>
                    <a:ext uri="{9D8B030D-6E8A-4147-A177-3AD203B41FA5}">
                      <a16:colId xmlns:a16="http://schemas.microsoft.com/office/drawing/2014/main" val="3911609371"/>
                    </a:ext>
                  </a:extLst>
                </a:gridCol>
                <a:gridCol w="2570375">
                  <a:extLst>
                    <a:ext uri="{9D8B030D-6E8A-4147-A177-3AD203B41FA5}">
                      <a16:colId xmlns:a16="http://schemas.microsoft.com/office/drawing/2014/main" val="561949121"/>
                    </a:ext>
                  </a:extLst>
                </a:gridCol>
                <a:gridCol w="2628900">
                  <a:extLst>
                    <a:ext uri="{9D8B030D-6E8A-4147-A177-3AD203B41FA5}">
                      <a16:colId xmlns:a16="http://schemas.microsoft.com/office/drawing/2014/main" val="798400986"/>
                    </a:ext>
                  </a:extLst>
                </a:gridCol>
                <a:gridCol w="2628900">
                  <a:extLst>
                    <a:ext uri="{9D8B030D-6E8A-4147-A177-3AD203B41FA5}">
                      <a16:colId xmlns:a16="http://schemas.microsoft.com/office/drawing/2014/main" val="2769648931"/>
                    </a:ext>
                  </a:extLst>
                </a:gridCol>
              </a:tblGrid>
              <a:tr h="463955">
                <a:tc>
                  <a:txBody>
                    <a:bodyPr/>
                    <a:lstStyle/>
                    <a:p>
                      <a:endParaRPr lang="en-US" sz="2400" dirty="0"/>
                    </a:p>
                  </a:txBody>
                  <a:tcPr/>
                </a:tc>
                <a:tc>
                  <a:txBody>
                    <a:bodyPr/>
                    <a:lstStyle/>
                    <a:p>
                      <a:pPr algn="ctr"/>
                      <a:r>
                        <a:rPr lang="en-US" sz="2400" dirty="0"/>
                        <a:t>MDA arm</a:t>
                      </a:r>
                    </a:p>
                  </a:txBody>
                  <a:tcPr/>
                </a:tc>
                <a:tc>
                  <a:txBody>
                    <a:bodyPr/>
                    <a:lstStyle/>
                    <a:p>
                      <a:pPr algn="ctr"/>
                      <a:r>
                        <a:rPr lang="en-US" sz="2400" dirty="0"/>
                        <a:t>SMC arm</a:t>
                      </a:r>
                    </a:p>
                  </a:txBody>
                  <a:tcPr/>
                </a:tc>
                <a:tc>
                  <a:txBody>
                    <a:bodyPr/>
                    <a:lstStyle/>
                    <a:p>
                      <a:pPr algn="ctr"/>
                      <a:r>
                        <a:rPr lang="en-US" sz="2400" dirty="0"/>
                        <a:t>p value</a:t>
                      </a:r>
                    </a:p>
                  </a:txBody>
                  <a:tcPr/>
                </a:tc>
                <a:extLst>
                  <a:ext uri="{0D108BD9-81ED-4DB2-BD59-A6C34878D82A}">
                    <a16:rowId xmlns:a16="http://schemas.microsoft.com/office/drawing/2014/main" val="1005040868"/>
                  </a:ext>
                </a:extLst>
              </a:tr>
              <a:tr h="463955">
                <a:tc>
                  <a:txBody>
                    <a:bodyPr/>
                    <a:lstStyle/>
                    <a:p>
                      <a:r>
                        <a:rPr lang="en-US" sz="2400" dirty="0"/>
                        <a:t>Fever</a:t>
                      </a:r>
                    </a:p>
                  </a:txBody>
                  <a:tcPr/>
                </a:tc>
                <a:tc>
                  <a:txBody>
                    <a:bodyPr/>
                    <a:lstStyle/>
                    <a:p>
                      <a:pPr algn="ctr"/>
                      <a:r>
                        <a:rPr lang="en-US" sz="2400" dirty="0"/>
                        <a:t>14 (4.1%)</a:t>
                      </a:r>
                    </a:p>
                  </a:txBody>
                  <a:tcPr/>
                </a:tc>
                <a:tc>
                  <a:txBody>
                    <a:bodyPr/>
                    <a:lstStyle/>
                    <a:p>
                      <a:pPr algn="ctr"/>
                      <a:r>
                        <a:rPr lang="en-US" sz="2400" dirty="0"/>
                        <a:t>7 (1.4%)</a:t>
                      </a:r>
                    </a:p>
                  </a:txBody>
                  <a:tcPr/>
                </a:tc>
                <a:tc>
                  <a:txBody>
                    <a:bodyPr/>
                    <a:lstStyle/>
                    <a:p>
                      <a:pPr algn="ctr"/>
                      <a:r>
                        <a:rPr lang="en-US" sz="2400" dirty="0"/>
                        <a:t>0.024894</a:t>
                      </a:r>
                    </a:p>
                  </a:txBody>
                  <a:tcPr/>
                </a:tc>
                <a:extLst>
                  <a:ext uri="{0D108BD9-81ED-4DB2-BD59-A6C34878D82A}">
                    <a16:rowId xmlns:a16="http://schemas.microsoft.com/office/drawing/2014/main" val="3568789914"/>
                  </a:ext>
                </a:extLst>
              </a:tr>
              <a:tr h="463955">
                <a:tc>
                  <a:txBody>
                    <a:bodyPr/>
                    <a:lstStyle/>
                    <a:p>
                      <a:pPr marL="0" indent="0">
                        <a:buFont typeface="Arial" panose="020B0604020202020204" pitchFamily="34" charset="0"/>
                        <a:buNone/>
                      </a:pPr>
                      <a:r>
                        <a:rPr lang="en-US" sz="2400" dirty="0"/>
                        <a:t>Headache </a:t>
                      </a:r>
                    </a:p>
                  </a:txBody>
                  <a:tcPr/>
                </a:tc>
                <a:tc>
                  <a:txBody>
                    <a:bodyPr/>
                    <a:lstStyle/>
                    <a:p>
                      <a:pPr algn="ctr"/>
                      <a:r>
                        <a:rPr lang="en-US" sz="2400" dirty="0"/>
                        <a:t>2 (0.6%)</a:t>
                      </a:r>
                    </a:p>
                  </a:txBody>
                  <a:tcPr/>
                </a:tc>
                <a:tc>
                  <a:txBody>
                    <a:bodyPr/>
                    <a:lstStyle/>
                    <a:p>
                      <a:pPr algn="ctr"/>
                      <a:r>
                        <a:rPr lang="en-US" sz="2400" dirty="0"/>
                        <a:t>2 (0.4%)</a:t>
                      </a:r>
                    </a:p>
                  </a:txBody>
                  <a:tcPr/>
                </a:tc>
                <a:tc>
                  <a:txBody>
                    <a:bodyPr/>
                    <a:lstStyle/>
                    <a:p>
                      <a:pPr algn="ctr"/>
                      <a:r>
                        <a:rPr lang="en-US" sz="2400" dirty="0"/>
                        <a:t>0.72995</a:t>
                      </a:r>
                    </a:p>
                  </a:txBody>
                  <a:tcPr/>
                </a:tc>
                <a:extLst>
                  <a:ext uri="{0D108BD9-81ED-4DB2-BD59-A6C34878D82A}">
                    <a16:rowId xmlns:a16="http://schemas.microsoft.com/office/drawing/2014/main" val="2733706927"/>
                  </a:ext>
                </a:extLst>
              </a:tr>
              <a:tr h="463955">
                <a:tc>
                  <a:txBody>
                    <a:bodyPr/>
                    <a:lstStyle/>
                    <a:p>
                      <a:pPr marL="0" indent="0">
                        <a:buFont typeface="Arial" panose="020B0604020202020204" pitchFamily="34" charset="0"/>
                        <a:buNone/>
                      </a:pPr>
                      <a:r>
                        <a:rPr lang="en-US" sz="2400" dirty="0">
                          <a:latin typeface="Gill Sans MT" panose="020B0502020104020203" pitchFamily="34" charset="0"/>
                        </a:rPr>
                        <a:t>Abdominal</a:t>
                      </a:r>
                      <a:r>
                        <a:rPr lang="en-US" sz="2400" dirty="0"/>
                        <a:t> pain</a:t>
                      </a:r>
                    </a:p>
                  </a:txBody>
                  <a:tcPr/>
                </a:tc>
                <a:tc>
                  <a:txBody>
                    <a:bodyPr/>
                    <a:lstStyle/>
                    <a:p>
                      <a:pPr algn="ctr"/>
                      <a:r>
                        <a:rPr lang="en-US" sz="2400" dirty="0"/>
                        <a:t>3 (0.9%)</a:t>
                      </a:r>
                    </a:p>
                  </a:txBody>
                  <a:tcPr/>
                </a:tc>
                <a:tc>
                  <a:txBody>
                    <a:bodyPr/>
                    <a:lstStyle/>
                    <a:p>
                      <a:pPr algn="ctr"/>
                      <a:r>
                        <a:rPr lang="en-US" sz="2400" dirty="0"/>
                        <a:t>0</a:t>
                      </a:r>
                    </a:p>
                  </a:txBody>
                  <a:tcPr/>
                </a:tc>
                <a:tc>
                  <a:txBody>
                    <a:bodyPr/>
                    <a:lstStyle/>
                    <a:p>
                      <a:pPr algn="ctr"/>
                      <a:r>
                        <a:rPr lang="en-US" sz="2400" dirty="0"/>
                        <a:t>0.997</a:t>
                      </a:r>
                    </a:p>
                  </a:txBody>
                  <a:tcPr/>
                </a:tc>
                <a:extLst>
                  <a:ext uri="{0D108BD9-81ED-4DB2-BD59-A6C34878D82A}">
                    <a16:rowId xmlns:a16="http://schemas.microsoft.com/office/drawing/2014/main" val="1000693136"/>
                  </a:ext>
                </a:extLst>
              </a:tr>
              <a:tr h="463955">
                <a:tc>
                  <a:txBody>
                    <a:bodyPr/>
                    <a:lstStyle/>
                    <a:p>
                      <a:pPr marL="0" indent="0">
                        <a:buFont typeface="Arial" panose="020B0604020202020204" pitchFamily="34" charset="0"/>
                        <a:buNone/>
                      </a:pPr>
                      <a:r>
                        <a:rPr lang="en-US" sz="2400" dirty="0"/>
                        <a:t>Drowsiness</a:t>
                      </a:r>
                    </a:p>
                  </a:txBody>
                  <a:tcPr/>
                </a:tc>
                <a:tc>
                  <a:txBody>
                    <a:bodyPr/>
                    <a:lstStyle/>
                    <a:p>
                      <a:pPr algn="ctr"/>
                      <a:r>
                        <a:rPr lang="en-US" sz="2400" dirty="0"/>
                        <a:t>1 (0.3%)</a:t>
                      </a:r>
                    </a:p>
                  </a:txBody>
                  <a:tcPr/>
                </a:tc>
                <a:tc>
                  <a:txBody>
                    <a:bodyPr/>
                    <a:lstStyle/>
                    <a:p>
                      <a:pPr algn="ctr"/>
                      <a:r>
                        <a:rPr lang="en-US" sz="2400" dirty="0"/>
                        <a:t>0</a:t>
                      </a:r>
                    </a:p>
                  </a:txBody>
                  <a:tcPr/>
                </a:tc>
                <a:tc>
                  <a:txBody>
                    <a:bodyPr/>
                    <a:lstStyle/>
                    <a:p>
                      <a:pPr algn="ctr"/>
                      <a:r>
                        <a:rPr lang="en-US" sz="2400" dirty="0"/>
                        <a:t>0.998</a:t>
                      </a:r>
                    </a:p>
                  </a:txBody>
                  <a:tcPr/>
                </a:tc>
                <a:extLst>
                  <a:ext uri="{0D108BD9-81ED-4DB2-BD59-A6C34878D82A}">
                    <a16:rowId xmlns:a16="http://schemas.microsoft.com/office/drawing/2014/main" val="2959910722"/>
                  </a:ext>
                </a:extLst>
              </a:tr>
              <a:tr h="463955">
                <a:tc>
                  <a:txBody>
                    <a:bodyPr/>
                    <a:lstStyle/>
                    <a:p>
                      <a:pPr marL="0" indent="0">
                        <a:buFont typeface="Arial" panose="020B0604020202020204" pitchFamily="34" charset="0"/>
                        <a:buNone/>
                      </a:pPr>
                      <a:r>
                        <a:rPr lang="en-US" sz="2400" dirty="0"/>
                        <a:t>Nausea</a:t>
                      </a:r>
                    </a:p>
                  </a:txBody>
                  <a:tcPr/>
                </a:tc>
                <a:tc>
                  <a:txBody>
                    <a:bodyPr/>
                    <a:lstStyle/>
                    <a:p>
                      <a:pPr algn="ctr"/>
                      <a:r>
                        <a:rPr lang="en-US" sz="2400" dirty="0"/>
                        <a:t>2 (0.6%)</a:t>
                      </a:r>
                    </a:p>
                  </a:txBody>
                  <a:tcPr/>
                </a:tc>
                <a:tc>
                  <a:txBody>
                    <a:bodyPr/>
                    <a:lstStyle/>
                    <a:p>
                      <a:pPr algn="ctr"/>
                      <a:r>
                        <a:rPr lang="en-US" sz="2400" dirty="0"/>
                        <a:t>0</a:t>
                      </a:r>
                    </a:p>
                  </a:txBody>
                  <a:tcPr/>
                </a:tc>
                <a:tc>
                  <a:txBody>
                    <a:bodyPr/>
                    <a:lstStyle/>
                    <a:p>
                      <a:pPr algn="ctr"/>
                      <a:r>
                        <a:rPr lang="en-US" sz="2400" dirty="0"/>
                        <a:t>0.997</a:t>
                      </a:r>
                    </a:p>
                  </a:txBody>
                  <a:tcPr/>
                </a:tc>
                <a:extLst>
                  <a:ext uri="{0D108BD9-81ED-4DB2-BD59-A6C34878D82A}">
                    <a16:rowId xmlns:a16="http://schemas.microsoft.com/office/drawing/2014/main" val="552439497"/>
                  </a:ext>
                </a:extLst>
              </a:tr>
              <a:tr h="463955">
                <a:tc>
                  <a:txBody>
                    <a:bodyPr/>
                    <a:lstStyle/>
                    <a:p>
                      <a:pPr marL="0" indent="0">
                        <a:buFont typeface="Arial" panose="020B0604020202020204" pitchFamily="34" charset="0"/>
                        <a:buNone/>
                      </a:pPr>
                      <a:r>
                        <a:rPr lang="en-US" sz="2400" dirty="0"/>
                        <a:t>Cough</a:t>
                      </a:r>
                    </a:p>
                  </a:txBody>
                  <a:tcPr/>
                </a:tc>
                <a:tc>
                  <a:txBody>
                    <a:bodyPr/>
                    <a:lstStyle/>
                    <a:p>
                      <a:pPr algn="ctr"/>
                      <a:r>
                        <a:rPr lang="en-US" sz="2400" dirty="0"/>
                        <a:t>1 (0.3%)</a:t>
                      </a:r>
                    </a:p>
                  </a:txBody>
                  <a:tcPr/>
                </a:tc>
                <a:tc>
                  <a:txBody>
                    <a:bodyPr/>
                    <a:lstStyle/>
                    <a:p>
                      <a:pPr algn="ctr"/>
                      <a:r>
                        <a:rPr lang="en-US" sz="2400" dirty="0"/>
                        <a:t>0</a:t>
                      </a:r>
                    </a:p>
                  </a:txBody>
                  <a:tcPr/>
                </a:tc>
                <a:tc>
                  <a:txBody>
                    <a:bodyPr/>
                    <a:lstStyle/>
                    <a:p>
                      <a:pPr algn="ctr"/>
                      <a:r>
                        <a:rPr lang="en-US" sz="2400" dirty="0"/>
                        <a:t>0.998</a:t>
                      </a:r>
                    </a:p>
                  </a:txBody>
                  <a:tcPr/>
                </a:tc>
                <a:extLst>
                  <a:ext uri="{0D108BD9-81ED-4DB2-BD59-A6C34878D82A}">
                    <a16:rowId xmlns:a16="http://schemas.microsoft.com/office/drawing/2014/main" val="1902770927"/>
                  </a:ext>
                </a:extLst>
              </a:tr>
              <a:tr h="835119">
                <a:tc>
                  <a:txBody>
                    <a:bodyPr/>
                    <a:lstStyle/>
                    <a:p>
                      <a:pPr marL="0" indent="0">
                        <a:buFont typeface="Arial" panose="020B0604020202020204" pitchFamily="34" charset="0"/>
                        <a:buNone/>
                      </a:pPr>
                      <a:r>
                        <a:rPr lang="en-US" sz="2400" dirty="0"/>
                        <a:t>Influenza like illness</a:t>
                      </a:r>
                    </a:p>
                  </a:txBody>
                  <a:tcPr/>
                </a:tc>
                <a:tc>
                  <a:txBody>
                    <a:bodyPr/>
                    <a:lstStyle/>
                    <a:p>
                      <a:pPr algn="ctr"/>
                      <a:r>
                        <a:rPr lang="en-US" sz="2400" dirty="0"/>
                        <a:t>2 (0.6%)</a:t>
                      </a:r>
                    </a:p>
                  </a:txBody>
                  <a:tcPr/>
                </a:tc>
                <a:tc>
                  <a:txBody>
                    <a:bodyPr/>
                    <a:lstStyle/>
                    <a:p>
                      <a:pPr algn="ctr"/>
                      <a:r>
                        <a:rPr lang="en-US" sz="2400" dirty="0"/>
                        <a:t>2 (0.4%)</a:t>
                      </a:r>
                    </a:p>
                  </a:txBody>
                  <a:tcPr/>
                </a:tc>
                <a:tc>
                  <a:txBody>
                    <a:bodyPr/>
                    <a:lstStyle/>
                    <a:p>
                      <a:pPr algn="ctr"/>
                      <a:r>
                        <a:rPr lang="en-US" sz="2400" dirty="0"/>
                        <a:t>0.72995</a:t>
                      </a:r>
                    </a:p>
                  </a:txBody>
                  <a:tcPr/>
                </a:tc>
                <a:extLst>
                  <a:ext uri="{0D108BD9-81ED-4DB2-BD59-A6C34878D82A}">
                    <a16:rowId xmlns:a16="http://schemas.microsoft.com/office/drawing/2014/main" val="1222425618"/>
                  </a:ext>
                </a:extLst>
              </a:tr>
            </a:tbl>
          </a:graphicData>
        </a:graphic>
      </p:graphicFrame>
      <p:sp>
        <p:nvSpPr>
          <p:cNvPr id="3" name="Rectangle: Rounded Corners 2">
            <a:extLst>
              <a:ext uri="{FF2B5EF4-FFF2-40B4-BE49-F238E27FC236}">
                <a16:creationId xmlns:a16="http://schemas.microsoft.com/office/drawing/2014/main" id="{02B1D9A9-54A7-0630-003E-39E42792C716}"/>
              </a:ext>
            </a:extLst>
          </p:cNvPr>
          <p:cNvSpPr/>
          <p:nvPr/>
        </p:nvSpPr>
        <p:spPr>
          <a:xfrm>
            <a:off x="838200" y="2341984"/>
            <a:ext cx="10515600" cy="3545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421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172B-C0FA-9019-3B05-780EDAF680E1}"/>
              </a:ext>
            </a:extLst>
          </p:cNvPr>
          <p:cNvSpPr>
            <a:spLocks noGrp="1"/>
          </p:cNvSpPr>
          <p:nvPr>
            <p:ph type="title"/>
          </p:nvPr>
        </p:nvSpPr>
        <p:spPr/>
        <p:txBody>
          <a:bodyPr/>
          <a:lstStyle/>
          <a:p>
            <a:r>
              <a:rPr lang="en-US" dirty="0"/>
              <a:t>Incidence of AEs (active surveillance)</a:t>
            </a:r>
          </a:p>
        </p:txBody>
      </p:sp>
      <p:pic>
        <p:nvPicPr>
          <p:cNvPr id="5" name="Content Placeholder 4">
            <a:extLst>
              <a:ext uri="{FF2B5EF4-FFF2-40B4-BE49-F238E27FC236}">
                <a16:creationId xmlns:a16="http://schemas.microsoft.com/office/drawing/2014/main" id="{2227595F-0A55-4A47-82BA-BEDA933C3B1F}"/>
              </a:ext>
            </a:extLst>
          </p:cNvPr>
          <p:cNvPicPr>
            <a:picLocks noGrp="1" noChangeAspect="1"/>
          </p:cNvPicPr>
          <p:nvPr>
            <p:ph idx="1"/>
          </p:nvPr>
        </p:nvPicPr>
        <p:blipFill rotWithShape="1">
          <a:blip r:embed="rId2"/>
          <a:srcRect l="28761" t="23963" r="29372" b="30086"/>
          <a:stretch/>
        </p:blipFill>
        <p:spPr>
          <a:xfrm>
            <a:off x="1876660" y="1284573"/>
            <a:ext cx="8756059" cy="5405718"/>
          </a:xfrm>
        </p:spPr>
      </p:pic>
    </p:spTree>
    <p:extLst>
      <p:ext uri="{BB962C8B-B14F-4D97-AF65-F5344CB8AC3E}">
        <p14:creationId xmlns:p14="http://schemas.microsoft.com/office/powerpoint/2010/main" val="1148865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title"/>
          </p:nvPr>
        </p:nvSpPr>
        <p:spPr>
          <a:xfrm>
            <a:off x="500077" y="20342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dirty="0">
                <a:latin typeface="Source Sans Pro"/>
                <a:ea typeface="Source Sans Pro"/>
                <a:cs typeface="Source Sans Pro"/>
                <a:sym typeface="Source Sans Pro"/>
              </a:rPr>
              <a:t>Safety - Passive surveillance </a:t>
            </a:r>
            <a:endParaRPr dirty="0"/>
          </a:p>
        </p:txBody>
      </p:sp>
      <p:sp>
        <p:nvSpPr>
          <p:cNvPr id="213" name="Google Shape;213;p13"/>
          <p:cNvSpPr txBox="1">
            <a:spLocks noGrp="1"/>
          </p:cNvSpPr>
          <p:nvPr>
            <p:ph type="body" idx="1"/>
          </p:nvPr>
        </p:nvSpPr>
        <p:spPr>
          <a:xfrm>
            <a:off x="838200" y="1825625"/>
            <a:ext cx="10472899"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a:latin typeface="Source Sans Pro"/>
              <a:ea typeface="Source Sans Pro"/>
              <a:cs typeface="Source Sans Pro"/>
              <a:sym typeface="Source Sans Pro"/>
            </a:endParaRPr>
          </a:p>
          <a:p>
            <a:pPr marL="228600" lvl="0" indent="-50800" algn="l" rtl="0">
              <a:lnSpc>
                <a:spcPct val="90000"/>
              </a:lnSpc>
              <a:spcBef>
                <a:spcPts val="1000"/>
              </a:spcBef>
              <a:spcAft>
                <a:spcPts val="0"/>
              </a:spcAft>
              <a:buClr>
                <a:schemeClr val="dk1"/>
              </a:buClr>
              <a:buSzPts val="2800"/>
              <a:buNone/>
            </a:pPr>
            <a:endParaRPr>
              <a:latin typeface="Source Sans Pro"/>
              <a:ea typeface="Source Sans Pro"/>
              <a:cs typeface="Source Sans Pro"/>
              <a:sym typeface="Source Sans Pro"/>
            </a:endParaRPr>
          </a:p>
        </p:txBody>
      </p:sp>
      <p:graphicFrame>
        <p:nvGraphicFramePr>
          <p:cNvPr id="5" name="Tableau 4">
            <a:extLst>
              <a:ext uri="{FF2B5EF4-FFF2-40B4-BE49-F238E27FC236}">
                <a16:creationId xmlns:a16="http://schemas.microsoft.com/office/drawing/2014/main" id="{9F24BAC6-2E28-1901-1D23-FA56534EEAFF}"/>
              </a:ext>
            </a:extLst>
          </p:cNvPr>
          <p:cNvGraphicFramePr>
            <a:graphicFrameLocks noGrp="1"/>
          </p:cNvGraphicFramePr>
          <p:nvPr>
            <p:extLst>
              <p:ext uri="{D42A27DB-BD31-4B8C-83A1-F6EECF244321}">
                <p14:modId xmlns:p14="http://schemas.microsoft.com/office/powerpoint/2010/main" val="1011948990"/>
              </p:ext>
            </p:extLst>
          </p:nvPr>
        </p:nvGraphicFramePr>
        <p:xfrm>
          <a:off x="379826" y="1254665"/>
          <a:ext cx="10199079" cy="5553400"/>
        </p:xfrm>
        <a:graphic>
          <a:graphicData uri="http://schemas.openxmlformats.org/drawingml/2006/table">
            <a:tbl>
              <a:tblPr firstRow="1" firstCol="1" bandRow="1">
                <a:tableStyleId>{5940675A-B579-460E-94D1-54222C63F5DA}</a:tableStyleId>
              </a:tblPr>
              <a:tblGrid>
                <a:gridCol w="5037037">
                  <a:extLst>
                    <a:ext uri="{9D8B030D-6E8A-4147-A177-3AD203B41FA5}">
                      <a16:colId xmlns:a16="http://schemas.microsoft.com/office/drawing/2014/main" val="2814123546"/>
                    </a:ext>
                  </a:extLst>
                </a:gridCol>
                <a:gridCol w="2779561">
                  <a:extLst>
                    <a:ext uri="{9D8B030D-6E8A-4147-A177-3AD203B41FA5}">
                      <a16:colId xmlns:a16="http://schemas.microsoft.com/office/drawing/2014/main" val="3141305024"/>
                    </a:ext>
                  </a:extLst>
                </a:gridCol>
                <a:gridCol w="2382481">
                  <a:extLst>
                    <a:ext uri="{9D8B030D-6E8A-4147-A177-3AD203B41FA5}">
                      <a16:colId xmlns:a16="http://schemas.microsoft.com/office/drawing/2014/main" val="2362830498"/>
                    </a:ext>
                  </a:extLst>
                </a:gridCol>
              </a:tblGrid>
              <a:tr h="212991">
                <a:tc>
                  <a:txBody>
                    <a:bodyPr/>
                    <a:lstStyle/>
                    <a:p>
                      <a:pPr>
                        <a:lnSpc>
                          <a:spcPct val="107000"/>
                        </a:lnSpc>
                        <a:spcAft>
                          <a:spcPts val="800"/>
                        </a:spcAft>
                      </a:pPr>
                      <a:r>
                        <a:rPr lang="fr-FR" sz="2000" b="1" dirty="0">
                          <a:effectLst/>
                          <a:latin typeface="Gill Sans MT" panose="020B0502020104020203" pitchFamily="34" charset="0"/>
                        </a:rPr>
                        <a:t> </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b="1" dirty="0">
                          <a:effectLst/>
                          <a:latin typeface="Gill Sans MT" panose="020B0502020104020203" pitchFamily="34" charset="0"/>
                        </a:rPr>
                        <a:t>MDA</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b="1">
                          <a:effectLst/>
                          <a:latin typeface="Gill Sans MT" panose="020B0502020104020203" pitchFamily="34" charset="0"/>
                        </a:rPr>
                        <a:t>SMC</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9428704"/>
                  </a:ext>
                </a:extLst>
              </a:tr>
              <a:tr h="169735">
                <a:tc>
                  <a:txBody>
                    <a:bodyPr/>
                    <a:lstStyle/>
                    <a:p>
                      <a:pPr>
                        <a:lnSpc>
                          <a:spcPct val="107000"/>
                        </a:lnSpc>
                        <a:spcAft>
                          <a:spcPts val="800"/>
                        </a:spcAft>
                      </a:pPr>
                      <a:r>
                        <a:rPr lang="fr-FR" sz="2000" b="1" dirty="0">
                          <a:effectLst/>
                          <a:latin typeface="Gill Sans MT" panose="020B0502020104020203" pitchFamily="34" charset="0"/>
                        </a:rPr>
                        <a:t>Passive surveillance </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effectLst/>
                          <a:latin typeface="Gill Sans MT" panose="020B0502020104020203" pitchFamily="34" charset="0"/>
                        </a:rPr>
                        <a:t> </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a:effectLst/>
                          <a:latin typeface="Gill Sans MT" panose="020B0502020104020203" pitchFamily="34" charset="0"/>
                        </a:rPr>
                        <a:t> </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2986115"/>
                  </a:ext>
                </a:extLst>
              </a:tr>
              <a:tr h="169735">
                <a:tc>
                  <a:txBody>
                    <a:bodyPr/>
                    <a:lstStyle/>
                    <a:p>
                      <a:pPr>
                        <a:lnSpc>
                          <a:spcPct val="107000"/>
                        </a:lnSpc>
                        <a:spcAft>
                          <a:spcPts val="800"/>
                        </a:spcAft>
                      </a:pPr>
                      <a:r>
                        <a:rPr lang="en-US" sz="2000" dirty="0">
                          <a:solidFill>
                            <a:srgbClr val="000000"/>
                          </a:solidFill>
                          <a:effectLst/>
                          <a:latin typeface="Gill Sans MT" panose="020B0502020104020203" pitchFamily="34" charset="0"/>
                        </a:rPr>
                        <a:t>Participants with any AE, n/N (%)</a:t>
                      </a:r>
                      <a:r>
                        <a:rPr lang="en-US" sz="2000" baseline="30000" dirty="0">
                          <a:solidFill>
                            <a:srgbClr val="000000"/>
                          </a:solidFill>
                          <a:effectLst/>
                          <a:latin typeface="Gill Sans MT" panose="020B0502020104020203" pitchFamily="34" charset="0"/>
                        </a:rPr>
                        <a:t>1</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Gill Sans MT" panose="020B0502020104020203" pitchFamily="34" charset="0"/>
                        </a:rPr>
                        <a:t> </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a:effectLst/>
                          <a:latin typeface="Gill Sans MT" panose="020B0502020104020203" pitchFamily="34" charset="0"/>
                        </a:rPr>
                        <a:t> </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0748246"/>
                  </a:ext>
                </a:extLst>
              </a:tr>
              <a:tr h="169735">
                <a:tc>
                  <a:txBody>
                    <a:bodyPr/>
                    <a:lstStyle/>
                    <a:p>
                      <a:pPr>
                        <a:lnSpc>
                          <a:spcPct val="107000"/>
                        </a:lnSpc>
                        <a:spcAft>
                          <a:spcPts val="800"/>
                        </a:spcAft>
                      </a:pPr>
                      <a:r>
                        <a:rPr lang="en-US" sz="2000" dirty="0">
                          <a:effectLst/>
                          <a:latin typeface="Gill Sans MT" panose="020B0502020104020203" pitchFamily="34" charset="0"/>
                        </a:rPr>
                        <a:t>     </a:t>
                      </a:r>
                      <a:r>
                        <a:rPr lang="fr-FR" sz="2000" dirty="0">
                          <a:effectLst/>
                          <a:latin typeface="Gill Sans MT" panose="020B0502020104020203" pitchFamily="34" charset="0"/>
                        </a:rPr>
                        <a:t>All rounds/cycles</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effectLst/>
                          <a:latin typeface="Gill Sans MT" panose="020B0502020104020203" pitchFamily="34" charset="0"/>
                        </a:rPr>
                        <a:t>67/20,887 (0.3%)</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a:effectLst/>
                          <a:latin typeface="Gill Sans MT" panose="020B0502020104020203" pitchFamily="34" charset="0"/>
                        </a:rPr>
                        <a:t>73/9,522 (0.8%)</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830156"/>
                  </a:ext>
                </a:extLst>
              </a:tr>
              <a:tr h="169735">
                <a:tc>
                  <a:txBody>
                    <a:bodyPr/>
                    <a:lstStyle/>
                    <a:p>
                      <a:pPr>
                        <a:lnSpc>
                          <a:spcPct val="107000"/>
                        </a:lnSpc>
                        <a:spcAft>
                          <a:spcPts val="800"/>
                        </a:spcAft>
                      </a:pPr>
                      <a:r>
                        <a:rPr lang="fr-FR" sz="2000" dirty="0">
                          <a:solidFill>
                            <a:srgbClr val="000000"/>
                          </a:solidFill>
                          <a:effectLst/>
                          <a:latin typeface="Gill Sans MT" panose="020B0502020104020203" pitchFamily="34" charset="0"/>
                        </a:rPr>
                        <a:t>          First round/cycle</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solidFill>
                            <a:srgbClr val="000000"/>
                          </a:solidFill>
                          <a:effectLst/>
                          <a:latin typeface="Gill Sans MT" panose="020B0502020104020203" pitchFamily="34" charset="0"/>
                        </a:rPr>
                        <a:t>46/6,506 (0.7%)</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solidFill>
                            <a:srgbClr val="000000"/>
                          </a:solidFill>
                          <a:effectLst/>
                          <a:latin typeface="Gill Sans MT" panose="020B0502020104020203" pitchFamily="34" charset="0"/>
                        </a:rPr>
                        <a:t>33/3,202 (1.0%)</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8057065"/>
                  </a:ext>
                </a:extLst>
              </a:tr>
              <a:tr h="169735">
                <a:tc>
                  <a:txBody>
                    <a:bodyPr/>
                    <a:lstStyle/>
                    <a:p>
                      <a:pPr>
                        <a:lnSpc>
                          <a:spcPct val="107000"/>
                        </a:lnSpc>
                        <a:spcAft>
                          <a:spcPts val="800"/>
                        </a:spcAft>
                      </a:pPr>
                      <a:r>
                        <a:rPr lang="fr-FR" sz="2000" dirty="0">
                          <a:effectLst/>
                          <a:latin typeface="Gill Sans MT" panose="020B0502020104020203" pitchFamily="34" charset="0"/>
                        </a:rPr>
                        <a:t>          Second round/cycle</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effectLst/>
                          <a:latin typeface="Gill Sans MT" panose="020B0502020104020203" pitchFamily="34" charset="0"/>
                        </a:rPr>
                        <a:t>13/7,125 (0.2%)</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effectLst/>
                          <a:latin typeface="Gill Sans MT" panose="020B0502020104020203" pitchFamily="34" charset="0"/>
                        </a:rPr>
                        <a:t>40/3,174 (1.3%)</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2106818"/>
                  </a:ext>
                </a:extLst>
              </a:tr>
              <a:tr h="169735">
                <a:tc>
                  <a:txBody>
                    <a:bodyPr/>
                    <a:lstStyle/>
                    <a:p>
                      <a:pPr>
                        <a:lnSpc>
                          <a:spcPct val="107000"/>
                        </a:lnSpc>
                        <a:spcAft>
                          <a:spcPts val="800"/>
                        </a:spcAft>
                      </a:pPr>
                      <a:r>
                        <a:rPr lang="fr-FR" sz="2000" dirty="0">
                          <a:solidFill>
                            <a:srgbClr val="000000"/>
                          </a:solidFill>
                          <a:effectLst/>
                          <a:latin typeface="Gill Sans MT" panose="020B0502020104020203" pitchFamily="34" charset="0"/>
                        </a:rPr>
                        <a:t>          </a:t>
                      </a:r>
                      <a:r>
                        <a:rPr lang="fr-FR" sz="2000" dirty="0" err="1">
                          <a:solidFill>
                            <a:srgbClr val="000000"/>
                          </a:solidFill>
                          <a:effectLst/>
                          <a:latin typeface="Gill Sans MT" panose="020B0502020104020203" pitchFamily="34" charset="0"/>
                        </a:rPr>
                        <a:t>Third</a:t>
                      </a:r>
                      <a:r>
                        <a:rPr lang="fr-FR" sz="2000" dirty="0">
                          <a:solidFill>
                            <a:srgbClr val="000000"/>
                          </a:solidFill>
                          <a:effectLst/>
                          <a:latin typeface="Gill Sans MT" panose="020B0502020104020203" pitchFamily="34" charset="0"/>
                        </a:rPr>
                        <a:t> round/cycle</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solidFill>
                            <a:srgbClr val="000000"/>
                          </a:solidFill>
                          <a:effectLst/>
                          <a:latin typeface="Gill Sans MT" panose="020B0502020104020203" pitchFamily="34" charset="0"/>
                        </a:rPr>
                        <a:t>8/7,256 (0.1%)</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solidFill>
                            <a:srgbClr val="000000"/>
                          </a:solidFill>
                          <a:effectLst/>
                          <a:latin typeface="Gill Sans MT" panose="020B0502020104020203" pitchFamily="34" charset="0"/>
                        </a:rPr>
                        <a:t>0/3,146 (0%)</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9195143"/>
                  </a:ext>
                </a:extLst>
              </a:tr>
              <a:tr h="169735">
                <a:tc>
                  <a:txBody>
                    <a:bodyPr/>
                    <a:lstStyle/>
                    <a:p>
                      <a:pPr>
                        <a:lnSpc>
                          <a:spcPct val="107000"/>
                        </a:lnSpc>
                        <a:spcAft>
                          <a:spcPts val="800"/>
                        </a:spcAft>
                      </a:pPr>
                      <a:r>
                        <a:rPr lang="en-US" sz="2000" dirty="0">
                          <a:effectLst/>
                          <a:latin typeface="Gill Sans MT" panose="020B0502020104020203" pitchFamily="34" charset="0"/>
                        </a:rPr>
                        <a:t>Frequency of </a:t>
                      </a:r>
                      <a:r>
                        <a:rPr lang="en-US" sz="2400" dirty="0">
                          <a:effectLst/>
                          <a:latin typeface="Gill Sans MT" panose="020B0502020104020203" pitchFamily="34" charset="0"/>
                        </a:rPr>
                        <a:t>adverse</a:t>
                      </a:r>
                      <a:r>
                        <a:rPr lang="en-US" sz="2000" dirty="0">
                          <a:effectLst/>
                          <a:latin typeface="Gill Sans MT" panose="020B0502020104020203" pitchFamily="34" charset="0"/>
                        </a:rPr>
                        <a:t> events, n</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dirty="0">
                          <a:effectLst/>
                          <a:latin typeface="Gill Sans MT" panose="020B0502020104020203" pitchFamily="34" charset="0"/>
                        </a:rPr>
                        <a:t> </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dirty="0">
                          <a:effectLst/>
                          <a:latin typeface="Gill Sans MT" panose="020B0502020104020203" pitchFamily="34" charset="0"/>
                        </a:rPr>
                        <a:t> </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5664932"/>
                  </a:ext>
                </a:extLst>
              </a:tr>
              <a:tr h="169735">
                <a:tc>
                  <a:txBody>
                    <a:bodyPr/>
                    <a:lstStyle/>
                    <a:p>
                      <a:pPr>
                        <a:lnSpc>
                          <a:spcPct val="107000"/>
                        </a:lnSpc>
                        <a:spcAft>
                          <a:spcPts val="800"/>
                        </a:spcAft>
                      </a:pPr>
                      <a:r>
                        <a:rPr lang="en-US" sz="2000" dirty="0">
                          <a:solidFill>
                            <a:srgbClr val="000000"/>
                          </a:solidFill>
                          <a:effectLst/>
                          <a:latin typeface="Gill Sans MT" panose="020B0502020104020203" pitchFamily="34" charset="0"/>
                        </a:rPr>
                        <a:t>     </a:t>
                      </a:r>
                      <a:r>
                        <a:rPr lang="fr-FR" sz="2000" dirty="0">
                          <a:solidFill>
                            <a:srgbClr val="000000"/>
                          </a:solidFill>
                          <a:effectLst/>
                          <a:latin typeface="Gill Sans MT" panose="020B0502020104020203" pitchFamily="34" charset="0"/>
                        </a:rPr>
                        <a:t>All rounds/cycles</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solidFill>
                            <a:srgbClr val="000000"/>
                          </a:solidFill>
                          <a:effectLst/>
                          <a:latin typeface="Gill Sans MT" panose="020B0502020104020203" pitchFamily="34" charset="0"/>
                        </a:rPr>
                        <a:t>129 </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solidFill>
                            <a:srgbClr val="000000"/>
                          </a:solidFill>
                          <a:effectLst/>
                          <a:latin typeface="Gill Sans MT" panose="020B0502020104020203" pitchFamily="34" charset="0"/>
                        </a:rPr>
                        <a:t>99</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2059396"/>
                  </a:ext>
                </a:extLst>
              </a:tr>
              <a:tr h="169735">
                <a:tc>
                  <a:txBody>
                    <a:bodyPr/>
                    <a:lstStyle/>
                    <a:p>
                      <a:pPr>
                        <a:lnSpc>
                          <a:spcPct val="107000"/>
                        </a:lnSpc>
                        <a:spcAft>
                          <a:spcPts val="800"/>
                        </a:spcAft>
                      </a:pPr>
                      <a:r>
                        <a:rPr lang="fr-FR" sz="2000" dirty="0">
                          <a:effectLst/>
                          <a:latin typeface="Gill Sans MT" panose="020B0502020104020203" pitchFamily="34" charset="0"/>
                        </a:rPr>
                        <a:t>          First round/cycle</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a:effectLst/>
                          <a:latin typeface="Gill Sans MT" panose="020B0502020104020203" pitchFamily="34" charset="0"/>
                        </a:rPr>
                        <a:t>97 </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effectLst/>
                          <a:latin typeface="Gill Sans MT" panose="020B0502020104020203" pitchFamily="34" charset="0"/>
                        </a:rPr>
                        <a:t>40 </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5914862"/>
                  </a:ext>
                </a:extLst>
              </a:tr>
              <a:tr h="169735">
                <a:tc>
                  <a:txBody>
                    <a:bodyPr/>
                    <a:lstStyle/>
                    <a:p>
                      <a:pPr>
                        <a:lnSpc>
                          <a:spcPct val="107000"/>
                        </a:lnSpc>
                        <a:spcAft>
                          <a:spcPts val="800"/>
                        </a:spcAft>
                      </a:pPr>
                      <a:r>
                        <a:rPr lang="fr-FR" sz="2000" dirty="0">
                          <a:solidFill>
                            <a:srgbClr val="000000"/>
                          </a:solidFill>
                          <a:effectLst/>
                          <a:latin typeface="Gill Sans MT" panose="020B0502020104020203" pitchFamily="34" charset="0"/>
                        </a:rPr>
                        <a:t>          Second round/cycle</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a:solidFill>
                            <a:srgbClr val="000000"/>
                          </a:solidFill>
                          <a:effectLst/>
                          <a:latin typeface="Gill Sans MT" panose="020B0502020104020203" pitchFamily="34" charset="0"/>
                        </a:rPr>
                        <a:t>20 </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solidFill>
                            <a:srgbClr val="000000"/>
                          </a:solidFill>
                          <a:effectLst/>
                          <a:latin typeface="Gill Sans MT" panose="020B0502020104020203" pitchFamily="34" charset="0"/>
                        </a:rPr>
                        <a:t>59</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1250361"/>
                  </a:ext>
                </a:extLst>
              </a:tr>
              <a:tr h="169735">
                <a:tc>
                  <a:txBody>
                    <a:bodyPr/>
                    <a:lstStyle/>
                    <a:p>
                      <a:pPr>
                        <a:lnSpc>
                          <a:spcPct val="107000"/>
                        </a:lnSpc>
                        <a:spcAft>
                          <a:spcPts val="800"/>
                        </a:spcAft>
                      </a:pPr>
                      <a:r>
                        <a:rPr lang="fr-FR" sz="2000" dirty="0">
                          <a:effectLst/>
                          <a:latin typeface="Gill Sans MT" panose="020B0502020104020203" pitchFamily="34" charset="0"/>
                        </a:rPr>
                        <a:t>          </a:t>
                      </a:r>
                      <a:r>
                        <a:rPr lang="fr-FR" sz="2000" dirty="0" err="1">
                          <a:effectLst/>
                          <a:latin typeface="Gill Sans MT" panose="020B0502020104020203" pitchFamily="34" charset="0"/>
                        </a:rPr>
                        <a:t>Third</a:t>
                      </a:r>
                      <a:r>
                        <a:rPr lang="fr-FR" sz="2000" dirty="0">
                          <a:effectLst/>
                          <a:latin typeface="Gill Sans MT" panose="020B0502020104020203" pitchFamily="34" charset="0"/>
                        </a:rPr>
                        <a:t> round/cycle</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a:effectLst/>
                          <a:latin typeface="Gill Sans MT" panose="020B0502020104020203" pitchFamily="34" charset="0"/>
                        </a:rPr>
                        <a:t>12</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effectLst/>
                          <a:latin typeface="Gill Sans MT" panose="020B0502020104020203" pitchFamily="34" charset="0"/>
                        </a:rPr>
                        <a:t>0</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097856"/>
                  </a:ext>
                </a:extLst>
              </a:tr>
              <a:tr h="169735">
                <a:tc>
                  <a:txBody>
                    <a:bodyPr/>
                    <a:lstStyle/>
                    <a:p>
                      <a:pPr>
                        <a:lnSpc>
                          <a:spcPct val="107000"/>
                        </a:lnSpc>
                        <a:spcAft>
                          <a:spcPts val="800"/>
                        </a:spcAft>
                      </a:pPr>
                      <a:r>
                        <a:rPr lang="en-US" sz="2000" dirty="0">
                          <a:solidFill>
                            <a:srgbClr val="000000"/>
                          </a:solidFill>
                          <a:effectLst/>
                          <a:latin typeface="Gill Sans MT" panose="020B0502020104020203" pitchFamily="34" charset="0"/>
                        </a:rPr>
                        <a:t>Most common adverse events, n/N (%) </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dirty="0">
                          <a:effectLst/>
                          <a:latin typeface="Gill Sans MT" panose="020B0502020104020203" pitchFamily="34" charset="0"/>
                        </a:rPr>
                        <a:t> </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000" dirty="0">
                          <a:effectLst/>
                          <a:latin typeface="Gill Sans MT" panose="020B0502020104020203" pitchFamily="34" charset="0"/>
                        </a:rPr>
                        <a:t> </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549148"/>
                  </a:ext>
                </a:extLst>
              </a:tr>
              <a:tr h="169735">
                <a:tc>
                  <a:txBody>
                    <a:bodyPr/>
                    <a:lstStyle/>
                    <a:p>
                      <a:pPr>
                        <a:lnSpc>
                          <a:spcPct val="107000"/>
                        </a:lnSpc>
                        <a:spcAft>
                          <a:spcPts val="800"/>
                        </a:spcAft>
                      </a:pPr>
                      <a:r>
                        <a:rPr lang="en-US" sz="2000">
                          <a:effectLst/>
                          <a:latin typeface="Gill Sans MT" panose="020B0502020104020203" pitchFamily="34" charset="0"/>
                        </a:rPr>
                        <a:t>     </a:t>
                      </a:r>
                      <a:r>
                        <a:rPr lang="fr-FR" sz="2000">
                          <a:effectLst/>
                          <a:latin typeface="Gill Sans MT" panose="020B0502020104020203" pitchFamily="34" charset="0"/>
                        </a:rPr>
                        <a:t>Headache</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effectLst/>
                          <a:latin typeface="Gill Sans MT" panose="020B0502020104020203" pitchFamily="34" charset="0"/>
                        </a:rPr>
                        <a:t>33/129 (25.6%)</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0716451"/>
                  </a:ext>
                </a:extLst>
              </a:tr>
              <a:tr h="169735">
                <a:tc>
                  <a:txBody>
                    <a:bodyPr/>
                    <a:lstStyle/>
                    <a:p>
                      <a:pPr>
                        <a:lnSpc>
                          <a:spcPct val="107000"/>
                        </a:lnSpc>
                        <a:spcAft>
                          <a:spcPts val="800"/>
                        </a:spcAft>
                      </a:pPr>
                      <a:r>
                        <a:rPr lang="fr-FR" sz="2000">
                          <a:solidFill>
                            <a:srgbClr val="000000"/>
                          </a:solidFill>
                          <a:effectLst/>
                          <a:latin typeface="Gill Sans MT" panose="020B0502020104020203" pitchFamily="34" charset="0"/>
                        </a:rPr>
                        <a:t>     Abdominal pain</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solidFill>
                            <a:srgbClr val="000000"/>
                          </a:solidFill>
                          <a:effectLst/>
                          <a:latin typeface="Gill Sans MT" panose="020B0502020104020203" pitchFamily="34" charset="0"/>
                        </a:rPr>
                        <a:t>25/129 (19.4%)</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solidFill>
                            <a:srgbClr val="FF0000"/>
                          </a:solidFill>
                          <a:effectLst/>
                          <a:latin typeface="Gill Sans MT" panose="020B0502020104020203" pitchFamily="34" charset="0"/>
                        </a:rPr>
                        <a:t> </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827152"/>
                  </a:ext>
                </a:extLst>
              </a:tr>
              <a:tr h="169735">
                <a:tc>
                  <a:txBody>
                    <a:bodyPr/>
                    <a:lstStyle/>
                    <a:p>
                      <a:pPr>
                        <a:lnSpc>
                          <a:spcPct val="107000"/>
                        </a:lnSpc>
                        <a:spcAft>
                          <a:spcPts val="800"/>
                        </a:spcAft>
                      </a:pPr>
                      <a:r>
                        <a:rPr lang="fr-FR" sz="2000">
                          <a:effectLst/>
                          <a:latin typeface="Gill Sans MT" panose="020B0502020104020203" pitchFamily="34" charset="0"/>
                        </a:rPr>
                        <a:t>     Vomiting</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a:effectLst/>
                          <a:latin typeface="Gill Sans MT" panose="020B0502020104020203" pitchFamily="34" charset="0"/>
                        </a:rPr>
                        <a:t>23/129 (17.8%)</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6751105"/>
                  </a:ext>
                </a:extLst>
              </a:tr>
              <a:tr h="0">
                <a:tc>
                  <a:txBody>
                    <a:bodyPr/>
                    <a:lstStyle/>
                    <a:p>
                      <a:pPr>
                        <a:lnSpc>
                          <a:spcPct val="107000"/>
                        </a:lnSpc>
                        <a:spcAft>
                          <a:spcPts val="800"/>
                        </a:spcAft>
                      </a:pPr>
                      <a:r>
                        <a:rPr lang="fr-FR" sz="2000">
                          <a:solidFill>
                            <a:srgbClr val="000000"/>
                          </a:solidFill>
                          <a:effectLst/>
                          <a:latin typeface="Gill Sans MT" panose="020B0502020104020203" pitchFamily="34" charset="0"/>
                        </a:rPr>
                        <a:t>     Fever</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a:solidFill>
                            <a:srgbClr val="000000"/>
                          </a:solidFill>
                          <a:effectLst/>
                          <a:latin typeface="Gill Sans MT" panose="020B0502020104020203" pitchFamily="34" charset="0"/>
                        </a:rPr>
                        <a:t>22/129 (12.1%)</a:t>
                      </a:r>
                      <a:endParaRPr lang="fr-FR" sz="200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1987088"/>
                  </a:ext>
                </a:extLst>
              </a:tr>
              <a:tr h="169735">
                <a:tc>
                  <a:txBody>
                    <a:bodyPr/>
                    <a:lstStyle/>
                    <a:p>
                      <a:pPr>
                        <a:lnSpc>
                          <a:spcPct val="107000"/>
                        </a:lnSpc>
                        <a:spcAft>
                          <a:spcPts val="800"/>
                        </a:spcAft>
                      </a:pPr>
                      <a:r>
                        <a:rPr lang="fr-FR" sz="2000" dirty="0">
                          <a:effectLst/>
                          <a:latin typeface="Gill Sans MT" panose="020B0502020104020203" pitchFamily="34" charset="0"/>
                        </a:rPr>
                        <a:t>     </a:t>
                      </a:r>
                      <a:r>
                        <a:rPr lang="fr-FR" sz="2000" dirty="0" err="1">
                          <a:effectLst/>
                          <a:latin typeface="Gill Sans MT" panose="020B0502020104020203" pitchFamily="34" charset="0"/>
                        </a:rPr>
                        <a:t>Other</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FR" sz="2000" dirty="0">
                          <a:effectLst/>
                          <a:latin typeface="Gill Sans MT" panose="020B0502020104020203" pitchFamily="34" charset="0"/>
                        </a:rPr>
                        <a:t>26/129 (20.2%)</a:t>
                      </a: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fr-FR" sz="2000" dirty="0">
                        <a:effectLst/>
                        <a:latin typeface="Gill Sans MT" panose="020B0502020104020203"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2823879"/>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title"/>
          </p:nvPr>
        </p:nvSpPr>
        <p:spPr>
          <a:xfrm>
            <a:off x="361569" y="1905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dirty="0">
                <a:latin typeface="Source Sans Pro"/>
                <a:ea typeface="Source Sans Pro"/>
                <a:cs typeface="Source Sans Pro"/>
                <a:sym typeface="Source Sans Pro"/>
              </a:rPr>
              <a:t>Acceptability</a:t>
            </a:r>
            <a:endParaRPr dirty="0"/>
          </a:p>
        </p:txBody>
      </p:sp>
      <p:sp>
        <p:nvSpPr>
          <p:cNvPr id="227" name="Google Shape;227;p15"/>
          <p:cNvSpPr txBox="1">
            <a:spLocks noGrp="1"/>
          </p:cNvSpPr>
          <p:nvPr>
            <p:ph type="body" idx="1"/>
          </p:nvPr>
        </p:nvSpPr>
        <p:spPr>
          <a:xfrm>
            <a:off x="361570" y="1361391"/>
            <a:ext cx="11610036" cy="5306036"/>
          </a:xfrm>
          <a:prstGeom prst="rect">
            <a:avLst/>
          </a:prstGeom>
          <a:noFill/>
          <a:ln>
            <a:noFill/>
          </a:ln>
        </p:spPr>
        <p:txBody>
          <a:bodyPr spcFirstLastPara="1" wrap="square" lIns="91425" tIns="45700" rIns="91425" bIns="45700" anchor="t" anchorCtr="0">
            <a:noAutofit/>
          </a:bodyPr>
          <a:lstStyle/>
          <a:p>
            <a:pPr marL="342900">
              <a:buSzPts val="2800"/>
            </a:pPr>
            <a:r>
              <a:rPr lang="en-US" sz="2400" dirty="0">
                <a:effectLst/>
                <a:latin typeface="Gill Sans MT" panose="020B0502020104020203" pitchFamily="34" charset="0"/>
                <a:ea typeface="Calibri" panose="020F0502020204030204" pitchFamily="34" charset="0"/>
                <a:cs typeface="Times New Roman" panose="02020603050405020304" pitchFamily="18" charset="0"/>
              </a:rPr>
              <a:t> Participant perceptions of MDA improved over rounds due to perceived reduction in malaria cases, added benefit of malaria prevention for adults, and less bitter taste of drugs.</a:t>
            </a:r>
            <a:endParaRPr sz="2400" dirty="0">
              <a:latin typeface="Source Sans Pro"/>
              <a:ea typeface="Source Sans Pro"/>
              <a:cs typeface="Source Sans Pro"/>
              <a:sym typeface="Source Sans Pro"/>
            </a:endParaRPr>
          </a:p>
          <a:p>
            <a:pPr>
              <a:lnSpc>
                <a:spcPct val="107000"/>
              </a:lnSpc>
              <a:spcAft>
                <a:spcPts val="800"/>
              </a:spcAft>
            </a:pPr>
            <a:r>
              <a:rPr lang="en-US" sz="2400" dirty="0">
                <a:effectLst/>
                <a:latin typeface="Gill Sans MT" panose="020B0502020104020203" pitchFamily="34" charset="0"/>
                <a:ea typeface="Calibri" panose="020F0502020204030204" pitchFamily="34" charset="0"/>
                <a:cs typeface="Times New Roman" panose="02020603050405020304" pitchFamily="18" charset="0"/>
              </a:rPr>
              <a:t>Active engagement by trusted political and health leaders in the community. Authorities set an example by actively taking drugs in front of community and encouraging community to accept the drugs. </a:t>
            </a:r>
            <a:endParaRPr lang="fr-FR"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Gill Sans MT" panose="020B0502020104020203" pitchFamily="34" charset="0"/>
                <a:ea typeface="Calibri" panose="020F0502020204030204" pitchFamily="34" charset="0"/>
                <a:cs typeface="Times New Roman" panose="02020603050405020304" pitchFamily="18" charset="0"/>
              </a:rPr>
              <a:t> Utilization of experiences and lessons learnt from SMC and other MDA campaigns to improve coverage.</a:t>
            </a:r>
            <a:endParaRPr lang="fr-FR"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Gill Sans MT" panose="020B0502020104020203" pitchFamily="34" charset="0"/>
                <a:ea typeface="Calibri" panose="020F0502020204030204" pitchFamily="34" charset="0"/>
                <a:cs typeface="Times New Roman" panose="02020603050405020304" pitchFamily="18" charset="0"/>
              </a:rPr>
              <a:t> Teams began drug distributions early in the morning before participants left to the field adapting their strategies to the local constraints</a:t>
            </a:r>
            <a:endParaRPr lang="fr-FR"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Gill Sans MT" panose="020B0502020104020203" pitchFamily="34" charset="0"/>
                <a:ea typeface="Calibri" panose="020F0502020204030204" pitchFamily="34" charset="0"/>
                <a:cs typeface="Times New Roman" panose="02020603050405020304" pitchFamily="18" charset="0"/>
              </a:rPr>
              <a:t> Participants were contacted via phone and reached in remote locations to deliver drugs</a:t>
            </a:r>
            <a:endParaRPr lang="fr-FR" sz="24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lvl="0" indent="-50800" algn="l" rtl="0">
              <a:lnSpc>
                <a:spcPct val="90000"/>
              </a:lnSpc>
              <a:spcBef>
                <a:spcPts val="1000"/>
              </a:spcBef>
              <a:spcAft>
                <a:spcPts val="0"/>
              </a:spcAft>
              <a:buClr>
                <a:schemeClr val="dk1"/>
              </a:buClr>
              <a:buSzPts val="2800"/>
              <a:buNone/>
            </a:pPr>
            <a:endParaRPr lang="en-US" sz="2400" dirty="0">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title"/>
          </p:nvPr>
        </p:nvSpPr>
        <p:spPr>
          <a:xfrm>
            <a:off x="331265" y="21870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dirty="0">
                <a:latin typeface="Source Sans Pro"/>
                <a:ea typeface="Source Sans Pro"/>
                <a:sym typeface="Source Sans Pro"/>
              </a:rPr>
              <a:t>Reasons for non coverage</a:t>
            </a:r>
            <a:endParaRPr dirty="0"/>
          </a:p>
        </p:txBody>
      </p:sp>
      <p:sp>
        <p:nvSpPr>
          <p:cNvPr id="227" name="Google Shape;227;p15"/>
          <p:cNvSpPr txBox="1">
            <a:spLocks noGrp="1"/>
          </p:cNvSpPr>
          <p:nvPr>
            <p:ph type="body" idx="1"/>
          </p:nvPr>
        </p:nvSpPr>
        <p:spPr>
          <a:xfrm>
            <a:off x="713261" y="1002005"/>
            <a:ext cx="11147474" cy="5637287"/>
          </a:xfrm>
          <a:prstGeom prst="rect">
            <a:avLst/>
          </a:prstGeom>
          <a:noFill/>
          <a:ln>
            <a:noFill/>
          </a:ln>
        </p:spPr>
        <p:txBody>
          <a:bodyPr spcFirstLastPara="1" wrap="square" lIns="91425" tIns="45700" rIns="91425" bIns="45700" anchor="t" anchorCtr="0">
            <a:normAutofit fontScale="25000" lnSpcReduction="20000"/>
          </a:bodyPr>
          <a:lstStyle/>
          <a:p>
            <a:pPr marL="228600" lvl="0" indent="-50800" algn="l" rtl="0">
              <a:lnSpc>
                <a:spcPct val="90000"/>
              </a:lnSpc>
              <a:spcBef>
                <a:spcPts val="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a:lnSpc>
                <a:spcPct val="107000"/>
              </a:lnSpc>
              <a:spcAft>
                <a:spcPts val="800"/>
              </a:spcAft>
            </a:pPr>
            <a:r>
              <a:rPr lang="en-US" sz="9600" dirty="0">
                <a:effectLst/>
                <a:latin typeface="Gill Sans MT" panose="020B0502020104020203" pitchFamily="34" charset="0"/>
                <a:ea typeface="Calibri" panose="020F0502020204030204" pitchFamily="34" charset="0"/>
                <a:cs typeface="Times New Roman" panose="02020603050405020304" pitchFamily="18" charset="0"/>
              </a:rPr>
              <a:t> Cultural and religious events (e.g., weekly markets, traditional and religious ceremonies) were strong influencers of absences.</a:t>
            </a:r>
            <a:endParaRPr lang="fr-FR" sz="96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600" dirty="0">
                <a:effectLst/>
                <a:latin typeface="Gill Sans MT" panose="020B0502020104020203" pitchFamily="34" charset="0"/>
                <a:ea typeface="Calibri" panose="020F0502020204030204" pitchFamily="34" charset="0"/>
                <a:cs typeface="Times New Roman" panose="02020603050405020304" pitchFamily="18" charset="0"/>
              </a:rPr>
              <a:t>  </a:t>
            </a:r>
            <a:r>
              <a:rPr lang="en-US" sz="9600" dirty="0">
                <a:latin typeface="Gill Sans MT" panose="020B0502020104020203" pitchFamily="34" charset="0"/>
                <a:ea typeface="Calibri" panose="020F0502020204030204" pitchFamily="34" charset="0"/>
                <a:cs typeface="Times New Roman" panose="02020603050405020304" pitchFamily="18" charset="0"/>
              </a:rPr>
              <a:t>A</a:t>
            </a:r>
            <a:r>
              <a:rPr lang="en-US" sz="9600" dirty="0">
                <a:effectLst/>
                <a:latin typeface="Gill Sans MT" panose="020B0502020104020203" pitchFamily="34" charset="0"/>
                <a:ea typeface="Calibri" panose="020F0502020204030204" pitchFamily="34" charset="0"/>
                <a:cs typeface="Times New Roman" panose="02020603050405020304" pitchFamily="18" charset="0"/>
              </a:rPr>
              <a:t>gricultural and livestock season resulting in many absences among community</a:t>
            </a:r>
            <a:endParaRPr lang="fr-FR" sz="96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600" dirty="0">
                <a:effectLst/>
                <a:latin typeface="Gill Sans MT" panose="020B0502020104020203" pitchFamily="34" charset="0"/>
                <a:ea typeface="Calibri" panose="020F0502020204030204" pitchFamily="34" charset="0"/>
                <a:cs typeface="Times New Roman" panose="02020603050405020304" pitchFamily="18" charset="0"/>
              </a:rPr>
              <a:t>  Several participants intentionally were absent during the campaign or reported a self-reported pre-existing heart conditions as a strategy to not outwardly refuse MDA. </a:t>
            </a:r>
            <a:endParaRPr lang="fr-FR" sz="96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600" dirty="0">
                <a:effectLst/>
                <a:latin typeface="Gill Sans MT" panose="020B0502020104020203" pitchFamily="34" charset="0"/>
                <a:ea typeface="Calibri" panose="020F0502020204030204" pitchFamily="34" charset="0"/>
                <a:cs typeface="Times New Roman" panose="02020603050405020304" pitchFamily="18" charset="0"/>
              </a:rPr>
              <a:t>  Suspicion that MDA campaign would reduce the fertility and longevity of participants, which were spread through social media campaigns and made worse by negative rumors around COVID-19 pandemic. </a:t>
            </a:r>
            <a:endParaRPr lang="fr-FR" sz="96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600" dirty="0">
                <a:effectLst/>
                <a:latin typeface="Gill Sans MT" panose="020B0502020104020203" pitchFamily="34" charset="0"/>
                <a:ea typeface="Calibri" panose="020F0502020204030204" pitchFamily="34" charset="0"/>
                <a:cs typeface="Times New Roman" panose="02020603050405020304" pitchFamily="18" charset="0"/>
              </a:rPr>
              <a:t> Videos were shared through social networks to warn their communities about possible risks related to drugs and vaccines during COVID-19 pandemic. </a:t>
            </a:r>
            <a:endParaRPr lang="fr-FR" sz="96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600" dirty="0">
                <a:effectLst/>
                <a:latin typeface="Gill Sans MT" panose="020B0502020104020203" pitchFamily="34" charset="0"/>
                <a:ea typeface="Calibri" panose="020F0502020204030204" pitchFamily="34" charset="0"/>
                <a:cs typeface="Times New Roman" panose="02020603050405020304" pitchFamily="18" charset="0"/>
              </a:rPr>
              <a:t> Experiences of side effects in previous rounds. </a:t>
            </a:r>
            <a:endParaRPr lang="fr-FR" sz="9600" dirty="0">
              <a:effectLst/>
              <a:latin typeface="Gill Sans MT" panose="020B0502020104020203" pitchFamily="34" charset="0"/>
              <a:ea typeface="Calibri" panose="020F0502020204030204" pitchFamily="34" charset="0"/>
              <a:cs typeface="Times New Roman" panose="02020603050405020304" pitchFamily="18" charset="0"/>
            </a:endParaRPr>
          </a:p>
          <a:p>
            <a:pPr marL="228600" lvl="0" indent="-5080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866045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0"/>
          <p:cNvSpPr txBox="1">
            <a:spLocks noGrp="1"/>
          </p:cNvSpPr>
          <p:nvPr>
            <p:ph type="title"/>
          </p:nvPr>
        </p:nvSpPr>
        <p:spPr>
          <a:xfrm>
            <a:off x="795499" y="5000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dirty="0">
                <a:latin typeface="Source Sans Pro"/>
                <a:ea typeface="Source Sans Pro"/>
                <a:cs typeface="Source Sans Pro"/>
                <a:sym typeface="Source Sans Pro"/>
              </a:rPr>
              <a:t>Operational challenges</a:t>
            </a:r>
            <a:endParaRPr dirty="0"/>
          </a:p>
        </p:txBody>
      </p:sp>
      <p:sp>
        <p:nvSpPr>
          <p:cNvPr id="260" name="Google Shape;260;p20"/>
          <p:cNvSpPr txBox="1">
            <a:spLocks noGrp="1"/>
          </p:cNvSpPr>
          <p:nvPr>
            <p:ph type="body" idx="1"/>
          </p:nvPr>
        </p:nvSpPr>
        <p:spPr>
          <a:xfrm>
            <a:off x="838200" y="1825625"/>
            <a:ext cx="10472899"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a:lnSpc>
                <a:spcPct val="107000"/>
              </a:lnSpc>
              <a:spcAft>
                <a:spcPts val="800"/>
              </a:spcAft>
            </a:pPr>
            <a:r>
              <a:rPr lang="en-US" sz="2400" dirty="0">
                <a:effectLst/>
                <a:latin typeface="Gill Sans MT" panose="020B0502020104020203" pitchFamily="34" charset="0"/>
                <a:ea typeface="Calibri" panose="020F0502020204030204" pitchFamily="34" charset="0"/>
                <a:cs typeface="Times New Roman" panose="02020603050405020304" pitchFamily="18" charset="0"/>
              </a:rPr>
              <a:t>coverage levels were affected by moderate levels of mobility, logistical challenges in accessing remote villages during rainy season</a:t>
            </a:r>
            <a:endParaRPr lang="fr-FR"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Gill Sans MT" panose="020B0502020104020203" pitchFamily="34" charset="0"/>
                <a:ea typeface="Calibri" panose="020F0502020204030204" pitchFamily="34" charset="0"/>
                <a:cs typeface="Times New Roman" panose="02020603050405020304" pitchFamily="18" charset="0"/>
              </a:rPr>
              <a:t> Refusals were more common among adolescents and younger adults who were affected by negative social media messaging around COVID-19 and were thus more fearful and/or suspicious about other public health interventions. </a:t>
            </a:r>
            <a:endParaRPr lang="fr-FR"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Gill Sans MT" panose="020B0502020104020203" pitchFamily="34" charset="0"/>
                <a:ea typeface="Calibri" panose="020F0502020204030204" pitchFamily="34" charset="0"/>
                <a:cs typeface="Times New Roman" panose="02020603050405020304" pitchFamily="18" charset="0"/>
              </a:rPr>
              <a:t>Diversion of human resources in response to COVID-19 pandemic and other public health interventions (e.g., yellow fever immunizations) caused delays in MDA implementation </a:t>
            </a:r>
          </a:p>
          <a:p>
            <a:pPr>
              <a:lnSpc>
                <a:spcPct val="107000"/>
              </a:lnSpc>
              <a:spcAft>
                <a:spcPts val="800"/>
              </a:spcAft>
            </a:pPr>
            <a:r>
              <a:rPr lang="en-US" sz="2400" dirty="0">
                <a:effectLst/>
                <a:latin typeface="Gill Sans MT" panose="020B0502020104020203" pitchFamily="34" charset="0"/>
                <a:ea typeface="Calibri" panose="020F0502020204030204" pitchFamily="34" charset="0"/>
                <a:cs typeface="Times New Roman" panose="02020603050405020304" pitchFamily="18" charset="0"/>
              </a:rPr>
              <a:t> Pediatric formulation of primaquine required additional time and resources to crush tablets and dissolve in water</a:t>
            </a:r>
            <a:endParaRPr lang="fr-FR" sz="2400" dirty="0">
              <a:effectLst/>
              <a:latin typeface="Gill Sans MT" panose="020B0502020104020203" pitchFamily="34" charset="0"/>
              <a:ea typeface="Calibri" panose="020F0502020204030204" pitchFamily="34" charset="0"/>
              <a:cs typeface="Times New Roman" panose="02020603050405020304" pitchFamily="18" charset="0"/>
            </a:endParaRP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1"/>
          <p:cNvSpPr txBox="1">
            <a:spLocks noGrp="1"/>
          </p:cNvSpPr>
          <p:nvPr>
            <p:ph type="title"/>
          </p:nvPr>
        </p:nvSpPr>
        <p:spPr>
          <a:xfrm>
            <a:off x="795499" y="5000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a:latin typeface="Source Sans Pro"/>
                <a:ea typeface="Source Sans Pro"/>
                <a:cs typeface="Source Sans Pro"/>
                <a:sym typeface="Source Sans Pro"/>
              </a:rPr>
              <a:t>Lessons learned</a:t>
            </a:r>
            <a:endParaRPr/>
          </a:p>
        </p:txBody>
      </p:sp>
      <p:sp>
        <p:nvSpPr>
          <p:cNvPr id="266" name="Google Shape;266;p21"/>
          <p:cNvSpPr txBox="1">
            <a:spLocks noGrp="1"/>
          </p:cNvSpPr>
          <p:nvPr>
            <p:ph type="body" idx="1"/>
          </p:nvPr>
        </p:nvSpPr>
        <p:spPr>
          <a:xfrm>
            <a:off x="838200" y="1825625"/>
            <a:ext cx="10472899"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p:txBody>
      </p:sp>
      <p:sp>
        <p:nvSpPr>
          <p:cNvPr id="3" name="ZoneTexte 2">
            <a:extLst>
              <a:ext uri="{FF2B5EF4-FFF2-40B4-BE49-F238E27FC236}">
                <a16:creationId xmlns:a16="http://schemas.microsoft.com/office/drawing/2014/main" id="{A32916D6-1166-FC4B-C246-6B03527B7A5E}"/>
              </a:ext>
            </a:extLst>
          </p:cNvPr>
          <p:cNvSpPr txBox="1"/>
          <p:nvPr/>
        </p:nvSpPr>
        <p:spPr>
          <a:xfrm>
            <a:off x="331265" y="1675522"/>
            <a:ext cx="10852550" cy="3931333"/>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400" dirty="0">
                <a:effectLst/>
                <a:latin typeface="Gill Sans MT" panose="020B0502020104020203" pitchFamily="34" charset="0"/>
                <a:ea typeface="Calibri" panose="020F0502020204030204" pitchFamily="34" charset="0"/>
                <a:cs typeface="Times New Roman" panose="02020603050405020304" pitchFamily="18" charset="0"/>
              </a:rPr>
              <a:t>Strong support from key administrative and health authorities, including the District Health Officer, health post nurses, village elders and engagement from the existing community health worker system are drivers of Mass campaign success</a:t>
            </a:r>
          </a:p>
          <a:p>
            <a:pPr marL="285750" indent="-285750">
              <a:lnSpc>
                <a:spcPct val="107000"/>
              </a:lnSpc>
              <a:spcAft>
                <a:spcPts val="800"/>
              </a:spcAft>
              <a:buFont typeface="Arial" panose="020B0604020202020204" pitchFamily="34" charset="0"/>
              <a:buChar char="•"/>
            </a:pPr>
            <a:r>
              <a:rPr lang="en-US" sz="2400" dirty="0">
                <a:latin typeface="Gill Sans MT" panose="020B0502020104020203" pitchFamily="34" charset="0"/>
                <a:ea typeface="Calibri" panose="020F0502020204030204" pitchFamily="34" charset="0"/>
                <a:cs typeface="Times New Roman" panose="02020603050405020304" pitchFamily="18" charset="0"/>
              </a:rPr>
              <a:t>Routine district activities (such as mass vaccination, NTDs chemoprevention …) c</a:t>
            </a:r>
            <a:r>
              <a:rPr lang="en-US" sz="2400" dirty="0">
                <a:effectLst/>
                <a:latin typeface="Gill Sans MT" panose="020B0502020104020203" pitchFamily="34" charset="0"/>
                <a:ea typeface="Calibri" panose="020F0502020204030204" pitchFamily="34" charset="0"/>
                <a:cs typeface="Times New Roman" panose="02020603050405020304" pitchFamily="18" charset="0"/>
              </a:rPr>
              <a:t>an negatively </a:t>
            </a:r>
            <a:r>
              <a:rPr lang="en-US" sz="2400" dirty="0">
                <a:latin typeface="Gill Sans MT" panose="020B0502020104020203" pitchFamily="34" charset="0"/>
                <a:ea typeface="Calibri" panose="020F0502020204030204" pitchFamily="34" charset="0"/>
                <a:cs typeface="Times New Roman" panose="02020603050405020304" pitchFamily="18" charset="0"/>
              </a:rPr>
              <a:t>impact optimal implementation of MDA</a:t>
            </a:r>
            <a:endParaRPr lang="fr-FR" sz="2400" dirty="0">
              <a:effectLst/>
              <a:latin typeface="Gill Sans MT" panose="020B0502020104020203"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400" dirty="0">
                <a:effectLst/>
                <a:latin typeface="Gill Sans MT" panose="020B0502020104020203" pitchFamily="34" charset="0"/>
                <a:ea typeface="Calibri" panose="020F0502020204030204" pitchFamily="34" charset="0"/>
                <a:cs typeface="Times New Roman" panose="02020603050405020304" pitchFamily="18" charset="0"/>
              </a:rPr>
              <a:t>  Repeated training on drug delivery and dosing guidelines helped to ensure efficient delivery of MDA </a:t>
            </a:r>
          </a:p>
          <a:p>
            <a:pPr marL="285750" indent="-285750">
              <a:lnSpc>
                <a:spcPct val="107000"/>
              </a:lnSpc>
              <a:spcAft>
                <a:spcPts val="800"/>
              </a:spcAft>
              <a:buFont typeface="Arial" panose="020B0604020202020204" pitchFamily="34" charset="0"/>
              <a:buChar char="•"/>
            </a:pPr>
            <a:r>
              <a:rPr lang="en-US" sz="2400" dirty="0">
                <a:effectLst/>
                <a:latin typeface="Gill Sans MT" panose="020B0502020104020203" pitchFamily="34" charset="0"/>
                <a:ea typeface="Calibri" panose="020F0502020204030204" pitchFamily="34" charset="0"/>
                <a:cs typeface="Times New Roman" panose="02020603050405020304" pitchFamily="18" charset="0"/>
              </a:rPr>
              <a:t>It is necessary to </a:t>
            </a:r>
            <a:r>
              <a:rPr lang="en-US" sz="2400" dirty="0">
                <a:latin typeface="Gill Sans MT" panose="020B0502020104020203" pitchFamily="34" charset="0"/>
                <a:ea typeface="Calibri" panose="020F0502020204030204" pitchFamily="34" charset="0"/>
                <a:cs typeface="Times New Roman" panose="02020603050405020304" pitchFamily="18" charset="0"/>
              </a:rPr>
              <a:t>have pediatric formulation of primaquine to better implement MDA using such drug</a:t>
            </a:r>
            <a:endParaRPr lang="fr-FR" sz="24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2"/>
          <p:cNvSpPr txBox="1">
            <a:spLocks noGrp="1"/>
          </p:cNvSpPr>
          <p:nvPr>
            <p:ph type="title"/>
          </p:nvPr>
        </p:nvSpPr>
        <p:spPr>
          <a:xfrm>
            <a:off x="795499" y="5000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dirty="0">
                <a:latin typeface="Source Sans Pro"/>
                <a:ea typeface="Source Sans Pro"/>
                <a:sym typeface="Source Sans Pro"/>
              </a:rPr>
              <a:t>Conclusion</a:t>
            </a:r>
            <a:endParaRPr dirty="0"/>
          </a:p>
        </p:txBody>
      </p:sp>
      <p:sp>
        <p:nvSpPr>
          <p:cNvPr id="272" name="Google Shape;272;p22"/>
          <p:cNvSpPr txBox="1">
            <a:spLocks noGrp="1"/>
          </p:cNvSpPr>
          <p:nvPr>
            <p:ph type="body" idx="1"/>
          </p:nvPr>
        </p:nvSpPr>
        <p:spPr>
          <a:xfrm>
            <a:off x="838200" y="1825625"/>
            <a:ext cx="10472899"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Gill Sans MT" panose="020B0502020104020203" pitchFamily="34" charset="0"/>
              <a:ea typeface="Source Sans Pro"/>
              <a:cs typeface="Source Sans Pro"/>
              <a:sym typeface="Source Sans Pro"/>
            </a:endParaRPr>
          </a:p>
        </p:txBody>
      </p:sp>
      <p:sp>
        <p:nvSpPr>
          <p:cNvPr id="273" name="Google Shape;273;p22"/>
          <p:cNvSpPr txBox="1"/>
          <p:nvPr/>
        </p:nvSpPr>
        <p:spPr>
          <a:xfrm>
            <a:off x="424070" y="1825625"/>
            <a:ext cx="11141028" cy="3970277"/>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Font typeface="Arial" panose="020B0604020202020204" pitchFamily="34" charset="0"/>
              <a:buChar char="•"/>
            </a:pPr>
            <a:r>
              <a:rPr lang="en-US" sz="2800" dirty="0">
                <a:solidFill>
                  <a:schemeClr val="dk1"/>
                </a:solidFill>
                <a:latin typeface="Source Sans Pro"/>
                <a:ea typeface="Source Sans Pro"/>
                <a:cs typeface="Source Sans Pro"/>
                <a:sym typeface="Source Sans Pro"/>
              </a:rPr>
              <a:t>Good acceptability of MDA despite some challenges</a:t>
            </a:r>
          </a:p>
          <a:p>
            <a:pPr marL="457200" marR="0" lvl="0" indent="-457200" algn="just" rtl="0">
              <a:lnSpc>
                <a:spcPct val="150000"/>
              </a:lnSpc>
              <a:spcBef>
                <a:spcPts val="0"/>
              </a:spcBef>
              <a:spcAft>
                <a:spcPts val="0"/>
              </a:spcAft>
              <a:buFont typeface="Arial" panose="020B0604020202020204" pitchFamily="34" charset="0"/>
              <a:buChar char="•"/>
            </a:pPr>
            <a:r>
              <a:rPr lang="en-US" sz="2800" dirty="0">
                <a:solidFill>
                  <a:schemeClr val="dk1"/>
                </a:solidFill>
                <a:latin typeface="Source Sans Pro"/>
                <a:ea typeface="Source Sans Pro"/>
                <a:cs typeface="Source Sans Pro"/>
                <a:sym typeface="Source Sans Pro"/>
              </a:rPr>
              <a:t>High level of coverage </a:t>
            </a:r>
          </a:p>
          <a:p>
            <a:pPr marL="457200" marR="0" lvl="0" indent="-457200" algn="just" rtl="0">
              <a:lnSpc>
                <a:spcPct val="150000"/>
              </a:lnSpc>
              <a:spcBef>
                <a:spcPts val="0"/>
              </a:spcBef>
              <a:spcAft>
                <a:spcPts val="0"/>
              </a:spcAft>
              <a:buFont typeface="Arial" panose="020B0604020202020204" pitchFamily="34" charset="0"/>
              <a:buChar char="•"/>
            </a:pPr>
            <a:r>
              <a:rPr lang="en-US" sz="2800" dirty="0">
                <a:solidFill>
                  <a:schemeClr val="dk1"/>
                </a:solidFill>
                <a:latin typeface="Source Sans Pro"/>
                <a:ea typeface="Source Sans Pro"/>
                <a:cs typeface="Source Sans Pro"/>
                <a:sym typeface="Source Sans Pro"/>
              </a:rPr>
              <a:t>No SAEs </a:t>
            </a:r>
          </a:p>
          <a:p>
            <a:pPr marL="457200" marR="0" lvl="0" indent="-457200" algn="just" rtl="0">
              <a:lnSpc>
                <a:spcPct val="150000"/>
              </a:lnSpc>
              <a:spcBef>
                <a:spcPts val="0"/>
              </a:spcBef>
              <a:spcAft>
                <a:spcPts val="0"/>
              </a:spcAft>
              <a:buFont typeface="Arial" panose="020B0604020202020204" pitchFamily="34" charset="0"/>
              <a:buChar char="•"/>
            </a:pPr>
            <a:r>
              <a:rPr lang="en-US" sz="2800" dirty="0">
                <a:solidFill>
                  <a:schemeClr val="dk1"/>
                </a:solidFill>
                <a:latin typeface="Source Sans Pro"/>
                <a:ea typeface="Source Sans Pro"/>
                <a:cs typeface="Source Sans Pro"/>
                <a:sym typeface="Source Sans Pro"/>
              </a:rPr>
              <a:t>Senegal plan it’s introduction in 2 medical districts in the south region</a:t>
            </a:r>
          </a:p>
          <a:p>
            <a:pPr marL="457200" marR="0" lvl="0" indent="-457200" algn="just" rtl="0">
              <a:lnSpc>
                <a:spcPct val="150000"/>
              </a:lnSpc>
              <a:spcBef>
                <a:spcPts val="0"/>
              </a:spcBef>
              <a:spcAft>
                <a:spcPts val="0"/>
              </a:spcAft>
              <a:buFont typeface="Arial" panose="020B0604020202020204" pitchFamily="34" charset="0"/>
              <a:buChar char="•"/>
            </a:pPr>
            <a:r>
              <a:rPr lang="en-US" sz="2800" dirty="0">
                <a:solidFill>
                  <a:schemeClr val="dk1"/>
                </a:solidFill>
                <a:latin typeface="Source Sans Pro"/>
                <a:ea typeface="Source Sans Pro"/>
                <a:cs typeface="Source Sans Pro"/>
                <a:sym typeface="Source Sans Pro"/>
              </a:rPr>
              <a:t>Tailored strategies needs to be anticipated for nomads and extremely mobile persons during transmission season </a:t>
            </a:r>
            <a:endParaRPr sz="2800" dirty="0"/>
          </a:p>
        </p:txBody>
      </p:sp>
    </p:spTree>
    <p:extLst>
      <p:ext uri="{BB962C8B-B14F-4D97-AF65-F5344CB8AC3E}">
        <p14:creationId xmlns:p14="http://schemas.microsoft.com/office/powerpoint/2010/main" val="3016669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2"/>
          <p:cNvSpPr txBox="1">
            <a:spLocks noGrp="1"/>
          </p:cNvSpPr>
          <p:nvPr>
            <p:ph type="title"/>
          </p:nvPr>
        </p:nvSpPr>
        <p:spPr>
          <a:xfrm>
            <a:off x="795499" y="50006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a:latin typeface="Source Sans Pro"/>
                <a:ea typeface="Source Sans Pro"/>
                <a:cs typeface="Source Sans Pro"/>
                <a:sym typeface="Source Sans Pro"/>
              </a:rPr>
              <a:t>Next steps</a:t>
            </a:r>
            <a:endParaRPr/>
          </a:p>
        </p:txBody>
      </p:sp>
      <p:sp>
        <p:nvSpPr>
          <p:cNvPr id="272" name="Google Shape;272;p22"/>
          <p:cNvSpPr txBox="1">
            <a:spLocks noGrp="1"/>
          </p:cNvSpPr>
          <p:nvPr>
            <p:ph type="body" idx="1"/>
          </p:nvPr>
        </p:nvSpPr>
        <p:spPr>
          <a:xfrm>
            <a:off x="838200" y="1825625"/>
            <a:ext cx="10472899"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a:latin typeface="Source Sans Pro"/>
              <a:ea typeface="Source Sans Pro"/>
              <a:cs typeface="Source Sans Pro"/>
              <a:sym typeface="Source Sans Pro"/>
            </a:endParaRPr>
          </a:p>
        </p:txBody>
      </p:sp>
      <p:sp>
        <p:nvSpPr>
          <p:cNvPr id="273" name="Google Shape;273;p22"/>
          <p:cNvSpPr txBox="1"/>
          <p:nvPr/>
        </p:nvSpPr>
        <p:spPr>
          <a:xfrm>
            <a:off x="1092200" y="1825625"/>
            <a:ext cx="10261600"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Gill Sans MT" panose="020B0502020104020203" pitchFamily="34" charset="0"/>
                <a:ea typeface="Source Sans Pro"/>
                <a:cs typeface="Source Sans Pro"/>
                <a:sym typeface="Source Sans Pro"/>
              </a:rPr>
              <a:t>2022 SMC campaign monitoring; Coverage was ~92-100% in study villages. </a:t>
            </a:r>
            <a:endParaRPr sz="2400" dirty="0">
              <a:latin typeface="Gill Sans MT" panose="020B0502020104020203" pitchFamily="34" charset="0"/>
            </a:endParaRPr>
          </a:p>
          <a:p>
            <a:pPr marL="0" marR="0" lvl="0" indent="0" algn="l" rtl="0">
              <a:spcBef>
                <a:spcPts val="0"/>
              </a:spcBef>
              <a:spcAft>
                <a:spcPts val="0"/>
              </a:spcAft>
              <a:buNone/>
            </a:pPr>
            <a:endParaRPr sz="2400" dirty="0">
              <a:solidFill>
                <a:schemeClr val="dk1"/>
              </a:solidFill>
              <a:latin typeface="Gill Sans MT" panose="020B0502020104020203" pitchFamily="34" charset="0"/>
              <a:ea typeface="Source Sans Pro"/>
              <a:cs typeface="Source Sans Pro"/>
              <a:sym typeface="Source Sans Pro"/>
            </a:endParaRPr>
          </a:p>
          <a:p>
            <a:pPr marL="0" marR="0" lvl="0" indent="0" algn="l" rtl="0">
              <a:spcBef>
                <a:spcPts val="0"/>
              </a:spcBef>
              <a:spcAft>
                <a:spcPts val="0"/>
              </a:spcAft>
              <a:buNone/>
            </a:pPr>
            <a:r>
              <a:rPr lang="en-US" sz="2400" dirty="0">
                <a:solidFill>
                  <a:schemeClr val="dk1"/>
                </a:solidFill>
                <a:latin typeface="Gill Sans MT" panose="020B0502020104020203" pitchFamily="34" charset="0"/>
                <a:ea typeface="Source Sans Pro"/>
                <a:cs typeface="Source Sans Pro"/>
                <a:sym typeface="Source Sans Pro"/>
              </a:rPr>
              <a:t>Year 2 </a:t>
            </a:r>
            <a:r>
              <a:rPr lang="en-US" sz="2400" dirty="0" err="1">
                <a:solidFill>
                  <a:schemeClr val="dk1"/>
                </a:solidFill>
                <a:latin typeface="Gill Sans MT" panose="020B0502020104020203" pitchFamily="34" charset="0"/>
                <a:ea typeface="Source Sans Pro"/>
                <a:cs typeface="Source Sans Pro"/>
                <a:sym typeface="Source Sans Pro"/>
              </a:rPr>
              <a:t>moribidity</a:t>
            </a:r>
            <a:r>
              <a:rPr lang="en-US" sz="2400" dirty="0">
                <a:solidFill>
                  <a:schemeClr val="dk1"/>
                </a:solidFill>
                <a:latin typeface="Gill Sans MT" panose="020B0502020104020203" pitchFamily="34" charset="0"/>
                <a:ea typeface="Source Sans Pro"/>
                <a:cs typeface="Source Sans Pro"/>
                <a:sym typeface="Source Sans Pro"/>
              </a:rPr>
              <a:t> data collection under analysis to see if </a:t>
            </a:r>
            <a:r>
              <a:rPr lang="en-US" sz="2400" dirty="0" err="1">
                <a:solidFill>
                  <a:schemeClr val="dk1"/>
                </a:solidFill>
                <a:latin typeface="Gill Sans MT" panose="020B0502020104020203" pitchFamily="34" charset="0"/>
                <a:ea typeface="Source Sans Pro"/>
                <a:cs typeface="Source Sans Pro"/>
                <a:sym typeface="Source Sans Pro"/>
              </a:rPr>
              <a:t>effets</a:t>
            </a:r>
            <a:r>
              <a:rPr lang="en-US" sz="2400" dirty="0">
                <a:solidFill>
                  <a:schemeClr val="dk1"/>
                </a:solidFill>
                <a:latin typeface="Gill Sans MT" panose="020B0502020104020203" pitchFamily="34" charset="0"/>
                <a:ea typeface="Source Sans Pro"/>
                <a:cs typeface="Source Sans Pro"/>
                <a:sym typeface="Source Sans Pro"/>
              </a:rPr>
              <a:t> were sustained in follow-up year. </a:t>
            </a:r>
            <a:endParaRPr sz="2400" dirty="0">
              <a:latin typeface="Gill Sans MT" panose="020B0502020104020203" pitchFamily="34" charset="0"/>
            </a:endParaRPr>
          </a:p>
          <a:p>
            <a:pPr marL="0" marR="0" lvl="0" indent="0" algn="l" rtl="0">
              <a:spcBef>
                <a:spcPts val="0"/>
              </a:spcBef>
              <a:spcAft>
                <a:spcPts val="0"/>
              </a:spcAft>
              <a:buNone/>
            </a:pPr>
            <a:endParaRPr sz="2400" dirty="0">
              <a:solidFill>
                <a:schemeClr val="dk1"/>
              </a:solidFill>
              <a:latin typeface="Gill Sans MT" panose="020B0502020104020203" pitchFamily="34" charset="0"/>
              <a:ea typeface="Source Sans Pro"/>
              <a:cs typeface="Source Sans Pro"/>
              <a:sym typeface="Source Sans Pro"/>
            </a:endParaRPr>
          </a:p>
          <a:p>
            <a:pPr marL="0" marR="0" lvl="0" indent="0" algn="l" rtl="0">
              <a:spcBef>
                <a:spcPts val="0"/>
              </a:spcBef>
              <a:spcAft>
                <a:spcPts val="0"/>
              </a:spcAft>
              <a:buNone/>
            </a:pPr>
            <a:r>
              <a:rPr lang="en-US" sz="2400" dirty="0">
                <a:solidFill>
                  <a:schemeClr val="dk1"/>
                </a:solidFill>
                <a:latin typeface="Gill Sans MT" panose="020B0502020104020203" pitchFamily="34" charset="0"/>
                <a:ea typeface="Source Sans Pro"/>
                <a:cs typeface="Source Sans Pro"/>
                <a:sym typeface="Source Sans Pro"/>
              </a:rPr>
              <a:t>Lab analysis – drug resistance markers, serology</a:t>
            </a:r>
          </a:p>
          <a:p>
            <a:pPr marL="0" marR="0" lvl="0" indent="0" algn="l" rtl="0">
              <a:spcBef>
                <a:spcPts val="0"/>
              </a:spcBef>
              <a:spcAft>
                <a:spcPts val="0"/>
              </a:spcAft>
              <a:buNone/>
            </a:pPr>
            <a:endParaRPr lang="en-US" sz="2400" dirty="0">
              <a:solidFill>
                <a:schemeClr val="dk1"/>
              </a:solidFill>
              <a:latin typeface="Gill Sans MT" panose="020B0502020104020203" pitchFamily="34" charset="0"/>
              <a:ea typeface="Source Sans Pro"/>
              <a:sym typeface="Source Sans Pro"/>
            </a:endParaRPr>
          </a:p>
          <a:p>
            <a:pPr marL="0" marR="0" lvl="0" indent="0" algn="l" rtl="0">
              <a:spcBef>
                <a:spcPts val="0"/>
              </a:spcBef>
              <a:spcAft>
                <a:spcPts val="0"/>
              </a:spcAft>
              <a:buNone/>
            </a:pPr>
            <a:r>
              <a:rPr lang="en-US" sz="2400" dirty="0">
                <a:solidFill>
                  <a:schemeClr val="dk1"/>
                </a:solidFill>
                <a:latin typeface="Gill Sans MT" panose="020B0502020104020203" pitchFamily="34" charset="0"/>
                <a:ea typeface="Source Sans Pro"/>
                <a:sym typeface="Source Sans Pro"/>
              </a:rPr>
              <a:t>Cost effectiveness analysis </a:t>
            </a:r>
            <a:endParaRPr sz="2400" dirty="0">
              <a:latin typeface="Gill Sans MT" panose="020B0502020104020203" pitchFamily="34" charset="0"/>
            </a:endParaRPr>
          </a:p>
          <a:p>
            <a:pPr marL="0" marR="0" lvl="0" indent="0" algn="l" rtl="0">
              <a:spcBef>
                <a:spcPts val="0"/>
              </a:spcBef>
              <a:spcAft>
                <a:spcPts val="0"/>
              </a:spcAft>
              <a:buNone/>
            </a:pPr>
            <a:endParaRPr sz="2400" dirty="0">
              <a:solidFill>
                <a:schemeClr val="dk1"/>
              </a:solidFill>
              <a:latin typeface="Gill Sans MT" panose="020B0502020104020203" pitchFamily="34" charset="0"/>
              <a:ea typeface="Source Sans Pro"/>
              <a:cs typeface="Source Sans Pro"/>
              <a:sym typeface="Source Sans Pro"/>
            </a:endParaRPr>
          </a:p>
          <a:p>
            <a:pPr marL="0" marR="0" lvl="0" indent="0" algn="l" rtl="0">
              <a:spcBef>
                <a:spcPts val="0"/>
              </a:spcBef>
              <a:spcAft>
                <a:spcPts val="0"/>
              </a:spcAft>
              <a:buNone/>
            </a:pPr>
            <a:r>
              <a:rPr lang="en-US" sz="2400" dirty="0">
                <a:solidFill>
                  <a:schemeClr val="dk1"/>
                </a:solidFill>
                <a:latin typeface="Gill Sans MT" panose="020B0502020104020203" pitchFamily="34" charset="0"/>
                <a:ea typeface="Source Sans Pro"/>
                <a:cs typeface="Source Sans Pro"/>
                <a:sym typeface="Source Sans Pro"/>
              </a:rPr>
              <a:t>Dissemination to communities planned for May 2023</a:t>
            </a:r>
            <a:endParaRPr sz="2400" dirty="0">
              <a:latin typeface="Gill Sans MT" panose="020B0502020104020203" pitchFamily="34" charset="0"/>
            </a:endParaRPr>
          </a:p>
          <a:p>
            <a:pPr marL="0" marR="0" lvl="0" indent="0" algn="l" rtl="0">
              <a:spcBef>
                <a:spcPts val="0"/>
              </a:spcBef>
              <a:spcAft>
                <a:spcPts val="0"/>
              </a:spcAft>
              <a:buNone/>
            </a:pPr>
            <a:endParaRPr sz="2400" dirty="0">
              <a:solidFill>
                <a:schemeClr val="dk1"/>
              </a:solidFill>
              <a:latin typeface="Gill Sans MT" panose="020B0502020104020203" pitchFamily="34" charset="0"/>
              <a:ea typeface="Source Sans Pro"/>
              <a:cs typeface="Source Sans Pro"/>
              <a:sym typeface="Source Sans Pro"/>
            </a:endParaRPr>
          </a:p>
          <a:p>
            <a:pPr marL="0" marR="0" lvl="0" indent="0" algn="l" rtl="0">
              <a:spcBef>
                <a:spcPts val="0"/>
              </a:spcBef>
              <a:spcAft>
                <a:spcPts val="0"/>
              </a:spcAft>
              <a:buNone/>
            </a:pPr>
            <a:r>
              <a:rPr lang="en-US" sz="2400" dirty="0">
                <a:solidFill>
                  <a:schemeClr val="dk1"/>
                </a:solidFill>
                <a:latin typeface="Gill Sans MT" panose="020B0502020104020203" pitchFamily="34" charset="0"/>
                <a:ea typeface="Source Sans Pro"/>
                <a:cs typeface="Source Sans Pro"/>
                <a:sym typeface="Source Sans Pro"/>
              </a:rPr>
              <a:t>Plan of NMCP is to do MDA in 2 districts</a:t>
            </a:r>
            <a:endParaRPr sz="2400" dirty="0">
              <a:latin typeface="Gill Sans MT" panose="020B0502020104020203" pitchFamily="34" charset="0"/>
            </a:endParaRPr>
          </a:p>
          <a:p>
            <a:pPr marL="0" marR="0" lvl="0" indent="0" algn="l" rtl="0">
              <a:spcBef>
                <a:spcPts val="0"/>
              </a:spcBef>
              <a:spcAft>
                <a:spcPts val="0"/>
              </a:spcAft>
              <a:buNone/>
            </a:pPr>
            <a:r>
              <a:rPr lang="en-US" sz="2000" dirty="0">
                <a:solidFill>
                  <a:schemeClr val="dk1"/>
                </a:solidFill>
                <a:latin typeface="Source Sans Pro"/>
                <a:ea typeface="Source Sans Pro"/>
                <a:cs typeface="Source Sans Pro"/>
                <a:sym typeface="Source Sans Pro"/>
              </a:rPr>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dirty="0">
                <a:latin typeface="Gill Sans MT" panose="020B0502020104020203" pitchFamily="34" charset="0"/>
                <a:ea typeface="Source Sans Pro"/>
                <a:cs typeface="Source Sans Pro"/>
                <a:sym typeface="Source Sans Pro"/>
              </a:rPr>
              <a:t>Chemoprevention strategies</a:t>
            </a:r>
            <a:endParaRPr dirty="0">
              <a:latin typeface="Gill Sans MT" panose="020B0502020104020203" pitchFamily="34" charset="0"/>
            </a:endParaRPr>
          </a:p>
        </p:txBody>
      </p:sp>
      <p:sp>
        <p:nvSpPr>
          <p:cNvPr id="97" name="Google Shape;9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dirty="0">
                <a:latin typeface="Gill Sans MT" panose="020B0502020104020203" pitchFamily="34" charset="0"/>
                <a:ea typeface="Source Sans Pro"/>
                <a:cs typeface="Source Sans Pro"/>
                <a:sym typeface="Source Sans Pro"/>
              </a:rPr>
              <a:t>SMC versus MDA</a:t>
            </a:r>
            <a:endParaRPr dirty="0">
              <a:latin typeface="Gill Sans MT" panose="020B0502020104020203" pitchFamily="34" charset="0"/>
            </a:endParaRPr>
          </a:p>
          <a:p>
            <a:pPr marL="228600" lvl="0" indent="-64135" algn="l" rtl="0">
              <a:lnSpc>
                <a:spcPct val="90000"/>
              </a:lnSpc>
              <a:spcBef>
                <a:spcPts val="1000"/>
              </a:spcBef>
              <a:spcAft>
                <a:spcPts val="0"/>
              </a:spcAft>
              <a:buClr>
                <a:schemeClr val="dk1"/>
              </a:buClr>
              <a:buSzPct val="100000"/>
              <a:buNone/>
            </a:pPr>
            <a:endParaRPr dirty="0">
              <a:latin typeface="Gill Sans MT" panose="020B0502020104020203" pitchFamily="34" charset="0"/>
              <a:ea typeface="Source Sans Pro"/>
              <a:cs typeface="Source Sans Pro"/>
              <a:sym typeface="Source Sans Pro"/>
            </a:endParaRPr>
          </a:p>
          <a:p>
            <a:pPr marL="228600" lvl="0" indent="-228600" algn="l" rtl="0">
              <a:lnSpc>
                <a:spcPct val="90000"/>
              </a:lnSpc>
              <a:spcBef>
                <a:spcPts val="1000"/>
              </a:spcBef>
              <a:spcAft>
                <a:spcPts val="0"/>
              </a:spcAft>
              <a:buClr>
                <a:schemeClr val="dk1"/>
              </a:buClr>
              <a:buSzPct val="100000"/>
              <a:buChar char="•"/>
            </a:pPr>
            <a:r>
              <a:rPr lang="en-US" dirty="0">
                <a:latin typeface="Gill Sans MT" panose="020B0502020104020203" pitchFamily="34" charset="0"/>
                <a:ea typeface="Source Sans Pro"/>
                <a:cs typeface="Source Sans Pro"/>
                <a:sym typeface="Source Sans Pro"/>
              </a:rPr>
              <a:t>SMC in Senegal</a:t>
            </a:r>
            <a:endParaRPr dirty="0">
              <a:latin typeface="Gill Sans MT" panose="020B0502020104020203" pitchFamily="34" charset="0"/>
            </a:endParaRPr>
          </a:p>
          <a:p>
            <a:pPr marL="685800" lvl="1" indent="-228600" algn="l" rtl="0">
              <a:lnSpc>
                <a:spcPct val="90000"/>
              </a:lnSpc>
              <a:spcBef>
                <a:spcPts val="500"/>
              </a:spcBef>
              <a:spcAft>
                <a:spcPts val="0"/>
              </a:spcAft>
              <a:buClr>
                <a:schemeClr val="dk1"/>
              </a:buClr>
              <a:buSzPct val="100000"/>
              <a:buChar char="•"/>
            </a:pPr>
            <a:r>
              <a:rPr lang="en-US" dirty="0">
                <a:latin typeface="Gill Sans MT" panose="020B0502020104020203" pitchFamily="34" charset="0"/>
                <a:ea typeface="Source Sans Pro"/>
                <a:cs typeface="Source Sans Pro"/>
                <a:sym typeface="Source Sans Pro"/>
              </a:rPr>
              <a:t>Used as a burden reduction approach only for children under 10</a:t>
            </a:r>
            <a:endParaRPr dirty="0">
              <a:latin typeface="Gill Sans MT" panose="020B0502020104020203" pitchFamily="34" charset="0"/>
            </a:endParaRPr>
          </a:p>
          <a:p>
            <a:pPr marL="685800" lvl="1" indent="-228600" algn="l" rtl="0">
              <a:lnSpc>
                <a:spcPct val="90000"/>
              </a:lnSpc>
              <a:spcBef>
                <a:spcPts val="500"/>
              </a:spcBef>
              <a:spcAft>
                <a:spcPts val="0"/>
              </a:spcAft>
              <a:buClr>
                <a:schemeClr val="dk1"/>
              </a:buClr>
              <a:buSzPct val="100000"/>
              <a:buChar char="•"/>
            </a:pPr>
            <a:r>
              <a:rPr lang="en-US" dirty="0">
                <a:latin typeface="Gill Sans MT" panose="020B0502020104020203" pitchFamily="34" charset="0"/>
                <a:ea typeface="Source Sans Pro"/>
                <a:cs typeface="Source Sans Pro"/>
                <a:sym typeface="Source Sans Pro"/>
              </a:rPr>
              <a:t>No impact on transmission parasite reservoir is not targeted. </a:t>
            </a:r>
            <a:endParaRPr dirty="0">
              <a:latin typeface="Gill Sans MT" panose="020B0502020104020203" pitchFamily="34" charset="0"/>
            </a:endParaRPr>
          </a:p>
          <a:p>
            <a:pPr marL="685800" lvl="1" indent="-228600" algn="l" rtl="0">
              <a:lnSpc>
                <a:spcPct val="90000"/>
              </a:lnSpc>
              <a:spcBef>
                <a:spcPts val="500"/>
              </a:spcBef>
              <a:spcAft>
                <a:spcPts val="0"/>
              </a:spcAft>
              <a:buClr>
                <a:schemeClr val="dk1"/>
              </a:buClr>
              <a:buSzPct val="100000"/>
              <a:buChar char="•"/>
            </a:pPr>
            <a:r>
              <a:rPr lang="en-US" dirty="0">
                <a:latin typeface="Gill Sans MT" panose="020B0502020104020203" pitchFamily="34" charset="0"/>
                <a:ea typeface="Source Sans Pro"/>
                <a:cs typeface="Source Sans Pro"/>
                <a:sym typeface="Source Sans Pro"/>
              </a:rPr>
              <a:t>Need an alternative approach to further reduce burden</a:t>
            </a:r>
            <a:endParaRPr dirty="0">
              <a:latin typeface="Gill Sans MT" panose="020B0502020104020203" pitchFamily="34" charset="0"/>
            </a:endParaRPr>
          </a:p>
          <a:p>
            <a:pPr marL="228600" lvl="0" indent="-64135" algn="l" rtl="0">
              <a:lnSpc>
                <a:spcPct val="90000"/>
              </a:lnSpc>
              <a:spcBef>
                <a:spcPts val="1000"/>
              </a:spcBef>
              <a:spcAft>
                <a:spcPts val="0"/>
              </a:spcAft>
              <a:buClr>
                <a:schemeClr val="dk1"/>
              </a:buClr>
              <a:buSzPct val="100000"/>
              <a:buNone/>
            </a:pPr>
            <a:endParaRPr dirty="0">
              <a:latin typeface="Gill Sans MT" panose="020B0502020104020203" pitchFamily="34" charset="0"/>
              <a:ea typeface="Source Sans Pro"/>
              <a:cs typeface="Source Sans Pro"/>
              <a:sym typeface="Source Sans Pro"/>
            </a:endParaRPr>
          </a:p>
          <a:p>
            <a:pPr marL="228600" lvl="0" indent="-228600" algn="l" rtl="0">
              <a:lnSpc>
                <a:spcPct val="90000"/>
              </a:lnSpc>
              <a:spcBef>
                <a:spcPts val="1000"/>
              </a:spcBef>
              <a:spcAft>
                <a:spcPts val="0"/>
              </a:spcAft>
              <a:buClr>
                <a:schemeClr val="dk1"/>
              </a:buClr>
              <a:buSzPct val="100000"/>
              <a:buChar char="•"/>
            </a:pPr>
            <a:r>
              <a:rPr lang="en-US" dirty="0">
                <a:latin typeface="Gill Sans MT" panose="020B0502020104020203" pitchFamily="34" charset="0"/>
                <a:ea typeface="Source Sans Pro"/>
                <a:cs typeface="Source Sans Pro"/>
                <a:sym typeface="Source Sans Pro"/>
              </a:rPr>
              <a:t>MDA considered by NMCP</a:t>
            </a:r>
            <a:endParaRPr dirty="0">
              <a:latin typeface="Gill Sans MT" panose="020B0502020104020203" pitchFamily="34" charset="0"/>
            </a:endParaRPr>
          </a:p>
          <a:p>
            <a:pPr marL="685800" lvl="1" indent="-228600" algn="l" rtl="0">
              <a:lnSpc>
                <a:spcPct val="90000"/>
              </a:lnSpc>
              <a:spcBef>
                <a:spcPts val="500"/>
              </a:spcBef>
              <a:spcAft>
                <a:spcPts val="0"/>
              </a:spcAft>
              <a:buClr>
                <a:schemeClr val="dk1"/>
              </a:buClr>
              <a:buSzPct val="100000"/>
              <a:buChar char="•"/>
            </a:pPr>
            <a:r>
              <a:rPr lang="en-US" dirty="0">
                <a:latin typeface="Gill Sans MT" panose="020B0502020104020203" pitchFamily="34" charset="0"/>
                <a:ea typeface="Source Sans Pro"/>
                <a:cs typeface="Source Sans Pro"/>
                <a:sym typeface="Source Sans Pro"/>
              </a:rPr>
              <a:t>Feasible approach given door to door delivery infrastructure, community acceptance</a:t>
            </a:r>
            <a:endParaRPr dirty="0">
              <a:latin typeface="Gill Sans MT" panose="020B0502020104020203" pitchFamily="34" charset="0"/>
            </a:endParaRPr>
          </a:p>
          <a:p>
            <a:pPr marL="685800" lvl="1" indent="-228600" algn="l" rtl="0">
              <a:lnSpc>
                <a:spcPct val="90000"/>
              </a:lnSpc>
              <a:spcBef>
                <a:spcPts val="500"/>
              </a:spcBef>
              <a:spcAft>
                <a:spcPts val="0"/>
              </a:spcAft>
              <a:buClr>
                <a:schemeClr val="dk1"/>
              </a:buClr>
              <a:buSzPct val="100000"/>
              <a:buChar char="•"/>
            </a:pPr>
            <a:r>
              <a:rPr lang="en-US" dirty="0">
                <a:latin typeface="Gill Sans MT" panose="020B0502020104020203" pitchFamily="34" charset="0"/>
                <a:ea typeface="Source Sans Pro"/>
                <a:cs typeface="Source Sans Pro"/>
                <a:sym typeface="Source Sans Pro"/>
              </a:rPr>
              <a:t>MDA vs SMC is a priority outlined in new 2022 WHO treatment guidelines</a:t>
            </a:r>
            <a:endParaRPr dirty="0">
              <a:latin typeface="Gill Sans MT" panose="020B0502020104020203" pitchFamily="34" charset="0"/>
              <a:ea typeface="Source Sans Pro"/>
              <a:cs typeface="Source Sans Pro"/>
              <a:sym typeface="Source Sans Pro"/>
            </a:endParaRPr>
          </a:p>
          <a:p>
            <a:pPr marL="685800" lvl="1" indent="-87630" algn="l" rtl="0">
              <a:lnSpc>
                <a:spcPct val="90000"/>
              </a:lnSpc>
              <a:spcBef>
                <a:spcPts val="500"/>
              </a:spcBef>
              <a:spcAft>
                <a:spcPts val="0"/>
              </a:spcAft>
              <a:buClr>
                <a:schemeClr val="dk1"/>
              </a:buClr>
              <a:buSzPct val="100000"/>
              <a:buNone/>
            </a:pPr>
            <a:endParaRPr dirty="0">
              <a:latin typeface="Source Sans Pro"/>
              <a:ea typeface="Source Sans Pro"/>
              <a:cs typeface="Source Sans Pro"/>
              <a:sym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3"/>
          <p:cNvSpPr txBox="1">
            <a:spLocks noGrp="1"/>
          </p:cNvSpPr>
          <p:nvPr>
            <p:ph type="title"/>
          </p:nvPr>
        </p:nvSpPr>
        <p:spPr>
          <a:xfrm>
            <a:off x="315170" y="-732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dirty="0">
                <a:latin typeface="Source Sans Pro"/>
                <a:ea typeface="Source Sans Pro"/>
                <a:cs typeface="Source Sans Pro"/>
                <a:sym typeface="Source Sans Pro"/>
              </a:rPr>
              <a:t>Acknowledgements </a:t>
            </a:r>
            <a:endParaRPr dirty="0"/>
          </a:p>
        </p:txBody>
      </p:sp>
      <p:sp>
        <p:nvSpPr>
          <p:cNvPr id="279" name="Google Shape;279;p23"/>
          <p:cNvSpPr txBox="1">
            <a:spLocks noGrp="1"/>
          </p:cNvSpPr>
          <p:nvPr>
            <p:ph type="body" idx="1"/>
          </p:nvPr>
        </p:nvSpPr>
        <p:spPr>
          <a:xfrm>
            <a:off x="838200" y="1825624"/>
            <a:ext cx="10472899" cy="4895215"/>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p:txBody>
      </p:sp>
      <p:sp>
        <p:nvSpPr>
          <p:cNvPr id="2" name="TextBox 2">
            <a:extLst>
              <a:ext uri="{FF2B5EF4-FFF2-40B4-BE49-F238E27FC236}">
                <a16:creationId xmlns:a16="http://schemas.microsoft.com/office/drawing/2014/main" id="{A074C749-8735-F0F8-579C-A94498225B7B}"/>
              </a:ext>
            </a:extLst>
          </p:cNvPr>
          <p:cNvSpPr txBox="1"/>
          <p:nvPr/>
        </p:nvSpPr>
        <p:spPr>
          <a:xfrm>
            <a:off x="2647793" y="992143"/>
            <a:ext cx="2076450" cy="3139321"/>
          </a:xfrm>
          <a:prstGeom prst="rect">
            <a:avLst/>
          </a:prstGeom>
          <a:noFill/>
        </p:spPr>
        <p:txBody>
          <a:bodyPr wrap="square" rtlCol="0">
            <a:spAutoFit/>
          </a:bodyPr>
          <a:lstStyle/>
          <a:p>
            <a:r>
              <a:rPr lang="en-US" sz="1800" b="1" dirty="0">
                <a:latin typeface="Gill Sans MT" panose="020B0502020104020203" pitchFamily="34" charset="77"/>
              </a:rPr>
              <a:t>Impact Malaria</a:t>
            </a:r>
          </a:p>
          <a:p>
            <a:r>
              <a:rPr lang="en-US" sz="1800" dirty="0">
                <a:latin typeface="Gill Sans MT" panose="020B0502020104020203" pitchFamily="34" charset="77"/>
              </a:rPr>
              <a:t>Michelle Hsiang</a:t>
            </a:r>
          </a:p>
          <a:p>
            <a:r>
              <a:rPr lang="en-US" sz="1800" dirty="0" err="1">
                <a:latin typeface="Gill Sans MT" panose="020B0502020104020203" pitchFamily="34" charset="77"/>
              </a:rPr>
              <a:t>Roly</a:t>
            </a:r>
            <a:r>
              <a:rPr lang="en-US" sz="1800" dirty="0">
                <a:latin typeface="Gill Sans MT" panose="020B0502020104020203" pitchFamily="34" charset="77"/>
              </a:rPr>
              <a:t> Gosling</a:t>
            </a:r>
          </a:p>
          <a:p>
            <a:r>
              <a:rPr lang="en-US" sz="1800" dirty="0">
                <a:latin typeface="Gill Sans MT" panose="020B0502020104020203" pitchFamily="34" charset="77"/>
              </a:rPr>
              <a:t>Michelle </a:t>
            </a:r>
            <a:r>
              <a:rPr lang="en-US" sz="1800" dirty="0" err="1">
                <a:latin typeface="Gill Sans MT" panose="020B0502020104020203" pitchFamily="34" charset="77"/>
              </a:rPr>
              <a:t>Roh</a:t>
            </a:r>
            <a:endParaRPr lang="en-US" sz="1800" dirty="0">
              <a:latin typeface="Gill Sans MT" panose="020B0502020104020203" pitchFamily="34" charset="77"/>
            </a:endParaRPr>
          </a:p>
          <a:p>
            <a:r>
              <a:rPr lang="en-US" sz="1800" dirty="0">
                <a:latin typeface="Gill Sans MT" panose="020B0502020104020203" pitchFamily="34" charset="77"/>
              </a:rPr>
              <a:t>Kyle Daniels </a:t>
            </a:r>
          </a:p>
          <a:p>
            <a:r>
              <a:rPr lang="en-US" sz="1800" dirty="0" err="1">
                <a:latin typeface="Gill Sans MT" panose="020B0502020104020203" pitchFamily="34" charset="77"/>
              </a:rPr>
              <a:t>Moustapha</a:t>
            </a:r>
            <a:r>
              <a:rPr lang="en-US" sz="1800" dirty="0">
                <a:latin typeface="Gill Sans MT" panose="020B0502020104020203" pitchFamily="34" charset="77"/>
              </a:rPr>
              <a:t> Hama</a:t>
            </a:r>
          </a:p>
          <a:p>
            <a:r>
              <a:rPr lang="en-US" sz="1800" dirty="0">
                <a:latin typeface="Gill Sans MT" panose="020B0502020104020203" pitchFamily="34" charset="77"/>
              </a:rPr>
              <a:t>Cara Smith-</a:t>
            </a:r>
            <a:r>
              <a:rPr lang="en-US" sz="1800" dirty="0" err="1">
                <a:latin typeface="Gill Sans MT" panose="020B0502020104020203" pitchFamily="34" charset="77"/>
              </a:rPr>
              <a:t>Gueye</a:t>
            </a:r>
            <a:endParaRPr lang="en-US" sz="1800" dirty="0">
              <a:latin typeface="Gill Sans MT" panose="020B0502020104020203" pitchFamily="34" charset="77"/>
            </a:endParaRPr>
          </a:p>
          <a:p>
            <a:r>
              <a:rPr lang="en-US" sz="1800" dirty="0">
                <a:latin typeface="Gill Sans MT" panose="020B0502020104020203" pitchFamily="34" charset="77"/>
              </a:rPr>
              <a:t>Tabitha </a:t>
            </a:r>
            <a:r>
              <a:rPr lang="en-US" sz="1800" dirty="0" err="1">
                <a:latin typeface="Gill Sans MT" panose="020B0502020104020203" pitchFamily="34" charset="77"/>
              </a:rPr>
              <a:t>Kibuka</a:t>
            </a:r>
            <a:endParaRPr lang="en-US" sz="1800" dirty="0">
              <a:latin typeface="Gill Sans MT" panose="020B0502020104020203" pitchFamily="34" charset="77"/>
            </a:endParaRPr>
          </a:p>
          <a:p>
            <a:r>
              <a:rPr lang="en-US" sz="1800" dirty="0">
                <a:latin typeface="Gill Sans MT" panose="020B0502020104020203" pitchFamily="34" charset="77"/>
              </a:rPr>
              <a:t>Adam Bennett</a:t>
            </a:r>
          </a:p>
          <a:p>
            <a:r>
              <a:rPr lang="en-US" sz="1800" dirty="0">
                <a:latin typeface="Gill Sans MT" panose="020B0502020104020203" pitchFamily="34" charset="77"/>
              </a:rPr>
              <a:t>Xu We</a:t>
            </a:r>
          </a:p>
          <a:p>
            <a:r>
              <a:rPr lang="en-US" sz="1800" dirty="0" err="1">
                <a:latin typeface="Gill Sans MT" panose="020B0502020104020203" pitchFamily="34" charset="77"/>
              </a:rPr>
              <a:t>Thierno</a:t>
            </a:r>
            <a:r>
              <a:rPr lang="en-US" sz="1800" dirty="0">
                <a:latin typeface="Gill Sans MT" panose="020B0502020104020203" pitchFamily="34" charset="77"/>
              </a:rPr>
              <a:t> Ba</a:t>
            </a:r>
          </a:p>
        </p:txBody>
      </p:sp>
      <p:sp>
        <p:nvSpPr>
          <p:cNvPr id="3" name="TextBox 4">
            <a:extLst>
              <a:ext uri="{FF2B5EF4-FFF2-40B4-BE49-F238E27FC236}">
                <a16:creationId xmlns:a16="http://schemas.microsoft.com/office/drawing/2014/main" id="{95E0241C-ED8E-43E7-0C15-50749BF4EE86}"/>
              </a:ext>
            </a:extLst>
          </p:cNvPr>
          <p:cNvSpPr txBox="1"/>
          <p:nvPr/>
        </p:nvSpPr>
        <p:spPr>
          <a:xfrm>
            <a:off x="480324" y="3635422"/>
            <a:ext cx="2076450" cy="2308324"/>
          </a:xfrm>
          <a:prstGeom prst="rect">
            <a:avLst/>
          </a:prstGeom>
          <a:noFill/>
        </p:spPr>
        <p:txBody>
          <a:bodyPr wrap="square" rtlCol="0">
            <a:spAutoFit/>
          </a:bodyPr>
          <a:lstStyle/>
          <a:p>
            <a:r>
              <a:rPr lang="en-US" sz="1800" b="1" dirty="0">
                <a:latin typeface="Gill Sans MT" panose="020B0502020104020203" pitchFamily="34" charset="77"/>
              </a:rPr>
              <a:t>UIDT </a:t>
            </a:r>
            <a:r>
              <a:rPr lang="en-US" sz="1800" b="1" dirty="0" err="1">
                <a:latin typeface="Gill Sans MT" panose="020B0502020104020203" pitchFamily="34" charset="77"/>
              </a:rPr>
              <a:t>Thiès</a:t>
            </a:r>
            <a:endParaRPr lang="en-US" sz="1800" b="1" dirty="0">
              <a:latin typeface="Gill Sans MT" panose="020B0502020104020203" pitchFamily="34" charset="77"/>
            </a:endParaRPr>
          </a:p>
          <a:p>
            <a:r>
              <a:rPr lang="en-US" sz="1800" dirty="0" err="1">
                <a:latin typeface="Gill Sans MT" panose="020B0502020104020203" pitchFamily="34" charset="77"/>
              </a:rPr>
              <a:t>Elhadj</a:t>
            </a:r>
            <a:r>
              <a:rPr lang="en-US" sz="1800" dirty="0">
                <a:latin typeface="Gill Sans MT" panose="020B0502020104020203" pitchFamily="34" charset="77"/>
              </a:rPr>
              <a:t>  Ba</a:t>
            </a:r>
          </a:p>
          <a:p>
            <a:r>
              <a:rPr lang="en-US" sz="1800" dirty="0">
                <a:latin typeface="Gill Sans MT" panose="020B0502020104020203" pitchFamily="34" charset="77"/>
              </a:rPr>
              <a:t>Abdoulaye Diallo</a:t>
            </a:r>
          </a:p>
          <a:p>
            <a:r>
              <a:rPr lang="en-US" sz="1800" dirty="0" err="1">
                <a:latin typeface="Gill Sans MT" panose="020B0502020104020203" pitchFamily="34" charset="77"/>
              </a:rPr>
              <a:t>Elhadji</a:t>
            </a:r>
            <a:r>
              <a:rPr lang="en-US" sz="1800" dirty="0">
                <a:latin typeface="Gill Sans MT" panose="020B0502020104020203" pitchFamily="34" charset="77"/>
              </a:rPr>
              <a:t> Diouf </a:t>
            </a:r>
          </a:p>
          <a:p>
            <a:r>
              <a:rPr lang="en-US" sz="1800" dirty="0">
                <a:latin typeface="Gill Sans MT" panose="020B0502020104020203" pitchFamily="34" charset="77"/>
              </a:rPr>
              <a:t>Amadou </a:t>
            </a:r>
            <a:r>
              <a:rPr lang="en-US" sz="1800" dirty="0" err="1">
                <a:latin typeface="Gill Sans MT" panose="020B0502020104020203" pitchFamily="34" charset="77"/>
              </a:rPr>
              <a:t>Seck</a:t>
            </a:r>
            <a:endParaRPr lang="en-US" sz="1800" dirty="0">
              <a:latin typeface="Gill Sans MT" panose="020B0502020104020203" pitchFamily="34" charset="77"/>
            </a:endParaRPr>
          </a:p>
          <a:p>
            <a:r>
              <a:rPr lang="en-US" sz="1800" dirty="0">
                <a:latin typeface="Gill Sans MT" panose="020B0502020104020203" pitchFamily="34" charset="77"/>
              </a:rPr>
              <a:t>Aminata Colle Lo</a:t>
            </a:r>
          </a:p>
          <a:p>
            <a:r>
              <a:rPr lang="en-US" sz="1800" dirty="0" err="1">
                <a:latin typeface="Gill Sans MT" panose="020B0502020104020203" pitchFamily="34" charset="77"/>
              </a:rPr>
              <a:t>Ndeye</a:t>
            </a:r>
            <a:r>
              <a:rPr lang="en-US" sz="1800" dirty="0">
                <a:latin typeface="Gill Sans MT" panose="020B0502020104020203" pitchFamily="34" charset="77"/>
              </a:rPr>
              <a:t> Fatou Lo</a:t>
            </a:r>
          </a:p>
          <a:p>
            <a:r>
              <a:rPr lang="en-US" sz="1800" dirty="0" err="1">
                <a:latin typeface="Gill Sans MT" panose="020B0502020104020203" pitchFamily="34" charset="77"/>
              </a:rPr>
              <a:t>Sylla</a:t>
            </a:r>
            <a:r>
              <a:rPr lang="en-US" sz="1800" dirty="0">
                <a:latin typeface="Gill Sans MT" panose="020B0502020104020203" pitchFamily="34" charset="77"/>
              </a:rPr>
              <a:t> Thiam</a:t>
            </a:r>
          </a:p>
        </p:txBody>
      </p:sp>
      <p:sp>
        <p:nvSpPr>
          <p:cNvPr id="4" name="TextBox 5">
            <a:extLst>
              <a:ext uri="{FF2B5EF4-FFF2-40B4-BE49-F238E27FC236}">
                <a16:creationId xmlns:a16="http://schemas.microsoft.com/office/drawing/2014/main" id="{B15E1583-56C8-38CD-697A-FD6B598AB76E}"/>
              </a:ext>
            </a:extLst>
          </p:cNvPr>
          <p:cNvSpPr txBox="1"/>
          <p:nvPr/>
        </p:nvSpPr>
        <p:spPr>
          <a:xfrm>
            <a:off x="470151" y="5913211"/>
            <a:ext cx="2076450" cy="923330"/>
          </a:xfrm>
          <a:prstGeom prst="rect">
            <a:avLst/>
          </a:prstGeom>
          <a:noFill/>
        </p:spPr>
        <p:txBody>
          <a:bodyPr wrap="square" rtlCol="0">
            <a:spAutoFit/>
          </a:bodyPr>
          <a:lstStyle/>
          <a:p>
            <a:r>
              <a:rPr lang="en-US" sz="1800" b="1" dirty="0">
                <a:latin typeface="Gill Sans MT" panose="020B0502020104020203" pitchFamily="34" charset="77"/>
              </a:rPr>
              <a:t>RM </a:t>
            </a:r>
            <a:r>
              <a:rPr lang="en-US" sz="1800" b="1" dirty="0" err="1">
                <a:latin typeface="Gill Sans MT" panose="020B0502020104020203" pitchFamily="34" charset="77"/>
              </a:rPr>
              <a:t>Tamba</a:t>
            </a:r>
            <a:endParaRPr lang="en-US" sz="1800" b="1" dirty="0">
              <a:latin typeface="Gill Sans MT" panose="020B0502020104020203" pitchFamily="34" charset="77"/>
            </a:endParaRPr>
          </a:p>
          <a:p>
            <a:r>
              <a:rPr lang="en-US" sz="1800" dirty="0" err="1">
                <a:latin typeface="Gill Sans MT" panose="020B0502020104020203" pitchFamily="34" charset="77"/>
              </a:rPr>
              <a:t>Bayal</a:t>
            </a:r>
            <a:r>
              <a:rPr lang="en-US" sz="1800" dirty="0">
                <a:latin typeface="Gill Sans MT" panose="020B0502020104020203" pitchFamily="34" charset="77"/>
              </a:rPr>
              <a:t> </a:t>
            </a:r>
            <a:r>
              <a:rPr lang="en-US" sz="1800" dirty="0" err="1">
                <a:latin typeface="Gill Sans MT" panose="020B0502020104020203" pitchFamily="34" charset="77"/>
              </a:rPr>
              <a:t>Cissé</a:t>
            </a:r>
            <a:endParaRPr lang="en-US" sz="1800" dirty="0">
              <a:latin typeface="Gill Sans MT" panose="020B0502020104020203" pitchFamily="34" charset="77"/>
            </a:endParaRPr>
          </a:p>
          <a:p>
            <a:r>
              <a:rPr lang="en-US" sz="1800" dirty="0" err="1">
                <a:latin typeface="Gill Sans MT" panose="020B0502020104020203" pitchFamily="34" charset="77"/>
              </a:rPr>
              <a:t>Tidiane</a:t>
            </a:r>
            <a:r>
              <a:rPr lang="en-US" sz="1800" dirty="0">
                <a:latin typeface="Gill Sans MT" panose="020B0502020104020203" pitchFamily="34" charset="77"/>
              </a:rPr>
              <a:t> </a:t>
            </a:r>
            <a:r>
              <a:rPr lang="en-US" sz="1800" dirty="0" err="1">
                <a:latin typeface="Gill Sans MT" panose="020B0502020104020203" pitchFamily="34" charset="77"/>
              </a:rPr>
              <a:t>Gadiaga</a:t>
            </a:r>
            <a:endParaRPr lang="en-US" sz="1800" dirty="0">
              <a:latin typeface="Gill Sans MT" panose="020B0502020104020203" pitchFamily="34" charset="77"/>
            </a:endParaRPr>
          </a:p>
        </p:txBody>
      </p:sp>
      <p:sp>
        <p:nvSpPr>
          <p:cNvPr id="5" name="TextBox 6">
            <a:extLst>
              <a:ext uri="{FF2B5EF4-FFF2-40B4-BE49-F238E27FC236}">
                <a16:creationId xmlns:a16="http://schemas.microsoft.com/office/drawing/2014/main" id="{599BDCE2-A5F8-8624-C978-B6A754109592}"/>
              </a:ext>
            </a:extLst>
          </p:cNvPr>
          <p:cNvSpPr txBox="1"/>
          <p:nvPr/>
        </p:nvSpPr>
        <p:spPr>
          <a:xfrm>
            <a:off x="470151" y="1009885"/>
            <a:ext cx="2076450" cy="2862322"/>
          </a:xfrm>
          <a:prstGeom prst="rect">
            <a:avLst/>
          </a:prstGeom>
          <a:noFill/>
        </p:spPr>
        <p:txBody>
          <a:bodyPr wrap="square" rtlCol="0">
            <a:spAutoFit/>
          </a:bodyPr>
          <a:lstStyle/>
          <a:p>
            <a:r>
              <a:rPr lang="en-US" sz="1800" b="1" dirty="0">
                <a:latin typeface="Gill Sans MT" panose="020B0502020104020203" pitchFamily="34" charset="77"/>
              </a:rPr>
              <a:t>PNLP</a:t>
            </a:r>
          </a:p>
          <a:p>
            <a:r>
              <a:rPr lang="en-US" sz="1800" dirty="0">
                <a:latin typeface="Gill Sans MT" panose="020B0502020104020203" pitchFamily="34" charset="77"/>
              </a:rPr>
              <a:t>Fatou Ba</a:t>
            </a:r>
          </a:p>
          <a:p>
            <a:r>
              <a:rPr lang="en-US" sz="1800" dirty="0" err="1">
                <a:latin typeface="Gill Sans MT" panose="020B0502020104020203" pitchFamily="34" charset="77"/>
              </a:rPr>
              <a:t>Latsouk</a:t>
            </a:r>
            <a:r>
              <a:rPr lang="en-US" sz="1800" dirty="0">
                <a:latin typeface="Gill Sans MT" panose="020B0502020104020203" pitchFamily="34" charset="77"/>
              </a:rPr>
              <a:t> G. Diouf</a:t>
            </a:r>
          </a:p>
          <a:p>
            <a:r>
              <a:rPr lang="en-US" sz="1800" dirty="0" err="1">
                <a:latin typeface="Gill Sans MT" panose="020B0502020104020203" pitchFamily="34" charset="77"/>
              </a:rPr>
              <a:t>Ibrahima</a:t>
            </a:r>
            <a:r>
              <a:rPr lang="en-US" sz="1800" dirty="0">
                <a:latin typeface="Gill Sans MT" panose="020B0502020104020203" pitchFamily="34" charset="77"/>
              </a:rPr>
              <a:t> Diallo</a:t>
            </a:r>
          </a:p>
          <a:p>
            <a:r>
              <a:rPr lang="en-US" sz="1800" dirty="0" err="1">
                <a:latin typeface="Gill Sans MT" panose="020B0502020104020203" pitchFamily="34" charset="77"/>
              </a:rPr>
              <a:t>Elhadji</a:t>
            </a:r>
            <a:r>
              <a:rPr lang="en-US" sz="1800" dirty="0">
                <a:latin typeface="Gill Sans MT" panose="020B0502020104020203" pitchFamily="34" charset="77"/>
              </a:rPr>
              <a:t> </a:t>
            </a:r>
            <a:r>
              <a:rPr lang="en-US" sz="1800" dirty="0" err="1">
                <a:latin typeface="Gill Sans MT" panose="020B0502020104020203" pitchFamily="34" charset="77"/>
              </a:rPr>
              <a:t>Doucoure</a:t>
            </a:r>
            <a:endParaRPr lang="en-US" sz="1800" dirty="0">
              <a:latin typeface="Gill Sans MT" panose="020B0502020104020203" pitchFamily="34" charset="77"/>
            </a:endParaRPr>
          </a:p>
          <a:p>
            <a:r>
              <a:rPr lang="en-US" sz="1800" dirty="0" err="1">
                <a:latin typeface="Gill Sans MT" panose="020B0502020104020203" pitchFamily="34" charset="77"/>
              </a:rPr>
              <a:t>Standeur</a:t>
            </a:r>
            <a:r>
              <a:rPr lang="en-US" sz="1800" dirty="0">
                <a:latin typeface="Gill Sans MT" panose="020B0502020104020203" pitchFamily="34" charset="77"/>
              </a:rPr>
              <a:t> N </a:t>
            </a:r>
            <a:r>
              <a:rPr lang="en-US" sz="1800" dirty="0" err="1">
                <a:latin typeface="Gill Sans MT" panose="020B0502020104020203" pitchFamily="34" charset="77"/>
              </a:rPr>
              <a:t>Kaly</a:t>
            </a:r>
            <a:endParaRPr lang="en-US" sz="1800" dirty="0">
              <a:latin typeface="Gill Sans MT" panose="020B0502020104020203" pitchFamily="34" charset="77"/>
            </a:endParaRPr>
          </a:p>
          <a:p>
            <a:r>
              <a:rPr lang="en-US" sz="1800" dirty="0" err="1">
                <a:latin typeface="Gill Sans MT" panose="020B0502020104020203" pitchFamily="34" charset="77"/>
              </a:rPr>
              <a:t>Seynabou</a:t>
            </a:r>
            <a:r>
              <a:rPr lang="en-US" sz="1800" dirty="0">
                <a:latin typeface="Gill Sans MT" panose="020B0502020104020203" pitchFamily="34" charset="77"/>
              </a:rPr>
              <a:t> Gaye</a:t>
            </a:r>
          </a:p>
          <a:p>
            <a:r>
              <a:rPr lang="en-US" sz="1800" dirty="0" err="1">
                <a:latin typeface="Gill Sans MT" panose="020B0502020104020203" pitchFamily="34" charset="77"/>
              </a:rPr>
              <a:t>Medoune</a:t>
            </a:r>
            <a:r>
              <a:rPr lang="en-US" sz="1800" dirty="0">
                <a:latin typeface="Gill Sans MT" panose="020B0502020104020203" pitchFamily="34" charset="77"/>
              </a:rPr>
              <a:t> </a:t>
            </a:r>
            <a:r>
              <a:rPr lang="en-US" sz="1800" dirty="0" err="1">
                <a:latin typeface="Gill Sans MT" panose="020B0502020104020203" pitchFamily="34" charset="77"/>
              </a:rPr>
              <a:t>Ndiop</a:t>
            </a:r>
            <a:endParaRPr lang="en-US" sz="1800" dirty="0">
              <a:latin typeface="Gill Sans MT" panose="020B0502020104020203" pitchFamily="34" charset="77"/>
            </a:endParaRPr>
          </a:p>
          <a:p>
            <a:r>
              <a:rPr lang="en-US" sz="1800" dirty="0">
                <a:latin typeface="Gill Sans MT" panose="020B0502020104020203" pitchFamily="34" charset="77"/>
              </a:rPr>
              <a:t>Doudou </a:t>
            </a:r>
            <a:r>
              <a:rPr lang="en-US" sz="1800" dirty="0" err="1">
                <a:latin typeface="Gill Sans MT" panose="020B0502020104020203" pitchFamily="34" charset="77"/>
              </a:rPr>
              <a:t>Sene</a:t>
            </a:r>
            <a:endParaRPr lang="en-US" sz="1800" dirty="0">
              <a:latin typeface="Gill Sans MT" panose="020B0502020104020203" pitchFamily="34" charset="77"/>
            </a:endParaRPr>
          </a:p>
          <a:p>
            <a:endParaRPr lang="en-US" sz="1800" dirty="0">
              <a:latin typeface="Gill Sans MT" panose="020B0502020104020203" pitchFamily="34" charset="77"/>
            </a:endParaRPr>
          </a:p>
        </p:txBody>
      </p:sp>
      <p:sp>
        <p:nvSpPr>
          <p:cNvPr id="6" name="TextBox 7">
            <a:extLst>
              <a:ext uri="{FF2B5EF4-FFF2-40B4-BE49-F238E27FC236}">
                <a16:creationId xmlns:a16="http://schemas.microsoft.com/office/drawing/2014/main" id="{CA9EE093-0778-B947-3591-3089281C4DF7}"/>
              </a:ext>
            </a:extLst>
          </p:cNvPr>
          <p:cNvSpPr txBox="1"/>
          <p:nvPr/>
        </p:nvSpPr>
        <p:spPr>
          <a:xfrm>
            <a:off x="4976536" y="1009885"/>
            <a:ext cx="3800475" cy="1754326"/>
          </a:xfrm>
          <a:prstGeom prst="rect">
            <a:avLst/>
          </a:prstGeom>
          <a:noFill/>
        </p:spPr>
        <p:txBody>
          <a:bodyPr wrap="square" rtlCol="0">
            <a:spAutoFit/>
          </a:bodyPr>
          <a:lstStyle/>
          <a:p>
            <a:r>
              <a:rPr lang="en-US" sz="1800" b="1" dirty="0">
                <a:latin typeface="Gill Sans MT" panose="020B0502020104020203" pitchFamily="34" charset="77"/>
              </a:rPr>
              <a:t>UCAD</a:t>
            </a:r>
          </a:p>
          <a:p>
            <a:r>
              <a:rPr lang="en-US" sz="1800" dirty="0" err="1">
                <a:latin typeface="Gill Sans MT" panose="020B0502020104020203" pitchFamily="34" charset="77"/>
              </a:rPr>
              <a:t>Cheickna</a:t>
            </a:r>
            <a:r>
              <a:rPr lang="en-US" sz="1800" dirty="0">
                <a:latin typeface="Gill Sans MT" panose="020B0502020104020203" pitchFamily="34" charset="77"/>
              </a:rPr>
              <a:t> C S Diawara</a:t>
            </a:r>
          </a:p>
          <a:p>
            <a:r>
              <a:rPr lang="en-US" sz="1800" dirty="0" err="1">
                <a:latin typeface="Gill Sans MT" panose="020B0502020104020203" pitchFamily="34" charset="77"/>
              </a:rPr>
              <a:t>Kadiatou</a:t>
            </a:r>
            <a:r>
              <a:rPr lang="en-US" sz="1800" dirty="0">
                <a:latin typeface="Gill Sans MT" panose="020B0502020104020203" pitchFamily="34" charset="77"/>
              </a:rPr>
              <a:t> Dieng</a:t>
            </a:r>
          </a:p>
          <a:p>
            <a:r>
              <a:rPr lang="en-US" sz="1800" dirty="0" err="1">
                <a:latin typeface="Gill Sans MT" panose="020B0502020104020203" pitchFamily="34" charset="77"/>
              </a:rPr>
              <a:t>Tidiane</a:t>
            </a:r>
            <a:r>
              <a:rPr lang="en-US" sz="1800" dirty="0">
                <a:latin typeface="Gill Sans MT" panose="020B0502020104020203" pitchFamily="34" charset="77"/>
              </a:rPr>
              <a:t> </a:t>
            </a:r>
            <a:r>
              <a:rPr lang="en-US" sz="1800" dirty="0" err="1">
                <a:latin typeface="Gill Sans MT" panose="020B0502020104020203" pitchFamily="34" charset="77"/>
              </a:rPr>
              <a:t>Ndoye</a:t>
            </a:r>
            <a:endParaRPr lang="en-US" sz="1800" dirty="0">
              <a:latin typeface="Gill Sans MT" panose="020B0502020104020203" pitchFamily="34" charset="77"/>
            </a:endParaRPr>
          </a:p>
          <a:p>
            <a:r>
              <a:rPr lang="en-US" sz="1800" dirty="0" err="1">
                <a:latin typeface="Gill Sans MT" panose="020B0502020104020203" pitchFamily="34" charset="77"/>
              </a:rPr>
              <a:t>Mouhamadou</a:t>
            </a:r>
            <a:r>
              <a:rPr lang="en-US" sz="1800" dirty="0">
                <a:latin typeface="Gill Sans MT" panose="020B0502020104020203" pitchFamily="34" charset="77"/>
              </a:rPr>
              <a:t> M. </a:t>
            </a:r>
            <a:r>
              <a:rPr lang="en-US" sz="1800" dirty="0" err="1">
                <a:latin typeface="Gill Sans MT" panose="020B0502020104020203" pitchFamily="34" charset="77"/>
              </a:rPr>
              <a:t>Pouye</a:t>
            </a:r>
            <a:endParaRPr lang="en-US" sz="1800" dirty="0">
              <a:latin typeface="Gill Sans MT" panose="020B0502020104020203" pitchFamily="34" charset="77"/>
            </a:endParaRPr>
          </a:p>
          <a:p>
            <a:r>
              <a:rPr lang="en-US" sz="1800" dirty="0" err="1">
                <a:latin typeface="Gill Sans MT" panose="020B0502020104020203" pitchFamily="34" charset="77"/>
              </a:rPr>
              <a:t>Seynabou</a:t>
            </a:r>
            <a:r>
              <a:rPr lang="en-US" sz="1800" dirty="0">
                <a:latin typeface="Gill Sans MT" panose="020B0502020104020203" pitchFamily="34" charset="77"/>
              </a:rPr>
              <a:t> Sakho</a:t>
            </a:r>
          </a:p>
        </p:txBody>
      </p:sp>
      <p:sp>
        <p:nvSpPr>
          <p:cNvPr id="7" name="TextBox 8">
            <a:extLst>
              <a:ext uri="{FF2B5EF4-FFF2-40B4-BE49-F238E27FC236}">
                <a16:creationId xmlns:a16="http://schemas.microsoft.com/office/drawing/2014/main" id="{4E38DA1F-22ED-2169-17C7-D379AD59D499}"/>
              </a:ext>
            </a:extLst>
          </p:cNvPr>
          <p:cNvSpPr txBox="1"/>
          <p:nvPr/>
        </p:nvSpPr>
        <p:spPr>
          <a:xfrm>
            <a:off x="2710711" y="4442935"/>
            <a:ext cx="2076450" cy="923330"/>
          </a:xfrm>
          <a:prstGeom prst="rect">
            <a:avLst/>
          </a:prstGeom>
          <a:noFill/>
        </p:spPr>
        <p:txBody>
          <a:bodyPr wrap="square" rtlCol="0">
            <a:spAutoFit/>
          </a:bodyPr>
          <a:lstStyle/>
          <a:p>
            <a:r>
              <a:rPr lang="en-US" sz="1800" b="1" dirty="0">
                <a:latin typeface="Gill Sans MT" panose="020B0502020104020203" pitchFamily="34" charset="77"/>
              </a:rPr>
              <a:t>LSHTM</a:t>
            </a:r>
          </a:p>
          <a:p>
            <a:r>
              <a:rPr lang="en-US" sz="1800" dirty="0">
                <a:latin typeface="Gill Sans MT" panose="020B0502020104020203" pitchFamily="34" charset="77"/>
              </a:rPr>
              <a:t>Ari Fogelson</a:t>
            </a:r>
          </a:p>
          <a:p>
            <a:r>
              <a:rPr lang="en-US" sz="1800" dirty="0">
                <a:latin typeface="Gill Sans MT" panose="020B0502020104020203" pitchFamily="34" charset="77"/>
              </a:rPr>
              <a:t>Paul Milligan</a:t>
            </a:r>
          </a:p>
        </p:txBody>
      </p:sp>
      <p:sp>
        <p:nvSpPr>
          <p:cNvPr id="8" name="TextBox 9">
            <a:extLst>
              <a:ext uri="{FF2B5EF4-FFF2-40B4-BE49-F238E27FC236}">
                <a16:creationId xmlns:a16="http://schemas.microsoft.com/office/drawing/2014/main" id="{7508DACC-022A-69F1-2E20-E0F0D54AB3EA}"/>
              </a:ext>
            </a:extLst>
          </p:cNvPr>
          <p:cNvSpPr txBox="1"/>
          <p:nvPr/>
        </p:nvSpPr>
        <p:spPr>
          <a:xfrm>
            <a:off x="4997180" y="2854515"/>
            <a:ext cx="2786063" cy="1200329"/>
          </a:xfrm>
          <a:prstGeom prst="rect">
            <a:avLst/>
          </a:prstGeom>
          <a:noFill/>
        </p:spPr>
        <p:txBody>
          <a:bodyPr wrap="square" rtlCol="0">
            <a:spAutoFit/>
          </a:bodyPr>
          <a:lstStyle/>
          <a:p>
            <a:r>
              <a:rPr lang="en-US" sz="1800" b="1" dirty="0">
                <a:latin typeface="Gill Sans MT" panose="020B0502020104020203" pitchFamily="34" charset="77"/>
              </a:rPr>
              <a:t>PMI Senegal</a:t>
            </a:r>
            <a:endParaRPr lang="en-US" sz="1800" dirty="0">
              <a:latin typeface="Gill Sans MT" panose="020B0502020104020203" pitchFamily="34" charset="77"/>
            </a:endParaRPr>
          </a:p>
          <a:p>
            <a:r>
              <a:rPr lang="en-US" sz="1800" dirty="0" err="1">
                <a:latin typeface="Gill Sans MT" panose="020B0502020104020203" pitchFamily="34" charset="77"/>
              </a:rPr>
              <a:t>Mame</a:t>
            </a:r>
            <a:r>
              <a:rPr lang="en-US" sz="1800" dirty="0">
                <a:latin typeface="Gill Sans MT" panose="020B0502020104020203" pitchFamily="34" charset="77"/>
              </a:rPr>
              <a:t> </a:t>
            </a:r>
            <a:r>
              <a:rPr lang="en-US" sz="1800" dirty="0" err="1">
                <a:latin typeface="Gill Sans MT" panose="020B0502020104020203" pitchFamily="34" charset="77"/>
              </a:rPr>
              <a:t>Birame</a:t>
            </a:r>
            <a:r>
              <a:rPr lang="en-US" sz="1800" dirty="0">
                <a:latin typeface="Gill Sans MT" panose="020B0502020104020203" pitchFamily="34" charset="77"/>
              </a:rPr>
              <a:t> Diouf</a:t>
            </a:r>
          </a:p>
          <a:p>
            <a:r>
              <a:rPr lang="en-US" sz="1800" dirty="0" err="1">
                <a:latin typeface="Gill Sans MT" panose="020B0502020104020203" pitchFamily="34" charset="77"/>
              </a:rPr>
              <a:t>Alioune</a:t>
            </a:r>
            <a:r>
              <a:rPr lang="en-US" sz="1800" dirty="0">
                <a:latin typeface="Gill Sans MT" panose="020B0502020104020203" pitchFamily="34" charset="77"/>
              </a:rPr>
              <a:t> </a:t>
            </a:r>
            <a:r>
              <a:rPr lang="en-US" sz="1800" dirty="0" err="1">
                <a:latin typeface="Gill Sans MT" panose="020B0502020104020203" pitchFamily="34" charset="77"/>
              </a:rPr>
              <a:t>Badara</a:t>
            </a:r>
            <a:r>
              <a:rPr lang="en-US" sz="1800" dirty="0">
                <a:latin typeface="Gill Sans MT" panose="020B0502020104020203" pitchFamily="34" charset="77"/>
              </a:rPr>
              <a:t> </a:t>
            </a:r>
            <a:r>
              <a:rPr lang="en-US" sz="1800" dirty="0" err="1">
                <a:latin typeface="Gill Sans MT" panose="020B0502020104020203" pitchFamily="34" charset="77"/>
              </a:rPr>
              <a:t>Gueye</a:t>
            </a:r>
            <a:endParaRPr lang="en-US" sz="1800" dirty="0">
              <a:latin typeface="Gill Sans MT" panose="020B0502020104020203" pitchFamily="34" charset="77"/>
            </a:endParaRPr>
          </a:p>
          <a:p>
            <a:r>
              <a:rPr lang="en-US" sz="1800" dirty="0">
                <a:latin typeface="Gill Sans MT" panose="020B0502020104020203" pitchFamily="34" charset="77"/>
              </a:rPr>
              <a:t>Katherine Sturm-Ramirez</a:t>
            </a:r>
          </a:p>
        </p:txBody>
      </p:sp>
      <p:sp>
        <p:nvSpPr>
          <p:cNvPr id="9" name="TextBox 10">
            <a:extLst>
              <a:ext uri="{FF2B5EF4-FFF2-40B4-BE49-F238E27FC236}">
                <a16:creationId xmlns:a16="http://schemas.microsoft.com/office/drawing/2014/main" id="{ACD08649-7227-9001-1057-EA174B0A2DA9}"/>
              </a:ext>
            </a:extLst>
          </p:cNvPr>
          <p:cNvSpPr txBox="1"/>
          <p:nvPr/>
        </p:nvSpPr>
        <p:spPr>
          <a:xfrm>
            <a:off x="5015094" y="4146458"/>
            <a:ext cx="2786063" cy="1200329"/>
          </a:xfrm>
          <a:prstGeom prst="rect">
            <a:avLst/>
          </a:prstGeom>
          <a:noFill/>
        </p:spPr>
        <p:txBody>
          <a:bodyPr wrap="square" rtlCol="0">
            <a:spAutoFit/>
          </a:bodyPr>
          <a:lstStyle/>
          <a:p>
            <a:r>
              <a:rPr lang="en-US" sz="1800" b="1" dirty="0">
                <a:latin typeface="Gill Sans MT" panose="020B0502020104020203" pitchFamily="34" charset="77"/>
              </a:rPr>
              <a:t>PMI CDC</a:t>
            </a:r>
          </a:p>
          <a:p>
            <a:r>
              <a:rPr lang="en-US" sz="1800" dirty="0" err="1">
                <a:latin typeface="Gill Sans MT" panose="020B0502020104020203" pitchFamily="34" charset="77"/>
              </a:rPr>
              <a:t>Jimee</a:t>
            </a:r>
            <a:r>
              <a:rPr lang="en-US" sz="1800" dirty="0">
                <a:latin typeface="Gill Sans MT" panose="020B0502020104020203" pitchFamily="34" charset="77"/>
              </a:rPr>
              <a:t> Hwang</a:t>
            </a:r>
          </a:p>
          <a:p>
            <a:r>
              <a:rPr lang="en-US" sz="1800" dirty="0">
                <a:latin typeface="Gill Sans MT" panose="020B0502020104020203" pitchFamily="34" charset="77"/>
              </a:rPr>
              <a:t>Leah Moriarty</a:t>
            </a:r>
          </a:p>
          <a:p>
            <a:r>
              <a:rPr lang="en-US" sz="1800" dirty="0">
                <a:latin typeface="Gill Sans MT" panose="020B0502020104020203" pitchFamily="34" charset="77"/>
              </a:rPr>
              <a:t>Julie </a:t>
            </a:r>
            <a:r>
              <a:rPr lang="en-US" sz="1800" dirty="0" err="1">
                <a:latin typeface="Gill Sans MT" panose="020B0502020104020203" pitchFamily="34" charset="77"/>
              </a:rPr>
              <a:t>Thwing</a:t>
            </a:r>
            <a:endParaRPr lang="en-US" sz="1800" dirty="0">
              <a:latin typeface="Gill Sans MT" panose="020B0502020104020203" pitchFamily="34" charset="77"/>
            </a:endParaRPr>
          </a:p>
        </p:txBody>
      </p:sp>
      <p:pic>
        <p:nvPicPr>
          <p:cNvPr id="11" name="Picture 4" descr="Université de Thiès - Pages Jaunes du Sénégal - Annuaire SenPages">
            <a:extLst>
              <a:ext uri="{FF2B5EF4-FFF2-40B4-BE49-F238E27FC236}">
                <a16:creationId xmlns:a16="http://schemas.microsoft.com/office/drawing/2014/main" id="{A52BC5E1-4B0D-26DF-6E53-02085B6BC9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45158" y="280884"/>
            <a:ext cx="1179165" cy="11096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ctualites | Page 31 | MINISTÈRE DE LA SANTÉ ET DE L'ACTION SOCIALE">
            <a:extLst>
              <a:ext uri="{FF2B5EF4-FFF2-40B4-BE49-F238E27FC236}">
                <a16:creationId xmlns:a16="http://schemas.microsoft.com/office/drawing/2014/main" id="{E40B7281-4E9C-4A8A-673E-B5DF3F5F815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40635" y="1574015"/>
            <a:ext cx="1153489" cy="12351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Sénégal Enquête Nationale sur le Paludisme 2008-2009 (ENPS-II) [MIS5]">
            <a:extLst>
              <a:ext uri="{FF2B5EF4-FFF2-40B4-BE49-F238E27FC236}">
                <a16:creationId xmlns:a16="http://schemas.microsoft.com/office/drawing/2014/main" id="{163BDF16-D0A4-F8E7-EC36-266E231AE5B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12950" y="1648071"/>
            <a:ext cx="1422730" cy="9304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7">
            <a:extLst>
              <a:ext uri="{FF2B5EF4-FFF2-40B4-BE49-F238E27FC236}">
                <a16:creationId xmlns:a16="http://schemas.microsoft.com/office/drawing/2014/main" id="{1F808F99-5B5E-D591-4A7B-937263694874}"/>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7845692" y="4159870"/>
            <a:ext cx="4343374" cy="1609332"/>
          </a:xfrm>
          <a:prstGeom prst="rect">
            <a:avLst/>
          </a:prstGeom>
        </p:spPr>
      </p:pic>
      <p:pic>
        <p:nvPicPr>
          <p:cNvPr id="15" name="Picture 2" descr="The School Seal | History | LSHTM">
            <a:extLst>
              <a:ext uri="{FF2B5EF4-FFF2-40B4-BE49-F238E27FC236}">
                <a16:creationId xmlns:a16="http://schemas.microsoft.com/office/drawing/2014/main" id="{83AA1BB1-56F2-2E66-887F-E8796C90B3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1129" y="2944563"/>
            <a:ext cx="2076451" cy="9933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PMI Impact Malaria">
            <a:extLst>
              <a:ext uri="{FF2B5EF4-FFF2-40B4-BE49-F238E27FC236}">
                <a16:creationId xmlns:a16="http://schemas.microsoft.com/office/drawing/2014/main" id="{285B853B-9D0E-B3FF-1155-30E22E75B3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7263" y="280883"/>
            <a:ext cx="1786745" cy="11096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8">
            <a:extLst>
              <a:ext uri="{FF2B5EF4-FFF2-40B4-BE49-F238E27FC236}">
                <a16:creationId xmlns:a16="http://schemas.microsoft.com/office/drawing/2014/main" id="{94187BD2-0DD9-B9C3-2D42-71A3898E214B}"/>
              </a:ext>
            </a:extLst>
          </p:cNvPr>
          <p:cNvSpPr txBox="1"/>
          <p:nvPr/>
        </p:nvSpPr>
        <p:spPr>
          <a:xfrm>
            <a:off x="5082761" y="5541111"/>
            <a:ext cx="2076450" cy="1200329"/>
          </a:xfrm>
          <a:prstGeom prst="rect">
            <a:avLst/>
          </a:prstGeom>
          <a:noFill/>
        </p:spPr>
        <p:txBody>
          <a:bodyPr wrap="square" rtlCol="0">
            <a:spAutoFit/>
          </a:bodyPr>
          <a:lstStyle/>
          <a:p>
            <a:r>
              <a:rPr lang="en-US" sz="1800" b="1" dirty="0">
                <a:latin typeface="Gill Sans MT" panose="020B0502020104020203" pitchFamily="34" charset="77"/>
              </a:rPr>
              <a:t>CIGASS</a:t>
            </a:r>
          </a:p>
          <a:p>
            <a:r>
              <a:rPr lang="en-US" sz="1800" dirty="0" err="1">
                <a:latin typeface="Gill Sans MT" panose="020B0502020104020203" pitchFamily="34" charset="77"/>
              </a:rPr>
              <a:t>Yaye</a:t>
            </a:r>
            <a:r>
              <a:rPr lang="en-US" sz="1800" dirty="0">
                <a:latin typeface="Gill Sans MT" panose="020B0502020104020203" pitchFamily="34" charset="77"/>
              </a:rPr>
              <a:t> </a:t>
            </a:r>
            <a:r>
              <a:rPr lang="en-US" sz="1800" dirty="0" err="1">
                <a:latin typeface="Gill Sans MT" panose="020B0502020104020203" pitchFamily="34" charset="77"/>
              </a:rPr>
              <a:t>Dié</a:t>
            </a:r>
            <a:r>
              <a:rPr lang="en-US" sz="1800" dirty="0">
                <a:latin typeface="Gill Sans MT" panose="020B0502020104020203" pitchFamily="34" charset="77"/>
              </a:rPr>
              <a:t> </a:t>
            </a:r>
            <a:r>
              <a:rPr lang="en-US" sz="1800" dirty="0" err="1">
                <a:latin typeface="Gill Sans MT" panose="020B0502020104020203" pitchFamily="34" charset="77"/>
              </a:rPr>
              <a:t>Dia</a:t>
            </a:r>
            <a:endParaRPr lang="en-US" sz="1800" dirty="0">
              <a:latin typeface="Gill Sans MT" panose="020B0502020104020203" pitchFamily="34" charset="77"/>
            </a:endParaRPr>
          </a:p>
          <a:p>
            <a:r>
              <a:rPr lang="en-US" sz="1800" dirty="0" err="1">
                <a:latin typeface="Gill Sans MT" panose="020B0502020104020203" pitchFamily="34" charset="77"/>
              </a:rPr>
              <a:t>Daouda</a:t>
            </a:r>
            <a:r>
              <a:rPr lang="en-US" sz="1800" dirty="0">
                <a:latin typeface="Gill Sans MT" panose="020B0502020104020203" pitchFamily="34" charset="77"/>
              </a:rPr>
              <a:t> Ndiaye</a:t>
            </a:r>
          </a:p>
          <a:p>
            <a:r>
              <a:rPr lang="en-US" sz="1800" dirty="0">
                <a:latin typeface="Gill Sans MT" panose="020B0502020104020203" pitchFamily="34" charset="77"/>
              </a:rPr>
              <a:t>Abdoulaye Tine</a:t>
            </a:r>
          </a:p>
        </p:txBody>
      </p:sp>
      <p:sp>
        <p:nvSpPr>
          <p:cNvPr id="20" name="TextBox 8">
            <a:extLst>
              <a:ext uri="{FF2B5EF4-FFF2-40B4-BE49-F238E27FC236}">
                <a16:creationId xmlns:a16="http://schemas.microsoft.com/office/drawing/2014/main" id="{5FEFFDB4-3FB4-3BC3-B0BC-9283B6125048}"/>
              </a:ext>
            </a:extLst>
          </p:cNvPr>
          <p:cNvSpPr txBox="1"/>
          <p:nvPr/>
        </p:nvSpPr>
        <p:spPr>
          <a:xfrm>
            <a:off x="2608037" y="5517806"/>
            <a:ext cx="2076450" cy="923330"/>
          </a:xfrm>
          <a:prstGeom prst="rect">
            <a:avLst/>
          </a:prstGeom>
          <a:noFill/>
        </p:spPr>
        <p:txBody>
          <a:bodyPr wrap="square" rtlCol="0">
            <a:spAutoFit/>
          </a:bodyPr>
          <a:lstStyle/>
          <a:p>
            <a:r>
              <a:rPr lang="en-US" sz="1800" b="1" dirty="0">
                <a:latin typeface="Gill Sans MT" panose="020B0502020104020203" pitchFamily="34" charset="77"/>
              </a:rPr>
              <a:t>VECTOR LINK</a:t>
            </a:r>
          </a:p>
          <a:p>
            <a:r>
              <a:rPr lang="en-US" sz="1800" dirty="0">
                <a:latin typeface="Gill Sans MT" panose="020B0502020104020203" pitchFamily="34" charset="77"/>
              </a:rPr>
              <a:t>Jean </a:t>
            </a:r>
            <a:r>
              <a:rPr lang="en-US" sz="1800" dirty="0" err="1">
                <a:latin typeface="Gill Sans MT" panose="020B0502020104020203" pitchFamily="34" charset="77"/>
              </a:rPr>
              <a:t>Biyik</a:t>
            </a:r>
            <a:r>
              <a:rPr lang="en-US" sz="1800" dirty="0">
                <a:latin typeface="Gill Sans MT" panose="020B0502020104020203" pitchFamily="34" charset="77"/>
              </a:rPr>
              <a:t> Abdoulaye Diop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768"/>
            <a:ext cx="10515600" cy="1325563"/>
          </a:xfrm>
        </p:spPr>
        <p:txBody>
          <a:bodyPr/>
          <a:lstStyle/>
          <a:p>
            <a:r>
              <a:rPr lang="en-US" sz="4000" dirty="0">
                <a:latin typeface="Gill Sans MT" panose="020B0502020104020203" pitchFamily="34" charset="0"/>
              </a:rPr>
              <a:t>WHO recommendations- use of MDA</a:t>
            </a:r>
          </a:p>
        </p:txBody>
      </p:sp>
      <p:sp>
        <p:nvSpPr>
          <p:cNvPr id="3" name="Content Placeholder 2"/>
          <p:cNvSpPr>
            <a:spLocks noGrp="1"/>
          </p:cNvSpPr>
          <p:nvPr>
            <p:ph idx="1"/>
          </p:nvPr>
        </p:nvSpPr>
        <p:spPr>
          <a:xfrm>
            <a:off x="393896" y="1486162"/>
            <a:ext cx="10649872" cy="5137483"/>
          </a:xfrm>
        </p:spPr>
        <p:txBody>
          <a:bodyPr>
            <a:normAutofit/>
          </a:bodyPr>
          <a:lstStyle/>
          <a:p>
            <a:pPr>
              <a:spcBef>
                <a:spcPts val="1200"/>
              </a:spcBef>
              <a:defRPr/>
            </a:pPr>
            <a:r>
              <a:rPr lang="en-US" sz="2800" dirty="0">
                <a:latin typeface="Gill Sans MT" panose="020B0502020104020203" pitchFamily="34" charset="0"/>
              </a:rPr>
              <a:t>WHO recommends use of MDA in:</a:t>
            </a:r>
          </a:p>
          <a:p>
            <a:pPr lvl="1"/>
            <a:r>
              <a:rPr lang="en-US" sz="2800" dirty="0">
                <a:latin typeface="Gill Sans MT" panose="020B0502020104020203" pitchFamily="34" charset="0"/>
              </a:rPr>
              <a:t>MDA can be given in areas of moderate to high transmission of P. falciparum to provide short-term reductions in disease burden. </a:t>
            </a:r>
          </a:p>
          <a:p>
            <a:endParaRPr lang="en-US" sz="2400" dirty="0">
              <a:latin typeface="Gill Sans MT" panose="020B0502020104020203" pitchFamily="34" charset="0"/>
            </a:endParaRPr>
          </a:p>
          <a:p>
            <a:r>
              <a:rPr lang="en-US" sz="2400" dirty="0">
                <a:latin typeface="Gill Sans MT" panose="020B0502020104020203" pitchFamily="34" charset="0"/>
              </a:rPr>
              <a:t>WHO supports the need for </a:t>
            </a:r>
            <a:r>
              <a:rPr lang="en-US" sz="2400" b="1" dirty="0">
                <a:latin typeface="Gill Sans MT" panose="020B0502020104020203" pitchFamily="34" charset="0"/>
              </a:rPr>
              <a:t>more research </a:t>
            </a:r>
            <a:r>
              <a:rPr lang="en-US" sz="2400" dirty="0">
                <a:latin typeface="Gill Sans MT" panose="020B0502020104020203" pitchFamily="34" charset="0"/>
              </a:rPr>
              <a:t>on the optimum methods of implementing MDA programs and evaluating their effectiveness. Modelling can help guide the optimum method of administering MDA in different epidemiological circumstances and predict its likely impact </a:t>
            </a:r>
          </a:p>
          <a:p>
            <a:endParaRPr lang="en-US" dirty="0"/>
          </a:p>
        </p:txBody>
      </p:sp>
    </p:spTree>
    <p:extLst>
      <p:ext uri="{BB962C8B-B14F-4D97-AF65-F5344CB8AC3E}">
        <p14:creationId xmlns:p14="http://schemas.microsoft.com/office/powerpoint/2010/main" val="302631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A8E25-171F-A145-812B-CBD1FC68BDA4}"/>
              </a:ext>
            </a:extLst>
          </p:cNvPr>
          <p:cNvSpPr>
            <a:spLocks noGrp="1"/>
          </p:cNvSpPr>
          <p:nvPr>
            <p:ph type="title"/>
          </p:nvPr>
        </p:nvSpPr>
        <p:spPr/>
        <p:txBody>
          <a:bodyPr/>
          <a:lstStyle/>
          <a:p>
            <a:r>
              <a:rPr lang="en-US" dirty="0"/>
              <a:t>Hypothesis to test</a:t>
            </a:r>
          </a:p>
        </p:txBody>
      </p:sp>
      <p:sp>
        <p:nvSpPr>
          <p:cNvPr id="7" name="TextBox 6">
            <a:extLst>
              <a:ext uri="{FF2B5EF4-FFF2-40B4-BE49-F238E27FC236}">
                <a16:creationId xmlns:a16="http://schemas.microsoft.com/office/drawing/2014/main" id="{F50CB4F9-5DE0-5942-B46E-6244C9453781}"/>
              </a:ext>
            </a:extLst>
          </p:cNvPr>
          <p:cNvSpPr txBox="1"/>
          <p:nvPr/>
        </p:nvSpPr>
        <p:spPr>
          <a:xfrm>
            <a:off x="1073426" y="1656524"/>
            <a:ext cx="9872870"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12721"/>
                </a:solidFill>
                <a:effectLst/>
                <a:uLnTx/>
                <a:uFillTx/>
                <a:latin typeface="Gill Sans MT" panose="020B0502020104020203"/>
                <a:ea typeface="+mn-ea"/>
                <a:cs typeface="+mn-cs"/>
              </a:rPr>
              <a:t>Time-limited MDA with </a:t>
            </a:r>
            <a:r>
              <a:rPr kumimoji="0" lang="en-US" sz="2800" b="1" i="0" u="none" strike="noStrike" kern="1200" cap="none" spc="0" normalizeH="0" baseline="0" noProof="0" dirty="0" err="1">
                <a:ln>
                  <a:noFill/>
                </a:ln>
                <a:solidFill>
                  <a:srgbClr val="212721"/>
                </a:solidFill>
                <a:effectLst/>
                <a:uLnTx/>
                <a:uFillTx/>
                <a:latin typeface="Gill Sans MT" panose="020B0502020104020203"/>
                <a:ea typeface="+mn-ea"/>
                <a:cs typeface="+mn-cs"/>
              </a:rPr>
              <a:t>dihydroartemisinin</a:t>
            </a:r>
            <a:r>
              <a:rPr kumimoji="0" lang="en-US" sz="2800" b="1" i="0" u="none" strike="noStrike" kern="1200" cap="none" spc="0" normalizeH="0" baseline="0" noProof="0" dirty="0">
                <a:ln>
                  <a:noFill/>
                </a:ln>
                <a:solidFill>
                  <a:srgbClr val="212721"/>
                </a:solidFill>
                <a:effectLst/>
                <a:uLnTx/>
                <a:uFillTx/>
                <a:latin typeface="Gill Sans MT" panose="020B0502020104020203"/>
                <a:ea typeface="+mn-ea"/>
                <a:cs typeface="+mn-cs"/>
              </a:rPr>
              <a:t>-piperaquine (DHA-PQP) and single, low-dose primaquine</a:t>
            </a:r>
            <a:r>
              <a:rPr kumimoji="0" lang="en-US" sz="2800" b="0" i="0" u="none" strike="noStrike" kern="1200" cap="none" spc="0" normalizeH="0" baseline="0" noProof="0" dirty="0">
                <a:ln>
                  <a:noFill/>
                </a:ln>
                <a:solidFill>
                  <a:srgbClr val="212721"/>
                </a:solidFill>
                <a:effectLst/>
                <a:uLnTx/>
                <a:uFillTx/>
                <a:latin typeface="Gill Sans MT" panose="020B0502020104020203"/>
                <a:ea typeface="+mn-ea"/>
                <a:cs typeface="+mn-cs"/>
              </a:rPr>
              <a:t> in the context of optimized control (effective net, proactive community case management, and SMC) can reduce transmission of </a:t>
            </a:r>
            <a:r>
              <a:rPr kumimoji="0" lang="en-US" sz="2800" b="0" i="1" u="none" strike="noStrike" kern="1200" cap="none" spc="0" normalizeH="0" baseline="0" noProof="0" dirty="0">
                <a:ln>
                  <a:noFill/>
                </a:ln>
                <a:solidFill>
                  <a:srgbClr val="212721"/>
                </a:solidFill>
                <a:effectLst/>
                <a:uLnTx/>
                <a:uFillTx/>
                <a:latin typeface="Gill Sans MT" panose="020B0502020104020203"/>
                <a:ea typeface="+mn-ea"/>
                <a:cs typeface="+mn-cs"/>
              </a:rPr>
              <a:t>Plasmodium falciparum</a:t>
            </a:r>
            <a:r>
              <a:rPr kumimoji="0" lang="en-US" sz="2800" b="0" i="0" u="none" strike="noStrike" kern="1200" cap="none" spc="0" normalizeH="0" baseline="0" noProof="0" dirty="0">
                <a:ln>
                  <a:noFill/>
                </a:ln>
                <a:solidFill>
                  <a:srgbClr val="212721"/>
                </a:solidFill>
                <a:effectLst/>
                <a:uLnTx/>
                <a:uFillTx/>
                <a:latin typeface="Gill Sans MT" panose="020B0502020104020203"/>
                <a:ea typeface="+mn-ea"/>
                <a:cs typeface="+mn-cs"/>
              </a:rPr>
              <a:t> in moderate-low transmission settings sufficiently that the program can switch to case-based response post-MDA to sustain its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1272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26884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A8E25-171F-A145-812B-CBD1FC68BDA4}"/>
              </a:ext>
            </a:extLst>
          </p:cNvPr>
          <p:cNvSpPr>
            <a:spLocks noGrp="1"/>
          </p:cNvSpPr>
          <p:nvPr>
            <p:ph type="title"/>
          </p:nvPr>
        </p:nvSpPr>
        <p:spPr/>
        <p:txBody>
          <a:bodyPr/>
          <a:lstStyle/>
          <a:p>
            <a:r>
              <a:rPr lang="en-US" b="1" dirty="0">
                <a:latin typeface="Gill Sans MT" panose="020B0502020104020203" pitchFamily="34" charset="77"/>
              </a:rPr>
              <a:t>Study Objectives</a:t>
            </a:r>
            <a:endParaRPr lang="en-US" dirty="0"/>
          </a:p>
        </p:txBody>
      </p:sp>
      <p:sp>
        <p:nvSpPr>
          <p:cNvPr id="4" name="ZoneTexte 3">
            <a:extLst>
              <a:ext uri="{FF2B5EF4-FFF2-40B4-BE49-F238E27FC236}">
                <a16:creationId xmlns:a16="http://schemas.microsoft.com/office/drawing/2014/main" id="{FDB38344-9485-0B1C-A9B0-1FC98FF6276A}"/>
              </a:ext>
            </a:extLst>
          </p:cNvPr>
          <p:cNvSpPr txBox="1"/>
          <p:nvPr/>
        </p:nvSpPr>
        <p:spPr>
          <a:xfrm>
            <a:off x="492368" y="2014726"/>
            <a:ext cx="9312813" cy="410881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800"/>
              </a:spcAft>
              <a:buClr>
                <a:srgbClr val="000000"/>
              </a:buClr>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Gill Sans MT" panose="020B0502020104020203" pitchFamily="34" charset="77"/>
                <a:cs typeface="Arial"/>
                <a:sym typeface="Arial"/>
              </a:rPr>
              <a:t>Compare impact of MDA versus SMC on </a:t>
            </a:r>
            <a:r>
              <a:rPr kumimoji="0" lang="en-US" sz="2400" b="1" i="0" u="none" strike="noStrike" kern="0" cap="none" spc="0" normalizeH="0" baseline="0" noProof="0" dirty="0">
                <a:ln>
                  <a:noFill/>
                </a:ln>
                <a:solidFill>
                  <a:srgbClr val="BA0C2F">
                    <a:lumMod val="75000"/>
                  </a:srgbClr>
                </a:solidFill>
                <a:effectLst/>
                <a:uLnTx/>
                <a:uFillTx/>
                <a:latin typeface="Gill Sans MT" panose="020B0502020104020203" pitchFamily="34" charset="77"/>
                <a:cs typeface="Arial"/>
                <a:sym typeface="Arial"/>
              </a:rPr>
              <a:t>village-level malaria incidence </a:t>
            </a:r>
            <a:r>
              <a:rPr kumimoji="0" lang="en-US" sz="2400" b="0" i="0" u="none" strike="noStrike" kern="0" cap="none" spc="0" normalizeH="0" baseline="0" noProof="0" dirty="0">
                <a:ln>
                  <a:noFill/>
                </a:ln>
                <a:solidFill>
                  <a:srgbClr val="000000"/>
                </a:solidFill>
                <a:effectLst/>
                <a:uLnTx/>
                <a:uFillTx/>
                <a:latin typeface="Gill Sans MT" panose="020B0502020104020203" pitchFamily="34" charset="77"/>
                <a:cs typeface="Arial"/>
                <a:sym typeface="Arial"/>
              </a:rPr>
              <a:t>during the</a:t>
            </a:r>
            <a:r>
              <a:rPr kumimoji="0" lang="en-US" sz="2400" b="1" i="0" u="none" strike="noStrike" kern="0" cap="none" spc="0" normalizeH="0" baseline="0" noProof="0" dirty="0">
                <a:ln>
                  <a:noFill/>
                </a:ln>
                <a:solidFill>
                  <a:srgbClr val="000000"/>
                </a:solidFill>
                <a:effectLst/>
                <a:uLnTx/>
                <a:uFillTx/>
                <a:latin typeface="Gill Sans MT" panose="020B0502020104020203" pitchFamily="34" charset="77"/>
                <a:cs typeface="Arial"/>
                <a:sym typeface="Arial"/>
              </a:rPr>
              <a:t> implementation </a:t>
            </a:r>
            <a:r>
              <a:rPr kumimoji="0" lang="en-US" sz="2400" b="0" i="0" u="none" strike="noStrike" kern="0" cap="none" spc="0" normalizeH="0" baseline="0" noProof="0" dirty="0">
                <a:ln>
                  <a:noFill/>
                </a:ln>
                <a:solidFill>
                  <a:srgbClr val="000000"/>
                </a:solidFill>
                <a:effectLst/>
                <a:uLnTx/>
                <a:uFillTx/>
                <a:latin typeface="Gill Sans MT" panose="020B0502020104020203" pitchFamily="34" charset="77"/>
                <a:cs typeface="Arial"/>
                <a:sym typeface="Arial"/>
              </a:rPr>
              <a:t>and </a:t>
            </a:r>
            <a:r>
              <a:rPr kumimoji="0" lang="en-US" sz="2400" b="1" i="0" u="none" strike="noStrike" kern="0" cap="none" spc="0" normalizeH="0" baseline="0" noProof="0" dirty="0">
                <a:ln>
                  <a:noFill/>
                </a:ln>
                <a:solidFill>
                  <a:srgbClr val="000000"/>
                </a:solidFill>
                <a:effectLst/>
                <a:uLnTx/>
                <a:uFillTx/>
                <a:latin typeface="Gill Sans MT" panose="020B0502020104020203" pitchFamily="34" charset="77"/>
                <a:cs typeface="Arial"/>
                <a:sym typeface="Arial"/>
              </a:rPr>
              <a:t>post-MDA year </a:t>
            </a:r>
            <a:r>
              <a:rPr kumimoji="0" lang="en-US" sz="2400" b="0" i="0" u="none" strike="noStrike" kern="0" cap="none" spc="0" normalizeH="0" baseline="0" noProof="0" dirty="0">
                <a:ln>
                  <a:noFill/>
                </a:ln>
                <a:solidFill>
                  <a:srgbClr val="000000"/>
                </a:solidFill>
                <a:effectLst/>
                <a:uLnTx/>
                <a:uFillTx/>
                <a:latin typeface="Gill Sans MT" panose="020B0502020104020203" pitchFamily="34" charset="77"/>
                <a:cs typeface="Arial"/>
                <a:sym typeface="Arial"/>
              </a:rPr>
              <a:t>period</a:t>
            </a:r>
          </a:p>
          <a:p>
            <a:pPr marL="457200" marR="0" lvl="0" indent="-457200" algn="l" defTabSz="914400" rtl="0" eaLnBrk="1" fontAlgn="auto" latinLnBrk="0" hangingPunct="1">
              <a:lnSpc>
                <a:spcPct val="100000"/>
              </a:lnSpc>
              <a:spcBef>
                <a:spcPts val="0"/>
              </a:spcBef>
              <a:spcAft>
                <a:spcPts val="1800"/>
              </a:spcAft>
              <a:buClr>
                <a:srgbClr val="000000"/>
              </a:buClr>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Gill Sans MT" panose="020B0502020104020203" pitchFamily="34" charset="77"/>
                <a:cs typeface="Arial"/>
                <a:sym typeface="Arial"/>
              </a:rPr>
              <a:t>Determine whether more MDA villages </a:t>
            </a:r>
            <a:r>
              <a:rPr kumimoji="0" lang="en-US" sz="2400" b="1" i="0" u="none" strike="noStrike" kern="0" cap="none" spc="0" normalizeH="0" baseline="0" noProof="0" dirty="0">
                <a:ln>
                  <a:noFill/>
                </a:ln>
                <a:solidFill>
                  <a:srgbClr val="BA0C2F">
                    <a:lumMod val="75000"/>
                  </a:srgbClr>
                </a:solidFill>
                <a:effectLst/>
                <a:uLnTx/>
                <a:uFillTx/>
                <a:latin typeface="Gill Sans MT" panose="020B0502020104020203" pitchFamily="34" charset="77"/>
                <a:cs typeface="Arial"/>
                <a:sym typeface="Arial"/>
              </a:rPr>
              <a:t>reach a target parasite incidence </a:t>
            </a:r>
            <a:r>
              <a:rPr kumimoji="0" lang="en-US" sz="2400" b="0" i="0" u="none" strike="noStrike" kern="0" cap="none" spc="0" normalizeH="0" baseline="0" noProof="0" dirty="0">
                <a:ln>
                  <a:noFill/>
                </a:ln>
                <a:solidFill>
                  <a:srgbClr val="000000"/>
                </a:solidFill>
                <a:effectLst/>
                <a:uLnTx/>
                <a:uFillTx/>
                <a:latin typeface="Gill Sans MT" panose="020B0502020104020203" pitchFamily="34" charset="77"/>
                <a:cs typeface="Arial"/>
                <a:sym typeface="Arial"/>
              </a:rPr>
              <a:t>(&lt;5 cases/1000) compared to SMC villages</a:t>
            </a:r>
          </a:p>
          <a:p>
            <a:pPr marL="457200" marR="0" lvl="0" indent="-457200" algn="l" defTabSz="914400" rtl="0" eaLnBrk="1" fontAlgn="auto" latinLnBrk="0" hangingPunct="1">
              <a:lnSpc>
                <a:spcPct val="100000"/>
              </a:lnSpc>
              <a:spcBef>
                <a:spcPts val="0"/>
              </a:spcBef>
              <a:spcAft>
                <a:spcPts val="1800"/>
              </a:spcAft>
              <a:buClr>
                <a:srgbClr val="000000"/>
              </a:buClr>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Gill Sans MT" panose="020B0502020104020203" pitchFamily="34" charset="77"/>
                <a:cs typeface="Arial"/>
                <a:sym typeface="Arial"/>
              </a:rPr>
              <a:t>Compare impact of MDA versus SMC on </a:t>
            </a:r>
            <a:r>
              <a:rPr kumimoji="0" lang="en-US" sz="2400" b="1" i="0" u="none" strike="noStrike" kern="0" cap="none" spc="0" normalizeH="0" baseline="0" noProof="0" dirty="0">
                <a:ln>
                  <a:noFill/>
                </a:ln>
                <a:solidFill>
                  <a:srgbClr val="BA0C2F">
                    <a:lumMod val="75000"/>
                  </a:srgbClr>
                </a:solidFill>
                <a:effectLst/>
                <a:uLnTx/>
                <a:uFillTx/>
                <a:latin typeface="Gill Sans MT" panose="020B0502020104020203" pitchFamily="34" charset="77"/>
                <a:cs typeface="Arial"/>
                <a:sym typeface="Arial"/>
              </a:rPr>
              <a:t>parasite prevalence, drug resistance, and parasite diversity</a:t>
            </a:r>
          </a:p>
          <a:p>
            <a:pPr marL="457200" marR="0" lvl="0" indent="-457200" algn="l" defTabSz="914400" rtl="0" eaLnBrk="1" fontAlgn="auto" latinLnBrk="0" hangingPunct="1">
              <a:lnSpc>
                <a:spcPct val="100000"/>
              </a:lnSpc>
              <a:spcBef>
                <a:spcPts val="0"/>
              </a:spcBef>
              <a:spcAft>
                <a:spcPts val="1800"/>
              </a:spcAft>
              <a:buClr>
                <a:srgbClr val="000000"/>
              </a:buClr>
              <a:buSzTx/>
              <a:buFont typeface="+mj-lt"/>
              <a:buAutoNum type="arabicPeriod"/>
              <a:tabLst/>
              <a:defRPr/>
            </a:pPr>
            <a:r>
              <a:rPr kumimoji="0" lang="en-US" sz="2400" b="0" i="0" u="none" strike="noStrike" kern="0" cap="none" spc="0" normalizeH="0" baseline="0" noProof="0" dirty="0">
                <a:ln>
                  <a:noFill/>
                </a:ln>
                <a:solidFill>
                  <a:srgbClr val="000000"/>
                </a:solidFill>
                <a:effectLst/>
                <a:uLnTx/>
                <a:uFillTx/>
                <a:latin typeface="Gill Sans MT" panose="020B0502020104020203" pitchFamily="34" charset="77"/>
                <a:cs typeface="Arial"/>
                <a:sym typeface="Arial"/>
              </a:rPr>
              <a:t> Determine </a:t>
            </a:r>
            <a:r>
              <a:rPr kumimoji="0" lang="en-US" sz="2400" b="1" i="0" u="none" strike="noStrike" kern="0" cap="none" spc="0" normalizeH="0" baseline="0" noProof="0" dirty="0">
                <a:ln>
                  <a:noFill/>
                </a:ln>
                <a:solidFill>
                  <a:srgbClr val="BA0C2F">
                    <a:lumMod val="75000"/>
                  </a:srgbClr>
                </a:solidFill>
                <a:effectLst/>
                <a:uLnTx/>
                <a:uFillTx/>
                <a:latin typeface="Gill Sans MT" panose="020B0502020104020203" pitchFamily="34" charset="77"/>
                <a:cs typeface="Arial"/>
                <a:sym typeface="Arial"/>
              </a:rPr>
              <a:t>acceptability</a:t>
            </a:r>
            <a:r>
              <a:rPr kumimoji="0" lang="en-US" sz="2400" b="0" i="0" u="none" strike="noStrike" kern="0" cap="none" spc="0" normalizeH="0" baseline="0" noProof="0" dirty="0">
                <a:ln>
                  <a:noFill/>
                </a:ln>
                <a:solidFill>
                  <a:srgbClr val="BA0C2F">
                    <a:lumMod val="75000"/>
                  </a:srgbClr>
                </a:solidFill>
                <a:effectLst/>
                <a:uLnTx/>
                <a:uFillTx/>
                <a:latin typeface="Gill Sans MT" panose="020B0502020104020203" pitchFamily="34" charset="77"/>
                <a:cs typeface="Arial"/>
                <a:sym typeface="Arial"/>
              </a:rPr>
              <a:t> </a:t>
            </a:r>
            <a:r>
              <a:rPr kumimoji="0" lang="en-US" sz="2400" b="0" i="0" u="none" strike="noStrike" kern="0" cap="none" spc="0" normalizeH="0" baseline="0" noProof="0" dirty="0">
                <a:ln>
                  <a:noFill/>
                </a:ln>
                <a:solidFill>
                  <a:srgbClr val="000000"/>
                </a:solidFill>
                <a:effectLst/>
                <a:uLnTx/>
                <a:uFillTx/>
                <a:latin typeface="Gill Sans MT" panose="020B0502020104020203" pitchFamily="34" charset="77"/>
                <a:cs typeface="Arial"/>
                <a:sym typeface="Arial"/>
              </a:rPr>
              <a:t>and </a:t>
            </a:r>
            <a:r>
              <a:rPr kumimoji="0" lang="en-US" sz="2400" b="1" i="0" u="none" strike="noStrike" kern="0" cap="none" spc="0" normalizeH="0" baseline="0" noProof="0" dirty="0">
                <a:ln>
                  <a:noFill/>
                </a:ln>
                <a:solidFill>
                  <a:srgbClr val="BA0C2F">
                    <a:lumMod val="75000"/>
                  </a:srgbClr>
                </a:solidFill>
                <a:effectLst/>
                <a:uLnTx/>
                <a:uFillTx/>
                <a:latin typeface="Gill Sans MT" panose="020B0502020104020203" pitchFamily="34" charset="77"/>
                <a:cs typeface="Arial"/>
                <a:sym typeface="Arial"/>
              </a:rPr>
              <a:t>cost-effectiveness </a:t>
            </a:r>
            <a:r>
              <a:rPr kumimoji="0" lang="en-US" sz="2400" b="0" i="0" u="none" strike="noStrike" kern="0" cap="none" spc="0" normalizeH="0" baseline="0" noProof="0" dirty="0">
                <a:ln>
                  <a:noFill/>
                </a:ln>
                <a:solidFill>
                  <a:srgbClr val="000000"/>
                </a:solidFill>
                <a:effectLst/>
                <a:uLnTx/>
                <a:uFillTx/>
                <a:latin typeface="Gill Sans MT" panose="020B0502020104020203" pitchFamily="34" charset="77"/>
                <a:cs typeface="Arial"/>
                <a:sym typeface="Arial"/>
              </a:rPr>
              <a:t>of MDA compared to SMC</a:t>
            </a:r>
          </a:p>
        </p:txBody>
      </p:sp>
    </p:spTree>
    <p:extLst>
      <p:ext uri="{BB962C8B-B14F-4D97-AF65-F5344CB8AC3E}">
        <p14:creationId xmlns:p14="http://schemas.microsoft.com/office/powerpoint/2010/main" val="3658293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dirty="0">
                <a:latin typeface="Gill Sans MT" panose="020B0502020104020203" pitchFamily="34" charset="0"/>
                <a:ea typeface="Source Sans Pro"/>
                <a:cs typeface="Source Sans Pro"/>
                <a:sym typeface="Source Sans Pro"/>
              </a:rPr>
              <a:t>Study design </a:t>
            </a:r>
            <a:endParaRPr dirty="0">
              <a:latin typeface="Gill Sans MT" panose="020B0502020104020203" pitchFamily="34" charset="0"/>
            </a:endParaRPr>
          </a:p>
        </p:txBody>
      </p:sp>
      <p:sp>
        <p:nvSpPr>
          <p:cNvPr id="109" name="Google Shape;109;p5"/>
          <p:cNvSpPr txBox="1">
            <a:spLocks noGrp="1"/>
          </p:cNvSpPr>
          <p:nvPr>
            <p:ph type="body" idx="1"/>
          </p:nvPr>
        </p:nvSpPr>
        <p:spPr>
          <a:xfrm>
            <a:off x="838199" y="1825625"/>
            <a:ext cx="5257795" cy="4351200"/>
          </a:xfrm>
          <a:prstGeom prst="rect">
            <a:avLst/>
          </a:prstGeom>
          <a:noFill/>
          <a:ln>
            <a:noFill/>
          </a:ln>
        </p:spPr>
        <p:txBody>
          <a:bodyPr spcFirstLastPara="1" wrap="square" lIns="91425" tIns="45700" rIns="91425" bIns="45700" anchor="t" anchorCtr="0">
            <a:normAutofit fontScale="92500"/>
          </a:bodyPr>
          <a:lstStyle/>
          <a:p>
            <a:pPr marL="228600" lvl="0" indent="-201930" algn="l" rtl="0">
              <a:lnSpc>
                <a:spcPct val="90000"/>
              </a:lnSpc>
              <a:spcBef>
                <a:spcPts val="0"/>
              </a:spcBef>
              <a:spcAft>
                <a:spcPts val="0"/>
              </a:spcAft>
              <a:buClr>
                <a:schemeClr val="dk1"/>
              </a:buClr>
              <a:buSzPct val="100000"/>
              <a:buChar char="•"/>
            </a:pPr>
            <a:r>
              <a:rPr lang="en-US" dirty="0">
                <a:latin typeface="Gill Sans MT" panose="020B0502020104020203" pitchFamily="34" charset="0"/>
                <a:ea typeface="Source Sans Pro"/>
                <a:cs typeface="Source Sans Pro"/>
                <a:sym typeface="Source Sans Pro"/>
              </a:rPr>
              <a:t>Cluster RCT</a:t>
            </a:r>
            <a:endParaRPr dirty="0">
              <a:latin typeface="Gill Sans MT" panose="020B0502020104020203" pitchFamily="34" charset="0"/>
            </a:endParaRPr>
          </a:p>
          <a:p>
            <a:pPr marL="228600" lvl="0" indent="-201930" algn="l" rtl="0">
              <a:lnSpc>
                <a:spcPct val="90000"/>
              </a:lnSpc>
              <a:spcBef>
                <a:spcPts val="1000"/>
              </a:spcBef>
              <a:spcAft>
                <a:spcPts val="0"/>
              </a:spcAft>
              <a:buClr>
                <a:schemeClr val="dk1"/>
              </a:buClr>
              <a:buSzPct val="100000"/>
              <a:buChar char="•"/>
            </a:pPr>
            <a:r>
              <a:rPr lang="en-US" dirty="0">
                <a:latin typeface="Gill Sans MT" panose="020B0502020104020203" pitchFamily="34" charset="0"/>
                <a:ea typeface="Source Sans Pro"/>
                <a:cs typeface="Source Sans Pro"/>
                <a:sym typeface="Source Sans Pro"/>
              </a:rPr>
              <a:t>60 villages</a:t>
            </a:r>
            <a:endParaRPr dirty="0">
              <a:latin typeface="Gill Sans MT" panose="020B0502020104020203" pitchFamily="34" charset="0"/>
            </a:endParaRPr>
          </a:p>
          <a:p>
            <a:pPr marL="685800" lvl="1" indent="-205740" algn="l" rtl="0">
              <a:lnSpc>
                <a:spcPct val="90000"/>
              </a:lnSpc>
              <a:spcBef>
                <a:spcPts val="500"/>
              </a:spcBef>
              <a:spcAft>
                <a:spcPts val="0"/>
              </a:spcAft>
              <a:buClr>
                <a:schemeClr val="dk1"/>
              </a:buClr>
              <a:buSzPct val="100000"/>
              <a:buChar char="•"/>
            </a:pPr>
            <a:r>
              <a:rPr lang="en-US" dirty="0">
                <a:latin typeface="Gill Sans MT" panose="020B0502020104020203" pitchFamily="34" charset="0"/>
                <a:ea typeface="Source Sans Pro"/>
                <a:cs typeface="Source Sans Pro"/>
                <a:sym typeface="Source Sans Pro"/>
              </a:rPr>
              <a:t>Villages were excluded if population under 200 and over 800 </a:t>
            </a:r>
            <a:endParaRPr dirty="0">
              <a:latin typeface="Gill Sans MT" panose="020B0502020104020203" pitchFamily="34" charset="0"/>
            </a:endParaRPr>
          </a:p>
          <a:p>
            <a:pPr marL="685800" lvl="1" indent="-205740" algn="l" rtl="0">
              <a:lnSpc>
                <a:spcPct val="90000"/>
              </a:lnSpc>
              <a:spcBef>
                <a:spcPts val="500"/>
              </a:spcBef>
              <a:spcAft>
                <a:spcPts val="0"/>
              </a:spcAft>
              <a:buClr>
                <a:schemeClr val="dk1"/>
              </a:buClr>
              <a:buSzPct val="100000"/>
              <a:buChar char="•"/>
            </a:pPr>
            <a:r>
              <a:rPr lang="en-US" dirty="0">
                <a:latin typeface="Gill Sans MT" panose="020B0502020104020203" pitchFamily="34" charset="0"/>
                <a:ea typeface="Source Sans Pro"/>
                <a:cs typeface="Source Sans Pro"/>
                <a:sym typeface="Source Sans Pro"/>
              </a:rPr>
              <a:t>Ensured a 3 km buffer zone between study villages</a:t>
            </a:r>
            <a:endParaRPr dirty="0">
              <a:latin typeface="Gill Sans MT" panose="020B0502020104020203" pitchFamily="34" charset="0"/>
            </a:endParaRPr>
          </a:p>
          <a:p>
            <a:pPr marL="0" lvl="0" indent="0" algn="l" rtl="0">
              <a:lnSpc>
                <a:spcPct val="90000"/>
              </a:lnSpc>
              <a:spcBef>
                <a:spcPts val="1000"/>
              </a:spcBef>
              <a:spcAft>
                <a:spcPts val="0"/>
              </a:spcAft>
              <a:buClr>
                <a:schemeClr val="dk1"/>
              </a:buClr>
              <a:buSzPct val="100000"/>
              <a:buNone/>
            </a:pPr>
            <a:endParaRPr dirty="0">
              <a:latin typeface="Gill Sans MT" panose="020B0502020104020203" pitchFamily="34" charset="0"/>
              <a:ea typeface="Source Sans Pro"/>
              <a:cs typeface="Source Sans Pro"/>
              <a:sym typeface="Source Sans Pro"/>
            </a:endParaRPr>
          </a:p>
          <a:p>
            <a:pPr marL="0" lvl="0" indent="0" algn="l" rtl="0">
              <a:lnSpc>
                <a:spcPct val="90000"/>
              </a:lnSpc>
              <a:spcBef>
                <a:spcPts val="1000"/>
              </a:spcBef>
              <a:spcAft>
                <a:spcPts val="0"/>
              </a:spcAft>
              <a:buClr>
                <a:schemeClr val="dk1"/>
              </a:buClr>
              <a:buSzPct val="100000"/>
              <a:buNone/>
            </a:pPr>
            <a:r>
              <a:rPr lang="en-US" dirty="0">
                <a:latin typeface="Gill Sans MT" panose="020B0502020104020203" pitchFamily="34" charset="0"/>
                <a:ea typeface="Source Sans Pro"/>
                <a:cs typeface="Source Sans Pro"/>
                <a:sym typeface="Source Sans Pro"/>
              </a:rPr>
              <a:t>523 villages 🡪 111 were eligible for inclusion 🡪 60 were randomly selected such that a 3km buffer zone existed between study villages</a:t>
            </a:r>
            <a:endParaRPr dirty="0">
              <a:latin typeface="Gill Sans MT" panose="020B0502020104020203" pitchFamily="34" charset="0"/>
            </a:endParaRPr>
          </a:p>
          <a:p>
            <a:pPr marL="0" lvl="0" indent="0" algn="l" rtl="0">
              <a:lnSpc>
                <a:spcPct val="90000"/>
              </a:lnSpc>
              <a:spcBef>
                <a:spcPts val="1000"/>
              </a:spcBef>
              <a:spcAft>
                <a:spcPts val="0"/>
              </a:spcAft>
              <a:buClr>
                <a:schemeClr val="dk1"/>
              </a:buClr>
              <a:buSzPct val="1000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ct val="100000"/>
              <a:buNone/>
            </a:pPr>
            <a:endParaRPr dirty="0">
              <a:latin typeface="Source Sans Pro"/>
              <a:ea typeface="Source Sans Pro"/>
              <a:cs typeface="Source Sans Pro"/>
              <a:sym typeface="Source Sans Pro"/>
            </a:endParaRPr>
          </a:p>
        </p:txBody>
      </p:sp>
      <p:sp>
        <p:nvSpPr>
          <p:cNvPr id="110" name="Google Shape;110;p5"/>
          <p:cNvSpPr/>
          <p:nvPr/>
        </p:nvSpPr>
        <p:spPr>
          <a:xfrm>
            <a:off x="8296925" y="1027425"/>
            <a:ext cx="1996200" cy="51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Source Sans Pro"/>
                <a:ea typeface="Source Sans Pro"/>
                <a:cs typeface="Source Sans Pro"/>
                <a:sym typeface="Source Sans Pro"/>
              </a:rPr>
              <a:t>523 villages screened</a:t>
            </a:r>
            <a:endParaRPr b="1">
              <a:latin typeface="Source Sans Pro"/>
              <a:ea typeface="Source Sans Pro"/>
              <a:cs typeface="Source Sans Pro"/>
              <a:sym typeface="Source Sans Pro"/>
            </a:endParaRPr>
          </a:p>
        </p:txBody>
      </p:sp>
      <p:sp>
        <p:nvSpPr>
          <p:cNvPr id="111" name="Google Shape;111;p5"/>
          <p:cNvSpPr/>
          <p:nvPr/>
        </p:nvSpPr>
        <p:spPr>
          <a:xfrm>
            <a:off x="7662725" y="2495275"/>
            <a:ext cx="3264600" cy="458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Source Sans Pro"/>
                <a:ea typeface="Source Sans Pro"/>
                <a:cs typeface="Source Sans Pro"/>
                <a:sym typeface="Source Sans Pro"/>
              </a:rPr>
              <a:t>111 villages met the inclusion criteria</a:t>
            </a:r>
            <a:endParaRPr b="1">
              <a:latin typeface="Source Sans Pro"/>
              <a:ea typeface="Source Sans Pro"/>
              <a:cs typeface="Source Sans Pro"/>
              <a:sym typeface="Source Sans Pro"/>
            </a:endParaRPr>
          </a:p>
        </p:txBody>
      </p:sp>
      <p:sp>
        <p:nvSpPr>
          <p:cNvPr id="112" name="Google Shape;112;p5"/>
          <p:cNvSpPr/>
          <p:nvPr/>
        </p:nvSpPr>
        <p:spPr>
          <a:xfrm>
            <a:off x="8062025" y="3399300"/>
            <a:ext cx="2466000" cy="51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latin typeface="Source Sans Pro"/>
                <a:ea typeface="Source Sans Pro"/>
                <a:cs typeface="Source Sans Pro"/>
                <a:sym typeface="Source Sans Pro"/>
              </a:rPr>
              <a:t>60 villages randomized </a:t>
            </a:r>
            <a:endParaRPr b="1">
              <a:latin typeface="Source Sans Pro"/>
              <a:ea typeface="Source Sans Pro"/>
              <a:cs typeface="Source Sans Pro"/>
              <a:sym typeface="Source Sans Pro"/>
            </a:endParaRPr>
          </a:p>
          <a:p>
            <a:pPr marL="0" lvl="0" indent="0" algn="ctr" rtl="0">
              <a:spcBef>
                <a:spcPts val="0"/>
              </a:spcBef>
              <a:spcAft>
                <a:spcPts val="0"/>
              </a:spcAft>
              <a:buNone/>
            </a:pPr>
            <a:r>
              <a:rPr lang="en-US">
                <a:latin typeface="Source Sans Pro"/>
                <a:ea typeface="Source Sans Pro"/>
                <a:cs typeface="Source Sans Pro"/>
                <a:sym typeface="Source Sans Pro"/>
              </a:rPr>
              <a:t>(n=20,382 individuals)</a:t>
            </a:r>
            <a:endParaRPr>
              <a:latin typeface="Source Sans Pro"/>
              <a:ea typeface="Source Sans Pro"/>
              <a:cs typeface="Source Sans Pro"/>
              <a:sym typeface="Source Sans Pro"/>
            </a:endParaRPr>
          </a:p>
        </p:txBody>
      </p:sp>
      <p:sp>
        <p:nvSpPr>
          <p:cNvPr id="113" name="Google Shape;113;p5"/>
          <p:cNvSpPr/>
          <p:nvPr/>
        </p:nvSpPr>
        <p:spPr>
          <a:xfrm>
            <a:off x="6482300" y="4532575"/>
            <a:ext cx="2642400" cy="132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Source Sans Pro"/>
                <a:ea typeface="Source Sans Pro"/>
                <a:cs typeface="Source Sans Pro"/>
                <a:sym typeface="Source Sans Pro"/>
              </a:rPr>
              <a:t>30  villages randomized to MDA</a:t>
            </a:r>
            <a:endParaRPr b="1">
              <a:latin typeface="Source Sans Pro"/>
              <a:ea typeface="Source Sans Pro"/>
              <a:cs typeface="Source Sans Pro"/>
              <a:sym typeface="Source Sans Pro"/>
            </a:endParaRPr>
          </a:p>
          <a:p>
            <a:pPr marL="0" lvl="0" indent="0" algn="l" rtl="0">
              <a:spcBef>
                <a:spcPts val="0"/>
              </a:spcBef>
              <a:spcAft>
                <a:spcPts val="0"/>
              </a:spcAft>
              <a:buNone/>
            </a:pPr>
            <a:r>
              <a:rPr lang="en-US">
                <a:latin typeface="Source Sans Pro"/>
                <a:ea typeface="Source Sans Pro"/>
                <a:cs typeface="Source Sans Pro"/>
                <a:sym typeface="Source Sans Pro"/>
              </a:rPr>
              <a:t>         </a:t>
            </a:r>
            <a:r>
              <a:rPr lang="en-US" sz="1200">
                <a:latin typeface="Source Sans Pro"/>
                <a:ea typeface="Source Sans Pro"/>
                <a:cs typeface="Source Sans Pro"/>
                <a:sym typeface="Source Sans Pro"/>
              </a:rPr>
              <a:t>  (n=10,572 individuals)</a:t>
            </a:r>
            <a:endParaRPr sz="1200">
              <a:latin typeface="Source Sans Pro"/>
              <a:ea typeface="Source Sans Pro"/>
              <a:cs typeface="Source Sans Pro"/>
              <a:sym typeface="Source Sans Pro"/>
            </a:endParaRPr>
          </a:p>
          <a:p>
            <a:pPr marL="0" lvl="0" indent="0" algn="l" rtl="0">
              <a:spcBef>
                <a:spcPts val="0"/>
              </a:spcBef>
              <a:spcAft>
                <a:spcPts val="0"/>
              </a:spcAft>
              <a:buNone/>
            </a:pPr>
            <a:r>
              <a:rPr lang="en-US" sz="1200">
                <a:latin typeface="Source Sans Pro"/>
                <a:ea typeface="Source Sans Pro"/>
                <a:cs typeface="Source Sans Pro"/>
                <a:sym typeface="Source Sans Pro"/>
              </a:rPr>
              <a:t>        6,506 individuals received R1</a:t>
            </a:r>
            <a:endParaRPr sz="1200">
              <a:latin typeface="Source Sans Pro"/>
              <a:ea typeface="Source Sans Pro"/>
              <a:cs typeface="Source Sans Pro"/>
              <a:sym typeface="Source Sans Pro"/>
            </a:endParaRPr>
          </a:p>
          <a:p>
            <a:pPr marL="0" lvl="0" indent="0" algn="l" rtl="0">
              <a:spcBef>
                <a:spcPts val="0"/>
              </a:spcBef>
              <a:spcAft>
                <a:spcPts val="0"/>
              </a:spcAft>
              <a:buNone/>
            </a:pPr>
            <a:r>
              <a:rPr lang="en-US" sz="1200">
                <a:latin typeface="Source Sans Pro"/>
                <a:ea typeface="Source Sans Pro"/>
                <a:cs typeface="Source Sans Pro"/>
                <a:sym typeface="Source Sans Pro"/>
              </a:rPr>
              <a:t>        7,125 individuals received R2</a:t>
            </a:r>
            <a:endParaRPr sz="1200">
              <a:latin typeface="Source Sans Pro"/>
              <a:ea typeface="Source Sans Pro"/>
              <a:cs typeface="Source Sans Pro"/>
              <a:sym typeface="Source Sans Pro"/>
            </a:endParaRPr>
          </a:p>
          <a:p>
            <a:pPr marL="0" lvl="0" indent="0" algn="l" rtl="0">
              <a:spcBef>
                <a:spcPts val="0"/>
              </a:spcBef>
              <a:spcAft>
                <a:spcPts val="0"/>
              </a:spcAft>
              <a:buNone/>
            </a:pPr>
            <a:r>
              <a:rPr lang="en-US" sz="1200">
                <a:latin typeface="Source Sans Pro"/>
                <a:ea typeface="Source Sans Pro"/>
                <a:cs typeface="Source Sans Pro"/>
                <a:sym typeface="Source Sans Pro"/>
              </a:rPr>
              <a:t>        7,256 individuals received R3</a:t>
            </a:r>
            <a:endParaRPr sz="1200">
              <a:latin typeface="Source Sans Pro"/>
              <a:ea typeface="Source Sans Pro"/>
              <a:cs typeface="Source Sans Pro"/>
              <a:sym typeface="Source Sans Pro"/>
            </a:endParaRPr>
          </a:p>
        </p:txBody>
      </p:sp>
      <p:sp>
        <p:nvSpPr>
          <p:cNvPr id="114" name="Google Shape;114;p5"/>
          <p:cNvSpPr/>
          <p:nvPr/>
        </p:nvSpPr>
        <p:spPr>
          <a:xfrm>
            <a:off x="9323550" y="4532575"/>
            <a:ext cx="2642400" cy="1325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Source Sans Pro"/>
                <a:ea typeface="Source Sans Pro"/>
                <a:cs typeface="Source Sans Pro"/>
                <a:sym typeface="Source Sans Pro"/>
              </a:rPr>
              <a:t>30  villages randomized to SMC</a:t>
            </a:r>
            <a:endParaRPr b="1">
              <a:latin typeface="Source Sans Pro"/>
              <a:ea typeface="Source Sans Pro"/>
              <a:cs typeface="Source Sans Pro"/>
              <a:sym typeface="Source Sans Pro"/>
            </a:endParaRPr>
          </a:p>
          <a:p>
            <a:pPr marL="0" lvl="0" indent="0" algn="l" rtl="0">
              <a:spcBef>
                <a:spcPts val="0"/>
              </a:spcBef>
              <a:spcAft>
                <a:spcPts val="0"/>
              </a:spcAft>
              <a:buNone/>
            </a:pPr>
            <a:r>
              <a:rPr lang="en-US">
                <a:latin typeface="Source Sans Pro"/>
                <a:ea typeface="Source Sans Pro"/>
                <a:cs typeface="Source Sans Pro"/>
                <a:sym typeface="Source Sans Pro"/>
              </a:rPr>
              <a:t>           </a:t>
            </a:r>
            <a:r>
              <a:rPr lang="en-US" sz="1200">
                <a:latin typeface="Source Sans Pro"/>
                <a:ea typeface="Source Sans Pro"/>
                <a:cs typeface="Source Sans Pro"/>
                <a:sym typeface="Source Sans Pro"/>
              </a:rPr>
              <a:t>(n=3,747 individuals)</a:t>
            </a:r>
            <a:endParaRPr sz="1200">
              <a:latin typeface="Source Sans Pro"/>
              <a:ea typeface="Source Sans Pro"/>
              <a:cs typeface="Source Sans Pro"/>
              <a:sym typeface="Source Sans Pro"/>
            </a:endParaRPr>
          </a:p>
          <a:p>
            <a:pPr marL="0" lvl="0" indent="0" algn="l" rtl="0">
              <a:spcBef>
                <a:spcPts val="0"/>
              </a:spcBef>
              <a:spcAft>
                <a:spcPts val="0"/>
              </a:spcAft>
              <a:buNone/>
            </a:pPr>
            <a:r>
              <a:rPr lang="en-US" sz="1200">
                <a:latin typeface="Source Sans Pro"/>
                <a:ea typeface="Source Sans Pro"/>
                <a:cs typeface="Source Sans Pro"/>
                <a:sym typeface="Source Sans Pro"/>
              </a:rPr>
              <a:t>        2,702 individuals received R1</a:t>
            </a:r>
            <a:endParaRPr sz="1200">
              <a:latin typeface="Source Sans Pro"/>
              <a:ea typeface="Source Sans Pro"/>
              <a:cs typeface="Source Sans Pro"/>
              <a:sym typeface="Source Sans Pro"/>
            </a:endParaRPr>
          </a:p>
          <a:p>
            <a:pPr marL="0" lvl="0" indent="0" algn="l" rtl="0">
              <a:spcBef>
                <a:spcPts val="0"/>
              </a:spcBef>
              <a:spcAft>
                <a:spcPts val="0"/>
              </a:spcAft>
              <a:buNone/>
            </a:pPr>
            <a:r>
              <a:rPr lang="en-US" sz="1200">
                <a:latin typeface="Source Sans Pro"/>
                <a:ea typeface="Source Sans Pro"/>
                <a:cs typeface="Source Sans Pro"/>
                <a:sym typeface="Source Sans Pro"/>
              </a:rPr>
              <a:t>        2,974 ndividuals received R2</a:t>
            </a:r>
            <a:endParaRPr sz="1200">
              <a:latin typeface="Source Sans Pro"/>
              <a:ea typeface="Source Sans Pro"/>
              <a:cs typeface="Source Sans Pro"/>
              <a:sym typeface="Source Sans Pro"/>
            </a:endParaRPr>
          </a:p>
          <a:p>
            <a:pPr marL="0" lvl="0" indent="0" algn="l" rtl="0">
              <a:spcBef>
                <a:spcPts val="0"/>
              </a:spcBef>
              <a:spcAft>
                <a:spcPts val="0"/>
              </a:spcAft>
              <a:buNone/>
            </a:pPr>
            <a:r>
              <a:rPr lang="en-US" sz="1200">
                <a:latin typeface="Source Sans Pro"/>
                <a:ea typeface="Source Sans Pro"/>
                <a:cs typeface="Source Sans Pro"/>
                <a:sym typeface="Source Sans Pro"/>
              </a:rPr>
              <a:t>        3,071 individuals received R3</a:t>
            </a:r>
            <a:endParaRPr sz="1200">
              <a:latin typeface="Source Sans Pro"/>
              <a:ea typeface="Source Sans Pro"/>
              <a:cs typeface="Source Sans Pro"/>
              <a:sym typeface="Source Sans Pro"/>
            </a:endParaRPr>
          </a:p>
        </p:txBody>
      </p:sp>
      <p:sp>
        <p:nvSpPr>
          <p:cNvPr id="115" name="Google Shape;115;p5"/>
          <p:cNvSpPr/>
          <p:nvPr/>
        </p:nvSpPr>
        <p:spPr>
          <a:xfrm>
            <a:off x="9799525" y="1837550"/>
            <a:ext cx="1996200" cy="516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Source Sans Pro"/>
                <a:ea typeface="Source Sans Pro"/>
                <a:cs typeface="Source Sans Pro"/>
                <a:sym typeface="Source Sans Pro"/>
              </a:rPr>
              <a:t>412 villages excluded</a:t>
            </a:r>
            <a:endParaRPr b="1">
              <a:latin typeface="Source Sans Pro"/>
              <a:ea typeface="Source Sans Pro"/>
              <a:cs typeface="Source Sans Pro"/>
              <a:sym typeface="Source Sans Pro"/>
            </a:endParaRPr>
          </a:p>
        </p:txBody>
      </p:sp>
      <p:cxnSp>
        <p:nvCxnSpPr>
          <p:cNvPr id="116" name="Google Shape;116;p5"/>
          <p:cNvCxnSpPr>
            <a:stCxn id="110" idx="2"/>
            <a:endCxn id="111" idx="0"/>
          </p:cNvCxnSpPr>
          <p:nvPr/>
        </p:nvCxnSpPr>
        <p:spPr>
          <a:xfrm>
            <a:off x="9295025" y="1544025"/>
            <a:ext cx="0" cy="951300"/>
          </a:xfrm>
          <a:prstGeom prst="straightConnector1">
            <a:avLst/>
          </a:prstGeom>
          <a:noFill/>
          <a:ln w="9525" cap="flat" cmpd="sng">
            <a:solidFill>
              <a:schemeClr val="dk2"/>
            </a:solidFill>
            <a:prstDash val="solid"/>
            <a:round/>
            <a:headEnd type="none" w="med" len="med"/>
            <a:tailEnd type="triangle" w="med" len="med"/>
          </a:ln>
        </p:spPr>
      </p:cxnSp>
      <p:cxnSp>
        <p:nvCxnSpPr>
          <p:cNvPr id="117" name="Google Shape;117;p5"/>
          <p:cNvCxnSpPr>
            <a:endCxn id="115" idx="1"/>
          </p:cNvCxnSpPr>
          <p:nvPr/>
        </p:nvCxnSpPr>
        <p:spPr>
          <a:xfrm>
            <a:off x="9337225" y="2093750"/>
            <a:ext cx="462300" cy="2100"/>
          </a:xfrm>
          <a:prstGeom prst="straightConnector1">
            <a:avLst/>
          </a:prstGeom>
          <a:noFill/>
          <a:ln w="9525" cap="flat" cmpd="sng">
            <a:solidFill>
              <a:schemeClr val="dk2"/>
            </a:solidFill>
            <a:prstDash val="solid"/>
            <a:round/>
            <a:headEnd type="none" w="med" len="med"/>
            <a:tailEnd type="triangle" w="med" len="med"/>
          </a:ln>
        </p:spPr>
      </p:cxnSp>
      <p:cxnSp>
        <p:nvCxnSpPr>
          <p:cNvPr id="118" name="Google Shape;118;p5"/>
          <p:cNvCxnSpPr>
            <a:stCxn id="112" idx="2"/>
            <a:endCxn id="113" idx="0"/>
          </p:cNvCxnSpPr>
          <p:nvPr/>
        </p:nvCxnSpPr>
        <p:spPr>
          <a:xfrm rot="5400000">
            <a:off x="8240825" y="3478500"/>
            <a:ext cx="616800" cy="1491600"/>
          </a:xfrm>
          <a:prstGeom prst="bentConnector3">
            <a:avLst>
              <a:gd name="adj1" fmla="val 49990"/>
            </a:avLst>
          </a:prstGeom>
          <a:noFill/>
          <a:ln w="9525" cap="flat" cmpd="sng">
            <a:solidFill>
              <a:schemeClr val="dk2"/>
            </a:solidFill>
            <a:prstDash val="solid"/>
            <a:round/>
            <a:headEnd type="none" w="med" len="med"/>
            <a:tailEnd type="stealth" w="med" len="med"/>
          </a:ln>
        </p:spPr>
      </p:cxnSp>
      <p:cxnSp>
        <p:nvCxnSpPr>
          <p:cNvPr id="119" name="Google Shape;119;p5"/>
          <p:cNvCxnSpPr>
            <a:stCxn id="112" idx="2"/>
            <a:endCxn id="114" idx="0"/>
          </p:cNvCxnSpPr>
          <p:nvPr/>
        </p:nvCxnSpPr>
        <p:spPr>
          <a:xfrm rot="-5400000" flipH="1">
            <a:off x="9661475" y="3549450"/>
            <a:ext cx="616800" cy="1349700"/>
          </a:xfrm>
          <a:prstGeom prst="bentConnector3">
            <a:avLst>
              <a:gd name="adj1" fmla="val 49990"/>
            </a:avLst>
          </a:prstGeom>
          <a:noFill/>
          <a:ln w="9525" cap="flat" cmpd="sng">
            <a:solidFill>
              <a:schemeClr val="dk2"/>
            </a:solidFill>
            <a:prstDash val="solid"/>
            <a:round/>
            <a:headEnd type="none" w="med" len="med"/>
            <a:tailEnd type="stealth" w="med" len="med"/>
          </a:ln>
        </p:spPr>
      </p:cxnSp>
      <p:cxnSp>
        <p:nvCxnSpPr>
          <p:cNvPr id="120" name="Google Shape;120;p5"/>
          <p:cNvCxnSpPr>
            <a:stCxn id="111" idx="2"/>
            <a:endCxn id="112" idx="0"/>
          </p:cNvCxnSpPr>
          <p:nvPr/>
        </p:nvCxnSpPr>
        <p:spPr>
          <a:xfrm>
            <a:off x="9295025" y="2953375"/>
            <a:ext cx="0" cy="445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a:latin typeface="Source Sans Pro"/>
                <a:ea typeface="Source Sans Pro"/>
                <a:cs typeface="Source Sans Pro"/>
                <a:sym typeface="Source Sans Pro"/>
              </a:rPr>
              <a:t>Study design </a:t>
            </a:r>
            <a:endParaRPr/>
          </a:p>
        </p:txBody>
      </p:sp>
      <p:sp>
        <p:nvSpPr>
          <p:cNvPr id="126" name="Google Shape;126;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latin typeface="Source Sans Pro"/>
              <a:ea typeface="Source Sans Pro"/>
              <a:cs typeface="Source Sans Pro"/>
              <a:sym typeface="Source Sans Pro"/>
            </a:endParaRPr>
          </a:p>
          <a:p>
            <a:pPr marL="228600" lvl="0" indent="-228600" algn="l" rtl="0">
              <a:lnSpc>
                <a:spcPct val="90000"/>
              </a:lnSpc>
              <a:spcBef>
                <a:spcPts val="1000"/>
              </a:spcBef>
              <a:spcAft>
                <a:spcPts val="0"/>
              </a:spcAft>
              <a:buClr>
                <a:schemeClr val="dk1"/>
              </a:buClr>
              <a:buSzPts val="2800"/>
              <a:buChar char="•"/>
            </a:pPr>
            <a:r>
              <a:rPr lang="en-US" dirty="0">
                <a:latin typeface="Gill Sans MT" panose="020B0502020104020203" pitchFamily="34" charset="0"/>
                <a:ea typeface="Source Sans Pro"/>
                <a:cs typeface="Source Sans Pro"/>
                <a:sym typeface="Source Sans Pro"/>
              </a:rPr>
              <a:t>Intervention  = 3 rounds DP+SLD-PQ to individuals of all ages</a:t>
            </a:r>
            <a:endParaRPr dirty="0">
              <a:latin typeface="Gill Sans MT" panose="020B0502020104020203" pitchFamily="34" charset="0"/>
            </a:endParaRPr>
          </a:p>
          <a:p>
            <a:pPr marL="228600" lvl="0" indent="-228600" algn="l" rtl="0">
              <a:lnSpc>
                <a:spcPct val="90000"/>
              </a:lnSpc>
              <a:spcBef>
                <a:spcPts val="1000"/>
              </a:spcBef>
              <a:spcAft>
                <a:spcPts val="0"/>
              </a:spcAft>
              <a:buClr>
                <a:schemeClr val="dk1"/>
              </a:buClr>
              <a:buSzPts val="2800"/>
              <a:buChar char="•"/>
            </a:pPr>
            <a:r>
              <a:rPr lang="en-US" dirty="0">
                <a:latin typeface="Gill Sans MT" panose="020B0502020104020203" pitchFamily="34" charset="0"/>
                <a:ea typeface="Source Sans Pro"/>
                <a:cs typeface="Source Sans Pro"/>
                <a:sym typeface="Source Sans Pro"/>
              </a:rPr>
              <a:t>Control = SMC to children &lt;10</a:t>
            </a:r>
            <a:endParaRPr dirty="0">
              <a:latin typeface="Gill Sans MT" panose="020B0502020104020203" pitchFamily="34" charset="0"/>
            </a:endParaRPr>
          </a:p>
          <a:p>
            <a:pPr marL="685800" lvl="1" indent="-228600" algn="l" rtl="0">
              <a:lnSpc>
                <a:spcPct val="90000"/>
              </a:lnSpc>
              <a:spcBef>
                <a:spcPts val="500"/>
              </a:spcBef>
              <a:spcAft>
                <a:spcPts val="0"/>
              </a:spcAft>
              <a:buClr>
                <a:schemeClr val="dk1"/>
              </a:buClr>
              <a:buSzPts val="2400"/>
              <a:buChar char="•"/>
            </a:pPr>
            <a:r>
              <a:rPr lang="en-US" dirty="0">
                <a:latin typeface="Gill Sans MT" panose="020B0502020104020203" pitchFamily="34" charset="0"/>
                <a:ea typeface="Source Sans Pro"/>
                <a:cs typeface="Source Sans Pro"/>
                <a:sym typeface="Source Sans Pro"/>
              </a:rPr>
              <a:t>Participant ineligibility criteria – pregnant women/self-reported illness/allergy to study drugs</a:t>
            </a:r>
            <a:endParaRPr dirty="0">
              <a:latin typeface="Gill Sans MT" panose="020B0502020104020203" pitchFamily="34" charset="0"/>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228600" lvl="0" indent="-5080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Source Sans Pro"/>
              <a:buNone/>
            </a:pPr>
            <a:r>
              <a:rPr lang="en-US" b="1">
                <a:latin typeface="Source Sans Pro"/>
                <a:ea typeface="Source Sans Pro"/>
                <a:cs typeface="Source Sans Pro"/>
                <a:sym typeface="Source Sans Pro"/>
              </a:rPr>
              <a:t>Study site</a:t>
            </a:r>
            <a:endParaRPr/>
          </a:p>
        </p:txBody>
      </p:sp>
      <p:sp>
        <p:nvSpPr>
          <p:cNvPr id="132" name="Google Shape;132;p7"/>
          <p:cNvSpPr txBox="1">
            <a:spLocks noGrp="1"/>
          </p:cNvSpPr>
          <p:nvPr>
            <p:ph type="body" idx="1"/>
          </p:nvPr>
        </p:nvSpPr>
        <p:spPr>
          <a:xfrm>
            <a:off x="407963" y="1825625"/>
            <a:ext cx="6836899"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latin typeface="Gill Sans MT" panose="020B0502020104020203" pitchFamily="34" charset="0"/>
                <a:ea typeface="Source Sans Pro"/>
                <a:cs typeface="Source Sans Pro"/>
                <a:sym typeface="Source Sans Pro"/>
              </a:rPr>
              <a:t>Conducted in </a:t>
            </a:r>
            <a:r>
              <a:rPr lang="en-US" dirty="0" err="1">
                <a:latin typeface="Gill Sans MT" panose="020B0502020104020203" pitchFamily="34" charset="0"/>
                <a:ea typeface="Source Sans Pro"/>
                <a:cs typeface="Source Sans Pro"/>
                <a:sym typeface="Source Sans Pro"/>
              </a:rPr>
              <a:t>Tambacounda</a:t>
            </a:r>
            <a:r>
              <a:rPr lang="en-US" dirty="0">
                <a:latin typeface="Gill Sans MT" panose="020B0502020104020203" pitchFamily="34" charset="0"/>
                <a:ea typeface="Source Sans Pro"/>
                <a:cs typeface="Source Sans Pro"/>
                <a:sym typeface="Source Sans Pro"/>
              </a:rPr>
              <a:t> Health district</a:t>
            </a:r>
            <a:endParaRPr dirty="0">
              <a:latin typeface="Gill Sans MT" panose="020B0502020104020203" pitchFamily="34" charset="0"/>
            </a:endParaRPr>
          </a:p>
          <a:p>
            <a:pPr marL="228600" lvl="0" indent="-228600" algn="l" rtl="0">
              <a:lnSpc>
                <a:spcPct val="90000"/>
              </a:lnSpc>
              <a:spcBef>
                <a:spcPts val="1000"/>
              </a:spcBef>
              <a:spcAft>
                <a:spcPts val="0"/>
              </a:spcAft>
              <a:buClr>
                <a:schemeClr val="dk1"/>
              </a:buClr>
              <a:buSzPts val="2800"/>
              <a:buChar char="•"/>
            </a:pPr>
            <a:r>
              <a:rPr lang="en-US" dirty="0">
                <a:latin typeface="Gill Sans MT" panose="020B0502020104020203" pitchFamily="34" charset="0"/>
                <a:ea typeface="Source Sans Pro"/>
                <a:cs typeface="Source Sans Pro"/>
                <a:sym typeface="Source Sans Pro"/>
              </a:rPr>
              <a:t>Optimized malaria control setting</a:t>
            </a:r>
            <a:endParaRPr dirty="0">
              <a:latin typeface="Gill Sans MT" panose="020B0502020104020203" pitchFamily="34" charset="0"/>
            </a:endParaRPr>
          </a:p>
          <a:p>
            <a:pPr marL="685800" lvl="1" indent="-228600" algn="l" rtl="0">
              <a:lnSpc>
                <a:spcPct val="90000"/>
              </a:lnSpc>
              <a:spcBef>
                <a:spcPts val="500"/>
              </a:spcBef>
              <a:spcAft>
                <a:spcPts val="0"/>
              </a:spcAft>
              <a:buClr>
                <a:schemeClr val="dk1"/>
              </a:buClr>
              <a:buSzPts val="2400"/>
              <a:buChar char="•"/>
            </a:pPr>
            <a:r>
              <a:rPr lang="en-US" dirty="0">
                <a:latin typeface="Gill Sans MT" panose="020B0502020104020203" pitchFamily="34" charset="0"/>
                <a:ea typeface="Source Sans Pro"/>
                <a:cs typeface="Source Sans Pro"/>
                <a:sym typeface="Source Sans Pro"/>
              </a:rPr>
              <a:t>PBO nets distributed in the prior to season</a:t>
            </a:r>
            <a:endParaRPr dirty="0">
              <a:latin typeface="Gill Sans MT" panose="020B0502020104020203" pitchFamily="34" charset="0"/>
            </a:endParaRPr>
          </a:p>
          <a:p>
            <a:pPr marL="685800" lvl="1" indent="-228600" algn="l" rtl="0">
              <a:lnSpc>
                <a:spcPct val="90000"/>
              </a:lnSpc>
              <a:spcBef>
                <a:spcPts val="500"/>
              </a:spcBef>
              <a:spcAft>
                <a:spcPts val="0"/>
              </a:spcAft>
              <a:buClr>
                <a:schemeClr val="dk1"/>
              </a:buClr>
              <a:buSzPts val="2400"/>
              <a:buChar char="•"/>
            </a:pPr>
            <a:r>
              <a:rPr lang="en-US" dirty="0">
                <a:latin typeface="Gill Sans MT" panose="020B0502020104020203" pitchFamily="34" charset="0"/>
                <a:ea typeface="Source Sans Pro"/>
                <a:cs typeface="Source Sans Pro"/>
                <a:sym typeface="Source Sans Pro"/>
              </a:rPr>
              <a:t>Active case detection (weekly sweeps); 1-2 CHWs/village depending on village size</a:t>
            </a:r>
            <a:endParaRPr dirty="0">
              <a:latin typeface="Gill Sans MT" panose="020B0502020104020203" pitchFamily="34" charset="0"/>
            </a:endParaRPr>
          </a:p>
          <a:p>
            <a:pPr marL="228600" indent="-228600">
              <a:buSzPts val="2800"/>
            </a:pPr>
            <a:r>
              <a:rPr lang="en-US" dirty="0">
                <a:latin typeface="Gill Sans MT" panose="020B0502020104020203" pitchFamily="34" charset="0"/>
                <a:ea typeface="Source Sans Pro"/>
                <a:cs typeface="Source Sans Pro"/>
                <a:sym typeface="Source Sans Pro"/>
              </a:rPr>
              <a:t>Malaria prevalence was ~ 6,8% across 60 villages </a:t>
            </a:r>
            <a:r>
              <a:rPr lang="fr-FR" sz="2800" dirty="0">
                <a:latin typeface="Gill Sans MT" panose="020B0502020104020203" pitchFamily="34" charset="0"/>
                <a:ea typeface="Cambria" panose="02040503050406030204" pitchFamily="18" charset="0"/>
              </a:rPr>
              <a:t>(min=0, max= 30%)</a:t>
            </a:r>
            <a:endParaRPr dirty="0">
              <a:latin typeface="Gill Sans MT" panose="020B0502020104020203" pitchFamily="34" charset="0"/>
            </a:endParaRPr>
          </a:p>
          <a:p>
            <a:pPr marL="228600" lvl="0" indent="-228600" algn="l" rtl="0">
              <a:lnSpc>
                <a:spcPct val="90000"/>
              </a:lnSpc>
              <a:spcBef>
                <a:spcPts val="1000"/>
              </a:spcBef>
              <a:spcAft>
                <a:spcPts val="0"/>
              </a:spcAft>
              <a:buClr>
                <a:schemeClr val="dk1"/>
              </a:buClr>
              <a:buSzPts val="2800"/>
              <a:buChar char="•"/>
            </a:pPr>
            <a:r>
              <a:rPr lang="en-US" dirty="0">
                <a:latin typeface="Gill Sans MT" panose="020B0502020104020203" pitchFamily="34" charset="0"/>
                <a:ea typeface="Source Sans Pro"/>
                <a:cs typeface="Source Sans Pro"/>
                <a:sym typeface="Source Sans Pro"/>
              </a:rPr>
              <a:t>Average malaria incidence was 387 cases/1000 person-year</a:t>
            </a:r>
            <a:endParaRPr dirty="0">
              <a:latin typeface="Gill Sans MT" panose="020B0502020104020203" pitchFamily="34" charset="0"/>
            </a:endParaRPr>
          </a:p>
          <a:p>
            <a:pPr marL="0" lvl="0" indent="0" algn="l" rtl="0">
              <a:lnSpc>
                <a:spcPct val="90000"/>
              </a:lnSpc>
              <a:spcBef>
                <a:spcPts val="1000"/>
              </a:spcBef>
              <a:spcAft>
                <a:spcPts val="0"/>
              </a:spcAft>
              <a:buClr>
                <a:schemeClr val="dk1"/>
              </a:buClr>
              <a:buSzPts val="2800"/>
              <a:buNone/>
            </a:pPr>
            <a:r>
              <a:rPr lang="en-US" dirty="0">
                <a:latin typeface="Source Sans Pro"/>
                <a:ea typeface="Source Sans Pro"/>
                <a:cs typeface="Source Sans Pro"/>
                <a:sym typeface="Source Sans Pro"/>
              </a:rPr>
              <a:t> </a:t>
            </a:r>
            <a:endParaRPr dirty="0"/>
          </a:p>
          <a:p>
            <a:pPr marL="228600" lvl="0" indent="-5080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0" lvl="0" indent="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a:p>
            <a:pPr marL="228600" lvl="0" indent="-50800" algn="l" rtl="0">
              <a:lnSpc>
                <a:spcPct val="90000"/>
              </a:lnSpc>
              <a:spcBef>
                <a:spcPts val="1000"/>
              </a:spcBef>
              <a:spcAft>
                <a:spcPts val="0"/>
              </a:spcAft>
              <a:buClr>
                <a:schemeClr val="dk1"/>
              </a:buClr>
              <a:buSzPts val="2800"/>
              <a:buNone/>
            </a:pPr>
            <a:endParaRPr dirty="0">
              <a:latin typeface="Source Sans Pro"/>
              <a:ea typeface="Source Sans Pro"/>
              <a:cs typeface="Source Sans Pro"/>
              <a:sym typeface="Source Sans Pro"/>
            </a:endParaRPr>
          </a:p>
        </p:txBody>
      </p:sp>
      <p:pic>
        <p:nvPicPr>
          <p:cNvPr id="2050" name="Picture 2">
            <a:extLst>
              <a:ext uri="{FF2B5EF4-FFF2-40B4-BE49-F238E27FC236}">
                <a16:creationId xmlns:a16="http://schemas.microsoft.com/office/drawing/2014/main" id="{A99A4339-F6EF-BF5E-BE30-058A3A967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85" y="46429"/>
            <a:ext cx="5190392" cy="6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MI Impact Malaria">
      <a:dk1>
        <a:srgbClr val="212721"/>
      </a:dk1>
      <a:lt1>
        <a:srgbClr val="FFFFFF"/>
      </a:lt1>
      <a:dk2>
        <a:srgbClr val="0067B9"/>
      </a:dk2>
      <a:lt2>
        <a:srgbClr val="CFCDC9"/>
      </a:lt2>
      <a:accent1>
        <a:srgbClr val="BA0C2F"/>
      </a:accent1>
      <a:accent2>
        <a:srgbClr val="0067B9"/>
      </a:accent2>
      <a:accent3>
        <a:srgbClr val="A7C6ED"/>
      </a:accent3>
      <a:accent4>
        <a:srgbClr val="6C6463"/>
      </a:accent4>
      <a:accent5>
        <a:srgbClr val="8C8985"/>
      </a:accent5>
      <a:accent6>
        <a:srgbClr val="CFCDC9"/>
      </a:accent6>
      <a:hlink>
        <a:srgbClr val="0067B9"/>
      </a:hlink>
      <a:folHlink>
        <a:srgbClr val="BA0C2F"/>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IM PP Template" id="{3D5E2FB6-F883-4EFF-8649-A66839328824}" vid="{1D8363B2-901B-46CD-A849-A89D80C67653}"/>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4088</TotalTime>
  <Words>2523</Words>
  <Application>Microsoft Macintosh PowerPoint</Application>
  <PresentationFormat>Grand écran</PresentationFormat>
  <Paragraphs>530</Paragraphs>
  <Slides>30</Slides>
  <Notes>25</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30</vt:i4>
      </vt:variant>
    </vt:vector>
  </HeadingPairs>
  <TitlesOfParts>
    <vt:vector size="37" baseType="lpstr">
      <vt:lpstr>Gill Sans MT</vt:lpstr>
      <vt:lpstr>Source Sans Pro</vt:lpstr>
      <vt:lpstr>Calibri</vt:lpstr>
      <vt:lpstr>Arial</vt:lpstr>
      <vt:lpstr>Gill Sans</vt:lpstr>
      <vt:lpstr>Office Theme</vt:lpstr>
      <vt:lpstr>1_Office Theme</vt:lpstr>
      <vt:lpstr>Présentation PowerPoint</vt:lpstr>
      <vt:lpstr>Malaria in Senegal</vt:lpstr>
      <vt:lpstr>Chemoprevention strategies</vt:lpstr>
      <vt:lpstr>WHO recommendations- use of MDA</vt:lpstr>
      <vt:lpstr>Hypothesis to test</vt:lpstr>
      <vt:lpstr>Study Objectives</vt:lpstr>
      <vt:lpstr>Study design </vt:lpstr>
      <vt:lpstr>Study design </vt:lpstr>
      <vt:lpstr>Study site</vt:lpstr>
      <vt:lpstr>Study timeline </vt:lpstr>
      <vt:lpstr>Study procedures</vt:lpstr>
      <vt:lpstr>Study procedures</vt:lpstr>
      <vt:lpstr>Results</vt:lpstr>
      <vt:lpstr>Baseline Characteristics </vt:lpstr>
      <vt:lpstr>Coverage</vt:lpstr>
      <vt:lpstr>MDA reduced malaria incidence by 53% compared to SMC</vt:lpstr>
      <vt:lpstr>Effects on clinical malaria incidence were greater in those 10+ years </vt:lpstr>
      <vt:lpstr>Subgroup Analysis by Baseline Incidence</vt:lpstr>
      <vt:lpstr>Parasite Prevalence by microscopy and qPCR </vt:lpstr>
      <vt:lpstr>Prevalence of resistance molecular markers</vt:lpstr>
      <vt:lpstr>Prevalence of AEs (active surveillance) in children &lt;=10, round 3 </vt:lpstr>
      <vt:lpstr>Incidence of AEs (active surveillance)</vt:lpstr>
      <vt:lpstr>Safety - Passive surveillance </vt:lpstr>
      <vt:lpstr>Acceptability</vt:lpstr>
      <vt:lpstr>Reasons for non coverage</vt:lpstr>
      <vt:lpstr>Operational challenges</vt:lpstr>
      <vt:lpstr>Lessons learned</vt:lpstr>
      <vt:lpstr>Conclusion</vt:lpstr>
      <vt:lpstr>Next steps</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Roh, Michelle</dc:creator>
  <cp:lastModifiedBy>Jean Louis Abdourahim Ndiaye</cp:lastModifiedBy>
  <cp:revision>23</cp:revision>
  <dcterms:created xsi:type="dcterms:W3CDTF">2022-11-03T23:24:40Z</dcterms:created>
  <dcterms:modified xsi:type="dcterms:W3CDTF">2023-03-01T16:43:12Z</dcterms:modified>
</cp:coreProperties>
</file>