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74" r:id="rId10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1pPr>
    <a:lvl2pPr marL="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2pPr>
    <a:lvl3pPr marL="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3pPr>
    <a:lvl4pPr marL="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4pPr>
    <a:lvl5pPr marL="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Dentinger" initials="C" lastIdx="786497536" clrIdx="0"/>
  <p:cmAuthor id="2" name="Lia Florey" initials="L" lastIdx="78649753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14T08:40:06.076" idx="786497536">
    <p:pos x="1310739" y="4325376"/>
    <p:text>ajouter un domaine d'intérêt ? numérisation, populations difficiles à atteindre, durabilité ou nouvelles géographies 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02-14T08:40:06.078" idx="786497536">
    <p:pos x="2621457" y="54001697"/>
    <p:text>Ou nous pouvons simplement laisser cette information en 2022 pour plus de simplicité. Je l'ai laissé ici car quelqu'un a suggéré qu'une brève orientation serait utile pour chaque pays.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02-14T08:40:06.081" idx="786497536">
    <p:pos x="131090" y="23986193"/>
    <p:text>Devrions-nous demander des informations sur le nombre de cycles à inclure dans ces cartes ? Est-il possible de les demander dans le temps qui reste ?</p:text>
  </p:cm>
  <p:cm authorId="2" dt="2023-02-14T08:40:06.082" idx="786497537">
    <p:pos x="131090" y="23986193"/>
    <p:text>Est-il possible de les réaliser avec les informations que Céline a déjà collectées ?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17" name="Google Shape;6;n"/>
          <p:cNvSpPr txBox="1">
            <a:spLocks noGrp="1"/>
          </p:cNvSpPr>
          <p:nvPr>
            <p:ph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wrap="square" lIns="91425" tIns="45700" rIns="91425" bIns="45700" anchor="t" anchorCtr="0"/>
          <a:lstStyle/>
          <a:p>
            <a:pPr lvl="0"/>
            <a:endParaRPr lang="en-US"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fr-FR" sz="1200" b="0" i="0" u="none" strike="noStrike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‹N°›</a:t>
            </a:fld>
            <a:endParaRPr sz="1200" b="0" i="0" u="none" strike="noStrike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Google Shape;85;p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95;g207aaa14ad4_0_32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96" name="Google Shape;96;g207aaa14ad4_0_32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104;g207aaa14ad4_0_2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05" name="Google Shape;105;g207aaa14ad4_0_2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Google Shape;160;g207aaa14ad4_0_42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61" name="Google Shape;161;g207aaa14ad4_0_42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Google Shape;168;g2073e6c94da_0_87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69" name="Google Shape;169;g2073e6c94da_0_87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Google Shape;177;g2073e6c94da_0_95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78" name="Google Shape;178;g2073e6c94da_0_95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Google Shape;186;g2073e6c94da_0_103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87" name="Google Shape;187;g2073e6c94da_0_103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Google Shape;195;g2073e6c94da_0_11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96" name="Google Shape;196;g2073e6c94da_0_11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Google Shape;248;p2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249" name="Google Shape;249;p2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bg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pPr fontAlgn="auto"/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fontAlgn="auto"/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bg>
      <p:bgPr>
        <a:solidFill>
          <a:schemeClr val="bg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fontAlgn="auto"/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solidFill>
          <a:schemeClr val="bg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fontAlgn="auto"/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6" name="Google Shape;26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bg>
      <p:bgPr>
        <a:solidFill>
          <a:schemeClr val="bg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fontAlgn="auto"/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fontAlgn="auto"/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fontAlgn="auto"/>
            <a:endParaRPr/>
          </a:p>
        </p:txBody>
      </p:sp>
      <p:sp>
        <p:nvSpPr>
          <p:cNvPr id="32" name="Google Shape;32;p2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fontAlgn="auto"/>
            <a:endParaRPr/>
          </a:p>
        </p:txBody>
      </p:sp>
      <p:sp>
        <p:nvSpPr>
          <p:cNvPr id="33" name="Google Shape;33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34" name="Google Shape;34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bg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 panose="020F0502020204030204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pPr fontAlgn="auto"/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0" name="Google Shape;4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bg>
      <p:bgPr>
        <a:solidFill>
          <a:schemeClr val="bg1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fontAlgn="auto"/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fontAlgn="auto"/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bg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bg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bg>
      <p:bgPr>
        <a:solidFill>
          <a:schemeClr val="bg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 fontAlgn="auto"/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fontAlgn="auto"/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bg>
      <p:bgPr>
        <a:solidFill>
          <a:schemeClr val="bg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7" name="Google Shape;67;p3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fontAlgn="auto"/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wrap="square" lIns="91425" tIns="45700" rIns="91425" bIns="45700" anchor="ctr" anchorCtr="0"/>
          <a:lstStyle/>
          <a:p>
            <a:pPr lvl="0"/>
            <a:endParaRPr lang="en-US"/>
          </a:p>
        </p:txBody>
      </p:sp>
      <p:sp>
        <p:nvSpPr>
          <p:cNvPr id="1027" name="Google Shape;11;p22"/>
          <p:cNvSpPr txBox="1"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wrap="square" lIns="91425" tIns="45700" rIns="91425" bIns="45700" anchor="t" anchorCtr="0"/>
          <a:lstStyle/>
          <a:p>
            <a:pPr lvl="0"/>
            <a:endParaRPr lang="en-US"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omments" Target="../comments/commen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Google Shape;88;p1"/>
          <p:cNvGrpSpPr/>
          <p:nvPr/>
        </p:nvGrpSpPr>
        <p:grpSpPr>
          <a:xfrm>
            <a:off x="395288" y="1916113"/>
            <a:ext cx="8280400" cy="2159000"/>
            <a:chOff x="0" y="0"/>
            <a:chExt cx="8280920" cy="2158130"/>
          </a:xfrm>
        </p:grpSpPr>
        <p:sp>
          <p:nvSpPr>
            <p:cNvPr id="89" name="Google Shape;89;p1"/>
            <p:cNvSpPr/>
            <p:nvPr/>
          </p:nvSpPr>
          <p:spPr>
            <a:xfrm>
              <a:off x="0" y="0"/>
              <a:ext cx="8280920" cy="215813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 panose="020B0604020202020204"/>
                <a:buNone/>
              </a:pPr>
              <a:endParaRPr sz="1400" b="0" i="0" u="none" strike="noStrike" cap="none" noProof="1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0" name="Google Shape;90;p1"/>
            <p:cNvSpPr txBox="1"/>
            <p:nvPr/>
          </p:nvSpPr>
          <p:spPr>
            <a:xfrm>
              <a:off x="0" y="0"/>
              <a:ext cx="8280920" cy="21581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R="0"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7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Chimioprévention du paludisme saisonnier (</a:t>
              </a:r>
              <a:r>
                <a:rPr lang="en-US" altLang="fr-FR" sz="27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CPS</a:t>
              </a:r>
              <a:r>
                <a:rPr lang="fr-FR" sz="27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) </a:t>
              </a:r>
              <a:endParaRPr sz="2700" b="1" cap="none" noProof="1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  <a:p>
              <a:pPr marR="0"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700" b="1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Campagne 2022</a:t>
              </a:r>
              <a:endParaRPr sz="2700" b="1" noProof="1">
                <a:solidFill>
                  <a:schemeClr val="lt1"/>
                </a:solidFill>
              </a:endParaRPr>
            </a:p>
            <a:p>
              <a:pPr marR="0" fontAlgn="auto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4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  </a:t>
              </a:r>
              <a:endParaRPr cap="none" noProof="1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  <a:p>
              <a:pPr marR="0" fontAlgn="auto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4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 </a:t>
              </a:r>
              <a:endParaRPr sz="2400" i="1" cap="none" noProof="1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91" name="Google Shape;91;p1"/>
          <p:cNvSpPr txBox="1"/>
          <p:nvPr/>
        </p:nvSpPr>
        <p:spPr>
          <a:xfrm>
            <a:off x="2244725" y="3308350"/>
            <a:ext cx="4824413" cy="56038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R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</a:pPr>
            <a:r>
              <a:rPr lang="fr-FR" sz="2000" b="1" i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Tchad </a:t>
            </a:r>
            <a:endParaRPr sz="2000" b="1" i="1" noProof="1">
              <a:solidFill>
                <a:schemeClr val="dk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15938" y="6030913"/>
            <a:ext cx="8280400" cy="56038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R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</a:pPr>
            <a:r>
              <a:rPr lang="fr-FR" sz="2000" b="1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Préparé pour la réunion de l'Alliance </a:t>
            </a:r>
            <a:r>
              <a:rPr lang="en-US" altLang="fr-FR" sz="2000" b="1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CPS</a:t>
            </a:r>
            <a:r>
              <a:rPr lang="fr-FR" sz="2000" b="1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2023 - Conakry, Guinée</a:t>
            </a:r>
            <a:endParaRPr sz="2000" b="1" noProof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oogle Shape;98;g207aaa14ad4_0_32"/>
          <p:cNvGrpSpPr/>
          <p:nvPr/>
        </p:nvGrpSpPr>
        <p:grpSpPr>
          <a:xfrm>
            <a:off x="203200" y="101600"/>
            <a:ext cx="8491538" cy="993775"/>
            <a:chOff x="5271" y="0"/>
            <a:chExt cx="8491350" cy="994200"/>
          </a:xfrm>
        </p:grpSpPr>
        <p:sp>
          <p:nvSpPr>
            <p:cNvPr id="16386" name="Google Shape;99;g207aaa14ad4_0_32"/>
            <p:cNvSpPr/>
            <p:nvPr/>
          </p:nvSpPr>
          <p:spPr>
            <a:xfrm>
              <a:off x="6341721" y="0"/>
              <a:ext cx="2154900" cy="994200"/>
            </a:xfrm>
            <a:prstGeom prst="rightArrow">
              <a:avLst>
                <a:gd name="adj1" fmla="val 75000"/>
                <a:gd name="adj2" fmla="val 49992"/>
              </a:avLst>
            </a:prstGeom>
            <a:solidFill>
              <a:srgbClr val="CFD7E7">
                <a:alpha val="89409"/>
              </a:srgbClr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6387" name="Google Shape;100;g207aaa14ad4_0_32"/>
            <p:cNvSpPr/>
            <p:nvPr/>
          </p:nvSpPr>
          <p:spPr>
            <a:xfrm>
              <a:off x="5271" y="0"/>
              <a:ext cx="6336600" cy="994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01" name="Google Shape;101;g207aaa14ad4_0_32"/>
            <p:cNvSpPr txBox="1"/>
            <p:nvPr/>
          </p:nvSpPr>
          <p:spPr>
            <a:xfrm>
              <a:off x="53800" y="48529"/>
              <a:ext cx="6239400" cy="8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 panose="020F0502020204030204"/>
                <a:buNone/>
              </a:pPr>
              <a:r>
                <a:rPr lang="fr-FR" sz="2400" b="1" noProof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Informations sommaires pour 2022 et plans pour les campagnes 2023</a:t>
              </a:r>
              <a:endParaRPr sz="24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aphicFrame>
        <p:nvGraphicFramePr>
          <p:cNvPr id="102" name="Google Shape;102;g207aaa14ad4_0_32"/>
          <p:cNvGraphicFramePr/>
          <p:nvPr>
            <p:extLst>
              <p:ext uri="{D42A27DB-BD31-4B8C-83A1-F6EECF244321}">
                <p14:modId xmlns:p14="http://schemas.microsoft.com/office/powerpoint/2010/main" val="544597914"/>
              </p:ext>
            </p:extLst>
          </p:nvPr>
        </p:nvGraphicFramePr>
        <p:xfrm>
          <a:off x="276225" y="1352550"/>
          <a:ext cx="8592675" cy="57680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443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0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2022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2023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/>
                        <a:t>Dates de début et de fin</a:t>
                      </a:r>
                      <a:endParaRPr sz="14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/>
                        <a:t>17 juillet  au 9 octobre 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/>
                        <a:t>15 juillet au 7 octobre 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dirty="0"/>
                        <a:t>Nombre de cycles</a:t>
                      </a:r>
                      <a:endParaRPr sz="14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/>
                        <a:t>Quatre cycles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Quatre cycles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Cinq pour MSF-F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/>
                        <a:t>Nombre de districts ciblés</a:t>
                      </a:r>
                      <a:endParaRPr sz="14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/>
                        <a:t>68 Districts sanitaires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fr-FR" sz="1800" dirty="0"/>
                        <a:t>68 Districts sanitaires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dirty="0"/>
                        <a:t>Nombre d'enfants couverts</a:t>
                      </a:r>
                      <a:endParaRPr sz="14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/>
                        <a:t>2 522 884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fr-FR" sz="1800" dirty="0"/>
                        <a:t>-2 613 708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/>
                        <a:t>Tranches d'âge couvertes</a:t>
                      </a:r>
                      <a:endParaRPr sz="14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/>
                        <a:t>3 à 59 mois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/>
                        <a:t>3 à 59 mois 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54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dirty="0"/>
                        <a:t>Couverture (% d'enfants ciblés recevant tous les cycles)</a:t>
                      </a:r>
                      <a:endParaRPr sz="14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/>
                        <a:t>95%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/>
                        <a:t>-95%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310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200" b="1" dirty="0"/>
                        <a:t>Des plans pour la numérisation des campagnes ?</a:t>
                      </a:r>
                      <a:endParaRPr sz="12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/>
                        <a:t>Couverture en 2022 de14 DS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/>
                        <a:t>AD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61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/>
                        <a:t>Des tests de résistance aux médicaments ou des études d'efficacité ont-ils été réalisés ? (O/N)</a:t>
                      </a:r>
                      <a:endParaRPr sz="16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NON</a:t>
                      </a: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07aaa14ad4_0_2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ln/>
        </p:spPr>
        <p:txBody>
          <a:bodyPr wrap="square" lIns="91425" tIns="45700" rIns="91425" bIns="4570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</a:pPr>
            <a:r>
              <a:rPr kumimoji="0" lang="fr-FR" sz="2400" b="1" i="0" u="none" strike="noStrike" kern="0" cap="none" spc="0" normalizeH="0" baseline="0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Carte 2022 (couverte) </a:t>
            </a:r>
          </a:p>
        </p:txBody>
      </p:sp>
      <p:sp>
        <p:nvSpPr>
          <p:cNvPr id="108" name="Google Shape;108;g207aaa14ad4_0_21"/>
          <p:cNvSpPr txBox="1">
            <a:spLocks noGrp="1"/>
          </p:cNvSpPr>
          <p:nvPr>
            <p:ph type="body" idx="2"/>
          </p:nvPr>
        </p:nvSpPr>
        <p:spPr>
          <a:ln/>
        </p:spPr>
        <p:txBody>
          <a:bodyPr wrap="square" lIns="91425" tIns="45700" rIns="91425" bIns="45700" anchor="t" anchorCtr="0">
            <a:normAutofit/>
          </a:bodyPr>
          <a:lstStyle/>
          <a:p>
            <a:pPr marL="342900" lvl="0" indent="-190500" algn="l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fr-FR" dirty="0"/>
              <a:t>;</a:t>
            </a:r>
            <a:endParaRPr dirty="0"/>
          </a:p>
        </p:txBody>
      </p:sp>
      <p:sp>
        <p:nvSpPr>
          <p:cNvPr id="109" name="Google Shape;109;g207aaa14ad4_0_2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3"/>
          </a:xfrm>
          <a:ln/>
        </p:spPr>
        <p:txBody>
          <a:bodyPr wrap="square" lIns="91425" tIns="45700" rIns="91425" bIns="4570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</a:pPr>
            <a:r>
              <a:rPr kumimoji="0" lang="fr-FR" sz="2400" b="1" i="0" u="none" strike="noStrike" kern="0" cap="none" spc="0" normalizeH="0" baseline="0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Carte 2023 (cibles)</a:t>
            </a:r>
          </a:p>
        </p:txBody>
      </p:sp>
      <p:sp>
        <p:nvSpPr>
          <p:cNvPr id="110" name="Google Shape;110;g207aaa14ad4_0_21"/>
          <p:cNvSpPr txBox="1">
            <a:spLocks noGrp="1"/>
          </p:cNvSpPr>
          <p:nvPr>
            <p:ph type="body" idx="4"/>
          </p:nvPr>
        </p:nvSpPr>
        <p:spPr>
          <a:ln/>
        </p:spPr>
        <p:txBody>
          <a:bodyPr wrap="square" lIns="91425" tIns="45700" rIns="91425" bIns="45700" anchor="t" anchorCtr="0">
            <a:normAutofit/>
          </a:bodyPr>
          <a:lstStyle/>
          <a:p>
            <a:pPr marL="342900" lvl="0" indent="-190500" algn="l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fr-FR" dirty="0"/>
              <a:t>   La délimitation dépendra de la positionnement des partenaires sur les nouvelles zones éligibles</a:t>
            </a:r>
          </a:p>
        </p:txBody>
      </p:sp>
      <p:grpSp>
        <p:nvGrpSpPr>
          <p:cNvPr id="18437" name="Google Shape;111;g207aaa14ad4_0_21"/>
          <p:cNvGrpSpPr/>
          <p:nvPr/>
        </p:nvGrpSpPr>
        <p:grpSpPr>
          <a:xfrm>
            <a:off x="203200" y="101600"/>
            <a:ext cx="8491538" cy="993775"/>
            <a:chOff x="5271" y="0"/>
            <a:chExt cx="8491350" cy="994200"/>
          </a:xfrm>
        </p:grpSpPr>
        <p:sp>
          <p:nvSpPr>
            <p:cNvPr id="18438" name="Google Shape;112;g207aaa14ad4_0_21"/>
            <p:cNvSpPr/>
            <p:nvPr/>
          </p:nvSpPr>
          <p:spPr>
            <a:xfrm>
              <a:off x="6341721" y="0"/>
              <a:ext cx="2154900" cy="994200"/>
            </a:xfrm>
            <a:prstGeom prst="rightArrow">
              <a:avLst>
                <a:gd name="adj1" fmla="val 75000"/>
                <a:gd name="adj2" fmla="val 49992"/>
              </a:avLst>
            </a:prstGeom>
            <a:solidFill>
              <a:srgbClr val="CFD7E7">
                <a:alpha val="89409"/>
              </a:srgbClr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8439" name="Google Shape;113;g207aaa14ad4_0_21"/>
            <p:cNvSpPr/>
            <p:nvPr/>
          </p:nvSpPr>
          <p:spPr>
            <a:xfrm>
              <a:off x="5271" y="0"/>
              <a:ext cx="6336600" cy="994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14" name="Google Shape;114;g207aaa14ad4_0_21"/>
            <p:cNvSpPr txBox="1"/>
            <p:nvPr/>
          </p:nvSpPr>
          <p:spPr>
            <a:xfrm>
              <a:off x="53800" y="48529"/>
              <a:ext cx="6239400" cy="8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 panose="020F0502020204030204"/>
                <a:buNone/>
              </a:pPr>
              <a:r>
                <a:rPr lang="fr-FR" sz="2400" b="1" cap="none" noProof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Carte du pays montrant les districts de mise en œuvre d</a:t>
              </a:r>
              <a:r>
                <a:rPr lang="en-US" altLang="fr-FR" sz="2400" b="1" cap="none" noProof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e la CPS </a:t>
              </a:r>
            </a:p>
          </p:txBody>
        </p:sp>
      </p:grp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3" y="2315361"/>
            <a:ext cx="4025900" cy="445899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oogle Shape;163;g207aaa14ad4_0_42"/>
          <p:cNvGrpSpPr/>
          <p:nvPr/>
        </p:nvGrpSpPr>
        <p:grpSpPr>
          <a:xfrm>
            <a:off x="284163" y="2830513"/>
            <a:ext cx="8593137" cy="1006475"/>
            <a:chOff x="0" y="0"/>
            <a:chExt cx="8592857" cy="1007184"/>
          </a:xfrm>
        </p:grpSpPr>
        <p:sp>
          <p:nvSpPr>
            <p:cNvPr id="30722" name="Google Shape;164;g207aaa14ad4_0_42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09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0723" name="Google Shape;165;g207aaa14ad4_0_42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66" name="Google Shape;166;g207aaa14ad4_0_42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3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Cibler les populations</a:t>
              </a:r>
              <a:r>
                <a:rPr lang="fr-FR" sz="3000" b="1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difficiles à atteindre   </a:t>
              </a:r>
              <a:endParaRPr sz="3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oogle Shape;171;g2073e6c94da_0_87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32770" name="Google Shape;172;g2073e6c94da_0_87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2771" name="Google Shape;173;g2073e6c94da_0_87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74" name="Google Shape;174;g2073e6c94da_0_87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/ innovation en 2022 : atteindre les populations difficiles à atteindre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75" name="Google Shape;175;g2073e6c94da_0_87"/>
          <p:cNvSpPr txBox="1"/>
          <p:nvPr/>
        </p:nvSpPr>
        <p:spPr>
          <a:xfrm>
            <a:off x="198438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fr-FR" sz="2400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-Identifier dans ces populations </a:t>
            </a:r>
            <a:r>
              <a:rPr lang="fr-FR" sz="2400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des jeunes et les former avec des consignes bien precis (date de distribution par cycle)</a:t>
            </a: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fr-FR" sz="2400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-Former les agents sedentaires ou les nomades sedentarisés tout le long de couloir de transhumance et ils ont intervenir quand les nomades arrivent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7" name="Google Shape;180;g2073e6c94da_0_95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34818" name="Google Shape;181;g2073e6c94da_0_95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4819" name="Google Shape;182;g2073e6c94da_0_95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83" name="Google Shape;183;g2073e6c94da_0_95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/ innovation en 2022 : atteindre les populations difficiles à atteindre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84" name="Google Shape;184;g2073e6c94da_0_95"/>
          <p:cNvSpPr txBox="1"/>
          <p:nvPr/>
        </p:nvSpPr>
        <p:spPr>
          <a:xfrm>
            <a:off x="198438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fr-FR" sz="2400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Atteindre les nomades n’est pas facile a cause de: </a:t>
            </a:r>
          </a:p>
          <a:p>
            <a:pPr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fr-FR" sz="2400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-Conflits eleveurs agriculteurs</a:t>
            </a:r>
          </a:p>
          <a:p>
            <a:pPr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fr-FR" sz="2400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-les innondations</a:t>
            </a:r>
          </a:p>
          <a:p>
            <a:pPr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fr-FR" sz="2400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-la mobilité </a:t>
            </a: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fr-FR" sz="2400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Pour le moment, aucune innovation n’est mise en place pour assurer une couverture complète des enfants nomades. </a:t>
            </a: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r>
              <a:rPr lang="fr-FR" sz="2400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Toutefois, une étude sera menée pour trouver une stratégie de distribution de médicaments qui pourrait rehausser la couverture de ces populations en CPS.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5" name="Google Shape;189;g2073e6c94da_0_103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36866" name="Google Shape;190;g2073e6c94da_0_10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6867" name="Google Shape;191;g2073e6c94da_0_10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192" name="Google Shape;192;g2073e6c94da_0_10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/ innovation en 2022 : atteindre les populations difficiles à atteindre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93" name="Google Shape;193;g2073e6c94da_0_103"/>
          <p:cNvSpPr txBox="1"/>
          <p:nvPr/>
        </p:nvSpPr>
        <p:spPr>
          <a:xfrm>
            <a:off x="198438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Deplacement de la population nomades empechant aux enfant de recevoir tous les cycles et par campagne de distribution </a:t>
            </a: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Pas </a:t>
            </a:r>
            <a:r>
              <a:rPr lang="fr-FR" sz="24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d’assurance pour la prise effective du second et du troisième dose de médicaments par les enfants lors des différents cycles de distribution des médicaments</a:t>
            </a: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endParaRPr lang="fr-FR" sz="2400" noProof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endParaRPr lang="fr-FR" sz="2400" b="1" cap="none" noProof="1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3" name="Google Shape;198;g2073e6c94da_0_111"/>
          <p:cNvGrpSpPr/>
          <p:nvPr/>
        </p:nvGrpSpPr>
        <p:grpSpPr>
          <a:xfrm>
            <a:off x="295275" y="115888"/>
            <a:ext cx="8591550" cy="1008062"/>
            <a:chOff x="0" y="0"/>
            <a:chExt cx="8592857" cy="1007184"/>
          </a:xfrm>
        </p:grpSpPr>
        <p:sp>
          <p:nvSpPr>
            <p:cNvPr id="38914" name="Google Shape;199;g2073e6c94da_0_111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49999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38915" name="Google Shape;200;g2073e6c94da_0_111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/>
            <a:lstStyle/>
            <a:p>
              <a:pPr>
                <a:buNone/>
              </a:pPr>
              <a:endParaRPr lang="en-US">
                <a:latin typeface="Arial" panose="020B0604020202020204"/>
                <a:ea typeface="Arial" panose="020B0604020202020204"/>
              </a:endParaRPr>
            </a:p>
          </p:txBody>
        </p:sp>
        <p:sp>
          <p:nvSpPr>
            <p:cNvPr id="201" name="Google Shape;201;g2073e6c94da_0_111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Principaux enseignements tirés / innovation en 2022 : atteindre les populations difficiles à atteindre   </a:t>
              </a:r>
              <a:endParaRPr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202" name="Google Shape;202;g2073e6c94da_0_111"/>
          <p:cNvSpPr txBox="1"/>
          <p:nvPr/>
        </p:nvSpPr>
        <p:spPr>
          <a:xfrm>
            <a:off x="198438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fr-FR" sz="2400" noProof="1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Que feriez-vous différemment à l'avenir ?</a:t>
            </a:r>
          </a:p>
          <a:p>
            <a:pPr lvl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fr-FR" sz="2400" noProof="1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Mener une étude pour trouver une stratégie de distribution de médicaments adaptable à la population nomade soumise à un perpetuel mouvement pendant la période de distribution de médicament correspondant à la période de haute transmission?</a:t>
            </a:r>
          </a:p>
          <a:p>
            <a:pPr marL="342900" marR="0" indent="-34290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fr-FR" sz="2400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Mener une étude pour  s’assurer de la prise effective des médicaments surtout la seconde et la troisième dose de médicaments par les enfants</a:t>
            </a:r>
            <a:endParaRPr sz="2400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R="0" fontAlgn="auto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/>
              <a:buNone/>
            </a:pPr>
            <a:endParaRPr sz="2400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"/>
          <p:cNvSpPr txBox="1">
            <a:spLocks noGrp="1"/>
          </p:cNvSpPr>
          <p:nvPr>
            <p:ph type="title"/>
          </p:nvPr>
        </p:nvSpPr>
        <p:spPr>
          <a:xfrm>
            <a:off x="250825" y="2492375"/>
            <a:ext cx="8229600" cy="1143000"/>
          </a:xfrm>
          <a:ln/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8000"/>
              <a:buFont typeface="Calibri" panose="020F0502020204030204"/>
              <a:buNone/>
            </a:pPr>
            <a:r>
              <a:rPr kumimoji="0" lang="fr-FR" sz="8000" b="1" i="0" u="none" strike="noStrike" kern="0" cap="none" spc="0" normalizeH="0" baseline="0" noProof="1">
                <a:solidFill>
                  <a:srgbClr val="366092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Merci.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460</Words>
  <Application>Microsoft Office PowerPoint</Application>
  <PresentationFormat>Affichage à l'écran (4:3)</PresentationFormat>
  <Paragraphs>58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tchouatieua@mmv.org</dc:creator>
  <cp:keywords>, docId:1977199CA60E7F458FFA04C232ACC5C4</cp:keywords>
  <cp:lastModifiedBy>MAKIDO</cp:lastModifiedBy>
  <cp:revision>46</cp:revision>
  <dcterms:created xsi:type="dcterms:W3CDTF">2023-02-13T11:49:39Z</dcterms:created>
  <dcterms:modified xsi:type="dcterms:W3CDTF">2023-02-26T12:20:34Z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0x01010084EAD12591D3B44A8A2C70EAA04D66AB</vt:lpwstr>
  </property>
  <property fmtid="{D5CDD505-2E9C-101B-9397-08002B2CF9AE}" pid="3" name="ICV">
    <vt:lpwstr>3287A82FAC41428CAC72D467CDCC1394</vt:lpwstr>
  </property>
  <property fmtid="{D5CDD505-2E9C-101B-9397-08002B2CF9AE}" pid="4" name="KSOProductBuildVer">
    <vt:lpwstr>1033-11.2.0.11440</vt:lpwstr>
  </property>
</Properties>
</file>