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74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1pPr>
    <a:lvl2pPr marL="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2pPr>
    <a:lvl3pPr marL="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3pPr>
    <a:lvl4pPr marL="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4pPr>
    <a:lvl5pPr marL="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Dentinger" initials="C" lastIdx="786497536" clrIdx="0"/>
  <p:cmAuthor id="2" name="Lia Florey" initials="L" lastIdx="7864975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4T08:40:06.076" idx="786497536">
    <p:pos x="1310739" y="4325376"/>
    <p:text>ajouter un domaine d'intérêt ? numérisation, populations difficiles à atteindre, durabilité ou nouvelles géographies 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78" idx="786497536">
    <p:pos x="2621457" y="54001697"/>
    <p:text>Ou nous pouvons simplement laisser cette information en 2022 pour plus de simplicité. Je l'ai laissé ici car quelqu'un a suggéré qu'une brève orientation serait utile pour chaque pays.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81" idx="786497536">
    <p:pos x="131090" y="23986193"/>
    <p:text>Devrions-nous demander des informations sur le nombre de cycles à inclure dans ces cartes ? Est-il possible de les demander dans le temps qui reste ?</p:text>
  </p:cm>
  <p:cm authorId="2" dt="2023-02-14T08:40:06.082" idx="786497537">
    <p:pos x="131090" y="23986193"/>
    <p:text>Est-il possible de les réaliser avec les informations que Céline a déjà collectées 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7" name="Google Shape;6;n"/>
          <p:cNvSpPr txBox="1"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fr-FR" sz="1200" b="0" i="0" u="none" strike="noStrike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‹N°›</a:t>
            </a:fld>
            <a:endParaRPr sz="1200" b="0" i="0" u="none" strike="noStrike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85;p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95;g207aaa14ad4_0_3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96" name="Google Shape;96;g207aaa14ad4_0_3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60;g207aaa14ad4_0_4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61" name="Google Shape;161;g207aaa14ad4_0_4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68;g2073e6c94da_0_87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69" name="Google Shape;169;g2073e6c94da_0_87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77;g2073e6c94da_0_95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78" name="Google Shape;178;g2073e6c94da_0_95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86;g2073e6c94da_0_103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Google Shape;195;g2073e6c94da_0_11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96" name="Google Shape;196;g2073e6c94da_0_11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248;p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bg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bg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solidFill>
          <a:schemeClr val="bg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fontAlgn="auto"/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fontAlgn="auto"/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fontAlgn="auto"/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fontAlgn="auto"/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bg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bg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bg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fontAlgn="auto"/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bg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ctr" anchorCtr="0"/>
          <a:lstStyle/>
          <a:p>
            <a:pPr lvl="0"/>
            <a:endParaRPr lang="en-US"/>
          </a:p>
        </p:txBody>
      </p:sp>
      <p:sp>
        <p:nvSpPr>
          <p:cNvPr id="1027" name="Google Shape;11;p2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oogle Shape;88;p1"/>
          <p:cNvGrpSpPr/>
          <p:nvPr/>
        </p:nvGrpSpPr>
        <p:grpSpPr>
          <a:xfrm>
            <a:off x="395288" y="1916113"/>
            <a:ext cx="8280400" cy="2159000"/>
            <a:chOff x="0" y="0"/>
            <a:chExt cx="8280920" cy="2158130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R="0"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Chimioprévention du paludisme saisonnier (</a:t>
              </a:r>
              <a:r>
                <a:rPr lang="en-US" alt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CPS</a:t>
              </a:r>
              <a:r>
                <a:rPr 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) </a:t>
              </a:r>
              <a:endParaRPr sz="2700" b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Campagne 2022</a:t>
              </a:r>
              <a:endParaRPr sz="2700" b="1" noProof="1">
                <a:solidFill>
                  <a:schemeClr val="lt1"/>
                </a:solidFill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 </a:t>
              </a:r>
              <a:endParaRPr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</a:t>
              </a:r>
              <a:endParaRPr sz="2400" i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2244725" y="3308350"/>
            <a:ext cx="4824413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i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Tchad </a:t>
            </a:r>
            <a:endParaRPr sz="2000" b="1" i="1" noProof="1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5938" y="6030913"/>
            <a:ext cx="8280400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Préparé pour la réunion de l'Alliance </a:t>
            </a:r>
            <a:r>
              <a:rPr lang="en-US" alt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CPS</a:t>
            </a:r>
            <a:r>
              <a:rPr 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2023 - Conakry, Guinée</a:t>
            </a:r>
            <a:endParaRPr sz="2000" b="1" noProof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oogle Shape;98;g207aaa14ad4_0_32"/>
          <p:cNvGrpSpPr/>
          <p:nvPr/>
        </p:nvGrpSpPr>
        <p:grpSpPr>
          <a:xfrm>
            <a:off x="203200" y="101600"/>
            <a:ext cx="8491538" cy="993775"/>
            <a:chOff x="5271" y="0"/>
            <a:chExt cx="8491350" cy="994200"/>
          </a:xfrm>
        </p:grpSpPr>
        <p:sp>
          <p:nvSpPr>
            <p:cNvPr id="16386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387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01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Informations sommaires pour 2022 et plans pour les campagnes 2023</a:t>
              </a:r>
              <a:endParaRPr sz="24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102" name="Google Shape;102;g207aaa14ad4_0_32"/>
          <p:cNvGraphicFramePr/>
          <p:nvPr>
            <p:extLst>
              <p:ext uri="{D42A27DB-BD31-4B8C-83A1-F6EECF244321}">
                <p14:modId xmlns:p14="http://schemas.microsoft.com/office/powerpoint/2010/main" val="544597914"/>
              </p:ext>
            </p:extLst>
          </p:nvPr>
        </p:nvGraphicFramePr>
        <p:xfrm>
          <a:off x="276225" y="1352550"/>
          <a:ext cx="8592675" cy="5768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43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2022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2023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/>
                        <a:t>Dates de début et de fin</a:t>
                      </a:r>
                      <a:endParaRPr sz="14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17 juillet  au 9 octobre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15 juillet au 7 octobre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dirty="0"/>
                        <a:t>Nombre de cycles</a:t>
                      </a:r>
                      <a:endParaRPr sz="14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Quatre cycles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Quatre cycles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Cinq pour MSF-F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/>
                        <a:t>Nombre de districts ciblés</a:t>
                      </a:r>
                      <a:endParaRPr sz="14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68 Districts sanitaires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fr-FR" sz="1800" dirty="0"/>
                        <a:t>68 Districts sanitaires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dirty="0"/>
                        <a:t>Nombre d'enfants couverts</a:t>
                      </a:r>
                      <a:endParaRPr sz="14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2 522 884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fr-FR" sz="1800" dirty="0"/>
                        <a:t>-2 613 708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/>
                        <a:t>Tranches d'âge couvertes</a:t>
                      </a:r>
                      <a:endParaRPr sz="14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3 à 59 mois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3 à 59 mois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dirty="0"/>
                        <a:t>Couverture (% d'enfants ciblés recevant tous les cycles)</a:t>
                      </a:r>
                      <a:endParaRPr sz="14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95%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-95%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/>
                        <a:t>Des plans pour la numérisation des campagnes ?</a:t>
                      </a:r>
                      <a:endParaRPr sz="12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Couverture en 2022 de14 DS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/>
                        <a:t>AD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6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/>
                        <a:t>Des tests de résistance aux médicaments ou des études d'efficacité ont-ils été réalisés ? (O/N)</a:t>
                      </a:r>
                      <a:endParaRPr sz="16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NON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7aaa14ad4_0_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ln/>
        </p:spPr>
        <p:txBody>
          <a:bodyPr wrap="square" lIns="91425" tIns="45700" rIns="91425" bIns="4570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</a:pPr>
            <a:r>
              <a:rPr kumimoji="0" lang="fr-FR" sz="2400" b="1" i="0" u="none" strike="noStrike" kern="0" cap="none" spc="0" normalizeH="0" baseline="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Carte 2022 (couverte) </a:t>
            </a:r>
          </a:p>
        </p:txBody>
      </p:sp>
      <p:sp>
        <p:nvSpPr>
          <p:cNvPr id="108" name="Google Shape;108;g207aaa14ad4_0_21"/>
          <p:cNvSpPr txBox="1">
            <a:spLocks noGrp="1"/>
          </p:cNvSpPr>
          <p:nvPr>
            <p:ph type="body" idx="2"/>
          </p:nvPr>
        </p:nvSpPr>
        <p:spPr>
          <a:ln/>
        </p:spPr>
        <p:txBody>
          <a:bodyPr wrap="square" lIns="91425" tIns="45700" rIns="91425" bIns="45700" anchor="t" anchorCtr="0">
            <a:normAutofit/>
          </a:bodyPr>
          <a:lstStyle/>
          <a:p>
            <a:pPr marL="342900" lvl="0" indent="-190500" algn="l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dirty="0"/>
              <a:t>;</a:t>
            </a:r>
            <a:endParaRPr dirty="0"/>
          </a:p>
        </p:txBody>
      </p:sp>
      <p:sp>
        <p:nvSpPr>
          <p:cNvPr id="109" name="Google Shape;109;g207aaa14ad4_0_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3"/>
          </a:xfrm>
          <a:ln/>
        </p:spPr>
        <p:txBody>
          <a:bodyPr wrap="square" lIns="91425" tIns="45700" rIns="91425" bIns="4570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</a:pPr>
            <a:r>
              <a:rPr kumimoji="0" lang="fr-FR" sz="2400" b="1" i="0" u="none" strike="noStrike" kern="0" cap="none" spc="0" normalizeH="0" baseline="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Carte 2023 (cibles)</a:t>
            </a:r>
          </a:p>
        </p:txBody>
      </p:sp>
      <p:sp>
        <p:nvSpPr>
          <p:cNvPr id="110" name="Google Shape;110;g207aaa14ad4_0_21"/>
          <p:cNvSpPr txBox="1">
            <a:spLocks noGrp="1"/>
          </p:cNvSpPr>
          <p:nvPr>
            <p:ph type="body" idx="4"/>
          </p:nvPr>
        </p:nvSpPr>
        <p:spPr>
          <a:ln/>
        </p:spPr>
        <p:txBody>
          <a:bodyPr wrap="square" lIns="91425" tIns="45700" rIns="91425" bIns="45700" anchor="t" anchorCtr="0">
            <a:normAutofit/>
          </a:bodyPr>
          <a:lstStyle/>
          <a:p>
            <a:pPr marL="342900" lvl="0" indent="-190500" algn="l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dirty="0"/>
              <a:t>   La délimitation dépendra de la positionnement des partenaires sur les nouvelles zones éligibles</a:t>
            </a:r>
          </a:p>
        </p:txBody>
      </p:sp>
      <p:grpSp>
        <p:nvGrpSpPr>
          <p:cNvPr id="18437" name="Google Shape;111;g207aaa14ad4_0_21"/>
          <p:cNvGrpSpPr/>
          <p:nvPr/>
        </p:nvGrpSpPr>
        <p:grpSpPr>
          <a:xfrm>
            <a:off x="203200" y="101600"/>
            <a:ext cx="8491538" cy="993775"/>
            <a:chOff x="5271" y="0"/>
            <a:chExt cx="8491350" cy="994200"/>
          </a:xfrm>
        </p:grpSpPr>
        <p:sp>
          <p:nvSpPr>
            <p:cNvPr id="18438" name="Google Shape;112;g207aaa14ad4_0_21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8439" name="Google Shape;113;g207aaa14ad4_0_21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14" name="Google Shape;114;g207aaa14ad4_0_21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Carte du pays montrant les districts de mise en œuvre d</a:t>
              </a:r>
              <a:r>
                <a:rPr lang="en-US" altLang="fr-FR" sz="2400" b="1" cap="none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e la CPS </a:t>
              </a:r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3" y="2315361"/>
            <a:ext cx="4025900" cy="44589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oogle Shape;163;g207aaa14ad4_0_42"/>
          <p:cNvGrpSpPr/>
          <p:nvPr/>
        </p:nvGrpSpPr>
        <p:grpSpPr>
          <a:xfrm>
            <a:off x="284163" y="2830513"/>
            <a:ext cx="8593137" cy="1006475"/>
            <a:chOff x="0" y="0"/>
            <a:chExt cx="8592857" cy="1007184"/>
          </a:xfrm>
        </p:grpSpPr>
        <p:sp>
          <p:nvSpPr>
            <p:cNvPr id="30722" name="Google Shape;164;g207aaa14ad4_0_42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0723" name="Google Shape;165;g207aaa14ad4_0_42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6" name="Google Shape;166;g207aaa14ad4_0_42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3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Cibler les populations</a:t>
              </a:r>
              <a:r>
                <a:rPr lang="fr-FR" sz="3000" b="1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difficiles à atteindre   </a:t>
              </a:r>
              <a:endParaRPr sz="3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oogle Shape;171;g2073e6c94da_0_87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2770" name="Google Shape;172;g2073e6c94da_0_87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2771" name="Google Shape;173;g2073e6c94da_0_87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74" name="Google Shape;174;g2073e6c94da_0_87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75" name="Google Shape;175;g2073e6c94da_0_87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-Identifier dans ces populations </a:t>
            </a: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des jeunes et les former avec des consignes bien precis (date de distribution par cycle)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-Former les agents sedentaires ou les nomades sedentarisés tout le long de couloir de transhumance et ils ont intervenir quand les nomades arrivent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oogle Shape;180;g2073e6c94da_0_95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4818" name="Google Shape;181;g2073e6c94da_0_95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4819" name="Google Shape;182;g2073e6c94da_0_95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83" name="Google Shape;183;g2073e6c94da_0_95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84" name="Google Shape;184;g2073e6c94da_0_95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Atteindre les nomades n’est pas facile a cause de: </a:t>
            </a:r>
          </a:p>
          <a:p>
            <a:pPr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fr-FR" sz="24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-Conflits eleveurs agriculteurs</a:t>
            </a:r>
          </a:p>
          <a:p>
            <a:pPr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fr-FR" sz="24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-les innondations</a:t>
            </a:r>
          </a:p>
          <a:p>
            <a:pPr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fr-FR" sz="24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-la mobilité 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Pour le moment, aucune innovation n’est mise en place pour assurer une couverture complète des enfants nomades. 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Toutefois, une étude sera menée pour trouver une stratégie de distribution de médicaments qui pourrait rehausser la couverture de ces populations en CPS.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oogle Shape;189;g2073e6c94da_0_103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6866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6867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Deplacement de la population nomades empechant aux enfant de recevoir tous les cycles et par campagne de distribution 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Pas </a:t>
            </a: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d’assurance pour la prise effective du second et du troisième dose de médicaments par les enfants lors des différents cycles de distribution des médicaments</a:t>
            </a: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noProof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b="1" cap="none" noProof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oogle Shape;198;g2073e6c94da_0_111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8914" name="Google Shape;199;g2073e6c94da_0_11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8915" name="Google Shape;200;g2073e6c94da_0_11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01" name="Google Shape;201;g2073e6c94da_0_11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/ innovation en 2022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02" name="Google Shape;202;g2073e6c94da_0_111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fr-FR" sz="2400" noProof="1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Que feriez-vous différemment à l'avenir ?</a:t>
            </a:r>
          </a:p>
          <a:p>
            <a:pPr lvl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fr-FR" sz="2400" noProof="1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Mener une étude pour trouver une stratégie de distribution de médicaments adaptable à la population nomade soumise à un perpetuel mouvement pendant la période de distribution de médicament correspondant à la période de haute transmission?</a:t>
            </a:r>
          </a:p>
          <a:p>
            <a:pPr marL="342900" marR="0" indent="-34290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Mener une étude pour  s’assurer de la prise effective des médicaments surtout la seconde et la troisième dose de médicaments par les enfants</a:t>
            </a: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50825" y="2492375"/>
            <a:ext cx="8229600" cy="1143000"/>
          </a:xfrm>
          <a:ln/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 panose="020F0502020204030204"/>
              <a:buNone/>
            </a:pPr>
            <a:r>
              <a:rPr kumimoji="0" lang="fr-FR" sz="8000" b="1" i="0" u="none" strike="noStrike" kern="0" cap="none" spc="0" normalizeH="0" baseline="0" noProof="1">
                <a:solidFill>
                  <a:srgbClr val="366092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Merci.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460</Words>
  <Application>Microsoft Office PowerPoint</Application>
  <PresentationFormat>Affichage à l'écran (4:3)</PresentationFormat>
  <Paragraphs>58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tchouatieua@mmv.org</dc:creator>
  <cp:keywords>, docId:1977199CA60E7F458FFA04C232ACC5C4</cp:keywords>
  <cp:lastModifiedBy>MAKIDO</cp:lastModifiedBy>
  <cp:revision>46</cp:revision>
  <dcterms:created xsi:type="dcterms:W3CDTF">2023-02-13T11:49:39Z</dcterms:created>
  <dcterms:modified xsi:type="dcterms:W3CDTF">2023-02-26T12:20:34Z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  <property fmtid="{D5CDD505-2E9C-101B-9397-08002B2CF9AE}" pid="3" name="ICV">
    <vt:lpwstr>3287A82FAC41428CAC72D467CDCC1394</vt:lpwstr>
  </property>
  <property fmtid="{D5CDD505-2E9C-101B-9397-08002B2CF9AE}" pid="4" name="KSOProductBuildVer">
    <vt:lpwstr>1033-11.2.0.11440</vt:lpwstr>
  </property>
</Properties>
</file>