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57" r:id="rId4"/>
    <p:sldId id="258" r:id="rId5"/>
    <p:sldId id="264" r:id="rId6"/>
    <p:sldId id="275" r:id="rId7"/>
    <p:sldId id="265" r:id="rId8"/>
    <p:sldId id="277" r:id="rId9"/>
    <p:sldId id="266" r:id="rId10"/>
    <p:sldId id="278" r:id="rId11"/>
    <p:sldId id="267" r:id="rId12"/>
    <p:sldId id="268" r:id="rId13"/>
    <p:sldId id="281" r:id="rId14"/>
    <p:sldId id="274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1pPr>
    <a:lvl2pPr marL="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2pPr>
    <a:lvl3pPr marL="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3pPr>
    <a:lvl4pPr marL="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4pPr>
    <a:lvl5pPr marL="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Dentinger" initials="C" lastIdx="786497536" clrIdx="0"/>
  <p:cmAuthor id="2" name="Lia Florey" initials="L" lastIdx="7864975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08:40:06.076" idx="786497536">
    <p:pos x="1310739" y="4325376"/>
    <p:text>ajouter un domaine d'intérêt ? numérisation, populations difficiles à atteindre, durabilité ou nouvelles géographies 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78" idx="786497536">
    <p:pos x="2621457" y="54001697"/>
    <p:text>Ou nous pouvons simplement laisser cette information en 2022 pour plus de simplicité. Je l'ai laissé ici car quelqu'un a suggéré qu'une brève orientation serait utile pour chaque pays.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81" idx="786497536">
    <p:pos x="131090" y="23986193"/>
    <p:text>Devrions-nous demander des informations sur le nombre de cycles à inclure dans ces cartes ? Est-il possible de les demander dans le temps qui reste ?</p:text>
  </p:cm>
  <p:cm authorId="2" dt="2023-02-14T08:40:06.082" idx="786497537">
    <p:pos x="131090" y="23986193"/>
    <p:text>Est-il possible de les réaliser avec les informations que Céline a déjà collectées 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t" anchorCtr="0"/>
          <a:lstStyle/>
          <a:p>
            <a:pPr lvl="0"/>
            <a:endParaRPr lang="en-US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fr-FR" sz="1200" b="0" i="0" u="none" strike="noStrike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‹N°›</a:t>
            </a:fld>
            <a:endParaRPr sz="1200" b="0" i="0" u="none" strike="noStrike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95;g2073e6c94da_0_1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96" name="Google Shape;196;g2073e6c94da_0_1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95;g2073e6c94da_0_1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96" name="Google Shape;196;g2073e6c94da_0_1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82225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48;p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5;g207aaa14ad4_0_32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96" name="Google Shape;96;g207aaa14ad4_0_32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60;g207aaa14ad4_0_42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1" name="Google Shape;161;g207aaa14ad4_0_42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77;g2073e6c94da_0_9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78" name="Google Shape;178;g2073e6c94da_0_9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68262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77;g2073e6c94da_0_9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78" name="Google Shape;178;g2073e6c94da_0_9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77;g2073e6c94da_0_9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78" name="Google Shape;178;g2073e6c94da_0_9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8835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86;g2073e6c94da_0_10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g2073e6c94da_0_10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 fontAlgn="auto"/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chemeClr val="bg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fontAlgn="auto"/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fontAlgn="auto"/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fontAlgn="auto"/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fontAlgn="auto"/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fontAlgn="auto"/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bg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fontAlgn="auto"/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fontAlgn="auto"/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bg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bg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fontAlgn="auto"/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fontAlgn="auto"/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fontAlgn="auto"/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ctr" anchorCtr="0"/>
          <a:lstStyle/>
          <a:p>
            <a:pPr lvl="0"/>
            <a:endParaRPr lang="en-US"/>
          </a:p>
        </p:txBody>
      </p:sp>
      <p:sp>
        <p:nvSpPr>
          <p:cNvPr id="1027" name="Google Shape;11;p22"/>
          <p:cNvSpPr txBox="1"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t" anchorCtr="0"/>
          <a:lstStyle/>
          <a:p>
            <a:pPr lvl="0"/>
            <a:endParaRPr lang="en-US"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oogle Shape;88;p1"/>
          <p:cNvGrpSpPr/>
          <p:nvPr/>
        </p:nvGrpSpPr>
        <p:grpSpPr>
          <a:xfrm>
            <a:off x="395288" y="1916113"/>
            <a:ext cx="8280400" cy="2159000"/>
            <a:chOff x="0" y="0"/>
            <a:chExt cx="8280920" cy="215813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32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Les leçons apprises par les pays - Couverture des zones / communautés difficiles à atteindre </a:t>
              </a:r>
              <a:r>
                <a:rPr lang="fr-FR" sz="18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	</a:t>
              </a:r>
            </a:p>
            <a:p>
              <a:pPr marR="0" fontAlgn="auto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4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sz="2400" i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" name="Google Shape;91;p1"/>
          <p:cNvSpPr txBox="1"/>
          <p:nvPr/>
        </p:nvSpPr>
        <p:spPr>
          <a:xfrm>
            <a:off x="2244725" y="3308350"/>
            <a:ext cx="4824413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2000" b="1" i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Mali</a:t>
            </a:r>
            <a:endParaRPr sz="2000" b="1" i="1" noProof="1"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889185" y="4298950"/>
            <a:ext cx="5572663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2000" b="1" i="1" noProof="1">
                <a:solidFill>
                  <a:schemeClr val="dk1"/>
                </a:solidFill>
                <a:cs typeface="Arial" panose="020B0604020202020204"/>
              </a:rPr>
              <a:t>Dr Aïssata Koné, Directrice PNLP Mali</a:t>
            </a:r>
            <a:r>
              <a:rPr lang="en-US" sz="2000" b="1" i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endParaRPr lang="en-US" sz="2000" b="1" i="1" noProof="1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15938" y="6030913"/>
            <a:ext cx="8280400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Préparé pour la réunion de l'Alliance </a:t>
            </a:r>
            <a:r>
              <a:rPr lang="en-US" alt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CPS</a:t>
            </a:r>
            <a:r>
              <a:rPr 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2023 - Conakry, Guinée</a:t>
            </a:r>
            <a:endParaRPr sz="2000" b="1" noProof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oogle Shape;180;g2073e6c94da_0_95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4818" name="Google Shape;181;g2073e6c94da_0_95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4819" name="Google Shape;182;g2073e6c94da_0_95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3" name="Google Shape;183;g2073e6c94da_0_95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d’accès</a:t>
              </a:r>
            </a:p>
          </p:txBody>
        </p:sp>
      </p:grpSp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8D275D94-3266-71F8-6E3D-25B2C897C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043983"/>
              </p:ext>
            </p:extLst>
          </p:nvPr>
        </p:nvGraphicFramePr>
        <p:xfrm>
          <a:off x="146156" y="1509946"/>
          <a:ext cx="8858250" cy="3716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664">
                <a:tc>
                  <a:txBody>
                    <a:bodyPr/>
                    <a:lstStyle/>
                    <a:p>
                      <a:pPr algn="l"/>
                      <a:r>
                        <a:rPr lang="fr-ML" sz="1800" dirty="0">
                          <a:latin typeface="+mn-lt"/>
                          <a:cs typeface="Times New Roman" panose="02020603050405020304" pitchFamily="18" charset="0"/>
                        </a:rPr>
                        <a:t>Contraintes liées à l’accès aux populations</a:t>
                      </a:r>
                    </a:p>
                  </a:txBody>
                  <a:tcPr marL="91453" marR="91453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ML" sz="1800" dirty="0">
                          <a:latin typeface="+mn-lt"/>
                          <a:cs typeface="Times New Roman" panose="02020603050405020304" pitchFamily="18" charset="0"/>
                        </a:rPr>
                        <a:t>Actions correctrices mises en place</a:t>
                      </a:r>
                    </a:p>
                  </a:txBody>
                  <a:tcPr marL="91453" marR="9145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27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fr-ML" sz="18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/>
                          <a:cs typeface="Calibri" panose="020F0502020204030204"/>
                          <a:sym typeface="Arial" panose="020B0604020202020204"/>
                        </a:rPr>
                        <a:t>Dégradation de l’état des routes pendant l’hivernage et zones inondées  </a:t>
                      </a:r>
                    </a:p>
                  </a:txBody>
                  <a:tcPr marL="91453" marR="91453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buChar char="•"/>
                      </a:pPr>
                      <a:r>
                        <a:rPr lang="fr-ML" sz="18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Calibri" panose="020F0502020204030204"/>
                          <a:sym typeface="Arial" panose="020B0604020202020204"/>
                        </a:rPr>
                        <a:t>Envoi de Stock de médicaments permettant de couvrir tous les passages dès le début du mois de juin jusqu’au niveau des aires de santé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buChar char="•"/>
                      </a:pPr>
                      <a:r>
                        <a:rPr lang="fr-ML" sz="18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Calibri" panose="020F0502020204030204"/>
                          <a:sym typeface="Arial" panose="020B0604020202020204"/>
                        </a:rPr>
                        <a:t>Utilisation des pirogues et des pinasses dans les zones inondées pour le transport des intrants et des agents/superviseurs </a:t>
                      </a:r>
                    </a:p>
                  </a:txBody>
                  <a:tcPr marL="91453" marR="9145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348">
                <a:tc>
                  <a:txBody>
                    <a:bodyPr/>
                    <a:lstStyle/>
                    <a:p>
                      <a:r>
                        <a:rPr lang="fr-FR" sz="1800" noProof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Pour les zones orpaillages </a:t>
                      </a:r>
                      <a:endParaRPr lang="fr-M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Char char="•"/>
                        <a:tabLst/>
                        <a:defRPr/>
                      </a:pPr>
                      <a:r>
                        <a:rPr lang="fr-FR" sz="1800" b="0" i="0" u="none" strike="noStrike" cap="none" noProof="1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Calibri" panose="020F0502020204030204"/>
                          <a:sym typeface="Calibri" panose="020F0502020204030204"/>
                        </a:rPr>
                        <a:t>Administration des médicaments la nuit ou les jours de repos des familles </a:t>
                      </a:r>
                    </a:p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buNone/>
                      </a:pPr>
                      <a:endParaRPr lang="fr-ML" sz="1800" b="0" i="0" u="none" strike="noStrike" cap="none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Calibri" panose="020F0502020204030204"/>
                        <a:sym typeface="Arial" panose="020B0604020202020204"/>
                      </a:endParaRPr>
                    </a:p>
                  </a:txBody>
                  <a:tcPr marL="91453" marR="9145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12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oogle Shape;189;g2073e6c94da_0_103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6866" name="Google Shape;190;g2073e6c94da_0_10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6867" name="Google Shape;191;g2073e6c94da_0_10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92" name="Google Shape;192;g2073e6c94da_0_103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d’accès</a:t>
              </a:r>
            </a:p>
          </p:txBody>
        </p:sp>
      </p:grpSp>
      <p:sp>
        <p:nvSpPr>
          <p:cNvPr id="193" name="Google Shape;193;g2073e6c94da_0_103"/>
          <p:cNvSpPr txBox="1"/>
          <p:nvPr/>
        </p:nvSpPr>
        <p:spPr>
          <a:xfrm>
            <a:off x="148856" y="1268413"/>
            <a:ext cx="8815757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? 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18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1800" noProof="1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 Disponibilité des intrants dans les zones d’accès difficiles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1800" noProof="1">
              <a:solidFill>
                <a:schemeClr val="dk1"/>
              </a:solidFill>
              <a:latin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1800" noProof="1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Atteinte des cibles dans les zones d’accès  difficiles et les populations déplacées internes  </a:t>
            </a: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endParaRPr lang="fr-FR" sz="1800" noProof="1">
              <a:solidFill>
                <a:schemeClr val="dk1"/>
              </a:solidFill>
              <a:latin typeface="Calibri" panose="020F0502020204030204"/>
              <a:cs typeface="Calibri" panose="020F0502020204030204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18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indent="-28575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r-FR" sz="18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indent="-28575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r-FR" sz="18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oogle Shape;198;g2073e6c94da_0_111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8914" name="Google Shape;199;g2073e6c94da_0_1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8915" name="Google Shape;200;g2073e6c94da_0_1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01" name="Google Shape;201;g2073e6c94da_0_1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d’accès</a:t>
              </a:r>
            </a:p>
          </p:txBody>
        </p:sp>
      </p:grpSp>
      <p:sp>
        <p:nvSpPr>
          <p:cNvPr id="202" name="Google Shape;202;g2073e6c94da_0_111"/>
          <p:cNvSpPr txBox="1"/>
          <p:nvPr/>
        </p:nvSpPr>
        <p:spPr>
          <a:xfrm>
            <a:off x="187437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?  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4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24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Planifier des équipes d’administration pour les zones </a:t>
            </a: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orpaillages</a:t>
            </a: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endParaRPr lang="fr-FR" sz="24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Renforcer le rôle des mobilisateurs de proximité en les impliquant dans le suivi de l’administration des doses SPAQ. </a:t>
            </a:r>
            <a:endParaRPr lang="fr-FR" sz="24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oogle Shape;198;g2073e6c94da_0_111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8914" name="Google Shape;199;g2073e6c94da_0_1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8915" name="Google Shape;200;g2073e6c94da_0_1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01" name="Google Shape;201;g2073e6c94da_0_111"/>
            <p:cNvSpPr txBox="1"/>
            <p:nvPr/>
          </p:nvSpPr>
          <p:spPr>
            <a:xfrm>
              <a:off x="49165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3200" b="1" cap="none" noProof="1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Conclusion</a:t>
              </a: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2" name="Google Shape;202;g2073e6c94da_0_111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32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Malgré les difficultés dans la mise en œuvre de la campagne CPS dans les populations d’accès difficile les acteurs ont developpé des initiatives locales pour atteindre les résultats escomptés.    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467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0" y="235737"/>
            <a:ext cx="8229600" cy="1143000"/>
          </a:xfrm>
          <a:ln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8000"/>
              <a:buFont typeface="Calibri" panose="020F0502020204030204"/>
              <a:buNone/>
            </a:pPr>
            <a:r>
              <a:rPr kumimoji="0" lang="fr-FR" sz="8000" b="1" i="0" u="none" strike="noStrike" kern="0" cap="none" spc="0" normalizeH="0" baseline="0" noProof="1">
                <a:solidFill>
                  <a:srgbClr val="366092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Merci.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4270B1E7-C4AD-ECD3-5D8E-0E8486911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13468"/>
          <a:stretch/>
        </p:blipFill>
        <p:spPr>
          <a:xfrm>
            <a:off x="194728" y="1753299"/>
            <a:ext cx="8722393" cy="482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9">
            <a:extLst>
              <a:ext uri="{FF2B5EF4-FFF2-40B4-BE49-F238E27FC236}">
                <a16:creationId xmlns:a16="http://schemas.microsoft.com/office/drawing/2014/main" id="{563BD032-4830-D2B8-1288-C5DCA15F578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627688" y="404653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 dirty="0"/>
              <a:t>Crédit image : PMI/Impact Malaria</a:t>
            </a:r>
            <a:endParaRPr lang="fr-ML" altLang="fr-F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49F21-7EDC-15A7-E88C-60FBF86E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39" y="981512"/>
            <a:ext cx="8841514" cy="5725675"/>
          </a:xfrm>
        </p:spPr>
        <p:txBody>
          <a:bodyPr>
            <a:normAutofit fontScale="85000" lnSpcReduction="20000"/>
          </a:bodyPr>
          <a:lstStyle/>
          <a:p>
            <a:r>
              <a:rPr lang="fr-ML" sz="3100" dirty="0">
                <a:latin typeface="Calibri" panose="020F0502020204030204" pitchFamily="34" charset="0"/>
                <a:cs typeface="Calibri" panose="020F0502020204030204" pitchFamily="34" charset="0"/>
              </a:rPr>
              <a:t>Principaux résultats de la CPS 2022</a:t>
            </a:r>
          </a:p>
          <a:p>
            <a:endParaRPr lang="fr-ML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ML" sz="3100" dirty="0">
                <a:latin typeface="Calibri" panose="020F0502020204030204" pitchFamily="34" charset="0"/>
                <a:cs typeface="Calibri" panose="020F0502020204030204" pitchFamily="34" charset="0"/>
              </a:rPr>
              <a:t>Situation sociale et sécuritaire</a:t>
            </a:r>
          </a:p>
          <a:p>
            <a:pPr marL="114300" indent="0">
              <a:buNone/>
            </a:pPr>
            <a:endParaRPr lang="fr-ML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ML" sz="3100" dirty="0">
                <a:latin typeface="Calibri" panose="020F0502020204030204" pitchFamily="34" charset="0"/>
                <a:cs typeface="Calibri" panose="020F0502020204030204" pitchFamily="34" charset="0"/>
              </a:rPr>
              <a:t>Principales populations d’accès difficiles pendant les campagnes CPS </a:t>
            </a:r>
          </a:p>
          <a:p>
            <a:endParaRPr lang="fr-ML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ML" sz="3100" dirty="0">
                <a:latin typeface="Calibri" panose="020F0502020204030204" pitchFamily="34" charset="0"/>
                <a:cs typeface="Calibri" panose="020F0502020204030204" pitchFamily="34" charset="0"/>
              </a:rPr>
              <a:t>Principales stratégies pour atteindre les populations difficiles d’accès</a:t>
            </a:r>
          </a:p>
          <a:p>
            <a:pPr marL="114300" indent="0">
              <a:buNone/>
            </a:pPr>
            <a:endParaRPr lang="fr-ML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ML" sz="3100" dirty="0">
                <a:latin typeface="Calibri" panose="020F0502020204030204" pitchFamily="34" charset="0"/>
                <a:cs typeface="Calibri" panose="020F0502020204030204" pitchFamily="34" charset="0"/>
              </a:rPr>
              <a:t>Défis  </a:t>
            </a:r>
          </a:p>
          <a:p>
            <a:endParaRPr lang="fr-ML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ML" sz="3100" dirty="0">
                <a:latin typeface="Calibri" panose="020F0502020204030204" pitchFamily="34" charset="0"/>
                <a:cs typeface="Calibri" panose="020F0502020204030204" pitchFamily="34" charset="0"/>
              </a:rPr>
              <a:t>Perspectives </a:t>
            </a:r>
          </a:p>
          <a:p>
            <a:endParaRPr lang="fr-ML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ML" sz="3100" dirty="0">
                <a:latin typeface="Calibri" panose="020F0502020204030204" pitchFamily="34" charset="0"/>
                <a:cs typeface="Calibri" panose="020F0502020204030204" pitchFamily="34" charset="0"/>
              </a:rPr>
              <a:t>Conclusion </a:t>
            </a:r>
          </a:p>
          <a:p>
            <a:endParaRPr lang="fr-ML" dirty="0"/>
          </a:p>
          <a:p>
            <a:endParaRPr lang="fr-ML" dirty="0"/>
          </a:p>
          <a:p>
            <a:endParaRPr lang="fr-ML" dirty="0"/>
          </a:p>
          <a:p>
            <a:endParaRPr lang="fr-FR" dirty="0"/>
          </a:p>
        </p:txBody>
      </p:sp>
      <p:grpSp>
        <p:nvGrpSpPr>
          <p:cNvPr id="5" name="Google Shape;98;g207aaa14ad4_0_32">
            <a:extLst>
              <a:ext uri="{FF2B5EF4-FFF2-40B4-BE49-F238E27FC236}">
                <a16:creationId xmlns:a16="http://schemas.microsoft.com/office/drawing/2014/main" id="{F22EB427-ACFA-9C72-2E75-B99F03F0EAEE}"/>
              </a:ext>
            </a:extLst>
          </p:cNvPr>
          <p:cNvGrpSpPr/>
          <p:nvPr/>
        </p:nvGrpSpPr>
        <p:grpSpPr>
          <a:xfrm>
            <a:off x="203200" y="101600"/>
            <a:ext cx="8491538" cy="804411"/>
            <a:chOff x="5271" y="0"/>
            <a:chExt cx="8491350" cy="994200"/>
          </a:xfrm>
        </p:grpSpPr>
        <p:sp>
          <p:nvSpPr>
            <p:cNvPr id="6" name="Google Shape;99;g207aaa14ad4_0_32">
              <a:extLst>
                <a:ext uri="{FF2B5EF4-FFF2-40B4-BE49-F238E27FC236}">
                  <a16:creationId xmlns:a16="http://schemas.microsoft.com/office/drawing/2014/main" id="{6E341557-749B-AE85-B6E7-8CD5B8D6F5EC}"/>
                </a:ext>
              </a:extLst>
            </p:cNvPr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7" name="Google Shape;100;g207aaa14ad4_0_32">
              <a:extLst>
                <a:ext uri="{FF2B5EF4-FFF2-40B4-BE49-F238E27FC236}">
                  <a16:creationId xmlns:a16="http://schemas.microsoft.com/office/drawing/2014/main" id="{C7229FAB-6BE6-DC49-E525-8F2C2AAF8630}"/>
                </a:ext>
              </a:extLst>
            </p:cNvPr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8" name="Google Shape;101;g207aaa14ad4_0_32">
              <a:extLst>
                <a:ext uri="{FF2B5EF4-FFF2-40B4-BE49-F238E27FC236}">
                  <a16:creationId xmlns:a16="http://schemas.microsoft.com/office/drawing/2014/main" id="{BD8CD35D-CC7D-125C-D98B-1F94CC1AE8C6}"/>
                </a:ext>
              </a:extLst>
            </p:cNvPr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Plan de la présentation </a:t>
              </a:r>
              <a:endParaRPr sz="24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51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oogle Shape;98;g207aaa14ad4_0_32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6386" name="Google Shape;99;g207aaa14ad4_0_32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6387" name="Google Shape;100;g207aaa14ad4_0_32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01" name="Google Shape;101;g207aaa14ad4_0_32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Informations sommaires pour 2022 et plans pour les campagnes 2023</a:t>
              </a:r>
              <a:endParaRPr sz="24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102" name="Google Shape;102;g207aaa14ad4_0_32"/>
          <p:cNvGraphicFramePr/>
          <p:nvPr>
            <p:extLst>
              <p:ext uri="{D42A27DB-BD31-4B8C-83A1-F6EECF244321}">
                <p14:modId xmlns:p14="http://schemas.microsoft.com/office/powerpoint/2010/main" val="1871759547"/>
              </p:ext>
            </p:extLst>
          </p:nvPr>
        </p:nvGraphicFramePr>
        <p:xfrm>
          <a:off x="138022" y="1178830"/>
          <a:ext cx="8867955" cy="55775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5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2022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Prévision 2023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Dates de début et de fin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L" sz="1800" dirty="0"/>
                        <a:t>21/07/22 au 12/10/22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ML" sz="1800" dirty="0"/>
                        <a:t>20/07/22 au 11/10/23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Nombre de cycles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L" sz="1800" dirty="0"/>
                        <a:t>3 – 4 passages 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ML" sz="1800" dirty="0"/>
                        <a:t>3 – 4 passages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Nombre de districts ciblés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L" sz="1800" dirty="0"/>
                        <a:t>57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L" sz="1800" dirty="0"/>
                        <a:t>58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Nombre d'enfants couverts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3 769 008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4 137 085</a:t>
                      </a:r>
                    </a:p>
                  </a:txBody>
                  <a:tcPr marL="6350" marR="6350" marT="6350" marB="0" anchor="b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Tranches d'âge couvertes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L" sz="1800" dirty="0"/>
                        <a:t>3 – 120 mois 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ML" sz="1800" dirty="0"/>
                        <a:t>3 – 120 mois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57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Couverture (% d'enfants ciblés recevant tous les cycles)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L" sz="1800" dirty="0"/>
                        <a:t>71,59%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L" sz="1800" dirty="0"/>
                        <a:t>90%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Des plans pour la numérisation des campagnes ?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L" sz="1800" dirty="0"/>
                        <a:t>10/57 (17,54%)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ML" sz="1800" dirty="0"/>
                        <a:t>20/58 (34,48%)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206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Des tests de résistance aux médicaments ou des études d'efficacité ont-ils été réalisés ? (O/N)</a:t>
                      </a:r>
                      <a:endParaRPr sz="16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ML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L" sz="1800" dirty="0"/>
                        <a:t>N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ML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ML" sz="1800" dirty="0"/>
                        <a:t>Planifiée 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oogle Shape;111;g207aaa14ad4_0_21"/>
          <p:cNvGrpSpPr/>
          <p:nvPr/>
        </p:nvGrpSpPr>
        <p:grpSpPr>
          <a:xfrm>
            <a:off x="203200" y="101601"/>
            <a:ext cx="8491538" cy="591658"/>
            <a:chOff x="5271" y="0"/>
            <a:chExt cx="8491350" cy="994200"/>
          </a:xfrm>
        </p:grpSpPr>
        <p:sp>
          <p:nvSpPr>
            <p:cNvPr id="18438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439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Carte du pays montrant les districts de mise en œuvre d</a:t>
              </a:r>
              <a:r>
                <a:rPr lang="en-US" alt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 la CPS </a:t>
              </a:r>
            </a:p>
          </p:txBody>
        </p:sp>
      </p:grp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89C3277A-08A8-5153-46EF-AE72AD1C0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794858"/>
            <a:ext cx="8573968" cy="6063142"/>
          </a:xfrm>
          <a:prstGeom prst="rect">
            <a:avLst/>
          </a:prstGeom>
        </p:spPr>
      </p:pic>
      <p:pic>
        <p:nvPicPr>
          <p:cNvPr id="2" name="Image 1" descr="Une image contenant carte&#10;&#10;Description générée automatiquement">
            <a:extLst>
              <a:ext uri="{FF2B5EF4-FFF2-40B4-BE49-F238E27FC236}">
                <a16:creationId xmlns:a16="http://schemas.microsoft.com/office/drawing/2014/main" id="{C9804DCA-0A7F-4973-6526-5BC9A03D90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3" t="72027" r="2863" b="3038"/>
          <a:stretch/>
        </p:blipFill>
        <p:spPr>
          <a:xfrm>
            <a:off x="4758087" y="4969778"/>
            <a:ext cx="3936651" cy="1786622"/>
          </a:xfrm>
          <a:prstGeom prst="rect">
            <a:avLst/>
          </a:prstGeom>
        </p:spPr>
      </p:pic>
      <p:sp>
        <p:nvSpPr>
          <p:cNvPr id="7" name="Google Shape;107;g207aaa14ad4_0_21">
            <a:extLst>
              <a:ext uri="{FF2B5EF4-FFF2-40B4-BE49-F238E27FC236}">
                <a16:creationId xmlns:a16="http://schemas.microsoft.com/office/drawing/2014/main" id="{540B4C84-83D6-0E5E-596D-80D905801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2419" y="1121113"/>
            <a:ext cx="2769080" cy="595544"/>
          </a:xfrm>
          <a:ln/>
        </p:spPr>
        <p:txBody>
          <a:bodyPr wrap="square" lIns="91425" tIns="45700" rIns="91425" bIns="4570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r>
              <a:rPr kumimoji="0" lang="fr-FR" sz="2400" b="1" i="0" u="none" strike="noStrike" kern="0" cap="none" spc="0" normalizeH="0" baseline="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Carte 2022 (couverte)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oogle Shape;163;g207aaa14ad4_0_42"/>
          <p:cNvGrpSpPr/>
          <p:nvPr/>
        </p:nvGrpSpPr>
        <p:grpSpPr>
          <a:xfrm>
            <a:off x="376442" y="271871"/>
            <a:ext cx="8593137" cy="1006475"/>
            <a:chOff x="0" y="0"/>
            <a:chExt cx="8592857" cy="1007184"/>
          </a:xfrm>
        </p:grpSpPr>
        <p:sp>
          <p:nvSpPr>
            <p:cNvPr id="30722" name="Google Shape;164;g207aaa14ad4_0_42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0723" name="Google Shape;165;g207aaa14ad4_0_42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66" name="Google Shape;166;g207aaa14ad4_0_42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3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Cibler les populations</a:t>
              </a:r>
              <a:r>
                <a:rPr lang="fr-FR" sz="3000" b="1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difficiles à atteindre   </a:t>
              </a:r>
              <a:endParaRPr sz="3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12871B75-98F2-3861-1A1E-14ABF16AB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0" y="1410326"/>
            <a:ext cx="4997118" cy="53679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75EE9D-FDD9-B8B5-73AB-7ED4B110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3" y="1134493"/>
            <a:ext cx="4031787" cy="30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ECFEF10-0E26-D084-8EF3-0FDF7CD69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3" y="4135772"/>
            <a:ext cx="4031787" cy="272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8205A4-0DC5-A81C-947F-D5A528C9C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11" y="1216404"/>
            <a:ext cx="8758106" cy="5176008"/>
          </a:xfrm>
        </p:spPr>
        <p:txBody>
          <a:bodyPr>
            <a:normAutofit lnSpcReduction="10000"/>
          </a:bodyPr>
          <a:lstStyle/>
          <a:p>
            <a:pPr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  <a:defRPr/>
            </a:pPr>
            <a:r>
              <a:rPr lang="fr-FR" sz="2600" kern="1200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</a:rPr>
              <a:t>Ensemble des régions du pays sont partiellement ou totalement affectées par la crise sécuritaire (44 districts sanitaires sur les 75 sont affectés par la crise sécuritaires)</a:t>
            </a:r>
          </a:p>
          <a:p>
            <a:pPr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  <a:defRPr/>
            </a:pPr>
            <a:endParaRPr lang="fr-FR" sz="2600" kern="1200" dirty="0">
              <a:solidFill>
                <a:schemeClr val="dk1"/>
              </a:solidFill>
              <a:latin typeface="Calibri" panose="020F0502020204030204"/>
              <a:cs typeface="Calibri" panose="020F0502020204030204"/>
            </a:endParaRPr>
          </a:p>
          <a:p>
            <a:pPr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  <a:defRPr/>
            </a:pPr>
            <a:r>
              <a:rPr lang="fr-FR" sz="2600" kern="1200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</a:rPr>
              <a:t>Près de 11 064 816 personnes vivent dans ces districts sanitaires affectés par la crise sécuritaire pour une cible CPS de 2 212 963 enfants de 3 à 59 mois</a:t>
            </a:r>
          </a:p>
          <a:p>
            <a:pPr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  <a:defRPr/>
            </a:pPr>
            <a:endParaRPr lang="fr-FR" sz="2600" kern="1200" dirty="0">
              <a:solidFill>
                <a:schemeClr val="dk1"/>
              </a:solidFill>
              <a:latin typeface="Calibri" panose="020F0502020204030204"/>
              <a:cs typeface="Calibri" panose="020F0502020204030204"/>
            </a:endParaRPr>
          </a:p>
          <a:p>
            <a:pPr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  <a:defRPr/>
            </a:pPr>
            <a:r>
              <a:rPr lang="fr-FR" sz="2600" kern="1200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</a:rPr>
              <a:t>Août 2022, le pays comptait 422 620 personnes déplacées internes</a:t>
            </a:r>
          </a:p>
          <a:p>
            <a:pPr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  <a:defRPr/>
            </a:pPr>
            <a:endParaRPr lang="fr-FR" sz="2600" kern="1200" dirty="0">
              <a:solidFill>
                <a:schemeClr val="dk1"/>
              </a:solidFill>
              <a:latin typeface="Calibri" panose="020F0502020204030204"/>
              <a:cs typeface="Calibri" panose="020F0502020204030204"/>
            </a:endParaRPr>
          </a:p>
          <a:p>
            <a:pPr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  <a:defRPr/>
            </a:pPr>
            <a:r>
              <a:rPr lang="fr-FR" altLang="fr-FR" sz="2600" kern="1200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</a:rPr>
              <a:t>A cette situation d’insécurité s’est ajoutée depuis 2020, crise sanitaire due à la pandémie à COVID-19  </a:t>
            </a:r>
          </a:p>
          <a:p>
            <a:pPr marL="114300" indent="0">
              <a:buNone/>
            </a:pPr>
            <a:endParaRPr lang="fr-FR" dirty="0"/>
          </a:p>
        </p:txBody>
      </p:sp>
      <p:grpSp>
        <p:nvGrpSpPr>
          <p:cNvPr id="6" name="Google Shape;111;g207aaa14ad4_0_21">
            <a:extLst>
              <a:ext uri="{FF2B5EF4-FFF2-40B4-BE49-F238E27FC236}">
                <a16:creationId xmlns:a16="http://schemas.microsoft.com/office/drawing/2014/main" id="{6DD93779-DADC-BF09-66BB-ED67E65C4141}"/>
              </a:ext>
            </a:extLst>
          </p:cNvPr>
          <p:cNvGrpSpPr/>
          <p:nvPr/>
        </p:nvGrpSpPr>
        <p:grpSpPr>
          <a:xfrm>
            <a:off x="203200" y="101600"/>
            <a:ext cx="8491538" cy="837967"/>
            <a:chOff x="5271" y="0"/>
            <a:chExt cx="8491350" cy="994200"/>
          </a:xfrm>
        </p:grpSpPr>
        <p:sp>
          <p:nvSpPr>
            <p:cNvPr id="7" name="Google Shape;112;g207aaa14ad4_0_21">
              <a:extLst>
                <a:ext uri="{FF2B5EF4-FFF2-40B4-BE49-F238E27FC236}">
                  <a16:creationId xmlns:a16="http://schemas.microsoft.com/office/drawing/2014/main" id="{8FFE7B3E-61A0-C4E6-395A-5E7374698FD3}"/>
                </a:ext>
              </a:extLst>
            </p:cNvPr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8" name="Google Shape;113;g207aaa14ad4_0_21">
              <a:extLst>
                <a:ext uri="{FF2B5EF4-FFF2-40B4-BE49-F238E27FC236}">
                  <a16:creationId xmlns:a16="http://schemas.microsoft.com/office/drawing/2014/main" id="{93A92913-E455-0599-6F48-29EE57C7F801}"/>
                </a:ext>
              </a:extLst>
            </p:cNvPr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9" name="Google Shape;114;g207aaa14ad4_0_21">
              <a:extLst>
                <a:ext uri="{FF2B5EF4-FFF2-40B4-BE49-F238E27FC236}">
                  <a16:creationId xmlns:a16="http://schemas.microsoft.com/office/drawing/2014/main" id="{9C465272-3B71-AA99-AA1F-BBF44BA16903}"/>
                </a:ext>
              </a:extLst>
            </p:cNvPr>
            <p:cNvSpPr txBox="1"/>
            <p:nvPr/>
          </p:nvSpPr>
          <p:spPr>
            <a:xfrm>
              <a:off x="5271" y="97200"/>
              <a:ext cx="6239400" cy="89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ML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Situation sociale et sécuritaire du Mali </a:t>
              </a:r>
              <a:endParaRPr lang="en-US" altLang="fr-FR" sz="3200" b="1" cap="none" noProof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68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ML" sz="2800" b="1" dirty="0">
                  <a:solidFill>
                    <a:schemeClr val="dk1"/>
                  </a:solidFill>
                  <a:cs typeface="Arial" panose="020B0604020202020204"/>
                </a:rPr>
                <a:t>Principales populations d’accès difficiles </a:t>
              </a:r>
              <a:endParaRPr sz="28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417739"/>
            <a:ext cx="8766175" cy="533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ML" sz="32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Zones de conflits armée ou occupé par les groupes armés : refus des campagnes de masse  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ML" sz="32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ML" sz="32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Zones d’orpaillage : population mobile et non maitrisée</a:t>
            </a: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endParaRPr lang="fr-ML" sz="32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ML" sz="32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Zones inondées </a:t>
            </a: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endParaRPr lang="fr-ML" sz="32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32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Zones nomades avec longue distance 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32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ML" sz="32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Mauvais état des routes avec difficultés d’accès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ML" sz="32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oogle Shape;180;g2073e6c94da_0_95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4818" name="Google Shape;181;g2073e6c94da_0_95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4819" name="Google Shape;182;g2073e6c94da_0_95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3" name="Google Shape;183;g2073e6c94da_0_95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d’accès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C4AE87C-6985-42A9-A79F-84D49E530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03187"/>
              </p:ext>
            </p:extLst>
          </p:nvPr>
        </p:nvGraphicFramePr>
        <p:xfrm>
          <a:off x="177800" y="1518406"/>
          <a:ext cx="8891070" cy="4577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0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8633">
                <a:tc>
                  <a:txBody>
                    <a:bodyPr/>
                    <a:lstStyle/>
                    <a:p>
                      <a:pPr algn="l"/>
                      <a:r>
                        <a:rPr lang="fr-M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Contraintes liées à l’accès aux populations</a:t>
                      </a:r>
                    </a:p>
                  </a:txBody>
                  <a:tcPr marL="91453" marR="91453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M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Actions correctrices mises en place</a:t>
                      </a:r>
                    </a:p>
                  </a:txBody>
                  <a:tcPr marL="91453" marR="9145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778">
                <a:tc>
                  <a:txBody>
                    <a:bodyPr/>
                    <a:lstStyle/>
                    <a:p>
                      <a:r>
                        <a:rPr lang="fr-M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Déplacement des populations dans les zones d’insécurité</a:t>
                      </a:r>
                    </a:p>
                  </a:txBody>
                  <a:tcPr marL="91453" marR="91453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M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Mise en place des équipes mobiles pour desservir les populations en mouvement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M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ML" sz="18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Acteurs autochtones impliqués dans les activités de sensibilisation, de mobilisation sociale et  d’administration de la CPS </a:t>
                      </a:r>
                    </a:p>
                  </a:txBody>
                  <a:tcPr marL="91453" marR="9145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182">
                <a:tc>
                  <a:txBody>
                    <a:bodyPr/>
                    <a:lstStyle/>
                    <a:p>
                      <a:r>
                        <a:rPr lang="fr-FR" sz="1800" cap="none" noProof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Pour les zones occupées par les groupes armés refusant les campagnes de masse, </a:t>
                      </a:r>
                      <a:endParaRPr lang="fr-M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 algn="l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cap="none" noProof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 panose="020F0502020204030204"/>
                        </a:rPr>
                        <a:t>Réunions d’information et de concertation organisées avant chaque campagne pour définir la stratégie avec les occupants</a:t>
                      </a:r>
                    </a:p>
                  </a:txBody>
                  <a:tcPr marL="91453" marR="9145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88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oogle Shape;180;g2073e6c94da_0_95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4818" name="Google Shape;181;g2073e6c94da_0_95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4819" name="Google Shape;182;g2073e6c94da_0_95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3" name="Google Shape;183;g2073e6c94da_0_95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d’accès</a:t>
              </a:r>
            </a:p>
          </p:txBody>
        </p:sp>
      </p:grp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C4AE87C-6985-42A9-A79F-84D49E530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48789"/>
              </p:ext>
            </p:extLst>
          </p:nvPr>
        </p:nvGraphicFramePr>
        <p:xfrm>
          <a:off x="248856" y="1304382"/>
          <a:ext cx="8637969" cy="426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620">
                <a:tc>
                  <a:txBody>
                    <a:bodyPr/>
                    <a:lstStyle/>
                    <a:p>
                      <a:pPr algn="l"/>
                      <a:r>
                        <a:rPr lang="fr-M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Contraintes liées à l’accès aux populations</a:t>
                      </a:r>
                    </a:p>
                  </a:txBody>
                  <a:tcPr marL="91453" marR="91453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M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Actions correctrices mises en place</a:t>
                      </a:r>
                    </a:p>
                  </a:txBody>
                  <a:tcPr marL="91453" marR="9145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208">
                <a:tc>
                  <a:txBody>
                    <a:bodyPr/>
                    <a:lstStyle/>
                    <a:p>
                      <a:r>
                        <a:rPr lang="fr-M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Difficultés d’acheminement des intrants dans les zones d’insécurité</a:t>
                      </a:r>
                    </a:p>
                  </a:txBody>
                  <a:tcPr marL="91453" marR="91453" marT="45717" marB="45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ML" sz="18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Collaboration avec les forces de défense et de sécurité pour faciliter le transports des intrants</a:t>
                      </a:r>
                    </a:p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ML" sz="18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M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Contractualisation avec les transporteurs privés agréés issus des zones d’insécurité pour l’acheminement des intrants de la CPS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M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M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Implication des ONG humanitaires pour souvent faciliter le transport des intrants de Bamako vers les régions et aussi des régions vers les districts</a:t>
                      </a:r>
                    </a:p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ML" sz="18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 marL="91453" marR="9145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737</Words>
  <Application>Microsoft Office PowerPoint</Application>
  <PresentationFormat>Affichage à l'écran (4:3)</PresentationFormat>
  <Paragraphs>117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tchouatieua@mmv.org</dc:creator>
  <cp:keywords>, docId:1977199CA60E7F458FFA04C232ACC5C4</cp:keywords>
  <cp:lastModifiedBy>DG PNLP</cp:lastModifiedBy>
  <cp:revision>44</cp:revision>
  <dcterms:created xsi:type="dcterms:W3CDTF">2023-02-13T11:49:39Z</dcterms:created>
  <dcterms:modified xsi:type="dcterms:W3CDTF">2023-02-28T08:36:03Z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0x01010084EAD12591D3B44A8A2C70EAA04D66AB</vt:lpwstr>
  </property>
  <property fmtid="{D5CDD505-2E9C-101B-9397-08002B2CF9AE}" pid="3" name="ICV">
    <vt:lpwstr>3287A82FAC41428CAC72D467CDCC1394</vt:lpwstr>
  </property>
  <property fmtid="{D5CDD505-2E9C-101B-9397-08002B2CF9AE}" pid="4" name="KSOProductBuildVer">
    <vt:lpwstr>1033-11.2.0.11440</vt:lpwstr>
  </property>
</Properties>
</file>