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76" r:id="rId4"/>
    <p:sldId id="257" r:id="rId5"/>
    <p:sldId id="278" r:id="rId6"/>
    <p:sldId id="287" r:id="rId7"/>
    <p:sldId id="282" r:id="rId8"/>
    <p:sldId id="283" r:id="rId9"/>
    <p:sldId id="284" r:id="rId10"/>
    <p:sldId id="259" r:id="rId11"/>
    <p:sldId id="260" r:id="rId12"/>
    <p:sldId id="261" r:id="rId13"/>
    <p:sldId id="279" r:id="rId14"/>
    <p:sldId id="280" r:id="rId15"/>
    <p:sldId id="262" r:id="rId16"/>
    <p:sldId id="263" r:id="rId17"/>
    <p:sldId id="264" r:id="rId18"/>
    <p:sldId id="265" r:id="rId19"/>
    <p:sldId id="266" r:id="rId20"/>
    <p:sldId id="267" r:id="rId21"/>
    <p:sldId id="285" r:id="rId22"/>
    <p:sldId id="268" r:id="rId23"/>
    <p:sldId id="286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786497536" clrIdx="0"/>
  <p:cmAuthor id="2" name="Lia Florey" initials="L" lastIdx="7864975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F3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457" autoAdjust="0"/>
  </p:normalViewPr>
  <p:slideViewPr>
    <p:cSldViewPr snapToGrid="0" showGuides="1">
      <p:cViewPr>
        <p:scale>
          <a:sx n="60" d="100"/>
          <a:sy n="60" d="100"/>
        </p:scale>
        <p:origin x="-1456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CPS%202022\Donn&#233;es%20campagne%20CPS%202022\Donn&#233;es%20campagne%20CPS%202022\CPS4_2022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4510728580735302"/>
          <c:y val="3.8342027513757204E-2"/>
          <c:w val="0.74318438089263117"/>
          <c:h val="0.77595886151657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2DFF8C"/>
            </a:solidFill>
            <a:ln>
              <a:noFill/>
            </a:ln>
            <a:effectLst/>
          </c:spPr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40-41F9-A072-14F47D5B4B82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0-41F9-A072-14F47D5B4B82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40-41F9-A072-14F47D5B4B82}"/>
                </c:ext>
              </c:extLst>
            </c:dLbl>
            <c:dLbl>
              <c:idx val="3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0-41F9-A072-14F47D5B4B8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Sheet1!$B$12:$E$12</c:f>
              <c:strCache>
                <c:ptCount val="4"/>
                <c:pt idx="0">
                  <c:v>1er</c:v>
                </c:pt>
                <c:pt idx="1">
                  <c:v>2e</c:v>
                </c:pt>
                <c:pt idx="2">
                  <c:v>3e</c:v>
                </c:pt>
                <c:pt idx="3">
                  <c:v>4e</c:v>
                </c:pt>
              </c:strCache>
            </c:strRef>
          </c:cat>
          <c:val>
            <c:numRef>
              <c:f>Sheet1!$B$13:$E$13</c:f>
              <c:numCache>
                <c:formatCode>0%</c:formatCode>
                <c:ptCount val="4"/>
                <c:pt idx="0">
                  <c:v>1.0494162875241493</c:v>
                </c:pt>
                <c:pt idx="1">
                  <c:v>1.053003846164323</c:v>
                </c:pt>
                <c:pt idx="2">
                  <c:v>1.0431096587058384</c:v>
                </c:pt>
                <c:pt idx="3" formatCode="0.0%">
                  <c:v>0.85550514480321849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40-41F9-A072-14F47D5B4B82}"/>
            </c:ext>
          </c:extLst>
        </c:ser>
        <c:gapWidth val="219"/>
        <c:overlap val="-27"/>
        <c:axId val="110075264"/>
        <c:axId val="110085632"/>
      </c:barChart>
      <c:catAx>
        <c:axId val="1100752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Passages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0085632"/>
        <c:crosses val="autoZero"/>
        <c:auto val="1"/>
        <c:lblAlgn val="ctr"/>
        <c:lblOffset val="100"/>
      </c:catAx>
      <c:valAx>
        <c:axId val="110085632"/>
        <c:scaling>
          <c:orientation val="minMax"/>
          <c:max val="1.1500000000000001"/>
          <c:min val="0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Couverture  (CPS)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00752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70C0"/>
      </a:solidFill>
    </a:ln>
    <a:effectLst/>
  </c:spPr>
  <c:txPr>
    <a:bodyPr/>
    <a:lstStyle/>
    <a:p>
      <a:pPr>
        <a:defRPr sz="2000"/>
      </a:pPr>
      <a:endParaRPr lang="fr-F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8:40:06.076" idx="786497536">
    <p:pos x="1310739" y="4325376"/>
    <p:text>ajouter un domaine d'intérêt ? numérisation, populations difficiles à atteindre, durabilité ou nouvelles géographies 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78" idx="786497536">
    <p:pos x="2621457" y="54001697"/>
    <p:text>Ou nous pouvons simplement laisser cette information en 2022 pour plus de simplicité. Je l'ai laissé ici car quelqu'un a suggéré qu'une brève orientation serait utile pour chaque pays.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6" idx="786497536">
    <p:pos x="3604497" y="27197451"/>
    <p:text>Nous pouvons soit faire trois versions de ce modèle pour les trois groupes de présentations, soit inclure des instructions pour remplir simplement l'une des trois sections colorées.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fr-FR" sz="2000" b="1" kern="1200" noProof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Presentation</a:t>
          </a:r>
          <a:r>
            <a:rPr lang="fr-FR" sz="2000" b="1" kern="12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du pays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224396" custLinFactNeighborX="-1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401E3-DF30-4512-88B2-ED671CC217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E267-8534-4B62-8098-F595D6ABBEB8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algn="l"/>
          <a:r>
            <a:rPr lang="fr-FR" sz="2000" b="1" kern="1200" noProof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Presentation</a:t>
          </a:r>
          <a:r>
            <a:rPr lang="fr-FR" sz="2000" b="1" kern="12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du pays</a:t>
          </a:r>
        </a:p>
      </dgm:t>
    </dgm:pt>
    <dgm:pt modelId="{B514A23D-8504-431B-A020-4DE6BCC71827}" type="parTrans" cxnId="{9678C637-C4CB-4440-B782-5E31E6CF9FFB}">
      <dgm:prSet/>
      <dgm:spPr/>
      <dgm:t>
        <a:bodyPr/>
        <a:lstStyle/>
        <a:p>
          <a:endParaRPr lang="en-US"/>
        </a:p>
      </dgm:t>
    </dgm:pt>
    <dgm:pt modelId="{05735894-61B9-482C-85CE-24714EE090AB}" type="sibTrans" cxnId="{9678C637-C4CB-4440-B782-5E31E6CF9FFB}">
      <dgm:prSet/>
      <dgm:spPr/>
      <dgm:t>
        <a:bodyPr/>
        <a:lstStyle/>
        <a:p>
          <a:endParaRPr lang="en-US"/>
        </a:p>
      </dgm:t>
    </dgm:pt>
    <dgm:pt modelId="{75D67C9F-E5F2-49A9-8335-FA9E37C2F517}" type="pres">
      <dgm:prSet presAssocID="{C49401E3-DF30-4512-88B2-ED671CC217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A83CC42-C306-4517-B44A-4E2B9A94947E}" type="pres">
      <dgm:prSet presAssocID="{90C5E267-8534-4B62-8098-F595D6ABBEB8}" presName="linNode" presStyleCnt="0"/>
      <dgm:spPr/>
    </dgm:pt>
    <dgm:pt modelId="{FC079A4F-EDCB-4C6F-A1E1-7B5158F137B4}" type="pres">
      <dgm:prSet presAssocID="{90C5E267-8534-4B62-8098-F595D6ABBEB8}" presName="parentShp" presStyleLbl="node1" presStyleIdx="0" presStyleCnt="1" custScaleX="224396" custLinFactNeighborX="-1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7DBCAA-FD7A-41FC-9640-F7241779E643}" type="pres">
      <dgm:prSet presAssocID="{90C5E267-8534-4B62-8098-F595D6ABBEB8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880F07C-7585-4B84-A3B9-A1C470CE4E1F}" type="presOf" srcId="{C49401E3-DF30-4512-88B2-ED671CC217E1}" destId="{75D67C9F-E5F2-49A9-8335-FA9E37C2F517}" srcOrd="0" destOrd="0" presId="urn:microsoft.com/office/officeart/2005/8/layout/vList6"/>
    <dgm:cxn modelId="{9678C637-C4CB-4440-B782-5E31E6CF9FFB}" srcId="{C49401E3-DF30-4512-88B2-ED671CC217E1}" destId="{90C5E267-8534-4B62-8098-F595D6ABBEB8}" srcOrd="0" destOrd="0" parTransId="{B514A23D-8504-431B-A020-4DE6BCC71827}" sibTransId="{05735894-61B9-482C-85CE-24714EE090AB}"/>
    <dgm:cxn modelId="{96E45088-3A0D-41A9-AF51-4C70D3F11248}" type="presOf" srcId="{90C5E267-8534-4B62-8098-F595D6ABBEB8}" destId="{FC079A4F-EDCB-4C6F-A1E1-7B5158F137B4}" srcOrd="0" destOrd="0" presId="urn:microsoft.com/office/officeart/2005/8/layout/vList6"/>
    <dgm:cxn modelId="{8A749B7F-88A8-4624-8AC3-5544591AEB8F}" type="presParOf" srcId="{75D67C9F-E5F2-49A9-8335-FA9E37C2F517}" destId="{0A83CC42-C306-4517-B44A-4E2B9A94947E}" srcOrd="0" destOrd="0" presId="urn:microsoft.com/office/officeart/2005/8/layout/vList6"/>
    <dgm:cxn modelId="{52D7FB50-02E5-4540-8502-E4EACDF4BDB5}" type="presParOf" srcId="{0A83CC42-C306-4517-B44A-4E2B9A94947E}" destId="{FC079A4F-EDCB-4C6F-A1E1-7B5158F137B4}" srcOrd="0" destOrd="0" presId="urn:microsoft.com/office/officeart/2005/8/layout/vList6"/>
    <dgm:cxn modelId="{35196C7E-1858-49FE-A335-8D324BF1B57D}" type="presParOf" srcId="{0A83CC42-C306-4517-B44A-4E2B9A94947E}" destId="{777DBCAA-FD7A-41FC-9640-F7241779E643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307486" y="0"/>
          <a:ext cx="3544523" cy="7205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11" y="0"/>
          <a:ext cx="5302512" cy="72057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Presentation</a:t>
          </a:r>
          <a:r>
            <a:rPr lang="fr-FR" sz="2000" b="1" kern="12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du pays</a:t>
          </a:r>
        </a:p>
      </dsp:txBody>
      <dsp:txXfrm>
        <a:off x="35187" y="35176"/>
        <a:ext cx="5232160" cy="650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DBCAA-FD7A-41FC-9640-F7241779E643}">
      <dsp:nvSpPr>
        <dsp:cNvPr id="0" name=""/>
        <dsp:cNvSpPr/>
      </dsp:nvSpPr>
      <dsp:spPr>
        <a:xfrm>
          <a:off x="5307486" y="0"/>
          <a:ext cx="3544523" cy="7205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A4F-EDCB-4C6F-A1E1-7B5158F137B4}">
      <dsp:nvSpPr>
        <dsp:cNvPr id="0" name=""/>
        <dsp:cNvSpPr/>
      </dsp:nvSpPr>
      <dsp:spPr>
        <a:xfrm>
          <a:off x="11" y="0"/>
          <a:ext cx="5302512" cy="72057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Presentation</a:t>
          </a:r>
          <a:r>
            <a:rPr lang="fr-FR" sz="2000" b="1" kern="1200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du pays</a:t>
          </a:r>
        </a:p>
      </dsp:txBody>
      <dsp:txXfrm>
        <a:off x="35187" y="35176"/>
        <a:ext cx="5232160" cy="65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0.11335</cdr:x>
      <cdr:y>0.23881</cdr:y>
    </cdr:from>
    <cdr:to>
      <cdr:x>0.98421</cdr:x>
      <cdr:y>0.23881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="" xmlns:a16="http://schemas.microsoft.com/office/drawing/2014/main" id="{3D684B9C-4134-D299-5A24-50538B268547}"/>
            </a:ext>
          </a:extLst>
        </cdr:cNvPr>
        <cdr:cNvCxnSpPr/>
      </cdr:nvCxnSpPr>
      <cdr:spPr>
        <a:xfrm xmlns:a="http://schemas.openxmlformats.org/drawingml/2006/main">
          <a:off x="992280" y="1190851"/>
          <a:ext cx="7623544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0.8749</cdr:x>
      <cdr:y>0.08316</cdr:y>
    </cdr:from>
    <cdr:to>
      <cdr:x>0.97692</cdr:x>
      <cdr:y>0.22601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="" xmlns:a16="http://schemas.microsoft.com/office/drawing/2014/main" id="{6AD9DC52-8B45-13DB-933E-6D2EAC0FBEC4}"/>
            </a:ext>
          </a:extLst>
        </cdr:cNvPr>
        <cdr:cNvSpPr/>
      </cdr:nvSpPr>
      <cdr:spPr>
        <a:xfrm xmlns:a="http://schemas.openxmlformats.org/drawingml/2006/main">
          <a:off x="7658894" y="414670"/>
          <a:ext cx="893135" cy="7123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0000"/>
              </a:solidFill>
            </a:rPr>
            <a:t>Objectif &gt;=85%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fr-FR" sz="1200" b="0" i="0" u="none" strike="noStrike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 panose="020B0604020202020204"/>
                <a:buNone/>
              </a:pPr>
              <a:t>‹N°›</a:t>
            </a:fld>
            <a:endParaRPr sz="1200" b="0" i="0" u="none" strike="noStrike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g2073e6c94da_0_6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g2073e6c94da_0_6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348082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g2073e6c94da_0_6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34" name="Google Shape;134;g2073e6c94da_0_6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228038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42;g2073e6c94da_0_7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g2073e6c94da_0_7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51;g2073e6c94da_0_7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52" name="Google Shape;152;g2073e6c94da_0_7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60;g207aaa14ad4_0_4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g207aaa14ad4_0_4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7;g2073e6c94da_0_9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86;g2073e6c94da_0_10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g2073e6c94da_0_10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86;g2073e6c94da_0_10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g2073e6c94da_0_10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207aaa14ad4_0_3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5;g2073e6c94da_0_1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5;g2073e6c94da_0_1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04;g207aaa14ad4_0_4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05" name="Google Shape;205;g207aaa14ad4_0_4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12;g2073e6c94da_0_119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g2073e6c94da_0_119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21;g2073e6c94da_0_12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r>
              <a:rPr lang="fr-FR" sz="12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Cibles consensuelles CPS et DM</a:t>
            </a:r>
          </a:p>
          <a:p>
            <a:pPr marL="0" lvl="0" indent="0">
              <a:buNone/>
            </a:pPr>
            <a:r>
              <a:rPr lang="fr-FR" sz="1200" noProof="1" smtClean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Respect des strategies depistage systemetique</a:t>
            </a:r>
            <a:r>
              <a:rPr lang="fr-FR" sz="1200" baseline="0" noProof="1" smtClean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 de la Malnutrition </a:t>
            </a:r>
            <a:r>
              <a:rPr lang="fr-FR" sz="1200" noProof="1" smtClean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et prise supervisée de la premiere dose</a:t>
            </a:r>
          </a:p>
          <a:p>
            <a:pPr marL="0" lvl="0" indent="0">
              <a:buNone/>
            </a:pPr>
            <a:r>
              <a:rPr lang="fr-FR" sz="1200" noProof="1" smtClean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Supervision de proximité</a:t>
            </a:r>
            <a:endParaRPr lang="en-US" sz="1200" dirty="0" smtClean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222;g2073e6c94da_0_12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0;g2073e6c94da_0_13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31" name="Google Shape;231;g2073e6c94da_0_13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39;g2073e6c94da_0_14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g2073e6c94da_0_14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32731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32731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391583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29620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="" xmlns:p14="http://schemas.microsoft.com/office/powerpoint/2010/main" val="413166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6;g2073e6c94da_0_54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g2073e6c94da_0_54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207aaa14ad4_0_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fontAlgn="auto"/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ctr" anchorCtr="0"/>
          <a:lstStyle/>
          <a:p>
            <a:pPr lvl="0"/>
            <a:endParaRPr lang="en-US"/>
          </a:p>
        </p:txBody>
      </p:sp>
      <p:sp>
        <p:nvSpPr>
          <p:cNvPr id="1027" name="Google Shape;11;p22"/>
          <p:cNvSpPr txBox="1"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pPr marL="0" lvl="0" indent="0" algn="r" rtl="0" fontAlgn="auto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 strike="noStrike" noProof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oogle Shape;88;p1"/>
          <p:cNvGrpSpPr/>
          <p:nvPr/>
        </p:nvGrpSpPr>
        <p:grpSpPr>
          <a:xfrm>
            <a:off x="395288" y="1916113"/>
            <a:ext cx="8280400" cy="215900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Chimioprévention du paludisme saisonnier (</a:t>
              </a:r>
              <a:r>
                <a:rPr lang="en-US" alt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CPS</a:t>
              </a:r>
              <a:r>
                <a:rPr 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) </a:t>
              </a:r>
              <a:endParaRPr sz="27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700" b="1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Campagne 2022</a:t>
              </a:r>
              <a:endParaRPr sz="2700" b="1" noProof="1">
                <a:solidFill>
                  <a:schemeClr val="lt1"/>
                </a:solidFill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2400" i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3549650" y="4298950"/>
            <a:ext cx="2044700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1" i="1" noProof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Presentateur: Ibrahim OUBA </a:t>
            </a:r>
            <a:endParaRPr lang="en-US" sz="2000" b="1" i="1" noProof="1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5938" y="6030913"/>
            <a:ext cx="8280400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noProof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Conakry, Guinée, </a:t>
            </a:r>
            <a:r>
              <a:rPr lang="fr-FR" sz="2000" b="1" noProof="1" smtClean="0">
                <a:solidFill>
                  <a:srgbClr val="FF0000"/>
                </a:solidFill>
                <a:cs typeface="Arial" panose="020B0604020202020204"/>
              </a:rPr>
              <a:t>du 28 au 02</a:t>
            </a:r>
            <a:r>
              <a:rPr lang="fr-FR" sz="2000" b="1" noProof="1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/</a:t>
            </a:r>
            <a:r>
              <a:rPr lang="fr-FR" sz="2000" b="1" noProof="1" smtClean="0">
                <a:solidFill>
                  <a:srgbClr val="FF0000"/>
                </a:solidFill>
                <a:cs typeface="Arial" panose="020B0604020202020204"/>
              </a:rPr>
              <a:t>02</a:t>
            </a:r>
            <a:r>
              <a:rPr lang="fr-FR" sz="2000" b="1" noProof="1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fr-FR" sz="2000" b="1" noProof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 2023</a:t>
            </a:r>
            <a:endParaRPr sz="2000" b="1" noProof="1">
              <a:solidFill>
                <a:srgbClr val="FF0000"/>
              </a:solidFill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="" xmlns:a16="http://schemas.microsoft.com/office/drawing/2014/main" id="{7B5769A0-24EA-265D-5907-08DDE2CA24D7}"/>
              </a:ext>
            </a:extLst>
          </p:cNvPr>
          <p:cNvSpPr txBox="1"/>
          <p:nvPr/>
        </p:nvSpPr>
        <p:spPr>
          <a:xfrm>
            <a:off x="2870861" y="3330384"/>
            <a:ext cx="3384376" cy="560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Pays: NIGER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34D53B17-EFC6-DB52-2CCD-24E36DAAEC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48" y="3374530"/>
            <a:ext cx="649605" cy="4330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oogle Shape;119;g2073e6c94da_0_54"/>
          <p:cNvGrpSpPr/>
          <p:nvPr/>
        </p:nvGrpSpPr>
        <p:grpSpPr>
          <a:xfrm>
            <a:off x="284163" y="2830513"/>
            <a:ext cx="8593137" cy="1006475"/>
            <a:chOff x="0" y="0"/>
            <a:chExt cx="8592857" cy="1007184"/>
          </a:xfrm>
        </p:grpSpPr>
        <p:sp>
          <p:nvSpPr>
            <p:cNvPr id="20482" name="Google Shape;120;g2073e6c94da_0_54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0483" name="Google Shape;121;g2073e6c94da_0_54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22" name="Google Shape;122;g2073e6c94da_0_54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000" b="1" cap="none" noProof="1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Focus Numérisation   </a:t>
              </a:r>
              <a:endParaRPr sz="3000" b="1" cap="none" noProof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oogle Shape;127;g207aaa14ad4_0_1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22530" name="Google Shape;128;g207aaa14ad4_0_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2531" name="Google Shape;129;g207aaa14ad4_0_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30" name="Google Shape;130;g207aaa14ad4_0_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Focus </a:t>
              </a:r>
              <a:r>
                <a:rPr lang="en-US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Numerisation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(Resultats)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1" name="Google Shape;131;g207aaa14ad4_0_11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en-US" alt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Maitrise 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 coûts 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Principaux probleme</a:t>
            </a: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aible couverture de l’internet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Insuffisance du parc informatique (telephones, les sources de recharge, la maintenance technique le serveur…)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 cout de la mise en œuvre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L’appropriation de l’innovation a l’echelle peripherique</a:t>
            </a: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oogle Shape;136;g2073e6c94da_0_6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24578" name="Google Shape;137;g2073e6c94da_0_6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4579" name="Google Shape;138;g2073e6c94da_0_6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39" name="Google Shape;139;g2073e6c94da_0_63"/>
            <p:cNvSpPr txBox="1"/>
            <p:nvPr/>
          </p:nvSpPr>
          <p:spPr>
            <a:xfrm>
              <a:off x="49164" y="49164"/>
              <a:ext cx="644012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Focus </a:t>
              </a:r>
              <a:r>
                <a:rPr lang="en-US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Numerisation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0" name="Google Shape;140;g2073e6c94da_0_63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a été la conception de la numérisation 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préparatoire</a:t>
            </a:r>
            <a:r>
              <a:rPr lang="fr-FR" altLang="fr-FR" sz="2400" b="1" noProof="1" smtClean="0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: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altLang="fr-FR" sz="2400" b="1" noProof="1">
              <a:solidFill>
                <a:schemeClr val="dk1"/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de l’arreté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du  sous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ICT4D;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development de la plate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Tracker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formulaires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(DHIS2);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Prétest sur l’utilisation de l’application;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Finalisation de la conception de la plateforme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oogle Shape;136;g2073e6c94da_0_6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24578" name="Google Shape;137;g2073e6c94da_0_6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4579" name="Google Shape;138;g2073e6c94da_0_6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39" name="Google Shape;139;g2073e6c94da_0_6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Focus </a:t>
              </a:r>
              <a:r>
                <a:rPr lang="en-US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Numerisation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0" name="Google Shape;140;g2073e6c94da_0_63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a été la conception de la numérisation 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préparatoire</a:t>
            </a:r>
            <a:r>
              <a:rPr lang="fr-FR" altLang="fr-FR" sz="2400" b="1" noProof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de l’arreté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du  sous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comité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ICT4D;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development de la plate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Tracker 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formulaires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(DHIS2);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Prétest sur l’utilisation de l’application;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Finalisation de la conception de la plateforme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Configuration de smartphones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des formateurs;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Formation des techniciens supports terrain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oogle Shape;136;g2073e6c94da_0_6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24578" name="Google Shape;137;g2073e6c94da_0_6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4579" name="Google Shape;138;g2073e6c94da_0_6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39" name="Google Shape;139;g2073e6c94da_0_6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Focus </a:t>
              </a:r>
              <a:r>
                <a:rPr lang="en-US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Numerisation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0" name="Google Shape;140;g2073e6c94da_0_63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a été la conception de la numérisation 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préparatoire</a:t>
            </a:r>
            <a:r>
              <a:rPr lang="fr-FR" altLang="fr-FR" sz="2400" b="1" noProof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des Chefs;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des agents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denombreurs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/distributeurs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d’</a:t>
            </a:r>
            <a:r>
              <a:rPr lang="fr-FR" alt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fr-FR" altLang="fr-FR" sz="2400" b="1" noProof="1">
                <a:solidFill>
                  <a:schemeClr val="dk1"/>
                </a:solidFill>
                <a:latin typeface="Calibri" panose="020F0502020204030204"/>
                <a:cs typeface="Calibri" panose="020F0502020204030204"/>
                <a:sym typeface="Calibri" panose="020F0502020204030204"/>
              </a:rPr>
              <a:t>: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altLang="fr-FR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Collecte des donnees pendant la campagne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altLang="fr-FR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Supervision de la collecte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altLang="fr-FR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Evaluation a la fin de chaque passage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altLang="fr-FR" sz="2400" noProof="1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altLang="fr-FR" sz="2400" b="1" noProof="1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Phase d’evaluation </a:t>
            </a:r>
            <a:r>
              <a:rPr lang="fr-FR" altLang="fr-FR" sz="2400" noProof="1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/>
              </a:rPr>
              <a:t>en cours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81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oogle Shape;145;g2073e6c94da_0_7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26626" name="Google Shape;146;g2073e6c94da_0_7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6627" name="Google Shape;147;g2073e6c94da_0_7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48" name="Google Shape;148;g2073e6c94da_0_7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Focus Digitalization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9" name="Google Shape;149;g2073e6c94da_0_71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 </a:t>
            </a: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maitrise de la collecte des donnees par les </a:t>
            </a: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superviseurs </a:t>
            </a: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 proximite et les </a:t>
            </a: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distributeurs;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Absence des cibles dans les menages pendant la distribution;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noProof="1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oogle Shape;154;g2073e6c94da_0_79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28674" name="Google Shape;155;g2073e6c94da_0_79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D2E9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8675" name="Google Shape;156;g2073e6c94da_0_79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57" name="Google Shape;157;g2073e6c94da_0_79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Focus Digitalization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8" name="Google Shape;158;g2073e6c94da_0_79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Renforcement des capacités des acteurs et intensifification de la communication;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Adaptation des heures de passage des agents distributeurs dans les menages avec les leaders coutumiers.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oogle Shape;163;g207aaa14ad4_0_42"/>
          <p:cNvGrpSpPr/>
          <p:nvPr/>
        </p:nvGrpSpPr>
        <p:grpSpPr>
          <a:xfrm>
            <a:off x="284163" y="2830513"/>
            <a:ext cx="8593137" cy="1006475"/>
            <a:chOff x="0" y="0"/>
            <a:chExt cx="8592857" cy="1007184"/>
          </a:xfrm>
        </p:grpSpPr>
        <p:sp>
          <p:nvSpPr>
            <p:cNvPr id="30722" name="Google Shape;164;g207aaa14ad4_0_42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0723" name="Google Shape;165;g207aaa14ad4_0_42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6" name="Google Shape;166;g207aaa14ad4_0_42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000" b="1" cap="none" noProof="1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Cibler les populations</a:t>
              </a:r>
              <a:r>
                <a:rPr lang="fr-FR" sz="3000" b="1" noProof="1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difficiles à atteindre   </a:t>
              </a:r>
              <a:endParaRPr sz="3000" b="1" cap="none" noProof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en-US" alt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maitrise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 coûts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Amelioration la planification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Amelioration de la mise en œuvre, du suivi et de l'évaluation;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Utilisation des acteurs locaux dans certaines zones dites insécures;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Distribution en fixe dans certaines formations sanitaires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oogle Shape;180;g2073e6c94da_0_95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4818" name="Google Shape;181;g2073e6c94da_0_9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4819" name="Google Shape;182;g2073e6c94da_0_9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3" name="Google Shape;183;g2073e6c94da_0_9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4" name="Google Shape;184;g2073e6c94da_0_95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Recrutement des distributeurs  et relais dans les formations sanitaires à haute insecurité;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Utilisation des relais communaitaires pour encourager les prises des deux doses à domicle;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Réduction de la Performance des équipes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="" xmlns:a16="http://schemas.microsoft.com/office/drawing/2014/main" id="{18480E96-0E06-4640-BACF-A3E2EF7D5641}"/>
              </a:ext>
            </a:extLst>
          </p:cNvPr>
          <p:cNvSpPr txBox="1">
            <a:spLocks/>
          </p:cNvSpPr>
          <p:nvPr/>
        </p:nvSpPr>
        <p:spPr>
          <a:xfrm>
            <a:off x="107505" y="1151632"/>
            <a:ext cx="3168351" cy="5661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54" indent="-432054">
              <a:lnSpc>
                <a:spcPct val="80000"/>
              </a:lnSpc>
              <a:spcBef>
                <a:spcPts val="914"/>
              </a:spcBef>
              <a:buFont typeface="Wingdings 2"/>
              <a:buChar char=""/>
              <a:defRPr/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8032D0A-A4F2-40AC-A911-17B9A904E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6" y="863600"/>
            <a:ext cx="4320478" cy="599440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120D83B-DC68-4F18-81C0-03116FE5532D}"/>
              </a:ext>
            </a:extLst>
          </p:cNvPr>
          <p:cNvSpPr txBox="1">
            <a:spLocks/>
          </p:cNvSpPr>
          <p:nvPr/>
        </p:nvSpPr>
        <p:spPr>
          <a:xfrm>
            <a:off x="215516" y="863599"/>
            <a:ext cx="4680519" cy="58454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Pays situé en Afrique de l’ouest; 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Superficie : 1 267 000 Km2;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</a:rPr>
              <a:t>Limité :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l’est par le Tchad;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l’ouest par le Mali et le Burkina Faso;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nord par l’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Algerie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et la Lybie;</a:t>
            </a:r>
          </a:p>
          <a:p>
            <a:pPr lvl="1">
              <a:spcBef>
                <a:spcPts val="914"/>
              </a:spcBef>
              <a:buFont typeface="Calibri" panose="020F0502020204030204" pitchFamily="34" charset="0"/>
              <a:buChar char="⁻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sud par le Nigeria et le Benin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Population en 2023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lvl="1">
              <a:spcBef>
                <a:spcPts val="914"/>
              </a:spcBef>
              <a:buFont typeface="Arial" panose="020B0604020202020204" pitchFamily="34" charset="0"/>
              <a:buChar char="-"/>
              <a:defRPr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25 369 414 habitants ;</a:t>
            </a:r>
          </a:p>
          <a:p>
            <a:pPr lvl="1">
              <a:spcBef>
                <a:spcPts val="914"/>
              </a:spcBef>
              <a:buFont typeface="Arial" panose="020B0604020202020204" pitchFamily="34" charset="0"/>
              <a:buChar char="-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4 921 901 enfants 0-59 mois </a:t>
            </a:r>
          </a:p>
          <a:p>
            <a:pPr lvl="1">
              <a:spcBef>
                <a:spcPts val="914"/>
              </a:spcBef>
              <a:buFont typeface="Arial" panose="020B0604020202020204" pitchFamily="34" charset="0"/>
              <a:buChar char="-"/>
              <a:defRPr/>
            </a:pP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1 322 317 grossesses attendues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Couverture sanitaire: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53,21% en 2021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914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914"/>
              </a:spcBef>
              <a:buClr>
                <a:srgbClr val="FF0000"/>
              </a:buClr>
              <a:buNone/>
              <a:defRPr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914"/>
              </a:spcBef>
              <a:buClr>
                <a:srgbClr val="FF0000"/>
              </a:buClr>
              <a:buNone/>
              <a:defRPr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432054" indent="-432054">
              <a:lnSpc>
                <a:spcPct val="150000"/>
              </a:lnSpc>
              <a:spcBef>
                <a:spcPts val="914"/>
              </a:spcBef>
              <a:buFont typeface="Wingdings 2"/>
              <a:buChar char=""/>
              <a:defRPr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="" xmlns:a16="http://schemas.microsoft.com/office/drawing/2014/main" id="{4948F341-0DDA-4DCE-9ABC-676470F41197}"/>
              </a:ext>
            </a:extLst>
          </p:cNvPr>
          <p:cNvCxnSpPr/>
          <p:nvPr/>
        </p:nvCxnSpPr>
        <p:spPr>
          <a:xfrm flipV="1">
            <a:off x="5652120" y="2636912"/>
            <a:ext cx="720080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04D1C15E-DD8E-4C3C-8019-4766BB76838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0063241"/>
              </p:ext>
            </p:extLst>
          </p:nvPr>
        </p:nvGraphicFramePr>
        <p:xfrm>
          <a:off x="107504" y="44624"/>
          <a:ext cx="8856984" cy="72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8530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oogle Shape;189;g2073e6c94da_0_10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6866" name="Google Shape;190;g2073e6c94da_0_10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6867" name="Google Shape;191;g2073e6c94da_0_10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92" name="Google Shape;192;g2073e6c94da_0_10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g2073e6c94da_0_103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Superviser la prise des médicaments  au sein des ménages;</a:t>
            </a: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Notifier et investiguer tout cas d’EI;</a:t>
            </a: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Mobiliser les ressources;</a:t>
            </a: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Mettre en œuvre les intervention dans les zone d’insécurité;</a:t>
            </a: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Impliquer d’avantage les autorités (administ, coutum, leaders ,FDS ) tout au long de la campagne.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9;g2073e6c94da_0_10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6866" name="Google Shape;190;g2073e6c94da_0_10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6867" name="Google Shape;191;g2073e6c94da_0_10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92" name="Google Shape;192;g2073e6c94da_0_10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g2073e6c94da_0_103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Impliquer d’avantage les autorités (administ, coutum, leaders, FDS ) tout au long de la campagne;</a:t>
            </a: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Intensifier la communication (médias, CIP) à tous les niveaux;</a:t>
            </a: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Réduire les couts de la mise en œuvre de la CPS;</a:t>
            </a:r>
          </a:p>
          <a:p>
            <a:pPr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Améliorer la gestion des intrants 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oogle Shape;198;g2073e6c94da_0_11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8914" name="Google Shape;199;g2073e6c94da_0_1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8915" name="Google Shape;200;g2073e6c94da_0_1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01" name="Google Shape;201;g2073e6c94da_0_1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2" name="Google Shape;202;g2073e6c94da_0_111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Adaptation de la stratégie en fonction de la réalité des régions (Porte à Porte , fixe, mobile );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Intensification de la sensibilisation ;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Panier commun des intrants;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8;g2073e6c94da_0_11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8914" name="Google Shape;199;g2073e6c94da_0_1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8915" name="Google Shape;200;g2073e6c94da_0_1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01" name="Google Shape;201;g2073e6c94da_0_1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2" name="Google Shape;202;g2073e6c94da_0_111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Inventaire et regroupement des stocks après chaque campagne;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Supervision conjointe (transfrontalieres)  Niger, Mali et Burkina F;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Monitorage independant la campagne;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Enquete de couverture CPS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altLang="en-US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r>
              <a:rPr lang="fr-FR" altLang="en-US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Etude d’impact sur la CPS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oogle Shape;207;g207aaa14ad4_0_49"/>
          <p:cNvGrpSpPr/>
          <p:nvPr/>
        </p:nvGrpSpPr>
        <p:grpSpPr>
          <a:xfrm>
            <a:off x="284163" y="2830513"/>
            <a:ext cx="8593137" cy="1006475"/>
            <a:chOff x="0" y="0"/>
            <a:chExt cx="8592857" cy="1007184"/>
          </a:xfrm>
        </p:grpSpPr>
        <p:sp>
          <p:nvSpPr>
            <p:cNvPr id="40962" name="Google Shape;208;g207aaa14ad4_0_49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FFF2CC"/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40963" name="Google Shape;209;g207aaa14ad4_0_49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10" name="Google Shape;210;g207aaa14ad4_0_49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000" b="1" cap="none" noProof="1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Focus</a:t>
              </a:r>
              <a:r>
                <a:rPr lang="en-US" altLang="fr-FR" sz="3000" b="1" cap="none" noProof="1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fr-FR" sz="3000" b="1" cap="none" noProof="1">
                  <a:solidFill>
                    <a:srgbClr val="0070C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Pérennisation de la CPS   </a:t>
              </a:r>
              <a:endParaRPr sz="3000" b="1" cap="none" noProof="1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oogle Shape;215;g2073e6c94da_0_119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43010" name="Google Shape;216;g2073e6c94da_0_119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FFF2CC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43011" name="Google Shape;217;g2073e6c94da_0_119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18" name="Google Shape;218;g2073e6c94da_0_119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</a:t>
              </a:r>
              <a:r>
                <a:rPr lang="en-US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érennisation de la CPS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9" name="Google Shape;219;g2073e6c94da_0_119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en-US" alt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aîtrise</a:t>
            </a:r>
            <a:r>
              <a:rPr lang="en-US" alt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 coûts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Amélioration de la planification (Cibles CPS et DM);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Amélioration de la mise en œuvre;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Amélioration du suivi et de l'évaluation;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Implication des autorités à tous les niveaux.</a:t>
            </a: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oogle Shape;224;g2073e6c94da_0_12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45058" name="Google Shape;225;g2073e6c94da_0_12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FFF2CC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45059" name="Google Shape;226;g2073e6c94da_0_12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27" name="Google Shape;227;g2073e6c94da_0_12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Pérennisation de la CPS </a:t>
              </a:r>
            </a:p>
          </p:txBody>
        </p:sp>
      </p:grpSp>
      <p:sp>
        <p:nvSpPr>
          <p:cNvPr id="228" name="Google Shape;228;g2073e6c94da_0_12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Planification à la base;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Augmentation du nombre de superviseurs de proximité;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Respect des strategies;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Monitorage pendant et apres les passages.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oogle Shape;233;g2073e6c94da_0_135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47106" name="Google Shape;234;g2073e6c94da_0_13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FFF2CC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47107" name="Google Shape;235;g2073e6c94da_0_13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36" name="Google Shape;236;g2073e6c94da_0_13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</a:t>
              </a:r>
              <a:r>
                <a:rPr lang="fr-FR" sz="2000" b="1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Pérennisation de la CPS </a:t>
              </a: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7" name="Google Shape;237;g2073e6c94da_0_135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Distribution dans les zones d’Insécurité;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Couplage de la CPS avec d’autres activités (Depistage de la malnutrition  recherche des cas de PFA dans autres DS);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Prises des deux doses à domiciles;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Contributions locales;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oogle Shape;242;g2073e6c94da_0_143"/>
          <p:cNvGrpSpPr/>
          <p:nvPr/>
        </p:nvGrpSpPr>
        <p:grpSpPr>
          <a:xfrm>
            <a:off x="0" y="0"/>
            <a:ext cx="8593137" cy="1006475"/>
            <a:chOff x="0" y="0"/>
            <a:chExt cx="8592857" cy="1007184"/>
          </a:xfrm>
        </p:grpSpPr>
        <p:sp>
          <p:nvSpPr>
            <p:cNvPr id="49154" name="Google Shape;243;g2073e6c94da_0_14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FFF2CC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49155" name="Google Shape;244;g2073e6c94da_0_14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45" name="Google Shape;245;g2073e6c94da_0_14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</a:t>
              </a:r>
              <a:r>
                <a:rPr lang="fr-FR" sz="2000" b="1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Pérennisation de la CPS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6" name="Google Shape;246;g2073e6c94da_0_143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Plaidoyer dans toutes les 08 régions et les 67 Districts Sanitaires;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Augmenter le nombre de Districts pour la digigitalisation;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Utiliser les pairs éducateurs , les relais mobilisateurs, le matrones, ainsi que les COGEST pour les suivi de la prise des deux doses à domiciles.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402C3D-B740-4FF8-9540-6DA963A20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081" y="1439115"/>
            <a:ext cx="5254753" cy="44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7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Merci pour votre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>
            <a:extLst>
              <a:ext uri="{FF2B5EF4-FFF2-40B4-BE49-F238E27FC236}">
                <a16:creationId xmlns="" xmlns:a16="http://schemas.microsoft.com/office/drawing/2014/main" id="{18480E96-0E06-4640-BACF-A3E2EF7D5641}"/>
              </a:ext>
            </a:extLst>
          </p:cNvPr>
          <p:cNvSpPr txBox="1">
            <a:spLocks/>
          </p:cNvSpPr>
          <p:nvPr/>
        </p:nvSpPr>
        <p:spPr>
          <a:xfrm>
            <a:off x="107505" y="1151632"/>
            <a:ext cx="3168351" cy="56617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54" indent="-432054">
              <a:lnSpc>
                <a:spcPct val="80000"/>
              </a:lnSpc>
              <a:spcBef>
                <a:spcPts val="914"/>
              </a:spcBef>
              <a:buFont typeface="Wingdings 2"/>
              <a:buChar char=""/>
              <a:defRPr/>
            </a:pPr>
            <a:endParaRPr lang="fr-FR" sz="2400" dirty="0"/>
          </a:p>
        </p:txBody>
      </p:sp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04D1C15E-DD8E-4C3C-8019-4766BB768380}"/>
              </a:ext>
            </a:extLst>
          </p:cNvPr>
          <p:cNvGraphicFramePr/>
          <p:nvPr/>
        </p:nvGraphicFramePr>
        <p:xfrm>
          <a:off x="107504" y="44624"/>
          <a:ext cx="8856984" cy="72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8BF2C4-063B-4EF7-21AE-BDA0EC8424E4}"/>
              </a:ext>
            </a:extLst>
          </p:cNvPr>
          <p:cNvSpPr/>
          <p:nvPr/>
        </p:nvSpPr>
        <p:spPr>
          <a:xfrm>
            <a:off x="61211" y="926181"/>
            <a:ext cx="5034771" cy="55322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Pays HBHI,  SaMe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Principale morbidité et mortalité: Paludisme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Principale victimes: enfants 0-59 mois; 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Quatre strates épidémiologiques: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Très faible ;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Faible;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Modérée;</a:t>
            </a:r>
          </a:p>
          <a:p>
            <a:pPr marL="800100" lvl="2" indent="-342900">
              <a:spcBef>
                <a:spcPts val="914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Haut .</a:t>
            </a:r>
          </a:p>
          <a:p>
            <a:pPr marL="342900" lvl="1" indent="-342900"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Principal espèce plasmodial :               </a:t>
            </a:r>
            <a:r>
              <a:rPr lang="fr-FR" sz="2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P.falciparum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à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89 %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</a:t>
            </a:r>
          </a:p>
          <a:p>
            <a:pPr marL="342900" lvl="1" indent="-342900"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Principal vecteur de transmission : </a:t>
            </a:r>
            <a:r>
              <a:rPr lang="fr-FR" sz="2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A.gambiae</a:t>
            </a:r>
            <a:r>
              <a:rPr lang="fr-FR" sz="2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98%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2F25017-EDCB-2DC7-AFE6-22B7904DE3A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6761" y="3115338"/>
            <a:ext cx="3604055" cy="2445489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7144858" y="992815"/>
            <a:ext cx="1762125" cy="1571489"/>
            <a:chOff x="1190625" y="1428750"/>
            <a:chExt cx="1762125" cy="15714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C2E838E-F94D-E982-F9EA-2771C677F158}"/>
                </a:ext>
              </a:extLst>
            </p:cNvPr>
            <p:cNvSpPr/>
            <p:nvPr/>
          </p:nvSpPr>
          <p:spPr>
            <a:xfrm>
              <a:off x="1200150" y="1428750"/>
              <a:ext cx="1733550" cy="323714"/>
            </a:xfrm>
            <a:prstGeom prst="rect">
              <a:avLst/>
            </a:prstGeom>
            <a:solidFill>
              <a:srgbClr val="A8C2CC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Tres </a:t>
              </a:r>
              <a:r>
                <a:rPr lang="en-US" sz="1600" dirty="0" err="1"/>
                <a:t>faible</a:t>
              </a:r>
              <a:endParaRPr lang="en-US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5D2B941-18C8-E741-5FE7-C56E664DCB5A}"/>
                </a:ext>
              </a:extLst>
            </p:cNvPr>
            <p:cNvSpPr/>
            <p:nvPr/>
          </p:nvSpPr>
          <p:spPr>
            <a:xfrm>
              <a:off x="1190625" y="1838325"/>
              <a:ext cx="1733550" cy="32371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Faible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7328F37-CBB9-BCC6-6AF7-37B208C4D597}"/>
                </a:ext>
              </a:extLst>
            </p:cNvPr>
            <p:cNvSpPr/>
            <p:nvPr/>
          </p:nvSpPr>
          <p:spPr>
            <a:xfrm>
              <a:off x="1200150" y="2276475"/>
              <a:ext cx="1733550" cy="323714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Moderée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0D48428-2805-5EFE-B1B8-BB6D594425B8}"/>
                </a:ext>
              </a:extLst>
            </p:cNvPr>
            <p:cNvSpPr/>
            <p:nvPr/>
          </p:nvSpPr>
          <p:spPr>
            <a:xfrm>
              <a:off x="1219200" y="2676525"/>
              <a:ext cx="1733550" cy="32371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Haute</a:t>
              </a:r>
              <a:endParaRPr lang="en-US" sz="1600" dirty="0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5337544" y="1158949"/>
            <a:ext cx="1350335" cy="10313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Niveau de transmission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9" name="Accolade ouvrante 18"/>
          <p:cNvSpPr/>
          <p:nvPr/>
        </p:nvSpPr>
        <p:spPr>
          <a:xfrm>
            <a:off x="6911163" y="946297"/>
            <a:ext cx="63795" cy="16905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970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oogle Shape;98;g207aaa14ad4_0_32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6386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387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800" y="48529"/>
              <a:ext cx="8137178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Informations sommaires pour 2022 et plans </a:t>
              </a:r>
              <a:r>
                <a:rPr lang="fr-FR" sz="2400" b="1" noProof="1" smtClean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pour</a:t>
              </a:r>
            </a:p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noProof="1" smtClean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fr-FR" sz="2400" b="1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les campagnes 2023</a:t>
              </a:r>
              <a:endParaRPr sz="24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="" xmlns:p14="http://schemas.microsoft.com/office/powerpoint/2010/main" val="79117084"/>
              </p:ext>
            </p:extLst>
          </p:nvPr>
        </p:nvGraphicFramePr>
        <p:xfrm>
          <a:off x="276225" y="1203688"/>
          <a:ext cx="8793347" cy="60602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34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4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46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34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2022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2023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4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Dates de début et de fin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Juillet-Novembre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Juillet-Novembre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71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de cycles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800" dirty="0" smtClean="0"/>
                        <a:t>4 à</a:t>
                      </a:r>
                      <a:r>
                        <a:rPr lang="en-US" sz="1800" baseline="0" dirty="0" smtClean="0"/>
                        <a:t> 5 </a:t>
                      </a:r>
                      <a:r>
                        <a:rPr lang="en-US" sz="1800" dirty="0" smtClean="0"/>
                        <a:t>cycles </a:t>
                      </a:r>
                      <a:endParaRPr lang="en-US" sz="1800" dirty="0" smtClean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800" dirty="0" smtClean="0"/>
                        <a:t>4 à</a:t>
                      </a:r>
                      <a:r>
                        <a:rPr lang="en-US" sz="1800" baseline="0" dirty="0" smtClean="0"/>
                        <a:t> 5 </a:t>
                      </a:r>
                      <a:r>
                        <a:rPr lang="en-US" sz="1800" dirty="0" smtClean="0"/>
                        <a:t>cycles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4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districts ciblés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67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67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34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d'enfants couverts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4 654 249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4 811 757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4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Tranches d'âge couvertes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3-59 </a:t>
                      </a:r>
                      <a:r>
                        <a:rPr lang="en-US" sz="1800" dirty="0" err="1"/>
                        <a:t>mois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800" dirty="0"/>
                        <a:t>3-59 </a:t>
                      </a:r>
                      <a:r>
                        <a:rPr lang="en-US" sz="1800" dirty="0" err="1"/>
                        <a:t>mois</a:t>
                      </a:r>
                      <a:endParaRPr lang="en-US"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69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Couverture (% d'enfants ciblés recevant tous les cycles)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86% (4e passage)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24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Des plans pour la numérisation des campagnes ?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Pilote</a:t>
                      </a:r>
                      <a:r>
                        <a:rPr lang="en-US" sz="1800" dirty="0"/>
                        <a:t> dans 6 </a:t>
                      </a:r>
                      <a:r>
                        <a:rPr lang="en-US" sz="1800" dirty="0" smtClean="0"/>
                        <a:t>DS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 districts sanitaire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438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Des tests de résistance aux médicaments ou des études d'efficacité ont-ils été réalisés ? (O/N)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OUI ( en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cours</a:t>
                      </a:r>
                      <a:r>
                        <a:rPr lang="en-US" sz="1800" dirty="0" smtClean="0"/>
                        <a:t>)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non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  <a:r>
                <a:rPr kumimoji="0" lang="fr-FR" sz="2400" b="1" i="0" u="none" strike="noStrike" kern="0" cap="none" spc="0" normalizeH="0" baseline="0" noProof="1" smtClean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2022</a:t>
              </a:r>
              <a:endParaRPr lang="en-US" altLang="fr-FR" sz="24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CFA8E9C-224C-44C2-979E-2C86606F6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3" y="1587230"/>
            <a:ext cx="7622452" cy="41968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731ECE7-F945-A45C-D1C3-A8353D1A266E}"/>
              </a:ext>
            </a:extLst>
          </p:cNvPr>
          <p:cNvSpPr/>
          <p:nvPr/>
        </p:nvSpPr>
        <p:spPr>
          <a:xfrm>
            <a:off x="244540" y="1218306"/>
            <a:ext cx="238125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 </a:t>
            </a:r>
            <a:r>
              <a:rPr lang="en-US" sz="2000" b="1" dirty="0"/>
              <a:t>P</a:t>
            </a:r>
            <a:r>
              <a:rPr lang="en-US" sz="2000" b="1" dirty="0" smtClean="0"/>
              <a:t>assages</a:t>
            </a:r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A246E4-8D6D-0484-A1F5-3F9E4C242242}"/>
              </a:ext>
            </a:extLst>
          </p:cNvPr>
          <p:cNvSpPr/>
          <p:nvPr/>
        </p:nvSpPr>
        <p:spPr>
          <a:xfrm>
            <a:off x="244540" y="1885056"/>
            <a:ext cx="2381250" cy="571500"/>
          </a:xfrm>
          <a:prstGeom prst="rect">
            <a:avLst/>
          </a:prstGeom>
          <a:solidFill>
            <a:srgbClr val="0EF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 </a:t>
            </a:r>
            <a:r>
              <a:rPr lang="en-US" sz="2000" b="1" dirty="0"/>
              <a:t>P</a:t>
            </a:r>
            <a:r>
              <a:rPr lang="en-US" sz="2000" b="1" dirty="0" smtClean="0"/>
              <a:t>assages</a:t>
            </a:r>
            <a:endParaRPr 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751DC68-BBE0-B3A3-5D04-ADBF17F2D2B7}"/>
              </a:ext>
            </a:extLst>
          </p:cNvPr>
          <p:cNvSpPr/>
          <p:nvPr/>
        </p:nvSpPr>
        <p:spPr>
          <a:xfrm>
            <a:off x="235015" y="2570856"/>
            <a:ext cx="2381250" cy="571500"/>
          </a:xfrm>
          <a:prstGeom prst="rect">
            <a:avLst/>
          </a:prstGeom>
          <a:solidFill>
            <a:srgbClr val="FFF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 </a:t>
            </a:r>
            <a:r>
              <a:rPr lang="en-US" sz="2000" b="1" dirty="0"/>
              <a:t>P</a:t>
            </a:r>
            <a:r>
              <a:rPr lang="en-US" sz="2000" b="1" dirty="0" smtClean="0"/>
              <a:t>assages</a:t>
            </a:r>
            <a:endParaRPr lang="en-US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1706BF4-5554-F87E-8FBA-D7D92B0DE40C}"/>
              </a:ext>
            </a:extLst>
          </p:cNvPr>
          <p:cNvSpPr/>
          <p:nvPr/>
        </p:nvSpPr>
        <p:spPr>
          <a:xfrm>
            <a:off x="254065" y="3247130"/>
            <a:ext cx="2362200" cy="793241"/>
          </a:xfrm>
          <a:prstGeom prst="rect">
            <a:avLst/>
          </a:prstGeom>
          <a:solidFill>
            <a:srgbClr val="32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 </a:t>
            </a:r>
            <a:r>
              <a:rPr lang="en-US" sz="2000" b="1" dirty="0" smtClean="0"/>
              <a:t>Passages </a:t>
            </a:r>
            <a:r>
              <a:rPr lang="en-US" sz="2000" b="1" dirty="0"/>
              <a:t>et             extension 5-9ans </a:t>
            </a:r>
          </a:p>
        </p:txBody>
      </p:sp>
    </p:spTree>
    <p:extLst>
      <p:ext uri="{BB962C8B-B14F-4D97-AF65-F5344CB8AC3E}">
        <p14:creationId xmlns="" xmlns:p14="http://schemas.microsoft.com/office/powerpoint/2010/main" val="1145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  <a:r>
                <a:rPr kumimoji="0" lang="fr-FR" sz="2400" b="1" i="0" u="none" strike="noStrike" kern="0" cap="none" spc="0" normalizeH="0" baseline="0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2023 </a:t>
              </a:r>
              <a:endParaRPr lang="en-US" altLang="fr-FR" sz="24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CFA8E9C-224C-44C2-979E-2C86606F6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3" y="1587230"/>
            <a:ext cx="7622452" cy="41968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731ECE7-F945-A45C-D1C3-A8353D1A266E}"/>
              </a:ext>
            </a:extLst>
          </p:cNvPr>
          <p:cNvSpPr/>
          <p:nvPr/>
        </p:nvSpPr>
        <p:spPr>
          <a:xfrm>
            <a:off x="244540" y="1218306"/>
            <a:ext cx="2381250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 </a:t>
            </a:r>
            <a:r>
              <a:rPr lang="en-US" sz="2000" b="1" dirty="0"/>
              <a:t>P</a:t>
            </a:r>
            <a:r>
              <a:rPr lang="en-US" sz="2000" b="1" dirty="0" smtClean="0"/>
              <a:t>assages</a:t>
            </a:r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A246E4-8D6D-0484-A1F5-3F9E4C242242}"/>
              </a:ext>
            </a:extLst>
          </p:cNvPr>
          <p:cNvSpPr/>
          <p:nvPr/>
        </p:nvSpPr>
        <p:spPr>
          <a:xfrm>
            <a:off x="244540" y="1885056"/>
            <a:ext cx="2381250" cy="571500"/>
          </a:xfrm>
          <a:prstGeom prst="rect">
            <a:avLst/>
          </a:prstGeom>
          <a:solidFill>
            <a:srgbClr val="0EF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 </a:t>
            </a:r>
            <a:r>
              <a:rPr lang="en-US" sz="2000" b="1" dirty="0"/>
              <a:t>P</a:t>
            </a:r>
            <a:r>
              <a:rPr lang="en-US" sz="2000" b="1" dirty="0" smtClean="0"/>
              <a:t>assages</a:t>
            </a:r>
            <a:endParaRPr 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751DC68-BBE0-B3A3-5D04-ADBF17F2D2B7}"/>
              </a:ext>
            </a:extLst>
          </p:cNvPr>
          <p:cNvSpPr/>
          <p:nvPr/>
        </p:nvSpPr>
        <p:spPr>
          <a:xfrm>
            <a:off x="235015" y="2570856"/>
            <a:ext cx="2381250" cy="571500"/>
          </a:xfrm>
          <a:prstGeom prst="rect">
            <a:avLst/>
          </a:prstGeom>
          <a:solidFill>
            <a:srgbClr val="FFF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 </a:t>
            </a:r>
            <a:r>
              <a:rPr lang="en-US" sz="2000" b="1" dirty="0"/>
              <a:t>P</a:t>
            </a:r>
            <a:r>
              <a:rPr lang="en-US" sz="2000" b="1" dirty="0" smtClean="0"/>
              <a:t>assages</a:t>
            </a:r>
            <a:endParaRPr lang="en-US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1706BF4-5554-F87E-8FBA-D7D92B0DE40C}"/>
              </a:ext>
            </a:extLst>
          </p:cNvPr>
          <p:cNvSpPr/>
          <p:nvPr/>
        </p:nvSpPr>
        <p:spPr>
          <a:xfrm>
            <a:off x="254065" y="3247130"/>
            <a:ext cx="2362200" cy="793241"/>
          </a:xfrm>
          <a:prstGeom prst="rect">
            <a:avLst/>
          </a:prstGeom>
          <a:solidFill>
            <a:srgbClr val="32E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 </a:t>
            </a:r>
            <a:r>
              <a:rPr lang="en-US" sz="2000" b="1" dirty="0" smtClean="0"/>
              <a:t>Passages </a:t>
            </a:r>
            <a:r>
              <a:rPr lang="en-US" sz="2000" b="1" dirty="0"/>
              <a:t>et             extension 5-9ans </a:t>
            </a:r>
          </a:p>
        </p:txBody>
      </p:sp>
    </p:spTree>
    <p:extLst>
      <p:ext uri="{BB962C8B-B14F-4D97-AF65-F5344CB8AC3E}">
        <p14:creationId xmlns="" xmlns:p14="http://schemas.microsoft.com/office/powerpoint/2010/main" val="1145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Partenaires accompagnant la </a:t>
              </a:r>
              <a:r>
                <a:rPr lang="fr-FR" sz="2400" b="1" cap="none" noProof="1" smtClean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</a:t>
              </a:r>
            </a:p>
          </p:txBody>
        </p:sp>
      </p:grpSp>
      <p:sp>
        <p:nvSpPr>
          <p:cNvPr id="2" name="Google Shape;131;g207aaa14ad4_0_11">
            <a:extLst>
              <a:ext uri="{FF2B5EF4-FFF2-40B4-BE49-F238E27FC236}">
                <a16:creationId xmlns="" xmlns:a16="http://schemas.microsoft.com/office/drawing/2014/main" id="{0C6E65CD-4235-69F3-CAE6-0FCC6D9F98FA}"/>
              </a:ext>
            </a:extLst>
          </p:cNvPr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L’Etat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Fond Mondial dans 6 regions avec 46 districts sanitaire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PMI dans deux </a:t>
            </a:r>
            <a:r>
              <a:rPr lang="fr-FR" sz="2400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regions 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avec 21 districts sanitaires</a:t>
            </a:r>
          </a:p>
          <a:p>
            <a:pPr marL="342900" marR="0" indent="-342900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fr-FR" sz="24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Certains ONG, au niveau local</a:t>
            </a:r>
            <a:endParaRPr lang="fr-FR"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0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Synthse des resultats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2022</a:t>
              </a:r>
            </a:p>
          </p:txBody>
        </p:sp>
      </p:grp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E70D80A6-5E1C-0FC9-5051-5780B3941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37047"/>
              </p:ext>
            </p:extLst>
          </p:nvPr>
        </p:nvGraphicFramePr>
        <p:xfrm>
          <a:off x="251729" y="1275907"/>
          <a:ext cx="8754047" cy="498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39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Synthse des resultats depistage de la malnutrition pendant l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a CPS 2022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A3C5E69-B448-B5C3-32A5-C7112D364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6586132"/>
              </p:ext>
            </p:extLst>
          </p:nvPr>
        </p:nvGraphicFramePr>
        <p:xfrm>
          <a:off x="435935" y="1488559"/>
          <a:ext cx="8112641" cy="49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010">
                  <a:extLst>
                    <a:ext uri="{9D8B030D-6E8A-4147-A177-3AD203B41FA5}">
                      <a16:colId xmlns="" xmlns:a16="http://schemas.microsoft.com/office/drawing/2014/main" val="3690106237"/>
                    </a:ext>
                  </a:extLst>
                </a:gridCol>
                <a:gridCol w="1983877">
                  <a:extLst>
                    <a:ext uri="{9D8B030D-6E8A-4147-A177-3AD203B41FA5}">
                      <a16:colId xmlns="" xmlns:a16="http://schemas.microsoft.com/office/drawing/2014/main" val="2848567008"/>
                    </a:ext>
                  </a:extLst>
                </a:gridCol>
                <a:gridCol w="1983877">
                  <a:extLst>
                    <a:ext uri="{9D8B030D-6E8A-4147-A177-3AD203B41FA5}">
                      <a16:colId xmlns="" xmlns:a16="http://schemas.microsoft.com/office/drawing/2014/main" val="2681357790"/>
                    </a:ext>
                  </a:extLst>
                </a:gridCol>
                <a:gridCol w="1983877">
                  <a:extLst>
                    <a:ext uri="{9D8B030D-6E8A-4147-A177-3AD203B41FA5}">
                      <a16:colId xmlns="" xmlns:a16="http://schemas.microsoft.com/office/drawing/2014/main" val="128307251"/>
                    </a:ext>
                  </a:extLst>
                </a:gridCol>
              </a:tblGrid>
              <a:tr h="2456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Passages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Malnutris dépistés pendant la CPS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Malnutris modéré dépistés pendant la CPS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Malnutris sévère dépistés pendant la CPS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5040515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1er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92,653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67,699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24,954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5573704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2e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78,894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56,078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22,816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0081658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3e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75,390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52,276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23,114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3961372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4e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52,049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33644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18,405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211655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298,986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209,697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89,289</a:t>
                      </a:r>
                      <a:endParaRPr lang="en-US" sz="2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3FF3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403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8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1486</Words>
  <Application>Microsoft Office PowerPoint</Application>
  <PresentationFormat>Affichage à l'écran (4:3)</PresentationFormat>
  <Paragraphs>282</Paragraphs>
  <Slides>29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keywords>, docId:1977199CA60E7F458FFA04C232ACC5C4</cp:keywords>
  <cp:lastModifiedBy>ibrahim ouba</cp:lastModifiedBy>
  <cp:revision>32</cp:revision>
  <dcterms:created xsi:type="dcterms:W3CDTF">2023-02-13T11:49:39Z</dcterms:created>
  <dcterms:modified xsi:type="dcterms:W3CDTF">2023-02-28T07:41:13Z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  <property fmtid="{D5CDD505-2E9C-101B-9397-08002B2CF9AE}" pid="3" name="ICV">
    <vt:lpwstr>3287A82FAC41428CAC72D467CDCC1394</vt:lpwstr>
  </property>
  <property fmtid="{D5CDD505-2E9C-101B-9397-08002B2CF9AE}" pid="4" name="KSOProductBuildVer">
    <vt:lpwstr>1033-11.2.0.11440</vt:lpwstr>
  </property>
</Properties>
</file>