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6" r:id="rId4"/>
    <p:sldMasterId id="2147483709" r:id="rId5"/>
  </p:sldMasterIdLst>
  <p:notesMasterIdLst>
    <p:notesMasterId r:id="rId14"/>
  </p:notesMasterIdLst>
  <p:sldIdLst>
    <p:sldId id="605" r:id="rId6"/>
    <p:sldId id="2724" r:id="rId7"/>
    <p:sldId id="2708" r:id="rId8"/>
    <p:sldId id="2725" r:id="rId9"/>
    <p:sldId id="2723" r:id="rId10"/>
    <p:sldId id="2655" r:id="rId11"/>
    <p:sldId id="2726" r:id="rId12"/>
    <p:sldId id="2705" r:id="rId13"/>
  </p:sldIdLst>
  <p:sldSz cx="12192000" cy="6858000"/>
  <p:notesSz cx="6805613" cy="99441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dy" initials="" lastIdx="3" clrIdx="0"/>
  <p:cmAuthor id="1" name="Laura Amaya" initials="LA" lastIdx="4" clrIdx="1"/>
  <p:cmAuthor id="2" name="Christina Hooson" initials="CH" lastIdx="3" clrIdx="2"/>
  <p:cmAuthor id="3" name="Sebastien Mazzuri" initials="SMZ" lastIdx="8" clrIdx="3"/>
  <p:cmAuthor id="4" name="George Jagoe" initials="GJ" lastIdx="4" clrIdx="4"/>
  <p:cmAuthor id="5" name="Hans Rietveld" initials="HR" lastIdx="6" clrIdx="5">
    <p:extLst>
      <p:ext uri="{19B8F6BF-5375-455C-9EA6-DF929625EA0E}">
        <p15:presenceInfo xmlns:p15="http://schemas.microsoft.com/office/powerpoint/2012/main" userId="S::rietveldh@mmv.org::218518f5-0a15-46d2-98af-a3b9362d1a32" providerId="AD"/>
      </p:ext>
    </p:extLst>
  </p:cmAuthor>
  <p:cmAuthor id="6" name="Celine Audibert" initials="CA" lastIdx="2" clrIdx="6">
    <p:extLst>
      <p:ext uri="{19B8F6BF-5375-455C-9EA6-DF929625EA0E}">
        <p15:presenceInfo xmlns:p15="http://schemas.microsoft.com/office/powerpoint/2012/main" userId="S::audibertc@mmv.org::8796d7c5-f4bb-47e6-92d8-58fb126ac2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2D050"/>
    <a:srgbClr val="660066"/>
    <a:srgbClr val="E4B0BB"/>
    <a:srgbClr val="EACCFC"/>
    <a:srgbClr val="F0DBFD"/>
    <a:srgbClr val="F1E7EA"/>
    <a:srgbClr val="7ABC32"/>
    <a:srgbClr val="80C535"/>
    <a:srgbClr val="FF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72037-F4CA-423C-849A-D09B8DA2A24E}" v="356" dt="2024-02-27T15:02:49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 autoAdjust="0"/>
    <p:restoredTop sz="76021" autoAdjust="0"/>
  </p:normalViewPr>
  <p:slideViewPr>
    <p:cSldViewPr snapToGrid="0">
      <p:cViewPr varScale="1">
        <p:scale>
          <a:sx n="99" d="100"/>
          <a:sy n="99" d="100"/>
        </p:scale>
        <p:origin x="336" y="72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4_Abuja/Data%20for%20SMC%20annual%20meeting_2024%20Abuj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 for SMC annual meeting_2024 Abuja.xlsx]Tx delivered'!$A$30</c:f>
              <c:strCache>
                <c:ptCount val="1"/>
                <c:pt idx="0">
                  <c:v>Number of treatment delivered per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'[Data for SMC annual meeting_2024 Abuja.xlsx]Tx delivered'!$B$29:$M$29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Abuja.xlsx]Tx delivered'!$B$30:$M$30</c:f>
              <c:numCache>
                <c:formatCode>#,##0</c:formatCode>
                <c:ptCount val="12"/>
                <c:pt idx="0">
                  <c:v>680000</c:v>
                </c:pt>
                <c:pt idx="1">
                  <c:v>5646472</c:v>
                </c:pt>
                <c:pt idx="2">
                  <c:v>9486374</c:v>
                </c:pt>
                <c:pt idx="3">
                  <c:v>22760427</c:v>
                </c:pt>
                <c:pt idx="4">
                  <c:v>55555129</c:v>
                </c:pt>
                <c:pt idx="5">
                  <c:v>65281452</c:v>
                </c:pt>
                <c:pt idx="6">
                  <c:v>79932009</c:v>
                </c:pt>
                <c:pt idx="7">
                  <c:v>89013795</c:v>
                </c:pt>
                <c:pt idx="8">
                  <c:v>135709984</c:v>
                </c:pt>
                <c:pt idx="9">
                  <c:v>183157453</c:v>
                </c:pt>
                <c:pt idx="10">
                  <c:v>207294889</c:v>
                </c:pt>
                <c:pt idx="11">
                  <c:v>223516922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B7-4EE7-8C7F-0BA6870CB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8816608"/>
        <c:axId val="536212416"/>
      </c:lineChart>
      <c:catAx>
        <c:axId val="10188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6212416"/>
        <c:crosses val="autoZero"/>
        <c:auto val="1"/>
        <c:lblAlgn val="ctr"/>
        <c:lblOffset val="100"/>
        <c:noMultiLvlLbl val="0"/>
      </c:catAx>
      <c:valAx>
        <c:axId val="5362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81660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1800"/>
              <a:t>Average number of children covered by SMC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'[Data for SMC annual meeting_2024 Abuja.xlsx]# children covered'!$A$4</c:f>
              <c:strCache>
                <c:ptCount val="1"/>
                <c:pt idx="0">
                  <c:v>Benin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covered'!$B$4:$M$4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7">
                  <c:v>114165</c:v>
                </c:pt>
                <c:pt idx="8">
                  <c:v>236639</c:v>
                </c:pt>
                <c:pt idx="9">
                  <c:v>374560</c:v>
                </c:pt>
                <c:pt idx="10">
                  <c:v>414523</c:v>
                </c:pt>
                <c:pt idx="11">
                  <c:v>447401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C-4D60-BED9-5EDB79ACAE09}"/>
            </c:ext>
          </c:extLst>
        </c:ser>
        <c:ser>
          <c:idx val="1"/>
          <c:order val="1"/>
          <c:tx>
            <c:strRef>
              <c:f>'[Data for SMC annual meeting_2024 Abuja.xlsx]# children covered'!$A$5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covered'!$B$5:$M$5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307770</c:v>
                </c:pt>
                <c:pt idx="3">
                  <c:v>954047</c:v>
                </c:pt>
                <c:pt idx="4">
                  <c:v>2647713</c:v>
                </c:pt>
                <c:pt idx="5">
                  <c:v>2970117</c:v>
                </c:pt>
                <c:pt idx="6">
                  <c:v>3298397</c:v>
                </c:pt>
                <c:pt idx="7">
                  <c:v>3298397</c:v>
                </c:pt>
                <c:pt idx="8">
                  <c:v>4136042</c:v>
                </c:pt>
                <c:pt idx="9">
                  <c:v>4409619</c:v>
                </c:pt>
                <c:pt idx="10">
                  <c:v>4542230</c:v>
                </c:pt>
                <c:pt idx="11">
                  <c:v>4766047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C-4D60-BED9-5EDB79ACAE09}"/>
            </c:ext>
          </c:extLst>
        </c:ser>
        <c:ser>
          <c:idx val="2"/>
          <c:order val="2"/>
          <c:tx>
            <c:strRef>
              <c:f>'[Data for SMC annual meeting_2024 Abuja.xlsx]# children covered'!$A$6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covered'!$B$6:$M$6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4">
                  <c:v>1428964</c:v>
                </c:pt>
                <c:pt idx="5">
                  <c:v>1581183</c:v>
                </c:pt>
                <c:pt idx="6">
                  <c:v>1636658</c:v>
                </c:pt>
                <c:pt idx="7">
                  <c:v>1681737</c:v>
                </c:pt>
                <c:pt idx="8">
                  <c:v>1780742</c:v>
                </c:pt>
                <c:pt idx="9">
                  <c:v>1908941</c:v>
                </c:pt>
                <c:pt idx="10">
                  <c:v>2021094</c:v>
                </c:pt>
                <c:pt idx="11">
                  <c:v>2039978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1C-4D60-BED9-5EDB79ACAE09}"/>
            </c:ext>
          </c:extLst>
        </c:ser>
        <c:ser>
          <c:idx val="3"/>
          <c:order val="3"/>
          <c:tx>
            <c:strRef>
              <c:f>'[Data for SMC annual meeting_2024 Abuja.xlsx]# children covered'!$A$7</c:f>
              <c:strCache>
                <c:ptCount val="1"/>
                <c:pt idx="0">
                  <c:v>Chad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covered'!$B$7:$M$7</c:f>
              <c:numCache>
                <c:formatCode>#,##0</c:formatCode>
                <c:ptCount val="12"/>
                <c:pt idx="0">
                  <c:v>10000</c:v>
                </c:pt>
                <c:pt idx="1">
                  <c:v>263972</c:v>
                </c:pt>
                <c:pt idx="2">
                  <c:v>27307</c:v>
                </c:pt>
                <c:pt idx="3">
                  <c:v>500153</c:v>
                </c:pt>
                <c:pt idx="4">
                  <c:v>824806</c:v>
                </c:pt>
                <c:pt idx="5">
                  <c:v>998595</c:v>
                </c:pt>
                <c:pt idx="6">
                  <c:v>1184706</c:v>
                </c:pt>
                <c:pt idx="7">
                  <c:v>1627324</c:v>
                </c:pt>
                <c:pt idx="8">
                  <c:v>2259852</c:v>
                </c:pt>
                <c:pt idx="9">
                  <c:v>2512920</c:v>
                </c:pt>
                <c:pt idx="10">
                  <c:v>2664662</c:v>
                </c:pt>
                <c:pt idx="11">
                  <c:v>2786338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1C-4D60-BED9-5EDB79ACAE09}"/>
            </c:ext>
          </c:extLst>
        </c:ser>
        <c:ser>
          <c:idx val="4"/>
          <c:order val="4"/>
          <c:tx>
            <c:strRef>
              <c:f>'[Data for SMC annual meeting_2024 Abuja.xlsx]# children covered'!$A$8</c:f>
              <c:strCache>
                <c:ptCount val="1"/>
                <c:pt idx="0">
                  <c:v>Côte d'Ivoire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covered'!$B$8:$M$8</c:f>
              <c:numCache>
                <c:formatCode>General</c:formatCode>
                <c:ptCount val="12"/>
                <c:pt idx="11" formatCode="#,##0">
                  <c:v>39652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C-4D60-BED9-5EDB79ACAE09}"/>
            </c:ext>
          </c:extLst>
        </c:ser>
        <c:ser>
          <c:idx val="5"/>
          <c:order val="5"/>
          <c:tx>
            <c:strRef>
              <c:f>'[Data for SMC annual meeting_2024 Abuja.xlsx]# children covered'!$A$9</c:f>
              <c:strCache>
                <c:ptCount val="1"/>
                <c:pt idx="0">
                  <c:v>Gambia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covered'!$B$9:$M$9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65271</c:v>
                </c:pt>
                <c:pt idx="3">
                  <c:v>76450</c:v>
                </c:pt>
                <c:pt idx="4">
                  <c:v>73710</c:v>
                </c:pt>
                <c:pt idx="5">
                  <c:v>76601</c:v>
                </c:pt>
                <c:pt idx="6">
                  <c:v>112841</c:v>
                </c:pt>
                <c:pt idx="7">
                  <c:v>110870</c:v>
                </c:pt>
                <c:pt idx="8">
                  <c:v>121834</c:v>
                </c:pt>
                <c:pt idx="9">
                  <c:v>76045</c:v>
                </c:pt>
                <c:pt idx="10">
                  <c:v>79205</c:v>
                </c:pt>
                <c:pt idx="11">
                  <c:v>84051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1C-4D60-BED9-5EDB79ACAE09}"/>
            </c:ext>
          </c:extLst>
        </c:ser>
        <c:ser>
          <c:idx val="6"/>
          <c:order val="6"/>
          <c:tx>
            <c:strRef>
              <c:f>'[Data for SMC annual meeting_2024 Abuja.xlsx]# children covered'!$A$10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covered'!$B$10:$M$10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3">
                  <c:v>115309</c:v>
                </c:pt>
                <c:pt idx="4">
                  <c:v>303019</c:v>
                </c:pt>
                <c:pt idx="5">
                  <c:v>327446</c:v>
                </c:pt>
                <c:pt idx="6">
                  <c:v>329953</c:v>
                </c:pt>
                <c:pt idx="7">
                  <c:v>964956</c:v>
                </c:pt>
                <c:pt idx="8">
                  <c:v>1033812</c:v>
                </c:pt>
                <c:pt idx="9">
                  <c:v>1322251</c:v>
                </c:pt>
                <c:pt idx="10">
                  <c:v>1382709</c:v>
                </c:pt>
                <c:pt idx="11">
                  <c:v>1435474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1C-4D60-BED9-5EDB79ACAE09}"/>
            </c:ext>
          </c:extLst>
        </c:ser>
        <c:ser>
          <c:idx val="7"/>
          <c:order val="7"/>
          <c:tx>
            <c:strRef>
              <c:f>'[Data for SMC annual meeting_2024 Abuja.xlsx]# children covered'!$A$11</c:f>
              <c:strCache>
                <c:ptCount val="1"/>
                <c:pt idx="0">
                  <c:v>Guinea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covered'!$B$11:$M$11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3">
                  <c:v>201283</c:v>
                </c:pt>
                <c:pt idx="4">
                  <c:v>442177</c:v>
                </c:pt>
                <c:pt idx="5">
                  <c:v>575927</c:v>
                </c:pt>
                <c:pt idx="6">
                  <c:v>840120</c:v>
                </c:pt>
                <c:pt idx="7">
                  <c:v>841090</c:v>
                </c:pt>
                <c:pt idx="8">
                  <c:v>1088194</c:v>
                </c:pt>
                <c:pt idx="9">
                  <c:v>1122434</c:v>
                </c:pt>
                <c:pt idx="10">
                  <c:v>1163812</c:v>
                </c:pt>
                <c:pt idx="11">
                  <c:v>1196584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1C-4D60-BED9-5EDB79ACAE09}"/>
            </c:ext>
          </c:extLst>
        </c:ser>
        <c:ser>
          <c:idx val="8"/>
          <c:order val="8"/>
          <c:tx>
            <c:strRef>
              <c:f>'[Data for SMC annual meeting_2024 Abuja.xlsx]# children covered'!$A$12</c:f>
              <c:strCache>
                <c:ptCount val="1"/>
                <c:pt idx="0">
                  <c:v>Guinea Bissau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covered'!$B$12:$M$12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4">
                  <c:v>42097</c:v>
                </c:pt>
                <c:pt idx="5">
                  <c:v>166162</c:v>
                </c:pt>
                <c:pt idx="6">
                  <c:v>42571</c:v>
                </c:pt>
                <c:pt idx="7">
                  <c:v>86107</c:v>
                </c:pt>
                <c:pt idx="8">
                  <c:v>86107</c:v>
                </c:pt>
                <c:pt idx="9">
                  <c:v>108394</c:v>
                </c:pt>
                <c:pt idx="10">
                  <c:v>113002</c:v>
                </c:pt>
                <c:pt idx="11">
                  <c:v>115189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1C-4D60-BED9-5EDB79ACAE09}"/>
            </c:ext>
          </c:extLst>
        </c:ser>
        <c:ser>
          <c:idx val="9"/>
          <c:order val="9"/>
          <c:tx>
            <c:strRef>
              <c:f>'[Data for SMC annual meeting_2024 Abuja.xlsx]# children covered'!$A$13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covered'!$B$13:$M$13</c:f>
              <c:numCache>
                <c:formatCode>#,##0</c:formatCode>
                <c:ptCount val="12"/>
                <c:pt idx="0">
                  <c:v>160000</c:v>
                </c:pt>
                <c:pt idx="1">
                  <c:v>537294</c:v>
                </c:pt>
                <c:pt idx="2">
                  <c:v>524742</c:v>
                </c:pt>
                <c:pt idx="3">
                  <c:v>1999987</c:v>
                </c:pt>
                <c:pt idx="4">
                  <c:v>3980684</c:v>
                </c:pt>
                <c:pt idx="5">
                  <c:v>3990096</c:v>
                </c:pt>
                <c:pt idx="6">
                  <c:v>4299242</c:v>
                </c:pt>
                <c:pt idx="7">
                  <c:v>3767820</c:v>
                </c:pt>
                <c:pt idx="8">
                  <c:v>3767099</c:v>
                </c:pt>
                <c:pt idx="9">
                  <c:v>3357846</c:v>
                </c:pt>
                <c:pt idx="10">
                  <c:v>3838060</c:v>
                </c:pt>
                <c:pt idx="11">
                  <c:v>3808664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1C-4D60-BED9-5EDB79ACAE09}"/>
            </c:ext>
          </c:extLst>
        </c:ser>
        <c:ser>
          <c:idx val="10"/>
          <c:order val="10"/>
          <c:tx>
            <c:strRef>
              <c:f>'[Data for SMC annual meeting_2024 Abuja.xlsx]# children covered'!$A$14</c:f>
              <c:strCache>
                <c:ptCount val="1"/>
                <c:pt idx="0">
                  <c:v>Mauritania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covered'!$B$14:$M$14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10">
                  <c:v>57574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1C-4D60-BED9-5EDB79ACAE09}"/>
            </c:ext>
          </c:extLst>
        </c:ser>
        <c:ser>
          <c:idx val="11"/>
          <c:order val="11"/>
          <c:tx>
            <c:strRef>
              <c:f>'[Data for SMC annual meeting_2024 Abuja.xlsx]# children covered'!$A$15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covered'!$B$15:$M$15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9">
                  <c:v>119254</c:v>
                </c:pt>
                <c:pt idx="10">
                  <c:v>1299671</c:v>
                </c:pt>
                <c:pt idx="11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1C-4D60-BED9-5EDB79ACAE09}"/>
            </c:ext>
          </c:extLst>
        </c:ser>
        <c:ser>
          <c:idx val="12"/>
          <c:order val="12"/>
          <c:tx>
            <c:strRef>
              <c:f>'[Data for SMC annual meeting_2024 Abuja.xlsx]# children covered'!$A$16</c:f>
              <c:strCache>
                <c:ptCount val="1"/>
                <c:pt idx="0">
                  <c:v>Niger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covered'!$B$16:$M$16</c:f>
              <c:numCache>
                <c:formatCode>#,##0</c:formatCode>
                <c:ptCount val="12"/>
                <c:pt idx="0">
                  <c:v>0</c:v>
                </c:pt>
                <c:pt idx="1">
                  <c:v>225970</c:v>
                </c:pt>
                <c:pt idx="2">
                  <c:v>528681</c:v>
                </c:pt>
                <c:pt idx="3">
                  <c:v>624121</c:v>
                </c:pt>
                <c:pt idx="4">
                  <c:v>2361924</c:v>
                </c:pt>
                <c:pt idx="5">
                  <c:v>2545885</c:v>
                </c:pt>
                <c:pt idx="6">
                  <c:v>3952400</c:v>
                </c:pt>
                <c:pt idx="7">
                  <c:v>4151103</c:v>
                </c:pt>
                <c:pt idx="8">
                  <c:v>4516729</c:v>
                </c:pt>
                <c:pt idx="9">
                  <c:v>4457575</c:v>
                </c:pt>
                <c:pt idx="10">
                  <c:v>4686792</c:v>
                </c:pt>
                <c:pt idx="11">
                  <c:v>4760646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1C-4D60-BED9-5EDB79ACAE09}"/>
            </c:ext>
          </c:extLst>
        </c:ser>
        <c:ser>
          <c:idx val="13"/>
          <c:order val="13"/>
          <c:tx>
            <c:strRef>
              <c:f>'[Data for SMC annual meeting_2024 Abuja.xlsx]# children covered'!$A$17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covered'!$B$17:$M$17</c:f>
              <c:numCache>
                <c:formatCode>#,##0</c:formatCode>
                <c:ptCount val="12"/>
                <c:pt idx="0">
                  <c:v>0</c:v>
                </c:pt>
                <c:pt idx="1">
                  <c:v>209451</c:v>
                </c:pt>
                <c:pt idx="2">
                  <c:v>370280</c:v>
                </c:pt>
                <c:pt idx="3">
                  <c:v>787399</c:v>
                </c:pt>
                <c:pt idx="4">
                  <c:v>1696770</c:v>
                </c:pt>
                <c:pt idx="5">
                  <c:v>3538757</c:v>
                </c:pt>
                <c:pt idx="6">
                  <c:v>3508924</c:v>
                </c:pt>
                <c:pt idx="7">
                  <c:v>4191166</c:v>
                </c:pt>
                <c:pt idx="8">
                  <c:v>13236139</c:v>
                </c:pt>
                <c:pt idx="9">
                  <c:v>24007309</c:v>
                </c:pt>
                <c:pt idx="10">
                  <c:v>25663545</c:v>
                </c:pt>
                <c:pt idx="11">
                  <c:v>28710442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31C-4D60-BED9-5EDB79ACAE09}"/>
            </c:ext>
          </c:extLst>
        </c:ser>
        <c:ser>
          <c:idx val="14"/>
          <c:order val="14"/>
          <c:tx>
            <c:strRef>
              <c:f>'[Data for SMC annual meeting_2024 Abuja.xlsx]# children covered'!$A$18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covered'!$B$18:$M$18</c:f>
              <c:numCache>
                <c:formatCode>#,##0</c:formatCode>
                <c:ptCount val="12"/>
                <c:pt idx="0">
                  <c:v>0</c:v>
                </c:pt>
                <c:pt idx="1">
                  <c:v>55709</c:v>
                </c:pt>
                <c:pt idx="2">
                  <c:v>595745</c:v>
                </c:pt>
                <c:pt idx="3">
                  <c:v>614581</c:v>
                </c:pt>
                <c:pt idx="4">
                  <c:v>621503</c:v>
                </c:pt>
                <c:pt idx="5">
                  <c:v>631897</c:v>
                </c:pt>
                <c:pt idx="7">
                  <c:v>879652</c:v>
                </c:pt>
                <c:pt idx="8">
                  <c:v>687959</c:v>
                </c:pt>
                <c:pt idx="9">
                  <c:v>748116</c:v>
                </c:pt>
                <c:pt idx="10">
                  <c:v>801729</c:v>
                </c:pt>
                <c:pt idx="11">
                  <c:v>839886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1C-4D60-BED9-5EDB79ACAE09}"/>
            </c:ext>
          </c:extLst>
        </c:ser>
        <c:ser>
          <c:idx val="15"/>
          <c:order val="15"/>
          <c:tx>
            <c:strRef>
              <c:f>'[Data for SMC annual meeting_2024 Abuja.xlsx]# children covered'!$A$19</c:f>
              <c:strCache>
                <c:ptCount val="1"/>
                <c:pt idx="0">
                  <c:v>South Sudan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covered'!$B$19:$M$19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10">
                  <c:v>18000</c:v>
                </c:pt>
                <c:pt idx="11">
                  <c:v>67563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31C-4D60-BED9-5EDB79ACAE09}"/>
            </c:ext>
          </c:extLst>
        </c:ser>
        <c:ser>
          <c:idx val="16"/>
          <c:order val="16"/>
          <c:tx>
            <c:strRef>
              <c:f>'[Data for SMC annual meeting_2024 Abuja.xlsx]# children covered'!$A$20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covered'!$B$20:$M$20</c:f>
              <c:numCache>
                <c:formatCode>#,##0</c:formatCode>
                <c:ptCount val="12"/>
                <c:pt idx="0">
                  <c:v>0</c:v>
                </c:pt>
                <c:pt idx="1">
                  <c:v>119222</c:v>
                </c:pt>
                <c:pt idx="2">
                  <c:v>170165</c:v>
                </c:pt>
                <c:pt idx="4">
                  <c:v>411811</c:v>
                </c:pt>
                <c:pt idx="5">
                  <c:v>420451</c:v>
                </c:pt>
                <c:pt idx="6">
                  <c:v>434161</c:v>
                </c:pt>
                <c:pt idx="7">
                  <c:v>453907</c:v>
                </c:pt>
                <c:pt idx="8">
                  <c:v>486716</c:v>
                </c:pt>
                <c:pt idx="9">
                  <c:v>475997</c:v>
                </c:pt>
                <c:pt idx="10">
                  <c:v>519141</c:v>
                </c:pt>
                <c:pt idx="11">
                  <c:v>453404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1C-4D60-BED9-5EDB79ACAE09}"/>
            </c:ext>
          </c:extLst>
        </c:ser>
        <c:ser>
          <c:idx val="17"/>
          <c:order val="17"/>
          <c:tx>
            <c:strRef>
              <c:f>'[Data for SMC annual meeting_2024 Abuja.xlsx]# children covered'!$A$21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strRef>
              <c:f>'[Data for SMC annual meeting_2024 Abuja.xlsx]# children covered'!$B$3:$M$3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'[Data for SMC annual meeting_2024 Abuja.xlsx]# children covered'!$B$21:$M$21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9">
                  <c:v>81899</c:v>
                </c:pt>
                <c:pt idx="10">
                  <c:v>212158</c:v>
                </c:pt>
                <c:pt idx="11">
                  <c:v>265000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31C-4D60-BED9-5EDB79ACA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212048"/>
        <c:axId val="13417296"/>
      </c:areaChart>
      <c:catAx>
        <c:axId val="86921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17296"/>
        <c:crosses val="autoZero"/>
        <c:auto val="1"/>
        <c:lblAlgn val="ctr"/>
        <c:lblOffset val="100"/>
        <c:noMultiLvlLbl val="0"/>
      </c:catAx>
      <c:valAx>
        <c:axId val="134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9212048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90740082046901"/>
          <c:y val="4.4368218324974833E-2"/>
          <c:w val="0.13386488345071257"/>
          <c:h val="0.93245905840813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Number of countries implementing SMC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'# country implementing'!$A$24</c:f>
              <c:strCache>
                <c:ptCount val="1"/>
                <c:pt idx="0">
                  <c:v>Number of countries implementing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'# country implementing'!$B$23:$M$23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'# country implementing'!$B$24:$M$24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17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9-4981-85BF-CA5960034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025616"/>
        <c:axId val="563659296"/>
      </c:lineChart>
      <c:catAx>
        <c:axId val="90702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3659296"/>
        <c:crosses val="autoZero"/>
        <c:auto val="1"/>
        <c:lblAlgn val="ctr"/>
        <c:lblOffset val="100"/>
        <c:noMultiLvlLbl val="0"/>
      </c:catAx>
      <c:valAx>
        <c:axId val="5636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702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Number of districts delivering SMC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'# districts - clean'!$A$1051</c:f>
              <c:strCache>
                <c:ptCount val="1"/>
                <c:pt idx="0">
                  <c:v>Total number of districts delivering SMC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'# districts - clean'!$B$1050:$K$1050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'# districts - clean'!$B$1051:$K$1051</c:f>
              <c:numCache>
                <c:formatCode>General</c:formatCode>
                <c:ptCount val="10"/>
                <c:pt idx="0">
                  <c:v>66</c:v>
                </c:pt>
                <c:pt idx="1">
                  <c:v>79</c:v>
                </c:pt>
                <c:pt idx="2">
                  <c:v>315</c:v>
                </c:pt>
                <c:pt idx="3">
                  <c:v>265</c:v>
                </c:pt>
                <c:pt idx="4">
                  <c:v>426</c:v>
                </c:pt>
                <c:pt idx="5">
                  <c:v>428</c:v>
                </c:pt>
                <c:pt idx="6">
                  <c:v>668</c:v>
                </c:pt>
                <c:pt idx="7">
                  <c:v>822</c:v>
                </c:pt>
                <c:pt idx="8">
                  <c:v>896</c:v>
                </c:pt>
                <c:pt idx="9">
                  <c:v>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4-4B20-A307-A4E7E382B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1694832"/>
        <c:axId val="541326928"/>
      </c:lineChart>
      <c:catAx>
        <c:axId val="125169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326928"/>
        <c:crosses val="autoZero"/>
        <c:auto val="1"/>
        <c:lblAlgn val="ctr"/>
        <c:lblOffset val="100"/>
        <c:noMultiLvlLbl val="0"/>
      </c:catAx>
      <c:valAx>
        <c:axId val="54132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16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'# children per age groups'!$E$16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'# children per age groups'!$F$15:$M$15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2023*</c:v>
                </c:pt>
              </c:strCache>
            </c:strRef>
          </c:cat>
          <c:val>
            <c:numRef>
              <c:f>'# children per age groups'!$F$16:$M$16</c:f>
              <c:numCache>
                <c:formatCode>General</c:formatCode>
                <c:ptCount val="8"/>
                <c:pt idx="0">
                  <c:v>2384087.9166666698</c:v>
                </c:pt>
                <c:pt idx="1">
                  <c:v>2468777.1666666698</c:v>
                </c:pt>
                <c:pt idx="2">
                  <c:v>3214817.5833333302</c:v>
                </c:pt>
                <c:pt idx="3">
                  <c:v>3290272.4166666698</c:v>
                </c:pt>
                <c:pt idx="4">
                  <c:v>5808987.75</c:v>
                </c:pt>
                <c:pt idx="5">
                  <c:v>9007376.5166666601</c:v>
                </c:pt>
                <c:pt idx="6">
                  <c:v>8857348.7166666705</c:v>
                </c:pt>
                <c:pt idx="7">
                  <c:v>9040241.3333333395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3-4192-8C35-9949EC776AEF}"/>
            </c:ext>
          </c:extLst>
        </c:ser>
        <c:ser>
          <c:idx val="1"/>
          <c:order val="1"/>
          <c:tx>
            <c:strRef>
              <c:f>'# children per age groups'!$E$17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'# children per age groups'!$F$15:$M$15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2023*</c:v>
                </c:pt>
              </c:strCache>
            </c:strRef>
          </c:cat>
          <c:val>
            <c:numRef>
              <c:f>'# children per age groups'!$F$17:$M$17</c:f>
              <c:numCache>
                <c:formatCode>General</c:formatCode>
                <c:ptCount val="8"/>
                <c:pt idx="0">
                  <c:v>12001363.3333333</c:v>
                </c:pt>
                <c:pt idx="1">
                  <c:v>12292693.5833333</c:v>
                </c:pt>
                <c:pt idx="2">
                  <c:v>16327621.75</c:v>
                </c:pt>
                <c:pt idx="3">
                  <c:v>15219249.75</c:v>
                </c:pt>
                <c:pt idx="4">
                  <c:v>27176544.666666701</c:v>
                </c:pt>
                <c:pt idx="5">
                  <c:v>35540778.0666667</c:v>
                </c:pt>
                <c:pt idx="6">
                  <c:v>39955363.433333397</c:v>
                </c:pt>
                <c:pt idx="7">
                  <c:v>41444837.149999999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3-4192-8C35-9949EC776AEF}"/>
            </c:ext>
          </c:extLst>
        </c:ser>
        <c:ser>
          <c:idx val="2"/>
          <c:order val="2"/>
          <c:tx>
            <c:strRef>
              <c:f>'# children per age groups'!$E$18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'# children per age groups'!$F$15:$M$15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2023*</c:v>
                </c:pt>
              </c:strCache>
            </c:strRef>
          </c:cat>
          <c:val>
            <c:numRef>
              <c:f>'# children per age groups'!$F$18:$M$18</c:f>
              <c:numCache>
                <c:formatCode>General</c:formatCode>
                <c:ptCount val="8"/>
                <c:pt idx="0">
                  <c:v>354789.58333333302</c:v>
                </c:pt>
                <c:pt idx="1">
                  <c:v>349598.58333333302</c:v>
                </c:pt>
                <c:pt idx="2">
                  <c:v>102423.5</c:v>
                </c:pt>
                <c:pt idx="3">
                  <c:v>367041.41666666698</c:v>
                </c:pt>
                <c:pt idx="4">
                  <c:v>452329.91666666698</c:v>
                </c:pt>
                <c:pt idx="5">
                  <c:v>550688.66666666698</c:v>
                </c:pt>
                <c:pt idx="6">
                  <c:v>647620.88333333295</c:v>
                </c:pt>
                <c:pt idx="7">
                  <c:v>735448.53333333402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3-4192-8C35-9949EC776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130176"/>
        <c:axId val="860783216"/>
      </c:barChart>
      <c:catAx>
        <c:axId val="12431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0783216"/>
        <c:crosses val="autoZero"/>
        <c:auto val="1"/>
        <c:lblAlgn val="ctr"/>
        <c:lblOffset val="100"/>
        <c:noMultiLvlLbl val="0"/>
      </c:catAx>
      <c:valAx>
        <c:axId val="86078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31301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 per age group'!$E$13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'Perf per age group'!$F$12:$M$12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 per age group'!$F$13:$M$13</c:f>
              <c:numCache>
                <c:formatCode>0%</c:formatCode>
                <c:ptCount val="7"/>
                <c:pt idx="0">
                  <c:v>0.93267131578485196</c:v>
                </c:pt>
                <c:pt idx="1">
                  <c:v>0.95938902677414695</c:v>
                </c:pt>
                <c:pt idx="2">
                  <c:v>0.83071265763021696</c:v>
                </c:pt>
                <c:pt idx="3">
                  <c:v>0.99836388230940498</c:v>
                </c:pt>
                <c:pt idx="4">
                  <c:v>1.1242241186317501</c:v>
                </c:pt>
                <c:pt idx="5">
                  <c:v>0.98391766784581403</c:v>
                </c:pt>
                <c:pt idx="6">
                  <c:v>0.934575943130458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A26-4B9F-9330-2CA6F47F7288}"/>
            </c:ext>
          </c:extLst>
        </c:ser>
        <c:ser>
          <c:idx val="1"/>
          <c:order val="1"/>
          <c:tx>
            <c:strRef>
              <c:f>'Perf per age group'!$E$14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'Perf per age group'!$F$12:$M$12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 per age group'!$F$14:$M$14</c:f>
              <c:numCache>
                <c:formatCode>0%</c:formatCode>
                <c:ptCount val="7"/>
                <c:pt idx="0">
                  <c:v>0.96917874231850498</c:v>
                </c:pt>
                <c:pt idx="1">
                  <c:v>1.03749431271946</c:v>
                </c:pt>
                <c:pt idx="2">
                  <c:v>0.84312068694896902</c:v>
                </c:pt>
                <c:pt idx="3">
                  <c:v>1.0774306356557</c:v>
                </c:pt>
                <c:pt idx="4">
                  <c:v>1.0111144923212101</c:v>
                </c:pt>
                <c:pt idx="5">
                  <c:v>1.0105621046186299</c:v>
                </c:pt>
                <c:pt idx="6">
                  <c:v>1.0124117762934199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A26-4B9F-9330-2CA6F47F7288}"/>
            </c:ext>
          </c:extLst>
        </c:ser>
        <c:ser>
          <c:idx val="2"/>
          <c:order val="2"/>
          <c:tx>
            <c:strRef>
              <c:f>'Perf per age group'!$E$15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'Perf per age group'!$F$12:$M$12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 per age group'!$F$15:$M$15</c:f>
              <c:numCache>
                <c:formatCode>0%</c:formatCode>
                <c:ptCount val="7"/>
                <c:pt idx="0">
                  <c:v>1.0382528018244801</c:v>
                </c:pt>
                <c:pt idx="1">
                  <c:v>0.98148165893671702</c:v>
                </c:pt>
                <c:pt idx="2">
                  <c:v>0.96447651987336303</c:v>
                </c:pt>
                <c:pt idx="3">
                  <c:v>0.89970609715665795</c:v>
                </c:pt>
                <c:pt idx="4">
                  <c:v>0.95497443290790296</c:v>
                </c:pt>
                <c:pt idx="5">
                  <c:v>0.98528425971938804</c:v>
                </c:pt>
                <c:pt idx="6">
                  <c:v>0.86395218143330799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A26-4B9F-9330-2CA6F47F7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0815360"/>
        <c:axId val="8459712"/>
      </c:barChart>
      <c:catAx>
        <c:axId val="10008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59712"/>
        <c:crosses val="autoZero"/>
        <c:auto val="1"/>
        <c:lblAlgn val="ctr"/>
        <c:lblOffset val="100"/>
        <c:noMultiLvlLbl val="0"/>
      </c:catAx>
      <c:valAx>
        <c:axId val="8459712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08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'Performance per cycle'!$E$14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'Performance per cycle'!$F$13:$M$13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'Performance per cycle'!$F$14:$M$14</c:f>
              <c:numCache>
                <c:formatCode>0%</c:formatCode>
                <c:ptCount val="7"/>
                <c:pt idx="0">
                  <c:v>0.97465676568887705</c:v>
                </c:pt>
                <c:pt idx="1">
                  <c:v>0.99685417082980499</c:v>
                </c:pt>
                <c:pt idx="2">
                  <c:v>0.829600572724422</c:v>
                </c:pt>
                <c:pt idx="3">
                  <c:v>1.0554418432555599</c:v>
                </c:pt>
                <c:pt idx="4">
                  <c:v>1.01286732681233</c:v>
                </c:pt>
                <c:pt idx="5">
                  <c:v>1.0193008030269799</c:v>
                </c:pt>
                <c:pt idx="6">
                  <c:v>0.982299818413507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5C4-4169-9DC3-7A3EA5A62739}"/>
            </c:ext>
          </c:extLst>
        </c:ser>
        <c:ser>
          <c:idx val="1"/>
          <c:order val="1"/>
          <c:tx>
            <c:strRef>
              <c:f>'Performance per cycle'!$E$15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'Performance per cycle'!$F$13:$M$13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'Performance per cycle'!$F$15:$M$15</c:f>
              <c:numCache>
                <c:formatCode>0%</c:formatCode>
                <c:ptCount val="7"/>
                <c:pt idx="0">
                  <c:v>1.01451774650439</c:v>
                </c:pt>
                <c:pt idx="1">
                  <c:v>1.0229110168781199</c:v>
                </c:pt>
                <c:pt idx="2">
                  <c:v>0.85697082026629601</c:v>
                </c:pt>
                <c:pt idx="3">
                  <c:v>1.0751201888252899</c:v>
                </c:pt>
                <c:pt idx="4">
                  <c:v>1.0508959476703801</c:v>
                </c:pt>
                <c:pt idx="5">
                  <c:v>1.0244640072000699</c:v>
                </c:pt>
                <c:pt idx="6">
                  <c:v>1.0053509575964901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5C4-4169-9DC3-7A3EA5A62739}"/>
            </c:ext>
          </c:extLst>
        </c:ser>
        <c:ser>
          <c:idx val="2"/>
          <c:order val="2"/>
          <c:tx>
            <c:strRef>
              <c:f>'Performance per cycle'!$E$16</c:f>
              <c:strCache>
                <c:ptCount val="1"/>
                <c:pt idx="0">
                  <c:v>Cycle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'Performance per cycle'!$F$13:$M$13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'Performance per cycle'!$F$16:$M$16</c:f>
              <c:numCache>
                <c:formatCode>0%</c:formatCode>
                <c:ptCount val="7"/>
                <c:pt idx="0">
                  <c:v>0.99541360265799095</c:v>
                </c:pt>
                <c:pt idx="1">
                  <c:v>1.0345458258123701</c:v>
                </c:pt>
                <c:pt idx="2">
                  <c:v>0.84654530785744198</c:v>
                </c:pt>
                <c:pt idx="3">
                  <c:v>1.0689131752540699</c:v>
                </c:pt>
                <c:pt idx="4">
                  <c:v>1.08688662259395</c:v>
                </c:pt>
                <c:pt idx="5">
                  <c:v>1.00017119279264</c:v>
                </c:pt>
                <c:pt idx="6">
                  <c:v>1.00660323319878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5C4-4169-9DC3-7A3EA5A62739}"/>
            </c:ext>
          </c:extLst>
        </c:ser>
        <c:ser>
          <c:idx val="3"/>
          <c:order val="3"/>
          <c:tx>
            <c:strRef>
              <c:f>'Performance per cycle'!$E$17</c:f>
              <c:strCache>
                <c:ptCount val="1"/>
                <c:pt idx="0">
                  <c:v>Cycle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'Performance per cycle'!$F$13:$M$13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'Performance per cycle'!$F$17:$M$17</c:f>
              <c:numCache>
                <c:formatCode>0%</c:formatCode>
                <c:ptCount val="7"/>
                <c:pt idx="0">
                  <c:v>0.86053163059000903</c:v>
                </c:pt>
                <c:pt idx="1">
                  <c:v>1.0404313287585001</c:v>
                </c:pt>
                <c:pt idx="2">
                  <c:v>0.83588557105907402</c:v>
                </c:pt>
                <c:pt idx="3">
                  <c:v>1.0424353624142499</c:v>
                </c:pt>
                <c:pt idx="4">
                  <c:v>0.97433783103208804</c:v>
                </c:pt>
                <c:pt idx="5">
                  <c:v>0.97025540337206495</c:v>
                </c:pt>
                <c:pt idx="6">
                  <c:v>0.986163416429227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5C4-4169-9DC3-7A3EA5A62739}"/>
            </c:ext>
          </c:extLst>
        </c:ser>
        <c:ser>
          <c:idx val="4"/>
          <c:order val="4"/>
          <c:tx>
            <c:strRef>
              <c:f>'Performance per cycle'!$E$18</c:f>
              <c:strCache>
                <c:ptCount val="1"/>
                <c:pt idx="0">
                  <c:v>Cycle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'Performance per cycle'!$F$13:$M$13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  <c:extLst/>
            </c:strRef>
          </c:cat>
          <c:val>
            <c:numRef>
              <c:f>'Performance per cycle'!$F$18:$M$18</c:f>
              <c:numCache>
                <c:formatCode>General</c:formatCode>
                <c:ptCount val="7"/>
                <c:pt idx="4" formatCode="0%">
                  <c:v>1.0114661444998301</c:v>
                </c:pt>
                <c:pt idx="5" formatCode="0%">
                  <c:v>1.0427082158182599</c:v>
                </c:pt>
                <c:pt idx="6" formatCode="0%">
                  <c:v>0.99903022914962802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5C4-4169-9DC3-7A3EA5A62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699632"/>
        <c:axId val="1011256864"/>
      </c:barChart>
      <c:catAx>
        <c:axId val="12516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1256864"/>
        <c:crosses val="autoZero"/>
        <c:auto val="1"/>
        <c:lblAlgn val="ctr"/>
        <c:lblOffset val="100"/>
        <c:noMultiLvlLbl val="0"/>
      </c:catAx>
      <c:valAx>
        <c:axId val="1011256864"/>
        <c:scaling>
          <c:orientation val="minMax"/>
          <c:max val="1.2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16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A599DB5-F951-465E-9D7E-371F7B638051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DAE7F38-D7FC-49C1-9028-C8337DBBF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2326" indent="-281664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6655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7317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7979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8641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9303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9965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0627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5212E8B-A4EC-412D-8B9B-2DB6F4206A75}" type="slidenum">
              <a:rPr lang="fr-FR" altLang="en-US">
                <a:solidFill>
                  <a:prstClr val="black"/>
                </a:solidFill>
              </a:rPr>
              <a:pPr/>
              <a:t>1</a:t>
            </a:fld>
            <a:endParaRPr lang="fr-F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2" y="618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425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06A-5625-414C-BC6B-7B060C8797F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35D6-95BB-49EA-A73A-D468B4973E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7381-96F6-4A03-B496-F7A64C84E1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719B-E54D-4F5C-8928-5D8158DE6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1CE-B6ED-4ADD-8BCF-C37162A929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C81-C750-4079-B713-1D2CE4C68C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F05A-8047-4243-89AD-2D4C57653C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B2E-9FE5-4C87-A44A-58EAFFAB16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385-62A9-4CFF-B56C-1046281EB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EE3-F15F-42BF-AB1D-F2C9AAEFD7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806804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079-A98F-4C19-8926-5593C135B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529-3FE1-4D24-BC01-867ECBCD36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38F-569C-40FD-A208-222B1CA3F0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58C-538C-4143-8B3E-6DF8394AEC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DF7-9D13-4E81-B3F6-5B7A3BA80F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238-F5F9-412D-AB29-85B2D05B6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030-1CF0-49FB-8265-2F14BA6A90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1E4-1C7B-4E02-804A-3C7AE9A77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5B42-B961-4709-A9EA-CA774A095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0956-3165-49A6-8562-BCFC76D3C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1" descr="img_coverAR201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3" y="-1010867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-22627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    </a:t>
            </a:r>
          </a:p>
        </p:txBody>
      </p:sp>
      <p:pic>
        <p:nvPicPr>
          <p:cNvPr id="19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9" y="5894476"/>
            <a:ext cx="2760687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864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0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5DD-AD8A-442B-AC52-74205DAFE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196-4D66-412D-A0D0-164B33D39A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D5B-A693-49C5-AD9B-5B5EAB88B0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A2F2-7D83-4A4D-ACFA-4DF6CB35EE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5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3117-AB47-4851-AD43-B9812DA1DA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>
                <a:tab pos="4613275" algn="l"/>
                <a:tab pos="4708525" algn="l"/>
              </a:tabLs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8C71-5243-4C45-82D2-D0E8EEF539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9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E3C2-2BF0-4B07-B891-37E1D26476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B25-228E-4E0B-9880-20EA68732D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24F5-A906-4F8D-B729-717FC74555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B705-A920-42C6-8860-D661C21F0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D6D-2CE0-47C4-A54B-9CE08FF78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3330-79E9-40E1-9A03-C2C867BC33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C82-B936-4F6C-8E9E-86AF023CC1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6497-C19B-4BC4-9BB0-8518614F9C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3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5284-2D3E-4862-B700-3D493BF22A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9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E73D-2E19-4501-BF8F-6D9FBBA714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AD2-A050-42E6-8DA5-EC94044FAB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42B3-4DF2-443A-A232-93818335A0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DD-895A-4D49-A633-CA29E39184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10"/>
            <a:ext cx="10515600" cy="1325563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BDCF-00BA-4D8C-A7F5-4F71EE539E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82C-C62D-49BA-90E7-FECB54689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792-F589-4ACE-92F6-205EBEA779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BAEB-106B-4A6E-B878-49685DFB7D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748-07EA-4095-9F4E-870F960F2E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3852078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350000" imgH="6350000" progId="TCLayout.ActiveDocument.1">
                  <p:embed/>
                </p:oleObj>
              </mc:Choice>
              <mc:Fallback>
                <p:oleObj name="think-cell Slide" r:id="rId7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924D-B118-4D6C-8942-967B848739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3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65F6-B9A7-44C6-87F1-811CE78F4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6F5-B27D-4927-B5F6-0CA7AB4375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5E2C-D2BF-4DA6-B0B4-7921087E38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438161" y="725530"/>
            <a:ext cx="4542211" cy="9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SMC 2023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Update on achievements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15441" y="2531821"/>
            <a:ext cx="431855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SMC Alliance Annual Meeting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February 27 to 29, 2024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Abuja, Nigeria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endParaRPr lang="en-GB" altLang="en-US" sz="2000" b="0" dirty="0">
              <a:solidFill>
                <a:prstClr val="white"/>
              </a:solidFill>
            </a:endParaRP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Céline Audibert</a:t>
            </a:r>
          </a:p>
          <a:p>
            <a:pPr defTabSz="685800">
              <a:buClr>
                <a:srgbClr val="B30076"/>
              </a:buClr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Director market research, APM</a:t>
            </a:r>
          </a:p>
        </p:txBody>
      </p:sp>
      <p:sp>
        <p:nvSpPr>
          <p:cNvPr id="9221" name="Sous-titre 2"/>
          <p:cNvSpPr txBox="1">
            <a:spLocks/>
          </p:cNvSpPr>
          <p:nvPr/>
        </p:nvSpPr>
        <p:spPr bwMode="auto">
          <a:xfrm>
            <a:off x="262105" y="6380171"/>
            <a:ext cx="396875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defTabSz="45717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A7005F"/>
                </a:solidFill>
              </a:rPr>
              <a:t>Defeating Malaria Together</a:t>
            </a:r>
          </a:p>
        </p:txBody>
      </p:sp>
    </p:spTree>
    <p:extLst>
      <p:ext uri="{BB962C8B-B14F-4D97-AF65-F5344CB8AC3E}">
        <p14:creationId xmlns:p14="http://schemas.microsoft.com/office/powerpoint/2010/main" val="111458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Cumulatively 1,078 million treatments delivered since 2012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2023 data are partial</a:t>
            </a:r>
            <a:endParaRPr lang="fr-CH" sz="1400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2B85A93-FC0C-D0FF-94D3-3F96C1255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14119"/>
              </p:ext>
            </p:extLst>
          </p:nvPr>
        </p:nvGraphicFramePr>
        <p:xfrm>
          <a:off x="689675" y="1190625"/>
          <a:ext cx="9926664" cy="496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8845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53m children covered on average in 2023*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10" y="6437376"/>
            <a:ext cx="2267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2023 data are partial</a:t>
            </a:r>
            <a:endParaRPr lang="fr-CH" sz="1400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3A6B92-0097-0E7E-BD00-CB92355C7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363270"/>
              </p:ext>
            </p:extLst>
          </p:nvPr>
        </p:nvGraphicFramePr>
        <p:xfrm>
          <a:off x="618309" y="1087277"/>
          <a:ext cx="10542750" cy="521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42395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453007" y="328980"/>
            <a:ext cx="11015093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From 2 countries in 2012 to 18 countries in 2023 and 900 districts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C07E92-E8E9-7C05-6593-396C52EB5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060226"/>
              </p:ext>
            </p:extLst>
          </p:nvPr>
        </p:nvGraphicFramePr>
        <p:xfrm>
          <a:off x="453007" y="1290876"/>
          <a:ext cx="5642994" cy="479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9C44CE-6888-28EA-A08C-DD43D3F92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91898"/>
              </p:ext>
            </p:extLst>
          </p:nvPr>
        </p:nvGraphicFramePr>
        <p:xfrm>
          <a:off x="6096000" y="1290877"/>
          <a:ext cx="5824756" cy="479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056E9A-40EB-E53B-A3DF-4C4201EA75D2}"/>
              </a:ext>
            </a:extLst>
          </p:cNvPr>
          <p:cNvSpPr txBox="1"/>
          <p:nvPr/>
        </p:nvSpPr>
        <p:spPr>
          <a:xfrm>
            <a:off x="6419229" y="6184361"/>
            <a:ext cx="2267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2023 data are partial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10322564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Average number of children covered per age group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EF567B-72D7-D5C2-F201-8260FA398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93971"/>
              </p:ext>
            </p:extLst>
          </p:nvPr>
        </p:nvGraphicFramePr>
        <p:xfrm>
          <a:off x="1065402" y="1174459"/>
          <a:ext cx="9295002" cy="48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90B79D-DD13-D080-EC45-61C1DB415F33}"/>
              </a:ext>
            </a:extLst>
          </p:cNvPr>
          <p:cNvSpPr txBox="1"/>
          <p:nvPr/>
        </p:nvSpPr>
        <p:spPr>
          <a:xfrm>
            <a:off x="450529" y="6221243"/>
            <a:ext cx="853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2023 data are partial</a:t>
            </a:r>
          </a:p>
          <a:p>
            <a:r>
              <a:rPr lang="en-US" sz="1400" i="1" dirty="0"/>
              <a:t>Breakdown per age group not available in 2014 and 2015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18855855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Campaign performance per age group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AF9894D-61E6-1F31-41B9-C22652CF9397}"/>
              </a:ext>
            </a:extLst>
          </p:cNvPr>
          <p:cNvSpPr txBox="1"/>
          <p:nvPr/>
        </p:nvSpPr>
        <p:spPr>
          <a:xfrm>
            <a:off x="8578312" y="1585519"/>
            <a:ext cx="302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Achieved versus target is regularly the highest for the 12 to 59 months age group</a:t>
            </a:r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5CB94-606F-4BA7-E78D-96D33ED66B7D}"/>
              </a:ext>
            </a:extLst>
          </p:cNvPr>
          <p:cNvSpPr txBox="1"/>
          <p:nvPr/>
        </p:nvSpPr>
        <p:spPr>
          <a:xfrm>
            <a:off x="450529" y="6221243"/>
            <a:ext cx="2267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2023 data are partial</a:t>
            </a:r>
            <a:endParaRPr lang="fr-CH" sz="1400" i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DB9710-66A0-D387-C32C-853023CA2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881240"/>
              </p:ext>
            </p:extLst>
          </p:nvPr>
        </p:nvGraphicFramePr>
        <p:xfrm>
          <a:off x="519766" y="1135288"/>
          <a:ext cx="7508497" cy="484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E8CDED-B222-D0EA-BD6A-E3252A08FD53}"/>
              </a:ext>
            </a:extLst>
          </p:cNvPr>
          <p:cNvCxnSpPr>
            <a:cxnSpLocks/>
          </p:cNvCxnSpPr>
          <p:nvPr/>
        </p:nvCxnSpPr>
        <p:spPr>
          <a:xfrm>
            <a:off x="1181653" y="2622896"/>
            <a:ext cx="68466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3624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Campaign performance per cycle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AF9894D-61E6-1F31-41B9-C22652CF9397}"/>
              </a:ext>
            </a:extLst>
          </p:cNvPr>
          <p:cNvSpPr txBox="1"/>
          <p:nvPr/>
        </p:nvSpPr>
        <p:spPr>
          <a:xfrm>
            <a:off x="8713694" y="1585519"/>
            <a:ext cx="288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and fourth cycle regularly show the lowest coverage performance</a:t>
            </a:r>
            <a:endParaRPr lang="fr-CH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09BB33-EAD3-EE86-1C31-EBB6CA80A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623967"/>
              </p:ext>
            </p:extLst>
          </p:nvPr>
        </p:nvGraphicFramePr>
        <p:xfrm>
          <a:off x="590026" y="1138302"/>
          <a:ext cx="7890586" cy="494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D7C026-906B-139F-35EE-63F5947C8B60}"/>
              </a:ext>
            </a:extLst>
          </p:cNvPr>
          <p:cNvSpPr txBox="1"/>
          <p:nvPr/>
        </p:nvSpPr>
        <p:spPr>
          <a:xfrm>
            <a:off x="450529" y="6221243"/>
            <a:ext cx="2267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2023 data are partial</a:t>
            </a:r>
            <a:endParaRPr lang="fr-CH" sz="14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A24C3D-8AE7-49F3-BEAE-D26AEED6CE30}"/>
              </a:ext>
            </a:extLst>
          </p:cNvPr>
          <p:cNvCxnSpPr/>
          <p:nvPr/>
        </p:nvCxnSpPr>
        <p:spPr>
          <a:xfrm>
            <a:off x="1208868" y="2911375"/>
            <a:ext cx="74469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283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9733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heme/theme1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Nov 2018 - Board Membership_SFD" id="{0BAB3EFF-A35A-4969-A8F2-5E44BA012E50}" vid="{CD0EBB2C-D1D5-414B-84B1-504A7A6186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17333</TotalTime>
  <Words>166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System Font Regular</vt:lpstr>
      <vt:lpstr>Wingdings</vt:lpstr>
      <vt:lpstr>Thème Office</vt:lpstr>
      <vt:lpstr>Custom Design</vt:lpstr>
      <vt:lpstr>1_Custom Design</vt:lpstr>
      <vt:lpstr>2_Custom Design</vt:lpstr>
      <vt:lpstr>3_Custom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MMV-supported projects</dc:title>
  <dc:creator>Jaya Banerji</dc:creator>
  <cp:lastModifiedBy>Celine Audibert</cp:lastModifiedBy>
  <cp:revision>1081</cp:revision>
  <cp:lastPrinted>2020-01-14T13:32:23Z</cp:lastPrinted>
  <dcterms:created xsi:type="dcterms:W3CDTF">2018-10-16T01:49:16Z</dcterms:created>
  <dcterms:modified xsi:type="dcterms:W3CDTF">2024-02-28T08:10:13Z</dcterms:modified>
</cp:coreProperties>
</file>