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75" r:id="rId7"/>
    <p:sldId id="277" r:id="rId8"/>
    <p:sldId id="278" r:id="rId9"/>
    <p:sldId id="261" r:id="rId10"/>
    <p:sldId id="264" r:id="rId11"/>
    <p:sldId id="265" r:id="rId12"/>
    <p:sldId id="266" r:id="rId13"/>
    <p:sldId id="276" r:id="rId14"/>
    <p:sldId id="269" r:id="rId15"/>
    <p:sldId id="270" r:id="rId16"/>
    <p:sldId id="271" r:id="rId17"/>
    <p:sldId id="272" r:id="rId18"/>
    <p:sldId id="280" r:id="rId19"/>
    <p:sldId id="279" r:id="rId20"/>
    <p:sldId id="281" r:id="rId21"/>
    <p:sldId id="282" r:id="rId22"/>
    <p:sldId id="274" r:id="rId23"/>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1pPr>
    <a:lvl2pPr marL="0" lvl="1"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2pPr>
    <a:lvl3pPr marL="0" lvl="2"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3pPr>
    <a:lvl4pPr marL="0" lvl="3"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4pPr>
    <a:lvl5pPr marL="0" lvl="4"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5pPr>
    <a:lvl6pPr marL="2286000" lvl="5"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6pPr>
    <a:lvl7pPr marL="2743200" lvl="6"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7pPr>
    <a:lvl8pPr marL="3200400" lvl="7"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8pPr>
    <a:lvl9pPr marL="3657600" lvl="8"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Dentinger" initials="C" lastIdx="786497536" clrIdx="0"/>
  <p:cmAuthor id="2" name="Lia Florey" initials="L" lastIdx="786497537" clrIdx="1"/>
  <p:cmAuthor id="3" name="U31" initials="U" lastIdx="1" clrIdx="2">
    <p:extLst>
      <p:ext uri="{19B8F6BF-5375-455C-9EA6-DF929625EA0E}">
        <p15:presenceInfo xmlns:p15="http://schemas.microsoft.com/office/powerpoint/2012/main" userId="U3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94660"/>
  </p:normalViewPr>
  <p:slideViewPr>
    <p:cSldViewPr snapToGrid="0" showGuides="1">
      <p:cViewPr>
        <p:scale>
          <a:sx n="63" d="100"/>
          <a:sy n="63" d="100"/>
        </p:scale>
        <p:origin x="1264" y="52"/>
      </p:cViewPr>
      <p:guideLst>
        <p:guide orient="horz" pos="2160"/>
        <p:guide pos="288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2-14T08:40:06.076" idx="786497536">
    <p:pos x="1310739" y="4325376"/>
    <p:text>ajouter un domaine d'intérêt ? numérisation, populations difficiles à atteindre, durabilité ou nouvelles géographies ?</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23-02-14T08:40:06.081" idx="786497536">
    <p:pos x="131090" y="23986193"/>
    <p:text>Devrions-nous demander des informations sur le nombre de cycles à inclure dans ces cartes ? Est-il possible de les demander dans le temps qui reste ?</p:text>
  </p:cm>
  <p:cm authorId="2" dt="2023-02-14T08:40:06.082" idx="786497537">
    <p:pos x="131090" y="23986193"/>
    <p:text>Est-il possible de les réaliser avec les informations que Céline a déjà collectées ?</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23-02-14T08:40:06.086" idx="786497536">
    <p:pos x="3604497" y="27197451"/>
    <p:text>Nous pouvons soit faire trois versions de ce modèle pour les trois groupes de présentations, soit inclure des instructions pour remplir simplement l'une des trois sections colorées.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17" name="Google Shape;6;n"/>
          <p:cNvSpPr txBox="1">
            <a:spLocks noGrp="1"/>
          </p:cNvSpPr>
          <p:nvPr>
            <p:ph type="body"/>
          </p:nvPr>
        </p:nvSpPr>
        <p:spPr>
          <a:xfrm>
            <a:off x="685800" y="4400550"/>
            <a:ext cx="5486400" cy="3600450"/>
          </a:xfrm>
          <a:prstGeom prst="rect">
            <a:avLst/>
          </a:prstGeom>
          <a:noFill/>
          <a:ln w="9525">
            <a:noFill/>
          </a:ln>
        </p:spPr>
        <p:txBody>
          <a:bodyPr wrap="square" lIns="91425" tIns="45700" rIns="91425" bIns="45700" anchor="t" anchorCtr="0"/>
          <a:lstStyle/>
          <a:p>
            <a:pPr lvl="0"/>
            <a:endParaRPr lang="en-US"/>
          </a:p>
        </p:txBody>
      </p:sp>
      <p:sp>
        <p:nvSpPr>
          <p:cNvPr id="7" name="Google Shape;7;n"/>
          <p:cNvSpPr txBox="1">
            <a:spLocks noGrp="1"/>
          </p:cNvSpPr>
          <p:nvPr>
            <p:ph type="ftr" idx="11"/>
          </p:nvPr>
        </p:nvSpPr>
        <p:spPr>
          <a:xfrm>
            <a:off x="0" y="8685213"/>
            <a:ext cx="2971800" cy="45878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8" name="Google Shape;8;n"/>
          <p:cNvSpPr txBox="1">
            <a:spLocks noGrp="1"/>
          </p:cNvSpPr>
          <p:nvPr>
            <p:ph type="sldNum" idx="12"/>
          </p:nvPr>
        </p:nvSpPr>
        <p:spPr>
          <a:xfrm>
            <a:off x="3884613" y="8685213"/>
            <a:ext cx="2971800" cy="458788"/>
          </a:xfrm>
          <a:prstGeom prst="rect">
            <a:avLst/>
          </a:prstGeom>
          <a:noFill/>
          <a:ln>
            <a:noFill/>
          </a:ln>
        </p:spPr>
        <p:txBody>
          <a:bodyPr spcFirstLastPara="1" wrap="square" lIns="91425" tIns="45700" rIns="91425" bIns="45700" anchor="b" anchorCtr="0">
            <a:noAutofit/>
          </a:bodyPr>
          <a:lstStyle/>
          <a:p>
            <a:pPr marL="0" marR="0" lvl="0" indent="0" algn="r" rtl="0" fontAlgn="auto">
              <a:lnSpc>
                <a:spcPct val="100000"/>
              </a:lnSpc>
              <a:spcBef>
                <a:spcPts val="0"/>
              </a:spcBef>
              <a:spcAft>
                <a:spcPts val="0"/>
              </a:spcAft>
              <a:buClr>
                <a:srgbClr val="000000"/>
              </a:buClr>
              <a:buSzPts val="1200"/>
              <a:buFont typeface="Arial" panose="020B0604020202020204"/>
              <a:buNone/>
            </a:pPr>
            <a:fld id="{00000000-1234-1234-1234-123412341234}" type="slidenum">
              <a:rPr lang="fr-FR" sz="12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rPr>
              <a:t>‹N°›</a:t>
            </a:fld>
            <a:endParaRPr sz="12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Google Shape;85;p1: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86" name="Google Shape;86;p1:notes"/>
          <p:cNvSpPr>
            <a:spLocks noGrp="1" noRot="1" noChangeAspect="1"/>
          </p:cNvSpPr>
          <p:nvPr>
            <p:ph type="sldImg" idx="2"/>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Google Shape;160;g207aaa14ad4_0_42: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161" name="Google Shape;161;g207aaa14ad4_0_42:notes"/>
          <p:cNvSpPr>
            <a:spLocks noGrp="1" noRot="1" noChangeAspect="1"/>
          </p:cNvSpPr>
          <p:nvPr>
            <p:ph type="sldImg" idx="2"/>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Google Shape;168;g2073e6c94da_0_87: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169" name="Google Shape;169;g2073e6c94da_0_87:notes"/>
          <p:cNvSpPr>
            <a:spLocks noGrp="1" noRot="1" noChangeAspect="1"/>
          </p:cNvSpPr>
          <p:nvPr>
            <p:ph type="sldImg" idx="2"/>
          </p:nvPr>
        </p:nvSpPr>
        <p:spPr>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Google Shape;177;g2073e6c94da_0_95:notes"/>
          <p:cNvSpPr txBox="1">
            <a:spLocks noGrp="1"/>
          </p:cNvSpPr>
          <p:nvPr>
            <p:ph type="body"/>
          </p:nvPr>
        </p:nvSpPr>
        <p:spPr>
          <a:ln/>
        </p:spPr>
        <p:txBody>
          <a:bodyPr wrap="square" lIns="91425" tIns="45700" rIns="91425" bIns="45700" anchor="t" anchorCtr="0"/>
          <a:lstStyle/>
          <a:p>
            <a:pPr marL="0" lvl="0" indent="0">
              <a:buNone/>
            </a:pPr>
            <a:endParaRPr lang="en-US" sz="1200" dirty="0">
              <a:solidFill>
                <a:srgbClr val="000000"/>
              </a:solidFill>
              <a:latin typeface="Calibri" panose="020F0502020204030204"/>
              <a:sym typeface="Calibri" panose="020F0502020204030204"/>
            </a:endParaRPr>
          </a:p>
        </p:txBody>
      </p:sp>
      <p:sp>
        <p:nvSpPr>
          <p:cNvPr id="178" name="Google Shape;178;g2073e6c94da_0_95:notes"/>
          <p:cNvSpPr>
            <a:spLocks noGrp="1" noRot="1" noChangeAspect="1"/>
          </p:cNvSpPr>
          <p:nvPr>
            <p:ph type="sldImg" idx="2"/>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0A4458A-D6CC-7BD7-2DC0-0144DC9EA358}"/>
            </a:ext>
          </a:extLst>
        </p:cNvPr>
        <p:cNvGrpSpPr/>
        <p:nvPr/>
      </p:nvGrpSpPr>
      <p:grpSpPr>
        <a:xfrm>
          <a:off x="0" y="0"/>
          <a:ext cx="0" cy="0"/>
          <a:chOff x="0" y="0"/>
          <a:chExt cx="0" cy="0"/>
        </a:xfrm>
      </p:grpSpPr>
      <p:sp>
        <p:nvSpPr>
          <p:cNvPr id="35841" name="Google Shape;177;g2073e6c94da_0_95:notes">
            <a:extLst>
              <a:ext uri="{FF2B5EF4-FFF2-40B4-BE49-F238E27FC236}">
                <a16:creationId xmlns:a16="http://schemas.microsoft.com/office/drawing/2014/main" id="{4676AE5A-F067-DA65-CFBB-0352B1D63C92}"/>
              </a:ext>
            </a:extLst>
          </p:cNvPr>
          <p:cNvSpPr txBox="1">
            <a:spLocks noGrp="1"/>
          </p:cNvSpPr>
          <p:nvPr>
            <p:ph type="body"/>
          </p:nvPr>
        </p:nvSpPr>
        <p:spPr>
          <a:ln/>
        </p:spPr>
        <p:txBody>
          <a:bodyPr wrap="square" lIns="91425" tIns="45700" rIns="91425" bIns="45700" anchor="t" anchorCtr="0"/>
          <a:lstStyle/>
          <a:p>
            <a:pPr marL="0" lvl="0" indent="0">
              <a:buNone/>
            </a:pPr>
            <a:endParaRPr lang="en-US" sz="1200" dirty="0">
              <a:solidFill>
                <a:srgbClr val="000000"/>
              </a:solidFill>
              <a:latin typeface="Calibri" panose="020F0502020204030204"/>
              <a:sym typeface="Calibri" panose="020F0502020204030204"/>
            </a:endParaRPr>
          </a:p>
        </p:txBody>
      </p:sp>
      <p:sp>
        <p:nvSpPr>
          <p:cNvPr id="178" name="Google Shape;178;g2073e6c94da_0_95:notes">
            <a:extLst>
              <a:ext uri="{FF2B5EF4-FFF2-40B4-BE49-F238E27FC236}">
                <a16:creationId xmlns:a16="http://schemas.microsoft.com/office/drawing/2014/main" id="{4527A9FD-FBBD-C9D2-B918-0B4F9B0135C1}"/>
              </a:ext>
            </a:extLst>
          </p:cNvPr>
          <p:cNvSpPr>
            <a:spLocks noGrp="1" noRot="1" noChangeAspect="1"/>
          </p:cNvSpPr>
          <p:nvPr>
            <p:ph type="sldImg" idx="2"/>
          </p:nvPr>
        </p:nvSpPr>
        <p:spPr>
          <a:ln/>
        </p:spPr>
      </p:sp>
    </p:spTree>
    <p:extLst>
      <p:ext uri="{BB962C8B-B14F-4D97-AF65-F5344CB8AC3E}">
        <p14:creationId xmlns:p14="http://schemas.microsoft.com/office/powerpoint/2010/main" val="3708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Google Shape;204;g207aaa14ad4_0_49: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205" name="Google Shape;205;g207aaa14ad4_0_49:notes"/>
          <p:cNvSpPr>
            <a:spLocks noGrp="1" noRot="1" noChangeAspect="1"/>
          </p:cNvSpPr>
          <p:nvPr>
            <p:ph type="sldImg" idx="2"/>
          </p:nvPr>
        </p:nvSpPr>
        <p:spPr>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Google Shape;212;g2073e6c94da_0_119:notes"/>
          <p:cNvSpPr txBox="1">
            <a:spLocks noGrp="1"/>
          </p:cNvSpPr>
          <p:nvPr>
            <p:ph type="body"/>
          </p:nvPr>
        </p:nvSpPr>
        <p:spPr>
          <a:ln/>
        </p:spPr>
        <p:txBody>
          <a:bodyPr wrap="square" lIns="91425" tIns="45700" rIns="91425" bIns="45700" anchor="t" anchorCtr="0"/>
          <a:lstStyle/>
          <a:p>
            <a:pPr marL="0" lvl="0" indent="0">
              <a:buNone/>
            </a:pPr>
            <a:endParaRPr lang="en-US" sz="1200" dirty="0">
              <a:solidFill>
                <a:srgbClr val="000000"/>
              </a:solidFill>
              <a:latin typeface="Calibri" panose="020F0502020204030204"/>
              <a:sym typeface="Calibri" panose="020F0502020204030204"/>
            </a:endParaRPr>
          </a:p>
        </p:txBody>
      </p:sp>
      <p:sp>
        <p:nvSpPr>
          <p:cNvPr id="213" name="Google Shape;213;g2073e6c94da_0_119:notes"/>
          <p:cNvSpPr>
            <a:spLocks noGrp="1" noRot="1" noChangeAspect="1"/>
          </p:cNvSpPr>
          <p:nvPr>
            <p:ph type="sldImg" idx="2"/>
          </p:nvPr>
        </p:nvSpPr>
        <p:spPr>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Google Shape;221;g2073e6c94da_0_127: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222" name="Google Shape;222;g2073e6c94da_0_127:notes"/>
          <p:cNvSpPr>
            <a:spLocks noGrp="1" noRot="1" noChangeAspect="1"/>
          </p:cNvSpPr>
          <p:nvPr>
            <p:ph type="sldImg" idx="2"/>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Google Shape;230;g2073e6c94da_0_135: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231" name="Google Shape;231;g2073e6c94da_0_135:notes"/>
          <p:cNvSpPr>
            <a:spLocks noGrp="1" noRot="1" noChangeAspect="1"/>
          </p:cNvSpPr>
          <p:nvPr>
            <p:ph type="sldImg" idx="2"/>
          </p:nvPr>
        </p:nvSpPr>
        <p:spPr>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C9FBA97-C35C-B108-6746-5737864DA4EE}"/>
            </a:ext>
          </a:extLst>
        </p:cNvPr>
        <p:cNvGrpSpPr/>
        <p:nvPr/>
      </p:nvGrpSpPr>
      <p:grpSpPr>
        <a:xfrm>
          <a:off x="0" y="0"/>
          <a:ext cx="0" cy="0"/>
          <a:chOff x="0" y="0"/>
          <a:chExt cx="0" cy="0"/>
        </a:xfrm>
      </p:grpSpPr>
      <p:sp>
        <p:nvSpPr>
          <p:cNvPr id="48129" name="Google Shape;230;g2073e6c94da_0_135:notes">
            <a:extLst>
              <a:ext uri="{FF2B5EF4-FFF2-40B4-BE49-F238E27FC236}">
                <a16:creationId xmlns:a16="http://schemas.microsoft.com/office/drawing/2014/main" id="{8C8F38CD-E234-001E-E904-DBDFE726EDB6}"/>
              </a:ext>
            </a:extLst>
          </p:cNvPr>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231" name="Google Shape;231;g2073e6c94da_0_135:notes">
            <a:extLst>
              <a:ext uri="{FF2B5EF4-FFF2-40B4-BE49-F238E27FC236}">
                <a16:creationId xmlns:a16="http://schemas.microsoft.com/office/drawing/2014/main" id="{4653A750-C7DD-A3F5-0958-D238C9580B48}"/>
              </a:ext>
            </a:extLst>
          </p:cNvPr>
          <p:cNvSpPr>
            <a:spLocks noGrp="1" noRot="1" noChangeAspect="1"/>
          </p:cNvSpPr>
          <p:nvPr>
            <p:ph type="sldImg" idx="2"/>
          </p:nvPr>
        </p:nvSpPr>
        <p:spPr>
          <a:ln/>
        </p:spPr>
      </p:sp>
    </p:spTree>
    <p:extLst>
      <p:ext uri="{BB962C8B-B14F-4D97-AF65-F5344CB8AC3E}">
        <p14:creationId xmlns:p14="http://schemas.microsoft.com/office/powerpoint/2010/main" val="355629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945A716-E5EF-2FF3-4BD1-B3FAE19C4B27}"/>
            </a:ext>
          </a:extLst>
        </p:cNvPr>
        <p:cNvGrpSpPr/>
        <p:nvPr/>
      </p:nvGrpSpPr>
      <p:grpSpPr>
        <a:xfrm>
          <a:off x="0" y="0"/>
          <a:ext cx="0" cy="0"/>
          <a:chOff x="0" y="0"/>
          <a:chExt cx="0" cy="0"/>
        </a:xfrm>
      </p:grpSpPr>
      <p:sp>
        <p:nvSpPr>
          <p:cNvPr id="48129" name="Google Shape;230;g2073e6c94da_0_135:notes">
            <a:extLst>
              <a:ext uri="{FF2B5EF4-FFF2-40B4-BE49-F238E27FC236}">
                <a16:creationId xmlns:a16="http://schemas.microsoft.com/office/drawing/2014/main" id="{E2EB2CF4-FCB5-7278-0E75-A3A604866E61}"/>
              </a:ext>
            </a:extLst>
          </p:cNvPr>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231" name="Google Shape;231;g2073e6c94da_0_135:notes">
            <a:extLst>
              <a:ext uri="{FF2B5EF4-FFF2-40B4-BE49-F238E27FC236}">
                <a16:creationId xmlns:a16="http://schemas.microsoft.com/office/drawing/2014/main" id="{29AF245B-5FF3-3188-BA8A-130913114726}"/>
              </a:ext>
            </a:extLst>
          </p:cNvPr>
          <p:cNvSpPr>
            <a:spLocks noGrp="1" noRot="1" noChangeAspect="1"/>
          </p:cNvSpPr>
          <p:nvPr>
            <p:ph type="sldImg" idx="2"/>
          </p:nvPr>
        </p:nvSpPr>
        <p:spPr>
          <a:ln/>
        </p:spPr>
      </p:sp>
    </p:spTree>
    <p:extLst>
      <p:ext uri="{BB962C8B-B14F-4D97-AF65-F5344CB8AC3E}">
        <p14:creationId xmlns:p14="http://schemas.microsoft.com/office/powerpoint/2010/main" val="71032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Google Shape;95;g207aaa14ad4_0_32: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96" name="Google Shape;96;g207aaa14ad4_0_32:notes"/>
          <p:cNvSpPr>
            <a:spLocks noGrp="1" noRot="1" noChangeAspect="1"/>
          </p:cNvSpPr>
          <p:nvPr>
            <p:ph type="sldImg" idx="2"/>
          </p:nvPr>
        </p:nvSpPr>
        <p:spPr>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D47246C-52D4-EEE5-F0BD-47273A547D78}"/>
            </a:ext>
          </a:extLst>
        </p:cNvPr>
        <p:cNvGrpSpPr/>
        <p:nvPr/>
      </p:nvGrpSpPr>
      <p:grpSpPr>
        <a:xfrm>
          <a:off x="0" y="0"/>
          <a:ext cx="0" cy="0"/>
          <a:chOff x="0" y="0"/>
          <a:chExt cx="0" cy="0"/>
        </a:xfrm>
      </p:grpSpPr>
      <p:sp>
        <p:nvSpPr>
          <p:cNvPr id="48129" name="Google Shape;230;g2073e6c94da_0_135:notes">
            <a:extLst>
              <a:ext uri="{FF2B5EF4-FFF2-40B4-BE49-F238E27FC236}">
                <a16:creationId xmlns:a16="http://schemas.microsoft.com/office/drawing/2014/main" id="{E6A788DC-FD8C-8E44-F5D6-D05BD6A37CD4}"/>
              </a:ext>
            </a:extLst>
          </p:cNvPr>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231" name="Google Shape;231;g2073e6c94da_0_135:notes">
            <a:extLst>
              <a:ext uri="{FF2B5EF4-FFF2-40B4-BE49-F238E27FC236}">
                <a16:creationId xmlns:a16="http://schemas.microsoft.com/office/drawing/2014/main" id="{FDC4C749-7DD4-BA6E-1458-592995C6918B}"/>
              </a:ext>
            </a:extLst>
          </p:cNvPr>
          <p:cNvSpPr>
            <a:spLocks noGrp="1" noRot="1" noChangeAspect="1"/>
          </p:cNvSpPr>
          <p:nvPr>
            <p:ph type="sldImg" idx="2"/>
          </p:nvPr>
        </p:nvSpPr>
        <p:spPr>
          <a:ln/>
        </p:spPr>
      </p:sp>
    </p:spTree>
    <p:extLst>
      <p:ext uri="{BB962C8B-B14F-4D97-AF65-F5344CB8AC3E}">
        <p14:creationId xmlns:p14="http://schemas.microsoft.com/office/powerpoint/2010/main" val="4280150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441C7B7-E4EC-CE99-14FB-F186E42A5DB1}"/>
            </a:ext>
          </a:extLst>
        </p:cNvPr>
        <p:cNvGrpSpPr/>
        <p:nvPr/>
      </p:nvGrpSpPr>
      <p:grpSpPr>
        <a:xfrm>
          <a:off x="0" y="0"/>
          <a:ext cx="0" cy="0"/>
          <a:chOff x="0" y="0"/>
          <a:chExt cx="0" cy="0"/>
        </a:xfrm>
      </p:grpSpPr>
      <p:sp>
        <p:nvSpPr>
          <p:cNvPr id="48129" name="Google Shape;230;g2073e6c94da_0_135:notes">
            <a:extLst>
              <a:ext uri="{FF2B5EF4-FFF2-40B4-BE49-F238E27FC236}">
                <a16:creationId xmlns:a16="http://schemas.microsoft.com/office/drawing/2014/main" id="{A3F157C4-B34E-DF33-C343-9EBC50E7CBE8}"/>
              </a:ext>
            </a:extLst>
          </p:cNvPr>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231" name="Google Shape;231;g2073e6c94da_0_135:notes">
            <a:extLst>
              <a:ext uri="{FF2B5EF4-FFF2-40B4-BE49-F238E27FC236}">
                <a16:creationId xmlns:a16="http://schemas.microsoft.com/office/drawing/2014/main" id="{8135984C-46D1-FCE5-1FB9-ED2D171D1BD7}"/>
              </a:ext>
            </a:extLst>
          </p:cNvPr>
          <p:cNvSpPr>
            <a:spLocks noGrp="1" noRot="1" noChangeAspect="1"/>
          </p:cNvSpPr>
          <p:nvPr>
            <p:ph type="sldImg" idx="2"/>
          </p:nvPr>
        </p:nvSpPr>
        <p:spPr>
          <a:ln/>
        </p:spPr>
      </p:sp>
    </p:spTree>
    <p:extLst>
      <p:ext uri="{BB962C8B-B14F-4D97-AF65-F5344CB8AC3E}">
        <p14:creationId xmlns:p14="http://schemas.microsoft.com/office/powerpoint/2010/main" val="2891131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Google Shape;248;p21: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249" name="Google Shape;249;p21:notes"/>
          <p:cNvSpPr>
            <a:spLocks noGrp="1" noRot="1" noChangeAspect="1"/>
          </p:cNvSpPr>
          <p:nvPr>
            <p:ph type="sldImg" idx="2"/>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Google Shape;104;g207aaa14ad4_0_21: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105" name="Google Shape;105;g207aaa14ad4_0_21:notes"/>
          <p:cNvSpPr>
            <a:spLocks noGrp="1" noRot="1" noChangeAspect="1"/>
          </p:cNvSpPr>
          <p:nvPr>
            <p:ph type="sldImg" idx="2"/>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Google Shape;116;g2073e6c94da_0_54: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117" name="Google Shape;117;g2073e6c94da_0_54:notes"/>
          <p:cNvSpPr>
            <a:spLocks noGrp="1" noRot="1" noChangeAspect="1"/>
          </p:cNvSpPr>
          <p:nvPr>
            <p:ph type="sldImg" idx="2"/>
          </p:nvPr>
        </p:nvSpPr>
        <p:spPr>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Google Shape;124;g207aaa14ad4_0_11: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125" name="Google Shape;125;g207aaa14ad4_0_11:notes"/>
          <p:cNvSpPr>
            <a:spLocks noGrp="1" noRot="1" noChangeAspect="1"/>
          </p:cNvSpPr>
          <p:nvPr>
            <p:ph type="sldImg" idx="2"/>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99141D1-4617-1155-82E4-F14694F56FB0}"/>
            </a:ext>
          </a:extLst>
        </p:cNvPr>
        <p:cNvGrpSpPr/>
        <p:nvPr/>
      </p:nvGrpSpPr>
      <p:grpSpPr>
        <a:xfrm>
          <a:off x="0" y="0"/>
          <a:ext cx="0" cy="0"/>
          <a:chOff x="0" y="0"/>
          <a:chExt cx="0" cy="0"/>
        </a:xfrm>
      </p:grpSpPr>
      <p:sp>
        <p:nvSpPr>
          <p:cNvPr id="23553" name="Google Shape;124;g207aaa14ad4_0_11:notes">
            <a:extLst>
              <a:ext uri="{FF2B5EF4-FFF2-40B4-BE49-F238E27FC236}">
                <a16:creationId xmlns:a16="http://schemas.microsoft.com/office/drawing/2014/main" id="{E8D52974-2D55-AA1C-2DBD-1C7C444EBF40}"/>
              </a:ext>
            </a:extLst>
          </p:cNvPr>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125" name="Google Shape;125;g207aaa14ad4_0_11:notes">
            <a:extLst>
              <a:ext uri="{FF2B5EF4-FFF2-40B4-BE49-F238E27FC236}">
                <a16:creationId xmlns:a16="http://schemas.microsoft.com/office/drawing/2014/main" id="{C4933129-61BD-8918-E3BA-F7F9E1D5644C}"/>
              </a:ext>
            </a:extLst>
          </p:cNvPr>
          <p:cNvSpPr>
            <a:spLocks noGrp="1" noRot="1" noChangeAspect="1"/>
          </p:cNvSpPr>
          <p:nvPr>
            <p:ph type="sldImg" idx="2"/>
          </p:nvPr>
        </p:nvSpPr>
        <p:spPr>
          <a:ln/>
        </p:spPr>
      </p:sp>
    </p:spTree>
    <p:extLst>
      <p:ext uri="{BB962C8B-B14F-4D97-AF65-F5344CB8AC3E}">
        <p14:creationId xmlns:p14="http://schemas.microsoft.com/office/powerpoint/2010/main" val="3809836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93A5A9B-633E-AA31-7EB4-459874438F5C}"/>
            </a:ext>
          </a:extLst>
        </p:cNvPr>
        <p:cNvGrpSpPr/>
        <p:nvPr/>
      </p:nvGrpSpPr>
      <p:grpSpPr>
        <a:xfrm>
          <a:off x="0" y="0"/>
          <a:ext cx="0" cy="0"/>
          <a:chOff x="0" y="0"/>
          <a:chExt cx="0" cy="0"/>
        </a:xfrm>
      </p:grpSpPr>
      <p:sp>
        <p:nvSpPr>
          <p:cNvPr id="23553" name="Google Shape;124;g207aaa14ad4_0_11:notes">
            <a:extLst>
              <a:ext uri="{FF2B5EF4-FFF2-40B4-BE49-F238E27FC236}">
                <a16:creationId xmlns:a16="http://schemas.microsoft.com/office/drawing/2014/main" id="{1597724C-BEF4-BBA3-162A-C85F2BACB4F6}"/>
              </a:ext>
            </a:extLst>
          </p:cNvPr>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125" name="Google Shape;125;g207aaa14ad4_0_11:notes">
            <a:extLst>
              <a:ext uri="{FF2B5EF4-FFF2-40B4-BE49-F238E27FC236}">
                <a16:creationId xmlns:a16="http://schemas.microsoft.com/office/drawing/2014/main" id="{6641783C-869D-7634-3144-AAB2EE5C7528}"/>
              </a:ext>
            </a:extLst>
          </p:cNvPr>
          <p:cNvSpPr>
            <a:spLocks noGrp="1" noRot="1" noChangeAspect="1"/>
          </p:cNvSpPr>
          <p:nvPr>
            <p:ph type="sldImg" idx="2"/>
          </p:nvPr>
        </p:nvSpPr>
        <p:spPr>
          <a:ln/>
        </p:spPr>
      </p:sp>
    </p:spTree>
    <p:extLst>
      <p:ext uri="{BB962C8B-B14F-4D97-AF65-F5344CB8AC3E}">
        <p14:creationId xmlns:p14="http://schemas.microsoft.com/office/powerpoint/2010/main" val="776379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87E955A-C349-3BAB-3355-F44FACC10EE7}"/>
            </a:ext>
          </a:extLst>
        </p:cNvPr>
        <p:cNvGrpSpPr/>
        <p:nvPr/>
      </p:nvGrpSpPr>
      <p:grpSpPr>
        <a:xfrm>
          <a:off x="0" y="0"/>
          <a:ext cx="0" cy="0"/>
          <a:chOff x="0" y="0"/>
          <a:chExt cx="0" cy="0"/>
        </a:xfrm>
      </p:grpSpPr>
      <p:sp>
        <p:nvSpPr>
          <p:cNvPr id="23553" name="Google Shape;124;g207aaa14ad4_0_11:notes">
            <a:extLst>
              <a:ext uri="{FF2B5EF4-FFF2-40B4-BE49-F238E27FC236}">
                <a16:creationId xmlns:a16="http://schemas.microsoft.com/office/drawing/2014/main" id="{85230EDD-E9E0-3F2A-B08F-3072455AF8EA}"/>
              </a:ext>
            </a:extLst>
          </p:cNvPr>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125" name="Google Shape;125;g207aaa14ad4_0_11:notes">
            <a:extLst>
              <a:ext uri="{FF2B5EF4-FFF2-40B4-BE49-F238E27FC236}">
                <a16:creationId xmlns:a16="http://schemas.microsoft.com/office/drawing/2014/main" id="{D9B4BB0F-E27C-3005-2B89-1D48269EF218}"/>
              </a:ext>
            </a:extLst>
          </p:cNvPr>
          <p:cNvSpPr>
            <a:spLocks noGrp="1" noRot="1" noChangeAspect="1"/>
          </p:cNvSpPr>
          <p:nvPr>
            <p:ph type="sldImg" idx="2"/>
          </p:nvPr>
        </p:nvSpPr>
        <p:spPr>
          <a:ln/>
        </p:spPr>
      </p:sp>
    </p:spTree>
    <p:extLst>
      <p:ext uri="{BB962C8B-B14F-4D97-AF65-F5344CB8AC3E}">
        <p14:creationId xmlns:p14="http://schemas.microsoft.com/office/powerpoint/2010/main" val="1467192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Google Shape;133;g2073e6c94da_0_63: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134" name="Google Shape;134;g2073e6c94da_0_63:notes"/>
          <p:cNvSpPr>
            <a:spLocks noGrp="1" noRot="1" noChangeAspect="1"/>
          </p:cNvSpPr>
          <p:nvPr>
            <p:ph type="sldImg" idx="2"/>
          </p:nvPr>
        </p:nvSpPr>
        <p:spPr>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bg1"/>
        </a:solidFill>
        <a:effectLst/>
      </p:bgPr>
    </p:bg>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pPr fontAlgn="auto"/>
            <a:endParaRPr/>
          </a:p>
        </p:txBody>
      </p:sp>
      <p:sp>
        <p:nvSpPr>
          <p:cNvPr id="18" name="Google Shape;18;p23"/>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19" name="Google Shape;19;p23"/>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20" name="Google Shape;20;p2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bg>
      <p:bgPr>
        <a:solidFill>
          <a:schemeClr val="bg1"/>
        </a:solidFill>
        <a:effectLst/>
      </p:bgPr>
    </p:bg>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74" name="Google Shape;74;p3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fontAlgn="auto"/>
            <a:endParaRPr/>
          </a:p>
        </p:txBody>
      </p:sp>
      <p:sp>
        <p:nvSpPr>
          <p:cNvPr id="75" name="Google Shape;75;p32"/>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76" name="Google Shape;76;p32"/>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77" name="Google Shape;77;p3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solidFill>
          <a:schemeClr val="bg1"/>
        </a:solidFill>
        <a:effectLst/>
      </p:bgPr>
    </p:bg>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80" name="Google Shape;80;p3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fontAlgn="auto"/>
            <a:endParaRPr/>
          </a:p>
        </p:txBody>
      </p:sp>
      <p:sp>
        <p:nvSpPr>
          <p:cNvPr id="81" name="Google Shape;81;p33"/>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82" name="Google Shape;82;p33"/>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83" name="Google Shape;83;p3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bg1"/>
        </a:solidFill>
        <a:effectLst/>
      </p:bgPr>
    </p:bg>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23" name="Google Shape;23;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fontAlgn="auto"/>
            <a:endParaRPr/>
          </a:p>
        </p:txBody>
      </p:sp>
      <p:sp>
        <p:nvSpPr>
          <p:cNvPr id="24" name="Google Shape;24;p24"/>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25" name="Google Shape;25;p24"/>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26" name="Google Shape;26;p2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bg1"/>
        </a:solidFill>
        <a:effectLst/>
      </p:bgPr>
    </p:bg>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29" name="Google Shape;29;p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pPr fontAlgn="auto"/>
            <a:endParaRPr/>
          </a:p>
        </p:txBody>
      </p:sp>
      <p:sp>
        <p:nvSpPr>
          <p:cNvPr id="30" name="Google Shape;30;p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pPr fontAlgn="auto"/>
            <a:endParaRPr/>
          </a:p>
        </p:txBody>
      </p:sp>
      <p:sp>
        <p:nvSpPr>
          <p:cNvPr id="31" name="Google Shape;31;p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pPr fontAlgn="auto"/>
            <a:endParaRPr/>
          </a:p>
        </p:txBody>
      </p:sp>
      <p:sp>
        <p:nvSpPr>
          <p:cNvPr id="32" name="Google Shape;32;p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pPr fontAlgn="auto"/>
            <a:endParaRPr/>
          </a:p>
        </p:txBody>
      </p:sp>
      <p:sp>
        <p:nvSpPr>
          <p:cNvPr id="33" name="Google Shape;33;p25"/>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34" name="Google Shape;34;p25"/>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35" name="Google Shape;35;p25"/>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bg1"/>
        </a:solidFill>
        <a:effectLst/>
      </p:bgPr>
    </p:bg>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38" name="Google Shape;38;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pPr fontAlgn="auto"/>
            <a:endParaRPr/>
          </a:p>
        </p:txBody>
      </p:sp>
      <p:sp>
        <p:nvSpPr>
          <p:cNvPr id="39" name="Google Shape;39;p26"/>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40" name="Google Shape;40;p26"/>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41" name="Google Shape;41;p2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bg1"/>
        </a:solidFill>
        <a:effectLst/>
      </p:bgPr>
    </p:bg>
    <p:spTree>
      <p:nvGrpSpPr>
        <p:cNvPr id="1" name="Shape 42"/>
        <p:cNvGrpSpPr/>
        <p:nvPr/>
      </p:nvGrpSpPr>
      <p:grpSpPr>
        <a:xfrm>
          <a:off x="0" y="0"/>
          <a:ext cx="0" cy="0"/>
          <a:chOff x="0" y="0"/>
          <a:chExt cx="0" cy="0"/>
        </a:xfrm>
      </p:grpSpPr>
      <p:sp>
        <p:nvSpPr>
          <p:cNvPr id="43" name="Google Shape;43;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44" name="Google Shape;44;p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pPr fontAlgn="auto"/>
            <a:endParaRPr/>
          </a:p>
        </p:txBody>
      </p:sp>
      <p:sp>
        <p:nvSpPr>
          <p:cNvPr id="45" name="Google Shape;45;p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pPr fontAlgn="auto"/>
            <a:endParaRPr/>
          </a:p>
        </p:txBody>
      </p:sp>
      <p:sp>
        <p:nvSpPr>
          <p:cNvPr id="46" name="Google Shape;46;p27"/>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47" name="Google Shape;47;p27"/>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48" name="Google Shape;48;p2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bg1"/>
        </a:solidFill>
        <a:effectLst/>
      </p:bgPr>
    </p:bg>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51" name="Google Shape;51;p28"/>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52" name="Google Shape;52;p28"/>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53" name="Google Shape;53;p2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bg1"/>
        </a:solidFill>
        <a:effectLst/>
      </p:bgPr>
    </p:bg>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56" name="Google Shape;56;p29"/>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57" name="Google Shape;57;p2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solidFill>
          <a:schemeClr val="bg1"/>
        </a:solidFill>
        <a:effectLst/>
      </p:bgPr>
    </p:bg>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60" name="Google Shape;60;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pPr fontAlgn="auto"/>
            <a:endParaRPr/>
          </a:p>
        </p:txBody>
      </p:sp>
      <p:sp>
        <p:nvSpPr>
          <p:cNvPr id="61" name="Google Shape;61;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pPr fontAlgn="auto"/>
            <a:endParaRPr/>
          </a:p>
        </p:txBody>
      </p:sp>
      <p:sp>
        <p:nvSpPr>
          <p:cNvPr id="62" name="Google Shape;62;p30"/>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63" name="Google Shape;63;p30"/>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64" name="Google Shape;64;p3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bg1"/>
        </a:solidFill>
        <a:effectLst/>
      </p:bgPr>
    </p:bg>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67" name="Google Shape;67;p31"/>
          <p:cNvSpPr>
            <a:spLocks noGrp="1"/>
          </p:cNvSpPr>
          <p:nvPr>
            <p:ph type="pic" idx="2"/>
          </p:nvPr>
        </p:nvSpPr>
        <p:spPr>
          <a:xfrm>
            <a:off x="1792288" y="612775"/>
            <a:ext cx="5486400" cy="4114800"/>
          </a:xfrm>
          <a:prstGeom prst="rect">
            <a:avLst/>
          </a:prstGeom>
          <a:noFill/>
          <a:ln>
            <a:noFill/>
          </a:ln>
        </p:spPr>
      </p:sp>
      <p:sp>
        <p:nvSpPr>
          <p:cNvPr id="68" name="Google Shape;68;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pPr fontAlgn="auto"/>
            <a:endParaRPr/>
          </a:p>
        </p:txBody>
      </p:sp>
      <p:sp>
        <p:nvSpPr>
          <p:cNvPr id="69" name="Google Shape;69;p31"/>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70" name="Google Shape;70;p31"/>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71" name="Google Shape;71;p3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10;p22"/>
          <p:cNvSpPr txBox="1">
            <a:spLocks noGrp="1"/>
          </p:cNvSpPr>
          <p:nvPr>
            <p:ph type="title"/>
          </p:nvPr>
        </p:nvSpPr>
        <p:spPr>
          <a:xfrm>
            <a:off x="457200" y="274638"/>
            <a:ext cx="8229600" cy="1143000"/>
          </a:xfrm>
          <a:prstGeom prst="rect">
            <a:avLst/>
          </a:prstGeom>
          <a:noFill/>
          <a:ln w="9525">
            <a:noFill/>
          </a:ln>
        </p:spPr>
        <p:txBody>
          <a:bodyPr wrap="square" lIns="91425" tIns="45700" rIns="91425" bIns="45700" anchor="ctr" anchorCtr="0"/>
          <a:lstStyle/>
          <a:p>
            <a:pPr lvl="0"/>
            <a:endParaRPr lang="en-US"/>
          </a:p>
        </p:txBody>
      </p:sp>
      <p:sp>
        <p:nvSpPr>
          <p:cNvPr id="1027" name="Google Shape;11;p22"/>
          <p:cNvSpPr txBox="1">
            <a:spLocks noGrp="1"/>
          </p:cNvSpPr>
          <p:nvPr>
            <p:ph type="body"/>
          </p:nvPr>
        </p:nvSpPr>
        <p:spPr>
          <a:xfrm>
            <a:off x="457200" y="1600200"/>
            <a:ext cx="8229600" cy="4525963"/>
          </a:xfrm>
          <a:prstGeom prst="rect">
            <a:avLst/>
          </a:prstGeom>
          <a:noFill/>
          <a:ln w="9525">
            <a:noFill/>
          </a:ln>
        </p:spPr>
        <p:txBody>
          <a:bodyPr wrap="square" lIns="91425" tIns="45700" rIns="91425" bIns="45700" anchor="t" anchorCtr="0"/>
          <a:lstStyle/>
          <a:p>
            <a:pPr lvl="0"/>
            <a:endParaRPr lang="en-US"/>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oogle Shape;88;p1"/>
          <p:cNvGrpSpPr/>
          <p:nvPr/>
        </p:nvGrpSpPr>
        <p:grpSpPr>
          <a:xfrm>
            <a:off x="395288" y="1916113"/>
            <a:ext cx="8280400" cy="2159000"/>
            <a:chOff x="0" y="0"/>
            <a:chExt cx="8280920" cy="2158130"/>
          </a:xfrm>
        </p:grpSpPr>
        <p:sp>
          <p:nvSpPr>
            <p:cNvPr id="89" name="Google Shape;89;p1"/>
            <p:cNvSpPr/>
            <p:nvPr/>
          </p:nvSpPr>
          <p:spPr>
            <a:xfrm>
              <a:off x="0" y="0"/>
              <a:ext cx="8280920" cy="2158130"/>
            </a:xfrm>
            <a:prstGeom prst="rect">
              <a:avLst/>
            </a:prstGeom>
            <a:solidFill>
              <a:schemeClr val="accent1"/>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fontAlgn="auto">
                <a:lnSpc>
                  <a:spcPct val="100000"/>
                </a:lnSpc>
                <a:spcBef>
                  <a:spcPts val="0"/>
                </a:spcBef>
                <a:spcAft>
                  <a:spcPts val="0"/>
                </a:spcAft>
                <a:buClr>
                  <a:srgbClr val="000000"/>
                </a:buClr>
                <a:buSzPts val="1400"/>
                <a:buFont typeface="Arial" panose="020B0604020202020204"/>
                <a:buNone/>
              </a:pPr>
              <a:endParaRPr sz="1400" b="0" i="0" u="none" strike="noStrike" cap="none" noProof="1">
                <a:solidFill>
                  <a:srgbClr val="000000"/>
                </a:solidFill>
                <a:latin typeface="Arial" panose="020B0604020202020204"/>
                <a:ea typeface="Arial" panose="020B0604020202020204"/>
                <a:cs typeface="Arial" panose="020B0604020202020204"/>
                <a:sym typeface="Arial" panose="020B0604020202020204"/>
              </a:endParaRPr>
            </a:p>
          </p:txBody>
        </p:sp>
        <p:sp>
          <p:nvSpPr>
            <p:cNvPr id="90" name="Google Shape;90;p1"/>
            <p:cNvSpPr txBox="1"/>
            <p:nvPr/>
          </p:nvSpPr>
          <p:spPr>
            <a:xfrm>
              <a:off x="0" y="0"/>
              <a:ext cx="8280920" cy="2158130"/>
            </a:xfrm>
            <a:prstGeom prst="rect">
              <a:avLst/>
            </a:prstGeom>
            <a:noFill/>
            <a:ln>
              <a:noFill/>
            </a:ln>
          </p:spPr>
          <p:txBody>
            <a:bodyPr spcFirstLastPara="1" wrap="square" lIns="91425" tIns="91425" rIns="91425" bIns="91425" anchor="ctr" anchorCtr="0">
              <a:noAutofit/>
            </a:bodyPr>
            <a:lstStyle/>
            <a:p>
              <a:pPr marR="0" algn="ctr" fontAlgn="auto">
                <a:lnSpc>
                  <a:spcPct val="90000"/>
                </a:lnSpc>
                <a:spcBef>
                  <a:spcPts val="0"/>
                </a:spcBef>
                <a:spcAft>
                  <a:spcPts val="0"/>
                </a:spcAft>
                <a:buClr>
                  <a:schemeClr val="lt1"/>
                </a:buClr>
                <a:buSzPts val="2400"/>
                <a:buFont typeface="Arial" panose="020B0604020202020204"/>
                <a:buNone/>
              </a:pPr>
              <a:r>
                <a:rPr lang="fr-FR" sz="2800" b="1" cap="none" noProof="1">
                  <a:solidFill>
                    <a:schemeClr val="lt1"/>
                  </a:solidFill>
                  <a:latin typeface="Times New Roman" panose="02020603050405020304" pitchFamily="18" charset="0"/>
                  <a:cs typeface="Times New Roman" panose="02020603050405020304" pitchFamily="18" charset="0"/>
                  <a:sym typeface="Arial" panose="020B0604020202020204"/>
                </a:rPr>
                <a:t>Chimioprévention du paludisme saisonnier (</a:t>
              </a:r>
              <a:r>
                <a:rPr lang="en-US" altLang="fr-FR" sz="2800" b="1" cap="none" noProof="1">
                  <a:solidFill>
                    <a:schemeClr val="lt1"/>
                  </a:solidFill>
                  <a:latin typeface="Times New Roman" panose="02020603050405020304" pitchFamily="18" charset="0"/>
                  <a:cs typeface="Times New Roman" panose="02020603050405020304" pitchFamily="18" charset="0"/>
                  <a:sym typeface="Arial" panose="020B0604020202020204"/>
                </a:rPr>
                <a:t>CPS</a:t>
              </a:r>
              <a:r>
                <a:rPr lang="fr-FR" sz="2800" b="1" cap="none" noProof="1">
                  <a:solidFill>
                    <a:schemeClr val="lt1"/>
                  </a:solidFill>
                  <a:latin typeface="Times New Roman" panose="02020603050405020304" pitchFamily="18" charset="0"/>
                  <a:cs typeface="Times New Roman" panose="02020603050405020304" pitchFamily="18" charset="0"/>
                  <a:sym typeface="Arial" panose="020B0604020202020204"/>
                </a:rPr>
                <a:t>) </a:t>
              </a:r>
              <a:endParaRPr sz="2800" b="1" cap="none" noProof="1">
                <a:solidFill>
                  <a:schemeClr val="lt1"/>
                </a:solidFill>
                <a:latin typeface="Times New Roman" panose="02020603050405020304" pitchFamily="18" charset="0"/>
                <a:cs typeface="Times New Roman" panose="02020603050405020304" pitchFamily="18" charset="0"/>
                <a:sym typeface="Arial" panose="020B0604020202020204"/>
              </a:endParaRPr>
            </a:p>
            <a:p>
              <a:pPr marR="0" algn="ctr" fontAlgn="auto">
                <a:lnSpc>
                  <a:spcPct val="90000"/>
                </a:lnSpc>
                <a:spcBef>
                  <a:spcPts val="0"/>
                </a:spcBef>
                <a:spcAft>
                  <a:spcPts val="0"/>
                </a:spcAft>
                <a:buClr>
                  <a:schemeClr val="lt1"/>
                </a:buClr>
                <a:buSzPts val="2400"/>
                <a:buFont typeface="Arial" panose="020B0604020202020204"/>
                <a:buNone/>
              </a:pPr>
              <a:r>
                <a:rPr lang="fr-FR" sz="2800" b="1" noProof="1">
                  <a:solidFill>
                    <a:schemeClr val="lt1"/>
                  </a:solidFill>
                  <a:latin typeface="Times New Roman" panose="02020603050405020304" pitchFamily="18" charset="0"/>
                  <a:cs typeface="Times New Roman" panose="02020603050405020304" pitchFamily="18" charset="0"/>
                </a:rPr>
                <a:t>Campagne 2023</a:t>
              </a:r>
              <a:endParaRPr sz="2800" b="1" noProof="1">
                <a:solidFill>
                  <a:schemeClr val="lt1"/>
                </a:solidFill>
                <a:latin typeface="Times New Roman" panose="02020603050405020304" pitchFamily="18" charset="0"/>
                <a:cs typeface="Times New Roman" panose="02020603050405020304" pitchFamily="18" charset="0"/>
              </a:endParaRPr>
            </a:p>
            <a:p>
              <a:pPr marR="0" fontAlgn="auto">
                <a:lnSpc>
                  <a:spcPct val="90000"/>
                </a:lnSpc>
                <a:spcBef>
                  <a:spcPts val="840"/>
                </a:spcBef>
                <a:spcAft>
                  <a:spcPts val="0"/>
                </a:spcAft>
                <a:buClr>
                  <a:schemeClr val="lt1"/>
                </a:buClr>
                <a:buSzPts val="2400"/>
                <a:buFont typeface="Arial" panose="020B0604020202020204"/>
                <a:buNone/>
              </a:pPr>
              <a:r>
                <a:rPr lang="fr-FR" sz="2400" b="1" cap="none" noProof="1">
                  <a:solidFill>
                    <a:schemeClr val="lt1"/>
                  </a:solidFill>
                  <a:latin typeface="Arial" panose="020B0604020202020204"/>
                  <a:ea typeface="Arial" panose="020B0604020202020204"/>
                  <a:cs typeface="Arial" panose="020B0604020202020204"/>
                  <a:sym typeface="Arial" panose="020B0604020202020204"/>
                </a:rPr>
                <a:t>  </a:t>
              </a:r>
              <a:endParaRPr cap="none" noProof="1">
                <a:solidFill>
                  <a:srgbClr val="000000"/>
                </a:solidFill>
                <a:latin typeface="Arial" panose="020B0604020202020204"/>
                <a:ea typeface="Arial" panose="020B0604020202020204"/>
                <a:cs typeface="Arial" panose="020B0604020202020204"/>
                <a:sym typeface="Arial" panose="020B0604020202020204"/>
              </a:endParaRPr>
            </a:p>
            <a:p>
              <a:pPr marR="0" fontAlgn="auto">
                <a:lnSpc>
                  <a:spcPct val="90000"/>
                </a:lnSpc>
                <a:spcBef>
                  <a:spcPts val="840"/>
                </a:spcBef>
                <a:spcAft>
                  <a:spcPts val="0"/>
                </a:spcAft>
                <a:buClr>
                  <a:schemeClr val="lt1"/>
                </a:buClr>
                <a:buSzPts val="2400"/>
                <a:buFont typeface="Arial" panose="020B0604020202020204"/>
                <a:buNone/>
              </a:pPr>
              <a:r>
                <a:rPr lang="fr-FR" sz="2400" b="1" cap="none" noProof="1">
                  <a:solidFill>
                    <a:schemeClr val="lt1"/>
                  </a:solidFill>
                  <a:latin typeface="Arial" panose="020B0604020202020204"/>
                  <a:ea typeface="Arial" panose="020B0604020202020204"/>
                  <a:cs typeface="Arial" panose="020B0604020202020204"/>
                  <a:sym typeface="Arial" panose="020B0604020202020204"/>
                </a:rPr>
                <a:t> </a:t>
              </a:r>
              <a:endParaRPr sz="2400" i="1" cap="none" noProof="1">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91" name="Google Shape;91;p1"/>
          <p:cNvSpPr txBox="1"/>
          <p:nvPr/>
        </p:nvSpPr>
        <p:spPr>
          <a:xfrm>
            <a:off x="2244725" y="3308350"/>
            <a:ext cx="4824413" cy="560388"/>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R="0" algn="ctr" fontAlgn="auto">
              <a:lnSpc>
                <a:spcPct val="90000"/>
              </a:lnSpc>
              <a:spcBef>
                <a:spcPts val="0"/>
              </a:spcBef>
              <a:spcAft>
                <a:spcPts val="0"/>
              </a:spcAft>
              <a:buClr>
                <a:schemeClr val="dk1"/>
              </a:buClr>
              <a:buSzPts val="2000"/>
              <a:buFont typeface="Arial" panose="020B0604020202020204"/>
              <a:buNone/>
            </a:pPr>
            <a:r>
              <a:rPr lang="fr-FR" sz="2800" b="1" i="1" cap="none" noProof="1">
                <a:solidFill>
                  <a:schemeClr val="dk1"/>
                </a:solidFill>
                <a:latin typeface="Times New Roman" panose="02020603050405020304" pitchFamily="18" charset="0"/>
                <a:cs typeface="Times New Roman" panose="02020603050405020304" pitchFamily="18" charset="0"/>
                <a:sym typeface="Arial" panose="020B0604020202020204"/>
              </a:rPr>
              <a:t>SENEGAL</a:t>
            </a:r>
            <a:endParaRPr sz="2800" b="1" i="1" noProof="1">
              <a:solidFill>
                <a:schemeClr val="dk1"/>
              </a:solidFill>
              <a:latin typeface="Times New Roman" panose="02020603050405020304" pitchFamily="18" charset="0"/>
              <a:cs typeface="Times New Roman" panose="02020603050405020304" pitchFamily="18" charset="0"/>
            </a:endParaRPr>
          </a:p>
        </p:txBody>
      </p:sp>
      <p:sp>
        <p:nvSpPr>
          <p:cNvPr id="92" name="Google Shape;92;p1"/>
          <p:cNvSpPr txBox="1"/>
          <p:nvPr/>
        </p:nvSpPr>
        <p:spPr>
          <a:xfrm>
            <a:off x="2623929" y="4141304"/>
            <a:ext cx="3723861" cy="718034"/>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R="0" algn="ctr" fontAlgn="auto">
              <a:lnSpc>
                <a:spcPct val="90000"/>
              </a:lnSpc>
              <a:spcBef>
                <a:spcPts val="0"/>
              </a:spcBef>
              <a:spcAft>
                <a:spcPts val="0"/>
              </a:spcAft>
              <a:buClr>
                <a:schemeClr val="dk1"/>
              </a:buClr>
              <a:buSzPts val="2000"/>
              <a:buFont typeface="Arial" panose="020B0604020202020204"/>
              <a:buNone/>
            </a:pPr>
            <a:r>
              <a:rPr lang="en-US" sz="2800" b="1" i="1" noProof="1">
                <a:solidFill>
                  <a:schemeClr val="dk1"/>
                </a:solidFill>
                <a:latin typeface="Times New Roman" panose="02020603050405020304" pitchFamily="18" charset="0"/>
                <a:cs typeface="Times New Roman" panose="02020603050405020304" pitchFamily="18" charset="0"/>
              </a:rPr>
              <a:t>Dr Standeur Nabi KALY</a:t>
            </a:r>
          </a:p>
        </p:txBody>
      </p:sp>
      <p:sp>
        <p:nvSpPr>
          <p:cNvPr id="93" name="Google Shape;93;p1"/>
          <p:cNvSpPr txBox="1"/>
          <p:nvPr/>
        </p:nvSpPr>
        <p:spPr>
          <a:xfrm>
            <a:off x="515938" y="6030913"/>
            <a:ext cx="8280400" cy="560388"/>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R="0" algn="ctr" fontAlgn="auto">
              <a:lnSpc>
                <a:spcPct val="90000"/>
              </a:lnSpc>
              <a:spcBef>
                <a:spcPts val="0"/>
              </a:spcBef>
              <a:spcAft>
                <a:spcPts val="0"/>
              </a:spcAft>
              <a:buClr>
                <a:schemeClr val="dk1"/>
              </a:buClr>
              <a:buSzPts val="2000"/>
              <a:buFont typeface="Arial" panose="020B0604020202020204"/>
              <a:buNone/>
            </a:pPr>
            <a:r>
              <a:rPr lang="fr-FR" sz="2000" b="1" noProof="1">
                <a:solidFill>
                  <a:schemeClr val="dk1"/>
                </a:solidFill>
                <a:latin typeface="Arial" panose="020B0604020202020204"/>
                <a:ea typeface="Arial" panose="020B0604020202020204"/>
                <a:cs typeface="Arial" panose="020B0604020202020204"/>
              </a:rPr>
              <a:t>Préparé pour la réunion de l'Alliance </a:t>
            </a:r>
            <a:r>
              <a:rPr lang="en-US" altLang="fr-FR" sz="2000" b="1" noProof="1">
                <a:solidFill>
                  <a:schemeClr val="dk1"/>
                </a:solidFill>
                <a:latin typeface="Arial" panose="020B0604020202020204"/>
                <a:ea typeface="Arial" panose="020B0604020202020204"/>
                <a:cs typeface="Arial" panose="020B0604020202020204"/>
              </a:rPr>
              <a:t>CPS</a:t>
            </a:r>
            <a:r>
              <a:rPr lang="fr-FR" sz="2000" b="1" noProof="1">
                <a:solidFill>
                  <a:schemeClr val="dk1"/>
                </a:solidFill>
                <a:latin typeface="Arial" panose="020B0604020202020204"/>
                <a:ea typeface="Arial" panose="020B0604020202020204"/>
                <a:cs typeface="Arial" panose="020B0604020202020204"/>
              </a:rPr>
              <a:t> 2024 – Abuja, Nigéria </a:t>
            </a:r>
            <a:endParaRPr sz="2000" b="1" noProof="1">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oogle Shape;163;g207aaa14ad4_0_42"/>
          <p:cNvGrpSpPr/>
          <p:nvPr/>
        </p:nvGrpSpPr>
        <p:grpSpPr>
          <a:xfrm>
            <a:off x="284163" y="2830513"/>
            <a:ext cx="8593137" cy="1006475"/>
            <a:chOff x="0" y="0"/>
            <a:chExt cx="8592857" cy="1007184"/>
          </a:xfrm>
        </p:grpSpPr>
        <p:sp>
          <p:nvSpPr>
            <p:cNvPr id="30722" name="Google Shape;164;g207aaa14ad4_0_42"/>
            <p:cNvSpPr/>
            <p:nvPr/>
          </p:nvSpPr>
          <p:spPr>
            <a:xfrm>
              <a:off x="4280657" y="984"/>
              <a:ext cx="4312200" cy="1006200"/>
            </a:xfrm>
            <a:prstGeom prst="rightArrow">
              <a:avLst>
                <a:gd name="adj1" fmla="val 75000"/>
                <a:gd name="adj2" fmla="val 49999"/>
              </a:avLst>
            </a:prstGeom>
            <a:solidFill>
              <a:srgbClr val="D9EAD3"/>
            </a:solidFill>
            <a:ln w="25400" cap="flat" cmpd="sng">
              <a:solidFill>
                <a:srgbClr val="CFD7E7">
                  <a:alpha val="89409"/>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30723" name="Google Shape;165;g207aaa14ad4_0_42"/>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66" name="Google Shape;166;g207aaa14ad4_0_42"/>
            <p:cNvSpPr txBox="1"/>
            <p:nvPr/>
          </p:nvSpPr>
          <p:spPr>
            <a:xfrm>
              <a:off x="49164" y="49164"/>
              <a:ext cx="4469434" cy="908700"/>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FR" sz="3000" b="1" cap="none" noProof="1">
                  <a:solidFill>
                    <a:schemeClr val="dk1"/>
                  </a:solidFill>
                  <a:latin typeface="Times New Roman" panose="02020603050405020304" pitchFamily="18" charset="0"/>
                  <a:cs typeface="Times New Roman" panose="02020603050405020304" pitchFamily="18" charset="0"/>
                  <a:sym typeface="Arial" panose="020B0604020202020204"/>
                </a:rPr>
                <a:t>Cibler les populations</a:t>
              </a:r>
              <a:r>
                <a:rPr lang="fr-FR" sz="3000" b="1" noProof="1">
                  <a:solidFill>
                    <a:schemeClr val="dk1"/>
                  </a:solidFill>
                  <a:latin typeface="Times New Roman" panose="02020603050405020304" pitchFamily="18" charset="0"/>
                  <a:cs typeface="Times New Roman" panose="02020603050405020304" pitchFamily="18" charset="0"/>
                </a:rPr>
                <a:t> difficiles à atteindre   </a:t>
              </a:r>
              <a:endParaRPr sz="3000" b="1" cap="none" noProof="1">
                <a:solidFill>
                  <a:schemeClr val="dk1"/>
                </a:solidFill>
                <a:latin typeface="Times New Roman" panose="02020603050405020304" pitchFamily="18" charset="0"/>
                <a:cs typeface="Times New Roman" panose="02020603050405020304" pitchFamily="18" charset="0"/>
                <a:sym typeface="Arial" panose="020B0604020202020204"/>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oogle Shape;171;g2073e6c94da_0_87"/>
          <p:cNvGrpSpPr/>
          <p:nvPr/>
        </p:nvGrpSpPr>
        <p:grpSpPr>
          <a:xfrm>
            <a:off x="295275" y="115888"/>
            <a:ext cx="8591550" cy="1008062"/>
            <a:chOff x="0" y="0"/>
            <a:chExt cx="8592857" cy="1007184"/>
          </a:xfrm>
        </p:grpSpPr>
        <p:sp>
          <p:nvSpPr>
            <p:cNvPr id="32770" name="Google Shape;172;g2073e6c94da_0_87"/>
            <p:cNvSpPr/>
            <p:nvPr/>
          </p:nvSpPr>
          <p:spPr>
            <a:xfrm>
              <a:off x="4325066" y="984"/>
              <a:ext cx="4267791" cy="1006200"/>
            </a:xfrm>
            <a:prstGeom prst="rightArrow">
              <a:avLst>
                <a:gd name="adj1" fmla="val 75000"/>
                <a:gd name="adj2" fmla="val 49999"/>
              </a:avLst>
            </a:prstGeom>
            <a:solidFill>
              <a:srgbClr val="D9EAD3"/>
            </a:solidFill>
            <a:ln w="25400" cap="flat" cmpd="sng">
              <a:solidFill>
                <a:srgbClr val="CFD7E7">
                  <a:alpha val="89410"/>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32771" name="Google Shape;173;g2073e6c94da_0_87"/>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74" name="Google Shape;174;g2073e6c94da_0_87"/>
            <p:cNvSpPr txBox="1"/>
            <p:nvPr/>
          </p:nvSpPr>
          <p:spPr>
            <a:xfrm>
              <a:off x="49165" y="49164"/>
              <a:ext cx="4422205" cy="868621"/>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FR" sz="2400" b="1" cap="none" noProof="1">
                  <a:solidFill>
                    <a:schemeClr val="dk1"/>
                  </a:solidFill>
                  <a:latin typeface="Times New Roman" panose="02020603050405020304" pitchFamily="18" charset="0"/>
                  <a:cs typeface="Times New Roman" panose="02020603050405020304" pitchFamily="18" charset="0"/>
                  <a:sym typeface="Arial" panose="020B0604020202020204"/>
                </a:rPr>
                <a:t>Principaux enseignements tirés en 2023 : atteindre les populations difficiles à atteindre   </a:t>
              </a:r>
              <a:endParaRPr sz="2400" b="1" cap="none" noProof="1">
                <a:solidFill>
                  <a:schemeClr val="dk1"/>
                </a:solidFill>
                <a:latin typeface="Times New Roman" panose="02020603050405020304" pitchFamily="18" charset="0"/>
                <a:cs typeface="Times New Roman" panose="02020603050405020304" pitchFamily="18" charset="0"/>
                <a:sym typeface="Arial" panose="020B0604020202020204"/>
              </a:endParaRPr>
            </a:p>
          </p:txBody>
        </p:sp>
      </p:grpSp>
      <p:sp>
        <p:nvSpPr>
          <p:cNvPr id="175" name="Google Shape;175;g2073e6c94da_0_87"/>
          <p:cNvSpPr txBox="1"/>
          <p:nvPr/>
        </p:nvSpPr>
        <p:spPr>
          <a:xfrm>
            <a:off x="198438" y="1240705"/>
            <a:ext cx="8766175" cy="5487988"/>
          </a:xfrm>
          <a:prstGeom prst="rect">
            <a:avLst/>
          </a:prstGeom>
          <a:noFill/>
          <a:ln>
            <a:noFill/>
          </a:ln>
        </p:spPr>
        <p:txBody>
          <a:bodyPr spcFirstLastPara="1" wrap="square" lIns="91425" tIns="45700" rIns="91425" bIns="45700" anchor="t" anchorCtr="0">
            <a:normAutofit fontScale="92500" lnSpcReduction="20000"/>
          </a:bodyPr>
          <a:lstStyle/>
          <a:p>
            <a:pPr marR="0" algn="just" fontAlgn="auto">
              <a:lnSpc>
                <a:spcPct val="150000"/>
              </a:lnSpc>
              <a:spcBef>
                <a:spcPts val="360"/>
              </a:spcBef>
              <a:spcAft>
                <a:spcPts val="0"/>
              </a:spcAft>
              <a:buClr>
                <a:srgbClr val="000000"/>
              </a:buClr>
              <a:buSzPts val="2400"/>
              <a:buFont typeface="Arial" panose="020B0604020202020204"/>
              <a:buNone/>
            </a:pPr>
            <a:r>
              <a:rPr lang="fr-FR" sz="2400" cap="none"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Certaines populations sont difficiles à atteindre depuis des années. Il s’agit des éléves dans les écoles coraniques (Talibés dans les Daara) et les populations dans les zones d’orpaillage (exploitation de l’or).</a:t>
            </a:r>
          </a:p>
          <a:p>
            <a:pPr marR="0" algn="just" fontAlgn="auto">
              <a:lnSpc>
                <a:spcPct val="150000"/>
              </a:lnSpc>
              <a:spcBef>
                <a:spcPts val="360"/>
              </a:spcBef>
              <a:spcAft>
                <a:spcPts val="0"/>
              </a:spcAft>
              <a:buClr>
                <a:srgbClr val="000000"/>
              </a:buClr>
              <a:buSzPts val="2400"/>
              <a:buFont typeface="Arial" panose="020B0604020202020204"/>
              <a:buNone/>
            </a:pPr>
            <a:r>
              <a:rPr lang="fr-FR" sz="2400"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Des stratégies ont étaient développées depuis 2 ans pour touchées ces populations. Il s’agit essentiellement de:</a:t>
            </a:r>
          </a:p>
          <a:p>
            <a:pPr marL="342900" marR="0" indent="-342900" algn="just" fontAlgn="auto">
              <a:lnSpc>
                <a:spcPct val="150000"/>
              </a:lnSpc>
              <a:spcBef>
                <a:spcPts val="360"/>
              </a:spcBef>
              <a:spcAft>
                <a:spcPts val="0"/>
              </a:spcAft>
              <a:buClr>
                <a:srgbClr val="000000"/>
              </a:buClr>
              <a:buSzPts val="2400"/>
              <a:buFont typeface="Wingdings" panose="05000000000000000000" pitchFamily="2" charset="2"/>
              <a:buChar char="v"/>
            </a:pPr>
            <a:r>
              <a:rPr lang="fr-FR" sz="2400"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Formation des maitres coraniques recrutés comme relais administrateurs des médicaments CPS aux éléves cibles</a:t>
            </a:r>
          </a:p>
          <a:p>
            <a:pPr marL="342900" marR="0" indent="-342900" algn="just" fontAlgn="auto">
              <a:lnSpc>
                <a:spcPct val="150000"/>
              </a:lnSpc>
              <a:spcBef>
                <a:spcPts val="360"/>
              </a:spcBef>
              <a:spcAft>
                <a:spcPts val="0"/>
              </a:spcAft>
              <a:buClr>
                <a:srgbClr val="000000"/>
              </a:buClr>
              <a:buSzPts val="2400"/>
              <a:buFont typeface="Wingdings" panose="05000000000000000000" pitchFamily="2" charset="2"/>
              <a:buChar char="v"/>
            </a:pPr>
            <a:r>
              <a:rPr lang="fr-FR" sz="2400" cap="none"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Cartographie des cas de refus potentiels dans les ménages avant le démarrage de la CPS pour les sensibiliser afin qu’ils puissent  accepter</a:t>
            </a:r>
          </a:p>
          <a:p>
            <a:pPr marL="342900" marR="0" indent="-342900" algn="just" fontAlgn="auto">
              <a:lnSpc>
                <a:spcPct val="150000"/>
              </a:lnSpc>
              <a:spcBef>
                <a:spcPts val="360"/>
              </a:spcBef>
              <a:spcAft>
                <a:spcPts val="0"/>
              </a:spcAft>
              <a:buClr>
                <a:srgbClr val="000000"/>
              </a:buClr>
              <a:buSzPts val="2400"/>
              <a:buFont typeface="Wingdings" panose="05000000000000000000" pitchFamily="2" charset="2"/>
              <a:buChar char="v"/>
            </a:pPr>
            <a:r>
              <a:rPr lang="fr-FR" sz="2400"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Recrutement des orpailleurs pour administrer les médicaments CPS à leurs enfants</a:t>
            </a:r>
            <a:r>
              <a:rPr lang="fr-FR" sz="2400" cap="none"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endParaRPr sz="2400" cap="none"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oogle Shape;180;g2073e6c94da_0_95"/>
          <p:cNvGrpSpPr/>
          <p:nvPr/>
        </p:nvGrpSpPr>
        <p:grpSpPr>
          <a:xfrm>
            <a:off x="198438" y="115888"/>
            <a:ext cx="8688387" cy="1008062"/>
            <a:chOff x="0" y="0"/>
            <a:chExt cx="8592857" cy="1007184"/>
          </a:xfrm>
        </p:grpSpPr>
        <p:sp>
          <p:nvSpPr>
            <p:cNvPr id="34818" name="Google Shape;181;g2073e6c94da_0_95"/>
            <p:cNvSpPr/>
            <p:nvPr/>
          </p:nvSpPr>
          <p:spPr>
            <a:xfrm>
              <a:off x="4280657" y="984"/>
              <a:ext cx="4312200" cy="1006200"/>
            </a:xfrm>
            <a:prstGeom prst="rightArrow">
              <a:avLst>
                <a:gd name="adj1" fmla="val 75000"/>
                <a:gd name="adj2" fmla="val 49999"/>
              </a:avLst>
            </a:prstGeom>
            <a:solidFill>
              <a:srgbClr val="D9EAD3"/>
            </a:solidFill>
            <a:ln w="25400" cap="flat" cmpd="sng">
              <a:solidFill>
                <a:srgbClr val="CFD7E7">
                  <a:alpha val="89410"/>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34819" name="Google Shape;182;g2073e6c94da_0_95"/>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83" name="Google Shape;183;g2073e6c94da_0_95"/>
            <p:cNvSpPr txBox="1"/>
            <p:nvPr/>
          </p:nvSpPr>
          <p:spPr>
            <a:xfrm>
              <a:off x="49164" y="49164"/>
              <a:ext cx="4431442" cy="908700"/>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FR" sz="2400" b="1" cap="none" noProof="1">
                  <a:solidFill>
                    <a:schemeClr val="dk1"/>
                  </a:solidFill>
                  <a:latin typeface="Times New Roman" panose="02020603050405020304" pitchFamily="18" charset="0"/>
                  <a:cs typeface="Times New Roman" panose="02020603050405020304" pitchFamily="18" charset="0"/>
                  <a:sym typeface="Arial" panose="020B0604020202020204"/>
                </a:rPr>
                <a:t>Principaux enseignements tirés en 2023 : atteindre les populations difficiles à atteindre   </a:t>
              </a:r>
              <a:endParaRPr sz="2400" b="1" cap="none" noProof="1">
                <a:solidFill>
                  <a:schemeClr val="dk1"/>
                </a:solidFill>
                <a:latin typeface="Times New Roman" panose="02020603050405020304" pitchFamily="18" charset="0"/>
                <a:cs typeface="Times New Roman" panose="02020603050405020304" pitchFamily="18" charset="0"/>
                <a:sym typeface="Arial" panose="020B0604020202020204"/>
              </a:endParaRPr>
            </a:p>
          </p:txBody>
        </p:sp>
      </p:grpSp>
      <p:sp>
        <p:nvSpPr>
          <p:cNvPr id="184" name="Google Shape;184;g2073e6c94da_0_95"/>
          <p:cNvSpPr txBox="1"/>
          <p:nvPr/>
        </p:nvSpPr>
        <p:spPr>
          <a:xfrm>
            <a:off x="198438" y="1185289"/>
            <a:ext cx="8766175" cy="5487988"/>
          </a:xfrm>
          <a:prstGeom prst="rect">
            <a:avLst/>
          </a:prstGeom>
          <a:noFill/>
          <a:ln>
            <a:noFill/>
          </a:ln>
        </p:spPr>
        <p:txBody>
          <a:bodyPr spcFirstLastPara="1" wrap="square" lIns="91425" tIns="45700" rIns="91425" bIns="45700" anchor="t" anchorCtr="0">
            <a:normAutofit/>
          </a:bodyPr>
          <a:lstStyle/>
          <a:p>
            <a:pPr marR="0" algn="just" fontAlgn="auto">
              <a:lnSpc>
                <a:spcPct val="150000"/>
              </a:lnSpc>
              <a:spcBef>
                <a:spcPts val="360"/>
              </a:spcBef>
              <a:spcAft>
                <a:spcPts val="0"/>
              </a:spcAft>
              <a:buClr>
                <a:srgbClr val="000000"/>
              </a:buClr>
              <a:buSzPts val="2400"/>
              <a:buFont typeface="Arial" panose="020B0604020202020204"/>
              <a:buNone/>
            </a:pPr>
            <a:r>
              <a:rPr lang="fr-FR" sz="2400"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Par ailleurs, les enfants cibles vivant dans les zones coupées du reste du district par les eaux de pluies, ont été touchés par le recrutement et la formation des relais habitant ces zones et la mise à temps les intrants pour tous les passages CPS. </a:t>
            </a:r>
          </a:p>
          <a:p>
            <a:pPr marR="0" algn="just" fontAlgn="auto">
              <a:lnSpc>
                <a:spcPct val="150000"/>
              </a:lnSpc>
              <a:spcBef>
                <a:spcPts val="360"/>
              </a:spcBef>
              <a:spcAft>
                <a:spcPts val="0"/>
              </a:spcAft>
              <a:buClr>
                <a:srgbClr val="000000"/>
              </a:buClr>
              <a:buSzPts val="2400"/>
            </a:pPr>
            <a:endParaRPr sz="2400" cap="none"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pic>
        <p:nvPicPr>
          <p:cNvPr id="2" name="Image 1">
            <a:extLst>
              <a:ext uri="{FF2B5EF4-FFF2-40B4-BE49-F238E27FC236}">
                <a16:creationId xmlns:a16="http://schemas.microsoft.com/office/drawing/2014/main" id="{A70DD337-2238-8AD2-41FD-1754204615B3}"/>
              </a:ext>
            </a:extLst>
          </p:cNvPr>
          <p:cNvPicPr>
            <a:picLocks noChangeAspect="1"/>
          </p:cNvPicPr>
          <p:nvPr/>
        </p:nvPicPr>
        <p:blipFill>
          <a:blip r:embed="rId3"/>
          <a:stretch>
            <a:fillRect/>
          </a:stretch>
        </p:blipFill>
        <p:spPr>
          <a:xfrm>
            <a:off x="89693" y="3544745"/>
            <a:ext cx="2952967" cy="2423969"/>
          </a:xfrm>
          <a:prstGeom prst="rect">
            <a:avLst/>
          </a:prstGeom>
          <a:ln>
            <a:noFill/>
          </a:ln>
          <a:effectLst>
            <a:outerShdw blurRad="190500" algn="tl" rotWithShape="0">
              <a:srgbClr val="000000">
                <a:alpha val="70000"/>
              </a:srgbClr>
            </a:outerShdw>
          </a:effectLst>
        </p:spPr>
      </p:pic>
      <p:pic>
        <p:nvPicPr>
          <p:cNvPr id="3" name="Image 2">
            <a:extLst>
              <a:ext uri="{FF2B5EF4-FFF2-40B4-BE49-F238E27FC236}">
                <a16:creationId xmlns:a16="http://schemas.microsoft.com/office/drawing/2014/main" id="{FCCA5DBC-9A75-27B3-03BF-4566CA53ED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1341" y="3685734"/>
            <a:ext cx="2952966" cy="2423969"/>
          </a:xfrm>
          <a:prstGeom prst="rect">
            <a:avLst/>
          </a:prstGeom>
          <a:ln>
            <a:noFill/>
          </a:ln>
          <a:effectLst>
            <a:outerShdw blurRad="190500" algn="tl" rotWithShape="0">
              <a:srgbClr val="000000">
                <a:alpha val="70000"/>
              </a:srgbClr>
            </a:outerShdw>
          </a:effectLst>
        </p:spPr>
      </p:pic>
      <p:pic>
        <p:nvPicPr>
          <p:cNvPr id="4" name="Image 3">
            <a:extLst>
              <a:ext uri="{FF2B5EF4-FFF2-40B4-BE49-F238E27FC236}">
                <a16:creationId xmlns:a16="http://schemas.microsoft.com/office/drawing/2014/main" id="{245A738A-69F1-9FB2-94E3-C6BFE598C567}"/>
              </a:ext>
            </a:extLst>
          </p:cNvPr>
          <p:cNvPicPr>
            <a:picLocks noChangeAspect="1"/>
          </p:cNvPicPr>
          <p:nvPr/>
        </p:nvPicPr>
        <p:blipFill rotWithShape="1">
          <a:blip r:embed="rId5">
            <a:extLst>
              <a:ext uri="{28A0092B-C50C-407E-A947-70E740481C1C}">
                <a14:useLocalDpi xmlns:a14="http://schemas.microsoft.com/office/drawing/2010/main" val="0"/>
              </a:ext>
            </a:extLst>
          </a:blip>
          <a:srcRect l="53112" t="32606" r="6123" b="33588"/>
          <a:stretch/>
        </p:blipFill>
        <p:spPr bwMode="auto">
          <a:xfrm>
            <a:off x="3159415" y="3373865"/>
            <a:ext cx="2892215" cy="2548907"/>
          </a:xfrm>
          <a:prstGeom prst="rect">
            <a:avLst/>
          </a:prstGeom>
          <a:noFill/>
          <a:ln>
            <a:noFill/>
          </a:ln>
          <a:extLst>
            <a:ext uri="{53640926-AAD7-44D8-BBD7-CCE9431645EC}">
              <a14:shadowObscured xmlns:a14="http://schemas.microsoft.com/office/drawing/2010/main"/>
            </a:ext>
          </a:extLst>
        </p:spPr>
      </p:pic>
      <p:sp>
        <p:nvSpPr>
          <p:cNvPr id="5" name="Zone de texte 2">
            <a:extLst>
              <a:ext uri="{FF2B5EF4-FFF2-40B4-BE49-F238E27FC236}">
                <a16:creationId xmlns:a16="http://schemas.microsoft.com/office/drawing/2014/main" id="{F2EEF714-8452-1538-27C3-4CC8BB633ECE}"/>
              </a:ext>
            </a:extLst>
          </p:cNvPr>
          <p:cNvSpPr txBox="1">
            <a:spLocks noChangeArrowheads="1"/>
          </p:cNvSpPr>
          <p:nvPr/>
        </p:nvSpPr>
        <p:spPr bwMode="auto">
          <a:xfrm>
            <a:off x="179388" y="6053386"/>
            <a:ext cx="2952966" cy="696550"/>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noAutofit/>
          </a:bodyPr>
          <a:lstStyle/>
          <a:p>
            <a:pPr algn="just"/>
            <a:r>
              <a:rPr lang="fr-FR" sz="1200" b="1" dirty="0">
                <a:effectLst/>
                <a:latin typeface="Times New Roman" panose="02020603050405020304" pitchFamily="18" charset="0"/>
                <a:ea typeface="Times New Roman" panose="02020603050405020304" pitchFamily="18" charset="0"/>
              </a:rPr>
              <a:t>Le Poste de Sante de Syllacounda inaccessible par l’ECD à cause des fortes pluie enregistrées le mardi DS Kédougou</a:t>
            </a:r>
          </a:p>
          <a:p>
            <a:pPr algn="just"/>
            <a:r>
              <a:rPr lang="fr-FR" sz="1200" b="1" dirty="0">
                <a:effectLst/>
                <a:latin typeface="Times New Roman" panose="02020603050405020304" pitchFamily="18" charset="0"/>
                <a:ea typeface="Times New Roman" panose="02020603050405020304" pitchFamily="18" charset="0"/>
              </a:rPr>
              <a:t> </a:t>
            </a:r>
          </a:p>
        </p:txBody>
      </p:sp>
      <p:sp>
        <p:nvSpPr>
          <p:cNvPr id="6" name="Zone de texte 2">
            <a:extLst>
              <a:ext uri="{FF2B5EF4-FFF2-40B4-BE49-F238E27FC236}">
                <a16:creationId xmlns:a16="http://schemas.microsoft.com/office/drawing/2014/main" id="{E582CA08-5438-62ED-F6FB-24584A9E74F3}"/>
              </a:ext>
            </a:extLst>
          </p:cNvPr>
          <p:cNvSpPr txBox="1">
            <a:spLocks noChangeArrowheads="1"/>
          </p:cNvSpPr>
          <p:nvPr/>
        </p:nvSpPr>
        <p:spPr bwMode="auto">
          <a:xfrm>
            <a:off x="5997069" y="6140415"/>
            <a:ext cx="3057238" cy="461665"/>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spAutoFit/>
          </a:bodyPr>
          <a:lstStyle/>
          <a:p>
            <a:pPr algn="just"/>
            <a:r>
              <a:rPr lang="fr-FR" sz="1200" b="1" dirty="0">
                <a:effectLst/>
                <a:latin typeface="Times New Roman" panose="02020603050405020304" pitchFamily="18" charset="0"/>
                <a:ea typeface="Times New Roman" panose="02020603050405020304" pitchFamily="18" charset="0"/>
              </a:rPr>
              <a:t>Un superviseur communautaire traverse une mare en moto DS Goudiry</a:t>
            </a:r>
            <a:endParaRPr lang="fr-FR" sz="1800" b="1"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73509-186B-F110-1F7A-A4A111F574AA}"/>
            </a:ext>
          </a:extLst>
        </p:cNvPr>
        <p:cNvGrpSpPr/>
        <p:nvPr/>
      </p:nvGrpSpPr>
      <p:grpSpPr>
        <a:xfrm>
          <a:off x="0" y="0"/>
          <a:ext cx="0" cy="0"/>
          <a:chOff x="0" y="0"/>
          <a:chExt cx="0" cy="0"/>
        </a:xfrm>
      </p:grpSpPr>
      <p:grpSp>
        <p:nvGrpSpPr>
          <p:cNvPr id="34817" name="Google Shape;180;g2073e6c94da_0_95">
            <a:extLst>
              <a:ext uri="{FF2B5EF4-FFF2-40B4-BE49-F238E27FC236}">
                <a16:creationId xmlns:a16="http://schemas.microsoft.com/office/drawing/2014/main" id="{F5D61920-003E-1388-311C-2C2F69A7ACE8}"/>
              </a:ext>
            </a:extLst>
          </p:cNvPr>
          <p:cNvGrpSpPr/>
          <p:nvPr/>
        </p:nvGrpSpPr>
        <p:grpSpPr>
          <a:xfrm>
            <a:off x="295275" y="115888"/>
            <a:ext cx="8591550" cy="1008062"/>
            <a:chOff x="0" y="0"/>
            <a:chExt cx="8592857" cy="1007184"/>
          </a:xfrm>
        </p:grpSpPr>
        <p:sp>
          <p:nvSpPr>
            <p:cNvPr id="34818" name="Google Shape;181;g2073e6c94da_0_95">
              <a:extLst>
                <a:ext uri="{FF2B5EF4-FFF2-40B4-BE49-F238E27FC236}">
                  <a16:creationId xmlns:a16="http://schemas.microsoft.com/office/drawing/2014/main" id="{3118DB1A-5314-A14F-F3A6-ABC81559BE3E}"/>
                </a:ext>
              </a:extLst>
            </p:cNvPr>
            <p:cNvSpPr/>
            <p:nvPr/>
          </p:nvSpPr>
          <p:spPr>
            <a:xfrm>
              <a:off x="4280657" y="984"/>
              <a:ext cx="4312200" cy="1006200"/>
            </a:xfrm>
            <a:prstGeom prst="rightArrow">
              <a:avLst>
                <a:gd name="adj1" fmla="val 75000"/>
                <a:gd name="adj2" fmla="val 49999"/>
              </a:avLst>
            </a:prstGeom>
            <a:solidFill>
              <a:srgbClr val="D9EAD3"/>
            </a:solidFill>
            <a:ln w="25400" cap="flat" cmpd="sng">
              <a:solidFill>
                <a:srgbClr val="CFD7E7">
                  <a:alpha val="89410"/>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34819" name="Google Shape;182;g2073e6c94da_0_95">
              <a:extLst>
                <a:ext uri="{FF2B5EF4-FFF2-40B4-BE49-F238E27FC236}">
                  <a16:creationId xmlns:a16="http://schemas.microsoft.com/office/drawing/2014/main" id="{DE6E67AC-B299-4B5E-EE22-62DCC481F1F5}"/>
                </a:ext>
              </a:extLst>
            </p:cNvPr>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83" name="Google Shape;183;g2073e6c94da_0_95">
              <a:extLst>
                <a:ext uri="{FF2B5EF4-FFF2-40B4-BE49-F238E27FC236}">
                  <a16:creationId xmlns:a16="http://schemas.microsoft.com/office/drawing/2014/main" id="{B25B9797-2DA2-9027-192A-074F41BBCB7C}"/>
                </a:ext>
              </a:extLst>
            </p:cNvPr>
            <p:cNvSpPr txBox="1"/>
            <p:nvPr/>
          </p:nvSpPr>
          <p:spPr>
            <a:xfrm>
              <a:off x="49164" y="49164"/>
              <a:ext cx="4431442" cy="908700"/>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FR" sz="2400" b="1" cap="none" noProof="1">
                  <a:solidFill>
                    <a:schemeClr val="dk1"/>
                  </a:solidFill>
                  <a:latin typeface="Times New Roman" panose="02020603050405020304" pitchFamily="18" charset="0"/>
                  <a:cs typeface="Times New Roman" panose="02020603050405020304" pitchFamily="18" charset="0"/>
                  <a:sym typeface="Arial" panose="020B0604020202020204"/>
                </a:rPr>
                <a:t>Principaux enseignements tirés en 2023 : atteindre les populations difficiles à atteindre   </a:t>
              </a:r>
              <a:endParaRPr sz="2400" b="1" cap="none" noProof="1">
                <a:solidFill>
                  <a:schemeClr val="dk1"/>
                </a:solidFill>
                <a:latin typeface="Times New Roman" panose="02020603050405020304" pitchFamily="18" charset="0"/>
                <a:cs typeface="Times New Roman" panose="02020603050405020304" pitchFamily="18" charset="0"/>
                <a:sym typeface="Arial" panose="020B0604020202020204"/>
              </a:endParaRPr>
            </a:p>
          </p:txBody>
        </p:sp>
      </p:grpSp>
      <p:sp>
        <p:nvSpPr>
          <p:cNvPr id="184" name="Google Shape;184;g2073e6c94da_0_95">
            <a:extLst>
              <a:ext uri="{FF2B5EF4-FFF2-40B4-BE49-F238E27FC236}">
                <a16:creationId xmlns:a16="http://schemas.microsoft.com/office/drawing/2014/main" id="{295C909F-40C2-2642-4333-B7F70F6F6A6A}"/>
              </a:ext>
            </a:extLst>
          </p:cNvPr>
          <p:cNvSpPr txBox="1"/>
          <p:nvPr/>
        </p:nvSpPr>
        <p:spPr>
          <a:xfrm>
            <a:off x="198438" y="1268413"/>
            <a:ext cx="8766175" cy="5487988"/>
          </a:xfrm>
          <a:prstGeom prst="rect">
            <a:avLst/>
          </a:prstGeom>
          <a:noFill/>
          <a:ln>
            <a:noFill/>
          </a:ln>
        </p:spPr>
        <p:txBody>
          <a:bodyPr spcFirstLastPara="1" wrap="square" lIns="91425" tIns="45700" rIns="91425" bIns="45700" anchor="t" anchorCtr="0">
            <a:normAutofit/>
          </a:bodyPr>
          <a:lstStyle/>
          <a:p>
            <a:pPr marR="0" algn="just" fontAlgn="auto">
              <a:lnSpc>
                <a:spcPct val="150000"/>
              </a:lnSpc>
              <a:spcBef>
                <a:spcPts val="360"/>
              </a:spcBef>
              <a:spcAft>
                <a:spcPts val="0"/>
              </a:spcAft>
              <a:buClr>
                <a:srgbClr val="000000"/>
              </a:buClr>
              <a:buSzPts val="2400"/>
              <a:buFont typeface="Arial" panose="020B0604020202020204"/>
              <a:buNone/>
            </a:pPr>
            <a:r>
              <a:rPr lang="fr-FR" sz="2400"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L</a:t>
            </a:r>
            <a:r>
              <a:rPr lang="fr-FR" sz="2400" cap="none"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es défits sont les suivants:</a:t>
            </a:r>
          </a:p>
          <a:p>
            <a:pPr marL="342900" marR="0" indent="-342900" algn="just" fontAlgn="auto">
              <a:lnSpc>
                <a:spcPct val="150000"/>
              </a:lnSpc>
              <a:spcBef>
                <a:spcPts val="360"/>
              </a:spcBef>
              <a:spcAft>
                <a:spcPts val="0"/>
              </a:spcAft>
              <a:buClr>
                <a:srgbClr val="000000"/>
              </a:buClr>
              <a:buSzPts val="2400"/>
              <a:buFont typeface="Wingdings" panose="05000000000000000000" pitchFamily="2" charset="2"/>
              <a:buChar char="v"/>
            </a:pPr>
            <a:r>
              <a:rPr lang="fr-FR" sz="2400"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Recencement de tous les nouveaux habitants dans les zones d’orpaillage à (Kédougou et Saraya)</a:t>
            </a:r>
          </a:p>
          <a:p>
            <a:pPr marL="342900" marR="0" lvl="0" indent="-342900" algn="just" defTabSz="914400" rtl="0" eaLnBrk="1" fontAlgn="auto" latinLnBrk="0" hangingPunct="1">
              <a:lnSpc>
                <a:spcPct val="150000"/>
              </a:lnSpc>
              <a:spcBef>
                <a:spcPts val="360"/>
              </a:spcBef>
              <a:spcAft>
                <a:spcPts val="0"/>
              </a:spcAft>
              <a:buClr>
                <a:srgbClr val="000000"/>
              </a:buClr>
              <a:buSzPts val="2400"/>
              <a:buFont typeface="Wingdings" panose="05000000000000000000" pitchFamily="2" charset="2"/>
              <a:buChar char="v"/>
              <a:tabLst/>
              <a:defRPr/>
            </a:pPr>
            <a:r>
              <a:rPr lang="fr-FR" sz="2400" cap="none"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Amélioration de la couverture réelle des enfants dans les zones d’orpaillage </a:t>
            </a:r>
            <a:r>
              <a:rPr kumimoji="0" lang="fr-FR" sz="2400" b="0" i="0" u="none" strike="noStrike" kern="1200" cap="none" spc="0" normalizeH="0" baseline="0" noProof="1">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(Kédougou et Saraya)</a:t>
            </a:r>
          </a:p>
          <a:p>
            <a:pPr marL="342900" marR="0" lvl="0" indent="-342900" algn="just" defTabSz="914400" rtl="0" eaLnBrk="1" fontAlgn="auto" latinLnBrk="0" hangingPunct="1">
              <a:lnSpc>
                <a:spcPct val="150000"/>
              </a:lnSpc>
              <a:spcBef>
                <a:spcPts val="360"/>
              </a:spcBef>
              <a:spcAft>
                <a:spcPts val="0"/>
              </a:spcAft>
              <a:buClr>
                <a:srgbClr val="000000"/>
              </a:buClr>
              <a:buSzPts val="2400"/>
              <a:buFont typeface="Wingdings" panose="05000000000000000000" pitchFamily="2" charset="2"/>
              <a:buChar char="v"/>
              <a:tabLst/>
              <a:defRPr/>
            </a:pPr>
            <a:r>
              <a:rPr kumimoji="0" lang="fr-FR" sz="2400" b="0" i="0" u="none" strike="noStrike" kern="1200" cap="none" spc="0" normalizeH="0" baseline="0" noProof="1">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Engagement et appui des entreprises miniéres dans la mise en œuvre de la CPS </a:t>
            </a:r>
          </a:p>
          <a:p>
            <a:pPr marL="342900" marR="0" lvl="0" indent="-342900" algn="just" defTabSz="914400" rtl="0" eaLnBrk="1" fontAlgn="auto" latinLnBrk="0" hangingPunct="1">
              <a:lnSpc>
                <a:spcPct val="150000"/>
              </a:lnSpc>
              <a:spcBef>
                <a:spcPts val="360"/>
              </a:spcBef>
              <a:spcAft>
                <a:spcPts val="0"/>
              </a:spcAft>
              <a:buClr>
                <a:srgbClr val="000000"/>
              </a:buClr>
              <a:buSzPts val="2400"/>
              <a:buFont typeface="Wingdings" panose="05000000000000000000" pitchFamily="2" charset="2"/>
              <a:buChar char="v"/>
              <a:tabLst/>
              <a:defRPr/>
            </a:pPr>
            <a:r>
              <a:rPr kumimoji="0" lang="fr-FR" sz="2400" b="0" i="0" u="none" strike="noStrike" kern="1200" cap="none" spc="0" normalizeH="0" baseline="0" noProof="1">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Mobilisation des financements domestiques</a:t>
            </a:r>
          </a:p>
          <a:p>
            <a:pPr marL="342900" marR="0" indent="-342900" algn="just" fontAlgn="auto">
              <a:lnSpc>
                <a:spcPct val="150000"/>
              </a:lnSpc>
              <a:spcBef>
                <a:spcPts val="360"/>
              </a:spcBef>
              <a:spcAft>
                <a:spcPts val="0"/>
              </a:spcAft>
              <a:buClr>
                <a:srgbClr val="000000"/>
              </a:buClr>
              <a:buSzPts val="2400"/>
              <a:buFont typeface="Wingdings" panose="05000000000000000000" pitchFamily="2" charset="2"/>
              <a:buChar char="v"/>
            </a:pPr>
            <a:endParaRPr sz="2400" cap="none"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Tree>
    <p:extLst>
      <p:ext uri="{BB962C8B-B14F-4D97-AF65-F5344CB8AC3E}">
        <p14:creationId xmlns:p14="http://schemas.microsoft.com/office/powerpoint/2010/main" val="2237177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oogle Shape;207;g207aaa14ad4_0_49"/>
          <p:cNvGrpSpPr/>
          <p:nvPr/>
        </p:nvGrpSpPr>
        <p:grpSpPr>
          <a:xfrm>
            <a:off x="284163" y="2830513"/>
            <a:ext cx="8593137" cy="1335970"/>
            <a:chOff x="0" y="0"/>
            <a:chExt cx="8592857" cy="1007184"/>
          </a:xfrm>
        </p:grpSpPr>
        <p:sp>
          <p:nvSpPr>
            <p:cNvPr id="40962" name="Google Shape;208;g207aaa14ad4_0_49"/>
            <p:cNvSpPr/>
            <p:nvPr/>
          </p:nvSpPr>
          <p:spPr>
            <a:xfrm>
              <a:off x="4589837" y="984"/>
              <a:ext cx="4003020" cy="1006200"/>
            </a:xfrm>
            <a:prstGeom prst="rightArrow">
              <a:avLst>
                <a:gd name="adj1" fmla="val 75000"/>
                <a:gd name="adj2" fmla="val 49999"/>
              </a:avLst>
            </a:prstGeom>
            <a:solidFill>
              <a:srgbClr val="FFF2CC"/>
            </a:solidFill>
            <a:ln w="25400" cap="flat" cmpd="sng">
              <a:solidFill>
                <a:srgbClr val="CFD7E7">
                  <a:alpha val="89409"/>
                </a:srgbClr>
              </a:solidFill>
              <a:prstDash val="solid"/>
              <a:round/>
              <a:headEnd type="none" w="sm" len="sm"/>
              <a:tailEnd type="none" w="sm" len="sm"/>
            </a:ln>
          </p:spPr>
          <p:txBody>
            <a:bodyPr wrap="square" lIns="91425" tIns="91425" rIns="91425" bIns="91425" anchor="ctr" anchorCtr="0"/>
            <a:lstStyle/>
            <a:p>
              <a:pPr>
                <a:buNone/>
              </a:pPr>
              <a:endParaRPr lang="en-US" sz="2800">
                <a:latin typeface="Arial" panose="020B0604020202020204"/>
                <a:ea typeface="Arial" panose="020B0604020202020204"/>
              </a:endParaRPr>
            </a:p>
          </p:txBody>
        </p:sp>
        <p:sp>
          <p:nvSpPr>
            <p:cNvPr id="40963" name="Google Shape;209;g207aaa14ad4_0_49"/>
            <p:cNvSpPr/>
            <p:nvPr/>
          </p:nvSpPr>
          <p:spPr>
            <a:xfrm>
              <a:off x="0" y="0"/>
              <a:ext cx="5043047"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sz="2800">
                <a:latin typeface="Arial" panose="020B0604020202020204"/>
                <a:ea typeface="Arial" panose="020B0604020202020204"/>
              </a:endParaRPr>
            </a:p>
          </p:txBody>
        </p:sp>
        <p:sp>
          <p:nvSpPr>
            <p:cNvPr id="210" name="Google Shape;210;g207aaa14ad4_0_49"/>
            <p:cNvSpPr txBox="1"/>
            <p:nvPr/>
          </p:nvSpPr>
          <p:spPr>
            <a:xfrm>
              <a:off x="49163" y="49164"/>
              <a:ext cx="5043047" cy="908700"/>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FR" sz="2800" b="1" cap="none" noProof="1">
                  <a:solidFill>
                    <a:schemeClr val="dk1"/>
                  </a:solidFill>
                  <a:latin typeface="Times New Roman" panose="02020603050405020304" pitchFamily="18" charset="0"/>
                  <a:cs typeface="Times New Roman" panose="02020603050405020304" pitchFamily="18" charset="0"/>
                  <a:sym typeface="Arial" panose="020B0604020202020204"/>
                </a:rPr>
                <a:t>Focus</a:t>
              </a:r>
              <a:r>
                <a:rPr lang="en-US" altLang="fr-FR" sz="2800" b="1" cap="none" noProof="1">
                  <a:solidFill>
                    <a:schemeClr val="dk1"/>
                  </a:solidFill>
                  <a:latin typeface="Times New Roman" panose="02020603050405020304" pitchFamily="18" charset="0"/>
                  <a:cs typeface="Times New Roman" panose="02020603050405020304" pitchFamily="18" charset="0"/>
                  <a:sym typeface="Arial" panose="020B0604020202020204"/>
                </a:rPr>
                <a:t>: </a:t>
              </a:r>
              <a:r>
                <a:rPr lang="fr-FR" sz="2800" b="1" cap="none" noProof="1">
                  <a:solidFill>
                    <a:schemeClr val="dk1"/>
                  </a:solidFill>
                  <a:latin typeface="Times New Roman" panose="02020603050405020304" pitchFamily="18" charset="0"/>
                  <a:cs typeface="Times New Roman" panose="02020603050405020304" pitchFamily="18" charset="0"/>
                  <a:sym typeface="Arial" panose="020B0604020202020204"/>
                </a:rPr>
                <a:t> Couplage de la CPS au dépistage actif du Paludisme </a:t>
              </a:r>
              <a:endParaRPr sz="2800" b="1" cap="none" noProof="1">
                <a:solidFill>
                  <a:schemeClr val="dk1"/>
                </a:solidFill>
                <a:latin typeface="Times New Roman" panose="02020603050405020304" pitchFamily="18" charset="0"/>
                <a:cs typeface="Times New Roman" panose="02020603050405020304" pitchFamily="18" charset="0"/>
                <a:sym typeface="Arial" panose="020B0604020202020204"/>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oogle Shape;215;g2073e6c94da_0_119"/>
          <p:cNvGrpSpPr/>
          <p:nvPr/>
        </p:nvGrpSpPr>
        <p:grpSpPr>
          <a:xfrm>
            <a:off x="295275" y="97416"/>
            <a:ext cx="8591550" cy="1008062"/>
            <a:chOff x="0" y="0"/>
            <a:chExt cx="8592857" cy="1007184"/>
          </a:xfrm>
        </p:grpSpPr>
        <p:sp>
          <p:nvSpPr>
            <p:cNvPr id="43010" name="Google Shape;216;g2073e6c94da_0_119"/>
            <p:cNvSpPr/>
            <p:nvPr/>
          </p:nvSpPr>
          <p:spPr>
            <a:xfrm>
              <a:off x="4280657" y="984"/>
              <a:ext cx="4312200" cy="1006200"/>
            </a:xfrm>
            <a:prstGeom prst="rightArrow">
              <a:avLst>
                <a:gd name="adj1" fmla="val 75000"/>
                <a:gd name="adj2" fmla="val 49999"/>
              </a:avLst>
            </a:prstGeom>
            <a:solidFill>
              <a:srgbClr val="FFF2CC"/>
            </a:solidFill>
            <a:ln w="25400" cap="flat" cmpd="sng">
              <a:solidFill>
                <a:srgbClr val="CFD7E7">
                  <a:alpha val="89410"/>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43011" name="Google Shape;217;g2073e6c94da_0_119"/>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218" name="Google Shape;218;g2073e6c94da_0_119"/>
            <p:cNvSpPr txBox="1"/>
            <p:nvPr/>
          </p:nvSpPr>
          <p:spPr>
            <a:xfrm>
              <a:off x="49164" y="21480"/>
              <a:ext cx="4312200" cy="908700"/>
            </a:xfrm>
            <a:prstGeom prst="rect">
              <a:avLst/>
            </a:prstGeom>
            <a:noFill/>
            <a:ln>
              <a:noFill/>
            </a:ln>
          </p:spPr>
          <p:txBody>
            <a:bodyPr spcFirstLastPara="1" wrap="square" lIns="76200" tIns="38100" rIns="76200" bIns="381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000"/>
                <a:buFont typeface="Arial" panose="020B0604020202020204"/>
                <a:buNone/>
                <a:tabLst/>
                <a:defRPr/>
              </a:pPr>
              <a:r>
                <a:rPr kumimoji="0" lang="fr-CH" sz="2400" b="1"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Principaux enseignements tirés en 2023 : </a:t>
              </a:r>
              <a:r>
                <a:rPr kumimoji="0" lang="fr-CH" altLang="fr-FR" sz="2400" b="1"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Couplage </a:t>
              </a:r>
              <a:r>
                <a:rPr kumimoji="0" lang="fr-CH" sz="2400" b="1"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de la CPS au dépistage actif paludisme</a:t>
              </a:r>
            </a:p>
          </p:txBody>
        </p:sp>
      </p:grpSp>
      <p:sp>
        <p:nvSpPr>
          <p:cNvPr id="219" name="Google Shape;219;g2073e6c94da_0_119"/>
          <p:cNvSpPr txBox="1"/>
          <p:nvPr/>
        </p:nvSpPr>
        <p:spPr>
          <a:xfrm>
            <a:off x="92364" y="1139108"/>
            <a:ext cx="8968509" cy="5732749"/>
          </a:xfrm>
          <a:prstGeom prst="rect">
            <a:avLst/>
          </a:prstGeom>
          <a:noFill/>
          <a:ln>
            <a:noFill/>
          </a:ln>
        </p:spPr>
        <p:txBody>
          <a:bodyPr spcFirstLastPara="1" wrap="square" lIns="91425" tIns="45700" rIns="91425" bIns="45700" anchor="t" anchorCtr="0">
            <a:noAutofit/>
          </a:bodyPr>
          <a:lstStyle/>
          <a:p>
            <a:pPr algn="just">
              <a:lnSpc>
                <a:spcPct val="150000"/>
              </a:lnSpc>
              <a:spcAft>
                <a:spcPts val="800"/>
              </a:spcAft>
            </a:pPr>
            <a:r>
              <a:rPr lang="fr-FR" sz="2200" b="1" u="sng" dirty="0">
                <a:latin typeface="Times New Roman" panose="02020603050405020304" pitchFamily="18" charset="0"/>
                <a:ea typeface="Calibri" panose="020F0502020204030204" pitchFamily="34" charset="0"/>
                <a:cs typeface="Times New Roman" panose="02020603050405020304" pitchFamily="18" charset="0"/>
              </a:rPr>
              <a:t>Contexte</a:t>
            </a:r>
            <a:r>
              <a:rPr lang="fr-FR" sz="2200" b="1" dirty="0">
                <a:latin typeface="Times New Roman" panose="02020603050405020304" pitchFamily="18" charset="0"/>
                <a:ea typeface="Calibri" panose="020F0502020204030204" pitchFamily="34" charset="0"/>
                <a:cs typeface="Times New Roman" panose="02020603050405020304" pitchFamily="18" charset="0"/>
              </a:rPr>
              <a:t>: </a:t>
            </a:r>
            <a:r>
              <a:rPr lang="fr-FR" sz="2200" dirty="0">
                <a:latin typeface="Times New Roman" panose="02020603050405020304" pitchFamily="18" charset="0"/>
                <a:ea typeface="Calibri" panose="020F0502020204030204" pitchFamily="34" charset="0"/>
                <a:cs typeface="Times New Roman" panose="02020603050405020304" pitchFamily="18" charset="0"/>
              </a:rPr>
              <a:t>L</a:t>
            </a:r>
            <a:r>
              <a:rPr lang="fr-FR" sz="2200" dirty="0">
                <a:effectLst/>
                <a:latin typeface="Times New Roman" panose="02020603050405020304" pitchFamily="18" charset="0"/>
                <a:ea typeface="Calibri" panose="020F0502020204030204" pitchFamily="34" charset="0"/>
                <a:cs typeface="Times New Roman" panose="02020603050405020304" pitchFamily="18" charset="0"/>
              </a:rPr>
              <a:t>e district sanitaire pilote du projet de couplage (CPS et dépistage actif du paludisme) enregistrait beaucoup d’enfants malades pendant la saison des pluies, empêchant l’administration des médicaments de la CPS aux enfants. Cette situation ne permettait pas au district d’atteindre les couvertures souhaitées. </a:t>
            </a:r>
            <a:endParaRPr lang="fr-FR"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fr-FR" sz="2200" dirty="0">
                <a:effectLst/>
                <a:latin typeface="Times New Roman" panose="02020603050405020304" pitchFamily="18" charset="0"/>
                <a:ea typeface="Calibri" panose="020F0502020204030204" pitchFamily="34" charset="0"/>
                <a:cs typeface="Times New Roman" panose="02020603050405020304" pitchFamily="18" charset="0"/>
              </a:rPr>
              <a:t>C’est pourquoi, avec l’appui de PMI </a:t>
            </a:r>
            <a:r>
              <a:rPr lang="fr-FR" sz="2200" dirty="0">
                <a:latin typeface="Times New Roman" panose="02020603050405020304" pitchFamily="18" charset="0"/>
                <a:ea typeface="Calibri" panose="020F0502020204030204" pitchFamily="34" charset="0"/>
                <a:cs typeface="Times New Roman" panose="02020603050405020304" pitchFamily="18" charset="0"/>
              </a:rPr>
              <a:t>à travers USAID Owod, le PNLP en collaboration avec la direction régionale de la santé de Tambacounda et le district sanitaire de Maka Colibantang, a décidé de mener en pilote le couplage de la CPS avec le dépistage actif du paludisme dans ce district précité. Ainsi les cas suspects de paludisme chez les enfants de 3 à 120 mois, feront l’objet de tests par les TDR</a:t>
            </a:r>
            <a:r>
              <a:rPr lang="fr-FR" sz="2100" dirty="0">
                <a:latin typeface="Times New Roman" panose="02020603050405020304" pitchFamily="18" charset="0"/>
                <a:ea typeface="Calibri" panose="020F0502020204030204" pitchFamily="34" charset="0"/>
                <a:cs typeface="Times New Roman" panose="02020603050405020304" pitchFamily="18"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oogle Shape;224;g2073e6c94da_0_127"/>
          <p:cNvGrpSpPr/>
          <p:nvPr/>
        </p:nvGrpSpPr>
        <p:grpSpPr>
          <a:xfrm>
            <a:off x="295275" y="78944"/>
            <a:ext cx="8591550" cy="1008062"/>
            <a:chOff x="0" y="0"/>
            <a:chExt cx="8592857" cy="1007184"/>
          </a:xfrm>
        </p:grpSpPr>
        <p:sp>
          <p:nvSpPr>
            <p:cNvPr id="45058" name="Google Shape;225;g2073e6c94da_0_127"/>
            <p:cNvSpPr/>
            <p:nvPr/>
          </p:nvSpPr>
          <p:spPr>
            <a:xfrm>
              <a:off x="4280657" y="984"/>
              <a:ext cx="4312200" cy="1006200"/>
            </a:xfrm>
            <a:prstGeom prst="rightArrow">
              <a:avLst>
                <a:gd name="adj1" fmla="val 75000"/>
                <a:gd name="adj2" fmla="val 49999"/>
              </a:avLst>
            </a:prstGeom>
            <a:solidFill>
              <a:srgbClr val="FFF2CC"/>
            </a:solidFill>
            <a:ln w="25400" cap="flat" cmpd="sng">
              <a:solidFill>
                <a:srgbClr val="CFD7E7">
                  <a:alpha val="89410"/>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45059" name="Google Shape;226;g2073e6c94da_0_127"/>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227" name="Google Shape;227;g2073e6c94da_0_127"/>
            <p:cNvSpPr txBox="1"/>
            <p:nvPr/>
          </p:nvSpPr>
          <p:spPr>
            <a:xfrm>
              <a:off x="49164" y="49164"/>
              <a:ext cx="4312200" cy="908700"/>
            </a:xfrm>
            <a:prstGeom prst="rect">
              <a:avLst/>
            </a:prstGeom>
            <a:noFill/>
            <a:ln>
              <a:noFill/>
            </a:ln>
          </p:spPr>
          <p:txBody>
            <a:bodyPr spcFirstLastPara="1" wrap="square" lIns="76200" tIns="38100" rIns="76200" bIns="381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000"/>
                <a:buFont typeface="Arial" panose="020B0604020202020204"/>
                <a:buNone/>
                <a:tabLst/>
                <a:defRPr/>
              </a:pPr>
              <a:r>
                <a:rPr kumimoji="0" lang="fr-CH" sz="2400" b="1"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Principaux enseignements tirés en 2023 : </a:t>
              </a:r>
              <a:r>
                <a:rPr kumimoji="0" lang="fr-CH" altLang="fr-FR" sz="2400" b="1"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Couplage </a:t>
              </a:r>
              <a:r>
                <a:rPr kumimoji="0" lang="fr-CH" sz="2400" b="1"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de la CPS au dépistage actif paludisme</a:t>
              </a:r>
            </a:p>
          </p:txBody>
        </p:sp>
      </p:grpSp>
      <p:sp>
        <p:nvSpPr>
          <p:cNvPr id="228" name="Google Shape;228;g2073e6c94da_0_127"/>
          <p:cNvSpPr txBox="1"/>
          <p:nvPr/>
        </p:nvSpPr>
        <p:spPr>
          <a:xfrm>
            <a:off x="73891" y="1125906"/>
            <a:ext cx="8996217" cy="5685912"/>
          </a:xfrm>
          <a:prstGeom prst="rect">
            <a:avLst/>
          </a:prstGeom>
          <a:noFill/>
          <a:ln>
            <a:noFill/>
          </a:ln>
        </p:spPr>
        <p:txBody>
          <a:bodyPr spcFirstLastPara="1" wrap="square" lIns="91425" tIns="45700" rIns="91425" bIns="45700" anchor="t" anchorCtr="0">
            <a:noAutofit/>
          </a:bodyPr>
          <a:lstStyle/>
          <a:p>
            <a:pPr algn="just">
              <a:lnSpc>
                <a:spcPct val="150000"/>
              </a:lnSpc>
              <a:spcAft>
                <a:spcPts val="800"/>
              </a:spcAft>
            </a:pPr>
            <a:r>
              <a:rPr lang="fr-FR" sz="2100" dirty="0">
                <a:effectLst/>
                <a:latin typeface="Times New Roman" panose="02020603050405020304" pitchFamily="18" charset="0"/>
                <a:ea typeface="Calibri" panose="020F0502020204030204" pitchFamily="34" charset="0"/>
                <a:cs typeface="Times New Roman" panose="02020603050405020304" pitchFamily="18" charset="0"/>
              </a:rPr>
              <a:t>Cette stratégie permet également de réduire les cas de malades </a:t>
            </a:r>
            <a:r>
              <a:rPr lang="fr-FR" sz="2100" b="1" dirty="0">
                <a:effectLst/>
                <a:latin typeface="Times New Roman" panose="02020603050405020304" pitchFamily="18" charset="0"/>
                <a:ea typeface="Calibri" panose="020F0502020204030204" pitchFamily="34" charset="0"/>
                <a:cs typeface="Times New Roman" panose="02020603050405020304" pitchFamily="18" charset="0"/>
              </a:rPr>
              <a:t>« déguisés »</a:t>
            </a:r>
            <a:r>
              <a:rPr lang="fr-FR" sz="2100" dirty="0">
                <a:effectLst/>
                <a:latin typeface="Times New Roman" panose="02020603050405020304" pitchFamily="18" charset="0"/>
                <a:ea typeface="Calibri" panose="020F0502020204030204" pitchFamily="34" charset="0"/>
                <a:cs typeface="Times New Roman" panose="02020603050405020304" pitchFamily="18" charset="0"/>
              </a:rPr>
              <a:t> déclarés par les parents lors de la CPS.</a:t>
            </a:r>
          </a:p>
          <a:p>
            <a:pPr algn="just">
              <a:lnSpc>
                <a:spcPct val="150000"/>
              </a:lnSpc>
              <a:spcAft>
                <a:spcPts val="800"/>
              </a:spcAft>
            </a:pPr>
            <a:r>
              <a:rPr lang="fr-FR" sz="2100" b="1" u="sng" dirty="0">
                <a:effectLst/>
                <a:latin typeface="Times New Roman" panose="02020603050405020304" pitchFamily="18" charset="0"/>
                <a:ea typeface="Calibri" panose="020F0502020204030204" pitchFamily="34" charset="0"/>
                <a:cs typeface="Times New Roman" panose="02020603050405020304" pitchFamily="18" charset="0"/>
              </a:rPr>
              <a:t>Description</a:t>
            </a:r>
            <a:r>
              <a:rPr lang="fr-FR" sz="2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100" dirty="0">
                <a:effectLst/>
                <a:latin typeface="Times New Roman" panose="02020603050405020304" pitchFamily="18" charset="0"/>
                <a:ea typeface="Calibri" panose="020F0502020204030204" pitchFamily="34" charset="0"/>
                <a:cs typeface="Times New Roman" panose="02020603050405020304" pitchFamily="18" charset="0"/>
              </a:rPr>
              <a:t>la stratégie consiste à combiner deux approches : </a:t>
            </a:r>
          </a:p>
          <a:p>
            <a:pPr marL="457200" lvl="0" indent="-457200" algn="just">
              <a:lnSpc>
                <a:spcPct val="150000"/>
              </a:lnSpc>
              <a:spcAft>
                <a:spcPts val="800"/>
              </a:spcAft>
              <a:buFont typeface="Wingdings" panose="05000000000000000000" pitchFamily="2" charset="2"/>
              <a:buChar char="v"/>
            </a:pPr>
            <a:r>
              <a:rPr lang="fr-FR" sz="2100" dirty="0">
                <a:effectLst/>
                <a:latin typeface="Times New Roman" panose="02020603050405020304" pitchFamily="18" charset="0"/>
                <a:ea typeface="Calibri" panose="020F0502020204030204" pitchFamily="34" charset="0"/>
                <a:cs typeface="Times New Roman" panose="02020603050405020304" pitchFamily="18" charset="0"/>
              </a:rPr>
              <a:t>Une approche de prévention (CPS) par un traitement complet (SP+ AQ) et</a:t>
            </a:r>
            <a:endParaRPr lang="fr-FR" sz="2100" dirty="0">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lnSpc>
                <a:spcPct val="150000"/>
              </a:lnSpc>
              <a:spcAft>
                <a:spcPts val="800"/>
              </a:spcAft>
              <a:buFont typeface="Wingdings" panose="05000000000000000000" pitchFamily="2" charset="2"/>
              <a:buChar char="v"/>
            </a:pPr>
            <a:r>
              <a:rPr lang="fr-FR" sz="2100" dirty="0">
                <a:effectLst/>
                <a:latin typeface="Times New Roman" panose="02020603050405020304" pitchFamily="18" charset="0"/>
                <a:ea typeface="Calibri" panose="020F0502020204030204" pitchFamily="34" charset="0"/>
                <a:cs typeface="Times New Roman" panose="02020603050405020304" pitchFamily="18" charset="0"/>
              </a:rPr>
              <a:t>Une détection active des cas suspects de paludisme chez les enfants de 03-120 mois déclarés malades pendant la campagne CPS.</a:t>
            </a:r>
          </a:p>
          <a:p>
            <a:pPr algn="just">
              <a:lnSpc>
                <a:spcPct val="150000"/>
              </a:lnSpc>
              <a:spcAft>
                <a:spcPts val="800"/>
              </a:spcAft>
            </a:pPr>
            <a:r>
              <a:rPr lang="fr-FR" sz="2100" dirty="0">
                <a:effectLst/>
                <a:latin typeface="Times New Roman" panose="02020603050405020304" pitchFamily="18" charset="0"/>
                <a:ea typeface="Calibri" panose="020F0502020204030204" pitchFamily="34" charset="0"/>
                <a:cs typeface="Times New Roman" panose="02020603050405020304" pitchFamily="18" charset="0"/>
              </a:rPr>
              <a:t>C’est une Approche intégrée permettant de maximiser l'efficacité des mesures de prévention et de contrôle du paludisme, en réduisant la transmission du paludisme et en assurant le traitement des </a:t>
            </a:r>
            <a:r>
              <a:rPr lang="fr-FR" sz="2100" dirty="0">
                <a:latin typeface="Times New Roman" panose="02020603050405020304" pitchFamily="18" charset="0"/>
                <a:ea typeface="Calibri" panose="020F0502020204030204" pitchFamily="34" charset="0"/>
                <a:cs typeface="Times New Roman" panose="02020603050405020304" pitchFamily="18" charset="0"/>
              </a:rPr>
              <a:t>cas de paludisme dépistés lors de la CPS</a:t>
            </a:r>
          </a:p>
          <a:p>
            <a:pPr lvl="0" algn="just">
              <a:lnSpc>
                <a:spcPct val="150000"/>
              </a:lnSpc>
              <a:spcAft>
                <a:spcPts val="800"/>
              </a:spcAft>
            </a:pPr>
            <a:r>
              <a:rPr lang="fr-FR" sz="2100" dirty="0">
                <a:effectLst/>
                <a:latin typeface="Times New Roman" panose="02020603050405020304" pitchFamily="18" charset="0"/>
                <a:ea typeface="Calibri" panose="020F0502020204030204" pitchFamily="34" charset="0"/>
                <a:cs typeface="Times New Roman" panose="02020603050405020304" pitchFamily="18" charset="0"/>
              </a:rPr>
              <a:t> par un ACT</a:t>
            </a:r>
          </a:p>
          <a:p>
            <a:pPr marR="0" fontAlgn="auto">
              <a:spcBef>
                <a:spcPts val="360"/>
              </a:spcBef>
              <a:spcAft>
                <a:spcPts val="0"/>
              </a:spcAft>
              <a:buClr>
                <a:srgbClr val="000000"/>
              </a:buClr>
              <a:buSzPts val="2400"/>
              <a:buFont typeface="Arial" panose="020B0604020202020204"/>
              <a:buNone/>
            </a:pPr>
            <a:endParaRPr lang="fr-FR" sz="2100" cap="none" noProof="1">
              <a:solidFill>
                <a:schemeClr val="dk1"/>
              </a:solidFill>
              <a:latin typeface="Calibri" panose="020F0502020204030204"/>
              <a:ea typeface="Calibri" panose="020F0502020204030204"/>
              <a:cs typeface="Calibri" panose="020F0502020204030204"/>
              <a:sym typeface="Calibri" panose="020F0502020204030204"/>
            </a:endParaRPr>
          </a:p>
          <a:p>
            <a:pPr marR="0" fontAlgn="auto">
              <a:spcBef>
                <a:spcPts val="360"/>
              </a:spcBef>
              <a:spcAft>
                <a:spcPts val="0"/>
              </a:spcAft>
              <a:buClr>
                <a:srgbClr val="000000"/>
              </a:buClr>
              <a:buSzPts val="2400"/>
              <a:buFont typeface="Arial" panose="020B0604020202020204"/>
              <a:buNone/>
            </a:pPr>
            <a:endParaRPr lang="fr-FR" sz="2100" cap="none" noProof="1">
              <a:solidFill>
                <a:schemeClr val="dk1"/>
              </a:solidFill>
              <a:latin typeface="Calibri" panose="020F0502020204030204"/>
              <a:ea typeface="Calibri" panose="020F0502020204030204"/>
              <a:cs typeface="Calibri" panose="020F0502020204030204"/>
              <a:sym typeface="Calibri" panose="020F0502020204030204"/>
            </a:endParaRPr>
          </a:p>
          <a:p>
            <a:pPr marR="0" fontAlgn="auto">
              <a:spcBef>
                <a:spcPts val="360"/>
              </a:spcBef>
              <a:spcAft>
                <a:spcPts val="0"/>
              </a:spcAft>
              <a:buClr>
                <a:srgbClr val="000000"/>
              </a:buClr>
              <a:buSzPts val="2400"/>
              <a:buFont typeface="Arial" panose="020B0604020202020204"/>
              <a:buNone/>
            </a:pPr>
            <a:endParaRPr lang="fr-FR" sz="2100" cap="none" noProof="1">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oogle Shape;233;g2073e6c94da_0_135"/>
          <p:cNvGrpSpPr/>
          <p:nvPr/>
        </p:nvGrpSpPr>
        <p:grpSpPr>
          <a:xfrm>
            <a:off x="295275" y="115888"/>
            <a:ext cx="8591550" cy="1008062"/>
            <a:chOff x="0" y="0"/>
            <a:chExt cx="8592857" cy="1007184"/>
          </a:xfrm>
        </p:grpSpPr>
        <p:sp>
          <p:nvSpPr>
            <p:cNvPr id="47106" name="Google Shape;234;g2073e6c94da_0_135"/>
            <p:cNvSpPr/>
            <p:nvPr/>
          </p:nvSpPr>
          <p:spPr>
            <a:xfrm>
              <a:off x="4280657" y="984"/>
              <a:ext cx="4312200" cy="1006200"/>
            </a:xfrm>
            <a:prstGeom prst="rightArrow">
              <a:avLst>
                <a:gd name="adj1" fmla="val 75000"/>
                <a:gd name="adj2" fmla="val 49999"/>
              </a:avLst>
            </a:prstGeom>
            <a:solidFill>
              <a:srgbClr val="FFF2CC"/>
            </a:solidFill>
            <a:ln w="25400" cap="flat" cmpd="sng">
              <a:solidFill>
                <a:srgbClr val="CFD7E7">
                  <a:alpha val="89410"/>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47107" name="Google Shape;235;g2073e6c94da_0_135"/>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236" name="Google Shape;236;g2073e6c94da_0_135"/>
            <p:cNvSpPr txBox="1"/>
            <p:nvPr/>
          </p:nvSpPr>
          <p:spPr>
            <a:xfrm>
              <a:off x="49164" y="49164"/>
              <a:ext cx="4275900" cy="908700"/>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CH" sz="2400" b="1" cap="none" noProof="1">
                  <a:solidFill>
                    <a:schemeClr val="dk1"/>
                  </a:solidFill>
                  <a:latin typeface="Times New Roman" panose="02020603050405020304" pitchFamily="18" charset="0"/>
                  <a:cs typeface="Times New Roman" panose="02020603050405020304" pitchFamily="18" charset="0"/>
                  <a:sym typeface="Arial" panose="020B0604020202020204"/>
                </a:rPr>
                <a:t>Principaux enseignements tirés en 2023 : </a:t>
              </a:r>
              <a:r>
                <a:rPr lang="fr-CH" altLang="fr-FR" sz="2400" b="1" cap="none" noProof="1">
                  <a:solidFill>
                    <a:schemeClr val="dk1"/>
                  </a:solidFill>
                  <a:latin typeface="Times New Roman" panose="02020603050405020304" pitchFamily="18" charset="0"/>
                  <a:cs typeface="Times New Roman" panose="02020603050405020304" pitchFamily="18" charset="0"/>
                  <a:sym typeface="Arial" panose="020B0604020202020204"/>
                </a:rPr>
                <a:t>Couplage </a:t>
              </a:r>
              <a:r>
                <a:rPr lang="fr-CH" sz="2400" b="1" cap="none" noProof="1">
                  <a:solidFill>
                    <a:schemeClr val="dk1"/>
                  </a:solidFill>
                  <a:latin typeface="Times New Roman" panose="02020603050405020304" pitchFamily="18" charset="0"/>
                  <a:cs typeface="Times New Roman" panose="02020603050405020304" pitchFamily="18" charset="0"/>
                  <a:sym typeface="Arial" panose="020B0604020202020204"/>
                </a:rPr>
                <a:t>de la CPS au dépistage actif paludisme</a:t>
              </a:r>
            </a:p>
          </p:txBody>
        </p:sp>
      </p:grpSp>
      <p:sp>
        <p:nvSpPr>
          <p:cNvPr id="237" name="Google Shape;237;g2073e6c94da_0_135"/>
          <p:cNvSpPr txBox="1"/>
          <p:nvPr/>
        </p:nvSpPr>
        <p:spPr>
          <a:xfrm>
            <a:off x="83125" y="1222233"/>
            <a:ext cx="8964613" cy="5487988"/>
          </a:xfrm>
          <a:prstGeom prst="rect">
            <a:avLst/>
          </a:prstGeom>
          <a:noFill/>
          <a:ln>
            <a:noFill/>
          </a:ln>
        </p:spPr>
        <p:txBody>
          <a:bodyPr spcFirstLastPara="1" wrap="square" lIns="91425" tIns="45700" rIns="91425" bIns="45700" anchor="t" anchorCtr="0">
            <a:normAutofit/>
          </a:bodyPr>
          <a:lstStyle/>
          <a:p>
            <a:pPr algn="just">
              <a:lnSpc>
                <a:spcPct val="150000"/>
              </a:lnSpc>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Chaque équipe est constituée de 2 relais qui réalisent  le TDR devant tout cas suspect de paludisme et administrent les médicaments CPS. Les superviseurs qui sont de préférence des DSDOM ou un ASC de Poste ou de Cases de santé se chargent d’administrer un traitement ACT approprié à tout enfant ayant un TDR positif sans signe de gravité.</a:t>
            </a:r>
          </a:p>
          <a:p>
            <a:pPr algn="just">
              <a:lnSpc>
                <a:spcPct val="150000"/>
              </a:lnSpc>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Tous les relais ont reçu une formation supplémentaire d’un jour sur la réalisation du TDR. Le district a doté à chaque équipe de relais une boite de TDR par jour et aux superviseurs communautaires des ACT.</a:t>
            </a:r>
          </a:p>
          <a:p>
            <a:pPr marR="0" fontAlgn="auto">
              <a:spcBef>
                <a:spcPts val="360"/>
              </a:spcBef>
              <a:spcAft>
                <a:spcPts val="0"/>
              </a:spcAft>
              <a:buClr>
                <a:srgbClr val="000000"/>
              </a:buClr>
              <a:buSzPts val="2400"/>
              <a:buFont typeface="Arial" panose="020B0604020202020204"/>
              <a:buNone/>
            </a:pPr>
            <a:endParaRPr sz="2400" cap="none" noProof="1">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38EDD-F024-84FF-3ED2-39B79CCE9DFF}"/>
            </a:ext>
          </a:extLst>
        </p:cNvPr>
        <p:cNvGrpSpPr/>
        <p:nvPr/>
      </p:nvGrpSpPr>
      <p:grpSpPr>
        <a:xfrm>
          <a:off x="0" y="0"/>
          <a:ext cx="0" cy="0"/>
          <a:chOff x="0" y="0"/>
          <a:chExt cx="0" cy="0"/>
        </a:xfrm>
      </p:grpSpPr>
      <p:grpSp>
        <p:nvGrpSpPr>
          <p:cNvPr id="47105" name="Google Shape;233;g2073e6c94da_0_135">
            <a:extLst>
              <a:ext uri="{FF2B5EF4-FFF2-40B4-BE49-F238E27FC236}">
                <a16:creationId xmlns:a16="http://schemas.microsoft.com/office/drawing/2014/main" id="{45FE882B-EDFA-8ACE-62AB-BE6BB896C471}"/>
              </a:ext>
            </a:extLst>
          </p:cNvPr>
          <p:cNvGrpSpPr/>
          <p:nvPr/>
        </p:nvGrpSpPr>
        <p:grpSpPr>
          <a:xfrm>
            <a:off x="295275" y="115888"/>
            <a:ext cx="8591550" cy="1008062"/>
            <a:chOff x="0" y="0"/>
            <a:chExt cx="8592857" cy="1007184"/>
          </a:xfrm>
        </p:grpSpPr>
        <p:sp>
          <p:nvSpPr>
            <p:cNvPr id="47106" name="Google Shape;234;g2073e6c94da_0_135">
              <a:extLst>
                <a:ext uri="{FF2B5EF4-FFF2-40B4-BE49-F238E27FC236}">
                  <a16:creationId xmlns:a16="http://schemas.microsoft.com/office/drawing/2014/main" id="{1CC5F63B-E904-B805-6874-A46FAFF3C50B}"/>
                </a:ext>
              </a:extLst>
            </p:cNvPr>
            <p:cNvSpPr/>
            <p:nvPr/>
          </p:nvSpPr>
          <p:spPr>
            <a:xfrm>
              <a:off x="4280657" y="984"/>
              <a:ext cx="4312200" cy="1006200"/>
            </a:xfrm>
            <a:prstGeom prst="rightArrow">
              <a:avLst>
                <a:gd name="adj1" fmla="val 75000"/>
                <a:gd name="adj2" fmla="val 49999"/>
              </a:avLst>
            </a:prstGeom>
            <a:solidFill>
              <a:srgbClr val="FFF2CC"/>
            </a:solidFill>
            <a:ln w="25400" cap="flat" cmpd="sng">
              <a:solidFill>
                <a:srgbClr val="CFD7E7">
                  <a:alpha val="89410"/>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47107" name="Google Shape;235;g2073e6c94da_0_135">
              <a:extLst>
                <a:ext uri="{FF2B5EF4-FFF2-40B4-BE49-F238E27FC236}">
                  <a16:creationId xmlns:a16="http://schemas.microsoft.com/office/drawing/2014/main" id="{CFACBDE0-0EE9-4151-99E8-B28F5735707A}"/>
                </a:ext>
              </a:extLst>
            </p:cNvPr>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236" name="Google Shape;236;g2073e6c94da_0_135">
              <a:extLst>
                <a:ext uri="{FF2B5EF4-FFF2-40B4-BE49-F238E27FC236}">
                  <a16:creationId xmlns:a16="http://schemas.microsoft.com/office/drawing/2014/main" id="{23F652F7-C8CD-AD25-F565-520DA245EA48}"/>
                </a:ext>
              </a:extLst>
            </p:cNvPr>
            <p:cNvSpPr txBox="1"/>
            <p:nvPr/>
          </p:nvSpPr>
          <p:spPr>
            <a:xfrm>
              <a:off x="49164" y="49164"/>
              <a:ext cx="4224931" cy="908700"/>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CH" sz="2400" b="1" cap="none" noProof="1">
                  <a:solidFill>
                    <a:schemeClr val="dk1"/>
                  </a:solidFill>
                  <a:latin typeface="Times New Roman" panose="02020603050405020304" pitchFamily="18" charset="0"/>
                  <a:cs typeface="Times New Roman" panose="02020603050405020304" pitchFamily="18" charset="0"/>
                  <a:sym typeface="Arial" panose="020B0604020202020204"/>
                </a:rPr>
                <a:t>Résultats 2023 : </a:t>
              </a:r>
              <a:r>
                <a:rPr lang="fr-CH" sz="2400" b="1" noProof="1">
                  <a:solidFill>
                    <a:schemeClr val="dk1"/>
                  </a:solidFill>
                  <a:latin typeface="Times New Roman" panose="02020603050405020304" pitchFamily="18" charset="0"/>
                  <a:cs typeface="Times New Roman" panose="02020603050405020304" pitchFamily="18" charset="0"/>
                </a:rPr>
                <a:t>c</a:t>
              </a:r>
              <a:r>
                <a:rPr lang="fr-CH" altLang="fr-FR" sz="2400" b="1" cap="none" noProof="1">
                  <a:solidFill>
                    <a:schemeClr val="dk1"/>
                  </a:solidFill>
                  <a:latin typeface="Times New Roman" panose="02020603050405020304" pitchFamily="18" charset="0"/>
                  <a:cs typeface="Times New Roman" panose="02020603050405020304" pitchFamily="18" charset="0"/>
                  <a:sym typeface="Arial" panose="020B0604020202020204"/>
                </a:rPr>
                <a:t>ouplage </a:t>
              </a:r>
              <a:r>
                <a:rPr lang="fr-CH" sz="2400" b="1" cap="none" noProof="1">
                  <a:solidFill>
                    <a:schemeClr val="dk1"/>
                  </a:solidFill>
                  <a:latin typeface="Times New Roman" panose="02020603050405020304" pitchFamily="18" charset="0"/>
                  <a:cs typeface="Times New Roman" panose="02020603050405020304" pitchFamily="18" charset="0"/>
                  <a:sym typeface="Arial" panose="020B0604020202020204"/>
                </a:rPr>
                <a:t>de la CPS et dépistage actif paludisme</a:t>
              </a:r>
            </a:p>
          </p:txBody>
        </p:sp>
      </p:grpSp>
      <p:sp>
        <p:nvSpPr>
          <p:cNvPr id="237" name="Google Shape;237;g2073e6c94da_0_135">
            <a:extLst>
              <a:ext uri="{FF2B5EF4-FFF2-40B4-BE49-F238E27FC236}">
                <a16:creationId xmlns:a16="http://schemas.microsoft.com/office/drawing/2014/main" id="{08479BE8-4A65-3413-2839-169F6299695A}"/>
              </a:ext>
            </a:extLst>
          </p:cNvPr>
          <p:cNvSpPr txBox="1"/>
          <p:nvPr/>
        </p:nvSpPr>
        <p:spPr>
          <a:xfrm>
            <a:off x="83125" y="1222233"/>
            <a:ext cx="8964613" cy="5487988"/>
          </a:xfrm>
          <a:prstGeom prst="rect">
            <a:avLst/>
          </a:prstGeom>
          <a:noFill/>
          <a:ln>
            <a:noFill/>
          </a:ln>
        </p:spPr>
        <p:txBody>
          <a:bodyPr spcFirstLastPara="1" wrap="square" lIns="91425" tIns="45700" rIns="91425" bIns="45700" anchor="t" anchorCtr="0">
            <a:normAutofit/>
          </a:bodyPr>
          <a:lstStyle/>
          <a:p>
            <a:pPr marR="0" fontAlgn="auto">
              <a:spcBef>
                <a:spcPts val="360"/>
              </a:spcBef>
              <a:spcAft>
                <a:spcPts val="0"/>
              </a:spcAft>
              <a:buClr>
                <a:srgbClr val="000000"/>
              </a:buClr>
              <a:buSzPts val="2400"/>
              <a:buFont typeface="Arial" panose="020B0604020202020204"/>
              <a:buNone/>
            </a:pPr>
            <a:endParaRPr sz="2400" cap="none" noProof="1">
              <a:solidFill>
                <a:schemeClr val="dk1"/>
              </a:solidFill>
              <a:latin typeface="Calibri" panose="020F0502020204030204"/>
              <a:ea typeface="Calibri" panose="020F0502020204030204"/>
              <a:cs typeface="Calibri" panose="020F0502020204030204"/>
              <a:sym typeface="Calibri" panose="020F0502020204030204"/>
            </a:endParaRPr>
          </a:p>
        </p:txBody>
      </p:sp>
      <p:graphicFrame>
        <p:nvGraphicFramePr>
          <p:cNvPr id="2" name="Tableau 1">
            <a:extLst>
              <a:ext uri="{FF2B5EF4-FFF2-40B4-BE49-F238E27FC236}">
                <a16:creationId xmlns:a16="http://schemas.microsoft.com/office/drawing/2014/main" id="{F3031BD5-95BA-6C42-F610-ED2F1BFE4FF0}"/>
              </a:ext>
            </a:extLst>
          </p:cNvPr>
          <p:cNvGraphicFramePr>
            <a:graphicFrameLocks noGrp="1"/>
          </p:cNvGraphicFramePr>
          <p:nvPr>
            <p:extLst>
              <p:ext uri="{D42A27DB-BD31-4B8C-83A1-F6EECF244321}">
                <p14:modId xmlns:p14="http://schemas.microsoft.com/office/powerpoint/2010/main" val="2359481207"/>
              </p:ext>
            </p:extLst>
          </p:nvPr>
        </p:nvGraphicFramePr>
        <p:xfrm>
          <a:off x="96264" y="1184748"/>
          <a:ext cx="8951474" cy="5665151"/>
        </p:xfrm>
        <a:graphic>
          <a:graphicData uri="http://schemas.openxmlformats.org/drawingml/2006/table">
            <a:tbl>
              <a:tblPr/>
              <a:tblGrid>
                <a:gridCol w="1666917">
                  <a:extLst>
                    <a:ext uri="{9D8B030D-6E8A-4147-A177-3AD203B41FA5}">
                      <a16:colId xmlns:a16="http://schemas.microsoft.com/office/drawing/2014/main" val="1372832721"/>
                    </a:ext>
                  </a:extLst>
                </a:gridCol>
                <a:gridCol w="882034">
                  <a:extLst>
                    <a:ext uri="{9D8B030D-6E8A-4147-A177-3AD203B41FA5}">
                      <a16:colId xmlns:a16="http://schemas.microsoft.com/office/drawing/2014/main" val="2028350831"/>
                    </a:ext>
                  </a:extLst>
                </a:gridCol>
                <a:gridCol w="1182847">
                  <a:extLst>
                    <a:ext uri="{9D8B030D-6E8A-4147-A177-3AD203B41FA5}">
                      <a16:colId xmlns:a16="http://schemas.microsoft.com/office/drawing/2014/main" val="318484252"/>
                    </a:ext>
                  </a:extLst>
                </a:gridCol>
                <a:gridCol w="1243933">
                  <a:extLst>
                    <a:ext uri="{9D8B030D-6E8A-4147-A177-3AD203B41FA5}">
                      <a16:colId xmlns:a16="http://schemas.microsoft.com/office/drawing/2014/main" val="1943663812"/>
                    </a:ext>
                  </a:extLst>
                </a:gridCol>
                <a:gridCol w="1243933">
                  <a:extLst>
                    <a:ext uri="{9D8B030D-6E8A-4147-A177-3AD203B41FA5}">
                      <a16:colId xmlns:a16="http://schemas.microsoft.com/office/drawing/2014/main" val="2179614818"/>
                    </a:ext>
                  </a:extLst>
                </a:gridCol>
                <a:gridCol w="1243933">
                  <a:extLst>
                    <a:ext uri="{9D8B030D-6E8A-4147-A177-3AD203B41FA5}">
                      <a16:colId xmlns:a16="http://schemas.microsoft.com/office/drawing/2014/main" val="876218946"/>
                    </a:ext>
                  </a:extLst>
                </a:gridCol>
                <a:gridCol w="1487877">
                  <a:extLst>
                    <a:ext uri="{9D8B030D-6E8A-4147-A177-3AD203B41FA5}">
                      <a16:colId xmlns:a16="http://schemas.microsoft.com/office/drawing/2014/main" val="4086766795"/>
                    </a:ext>
                  </a:extLst>
                </a:gridCol>
              </a:tblGrid>
              <a:tr h="764734">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marL="0" algn="l" defTabSz="914400" rtl="0" eaLnBrk="1" fontAlgn="ctr" latinLnBrk="0" hangingPunct="1"/>
                      <a:r>
                        <a:rPr lang="fr-BE" sz="1600" b="1" i="0" u="none" strike="noStrike" kern="1200" dirty="0">
                          <a:solidFill>
                            <a:schemeClr val="dk1"/>
                          </a:solidFill>
                          <a:effectLst/>
                          <a:latin typeface="Times New Roman" pitchFamily="18" charset="0"/>
                          <a:ea typeface="+mn-ea"/>
                          <a:cs typeface="Times New Roman" pitchFamily="18" charset="0"/>
                        </a:rPr>
                        <a:t>PPS</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marL="0" algn="ctr" defTabSz="914400" rtl="0" eaLnBrk="1" fontAlgn="ctr" latinLnBrk="0" hangingPunct="1"/>
                      <a:r>
                        <a:rPr lang="fr-BE" sz="1600" b="1" i="0" u="none" strike="noStrike" kern="1200" dirty="0">
                          <a:solidFill>
                            <a:schemeClr val="dk1"/>
                          </a:solidFill>
                          <a:effectLst/>
                          <a:latin typeface="Times New Roman" pitchFamily="18" charset="0"/>
                          <a:ea typeface="+mn-ea"/>
                          <a:cs typeface="Times New Roman" pitchFamily="18" charset="0"/>
                        </a:rPr>
                        <a:t>Nbre de malades</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BE" sz="1600" b="1" i="0" u="none" strike="noStrike" kern="1200" dirty="0">
                          <a:solidFill>
                            <a:schemeClr val="dk1"/>
                          </a:solidFill>
                          <a:effectLst/>
                          <a:latin typeface="Times New Roman" pitchFamily="18" charset="0"/>
                          <a:ea typeface="+mn-ea"/>
                          <a:cs typeface="Times New Roman" pitchFamily="18" charset="0"/>
                        </a:rPr>
                        <a:t>N Cas suspects de palu</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9pPr>
                    </a:lstStyle>
                    <a:p>
                      <a:pPr marL="0" algn="ctr" defTabSz="914400" rtl="0" eaLnBrk="1" fontAlgn="ctr" latinLnBrk="0" hangingPunct="1"/>
                      <a:r>
                        <a:rPr lang="fr-BE" sz="1600" b="1" i="0" u="none" strike="noStrike" kern="1200" dirty="0">
                          <a:solidFill>
                            <a:schemeClr val="dk1"/>
                          </a:solidFill>
                          <a:effectLst/>
                          <a:latin typeface="Times New Roman" pitchFamily="18" charset="0"/>
                          <a:ea typeface="+mn-ea"/>
                          <a:cs typeface="Times New Roman" pitchFamily="18" charset="0"/>
                        </a:rPr>
                        <a:t>TDR Positif</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marL="0" algn="ctr" defTabSz="914400" rtl="0" eaLnBrk="1" fontAlgn="ctr" latinLnBrk="0" hangingPunct="1"/>
                      <a:r>
                        <a:rPr lang="fr-BE" sz="1600" b="1" i="0" u="none" strike="noStrike" kern="1200" dirty="0">
                          <a:solidFill>
                            <a:schemeClr val="dk1"/>
                          </a:solidFill>
                          <a:effectLst/>
                          <a:latin typeface="Times New Roman" pitchFamily="18" charset="0"/>
                          <a:ea typeface="+mn-ea"/>
                          <a:cs typeface="Times New Roman" pitchFamily="18" charset="0"/>
                        </a:rPr>
                        <a:t>N Cas testés TDR –  et référés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marL="0" algn="ctr" defTabSz="914400" rtl="0" eaLnBrk="1" fontAlgn="ctr" latinLnBrk="0" hangingPunct="1"/>
                      <a:r>
                        <a:rPr lang="fr-BE" sz="1600" b="1" i="0" u="none" strike="noStrike" kern="1200" dirty="0">
                          <a:solidFill>
                            <a:schemeClr val="dk1"/>
                          </a:solidFill>
                          <a:effectLst/>
                          <a:latin typeface="Times New Roman" pitchFamily="18" charset="0"/>
                          <a:ea typeface="+mn-ea"/>
                          <a:cs typeface="Times New Roman" pitchFamily="18" charset="0"/>
                        </a:rPr>
                        <a:t>N référés et effectivement reçus</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marL="0" algn="ctr" defTabSz="914400" rtl="0" eaLnBrk="1" fontAlgn="ctr" latinLnBrk="0" hangingPunct="1"/>
                      <a:r>
                        <a:rPr lang="fr-BE" sz="1600" b="1" i="0" u="none" strike="noStrike" kern="1200" dirty="0">
                          <a:solidFill>
                            <a:schemeClr val="dk1"/>
                          </a:solidFill>
                          <a:effectLst/>
                          <a:latin typeface="Times New Roman" pitchFamily="18" charset="0"/>
                          <a:ea typeface="+mn-ea"/>
                          <a:cs typeface="Times New Roman" pitchFamily="18" charset="0"/>
                        </a:rPr>
                        <a:t>Pourcentage des cas référés et reçus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2227630492"/>
                  </a:ext>
                </a:extLst>
              </a:tr>
              <a:tr h="410414">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marL="72000" algn="l" fontAlgn="ctr"/>
                      <a:r>
                        <a:rPr lang="fr-BE" sz="1600" b="1" u="none" strike="noStrike" dirty="0">
                          <a:effectLst/>
                          <a:latin typeface="Times New Roman" panose="02020603050405020304" pitchFamily="18" charset="0"/>
                          <a:cs typeface="Times New Roman" panose="02020603050405020304" pitchFamily="18" charset="0"/>
                        </a:rPr>
                        <a:t>CENTRE SANTE</a:t>
                      </a:r>
                      <a:endParaRPr lang="fr-BE"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142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49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48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33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1" i="0" u="none" strike="noStrike">
                          <a:solidFill>
                            <a:srgbClr val="000000"/>
                          </a:solidFill>
                          <a:effectLst/>
                          <a:latin typeface="Times New Roman" panose="02020603050405020304" pitchFamily="18" charset="0"/>
                          <a:cs typeface="Times New Roman" panose="02020603050405020304" pitchFamily="18" charset="0"/>
                        </a:rPr>
                        <a:t>69%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69167667"/>
                  </a:ext>
                </a:extLst>
              </a:tr>
              <a:tr h="410414">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marL="72000" algn="l" fontAlgn="ctr"/>
                      <a:r>
                        <a:rPr lang="fr-BE" sz="1600" b="1" u="none" strike="noStrike">
                          <a:effectLst/>
                          <a:latin typeface="Times New Roman" panose="02020603050405020304" pitchFamily="18" charset="0"/>
                          <a:cs typeface="Times New Roman" panose="02020603050405020304" pitchFamily="18" charset="0"/>
                        </a:rPr>
                        <a:t>CISSECOUNDA</a:t>
                      </a:r>
                      <a:endParaRPr lang="fr-BE"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23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1"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67479312"/>
                  </a:ext>
                </a:extLst>
              </a:tr>
              <a:tr h="410414">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marL="72000" algn="l" fontAlgn="ctr"/>
                      <a:r>
                        <a:rPr lang="fr-BE" sz="1600" b="1" u="none" strike="noStrike" dirty="0">
                          <a:effectLst/>
                          <a:latin typeface="Times New Roman" panose="02020603050405020304" pitchFamily="18" charset="0"/>
                          <a:cs typeface="Times New Roman" panose="02020603050405020304" pitchFamily="18" charset="0"/>
                        </a:rPr>
                        <a:t>COLIBANTANG</a:t>
                      </a:r>
                      <a:endParaRPr lang="fr-BE"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121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122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121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1" i="0" u="none" strike="noStrike">
                          <a:solidFill>
                            <a:srgbClr val="000000"/>
                          </a:solidFill>
                          <a:effectLst/>
                          <a:latin typeface="Times New Roman" panose="02020603050405020304" pitchFamily="18" charset="0"/>
                          <a:cs typeface="Times New Roman" panose="02020603050405020304" pitchFamily="18" charset="0"/>
                        </a:rPr>
                        <a:t>83%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3434002"/>
                  </a:ext>
                </a:extLst>
              </a:tr>
              <a:tr h="261464">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marL="72000" algn="l" fontAlgn="ctr"/>
                      <a:r>
                        <a:rPr lang="fr-BE" sz="1600" b="1" u="none" strike="noStrike">
                          <a:effectLst/>
                          <a:latin typeface="Times New Roman" panose="02020603050405020304" pitchFamily="18" charset="0"/>
                          <a:cs typeface="Times New Roman" panose="02020603050405020304" pitchFamily="18" charset="0"/>
                        </a:rPr>
                        <a:t>FADIYA</a:t>
                      </a:r>
                      <a:endParaRPr lang="fr-BE"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34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34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34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1" i="0" u="none" strike="noStrike">
                          <a:solidFill>
                            <a:srgbClr val="000000"/>
                          </a:solidFill>
                          <a:effectLst/>
                          <a:latin typeface="Times New Roman" panose="02020603050405020304" pitchFamily="18" charset="0"/>
                          <a:cs typeface="Times New Roman" panose="02020603050405020304" pitchFamily="18" charset="0"/>
                        </a:rPr>
                        <a:t>29%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31057602"/>
                  </a:ext>
                </a:extLst>
              </a:tr>
              <a:tr h="410414">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marL="72000" algn="l" fontAlgn="ctr"/>
                      <a:r>
                        <a:rPr lang="fr-BE" sz="1600" b="1" u="none" strike="noStrike" dirty="0">
                          <a:effectLst/>
                          <a:latin typeface="Times New Roman" panose="02020603050405020304" pitchFamily="18" charset="0"/>
                          <a:cs typeface="Times New Roman" panose="02020603050405020304" pitchFamily="18" charset="0"/>
                        </a:rPr>
                        <a:t>MBOULEMBOU</a:t>
                      </a:r>
                      <a:endParaRPr lang="fr-BE"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99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85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85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66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1" i="0" u="none" strike="noStrike">
                          <a:solidFill>
                            <a:srgbClr val="000000"/>
                          </a:solidFill>
                          <a:effectLst/>
                          <a:latin typeface="Times New Roman" panose="02020603050405020304" pitchFamily="18" charset="0"/>
                          <a:cs typeface="Times New Roman" panose="02020603050405020304" pitchFamily="18" charset="0"/>
                        </a:rPr>
                        <a:t>78%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73918144"/>
                  </a:ext>
                </a:extLst>
              </a:tr>
              <a:tr h="513099">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marL="72000" algn="l" fontAlgn="ctr"/>
                      <a:r>
                        <a:rPr lang="fr-BE" sz="1600" b="1" u="none" strike="noStrike" dirty="0">
                          <a:effectLst/>
                          <a:latin typeface="Times New Roman" panose="02020603050405020304" pitchFamily="18" charset="0"/>
                          <a:cs typeface="Times New Roman" panose="02020603050405020304" pitchFamily="18" charset="0"/>
                        </a:rPr>
                        <a:t>NDOGA BABACAR</a:t>
                      </a:r>
                      <a:endParaRPr lang="fr-BE"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50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29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28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1" i="0" u="none" strike="noStrike">
                          <a:solidFill>
                            <a:srgbClr val="000000"/>
                          </a:solidFill>
                          <a:effectLst/>
                          <a:latin typeface="Times New Roman" panose="02020603050405020304" pitchFamily="18" charset="0"/>
                          <a:cs typeface="Times New Roman" panose="02020603050405020304" pitchFamily="18" charset="0"/>
                        </a:rPr>
                        <a:t>71%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01739497"/>
                  </a:ext>
                </a:extLst>
              </a:tr>
              <a:tr h="261464">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marL="72000" algn="l" fontAlgn="ctr"/>
                      <a:r>
                        <a:rPr lang="fr-BE" sz="1600" b="1" u="none" strike="noStrike">
                          <a:effectLst/>
                          <a:latin typeface="Times New Roman" panose="02020603050405020304" pitchFamily="18" charset="0"/>
                          <a:cs typeface="Times New Roman" panose="02020603050405020304" pitchFamily="18" charset="0"/>
                        </a:rPr>
                        <a:t>PATHIAP</a:t>
                      </a:r>
                      <a:endParaRPr lang="fr-BE"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50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1" i="0" u="none" strike="noStrike">
                          <a:solidFill>
                            <a:srgbClr val="000000"/>
                          </a:solidFill>
                          <a:effectLst/>
                          <a:latin typeface="Times New Roman" panose="02020603050405020304" pitchFamily="18" charset="0"/>
                          <a:cs typeface="Times New Roman" panose="02020603050405020304" pitchFamily="18" charset="0"/>
                        </a:rPr>
                        <a:t>71%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21178065"/>
                  </a:ext>
                </a:extLst>
              </a:tr>
              <a:tr h="261464">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marL="72000" algn="l" fontAlgn="ctr"/>
                      <a:r>
                        <a:rPr lang="fr-BE" sz="1600" b="1" u="none" strike="noStrike">
                          <a:effectLst/>
                          <a:latin typeface="Times New Roman" panose="02020603050405020304" pitchFamily="18" charset="0"/>
                          <a:cs typeface="Times New Roman" panose="02020603050405020304" pitchFamily="18" charset="0"/>
                        </a:rPr>
                        <a:t>SARE DIAMÉ</a:t>
                      </a:r>
                      <a:endParaRPr lang="fr-BE"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23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22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21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14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1" i="0" u="none" strike="noStrike" dirty="0">
                          <a:solidFill>
                            <a:srgbClr val="000000"/>
                          </a:solidFill>
                          <a:effectLst/>
                          <a:latin typeface="Times New Roman" panose="02020603050405020304" pitchFamily="18" charset="0"/>
                          <a:cs typeface="Times New Roman" panose="02020603050405020304" pitchFamily="18" charset="0"/>
                        </a:rPr>
                        <a:t>67%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35840203"/>
                  </a:ext>
                </a:extLst>
              </a:tr>
              <a:tr h="261464">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marL="72000" algn="l" fontAlgn="ctr"/>
                      <a:r>
                        <a:rPr lang="fr-BE" sz="1600" b="1" u="none" strike="noStrike" dirty="0">
                          <a:effectLst/>
                          <a:latin typeface="Times New Roman" panose="02020603050405020304" pitchFamily="18" charset="0"/>
                          <a:cs typeface="Times New Roman" panose="02020603050405020304" pitchFamily="18" charset="0"/>
                        </a:rPr>
                        <a:t>SARE ELY</a:t>
                      </a:r>
                      <a:endParaRPr lang="fr-BE"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19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13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13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1" i="0" u="none" strike="noStrike" dirty="0">
                          <a:solidFill>
                            <a:srgbClr val="000000"/>
                          </a:solidFill>
                          <a:effectLst/>
                          <a:latin typeface="Times New Roman" panose="02020603050405020304" pitchFamily="18" charset="0"/>
                          <a:cs typeface="Times New Roman" panose="02020603050405020304" pitchFamily="18" charset="0"/>
                        </a:rPr>
                        <a:t>92%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32763297"/>
                  </a:ext>
                </a:extLst>
              </a:tr>
              <a:tr h="261464">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marL="72000" algn="l" fontAlgn="ctr"/>
                      <a:r>
                        <a:rPr lang="fr-BE" sz="1600" b="1" u="none" strike="noStrike" dirty="0">
                          <a:effectLst/>
                          <a:latin typeface="Times New Roman" panose="02020603050405020304" pitchFamily="18" charset="0"/>
                          <a:cs typeface="Times New Roman" panose="02020603050405020304" pitchFamily="18" charset="0"/>
                        </a:rPr>
                        <a:t>SEORO</a:t>
                      </a:r>
                      <a:endParaRPr lang="fr-BE"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48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47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45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1" i="0" u="none" strike="noStrike" dirty="0">
                          <a:solidFill>
                            <a:srgbClr val="000000"/>
                          </a:solidFill>
                          <a:effectLst/>
                          <a:latin typeface="Times New Roman" panose="02020603050405020304" pitchFamily="18" charset="0"/>
                          <a:cs typeface="Times New Roman" panose="02020603050405020304" pitchFamily="18" charset="0"/>
                        </a:rPr>
                        <a:t>82%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286680158"/>
                  </a:ext>
                </a:extLst>
              </a:tr>
              <a:tr h="513099">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marL="72000" algn="l" fontAlgn="ctr"/>
                      <a:r>
                        <a:rPr lang="fr-BE" sz="1600" b="1" u="none" strike="noStrike" dirty="0">
                          <a:effectLst/>
                          <a:latin typeface="Times New Roman" panose="02020603050405020304" pitchFamily="18" charset="0"/>
                          <a:cs typeface="Times New Roman" panose="02020603050405020304" pitchFamily="18" charset="0"/>
                        </a:rPr>
                        <a:t>SOUBACOUNDA</a:t>
                      </a:r>
                      <a:endParaRPr lang="fr-BE"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59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55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54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52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1" i="0" u="none" strike="noStrike" dirty="0">
                          <a:solidFill>
                            <a:srgbClr val="000000"/>
                          </a:solidFill>
                          <a:effectLst/>
                          <a:latin typeface="Times New Roman" panose="02020603050405020304" pitchFamily="18" charset="0"/>
                          <a:cs typeface="Times New Roman" panose="02020603050405020304" pitchFamily="18" charset="0"/>
                        </a:rPr>
                        <a:t>96%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40620123"/>
                  </a:ext>
                </a:extLst>
              </a:tr>
              <a:tr h="261464">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marL="72000" algn="l" fontAlgn="ctr"/>
                      <a:r>
                        <a:rPr lang="fr-BE" sz="1600" b="1" u="none" strike="noStrike" dirty="0">
                          <a:effectLst/>
                          <a:latin typeface="Times New Roman" panose="02020603050405020304" pitchFamily="18" charset="0"/>
                          <a:cs typeface="Times New Roman" panose="02020603050405020304" pitchFamily="18" charset="0"/>
                        </a:rPr>
                        <a:t>SYLLAMÉ</a:t>
                      </a:r>
                      <a:endParaRPr lang="fr-BE"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14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1"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677521532"/>
                  </a:ext>
                </a:extLst>
              </a:tr>
              <a:tr h="410414">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marL="72000" algn="l" fontAlgn="ctr"/>
                      <a:r>
                        <a:rPr lang="fr-BE" sz="1600" b="1" u="none" strike="noStrike" dirty="0">
                          <a:effectLst/>
                          <a:latin typeface="Times New Roman" panose="02020603050405020304" pitchFamily="18" charset="0"/>
                          <a:cs typeface="Times New Roman" panose="02020603050405020304" pitchFamily="18" charset="0"/>
                        </a:rPr>
                        <a:t>TOUBA BELEL</a:t>
                      </a:r>
                      <a:endParaRPr lang="fr-BE"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41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34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9pPr>
                    </a:lstStyle>
                    <a:p>
                      <a:pPr algn="ctr" fontAlgn="b"/>
                      <a:r>
                        <a:rPr lang="fr-BE"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34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0" i="0" u="none" strike="noStrike">
                          <a:solidFill>
                            <a:srgbClr val="000000"/>
                          </a:solidFill>
                          <a:effectLst/>
                          <a:latin typeface="Times New Roman" panose="02020603050405020304" pitchFamily="18" charset="0"/>
                          <a:cs typeface="Times New Roman" panose="02020603050405020304" pitchFamily="18" charset="0"/>
                        </a:rPr>
                        <a:t>33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1" i="0" u="none" strike="noStrike" dirty="0">
                          <a:solidFill>
                            <a:srgbClr val="000000"/>
                          </a:solidFill>
                          <a:effectLst/>
                          <a:latin typeface="Times New Roman" panose="02020603050405020304" pitchFamily="18" charset="0"/>
                          <a:cs typeface="Times New Roman" panose="02020603050405020304" pitchFamily="18" charset="0"/>
                        </a:rPr>
                        <a:t>97%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45502019"/>
                  </a:ext>
                </a:extLst>
              </a:tr>
              <a:tr h="210666">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marL="72000" algn="l" fontAlgn="ctr"/>
                      <a:r>
                        <a:rPr lang="fr-BE" sz="1600" b="1" u="none" strike="noStrike" dirty="0">
                          <a:effectLst/>
                          <a:latin typeface="Times New Roman" panose="02020603050405020304" pitchFamily="18" charset="0"/>
                          <a:cs typeface="Times New Roman" panose="02020603050405020304" pitchFamily="18" charset="0"/>
                        </a:rPr>
                        <a:t>TOTAL</a:t>
                      </a:r>
                      <a:endParaRPr lang="fr-BE"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1" i="0" u="none" strike="noStrike" dirty="0">
                          <a:solidFill>
                            <a:srgbClr val="000000"/>
                          </a:solidFill>
                          <a:effectLst/>
                          <a:latin typeface="Times New Roman" panose="02020603050405020304" pitchFamily="18" charset="0"/>
                          <a:cs typeface="Times New Roman" panose="02020603050405020304" pitchFamily="18" charset="0"/>
                        </a:rPr>
                        <a:t>723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1" i="0" u="none" strike="noStrike" dirty="0">
                          <a:solidFill>
                            <a:srgbClr val="000000"/>
                          </a:solidFill>
                          <a:effectLst/>
                          <a:latin typeface="Times New Roman" panose="02020603050405020304" pitchFamily="18" charset="0"/>
                          <a:cs typeface="Times New Roman" panose="02020603050405020304" pitchFamily="18" charset="0"/>
                        </a:rPr>
                        <a:t>529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Calibri"/>
                          <a:sym typeface="Arial" panose="020B0604020202020204"/>
                        </a:defRPr>
                      </a:lvl9pPr>
                    </a:lstStyle>
                    <a:p>
                      <a:pPr algn="ctr" fontAlgn="b"/>
                      <a:r>
                        <a:rPr lang="fr-BE" sz="1600" b="1" i="0" u="none" strike="noStrike" dirty="0">
                          <a:solidFill>
                            <a:srgbClr val="000000"/>
                          </a:solidFill>
                          <a:effectLst/>
                          <a:latin typeface="Times New Roman" panose="02020603050405020304" pitchFamily="18" charset="0"/>
                          <a:cs typeface="Times New Roman" panose="02020603050405020304" pitchFamily="18" charset="0"/>
                        </a:rPr>
                        <a:t>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1" i="0" u="none" strike="noStrike" dirty="0">
                          <a:solidFill>
                            <a:srgbClr val="000000"/>
                          </a:solidFill>
                          <a:effectLst/>
                          <a:latin typeface="Times New Roman" panose="02020603050405020304" pitchFamily="18" charset="0"/>
                          <a:cs typeface="Times New Roman" panose="02020603050405020304" pitchFamily="18" charset="0"/>
                        </a:rPr>
                        <a:t>520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1" i="0" u="none" strike="noStrike" dirty="0">
                          <a:solidFill>
                            <a:srgbClr val="000000"/>
                          </a:solidFill>
                          <a:effectLst/>
                          <a:latin typeface="Times New Roman" panose="02020603050405020304" pitchFamily="18" charset="0"/>
                          <a:cs typeface="Times New Roman" panose="02020603050405020304" pitchFamily="18" charset="0"/>
                        </a:rPr>
                        <a:t>410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1pPr>
                      <a:lvl2pPr marL="457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2pPr>
                      <a:lvl3pPr marL="914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3pPr>
                      <a:lvl4pPr marL="1371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4pPr>
                      <a:lvl5pPr marL="18288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5pPr>
                      <a:lvl6pPr marL="22860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6pPr>
                      <a:lvl7pPr marL="27432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7pPr>
                      <a:lvl8pPr marL="32004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8pPr>
                      <a:lvl9pPr marL="3657600" marR="0" algn="l" defTabSz="914400" rtl="0" eaLnBrk="1" latinLnBrk="0" hangingPunct="1">
                        <a:lnSpc>
                          <a:spcPct val="100000"/>
                        </a:lnSpc>
                        <a:spcBef>
                          <a:spcPts val="0"/>
                        </a:spcBef>
                        <a:spcAft>
                          <a:spcPts val="0"/>
                        </a:spcAft>
                        <a:buClr>
                          <a:srgbClr val="000000"/>
                        </a:buClr>
                        <a:buFont typeface="Arial" panose="020B0604020202020204"/>
                        <a:defRPr sz="1800" b="0" i="0" u="none" strike="noStrike" kern="1200" cap="none">
                          <a:solidFill>
                            <a:schemeClr val="dk1"/>
                          </a:solidFill>
                          <a:latin typeface="Calibri"/>
                          <a:sym typeface="Arial" panose="020B0604020202020204"/>
                        </a:defRPr>
                      </a:lvl9pPr>
                    </a:lstStyle>
                    <a:p>
                      <a:pPr algn="ctr" fontAlgn="b"/>
                      <a:r>
                        <a:rPr lang="fr-BE" sz="1600" b="1" i="0" u="none" strike="noStrike" dirty="0">
                          <a:solidFill>
                            <a:srgbClr val="000000"/>
                          </a:solidFill>
                          <a:effectLst/>
                          <a:latin typeface="Times New Roman" panose="02020603050405020304" pitchFamily="18" charset="0"/>
                          <a:cs typeface="Times New Roman" panose="02020603050405020304" pitchFamily="18" charset="0"/>
                        </a:rPr>
                        <a:t>79%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957458927"/>
                  </a:ext>
                </a:extLst>
              </a:tr>
            </a:tbl>
          </a:graphicData>
        </a:graphic>
      </p:graphicFrame>
    </p:spTree>
    <p:extLst>
      <p:ext uri="{BB962C8B-B14F-4D97-AF65-F5344CB8AC3E}">
        <p14:creationId xmlns:p14="http://schemas.microsoft.com/office/powerpoint/2010/main" val="2434661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E33AA-BF0C-9E50-875B-E48429DDFBC9}"/>
            </a:ext>
          </a:extLst>
        </p:cNvPr>
        <p:cNvGrpSpPr/>
        <p:nvPr/>
      </p:nvGrpSpPr>
      <p:grpSpPr>
        <a:xfrm>
          <a:off x="0" y="0"/>
          <a:ext cx="0" cy="0"/>
          <a:chOff x="0" y="0"/>
          <a:chExt cx="0" cy="0"/>
        </a:xfrm>
      </p:grpSpPr>
      <p:grpSp>
        <p:nvGrpSpPr>
          <p:cNvPr id="47105" name="Google Shape;233;g2073e6c94da_0_135">
            <a:extLst>
              <a:ext uri="{FF2B5EF4-FFF2-40B4-BE49-F238E27FC236}">
                <a16:creationId xmlns:a16="http://schemas.microsoft.com/office/drawing/2014/main" id="{14114A95-3869-B9C7-20F6-4BD559D53858}"/>
              </a:ext>
            </a:extLst>
          </p:cNvPr>
          <p:cNvGrpSpPr/>
          <p:nvPr/>
        </p:nvGrpSpPr>
        <p:grpSpPr>
          <a:xfrm>
            <a:off x="295275" y="115888"/>
            <a:ext cx="8591550" cy="1008062"/>
            <a:chOff x="0" y="0"/>
            <a:chExt cx="8592857" cy="1007184"/>
          </a:xfrm>
        </p:grpSpPr>
        <p:sp>
          <p:nvSpPr>
            <p:cNvPr id="47106" name="Google Shape;234;g2073e6c94da_0_135">
              <a:extLst>
                <a:ext uri="{FF2B5EF4-FFF2-40B4-BE49-F238E27FC236}">
                  <a16:creationId xmlns:a16="http://schemas.microsoft.com/office/drawing/2014/main" id="{715E3771-30CD-87AB-2F36-EE3EAE79C997}"/>
                </a:ext>
              </a:extLst>
            </p:cNvPr>
            <p:cNvSpPr/>
            <p:nvPr/>
          </p:nvSpPr>
          <p:spPr>
            <a:xfrm>
              <a:off x="4280657" y="984"/>
              <a:ext cx="4312200" cy="1006200"/>
            </a:xfrm>
            <a:prstGeom prst="rightArrow">
              <a:avLst>
                <a:gd name="adj1" fmla="val 75000"/>
                <a:gd name="adj2" fmla="val 49999"/>
              </a:avLst>
            </a:prstGeom>
            <a:solidFill>
              <a:srgbClr val="FFF2CC"/>
            </a:solidFill>
            <a:ln w="25400" cap="flat" cmpd="sng">
              <a:solidFill>
                <a:srgbClr val="CFD7E7">
                  <a:alpha val="89410"/>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47107" name="Google Shape;235;g2073e6c94da_0_135">
              <a:extLst>
                <a:ext uri="{FF2B5EF4-FFF2-40B4-BE49-F238E27FC236}">
                  <a16:creationId xmlns:a16="http://schemas.microsoft.com/office/drawing/2014/main" id="{3A004B3E-5889-A687-F78E-3FF8CC0B5AA6}"/>
                </a:ext>
              </a:extLst>
            </p:cNvPr>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236" name="Google Shape;236;g2073e6c94da_0_135">
              <a:extLst>
                <a:ext uri="{FF2B5EF4-FFF2-40B4-BE49-F238E27FC236}">
                  <a16:creationId xmlns:a16="http://schemas.microsoft.com/office/drawing/2014/main" id="{F7B0B6E6-0FC2-3221-E684-122D6A613657}"/>
                </a:ext>
              </a:extLst>
            </p:cNvPr>
            <p:cNvSpPr txBox="1"/>
            <p:nvPr/>
          </p:nvSpPr>
          <p:spPr>
            <a:xfrm>
              <a:off x="49164" y="49164"/>
              <a:ext cx="4422205" cy="908700"/>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CH" sz="2400" b="1" cap="none" noProof="1">
                  <a:solidFill>
                    <a:schemeClr val="dk1"/>
                  </a:solidFill>
                  <a:latin typeface="Times New Roman" panose="02020603050405020304" pitchFamily="18" charset="0"/>
                  <a:cs typeface="Times New Roman" panose="02020603050405020304" pitchFamily="18" charset="0"/>
                  <a:sym typeface="Arial" panose="020B0604020202020204"/>
                </a:rPr>
                <a:t>Principaux enseignements tirés en 2023 : </a:t>
              </a:r>
              <a:r>
                <a:rPr lang="fr-CH" altLang="fr-FR" sz="2400" b="1" cap="none" noProof="1">
                  <a:solidFill>
                    <a:schemeClr val="dk1"/>
                  </a:solidFill>
                  <a:latin typeface="Times New Roman" panose="02020603050405020304" pitchFamily="18" charset="0"/>
                  <a:cs typeface="Times New Roman" panose="02020603050405020304" pitchFamily="18" charset="0"/>
                  <a:sym typeface="Arial" panose="020B0604020202020204"/>
                </a:rPr>
                <a:t>Couplage </a:t>
              </a:r>
              <a:r>
                <a:rPr lang="fr-CH" sz="2400" b="1" cap="none" noProof="1">
                  <a:solidFill>
                    <a:schemeClr val="dk1"/>
                  </a:solidFill>
                  <a:latin typeface="Times New Roman" panose="02020603050405020304" pitchFamily="18" charset="0"/>
                  <a:cs typeface="Times New Roman" panose="02020603050405020304" pitchFamily="18" charset="0"/>
                  <a:sym typeface="Arial" panose="020B0604020202020204"/>
                </a:rPr>
                <a:t>de la CPS à d’autres interventions  </a:t>
              </a:r>
            </a:p>
          </p:txBody>
        </p:sp>
      </p:grpSp>
      <p:sp>
        <p:nvSpPr>
          <p:cNvPr id="237" name="Google Shape;237;g2073e6c94da_0_135">
            <a:extLst>
              <a:ext uri="{FF2B5EF4-FFF2-40B4-BE49-F238E27FC236}">
                <a16:creationId xmlns:a16="http://schemas.microsoft.com/office/drawing/2014/main" id="{B37C3AAE-CDA9-AC9E-4A21-B719814A146F}"/>
              </a:ext>
            </a:extLst>
          </p:cNvPr>
          <p:cNvSpPr txBox="1"/>
          <p:nvPr/>
        </p:nvSpPr>
        <p:spPr>
          <a:xfrm>
            <a:off x="198438" y="1268413"/>
            <a:ext cx="8766175" cy="5487988"/>
          </a:xfrm>
          <a:prstGeom prst="rect">
            <a:avLst/>
          </a:prstGeom>
          <a:noFill/>
          <a:ln>
            <a:noFill/>
          </a:ln>
        </p:spPr>
        <p:txBody>
          <a:bodyPr spcFirstLastPara="1" wrap="square" lIns="91425" tIns="45700" rIns="91425" bIns="45700" anchor="t" anchorCtr="0">
            <a:normAutofit/>
          </a:bodyPr>
          <a:lstStyle/>
          <a:p>
            <a:pPr marR="0" algn="just" fontAlgn="auto">
              <a:lnSpc>
                <a:spcPct val="150000"/>
              </a:lnSpc>
              <a:spcBef>
                <a:spcPts val="360"/>
              </a:spcBef>
              <a:spcAft>
                <a:spcPts val="0"/>
              </a:spcAft>
              <a:buClr>
                <a:srgbClr val="000000"/>
              </a:buClr>
              <a:buSzPts val="2400"/>
              <a:buFont typeface="Arial" panose="020B0604020202020204"/>
              <a:buNone/>
            </a:pPr>
            <a:r>
              <a:rPr lang="fr-FR" sz="2400" b="1" u="sng" cap="none"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Défis</a:t>
            </a:r>
            <a:r>
              <a:rPr lang="fr-FR" sz="2400" b="1" cap="none"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p>
          <a:p>
            <a:pPr marL="342900" marR="0" indent="-342900" algn="just" fontAlgn="auto">
              <a:lnSpc>
                <a:spcPct val="150000"/>
              </a:lnSpc>
              <a:spcBef>
                <a:spcPts val="360"/>
              </a:spcBef>
              <a:spcAft>
                <a:spcPts val="0"/>
              </a:spcAft>
              <a:buClr>
                <a:srgbClr val="000000"/>
              </a:buClr>
              <a:buSzPts val="2400"/>
              <a:buFont typeface="Wingdings" panose="05000000000000000000" pitchFamily="2" charset="2"/>
              <a:buChar char="v"/>
            </a:pPr>
            <a:r>
              <a:rPr lang="fr-FR" sz="2400"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Disponibilité des TDR et ACT</a:t>
            </a:r>
          </a:p>
          <a:p>
            <a:pPr marL="342900" marR="0" indent="-342900" algn="just" fontAlgn="auto">
              <a:lnSpc>
                <a:spcPct val="150000"/>
              </a:lnSpc>
              <a:spcBef>
                <a:spcPts val="360"/>
              </a:spcBef>
              <a:spcAft>
                <a:spcPts val="0"/>
              </a:spcAft>
              <a:buClr>
                <a:srgbClr val="000000"/>
              </a:buClr>
              <a:buSzPts val="2400"/>
              <a:buFont typeface="Wingdings" panose="05000000000000000000" pitchFamily="2" charset="2"/>
              <a:buChar char="v"/>
            </a:pPr>
            <a:r>
              <a:rPr lang="fr-FR" sz="2400"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Amélioration de la couverture géographique (progression des équipes ralentie)</a:t>
            </a:r>
          </a:p>
          <a:p>
            <a:pPr marL="342900" marR="0" indent="-342900" algn="just" fontAlgn="auto">
              <a:lnSpc>
                <a:spcPct val="150000"/>
              </a:lnSpc>
              <a:spcBef>
                <a:spcPts val="360"/>
              </a:spcBef>
              <a:spcAft>
                <a:spcPts val="0"/>
              </a:spcAft>
              <a:buClr>
                <a:srgbClr val="000000"/>
              </a:buClr>
              <a:buSzPts val="2400"/>
              <a:buFont typeface="Wingdings" panose="05000000000000000000" pitchFamily="2" charset="2"/>
              <a:buChar char="v"/>
            </a:pPr>
            <a:r>
              <a:rPr lang="fr-FR" sz="2400"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Mobilidstion des financements   </a:t>
            </a:r>
          </a:p>
          <a:p>
            <a:pPr marR="0" algn="just" fontAlgn="auto">
              <a:lnSpc>
                <a:spcPct val="150000"/>
              </a:lnSpc>
              <a:spcBef>
                <a:spcPts val="360"/>
              </a:spcBef>
              <a:spcAft>
                <a:spcPts val="0"/>
              </a:spcAft>
              <a:buClr>
                <a:srgbClr val="000000"/>
              </a:buClr>
              <a:buSzPts val="2400"/>
              <a:buFont typeface="Arial" panose="020B0604020202020204"/>
              <a:buNone/>
            </a:pPr>
            <a:endParaRPr lang="fr-FR" sz="2400" cap="none"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R="0" algn="just" fontAlgn="auto">
              <a:lnSpc>
                <a:spcPct val="150000"/>
              </a:lnSpc>
              <a:spcBef>
                <a:spcPts val="360"/>
              </a:spcBef>
              <a:spcAft>
                <a:spcPts val="0"/>
              </a:spcAft>
              <a:buClr>
                <a:srgbClr val="000000"/>
              </a:buClr>
              <a:buSzPts val="2400"/>
              <a:buFont typeface="Arial" panose="020B0604020202020204"/>
              <a:buNone/>
            </a:pPr>
            <a:r>
              <a:rPr lang="fr-FR" sz="2400" cap="none"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Cette stratégie a pour finalité d’être étendue à d’autres districts sanitaires, améliorer les couvertures CPS des enfants et préndre en charge précocément les enfants malades.</a:t>
            </a:r>
          </a:p>
          <a:p>
            <a:pPr marR="0" fontAlgn="auto">
              <a:spcBef>
                <a:spcPts val="360"/>
              </a:spcBef>
              <a:spcAft>
                <a:spcPts val="0"/>
              </a:spcAft>
              <a:buClr>
                <a:srgbClr val="000000"/>
              </a:buClr>
              <a:buSzPts val="2400"/>
              <a:buFont typeface="Arial" panose="020B0604020202020204"/>
              <a:buNone/>
            </a:pPr>
            <a:endParaRPr lang="fr-FR" sz="2400" noProof="1">
              <a:solidFill>
                <a:schemeClr val="dk1"/>
              </a:solidFill>
              <a:latin typeface="Calibri" panose="020F0502020204030204"/>
              <a:ea typeface="Calibri" panose="020F0502020204030204"/>
              <a:cs typeface="Calibri" panose="020F0502020204030204"/>
              <a:sym typeface="Calibri" panose="020F0502020204030204"/>
            </a:endParaRPr>
          </a:p>
          <a:p>
            <a:pPr marR="0" fontAlgn="auto">
              <a:spcBef>
                <a:spcPts val="360"/>
              </a:spcBef>
              <a:spcAft>
                <a:spcPts val="0"/>
              </a:spcAft>
              <a:buClr>
                <a:srgbClr val="000000"/>
              </a:buClr>
              <a:buSzPts val="2400"/>
              <a:buFont typeface="Arial" panose="020B0604020202020204"/>
              <a:buNone/>
            </a:pPr>
            <a:endParaRPr lang="fr-FR" sz="2400" cap="none" noProof="1">
              <a:solidFill>
                <a:schemeClr val="dk1"/>
              </a:solidFill>
              <a:latin typeface="Calibri" panose="020F0502020204030204"/>
              <a:ea typeface="Calibri" panose="020F0502020204030204"/>
              <a:cs typeface="Calibri" panose="020F0502020204030204"/>
              <a:sym typeface="Calibri" panose="020F0502020204030204"/>
            </a:endParaRPr>
          </a:p>
          <a:p>
            <a:pPr marR="0" fontAlgn="auto">
              <a:spcBef>
                <a:spcPts val="360"/>
              </a:spcBef>
              <a:spcAft>
                <a:spcPts val="0"/>
              </a:spcAft>
              <a:buClr>
                <a:srgbClr val="000000"/>
              </a:buClr>
              <a:buSzPts val="2400"/>
              <a:buFont typeface="Arial" panose="020B0604020202020204"/>
              <a:buNone/>
            </a:pPr>
            <a:endParaRPr lang="fr-FR" sz="2400" noProof="1">
              <a:solidFill>
                <a:schemeClr val="dk1"/>
              </a:solidFill>
              <a:latin typeface="Calibri" panose="020F0502020204030204"/>
              <a:ea typeface="Calibri" panose="020F0502020204030204"/>
              <a:cs typeface="Calibri" panose="020F0502020204030204"/>
              <a:sym typeface="Calibri" panose="020F0502020204030204"/>
            </a:endParaRPr>
          </a:p>
          <a:p>
            <a:pPr marR="0" fontAlgn="auto">
              <a:spcBef>
                <a:spcPts val="360"/>
              </a:spcBef>
              <a:spcAft>
                <a:spcPts val="0"/>
              </a:spcAft>
              <a:buClr>
                <a:srgbClr val="000000"/>
              </a:buClr>
              <a:buSzPts val="2400"/>
              <a:buFont typeface="Arial" panose="020B0604020202020204"/>
              <a:buNone/>
            </a:pPr>
            <a:endParaRPr lang="fr-FR" sz="2400" cap="none" noProof="1">
              <a:solidFill>
                <a:schemeClr val="dk1"/>
              </a:solidFill>
              <a:latin typeface="Calibri" panose="020F0502020204030204"/>
              <a:ea typeface="Calibri" panose="020F0502020204030204"/>
              <a:cs typeface="Calibri" panose="020F0502020204030204"/>
              <a:sym typeface="Calibri" panose="020F0502020204030204"/>
            </a:endParaRPr>
          </a:p>
          <a:p>
            <a:pPr marR="0" fontAlgn="auto">
              <a:spcBef>
                <a:spcPts val="360"/>
              </a:spcBef>
              <a:spcAft>
                <a:spcPts val="0"/>
              </a:spcAft>
              <a:buClr>
                <a:srgbClr val="000000"/>
              </a:buClr>
              <a:buSzPts val="2400"/>
              <a:buFont typeface="Arial" panose="020B0604020202020204"/>
              <a:buNone/>
            </a:pPr>
            <a:endParaRPr sz="2400" cap="none" noProof="1">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508186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oogle Shape;98;g207aaa14ad4_0_32"/>
          <p:cNvGrpSpPr/>
          <p:nvPr/>
        </p:nvGrpSpPr>
        <p:grpSpPr>
          <a:xfrm>
            <a:off x="203200" y="101600"/>
            <a:ext cx="8491538" cy="820751"/>
            <a:chOff x="5271" y="0"/>
            <a:chExt cx="8491350" cy="994200"/>
          </a:xfrm>
        </p:grpSpPr>
        <p:sp>
          <p:nvSpPr>
            <p:cNvPr id="16386" name="Google Shape;99;g207aaa14ad4_0_32"/>
            <p:cNvSpPr/>
            <p:nvPr/>
          </p:nvSpPr>
          <p:spPr>
            <a:xfrm>
              <a:off x="6341721" y="0"/>
              <a:ext cx="2154900" cy="994200"/>
            </a:xfrm>
            <a:prstGeom prst="rightArrow">
              <a:avLst>
                <a:gd name="adj1" fmla="val 75000"/>
                <a:gd name="adj2" fmla="val 49992"/>
              </a:avLst>
            </a:prstGeom>
            <a:solidFill>
              <a:srgbClr val="CFD7E7">
                <a:alpha val="89409"/>
              </a:srgbClr>
            </a:solidFill>
            <a:ln w="25400" cap="flat" cmpd="sng">
              <a:solidFill>
                <a:srgbClr val="CFD7E7">
                  <a:alpha val="89409"/>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6387" name="Google Shape;100;g207aaa14ad4_0_32"/>
            <p:cNvSpPr/>
            <p:nvPr/>
          </p:nvSpPr>
          <p:spPr>
            <a:xfrm>
              <a:off x="5271" y="0"/>
              <a:ext cx="6336600" cy="994200"/>
            </a:xfrm>
            <a:prstGeom prst="roundRect">
              <a:avLst>
                <a:gd name="adj" fmla="val 16667"/>
              </a:avLst>
            </a:prstGeom>
            <a:solidFill>
              <a:schemeClr val="bg1"/>
            </a:solidFill>
            <a:ln w="25400" cap="flat" cmpd="sng">
              <a:solidFill>
                <a:srgbClr val="0070C0"/>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01" name="Google Shape;101;g207aaa14ad4_0_32"/>
            <p:cNvSpPr txBox="1"/>
            <p:nvPr/>
          </p:nvSpPr>
          <p:spPr>
            <a:xfrm>
              <a:off x="53800" y="16711"/>
              <a:ext cx="6239400" cy="897000"/>
            </a:xfrm>
            <a:prstGeom prst="rect">
              <a:avLst/>
            </a:prstGeom>
            <a:noFill/>
            <a:ln>
              <a:noFill/>
            </a:ln>
          </p:spPr>
          <p:txBody>
            <a:bodyPr spcFirstLastPara="1" wrap="square" lIns="91425" tIns="45700" rIns="91425" bIns="45700" anchor="ctr" anchorCtr="0">
              <a:noAutofit/>
            </a:bodyPr>
            <a:lstStyle/>
            <a:p>
              <a:pPr marR="0" algn="ctr" fontAlgn="auto">
                <a:lnSpc>
                  <a:spcPct val="90000"/>
                </a:lnSpc>
                <a:spcBef>
                  <a:spcPts val="0"/>
                </a:spcBef>
                <a:spcAft>
                  <a:spcPts val="0"/>
                </a:spcAft>
                <a:buClr>
                  <a:schemeClr val="dk1"/>
                </a:buClr>
                <a:buSzPts val="2400"/>
                <a:buFont typeface="Calibri" panose="020F0502020204030204"/>
                <a:buNone/>
              </a:pPr>
              <a:r>
                <a:rPr lang="fr-FR" sz="2400" b="1"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Informations sommaires pour 2023 et plans pour les campagnes 2024</a:t>
              </a:r>
              <a:endParaRPr sz="2400" b="1" cap="none" noProof="1">
                <a:solidFill>
                  <a:schemeClr val="dk1"/>
                </a:solidFill>
                <a:latin typeface="Times New Roman" panose="02020603050405020304" pitchFamily="18" charset="0"/>
                <a:cs typeface="Times New Roman" panose="02020603050405020304" pitchFamily="18" charset="0"/>
                <a:sym typeface="Arial" panose="020B0604020202020204"/>
              </a:endParaRPr>
            </a:p>
          </p:txBody>
        </p:sp>
      </p:grpSp>
      <p:graphicFrame>
        <p:nvGraphicFramePr>
          <p:cNvPr id="102" name="Google Shape;102;g207aaa14ad4_0_32"/>
          <p:cNvGraphicFramePr/>
          <p:nvPr>
            <p:extLst>
              <p:ext uri="{D42A27DB-BD31-4B8C-83A1-F6EECF244321}">
                <p14:modId xmlns:p14="http://schemas.microsoft.com/office/powerpoint/2010/main" val="1836817822"/>
              </p:ext>
            </p:extLst>
          </p:nvPr>
        </p:nvGraphicFramePr>
        <p:xfrm>
          <a:off x="0" y="984036"/>
          <a:ext cx="9144000" cy="5790930"/>
        </p:xfrm>
        <a:graphic>
          <a:graphicData uri="http://schemas.openxmlformats.org/drawingml/2006/table">
            <a:tbl>
              <a:tblPr>
                <a:noFill/>
              </a:tblPr>
              <a:tblGrid>
                <a:gridCol w="3839133">
                  <a:extLst>
                    <a:ext uri="{9D8B030D-6E8A-4147-A177-3AD203B41FA5}">
                      <a16:colId xmlns:a16="http://schemas.microsoft.com/office/drawing/2014/main" val="20000"/>
                    </a:ext>
                  </a:extLst>
                </a:gridCol>
                <a:gridCol w="2493653">
                  <a:extLst>
                    <a:ext uri="{9D8B030D-6E8A-4147-A177-3AD203B41FA5}">
                      <a16:colId xmlns:a16="http://schemas.microsoft.com/office/drawing/2014/main" val="20001"/>
                    </a:ext>
                  </a:extLst>
                </a:gridCol>
                <a:gridCol w="2811214">
                  <a:extLst>
                    <a:ext uri="{9D8B030D-6E8A-4147-A177-3AD203B41FA5}">
                      <a16:colId xmlns:a16="http://schemas.microsoft.com/office/drawing/2014/main" val="20002"/>
                    </a:ext>
                  </a:extLst>
                </a:gridCol>
              </a:tblGrid>
              <a:tr h="378971">
                <a:tc>
                  <a:txBody>
                    <a:bodyPr/>
                    <a:lstStyle/>
                    <a:p>
                      <a:pPr marL="0" lvl="0" indent="0" algn="l"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D7E7"/>
                    </a:solidFill>
                  </a:tcPr>
                </a:tc>
                <a:tc>
                  <a:txBody>
                    <a:bodyPr/>
                    <a:lstStyle/>
                    <a:p>
                      <a:pPr marL="0" lvl="0" indent="0" algn="ctr" rtl="0">
                        <a:spcBef>
                          <a:spcPts val="0"/>
                        </a:spcBef>
                        <a:spcAft>
                          <a:spcPts val="0"/>
                        </a:spcAft>
                        <a:buNone/>
                      </a:pPr>
                      <a:r>
                        <a:rPr lang="fr-FR" sz="1600" b="1" dirty="0">
                          <a:latin typeface="Times New Roman" panose="02020603050405020304" pitchFamily="18" charset="0"/>
                          <a:cs typeface="Times New Roman" panose="02020603050405020304" pitchFamily="18" charset="0"/>
                        </a:rPr>
                        <a:t>2023</a:t>
                      </a:r>
                      <a:endParaRPr sz="1600" b="1"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D7E7"/>
                    </a:solidFill>
                  </a:tcPr>
                </a:tc>
                <a:tc>
                  <a:txBody>
                    <a:bodyPr/>
                    <a:lstStyle/>
                    <a:p>
                      <a:pPr marL="0" lvl="0" indent="0" algn="ctr" rtl="0">
                        <a:spcBef>
                          <a:spcPts val="0"/>
                        </a:spcBef>
                        <a:spcAft>
                          <a:spcPts val="0"/>
                        </a:spcAft>
                        <a:buNone/>
                      </a:pPr>
                      <a:r>
                        <a:rPr lang="fr-FR" sz="1600" b="1" dirty="0">
                          <a:latin typeface="Times New Roman" panose="02020603050405020304" pitchFamily="18" charset="0"/>
                          <a:cs typeface="Times New Roman" panose="02020603050405020304" pitchFamily="18" charset="0"/>
                        </a:rPr>
                        <a:t>2024</a:t>
                      </a:r>
                      <a:endParaRPr sz="1600" b="1"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D7E7"/>
                    </a:solidFill>
                  </a:tcPr>
                </a:tc>
                <a:extLst>
                  <a:ext uri="{0D108BD9-81ED-4DB2-BD59-A6C34878D82A}">
                    <a16:rowId xmlns:a16="http://schemas.microsoft.com/office/drawing/2014/main" val="10000"/>
                  </a:ext>
                </a:extLst>
              </a:tr>
              <a:tr h="378971">
                <a:tc>
                  <a:txBody>
                    <a:bodyPr/>
                    <a:lstStyle/>
                    <a:p>
                      <a:pPr marL="0" lvl="0" indent="0" algn="l" rtl="0">
                        <a:spcBef>
                          <a:spcPts val="0"/>
                        </a:spcBef>
                        <a:spcAft>
                          <a:spcPts val="0"/>
                        </a:spcAft>
                        <a:buNone/>
                      </a:pPr>
                      <a:r>
                        <a:rPr lang="fr-FR" sz="1600" b="1" dirty="0">
                          <a:latin typeface="Times New Roman" panose="02020603050405020304" pitchFamily="18" charset="0"/>
                          <a:cs typeface="Times New Roman" panose="02020603050405020304" pitchFamily="18" charset="0"/>
                        </a:rPr>
                        <a:t>Dates de début et de fin</a:t>
                      </a:r>
                      <a:endParaRPr sz="1600" b="1"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fr-FR" sz="1600" dirty="0">
                          <a:latin typeface="Times New Roman" panose="02020603050405020304" pitchFamily="18" charset="0"/>
                          <a:cs typeface="Times New Roman" panose="02020603050405020304" pitchFamily="18" charset="0"/>
                        </a:rPr>
                        <a:t>16 Juin - 20 Octobre</a:t>
                      </a:r>
                      <a:endParaRPr sz="1600"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60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95541">
                <a:tc>
                  <a:txBody>
                    <a:bodyPr/>
                    <a:lstStyle/>
                    <a:p>
                      <a:pPr marL="0" lvl="0" indent="0" algn="l" rtl="0">
                        <a:spcBef>
                          <a:spcPts val="0"/>
                        </a:spcBef>
                        <a:spcAft>
                          <a:spcPts val="0"/>
                        </a:spcAft>
                        <a:buNone/>
                      </a:pPr>
                      <a:r>
                        <a:rPr lang="fr-FR" sz="1600" b="1" dirty="0">
                          <a:latin typeface="Times New Roman" panose="02020603050405020304" pitchFamily="18" charset="0"/>
                          <a:cs typeface="Times New Roman" panose="02020603050405020304" pitchFamily="18" charset="0"/>
                        </a:rPr>
                        <a:t>Nombre de cycles</a:t>
                      </a:r>
                      <a:endParaRPr sz="1600" b="1" dirty="0">
                        <a:latin typeface="Times New Roman" panose="02020603050405020304" pitchFamily="18" charset="0"/>
                        <a:cs typeface="Times New Roman" panose="02020603050405020304" pitchFamily="18" charset="0"/>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600" dirty="0">
                          <a:latin typeface="Times New Roman" panose="02020603050405020304" pitchFamily="18" charset="0"/>
                          <a:cs typeface="Times New Roman" panose="02020603050405020304" pitchFamily="18" charset="0"/>
                        </a:rPr>
                        <a:t>3 (7 DS); 4 (5 DS); 5 (4 DS)</a:t>
                      </a:r>
                      <a:endParaRPr sz="1600"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fr-FR"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a:rPr>
                        <a:t>3 (6 DS); 4 (5 DS); 5 (4 DS) et 3 (1 DS AMM)</a:t>
                      </a: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78971">
                <a:tc>
                  <a:txBody>
                    <a:bodyPr/>
                    <a:lstStyle/>
                    <a:p>
                      <a:pPr marL="0" lvl="0" indent="0" algn="l" rtl="0">
                        <a:spcBef>
                          <a:spcPts val="0"/>
                        </a:spcBef>
                        <a:spcAft>
                          <a:spcPts val="0"/>
                        </a:spcAft>
                        <a:buNone/>
                      </a:pPr>
                      <a:r>
                        <a:rPr lang="fr-FR" sz="1600" b="1" dirty="0">
                          <a:latin typeface="Times New Roman" panose="02020603050405020304" pitchFamily="18" charset="0"/>
                          <a:cs typeface="Times New Roman" panose="02020603050405020304" pitchFamily="18" charset="0"/>
                        </a:rPr>
                        <a:t>Nombre de districts ciblés</a:t>
                      </a:r>
                      <a:endParaRPr sz="1600" b="1" dirty="0">
                        <a:latin typeface="Times New Roman" panose="02020603050405020304" pitchFamily="18" charset="0"/>
                        <a:cs typeface="Times New Roman" panose="02020603050405020304" pitchFamily="18" charset="0"/>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600" dirty="0">
                          <a:latin typeface="Times New Roman" panose="02020603050405020304" pitchFamily="18" charset="0"/>
                          <a:cs typeface="Times New Roman" panose="02020603050405020304" pitchFamily="18" charset="0"/>
                        </a:rPr>
                        <a:t>16 </a:t>
                      </a:r>
                      <a:endParaRPr sz="1600" dirty="0">
                        <a:latin typeface="Times New Roman" panose="02020603050405020304" pitchFamily="18" charset="0"/>
                        <a:cs typeface="Times New Roman" panose="02020603050405020304" pitchFamily="18" charset="0"/>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lgn="ctr">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600" dirty="0">
                          <a:latin typeface="Times New Roman" panose="02020603050405020304" pitchFamily="18" charset="0"/>
                          <a:cs typeface="Times New Roman" panose="02020603050405020304" pitchFamily="18" charset="0"/>
                        </a:rPr>
                        <a:t>16</a:t>
                      </a:r>
                      <a:endParaRPr sz="1600" dirty="0">
                        <a:latin typeface="Times New Roman" panose="02020603050405020304" pitchFamily="18" charset="0"/>
                        <a:cs typeface="Times New Roman" panose="02020603050405020304" pitchFamily="18" charset="0"/>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08593">
                <a:tc>
                  <a:txBody>
                    <a:bodyPr/>
                    <a:lstStyle/>
                    <a:p>
                      <a:pPr marL="0" lvl="0" indent="0" algn="l" rtl="0">
                        <a:spcBef>
                          <a:spcPts val="0"/>
                        </a:spcBef>
                        <a:spcAft>
                          <a:spcPts val="0"/>
                        </a:spcAft>
                        <a:buNone/>
                      </a:pPr>
                      <a:r>
                        <a:rPr lang="fr-FR" sz="1600" b="1" dirty="0">
                          <a:latin typeface="Times New Roman" panose="02020603050405020304" pitchFamily="18" charset="0"/>
                          <a:cs typeface="Times New Roman" panose="02020603050405020304" pitchFamily="18" charset="0"/>
                        </a:rPr>
                        <a:t>Nombre d'enfants couverts</a:t>
                      </a:r>
                      <a:endParaRPr sz="1600" b="1" dirty="0">
                        <a:latin typeface="Times New Roman" panose="02020603050405020304" pitchFamily="18" charset="0"/>
                        <a:cs typeface="Times New Roman" panose="02020603050405020304" pitchFamily="18" charset="0"/>
                      </a:endParaRPr>
                    </a:p>
                  </a:txBody>
                  <a:tcPr marL="91425" marR="91425" marT="91425" marB="91425" anchor="ctr">
                    <a:lnL w="19050" cap="flat" cmpd="sng">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ctr" rtl="0" fontAlgn="b">
                        <a:lnSpc>
                          <a:spcPct val="100000"/>
                        </a:lnSpc>
                        <a:spcBef>
                          <a:spcPts val="0"/>
                        </a:spcBef>
                        <a:spcAft>
                          <a:spcPts val="0"/>
                        </a:spcAft>
                        <a:buClr>
                          <a:srgbClr val="000000"/>
                        </a:buClr>
                        <a:buFont typeface="Arial" panose="020B0604020202020204"/>
                        <a:buNone/>
                      </a:pPr>
                      <a:r>
                        <a:rPr lang="fr-FR" sz="16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panose="020B0604020202020204"/>
                        </a:rPr>
                        <a:t>860 885</a:t>
                      </a:r>
                    </a:p>
                  </a:txBody>
                  <a:tcPr marL="6350" marR="6350" marT="6350" marB="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panose="020B0604020202020204"/>
                        <a:buNone/>
                      </a:pPr>
                      <a:r>
                        <a:rPr lang="fr-FR" sz="16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panose="020B0604020202020204"/>
                        </a:rPr>
                        <a:t>993 920 enfants à couvrir </a:t>
                      </a:r>
                    </a:p>
                  </a:txBody>
                  <a:tcPr marL="91425" marR="91425" marT="91425" marB="91425" anchor="ctr">
                    <a:lnL w="19050" cap="flat" cmpd="sng" algn="ctr">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812112">
                <a:tc>
                  <a:txBody>
                    <a:bodyPr/>
                    <a:lstStyle/>
                    <a:p>
                      <a:pPr marL="0" lvl="0" indent="0" algn="l" rtl="0">
                        <a:spcBef>
                          <a:spcPts val="0"/>
                        </a:spcBef>
                        <a:spcAft>
                          <a:spcPts val="0"/>
                        </a:spcAft>
                        <a:buNone/>
                      </a:pPr>
                      <a:r>
                        <a:rPr lang="fr-FR" sz="1600" b="1" dirty="0">
                          <a:latin typeface="Times New Roman" panose="02020603050405020304" pitchFamily="18" charset="0"/>
                          <a:cs typeface="Times New Roman" panose="02020603050405020304" pitchFamily="18" charset="0"/>
                        </a:rPr>
                        <a:t>Tranches d'âge couvertes</a:t>
                      </a:r>
                      <a:endParaRPr sz="1600" b="1" dirty="0">
                        <a:latin typeface="Times New Roman" panose="02020603050405020304" pitchFamily="18" charset="0"/>
                        <a:cs typeface="Times New Roman" panose="02020603050405020304" pitchFamily="18" charset="0"/>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panose="020B0604020202020204"/>
                        <a:buNone/>
                      </a:pPr>
                      <a:r>
                        <a:rPr lang="fr-FR" sz="16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panose="020B0604020202020204"/>
                        </a:rPr>
                        <a:t>3 à 120 mois</a:t>
                      </a:r>
                      <a:endParaRPr sz="16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panose="020B0604020202020204"/>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panose="020B0604020202020204"/>
                        <a:buNone/>
                      </a:pPr>
                      <a:r>
                        <a:rPr lang="fr-FR" sz="1600" b="0" i="0" u="none" strike="noStrike" cap="none" dirty="0">
                          <a:solidFill>
                            <a:schemeClr val="tx1"/>
                          </a:solidFill>
                          <a:latin typeface="Times New Roman" panose="02020603050405020304" pitchFamily="18" charset="0"/>
                          <a:ea typeface="+mn-ea"/>
                          <a:cs typeface="Times New Roman" panose="02020603050405020304" pitchFamily="18" charset="0"/>
                          <a:sym typeface="Arial" panose="020B0604020202020204"/>
                        </a:rPr>
                        <a:t>94 108 (3-11 mois);	495 225 (12-59 mois) et 404 588 (60-120 mois)</a:t>
                      </a: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812112">
                <a:tc>
                  <a:txBody>
                    <a:bodyPr/>
                    <a:lstStyle/>
                    <a:p>
                      <a:pPr marL="0" lvl="0" indent="0" algn="l" rtl="0">
                        <a:spcBef>
                          <a:spcPts val="0"/>
                        </a:spcBef>
                        <a:spcAft>
                          <a:spcPts val="0"/>
                        </a:spcAft>
                        <a:buNone/>
                      </a:pPr>
                      <a:r>
                        <a:rPr lang="fr-FR" sz="1600" b="1" dirty="0">
                          <a:latin typeface="Times New Roman" panose="02020603050405020304" pitchFamily="18" charset="0"/>
                          <a:cs typeface="Times New Roman" panose="02020603050405020304" pitchFamily="18" charset="0"/>
                        </a:rPr>
                        <a:t>Couverture (% d'enfants ciblés recevant tous les cycles)</a:t>
                      </a:r>
                      <a:endParaRPr sz="1600" b="1" dirty="0">
                        <a:latin typeface="Times New Roman" panose="02020603050405020304" pitchFamily="18" charset="0"/>
                        <a:cs typeface="Times New Roman" panose="02020603050405020304" pitchFamily="18" charset="0"/>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600" dirty="0">
                          <a:latin typeface="Times New Roman" panose="02020603050405020304" pitchFamily="18" charset="0"/>
                          <a:cs typeface="Times New Roman" panose="02020603050405020304" pitchFamily="18" charset="0"/>
                        </a:rPr>
                        <a:t>98,2% pour 7 DS (3 P); 98,7% pour 5 DS (4 P) et 98,1% pour 4 DS (5 P)</a:t>
                      </a: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600" dirty="0">
                          <a:latin typeface="Times New Roman" panose="02020603050405020304" pitchFamily="18" charset="0"/>
                          <a:cs typeface="Times New Roman" panose="02020603050405020304" pitchFamily="18" charset="0"/>
                        </a:rPr>
                        <a:t>NA</a:t>
                      </a:r>
                      <a:endParaRPr sz="1600" dirty="0">
                        <a:latin typeface="Times New Roman" panose="02020603050405020304" pitchFamily="18" charset="0"/>
                        <a:cs typeface="Times New Roman" panose="02020603050405020304" pitchFamily="18" charset="0"/>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812112">
                <a:tc>
                  <a:txBody>
                    <a:bodyPr/>
                    <a:lstStyle/>
                    <a:p>
                      <a:pPr marL="0" lvl="0" indent="0" algn="l" rtl="0">
                        <a:spcBef>
                          <a:spcPts val="0"/>
                        </a:spcBef>
                        <a:spcAft>
                          <a:spcPts val="0"/>
                        </a:spcAft>
                        <a:buNone/>
                      </a:pPr>
                      <a:r>
                        <a:rPr lang="fr-FR" sz="1600" b="1" dirty="0">
                          <a:latin typeface="Times New Roman" panose="02020603050405020304" pitchFamily="18" charset="0"/>
                          <a:cs typeface="Times New Roman" panose="02020603050405020304" pitchFamily="18" charset="0"/>
                        </a:rPr>
                        <a:t>Des tests de résistance aux médicaments ou des études d'efficacité ont-ils été réalisés? (O/N)</a:t>
                      </a:r>
                      <a:endParaRPr sz="1600" b="1" dirty="0">
                        <a:latin typeface="Times New Roman" panose="02020603050405020304" pitchFamily="18" charset="0"/>
                        <a:cs typeface="Times New Roman" panose="02020603050405020304" pitchFamily="18" charset="0"/>
                      </a:endParaRPr>
                    </a:p>
                  </a:txBody>
                  <a:tcPr marL="91425" marR="91425" marT="91425" marB="91425" anchor="ctr">
                    <a:lnL w="19050" cap="flat" cmpd="sng">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lgn="ctr">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600" dirty="0">
                          <a:solidFill>
                            <a:schemeClr val="tx1"/>
                          </a:solidFill>
                          <a:latin typeface="Times New Roman" panose="02020603050405020304" pitchFamily="18" charset="0"/>
                          <a:cs typeface="Times New Roman" panose="02020603050405020304" pitchFamily="18" charset="0"/>
                        </a:rPr>
                        <a:t>Oui au niveau de 2 sites</a:t>
                      </a:r>
                      <a:endParaRPr sz="1600" dirty="0">
                        <a:solidFill>
                          <a:schemeClr val="tx1"/>
                        </a:solidFill>
                        <a:latin typeface="Times New Roman" panose="02020603050405020304" pitchFamily="18" charset="0"/>
                        <a:cs typeface="Times New Roman" panose="02020603050405020304" pitchFamily="18" charset="0"/>
                      </a:endParaRPr>
                    </a:p>
                  </a:txBody>
                  <a:tcPr marL="91425" marR="91425" marT="91425" marB="91425" anchor="ctr">
                    <a:lnL w="19050" cap="flat" cmpd="sng" algn="ctr">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lgn="ctr">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600" dirty="0">
                          <a:latin typeface="Times New Roman" panose="02020603050405020304" pitchFamily="18" charset="0"/>
                          <a:cs typeface="Times New Roman" panose="02020603050405020304" pitchFamily="18" charset="0"/>
                        </a:rPr>
                        <a:t>ND</a:t>
                      </a:r>
                      <a:endParaRPr sz="1600" dirty="0">
                        <a:latin typeface="Times New Roman" panose="02020603050405020304" pitchFamily="18" charset="0"/>
                        <a:cs typeface="Times New Roman" panose="02020603050405020304" pitchFamily="18" charset="0"/>
                      </a:endParaRPr>
                    </a:p>
                  </a:txBody>
                  <a:tcPr marL="91425" marR="91425" marT="91425" marB="91425" anchor="ctr">
                    <a:lnL w="19050" cap="flat" cmpd="sng" algn="ctr">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595541">
                <a:tc>
                  <a:txBody>
                    <a:bodyPr/>
                    <a:lstStyle/>
                    <a:p>
                      <a:pPr marL="0" lvl="0" indent="0" algn="l" rtl="0">
                        <a:spcBef>
                          <a:spcPts val="0"/>
                        </a:spcBef>
                        <a:spcAft>
                          <a:spcPts val="0"/>
                        </a:spcAft>
                        <a:buNone/>
                      </a:pPr>
                      <a:r>
                        <a:rPr lang="fr-CH" sz="1600" b="1" dirty="0">
                          <a:latin typeface="Times New Roman" panose="02020603050405020304" pitchFamily="18" charset="0"/>
                          <a:cs typeface="Times New Roman" panose="02020603050405020304" pitchFamily="18" charset="0"/>
                        </a:rPr>
                        <a:t>Gap </a:t>
                      </a:r>
                    </a:p>
                  </a:txBody>
                  <a:tcPr marL="91425" marR="91425" marT="91425" marB="91425" anchor="ctr">
                    <a:lnL w="19050" cap="flat" cmpd="sng">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600" dirty="0">
                          <a:latin typeface="Times New Roman" panose="02020603050405020304" pitchFamily="18" charset="0"/>
                          <a:cs typeface="Times New Roman" panose="02020603050405020304" pitchFamily="18" charset="0"/>
                        </a:rPr>
                        <a:t>38 700 enfants de 3-120 non traités</a:t>
                      </a:r>
                    </a:p>
                  </a:txBody>
                  <a:tcPr marL="91425" marR="91425" marT="91425" marB="91425" anchor="ctr">
                    <a:lnL w="19050" cap="flat" cmpd="sng" algn="ctr">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1600" dirty="0">
                          <a:latin typeface="Times New Roman" panose="02020603050405020304" pitchFamily="18" charset="0"/>
                          <a:cs typeface="Times New Roman" panose="02020603050405020304" pitchFamily="18" charset="0"/>
                        </a:rPr>
                        <a:t>NA</a:t>
                      </a:r>
                      <a:endParaRPr sz="1600" dirty="0">
                        <a:latin typeface="Times New Roman" panose="02020603050405020304" pitchFamily="18" charset="0"/>
                        <a:cs typeface="Times New Roman" panose="02020603050405020304" pitchFamily="18" charset="0"/>
                      </a:endParaRPr>
                    </a:p>
                  </a:txBody>
                  <a:tcPr marL="91425" marR="91425" marT="91425" marB="91425">
                    <a:lnL w="19050" cap="flat" cmpd="sng" algn="ctr">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466502026"/>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EF783-DE1E-5034-C07C-175CD518AE39}"/>
            </a:ext>
          </a:extLst>
        </p:cNvPr>
        <p:cNvGrpSpPr/>
        <p:nvPr/>
      </p:nvGrpSpPr>
      <p:grpSpPr>
        <a:xfrm>
          <a:off x="0" y="0"/>
          <a:ext cx="0" cy="0"/>
          <a:chOff x="0" y="0"/>
          <a:chExt cx="0" cy="0"/>
        </a:xfrm>
      </p:grpSpPr>
      <p:grpSp>
        <p:nvGrpSpPr>
          <p:cNvPr id="47105" name="Google Shape;233;g2073e6c94da_0_135">
            <a:extLst>
              <a:ext uri="{FF2B5EF4-FFF2-40B4-BE49-F238E27FC236}">
                <a16:creationId xmlns:a16="http://schemas.microsoft.com/office/drawing/2014/main" id="{F5DFB0F6-806C-CBD7-3A16-4A2F340CBEFA}"/>
              </a:ext>
            </a:extLst>
          </p:cNvPr>
          <p:cNvGrpSpPr/>
          <p:nvPr/>
        </p:nvGrpSpPr>
        <p:grpSpPr>
          <a:xfrm>
            <a:off x="276225" y="75248"/>
            <a:ext cx="8591550" cy="1008062"/>
            <a:chOff x="0" y="0"/>
            <a:chExt cx="8592857" cy="1007184"/>
          </a:xfrm>
        </p:grpSpPr>
        <p:sp>
          <p:nvSpPr>
            <p:cNvPr id="47106" name="Google Shape;234;g2073e6c94da_0_135">
              <a:extLst>
                <a:ext uri="{FF2B5EF4-FFF2-40B4-BE49-F238E27FC236}">
                  <a16:creationId xmlns:a16="http://schemas.microsoft.com/office/drawing/2014/main" id="{3612B840-55C8-F9C5-2025-F986D7BC11A1}"/>
                </a:ext>
              </a:extLst>
            </p:cNvPr>
            <p:cNvSpPr/>
            <p:nvPr/>
          </p:nvSpPr>
          <p:spPr>
            <a:xfrm>
              <a:off x="4280657" y="984"/>
              <a:ext cx="4312200" cy="1006200"/>
            </a:xfrm>
            <a:prstGeom prst="rightArrow">
              <a:avLst>
                <a:gd name="adj1" fmla="val 75000"/>
                <a:gd name="adj2" fmla="val 49999"/>
              </a:avLst>
            </a:prstGeom>
            <a:solidFill>
              <a:srgbClr val="FFF2CC"/>
            </a:solidFill>
            <a:ln w="25400" cap="flat" cmpd="sng">
              <a:solidFill>
                <a:srgbClr val="CFD7E7">
                  <a:alpha val="89410"/>
                </a:srgbClr>
              </a:solidFill>
              <a:prstDash val="solid"/>
              <a:round/>
              <a:headEnd type="none" w="sm" len="sm"/>
              <a:tailEnd type="none" w="sm" len="sm"/>
            </a:ln>
          </p:spPr>
          <p:txBody>
            <a:bodyPr wrap="square" lIns="91425" tIns="91425" rIns="91425" bIns="91425" anchor="ctr" anchorCtr="0"/>
            <a:lstStyle/>
            <a:p>
              <a:pPr>
                <a:buNone/>
              </a:pPr>
              <a:endParaRPr lang="en-US" sz="3200">
                <a:latin typeface="Times New Roman" panose="02020603050405020304" pitchFamily="18" charset="0"/>
                <a:cs typeface="Times New Roman" panose="02020603050405020304" pitchFamily="18" charset="0"/>
              </a:endParaRPr>
            </a:p>
          </p:txBody>
        </p:sp>
        <p:sp>
          <p:nvSpPr>
            <p:cNvPr id="47107" name="Google Shape;235;g2073e6c94da_0_135">
              <a:extLst>
                <a:ext uri="{FF2B5EF4-FFF2-40B4-BE49-F238E27FC236}">
                  <a16:creationId xmlns:a16="http://schemas.microsoft.com/office/drawing/2014/main" id="{5072F61E-A2B2-36D3-E3C5-3824AD0139A9}"/>
                </a:ext>
              </a:extLst>
            </p:cNvPr>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sz="3200">
                <a:latin typeface="Times New Roman" panose="02020603050405020304" pitchFamily="18" charset="0"/>
                <a:cs typeface="Times New Roman" panose="02020603050405020304" pitchFamily="18" charset="0"/>
              </a:endParaRPr>
            </a:p>
          </p:txBody>
        </p:sp>
        <p:sp>
          <p:nvSpPr>
            <p:cNvPr id="236" name="Google Shape;236;g2073e6c94da_0_135">
              <a:extLst>
                <a:ext uri="{FF2B5EF4-FFF2-40B4-BE49-F238E27FC236}">
                  <a16:creationId xmlns:a16="http://schemas.microsoft.com/office/drawing/2014/main" id="{FCBC3F90-AAF5-FADF-78D0-535DE9BCBFFB}"/>
                </a:ext>
              </a:extLst>
            </p:cNvPr>
            <p:cNvSpPr txBox="1"/>
            <p:nvPr/>
          </p:nvSpPr>
          <p:spPr>
            <a:xfrm>
              <a:off x="49164" y="49164"/>
              <a:ext cx="4422205" cy="908700"/>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CH" sz="3200" b="1" cap="none" noProof="1">
                  <a:solidFill>
                    <a:schemeClr val="dk1"/>
                  </a:solidFill>
                  <a:latin typeface="Times New Roman" panose="02020603050405020304" pitchFamily="18" charset="0"/>
                  <a:cs typeface="Times New Roman" panose="02020603050405020304" pitchFamily="18" charset="0"/>
                  <a:sym typeface="Arial" panose="020B0604020202020204"/>
                </a:rPr>
                <a:t>Perspectives</a:t>
              </a:r>
            </a:p>
          </p:txBody>
        </p:sp>
      </p:grpSp>
      <p:sp>
        <p:nvSpPr>
          <p:cNvPr id="237" name="Google Shape;237;g2073e6c94da_0_135">
            <a:extLst>
              <a:ext uri="{FF2B5EF4-FFF2-40B4-BE49-F238E27FC236}">
                <a16:creationId xmlns:a16="http://schemas.microsoft.com/office/drawing/2014/main" id="{B6EDD435-D500-DF5C-1C55-DFDEA221345F}"/>
              </a:ext>
            </a:extLst>
          </p:cNvPr>
          <p:cNvSpPr txBox="1"/>
          <p:nvPr/>
        </p:nvSpPr>
        <p:spPr>
          <a:xfrm>
            <a:off x="0" y="1370012"/>
            <a:ext cx="8766175" cy="5487988"/>
          </a:xfrm>
          <a:prstGeom prst="rect">
            <a:avLst/>
          </a:prstGeom>
          <a:noFill/>
          <a:ln>
            <a:noFill/>
          </a:ln>
        </p:spPr>
        <p:txBody>
          <a:bodyPr spcFirstLastPara="1" wrap="square" lIns="91425" tIns="45700" rIns="91425" bIns="45700" anchor="t" anchorCtr="0">
            <a:normAutofit/>
          </a:bodyPr>
          <a:lstStyle/>
          <a:p>
            <a:pPr marL="342900" marR="0" indent="-342900" algn="just" fontAlgn="auto">
              <a:lnSpc>
                <a:spcPct val="150000"/>
              </a:lnSpc>
              <a:spcBef>
                <a:spcPts val="360"/>
              </a:spcBef>
              <a:spcAft>
                <a:spcPts val="0"/>
              </a:spcAft>
              <a:buClr>
                <a:srgbClr val="000000"/>
              </a:buClr>
              <a:buSzPts val="2400"/>
              <a:buFont typeface="Wingdings" panose="05000000000000000000" pitchFamily="2" charset="2"/>
              <a:buChar char="q"/>
            </a:pPr>
            <a:r>
              <a:rPr lang="fr-FR" sz="3200"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fr-FR" sz="2400"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Utilisation de coblisters SPAQ  avec Amodiaquine à gout orangé</a:t>
            </a:r>
          </a:p>
          <a:p>
            <a:pPr marL="342900" marR="0" indent="-342900" algn="just" fontAlgn="auto">
              <a:lnSpc>
                <a:spcPct val="150000"/>
              </a:lnSpc>
              <a:spcBef>
                <a:spcPts val="360"/>
              </a:spcBef>
              <a:spcAft>
                <a:spcPts val="0"/>
              </a:spcAft>
              <a:buClr>
                <a:srgbClr val="000000"/>
              </a:buClr>
              <a:buSzPts val="2400"/>
              <a:buFont typeface="Wingdings" panose="05000000000000000000" pitchFamily="2" charset="2"/>
              <a:buChar char="q"/>
            </a:pPr>
            <a:r>
              <a:rPr lang="fr-FR" sz="2400"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Administration en Masse de Médicament à base de DHAPQ dans un district</a:t>
            </a:r>
          </a:p>
          <a:p>
            <a:pPr marL="342900" marR="0" indent="-342900" algn="just" fontAlgn="auto">
              <a:lnSpc>
                <a:spcPct val="150000"/>
              </a:lnSpc>
              <a:spcBef>
                <a:spcPts val="360"/>
              </a:spcBef>
              <a:spcAft>
                <a:spcPts val="0"/>
              </a:spcAft>
              <a:buClr>
                <a:srgbClr val="000000"/>
              </a:buClr>
              <a:buSzPts val="2400"/>
              <a:buFont typeface="Wingdings" panose="05000000000000000000" pitchFamily="2" charset="2"/>
              <a:buChar char="q"/>
            </a:pPr>
            <a:r>
              <a:rPr lang="fr-FR" sz="2400"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Continuité couplage CPS et dépistage actif dans le district de Makacolibantang</a:t>
            </a:r>
          </a:p>
          <a:p>
            <a:pPr marL="342900" marR="0" indent="-342900" algn="just" fontAlgn="auto">
              <a:lnSpc>
                <a:spcPct val="150000"/>
              </a:lnSpc>
              <a:spcBef>
                <a:spcPts val="360"/>
              </a:spcBef>
              <a:spcAft>
                <a:spcPts val="0"/>
              </a:spcAft>
              <a:buClr>
                <a:srgbClr val="000000"/>
              </a:buClr>
              <a:buSzPts val="2400"/>
              <a:buFont typeface="Wingdings" panose="05000000000000000000" pitchFamily="2" charset="2"/>
              <a:buChar char="q"/>
            </a:pPr>
            <a:r>
              <a:rPr lang="fr-FR" sz="2400"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 Digitalisation CPS dans 2 districts</a:t>
            </a:r>
          </a:p>
          <a:p>
            <a:pPr marR="0" fontAlgn="auto">
              <a:spcBef>
                <a:spcPts val="360"/>
              </a:spcBef>
              <a:spcAft>
                <a:spcPts val="0"/>
              </a:spcAft>
              <a:buClr>
                <a:srgbClr val="000000"/>
              </a:buClr>
              <a:buSzPts val="2400"/>
              <a:buFont typeface="Arial" panose="020B0604020202020204"/>
              <a:buNone/>
            </a:pPr>
            <a:endParaRPr lang="fr-FR" sz="2400" cap="none" noProof="1">
              <a:solidFill>
                <a:schemeClr val="dk1"/>
              </a:solidFill>
              <a:latin typeface="Calibri" panose="020F0502020204030204"/>
              <a:ea typeface="Calibri" panose="020F0502020204030204"/>
              <a:cs typeface="Calibri" panose="020F0502020204030204"/>
              <a:sym typeface="Calibri" panose="020F0502020204030204"/>
            </a:endParaRPr>
          </a:p>
          <a:p>
            <a:pPr marR="0" fontAlgn="auto">
              <a:spcBef>
                <a:spcPts val="360"/>
              </a:spcBef>
              <a:spcAft>
                <a:spcPts val="0"/>
              </a:spcAft>
              <a:buClr>
                <a:srgbClr val="000000"/>
              </a:buClr>
              <a:buSzPts val="2400"/>
              <a:buFont typeface="Arial" panose="020B0604020202020204"/>
              <a:buNone/>
            </a:pPr>
            <a:endParaRPr lang="fr-FR" sz="2400" noProof="1">
              <a:solidFill>
                <a:schemeClr val="dk1"/>
              </a:solidFill>
              <a:latin typeface="Calibri" panose="020F0502020204030204"/>
              <a:ea typeface="Calibri" panose="020F0502020204030204"/>
              <a:cs typeface="Calibri" panose="020F0502020204030204"/>
              <a:sym typeface="Calibri" panose="020F0502020204030204"/>
            </a:endParaRPr>
          </a:p>
          <a:p>
            <a:pPr marR="0" fontAlgn="auto">
              <a:spcBef>
                <a:spcPts val="360"/>
              </a:spcBef>
              <a:spcAft>
                <a:spcPts val="0"/>
              </a:spcAft>
              <a:buClr>
                <a:srgbClr val="000000"/>
              </a:buClr>
              <a:buSzPts val="2400"/>
              <a:buFont typeface="Arial" panose="020B0604020202020204"/>
              <a:buNone/>
            </a:pPr>
            <a:endParaRPr lang="fr-FR" sz="2400" cap="none" noProof="1">
              <a:solidFill>
                <a:schemeClr val="dk1"/>
              </a:solidFill>
              <a:latin typeface="Calibri" panose="020F0502020204030204"/>
              <a:ea typeface="Calibri" panose="020F0502020204030204"/>
              <a:cs typeface="Calibri" panose="020F0502020204030204"/>
              <a:sym typeface="Calibri" panose="020F0502020204030204"/>
            </a:endParaRPr>
          </a:p>
          <a:p>
            <a:pPr marR="0" fontAlgn="auto">
              <a:spcBef>
                <a:spcPts val="360"/>
              </a:spcBef>
              <a:spcAft>
                <a:spcPts val="0"/>
              </a:spcAft>
              <a:buClr>
                <a:srgbClr val="000000"/>
              </a:buClr>
              <a:buSzPts val="2400"/>
              <a:buFont typeface="Arial" panose="020B0604020202020204"/>
              <a:buNone/>
            </a:pPr>
            <a:endParaRPr sz="2400" cap="none" noProof="1">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446958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46416-82CB-92BA-779E-922BEA355671}"/>
            </a:ext>
          </a:extLst>
        </p:cNvPr>
        <p:cNvGrpSpPr/>
        <p:nvPr/>
      </p:nvGrpSpPr>
      <p:grpSpPr>
        <a:xfrm>
          <a:off x="0" y="0"/>
          <a:ext cx="0" cy="0"/>
          <a:chOff x="0" y="0"/>
          <a:chExt cx="0" cy="0"/>
        </a:xfrm>
      </p:grpSpPr>
      <p:grpSp>
        <p:nvGrpSpPr>
          <p:cNvPr id="47105" name="Google Shape;233;g2073e6c94da_0_135">
            <a:extLst>
              <a:ext uri="{FF2B5EF4-FFF2-40B4-BE49-F238E27FC236}">
                <a16:creationId xmlns:a16="http://schemas.microsoft.com/office/drawing/2014/main" id="{EE88E713-94A5-5080-642B-8B89407EA46D}"/>
              </a:ext>
            </a:extLst>
          </p:cNvPr>
          <p:cNvGrpSpPr/>
          <p:nvPr/>
        </p:nvGrpSpPr>
        <p:grpSpPr>
          <a:xfrm>
            <a:off x="295275" y="115888"/>
            <a:ext cx="8591550" cy="1008062"/>
            <a:chOff x="0" y="0"/>
            <a:chExt cx="8592857" cy="1007184"/>
          </a:xfrm>
        </p:grpSpPr>
        <p:sp>
          <p:nvSpPr>
            <p:cNvPr id="47106" name="Google Shape;234;g2073e6c94da_0_135">
              <a:extLst>
                <a:ext uri="{FF2B5EF4-FFF2-40B4-BE49-F238E27FC236}">
                  <a16:creationId xmlns:a16="http://schemas.microsoft.com/office/drawing/2014/main" id="{76164E66-14B7-6EFB-561A-16C44D581608}"/>
                </a:ext>
              </a:extLst>
            </p:cNvPr>
            <p:cNvSpPr/>
            <p:nvPr/>
          </p:nvSpPr>
          <p:spPr>
            <a:xfrm>
              <a:off x="4280657" y="984"/>
              <a:ext cx="4312200" cy="1006200"/>
            </a:xfrm>
            <a:prstGeom prst="rightArrow">
              <a:avLst>
                <a:gd name="adj1" fmla="val 75000"/>
                <a:gd name="adj2" fmla="val 49999"/>
              </a:avLst>
            </a:prstGeom>
            <a:solidFill>
              <a:srgbClr val="FFF2CC"/>
            </a:solidFill>
            <a:ln w="25400" cap="flat" cmpd="sng">
              <a:solidFill>
                <a:srgbClr val="CFD7E7">
                  <a:alpha val="89410"/>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47107" name="Google Shape;235;g2073e6c94da_0_135">
              <a:extLst>
                <a:ext uri="{FF2B5EF4-FFF2-40B4-BE49-F238E27FC236}">
                  <a16:creationId xmlns:a16="http://schemas.microsoft.com/office/drawing/2014/main" id="{7DD3620E-3A88-9617-4070-ED2F2340EF73}"/>
                </a:ext>
              </a:extLst>
            </p:cNvPr>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236" name="Google Shape;236;g2073e6c94da_0_135">
              <a:extLst>
                <a:ext uri="{FF2B5EF4-FFF2-40B4-BE49-F238E27FC236}">
                  <a16:creationId xmlns:a16="http://schemas.microsoft.com/office/drawing/2014/main" id="{989B8A1F-6D98-98F4-8816-2C57C2ABC415}"/>
                </a:ext>
              </a:extLst>
            </p:cNvPr>
            <p:cNvSpPr txBox="1"/>
            <p:nvPr/>
          </p:nvSpPr>
          <p:spPr>
            <a:xfrm>
              <a:off x="49164" y="49164"/>
              <a:ext cx="4422205" cy="908700"/>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CH" sz="3200" b="1" cap="none" noProof="1">
                  <a:solidFill>
                    <a:schemeClr val="dk1"/>
                  </a:solidFill>
                  <a:latin typeface="Times New Roman" panose="02020603050405020304" pitchFamily="18" charset="0"/>
                  <a:cs typeface="Times New Roman" panose="02020603050405020304" pitchFamily="18" charset="0"/>
                  <a:sym typeface="Arial" panose="020B0604020202020204"/>
                </a:rPr>
                <a:t>Partenaires CPS</a:t>
              </a:r>
            </a:p>
          </p:txBody>
        </p:sp>
      </p:grpSp>
      <p:sp>
        <p:nvSpPr>
          <p:cNvPr id="237" name="Google Shape;237;g2073e6c94da_0_135">
            <a:extLst>
              <a:ext uri="{FF2B5EF4-FFF2-40B4-BE49-F238E27FC236}">
                <a16:creationId xmlns:a16="http://schemas.microsoft.com/office/drawing/2014/main" id="{C74A2D5F-9AA6-20DC-8655-55A6FF69B301}"/>
              </a:ext>
            </a:extLst>
          </p:cNvPr>
          <p:cNvSpPr txBox="1"/>
          <p:nvPr/>
        </p:nvSpPr>
        <p:spPr>
          <a:xfrm>
            <a:off x="198438" y="1268413"/>
            <a:ext cx="8766175" cy="5487988"/>
          </a:xfrm>
          <a:prstGeom prst="rect">
            <a:avLst/>
          </a:prstGeom>
          <a:noFill/>
          <a:ln>
            <a:noFill/>
          </a:ln>
        </p:spPr>
        <p:txBody>
          <a:bodyPr spcFirstLastPara="1" wrap="square" lIns="91425" tIns="45700" rIns="91425" bIns="45700" anchor="t" anchorCtr="0">
            <a:normAutofit/>
          </a:bodyPr>
          <a:lstStyle/>
          <a:p>
            <a:pPr marL="342900" marR="0" indent="-342900" fontAlgn="auto">
              <a:lnSpc>
                <a:spcPct val="150000"/>
              </a:lnSpc>
              <a:spcBef>
                <a:spcPts val="360"/>
              </a:spcBef>
              <a:spcAft>
                <a:spcPts val="0"/>
              </a:spcAft>
              <a:buClr>
                <a:srgbClr val="000000"/>
              </a:buClr>
              <a:buSzPts val="2400"/>
              <a:buFont typeface="Wingdings" panose="05000000000000000000" pitchFamily="2" charset="2"/>
              <a:buChar char="q"/>
            </a:pPr>
            <a:r>
              <a:rPr lang="fr-FR" sz="2800"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 PMI (President's Malaria Initiative)</a:t>
            </a:r>
          </a:p>
          <a:p>
            <a:pPr marL="342900" marR="0" indent="-342900" fontAlgn="auto">
              <a:lnSpc>
                <a:spcPct val="150000"/>
              </a:lnSpc>
              <a:spcBef>
                <a:spcPts val="360"/>
              </a:spcBef>
              <a:spcAft>
                <a:spcPts val="0"/>
              </a:spcAft>
              <a:buClr>
                <a:srgbClr val="000000"/>
              </a:buClr>
              <a:buSzPts val="2400"/>
              <a:buFont typeface="Wingdings" panose="05000000000000000000" pitchFamily="2" charset="2"/>
              <a:buChar char="q"/>
            </a:pPr>
            <a:r>
              <a:rPr lang="fr-FR" sz="2800"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USAID Owod </a:t>
            </a:r>
          </a:p>
          <a:p>
            <a:pPr marL="342900" marR="0" indent="-342900" fontAlgn="auto">
              <a:lnSpc>
                <a:spcPct val="150000"/>
              </a:lnSpc>
              <a:spcBef>
                <a:spcPts val="360"/>
              </a:spcBef>
              <a:spcAft>
                <a:spcPts val="0"/>
              </a:spcAft>
              <a:buClr>
                <a:srgbClr val="000000"/>
              </a:buClr>
              <a:buSzPts val="2400"/>
              <a:buFont typeface="Wingdings" panose="05000000000000000000" pitchFamily="2" charset="2"/>
              <a:buChar char="q"/>
            </a:pPr>
            <a:r>
              <a:rPr lang="fr-FR" sz="2800"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 CRS (Catholic Relief Services)</a:t>
            </a:r>
            <a:endParaRPr lang="fr-FR" sz="2000"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R="0" fontAlgn="auto">
              <a:spcBef>
                <a:spcPts val="360"/>
              </a:spcBef>
              <a:spcAft>
                <a:spcPts val="0"/>
              </a:spcAft>
              <a:buClr>
                <a:srgbClr val="000000"/>
              </a:buClr>
              <a:buSzPts val="2400"/>
              <a:buFont typeface="Arial" panose="020B0604020202020204"/>
              <a:buNone/>
            </a:pPr>
            <a:endParaRPr lang="fr-FR" sz="2400" cap="none" noProof="1">
              <a:solidFill>
                <a:schemeClr val="dk1"/>
              </a:solidFill>
              <a:latin typeface="Calibri" panose="020F0502020204030204"/>
              <a:ea typeface="Calibri" panose="020F0502020204030204"/>
              <a:cs typeface="Calibri" panose="020F0502020204030204"/>
              <a:sym typeface="Calibri" panose="020F0502020204030204"/>
            </a:endParaRPr>
          </a:p>
          <a:p>
            <a:pPr marR="0" fontAlgn="auto">
              <a:spcBef>
                <a:spcPts val="360"/>
              </a:spcBef>
              <a:spcAft>
                <a:spcPts val="0"/>
              </a:spcAft>
              <a:buClr>
                <a:srgbClr val="000000"/>
              </a:buClr>
              <a:buSzPts val="2400"/>
              <a:buFont typeface="Arial" panose="020B0604020202020204"/>
              <a:buNone/>
            </a:pPr>
            <a:endParaRPr lang="fr-FR" sz="2400" noProof="1">
              <a:solidFill>
                <a:schemeClr val="dk1"/>
              </a:solidFill>
              <a:latin typeface="Calibri" panose="020F0502020204030204"/>
              <a:ea typeface="Calibri" panose="020F0502020204030204"/>
              <a:cs typeface="Calibri" panose="020F0502020204030204"/>
              <a:sym typeface="Calibri" panose="020F0502020204030204"/>
            </a:endParaRPr>
          </a:p>
          <a:p>
            <a:pPr marR="0" fontAlgn="auto">
              <a:spcBef>
                <a:spcPts val="360"/>
              </a:spcBef>
              <a:spcAft>
                <a:spcPts val="0"/>
              </a:spcAft>
              <a:buClr>
                <a:srgbClr val="000000"/>
              </a:buClr>
              <a:buSzPts val="2400"/>
              <a:buFont typeface="Arial" panose="020B0604020202020204"/>
              <a:buNone/>
            </a:pPr>
            <a:endParaRPr lang="fr-FR" sz="2400" cap="none" noProof="1">
              <a:solidFill>
                <a:schemeClr val="dk1"/>
              </a:solidFill>
              <a:latin typeface="Calibri" panose="020F0502020204030204"/>
              <a:ea typeface="Calibri" panose="020F0502020204030204"/>
              <a:cs typeface="Calibri" panose="020F0502020204030204"/>
              <a:sym typeface="Calibri" panose="020F0502020204030204"/>
            </a:endParaRPr>
          </a:p>
          <a:p>
            <a:pPr marR="0" fontAlgn="auto">
              <a:spcBef>
                <a:spcPts val="360"/>
              </a:spcBef>
              <a:spcAft>
                <a:spcPts val="0"/>
              </a:spcAft>
              <a:buClr>
                <a:srgbClr val="000000"/>
              </a:buClr>
              <a:buSzPts val="2400"/>
              <a:buFont typeface="Arial" panose="020B0604020202020204"/>
              <a:buNone/>
            </a:pPr>
            <a:endParaRPr sz="2400" cap="none" noProof="1">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206644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Google Shape;251;p21"/>
          <p:cNvSpPr txBox="1">
            <a:spLocks noGrp="1"/>
          </p:cNvSpPr>
          <p:nvPr>
            <p:ph type="title"/>
          </p:nvPr>
        </p:nvSpPr>
        <p:spPr>
          <a:xfrm>
            <a:off x="250825" y="2492375"/>
            <a:ext cx="8229600" cy="1143000"/>
          </a:xfrm>
          <a:ln/>
        </p:spPr>
        <p:txBody>
          <a:bodyPr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66092"/>
              </a:buClr>
              <a:buSzPts val="8000"/>
              <a:buFont typeface="Calibri" panose="020F0502020204030204"/>
              <a:buNone/>
            </a:pPr>
            <a:r>
              <a:rPr kumimoji="0" lang="fr-FR" sz="8800" b="1" i="0" u="none" strike="noStrike" kern="0" cap="none" spc="0" normalizeH="0" baseline="0" noProof="1">
                <a:solidFill>
                  <a:schemeClr val="tx1"/>
                </a:solidFill>
                <a:latin typeface="Times New Roman" panose="02020603050405020304" pitchFamily="18" charset="0"/>
                <a:ea typeface="Calibri" panose="020F0502020204030204"/>
                <a:cs typeface="Times New Roman" panose="02020603050405020304" pitchFamily="18" charset="0"/>
              </a:rPr>
              <a:t>MERCI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107;g207aaa14ad4_0_21"/>
          <p:cNvSpPr txBox="1">
            <a:spLocks noGrp="1"/>
          </p:cNvSpPr>
          <p:nvPr>
            <p:ph type="body" idx="1"/>
          </p:nvPr>
        </p:nvSpPr>
        <p:spPr>
          <a:xfrm>
            <a:off x="457200" y="1230314"/>
            <a:ext cx="4040188" cy="404523"/>
          </a:xfrm>
          <a:ln/>
        </p:spPr>
        <p:txBody>
          <a:bodyPr wrap="square" lIns="91425" tIns="45700" rIns="91425" bIns="45700" anchor="b" anchorCtr="0">
            <a:normAutofit fontScale="92500" lnSpcReduction="10000"/>
          </a:bodyPr>
          <a:lstStyle/>
          <a:p>
            <a:pPr marL="0" marR="0" lvl="0" indent="0" algn="ctr" defTabSz="914400" rtl="0" eaLnBrk="1" fontAlgn="auto" latinLnBrk="0" hangingPunct="1">
              <a:lnSpc>
                <a:spcPct val="100000"/>
              </a:lnSpc>
              <a:spcBef>
                <a:spcPts val="0"/>
              </a:spcBef>
              <a:spcAft>
                <a:spcPts val="0"/>
              </a:spcAft>
              <a:buClr>
                <a:schemeClr val="dk1"/>
              </a:buClr>
              <a:buSzPts val="2400"/>
              <a:buFont typeface="Arial" panose="020B0604020202020204"/>
              <a:buNone/>
            </a:pPr>
            <a:r>
              <a:rPr kumimoji="0" lang="fr-FR" sz="2400" b="1" i="0" u="none" strike="noStrike" kern="0" cap="none" spc="0" normalizeH="0" baseline="0" noProof="1">
                <a:solidFill>
                  <a:schemeClr val="dk1"/>
                </a:solidFill>
                <a:latin typeface="Times New Roman" panose="02020603050405020304" pitchFamily="18" charset="0"/>
                <a:ea typeface="Calibri" panose="020F0502020204030204"/>
                <a:cs typeface="Times New Roman" panose="02020603050405020304" pitchFamily="18" charset="0"/>
              </a:rPr>
              <a:t>Carte 2023 (couverte) </a:t>
            </a:r>
          </a:p>
        </p:txBody>
      </p:sp>
      <p:sp>
        <p:nvSpPr>
          <p:cNvPr id="108" name="Google Shape;108;g207aaa14ad4_0_21"/>
          <p:cNvSpPr txBox="1">
            <a:spLocks noGrp="1"/>
          </p:cNvSpPr>
          <p:nvPr>
            <p:ph type="body" idx="2"/>
          </p:nvPr>
        </p:nvSpPr>
        <p:spPr>
          <a:xfrm>
            <a:off x="120073" y="1644077"/>
            <a:ext cx="4377315" cy="3472867"/>
          </a:xfrm>
          <a:ln/>
        </p:spPr>
        <p:txBody>
          <a:bodyPr wrap="square" lIns="91425" tIns="45700" rIns="91425" bIns="45700" anchor="t" anchorCtr="0">
            <a:normAutofit/>
          </a:bodyPr>
          <a:lstStyle/>
          <a:p>
            <a:pPr marL="342900" lvl="0" indent="-190500" algn="l" rtl="0" fontAlgn="auto">
              <a:lnSpc>
                <a:spcPct val="100000"/>
              </a:lnSpc>
              <a:spcBef>
                <a:spcPts val="0"/>
              </a:spcBef>
              <a:spcAft>
                <a:spcPts val="0"/>
              </a:spcAft>
              <a:buClr>
                <a:schemeClr val="dk1"/>
              </a:buClr>
              <a:buSzPts val="2400"/>
              <a:buNone/>
            </a:pPr>
            <a:endParaRPr dirty="0"/>
          </a:p>
        </p:txBody>
      </p:sp>
      <p:sp>
        <p:nvSpPr>
          <p:cNvPr id="109" name="Google Shape;109;g207aaa14ad4_0_21"/>
          <p:cNvSpPr txBox="1">
            <a:spLocks noGrp="1"/>
          </p:cNvSpPr>
          <p:nvPr>
            <p:ph type="body" idx="3"/>
          </p:nvPr>
        </p:nvSpPr>
        <p:spPr>
          <a:xfrm>
            <a:off x="4645025" y="1239553"/>
            <a:ext cx="4041775" cy="404524"/>
          </a:xfrm>
          <a:ln/>
        </p:spPr>
        <p:txBody>
          <a:bodyPr wrap="square" lIns="91425" tIns="45700" rIns="91425" bIns="45700" anchor="b" anchorCtr="0">
            <a:normAutofit fontScale="92500" lnSpcReduction="10000"/>
          </a:bodyPr>
          <a:lstStyle/>
          <a:p>
            <a:pPr marL="0" marR="0" lvl="0" indent="0" algn="ctr" defTabSz="914400" rtl="0" eaLnBrk="1" fontAlgn="auto" latinLnBrk="0" hangingPunct="1">
              <a:lnSpc>
                <a:spcPct val="100000"/>
              </a:lnSpc>
              <a:spcBef>
                <a:spcPts val="0"/>
              </a:spcBef>
              <a:spcAft>
                <a:spcPts val="0"/>
              </a:spcAft>
              <a:buClr>
                <a:schemeClr val="dk1"/>
              </a:buClr>
              <a:buSzPts val="2400"/>
              <a:buFont typeface="Arial" panose="020B0604020202020204"/>
              <a:buNone/>
            </a:pPr>
            <a:r>
              <a:rPr kumimoji="0" lang="fr-FR" sz="2400" b="1" i="0" u="none" strike="noStrike" kern="0" cap="none" spc="0" normalizeH="0" baseline="0" noProof="1">
                <a:solidFill>
                  <a:schemeClr val="dk1"/>
                </a:solidFill>
                <a:latin typeface="Times New Roman" panose="02020603050405020304" pitchFamily="18" charset="0"/>
                <a:ea typeface="Calibri" panose="020F0502020204030204"/>
                <a:cs typeface="Times New Roman" panose="02020603050405020304" pitchFamily="18" charset="0"/>
              </a:rPr>
              <a:t>Carte 2024 (cibles)</a:t>
            </a:r>
          </a:p>
        </p:txBody>
      </p:sp>
      <p:grpSp>
        <p:nvGrpSpPr>
          <p:cNvPr id="18437" name="Google Shape;111;g207aaa14ad4_0_21"/>
          <p:cNvGrpSpPr/>
          <p:nvPr/>
        </p:nvGrpSpPr>
        <p:grpSpPr>
          <a:xfrm>
            <a:off x="203200" y="101600"/>
            <a:ext cx="8491538" cy="993775"/>
            <a:chOff x="5271" y="0"/>
            <a:chExt cx="8491350" cy="994200"/>
          </a:xfrm>
        </p:grpSpPr>
        <p:sp>
          <p:nvSpPr>
            <p:cNvPr id="18438" name="Google Shape;112;g207aaa14ad4_0_21"/>
            <p:cNvSpPr/>
            <p:nvPr/>
          </p:nvSpPr>
          <p:spPr>
            <a:xfrm>
              <a:off x="6341721" y="0"/>
              <a:ext cx="2154900" cy="994200"/>
            </a:xfrm>
            <a:prstGeom prst="rightArrow">
              <a:avLst>
                <a:gd name="adj1" fmla="val 75000"/>
                <a:gd name="adj2" fmla="val 49992"/>
              </a:avLst>
            </a:prstGeom>
            <a:solidFill>
              <a:srgbClr val="CFD7E7">
                <a:alpha val="89409"/>
              </a:srgbClr>
            </a:solidFill>
            <a:ln w="25400" cap="flat" cmpd="sng">
              <a:solidFill>
                <a:srgbClr val="CFD7E7">
                  <a:alpha val="89409"/>
                </a:srgbClr>
              </a:solidFill>
              <a:prstDash val="solid"/>
              <a:round/>
              <a:headEnd type="none" w="sm" len="sm"/>
              <a:tailEnd type="none" w="sm" len="sm"/>
            </a:ln>
          </p:spPr>
          <p:txBody>
            <a:bodyPr wrap="square" lIns="91425" tIns="91425" rIns="91425" bIns="91425" anchor="ctr" anchorCtr="0"/>
            <a:lstStyle/>
            <a:p>
              <a:pPr>
                <a:buNone/>
              </a:pPr>
              <a:endParaRPr lang="en-US" sz="2400">
                <a:latin typeface="Times New Roman" panose="02020603050405020304" pitchFamily="18" charset="0"/>
                <a:cs typeface="Times New Roman" panose="02020603050405020304" pitchFamily="18" charset="0"/>
              </a:endParaRPr>
            </a:p>
          </p:txBody>
        </p:sp>
        <p:sp>
          <p:nvSpPr>
            <p:cNvPr id="18439" name="Google Shape;113;g207aaa14ad4_0_21"/>
            <p:cNvSpPr/>
            <p:nvPr/>
          </p:nvSpPr>
          <p:spPr>
            <a:xfrm>
              <a:off x="5271" y="0"/>
              <a:ext cx="6336600" cy="994200"/>
            </a:xfrm>
            <a:prstGeom prst="roundRect">
              <a:avLst>
                <a:gd name="adj" fmla="val 16667"/>
              </a:avLst>
            </a:prstGeom>
            <a:solidFill>
              <a:schemeClr val="bg1"/>
            </a:solidFill>
            <a:ln w="25400" cap="flat" cmpd="sng">
              <a:solidFill>
                <a:srgbClr val="0070C0"/>
              </a:solidFill>
              <a:prstDash val="solid"/>
              <a:round/>
              <a:headEnd type="none" w="sm" len="sm"/>
              <a:tailEnd type="none" w="sm" len="sm"/>
            </a:ln>
          </p:spPr>
          <p:txBody>
            <a:bodyPr wrap="square" lIns="91425" tIns="91425" rIns="91425" bIns="91425" anchor="ctr" anchorCtr="0"/>
            <a:lstStyle/>
            <a:p>
              <a:pPr>
                <a:buNone/>
              </a:pPr>
              <a:endParaRPr lang="en-US" sz="2400">
                <a:latin typeface="Times New Roman" panose="02020603050405020304" pitchFamily="18" charset="0"/>
                <a:cs typeface="Times New Roman" panose="02020603050405020304" pitchFamily="18" charset="0"/>
              </a:endParaRPr>
            </a:p>
          </p:txBody>
        </p:sp>
        <p:sp>
          <p:nvSpPr>
            <p:cNvPr id="114" name="Google Shape;114;g207aaa14ad4_0_21"/>
            <p:cNvSpPr txBox="1"/>
            <p:nvPr/>
          </p:nvSpPr>
          <p:spPr>
            <a:xfrm>
              <a:off x="53800" y="48529"/>
              <a:ext cx="6239400" cy="897000"/>
            </a:xfrm>
            <a:prstGeom prst="rect">
              <a:avLst/>
            </a:prstGeom>
            <a:noFill/>
            <a:ln>
              <a:noFill/>
            </a:ln>
          </p:spPr>
          <p:txBody>
            <a:bodyPr spcFirstLastPara="1" wrap="square" lIns="91425" tIns="45700" rIns="91425" bIns="45700" anchor="ctr" anchorCtr="0">
              <a:noAutofit/>
            </a:bodyPr>
            <a:lstStyle/>
            <a:p>
              <a:pPr marR="0" algn="ctr" fontAlgn="auto">
                <a:lnSpc>
                  <a:spcPct val="90000"/>
                </a:lnSpc>
                <a:spcBef>
                  <a:spcPts val="0"/>
                </a:spcBef>
                <a:spcAft>
                  <a:spcPts val="0"/>
                </a:spcAft>
                <a:buClr>
                  <a:schemeClr val="dk1"/>
                </a:buClr>
                <a:buSzPts val="2400"/>
                <a:buFont typeface="Calibri" panose="020F0502020204030204"/>
                <a:buNone/>
              </a:pPr>
              <a:r>
                <a:rPr lang="fr-FR" sz="2400" b="1" cap="none"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Carte du pays montrant les districts de mise en œuvre d</a:t>
              </a:r>
              <a:r>
                <a:rPr lang="en-US" altLang="fr-FR" sz="2400" b="1" cap="none"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e la CPS </a:t>
              </a:r>
            </a:p>
          </p:txBody>
        </p:sp>
      </p:grpSp>
      <p:pic>
        <p:nvPicPr>
          <p:cNvPr id="2" name="Image 1">
            <a:extLst>
              <a:ext uri="{FF2B5EF4-FFF2-40B4-BE49-F238E27FC236}">
                <a16:creationId xmlns:a16="http://schemas.microsoft.com/office/drawing/2014/main" id="{92130EBE-1679-81C8-FFAA-B96D74F56D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073" y="1644076"/>
            <a:ext cx="4377315" cy="3435924"/>
          </a:xfrm>
          <a:prstGeom prst="rect">
            <a:avLst/>
          </a:prstGeom>
          <a:noFill/>
          <a:ln>
            <a:noFill/>
          </a:ln>
        </p:spPr>
      </p:pic>
      <p:pic>
        <p:nvPicPr>
          <p:cNvPr id="3" name="Image 2">
            <a:extLst>
              <a:ext uri="{FF2B5EF4-FFF2-40B4-BE49-F238E27FC236}">
                <a16:creationId xmlns:a16="http://schemas.microsoft.com/office/drawing/2014/main" id="{AA0BEBFD-CC07-69D2-3825-F9C0D14122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5024" y="1644076"/>
            <a:ext cx="4377315" cy="3435924"/>
          </a:xfrm>
          <a:prstGeom prst="rect">
            <a:avLst/>
          </a:prstGeom>
          <a:noFill/>
          <a:ln>
            <a:noFill/>
          </a:ln>
        </p:spPr>
      </p:pic>
      <p:sp>
        <p:nvSpPr>
          <p:cNvPr id="4" name="ZoneTexte 3">
            <a:extLst>
              <a:ext uri="{FF2B5EF4-FFF2-40B4-BE49-F238E27FC236}">
                <a16:creationId xmlns:a16="http://schemas.microsoft.com/office/drawing/2014/main" id="{190FE5CE-DAAC-B06C-18A1-59C5B1EE6C9B}"/>
              </a:ext>
            </a:extLst>
          </p:cNvPr>
          <p:cNvSpPr txBox="1"/>
          <p:nvPr/>
        </p:nvSpPr>
        <p:spPr>
          <a:xfrm>
            <a:off x="203200" y="5213924"/>
            <a:ext cx="4294188" cy="1384995"/>
          </a:xfrm>
          <a:prstGeom prst="rect">
            <a:avLst/>
          </a:prstGeom>
          <a:noFill/>
        </p:spPr>
        <p:txBody>
          <a:bodyPr wrap="square" rtlCol="0">
            <a:spAutoFit/>
          </a:bodyPr>
          <a:lstStyle/>
          <a:p>
            <a:pPr algn="just"/>
            <a:r>
              <a:rPr lang="fr-FR" sz="2100" dirty="0">
                <a:latin typeface="Times New Roman" panose="02020603050405020304" pitchFamily="18" charset="0"/>
                <a:cs typeface="Times New Roman" panose="02020603050405020304" pitchFamily="18" charset="0"/>
              </a:rPr>
              <a:t>Au total </a:t>
            </a:r>
            <a:r>
              <a:rPr lang="fr-FR" sz="2100" b="1" dirty="0">
                <a:latin typeface="Times New Roman" panose="02020603050405020304" pitchFamily="18" charset="0"/>
                <a:cs typeface="Times New Roman" panose="02020603050405020304" pitchFamily="18" charset="0"/>
              </a:rPr>
              <a:t>16 Districts Sanitaires </a:t>
            </a:r>
            <a:r>
              <a:rPr lang="fr-FR" sz="2100" dirty="0">
                <a:latin typeface="Times New Roman" panose="02020603050405020304" pitchFamily="18" charset="0"/>
                <a:cs typeface="Times New Roman" panose="02020603050405020304" pitchFamily="18" charset="0"/>
              </a:rPr>
              <a:t>ont été couverts en CPS dans 5 Régions (Kolda, Kédougou, Tambacounda, Diourbel et Kaolack</a:t>
            </a:r>
          </a:p>
        </p:txBody>
      </p:sp>
      <p:sp>
        <p:nvSpPr>
          <p:cNvPr id="6" name="Espace réservé du texte 5">
            <a:extLst>
              <a:ext uri="{FF2B5EF4-FFF2-40B4-BE49-F238E27FC236}">
                <a16:creationId xmlns:a16="http://schemas.microsoft.com/office/drawing/2014/main" id="{E677F52D-6CFD-CDE9-701F-EF05D2C3E3D9}"/>
              </a:ext>
            </a:extLst>
          </p:cNvPr>
          <p:cNvSpPr txBox="1">
            <a:spLocks noGrp="1"/>
          </p:cNvSpPr>
          <p:nvPr>
            <p:ph type="body" idx="4"/>
          </p:nvPr>
        </p:nvSpPr>
        <p:spPr>
          <a:xfrm>
            <a:off x="4645023" y="5116944"/>
            <a:ext cx="4377315" cy="1125909"/>
          </a:xfrm>
          <a:prstGeom prst="rect">
            <a:avLst/>
          </a:prstGeom>
          <a:noFill/>
        </p:spPr>
        <p:txBody>
          <a:bodyPr wrap="square" rtlCol="0">
            <a:spAutoFit/>
          </a:bodyPr>
          <a:lstStyle/>
          <a:p>
            <a:pPr marL="76200" indent="0" algn="just">
              <a:buNone/>
            </a:pPr>
            <a:r>
              <a:rPr lang="fr-FR" sz="2100" dirty="0">
                <a:latin typeface="Times New Roman" panose="02020603050405020304" pitchFamily="18" charset="0"/>
                <a:cs typeface="Times New Roman" panose="02020603050405020304" pitchFamily="18" charset="0"/>
              </a:rPr>
              <a:t>Les </a:t>
            </a:r>
            <a:r>
              <a:rPr lang="fr-FR" sz="2100" b="1" dirty="0">
                <a:latin typeface="Times New Roman" panose="02020603050405020304" pitchFamily="18" charset="0"/>
                <a:cs typeface="Times New Roman" panose="02020603050405020304" pitchFamily="18" charset="0"/>
              </a:rPr>
              <a:t>15 Districts Sanitaires seront  </a:t>
            </a:r>
            <a:r>
              <a:rPr lang="fr-FR" sz="2100" dirty="0">
                <a:latin typeface="Times New Roman" panose="02020603050405020304" pitchFamily="18" charset="0"/>
                <a:cs typeface="Times New Roman" panose="02020603050405020304" pitchFamily="18" charset="0"/>
              </a:rPr>
              <a:t>couverts en CPS et </a:t>
            </a:r>
            <a:r>
              <a:rPr lang="fr-FR" sz="2100" b="1" dirty="0">
                <a:latin typeface="Times New Roman" panose="02020603050405020304" pitchFamily="18" charset="0"/>
                <a:cs typeface="Times New Roman" panose="02020603050405020304" pitchFamily="18" charset="0"/>
              </a:rPr>
              <a:t>1 District Sanitaire </a:t>
            </a:r>
            <a:r>
              <a:rPr lang="fr-FR" sz="2100" dirty="0">
                <a:latin typeface="Times New Roman" panose="02020603050405020304" pitchFamily="18" charset="0"/>
                <a:cs typeface="Times New Roman" panose="02020603050405020304" pitchFamily="18" charset="0"/>
              </a:rPr>
              <a:t>en AMM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oogle Shape;119;g2073e6c94da_0_54"/>
          <p:cNvGrpSpPr/>
          <p:nvPr/>
        </p:nvGrpSpPr>
        <p:grpSpPr>
          <a:xfrm>
            <a:off x="456599" y="2858223"/>
            <a:ext cx="8588377" cy="1006391"/>
            <a:chOff x="-49235" y="-2338445"/>
            <a:chExt cx="8588097" cy="1007100"/>
          </a:xfrm>
        </p:grpSpPr>
        <p:sp>
          <p:nvSpPr>
            <p:cNvPr id="20482" name="Google Shape;120;g2073e6c94da_0_54"/>
            <p:cNvSpPr/>
            <p:nvPr/>
          </p:nvSpPr>
          <p:spPr>
            <a:xfrm>
              <a:off x="4226662" y="-2338445"/>
              <a:ext cx="4312200" cy="1006200"/>
            </a:xfrm>
            <a:prstGeom prst="rightArrow">
              <a:avLst>
                <a:gd name="adj1" fmla="val 75000"/>
                <a:gd name="adj2" fmla="val 49999"/>
              </a:avLst>
            </a:prstGeom>
            <a:solidFill>
              <a:srgbClr val="D9D2E9"/>
            </a:solidFill>
            <a:ln w="25400" cap="flat" cmpd="sng">
              <a:solidFill>
                <a:srgbClr val="CFD7E7">
                  <a:alpha val="89410"/>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20483" name="Google Shape;121;g2073e6c94da_0_54"/>
            <p:cNvSpPr/>
            <p:nvPr/>
          </p:nvSpPr>
          <p:spPr>
            <a:xfrm>
              <a:off x="-49235" y="-2338445"/>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22" name="Google Shape;122;g2073e6c94da_0_54"/>
            <p:cNvSpPr txBox="1"/>
            <p:nvPr/>
          </p:nvSpPr>
          <p:spPr>
            <a:xfrm>
              <a:off x="110198" y="-2289695"/>
              <a:ext cx="4177500" cy="908700"/>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FR" sz="3600" b="1" cap="none" noProof="1">
                  <a:solidFill>
                    <a:schemeClr val="dk1"/>
                  </a:solidFill>
                  <a:latin typeface="Times New Roman" panose="02020603050405020304" pitchFamily="18" charset="0"/>
                  <a:cs typeface="Times New Roman" panose="02020603050405020304" pitchFamily="18" charset="0"/>
                  <a:sym typeface="Arial" panose="020B0604020202020204"/>
                </a:rPr>
                <a:t>Résultats CPS 2023</a:t>
              </a:r>
              <a:endParaRPr sz="3600" b="1" cap="none" noProof="1">
                <a:solidFill>
                  <a:schemeClr val="dk1"/>
                </a:solidFill>
                <a:latin typeface="Times New Roman" panose="02020603050405020304" pitchFamily="18" charset="0"/>
                <a:cs typeface="Times New Roman" panose="02020603050405020304" pitchFamily="18" charset="0"/>
                <a:sym typeface="Arial" panose="020B0604020202020204"/>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oogle Shape;127;g207aaa14ad4_0_11"/>
          <p:cNvGrpSpPr/>
          <p:nvPr/>
        </p:nvGrpSpPr>
        <p:grpSpPr>
          <a:xfrm>
            <a:off x="102870" y="101599"/>
            <a:ext cx="8534977" cy="877456"/>
            <a:chOff x="0" y="0"/>
            <a:chExt cx="8592856" cy="1007184"/>
          </a:xfrm>
        </p:grpSpPr>
        <p:sp>
          <p:nvSpPr>
            <p:cNvPr id="22530" name="Google Shape;128;g207aaa14ad4_0_11"/>
            <p:cNvSpPr/>
            <p:nvPr/>
          </p:nvSpPr>
          <p:spPr>
            <a:xfrm>
              <a:off x="4354735" y="984"/>
              <a:ext cx="4238121" cy="1006200"/>
            </a:xfrm>
            <a:prstGeom prst="rightArrow">
              <a:avLst>
                <a:gd name="adj1" fmla="val 75000"/>
                <a:gd name="adj2" fmla="val 49999"/>
              </a:avLst>
            </a:prstGeom>
            <a:solidFill>
              <a:srgbClr val="D9D2E9"/>
            </a:solidFill>
            <a:ln w="25400" cap="flat" cmpd="sng">
              <a:solidFill>
                <a:srgbClr val="CFD7E7">
                  <a:alpha val="89409"/>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22531" name="Google Shape;129;g207aaa14ad4_0_11"/>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sz="2800" dirty="0">
                <a:latin typeface="Times New Roman" panose="02020603050405020304" pitchFamily="18" charset="0"/>
                <a:cs typeface="Times New Roman" panose="02020603050405020304" pitchFamily="18" charset="0"/>
              </a:endParaRPr>
            </a:p>
          </p:txBody>
        </p:sp>
        <p:sp>
          <p:nvSpPr>
            <p:cNvPr id="130" name="Google Shape;130;g207aaa14ad4_0_11"/>
            <p:cNvSpPr txBox="1"/>
            <p:nvPr/>
          </p:nvSpPr>
          <p:spPr>
            <a:xfrm>
              <a:off x="49164" y="49165"/>
              <a:ext cx="4275900" cy="908700"/>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FR" sz="2800" b="1" cap="none" noProof="1">
                  <a:solidFill>
                    <a:schemeClr val="dk1"/>
                  </a:solidFill>
                  <a:latin typeface="Times New Roman" panose="02020603050405020304" pitchFamily="18" charset="0"/>
                  <a:cs typeface="Times New Roman" panose="02020603050405020304" pitchFamily="18" charset="0"/>
                  <a:sym typeface="Arial" panose="020B0604020202020204"/>
                </a:rPr>
                <a:t>Résultats CPS 2023 (1/4)</a:t>
              </a:r>
              <a:endParaRPr sz="2800" b="1" cap="none" noProof="1">
                <a:solidFill>
                  <a:schemeClr val="dk1"/>
                </a:solidFill>
                <a:latin typeface="Times New Roman" panose="02020603050405020304" pitchFamily="18" charset="0"/>
                <a:cs typeface="Times New Roman" panose="02020603050405020304" pitchFamily="18" charset="0"/>
                <a:sym typeface="Arial" panose="020B0604020202020204"/>
              </a:endParaRPr>
            </a:p>
          </p:txBody>
        </p:sp>
      </p:grpSp>
      <p:sp>
        <p:nvSpPr>
          <p:cNvPr id="131" name="Google Shape;131;g207aaa14ad4_0_11"/>
          <p:cNvSpPr txBox="1"/>
          <p:nvPr/>
        </p:nvSpPr>
        <p:spPr>
          <a:xfrm>
            <a:off x="198438" y="1268413"/>
            <a:ext cx="8766175" cy="5487988"/>
          </a:xfrm>
          <a:prstGeom prst="rect">
            <a:avLst/>
          </a:prstGeom>
          <a:noFill/>
          <a:ln>
            <a:noFill/>
          </a:ln>
        </p:spPr>
        <p:txBody>
          <a:bodyPr spcFirstLastPara="1" wrap="square" lIns="91425" tIns="45700" rIns="91425" bIns="45700" anchor="t" anchorCtr="0">
            <a:normAutofit fontScale="85000" lnSpcReduction="10000"/>
          </a:bodyPr>
          <a:lstStyle/>
          <a:p>
            <a:pPr marL="342900" marR="0" lvl="0" indent="-342900" algn="just" defTabSz="914400" rtl="0" eaLnBrk="1" fontAlgn="auto" latinLnBrk="0" hangingPunct="1">
              <a:lnSpc>
                <a:spcPct val="160000"/>
              </a:lnSpc>
              <a:spcBef>
                <a:spcPts val="0"/>
              </a:spcBef>
              <a:spcAft>
                <a:spcPts val="0"/>
              </a:spcAft>
              <a:buClrTx/>
              <a:buSzTx/>
              <a:buFont typeface="Wingdings" panose="05000000000000000000" pitchFamily="2" charset="2"/>
              <a:buChar char="v"/>
              <a:tabLst/>
              <a:defRPr/>
            </a:pPr>
            <a:r>
              <a:rPr kumimoji="0" lang="en-US" altLang="fr-FR" sz="2800" b="0" i="0" u="none" strike="noStrike" kern="0" cap="none" spc="0" normalizeH="0" baseline="0" noProof="0" dirty="0">
                <a:ln>
                  <a:noFill/>
                </a:ln>
                <a:solidFill>
                  <a:srgbClr val="262626"/>
                </a:solidFill>
                <a:effectLst/>
                <a:uLnTx/>
                <a:uFillTx/>
                <a:latin typeface="Times New Roman" pitchFamily="18" charset="0"/>
                <a:ea typeface="+mn-ea"/>
                <a:cs typeface="Times New Roman" pitchFamily="18" charset="0"/>
              </a:rPr>
              <a:t>Le </a:t>
            </a:r>
            <a:r>
              <a:rPr kumimoji="0" lang="fr-FR" altLang="fr-FR" sz="2800" b="0" i="0" u="none" strike="noStrike" kern="0" cap="none" spc="0" normalizeH="0" baseline="0" noProof="0" dirty="0">
                <a:ln>
                  <a:noFill/>
                </a:ln>
                <a:solidFill>
                  <a:srgbClr val="262626"/>
                </a:solidFill>
                <a:effectLst/>
                <a:uLnTx/>
                <a:uFillTx/>
                <a:latin typeface="Times New Roman" pitchFamily="18" charset="0"/>
                <a:ea typeface="+mn-ea"/>
                <a:cs typeface="Times New Roman" pitchFamily="18" charset="0"/>
              </a:rPr>
              <a:t>respect des critères d’éligibilité et de non </a:t>
            </a:r>
            <a:r>
              <a:rPr kumimoji="0" lang="fr-FR" altLang="fr-FR" sz="28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éligibilité a un effet sur le nombre d’effets indésirables </a:t>
            </a:r>
          </a:p>
          <a:p>
            <a:pPr marL="342900" marR="0" lvl="0" indent="-342900" algn="just" defTabSz="914400" rtl="0" eaLnBrk="1" fontAlgn="auto" latinLnBrk="0" hangingPunct="1">
              <a:lnSpc>
                <a:spcPct val="160000"/>
              </a:lnSpc>
              <a:spcBef>
                <a:spcPts val="0"/>
              </a:spcBef>
              <a:spcAft>
                <a:spcPts val="0"/>
              </a:spcAft>
              <a:buClrTx/>
              <a:buSzTx/>
              <a:buFont typeface="Wingdings" panose="05000000000000000000" pitchFamily="2" charset="2"/>
              <a:buChar char="v"/>
              <a:tabLst/>
              <a:defRPr/>
            </a:pPr>
            <a:r>
              <a:rPr kumimoji="0" lang="fr-FR" sz="2800" b="0" i="0" u="none" strike="noStrike" kern="0" cap="none" spc="0" normalizeH="0" baseline="0" noProof="0" dirty="0">
                <a:ln>
                  <a:noFill/>
                </a:ln>
                <a:solidFill>
                  <a:srgbClr val="262626"/>
                </a:solidFill>
                <a:effectLst/>
                <a:uLnTx/>
                <a:uFillTx/>
                <a:latin typeface="Times New Roman" pitchFamily="18" charset="0"/>
                <a:ea typeface="+mn-ea"/>
                <a:cs typeface="Times New Roman" pitchFamily="18" charset="0"/>
              </a:rPr>
              <a:t>La d</a:t>
            </a:r>
            <a:r>
              <a:rPr kumimoji="0" lang="fr-FR"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isponibilité à temps des médicaments, des fonds et des outils de gestion de la CPS, a permis de débuter la CPS aux dates prévues </a:t>
            </a:r>
            <a:r>
              <a:rPr lang="fr-FR" sz="2800" kern="0" dirty="0">
                <a:latin typeface="Times New Roman" pitchFamily="18" charset="0"/>
                <a:ea typeface="+mn-ea"/>
                <a:cs typeface="Times New Roman" pitchFamily="18" charset="0"/>
              </a:rPr>
              <a:t>et à atteindre </a:t>
            </a:r>
            <a:r>
              <a:rPr kumimoji="0" lang="fr-FR"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les objectifs fixés (</a:t>
            </a:r>
            <a:r>
              <a:rPr kumimoji="0" lang="fr-FR" sz="28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couverture réelle au moins 95%</a:t>
            </a:r>
            <a:r>
              <a:rPr kumimoji="0" lang="fr-FR"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a:t>
            </a:r>
          </a:p>
          <a:p>
            <a:pPr marL="342900" marR="0" lvl="0" indent="-342900" algn="just" defTabSz="914400" rtl="0" eaLnBrk="1" fontAlgn="auto" latinLnBrk="0" hangingPunct="1">
              <a:lnSpc>
                <a:spcPct val="160000"/>
              </a:lnSpc>
              <a:spcBef>
                <a:spcPts val="0"/>
              </a:spcBef>
              <a:spcAft>
                <a:spcPts val="0"/>
              </a:spcAft>
              <a:buClrTx/>
              <a:buSzTx/>
              <a:buFont typeface="Wingdings" panose="05000000000000000000" pitchFamily="2" charset="2"/>
              <a:buChar char="v"/>
              <a:tabLst/>
              <a:defRPr/>
            </a:pPr>
            <a:r>
              <a:rPr kumimoji="0" lang="fr-FR" altLang="fr-FR" sz="28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La prise en charge médicale et gratuite des effets indésirables enregistrés dans les districts sanitaires, a beaucoup influencé </a:t>
            </a:r>
            <a:r>
              <a:rPr kumimoji="0" lang="fr-FR" altLang="fr-FR"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positivement sur </a:t>
            </a:r>
            <a:r>
              <a:rPr kumimoji="0" lang="fr-FR" altLang="fr-FR" sz="28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l’acceptation des mères ou gardiennes d’enfants à administrer </a:t>
            </a:r>
            <a:r>
              <a:rPr lang="fr-FR" altLang="fr-FR" sz="2800" dirty="0">
                <a:solidFill>
                  <a:srgbClr val="262626"/>
                </a:solidFill>
                <a:latin typeface="Times New Roman" pitchFamily="18" charset="0"/>
                <a:ea typeface="+mn-ea"/>
                <a:cs typeface="Times New Roman" pitchFamily="18" charset="0"/>
              </a:rPr>
              <a:t>l</a:t>
            </a:r>
            <a:r>
              <a:rPr kumimoji="0" lang="fr-FR" altLang="fr-FR" sz="28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rPr>
              <a:t>es médicaments CPS aux enfants cibles.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116AC-8F6F-B752-6F45-B25B6F5163C2}"/>
            </a:ext>
          </a:extLst>
        </p:cNvPr>
        <p:cNvGrpSpPr/>
        <p:nvPr/>
      </p:nvGrpSpPr>
      <p:grpSpPr>
        <a:xfrm>
          <a:off x="0" y="0"/>
          <a:ext cx="0" cy="0"/>
          <a:chOff x="0" y="0"/>
          <a:chExt cx="0" cy="0"/>
        </a:xfrm>
      </p:grpSpPr>
      <p:grpSp>
        <p:nvGrpSpPr>
          <p:cNvPr id="22529" name="Google Shape;127;g207aaa14ad4_0_11">
            <a:extLst>
              <a:ext uri="{FF2B5EF4-FFF2-40B4-BE49-F238E27FC236}">
                <a16:creationId xmlns:a16="http://schemas.microsoft.com/office/drawing/2014/main" id="{62018810-E806-0346-75FB-F1315001429B}"/>
              </a:ext>
            </a:extLst>
          </p:cNvPr>
          <p:cNvGrpSpPr/>
          <p:nvPr/>
        </p:nvGrpSpPr>
        <p:grpSpPr>
          <a:xfrm>
            <a:off x="285750" y="101599"/>
            <a:ext cx="8534977" cy="877456"/>
            <a:chOff x="0" y="0"/>
            <a:chExt cx="8592856" cy="1007184"/>
          </a:xfrm>
        </p:grpSpPr>
        <p:sp>
          <p:nvSpPr>
            <p:cNvPr id="22530" name="Google Shape;128;g207aaa14ad4_0_11">
              <a:extLst>
                <a:ext uri="{FF2B5EF4-FFF2-40B4-BE49-F238E27FC236}">
                  <a16:creationId xmlns:a16="http://schemas.microsoft.com/office/drawing/2014/main" id="{5E95873C-654B-CC87-EF2A-C48E587CA50B}"/>
                </a:ext>
              </a:extLst>
            </p:cNvPr>
            <p:cNvSpPr/>
            <p:nvPr/>
          </p:nvSpPr>
          <p:spPr>
            <a:xfrm>
              <a:off x="4354735" y="984"/>
              <a:ext cx="4238121" cy="1006200"/>
            </a:xfrm>
            <a:prstGeom prst="rightArrow">
              <a:avLst>
                <a:gd name="adj1" fmla="val 75000"/>
                <a:gd name="adj2" fmla="val 49999"/>
              </a:avLst>
            </a:prstGeom>
            <a:solidFill>
              <a:srgbClr val="D9D2E9"/>
            </a:solidFill>
            <a:ln w="25400" cap="flat" cmpd="sng">
              <a:solidFill>
                <a:srgbClr val="CFD7E7">
                  <a:alpha val="89409"/>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22531" name="Google Shape;129;g207aaa14ad4_0_11">
              <a:extLst>
                <a:ext uri="{FF2B5EF4-FFF2-40B4-BE49-F238E27FC236}">
                  <a16:creationId xmlns:a16="http://schemas.microsoft.com/office/drawing/2014/main" id="{400DE27C-E61E-3C23-230C-825F28914A72}"/>
                </a:ext>
              </a:extLst>
            </p:cNvPr>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sz="2800" dirty="0">
                <a:latin typeface="Times New Roman" panose="02020603050405020304" pitchFamily="18" charset="0"/>
                <a:cs typeface="Times New Roman" panose="02020603050405020304" pitchFamily="18" charset="0"/>
              </a:endParaRPr>
            </a:p>
          </p:txBody>
        </p:sp>
        <p:sp>
          <p:nvSpPr>
            <p:cNvPr id="130" name="Google Shape;130;g207aaa14ad4_0_11">
              <a:extLst>
                <a:ext uri="{FF2B5EF4-FFF2-40B4-BE49-F238E27FC236}">
                  <a16:creationId xmlns:a16="http://schemas.microsoft.com/office/drawing/2014/main" id="{1F49081F-0997-59AB-5A27-1C9D8A9AACB3}"/>
                </a:ext>
              </a:extLst>
            </p:cNvPr>
            <p:cNvSpPr txBox="1"/>
            <p:nvPr/>
          </p:nvSpPr>
          <p:spPr>
            <a:xfrm>
              <a:off x="49164" y="49165"/>
              <a:ext cx="4275900" cy="908700"/>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FR" sz="2800" b="1" cap="none" noProof="1">
                  <a:solidFill>
                    <a:schemeClr val="dk1"/>
                  </a:solidFill>
                  <a:latin typeface="Times New Roman" panose="02020603050405020304" pitchFamily="18" charset="0"/>
                  <a:cs typeface="Times New Roman" panose="02020603050405020304" pitchFamily="18" charset="0"/>
                  <a:sym typeface="Arial" panose="020B0604020202020204"/>
                </a:rPr>
                <a:t>Résultats CPS 2023 (2/4)</a:t>
              </a:r>
              <a:endParaRPr sz="2800" b="1" cap="none" noProof="1">
                <a:solidFill>
                  <a:schemeClr val="dk1"/>
                </a:solidFill>
                <a:latin typeface="Times New Roman" panose="02020603050405020304" pitchFamily="18" charset="0"/>
                <a:cs typeface="Times New Roman" panose="02020603050405020304" pitchFamily="18" charset="0"/>
                <a:sym typeface="Arial" panose="020B0604020202020204"/>
              </a:endParaRPr>
            </a:p>
          </p:txBody>
        </p:sp>
      </p:grpSp>
      <p:sp>
        <p:nvSpPr>
          <p:cNvPr id="131" name="Google Shape;131;g207aaa14ad4_0_11">
            <a:extLst>
              <a:ext uri="{FF2B5EF4-FFF2-40B4-BE49-F238E27FC236}">
                <a16:creationId xmlns:a16="http://schemas.microsoft.com/office/drawing/2014/main" id="{F259AD17-1DDC-4E9B-776C-DA40D8D7C181}"/>
              </a:ext>
            </a:extLst>
          </p:cNvPr>
          <p:cNvSpPr txBox="1"/>
          <p:nvPr/>
        </p:nvSpPr>
        <p:spPr>
          <a:xfrm>
            <a:off x="198438" y="1268413"/>
            <a:ext cx="8766175" cy="5487988"/>
          </a:xfrm>
          <a:prstGeom prst="rect">
            <a:avLst/>
          </a:prstGeom>
          <a:noFill/>
          <a:ln>
            <a:noFill/>
          </a:ln>
        </p:spPr>
        <p:txBody>
          <a:bodyPr spcFirstLastPara="1" wrap="square" lIns="91425" tIns="45700" rIns="91425" bIns="45700" anchor="t" anchorCtr="0">
            <a:normAutofit/>
          </a:bodyPr>
          <a:lstStyle/>
          <a:p>
            <a:pPr marR="0" lvl="0" algn="just" defTabSz="914400" rtl="0" eaLnBrk="1" fontAlgn="auto" latinLnBrk="0" hangingPunct="1">
              <a:lnSpc>
                <a:spcPct val="160000"/>
              </a:lnSpc>
              <a:spcBef>
                <a:spcPts val="0"/>
              </a:spcBef>
              <a:spcAft>
                <a:spcPts val="0"/>
              </a:spcAft>
              <a:buClrTx/>
              <a:buSzTx/>
              <a:tabLst/>
              <a:defRPr/>
            </a:pPr>
            <a:endParaRPr kumimoji="0" lang="fr-FR" altLang="fr-FR" sz="28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endParaRPr>
          </a:p>
        </p:txBody>
      </p:sp>
      <p:graphicFrame>
        <p:nvGraphicFramePr>
          <p:cNvPr id="2" name="Tableau 1">
            <a:extLst>
              <a:ext uri="{FF2B5EF4-FFF2-40B4-BE49-F238E27FC236}">
                <a16:creationId xmlns:a16="http://schemas.microsoft.com/office/drawing/2014/main" id="{6308791C-BE5E-DC26-6E5D-1F183DA40AD7}"/>
              </a:ext>
            </a:extLst>
          </p:cNvPr>
          <p:cNvGraphicFramePr>
            <a:graphicFrameLocks noGrp="1"/>
          </p:cNvGraphicFramePr>
          <p:nvPr>
            <p:extLst>
              <p:ext uri="{D42A27DB-BD31-4B8C-83A1-F6EECF244321}">
                <p14:modId xmlns:p14="http://schemas.microsoft.com/office/powerpoint/2010/main" val="595041055"/>
              </p:ext>
            </p:extLst>
          </p:nvPr>
        </p:nvGraphicFramePr>
        <p:xfrm>
          <a:off x="91784" y="1492869"/>
          <a:ext cx="8853778" cy="5220700"/>
        </p:xfrm>
        <a:graphic>
          <a:graphicData uri="http://schemas.openxmlformats.org/drawingml/2006/table">
            <a:tbl>
              <a:tblPr firstRow="1" firstCol="1" bandRow="1"/>
              <a:tblGrid>
                <a:gridCol w="2217517">
                  <a:extLst>
                    <a:ext uri="{9D8B030D-6E8A-4147-A177-3AD203B41FA5}">
                      <a16:colId xmlns:a16="http://schemas.microsoft.com/office/drawing/2014/main" val="663283431"/>
                    </a:ext>
                  </a:extLst>
                </a:gridCol>
                <a:gridCol w="1331731">
                  <a:extLst>
                    <a:ext uri="{9D8B030D-6E8A-4147-A177-3AD203B41FA5}">
                      <a16:colId xmlns:a16="http://schemas.microsoft.com/office/drawing/2014/main" val="2452780109"/>
                    </a:ext>
                  </a:extLst>
                </a:gridCol>
                <a:gridCol w="1848950">
                  <a:extLst>
                    <a:ext uri="{9D8B030D-6E8A-4147-A177-3AD203B41FA5}">
                      <a16:colId xmlns:a16="http://schemas.microsoft.com/office/drawing/2014/main" val="3365940439"/>
                    </a:ext>
                  </a:extLst>
                </a:gridCol>
                <a:gridCol w="1062941">
                  <a:extLst>
                    <a:ext uri="{9D8B030D-6E8A-4147-A177-3AD203B41FA5}">
                      <a16:colId xmlns:a16="http://schemas.microsoft.com/office/drawing/2014/main" val="4086121897"/>
                    </a:ext>
                  </a:extLst>
                </a:gridCol>
                <a:gridCol w="1195301">
                  <a:extLst>
                    <a:ext uri="{9D8B030D-6E8A-4147-A177-3AD203B41FA5}">
                      <a16:colId xmlns:a16="http://schemas.microsoft.com/office/drawing/2014/main" val="611667472"/>
                    </a:ext>
                  </a:extLst>
                </a:gridCol>
                <a:gridCol w="1197338">
                  <a:extLst>
                    <a:ext uri="{9D8B030D-6E8A-4147-A177-3AD203B41FA5}">
                      <a16:colId xmlns:a16="http://schemas.microsoft.com/office/drawing/2014/main" val="3260144341"/>
                    </a:ext>
                  </a:extLst>
                </a:gridCol>
              </a:tblGrid>
              <a:tr h="1784764">
                <a:tc>
                  <a:txBody>
                    <a:bodyPr/>
                    <a:lstStyle/>
                    <a:p>
                      <a:pPr algn="ctr">
                        <a:lnSpc>
                          <a:spcPct val="115000"/>
                        </a:lnSpc>
                      </a:pPr>
                      <a:r>
                        <a:rPr lang="fr-S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Districts</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pPr>
                      <a:r>
                        <a:rPr lang="fr-S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Enfants traités </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fr-S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TDO 3 au </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fr-S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fr-SN" sz="16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a:t>
                      </a:r>
                      <a:r>
                        <a:rPr lang="fr-S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et 2ème Passage</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rgbClr val="FFE699"/>
                    </a:solidFill>
                  </a:tcPr>
                </a:tc>
                <a:tc>
                  <a:txBody>
                    <a:bodyPr/>
                    <a:lstStyle/>
                    <a:p>
                      <a:pPr algn="ctr">
                        <a:lnSpc>
                          <a:spcPct val="115000"/>
                        </a:lnSpc>
                      </a:pPr>
                      <a:r>
                        <a:rPr lang="fr-S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Enfants couverts sur les TROIS Passages</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15000"/>
                        </a:lnSpc>
                      </a:pPr>
                      <a:r>
                        <a:rPr lang="fr-S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Cible Théorique</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pPr>
                      <a:r>
                        <a:rPr lang="fr-S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Couverture Théorique </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fr-S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Passages</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ctr">
                        <a:lnSpc>
                          <a:spcPct val="115000"/>
                        </a:lnSpc>
                      </a:pPr>
                      <a:r>
                        <a:rPr lang="fr-S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Couverture Réelle </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fr-S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Passages</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rgbClr val="E6FED0"/>
                    </a:solidFill>
                  </a:tcPr>
                </a:tc>
                <a:extLst>
                  <a:ext uri="{0D108BD9-81ED-4DB2-BD59-A6C34878D82A}">
                    <a16:rowId xmlns:a16="http://schemas.microsoft.com/office/drawing/2014/main" val="1081327645"/>
                  </a:ext>
                </a:extLst>
              </a:tr>
              <a:tr h="429492">
                <a:tc>
                  <a:txBody>
                    <a:bodyPr/>
                    <a:lstStyle/>
                    <a:p>
                      <a:pPr indent="140335">
                        <a:lnSpc>
                          <a:spcPct val="115000"/>
                        </a:lnSpc>
                      </a:pPr>
                      <a:r>
                        <a:rPr lang="fr-SN" sz="16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Bakel</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BC10C0"/>
                    </a:solidFill>
                  </a:tcPr>
                </a:tc>
                <a:tc>
                  <a:txBody>
                    <a:bodyPr/>
                    <a:lstStyle/>
                    <a:p>
                      <a:pPr algn="ctr">
                        <a:lnSpc>
                          <a:spcPct val="115000"/>
                        </a:lnSpc>
                        <a:spcAft>
                          <a:spcPts val="1000"/>
                        </a:spcAft>
                      </a:pPr>
                      <a:r>
                        <a:rPr lang="fr-FR" sz="1700">
                          <a:effectLst/>
                          <a:latin typeface="Times New Roman" panose="02020603050405020304" pitchFamily="18" charset="0"/>
                          <a:ea typeface="Times New Roman" panose="02020603050405020304" pitchFamily="18" charset="0"/>
                          <a:cs typeface="Times New Roman" panose="02020603050405020304" pitchFamily="18" charset="0"/>
                        </a:rPr>
                        <a:t>28 133</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1000"/>
                        </a:spcAft>
                      </a:pPr>
                      <a:r>
                        <a:rPr lang="fr-FR" sz="1700">
                          <a:effectLst/>
                          <a:latin typeface="Times New Roman" panose="02020603050405020304" pitchFamily="18" charset="0"/>
                          <a:ea typeface="Times New Roman" panose="02020603050405020304" pitchFamily="18" charset="0"/>
                          <a:cs typeface="Times New Roman" panose="02020603050405020304" pitchFamily="18" charset="0"/>
                        </a:rPr>
                        <a:t>27 243</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31 170</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55270">
                        <a:lnSpc>
                          <a:spcPct val="115000"/>
                        </a:lnSpc>
                        <a:spcAft>
                          <a:spcPts val="1000"/>
                        </a:spcAft>
                      </a:pPr>
                      <a:r>
                        <a:rPr lang="fr-FR" sz="1700" b="0" dirty="0">
                          <a:effectLst/>
                          <a:latin typeface="Times New Roman" panose="02020603050405020304" pitchFamily="18" charset="0"/>
                          <a:ea typeface="Times New Roman" panose="02020603050405020304" pitchFamily="18" charset="0"/>
                          <a:cs typeface="Times New Roman" panose="02020603050405020304" pitchFamily="18" charset="0"/>
                        </a:rPr>
                        <a:t>87,4%</a:t>
                      </a:r>
                      <a:endParaRPr lang="fr-FR"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55270">
                        <a:lnSpc>
                          <a:spcPct val="115000"/>
                        </a:lnSpc>
                        <a:spcAft>
                          <a:spcPts val="1000"/>
                        </a:spcAft>
                      </a:pPr>
                      <a:r>
                        <a:rPr lang="fr-FR" sz="1700" b="0" dirty="0">
                          <a:effectLst/>
                          <a:latin typeface="Times New Roman" panose="02020603050405020304" pitchFamily="18" charset="0"/>
                          <a:ea typeface="Times New Roman" panose="02020603050405020304" pitchFamily="18" charset="0"/>
                          <a:cs typeface="Times New Roman" panose="02020603050405020304" pitchFamily="18" charset="0"/>
                        </a:rPr>
                        <a:t>96,8%</a:t>
                      </a:r>
                      <a:endParaRPr lang="fr-FR"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extLst>
                  <a:ext uri="{0D108BD9-81ED-4DB2-BD59-A6C34878D82A}">
                    <a16:rowId xmlns:a16="http://schemas.microsoft.com/office/drawing/2014/main" val="3658233562"/>
                  </a:ext>
                </a:extLst>
              </a:tr>
              <a:tr h="429492">
                <a:tc>
                  <a:txBody>
                    <a:bodyPr/>
                    <a:lstStyle/>
                    <a:p>
                      <a:pPr indent="140335">
                        <a:lnSpc>
                          <a:spcPct val="115000"/>
                        </a:lnSpc>
                      </a:pPr>
                      <a:r>
                        <a:rPr lang="fr-SN" sz="16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Koumpentoum</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C10C0"/>
                    </a:solid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51 117</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50 683</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47 200</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54000">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107,4%</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54000">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99,2%</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extLst>
                  <a:ext uri="{0D108BD9-81ED-4DB2-BD59-A6C34878D82A}">
                    <a16:rowId xmlns:a16="http://schemas.microsoft.com/office/drawing/2014/main" val="3337886368"/>
                  </a:ext>
                </a:extLst>
              </a:tr>
              <a:tr h="429492">
                <a:tc>
                  <a:txBody>
                    <a:bodyPr/>
                    <a:lstStyle/>
                    <a:p>
                      <a:pPr indent="140335">
                        <a:lnSpc>
                          <a:spcPct val="115000"/>
                        </a:lnSpc>
                      </a:pPr>
                      <a:r>
                        <a:rPr lang="fr-SN" sz="16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Maka Colibantang</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C10C0"/>
                    </a:solid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27 489</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27 255</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25 248</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54000">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107,9%</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54000">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99,1%</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extLst>
                  <a:ext uri="{0D108BD9-81ED-4DB2-BD59-A6C34878D82A}">
                    <a16:rowId xmlns:a16="http://schemas.microsoft.com/office/drawing/2014/main" val="2223562137"/>
                  </a:ext>
                </a:extLst>
              </a:tr>
              <a:tr h="429492">
                <a:tc>
                  <a:txBody>
                    <a:bodyPr/>
                    <a:lstStyle/>
                    <a:p>
                      <a:pPr indent="140335">
                        <a:lnSpc>
                          <a:spcPct val="115000"/>
                        </a:lnSpc>
                      </a:pPr>
                      <a:r>
                        <a:rPr lang="fr-SN" sz="16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Tambacounda</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C10C0"/>
                    </a:solid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80 064</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78 193</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84 704</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54000">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92,3%</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54000">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97,7%</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extLst>
                  <a:ext uri="{0D108BD9-81ED-4DB2-BD59-A6C34878D82A}">
                    <a16:rowId xmlns:a16="http://schemas.microsoft.com/office/drawing/2014/main" val="3954373417"/>
                  </a:ext>
                </a:extLst>
              </a:tr>
              <a:tr h="429492">
                <a:tc>
                  <a:txBody>
                    <a:bodyPr/>
                    <a:lstStyle/>
                    <a:p>
                      <a:pPr indent="140335">
                        <a:lnSpc>
                          <a:spcPct val="115000"/>
                        </a:lnSpc>
                      </a:pPr>
                      <a:r>
                        <a:rPr lang="fr-SN" sz="16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Diourbel</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C10C0"/>
                    </a:solid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38 767</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38 232</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56 043</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54000">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68,2%</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54000">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98,6%</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extLst>
                  <a:ext uri="{0D108BD9-81ED-4DB2-BD59-A6C34878D82A}">
                    <a16:rowId xmlns:a16="http://schemas.microsoft.com/office/drawing/2014/main" val="553510254"/>
                  </a:ext>
                </a:extLst>
              </a:tr>
              <a:tr h="429492">
                <a:tc>
                  <a:txBody>
                    <a:bodyPr/>
                    <a:lstStyle/>
                    <a:p>
                      <a:pPr indent="140335">
                        <a:lnSpc>
                          <a:spcPct val="115000"/>
                        </a:lnSpc>
                      </a:pPr>
                      <a:r>
                        <a:rPr lang="fr-SN" sz="16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Touba</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C10C0"/>
                    </a:solid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183 134</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180 681</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algn="ctr">
                        <a:lnSpc>
                          <a:spcPct val="115000"/>
                        </a:lnSpc>
                        <a:spcAft>
                          <a:spcPts val="1000"/>
                        </a:spcAft>
                      </a:pPr>
                      <a:r>
                        <a:rPr lang="fr-FR" sz="1700" dirty="0">
                          <a:effectLst/>
                          <a:latin typeface="Times New Roman" panose="02020603050405020304" pitchFamily="18" charset="0"/>
                          <a:ea typeface="Calibri" panose="020F0502020204030204" pitchFamily="34" charset="0"/>
                          <a:cs typeface="Times New Roman" panose="02020603050405020304" pitchFamily="18" charset="0"/>
                        </a:rPr>
                        <a:t>224 951</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54000">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80,3%</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54000">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98,7%</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extLst>
                  <a:ext uri="{0D108BD9-81ED-4DB2-BD59-A6C34878D82A}">
                    <a16:rowId xmlns:a16="http://schemas.microsoft.com/office/drawing/2014/main" val="729713006"/>
                  </a:ext>
                </a:extLst>
              </a:tr>
              <a:tr h="429492">
                <a:tc>
                  <a:txBody>
                    <a:bodyPr/>
                    <a:lstStyle/>
                    <a:p>
                      <a:pPr indent="140335">
                        <a:lnSpc>
                          <a:spcPct val="115000"/>
                        </a:lnSpc>
                      </a:pPr>
                      <a:r>
                        <a:rPr lang="fr-SN" sz="16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Kaolack</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C10C0"/>
                    </a:solid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66 913</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65 581</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80 931</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54000">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81,0%</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54000">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98,0%</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extLst>
                  <a:ext uri="{0D108BD9-81ED-4DB2-BD59-A6C34878D82A}">
                    <a16:rowId xmlns:a16="http://schemas.microsoft.com/office/drawing/2014/main" val="430469991"/>
                  </a:ext>
                </a:extLst>
              </a:tr>
              <a:tr h="429492">
                <a:tc>
                  <a:txBody>
                    <a:bodyPr/>
                    <a:lstStyle/>
                    <a:p>
                      <a:pPr indent="140335">
                        <a:lnSpc>
                          <a:spcPct val="115000"/>
                        </a:lnSpc>
                      </a:pPr>
                      <a:r>
                        <a:rPr lang="fr-SN" sz="16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10C0"/>
                    </a:solidFill>
                  </a:tcPr>
                </a:tc>
                <a:tc>
                  <a:txBody>
                    <a:bodyPr/>
                    <a:lstStyle/>
                    <a:p>
                      <a:pPr algn="ctr">
                        <a:lnSpc>
                          <a:spcPct val="115000"/>
                        </a:lnSpc>
                        <a:spcAft>
                          <a:spcPts val="1000"/>
                        </a:spcAft>
                      </a:pPr>
                      <a:r>
                        <a:rPr lang="fr-FR" sz="1700" b="1" dirty="0">
                          <a:effectLst/>
                          <a:latin typeface="Times New Roman" panose="02020603050405020304" pitchFamily="18" charset="0"/>
                          <a:ea typeface="Calibri" panose="020F0502020204030204" pitchFamily="34" charset="0"/>
                          <a:cs typeface="Times New Roman" panose="02020603050405020304" pitchFamily="18" charset="0"/>
                        </a:rPr>
                        <a:t>475 617</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fr-FR" sz="1700" b="1" dirty="0">
                          <a:effectLst/>
                          <a:latin typeface="Times New Roman" panose="02020603050405020304" pitchFamily="18" charset="0"/>
                          <a:ea typeface="Calibri" panose="020F0502020204030204" pitchFamily="34" charset="0"/>
                          <a:cs typeface="Times New Roman" panose="02020603050405020304" pitchFamily="18" charset="0"/>
                        </a:rPr>
                        <a:t>467 868</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fr-FR" sz="1700" b="1" dirty="0">
                          <a:effectLst/>
                          <a:latin typeface="Times New Roman" panose="02020603050405020304" pitchFamily="18" charset="0"/>
                          <a:ea typeface="Calibri" panose="020F0502020204030204" pitchFamily="34" charset="0"/>
                          <a:cs typeface="Times New Roman" panose="02020603050405020304" pitchFamily="18" charset="0"/>
                        </a:rPr>
                        <a:t>550 247</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80670" algn="ctr">
                        <a:lnSpc>
                          <a:spcPct val="115000"/>
                        </a:lnSpc>
                        <a:spcAft>
                          <a:spcPts val="1000"/>
                        </a:spcAft>
                      </a:pPr>
                      <a:r>
                        <a:rPr lang="fr-FR" sz="17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85,0%</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80670" algn="l">
                        <a:lnSpc>
                          <a:spcPct val="115000"/>
                        </a:lnSpc>
                        <a:spcAft>
                          <a:spcPts val="1000"/>
                        </a:spcAft>
                      </a:pPr>
                      <a:r>
                        <a:rPr lang="fr-FR" sz="17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98,4%</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74229931"/>
                  </a:ext>
                </a:extLst>
              </a:tr>
            </a:tbl>
          </a:graphicData>
        </a:graphic>
      </p:graphicFrame>
      <p:sp>
        <p:nvSpPr>
          <p:cNvPr id="4" name="ZoneTexte 3">
            <a:extLst>
              <a:ext uri="{FF2B5EF4-FFF2-40B4-BE49-F238E27FC236}">
                <a16:creationId xmlns:a16="http://schemas.microsoft.com/office/drawing/2014/main" id="{D8CBDCE0-FEB8-25C9-BDD6-B75F291B5ED0}"/>
              </a:ext>
            </a:extLst>
          </p:cNvPr>
          <p:cNvSpPr txBox="1"/>
          <p:nvPr/>
        </p:nvSpPr>
        <p:spPr>
          <a:xfrm>
            <a:off x="110836" y="1006730"/>
            <a:ext cx="8872828" cy="415498"/>
          </a:xfrm>
          <a:prstGeom prst="rect">
            <a:avLst/>
          </a:prstGeom>
          <a:noFill/>
        </p:spPr>
        <p:txBody>
          <a:bodyPr wrap="square">
            <a:spAutoFit/>
          </a:bodyPr>
          <a:lstStyle/>
          <a:p>
            <a:pPr lvl="0" algn="ctr">
              <a:buSzPts val="1400"/>
            </a:pPr>
            <a:r>
              <a:rPr lang="fr-FR" sz="2100" b="1" dirty="0">
                <a:effectLst/>
                <a:latin typeface="Times New Roman" panose="02020603050405020304" pitchFamily="18" charset="0"/>
                <a:ea typeface="Times New Roman" panose="02020603050405020304" pitchFamily="18" charset="0"/>
              </a:rPr>
              <a:t>Couverture des enfants sur les 3 passages dans les </a:t>
            </a:r>
            <a:r>
              <a:rPr lang="fr-FR" sz="2100" b="1" dirty="0">
                <a:latin typeface="Times New Roman" panose="02020603050405020304" pitchFamily="18" charset="0"/>
                <a:ea typeface="Times New Roman" panose="02020603050405020304" pitchFamily="18" charset="0"/>
              </a:rPr>
              <a:t>7</a:t>
            </a:r>
            <a:r>
              <a:rPr lang="fr-FR" sz="2100" b="1" dirty="0">
                <a:effectLst/>
                <a:latin typeface="Times New Roman" panose="02020603050405020304" pitchFamily="18" charset="0"/>
                <a:ea typeface="Times New Roman" panose="02020603050405020304" pitchFamily="18" charset="0"/>
              </a:rPr>
              <a:t> districts sanitaires </a:t>
            </a:r>
            <a:endParaRPr lang="fr-FR" sz="2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7866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D9AEA-2751-5555-BDCC-7C00E39CD2CD}"/>
            </a:ext>
          </a:extLst>
        </p:cNvPr>
        <p:cNvGrpSpPr/>
        <p:nvPr/>
      </p:nvGrpSpPr>
      <p:grpSpPr>
        <a:xfrm>
          <a:off x="0" y="0"/>
          <a:ext cx="0" cy="0"/>
          <a:chOff x="0" y="0"/>
          <a:chExt cx="0" cy="0"/>
        </a:xfrm>
      </p:grpSpPr>
      <p:grpSp>
        <p:nvGrpSpPr>
          <p:cNvPr id="22529" name="Google Shape;127;g207aaa14ad4_0_11">
            <a:extLst>
              <a:ext uri="{FF2B5EF4-FFF2-40B4-BE49-F238E27FC236}">
                <a16:creationId xmlns:a16="http://schemas.microsoft.com/office/drawing/2014/main" id="{32E13E46-DA8B-3C1C-5466-5EB37E29C25A}"/>
              </a:ext>
            </a:extLst>
          </p:cNvPr>
          <p:cNvGrpSpPr/>
          <p:nvPr/>
        </p:nvGrpSpPr>
        <p:grpSpPr>
          <a:xfrm>
            <a:off x="285750" y="101599"/>
            <a:ext cx="8534977" cy="877456"/>
            <a:chOff x="0" y="0"/>
            <a:chExt cx="8592856" cy="1007184"/>
          </a:xfrm>
        </p:grpSpPr>
        <p:sp>
          <p:nvSpPr>
            <p:cNvPr id="22530" name="Google Shape;128;g207aaa14ad4_0_11">
              <a:extLst>
                <a:ext uri="{FF2B5EF4-FFF2-40B4-BE49-F238E27FC236}">
                  <a16:creationId xmlns:a16="http://schemas.microsoft.com/office/drawing/2014/main" id="{59401849-539D-6D72-5811-F572BC688857}"/>
                </a:ext>
              </a:extLst>
            </p:cNvPr>
            <p:cNvSpPr/>
            <p:nvPr/>
          </p:nvSpPr>
          <p:spPr>
            <a:xfrm>
              <a:off x="4354735" y="984"/>
              <a:ext cx="4238121" cy="1006200"/>
            </a:xfrm>
            <a:prstGeom prst="rightArrow">
              <a:avLst>
                <a:gd name="adj1" fmla="val 75000"/>
                <a:gd name="adj2" fmla="val 49999"/>
              </a:avLst>
            </a:prstGeom>
            <a:solidFill>
              <a:srgbClr val="D9D2E9"/>
            </a:solidFill>
            <a:ln w="25400" cap="flat" cmpd="sng">
              <a:solidFill>
                <a:srgbClr val="CFD7E7">
                  <a:alpha val="89409"/>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22531" name="Google Shape;129;g207aaa14ad4_0_11">
              <a:extLst>
                <a:ext uri="{FF2B5EF4-FFF2-40B4-BE49-F238E27FC236}">
                  <a16:creationId xmlns:a16="http://schemas.microsoft.com/office/drawing/2014/main" id="{1539B289-5F03-928D-85C4-CEB206672A6A}"/>
                </a:ext>
              </a:extLst>
            </p:cNvPr>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sz="2800" dirty="0">
                <a:latin typeface="Times New Roman" panose="02020603050405020304" pitchFamily="18" charset="0"/>
                <a:cs typeface="Times New Roman" panose="02020603050405020304" pitchFamily="18" charset="0"/>
              </a:endParaRPr>
            </a:p>
          </p:txBody>
        </p:sp>
        <p:sp>
          <p:nvSpPr>
            <p:cNvPr id="130" name="Google Shape;130;g207aaa14ad4_0_11">
              <a:extLst>
                <a:ext uri="{FF2B5EF4-FFF2-40B4-BE49-F238E27FC236}">
                  <a16:creationId xmlns:a16="http://schemas.microsoft.com/office/drawing/2014/main" id="{442C00B1-64B3-B5A6-EAAA-90F55B376AEF}"/>
                </a:ext>
              </a:extLst>
            </p:cNvPr>
            <p:cNvSpPr txBox="1"/>
            <p:nvPr/>
          </p:nvSpPr>
          <p:spPr>
            <a:xfrm>
              <a:off x="49164" y="49165"/>
              <a:ext cx="4275900" cy="908700"/>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FR" sz="2800" b="1" cap="none" noProof="1">
                  <a:solidFill>
                    <a:schemeClr val="dk1"/>
                  </a:solidFill>
                  <a:latin typeface="Times New Roman" panose="02020603050405020304" pitchFamily="18" charset="0"/>
                  <a:cs typeface="Times New Roman" panose="02020603050405020304" pitchFamily="18" charset="0"/>
                  <a:sym typeface="Arial" panose="020B0604020202020204"/>
                </a:rPr>
                <a:t>Résultats CPS 2023</a:t>
              </a:r>
              <a:r>
                <a:rPr kumimoji="0" lang="fr-FR" sz="2800" b="1"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(3/4)</a:t>
              </a:r>
              <a:endParaRPr sz="2800" b="1" cap="none" noProof="1">
                <a:solidFill>
                  <a:schemeClr val="dk1"/>
                </a:solidFill>
                <a:latin typeface="Times New Roman" panose="02020603050405020304" pitchFamily="18" charset="0"/>
                <a:cs typeface="Times New Roman" panose="02020603050405020304" pitchFamily="18" charset="0"/>
                <a:sym typeface="Arial" panose="020B0604020202020204"/>
              </a:endParaRPr>
            </a:p>
          </p:txBody>
        </p:sp>
      </p:grpSp>
      <p:sp>
        <p:nvSpPr>
          <p:cNvPr id="131" name="Google Shape;131;g207aaa14ad4_0_11">
            <a:extLst>
              <a:ext uri="{FF2B5EF4-FFF2-40B4-BE49-F238E27FC236}">
                <a16:creationId xmlns:a16="http://schemas.microsoft.com/office/drawing/2014/main" id="{8A7A68E8-3D5A-53A5-37AB-A462F4CBF335}"/>
              </a:ext>
            </a:extLst>
          </p:cNvPr>
          <p:cNvSpPr txBox="1"/>
          <p:nvPr/>
        </p:nvSpPr>
        <p:spPr>
          <a:xfrm>
            <a:off x="198438" y="1268413"/>
            <a:ext cx="8766175" cy="5487988"/>
          </a:xfrm>
          <a:prstGeom prst="rect">
            <a:avLst/>
          </a:prstGeom>
          <a:noFill/>
          <a:ln>
            <a:noFill/>
          </a:ln>
        </p:spPr>
        <p:txBody>
          <a:bodyPr spcFirstLastPara="1" wrap="square" lIns="91425" tIns="45700" rIns="91425" bIns="45700" anchor="t" anchorCtr="0">
            <a:normAutofit/>
          </a:bodyPr>
          <a:lstStyle/>
          <a:p>
            <a:pPr marR="0" lvl="0" algn="just" defTabSz="914400" rtl="0" eaLnBrk="1" fontAlgn="auto" latinLnBrk="0" hangingPunct="1">
              <a:lnSpc>
                <a:spcPct val="160000"/>
              </a:lnSpc>
              <a:spcBef>
                <a:spcPts val="0"/>
              </a:spcBef>
              <a:spcAft>
                <a:spcPts val="0"/>
              </a:spcAft>
              <a:buClrTx/>
              <a:buSzTx/>
              <a:tabLst/>
              <a:defRPr/>
            </a:pPr>
            <a:endParaRPr kumimoji="0" lang="fr-FR" altLang="fr-FR" sz="2800" b="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endParaRPr>
          </a:p>
        </p:txBody>
      </p:sp>
      <p:sp>
        <p:nvSpPr>
          <p:cNvPr id="4" name="ZoneTexte 3">
            <a:extLst>
              <a:ext uri="{FF2B5EF4-FFF2-40B4-BE49-F238E27FC236}">
                <a16:creationId xmlns:a16="http://schemas.microsoft.com/office/drawing/2014/main" id="{8FC3E6EB-36E4-ACFB-C1AF-EF8D8CE93AF5}"/>
              </a:ext>
            </a:extLst>
          </p:cNvPr>
          <p:cNvSpPr txBox="1"/>
          <p:nvPr/>
        </p:nvSpPr>
        <p:spPr>
          <a:xfrm>
            <a:off x="110836" y="1006730"/>
            <a:ext cx="8872828" cy="415498"/>
          </a:xfrm>
          <a:prstGeom prst="rect">
            <a:avLst/>
          </a:prstGeom>
          <a:noFill/>
        </p:spPr>
        <p:txBody>
          <a:bodyPr wrap="square">
            <a:spAutoFit/>
          </a:bodyPr>
          <a:lstStyle/>
          <a:p>
            <a:pPr lvl="0" algn="ctr">
              <a:buSzPts val="1400"/>
            </a:pPr>
            <a:r>
              <a:rPr lang="fr-FR" sz="2100" b="1" dirty="0">
                <a:effectLst/>
                <a:latin typeface="Times New Roman" panose="02020603050405020304" pitchFamily="18" charset="0"/>
                <a:ea typeface="Times New Roman" panose="02020603050405020304" pitchFamily="18" charset="0"/>
              </a:rPr>
              <a:t>Couverture des enfants sur les 4 passages dans les </a:t>
            </a:r>
            <a:r>
              <a:rPr lang="fr-FR" sz="2100" b="1" dirty="0">
                <a:latin typeface="Times New Roman" panose="02020603050405020304" pitchFamily="18" charset="0"/>
                <a:ea typeface="Times New Roman" panose="02020603050405020304" pitchFamily="18" charset="0"/>
              </a:rPr>
              <a:t>5</a:t>
            </a:r>
            <a:r>
              <a:rPr lang="fr-FR" sz="2100" b="1" dirty="0">
                <a:effectLst/>
                <a:latin typeface="Times New Roman" panose="02020603050405020304" pitchFamily="18" charset="0"/>
                <a:ea typeface="Times New Roman" panose="02020603050405020304" pitchFamily="18" charset="0"/>
              </a:rPr>
              <a:t> districts sanitaires </a:t>
            </a:r>
            <a:endParaRPr lang="fr-FR" sz="2100" dirty="0">
              <a:effectLst/>
              <a:latin typeface="Times New Roman" panose="02020603050405020304" pitchFamily="18" charset="0"/>
              <a:ea typeface="Times New Roman" panose="02020603050405020304" pitchFamily="18" charset="0"/>
            </a:endParaRPr>
          </a:p>
        </p:txBody>
      </p:sp>
      <p:graphicFrame>
        <p:nvGraphicFramePr>
          <p:cNvPr id="3" name="Tableau 2">
            <a:extLst>
              <a:ext uri="{FF2B5EF4-FFF2-40B4-BE49-F238E27FC236}">
                <a16:creationId xmlns:a16="http://schemas.microsoft.com/office/drawing/2014/main" id="{A5324458-40EA-6B60-B2E2-EBBFEA8BB37A}"/>
              </a:ext>
            </a:extLst>
          </p:cNvPr>
          <p:cNvGraphicFramePr>
            <a:graphicFrameLocks noGrp="1"/>
          </p:cNvGraphicFramePr>
          <p:nvPr>
            <p:extLst>
              <p:ext uri="{D42A27DB-BD31-4B8C-83A1-F6EECF244321}">
                <p14:modId xmlns:p14="http://schemas.microsoft.com/office/powerpoint/2010/main" val="29396676"/>
              </p:ext>
            </p:extLst>
          </p:nvPr>
        </p:nvGraphicFramePr>
        <p:xfrm>
          <a:off x="110836" y="1600201"/>
          <a:ext cx="8872829" cy="5113367"/>
        </p:xfrm>
        <a:graphic>
          <a:graphicData uri="http://schemas.openxmlformats.org/drawingml/2006/table">
            <a:tbl>
              <a:tblPr firstRow="1" firstCol="1" bandRow="1"/>
              <a:tblGrid>
                <a:gridCol w="2418968">
                  <a:extLst>
                    <a:ext uri="{9D8B030D-6E8A-4147-A177-3AD203B41FA5}">
                      <a16:colId xmlns:a16="http://schemas.microsoft.com/office/drawing/2014/main" val="1155888966"/>
                    </a:ext>
                  </a:extLst>
                </a:gridCol>
                <a:gridCol w="1588105">
                  <a:extLst>
                    <a:ext uri="{9D8B030D-6E8A-4147-A177-3AD203B41FA5}">
                      <a16:colId xmlns:a16="http://schemas.microsoft.com/office/drawing/2014/main" val="3488372952"/>
                    </a:ext>
                  </a:extLst>
                </a:gridCol>
                <a:gridCol w="1216439">
                  <a:extLst>
                    <a:ext uri="{9D8B030D-6E8A-4147-A177-3AD203B41FA5}">
                      <a16:colId xmlns:a16="http://schemas.microsoft.com/office/drawing/2014/main" val="1545590870"/>
                    </a:ext>
                  </a:extLst>
                </a:gridCol>
                <a:gridCol w="1216439">
                  <a:extLst>
                    <a:ext uri="{9D8B030D-6E8A-4147-A177-3AD203B41FA5}">
                      <a16:colId xmlns:a16="http://schemas.microsoft.com/office/drawing/2014/main" val="1750402012"/>
                    </a:ext>
                  </a:extLst>
                </a:gridCol>
                <a:gridCol w="1216439">
                  <a:extLst>
                    <a:ext uri="{9D8B030D-6E8A-4147-A177-3AD203B41FA5}">
                      <a16:colId xmlns:a16="http://schemas.microsoft.com/office/drawing/2014/main" val="4024611653"/>
                    </a:ext>
                  </a:extLst>
                </a:gridCol>
                <a:gridCol w="1216439">
                  <a:extLst>
                    <a:ext uri="{9D8B030D-6E8A-4147-A177-3AD203B41FA5}">
                      <a16:colId xmlns:a16="http://schemas.microsoft.com/office/drawing/2014/main" val="1972646505"/>
                    </a:ext>
                  </a:extLst>
                </a:gridCol>
              </a:tblGrid>
              <a:tr h="1915470">
                <a:tc>
                  <a:txBody>
                    <a:bodyPr/>
                    <a:lstStyle/>
                    <a:p>
                      <a:pPr algn="ctr">
                        <a:lnSpc>
                          <a:spcPct val="115000"/>
                        </a:lnSpc>
                      </a:pPr>
                      <a:r>
                        <a:rPr lang="fr-S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Districts</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76" marR="195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pPr>
                      <a:r>
                        <a:rPr lang="fr-S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Enfants traités </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fr-S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TDO 3 au </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fr-S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fr-SN" sz="18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a:t>
                      </a:r>
                      <a:r>
                        <a:rPr lang="fr-S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2e et 3ème Passage</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76" marR="19576" marT="0" marB="0">
                    <a:lnL>
                      <a:noFill/>
                    </a:lnL>
                    <a:lnR>
                      <a:noFill/>
                    </a:lnR>
                    <a:lnT w="12700" cap="flat" cmpd="sng" algn="ctr">
                      <a:solidFill>
                        <a:srgbClr val="000000"/>
                      </a:solidFill>
                      <a:prstDash val="solid"/>
                      <a:round/>
                      <a:headEnd type="none" w="med" len="med"/>
                      <a:tailEnd type="none" w="med" len="med"/>
                    </a:lnT>
                    <a:lnB>
                      <a:noFill/>
                    </a:lnB>
                    <a:solidFill>
                      <a:srgbClr val="FFE699"/>
                    </a:solidFill>
                  </a:tcPr>
                </a:tc>
                <a:tc>
                  <a:txBody>
                    <a:bodyPr/>
                    <a:lstStyle/>
                    <a:p>
                      <a:pPr algn="ctr">
                        <a:lnSpc>
                          <a:spcPct val="115000"/>
                        </a:lnSpc>
                      </a:pPr>
                      <a:r>
                        <a:rPr lang="fr-S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Enfants couverts sur les QUATRE Passages</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76" marR="19576" marT="0" marB="0">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15000"/>
                        </a:lnSpc>
                      </a:pPr>
                      <a:r>
                        <a:rPr lang="fr-S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Cible Théorique</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76" marR="19576"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pPr>
                      <a:r>
                        <a:rPr lang="fr-S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Couverture Théorique </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fr-S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Passages</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76" marR="19576" marT="0" marB="0">
                    <a:lnL>
                      <a:noFill/>
                    </a:lnL>
                    <a:lnR>
                      <a:noFill/>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ctr">
                        <a:lnSpc>
                          <a:spcPct val="115000"/>
                        </a:lnSpc>
                      </a:pPr>
                      <a:r>
                        <a:rPr lang="fr-S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Couverture Réelle </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fr-S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Passages</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76" marR="19576" marT="0" marB="0">
                    <a:lnL>
                      <a:noFill/>
                    </a:lnL>
                    <a:lnR>
                      <a:noFill/>
                    </a:lnR>
                    <a:lnT w="12700" cap="flat" cmpd="sng" algn="ctr">
                      <a:solidFill>
                        <a:srgbClr val="000000"/>
                      </a:solidFill>
                      <a:prstDash val="solid"/>
                      <a:round/>
                      <a:headEnd type="none" w="med" len="med"/>
                      <a:tailEnd type="none" w="med" len="med"/>
                    </a:lnT>
                    <a:lnB>
                      <a:noFill/>
                    </a:lnB>
                    <a:solidFill>
                      <a:srgbClr val="E6FED0"/>
                    </a:solidFill>
                  </a:tcPr>
                </a:tc>
                <a:extLst>
                  <a:ext uri="{0D108BD9-81ED-4DB2-BD59-A6C34878D82A}">
                    <a16:rowId xmlns:a16="http://schemas.microsoft.com/office/drawing/2014/main" val="4131864428"/>
                  </a:ext>
                </a:extLst>
              </a:tr>
              <a:tr h="515519">
                <a:tc>
                  <a:txBody>
                    <a:bodyPr/>
                    <a:lstStyle/>
                    <a:p>
                      <a:pPr algn="l">
                        <a:lnSpc>
                          <a:spcPct val="115000"/>
                        </a:lnSpc>
                      </a:pPr>
                      <a:r>
                        <a:rPr lang="fr-SN" sz="1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Goudiry</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76" marR="1957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10C0"/>
                    </a:solid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27 072</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mpd="sng">
                      <a:noFill/>
                      <a:prstDash val="solid"/>
                    </a:lnT>
                    <a:lnB>
                      <a:noFill/>
                    </a:lnB>
                    <a:noFill/>
                  </a:tcPr>
                </a:tc>
                <a:tc>
                  <a:txBody>
                    <a:bodyPr/>
                    <a:lstStyle/>
                    <a:p>
                      <a:pPr algn="ctr">
                        <a:lnSpc>
                          <a:spcPct val="115000"/>
                        </a:lnSpc>
                        <a:spcAft>
                          <a:spcPts val="1000"/>
                        </a:spcAft>
                      </a:pPr>
                      <a:r>
                        <a:rPr lang="fr-SN"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26 263</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mpd="sng">
                      <a:noFill/>
                      <a:prstDash val="solid"/>
                    </a:lnT>
                    <a:lnB>
                      <a:noFill/>
                    </a:lnB>
                    <a:solidFill>
                      <a:srgbClr val="FFFFFF"/>
                    </a:solidFill>
                  </a:tcPr>
                </a:tc>
                <a:tc>
                  <a:txBody>
                    <a:bodyPr/>
                    <a:lstStyle/>
                    <a:p>
                      <a:pPr algn="ctr">
                        <a:lnSpc>
                          <a:spcPct val="115000"/>
                        </a:lnSpc>
                        <a:spcAft>
                          <a:spcPts val="1000"/>
                        </a:spcAft>
                      </a:pPr>
                      <a:r>
                        <a:rPr lang="fr-SN"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26 925</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mpd="sng">
                      <a:noFill/>
                      <a:prstDash val="solid"/>
                    </a:lnT>
                    <a:lnB>
                      <a:noFill/>
                    </a:lnB>
                    <a:solidFill>
                      <a:srgbClr val="FFFFFF"/>
                    </a:solidFill>
                  </a:tcPr>
                </a:tc>
                <a:tc>
                  <a:txBody>
                    <a:bodyPr/>
                    <a:lstStyle/>
                    <a:p>
                      <a:pPr indent="279400"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97,5%</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mpd="sng">
                      <a:noFill/>
                      <a:prstDash val="solid"/>
                    </a:lnT>
                    <a:lnB>
                      <a:noFill/>
                    </a:lnB>
                    <a:solidFill>
                      <a:srgbClr val="FFFFFF"/>
                    </a:solidFill>
                  </a:tcPr>
                </a:tc>
                <a:tc>
                  <a:txBody>
                    <a:bodyPr/>
                    <a:lstStyle/>
                    <a:p>
                      <a:pPr indent="279400"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97,0%</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mpd="sng">
                      <a:noFill/>
                      <a:prstDash val="solid"/>
                    </a:lnT>
                    <a:lnB>
                      <a:noFill/>
                    </a:lnB>
                    <a:solidFill>
                      <a:srgbClr val="FFFFFF"/>
                    </a:solidFill>
                  </a:tcPr>
                </a:tc>
                <a:extLst>
                  <a:ext uri="{0D108BD9-81ED-4DB2-BD59-A6C34878D82A}">
                    <a16:rowId xmlns:a16="http://schemas.microsoft.com/office/drawing/2014/main" val="2343515913"/>
                  </a:ext>
                </a:extLst>
              </a:tr>
              <a:tr h="515519">
                <a:tc>
                  <a:txBody>
                    <a:bodyPr/>
                    <a:lstStyle/>
                    <a:p>
                      <a:pPr algn="l">
                        <a:lnSpc>
                          <a:spcPct val="115000"/>
                        </a:lnSpc>
                      </a:pPr>
                      <a:r>
                        <a:rPr lang="fr-SN" sz="1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Kidira</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76" marR="19576" marT="0" marB="0">
                    <a:lnL>
                      <a:noFill/>
                    </a:lnL>
                    <a:lnR>
                      <a:noFill/>
                    </a:lnR>
                    <a:lnT w="12700" cap="flat" cmpd="sng" algn="ctr">
                      <a:solidFill>
                        <a:srgbClr val="000000"/>
                      </a:solidFill>
                      <a:prstDash val="solid"/>
                      <a:round/>
                      <a:headEnd type="none" w="med" len="med"/>
                      <a:tailEnd type="none" w="med" len="med"/>
                    </a:lnT>
                    <a:lnB>
                      <a:noFill/>
                    </a:lnB>
                    <a:solidFill>
                      <a:srgbClr val="BC10C0"/>
                    </a:solid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19 748</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1000"/>
                        </a:spcAft>
                      </a:pPr>
                      <a:r>
                        <a:rPr lang="fr-SN"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19 442</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algn="ctr">
                        <a:lnSpc>
                          <a:spcPct val="115000"/>
                        </a:lnSpc>
                        <a:spcAft>
                          <a:spcPts val="1000"/>
                        </a:spcAft>
                      </a:pPr>
                      <a:r>
                        <a:rPr lang="fr-SN"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19 872</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79400"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97,8%</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79400"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98,5%</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extLst>
                  <a:ext uri="{0D108BD9-81ED-4DB2-BD59-A6C34878D82A}">
                    <a16:rowId xmlns:a16="http://schemas.microsoft.com/office/drawing/2014/main" val="1115121732"/>
                  </a:ext>
                </a:extLst>
              </a:tr>
              <a:tr h="515519">
                <a:tc>
                  <a:txBody>
                    <a:bodyPr/>
                    <a:lstStyle/>
                    <a:p>
                      <a:pPr marR="0" lvl="2" indent="140335" algn="l" rtl="0">
                        <a:lnSpc>
                          <a:spcPct val="115000"/>
                        </a:lnSpc>
                        <a:spcBef>
                          <a:spcPts val="0"/>
                        </a:spcBef>
                        <a:spcAft>
                          <a:spcPts val="0"/>
                        </a:spcAft>
                        <a:buClr>
                          <a:srgbClr val="000000"/>
                        </a:buClr>
                        <a:buFont typeface="Arial" panose="020B0604020202020204"/>
                      </a:pPr>
                      <a:r>
                        <a:rPr lang="fr-SN" sz="1800" b="1" i="0" u="none" strike="noStrike" cap="none"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a:rPr>
                        <a:t>Kolda</a:t>
                      </a:r>
                      <a:endParaRPr lang="fr-FR" sz="1800" b="1" i="0" u="none" strike="noStrike" cap="none"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a:endParaRPr>
                    </a:p>
                  </a:txBody>
                  <a:tcPr marL="19576" marR="19576" marT="0" marB="0">
                    <a:lnL>
                      <a:noFill/>
                    </a:lnL>
                    <a:lnR>
                      <a:noFill/>
                    </a:lnR>
                    <a:lnT>
                      <a:noFill/>
                    </a:lnT>
                    <a:lnB>
                      <a:noFill/>
                    </a:lnB>
                    <a:solidFill>
                      <a:srgbClr val="BC10C0"/>
                    </a:solid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83 036</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81 747</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86 499</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79400"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94,5%</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79400"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98,4%</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extLst>
                  <a:ext uri="{0D108BD9-81ED-4DB2-BD59-A6C34878D82A}">
                    <a16:rowId xmlns:a16="http://schemas.microsoft.com/office/drawing/2014/main" val="1805310544"/>
                  </a:ext>
                </a:extLst>
              </a:tr>
              <a:tr h="515519">
                <a:tc>
                  <a:txBody>
                    <a:bodyPr/>
                    <a:lstStyle/>
                    <a:p>
                      <a:pPr marR="0" lvl="2" indent="140335" algn="l" rtl="0">
                        <a:lnSpc>
                          <a:spcPct val="115000"/>
                        </a:lnSpc>
                        <a:spcBef>
                          <a:spcPts val="0"/>
                        </a:spcBef>
                        <a:spcAft>
                          <a:spcPts val="0"/>
                        </a:spcAft>
                        <a:buClr>
                          <a:srgbClr val="000000"/>
                        </a:buClr>
                        <a:buFont typeface="Arial" panose="020B0604020202020204"/>
                      </a:pPr>
                      <a:r>
                        <a:rPr lang="fr-SN" sz="1800" b="1" i="0" u="none" strike="noStrike" cap="none"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a:rPr>
                        <a:t>Médina Y. Foulah</a:t>
                      </a:r>
                      <a:endParaRPr lang="fr-FR" sz="1800" b="1" i="0" u="none" strike="noStrike" cap="none"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a:endParaRPr>
                    </a:p>
                  </a:txBody>
                  <a:tcPr marL="19576" marR="19576" marT="0" marB="0">
                    <a:lnL>
                      <a:noFill/>
                    </a:lnL>
                    <a:lnR>
                      <a:noFill/>
                    </a:lnR>
                    <a:lnT>
                      <a:noFill/>
                    </a:lnT>
                    <a:lnB>
                      <a:noFill/>
                    </a:lnB>
                    <a:solidFill>
                      <a:srgbClr val="BC10C0"/>
                    </a:solid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47 513</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1000"/>
                        </a:spcAft>
                      </a:pPr>
                      <a:r>
                        <a:rPr lang="fr-FR"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47 253</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48 557</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79400"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97,3%</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79400"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99,5%</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extLst>
                  <a:ext uri="{0D108BD9-81ED-4DB2-BD59-A6C34878D82A}">
                    <a16:rowId xmlns:a16="http://schemas.microsoft.com/office/drawing/2014/main" val="1795424733"/>
                  </a:ext>
                </a:extLst>
              </a:tr>
              <a:tr h="515519">
                <a:tc>
                  <a:txBody>
                    <a:bodyPr/>
                    <a:lstStyle/>
                    <a:p>
                      <a:pPr marR="0" lvl="2" indent="140335" algn="l" rtl="0">
                        <a:lnSpc>
                          <a:spcPct val="115000"/>
                        </a:lnSpc>
                        <a:spcBef>
                          <a:spcPts val="0"/>
                        </a:spcBef>
                        <a:spcAft>
                          <a:spcPts val="0"/>
                        </a:spcAft>
                        <a:buClr>
                          <a:srgbClr val="000000"/>
                        </a:buClr>
                        <a:buFont typeface="Arial" panose="020B0604020202020204"/>
                      </a:pPr>
                      <a:r>
                        <a:rPr lang="fr-SN" sz="1800" b="1" i="0" u="none" strike="noStrike" cap="none"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a:rPr>
                        <a:t>Vélingara</a:t>
                      </a:r>
                      <a:endParaRPr lang="fr-FR" sz="1800" b="1" i="0" u="none" strike="noStrike" cap="none"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a:endParaRPr>
                    </a:p>
                  </a:txBody>
                  <a:tcPr marL="19576" marR="19576" marT="0" marB="0">
                    <a:lnL>
                      <a:noFill/>
                    </a:lnL>
                    <a:lnR>
                      <a:noFill/>
                    </a:lnR>
                    <a:lnT>
                      <a:noFill/>
                    </a:lnT>
                    <a:lnB w="12700" cap="flat" cmpd="sng" algn="ctr">
                      <a:solidFill>
                        <a:srgbClr val="000000"/>
                      </a:solidFill>
                      <a:prstDash val="solid"/>
                      <a:round/>
                      <a:headEnd type="none" w="med" len="med"/>
                      <a:tailEnd type="none" w="med" len="med"/>
                    </a:lnB>
                    <a:solidFill>
                      <a:srgbClr val="BC10C0"/>
                    </a:solid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98 707</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97 790</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97 896</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279400"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99,9%</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279400"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99,1%</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0871425"/>
                  </a:ext>
                </a:extLst>
              </a:tr>
              <a:tr h="620302">
                <a:tc>
                  <a:txBody>
                    <a:bodyPr/>
                    <a:lstStyle/>
                    <a:p>
                      <a:pPr>
                        <a:lnSpc>
                          <a:spcPct val="115000"/>
                        </a:lnSpc>
                      </a:pPr>
                      <a:r>
                        <a:rPr lang="fr-SN" sz="1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76" marR="195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10C0"/>
                    </a:solidFill>
                  </a:tcPr>
                </a:tc>
                <a:tc>
                  <a:txBody>
                    <a:bodyPr/>
                    <a:lstStyle/>
                    <a:p>
                      <a:pPr algn="ctr">
                        <a:lnSpc>
                          <a:spcPct val="115000"/>
                        </a:lnSpc>
                        <a:spcAft>
                          <a:spcPts val="1000"/>
                        </a:spcAft>
                      </a:pPr>
                      <a:r>
                        <a:rPr lang="fr-FR" sz="1700" b="1">
                          <a:effectLst/>
                          <a:latin typeface="Times New Roman" panose="02020603050405020304" pitchFamily="18" charset="0"/>
                          <a:ea typeface="Calibri" panose="020F0502020204030204" pitchFamily="34" charset="0"/>
                          <a:cs typeface="Times New Roman" panose="02020603050405020304" pitchFamily="18" charset="0"/>
                        </a:rPr>
                        <a:t>276 076</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fr-FR" sz="17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272 495</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fr-FR" sz="17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279 749</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80670" algn="ctr">
                        <a:lnSpc>
                          <a:spcPct val="115000"/>
                        </a:lnSpc>
                        <a:spcAft>
                          <a:spcPts val="1000"/>
                        </a:spcAft>
                      </a:pPr>
                      <a:r>
                        <a:rPr lang="fr-FR" sz="17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97,4%</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80670" algn="ctr">
                        <a:lnSpc>
                          <a:spcPct val="115000"/>
                        </a:lnSpc>
                        <a:spcAft>
                          <a:spcPts val="1000"/>
                        </a:spcAft>
                      </a:pPr>
                      <a:r>
                        <a:rPr lang="fr-FR" sz="17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98,7%</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0171401"/>
                  </a:ext>
                </a:extLst>
              </a:tr>
            </a:tbl>
          </a:graphicData>
        </a:graphic>
      </p:graphicFrame>
    </p:spTree>
    <p:extLst>
      <p:ext uri="{BB962C8B-B14F-4D97-AF65-F5344CB8AC3E}">
        <p14:creationId xmlns:p14="http://schemas.microsoft.com/office/powerpoint/2010/main" val="2099225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BE22D-828E-D1DD-6483-9ABE901C59B2}"/>
            </a:ext>
          </a:extLst>
        </p:cNvPr>
        <p:cNvGrpSpPr/>
        <p:nvPr/>
      </p:nvGrpSpPr>
      <p:grpSpPr>
        <a:xfrm>
          <a:off x="0" y="0"/>
          <a:ext cx="0" cy="0"/>
          <a:chOff x="0" y="0"/>
          <a:chExt cx="0" cy="0"/>
        </a:xfrm>
      </p:grpSpPr>
      <p:grpSp>
        <p:nvGrpSpPr>
          <p:cNvPr id="22529" name="Google Shape;127;g207aaa14ad4_0_11">
            <a:extLst>
              <a:ext uri="{FF2B5EF4-FFF2-40B4-BE49-F238E27FC236}">
                <a16:creationId xmlns:a16="http://schemas.microsoft.com/office/drawing/2014/main" id="{09A89373-D96C-C0A0-4279-561D3D4E1443}"/>
              </a:ext>
            </a:extLst>
          </p:cNvPr>
          <p:cNvGrpSpPr/>
          <p:nvPr/>
        </p:nvGrpSpPr>
        <p:grpSpPr>
          <a:xfrm>
            <a:off x="285750" y="101599"/>
            <a:ext cx="8534977" cy="877456"/>
            <a:chOff x="0" y="0"/>
            <a:chExt cx="8592856" cy="1007184"/>
          </a:xfrm>
        </p:grpSpPr>
        <p:sp>
          <p:nvSpPr>
            <p:cNvPr id="22530" name="Google Shape;128;g207aaa14ad4_0_11">
              <a:extLst>
                <a:ext uri="{FF2B5EF4-FFF2-40B4-BE49-F238E27FC236}">
                  <a16:creationId xmlns:a16="http://schemas.microsoft.com/office/drawing/2014/main" id="{9CC09668-9497-CF95-8C3C-3B821D1765D9}"/>
                </a:ext>
              </a:extLst>
            </p:cNvPr>
            <p:cNvSpPr/>
            <p:nvPr/>
          </p:nvSpPr>
          <p:spPr>
            <a:xfrm>
              <a:off x="4354735" y="984"/>
              <a:ext cx="4238121" cy="1006200"/>
            </a:xfrm>
            <a:prstGeom prst="rightArrow">
              <a:avLst>
                <a:gd name="adj1" fmla="val 75000"/>
                <a:gd name="adj2" fmla="val 49999"/>
              </a:avLst>
            </a:prstGeom>
            <a:solidFill>
              <a:srgbClr val="D9D2E9"/>
            </a:solidFill>
            <a:ln w="25400" cap="flat" cmpd="sng">
              <a:solidFill>
                <a:srgbClr val="CFD7E7">
                  <a:alpha val="89409"/>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22531" name="Google Shape;129;g207aaa14ad4_0_11">
              <a:extLst>
                <a:ext uri="{FF2B5EF4-FFF2-40B4-BE49-F238E27FC236}">
                  <a16:creationId xmlns:a16="http://schemas.microsoft.com/office/drawing/2014/main" id="{4D07CBFE-F477-43E9-7869-DD90DF0D6E9F}"/>
                </a:ext>
              </a:extLst>
            </p:cNvPr>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sz="2800" dirty="0">
                <a:latin typeface="Times New Roman" panose="02020603050405020304" pitchFamily="18" charset="0"/>
                <a:cs typeface="Times New Roman" panose="02020603050405020304" pitchFamily="18" charset="0"/>
              </a:endParaRPr>
            </a:p>
          </p:txBody>
        </p:sp>
        <p:sp>
          <p:nvSpPr>
            <p:cNvPr id="130" name="Google Shape;130;g207aaa14ad4_0_11">
              <a:extLst>
                <a:ext uri="{FF2B5EF4-FFF2-40B4-BE49-F238E27FC236}">
                  <a16:creationId xmlns:a16="http://schemas.microsoft.com/office/drawing/2014/main" id="{1BC2423B-F8A0-800B-6862-197B0FCE3BA1}"/>
                </a:ext>
              </a:extLst>
            </p:cNvPr>
            <p:cNvSpPr txBox="1"/>
            <p:nvPr/>
          </p:nvSpPr>
          <p:spPr>
            <a:xfrm>
              <a:off x="49164" y="49165"/>
              <a:ext cx="4275900" cy="908700"/>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FR" sz="2800" b="1" cap="none" noProof="1">
                  <a:solidFill>
                    <a:schemeClr val="dk1"/>
                  </a:solidFill>
                  <a:latin typeface="Times New Roman" panose="02020603050405020304" pitchFamily="18" charset="0"/>
                  <a:cs typeface="Times New Roman" panose="02020603050405020304" pitchFamily="18" charset="0"/>
                  <a:sym typeface="Arial" panose="020B0604020202020204"/>
                </a:rPr>
                <a:t>Résultats CPS 2023</a:t>
              </a:r>
              <a:r>
                <a:rPr kumimoji="0" lang="fr-FR" sz="2800" b="1"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(4/4)</a:t>
              </a:r>
              <a:endParaRPr sz="2800" b="1" cap="none" noProof="1">
                <a:solidFill>
                  <a:schemeClr val="dk1"/>
                </a:solidFill>
                <a:latin typeface="Times New Roman" panose="02020603050405020304" pitchFamily="18" charset="0"/>
                <a:cs typeface="Times New Roman" panose="02020603050405020304" pitchFamily="18" charset="0"/>
                <a:sym typeface="Arial" panose="020B0604020202020204"/>
              </a:endParaRPr>
            </a:p>
          </p:txBody>
        </p:sp>
      </p:grpSp>
      <p:sp>
        <p:nvSpPr>
          <p:cNvPr id="131" name="Google Shape;131;g207aaa14ad4_0_11">
            <a:extLst>
              <a:ext uri="{FF2B5EF4-FFF2-40B4-BE49-F238E27FC236}">
                <a16:creationId xmlns:a16="http://schemas.microsoft.com/office/drawing/2014/main" id="{B5FA0C6C-DCA5-43BE-466E-6614C695588D}"/>
              </a:ext>
            </a:extLst>
          </p:cNvPr>
          <p:cNvSpPr txBox="1"/>
          <p:nvPr/>
        </p:nvSpPr>
        <p:spPr>
          <a:xfrm>
            <a:off x="36944" y="4832533"/>
            <a:ext cx="9070109" cy="1923012"/>
          </a:xfrm>
          <a:prstGeom prst="rect">
            <a:avLst/>
          </a:prstGeom>
          <a:noFill/>
          <a:ln>
            <a:noFill/>
          </a:ln>
        </p:spPr>
        <p:txBody>
          <a:bodyPr spcFirstLastPara="1" wrap="square" lIns="91425" tIns="45700" rIns="91425" bIns="45700" anchor="t" anchorCtr="0">
            <a:normAutofit fontScale="62500" lnSpcReduction="20000"/>
          </a:bodyPr>
          <a:lstStyle/>
          <a:p>
            <a:pPr marR="0" lvl="0" algn="just" defTabSz="914400" rtl="0" eaLnBrk="1" fontAlgn="auto" latinLnBrk="0" hangingPunct="1">
              <a:lnSpc>
                <a:spcPct val="170000"/>
              </a:lnSpc>
              <a:spcBef>
                <a:spcPts val="0"/>
              </a:spcBef>
              <a:spcAft>
                <a:spcPts val="0"/>
              </a:spcAft>
              <a:buClrTx/>
              <a:buSzTx/>
              <a:tabLst/>
              <a:defRPr/>
            </a:pPr>
            <a:r>
              <a:rPr kumimoji="0" lang="fr-FR"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5 081 </a:t>
            </a:r>
            <a:r>
              <a:rPr kumimoji="0" lang="fr-FR" sz="32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effets indésirables dont 3 graves à types de convulsions tonico-cloniques pris charge et guéris sans séquelles.</a:t>
            </a:r>
          </a:p>
          <a:p>
            <a:pPr marR="0" lvl="0" algn="just" defTabSz="914400" rtl="0" eaLnBrk="1" fontAlgn="auto" latinLnBrk="0" hangingPunct="1">
              <a:lnSpc>
                <a:spcPct val="170000"/>
              </a:lnSpc>
              <a:spcBef>
                <a:spcPts val="0"/>
              </a:spcBef>
              <a:spcAft>
                <a:spcPts val="0"/>
              </a:spcAft>
              <a:buClrTx/>
              <a:buSzTx/>
              <a:tabLst/>
              <a:defRPr/>
            </a:pPr>
            <a:r>
              <a:rPr kumimoji="0" lang="fr-FR" sz="32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Ces </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effets indésirables étaient survenus plus dans la  tranche d'âge </a:t>
            </a:r>
            <a:r>
              <a:rPr kumimoji="0" lang="fr-FR"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60-120 mois (58%), </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suivie de la tranche d'âge </a:t>
            </a:r>
            <a:r>
              <a:rPr kumimoji="0" lang="fr-FR"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12-59 mois (33%) </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et enfin celle de </a:t>
            </a:r>
            <a:r>
              <a:rPr kumimoji="0" lang="fr-FR"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3-11 mois (9%).</a:t>
            </a:r>
            <a:endParaRPr kumimoji="0" lang="fr-FR" sz="32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R="0" lvl="0" algn="just" defTabSz="914400" rtl="0" eaLnBrk="1" fontAlgn="auto" latinLnBrk="0" hangingPunct="1">
              <a:spcBef>
                <a:spcPts val="0"/>
              </a:spcBef>
              <a:spcAft>
                <a:spcPts val="0"/>
              </a:spcAft>
              <a:buClrTx/>
              <a:buSzTx/>
              <a:tabLst/>
              <a:defRPr/>
            </a:pPr>
            <a:endParaRPr kumimoji="0" lang="fr-FR" altLang="fr-FR" sz="2800" i="0" u="none" strike="noStrike" kern="1200" cap="none" spc="0" normalizeH="0" baseline="0" noProof="0" dirty="0">
              <a:ln>
                <a:noFill/>
              </a:ln>
              <a:solidFill>
                <a:srgbClr val="262626"/>
              </a:solidFill>
              <a:effectLst/>
              <a:uLnTx/>
              <a:uFillTx/>
              <a:latin typeface="Times New Roman" pitchFamily="18" charset="0"/>
              <a:ea typeface="+mn-ea"/>
              <a:cs typeface="Times New Roman" pitchFamily="18" charset="0"/>
            </a:endParaRPr>
          </a:p>
        </p:txBody>
      </p:sp>
      <p:sp>
        <p:nvSpPr>
          <p:cNvPr id="4" name="ZoneTexte 3">
            <a:extLst>
              <a:ext uri="{FF2B5EF4-FFF2-40B4-BE49-F238E27FC236}">
                <a16:creationId xmlns:a16="http://schemas.microsoft.com/office/drawing/2014/main" id="{7DB90753-B085-E1E6-DC98-E54381AD4AA6}"/>
              </a:ext>
            </a:extLst>
          </p:cNvPr>
          <p:cNvSpPr txBox="1"/>
          <p:nvPr/>
        </p:nvSpPr>
        <p:spPr>
          <a:xfrm>
            <a:off x="110836" y="1006730"/>
            <a:ext cx="8872828" cy="415498"/>
          </a:xfrm>
          <a:prstGeom prst="rect">
            <a:avLst/>
          </a:prstGeom>
          <a:noFill/>
        </p:spPr>
        <p:txBody>
          <a:bodyPr wrap="square">
            <a:spAutoFit/>
          </a:bodyPr>
          <a:lstStyle/>
          <a:p>
            <a:pPr lvl="0" algn="ctr">
              <a:buSzPts val="1400"/>
            </a:pPr>
            <a:r>
              <a:rPr lang="fr-FR" sz="2100" b="1" dirty="0">
                <a:effectLst/>
                <a:latin typeface="Times New Roman" panose="02020603050405020304" pitchFamily="18" charset="0"/>
                <a:ea typeface="Times New Roman" panose="02020603050405020304" pitchFamily="18" charset="0"/>
              </a:rPr>
              <a:t>Couverture des enfants sur les 5 passages dans les 4 districts sanitaires </a:t>
            </a:r>
            <a:endParaRPr lang="fr-FR" sz="2100" dirty="0">
              <a:effectLst/>
              <a:latin typeface="Times New Roman" panose="02020603050405020304" pitchFamily="18" charset="0"/>
              <a:ea typeface="Times New Roman" panose="02020603050405020304" pitchFamily="18" charset="0"/>
            </a:endParaRPr>
          </a:p>
        </p:txBody>
      </p:sp>
      <p:graphicFrame>
        <p:nvGraphicFramePr>
          <p:cNvPr id="2" name="Tableau 1">
            <a:extLst>
              <a:ext uri="{FF2B5EF4-FFF2-40B4-BE49-F238E27FC236}">
                <a16:creationId xmlns:a16="http://schemas.microsoft.com/office/drawing/2014/main" id="{A3AC71C6-2055-90FF-1157-9B98C9D7CF63}"/>
              </a:ext>
            </a:extLst>
          </p:cNvPr>
          <p:cNvGraphicFramePr>
            <a:graphicFrameLocks noGrp="1"/>
          </p:cNvGraphicFramePr>
          <p:nvPr>
            <p:extLst>
              <p:ext uri="{D42A27DB-BD31-4B8C-83A1-F6EECF244321}">
                <p14:modId xmlns:p14="http://schemas.microsoft.com/office/powerpoint/2010/main" val="985535201"/>
              </p:ext>
            </p:extLst>
          </p:nvPr>
        </p:nvGraphicFramePr>
        <p:xfrm>
          <a:off x="110836" y="1441646"/>
          <a:ext cx="8872828" cy="3390886"/>
        </p:xfrm>
        <a:graphic>
          <a:graphicData uri="http://schemas.openxmlformats.org/drawingml/2006/table">
            <a:tbl>
              <a:tblPr firstRow="1" firstCol="1" bandRow="1"/>
              <a:tblGrid>
                <a:gridCol w="2081529">
                  <a:extLst>
                    <a:ext uri="{9D8B030D-6E8A-4147-A177-3AD203B41FA5}">
                      <a16:colId xmlns:a16="http://schemas.microsoft.com/office/drawing/2014/main" val="1728150754"/>
                    </a:ext>
                  </a:extLst>
                </a:gridCol>
                <a:gridCol w="1431739">
                  <a:extLst>
                    <a:ext uri="{9D8B030D-6E8A-4147-A177-3AD203B41FA5}">
                      <a16:colId xmlns:a16="http://schemas.microsoft.com/office/drawing/2014/main" val="669027889"/>
                    </a:ext>
                  </a:extLst>
                </a:gridCol>
                <a:gridCol w="1571198">
                  <a:extLst>
                    <a:ext uri="{9D8B030D-6E8A-4147-A177-3AD203B41FA5}">
                      <a16:colId xmlns:a16="http://schemas.microsoft.com/office/drawing/2014/main" val="352353686"/>
                    </a:ext>
                  </a:extLst>
                </a:gridCol>
                <a:gridCol w="1170370">
                  <a:extLst>
                    <a:ext uri="{9D8B030D-6E8A-4147-A177-3AD203B41FA5}">
                      <a16:colId xmlns:a16="http://schemas.microsoft.com/office/drawing/2014/main" val="1520377733"/>
                    </a:ext>
                  </a:extLst>
                </a:gridCol>
                <a:gridCol w="1307938">
                  <a:extLst>
                    <a:ext uri="{9D8B030D-6E8A-4147-A177-3AD203B41FA5}">
                      <a16:colId xmlns:a16="http://schemas.microsoft.com/office/drawing/2014/main" val="892744122"/>
                    </a:ext>
                  </a:extLst>
                </a:gridCol>
                <a:gridCol w="1310054">
                  <a:extLst>
                    <a:ext uri="{9D8B030D-6E8A-4147-A177-3AD203B41FA5}">
                      <a16:colId xmlns:a16="http://schemas.microsoft.com/office/drawing/2014/main" val="3035130309"/>
                    </a:ext>
                  </a:extLst>
                </a:gridCol>
              </a:tblGrid>
              <a:tr h="1552689">
                <a:tc>
                  <a:txBody>
                    <a:bodyPr/>
                    <a:lstStyle/>
                    <a:p>
                      <a:pPr algn="ctr">
                        <a:lnSpc>
                          <a:spcPct val="115000"/>
                        </a:lnSpc>
                      </a:pPr>
                      <a:r>
                        <a:rPr lang="fr-S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Districts</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a:lnSpc>
                          <a:spcPct val="100000"/>
                        </a:lnSpc>
                      </a:pPr>
                      <a:r>
                        <a:rPr lang="fr-S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Enfants traités </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0000"/>
                        </a:lnSpc>
                      </a:pPr>
                      <a:r>
                        <a:rPr lang="fr-S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TDO 3 au </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0000"/>
                        </a:lnSpc>
                      </a:pPr>
                      <a:r>
                        <a:rPr lang="fr-S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fr-SN" sz="18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a:t>
                      </a:r>
                      <a:r>
                        <a:rPr lang="fr-S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a:t>
                      </a:r>
                      <a:r>
                        <a:rPr lang="fr-SN" sz="18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ème</a:t>
                      </a:r>
                      <a:r>
                        <a:rPr lang="fr-S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3e et 4</a:t>
                      </a:r>
                      <a:r>
                        <a:rPr lang="fr-SN" sz="18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ème</a:t>
                      </a:r>
                      <a:r>
                        <a:rPr lang="fr-S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Passage</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rgbClr val="FFE699"/>
                    </a:solidFill>
                  </a:tcPr>
                </a:tc>
                <a:tc>
                  <a:txBody>
                    <a:bodyPr/>
                    <a:lstStyle/>
                    <a:p>
                      <a:pPr algn="ctr">
                        <a:lnSpc>
                          <a:spcPct val="100000"/>
                        </a:lnSpc>
                      </a:pPr>
                      <a:r>
                        <a:rPr lang="fr-S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Enfants couverts sur les CINQ Passages</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00000"/>
                        </a:lnSpc>
                      </a:pPr>
                      <a:r>
                        <a:rPr lang="fr-S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Cible Théorique</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00000"/>
                        </a:lnSpc>
                      </a:pPr>
                      <a:r>
                        <a:rPr lang="fr-S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Couverture Théorique </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0000"/>
                        </a:lnSpc>
                      </a:pPr>
                      <a:r>
                        <a:rPr lang="fr-S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Passages</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ctr">
                        <a:lnSpc>
                          <a:spcPct val="100000"/>
                        </a:lnSpc>
                      </a:pPr>
                      <a:r>
                        <a:rPr lang="fr-S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Couverture Réelle </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0000"/>
                        </a:lnSpc>
                      </a:pPr>
                      <a:r>
                        <a:rPr lang="fr-S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Passages</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rgbClr val="E6FED0"/>
                    </a:solidFill>
                  </a:tcPr>
                </a:tc>
                <a:extLst>
                  <a:ext uri="{0D108BD9-81ED-4DB2-BD59-A6C34878D82A}">
                    <a16:rowId xmlns:a16="http://schemas.microsoft.com/office/drawing/2014/main" val="3799120104"/>
                  </a:ext>
                </a:extLst>
              </a:tr>
              <a:tr h="339614">
                <a:tc>
                  <a:txBody>
                    <a:bodyPr/>
                    <a:lstStyle/>
                    <a:p>
                      <a:pPr indent="140335">
                        <a:lnSpc>
                          <a:spcPct val="115000"/>
                        </a:lnSpc>
                      </a:pPr>
                      <a:r>
                        <a:rPr lang="fr-SN" sz="1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Dianké Makha</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C10C0"/>
                    </a:solid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16 016</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1000"/>
                        </a:spcAft>
                      </a:pPr>
                      <a:r>
                        <a:rPr lang="fr-SN"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15804</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algn="ctr">
                        <a:lnSpc>
                          <a:spcPct val="115000"/>
                        </a:lnSpc>
                        <a:spcAft>
                          <a:spcPts val="1000"/>
                        </a:spcAft>
                      </a:pPr>
                      <a:r>
                        <a:rPr lang="fr-SN"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15287</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79400"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103,4%</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79400"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99,0%</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extLst>
                  <a:ext uri="{0D108BD9-81ED-4DB2-BD59-A6C34878D82A}">
                    <a16:rowId xmlns:a16="http://schemas.microsoft.com/office/drawing/2014/main" val="2388574748"/>
                  </a:ext>
                </a:extLst>
              </a:tr>
              <a:tr h="351338">
                <a:tc>
                  <a:txBody>
                    <a:bodyPr/>
                    <a:lstStyle/>
                    <a:p>
                      <a:pPr indent="153035">
                        <a:lnSpc>
                          <a:spcPct val="115000"/>
                        </a:lnSpc>
                      </a:pPr>
                      <a:r>
                        <a:rPr lang="fr-SN" sz="1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Kédougou</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C10C0"/>
                    </a:solid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22 553</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21145</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28175</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79400"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75,0%</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79400"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96,1%</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extLst>
                  <a:ext uri="{0D108BD9-81ED-4DB2-BD59-A6C34878D82A}">
                    <a16:rowId xmlns:a16="http://schemas.microsoft.com/office/drawing/2014/main" val="4014996433"/>
                  </a:ext>
                </a:extLst>
              </a:tr>
              <a:tr h="351338">
                <a:tc>
                  <a:txBody>
                    <a:bodyPr/>
                    <a:lstStyle/>
                    <a:p>
                      <a:pPr indent="153035">
                        <a:lnSpc>
                          <a:spcPct val="115000"/>
                        </a:lnSpc>
                      </a:pPr>
                      <a:r>
                        <a:rPr lang="fr-SN" sz="1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Salémata</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BC10C0"/>
                    </a:solid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7 327</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1000"/>
                        </a:spcAft>
                      </a:pPr>
                      <a:r>
                        <a:rPr lang="fr-SN"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7290</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algn="ctr">
                        <a:lnSpc>
                          <a:spcPct val="115000"/>
                        </a:lnSpc>
                        <a:spcAft>
                          <a:spcPts val="1000"/>
                        </a:spcAft>
                      </a:pPr>
                      <a:r>
                        <a:rPr lang="fr-SN"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7932</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79400"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91,9%</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indent="279400"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99,9%</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extLst>
                  <a:ext uri="{0D108BD9-81ED-4DB2-BD59-A6C34878D82A}">
                    <a16:rowId xmlns:a16="http://schemas.microsoft.com/office/drawing/2014/main" val="1152141162"/>
                  </a:ext>
                </a:extLst>
              </a:tr>
              <a:tr h="351338">
                <a:tc>
                  <a:txBody>
                    <a:bodyPr/>
                    <a:lstStyle/>
                    <a:p>
                      <a:pPr indent="153035">
                        <a:lnSpc>
                          <a:spcPct val="115000"/>
                        </a:lnSpc>
                      </a:pPr>
                      <a:r>
                        <a:rPr lang="fr-SN" sz="1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Saraya</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BC10C0"/>
                    </a:solidFill>
                  </a:tcPr>
                </a:tc>
                <a:tc>
                  <a:txBody>
                    <a:bodyPr/>
                    <a:lstStyle/>
                    <a:p>
                      <a:pPr algn="ctr">
                        <a:lnSpc>
                          <a:spcPct val="115000"/>
                        </a:lnSpc>
                        <a:spcAft>
                          <a:spcPts val="1000"/>
                        </a:spcAft>
                      </a:pPr>
                      <a:r>
                        <a:rPr lang="fr-FR" sz="1700">
                          <a:effectLst/>
                          <a:latin typeface="Times New Roman" panose="02020603050405020304" pitchFamily="18" charset="0"/>
                          <a:ea typeface="Calibri" panose="020F0502020204030204" pitchFamily="34" charset="0"/>
                          <a:cs typeface="Times New Roman" panose="02020603050405020304" pitchFamily="18" charset="0"/>
                        </a:rPr>
                        <a:t>17 579</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fr-SN"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17183</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fr-SN"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18195</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279400"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94,4%</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279400" algn="ctr">
                        <a:lnSpc>
                          <a:spcPct val="115000"/>
                        </a:lnSpc>
                        <a:spcAft>
                          <a:spcPts val="1000"/>
                        </a:spcAft>
                      </a:pPr>
                      <a:r>
                        <a:rPr lang="fr-FR" sz="1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99,0%</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8947403"/>
                  </a:ext>
                </a:extLst>
              </a:tr>
              <a:tr h="351338">
                <a:tc>
                  <a:txBody>
                    <a:bodyPr/>
                    <a:lstStyle/>
                    <a:p>
                      <a:pPr>
                        <a:lnSpc>
                          <a:spcPct val="115000"/>
                        </a:lnSpc>
                      </a:pPr>
                      <a:r>
                        <a:rPr lang="fr-SN" sz="1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10C0"/>
                    </a:solidFill>
                  </a:tcPr>
                </a:tc>
                <a:tc>
                  <a:txBody>
                    <a:bodyPr/>
                    <a:lstStyle/>
                    <a:p>
                      <a:pPr algn="ctr">
                        <a:lnSpc>
                          <a:spcPct val="115000"/>
                        </a:lnSpc>
                        <a:spcAft>
                          <a:spcPts val="1000"/>
                        </a:spcAft>
                      </a:pPr>
                      <a:r>
                        <a:rPr lang="fr-FR" sz="1700" b="1">
                          <a:effectLst/>
                          <a:latin typeface="Times New Roman" panose="02020603050405020304" pitchFamily="18" charset="0"/>
                          <a:ea typeface="Calibri" panose="020F0502020204030204" pitchFamily="34" charset="0"/>
                          <a:cs typeface="Times New Roman" panose="02020603050405020304" pitchFamily="18" charset="0"/>
                        </a:rPr>
                        <a:t>63 475</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fr-FR" sz="17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61 422</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fr-FR" sz="17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69 589</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80670" algn="ctr">
                        <a:lnSpc>
                          <a:spcPct val="115000"/>
                        </a:lnSpc>
                        <a:spcAft>
                          <a:spcPts val="1000"/>
                        </a:spcAft>
                      </a:pPr>
                      <a:r>
                        <a:rPr lang="fr-FR" sz="17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88,3%</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80670" algn="ctr">
                        <a:lnSpc>
                          <a:spcPct val="115000"/>
                        </a:lnSpc>
                        <a:spcAft>
                          <a:spcPts val="1000"/>
                        </a:spcAft>
                      </a:pPr>
                      <a:r>
                        <a:rPr lang="fr-FR" sz="17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98,1%</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757886"/>
                  </a:ext>
                </a:extLst>
              </a:tr>
            </a:tbl>
          </a:graphicData>
        </a:graphic>
      </p:graphicFrame>
    </p:spTree>
    <p:extLst>
      <p:ext uri="{BB962C8B-B14F-4D97-AF65-F5344CB8AC3E}">
        <p14:creationId xmlns:p14="http://schemas.microsoft.com/office/powerpoint/2010/main" val="223504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oogle Shape;136;g2073e6c94da_0_63"/>
          <p:cNvGrpSpPr/>
          <p:nvPr/>
        </p:nvGrpSpPr>
        <p:grpSpPr>
          <a:xfrm>
            <a:off x="295275" y="115888"/>
            <a:ext cx="8591550" cy="1008062"/>
            <a:chOff x="0" y="0"/>
            <a:chExt cx="8592857" cy="1007184"/>
          </a:xfrm>
        </p:grpSpPr>
        <p:sp>
          <p:nvSpPr>
            <p:cNvPr id="24578" name="Google Shape;137;g2073e6c94da_0_63"/>
            <p:cNvSpPr/>
            <p:nvPr/>
          </p:nvSpPr>
          <p:spPr>
            <a:xfrm>
              <a:off x="4280657" y="984"/>
              <a:ext cx="4312200" cy="1006200"/>
            </a:xfrm>
            <a:prstGeom prst="rightArrow">
              <a:avLst>
                <a:gd name="adj1" fmla="val 75000"/>
                <a:gd name="adj2" fmla="val 49999"/>
              </a:avLst>
            </a:prstGeom>
            <a:solidFill>
              <a:srgbClr val="D9D2E9"/>
            </a:solidFill>
            <a:ln w="25400" cap="flat" cmpd="sng">
              <a:solidFill>
                <a:srgbClr val="CFD7E7">
                  <a:alpha val="89410"/>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24579" name="Google Shape;138;g2073e6c94da_0_63"/>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39" name="Google Shape;139;g2073e6c94da_0_63"/>
            <p:cNvSpPr txBox="1"/>
            <p:nvPr/>
          </p:nvSpPr>
          <p:spPr>
            <a:xfrm>
              <a:off x="49164" y="49164"/>
              <a:ext cx="4412966" cy="908700"/>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FR" sz="2400" b="1" cap="none" noProof="1">
                  <a:solidFill>
                    <a:schemeClr val="dk1"/>
                  </a:solidFill>
                  <a:latin typeface="Times New Roman" panose="02020603050405020304" pitchFamily="18" charset="0"/>
                  <a:cs typeface="Times New Roman" panose="02020603050405020304" pitchFamily="18" charset="0"/>
                  <a:sym typeface="Arial" panose="020B0604020202020204"/>
                </a:rPr>
                <a:t>Principaux enseignements tirés en 2023 : Focus Digitalisation   </a:t>
              </a:r>
              <a:endParaRPr sz="2400" b="1" cap="none" noProof="1">
                <a:solidFill>
                  <a:schemeClr val="dk1"/>
                </a:solidFill>
                <a:latin typeface="Times New Roman" panose="02020603050405020304" pitchFamily="18" charset="0"/>
                <a:cs typeface="Times New Roman" panose="02020603050405020304" pitchFamily="18" charset="0"/>
                <a:sym typeface="Arial" panose="020B0604020202020204"/>
              </a:endParaRPr>
            </a:p>
          </p:txBody>
        </p:sp>
      </p:grpSp>
      <p:sp>
        <p:nvSpPr>
          <p:cNvPr id="140" name="Google Shape;140;g2073e6c94da_0_63"/>
          <p:cNvSpPr txBox="1"/>
          <p:nvPr/>
        </p:nvSpPr>
        <p:spPr>
          <a:xfrm>
            <a:off x="198438" y="1268413"/>
            <a:ext cx="8766175" cy="5113914"/>
          </a:xfrm>
          <a:prstGeom prst="rect">
            <a:avLst/>
          </a:prstGeom>
          <a:noFill/>
          <a:ln>
            <a:noFill/>
          </a:ln>
        </p:spPr>
        <p:txBody>
          <a:bodyPr spcFirstLastPara="1" wrap="square" lIns="91425" tIns="45700" rIns="91425" bIns="45700" anchor="t" anchorCtr="0">
            <a:normAutofit/>
          </a:bodyPr>
          <a:lstStyle/>
          <a:p>
            <a:pPr marL="0" marR="0" lvl="0" indent="0" algn="just" defTabSz="914400" rtl="0" eaLnBrk="1" fontAlgn="base" latinLnBrk="0" hangingPunct="1">
              <a:lnSpc>
                <a:spcPct val="150000"/>
              </a:lnSpc>
              <a:spcBef>
                <a:spcPct val="0"/>
              </a:spcBef>
              <a:spcAft>
                <a:spcPct val="0"/>
              </a:spcAft>
              <a:buClrTx/>
              <a:buSzTx/>
              <a:buFont typeface="Arial" panose="020B0604020202020204"/>
              <a:buNone/>
              <a:tabLst/>
              <a:defRPr/>
            </a:pPr>
            <a:r>
              <a:rPr kumimoji="0" lang="fr-FR"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Absence de digitalisation de la CPS en 2023. </a:t>
            </a:r>
            <a:r>
              <a:rPr lang="fr-FR" sz="2400" dirty="0">
                <a:latin typeface="Times New Roman" panose="02020603050405020304" pitchFamily="18" charset="0"/>
                <a:cs typeface="Times New Roman" panose="02020603050405020304" pitchFamily="18" charset="0"/>
              </a:rPr>
              <a:t>C</a:t>
            </a:r>
            <a:r>
              <a:rPr kumimoji="0" lang="fr-FR"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ependant</a:t>
            </a:r>
            <a:r>
              <a:rPr kumimoji="0" lang="fr-FR"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en 2024, deux Districts Sanitaires feront l’objet de digitalisation des données CPS en phase pilote. Il s’agit du District Sanitaire de Maka Colibantang dans la Région de Tambacounda et le District Sanitaire de Diourbel dans la Région de Diourbel.</a:t>
            </a:r>
          </a:p>
          <a:p>
            <a:pPr marL="0" marR="0" lvl="0" indent="0" algn="just" defTabSz="914400" rtl="0" eaLnBrk="1" fontAlgn="base" latinLnBrk="0" hangingPunct="1">
              <a:lnSpc>
                <a:spcPct val="150000"/>
              </a:lnSpc>
              <a:spcBef>
                <a:spcPct val="0"/>
              </a:spcBef>
              <a:spcAft>
                <a:spcPct val="0"/>
              </a:spcAft>
              <a:buClrTx/>
              <a:buSzTx/>
              <a:buFont typeface="Arial" panose="020B0604020202020204"/>
              <a:buNone/>
              <a:tabLst/>
              <a:defRPr/>
            </a:pPr>
            <a:r>
              <a:rPr lang="fr-FR" sz="2400" dirty="0">
                <a:latin typeface="Times New Roman" panose="02020603050405020304" pitchFamily="18" charset="0"/>
                <a:cs typeface="Times New Roman" panose="02020603050405020304" pitchFamily="18" charset="0"/>
              </a:rPr>
              <a:t>Après la phase pilote de 2 ans au moins, cette digitalisation sera étendue aux autres districts sanitaires cibles CPS.</a:t>
            </a:r>
            <a:endParaRPr kumimoji="0" lang="fr-FR"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TotalTime>
  <Words>1795</Words>
  <Application>Microsoft Office PowerPoint</Application>
  <PresentationFormat>Affichage à l'écran (4:3)</PresentationFormat>
  <Paragraphs>361</Paragraphs>
  <Slides>22</Slides>
  <Notes>22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Calibri</vt:lpstr>
      <vt:lpstr>Times New Roman</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tchouatieua@mmv.org</dc:creator>
  <cp:keywords>, docId:1977199CA60E7F458FFA04C232ACC5C4</cp:keywords>
  <cp:lastModifiedBy>Standeur Kaly</cp:lastModifiedBy>
  <cp:revision>80</cp:revision>
  <dcterms:created xsi:type="dcterms:W3CDTF">2023-02-13T11:49:39Z</dcterms:created>
  <dcterms:modified xsi:type="dcterms:W3CDTF">2024-02-27T00:07:23Z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0x01010084EAD12591D3B44A8A2C70EAA04D66AB</vt:lpwstr>
  </property>
  <property fmtid="{D5CDD505-2E9C-101B-9397-08002B2CF9AE}" pid="3" name="ICV">
    <vt:lpwstr>3287A82FAC41428CAC72D467CDCC1394</vt:lpwstr>
  </property>
  <property fmtid="{D5CDD505-2E9C-101B-9397-08002B2CF9AE}" pid="4" name="KSOProductBuildVer">
    <vt:lpwstr>1033-11.2.0.11440</vt:lpwstr>
  </property>
</Properties>
</file>