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310" r:id="rId3"/>
    <p:sldId id="257" r:id="rId4"/>
    <p:sldId id="280" r:id="rId5"/>
    <p:sldId id="295" r:id="rId6"/>
    <p:sldId id="275" r:id="rId7"/>
    <p:sldId id="296" r:id="rId8"/>
    <p:sldId id="298" r:id="rId9"/>
    <p:sldId id="311" r:id="rId10"/>
    <p:sldId id="299" r:id="rId11"/>
    <p:sldId id="309" r:id="rId12"/>
    <p:sldId id="307" r:id="rId13"/>
    <p:sldId id="301" r:id="rId14"/>
    <p:sldId id="302" r:id="rId15"/>
    <p:sldId id="303" r:id="rId16"/>
    <p:sldId id="306" r:id="rId17"/>
    <p:sldId id="305" r:id="rId18"/>
    <p:sldId id="274" r:id="rId1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1pPr>
    <a:lvl2pPr marL="0" lvl="1"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2pPr>
    <a:lvl3pPr marL="0" lvl="2"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3pPr>
    <a:lvl4pPr marL="0" lvl="3"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4pPr>
    <a:lvl5pPr marL="0" lvl="4"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5pPr>
    <a:lvl6pPr marL="2286000" lvl="5"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6pPr>
    <a:lvl7pPr marL="2743200" lvl="6"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7pPr>
    <a:lvl8pPr marL="3200400" lvl="7"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8pPr>
    <a:lvl9pPr marL="3657600" lvl="8"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Dentinger" initials="C" lastIdx="786497536" clrIdx="0"/>
  <p:cmAuthor id="2" name="Lia Florey" initials="L" lastIdx="78649753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0952" autoAdjust="0"/>
  </p:normalViewPr>
  <p:slideViewPr>
    <p:cSldViewPr snapToGrid="0" showGuides="1">
      <p:cViewPr varScale="1">
        <p:scale>
          <a:sx n="70" d="100"/>
          <a:sy n="70" d="100"/>
        </p:scale>
        <p:origin x="1810"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Marie Tchouatieu" userId="d538aaad-2311-443c-9d41-ce265c3facdb" providerId="ADAL" clId="{88EBA12C-1D85-4785-A1FF-F67E75EF261B}"/>
    <pc:docChg chg="modSld">
      <pc:chgData name="Andre Marie Tchouatieu" userId="d538aaad-2311-443c-9d41-ce265c3facdb" providerId="ADAL" clId="{88EBA12C-1D85-4785-A1FF-F67E75EF261B}" dt="2024-02-12T08:33:03.519" v="20" actId="14100"/>
      <pc:docMkLst>
        <pc:docMk/>
      </pc:docMkLst>
      <pc:sldChg chg="modSp mod">
        <pc:chgData name="Andre Marie Tchouatieu" userId="d538aaad-2311-443c-9d41-ce265c3facdb" providerId="ADAL" clId="{88EBA12C-1D85-4785-A1FF-F67E75EF261B}" dt="2024-02-12T08:16:43.782" v="1" actId="20577"/>
        <pc:sldMkLst>
          <pc:docMk/>
          <pc:sldMk cId="0" sldId="256"/>
        </pc:sldMkLst>
        <pc:spChg chg="mod">
          <ac:chgData name="Andre Marie Tchouatieu" userId="d538aaad-2311-443c-9d41-ce265c3facdb" providerId="ADAL" clId="{88EBA12C-1D85-4785-A1FF-F67E75EF261B}" dt="2024-02-12T08:16:43.782" v="1" actId="20577"/>
          <ac:spMkLst>
            <pc:docMk/>
            <pc:sldMk cId="0" sldId="256"/>
            <ac:spMk id="92" creationId="{00000000-0000-0000-0000-000000000000}"/>
          </ac:spMkLst>
        </pc:spChg>
      </pc:sldChg>
      <pc:sldChg chg="modSp mod">
        <pc:chgData name="Andre Marie Tchouatieu" userId="d538aaad-2311-443c-9d41-ce265c3facdb" providerId="ADAL" clId="{88EBA12C-1D85-4785-A1FF-F67E75EF261B}" dt="2024-02-12T08:21:45.154" v="19" actId="14734"/>
        <pc:sldMkLst>
          <pc:docMk/>
          <pc:sldMk cId="0" sldId="257"/>
        </pc:sldMkLst>
        <pc:graphicFrameChg chg="mod modGraphic">
          <ac:chgData name="Andre Marie Tchouatieu" userId="d538aaad-2311-443c-9d41-ce265c3facdb" providerId="ADAL" clId="{88EBA12C-1D85-4785-A1FF-F67E75EF261B}" dt="2024-02-12T08:21:45.154" v="19" actId="14734"/>
          <ac:graphicFrameMkLst>
            <pc:docMk/>
            <pc:sldMk cId="0" sldId="257"/>
            <ac:graphicFrameMk id="102" creationId="{00000000-0000-0000-0000-000000000000}"/>
          </ac:graphicFrameMkLst>
        </pc:graphicFrameChg>
      </pc:sldChg>
      <pc:sldChg chg="modSp mod">
        <pc:chgData name="Andre Marie Tchouatieu" userId="d538aaad-2311-443c-9d41-ce265c3facdb" providerId="ADAL" clId="{88EBA12C-1D85-4785-A1FF-F67E75EF261B}" dt="2024-02-12T08:33:03.519" v="20" actId="14100"/>
        <pc:sldMkLst>
          <pc:docMk/>
          <pc:sldMk cId="0" sldId="269"/>
        </pc:sldMkLst>
        <pc:grpChg chg="mod">
          <ac:chgData name="Andre Marie Tchouatieu" userId="d538aaad-2311-443c-9d41-ce265c3facdb" providerId="ADAL" clId="{88EBA12C-1D85-4785-A1FF-F67E75EF261B}" dt="2024-02-12T08:33:03.519" v="20" actId="14100"/>
          <ac:grpSpMkLst>
            <pc:docMk/>
            <pc:sldMk cId="0" sldId="269"/>
            <ac:grpSpMk id="40961" creationId="{00000000-0000-0000-0000-000000000000}"/>
          </ac:grpSpMkLst>
        </pc:gr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2-14T08:40:06.076" idx="786497536">
    <p:pos x="1310739" y="4325376"/>
    <p:text>ajouter un domaine d'intérêt ? numérisation, populations difficiles à atteindre, durabilité ou nouvelles géographies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3-02-14T08:40:06.078" idx="786497536">
    <p:pos x="2621457" y="54001697"/>
    <p:text>Ou nous pouvons simplement laisser cette information en 2022 pour plus de simplicité. Je l'ai laissé ici car quelqu'un a suggéré qu'une brève orientation serait utile pour chaque pays.</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3-02-14T08:40:06.081" idx="786497536">
    <p:pos x="131090" y="23986193"/>
    <p:text>Devrions-nous demander des informations sur le nombre de cycles à inclure dans ces cartes ? Est-il possible de les demander dans le temps qui reste ?</p:text>
  </p:cm>
  <p:cm authorId="2" dt="2023-02-14T08:40:06.082" idx="786497537">
    <p:pos x="131090" y="23986193"/>
    <p:text>Est-il possible de les réaliser avec les informations que Céline a déjà collectées ?</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3-02-14T08:40:06.081" idx="786497536">
    <p:pos x="131090" y="23986193"/>
    <p:text>Devrions-nous demander des informations sur le nombre de cycles à inclure dans ces cartes ? Est-il possible de les demander dans le temps qui reste ?</p:text>
  </p:cm>
  <p:cm authorId="2" dt="2023-02-14T08:40:06.082" idx="786497537">
    <p:pos x="131090" y="23986193"/>
    <p:text>Est-il possible de les réaliser avec les informations que Céline a déjà collectées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7" name="Google Shape;6;n"/>
          <p:cNvSpPr txBox="1">
            <a:spLocks noGrp="1"/>
          </p:cNvSpPr>
          <p:nvPr>
            <p:ph type="body"/>
          </p:nvPr>
        </p:nvSpPr>
        <p:spPr>
          <a:xfrm>
            <a:off x="685800" y="4400550"/>
            <a:ext cx="5486400" cy="3600450"/>
          </a:xfrm>
          <a:prstGeom prst="rect">
            <a:avLst/>
          </a:prstGeom>
          <a:noFill/>
          <a:ln w="9525">
            <a:noFill/>
          </a:ln>
        </p:spPr>
        <p:txBody>
          <a:bodyPr wrap="square" lIns="91425" tIns="45700" rIns="91425" bIns="45700" anchor="t" anchorCtr="0"/>
          <a:lstStyle/>
          <a:p>
            <a:pPr lvl="0"/>
            <a:endParaRPr lang="en-US"/>
          </a:p>
        </p:txBody>
      </p:sp>
      <p:sp>
        <p:nvSpPr>
          <p:cNvPr id="7" name="Google Shape;7;n"/>
          <p:cNvSpPr txBox="1">
            <a:spLocks noGrp="1"/>
          </p:cNvSpPr>
          <p:nvPr>
            <p:ph type="ftr" idx="11"/>
          </p:nvPr>
        </p:nvSpPr>
        <p:spPr>
          <a:xfrm>
            <a:off x="0" y="8685213"/>
            <a:ext cx="2971800" cy="4587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8" name="Google Shape;8;n"/>
          <p:cNvSpPr txBox="1">
            <a:spLocks noGrp="1"/>
          </p:cNvSpPr>
          <p:nvPr>
            <p:ph type="sldNum" idx="12"/>
          </p:nvPr>
        </p:nvSpPr>
        <p:spPr>
          <a:xfrm>
            <a:off x="3884613" y="8685213"/>
            <a:ext cx="2971800" cy="458788"/>
          </a:xfrm>
          <a:prstGeom prst="rect">
            <a:avLst/>
          </a:prstGeom>
          <a:noFill/>
          <a:ln>
            <a:noFill/>
          </a:ln>
        </p:spPr>
        <p:txBody>
          <a:bodyPr spcFirstLastPara="1" wrap="square" lIns="91425" tIns="45700" rIns="91425" bIns="45700" anchor="b" anchorCtr="0">
            <a:noAutofit/>
          </a:bodyPr>
          <a:lstStyle/>
          <a:p>
            <a:pPr marL="0" marR="0" lvl="0" indent="0" algn="r" rtl="0" fontAlgn="auto">
              <a:lnSpc>
                <a:spcPct val="100000"/>
              </a:lnSpc>
              <a:spcBef>
                <a:spcPts val="0"/>
              </a:spcBef>
              <a:spcAft>
                <a:spcPts val="0"/>
              </a:spcAft>
              <a:buClr>
                <a:srgbClr val="000000"/>
              </a:buClr>
              <a:buSzPts val="1200"/>
              <a:buFont typeface="Arial" panose="020B0604020202020204"/>
              <a:buNone/>
            </a:pPr>
            <a:fld id="{00000000-1234-1234-1234-123412341234}" type="slidenum">
              <a:rPr lang="fr-F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rPr>
              <a:t>‹N°›</a:t>
            </a:fld>
            <a:endParaRP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504076400"/>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Google Shape;85;p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86" name="Google Shape;86;p1:notes"/>
          <p:cNvSpPr>
            <a:spLocks noGrp="1" noRot="1" noChangeAspect="1"/>
          </p:cNvSpPr>
          <p:nvPr>
            <p:ph type="sldImg" idx="2"/>
          </p:nvPr>
        </p:nvSpPr>
        <p:spPr>
          <a:ln/>
        </p:spPr>
      </p:sp>
    </p:spTree>
    <p:extLst>
      <p:ext uri="{BB962C8B-B14F-4D97-AF65-F5344CB8AC3E}">
        <p14:creationId xmlns:p14="http://schemas.microsoft.com/office/powerpoint/2010/main" val="236119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Google Shape;95;g207aaa14ad4_0_32: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96" name="Google Shape;96;g207aaa14ad4_0_32:notes"/>
          <p:cNvSpPr>
            <a:spLocks noGrp="1" noRot="1" noChangeAspect="1"/>
          </p:cNvSpPr>
          <p:nvPr>
            <p:ph type="sldImg" idx="2"/>
          </p:nvPr>
        </p:nvSpPr>
        <p:spPr>
          <a:ln/>
        </p:spPr>
      </p:sp>
    </p:spTree>
    <p:extLst>
      <p:ext uri="{BB962C8B-B14F-4D97-AF65-F5344CB8AC3E}">
        <p14:creationId xmlns:p14="http://schemas.microsoft.com/office/powerpoint/2010/main" val="315801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Google Shape;104;g207aaa14ad4_0_2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05" name="Google Shape;105;g207aaa14ad4_0_21:notes"/>
          <p:cNvSpPr>
            <a:spLocks noGrp="1" noRot="1" noChangeAspect="1"/>
          </p:cNvSpPr>
          <p:nvPr>
            <p:ph type="sldImg" idx="2"/>
          </p:nvPr>
        </p:nvSpPr>
        <p:spPr>
          <a:ln/>
        </p:spPr>
      </p:sp>
    </p:spTree>
    <p:extLst>
      <p:ext uri="{BB962C8B-B14F-4D97-AF65-F5344CB8AC3E}">
        <p14:creationId xmlns:p14="http://schemas.microsoft.com/office/powerpoint/2010/main" val="181198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Google Shape;104;g207aaa14ad4_0_2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105" name="Google Shape;105;g207aaa14ad4_0_21:notes"/>
          <p:cNvSpPr>
            <a:spLocks noGrp="1" noRot="1" noChangeAspect="1"/>
          </p:cNvSpPr>
          <p:nvPr>
            <p:ph type="sldImg" idx="2"/>
          </p:nvPr>
        </p:nvSpPr>
        <p:spPr>
          <a:ln/>
        </p:spPr>
      </p:sp>
    </p:spTree>
    <p:extLst>
      <p:ext uri="{BB962C8B-B14F-4D97-AF65-F5344CB8AC3E}">
        <p14:creationId xmlns:p14="http://schemas.microsoft.com/office/powerpoint/2010/main" val="253645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73e6c94da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2073e6c94da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774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a:t>
            </a:r>
            <a:r>
              <a:rPr lang="fr-FR" baseline="0" dirty="0" smtClean="0"/>
              <a:t> note une nette baisse dans la </a:t>
            </a:r>
            <a:r>
              <a:rPr lang="fr-FR" baseline="0" dirty="0" err="1" smtClean="0"/>
              <a:t>morbidié</a:t>
            </a:r>
            <a:r>
              <a:rPr lang="fr-FR" baseline="0" dirty="0" smtClean="0"/>
              <a:t> et la mortalité liée au paludisme depuis l’introduction de la routine en 2022</a:t>
            </a:r>
            <a:endParaRPr lang="fr-FR" dirty="0"/>
          </a:p>
        </p:txBody>
      </p:sp>
    </p:spTree>
    <p:extLst>
      <p:ext uri="{BB962C8B-B14F-4D97-AF65-F5344CB8AC3E}">
        <p14:creationId xmlns:p14="http://schemas.microsoft.com/office/powerpoint/2010/main" val="247442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on voit bien que la variation dans les indicateurs depuis l’introduction de la routine est plus grande que dans les DS en campagne surtout la baisse de la mortalité surement dû au</a:t>
            </a:r>
            <a:r>
              <a:rPr lang="fr-FR" baseline="0" dirty="0" smtClean="0"/>
              <a:t> fait que les </a:t>
            </a:r>
            <a:r>
              <a:rPr lang="fr-FR" baseline="0" dirty="0" err="1" smtClean="0"/>
              <a:t>ASCp</a:t>
            </a:r>
            <a:r>
              <a:rPr lang="fr-FR" baseline="0" dirty="0" smtClean="0"/>
              <a:t> prennent en charge les cas en communauté réduisant le risque du non respect des références ou du lapse de temps entre la détection du cas et le traitement</a:t>
            </a:r>
            <a:endParaRPr lang="fr-FR" dirty="0"/>
          </a:p>
        </p:txBody>
      </p:sp>
    </p:spTree>
    <p:extLst>
      <p:ext uri="{BB962C8B-B14F-4D97-AF65-F5344CB8AC3E}">
        <p14:creationId xmlns:p14="http://schemas.microsoft.com/office/powerpoint/2010/main" val="283446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Google Shape;248;p21:notes"/>
          <p:cNvSpPr txBox="1">
            <a:spLocks noGrp="1"/>
          </p:cNvSpPr>
          <p:nvPr>
            <p:ph type="body"/>
          </p:nvPr>
        </p:nvSpPr>
        <p:spPr>
          <a:ln/>
        </p:spPr>
        <p:txBody>
          <a:bodyPr wrap="square" lIns="91425" tIns="45700" rIns="91425" bIns="45700" anchor="t" anchorCtr="0"/>
          <a:lstStyle/>
          <a:p>
            <a:pPr marL="0" lvl="0" indent="0">
              <a:buNone/>
            </a:pPr>
            <a:endParaRPr lang="en-US" sz="1200">
              <a:solidFill>
                <a:srgbClr val="000000"/>
              </a:solidFill>
              <a:latin typeface="Calibri" panose="020F0502020204030204"/>
              <a:sym typeface="Calibri" panose="020F0502020204030204"/>
            </a:endParaRPr>
          </a:p>
        </p:txBody>
      </p:sp>
      <p:sp>
        <p:nvSpPr>
          <p:cNvPr id="249" name="Google Shape;249;p21:notes"/>
          <p:cNvSpPr>
            <a:spLocks noGrp="1" noRot="1" noChangeAspect="1"/>
          </p:cNvSpPr>
          <p:nvPr>
            <p:ph type="sldImg" idx="2"/>
          </p:nvPr>
        </p:nvSpPr>
        <p:spPr>
          <a:ln/>
        </p:spPr>
      </p:sp>
    </p:spTree>
    <p:extLst>
      <p:ext uri="{BB962C8B-B14F-4D97-AF65-F5344CB8AC3E}">
        <p14:creationId xmlns:p14="http://schemas.microsoft.com/office/powerpoint/2010/main" val="98982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bg1"/>
        </a:solidFill>
        <a:effectLst/>
      </p:bgPr>
    </p:bg>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pPr fontAlgn="auto"/>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chemeClr val="bg1"/>
        </a:solidFill>
        <a:effectLst/>
      </p:bgPr>
    </p:bg>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solidFill>
          <a:schemeClr val="bg1"/>
        </a:solidFill>
        <a:effectLst/>
      </p:bgPr>
    </p:bg>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r MESSE FOUDA PROSPER LAURENT">
    <p:spTree>
      <p:nvGrpSpPr>
        <p:cNvPr id="1" name=""/>
        <p:cNvGrpSpPr/>
        <p:nvPr/>
      </p:nvGrpSpPr>
      <p:grpSpPr>
        <a:xfrm>
          <a:off x="0" y="0"/>
          <a:ext cx="0" cy="0"/>
          <a:chOff x="0" y="0"/>
          <a:chExt cx="0" cy="0"/>
        </a:xfrm>
      </p:grpSpPr>
      <p:sp>
        <p:nvSpPr>
          <p:cNvPr id="522" name="Shape 522"/>
          <p:cNvSpPr/>
          <p:nvPr/>
        </p:nvSpPr>
        <p:spPr>
          <a:xfrm>
            <a:off x="0" y="-1"/>
            <a:ext cx="9144000" cy="6858001"/>
          </a:xfrm>
          <a:prstGeom prst="rect">
            <a:avLst/>
          </a:prstGeom>
          <a:ln w="25400">
            <a:solidFill>
              <a:srgbClr val="558ED5"/>
            </a:solidFill>
          </a:ln>
        </p:spPr>
        <p:txBody>
          <a:bodyPr lIns="34289" tIns="34289" rIns="34289" bIns="34289" anchor="ctr"/>
          <a:lstStyle/>
          <a:p>
            <a:pPr algn="ctr">
              <a:defRPr>
                <a:solidFill>
                  <a:srgbClr val="FFFFFF"/>
                </a:solidFill>
                <a:latin typeface="+mn-lt"/>
                <a:ea typeface="+mn-ea"/>
                <a:cs typeface="+mn-cs"/>
                <a:sym typeface="Calibri"/>
              </a:defRPr>
            </a:pPr>
            <a:endParaRPr sz="1050"/>
          </a:p>
        </p:txBody>
      </p:sp>
      <p:sp>
        <p:nvSpPr>
          <p:cNvPr id="523" name="Shape 523"/>
          <p:cNvSpPr/>
          <p:nvPr/>
        </p:nvSpPr>
        <p:spPr>
          <a:xfrm>
            <a:off x="4533900" y="1058223"/>
            <a:ext cx="4610100" cy="50644"/>
          </a:xfrm>
          <a:prstGeom prst="rect">
            <a:avLst/>
          </a:prstGeom>
          <a:gradFill>
            <a:gsLst>
              <a:gs pos="0">
                <a:srgbClr val="C6D9F1"/>
              </a:gs>
              <a:gs pos="100000">
                <a:srgbClr val="376092"/>
              </a:gs>
            </a:gsLst>
          </a:gradFill>
          <a:ln>
            <a:solidFill>
              <a:srgbClr val="558ED5"/>
            </a:solidFill>
            <a:miter/>
          </a:ln>
        </p:spPr>
        <p:txBody>
          <a:bodyPr lIns="34289" tIns="34289" rIns="34289" bIns="34289" anchor="ctr"/>
          <a:lstStyle/>
          <a:p>
            <a:pPr>
              <a:defRPr>
                <a:latin typeface="+mn-lt"/>
                <a:ea typeface="+mn-ea"/>
                <a:cs typeface="+mn-cs"/>
                <a:sym typeface="Calibri"/>
              </a:defRPr>
            </a:pPr>
            <a:endParaRPr sz="1050"/>
          </a:p>
        </p:txBody>
      </p:sp>
      <p:sp>
        <p:nvSpPr>
          <p:cNvPr id="524" name="Shape 524"/>
          <p:cNvSpPr>
            <a:spLocks noGrp="1"/>
          </p:cNvSpPr>
          <p:nvPr>
            <p:ph type="body" idx="1"/>
          </p:nvPr>
        </p:nvSpPr>
        <p:spPr>
          <a:xfrm>
            <a:off x="208189" y="1295400"/>
            <a:ext cx="8554811" cy="4832350"/>
          </a:xfrm>
          <a:prstGeom prst="rect">
            <a:avLst/>
          </a:prstGeom>
        </p:spPr>
        <p:txBody>
          <a:bodyPr/>
          <a:lstStyle>
            <a:lvl1pPr marL="257175" indent="-257175">
              <a:lnSpc>
                <a:spcPct val="100000"/>
              </a:lnSpc>
              <a:spcBef>
                <a:spcPts val="375"/>
              </a:spcBef>
              <a:buClr>
                <a:srgbClr val="558ED5"/>
              </a:buClr>
              <a:buFont typeface="Wingdings"/>
              <a:buChar char="▪"/>
              <a:defRPr sz="1800">
                <a:latin typeface="Arial"/>
                <a:ea typeface="Arial"/>
                <a:cs typeface="Arial"/>
                <a:sym typeface="Arial"/>
              </a:defRPr>
            </a:lvl1pPr>
            <a:lvl2pPr marL="557213" indent="-214313">
              <a:lnSpc>
                <a:spcPct val="100000"/>
              </a:lnSpc>
              <a:spcBef>
                <a:spcPts val="375"/>
              </a:spcBef>
              <a:buClr>
                <a:srgbClr val="558ED5"/>
              </a:buClr>
              <a:buFont typeface="Wingdings"/>
              <a:buChar char="–"/>
              <a:defRPr sz="1800">
                <a:latin typeface="Arial"/>
                <a:ea typeface="Arial"/>
                <a:cs typeface="Arial"/>
                <a:sym typeface="Arial"/>
              </a:defRPr>
            </a:lvl2pPr>
            <a:lvl3pPr marL="857250" indent="-171450">
              <a:lnSpc>
                <a:spcPct val="100000"/>
              </a:lnSpc>
              <a:spcBef>
                <a:spcPts val="375"/>
              </a:spcBef>
              <a:buClr>
                <a:srgbClr val="558ED5"/>
              </a:buClr>
              <a:buFont typeface="Wingdings"/>
              <a:buChar char="➢"/>
              <a:defRPr sz="1800">
                <a:latin typeface="Arial"/>
                <a:ea typeface="Arial"/>
                <a:cs typeface="Arial"/>
                <a:sym typeface="Arial"/>
              </a:defRPr>
            </a:lvl3pPr>
            <a:lvl4pPr marL="1200150" indent="-171450">
              <a:lnSpc>
                <a:spcPct val="100000"/>
              </a:lnSpc>
              <a:spcBef>
                <a:spcPts val="375"/>
              </a:spcBef>
              <a:buClr>
                <a:srgbClr val="558ED5"/>
              </a:buClr>
              <a:buFont typeface="Wingdings"/>
              <a:buChar char="–"/>
              <a:defRPr sz="1800">
                <a:latin typeface="Arial"/>
                <a:ea typeface="Arial"/>
                <a:cs typeface="Arial"/>
                <a:sym typeface="Arial"/>
              </a:defRPr>
            </a:lvl4pPr>
            <a:lvl5pPr marL="1543050" indent="-171450">
              <a:lnSpc>
                <a:spcPct val="100000"/>
              </a:lnSpc>
              <a:spcBef>
                <a:spcPts val="375"/>
              </a:spcBef>
              <a:buClr>
                <a:srgbClr val="558ED5"/>
              </a:buClr>
              <a:buFont typeface="Wingdings"/>
              <a:buChar char="»"/>
              <a:defRPr sz="1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25" name="Shape 525"/>
          <p:cNvSpPr>
            <a:spLocks noGrp="1"/>
          </p:cNvSpPr>
          <p:nvPr>
            <p:ph type="title"/>
          </p:nvPr>
        </p:nvSpPr>
        <p:spPr>
          <a:xfrm>
            <a:off x="0" y="2"/>
            <a:ext cx="9144000" cy="914401"/>
          </a:xfrm>
          <a:prstGeom prst="rect">
            <a:avLst/>
          </a:prstGeom>
          <a:solidFill>
            <a:srgbClr val="558ED5"/>
          </a:solidFill>
          <a:ln w="9525">
            <a:solidFill>
              <a:srgbClr val="558ED5"/>
            </a:solidFill>
            <a:round/>
          </a:ln>
        </p:spPr>
        <p:txBody>
          <a:bodyPr/>
          <a:lstStyle>
            <a:lvl1pPr algn="ctr">
              <a:lnSpc>
                <a:spcPct val="100000"/>
              </a:lnSpc>
              <a:defRPr sz="2700" b="1">
                <a:solidFill>
                  <a:srgbClr val="FFFF00"/>
                </a:solidFill>
                <a:latin typeface="Franklin Gothic Medium"/>
                <a:ea typeface="Franklin Gothic Medium"/>
                <a:cs typeface="Franklin Gothic Medium"/>
                <a:sym typeface="Franklin Gothic Medium"/>
              </a:defRPr>
            </a:lvl1pPr>
          </a:lstStyle>
          <a:p>
            <a:r>
              <a:t>Title Text</a:t>
            </a:r>
          </a:p>
        </p:txBody>
      </p:sp>
      <p:sp>
        <p:nvSpPr>
          <p:cNvPr id="526" name="Shape 526"/>
          <p:cNvSpPr>
            <a:spLocks noGrp="1"/>
          </p:cNvSpPr>
          <p:nvPr>
            <p:ph type="sldNum" sz="quarter" idx="2"/>
          </p:nvPr>
        </p:nvSpPr>
        <p:spPr>
          <a:xfrm>
            <a:off x="8388424" y="6363630"/>
            <a:ext cx="257924" cy="358137"/>
          </a:xfrm>
          <a:prstGeom prst="rect">
            <a:avLst/>
          </a:prstGeom>
        </p:spPr>
        <p:txBody>
          <a:bodyPr/>
          <a:lstStyle>
            <a:lvl1pPr algn="l">
              <a:defRPr sz="1350">
                <a:solidFill>
                  <a:srgbClr val="000000"/>
                </a:solidFill>
              </a:defRPr>
            </a:lvl1pPr>
          </a:lstStyle>
          <a:p>
            <a:fld id="{86CB4B4D-7CA3-9044-876B-883B54F8677D}" type="slidenum">
              <a:t>‹N°›</a:t>
            </a:fld>
            <a:endParaRPr/>
          </a:p>
        </p:txBody>
      </p:sp>
    </p:spTree>
    <p:extLst>
      <p:ext uri="{BB962C8B-B14F-4D97-AF65-F5344CB8AC3E}">
        <p14:creationId xmlns:p14="http://schemas.microsoft.com/office/powerpoint/2010/main" val="37075486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bg1"/>
        </a:solidFill>
        <a:effectLst/>
      </p:bgPr>
    </p:bg>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bg1"/>
        </a:solidFill>
        <a:effectLst/>
      </p:bgPr>
    </p:bg>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29" name="Google Shape;29;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endParaRPr/>
          </a:p>
        </p:txBody>
      </p:sp>
      <p:sp>
        <p:nvSpPr>
          <p:cNvPr id="30" name="Google Shape;30;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endParaRPr/>
          </a:p>
        </p:txBody>
      </p:sp>
      <p:sp>
        <p:nvSpPr>
          <p:cNvPr id="31" name="Google Shape;31;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endParaRPr/>
          </a:p>
        </p:txBody>
      </p:sp>
      <p:sp>
        <p:nvSpPr>
          <p:cNvPr id="32" name="Google Shape;32;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endParaRPr/>
          </a:p>
        </p:txBody>
      </p:sp>
      <p:sp>
        <p:nvSpPr>
          <p:cNvPr id="33" name="Google Shape;33;p25"/>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4" name="Google Shape;34;p25"/>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5" name="Google Shape;35;p2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bg1"/>
        </a:solidFill>
        <a:effectLst/>
      </p:bgPr>
    </p:bg>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38" name="Google Shape;38;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pPr fontAlgn="auto"/>
            <a:endParaRPr/>
          </a:p>
        </p:txBody>
      </p:sp>
      <p:sp>
        <p:nvSpPr>
          <p:cNvPr id="39" name="Google Shape;39;p26"/>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0" name="Google Shape;40;p26"/>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1" name="Google Shape;41;p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bg1"/>
        </a:solidFill>
        <a:effectLst/>
      </p:bgPr>
    </p:bg>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4" name="Google Shape;44;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endParaRPr/>
          </a:p>
        </p:txBody>
      </p:sp>
      <p:sp>
        <p:nvSpPr>
          <p:cNvPr id="45" name="Google Shape;45;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bg1"/>
        </a:solidFill>
        <a:effectLst/>
      </p:bgPr>
    </p:bg>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chemeClr val="bg1"/>
        </a:solidFill>
        <a:effectLst/>
      </p:bgPr>
    </p:bg>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pPr fontAlgn="auto"/>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bg1"/>
        </a:solidFill>
        <a:effectLst/>
      </p:bgPr>
    </p:bg>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2"/>
          <p:cNvSpPr txBox="1">
            <a:spLocks noGrp="1"/>
          </p:cNvSpPr>
          <p:nvPr>
            <p:ph type="title"/>
          </p:nvPr>
        </p:nvSpPr>
        <p:spPr>
          <a:xfrm>
            <a:off x="457200" y="274638"/>
            <a:ext cx="8229600" cy="1143000"/>
          </a:xfrm>
          <a:prstGeom prst="rect">
            <a:avLst/>
          </a:prstGeom>
          <a:noFill/>
          <a:ln w="9525">
            <a:noFill/>
          </a:ln>
        </p:spPr>
        <p:txBody>
          <a:bodyPr wrap="square" lIns="91425" tIns="45700" rIns="91425" bIns="45700" anchor="ctr" anchorCtr="0"/>
          <a:lstStyle/>
          <a:p>
            <a:pPr lvl="0"/>
            <a:endParaRPr lang="en-US"/>
          </a:p>
        </p:txBody>
      </p:sp>
      <p:sp>
        <p:nvSpPr>
          <p:cNvPr id="1027" name="Google Shape;11;p22"/>
          <p:cNvSpPr txBox="1">
            <a:spLocks noGrp="1"/>
          </p:cNvSpPr>
          <p:nvPr>
            <p:ph type="body"/>
          </p:nvPr>
        </p:nvSpPr>
        <p:spPr>
          <a:xfrm>
            <a:off x="457200" y="1600200"/>
            <a:ext cx="8229600" cy="4525963"/>
          </a:xfrm>
          <a:prstGeom prst="rect">
            <a:avLst/>
          </a:prstGeom>
          <a:noFill/>
          <a:ln w="9525">
            <a:noFill/>
          </a:ln>
        </p:spPr>
        <p:txBody>
          <a:bodyPr wrap="square" lIns="91425" tIns="45700" rIns="91425" bIns="45700" anchor="t" anchorCtr="0"/>
          <a:lstStyle/>
          <a:p>
            <a:pPr lvl="0"/>
            <a:endParaRPr lang="en-US"/>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fr-FR" strike="noStrike" noProof="1">
                <a:latin typeface="Calibri" panose="020F0502020204030204"/>
                <a:ea typeface="Calibri" panose="020F0502020204030204"/>
                <a:cs typeface="Calibri" panose="020F0502020204030204"/>
              </a:rPr>
              <a:t>‹N°›</a:t>
            </a:fld>
            <a:endParaRPr lang="fr-FR" strike="noStrike" noProof="1"/>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oogle Shape;88;p1"/>
          <p:cNvGrpSpPr/>
          <p:nvPr/>
        </p:nvGrpSpPr>
        <p:grpSpPr>
          <a:xfrm>
            <a:off x="395288" y="1916113"/>
            <a:ext cx="8280400" cy="2159000"/>
            <a:chOff x="0" y="0"/>
            <a:chExt cx="8280920" cy="2158130"/>
          </a:xfrm>
        </p:grpSpPr>
        <p:sp>
          <p:nvSpPr>
            <p:cNvPr id="89" name="Google Shape;89;p1"/>
            <p:cNvSpPr/>
            <p:nvPr/>
          </p:nvSpPr>
          <p:spPr>
            <a:xfrm>
              <a:off x="0" y="0"/>
              <a:ext cx="8280920" cy="2158130"/>
            </a:xfrm>
            <a:prstGeom prst="rect">
              <a:avLst/>
            </a:prstGeom>
            <a:solidFill>
              <a:schemeClr val="accent1"/>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1"/>
            <p:cNvSpPr txBox="1"/>
            <p:nvPr/>
          </p:nvSpPr>
          <p:spPr>
            <a:xfrm>
              <a:off x="0" y="0"/>
              <a:ext cx="8280920" cy="2158130"/>
            </a:xfrm>
            <a:prstGeom prst="rect">
              <a:avLst/>
            </a:prstGeom>
            <a:noFill/>
            <a:ln>
              <a:noFill/>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lt1"/>
                </a:buClr>
                <a:buSzPts val="2400"/>
                <a:buFont typeface="Arial" panose="020B0604020202020204"/>
                <a:buNone/>
              </a:pPr>
              <a:r>
                <a:rPr lang="fr-FR" sz="2700" b="1" cap="none" noProof="1">
                  <a:solidFill>
                    <a:schemeClr val="lt1"/>
                  </a:solidFill>
                  <a:latin typeface="Arial" panose="020B0604020202020204"/>
                  <a:ea typeface="Arial" panose="020B0604020202020204"/>
                  <a:cs typeface="Arial" panose="020B0604020202020204"/>
                  <a:sym typeface="Arial" panose="020B0604020202020204"/>
                </a:rPr>
                <a:t>Chimioprévention du paludisme saisonnier (</a:t>
              </a:r>
              <a:r>
                <a:rPr lang="en-US" altLang="fr-FR" sz="2700" b="1" cap="none" noProof="1">
                  <a:solidFill>
                    <a:schemeClr val="lt1"/>
                  </a:solidFill>
                  <a:latin typeface="Arial" panose="020B0604020202020204"/>
                  <a:ea typeface="Arial" panose="020B0604020202020204"/>
                  <a:cs typeface="Arial" panose="020B0604020202020204"/>
                  <a:sym typeface="Arial" panose="020B0604020202020204"/>
                </a:rPr>
                <a:t>CPS</a:t>
              </a:r>
              <a:r>
                <a:rPr lang="fr-FR" sz="2700" b="1" cap="none" noProof="1">
                  <a:solidFill>
                    <a:schemeClr val="lt1"/>
                  </a:solidFill>
                  <a:latin typeface="Arial" panose="020B0604020202020204"/>
                  <a:ea typeface="Arial" panose="020B0604020202020204"/>
                  <a:cs typeface="Arial" panose="020B0604020202020204"/>
                  <a:sym typeface="Arial" panose="020B0604020202020204"/>
                </a:rPr>
                <a:t>) </a:t>
              </a:r>
              <a:endParaRPr sz="2700" b="1" cap="none" noProof="1">
                <a:solidFill>
                  <a:schemeClr val="lt1"/>
                </a:solidFill>
                <a:latin typeface="Arial" panose="020B0604020202020204"/>
                <a:ea typeface="Arial" panose="020B0604020202020204"/>
                <a:cs typeface="Arial" panose="020B0604020202020204"/>
                <a:sym typeface="Arial" panose="020B0604020202020204"/>
              </a:endParaRPr>
            </a:p>
            <a:p>
              <a:pPr marR="0" algn="ctr" fontAlgn="auto">
                <a:lnSpc>
                  <a:spcPct val="90000"/>
                </a:lnSpc>
                <a:spcBef>
                  <a:spcPts val="0"/>
                </a:spcBef>
                <a:spcAft>
                  <a:spcPts val="0"/>
                </a:spcAft>
                <a:buClr>
                  <a:schemeClr val="lt1"/>
                </a:buClr>
                <a:buSzPts val="2400"/>
                <a:buFont typeface="Arial" panose="020B0604020202020204"/>
                <a:buNone/>
              </a:pPr>
              <a:r>
                <a:rPr lang="fr-FR" sz="2700" b="1" noProof="1">
                  <a:solidFill>
                    <a:schemeClr val="lt1"/>
                  </a:solidFill>
                  <a:latin typeface="Arial" panose="020B0604020202020204"/>
                  <a:ea typeface="Arial" panose="020B0604020202020204"/>
                  <a:cs typeface="Arial" panose="020B0604020202020204"/>
                </a:rPr>
                <a:t>Campagne 2023</a:t>
              </a:r>
              <a:endParaRPr sz="2700" b="1" noProof="1">
                <a:solidFill>
                  <a:schemeClr val="lt1"/>
                </a:solidFill>
              </a:endParaRPr>
            </a:p>
            <a:p>
              <a:pPr marR="0" fontAlgn="auto">
                <a:lnSpc>
                  <a:spcPct val="90000"/>
                </a:lnSpc>
                <a:spcBef>
                  <a:spcPts val="840"/>
                </a:spcBef>
                <a:spcAft>
                  <a:spcPts val="0"/>
                </a:spcAft>
                <a:buClr>
                  <a:schemeClr val="lt1"/>
                </a:buClr>
                <a:buSzPts val="2400"/>
                <a:buFont typeface="Arial" panose="020B0604020202020204"/>
                <a:buNone/>
              </a:pPr>
              <a:r>
                <a:rPr lang="fr-FR" sz="2400" b="1" cap="none" noProof="1">
                  <a:solidFill>
                    <a:schemeClr val="lt1"/>
                  </a:solidFill>
                  <a:latin typeface="Arial" panose="020B0604020202020204"/>
                  <a:ea typeface="Arial" panose="020B0604020202020204"/>
                  <a:cs typeface="Arial" panose="020B0604020202020204"/>
                  <a:sym typeface="Arial" panose="020B0604020202020204"/>
                </a:rPr>
                <a:t>  </a:t>
              </a:r>
              <a:endParaRPr cap="none" noProof="1">
                <a:solidFill>
                  <a:srgbClr val="000000"/>
                </a:solidFill>
                <a:latin typeface="Arial" panose="020B0604020202020204"/>
                <a:ea typeface="Arial" panose="020B0604020202020204"/>
                <a:cs typeface="Arial" panose="020B0604020202020204"/>
                <a:sym typeface="Arial" panose="020B0604020202020204"/>
              </a:endParaRPr>
            </a:p>
            <a:p>
              <a:pPr marR="0" fontAlgn="auto">
                <a:lnSpc>
                  <a:spcPct val="90000"/>
                </a:lnSpc>
                <a:spcBef>
                  <a:spcPts val="840"/>
                </a:spcBef>
                <a:spcAft>
                  <a:spcPts val="0"/>
                </a:spcAft>
                <a:buClr>
                  <a:schemeClr val="lt1"/>
                </a:buClr>
                <a:buSzPts val="2400"/>
                <a:buFont typeface="Arial" panose="020B0604020202020204"/>
                <a:buNone/>
              </a:pPr>
              <a:r>
                <a:rPr lang="fr-FR" sz="2400" b="1" cap="none" noProof="1">
                  <a:solidFill>
                    <a:schemeClr val="lt1"/>
                  </a:solidFill>
                  <a:latin typeface="Arial" panose="020B0604020202020204"/>
                  <a:ea typeface="Arial" panose="020B0604020202020204"/>
                  <a:cs typeface="Arial" panose="020B0604020202020204"/>
                  <a:sym typeface="Arial" panose="020B0604020202020204"/>
                </a:rPr>
                <a:t> </a:t>
              </a:r>
              <a:endParaRPr sz="2400" i="1" cap="none" noProof="1">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91" name="Google Shape;91;p1"/>
          <p:cNvSpPr txBox="1"/>
          <p:nvPr/>
        </p:nvSpPr>
        <p:spPr>
          <a:xfrm>
            <a:off x="2244725" y="3308350"/>
            <a:ext cx="4824413" cy="56038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dk1"/>
              </a:buClr>
              <a:buSzPts val="2000"/>
              <a:buFont typeface="Arial" panose="020B0604020202020204"/>
              <a:buNone/>
            </a:pPr>
            <a:r>
              <a:rPr lang="fr-FR" sz="2000" b="1" i="1" cap="none" noProof="1" smtClean="0">
                <a:solidFill>
                  <a:schemeClr val="dk1"/>
                </a:solidFill>
                <a:latin typeface="Arial" panose="020B0604020202020204"/>
                <a:ea typeface="Arial" panose="020B0604020202020204"/>
                <a:cs typeface="Arial" panose="020B0604020202020204"/>
                <a:sym typeface="Arial" panose="020B0604020202020204"/>
              </a:rPr>
              <a:t>Cameroun</a:t>
            </a:r>
            <a:endParaRPr sz="2000" b="1" i="1" noProof="1">
              <a:solidFill>
                <a:schemeClr val="dk1"/>
              </a:solidFill>
            </a:endParaRPr>
          </a:p>
        </p:txBody>
      </p:sp>
      <p:sp>
        <p:nvSpPr>
          <p:cNvPr id="92" name="Google Shape;92;p1"/>
          <p:cNvSpPr txBox="1"/>
          <p:nvPr/>
        </p:nvSpPr>
        <p:spPr>
          <a:xfrm>
            <a:off x="2244725" y="4298950"/>
            <a:ext cx="4824413" cy="1168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dk1"/>
              </a:buClr>
              <a:buSzPts val="2000"/>
              <a:buFont typeface="Arial" panose="020B0604020202020204"/>
              <a:buNone/>
            </a:pPr>
            <a:r>
              <a:rPr lang="en-US" sz="2000" b="1" i="1" noProof="1" smtClean="0">
                <a:solidFill>
                  <a:schemeClr val="dk1"/>
                </a:solidFill>
                <a:latin typeface="Arial" panose="020B0604020202020204"/>
                <a:ea typeface="Arial" panose="020B0604020202020204"/>
                <a:cs typeface="Arial" panose="020B0604020202020204"/>
              </a:rPr>
              <a:t>Dr Dominique Olivier BOMBA A.</a:t>
            </a:r>
          </a:p>
          <a:p>
            <a:pPr marR="0" algn="ctr" fontAlgn="auto">
              <a:lnSpc>
                <a:spcPct val="90000"/>
              </a:lnSpc>
              <a:spcBef>
                <a:spcPts val="0"/>
              </a:spcBef>
              <a:spcAft>
                <a:spcPts val="0"/>
              </a:spcAft>
              <a:buClr>
                <a:schemeClr val="dk1"/>
              </a:buClr>
              <a:buSzPts val="2000"/>
              <a:buFont typeface="Arial" panose="020B0604020202020204"/>
              <a:buNone/>
            </a:pPr>
            <a:r>
              <a:rPr lang="en-US" sz="2000" b="1" i="1" noProof="1" smtClean="0">
                <a:solidFill>
                  <a:schemeClr val="dk1"/>
                </a:solidFill>
                <a:cs typeface="Arial" panose="020B0604020202020204"/>
              </a:rPr>
              <a:t>Chef Section Prévention</a:t>
            </a:r>
          </a:p>
          <a:p>
            <a:pPr marR="0" algn="ctr" fontAlgn="auto">
              <a:lnSpc>
                <a:spcPct val="90000"/>
              </a:lnSpc>
              <a:spcBef>
                <a:spcPts val="0"/>
              </a:spcBef>
              <a:spcAft>
                <a:spcPts val="0"/>
              </a:spcAft>
              <a:buClr>
                <a:schemeClr val="dk1"/>
              </a:buClr>
              <a:buSzPts val="2000"/>
              <a:buFont typeface="Arial" panose="020B0604020202020204"/>
              <a:buNone/>
            </a:pPr>
            <a:r>
              <a:rPr lang="en-US" sz="2000" b="1" i="1" noProof="1" smtClean="0">
                <a:solidFill>
                  <a:schemeClr val="dk1"/>
                </a:solidFill>
                <a:cs typeface="Arial" panose="020B0604020202020204"/>
              </a:rPr>
              <a:t>PNLP</a:t>
            </a:r>
          </a:p>
        </p:txBody>
      </p:sp>
      <p:sp>
        <p:nvSpPr>
          <p:cNvPr id="93" name="Google Shape;93;p1"/>
          <p:cNvSpPr txBox="1"/>
          <p:nvPr/>
        </p:nvSpPr>
        <p:spPr>
          <a:xfrm>
            <a:off x="515938" y="6030913"/>
            <a:ext cx="8280400" cy="56038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R="0" algn="ctr" fontAlgn="auto">
              <a:lnSpc>
                <a:spcPct val="90000"/>
              </a:lnSpc>
              <a:spcBef>
                <a:spcPts val="0"/>
              </a:spcBef>
              <a:spcAft>
                <a:spcPts val="0"/>
              </a:spcAft>
              <a:buClr>
                <a:schemeClr val="dk1"/>
              </a:buClr>
              <a:buSzPts val="2000"/>
              <a:buFont typeface="Arial" panose="020B0604020202020204"/>
              <a:buNone/>
            </a:pPr>
            <a:r>
              <a:rPr lang="fr-FR" sz="2000" b="1" noProof="1">
                <a:solidFill>
                  <a:schemeClr val="dk1"/>
                </a:solidFill>
                <a:latin typeface="Arial" panose="020B0604020202020204"/>
                <a:ea typeface="Arial" panose="020B0604020202020204"/>
                <a:cs typeface="Arial" panose="020B0604020202020204"/>
              </a:rPr>
              <a:t>Préparé pour la réunion de l'Alliance </a:t>
            </a:r>
            <a:r>
              <a:rPr lang="en-US" altLang="fr-FR" sz="2000" b="1" noProof="1">
                <a:solidFill>
                  <a:schemeClr val="dk1"/>
                </a:solidFill>
                <a:latin typeface="Arial" panose="020B0604020202020204"/>
                <a:ea typeface="Arial" panose="020B0604020202020204"/>
                <a:cs typeface="Arial" panose="020B0604020202020204"/>
              </a:rPr>
              <a:t>CPS</a:t>
            </a:r>
            <a:r>
              <a:rPr lang="fr-FR" sz="2000" b="1" noProof="1">
                <a:solidFill>
                  <a:schemeClr val="dk1"/>
                </a:solidFill>
                <a:latin typeface="Arial" panose="020B0604020202020204"/>
                <a:ea typeface="Arial" panose="020B0604020202020204"/>
                <a:cs typeface="Arial" panose="020B0604020202020204"/>
              </a:rPr>
              <a:t> 2024 – Abuja, Nigéria </a:t>
            </a:r>
            <a:endParaRPr sz="2000" b="1" noProof="1">
              <a:solidFill>
                <a:schemeClr val="dk1"/>
              </a:solidFill>
            </a:endParaRPr>
          </a:p>
        </p:txBody>
      </p:sp>
      <p:pic>
        <p:nvPicPr>
          <p:cNvPr id="8" name="image1.jpeg"/>
          <p:cNvPicPr>
            <a:picLocks noChangeAspect="1"/>
          </p:cNvPicPr>
          <p:nvPr/>
        </p:nvPicPr>
        <p:blipFill>
          <a:blip r:embed="rId3">
            <a:extLst/>
          </a:blip>
          <a:srcRect l="26800" t="8719" r="29866"/>
          <a:stretch>
            <a:fillRect/>
          </a:stretch>
        </p:blipFill>
        <p:spPr>
          <a:xfrm>
            <a:off x="135468" y="4298950"/>
            <a:ext cx="2109257" cy="1258345"/>
          </a:xfrm>
          <a:prstGeom prst="rect">
            <a:avLst/>
          </a:prstGeom>
          <a:ln w="12700">
            <a:miter lim="400000"/>
          </a:ln>
        </p:spPr>
      </p:pic>
      <p:pic>
        <p:nvPicPr>
          <p:cNvPr id="9" name="image1.png"/>
          <p:cNvPicPr>
            <a:picLocks noChangeAspect="1"/>
          </p:cNvPicPr>
          <p:nvPr/>
        </p:nvPicPr>
        <p:blipFill>
          <a:blip r:embed="rId4">
            <a:extLst/>
          </a:blip>
          <a:stretch>
            <a:fillRect/>
          </a:stretch>
        </p:blipFill>
        <p:spPr>
          <a:xfrm>
            <a:off x="7176651" y="4298950"/>
            <a:ext cx="1619687" cy="1258345"/>
          </a:xfrm>
          <a:prstGeom prst="rect">
            <a:avLst/>
          </a:prstGeom>
          <a:ln w="12700">
            <a:miter lim="400000"/>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p:cNvSpPr>
          <p:nvPr>
            <p:ph type="sldNum" sz="quarter" idx="4294967295"/>
          </p:nvPr>
        </p:nvSpPr>
        <p:spPr>
          <a:xfrm>
            <a:off x="8388424" y="5629971"/>
            <a:ext cx="168014" cy="268603"/>
          </a:xfrm>
          <a:prstGeom prst="rect">
            <a:avLst/>
          </a:prstGeom>
          <a:extLst>
            <a:ext uri="{C572A759-6A51-4108-AA02-DFA0A04FC94B}">
              <ma14:wrappingTextBoxFlag xmlns:ma14="http://schemas.microsoft.com/office/mac/drawingml/2011/main" xmlns="" val="1"/>
            </a:ext>
          </a:extLst>
        </p:spPr>
        <p:txBody>
          <a:bodyPr/>
          <a:lstStyle>
            <a:lvl1pPr algn="l">
              <a:defRPr sz="1350">
                <a:solidFill>
                  <a:srgbClr val="000000"/>
                </a:solidFill>
              </a:defRPr>
            </a:lvl1pPr>
          </a:lstStyle>
          <a:p>
            <a:fld id="{86CB4B4D-7CA3-9044-876B-883B54F8677D}" type="slidenum">
              <a:t>10</a:t>
            </a:fld>
            <a:endParaRPr/>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275571" y="1441553"/>
            <a:ext cx="8790519" cy="3449753"/>
          </a:xfrm>
          <a:prstGeom prst="rect">
            <a:avLst/>
          </a:prstGeom>
          <a:ln>
            <a:solidFill>
              <a:srgbClr val="002060"/>
            </a:solidFill>
          </a:ln>
        </p:spPr>
      </p:pic>
      <p:sp>
        <p:nvSpPr>
          <p:cNvPr id="8" name="Rectangle 7"/>
          <p:cNvSpPr/>
          <p:nvPr/>
        </p:nvSpPr>
        <p:spPr>
          <a:xfrm>
            <a:off x="203821" y="5159910"/>
            <a:ext cx="8786342" cy="1477328"/>
          </a:xfrm>
          <a:prstGeom prst="rect">
            <a:avLst/>
          </a:prstGeom>
        </p:spPr>
        <p:txBody>
          <a:bodyPr wrap="square">
            <a:spAutoFit/>
          </a:bodyPr>
          <a:lstStyle/>
          <a:p>
            <a:pPr marL="214313" indent="-214313">
              <a:buFont typeface="Arial" panose="020B0604020202020204" pitchFamily="34" charset="0"/>
              <a:buChar char="•"/>
            </a:pPr>
            <a:r>
              <a:rPr lang="fr-FR" sz="1800" dirty="0"/>
              <a:t>L’analyse des données du monitorage externe permet de relever une différence du taux de couverture de la prise de la première dose et des trois doses de SPAQ</a:t>
            </a:r>
            <a:r>
              <a:rPr lang="fr-FR" sz="1800" dirty="0" smtClean="0"/>
              <a:t>.</a:t>
            </a:r>
          </a:p>
          <a:p>
            <a:endParaRPr lang="fr-FR" sz="1800" dirty="0" smtClean="0"/>
          </a:p>
          <a:p>
            <a:pPr marL="214313" indent="-214313">
              <a:buFont typeface="Arial" panose="020B0604020202020204" pitchFamily="34" charset="0"/>
              <a:buChar char="•"/>
            </a:pPr>
            <a:r>
              <a:rPr lang="fr-FR" sz="1800" dirty="0" smtClean="0"/>
              <a:t>On </a:t>
            </a:r>
            <a:r>
              <a:rPr lang="fr-FR" sz="1800" dirty="0"/>
              <a:t>note une performance supérieure dans les districts en stratégie de routine, ceci pourrait s’expliquer par la maitrise de la population par les </a:t>
            </a:r>
            <a:r>
              <a:rPr lang="fr-FR" sz="1800" dirty="0" err="1"/>
              <a:t>ASCp</a:t>
            </a:r>
            <a:r>
              <a:rPr lang="fr-FR" sz="1800" dirty="0"/>
              <a:t>.</a:t>
            </a:r>
          </a:p>
        </p:txBody>
      </p:sp>
      <p:grpSp>
        <p:nvGrpSpPr>
          <p:cNvPr id="11" name="Google Shape;119;g2073e6c94da_0_54"/>
          <p:cNvGrpSpPr/>
          <p:nvPr/>
        </p:nvGrpSpPr>
        <p:grpSpPr>
          <a:xfrm>
            <a:off x="275571" y="101444"/>
            <a:ext cx="8592858" cy="995830"/>
            <a:chOff x="-1" y="-149159"/>
            <a:chExt cx="8592858" cy="1352424"/>
          </a:xfrm>
        </p:grpSpPr>
        <p:sp>
          <p:nvSpPr>
            <p:cNvPr id="12"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22;g2073e6c94da_0_54"/>
            <p:cNvSpPr txBox="1"/>
            <p:nvPr/>
          </p:nvSpPr>
          <p:spPr>
            <a:xfrm>
              <a:off x="291761" y="-149159"/>
              <a:ext cx="5518146" cy="1352424"/>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RESULTATS OBTENUS</a:t>
              </a:r>
              <a:endParaRPr sz="3000" b="1" i="0" u="none" strike="noStrike" cap="none" dirty="0">
                <a:solidFill>
                  <a:schemeClr val="dk1"/>
                </a:solidFill>
                <a:latin typeface="Arial"/>
                <a:ea typeface="Arial"/>
                <a:cs typeface="Arial"/>
                <a:sym typeface="Arial"/>
              </a:endParaRPr>
            </a:p>
          </p:txBody>
        </p:sp>
      </p:grpSp>
      <p:pic>
        <p:nvPicPr>
          <p:cNvPr id="9" name="image1.png"/>
          <p:cNvPicPr>
            <a:picLocks noChangeAspect="1"/>
          </p:cNvPicPr>
          <p:nvPr/>
        </p:nvPicPr>
        <p:blipFill>
          <a:blip r:embed="rId3">
            <a:extLst/>
          </a:blip>
          <a:stretch>
            <a:fillRect/>
          </a:stretch>
        </p:blipFill>
        <p:spPr>
          <a:xfrm>
            <a:off x="7229318" y="200568"/>
            <a:ext cx="968282" cy="752264"/>
          </a:xfrm>
          <a:prstGeom prst="rect">
            <a:avLst/>
          </a:prstGeom>
          <a:ln w="12700">
            <a:miter lim="400000"/>
          </a:ln>
        </p:spPr>
      </p:pic>
    </p:spTree>
    <p:extLst>
      <p:ext uri="{BB962C8B-B14F-4D97-AF65-F5344CB8AC3E}">
        <p14:creationId xmlns:p14="http://schemas.microsoft.com/office/powerpoint/2010/main" val="79682464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p:cNvSpPr>
          <p:nvPr>
            <p:ph type="sldNum" sz="quarter" idx="4294967295"/>
          </p:nvPr>
        </p:nvSpPr>
        <p:spPr>
          <a:xfrm>
            <a:off x="8388424" y="5629971"/>
            <a:ext cx="168014" cy="268603"/>
          </a:xfrm>
          <a:prstGeom prst="rect">
            <a:avLst/>
          </a:prstGeom>
          <a:extLst>
            <a:ext uri="{C572A759-6A51-4108-AA02-DFA0A04FC94B}">
              <ma14:wrappingTextBoxFlag xmlns:ma14="http://schemas.microsoft.com/office/mac/drawingml/2011/main" xmlns="" val="1"/>
            </a:ext>
          </a:extLst>
        </p:spPr>
        <p:txBody>
          <a:bodyPr/>
          <a:lstStyle>
            <a:lvl1pPr algn="l">
              <a:defRPr sz="1350">
                <a:solidFill>
                  <a:srgbClr val="000000"/>
                </a:solidFill>
              </a:defRPr>
            </a:lvl1pPr>
          </a:lstStyle>
          <a:p>
            <a:fld id="{86CB4B4D-7CA3-9044-876B-883B54F8677D}" type="slidenum">
              <a:t>11</a:t>
            </a:fld>
            <a:endParaRPr/>
          </a:p>
        </p:txBody>
      </p:sp>
      <p:grpSp>
        <p:nvGrpSpPr>
          <p:cNvPr id="11" name="Google Shape;119;g2073e6c94da_0_54"/>
          <p:cNvGrpSpPr/>
          <p:nvPr/>
        </p:nvGrpSpPr>
        <p:grpSpPr>
          <a:xfrm>
            <a:off x="275571" y="101444"/>
            <a:ext cx="8592858" cy="995830"/>
            <a:chOff x="-1" y="-149159"/>
            <a:chExt cx="8592858" cy="1352424"/>
          </a:xfrm>
        </p:grpSpPr>
        <p:sp>
          <p:nvSpPr>
            <p:cNvPr id="12"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22;g2073e6c94da_0_54"/>
            <p:cNvSpPr txBox="1"/>
            <p:nvPr/>
          </p:nvSpPr>
          <p:spPr>
            <a:xfrm>
              <a:off x="291761" y="-149159"/>
              <a:ext cx="5518146" cy="1352424"/>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RESULTATS OBTENUS</a:t>
              </a:r>
              <a:endParaRPr sz="3000" b="1" i="0" u="none" strike="noStrike" cap="none" dirty="0">
                <a:solidFill>
                  <a:schemeClr val="dk1"/>
                </a:solidFill>
                <a:latin typeface="Arial"/>
                <a:ea typeface="Arial"/>
                <a:cs typeface="Arial"/>
                <a:sym typeface="Arial"/>
              </a:endParaRPr>
            </a:p>
          </p:txBody>
        </p:sp>
      </p:grpSp>
      <p:pic>
        <p:nvPicPr>
          <p:cNvPr id="2" name="Image 1"/>
          <p:cNvPicPr>
            <a:picLocks noChangeAspect="1"/>
          </p:cNvPicPr>
          <p:nvPr/>
        </p:nvPicPr>
        <p:blipFill>
          <a:blip r:embed="rId3"/>
          <a:stretch>
            <a:fillRect/>
          </a:stretch>
        </p:blipFill>
        <p:spPr>
          <a:xfrm>
            <a:off x="0" y="1062662"/>
            <a:ext cx="9025467" cy="5795338"/>
          </a:xfrm>
          <a:prstGeom prst="rect">
            <a:avLst/>
          </a:prstGeom>
        </p:spPr>
      </p:pic>
      <p:pic>
        <p:nvPicPr>
          <p:cNvPr id="8" name="image1.png"/>
          <p:cNvPicPr>
            <a:picLocks noChangeAspect="1"/>
          </p:cNvPicPr>
          <p:nvPr/>
        </p:nvPicPr>
        <p:blipFill>
          <a:blip r:embed="rId4">
            <a:extLst/>
          </a:blip>
          <a:stretch>
            <a:fillRect/>
          </a:stretch>
        </p:blipFill>
        <p:spPr>
          <a:xfrm>
            <a:off x="7420142" y="200568"/>
            <a:ext cx="968282" cy="752264"/>
          </a:xfrm>
          <a:prstGeom prst="rect">
            <a:avLst/>
          </a:prstGeom>
          <a:ln w="12700">
            <a:miter lim="400000"/>
          </a:ln>
        </p:spPr>
      </p:pic>
    </p:spTree>
    <p:extLst>
      <p:ext uri="{BB962C8B-B14F-4D97-AF65-F5344CB8AC3E}">
        <p14:creationId xmlns:p14="http://schemas.microsoft.com/office/powerpoint/2010/main" val="132460143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p:cNvSpPr>
          <p:nvPr>
            <p:ph type="sldNum" sz="quarter" idx="4294967295"/>
          </p:nvPr>
        </p:nvSpPr>
        <p:spPr>
          <a:xfrm>
            <a:off x="8388424" y="5629971"/>
            <a:ext cx="168014" cy="268603"/>
          </a:xfrm>
          <a:prstGeom prst="rect">
            <a:avLst/>
          </a:prstGeom>
          <a:extLst>
            <a:ext uri="{C572A759-6A51-4108-AA02-DFA0A04FC94B}">
              <ma14:wrappingTextBoxFlag xmlns:ma14="http://schemas.microsoft.com/office/mac/drawingml/2011/main" xmlns="" val="1"/>
            </a:ext>
          </a:extLst>
        </p:spPr>
        <p:txBody>
          <a:bodyPr/>
          <a:lstStyle>
            <a:lvl1pPr algn="l">
              <a:defRPr sz="1350">
                <a:solidFill>
                  <a:srgbClr val="000000"/>
                </a:solidFill>
              </a:defRPr>
            </a:lvl1pPr>
          </a:lstStyle>
          <a:p>
            <a:fld id="{86CB4B4D-7CA3-9044-876B-883B54F8677D}" type="slidenum">
              <a:t>12</a:t>
            </a:fld>
            <a:endParaRPr/>
          </a:p>
        </p:txBody>
      </p:sp>
      <p:grpSp>
        <p:nvGrpSpPr>
          <p:cNvPr id="11" name="Google Shape;119;g2073e6c94da_0_54"/>
          <p:cNvGrpSpPr/>
          <p:nvPr/>
        </p:nvGrpSpPr>
        <p:grpSpPr>
          <a:xfrm>
            <a:off x="275571" y="101444"/>
            <a:ext cx="8592858" cy="995830"/>
            <a:chOff x="-1" y="-149159"/>
            <a:chExt cx="8592858" cy="1352424"/>
          </a:xfrm>
        </p:grpSpPr>
        <p:sp>
          <p:nvSpPr>
            <p:cNvPr id="12"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22;g2073e6c94da_0_54"/>
            <p:cNvSpPr txBox="1"/>
            <p:nvPr/>
          </p:nvSpPr>
          <p:spPr>
            <a:xfrm>
              <a:off x="291761" y="-149159"/>
              <a:ext cx="5518146" cy="1352424"/>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RESULTATS OBTENUS</a:t>
              </a:r>
              <a:endParaRPr sz="3000" b="1" i="0" u="none" strike="noStrike" cap="none" dirty="0">
                <a:solidFill>
                  <a:schemeClr val="dk1"/>
                </a:solidFill>
                <a:latin typeface="Arial"/>
                <a:ea typeface="Arial"/>
                <a:cs typeface="Arial"/>
                <a:sym typeface="Arial"/>
              </a:endParaRPr>
            </a:p>
          </p:txBody>
        </p:sp>
      </p:grpSp>
      <p:pic>
        <p:nvPicPr>
          <p:cNvPr id="3" name="Image 2"/>
          <p:cNvPicPr>
            <a:picLocks noChangeAspect="1"/>
          </p:cNvPicPr>
          <p:nvPr/>
        </p:nvPicPr>
        <p:blipFill>
          <a:blip r:embed="rId3"/>
          <a:stretch>
            <a:fillRect/>
          </a:stretch>
        </p:blipFill>
        <p:spPr>
          <a:xfrm>
            <a:off x="0" y="1207104"/>
            <a:ext cx="9144000" cy="5650896"/>
          </a:xfrm>
          <a:prstGeom prst="rect">
            <a:avLst/>
          </a:prstGeom>
        </p:spPr>
      </p:pic>
      <p:pic>
        <p:nvPicPr>
          <p:cNvPr id="8" name="image1.png"/>
          <p:cNvPicPr>
            <a:picLocks noChangeAspect="1"/>
          </p:cNvPicPr>
          <p:nvPr/>
        </p:nvPicPr>
        <p:blipFill>
          <a:blip r:embed="rId4">
            <a:extLst/>
          </a:blip>
          <a:stretch>
            <a:fillRect/>
          </a:stretch>
        </p:blipFill>
        <p:spPr>
          <a:xfrm>
            <a:off x="7420142" y="200568"/>
            <a:ext cx="968282" cy="752264"/>
          </a:xfrm>
          <a:prstGeom prst="rect">
            <a:avLst/>
          </a:prstGeom>
          <a:ln w="12700">
            <a:miter lim="400000"/>
          </a:ln>
        </p:spPr>
      </p:pic>
    </p:spTree>
    <p:extLst>
      <p:ext uri="{BB962C8B-B14F-4D97-AF65-F5344CB8AC3E}">
        <p14:creationId xmlns:p14="http://schemas.microsoft.com/office/powerpoint/2010/main" val="158020826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p:cNvSpPr>
          <p:nvPr>
            <p:ph type="sldNum" sz="quarter" idx="4294967295"/>
          </p:nvPr>
        </p:nvSpPr>
        <p:spPr>
          <a:xfrm>
            <a:off x="8388424" y="5629971"/>
            <a:ext cx="168014" cy="268603"/>
          </a:xfrm>
          <a:prstGeom prst="rect">
            <a:avLst/>
          </a:prstGeom>
          <a:extLst>
            <a:ext uri="{C572A759-6A51-4108-AA02-DFA0A04FC94B}">
              <ma14:wrappingTextBoxFlag xmlns:ma14="http://schemas.microsoft.com/office/mac/drawingml/2011/main" xmlns="" val="1"/>
            </a:ext>
          </a:extLst>
        </p:spPr>
        <p:txBody>
          <a:bodyPr/>
          <a:lstStyle>
            <a:lvl1pPr algn="l">
              <a:defRPr sz="1350">
                <a:solidFill>
                  <a:srgbClr val="000000"/>
                </a:solidFill>
              </a:defRPr>
            </a:lvl1pPr>
          </a:lstStyle>
          <a:p>
            <a:fld id="{86CB4B4D-7CA3-9044-876B-883B54F8677D}" type="slidenum">
              <a:t>13</a:t>
            </a:fld>
            <a:endParaRPr/>
          </a:p>
        </p:txBody>
      </p:sp>
      <p:grpSp>
        <p:nvGrpSpPr>
          <p:cNvPr id="11" name="Google Shape;119;g2073e6c94da_0_54"/>
          <p:cNvGrpSpPr/>
          <p:nvPr/>
        </p:nvGrpSpPr>
        <p:grpSpPr>
          <a:xfrm>
            <a:off x="275571" y="101444"/>
            <a:ext cx="8592858" cy="995830"/>
            <a:chOff x="-1" y="-149159"/>
            <a:chExt cx="8592858" cy="1352424"/>
          </a:xfrm>
        </p:grpSpPr>
        <p:sp>
          <p:nvSpPr>
            <p:cNvPr id="12"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22;g2073e6c94da_0_54"/>
            <p:cNvSpPr txBox="1"/>
            <p:nvPr/>
          </p:nvSpPr>
          <p:spPr>
            <a:xfrm>
              <a:off x="-1" y="-149159"/>
              <a:ext cx="5809907" cy="1352424"/>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2800" b="1" dirty="0" smtClean="0">
                  <a:solidFill>
                    <a:schemeClr val="dk1"/>
                  </a:solidFill>
                  <a:cs typeface="Arial"/>
                </a:rPr>
                <a:t>AVANTAGES « Routine » / CDM</a:t>
              </a:r>
              <a:endParaRPr sz="2800" b="1" i="0" u="none" strike="noStrike" cap="none" dirty="0">
                <a:solidFill>
                  <a:schemeClr val="dk1"/>
                </a:solidFill>
                <a:cs typeface="Arial"/>
                <a:sym typeface="Arial"/>
              </a:endParaRPr>
            </a:p>
          </p:txBody>
        </p:sp>
      </p:grpSp>
      <p:pic>
        <p:nvPicPr>
          <p:cNvPr id="9" name="image1.png"/>
          <p:cNvPicPr>
            <a:picLocks noChangeAspect="1"/>
          </p:cNvPicPr>
          <p:nvPr/>
        </p:nvPicPr>
        <p:blipFill>
          <a:blip r:embed="rId2">
            <a:extLst/>
          </a:blip>
          <a:stretch>
            <a:fillRect/>
          </a:stretch>
        </p:blipFill>
        <p:spPr>
          <a:xfrm>
            <a:off x="7420142" y="200568"/>
            <a:ext cx="968282" cy="752264"/>
          </a:xfrm>
          <a:prstGeom prst="rect">
            <a:avLst/>
          </a:prstGeom>
          <a:ln w="12700">
            <a:miter lim="400000"/>
          </a:ln>
        </p:spPr>
      </p:pic>
      <p:sp>
        <p:nvSpPr>
          <p:cNvPr id="2" name="Rectangle 1"/>
          <p:cNvSpPr/>
          <p:nvPr/>
        </p:nvSpPr>
        <p:spPr>
          <a:xfrm>
            <a:off x="309219" y="1067107"/>
            <a:ext cx="8559210" cy="5309146"/>
          </a:xfrm>
          <a:prstGeom prst="rect">
            <a:avLst/>
          </a:prstGeom>
        </p:spPr>
        <p:txBody>
          <a:bodyPr wrap="square">
            <a:spAutoFit/>
          </a:bodyPr>
          <a:lstStyle/>
          <a:p>
            <a:pPr marL="342900" indent="-342900">
              <a:lnSpc>
                <a:spcPct val="150000"/>
              </a:lnSpc>
              <a:buFont typeface="Wingdings" panose="05000000000000000000" pitchFamily="2" charset="2"/>
              <a:buChar char="q"/>
            </a:pPr>
            <a:endParaRPr lang="fr-FR" altLang="en-US" sz="1800" dirty="0" smtClean="0"/>
          </a:p>
          <a:p>
            <a:pPr marL="342900" indent="-342900">
              <a:lnSpc>
                <a:spcPct val="150000"/>
              </a:lnSpc>
              <a:buFont typeface="Wingdings" panose="05000000000000000000" pitchFamily="2" charset="2"/>
              <a:buChar char="q"/>
            </a:pPr>
            <a:r>
              <a:rPr lang="fr-FR" sz="1800" dirty="0" smtClean="0"/>
              <a:t>Bon </a:t>
            </a:r>
            <a:r>
              <a:rPr lang="fr-FR" sz="1800" dirty="0"/>
              <a:t>rapport coût-efficacité</a:t>
            </a:r>
            <a:r>
              <a:rPr lang="fr-FR" sz="1800" dirty="0">
                <a:cs typeface="Arial"/>
              </a:rPr>
              <a:t> : </a:t>
            </a:r>
            <a:r>
              <a:rPr lang="fr-FR" sz="1800" dirty="0"/>
              <a:t>Le coût est plus faible, soit </a:t>
            </a:r>
            <a:r>
              <a:rPr lang="fr-FR" sz="1800" b="1" dirty="0">
                <a:solidFill>
                  <a:srgbClr val="FF0000"/>
                </a:solidFill>
              </a:rPr>
              <a:t>1,02$ </a:t>
            </a:r>
            <a:r>
              <a:rPr lang="fr-FR" sz="1800" dirty="0"/>
              <a:t>par enfant traité en mode routine contre </a:t>
            </a:r>
            <a:r>
              <a:rPr lang="fr-FR" sz="1800" b="1" dirty="0">
                <a:solidFill>
                  <a:srgbClr val="FF0000"/>
                </a:solidFill>
              </a:rPr>
              <a:t>1,24$ </a:t>
            </a:r>
            <a:r>
              <a:rPr lang="fr-FR" sz="1800" dirty="0"/>
              <a:t>en mode campagne </a:t>
            </a:r>
            <a:r>
              <a:rPr lang="fr-FR" sz="1800" dirty="0" smtClean="0"/>
              <a:t>(Données 2022)</a:t>
            </a:r>
            <a:endParaRPr lang="fr-FR" altLang="en-US" sz="1800" dirty="0" smtClean="0"/>
          </a:p>
          <a:p>
            <a:pPr marL="342900" indent="-342900">
              <a:lnSpc>
                <a:spcPct val="150000"/>
              </a:lnSpc>
              <a:buFont typeface="Wingdings" panose="05000000000000000000" pitchFamily="2" charset="2"/>
              <a:buChar char="q"/>
            </a:pPr>
            <a:r>
              <a:rPr lang="fr-FR" altLang="en-US" sz="1800" dirty="0" smtClean="0"/>
              <a:t>Réduction </a:t>
            </a:r>
            <a:r>
              <a:rPr lang="fr-FR" altLang="en-US" sz="1800" dirty="0"/>
              <a:t>logistique:  </a:t>
            </a:r>
            <a:r>
              <a:rPr lang="fr-FR" altLang="en-US" sz="1800" dirty="0" err="1" smtClean="0"/>
              <a:t>ASCp</a:t>
            </a:r>
            <a:r>
              <a:rPr lang="fr-FR" altLang="en-US" sz="1800" dirty="0" smtClean="0"/>
              <a:t> </a:t>
            </a:r>
            <a:r>
              <a:rPr lang="fr-FR" altLang="en-US" sz="1800" dirty="0"/>
              <a:t>équipés en matériel de travail  pour les activités de routine ( plus d’achat de matériel) ; </a:t>
            </a:r>
            <a:endParaRPr lang="fr-FR" altLang="en-US" sz="1800" dirty="0" smtClean="0"/>
          </a:p>
          <a:p>
            <a:pPr marL="342900" indent="-342900">
              <a:lnSpc>
                <a:spcPct val="150000"/>
              </a:lnSpc>
              <a:buFont typeface="Wingdings" panose="05000000000000000000" pitchFamily="2" charset="2"/>
              <a:buChar char="q"/>
            </a:pPr>
            <a:endParaRPr lang="fr-FR" altLang="en-US" sz="700" dirty="0"/>
          </a:p>
          <a:p>
            <a:pPr marL="342900" lvl="0" indent="-342900">
              <a:lnSpc>
                <a:spcPct val="150000"/>
              </a:lnSpc>
              <a:buFont typeface="Wingdings" panose="05000000000000000000" pitchFamily="2" charset="2"/>
              <a:buChar char="q"/>
            </a:pPr>
            <a:r>
              <a:rPr lang="fr-FR" altLang="en-US" sz="1800" dirty="0" smtClean="0"/>
              <a:t>Amélioration du traitement et référence des cas de fièvre en communauté pendant la CPS;  </a:t>
            </a:r>
          </a:p>
          <a:p>
            <a:pPr marL="342900" lvl="0" indent="-342900">
              <a:lnSpc>
                <a:spcPct val="150000"/>
              </a:lnSpc>
              <a:buFont typeface="Wingdings" panose="05000000000000000000" pitchFamily="2" charset="2"/>
              <a:buChar char="q"/>
            </a:pPr>
            <a:endParaRPr lang="fr-FR" altLang="en-US" sz="700" dirty="0"/>
          </a:p>
          <a:p>
            <a:pPr marL="342900" lvl="0" indent="-342900">
              <a:lnSpc>
                <a:spcPct val="150000"/>
              </a:lnSpc>
              <a:buFont typeface="Wingdings" panose="05000000000000000000" pitchFamily="2" charset="2"/>
              <a:buChar char="q"/>
            </a:pPr>
            <a:r>
              <a:rPr lang="fr-FR" altLang="en-US" sz="1800" dirty="0"/>
              <a:t>Amélioration dans la qualité du remplissage des outils de collecte de données</a:t>
            </a:r>
            <a:r>
              <a:rPr lang="fr-FR" altLang="en-US" sz="1800" dirty="0" smtClean="0"/>
              <a:t>;</a:t>
            </a:r>
          </a:p>
          <a:p>
            <a:pPr marL="342900" lvl="0" indent="-342900">
              <a:lnSpc>
                <a:spcPct val="150000"/>
              </a:lnSpc>
              <a:buFont typeface="Wingdings" panose="05000000000000000000" pitchFamily="2" charset="2"/>
              <a:buChar char="q"/>
            </a:pPr>
            <a:endParaRPr lang="fr-FR" altLang="en-US" sz="700" dirty="0" smtClean="0"/>
          </a:p>
          <a:p>
            <a:pPr marL="342900" indent="-342900">
              <a:lnSpc>
                <a:spcPct val="150000"/>
              </a:lnSpc>
              <a:buFont typeface="Wingdings" panose="05000000000000000000" pitchFamily="2" charset="2"/>
              <a:buChar char="q"/>
            </a:pPr>
            <a:r>
              <a:rPr lang="fr-FR" altLang="en-US" sz="1800" dirty="0"/>
              <a:t>Bonne appropriation des activités de la CPS par les communautés locales ( meilleur adhésion des populations;  </a:t>
            </a:r>
            <a:r>
              <a:rPr lang="fr-FR" altLang="en-US" sz="1800" dirty="0" err="1" smtClean="0"/>
              <a:t>ASCp</a:t>
            </a:r>
            <a:r>
              <a:rPr lang="fr-FR" altLang="en-US" sz="1800" dirty="0" smtClean="0"/>
              <a:t> </a:t>
            </a:r>
            <a:r>
              <a:rPr lang="fr-FR" altLang="en-US" sz="1800" dirty="0"/>
              <a:t>connu et accepté par sa communauté...); </a:t>
            </a:r>
          </a:p>
        </p:txBody>
      </p:sp>
    </p:spTree>
    <p:extLst>
      <p:ext uri="{BB962C8B-B14F-4D97-AF65-F5344CB8AC3E}">
        <p14:creationId xmlns:p14="http://schemas.microsoft.com/office/powerpoint/2010/main" val="351160717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p:cNvSpPr>
          <p:nvPr>
            <p:ph type="sldNum" sz="quarter" idx="4294967295"/>
          </p:nvPr>
        </p:nvSpPr>
        <p:spPr>
          <a:xfrm>
            <a:off x="8388424" y="5629971"/>
            <a:ext cx="168014" cy="268603"/>
          </a:xfrm>
          <a:prstGeom prst="rect">
            <a:avLst/>
          </a:prstGeom>
          <a:extLst>
            <a:ext uri="{C572A759-6A51-4108-AA02-DFA0A04FC94B}">
              <ma14:wrappingTextBoxFlag xmlns:ma14="http://schemas.microsoft.com/office/mac/drawingml/2011/main" xmlns="" val="1"/>
            </a:ext>
          </a:extLst>
        </p:spPr>
        <p:txBody>
          <a:bodyPr/>
          <a:lstStyle>
            <a:lvl1pPr algn="l">
              <a:defRPr sz="1350">
                <a:solidFill>
                  <a:srgbClr val="000000"/>
                </a:solidFill>
              </a:defRPr>
            </a:lvl1pPr>
          </a:lstStyle>
          <a:p>
            <a:fld id="{86CB4B4D-7CA3-9044-876B-883B54F8677D}" type="slidenum">
              <a:t>14</a:t>
            </a:fld>
            <a:endParaRPr/>
          </a:p>
        </p:txBody>
      </p:sp>
      <p:grpSp>
        <p:nvGrpSpPr>
          <p:cNvPr id="11" name="Google Shape;119;g2073e6c94da_0_54"/>
          <p:cNvGrpSpPr/>
          <p:nvPr/>
        </p:nvGrpSpPr>
        <p:grpSpPr>
          <a:xfrm>
            <a:off x="275571" y="101444"/>
            <a:ext cx="8592858" cy="995830"/>
            <a:chOff x="-1" y="-149159"/>
            <a:chExt cx="8592858" cy="1352424"/>
          </a:xfrm>
        </p:grpSpPr>
        <p:sp>
          <p:nvSpPr>
            <p:cNvPr id="12"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22;g2073e6c94da_0_54"/>
            <p:cNvSpPr txBox="1"/>
            <p:nvPr/>
          </p:nvSpPr>
          <p:spPr>
            <a:xfrm>
              <a:off x="291761" y="-149159"/>
              <a:ext cx="5518146" cy="1352424"/>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DEFI</a:t>
              </a:r>
              <a:endParaRPr sz="3000" b="1" i="0" u="none" strike="noStrike" cap="none" dirty="0">
                <a:solidFill>
                  <a:schemeClr val="dk1"/>
                </a:solidFill>
                <a:latin typeface="Arial"/>
                <a:ea typeface="Arial"/>
                <a:cs typeface="Arial"/>
                <a:sym typeface="Arial"/>
              </a:endParaRPr>
            </a:p>
          </p:txBody>
        </p:sp>
      </p:grpSp>
      <p:sp>
        <p:nvSpPr>
          <p:cNvPr id="2" name="Rectangle 1"/>
          <p:cNvSpPr/>
          <p:nvPr/>
        </p:nvSpPr>
        <p:spPr>
          <a:xfrm>
            <a:off x="350874" y="1509823"/>
            <a:ext cx="8410571" cy="2308324"/>
          </a:xfrm>
          <a:prstGeom prst="rect">
            <a:avLst/>
          </a:prstGeom>
        </p:spPr>
        <p:txBody>
          <a:bodyPr wrap="square">
            <a:spAutoFit/>
          </a:bodyPr>
          <a:lstStyle/>
          <a:p>
            <a:pPr marL="342900" indent="-342900" algn="just">
              <a:buSzPct val="100000"/>
              <a:buFont typeface="Arial" panose="020B0604020202020204" pitchFamily="34" charset="0"/>
              <a:buChar char="•"/>
              <a:defRPr sz="2400" b="1">
                <a:latin typeface="+mn-lt"/>
                <a:ea typeface="+mn-ea"/>
                <a:cs typeface="+mn-cs"/>
                <a:sym typeface="Calibri"/>
              </a:defRPr>
            </a:pPr>
            <a:r>
              <a:rPr lang="fr-FR" sz="2400" dirty="0">
                <a:latin typeface="+mn-lt"/>
                <a:sym typeface="Calibri"/>
              </a:rPr>
              <a:t>Formation complémentaire des </a:t>
            </a:r>
            <a:r>
              <a:rPr lang="fr-FR" sz="2400" dirty="0" err="1" smtClean="0">
                <a:latin typeface="+mn-lt"/>
                <a:sym typeface="Calibri"/>
              </a:rPr>
              <a:t>ASCp</a:t>
            </a:r>
            <a:r>
              <a:rPr lang="fr-FR" sz="2400" dirty="0" smtClean="0">
                <a:latin typeface="+mn-lt"/>
                <a:sym typeface="Calibri"/>
              </a:rPr>
              <a:t> </a:t>
            </a:r>
            <a:r>
              <a:rPr lang="fr-FR" sz="2400" dirty="0">
                <a:latin typeface="+mn-lt"/>
                <a:sym typeface="Calibri"/>
              </a:rPr>
              <a:t>pour renforcer la CPS </a:t>
            </a:r>
            <a:r>
              <a:rPr lang="fr-FR" sz="2400" dirty="0" smtClean="0">
                <a:latin typeface="+mn-lt"/>
                <a:sym typeface="Calibri"/>
              </a:rPr>
              <a:t>routine et la couverture de la cible en une courte période; </a:t>
            </a:r>
          </a:p>
          <a:p>
            <a:pPr marL="342900" indent="-342900" algn="just">
              <a:buSzPct val="100000"/>
              <a:buFont typeface="Arial" panose="020B0604020202020204" pitchFamily="34" charset="0"/>
              <a:buChar char="•"/>
              <a:defRPr sz="2400" b="1">
                <a:latin typeface="+mn-lt"/>
                <a:ea typeface="+mn-ea"/>
                <a:cs typeface="+mn-cs"/>
                <a:sym typeface="Calibri"/>
              </a:defRPr>
            </a:pPr>
            <a:endParaRPr lang="fr-FR" sz="2400" dirty="0">
              <a:latin typeface="+mn-lt"/>
              <a:sym typeface="Calibri"/>
            </a:endParaRPr>
          </a:p>
          <a:p>
            <a:pPr marL="342900" indent="-342900" algn="just">
              <a:buSzPct val="100000"/>
              <a:buFont typeface="Arial" panose="020B0604020202020204" pitchFamily="34" charset="0"/>
              <a:buChar char="•"/>
              <a:defRPr sz="2400" b="1">
                <a:latin typeface="+mn-lt"/>
                <a:ea typeface="+mn-ea"/>
                <a:cs typeface="+mn-cs"/>
                <a:sym typeface="Calibri"/>
              </a:defRPr>
            </a:pPr>
            <a:r>
              <a:rPr lang="fr-FR" sz="2400" dirty="0" smtClean="0">
                <a:latin typeface="+mn-lt"/>
                <a:sym typeface="Calibri"/>
              </a:rPr>
              <a:t>Digitalisation de l’</a:t>
            </a:r>
            <a:r>
              <a:rPr lang="fr-FR" sz="2400" dirty="0" err="1" smtClean="0">
                <a:latin typeface="+mn-lt"/>
                <a:sym typeface="Calibri"/>
              </a:rPr>
              <a:t>adminisatration</a:t>
            </a:r>
            <a:r>
              <a:rPr lang="fr-FR" sz="2400" dirty="0" smtClean="0">
                <a:latin typeface="+mn-lt"/>
                <a:sym typeface="Calibri"/>
              </a:rPr>
              <a:t> de la SPAQ par les </a:t>
            </a:r>
            <a:r>
              <a:rPr lang="fr-FR" sz="2400" dirty="0" err="1" smtClean="0">
                <a:latin typeface="+mn-lt"/>
                <a:sym typeface="Calibri"/>
              </a:rPr>
              <a:t>ASCp</a:t>
            </a:r>
            <a:r>
              <a:rPr lang="fr-FR" sz="2400" dirty="0" smtClean="0">
                <a:latin typeface="+mn-lt"/>
                <a:sym typeface="Calibri"/>
              </a:rPr>
              <a:t> </a:t>
            </a:r>
          </a:p>
        </p:txBody>
      </p:sp>
      <p:pic>
        <p:nvPicPr>
          <p:cNvPr id="8" name="image1.png"/>
          <p:cNvPicPr>
            <a:picLocks noChangeAspect="1"/>
          </p:cNvPicPr>
          <p:nvPr/>
        </p:nvPicPr>
        <p:blipFill>
          <a:blip r:embed="rId2">
            <a:extLst/>
          </a:blip>
          <a:stretch>
            <a:fillRect/>
          </a:stretch>
        </p:blipFill>
        <p:spPr>
          <a:xfrm>
            <a:off x="7420142" y="200568"/>
            <a:ext cx="968282" cy="752264"/>
          </a:xfrm>
          <a:prstGeom prst="rect">
            <a:avLst/>
          </a:prstGeom>
          <a:ln w="12700">
            <a:miter lim="400000"/>
          </a:ln>
        </p:spPr>
      </p:pic>
    </p:spTree>
    <p:extLst>
      <p:ext uri="{BB962C8B-B14F-4D97-AF65-F5344CB8AC3E}">
        <p14:creationId xmlns:p14="http://schemas.microsoft.com/office/powerpoint/2010/main" val="298236870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p:cNvSpPr>
          <p:nvPr>
            <p:ph type="sldNum" sz="quarter" idx="4294967295"/>
          </p:nvPr>
        </p:nvSpPr>
        <p:spPr>
          <a:xfrm>
            <a:off x="8388424" y="5629971"/>
            <a:ext cx="168014" cy="268603"/>
          </a:xfrm>
          <a:prstGeom prst="rect">
            <a:avLst/>
          </a:prstGeom>
          <a:extLst>
            <a:ext uri="{C572A759-6A51-4108-AA02-DFA0A04FC94B}">
              <ma14:wrappingTextBoxFlag xmlns:ma14="http://schemas.microsoft.com/office/mac/drawingml/2011/main" xmlns="" val="1"/>
            </a:ext>
          </a:extLst>
        </p:spPr>
        <p:txBody>
          <a:bodyPr/>
          <a:lstStyle>
            <a:lvl1pPr algn="l">
              <a:defRPr sz="1350">
                <a:solidFill>
                  <a:srgbClr val="000000"/>
                </a:solidFill>
              </a:defRPr>
            </a:lvl1pPr>
          </a:lstStyle>
          <a:p>
            <a:fld id="{86CB4B4D-7CA3-9044-876B-883B54F8677D}" type="slidenum">
              <a:t>15</a:t>
            </a:fld>
            <a:endParaRPr/>
          </a:p>
        </p:txBody>
      </p:sp>
      <p:grpSp>
        <p:nvGrpSpPr>
          <p:cNvPr id="11" name="Google Shape;119;g2073e6c94da_0_54"/>
          <p:cNvGrpSpPr/>
          <p:nvPr/>
        </p:nvGrpSpPr>
        <p:grpSpPr>
          <a:xfrm>
            <a:off x="275571" y="101444"/>
            <a:ext cx="8592858" cy="995830"/>
            <a:chOff x="-1" y="-149159"/>
            <a:chExt cx="8592858" cy="1352424"/>
          </a:xfrm>
        </p:grpSpPr>
        <p:sp>
          <p:nvSpPr>
            <p:cNvPr id="12"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22;g2073e6c94da_0_54"/>
            <p:cNvSpPr txBox="1"/>
            <p:nvPr/>
          </p:nvSpPr>
          <p:spPr>
            <a:xfrm>
              <a:off x="291761" y="-149159"/>
              <a:ext cx="5518146" cy="1352424"/>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CONCLUSION</a:t>
              </a:r>
              <a:endParaRPr sz="3000" b="1" i="0" u="none" strike="noStrike" cap="none" dirty="0">
                <a:solidFill>
                  <a:schemeClr val="dk1"/>
                </a:solidFill>
                <a:latin typeface="Arial"/>
                <a:ea typeface="Arial"/>
                <a:cs typeface="Arial"/>
                <a:sym typeface="Arial"/>
              </a:endParaRPr>
            </a:p>
          </p:txBody>
        </p:sp>
      </p:grpSp>
      <p:sp>
        <p:nvSpPr>
          <p:cNvPr id="2" name="Rectangle 1"/>
          <p:cNvSpPr/>
          <p:nvPr/>
        </p:nvSpPr>
        <p:spPr>
          <a:xfrm>
            <a:off x="275571" y="1491067"/>
            <a:ext cx="8592858" cy="4821833"/>
          </a:xfrm>
          <a:prstGeom prst="rect">
            <a:avLst/>
          </a:prstGeom>
        </p:spPr>
        <p:txBody>
          <a:bodyPr wrap="square">
            <a:spAutoFit/>
          </a:bodyPr>
          <a:lstStyle/>
          <a:p>
            <a:pPr marL="685800" lvl="1" indent="-342900" algn="just">
              <a:lnSpc>
                <a:spcPct val="200000"/>
              </a:lnSpc>
              <a:spcBef>
                <a:spcPts val="225"/>
              </a:spcBef>
              <a:buFont typeface="Wingdings" panose="05000000000000000000" pitchFamily="2" charset="2"/>
              <a:buChar char="ü"/>
              <a:defRPr sz="2000">
                <a:latin typeface="+mn-lt"/>
                <a:ea typeface="+mn-ea"/>
                <a:cs typeface="+mn-cs"/>
                <a:sym typeface="Calibri"/>
              </a:defRPr>
            </a:pPr>
            <a:r>
              <a:rPr lang="fr-FR" sz="2000" dirty="0">
                <a:latin typeface="+mn-lt"/>
                <a:sym typeface="Calibri"/>
              </a:rPr>
              <a:t>La CPS en routine a été considéré par le PNLP comme une approche innovante, efficace et </a:t>
            </a:r>
            <a:r>
              <a:rPr lang="fr-FR" sz="2000" smtClean="0">
                <a:latin typeface="+mn-lt"/>
                <a:sym typeface="Calibri"/>
              </a:rPr>
              <a:t>efficiente, elle </a:t>
            </a:r>
            <a:r>
              <a:rPr lang="fr-FR" sz="2000" dirty="0">
                <a:latin typeface="+mn-lt"/>
                <a:sym typeface="Calibri"/>
              </a:rPr>
              <a:t>est bien acceptée par les ménages</a:t>
            </a:r>
            <a:r>
              <a:rPr lang="fr-FR" sz="2000" dirty="0" smtClean="0">
                <a:latin typeface="+mn-lt"/>
                <a:sym typeface="Calibri"/>
              </a:rPr>
              <a:t>; </a:t>
            </a:r>
            <a:endParaRPr lang="fr-FR" sz="2000" dirty="0">
              <a:latin typeface="+mn-lt"/>
              <a:sym typeface="Calibri"/>
            </a:endParaRPr>
          </a:p>
          <a:p>
            <a:pPr marL="685800" lvl="1" indent="-342900" algn="just">
              <a:lnSpc>
                <a:spcPct val="200000"/>
              </a:lnSpc>
              <a:spcBef>
                <a:spcPts val="225"/>
              </a:spcBef>
              <a:buFont typeface="Wingdings" panose="05000000000000000000" pitchFamily="2" charset="2"/>
              <a:buChar char="ü"/>
              <a:defRPr sz="2000">
                <a:latin typeface="+mn-lt"/>
                <a:ea typeface="+mn-ea"/>
                <a:cs typeface="+mn-cs"/>
                <a:sym typeface="Calibri"/>
              </a:defRPr>
            </a:pPr>
            <a:r>
              <a:rPr lang="fr-FR" sz="2000" dirty="0">
                <a:latin typeface="+mn-lt"/>
                <a:sym typeface="Calibri"/>
              </a:rPr>
              <a:t>Pas de grande différence avec la campagne de masse en </a:t>
            </a:r>
            <a:r>
              <a:rPr lang="fr-FR" sz="2000" dirty="0" smtClean="0">
                <a:latin typeface="+mn-lt"/>
                <a:sym typeface="Calibri"/>
              </a:rPr>
              <a:t>terme </a:t>
            </a:r>
            <a:r>
              <a:rPr lang="fr-FR" sz="2000" dirty="0">
                <a:latin typeface="+mn-lt"/>
                <a:sym typeface="Calibri"/>
              </a:rPr>
              <a:t>de résultats programmatique;</a:t>
            </a:r>
          </a:p>
          <a:p>
            <a:pPr marL="685800" lvl="1" indent="-342900" algn="just">
              <a:lnSpc>
                <a:spcPct val="200000"/>
              </a:lnSpc>
              <a:spcBef>
                <a:spcPts val="225"/>
              </a:spcBef>
              <a:buFont typeface="Wingdings" panose="05000000000000000000" pitchFamily="2" charset="2"/>
              <a:buChar char="ü"/>
              <a:defRPr sz="2000">
                <a:latin typeface="+mn-lt"/>
                <a:ea typeface="+mn-ea"/>
                <a:cs typeface="+mn-cs"/>
                <a:sym typeface="Calibri"/>
              </a:defRPr>
            </a:pPr>
            <a:r>
              <a:rPr lang="fr-FR" sz="2000" dirty="0">
                <a:latin typeface="+mn-lt"/>
                <a:sym typeface="Calibri"/>
              </a:rPr>
              <a:t>Toutefois, sa mise en œuvre nécessite la présence d’un système communautaire bien établi avec une couverture adéquate en </a:t>
            </a:r>
            <a:r>
              <a:rPr lang="fr-FR" sz="2000" dirty="0" err="1">
                <a:latin typeface="+mn-lt"/>
                <a:sym typeface="Calibri"/>
              </a:rPr>
              <a:t>ASCp</a:t>
            </a:r>
            <a:r>
              <a:rPr lang="fr-FR" sz="2000" dirty="0">
                <a:latin typeface="+mn-lt"/>
                <a:sym typeface="Calibri"/>
              </a:rPr>
              <a:t>.</a:t>
            </a:r>
          </a:p>
          <a:p>
            <a:pPr algn="just">
              <a:buSzPct val="100000"/>
              <a:defRPr sz="2400" b="1">
                <a:latin typeface="+mn-lt"/>
                <a:ea typeface="+mn-ea"/>
                <a:cs typeface="+mn-cs"/>
                <a:sym typeface="Calibri"/>
              </a:defRPr>
            </a:pPr>
            <a:endParaRPr lang="fr-FR" b="1" dirty="0">
              <a:latin typeface="+mn-lt"/>
              <a:sym typeface="Calibri"/>
            </a:endParaRPr>
          </a:p>
        </p:txBody>
      </p:sp>
      <p:pic>
        <p:nvPicPr>
          <p:cNvPr id="8" name="image1.png"/>
          <p:cNvPicPr>
            <a:picLocks noChangeAspect="1"/>
          </p:cNvPicPr>
          <p:nvPr/>
        </p:nvPicPr>
        <p:blipFill>
          <a:blip r:embed="rId2">
            <a:extLst/>
          </a:blip>
          <a:stretch>
            <a:fillRect/>
          </a:stretch>
        </p:blipFill>
        <p:spPr>
          <a:xfrm>
            <a:off x="7420142" y="200568"/>
            <a:ext cx="968282" cy="752264"/>
          </a:xfrm>
          <a:prstGeom prst="rect">
            <a:avLst/>
          </a:prstGeom>
          <a:ln w="12700">
            <a:miter lim="400000"/>
          </a:ln>
        </p:spPr>
      </p:pic>
    </p:spTree>
    <p:extLst>
      <p:ext uri="{BB962C8B-B14F-4D97-AF65-F5344CB8AC3E}">
        <p14:creationId xmlns:p14="http://schemas.microsoft.com/office/powerpoint/2010/main" val="308464926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p:cNvSpPr>
          <p:nvPr>
            <p:ph type="sldNum" sz="quarter" idx="4294967295"/>
          </p:nvPr>
        </p:nvSpPr>
        <p:spPr>
          <a:xfrm>
            <a:off x="8388424" y="5629971"/>
            <a:ext cx="168014" cy="268603"/>
          </a:xfrm>
          <a:prstGeom prst="rect">
            <a:avLst/>
          </a:prstGeom>
          <a:extLst>
            <a:ext uri="{C572A759-6A51-4108-AA02-DFA0A04FC94B}">
              <ma14:wrappingTextBoxFlag xmlns:ma14="http://schemas.microsoft.com/office/mac/drawingml/2011/main" xmlns="" val="1"/>
            </a:ext>
          </a:extLst>
        </p:spPr>
        <p:txBody>
          <a:bodyPr/>
          <a:lstStyle>
            <a:lvl1pPr algn="l">
              <a:defRPr sz="1350">
                <a:solidFill>
                  <a:srgbClr val="000000"/>
                </a:solidFill>
              </a:defRPr>
            </a:lvl1pPr>
          </a:lstStyle>
          <a:p>
            <a:fld id="{86CB4B4D-7CA3-9044-876B-883B54F8677D}" type="slidenum">
              <a:t>16</a:t>
            </a:fld>
            <a:endParaRPr/>
          </a:p>
        </p:txBody>
      </p:sp>
      <p:grpSp>
        <p:nvGrpSpPr>
          <p:cNvPr id="11" name="Google Shape;119;g2073e6c94da_0_54"/>
          <p:cNvGrpSpPr/>
          <p:nvPr/>
        </p:nvGrpSpPr>
        <p:grpSpPr>
          <a:xfrm>
            <a:off x="275571" y="101444"/>
            <a:ext cx="8592858" cy="995830"/>
            <a:chOff x="-1" y="-149159"/>
            <a:chExt cx="8592858" cy="1352424"/>
          </a:xfrm>
        </p:grpSpPr>
        <p:sp>
          <p:nvSpPr>
            <p:cNvPr id="12"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22;g2073e6c94da_0_54"/>
            <p:cNvSpPr txBox="1"/>
            <p:nvPr/>
          </p:nvSpPr>
          <p:spPr>
            <a:xfrm>
              <a:off x="291761" y="-149159"/>
              <a:ext cx="5518146" cy="1352424"/>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QUELQUES IMAGES</a:t>
              </a:r>
              <a:endParaRPr sz="3000" b="1" i="0" u="none" strike="noStrike" cap="none" dirty="0">
                <a:solidFill>
                  <a:schemeClr val="dk1"/>
                </a:solidFill>
                <a:latin typeface="Arial"/>
                <a:ea typeface="Arial"/>
                <a:cs typeface="Arial"/>
                <a:sym typeface="Arial"/>
              </a:endParaRPr>
            </a:p>
          </p:txBody>
        </p:sp>
      </p:gr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208" y="1390261"/>
            <a:ext cx="3552000" cy="2664000"/>
          </a:xfrm>
          <a:prstGeom prst="rect">
            <a:avLst/>
          </a:prstGeom>
        </p:spPr>
      </p:pic>
      <p:pic>
        <p:nvPicPr>
          <p:cNvPr id="9" name="image3.jpeg"/>
          <p:cNvPicPr>
            <a:picLocks noChangeAspect="1"/>
          </p:cNvPicPr>
          <p:nvPr/>
        </p:nvPicPr>
        <p:blipFill rotWithShape="1">
          <a:blip r:embed="rId3">
            <a:extLst/>
          </a:blip>
          <a:srcRect b="14918"/>
          <a:stretch/>
        </p:blipFill>
        <p:spPr>
          <a:xfrm>
            <a:off x="3585416" y="3692717"/>
            <a:ext cx="2887513" cy="2664000"/>
          </a:xfrm>
          <a:prstGeom prst="rect">
            <a:avLst/>
          </a:prstGeom>
          <a:ln w="12700">
            <a:miter lim="400000"/>
          </a:ln>
        </p:spPr>
      </p:pic>
      <p:pic>
        <p:nvPicPr>
          <p:cNvPr id="10" name="image5.jpeg"/>
          <p:cNvPicPr>
            <a:picLocks noChangeAspect="1"/>
          </p:cNvPicPr>
          <p:nvPr/>
        </p:nvPicPr>
        <p:blipFill>
          <a:blip r:embed="rId4">
            <a:extLst/>
          </a:blip>
          <a:stretch>
            <a:fillRect/>
          </a:stretch>
        </p:blipFill>
        <p:spPr>
          <a:xfrm>
            <a:off x="398548" y="4347248"/>
            <a:ext cx="3122574" cy="1995509"/>
          </a:xfrm>
          <a:prstGeom prst="rect">
            <a:avLst/>
          </a:prstGeom>
          <a:ln w="12700">
            <a:miter lim="400000"/>
          </a:ln>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7223" y="3508230"/>
            <a:ext cx="2484000" cy="3312000"/>
          </a:xfrm>
          <a:prstGeom prst="rect">
            <a:avLst/>
          </a:prstGeom>
        </p:spPr>
      </p:pic>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925" y="1097274"/>
            <a:ext cx="3453913" cy="2475839"/>
          </a:xfrm>
          <a:prstGeom prst="rect">
            <a:avLst/>
          </a:prstGeom>
        </p:spPr>
      </p:pic>
      <p:pic>
        <p:nvPicPr>
          <p:cNvPr id="15" name="image1.png"/>
          <p:cNvPicPr>
            <a:picLocks noChangeAspect="1"/>
          </p:cNvPicPr>
          <p:nvPr/>
        </p:nvPicPr>
        <p:blipFill>
          <a:blip r:embed="rId7">
            <a:extLst/>
          </a:blip>
          <a:stretch>
            <a:fillRect/>
          </a:stretch>
        </p:blipFill>
        <p:spPr>
          <a:xfrm>
            <a:off x="7420142" y="200568"/>
            <a:ext cx="968282" cy="752264"/>
          </a:xfrm>
          <a:prstGeom prst="rect">
            <a:avLst/>
          </a:prstGeom>
          <a:ln w="12700">
            <a:miter lim="400000"/>
          </a:ln>
        </p:spPr>
      </p:pic>
    </p:spTree>
    <p:extLst>
      <p:ext uri="{BB962C8B-B14F-4D97-AF65-F5344CB8AC3E}">
        <p14:creationId xmlns:p14="http://schemas.microsoft.com/office/powerpoint/2010/main" val="368107598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p:cNvSpPr>
          <p:nvPr>
            <p:ph type="sldNum" sz="quarter" idx="4294967295"/>
          </p:nvPr>
        </p:nvSpPr>
        <p:spPr>
          <a:xfrm>
            <a:off x="8388424" y="5629971"/>
            <a:ext cx="168014" cy="268603"/>
          </a:xfrm>
          <a:prstGeom prst="rect">
            <a:avLst/>
          </a:prstGeom>
          <a:extLst>
            <a:ext uri="{C572A759-6A51-4108-AA02-DFA0A04FC94B}">
              <ma14:wrappingTextBoxFlag xmlns:ma14="http://schemas.microsoft.com/office/mac/drawingml/2011/main" xmlns="" val="1"/>
            </a:ext>
          </a:extLst>
        </p:spPr>
        <p:txBody>
          <a:bodyPr/>
          <a:lstStyle>
            <a:lvl1pPr algn="l">
              <a:defRPr sz="1350">
                <a:solidFill>
                  <a:srgbClr val="000000"/>
                </a:solidFill>
              </a:defRPr>
            </a:lvl1pPr>
          </a:lstStyle>
          <a:p>
            <a:fld id="{86CB4B4D-7CA3-9044-876B-883B54F8677D}" type="slidenum">
              <a:t>17</a:t>
            </a:fld>
            <a:endParaRPr/>
          </a:p>
        </p:txBody>
      </p:sp>
      <p:grpSp>
        <p:nvGrpSpPr>
          <p:cNvPr id="11" name="Google Shape;119;g2073e6c94da_0_54"/>
          <p:cNvGrpSpPr/>
          <p:nvPr/>
        </p:nvGrpSpPr>
        <p:grpSpPr>
          <a:xfrm>
            <a:off x="275571" y="101444"/>
            <a:ext cx="8592858" cy="995830"/>
            <a:chOff x="-1" y="-149159"/>
            <a:chExt cx="8592858" cy="1352424"/>
          </a:xfrm>
        </p:grpSpPr>
        <p:sp>
          <p:nvSpPr>
            <p:cNvPr id="12"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22;g2073e6c94da_0_54"/>
            <p:cNvSpPr txBox="1"/>
            <p:nvPr/>
          </p:nvSpPr>
          <p:spPr>
            <a:xfrm>
              <a:off x="291761" y="-149159"/>
              <a:ext cx="5518146" cy="1352424"/>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REMERCIEMENTS</a:t>
              </a:r>
              <a:endParaRPr sz="3000" b="1" i="0" u="none" strike="noStrike" cap="none" dirty="0">
                <a:solidFill>
                  <a:schemeClr val="dk1"/>
                </a:solidFill>
                <a:latin typeface="Arial"/>
                <a:ea typeface="Arial"/>
                <a:cs typeface="Arial"/>
                <a:sym typeface="Arial"/>
              </a:endParaRPr>
            </a:p>
          </p:txBody>
        </p:sp>
      </p:grpSp>
      <p:sp>
        <p:nvSpPr>
          <p:cNvPr id="7" name="Shape 696"/>
          <p:cNvSpPr>
            <a:spLocks noGrp="1"/>
          </p:cNvSpPr>
          <p:nvPr>
            <p:ph type="sldNum" sz="quarter" idx="4294967295"/>
          </p:nvPr>
        </p:nvSpPr>
        <p:spPr>
          <a:xfrm>
            <a:off x="7600950" y="5624511"/>
            <a:ext cx="257924" cy="268603"/>
          </a:xfrm>
          <a:prstGeom prst="rect">
            <a:avLst/>
          </a:prstGeom>
          <a:extLst>
            <a:ext uri="{C572A759-6A51-4108-AA02-DFA0A04FC94B}">
              <ma14:wrappingTextBoxFlag xmlns:ma14="http://schemas.microsoft.com/office/mac/drawingml/2011/main" xmlns="" val="1"/>
            </a:ext>
          </a:extLst>
        </p:spPr>
        <p:txBody>
          <a:bodyPr anchor="t"/>
          <a:lstStyle>
            <a:lvl1pPr algn="l">
              <a:defRPr sz="1350">
                <a:solidFill>
                  <a:srgbClr val="000000"/>
                </a:solidFill>
              </a:defRPr>
            </a:lvl1pPr>
          </a:lstStyle>
          <a:p>
            <a:fld id="{86CB4B4D-7CA3-9044-876B-883B54F8677D}" type="slidenum">
              <a:t>17</a:t>
            </a:fld>
            <a:endParaRPr/>
          </a:p>
        </p:txBody>
      </p:sp>
      <p:pic>
        <p:nvPicPr>
          <p:cNvPr id="8" name="image13.png"/>
          <p:cNvPicPr>
            <a:picLocks noChangeAspect="1"/>
          </p:cNvPicPr>
          <p:nvPr/>
        </p:nvPicPr>
        <p:blipFill>
          <a:blip r:embed="rId2">
            <a:extLst/>
          </a:blip>
          <a:stretch>
            <a:fillRect/>
          </a:stretch>
        </p:blipFill>
        <p:spPr>
          <a:xfrm>
            <a:off x="6225890" y="1986439"/>
            <a:ext cx="2514725" cy="3345224"/>
          </a:xfrm>
          <a:prstGeom prst="rect">
            <a:avLst/>
          </a:prstGeom>
          <a:ln w="12700">
            <a:miter lim="400000"/>
          </a:ln>
        </p:spPr>
      </p:pic>
      <p:pic>
        <p:nvPicPr>
          <p:cNvPr id="10" name="image2.png"/>
          <p:cNvPicPr>
            <a:picLocks noChangeAspect="1"/>
          </p:cNvPicPr>
          <p:nvPr/>
        </p:nvPicPr>
        <p:blipFill>
          <a:blip r:embed="rId3">
            <a:extLst/>
          </a:blip>
          <a:srcRect r="61319"/>
          <a:stretch>
            <a:fillRect/>
          </a:stretch>
        </p:blipFill>
        <p:spPr>
          <a:xfrm>
            <a:off x="1532026" y="2256185"/>
            <a:ext cx="1768686" cy="909768"/>
          </a:xfrm>
          <a:prstGeom prst="rect">
            <a:avLst/>
          </a:prstGeom>
          <a:ln w="12700">
            <a:miter lim="400000"/>
          </a:ln>
        </p:spPr>
      </p:pic>
      <p:pic>
        <p:nvPicPr>
          <p:cNvPr id="15" name="image3.png"/>
          <p:cNvPicPr>
            <a:picLocks noChangeAspect="1"/>
          </p:cNvPicPr>
          <p:nvPr/>
        </p:nvPicPr>
        <p:blipFill>
          <a:blip r:embed="rId4">
            <a:extLst/>
          </a:blip>
          <a:srcRect t="17087" b="11987"/>
          <a:stretch>
            <a:fillRect/>
          </a:stretch>
        </p:blipFill>
        <p:spPr>
          <a:xfrm>
            <a:off x="1459728" y="3211914"/>
            <a:ext cx="1484906" cy="699119"/>
          </a:xfrm>
          <a:prstGeom prst="rect">
            <a:avLst/>
          </a:prstGeom>
          <a:ln w="12700">
            <a:miter lim="400000"/>
          </a:ln>
        </p:spPr>
      </p:pic>
      <p:pic>
        <p:nvPicPr>
          <p:cNvPr id="16" name="image4.png"/>
          <p:cNvPicPr>
            <a:picLocks noChangeAspect="1"/>
          </p:cNvPicPr>
          <p:nvPr/>
        </p:nvPicPr>
        <p:blipFill>
          <a:blip r:embed="rId5">
            <a:extLst/>
          </a:blip>
          <a:stretch>
            <a:fillRect/>
          </a:stretch>
        </p:blipFill>
        <p:spPr>
          <a:xfrm>
            <a:off x="152023" y="3883587"/>
            <a:ext cx="1307705" cy="525828"/>
          </a:xfrm>
          <a:prstGeom prst="rect">
            <a:avLst/>
          </a:prstGeom>
          <a:ln w="12700">
            <a:miter lim="400000"/>
          </a:ln>
        </p:spPr>
      </p:pic>
      <p:pic>
        <p:nvPicPr>
          <p:cNvPr id="17" name="image6.jpeg"/>
          <p:cNvPicPr>
            <a:picLocks noChangeAspect="1"/>
          </p:cNvPicPr>
          <p:nvPr/>
        </p:nvPicPr>
        <p:blipFill>
          <a:blip r:embed="rId6">
            <a:extLst/>
          </a:blip>
          <a:srcRect l="16247" t="63663" r="71748" b="26826"/>
          <a:stretch>
            <a:fillRect/>
          </a:stretch>
        </p:blipFill>
        <p:spPr>
          <a:xfrm>
            <a:off x="1717406" y="4223667"/>
            <a:ext cx="1360649" cy="869635"/>
          </a:xfrm>
          <a:prstGeom prst="rect">
            <a:avLst/>
          </a:prstGeom>
          <a:ln w="12700">
            <a:miter lim="400000"/>
          </a:ln>
        </p:spPr>
      </p:pic>
      <p:pic>
        <p:nvPicPr>
          <p:cNvPr id="18" name="image6.jpeg"/>
          <p:cNvPicPr>
            <a:picLocks noChangeAspect="1"/>
          </p:cNvPicPr>
          <p:nvPr/>
        </p:nvPicPr>
        <p:blipFill>
          <a:blip r:embed="rId6">
            <a:extLst/>
          </a:blip>
          <a:srcRect l="45590" t="43554" r="43215" b="49072"/>
          <a:stretch>
            <a:fillRect/>
          </a:stretch>
        </p:blipFill>
        <p:spPr>
          <a:xfrm>
            <a:off x="3031180" y="3507905"/>
            <a:ext cx="1268256" cy="673896"/>
          </a:xfrm>
          <a:prstGeom prst="rect">
            <a:avLst/>
          </a:prstGeom>
          <a:ln w="12700">
            <a:miter lim="400000"/>
          </a:ln>
        </p:spPr>
      </p:pic>
      <p:pic>
        <p:nvPicPr>
          <p:cNvPr id="19" name="image6.jpeg"/>
          <p:cNvPicPr>
            <a:picLocks noChangeAspect="1"/>
          </p:cNvPicPr>
          <p:nvPr/>
        </p:nvPicPr>
        <p:blipFill>
          <a:blip r:embed="rId6">
            <a:extLst/>
          </a:blip>
          <a:srcRect l="58962" t="32256" r="28103" b="59905"/>
          <a:stretch>
            <a:fillRect/>
          </a:stretch>
        </p:blipFill>
        <p:spPr>
          <a:xfrm>
            <a:off x="362639" y="4699000"/>
            <a:ext cx="1463519" cy="715806"/>
          </a:xfrm>
          <a:prstGeom prst="rect">
            <a:avLst/>
          </a:prstGeom>
          <a:ln w="12700">
            <a:miter lim="400000"/>
          </a:ln>
        </p:spPr>
      </p:pic>
      <p:pic>
        <p:nvPicPr>
          <p:cNvPr id="20" name="image14.png"/>
          <p:cNvPicPr>
            <a:picLocks noChangeAspect="1"/>
          </p:cNvPicPr>
          <p:nvPr/>
        </p:nvPicPr>
        <p:blipFill>
          <a:blip r:embed="rId7">
            <a:extLst/>
          </a:blip>
          <a:stretch>
            <a:fillRect/>
          </a:stretch>
        </p:blipFill>
        <p:spPr>
          <a:xfrm>
            <a:off x="3078055" y="4982782"/>
            <a:ext cx="2442763" cy="452472"/>
          </a:xfrm>
          <a:prstGeom prst="rect">
            <a:avLst/>
          </a:prstGeom>
          <a:ln w="12700">
            <a:miter lim="400000"/>
          </a:ln>
        </p:spPr>
      </p:pic>
      <p:pic>
        <p:nvPicPr>
          <p:cNvPr id="21" name="image7.jpeg"/>
          <p:cNvPicPr>
            <a:picLocks noChangeAspect="1"/>
          </p:cNvPicPr>
          <p:nvPr/>
        </p:nvPicPr>
        <p:blipFill>
          <a:blip r:embed="rId8">
            <a:extLst/>
          </a:blip>
          <a:stretch>
            <a:fillRect/>
          </a:stretch>
        </p:blipFill>
        <p:spPr>
          <a:xfrm>
            <a:off x="362639" y="2079696"/>
            <a:ext cx="1077077" cy="743471"/>
          </a:xfrm>
          <a:prstGeom prst="rect">
            <a:avLst/>
          </a:prstGeom>
          <a:ln w="12700">
            <a:miter lim="400000"/>
          </a:ln>
        </p:spPr>
      </p:pic>
      <p:pic>
        <p:nvPicPr>
          <p:cNvPr id="22" name="image8.jpeg"/>
          <p:cNvPicPr>
            <a:picLocks noChangeAspect="1"/>
          </p:cNvPicPr>
          <p:nvPr/>
        </p:nvPicPr>
        <p:blipFill>
          <a:blip r:embed="rId9">
            <a:extLst/>
          </a:blip>
          <a:srcRect l="67647"/>
          <a:stretch>
            <a:fillRect/>
          </a:stretch>
        </p:blipFill>
        <p:spPr>
          <a:xfrm>
            <a:off x="8067675" y="1960430"/>
            <a:ext cx="971258" cy="3371234"/>
          </a:xfrm>
          <a:prstGeom prst="rect">
            <a:avLst/>
          </a:prstGeom>
          <a:ln w="12700">
            <a:miter lim="400000"/>
          </a:ln>
        </p:spPr>
      </p:pic>
      <p:pic>
        <p:nvPicPr>
          <p:cNvPr id="23" name="image8.jpeg"/>
          <p:cNvPicPr>
            <a:picLocks noChangeAspect="1"/>
          </p:cNvPicPr>
          <p:nvPr/>
        </p:nvPicPr>
        <p:blipFill>
          <a:blip r:embed="rId9">
            <a:extLst/>
          </a:blip>
          <a:srcRect r="73671"/>
          <a:stretch>
            <a:fillRect/>
          </a:stretch>
        </p:blipFill>
        <p:spPr>
          <a:xfrm>
            <a:off x="5819136" y="1986439"/>
            <a:ext cx="1099839" cy="3428366"/>
          </a:xfrm>
          <a:prstGeom prst="rect">
            <a:avLst/>
          </a:prstGeom>
          <a:ln w="12700">
            <a:miter lim="400000"/>
          </a:ln>
        </p:spPr>
      </p:pic>
      <p:pic>
        <p:nvPicPr>
          <p:cNvPr id="24" name="image9.jpeg"/>
          <p:cNvPicPr>
            <a:picLocks noChangeAspect="1"/>
          </p:cNvPicPr>
          <p:nvPr/>
        </p:nvPicPr>
        <p:blipFill rotWithShape="1">
          <a:blip r:embed="rId10">
            <a:extLst/>
          </a:blip>
          <a:srcRect t="29631" b="32956"/>
          <a:stretch/>
        </p:blipFill>
        <p:spPr>
          <a:xfrm>
            <a:off x="3353666" y="1986439"/>
            <a:ext cx="1544579" cy="1044782"/>
          </a:xfrm>
          <a:prstGeom prst="rect">
            <a:avLst/>
          </a:prstGeom>
          <a:ln w="12700">
            <a:miter lim="400000"/>
          </a:ln>
        </p:spPr>
      </p:pic>
      <p:pic>
        <p:nvPicPr>
          <p:cNvPr id="26" name="image10.jpeg" descr="http://www.edctp.org/web/app/uploads/2017/01/03-Red_EDCTP.jpg"/>
          <p:cNvPicPr>
            <a:picLocks noChangeAspect="1"/>
          </p:cNvPicPr>
          <p:nvPr/>
        </p:nvPicPr>
        <p:blipFill>
          <a:blip r:embed="rId11">
            <a:extLst/>
          </a:blip>
          <a:stretch>
            <a:fillRect/>
          </a:stretch>
        </p:blipFill>
        <p:spPr>
          <a:xfrm>
            <a:off x="4539666" y="3818043"/>
            <a:ext cx="806961" cy="728680"/>
          </a:xfrm>
          <a:prstGeom prst="rect">
            <a:avLst/>
          </a:prstGeom>
          <a:ln w="12700">
            <a:miter lim="400000"/>
          </a:ln>
        </p:spPr>
      </p:pic>
      <p:pic>
        <p:nvPicPr>
          <p:cNvPr id="25" name="image10.png"/>
          <p:cNvPicPr>
            <a:picLocks noChangeAspect="1"/>
          </p:cNvPicPr>
          <p:nvPr/>
        </p:nvPicPr>
        <p:blipFill>
          <a:blip r:embed="rId12">
            <a:extLst/>
          </a:blip>
          <a:stretch>
            <a:fillRect/>
          </a:stretch>
        </p:blipFill>
        <p:spPr>
          <a:xfrm>
            <a:off x="2046049" y="5500263"/>
            <a:ext cx="1307617" cy="856935"/>
          </a:xfrm>
          <a:prstGeom prst="rect">
            <a:avLst/>
          </a:prstGeom>
          <a:ln w="12700">
            <a:miter lim="400000"/>
          </a:ln>
        </p:spPr>
      </p:pic>
    </p:spTree>
    <p:extLst>
      <p:ext uri="{BB962C8B-B14F-4D97-AF65-F5344CB8AC3E}">
        <p14:creationId xmlns:p14="http://schemas.microsoft.com/office/powerpoint/2010/main" val="343033520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ésultat d’images pour Moustique Anophele Des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886" y="1495818"/>
            <a:ext cx="3105150" cy="2066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2761" y="4796002"/>
            <a:ext cx="8219238" cy="523220"/>
          </a:xfrm>
          <a:prstGeom prst="rect">
            <a:avLst/>
          </a:prstGeom>
        </p:spPr>
        <p:txBody>
          <a:bodyPr wrap="none">
            <a:spAutoFit/>
          </a:bodyPr>
          <a:lstStyle/>
          <a:p>
            <a:pPr algn="ctr"/>
            <a:r>
              <a:rPr lang="fr-FR" sz="2800" b="1" dirty="0">
                <a:latin typeface="Cambria Math" panose="02040503050406030204" pitchFamily="18" charset="0"/>
                <a:ea typeface="Cambria Math" panose="02040503050406030204" pitchFamily="18" charset="0"/>
              </a:rPr>
              <a:t>JE VOUS REMERCIE DE VOTRE AIMABLE ATTENTION</a:t>
            </a:r>
          </a:p>
        </p:txBody>
      </p:sp>
      <p:pic>
        <p:nvPicPr>
          <p:cNvPr id="5" name="image1.png"/>
          <p:cNvPicPr>
            <a:picLocks noChangeAspect="1"/>
          </p:cNvPicPr>
          <p:nvPr/>
        </p:nvPicPr>
        <p:blipFill>
          <a:blip r:embed="rId4">
            <a:extLst/>
          </a:blip>
          <a:stretch>
            <a:fillRect/>
          </a:stretch>
        </p:blipFill>
        <p:spPr>
          <a:xfrm>
            <a:off x="3048001" y="5319222"/>
            <a:ext cx="2787036" cy="1538777"/>
          </a:xfrm>
          <a:prstGeom prst="rect">
            <a:avLst/>
          </a:prstGeom>
          <a:ln w="12700">
            <a:miter lim="400000"/>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19;g2073e6c94da_0_54"/>
          <p:cNvGrpSpPr/>
          <p:nvPr/>
        </p:nvGrpSpPr>
        <p:grpSpPr>
          <a:xfrm>
            <a:off x="350163" y="217315"/>
            <a:ext cx="8592858" cy="1399430"/>
            <a:chOff x="-1" y="-196165"/>
            <a:chExt cx="8592858" cy="1399430"/>
          </a:xfrm>
        </p:grpSpPr>
        <p:sp>
          <p:nvSpPr>
            <p:cNvPr id="5"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22;g2073e6c94da_0_54"/>
            <p:cNvSpPr txBox="1"/>
            <p:nvPr/>
          </p:nvSpPr>
          <p:spPr>
            <a:xfrm>
              <a:off x="291761" y="-196165"/>
              <a:ext cx="5518146" cy="1399430"/>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CONTEXTE</a:t>
              </a:r>
              <a:endParaRPr sz="3000" b="1" i="0" u="none" strike="noStrike" cap="none" dirty="0">
                <a:solidFill>
                  <a:schemeClr val="dk1"/>
                </a:solidFill>
                <a:latin typeface="Arial"/>
                <a:ea typeface="Arial"/>
                <a:cs typeface="Arial"/>
                <a:sym typeface="Arial"/>
              </a:endParaRPr>
            </a:p>
          </p:txBody>
        </p:sp>
      </p:grpSp>
      <p:sp>
        <p:nvSpPr>
          <p:cNvPr id="8" name="Shape 624"/>
          <p:cNvSpPr>
            <a:spLocks noGrp="1"/>
          </p:cNvSpPr>
          <p:nvPr>
            <p:ph type="body" idx="1"/>
          </p:nvPr>
        </p:nvSpPr>
        <p:spPr>
          <a:xfrm>
            <a:off x="350163" y="1734348"/>
            <a:ext cx="5567311" cy="5019321"/>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marL="257175" indent="-257175" algn="just">
              <a:spcBef>
                <a:spcPts val="900"/>
              </a:spcBef>
              <a:buSzPct val="100000"/>
              <a:buFont typeface="Wingdings"/>
              <a:buChar char="▪"/>
              <a:defRPr>
                <a:latin typeface="+mn-lt"/>
                <a:ea typeface="+mn-ea"/>
                <a:cs typeface="+mn-cs"/>
                <a:sym typeface="Calibri"/>
              </a:defRPr>
            </a:pPr>
            <a:r>
              <a:rPr lang="fr-FR" sz="1800" dirty="0">
                <a:latin typeface="+mn-lt"/>
                <a:sym typeface="Calibri"/>
              </a:rPr>
              <a:t>Selon l’OMS la lutte contre le paludisme demeure une priorité dans les pays HBHI (High </a:t>
            </a:r>
            <a:r>
              <a:rPr lang="fr-FR" sz="1800" dirty="0" err="1">
                <a:latin typeface="+mn-lt"/>
                <a:sym typeface="Calibri"/>
              </a:rPr>
              <a:t>Burden</a:t>
            </a:r>
            <a:r>
              <a:rPr lang="fr-FR" sz="1800" dirty="0">
                <a:latin typeface="+mn-lt"/>
                <a:sym typeface="Calibri"/>
              </a:rPr>
              <a:t> High Impact) dont le Cameroun (10/11 Pays).</a:t>
            </a:r>
          </a:p>
          <a:p>
            <a:pPr marL="257175" indent="-257175" algn="just">
              <a:spcBef>
                <a:spcPts val="900"/>
              </a:spcBef>
              <a:buSzPct val="100000"/>
              <a:buFont typeface="Wingdings"/>
              <a:buChar char="▪"/>
              <a:defRPr>
                <a:latin typeface="+mn-lt"/>
                <a:ea typeface="+mn-ea"/>
                <a:cs typeface="+mn-cs"/>
                <a:sym typeface="Calibri"/>
              </a:defRPr>
            </a:pPr>
            <a:endParaRPr lang="fr-FR" sz="1800" dirty="0">
              <a:latin typeface="+mn-lt"/>
              <a:sym typeface="Calibri"/>
            </a:endParaRPr>
          </a:p>
          <a:p>
            <a:pPr marL="257175" indent="-257175" algn="just">
              <a:spcBef>
                <a:spcPts val="900"/>
              </a:spcBef>
              <a:buSzPct val="100000"/>
              <a:buFont typeface="Wingdings"/>
              <a:buChar char="▪"/>
              <a:defRPr>
                <a:latin typeface="+mn-lt"/>
                <a:ea typeface="+mn-ea"/>
                <a:cs typeface="+mn-cs"/>
                <a:sym typeface="Calibri"/>
              </a:defRPr>
            </a:pPr>
            <a:r>
              <a:rPr lang="fr-FR" sz="1800" dirty="0">
                <a:latin typeface="+mn-lt"/>
                <a:sym typeface="Calibri"/>
              </a:rPr>
              <a:t>Depuis le PSNLP 2014-2018, la CPS a été retenue parmi les stratégies de prévention.</a:t>
            </a:r>
          </a:p>
          <a:p>
            <a:pPr marL="257175" indent="-257175" algn="just">
              <a:spcBef>
                <a:spcPts val="900"/>
              </a:spcBef>
              <a:buSzPct val="100000"/>
              <a:buFont typeface="Wingdings"/>
              <a:buChar char="▪"/>
              <a:defRPr>
                <a:latin typeface="+mn-lt"/>
                <a:ea typeface="+mn-ea"/>
                <a:cs typeface="+mn-cs"/>
                <a:sym typeface="Calibri"/>
              </a:defRPr>
            </a:pPr>
            <a:endParaRPr lang="fr-FR" sz="1800" dirty="0">
              <a:latin typeface="+mn-lt"/>
              <a:sym typeface="Calibri"/>
            </a:endParaRPr>
          </a:p>
          <a:p>
            <a:pPr marL="257175" indent="-257175" algn="just">
              <a:spcBef>
                <a:spcPts val="900"/>
              </a:spcBef>
              <a:buSzPct val="100000"/>
              <a:buFont typeface="Wingdings"/>
              <a:buChar char="▪"/>
              <a:defRPr>
                <a:latin typeface="+mn-lt"/>
                <a:ea typeface="+mn-ea"/>
                <a:cs typeface="+mn-cs"/>
                <a:sym typeface="Calibri"/>
              </a:defRPr>
            </a:pPr>
            <a:r>
              <a:rPr lang="fr-FR" sz="1800" dirty="0">
                <a:latin typeface="+mn-lt"/>
                <a:sym typeface="Calibri"/>
              </a:rPr>
              <a:t>En 2016, la CPS a été introduite dans les zones à forte transmission saisonnière de la maladie (Nord ; Extrême-Nord).</a:t>
            </a:r>
          </a:p>
          <a:p>
            <a:pPr marL="257175" indent="-257175" algn="just">
              <a:spcBef>
                <a:spcPts val="900"/>
              </a:spcBef>
              <a:buSzPct val="100000"/>
              <a:buFont typeface="Wingdings"/>
              <a:buChar char="▪"/>
              <a:defRPr>
                <a:latin typeface="+mn-lt"/>
                <a:ea typeface="+mn-ea"/>
                <a:cs typeface="+mn-cs"/>
                <a:sym typeface="Calibri"/>
              </a:defRPr>
            </a:pPr>
            <a:endParaRPr lang="fr-FR" sz="1800" dirty="0">
              <a:latin typeface="+mn-lt"/>
              <a:sym typeface="Calibri"/>
            </a:endParaRPr>
          </a:p>
          <a:p>
            <a:pPr marL="257175" indent="-257175" algn="just">
              <a:buSzPct val="100000"/>
              <a:buFont typeface="Wingdings"/>
              <a:buChar char="▪"/>
              <a:defRPr>
                <a:latin typeface="+mn-lt"/>
                <a:ea typeface="+mn-ea"/>
                <a:cs typeface="+mn-cs"/>
                <a:sym typeface="Calibri"/>
              </a:defRPr>
            </a:pPr>
            <a:r>
              <a:rPr lang="fr-FR" sz="1800" dirty="0">
                <a:latin typeface="+mn-lt"/>
                <a:sym typeface="Calibri"/>
              </a:rPr>
              <a:t>Au Cameroun, cette période correspond aux mois de </a:t>
            </a:r>
            <a:r>
              <a:rPr lang="fr-FR" sz="1800" b="1" dirty="0">
                <a:latin typeface="+mn-lt"/>
                <a:sym typeface="Calibri"/>
              </a:rPr>
              <a:t>juin, juillet, août, septembre et octobre </a:t>
            </a:r>
            <a:r>
              <a:rPr lang="fr-FR" sz="1800" dirty="0">
                <a:latin typeface="+mn-lt"/>
                <a:sym typeface="Calibri"/>
              </a:rPr>
              <a:t>dans les régions de l’Extrême-Nord et du </a:t>
            </a:r>
            <a:r>
              <a:rPr lang="fr-FR" sz="1800" dirty="0" smtClean="0">
                <a:latin typeface="+mn-lt"/>
                <a:sym typeface="Calibri"/>
              </a:rPr>
              <a:t>Nord.</a:t>
            </a:r>
            <a:endParaRPr lang="fr-FR" sz="1800" dirty="0">
              <a:latin typeface="+mn-lt"/>
              <a:sym typeface="Calibri"/>
            </a:endParaRPr>
          </a:p>
          <a:p>
            <a:pPr marL="0" indent="0" algn="just">
              <a:buSzPct val="100000"/>
              <a:buNone/>
              <a:defRPr sz="2000">
                <a:latin typeface="+mn-lt"/>
                <a:ea typeface="+mn-ea"/>
                <a:cs typeface="+mn-cs"/>
                <a:sym typeface="Calibri"/>
              </a:defRPr>
            </a:pPr>
            <a:endParaRPr sz="1800" dirty="0"/>
          </a:p>
        </p:txBody>
      </p:sp>
      <p:pic>
        <p:nvPicPr>
          <p:cNvPr id="9" name="image1.png"/>
          <p:cNvPicPr>
            <a:picLocks noChangeAspect="1"/>
          </p:cNvPicPr>
          <p:nvPr/>
        </p:nvPicPr>
        <p:blipFill>
          <a:blip r:embed="rId2">
            <a:extLst/>
          </a:blip>
          <a:stretch>
            <a:fillRect/>
          </a:stretch>
        </p:blipFill>
        <p:spPr>
          <a:xfrm>
            <a:off x="7330918" y="540898"/>
            <a:ext cx="968282" cy="752264"/>
          </a:xfrm>
          <a:prstGeom prst="rect">
            <a:avLst/>
          </a:prstGeom>
          <a:ln w="12700">
            <a:miter lim="400000"/>
          </a:ln>
        </p:spPr>
      </p:pic>
      <p:pic>
        <p:nvPicPr>
          <p:cNvPr id="10" name="Picture 5" descr="A close up of a map&#10;&#10;Description generated with high confidence">
            <a:extLst>
              <a:ext uri="{FF2B5EF4-FFF2-40B4-BE49-F238E27FC236}">
                <a16:creationId xmlns:a16="http://schemas.microsoft.com/office/drawing/2014/main" id="{274CFB25-B20C-4AB8-B190-B115F84CB918}"/>
              </a:ext>
            </a:extLst>
          </p:cNvPr>
          <p:cNvPicPr/>
          <p:nvPr/>
        </p:nvPicPr>
        <p:blipFill rotWithShape="1">
          <a:blip r:embed="rId3">
            <a:extLst>
              <a:ext uri="{28A0092B-C50C-407E-A947-70E740481C1C}">
                <a14:useLocalDpi xmlns:a14="http://schemas.microsoft.com/office/drawing/2010/main" val="0"/>
              </a:ext>
            </a:extLst>
          </a:blip>
          <a:srcRect t="7649" b="5096"/>
          <a:stretch/>
        </p:blipFill>
        <p:spPr bwMode="auto">
          <a:xfrm>
            <a:off x="6160071" y="1734348"/>
            <a:ext cx="2782950" cy="2293208"/>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w16cid="http://schemas.microsoft.com/office/word/2016/wordml/cid"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11" name="image6.png"/>
          <p:cNvPicPr>
            <a:picLocks noChangeAspect="1"/>
          </p:cNvPicPr>
          <p:nvPr/>
        </p:nvPicPr>
        <p:blipFill>
          <a:blip r:embed="rId4">
            <a:extLst/>
          </a:blip>
          <a:stretch>
            <a:fillRect/>
          </a:stretch>
        </p:blipFill>
        <p:spPr>
          <a:xfrm>
            <a:off x="5992601" y="4223637"/>
            <a:ext cx="3075657" cy="2177163"/>
          </a:xfrm>
          <a:prstGeom prst="rect">
            <a:avLst/>
          </a:prstGeom>
          <a:ln w="12700" cap="flat">
            <a:noFill/>
            <a:miter lim="400000"/>
          </a:ln>
          <a:effectLst/>
        </p:spPr>
      </p:pic>
    </p:spTree>
    <p:extLst>
      <p:ext uri="{BB962C8B-B14F-4D97-AF65-F5344CB8AC3E}">
        <p14:creationId xmlns:p14="http://schemas.microsoft.com/office/powerpoint/2010/main" val="798367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19;g2073e6c94da_0_54"/>
          <p:cNvGrpSpPr/>
          <p:nvPr/>
        </p:nvGrpSpPr>
        <p:grpSpPr>
          <a:xfrm>
            <a:off x="348596" y="298903"/>
            <a:ext cx="8592858" cy="904875"/>
            <a:chOff x="-1" y="-74079"/>
            <a:chExt cx="8592858" cy="1354037"/>
          </a:xfrm>
        </p:grpSpPr>
        <p:sp>
          <p:nvSpPr>
            <p:cNvPr id="8"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22;g2073e6c94da_0_54"/>
            <p:cNvSpPr txBox="1"/>
            <p:nvPr/>
          </p:nvSpPr>
          <p:spPr>
            <a:xfrm>
              <a:off x="107036" y="-74079"/>
              <a:ext cx="5518146" cy="1354037"/>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2000" b="1" dirty="0" smtClean="0">
                  <a:solidFill>
                    <a:schemeClr val="dk1"/>
                  </a:solidFill>
                  <a:cs typeface="Arial"/>
                </a:rPr>
                <a:t>INFORMATIONS SOMMAIRES POUR 2023</a:t>
              </a:r>
              <a:endParaRPr lang="fr-FR" sz="2000" b="1" i="0" u="none" strike="noStrike" cap="none" dirty="0">
                <a:solidFill>
                  <a:schemeClr val="dk1"/>
                </a:solidFill>
                <a:cs typeface="Arial"/>
                <a:sym typeface="Arial"/>
              </a:endParaRPr>
            </a:p>
          </p:txBody>
        </p:sp>
      </p:grpSp>
      <p:pic>
        <p:nvPicPr>
          <p:cNvPr id="11" name="image1.png"/>
          <p:cNvPicPr>
            <a:picLocks noChangeAspect="1"/>
          </p:cNvPicPr>
          <p:nvPr/>
        </p:nvPicPr>
        <p:blipFill>
          <a:blip r:embed="rId3">
            <a:extLst/>
          </a:blip>
          <a:stretch>
            <a:fillRect/>
          </a:stretch>
        </p:blipFill>
        <p:spPr>
          <a:xfrm>
            <a:off x="7466385" y="308789"/>
            <a:ext cx="968282" cy="752264"/>
          </a:xfrm>
          <a:prstGeom prst="rect">
            <a:avLst/>
          </a:prstGeom>
          <a:ln w="12700">
            <a:miter lim="400000"/>
          </a:ln>
        </p:spPr>
      </p:pic>
      <p:graphicFrame>
        <p:nvGraphicFramePr>
          <p:cNvPr id="12" name="Google Shape;102;g207aaa14ad4_0_32"/>
          <p:cNvGraphicFramePr/>
          <p:nvPr>
            <p:extLst>
              <p:ext uri="{D42A27DB-BD31-4B8C-83A1-F6EECF244321}">
                <p14:modId xmlns:p14="http://schemas.microsoft.com/office/powerpoint/2010/main" val="2548172718"/>
              </p:ext>
            </p:extLst>
          </p:nvPr>
        </p:nvGraphicFramePr>
        <p:xfrm>
          <a:off x="276226" y="1246420"/>
          <a:ext cx="8665228" cy="5529039"/>
        </p:xfrm>
        <a:graphic>
          <a:graphicData uri="http://schemas.openxmlformats.org/drawingml/2006/table">
            <a:tbl>
              <a:tblPr>
                <a:noFill/>
              </a:tblPr>
              <a:tblGrid>
                <a:gridCol w="5318009">
                  <a:extLst>
                    <a:ext uri="{9D8B030D-6E8A-4147-A177-3AD203B41FA5}">
                      <a16:colId xmlns:a16="http://schemas.microsoft.com/office/drawing/2014/main" val="20000"/>
                    </a:ext>
                  </a:extLst>
                </a:gridCol>
                <a:gridCol w="3347219">
                  <a:extLst>
                    <a:ext uri="{9D8B030D-6E8A-4147-A177-3AD203B41FA5}">
                      <a16:colId xmlns:a16="http://schemas.microsoft.com/office/drawing/2014/main" val="20001"/>
                    </a:ext>
                  </a:extLst>
                </a:gridCol>
              </a:tblGrid>
              <a:tr h="384215">
                <a:tc>
                  <a:txBody>
                    <a:bodyPr/>
                    <a:lstStyle/>
                    <a:p>
                      <a:pPr marL="0" lvl="0" indent="0" algn="l" rtl="0">
                        <a:spcBef>
                          <a:spcPts val="0"/>
                        </a:spcBef>
                        <a:spcAft>
                          <a:spcPts val="0"/>
                        </a:spcAft>
                        <a:buNone/>
                      </a:pPr>
                      <a:endParaRPr sz="140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tc>
                  <a:txBody>
                    <a:bodyPr/>
                    <a:lstStyle/>
                    <a:p>
                      <a:pPr marL="0" lvl="0" indent="0" algn="ctr" rtl="0">
                        <a:spcBef>
                          <a:spcPts val="0"/>
                        </a:spcBef>
                        <a:spcAft>
                          <a:spcPts val="0"/>
                        </a:spcAft>
                        <a:buNone/>
                      </a:pPr>
                      <a:r>
                        <a:rPr lang="fr-FR" sz="1400" b="1" dirty="0"/>
                        <a:t>2023</a:t>
                      </a:r>
                      <a:endParaRPr sz="14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extLst>
                  <a:ext uri="{0D108BD9-81ED-4DB2-BD59-A6C34878D82A}">
                    <a16:rowId xmlns:a16="http://schemas.microsoft.com/office/drawing/2014/main" val="10000"/>
                  </a:ext>
                </a:extLst>
              </a:tr>
              <a:tr h="1004916">
                <a:tc>
                  <a:txBody>
                    <a:bodyPr/>
                    <a:lstStyle/>
                    <a:p>
                      <a:pPr marL="0" lvl="0" indent="0" algn="l" rtl="0">
                        <a:spcBef>
                          <a:spcPts val="0"/>
                        </a:spcBef>
                        <a:spcAft>
                          <a:spcPts val="0"/>
                        </a:spcAft>
                        <a:buNone/>
                      </a:pPr>
                      <a:r>
                        <a:rPr lang="fr-FR" sz="1400" b="1" dirty="0"/>
                        <a:t>Dates de début et de fin</a:t>
                      </a:r>
                      <a:endParaRPr sz="14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noProof="0" dirty="0" smtClean="0">
                          <a:latin typeface="Arial" panose="020B0604020202020204" pitchFamily="34" charset="0"/>
                          <a:cs typeface="Arial" panose="020B0604020202020204" pitchFamily="34" charset="0"/>
                        </a:rPr>
                        <a:t>Date de début</a:t>
                      </a:r>
                      <a:r>
                        <a:rPr lang="fr-FR" sz="1400" b="1" baseline="0" noProof="0" dirty="0" smtClean="0">
                          <a:latin typeface="Arial" panose="020B0604020202020204" pitchFamily="34" charset="0"/>
                          <a:cs typeface="Arial" panose="020B0604020202020204" pitchFamily="34" charset="0"/>
                        </a:rPr>
                        <a:t> :  </a:t>
                      </a:r>
                      <a:r>
                        <a:rPr lang="fr-FR" sz="1400" noProof="0" dirty="0" smtClean="0">
                          <a:latin typeface="Arial" panose="020B0604020202020204" pitchFamily="34" charset="0"/>
                          <a:cs typeface="Arial" panose="020B0604020202020204" pitchFamily="34" charset="0"/>
                        </a:rPr>
                        <a:t>34</a:t>
                      </a:r>
                      <a:r>
                        <a:rPr lang="fr-FR" sz="1400" baseline="0" noProof="0" dirty="0" smtClean="0">
                          <a:latin typeface="Arial" panose="020B0604020202020204" pitchFamily="34" charset="0"/>
                          <a:cs typeface="Arial" panose="020B0604020202020204" pitchFamily="34" charset="0"/>
                        </a:rPr>
                        <a:t> DS  en Juin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noProof="0" dirty="0" smtClean="0">
                          <a:latin typeface="Arial" panose="020B0604020202020204" pitchFamily="34" charset="0"/>
                          <a:cs typeface="Arial" panose="020B0604020202020204" pitchFamily="34" charset="0"/>
                        </a:rPr>
                        <a:t>                             13 DS en Juillet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aseline="0" noProof="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baseline="0" noProof="0" dirty="0" smtClean="0">
                          <a:latin typeface="Arial" panose="020B0604020202020204" pitchFamily="34" charset="0"/>
                          <a:cs typeface="Arial" panose="020B0604020202020204" pitchFamily="34" charset="0"/>
                        </a:rPr>
                        <a:t>Date de fin </a:t>
                      </a:r>
                      <a:r>
                        <a:rPr lang="fr-FR" sz="1400" baseline="0" noProof="0" dirty="0" smtClean="0">
                          <a:latin typeface="Arial" panose="020B0604020202020204" pitchFamily="34" charset="0"/>
                          <a:cs typeface="Arial" panose="020B0604020202020204" pitchFamily="34" charset="0"/>
                        </a:rPr>
                        <a:t>: Octobre 2023 </a:t>
                      </a:r>
                      <a:endParaRPr lang="fr-FR" sz="1400" noProof="0" dirty="0" smtClean="0">
                        <a:latin typeface="Arial" panose="020B0604020202020204" pitchFamily="34" charset="0"/>
                        <a:cs typeface="Arial" panose="020B0604020202020204" pitchFamily="34"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98015">
                <a:tc>
                  <a:txBody>
                    <a:bodyPr/>
                    <a:lstStyle/>
                    <a:p>
                      <a:pPr marL="0" lvl="0" indent="0" algn="l" rtl="0">
                        <a:spcBef>
                          <a:spcPts val="0"/>
                        </a:spcBef>
                        <a:spcAft>
                          <a:spcPts val="0"/>
                        </a:spcAft>
                        <a:buNone/>
                      </a:pPr>
                      <a:r>
                        <a:rPr lang="fr-FR" sz="1400" b="1"/>
                        <a:t>Nombre de cycles</a:t>
                      </a:r>
                      <a:endParaRPr sz="1400" b="1"/>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fr-FR" altLang="en-US" sz="1400" b="1" dirty="0" smtClean="0"/>
                        <a:t>4 Cycles </a:t>
                      </a:r>
                      <a:r>
                        <a:rPr lang="fr-FR" altLang="en-US" sz="1400" dirty="0" smtClean="0"/>
                        <a:t>:  33</a:t>
                      </a:r>
                      <a:r>
                        <a:rPr lang="fr-FR" altLang="en-US" sz="1400" baseline="0" dirty="0" smtClean="0"/>
                        <a:t> </a:t>
                      </a:r>
                      <a:r>
                        <a:rPr lang="fr-FR" altLang="en-US" sz="1400" dirty="0" smtClean="0"/>
                        <a:t>DS </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lang="fr-FR" altLang="en-US" sz="1400" b="1" i="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fr-FR" altLang="en-US" sz="1400" b="1" i="0" dirty="0" smtClean="0"/>
                        <a:t>5 Cycles </a:t>
                      </a:r>
                      <a:r>
                        <a:rPr lang="fr-FR" altLang="en-US" sz="1400" i="0" dirty="0" smtClean="0"/>
                        <a:t>: 14 DS </a:t>
                      </a: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98015">
                <a:tc>
                  <a:txBody>
                    <a:bodyPr/>
                    <a:lstStyle/>
                    <a:p>
                      <a:pPr marL="0" lvl="0" indent="0" algn="l" rtl="0">
                        <a:spcBef>
                          <a:spcPts val="0"/>
                        </a:spcBef>
                        <a:spcAft>
                          <a:spcPts val="0"/>
                        </a:spcAft>
                        <a:buNone/>
                      </a:pPr>
                      <a:r>
                        <a:rPr lang="fr-FR" sz="1400" b="1"/>
                        <a:t>Nombre de districts ciblés</a:t>
                      </a:r>
                      <a:endParaRPr sz="1400" b="1"/>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fr-FR" sz="1400" dirty="0" smtClean="0"/>
                        <a:t>Total:</a:t>
                      </a:r>
                      <a:r>
                        <a:rPr lang="fr-ML" sz="1400" b="1" i="0" u="none" strike="noStrike" kern="1200" dirty="0" smtClean="0">
                          <a:solidFill>
                            <a:srgbClr val="000000"/>
                          </a:solidFill>
                          <a:effectLst/>
                          <a:latin typeface="Gill Sans MT" panose="020B0502020104020203" pitchFamily="34" charset="0"/>
                          <a:ea typeface="+mn-ea"/>
                          <a:cs typeface="+mn-cs"/>
                        </a:rPr>
                        <a:t>47 </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lang="fr-ML" sz="1400" b="1" i="0" u="none" strike="noStrike" kern="1200" dirty="0" smtClean="0">
                        <a:solidFill>
                          <a:srgbClr val="000000"/>
                        </a:solidFill>
                        <a:effectLst/>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fr-FR" sz="1400" dirty="0" smtClean="0"/>
                        <a:t>EN:32 </a:t>
                      </a:r>
                      <a:r>
                        <a:rPr lang="fr-FR" sz="1400" b="0" i="0" u="none" strike="noStrike" dirty="0" smtClean="0">
                          <a:solidFill>
                            <a:srgbClr val="000000"/>
                          </a:solidFill>
                          <a:effectLst/>
                          <a:latin typeface="Gill Sans MT" panose="020B0502020104020203" pitchFamily="34" charset="0"/>
                        </a:rPr>
                        <a:t>;</a:t>
                      </a:r>
                      <a:r>
                        <a:rPr lang="fr-FR" sz="1400" b="0" i="0" u="none" strike="noStrike" baseline="0" dirty="0" smtClean="0">
                          <a:solidFill>
                            <a:srgbClr val="000000"/>
                          </a:solidFill>
                          <a:effectLst/>
                          <a:latin typeface="Gill Sans MT" panose="020B0502020104020203" pitchFamily="34" charset="0"/>
                        </a:rPr>
                        <a:t>            </a:t>
                      </a:r>
                      <a:r>
                        <a:rPr lang="fr-FR" sz="1400" dirty="0" smtClean="0"/>
                        <a:t>NO:15</a:t>
                      </a:r>
                      <a:endParaRPr lang="fr-FR" sz="1400" b="0" i="0" u="none" strike="noStrike" dirty="0" smtClean="0">
                        <a:solidFill>
                          <a:srgbClr val="000000"/>
                        </a:solidFill>
                        <a:effectLst/>
                        <a:latin typeface="Gill Sans MT" panose="020B0502020104020203" pitchFamily="34"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98015">
                <a:tc>
                  <a:txBody>
                    <a:bodyPr/>
                    <a:lstStyle/>
                    <a:p>
                      <a:pPr marL="0" lvl="0" indent="0" algn="l" rtl="0">
                        <a:spcBef>
                          <a:spcPts val="0"/>
                        </a:spcBef>
                        <a:spcAft>
                          <a:spcPts val="0"/>
                        </a:spcAft>
                        <a:buNone/>
                      </a:pPr>
                      <a:r>
                        <a:rPr lang="fr-FR" sz="1400" b="1"/>
                        <a:t>Nombre d'enfants couverts</a:t>
                      </a:r>
                      <a:endParaRPr sz="1400" b="1"/>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fr-FR" sz="1400" dirty="0" smtClean="0"/>
                        <a:t>Total:</a:t>
                      </a:r>
                      <a:r>
                        <a:rPr lang="fr-ML" sz="1400" b="1" i="0" u="none" strike="noStrike" kern="1200" dirty="0" smtClean="0">
                          <a:solidFill>
                            <a:srgbClr val="000000"/>
                          </a:solidFill>
                          <a:effectLst/>
                          <a:latin typeface="Gill Sans MT" panose="020B0502020104020203" pitchFamily="34" charset="0"/>
                          <a:ea typeface="+mn-ea"/>
                          <a:cs typeface="+mn-cs"/>
                        </a:rPr>
                        <a:t>2 135 823</a:t>
                      </a:r>
                      <a:endParaRPr lang="fr-FR" sz="1400" b="1" i="0" u="none" strike="noStrike" kern="1200" dirty="0" smtClean="0">
                        <a:solidFill>
                          <a:srgbClr val="000000"/>
                        </a:solidFill>
                        <a:effectLst/>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lang="fr-FR" sz="14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fr-FR" sz="1400" dirty="0" smtClean="0"/>
                        <a:t>EN:</a:t>
                      </a:r>
                      <a:r>
                        <a:rPr lang="fr-ML" sz="1400" dirty="0" smtClean="0"/>
                        <a:t>1 327 341 </a:t>
                      </a:r>
                      <a:r>
                        <a:rPr lang="fr-FR" sz="1400" b="0" i="0" u="none" strike="noStrike" dirty="0" smtClean="0">
                          <a:solidFill>
                            <a:srgbClr val="000000"/>
                          </a:solidFill>
                          <a:effectLst/>
                          <a:latin typeface="Gill Sans MT" panose="020B0502020104020203" pitchFamily="34" charset="0"/>
                        </a:rPr>
                        <a:t>;</a:t>
                      </a:r>
                      <a:r>
                        <a:rPr lang="fr-FR" sz="1400" b="0" i="0" u="none" strike="noStrike" baseline="0" dirty="0" smtClean="0">
                          <a:solidFill>
                            <a:srgbClr val="000000"/>
                          </a:solidFill>
                          <a:effectLst/>
                          <a:latin typeface="Gill Sans MT" panose="020B0502020104020203" pitchFamily="34" charset="0"/>
                        </a:rPr>
                        <a:t>          </a:t>
                      </a:r>
                      <a:r>
                        <a:rPr lang="fr-FR" sz="1400" dirty="0" smtClean="0"/>
                        <a:t>NO:</a:t>
                      </a:r>
                      <a:r>
                        <a:rPr lang="fr-ML" sz="1400" dirty="0" smtClean="0"/>
                        <a:t>808 482</a:t>
                      </a:r>
                      <a:endParaRPr lang="fr-FR" sz="1400" b="0" i="0" u="none" strike="noStrike" dirty="0" smtClean="0">
                        <a:solidFill>
                          <a:srgbClr val="000000"/>
                        </a:solidFill>
                        <a:effectLst/>
                        <a:latin typeface="Gill Sans MT" panose="020B0502020104020203" pitchFamily="34" charset="0"/>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4215">
                <a:tc>
                  <a:txBody>
                    <a:bodyPr/>
                    <a:lstStyle/>
                    <a:p>
                      <a:pPr marL="0" lvl="0" indent="0" algn="l" rtl="0">
                        <a:spcBef>
                          <a:spcPts val="0"/>
                        </a:spcBef>
                        <a:spcAft>
                          <a:spcPts val="0"/>
                        </a:spcAft>
                        <a:buNone/>
                      </a:pPr>
                      <a:r>
                        <a:rPr lang="fr-FR" sz="1400" b="1"/>
                        <a:t>Tranches d'âge couvertes</a:t>
                      </a:r>
                      <a:endParaRPr sz="1400" b="1"/>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400" dirty="0" smtClean="0"/>
                        <a:t>03 à 59 mois</a:t>
                      </a:r>
                      <a:endParaRPr sz="140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24055">
                <a:tc>
                  <a:txBody>
                    <a:bodyPr/>
                    <a:lstStyle/>
                    <a:p>
                      <a:pPr marL="0" lvl="0" indent="0" algn="l" rtl="0">
                        <a:spcBef>
                          <a:spcPts val="0"/>
                        </a:spcBef>
                        <a:spcAft>
                          <a:spcPts val="0"/>
                        </a:spcAft>
                        <a:buNone/>
                      </a:pPr>
                      <a:r>
                        <a:rPr lang="fr-FR" sz="1400" b="1" dirty="0"/>
                        <a:t>Couverture (% d'enfants ciblés recevant tous les cycles)</a:t>
                      </a:r>
                      <a:endParaRPr sz="14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400" dirty="0" smtClean="0"/>
                        <a:t>96,1%</a:t>
                      </a:r>
                      <a:r>
                        <a:rPr lang="fr-FR" sz="1400" baseline="0" dirty="0" smtClean="0"/>
                        <a:t> </a:t>
                      </a:r>
                      <a:endParaRPr sz="140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707484">
                <a:tc>
                  <a:txBody>
                    <a:bodyPr/>
                    <a:lstStyle/>
                    <a:p>
                      <a:pPr marL="0" lvl="0" indent="0" algn="l" rtl="0">
                        <a:spcBef>
                          <a:spcPts val="0"/>
                        </a:spcBef>
                        <a:spcAft>
                          <a:spcPts val="0"/>
                        </a:spcAft>
                        <a:buNone/>
                      </a:pPr>
                      <a:r>
                        <a:rPr lang="fr-FR" sz="1400" b="1" dirty="0"/>
                        <a:t>Des tests de résistance aux médicaments ou des études d'efficacité ont-ils été réalisés? (O/N)</a:t>
                      </a:r>
                      <a:endParaRPr sz="1400" b="1" dirty="0"/>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400" dirty="0" smtClean="0"/>
                        <a:t>Non </a:t>
                      </a:r>
                      <a:endParaRPr sz="1400" dirty="0"/>
                    </a:p>
                  </a:txBody>
                  <a:tcPr marL="91425" marR="91425" marT="91425" marB="91425">
                    <a:lnL w="19050" cap="flat" cmpd="sng" algn="ctr">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Google Shape;108;g207aaa14ad4_0_21"/>
          <p:cNvSpPr txBox="1">
            <a:spLocks noGrp="1"/>
          </p:cNvSpPr>
          <p:nvPr>
            <p:ph type="body" idx="2"/>
          </p:nvPr>
        </p:nvSpPr>
        <p:spPr>
          <a:ln/>
        </p:spPr>
        <p:txBody>
          <a:bodyPr wrap="square" lIns="91425" tIns="45700" rIns="91425" bIns="45700" anchor="t" anchorCtr="0">
            <a:normAutofit/>
          </a:bodyPr>
          <a:lstStyle/>
          <a:p>
            <a:pPr marL="342900" lvl="0" indent="-190500" algn="l" rtl="0" fontAlgn="auto">
              <a:lnSpc>
                <a:spcPct val="100000"/>
              </a:lnSpc>
              <a:spcBef>
                <a:spcPts val="0"/>
              </a:spcBef>
              <a:spcAft>
                <a:spcPts val="0"/>
              </a:spcAft>
              <a:buClr>
                <a:schemeClr val="dk1"/>
              </a:buClr>
              <a:buSzPts val="2400"/>
              <a:buNone/>
            </a:pPr>
            <a:r>
              <a:rPr lang="en-US" dirty="0" smtClean="0"/>
              <a:t> </a:t>
            </a:r>
            <a:endParaRPr dirty="0"/>
          </a:p>
        </p:txBody>
      </p:sp>
      <p:sp>
        <p:nvSpPr>
          <p:cNvPr id="110" name="Google Shape;110;g207aaa14ad4_0_21"/>
          <p:cNvSpPr txBox="1">
            <a:spLocks noGrp="1"/>
          </p:cNvSpPr>
          <p:nvPr>
            <p:ph type="body" idx="4"/>
          </p:nvPr>
        </p:nvSpPr>
        <p:spPr>
          <a:ln/>
        </p:spPr>
        <p:txBody>
          <a:bodyPr wrap="square" lIns="91425" tIns="45700" rIns="91425" bIns="45700" anchor="t" anchorCtr="0">
            <a:normAutofit/>
          </a:bodyPr>
          <a:lstStyle/>
          <a:p>
            <a:pPr marL="342900" lvl="0" indent="-190500" algn="l" rtl="0" fontAlgn="auto">
              <a:lnSpc>
                <a:spcPct val="100000"/>
              </a:lnSpc>
              <a:spcBef>
                <a:spcPts val="0"/>
              </a:spcBef>
              <a:spcAft>
                <a:spcPts val="0"/>
              </a:spcAft>
              <a:buClr>
                <a:schemeClr val="dk1"/>
              </a:buClr>
              <a:buSzPts val="2400"/>
              <a:buNone/>
            </a:pPr>
            <a:r>
              <a:rPr lang="en-US" dirty="0" smtClean="0"/>
              <a:t> </a:t>
            </a:r>
            <a:endParaRPr dirty="0"/>
          </a:p>
        </p:txBody>
      </p:sp>
      <p:grpSp>
        <p:nvGrpSpPr>
          <p:cNvPr id="15" name="Groupe 14"/>
          <p:cNvGrpSpPr/>
          <p:nvPr/>
        </p:nvGrpSpPr>
        <p:grpSpPr>
          <a:xfrm>
            <a:off x="203200" y="1390650"/>
            <a:ext cx="8750300" cy="4735513"/>
            <a:chOff x="0" y="0"/>
            <a:chExt cx="6384925" cy="2864485"/>
          </a:xfrm>
        </p:grpSpPr>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3184525" cy="2864485"/>
            </a:xfrm>
            <a:prstGeom prst="rect">
              <a:avLst/>
            </a:prstGeom>
            <a:ln>
              <a:solidFill>
                <a:srgbClr val="0070C0"/>
              </a:solidFill>
            </a:ln>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95320" cy="2864485"/>
            </a:xfrm>
            <a:prstGeom prst="rect">
              <a:avLst/>
            </a:prstGeom>
            <a:ln>
              <a:solidFill>
                <a:srgbClr val="0070C0"/>
              </a:solidFill>
            </a:ln>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218" y="928468"/>
              <a:ext cx="1387475" cy="558800"/>
            </a:xfrm>
            <a:prstGeom prst="rect">
              <a:avLst/>
            </a:prstGeom>
            <a:ln>
              <a:solidFill>
                <a:srgbClr val="00B0F0"/>
              </a:solidFill>
            </a:ln>
          </p:spPr>
        </p:pic>
      </p:grpSp>
      <p:sp>
        <p:nvSpPr>
          <p:cNvPr id="23" name="Rectangle 22"/>
          <p:cNvSpPr/>
          <p:nvPr/>
        </p:nvSpPr>
        <p:spPr>
          <a:xfrm>
            <a:off x="251730" y="6294480"/>
            <a:ext cx="8701770" cy="253916"/>
          </a:xfrm>
          <a:prstGeom prst="rect">
            <a:avLst/>
          </a:prstGeom>
        </p:spPr>
        <p:txBody>
          <a:bodyPr wrap="square">
            <a:spAutoFit/>
          </a:bodyPr>
          <a:lstStyle/>
          <a:p>
            <a:pPr algn="just">
              <a:spcAft>
                <a:spcPts val="0"/>
              </a:spcAft>
            </a:pPr>
            <a:r>
              <a:rPr lang="fr-FR" sz="1050" i="1" dirty="0">
                <a:latin typeface="Gill Sans MT" panose="020B0502020104020203" pitchFamily="34" charset="0"/>
                <a:ea typeface="SimSun" panose="02010600030101010101" pitchFamily="2" charset="-122"/>
                <a:cs typeface="Times New Roman" panose="02020603050405020304" pitchFamily="18" charset="0"/>
              </a:rPr>
              <a:t>Figure 3: Répartition des Districts par date de début de la CPS 2023</a:t>
            </a:r>
          </a:p>
        </p:txBody>
      </p:sp>
      <p:grpSp>
        <p:nvGrpSpPr>
          <p:cNvPr id="24" name="Google Shape;119;g2073e6c94da_0_54"/>
          <p:cNvGrpSpPr/>
          <p:nvPr/>
        </p:nvGrpSpPr>
        <p:grpSpPr>
          <a:xfrm>
            <a:off x="348596" y="298903"/>
            <a:ext cx="8592858" cy="904875"/>
            <a:chOff x="-1" y="-74079"/>
            <a:chExt cx="8592858" cy="1354037"/>
          </a:xfrm>
        </p:grpSpPr>
        <p:sp>
          <p:nvSpPr>
            <p:cNvPr id="25"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122;g2073e6c94da_0_54"/>
            <p:cNvSpPr txBox="1"/>
            <p:nvPr/>
          </p:nvSpPr>
          <p:spPr>
            <a:xfrm>
              <a:off x="107036" y="-74079"/>
              <a:ext cx="5518146" cy="1354037"/>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2000" b="1" dirty="0" smtClean="0">
                  <a:solidFill>
                    <a:schemeClr val="dk1"/>
                  </a:solidFill>
                  <a:cs typeface="Arial"/>
                </a:rPr>
                <a:t>CARTE DU PAYS MONTRANT LES DISTRICTS DE MISE EN ŒUVRE DE LA CPS</a:t>
              </a:r>
              <a:endParaRPr lang="fr-FR" sz="2000" b="1" i="0" u="none" strike="noStrike" cap="none" dirty="0">
                <a:solidFill>
                  <a:schemeClr val="dk1"/>
                </a:solidFill>
                <a:cs typeface="Arial"/>
                <a:sym typeface="Arial"/>
              </a:endParaRPr>
            </a:p>
          </p:txBody>
        </p:sp>
      </p:grpSp>
      <p:pic>
        <p:nvPicPr>
          <p:cNvPr id="13" name="image1.png"/>
          <p:cNvPicPr>
            <a:picLocks noChangeAspect="1"/>
          </p:cNvPicPr>
          <p:nvPr/>
        </p:nvPicPr>
        <p:blipFill>
          <a:blip r:embed="rId6">
            <a:extLst/>
          </a:blip>
          <a:stretch>
            <a:fillRect/>
          </a:stretch>
        </p:blipFill>
        <p:spPr>
          <a:xfrm>
            <a:off x="7466385" y="308789"/>
            <a:ext cx="968282" cy="752264"/>
          </a:xfrm>
          <a:prstGeom prst="rect">
            <a:avLst/>
          </a:prstGeom>
          <a:ln w="12700">
            <a:miter lim="400000"/>
          </a:ln>
        </p:spPr>
      </p:pic>
    </p:spTree>
    <p:extLst>
      <p:ext uri="{BB962C8B-B14F-4D97-AF65-F5344CB8AC3E}">
        <p14:creationId xmlns:p14="http://schemas.microsoft.com/office/powerpoint/2010/main" val="346080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Google Shape;108;g207aaa14ad4_0_21"/>
          <p:cNvSpPr txBox="1">
            <a:spLocks noGrp="1"/>
          </p:cNvSpPr>
          <p:nvPr>
            <p:ph type="body" idx="2"/>
          </p:nvPr>
        </p:nvSpPr>
        <p:spPr>
          <a:ln/>
        </p:spPr>
        <p:txBody>
          <a:bodyPr wrap="square" lIns="91425" tIns="45700" rIns="91425" bIns="45700" anchor="t" anchorCtr="0">
            <a:normAutofit/>
          </a:bodyPr>
          <a:lstStyle/>
          <a:p>
            <a:pPr marL="342900" lvl="0" indent="-190500" algn="l" rtl="0" fontAlgn="auto">
              <a:lnSpc>
                <a:spcPct val="100000"/>
              </a:lnSpc>
              <a:spcBef>
                <a:spcPts val="0"/>
              </a:spcBef>
              <a:spcAft>
                <a:spcPts val="0"/>
              </a:spcAft>
              <a:buClr>
                <a:schemeClr val="dk1"/>
              </a:buClr>
              <a:buSzPts val="2400"/>
              <a:buNone/>
            </a:pPr>
            <a:r>
              <a:rPr lang="en-US" dirty="0" smtClean="0"/>
              <a:t> </a:t>
            </a:r>
            <a:endParaRPr dirty="0"/>
          </a:p>
        </p:txBody>
      </p:sp>
      <p:sp>
        <p:nvSpPr>
          <p:cNvPr id="110" name="Google Shape;110;g207aaa14ad4_0_21"/>
          <p:cNvSpPr txBox="1">
            <a:spLocks noGrp="1"/>
          </p:cNvSpPr>
          <p:nvPr>
            <p:ph type="body" idx="4"/>
          </p:nvPr>
        </p:nvSpPr>
        <p:spPr>
          <a:ln/>
        </p:spPr>
        <p:txBody>
          <a:bodyPr wrap="square" lIns="91425" tIns="45700" rIns="91425" bIns="45700" anchor="t" anchorCtr="0">
            <a:normAutofit/>
          </a:bodyPr>
          <a:lstStyle/>
          <a:p>
            <a:pPr marL="342900" lvl="0" indent="-190500" algn="l" rtl="0" fontAlgn="auto">
              <a:lnSpc>
                <a:spcPct val="100000"/>
              </a:lnSpc>
              <a:spcBef>
                <a:spcPts val="0"/>
              </a:spcBef>
              <a:spcAft>
                <a:spcPts val="0"/>
              </a:spcAft>
              <a:buClr>
                <a:schemeClr val="dk1"/>
              </a:buClr>
              <a:buSzPts val="2400"/>
              <a:buNone/>
            </a:pPr>
            <a:r>
              <a:rPr lang="en-US" dirty="0" smtClean="0"/>
              <a:t> </a:t>
            </a:r>
            <a:endParaRPr dirty="0"/>
          </a:p>
        </p:txBody>
      </p:sp>
      <p:grpSp>
        <p:nvGrpSpPr>
          <p:cNvPr id="19" name="Groupe 18"/>
          <p:cNvGrpSpPr/>
          <p:nvPr/>
        </p:nvGrpSpPr>
        <p:grpSpPr>
          <a:xfrm>
            <a:off x="251730" y="1409701"/>
            <a:ext cx="8716707" cy="4716462"/>
            <a:chOff x="0" y="0"/>
            <a:chExt cx="6399921" cy="2983865"/>
          </a:xfrm>
        </p:grpSpPr>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231" y="0"/>
              <a:ext cx="3234690" cy="2983865"/>
            </a:xfrm>
            <a:prstGeom prst="rect">
              <a:avLst/>
            </a:prstGeom>
            <a:ln>
              <a:solidFill>
                <a:srgbClr val="00B0F0"/>
              </a:solidFill>
            </a:ln>
          </p:spPr>
        </p:pic>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65475" cy="2983865"/>
            </a:xfrm>
            <a:prstGeom prst="rect">
              <a:avLst/>
            </a:prstGeom>
            <a:ln>
              <a:solidFill>
                <a:srgbClr val="00B0F0"/>
              </a:solidFill>
            </a:ln>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880" y="1055077"/>
              <a:ext cx="1515110" cy="457200"/>
            </a:xfrm>
            <a:prstGeom prst="rect">
              <a:avLst/>
            </a:prstGeom>
            <a:ln>
              <a:solidFill>
                <a:srgbClr val="00B0F0"/>
              </a:solidFill>
            </a:ln>
          </p:spPr>
        </p:pic>
      </p:grpSp>
      <p:sp>
        <p:nvSpPr>
          <p:cNvPr id="23" name="Rectangle 22"/>
          <p:cNvSpPr/>
          <p:nvPr/>
        </p:nvSpPr>
        <p:spPr>
          <a:xfrm>
            <a:off x="191293" y="6313531"/>
            <a:ext cx="8777143" cy="253916"/>
          </a:xfrm>
          <a:prstGeom prst="rect">
            <a:avLst/>
          </a:prstGeom>
        </p:spPr>
        <p:txBody>
          <a:bodyPr wrap="square">
            <a:spAutoFit/>
          </a:bodyPr>
          <a:lstStyle/>
          <a:p>
            <a:pPr algn="just">
              <a:spcAft>
                <a:spcPts val="0"/>
              </a:spcAft>
            </a:pPr>
            <a:r>
              <a:rPr lang="fr-FR" sz="1050" i="1" dirty="0">
                <a:latin typeface="Gill Sans MT" panose="020B0502020104020203" pitchFamily="34" charset="0"/>
                <a:ea typeface="SimSun" panose="02010600030101010101" pitchFamily="2" charset="-122"/>
                <a:cs typeface="Times New Roman" panose="02020603050405020304" pitchFamily="18" charset="0"/>
              </a:rPr>
              <a:t>Figure 4: Répartition des Districts selon le nombre de cycle de la CPS 2023</a:t>
            </a:r>
          </a:p>
        </p:txBody>
      </p:sp>
      <p:grpSp>
        <p:nvGrpSpPr>
          <p:cNvPr id="24" name="Google Shape;119;g2073e6c94da_0_54"/>
          <p:cNvGrpSpPr/>
          <p:nvPr/>
        </p:nvGrpSpPr>
        <p:grpSpPr>
          <a:xfrm>
            <a:off x="348596" y="298903"/>
            <a:ext cx="8592858" cy="904875"/>
            <a:chOff x="-1" y="-74079"/>
            <a:chExt cx="8592858" cy="1354037"/>
          </a:xfrm>
        </p:grpSpPr>
        <p:sp>
          <p:nvSpPr>
            <p:cNvPr id="25"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122;g2073e6c94da_0_54"/>
            <p:cNvSpPr txBox="1"/>
            <p:nvPr/>
          </p:nvSpPr>
          <p:spPr>
            <a:xfrm>
              <a:off x="107036" y="-74079"/>
              <a:ext cx="5518146" cy="1354037"/>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2000" b="1" dirty="0" smtClean="0">
                  <a:solidFill>
                    <a:schemeClr val="dk1"/>
                  </a:solidFill>
                  <a:cs typeface="Arial"/>
                </a:rPr>
                <a:t>CARTE DU PAYS MONTRANT LES DISTRICTS DE MISE EN ŒUVRE DE LA CPS</a:t>
              </a:r>
              <a:endParaRPr lang="fr-FR" sz="2000" b="1" i="0" u="none" strike="noStrike" cap="none" dirty="0">
                <a:solidFill>
                  <a:schemeClr val="dk1"/>
                </a:solidFill>
                <a:cs typeface="Arial"/>
                <a:sym typeface="Arial"/>
              </a:endParaRPr>
            </a:p>
          </p:txBody>
        </p:sp>
      </p:grpSp>
      <p:pic>
        <p:nvPicPr>
          <p:cNvPr id="13" name="image1.png"/>
          <p:cNvPicPr>
            <a:picLocks noChangeAspect="1"/>
          </p:cNvPicPr>
          <p:nvPr/>
        </p:nvPicPr>
        <p:blipFill>
          <a:blip r:embed="rId6">
            <a:extLst/>
          </a:blip>
          <a:stretch>
            <a:fillRect/>
          </a:stretch>
        </p:blipFill>
        <p:spPr>
          <a:xfrm>
            <a:off x="7466385" y="308789"/>
            <a:ext cx="968282" cy="752264"/>
          </a:xfrm>
          <a:prstGeom prst="rect">
            <a:avLst/>
          </a:prstGeom>
          <a:ln w="12700">
            <a:miter lim="400000"/>
          </a:ln>
        </p:spPr>
      </p:pic>
    </p:spTree>
    <p:extLst>
      <p:ext uri="{BB962C8B-B14F-4D97-AF65-F5344CB8AC3E}">
        <p14:creationId xmlns:p14="http://schemas.microsoft.com/office/powerpoint/2010/main" val="3946466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g2073e6c94da_0_54"/>
          <p:cNvGrpSpPr/>
          <p:nvPr/>
        </p:nvGrpSpPr>
        <p:grpSpPr>
          <a:xfrm>
            <a:off x="350163" y="217315"/>
            <a:ext cx="8592858" cy="1399430"/>
            <a:chOff x="-1" y="-196165"/>
            <a:chExt cx="8592858" cy="1399430"/>
          </a:xfrm>
        </p:grpSpPr>
        <p:sp>
          <p:nvSpPr>
            <p:cNvPr id="120"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2073e6c94da_0_54"/>
            <p:cNvSpPr txBox="1"/>
            <p:nvPr/>
          </p:nvSpPr>
          <p:spPr>
            <a:xfrm>
              <a:off x="291761" y="-196165"/>
              <a:ext cx="5518146" cy="1399430"/>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i="0" u="none" strike="noStrike" cap="none" dirty="0" smtClean="0">
                  <a:solidFill>
                    <a:schemeClr val="dk1"/>
                  </a:solidFill>
                  <a:latin typeface="Arial"/>
                  <a:ea typeface="Arial"/>
                  <a:cs typeface="Arial"/>
                  <a:sym typeface="Arial"/>
                </a:rPr>
                <a:t>FOCUS: EXPÉRIENCE DE PREMIÈRE MISE EN ŒUVRE</a:t>
              </a:r>
              <a:endParaRPr lang="fr-FR" sz="3000" b="1" i="0" u="none" strike="noStrike" cap="none" dirty="0">
                <a:solidFill>
                  <a:schemeClr val="dk1"/>
                </a:solidFill>
                <a:latin typeface="Arial"/>
                <a:ea typeface="Arial"/>
                <a:cs typeface="Arial"/>
                <a:sym typeface="Arial"/>
              </a:endParaRPr>
            </a:p>
          </p:txBody>
        </p:sp>
      </p:grpSp>
      <p:sp>
        <p:nvSpPr>
          <p:cNvPr id="3" name="Rectangle 2"/>
          <p:cNvSpPr/>
          <p:nvPr/>
        </p:nvSpPr>
        <p:spPr>
          <a:xfrm>
            <a:off x="474033" y="2646011"/>
            <a:ext cx="8313575" cy="1815882"/>
          </a:xfrm>
          <a:prstGeom prst="rect">
            <a:avLst/>
          </a:prstGeom>
        </p:spPr>
        <p:txBody>
          <a:bodyPr wrap="square">
            <a:spAutoFit/>
          </a:bodyPr>
          <a:lstStyle/>
          <a:p>
            <a:pPr algn="ctr"/>
            <a:r>
              <a:rPr lang="fr-FR" sz="2800" b="1" dirty="0">
                <a:solidFill>
                  <a:srgbClr val="FF0000"/>
                </a:solidFill>
              </a:rPr>
              <a:t>VERS L’INTEGRATION DE  LA CAMPAGNE CPS DANS LE </a:t>
            </a:r>
            <a:r>
              <a:rPr lang="fr-FR" sz="2800" b="1" dirty="0" smtClean="0">
                <a:solidFill>
                  <a:srgbClr val="FF0000"/>
                </a:solidFill>
              </a:rPr>
              <a:t>SYSTEME </a:t>
            </a:r>
            <a:r>
              <a:rPr lang="fr-FR" sz="2800" b="1" dirty="0">
                <a:solidFill>
                  <a:srgbClr val="FF0000"/>
                </a:solidFill>
              </a:rPr>
              <a:t>DE SANTE AU CAMEROUN: </a:t>
            </a:r>
            <a:r>
              <a:rPr lang="fr-FR" sz="2800" b="1" dirty="0" smtClean="0">
                <a:solidFill>
                  <a:srgbClr val="FF0000"/>
                </a:solidFill>
              </a:rPr>
              <a:t>AVANTAGES DE LA CPS EN ROUTINE AVEC LES </a:t>
            </a:r>
            <a:r>
              <a:rPr lang="fr-FR" sz="2800" b="1" dirty="0" err="1" smtClean="0">
                <a:solidFill>
                  <a:srgbClr val="FF0000"/>
                </a:solidFill>
              </a:rPr>
              <a:t>ASCp</a:t>
            </a:r>
            <a:endParaRPr lang="fr-FR" sz="2800" b="1" dirty="0">
              <a:solidFill>
                <a:srgbClr val="FF0000"/>
              </a:solidFill>
            </a:endParaRPr>
          </a:p>
        </p:txBody>
      </p:sp>
      <p:pic>
        <p:nvPicPr>
          <p:cNvPr id="7" name="image1.png"/>
          <p:cNvPicPr>
            <a:picLocks noChangeAspect="1"/>
          </p:cNvPicPr>
          <p:nvPr/>
        </p:nvPicPr>
        <p:blipFill>
          <a:blip r:embed="rId3">
            <a:extLst/>
          </a:blip>
          <a:stretch>
            <a:fillRect/>
          </a:stretch>
        </p:blipFill>
        <p:spPr>
          <a:xfrm>
            <a:off x="7330918" y="540898"/>
            <a:ext cx="968282" cy="752264"/>
          </a:xfrm>
          <a:prstGeom prst="rect">
            <a:avLst/>
          </a:prstGeom>
          <a:ln w="12700">
            <a:miter lim="400000"/>
          </a:ln>
        </p:spPr>
      </p:pic>
    </p:spTree>
    <p:extLst>
      <p:ext uri="{BB962C8B-B14F-4D97-AF65-F5344CB8AC3E}">
        <p14:creationId xmlns:p14="http://schemas.microsoft.com/office/powerpoint/2010/main" val="250566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19;g2073e6c94da_0_54"/>
          <p:cNvGrpSpPr/>
          <p:nvPr/>
        </p:nvGrpSpPr>
        <p:grpSpPr>
          <a:xfrm>
            <a:off x="350163" y="217315"/>
            <a:ext cx="8592858" cy="1399430"/>
            <a:chOff x="-1" y="-196165"/>
            <a:chExt cx="8592858" cy="1399430"/>
          </a:xfrm>
        </p:grpSpPr>
        <p:sp>
          <p:nvSpPr>
            <p:cNvPr id="5"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22;g2073e6c94da_0_54"/>
            <p:cNvSpPr txBox="1"/>
            <p:nvPr/>
          </p:nvSpPr>
          <p:spPr>
            <a:xfrm>
              <a:off x="291761" y="-196165"/>
              <a:ext cx="5518146" cy="1399430"/>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JUSTIFICATION</a:t>
              </a:r>
              <a:endParaRPr sz="3000" b="1" i="0" u="none" strike="noStrike" cap="none" dirty="0">
                <a:solidFill>
                  <a:schemeClr val="dk1"/>
                </a:solidFill>
                <a:latin typeface="Arial"/>
                <a:ea typeface="Arial"/>
                <a:cs typeface="Arial"/>
                <a:sym typeface="Arial"/>
              </a:endParaRPr>
            </a:p>
          </p:txBody>
        </p:sp>
      </p:grpSp>
      <p:sp>
        <p:nvSpPr>
          <p:cNvPr id="8" name="Shape 624"/>
          <p:cNvSpPr>
            <a:spLocks noGrp="1"/>
          </p:cNvSpPr>
          <p:nvPr>
            <p:ph type="body" idx="1"/>
          </p:nvPr>
        </p:nvSpPr>
        <p:spPr>
          <a:xfrm>
            <a:off x="350162" y="1616745"/>
            <a:ext cx="8496125" cy="5116783"/>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marL="342900" algn="just">
              <a:lnSpc>
                <a:spcPct val="200000"/>
              </a:lnSpc>
              <a:spcBef>
                <a:spcPts val="1200"/>
              </a:spcBef>
              <a:buClr>
                <a:srgbClr val="558ED5"/>
              </a:buClr>
              <a:buFont typeface="Wingdings"/>
              <a:buChar char="▪"/>
              <a:defRPr sz="2600">
                <a:latin typeface="Arial"/>
                <a:ea typeface="Arial"/>
                <a:cs typeface="Arial"/>
                <a:sym typeface="Arial"/>
              </a:defRPr>
            </a:pPr>
            <a:r>
              <a:rPr lang="fr-FR" sz="1800" dirty="0"/>
              <a:t>2016 – 2021: MEO de la CPS en mode campagne de masse </a:t>
            </a:r>
            <a:r>
              <a:rPr lang="fr-FR" sz="1800" dirty="0" smtClean="0"/>
              <a:t>avec une </a:t>
            </a:r>
            <a:r>
              <a:rPr lang="fr-FR" sz="1800" dirty="0"/>
              <a:t>mobilisation importante en ressources et logistique sans nécessairement un renforcement conséquent du système de santé</a:t>
            </a:r>
          </a:p>
          <a:p>
            <a:pPr marL="342900" algn="just">
              <a:lnSpc>
                <a:spcPct val="200000"/>
              </a:lnSpc>
              <a:spcBef>
                <a:spcPts val="1200"/>
              </a:spcBef>
              <a:buClr>
                <a:srgbClr val="558ED5"/>
              </a:buClr>
              <a:buFont typeface="Wingdings"/>
              <a:buChar char="▪"/>
              <a:defRPr sz="2600">
                <a:latin typeface="Arial"/>
                <a:ea typeface="Arial"/>
                <a:cs typeface="Arial"/>
                <a:sym typeface="Arial"/>
              </a:defRPr>
            </a:pPr>
            <a:r>
              <a:rPr lang="fr-FR" sz="1800" dirty="0"/>
              <a:t> </a:t>
            </a:r>
            <a:r>
              <a:rPr lang="fr-FR" sz="1800" dirty="0" smtClean="0"/>
              <a:t>en 2021: développement </a:t>
            </a:r>
            <a:r>
              <a:rPr lang="fr-FR" sz="1800" dirty="0"/>
              <a:t>du PSNSC </a:t>
            </a:r>
            <a:r>
              <a:rPr lang="fr-FR" sz="1800" dirty="0" smtClean="0"/>
              <a:t>2021-2025, élargissement </a:t>
            </a:r>
            <a:r>
              <a:rPr lang="fr-FR" sz="1800" dirty="0"/>
              <a:t>de la couverture et du nombre des ASCP au niveau </a:t>
            </a:r>
            <a:r>
              <a:rPr lang="fr-FR" sz="1800" dirty="0" smtClean="0"/>
              <a:t>national, renforcement des ISDC; </a:t>
            </a:r>
            <a:endParaRPr lang="fr-FR" sz="1800" dirty="0"/>
          </a:p>
          <a:p>
            <a:pPr marL="342900" algn="just">
              <a:lnSpc>
                <a:spcPct val="200000"/>
              </a:lnSpc>
              <a:spcBef>
                <a:spcPts val="1200"/>
              </a:spcBef>
              <a:buClr>
                <a:srgbClr val="558ED5"/>
              </a:buClr>
              <a:buFont typeface="Wingdings"/>
              <a:buChar char="▪"/>
              <a:defRPr sz="2600">
                <a:latin typeface="Arial"/>
                <a:ea typeface="Arial"/>
                <a:cs typeface="Arial"/>
                <a:sym typeface="Arial"/>
              </a:defRPr>
            </a:pPr>
            <a:r>
              <a:rPr lang="fr-FR" sz="1800" dirty="0"/>
              <a:t> OMS 2022: intégration de la CPS dans des programmes existants ( ISDC</a:t>
            </a:r>
            <a:r>
              <a:rPr lang="fr-FR" sz="1800" dirty="0" smtClean="0"/>
              <a:t>…)</a:t>
            </a:r>
          </a:p>
          <a:p>
            <a:pPr marL="342900" algn="just">
              <a:lnSpc>
                <a:spcPct val="200000"/>
              </a:lnSpc>
              <a:spcBef>
                <a:spcPts val="1200"/>
              </a:spcBef>
              <a:buClr>
                <a:srgbClr val="558ED5"/>
              </a:buClr>
              <a:buFont typeface="Wingdings"/>
              <a:buChar char="▪"/>
              <a:defRPr sz="2600">
                <a:latin typeface="Arial"/>
                <a:ea typeface="Arial"/>
                <a:cs typeface="Arial"/>
                <a:sym typeface="Arial"/>
              </a:defRPr>
            </a:pPr>
            <a:r>
              <a:rPr lang="fr-FR" sz="1800" dirty="0" smtClean="0"/>
              <a:t>Pérennisation de la CPS, baisse des financements…</a:t>
            </a:r>
            <a:endParaRPr sz="1800" dirty="0"/>
          </a:p>
        </p:txBody>
      </p:sp>
      <p:pic>
        <p:nvPicPr>
          <p:cNvPr id="14" name="image1.png"/>
          <p:cNvPicPr>
            <a:picLocks noChangeAspect="1"/>
          </p:cNvPicPr>
          <p:nvPr/>
        </p:nvPicPr>
        <p:blipFill>
          <a:blip r:embed="rId2">
            <a:extLst/>
          </a:blip>
          <a:stretch>
            <a:fillRect/>
          </a:stretch>
        </p:blipFill>
        <p:spPr>
          <a:xfrm>
            <a:off x="7330918" y="540898"/>
            <a:ext cx="968282" cy="752264"/>
          </a:xfrm>
          <a:prstGeom prst="rect">
            <a:avLst/>
          </a:prstGeom>
          <a:ln w="12700">
            <a:miter lim="400000"/>
          </a:ln>
        </p:spPr>
      </p:pic>
    </p:spTree>
    <p:extLst>
      <p:ext uri="{BB962C8B-B14F-4D97-AF65-F5344CB8AC3E}">
        <p14:creationId xmlns:p14="http://schemas.microsoft.com/office/powerpoint/2010/main" val="3612736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19;g2073e6c94da_0_54"/>
          <p:cNvGrpSpPr/>
          <p:nvPr/>
        </p:nvGrpSpPr>
        <p:grpSpPr>
          <a:xfrm>
            <a:off x="350163" y="189323"/>
            <a:ext cx="8592858" cy="1399430"/>
            <a:chOff x="-1" y="-196165"/>
            <a:chExt cx="8592858" cy="1399430"/>
          </a:xfrm>
        </p:grpSpPr>
        <p:sp>
          <p:nvSpPr>
            <p:cNvPr id="5"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22;g2073e6c94da_0_54"/>
            <p:cNvSpPr txBox="1"/>
            <p:nvPr/>
          </p:nvSpPr>
          <p:spPr>
            <a:xfrm>
              <a:off x="291761" y="-196165"/>
              <a:ext cx="5518146" cy="1399430"/>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CONTEXTE ET JUSTIFICATION</a:t>
              </a:r>
              <a:endParaRPr sz="3000" b="1" i="0" u="none" strike="noStrike" cap="none" dirty="0">
                <a:solidFill>
                  <a:schemeClr val="dk1"/>
                </a:solidFill>
                <a:latin typeface="Arial"/>
                <a:ea typeface="Arial"/>
                <a:cs typeface="Arial"/>
                <a:sym typeface="Arial"/>
              </a:endParaRPr>
            </a:p>
          </p:txBody>
        </p:sp>
      </p:grpSp>
      <p:sp>
        <p:nvSpPr>
          <p:cNvPr id="8" name="Shape 624"/>
          <p:cNvSpPr>
            <a:spLocks noGrp="1"/>
          </p:cNvSpPr>
          <p:nvPr>
            <p:ph type="body" idx="1"/>
          </p:nvPr>
        </p:nvSpPr>
        <p:spPr>
          <a:xfrm>
            <a:off x="212651" y="1588753"/>
            <a:ext cx="8730369" cy="4624341"/>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indent="-457200" algn="just">
              <a:spcBef>
                <a:spcPts val="900"/>
              </a:spcBef>
              <a:buFont typeface="Wingdings" panose="05000000000000000000" pitchFamily="2" charset="2"/>
              <a:buChar char="v"/>
              <a:defRPr sz="2000">
                <a:latin typeface="+mn-lt"/>
                <a:ea typeface="+mn-ea"/>
                <a:cs typeface="+mn-cs"/>
                <a:sym typeface="Calibri"/>
              </a:defRPr>
            </a:pPr>
            <a:r>
              <a:rPr lang="fr-FR" sz="2800" dirty="0" smtClean="0">
                <a:latin typeface="+mn-lt"/>
                <a:sym typeface="Calibri"/>
              </a:rPr>
              <a:t>En 2022: Phase pilote de mise en œuvre de la CPS en mode routine: </a:t>
            </a:r>
          </a:p>
          <a:p>
            <a:pPr lvl="1" indent="-457200" algn="just">
              <a:spcBef>
                <a:spcPts val="900"/>
              </a:spcBef>
              <a:buFont typeface="Wingdings" panose="05000000000000000000" pitchFamily="2" charset="2"/>
              <a:buChar char="Ø"/>
              <a:defRPr sz="2000">
                <a:latin typeface="+mn-lt"/>
                <a:ea typeface="+mn-ea"/>
                <a:cs typeface="+mn-cs"/>
                <a:sym typeface="Calibri"/>
              </a:defRPr>
            </a:pPr>
            <a:r>
              <a:rPr lang="fr-FR" sz="2400" i="1" dirty="0" smtClean="0">
                <a:latin typeface="+mn-lt"/>
                <a:sym typeface="Calibri"/>
              </a:rPr>
              <a:t>Objectif</a:t>
            </a:r>
            <a:r>
              <a:rPr lang="fr-FR" sz="2400" dirty="0" smtClean="0">
                <a:latin typeface="+mn-lt"/>
                <a:sym typeface="Calibri"/>
              </a:rPr>
              <a:t>: distribution de la SPAQ essentiellement par les acteurs du système (ASCP); </a:t>
            </a:r>
          </a:p>
          <a:p>
            <a:pPr lvl="1" indent="-457200" algn="just">
              <a:spcBef>
                <a:spcPts val="900"/>
              </a:spcBef>
              <a:buFont typeface="Wingdings" panose="05000000000000000000" pitchFamily="2" charset="2"/>
              <a:buChar char="Ø"/>
              <a:defRPr sz="2000">
                <a:latin typeface="+mn-lt"/>
                <a:ea typeface="+mn-ea"/>
                <a:cs typeface="+mn-cs"/>
                <a:sym typeface="Calibri"/>
              </a:defRPr>
            </a:pPr>
            <a:r>
              <a:rPr lang="fr-FR" sz="2400" dirty="0" smtClean="0">
                <a:latin typeface="+mn-lt"/>
                <a:sym typeface="Calibri"/>
              </a:rPr>
              <a:t>11 DS concernés ;</a:t>
            </a:r>
          </a:p>
          <a:p>
            <a:pPr lvl="1" indent="-457200" algn="just">
              <a:spcBef>
                <a:spcPts val="900"/>
              </a:spcBef>
              <a:buFont typeface="Wingdings" panose="05000000000000000000" pitchFamily="2" charset="2"/>
              <a:buChar char="Ø"/>
              <a:defRPr sz="2000">
                <a:latin typeface="+mn-lt"/>
                <a:ea typeface="+mn-ea"/>
                <a:cs typeface="+mn-cs"/>
                <a:sym typeface="Calibri"/>
              </a:defRPr>
            </a:pPr>
            <a:r>
              <a:rPr lang="fr-FR" sz="2400" dirty="0" smtClean="0">
                <a:latin typeface="+mn-lt"/>
                <a:sym typeface="Calibri"/>
              </a:rPr>
              <a:t>Critère de sélection: </a:t>
            </a:r>
          </a:p>
          <a:p>
            <a:pPr marL="1257300" lvl="2">
              <a:buFont typeface="Wingdings" panose="05000000000000000000" pitchFamily="2" charset="2"/>
              <a:buChar char="ü"/>
            </a:pPr>
            <a:r>
              <a:rPr lang="fr-FR" altLang="en-US" sz="2000" dirty="0"/>
              <a:t>DS  avec transmission </a:t>
            </a:r>
            <a:r>
              <a:rPr lang="fr-FR" altLang="en-US" sz="2000" dirty="0" smtClean="0"/>
              <a:t>longue </a:t>
            </a:r>
            <a:r>
              <a:rPr lang="fr-FR" altLang="en-US" sz="2000" dirty="0"/>
              <a:t>de la maladie</a:t>
            </a:r>
            <a:r>
              <a:rPr lang="fr-FR" altLang="en-US" sz="2000" i="1" dirty="0"/>
              <a:t>:  Garoua 1, Garoua 2, Poli, </a:t>
            </a:r>
            <a:r>
              <a:rPr lang="fr-FR" altLang="en-US" sz="2000" i="1" dirty="0" err="1"/>
              <a:t>Touboro</a:t>
            </a:r>
            <a:r>
              <a:rPr lang="fr-FR" altLang="en-US" sz="2000" i="1" dirty="0"/>
              <a:t>, </a:t>
            </a:r>
            <a:r>
              <a:rPr lang="fr-FR" altLang="en-US" sz="2000" i="1" dirty="0" err="1"/>
              <a:t>Tchollire</a:t>
            </a:r>
            <a:r>
              <a:rPr lang="fr-FR" altLang="en-US" sz="2000" i="1" dirty="0"/>
              <a:t>, </a:t>
            </a:r>
            <a:r>
              <a:rPr lang="fr-FR" altLang="en-US" sz="2000" i="1" dirty="0" err="1"/>
              <a:t>Goulfey</a:t>
            </a:r>
            <a:r>
              <a:rPr lang="fr-FR" altLang="en-US" sz="2000" i="1" dirty="0"/>
              <a:t>, </a:t>
            </a:r>
            <a:r>
              <a:rPr lang="fr-FR" altLang="en-US" sz="2000" i="1" dirty="0" err="1"/>
              <a:t>Mada</a:t>
            </a:r>
            <a:r>
              <a:rPr lang="fr-FR" altLang="en-US" sz="2000" i="1" dirty="0"/>
              <a:t>, </a:t>
            </a:r>
            <a:r>
              <a:rPr lang="fr-FR" altLang="en-US" sz="2000" i="1" dirty="0" err="1"/>
              <a:t>Yagoua</a:t>
            </a:r>
            <a:r>
              <a:rPr lang="fr-FR" altLang="en-US" sz="2000" i="1" dirty="0"/>
              <a:t> ;</a:t>
            </a:r>
          </a:p>
          <a:p>
            <a:pPr marL="1257300" lvl="2">
              <a:buFont typeface="Wingdings" panose="05000000000000000000" pitchFamily="2" charset="2"/>
              <a:buChar char="ü"/>
            </a:pPr>
            <a:r>
              <a:rPr lang="fr-FR" altLang="en-US" sz="2000" dirty="0"/>
              <a:t>DS </a:t>
            </a:r>
            <a:r>
              <a:rPr lang="fr-FR" altLang="en-US" sz="2000" dirty="0" err="1"/>
              <a:t>Bénéficiants</a:t>
            </a:r>
            <a:r>
              <a:rPr lang="fr-FR" altLang="en-US" sz="2000" dirty="0"/>
              <a:t> d’un renforcement des ISDC</a:t>
            </a:r>
            <a:r>
              <a:rPr lang="fr-FR" altLang="en-US" sz="2000" i="1" dirty="0"/>
              <a:t>:  Guider, </a:t>
            </a:r>
            <a:r>
              <a:rPr lang="fr-FR" altLang="en-US" sz="2000" i="1" dirty="0" err="1"/>
              <a:t>Mokolo</a:t>
            </a:r>
            <a:r>
              <a:rPr lang="fr-FR" altLang="en-US" sz="2000" i="1" dirty="0"/>
              <a:t>, </a:t>
            </a:r>
            <a:r>
              <a:rPr lang="fr-FR" altLang="en-US" sz="2000" i="1" dirty="0" err="1" smtClean="0"/>
              <a:t>Kael</a:t>
            </a:r>
            <a:endParaRPr lang="fr-FR" sz="2800" dirty="0">
              <a:latin typeface="+mn-lt"/>
              <a:sym typeface="Calibri"/>
            </a:endParaRPr>
          </a:p>
          <a:p>
            <a:pPr marL="342900" algn="just">
              <a:buSzPct val="100000"/>
              <a:buFont typeface="Wingdings" panose="05000000000000000000" pitchFamily="2" charset="2"/>
              <a:buChar char="v"/>
              <a:defRPr sz="2000">
                <a:latin typeface="+mn-lt"/>
                <a:ea typeface="+mn-ea"/>
                <a:cs typeface="+mn-cs"/>
                <a:sym typeface="Calibri"/>
              </a:defRPr>
            </a:pPr>
            <a:r>
              <a:rPr lang="fr-FR" sz="2400" dirty="0" smtClean="0"/>
              <a:t>En 2023: poursuite de la phase pilote dans les 11 DS</a:t>
            </a:r>
          </a:p>
        </p:txBody>
      </p:sp>
      <p:pic>
        <p:nvPicPr>
          <p:cNvPr id="9" name="image1.png"/>
          <p:cNvPicPr>
            <a:picLocks noChangeAspect="1"/>
          </p:cNvPicPr>
          <p:nvPr/>
        </p:nvPicPr>
        <p:blipFill>
          <a:blip r:embed="rId2">
            <a:extLst/>
          </a:blip>
          <a:stretch>
            <a:fillRect/>
          </a:stretch>
        </p:blipFill>
        <p:spPr>
          <a:xfrm>
            <a:off x="7330918" y="540898"/>
            <a:ext cx="968282" cy="752264"/>
          </a:xfrm>
          <a:prstGeom prst="rect">
            <a:avLst/>
          </a:prstGeom>
          <a:ln w="12700">
            <a:miter lim="400000"/>
          </a:ln>
        </p:spPr>
      </p:pic>
    </p:spTree>
    <p:extLst>
      <p:ext uri="{BB962C8B-B14F-4D97-AF65-F5344CB8AC3E}">
        <p14:creationId xmlns:p14="http://schemas.microsoft.com/office/powerpoint/2010/main" val="1258729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19;g2073e6c94da_0_54"/>
          <p:cNvGrpSpPr/>
          <p:nvPr/>
        </p:nvGrpSpPr>
        <p:grpSpPr>
          <a:xfrm>
            <a:off x="350163" y="189323"/>
            <a:ext cx="8592858" cy="1399430"/>
            <a:chOff x="-1" y="-196165"/>
            <a:chExt cx="8592858" cy="1399430"/>
          </a:xfrm>
        </p:grpSpPr>
        <p:sp>
          <p:nvSpPr>
            <p:cNvPr id="5" name="Google Shape;120;g2073e6c94da_0_54"/>
            <p:cNvSpPr/>
            <p:nvPr/>
          </p:nvSpPr>
          <p:spPr>
            <a:xfrm>
              <a:off x="4280657" y="984"/>
              <a:ext cx="4312200" cy="1006200"/>
            </a:xfrm>
            <a:prstGeom prst="rightArrow">
              <a:avLst>
                <a:gd name="adj1" fmla="val 75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21;g2073e6c94da_0_54"/>
            <p:cNvSpPr/>
            <p:nvPr/>
          </p:nvSpPr>
          <p:spPr>
            <a:xfrm>
              <a:off x="-1" y="0"/>
              <a:ext cx="5567311" cy="1007100"/>
            </a:xfrm>
            <a:prstGeom prst="roundRect">
              <a:avLst>
                <a:gd name="adj" fmla="val 16667"/>
              </a:avLst>
            </a:prstGeom>
            <a:solidFill>
              <a:schemeClr val="lt1"/>
            </a:solidFill>
            <a:ln w="254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22;g2073e6c94da_0_54"/>
            <p:cNvSpPr txBox="1"/>
            <p:nvPr/>
          </p:nvSpPr>
          <p:spPr>
            <a:xfrm>
              <a:off x="291761" y="-196165"/>
              <a:ext cx="5518146" cy="1399430"/>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3000" b="1" dirty="0" smtClean="0">
                  <a:solidFill>
                    <a:schemeClr val="dk1"/>
                  </a:solidFill>
                  <a:cs typeface="Arial"/>
                </a:rPr>
                <a:t>Stratégie CPS 2023</a:t>
              </a:r>
              <a:endParaRPr sz="3000" b="1" i="0" u="none" strike="noStrike" cap="none" dirty="0">
                <a:solidFill>
                  <a:schemeClr val="dk1"/>
                </a:solidFill>
                <a:latin typeface="Arial"/>
                <a:ea typeface="Arial"/>
                <a:cs typeface="Arial"/>
                <a:sym typeface="Arial"/>
              </a:endParaRPr>
            </a:p>
          </p:txBody>
        </p:sp>
      </p:grpSp>
      <p:pic>
        <p:nvPicPr>
          <p:cNvPr id="9" name="image1.png"/>
          <p:cNvPicPr>
            <a:picLocks noChangeAspect="1"/>
          </p:cNvPicPr>
          <p:nvPr/>
        </p:nvPicPr>
        <p:blipFill>
          <a:blip r:embed="rId2">
            <a:extLst/>
          </a:blip>
          <a:stretch>
            <a:fillRect/>
          </a:stretch>
        </p:blipFill>
        <p:spPr>
          <a:xfrm>
            <a:off x="7330918" y="540898"/>
            <a:ext cx="968282" cy="752264"/>
          </a:xfrm>
          <a:prstGeom prst="rect">
            <a:avLst/>
          </a:prstGeom>
          <a:ln w="12700">
            <a:miter lim="400000"/>
          </a:ln>
        </p:spPr>
      </p:pic>
      <p:sp>
        <p:nvSpPr>
          <p:cNvPr id="2" name="Espace réservé du texte 1"/>
          <p:cNvSpPr>
            <a:spLocks noGrp="1"/>
          </p:cNvSpPr>
          <p:nvPr>
            <p:ph type="body" idx="1"/>
          </p:nvPr>
        </p:nvSpPr>
        <p:spPr/>
        <p:txBody>
          <a:bodyPr/>
          <a:lstStyle/>
          <a:p>
            <a:endParaRPr lang="en-US"/>
          </a:p>
        </p:txBody>
      </p:sp>
      <p:graphicFrame>
        <p:nvGraphicFramePr>
          <p:cNvPr id="10" name="Tableau 9"/>
          <p:cNvGraphicFramePr>
            <a:graphicFrameLocks noGrp="1"/>
          </p:cNvGraphicFramePr>
          <p:nvPr>
            <p:extLst>
              <p:ext uri="{D42A27DB-BD31-4B8C-83A1-F6EECF244321}">
                <p14:modId xmlns:p14="http://schemas.microsoft.com/office/powerpoint/2010/main" val="3531594792"/>
              </p:ext>
            </p:extLst>
          </p:nvPr>
        </p:nvGraphicFramePr>
        <p:xfrm>
          <a:off x="350164" y="1592433"/>
          <a:ext cx="8506758" cy="4967855"/>
        </p:xfrm>
        <a:graphic>
          <a:graphicData uri="http://schemas.openxmlformats.org/drawingml/2006/table">
            <a:tbl>
              <a:tblPr firstRow="1" bandRow="1">
                <a:tableStyleId>{5C22544A-7EE6-4342-B048-85BDC9FD1C3A}</a:tableStyleId>
              </a:tblPr>
              <a:tblGrid>
                <a:gridCol w="2835586">
                  <a:extLst>
                    <a:ext uri="{9D8B030D-6E8A-4147-A177-3AD203B41FA5}">
                      <a16:colId xmlns:a16="http://schemas.microsoft.com/office/drawing/2014/main" val="1671236425"/>
                    </a:ext>
                  </a:extLst>
                </a:gridCol>
                <a:gridCol w="2835586">
                  <a:extLst>
                    <a:ext uri="{9D8B030D-6E8A-4147-A177-3AD203B41FA5}">
                      <a16:colId xmlns:a16="http://schemas.microsoft.com/office/drawing/2014/main" val="1590894235"/>
                    </a:ext>
                  </a:extLst>
                </a:gridCol>
                <a:gridCol w="2835586">
                  <a:extLst>
                    <a:ext uri="{9D8B030D-6E8A-4147-A177-3AD203B41FA5}">
                      <a16:colId xmlns:a16="http://schemas.microsoft.com/office/drawing/2014/main" val="1964389112"/>
                    </a:ext>
                  </a:extLst>
                </a:gridCol>
              </a:tblGrid>
              <a:tr h="867155">
                <a:tc>
                  <a:txBody>
                    <a:bodyPr/>
                    <a:lstStyle/>
                    <a:p>
                      <a:pPr algn="l"/>
                      <a:r>
                        <a:rPr lang="fr-CM" sz="2000" dirty="0" smtClean="0"/>
                        <a:t>Activité </a:t>
                      </a:r>
                      <a:endParaRPr lang="en-US" sz="2000" dirty="0"/>
                    </a:p>
                  </a:txBody>
                  <a:tcPr anchor="ctr"/>
                </a:tc>
                <a:tc>
                  <a:txBody>
                    <a:bodyPr/>
                    <a:lstStyle/>
                    <a:p>
                      <a:pPr algn="ctr"/>
                      <a:r>
                        <a:rPr lang="fr-CM" sz="2000" dirty="0"/>
                        <a:t> CPS Campagne </a:t>
                      </a:r>
                      <a:endParaRPr lang="en-US" sz="2000" dirty="0"/>
                    </a:p>
                  </a:txBody>
                  <a:tcPr anchor="ctr"/>
                </a:tc>
                <a:tc>
                  <a:txBody>
                    <a:bodyPr/>
                    <a:lstStyle/>
                    <a:p>
                      <a:pPr algn="ctr"/>
                      <a:r>
                        <a:rPr lang="fr-CM" sz="2000" dirty="0"/>
                        <a:t>CPS Routine</a:t>
                      </a:r>
                      <a:r>
                        <a:rPr lang="fr-CM" sz="2000" baseline="0" dirty="0"/>
                        <a:t> </a:t>
                      </a:r>
                      <a:endParaRPr lang="en-US" sz="2000" dirty="0"/>
                    </a:p>
                  </a:txBody>
                  <a:tcPr anchor="ctr"/>
                </a:tc>
                <a:extLst>
                  <a:ext uri="{0D108BD9-81ED-4DB2-BD59-A6C34878D82A}">
                    <a16:rowId xmlns:a16="http://schemas.microsoft.com/office/drawing/2014/main" val="863219846"/>
                  </a:ext>
                </a:extLst>
              </a:tr>
              <a:tr h="867155">
                <a:tc>
                  <a:txBody>
                    <a:bodyPr/>
                    <a:lstStyle/>
                    <a:p>
                      <a:pPr algn="l"/>
                      <a:r>
                        <a:rPr lang="fr-CM" sz="2000" b="1" dirty="0"/>
                        <a:t>Acteurs</a:t>
                      </a:r>
                      <a:r>
                        <a:rPr lang="fr-CM" sz="2000" b="1" baseline="0" dirty="0"/>
                        <a:t> </a:t>
                      </a:r>
                      <a:endParaRPr lang="en-US" sz="2000" b="1" dirty="0"/>
                    </a:p>
                  </a:txBody>
                  <a:tcPr anchor="ctr"/>
                </a:tc>
                <a:tc>
                  <a:txBody>
                    <a:bodyPr/>
                    <a:lstStyle/>
                    <a:p>
                      <a:pPr algn="ctr"/>
                      <a:r>
                        <a:rPr lang="fr-CM" sz="2000" dirty="0"/>
                        <a:t>Mob-</a:t>
                      </a:r>
                      <a:r>
                        <a:rPr lang="fr-CM" sz="2000" dirty="0" err="1"/>
                        <a:t>Dist</a:t>
                      </a:r>
                      <a:endParaRPr lang="en-US" sz="2000" dirty="0"/>
                    </a:p>
                  </a:txBody>
                  <a:tcPr anchor="ctr"/>
                </a:tc>
                <a:tc>
                  <a:txBody>
                    <a:bodyPr/>
                    <a:lstStyle/>
                    <a:p>
                      <a:pPr algn="ctr"/>
                      <a:r>
                        <a:rPr lang="fr-CM" sz="2000" dirty="0"/>
                        <a:t> </a:t>
                      </a:r>
                      <a:r>
                        <a:rPr lang="fr-CM" sz="2000" dirty="0" err="1" smtClean="0"/>
                        <a:t>ASCp</a:t>
                      </a:r>
                      <a:endParaRPr lang="en-US" sz="2000" dirty="0"/>
                    </a:p>
                  </a:txBody>
                  <a:tcPr anchor="ctr"/>
                </a:tc>
                <a:extLst>
                  <a:ext uri="{0D108BD9-81ED-4DB2-BD59-A6C34878D82A}">
                    <a16:rowId xmlns:a16="http://schemas.microsoft.com/office/drawing/2014/main" val="1136815119"/>
                  </a:ext>
                </a:extLst>
              </a:tr>
              <a:tr h="818548">
                <a:tc gridSpan="3">
                  <a:txBody>
                    <a:bodyPr/>
                    <a:lstStyle/>
                    <a:p>
                      <a:pPr algn="l"/>
                      <a:r>
                        <a:rPr lang="fr-CM" sz="2000" b="1" dirty="0">
                          <a:solidFill>
                            <a:srgbClr val="FF0000"/>
                          </a:solidFill>
                        </a:rPr>
                        <a:t>Mobilisation sociale </a:t>
                      </a:r>
                      <a:r>
                        <a:rPr lang="fr-CM" sz="2000" b="0" dirty="0" smtClean="0">
                          <a:solidFill>
                            <a:srgbClr val="FF0000"/>
                          </a:solidFill>
                        </a:rPr>
                        <a:t>(</a:t>
                      </a:r>
                      <a:r>
                        <a:rPr lang="fr-CM" sz="2000" b="0" baseline="0" dirty="0" smtClean="0">
                          <a:solidFill>
                            <a:srgbClr val="FF0000"/>
                          </a:solidFill>
                        </a:rPr>
                        <a:t> pas de mobilisation au cours de cette année)</a:t>
                      </a:r>
                      <a:endParaRPr lang="en-US" sz="2000" b="0" dirty="0">
                        <a:solidFill>
                          <a:srgbClr val="FF0000"/>
                        </a:solidFill>
                      </a:endParaRPr>
                    </a:p>
                  </a:txBody>
                  <a:tcPr anchor="ctr"/>
                </a:tc>
                <a:tc hMerge="1">
                  <a:txBody>
                    <a:bodyPr/>
                    <a:lstStyle/>
                    <a:p>
                      <a:pPr algn="ctr"/>
                      <a:endParaRPr lang="en-US" sz="2400" dirty="0"/>
                    </a:p>
                  </a:txBody>
                  <a:tcPr anchor="ctr"/>
                </a:tc>
                <a:tc hMerge="1">
                  <a:txBody>
                    <a:bodyPr/>
                    <a:lstStyle/>
                    <a:p>
                      <a:pPr algn="ctr"/>
                      <a:endParaRPr lang="en-US" sz="2400" dirty="0"/>
                    </a:p>
                  </a:txBody>
                  <a:tcPr anchor="ctr"/>
                </a:tc>
                <a:extLst>
                  <a:ext uri="{0D108BD9-81ED-4DB2-BD59-A6C34878D82A}">
                    <a16:rowId xmlns:a16="http://schemas.microsoft.com/office/drawing/2014/main" val="4048391781"/>
                  </a:ext>
                </a:extLst>
              </a:tr>
              <a:tr h="69906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M" sz="2000" b="1" dirty="0">
                          <a:solidFill>
                            <a:srgbClr val="FF0000"/>
                          </a:solidFill>
                        </a:rPr>
                        <a:t>Distribution</a:t>
                      </a:r>
                      <a:r>
                        <a:rPr lang="fr-CM" sz="2000" b="1" baseline="0" dirty="0">
                          <a:solidFill>
                            <a:srgbClr val="FF0000"/>
                          </a:solidFill>
                        </a:rPr>
                        <a:t> de la SPAQ </a:t>
                      </a:r>
                      <a:r>
                        <a:rPr lang="fr-CM" sz="2000" b="1" dirty="0">
                          <a:solidFill>
                            <a:srgbClr val="FF0000"/>
                          </a:solidFill>
                        </a:rPr>
                        <a:t>(Cycle</a:t>
                      </a:r>
                      <a:r>
                        <a:rPr lang="fr-CM" sz="2000" b="1" baseline="0" dirty="0">
                          <a:solidFill>
                            <a:srgbClr val="FF0000"/>
                          </a:solidFill>
                        </a:rPr>
                        <a:t> 1 à 5) </a:t>
                      </a:r>
                      <a:endParaRPr lang="en-US" sz="2000" b="1" dirty="0">
                        <a:solidFill>
                          <a:srgbClr val="FF0000"/>
                        </a:solidFill>
                      </a:endParaRPr>
                    </a:p>
                  </a:txBody>
                  <a:tcPr anchor="ctr"/>
                </a:tc>
                <a:tc hMerge="1">
                  <a:txBody>
                    <a:bodyPr/>
                    <a:lstStyle/>
                    <a:p>
                      <a:pPr algn="ctr"/>
                      <a:endParaRPr lang="en-US" sz="2400" dirty="0"/>
                    </a:p>
                  </a:txBody>
                  <a:tcPr anchor="ctr"/>
                </a:tc>
                <a:tc hMerge="1">
                  <a:txBody>
                    <a:bodyPr/>
                    <a:lstStyle/>
                    <a:p>
                      <a:pPr algn="ctr"/>
                      <a:endParaRPr lang="en-US" sz="2400" dirty="0"/>
                    </a:p>
                  </a:txBody>
                  <a:tcPr anchor="ctr"/>
                </a:tc>
                <a:extLst>
                  <a:ext uri="{0D108BD9-81ED-4DB2-BD59-A6C34878D82A}">
                    <a16:rowId xmlns:a16="http://schemas.microsoft.com/office/drawing/2014/main" val="2000083009"/>
                  </a:ext>
                </a:extLst>
              </a:tr>
              <a:tr h="738922">
                <a:tc>
                  <a:txBody>
                    <a:bodyPr/>
                    <a:lstStyle/>
                    <a:p>
                      <a:pPr algn="l"/>
                      <a:r>
                        <a:rPr lang="fr-CM" sz="2000" b="1" dirty="0"/>
                        <a:t>durée </a:t>
                      </a:r>
                      <a:r>
                        <a:rPr lang="fr-CM" sz="2000" b="1" dirty="0" smtClean="0"/>
                        <a:t>distribution </a:t>
                      </a:r>
                      <a:endParaRPr lang="en-US" sz="2000" b="1" dirty="0"/>
                    </a:p>
                  </a:txBody>
                  <a:tcPr anchor="ctr"/>
                </a:tc>
                <a:tc>
                  <a:txBody>
                    <a:bodyPr/>
                    <a:lstStyle/>
                    <a:p>
                      <a:pPr algn="ctr"/>
                      <a:r>
                        <a:rPr lang="fr-CM" sz="2000" dirty="0"/>
                        <a:t>3jr </a:t>
                      </a:r>
                      <a:endParaRPr lang="en-US" sz="2000" dirty="0"/>
                    </a:p>
                  </a:txBody>
                  <a:tcPr anchor="ctr"/>
                </a:tc>
                <a:tc>
                  <a:txBody>
                    <a:bodyPr/>
                    <a:lstStyle/>
                    <a:p>
                      <a:pPr algn="ctr"/>
                      <a:r>
                        <a:rPr lang="fr-CM" sz="2000" dirty="0"/>
                        <a:t> 3 à </a:t>
                      </a:r>
                      <a:r>
                        <a:rPr lang="fr-CM" sz="2000" dirty="0" smtClean="0"/>
                        <a:t>7 </a:t>
                      </a:r>
                      <a:r>
                        <a:rPr lang="fr-CM" sz="2000" dirty="0"/>
                        <a:t>jr </a:t>
                      </a:r>
                      <a:endParaRPr lang="en-US" sz="2000" dirty="0"/>
                    </a:p>
                  </a:txBody>
                  <a:tcPr anchor="ctr"/>
                </a:tc>
                <a:extLst>
                  <a:ext uri="{0D108BD9-81ED-4DB2-BD59-A6C34878D82A}">
                    <a16:rowId xmlns:a16="http://schemas.microsoft.com/office/drawing/2014/main" val="4282720687"/>
                  </a:ext>
                </a:extLst>
              </a:tr>
              <a:tr h="977014">
                <a:tc>
                  <a:txBody>
                    <a:bodyPr/>
                    <a:lstStyle/>
                    <a:p>
                      <a:pPr algn="l"/>
                      <a:r>
                        <a:rPr lang="fr-CM" sz="2000" b="1" dirty="0"/>
                        <a:t>charge de travail </a:t>
                      </a:r>
                      <a:endParaRPr lang="en-US" sz="2000" b="1" dirty="0"/>
                    </a:p>
                  </a:txBody>
                  <a:tcPr anchor="ctr"/>
                </a:tc>
                <a:tc>
                  <a:txBody>
                    <a:bodyPr/>
                    <a:lstStyle/>
                    <a:p>
                      <a:pPr algn="ctr"/>
                      <a:r>
                        <a:rPr lang="fr-CM" sz="2000" dirty="0"/>
                        <a:t>50 enfant</a:t>
                      </a:r>
                      <a:r>
                        <a:rPr lang="fr-CM" sz="2000" baseline="0" dirty="0"/>
                        <a:t>s  / jr </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M" sz="2000" dirty="0"/>
                        <a:t>50 enfant</a:t>
                      </a:r>
                      <a:r>
                        <a:rPr lang="fr-CM" sz="2000" baseline="0" dirty="0"/>
                        <a:t>s  / jr </a:t>
                      </a:r>
                      <a:endParaRPr lang="en-US" sz="2000" dirty="0"/>
                    </a:p>
                  </a:txBody>
                  <a:tcPr anchor="ctr"/>
                </a:tc>
                <a:extLst>
                  <a:ext uri="{0D108BD9-81ED-4DB2-BD59-A6C34878D82A}">
                    <a16:rowId xmlns:a16="http://schemas.microsoft.com/office/drawing/2014/main" val="1259879091"/>
                  </a:ext>
                </a:extLst>
              </a:tr>
            </a:tbl>
          </a:graphicData>
        </a:graphic>
      </p:graphicFrame>
    </p:spTree>
    <p:extLst>
      <p:ext uri="{BB962C8B-B14F-4D97-AF65-F5344CB8AC3E}">
        <p14:creationId xmlns:p14="http://schemas.microsoft.com/office/powerpoint/2010/main" val="41693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913</Words>
  <Application>Microsoft Office PowerPoint</Application>
  <PresentationFormat>Affichage à l'écran (4:3)</PresentationFormat>
  <Paragraphs>118</Paragraphs>
  <Slides>18</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SimSun</vt:lpstr>
      <vt:lpstr>Arial</vt:lpstr>
      <vt:lpstr>Calibri</vt:lpstr>
      <vt:lpstr>Cambria Math</vt:lpstr>
      <vt:lpstr>Franklin Gothic Medium</vt:lpstr>
      <vt:lpstr>Gill Sans MT</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tchouatieua@mmv.org</dc:creator>
  <cp:keywords>, docId:1977199CA60E7F458FFA04C232ACC5C4</cp:keywords>
  <cp:lastModifiedBy>CIFOPE</cp:lastModifiedBy>
  <cp:revision>41</cp:revision>
  <dcterms:created xsi:type="dcterms:W3CDTF">2023-02-13T11:49:39Z</dcterms:created>
  <dcterms:modified xsi:type="dcterms:W3CDTF">2024-02-27T05:30:15Z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0x01010084EAD12591D3B44A8A2C70EAA04D66AB</vt:lpwstr>
  </property>
  <property fmtid="{D5CDD505-2E9C-101B-9397-08002B2CF9AE}" pid="3" name="ICV">
    <vt:lpwstr>3287A82FAC41428CAC72D467CDCC1394</vt:lpwstr>
  </property>
  <property fmtid="{D5CDD505-2E9C-101B-9397-08002B2CF9AE}" pid="4" name="KSOProductBuildVer">
    <vt:lpwstr>1033-11.2.0.11440</vt:lpwstr>
  </property>
</Properties>
</file>