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04" r:id="rId3"/>
    <p:sldId id="257" r:id="rId4"/>
    <p:sldId id="303" r:id="rId5"/>
    <p:sldId id="281" r:id="rId6"/>
    <p:sldId id="282" r:id="rId7"/>
    <p:sldId id="265" r:id="rId8"/>
    <p:sldId id="298" r:id="rId9"/>
    <p:sldId id="301" r:id="rId10"/>
    <p:sldId id="305" r:id="rId11"/>
    <p:sldId id="299" r:id="rId12"/>
    <p:sldId id="300" r:id="rId13"/>
    <p:sldId id="294" r:id="rId14"/>
    <p:sldId id="295" r:id="rId15"/>
    <p:sldId id="275" r:id="rId16"/>
    <p:sldId id="264" r:id="rId17"/>
    <p:sldId id="296" r:id="rId18"/>
    <p:sldId id="269" r:id="rId19"/>
    <p:sldId id="273" r:id="rId20"/>
    <p:sldId id="302" r:id="rId21"/>
    <p:sldId id="263" r:id="rId22"/>
    <p:sldId id="293" r:id="rId23"/>
    <p:sldId id="274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gDBfjYJAZTIa7Uzr0g1XFhsadPX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herine Dentinger" initials="" lastIdx="1" clrIdx="0"/>
  <p:cmAuthor id="1" name="Lia Florey" initials="" lastIdx="5" clrIdx="1"/>
  <p:cmAuthor id="2" name="Andre Marie Tchouatieu" initials="AMT" lastIdx="1" clrIdx="2">
    <p:extLst>
      <p:ext uri="{19B8F6BF-5375-455C-9EA6-DF929625EA0E}">
        <p15:presenceInfo xmlns:p15="http://schemas.microsoft.com/office/powerpoint/2012/main" userId="S::tchouatieua@mmv.org::d538aaad-2311-443c-9d41-ce265c3facdb" providerId="AD"/>
      </p:ext>
    </p:extLst>
  </p:cmAuthor>
  <p:cmAuthor id="3" name="David Ekai" initials="DE" lastIdx="3" clrIdx="3">
    <p:extLst>
      <p:ext uri="{19B8F6BF-5375-455C-9EA6-DF929625EA0E}">
        <p15:presenceInfo xmlns:p15="http://schemas.microsoft.com/office/powerpoint/2012/main" userId="8936817d894e0d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4E6BEE-4F9F-47F5-8C36-B8A89D4B9711}">
  <a:tblStyle styleId="{674E6BEE-4F9F-47F5-8C36-B8A89D4B97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5794" autoAdjust="0"/>
  </p:normalViewPr>
  <p:slideViewPr>
    <p:cSldViewPr snapToGrid="0">
      <p:cViewPr varScale="1">
        <p:scale>
          <a:sx n="58" d="100"/>
          <a:sy n="58" d="100"/>
        </p:scale>
        <p:origin x="148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customschemas.google.com/relationships/presentationmetadata" Target="meta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3D97F2-5917-40AA-A64F-56C1A48BE93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3813FD-8F46-4268-9B79-DEB7FD8115B9}">
      <dgm:prSet phldrT="[Text]"/>
      <dgm:spPr/>
      <dgm:t>
        <a:bodyPr/>
        <a:lstStyle/>
        <a:p>
          <a:r>
            <a:rPr lang="en-US" dirty="0"/>
            <a:t>Turkana County</a:t>
          </a:r>
        </a:p>
      </dgm:t>
    </dgm:pt>
    <dgm:pt modelId="{7B521BD7-4238-4912-A288-BE1E939AD7F2}" type="parTrans" cxnId="{9CE05F5D-85CD-4ED9-AF09-8A43408D2708}">
      <dgm:prSet/>
      <dgm:spPr/>
      <dgm:t>
        <a:bodyPr/>
        <a:lstStyle/>
        <a:p>
          <a:endParaRPr lang="en-US"/>
        </a:p>
      </dgm:t>
    </dgm:pt>
    <dgm:pt modelId="{0CDBF8C7-3C2F-4BD3-8665-E26CBDBBFBEF}" type="sibTrans" cxnId="{9CE05F5D-85CD-4ED9-AF09-8A43408D2708}">
      <dgm:prSet/>
      <dgm:spPr/>
      <dgm:t>
        <a:bodyPr/>
        <a:lstStyle/>
        <a:p>
          <a:endParaRPr lang="en-US"/>
        </a:p>
      </dgm:t>
    </dgm:pt>
    <dgm:pt modelId="{591E258D-668C-43A4-B4CF-3A4662BB1FC7}">
      <dgm:prSet custT="1"/>
      <dgm:spPr/>
      <dgm:t>
        <a:bodyPr/>
        <a:lstStyle/>
        <a:p>
          <a:pPr>
            <a:buSzPts val="2400"/>
            <a:buFont typeface="Wingdings" panose="05000000000000000000" pitchFamily="2" charset="2"/>
            <a:buChar char="§"/>
          </a:pPr>
          <a:r>
            <a:rPr lang="fr-FR" sz="2000" dirty="0" err="1">
              <a:solidFill>
                <a:schemeClr val="bg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rPr>
            <a:t>Pastoralists</a:t>
          </a:r>
          <a:endParaRPr lang="fr-FR" sz="2000" dirty="0">
            <a:solidFill>
              <a:schemeClr val="bg1">
                <a:lumMod val="95000"/>
              </a:schemeClr>
            </a:solidFill>
            <a:latin typeface="Calibri"/>
            <a:ea typeface="Calibri"/>
            <a:cs typeface="Calibri"/>
            <a:sym typeface="Calibri"/>
          </a:endParaRPr>
        </a:p>
      </dgm:t>
    </dgm:pt>
    <dgm:pt modelId="{0B28887C-2D14-4814-814E-887DCFA17C64}" type="parTrans" cxnId="{37B72D69-CBE4-4DAB-837B-52465B6F9C2B}">
      <dgm:prSet/>
      <dgm:spPr/>
      <dgm:t>
        <a:bodyPr/>
        <a:lstStyle/>
        <a:p>
          <a:endParaRPr lang="en-US"/>
        </a:p>
      </dgm:t>
    </dgm:pt>
    <dgm:pt modelId="{B2648447-1A24-40B7-93DB-086BE2217E21}" type="sibTrans" cxnId="{37B72D69-CBE4-4DAB-837B-52465B6F9C2B}">
      <dgm:prSet/>
      <dgm:spPr/>
      <dgm:t>
        <a:bodyPr/>
        <a:lstStyle/>
        <a:p>
          <a:endParaRPr lang="en-US"/>
        </a:p>
      </dgm:t>
    </dgm:pt>
    <dgm:pt modelId="{4FEFDE56-23AE-4971-8735-05AB9D96B443}">
      <dgm:prSet custT="1"/>
      <dgm:spPr/>
      <dgm:t>
        <a:bodyPr/>
        <a:lstStyle/>
        <a:p>
          <a:pPr>
            <a:buSzPts val="2400"/>
            <a:buFont typeface="Wingdings" panose="05000000000000000000" pitchFamily="2" charset="2"/>
            <a:buChar char="§"/>
          </a:pPr>
          <a:r>
            <a:rPr lang="fr-FR" sz="2000" b="0" i="0" u="none" strike="noStrike" cap="none" dirty="0" err="1">
              <a:solidFill>
                <a:schemeClr val="bg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rPr>
            <a:t>Agropastoralist</a:t>
          </a:r>
          <a:endParaRPr lang="fr-FR" sz="2000" b="0" i="0" u="none" strike="noStrike" cap="none" dirty="0">
            <a:solidFill>
              <a:schemeClr val="bg1">
                <a:lumMod val="95000"/>
              </a:schemeClr>
            </a:solidFill>
            <a:latin typeface="Calibri"/>
            <a:ea typeface="Calibri"/>
            <a:cs typeface="Calibri"/>
            <a:sym typeface="Calibri"/>
          </a:endParaRPr>
        </a:p>
      </dgm:t>
    </dgm:pt>
    <dgm:pt modelId="{A51A818C-9895-4503-9C0C-4E89B30ECED7}" type="parTrans" cxnId="{CDD4878D-746D-408C-AD30-DAC850AFF677}">
      <dgm:prSet/>
      <dgm:spPr/>
      <dgm:t>
        <a:bodyPr/>
        <a:lstStyle/>
        <a:p>
          <a:endParaRPr lang="en-US"/>
        </a:p>
      </dgm:t>
    </dgm:pt>
    <dgm:pt modelId="{7D2BD182-8C40-43A7-98F9-2222ABCDF674}" type="sibTrans" cxnId="{CDD4878D-746D-408C-AD30-DAC850AFF677}">
      <dgm:prSet/>
      <dgm:spPr/>
      <dgm:t>
        <a:bodyPr/>
        <a:lstStyle/>
        <a:p>
          <a:endParaRPr lang="en-US"/>
        </a:p>
      </dgm:t>
    </dgm:pt>
    <dgm:pt modelId="{254C016E-C493-4A70-81D6-4D6217038120}">
      <dgm:prSet custT="1"/>
      <dgm:spPr/>
      <dgm:t>
        <a:bodyPr/>
        <a:lstStyle/>
        <a:p>
          <a:pPr>
            <a:buSzPts val="2400"/>
            <a:buFont typeface="Wingdings" panose="05000000000000000000" pitchFamily="2" charset="2"/>
            <a:buChar char="§"/>
          </a:pPr>
          <a:r>
            <a:rPr lang="fr-FR" sz="2000">
              <a:solidFill>
                <a:schemeClr val="bg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rPr>
            <a:t>Fishing</a:t>
          </a:r>
          <a:endParaRPr lang="fr-FR" sz="2000" dirty="0">
            <a:solidFill>
              <a:schemeClr val="bg1">
                <a:lumMod val="95000"/>
              </a:schemeClr>
            </a:solidFill>
            <a:latin typeface="Calibri"/>
            <a:ea typeface="Calibri"/>
            <a:cs typeface="Calibri"/>
            <a:sym typeface="Calibri"/>
          </a:endParaRPr>
        </a:p>
      </dgm:t>
    </dgm:pt>
    <dgm:pt modelId="{7B0BBC07-CF36-469A-9809-949C61DB5F4A}" type="parTrans" cxnId="{206D66BA-7AEC-436F-9D2D-27FB3BA14908}">
      <dgm:prSet/>
      <dgm:spPr/>
      <dgm:t>
        <a:bodyPr/>
        <a:lstStyle/>
        <a:p>
          <a:endParaRPr lang="en-US"/>
        </a:p>
      </dgm:t>
    </dgm:pt>
    <dgm:pt modelId="{1C851581-2823-47B2-82F8-93A94AFFEACC}" type="sibTrans" cxnId="{206D66BA-7AEC-436F-9D2D-27FB3BA14908}">
      <dgm:prSet/>
      <dgm:spPr/>
      <dgm:t>
        <a:bodyPr/>
        <a:lstStyle/>
        <a:p>
          <a:endParaRPr lang="en-US"/>
        </a:p>
      </dgm:t>
    </dgm:pt>
    <dgm:pt modelId="{E5A71BD1-36E9-4862-806A-BA36492041DA}">
      <dgm:prSet custT="1"/>
      <dgm:spPr/>
      <dgm:t>
        <a:bodyPr/>
        <a:lstStyle/>
        <a:p>
          <a:pPr>
            <a:buSzPts val="2400"/>
            <a:buFont typeface="Wingdings" panose="05000000000000000000" pitchFamily="2" charset="2"/>
            <a:buChar char="§"/>
          </a:pPr>
          <a:r>
            <a:rPr lang="fr-FR" sz="2000" dirty="0">
              <a:solidFill>
                <a:schemeClr val="bg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rPr>
            <a:t>Business Community</a:t>
          </a:r>
        </a:p>
      </dgm:t>
    </dgm:pt>
    <dgm:pt modelId="{14371490-AD25-4891-BDC4-6BFC64DCD7C8}" type="parTrans" cxnId="{1F886CB8-58B0-4517-9150-53B2A5A87D14}">
      <dgm:prSet/>
      <dgm:spPr/>
      <dgm:t>
        <a:bodyPr/>
        <a:lstStyle/>
        <a:p>
          <a:endParaRPr lang="en-US"/>
        </a:p>
      </dgm:t>
    </dgm:pt>
    <dgm:pt modelId="{FFAF9E4D-DB3D-494F-A717-41D3A1C4C11E}" type="sibTrans" cxnId="{1F886CB8-58B0-4517-9150-53B2A5A87D14}">
      <dgm:prSet/>
      <dgm:spPr/>
      <dgm:t>
        <a:bodyPr/>
        <a:lstStyle/>
        <a:p>
          <a:endParaRPr lang="en-US"/>
        </a:p>
      </dgm:t>
    </dgm:pt>
    <dgm:pt modelId="{B52352DD-A7F8-4F80-AE6A-20FF251C90A4}" type="pres">
      <dgm:prSet presAssocID="{273D97F2-5917-40AA-A64F-56C1A48BE93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F59B56D-15EE-444D-9BD8-35B7FAF9CFDE}" type="pres">
      <dgm:prSet presAssocID="{5E3813FD-8F46-4268-9B79-DEB7FD8115B9}" presName="centerShape" presStyleLbl="node0" presStyleIdx="0" presStyleCnt="1"/>
      <dgm:spPr/>
    </dgm:pt>
    <dgm:pt modelId="{E3C1AF4C-E9E0-412D-B609-9C47C38BA3B8}" type="pres">
      <dgm:prSet presAssocID="{14371490-AD25-4891-BDC4-6BFC64DCD7C8}" presName="parTrans" presStyleLbl="sibTrans2D1" presStyleIdx="0" presStyleCnt="4"/>
      <dgm:spPr/>
    </dgm:pt>
    <dgm:pt modelId="{38066560-187C-4F0D-9615-7A4F95A1712B}" type="pres">
      <dgm:prSet presAssocID="{14371490-AD25-4891-BDC4-6BFC64DCD7C8}" presName="connectorText" presStyleLbl="sibTrans2D1" presStyleIdx="0" presStyleCnt="4"/>
      <dgm:spPr/>
    </dgm:pt>
    <dgm:pt modelId="{49774702-F4C9-4349-A6E1-CB67F6CB22D1}" type="pres">
      <dgm:prSet presAssocID="{E5A71BD1-36E9-4862-806A-BA36492041DA}" presName="node" presStyleLbl="node1" presStyleIdx="0" presStyleCnt="4" custScaleX="113217" custScaleY="83369" custRadScaleRad="101041">
        <dgm:presLayoutVars>
          <dgm:bulletEnabled val="1"/>
        </dgm:presLayoutVars>
      </dgm:prSet>
      <dgm:spPr/>
    </dgm:pt>
    <dgm:pt modelId="{1C1E673E-27A8-489C-B7B2-AB7416CD8487}" type="pres">
      <dgm:prSet presAssocID="{7B0BBC07-CF36-469A-9809-949C61DB5F4A}" presName="parTrans" presStyleLbl="sibTrans2D1" presStyleIdx="1" presStyleCnt="4"/>
      <dgm:spPr/>
    </dgm:pt>
    <dgm:pt modelId="{A941EA0D-6A0B-4E73-80DE-EB982C1C7515}" type="pres">
      <dgm:prSet presAssocID="{7B0BBC07-CF36-469A-9809-949C61DB5F4A}" presName="connectorText" presStyleLbl="sibTrans2D1" presStyleIdx="1" presStyleCnt="4"/>
      <dgm:spPr/>
    </dgm:pt>
    <dgm:pt modelId="{41857D2E-77E1-40C5-B934-5726DBC0BB39}" type="pres">
      <dgm:prSet presAssocID="{254C016E-C493-4A70-81D6-4D6217038120}" presName="node" presStyleLbl="node1" presStyleIdx="1" presStyleCnt="4" custScaleX="142331" custScaleY="76160" custRadScaleRad="140066" custRadScaleInc="-2035">
        <dgm:presLayoutVars>
          <dgm:bulletEnabled val="1"/>
        </dgm:presLayoutVars>
      </dgm:prSet>
      <dgm:spPr/>
    </dgm:pt>
    <dgm:pt modelId="{439B1D55-FFC4-4999-9D9C-34A566687386}" type="pres">
      <dgm:prSet presAssocID="{A51A818C-9895-4503-9C0C-4E89B30ECED7}" presName="parTrans" presStyleLbl="sibTrans2D1" presStyleIdx="2" presStyleCnt="4"/>
      <dgm:spPr/>
    </dgm:pt>
    <dgm:pt modelId="{84391434-E924-4636-AB7C-5D398E5711A9}" type="pres">
      <dgm:prSet presAssocID="{A51A818C-9895-4503-9C0C-4E89B30ECED7}" presName="connectorText" presStyleLbl="sibTrans2D1" presStyleIdx="2" presStyleCnt="4"/>
      <dgm:spPr/>
    </dgm:pt>
    <dgm:pt modelId="{D68056CD-2F63-49BD-A61A-5E6FA978C2C2}" type="pres">
      <dgm:prSet presAssocID="{4FEFDE56-23AE-4971-8735-05AB9D96B443}" presName="node" presStyleLbl="node1" presStyleIdx="2" presStyleCnt="4" custScaleX="187161" custScaleY="100639">
        <dgm:presLayoutVars>
          <dgm:bulletEnabled val="1"/>
        </dgm:presLayoutVars>
      </dgm:prSet>
      <dgm:spPr/>
    </dgm:pt>
    <dgm:pt modelId="{3F8568D1-ACE1-411F-A783-0F90714CE034}" type="pres">
      <dgm:prSet presAssocID="{0B28887C-2D14-4814-814E-887DCFA17C64}" presName="parTrans" presStyleLbl="sibTrans2D1" presStyleIdx="3" presStyleCnt="4"/>
      <dgm:spPr/>
    </dgm:pt>
    <dgm:pt modelId="{E74F27A5-57F0-46A9-9DBC-18C3F0A59655}" type="pres">
      <dgm:prSet presAssocID="{0B28887C-2D14-4814-814E-887DCFA17C64}" presName="connectorText" presStyleLbl="sibTrans2D1" presStyleIdx="3" presStyleCnt="4"/>
      <dgm:spPr/>
    </dgm:pt>
    <dgm:pt modelId="{B2A77ADF-229C-491B-99E6-C6E493C886D8}" type="pres">
      <dgm:prSet presAssocID="{591E258D-668C-43A4-B4CF-3A4662BB1FC7}" presName="node" presStyleLbl="node1" presStyleIdx="3" presStyleCnt="4" custScaleX="144579" custScaleY="76871" custRadScaleRad="132968" custRadScaleInc="-375">
        <dgm:presLayoutVars>
          <dgm:bulletEnabled val="1"/>
        </dgm:presLayoutVars>
      </dgm:prSet>
      <dgm:spPr/>
    </dgm:pt>
  </dgm:ptLst>
  <dgm:cxnLst>
    <dgm:cxn modelId="{81C0CB23-689B-4613-93A2-C8BE954ED9B6}" type="presOf" srcId="{7B0BBC07-CF36-469A-9809-949C61DB5F4A}" destId="{A941EA0D-6A0B-4E73-80DE-EB982C1C7515}" srcOrd="1" destOrd="0" presId="urn:microsoft.com/office/officeart/2005/8/layout/radial5"/>
    <dgm:cxn modelId="{9F592626-8D55-41BE-8562-B14A9C5ADF29}" type="presOf" srcId="{14371490-AD25-4891-BDC4-6BFC64DCD7C8}" destId="{E3C1AF4C-E9E0-412D-B609-9C47C38BA3B8}" srcOrd="0" destOrd="0" presId="urn:microsoft.com/office/officeart/2005/8/layout/radial5"/>
    <dgm:cxn modelId="{71EB662B-AC08-4F3D-8588-E6FF85E43DF3}" type="presOf" srcId="{0B28887C-2D14-4814-814E-887DCFA17C64}" destId="{3F8568D1-ACE1-411F-A783-0F90714CE034}" srcOrd="0" destOrd="0" presId="urn:microsoft.com/office/officeart/2005/8/layout/radial5"/>
    <dgm:cxn modelId="{DF08AA3C-51B1-411B-BB88-77AA6C74E2D9}" type="presOf" srcId="{5E3813FD-8F46-4268-9B79-DEB7FD8115B9}" destId="{FF59B56D-15EE-444D-9BD8-35B7FAF9CFDE}" srcOrd="0" destOrd="0" presId="urn:microsoft.com/office/officeart/2005/8/layout/radial5"/>
    <dgm:cxn modelId="{9CE05F5D-85CD-4ED9-AF09-8A43408D2708}" srcId="{273D97F2-5917-40AA-A64F-56C1A48BE930}" destId="{5E3813FD-8F46-4268-9B79-DEB7FD8115B9}" srcOrd="0" destOrd="0" parTransId="{7B521BD7-4238-4912-A288-BE1E939AD7F2}" sibTransId="{0CDBF8C7-3C2F-4BD3-8665-E26CBDBBFBEF}"/>
    <dgm:cxn modelId="{37B72D69-CBE4-4DAB-837B-52465B6F9C2B}" srcId="{5E3813FD-8F46-4268-9B79-DEB7FD8115B9}" destId="{591E258D-668C-43A4-B4CF-3A4662BB1FC7}" srcOrd="3" destOrd="0" parTransId="{0B28887C-2D14-4814-814E-887DCFA17C64}" sibTransId="{B2648447-1A24-40B7-93DB-086BE2217E21}"/>
    <dgm:cxn modelId="{F0A2C450-49EC-4863-A051-084054153300}" type="presOf" srcId="{A51A818C-9895-4503-9C0C-4E89B30ECED7}" destId="{84391434-E924-4636-AB7C-5D398E5711A9}" srcOrd="1" destOrd="0" presId="urn:microsoft.com/office/officeart/2005/8/layout/radial5"/>
    <dgm:cxn modelId="{E2F6DB53-1FA8-40AB-BFD0-8553075FC16C}" type="presOf" srcId="{591E258D-668C-43A4-B4CF-3A4662BB1FC7}" destId="{B2A77ADF-229C-491B-99E6-C6E493C886D8}" srcOrd="0" destOrd="0" presId="urn:microsoft.com/office/officeart/2005/8/layout/radial5"/>
    <dgm:cxn modelId="{88724158-A809-468F-86BA-45E236D9FA5D}" type="presOf" srcId="{273D97F2-5917-40AA-A64F-56C1A48BE930}" destId="{B52352DD-A7F8-4F80-AE6A-20FF251C90A4}" srcOrd="0" destOrd="0" presId="urn:microsoft.com/office/officeart/2005/8/layout/radial5"/>
    <dgm:cxn modelId="{CBEB508D-BD0E-4EA8-B19B-19ACAE403045}" type="presOf" srcId="{254C016E-C493-4A70-81D6-4D6217038120}" destId="{41857D2E-77E1-40C5-B934-5726DBC0BB39}" srcOrd="0" destOrd="0" presId="urn:microsoft.com/office/officeart/2005/8/layout/radial5"/>
    <dgm:cxn modelId="{CDD4878D-746D-408C-AD30-DAC850AFF677}" srcId="{5E3813FD-8F46-4268-9B79-DEB7FD8115B9}" destId="{4FEFDE56-23AE-4971-8735-05AB9D96B443}" srcOrd="2" destOrd="0" parTransId="{A51A818C-9895-4503-9C0C-4E89B30ECED7}" sibTransId="{7D2BD182-8C40-43A7-98F9-2222ABCDF674}"/>
    <dgm:cxn modelId="{DAC9859F-CA69-4801-99CC-F56FED7AF72C}" type="presOf" srcId="{A51A818C-9895-4503-9C0C-4E89B30ECED7}" destId="{439B1D55-FFC4-4999-9D9C-34A566687386}" srcOrd="0" destOrd="0" presId="urn:microsoft.com/office/officeart/2005/8/layout/radial5"/>
    <dgm:cxn modelId="{CEAEFBB5-D837-4871-B9BE-848FE45A01E1}" type="presOf" srcId="{0B28887C-2D14-4814-814E-887DCFA17C64}" destId="{E74F27A5-57F0-46A9-9DBC-18C3F0A59655}" srcOrd="1" destOrd="0" presId="urn:microsoft.com/office/officeart/2005/8/layout/radial5"/>
    <dgm:cxn modelId="{1F886CB8-58B0-4517-9150-53B2A5A87D14}" srcId="{5E3813FD-8F46-4268-9B79-DEB7FD8115B9}" destId="{E5A71BD1-36E9-4862-806A-BA36492041DA}" srcOrd="0" destOrd="0" parTransId="{14371490-AD25-4891-BDC4-6BFC64DCD7C8}" sibTransId="{FFAF9E4D-DB3D-494F-A717-41D3A1C4C11E}"/>
    <dgm:cxn modelId="{206D66BA-7AEC-436F-9D2D-27FB3BA14908}" srcId="{5E3813FD-8F46-4268-9B79-DEB7FD8115B9}" destId="{254C016E-C493-4A70-81D6-4D6217038120}" srcOrd="1" destOrd="0" parTransId="{7B0BBC07-CF36-469A-9809-949C61DB5F4A}" sibTransId="{1C851581-2823-47B2-82F8-93A94AFFEACC}"/>
    <dgm:cxn modelId="{2B7234CC-F23F-4891-B754-E9C4B784D276}" type="presOf" srcId="{4FEFDE56-23AE-4971-8735-05AB9D96B443}" destId="{D68056CD-2F63-49BD-A61A-5E6FA978C2C2}" srcOrd="0" destOrd="0" presId="urn:microsoft.com/office/officeart/2005/8/layout/radial5"/>
    <dgm:cxn modelId="{4A53CCE4-A6A2-4878-BC6D-2ABFA73BFB95}" type="presOf" srcId="{E5A71BD1-36E9-4862-806A-BA36492041DA}" destId="{49774702-F4C9-4349-A6E1-CB67F6CB22D1}" srcOrd="0" destOrd="0" presId="urn:microsoft.com/office/officeart/2005/8/layout/radial5"/>
    <dgm:cxn modelId="{E1D8E6F7-A260-4147-9607-37F7575490B8}" type="presOf" srcId="{14371490-AD25-4891-BDC4-6BFC64DCD7C8}" destId="{38066560-187C-4F0D-9615-7A4F95A1712B}" srcOrd="1" destOrd="0" presId="urn:microsoft.com/office/officeart/2005/8/layout/radial5"/>
    <dgm:cxn modelId="{AB9A1BFF-9E61-42C6-A9CC-DC907CEF4165}" type="presOf" srcId="{7B0BBC07-CF36-469A-9809-949C61DB5F4A}" destId="{1C1E673E-27A8-489C-B7B2-AB7416CD8487}" srcOrd="0" destOrd="0" presId="urn:microsoft.com/office/officeart/2005/8/layout/radial5"/>
    <dgm:cxn modelId="{D2C12C21-B86C-40F6-BA3D-AD09BB15DCE2}" type="presParOf" srcId="{B52352DD-A7F8-4F80-AE6A-20FF251C90A4}" destId="{FF59B56D-15EE-444D-9BD8-35B7FAF9CFDE}" srcOrd="0" destOrd="0" presId="urn:microsoft.com/office/officeart/2005/8/layout/radial5"/>
    <dgm:cxn modelId="{36A78425-D504-4C0E-B90B-1FF476F43381}" type="presParOf" srcId="{B52352DD-A7F8-4F80-AE6A-20FF251C90A4}" destId="{E3C1AF4C-E9E0-412D-B609-9C47C38BA3B8}" srcOrd="1" destOrd="0" presId="urn:microsoft.com/office/officeart/2005/8/layout/radial5"/>
    <dgm:cxn modelId="{ED11C427-7D08-41EB-9C31-13D942D72B85}" type="presParOf" srcId="{E3C1AF4C-E9E0-412D-B609-9C47C38BA3B8}" destId="{38066560-187C-4F0D-9615-7A4F95A1712B}" srcOrd="0" destOrd="0" presId="urn:microsoft.com/office/officeart/2005/8/layout/radial5"/>
    <dgm:cxn modelId="{A7A9C1BD-F726-438C-8EA6-19B704EEF0D5}" type="presParOf" srcId="{B52352DD-A7F8-4F80-AE6A-20FF251C90A4}" destId="{49774702-F4C9-4349-A6E1-CB67F6CB22D1}" srcOrd="2" destOrd="0" presId="urn:microsoft.com/office/officeart/2005/8/layout/radial5"/>
    <dgm:cxn modelId="{699C19BA-58A5-4FD4-BFCB-5A8404866F8F}" type="presParOf" srcId="{B52352DD-A7F8-4F80-AE6A-20FF251C90A4}" destId="{1C1E673E-27A8-489C-B7B2-AB7416CD8487}" srcOrd="3" destOrd="0" presId="urn:microsoft.com/office/officeart/2005/8/layout/radial5"/>
    <dgm:cxn modelId="{5033502C-B1E6-49AF-A061-5AE4D154D940}" type="presParOf" srcId="{1C1E673E-27A8-489C-B7B2-AB7416CD8487}" destId="{A941EA0D-6A0B-4E73-80DE-EB982C1C7515}" srcOrd="0" destOrd="0" presId="urn:microsoft.com/office/officeart/2005/8/layout/radial5"/>
    <dgm:cxn modelId="{BFC16C61-3123-4D55-B1B8-52A28962C385}" type="presParOf" srcId="{B52352DD-A7F8-4F80-AE6A-20FF251C90A4}" destId="{41857D2E-77E1-40C5-B934-5726DBC0BB39}" srcOrd="4" destOrd="0" presId="urn:microsoft.com/office/officeart/2005/8/layout/radial5"/>
    <dgm:cxn modelId="{6604CC04-C9F0-45EA-BF33-A35A7CE49BD3}" type="presParOf" srcId="{B52352DD-A7F8-4F80-AE6A-20FF251C90A4}" destId="{439B1D55-FFC4-4999-9D9C-34A566687386}" srcOrd="5" destOrd="0" presId="urn:microsoft.com/office/officeart/2005/8/layout/radial5"/>
    <dgm:cxn modelId="{96BFCC67-5190-47FF-A716-68DFFD6AD89C}" type="presParOf" srcId="{439B1D55-FFC4-4999-9D9C-34A566687386}" destId="{84391434-E924-4636-AB7C-5D398E5711A9}" srcOrd="0" destOrd="0" presId="urn:microsoft.com/office/officeart/2005/8/layout/radial5"/>
    <dgm:cxn modelId="{062005E8-DF00-4EF4-A506-8F39417B1A1F}" type="presParOf" srcId="{B52352DD-A7F8-4F80-AE6A-20FF251C90A4}" destId="{D68056CD-2F63-49BD-A61A-5E6FA978C2C2}" srcOrd="6" destOrd="0" presId="urn:microsoft.com/office/officeart/2005/8/layout/radial5"/>
    <dgm:cxn modelId="{8DA837F3-E62F-4C02-A599-296FEB1CF9A2}" type="presParOf" srcId="{B52352DD-A7F8-4F80-AE6A-20FF251C90A4}" destId="{3F8568D1-ACE1-411F-A783-0F90714CE034}" srcOrd="7" destOrd="0" presId="urn:microsoft.com/office/officeart/2005/8/layout/radial5"/>
    <dgm:cxn modelId="{513D3786-08D6-4249-9465-311C3F84F325}" type="presParOf" srcId="{3F8568D1-ACE1-411F-A783-0F90714CE034}" destId="{E74F27A5-57F0-46A9-9DBC-18C3F0A59655}" srcOrd="0" destOrd="0" presId="urn:microsoft.com/office/officeart/2005/8/layout/radial5"/>
    <dgm:cxn modelId="{8FAE4FB6-BAB0-44AC-91B1-6847480BA0FD}" type="presParOf" srcId="{B52352DD-A7F8-4F80-AE6A-20FF251C90A4}" destId="{B2A77ADF-229C-491B-99E6-C6E493C886D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B4DF44-A828-404F-9DCA-FE297A5D581A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64646DA-5BB7-472B-889A-9731F375CDC3}">
      <dgm:prSet phldrT="[Text]" custT="1"/>
      <dgm:spPr/>
      <dgm:t>
        <a:bodyPr/>
        <a:lstStyle/>
        <a:p>
          <a:r>
            <a:rPr lang="en-US" sz="4000" dirty="0"/>
            <a:t>SMC Community Engagement</a:t>
          </a:r>
        </a:p>
      </dgm:t>
    </dgm:pt>
    <dgm:pt modelId="{8E0840EC-4091-4B97-8D90-FF0274F92515}" type="parTrans" cxnId="{3BEF1BE7-C48A-4EA2-BDAB-273E46B79A60}">
      <dgm:prSet/>
      <dgm:spPr/>
      <dgm:t>
        <a:bodyPr/>
        <a:lstStyle/>
        <a:p>
          <a:endParaRPr lang="en-US" sz="1400"/>
        </a:p>
      </dgm:t>
    </dgm:pt>
    <dgm:pt modelId="{AF00CD3B-993A-4687-8067-77146AC6CB4B}" type="sibTrans" cxnId="{3BEF1BE7-C48A-4EA2-BDAB-273E46B79A60}">
      <dgm:prSet/>
      <dgm:spPr/>
      <dgm:t>
        <a:bodyPr/>
        <a:lstStyle/>
        <a:p>
          <a:endParaRPr lang="en-US" sz="1400"/>
        </a:p>
      </dgm:t>
    </dgm:pt>
    <dgm:pt modelId="{C491881A-B90E-412D-9686-C6A77AA512F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4400" dirty="0">
              <a:solidFill>
                <a:schemeClr val="tx1"/>
              </a:solidFill>
            </a:rPr>
            <a:t>SMC Messaging</a:t>
          </a:r>
        </a:p>
      </dgm:t>
    </dgm:pt>
    <dgm:pt modelId="{ECF584DB-468B-494A-8A98-80A5840F8892}" type="parTrans" cxnId="{CCAC1FB1-F065-4406-9B05-7141A029AE31}">
      <dgm:prSet/>
      <dgm:spPr/>
      <dgm:t>
        <a:bodyPr/>
        <a:lstStyle/>
        <a:p>
          <a:endParaRPr lang="en-US" sz="1400"/>
        </a:p>
      </dgm:t>
    </dgm:pt>
    <dgm:pt modelId="{33113485-356D-4139-9FD9-0158A0F45A1F}" type="sibTrans" cxnId="{CCAC1FB1-F065-4406-9B05-7141A029AE31}">
      <dgm:prSet/>
      <dgm:spPr/>
      <dgm:t>
        <a:bodyPr/>
        <a:lstStyle/>
        <a:p>
          <a:endParaRPr lang="en-US" sz="1400"/>
        </a:p>
      </dgm:t>
    </dgm:pt>
    <dgm:pt modelId="{0934C86B-72E0-4CF2-AF9B-E5A5E9DBB4A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4400" dirty="0">
              <a:solidFill>
                <a:schemeClr val="tx1"/>
              </a:solidFill>
            </a:rPr>
            <a:t>SMC Delivery</a:t>
          </a:r>
        </a:p>
      </dgm:t>
    </dgm:pt>
    <dgm:pt modelId="{5CD98362-DF5A-4553-A2AE-A5F2C41580E4}" type="parTrans" cxnId="{A88220E5-EB98-40B3-970C-BE313D6C995A}">
      <dgm:prSet/>
      <dgm:spPr/>
      <dgm:t>
        <a:bodyPr/>
        <a:lstStyle/>
        <a:p>
          <a:endParaRPr lang="en-US" sz="1400"/>
        </a:p>
      </dgm:t>
    </dgm:pt>
    <dgm:pt modelId="{7D11D832-8195-4C70-8BEF-AF51A029CCB9}" type="sibTrans" cxnId="{A88220E5-EB98-40B3-970C-BE313D6C995A}">
      <dgm:prSet/>
      <dgm:spPr/>
      <dgm:t>
        <a:bodyPr/>
        <a:lstStyle/>
        <a:p>
          <a:endParaRPr lang="en-US" sz="1400"/>
        </a:p>
      </dgm:t>
    </dgm:pt>
    <dgm:pt modelId="{6E9F8773-05D6-4EB5-8C4C-48BF217EDF5B}" type="pres">
      <dgm:prSet presAssocID="{0CB4DF44-A828-404F-9DCA-FE297A5D581A}" presName="Name0" presStyleCnt="0">
        <dgm:presLayoutVars>
          <dgm:chMax val="7"/>
          <dgm:chPref val="7"/>
          <dgm:dir/>
        </dgm:presLayoutVars>
      </dgm:prSet>
      <dgm:spPr/>
    </dgm:pt>
    <dgm:pt modelId="{E72B85FB-01AD-4CF0-94CB-D9A1FEB91FEB}" type="pres">
      <dgm:prSet presAssocID="{0CB4DF44-A828-404F-9DCA-FE297A5D581A}" presName="Name1" presStyleCnt="0"/>
      <dgm:spPr/>
    </dgm:pt>
    <dgm:pt modelId="{4FAA8040-C860-4C5E-828B-44FB8DF3F9D0}" type="pres">
      <dgm:prSet presAssocID="{0CB4DF44-A828-404F-9DCA-FE297A5D581A}" presName="cycle" presStyleCnt="0"/>
      <dgm:spPr/>
    </dgm:pt>
    <dgm:pt modelId="{EE608621-6E2C-48DA-BC72-7CF996C304B3}" type="pres">
      <dgm:prSet presAssocID="{0CB4DF44-A828-404F-9DCA-FE297A5D581A}" presName="srcNode" presStyleLbl="node1" presStyleIdx="0" presStyleCnt="3"/>
      <dgm:spPr/>
    </dgm:pt>
    <dgm:pt modelId="{EC54A7FF-AB53-4D43-9846-4B50CA3705A9}" type="pres">
      <dgm:prSet presAssocID="{0CB4DF44-A828-404F-9DCA-FE297A5D581A}" presName="conn" presStyleLbl="parChTrans1D2" presStyleIdx="0" presStyleCnt="1"/>
      <dgm:spPr/>
    </dgm:pt>
    <dgm:pt modelId="{BFD37FA8-8745-4FCD-AB6D-F647178F0624}" type="pres">
      <dgm:prSet presAssocID="{0CB4DF44-A828-404F-9DCA-FE297A5D581A}" presName="extraNode" presStyleLbl="node1" presStyleIdx="0" presStyleCnt="3"/>
      <dgm:spPr/>
    </dgm:pt>
    <dgm:pt modelId="{3E45506B-61FD-4A14-ADA9-FFC1B8EA53C9}" type="pres">
      <dgm:prSet presAssocID="{0CB4DF44-A828-404F-9DCA-FE297A5D581A}" presName="dstNode" presStyleLbl="node1" presStyleIdx="0" presStyleCnt="3"/>
      <dgm:spPr/>
    </dgm:pt>
    <dgm:pt modelId="{E74381AD-028C-4D2F-8A9A-32CC5BBE10C4}" type="pres">
      <dgm:prSet presAssocID="{F64646DA-5BB7-472B-889A-9731F375CDC3}" presName="text_1" presStyleLbl="node1" presStyleIdx="0" presStyleCnt="3">
        <dgm:presLayoutVars>
          <dgm:bulletEnabled val="1"/>
        </dgm:presLayoutVars>
      </dgm:prSet>
      <dgm:spPr/>
    </dgm:pt>
    <dgm:pt modelId="{A1F7C408-6F1D-4717-8868-602BC168C405}" type="pres">
      <dgm:prSet presAssocID="{F64646DA-5BB7-472B-889A-9731F375CDC3}" presName="accent_1" presStyleCnt="0"/>
      <dgm:spPr/>
    </dgm:pt>
    <dgm:pt modelId="{5AC6F63A-94D1-4C36-AED1-B205EA1D8786}" type="pres">
      <dgm:prSet presAssocID="{F64646DA-5BB7-472B-889A-9731F375CDC3}" presName="accentRepeatNode" presStyleLbl="solidFgAcc1" presStyleIdx="0" presStyleCnt="3"/>
      <dgm:spPr>
        <a:solidFill>
          <a:schemeClr val="accent5">
            <a:lumMod val="20000"/>
            <a:lumOff val="80000"/>
          </a:schemeClr>
        </a:solidFill>
      </dgm:spPr>
    </dgm:pt>
    <dgm:pt modelId="{3BC44EA5-AD6E-41F8-ABA7-BF6B2084B82E}" type="pres">
      <dgm:prSet presAssocID="{C491881A-B90E-412D-9686-C6A77AA512F5}" presName="text_2" presStyleLbl="node1" presStyleIdx="1" presStyleCnt="3">
        <dgm:presLayoutVars>
          <dgm:bulletEnabled val="1"/>
        </dgm:presLayoutVars>
      </dgm:prSet>
      <dgm:spPr/>
    </dgm:pt>
    <dgm:pt modelId="{57228AA8-49BA-4C45-84DF-3829600AAAC1}" type="pres">
      <dgm:prSet presAssocID="{C491881A-B90E-412D-9686-C6A77AA512F5}" presName="accent_2" presStyleCnt="0"/>
      <dgm:spPr/>
    </dgm:pt>
    <dgm:pt modelId="{2CEC4049-AD8D-4C4B-AE2A-75770447E01E}" type="pres">
      <dgm:prSet presAssocID="{C491881A-B90E-412D-9686-C6A77AA512F5}" presName="accentRepeatNode" presStyleLbl="solidFgAcc1" presStyleIdx="1" presStyleCnt="3"/>
      <dgm:spPr>
        <a:solidFill>
          <a:schemeClr val="accent5">
            <a:lumMod val="20000"/>
            <a:lumOff val="80000"/>
          </a:schemeClr>
        </a:solidFill>
      </dgm:spPr>
    </dgm:pt>
    <dgm:pt modelId="{9A0B3888-2004-4ED9-90FF-9C7AF7E77B29}" type="pres">
      <dgm:prSet presAssocID="{0934C86B-72E0-4CF2-AF9B-E5A5E9DBB4AB}" presName="text_3" presStyleLbl="node1" presStyleIdx="2" presStyleCnt="3">
        <dgm:presLayoutVars>
          <dgm:bulletEnabled val="1"/>
        </dgm:presLayoutVars>
      </dgm:prSet>
      <dgm:spPr/>
    </dgm:pt>
    <dgm:pt modelId="{34081945-D347-45CB-A746-BA51A2A6FC53}" type="pres">
      <dgm:prSet presAssocID="{0934C86B-72E0-4CF2-AF9B-E5A5E9DBB4AB}" presName="accent_3" presStyleCnt="0"/>
      <dgm:spPr/>
    </dgm:pt>
    <dgm:pt modelId="{8EDB0687-91F8-4C39-B6DF-531F709BC307}" type="pres">
      <dgm:prSet presAssocID="{0934C86B-72E0-4CF2-AF9B-E5A5E9DBB4AB}" presName="accentRepeatNode" presStyleLbl="solidFgAcc1" presStyleIdx="2" presStyleCnt="3"/>
      <dgm:spPr>
        <a:solidFill>
          <a:schemeClr val="accent5">
            <a:lumMod val="20000"/>
            <a:lumOff val="80000"/>
          </a:schemeClr>
        </a:solidFill>
      </dgm:spPr>
    </dgm:pt>
  </dgm:ptLst>
  <dgm:cxnLst>
    <dgm:cxn modelId="{D2D37F12-5A9C-4557-8139-9A9D807E3C97}" type="presOf" srcId="{F64646DA-5BB7-472B-889A-9731F375CDC3}" destId="{E74381AD-028C-4D2F-8A9A-32CC5BBE10C4}" srcOrd="0" destOrd="0" presId="urn:microsoft.com/office/officeart/2008/layout/VerticalCurvedList"/>
    <dgm:cxn modelId="{14B99E66-D295-46CF-8E5B-41572AB56E14}" type="presOf" srcId="{0934C86B-72E0-4CF2-AF9B-E5A5E9DBB4AB}" destId="{9A0B3888-2004-4ED9-90FF-9C7AF7E77B29}" srcOrd="0" destOrd="0" presId="urn:microsoft.com/office/officeart/2008/layout/VerticalCurvedList"/>
    <dgm:cxn modelId="{9F8CF08B-A5FF-4DFC-8A0B-FC86C8A26A5E}" type="presOf" srcId="{C491881A-B90E-412D-9686-C6A77AA512F5}" destId="{3BC44EA5-AD6E-41F8-ABA7-BF6B2084B82E}" srcOrd="0" destOrd="0" presId="urn:microsoft.com/office/officeart/2008/layout/VerticalCurvedList"/>
    <dgm:cxn modelId="{AC22FC9C-C6A5-4030-AE75-F665160F263A}" type="presOf" srcId="{0CB4DF44-A828-404F-9DCA-FE297A5D581A}" destId="{6E9F8773-05D6-4EB5-8C4C-48BF217EDF5B}" srcOrd="0" destOrd="0" presId="urn:microsoft.com/office/officeart/2008/layout/VerticalCurvedList"/>
    <dgm:cxn modelId="{CCAC1FB1-F065-4406-9B05-7141A029AE31}" srcId="{0CB4DF44-A828-404F-9DCA-FE297A5D581A}" destId="{C491881A-B90E-412D-9686-C6A77AA512F5}" srcOrd="1" destOrd="0" parTransId="{ECF584DB-468B-494A-8A98-80A5840F8892}" sibTransId="{33113485-356D-4139-9FD9-0158A0F45A1F}"/>
    <dgm:cxn modelId="{3432A0BB-DD17-439E-AD62-857277D4D7ED}" type="presOf" srcId="{AF00CD3B-993A-4687-8067-77146AC6CB4B}" destId="{EC54A7FF-AB53-4D43-9846-4B50CA3705A9}" srcOrd="0" destOrd="0" presId="urn:microsoft.com/office/officeart/2008/layout/VerticalCurvedList"/>
    <dgm:cxn modelId="{A88220E5-EB98-40B3-970C-BE313D6C995A}" srcId="{0CB4DF44-A828-404F-9DCA-FE297A5D581A}" destId="{0934C86B-72E0-4CF2-AF9B-E5A5E9DBB4AB}" srcOrd="2" destOrd="0" parTransId="{5CD98362-DF5A-4553-A2AE-A5F2C41580E4}" sibTransId="{7D11D832-8195-4C70-8BEF-AF51A029CCB9}"/>
    <dgm:cxn modelId="{3BEF1BE7-C48A-4EA2-BDAB-273E46B79A60}" srcId="{0CB4DF44-A828-404F-9DCA-FE297A5D581A}" destId="{F64646DA-5BB7-472B-889A-9731F375CDC3}" srcOrd="0" destOrd="0" parTransId="{8E0840EC-4091-4B97-8D90-FF0274F92515}" sibTransId="{AF00CD3B-993A-4687-8067-77146AC6CB4B}"/>
    <dgm:cxn modelId="{B5C77EBB-FA7F-4546-B4A8-E32CA3FDFC60}" type="presParOf" srcId="{6E9F8773-05D6-4EB5-8C4C-48BF217EDF5B}" destId="{E72B85FB-01AD-4CF0-94CB-D9A1FEB91FEB}" srcOrd="0" destOrd="0" presId="urn:microsoft.com/office/officeart/2008/layout/VerticalCurvedList"/>
    <dgm:cxn modelId="{3C2ACDFE-0F25-47AD-AA0F-F4F732BCEA4F}" type="presParOf" srcId="{E72B85FB-01AD-4CF0-94CB-D9A1FEB91FEB}" destId="{4FAA8040-C860-4C5E-828B-44FB8DF3F9D0}" srcOrd="0" destOrd="0" presId="urn:microsoft.com/office/officeart/2008/layout/VerticalCurvedList"/>
    <dgm:cxn modelId="{F047F048-AF1C-403F-9D64-2F021B24D456}" type="presParOf" srcId="{4FAA8040-C860-4C5E-828B-44FB8DF3F9D0}" destId="{EE608621-6E2C-48DA-BC72-7CF996C304B3}" srcOrd="0" destOrd="0" presId="urn:microsoft.com/office/officeart/2008/layout/VerticalCurvedList"/>
    <dgm:cxn modelId="{87BD43AE-C78C-4267-AB7A-E3452D692EF3}" type="presParOf" srcId="{4FAA8040-C860-4C5E-828B-44FB8DF3F9D0}" destId="{EC54A7FF-AB53-4D43-9846-4B50CA3705A9}" srcOrd="1" destOrd="0" presId="urn:microsoft.com/office/officeart/2008/layout/VerticalCurvedList"/>
    <dgm:cxn modelId="{0A538F6B-CE8C-4CC4-A292-B62B2810AFD8}" type="presParOf" srcId="{4FAA8040-C860-4C5E-828B-44FB8DF3F9D0}" destId="{BFD37FA8-8745-4FCD-AB6D-F647178F0624}" srcOrd="2" destOrd="0" presId="urn:microsoft.com/office/officeart/2008/layout/VerticalCurvedList"/>
    <dgm:cxn modelId="{5DC05CD6-E3D6-4B76-AF6A-7431909377A5}" type="presParOf" srcId="{4FAA8040-C860-4C5E-828B-44FB8DF3F9D0}" destId="{3E45506B-61FD-4A14-ADA9-FFC1B8EA53C9}" srcOrd="3" destOrd="0" presId="urn:microsoft.com/office/officeart/2008/layout/VerticalCurvedList"/>
    <dgm:cxn modelId="{7784AB13-6A07-4204-953B-0CDCBF27C898}" type="presParOf" srcId="{E72B85FB-01AD-4CF0-94CB-D9A1FEB91FEB}" destId="{E74381AD-028C-4D2F-8A9A-32CC5BBE10C4}" srcOrd="1" destOrd="0" presId="urn:microsoft.com/office/officeart/2008/layout/VerticalCurvedList"/>
    <dgm:cxn modelId="{B5C4333A-AA0B-4587-8142-52D869DCE141}" type="presParOf" srcId="{E72B85FB-01AD-4CF0-94CB-D9A1FEB91FEB}" destId="{A1F7C408-6F1D-4717-8868-602BC168C405}" srcOrd="2" destOrd="0" presId="urn:microsoft.com/office/officeart/2008/layout/VerticalCurvedList"/>
    <dgm:cxn modelId="{51F54D91-0458-4788-95D3-32372A0269A2}" type="presParOf" srcId="{A1F7C408-6F1D-4717-8868-602BC168C405}" destId="{5AC6F63A-94D1-4C36-AED1-B205EA1D8786}" srcOrd="0" destOrd="0" presId="urn:microsoft.com/office/officeart/2008/layout/VerticalCurvedList"/>
    <dgm:cxn modelId="{B1C54825-BC4F-4DCC-BC8E-6ED9D1A513D7}" type="presParOf" srcId="{E72B85FB-01AD-4CF0-94CB-D9A1FEB91FEB}" destId="{3BC44EA5-AD6E-41F8-ABA7-BF6B2084B82E}" srcOrd="3" destOrd="0" presId="urn:microsoft.com/office/officeart/2008/layout/VerticalCurvedList"/>
    <dgm:cxn modelId="{C532B2C7-AD29-4C50-BC7A-5D6942A904DC}" type="presParOf" srcId="{E72B85FB-01AD-4CF0-94CB-D9A1FEB91FEB}" destId="{57228AA8-49BA-4C45-84DF-3829600AAAC1}" srcOrd="4" destOrd="0" presId="urn:microsoft.com/office/officeart/2008/layout/VerticalCurvedList"/>
    <dgm:cxn modelId="{1E3F1D9D-D9CD-4465-8F3D-80545D482DF0}" type="presParOf" srcId="{57228AA8-49BA-4C45-84DF-3829600AAAC1}" destId="{2CEC4049-AD8D-4C4B-AE2A-75770447E01E}" srcOrd="0" destOrd="0" presId="urn:microsoft.com/office/officeart/2008/layout/VerticalCurvedList"/>
    <dgm:cxn modelId="{3EAF247D-C4FB-4FAB-9E3C-6029DFB2D39A}" type="presParOf" srcId="{E72B85FB-01AD-4CF0-94CB-D9A1FEB91FEB}" destId="{9A0B3888-2004-4ED9-90FF-9C7AF7E77B29}" srcOrd="5" destOrd="0" presId="urn:microsoft.com/office/officeart/2008/layout/VerticalCurvedList"/>
    <dgm:cxn modelId="{EC50885F-D77E-41FC-83BC-E64B438A0764}" type="presParOf" srcId="{E72B85FB-01AD-4CF0-94CB-D9A1FEB91FEB}" destId="{34081945-D347-45CB-A746-BA51A2A6FC53}" srcOrd="6" destOrd="0" presId="urn:microsoft.com/office/officeart/2008/layout/VerticalCurvedList"/>
    <dgm:cxn modelId="{8699E587-E567-4705-A32D-16EE35AE5C15}" type="presParOf" srcId="{34081945-D347-45CB-A746-BA51A2A6FC53}" destId="{8EDB0687-91F8-4C39-B6DF-531F709BC30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9B56D-15EE-444D-9BD8-35B7FAF9CFDE}">
      <dsp:nvSpPr>
        <dsp:cNvPr id="0" name=""/>
        <dsp:cNvSpPr/>
      </dsp:nvSpPr>
      <dsp:spPr>
        <a:xfrm>
          <a:off x="3618488" y="1677184"/>
          <a:ext cx="1234823" cy="1234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Turkana County</a:t>
          </a:r>
        </a:p>
      </dsp:txBody>
      <dsp:txXfrm>
        <a:off x="3799324" y="1858020"/>
        <a:ext cx="873151" cy="873151"/>
      </dsp:txXfrm>
    </dsp:sp>
    <dsp:sp modelId="{E3C1AF4C-E9E0-412D-B609-9C47C38BA3B8}">
      <dsp:nvSpPr>
        <dsp:cNvPr id="0" name=""/>
        <dsp:cNvSpPr/>
      </dsp:nvSpPr>
      <dsp:spPr>
        <a:xfrm rot="16200000">
          <a:off x="4073051" y="1169220"/>
          <a:ext cx="325697" cy="419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121906" y="1302043"/>
        <a:ext cx="227988" cy="251903"/>
      </dsp:txXfrm>
    </dsp:sp>
    <dsp:sp modelId="{49774702-F4C9-4349-A6E1-CB67F6CB22D1}">
      <dsp:nvSpPr>
        <dsp:cNvPr id="0" name=""/>
        <dsp:cNvSpPr/>
      </dsp:nvSpPr>
      <dsp:spPr>
        <a:xfrm>
          <a:off x="3536885" y="33200"/>
          <a:ext cx="1398030" cy="10294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2400"/>
            <a:buFont typeface="Wingdings" panose="05000000000000000000" pitchFamily="2" charset="2"/>
            <a:buNone/>
          </a:pPr>
          <a:r>
            <a:rPr lang="fr-FR" sz="2000" kern="1200" dirty="0">
              <a:solidFill>
                <a:schemeClr val="bg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rPr>
            <a:t>Business Community</a:t>
          </a:r>
        </a:p>
      </dsp:txBody>
      <dsp:txXfrm>
        <a:off x="3741622" y="183961"/>
        <a:ext cx="988556" cy="727937"/>
      </dsp:txXfrm>
    </dsp:sp>
    <dsp:sp modelId="{1C1E673E-27A8-489C-B7B2-AB7416CD8487}">
      <dsp:nvSpPr>
        <dsp:cNvPr id="0" name=""/>
        <dsp:cNvSpPr/>
      </dsp:nvSpPr>
      <dsp:spPr>
        <a:xfrm rot="21545055">
          <a:off x="5056758" y="2067635"/>
          <a:ext cx="490450" cy="419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056766" y="2152609"/>
        <a:ext cx="364498" cy="251903"/>
      </dsp:txXfrm>
    </dsp:sp>
    <dsp:sp modelId="{41857D2E-77E1-40C5-B934-5726DBC0BB39}">
      <dsp:nvSpPr>
        <dsp:cNvPr id="0" name=""/>
        <dsp:cNvSpPr/>
      </dsp:nvSpPr>
      <dsp:spPr>
        <a:xfrm>
          <a:off x="5778101" y="1785677"/>
          <a:ext cx="1757536" cy="9404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2400"/>
            <a:buFont typeface="Wingdings" panose="05000000000000000000" pitchFamily="2" charset="2"/>
            <a:buNone/>
          </a:pPr>
          <a:r>
            <a:rPr lang="fr-FR" sz="2000" kern="1200">
              <a:solidFill>
                <a:schemeClr val="bg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rPr>
            <a:t>Fishing</a:t>
          </a:r>
          <a:endParaRPr lang="fr-FR" sz="2000" kern="1200" dirty="0">
            <a:solidFill>
              <a:schemeClr val="bg1">
                <a:lumMod val="95000"/>
              </a:schemeClr>
            </a:solidFill>
            <a:latin typeface="Calibri"/>
            <a:ea typeface="Calibri"/>
            <a:cs typeface="Calibri"/>
            <a:sym typeface="Calibri"/>
          </a:endParaRPr>
        </a:p>
      </dsp:txBody>
      <dsp:txXfrm>
        <a:off x="6035486" y="1923401"/>
        <a:ext cx="1242766" cy="664993"/>
      </dsp:txXfrm>
    </dsp:sp>
    <dsp:sp modelId="{439B1D55-FFC4-4999-9D9C-34A566687386}">
      <dsp:nvSpPr>
        <dsp:cNvPr id="0" name=""/>
        <dsp:cNvSpPr/>
      </dsp:nvSpPr>
      <dsp:spPr>
        <a:xfrm rot="5400000">
          <a:off x="4106076" y="2939689"/>
          <a:ext cx="259647" cy="419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145023" y="2984710"/>
        <a:ext cx="181753" cy="251903"/>
      </dsp:txXfrm>
    </dsp:sp>
    <dsp:sp modelId="{D68056CD-2F63-49BD-A61A-5E6FA978C2C2}">
      <dsp:nvSpPr>
        <dsp:cNvPr id="0" name=""/>
        <dsp:cNvSpPr/>
      </dsp:nvSpPr>
      <dsp:spPr>
        <a:xfrm>
          <a:off x="3080346" y="3401908"/>
          <a:ext cx="2311107" cy="12427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2400"/>
            <a:buFont typeface="Wingdings" panose="05000000000000000000" pitchFamily="2" charset="2"/>
            <a:buNone/>
          </a:pPr>
          <a:r>
            <a:rPr lang="fr-FR" sz="2000" b="0" i="0" u="none" strike="noStrike" kern="1200" cap="none" dirty="0" err="1">
              <a:solidFill>
                <a:schemeClr val="bg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rPr>
            <a:t>Agropastoralist</a:t>
          </a:r>
          <a:endParaRPr lang="fr-FR" sz="2000" b="0" i="0" u="none" strike="noStrike" kern="1200" cap="none" dirty="0">
            <a:solidFill>
              <a:schemeClr val="bg1">
                <a:lumMod val="95000"/>
              </a:schemeClr>
            </a:solidFill>
            <a:latin typeface="Calibri"/>
            <a:ea typeface="Calibri"/>
            <a:cs typeface="Calibri"/>
            <a:sym typeface="Calibri"/>
          </a:endParaRPr>
        </a:p>
      </dsp:txBody>
      <dsp:txXfrm>
        <a:off x="3418800" y="3583899"/>
        <a:ext cx="1634199" cy="878731"/>
      </dsp:txXfrm>
    </dsp:sp>
    <dsp:sp modelId="{3F8568D1-ACE1-411F-A783-0F90714CE034}">
      <dsp:nvSpPr>
        <dsp:cNvPr id="0" name=""/>
        <dsp:cNvSpPr/>
      </dsp:nvSpPr>
      <dsp:spPr>
        <a:xfrm rot="10789875">
          <a:off x="3027096" y="2087620"/>
          <a:ext cx="417919" cy="419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152472" y="2171403"/>
        <a:ext cx="292543" cy="251903"/>
      </dsp:txXfrm>
    </dsp:sp>
    <dsp:sp modelId="{B2A77ADF-229C-491B-99E6-C6E493C886D8}">
      <dsp:nvSpPr>
        <dsp:cNvPr id="0" name=""/>
        <dsp:cNvSpPr/>
      </dsp:nvSpPr>
      <dsp:spPr>
        <a:xfrm>
          <a:off x="1044684" y="1826755"/>
          <a:ext cx="1785295" cy="9492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2400"/>
            <a:buFont typeface="Wingdings" panose="05000000000000000000" pitchFamily="2" charset="2"/>
            <a:buNone/>
          </a:pPr>
          <a:r>
            <a:rPr lang="fr-FR" sz="2000" kern="1200" dirty="0" err="1">
              <a:solidFill>
                <a:schemeClr val="bg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rPr>
            <a:t>Pastoralists</a:t>
          </a:r>
          <a:endParaRPr lang="fr-FR" sz="2000" kern="1200" dirty="0">
            <a:solidFill>
              <a:schemeClr val="bg1">
                <a:lumMod val="95000"/>
              </a:schemeClr>
            </a:solidFill>
            <a:latin typeface="Calibri"/>
            <a:ea typeface="Calibri"/>
            <a:cs typeface="Calibri"/>
            <a:sym typeface="Calibri"/>
          </a:endParaRPr>
        </a:p>
      </dsp:txBody>
      <dsp:txXfrm>
        <a:off x="1306134" y="1965765"/>
        <a:ext cx="1262395" cy="671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4A7FF-AB53-4D43-9846-4B50CA3705A9}">
      <dsp:nvSpPr>
        <dsp:cNvPr id="0" name=""/>
        <dsp:cNvSpPr/>
      </dsp:nvSpPr>
      <dsp:spPr>
        <a:xfrm>
          <a:off x="-5238286" y="-802341"/>
          <a:ext cx="6238066" cy="6238066"/>
        </a:xfrm>
        <a:prstGeom prst="blockArc">
          <a:avLst>
            <a:gd name="adj1" fmla="val 18900000"/>
            <a:gd name="adj2" fmla="val 2700000"/>
            <a:gd name="adj3" fmla="val 346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4381AD-028C-4D2F-8A9A-32CC5BBE10C4}">
      <dsp:nvSpPr>
        <dsp:cNvPr id="0" name=""/>
        <dsp:cNvSpPr/>
      </dsp:nvSpPr>
      <dsp:spPr>
        <a:xfrm>
          <a:off x="643113" y="463338"/>
          <a:ext cx="7967045" cy="9266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5550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SMC Community Engagement</a:t>
          </a:r>
        </a:p>
      </dsp:txBody>
      <dsp:txXfrm>
        <a:off x="643113" y="463338"/>
        <a:ext cx="7967045" cy="926676"/>
      </dsp:txXfrm>
    </dsp:sp>
    <dsp:sp modelId="{5AC6F63A-94D1-4C36-AED1-B205EA1D8786}">
      <dsp:nvSpPr>
        <dsp:cNvPr id="0" name=""/>
        <dsp:cNvSpPr/>
      </dsp:nvSpPr>
      <dsp:spPr>
        <a:xfrm>
          <a:off x="63940" y="347503"/>
          <a:ext cx="1158345" cy="1158345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C44EA5-AD6E-41F8-ABA7-BF6B2084B82E}">
      <dsp:nvSpPr>
        <dsp:cNvPr id="0" name=""/>
        <dsp:cNvSpPr/>
      </dsp:nvSpPr>
      <dsp:spPr>
        <a:xfrm>
          <a:off x="979960" y="1853353"/>
          <a:ext cx="7630198" cy="926676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5550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tx1"/>
              </a:solidFill>
            </a:rPr>
            <a:t>SMC Messaging</a:t>
          </a:r>
        </a:p>
      </dsp:txBody>
      <dsp:txXfrm>
        <a:off x="979960" y="1853353"/>
        <a:ext cx="7630198" cy="926676"/>
      </dsp:txXfrm>
    </dsp:sp>
    <dsp:sp modelId="{2CEC4049-AD8D-4C4B-AE2A-75770447E01E}">
      <dsp:nvSpPr>
        <dsp:cNvPr id="0" name=""/>
        <dsp:cNvSpPr/>
      </dsp:nvSpPr>
      <dsp:spPr>
        <a:xfrm>
          <a:off x="400787" y="1737518"/>
          <a:ext cx="1158345" cy="1158345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B3888-2004-4ED9-90FF-9C7AF7E77B29}">
      <dsp:nvSpPr>
        <dsp:cNvPr id="0" name=""/>
        <dsp:cNvSpPr/>
      </dsp:nvSpPr>
      <dsp:spPr>
        <a:xfrm>
          <a:off x="643113" y="3243368"/>
          <a:ext cx="7967045" cy="926676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5550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tx1"/>
              </a:solidFill>
            </a:rPr>
            <a:t>SMC Delivery</a:t>
          </a:r>
        </a:p>
      </dsp:txBody>
      <dsp:txXfrm>
        <a:off x="643113" y="3243368"/>
        <a:ext cx="7967045" cy="926676"/>
      </dsp:txXfrm>
    </dsp:sp>
    <dsp:sp modelId="{8EDB0687-91F8-4C39-B6DF-531F709BC307}">
      <dsp:nvSpPr>
        <dsp:cNvPr id="0" name=""/>
        <dsp:cNvSpPr/>
      </dsp:nvSpPr>
      <dsp:spPr>
        <a:xfrm>
          <a:off x="63940" y="3127533"/>
          <a:ext cx="1158345" cy="1158345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07aaa14ad4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207aaa14ad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073e6c94da_0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g2073e6c94da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65831-94EC-FF08-D940-B51273E55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3541E0-49A7-5662-342D-FAE87EF324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E69297-F4ED-6F09-F0E5-3158B6867E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2CE0D-C5E9-DC14-6ADD-5467B3EFE5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8622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C7F262AB-0366-CF39-A1B2-3A313AB95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07aaa14ad4_0_42:notes">
            <a:extLst>
              <a:ext uri="{FF2B5EF4-FFF2-40B4-BE49-F238E27FC236}">
                <a16:creationId xmlns:a16="http://schemas.microsoft.com/office/drawing/2014/main" id="{766C43E0-E770-9CCB-CC00-8A16CEE987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g207aaa14ad4_0_42:notes">
            <a:extLst>
              <a:ext uri="{FF2B5EF4-FFF2-40B4-BE49-F238E27FC236}">
                <a16:creationId xmlns:a16="http://schemas.microsoft.com/office/drawing/2014/main" id="{02A843ED-D05E-11FC-6C54-F98131AD43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96968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0" y="0"/>
            <a:ext cx="12192000" cy="57058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838200" y="1483710"/>
            <a:ext cx="10515600" cy="2738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ill Sans"/>
              <a:buNone/>
              <a:defRPr sz="60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831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622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54057-79AD-A76E-AA8C-DAF63C879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687AE-ACA0-A7C1-669A-DD8D3AC22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6DB96D-6E8B-5C01-4BB5-A5863BF35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103455-88AD-2806-1D3A-0F1AFE6FA1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F06E54-01D5-4E6B-4911-A8A662165C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EBBA8E-572A-1221-46C6-247E2FCFF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33F-EDC3-46B9-AD27-1FDF17E699F8}" type="datetimeFigureOut">
              <a:rPr lang="en-KE" smtClean="0"/>
              <a:t>02/27/2024</a:t>
            </a:fld>
            <a:endParaRPr lang="en-K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37AA96-CEEE-0719-1E47-A122A0799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888E2A-8B4D-61DF-09DA-5C7E1C30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C0D5-A81D-4CA5-8E61-80CCBBDE01B6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99269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833020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285039" y="1828801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800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/Graph" userDrawn="1">
  <p:cSld name="Table/Graph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AAEB4-60D3-4A85-A29F-FA8EB99A0E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90689"/>
            <a:ext cx="10515600" cy="405469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454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10" Type="http://schemas.openxmlformats.org/officeDocument/2006/relationships/image" Target="../media/image4.e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.emf"/><Relationship Id="rId5" Type="http://schemas.openxmlformats.org/officeDocument/2006/relationships/diagramColors" Target="../diagrams/colors2.xml"/><Relationship Id="rId10" Type="http://schemas.openxmlformats.org/officeDocument/2006/relationships/image" Target="../media/image4.emf"/><Relationship Id="rId4" Type="http://schemas.openxmlformats.org/officeDocument/2006/relationships/diagramQuickStyle" Target="../diagrams/quickStyle2.xml"/><Relationship Id="rId9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7.png"/><Relationship Id="rId7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emf"/><Relationship Id="rId5" Type="http://schemas.openxmlformats.org/officeDocument/2006/relationships/diagramQuickStyle" Target="../diagrams/quickStyle1.xml"/><Relationship Id="rId10" Type="http://schemas.openxmlformats.org/officeDocument/2006/relationships/oleObject" Target="../embeddings/oleObject1.bin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9.emf"/><Relationship Id="rId7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hyperlink" Target="https://apps.who.int/iris/bitstream/handle/10665/354781/WHO-UCN-GMP-2022.01-Rev.2-eng.pdf?sequence=1&amp;isAllowed=y" TargetMode="External"/><Relationship Id="rId7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"/>
          <p:cNvGrpSpPr/>
          <p:nvPr/>
        </p:nvGrpSpPr>
        <p:grpSpPr>
          <a:xfrm>
            <a:off x="1919536" y="1916832"/>
            <a:ext cx="8280920" cy="2158130"/>
            <a:chOff x="0" y="0"/>
            <a:chExt cx="8280920" cy="2158130"/>
          </a:xfrm>
        </p:grpSpPr>
        <p:sp>
          <p:nvSpPr>
            <p:cNvPr id="89" name="Google Shape;89;p1"/>
            <p:cNvSpPr/>
            <p:nvPr/>
          </p:nvSpPr>
          <p:spPr>
            <a:xfrm>
              <a:off x="0" y="0"/>
              <a:ext cx="8280920" cy="21581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0" y="0"/>
              <a:ext cx="8280920" cy="21581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fr-FR" sz="2700" b="1" dirty="0">
                  <a:solidFill>
                    <a:schemeClr val="lt1"/>
                  </a:solidFill>
                </a:rPr>
                <a:t>Seasonal Malaria Chemoprevention (SMC) </a:t>
              </a:r>
              <a:endParaRPr sz="2700" b="1" dirty="0">
                <a:solidFill>
                  <a:schemeClr val="lt1"/>
                </a:solidFill>
              </a:endParaRPr>
            </a:p>
            <a:p>
              <a:pPr algn="ctr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fr-FR" sz="2700" b="1" dirty="0">
                  <a:solidFill>
                    <a:schemeClr val="lt1"/>
                  </a:solidFill>
                </a:rPr>
                <a:t>2024 Campaign in Turkana</a:t>
              </a:r>
              <a:endParaRPr sz="2700" b="1" dirty="0">
                <a:solidFill>
                  <a:schemeClr val="lt1"/>
                </a:solidFill>
              </a:endParaRPr>
            </a:p>
            <a:p>
              <a:pPr>
                <a:lnSpc>
                  <a:spcPct val="90000"/>
                </a:lnSpc>
                <a:spcBef>
                  <a:spcPts val="840"/>
                </a:spcBef>
                <a:buClr>
                  <a:schemeClr val="lt1"/>
                </a:buClr>
                <a:buSzPts val="2400"/>
              </a:pPr>
              <a:r>
                <a:rPr lang="fr-FR" sz="2400" b="1" dirty="0">
                  <a:solidFill>
                    <a:schemeClr val="lt1"/>
                  </a:solidFill>
                </a:rPr>
                <a:t>  </a:t>
              </a:r>
              <a:endParaRPr dirty="0"/>
            </a:p>
            <a:p>
              <a:pPr>
                <a:lnSpc>
                  <a:spcPct val="90000"/>
                </a:lnSpc>
                <a:spcBef>
                  <a:spcPts val="840"/>
                </a:spcBef>
                <a:buClr>
                  <a:schemeClr val="lt1"/>
                </a:buClr>
                <a:buSzPts val="2400"/>
              </a:pPr>
              <a:r>
                <a:rPr lang="fr-FR" sz="2400" b="1" dirty="0">
                  <a:solidFill>
                    <a:schemeClr val="lt1"/>
                  </a:solidFill>
                </a:rPr>
                <a:t> </a:t>
              </a:r>
              <a:endParaRPr sz="2400" i="1" dirty="0">
                <a:solidFill>
                  <a:schemeClr val="lt1"/>
                </a:solidFill>
              </a:endParaRPr>
            </a:p>
          </p:txBody>
        </p:sp>
      </p:grpSp>
      <p:sp>
        <p:nvSpPr>
          <p:cNvPr id="91" name="Google Shape;91;p1"/>
          <p:cNvSpPr txBox="1"/>
          <p:nvPr/>
        </p:nvSpPr>
        <p:spPr>
          <a:xfrm>
            <a:off x="3790376" y="3031527"/>
            <a:ext cx="4824600" cy="560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fr-FR" sz="2000" b="1" i="1" dirty="0">
                <a:solidFill>
                  <a:schemeClr val="dk1"/>
                </a:solidFill>
              </a:rPr>
              <a:t>KENYA</a:t>
            </a:r>
            <a:endParaRPr sz="2000" b="1" i="1" dirty="0">
              <a:solidFill>
                <a:schemeClr val="dk1"/>
              </a:solidFill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2213549" y="4298300"/>
            <a:ext cx="7674963" cy="138297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fr-FR" sz="2000" b="1" i="1" dirty="0">
                <a:solidFill>
                  <a:schemeClr val="dk1"/>
                </a:solidFill>
              </a:rPr>
              <a:t>EKAI DAVID LOGIALAN HSC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fr-FR" sz="2000" b="1" i="1" dirty="0">
                <a:solidFill>
                  <a:schemeClr val="dk1"/>
                </a:solidFill>
              </a:rPr>
              <a:t>COUNTY MALARIA COORDINATOR-TURKANA COUNTY </a:t>
            </a:r>
            <a:endParaRPr sz="2000" b="1" i="1" dirty="0">
              <a:solidFill>
                <a:schemeClr val="dk1"/>
              </a:solidFill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2040125" y="6030450"/>
            <a:ext cx="8280900" cy="560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fr-FR" sz="2000" b="1" dirty="0">
                <a:solidFill>
                  <a:schemeClr val="dk1"/>
                </a:solidFill>
              </a:rPr>
              <a:t>Prepared for the 2024 SMC Alliance Meeting – Abuja, Nigeria</a:t>
            </a:r>
            <a:endParaRPr sz="2000" b="1" dirty="0">
              <a:solidFill>
                <a:schemeClr val="dk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3D22E2-FF5F-6B60-A925-7FAD70AED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568" y="65917"/>
            <a:ext cx="1758780" cy="1363218"/>
          </a:xfrm>
          <a:prstGeom prst="rect">
            <a:avLst/>
          </a:prstGeom>
        </p:spPr>
      </p:pic>
      <p:pic>
        <p:nvPicPr>
          <p:cNvPr id="3" name="Picture 2" descr="C:\Users\ProgramManager\AppData\Local\Microsoft\Windows\INetCache\Content.MSO\A2922126.tmp">
            <a:extLst>
              <a:ext uri="{FF2B5EF4-FFF2-40B4-BE49-F238E27FC236}">
                <a16:creationId xmlns:a16="http://schemas.microsoft.com/office/drawing/2014/main" id="{458B8582-F340-7118-89D1-724A26024E5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8" y="148607"/>
            <a:ext cx="3795434" cy="1342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Turkana County Government – Just another WordPress site">
            <a:extLst>
              <a:ext uri="{FF2B5EF4-FFF2-40B4-BE49-F238E27FC236}">
                <a16:creationId xmlns:a16="http://schemas.microsoft.com/office/drawing/2014/main" id="{E8ADF691-BB64-9056-4EA5-A5C98B59B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128" y="231297"/>
            <a:ext cx="1488804" cy="133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8C87147-3D7E-DDB4-B3BD-6F4AC31991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204660"/>
              </p:ext>
            </p:extLst>
          </p:nvPr>
        </p:nvGraphicFramePr>
        <p:xfrm>
          <a:off x="7005360" y="204437"/>
          <a:ext cx="1758780" cy="1363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6" imgW="1146114" imgH="1194186" progId="Word.Picture.8">
                  <p:embed/>
                </p:oleObj>
              </mc:Choice>
              <mc:Fallback>
                <p:oleObj name="Picture" r:id="rId6" imgW="1146114" imgH="1194186" progId="Word.Picture.8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CB0CE79-A4F5-F026-FB41-12E89A661A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5360" y="204437"/>
                        <a:ext cx="1758780" cy="13632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07D30-B57B-396C-1924-B2D3E5FA2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34067-79AD-6BD2-CCCA-EA46DAAC5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9492"/>
            <a:ext cx="10515600" cy="2389271"/>
          </a:xfrm>
        </p:spPr>
        <p:txBody>
          <a:bodyPr anchor="ctr"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Proposed: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Operations Research to guide Community-informed Delivery Models for Seasonal Malaria Chemoprevention in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Remote Populations of Northern Kenya (Turkana)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2290" name="Picture 2" descr="Moi University - SARECO">
            <a:extLst>
              <a:ext uri="{FF2B5EF4-FFF2-40B4-BE49-F238E27FC236}">
                <a16:creationId xmlns:a16="http://schemas.microsoft.com/office/drawing/2014/main" id="{85C89F96-3728-B5E3-31D4-728253C47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702" y="178918"/>
            <a:ext cx="1792440" cy="178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545D34-F967-DE4C-05A0-C1779F643628}"/>
              </a:ext>
            </a:extLst>
          </p:cNvPr>
          <p:cNvSpPr txBox="1"/>
          <p:nvPr/>
        </p:nvSpPr>
        <p:spPr>
          <a:xfrm>
            <a:off x="4561286" y="1923165"/>
            <a:ext cx="3371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Faculty of Health Science</a:t>
            </a:r>
          </a:p>
        </p:txBody>
      </p:sp>
      <p:pic>
        <p:nvPicPr>
          <p:cNvPr id="5" name="Picture 4" descr="C:\Users\ProgramManager\AppData\Local\Microsoft\Windows\INetCache\Content.MSO\A2922126.tmp">
            <a:extLst>
              <a:ext uri="{FF2B5EF4-FFF2-40B4-BE49-F238E27FC236}">
                <a16:creationId xmlns:a16="http://schemas.microsoft.com/office/drawing/2014/main" id="{CF82B70C-685E-61CD-0712-399CB99B76F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81" y="2123220"/>
            <a:ext cx="2628820" cy="1072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Turkana County Government – Just another WordPress site">
            <a:extLst>
              <a:ext uri="{FF2B5EF4-FFF2-40B4-BE49-F238E27FC236}">
                <a16:creationId xmlns:a16="http://schemas.microsoft.com/office/drawing/2014/main" id="{C42A88BD-2D6A-DD18-5946-B161B5145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95" y="148314"/>
            <a:ext cx="1915191" cy="178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he Open Education Consortium | The Global Network for Open Education">
            <a:extLst>
              <a:ext uri="{FF2B5EF4-FFF2-40B4-BE49-F238E27FC236}">
                <a16:creationId xmlns:a16="http://schemas.microsoft.com/office/drawing/2014/main" id="{FD470222-8B1C-E865-9AC0-FEEBEE5E9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959" y="2483817"/>
            <a:ext cx="2251925" cy="69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escription: DUKE07001_med color logo">
            <a:extLst>
              <a:ext uri="{FF2B5EF4-FFF2-40B4-BE49-F238E27FC236}">
                <a16:creationId xmlns:a16="http://schemas.microsoft.com/office/drawing/2014/main" id="{63B76D15-61F7-04EB-6BFB-2EAD86079F2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823" y="2498706"/>
            <a:ext cx="1988826" cy="696386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F145B9-074E-1345-FF68-365BAE6D7E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6822" y="321417"/>
            <a:ext cx="1988826" cy="1915640"/>
          </a:xfrm>
          <a:prstGeom prst="rect">
            <a:avLst/>
          </a:prstGeom>
        </p:spPr>
      </p:pic>
      <p:pic>
        <p:nvPicPr>
          <p:cNvPr id="4" name="Picture 3" descr="C:\Users\ProgramManager\AppData\Local\Microsoft\Windows\INetCache\Content.MSO\A2922126.tmp">
            <a:extLst>
              <a:ext uri="{FF2B5EF4-FFF2-40B4-BE49-F238E27FC236}">
                <a16:creationId xmlns:a16="http://schemas.microsoft.com/office/drawing/2014/main" id="{EDC780E1-47B1-F258-B47A-C544793829A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727703"/>
            <a:ext cx="2233534" cy="1104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Turkana County Government – Just another WordPress site">
            <a:extLst>
              <a:ext uri="{FF2B5EF4-FFF2-40B4-BE49-F238E27FC236}">
                <a16:creationId xmlns:a16="http://schemas.microsoft.com/office/drawing/2014/main" id="{05F4D17C-4830-D924-88E2-1B134FFC4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224" y="5727703"/>
            <a:ext cx="1244185" cy="110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BE3B4A0-F504-411A-0586-51362A7B50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348962"/>
              </p:ext>
            </p:extLst>
          </p:nvPr>
        </p:nvGraphicFramePr>
        <p:xfrm>
          <a:off x="7025392" y="5727703"/>
          <a:ext cx="1399081" cy="1130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9" imgW="1146114" imgH="1194186" progId="Word.Picture.8">
                  <p:embed/>
                </p:oleObj>
              </mc:Choice>
              <mc:Fallback>
                <p:oleObj name="Picture" r:id="rId9" imgW="1146114" imgH="1194186" progId="Word.Picture.8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6DFFB01-1396-12A5-778D-950A51F522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5392" y="5727703"/>
                        <a:ext cx="1399081" cy="11302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62CCFEFA-1E6F-C615-846D-9E0EDFD667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34600" y="5727704"/>
            <a:ext cx="1219200" cy="113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80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EABE2A6-64AB-4C90-9B3E-61E1731E223F}"/>
              </a:ext>
            </a:extLst>
          </p:cNvPr>
          <p:cNvSpPr/>
          <p:nvPr/>
        </p:nvSpPr>
        <p:spPr>
          <a:xfrm>
            <a:off x="919836" y="168470"/>
            <a:ext cx="1943445" cy="1905533"/>
          </a:xfrm>
          <a:custGeom>
            <a:avLst/>
            <a:gdLst>
              <a:gd name="connsiteX0" fmla="*/ 0 w 1905532"/>
              <a:gd name="connsiteY0" fmla="*/ 0 h 1355054"/>
              <a:gd name="connsiteX1" fmla="*/ 1228005 w 1905532"/>
              <a:gd name="connsiteY1" fmla="*/ 0 h 1355054"/>
              <a:gd name="connsiteX2" fmla="*/ 1905532 w 1905532"/>
              <a:gd name="connsiteY2" fmla="*/ 677527 h 1355054"/>
              <a:gd name="connsiteX3" fmla="*/ 1228005 w 1905532"/>
              <a:gd name="connsiteY3" fmla="*/ 1355054 h 1355054"/>
              <a:gd name="connsiteX4" fmla="*/ 0 w 1905532"/>
              <a:gd name="connsiteY4" fmla="*/ 1355054 h 1355054"/>
              <a:gd name="connsiteX5" fmla="*/ 677527 w 1905532"/>
              <a:gd name="connsiteY5" fmla="*/ 677527 h 1355054"/>
              <a:gd name="connsiteX6" fmla="*/ 0 w 1905532"/>
              <a:gd name="connsiteY6" fmla="*/ 0 h 1355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532" h="1355054">
                <a:moveTo>
                  <a:pt x="1905531" y="0"/>
                </a:moveTo>
                <a:lnTo>
                  <a:pt x="1905531" y="873254"/>
                </a:lnTo>
                <a:lnTo>
                  <a:pt x="952766" y="1355054"/>
                </a:lnTo>
                <a:lnTo>
                  <a:pt x="1" y="873254"/>
                </a:lnTo>
                <a:lnTo>
                  <a:pt x="1" y="0"/>
                </a:lnTo>
                <a:lnTo>
                  <a:pt x="952766" y="481800"/>
                </a:lnTo>
                <a:lnTo>
                  <a:pt x="19055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690228" rIns="12700" bIns="690227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>
                <a:solidFill>
                  <a:schemeClr val="bg1"/>
                </a:solidFill>
              </a:rPr>
              <a:t>Phase I</a:t>
            </a:r>
            <a:r>
              <a:rPr lang="en-US" sz="2800" b="1" kern="1200" dirty="0">
                <a:solidFill>
                  <a:schemeClr val="bg2"/>
                </a:solidFill>
              </a:rPr>
              <a:t> </a:t>
            </a:r>
            <a:endParaRPr lang="en-US" sz="2800" b="1" kern="12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96A98C-9BAB-4B43-99AD-BAEF24BF9BFE}"/>
              </a:ext>
            </a:extLst>
          </p:cNvPr>
          <p:cNvSpPr/>
          <p:nvPr/>
        </p:nvSpPr>
        <p:spPr>
          <a:xfrm>
            <a:off x="2958333" y="260835"/>
            <a:ext cx="8263849" cy="1541133"/>
          </a:xfrm>
          <a:custGeom>
            <a:avLst/>
            <a:gdLst>
              <a:gd name="connsiteX0" fmla="*/ 206437 w 1238595"/>
              <a:gd name="connsiteY0" fmla="*/ 0 h 7783587"/>
              <a:gd name="connsiteX1" fmla="*/ 1032158 w 1238595"/>
              <a:gd name="connsiteY1" fmla="*/ 0 h 7783587"/>
              <a:gd name="connsiteX2" fmla="*/ 1238595 w 1238595"/>
              <a:gd name="connsiteY2" fmla="*/ 206437 h 7783587"/>
              <a:gd name="connsiteX3" fmla="*/ 1238595 w 1238595"/>
              <a:gd name="connsiteY3" fmla="*/ 7783587 h 7783587"/>
              <a:gd name="connsiteX4" fmla="*/ 1238595 w 1238595"/>
              <a:gd name="connsiteY4" fmla="*/ 7783587 h 7783587"/>
              <a:gd name="connsiteX5" fmla="*/ 0 w 1238595"/>
              <a:gd name="connsiteY5" fmla="*/ 7783587 h 7783587"/>
              <a:gd name="connsiteX6" fmla="*/ 0 w 1238595"/>
              <a:gd name="connsiteY6" fmla="*/ 7783587 h 7783587"/>
              <a:gd name="connsiteX7" fmla="*/ 0 w 1238595"/>
              <a:gd name="connsiteY7" fmla="*/ 206437 h 7783587"/>
              <a:gd name="connsiteX8" fmla="*/ 206437 w 1238595"/>
              <a:gd name="connsiteY8" fmla="*/ 0 h 778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8595" h="7783587">
                <a:moveTo>
                  <a:pt x="1238595" y="1297293"/>
                </a:moveTo>
                <a:lnTo>
                  <a:pt x="1238595" y="6486294"/>
                </a:lnTo>
                <a:cubicBezTo>
                  <a:pt x="1238595" y="7202769"/>
                  <a:pt x="1223887" y="7783587"/>
                  <a:pt x="1205745" y="7783587"/>
                </a:cubicBezTo>
                <a:lnTo>
                  <a:pt x="0" y="7783587"/>
                </a:lnTo>
                <a:lnTo>
                  <a:pt x="0" y="7783587"/>
                </a:lnTo>
                <a:lnTo>
                  <a:pt x="0" y="0"/>
                </a:lnTo>
                <a:lnTo>
                  <a:pt x="0" y="0"/>
                </a:lnTo>
                <a:lnTo>
                  <a:pt x="1205745" y="0"/>
                </a:lnTo>
                <a:cubicBezTo>
                  <a:pt x="1223887" y="0"/>
                  <a:pt x="1238595" y="580818"/>
                  <a:pt x="1238595" y="1297293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8921" tIns="82687" rIns="82687" bIns="82689" numCol="1" spcCol="1270" anchor="ctr" anchorCtr="0">
            <a:noAutofit/>
          </a:bodyPr>
          <a:lstStyle/>
          <a:p>
            <a:pPr lvl="1" algn="l" defTabSz="1555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3500" b="1" kern="1200" dirty="0">
                <a:solidFill>
                  <a:schemeClr val="tx1"/>
                </a:solidFill>
                <a:highlight>
                  <a:srgbClr val="FFFF00"/>
                </a:highlight>
              </a:rPr>
              <a:t>Community mapping and formative Mixed methods research (Completed)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3FBA7D2-8E96-4FE5-8647-4F89D9DD22C7}"/>
              </a:ext>
            </a:extLst>
          </p:cNvPr>
          <p:cNvSpPr/>
          <p:nvPr/>
        </p:nvSpPr>
        <p:spPr>
          <a:xfrm>
            <a:off x="929034" y="1882801"/>
            <a:ext cx="1913065" cy="1905532"/>
          </a:xfrm>
          <a:custGeom>
            <a:avLst/>
            <a:gdLst>
              <a:gd name="connsiteX0" fmla="*/ 0 w 1905532"/>
              <a:gd name="connsiteY0" fmla="*/ 0 h 1333872"/>
              <a:gd name="connsiteX1" fmla="*/ 1238596 w 1905532"/>
              <a:gd name="connsiteY1" fmla="*/ 0 h 1333872"/>
              <a:gd name="connsiteX2" fmla="*/ 1905532 w 1905532"/>
              <a:gd name="connsiteY2" fmla="*/ 666936 h 1333872"/>
              <a:gd name="connsiteX3" fmla="*/ 1238596 w 1905532"/>
              <a:gd name="connsiteY3" fmla="*/ 1333872 h 1333872"/>
              <a:gd name="connsiteX4" fmla="*/ 0 w 1905532"/>
              <a:gd name="connsiteY4" fmla="*/ 1333872 h 1333872"/>
              <a:gd name="connsiteX5" fmla="*/ 666936 w 1905532"/>
              <a:gd name="connsiteY5" fmla="*/ 666936 h 1333872"/>
              <a:gd name="connsiteX6" fmla="*/ 0 w 1905532"/>
              <a:gd name="connsiteY6" fmla="*/ 0 h 133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532" h="1333872">
                <a:moveTo>
                  <a:pt x="1905531" y="0"/>
                </a:moveTo>
                <a:lnTo>
                  <a:pt x="1905531" y="867017"/>
                </a:lnTo>
                <a:lnTo>
                  <a:pt x="952766" y="1333872"/>
                </a:lnTo>
                <a:lnTo>
                  <a:pt x="1" y="867017"/>
                </a:lnTo>
                <a:lnTo>
                  <a:pt x="1" y="0"/>
                </a:lnTo>
                <a:lnTo>
                  <a:pt x="952766" y="466855"/>
                </a:lnTo>
                <a:lnTo>
                  <a:pt x="19055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679636" rIns="12700" bIns="67963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/>
              <a:t>Phase 2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BDD0C50-5E5B-44B7-992A-0F91E3BC4B5D}"/>
              </a:ext>
            </a:extLst>
          </p:cNvPr>
          <p:cNvSpPr/>
          <p:nvPr/>
        </p:nvSpPr>
        <p:spPr>
          <a:xfrm>
            <a:off x="2958333" y="2080252"/>
            <a:ext cx="7817803" cy="1238596"/>
          </a:xfrm>
          <a:custGeom>
            <a:avLst/>
            <a:gdLst>
              <a:gd name="connsiteX0" fmla="*/ 206437 w 1238595"/>
              <a:gd name="connsiteY0" fmla="*/ 0 h 7817802"/>
              <a:gd name="connsiteX1" fmla="*/ 1032158 w 1238595"/>
              <a:gd name="connsiteY1" fmla="*/ 0 h 7817802"/>
              <a:gd name="connsiteX2" fmla="*/ 1238595 w 1238595"/>
              <a:gd name="connsiteY2" fmla="*/ 206437 h 7817802"/>
              <a:gd name="connsiteX3" fmla="*/ 1238595 w 1238595"/>
              <a:gd name="connsiteY3" fmla="*/ 7817802 h 7817802"/>
              <a:gd name="connsiteX4" fmla="*/ 1238595 w 1238595"/>
              <a:gd name="connsiteY4" fmla="*/ 7817802 h 7817802"/>
              <a:gd name="connsiteX5" fmla="*/ 0 w 1238595"/>
              <a:gd name="connsiteY5" fmla="*/ 7817802 h 7817802"/>
              <a:gd name="connsiteX6" fmla="*/ 0 w 1238595"/>
              <a:gd name="connsiteY6" fmla="*/ 7817802 h 7817802"/>
              <a:gd name="connsiteX7" fmla="*/ 0 w 1238595"/>
              <a:gd name="connsiteY7" fmla="*/ 206437 h 7817802"/>
              <a:gd name="connsiteX8" fmla="*/ 206437 w 1238595"/>
              <a:gd name="connsiteY8" fmla="*/ 0 h 781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8595" h="7817802">
                <a:moveTo>
                  <a:pt x="1238595" y="1302998"/>
                </a:moveTo>
                <a:lnTo>
                  <a:pt x="1238595" y="6514804"/>
                </a:lnTo>
                <a:cubicBezTo>
                  <a:pt x="1238595" y="7234428"/>
                  <a:pt x="1223952" y="7817799"/>
                  <a:pt x="1205889" y="7817799"/>
                </a:cubicBezTo>
                <a:lnTo>
                  <a:pt x="0" y="7817799"/>
                </a:lnTo>
                <a:lnTo>
                  <a:pt x="0" y="7817799"/>
                </a:lnTo>
                <a:lnTo>
                  <a:pt x="0" y="3"/>
                </a:lnTo>
                <a:lnTo>
                  <a:pt x="0" y="3"/>
                </a:lnTo>
                <a:lnTo>
                  <a:pt x="1205889" y="3"/>
                </a:lnTo>
                <a:cubicBezTo>
                  <a:pt x="1223952" y="3"/>
                  <a:pt x="1238595" y="583374"/>
                  <a:pt x="1238595" y="1302998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8921" tIns="82688" rIns="82688" bIns="82689" numCol="1" spcCol="1270" anchor="ctr" anchorCtr="0">
            <a:noAutofit/>
          </a:bodyPr>
          <a:lstStyle/>
          <a:p>
            <a:pPr lvl="1" algn="l" defTabSz="1555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3500" b="1" kern="1200" dirty="0">
                <a:solidFill>
                  <a:schemeClr val="tx1"/>
                </a:solidFill>
              </a:rPr>
              <a:t>Implementation and impact evaluation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01062AF-28FC-4F7D-BF87-371E3C0D9EC8}"/>
              </a:ext>
            </a:extLst>
          </p:cNvPr>
          <p:cNvSpPr/>
          <p:nvPr/>
        </p:nvSpPr>
        <p:spPr>
          <a:xfrm>
            <a:off x="905164" y="3597131"/>
            <a:ext cx="1913065" cy="1905532"/>
          </a:xfrm>
          <a:custGeom>
            <a:avLst/>
            <a:gdLst>
              <a:gd name="connsiteX0" fmla="*/ 0 w 1905532"/>
              <a:gd name="connsiteY0" fmla="*/ 0 h 1333872"/>
              <a:gd name="connsiteX1" fmla="*/ 1238596 w 1905532"/>
              <a:gd name="connsiteY1" fmla="*/ 0 h 1333872"/>
              <a:gd name="connsiteX2" fmla="*/ 1905532 w 1905532"/>
              <a:gd name="connsiteY2" fmla="*/ 666936 h 1333872"/>
              <a:gd name="connsiteX3" fmla="*/ 1238596 w 1905532"/>
              <a:gd name="connsiteY3" fmla="*/ 1333872 h 1333872"/>
              <a:gd name="connsiteX4" fmla="*/ 0 w 1905532"/>
              <a:gd name="connsiteY4" fmla="*/ 1333872 h 1333872"/>
              <a:gd name="connsiteX5" fmla="*/ 666936 w 1905532"/>
              <a:gd name="connsiteY5" fmla="*/ 666936 h 1333872"/>
              <a:gd name="connsiteX6" fmla="*/ 0 w 1905532"/>
              <a:gd name="connsiteY6" fmla="*/ 0 h 133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532" h="1333872">
                <a:moveTo>
                  <a:pt x="1905531" y="0"/>
                </a:moveTo>
                <a:lnTo>
                  <a:pt x="1905531" y="867017"/>
                </a:lnTo>
                <a:lnTo>
                  <a:pt x="952766" y="1333872"/>
                </a:lnTo>
                <a:lnTo>
                  <a:pt x="1" y="867017"/>
                </a:lnTo>
                <a:lnTo>
                  <a:pt x="1" y="0"/>
                </a:lnTo>
                <a:lnTo>
                  <a:pt x="952766" y="466855"/>
                </a:lnTo>
                <a:lnTo>
                  <a:pt x="19055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679636" rIns="12700" bIns="67963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/>
              <a:t>Phase 3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C3F1732-CC50-4E09-B943-63838051E6A9}"/>
              </a:ext>
            </a:extLst>
          </p:cNvPr>
          <p:cNvSpPr/>
          <p:nvPr/>
        </p:nvSpPr>
        <p:spPr>
          <a:xfrm>
            <a:off x="2924117" y="3597131"/>
            <a:ext cx="7817803" cy="1238596"/>
          </a:xfrm>
          <a:custGeom>
            <a:avLst/>
            <a:gdLst>
              <a:gd name="connsiteX0" fmla="*/ 206437 w 1238595"/>
              <a:gd name="connsiteY0" fmla="*/ 0 h 7817802"/>
              <a:gd name="connsiteX1" fmla="*/ 1032158 w 1238595"/>
              <a:gd name="connsiteY1" fmla="*/ 0 h 7817802"/>
              <a:gd name="connsiteX2" fmla="*/ 1238595 w 1238595"/>
              <a:gd name="connsiteY2" fmla="*/ 206437 h 7817802"/>
              <a:gd name="connsiteX3" fmla="*/ 1238595 w 1238595"/>
              <a:gd name="connsiteY3" fmla="*/ 7817802 h 7817802"/>
              <a:gd name="connsiteX4" fmla="*/ 1238595 w 1238595"/>
              <a:gd name="connsiteY4" fmla="*/ 7817802 h 7817802"/>
              <a:gd name="connsiteX5" fmla="*/ 0 w 1238595"/>
              <a:gd name="connsiteY5" fmla="*/ 7817802 h 7817802"/>
              <a:gd name="connsiteX6" fmla="*/ 0 w 1238595"/>
              <a:gd name="connsiteY6" fmla="*/ 7817802 h 7817802"/>
              <a:gd name="connsiteX7" fmla="*/ 0 w 1238595"/>
              <a:gd name="connsiteY7" fmla="*/ 206437 h 7817802"/>
              <a:gd name="connsiteX8" fmla="*/ 206437 w 1238595"/>
              <a:gd name="connsiteY8" fmla="*/ 0 h 781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8595" h="7817802">
                <a:moveTo>
                  <a:pt x="1238595" y="1302998"/>
                </a:moveTo>
                <a:lnTo>
                  <a:pt x="1238595" y="6514804"/>
                </a:lnTo>
                <a:cubicBezTo>
                  <a:pt x="1238595" y="7234428"/>
                  <a:pt x="1223952" y="7817799"/>
                  <a:pt x="1205889" y="7817799"/>
                </a:cubicBezTo>
                <a:lnTo>
                  <a:pt x="0" y="7817799"/>
                </a:lnTo>
                <a:lnTo>
                  <a:pt x="0" y="7817799"/>
                </a:lnTo>
                <a:lnTo>
                  <a:pt x="0" y="3"/>
                </a:lnTo>
                <a:lnTo>
                  <a:pt x="0" y="3"/>
                </a:lnTo>
                <a:lnTo>
                  <a:pt x="1205889" y="3"/>
                </a:lnTo>
                <a:cubicBezTo>
                  <a:pt x="1223952" y="3"/>
                  <a:pt x="1238595" y="583374"/>
                  <a:pt x="1238595" y="1302998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8921" tIns="82689" rIns="82688" bIns="82688" numCol="1" spcCol="1270" anchor="ctr" anchorCtr="0">
            <a:noAutofit/>
          </a:bodyPr>
          <a:lstStyle/>
          <a:p>
            <a:pPr lvl="1" algn="l" defTabSz="1555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3500" b="1" kern="1200" dirty="0">
                <a:solidFill>
                  <a:schemeClr val="tx1"/>
                </a:solidFill>
              </a:rPr>
              <a:t>Summative qualitative research</a:t>
            </a:r>
          </a:p>
        </p:txBody>
      </p:sp>
      <p:pic>
        <p:nvPicPr>
          <p:cNvPr id="2" name="Picture 1" descr="C:\Users\ProgramManager\AppData\Local\Microsoft\Windows\INetCache\Content.MSO\A2922126.tmp">
            <a:extLst>
              <a:ext uri="{FF2B5EF4-FFF2-40B4-BE49-F238E27FC236}">
                <a16:creationId xmlns:a16="http://schemas.microsoft.com/office/drawing/2014/main" id="{424839D1-0F4E-79C4-B84E-1235135887A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780947"/>
            <a:ext cx="2233534" cy="1051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Turkana County Government – Just another WordPress site">
            <a:extLst>
              <a:ext uri="{FF2B5EF4-FFF2-40B4-BE49-F238E27FC236}">
                <a16:creationId xmlns:a16="http://schemas.microsoft.com/office/drawing/2014/main" id="{FB310D03-2ADF-DB07-E38F-2776EEA73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151" y="5727704"/>
            <a:ext cx="1244185" cy="113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9827DC8-AF1E-ABF5-5F22-383B729461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069931"/>
              </p:ext>
            </p:extLst>
          </p:nvPr>
        </p:nvGraphicFramePr>
        <p:xfrm>
          <a:off x="7025392" y="5727703"/>
          <a:ext cx="1399081" cy="1130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1146114" imgH="1194186" progId="Word.Picture.8">
                  <p:embed/>
                </p:oleObj>
              </mc:Choice>
              <mc:Fallback>
                <p:oleObj name="Picture" r:id="rId4" imgW="1146114" imgH="1194186" progId="Word.Picture.8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6DFFB01-1396-12A5-778D-950A51F522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5392" y="5727703"/>
                        <a:ext cx="1399081" cy="11302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B1A051B-0CB2-BFC3-1341-0D10057B9C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1886" y="5727704"/>
            <a:ext cx="1219200" cy="113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9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CD2C1-CEC6-4C51-94AF-A5C8F305A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Phase 1- </a:t>
            </a:r>
            <a:r>
              <a:rPr lang="en-US" b="1" dirty="0">
                <a:solidFill>
                  <a:schemeClr val="bg2"/>
                </a:solidFill>
              </a:rPr>
              <a:t>Qualitative Objective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7BCAA-1300-4460-862C-DF02EC54F3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/>
              <a:t>Collect information to inform how to </a:t>
            </a:r>
            <a:r>
              <a:rPr lang="en-US" sz="3200" b="1" dirty="0"/>
              <a:t>adapt SMC delivery models </a:t>
            </a:r>
            <a:r>
              <a:rPr lang="en-US" sz="3200" dirty="0"/>
              <a:t>to meet the needs of this unique community</a:t>
            </a:r>
          </a:p>
          <a:p>
            <a:pPr marL="0" indent="0">
              <a:buNone/>
            </a:pPr>
            <a:r>
              <a:rPr lang="en-US" sz="3200" i="1" dirty="0"/>
              <a:t>Specifically: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Understand the resources families trust for health issues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Learn where people travel, who travels, and when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Understand community/leadership structures that are trusted to aid in SMC sensitization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types of households that may be missed in a mass campaign</a:t>
            </a:r>
          </a:p>
        </p:txBody>
      </p:sp>
      <p:pic>
        <p:nvPicPr>
          <p:cNvPr id="4" name="Picture 3" descr="C:\Users\ProgramManager\AppData\Local\Microsoft\Windows\INetCache\Content.MSO\A2922126.tmp">
            <a:extLst>
              <a:ext uri="{FF2B5EF4-FFF2-40B4-BE49-F238E27FC236}">
                <a16:creationId xmlns:a16="http://schemas.microsoft.com/office/drawing/2014/main" id="{B8B69C27-7F49-D3ED-4897-1EDC774504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51095"/>
            <a:ext cx="2233534" cy="881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urkana County Government – Just another WordPress site">
            <a:extLst>
              <a:ext uri="{FF2B5EF4-FFF2-40B4-BE49-F238E27FC236}">
                <a16:creationId xmlns:a16="http://schemas.microsoft.com/office/drawing/2014/main" id="{1460D0EE-9CF0-703B-1D78-6879BD345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224" y="5951095"/>
            <a:ext cx="1244185" cy="88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95FE772-6A2A-339E-029C-FF2D18072F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286897"/>
              </p:ext>
            </p:extLst>
          </p:nvPr>
        </p:nvGraphicFramePr>
        <p:xfrm>
          <a:off x="7025392" y="5951095"/>
          <a:ext cx="1399081" cy="906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1146114" imgH="1194186" progId="Word.Picture.8">
                  <p:embed/>
                </p:oleObj>
              </mc:Choice>
              <mc:Fallback>
                <p:oleObj name="Picture" r:id="rId4" imgW="1146114" imgH="1194186" progId="Word.Picture.8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6DFFB01-1396-12A5-778D-950A51F522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5392" y="5951095"/>
                        <a:ext cx="1399081" cy="9069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2FA5D07-44D5-00EC-F6D5-F8BB52624E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0" y="5702080"/>
            <a:ext cx="1219200" cy="113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45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F12DD-5E28-4718-8AC2-ED009588C98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Phase 1- </a:t>
            </a:r>
            <a:r>
              <a:rPr lang="en-US" b="1" dirty="0">
                <a:solidFill>
                  <a:schemeClr val="bg2"/>
                </a:solidFill>
              </a:rPr>
              <a:t>Quantitative Objective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F3242-A208-448B-B933-A912691EA5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90689"/>
            <a:ext cx="10515600" cy="2871786"/>
          </a:xfrm>
        </p:spPr>
        <p:txBody>
          <a:bodyPr>
            <a:normAutofit fontScale="92500"/>
          </a:bodyPr>
          <a:lstStyle/>
          <a:p>
            <a:pPr marL="342900" indent="-342900"/>
            <a:r>
              <a:rPr lang="en-US" dirty="0">
                <a:solidFill>
                  <a:schemeClr val="tx1"/>
                </a:solidFill>
              </a:rPr>
              <a:t>Quantify the prevalence of P. falciparum malaria in households with children under 5 years in Turkana North and Turkana Central sub-counties in Turkana, Kenya </a:t>
            </a:r>
          </a:p>
          <a:p>
            <a:pPr marL="342900" indent="-342900"/>
            <a:r>
              <a:rPr lang="en-US" dirty="0">
                <a:solidFill>
                  <a:schemeClr val="tx1"/>
                </a:solidFill>
              </a:rPr>
              <a:t>Describe factors related to malaria risk such as ITN ownership, travel, treatment seeking and knowledge about malaria</a:t>
            </a:r>
          </a:p>
        </p:txBody>
      </p:sp>
      <p:pic>
        <p:nvPicPr>
          <p:cNvPr id="4" name="Picture 3" descr="C:\Users\ProgramManager\AppData\Local\Microsoft\Windows\INetCache\Content.MSO\A2922126.tmp">
            <a:extLst>
              <a:ext uri="{FF2B5EF4-FFF2-40B4-BE49-F238E27FC236}">
                <a16:creationId xmlns:a16="http://schemas.microsoft.com/office/drawing/2014/main" id="{8D3935A0-D9AE-B50C-0E5A-1439D717F5F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51095"/>
            <a:ext cx="2233534" cy="881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urkana County Government – Just another WordPress site">
            <a:extLst>
              <a:ext uri="{FF2B5EF4-FFF2-40B4-BE49-F238E27FC236}">
                <a16:creationId xmlns:a16="http://schemas.microsoft.com/office/drawing/2014/main" id="{5F87B4E2-6BD6-28C7-9580-8A26998EA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224" y="5951095"/>
            <a:ext cx="1244185" cy="88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F9663A9-DCF0-E7C1-8DD5-5F735D6F26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286897"/>
              </p:ext>
            </p:extLst>
          </p:nvPr>
        </p:nvGraphicFramePr>
        <p:xfrm>
          <a:off x="7025392" y="5951095"/>
          <a:ext cx="1399081" cy="906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1146114" imgH="1194186" progId="Word.Picture.8">
                  <p:embed/>
                </p:oleObj>
              </mc:Choice>
              <mc:Fallback>
                <p:oleObj name="Picture" r:id="rId4" imgW="1146114" imgH="1194186" progId="Word.Picture.8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6DFFB01-1396-12A5-778D-950A51F522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5392" y="5951095"/>
                        <a:ext cx="1399081" cy="9069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0B36F54-FA5A-5582-F0BC-9697018667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0" y="5702080"/>
            <a:ext cx="1219200" cy="113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90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90866-0BDE-426F-8545-3B9299FE7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Lessons from Formative Survey In Turkana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78BD2-1EB4-4238-BE9B-5098F4E9D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89" y="1394459"/>
            <a:ext cx="10688139" cy="474508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Who might be missed:</a:t>
            </a:r>
          </a:p>
          <a:p>
            <a:pPr lvl="1"/>
            <a:r>
              <a:rPr lang="en-US" sz="2000" dirty="0"/>
              <a:t>Children accompanying caretakers who are involved in herding animals or move with caretakers for farming, charcoal and other daily activities. </a:t>
            </a:r>
          </a:p>
          <a:p>
            <a:pPr lvl="1"/>
            <a:r>
              <a:rPr lang="en-US" sz="2000" dirty="0"/>
              <a:t>Children affected by their caretakers' struggles with alcohol use.</a:t>
            </a:r>
          </a:p>
          <a:p>
            <a:pPr lvl="1"/>
            <a:r>
              <a:rPr lang="en-US" sz="2000" dirty="0"/>
              <a:t>Children living with caretakers who are HIV positive.</a:t>
            </a:r>
          </a:p>
          <a:p>
            <a:pPr lvl="1"/>
            <a:r>
              <a:rPr lang="en-US" sz="2000" dirty="0"/>
              <a:t>Children from families who are in conflict with CHPs due to personal grudges.</a:t>
            </a:r>
          </a:p>
          <a:p>
            <a:pPr lvl="1"/>
            <a:r>
              <a:rPr lang="en-US" sz="2000" dirty="0"/>
              <a:t>Children whose caretakers have a preference for traditional medicine over modern healthcare. </a:t>
            </a:r>
          </a:p>
          <a:p>
            <a:pPr lvl="1"/>
            <a:r>
              <a:rPr lang="en-US" sz="2000" dirty="0"/>
              <a:t>Families living very far from health facilities or Community Health Providers (CHPs).</a:t>
            </a:r>
          </a:p>
          <a:p>
            <a:pPr lvl="1"/>
            <a:r>
              <a:rPr lang="en-US" sz="2000" dirty="0"/>
              <a:t>Children living with disabilities </a:t>
            </a:r>
          </a:p>
          <a:p>
            <a:pPr lvl="1"/>
            <a:r>
              <a:rPr lang="en-US" sz="2000" dirty="0"/>
              <a:t>Those residing in township areas characterized by high-security walls or guard dogs. </a:t>
            </a:r>
          </a:p>
          <a:p>
            <a:pPr lvl="1"/>
            <a:r>
              <a:rPr lang="en-US" sz="2000" dirty="0"/>
              <a:t>Children with indigent parents or who are living on the street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292C5-25B0-4572-8BA2-C67983D95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C:\Users\ProgramManager\AppData\Local\Microsoft\Windows\INetCache\Content.MSO\A2922126.tmp">
            <a:extLst>
              <a:ext uri="{FF2B5EF4-FFF2-40B4-BE49-F238E27FC236}">
                <a16:creationId xmlns:a16="http://schemas.microsoft.com/office/drawing/2014/main" id="{B66B7A88-8C72-50C3-3EB1-5B1E7AB10BF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51095"/>
            <a:ext cx="2233534" cy="881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Turkana County Government – Just another WordPress site">
            <a:extLst>
              <a:ext uri="{FF2B5EF4-FFF2-40B4-BE49-F238E27FC236}">
                <a16:creationId xmlns:a16="http://schemas.microsoft.com/office/drawing/2014/main" id="{4E805085-8F62-2EB1-9851-9F9F03A27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224" y="5951095"/>
            <a:ext cx="1244185" cy="88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F89BE1B-CB56-CBD7-0B77-772D9FD104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286897"/>
              </p:ext>
            </p:extLst>
          </p:nvPr>
        </p:nvGraphicFramePr>
        <p:xfrm>
          <a:off x="7025392" y="5951095"/>
          <a:ext cx="1399081" cy="906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1146114" imgH="1194186" progId="Word.Picture.8">
                  <p:embed/>
                </p:oleObj>
              </mc:Choice>
              <mc:Fallback>
                <p:oleObj name="Picture" r:id="rId4" imgW="1146114" imgH="1194186" progId="Word.Picture.8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6DFFB01-1396-12A5-778D-950A51F522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5392" y="5951095"/>
                        <a:ext cx="1399081" cy="9069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8E123B7-C8F1-7682-2025-B53913EB66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0" y="5702080"/>
            <a:ext cx="1219200" cy="113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02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AC94A-E195-761C-A6B1-6CD772AA1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house-to-house activities, we noticed: </a:t>
            </a:r>
          </a:p>
          <a:p>
            <a:pPr lvl="1"/>
            <a:r>
              <a:rPr lang="en-US" dirty="0"/>
              <a:t>12% of children under 5 were absent on the day of survey</a:t>
            </a:r>
          </a:p>
          <a:p>
            <a:pPr lvl="2"/>
            <a:r>
              <a:rPr lang="en-US" dirty="0"/>
              <a:t>Up to 15% by the lake</a:t>
            </a:r>
          </a:p>
          <a:p>
            <a:pPr lvl="1"/>
            <a:r>
              <a:rPr lang="en-US" dirty="0"/>
              <a:t>50% of heads were absent at survey</a:t>
            </a:r>
          </a:p>
          <a:p>
            <a:pPr lvl="2"/>
            <a:r>
              <a:rPr lang="en-US" dirty="0"/>
              <a:t>This can create a challenge if heads need to be consulted (or present) for their children to take SMC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0595BF-02CD-440D-A09C-448784CE5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Lessons from Formative Survey In Turkana</a:t>
            </a: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6" name="Picture 5" descr="C:\Users\ProgramManager\AppData\Local\Microsoft\Windows\INetCache\Content.MSO\A2922126.tmp">
            <a:extLst>
              <a:ext uri="{FF2B5EF4-FFF2-40B4-BE49-F238E27FC236}">
                <a16:creationId xmlns:a16="http://schemas.microsoft.com/office/drawing/2014/main" id="{272F2BEF-8C73-BCD2-9615-C5C0DF731B5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51095"/>
            <a:ext cx="2233534" cy="881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Turkana County Government – Just another WordPress site">
            <a:extLst>
              <a:ext uri="{FF2B5EF4-FFF2-40B4-BE49-F238E27FC236}">
                <a16:creationId xmlns:a16="http://schemas.microsoft.com/office/drawing/2014/main" id="{5645BF06-71F2-ABAB-E157-93140D240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224" y="5951095"/>
            <a:ext cx="1244185" cy="88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9ACC014-6EEE-C14C-72B4-C022FA82DF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192859"/>
              </p:ext>
            </p:extLst>
          </p:nvPr>
        </p:nvGraphicFramePr>
        <p:xfrm>
          <a:off x="7025392" y="5951095"/>
          <a:ext cx="1399081" cy="906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1146114" imgH="1194186" progId="Word.Picture.8">
                  <p:embed/>
                </p:oleObj>
              </mc:Choice>
              <mc:Fallback>
                <p:oleObj name="Picture" r:id="rId4" imgW="1146114" imgH="1194186" progId="Word.Picture.8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F9663A9-DCF0-E7C1-8DD5-5F735D6F26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5392" y="5951095"/>
                        <a:ext cx="1399081" cy="9069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D6FEB1A-F1A3-E14C-DBB5-78AA7B2482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0" y="5702080"/>
            <a:ext cx="1219200" cy="113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36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>
          <a:extLst>
            <a:ext uri="{FF2B5EF4-FFF2-40B4-BE49-F238E27FC236}">
              <a16:creationId xmlns:a16="http://schemas.microsoft.com/office/drawing/2014/main" id="{D97DD4F3-57DC-B5A3-79C7-31A1A1B63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g207aaa14ad4_0_42">
            <a:extLst>
              <a:ext uri="{FF2B5EF4-FFF2-40B4-BE49-F238E27FC236}">
                <a16:creationId xmlns:a16="http://schemas.microsoft.com/office/drawing/2014/main" id="{0B48F03F-F518-D749-41E8-5085AB8A57DA}"/>
              </a:ext>
            </a:extLst>
          </p:cNvPr>
          <p:cNvGrpSpPr/>
          <p:nvPr/>
        </p:nvGrpSpPr>
        <p:grpSpPr>
          <a:xfrm>
            <a:off x="1906820" y="968651"/>
            <a:ext cx="8592858" cy="2460349"/>
            <a:chOff x="-1" y="0"/>
            <a:chExt cx="8592858" cy="1007184"/>
          </a:xfrm>
        </p:grpSpPr>
        <p:sp>
          <p:nvSpPr>
            <p:cNvPr id="164" name="Google Shape;164;g207aaa14ad4_0_42">
              <a:extLst>
                <a:ext uri="{FF2B5EF4-FFF2-40B4-BE49-F238E27FC236}">
                  <a16:creationId xmlns:a16="http://schemas.microsoft.com/office/drawing/2014/main" id="{81463C92-3886-C1A6-FEE7-8D93995F3FDD}"/>
                </a:ext>
              </a:extLst>
            </p:cNvPr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9EAD3"/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65" name="Google Shape;165;g207aaa14ad4_0_42">
              <a:extLst>
                <a:ext uri="{FF2B5EF4-FFF2-40B4-BE49-F238E27FC236}">
                  <a16:creationId xmlns:a16="http://schemas.microsoft.com/office/drawing/2014/main" id="{7310DDA0-70D6-76C9-71AC-4F627A8F0B08}"/>
                </a:ext>
              </a:extLst>
            </p:cNvPr>
            <p:cNvSpPr/>
            <p:nvPr/>
          </p:nvSpPr>
          <p:spPr>
            <a:xfrm>
              <a:off x="-1" y="0"/>
              <a:ext cx="5193599" cy="1007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66" name="Google Shape;166;g207aaa14ad4_0_42">
              <a:extLst>
                <a:ext uri="{FF2B5EF4-FFF2-40B4-BE49-F238E27FC236}">
                  <a16:creationId xmlns:a16="http://schemas.microsoft.com/office/drawing/2014/main" id="{5338D323-78C3-274D-2557-E6786B5E3707}"/>
                </a:ext>
              </a:extLst>
            </p:cNvPr>
            <p:cNvSpPr txBox="1"/>
            <p:nvPr/>
          </p:nvSpPr>
          <p:spPr>
            <a:xfrm>
              <a:off x="49164" y="49164"/>
              <a:ext cx="5144434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fr-FR" sz="4400" b="1" dirty="0">
                  <a:solidFill>
                    <a:schemeClr val="dk1"/>
                  </a:solidFill>
                </a:rPr>
                <a:t>Focus </a:t>
              </a:r>
              <a:r>
                <a:rPr lang="fr-FR" sz="4400" b="1" dirty="0" err="1">
                  <a:solidFill>
                    <a:schemeClr val="dk1"/>
                  </a:solidFill>
                </a:rPr>
                <a:t>Reaching</a:t>
              </a:r>
              <a:r>
                <a:rPr lang="fr-FR" sz="4400" b="1" dirty="0">
                  <a:solidFill>
                    <a:schemeClr val="dk1"/>
                  </a:solidFill>
                </a:rPr>
                <a:t> Hard-to-</a:t>
              </a:r>
              <a:r>
                <a:rPr lang="fr-FR" sz="4400" b="1" dirty="0" err="1">
                  <a:solidFill>
                    <a:schemeClr val="dk1"/>
                  </a:solidFill>
                </a:rPr>
                <a:t>Reach</a:t>
              </a:r>
              <a:r>
                <a:rPr lang="fr-FR" sz="4400" b="1" dirty="0">
                  <a:solidFill>
                    <a:schemeClr val="dk1"/>
                  </a:solidFill>
                </a:rPr>
                <a:t> Populations   </a:t>
              </a:r>
              <a:endParaRPr sz="4400" b="1" dirty="0">
                <a:solidFill>
                  <a:schemeClr val="dk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8082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BAD58-D3A6-4B02-A46A-F5FF88113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>
            <a:normAutofit fontScale="90000"/>
          </a:bodyPr>
          <a:lstStyle/>
          <a:p>
            <a:r>
              <a:rPr lang="en-US" dirty="0"/>
              <a:t>Components of the Innovation for Hard to Reach Population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074B3-E27A-4AB0-BC5F-950012A3C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D5A5-7CC2-174D-9CC4-B342D3BF9C4F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D4C04B6-9555-45AE-B966-9248E5C6D72D}"/>
              </a:ext>
            </a:extLst>
          </p:cNvPr>
          <p:cNvGraphicFramePr/>
          <p:nvPr/>
        </p:nvGraphicFramePr>
        <p:xfrm>
          <a:off x="1517650" y="1257300"/>
          <a:ext cx="8674100" cy="4633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C:\Users\ProgramManager\AppData\Local\Microsoft\Windows\INetCache\Content.MSO\A2922126.tmp">
            <a:extLst>
              <a:ext uri="{FF2B5EF4-FFF2-40B4-BE49-F238E27FC236}">
                <a16:creationId xmlns:a16="http://schemas.microsoft.com/office/drawing/2014/main" id="{05E5212E-CF0F-1EE3-6A73-28D464E0527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51095"/>
            <a:ext cx="2233534" cy="881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Turkana County Government – Just another WordPress site">
            <a:extLst>
              <a:ext uri="{FF2B5EF4-FFF2-40B4-BE49-F238E27FC236}">
                <a16:creationId xmlns:a16="http://schemas.microsoft.com/office/drawing/2014/main" id="{F6870953-1A2F-E5B4-99F5-EFC1D8CBC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224" y="5951095"/>
            <a:ext cx="1244185" cy="88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63DD4AD-B0F6-3705-F32E-6A9E91F5C7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192859"/>
              </p:ext>
            </p:extLst>
          </p:nvPr>
        </p:nvGraphicFramePr>
        <p:xfrm>
          <a:off x="7025392" y="5951095"/>
          <a:ext cx="1399081" cy="906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9" imgW="1146114" imgH="1194186" progId="Word.Picture.8">
                  <p:embed/>
                </p:oleObj>
              </mc:Choice>
              <mc:Fallback>
                <p:oleObj name="Picture" r:id="rId9" imgW="1146114" imgH="1194186" progId="Word.Picture.8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F9663A9-DCF0-E7C1-8DD5-5F735D6F26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5392" y="5951095"/>
                        <a:ext cx="1399081" cy="9069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1AA4A7C-8A5A-F410-4D60-A747F89A55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58400" y="5702080"/>
            <a:ext cx="1219200" cy="113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15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E1CA8A1-929F-9A00-EA91-6106FA7BE603}"/>
              </a:ext>
            </a:extLst>
          </p:cNvPr>
          <p:cNvGrpSpPr/>
          <p:nvPr/>
        </p:nvGrpSpPr>
        <p:grpSpPr>
          <a:xfrm>
            <a:off x="-2787148" y="863806"/>
            <a:ext cx="5667148" cy="5075081"/>
            <a:chOff x="-2572942" y="1060671"/>
            <a:chExt cx="5250967" cy="468559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9A5675A-8D26-B522-A61C-8E75E2E05163}"/>
                </a:ext>
              </a:extLst>
            </p:cNvPr>
            <p:cNvSpPr/>
            <p:nvPr/>
          </p:nvSpPr>
          <p:spPr>
            <a:xfrm>
              <a:off x="-2160000" y="1269000"/>
              <a:ext cx="4320000" cy="4320000"/>
            </a:xfrm>
            <a:prstGeom prst="ellipse">
              <a:avLst/>
            </a:prstGeom>
            <a:noFill/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DF651F8-784F-80D8-B4E4-7024499BEB79}"/>
                </a:ext>
              </a:extLst>
            </p:cNvPr>
            <p:cNvSpPr/>
            <p:nvPr/>
          </p:nvSpPr>
          <p:spPr>
            <a:xfrm>
              <a:off x="1680075" y="2930025"/>
              <a:ext cx="997950" cy="99795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38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2400" dirty="0"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C315A42-77E3-67C8-61E9-8A90FF3F2AE3}"/>
                </a:ext>
              </a:extLst>
            </p:cNvPr>
            <p:cNvSpPr/>
            <p:nvPr/>
          </p:nvSpPr>
          <p:spPr>
            <a:xfrm rot="10800000">
              <a:off x="-1509136" y="1060671"/>
              <a:ext cx="997950" cy="99795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dirty="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3B3DB60-7A3D-FDB3-F0C8-BB5093FDEE39}"/>
                </a:ext>
              </a:extLst>
            </p:cNvPr>
            <p:cNvSpPr/>
            <p:nvPr/>
          </p:nvSpPr>
          <p:spPr>
            <a:xfrm rot="13500000">
              <a:off x="630128" y="1148221"/>
              <a:ext cx="997950" cy="99795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dirty="0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8D46A84-90E7-CC58-503B-A519FAF5DCA5}"/>
                </a:ext>
              </a:extLst>
            </p:cNvPr>
            <p:cNvSpPr/>
            <p:nvPr/>
          </p:nvSpPr>
          <p:spPr>
            <a:xfrm rot="5400000">
              <a:off x="-1527779" y="4748315"/>
              <a:ext cx="997950" cy="99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24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39D568B-2C7A-3A86-0314-8E466BC0463C}"/>
                </a:ext>
              </a:extLst>
            </p:cNvPr>
            <p:cNvSpPr/>
            <p:nvPr/>
          </p:nvSpPr>
          <p:spPr>
            <a:xfrm rot="2700000">
              <a:off x="817605" y="4652551"/>
              <a:ext cx="997950" cy="99795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24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2679E63-BE6F-4C82-594D-3D1ED1C5E979}"/>
                </a:ext>
              </a:extLst>
            </p:cNvPr>
            <p:cNvSpPr/>
            <p:nvPr/>
          </p:nvSpPr>
          <p:spPr>
            <a:xfrm rot="8100000">
              <a:off x="-2572942" y="2930025"/>
              <a:ext cx="997950" cy="99795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dirty="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653AC47-4E0D-4D3C-A0F8-A6CE5973064D}"/>
                </a:ext>
              </a:extLst>
            </p:cNvPr>
            <p:cNvSpPr/>
            <p:nvPr/>
          </p:nvSpPr>
          <p:spPr>
            <a:xfrm>
              <a:off x="-1311275" y="2108200"/>
              <a:ext cx="2641600" cy="264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EA971376-89C1-FFF7-26E4-095CFECD47B5}"/>
              </a:ext>
            </a:extLst>
          </p:cNvPr>
          <p:cNvSpPr txBox="1">
            <a:spLocks/>
          </p:cNvSpPr>
          <p:nvPr/>
        </p:nvSpPr>
        <p:spPr>
          <a:xfrm>
            <a:off x="2427515" y="736136"/>
            <a:ext cx="9111342" cy="120857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solidFill>
                  <a:schemeClr val="bg1"/>
                </a:solidFill>
                <a:latin typeface="Gill Sans" panose="020B0604020202020204" charset="0"/>
              </a:rPr>
              <a:t>SMC Community Engagement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D6EC47-2873-6A42-03EF-005B56FD67DF}"/>
              </a:ext>
            </a:extLst>
          </p:cNvPr>
          <p:cNvSpPr txBox="1"/>
          <p:nvPr/>
        </p:nvSpPr>
        <p:spPr>
          <a:xfrm>
            <a:off x="3086100" y="2144486"/>
            <a:ext cx="84962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1" dirty="0">
                <a:solidFill>
                  <a:schemeClr val="bg2"/>
                </a:solidFill>
                <a:latin typeface="Gill Sans" panose="020B0604020202020204" charset="0"/>
              </a:rPr>
              <a:t>Convene a community committee to guide entry and sensitization: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" panose="020B0604020202020204" charset="0"/>
              </a:rPr>
              <a:t>This should include Tree of Men, religious and women’s group participants.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" panose="020B0604020202020204" charset="0"/>
              </a:rPr>
              <a:t>They should be empowered to help design the approach and messages as well as the means/avenues of dissemination.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" panose="020B0604020202020204" charset="0"/>
              </a:rPr>
              <a:t>The County can advise on who should be selected.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" panose="020B0604020202020204" charset="0"/>
              </a:rPr>
              <a:t>This will ensure that the community owns the dissemination and identifies ways to reach hard-to-reach groups, nomadic groups </a:t>
            </a:r>
            <a:r>
              <a:rPr lang="en-US" sz="2000" dirty="0" err="1">
                <a:latin typeface="Gill Sans" panose="020B0604020202020204" charset="0"/>
              </a:rPr>
              <a:t>etc</a:t>
            </a:r>
            <a:r>
              <a:rPr lang="en-US" sz="2000" dirty="0">
                <a:latin typeface="Gill Sans" panose="020B0604020202020204" charset="0"/>
              </a:rPr>
              <a:t>… Include more diverse perspective/approaches than if we just go with usual methods. </a:t>
            </a:r>
          </a:p>
          <a:p>
            <a:r>
              <a:rPr lang="en-US" sz="2000" b="1" dirty="0">
                <a:solidFill>
                  <a:schemeClr val="bg2"/>
                </a:solidFill>
                <a:latin typeface="Gill Sans" panose="020B0604020202020204" charset="0"/>
              </a:rPr>
              <a:t>Invite village elders to the daily facility debrief meetings: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" panose="020B0604020202020204" charset="0"/>
              </a:rPr>
              <a:t>This will foster accountability and ensure the community knows that they are resource people for questions, concerns (a go-between). Ask them to visit households that are unsure or having challenges 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Gill Sans" panose="020B0604020202020204" charset="0"/>
            </a:endParaRPr>
          </a:p>
        </p:txBody>
      </p:sp>
      <p:pic>
        <p:nvPicPr>
          <p:cNvPr id="3" name="Picture 2" descr="C:\Users\ProgramManager\AppData\Local\Microsoft\Windows\INetCache\Content.MSO\A2922126.tmp">
            <a:extLst>
              <a:ext uri="{FF2B5EF4-FFF2-40B4-BE49-F238E27FC236}">
                <a16:creationId xmlns:a16="http://schemas.microsoft.com/office/drawing/2014/main" id="{6F011608-52BD-EB97-0BEA-E736B33FDB8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02920"/>
            <a:ext cx="2233534" cy="829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Turkana County Government – Just another WordPress site">
            <a:extLst>
              <a:ext uri="{FF2B5EF4-FFF2-40B4-BE49-F238E27FC236}">
                <a16:creationId xmlns:a16="http://schemas.microsoft.com/office/drawing/2014/main" id="{8CEDA788-013D-CA95-4474-7F82625B2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224" y="6002920"/>
            <a:ext cx="1244185" cy="82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B22B15E-66A1-62F0-7287-9EB8570A57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504532"/>
              </p:ext>
            </p:extLst>
          </p:nvPr>
        </p:nvGraphicFramePr>
        <p:xfrm>
          <a:off x="7025392" y="6004427"/>
          <a:ext cx="1399081" cy="853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1146114" imgH="1194186" progId="Word.Picture.8">
                  <p:embed/>
                </p:oleObj>
              </mc:Choice>
              <mc:Fallback>
                <p:oleObj name="Picture" r:id="rId4" imgW="1146114" imgH="1194186" progId="Word.Picture.8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F9663A9-DCF0-E7C1-8DD5-5F735D6F26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5392" y="6004427"/>
                        <a:ext cx="1399081" cy="8535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876E819E-007C-8ABA-75CD-9E5AD75BBD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0" y="5768549"/>
            <a:ext cx="1219200" cy="106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66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E1CA8A1-929F-9A00-EA91-6106FA7BE603}"/>
              </a:ext>
            </a:extLst>
          </p:cNvPr>
          <p:cNvGrpSpPr/>
          <p:nvPr/>
        </p:nvGrpSpPr>
        <p:grpSpPr>
          <a:xfrm rot="18226364">
            <a:off x="-2833574" y="891459"/>
            <a:ext cx="5667148" cy="5075081"/>
            <a:chOff x="-2572942" y="1060671"/>
            <a:chExt cx="5250967" cy="468559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9A5675A-8D26-B522-A61C-8E75E2E05163}"/>
                </a:ext>
              </a:extLst>
            </p:cNvPr>
            <p:cNvSpPr/>
            <p:nvPr/>
          </p:nvSpPr>
          <p:spPr>
            <a:xfrm>
              <a:off x="-2160000" y="1269000"/>
              <a:ext cx="4320000" cy="4320000"/>
            </a:xfrm>
            <a:prstGeom prst="ellipse">
              <a:avLst/>
            </a:prstGeom>
            <a:noFill/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DF651F8-784F-80D8-B4E4-7024499BEB79}"/>
                </a:ext>
              </a:extLst>
            </p:cNvPr>
            <p:cNvSpPr/>
            <p:nvPr/>
          </p:nvSpPr>
          <p:spPr>
            <a:xfrm>
              <a:off x="1680075" y="2930025"/>
              <a:ext cx="997950" cy="997950"/>
            </a:xfrm>
            <a:prstGeom prst="ellipse">
              <a:avLst/>
            </a:prstGeom>
            <a:solidFill>
              <a:srgbClr val="E7E6E6"/>
            </a:solidFill>
            <a:ln>
              <a:noFill/>
            </a:ln>
            <a:effectLst>
              <a:outerShdw blurRad="38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dirty="0">
                  <a:solidFill>
                    <a:schemeClr val="tx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C315A42-77E3-67C8-61E9-8A90FF3F2AE3}"/>
                </a:ext>
              </a:extLst>
            </p:cNvPr>
            <p:cNvSpPr/>
            <p:nvPr/>
          </p:nvSpPr>
          <p:spPr>
            <a:xfrm rot="10800000">
              <a:off x="-1509136" y="1060671"/>
              <a:ext cx="997950" cy="9979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dirty="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3B3DB60-7A3D-FDB3-F0C8-BB5093FDEE39}"/>
                </a:ext>
              </a:extLst>
            </p:cNvPr>
            <p:cNvSpPr/>
            <p:nvPr/>
          </p:nvSpPr>
          <p:spPr>
            <a:xfrm rot="13500000">
              <a:off x="630128" y="1148221"/>
              <a:ext cx="997950" cy="9979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dirty="0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8D46A84-90E7-CC58-503B-A519FAF5DCA5}"/>
                </a:ext>
              </a:extLst>
            </p:cNvPr>
            <p:cNvSpPr/>
            <p:nvPr/>
          </p:nvSpPr>
          <p:spPr>
            <a:xfrm rot="5400000">
              <a:off x="-1527779" y="4748315"/>
              <a:ext cx="997950" cy="99795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39D568B-2C7A-3A86-0314-8E466BC0463C}"/>
                </a:ext>
              </a:extLst>
            </p:cNvPr>
            <p:cNvSpPr/>
            <p:nvPr/>
          </p:nvSpPr>
          <p:spPr>
            <a:xfrm rot="3373636">
              <a:off x="817605" y="4652551"/>
              <a:ext cx="997950" cy="99795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18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2679E63-BE6F-4C82-594D-3D1ED1C5E979}"/>
                </a:ext>
              </a:extLst>
            </p:cNvPr>
            <p:cNvSpPr/>
            <p:nvPr/>
          </p:nvSpPr>
          <p:spPr>
            <a:xfrm rot="8100000">
              <a:off x="-2572942" y="2930025"/>
              <a:ext cx="997950" cy="9979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dirty="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653AC47-4E0D-4D3C-A0F8-A6CE5973064D}"/>
                </a:ext>
              </a:extLst>
            </p:cNvPr>
            <p:cNvSpPr/>
            <p:nvPr/>
          </p:nvSpPr>
          <p:spPr>
            <a:xfrm>
              <a:off x="-1311275" y="2108200"/>
              <a:ext cx="2641600" cy="264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D73DB20E-DB92-481E-8615-2B0CC2E8FE63}"/>
              </a:ext>
            </a:extLst>
          </p:cNvPr>
          <p:cNvSpPr txBox="1">
            <a:spLocks/>
          </p:cNvSpPr>
          <p:nvPr/>
        </p:nvSpPr>
        <p:spPr>
          <a:xfrm>
            <a:off x="2727128" y="952501"/>
            <a:ext cx="9111342" cy="1357648"/>
          </a:xfrm>
          <a:prstGeom prst="rect">
            <a:avLst/>
          </a:prstGeom>
          <a:solidFill>
            <a:srgbClr val="92D050"/>
          </a:solidFill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latin typeface="Gill Sans" panose="020B0604020202020204" charset="0"/>
              </a:rPr>
              <a:t>SMC Messaging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A3295F-10B6-4B39-B389-D02D154C7471}"/>
              </a:ext>
            </a:extLst>
          </p:cNvPr>
          <p:cNvSpPr txBox="1"/>
          <p:nvPr/>
        </p:nvSpPr>
        <p:spPr>
          <a:xfrm>
            <a:off x="3155753" y="2897184"/>
            <a:ext cx="82540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ill Sans" panose="020B0604020202020204" charset="0"/>
              </a:rPr>
              <a:t>Have a ‘AMUA MAPEMA’ (or some better catch phrase!) campaign: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" panose="020B0604020202020204" charset="0"/>
              </a:rPr>
              <a:t>Encourage families to discuss and decide before DAY 0 so that they are ready, including being available at the household when the CHPs come and not needing to contact the absent head before proceeding</a:t>
            </a:r>
          </a:p>
        </p:txBody>
      </p:sp>
    </p:spTree>
    <p:extLst>
      <p:ext uri="{BB962C8B-B14F-4D97-AF65-F5344CB8AC3E}">
        <p14:creationId xmlns:p14="http://schemas.microsoft.com/office/powerpoint/2010/main" val="3872458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334B8-3D11-E926-FE49-3B59D8C67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F2507-E0B3-3377-AA45-D1DA7437A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38262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Summary Information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Background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Malaria Seasonality in Turkana</a:t>
            </a:r>
          </a:p>
          <a:p>
            <a:endParaRPr lang="en-US" dirty="0"/>
          </a:p>
          <a:p>
            <a:r>
              <a:rPr lang="en-US" dirty="0"/>
              <a:t>The Study Findings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The hard-to reach population.</a:t>
            </a:r>
          </a:p>
          <a:p>
            <a:endParaRPr lang="en-US" dirty="0"/>
          </a:p>
        </p:txBody>
      </p:sp>
      <p:pic>
        <p:nvPicPr>
          <p:cNvPr id="4" name="Picture 3" descr="C:\Users\ProgramManager\AppData\Local\Microsoft\Windows\INetCache\Content.MSO\A2922126.tmp">
            <a:extLst>
              <a:ext uri="{FF2B5EF4-FFF2-40B4-BE49-F238E27FC236}">
                <a16:creationId xmlns:a16="http://schemas.microsoft.com/office/drawing/2014/main" id="{8F39B2A0-BDD3-4F0E-B75E-693B5A60FC1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609003"/>
            <a:ext cx="2233534" cy="974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urkana County Government – Just another WordPress site">
            <a:extLst>
              <a:ext uri="{FF2B5EF4-FFF2-40B4-BE49-F238E27FC236}">
                <a16:creationId xmlns:a16="http://schemas.microsoft.com/office/drawing/2014/main" id="{7D34A627-C567-8229-88DD-C0AD4BDF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225" y="5686971"/>
            <a:ext cx="1164240" cy="97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9EA5FEB-4B27-0C5D-4493-8153FCA889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11940"/>
              </p:ext>
            </p:extLst>
          </p:nvPr>
        </p:nvGraphicFramePr>
        <p:xfrm>
          <a:off x="7025392" y="5609003"/>
          <a:ext cx="1399081" cy="1130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1146114" imgH="1194186" progId="Word.Picture.8">
                  <p:embed/>
                </p:oleObj>
              </mc:Choice>
              <mc:Fallback>
                <p:oleObj name="Picture" r:id="rId4" imgW="1146114" imgH="1194186" progId="Word.Picture.8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8C87147-3D7E-DDB4-B3BD-6F4AC31991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5392" y="5609003"/>
                        <a:ext cx="1399081" cy="11302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A70CC72-E776-B26C-B38D-D53AE0CFC2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0" y="5531034"/>
            <a:ext cx="1219200" cy="113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94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E1CA8A1-929F-9A00-EA91-6106FA7BE603}"/>
              </a:ext>
            </a:extLst>
          </p:cNvPr>
          <p:cNvGrpSpPr/>
          <p:nvPr/>
        </p:nvGrpSpPr>
        <p:grpSpPr>
          <a:xfrm rot="14328653">
            <a:off x="-57690" y="1457774"/>
            <a:ext cx="3192392" cy="2680675"/>
            <a:chOff x="-2572942" y="1060671"/>
            <a:chExt cx="5250967" cy="468559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9A5675A-8D26-B522-A61C-8E75E2E05163}"/>
                </a:ext>
              </a:extLst>
            </p:cNvPr>
            <p:cNvSpPr/>
            <p:nvPr/>
          </p:nvSpPr>
          <p:spPr>
            <a:xfrm>
              <a:off x="-2160000" y="1269000"/>
              <a:ext cx="4320000" cy="4320000"/>
            </a:xfrm>
            <a:prstGeom prst="ellipse">
              <a:avLst/>
            </a:prstGeom>
            <a:noFill/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DF651F8-784F-80D8-B4E4-7024499BEB79}"/>
                </a:ext>
              </a:extLst>
            </p:cNvPr>
            <p:cNvSpPr/>
            <p:nvPr/>
          </p:nvSpPr>
          <p:spPr>
            <a:xfrm>
              <a:off x="1680075" y="2930025"/>
              <a:ext cx="997950" cy="9979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38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dirty="0">
                  <a:solidFill>
                    <a:schemeClr val="tx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C315A42-77E3-67C8-61E9-8A90FF3F2AE3}"/>
                </a:ext>
              </a:extLst>
            </p:cNvPr>
            <p:cNvSpPr/>
            <p:nvPr/>
          </p:nvSpPr>
          <p:spPr>
            <a:xfrm rot="10800000">
              <a:off x="-1509136" y="1060671"/>
              <a:ext cx="997950" cy="9979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3B3DB60-7A3D-FDB3-F0C8-BB5093FDEE39}"/>
                </a:ext>
              </a:extLst>
            </p:cNvPr>
            <p:cNvSpPr/>
            <p:nvPr/>
          </p:nvSpPr>
          <p:spPr>
            <a:xfrm rot="13500000">
              <a:off x="630128" y="1148221"/>
              <a:ext cx="997950" cy="9979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8D46A84-90E7-CC58-503B-A519FAF5DCA5}"/>
                </a:ext>
              </a:extLst>
            </p:cNvPr>
            <p:cNvSpPr/>
            <p:nvPr/>
          </p:nvSpPr>
          <p:spPr>
            <a:xfrm rot="7271347">
              <a:off x="-1527779" y="4748315"/>
              <a:ext cx="997950" cy="997950"/>
            </a:xfrm>
            <a:prstGeom prst="ellipse">
              <a:avLst/>
            </a:prstGeom>
            <a:solidFill>
              <a:srgbClr val="ECB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1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39D568B-2C7A-3A86-0314-8E466BC0463C}"/>
                </a:ext>
              </a:extLst>
            </p:cNvPr>
            <p:cNvSpPr/>
            <p:nvPr/>
          </p:nvSpPr>
          <p:spPr>
            <a:xfrm rot="2700000">
              <a:off x="817605" y="4652551"/>
              <a:ext cx="997950" cy="9979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2679E63-BE6F-4C82-594D-3D1ED1C5E979}"/>
                </a:ext>
              </a:extLst>
            </p:cNvPr>
            <p:cNvSpPr/>
            <p:nvPr/>
          </p:nvSpPr>
          <p:spPr>
            <a:xfrm rot="8100000">
              <a:off x="-2572942" y="2930025"/>
              <a:ext cx="997950" cy="9979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653AC47-4E0D-4D3C-A0F8-A6CE5973064D}"/>
                </a:ext>
              </a:extLst>
            </p:cNvPr>
            <p:cNvSpPr/>
            <p:nvPr/>
          </p:nvSpPr>
          <p:spPr>
            <a:xfrm>
              <a:off x="-1311275" y="2108200"/>
              <a:ext cx="2641600" cy="264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606643B1-DA79-4886-8F0D-B4080E6BE7AE}"/>
              </a:ext>
            </a:extLst>
          </p:cNvPr>
          <p:cNvSpPr txBox="1">
            <a:spLocks/>
          </p:cNvSpPr>
          <p:nvPr/>
        </p:nvSpPr>
        <p:spPr>
          <a:xfrm>
            <a:off x="2694624" y="397731"/>
            <a:ext cx="8659175" cy="6815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  <a:defRPr sz="4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chemeClr val="tx1"/>
                </a:solidFill>
              </a:rPr>
              <a:t>SMC Delivery Innovation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7B3A3B-6EA2-4248-BC77-F1C898179748}"/>
              </a:ext>
            </a:extLst>
          </p:cNvPr>
          <p:cNvSpPr/>
          <p:nvPr/>
        </p:nvSpPr>
        <p:spPr>
          <a:xfrm>
            <a:off x="2951484" y="1079292"/>
            <a:ext cx="84023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Gill Sans" panose="020B0604020202020204" charset="0"/>
              </a:rPr>
              <a:t>Identify families in highly nomadic communities who are likely to travel: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" panose="020B0604020202020204" charset="0"/>
              </a:rPr>
              <a:t>Have them come to a fixed point location on the first cycle.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" panose="020B0604020202020204" charset="0"/>
              </a:rPr>
              <a:t>. We then follow-up with text messages and visit them when they return to see what they did. </a:t>
            </a:r>
          </a:p>
          <a:p>
            <a:r>
              <a:rPr lang="en-US" sz="2400" b="1" dirty="0">
                <a:latin typeface="Gill Sans" panose="020B0604020202020204" charset="0"/>
              </a:rPr>
              <a:t>Identify households that are more than 1 hour (?) walk from nearest health facility: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" panose="020B0604020202020204" charset="0"/>
              </a:rPr>
              <a:t>Give them two courses of SMC and support them with text messages. Find out how well they did on the intracycle surveys.</a:t>
            </a:r>
            <a:br>
              <a:rPr lang="en-US" sz="2400" dirty="0">
                <a:latin typeface="Gill Sans" panose="020B0604020202020204" charset="0"/>
              </a:rPr>
            </a:br>
            <a:endParaRPr lang="en-US" sz="2400" dirty="0">
              <a:latin typeface="Gill Sans" panose="020B0604020202020204" charset="0"/>
            </a:endParaRPr>
          </a:p>
        </p:txBody>
      </p:sp>
      <p:pic>
        <p:nvPicPr>
          <p:cNvPr id="3" name="Picture 2" descr="C:\Users\ProgramManager\AppData\Local\Microsoft\Windows\INetCache\Content.MSO\A2922126.tmp">
            <a:extLst>
              <a:ext uri="{FF2B5EF4-FFF2-40B4-BE49-F238E27FC236}">
                <a16:creationId xmlns:a16="http://schemas.microsoft.com/office/drawing/2014/main" id="{A34D8B56-23B8-DCC4-47AE-DE241081F90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64" y="6388560"/>
            <a:ext cx="1482708" cy="443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Turkana County Government – Just another WordPress site">
            <a:extLst>
              <a:ext uri="{FF2B5EF4-FFF2-40B4-BE49-F238E27FC236}">
                <a16:creationId xmlns:a16="http://schemas.microsoft.com/office/drawing/2014/main" id="{CE71707C-A969-D36D-477E-ACFC5B1DD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511" y="6388560"/>
            <a:ext cx="825939" cy="44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9585EDB-4819-CF22-6778-5BB97A8D82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652056"/>
              </p:ext>
            </p:extLst>
          </p:nvPr>
        </p:nvGraphicFramePr>
        <p:xfrm>
          <a:off x="7270855" y="6401279"/>
          <a:ext cx="928765" cy="456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1146114" imgH="1194186" progId="Word.Picture.8">
                  <p:embed/>
                </p:oleObj>
              </mc:Choice>
              <mc:Fallback>
                <p:oleObj name="Picture" r:id="rId4" imgW="1146114" imgH="1194186" progId="Word.Picture.8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F9663A9-DCF0-E7C1-8DD5-5F735D6F26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855" y="6401279"/>
                        <a:ext cx="928765" cy="456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FF2EE979-2FD8-875B-62E1-A9BFCA8DBE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2304" y="6263155"/>
            <a:ext cx="809353" cy="56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96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6E666-F389-42C1-95D3-D52EBFED6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AE314-E632-487E-BB60-1374229DD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126042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Can we identify any CHPs who will be migrating? </a:t>
            </a:r>
          </a:p>
          <a:p>
            <a:r>
              <a:rPr lang="en-US" dirty="0"/>
              <a:t>How can we identify households that will migrate or are very far from CHPs ahead of time? </a:t>
            </a:r>
          </a:p>
          <a:p>
            <a:r>
              <a:rPr lang="en-US" dirty="0"/>
              <a:t>Can we deploy each CHP with an assistant? Are there opportunities to engage non-health or other overlooked community resources for the door-to-door activities? </a:t>
            </a:r>
          </a:p>
          <a:p>
            <a:r>
              <a:rPr lang="en-US" dirty="0"/>
              <a:t>Are there opportunities to leverage digital platform household registers? </a:t>
            </a:r>
          </a:p>
          <a:p>
            <a:endParaRPr lang="en-US" dirty="0"/>
          </a:p>
        </p:txBody>
      </p:sp>
      <p:pic>
        <p:nvPicPr>
          <p:cNvPr id="5" name="Picture 4" descr="C:\Users\ProgramManager\AppData\Local\Microsoft\Windows\INetCache\Content.MSO\A2922126.tmp">
            <a:extLst>
              <a:ext uri="{FF2B5EF4-FFF2-40B4-BE49-F238E27FC236}">
                <a16:creationId xmlns:a16="http://schemas.microsoft.com/office/drawing/2014/main" id="{2055D330-6631-35E7-A1F3-1096DEB8CF4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51095"/>
            <a:ext cx="2233534" cy="881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Turkana County Government – Just another WordPress site">
            <a:extLst>
              <a:ext uri="{FF2B5EF4-FFF2-40B4-BE49-F238E27FC236}">
                <a16:creationId xmlns:a16="http://schemas.microsoft.com/office/drawing/2014/main" id="{F053CE49-879A-EB7E-17D6-A49F390AE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224" y="5951095"/>
            <a:ext cx="1244185" cy="88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3F3F8F4-D9BC-898D-A0A7-78F6F4B722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192859"/>
              </p:ext>
            </p:extLst>
          </p:nvPr>
        </p:nvGraphicFramePr>
        <p:xfrm>
          <a:off x="7025392" y="5951095"/>
          <a:ext cx="1399081" cy="906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1146114" imgH="1194186" progId="Word.Picture.8">
                  <p:embed/>
                </p:oleObj>
              </mc:Choice>
              <mc:Fallback>
                <p:oleObj name="Picture" r:id="rId4" imgW="1146114" imgH="1194186" progId="Word.Picture.8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F9663A9-DCF0-E7C1-8DD5-5F735D6F26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5392" y="5951095"/>
                        <a:ext cx="1399081" cy="9069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6FEBCFB-23DA-DDE1-DC88-9D7D054C16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0" y="5702080"/>
            <a:ext cx="1219200" cy="113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04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9E975-B565-84E0-BE55-45688AA7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Acknowledgement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AD5E3-D3E2-9712-7124-7AE8952B6B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 descr="C:\Users\ProgramManager\AppData\Local\Microsoft\Windows\INetCache\Content.MSO\A2922126.tmp">
            <a:extLst>
              <a:ext uri="{FF2B5EF4-FFF2-40B4-BE49-F238E27FC236}">
                <a16:creationId xmlns:a16="http://schemas.microsoft.com/office/drawing/2014/main" id="{10F8D603-3600-7AB6-6FCF-6B7DA2DE6CF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48" y="3998900"/>
            <a:ext cx="4081581" cy="182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urkana County Government – Just another WordPress site">
            <a:extLst>
              <a:ext uri="{FF2B5EF4-FFF2-40B4-BE49-F238E27FC236}">
                <a16:creationId xmlns:a16="http://schemas.microsoft.com/office/drawing/2014/main" id="{65034F8B-5794-B8D7-23B4-6F50D280B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660" y="2260862"/>
            <a:ext cx="1542951" cy="143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CB0CE79-A4F5-F026-FB41-12E89A661A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555770"/>
              </p:ext>
            </p:extLst>
          </p:nvPr>
        </p:nvGraphicFramePr>
        <p:xfrm>
          <a:off x="4534085" y="2290231"/>
          <a:ext cx="1438150" cy="1535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1146114" imgH="1194186" progId="Word.Picture.8">
                  <p:embed/>
                </p:oleObj>
              </mc:Choice>
              <mc:Fallback>
                <p:oleObj name="Picture" r:id="rId4" imgW="1146114" imgH="1194186" progId="Word.Picture.8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B6595E6-1D4B-4C64-B46A-8C7E4F5B15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4085" y="2290231"/>
                        <a:ext cx="1438150" cy="15352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The Open Education Consortium | The Global Network for Open Education">
            <a:extLst>
              <a:ext uri="{FF2B5EF4-FFF2-40B4-BE49-F238E27FC236}">
                <a16:creationId xmlns:a16="http://schemas.microsoft.com/office/drawing/2014/main" id="{8B84B40B-C095-BDEC-DD51-B9BAACA72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86" y="4655123"/>
            <a:ext cx="2251925" cy="69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escription: DUKE07001_med color logo">
            <a:extLst>
              <a:ext uri="{FF2B5EF4-FFF2-40B4-BE49-F238E27FC236}">
                <a16:creationId xmlns:a16="http://schemas.microsoft.com/office/drawing/2014/main" id="{BE999EEB-E8CD-93D6-E4E8-E3E52544C5B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218" y="4503486"/>
            <a:ext cx="2251925" cy="711276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1486F5-FBD8-7C8B-4589-0FC75BE096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6279" y="1618492"/>
            <a:ext cx="2505032" cy="241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79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1"/>
          <p:cNvSpPr txBox="1">
            <a:spLocks noGrp="1"/>
          </p:cNvSpPr>
          <p:nvPr>
            <p:ph type="title"/>
          </p:nvPr>
        </p:nvSpPr>
        <p:spPr>
          <a:xfrm>
            <a:off x="1775520" y="249289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366092"/>
              </a:buClr>
              <a:buSzPts val="8000"/>
            </a:pPr>
            <a:r>
              <a:rPr lang="fr-FR" sz="8000" b="1" dirty="0" err="1">
                <a:solidFill>
                  <a:srgbClr val="366092"/>
                </a:solidFill>
              </a:rPr>
              <a:t>Thank</a:t>
            </a:r>
            <a:r>
              <a:rPr lang="fr-FR" sz="8000" b="1" dirty="0">
                <a:solidFill>
                  <a:srgbClr val="366092"/>
                </a:solidFill>
              </a:rPr>
              <a:t> You</a:t>
            </a:r>
            <a:endParaRPr dirty="0"/>
          </a:p>
        </p:txBody>
      </p:sp>
      <p:pic>
        <p:nvPicPr>
          <p:cNvPr id="2" name="Picture 1" descr="C:\Users\ProgramManager\AppData\Local\Microsoft\Windows\INetCache\Content.MSO\A2922126.tmp">
            <a:extLst>
              <a:ext uri="{FF2B5EF4-FFF2-40B4-BE49-F238E27FC236}">
                <a16:creationId xmlns:a16="http://schemas.microsoft.com/office/drawing/2014/main" id="{E99D700F-AD2D-C7D2-1CB4-E40CB84A793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51095"/>
            <a:ext cx="2233534" cy="881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Turkana County Government – Just another WordPress site">
            <a:extLst>
              <a:ext uri="{FF2B5EF4-FFF2-40B4-BE49-F238E27FC236}">
                <a16:creationId xmlns:a16="http://schemas.microsoft.com/office/drawing/2014/main" id="{6A1E0DD2-7B64-909E-62B5-2346628C3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224" y="5951095"/>
            <a:ext cx="1244185" cy="88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C9B1F8F-05C4-1C5A-3BD5-B327DA91B2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192859"/>
              </p:ext>
            </p:extLst>
          </p:nvPr>
        </p:nvGraphicFramePr>
        <p:xfrm>
          <a:off x="7025392" y="5951095"/>
          <a:ext cx="1399081" cy="906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1146114" imgH="1194186" progId="Word.Picture.8">
                  <p:embed/>
                </p:oleObj>
              </mc:Choice>
              <mc:Fallback>
                <p:oleObj name="Picture" r:id="rId5" imgW="1146114" imgH="1194186" progId="Word.Picture.8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F9663A9-DCF0-E7C1-8DD5-5F735D6F26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5392" y="5951095"/>
                        <a:ext cx="1399081" cy="9069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3759A3-8147-B5F2-0198-9F209C1A67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8400" y="5702080"/>
            <a:ext cx="1219200" cy="11302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g207aaa14ad4_0_32"/>
          <p:cNvGrpSpPr/>
          <p:nvPr/>
        </p:nvGrpSpPr>
        <p:grpSpPr>
          <a:xfrm>
            <a:off x="1727405" y="101615"/>
            <a:ext cx="8599936" cy="994200"/>
            <a:chOff x="5271" y="0"/>
            <a:chExt cx="8599936" cy="994200"/>
          </a:xfrm>
        </p:grpSpPr>
        <p:sp>
          <p:nvSpPr>
            <p:cNvPr id="99" name="Google Shape;99;g207aaa14ad4_0_32"/>
            <p:cNvSpPr/>
            <p:nvPr/>
          </p:nvSpPr>
          <p:spPr>
            <a:xfrm>
              <a:off x="6341721" y="0"/>
              <a:ext cx="2154900" cy="99420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FD7E7">
                <a:alpha val="89410"/>
              </a:srgbClr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g207aaa14ad4_0_32"/>
            <p:cNvSpPr/>
            <p:nvPr/>
          </p:nvSpPr>
          <p:spPr>
            <a:xfrm>
              <a:off x="5271" y="0"/>
              <a:ext cx="6336600" cy="9942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g207aaa14ad4_0_32"/>
            <p:cNvSpPr txBox="1"/>
            <p:nvPr/>
          </p:nvSpPr>
          <p:spPr>
            <a:xfrm>
              <a:off x="53799" y="48529"/>
              <a:ext cx="8551408" cy="89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2400"/>
              </a:pPr>
              <a:r>
                <a:rPr lang="fr-FR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Summary information for 2024 Campaign</a:t>
              </a:r>
              <a:endParaRPr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02" name="Google Shape;102;g207aaa14ad4_0_32"/>
          <p:cNvGraphicFramePr/>
          <p:nvPr>
            <p:extLst>
              <p:ext uri="{D42A27DB-BD31-4B8C-83A1-F6EECF244321}">
                <p14:modId xmlns:p14="http://schemas.microsoft.com/office/powerpoint/2010/main" val="1000251287"/>
              </p:ext>
            </p:extLst>
          </p:nvPr>
        </p:nvGraphicFramePr>
        <p:xfrm>
          <a:off x="1799662" y="1144344"/>
          <a:ext cx="7524219" cy="524297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368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5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45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/>
                        <a:t>2024</a:t>
                      </a:r>
                      <a:endParaRPr sz="1800" b="1" dirty="0"/>
                    </a:p>
                  </a:txBody>
                  <a:tcPr marL="91425" marR="91425" marT="91425" marB="91425">
                    <a:lnL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45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/>
                        <a:t>Start and end dates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June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45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/>
                        <a:t>Number of cycles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5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45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/>
                        <a:t>Number of districts targeted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1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45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/>
                        <a:t>Number of children covered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35,000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674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/>
                        <a:t>Age ranges </a:t>
                      </a:r>
                      <a:r>
                        <a:rPr lang="fr-FR" sz="1800" b="1" dirty="0" err="1"/>
                        <a:t>covered</a:t>
                      </a:r>
                      <a:endParaRPr sz="1800" b="1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/>
                        <a:t>3 months-59 months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25" marR="91425" marT="91425" marB="91425">
                    <a:lnL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674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/>
                        <a:t>Coverage (% targeted children receiving all cycles)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100%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674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 err="1"/>
                        <a:t>Any</a:t>
                      </a:r>
                      <a:r>
                        <a:rPr lang="fr-FR" sz="1800" b="1" dirty="0"/>
                        <a:t> </a:t>
                      </a:r>
                      <a:r>
                        <a:rPr lang="fr-FR" sz="1800" b="1" dirty="0" err="1"/>
                        <a:t>drug</a:t>
                      </a:r>
                      <a:r>
                        <a:rPr lang="fr-FR" sz="1800" b="1" dirty="0"/>
                        <a:t> </a:t>
                      </a:r>
                      <a:r>
                        <a:rPr lang="fr-FR" sz="1800" b="1" dirty="0" err="1"/>
                        <a:t>resistance</a:t>
                      </a:r>
                      <a:r>
                        <a:rPr lang="fr-FR" sz="1800" b="1" dirty="0"/>
                        <a:t> </a:t>
                      </a:r>
                      <a:r>
                        <a:rPr lang="fr-FR" sz="1800" b="1" dirty="0" err="1"/>
                        <a:t>testing</a:t>
                      </a:r>
                      <a:r>
                        <a:rPr lang="fr-FR" sz="1800" b="1" dirty="0"/>
                        <a:t> or </a:t>
                      </a:r>
                      <a:r>
                        <a:rPr lang="fr-FR" sz="1800" b="1" dirty="0" err="1"/>
                        <a:t>efficacy</a:t>
                      </a:r>
                      <a:r>
                        <a:rPr lang="fr-FR" sz="1800" b="1" dirty="0"/>
                        <a:t> </a:t>
                      </a:r>
                      <a:r>
                        <a:rPr lang="fr-FR" sz="1800" b="1" dirty="0" err="1"/>
                        <a:t>studies</a:t>
                      </a:r>
                      <a:r>
                        <a:rPr lang="fr-FR" sz="1800" b="1" dirty="0"/>
                        <a:t> </a:t>
                      </a:r>
                      <a:r>
                        <a:rPr lang="fr-FR" sz="1800" b="1" dirty="0" err="1"/>
                        <a:t>performed</a:t>
                      </a:r>
                      <a:r>
                        <a:rPr lang="fr-FR" sz="1800" b="1" dirty="0"/>
                        <a:t>? (Y/N)</a:t>
                      </a:r>
                      <a:endParaRPr sz="1800" b="1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N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45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800" b="1" dirty="0" err="1"/>
                        <a:t>Any</a:t>
                      </a:r>
                      <a:r>
                        <a:rPr lang="fr-CH" sz="1800" b="1" dirty="0"/>
                        <a:t> gap </a:t>
                      </a:r>
                      <a:endParaRPr sz="1800" b="1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25" marR="91425" marT="91425" marB="91425">
                    <a:lnL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69410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10FCCD92-D064-878D-BA82-2EAA76558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5059" y="6304675"/>
            <a:ext cx="1154634" cy="594944"/>
          </a:xfrm>
          <a:prstGeom prst="rect">
            <a:avLst/>
          </a:prstGeom>
        </p:spPr>
      </p:pic>
      <p:pic>
        <p:nvPicPr>
          <p:cNvPr id="3" name="Picture 2" descr="C:\Users\ProgramManager\AppData\Local\Microsoft\Windows\INetCache\Content.MSO\A2922126.tmp">
            <a:extLst>
              <a:ext uri="{FF2B5EF4-FFF2-40B4-BE49-F238E27FC236}">
                <a16:creationId xmlns:a16="http://schemas.microsoft.com/office/drawing/2014/main" id="{DE209CC3-6775-6DB5-45FB-57CC60D205E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05" y="6435847"/>
            <a:ext cx="1414475" cy="44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Turkana County Government – Just another WordPress site">
            <a:extLst>
              <a:ext uri="{FF2B5EF4-FFF2-40B4-BE49-F238E27FC236}">
                <a16:creationId xmlns:a16="http://schemas.microsoft.com/office/drawing/2014/main" id="{1A3FBAB0-FAD0-4BA8-4508-95A4A1813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098" y="6417647"/>
            <a:ext cx="951526" cy="44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86201AF-843C-568C-24B0-3051B38D1D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829208"/>
              </p:ext>
            </p:extLst>
          </p:nvPr>
        </p:nvGraphicFramePr>
        <p:xfrm>
          <a:off x="7112329" y="6435847"/>
          <a:ext cx="951526" cy="42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6" imgW="1146114" imgH="1194186" progId="Word.Picture.8">
                  <p:embed/>
                </p:oleObj>
              </mc:Choice>
              <mc:Fallback>
                <p:oleObj name="Picture" r:id="rId6" imgW="1146114" imgH="1194186" progId="Word.Picture.8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8C87147-3D7E-DDB4-B3BD-6F4AC31991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329" y="6435847"/>
                        <a:ext cx="951526" cy="4221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F2ADD-A968-F195-07CB-983B37584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B2114C-5E34-E6E2-9390-5C62A68A4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9" y="0"/>
            <a:ext cx="10882606" cy="6115987"/>
          </a:xfrm>
          <a:prstGeom prst="rect">
            <a:avLst/>
          </a:prstGeom>
        </p:spPr>
      </p:pic>
      <p:pic>
        <p:nvPicPr>
          <p:cNvPr id="3" name="Picture 2" descr="C:\Users\ProgramManager\AppData\Local\Microsoft\Windows\INetCache\Content.MSO\A2922126.tmp">
            <a:extLst>
              <a:ext uri="{FF2B5EF4-FFF2-40B4-BE49-F238E27FC236}">
                <a16:creationId xmlns:a16="http://schemas.microsoft.com/office/drawing/2014/main" id="{8088E899-2519-2B3A-3FAB-B1AF42ECCCC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51095"/>
            <a:ext cx="2233534" cy="881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Turkana County Government – Just another WordPress site">
            <a:extLst>
              <a:ext uri="{FF2B5EF4-FFF2-40B4-BE49-F238E27FC236}">
                <a16:creationId xmlns:a16="http://schemas.microsoft.com/office/drawing/2014/main" id="{6220EE0B-ED49-364D-B70B-BBC5A90D0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224" y="5951095"/>
            <a:ext cx="1244185" cy="88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6DFFB01-1396-12A5-778D-950A51F52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821321"/>
              </p:ext>
            </p:extLst>
          </p:nvPr>
        </p:nvGraphicFramePr>
        <p:xfrm>
          <a:off x="7025392" y="5951095"/>
          <a:ext cx="1399081" cy="906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1146114" imgH="1194186" progId="Word.Picture.8">
                  <p:embed/>
                </p:oleObj>
              </mc:Choice>
              <mc:Fallback>
                <p:oleObj name="Picture" r:id="rId5" imgW="1146114" imgH="1194186" progId="Word.Picture.8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9EA5FEB-4B27-0C5D-4493-8153FCA889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5392" y="5951095"/>
                        <a:ext cx="1399081" cy="9069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12051C2-7EA4-8DCE-183E-E5948E5C8A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8400" y="5702080"/>
            <a:ext cx="1219200" cy="113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53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4885E-DE6A-60EB-9A34-3658DEBAA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521178-D4DC-6FA7-7225-14064834E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of Turkana County in Kenya</a:t>
            </a:r>
          </a:p>
        </p:txBody>
      </p:sp>
      <p:pic>
        <p:nvPicPr>
          <p:cNvPr id="7" name="image14.png">
            <a:extLst>
              <a:ext uri="{FF2B5EF4-FFF2-40B4-BE49-F238E27FC236}">
                <a16:creationId xmlns:a16="http://schemas.microsoft.com/office/drawing/2014/main" id="{C9CAA82B-B927-D32C-D1FF-AAA884ACAE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948"/>
          <a:stretch/>
        </p:blipFill>
        <p:spPr>
          <a:xfrm>
            <a:off x="2057400" y="1417639"/>
            <a:ext cx="4038600" cy="4083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21.png">
            <a:extLst>
              <a:ext uri="{FF2B5EF4-FFF2-40B4-BE49-F238E27FC236}">
                <a16:creationId xmlns:a16="http://schemas.microsoft.com/office/drawing/2014/main" id="{31C4D94F-2A67-0FA9-2D9E-5310E51467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11" r="42561"/>
          <a:stretch/>
        </p:blipFill>
        <p:spPr>
          <a:xfrm>
            <a:off x="8373970" y="1933732"/>
            <a:ext cx="3034259" cy="3417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C:\Users\ProgramManager\AppData\Local\Microsoft\Windows\INetCache\Content.MSO\A2922126.tmp">
            <a:extLst>
              <a:ext uri="{FF2B5EF4-FFF2-40B4-BE49-F238E27FC236}">
                <a16:creationId xmlns:a16="http://schemas.microsoft.com/office/drawing/2014/main" id="{6D17AC4F-3DB3-47E8-53F4-18A13CF739A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51095"/>
            <a:ext cx="2233534" cy="881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Turkana County Government – Just another WordPress site">
            <a:extLst>
              <a:ext uri="{FF2B5EF4-FFF2-40B4-BE49-F238E27FC236}">
                <a16:creationId xmlns:a16="http://schemas.microsoft.com/office/drawing/2014/main" id="{B9E5E119-54D0-A70E-3355-E1E2D9DAB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224" y="5951095"/>
            <a:ext cx="1244185" cy="88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65A6344-BB63-5CAA-F31A-7FF4D4B33E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286897"/>
              </p:ext>
            </p:extLst>
          </p:nvPr>
        </p:nvGraphicFramePr>
        <p:xfrm>
          <a:off x="7025392" y="5951095"/>
          <a:ext cx="1399081" cy="906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6" imgW="1146114" imgH="1194186" progId="Word.Picture.8">
                  <p:embed/>
                </p:oleObj>
              </mc:Choice>
              <mc:Fallback>
                <p:oleObj name="Picture" r:id="rId6" imgW="1146114" imgH="1194186" progId="Word.Picture.8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6DFFB01-1396-12A5-778D-950A51F522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5392" y="5951095"/>
                        <a:ext cx="1399081" cy="9069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2491BD6-49BC-EB49-584E-E2C892CC9D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8400" y="5702080"/>
            <a:ext cx="1219200" cy="113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5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15008-7161-956C-0014-711BD0AE5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Circular 2">
            <a:extLst>
              <a:ext uri="{FF2B5EF4-FFF2-40B4-BE49-F238E27FC236}">
                <a16:creationId xmlns:a16="http://schemas.microsoft.com/office/drawing/2014/main" id="{09604EED-73EA-1714-9078-4999BE82CE0B}"/>
              </a:ext>
            </a:extLst>
          </p:cNvPr>
          <p:cNvSpPr/>
          <p:nvPr/>
        </p:nvSpPr>
        <p:spPr>
          <a:xfrm>
            <a:off x="1236709" y="434814"/>
            <a:ext cx="2345759" cy="2295033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BBE1D75-B250-5631-7884-2FC446559D42}"/>
              </a:ext>
            </a:extLst>
          </p:cNvPr>
          <p:cNvSpPr/>
          <p:nvPr/>
        </p:nvSpPr>
        <p:spPr>
          <a:xfrm>
            <a:off x="3582468" y="505488"/>
            <a:ext cx="7553617" cy="1379412"/>
          </a:xfrm>
          <a:custGeom>
            <a:avLst/>
            <a:gdLst>
              <a:gd name="connsiteX0" fmla="*/ 0 w 3332532"/>
              <a:gd name="connsiteY0" fmla="*/ 0 h 912901"/>
              <a:gd name="connsiteX1" fmla="*/ 3332532 w 3332532"/>
              <a:gd name="connsiteY1" fmla="*/ 0 h 912901"/>
              <a:gd name="connsiteX2" fmla="*/ 3332532 w 3332532"/>
              <a:gd name="connsiteY2" fmla="*/ 912901 h 912901"/>
              <a:gd name="connsiteX3" fmla="*/ 0 w 3332532"/>
              <a:gd name="connsiteY3" fmla="*/ 912901 h 912901"/>
              <a:gd name="connsiteX4" fmla="*/ 0 w 3332532"/>
              <a:gd name="connsiteY4" fmla="*/ 0 h 91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2532" h="912901">
                <a:moveTo>
                  <a:pt x="0" y="0"/>
                </a:moveTo>
                <a:lnTo>
                  <a:pt x="3332532" y="0"/>
                </a:lnTo>
                <a:lnTo>
                  <a:pt x="3332532" y="912901"/>
                </a:lnTo>
                <a:lnTo>
                  <a:pt x="0" y="9129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marL="457200" lvl="1" indent="-45720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B95B22"/>
              </a:buClr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C00000"/>
                </a:solidFill>
              </a:rPr>
              <a:t>Turkana county is situated in the northwest  part of Kenya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22E1102-642C-5078-B95F-CF3941B0BA7D}"/>
              </a:ext>
            </a:extLst>
          </p:cNvPr>
          <p:cNvSpPr/>
          <p:nvPr/>
        </p:nvSpPr>
        <p:spPr>
          <a:xfrm>
            <a:off x="1777049" y="1172820"/>
            <a:ext cx="1309066" cy="640247"/>
          </a:xfrm>
          <a:custGeom>
            <a:avLst/>
            <a:gdLst>
              <a:gd name="connsiteX0" fmla="*/ 0 w 1280628"/>
              <a:gd name="connsiteY0" fmla="*/ 0 h 640247"/>
              <a:gd name="connsiteX1" fmla="*/ 1280628 w 1280628"/>
              <a:gd name="connsiteY1" fmla="*/ 0 h 640247"/>
              <a:gd name="connsiteX2" fmla="*/ 1280628 w 1280628"/>
              <a:gd name="connsiteY2" fmla="*/ 640247 h 640247"/>
              <a:gd name="connsiteX3" fmla="*/ 0 w 1280628"/>
              <a:gd name="connsiteY3" fmla="*/ 640247 h 640247"/>
              <a:gd name="connsiteX4" fmla="*/ 0 w 1280628"/>
              <a:gd name="connsiteY4" fmla="*/ 0 h 64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628" h="640247">
                <a:moveTo>
                  <a:pt x="0" y="0"/>
                </a:moveTo>
                <a:lnTo>
                  <a:pt x="1280628" y="0"/>
                </a:lnTo>
                <a:lnTo>
                  <a:pt x="1280628" y="640247"/>
                </a:lnTo>
                <a:lnTo>
                  <a:pt x="0" y="6402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/>
              <a:t>Turkana Profile</a:t>
            </a:r>
          </a:p>
        </p:txBody>
      </p:sp>
      <p:sp>
        <p:nvSpPr>
          <p:cNvPr id="6" name="Shape 5">
            <a:extLst>
              <a:ext uri="{FF2B5EF4-FFF2-40B4-BE49-F238E27FC236}">
                <a16:creationId xmlns:a16="http://schemas.microsoft.com/office/drawing/2014/main" id="{9A6E1445-E2E4-F420-33BF-44800761C522}"/>
              </a:ext>
            </a:extLst>
          </p:cNvPr>
          <p:cNvSpPr/>
          <p:nvPr/>
        </p:nvSpPr>
        <p:spPr>
          <a:xfrm>
            <a:off x="696635" y="1756087"/>
            <a:ext cx="2345759" cy="2295033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E3529A4-894C-A6BE-B598-42E8A4EF6DED}"/>
              </a:ext>
            </a:extLst>
          </p:cNvPr>
          <p:cNvSpPr/>
          <p:nvPr/>
        </p:nvSpPr>
        <p:spPr>
          <a:xfrm>
            <a:off x="3670102" y="1643743"/>
            <a:ext cx="7705468" cy="1785257"/>
          </a:xfrm>
          <a:custGeom>
            <a:avLst/>
            <a:gdLst>
              <a:gd name="connsiteX0" fmla="*/ 0 w 4305814"/>
              <a:gd name="connsiteY0" fmla="*/ 0 h 912901"/>
              <a:gd name="connsiteX1" fmla="*/ 4305814 w 4305814"/>
              <a:gd name="connsiteY1" fmla="*/ 0 h 912901"/>
              <a:gd name="connsiteX2" fmla="*/ 4305814 w 4305814"/>
              <a:gd name="connsiteY2" fmla="*/ 912901 h 912901"/>
              <a:gd name="connsiteX3" fmla="*/ 0 w 4305814"/>
              <a:gd name="connsiteY3" fmla="*/ 912901 h 912901"/>
              <a:gd name="connsiteX4" fmla="*/ 0 w 4305814"/>
              <a:gd name="connsiteY4" fmla="*/ 0 h 91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5814" h="912901">
                <a:moveTo>
                  <a:pt x="0" y="0"/>
                </a:moveTo>
                <a:lnTo>
                  <a:pt x="4305814" y="0"/>
                </a:lnTo>
                <a:lnTo>
                  <a:pt x="4305814" y="912901"/>
                </a:lnTo>
                <a:lnTo>
                  <a:pt x="0" y="9129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342900" lvl="1" indent="-3429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B95B22"/>
              </a:buClr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C00000"/>
                </a:solidFill>
              </a:rPr>
              <a:t>Covers an area of 77,000sq kms and neighbors Uganda, South Sudan and Ethiopia. Comprises of 7 sub-counties</a:t>
            </a:r>
          </a:p>
        </p:txBody>
      </p:sp>
      <p:sp>
        <p:nvSpPr>
          <p:cNvPr id="9" name="Arrow: Circular 8">
            <a:extLst>
              <a:ext uri="{FF2B5EF4-FFF2-40B4-BE49-F238E27FC236}">
                <a16:creationId xmlns:a16="http://schemas.microsoft.com/office/drawing/2014/main" id="{FB5E7301-3F69-DD2A-ED20-EBE7F41B880A}"/>
              </a:ext>
            </a:extLst>
          </p:cNvPr>
          <p:cNvSpPr/>
          <p:nvPr/>
        </p:nvSpPr>
        <p:spPr>
          <a:xfrm>
            <a:off x="1270677" y="3140004"/>
            <a:ext cx="2258125" cy="1933802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35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84E1057-3D42-A008-04C4-F623348AFB8A}"/>
              </a:ext>
            </a:extLst>
          </p:cNvPr>
          <p:cNvSpPr/>
          <p:nvPr/>
        </p:nvSpPr>
        <p:spPr>
          <a:xfrm>
            <a:off x="3727347" y="3429000"/>
            <a:ext cx="8181624" cy="1544101"/>
          </a:xfrm>
          <a:custGeom>
            <a:avLst/>
            <a:gdLst>
              <a:gd name="connsiteX0" fmla="*/ 0 w 1375760"/>
              <a:gd name="connsiteY0" fmla="*/ 0 h 912901"/>
              <a:gd name="connsiteX1" fmla="*/ 1375760 w 1375760"/>
              <a:gd name="connsiteY1" fmla="*/ 0 h 912901"/>
              <a:gd name="connsiteX2" fmla="*/ 1375760 w 1375760"/>
              <a:gd name="connsiteY2" fmla="*/ 912901 h 912901"/>
              <a:gd name="connsiteX3" fmla="*/ 0 w 1375760"/>
              <a:gd name="connsiteY3" fmla="*/ 912901 h 912901"/>
              <a:gd name="connsiteX4" fmla="*/ 0 w 1375760"/>
              <a:gd name="connsiteY4" fmla="*/ 0 h 91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760" h="912901">
                <a:moveTo>
                  <a:pt x="0" y="0"/>
                </a:moveTo>
                <a:lnTo>
                  <a:pt x="1375760" y="0"/>
                </a:lnTo>
                <a:lnTo>
                  <a:pt x="1375760" y="912901"/>
                </a:lnTo>
                <a:lnTo>
                  <a:pt x="0" y="9129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marL="342900" lvl="1" indent="-34290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B95B22"/>
              </a:buClr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C00000"/>
                </a:solidFill>
              </a:rPr>
              <a:t>Host to refugees with 2 refugee camps; Kakuma refugee camp and Kalobeyei settlement hosting about 300,000 refugees. Total population </a:t>
            </a:r>
            <a:r>
              <a:rPr lang="en-US" sz="2400" b="1" kern="1200" dirty="0">
                <a:solidFill>
                  <a:srgbClr val="C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1049168;</a:t>
            </a:r>
            <a:r>
              <a:rPr lang="en-US" sz="2400" kern="1200" dirty="0">
                <a:solidFill>
                  <a:srgbClr val="C00000"/>
                </a:solidFill>
              </a:rPr>
              <a:t> </a:t>
            </a:r>
            <a:r>
              <a:rPr lang="en-US" sz="2400" b="1" kern="1200" dirty="0">
                <a:solidFill>
                  <a:srgbClr val="C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Turkana East 155279, Kibish 41458, Loima 121939, Central 211324, North 74266, South 173655 and West 271267</a:t>
            </a:r>
            <a:endParaRPr lang="en-US" sz="2400" kern="1200" dirty="0">
              <a:solidFill>
                <a:srgbClr val="C00000"/>
              </a:solidFill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F1730A04-8E07-06BE-08CA-2C5930EEC75B}"/>
              </a:ext>
            </a:extLst>
          </p:cNvPr>
          <p:cNvSpPr/>
          <p:nvPr/>
        </p:nvSpPr>
        <p:spPr>
          <a:xfrm>
            <a:off x="773100" y="4639112"/>
            <a:ext cx="2015302" cy="1490191"/>
          </a:xfrm>
          <a:prstGeom prst="blockArc">
            <a:avLst>
              <a:gd name="adj1" fmla="val 0"/>
              <a:gd name="adj2" fmla="val 18900000"/>
              <a:gd name="adj3" fmla="val 1274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8BC9C27-B9E0-572A-64B7-20FD989FFEFE}"/>
              </a:ext>
            </a:extLst>
          </p:cNvPr>
          <p:cNvSpPr/>
          <p:nvPr/>
        </p:nvSpPr>
        <p:spPr>
          <a:xfrm>
            <a:off x="3727347" y="5435037"/>
            <a:ext cx="7909481" cy="742478"/>
          </a:xfrm>
          <a:custGeom>
            <a:avLst/>
            <a:gdLst>
              <a:gd name="connsiteX0" fmla="*/ 0 w 1280628"/>
              <a:gd name="connsiteY0" fmla="*/ 0 h 640247"/>
              <a:gd name="connsiteX1" fmla="*/ 1280628 w 1280628"/>
              <a:gd name="connsiteY1" fmla="*/ 0 h 640247"/>
              <a:gd name="connsiteX2" fmla="*/ 1280628 w 1280628"/>
              <a:gd name="connsiteY2" fmla="*/ 640247 h 640247"/>
              <a:gd name="connsiteX3" fmla="*/ 0 w 1280628"/>
              <a:gd name="connsiteY3" fmla="*/ 640247 h 640247"/>
              <a:gd name="connsiteX4" fmla="*/ 0 w 1280628"/>
              <a:gd name="connsiteY4" fmla="*/ 0 h 64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628" h="640247">
                <a:moveTo>
                  <a:pt x="0" y="0"/>
                </a:moveTo>
                <a:lnTo>
                  <a:pt x="1280628" y="0"/>
                </a:lnTo>
                <a:lnTo>
                  <a:pt x="1280628" y="640247"/>
                </a:lnTo>
                <a:lnTo>
                  <a:pt x="0" y="6402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marL="342900" indent="-34290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B95B22"/>
              </a:buClr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C00000"/>
                </a:solidFill>
              </a:rPr>
              <a:t>Has 282 health facilities, 8 are within the refugee camps.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35CA75-A86E-2B03-337B-FC8B0868D448}"/>
              </a:ext>
            </a:extLst>
          </p:cNvPr>
          <p:cNvSpPr/>
          <p:nvPr/>
        </p:nvSpPr>
        <p:spPr>
          <a:xfrm>
            <a:off x="1183043" y="2547989"/>
            <a:ext cx="1309066" cy="640247"/>
          </a:xfrm>
          <a:custGeom>
            <a:avLst/>
            <a:gdLst>
              <a:gd name="connsiteX0" fmla="*/ 0 w 1280628"/>
              <a:gd name="connsiteY0" fmla="*/ 0 h 640247"/>
              <a:gd name="connsiteX1" fmla="*/ 1280628 w 1280628"/>
              <a:gd name="connsiteY1" fmla="*/ 0 h 640247"/>
              <a:gd name="connsiteX2" fmla="*/ 1280628 w 1280628"/>
              <a:gd name="connsiteY2" fmla="*/ 640247 h 640247"/>
              <a:gd name="connsiteX3" fmla="*/ 0 w 1280628"/>
              <a:gd name="connsiteY3" fmla="*/ 640247 h 640247"/>
              <a:gd name="connsiteX4" fmla="*/ 0 w 1280628"/>
              <a:gd name="connsiteY4" fmla="*/ 0 h 64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628" h="640247">
                <a:moveTo>
                  <a:pt x="0" y="0"/>
                </a:moveTo>
                <a:lnTo>
                  <a:pt x="1280628" y="0"/>
                </a:lnTo>
                <a:lnTo>
                  <a:pt x="1280628" y="640247"/>
                </a:lnTo>
                <a:lnTo>
                  <a:pt x="0" y="6402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/>
              <a:t>Turkana Profile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635F595-55A8-11A6-DF6D-83BD151504C1}"/>
              </a:ext>
            </a:extLst>
          </p:cNvPr>
          <p:cNvSpPr/>
          <p:nvPr/>
        </p:nvSpPr>
        <p:spPr>
          <a:xfrm>
            <a:off x="1702200" y="3930714"/>
            <a:ext cx="1309066" cy="640247"/>
          </a:xfrm>
          <a:custGeom>
            <a:avLst/>
            <a:gdLst>
              <a:gd name="connsiteX0" fmla="*/ 0 w 1280628"/>
              <a:gd name="connsiteY0" fmla="*/ 0 h 640247"/>
              <a:gd name="connsiteX1" fmla="*/ 1280628 w 1280628"/>
              <a:gd name="connsiteY1" fmla="*/ 0 h 640247"/>
              <a:gd name="connsiteX2" fmla="*/ 1280628 w 1280628"/>
              <a:gd name="connsiteY2" fmla="*/ 640247 h 640247"/>
              <a:gd name="connsiteX3" fmla="*/ 0 w 1280628"/>
              <a:gd name="connsiteY3" fmla="*/ 640247 h 640247"/>
              <a:gd name="connsiteX4" fmla="*/ 0 w 1280628"/>
              <a:gd name="connsiteY4" fmla="*/ 0 h 64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628" h="640247">
                <a:moveTo>
                  <a:pt x="0" y="0"/>
                </a:moveTo>
                <a:lnTo>
                  <a:pt x="1280628" y="0"/>
                </a:lnTo>
                <a:lnTo>
                  <a:pt x="1280628" y="640247"/>
                </a:lnTo>
                <a:lnTo>
                  <a:pt x="0" y="6402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/>
              <a:t>Turkana Profile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9D710D9-400D-8DDE-03E2-873E6A2E0C0C}"/>
              </a:ext>
            </a:extLst>
          </p:cNvPr>
          <p:cNvSpPr/>
          <p:nvPr/>
        </p:nvSpPr>
        <p:spPr>
          <a:xfrm>
            <a:off x="1159765" y="5305536"/>
            <a:ext cx="1309066" cy="640247"/>
          </a:xfrm>
          <a:custGeom>
            <a:avLst/>
            <a:gdLst>
              <a:gd name="connsiteX0" fmla="*/ 0 w 1280628"/>
              <a:gd name="connsiteY0" fmla="*/ 0 h 640247"/>
              <a:gd name="connsiteX1" fmla="*/ 1280628 w 1280628"/>
              <a:gd name="connsiteY1" fmla="*/ 0 h 640247"/>
              <a:gd name="connsiteX2" fmla="*/ 1280628 w 1280628"/>
              <a:gd name="connsiteY2" fmla="*/ 640247 h 640247"/>
              <a:gd name="connsiteX3" fmla="*/ 0 w 1280628"/>
              <a:gd name="connsiteY3" fmla="*/ 640247 h 640247"/>
              <a:gd name="connsiteX4" fmla="*/ 0 w 1280628"/>
              <a:gd name="connsiteY4" fmla="*/ 0 h 64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628" h="640247">
                <a:moveTo>
                  <a:pt x="0" y="0"/>
                </a:moveTo>
                <a:lnTo>
                  <a:pt x="1280628" y="0"/>
                </a:lnTo>
                <a:lnTo>
                  <a:pt x="1280628" y="640247"/>
                </a:lnTo>
                <a:lnTo>
                  <a:pt x="0" y="6402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/>
              <a:t>Turkana Profile</a:t>
            </a:r>
          </a:p>
        </p:txBody>
      </p:sp>
      <p:pic>
        <p:nvPicPr>
          <p:cNvPr id="2" name="Picture 1" descr="C:\Users\ProgramManager\AppData\Local\Microsoft\Windows\INetCache\Content.MSO\A2922126.tmp">
            <a:extLst>
              <a:ext uri="{FF2B5EF4-FFF2-40B4-BE49-F238E27FC236}">
                <a16:creationId xmlns:a16="http://schemas.microsoft.com/office/drawing/2014/main" id="{ED251617-1582-533A-463E-F7A3923F7AC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77514"/>
            <a:ext cx="2233534" cy="654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Turkana County Government – Just another WordPress site">
            <a:extLst>
              <a:ext uri="{FF2B5EF4-FFF2-40B4-BE49-F238E27FC236}">
                <a16:creationId xmlns:a16="http://schemas.microsoft.com/office/drawing/2014/main" id="{6A016848-9408-81A1-506F-CF2750721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224" y="6177514"/>
            <a:ext cx="1244185" cy="65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1343764-283B-9E28-6B4B-7B8B7AFF78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367382"/>
              </p:ext>
            </p:extLst>
          </p:nvPr>
        </p:nvGraphicFramePr>
        <p:xfrm>
          <a:off x="7025392" y="6184097"/>
          <a:ext cx="1399081" cy="673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1146114" imgH="1194186" progId="Word.Picture.8">
                  <p:embed/>
                </p:oleObj>
              </mc:Choice>
              <mc:Fallback>
                <p:oleObj name="Picture" r:id="rId4" imgW="1146114" imgH="1194186" progId="Word.Picture.8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6DFFB01-1396-12A5-778D-950A51F522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5392" y="6184097"/>
                        <a:ext cx="1399081" cy="6739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164D5CAF-68EE-B72A-DDEC-CF88BFDA0C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0" y="5992476"/>
            <a:ext cx="1219200" cy="8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20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073e6c94da_0_87"/>
          <p:cNvSpPr txBox="1"/>
          <p:nvPr/>
        </p:nvSpPr>
        <p:spPr>
          <a:xfrm>
            <a:off x="1832148" y="1370400"/>
            <a:ext cx="8766300" cy="453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2">
              <a:spcBef>
                <a:spcPts val="360"/>
              </a:spcBef>
              <a:buSzPts val="2400"/>
            </a:pPr>
            <a:endParaRPr lang="fr-FR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360"/>
              </a:spcBef>
              <a:buSzPts val="2400"/>
            </a:pPr>
            <a:endParaRPr lang="fr-FR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360"/>
              </a:spcBef>
              <a:buSzPts val="2400"/>
            </a:pPr>
            <a:endParaRPr lang="fr-FR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360"/>
              </a:spcBef>
              <a:buSzPts val="2400"/>
            </a:pPr>
            <a:endParaRPr lang="fr-FR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360"/>
              </a:spcBef>
              <a:buSzPts val="2400"/>
            </a:pPr>
            <a:endParaRPr lang="fr-FR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360"/>
              </a:spcBef>
              <a:buSzPts val="2400"/>
            </a:pPr>
            <a:endParaRPr lang="fr-FR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D2CFF05-9889-594C-3F8A-499650943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6961715"/>
              </p:ext>
            </p:extLst>
          </p:nvPr>
        </p:nvGraphicFramePr>
        <p:xfrm>
          <a:off x="2019779" y="1210306"/>
          <a:ext cx="8457921" cy="4695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81EDEF5-8CD5-499F-A7B1-FF050C6D1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 of Livelihood in Turkana</a:t>
            </a:r>
          </a:p>
        </p:txBody>
      </p:sp>
      <p:pic>
        <p:nvPicPr>
          <p:cNvPr id="4" name="Picture 3" descr="C:\Users\ProgramManager\AppData\Local\Microsoft\Windows\INetCache\Content.MSO\A2922126.tmp">
            <a:extLst>
              <a:ext uri="{FF2B5EF4-FFF2-40B4-BE49-F238E27FC236}">
                <a16:creationId xmlns:a16="http://schemas.microsoft.com/office/drawing/2014/main" id="{CA1EC42B-B34E-B15A-F45F-CE288146B9F9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10189"/>
            <a:ext cx="1978702" cy="722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urkana County Government – Just another WordPress site">
            <a:extLst>
              <a:ext uri="{FF2B5EF4-FFF2-40B4-BE49-F238E27FC236}">
                <a16:creationId xmlns:a16="http://schemas.microsoft.com/office/drawing/2014/main" id="{410346EA-A6A3-F249-D11E-1F5639D32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224" y="6110189"/>
            <a:ext cx="1102231" cy="72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17EF4DB-B28B-1D6D-FE46-31F7C269EE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033209"/>
              </p:ext>
            </p:extLst>
          </p:nvPr>
        </p:nvGraphicFramePr>
        <p:xfrm>
          <a:off x="7025392" y="6114812"/>
          <a:ext cx="1239455" cy="743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10" imgW="1146114" imgH="1194186" progId="Word.Picture.8">
                  <p:embed/>
                </p:oleObj>
              </mc:Choice>
              <mc:Fallback>
                <p:oleObj name="Picture" r:id="rId10" imgW="1146114" imgH="1194186" progId="Word.Picture.8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6DFFB01-1396-12A5-778D-950A51F522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5392" y="6114812"/>
                        <a:ext cx="1239455" cy="7431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DCD0F2D-F5B8-8040-8835-49A0E73FB6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58400" y="5906125"/>
            <a:ext cx="1080097" cy="9262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56FEE-123A-18DA-2407-F60C5BE67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2C50B-4DEF-27D7-5DD0-736969C93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case for Turkana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174F16-17F6-FB23-65B5-EC8261EFC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846" y="3208992"/>
            <a:ext cx="5544127" cy="2244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8A1F8E-6C97-2153-C2F7-576A24FE2F3F}"/>
              </a:ext>
            </a:extLst>
          </p:cNvPr>
          <p:cNvSpPr txBox="1"/>
          <p:nvPr/>
        </p:nvSpPr>
        <p:spPr>
          <a:xfrm>
            <a:off x="4691413" y="1490008"/>
            <a:ext cx="7327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Like Sahel and Karamoja, Turkana experiences strong seasonality of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75% of cases in children &lt;5 (DHIS2)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Mobile populations and outdoor sleeping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need </a:t>
            </a:r>
            <a:r>
              <a:rPr lang="en-US" sz="2000" b="1" dirty="0"/>
              <a:t>alternative prevention interventions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6411E2-1A26-687D-DC96-87119BB058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28"/>
          <a:stretch/>
        </p:blipFill>
        <p:spPr>
          <a:xfrm>
            <a:off x="1386853" y="1606085"/>
            <a:ext cx="2954239" cy="4018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9B2F137-C668-3D10-AE43-5971A6F3F53D}"/>
              </a:ext>
            </a:extLst>
          </p:cNvPr>
          <p:cNvSpPr/>
          <p:nvPr/>
        </p:nvSpPr>
        <p:spPr>
          <a:xfrm>
            <a:off x="9328150" y="5624699"/>
            <a:ext cx="11998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Source: DHIS2</a:t>
            </a:r>
          </a:p>
        </p:txBody>
      </p:sp>
      <p:pic>
        <p:nvPicPr>
          <p:cNvPr id="3" name="Picture 2" descr="C:\Users\ProgramManager\AppData\Local\Microsoft\Windows\INetCache\Content.MSO\A2922126.tmp">
            <a:extLst>
              <a:ext uri="{FF2B5EF4-FFF2-40B4-BE49-F238E27FC236}">
                <a16:creationId xmlns:a16="http://schemas.microsoft.com/office/drawing/2014/main" id="{1DDB16C4-2763-345E-6F1E-D4BBA72A4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66" y="6065442"/>
            <a:ext cx="2130034" cy="689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Turkana County Government – Just another WordPress site">
            <a:extLst>
              <a:ext uri="{FF2B5EF4-FFF2-40B4-BE49-F238E27FC236}">
                <a16:creationId xmlns:a16="http://schemas.microsoft.com/office/drawing/2014/main" id="{67BB8BB1-DAE8-99B1-DCB8-E0C943A39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790" y="6065442"/>
            <a:ext cx="1186531" cy="68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511A70B-A4C4-9F05-C32E-B0811FE64B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614767"/>
              </p:ext>
            </p:extLst>
          </p:nvPr>
        </p:nvGraphicFramePr>
        <p:xfrm>
          <a:off x="7494958" y="6071016"/>
          <a:ext cx="1334249" cy="709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6" imgW="1146114" imgH="1194186" progId="Word.Picture.8">
                  <p:embed/>
                </p:oleObj>
              </mc:Choice>
              <mc:Fallback>
                <p:oleObj name="Picture" r:id="rId6" imgW="1146114" imgH="1194186" progId="Word.Picture.8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6DFFB01-1396-12A5-778D-950A51F522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4958" y="6071016"/>
                        <a:ext cx="1334249" cy="7096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CED2C2DC-CE43-5F1E-951A-B467841B91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27966" y="5870601"/>
            <a:ext cx="1162704" cy="88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06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C873D-2F8E-A860-8193-E7A58EFEC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33438-E0B5-4D07-D2DD-5890EFAA5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Seasonal Malaria Transmission in Turkana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198B8-6E3C-5CEB-4E3A-B678AF8158B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32872" y="1825625"/>
            <a:ext cx="6576292" cy="3643862"/>
          </a:xfrm>
        </p:spPr>
        <p:txBody>
          <a:bodyPr/>
          <a:lstStyle/>
          <a:p>
            <a:r>
              <a:rPr lang="en-US" sz="2400" b="1" dirty="0"/>
              <a:t>WHO revised recommendations in June 2022 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Lifted restriction for this to be focused only in Sahel</a:t>
            </a:r>
          </a:p>
          <a:p>
            <a:r>
              <a:rPr lang="en-US" dirty="0"/>
              <a:t>SMC is NOW recommended in areas of seasonal malaria transmission.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51DFAB-1EBE-E0A6-5187-13D37897C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017" y="1346878"/>
            <a:ext cx="2596794" cy="3643862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1340E4E6-D12F-AA79-DFA8-7AE1707AA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2635" y="5120694"/>
            <a:ext cx="35654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https://apps.who.int/iris/bitstream/handle/10665/354781/WHO-UCN-GMP-2022.01-Rev.2-eng.pdf?sequence=1&amp;isAllowed=y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 descr="C:\Users\ProgramManager\AppData\Local\Microsoft\Windows\INetCache\Content.MSO\A2922126.tmp">
            <a:extLst>
              <a:ext uri="{FF2B5EF4-FFF2-40B4-BE49-F238E27FC236}">
                <a16:creationId xmlns:a16="http://schemas.microsoft.com/office/drawing/2014/main" id="{372345BD-D211-18F5-5150-A0E73CCF563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01732"/>
            <a:ext cx="2233534" cy="830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Turkana County Government – Just another WordPress site">
            <a:extLst>
              <a:ext uri="{FF2B5EF4-FFF2-40B4-BE49-F238E27FC236}">
                <a16:creationId xmlns:a16="http://schemas.microsoft.com/office/drawing/2014/main" id="{E5C9A8B1-C847-4BD9-5A7A-981FE2392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224" y="6001732"/>
            <a:ext cx="1244185" cy="83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7A57AB8-71E1-1331-9BAA-B36EEA541C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745287"/>
              </p:ext>
            </p:extLst>
          </p:nvPr>
        </p:nvGraphicFramePr>
        <p:xfrm>
          <a:off x="7025392" y="6003203"/>
          <a:ext cx="1399081" cy="854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6" imgW="1146114" imgH="1194186" progId="Word.Picture.8">
                  <p:embed/>
                </p:oleObj>
              </mc:Choice>
              <mc:Fallback>
                <p:oleObj name="Picture" r:id="rId6" imgW="1146114" imgH="1194186" progId="Word.Picture.8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6DFFB01-1396-12A5-778D-950A51F522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5392" y="6003203"/>
                        <a:ext cx="1399081" cy="8547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3657744-74D7-4B91-7A87-96CF1E6A8A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8400" y="5767024"/>
            <a:ext cx="1219200" cy="106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6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3912</TotalTime>
  <Words>1054</Words>
  <Application>Microsoft Office PowerPoint</Application>
  <PresentationFormat>Widescreen</PresentationFormat>
  <Paragraphs>148</Paragraphs>
  <Slides>23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Gill Sans</vt:lpstr>
      <vt:lpstr>Open Sans SemiBold</vt:lpstr>
      <vt:lpstr>Wingdings</vt:lpstr>
      <vt:lpstr>Office Theme</vt:lpstr>
      <vt:lpstr>Picture</vt:lpstr>
      <vt:lpstr>PowerPoint Presentation</vt:lpstr>
      <vt:lpstr>Presentation Outline</vt:lpstr>
      <vt:lpstr>PowerPoint Presentation</vt:lpstr>
      <vt:lpstr>PowerPoint Presentation</vt:lpstr>
      <vt:lpstr>Background of Turkana County in Kenya</vt:lpstr>
      <vt:lpstr>PowerPoint Presentation</vt:lpstr>
      <vt:lpstr>Source of Livelihood in Turkana</vt:lpstr>
      <vt:lpstr>The case for Turkana </vt:lpstr>
      <vt:lpstr>Seasonal Malaria Transmission in Turkana</vt:lpstr>
      <vt:lpstr>Proposed: Operations Research to guide Community-informed Delivery Models for Seasonal Malaria Chemoprevention in Remote Populations of Northern Kenya (Turkana)</vt:lpstr>
      <vt:lpstr>PowerPoint Presentation</vt:lpstr>
      <vt:lpstr>Phase 1- Qualitative Objective</vt:lpstr>
      <vt:lpstr>Phase 1- Quantitative Objective</vt:lpstr>
      <vt:lpstr>Lessons from Formative Survey In Turkana</vt:lpstr>
      <vt:lpstr>Lessons from Formative Survey In Turkana</vt:lpstr>
      <vt:lpstr>PowerPoint Presentation</vt:lpstr>
      <vt:lpstr>Components of the Innovation for Hard to Reach Population</vt:lpstr>
      <vt:lpstr>PowerPoint Presentation</vt:lpstr>
      <vt:lpstr>PowerPoint Presentation</vt:lpstr>
      <vt:lpstr>PowerPoint Presentation</vt:lpstr>
      <vt:lpstr>Questions?</vt:lpstr>
      <vt:lpstr>Acknowledgement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tchouatieua@mmv.org</dc:creator>
  <cp:lastModifiedBy>David Ekai</cp:lastModifiedBy>
  <cp:revision>18</cp:revision>
  <dcterms:created xsi:type="dcterms:W3CDTF">2013-10-16T10:55:00Z</dcterms:created>
  <dcterms:modified xsi:type="dcterms:W3CDTF">2024-02-27T13:38:31Z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0x01010084EAD12591D3B44A8A2C70EAA04D66AB</vt:lpwstr>
  </property>
</Properties>
</file>