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omments/modernComment_109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7" r:id="rId5"/>
    <p:sldId id="265" r:id="rId6"/>
    <p:sldId id="266" r:id="rId7"/>
    <p:sldId id="267" r:id="rId8"/>
    <p:sldId id="268" r:id="rId9"/>
    <p:sldId id="27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DBfjYJAZTIa7Uzr0g1XFhsadPX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D9D03F-B639-D718-4E09-2756F6AE9E8C}" name="George Asumah Adu" initials="GAA" userId="S::george.adu@ghs.gov.gh::f7b072dc-d8fc-413a-b454-d0a7d0ac30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Dentinger" initials="" lastIdx="1" clrIdx="0"/>
  <p:cmAuthor id="1" name="Lia Florey" initials="" lastIdx="5" clrIdx="1"/>
  <p:cmAuthor id="2" name="Andre Marie Tchouatieu" initials="AMT" lastIdx="1" clrIdx="2">
    <p:extLst>
      <p:ext uri="{19B8F6BF-5375-455C-9EA6-DF929625EA0E}">
        <p15:presenceInfo xmlns:p15="http://schemas.microsoft.com/office/powerpoint/2012/main" userId="S::tchouatieua@mmv.org::d538aaad-2311-443c-9d41-ce265c3fac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4E6BEE-4F9F-47F5-8C36-B8A89D4B9711}">
  <a:tblStyle styleId="{674E6BEE-4F9F-47F5-8C36-B8A89D4B97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76271" autoAdjust="0"/>
  </p:normalViewPr>
  <p:slideViewPr>
    <p:cSldViewPr snapToGrid="0">
      <p:cViewPr varScale="1">
        <p:scale>
          <a:sx n="52" d="100"/>
          <a:sy n="52" d="100"/>
        </p:scale>
        <p:origin x="135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omments/modernComment_10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EE6019-2B52-4B2F-A026-CE9841B84893}" authorId="{C9D9D03F-B639-D718-4E09-2756F6AE9E8C}" created="2024-02-19T09:56:16.97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5"/>
      <ac:spMk id="175" creationId="{00000000-0000-0000-0000-000000000000}"/>
    </ac:deMkLst>
    <p188:txBody>
      <a:bodyPr/>
      <a:lstStyle/>
      <a:p>
        <a:r>
          <a:rPr lang="en-US"/>
          <a:t>Let's insert a map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761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497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7aaa14ad4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2023 Target: 1,439,398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104% </a:t>
            </a:r>
            <a:endParaRPr dirty="0"/>
          </a:p>
        </p:txBody>
      </p:sp>
      <p:sp>
        <p:nvSpPr>
          <p:cNvPr id="96" name="Google Shape;96;g207aaa14ad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094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7aaa14ad4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07aaa14ad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40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7aaa14ad4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207aaa14ad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959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73e6c94da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</p:txBody>
      </p:sp>
      <p:sp>
        <p:nvSpPr>
          <p:cNvPr id="169" name="Google Shape;169;g2073e6c94d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92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73e6c94da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aseline="0" dirty="0"/>
          </a:p>
        </p:txBody>
      </p:sp>
      <p:sp>
        <p:nvSpPr>
          <p:cNvPr id="178" name="Google Shape;178;g2073e6c94d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04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73e6c94d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7" name="Google Shape;187;g2073e6c94d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663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073e6c94da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96" name="Google Shape;196;g2073e6c94d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6569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217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9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395536" y="1916832"/>
            <a:ext cx="8280920" cy="2158130"/>
            <a:chOff x="0" y="0"/>
            <a:chExt cx="8280920" cy="21581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8280920" cy="2158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7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Seasonal Malaria Chemoprevention (SMC) </a:t>
              </a:r>
              <a:endParaRPr sz="2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700" b="1" dirty="0">
                  <a:solidFill>
                    <a:schemeClr val="lt1"/>
                  </a:solidFill>
                </a:rPr>
                <a:t>2023 Campaign</a:t>
              </a:r>
              <a:endParaRPr sz="2700" b="1" dirty="0"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fr-FR" sz="24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"/>
          <p:cNvSpPr txBox="1"/>
          <p:nvPr/>
        </p:nvSpPr>
        <p:spPr>
          <a:xfrm>
            <a:off x="2266376" y="3031527"/>
            <a:ext cx="482460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Ghana</a:t>
            </a:r>
            <a:endParaRPr sz="2000" b="1" i="1" dirty="0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549749" y="4298300"/>
            <a:ext cx="264677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1" i="1" dirty="0">
                <a:solidFill>
                  <a:schemeClr val="dk1"/>
                </a:solidFill>
              </a:rPr>
              <a:t>Dr. Dora Dadzie  </a:t>
            </a:r>
            <a:endParaRPr sz="2000" b="1" i="1" dirty="0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16125" y="6030450"/>
            <a:ext cx="8280900" cy="560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1" dirty="0" err="1">
                <a:solidFill>
                  <a:schemeClr val="dk1"/>
                </a:solidFill>
              </a:rPr>
              <a:t>Prepared</a:t>
            </a:r>
            <a:r>
              <a:rPr lang="fr-FR" sz="2000" b="1" dirty="0">
                <a:solidFill>
                  <a:schemeClr val="dk1"/>
                </a:solidFill>
              </a:rPr>
              <a:t> for the 2024 SMC Alliance Meeting – Abuja, Nigeria</a:t>
            </a:r>
            <a:endParaRPr sz="2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207aaa14ad4_0_32"/>
          <p:cNvGrpSpPr/>
          <p:nvPr/>
        </p:nvGrpSpPr>
        <p:grpSpPr>
          <a:xfrm>
            <a:off x="203405" y="101615"/>
            <a:ext cx="8491350" cy="994200"/>
            <a:chOff x="5271" y="0"/>
            <a:chExt cx="8491350" cy="994200"/>
          </a:xfrm>
        </p:grpSpPr>
        <p:sp>
          <p:nvSpPr>
            <p:cNvPr id="99" name="Google Shape;99;g207aaa14ad4_0_32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410"/>
              </a:srgbClr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00;g207aaa14ad4_0_32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01;g207aaa14ad4_0_32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Summary information for 2023 and plans for 2024 campaigns</a:t>
              </a:r>
              <a:endParaRPr sz="2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aphicFrame>
        <p:nvGraphicFramePr>
          <p:cNvPr id="102" name="Google Shape;102;g207aaa14ad4_0_32"/>
          <p:cNvGraphicFramePr/>
          <p:nvPr>
            <p:extLst>
              <p:ext uri="{D42A27DB-BD31-4B8C-83A1-F6EECF244321}">
                <p14:modId xmlns:p14="http://schemas.microsoft.com/office/powerpoint/2010/main" val="158709025"/>
              </p:ext>
            </p:extLst>
          </p:nvPr>
        </p:nvGraphicFramePr>
        <p:xfrm>
          <a:off x="73660" y="957322"/>
          <a:ext cx="8997315" cy="5987582"/>
        </p:xfrm>
        <a:graphic>
          <a:graphicData uri="http://schemas.openxmlformats.org/drawingml/2006/table">
            <a:tbl>
              <a:tblPr>
                <a:noFill/>
                <a:tableStyleId>{674E6BEE-4F9F-47F5-8C36-B8A89D4B9711}</a:tableStyleId>
              </a:tblPr>
              <a:tblGrid>
                <a:gridCol w="4001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9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6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/>
                        <a:t>2023</a:t>
                      </a:r>
                      <a:endParaRPr sz="20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/>
                        <a:t>2024</a:t>
                      </a:r>
                      <a:endParaRPr sz="20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/>
                        <a:t>Start and end dates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June – 2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December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June </a:t>
                      </a:r>
                      <a:r>
                        <a:rPr lang="en-US" sz="2000" dirty="0"/>
                        <a:t>–</a:t>
                      </a:r>
                      <a:r>
                        <a:rPr lang="en-US" sz="2000" baseline="0" dirty="0"/>
                        <a:t> 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baseline="0" dirty="0"/>
                        <a:t> November 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/>
                        <a:t>Number of cycles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4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5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/>
                        <a:t>Number of districts targeted</a:t>
                      </a:r>
                      <a:endParaRPr sz="20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69 (72)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69 (72)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 err="1"/>
                        <a:t>Number</a:t>
                      </a:r>
                      <a:r>
                        <a:rPr lang="fr-FR" sz="2000" b="1" dirty="0"/>
                        <a:t> of </a:t>
                      </a:r>
                      <a:r>
                        <a:rPr lang="fr-FR" sz="2000" b="1" dirty="0" err="1"/>
                        <a:t>children</a:t>
                      </a:r>
                      <a:r>
                        <a:rPr lang="fr-FR" sz="2000" b="1" dirty="0"/>
                        <a:t> </a:t>
                      </a:r>
                      <a:r>
                        <a:rPr lang="fr-FR" sz="2000" b="1" dirty="0" err="1" smtClean="0"/>
                        <a:t>covered</a:t>
                      </a:r>
                      <a:endParaRPr lang="en-US" altLang="fr-FR" sz="20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1,497,595 reached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1,549,854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/>
                        <a:t>Age ranges </a:t>
                      </a:r>
                      <a:r>
                        <a:rPr lang="fr-FR" sz="2000" b="1" dirty="0" err="1"/>
                        <a:t>covered</a:t>
                      </a:r>
                      <a:endParaRPr sz="20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3 – 59 months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3 – 59 months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21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</a:rPr>
                        <a:t>Coverage (% targeted children receiving all cycles)</a:t>
                      </a:r>
                      <a:endParaRPr sz="20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85.8% 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N/A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73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b="1" dirty="0" err="1"/>
                        <a:t>Any</a:t>
                      </a:r>
                      <a:r>
                        <a:rPr lang="fr-FR" sz="2000" b="1" dirty="0"/>
                        <a:t> </a:t>
                      </a:r>
                      <a:r>
                        <a:rPr lang="fr-FR" sz="2000" b="1" dirty="0" err="1"/>
                        <a:t>drug</a:t>
                      </a:r>
                      <a:r>
                        <a:rPr lang="fr-FR" sz="2000" b="1" dirty="0"/>
                        <a:t> </a:t>
                      </a:r>
                      <a:r>
                        <a:rPr lang="fr-FR" sz="2000" b="1" dirty="0" err="1"/>
                        <a:t>resistance</a:t>
                      </a:r>
                      <a:r>
                        <a:rPr lang="fr-FR" sz="2000" b="1" dirty="0"/>
                        <a:t> </a:t>
                      </a:r>
                      <a:r>
                        <a:rPr lang="fr-FR" sz="2000" b="1" dirty="0" err="1"/>
                        <a:t>testing</a:t>
                      </a:r>
                      <a:r>
                        <a:rPr lang="fr-FR" sz="2000" b="1" dirty="0"/>
                        <a:t> or </a:t>
                      </a:r>
                      <a:r>
                        <a:rPr lang="fr-FR" sz="2000" b="1" dirty="0" err="1"/>
                        <a:t>efficacy</a:t>
                      </a:r>
                      <a:r>
                        <a:rPr lang="fr-FR" sz="2000" b="1" dirty="0"/>
                        <a:t> </a:t>
                      </a:r>
                      <a:r>
                        <a:rPr lang="fr-FR" sz="2000" b="1" dirty="0" err="1"/>
                        <a:t>studies</a:t>
                      </a:r>
                      <a:r>
                        <a:rPr lang="fr-FR" sz="2000" b="1" dirty="0"/>
                        <a:t> </a:t>
                      </a:r>
                      <a:r>
                        <a:rPr lang="fr-FR" sz="2000" b="1" dirty="0" err="1"/>
                        <a:t>performed</a:t>
                      </a:r>
                      <a:r>
                        <a:rPr lang="fr-FR" sz="2000" b="1" dirty="0"/>
                        <a:t>? </a:t>
                      </a:r>
                      <a:endParaRPr sz="2000" b="1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No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No</a:t>
                      </a:r>
                      <a:endParaRPr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2802"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Any</a:t>
                      </a:r>
                      <a:r>
                        <a:rPr lang="fr-FR" sz="2000" b="1" dirty="0"/>
                        <a:t> gap</a:t>
                      </a:r>
                      <a:endParaRPr lang="en-US" sz="20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Insufficient funding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Insufficient funding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3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7aaa14ad4_0_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dirty="0"/>
              <a:t>2023 </a:t>
            </a:r>
            <a:r>
              <a:rPr lang="fr-FR" dirty="0" err="1"/>
              <a:t>map</a:t>
            </a:r>
            <a:r>
              <a:rPr lang="fr-FR" dirty="0"/>
              <a:t> (</a:t>
            </a:r>
            <a:r>
              <a:rPr lang="fr-FR" dirty="0" err="1"/>
              <a:t>covered</a:t>
            </a:r>
            <a:r>
              <a:rPr lang="fr-FR" dirty="0"/>
              <a:t>) </a:t>
            </a:r>
          </a:p>
        </p:txBody>
      </p:sp>
      <p:sp>
        <p:nvSpPr>
          <p:cNvPr id="109" name="Google Shape;109;g207aaa14ad4_0_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dirty="0"/>
              <a:t>2024 </a:t>
            </a:r>
            <a:r>
              <a:rPr lang="fr-FR" dirty="0" err="1"/>
              <a:t>map</a:t>
            </a:r>
            <a:r>
              <a:rPr lang="fr-FR" dirty="0"/>
              <a:t> (</a:t>
            </a:r>
            <a:r>
              <a:rPr lang="fr-FR" dirty="0" err="1"/>
              <a:t>targets</a:t>
            </a:r>
            <a:r>
              <a:rPr lang="fr-FR" dirty="0"/>
              <a:t>)</a:t>
            </a:r>
          </a:p>
        </p:txBody>
      </p:sp>
      <p:grpSp>
        <p:nvGrpSpPr>
          <p:cNvPr id="111" name="Google Shape;111;g207aaa14ad4_0_21"/>
          <p:cNvGrpSpPr/>
          <p:nvPr/>
        </p:nvGrpSpPr>
        <p:grpSpPr>
          <a:xfrm>
            <a:off x="203405" y="101615"/>
            <a:ext cx="8491350" cy="994200"/>
            <a:chOff x="5271" y="0"/>
            <a:chExt cx="8491350" cy="994200"/>
          </a:xfrm>
        </p:grpSpPr>
        <p:sp>
          <p:nvSpPr>
            <p:cNvPr id="112" name="Google Shape;112;g207aaa14ad4_0_21"/>
            <p:cNvSpPr/>
            <p:nvPr/>
          </p:nvSpPr>
          <p:spPr>
            <a:xfrm>
              <a:off x="6341721" y="0"/>
              <a:ext cx="2154900" cy="994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7E7">
                <a:alpha val="89410"/>
              </a:srgbClr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g207aaa14ad4_0_21"/>
            <p:cNvSpPr/>
            <p:nvPr/>
          </p:nvSpPr>
          <p:spPr>
            <a:xfrm>
              <a:off x="5271" y="0"/>
              <a:ext cx="6336600" cy="9942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g207aaa14ad4_0_21"/>
            <p:cNvSpPr txBox="1"/>
            <p:nvPr/>
          </p:nvSpPr>
          <p:spPr>
            <a:xfrm>
              <a:off x="53800" y="48529"/>
              <a:ext cx="6239400" cy="89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 panose="020F0502020204030204"/>
                <a:buNone/>
              </a:pPr>
              <a:r>
                <a:rPr lang="fr-FR" sz="2400" b="1" i="0" u="none" strike="noStrike" cap="none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Country </a:t>
              </a:r>
              <a:r>
                <a:rPr lang="fr-FR" sz="2400" b="1" i="0" u="none" strike="noStrike" cap="none" dirty="0" err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map</a:t>
              </a:r>
              <a:r>
                <a:rPr lang="fr-FR" sz="2400" b="1" i="0" u="none" strike="noStrike" cap="none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 </a:t>
              </a:r>
              <a:r>
                <a:rPr lang="fr-FR" sz="2400" b="1" i="0" u="none" strike="noStrike" cap="none" dirty="0" err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showing</a:t>
              </a:r>
              <a:r>
                <a:rPr lang="fr-FR" sz="2400" b="1" i="0" u="none" strike="noStrike" cap="none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 SMC </a:t>
              </a:r>
              <a:r>
                <a:rPr lang="fr-FR" sz="2400" b="1" i="0" u="none" strike="noStrike" cap="none" dirty="0" err="1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implementing</a:t>
              </a:r>
              <a:r>
                <a:rPr lang="fr-FR" sz="2400" b="1" i="0" u="none" strike="noStrike" cap="none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 districts</a:t>
              </a:r>
              <a:endParaRPr sz="24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27" y="2248856"/>
            <a:ext cx="3253024" cy="43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228" y="2251032"/>
            <a:ext cx="3339703" cy="434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96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g207aaa14ad4_0_42"/>
          <p:cNvGrpSpPr/>
          <p:nvPr/>
        </p:nvGrpSpPr>
        <p:grpSpPr>
          <a:xfrm>
            <a:off x="236660" y="544108"/>
            <a:ext cx="8592857" cy="1007184"/>
            <a:chOff x="0" y="0"/>
            <a:chExt cx="8592857" cy="1007184"/>
          </a:xfrm>
        </p:grpSpPr>
        <p:sp>
          <p:nvSpPr>
            <p:cNvPr id="164" name="Google Shape;164;g207aaa14ad4_0_42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g207aaa14ad4_0_42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g207aaa14ad4_0_42"/>
            <p:cNvSpPr txBox="1"/>
            <p:nvPr/>
          </p:nvSpPr>
          <p:spPr>
            <a:xfrm>
              <a:off x="49164" y="49164"/>
              <a:ext cx="4636372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 panose="020B0604020202020204"/>
                <a:buNone/>
              </a:pPr>
              <a:r>
                <a:rPr lang="fr-FR" sz="3000" b="1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Focus </a:t>
              </a:r>
              <a:r>
                <a:rPr lang="fr-FR" sz="3000" b="1" i="0" u="none" strike="noStrike" cap="none" dirty="0" err="1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Reaching</a:t>
              </a:r>
              <a:r>
                <a:rPr lang="fr-FR" sz="3000" b="1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fr-FR" sz="3000" b="1" dirty="0">
                  <a:solidFill>
                    <a:schemeClr val="dk1"/>
                  </a:solidFill>
                </a:rPr>
                <a:t>Hard-to-</a:t>
              </a:r>
              <a:r>
                <a:rPr lang="fr-FR" sz="3000" b="1" dirty="0" err="1">
                  <a:solidFill>
                    <a:schemeClr val="dk1"/>
                  </a:solidFill>
                </a:rPr>
                <a:t>Reach</a:t>
              </a:r>
              <a:r>
                <a:rPr lang="fr-FR" sz="3000" b="1" dirty="0">
                  <a:solidFill>
                    <a:schemeClr val="dk1"/>
                  </a:solidFill>
                </a:rPr>
                <a:t> Populations</a:t>
              </a:r>
              <a:r>
                <a:rPr lang="fr-FR" sz="3000" b="1" i="0" u="none" strike="noStrike" cap="none" dirty="0">
                  <a:solidFill>
                    <a:schemeClr val="dk1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   </a:t>
              </a:r>
              <a:endParaRPr sz="3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5021" y="2461099"/>
            <a:ext cx="7626485" cy="1780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Navigating SMC Implementation amidst Ethnic Conflict</a:t>
            </a:r>
          </a:p>
        </p:txBody>
      </p:sp>
    </p:spTree>
    <p:extLst>
      <p:ext uri="{BB962C8B-B14F-4D97-AF65-F5344CB8AC3E}">
        <p14:creationId xmlns:p14="http://schemas.microsoft.com/office/powerpoint/2010/main" val="399216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g2073e6c94da_0_87"/>
          <p:cNvGrpSpPr/>
          <p:nvPr/>
        </p:nvGrpSpPr>
        <p:grpSpPr>
          <a:xfrm>
            <a:off x="294650" y="116633"/>
            <a:ext cx="8592857" cy="1007184"/>
            <a:chOff x="0" y="0"/>
            <a:chExt cx="8592857" cy="1007184"/>
          </a:xfrm>
        </p:grpSpPr>
        <p:sp>
          <p:nvSpPr>
            <p:cNvPr id="172" name="Google Shape;172;g2073e6c94da_0_87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2073e6c94da_0_87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073e6c94da_0_87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2023: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Reaching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hard-to-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populations   </a:t>
              </a:r>
              <a:endParaRPr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g2073e6c94da_0_87"/>
          <p:cNvSpPr txBox="1"/>
          <p:nvPr/>
        </p:nvSpPr>
        <p:spPr>
          <a:xfrm>
            <a:off x="187400" y="1096354"/>
            <a:ext cx="8766300" cy="576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Longstanding territorial dispute between two ethnic groups in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Bawku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Upper East region, Ghana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Periodic and unpredictable escalation of conflict resulting in insecurity, loss of lives, people displacement, property destruction (including health infrastructure)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Security risks for health workers &amp; volunteers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Limited access to eligible population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Lowest SMC coverage in 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region (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75.8%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compared with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regional avg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. of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85.5%– receiving 4 doses)</a:t>
            </a:r>
            <a:endParaRPr lang="en-US" sz="2000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Limited oversight of campaign activities by supervisors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2578" y="372533"/>
            <a:ext cx="2991555" cy="56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Background</a:t>
            </a:r>
          </a:p>
        </p:txBody>
      </p:sp>
    </p:spTree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2073e6c94da_0_95"/>
          <p:cNvGrpSpPr/>
          <p:nvPr/>
        </p:nvGrpSpPr>
        <p:grpSpPr>
          <a:xfrm>
            <a:off x="294650" y="82766"/>
            <a:ext cx="8592857" cy="1007184"/>
            <a:chOff x="0" y="0"/>
            <a:chExt cx="8592857" cy="1007184"/>
          </a:xfrm>
        </p:grpSpPr>
        <p:sp>
          <p:nvSpPr>
            <p:cNvPr id="181" name="Google Shape;181;g2073e6c94da_0_95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073e6c94da_0_95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073e6c94da_0_95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/ innovation in 2023: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Reaching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hard-to-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populations   </a:t>
              </a:r>
              <a:endParaRPr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g2073e6c94da_0_95"/>
          <p:cNvSpPr txBox="1"/>
          <p:nvPr/>
        </p:nvSpPr>
        <p:spPr>
          <a:xfrm>
            <a:off x="121207" y="1040630"/>
            <a:ext cx="8766300" cy="581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Engagement with local community and authorities (including political heads and security agency)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Health worker trainings conducted in far districts to prevent violent clashes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Special considerations in volunteer and supervisor recruitment: number, ethnicity etc.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Flexibility in dosing days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 of IT to conduct targeted supervision: monitoring daily coverage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Movement of commodities and personnel in only GHS branded vehicles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Caution to volunteer &amp; supervisors to not cross territory  </a:t>
            </a:r>
          </a:p>
          <a:p>
            <a:pPr marL="114300"/>
            <a:endParaRPr lang="en-US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2578" y="372533"/>
            <a:ext cx="2991555" cy="56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Innovation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g2073e6c94da_0_103"/>
          <p:cNvGrpSpPr/>
          <p:nvPr/>
        </p:nvGrpSpPr>
        <p:grpSpPr>
          <a:xfrm>
            <a:off x="294650" y="82767"/>
            <a:ext cx="8592857" cy="1007184"/>
            <a:chOff x="0" y="0"/>
            <a:chExt cx="8592857" cy="1007184"/>
          </a:xfrm>
        </p:grpSpPr>
        <p:sp>
          <p:nvSpPr>
            <p:cNvPr id="190" name="Google Shape;190;g2073e6c94da_0_103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2073e6c94da_0_103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073e6c94da_0_103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2023: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Reaching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hard-to-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populations   </a:t>
              </a:r>
              <a:endParaRPr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g2073e6c94da_0_103"/>
          <p:cNvSpPr txBox="1"/>
          <p:nvPr/>
        </p:nvSpPr>
        <p:spPr>
          <a:xfrm>
            <a:off x="187400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Unstable</a:t>
            </a:r>
            <a:r>
              <a:rPr lang="fr-F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size of </a:t>
            </a:r>
            <a:r>
              <a:rPr lang="fr-FR" sz="20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target</a:t>
            </a:r>
            <a:r>
              <a:rPr lang="fr-F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population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Limited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access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public </a:t>
            </a:r>
            <a:r>
              <a:rPr lang="fr-FR" sz="2000" b="0" i="0" u="none" strike="noStrike" cap="none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health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facilities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for ADR management 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(District </a:t>
            </a:r>
            <a:r>
              <a:rPr lang="fr-FR" sz="2000" b="0" i="0" u="none" strike="noStrike" cap="none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referral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hospital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not accessible to one faction)</a:t>
            </a:r>
            <a:endParaRPr lang="fr-FR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fr-FR"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Extra cost (funding not adequate) </a:t>
            </a: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Curfew limits access to target population (impedes option to reach families early morning and evening)  </a:t>
            </a:r>
            <a:endParaRPr lang="en-US" altLang="fr-FR" sz="2000" dirty="0" smtClean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 smtClean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 smtClean="0">
                <a:latin typeface="+mn-lt"/>
                <a:cs typeface="Calibri" panose="020F0502020204030204" pitchFamily="34" charset="0"/>
                <a:sym typeface="Calibri" panose="020F0502020204030204"/>
              </a:rPr>
              <a:t>Limited </a:t>
            </a: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information/guidance on implementing SMC/public health interventions in conflict areas</a:t>
            </a: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lnSpc>
                <a:spcPct val="11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 smtClean="0">
                <a:latin typeface="+mn-lt"/>
                <a:cs typeface="Calibri" panose="020F0502020204030204" pitchFamily="34" charset="0"/>
                <a:sym typeface="Calibri" panose="020F0502020204030204"/>
              </a:rPr>
              <a:t>No </a:t>
            </a: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clear protocols on ensuring safety of volunteers and supervisors </a:t>
            </a:r>
          </a:p>
          <a:p>
            <a:pPr marL="342900" marR="0" lvl="0" indent="-342900" algn="l" rtl="0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2578" y="372533"/>
            <a:ext cx="2991555" cy="56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Challenges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2073e6c94da_0_111"/>
          <p:cNvGrpSpPr/>
          <p:nvPr/>
        </p:nvGrpSpPr>
        <p:grpSpPr>
          <a:xfrm>
            <a:off x="294650" y="82766"/>
            <a:ext cx="8592857" cy="1007184"/>
            <a:chOff x="0" y="0"/>
            <a:chExt cx="8592857" cy="1007184"/>
          </a:xfrm>
        </p:grpSpPr>
        <p:sp>
          <p:nvSpPr>
            <p:cNvPr id="199" name="Google Shape;199;g2073e6c94da_0_111"/>
            <p:cNvSpPr/>
            <p:nvPr/>
          </p:nvSpPr>
          <p:spPr>
            <a:xfrm>
              <a:off x="4280657" y="984"/>
              <a:ext cx="4312200" cy="100620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9EAD3"/>
            </a:solidFill>
            <a:ln w="25400" cap="flat" cmpd="sng">
              <a:solidFill>
                <a:srgbClr val="CFD7E7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073e6c94da_0_111"/>
            <p:cNvSpPr/>
            <p:nvPr/>
          </p:nvSpPr>
          <p:spPr>
            <a:xfrm>
              <a:off x="0" y="0"/>
              <a:ext cx="4275900" cy="10071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073e6c94da_0_111"/>
            <p:cNvSpPr txBox="1"/>
            <p:nvPr/>
          </p:nvSpPr>
          <p:spPr>
            <a:xfrm>
              <a:off x="49164" y="49164"/>
              <a:ext cx="4177500" cy="9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lessons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learnt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2023: 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Reaching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hard-to-</a:t>
              </a:r>
              <a:r>
                <a:rPr lang="fr-FR" sz="20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reach</a:t>
              </a:r>
              <a:r>
                <a:rPr lang="fr-FR" sz="2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populations   </a:t>
              </a:r>
              <a:endParaRPr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g2073e6c94da_0_111"/>
          <p:cNvSpPr txBox="1"/>
          <p:nvPr/>
        </p:nvSpPr>
        <p:spPr>
          <a:xfrm>
            <a:off x="198134" y="1268759"/>
            <a:ext cx="8766300" cy="5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Improve </a:t>
            </a:r>
            <a:r>
              <a:rPr lang="en-US" altLang="fr-FR" sz="2000" dirty="0" smtClean="0">
                <a:latin typeface="+mn-lt"/>
                <a:cs typeface="Calibri" panose="020F0502020204030204" pitchFamily="34" charset="0"/>
                <a:sym typeface="Calibri" panose="020F0502020204030204"/>
              </a:rPr>
              <a:t>resource allocation to the </a:t>
            </a: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district </a:t>
            </a: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Consider additional distribution strategy (e.g. fixed point)</a:t>
            </a:r>
          </a:p>
          <a:p>
            <a:pPr>
              <a:spcBef>
                <a:spcPts val="360"/>
              </a:spcBef>
              <a:buSzPts val="2400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Liaise with relevant agencies to develop clear protocols for ensuring safety of volunteers and supervisors </a:t>
            </a: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Equip volunteers and supervisors with knowledge and skills needed for working in a conflict area </a:t>
            </a:r>
            <a:endParaRPr lang="en-US" altLang="fr-FR" sz="2000" dirty="0" smtClean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altLang="fr-FR" sz="2000" dirty="0" smtClean="0">
                <a:latin typeface="+mn-lt"/>
                <a:cs typeface="Calibri" panose="020F0502020204030204" pitchFamily="34" charset="0"/>
                <a:sym typeface="Calibri" panose="020F0502020204030204"/>
              </a:rPr>
              <a:t>Liaise with private facilities </a:t>
            </a:r>
            <a:r>
              <a:rPr lang="en-US" altLang="fr-FR" sz="2000" dirty="0">
                <a:latin typeface="+mn-lt"/>
                <a:cs typeface="Calibri" panose="020F0502020204030204" pitchFamily="34" charset="0"/>
                <a:sym typeface="Calibri" panose="020F0502020204030204"/>
              </a:rPr>
              <a:t>to provide free care for children with ADRs</a:t>
            </a: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indent="-342900"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endParaRPr lang="en-US" altLang="fr-FR" sz="2000" dirty="0">
              <a:latin typeface="+mn-lt"/>
              <a:cs typeface="Calibri" panose="020F0502020204030204" pitchFamily="34" charset="0"/>
              <a:sym typeface="Calibri" panose="020F050202020403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2578" y="372533"/>
            <a:ext cx="2991555" cy="56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Future activities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8000"/>
              <a:buFont typeface="Calibri"/>
              <a:buNone/>
            </a:pPr>
            <a:r>
              <a:rPr lang="fr-FR" sz="8000" b="1">
                <a:solidFill>
                  <a:srgbClr val="366092"/>
                </a:solidFill>
              </a:rPr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7542</TotalTime>
  <Words>468</Words>
  <Application>Microsoft Office PowerPoint</Application>
  <PresentationFormat>On-screen Show (4:3)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tchouatieua@mmv.org</dc:creator>
  <cp:lastModifiedBy>Microsoft account</cp:lastModifiedBy>
  <cp:revision>68</cp:revision>
  <dcterms:created xsi:type="dcterms:W3CDTF">2013-10-16T10:55:00Z</dcterms:created>
  <dcterms:modified xsi:type="dcterms:W3CDTF">2024-02-26T22:09:08Z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0x01010084EAD12591D3B44A8A2C70EAA04D66AB</vt:lpwstr>
  </property>
</Properties>
</file>