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2" r:id="rId4"/>
    <p:sldId id="283" r:id="rId5"/>
    <p:sldId id="284" r:id="rId6"/>
    <p:sldId id="281" r:id="rId7"/>
    <p:sldId id="258" r:id="rId8"/>
    <p:sldId id="259" r:id="rId9"/>
    <p:sldId id="260" r:id="rId10"/>
    <p:sldId id="261" r:id="rId11"/>
    <p:sldId id="262" r:id="rId12"/>
    <p:sldId id="280" r:id="rId13"/>
    <p:sldId id="264" r:id="rId14"/>
    <p:sldId id="265" r:id="rId15"/>
    <p:sldId id="266" r:id="rId16"/>
    <p:sldId id="267" r:id="rId17"/>
    <p:sldId id="269" r:id="rId18"/>
    <p:sldId id="270" r:id="rId19"/>
    <p:sldId id="274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1pPr>
    <a:lvl2pPr marL="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2pPr>
    <a:lvl3pPr marL="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3pPr>
    <a:lvl4pPr marL="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4pPr>
    <a:lvl5pPr marL="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Dentinger" initials="C" lastIdx="786497536" clrIdx="0"/>
  <p:cmAuthor id="2" name="Lia Florey" initials="L" lastIdx="7864975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Marie Tchouatieu" userId="d538aaad-2311-443c-9d41-ce265c3facdb" providerId="ADAL" clId="{88EBA12C-1D85-4785-A1FF-F67E75EF261B}"/>
    <pc:docChg chg="modSld">
      <pc:chgData name="Andre Marie Tchouatieu" userId="d538aaad-2311-443c-9d41-ce265c3facdb" providerId="ADAL" clId="{88EBA12C-1D85-4785-A1FF-F67E75EF261B}" dt="2024-02-12T08:33:03.519" v="20" actId="14100"/>
      <pc:docMkLst>
        <pc:docMk/>
      </pc:docMkLst>
      <pc:sldChg chg="modSp mod">
        <pc:chgData name="Andre Marie Tchouatieu" userId="d538aaad-2311-443c-9d41-ce265c3facdb" providerId="ADAL" clId="{88EBA12C-1D85-4785-A1FF-F67E75EF261B}" dt="2024-02-12T08:16:43.782" v="1" actId="20577"/>
        <pc:sldMkLst>
          <pc:docMk/>
          <pc:sldMk cId="0" sldId="256"/>
        </pc:sldMkLst>
        <pc:spChg chg="mod">
          <ac:chgData name="Andre Marie Tchouatieu" userId="d538aaad-2311-443c-9d41-ce265c3facdb" providerId="ADAL" clId="{88EBA12C-1D85-4785-A1FF-F67E75EF261B}" dt="2024-02-12T08:16:43.782" v="1" actId="20577"/>
          <ac:spMkLst>
            <pc:docMk/>
            <pc:sldMk cId="0" sldId="256"/>
            <ac:spMk id="92" creationId="{00000000-0000-0000-0000-000000000000}"/>
          </ac:spMkLst>
        </pc:spChg>
      </pc:sldChg>
      <pc:sldChg chg="modSp mod">
        <pc:chgData name="Andre Marie Tchouatieu" userId="d538aaad-2311-443c-9d41-ce265c3facdb" providerId="ADAL" clId="{88EBA12C-1D85-4785-A1FF-F67E75EF261B}" dt="2024-02-12T08:21:45.154" v="19" actId="14734"/>
        <pc:sldMkLst>
          <pc:docMk/>
          <pc:sldMk cId="0" sldId="257"/>
        </pc:sldMkLst>
        <pc:graphicFrameChg chg="mod modGraphic">
          <ac:chgData name="Andre Marie Tchouatieu" userId="d538aaad-2311-443c-9d41-ce265c3facdb" providerId="ADAL" clId="{88EBA12C-1D85-4785-A1FF-F67E75EF261B}" dt="2024-02-12T08:21:45.154" v="19" actId="14734"/>
          <ac:graphicFrameMkLst>
            <pc:docMk/>
            <pc:sldMk cId="0" sldId="257"/>
            <ac:graphicFrameMk id="102" creationId="{00000000-0000-0000-0000-000000000000}"/>
          </ac:graphicFrameMkLst>
        </pc:graphicFrameChg>
      </pc:sldChg>
      <pc:sldChg chg="modSp mod">
        <pc:chgData name="Andre Marie Tchouatieu" userId="d538aaad-2311-443c-9d41-ce265c3facdb" providerId="ADAL" clId="{88EBA12C-1D85-4785-A1FF-F67E75EF261B}" dt="2024-02-12T08:33:03.519" v="20" actId="14100"/>
        <pc:sldMkLst>
          <pc:docMk/>
          <pc:sldMk cId="0" sldId="269"/>
        </pc:sldMkLst>
        <pc:grpChg chg="mod">
          <ac:chgData name="Andre Marie Tchouatieu" userId="d538aaad-2311-443c-9d41-ce265c3facdb" providerId="ADAL" clId="{88EBA12C-1D85-4785-A1FF-F67E75EF261B}" dt="2024-02-12T08:33:03.519" v="20" actId="14100"/>
          <ac:grpSpMkLst>
            <pc:docMk/>
            <pc:sldMk cId="0" sldId="269"/>
            <ac:grpSpMk id="40961" creationId="{00000000-0000-0000-0000-000000000000}"/>
          </ac:grpSpMkLst>
        </pc:gr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4T08:40:06.076" idx="786497536">
    <p:pos x="1310739" y="4325376"/>
    <p:text>ajouter un domaine d'intérêt ? numérisation, populations difficiles à atteindre, durabilité ou nouvelles géographies 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78" idx="786497536">
    <p:pos x="2621457" y="54001697"/>
    <p:text>Ou nous pouvons simplement laisser cette information en 2022 pour plus de simplicité. Je l'ai laissé ici car quelqu'un a suggéré qu'une brève orientation serait utile pour chaque pays.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78" idx="786497536">
    <p:pos x="2621457" y="54001697"/>
    <p:text>Ou nous pouvons simplement laisser cette information en 2022 pour plus de simplicité. Je l'ai laissé ici car quelqu'un a suggéré qu'une brève orientation serait utile pour chaque pays.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81" idx="786497536">
    <p:pos x="131090" y="23986193"/>
    <p:text>Devrions-nous demander des informations sur le nombre de cycles à inclure dans ces cartes ? Est-il possible de les demander dans le temps qui reste ?</p:text>
  </p:cm>
  <p:cm authorId="2" dt="2023-02-14T08:40:06.082" idx="786497537">
    <p:pos x="131090" y="23986193"/>
    <p:text>Est-il possible de les réaliser avec les informations que Céline a déjà collectées ?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86" idx="786497536">
    <p:pos x="3604497" y="27197451"/>
    <p:text>Nous pouvons soit faire trois versions de ce modèle pour les trois groupes de présentations, soit inclure des instructions pour remplir simplement l'une des trois sections colorées.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7" name="Google Shape;6;n"/>
          <p:cNvSpPr txBox="1"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fr-FR" sz="1200" b="0" i="0" u="none" strike="noStrike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‹N°›</a:t>
            </a:fld>
            <a:endParaRPr sz="1200" b="0" i="0" u="none" strike="noStrike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85;p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60;g207aaa14ad4_0_4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1" name="Google Shape;161;g207aaa14ad4_0_4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168;g2073e6c94da_0_87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9" name="Google Shape;169;g2073e6c94da_0_87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177;g2073e6c94da_0_95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78" name="Google Shape;178;g2073e6c94da_0_95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86;g2073e6c94da_0_10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Google Shape;204;g207aaa14ad4_0_49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05" name="Google Shape;205;g207aaa14ad4_0_49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Google Shape;212;g2073e6c94da_0_119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13" name="Google Shape;213;g2073e6c94da_0_119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48;p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95;g207aaa14ad4_0_3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95;g207aaa14ad4_0_3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440399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16;g2073e6c94da_0_54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17" name="Google Shape;117;g2073e6c94da_0_54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24;g207aaa14ad4_0_1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25" name="Google Shape;125;g207aaa14ad4_0_1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133;g2073e6c94da_0_6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34" name="Google Shape;134;g2073e6c94da_0_6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42;g2073e6c94da_0_7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42;g2073e6c94da_0_7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22158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bg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solidFill>
          <a:schemeClr val="bg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solidFill>
          <a:schemeClr val="bg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bg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chemeClr val="bg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bg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solidFill>
          <a:schemeClr val="bg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fontAlgn="auto"/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ctr" anchorCtr="0"/>
          <a:lstStyle/>
          <a:p>
            <a:pPr lvl="0"/>
            <a:endParaRPr lang="en-US"/>
          </a:p>
        </p:txBody>
      </p:sp>
      <p:sp>
        <p:nvSpPr>
          <p:cNvPr id="1027" name="Google Shape;11;p2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oogle Shape;88;p1"/>
          <p:cNvGrpSpPr/>
          <p:nvPr/>
        </p:nvGrpSpPr>
        <p:grpSpPr>
          <a:xfrm>
            <a:off x="395288" y="1916113"/>
            <a:ext cx="8280400" cy="215900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Chimioprévention du paludisme saisonnier (</a:t>
              </a:r>
              <a:r>
                <a:rPr lang="en-US" alt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CPS</a:t>
              </a: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) </a:t>
              </a:r>
              <a:endParaRPr sz="2700" b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Campagne 2023</a:t>
              </a:r>
              <a:endParaRPr sz="2700" b="1" noProof="1">
                <a:solidFill>
                  <a:schemeClr val="lt1"/>
                </a:solidFill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</a:t>
              </a:r>
              <a:endParaRPr sz="2400" i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244725" y="3308350"/>
            <a:ext cx="4824413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noProof="1" smtClean="0">
                <a:solidFill>
                  <a:schemeClr val="dk1"/>
                </a:solidFill>
                <a:cs typeface="Arial" panose="020B0604020202020204"/>
              </a:rPr>
              <a:t>Mauritanie</a:t>
            </a:r>
            <a:r>
              <a:rPr lang="fr-FR" sz="2000" b="1" i="1" cap="none" noProof="1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sz="2000" b="1" i="1" noProof="1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829213" y="4391312"/>
            <a:ext cx="3451514" cy="64250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en-US" sz="2000" b="1" i="1" noProof="1" smtClean="0">
                <a:solidFill>
                  <a:schemeClr val="dk1"/>
                </a:solidFill>
                <a:cs typeface="Arial" panose="020B0604020202020204"/>
              </a:rPr>
              <a:t>Abdallahi Amar Ely Salem</a:t>
            </a:r>
            <a:r>
              <a:rPr lang="en-US" sz="2000" b="1" i="1" noProof="1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</a:p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en-US" sz="2000" b="1" i="1" noProof="1" smtClean="0">
                <a:solidFill>
                  <a:schemeClr val="dk1"/>
                </a:solidFill>
                <a:cs typeface="Arial" panose="020B0604020202020204"/>
              </a:rPr>
              <a:t>Coordinateur</a:t>
            </a:r>
            <a:r>
              <a:rPr lang="en-US" sz="2000" b="1" i="1" noProof="1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endParaRPr lang="en-US" sz="2000" b="1" i="1" noProof="1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5938" y="6030913"/>
            <a:ext cx="8280400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Préparé pour la réunion de l'Alliance </a:t>
            </a:r>
            <a:r>
              <a:rPr lang="en-US" alt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CPS</a:t>
            </a: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2024 – Abuja, Nigéria </a:t>
            </a:r>
            <a:endParaRPr sz="2000" b="1" noProof="1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oogle Shape;136;g2073e6c94da_0_6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24578" name="Google Shape;137;g2073e6c94da_0_6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4579" name="Google Shape;138;g2073e6c94da_0_6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39" name="Google Shape;139;g2073e6c94da_0_6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Focus Digitalization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40" name="Google Shape;140;g2073e6c94da_0_63"/>
          <p:cNvSpPr txBox="1"/>
          <p:nvPr/>
        </p:nvSpPr>
        <p:spPr>
          <a:xfrm>
            <a:off x="295275" y="1631094"/>
            <a:ext cx="8609109" cy="447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L’information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peut voyager instantanément et n’est pas contrainte par une zone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géographique</a:t>
            </a: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;</a:t>
            </a:r>
          </a:p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paramétrage des données a été effectué;</a:t>
            </a:r>
          </a:p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Les PF SNIS Moughataa ont bénéficié d’une formation spécifique sur la saisie des données de la CPS dans le DHIS2;</a:t>
            </a:r>
          </a:p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fr-FR" sz="24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oogle Shape;145;g2073e6c94da_0_71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2662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662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Focus Digitalization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49" name="Google Shape;149;g2073e6c94da_0_71"/>
          <p:cNvSpPr txBox="1"/>
          <p:nvPr/>
        </p:nvSpPr>
        <p:spPr>
          <a:xfrm>
            <a:off x="198438" y="1268413"/>
            <a:ext cx="8766175" cy="4984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Les rubriques relatives aux stratégies et </a:t>
            </a:r>
            <a:r>
              <a:rPr lang="fr-FR" sz="28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au nombre d’enfants ayant reçu tous les cycles </a:t>
            </a: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n’étaient </a:t>
            </a:r>
            <a:r>
              <a:rPr lang="fr-FR" sz="28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pas </a:t>
            </a: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paramétrées; </a:t>
            </a:r>
            <a:endParaRPr lang="fr-FR" sz="28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457200" marR="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cap="none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rattrapage du paramétrage des rubriques qui étaient initialement omises (stratégies, nombre d’enfants ayant reçu tous les cycles), a eu lieu au cours de la distribution du 2</a:t>
            </a:r>
            <a:r>
              <a:rPr lang="fr-FR" sz="2800" cap="none" baseline="300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ème</a:t>
            </a:r>
            <a:r>
              <a:rPr lang="fr-FR" sz="2800" cap="none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cycle;</a:t>
            </a:r>
          </a:p>
          <a:p>
            <a:pPr marR="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8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oogle Shape;145;g2073e6c94da_0_71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2662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662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Focus Digitalization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49" name="Google Shape;149;g2073e6c94da_0_71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800" cap="none" noProof="1" smtClean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45720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contenu de la formation initiale des PF SNIS ne comportait pas la saisie des rubriques </a:t>
            </a: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omises (stratégies et enfants ayant reçu tous les cycles);</a:t>
            </a:r>
          </a:p>
          <a:p>
            <a:pPr marL="45720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Ce qui justifie en partie des insuffisances observées au niveau de la saisie notamment dans la Moughataa d’Adel Bagrou;</a:t>
            </a:r>
          </a:p>
          <a:p>
            <a:pPr marL="457200" marR="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sz="28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57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oogle Shape;163;g207aaa14ad4_0_42"/>
          <p:cNvGrpSpPr/>
          <p:nvPr/>
        </p:nvGrpSpPr>
        <p:grpSpPr>
          <a:xfrm>
            <a:off x="284163" y="2830513"/>
            <a:ext cx="8593137" cy="1006475"/>
            <a:chOff x="0" y="0"/>
            <a:chExt cx="8592857" cy="1007184"/>
          </a:xfrm>
        </p:grpSpPr>
        <p:sp>
          <p:nvSpPr>
            <p:cNvPr id="30722" name="Google Shape;164;g207aaa14ad4_0_42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0723" name="Google Shape;165;g207aaa14ad4_0_42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6" name="Google Shape;166;g207aaa14ad4_0_42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3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Cibler les populations</a:t>
              </a:r>
              <a:r>
                <a:rPr lang="fr-FR" sz="3000" b="1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difficiles à atteindre   </a:t>
              </a:r>
              <a:endParaRPr sz="3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oogle Shape;171;g2073e6c94da_0_87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2770" name="Google Shape;172;g2073e6c94da_0_87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2771" name="Google Shape;173;g2073e6c94da_0_87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74" name="Google Shape;174;g2073e6c94da_0_87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75" name="Google Shape;175;g2073e6c94da_0_87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 fontAlgn="auto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Proteger les enfants de 3-59 mois contre le paludisme comme recommandé par l’OMS</a:t>
            </a:r>
          </a:p>
          <a:p>
            <a:pPr marL="342900" indent="-342900" fontAlgn="auto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Protéger les enfants vivant dans le camp des réfugiés de Mberra et des populations nomades qui ne sont pas habituellement touchées par les approches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oogle Shape;180;g2073e6c94da_0_95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4818" name="Google Shape;181;g2073e6c94da_0_95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4819" name="Google Shape;182;g2073e6c94da_0_95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3" name="Google Shape;183;g2073e6c94da_0_95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84" name="Google Shape;184;g2073e6c94da_0_95"/>
          <p:cNvSpPr txBox="1"/>
          <p:nvPr/>
        </p:nvSpPr>
        <p:spPr>
          <a:xfrm>
            <a:off x="198438" y="1322173"/>
            <a:ext cx="8766175" cy="5434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camp de réfugié dispose d’un CS et de 03 postes de santé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personnel de ces structures est en charge de la supervision de l’administration des médicaments par les distributeurs communautaires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Une distribution mobile a été organisée pour atteindre les populations éloignées ou difficiles d’accès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oogle Shape;189;g2073e6c94da_0_10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6866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6867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344432" y="1268414"/>
            <a:ext cx="8132303" cy="474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Non couverture de 05 Moughataa sur les 12 éligibles en lien avec un gap financier non </a:t>
            </a:r>
            <a:r>
              <a:rPr lang="fr-FR" sz="2400" noProof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mobilisé;</a:t>
            </a:r>
          </a:p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Débuter la planification à temps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Assurer les activités de communication avant chaque passage 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Améliorer  la mise en œuvre de la distribution mobile</a:t>
            </a:r>
          </a:p>
          <a:p>
            <a:pPr marL="34290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oogle Shape;207;g207aaa14ad4_0_49"/>
          <p:cNvGrpSpPr/>
          <p:nvPr/>
        </p:nvGrpSpPr>
        <p:grpSpPr>
          <a:xfrm>
            <a:off x="284163" y="2830513"/>
            <a:ext cx="8593137" cy="1335970"/>
            <a:chOff x="0" y="0"/>
            <a:chExt cx="8592857" cy="1007184"/>
          </a:xfrm>
        </p:grpSpPr>
        <p:sp>
          <p:nvSpPr>
            <p:cNvPr id="40962" name="Google Shape;208;g207aaa14ad4_0_49"/>
            <p:cNvSpPr/>
            <p:nvPr/>
          </p:nvSpPr>
          <p:spPr>
            <a:xfrm>
              <a:off x="4589837" y="984"/>
              <a:ext cx="400302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FFF2CC"/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40963" name="Google Shape;209;g207aaa14ad4_0_49"/>
            <p:cNvSpPr/>
            <p:nvPr/>
          </p:nvSpPr>
          <p:spPr>
            <a:xfrm>
              <a:off x="0" y="0"/>
              <a:ext cx="5043047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10" name="Google Shape;210;g207aaa14ad4_0_49"/>
            <p:cNvSpPr txBox="1"/>
            <p:nvPr/>
          </p:nvSpPr>
          <p:spPr>
            <a:xfrm>
              <a:off x="49163" y="49164"/>
              <a:ext cx="5043047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8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Focus</a:t>
              </a:r>
              <a:r>
                <a:rPr lang="en-US" altLang="fr-FR" sz="28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: </a:t>
              </a:r>
              <a:r>
                <a:rPr lang="fr-FR" sz="28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Couplage de la CPS à d’autres interventions de Santé   </a:t>
              </a:r>
              <a:endParaRPr sz="28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oogle Shape;215;g2073e6c94da_0_119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43010" name="Google Shape;216;g2073e6c94da_0_11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FFF2CC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43011" name="Google Shape;217;g2073e6c94da_0_11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18" name="Google Shape;218;g2073e6c94da_0_11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Couplage </a:t>
              </a: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de la CPS à d’autres interventions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19" name="Google Shape;219;g2073e6c94da_0_119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cap="none" noProof="1" smtClean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457200" marR="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En 2023, il n’y a pas eu de couplage proprement dit avec d’autres interventions;</a:t>
            </a:r>
          </a:p>
          <a:p>
            <a:pPr marL="457200" marR="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cap="none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Néanmoins, les activités de mise en œuvre de la CDM et celles de la CPS se sont déroulées au cours de la même période; </a:t>
            </a:r>
          </a:p>
          <a:p>
            <a:pPr marL="457200" marR="0" indent="-4572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800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Etant donné que les acteurs de mise en œuvre sont les mêmes, le chauvement des activités a été évité.</a:t>
            </a:r>
            <a:endParaRPr sz="28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0825" y="2492375"/>
            <a:ext cx="8229600" cy="1143000"/>
          </a:xfrm>
          <a:ln/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 panose="020F0502020204030204"/>
              <a:buNone/>
            </a:pPr>
            <a:r>
              <a:rPr kumimoji="0" lang="fr-FR" sz="8000" b="1" i="0" u="none" strike="noStrike" kern="0" cap="none" spc="0" normalizeH="0" baseline="0" noProof="1">
                <a:solidFill>
                  <a:srgbClr val="366092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Merci.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oogle Shape;98;g207aaa14ad4_0_32"/>
          <p:cNvGrpSpPr/>
          <p:nvPr/>
        </p:nvGrpSpPr>
        <p:grpSpPr>
          <a:xfrm>
            <a:off x="457200" y="407716"/>
            <a:ext cx="8491538" cy="993775"/>
            <a:chOff x="5271" y="0"/>
            <a:chExt cx="8491350" cy="994200"/>
          </a:xfrm>
        </p:grpSpPr>
        <p:sp>
          <p:nvSpPr>
            <p:cNvPr id="16386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387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 smtClean="0">
                  <a:solidFill>
                    <a:schemeClr val="dk1"/>
                  </a:solidFill>
                  <a:latin typeface="+mn-lt"/>
                  <a:cs typeface="Calibri" panose="020F0502020204030204" pitchFamily="34" charset="0"/>
                  <a:sym typeface="Arial" panose="020B0604020202020204"/>
                </a:rPr>
                <a:t>Contexte</a:t>
              </a:r>
              <a:endParaRPr sz="2400" b="1" cap="none" noProof="1">
                <a:solidFill>
                  <a:schemeClr val="dk1"/>
                </a:solidFill>
                <a:latin typeface="+mn-lt"/>
                <a:cs typeface="Calibri" panose="020F0502020204030204" pitchFamily="34" charset="0"/>
                <a:sym typeface="Arial" panose="020B0604020202020204"/>
              </a:endParaRPr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708236"/>
          </a:xfrm>
        </p:spPr>
        <p:txBody>
          <a:bodyPr>
            <a:normAutofit fontScale="25000" lnSpcReduction="20000"/>
          </a:bodyPr>
          <a:lstStyle/>
          <a:p>
            <a:pPr marL="50800" indent="0">
              <a:buNone/>
            </a:pPr>
            <a:r>
              <a:rPr lang="fr-FR" sz="5600" b="1" dirty="0">
                <a:latin typeface="+mn-lt"/>
                <a:cs typeface="Calibri" panose="020F0502020204030204" pitchFamily="34" charset="0"/>
              </a:rPr>
              <a:t>Figure 1 : Zones d’endémicité géo-climatiques en Mauritanie</a:t>
            </a:r>
          </a:p>
          <a:p>
            <a:pPr marL="50800" indent="0">
              <a:buNone/>
            </a:pPr>
            <a:r>
              <a:rPr lang="fr-FR" sz="5600" dirty="0">
                <a:latin typeface="+mn-lt"/>
                <a:cs typeface="Calibri" panose="020F0502020204030204" pitchFamily="34" charset="0"/>
              </a:rPr>
              <a:t>On distingue globalement en Mauritanie 2 zones d’endémicité (ou strates) que sont </a:t>
            </a:r>
            <a:r>
              <a:rPr lang="fr-FR" sz="5600" dirty="0" smtClean="0">
                <a:latin typeface="+mn-lt"/>
                <a:cs typeface="Calibri" panose="020F0502020204030204" pitchFamily="34" charset="0"/>
              </a:rPr>
              <a:t>:</a:t>
            </a:r>
            <a:endParaRPr lang="fr-FR" sz="5600" dirty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sz="5600" b="1" dirty="0">
                <a:latin typeface="+mn-lt"/>
                <a:cs typeface="Calibri" panose="020F0502020204030204" pitchFamily="34" charset="0"/>
              </a:rPr>
              <a:t>La zone sahélienne située au Sud et Sud-Est du pays (allant de la vallée du fleuve Sénégal au Sud et à la limite Nord-Est de la ligne Nouakchott-Néma):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cette zone couvre 8 Wilayas (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Brakna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Gorgol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Guidimagha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Assaba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Tagant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Hod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Echarghi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Hodh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Elgharbi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Trarza). C'est une zone de pâturages, de riziculture et d’agriculture saisonnière (maraîchage saisonnier).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5600" b="1" dirty="0">
                <a:latin typeface="+mn-lt"/>
                <a:cs typeface="Calibri" panose="020F0502020204030204" pitchFamily="34" charset="0"/>
              </a:rPr>
              <a:t>La zone saharienne représentée par les quatre wilayas du Nord et la capitale Nouakchott: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les cas de paludisme sont rares voire absent dans les 4 wilayas du Nord (Adrar,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Inchiri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Dakhlet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Nouadhibou, </a:t>
            </a:r>
            <a:r>
              <a:rPr lang="fr-FR" sz="5600" dirty="0" err="1">
                <a:latin typeface="+mn-lt"/>
                <a:cs typeface="Calibri" panose="020F0502020204030204" pitchFamily="34" charset="0"/>
              </a:rPr>
              <a:t>Tiris</a:t>
            </a:r>
            <a:r>
              <a:rPr lang="fr-FR" sz="5600" dirty="0">
                <a:latin typeface="+mn-lt"/>
                <a:cs typeface="Calibri" panose="020F0502020204030204" pitchFamily="34" charset="0"/>
              </a:rPr>
              <a:t> Zemmour). Cette zone est caractérisée par la rareté des pluies et des points d’eau mais il existe d’importantes palmeraies qui favorisent l’établissement d’agglomérations de tailles significatives. </a:t>
            </a:r>
            <a:r>
              <a:rPr lang="fr-FR" sz="5600" b="1" dirty="0">
                <a:latin typeface="+mn-lt"/>
                <a:cs typeface="Calibri" panose="020F0502020204030204" pitchFamily="34" charset="0"/>
              </a:rPr>
              <a:t> </a:t>
            </a:r>
            <a:endParaRPr lang="fr-FR" sz="5600" dirty="0">
              <a:latin typeface="+mn-lt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" name="Espace réservé du contenu 3"/>
          <p:cNvPicPr>
            <a:picLocks noGrp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0" b="7510"/>
          <a:stretch>
            <a:fillRect/>
          </a:stretch>
        </p:blipFill>
        <p:spPr bwMode="auto">
          <a:xfrm>
            <a:off x="4648201" y="1600200"/>
            <a:ext cx="4046538" cy="4708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220000"/>
              </a:lnSpc>
            </a:pPr>
            <a:r>
              <a:rPr lang="fr-SN" sz="7000" dirty="0"/>
              <a:t>La lutte anti vectorielles efficace et l’utilisation de médicaments antipaludiques préventifs constituent deux composantes phares pour l’élimination du paludisme;</a:t>
            </a:r>
          </a:p>
          <a:p>
            <a:pPr>
              <a:lnSpc>
                <a:spcPct val="220000"/>
              </a:lnSpc>
            </a:pPr>
            <a:r>
              <a:rPr lang="fr-SN" sz="7000" dirty="0"/>
              <a:t>Le Programme National de Lutte Contre le Paludisme (PNLP) </a:t>
            </a:r>
            <a:r>
              <a:rPr lang="fr-SN" sz="7000" dirty="0" smtClean="0"/>
              <a:t>a organisé la CPS en 2022 et en 2023 au profit de 7 Moughataa sur 12 Moughataa éligibles;</a:t>
            </a:r>
            <a:endParaRPr lang="fr-FR" sz="7000" dirty="0"/>
          </a:p>
          <a:p>
            <a:pPr marL="114300" indent="0">
              <a:buNone/>
            </a:pPr>
            <a:endParaRPr lang="fr-FR" dirty="0"/>
          </a:p>
        </p:txBody>
      </p:sp>
      <p:grpSp>
        <p:nvGrpSpPr>
          <p:cNvPr id="4" name="Google Shape;98;g207aaa14ad4_0_32"/>
          <p:cNvGrpSpPr/>
          <p:nvPr/>
        </p:nvGrpSpPr>
        <p:grpSpPr>
          <a:xfrm>
            <a:off x="457200" y="407716"/>
            <a:ext cx="8491538" cy="993775"/>
            <a:chOff x="5271" y="0"/>
            <a:chExt cx="8491350" cy="994200"/>
          </a:xfrm>
        </p:grpSpPr>
        <p:sp>
          <p:nvSpPr>
            <p:cNvPr id="5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6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7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 smtClean="0">
                  <a:solidFill>
                    <a:schemeClr val="dk1"/>
                  </a:solidFill>
                  <a:latin typeface="+mn-lt"/>
                  <a:cs typeface="Calibri" panose="020F0502020204030204" pitchFamily="34" charset="0"/>
                  <a:sym typeface="Arial" panose="020B0604020202020204"/>
                </a:rPr>
                <a:t>Contexte suite</a:t>
              </a:r>
              <a:endParaRPr sz="2400" b="1" cap="none" noProof="1">
                <a:solidFill>
                  <a:schemeClr val="dk1"/>
                </a:solidFill>
                <a:latin typeface="+mn-lt"/>
                <a:cs typeface="Calibri" panose="020F0502020204030204" pitchFamily="34" charset="0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752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3914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fr-SN" sz="9600" dirty="0" smtClean="0"/>
              <a:t>Les 12 Moughataa éligibles sont: Adel Bagrou, Amourj, Bassiknou, </a:t>
            </a:r>
            <a:r>
              <a:rPr lang="fr-SN" sz="9600" dirty="0" err="1" smtClean="0"/>
              <a:t>Dhar</a:t>
            </a:r>
            <a:r>
              <a:rPr lang="fr-SN" sz="9600" dirty="0" smtClean="0"/>
              <a:t>, </a:t>
            </a:r>
            <a:r>
              <a:rPr lang="fr-SN" sz="9600" dirty="0" err="1" smtClean="0"/>
              <a:t>Djiguéni</a:t>
            </a:r>
            <a:r>
              <a:rPr lang="fr-SN" sz="9600" dirty="0" smtClean="0"/>
              <a:t>, Néma, Timbédra et Oualata Dans la Wilaya du </a:t>
            </a:r>
            <a:r>
              <a:rPr lang="fr-SN" sz="9600" dirty="0" err="1" smtClean="0"/>
              <a:t>Hodh</a:t>
            </a:r>
            <a:r>
              <a:rPr lang="fr-SN" sz="9600" dirty="0" smtClean="0"/>
              <a:t> </a:t>
            </a:r>
            <a:r>
              <a:rPr lang="fr-SN" sz="9600" dirty="0" err="1" smtClean="0"/>
              <a:t>Charghi</a:t>
            </a:r>
            <a:r>
              <a:rPr lang="fr-SN" sz="9600" dirty="0" smtClean="0"/>
              <a:t>; Aioun, </a:t>
            </a:r>
            <a:r>
              <a:rPr lang="fr-SN" sz="9600" dirty="0" err="1" smtClean="0"/>
              <a:t>Koboni</a:t>
            </a:r>
            <a:r>
              <a:rPr lang="fr-SN" sz="9600" dirty="0" smtClean="0"/>
              <a:t>, Tintane et Touil dans la Wilaya du </a:t>
            </a:r>
            <a:r>
              <a:rPr lang="fr-SN" sz="9600" dirty="0" err="1" smtClean="0"/>
              <a:t>Hodh</a:t>
            </a:r>
            <a:r>
              <a:rPr lang="fr-SN" sz="9600" dirty="0" smtClean="0"/>
              <a:t>; </a:t>
            </a:r>
          </a:p>
          <a:p>
            <a:pPr>
              <a:lnSpc>
                <a:spcPct val="170000"/>
              </a:lnSpc>
            </a:pPr>
            <a:r>
              <a:rPr lang="fr-SN" sz="9600" dirty="0" smtClean="0"/>
              <a:t>Par manque de financement, seules 7 Moughataa sur les 12 Moughataa éligibles ont réalisé la CPS sur financement du FM (</a:t>
            </a:r>
            <a:r>
              <a:rPr lang="fr-SN" sz="9600" dirty="0"/>
              <a:t>Adel Bagrou, Amourj, Bassiknou, </a:t>
            </a:r>
            <a:r>
              <a:rPr lang="fr-SN" sz="9600" dirty="0" smtClean="0"/>
              <a:t>Néma</a:t>
            </a:r>
            <a:r>
              <a:rPr lang="fr-SN" sz="9600" dirty="0"/>
              <a:t>, </a:t>
            </a:r>
            <a:r>
              <a:rPr lang="fr-SN" sz="9600" dirty="0" smtClean="0"/>
              <a:t>Timbédra, Tintane </a:t>
            </a:r>
            <a:r>
              <a:rPr lang="fr-SN" sz="9600" dirty="0"/>
              <a:t>et </a:t>
            </a:r>
            <a:r>
              <a:rPr lang="fr-SN" sz="9600" dirty="0" smtClean="0"/>
              <a:t>Touil);</a:t>
            </a:r>
          </a:p>
        </p:txBody>
      </p:sp>
      <p:grpSp>
        <p:nvGrpSpPr>
          <p:cNvPr id="4" name="Google Shape;98;g207aaa14ad4_0_32"/>
          <p:cNvGrpSpPr/>
          <p:nvPr/>
        </p:nvGrpSpPr>
        <p:grpSpPr>
          <a:xfrm>
            <a:off x="452582" y="606425"/>
            <a:ext cx="8491538" cy="993775"/>
            <a:chOff x="5271" y="0"/>
            <a:chExt cx="8491350" cy="994200"/>
          </a:xfrm>
        </p:grpSpPr>
        <p:sp>
          <p:nvSpPr>
            <p:cNvPr id="5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6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7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 smtClean="0">
                  <a:solidFill>
                    <a:schemeClr val="dk1"/>
                  </a:solidFill>
                  <a:latin typeface="+mn-lt"/>
                  <a:cs typeface="Calibri" panose="020F0502020204030204" pitchFamily="34" charset="0"/>
                  <a:sym typeface="Arial" panose="020B0604020202020204"/>
                </a:rPr>
                <a:t>Contexte suite</a:t>
              </a:r>
              <a:endParaRPr sz="2400" b="1" cap="none" noProof="1">
                <a:solidFill>
                  <a:schemeClr val="dk1"/>
                </a:solidFill>
                <a:latin typeface="+mn-lt"/>
                <a:cs typeface="Calibri" panose="020F0502020204030204" pitchFamily="34" charset="0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50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3914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SN" sz="2800" dirty="0" smtClean="0"/>
              <a:t>Les 5 Moughataa qui n’ont pas trouvé de financement sont : </a:t>
            </a:r>
            <a:r>
              <a:rPr lang="fr-SN" sz="2800" dirty="0" err="1" smtClean="0"/>
              <a:t>Dhar</a:t>
            </a:r>
            <a:r>
              <a:rPr lang="fr-SN" sz="2800" dirty="0"/>
              <a:t>, </a:t>
            </a:r>
            <a:r>
              <a:rPr lang="fr-SN" sz="2800" dirty="0" err="1"/>
              <a:t>Djiguéni</a:t>
            </a:r>
            <a:r>
              <a:rPr lang="fr-SN" sz="2800" dirty="0"/>
              <a:t>, </a:t>
            </a:r>
            <a:r>
              <a:rPr lang="fr-SN" sz="2800" dirty="0" smtClean="0"/>
              <a:t>Oualata, </a:t>
            </a:r>
            <a:r>
              <a:rPr lang="fr-SN" sz="2800" dirty="0"/>
              <a:t>Aioun, </a:t>
            </a:r>
            <a:r>
              <a:rPr lang="fr-SN" sz="2800" dirty="0" err="1" smtClean="0"/>
              <a:t>Koboni</a:t>
            </a:r>
            <a:r>
              <a:rPr lang="fr-SN" sz="2800" dirty="0" smtClean="0"/>
              <a:t>. </a:t>
            </a:r>
            <a:endParaRPr lang="fr-FR" sz="2800" dirty="0"/>
          </a:p>
          <a:p>
            <a:pPr marL="114300" indent="0">
              <a:buNone/>
            </a:pPr>
            <a:endParaRPr lang="fr-FR" dirty="0"/>
          </a:p>
        </p:txBody>
      </p:sp>
      <p:grpSp>
        <p:nvGrpSpPr>
          <p:cNvPr id="4" name="Google Shape;98;g207aaa14ad4_0_32"/>
          <p:cNvGrpSpPr/>
          <p:nvPr/>
        </p:nvGrpSpPr>
        <p:grpSpPr>
          <a:xfrm>
            <a:off x="452582" y="606425"/>
            <a:ext cx="8491538" cy="993775"/>
            <a:chOff x="5271" y="0"/>
            <a:chExt cx="8491350" cy="994200"/>
          </a:xfrm>
        </p:grpSpPr>
        <p:sp>
          <p:nvSpPr>
            <p:cNvPr id="5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6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7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 smtClean="0">
                  <a:solidFill>
                    <a:schemeClr val="dk1"/>
                  </a:solidFill>
                  <a:latin typeface="+mn-lt"/>
                  <a:cs typeface="Calibri" panose="020F0502020204030204" pitchFamily="34" charset="0"/>
                  <a:sym typeface="Arial" panose="020B0604020202020204"/>
                </a:rPr>
                <a:t>Contexte suite</a:t>
              </a:r>
              <a:endParaRPr sz="2400" b="1" cap="none" noProof="1">
                <a:solidFill>
                  <a:schemeClr val="dk1"/>
                </a:solidFill>
                <a:latin typeface="+mn-lt"/>
                <a:cs typeface="Calibri" panose="020F0502020204030204" pitchFamily="34" charset="0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8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oogle Shape;98;g207aaa14ad4_0_32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6386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387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Informations sommaires pour 2023 et plans pour les campagnes 2024</a:t>
              </a:r>
              <a:endParaRPr sz="24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102" name="Google Shape;102;g207aaa14ad4_0_32"/>
          <p:cNvGraphicFramePr/>
          <p:nvPr>
            <p:extLst>
              <p:ext uri="{D42A27DB-BD31-4B8C-83A1-F6EECF244321}">
                <p14:modId xmlns:p14="http://schemas.microsoft.com/office/powerpoint/2010/main" val="4110834927"/>
              </p:ext>
            </p:extLst>
          </p:nvPr>
        </p:nvGraphicFramePr>
        <p:xfrm>
          <a:off x="276225" y="1246419"/>
          <a:ext cx="8592675" cy="546457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60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2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2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2023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2024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0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Dates de début et de fin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Octobre-Décembre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Août – Novembre</a:t>
                      </a:r>
                      <a:r>
                        <a:rPr lang="fr-FR" sz="1800" baseline="0" dirty="0" smtClean="0"/>
                        <a:t>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0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de cycles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3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4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80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Nombre de districts ciblés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7/12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7/12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0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d'enfants couverts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119 010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121 961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0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Tranches d'âge couvertes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3 à 59 mois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fr-FR" sz="1800" dirty="0" smtClean="0"/>
                        <a:t>3  à 59 mois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85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Couverture (% d'enfants ciblés recevant tous les cycles)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87%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95%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42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/>
                        <a:t>Des tests de résistance aux médicaments ou des études d'efficacité ont-ils été réalisés? (O/N)</a:t>
                      </a:r>
                      <a:endParaRPr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800" dirty="0" smtClean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Non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800" dirty="0" smtClean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NA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483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H" sz="1600" b="1" dirty="0" smtClean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600" b="1" dirty="0" smtClean="0"/>
                        <a:t>Gap </a:t>
                      </a:r>
                      <a:endParaRPr lang="fr-CH"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800" dirty="0" smtClean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5 Districts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800" dirty="0" smtClean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 smtClean="0"/>
                        <a:t>5 Districts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50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7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7aaa14ad4_0_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556935"/>
          </a:xfrm>
          <a:ln/>
        </p:spPr>
        <p:txBody>
          <a:bodyPr wrap="square" lIns="91425" tIns="45700" rIns="91425" bIns="4570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</a:pPr>
            <a:r>
              <a:rPr kumimoji="0" lang="fr-FR" sz="2400" b="1" i="0" u="none" strike="noStrike" kern="0" cap="none" spc="0" normalizeH="0" baseline="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Carte 2023 (couverte) </a:t>
            </a:r>
          </a:p>
        </p:txBody>
      </p:sp>
      <p:sp>
        <p:nvSpPr>
          <p:cNvPr id="108" name="Google Shape;108;g207aaa14ad4_0_21"/>
          <p:cNvSpPr txBox="1">
            <a:spLocks noGrp="1"/>
          </p:cNvSpPr>
          <p:nvPr>
            <p:ph type="body" idx="2"/>
          </p:nvPr>
        </p:nvSpPr>
        <p:spPr>
          <a:xfrm>
            <a:off x="203200" y="2092048"/>
            <a:ext cx="3840932" cy="3889755"/>
          </a:xfrm>
          <a:ln/>
        </p:spPr>
        <p:txBody>
          <a:bodyPr wrap="square" lIns="91425" tIns="45700" rIns="91425" bIns="45700" anchor="t" anchorCtr="0">
            <a:normAutofit/>
          </a:bodyPr>
          <a:lstStyle/>
          <a:p>
            <a:pPr marL="342900" lvl="0" indent="-190500" algn="l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9" name="Google Shape;109;g207aaa14ad4_0_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3"/>
          </a:xfrm>
          <a:ln/>
        </p:spPr>
        <p:txBody>
          <a:bodyPr wrap="square" lIns="91425" tIns="45700" rIns="91425" bIns="4570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</a:pPr>
            <a:r>
              <a:rPr kumimoji="0" lang="fr-FR" sz="2400" b="1" i="0" u="none" strike="noStrike" kern="0" cap="none" spc="0" normalizeH="0" baseline="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Carte 2024 (cibles)</a:t>
            </a:r>
          </a:p>
        </p:txBody>
      </p:sp>
      <p:sp>
        <p:nvSpPr>
          <p:cNvPr id="110" name="Google Shape;110;g207aaa14ad4_0_21"/>
          <p:cNvSpPr txBox="1">
            <a:spLocks noGrp="1"/>
          </p:cNvSpPr>
          <p:nvPr>
            <p:ph type="body" idx="4"/>
          </p:nvPr>
        </p:nvSpPr>
        <p:spPr>
          <a:ln/>
        </p:spPr>
        <p:txBody>
          <a:bodyPr wrap="square" lIns="91425" tIns="45700" rIns="91425" bIns="45700" anchor="t" anchorCtr="0">
            <a:normAutofit/>
          </a:bodyPr>
          <a:lstStyle/>
          <a:p>
            <a:pPr marL="342900" lvl="0" indent="-190500" algn="l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grpSp>
        <p:nvGrpSpPr>
          <p:cNvPr id="18437" name="Google Shape;111;g207aaa14ad4_0_21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8438" name="Google Shape;112;g207aaa14ad4_0_21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439" name="Google Shape;113;g207aaa14ad4_0_21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14" name="Google Shape;114;g207aaa14ad4_0_21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Carte du pays montrant les districts de mise en œuvre d</a:t>
              </a:r>
              <a:r>
                <a:rPr lang="en-US" alt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e la CPS </a:t>
              </a:r>
            </a:p>
          </p:txBody>
        </p:sp>
      </p:grpSp>
      <p:pic>
        <p:nvPicPr>
          <p:cNvPr id="10" name="Picture 6">
            <a:extLst>
              <a:ext uri="{FF2B5EF4-FFF2-40B4-BE49-F238E27FC236}">
                <a16:creationId xmlns:a16="http://schemas.microsoft.com/office/drawing/2014/main" id="{2D9E5EF2-E523-2F89-B449-8A91DEC66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92048"/>
            <a:ext cx="4382847" cy="3889755"/>
          </a:xfrm>
          <a:prstGeom prst="rect">
            <a:avLst/>
          </a:prstGeom>
        </p:spPr>
      </p:pic>
      <p:sp>
        <p:nvSpPr>
          <p:cNvPr id="13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3564901" y="5544272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3418499" y="5448511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3053351" y="5446854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3259761" y="5622077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2504351" y="5399802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2485537" y="5638376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Picture 6">
            <a:extLst>
              <a:ext uri="{FF2B5EF4-FFF2-40B4-BE49-F238E27FC236}">
                <a16:creationId xmlns:a16="http://schemas.microsoft.com/office/drawing/2014/main" id="{2D9E5EF2-E523-2F89-B449-8A91DEC66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05" y="2140699"/>
            <a:ext cx="4128847" cy="3985464"/>
          </a:xfrm>
          <a:prstGeom prst="rect">
            <a:avLst/>
          </a:prstGeom>
        </p:spPr>
      </p:pic>
      <p:sp>
        <p:nvSpPr>
          <p:cNvPr id="34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3748520" y="5544272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6791337" y="5532591"/>
            <a:ext cx="103284" cy="812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7529770" y="5763233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7655673" y="5613819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7817574" y="5716181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8007592" y="5685428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6791675" y="5782325"/>
            <a:ext cx="102946" cy="94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7377209" y="5599591"/>
            <a:ext cx="103284" cy="812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oogle Shape;119;g2073e6c94da_0_54"/>
          <p:cNvGrpSpPr/>
          <p:nvPr/>
        </p:nvGrpSpPr>
        <p:grpSpPr>
          <a:xfrm>
            <a:off x="284163" y="2830513"/>
            <a:ext cx="8593137" cy="1006475"/>
            <a:chOff x="0" y="0"/>
            <a:chExt cx="8592857" cy="1007184"/>
          </a:xfrm>
        </p:grpSpPr>
        <p:sp>
          <p:nvSpPr>
            <p:cNvPr id="20482" name="Google Shape;120;g2073e6c94da_0_54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0483" name="Google Shape;121;g2073e6c94da_0_54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22" name="Google Shape;122;g2073e6c94da_0_54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3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Focus Numérisation   </a:t>
              </a:r>
              <a:endParaRPr sz="3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oogle Shape;127;g207aaa14ad4_0_11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22530" name="Google Shape;128;g207aaa14ad4_0_1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2531" name="Google Shape;129;g207aaa14ad4_0_1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30" name="Google Shape;130;g207aaa14ad4_0_1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en 2023 : Focus </a:t>
              </a:r>
              <a:r>
                <a:rPr lang="en-US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Numérisation</a:t>
              </a: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31" name="Google Shape;131;g207aaa14ad4_0_11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indent="-457200" fontAlgn="auto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2800" cap="none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Dans le cadre du suivi et de l’évaluation, la qualité et la remonté des données exige des améliorations pour plus d’efficacité et d’efficience; 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2800" cap="none" noProof="1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D’où l’intégration des données de la CPS en 2023, dans le DHIS2;</a:t>
            </a: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Ce qui permet de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sz="2800" b="1" dirty="0">
                <a:latin typeface="Calibri" panose="020F0502020204030204" pitchFamily="34" charset="0"/>
                <a:cs typeface="Calibri" panose="020F0502020204030204" pitchFamily="34" charset="0"/>
              </a:rPr>
              <a:t>limiter les </a:t>
            </a:r>
            <a:r>
              <a:rPr lang="fr-F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erreurs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en effet, il est plus facile de détecter les anomalies et de les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corriger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771</Words>
  <Application>Microsoft Office PowerPoint</Application>
  <PresentationFormat>Affichage à l'écran (4:3)</PresentationFormat>
  <Paragraphs>92</Paragraphs>
  <Slides>19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keywords>, docId:1977199CA60E7F458FFA04C232ACC5C4</cp:keywords>
  <cp:lastModifiedBy>hp</cp:lastModifiedBy>
  <cp:revision>39</cp:revision>
  <dcterms:created xsi:type="dcterms:W3CDTF">2023-02-13T11:49:39Z</dcterms:created>
  <dcterms:modified xsi:type="dcterms:W3CDTF">2024-02-25T22:55:17Z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  <property fmtid="{D5CDD505-2E9C-101B-9397-08002B2CF9AE}" pid="3" name="ICV">
    <vt:lpwstr>3287A82FAC41428CAC72D467CDCC1394</vt:lpwstr>
  </property>
  <property fmtid="{D5CDD505-2E9C-101B-9397-08002B2CF9AE}" pid="4" name="KSOProductBuildVer">
    <vt:lpwstr>1033-11.2.0.11440</vt:lpwstr>
  </property>
</Properties>
</file>