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4" r:id="rId9"/>
    <p:sldId id="265" r:id="rId10"/>
    <p:sldId id="267" r:id="rId11"/>
    <p:sldId id="269" r:id="rId12"/>
    <p:sldId id="270" r:id="rId13"/>
    <p:sldId id="272" r:id="rId14"/>
    <p:sldId id="274" r:id="rId15"/>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1pPr>
    <a:lvl2pPr marL="0" lvl="1"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2pPr>
    <a:lvl3pPr marL="0" lvl="2"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3pPr>
    <a:lvl4pPr marL="0" lvl="3"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4pPr>
    <a:lvl5pPr marL="0" lvl="4"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5pPr>
    <a:lvl6pPr marL="2286000" lvl="5"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6pPr>
    <a:lvl7pPr marL="2743200" lvl="6"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7pPr>
    <a:lvl8pPr marL="3200400" lvl="7"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8pPr>
    <a:lvl9pPr marL="3657600" lvl="8" indent="0" algn="l" defTabSz="914400" rtl="0" eaLnBrk="1" fontAlgn="base" latinLnBrk="0" hangingPunct="1">
      <a:lnSpc>
        <a:spcPct val="100000"/>
      </a:lnSpc>
      <a:spcBef>
        <a:spcPct val="0"/>
      </a:spcBef>
      <a:spcAft>
        <a:spcPct val="0"/>
      </a:spcAft>
      <a:buFont typeface="Arial" panose="020B0604020202020204"/>
      <a:buNone/>
      <a:defRPr sz="1400" b="0" i="0" u="none" kern="1200">
        <a:solidFill>
          <a:srgbClr val="000000"/>
        </a:solidFill>
        <a:latin typeface="Arial" panose="020B0604020202020204"/>
        <a:ea typeface="Arial" panose="020B0604020202020204"/>
        <a:cs typeface="+mn-cs"/>
        <a:sym typeface="Arial" panose="020B0604020202020204"/>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Dentinger" initials="C" lastIdx="786497536" clrIdx="0"/>
  <p:cmAuthor id="2" name="Lia Florey" initials="L" lastIdx="78649753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8" d="100"/>
          <a:sy n="78" d="100"/>
        </p:scale>
        <p:origin x="1522" y="72"/>
      </p:cViewPr>
      <p:guideLst>
        <p:guide orient="horz" pos="2160"/>
        <p:guide pos="288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2-14T08:40:06.076" idx="786497536">
    <p:pos x="1310739" y="4325376"/>
    <p:text>ajouter un domaine d'intérêt ? numérisation, populations difficiles à atteindre, durabilité ou nouvelles géographies ?</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23-02-14T08:40:06.078" idx="786497536">
    <p:pos x="2621457" y="54001697"/>
    <p:text>Ou nous pouvons simplement laisser cette information en 2022 pour plus de simplicité. Je l'ai laissé ici car quelqu'un a suggéré qu'une brève orientation serait utile pour chaque pays.</p:text>
  </p:cm>
</p:cmLst>
</file>

<file path=ppt/comments/comment3.xml><?xml version="1.0" encoding="utf-8"?>
<p:cmLst xmlns:a="http://schemas.openxmlformats.org/drawingml/2006/main" xmlns:r="http://schemas.openxmlformats.org/officeDocument/2006/relationships" xmlns:p="http://schemas.openxmlformats.org/presentationml/2006/main">
  <p:cm authorId="2" dt="2023-02-14T08:40:06.081" idx="786497536">
    <p:pos x="131090" y="23986193"/>
    <p:text>Devrions-nous demander des informations sur le nombre de cycles à inclure dans ces cartes ? Est-il possible de les demander dans le temps qui reste ?</p:text>
  </p:cm>
  <p:cm authorId="2" dt="2023-02-14T08:40:06.082" idx="786497537">
    <p:pos x="131090" y="23986193"/>
    <p:text>Est-il possible de les réaliser avec les informations que Céline a déjà collectées ?</p:text>
  </p:cm>
</p:cmLst>
</file>

<file path=ppt/comments/comment4.xml><?xml version="1.0" encoding="utf-8"?>
<p:cmLst xmlns:a="http://schemas.openxmlformats.org/drawingml/2006/main" xmlns:r="http://schemas.openxmlformats.org/officeDocument/2006/relationships" xmlns:p="http://schemas.openxmlformats.org/presentationml/2006/main">
  <p:cm authorId="2" dt="2023-02-14T08:40:06.086" idx="786497536">
    <p:pos x="3604497" y="27197451"/>
    <p:text>Nous pouvons soit faire trois versions de ce modèle pour les trois groupes de présentations, soit inclure des instructions pour remplir simplement l'une des trois sections colorées.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17" name="Google Shape;6;n"/>
          <p:cNvSpPr txBox="1">
            <a:spLocks noGrp="1"/>
          </p:cNvSpPr>
          <p:nvPr>
            <p:ph type="body"/>
          </p:nvPr>
        </p:nvSpPr>
        <p:spPr>
          <a:xfrm>
            <a:off x="685800" y="4400550"/>
            <a:ext cx="5486400" cy="3600450"/>
          </a:xfrm>
          <a:prstGeom prst="rect">
            <a:avLst/>
          </a:prstGeom>
          <a:noFill/>
          <a:ln w="9525">
            <a:noFill/>
          </a:ln>
        </p:spPr>
        <p:txBody>
          <a:bodyPr wrap="square" lIns="91425" tIns="45700" rIns="91425" bIns="45700" anchor="t" anchorCtr="0"/>
          <a:lstStyle/>
          <a:p>
            <a:pPr lvl="0"/>
            <a:endParaRPr lang="en-US"/>
          </a:p>
        </p:txBody>
      </p:sp>
      <p:sp>
        <p:nvSpPr>
          <p:cNvPr id="7" name="Google Shape;7;n"/>
          <p:cNvSpPr txBox="1">
            <a:spLocks noGrp="1"/>
          </p:cNvSpPr>
          <p:nvPr>
            <p:ph type="ftr" idx="11"/>
          </p:nvPr>
        </p:nvSpPr>
        <p:spPr>
          <a:xfrm>
            <a:off x="0" y="8685213"/>
            <a:ext cx="2971800" cy="45878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8" name="Google Shape;8;n"/>
          <p:cNvSpPr txBox="1">
            <a:spLocks noGrp="1"/>
          </p:cNvSpPr>
          <p:nvPr>
            <p:ph type="sldNum" idx="12"/>
          </p:nvPr>
        </p:nvSpPr>
        <p:spPr>
          <a:xfrm>
            <a:off x="3884613" y="8685213"/>
            <a:ext cx="2971800" cy="458788"/>
          </a:xfrm>
          <a:prstGeom prst="rect">
            <a:avLst/>
          </a:prstGeom>
          <a:noFill/>
          <a:ln>
            <a:noFill/>
          </a:ln>
        </p:spPr>
        <p:txBody>
          <a:bodyPr spcFirstLastPara="1" wrap="square" lIns="91425" tIns="45700" rIns="91425" bIns="45700" anchor="b" anchorCtr="0">
            <a:noAutofit/>
          </a:bodyPr>
          <a:lstStyle/>
          <a:p>
            <a:pPr marL="0" marR="0" lvl="0" indent="0" algn="r" rtl="0" fontAlgn="auto">
              <a:lnSpc>
                <a:spcPct val="100000"/>
              </a:lnSpc>
              <a:spcBef>
                <a:spcPts val="0"/>
              </a:spcBef>
              <a:spcAft>
                <a:spcPts val="0"/>
              </a:spcAft>
              <a:buClr>
                <a:srgbClr val="000000"/>
              </a:buClr>
              <a:buSzPts val="1200"/>
              <a:buFont typeface="Arial" panose="020B0604020202020204"/>
              <a:buNone/>
            </a:pPr>
            <a:fld id="{00000000-1234-1234-1234-123412341234}" type="slidenum">
              <a:rPr lang="fr-FR" sz="1200" b="0" i="0" u="none" strike="noStrike" cap="none" noProof="1">
                <a:solidFill>
                  <a:schemeClr val="dk1"/>
                </a:solidFill>
                <a:latin typeface="Calibri" panose="020F0502020204030204"/>
                <a:ea typeface="Calibri" panose="020F0502020204030204"/>
                <a:cs typeface="Calibri" panose="020F0502020204030204"/>
                <a:sym typeface="Calibri" panose="020F0502020204030204"/>
              </a:rPr>
              <a:t>‹N°›</a:t>
            </a:fld>
            <a:endParaRPr sz="1200" b="0" i="0" u="none" strike="noStrike"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hf sldNum="0"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Google Shape;85;p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86" name="Google Shape;86;p1:notes"/>
          <p:cNvSpPr>
            <a:spLocks noGrp="1" noRot="1" noChangeAspect="1"/>
          </p:cNvSpPr>
          <p:nvPr>
            <p:ph type="sldImg" idx="2"/>
          </p:nvPr>
        </p:nvSpPr>
        <p:spPr>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Google Shape;186;g2073e6c94da_0_103: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87" name="Google Shape;187;g2073e6c94da_0_103:notes"/>
          <p:cNvSpPr>
            <a:spLocks noGrp="1" noRot="1" noChangeAspect="1"/>
          </p:cNvSpPr>
          <p:nvPr>
            <p:ph type="sldImg" idx="2"/>
          </p:nvPr>
        </p:nvSpPr>
        <p:spPr>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Google Shape;204;g207aaa14ad4_0_49: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05" name="Google Shape;205;g207aaa14ad4_0_49:notes"/>
          <p:cNvSpPr>
            <a:spLocks noGrp="1" noRot="1" noChangeAspect="1"/>
          </p:cNvSpPr>
          <p:nvPr>
            <p:ph type="sldImg" idx="2"/>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Google Shape;212;g2073e6c94da_0_119: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13" name="Google Shape;213;g2073e6c94da_0_119:notes"/>
          <p:cNvSpPr>
            <a:spLocks noGrp="1" noRot="1" noChangeAspect="1"/>
          </p:cNvSpPr>
          <p:nvPr>
            <p:ph type="sldImg" idx="2"/>
          </p:nvPr>
        </p:nvSpPr>
        <p:spPr>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Google Shape;230;g2073e6c94da_0_135: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31" name="Google Shape;231;g2073e6c94da_0_135:notes"/>
          <p:cNvSpPr>
            <a:spLocks noGrp="1" noRot="1" noChangeAspect="1"/>
          </p:cNvSpPr>
          <p:nvPr>
            <p:ph type="sldImg" idx="2"/>
          </p:nvPr>
        </p:nvSpPr>
        <p:spPr>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Google Shape;248;p2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249" name="Google Shape;249;p21:notes"/>
          <p:cNvSpPr>
            <a:spLocks noGrp="1" noRot="1" noChangeAspect="1"/>
          </p:cNvSpPr>
          <p:nvPr>
            <p:ph type="sldImg" idx="2"/>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Google Shape;95;g207aaa14ad4_0_32: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96" name="Google Shape;96;g207aaa14ad4_0_32:notes"/>
          <p:cNvSpPr>
            <a:spLocks noGrp="1" noRot="1" noChangeAspect="1"/>
          </p:cNvSpPr>
          <p:nvPr>
            <p:ph type="sldImg" idx="2"/>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Google Shape;104;g207aaa14ad4_0_2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05" name="Google Shape;105;g207aaa14ad4_0_21:notes"/>
          <p:cNvSpPr>
            <a:spLocks noGrp="1" noRot="1" noChangeAspect="1"/>
          </p:cNvSpPr>
          <p:nvPr>
            <p:ph type="sldImg" idx="2"/>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Google Shape;116;g2073e6c94da_0_54: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17" name="Google Shape;117;g2073e6c94da_0_54:notes"/>
          <p:cNvSpPr>
            <a:spLocks noGrp="1" noRot="1" noChangeAspect="1"/>
          </p:cNvSpPr>
          <p:nvPr>
            <p:ph type="sldImg" idx="2"/>
          </p:nvPr>
        </p:nvSpPr>
        <p:spPr>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Google Shape;124;g207aaa14ad4_0_1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25" name="Google Shape;125;g207aaa14ad4_0_11:notes"/>
          <p:cNvSpPr>
            <a:spLocks noGrp="1" noRot="1" noChangeAspect="1"/>
          </p:cNvSpPr>
          <p:nvPr>
            <p:ph type="sldImg" idx="2"/>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Google Shape;133;g2073e6c94da_0_63: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34" name="Google Shape;134;g2073e6c94da_0_63:notes"/>
          <p:cNvSpPr>
            <a:spLocks noGrp="1" noRot="1" noChangeAspect="1"/>
          </p:cNvSpPr>
          <p:nvPr>
            <p:ph type="sldImg" idx="2"/>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Google Shape;142;g2073e6c94da_0_71: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43" name="Google Shape;143;g2073e6c94da_0_71:notes"/>
          <p:cNvSpPr>
            <a:spLocks noGrp="1" noRot="1" noChangeAspect="1"/>
          </p:cNvSpPr>
          <p:nvPr>
            <p:ph type="sldImg" idx="2"/>
          </p:nvPr>
        </p:nvSpPr>
        <p:spPr>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Google Shape;160;g207aaa14ad4_0_42: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61" name="Google Shape;161;g207aaa14ad4_0_42:notes"/>
          <p:cNvSpPr>
            <a:spLocks noGrp="1" noRot="1" noChangeAspect="1"/>
          </p:cNvSpPr>
          <p:nvPr>
            <p:ph type="sldImg" idx="2"/>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Google Shape;168;g2073e6c94da_0_87:notes"/>
          <p:cNvSpPr txBox="1">
            <a:spLocks noGrp="1"/>
          </p:cNvSpPr>
          <p:nvPr>
            <p:ph type="body"/>
          </p:nvPr>
        </p:nvSpPr>
        <p:spPr>
          <a:ln/>
        </p:spPr>
        <p:txBody>
          <a:bodyPr wrap="square" lIns="91425" tIns="45700" rIns="91425" bIns="45700" anchor="t" anchorCtr="0"/>
          <a:lstStyle/>
          <a:p>
            <a:pPr marL="0" lvl="0" indent="0">
              <a:buNone/>
            </a:pPr>
            <a:endParaRPr lang="en-US" sz="1200">
              <a:solidFill>
                <a:srgbClr val="000000"/>
              </a:solidFill>
              <a:latin typeface="Calibri" panose="020F0502020204030204"/>
              <a:sym typeface="Calibri" panose="020F0502020204030204"/>
            </a:endParaRPr>
          </a:p>
        </p:txBody>
      </p:sp>
      <p:sp>
        <p:nvSpPr>
          <p:cNvPr id="169" name="Google Shape;169;g2073e6c94da_0_87:notes"/>
          <p:cNvSpPr>
            <a:spLocks noGrp="1" noRot="1" noChangeAspect="1"/>
          </p:cNvSpPr>
          <p:nvPr>
            <p:ph type="sldImg" idx="2"/>
          </p:nvPr>
        </p:nvSpPr>
        <p:spPr>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bg1"/>
        </a:solidFill>
        <a:effectLst/>
      </p:bgPr>
    </p:bg>
    <p:spTree>
      <p:nvGrpSpPr>
        <p:cNvPr id="1" name="Shape 15"/>
        <p:cNvGrpSpPr/>
        <p:nvPr/>
      </p:nvGrpSpPr>
      <p:grpSpPr>
        <a:xfrm>
          <a:off x="0" y="0"/>
          <a:ext cx="0" cy="0"/>
          <a:chOff x="0" y="0"/>
          <a:chExt cx="0" cy="0"/>
        </a:xfrm>
      </p:grpSpPr>
      <p:sp>
        <p:nvSpPr>
          <p:cNvPr id="16" name="Google Shape;16;p2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17" name="Google Shape;17;p2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pPr fontAlgn="auto"/>
            <a:endParaRPr/>
          </a:p>
        </p:txBody>
      </p:sp>
      <p:sp>
        <p:nvSpPr>
          <p:cNvPr id="18" name="Google Shape;18;p23"/>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19" name="Google Shape;19;p23"/>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0" name="Google Shape;20;p2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bg>
      <p:bgPr>
        <a:solidFill>
          <a:schemeClr val="bg1"/>
        </a:solidFill>
        <a:effectLst/>
      </p:bgPr>
    </p:bg>
    <p:spTree>
      <p:nvGrpSpPr>
        <p:cNvPr id="1" name="Shape 72"/>
        <p:cNvGrpSpPr/>
        <p:nvPr/>
      </p:nvGrpSpPr>
      <p:grpSpPr>
        <a:xfrm>
          <a:off x="0" y="0"/>
          <a:ext cx="0" cy="0"/>
          <a:chOff x="0" y="0"/>
          <a:chExt cx="0" cy="0"/>
        </a:xfrm>
      </p:grpSpPr>
      <p:sp>
        <p:nvSpPr>
          <p:cNvPr id="73" name="Google Shape;73;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4" name="Google Shape;74;p3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75" name="Google Shape;75;p32"/>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6" name="Google Shape;76;p32"/>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7" name="Google Shape;77;p32"/>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solidFill>
          <a:schemeClr val="bg1"/>
        </a:solidFill>
        <a:effectLst/>
      </p:bgPr>
    </p:bg>
    <p:spTree>
      <p:nvGrpSpPr>
        <p:cNvPr id="1" name="Shape 78"/>
        <p:cNvGrpSpPr/>
        <p:nvPr/>
      </p:nvGrpSpPr>
      <p:grpSpPr>
        <a:xfrm>
          <a:off x="0" y="0"/>
          <a:ext cx="0" cy="0"/>
          <a:chOff x="0" y="0"/>
          <a:chExt cx="0" cy="0"/>
        </a:xfrm>
      </p:grpSpPr>
      <p:sp>
        <p:nvSpPr>
          <p:cNvPr id="79" name="Google Shape;79;p3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0" name="Google Shape;80;p3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81" name="Google Shape;81;p33"/>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2" name="Google Shape;82;p33"/>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83" name="Google Shape;83;p3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bg1"/>
        </a:solidFill>
        <a:effectLst/>
      </p:bgPr>
    </p:bg>
    <p:spTree>
      <p:nvGrpSpPr>
        <p:cNvPr id="1" name="Shape 21"/>
        <p:cNvGrpSpPr/>
        <p:nvPr/>
      </p:nvGrpSpPr>
      <p:grpSpPr>
        <a:xfrm>
          <a:off x="0" y="0"/>
          <a:ext cx="0" cy="0"/>
          <a:chOff x="0" y="0"/>
          <a:chExt cx="0" cy="0"/>
        </a:xfrm>
      </p:grpSpPr>
      <p:sp>
        <p:nvSpPr>
          <p:cNvPr id="22" name="Google Shape;22;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3" name="Google Shape;23;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pPr fontAlgn="auto"/>
            <a:endParaRPr/>
          </a:p>
        </p:txBody>
      </p:sp>
      <p:sp>
        <p:nvSpPr>
          <p:cNvPr id="24" name="Google Shape;24;p24"/>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5" name="Google Shape;25;p24"/>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6" name="Google Shape;26;p24"/>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bg1"/>
        </a:solidFill>
        <a:effectLst/>
      </p:bgPr>
    </p:bg>
    <p:spTree>
      <p:nvGrpSpPr>
        <p:cNvPr id="1" name="Shape 27"/>
        <p:cNvGrpSpPr/>
        <p:nvPr/>
      </p:nvGrpSpPr>
      <p:grpSpPr>
        <a:xfrm>
          <a:off x="0" y="0"/>
          <a:ext cx="0" cy="0"/>
          <a:chOff x="0" y="0"/>
          <a:chExt cx="0" cy="0"/>
        </a:xfrm>
      </p:grpSpPr>
      <p:sp>
        <p:nvSpPr>
          <p:cNvPr id="28" name="Google Shape;28;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panose="020F0502020204030204"/>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29" name="Google Shape;29;p2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pPr fontAlgn="auto"/>
            <a:endParaRPr/>
          </a:p>
        </p:txBody>
      </p:sp>
      <p:sp>
        <p:nvSpPr>
          <p:cNvPr id="30" name="Google Shape;30;p2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pPr fontAlgn="auto"/>
            <a:endParaRPr/>
          </a:p>
        </p:txBody>
      </p:sp>
      <p:sp>
        <p:nvSpPr>
          <p:cNvPr id="31" name="Google Shape;31;p2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pPr fontAlgn="auto"/>
            <a:endParaRPr/>
          </a:p>
        </p:txBody>
      </p:sp>
      <p:sp>
        <p:nvSpPr>
          <p:cNvPr id="32" name="Google Shape;32;p2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pPr fontAlgn="auto"/>
            <a:endParaRPr/>
          </a:p>
        </p:txBody>
      </p:sp>
      <p:sp>
        <p:nvSpPr>
          <p:cNvPr id="33" name="Google Shape;33;p25"/>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4" name="Google Shape;34;p25"/>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5" name="Google Shape;35;p25"/>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bg1"/>
        </a:solidFill>
        <a:effectLst/>
      </p:bgPr>
    </p:bg>
    <p:spTree>
      <p:nvGrpSpPr>
        <p:cNvPr id="1" name="Shape 36"/>
        <p:cNvGrpSpPr/>
        <p:nvPr/>
      </p:nvGrpSpPr>
      <p:grpSpPr>
        <a:xfrm>
          <a:off x="0" y="0"/>
          <a:ext cx="0" cy="0"/>
          <a:chOff x="0" y="0"/>
          <a:chExt cx="0" cy="0"/>
        </a:xfrm>
      </p:grpSpPr>
      <p:sp>
        <p:nvSpPr>
          <p:cNvPr id="37" name="Google Shape;37;p2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panose="020F0502020204030204"/>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38" name="Google Shape;38;p2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pPr fontAlgn="auto"/>
            <a:endParaRPr/>
          </a:p>
        </p:txBody>
      </p:sp>
      <p:sp>
        <p:nvSpPr>
          <p:cNvPr id="39" name="Google Shape;39;p26"/>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0" name="Google Shape;40;p26"/>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1" name="Google Shape;41;p26"/>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bg>
      <p:bgPr>
        <a:solidFill>
          <a:schemeClr val="bg1"/>
        </a:solidFill>
        <a:effectLst/>
      </p:bgPr>
    </p:bg>
    <p:spTree>
      <p:nvGrpSpPr>
        <p:cNvPr id="1" name="Shape 42"/>
        <p:cNvGrpSpPr/>
        <p:nvPr/>
      </p:nvGrpSpPr>
      <p:grpSpPr>
        <a:xfrm>
          <a:off x="0" y="0"/>
          <a:ext cx="0" cy="0"/>
          <a:chOff x="0" y="0"/>
          <a:chExt cx="0" cy="0"/>
        </a:xfrm>
      </p:grpSpPr>
      <p:sp>
        <p:nvSpPr>
          <p:cNvPr id="43" name="Google Shape;43;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4" name="Google Shape;44;p2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pPr fontAlgn="auto"/>
            <a:endParaRPr/>
          </a:p>
        </p:txBody>
      </p:sp>
      <p:sp>
        <p:nvSpPr>
          <p:cNvPr id="45" name="Google Shape;45;p2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pPr fontAlgn="auto"/>
            <a:endParaRPr/>
          </a:p>
        </p:txBody>
      </p:sp>
      <p:sp>
        <p:nvSpPr>
          <p:cNvPr id="46" name="Google Shape;46;p27"/>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7" name="Google Shape;47;p27"/>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48" name="Google Shape;48;p27"/>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bg1"/>
        </a:solidFill>
        <a:effectLst/>
      </p:bgPr>
    </p:bg>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1" name="Google Shape;51;p28"/>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2" name="Google Shape;52;p28"/>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3" name="Google Shape;53;p28"/>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bg1"/>
        </a:solidFill>
        <a:effectLst/>
      </p:bgPr>
    </p:bg>
    <p:spTree>
      <p:nvGrpSpPr>
        <p:cNvPr id="1" name="Shape 54"/>
        <p:cNvGrpSpPr/>
        <p:nvPr/>
      </p:nvGrpSpPr>
      <p:grpSpPr>
        <a:xfrm>
          <a:off x="0" y="0"/>
          <a:ext cx="0" cy="0"/>
          <a:chOff x="0" y="0"/>
          <a:chExt cx="0" cy="0"/>
        </a:xfrm>
      </p:grpSpPr>
      <p:sp>
        <p:nvSpPr>
          <p:cNvPr id="55" name="Google Shape;55;p29"/>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6" name="Google Shape;56;p29"/>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57" name="Google Shape;57;p29"/>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solidFill>
          <a:schemeClr val="bg1"/>
        </a:solidFill>
        <a:effectLst/>
      </p:bgPr>
    </p:bg>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0" name="Google Shape;60;p3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pPr fontAlgn="auto"/>
            <a:endParaRPr/>
          </a:p>
        </p:txBody>
      </p:sp>
      <p:sp>
        <p:nvSpPr>
          <p:cNvPr id="61" name="Google Shape;61;p3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pPr fontAlgn="auto"/>
            <a:endParaRPr/>
          </a:p>
        </p:txBody>
      </p:sp>
      <p:sp>
        <p:nvSpPr>
          <p:cNvPr id="62" name="Google Shape;62;p30"/>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3" name="Google Shape;63;p30"/>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4" name="Google Shape;64;p30"/>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solidFill>
          <a:schemeClr val="bg1"/>
        </a:solidFill>
        <a:effectLst/>
      </p:bgPr>
    </p:bg>
    <p:spTree>
      <p:nvGrpSpPr>
        <p:cNvPr id="1" name="Shape 65"/>
        <p:cNvGrpSpPr/>
        <p:nvPr/>
      </p:nvGrpSpPr>
      <p:grpSpPr>
        <a:xfrm>
          <a:off x="0" y="0"/>
          <a:ext cx="0" cy="0"/>
          <a:chOff x="0" y="0"/>
          <a:chExt cx="0" cy="0"/>
        </a:xfrm>
      </p:grpSpPr>
      <p:sp>
        <p:nvSpPr>
          <p:cNvPr id="66" name="Google Shape;66;p3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67" name="Google Shape;67;p31"/>
          <p:cNvSpPr>
            <a:spLocks noGrp="1"/>
          </p:cNvSpPr>
          <p:nvPr>
            <p:ph type="pic" idx="2"/>
          </p:nvPr>
        </p:nvSpPr>
        <p:spPr>
          <a:xfrm>
            <a:off x="1792288" y="612775"/>
            <a:ext cx="5486400" cy="4114800"/>
          </a:xfrm>
          <a:prstGeom prst="rect">
            <a:avLst/>
          </a:prstGeom>
          <a:noFill/>
          <a:ln>
            <a:noFill/>
          </a:ln>
        </p:spPr>
      </p:sp>
      <p:sp>
        <p:nvSpPr>
          <p:cNvPr id="68" name="Google Shape;68;p3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pPr fontAlgn="auto"/>
            <a:endParaRPr/>
          </a:p>
        </p:txBody>
      </p:sp>
      <p:sp>
        <p:nvSpPr>
          <p:cNvPr id="69" name="Google Shape;69;p31"/>
          <p:cNvSpPr txBox="1">
            <a:spLocks noGrp="1"/>
          </p:cNvSpPr>
          <p:nvPr>
            <p:ph type="dt" idx="10"/>
          </p:nvPr>
        </p:nvSpPr>
        <p:spPr>
          <a:xfrm>
            <a:off x="457200" y="6356350"/>
            <a:ext cx="2133600" cy="365125"/>
          </a:xfrm>
          <a:prstGeom prst="rect">
            <a:avLst/>
          </a:prstGeom>
          <a:noFill/>
          <a:ln>
            <a:noFill/>
          </a:ln>
        </p:spPr>
        <p:txBody>
          <a:bodyPr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0" name="Google Shape;70;p31"/>
          <p:cNvSpPr txBox="1">
            <a:spLocks noGrp="1"/>
          </p:cNvSpPr>
          <p:nvPr>
            <p:ph type="ftr" idx="11"/>
          </p:nvPr>
        </p:nvSpPr>
        <p:spPr>
          <a:xfrm>
            <a:off x="3124200" y="6356350"/>
            <a:ext cx="2895600" cy="365125"/>
          </a:xfrm>
          <a:prstGeom prst="rect">
            <a:avLst/>
          </a:prstGeom>
          <a:noFill/>
          <a:ln>
            <a:noFill/>
          </a:ln>
        </p:spPr>
        <p:txBody>
          <a:bodyPr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fontAlgn="auto"/>
            <a:endParaRPr/>
          </a:p>
        </p:txBody>
      </p:sp>
      <p:sp>
        <p:nvSpPr>
          <p:cNvPr id="71" name="Google Shape;71;p31"/>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10;p22"/>
          <p:cNvSpPr txBox="1">
            <a:spLocks noGrp="1"/>
          </p:cNvSpPr>
          <p:nvPr>
            <p:ph type="title"/>
          </p:nvPr>
        </p:nvSpPr>
        <p:spPr>
          <a:xfrm>
            <a:off x="457200" y="274638"/>
            <a:ext cx="8229600" cy="1143000"/>
          </a:xfrm>
          <a:prstGeom prst="rect">
            <a:avLst/>
          </a:prstGeom>
          <a:noFill/>
          <a:ln w="9525">
            <a:noFill/>
          </a:ln>
        </p:spPr>
        <p:txBody>
          <a:bodyPr wrap="square" lIns="91425" tIns="45700" rIns="91425" bIns="45700" anchor="ctr" anchorCtr="0"/>
          <a:lstStyle/>
          <a:p>
            <a:pPr lvl="0"/>
            <a:endParaRPr lang="en-US"/>
          </a:p>
        </p:txBody>
      </p:sp>
      <p:sp>
        <p:nvSpPr>
          <p:cNvPr id="1027" name="Google Shape;11;p22"/>
          <p:cNvSpPr txBox="1">
            <a:spLocks noGrp="1"/>
          </p:cNvSpPr>
          <p:nvPr>
            <p:ph type="body"/>
          </p:nvPr>
        </p:nvSpPr>
        <p:spPr>
          <a:xfrm>
            <a:off x="457200" y="1600200"/>
            <a:ext cx="8229600" cy="4525963"/>
          </a:xfrm>
          <a:prstGeom prst="rect">
            <a:avLst/>
          </a:prstGeom>
          <a:noFill/>
          <a:ln w="9525">
            <a:noFill/>
          </a:ln>
        </p:spPr>
        <p:txBody>
          <a:bodyPr wrap="square" lIns="91425" tIns="45700" rIns="91425" bIns="45700" anchor="t" anchorCtr="0"/>
          <a:lstStyle/>
          <a:p>
            <a:pPr lvl="0"/>
            <a:endParaRPr lang="en-US"/>
          </a:p>
        </p:txBody>
      </p:sp>
      <p:sp>
        <p:nvSpPr>
          <p:cNvPr id="12" name="Google Shape;12;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13" name="Google Shape;13;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pPr fontAlgn="auto"/>
            <a:endParaRPr/>
          </a:p>
        </p:txBody>
      </p:sp>
      <p:sp>
        <p:nvSpPr>
          <p:cNvPr id="14" name="Google Shape;14;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fontAlgn="auto">
              <a:spcBef>
                <a:spcPts val="0"/>
              </a:spcBef>
              <a:spcAft>
                <a:spcPts val="0"/>
              </a:spcAft>
              <a:buNone/>
            </a:pPr>
            <a:fld id="{00000000-1234-1234-1234-123412341234}" type="slidenum">
              <a:rPr lang="fr-FR" strike="noStrike" noProof="1">
                <a:latin typeface="Calibri" panose="020F0502020204030204"/>
                <a:ea typeface="Calibri" panose="020F0502020204030204"/>
                <a:cs typeface="Calibri" panose="020F0502020204030204"/>
              </a:rPr>
              <a:t>‹N°›</a:t>
            </a:fld>
            <a:endParaRPr lang="fr-FR" strike="noStrike" noProof="1"/>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comments" Target="../comments/commen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oogle Shape;88;p1"/>
          <p:cNvGrpSpPr/>
          <p:nvPr/>
        </p:nvGrpSpPr>
        <p:grpSpPr>
          <a:xfrm>
            <a:off x="395288" y="1916113"/>
            <a:ext cx="8280400" cy="2159000"/>
            <a:chOff x="0" y="0"/>
            <a:chExt cx="8280920" cy="2158130"/>
          </a:xfrm>
        </p:grpSpPr>
        <p:sp>
          <p:nvSpPr>
            <p:cNvPr id="89" name="Google Shape;89;p1"/>
            <p:cNvSpPr/>
            <p:nvPr/>
          </p:nvSpPr>
          <p:spPr>
            <a:xfrm>
              <a:off x="0" y="0"/>
              <a:ext cx="8280920" cy="2158130"/>
            </a:xfrm>
            <a:prstGeom prst="rect">
              <a:avLst/>
            </a:prstGeom>
            <a:solidFill>
              <a:schemeClr val="accent1"/>
            </a:solidFill>
            <a:ln>
              <a:noFill/>
            </a:ln>
            <a:effectLst>
              <a:outerShdw blurRad="40000" dist="23000" dir="5400000" rotWithShape="0">
                <a:srgbClr val="000000">
                  <a:alpha val="34509"/>
                </a:srgbClr>
              </a:outerShdw>
            </a:effectLst>
          </p:spPr>
          <p:txBody>
            <a:bodyPr spcFirstLastPara="1" wrap="square" lIns="91425" tIns="91425" rIns="91425" bIns="91425" anchor="ctr" anchorCtr="0">
              <a:noAutofit/>
            </a:bodyPr>
            <a:lstStyle/>
            <a:p>
              <a:pPr marL="0" marR="0" lvl="0" indent="0" algn="l" rtl="0" fontAlgn="auto">
                <a:lnSpc>
                  <a:spcPct val="100000"/>
                </a:lnSpc>
                <a:spcBef>
                  <a:spcPts val="0"/>
                </a:spcBef>
                <a:spcAft>
                  <a:spcPts val="0"/>
                </a:spcAft>
                <a:buClr>
                  <a:srgbClr val="000000"/>
                </a:buClr>
                <a:buSzPts val="1400"/>
                <a:buFont typeface="Arial" panose="020B0604020202020204"/>
                <a:buNone/>
              </a:pPr>
              <a:endParaRPr sz="1400" b="0" i="0" u="none" strike="noStrike" cap="none" noProof="1">
                <a:solidFill>
                  <a:srgbClr val="000000"/>
                </a:solidFill>
                <a:latin typeface="Arial" panose="020B0604020202020204"/>
                <a:ea typeface="Arial" panose="020B0604020202020204"/>
                <a:cs typeface="Arial" panose="020B0604020202020204"/>
                <a:sym typeface="Arial" panose="020B0604020202020204"/>
              </a:endParaRPr>
            </a:p>
          </p:txBody>
        </p:sp>
        <p:sp>
          <p:nvSpPr>
            <p:cNvPr id="90" name="Google Shape;90;p1"/>
            <p:cNvSpPr txBox="1"/>
            <p:nvPr/>
          </p:nvSpPr>
          <p:spPr>
            <a:xfrm>
              <a:off x="0" y="0"/>
              <a:ext cx="8280920" cy="2158130"/>
            </a:xfrm>
            <a:prstGeom prst="rect">
              <a:avLst/>
            </a:prstGeom>
            <a:noFill/>
            <a:ln>
              <a:noFill/>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lt1"/>
                </a:buClr>
                <a:buSzPts val="2400"/>
                <a:buFont typeface="Arial" panose="020B0604020202020204"/>
                <a:buNone/>
              </a:pPr>
              <a:r>
                <a:rPr lang="fr-FR" sz="2700" b="1" cap="none" noProof="1">
                  <a:solidFill>
                    <a:schemeClr val="lt1"/>
                  </a:solidFill>
                  <a:latin typeface="Arial" panose="020B0604020202020204"/>
                  <a:ea typeface="Arial" panose="020B0604020202020204"/>
                  <a:cs typeface="Arial" panose="020B0604020202020204"/>
                  <a:sym typeface="Arial" panose="020B0604020202020204"/>
                </a:rPr>
                <a:t>Chimioprévention du paludisme saisonnier (</a:t>
              </a:r>
              <a:r>
                <a:rPr lang="en-US" altLang="fr-FR" sz="2700" b="1" cap="none" noProof="1">
                  <a:solidFill>
                    <a:schemeClr val="lt1"/>
                  </a:solidFill>
                  <a:latin typeface="Arial" panose="020B0604020202020204"/>
                  <a:ea typeface="Arial" panose="020B0604020202020204"/>
                  <a:cs typeface="Arial" panose="020B0604020202020204"/>
                  <a:sym typeface="Arial" panose="020B0604020202020204"/>
                </a:rPr>
                <a:t>CPS</a:t>
              </a:r>
              <a:r>
                <a:rPr lang="fr-FR" sz="2700" b="1" cap="none" noProof="1">
                  <a:solidFill>
                    <a:schemeClr val="lt1"/>
                  </a:solidFill>
                  <a:latin typeface="Arial" panose="020B0604020202020204"/>
                  <a:ea typeface="Arial" panose="020B0604020202020204"/>
                  <a:cs typeface="Arial" panose="020B0604020202020204"/>
                  <a:sym typeface="Arial" panose="020B0604020202020204"/>
                </a:rPr>
                <a:t>) </a:t>
              </a:r>
              <a:endParaRPr sz="2700" b="1" cap="none" noProof="1">
                <a:solidFill>
                  <a:schemeClr val="lt1"/>
                </a:solidFill>
                <a:latin typeface="Arial" panose="020B0604020202020204"/>
                <a:ea typeface="Arial" panose="020B0604020202020204"/>
                <a:cs typeface="Arial" panose="020B0604020202020204"/>
                <a:sym typeface="Arial" panose="020B0604020202020204"/>
              </a:endParaRPr>
            </a:p>
            <a:p>
              <a:pPr marR="0" algn="ctr" fontAlgn="auto">
                <a:lnSpc>
                  <a:spcPct val="90000"/>
                </a:lnSpc>
                <a:spcBef>
                  <a:spcPts val="0"/>
                </a:spcBef>
                <a:spcAft>
                  <a:spcPts val="0"/>
                </a:spcAft>
                <a:buClr>
                  <a:schemeClr val="lt1"/>
                </a:buClr>
                <a:buSzPts val="2400"/>
                <a:buFont typeface="Arial" panose="020B0604020202020204"/>
                <a:buNone/>
              </a:pPr>
              <a:r>
                <a:rPr lang="fr-FR" sz="2700" b="1" noProof="1">
                  <a:solidFill>
                    <a:schemeClr val="lt1"/>
                  </a:solidFill>
                  <a:latin typeface="Arial" panose="020B0604020202020204"/>
                  <a:ea typeface="Arial" panose="020B0604020202020204"/>
                  <a:cs typeface="Arial" panose="020B0604020202020204"/>
                </a:rPr>
                <a:t>Campagne 2023</a:t>
              </a:r>
              <a:endParaRPr sz="2700" b="1" noProof="1">
                <a:solidFill>
                  <a:schemeClr val="lt1"/>
                </a:solidFill>
              </a:endParaRPr>
            </a:p>
            <a:p>
              <a:pPr marR="0" fontAlgn="auto">
                <a:lnSpc>
                  <a:spcPct val="90000"/>
                </a:lnSpc>
                <a:spcBef>
                  <a:spcPts val="840"/>
                </a:spcBef>
                <a:spcAft>
                  <a:spcPts val="0"/>
                </a:spcAft>
                <a:buClr>
                  <a:schemeClr val="lt1"/>
                </a:buClr>
                <a:buSzPts val="2400"/>
                <a:buFont typeface="Arial" panose="020B0604020202020204"/>
                <a:buNone/>
              </a:pPr>
              <a:r>
                <a:rPr lang="fr-FR" sz="2400" b="1" cap="none" noProof="1">
                  <a:solidFill>
                    <a:schemeClr val="lt1"/>
                  </a:solidFill>
                  <a:latin typeface="Arial" panose="020B0604020202020204"/>
                  <a:ea typeface="Arial" panose="020B0604020202020204"/>
                  <a:cs typeface="Arial" panose="020B0604020202020204"/>
                  <a:sym typeface="Arial" panose="020B0604020202020204"/>
                </a:rPr>
                <a:t>  </a:t>
              </a:r>
              <a:endParaRPr cap="none" noProof="1">
                <a:solidFill>
                  <a:srgbClr val="000000"/>
                </a:solidFill>
                <a:latin typeface="Arial" panose="020B0604020202020204"/>
                <a:ea typeface="Arial" panose="020B0604020202020204"/>
                <a:cs typeface="Arial" panose="020B0604020202020204"/>
                <a:sym typeface="Arial" panose="020B0604020202020204"/>
              </a:endParaRPr>
            </a:p>
            <a:p>
              <a:pPr marR="0" fontAlgn="auto">
                <a:lnSpc>
                  <a:spcPct val="90000"/>
                </a:lnSpc>
                <a:spcBef>
                  <a:spcPts val="840"/>
                </a:spcBef>
                <a:spcAft>
                  <a:spcPts val="0"/>
                </a:spcAft>
                <a:buClr>
                  <a:schemeClr val="lt1"/>
                </a:buClr>
                <a:buSzPts val="2400"/>
                <a:buFont typeface="Arial" panose="020B0604020202020204"/>
                <a:buNone/>
              </a:pPr>
              <a:r>
                <a:rPr lang="fr-FR" sz="2400" b="1" cap="none" noProof="1">
                  <a:solidFill>
                    <a:schemeClr val="lt1"/>
                  </a:solidFill>
                  <a:latin typeface="Arial" panose="020B0604020202020204"/>
                  <a:ea typeface="Arial" panose="020B0604020202020204"/>
                  <a:cs typeface="Arial" panose="020B0604020202020204"/>
                  <a:sym typeface="Arial" panose="020B0604020202020204"/>
                </a:rPr>
                <a:t> </a:t>
              </a:r>
              <a:endParaRPr sz="2400" i="1" cap="none" noProof="1">
                <a:solidFill>
                  <a:schemeClr val="lt1"/>
                </a:solidFill>
                <a:latin typeface="Arial" panose="020B0604020202020204"/>
                <a:ea typeface="Arial" panose="020B0604020202020204"/>
                <a:cs typeface="Arial" panose="020B0604020202020204"/>
                <a:sym typeface="Arial" panose="020B0604020202020204"/>
              </a:endParaRPr>
            </a:p>
          </p:txBody>
        </p:sp>
      </p:grpSp>
      <p:sp>
        <p:nvSpPr>
          <p:cNvPr id="91" name="Google Shape;91;p1"/>
          <p:cNvSpPr txBox="1"/>
          <p:nvPr/>
        </p:nvSpPr>
        <p:spPr>
          <a:xfrm>
            <a:off x="2244725" y="3308350"/>
            <a:ext cx="4824413" cy="56038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fr-FR" sz="2000" b="1" i="1" cap="none" noProof="1">
                <a:solidFill>
                  <a:schemeClr val="dk1"/>
                </a:solidFill>
                <a:latin typeface="Arial" panose="020B0604020202020204"/>
                <a:ea typeface="Arial" panose="020B0604020202020204"/>
                <a:cs typeface="Arial" panose="020B0604020202020204"/>
                <a:sym typeface="Arial" panose="020B0604020202020204"/>
              </a:rPr>
              <a:t>TOGO</a:t>
            </a:r>
            <a:endParaRPr sz="2000" b="1" i="1" noProof="1">
              <a:solidFill>
                <a:schemeClr val="dk1"/>
              </a:solidFill>
            </a:endParaRPr>
          </a:p>
        </p:txBody>
      </p:sp>
      <p:sp>
        <p:nvSpPr>
          <p:cNvPr id="92" name="Google Shape;92;p1"/>
          <p:cNvSpPr txBox="1"/>
          <p:nvPr/>
        </p:nvSpPr>
        <p:spPr>
          <a:xfrm>
            <a:off x="2416751" y="4700587"/>
            <a:ext cx="4652387" cy="56038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latin typeface="Arial" panose="020B0604020202020204"/>
                <a:ea typeface="Arial" panose="020B0604020202020204"/>
                <a:cs typeface="Arial" panose="020B0604020202020204"/>
              </a:rPr>
              <a:t>TCHADJOBO Tchassama</a:t>
            </a:r>
          </a:p>
          <a:p>
            <a:pPr marR="0" algn="ctr" fontAlgn="auto">
              <a:lnSpc>
                <a:spcPct val="90000"/>
              </a:lnSpc>
              <a:spcBef>
                <a:spcPts val="0"/>
              </a:spcBef>
              <a:spcAft>
                <a:spcPts val="0"/>
              </a:spcAft>
              <a:buClr>
                <a:schemeClr val="dk1"/>
              </a:buClr>
              <a:buSzPts val="2000"/>
              <a:buFont typeface="Arial" panose="020B0604020202020204"/>
              <a:buNone/>
            </a:pPr>
            <a:r>
              <a:rPr lang="en-US" sz="2000" b="1" i="1" noProof="1">
                <a:solidFill>
                  <a:schemeClr val="dk1"/>
                </a:solidFill>
                <a:cs typeface="Arial" panose="020B0604020202020204"/>
              </a:rPr>
              <a:t>Point focal CPS</a:t>
            </a:r>
            <a:endParaRPr lang="en-US" sz="2000" b="1" i="1" noProof="1">
              <a:solidFill>
                <a:schemeClr val="dk1"/>
              </a:solidFill>
            </a:endParaRPr>
          </a:p>
        </p:txBody>
      </p:sp>
      <p:sp>
        <p:nvSpPr>
          <p:cNvPr id="93" name="Google Shape;93;p1"/>
          <p:cNvSpPr txBox="1"/>
          <p:nvPr/>
        </p:nvSpPr>
        <p:spPr>
          <a:xfrm>
            <a:off x="515938" y="6030913"/>
            <a:ext cx="8280400" cy="560388"/>
          </a:xfrm>
          <a:prstGeom prst="rect">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R="0" algn="ctr" fontAlgn="auto">
              <a:lnSpc>
                <a:spcPct val="90000"/>
              </a:lnSpc>
              <a:spcBef>
                <a:spcPts val="0"/>
              </a:spcBef>
              <a:spcAft>
                <a:spcPts val="0"/>
              </a:spcAft>
              <a:buClr>
                <a:schemeClr val="dk1"/>
              </a:buClr>
              <a:buSzPts val="2000"/>
              <a:buFont typeface="Arial" panose="020B0604020202020204"/>
              <a:buNone/>
            </a:pPr>
            <a:r>
              <a:rPr lang="fr-FR" sz="2000" b="1" noProof="1">
                <a:solidFill>
                  <a:schemeClr val="dk1"/>
                </a:solidFill>
                <a:latin typeface="Arial" panose="020B0604020202020204"/>
                <a:ea typeface="Arial" panose="020B0604020202020204"/>
                <a:cs typeface="Arial" panose="020B0604020202020204"/>
              </a:rPr>
              <a:t>Préparé pour la réunion de l'Alliance </a:t>
            </a:r>
            <a:r>
              <a:rPr lang="en-US" altLang="fr-FR" sz="2000" b="1" noProof="1">
                <a:solidFill>
                  <a:schemeClr val="dk1"/>
                </a:solidFill>
                <a:latin typeface="Arial" panose="020B0604020202020204"/>
                <a:ea typeface="Arial" panose="020B0604020202020204"/>
                <a:cs typeface="Arial" panose="020B0604020202020204"/>
              </a:rPr>
              <a:t>CPS</a:t>
            </a:r>
            <a:r>
              <a:rPr lang="fr-FR" sz="2000" b="1" noProof="1">
                <a:solidFill>
                  <a:schemeClr val="dk1"/>
                </a:solidFill>
                <a:latin typeface="Arial" panose="020B0604020202020204"/>
                <a:ea typeface="Arial" panose="020B0604020202020204"/>
                <a:cs typeface="Arial" panose="020B0604020202020204"/>
              </a:rPr>
              <a:t> 2024 – Abuja, Nigéria </a:t>
            </a:r>
            <a:endParaRPr sz="2000" b="1" noProof="1">
              <a:solidFill>
                <a:schemeClr val="dk1"/>
              </a:solidFill>
            </a:endParaRPr>
          </a:p>
        </p:txBody>
      </p:sp>
      <p:grpSp>
        <p:nvGrpSpPr>
          <p:cNvPr id="8" name="Groupe 7">
            <a:extLst>
              <a:ext uri="{FF2B5EF4-FFF2-40B4-BE49-F238E27FC236}">
                <a16:creationId xmlns:a16="http://schemas.microsoft.com/office/drawing/2014/main" id="{19CC6213-961C-334A-CE86-4A4032DB7697}"/>
              </a:ext>
            </a:extLst>
          </p:cNvPr>
          <p:cNvGrpSpPr>
            <a:grpSpLocks/>
          </p:cNvGrpSpPr>
          <p:nvPr/>
        </p:nvGrpSpPr>
        <p:grpSpPr>
          <a:xfrm>
            <a:off x="3711575" y="187643"/>
            <a:ext cx="1647825" cy="1501140"/>
            <a:chOff x="0" y="0"/>
            <a:chExt cx="1647825" cy="1501140"/>
          </a:xfrm>
        </p:grpSpPr>
        <p:sp>
          <p:nvSpPr>
            <p:cNvPr id="9" name="Zone de texte 2">
              <a:extLst>
                <a:ext uri="{FF2B5EF4-FFF2-40B4-BE49-F238E27FC236}">
                  <a16:creationId xmlns:a16="http://schemas.microsoft.com/office/drawing/2014/main" id="{66C42A39-5E19-A386-FC58-893311C3941D}"/>
                </a:ext>
              </a:extLst>
            </p:cNvPr>
            <p:cNvSpPr txBox="1">
              <a:spLocks noChangeArrowheads="1"/>
            </p:cNvSpPr>
            <p:nvPr/>
          </p:nvSpPr>
          <p:spPr bwMode="auto">
            <a:xfrm>
              <a:off x="0" y="1097280"/>
              <a:ext cx="1647825" cy="40386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fr-FR" sz="900" b="1">
                  <a:effectLst/>
                  <a:latin typeface="Georgia" panose="02040502050405020303" pitchFamily="18" charset="0"/>
                  <a:ea typeface="Calibri" panose="020F0502020204030204" pitchFamily="34" charset="0"/>
                  <a:cs typeface="Arial" panose="020B0604020202020204" pitchFamily="34" charset="0"/>
                </a:rPr>
                <a:t>Ministère de la Santé et de l’Hygiène Publique</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Image 9">
              <a:extLst>
                <a:ext uri="{FF2B5EF4-FFF2-40B4-BE49-F238E27FC236}">
                  <a16:creationId xmlns:a16="http://schemas.microsoft.com/office/drawing/2014/main" id="{F772B70B-E491-FB09-3192-7684AB6651DE}"/>
                </a:ext>
              </a:extLst>
            </p:cNvPr>
            <p:cNvPicPr>
              <a:picLocks noChangeAspect="1"/>
            </p:cNvPicPr>
            <p:nvPr/>
          </p:nvPicPr>
          <p:blipFill>
            <a:blip r:embed="rId3" cstate="print"/>
            <a:srcRect/>
            <a:stretch>
              <a:fillRect/>
            </a:stretch>
          </p:blipFill>
          <p:spPr bwMode="auto">
            <a:xfrm>
              <a:off x="243840" y="0"/>
              <a:ext cx="1123950" cy="123825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Google Shape;189;g2073e6c94da_0_103"/>
          <p:cNvGrpSpPr/>
          <p:nvPr/>
        </p:nvGrpSpPr>
        <p:grpSpPr>
          <a:xfrm>
            <a:off x="295275" y="115888"/>
            <a:ext cx="8591550" cy="1008062"/>
            <a:chOff x="0" y="0"/>
            <a:chExt cx="8592857" cy="1007184"/>
          </a:xfrm>
        </p:grpSpPr>
        <p:sp>
          <p:nvSpPr>
            <p:cNvPr id="36866" name="Google Shape;190;g2073e6c94da_0_103"/>
            <p:cNvSpPr/>
            <p:nvPr/>
          </p:nvSpPr>
          <p:spPr>
            <a:xfrm>
              <a:off x="4280657" y="984"/>
              <a:ext cx="4312200" cy="1006200"/>
            </a:xfrm>
            <a:prstGeom prst="rightArrow">
              <a:avLst>
                <a:gd name="adj1" fmla="val 75000"/>
                <a:gd name="adj2" fmla="val 49999"/>
              </a:avLst>
            </a:prstGeom>
            <a:solidFill>
              <a:srgbClr val="D9EAD3"/>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36867" name="Google Shape;191;g2073e6c94da_0_103"/>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92" name="Google Shape;192;g2073e6c94da_0_103"/>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atteindre les populations difficiles à atteindre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193" name="Google Shape;193;g2073e6c94da_0_103"/>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Quels sont les défis que vous avez dû relever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Identification des zones d’accueil</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Organisation du traitement avec les leaders des déplacés et avec l’accompagnement des districts concernés</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Traitement des enfants dans les familles d’accueil ou traitement groupé</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Tenir compte dans l’allocation des ressources</a:t>
            </a:r>
            <a:endParaRPr sz="2500" b="1" noProof="1">
              <a:solidFill>
                <a:schemeClr val="dk1"/>
              </a:solidFill>
              <a:latin typeface="Calibri" panose="020F0502020204030204"/>
              <a:cs typeface="Calibri" panose="020F0502020204030204"/>
              <a:sym typeface="Calibri" panose="020F05020202040302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1" name="Google Shape;207;g207aaa14ad4_0_49"/>
          <p:cNvGrpSpPr/>
          <p:nvPr/>
        </p:nvGrpSpPr>
        <p:grpSpPr>
          <a:xfrm>
            <a:off x="284163" y="2830513"/>
            <a:ext cx="8593137" cy="1335970"/>
            <a:chOff x="0" y="0"/>
            <a:chExt cx="8592857" cy="1007184"/>
          </a:xfrm>
        </p:grpSpPr>
        <p:sp>
          <p:nvSpPr>
            <p:cNvPr id="40962" name="Google Shape;208;g207aaa14ad4_0_49"/>
            <p:cNvSpPr/>
            <p:nvPr/>
          </p:nvSpPr>
          <p:spPr>
            <a:xfrm>
              <a:off x="4589837" y="984"/>
              <a:ext cx="4003020" cy="1006200"/>
            </a:xfrm>
            <a:prstGeom prst="rightArrow">
              <a:avLst>
                <a:gd name="adj1" fmla="val 75000"/>
                <a:gd name="adj2" fmla="val 49999"/>
              </a:avLst>
            </a:prstGeom>
            <a:solidFill>
              <a:srgbClr val="FFF2CC"/>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0963" name="Google Shape;209;g207aaa14ad4_0_49"/>
            <p:cNvSpPr/>
            <p:nvPr/>
          </p:nvSpPr>
          <p:spPr>
            <a:xfrm>
              <a:off x="0" y="0"/>
              <a:ext cx="5043047"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10" name="Google Shape;210;g207aaa14ad4_0_49"/>
            <p:cNvSpPr txBox="1"/>
            <p:nvPr/>
          </p:nvSpPr>
          <p:spPr>
            <a:xfrm>
              <a:off x="49163" y="49164"/>
              <a:ext cx="5043047"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800" b="1" cap="none" noProof="1">
                  <a:solidFill>
                    <a:schemeClr val="dk1"/>
                  </a:solidFill>
                  <a:latin typeface="Arial" panose="020B0604020202020204"/>
                  <a:ea typeface="Arial" panose="020B0604020202020204"/>
                  <a:cs typeface="Arial" panose="020B0604020202020204"/>
                  <a:sym typeface="Arial" panose="020B0604020202020204"/>
                </a:rPr>
                <a:t>Focus</a:t>
              </a:r>
              <a:r>
                <a:rPr lang="en-US" altLang="fr-FR" sz="2800" b="1" cap="none" noProof="1">
                  <a:solidFill>
                    <a:schemeClr val="dk1"/>
                  </a:solidFill>
                  <a:latin typeface="Arial" panose="020B0604020202020204"/>
                  <a:ea typeface="Arial" panose="020B0604020202020204"/>
                  <a:cs typeface="Arial" panose="020B0604020202020204"/>
                  <a:sym typeface="Arial" panose="020B0604020202020204"/>
                </a:rPr>
                <a:t>: </a:t>
              </a:r>
              <a:r>
                <a:rPr lang="fr-FR" sz="2800" b="1" cap="none" noProof="1">
                  <a:solidFill>
                    <a:schemeClr val="dk1"/>
                  </a:solidFill>
                  <a:latin typeface="Arial" panose="020B0604020202020204"/>
                  <a:ea typeface="Arial" panose="020B0604020202020204"/>
                  <a:cs typeface="Arial" panose="020B0604020202020204"/>
                  <a:sym typeface="Arial" panose="020B0604020202020204"/>
                </a:rPr>
                <a:t> Couplage de la CPS à d’autres interventions de Santé   </a:t>
              </a:r>
              <a:endParaRPr sz="28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09" name="Google Shape;215;g2073e6c94da_0_119"/>
          <p:cNvGrpSpPr/>
          <p:nvPr/>
        </p:nvGrpSpPr>
        <p:grpSpPr>
          <a:xfrm>
            <a:off x="295275" y="115888"/>
            <a:ext cx="8591550" cy="1008062"/>
            <a:chOff x="0" y="0"/>
            <a:chExt cx="8592857" cy="1007184"/>
          </a:xfrm>
        </p:grpSpPr>
        <p:sp>
          <p:nvSpPr>
            <p:cNvPr id="43010" name="Google Shape;216;g2073e6c94da_0_119"/>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3011" name="Google Shape;217;g2073e6c94da_0_119"/>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18" name="Google Shape;218;g2073e6c94da_0_119"/>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a:t>
              </a:r>
              <a:r>
                <a:rPr lang="fr-CH" altLang="fr-FR" sz="2000" b="1" cap="none" noProof="1">
                  <a:solidFill>
                    <a:schemeClr val="dk1"/>
                  </a:solidFill>
                  <a:latin typeface="Arial" panose="020B0604020202020204"/>
                  <a:ea typeface="Arial" panose="020B0604020202020204"/>
                  <a:cs typeface="Arial" panose="020B0604020202020204"/>
                  <a:sym typeface="Arial" panose="020B0604020202020204"/>
                </a:rPr>
                <a:t>Couplage </a:t>
              </a:r>
              <a:r>
                <a:rPr lang="fr-FR" sz="2000" b="1" cap="none" noProof="1">
                  <a:solidFill>
                    <a:schemeClr val="dk1"/>
                  </a:solidFill>
                  <a:latin typeface="Arial" panose="020B0604020202020204"/>
                  <a:ea typeface="Arial" panose="020B0604020202020204"/>
                  <a:cs typeface="Arial" panose="020B0604020202020204"/>
                  <a:sym typeface="Arial" panose="020B0604020202020204"/>
                </a:rPr>
                <a:t>de la CPS à d’autres interventions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219" name="Google Shape;219;g2073e6c94da_0_119"/>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 était le problème que vous essayiez de résoudre ? Par exemple : Amélioration de la planification, de la mise en œuvre, du suivi et de l'évaluation, </a:t>
            </a:r>
            <a:r>
              <a:rPr lang="en-US" altLang="fr-FR" sz="2400" cap="none" noProof="1">
                <a:solidFill>
                  <a:schemeClr val="dk1"/>
                </a:solidFill>
                <a:latin typeface="Calibri" panose="020F0502020204030204"/>
                <a:ea typeface="Calibri" panose="020F0502020204030204"/>
                <a:cs typeface="Calibri" panose="020F0502020204030204"/>
                <a:sym typeface="Calibri" panose="020F0502020204030204"/>
              </a:rPr>
              <a:t>m</a:t>
            </a: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aîtrise</a:t>
            </a:r>
            <a:r>
              <a:rPr lang="en-US" altLang="fr-FR" sz="2400" cap="none" noProof="1">
                <a:solidFill>
                  <a:schemeClr val="dk1"/>
                </a:solidFill>
                <a:latin typeface="Calibri" panose="020F0502020204030204"/>
                <a:ea typeface="Calibri" panose="020F0502020204030204"/>
                <a:cs typeface="Calibri" panose="020F0502020204030204"/>
                <a:sym typeface="Calibri" panose="020F0502020204030204"/>
              </a:rPr>
              <a:t> </a:t>
            </a: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des coûts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La CPS est couplé avec la prise en charge des cas de paludisme et la référence d’autres cas de maladies vers les structures sanitaires</a:t>
            </a: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La préparation de l’intégration de la CPS à l’iCCM est avancée mais l’approvisionnement des médicaments autres que les antipaludiques n’est pas encore assuré</a:t>
            </a: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La planification et la mobilisation des ressources pour la recherche des zéros doses de vaccination lors de la CPS est en cours</a:t>
            </a:r>
            <a:endParaRPr sz="2500" b="1" noProof="1">
              <a:solidFill>
                <a:schemeClr val="dk1"/>
              </a:solidFill>
              <a:latin typeface="Calibri" panose="020F0502020204030204"/>
              <a:cs typeface="Calibri" panose="020F0502020204030204"/>
              <a:sym typeface="Calibri" panose="020F05020202040302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oogle Shape;233;g2073e6c94da_0_135"/>
          <p:cNvGrpSpPr/>
          <p:nvPr/>
        </p:nvGrpSpPr>
        <p:grpSpPr>
          <a:xfrm>
            <a:off x="295275" y="115888"/>
            <a:ext cx="8591550" cy="1008062"/>
            <a:chOff x="0" y="0"/>
            <a:chExt cx="8592857" cy="1007184"/>
          </a:xfrm>
        </p:grpSpPr>
        <p:sp>
          <p:nvSpPr>
            <p:cNvPr id="47106" name="Google Shape;234;g2073e6c94da_0_135"/>
            <p:cNvSpPr/>
            <p:nvPr/>
          </p:nvSpPr>
          <p:spPr>
            <a:xfrm>
              <a:off x="4280657" y="984"/>
              <a:ext cx="4312200" cy="1006200"/>
            </a:xfrm>
            <a:prstGeom prst="rightArrow">
              <a:avLst>
                <a:gd name="adj1" fmla="val 75000"/>
                <a:gd name="adj2" fmla="val 49999"/>
              </a:avLst>
            </a:prstGeom>
            <a:solidFill>
              <a:srgbClr val="FFF2CC"/>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47107" name="Google Shape;235;g2073e6c94da_0_135"/>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36" name="Google Shape;236;g2073e6c94da_0_135"/>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CH"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a:t>
              </a:r>
              <a:r>
                <a:rPr lang="fr-CH" altLang="fr-FR" sz="2000" b="1" cap="none" noProof="1">
                  <a:solidFill>
                    <a:schemeClr val="dk1"/>
                  </a:solidFill>
                  <a:latin typeface="Arial" panose="020B0604020202020204"/>
                  <a:ea typeface="Arial" panose="020B0604020202020204"/>
                  <a:cs typeface="Arial" panose="020B0604020202020204"/>
                  <a:sym typeface="Arial" panose="020B0604020202020204"/>
                </a:rPr>
                <a:t>Couplage </a:t>
              </a:r>
              <a:r>
                <a:rPr lang="fr-CH" sz="2000" b="1" cap="none" noProof="1">
                  <a:solidFill>
                    <a:schemeClr val="dk1"/>
                  </a:solidFill>
                  <a:latin typeface="Arial" panose="020B0604020202020204"/>
                  <a:ea typeface="Arial" panose="020B0604020202020204"/>
                  <a:cs typeface="Arial" panose="020B0604020202020204"/>
                  <a:sym typeface="Arial" panose="020B0604020202020204"/>
                </a:rPr>
                <a:t>de la CPS à d’autres interventions  </a:t>
              </a:r>
            </a:p>
          </p:txBody>
        </p:sp>
      </p:grpSp>
      <p:sp>
        <p:nvSpPr>
          <p:cNvPr id="237" name="Google Shape;237;g2073e6c94da_0_135"/>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Quels sont les défis que vous avez dû relever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Bonne coordination entre les différents entités impliquées</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Intégration des ressources dans une logique de complémentarité</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Acceptation et adhésion des acteurs opérationnels</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Mise en place d’une communication fluide entre les acteurs et une communication solide vis-à-vis des bénéficiuaires</a:t>
            </a:r>
            <a:endParaRPr sz="2500" b="1" noProof="1">
              <a:solidFill>
                <a:schemeClr val="dk1"/>
              </a:solidFill>
              <a:latin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Google Shape;251;p21"/>
          <p:cNvSpPr txBox="1">
            <a:spLocks noGrp="1"/>
          </p:cNvSpPr>
          <p:nvPr>
            <p:ph type="title"/>
          </p:nvPr>
        </p:nvSpPr>
        <p:spPr>
          <a:xfrm>
            <a:off x="250825" y="2492375"/>
            <a:ext cx="8229600" cy="1143000"/>
          </a:xfrm>
          <a:ln/>
        </p:spPr>
        <p:txBody>
          <a:bodyPr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366092"/>
              </a:buClr>
              <a:buSzPts val="8000"/>
              <a:buFont typeface="Calibri" panose="020F0502020204030204"/>
              <a:buNone/>
            </a:pPr>
            <a:r>
              <a:rPr kumimoji="0" lang="fr-FR" sz="8000" b="1" i="0" u="none" strike="noStrike" kern="0" cap="none" spc="0" normalizeH="0" baseline="0" noProof="1">
                <a:solidFill>
                  <a:srgbClr val="366092"/>
                </a:solidFill>
                <a:latin typeface="Calibri" panose="020F0502020204030204"/>
                <a:ea typeface="Calibri" panose="020F0502020204030204"/>
                <a:cs typeface="Calibri" panose="020F0502020204030204"/>
              </a:rPr>
              <a:t>Merci.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Google Shape;98;g207aaa14ad4_0_32"/>
          <p:cNvGrpSpPr/>
          <p:nvPr/>
        </p:nvGrpSpPr>
        <p:grpSpPr>
          <a:xfrm>
            <a:off x="203200" y="101600"/>
            <a:ext cx="8491538" cy="993775"/>
            <a:chOff x="5271" y="0"/>
            <a:chExt cx="8491350" cy="994200"/>
          </a:xfrm>
        </p:grpSpPr>
        <p:sp>
          <p:nvSpPr>
            <p:cNvPr id="16386" name="Google Shape;99;g207aaa14ad4_0_32"/>
            <p:cNvSpPr/>
            <p:nvPr/>
          </p:nvSpPr>
          <p:spPr>
            <a:xfrm>
              <a:off x="6341721" y="0"/>
              <a:ext cx="2154900" cy="994200"/>
            </a:xfrm>
            <a:prstGeom prst="rightArrow">
              <a:avLst>
                <a:gd name="adj1" fmla="val 75000"/>
                <a:gd name="adj2" fmla="val 49992"/>
              </a:avLst>
            </a:prstGeom>
            <a:solidFill>
              <a:srgbClr val="CFD7E7">
                <a:alpha val="89409"/>
              </a:srgbClr>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6387" name="Google Shape;100;g207aaa14ad4_0_32"/>
            <p:cNvSpPr/>
            <p:nvPr/>
          </p:nvSpPr>
          <p:spPr>
            <a:xfrm>
              <a:off x="5271" y="0"/>
              <a:ext cx="6336600" cy="994200"/>
            </a:xfrm>
            <a:prstGeom prst="roundRect">
              <a:avLst>
                <a:gd name="adj" fmla="val 16667"/>
              </a:avLst>
            </a:prstGeom>
            <a:solidFill>
              <a:schemeClr val="bg1"/>
            </a:solidFill>
            <a:ln w="25400" cap="flat" cmpd="sng">
              <a:solidFill>
                <a:srgbClr val="0070C0"/>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01" name="Google Shape;101;g207aaa14ad4_0_32"/>
            <p:cNvSpPr txBox="1"/>
            <p:nvPr/>
          </p:nvSpPr>
          <p:spPr>
            <a:xfrm>
              <a:off x="53800" y="48529"/>
              <a:ext cx="6239400" cy="897000"/>
            </a:xfrm>
            <a:prstGeom prst="rect">
              <a:avLst/>
            </a:prstGeom>
            <a:noFill/>
            <a:ln>
              <a:noFill/>
            </a:ln>
          </p:spPr>
          <p:txBody>
            <a:bodyPr spcFirstLastPara="1" wrap="square" lIns="91425" tIns="45700" rIns="91425" bIns="45700" anchor="ctr" anchorCtr="0">
              <a:noAutofit/>
            </a:bodyPr>
            <a:lstStyle/>
            <a:p>
              <a:pPr marR="0" fontAlgn="auto">
                <a:lnSpc>
                  <a:spcPct val="90000"/>
                </a:lnSpc>
                <a:spcBef>
                  <a:spcPts val="0"/>
                </a:spcBef>
                <a:spcAft>
                  <a:spcPts val="0"/>
                </a:spcAft>
                <a:buClr>
                  <a:schemeClr val="dk1"/>
                </a:buClr>
                <a:buSzPts val="2400"/>
                <a:buFont typeface="Calibri" panose="020F0502020204030204"/>
                <a:buNone/>
              </a:pPr>
              <a:r>
                <a:rPr lang="fr-FR" sz="2400" b="1" noProof="1">
                  <a:solidFill>
                    <a:schemeClr val="dk1"/>
                  </a:solidFill>
                  <a:latin typeface="Calibri" panose="020F0502020204030204"/>
                  <a:ea typeface="Calibri" panose="020F0502020204030204"/>
                  <a:cs typeface="Calibri" panose="020F0502020204030204"/>
                  <a:sym typeface="Calibri" panose="020F0502020204030204"/>
                </a:rPr>
                <a:t>Informations sommaires pour 2023 et plans pour les campagnes 2024</a:t>
              </a:r>
              <a:endParaRPr sz="24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graphicFrame>
        <p:nvGraphicFramePr>
          <p:cNvPr id="102" name="Google Shape;102;g207aaa14ad4_0_32"/>
          <p:cNvGraphicFramePr/>
          <p:nvPr>
            <p:extLst>
              <p:ext uri="{D42A27DB-BD31-4B8C-83A1-F6EECF244321}">
                <p14:modId xmlns:p14="http://schemas.microsoft.com/office/powerpoint/2010/main" val="1562408193"/>
              </p:ext>
            </p:extLst>
          </p:nvPr>
        </p:nvGraphicFramePr>
        <p:xfrm>
          <a:off x="276225" y="1246419"/>
          <a:ext cx="8592675" cy="5455832"/>
        </p:xfrm>
        <a:graphic>
          <a:graphicData uri="http://schemas.openxmlformats.org/drawingml/2006/table">
            <a:tbl>
              <a:tblPr>
                <a:noFill/>
              </a:tblPr>
              <a:tblGrid>
                <a:gridCol w="3560989">
                  <a:extLst>
                    <a:ext uri="{9D8B030D-6E8A-4147-A177-3AD203B41FA5}">
                      <a16:colId xmlns:a16="http://schemas.microsoft.com/office/drawing/2014/main" val="20000"/>
                    </a:ext>
                  </a:extLst>
                </a:gridCol>
                <a:gridCol w="2613511">
                  <a:extLst>
                    <a:ext uri="{9D8B030D-6E8A-4147-A177-3AD203B41FA5}">
                      <a16:colId xmlns:a16="http://schemas.microsoft.com/office/drawing/2014/main" val="20001"/>
                    </a:ext>
                  </a:extLst>
                </a:gridCol>
                <a:gridCol w="2418175">
                  <a:extLst>
                    <a:ext uri="{9D8B030D-6E8A-4147-A177-3AD203B41FA5}">
                      <a16:colId xmlns:a16="http://schemas.microsoft.com/office/drawing/2014/main" val="20002"/>
                    </a:ext>
                  </a:extLst>
                </a:gridCol>
              </a:tblGrid>
              <a:tr h="435070">
                <a:tc>
                  <a:txBody>
                    <a:bodyPr/>
                    <a:lstStyle/>
                    <a:p>
                      <a:pPr marL="0" lvl="0" indent="0" algn="l" rtl="0">
                        <a:spcBef>
                          <a:spcPts val="0"/>
                        </a:spcBef>
                        <a:spcAft>
                          <a:spcPts val="0"/>
                        </a:spcAft>
                        <a:buNone/>
                      </a:pP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tc>
                  <a:txBody>
                    <a:bodyPr/>
                    <a:lstStyle/>
                    <a:p>
                      <a:pPr marL="0" lvl="0" indent="0" algn="ctr" rtl="0">
                        <a:spcBef>
                          <a:spcPts val="0"/>
                        </a:spcBef>
                        <a:spcAft>
                          <a:spcPts val="0"/>
                        </a:spcAft>
                        <a:buNone/>
                      </a:pPr>
                      <a:r>
                        <a:rPr lang="fr-FR" sz="1800" b="1" dirty="0"/>
                        <a:t>2023</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tc>
                  <a:txBody>
                    <a:bodyPr/>
                    <a:lstStyle/>
                    <a:p>
                      <a:pPr marL="0" lvl="0" indent="0" algn="ctr" rtl="0">
                        <a:spcBef>
                          <a:spcPts val="0"/>
                        </a:spcBef>
                        <a:spcAft>
                          <a:spcPts val="0"/>
                        </a:spcAft>
                        <a:buNone/>
                      </a:pPr>
                      <a:r>
                        <a:rPr lang="fr-FR" sz="1800" b="1" dirty="0"/>
                        <a:t>2024</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solidFill>
                      <a:srgbClr val="CFD7E7"/>
                    </a:solidFill>
                  </a:tcPr>
                </a:tc>
                <a:extLst>
                  <a:ext uri="{0D108BD9-81ED-4DB2-BD59-A6C34878D82A}">
                    <a16:rowId xmlns:a16="http://schemas.microsoft.com/office/drawing/2014/main" val="10000"/>
                  </a:ext>
                </a:extLst>
              </a:tr>
              <a:tr h="696130">
                <a:tc>
                  <a:txBody>
                    <a:bodyPr/>
                    <a:lstStyle/>
                    <a:p>
                      <a:pPr marL="0" lvl="0" indent="0" algn="l" rtl="0">
                        <a:spcBef>
                          <a:spcPts val="0"/>
                        </a:spcBef>
                        <a:spcAft>
                          <a:spcPts val="0"/>
                        </a:spcAft>
                        <a:buNone/>
                      </a:pPr>
                      <a:r>
                        <a:rPr lang="fr-FR" sz="1800" b="1"/>
                        <a:t>Dates de début et de fin</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6 juillet au 10 octobre</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31 mai au 22 septembre</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435070">
                <a:tc>
                  <a:txBody>
                    <a:bodyPr/>
                    <a:lstStyle/>
                    <a:p>
                      <a:pPr marL="0" lvl="0" indent="0" algn="l" rtl="0">
                        <a:spcBef>
                          <a:spcPts val="0"/>
                        </a:spcBef>
                        <a:spcAft>
                          <a:spcPts val="0"/>
                        </a:spcAft>
                        <a:buNone/>
                      </a:pPr>
                      <a:r>
                        <a:rPr lang="fr-FR" sz="1800" b="1"/>
                        <a:t>Nombre de cycles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4</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5</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435070">
                <a:tc>
                  <a:txBody>
                    <a:bodyPr/>
                    <a:lstStyle/>
                    <a:p>
                      <a:pPr marL="0" lvl="0" indent="0" algn="l" rtl="0">
                        <a:spcBef>
                          <a:spcPts val="0"/>
                        </a:spcBef>
                        <a:spcAft>
                          <a:spcPts val="0"/>
                        </a:spcAft>
                        <a:buNone/>
                      </a:pPr>
                      <a:r>
                        <a:rPr lang="fr-FR" sz="1800" b="1"/>
                        <a:t>Nombre de districts ciblés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19</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23</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435070">
                <a:tc>
                  <a:txBody>
                    <a:bodyPr/>
                    <a:lstStyle/>
                    <a:p>
                      <a:pPr marL="0" lvl="0" indent="0" algn="l" rtl="0">
                        <a:spcBef>
                          <a:spcPts val="0"/>
                        </a:spcBef>
                        <a:spcAft>
                          <a:spcPts val="0"/>
                        </a:spcAft>
                        <a:buNone/>
                      </a:pPr>
                      <a:r>
                        <a:rPr lang="fr-FR" sz="1800" b="1"/>
                        <a:t>Nombre d'enfants couverts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464097</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622624</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435070">
                <a:tc>
                  <a:txBody>
                    <a:bodyPr/>
                    <a:lstStyle/>
                    <a:p>
                      <a:pPr marL="0" lvl="0" indent="0" algn="l" rtl="0">
                        <a:spcBef>
                          <a:spcPts val="0"/>
                        </a:spcBef>
                        <a:spcAft>
                          <a:spcPts val="0"/>
                        </a:spcAft>
                        <a:buNone/>
                      </a:pPr>
                      <a:r>
                        <a:rPr lang="fr-FR" sz="1800" b="1"/>
                        <a:t>Tranches d'âge couvertes</a:t>
                      </a:r>
                      <a:endParaRPr sz="1800" b="1"/>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3-59 mois</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3-59 mois</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740871">
                <a:tc>
                  <a:txBody>
                    <a:bodyPr/>
                    <a:lstStyle/>
                    <a:p>
                      <a:pPr marL="0" lvl="0" indent="0" algn="l" rtl="0">
                        <a:spcBef>
                          <a:spcPts val="0"/>
                        </a:spcBef>
                        <a:spcAft>
                          <a:spcPts val="0"/>
                        </a:spcAft>
                        <a:buNone/>
                      </a:pPr>
                      <a:r>
                        <a:rPr lang="fr-FR" sz="1800" b="1" dirty="0"/>
                        <a:t>Couverture (% d'enfants ciblés recevant tous les cycles)</a:t>
                      </a:r>
                      <a:endParaRPr sz="1800" b="1"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82,7%</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90%</a:t>
                      </a:r>
                      <a:endParaRPr sz="1800" dirty="0"/>
                    </a:p>
                  </a:txBody>
                  <a:tcPr marL="91425" marR="91425" marT="91425" marB="91425">
                    <a:lnL w="19050" cap="flat" cmpd="sng">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1102222">
                <a:tc>
                  <a:txBody>
                    <a:bodyPr/>
                    <a:lstStyle/>
                    <a:p>
                      <a:pPr marL="0" lvl="0" indent="0" algn="l" rtl="0">
                        <a:spcBef>
                          <a:spcPts val="0"/>
                        </a:spcBef>
                        <a:spcAft>
                          <a:spcPts val="0"/>
                        </a:spcAft>
                        <a:buNone/>
                      </a:pPr>
                      <a:r>
                        <a:rPr lang="fr-FR" sz="1600" b="1" dirty="0"/>
                        <a:t>Des tests de résistance aux médicaments ou des études d'efficacité ont-ils été réalisés? (O/N)</a:t>
                      </a:r>
                      <a:endParaRPr sz="1600" b="1" dirty="0"/>
                    </a:p>
                  </a:txBody>
                  <a:tcPr marL="91425" marR="91425" marT="91425" marB="91425">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Non</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Non</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lgn="ctr">
                      <a:solidFill>
                        <a:srgbClr val="9E9E9E"/>
                      </a:solidFill>
                      <a:prstDash val="solid"/>
                      <a:round/>
                      <a:headEnd type="none" w="sm" len="sm"/>
                      <a:tailEnd type="none" w="sm" len="sm"/>
                    </a:lnB>
                  </a:tcPr>
                </a:tc>
                <a:extLst>
                  <a:ext uri="{0D108BD9-81ED-4DB2-BD59-A6C34878D82A}">
                    <a16:rowId xmlns:a16="http://schemas.microsoft.com/office/drawing/2014/main" val="10008"/>
                  </a:ext>
                </a:extLst>
              </a:tr>
              <a:tr h="539411">
                <a:tc>
                  <a:txBody>
                    <a:bodyPr/>
                    <a:lstStyle/>
                    <a:p>
                      <a:pPr marL="0" lvl="0" indent="0" algn="l" rtl="0">
                        <a:spcBef>
                          <a:spcPts val="0"/>
                        </a:spcBef>
                        <a:spcAft>
                          <a:spcPts val="0"/>
                        </a:spcAft>
                        <a:buNone/>
                      </a:pPr>
                      <a:r>
                        <a:rPr lang="fr-CH" sz="1600" b="1" dirty="0"/>
                        <a:t>Gap </a:t>
                      </a:r>
                    </a:p>
                  </a:txBody>
                  <a:tcPr marL="91425" marR="91425" marT="91425" marB="91425">
                    <a:lnL w="19050" cap="flat" cmpd="sng">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lgn="ctr">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fr-FR" sz="1800" dirty="0"/>
                        <a:t>-</a:t>
                      </a:r>
                      <a:endParaRPr sz="1800" dirty="0"/>
                    </a:p>
                  </a:txBody>
                  <a:tcPr marL="91425" marR="91425" marT="91425" marB="91425">
                    <a:lnL w="19050" cap="flat" cmpd="sng" algn="ctr">
                      <a:solidFill>
                        <a:srgbClr val="9E9E9E"/>
                      </a:solidFill>
                      <a:prstDash val="solid"/>
                      <a:round/>
                      <a:headEnd type="none" w="sm" len="sm"/>
                      <a:tailEnd type="none" w="sm" len="sm"/>
                    </a:lnL>
                    <a:lnR w="19050" cap="flat" cmpd="sng">
                      <a:solidFill>
                        <a:srgbClr val="9E9E9E"/>
                      </a:solidFill>
                      <a:prstDash val="solid"/>
                      <a:round/>
                      <a:headEnd type="none" w="sm" len="sm"/>
                      <a:tailEnd type="none" w="sm" len="sm"/>
                    </a:lnR>
                    <a:lnT w="19050" cap="flat" cmpd="sng" algn="ctr">
                      <a:solidFill>
                        <a:srgbClr val="9E9E9E"/>
                      </a:solidFill>
                      <a:prstDash val="solid"/>
                      <a:round/>
                      <a:headEnd type="none" w="sm" len="sm"/>
                      <a:tailEnd type="none" w="sm" len="sm"/>
                    </a:lnT>
                    <a:lnB w="19050" cap="flat" cmpd="sng">
                      <a:solidFill>
                        <a:srgbClr val="9E9E9E"/>
                      </a:solidFill>
                      <a:prstDash val="solid"/>
                      <a:round/>
                      <a:headEnd type="none" w="sm" len="sm"/>
                      <a:tailEnd type="none" w="sm" len="sm"/>
                    </a:lnB>
                  </a:tcPr>
                </a:tc>
                <a:extLst>
                  <a:ext uri="{0D108BD9-81ED-4DB2-BD59-A6C34878D82A}">
                    <a16:rowId xmlns:a16="http://schemas.microsoft.com/office/drawing/2014/main" val="46650202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Google Shape;107;g207aaa14ad4_0_21"/>
          <p:cNvSpPr txBox="1">
            <a:spLocks noGrp="1"/>
          </p:cNvSpPr>
          <p:nvPr>
            <p:ph type="body" idx="1"/>
          </p:nvPr>
        </p:nvSpPr>
        <p:spPr>
          <a:xfrm>
            <a:off x="457200" y="1535113"/>
            <a:ext cx="4040188" cy="639763"/>
          </a:xfrm>
          <a:ln/>
        </p:spPr>
        <p:txBody>
          <a:bodyPr wrap="square" lIns="91425" tIns="45700" rIns="91425" bIns="45700" anchor="b" anchorCtr="0">
            <a:normAutofit/>
          </a:bodyPr>
          <a:lstStyle/>
          <a:p>
            <a:pPr marL="0" marR="0" lvl="0" indent="0" algn="ctr" defTabSz="914400" rtl="0" eaLnBrk="1" fontAlgn="auto" latinLnBrk="0" hangingPunct="1">
              <a:lnSpc>
                <a:spcPct val="100000"/>
              </a:lnSpc>
              <a:spcBef>
                <a:spcPts val="0"/>
              </a:spcBef>
              <a:spcAft>
                <a:spcPts val="0"/>
              </a:spcAft>
              <a:buClr>
                <a:schemeClr val="dk1"/>
              </a:buClr>
              <a:buSzPts val="2400"/>
              <a:buFont typeface="Arial" panose="020B0604020202020204"/>
              <a:buNone/>
            </a:pPr>
            <a:r>
              <a:rPr kumimoji="0" lang="fr-FR" sz="2400" b="1" i="0" u="none" strike="noStrike" kern="0" cap="none" spc="0" normalizeH="0" baseline="0" noProof="1">
                <a:solidFill>
                  <a:schemeClr val="dk1"/>
                </a:solidFill>
                <a:latin typeface="Calibri" panose="020F0502020204030204"/>
                <a:ea typeface="Calibri" panose="020F0502020204030204"/>
                <a:cs typeface="Calibri" panose="020F0502020204030204"/>
              </a:rPr>
              <a:t>Carte 2023 (couverte) </a:t>
            </a:r>
          </a:p>
        </p:txBody>
      </p:sp>
      <p:sp>
        <p:nvSpPr>
          <p:cNvPr id="108" name="Google Shape;108;g207aaa14ad4_0_21"/>
          <p:cNvSpPr txBox="1">
            <a:spLocks noGrp="1"/>
          </p:cNvSpPr>
          <p:nvPr>
            <p:ph type="body" idx="2"/>
          </p:nvPr>
        </p:nvSpPr>
        <p:spPr>
          <a:xfrm>
            <a:off x="457200" y="2265310"/>
            <a:ext cx="4040188" cy="524311"/>
          </a:xfrm>
          <a:ln/>
        </p:spPr>
        <p:txBody>
          <a:bodyPr wrap="square" lIns="91425" tIns="45700" rIns="91425" bIns="45700" anchor="t" anchorCtr="0">
            <a:normAutofit fontScale="70000" lnSpcReduction="20000"/>
          </a:bodyPr>
          <a:lstStyle/>
          <a:p>
            <a:pPr marL="342900" lvl="0" indent="-190500" algn="l" rtl="0" fontAlgn="auto">
              <a:lnSpc>
                <a:spcPct val="100000"/>
              </a:lnSpc>
              <a:spcBef>
                <a:spcPts val="0"/>
              </a:spcBef>
              <a:spcAft>
                <a:spcPts val="0"/>
              </a:spcAft>
              <a:buClr>
                <a:schemeClr val="dk1"/>
              </a:buClr>
              <a:buSzPts val="2400"/>
              <a:buNone/>
            </a:pPr>
            <a:r>
              <a:rPr lang="fr-FR" dirty="0"/>
              <a:t>Tous les 19 districts des régions Centrale, Kara et Savanes</a:t>
            </a:r>
            <a:endParaRPr dirty="0"/>
          </a:p>
        </p:txBody>
      </p:sp>
      <p:sp>
        <p:nvSpPr>
          <p:cNvPr id="109" name="Google Shape;109;g207aaa14ad4_0_21"/>
          <p:cNvSpPr txBox="1">
            <a:spLocks noGrp="1"/>
          </p:cNvSpPr>
          <p:nvPr>
            <p:ph type="body" idx="3"/>
          </p:nvPr>
        </p:nvSpPr>
        <p:spPr>
          <a:xfrm>
            <a:off x="4645025" y="1535113"/>
            <a:ext cx="4041775" cy="639763"/>
          </a:xfrm>
          <a:ln/>
        </p:spPr>
        <p:txBody>
          <a:bodyPr wrap="square" lIns="91425" tIns="45700" rIns="91425" bIns="45700" anchor="b" anchorCtr="0">
            <a:normAutofit/>
          </a:bodyPr>
          <a:lstStyle/>
          <a:p>
            <a:pPr marL="0" marR="0" lvl="0" indent="0" algn="ctr" defTabSz="914400" rtl="0" eaLnBrk="1" fontAlgn="auto" latinLnBrk="0" hangingPunct="1">
              <a:lnSpc>
                <a:spcPct val="100000"/>
              </a:lnSpc>
              <a:spcBef>
                <a:spcPts val="0"/>
              </a:spcBef>
              <a:spcAft>
                <a:spcPts val="0"/>
              </a:spcAft>
              <a:buClr>
                <a:schemeClr val="dk1"/>
              </a:buClr>
              <a:buSzPts val="2400"/>
              <a:buFont typeface="Arial" panose="020B0604020202020204"/>
              <a:buNone/>
            </a:pPr>
            <a:r>
              <a:rPr kumimoji="0" lang="fr-FR" sz="2400" b="1" i="0" u="none" strike="noStrike" kern="0" cap="none" spc="0" normalizeH="0" baseline="0" noProof="1">
                <a:solidFill>
                  <a:schemeClr val="dk1"/>
                </a:solidFill>
                <a:latin typeface="Calibri" panose="020F0502020204030204"/>
                <a:ea typeface="Calibri" panose="020F0502020204030204"/>
                <a:cs typeface="Calibri" panose="020F0502020204030204"/>
              </a:rPr>
              <a:t>Carte 2024 (cibles)</a:t>
            </a:r>
          </a:p>
        </p:txBody>
      </p:sp>
      <p:sp>
        <p:nvSpPr>
          <p:cNvPr id="110" name="Google Shape;110;g207aaa14ad4_0_21"/>
          <p:cNvSpPr txBox="1">
            <a:spLocks noGrp="1"/>
          </p:cNvSpPr>
          <p:nvPr>
            <p:ph type="body" idx="4"/>
          </p:nvPr>
        </p:nvSpPr>
        <p:spPr>
          <a:xfrm>
            <a:off x="4645025" y="2084440"/>
            <a:ext cx="4041775" cy="614746"/>
          </a:xfrm>
          <a:ln/>
        </p:spPr>
        <p:txBody>
          <a:bodyPr wrap="square" lIns="91425" tIns="45700" rIns="91425" bIns="45700" anchor="t" anchorCtr="0">
            <a:normAutofit/>
          </a:bodyPr>
          <a:lstStyle/>
          <a:p>
            <a:pPr marL="342900" lvl="0" indent="-190500" algn="l" rtl="0" fontAlgn="auto">
              <a:lnSpc>
                <a:spcPct val="100000"/>
              </a:lnSpc>
              <a:spcBef>
                <a:spcPts val="0"/>
              </a:spcBef>
              <a:spcAft>
                <a:spcPts val="0"/>
              </a:spcAft>
              <a:buClr>
                <a:schemeClr val="dk1"/>
              </a:buClr>
              <a:buSzPts val="2400"/>
              <a:buNone/>
            </a:pPr>
            <a:r>
              <a:rPr lang="fr-FR" sz="1700" dirty="0"/>
              <a:t>Ajout de 4 districts de la région des Plateaux après stratification</a:t>
            </a:r>
            <a:endParaRPr sz="1700" dirty="0"/>
          </a:p>
        </p:txBody>
      </p:sp>
      <p:grpSp>
        <p:nvGrpSpPr>
          <p:cNvPr id="18437" name="Google Shape;111;g207aaa14ad4_0_21"/>
          <p:cNvGrpSpPr/>
          <p:nvPr/>
        </p:nvGrpSpPr>
        <p:grpSpPr>
          <a:xfrm>
            <a:off x="203200" y="101600"/>
            <a:ext cx="8491538" cy="993775"/>
            <a:chOff x="5271" y="0"/>
            <a:chExt cx="8491350" cy="994200"/>
          </a:xfrm>
        </p:grpSpPr>
        <p:sp>
          <p:nvSpPr>
            <p:cNvPr id="18438" name="Google Shape;112;g207aaa14ad4_0_21"/>
            <p:cNvSpPr/>
            <p:nvPr/>
          </p:nvSpPr>
          <p:spPr>
            <a:xfrm>
              <a:off x="6341721" y="0"/>
              <a:ext cx="2154900" cy="994200"/>
            </a:xfrm>
            <a:prstGeom prst="rightArrow">
              <a:avLst>
                <a:gd name="adj1" fmla="val 75000"/>
                <a:gd name="adj2" fmla="val 49992"/>
              </a:avLst>
            </a:prstGeom>
            <a:solidFill>
              <a:srgbClr val="CFD7E7">
                <a:alpha val="89409"/>
              </a:srgbClr>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8439" name="Google Shape;113;g207aaa14ad4_0_21"/>
            <p:cNvSpPr/>
            <p:nvPr/>
          </p:nvSpPr>
          <p:spPr>
            <a:xfrm>
              <a:off x="5271" y="0"/>
              <a:ext cx="6336600" cy="994200"/>
            </a:xfrm>
            <a:prstGeom prst="roundRect">
              <a:avLst>
                <a:gd name="adj" fmla="val 16667"/>
              </a:avLst>
            </a:prstGeom>
            <a:solidFill>
              <a:schemeClr val="bg1"/>
            </a:solidFill>
            <a:ln w="25400" cap="flat" cmpd="sng">
              <a:solidFill>
                <a:srgbClr val="0070C0"/>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14" name="Google Shape;114;g207aaa14ad4_0_21"/>
            <p:cNvSpPr txBox="1"/>
            <p:nvPr/>
          </p:nvSpPr>
          <p:spPr>
            <a:xfrm>
              <a:off x="53800" y="48529"/>
              <a:ext cx="6239400" cy="897000"/>
            </a:xfrm>
            <a:prstGeom prst="rect">
              <a:avLst/>
            </a:prstGeom>
            <a:noFill/>
            <a:ln>
              <a:noFill/>
            </a:ln>
          </p:spPr>
          <p:txBody>
            <a:bodyPr spcFirstLastPara="1" wrap="square" lIns="91425" tIns="45700" rIns="91425" bIns="45700" anchor="ctr" anchorCtr="0">
              <a:noAutofit/>
            </a:bodyPr>
            <a:lstStyle/>
            <a:p>
              <a:pPr marR="0" fontAlgn="auto">
                <a:lnSpc>
                  <a:spcPct val="90000"/>
                </a:lnSpc>
                <a:spcBef>
                  <a:spcPts val="0"/>
                </a:spcBef>
                <a:spcAft>
                  <a:spcPts val="0"/>
                </a:spcAft>
                <a:buClr>
                  <a:schemeClr val="dk1"/>
                </a:buClr>
                <a:buSzPts val="2400"/>
                <a:buFont typeface="Calibri" panose="020F0502020204030204"/>
                <a:buNone/>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Carte du pays montrant les districts de mise en œuvre d</a:t>
              </a:r>
              <a:r>
                <a:rPr lang="en-US" altLang="fr-FR" sz="2400" b="1" cap="none" noProof="1">
                  <a:solidFill>
                    <a:schemeClr val="dk1"/>
                  </a:solidFill>
                  <a:latin typeface="Calibri" panose="020F0502020204030204"/>
                  <a:ea typeface="Calibri" panose="020F0502020204030204"/>
                  <a:cs typeface="Calibri" panose="020F0502020204030204"/>
                  <a:sym typeface="Calibri" panose="020F0502020204030204"/>
                </a:rPr>
                <a:t>e la CPS </a:t>
              </a:r>
            </a:p>
          </p:txBody>
        </p:sp>
      </p:grpSp>
      <p:pic>
        <p:nvPicPr>
          <p:cNvPr id="3" name="Image 2">
            <a:extLst>
              <a:ext uri="{FF2B5EF4-FFF2-40B4-BE49-F238E27FC236}">
                <a16:creationId xmlns:a16="http://schemas.microsoft.com/office/drawing/2014/main" id="{0A307C9C-600D-6F80-805C-ADE8FB192B97}"/>
              </a:ext>
            </a:extLst>
          </p:cNvPr>
          <p:cNvPicPr>
            <a:picLocks noChangeAspect="1"/>
          </p:cNvPicPr>
          <p:nvPr/>
        </p:nvPicPr>
        <p:blipFill>
          <a:blip r:embed="rId3"/>
          <a:stretch>
            <a:fillRect/>
          </a:stretch>
        </p:blipFill>
        <p:spPr>
          <a:xfrm>
            <a:off x="1200944" y="2699186"/>
            <a:ext cx="1873852" cy="4008706"/>
          </a:xfrm>
          <a:prstGeom prst="rect">
            <a:avLst/>
          </a:prstGeom>
        </p:spPr>
      </p:pic>
      <p:pic>
        <p:nvPicPr>
          <p:cNvPr id="7" name="Image 6">
            <a:extLst>
              <a:ext uri="{FF2B5EF4-FFF2-40B4-BE49-F238E27FC236}">
                <a16:creationId xmlns:a16="http://schemas.microsoft.com/office/drawing/2014/main" id="{8B5B184C-18D8-6FB4-3E82-E4FC0CF28869}"/>
              </a:ext>
            </a:extLst>
          </p:cNvPr>
          <p:cNvPicPr>
            <a:picLocks noChangeAspect="1"/>
          </p:cNvPicPr>
          <p:nvPr/>
        </p:nvPicPr>
        <p:blipFill>
          <a:blip r:embed="rId4"/>
          <a:stretch>
            <a:fillRect/>
          </a:stretch>
        </p:blipFill>
        <p:spPr>
          <a:xfrm>
            <a:off x="5241132" y="2724202"/>
            <a:ext cx="2240736" cy="40087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Google Shape;119;g2073e6c94da_0_54"/>
          <p:cNvGrpSpPr/>
          <p:nvPr/>
        </p:nvGrpSpPr>
        <p:grpSpPr>
          <a:xfrm>
            <a:off x="284163" y="2830513"/>
            <a:ext cx="8593137" cy="1006475"/>
            <a:chOff x="0" y="0"/>
            <a:chExt cx="8592857" cy="1007184"/>
          </a:xfrm>
        </p:grpSpPr>
        <p:sp>
          <p:nvSpPr>
            <p:cNvPr id="20482" name="Google Shape;120;g2073e6c94da_0_54"/>
            <p:cNvSpPr/>
            <p:nvPr/>
          </p:nvSpPr>
          <p:spPr>
            <a:xfrm>
              <a:off x="4280657" y="984"/>
              <a:ext cx="4312200" cy="1006200"/>
            </a:xfrm>
            <a:prstGeom prst="rightArrow">
              <a:avLst>
                <a:gd name="adj1" fmla="val 75000"/>
                <a:gd name="adj2" fmla="val 49999"/>
              </a:avLst>
            </a:prstGeom>
            <a:solidFill>
              <a:srgbClr val="D9D2E9"/>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0483" name="Google Shape;121;g2073e6c94da_0_54"/>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22" name="Google Shape;122;g2073e6c94da_0_54"/>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3000" b="1" cap="none" noProof="1">
                  <a:solidFill>
                    <a:schemeClr val="dk1"/>
                  </a:solidFill>
                  <a:latin typeface="Arial" panose="020B0604020202020204"/>
                  <a:ea typeface="Arial" panose="020B0604020202020204"/>
                  <a:cs typeface="Arial" panose="020B0604020202020204"/>
                  <a:sym typeface="Arial" panose="020B0604020202020204"/>
                </a:rPr>
                <a:t>Focus Numérisation   </a:t>
              </a:r>
              <a:endParaRPr sz="3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29" name="Google Shape;127;g207aaa14ad4_0_11"/>
          <p:cNvGrpSpPr/>
          <p:nvPr/>
        </p:nvGrpSpPr>
        <p:grpSpPr>
          <a:xfrm>
            <a:off x="295274" y="115888"/>
            <a:ext cx="8591551" cy="1008062"/>
            <a:chOff x="-1" y="0"/>
            <a:chExt cx="8592858" cy="1007184"/>
          </a:xfrm>
        </p:grpSpPr>
        <p:sp>
          <p:nvSpPr>
            <p:cNvPr id="22530" name="Google Shape;128;g207aaa14ad4_0_11"/>
            <p:cNvSpPr/>
            <p:nvPr/>
          </p:nvSpPr>
          <p:spPr>
            <a:xfrm>
              <a:off x="4280657" y="984"/>
              <a:ext cx="4312200" cy="1006200"/>
            </a:xfrm>
            <a:prstGeom prst="rightArrow">
              <a:avLst>
                <a:gd name="adj1" fmla="val 75000"/>
                <a:gd name="adj2" fmla="val 49999"/>
              </a:avLst>
            </a:prstGeom>
            <a:solidFill>
              <a:srgbClr val="D9D2E9"/>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2531" name="Google Shape;129;g207aaa14ad4_0_11"/>
            <p:cNvSpPr/>
            <p:nvPr/>
          </p:nvSpPr>
          <p:spPr>
            <a:xfrm>
              <a:off x="-1" y="0"/>
              <a:ext cx="7543586"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30" name="Google Shape;130;g207aaa14ad4_0_11"/>
            <p:cNvSpPr txBox="1"/>
            <p:nvPr/>
          </p:nvSpPr>
          <p:spPr>
            <a:xfrm>
              <a:off x="49164" y="49164"/>
              <a:ext cx="7112527"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Focus </a:t>
              </a:r>
              <a:r>
                <a:rPr lang="en-US" altLang="fr-FR" sz="2000" b="1" cap="none" noProof="1">
                  <a:solidFill>
                    <a:schemeClr val="dk1"/>
                  </a:solidFill>
                  <a:latin typeface="Arial" panose="020B0604020202020204"/>
                  <a:ea typeface="Arial" panose="020B0604020202020204"/>
                  <a:cs typeface="Arial" panose="020B0604020202020204"/>
                  <a:sym typeface="Arial" panose="020B0604020202020204"/>
                </a:rPr>
                <a:t>Numérisation</a:t>
              </a:r>
              <a:r>
                <a:rPr lang="fr-FR" sz="2000" b="1" cap="none" noProof="1">
                  <a:solidFill>
                    <a:schemeClr val="dk1"/>
                  </a:solidFill>
                  <a:latin typeface="Arial" panose="020B0604020202020204"/>
                  <a:ea typeface="Arial" panose="020B0604020202020204"/>
                  <a:cs typeface="Arial" panose="020B0604020202020204"/>
                  <a:sym typeface="Arial" panose="020B0604020202020204"/>
                </a:rPr>
                <a:t>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131" name="Google Shape;131;g207aaa14ad4_0_11"/>
          <p:cNvSpPr txBox="1"/>
          <p:nvPr/>
        </p:nvSpPr>
        <p:spPr>
          <a:xfrm>
            <a:off x="198438" y="1268413"/>
            <a:ext cx="8766175" cy="5487988"/>
          </a:xfrm>
          <a:prstGeom prst="rect">
            <a:avLst/>
          </a:prstGeom>
          <a:noFill/>
          <a:ln>
            <a:noFill/>
          </a:ln>
        </p:spPr>
        <p:txBody>
          <a:bodyPr spcFirstLastPara="1" wrap="square" lIns="91425" tIns="45700" rIns="91425" bIns="45700" anchor="t" anchorCtr="0">
            <a:normAutofit fontScale="92500"/>
          </a:bodyPr>
          <a:lstStyle/>
          <a:p>
            <a:pPr marR="0" fontAlgn="auto">
              <a:spcBef>
                <a:spcPts val="360"/>
              </a:spcBef>
              <a:spcAft>
                <a:spcPts val="0"/>
              </a:spcAft>
              <a:buClr>
                <a:schemeClr val="dk1"/>
              </a:buClr>
              <a:buSzPts val="11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 était le problème que vous essayiez de résoudre ? Par exemple : Amélioration de la planification, de la mise en œuvre, du suivi et de l'évaluation, </a:t>
            </a:r>
            <a:r>
              <a:rPr lang="en-US" altLang="fr-FR" sz="2400" cap="none" noProof="1">
                <a:solidFill>
                  <a:schemeClr val="dk1"/>
                </a:solidFill>
                <a:latin typeface="Calibri" panose="020F0502020204030204"/>
                <a:ea typeface="Calibri" panose="020F0502020204030204"/>
                <a:cs typeface="Calibri" panose="020F0502020204030204"/>
                <a:sym typeface="Calibri" panose="020F0502020204030204"/>
              </a:rPr>
              <a:t>Maitrise </a:t>
            </a: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 des coûts ?</a:t>
            </a:r>
          </a:p>
          <a:p>
            <a:pPr marR="0" fontAlgn="auto">
              <a:spcBef>
                <a:spcPts val="360"/>
              </a:spcBef>
              <a:spcAft>
                <a:spcPts val="0"/>
              </a:spcAft>
              <a:buClr>
                <a:schemeClr val="dk1"/>
              </a:buClr>
              <a:buSzPts val="1100"/>
              <a:buFont typeface="Arial" panose="020B0604020202020204"/>
              <a:buNone/>
            </a:pPr>
            <a:endParaRPr lang="fr-FR" sz="105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spcBef>
                <a:spcPts val="600"/>
              </a:spcBef>
              <a:spcAft>
                <a:spcPts val="600"/>
              </a:spcAft>
              <a:buClr>
                <a:schemeClr val="dk1"/>
              </a:buClr>
              <a:buSzPts val="1100"/>
              <a:buFont typeface="Wingdings" panose="05000000000000000000" pitchFamily="2" charset="2"/>
              <a:buChar char="§"/>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Le Togo a mené sa 1</a:t>
            </a:r>
            <a:r>
              <a:rPr lang="fr-FR" sz="2400" b="1" cap="none" baseline="30000" noProof="1">
                <a:solidFill>
                  <a:schemeClr val="dk1"/>
                </a:solidFill>
                <a:latin typeface="Calibri" panose="020F0502020204030204"/>
                <a:ea typeface="Calibri" panose="020F0502020204030204"/>
                <a:cs typeface="Calibri" panose="020F0502020204030204"/>
                <a:sym typeface="Calibri" panose="020F0502020204030204"/>
              </a:rPr>
              <a:t>ère</a:t>
            </a: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 expérience de digitalisation en 2023</a:t>
            </a:r>
          </a:p>
          <a:p>
            <a:pPr marL="342900" marR="0" indent="-342900" fontAlgn="auto">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ea typeface="Calibri" panose="020F0502020204030204"/>
                <a:cs typeface="Calibri" panose="020F0502020204030204"/>
                <a:sym typeface="Calibri" panose="020F0502020204030204"/>
              </a:rPr>
              <a:t>Prévu digitaliser tous les aspects mais la microplanification n’a pas pu l’être du fait du retard dans la conception</a:t>
            </a:r>
          </a:p>
          <a:p>
            <a:pPr marL="342900" marR="0" indent="-342900" fontAlgn="auto">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ea typeface="Calibri" panose="020F0502020204030204"/>
                <a:cs typeface="Calibri" panose="020F0502020204030204"/>
                <a:sym typeface="Calibri" panose="020F0502020204030204"/>
              </a:rPr>
              <a:t>Le travail se poursuit avec la cabinet HISP/WA pour la digitalisation de la microplanification également</a:t>
            </a:r>
          </a:p>
          <a:p>
            <a:pPr marL="342900" marR="0" indent="-342900" fontAlgn="auto">
              <a:spcBef>
                <a:spcPts val="600"/>
              </a:spcBef>
              <a:spcAft>
                <a:spcPts val="600"/>
              </a:spcAft>
              <a:buClr>
                <a:schemeClr val="dk1"/>
              </a:buClr>
              <a:buSzPts val="1100"/>
              <a:buFont typeface="Wingdings" panose="05000000000000000000" pitchFamily="2" charset="2"/>
              <a:buChar char="§"/>
            </a:pPr>
            <a:r>
              <a:rPr lang="fr-FR" sz="2400" b="1" cap="none" noProof="1">
                <a:solidFill>
                  <a:schemeClr val="dk1"/>
                </a:solidFill>
                <a:latin typeface="Calibri" panose="020F0502020204030204"/>
                <a:ea typeface="Calibri" panose="020F0502020204030204"/>
                <a:cs typeface="Calibri" panose="020F0502020204030204"/>
                <a:sym typeface="Calibri" panose="020F0502020204030204"/>
              </a:rPr>
              <a:t>Identification des enfants: inscription du code généré pour les enfants sur les cartes CPS avec des risques d’erreurs dans la transcription. Des échanges sont en cours avec les partenaires pour explorer la possibilité de produire des cartems avec des codes QR intégrés</a:t>
            </a:r>
          </a:p>
          <a:p>
            <a:pPr marL="342900" marR="0" indent="-342900" fontAlgn="auto">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ea typeface="Calibri" panose="020F0502020204030204"/>
                <a:cs typeface="Calibri" panose="020F0502020204030204"/>
                <a:sym typeface="Calibri" panose="020F0502020204030204"/>
              </a:rPr>
              <a:t>Ailleurs c’est des problèmes de maîtrise et de connexion</a:t>
            </a:r>
            <a:endParaRPr sz="2400" b="1"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oogle Shape;136;g2073e6c94da_0_63"/>
          <p:cNvGrpSpPr/>
          <p:nvPr/>
        </p:nvGrpSpPr>
        <p:grpSpPr>
          <a:xfrm>
            <a:off x="295275" y="115888"/>
            <a:ext cx="8591550" cy="1008062"/>
            <a:chOff x="0" y="0"/>
            <a:chExt cx="8592857" cy="1007184"/>
          </a:xfrm>
        </p:grpSpPr>
        <p:sp>
          <p:nvSpPr>
            <p:cNvPr id="24578" name="Google Shape;137;g2073e6c94da_0_63"/>
            <p:cNvSpPr/>
            <p:nvPr/>
          </p:nvSpPr>
          <p:spPr>
            <a:xfrm>
              <a:off x="4280657" y="984"/>
              <a:ext cx="4312200" cy="1006200"/>
            </a:xfrm>
            <a:prstGeom prst="rightArrow">
              <a:avLst>
                <a:gd name="adj1" fmla="val 75000"/>
                <a:gd name="adj2" fmla="val 49999"/>
              </a:avLst>
            </a:prstGeom>
            <a:solidFill>
              <a:srgbClr val="D9D2E9"/>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4579" name="Google Shape;138;g2073e6c94da_0_63"/>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39" name="Google Shape;139;g2073e6c94da_0_63"/>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Focus Digitalization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140" name="Google Shape;140;g2073e6c94da_0_63"/>
          <p:cNvSpPr txBox="1"/>
          <p:nvPr/>
        </p:nvSpPr>
        <p:spPr>
          <a:xfrm>
            <a:off x="198438" y="1268413"/>
            <a:ext cx="8766175" cy="5487988"/>
          </a:xfrm>
          <a:prstGeom prst="rect">
            <a:avLst/>
          </a:prstGeom>
          <a:noFill/>
          <a:ln>
            <a:noFill/>
          </a:ln>
        </p:spPr>
        <p:txBody>
          <a:bodyPr spcFirstLastPara="1" wrap="square" lIns="91425" tIns="45700" rIns="91425" bIns="45700" anchor="t" anchorCtr="0">
            <a:normAutofit fontScale="92500" lnSpcReduction="20000"/>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Quelle a été la conception de la numérisation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110000"/>
              </a:lnSpc>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cs typeface="Calibri" panose="020F0502020204030204"/>
                <a:sym typeface="Calibri" panose="020F0502020204030204"/>
              </a:rPr>
              <a:t>L’initiative est née avant 2020 avec un développement d’une application qui permettait de faire la saisie des registres après la mise en œuvre de tous les cycles avec comme limites:</a:t>
            </a:r>
          </a:p>
          <a:p>
            <a:pPr marL="893763" indent="-350838" fontAlgn="auto">
              <a:lnSpc>
                <a:spcPct val="110000"/>
              </a:lnSpc>
              <a:spcBef>
                <a:spcPts val="600"/>
              </a:spcBef>
              <a:spcAft>
                <a:spcPts val="600"/>
              </a:spcAft>
              <a:buClr>
                <a:schemeClr val="dk1"/>
              </a:buClr>
              <a:buSzPts val="1100"/>
              <a:buFont typeface="Courier New" panose="02070309020205020404" pitchFamily="49" charset="0"/>
              <a:buChar char="o"/>
            </a:pPr>
            <a:r>
              <a:rPr lang="fr-FR" sz="2400" b="1" noProof="1">
                <a:solidFill>
                  <a:schemeClr val="dk1"/>
                </a:solidFill>
                <a:latin typeface="Calibri" panose="020F0502020204030204"/>
                <a:cs typeface="Calibri" panose="020F0502020204030204"/>
                <a:sym typeface="Calibri" panose="020F0502020204030204"/>
              </a:rPr>
              <a:t>L’impossibilité de disposer les données à temps</a:t>
            </a:r>
          </a:p>
          <a:p>
            <a:pPr marL="893763" indent="-350838" fontAlgn="auto">
              <a:lnSpc>
                <a:spcPct val="110000"/>
              </a:lnSpc>
              <a:spcBef>
                <a:spcPts val="600"/>
              </a:spcBef>
              <a:spcAft>
                <a:spcPts val="600"/>
              </a:spcAft>
              <a:buClr>
                <a:schemeClr val="dk1"/>
              </a:buClr>
              <a:buSzPts val="1100"/>
              <a:buFont typeface="Courier New" panose="02070309020205020404" pitchFamily="49" charset="0"/>
              <a:buChar char="o"/>
            </a:pPr>
            <a:r>
              <a:rPr lang="fr-FR" sz="2400" b="1" noProof="1">
                <a:solidFill>
                  <a:schemeClr val="dk1"/>
                </a:solidFill>
                <a:latin typeface="Calibri" panose="020F0502020204030204"/>
                <a:cs typeface="Calibri" panose="020F0502020204030204"/>
                <a:sym typeface="Calibri" panose="020F0502020204030204"/>
              </a:rPr>
              <a:t>La mobilisation des ressources supplémentaires pour la saisie</a:t>
            </a:r>
          </a:p>
          <a:p>
            <a:pPr marL="342900" indent="-342900" fontAlgn="auto">
              <a:lnSpc>
                <a:spcPct val="110000"/>
              </a:lnSpc>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cs typeface="Calibri" panose="020F0502020204030204"/>
                <a:sym typeface="Calibri" panose="020F0502020204030204"/>
              </a:rPr>
              <a:t>Décision prise en 2022 pour développer une application sur Dhis2 déjà utilisé par le SNIS</a:t>
            </a:r>
          </a:p>
          <a:p>
            <a:pPr marL="342900" indent="-342900" fontAlgn="auto">
              <a:lnSpc>
                <a:spcPct val="110000"/>
              </a:lnSpc>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cs typeface="Calibri" panose="020F0502020204030204"/>
                <a:sym typeface="Calibri" panose="020F0502020204030204"/>
              </a:rPr>
              <a:t>Contrat avec HISP/WA pour la conception de l’application.</a:t>
            </a:r>
          </a:p>
          <a:p>
            <a:pPr marL="342900" indent="-342900" fontAlgn="auto">
              <a:lnSpc>
                <a:spcPct val="110000"/>
              </a:lnSpc>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cs typeface="Calibri" panose="020F0502020204030204"/>
                <a:sym typeface="Calibri" panose="020F0502020204030204"/>
              </a:rPr>
              <a:t>Tous les aspects sont digitalisés: microplanification, mise en œuvre, logistique, supervision, enquête de convenance et évaluation rapide</a:t>
            </a:r>
          </a:p>
          <a:p>
            <a:pPr marL="342900" indent="-342900" fontAlgn="auto">
              <a:lnSpc>
                <a:spcPct val="110000"/>
              </a:lnSpc>
              <a:spcBef>
                <a:spcPts val="600"/>
              </a:spcBef>
              <a:spcAft>
                <a:spcPts val="600"/>
              </a:spcAft>
              <a:buClr>
                <a:schemeClr val="dk1"/>
              </a:buClr>
              <a:buSzPts val="1100"/>
              <a:buFont typeface="Wingdings" panose="05000000000000000000" pitchFamily="2" charset="2"/>
              <a:buChar char="§"/>
            </a:pPr>
            <a:r>
              <a:rPr lang="fr-FR" sz="2400" b="1" noProof="1">
                <a:solidFill>
                  <a:schemeClr val="dk1"/>
                </a:solidFill>
                <a:latin typeface="Calibri" panose="020F0502020204030204"/>
                <a:cs typeface="Calibri" panose="020F0502020204030204"/>
                <a:sym typeface="Calibri" panose="020F0502020204030204"/>
              </a:rPr>
              <a:t>Mobilsiation des smartphones au niveau communautaire</a:t>
            </a:r>
            <a:endParaRPr sz="2400" b="1" noProof="1">
              <a:solidFill>
                <a:schemeClr val="dk1"/>
              </a:solidFill>
              <a:latin typeface="Calibri" panose="020F0502020204030204"/>
              <a:cs typeface="Calibri" panose="020F0502020204030204"/>
              <a:sym typeface="Calibri" panose="020F050202020403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Google Shape;145;g2073e6c94da_0_71"/>
          <p:cNvGrpSpPr/>
          <p:nvPr/>
        </p:nvGrpSpPr>
        <p:grpSpPr>
          <a:xfrm>
            <a:off x="295275" y="115888"/>
            <a:ext cx="8591550" cy="1008062"/>
            <a:chOff x="0" y="0"/>
            <a:chExt cx="8592857" cy="1007184"/>
          </a:xfrm>
        </p:grpSpPr>
        <p:sp>
          <p:nvSpPr>
            <p:cNvPr id="26626" name="Google Shape;146;g2073e6c94da_0_71"/>
            <p:cNvSpPr/>
            <p:nvPr/>
          </p:nvSpPr>
          <p:spPr>
            <a:xfrm>
              <a:off x="4280657" y="984"/>
              <a:ext cx="4312200" cy="1006200"/>
            </a:xfrm>
            <a:prstGeom prst="rightArrow">
              <a:avLst>
                <a:gd name="adj1" fmla="val 75000"/>
                <a:gd name="adj2" fmla="val 49999"/>
              </a:avLst>
            </a:prstGeom>
            <a:solidFill>
              <a:srgbClr val="D9D2E9"/>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26627" name="Google Shape;147;g2073e6c94da_0_71"/>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48" name="Google Shape;148;g2073e6c94da_0_71"/>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Focus Digitalization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149" name="Google Shape;149;g2073e6c94da_0_71"/>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Quels sont les défis que vous avez dû relever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Améliorer l’application sur la base des manquements relevés en 2023</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Améliorer la formation des utilisateurs communautaires </a:t>
            </a:r>
          </a:p>
          <a:p>
            <a:pPr marL="342900" marR="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Trouver un moyen à moindre risque pour l’identification des enfants lors des différents cycles (carte avec code QR ou autre)</a:t>
            </a:r>
          </a:p>
          <a:p>
            <a:pPr marR="0" fontAlgn="auto">
              <a:spcBef>
                <a:spcPts val="360"/>
              </a:spcBef>
              <a:spcAft>
                <a:spcPts val="0"/>
              </a:spcAft>
              <a:buClr>
                <a:srgbClr val="000000"/>
              </a:buClr>
              <a:buSzPts val="2400"/>
              <a:buFont typeface="Arial" panose="020B0604020202020204"/>
              <a:buNone/>
            </a:pPr>
            <a:endParaRPr lang="fr-F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oogle Shape;163;g207aaa14ad4_0_42"/>
          <p:cNvGrpSpPr/>
          <p:nvPr/>
        </p:nvGrpSpPr>
        <p:grpSpPr>
          <a:xfrm>
            <a:off x="284163" y="2830513"/>
            <a:ext cx="8593137" cy="1006475"/>
            <a:chOff x="0" y="0"/>
            <a:chExt cx="8592857" cy="1007184"/>
          </a:xfrm>
        </p:grpSpPr>
        <p:sp>
          <p:nvSpPr>
            <p:cNvPr id="30722" name="Google Shape;164;g207aaa14ad4_0_42"/>
            <p:cNvSpPr/>
            <p:nvPr/>
          </p:nvSpPr>
          <p:spPr>
            <a:xfrm>
              <a:off x="4280657" y="984"/>
              <a:ext cx="4312200" cy="1006200"/>
            </a:xfrm>
            <a:prstGeom prst="rightArrow">
              <a:avLst>
                <a:gd name="adj1" fmla="val 75000"/>
                <a:gd name="adj2" fmla="val 49999"/>
              </a:avLst>
            </a:prstGeom>
            <a:solidFill>
              <a:srgbClr val="D9EAD3"/>
            </a:solidFill>
            <a:ln w="25400" cap="flat" cmpd="sng">
              <a:solidFill>
                <a:srgbClr val="CFD7E7">
                  <a:alpha val="89409"/>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30723" name="Google Shape;165;g207aaa14ad4_0_42"/>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66" name="Google Shape;166;g207aaa14ad4_0_42"/>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3000" b="1" cap="none" noProof="1">
                  <a:solidFill>
                    <a:schemeClr val="dk1"/>
                  </a:solidFill>
                  <a:latin typeface="Arial" panose="020B0604020202020204"/>
                  <a:ea typeface="Arial" panose="020B0604020202020204"/>
                  <a:cs typeface="Arial" panose="020B0604020202020204"/>
                  <a:sym typeface="Arial" panose="020B0604020202020204"/>
                </a:rPr>
                <a:t>Cibler les populations</a:t>
              </a:r>
              <a:r>
                <a:rPr lang="fr-FR" sz="3000" b="1" noProof="1">
                  <a:solidFill>
                    <a:schemeClr val="dk1"/>
                  </a:solidFill>
                  <a:latin typeface="Arial" panose="020B0604020202020204"/>
                  <a:ea typeface="Arial" panose="020B0604020202020204"/>
                  <a:cs typeface="Arial" panose="020B0604020202020204"/>
                </a:rPr>
                <a:t> difficiles à atteindre   </a:t>
              </a:r>
              <a:endParaRPr sz="3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oogle Shape;171;g2073e6c94da_0_87"/>
          <p:cNvGrpSpPr/>
          <p:nvPr/>
        </p:nvGrpSpPr>
        <p:grpSpPr>
          <a:xfrm>
            <a:off x="295275" y="115888"/>
            <a:ext cx="8591550" cy="1008062"/>
            <a:chOff x="0" y="0"/>
            <a:chExt cx="8592857" cy="1007184"/>
          </a:xfrm>
        </p:grpSpPr>
        <p:sp>
          <p:nvSpPr>
            <p:cNvPr id="32770" name="Google Shape;172;g2073e6c94da_0_87"/>
            <p:cNvSpPr/>
            <p:nvPr/>
          </p:nvSpPr>
          <p:spPr>
            <a:xfrm>
              <a:off x="4280657" y="984"/>
              <a:ext cx="4312200" cy="1006200"/>
            </a:xfrm>
            <a:prstGeom prst="rightArrow">
              <a:avLst>
                <a:gd name="adj1" fmla="val 75000"/>
                <a:gd name="adj2" fmla="val 49999"/>
              </a:avLst>
            </a:prstGeom>
            <a:solidFill>
              <a:srgbClr val="D9EAD3"/>
            </a:solidFill>
            <a:ln w="25400" cap="flat" cmpd="sng">
              <a:solidFill>
                <a:srgbClr val="CFD7E7">
                  <a:alpha val="89410"/>
                </a:srgbClr>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32771" name="Google Shape;173;g2073e6c94da_0_87"/>
            <p:cNvSpPr/>
            <p:nvPr/>
          </p:nvSpPr>
          <p:spPr>
            <a:xfrm>
              <a:off x="0" y="0"/>
              <a:ext cx="4275900" cy="1007100"/>
            </a:xfrm>
            <a:prstGeom prst="roundRect">
              <a:avLst>
                <a:gd name="adj" fmla="val 16667"/>
              </a:avLst>
            </a:prstGeom>
            <a:solidFill>
              <a:schemeClr val="bg1"/>
            </a:solidFill>
            <a:ln w="25400" cap="flat" cmpd="sng">
              <a:solidFill>
                <a:srgbClr val="366092"/>
              </a:solidFill>
              <a:prstDash val="solid"/>
              <a:round/>
              <a:headEnd type="none" w="sm" len="sm"/>
              <a:tailEnd type="none" w="sm" len="sm"/>
            </a:ln>
          </p:spPr>
          <p:txBody>
            <a:bodyPr wrap="square" lIns="91425" tIns="91425" rIns="91425" bIns="91425" anchor="ctr" anchorCtr="0"/>
            <a:lstStyle/>
            <a:p>
              <a:pPr>
                <a:buNone/>
              </a:pPr>
              <a:endParaRPr lang="en-US">
                <a:latin typeface="Arial" panose="020B0604020202020204"/>
                <a:ea typeface="Arial" panose="020B0604020202020204"/>
              </a:endParaRPr>
            </a:p>
          </p:txBody>
        </p:sp>
        <p:sp>
          <p:nvSpPr>
            <p:cNvPr id="174" name="Google Shape;174;g2073e6c94da_0_87"/>
            <p:cNvSpPr txBox="1"/>
            <p:nvPr/>
          </p:nvSpPr>
          <p:spPr>
            <a:xfrm>
              <a:off x="49164" y="49164"/>
              <a:ext cx="4177500" cy="908700"/>
            </a:xfrm>
            <a:prstGeom prst="rect">
              <a:avLst/>
            </a:prstGeom>
            <a:noFill/>
            <a:ln>
              <a:noFill/>
            </a:ln>
          </p:spPr>
          <p:txBody>
            <a:bodyPr spcFirstLastPara="1" wrap="square" lIns="76200" tIns="38100" rIns="76200" bIns="38100" anchor="ctr" anchorCtr="0">
              <a:noAutofit/>
            </a:bodyPr>
            <a:lstStyle/>
            <a:p>
              <a:pPr marR="0" fontAlgn="auto">
                <a:lnSpc>
                  <a:spcPct val="90000"/>
                </a:lnSpc>
                <a:spcBef>
                  <a:spcPts val="0"/>
                </a:spcBef>
                <a:spcAft>
                  <a:spcPts val="0"/>
                </a:spcAft>
                <a:buClr>
                  <a:schemeClr val="dk1"/>
                </a:buClr>
                <a:buSzPts val="2000"/>
                <a:buFont typeface="Arial" panose="020B0604020202020204"/>
                <a:buNone/>
              </a:pPr>
              <a:r>
                <a:rPr lang="fr-FR" sz="2000" b="1" cap="none" noProof="1">
                  <a:solidFill>
                    <a:schemeClr val="dk1"/>
                  </a:solidFill>
                  <a:latin typeface="Arial" panose="020B0604020202020204"/>
                  <a:ea typeface="Arial" panose="020B0604020202020204"/>
                  <a:cs typeface="Arial" panose="020B0604020202020204"/>
                  <a:sym typeface="Arial" panose="020B0604020202020204"/>
                </a:rPr>
                <a:t>Principaux enseignements tirés en 2023 : atteindre les populations difficiles à atteindre   </a:t>
              </a:r>
              <a:endParaRPr sz="2000" b="1" cap="none" noProof="1">
                <a:solidFill>
                  <a:schemeClr val="dk1"/>
                </a:solidFill>
                <a:latin typeface="Arial" panose="020B0604020202020204"/>
                <a:ea typeface="Arial" panose="020B0604020202020204"/>
                <a:cs typeface="Arial" panose="020B0604020202020204"/>
                <a:sym typeface="Arial" panose="020B0604020202020204"/>
              </a:endParaRPr>
            </a:p>
          </p:txBody>
        </p:sp>
      </p:grpSp>
      <p:sp>
        <p:nvSpPr>
          <p:cNvPr id="175" name="Google Shape;175;g2073e6c94da_0_87"/>
          <p:cNvSpPr txBox="1"/>
          <p:nvPr/>
        </p:nvSpPr>
        <p:spPr>
          <a:xfrm>
            <a:off x="198438" y="1268413"/>
            <a:ext cx="8766175" cy="5487988"/>
          </a:xfrm>
          <a:prstGeom prst="rect">
            <a:avLst/>
          </a:prstGeom>
          <a:noFill/>
          <a:ln>
            <a:noFill/>
          </a:ln>
        </p:spPr>
        <p:txBody>
          <a:bodyPr spcFirstLastPara="1" wrap="square" lIns="91425" tIns="45700" rIns="91425" bIns="45700" anchor="t" anchorCtr="0">
            <a:normAutofit/>
          </a:bodyPr>
          <a:lstStyle/>
          <a:p>
            <a:pPr marR="0" fontAlgn="auto">
              <a:spcBef>
                <a:spcPts val="360"/>
              </a:spcBef>
              <a:spcAft>
                <a:spcPts val="0"/>
              </a:spcAft>
              <a:buClr>
                <a:srgbClr val="000000"/>
              </a:buClr>
              <a:buSzPts val="2400"/>
              <a:buFont typeface="Arial" panose="020B0604020202020204"/>
              <a:buNone/>
            </a:pP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Quel était le problème que vous essayiez de résoudre ? Par exemple : Amélioration de la planification, de la mise en œuvre, du suivi et de l'évaluation, </a:t>
            </a:r>
            <a:r>
              <a:rPr lang="en-US" altLang="fr-FR" sz="2400" cap="none" noProof="1">
                <a:solidFill>
                  <a:schemeClr val="dk1"/>
                </a:solidFill>
                <a:latin typeface="Calibri" panose="020F0502020204030204"/>
                <a:ea typeface="Calibri" panose="020F0502020204030204"/>
                <a:cs typeface="Calibri" panose="020F0502020204030204"/>
                <a:sym typeface="Calibri" panose="020F0502020204030204"/>
              </a:rPr>
              <a:t>maitrise</a:t>
            </a:r>
            <a:r>
              <a:rPr lang="fr-FR" sz="2400" cap="none" noProof="1">
                <a:solidFill>
                  <a:schemeClr val="dk1"/>
                </a:solidFill>
                <a:latin typeface="Calibri" panose="020F0502020204030204"/>
                <a:ea typeface="Calibri" panose="020F0502020204030204"/>
                <a:cs typeface="Calibri" panose="020F0502020204030204"/>
                <a:sym typeface="Calibri" panose="020F0502020204030204"/>
              </a:rPr>
              <a:t> des coûts ?</a:t>
            </a:r>
          </a:p>
          <a:p>
            <a:pPr marR="0" fontAlgn="auto">
              <a:spcBef>
                <a:spcPts val="360"/>
              </a:spcBef>
              <a:spcAft>
                <a:spcPts val="0"/>
              </a:spcAft>
              <a:buClr>
                <a:srgbClr val="000000"/>
              </a:buClr>
              <a:buSzPts val="2400"/>
              <a:buFont typeface="Arial" panose="020B0604020202020204"/>
              <a:buNone/>
            </a:pPr>
            <a:endParaRPr lang="fr-FR" sz="2400" noProof="1">
              <a:solidFill>
                <a:schemeClr val="dk1"/>
              </a:solidFill>
              <a:latin typeface="Calibri" panose="020F0502020204030204"/>
              <a:ea typeface="Calibri" panose="020F0502020204030204"/>
              <a:cs typeface="Calibri" panose="020F0502020204030204"/>
              <a:sym typeface="Calibri" panose="020F0502020204030204"/>
            </a:endParaRP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Pas de problème majeur par rapport aux populations difficiles à atteindre</a:t>
            </a: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Cependant la situation de l’insécurité liée au terrorisme dans la zone frontalière avec le Burkina Faso impose le déplacement des populations vers les zones plus sécurisées</a:t>
            </a:r>
          </a:p>
          <a:p>
            <a:pPr marL="342900" indent="-342900" fontAlgn="auto">
              <a:lnSpc>
                <a:spcPct val="90000"/>
              </a:lnSpc>
              <a:spcBef>
                <a:spcPts val="600"/>
              </a:spcBef>
              <a:spcAft>
                <a:spcPts val="600"/>
              </a:spcAft>
              <a:buClr>
                <a:schemeClr val="dk1"/>
              </a:buClr>
              <a:buSzPts val="1100"/>
              <a:buFont typeface="Wingdings" panose="05000000000000000000" pitchFamily="2" charset="2"/>
              <a:buChar char="§"/>
            </a:pPr>
            <a:r>
              <a:rPr lang="fr-FR" sz="2500" b="1" noProof="1">
                <a:solidFill>
                  <a:schemeClr val="dk1"/>
                </a:solidFill>
                <a:latin typeface="Calibri" panose="020F0502020204030204"/>
                <a:cs typeface="Calibri" panose="020F0502020204030204"/>
                <a:sym typeface="Calibri" panose="020F0502020204030204"/>
              </a:rPr>
              <a:t>Cet aspect est pris en compte lors des microplanification</a:t>
            </a:r>
          </a:p>
          <a:p>
            <a:pPr marR="0" fontAlgn="auto">
              <a:spcBef>
                <a:spcPts val="360"/>
              </a:spcBef>
              <a:spcAft>
                <a:spcPts val="0"/>
              </a:spcAft>
              <a:buClr>
                <a:srgbClr val="000000"/>
              </a:buClr>
              <a:buSzPts val="2400"/>
              <a:buFont typeface="Arial" panose="020B0604020202020204"/>
              <a:buNone/>
            </a:pPr>
            <a:endParaRPr sz="2400" cap="none" noProof="1">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1052</TotalTime>
  <Words>832</Words>
  <Application>Microsoft Office PowerPoint</Application>
  <PresentationFormat>Affichage à l'écran (4:3)</PresentationFormat>
  <Paragraphs>96</Paragraphs>
  <Slides>14</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Courier New</vt:lpstr>
      <vt:lpstr>Georgia</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tchouatieua@mmv.org</dc:creator>
  <cp:keywords>, docId:1977199CA60E7F458FFA04C232ACC5C4</cp:keywords>
  <cp:lastModifiedBy>TCHADJOBO Tchassama</cp:lastModifiedBy>
  <cp:revision>12</cp:revision>
  <dcterms:created xsi:type="dcterms:W3CDTF">2023-02-13T11:49:39Z</dcterms:created>
  <dcterms:modified xsi:type="dcterms:W3CDTF">2024-02-27T20:44:59Z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0x01010084EAD12591D3B44A8A2C70EAA04D66AB</vt:lpwstr>
  </property>
  <property fmtid="{D5CDD505-2E9C-101B-9397-08002B2CF9AE}" pid="3" name="ICV">
    <vt:lpwstr>3287A82FAC41428CAC72D467CDCC1394</vt:lpwstr>
  </property>
  <property fmtid="{D5CDD505-2E9C-101B-9397-08002B2CF9AE}" pid="4" name="KSOProductBuildVer">
    <vt:lpwstr>1033-11.2.0.11440</vt:lpwstr>
  </property>
</Properties>
</file>