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90" r:id="rId6"/>
    <p:sldId id="256" r:id="rId7"/>
    <p:sldId id="258" r:id="rId8"/>
    <p:sldId id="269" r:id="rId9"/>
    <p:sldId id="265" r:id="rId10"/>
    <p:sldId id="315" r:id="rId11"/>
    <p:sldId id="314" r:id="rId12"/>
    <p:sldId id="285" r:id="rId13"/>
    <p:sldId id="292" r:id="rId14"/>
    <p:sldId id="293" r:id="rId15"/>
    <p:sldId id="295" r:id="rId16"/>
    <p:sldId id="294" r:id="rId17"/>
    <p:sldId id="296" r:id="rId18"/>
    <p:sldId id="297" r:id="rId19"/>
    <p:sldId id="300" r:id="rId20"/>
    <p:sldId id="301" r:id="rId21"/>
    <p:sldId id="302" r:id="rId22"/>
    <p:sldId id="304" r:id="rId23"/>
    <p:sldId id="271" r:id="rId24"/>
    <p:sldId id="306" r:id="rId25"/>
    <p:sldId id="309" r:id="rId26"/>
    <p:sldId id="310" r:id="rId27"/>
    <p:sldId id="313" r:id="rId28"/>
    <p:sldId id="270" r:id="rId29"/>
    <p:sldId id="318"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7EC82-0DA0-D323-0CB2-F80B3B43D279}" name="Ashley Giles" initials="AG" userId="S::a.giles@malariaconsortium.org::297c8db5-8ecd-45fd-9339-66e0d89d4f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1897-1321-4DD4-96F3-622CE2A876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ED34BE-449C-48CF-A3A4-063A4F9CFF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7CEE0E-8D7F-435A-8FAC-547E42CF5DF2}"/>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5" name="Footer Placeholder 4">
            <a:extLst>
              <a:ext uri="{FF2B5EF4-FFF2-40B4-BE49-F238E27FC236}">
                <a16:creationId xmlns:a16="http://schemas.microsoft.com/office/drawing/2014/main" id="{2D8ED565-D2C7-4D46-8585-F72061B3D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4559F-E281-4D1D-AB0B-3D9730963BB9}"/>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47084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B87A-6BB5-4CDD-A5B9-54C2C15291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FAD8C8-3B7B-48EE-89D0-32AEED5C2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C8D707-AFA9-49F9-ABA9-B357E1B02357}"/>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5" name="Footer Placeholder 4">
            <a:extLst>
              <a:ext uri="{FF2B5EF4-FFF2-40B4-BE49-F238E27FC236}">
                <a16:creationId xmlns:a16="http://schemas.microsoft.com/office/drawing/2014/main" id="{8A876EEA-D501-4054-8F0B-3B7196FDDB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6A893-12E4-4EB3-9FEF-CD09CFDF8CF1}"/>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203979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4244A-3531-4D64-A023-C51249B3A1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31E488-6ADE-4371-930C-8C5F527BF9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4666E9-F5C4-47BC-A082-CD85D6B195AF}"/>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5" name="Footer Placeholder 4">
            <a:extLst>
              <a:ext uri="{FF2B5EF4-FFF2-40B4-BE49-F238E27FC236}">
                <a16:creationId xmlns:a16="http://schemas.microsoft.com/office/drawing/2014/main" id="{324D30F0-CB20-4C58-8F89-00425BAED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7EF970-D8F6-478B-AD51-46B1FFC63E58}"/>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1270228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01">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994025"/>
            <a:ext cx="12192000" cy="386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37972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GB" dirty="0"/>
          </a:p>
        </p:txBody>
      </p:sp>
      <p:sp>
        <p:nvSpPr>
          <p:cNvPr id="7" name="Title 6"/>
          <p:cNvSpPr>
            <a:spLocks noGrp="1"/>
          </p:cNvSpPr>
          <p:nvPr>
            <p:ph type="title"/>
          </p:nvPr>
        </p:nvSpPr>
        <p:spPr>
          <a:xfrm>
            <a:off x="678180" y="3512503"/>
            <a:ext cx="10515600" cy="590931"/>
          </a:xfrm>
        </p:spPr>
        <p:txBody>
          <a:bodyPr lIns="0"/>
          <a:lstStyle>
            <a:lvl1pPr>
              <a:defRPr sz="3600">
                <a:solidFill>
                  <a:schemeClr val="bg1"/>
                </a:solidFill>
              </a:defRPr>
            </a:lvl1pPr>
          </a:lstStyle>
          <a:p>
            <a:r>
              <a:rPr lang="en-US"/>
              <a:t>Click to edit Master title style</a:t>
            </a:r>
            <a:endParaRPr lang="en-GB" dirty="0"/>
          </a:p>
        </p:txBody>
      </p:sp>
      <p:sp>
        <p:nvSpPr>
          <p:cNvPr id="4" name="Text Placeholder 3"/>
          <p:cNvSpPr>
            <a:spLocks noGrp="1"/>
          </p:cNvSpPr>
          <p:nvPr>
            <p:ph type="body" sz="quarter" idx="10" hasCustomPrompt="1"/>
          </p:nvPr>
        </p:nvSpPr>
        <p:spPr>
          <a:xfrm>
            <a:off x="677863" y="5956300"/>
            <a:ext cx="9144000" cy="454025"/>
          </a:xfrm>
        </p:spPr>
        <p:txBody>
          <a:bodyPr lIns="0" tIns="0" rIns="0" bIns="0" anchor="ctr" anchorCtr="0"/>
          <a:lstStyle>
            <a:lvl1pPr marL="0" indent="0">
              <a:buNone/>
              <a:defRPr>
                <a:solidFill>
                  <a:schemeClr val="bg1"/>
                </a:solidFill>
              </a:defRPr>
            </a:lvl1pPr>
          </a:lstStyle>
          <a:p>
            <a:pPr lvl="0"/>
            <a:r>
              <a:rPr lang="en-US" dirty="0"/>
              <a:t>Event name / date</a:t>
            </a:r>
            <a:endParaRPr lang="en-GB" dirty="0"/>
          </a:p>
        </p:txBody>
      </p:sp>
    </p:spTree>
    <p:extLst>
      <p:ext uri="{BB962C8B-B14F-4D97-AF65-F5344CB8AC3E}">
        <p14:creationId xmlns:p14="http://schemas.microsoft.com/office/powerpoint/2010/main" val="175606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or figure slide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idx="1"/>
          </p:nvPr>
        </p:nvSpPr>
        <p:spPr>
          <a:xfrm>
            <a:off x="4125686" y="1698171"/>
            <a:ext cx="7079494" cy="4649289"/>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0"/>
          </p:nvPr>
        </p:nvSpPr>
        <p:spPr>
          <a:xfrm>
            <a:off x="1116000" y="1698171"/>
            <a:ext cx="2879057" cy="4649289"/>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9771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r figure slide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p:nvPr>
        </p:nvSpPr>
        <p:spPr>
          <a:xfrm>
            <a:off x="1116013" y="1752600"/>
            <a:ext cx="10088562" cy="45497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8596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5558-A1C2-4F06-844E-CA2D2A0AAB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909522-F05F-4900-9167-D0A23A432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7860A-1174-4B04-A34A-F5B7D61DF5D4}"/>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5" name="Footer Placeholder 4">
            <a:extLst>
              <a:ext uri="{FF2B5EF4-FFF2-40B4-BE49-F238E27FC236}">
                <a16:creationId xmlns:a16="http://schemas.microsoft.com/office/drawing/2014/main" id="{4EE0E86F-92DF-4ED5-BC0F-77C2DA3AC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7F42B-F55E-4FC3-8B85-2BD6635B4127}"/>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296511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50A1-08E1-41B9-85DD-9F1018DAA8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4FB3C1-039B-453A-AE4C-081D67D99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943AA4-F671-4872-A650-F8E4DED75E85}"/>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5" name="Footer Placeholder 4">
            <a:extLst>
              <a:ext uri="{FF2B5EF4-FFF2-40B4-BE49-F238E27FC236}">
                <a16:creationId xmlns:a16="http://schemas.microsoft.com/office/drawing/2014/main" id="{34B376D0-DAE8-44DD-B2CD-DE8086C518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3C904-DAC0-4A63-9785-7D9F675BAB01}"/>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2985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9C51-787F-430A-8809-3CB94BE3C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92E284-3377-4B5C-9F56-86DBD09A8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597266-CA5C-4344-8697-E9CD771A0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4F9055-D9D0-4A9E-8877-A0B7270CB125}"/>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6" name="Footer Placeholder 5">
            <a:extLst>
              <a:ext uri="{FF2B5EF4-FFF2-40B4-BE49-F238E27FC236}">
                <a16:creationId xmlns:a16="http://schemas.microsoft.com/office/drawing/2014/main" id="{55996D7A-D877-44F3-96EF-E5AE1EC9CF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C37344-7E37-472D-A756-1189F7616879}"/>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32203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3E37-0FE2-4BDD-9380-3C08CCF2A4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5B8861-9EFC-4339-9C31-07B2B8CCC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6B1B3-7C04-460B-B860-B6B143BBE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2DBB0-90B8-4960-BEF0-19DAA69D3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CF012C-90AC-4B73-8D9D-BF479EE92F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362F4F-A2E9-4FFA-A511-88497EAF63A1}"/>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8" name="Footer Placeholder 7">
            <a:extLst>
              <a:ext uri="{FF2B5EF4-FFF2-40B4-BE49-F238E27FC236}">
                <a16:creationId xmlns:a16="http://schemas.microsoft.com/office/drawing/2014/main" id="{532E20AE-760E-4F40-8E8C-5E53F0BAAE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443C04-0BF0-4010-A2AD-18E98D8209E9}"/>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286239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2749-B7A3-41FF-BF7F-11547D83FE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389ECF-9CDE-4F03-9886-7842A28218DE}"/>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4" name="Footer Placeholder 3">
            <a:extLst>
              <a:ext uri="{FF2B5EF4-FFF2-40B4-BE49-F238E27FC236}">
                <a16:creationId xmlns:a16="http://schemas.microsoft.com/office/drawing/2014/main" id="{B060983F-E7C5-4ACC-AEB1-CFF4D58A94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807D4F-650B-4D6C-B20F-B2778406D2BE}"/>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57264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6E099-E02F-4D72-AD1D-7157E8079294}"/>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3" name="Footer Placeholder 2">
            <a:extLst>
              <a:ext uri="{FF2B5EF4-FFF2-40B4-BE49-F238E27FC236}">
                <a16:creationId xmlns:a16="http://schemas.microsoft.com/office/drawing/2014/main" id="{45A8D506-9177-4E0A-8088-9B020E6AC2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354103-7736-4D56-8976-983C9ED5527D}"/>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123838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3761-756A-4796-91BE-FCCD1D59F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2447C-596E-444D-A67B-24F45D003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D33E11-5344-4D92-9E27-0805EEB3D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6109C-67AF-4712-A243-809554B91711}"/>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6" name="Footer Placeholder 5">
            <a:extLst>
              <a:ext uri="{FF2B5EF4-FFF2-40B4-BE49-F238E27FC236}">
                <a16:creationId xmlns:a16="http://schemas.microsoft.com/office/drawing/2014/main" id="{5D3FC5A3-48C9-4391-879B-0331C90227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6AE08C-7016-402D-9BCB-834CC0D55BA2}"/>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230457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4235-7425-45B1-A9E8-76B4D14AE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751A8E-E3B5-4066-9636-B7EC58624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0C6733-1E41-4A2D-82A6-0A5953332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FC5C8-294C-4819-B0DA-3DBE4FC25FB0}"/>
              </a:ext>
            </a:extLst>
          </p:cNvPr>
          <p:cNvSpPr>
            <a:spLocks noGrp="1"/>
          </p:cNvSpPr>
          <p:nvPr>
            <p:ph type="dt" sz="half" idx="10"/>
          </p:nvPr>
        </p:nvSpPr>
        <p:spPr/>
        <p:txBody>
          <a:bodyPr/>
          <a:lstStyle/>
          <a:p>
            <a:fld id="{1319E068-33BF-4831-8C2D-4906313602F4}" type="datetimeFigureOut">
              <a:rPr lang="en-GB" smtClean="0"/>
              <a:t>28/02/2024</a:t>
            </a:fld>
            <a:endParaRPr lang="en-GB"/>
          </a:p>
        </p:txBody>
      </p:sp>
      <p:sp>
        <p:nvSpPr>
          <p:cNvPr id="6" name="Footer Placeholder 5">
            <a:extLst>
              <a:ext uri="{FF2B5EF4-FFF2-40B4-BE49-F238E27FC236}">
                <a16:creationId xmlns:a16="http://schemas.microsoft.com/office/drawing/2014/main" id="{877783F4-B933-4F51-91C0-E23F509126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1A70BE-BF8D-4EFD-BEF8-39A105D416BA}"/>
              </a:ext>
            </a:extLst>
          </p:cNvPr>
          <p:cNvSpPr>
            <a:spLocks noGrp="1"/>
          </p:cNvSpPr>
          <p:nvPr>
            <p:ph type="sldNum" sz="quarter" idx="12"/>
          </p:nvPr>
        </p:nvSpPr>
        <p:spPr/>
        <p:txBody>
          <a:bodyPr/>
          <a:lstStyle/>
          <a:p>
            <a:fld id="{F4E20FFC-9950-4330-B342-B8D3A5973C39}" type="slidenum">
              <a:rPr lang="en-GB" smtClean="0"/>
              <a:t>‹#›</a:t>
            </a:fld>
            <a:endParaRPr lang="en-GB"/>
          </a:p>
        </p:txBody>
      </p:sp>
    </p:spTree>
    <p:extLst>
      <p:ext uri="{BB962C8B-B14F-4D97-AF65-F5344CB8AC3E}">
        <p14:creationId xmlns:p14="http://schemas.microsoft.com/office/powerpoint/2010/main" val="330390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EA75E-0962-4005-AF58-D14FCDD49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B5983C-1739-42B4-9E2A-44D3379EEB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F44AD-E1AD-4FCF-AB0F-095072C32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9E068-33BF-4831-8C2D-4906313602F4}" type="datetimeFigureOut">
              <a:rPr lang="en-GB" smtClean="0"/>
              <a:t>28/02/2024</a:t>
            </a:fld>
            <a:endParaRPr lang="en-GB"/>
          </a:p>
        </p:txBody>
      </p:sp>
      <p:sp>
        <p:nvSpPr>
          <p:cNvPr id="5" name="Footer Placeholder 4">
            <a:extLst>
              <a:ext uri="{FF2B5EF4-FFF2-40B4-BE49-F238E27FC236}">
                <a16:creationId xmlns:a16="http://schemas.microsoft.com/office/drawing/2014/main" id="{6B51CF05-EDDD-4C7C-AFB7-7933E6991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CF9AAB-2E51-489A-BE56-DAD7F836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20FFC-9950-4330-B342-B8D3A5973C39}" type="slidenum">
              <a:rPr lang="en-GB" smtClean="0"/>
              <a:t>‹#›</a:t>
            </a:fld>
            <a:endParaRPr lang="en-GB"/>
          </a:p>
        </p:txBody>
      </p:sp>
    </p:spTree>
    <p:extLst>
      <p:ext uri="{BB962C8B-B14F-4D97-AF65-F5344CB8AC3E}">
        <p14:creationId xmlns:p14="http://schemas.microsoft.com/office/powerpoint/2010/main" val="106819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mc-allianc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giles@malariaconsortium.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AE4339-F42E-27D9-01BE-89C877131F71}"/>
              </a:ext>
            </a:extLst>
          </p:cNvPr>
          <p:cNvPicPr>
            <a:picLocks noChangeAspect="1"/>
          </p:cNvPicPr>
          <p:nvPr/>
        </p:nvPicPr>
        <p:blipFill rotWithShape="1">
          <a:blip r:embed="rId2"/>
          <a:srcRect l="42746" r="4738"/>
          <a:stretch/>
        </p:blipFill>
        <p:spPr>
          <a:xfrm>
            <a:off x="0" y="-10"/>
            <a:ext cx="6400800" cy="6858000"/>
          </a:xfrm>
          <a:prstGeom prst="rect">
            <a:avLst/>
          </a:prstGeom>
        </p:spPr>
      </p:pic>
      <p:sp>
        <p:nvSpPr>
          <p:cNvPr id="2" name="Rectangle 1">
            <a:extLst>
              <a:ext uri="{FF2B5EF4-FFF2-40B4-BE49-F238E27FC236}">
                <a16:creationId xmlns:a16="http://schemas.microsoft.com/office/drawing/2014/main" id="{FEB2BFFA-64E4-3441-F169-FD220B49CA4C}"/>
              </a:ext>
            </a:extLst>
          </p:cNvPr>
          <p:cNvSpPr/>
          <p:nvPr/>
        </p:nvSpPr>
        <p:spPr>
          <a:xfrm>
            <a:off x="6400800" y="0"/>
            <a:ext cx="5791180" cy="685799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dirty="0"/>
              <a:t>SMC </a:t>
            </a:r>
            <a:r>
              <a:rPr lang="en-US" sz="6000"/>
              <a:t>Alliance </a:t>
            </a:r>
            <a:endParaRPr lang="en-US"/>
          </a:p>
          <a:p>
            <a:pPr algn="ctr"/>
            <a:r>
              <a:rPr lang="en-US" sz="5400" dirty="0"/>
              <a:t>Research sub-group</a:t>
            </a:r>
            <a:endParaRPr lang="en-US" sz="5400"/>
          </a:p>
        </p:txBody>
      </p:sp>
      <p:pic>
        <p:nvPicPr>
          <p:cNvPr id="5" name="Picture 4" descr="Logo, company name&#10;&#10;Description automatically generated">
            <a:extLst>
              <a:ext uri="{FF2B5EF4-FFF2-40B4-BE49-F238E27FC236}">
                <a16:creationId xmlns:a16="http://schemas.microsoft.com/office/drawing/2014/main" id="{E452557B-7245-0BB9-5E49-BB5C9BD75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12619" cy="1170000"/>
          </a:xfrm>
          <a:prstGeom prst="rect">
            <a:avLst/>
          </a:prstGeom>
        </p:spPr>
      </p:pic>
      <p:pic>
        <p:nvPicPr>
          <p:cNvPr id="6" name="Picture 5" descr="Logo&#10;&#10;Description automatically generated">
            <a:extLst>
              <a:ext uri="{FF2B5EF4-FFF2-40B4-BE49-F238E27FC236}">
                <a16:creationId xmlns:a16="http://schemas.microsoft.com/office/drawing/2014/main" id="{E284CFC0-C0D7-92F9-B68A-1D8365FFE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529" y="0"/>
            <a:ext cx="1619451" cy="1170000"/>
          </a:xfrm>
          <a:prstGeom prst="rect">
            <a:avLst/>
          </a:prstGeom>
        </p:spPr>
      </p:pic>
      <p:sp>
        <p:nvSpPr>
          <p:cNvPr id="4" name="TextBox 3">
            <a:extLst>
              <a:ext uri="{FF2B5EF4-FFF2-40B4-BE49-F238E27FC236}">
                <a16:creationId xmlns:a16="http://schemas.microsoft.com/office/drawing/2014/main" id="{5C82AB8B-DF83-2F8F-701D-E99C8CECBB25}"/>
              </a:ext>
            </a:extLst>
          </p:cNvPr>
          <p:cNvSpPr txBox="1"/>
          <p:nvPr/>
        </p:nvSpPr>
        <p:spPr>
          <a:xfrm>
            <a:off x="7040880" y="6146800"/>
            <a:ext cx="2118785" cy="369332"/>
          </a:xfrm>
          <a:prstGeom prst="rect">
            <a:avLst/>
          </a:prstGeom>
          <a:noFill/>
        </p:spPr>
        <p:txBody>
          <a:bodyPr wrap="none" rtlCol="0">
            <a:spAutoFit/>
          </a:bodyPr>
          <a:lstStyle/>
          <a:p>
            <a:r>
              <a:rPr lang="en-GB" dirty="0">
                <a:solidFill>
                  <a:schemeClr val="bg1"/>
                </a:solidFill>
              </a:rPr>
              <a:t>Dr Jean Louis Ndiaye</a:t>
            </a:r>
          </a:p>
        </p:txBody>
      </p:sp>
    </p:spTree>
    <p:extLst>
      <p:ext uri="{BB962C8B-B14F-4D97-AF65-F5344CB8AC3E}">
        <p14:creationId xmlns:p14="http://schemas.microsoft.com/office/powerpoint/2010/main" val="267022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DCA3-DB47-383D-9006-875C4DA95045}"/>
              </a:ext>
            </a:extLst>
          </p:cNvPr>
          <p:cNvSpPr>
            <a:spLocks noGrp="1"/>
          </p:cNvSpPr>
          <p:nvPr>
            <p:ph type="title"/>
          </p:nvPr>
        </p:nvSpPr>
        <p:spPr/>
        <p:txBody>
          <a:bodyPr/>
          <a:lstStyle/>
          <a:p>
            <a:r>
              <a:rPr lang="en-US" dirty="0"/>
              <a:t>Methods</a:t>
            </a:r>
            <a:endParaRPr lang="en-GB" dirty="0"/>
          </a:p>
        </p:txBody>
      </p:sp>
      <p:pic>
        <p:nvPicPr>
          <p:cNvPr id="3" name="Picture 2" descr="Logo, company name&#10;&#10;Description automatically generated">
            <a:extLst>
              <a:ext uri="{FF2B5EF4-FFF2-40B4-BE49-F238E27FC236}">
                <a16:creationId xmlns:a16="http://schemas.microsoft.com/office/drawing/2014/main" id="{24C4A51B-E036-B3FA-0F5F-B8EB2EF10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12619" cy="1170000"/>
          </a:xfrm>
          <a:prstGeom prst="rect">
            <a:avLst/>
          </a:prstGeom>
        </p:spPr>
      </p:pic>
      <p:pic>
        <p:nvPicPr>
          <p:cNvPr id="4" name="Picture 3" descr="Logo&#10;&#10;Description automatically generated">
            <a:extLst>
              <a:ext uri="{FF2B5EF4-FFF2-40B4-BE49-F238E27FC236}">
                <a16:creationId xmlns:a16="http://schemas.microsoft.com/office/drawing/2014/main" id="{C006078C-4499-DBBA-BCCF-E97C995B6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529" y="0"/>
            <a:ext cx="1619451" cy="1170000"/>
          </a:xfrm>
          <a:prstGeom prst="rect">
            <a:avLst/>
          </a:prstGeom>
        </p:spPr>
      </p:pic>
    </p:spTree>
    <p:extLst>
      <p:ext uri="{BB962C8B-B14F-4D97-AF65-F5344CB8AC3E}">
        <p14:creationId xmlns:p14="http://schemas.microsoft.com/office/powerpoint/2010/main" val="39461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EB2CA1-FBFF-C291-DE47-C72D8CA94EF1}"/>
              </a:ext>
            </a:extLst>
          </p:cNvPr>
          <p:cNvSpPr>
            <a:spLocks noGrp="1"/>
          </p:cNvSpPr>
          <p:nvPr>
            <p:ph type="title"/>
          </p:nvPr>
        </p:nvSpPr>
        <p:spPr/>
        <p:txBody>
          <a:bodyPr/>
          <a:lstStyle/>
          <a:p>
            <a:r>
              <a:rPr lang="en-US" dirty="0" err="1"/>
              <a:t>eDELPHI</a:t>
            </a:r>
            <a:r>
              <a:rPr lang="en-US" dirty="0"/>
              <a:t> methodology</a:t>
            </a:r>
            <a:endParaRPr lang="en-GB" dirty="0"/>
          </a:p>
        </p:txBody>
      </p:sp>
      <p:sp>
        <p:nvSpPr>
          <p:cNvPr id="7" name="Content Placeholder 6">
            <a:extLst>
              <a:ext uri="{FF2B5EF4-FFF2-40B4-BE49-F238E27FC236}">
                <a16:creationId xmlns:a16="http://schemas.microsoft.com/office/drawing/2014/main" id="{3711BF80-9A77-7EF6-10B5-09673DE7087D}"/>
              </a:ext>
            </a:extLst>
          </p:cNvPr>
          <p:cNvSpPr>
            <a:spLocks noGrp="1"/>
          </p:cNvSpPr>
          <p:nvPr>
            <p:ph idx="1"/>
          </p:nvPr>
        </p:nvSpPr>
        <p:spPr/>
        <p:txBody>
          <a:bodyPr/>
          <a:lstStyle/>
          <a:p>
            <a:r>
              <a:rPr lang="en-US" dirty="0"/>
              <a:t>“The Delphi method is a process used to arrive at a group opinion or decision by surveying a panel of experts…”</a:t>
            </a:r>
          </a:p>
          <a:p>
            <a:r>
              <a:rPr lang="en-US" dirty="0"/>
              <a:t>“Experts respond to several rounds of questionnaires, and the responses are aggregated and shared with the group after each round…”</a:t>
            </a:r>
          </a:p>
          <a:p>
            <a:r>
              <a:rPr lang="en-US" dirty="0"/>
              <a:t>Often employed for scoping and prioritization exercises.</a:t>
            </a:r>
          </a:p>
          <a:p>
            <a:endParaRPr lang="en-GB" dirty="0"/>
          </a:p>
        </p:txBody>
      </p:sp>
    </p:spTree>
    <p:extLst>
      <p:ext uri="{BB962C8B-B14F-4D97-AF65-F5344CB8AC3E}">
        <p14:creationId xmlns:p14="http://schemas.microsoft.com/office/powerpoint/2010/main" val="356311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78D259-CEF9-D2AB-6F45-6CFE2F043694}"/>
              </a:ext>
            </a:extLst>
          </p:cNvPr>
          <p:cNvSpPr>
            <a:spLocks noGrp="1"/>
          </p:cNvSpPr>
          <p:nvPr>
            <p:ph type="title"/>
          </p:nvPr>
        </p:nvSpPr>
        <p:spPr>
          <a:xfrm>
            <a:off x="1051410" y="616903"/>
            <a:ext cx="10089180" cy="1089529"/>
          </a:xfrm>
        </p:spPr>
        <p:txBody>
          <a:bodyPr/>
          <a:lstStyle/>
          <a:p>
            <a:r>
              <a:rPr lang="en-US" altLang="en-US" sz="3600" dirty="0" err="1">
                <a:latin typeface="Arial" panose="020B0604020202020204" pitchFamily="34" charset="0"/>
                <a:cs typeface="Arial" panose="020B0604020202020204" pitchFamily="34" charset="0"/>
              </a:rPr>
              <a:t>eDELPHI</a:t>
            </a:r>
            <a:r>
              <a:rPr lang="en-US" altLang="en-US" sz="3600" dirty="0">
                <a:latin typeface="Arial" panose="020B0604020202020204" pitchFamily="34" charset="0"/>
                <a:cs typeface="Arial" panose="020B0604020202020204" pitchFamily="34" charset="0"/>
              </a:rPr>
              <a:t> methodology</a:t>
            </a:r>
            <a:br>
              <a:rPr lang="en-GB" altLang="en-US" sz="3600" dirty="0">
                <a:latin typeface="Arial" panose="020B0604020202020204" pitchFamily="34" charset="0"/>
                <a:cs typeface="Arial" panose="020B0604020202020204" pitchFamily="34" charset="0"/>
              </a:rPr>
            </a:br>
            <a:endParaRPr lang="en-US" sz="3600" dirty="0"/>
          </a:p>
        </p:txBody>
      </p:sp>
      <p:pic>
        <p:nvPicPr>
          <p:cNvPr id="5" name="Picture 4" descr="A diagram of a diagram&#10;&#10;Description automatically generated">
            <a:extLst>
              <a:ext uri="{FF2B5EF4-FFF2-40B4-BE49-F238E27FC236}">
                <a16:creationId xmlns:a16="http://schemas.microsoft.com/office/drawing/2014/main" id="{29DCF71A-4740-A849-E742-E6BFE90EC4F0}"/>
              </a:ext>
            </a:extLst>
          </p:cNvPr>
          <p:cNvPicPr>
            <a:picLocks noChangeAspect="1"/>
          </p:cNvPicPr>
          <p:nvPr/>
        </p:nvPicPr>
        <p:blipFill>
          <a:blip r:embed="rId2"/>
          <a:stretch>
            <a:fillRect/>
          </a:stretch>
        </p:blipFill>
        <p:spPr>
          <a:xfrm>
            <a:off x="1051410" y="1513368"/>
            <a:ext cx="5670563" cy="4961742"/>
          </a:xfrm>
          <a:prstGeom prst="rect">
            <a:avLst/>
          </a:prstGeom>
          <a:noFill/>
        </p:spPr>
      </p:pic>
      <p:sp>
        <p:nvSpPr>
          <p:cNvPr id="6" name="Text Placeholder 9">
            <a:extLst>
              <a:ext uri="{FF2B5EF4-FFF2-40B4-BE49-F238E27FC236}">
                <a16:creationId xmlns:a16="http://schemas.microsoft.com/office/drawing/2014/main" id="{56E6FF9D-CD6D-A924-0A94-D5E28D546F0D}"/>
              </a:ext>
            </a:extLst>
          </p:cNvPr>
          <p:cNvSpPr txBox="1">
            <a:spLocks/>
          </p:cNvSpPr>
          <p:nvPr/>
        </p:nvSpPr>
        <p:spPr>
          <a:xfrm>
            <a:off x="7034388" y="3141936"/>
            <a:ext cx="3793787" cy="1704606"/>
          </a:xfrm>
          <a:prstGeom prst="rect">
            <a:avLst/>
          </a:prstGeom>
        </p:spPr>
        <p:txBody>
          <a:bodyPr vert="horz" lIns="91440" tIns="45720" rIns="91440" bIns="45720" rtlCol="0" anchorCtr="0">
            <a:normAutofit fontScale="85000" lnSpcReduction="1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90000"/>
              </a:lnSpc>
              <a:spcAft>
                <a:spcPts val="1200"/>
              </a:spcAft>
            </a:pPr>
            <a:r>
              <a:rPr lang="en-US" sz="1700" dirty="0"/>
              <a:t>From: </a:t>
            </a:r>
            <a:r>
              <a:rPr lang="en-US" sz="1700" dirty="0" err="1"/>
              <a:t>Harmsen</a:t>
            </a:r>
            <a:r>
              <a:rPr lang="en-US" sz="1700" dirty="0"/>
              <a:t>, A.M.K., </a:t>
            </a:r>
            <a:r>
              <a:rPr lang="en-US" sz="1700" dirty="0" err="1"/>
              <a:t>Geeraedts</a:t>
            </a:r>
            <a:r>
              <a:rPr lang="en-US" sz="1700" dirty="0"/>
              <a:t>, L.M.G., Giannakopoulos, G.F. et al. Protocol of the DENIM study:  a Delphi-procedure on the identification of trauma patients in need of care by physician-staffed Mobile Medical Teams in the Netherlands. </a:t>
            </a:r>
            <a:r>
              <a:rPr lang="en-US" sz="1700" dirty="0" err="1"/>
              <a:t>Scand</a:t>
            </a:r>
            <a:r>
              <a:rPr lang="en-US" sz="1700" dirty="0"/>
              <a:t> J Trauma </a:t>
            </a:r>
            <a:r>
              <a:rPr lang="en-US" sz="1700" dirty="0" err="1"/>
              <a:t>Resusc</a:t>
            </a:r>
            <a:r>
              <a:rPr lang="en-US" sz="1700" dirty="0"/>
              <a:t> </a:t>
            </a:r>
            <a:r>
              <a:rPr lang="en-US" sz="1700" dirty="0" err="1"/>
              <a:t>Emerg</a:t>
            </a:r>
            <a:r>
              <a:rPr lang="en-US" sz="1700" dirty="0"/>
              <a:t> Med 23, 15 (2015). https: //doi.org/10.1186/s13049-015-0089-z</a:t>
            </a:r>
          </a:p>
        </p:txBody>
      </p:sp>
    </p:spTree>
    <p:extLst>
      <p:ext uri="{BB962C8B-B14F-4D97-AF65-F5344CB8AC3E}">
        <p14:creationId xmlns:p14="http://schemas.microsoft.com/office/powerpoint/2010/main" val="150034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AA84-D3AA-AF38-915C-CB54AC78E0E1}"/>
              </a:ext>
            </a:extLst>
          </p:cNvPr>
          <p:cNvSpPr>
            <a:spLocks noGrp="1"/>
          </p:cNvSpPr>
          <p:nvPr>
            <p:ph type="title"/>
          </p:nvPr>
        </p:nvSpPr>
        <p:spPr>
          <a:xfrm>
            <a:off x="1116000" y="792000"/>
            <a:ext cx="10089180" cy="646331"/>
          </a:xfrm>
        </p:spPr>
        <p:txBody>
          <a:bodyPr/>
          <a:lstStyle/>
          <a:p>
            <a:r>
              <a:rPr lang="en-US" altLang="en-US" sz="4000" dirty="0">
                <a:latin typeface="Arial" panose="020B0604020202020204" pitchFamily="34" charset="0"/>
                <a:cs typeface="Arial" panose="020B0604020202020204" pitchFamily="34" charset="0"/>
              </a:rPr>
              <a:t>Initial priority-setting</a:t>
            </a:r>
            <a:endParaRPr lang="en-GB" dirty="0"/>
          </a:p>
        </p:txBody>
      </p:sp>
      <p:sp>
        <p:nvSpPr>
          <p:cNvPr id="3" name="Content Placeholder 2">
            <a:extLst>
              <a:ext uri="{FF2B5EF4-FFF2-40B4-BE49-F238E27FC236}">
                <a16:creationId xmlns:a16="http://schemas.microsoft.com/office/drawing/2014/main" id="{F090D3A9-95DD-94E1-EAFB-E9078CE82B82}"/>
              </a:ext>
            </a:extLst>
          </p:cNvPr>
          <p:cNvSpPr>
            <a:spLocks noGrp="1"/>
          </p:cNvSpPr>
          <p:nvPr>
            <p:ph idx="1"/>
          </p:nvPr>
        </p:nvSpPr>
        <p:spPr/>
        <p:txBody>
          <a:bodyPr/>
          <a:lstStyle/>
          <a:p>
            <a:r>
              <a:rPr lang="en-US" dirty="0"/>
              <a:t>A workshop was held at the NGO Malaria Consortium among country technical coordinators from five Africa-based offices (Burkina Faso, Chad, Togo, Mozambique and Uganda) to define initial research priorities</a:t>
            </a:r>
          </a:p>
          <a:p>
            <a:r>
              <a:rPr lang="en-US" dirty="0"/>
              <a:t>These research priorities formed the initial list of priorities which were rated by respondents through successive online surveys</a:t>
            </a:r>
          </a:p>
          <a:p>
            <a:endParaRPr lang="en-US" dirty="0"/>
          </a:p>
          <a:p>
            <a:endParaRPr lang="en-GB" dirty="0"/>
          </a:p>
        </p:txBody>
      </p:sp>
    </p:spTree>
    <p:extLst>
      <p:ext uri="{BB962C8B-B14F-4D97-AF65-F5344CB8AC3E}">
        <p14:creationId xmlns:p14="http://schemas.microsoft.com/office/powerpoint/2010/main" val="103415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657C-8426-A9DE-C144-8A855142ADBF}"/>
              </a:ext>
            </a:extLst>
          </p:cNvPr>
          <p:cNvSpPr>
            <a:spLocks noGrp="1"/>
          </p:cNvSpPr>
          <p:nvPr>
            <p:ph type="title"/>
          </p:nvPr>
        </p:nvSpPr>
        <p:spPr>
          <a:xfrm>
            <a:off x="1116000" y="792000"/>
            <a:ext cx="10089180" cy="646331"/>
          </a:xfrm>
        </p:spPr>
        <p:txBody>
          <a:bodyPr/>
          <a:lstStyle/>
          <a:p>
            <a:r>
              <a:rPr lang="en-US" altLang="en-US" sz="4000" dirty="0">
                <a:latin typeface="Arial" panose="020B0604020202020204" pitchFamily="34" charset="0"/>
                <a:cs typeface="Arial" panose="020B0604020202020204" pitchFamily="34" charset="0"/>
              </a:rPr>
              <a:t>Surveys</a:t>
            </a:r>
            <a:endParaRPr lang="en-GB" dirty="0"/>
          </a:p>
        </p:txBody>
      </p:sp>
      <p:sp>
        <p:nvSpPr>
          <p:cNvPr id="3" name="Content Placeholder 2">
            <a:extLst>
              <a:ext uri="{FF2B5EF4-FFF2-40B4-BE49-F238E27FC236}">
                <a16:creationId xmlns:a16="http://schemas.microsoft.com/office/drawing/2014/main" id="{F08BB95A-D91D-8A4B-F545-521C9693FAC9}"/>
              </a:ext>
            </a:extLst>
          </p:cNvPr>
          <p:cNvSpPr>
            <a:spLocks noGrp="1"/>
          </p:cNvSpPr>
          <p:nvPr>
            <p:ph idx="1"/>
          </p:nvPr>
        </p:nvSpPr>
        <p:spPr/>
        <p:txBody>
          <a:bodyPr>
            <a:normAutofit/>
          </a:bodyPr>
          <a:lstStyle/>
          <a:p>
            <a:r>
              <a:rPr lang="en-US" dirty="0"/>
              <a:t>Surveys consisted of two Waves (1 and 2) of question rating and elimination, and a Wave 3 final ranking exercise </a:t>
            </a:r>
          </a:p>
          <a:p>
            <a:r>
              <a:rPr lang="en-US" dirty="0"/>
              <a:t>Potential respondents included experts with significant experience in SMC research or implementation on the SMC Alliance mailing list</a:t>
            </a:r>
          </a:p>
          <a:p>
            <a:r>
              <a:rPr lang="en-US" dirty="0"/>
              <a:t>Additional respondents were added through snowball sampling of experts suggested by respondents</a:t>
            </a:r>
          </a:p>
          <a:p>
            <a:r>
              <a:rPr lang="en-US" dirty="0"/>
              <a:t>All surveys were available in English and French, Waves 2 and 3 were also available in Portuguese.</a:t>
            </a:r>
          </a:p>
          <a:p>
            <a:endParaRPr lang="en-US" dirty="0"/>
          </a:p>
          <a:p>
            <a:endParaRPr lang="en-GB" dirty="0"/>
          </a:p>
        </p:txBody>
      </p:sp>
    </p:spTree>
    <p:extLst>
      <p:ext uri="{BB962C8B-B14F-4D97-AF65-F5344CB8AC3E}">
        <p14:creationId xmlns:p14="http://schemas.microsoft.com/office/powerpoint/2010/main" val="114769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799B-E46C-C74C-286F-0B61F01FC75D}"/>
              </a:ext>
            </a:extLst>
          </p:cNvPr>
          <p:cNvSpPr>
            <a:spLocks noGrp="1"/>
          </p:cNvSpPr>
          <p:nvPr>
            <p:ph type="title"/>
          </p:nvPr>
        </p:nvSpPr>
        <p:spPr>
          <a:xfrm>
            <a:off x="1116000" y="792000"/>
            <a:ext cx="10089180" cy="646331"/>
          </a:xfrm>
        </p:spPr>
        <p:txBody>
          <a:bodyPr/>
          <a:lstStyle/>
          <a:p>
            <a:r>
              <a:rPr lang="en-US" altLang="en-US" sz="4000" dirty="0" err="1">
                <a:latin typeface="Arial" panose="020B0604020202020204" pitchFamily="34" charset="0"/>
                <a:cs typeface="Arial" panose="020B0604020202020204" pitchFamily="34" charset="0"/>
              </a:rPr>
              <a:t>eDELPHI</a:t>
            </a:r>
            <a:r>
              <a:rPr lang="en-US" altLang="en-US" sz="4000" dirty="0">
                <a:latin typeface="Arial" panose="020B0604020202020204" pitchFamily="34" charset="0"/>
                <a:cs typeface="Arial" panose="020B0604020202020204" pitchFamily="34" charset="0"/>
              </a:rPr>
              <a:t> surveys (Waves 1 and 2)</a:t>
            </a:r>
            <a:endParaRPr lang="en-GB" dirty="0"/>
          </a:p>
        </p:txBody>
      </p:sp>
      <p:sp>
        <p:nvSpPr>
          <p:cNvPr id="3" name="Content Placeholder 2">
            <a:extLst>
              <a:ext uri="{FF2B5EF4-FFF2-40B4-BE49-F238E27FC236}">
                <a16:creationId xmlns:a16="http://schemas.microsoft.com/office/drawing/2014/main" id="{EF49044D-C04F-DE40-25FE-40D620A337BF}"/>
              </a:ext>
            </a:extLst>
          </p:cNvPr>
          <p:cNvSpPr>
            <a:spLocks noGrp="1"/>
          </p:cNvSpPr>
          <p:nvPr>
            <p:ph idx="1"/>
          </p:nvPr>
        </p:nvSpPr>
        <p:spPr/>
        <p:txBody>
          <a:bodyPr>
            <a:normAutofit lnSpcReduction="10000"/>
          </a:bodyPr>
          <a:lstStyle/>
          <a:p>
            <a:r>
              <a:rPr lang="en-US" dirty="0"/>
              <a:t>Questions were categorized into eight themes</a:t>
            </a:r>
          </a:p>
          <a:p>
            <a:r>
              <a:rPr lang="en-US" dirty="0"/>
              <a:t>Respondents rated questions anonymously via </a:t>
            </a:r>
            <a:r>
              <a:rPr lang="en-US" dirty="0" err="1"/>
              <a:t>SurveyCTO</a:t>
            </a:r>
            <a:endParaRPr lang="en-US" dirty="0"/>
          </a:p>
          <a:p>
            <a:r>
              <a:rPr lang="en-US" dirty="0"/>
              <a:t>Surveys included questions on respondent characteristics, including gender, professional background, country of birth, country of residence, etc. </a:t>
            </a:r>
          </a:p>
          <a:p>
            <a:r>
              <a:rPr lang="en-US" dirty="0"/>
              <a:t>Respondents chose which themes in which to rate research priorities</a:t>
            </a:r>
          </a:p>
          <a:p>
            <a:r>
              <a:rPr lang="en-US" dirty="0"/>
              <a:t>Research priorities were rated based on</a:t>
            </a:r>
          </a:p>
          <a:p>
            <a:pPr lvl="1"/>
            <a:r>
              <a:rPr lang="en-US" dirty="0"/>
              <a:t> importance </a:t>
            </a:r>
          </a:p>
          <a:p>
            <a:pPr lvl="1"/>
            <a:r>
              <a:rPr lang="en-US" dirty="0"/>
              <a:t>feasibility </a:t>
            </a:r>
          </a:p>
          <a:p>
            <a:pPr lvl="1"/>
            <a:r>
              <a:rPr lang="en-US" dirty="0"/>
              <a:t>the degree to which they had already been addressed.</a:t>
            </a:r>
          </a:p>
          <a:p>
            <a:endParaRPr lang="en-US" dirty="0"/>
          </a:p>
          <a:p>
            <a:endParaRPr lang="en-GB" dirty="0"/>
          </a:p>
        </p:txBody>
      </p:sp>
    </p:spTree>
    <p:extLst>
      <p:ext uri="{BB962C8B-B14F-4D97-AF65-F5344CB8AC3E}">
        <p14:creationId xmlns:p14="http://schemas.microsoft.com/office/powerpoint/2010/main" val="418395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D1C5-9B22-C607-A870-45AECD17A7BE}"/>
              </a:ext>
            </a:extLst>
          </p:cNvPr>
          <p:cNvSpPr>
            <a:spLocks noGrp="1"/>
          </p:cNvSpPr>
          <p:nvPr>
            <p:ph type="title"/>
          </p:nvPr>
        </p:nvSpPr>
        <p:spPr>
          <a:xfrm>
            <a:off x="1116000" y="792000"/>
            <a:ext cx="10089180" cy="646331"/>
          </a:xfrm>
        </p:spPr>
        <p:txBody>
          <a:bodyPr/>
          <a:lstStyle/>
          <a:p>
            <a:r>
              <a:rPr lang="en-US" altLang="en-US" sz="4000" dirty="0" err="1">
                <a:latin typeface="Arial" panose="020B0604020202020204" pitchFamily="34" charset="0"/>
                <a:cs typeface="Arial" panose="020B0604020202020204" pitchFamily="34" charset="0"/>
              </a:rPr>
              <a:t>eDELPHI</a:t>
            </a:r>
            <a:r>
              <a:rPr lang="en-US" altLang="en-US" sz="4000" dirty="0">
                <a:latin typeface="Arial" panose="020B0604020202020204" pitchFamily="34" charset="0"/>
                <a:cs typeface="Arial" panose="020B0604020202020204" pitchFamily="34" charset="0"/>
              </a:rPr>
              <a:t> surveys (Waves 1 and 2)</a:t>
            </a:r>
            <a:endParaRPr lang="en-GB" dirty="0"/>
          </a:p>
        </p:txBody>
      </p:sp>
      <p:sp>
        <p:nvSpPr>
          <p:cNvPr id="3" name="Content Placeholder 2">
            <a:extLst>
              <a:ext uri="{FF2B5EF4-FFF2-40B4-BE49-F238E27FC236}">
                <a16:creationId xmlns:a16="http://schemas.microsoft.com/office/drawing/2014/main" id="{FB7FA479-B950-D76F-DBAD-01AB3BC3D386}"/>
              </a:ext>
            </a:extLst>
          </p:cNvPr>
          <p:cNvSpPr>
            <a:spLocks noGrp="1"/>
          </p:cNvSpPr>
          <p:nvPr>
            <p:ph idx="1"/>
          </p:nvPr>
        </p:nvSpPr>
        <p:spPr/>
        <p:txBody>
          <a:bodyPr/>
          <a:lstStyle/>
          <a:p>
            <a:pPr marL="0" indent="0">
              <a:buNone/>
            </a:pPr>
            <a:r>
              <a:rPr lang="en-US" dirty="0"/>
              <a:t>In Wave 1, respondents were invited to propose new research priorities by topic category, to be rated by their peers in Wave 2 </a:t>
            </a:r>
          </a:p>
          <a:p>
            <a:pPr marL="0" indent="0">
              <a:buNone/>
            </a:pPr>
            <a:r>
              <a:rPr lang="en-US" dirty="0"/>
              <a:t>Research priorities with ≥ 70% agreement on their importance and feasibility (i.e. scores of ≥4) were retained for the Wave 2 survey, along with the new questions suggested</a:t>
            </a:r>
          </a:p>
        </p:txBody>
      </p:sp>
    </p:spTree>
    <p:extLst>
      <p:ext uri="{BB962C8B-B14F-4D97-AF65-F5344CB8AC3E}">
        <p14:creationId xmlns:p14="http://schemas.microsoft.com/office/powerpoint/2010/main" val="26132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F9CC-37E1-A01E-0974-E2B2A7585535}"/>
              </a:ext>
            </a:extLst>
          </p:cNvPr>
          <p:cNvSpPr>
            <a:spLocks noGrp="1"/>
          </p:cNvSpPr>
          <p:nvPr>
            <p:ph type="title"/>
          </p:nvPr>
        </p:nvSpPr>
        <p:spPr>
          <a:xfrm>
            <a:off x="1116000" y="792000"/>
            <a:ext cx="10089180" cy="646331"/>
          </a:xfrm>
        </p:spPr>
        <p:txBody>
          <a:bodyPr wrap="square" anchor="t">
            <a:normAutofit fontScale="90000"/>
          </a:bodyPr>
          <a:lstStyle/>
          <a:p>
            <a:r>
              <a:rPr lang="en-US" altLang="en-US"/>
              <a:t>Ranking exercise</a:t>
            </a:r>
            <a:endParaRPr lang="en-GB" dirty="0"/>
          </a:p>
        </p:txBody>
      </p:sp>
      <p:pic>
        <p:nvPicPr>
          <p:cNvPr id="4" name="Content Placeholder 3" descr="A screenshot of a survey&#10;&#10;Description automatically generated">
            <a:extLst>
              <a:ext uri="{FF2B5EF4-FFF2-40B4-BE49-F238E27FC236}">
                <a16:creationId xmlns:a16="http://schemas.microsoft.com/office/drawing/2014/main" id="{4E37D4A4-A8B1-21DF-2699-88734D9A5D3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036631" y="1752600"/>
            <a:ext cx="8247326" cy="4549775"/>
          </a:xfrm>
          <a:prstGeom prst="rect">
            <a:avLst/>
          </a:prstGeom>
          <a:noFill/>
        </p:spPr>
      </p:pic>
    </p:spTree>
    <p:extLst>
      <p:ext uri="{BB962C8B-B14F-4D97-AF65-F5344CB8AC3E}">
        <p14:creationId xmlns:p14="http://schemas.microsoft.com/office/powerpoint/2010/main" val="289100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CE0B-F3E2-168A-2FD3-DC6352102443}"/>
              </a:ext>
            </a:extLst>
          </p:cNvPr>
          <p:cNvSpPr>
            <a:spLocks noGrp="1"/>
          </p:cNvSpPr>
          <p:nvPr>
            <p:ph type="title"/>
          </p:nvPr>
        </p:nvSpPr>
        <p:spPr>
          <a:xfrm>
            <a:off x="1116000" y="792000"/>
            <a:ext cx="10089180" cy="646331"/>
          </a:xfrm>
        </p:spPr>
        <p:txBody>
          <a:bodyPr/>
          <a:lstStyle/>
          <a:p>
            <a:r>
              <a:rPr lang="en-US" altLang="en-US" sz="4000" dirty="0">
                <a:latin typeface="Arial" panose="020B0604020202020204" pitchFamily="34" charset="0"/>
                <a:cs typeface="Arial" panose="020B0604020202020204" pitchFamily="34" charset="0"/>
              </a:rPr>
              <a:t>Ranking survey and analysis (Wave 3)</a:t>
            </a:r>
            <a:endParaRPr lang="en-GB" dirty="0"/>
          </a:p>
        </p:txBody>
      </p:sp>
      <p:sp>
        <p:nvSpPr>
          <p:cNvPr id="3" name="Content Placeholder 2">
            <a:extLst>
              <a:ext uri="{FF2B5EF4-FFF2-40B4-BE49-F238E27FC236}">
                <a16:creationId xmlns:a16="http://schemas.microsoft.com/office/drawing/2014/main" id="{6995B995-DFA8-AFF3-F3B2-6AAAD0F66767}"/>
              </a:ext>
            </a:extLst>
          </p:cNvPr>
          <p:cNvSpPr>
            <a:spLocks noGrp="1"/>
          </p:cNvSpPr>
          <p:nvPr>
            <p:ph sz="quarter" idx="10"/>
          </p:nvPr>
        </p:nvSpPr>
        <p:spPr/>
        <p:txBody>
          <a:bodyPr/>
          <a:lstStyle/>
          <a:p>
            <a:r>
              <a:rPr lang="en-US" dirty="0"/>
              <a:t>Respondents ranked questions from a list of 25 remaining questions with  ≥70% agreement on importance and feasibility</a:t>
            </a:r>
          </a:p>
          <a:p>
            <a:r>
              <a:rPr lang="en-US" dirty="0"/>
              <a:t>Questions were shown in a random order</a:t>
            </a:r>
          </a:p>
          <a:p>
            <a:r>
              <a:rPr lang="en-US" dirty="0"/>
              <a:t>Final ranking were constructed based on both simple scaled rank score (25 points for 1st rank, one point for 25th rank) and a reciprocal rank score (1 point for 1st rank, 1/25 points for 25th rank) methods.</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6934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DCA3-DB47-383D-9006-875C4DA95045}"/>
              </a:ext>
            </a:extLst>
          </p:cNvPr>
          <p:cNvSpPr>
            <a:spLocks noGrp="1"/>
          </p:cNvSpPr>
          <p:nvPr>
            <p:ph type="title"/>
          </p:nvPr>
        </p:nvSpPr>
        <p:spPr/>
        <p:txBody>
          <a:bodyPr/>
          <a:lstStyle/>
          <a:p>
            <a:r>
              <a:rPr lang="en-US" dirty="0"/>
              <a:t>Results</a:t>
            </a:r>
            <a:endParaRPr lang="en-GB" dirty="0"/>
          </a:p>
        </p:txBody>
      </p:sp>
      <p:pic>
        <p:nvPicPr>
          <p:cNvPr id="3" name="Picture 2" descr="Logo&#10;&#10;Description automatically generated">
            <a:extLst>
              <a:ext uri="{FF2B5EF4-FFF2-40B4-BE49-F238E27FC236}">
                <a16:creationId xmlns:a16="http://schemas.microsoft.com/office/drawing/2014/main" id="{263243FC-A2E8-FA71-4CFD-BC5889613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529" y="0"/>
            <a:ext cx="1619451" cy="1170000"/>
          </a:xfrm>
          <a:prstGeom prst="rect">
            <a:avLst/>
          </a:prstGeom>
        </p:spPr>
      </p:pic>
      <p:pic>
        <p:nvPicPr>
          <p:cNvPr id="4" name="Picture 3" descr="Logo, company name&#10;&#10;Description automatically generated">
            <a:extLst>
              <a:ext uri="{FF2B5EF4-FFF2-40B4-BE49-F238E27FC236}">
                <a16:creationId xmlns:a16="http://schemas.microsoft.com/office/drawing/2014/main" id="{D43D474A-BCE3-5E6C-A33D-A318D9055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12619" cy="1170000"/>
          </a:xfrm>
          <a:prstGeom prst="rect">
            <a:avLst/>
          </a:prstGeom>
        </p:spPr>
      </p:pic>
    </p:spTree>
    <p:extLst>
      <p:ext uri="{BB962C8B-B14F-4D97-AF65-F5344CB8AC3E}">
        <p14:creationId xmlns:p14="http://schemas.microsoft.com/office/powerpoint/2010/main" val="351362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E3C0A4-7149-8BF0-DB4D-EB33076590BC}"/>
              </a:ext>
            </a:extLst>
          </p:cNvPr>
          <p:cNvSpPr txBox="1">
            <a:spLocks/>
          </p:cNvSpPr>
          <p:nvPr/>
        </p:nvSpPr>
        <p:spPr>
          <a:xfrm>
            <a:off x="435784" y="386404"/>
            <a:ext cx="9013016" cy="664797"/>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dirty="0">
                <a:latin typeface="+mn-lt"/>
                <a:cs typeface="Arial" panose="020B0604020202020204" pitchFamily="34" charset="0"/>
              </a:rPr>
              <a:t>Agenda</a:t>
            </a:r>
            <a:endParaRPr lang="en-GB" altLang="en-US" sz="4000" dirty="0">
              <a:latin typeface="+mn-lt"/>
              <a:cs typeface="Arial" panose="020B0604020202020204" pitchFamily="34" charset="0"/>
            </a:endParaRPr>
          </a:p>
        </p:txBody>
      </p:sp>
      <p:graphicFrame>
        <p:nvGraphicFramePr>
          <p:cNvPr id="2" name="Table 1">
            <a:extLst>
              <a:ext uri="{FF2B5EF4-FFF2-40B4-BE49-F238E27FC236}">
                <a16:creationId xmlns:a16="http://schemas.microsoft.com/office/drawing/2014/main" id="{CFE418EA-03F4-1253-DCE9-958FD8A56255}"/>
              </a:ext>
            </a:extLst>
          </p:cNvPr>
          <p:cNvGraphicFramePr>
            <a:graphicFrameLocks noGrp="1"/>
          </p:cNvGraphicFramePr>
          <p:nvPr/>
        </p:nvGraphicFramePr>
        <p:xfrm>
          <a:off x="629920" y="1329266"/>
          <a:ext cx="10789920" cy="5212080"/>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3129187501"/>
                    </a:ext>
                  </a:extLst>
                </a:gridCol>
                <a:gridCol w="5283200">
                  <a:extLst>
                    <a:ext uri="{9D8B030D-6E8A-4147-A177-3AD203B41FA5}">
                      <a16:colId xmlns:a16="http://schemas.microsoft.com/office/drawing/2014/main" val="1451680493"/>
                    </a:ext>
                  </a:extLst>
                </a:gridCol>
                <a:gridCol w="1696720">
                  <a:extLst>
                    <a:ext uri="{9D8B030D-6E8A-4147-A177-3AD203B41FA5}">
                      <a16:colId xmlns:a16="http://schemas.microsoft.com/office/drawing/2014/main" val="4211601756"/>
                    </a:ext>
                  </a:extLst>
                </a:gridCol>
                <a:gridCol w="1930400">
                  <a:extLst>
                    <a:ext uri="{9D8B030D-6E8A-4147-A177-3AD203B41FA5}">
                      <a16:colId xmlns:a16="http://schemas.microsoft.com/office/drawing/2014/main" val="1230604389"/>
                    </a:ext>
                  </a:extLst>
                </a:gridCol>
              </a:tblGrid>
              <a:tr h="300002">
                <a:tc>
                  <a:txBody>
                    <a:bodyPr/>
                    <a:lstStyle/>
                    <a:p>
                      <a:r>
                        <a:rPr lang="en-GB" dirty="0"/>
                        <a:t>Session</a:t>
                      </a:r>
                    </a:p>
                  </a:txBody>
                  <a:tcPr/>
                </a:tc>
                <a:tc>
                  <a:txBody>
                    <a:bodyPr/>
                    <a:lstStyle/>
                    <a:p>
                      <a:r>
                        <a:rPr lang="en-GB" dirty="0"/>
                        <a:t>Description</a:t>
                      </a:r>
                    </a:p>
                  </a:txBody>
                  <a:tcPr/>
                </a:tc>
                <a:tc>
                  <a:txBody>
                    <a:bodyPr/>
                    <a:lstStyle/>
                    <a:p>
                      <a:r>
                        <a:rPr lang="en-GB" dirty="0"/>
                        <a:t>Presenter</a:t>
                      </a:r>
                    </a:p>
                  </a:txBody>
                  <a:tcPr/>
                </a:tc>
                <a:tc>
                  <a:txBody>
                    <a:bodyPr/>
                    <a:lstStyle/>
                    <a:p>
                      <a:r>
                        <a:rPr lang="en-GB" dirty="0"/>
                        <a:t>Time needed</a:t>
                      </a:r>
                    </a:p>
                  </a:txBody>
                  <a:tcPr/>
                </a:tc>
                <a:extLst>
                  <a:ext uri="{0D108BD9-81ED-4DB2-BD59-A6C34878D82A}">
                    <a16:rowId xmlns:a16="http://schemas.microsoft.com/office/drawing/2014/main" val="2722770107"/>
                  </a:ext>
                </a:extLst>
              </a:tr>
              <a:tr h="300002">
                <a:tc>
                  <a:txBody>
                    <a:bodyPr/>
                    <a:lstStyle/>
                    <a:p>
                      <a:r>
                        <a:rPr lang="en-GB" sz="1800" kern="1200" dirty="0">
                          <a:solidFill>
                            <a:schemeClr val="dk1"/>
                          </a:solidFill>
                          <a:effectLst/>
                          <a:latin typeface="+mn-lt"/>
                          <a:ea typeface="+mn-ea"/>
                          <a:cs typeface="+mn-cs"/>
                        </a:rPr>
                        <a:t>Welcome and Introduction </a:t>
                      </a:r>
                      <a:endParaRPr lang="en-GB" dirty="0"/>
                    </a:p>
                  </a:txBody>
                  <a:tcPr/>
                </a:tc>
                <a:tc>
                  <a:txBody>
                    <a:bodyPr/>
                    <a:lstStyle/>
                    <a:p>
                      <a:pPr marL="285750" indent="-285750">
                        <a:buFont typeface="Arial" panose="020B0604020202020204" pitchFamily="34" charset="0"/>
                        <a:buChar char="•"/>
                      </a:pPr>
                      <a:r>
                        <a:rPr lang="en-GB" sz="1800" kern="1200" dirty="0">
                          <a:solidFill>
                            <a:schemeClr val="dk1"/>
                          </a:solidFill>
                          <a:effectLst/>
                          <a:latin typeface="+mn-lt"/>
                          <a:ea typeface="+mn-ea"/>
                          <a:cs typeface="+mn-cs"/>
                        </a:rPr>
                        <a:t>Opening remarks and update from the SMC Research sub-group</a:t>
                      </a:r>
                    </a:p>
                    <a:p>
                      <a:pPr marL="0" indent="0">
                        <a:buFont typeface="Arial" panose="020B0604020202020204" pitchFamily="34" charset="0"/>
                        <a:buNone/>
                      </a:pPr>
                      <a:endParaRPr lang="en-GB" sz="1800" kern="1200" dirty="0">
                        <a:solidFill>
                          <a:schemeClr val="dk1"/>
                        </a:solidFill>
                        <a:effectLst/>
                        <a:latin typeface="+mn-lt"/>
                        <a:ea typeface="+mn-ea"/>
                        <a:cs typeface="+mn-cs"/>
                      </a:endParaRPr>
                    </a:p>
                  </a:txBody>
                  <a:tcPr/>
                </a:tc>
                <a:tc>
                  <a:txBody>
                    <a:bodyPr/>
                    <a:lstStyle/>
                    <a:p>
                      <a:r>
                        <a:rPr lang="en-GB" dirty="0"/>
                        <a:t>Jean Louis</a:t>
                      </a:r>
                    </a:p>
                  </a:txBody>
                  <a:tcPr/>
                </a:tc>
                <a:tc>
                  <a:txBody>
                    <a:bodyPr/>
                    <a:lstStyle/>
                    <a:p>
                      <a:r>
                        <a:rPr lang="en-GB" dirty="0"/>
                        <a:t>10 mins</a:t>
                      </a:r>
                    </a:p>
                  </a:txBody>
                  <a:tcPr/>
                </a:tc>
                <a:extLst>
                  <a:ext uri="{0D108BD9-81ED-4DB2-BD59-A6C34878D82A}">
                    <a16:rowId xmlns:a16="http://schemas.microsoft.com/office/drawing/2014/main" val="1910041688"/>
                  </a:ext>
                </a:extLst>
              </a:tr>
              <a:tr h="300002">
                <a:tc>
                  <a:txBody>
                    <a:bodyPr/>
                    <a:lstStyle/>
                    <a:p>
                      <a:r>
                        <a:rPr lang="en-GB" dirty="0"/>
                        <a:t>Results overview</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Overview of the global SMC Research Priorities</a:t>
                      </a:r>
                      <a:endParaRPr lang="en-GB" dirty="0"/>
                    </a:p>
                    <a:p>
                      <a:pPr marL="285750" indent="-285750">
                        <a:buFont typeface="Arial" panose="020B0604020202020204" pitchFamily="34" charset="0"/>
                        <a:buChar char="•"/>
                      </a:pPr>
                      <a:r>
                        <a:rPr lang="en-GB" dirty="0"/>
                        <a:t>Background and </a:t>
                      </a:r>
                      <a:r>
                        <a:rPr lang="en-GB" dirty="0" err="1"/>
                        <a:t>eDelphi</a:t>
                      </a:r>
                      <a:r>
                        <a:rPr lang="en-GB" dirty="0"/>
                        <a:t> methods</a:t>
                      </a:r>
                    </a:p>
                    <a:p>
                      <a:pPr marL="285750" indent="-285750">
                        <a:buFont typeface="Arial" panose="020B0604020202020204" pitchFamily="34" charset="0"/>
                        <a:buChar char="•"/>
                      </a:pPr>
                      <a:r>
                        <a:rPr lang="en-GB" dirty="0"/>
                        <a:t>Results overview</a:t>
                      </a:r>
                    </a:p>
                    <a:p>
                      <a:pPr marL="0" indent="0">
                        <a:buFont typeface="Arial" panose="020B0604020202020204" pitchFamily="34" charset="0"/>
                        <a:buNone/>
                      </a:pPr>
                      <a:endParaRPr lang="en-GB" dirty="0"/>
                    </a:p>
                  </a:txBody>
                  <a:tcPr/>
                </a:tc>
                <a:tc>
                  <a:txBody>
                    <a:bodyPr/>
                    <a:lstStyle/>
                    <a:p>
                      <a:r>
                        <a:rPr lang="en-GB" dirty="0"/>
                        <a:t>Kevin</a:t>
                      </a:r>
                    </a:p>
                  </a:txBody>
                  <a:tcPr/>
                </a:tc>
                <a:tc>
                  <a:txBody>
                    <a:bodyPr/>
                    <a:lstStyle/>
                    <a:p>
                      <a:r>
                        <a:rPr lang="en-GB" dirty="0"/>
                        <a:t>20 mins</a:t>
                      </a:r>
                    </a:p>
                  </a:txBody>
                  <a:tcPr/>
                </a:tc>
                <a:extLst>
                  <a:ext uri="{0D108BD9-81ED-4DB2-BD59-A6C34878D82A}">
                    <a16:rowId xmlns:a16="http://schemas.microsoft.com/office/drawing/2014/main" val="4120589816"/>
                  </a:ext>
                </a:extLst>
              </a:tr>
              <a:tr h="300002">
                <a:tc>
                  <a:txBody>
                    <a:bodyPr/>
                    <a:lstStyle/>
                    <a:p>
                      <a:r>
                        <a:rPr lang="en-GB" dirty="0"/>
                        <a:t>Country level adoption</a:t>
                      </a:r>
                    </a:p>
                  </a:txBody>
                  <a:tcPr/>
                </a:tc>
                <a:tc>
                  <a:txBody>
                    <a:bodyPr/>
                    <a:lstStyle/>
                    <a:p>
                      <a:pPr marL="285750" indent="-285750">
                        <a:buFont typeface="Arial" panose="020B0604020202020204" pitchFamily="34" charset="0"/>
                        <a:buChar char="•"/>
                      </a:pPr>
                      <a:r>
                        <a:rPr lang="en-GB" dirty="0"/>
                        <a:t>Q&amp;A session on how these global priorities can be used at national level</a:t>
                      </a:r>
                    </a:p>
                    <a:p>
                      <a:pPr marL="0" indent="0">
                        <a:buFont typeface="Arial" panose="020B0604020202020204" pitchFamily="34" charset="0"/>
                        <a:buNone/>
                      </a:pPr>
                      <a:endParaRPr lang="en-GB" dirty="0"/>
                    </a:p>
                  </a:txBody>
                  <a:tcPr/>
                </a:tc>
                <a:tc>
                  <a:txBody>
                    <a:bodyPr/>
                    <a:lstStyle/>
                    <a:p>
                      <a:r>
                        <a:rPr lang="en-GB" dirty="0"/>
                        <a:t>All</a:t>
                      </a:r>
                    </a:p>
                  </a:txBody>
                  <a:tcPr/>
                </a:tc>
                <a:tc>
                  <a:txBody>
                    <a:bodyPr/>
                    <a:lstStyle/>
                    <a:p>
                      <a:r>
                        <a:rPr lang="en-GB" dirty="0"/>
                        <a:t>20 mins</a:t>
                      </a:r>
                    </a:p>
                  </a:txBody>
                  <a:tcPr/>
                </a:tc>
                <a:extLst>
                  <a:ext uri="{0D108BD9-81ED-4DB2-BD59-A6C34878D82A}">
                    <a16:rowId xmlns:a16="http://schemas.microsoft.com/office/drawing/2014/main" val="515748502"/>
                  </a:ext>
                </a:extLst>
              </a:tr>
              <a:tr h="300002">
                <a:tc>
                  <a:txBody>
                    <a:bodyPr/>
                    <a:lstStyle/>
                    <a:p>
                      <a:r>
                        <a:rPr lang="en-GB" dirty="0"/>
                        <a:t>Wrap up and closing remarks</a:t>
                      </a:r>
                    </a:p>
                  </a:txBody>
                  <a:tcPr/>
                </a:tc>
                <a:tc>
                  <a:txBody>
                    <a:bodyPr/>
                    <a:lstStyle/>
                    <a:p>
                      <a:pPr marL="285750" indent="-285750">
                        <a:buFont typeface="Arial" panose="020B0604020202020204" pitchFamily="34" charset="0"/>
                        <a:buChar char="•"/>
                      </a:pPr>
                      <a:r>
                        <a:rPr lang="en-GB" sz="1800" kern="1200" dirty="0">
                          <a:solidFill>
                            <a:schemeClr val="dk1"/>
                          </a:solidFill>
                          <a:effectLst/>
                          <a:latin typeface="+mn-lt"/>
                          <a:ea typeface="+mn-ea"/>
                          <a:cs typeface="+mn-cs"/>
                        </a:rPr>
                        <a:t>Summary of the workshop discussions and outcomes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Closing remarks and appreciation to the participants and organizers</a:t>
                      </a:r>
                    </a:p>
                    <a:p>
                      <a:endParaRPr lang="en-GB" dirty="0"/>
                    </a:p>
                  </a:txBody>
                  <a:tcPr/>
                </a:tc>
                <a:tc>
                  <a:txBody>
                    <a:bodyPr/>
                    <a:lstStyle/>
                    <a:p>
                      <a:r>
                        <a:rPr lang="en-GB" dirty="0"/>
                        <a:t>Kevin</a:t>
                      </a:r>
                    </a:p>
                    <a:p>
                      <a:endParaRPr lang="en-GB" dirty="0"/>
                    </a:p>
                    <a:p>
                      <a:r>
                        <a:rPr lang="en-GB" dirty="0"/>
                        <a:t>Susana/ Jean Louis</a:t>
                      </a:r>
                    </a:p>
                  </a:txBody>
                  <a:tcPr/>
                </a:tc>
                <a:tc>
                  <a:txBody>
                    <a:bodyPr/>
                    <a:lstStyle/>
                    <a:p>
                      <a:r>
                        <a:rPr lang="en-GB" dirty="0"/>
                        <a:t>20 mins</a:t>
                      </a:r>
                    </a:p>
                  </a:txBody>
                  <a:tcPr/>
                </a:tc>
                <a:extLst>
                  <a:ext uri="{0D108BD9-81ED-4DB2-BD59-A6C34878D82A}">
                    <a16:rowId xmlns:a16="http://schemas.microsoft.com/office/drawing/2014/main" val="2148046013"/>
                  </a:ext>
                </a:extLst>
              </a:tr>
              <a:tr h="30000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76170825"/>
                  </a:ext>
                </a:extLst>
              </a:tr>
            </a:tbl>
          </a:graphicData>
        </a:graphic>
      </p:graphicFrame>
    </p:spTree>
    <p:extLst>
      <p:ext uri="{BB962C8B-B14F-4D97-AF65-F5344CB8AC3E}">
        <p14:creationId xmlns:p14="http://schemas.microsoft.com/office/powerpoint/2010/main" val="20327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F385-6D69-99D1-5498-AF958AECDC8F}"/>
              </a:ext>
            </a:extLst>
          </p:cNvPr>
          <p:cNvSpPr>
            <a:spLocks noGrp="1"/>
          </p:cNvSpPr>
          <p:nvPr>
            <p:ph type="title"/>
          </p:nvPr>
        </p:nvSpPr>
        <p:spPr>
          <a:xfrm>
            <a:off x="1116000" y="792000"/>
            <a:ext cx="10089180" cy="646331"/>
          </a:xfrm>
        </p:spPr>
        <p:txBody>
          <a:bodyPr/>
          <a:lstStyle/>
          <a:p>
            <a:r>
              <a:rPr lang="en-US" altLang="en-US" sz="4000" dirty="0">
                <a:latin typeface="Arial" panose="020B0604020202020204" pitchFamily="34" charset="0"/>
                <a:cs typeface="Arial" panose="020B0604020202020204" pitchFamily="34" charset="0"/>
              </a:rPr>
              <a:t>Survey questions</a:t>
            </a:r>
            <a:endParaRPr lang="en-GB" dirty="0"/>
          </a:p>
        </p:txBody>
      </p:sp>
      <p:sp>
        <p:nvSpPr>
          <p:cNvPr id="3" name="Content Placeholder 2">
            <a:extLst>
              <a:ext uri="{FF2B5EF4-FFF2-40B4-BE49-F238E27FC236}">
                <a16:creationId xmlns:a16="http://schemas.microsoft.com/office/drawing/2014/main" id="{6A0B39CF-298A-9A3E-CC0C-6AE51C55DF00}"/>
              </a:ext>
            </a:extLst>
          </p:cNvPr>
          <p:cNvSpPr>
            <a:spLocks noGrp="1"/>
          </p:cNvSpPr>
          <p:nvPr>
            <p:ph idx="1"/>
          </p:nvPr>
        </p:nvSpPr>
        <p:spPr/>
        <p:txBody>
          <a:bodyPr>
            <a:normAutofit/>
          </a:bodyPr>
          <a:lstStyle/>
          <a:p>
            <a:r>
              <a:rPr lang="en-US" dirty="0"/>
              <a:t>There were a total of 46 questions at the start of the study following the initial priority setting workshop</a:t>
            </a:r>
          </a:p>
          <a:p>
            <a:r>
              <a:rPr lang="en-US" dirty="0"/>
              <a:t>These 46 questions were cut down to 22 after rating by respondents in Wave 1</a:t>
            </a:r>
          </a:p>
          <a:p>
            <a:r>
              <a:rPr lang="en-US" dirty="0"/>
              <a:t>After addition of new questions suggested by respondents, there were a total of 59 questions in Wave 2</a:t>
            </a:r>
          </a:p>
          <a:p>
            <a:r>
              <a:rPr lang="en-US" dirty="0"/>
              <a:t>These were cut down to 25 after analysis of Wave 2 data and included in the final ranking exercise.</a:t>
            </a:r>
          </a:p>
          <a:p>
            <a:endParaRPr lang="en-US" dirty="0"/>
          </a:p>
          <a:p>
            <a:endParaRPr lang="en-US" dirty="0"/>
          </a:p>
          <a:p>
            <a:endParaRPr lang="en-GB" dirty="0"/>
          </a:p>
        </p:txBody>
      </p:sp>
    </p:spTree>
    <p:extLst>
      <p:ext uri="{BB962C8B-B14F-4D97-AF65-F5344CB8AC3E}">
        <p14:creationId xmlns:p14="http://schemas.microsoft.com/office/powerpoint/2010/main" val="134014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309F-A555-84FA-52CD-EA3AE1FE4B6C}"/>
              </a:ext>
            </a:extLst>
          </p:cNvPr>
          <p:cNvSpPr>
            <a:spLocks noGrp="1"/>
          </p:cNvSpPr>
          <p:nvPr>
            <p:ph type="title"/>
          </p:nvPr>
        </p:nvSpPr>
        <p:spPr>
          <a:xfrm>
            <a:off x="364160" y="243360"/>
            <a:ext cx="10089180" cy="646331"/>
          </a:xfrm>
        </p:spPr>
        <p:txBody>
          <a:bodyPr/>
          <a:lstStyle/>
          <a:p>
            <a:r>
              <a:rPr lang="en-US" altLang="en-US" sz="4000" dirty="0">
                <a:latin typeface="Arial" panose="020B0604020202020204" pitchFamily="34" charset="0"/>
                <a:cs typeface="Arial" panose="020B0604020202020204" pitchFamily="34" charset="0"/>
              </a:rPr>
              <a:t>Respondent characteristics</a:t>
            </a:r>
            <a:endParaRPr lang="en-GB" dirty="0"/>
          </a:p>
        </p:txBody>
      </p:sp>
      <p:graphicFrame>
        <p:nvGraphicFramePr>
          <p:cNvPr id="6" name="Content Placeholder 5">
            <a:extLst>
              <a:ext uri="{FF2B5EF4-FFF2-40B4-BE49-F238E27FC236}">
                <a16:creationId xmlns:a16="http://schemas.microsoft.com/office/drawing/2014/main" id="{ED22EFC2-7E90-1F34-832C-9B5C9947876C}"/>
              </a:ext>
            </a:extLst>
          </p:cNvPr>
          <p:cNvGraphicFramePr>
            <a:graphicFrameLocks noGrp="1"/>
          </p:cNvGraphicFramePr>
          <p:nvPr>
            <p:ph idx="1"/>
            <p:extLst>
              <p:ext uri="{D42A27DB-BD31-4B8C-83A1-F6EECF244321}">
                <p14:modId xmlns:p14="http://schemas.microsoft.com/office/powerpoint/2010/main" val="4035080311"/>
              </p:ext>
            </p:extLst>
          </p:nvPr>
        </p:nvGraphicFramePr>
        <p:xfrm>
          <a:off x="364160" y="889690"/>
          <a:ext cx="11543358" cy="5013270"/>
        </p:xfrm>
        <a:graphic>
          <a:graphicData uri="http://schemas.openxmlformats.org/drawingml/2006/table">
            <a:tbl>
              <a:tblPr firstRow="1" firstCol="1" bandRow="1">
                <a:tableStyleId>{5C22544A-7EE6-4342-B048-85BDC9FD1C3A}</a:tableStyleId>
              </a:tblPr>
              <a:tblGrid>
                <a:gridCol w="2961615">
                  <a:extLst>
                    <a:ext uri="{9D8B030D-6E8A-4147-A177-3AD203B41FA5}">
                      <a16:colId xmlns:a16="http://schemas.microsoft.com/office/drawing/2014/main" val="1206914130"/>
                    </a:ext>
                  </a:extLst>
                </a:gridCol>
                <a:gridCol w="2961615">
                  <a:extLst>
                    <a:ext uri="{9D8B030D-6E8A-4147-A177-3AD203B41FA5}">
                      <a16:colId xmlns:a16="http://schemas.microsoft.com/office/drawing/2014/main" val="458864333"/>
                    </a:ext>
                  </a:extLst>
                </a:gridCol>
                <a:gridCol w="936688">
                  <a:extLst>
                    <a:ext uri="{9D8B030D-6E8A-4147-A177-3AD203B41FA5}">
                      <a16:colId xmlns:a16="http://schemas.microsoft.com/office/drawing/2014/main" val="1305084213"/>
                    </a:ext>
                  </a:extLst>
                </a:gridCol>
                <a:gridCol w="936688">
                  <a:extLst>
                    <a:ext uri="{9D8B030D-6E8A-4147-A177-3AD203B41FA5}">
                      <a16:colId xmlns:a16="http://schemas.microsoft.com/office/drawing/2014/main" val="2469461229"/>
                    </a:ext>
                  </a:extLst>
                </a:gridCol>
                <a:gridCol w="936688">
                  <a:extLst>
                    <a:ext uri="{9D8B030D-6E8A-4147-A177-3AD203B41FA5}">
                      <a16:colId xmlns:a16="http://schemas.microsoft.com/office/drawing/2014/main" val="997050636"/>
                    </a:ext>
                  </a:extLst>
                </a:gridCol>
                <a:gridCol w="936688">
                  <a:extLst>
                    <a:ext uri="{9D8B030D-6E8A-4147-A177-3AD203B41FA5}">
                      <a16:colId xmlns:a16="http://schemas.microsoft.com/office/drawing/2014/main" val="1433777270"/>
                    </a:ext>
                  </a:extLst>
                </a:gridCol>
                <a:gridCol w="936688">
                  <a:extLst>
                    <a:ext uri="{9D8B030D-6E8A-4147-A177-3AD203B41FA5}">
                      <a16:colId xmlns:a16="http://schemas.microsoft.com/office/drawing/2014/main" val="3810168657"/>
                    </a:ext>
                  </a:extLst>
                </a:gridCol>
                <a:gridCol w="936688">
                  <a:extLst>
                    <a:ext uri="{9D8B030D-6E8A-4147-A177-3AD203B41FA5}">
                      <a16:colId xmlns:a16="http://schemas.microsoft.com/office/drawing/2014/main" val="1070467808"/>
                    </a:ext>
                  </a:extLst>
                </a:gridCol>
              </a:tblGrid>
              <a:tr h="501327">
                <a:tc gridSpan="2">
                  <a:txBody>
                    <a:bodyPr/>
                    <a:lstStyle/>
                    <a:p>
                      <a:pPr algn="ctr">
                        <a:lnSpc>
                          <a:spcPct val="107000"/>
                        </a:lnSpc>
                        <a:spcAft>
                          <a:spcPts val="800"/>
                        </a:spcAft>
                      </a:pPr>
                      <a:r>
                        <a:rPr lang="en-GB" sz="1600" kern="100">
                          <a:effectLst/>
                        </a:rPr>
                        <a:t>Respondent characteristics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kern="100">
                          <a:effectLst/>
                        </a:rPr>
                        <a:t>Wave 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kern="100">
                          <a:effectLst/>
                        </a:rPr>
                        <a:t>Wave 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800"/>
                        </a:spcAft>
                      </a:pPr>
                      <a:r>
                        <a:rPr lang="en-GB" sz="1600" kern="100">
                          <a:effectLst/>
                        </a:rPr>
                        <a:t>Wave 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3444011009"/>
                  </a:ext>
                </a:extLst>
              </a:tr>
              <a:tr h="501327">
                <a:tc>
                  <a:txBody>
                    <a:bodyPr/>
                    <a:lstStyle/>
                    <a:p>
                      <a:pPr algn="ctr">
                        <a:lnSpc>
                          <a:spcPct val="107000"/>
                        </a:lnSpc>
                        <a:spcAft>
                          <a:spcPts val="800"/>
                        </a:spcAft>
                      </a:pPr>
                      <a:r>
                        <a:rPr lang="en-GB" sz="1600" kern="100" dirty="0">
                          <a:effectLst/>
                        </a:rPr>
                        <a:t>Variable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Category</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4812722"/>
                  </a:ext>
                </a:extLst>
              </a:tr>
              <a:tr h="501327">
                <a:tc rowSpan="2">
                  <a:txBody>
                    <a:bodyPr/>
                    <a:lstStyle/>
                    <a:p>
                      <a:pPr algn="ctr">
                        <a:lnSpc>
                          <a:spcPct val="107000"/>
                        </a:lnSpc>
                        <a:spcAft>
                          <a:spcPts val="800"/>
                        </a:spcAft>
                      </a:pPr>
                      <a:r>
                        <a:rPr lang="en-GB" sz="1600" kern="100">
                          <a:effectLst/>
                        </a:rPr>
                        <a:t>Gender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Man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63.3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60.0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26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63.4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1210691"/>
                  </a:ext>
                </a:extLst>
              </a:tr>
              <a:tr h="501327">
                <a:tc vMerge="1">
                  <a:txBody>
                    <a:bodyPr/>
                    <a:lstStyle/>
                    <a:p>
                      <a:endParaRPr lang="en-GB"/>
                    </a:p>
                  </a:txBody>
                  <a:tcPr/>
                </a:tc>
                <a:tc>
                  <a:txBody>
                    <a:bodyPr/>
                    <a:lstStyle/>
                    <a:p>
                      <a:pPr algn="ctr">
                        <a:lnSpc>
                          <a:spcPct val="107000"/>
                        </a:lnSpc>
                        <a:spcAft>
                          <a:spcPts val="800"/>
                        </a:spcAft>
                      </a:pPr>
                      <a:r>
                        <a:rPr lang="en-GB" sz="1600" kern="100">
                          <a:effectLst/>
                        </a:rPr>
                        <a:t>Woman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36.7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40.0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36.6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6869216"/>
                  </a:ext>
                </a:extLst>
              </a:tr>
              <a:tr h="501327">
                <a:tc rowSpan="3">
                  <a:txBody>
                    <a:bodyPr/>
                    <a:lstStyle/>
                    <a:p>
                      <a:pPr algn="ctr">
                        <a:lnSpc>
                          <a:spcPct val="107000"/>
                        </a:lnSpc>
                        <a:spcAft>
                          <a:spcPts val="800"/>
                        </a:spcAft>
                      </a:pPr>
                      <a:r>
                        <a:rPr lang="en-GB" sz="1600" kern="100">
                          <a:effectLst/>
                        </a:rPr>
                        <a:t>Survey language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English</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21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70.0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64.0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21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51.2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022790"/>
                  </a:ext>
                </a:extLst>
              </a:tr>
              <a:tr h="501327">
                <a:tc vMerge="1">
                  <a:txBody>
                    <a:bodyPr/>
                    <a:lstStyle/>
                    <a:p>
                      <a:endParaRPr lang="en-GB"/>
                    </a:p>
                  </a:txBody>
                  <a:tcPr/>
                </a:tc>
                <a:tc>
                  <a:txBody>
                    <a:bodyPr/>
                    <a:lstStyle/>
                    <a:p>
                      <a:pPr algn="ctr">
                        <a:lnSpc>
                          <a:spcPct val="107000"/>
                        </a:lnSpc>
                        <a:spcAft>
                          <a:spcPts val="800"/>
                        </a:spcAft>
                      </a:pPr>
                      <a:r>
                        <a:rPr lang="en-GB" sz="1600" kern="100">
                          <a:effectLst/>
                        </a:rPr>
                        <a:t>French</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30.0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24.0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18</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43.9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0374519"/>
                  </a:ext>
                </a:extLst>
              </a:tr>
              <a:tr h="501327">
                <a:tc vMerge="1">
                  <a:txBody>
                    <a:bodyPr/>
                    <a:lstStyle/>
                    <a:p>
                      <a:endParaRPr lang="en-GB"/>
                    </a:p>
                  </a:txBody>
                  <a:tcPr/>
                </a:tc>
                <a:tc>
                  <a:txBody>
                    <a:bodyPr/>
                    <a:lstStyle/>
                    <a:p>
                      <a:pPr algn="ctr">
                        <a:lnSpc>
                          <a:spcPct val="107000"/>
                        </a:lnSpc>
                        <a:spcAft>
                          <a:spcPts val="800"/>
                        </a:spcAft>
                      </a:pPr>
                      <a:r>
                        <a:rPr lang="en-GB" sz="1600" kern="100">
                          <a:effectLst/>
                        </a:rPr>
                        <a:t>Portuguese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N/A</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N/A</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12.0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4.9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1266482"/>
                  </a:ext>
                </a:extLst>
              </a:tr>
              <a:tr h="501327">
                <a:tc rowSpan="2">
                  <a:txBody>
                    <a:bodyPr/>
                    <a:lstStyle/>
                    <a:p>
                      <a:pPr algn="ctr">
                        <a:lnSpc>
                          <a:spcPct val="107000"/>
                        </a:lnSpc>
                        <a:spcAft>
                          <a:spcPts val="800"/>
                        </a:spcAft>
                      </a:pPr>
                      <a:r>
                        <a:rPr lang="en-GB" sz="1600" kern="100">
                          <a:effectLst/>
                        </a:rPr>
                        <a:t>Country of residence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Africa</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56.7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44.0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27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dirty="0">
                          <a:effectLst/>
                        </a:rPr>
                        <a:t>65.9</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1439846"/>
                  </a:ext>
                </a:extLst>
              </a:tr>
              <a:tr h="501327">
                <a:tc vMerge="1">
                  <a:txBody>
                    <a:bodyPr/>
                    <a:lstStyle/>
                    <a:p>
                      <a:endParaRPr lang="en-GB"/>
                    </a:p>
                  </a:txBody>
                  <a:tcPr/>
                </a:tc>
                <a:tc>
                  <a:txBody>
                    <a:bodyPr/>
                    <a:lstStyle/>
                    <a:p>
                      <a:pPr algn="ctr">
                        <a:lnSpc>
                          <a:spcPct val="107000"/>
                        </a:lnSpc>
                        <a:spcAft>
                          <a:spcPts val="800"/>
                        </a:spcAft>
                      </a:pPr>
                      <a:r>
                        <a:rPr lang="en-GB" sz="1600" kern="100">
                          <a:effectLst/>
                        </a:rPr>
                        <a:t>Rest of the world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43.3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56.0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34.1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9035988"/>
                  </a:ext>
                </a:extLst>
              </a:tr>
              <a:tr h="501327">
                <a:tc gridSpan="2">
                  <a:txBody>
                    <a:bodyPr/>
                    <a:lstStyle/>
                    <a:p>
                      <a:pPr algn="ctr">
                        <a:lnSpc>
                          <a:spcPct val="107000"/>
                        </a:lnSpc>
                        <a:spcAft>
                          <a:spcPts val="800"/>
                        </a:spcAft>
                      </a:pPr>
                      <a:r>
                        <a:rPr lang="en-GB" sz="1600" kern="100">
                          <a:effectLst/>
                        </a:rPr>
                        <a:t>Total</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ct val="107000"/>
                        </a:lnSpc>
                        <a:spcAft>
                          <a:spcPts val="800"/>
                        </a:spcAft>
                      </a:pPr>
                      <a:r>
                        <a:rPr lang="en-GB" sz="1600" kern="100">
                          <a:effectLst/>
                        </a:rPr>
                        <a:t>30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25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100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a:effectLst/>
                        </a:rPr>
                        <a:t>41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kern="100" dirty="0">
                          <a:effectLst/>
                        </a:rPr>
                        <a:t>100</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4741770"/>
                  </a:ext>
                </a:extLst>
              </a:tr>
            </a:tbl>
          </a:graphicData>
        </a:graphic>
      </p:graphicFrame>
      <p:sp>
        <p:nvSpPr>
          <p:cNvPr id="7" name="Oval 6">
            <a:extLst>
              <a:ext uri="{FF2B5EF4-FFF2-40B4-BE49-F238E27FC236}">
                <a16:creationId xmlns:a16="http://schemas.microsoft.com/office/drawing/2014/main" id="{16541CB9-B818-1DD9-07B8-3539295AE370}"/>
              </a:ext>
            </a:extLst>
          </p:cNvPr>
          <p:cNvSpPr/>
          <p:nvPr/>
        </p:nvSpPr>
        <p:spPr>
          <a:xfrm>
            <a:off x="5933440" y="5303520"/>
            <a:ext cx="6085840" cy="9347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656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881F-183D-AC49-243A-4FEEA960CB89}"/>
              </a:ext>
            </a:extLst>
          </p:cNvPr>
          <p:cNvSpPr>
            <a:spLocks noGrp="1"/>
          </p:cNvSpPr>
          <p:nvPr>
            <p:ph type="title"/>
          </p:nvPr>
        </p:nvSpPr>
        <p:spPr>
          <a:xfrm>
            <a:off x="1116000" y="792000"/>
            <a:ext cx="10089180" cy="590931"/>
          </a:xfrm>
        </p:spPr>
        <p:txBody>
          <a:bodyPr/>
          <a:lstStyle/>
          <a:p>
            <a:r>
              <a:rPr lang="en-US" altLang="en-US" sz="3600" dirty="0">
                <a:latin typeface="Arial" panose="020B0604020202020204" pitchFamily="34" charset="0"/>
                <a:cs typeface="Arial" panose="020B0604020202020204" pitchFamily="34" charset="0"/>
              </a:rPr>
              <a:t>Respondent demographics</a:t>
            </a:r>
            <a:endParaRPr lang="en-GB" sz="3600" dirty="0"/>
          </a:p>
        </p:txBody>
      </p:sp>
      <p:grpSp>
        <p:nvGrpSpPr>
          <p:cNvPr id="4" name="Group 6">
            <a:extLst>
              <a:ext uri="{FF2B5EF4-FFF2-40B4-BE49-F238E27FC236}">
                <a16:creationId xmlns:a16="http://schemas.microsoft.com/office/drawing/2014/main" id="{40D3824D-70CA-CEE9-C475-EB296F667971}"/>
              </a:ext>
            </a:extLst>
          </p:cNvPr>
          <p:cNvGrpSpPr>
            <a:grpSpLocks noChangeAspect="1"/>
          </p:cNvGrpSpPr>
          <p:nvPr/>
        </p:nvGrpSpPr>
        <p:grpSpPr bwMode="auto">
          <a:xfrm>
            <a:off x="-479869" y="1967820"/>
            <a:ext cx="8178800" cy="3670288"/>
            <a:chOff x="44" y="912"/>
            <a:chExt cx="5669" cy="2544"/>
          </a:xfrm>
        </p:grpSpPr>
        <p:sp>
          <p:nvSpPr>
            <p:cNvPr id="5" name="AutoShape 5">
              <a:extLst>
                <a:ext uri="{FF2B5EF4-FFF2-40B4-BE49-F238E27FC236}">
                  <a16:creationId xmlns:a16="http://schemas.microsoft.com/office/drawing/2014/main" id="{632D564D-D8CF-A8D7-B76A-AC6FFE2D4D3E}"/>
                </a:ext>
              </a:extLst>
            </p:cNvPr>
            <p:cNvSpPr>
              <a:spLocks noChangeAspect="1" noChangeArrowheads="1" noTextEdit="1"/>
            </p:cNvSpPr>
            <p:nvPr/>
          </p:nvSpPr>
          <p:spPr bwMode="auto">
            <a:xfrm>
              <a:off x="44" y="912"/>
              <a:ext cx="5669"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207">
              <a:extLst>
                <a:ext uri="{FF2B5EF4-FFF2-40B4-BE49-F238E27FC236}">
                  <a16:creationId xmlns:a16="http://schemas.microsoft.com/office/drawing/2014/main" id="{80E515BA-3C8D-6DB1-FE46-F48453B87070}"/>
                </a:ext>
              </a:extLst>
            </p:cNvPr>
            <p:cNvGrpSpPr>
              <a:grpSpLocks/>
            </p:cNvGrpSpPr>
            <p:nvPr/>
          </p:nvGrpSpPr>
          <p:grpSpPr bwMode="auto">
            <a:xfrm>
              <a:off x="691" y="1010"/>
              <a:ext cx="4965" cy="2377"/>
              <a:chOff x="691" y="1010"/>
              <a:chExt cx="4965" cy="2377"/>
            </a:xfrm>
          </p:grpSpPr>
          <p:sp>
            <p:nvSpPr>
              <p:cNvPr id="77" name="Freeform 7">
                <a:extLst>
                  <a:ext uri="{FF2B5EF4-FFF2-40B4-BE49-F238E27FC236}">
                    <a16:creationId xmlns:a16="http://schemas.microsoft.com/office/drawing/2014/main" id="{39CF0F4B-8992-FD08-F506-A431B96DA2D6}"/>
                  </a:ext>
                </a:extLst>
              </p:cNvPr>
              <p:cNvSpPr>
                <a:spLocks/>
              </p:cNvSpPr>
              <p:nvPr/>
            </p:nvSpPr>
            <p:spPr bwMode="auto">
              <a:xfrm>
                <a:off x="3368" y="1808"/>
                <a:ext cx="19" cy="68"/>
              </a:xfrm>
              <a:custGeom>
                <a:avLst/>
                <a:gdLst>
                  <a:gd name="T0" fmla="*/ 9 w 19"/>
                  <a:gd name="T1" fmla="*/ 4 h 68"/>
                  <a:gd name="T2" fmla="*/ 15 w 19"/>
                  <a:gd name="T3" fmla="*/ 4 h 68"/>
                  <a:gd name="T4" fmla="*/ 18 w 19"/>
                  <a:gd name="T5" fmla="*/ 0 h 68"/>
                  <a:gd name="T6" fmla="*/ 18 w 19"/>
                  <a:gd name="T7" fmla="*/ 8 h 68"/>
                  <a:gd name="T8" fmla="*/ 18 w 19"/>
                  <a:gd name="T9" fmla="*/ 12 h 68"/>
                  <a:gd name="T10" fmla="*/ 18 w 19"/>
                  <a:gd name="T11" fmla="*/ 17 h 68"/>
                  <a:gd name="T12" fmla="*/ 11 w 19"/>
                  <a:gd name="T13" fmla="*/ 14 h 68"/>
                  <a:gd name="T14" fmla="*/ 9 w 19"/>
                  <a:gd name="T15" fmla="*/ 18 h 68"/>
                  <a:gd name="T16" fmla="*/ 9 w 19"/>
                  <a:gd name="T17" fmla="*/ 22 h 68"/>
                  <a:gd name="T18" fmla="*/ 9 w 19"/>
                  <a:gd name="T19" fmla="*/ 27 h 68"/>
                  <a:gd name="T20" fmla="*/ 12 w 19"/>
                  <a:gd name="T21" fmla="*/ 27 h 68"/>
                  <a:gd name="T22" fmla="*/ 14 w 19"/>
                  <a:gd name="T23" fmla="*/ 28 h 68"/>
                  <a:gd name="T24" fmla="*/ 9 w 19"/>
                  <a:gd name="T25" fmla="*/ 31 h 68"/>
                  <a:gd name="T26" fmla="*/ 9 w 19"/>
                  <a:gd name="T27" fmla="*/ 34 h 68"/>
                  <a:gd name="T28" fmla="*/ 10 w 19"/>
                  <a:gd name="T29" fmla="*/ 35 h 68"/>
                  <a:gd name="T30" fmla="*/ 15 w 19"/>
                  <a:gd name="T31" fmla="*/ 34 h 68"/>
                  <a:gd name="T32" fmla="*/ 18 w 19"/>
                  <a:gd name="T33" fmla="*/ 33 h 68"/>
                  <a:gd name="T34" fmla="*/ 18 w 19"/>
                  <a:gd name="T35" fmla="*/ 34 h 68"/>
                  <a:gd name="T36" fmla="*/ 19 w 19"/>
                  <a:gd name="T37" fmla="*/ 38 h 68"/>
                  <a:gd name="T38" fmla="*/ 16 w 19"/>
                  <a:gd name="T39" fmla="*/ 49 h 68"/>
                  <a:gd name="T40" fmla="*/ 16 w 19"/>
                  <a:gd name="T41" fmla="*/ 57 h 68"/>
                  <a:gd name="T42" fmla="*/ 14 w 19"/>
                  <a:gd name="T43" fmla="*/ 67 h 68"/>
                  <a:gd name="T44" fmla="*/ 12 w 19"/>
                  <a:gd name="T45" fmla="*/ 68 h 68"/>
                  <a:gd name="T46" fmla="*/ 7 w 19"/>
                  <a:gd name="T47" fmla="*/ 52 h 68"/>
                  <a:gd name="T48" fmla="*/ 0 w 19"/>
                  <a:gd name="T49" fmla="*/ 37 h 68"/>
                  <a:gd name="T50" fmla="*/ 4 w 19"/>
                  <a:gd name="T51" fmla="*/ 32 h 68"/>
                  <a:gd name="T52" fmla="*/ 3 w 19"/>
                  <a:gd name="T53" fmla="*/ 31 h 68"/>
                  <a:gd name="T54" fmla="*/ 7 w 19"/>
                  <a:gd name="T55" fmla="*/ 11 h 68"/>
                  <a:gd name="T56" fmla="*/ 9 w 19"/>
                  <a:gd name="T57"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8">
                    <a:moveTo>
                      <a:pt x="9" y="4"/>
                    </a:moveTo>
                    <a:lnTo>
                      <a:pt x="15" y="4"/>
                    </a:lnTo>
                    <a:lnTo>
                      <a:pt x="18" y="0"/>
                    </a:lnTo>
                    <a:lnTo>
                      <a:pt x="18" y="8"/>
                    </a:lnTo>
                    <a:lnTo>
                      <a:pt x="18" y="12"/>
                    </a:lnTo>
                    <a:lnTo>
                      <a:pt x="18" y="17"/>
                    </a:lnTo>
                    <a:lnTo>
                      <a:pt x="11" y="14"/>
                    </a:lnTo>
                    <a:lnTo>
                      <a:pt x="9" y="18"/>
                    </a:lnTo>
                    <a:lnTo>
                      <a:pt x="9" y="22"/>
                    </a:lnTo>
                    <a:lnTo>
                      <a:pt x="9" y="27"/>
                    </a:lnTo>
                    <a:lnTo>
                      <a:pt x="12" y="27"/>
                    </a:lnTo>
                    <a:lnTo>
                      <a:pt x="14" y="28"/>
                    </a:lnTo>
                    <a:lnTo>
                      <a:pt x="9" y="31"/>
                    </a:lnTo>
                    <a:lnTo>
                      <a:pt x="9" y="34"/>
                    </a:lnTo>
                    <a:lnTo>
                      <a:pt x="10" y="35"/>
                    </a:lnTo>
                    <a:lnTo>
                      <a:pt x="15" y="34"/>
                    </a:lnTo>
                    <a:lnTo>
                      <a:pt x="18" y="33"/>
                    </a:lnTo>
                    <a:lnTo>
                      <a:pt x="18" y="34"/>
                    </a:lnTo>
                    <a:lnTo>
                      <a:pt x="19" y="38"/>
                    </a:lnTo>
                    <a:lnTo>
                      <a:pt x="16" y="49"/>
                    </a:lnTo>
                    <a:lnTo>
                      <a:pt x="16" y="57"/>
                    </a:lnTo>
                    <a:lnTo>
                      <a:pt x="14" y="67"/>
                    </a:lnTo>
                    <a:lnTo>
                      <a:pt x="12" y="68"/>
                    </a:lnTo>
                    <a:lnTo>
                      <a:pt x="7" y="52"/>
                    </a:lnTo>
                    <a:lnTo>
                      <a:pt x="0" y="37"/>
                    </a:lnTo>
                    <a:lnTo>
                      <a:pt x="4" y="32"/>
                    </a:lnTo>
                    <a:lnTo>
                      <a:pt x="3" y="31"/>
                    </a:lnTo>
                    <a:lnTo>
                      <a:pt x="7" y="11"/>
                    </a:lnTo>
                    <a:lnTo>
                      <a:pt x="9" y="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8">
                <a:extLst>
                  <a:ext uri="{FF2B5EF4-FFF2-40B4-BE49-F238E27FC236}">
                    <a16:creationId xmlns:a16="http://schemas.microsoft.com/office/drawing/2014/main" id="{35FF1123-C45D-A9B5-FA05-B19753E9A6CD}"/>
                  </a:ext>
                </a:extLst>
              </p:cNvPr>
              <p:cNvSpPr>
                <a:spLocks/>
              </p:cNvSpPr>
              <p:nvPr/>
            </p:nvSpPr>
            <p:spPr bwMode="auto">
              <a:xfrm>
                <a:off x="3378" y="1829"/>
                <a:ext cx="335" cy="283"/>
              </a:xfrm>
              <a:custGeom>
                <a:avLst/>
                <a:gdLst>
                  <a:gd name="T0" fmla="*/ 41 w 335"/>
                  <a:gd name="T1" fmla="*/ 39 h 283"/>
                  <a:gd name="T2" fmla="*/ 48 w 335"/>
                  <a:gd name="T3" fmla="*/ 29 h 283"/>
                  <a:gd name="T4" fmla="*/ 31 w 335"/>
                  <a:gd name="T5" fmla="*/ 11 h 283"/>
                  <a:gd name="T6" fmla="*/ 62 w 335"/>
                  <a:gd name="T7" fmla="*/ 0 h 283"/>
                  <a:gd name="T8" fmla="*/ 83 w 335"/>
                  <a:gd name="T9" fmla="*/ 2 h 283"/>
                  <a:gd name="T10" fmla="*/ 153 w 335"/>
                  <a:gd name="T11" fmla="*/ 53 h 283"/>
                  <a:gd name="T12" fmla="*/ 181 w 335"/>
                  <a:gd name="T13" fmla="*/ 55 h 283"/>
                  <a:gd name="T14" fmla="*/ 194 w 335"/>
                  <a:gd name="T15" fmla="*/ 57 h 283"/>
                  <a:gd name="T16" fmla="*/ 211 w 335"/>
                  <a:gd name="T17" fmla="*/ 64 h 283"/>
                  <a:gd name="T18" fmla="*/ 222 w 335"/>
                  <a:gd name="T19" fmla="*/ 81 h 283"/>
                  <a:gd name="T20" fmla="*/ 242 w 335"/>
                  <a:gd name="T21" fmla="*/ 98 h 283"/>
                  <a:gd name="T22" fmla="*/ 241 w 335"/>
                  <a:gd name="T23" fmla="*/ 114 h 283"/>
                  <a:gd name="T24" fmla="*/ 252 w 335"/>
                  <a:gd name="T25" fmla="*/ 126 h 283"/>
                  <a:gd name="T26" fmla="*/ 254 w 335"/>
                  <a:gd name="T27" fmla="*/ 132 h 283"/>
                  <a:gd name="T28" fmla="*/ 264 w 335"/>
                  <a:gd name="T29" fmla="*/ 135 h 283"/>
                  <a:gd name="T30" fmla="*/ 265 w 335"/>
                  <a:gd name="T31" fmla="*/ 139 h 283"/>
                  <a:gd name="T32" fmla="*/ 266 w 335"/>
                  <a:gd name="T33" fmla="*/ 142 h 283"/>
                  <a:gd name="T34" fmla="*/ 283 w 335"/>
                  <a:gd name="T35" fmla="*/ 165 h 283"/>
                  <a:gd name="T36" fmla="*/ 324 w 335"/>
                  <a:gd name="T37" fmla="*/ 170 h 283"/>
                  <a:gd name="T38" fmla="*/ 335 w 335"/>
                  <a:gd name="T39" fmla="*/ 179 h 283"/>
                  <a:gd name="T40" fmla="*/ 327 w 335"/>
                  <a:gd name="T41" fmla="*/ 217 h 283"/>
                  <a:gd name="T42" fmla="*/ 281 w 335"/>
                  <a:gd name="T43" fmla="*/ 235 h 283"/>
                  <a:gd name="T44" fmla="*/ 222 w 335"/>
                  <a:gd name="T45" fmla="*/ 247 h 283"/>
                  <a:gd name="T46" fmla="*/ 207 w 335"/>
                  <a:gd name="T47" fmla="*/ 270 h 283"/>
                  <a:gd name="T48" fmla="*/ 178 w 335"/>
                  <a:gd name="T49" fmla="*/ 268 h 283"/>
                  <a:gd name="T50" fmla="*/ 148 w 335"/>
                  <a:gd name="T51" fmla="*/ 262 h 283"/>
                  <a:gd name="T52" fmla="*/ 142 w 335"/>
                  <a:gd name="T53" fmla="*/ 283 h 283"/>
                  <a:gd name="T54" fmla="*/ 94 w 335"/>
                  <a:gd name="T55" fmla="*/ 214 h 283"/>
                  <a:gd name="T56" fmla="*/ 78 w 335"/>
                  <a:gd name="T57" fmla="*/ 197 h 283"/>
                  <a:gd name="T58" fmla="*/ 77 w 335"/>
                  <a:gd name="T59" fmla="*/ 174 h 283"/>
                  <a:gd name="T60" fmla="*/ 65 w 335"/>
                  <a:gd name="T61" fmla="*/ 150 h 283"/>
                  <a:gd name="T62" fmla="*/ 51 w 335"/>
                  <a:gd name="T63" fmla="*/ 140 h 283"/>
                  <a:gd name="T64" fmla="*/ 8 w 335"/>
                  <a:gd name="T65" fmla="*/ 71 h 283"/>
                  <a:gd name="T66" fmla="*/ 0 w 335"/>
                  <a:gd name="T67" fmla="*/ 73 h 283"/>
                  <a:gd name="T68" fmla="*/ 2 w 335"/>
                  <a:gd name="T69" fmla="*/ 47 h 283"/>
                  <a:gd name="T70" fmla="*/ 21 w 335"/>
                  <a:gd name="T71" fmla="*/ 53 h 283"/>
                  <a:gd name="T72" fmla="*/ 29 w 335"/>
                  <a:gd name="T73" fmla="*/ 43 h 283"/>
                  <a:gd name="T74" fmla="*/ 41 w 335"/>
                  <a:gd name="T75" fmla="*/ 3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5" h="283">
                    <a:moveTo>
                      <a:pt x="41" y="39"/>
                    </a:moveTo>
                    <a:lnTo>
                      <a:pt x="48" y="29"/>
                    </a:lnTo>
                    <a:lnTo>
                      <a:pt x="31" y="11"/>
                    </a:lnTo>
                    <a:lnTo>
                      <a:pt x="62" y="0"/>
                    </a:lnTo>
                    <a:lnTo>
                      <a:pt x="83" y="2"/>
                    </a:lnTo>
                    <a:lnTo>
                      <a:pt x="153" y="53"/>
                    </a:lnTo>
                    <a:lnTo>
                      <a:pt x="181" y="55"/>
                    </a:lnTo>
                    <a:lnTo>
                      <a:pt x="194" y="57"/>
                    </a:lnTo>
                    <a:lnTo>
                      <a:pt x="211" y="64"/>
                    </a:lnTo>
                    <a:lnTo>
                      <a:pt x="222" y="81"/>
                    </a:lnTo>
                    <a:lnTo>
                      <a:pt x="242" y="98"/>
                    </a:lnTo>
                    <a:lnTo>
                      <a:pt x="241" y="114"/>
                    </a:lnTo>
                    <a:lnTo>
                      <a:pt x="252" y="126"/>
                    </a:lnTo>
                    <a:lnTo>
                      <a:pt x="254" y="132"/>
                    </a:lnTo>
                    <a:lnTo>
                      <a:pt x="264" y="135"/>
                    </a:lnTo>
                    <a:lnTo>
                      <a:pt x="265" y="139"/>
                    </a:lnTo>
                    <a:lnTo>
                      <a:pt x="266" y="142"/>
                    </a:lnTo>
                    <a:lnTo>
                      <a:pt x="283" y="165"/>
                    </a:lnTo>
                    <a:lnTo>
                      <a:pt x="324" y="170"/>
                    </a:lnTo>
                    <a:lnTo>
                      <a:pt x="335" y="179"/>
                    </a:lnTo>
                    <a:lnTo>
                      <a:pt x="327" y="217"/>
                    </a:lnTo>
                    <a:lnTo>
                      <a:pt x="281" y="235"/>
                    </a:lnTo>
                    <a:lnTo>
                      <a:pt x="222" y="247"/>
                    </a:lnTo>
                    <a:lnTo>
                      <a:pt x="207" y="270"/>
                    </a:lnTo>
                    <a:lnTo>
                      <a:pt x="178" y="268"/>
                    </a:lnTo>
                    <a:lnTo>
                      <a:pt x="148" y="262"/>
                    </a:lnTo>
                    <a:lnTo>
                      <a:pt x="142" y="283"/>
                    </a:lnTo>
                    <a:lnTo>
                      <a:pt x="94" y="214"/>
                    </a:lnTo>
                    <a:lnTo>
                      <a:pt x="78" y="197"/>
                    </a:lnTo>
                    <a:lnTo>
                      <a:pt x="77" y="174"/>
                    </a:lnTo>
                    <a:lnTo>
                      <a:pt x="65" y="150"/>
                    </a:lnTo>
                    <a:lnTo>
                      <a:pt x="51" y="140"/>
                    </a:lnTo>
                    <a:lnTo>
                      <a:pt x="8" y="71"/>
                    </a:lnTo>
                    <a:lnTo>
                      <a:pt x="0" y="73"/>
                    </a:lnTo>
                    <a:lnTo>
                      <a:pt x="2" y="47"/>
                    </a:lnTo>
                    <a:lnTo>
                      <a:pt x="21" y="53"/>
                    </a:lnTo>
                    <a:lnTo>
                      <a:pt x="29" y="43"/>
                    </a:lnTo>
                    <a:lnTo>
                      <a:pt x="41" y="3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9">
                <a:extLst>
                  <a:ext uri="{FF2B5EF4-FFF2-40B4-BE49-F238E27FC236}">
                    <a16:creationId xmlns:a16="http://schemas.microsoft.com/office/drawing/2014/main" id="{1F26F077-0DAD-1A97-DF69-CFFA6F414325}"/>
                  </a:ext>
                </a:extLst>
              </p:cNvPr>
              <p:cNvSpPr>
                <a:spLocks/>
              </p:cNvSpPr>
              <p:nvPr/>
            </p:nvSpPr>
            <p:spPr bwMode="auto">
              <a:xfrm>
                <a:off x="3380" y="1807"/>
                <a:ext cx="60" cy="75"/>
              </a:xfrm>
              <a:custGeom>
                <a:avLst/>
                <a:gdLst>
                  <a:gd name="T0" fmla="*/ 25 w 60"/>
                  <a:gd name="T1" fmla="*/ 19 h 75"/>
                  <a:gd name="T2" fmla="*/ 52 w 60"/>
                  <a:gd name="T3" fmla="*/ 0 h 75"/>
                  <a:gd name="T4" fmla="*/ 60 w 60"/>
                  <a:gd name="T5" fmla="*/ 22 h 75"/>
                  <a:gd name="T6" fmla="*/ 29 w 60"/>
                  <a:gd name="T7" fmla="*/ 33 h 75"/>
                  <a:gd name="T8" fmla="*/ 46 w 60"/>
                  <a:gd name="T9" fmla="*/ 51 h 75"/>
                  <a:gd name="T10" fmla="*/ 39 w 60"/>
                  <a:gd name="T11" fmla="*/ 61 h 75"/>
                  <a:gd name="T12" fmla="*/ 27 w 60"/>
                  <a:gd name="T13" fmla="*/ 65 h 75"/>
                  <a:gd name="T14" fmla="*/ 19 w 60"/>
                  <a:gd name="T15" fmla="*/ 75 h 75"/>
                  <a:gd name="T16" fmla="*/ 0 w 60"/>
                  <a:gd name="T17" fmla="*/ 69 h 75"/>
                  <a:gd name="T18" fmla="*/ 2 w 60"/>
                  <a:gd name="T19" fmla="*/ 68 h 75"/>
                  <a:gd name="T20" fmla="*/ 4 w 60"/>
                  <a:gd name="T21" fmla="*/ 58 h 75"/>
                  <a:gd name="T22" fmla="*/ 4 w 60"/>
                  <a:gd name="T23" fmla="*/ 50 h 75"/>
                  <a:gd name="T24" fmla="*/ 7 w 60"/>
                  <a:gd name="T25" fmla="*/ 39 h 75"/>
                  <a:gd name="T26" fmla="*/ 6 w 60"/>
                  <a:gd name="T27" fmla="*/ 35 h 75"/>
                  <a:gd name="T28" fmla="*/ 6 w 60"/>
                  <a:gd name="T29" fmla="*/ 34 h 75"/>
                  <a:gd name="T30" fmla="*/ 7 w 60"/>
                  <a:gd name="T31" fmla="*/ 29 h 75"/>
                  <a:gd name="T32" fmla="*/ 5 w 60"/>
                  <a:gd name="T33" fmla="*/ 22 h 75"/>
                  <a:gd name="T34" fmla="*/ 6 w 60"/>
                  <a:gd name="T35" fmla="*/ 18 h 75"/>
                  <a:gd name="T36" fmla="*/ 6 w 60"/>
                  <a:gd name="T37" fmla="*/ 13 h 75"/>
                  <a:gd name="T38" fmla="*/ 10 w 60"/>
                  <a:gd name="T39" fmla="*/ 12 h 75"/>
                  <a:gd name="T40" fmla="*/ 13 w 60"/>
                  <a:gd name="T41" fmla="*/ 15 h 75"/>
                  <a:gd name="T42" fmla="*/ 25 w 60"/>
                  <a:gd name="T43"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5">
                    <a:moveTo>
                      <a:pt x="25" y="19"/>
                    </a:moveTo>
                    <a:lnTo>
                      <a:pt x="52" y="0"/>
                    </a:lnTo>
                    <a:lnTo>
                      <a:pt x="60" y="22"/>
                    </a:lnTo>
                    <a:lnTo>
                      <a:pt x="29" y="33"/>
                    </a:lnTo>
                    <a:lnTo>
                      <a:pt x="46" y="51"/>
                    </a:lnTo>
                    <a:lnTo>
                      <a:pt x="39" y="61"/>
                    </a:lnTo>
                    <a:lnTo>
                      <a:pt x="27" y="65"/>
                    </a:lnTo>
                    <a:lnTo>
                      <a:pt x="19" y="75"/>
                    </a:lnTo>
                    <a:lnTo>
                      <a:pt x="0" y="69"/>
                    </a:lnTo>
                    <a:lnTo>
                      <a:pt x="2" y="68"/>
                    </a:lnTo>
                    <a:lnTo>
                      <a:pt x="4" y="58"/>
                    </a:lnTo>
                    <a:lnTo>
                      <a:pt x="4" y="50"/>
                    </a:lnTo>
                    <a:lnTo>
                      <a:pt x="7" y="39"/>
                    </a:lnTo>
                    <a:lnTo>
                      <a:pt x="6" y="35"/>
                    </a:lnTo>
                    <a:lnTo>
                      <a:pt x="6" y="34"/>
                    </a:lnTo>
                    <a:lnTo>
                      <a:pt x="7" y="29"/>
                    </a:lnTo>
                    <a:lnTo>
                      <a:pt x="5" y="22"/>
                    </a:lnTo>
                    <a:lnTo>
                      <a:pt x="6" y="18"/>
                    </a:lnTo>
                    <a:lnTo>
                      <a:pt x="6" y="13"/>
                    </a:lnTo>
                    <a:lnTo>
                      <a:pt x="10" y="12"/>
                    </a:lnTo>
                    <a:lnTo>
                      <a:pt x="13" y="15"/>
                    </a:lnTo>
                    <a:lnTo>
                      <a:pt x="25" y="1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0">
                <a:extLst>
                  <a:ext uri="{FF2B5EF4-FFF2-40B4-BE49-F238E27FC236}">
                    <a16:creationId xmlns:a16="http://schemas.microsoft.com/office/drawing/2014/main" id="{C70D89AF-437C-4C0D-22BE-DDE2ABF70BBD}"/>
                  </a:ext>
                </a:extLst>
              </p:cNvPr>
              <p:cNvSpPr>
                <a:spLocks/>
              </p:cNvSpPr>
              <p:nvPr/>
            </p:nvSpPr>
            <p:spPr bwMode="auto">
              <a:xfrm>
                <a:off x="3643" y="1938"/>
                <a:ext cx="74" cy="61"/>
              </a:xfrm>
              <a:custGeom>
                <a:avLst/>
                <a:gdLst>
                  <a:gd name="T0" fmla="*/ 0 w 74"/>
                  <a:gd name="T1" fmla="*/ 30 h 61"/>
                  <a:gd name="T2" fmla="*/ 38 w 74"/>
                  <a:gd name="T3" fmla="*/ 36 h 61"/>
                  <a:gd name="T4" fmla="*/ 60 w 74"/>
                  <a:gd name="T5" fmla="*/ 9 h 61"/>
                  <a:gd name="T6" fmla="*/ 67 w 74"/>
                  <a:gd name="T7" fmla="*/ 0 h 61"/>
                  <a:gd name="T8" fmla="*/ 72 w 74"/>
                  <a:gd name="T9" fmla="*/ 3 h 61"/>
                  <a:gd name="T10" fmla="*/ 74 w 74"/>
                  <a:gd name="T11" fmla="*/ 10 h 61"/>
                  <a:gd name="T12" fmla="*/ 65 w 74"/>
                  <a:gd name="T13" fmla="*/ 21 h 61"/>
                  <a:gd name="T14" fmla="*/ 69 w 74"/>
                  <a:gd name="T15" fmla="*/ 36 h 61"/>
                  <a:gd name="T16" fmla="*/ 64 w 74"/>
                  <a:gd name="T17" fmla="*/ 42 h 61"/>
                  <a:gd name="T18" fmla="*/ 59 w 74"/>
                  <a:gd name="T19" fmla="*/ 61 h 61"/>
                  <a:gd name="T20" fmla="*/ 18 w 74"/>
                  <a:gd name="T21" fmla="*/ 56 h 61"/>
                  <a:gd name="T22" fmla="*/ 1 w 74"/>
                  <a:gd name="T23" fmla="*/ 33 h 61"/>
                  <a:gd name="T24" fmla="*/ 0 w 74"/>
                  <a:gd name="T2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61">
                    <a:moveTo>
                      <a:pt x="0" y="30"/>
                    </a:moveTo>
                    <a:lnTo>
                      <a:pt x="38" y="36"/>
                    </a:lnTo>
                    <a:lnTo>
                      <a:pt x="60" y="9"/>
                    </a:lnTo>
                    <a:lnTo>
                      <a:pt x="67" y="0"/>
                    </a:lnTo>
                    <a:lnTo>
                      <a:pt x="72" y="3"/>
                    </a:lnTo>
                    <a:lnTo>
                      <a:pt x="74" y="10"/>
                    </a:lnTo>
                    <a:lnTo>
                      <a:pt x="65" y="21"/>
                    </a:lnTo>
                    <a:lnTo>
                      <a:pt x="69" y="36"/>
                    </a:lnTo>
                    <a:lnTo>
                      <a:pt x="64" y="42"/>
                    </a:lnTo>
                    <a:lnTo>
                      <a:pt x="59" y="61"/>
                    </a:lnTo>
                    <a:lnTo>
                      <a:pt x="18" y="56"/>
                    </a:lnTo>
                    <a:lnTo>
                      <a:pt x="1" y="33"/>
                    </a:lnTo>
                    <a:lnTo>
                      <a:pt x="0" y="3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1">
                <a:extLst>
                  <a:ext uri="{FF2B5EF4-FFF2-40B4-BE49-F238E27FC236}">
                    <a16:creationId xmlns:a16="http://schemas.microsoft.com/office/drawing/2014/main" id="{5C2B6290-83F2-2039-5310-FEA0E55D636B}"/>
                  </a:ext>
                </a:extLst>
              </p:cNvPr>
              <p:cNvSpPr>
                <a:spLocks/>
              </p:cNvSpPr>
              <p:nvPr/>
            </p:nvSpPr>
            <p:spPr bwMode="auto">
              <a:xfrm>
                <a:off x="3518" y="2064"/>
                <a:ext cx="159" cy="115"/>
              </a:xfrm>
              <a:custGeom>
                <a:avLst/>
                <a:gdLst>
                  <a:gd name="T0" fmla="*/ 2 w 159"/>
                  <a:gd name="T1" fmla="*/ 48 h 115"/>
                  <a:gd name="T2" fmla="*/ 8 w 159"/>
                  <a:gd name="T3" fmla="*/ 27 h 115"/>
                  <a:gd name="T4" fmla="*/ 38 w 159"/>
                  <a:gd name="T5" fmla="*/ 33 h 115"/>
                  <a:gd name="T6" fmla="*/ 67 w 159"/>
                  <a:gd name="T7" fmla="*/ 35 h 115"/>
                  <a:gd name="T8" fmla="*/ 82 w 159"/>
                  <a:gd name="T9" fmla="*/ 12 h 115"/>
                  <a:gd name="T10" fmla="*/ 141 w 159"/>
                  <a:gd name="T11" fmla="*/ 0 h 115"/>
                  <a:gd name="T12" fmla="*/ 148 w 159"/>
                  <a:gd name="T13" fmla="*/ 13 h 115"/>
                  <a:gd name="T14" fmla="*/ 159 w 159"/>
                  <a:gd name="T15" fmla="*/ 41 h 115"/>
                  <a:gd name="T16" fmla="*/ 148 w 159"/>
                  <a:gd name="T17" fmla="*/ 60 h 115"/>
                  <a:gd name="T18" fmla="*/ 102 w 159"/>
                  <a:gd name="T19" fmla="*/ 84 h 115"/>
                  <a:gd name="T20" fmla="*/ 43 w 159"/>
                  <a:gd name="T21" fmla="*/ 107 h 115"/>
                  <a:gd name="T22" fmla="*/ 29 w 159"/>
                  <a:gd name="T23" fmla="*/ 115 h 115"/>
                  <a:gd name="T24" fmla="*/ 14 w 159"/>
                  <a:gd name="T25" fmla="*/ 114 h 115"/>
                  <a:gd name="T26" fmla="*/ 10 w 159"/>
                  <a:gd name="T27" fmla="*/ 103 h 115"/>
                  <a:gd name="T28" fmla="*/ 10 w 159"/>
                  <a:gd name="T29" fmla="*/ 94 h 115"/>
                  <a:gd name="T30" fmla="*/ 0 w 159"/>
                  <a:gd name="T31" fmla="*/ 68 h 115"/>
                  <a:gd name="T32" fmla="*/ 2 w 159"/>
                  <a:gd name="T33" fmla="*/ 4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15">
                    <a:moveTo>
                      <a:pt x="2" y="48"/>
                    </a:moveTo>
                    <a:lnTo>
                      <a:pt x="8" y="27"/>
                    </a:lnTo>
                    <a:lnTo>
                      <a:pt x="38" y="33"/>
                    </a:lnTo>
                    <a:lnTo>
                      <a:pt x="67" y="35"/>
                    </a:lnTo>
                    <a:lnTo>
                      <a:pt x="82" y="12"/>
                    </a:lnTo>
                    <a:lnTo>
                      <a:pt x="141" y="0"/>
                    </a:lnTo>
                    <a:lnTo>
                      <a:pt x="148" y="13"/>
                    </a:lnTo>
                    <a:lnTo>
                      <a:pt x="159" y="41"/>
                    </a:lnTo>
                    <a:lnTo>
                      <a:pt x="148" y="60"/>
                    </a:lnTo>
                    <a:lnTo>
                      <a:pt x="102" y="84"/>
                    </a:lnTo>
                    <a:lnTo>
                      <a:pt x="43" y="107"/>
                    </a:lnTo>
                    <a:lnTo>
                      <a:pt x="29" y="115"/>
                    </a:lnTo>
                    <a:lnTo>
                      <a:pt x="14" y="114"/>
                    </a:lnTo>
                    <a:lnTo>
                      <a:pt x="10" y="103"/>
                    </a:lnTo>
                    <a:lnTo>
                      <a:pt x="10" y="94"/>
                    </a:lnTo>
                    <a:lnTo>
                      <a:pt x="0" y="68"/>
                    </a:lnTo>
                    <a:lnTo>
                      <a:pt x="2" y="48"/>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2">
                <a:extLst>
                  <a:ext uri="{FF2B5EF4-FFF2-40B4-BE49-F238E27FC236}">
                    <a16:creationId xmlns:a16="http://schemas.microsoft.com/office/drawing/2014/main" id="{49F895C4-AB8C-9962-31FC-CB80B2637361}"/>
                  </a:ext>
                </a:extLst>
              </p:cNvPr>
              <p:cNvSpPr>
                <a:spLocks/>
              </p:cNvSpPr>
              <p:nvPr/>
            </p:nvSpPr>
            <p:spPr bwMode="auto">
              <a:xfrm>
                <a:off x="3894" y="1768"/>
                <a:ext cx="441" cy="495"/>
              </a:xfrm>
              <a:custGeom>
                <a:avLst/>
                <a:gdLst>
                  <a:gd name="T0" fmla="*/ 151 w 441"/>
                  <a:gd name="T1" fmla="*/ 55 h 495"/>
                  <a:gd name="T2" fmla="*/ 151 w 441"/>
                  <a:gd name="T3" fmla="*/ 75 h 495"/>
                  <a:gd name="T4" fmla="*/ 175 w 441"/>
                  <a:gd name="T5" fmla="*/ 120 h 495"/>
                  <a:gd name="T6" fmla="*/ 246 w 441"/>
                  <a:gd name="T7" fmla="*/ 146 h 495"/>
                  <a:gd name="T8" fmla="*/ 276 w 441"/>
                  <a:gd name="T9" fmla="*/ 162 h 495"/>
                  <a:gd name="T10" fmla="*/ 304 w 441"/>
                  <a:gd name="T11" fmla="*/ 159 h 495"/>
                  <a:gd name="T12" fmla="*/ 312 w 441"/>
                  <a:gd name="T13" fmla="*/ 137 h 495"/>
                  <a:gd name="T14" fmla="*/ 317 w 441"/>
                  <a:gd name="T15" fmla="*/ 142 h 495"/>
                  <a:gd name="T16" fmla="*/ 330 w 441"/>
                  <a:gd name="T17" fmla="*/ 159 h 495"/>
                  <a:gd name="T18" fmla="*/ 366 w 441"/>
                  <a:gd name="T19" fmla="*/ 155 h 495"/>
                  <a:gd name="T20" fmla="*/ 372 w 441"/>
                  <a:gd name="T21" fmla="*/ 134 h 495"/>
                  <a:gd name="T22" fmla="*/ 396 w 441"/>
                  <a:gd name="T23" fmla="*/ 111 h 495"/>
                  <a:gd name="T24" fmla="*/ 429 w 441"/>
                  <a:gd name="T25" fmla="*/ 129 h 495"/>
                  <a:gd name="T26" fmla="*/ 439 w 441"/>
                  <a:gd name="T27" fmla="*/ 147 h 495"/>
                  <a:gd name="T28" fmla="*/ 408 w 441"/>
                  <a:gd name="T29" fmla="*/ 209 h 495"/>
                  <a:gd name="T30" fmla="*/ 397 w 441"/>
                  <a:gd name="T31" fmla="*/ 240 h 495"/>
                  <a:gd name="T32" fmla="*/ 378 w 441"/>
                  <a:gd name="T33" fmla="*/ 211 h 495"/>
                  <a:gd name="T34" fmla="*/ 361 w 441"/>
                  <a:gd name="T35" fmla="*/ 206 h 495"/>
                  <a:gd name="T36" fmla="*/ 377 w 441"/>
                  <a:gd name="T37" fmla="*/ 186 h 495"/>
                  <a:gd name="T38" fmla="*/ 330 w 441"/>
                  <a:gd name="T39" fmla="*/ 167 h 495"/>
                  <a:gd name="T40" fmla="*/ 306 w 441"/>
                  <a:gd name="T41" fmla="*/ 172 h 495"/>
                  <a:gd name="T42" fmla="*/ 312 w 441"/>
                  <a:gd name="T43" fmla="*/ 195 h 495"/>
                  <a:gd name="T44" fmla="*/ 328 w 441"/>
                  <a:gd name="T45" fmla="*/ 222 h 495"/>
                  <a:gd name="T46" fmla="*/ 306 w 441"/>
                  <a:gd name="T47" fmla="*/ 250 h 495"/>
                  <a:gd name="T48" fmla="*/ 297 w 441"/>
                  <a:gd name="T49" fmla="*/ 277 h 495"/>
                  <a:gd name="T50" fmla="*/ 241 w 441"/>
                  <a:gd name="T51" fmla="*/ 332 h 495"/>
                  <a:gd name="T52" fmla="*/ 227 w 441"/>
                  <a:gd name="T53" fmla="*/ 344 h 495"/>
                  <a:gd name="T54" fmla="*/ 213 w 441"/>
                  <a:gd name="T55" fmla="*/ 374 h 495"/>
                  <a:gd name="T56" fmla="*/ 204 w 441"/>
                  <a:gd name="T57" fmla="*/ 460 h 495"/>
                  <a:gd name="T58" fmla="*/ 187 w 441"/>
                  <a:gd name="T59" fmla="*/ 482 h 495"/>
                  <a:gd name="T60" fmla="*/ 164 w 441"/>
                  <a:gd name="T61" fmla="*/ 480 h 495"/>
                  <a:gd name="T62" fmla="*/ 104 w 441"/>
                  <a:gd name="T63" fmla="*/ 349 h 495"/>
                  <a:gd name="T64" fmla="*/ 87 w 441"/>
                  <a:gd name="T65" fmla="*/ 264 h 495"/>
                  <a:gd name="T66" fmla="*/ 73 w 441"/>
                  <a:gd name="T67" fmla="*/ 259 h 495"/>
                  <a:gd name="T68" fmla="*/ 19 w 441"/>
                  <a:gd name="T69" fmla="*/ 237 h 495"/>
                  <a:gd name="T70" fmla="*/ 46 w 441"/>
                  <a:gd name="T71" fmla="*/ 224 h 495"/>
                  <a:gd name="T72" fmla="*/ 0 w 441"/>
                  <a:gd name="T73" fmla="*/ 211 h 495"/>
                  <a:gd name="T74" fmla="*/ 18 w 441"/>
                  <a:gd name="T75" fmla="*/ 152 h 495"/>
                  <a:gd name="T76" fmla="*/ 51 w 441"/>
                  <a:gd name="T77" fmla="*/ 137 h 495"/>
                  <a:gd name="T78" fmla="*/ 79 w 441"/>
                  <a:gd name="T79" fmla="*/ 66 h 495"/>
                  <a:gd name="T80" fmla="*/ 67 w 441"/>
                  <a:gd name="T81" fmla="*/ 42 h 495"/>
                  <a:gd name="T82" fmla="*/ 102 w 441"/>
                  <a:gd name="T83" fmla="*/ 16 h 495"/>
                  <a:gd name="T84" fmla="*/ 137 w 441"/>
                  <a:gd name="T85" fmla="*/ 2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1" h="495">
                    <a:moveTo>
                      <a:pt x="137" y="22"/>
                    </a:moveTo>
                    <a:lnTo>
                      <a:pt x="151" y="55"/>
                    </a:lnTo>
                    <a:lnTo>
                      <a:pt x="137" y="53"/>
                    </a:lnTo>
                    <a:lnTo>
                      <a:pt x="151" y="75"/>
                    </a:lnTo>
                    <a:lnTo>
                      <a:pt x="183" y="93"/>
                    </a:lnTo>
                    <a:lnTo>
                      <a:pt x="175" y="120"/>
                    </a:lnTo>
                    <a:lnTo>
                      <a:pt x="230" y="147"/>
                    </a:lnTo>
                    <a:lnTo>
                      <a:pt x="246" y="146"/>
                    </a:lnTo>
                    <a:lnTo>
                      <a:pt x="253" y="152"/>
                    </a:lnTo>
                    <a:lnTo>
                      <a:pt x="276" y="162"/>
                    </a:lnTo>
                    <a:lnTo>
                      <a:pt x="306" y="164"/>
                    </a:lnTo>
                    <a:lnTo>
                      <a:pt x="304" y="159"/>
                    </a:lnTo>
                    <a:lnTo>
                      <a:pt x="303" y="136"/>
                    </a:lnTo>
                    <a:lnTo>
                      <a:pt x="312" y="137"/>
                    </a:lnTo>
                    <a:lnTo>
                      <a:pt x="325" y="130"/>
                    </a:lnTo>
                    <a:lnTo>
                      <a:pt x="317" y="142"/>
                    </a:lnTo>
                    <a:lnTo>
                      <a:pt x="315" y="152"/>
                    </a:lnTo>
                    <a:lnTo>
                      <a:pt x="330" y="159"/>
                    </a:lnTo>
                    <a:lnTo>
                      <a:pt x="348" y="155"/>
                    </a:lnTo>
                    <a:lnTo>
                      <a:pt x="366" y="155"/>
                    </a:lnTo>
                    <a:lnTo>
                      <a:pt x="357" y="137"/>
                    </a:lnTo>
                    <a:lnTo>
                      <a:pt x="372" y="134"/>
                    </a:lnTo>
                    <a:lnTo>
                      <a:pt x="391" y="114"/>
                    </a:lnTo>
                    <a:lnTo>
                      <a:pt x="396" y="111"/>
                    </a:lnTo>
                    <a:lnTo>
                      <a:pt x="421" y="110"/>
                    </a:lnTo>
                    <a:lnTo>
                      <a:pt x="429" y="129"/>
                    </a:lnTo>
                    <a:lnTo>
                      <a:pt x="441" y="131"/>
                    </a:lnTo>
                    <a:lnTo>
                      <a:pt x="439" y="147"/>
                    </a:lnTo>
                    <a:lnTo>
                      <a:pt x="414" y="160"/>
                    </a:lnTo>
                    <a:lnTo>
                      <a:pt x="408" y="209"/>
                    </a:lnTo>
                    <a:lnTo>
                      <a:pt x="393" y="206"/>
                    </a:lnTo>
                    <a:lnTo>
                      <a:pt x="397" y="240"/>
                    </a:lnTo>
                    <a:lnTo>
                      <a:pt x="390" y="245"/>
                    </a:lnTo>
                    <a:lnTo>
                      <a:pt x="378" y="211"/>
                    </a:lnTo>
                    <a:lnTo>
                      <a:pt x="371" y="225"/>
                    </a:lnTo>
                    <a:lnTo>
                      <a:pt x="361" y="206"/>
                    </a:lnTo>
                    <a:lnTo>
                      <a:pt x="374" y="203"/>
                    </a:lnTo>
                    <a:lnTo>
                      <a:pt x="377" y="186"/>
                    </a:lnTo>
                    <a:lnTo>
                      <a:pt x="338" y="183"/>
                    </a:lnTo>
                    <a:lnTo>
                      <a:pt x="330" y="167"/>
                    </a:lnTo>
                    <a:lnTo>
                      <a:pt x="313" y="163"/>
                    </a:lnTo>
                    <a:lnTo>
                      <a:pt x="306" y="172"/>
                    </a:lnTo>
                    <a:lnTo>
                      <a:pt x="318" y="182"/>
                    </a:lnTo>
                    <a:lnTo>
                      <a:pt x="312" y="195"/>
                    </a:lnTo>
                    <a:lnTo>
                      <a:pt x="322" y="204"/>
                    </a:lnTo>
                    <a:lnTo>
                      <a:pt x="328" y="222"/>
                    </a:lnTo>
                    <a:lnTo>
                      <a:pt x="336" y="248"/>
                    </a:lnTo>
                    <a:lnTo>
                      <a:pt x="306" y="250"/>
                    </a:lnTo>
                    <a:lnTo>
                      <a:pt x="306" y="265"/>
                    </a:lnTo>
                    <a:lnTo>
                      <a:pt x="297" y="277"/>
                    </a:lnTo>
                    <a:lnTo>
                      <a:pt x="266" y="308"/>
                    </a:lnTo>
                    <a:lnTo>
                      <a:pt x="241" y="332"/>
                    </a:lnTo>
                    <a:lnTo>
                      <a:pt x="241" y="339"/>
                    </a:lnTo>
                    <a:lnTo>
                      <a:pt x="227" y="344"/>
                    </a:lnTo>
                    <a:lnTo>
                      <a:pt x="216" y="351"/>
                    </a:lnTo>
                    <a:lnTo>
                      <a:pt x="213" y="374"/>
                    </a:lnTo>
                    <a:lnTo>
                      <a:pt x="212" y="452"/>
                    </a:lnTo>
                    <a:lnTo>
                      <a:pt x="204" y="460"/>
                    </a:lnTo>
                    <a:lnTo>
                      <a:pt x="202" y="469"/>
                    </a:lnTo>
                    <a:lnTo>
                      <a:pt x="187" y="482"/>
                    </a:lnTo>
                    <a:lnTo>
                      <a:pt x="177" y="495"/>
                    </a:lnTo>
                    <a:lnTo>
                      <a:pt x="164" y="480"/>
                    </a:lnTo>
                    <a:lnTo>
                      <a:pt x="138" y="428"/>
                    </a:lnTo>
                    <a:lnTo>
                      <a:pt x="104" y="349"/>
                    </a:lnTo>
                    <a:lnTo>
                      <a:pt x="84" y="282"/>
                    </a:lnTo>
                    <a:lnTo>
                      <a:pt x="87" y="264"/>
                    </a:lnTo>
                    <a:lnTo>
                      <a:pt x="76" y="235"/>
                    </a:lnTo>
                    <a:lnTo>
                      <a:pt x="73" y="259"/>
                    </a:lnTo>
                    <a:lnTo>
                      <a:pt x="54" y="266"/>
                    </a:lnTo>
                    <a:lnTo>
                      <a:pt x="19" y="237"/>
                    </a:lnTo>
                    <a:lnTo>
                      <a:pt x="36" y="232"/>
                    </a:lnTo>
                    <a:lnTo>
                      <a:pt x="46" y="224"/>
                    </a:lnTo>
                    <a:lnTo>
                      <a:pt x="27" y="229"/>
                    </a:lnTo>
                    <a:lnTo>
                      <a:pt x="0" y="211"/>
                    </a:lnTo>
                    <a:lnTo>
                      <a:pt x="52" y="199"/>
                    </a:lnTo>
                    <a:lnTo>
                      <a:pt x="18" y="152"/>
                    </a:lnTo>
                    <a:lnTo>
                      <a:pt x="39" y="138"/>
                    </a:lnTo>
                    <a:lnTo>
                      <a:pt x="51" y="137"/>
                    </a:lnTo>
                    <a:lnTo>
                      <a:pt x="86" y="77"/>
                    </a:lnTo>
                    <a:lnTo>
                      <a:pt x="79" y="66"/>
                    </a:lnTo>
                    <a:lnTo>
                      <a:pt x="92" y="59"/>
                    </a:lnTo>
                    <a:lnTo>
                      <a:pt x="67" y="42"/>
                    </a:lnTo>
                    <a:lnTo>
                      <a:pt x="59" y="17"/>
                    </a:lnTo>
                    <a:lnTo>
                      <a:pt x="102" y="16"/>
                    </a:lnTo>
                    <a:lnTo>
                      <a:pt x="111" y="0"/>
                    </a:lnTo>
                    <a:lnTo>
                      <a:pt x="137" y="2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
                <a:extLst>
                  <a:ext uri="{FF2B5EF4-FFF2-40B4-BE49-F238E27FC236}">
                    <a16:creationId xmlns:a16="http://schemas.microsoft.com/office/drawing/2014/main" id="{B5B9AF9F-DAB8-69B8-1652-A0507892C7B5}"/>
                  </a:ext>
                </a:extLst>
              </p:cNvPr>
              <p:cNvSpPr>
                <a:spLocks/>
              </p:cNvSpPr>
              <p:nvPr/>
            </p:nvSpPr>
            <p:spPr bwMode="auto">
              <a:xfrm>
                <a:off x="3496" y="1419"/>
                <a:ext cx="554" cy="255"/>
              </a:xfrm>
              <a:custGeom>
                <a:avLst/>
                <a:gdLst>
                  <a:gd name="T0" fmla="*/ 70 w 554"/>
                  <a:gd name="T1" fmla="*/ 144 h 255"/>
                  <a:gd name="T2" fmla="*/ 48 w 554"/>
                  <a:gd name="T3" fmla="*/ 158 h 255"/>
                  <a:gd name="T4" fmla="*/ 25 w 554"/>
                  <a:gd name="T5" fmla="*/ 132 h 255"/>
                  <a:gd name="T6" fmla="*/ 0 w 554"/>
                  <a:gd name="T7" fmla="*/ 122 h 255"/>
                  <a:gd name="T8" fmla="*/ 3 w 554"/>
                  <a:gd name="T9" fmla="*/ 90 h 255"/>
                  <a:gd name="T10" fmla="*/ 23 w 554"/>
                  <a:gd name="T11" fmla="*/ 94 h 255"/>
                  <a:gd name="T12" fmla="*/ 41 w 554"/>
                  <a:gd name="T13" fmla="*/ 64 h 255"/>
                  <a:gd name="T14" fmla="*/ 82 w 554"/>
                  <a:gd name="T15" fmla="*/ 69 h 255"/>
                  <a:gd name="T16" fmla="*/ 118 w 554"/>
                  <a:gd name="T17" fmla="*/ 85 h 255"/>
                  <a:gd name="T18" fmla="*/ 151 w 554"/>
                  <a:gd name="T19" fmla="*/ 75 h 255"/>
                  <a:gd name="T20" fmla="*/ 193 w 554"/>
                  <a:gd name="T21" fmla="*/ 81 h 255"/>
                  <a:gd name="T22" fmla="*/ 169 w 554"/>
                  <a:gd name="T23" fmla="*/ 60 h 255"/>
                  <a:gd name="T24" fmla="*/ 180 w 554"/>
                  <a:gd name="T25" fmla="*/ 43 h 255"/>
                  <a:gd name="T26" fmla="*/ 169 w 554"/>
                  <a:gd name="T27" fmla="*/ 26 h 255"/>
                  <a:gd name="T28" fmla="*/ 256 w 554"/>
                  <a:gd name="T29" fmla="*/ 0 h 255"/>
                  <a:gd name="T30" fmla="*/ 287 w 554"/>
                  <a:gd name="T31" fmla="*/ 3 h 255"/>
                  <a:gd name="T32" fmla="*/ 344 w 554"/>
                  <a:gd name="T33" fmla="*/ 31 h 255"/>
                  <a:gd name="T34" fmla="*/ 369 w 554"/>
                  <a:gd name="T35" fmla="*/ 21 h 255"/>
                  <a:gd name="T36" fmla="*/ 445 w 554"/>
                  <a:gd name="T37" fmla="*/ 77 h 255"/>
                  <a:gd name="T38" fmla="*/ 492 w 554"/>
                  <a:gd name="T39" fmla="*/ 75 h 255"/>
                  <a:gd name="T40" fmla="*/ 527 w 554"/>
                  <a:gd name="T41" fmla="*/ 100 h 255"/>
                  <a:gd name="T42" fmla="*/ 554 w 554"/>
                  <a:gd name="T43" fmla="*/ 110 h 255"/>
                  <a:gd name="T44" fmla="*/ 543 w 554"/>
                  <a:gd name="T45" fmla="*/ 131 h 255"/>
                  <a:gd name="T46" fmla="*/ 516 w 554"/>
                  <a:gd name="T47" fmla="*/ 143 h 255"/>
                  <a:gd name="T48" fmla="*/ 495 w 554"/>
                  <a:gd name="T49" fmla="*/ 188 h 255"/>
                  <a:gd name="T50" fmla="*/ 510 w 554"/>
                  <a:gd name="T51" fmla="*/ 232 h 255"/>
                  <a:gd name="T52" fmla="*/ 491 w 554"/>
                  <a:gd name="T53" fmla="*/ 221 h 255"/>
                  <a:gd name="T54" fmla="*/ 460 w 554"/>
                  <a:gd name="T55" fmla="*/ 218 h 255"/>
                  <a:gd name="T56" fmla="*/ 433 w 554"/>
                  <a:gd name="T57" fmla="*/ 216 h 255"/>
                  <a:gd name="T58" fmla="*/ 430 w 554"/>
                  <a:gd name="T59" fmla="*/ 217 h 255"/>
                  <a:gd name="T60" fmla="*/ 411 w 554"/>
                  <a:gd name="T61" fmla="*/ 213 h 255"/>
                  <a:gd name="T62" fmla="*/ 410 w 554"/>
                  <a:gd name="T63" fmla="*/ 225 h 255"/>
                  <a:gd name="T64" fmla="*/ 391 w 554"/>
                  <a:gd name="T65" fmla="*/ 220 h 255"/>
                  <a:gd name="T66" fmla="*/ 377 w 554"/>
                  <a:gd name="T67" fmla="*/ 219 h 255"/>
                  <a:gd name="T68" fmla="*/ 365 w 554"/>
                  <a:gd name="T69" fmla="*/ 234 h 255"/>
                  <a:gd name="T70" fmla="*/ 347 w 554"/>
                  <a:gd name="T71" fmla="*/ 255 h 255"/>
                  <a:gd name="T72" fmla="*/ 321 w 554"/>
                  <a:gd name="T73" fmla="*/ 249 h 255"/>
                  <a:gd name="T74" fmla="*/ 300 w 554"/>
                  <a:gd name="T75" fmla="*/ 214 h 255"/>
                  <a:gd name="T76" fmla="*/ 281 w 554"/>
                  <a:gd name="T77" fmla="*/ 203 h 255"/>
                  <a:gd name="T78" fmla="*/ 273 w 554"/>
                  <a:gd name="T79" fmla="*/ 206 h 255"/>
                  <a:gd name="T80" fmla="*/ 255 w 554"/>
                  <a:gd name="T81" fmla="*/ 206 h 255"/>
                  <a:gd name="T82" fmla="*/ 227 w 554"/>
                  <a:gd name="T83" fmla="*/ 197 h 255"/>
                  <a:gd name="T84" fmla="*/ 181 w 554"/>
                  <a:gd name="T85" fmla="*/ 171 h 255"/>
                  <a:gd name="T86" fmla="*/ 147 w 554"/>
                  <a:gd name="T87" fmla="*/ 180 h 255"/>
                  <a:gd name="T88" fmla="*/ 163 w 554"/>
                  <a:gd name="T89" fmla="*/ 236 h 255"/>
                  <a:gd name="T90" fmla="*/ 164 w 554"/>
                  <a:gd name="T91" fmla="*/ 246 h 255"/>
                  <a:gd name="T92" fmla="*/ 159 w 554"/>
                  <a:gd name="T93" fmla="*/ 248 h 255"/>
                  <a:gd name="T94" fmla="*/ 131 w 554"/>
                  <a:gd name="T95" fmla="*/ 228 h 255"/>
                  <a:gd name="T96" fmla="*/ 111 w 554"/>
                  <a:gd name="T97" fmla="*/ 236 h 255"/>
                  <a:gd name="T98" fmla="*/ 64 w 554"/>
                  <a:gd name="T99" fmla="*/ 185 h 255"/>
                  <a:gd name="T100" fmla="*/ 82 w 554"/>
                  <a:gd name="T101" fmla="*/ 174 h 255"/>
                  <a:gd name="T102" fmla="*/ 99 w 554"/>
                  <a:gd name="T103" fmla="*/ 173 h 255"/>
                  <a:gd name="T104" fmla="*/ 97 w 554"/>
                  <a:gd name="T105" fmla="*/ 148 h 255"/>
                  <a:gd name="T106" fmla="*/ 70 w 554"/>
                  <a:gd name="T107" fmla="*/ 14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 h="255">
                    <a:moveTo>
                      <a:pt x="70" y="144"/>
                    </a:moveTo>
                    <a:lnTo>
                      <a:pt x="48" y="158"/>
                    </a:lnTo>
                    <a:lnTo>
                      <a:pt x="25" y="132"/>
                    </a:lnTo>
                    <a:lnTo>
                      <a:pt x="0" y="122"/>
                    </a:lnTo>
                    <a:lnTo>
                      <a:pt x="3" y="90"/>
                    </a:lnTo>
                    <a:lnTo>
                      <a:pt x="23" y="94"/>
                    </a:lnTo>
                    <a:lnTo>
                      <a:pt x="41" y="64"/>
                    </a:lnTo>
                    <a:lnTo>
                      <a:pt x="82" y="69"/>
                    </a:lnTo>
                    <a:lnTo>
                      <a:pt x="118" y="85"/>
                    </a:lnTo>
                    <a:lnTo>
                      <a:pt x="151" y="75"/>
                    </a:lnTo>
                    <a:lnTo>
                      <a:pt x="193" y="81"/>
                    </a:lnTo>
                    <a:lnTo>
                      <a:pt x="169" y="60"/>
                    </a:lnTo>
                    <a:lnTo>
                      <a:pt x="180" y="43"/>
                    </a:lnTo>
                    <a:lnTo>
                      <a:pt x="169" y="26"/>
                    </a:lnTo>
                    <a:lnTo>
                      <a:pt x="256" y="0"/>
                    </a:lnTo>
                    <a:lnTo>
                      <a:pt x="287" y="3"/>
                    </a:lnTo>
                    <a:lnTo>
                      <a:pt x="344" y="31"/>
                    </a:lnTo>
                    <a:lnTo>
                      <a:pt x="369" y="21"/>
                    </a:lnTo>
                    <a:lnTo>
                      <a:pt x="445" y="77"/>
                    </a:lnTo>
                    <a:lnTo>
                      <a:pt x="492" y="75"/>
                    </a:lnTo>
                    <a:lnTo>
                      <a:pt x="527" y="100"/>
                    </a:lnTo>
                    <a:lnTo>
                      <a:pt x="554" y="110"/>
                    </a:lnTo>
                    <a:lnTo>
                      <a:pt x="543" y="131"/>
                    </a:lnTo>
                    <a:lnTo>
                      <a:pt x="516" y="143"/>
                    </a:lnTo>
                    <a:lnTo>
                      <a:pt x="495" y="188"/>
                    </a:lnTo>
                    <a:lnTo>
                      <a:pt x="510" y="232"/>
                    </a:lnTo>
                    <a:lnTo>
                      <a:pt x="491" y="221"/>
                    </a:lnTo>
                    <a:lnTo>
                      <a:pt x="460" y="218"/>
                    </a:lnTo>
                    <a:lnTo>
                      <a:pt x="433" y="216"/>
                    </a:lnTo>
                    <a:lnTo>
                      <a:pt x="430" y="217"/>
                    </a:lnTo>
                    <a:lnTo>
                      <a:pt x="411" y="213"/>
                    </a:lnTo>
                    <a:lnTo>
                      <a:pt x="410" y="225"/>
                    </a:lnTo>
                    <a:lnTo>
                      <a:pt x="391" y="220"/>
                    </a:lnTo>
                    <a:lnTo>
                      <a:pt x="377" y="219"/>
                    </a:lnTo>
                    <a:lnTo>
                      <a:pt x="365" y="234"/>
                    </a:lnTo>
                    <a:lnTo>
                      <a:pt x="347" y="255"/>
                    </a:lnTo>
                    <a:lnTo>
                      <a:pt x="321" y="249"/>
                    </a:lnTo>
                    <a:lnTo>
                      <a:pt x="300" y="214"/>
                    </a:lnTo>
                    <a:lnTo>
                      <a:pt x="281" y="203"/>
                    </a:lnTo>
                    <a:lnTo>
                      <a:pt x="273" y="206"/>
                    </a:lnTo>
                    <a:lnTo>
                      <a:pt x="255" y="206"/>
                    </a:lnTo>
                    <a:lnTo>
                      <a:pt x="227" y="197"/>
                    </a:lnTo>
                    <a:lnTo>
                      <a:pt x="181" y="171"/>
                    </a:lnTo>
                    <a:lnTo>
                      <a:pt x="147" y="180"/>
                    </a:lnTo>
                    <a:lnTo>
                      <a:pt x="163" y="236"/>
                    </a:lnTo>
                    <a:lnTo>
                      <a:pt x="164" y="246"/>
                    </a:lnTo>
                    <a:lnTo>
                      <a:pt x="159" y="248"/>
                    </a:lnTo>
                    <a:lnTo>
                      <a:pt x="131" y="228"/>
                    </a:lnTo>
                    <a:lnTo>
                      <a:pt x="111" y="236"/>
                    </a:lnTo>
                    <a:lnTo>
                      <a:pt x="64" y="185"/>
                    </a:lnTo>
                    <a:lnTo>
                      <a:pt x="82" y="174"/>
                    </a:lnTo>
                    <a:lnTo>
                      <a:pt x="99" y="173"/>
                    </a:lnTo>
                    <a:lnTo>
                      <a:pt x="97" y="148"/>
                    </a:lnTo>
                    <a:lnTo>
                      <a:pt x="70" y="14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4">
                <a:extLst>
                  <a:ext uri="{FF2B5EF4-FFF2-40B4-BE49-F238E27FC236}">
                    <a16:creationId xmlns:a16="http://schemas.microsoft.com/office/drawing/2014/main" id="{1D1782DE-732E-459E-256A-137E19A176C5}"/>
                  </a:ext>
                </a:extLst>
              </p:cNvPr>
              <p:cNvSpPr>
                <a:spLocks/>
              </p:cNvSpPr>
              <p:nvPr/>
            </p:nvSpPr>
            <p:spPr bwMode="auto">
              <a:xfrm>
                <a:off x="1544" y="2232"/>
                <a:ext cx="88" cy="44"/>
              </a:xfrm>
              <a:custGeom>
                <a:avLst/>
                <a:gdLst>
                  <a:gd name="T0" fmla="*/ 11 w 88"/>
                  <a:gd name="T1" fmla="*/ 2 h 44"/>
                  <a:gd name="T2" fmla="*/ 27 w 88"/>
                  <a:gd name="T3" fmla="*/ 15 h 44"/>
                  <a:gd name="T4" fmla="*/ 53 w 88"/>
                  <a:gd name="T5" fmla="*/ 0 h 44"/>
                  <a:gd name="T6" fmla="*/ 79 w 88"/>
                  <a:gd name="T7" fmla="*/ 5 h 44"/>
                  <a:gd name="T8" fmla="*/ 88 w 88"/>
                  <a:gd name="T9" fmla="*/ 19 h 44"/>
                  <a:gd name="T10" fmla="*/ 87 w 88"/>
                  <a:gd name="T11" fmla="*/ 35 h 44"/>
                  <a:gd name="T12" fmla="*/ 79 w 88"/>
                  <a:gd name="T13" fmla="*/ 41 h 44"/>
                  <a:gd name="T14" fmla="*/ 59 w 88"/>
                  <a:gd name="T15" fmla="*/ 11 h 44"/>
                  <a:gd name="T16" fmla="*/ 38 w 88"/>
                  <a:gd name="T17" fmla="*/ 26 h 44"/>
                  <a:gd name="T18" fmla="*/ 46 w 88"/>
                  <a:gd name="T19" fmla="*/ 39 h 44"/>
                  <a:gd name="T20" fmla="*/ 34 w 88"/>
                  <a:gd name="T21" fmla="*/ 44 h 44"/>
                  <a:gd name="T22" fmla="*/ 14 w 88"/>
                  <a:gd name="T23" fmla="*/ 26 h 44"/>
                  <a:gd name="T24" fmla="*/ 0 w 88"/>
                  <a:gd name="T25" fmla="*/ 25 h 44"/>
                  <a:gd name="T26" fmla="*/ 11 w 88"/>
                  <a:gd name="T2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44">
                    <a:moveTo>
                      <a:pt x="11" y="2"/>
                    </a:moveTo>
                    <a:lnTo>
                      <a:pt x="27" y="15"/>
                    </a:lnTo>
                    <a:lnTo>
                      <a:pt x="53" y="0"/>
                    </a:lnTo>
                    <a:lnTo>
                      <a:pt x="79" y="5"/>
                    </a:lnTo>
                    <a:lnTo>
                      <a:pt x="88" y="19"/>
                    </a:lnTo>
                    <a:lnTo>
                      <a:pt x="87" y="35"/>
                    </a:lnTo>
                    <a:lnTo>
                      <a:pt x="79" y="41"/>
                    </a:lnTo>
                    <a:lnTo>
                      <a:pt x="59" y="11"/>
                    </a:lnTo>
                    <a:lnTo>
                      <a:pt x="38" y="26"/>
                    </a:lnTo>
                    <a:lnTo>
                      <a:pt x="46" y="39"/>
                    </a:lnTo>
                    <a:lnTo>
                      <a:pt x="34" y="44"/>
                    </a:lnTo>
                    <a:lnTo>
                      <a:pt x="14" y="26"/>
                    </a:lnTo>
                    <a:lnTo>
                      <a:pt x="0" y="25"/>
                    </a:lnTo>
                    <a:lnTo>
                      <a:pt x="11"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5">
                <a:extLst>
                  <a:ext uri="{FF2B5EF4-FFF2-40B4-BE49-F238E27FC236}">
                    <a16:creationId xmlns:a16="http://schemas.microsoft.com/office/drawing/2014/main" id="{8920DF53-B6B2-DE02-1649-761959936C1C}"/>
                  </a:ext>
                </a:extLst>
              </p:cNvPr>
              <p:cNvSpPr>
                <a:spLocks/>
              </p:cNvSpPr>
              <p:nvPr/>
            </p:nvSpPr>
            <p:spPr bwMode="auto">
              <a:xfrm>
                <a:off x="3230" y="1838"/>
                <a:ext cx="171" cy="178"/>
              </a:xfrm>
              <a:custGeom>
                <a:avLst/>
                <a:gdLst>
                  <a:gd name="T0" fmla="*/ 0 w 171"/>
                  <a:gd name="T1" fmla="*/ 0 h 178"/>
                  <a:gd name="T2" fmla="*/ 61 w 171"/>
                  <a:gd name="T3" fmla="*/ 15 h 178"/>
                  <a:gd name="T4" fmla="*/ 86 w 171"/>
                  <a:gd name="T5" fmla="*/ 0 h 178"/>
                  <a:gd name="T6" fmla="*/ 114 w 171"/>
                  <a:gd name="T7" fmla="*/ 9 h 178"/>
                  <a:gd name="T8" fmla="*/ 138 w 171"/>
                  <a:gd name="T9" fmla="*/ 5 h 178"/>
                  <a:gd name="T10" fmla="*/ 145 w 171"/>
                  <a:gd name="T11" fmla="*/ 22 h 178"/>
                  <a:gd name="T12" fmla="*/ 150 w 171"/>
                  <a:gd name="T13" fmla="*/ 38 h 178"/>
                  <a:gd name="T14" fmla="*/ 143 w 171"/>
                  <a:gd name="T15" fmla="*/ 70 h 178"/>
                  <a:gd name="T16" fmla="*/ 114 w 171"/>
                  <a:gd name="T17" fmla="*/ 30 h 178"/>
                  <a:gd name="T18" fmla="*/ 117 w 171"/>
                  <a:gd name="T19" fmla="*/ 49 h 178"/>
                  <a:gd name="T20" fmla="*/ 170 w 171"/>
                  <a:gd name="T21" fmla="*/ 139 h 178"/>
                  <a:gd name="T22" fmla="*/ 171 w 171"/>
                  <a:gd name="T23" fmla="*/ 152 h 178"/>
                  <a:gd name="T24" fmla="*/ 146 w 171"/>
                  <a:gd name="T25" fmla="*/ 175 h 178"/>
                  <a:gd name="T26" fmla="*/ 141 w 171"/>
                  <a:gd name="T27" fmla="*/ 178 h 178"/>
                  <a:gd name="T28" fmla="*/ 133 w 171"/>
                  <a:gd name="T29" fmla="*/ 173 h 178"/>
                  <a:gd name="T30" fmla="*/ 7 w 171"/>
                  <a:gd name="T31" fmla="*/ 173 h 178"/>
                  <a:gd name="T32" fmla="*/ 0 w 17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78">
                    <a:moveTo>
                      <a:pt x="0" y="0"/>
                    </a:moveTo>
                    <a:lnTo>
                      <a:pt x="61" y="15"/>
                    </a:lnTo>
                    <a:lnTo>
                      <a:pt x="86" y="0"/>
                    </a:lnTo>
                    <a:lnTo>
                      <a:pt x="114" y="9"/>
                    </a:lnTo>
                    <a:lnTo>
                      <a:pt x="138" y="5"/>
                    </a:lnTo>
                    <a:lnTo>
                      <a:pt x="145" y="22"/>
                    </a:lnTo>
                    <a:lnTo>
                      <a:pt x="150" y="38"/>
                    </a:lnTo>
                    <a:lnTo>
                      <a:pt x="143" y="70"/>
                    </a:lnTo>
                    <a:lnTo>
                      <a:pt x="114" y="30"/>
                    </a:lnTo>
                    <a:lnTo>
                      <a:pt x="117" y="49"/>
                    </a:lnTo>
                    <a:lnTo>
                      <a:pt x="170" y="139"/>
                    </a:lnTo>
                    <a:lnTo>
                      <a:pt x="171" y="152"/>
                    </a:lnTo>
                    <a:lnTo>
                      <a:pt x="146" y="175"/>
                    </a:lnTo>
                    <a:lnTo>
                      <a:pt x="141" y="178"/>
                    </a:lnTo>
                    <a:lnTo>
                      <a:pt x="133" y="173"/>
                    </a:lnTo>
                    <a:lnTo>
                      <a:pt x="7" y="173"/>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6">
                <a:extLst>
                  <a:ext uri="{FF2B5EF4-FFF2-40B4-BE49-F238E27FC236}">
                    <a16:creationId xmlns:a16="http://schemas.microsoft.com/office/drawing/2014/main" id="{903530F1-C5DA-410E-C8F4-F0367497DD7B}"/>
                  </a:ext>
                </a:extLst>
              </p:cNvPr>
              <p:cNvSpPr>
                <a:spLocks/>
              </p:cNvSpPr>
              <p:nvPr/>
            </p:nvSpPr>
            <p:spPr bwMode="auto">
              <a:xfrm>
                <a:off x="1599" y="2181"/>
                <a:ext cx="190" cy="300"/>
              </a:xfrm>
              <a:custGeom>
                <a:avLst/>
                <a:gdLst>
                  <a:gd name="T0" fmla="*/ 33 w 190"/>
                  <a:gd name="T1" fmla="*/ 70 h 300"/>
                  <a:gd name="T2" fmla="*/ 74 w 190"/>
                  <a:gd name="T3" fmla="*/ 24 h 300"/>
                  <a:gd name="T4" fmla="*/ 128 w 190"/>
                  <a:gd name="T5" fmla="*/ 0 h 300"/>
                  <a:gd name="T6" fmla="*/ 137 w 190"/>
                  <a:gd name="T7" fmla="*/ 7 h 300"/>
                  <a:gd name="T8" fmla="*/ 121 w 190"/>
                  <a:gd name="T9" fmla="*/ 15 h 300"/>
                  <a:gd name="T10" fmla="*/ 95 w 190"/>
                  <a:gd name="T11" fmla="*/ 60 h 300"/>
                  <a:gd name="T12" fmla="*/ 106 w 190"/>
                  <a:gd name="T13" fmla="*/ 58 h 300"/>
                  <a:gd name="T14" fmla="*/ 114 w 190"/>
                  <a:gd name="T15" fmla="*/ 96 h 300"/>
                  <a:gd name="T16" fmla="*/ 136 w 190"/>
                  <a:gd name="T17" fmla="*/ 98 h 300"/>
                  <a:gd name="T18" fmla="*/ 189 w 190"/>
                  <a:gd name="T19" fmla="*/ 111 h 300"/>
                  <a:gd name="T20" fmla="*/ 183 w 190"/>
                  <a:gd name="T21" fmla="*/ 151 h 300"/>
                  <a:gd name="T22" fmla="*/ 189 w 190"/>
                  <a:gd name="T23" fmla="*/ 161 h 300"/>
                  <a:gd name="T24" fmla="*/ 181 w 190"/>
                  <a:gd name="T25" fmla="*/ 172 h 300"/>
                  <a:gd name="T26" fmla="*/ 190 w 190"/>
                  <a:gd name="T27" fmla="*/ 184 h 300"/>
                  <a:gd name="T28" fmla="*/ 175 w 190"/>
                  <a:gd name="T29" fmla="*/ 192 h 300"/>
                  <a:gd name="T30" fmla="*/ 149 w 190"/>
                  <a:gd name="T31" fmla="*/ 191 h 300"/>
                  <a:gd name="T32" fmla="*/ 148 w 190"/>
                  <a:gd name="T33" fmla="*/ 203 h 300"/>
                  <a:gd name="T34" fmla="*/ 158 w 190"/>
                  <a:gd name="T35" fmla="*/ 204 h 300"/>
                  <a:gd name="T36" fmla="*/ 158 w 190"/>
                  <a:gd name="T37" fmla="*/ 211 h 300"/>
                  <a:gd name="T38" fmla="*/ 143 w 190"/>
                  <a:gd name="T39" fmla="*/ 214 h 300"/>
                  <a:gd name="T40" fmla="*/ 155 w 190"/>
                  <a:gd name="T41" fmla="*/ 246 h 300"/>
                  <a:gd name="T42" fmla="*/ 148 w 190"/>
                  <a:gd name="T43" fmla="*/ 300 h 300"/>
                  <a:gd name="T44" fmla="*/ 135 w 190"/>
                  <a:gd name="T45" fmla="*/ 291 h 300"/>
                  <a:gd name="T46" fmla="*/ 144 w 190"/>
                  <a:gd name="T47" fmla="*/ 271 h 300"/>
                  <a:gd name="T48" fmla="*/ 129 w 190"/>
                  <a:gd name="T49" fmla="*/ 263 h 300"/>
                  <a:gd name="T50" fmla="*/ 102 w 190"/>
                  <a:gd name="T51" fmla="*/ 268 h 300"/>
                  <a:gd name="T52" fmla="*/ 61 w 190"/>
                  <a:gd name="T53" fmla="*/ 225 h 300"/>
                  <a:gd name="T54" fmla="*/ 30 w 190"/>
                  <a:gd name="T55" fmla="*/ 216 h 300"/>
                  <a:gd name="T56" fmla="*/ 18 w 190"/>
                  <a:gd name="T57" fmla="*/ 210 h 300"/>
                  <a:gd name="T58" fmla="*/ 0 w 190"/>
                  <a:gd name="T59" fmla="*/ 195 h 300"/>
                  <a:gd name="T60" fmla="*/ 30 w 190"/>
                  <a:gd name="T61" fmla="*/ 159 h 300"/>
                  <a:gd name="T62" fmla="*/ 24 w 190"/>
                  <a:gd name="T63" fmla="*/ 92 h 300"/>
                  <a:gd name="T64" fmla="*/ 32 w 190"/>
                  <a:gd name="T65" fmla="*/ 86 h 300"/>
                  <a:gd name="T66" fmla="*/ 33 w 190"/>
                  <a:gd name="T67" fmla="*/ 7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300">
                    <a:moveTo>
                      <a:pt x="33" y="70"/>
                    </a:moveTo>
                    <a:lnTo>
                      <a:pt x="74" y="24"/>
                    </a:lnTo>
                    <a:lnTo>
                      <a:pt x="128" y="0"/>
                    </a:lnTo>
                    <a:lnTo>
                      <a:pt x="137" y="7"/>
                    </a:lnTo>
                    <a:lnTo>
                      <a:pt x="121" y="15"/>
                    </a:lnTo>
                    <a:lnTo>
                      <a:pt x="95" y="60"/>
                    </a:lnTo>
                    <a:lnTo>
                      <a:pt x="106" y="58"/>
                    </a:lnTo>
                    <a:lnTo>
                      <a:pt x="114" y="96"/>
                    </a:lnTo>
                    <a:lnTo>
                      <a:pt x="136" y="98"/>
                    </a:lnTo>
                    <a:lnTo>
                      <a:pt x="189" y="111"/>
                    </a:lnTo>
                    <a:lnTo>
                      <a:pt x="183" y="151"/>
                    </a:lnTo>
                    <a:lnTo>
                      <a:pt x="189" y="161"/>
                    </a:lnTo>
                    <a:lnTo>
                      <a:pt x="181" y="172"/>
                    </a:lnTo>
                    <a:lnTo>
                      <a:pt x="190" y="184"/>
                    </a:lnTo>
                    <a:lnTo>
                      <a:pt x="175" y="192"/>
                    </a:lnTo>
                    <a:lnTo>
                      <a:pt x="149" y="191"/>
                    </a:lnTo>
                    <a:lnTo>
                      <a:pt x="148" y="203"/>
                    </a:lnTo>
                    <a:lnTo>
                      <a:pt x="158" y="204"/>
                    </a:lnTo>
                    <a:lnTo>
                      <a:pt x="158" y="211"/>
                    </a:lnTo>
                    <a:lnTo>
                      <a:pt x="143" y="214"/>
                    </a:lnTo>
                    <a:lnTo>
                      <a:pt x="155" y="246"/>
                    </a:lnTo>
                    <a:lnTo>
                      <a:pt x="148" y="300"/>
                    </a:lnTo>
                    <a:lnTo>
                      <a:pt x="135" y="291"/>
                    </a:lnTo>
                    <a:lnTo>
                      <a:pt x="144" y="271"/>
                    </a:lnTo>
                    <a:lnTo>
                      <a:pt x="129" y="263"/>
                    </a:lnTo>
                    <a:lnTo>
                      <a:pt x="102" y="268"/>
                    </a:lnTo>
                    <a:lnTo>
                      <a:pt x="61" y="225"/>
                    </a:lnTo>
                    <a:lnTo>
                      <a:pt x="30" y="216"/>
                    </a:lnTo>
                    <a:lnTo>
                      <a:pt x="18" y="210"/>
                    </a:lnTo>
                    <a:lnTo>
                      <a:pt x="0" y="195"/>
                    </a:lnTo>
                    <a:lnTo>
                      <a:pt x="30" y="159"/>
                    </a:lnTo>
                    <a:lnTo>
                      <a:pt x="24" y="92"/>
                    </a:lnTo>
                    <a:lnTo>
                      <a:pt x="32" y="86"/>
                    </a:lnTo>
                    <a:lnTo>
                      <a:pt x="33" y="7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7">
                <a:extLst>
                  <a:ext uri="{FF2B5EF4-FFF2-40B4-BE49-F238E27FC236}">
                    <a16:creationId xmlns:a16="http://schemas.microsoft.com/office/drawing/2014/main" id="{7882B632-4156-E3B6-992E-E089438600AC}"/>
                  </a:ext>
                </a:extLst>
              </p:cNvPr>
              <p:cNvSpPr>
                <a:spLocks/>
              </p:cNvSpPr>
              <p:nvPr/>
            </p:nvSpPr>
            <p:spPr bwMode="auto">
              <a:xfrm>
                <a:off x="1571" y="2376"/>
                <a:ext cx="90" cy="118"/>
              </a:xfrm>
              <a:custGeom>
                <a:avLst/>
                <a:gdLst>
                  <a:gd name="T0" fmla="*/ 28 w 90"/>
                  <a:gd name="T1" fmla="*/ 0 h 118"/>
                  <a:gd name="T2" fmla="*/ 46 w 90"/>
                  <a:gd name="T3" fmla="*/ 15 h 118"/>
                  <a:gd name="T4" fmla="*/ 58 w 90"/>
                  <a:gd name="T5" fmla="*/ 21 h 118"/>
                  <a:gd name="T6" fmla="*/ 89 w 90"/>
                  <a:gd name="T7" fmla="*/ 30 h 118"/>
                  <a:gd name="T8" fmla="*/ 90 w 90"/>
                  <a:gd name="T9" fmla="*/ 45 h 118"/>
                  <a:gd name="T10" fmla="*/ 86 w 90"/>
                  <a:gd name="T11" fmla="*/ 57 h 118"/>
                  <a:gd name="T12" fmla="*/ 68 w 90"/>
                  <a:gd name="T13" fmla="*/ 75 h 118"/>
                  <a:gd name="T14" fmla="*/ 47 w 90"/>
                  <a:gd name="T15" fmla="*/ 87 h 118"/>
                  <a:gd name="T16" fmla="*/ 32 w 90"/>
                  <a:gd name="T17" fmla="*/ 118 h 118"/>
                  <a:gd name="T18" fmla="*/ 13 w 90"/>
                  <a:gd name="T19" fmla="*/ 108 h 118"/>
                  <a:gd name="T20" fmla="*/ 12 w 90"/>
                  <a:gd name="T21" fmla="*/ 88 h 118"/>
                  <a:gd name="T22" fmla="*/ 20 w 90"/>
                  <a:gd name="T23" fmla="*/ 72 h 118"/>
                  <a:gd name="T24" fmla="*/ 11 w 90"/>
                  <a:gd name="T25" fmla="*/ 77 h 118"/>
                  <a:gd name="T26" fmla="*/ 0 w 90"/>
                  <a:gd name="T27" fmla="*/ 70 h 118"/>
                  <a:gd name="T28" fmla="*/ 0 w 90"/>
                  <a:gd name="T29" fmla="*/ 45 h 118"/>
                  <a:gd name="T30" fmla="*/ 14 w 90"/>
                  <a:gd name="T31" fmla="*/ 14 h 118"/>
                  <a:gd name="T32" fmla="*/ 28 w 90"/>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18">
                    <a:moveTo>
                      <a:pt x="28" y="0"/>
                    </a:moveTo>
                    <a:lnTo>
                      <a:pt x="46" y="15"/>
                    </a:lnTo>
                    <a:lnTo>
                      <a:pt x="58" y="21"/>
                    </a:lnTo>
                    <a:lnTo>
                      <a:pt x="89" y="30"/>
                    </a:lnTo>
                    <a:lnTo>
                      <a:pt x="90" y="45"/>
                    </a:lnTo>
                    <a:lnTo>
                      <a:pt x="86" y="57"/>
                    </a:lnTo>
                    <a:lnTo>
                      <a:pt x="68" y="75"/>
                    </a:lnTo>
                    <a:lnTo>
                      <a:pt x="47" y="87"/>
                    </a:lnTo>
                    <a:lnTo>
                      <a:pt x="32" y="118"/>
                    </a:lnTo>
                    <a:lnTo>
                      <a:pt x="13" y="108"/>
                    </a:lnTo>
                    <a:lnTo>
                      <a:pt x="12" y="88"/>
                    </a:lnTo>
                    <a:lnTo>
                      <a:pt x="20" y="72"/>
                    </a:lnTo>
                    <a:lnTo>
                      <a:pt x="11" y="77"/>
                    </a:lnTo>
                    <a:lnTo>
                      <a:pt x="0" y="70"/>
                    </a:lnTo>
                    <a:lnTo>
                      <a:pt x="0" y="45"/>
                    </a:lnTo>
                    <a:lnTo>
                      <a:pt x="14" y="14"/>
                    </a:lnTo>
                    <a:lnTo>
                      <a:pt x="28"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8">
                <a:extLst>
                  <a:ext uri="{FF2B5EF4-FFF2-40B4-BE49-F238E27FC236}">
                    <a16:creationId xmlns:a16="http://schemas.microsoft.com/office/drawing/2014/main" id="{A8DCCC27-DFF9-ECE7-55D7-738A2756B5ED}"/>
                  </a:ext>
                </a:extLst>
              </p:cNvPr>
              <p:cNvSpPr>
                <a:spLocks/>
              </p:cNvSpPr>
              <p:nvPr/>
            </p:nvSpPr>
            <p:spPr bwMode="auto">
              <a:xfrm>
                <a:off x="1566" y="2406"/>
                <a:ext cx="209" cy="327"/>
              </a:xfrm>
              <a:custGeom>
                <a:avLst/>
                <a:gdLst>
                  <a:gd name="T0" fmla="*/ 17 w 209"/>
                  <a:gd name="T1" fmla="*/ 58 h 327"/>
                  <a:gd name="T2" fmla="*/ 18 w 209"/>
                  <a:gd name="T3" fmla="*/ 78 h 327"/>
                  <a:gd name="T4" fmla="*/ 37 w 209"/>
                  <a:gd name="T5" fmla="*/ 88 h 327"/>
                  <a:gd name="T6" fmla="*/ 52 w 209"/>
                  <a:gd name="T7" fmla="*/ 57 h 327"/>
                  <a:gd name="T8" fmla="*/ 73 w 209"/>
                  <a:gd name="T9" fmla="*/ 45 h 327"/>
                  <a:gd name="T10" fmla="*/ 91 w 209"/>
                  <a:gd name="T11" fmla="*/ 27 h 327"/>
                  <a:gd name="T12" fmla="*/ 95 w 209"/>
                  <a:gd name="T13" fmla="*/ 15 h 327"/>
                  <a:gd name="T14" fmla="*/ 94 w 209"/>
                  <a:gd name="T15" fmla="*/ 0 h 327"/>
                  <a:gd name="T16" fmla="*/ 135 w 209"/>
                  <a:gd name="T17" fmla="*/ 43 h 327"/>
                  <a:gd name="T18" fmla="*/ 162 w 209"/>
                  <a:gd name="T19" fmla="*/ 38 h 327"/>
                  <a:gd name="T20" fmla="*/ 177 w 209"/>
                  <a:gd name="T21" fmla="*/ 46 h 327"/>
                  <a:gd name="T22" fmla="*/ 168 w 209"/>
                  <a:gd name="T23" fmla="*/ 66 h 327"/>
                  <a:gd name="T24" fmla="*/ 181 w 209"/>
                  <a:gd name="T25" fmla="*/ 75 h 327"/>
                  <a:gd name="T26" fmla="*/ 152 w 209"/>
                  <a:gd name="T27" fmla="*/ 78 h 327"/>
                  <a:gd name="T28" fmla="*/ 135 w 209"/>
                  <a:gd name="T29" fmla="*/ 89 h 327"/>
                  <a:gd name="T30" fmla="*/ 130 w 209"/>
                  <a:gd name="T31" fmla="*/ 113 h 327"/>
                  <a:gd name="T32" fmla="*/ 122 w 209"/>
                  <a:gd name="T33" fmla="*/ 121 h 327"/>
                  <a:gd name="T34" fmla="*/ 119 w 209"/>
                  <a:gd name="T35" fmla="*/ 134 h 327"/>
                  <a:gd name="T36" fmla="*/ 137 w 209"/>
                  <a:gd name="T37" fmla="*/ 160 h 327"/>
                  <a:gd name="T38" fmla="*/ 130 w 209"/>
                  <a:gd name="T39" fmla="*/ 166 h 327"/>
                  <a:gd name="T40" fmla="*/ 150 w 209"/>
                  <a:gd name="T41" fmla="*/ 177 h 327"/>
                  <a:gd name="T42" fmla="*/ 160 w 209"/>
                  <a:gd name="T43" fmla="*/ 178 h 327"/>
                  <a:gd name="T44" fmla="*/ 174 w 209"/>
                  <a:gd name="T45" fmla="*/ 168 h 327"/>
                  <a:gd name="T46" fmla="*/ 175 w 209"/>
                  <a:gd name="T47" fmla="*/ 195 h 327"/>
                  <a:gd name="T48" fmla="*/ 191 w 209"/>
                  <a:gd name="T49" fmla="*/ 195 h 327"/>
                  <a:gd name="T50" fmla="*/ 207 w 209"/>
                  <a:gd name="T51" fmla="*/ 222 h 327"/>
                  <a:gd name="T52" fmla="*/ 200 w 209"/>
                  <a:gd name="T53" fmla="*/ 277 h 327"/>
                  <a:gd name="T54" fmla="*/ 209 w 209"/>
                  <a:gd name="T55" fmla="*/ 290 h 327"/>
                  <a:gd name="T56" fmla="*/ 201 w 209"/>
                  <a:gd name="T57" fmla="*/ 310 h 327"/>
                  <a:gd name="T58" fmla="*/ 189 w 209"/>
                  <a:gd name="T59" fmla="*/ 327 h 327"/>
                  <a:gd name="T60" fmla="*/ 170 w 209"/>
                  <a:gd name="T61" fmla="*/ 309 h 327"/>
                  <a:gd name="T62" fmla="*/ 110 w 209"/>
                  <a:gd name="T63" fmla="*/ 275 h 327"/>
                  <a:gd name="T64" fmla="*/ 92 w 209"/>
                  <a:gd name="T65" fmla="*/ 256 h 327"/>
                  <a:gd name="T66" fmla="*/ 56 w 209"/>
                  <a:gd name="T67" fmla="*/ 180 h 327"/>
                  <a:gd name="T68" fmla="*/ 26 w 209"/>
                  <a:gd name="T69" fmla="*/ 120 h 327"/>
                  <a:gd name="T70" fmla="*/ 4 w 209"/>
                  <a:gd name="T71" fmla="*/ 105 h 327"/>
                  <a:gd name="T72" fmla="*/ 0 w 209"/>
                  <a:gd name="T73" fmla="*/ 73 h 327"/>
                  <a:gd name="T74" fmla="*/ 17 w 209"/>
                  <a:gd name="T75" fmla="*/ 5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327">
                    <a:moveTo>
                      <a:pt x="17" y="58"/>
                    </a:moveTo>
                    <a:lnTo>
                      <a:pt x="18" y="78"/>
                    </a:lnTo>
                    <a:lnTo>
                      <a:pt x="37" y="88"/>
                    </a:lnTo>
                    <a:lnTo>
                      <a:pt x="52" y="57"/>
                    </a:lnTo>
                    <a:lnTo>
                      <a:pt x="73" y="45"/>
                    </a:lnTo>
                    <a:lnTo>
                      <a:pt x="91" y="27"/>
                    </a:lnTo>
                    <a:lnTo>
                      <a:pt x="95" y="15"/>
                    </a:lnTo>
                    <a:lnTo>
                      <a:pt x="94" y="0"/>
                    </a:lnTo>
                    <a:lnTo>
                      <a:pt x="135" y="43"/>
                    </a:lnTo>
                    <a:lnTo>
                      <a:pt x="162" y="38"/>
                    </a:lnTo>
                    <a:lnTo>
                      <a:pt x="177" y="46"/>
                    </a:lnTo>
                    <a:lnTo>
                      <a:pt x="168" y="66"/>
                    </a:lnTo>
                    <a:lnTo>
                      <a:pt x="181" y="75"/>
                    </a:lnTo>
                    <a:lnTo>
                      <a:pt x="152" y="78"/>
                    </a:lnTo>
                    <a:lnTo>
                      <a:pt x="135" y="89"/>
                    </a:lnTo>
                    <a:lnTo>
                      <a:pt x="130" y="113"/>
                    </a:lnTo>
                    <a:lnTo>
                      <a:pt x="122" y="121"/>
                    </a:lnTo>
                    <a:lnTo>
                      <a:pt x="119" y="134"/>
                    </a:lnTo>
                    <a:lnTo>
                      <a:pt x="137" y="160"/>
                    </a:lnTo>
                    <a:lnTo>
                      <a:pt x="130" y="166"/>
                    </a:lnTo>
                    <a:lnTo>
                      <a:pt x="150" y="177"/>
                    </a:lnTo>
                    <a:lnTo>
                      <a:pt x="160" y="178"/>
                    </a:lnTo>
                    <a:lnTo>
                      <a:pt x="174" y="168"/>
                    </a:lnTo>
                    <a:lnTo>
                      <a:pt x="175" y="195"/>
                    </a:lnTo>
                    <a:lnTo>
                      <a:pt x="191" y="195"/>
                    </a:lnTo>
                    <a:lnTo>
                      <a:pt x="207" y="222"/>
                    </a:lnTo>
                    <a:lnTo>
                      <a:pt x="200" y="277"/>
                    </a:lnTo>
                    <a:lnTo>
                      <a:pt x="209" y="290"/>
                    </a:lnTo>
                    <a:lnTo>
                      <a:pt x="201" y="310"/>
                    </a:lnTo>
                    <a:lnTo>
                      <a:pt x="189" y="327"/>
                    </a:lnTo>
                    <a:lnTo>
                      <a:pt x="170" y="309"/>
                    </a:lnTo>
                    <a:lnTo>
                      <a:pt x="110" y="275"/>
                    </a:lnTo>
                    <a:lnTo>
                      <a:pt x="92" y="256"/>
                    </a:lnTo>
                    <a:lnTo>
                      <a:pt x="56" y="180"/>
                    </a:lnTo>
                    <a:lnTo>
                      <a:pt x="26" y="120"/>
                    </a:lnTo>
                    <a:lnTo>
                      <a:pt x="4" y="105"/>
                    </a:lnTo>
                    <a:lnTo>
                      <a:pt x="0" y="73"/>
                    </a:lnTo>
                    <a:lnTo>
                      <a:pt x="17" y="58"/>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9">
                <a:extLst>
                  <a:ext uri="{FF2B5EF4-FFF2-40B4-BE49-F238E27FC236}">
                    <a16:creationId xmlns:a16="http://schemas.microsoft.com/office/drawing/2014/main" id="{E1D6AE36-0F29-CA23-B5D7-AC8340B11FF1}"/>
                  </a:ext>
                </a:extLst>
              </p:cNvPr>
              <p:cNvSpPr>
                <a:spLocks/>
              </p:cNvSpPr>
              <p:nvPr/>
            </p:nvSpPr>
            <p:spPr bwMode="auto">
              <a:xfrm>
                <a:off x="2861" y="2182"/>
                <a:ext cx="47" cy="111"/>
              </a:xfrm>
              <a:custGeom>
                <a:avLst/>
                <a:gdLst>
                  <a:gd name="T0" fmla="*/ 4 w 47"/>
                  <a:gd name="T1" fmla="*/ 26 h 111"/>
                  <a:gd name="T2" fmla="*/ 12 w 47"/>
                  <a:gd name="T3" fmla="*/ 18 h 111"/>
                  <a:gd name="T4" fmla="*/ 27 w 47"/>
                  <a:gd name="T5" fmla="*/ 10 h 111"/>
                  <a:gd name="T6" fmla="*/ 35 w 47"/>
                  <a:gd name="T7" fmla="*/ 0 h 111"/>
                  <a:gd name="T8" fmla="*/ 46 w 47"/>
                  <a:gd name="T9" fmla="*/ 13 h 111"/>
                  <a:gd name="T10" fmla="*/ 47 w 47"/>
                  <a:gd name="T11" fmla="*/ 44 h 111"/>
                  <a:gd name="T12" fmla="*/ 32 w 47"/>
                  <a:gd name="T13" fmla="*/ 60 h 111"/>
                  <a:gd name="T14" fmla="*/ 34 w 47"/>
                  <a:gd name="T15" fmla="*/ 108 h 111"/>
                  <a:gd name="T16" fmla="*/ 15 w 47"/>
                  <a:gd name="T17" fmla="*/ 111 h 111"/>
                  <a:gd name="T18" fmla="*/ 14 w 47"/>
                  <a:gd name="T19" fmla="*/ 62 h 111"/>
                  <a:gd name="T20" fmla="*/ 8 w 47"/>
                  <a:gd name="T21" fmla="*/ 42 h 111"/>
                  <a:gd name="T22" fmla="*/ 0 w 47"/>
                  <a:gd name="T23" fmla="*/ 35 h 111"/>
                  <a:gd name="T24" fmla="*/ 4 w 47"/>
                  <a:gd name="T25"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11">
                    <a:moveTo>
                      <a:pt x="4" y="26"/>
                    </a:moveTo>
                    <a:lnTo>
                      <a:pt x="12" y="18"/>
                    </a:lnTo>
                    <a:lnTo>
                      <a:pt x="27" y="10"/>
                    </a:lnTo>
                    <a:lnTo>
                      <a:pt x="35" y="0"/>
                    </a:lnTo>
                    <a:lnTo>
                      <a:pt x="46" y="13"/>
                    </a:lnTo>
                    <a:lnTo>
                      <a:pt x="47" y="44"/>
                    </a:lnTo>
                    <a:lnTo>
                      <a:pt x="32" y="60"/>
                    </a:lnTo>
                    <a:lnTo>
                      <a:pt x="34" y="108"/>
                    </a:lnTo>
                    <a:lnTo>
                      <a:pt x="15" y="111"/>
                    </a:lnTo>
                    <a:lnTo>
                      <a:pt x="14" y="62"/>
                    </a:lnTo>
                    <a:lnTo>
                      <a:pt x="8" y="42"/>
                    </a:lnTo>
                    <a:lnTo>
                      <a:pt x="0" y="35"/>
                    </a:lnTo>
                    <a:lnTo>
                      <a:pt x="4" y="26"/>
                    </a:lnTo>
                    <a:close/>
                  </a:path>
                </a:pathLst>
              </a:custGeom>
              <a:solidFill>
                <a:srgbClr val="0070C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
                <a:extLst>
                  <a:ext uri="{FF2B5EF4-FFF2-40B4-BE49-F238E27FC236}">
                    <a16:creationId xmlns:a16="http://schemas.microsoft.com/office/drawing/2014/main" id="{CA9BE865-623D-0093-E2C2-56C0A043E52F}"/>
                  </a:ext>
                </a:extLst>
              </p:cNvPr>
              <p:cNvSpPr>
                <a:spLocks/>
              </p:cNvSpPr>
              <p:nvPr/>
            </p:nvSpPr>
            <p:spPr bwMode="auto">
              <a:xfrm>
                <a:off x="3324" y="2592"/>
                <a:ext cx="165" cy="293"/>
              </a:xfrm>
              <a:custGeom>
                <a:avLst/>
                <a:gdLst>
                  <a:gd name="T0" fmla="*/ 114 w 165"/>
                  <a:gd name="T1" fmla="*/ 23 h 293"/>
                  <a:gd name="T2" fmla="*/ 130 w 165"/>
                  <a:gd name="T3" fmla="*/ 16 h 293"/>
                  <a:gd name="T4" fmla="*/ 146 w 165"/>
                  <a:gd name="T5" fmla="*/ 9 h 293"/>
                  <a:gd name="T6" fmla="*/ 162 w 165"/>
                  <a:gd name="T7" fmla="*/ 0 h 293"/>
                  <a:gd name="T8" fmla="*/ 161 w 165"/>
                  <a:gd name="T9" fmla="*/ 20 h 293"/>
                  <a:gd name="T10" fmla="*/ 164 w 165"/>
                  <a:gd name="T11" fmla="*/ 42 h 293"/>
                  <a:gd name="T12" fmla="*/ 164 w 165"/>
                  <a:gd name="T13" fmla="*/ 62 h 293"/>
                  <a:gd name="T14" fmla="*/ 165 w 165"/>
                  <a:gd name="T15" fmla="*/ 83 h 293"/>
                  <a:gd name="T16" fmla="*/ 149 w 165"/>
                  <a:gd name="T17" fmla="*/ 105 h 293"/>
                  <a:gd name="T18" fmla="*/ 135 w 165"/>
                  <a:gd name="T19" fmla="*/ 116 h 293"/>
                  <a:gd name="T20" fmla="*/ 121 w 165"/>
                  <a:gd name="T21" fmla="*/ 123 h 293"/>
                  <a:gd name="T22" fmla="*/ 106 w 165"/>
                  <a:gd name="T23" fmla="*/ 130 h 293"/>
                  <a:gd name="T24" fmla="*/ 90 w 165"/>
                  <a:gd name="T25" fmla="*/ 151 h 293"/>
                  <a:gd name="T26" fmla="*/ 85 w 165"/>
                  <a:gd name="T27" fmla="*/ 151 h 293"/>
                  <a:gd name="T28" fmla="*/ 66 w 165"/>
                  <a:gd name="T29" fmla="*/ 169 h 293"/>
                  <a:gd name="T30" fmla="*/ 64 w 165"/>
                  <a:gd name="T31" fmla="*/ 178 h 293"/>
                  <a:gd name="T32" fmla="*/ 75 w 165"/>
                  <a:gd name="T33" fmla="*/ 210 h 293"/>
                  <a:gd name="T34" fmla="*/ 74 w 165"/>
                  <a:gd name="T35" fmla="*/ 240 h 293"/>
                  <a:gd name="T36" fmla="*/ 66 w 165"/>
                  <a:gd name="T37" fmla="*/ 254 h 293"/>
                  <a:gd name="T38" fmla="*/ 37 w 165"/>
                  <a:gd name="T39" fmla="*/ 265 h 293"/>
                  <a:gd name="T40" fmla="*/ 28 w 165"/>
                  <a:gd name="T41" fmla="*/ 276 h 293"/>
                  <a:gd name="T42" fmla="*/ 30 w 165"/>
                  <a:gd name="T43" fmla="*/ 293 h 293"/>
                  <a:gd name="T44" fmla="*/ 19 w 165"/>
                  <a:gd name="T45" fmla="*/ 293 h 293"/>
                  <a:gd name="T46" fmla="*/ 17 w 165"/>
                  <a:gd name="T47" fmla="*/ 273 h 293"/>
                  <a:gd name="T48" fmla="*/ 15 w 165"/>
                  <a:gd name="T49" fmla="*/ 253 h 293"/>
                  <a:gd name="T50" fmla="*/ 13 w 165"/>
                  <a:gd name="T51" fmla="*/ 233 h 293"/>
                  <a:gd name="T52" fmla="*/ 11 w 165"/>
                  <a:gd name="T53" fmla="*/ 213 h 293"/>
                  <a:gd name="T54" fmla="*/ 29 w 165"/>
                  <a:gd name="T55" fmla="*/ 194 h 293"/>
                  <a:gd name="T56" fmla="*/ 34 w 165"/>
                  <a:gd name="T57" fmla="*/ 168 h 293"/>
                  <a:gd name="T58" fmla="*/ 40 w 165"/>
                  <a:gd name="T59" fmla="*/ 142 h 293"/>
                  <a:gd name="T60" fmla="*/ 40 w 165"/>
                  <a:gd name="T61" fmla="*/ 111 h 293"/>
                  <a:gd name="T62" fmla="*/ 27 w 165"/>
                  <a:gd name="T63" fmla="*/ 106 h 293"/>
                  <a:gd name="T64" fmla="*/ 16 w 165"/>
                  <a:gd name="T65" fmla="*/ 100 h 293"/>
                  <a:gd name="T66" fmla="*/ 3 w 165"/>
                  <a:gd name="T67" fmla="*/ 99 h 293"/>
                  <a:gd name="T68" fmla="*/ 2 w 165"/>
                  <a:gd name="T69" fmla="*/ 91 h 293"/>
                  <a:gd name="T70" fmla="*/ 3 w 165"/>
                  <a:gd name="T71" fmla="*/ 88 h 293"/>
                  <a:gd name="T72" fmla="*/ 0 w 165"/>
                  <a:gd name="T73" fmla="*/ 80 h 293"/>
                  <a:gd name="T74" fmla="*/ 16 w 165"/>
                  <a:gd name="T75" fmla="*/ 75 h 293"/>
                  <a:gd name="T76" fmla="*/ 31 w 165"/>
                  <a:gd name="T77" fmla="*/ 69 h 293"/>
                  <a:gd name="T78" fmla="*/ 47 w 165"/>
                  <a:gd name="T79" fmla="*/ 63 h 293"/>
                  <a:gd name="T80" fmla="*/ 53 w 165"/>
                  <a:gd name="T81" fmla="*/ 73 h 293"/>
                  <a:gd name="T82" fmla="*/ 64 w 165"/>
                  <a:gd name="T83" fmla="*/ 70 h 293"/>
                  <a:gd name="T84" fmla="*/ 67 w 165"/>
                  <a:gd name="T85" fmla="*/ 86 h 293"/>
                  <a:gd name="T86" fmla="*/ 61 w 165"/>
                  <a:gd name="T87" fmla="*/ 98 h 293"/>
                  <a:gd name="T88" fmla="*/ 75 w 165"/>
                  <a:gd name="T89" fmla="*/ 120 h 293"/>
                  <a:gd name="T90" fmla="*/ 85 w 165"/>
                  <a:gd name="T91" fmla="*/ 100 h 293"/>
                  <a:gd name="T92" fmla="*/ 87 w 165"/>
                  <a:gd name="T93" fmla="*/ 89 h 293"/>
                  <a:gd name="T94" fmla="*/ 87 w 165"/>
                  <a:gd name="T95" fmla="*/ 86 h 293"/>
                  <a:gd name="T96" fmla="*/ 87 w 165"/>
                  <a:gd name="T97" fmla="*/ 75 h 293"/>
                  <a:gd name="T98" fmla="*/ 69 w 165"/>
                  <a:gd name="T99" fmla="*/ 54 h 293"/>
                  <a:gd name="T100" fmla="*/ 66 w 165"/>
                  <a:gd name="T101" fmla="*/ 30 h 293"/>
                  <a:gd name="T102" fmla="*/ 70 w 165"/>
                  <a:gd name="T103" fmla="*/ 20 h 293"/>
                  <a:gd name="T104" fmla="*/ 95 w 165"/>
                  <a:gd name="T105" fmla="*/ 21 h 293"/>
                  <a:gd name="T106" fmla="*/ 114 w 165"/>
                  <a:gd name="T107" fmla="*/ 2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 h="293">
                    <a:moveTo>
                      <a:pt x="114" y="23"/>
                    </a:moveTo>
                    <a:lnTo>
                      <a:pt x="130" y="16"/>
                    </a:lnTo>
                    <a:lnTo>
                      <a:pt x="146" y="9"/>
                    </a:lnTo>
                    <a:lnTo>
                      <a:pt x="162" y="0"/>
                    </a:lnTo>
                    <a:lnTo>
                      <a:pt x="161" y="20"/>
                    </a:lnTo>
                    <a:lnTo>
                      <a:pt x="164" y="42"/>
                    </a:lnTo>
                    <a:lnTo>
                      <a:pt x="164" y="62"/>
                    </a:lnTo>
                    <a:lnTo>
                      <a:pt x="165" y="83"/>
                    </a:lnTo>
                    <a:lnTo>
                      <a:pt x="149" y="105"/>
                    </a:lnTo>
                    <a:lnTo>
                      <a:pt x="135" y="116"/>
                    </a:lnTo>
                    <a:lnTo>
                      <a:pt x="121" y="123"/>
                    </a:lnTo>
                    <a:lnTo>
                      <a:pt x="106" y="130"/>
                    </a:lnTo>
                    <a:lnTo>
                      <a:pt x="90" y="151"/>
                    </a:lnTo>
                    <a:lnTo>
                      <a:pt x="85" y="151"/>
                    </a:lnTo>
                    <a:lnTo>
                      <a:pt x="66" y="169"/>
                    </a:lnTo>
                    <a:lnTo>
                      <a:pt x="64" y="178"/>
                    </a:lnTo>
                    <a:lnTo>
                      <a:pt x="75" y="210"/>
                    </a:lnTo>
                    <a:lnTo>
                      <a:pt x="74" y="240"/>
                    </a:lnTo>
                    <a:lnTo>
                      <a:pt x="66" y="254"/>
                    </a:lnTo>
                    <a:lnTo>
                      <a:pt x="37" y="265"/>
                    </a:lnTo>
                    <a:lnTo>
                      <a:pt x="28" y="276"/>
                    </a:lnTo>
                    <a:lnTo>
                      <a:pt x="30" y="293"/>
                    </a:lnTo>
                    <a:lnTo>
                      <a:pt x="19" y="293"/>
                    </a:lnTo>
                    <a:lnTo>
                      <a:pt x="17" y="273"/>
                    </a:lnTo>
                    <a:lnTo>
                      <a:pt x="15" y="253"/>
                    </a:lnTo>
                    <a:lnTo>
                      <a:pt x="13" y="233"/>
                    </a:lnTo>
                    <a:lnTo>
                      <a:pt x="11" y="213"/>
                    </a:lnTo>
                    <a:lnTo>
                      <a:pt x="29" y="194"/>
                    </a:lnTo>
                    <a:lnTo>
                      <a:pt x="34" y="168"/>
                    </a:lnTo>
                    <a:lnTo>
                      <a:pt x="40" y="142"/>
                    </a:lnTo>
                    <a:lnTo>
                      <a:pt x="40" y="111"/>
                    </a:lnTo>
                    <a:lnTo>
                      <a:pt x="27" y="106"/>
                    </a:lnTo>
                    <a:lnTo>
                      <a:pt x="16" y="100"/>
                    </a:lnTo>
                    <a:lnTo>
                      <a:pt x="3" y="99"/>
                    </a:lnTo>
                    <a:lnTo>
                      <a:pt x="2" y="91"/>
                    </a:lnTo>
                    <a:lnTo>
                      <a:pt x="3" y="88"/>
                    </a:lnTo>
                    <a:lnTo>
                      <a:pt x="0" y="80"/>
                    </a:lnTo>
                    <a:lnTo>
                      <a:pt x="16" y="75"/>
                    </a:lnTo>
                    <a:lnTo>
                      <a:pt x="31" y="69"/>
                    </a:lnTo>
                    <a:lnTo>
                      <a:pt x="47" y="63"/>
                    </a:lnTo>
                    <a:lnTo>
                      <a:pt x="53" y="73"/>
                    </a:lnTo>
                    <a:lnTo>
                      <a:pt x="64" y="70"/>
                    </a:lnTo>
                    <a:lnTo>
                      <a:pt x="67" y="86"/>
                    </a:lnTo>
                    <a:lnTo>
                      <a:pt x="61" y="98"/>
                    </a:lnTo>
                    <a:lnTo>
                      <a:pt x="75" y="120"/>
                    </a:lnTo>
                    <a:lnTo>
                      <a:pt x="85" y="100"/>
                    </a:lnTo>
                    <a:lnTo>
                      <a:pt x="87" y="89"/>
                    </a:lnTo>
                    <a:lnTo>
                      <a:pt x="87" y="86"/>
                    </a:lnTo>
                    <a:lnTo>
                      <a:pt x="87" y="75"/>
                    </a:lnTo>
                    <a:lnTo>
                      <a:pt x="69" y="54"/>
                    </a:lnTo>
                    <a:lnTo>
                      <a:pt x="66" y="30"/>
                    </a:lnTo>
                    <a:lnTo>
                      <a:pt x="70" y="20"/>
                    </a:lnTo>
                    <a:lnTo>
                      <a:pt x="95" y="21"/>
                    </a:lnTo>
                    <a:lnTo>
                      <a:pt x="114" y="23"/>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1">
                <a:extLst>
                  <a:ext uri="{FF2B5EF4-FFF2-40B4-BE49-F238E27FC236}">
                    <a16:creationId xmlns:a16="http://schemas.microsoft.com/office/drawing/2014/main" id="{186756E4-93D5-69BF-0253-C6270B29F12F}"/>
                  </a:ext>
                </a:extLst>
              </p:cNvPr>
              <p:cNvSpPr>
                <a:spLocks/>
              </p:cNvSpPr>
              <p:nvPr/>
            </p:nvSpPr>
            <p:spPr bwMode="auto">
              <a:xfrm>
                <a:off x="1732" y="2049"/>
                <a:ext cx="52" cy="26"/>
              </a:xfrm>
              <a:custGeom>
                <a:avLst/>
                <a:gdLst>
                  <a:gd name="T0" fmla="*/ 0 w 52"/>
                  <a:gd name="T1" fmla="*/ 0 h 26"/>
                  <a:gd name="T2" fmla="*/ 44 w 52"/>
                  <a:gd name="T3" fmla="*/ 14 h 26"/>
                  <a:gd name="T4" fmla="*/ 52 w 52"/>
                  <a:gd name="T5" fmla="*/ 25 h 26"/>
                  <a:gd name="T6" fmla="*/ 4 w 52"/>
                  <a:gd name="T7" fmla="*/ 26 h 26"/>
                  <a:gd name="T8" fmla="*/ 0 w 52"/>
                  <a:gd name="T9" fmla="*/ 0 h 26"/>
                </a:gdLst>
                <a:ahLst/>
                <a:cxnLst>
                  <a:cxn ang="0">
                    <a:pos x="T0" y="T1"/>
                  </a:cxn>
                  <a:cxn ang="0">
                    <a:pos x="T2" y="T3"/>
                  </a:cxn>
                  <a:cxn ang="0">
                    <a:pos x="T4" y="T5"/>
                  </a:cxn>
                  <a:cxn ang="0">
                    <a:pos x="T6" y="T7"/>
                  </a:cxn>
                  <a:cxn ang="0">
                    <a:pos x="T8" y="T9"/>
                  </a:cxn>
                </a:cxnLst>
                <a:rect l="0" t="0" r="r" b="b"/>
                <a:pathLst>
                  <a:path w="52" h="26">
                    <a:moveTo>
                      <a:pt x="0" y="0"/>
                    </a:moveTo>
                    <a:lnTo>
                      <a:pt x="44" y="14"/>
                    </a:lnTo>
                    <a:lnTo>
                      <a:pt x="52" y="25"/>
                    </a:lnTo>
                    <a:lnTo>
                      <a:pt x="4" y="26"/>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2">
                <a:extLst>
                  <a:ext uri="{FF2B5EF4-FFF2-40B4-BE49-F238E27FC236}">
                    <a16:creationId xmlns:a16="http://schemas.microsoft.com/office/drawing/2014/main" id="{A062E607-5F8E-FB1F-96F9-89DC94C936EE}"/>
                  </a:ext>
                </a:extLst>
              </p:cNvPr>
              <p:cNvSpPr>
                <a:spLocks/>
              </p:cNvSpPr>
              <p:nvPr/>
            </p:nvSpPr>
            <p:spPr bwMode="auto">
              <a:xfrm>
                <a:off x="3158" y="2718"/>
                <a:ext cx="147" cy="167"/>
              </a:xfrm>
              <a:custGeom>
                <a:avLst/>
                <a:gdLst>
                  <a:gd name="T0" fmla="*/ 13 w 147"/>
                  <a:gd name="T1" fmla="*/ 154 h 167"/>
                  <a:gd name="T2" fmla="*/ 13 w 147"/>
                  <a:gd name="T3" fmla="*/ 153 h 167"/>
                  <a:gd name="T4" fmla="*/ 0 w 147"/>
                  <a:gd name="T5" fmla="*/ 130 h 167"/>
                  <a:gd name="T6" fmla="*/ 1 w 147"/>
                  <a:gd name="T7" fmla="*/ 81 h 167"/>
                  <a:gd name="T8" fmla="*/ 16 w 147"/>
                  <a:gd name="T9" fmla="*/ 81 h 167"/>
                  <a:gd name="T10" fmla="*/ 20 w 147"/>
                  <a:gd name="T11" fmla="*/ 14 h 167"/>
                  <a:gd name="T12" fmla="*/ 70 w 147"/>
                  <a:gd name="T13" fmla="*/ 10 h 167"/>
                  <a:gd name="T14" fmla="*/ 83 w 147"/>
                  <a:gd name="T15" fmla="*/ 5 h 167"/>
                  <a:gd name="T16" fmla="*/ 83 w 147"/>
                  <a:gd name="T17" fmla="*/ 0 h 167"/>
                  <a:gd name="T18" fmla="*/ 85 w 147"/>
                  <a:gd name="T19" fmla="*/ 5 h 167"/>
                  <a:gd name="T20" fmla="*/ 102 w 147"/>
                  <a:gd name="T21" fmla="*/ 38 h 167"/>
                  <a:gd name="T22" fmla="*/ 147 w 147"/>
                  <a:gd name="T23" fmla="*/ 83 h 167"/>
                  <a:gd name="T24" fmla="*/ 141 w 147"/>
                  <a:gd name="T25" fmla="*/ 85 h 167"/>
                  <a:gd name="T26" fmla="*/ 107 w 147"/>
                  <a:gd name="T27" fmla="*/ 110 h 167"/>
                  <a:gd name="T28" fmla="*/ 106 w 147"/>
                  <a:gd name="T29" fmla="*/ 120 h 167"/>
                  <a:gd name="T30" fmla="*/ 91 w 147"/>
                  <a:gd name="T31" fmla="*/ 130 h 167"/>
                  <a:gd name="T32" fmla="*/ 85 w 147"/>
                  <a:gd name="T33" fmla="*/ 146 h 167"/>
                  <a:gd name="T34" fmla="*/ 60 w 147"/>
                  <a:gd name="T35" fmla="*/ 145 h 167"/>
                  <a:gd name="T36" fmla="*/ 48 w 147"/>
                  <a:gd name="T37" fmla="*/ 137 h 167"/>
                  <a:gd name="T38" fmla="*/ 25 w 147"/>
                  <a:gd name="T39" fmla="*/ 167 h 167"/>
                  <a:gd name="T40" fmla="*/ 9 w 147"/>
                  <a:gd name="T41" fmla="*/ 167 h 167"/>
                  <a:gd name="T42" fmla="*/ 8 w 147"/>
                  <a:gd name="T43" fmla="*/ 159 h 167"/>
                  <a:gd name="T44" fmla="*/ 13 w 147"/>
                  <a:gd name="T45" fmla="*/ 15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167">
                    <a:moveTo>
                      <a:pt x="13" y="154"/>
                    </a:moveTo>
                    <a:lnTo>
                      <a:pt x="13" y="153"/>
                    </a:lnTo>
                    <a:lnTo>
                      <a:pt x="0" y="130"/>
                    </a:lnTo>
                    <a:lnTo>
                      <a:pt x="1" y="81"/>
                    </a:lnTo>
                    <a:lnTo>
                      <a:pt x="16" y="81"/>
                    </a:lnTo>
                    <a:lnTo>
                      <a:pt x="20" y="14"/>
                    </a:lnTo>
                    <a:lnTo>
                      <a:pt x="70" y="10"/>
                    </a:lnTo>
                    <a:lnTo>
                      <a:pt x="83" y="5"/>
                    </a:lnTo>
                    <a:lnTo>
                      <a:pt x="83" y="0"/>
                    </a:lnTo>
                    <a:lnTo>
                      <a:pt x="85" y="5"/>
                    </a:lnTo>
                    <a:lnTo>
                      <a:pt x="102" y="38"/>
                    </a:lnTo>
                    <a:lnTo>
                      <a:pt x="147" y="83"/>
                    </a:lnTo>
                    <a:lnTo>
                      <a:pt x="141" y="85"/>
                    </a:lnTo>
                    <a:lnTo>
                      <a:pt x="107" y="110"/>
                    </a:lnTo>
                    <a:lnTo>
                      <a:pt x="106" y="120"/>
                    </a:lnTo>
                    <a:lnTo>
                      <a:pt x="91" y="130"/>
                    </a:lnTo>
                    <a:lnTo>
                      <a:pt x="85" y="146"/>
                    </a:lnTo>
                    <a:lnTo>
                      <a:pt x="60" y="145"/>
                    </a:lnTo>
                    <a:lnTo>
                      <a:pt x="48" y="137"/>
                    </a:lnTo>
                    <a:lnTo>
                      <a:pt x="25" y="167"/>
                    </a:lnTo>
                    <a:lnTo>
                      <a:pt x="9" y="167"/>
                    </a:lnTo>
                    <a:lnTo>
                      <a:pt x="8" y="159"/>
                    </a:lnTo>
                    <a:lnTo>
                      <a:pt x="13" y="15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3">
                <a:extLst>
                  <a:ext uri="{FF2B5EF4-FFF2-40B4-BE49-F238E27FC236}">
                    <a16:creationId xmlns:a16="http://schemas.microsoft.com/office/drawing/2014/main" id="{14D6E634-8C62-E878-D3CB-3BD340E37DBD}"/>
                  </a:ext>
                </a:extLst>
              </p:cNvPr>
              <p:cNvSpPr>
                <a:spLocks/>
              </p:cNvSpPr>
              <p:nvPr/>
            </p:nvSpPr>
            <p:spPr bwMode="auto">
              <a:xfrm>
                <a:off x="2933" y="1433"/>
                <a:ext cx="122" cy="127"/>
              </a:xfrm>
              <a:custGeom>
                <a:avLst/>
                <a:gdLst>
                  <a:gd name="T0" fmla="*/ 12 w 122"/>
                  <a:gd name="T1" fmla="*/ 20 h 127"/>
                  <a:gd name="T2" fmla="*/ 31 w 122"/>
                  <a:gd name="T3" fmla="*/ 16 h 127"/>
                  <a:gd name="T4" fmla="*/ 37 w 122"/>
                  <a:gd name="T5" fmla="*/ 10 h 127"/>
                  <a:gd name="T6" fmla="*/ 31 w 122"/>
                  <a:gd name="T7" fmla="*/ 5 h 127"/>
                  <a:gd name="T8" fmla="*/ 31 w 122"/>
                  <a:gd name="T9" fmla="*/ 0 h 127"/>
                  <a:gd name="T10" fmla="*/ 50 w 122"/>
                  <a:gd name="T11" fmla="*/ 0 h 127"/>
                  <a:gd name="T12" fmla="*/ 72 w 122"/>
                  <a:gd name="T13" fmla="*/ 10 h 127"/>
                  <a:gd name="T14" fmla="*/ 88 w 122"/>
                  <a:gd name="T15" fmla="*/ 2 h 127"/>
                  <a:gd name="T16" fmla="*/ 108 w 122"/>
                  <a:gd name="T17" fmla="*/ 13 h 127"/>
                  <a:gd name="T18" fmla="*/ 115 w 122"/>
                  <a:gd name="T19" fmla="*/ 40 h 127"/>
                  <a:gd name="T20" fmla="*/ 122 w 122"/>
                  <a:gd name="T21" fmla="*/ 64 h 127"/>
                  <a:gd name="T22" fmla="*/ 113 w 122"/>
                  <a:gd name="T23" fmla="*/ 62 h 127"/>
                  <a:gd name="T24" fmla="*/ 93 w 122"/>
                  <a:gd name="T25" fmla="*/ 72 h 127"/>
                  <a:gd name="T26" fmla="*/ 83 w 122"/>
                  <a:gd name="T27" fmla="*/ 76 h 127"/>
                  <a:gd name="T28" fmla="*/ 96 w 122"/>
                  <a:gd name="T29" fmla="*/ 94 h 127"/>
                  <a:gd name="T30" fmla="*/ 100 w 122"/>
                  <a:gd name="T31" fmla="*/ 93 h 127"/>
                  <a:gd name="T32" fmla="*/ 108 w 122"/>
                  <a:gd name="T33" fmla="*/ 102 h 127"/>
                  <a:gd name="T34" fmla="*/ 95 w 122"/>
                  <a:gd name="T35" fmla="*/ 111 h 127"/>
                  <a:gd name="T36" fmla="*/ 98 w 122"/>
                  <a:gd name="T37" fmla="*/ 121 h 127"/>
                  <a:gd name="T38" fmla="*/ 80 w 122"/>
                  <a:gd name="T39" fmla="*/ 123 h 127"/>
                  <a:gd name="T40" fmla="*/ 62 w 122"/>
                  <a:gd name="T41" fmla="*/ 125 h 127"/>
                  <a:gd name="T42" fmla="*/ 60 w 122"/>
                  <a:gd name="T43" fmla="*/ 127 h 127"/>
                  <a:gd name="T44" fmla="*/ 56 w 122"/>
                  <a:gd name="T45" fmla="*/ 122 h 127"/>
                  <a:gd name="T46" fmla="*/ 52 w 122"/>
                  <a:gd name="T47" fmla="*/ 124 h 127"/>
                  <a:gd name="T48" fmla="*/ 45 w 122"/>
                  <a:gd name="T49" fmla="*/ 119 h 127"/>
                  <a:gd name="T50" fmla="*/ 29 w 122"/>
                  <a:gd name="T51" fmla="*/ 119 h 127"/>
                  <a:gd name="T52" fmla="*/ 28 w 122"/>
                  <a:gd name="T53" fmla="*/ 98 h 127"/>
                  <a:gd name="T54" fmla="*/ 7 w 122"/>
                  <a:gd name="T55" fmla="*/ 90 h 127"/>
                  <a:gd name="T56" fmla="*/ 7 w 122"/>
                  <a:gd name="T57" fmla="*/ 82 h 127"/>
                  <a:gd name="T58" fmla="*/ 5 w 122"/>
                  <a:gd name="T59" fmla="*/ 78 h 127"/>
                  <a:gd name="T60" fmla="*/ 3 w 122"/>
                  <a:gd name="T61" fmla="*/ 69 h 127"/>
                  <a:gd name="T62" fmla="*/ 0 w 122"/>
                  <a:gd name="T63" fmla="*/ 51 h 127"/>
                  <a:gd name="T64" fmla="*/ 13 w 122"/>
                  <a:gd name="T65" fmla="*/ 41 h 127"/>
                  <a:gd name="T66" fmla="*/ 12 w 122"/>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7">
                    <a:moveTo>
                      <a:pt x="12" y="20"/>
                    </a:moveTo>
                    <a:lnTo>
                      <a:pt x="31" y="16"/>
                    </a:lnTo>
                    <a:lnTo>
                      <a:pt x="37" y="10"/>
                    </a:lnTo>
                    <a:lnTo>
                      <a:pt x="31" y="5"/>
                    </a:lnTo>
                    <a:lnTo>
                      <a:pt x="31" y="0"/>
                    </a:lnTo>
                    <a:lnTo>
                      <a:pt x="50" y="0"/>
                    </a:lnTo>
                    <a:lnTo>
                      <a:pt x="72" y="10"/>
                    </a:lnTo>
                    <a:lnTo>
                      <a:pt x="88" y="2"/>
                    </a:lnTo>
                    <a:lnTo>
                      <a:pt x="108" y="13"/>
                    </a:lnTo>
                    <a:lnTo>
                      <a:pt x="115" y="40"/>
                    </a:lnTo>
                    <a:lnTo>
                      <a:pt x="122" y="64"/>
                    </a:lnTo>
                    <a:lnTo>
                      <a:pt x="113" y="62"/>
                    </a:lnTo>
                    <a:lnTo>
                      <a:pt x="93" y="72"/>
                    </a:lnTo>
                    <a:lnTo>
                      <a:pt x="83" y="76"/>
                    </a:lnTo>
                    <a:lnTo>
                      <a:pt x="96" y="94"/>
                    </a:lnTo>
                    <a:lnTo>
                      <a:pt x="100" y="93"/>
                    </a:lnTo>
                    <a:lnTo>
                      <a:pt x="108" y="102"/>
                    </a:lnTo>
                    <a:lnTo>
                      <a:pt x="95" y="111"/>
                    </a:lnTo>
                    <a:lnTo>
                      <a:pt x="98" y="121"/>
                    </a:lnTo>
                    <a:lnTo>
                      <a:pt x="80" y="123"/>
                    </a:lnTo>
                    <a:lnTo>
                      <a:pt x="62" y="125"/>
                    </a:lnTo>
                    <a:lnTo>
                      <a:pt x="60" y="127"/>
                    </a:lnTo>
                    <a:lnTo>
                      <a:pt x="56" y="122"/>
                    </a:lnTo>
                    <a:lnTo>
                      <a:pt x="52" y="124"/>
                    </a:lnTo>
                    <a:lnTo>
                      <a:pt x="45" y="119"/>
                    </a:lnTo>
                    <a:lnTo>
                      <a:pt x="29" y="119"/>
                    </a:lnTo>
                    <a:lnTo>
                      <a:pt x="28" y="98"/>
                    </a:lnTo>
                    <a:lnTo>
                      <a:pt x="7" y="90"/>
                    </a:lnTo>
                    <a:lnTo>
                      <a:pt x="7" y="82"/>
                    </a:lnTo>
                    <a:lnTo>
                      <a:pt x="5" y="78"/>
                    </a:lnTo>
                    <a:lnTo>
                      <a:pt x="3" y="69"/>
                    </a:lnTo>
                    <a:lnTo>
                      <a:pt x="0" y="51"/>
                    </a:lnTo>
                    <a:lnTo>
                      <a:pt x="13" y="41"/>
                    </a:lnTo>
                    <a:lnTo>
                      <a:pt x="12" y="20"/>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4">
                <a:extLst>
                  <a:ext uri="{FF2B5EF4-FFF2-40B4-BE49-F238E27FC236}">
                    <a16:creationId xmlns:a16="http://schemas.microsoft.com/office/drawing/2014/main" id="{5BC1E146-16D0-66E2-0B4E-1D96D7F677B1}"/>
                  </a:ext>
                </a:extLst>
              </p:cNvPr>
              <p:cNvSpPr>
                <a:spLocks/>
              </p:cNvSpPr>
              <p:nvPr/>
            </p:nvSpPr>
            <p:spPr bwMode="auto">
              <a:xfrm>
                <a:off x="2900" y="1453"/>
                <a:ext cx="46" cy="49"/>
              </a:xfrm>
              <a:custGeom>
                <a:avLst/>
                <a:gdLst>
                  <a:gd name="T0" fmla="*/ 45 w 46"/>
                  <a:gd name="T1" fmla="*/ 0 h 49"/>
                  <a:gd name="T2" fmla="*/ 46 w 46"/>
                  <a:gd name="T3" fmla="*/ 21 h 49"/>
                  <a:gd name="T4" fmla="*/ 33 w 46"/>
                  <a:gd name="T5" fmla="*/ 31 h 49"/>
                  <a:gd name="T6" fmla="*/ 36 w 46"/>
                  <a:gd name="T7" fmla="*/ 49 h 49"/>
                  <a:gd name="T8" fmla="*/ 30 w 46"/>
                  <a:gd name="T9" fmla="*/ 47 h 49"/>
                  <a:gd name="T10" fmla="*/ 28 w 46"/>
                  <a:gd name="T11" fmla="*/ 41 h 49"/>
                  <a:gd name="T12" fmla="*/ 17 w 46"/>
                  <a:gd name="T13" fmla="*/ 34 h 49"/>
                  <a:gd name="T14" fmla="*/ 0 w 46"/>
                  <a:gd name="T15" fmla="*/ 31 h 49"/>
                  <a:gd name="T16" fmla="*/ 8 w 46"/>
                  <a:gd name="T17" fmla="*/ 25 h 49"/>
                  <a:gd name="T18" fmla="*/ 16 w 46"/>
                  <a:gd name="T19" fmla="*/ 6 h 49"/>
                  <a:gd name="T20" fmla="*/ 27 w 46"/>
                  <a:gd name="T21" fmla="*/ 0 h 49"/>
                  <a:gd name="T22" fmla="*/ 45 w 46"/>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9">
                    <a:moveTo>
                      <a:pt x="45" y="0"/>
                    </a:moveTo>
                    <a:lnTo>
                      <a:pt x="46" y="21"/>
                    </a:lnTo>
                    <a:lnTo>
                      <a:pt x="33" y="31"/>
                    </a:lnTo>
                    <a:lnTo>
                      <a:pt x="36" y="49"/>
                    </a:lnTo>
                    <a:lnTo>
                      <a:pt x="30" y="47"/>
                    </a:lnTo>
                    <a:lnTo>
                      <a:pt x="28" y="41"/>
                    </a:lnTo>
                    <a:lnTo>
                      <a:pt x="17" y="34"/>
                    </a:lnTo>
                    <a:lnTo>
                      <a:pt x="0" y="31"/>
                    </a:lnTo>
                    <a:lnTo>
                      <a:pt x="8" y="25"/>
                    </a:lnTo>
                    <a:lnTo>
                      <a:pt x="16" y="6"/>
                    </a:lnTo>
                    <a:lnTo>
                      <a:pt x="27" y="0"/>
                    </a:lnTo>
                    <a:lnTo>
                      <a:pt x="45"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5">
                <a:extLst>
                  <a:ext uri="{FF2B5EF4-FFF2-40B4-BE49-F238E27FC236}">
                    <a16:creationId xmlns:a16="http://schemas.microsoft.com/office/drawing/2014/main" id="{420E5791-4031-2124-A73A-9D1AA2180476}"/>
                  </a:ext>
                </a:extLst>
              </p:cNvPr>
              <p:cNvSpPr>
                <a:spLocks/>
              </p:cNvSpPr>
              <p:nvPr/>
            </p:nvSpPr>
            <p:spPr bwMode="auto">
              <a:xfrm>
                <a:off x="3495" y="1691"/>
                <a:ext cx="324" cy="264"/>
              </a:xfrm>
              <a:custGeom>
                <a:avLst/>
                <a:gdLst>
                  <a:gd name="T0" fmla="*/ 72 w 324"/>
                  <a:gd name="T1" fmla="*/ 25 h 264"/>
                  <a:gd name="T2" fmla="*/ 77 w 324"/>
                  <a:gd name="T3" fmla="*/ 38 h 264"/>
                  <a:gd name="T4" fmla="*/ 92 w 324"/>
                  <a:gd name="T5" fmla="*/ 44 h 264"/>
                  <a:gd name="T6" fmla="*/ 123 w 324"/>
                  <a:gd name="T7" fmla="*/ 58 h 264"/>
                  <a:gd name="T8" fmla="*/ 150 w 324"/>
                  <a:gd name="T9" fmla="*/ 52 h 264"/>
                  <a:gd name="T10" fmla="*/ 151 w 324"/>
                  <a:gd name="T11" fmla="*/ 44 h 264"/>
                  <a:gd name="T12" fmla="*/ 162 w 324"/>
                  <a:gd name="T13" fmla="*/ 42 h 264"/>
                  <a:gd name="T14" fmla="*/ 186 w 324"/>
                  <a:gd name="T15" fmla="*/ 30 h 264"/>
                  <a:gd name="T16" fmla="*/ 199 w 324"/>
                  <a:gd name="T17" fmla="*/ 31 h 264"/>
                  <a:gd name="T18" fmla="*/ 215 w 324"/>
                  <a:gd name="T19" fmla="*/ 40 h 264"/>
                  <a:gd name="T20" fmla="*/ 261 w 324"/>
                  <a:gd name="T21" fmla="*/ 58 h 264"/>
                  <a:gd name="T22" fmla="*/ 267 w 324"/>
                  <a:gd name="T23" fmla="*/ 76 h 264"/>
                  <a:gd name="T24" fmla="*/ 262 w 324"/>
                  <a:gd name="T25" fmla="*/ 113 h 264"/>
                  <a:gd name="T26" fmla="*/ 274 w 324"/>
                  <a:gd name="T27" fmla="*/ 150 h 264"/>
                  <a:gd name="T28" fmla="*/ 286 w 324"/>
                  <a:gd name="T29" fmla="*/ 151 h 264"/>
                  <a:gd name="T30" fmla="*/ 291 w 324"/>
                  <a:gd name="T31" fmla="*/ 157 h 264"/>
                  <a:gd name="T32" fmla="*/ 289 w 324"/>
                  <a:gd name="T33" fmla="*/ 162 h 264"/>
                  <a:gd name="T34" fmla="*/ 281 w 324"/>
                  <a:gd name="T35" fmla="*/ 180 h 264"/>
                  <a:gd name="T36" fmla="*/ 298 w 324"/>
                  <a:gd name="T37" fmla="*/ 202 h 264"/>
                  <a:gd name="T38" fmla="*/ 313 w 324"/>
                  <a:gd name="T39" fmla="*/ 210 h 264"/>
                  <a:gd name="T40" fmla="*/ 317 w 324"/>
                  <a:gd name="T41" fmla="*/ 226 h 264"/>
                  <a:gd name="T42" fmla="*/ 324 w 324"/>
                  <a:gd name="T43" fmla="*/ 228 h 264"/>
                  <a:gd name="T44" fmla="*/ 323 w 324"/>
                  <a:gd name="T45" fmla="*/ 236 h 264"/>
                  <a:gd name="T46" fmla="*/ 305 w 324"/>
                  <a:gd name="T47" fmla="*/ 243 h 264"/>
                  <a:gd name="T48" fmla="*/ 302 w 324"/>
                  <a:gd name="T49" fmla="*/ 264 h 264"/>
                  <a:gd name="T50" fmla="*/ 236 w 324"/>
                  <a:gd name="T51" fmla="*/ 252 h 264"/>
                  <a:gd name="T52" fmla="*/ 225 w 324"/>
                  <a:gd name="T53" fmla="*/ 230 h 264"/>
                  <a:gd name="T54" fmla="*/ 194 w 324"/>
                  <a:gd name="T55" fmla="*/ 240 h 264"/>
                  <a:gd name="T56" fmla="*/ 170 w 324"/>
                  <a:gd name="T57" fmla="*/ 231 h 264"/>
                  <a:gd name="T58" fmla="*/ 141 w 324"/>
                  <a:gd name="T59" fmla="*/ 213 h 264"/>
                  <a:gd name="T60" fmla="*/ 115 w 324"/>
                  <a:gd name="T61" fmla="*/ 174 h 264"/>
                  <a:gd name="T62" fmla="*/ 89 w 324"/>
                  <a:gd name="T63" fmla="*/ 179 h 264"/>
                  <a:gd name="T64" fmla="*/ 78 w 324"/>
                  <a:gd name="T65" fmla="*/ 157 h 264"/>
                  <a:gd name="T66" fmla="*/ 78 w 324"/>
                  <a:gd name="T67" fmla="*/ 145 h 264"/>
                  <a:gd name="T68" fmla="*/ 68 w 324"/>
                  <a:gd name="T69" fmla="*/ 131 h 264"/>
                  <a:gd name="T70" fmla="*/ 35 w 324"/>
                  <a:gd name="T71" fmla="*/ 105 h 264"/>
                  <a:gd name="T72" fmla="*/ 42 w 324"/>
                  <a:gd name="T73" fmla="*/ 85 h 264"/>
                  <a:gd name="T74" fmla="*/ 44 w 324"/>
                  <a:gd name="T75" fmla="*/ 73 h 264"/>
                  <a:gd name="T76" fmla="*/ 30 w 324"/>
                  <a:gd name="T77" fmla="*/ 69 h 264"/>
                  <a:gd name="T78" fmla="*/ 18 w 324"/>
                  <a:gd name="T79" fmla="*/ 48 h 264"/>
                  <a:gd name="T80" fmla="*/ 10 w 324"/>
                  <a:gd name="T81" fmla="*/ 36 h 264"/>
                  <a:gd name="T82" fmla="*/ 0 w 324"/>
                  <a:gd name="T83" fmla="*/ 9 h 264"/>
                  <a:gd name="T84" fmla="*/ 6 w 324"/>
                  <a:gd name="T85" fmla="*/ 0 h 264"/>
                  <a:gd name="T86" fmla="*/ 9 w 324"/>
                  <a:gd name="T87" fmla="*/ 4 h 264"/>
                  <a:gd name="T88" fmla="*/ 20 w 324"/>
                  <a:gd name="T89" fmla="*/ 16 h 264"/>
                  <a:gd name="T90" fmla="*/ 31 w 324"/>
                  <a:gd name="T91" fmla="*/ 17 h 264"/>
                  <a:gd name="T92" fmla="*/ 37 w 324"/>
                  <a:gd name="T93" fmla="*/ 17 h 264"/>
                  <a:gd name="T94" fmla="*/ 54 w 324"/>
                  <a:gd name="T95" fmla="*/ 3 h 264"/>
                  <a:gd name="T96" fmla="*/ 58 w 324"/>
                  <a:gd name="T97" fmla="*/ 21 h 264"/>
                  <a:gd name="T98" fmla="*/ 69 w 324"/>
                  <a:gd name="T99" fmla="*/ 26 h 264"/>
                  <a:gd name="T100" fmla="*/ 72 w 324"/>
                  <a:gd name="T101" fmla="*/ 2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264">
                    <a:moveTo>
                      <a:pt x="72" y="25"/>
                    </a:moveTo>
                    <a:lnTo>
                      <a:pt x="77" y="38"/>
                    </a:lnTo>
                    <a:lnTo>
                      <a:pt x="92" y="44"/>
                    </a:lnTo>
                    <a:lnTo>
                      <a:pt x="123" y="58"/>
                    </a:lnTo>
                    <a:lnTo>
                      <a:pt x="150" y="52"/>
                    </a:lnTo>
                    <a:lnTo>
                      <a:pt x="151" y="44"/>
                    </a:lnTo>
                    <a:lnTo>
                      <a:pt x="162" y="42"/>
                    </a:lnTo>
                    <a:lnTo>
                      <a:pt x="186" y="30"/>
                    </a:lnTo>
                    <a:lnTo>
                      <a:pt x="199" y="31"/>
                    </a:lnTo>
                    <a:lnTo>
                      <a:pt x="215" y="40"/>
                    </a:lnTo>
                    <a:lnTo>
                      <a:pt x="261" y="58"/>
                    </a:lnTo>
                    <a:lnTo>
                      <a:pt x="267" y="76"/>
                    </a:lnTo>
                    <a:lnTo>
                      <a:pt x="262" y="113"/>
                    </a:lnTo>
                    <a:lnTo>
                      <a:pt x="274" y="150"/>
                    </a:lnTo>
                    <a:lnTo>
                      <a:pt x="286" y="151"/>
                    </a:lnTo>
                    <a:lnTo>
                      <a:pt x="291" y="157"/>
                    </a:lnTo>
                    <a:lnTo>
                      <a:pt x="289" y="162"/>
                    </a:lnTo>
                    <a:lnTo>
                      <a:pt x="281" y="180"/>
                    </a:lnTo>
                    <a:lnTo>
                      <a:pt x="298" y="202"/>
                    </a:lnTo>
                    <a:lnTo>
                      <a:pt x="313" y="210"/>
                    </a:lnTo>
                    <a:lnTo>
                      <a:pt x="317" y="226"/>
                    </a:lnTo>
                    <a:lnTo>
                      <a:pt x="324" y="228"/>
                    </a:lnTo>
                    <a:lnTo>
                      <a:pt x="323" y="236"/>
                    </a:lnTo>
                    <a:lnTo>
                      <a:pt x="305" y="243"/>
                    </a:lnTo>
                    <a:lnTo>
                      <a:pt x="302" y="264"/>
                    </a:lnTo>
                    <a:lnTo>
                      <a:pt x="236" y="252"/>
                    </a:lnTo>
                    <a:lnTo>
                      <a:pt x="225" y="230"/>
                    </a:lnTo>
                    <a:lnTo>
                      <a:pt x="194" y="240"/>
                    </a:lnTo>
                    <a:lnTo>
                      <a:pt x="170" y="231"/>
                    </a:lnTo>
                    <a:lnTo>
                      <a:pt x="141" y="213"/>
                    </a:lnTo>
                    <a:lnTo>
                      <a:pt x="115" y="174"/>
                    </a:lnTo>
                    <a:lnTo>
                      <a:pt x="89" y="179"/>
                    </a:lnTo>
                    <a:lnTo>
                      <a:pt x="78" y="157"/>
                    </a:lnTo>
                    <a:lnTo>
                      <a:pt x="78" y="145"/>
                    </a:lnTo>
                    <a:lnTo>
                      <a:pt x="68" y="131"/>
                    </a:lnTo>
                    <a:lnTo>
                      <a:pt x="35" y="105"/>
                    </a:lnTo>
                    <a:lnTo>
                      <a:pt x="42" y="85"/>
                    </a:lnTo>
                    <a:lnTo>
                      <a:pt x="44" y="73"/>
                    </a:lnTo>
                    <a:lnTo>
                      <a:pt x="30" y="69"/>
                    </a:lnTo>
                    <a:lnTo>
                      <a:pt x="18" y="48"/>
                    </a:lnTo>
                    <a:lnTo>
                      <a:pt x="10" y="36"/>
                    </a:lnTo>
                    <a:lnTo>
                      <a:pt x="0" y="9"/>
                    </a:lnTo>
                    <a:lnTo>
                      <a:pt x="6" y="0"/>
                    </a:lnTo>
                    <a:lnTo>
                      <a:pt x="9" y="4"/>
                    </a:lnTo>
                    <a:lnTo>
                      <a:pt x="20" y="16"/>
                    </a:lnTo>
                    <a:lnTo>
                      <a:pt x="31" y="17"/>
                    </a:lnTo>
                    <a:lnTo>
                      <a:pt x="37" y="17"/>
                    </a:lnTo>
                    <a:lnTo>
                      <a:pt x="54" y="3"/>
                    </a:lnTo>
                    <a:lnTo>
                      <a:pt x="58" y="21"/>
                    </a:lnTo>
                    <a:lnTo>
                      <a:pt x="69" y="26"/>
                    </a:lnTo>
                    <a:lnTo>
                      <a:pt x="72" y="2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6">
                <a:extLst>
                  <a:ext uri="{FF2B5EF4-FFF2-40B4-BE49-F238E27FC236}">
                    <a16:creationId xmlns:a16="http://schemas.microsoft.com/office/drawing/2014/main" id="{D2FE6D99-EC20-E201-E9A9-5B693FFF7258}"/>
                  </a:ext>
                </a:extLst>
              </p:cNvPr>
              <p:cNvSpPr>
                <a:spLocks/>
              </p:cNvSpPr>
              <p:nvPr/>
            </p:nvSpPr>
            <p:spPr bwMode="auto">
              <a:xfrm>
                <a:off x="3194" y="2551"/>
                <a:ext cx="185" cy="177"/>
              </a:xfrm>
              <a:custGeom>
                <a:avLst/>
                <a:gdLst>
                  <a:gd name="T0" fmla="*/ 48 w 185"/>
                  <a:gd name="T1" fmla="*/ 57 h 177"/>
                  <a:gd name="T2" fmla="*/ 64 w 185"/>
                  <a:gd name="T3" fmla="*/ 62 h 177"/>
                  <a:gd name="T4" fmla="*/ 80 w 185"/>
                  <a:gd name="T5" fmla="*/ 66 h 177"/>
                  <a:gd name="T6" fmla="*/ 102 w 185"/>
                  <a:gd name="T7" fmla="*/ 77 h 177"/>
                  <a:gd name="T8" fmla="*/ 123 w 185"/>
                  <a:gd name="T9" fmla="*/ 95 h 177"/>
                  <a:gd name="T10" fmla="*/ 125 w 185"/>
                  <a:gd name="T11" fmla="*/ 71 h 177"/>
                  <a:gd name="T12" fmla="*/ 112 w 185"/>
                  <a:gd name="T13" fmla="*/ 75 h 177"/>
                  <a:gd name="T14" fmla="*/ 101 w 185"/>
                  <a:gd name="T15" fmla="*/ 59 h 177"/>
                  <a:gd name="T16" fmla="*/ 103 w 185"/>
                  <a:gd name="T17" fmla="*/ 39 h 177"/>
                  <a:gd name="T18" fmla="*/ 104 w 185"/>
                  <a:gd name="T19" fmla="*/ 19 h 177"/>
                  <a:gd name="T20" fmla="*/ 112 w 185"/>
                  <a:gd name="T21" fmla="*/ 5 h 177"/>
                  <a:gd name="T22" fmla="*/ 141 w 185"/>
                  <a:gd name="T23" fmla="*/ 0 h 177"/>
                  <a:gd name="T24" fmla="*/ 146 w 185"/>
                  <a:gd name="T25" fmla="*/ 8 h 177"/>
                  <a:gd name="T26" fmla="*/ 160 w 185"/>
                  <a:gd name="T27" fmla="*/ 15 h 177"/>
                  <a:gd name="T28" fmla="*/ 175 w 185"/>
                  <a:gd name="T29" fmla="*/ 21 h 177"/>
                  <a:gd name="T30" fmla="*/ 176 w 185"/>
                  <a:gd name="T31" fmla="*/ 26 h 177"/>
                  <a:gd name="T32" fmla="*/ 179 w 185"/>
                  <a:gd name="T33" fmla="*/ 26 h 177"/>
                  <a:gd name="T34" fmla="*/ 185 w 185"/>
                  <a:gd name="T35" fmla="*/ 43 h 177"/>
                  <a:gd name="T36" fmla="*/ 179 w 185"/>
                  <a:gd name="T37" fmla="*/ 49 h 177"/>
                  <a:gd name="T38" fmla="*/ 180 w 185"/>
                  <a:gd name="T39" fmla="*/ 57 h 177"/>
                  <a:gd name="T40" fmla="*/ 182 w 185"/>
                  <a:gd name="T41" fmla="*/ 74 h 177"/>
                  <a:gd name="T42" fmla="*/ 173 w 185"/>
                  <a:gd name="T43" fmla="*/ 81 h 177"/>
                  <a:gd name="T44" fmla="*/ 170 w 185"/>
                  <a:gd name="T45" fmla="*/ 97 h 177"/>
                  <a:gd name="T46" fmla="*/ 177 w 185"/>
                  <a:gd name="T47" fmla="*/ 104 h 177"/>
                  <a:gd name="T48" fmla="*/ 161 w 185"/>
                  <a:gd name="T49" fmla="*/ 110 h 177"/>
                  <a:gd name="T50" fmla="*/ 146 w 185"/>
                  <a:gd name="T51" fmla="*/ 116 h 177"/>
                  <a:gd name="T52" fmla="*/ 130 w 185"/>
                  <a:gd name="T53" fmla="*/ 121 h 177"/>
                  <a:gd name="T54" fmla="*/ 133 w 185"/>
                  <a:gd name="T55" fmla="*/ 129 h 177"/>
                  <a:gd name="T56" fmla="*/ 132 w 185"/>
                  <a:gd name="T57" fmla="*/ 132 h 177"/>
                  <a:gd name="T58" fmla="*/ 110 w 185"/>
                  <a:gd name="T59" fmla="*/ 139 h 177"/>
                  <a:gd name="T60" fmla="*/ 97 w 185"/>
                  <a:gd name="T61" fmla="*/ 152 h 177"/>
                  <a:gd name="T62" fmla="*/ 84 w 185"/>
                  <a:gd name="T63" fmla="*/ 167 h 177"/>
                  <a:gd name="T64" fmla="*/ 76 w 185"/>
                  <a:gd name="T65" fmla="*/ 177 h 177"/>
                  <a:gd name="T66" fmla="*/ 49 w 185"/>
                  <a:gd name="T67" fmla="*/ 172 h 177"/>
                  <a:gd name="T68" fmla="*/ 47 w 185"/>
                  <a:gd name="T69" fmla="*/ 167 h 177"/>
                  <a:gd name="T70" fmla="*/ 37 w 185"/>
                  <a:gd name="T71" fmla="*/ 166 h 177"/>
                  <a:gd name="T72" fmla="*/ 27 w 185"/>
                  <a:gd name="T73" fmla="*/ 167 h 177"/>
                  <a:gd name="T74" fmla="*/ 20 w 185"/>
                  <a:gd name="T75" fmla="*/ 168 h 177"/>
                  <a:gd name="T76" fmla="*/ 0 w 185"/>
                  <a:gd name="T77" fmla="*/ 146 h 177"/>
                  <a:gd name="T78" fmla="*/ 1 w 185"/>
                  <a:gd name="T79" fmla="*/ 126 h 177"/>
                  <a:gd name="T80" fmla="*/ 1 w 185"/>
                  <a:gd name="T81" fmla="*/ 106 h 177"/>
                  <a:gd name="T82" fmla="*/ 2 w 185"/>
                  <a:gd name="T83" fmla="*/ 86 h 177"/>
                  <a:gd name="T84" fmla="*/ 33 w 185"/>
                  <a:gd name="T85" fmla="*/ 86 h 177"/>
                  <a:gd name="T86" fmla="*/ 33 w 185"/>
                  <a:gd name="T87" fmla="*/ 67 h 177"/>
                  <a:gd name="T88" fmla="*/ 34 w 185"/>
                  <a:gd name="T89" fmla="*/ 48 h 177"/>
                  <a:gd name="T90" fmla="*/ 48 w 185"/>
                  <a:gd name="T91" fmla="*/ 5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177">
                    <a:moveTo>
                      <a:pt x="48" y="57"/>
                    </a:moveTo>
                    <a:lnTo>
                      <a:pt x="64" y="62"/>
                    </a:lnTo>
                    <a:lnTo>
                      <a:pt x="80" y="66"/>
                    </a:lnTo>
                    <a:lnTo>
                      <a:pt x="102" y="77"/>
                    </a:lnTo>
                    <a:lnTo>
                      <a:pt x="123" y="95"/>
                    </a:lnTo>
                    <a:lnTo>
                      <a:pt x="125" y="71"/>
                    </a:lnTo>
                    <a:lnTo>
                      <a:pt x="112" y="75"/>
                    </a:lnTo>
                    <a:lnTo>
                      <a:pt x="101" y="59"/>
                    </a:lnTo>
                    <a:lnTo>
                      <a:pt x="103" y="39"/>
                    </a:lnTo>
                    <a:lnTo>
                      <a:pt x="104" y="19"/>
                    </a:lnTo>
                    <a:lnTo>
                      <a:pt x="112" y="5"/>
                    </a:lnTo>
                    <a:lnTo>
                      <a:pt x="141" y="0"/>
                    </a:lnTo>
                    <a:lnTo>
                      <a:pt x="146" y="8"/>
                    </a:lnTo>
                    <a:lnTo>
                      <a:pt x="160" y="15"/>
                    </a:lnTo>
                    <a:lnTo>
                      <a:pt x="175" y="21"/>
                    </a:lnTo>
                    <a:lnTo>
                      <a:pt x="176" y="26"/>
                    </a:lnTo>
                    <a:lnTo>
                      <a:pt x="179" y="26"/>
                    </a:lnTo>
                    <a:lnTo>
                      <a:pt x="185" y="43"/>
                    </a:lnTo>
                    <a:lnTo>
                      <a:pt x="179" y="49"/>
                    </a:lnTo>
                    <a:lnTo>
                      <a:pt x="180" y="57"/>
                    </a:lnTo>
                    <a:lnTo>
                      <a:pt x="182" y="74"/>
                    </a:lnTo>
                    <a:lnTo>
                      <a:pt x="173" y="81"/>
                    </a:lnTo>
                    <a:lnTo>
                      <a:pt x="170" y="97"/>
                    </a:lnTo>
                    <a:lnTo>
                      <a:pt x="177" y="104"/>
                    </a:lnTo>
                    <a:lnTo>
                      <a:pt x="161" y="110"/>
                    </a:lnTo>
                    <a:lnTo>
                      <a:pt x="146" y="116"/>
                    </a:lnTo>
                    <a:lnTo>
                      <a:pt x="130" y="121"/>
                    </a:lnTo>
                    <a:lnTo>
                      <a:pt x="133" y="129"/>
                    </a:lnTo>
                    <a:lnTo>
                      <a:pt x="132" y="132"/>
                    </a:lnTo>
                    <a:lnTo>
                      <a:pt x="110" y="139"/>
                    </a:lnTo>
                    <a:lnTo>
                      <a:pt x="97" y="152"/>
                    </a:lnTo>
                    <a:lnTo>
                      <a:pt x="84" y="167"/>
                    </a:lnTo>
                    <a:lnTo>
                      <a:pt x="76" y="177"/>
                    </a:lnTo>
                    <a:lnTo>
                      <a:pt x="49" y="172"/>
                    </a:lnTo>
                    <a:lnTo>
                      <a:pt x="47" y="167"/>
                    </a:lnTo>
                    <a:lnTo>
                      <a:pt x="37" y="166"/>
                    </a:lnTo>
                    <a:lnTo>
                      <a:pt x="27" y="167"/>
                    </a:lnTo>
                    <a:lnTo>
                      <a:pt x="20" y="168"/>
                    </a:lnTo>
                    <a:lnTo>
                      <a:pt x="0" y="146"/>
                    </a:lnTo>
                    <a:lnTo>
                      <a:pt x="1" y="126"/>
                    </a:lnTo>
                    <a:lnTo>
                      <a:pt x="1" y="106"/>
                    </a:lnTo>
                    <a:lnTo>
                      <a:pt x="2" y="86"/>
                    </a:lnTo>
                    <a:lnTo>
                      <a:pt x="33" y="86"/>
                    </a:lnTo>
                    <a:lnTo>
                      <a:pt x="33" y="67"/>
                    </a:lnTo>
                    <a:lnTo>
                      <a:pt x="34" y="48"/>
                    </a:lnTo>
                    <a:lnTo>
                      <a:pt x="48" y="5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7">
                <a:extLst>
                  <a:ext uri="{FF2B5EF4-FFF2-40B4-BE49-F238E27FC236}">
                    <a16:creationId xmlns:a16="http://schemas.microsoft.com/office/drawing/2014/main" id="{804861C6-FDB3-3132-E127-4B079C805EF2}"/>
                  </a:ext>
                </a:extLst>
              </p:cNvPr>
              <p:cNvSpPr>
                <a:spLocks/>
              </p:cNvSpPr>
              <p:nvPr/>
            </p:nvSpPr>
            <p:spPr bwMode="auto">
              <a:xfrm>
                <a:off x="3134" y="1543"/>
                <a:ext cx="138" cy="80"/>
              </a:xfrm>
              <a:custGeom>
                <a:avLst/>
                <a:gdLst>
                  <a:gd name="T0" fmla="*/ 45 w 138"/>
                  <a:gd name="T1" fmla="*/ 4 h 80"/>
                  <a:gd name="T2" fmla="*/ 66 w 138"/>
                  <a:gd name="T3" fmla="*/ 9 h 80"/>
                  <a:gd name="T4" fmla="*/ 85 w 138"/>
                  <a:gd name="T5" fmla="*/ 0 h 80"/>
                  <a:gd name="T6" fmla="*/ 96 w 138"/>
                  <a:gd name="T7" fmla="*/ 9 h 80"/>
                  <a:gd name="T8" fmla="*/ 113 w 138"/>
                  <a:gd name="T9" fmla="*/ 31 h 80"/>
                  <a:gd name="T10" fmla="*/ 113 w 138"/>
                  <a:gd name="T11" fmla="*/ 49 h 80"/>
                  <a:gd name="T12" fmla="*/ 122 w 138"/>
                  <a:gd name="T13" fmla="*/ 53 h 80"/>
                  <a:gd name="T14" fmla="*/ 138 w 138"/>
                  <a:gd name="T15" fmla="*/ 52 h 80"/>
                  <a:gd name="T16" fmla="*/ 125 w 138"/>
                  <a:gd name="T17" fmla="*/ 79 h 80"/>
                  <a:gd name="T18" fmla="*/ 118 w 138"/>
                  <a:gd name="T19" fmla="*/ 80 h 80"/>
                  <a:gd name="T20" fmla="*/ 103 w 138"/>
                  <a:gd name="T21" fmla="*/ 73 h 80"/>
                  <a:gd name="T22" fmla="*/ 83 w 138"/>
                  <a:gd name="T23" fmla="*/ 80 h 80"/>
                  <a:gd name="T24" fmla="*/ 45 w 138"/>
                  <a:gd name="T25" fmla="*/ 77 h 80"/>
                  <a:gd name="T26" fmla="*/ 39 w 138"/>
                  <a:gd name="T27" fmla="*/ 69 h 80"/>
                  <a:gd name="T28" fmla="*/ 37 w 138"/>
                  <a:gd name="T29" fmla="*/ 64 h 80"/>
                  <a:gd name="T30" fmla="*/ 23 w 138"/>
                  <a:gd name="T31" fmla="*/ 63 h 80"/>
                  <a:gd name="T32" fmla="*/ 20 w 138"/>
                  <a:gd name="T33" fmla="*/ 53 h 80"/>
                  <a:gd name="T34" fmla="*/ 0 w 138"/>
                  <a:gd name="T35" fmla="*/ 36 h 80"/>
                  <a:gd name="T36" fmla="*/ 14 w 138"/>
                  <a:gd name="T37" fmla="*/ 34 h 80"/>
                  <a:gd name="T38" fmla="*/ 26 w 138"/>
                  <a:gd name="T39" fmla="*/ 8 h 80"/>
                  <a:gd name="T40" fmla="*/ 36 w 138"/>
                  <a:gd name="T41" fmla="*/ 5 h 80"/>
                  <a:gd name="T42" fmla="*/ 45 w 138"/>
                  <a:gd name="T43"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80">
                    <a:moveTo>
                      <a:pt x="45" y="4"/>
                    </a:moveTo>
                    <a:lnTo>
                      <a:pt x="66" y="9"/>
                    </a:lnTo>
                    <a:lnTo>
                      <a:pt x="85" y="0"/>
                    </a:lnTo>
                    <a:lnTo>
                      <a:pt x="96" y="9"/>
                    </a:lnTo>
                    <a:lnTo>
                      <a:pt x="113" y="31"/>
                    </a:lnTo>
                    <a:lnTo>
                      <a:pt x="113" y="49"/>
                    </a:lnTo>
                    <a:lnTo>
                      <a:pt x="122" y="53"/>
                    </a:lnTo>
                    <a:lnTo>
                      <a:pt x="138" y="52"/>
                    </a:lnTo>
                    <a:lnTo>
                      <a:pt x="125" y="79"/>
                    </a:lnTo>
                    <a:lnTo>
                      <a:pt x="118" y="80"/>
                    </a:lnTo>
                    <a:lnTo>
                      <a:pt x="103" y="73"/>
                    </a:lnTo>
                    <a:lnTo>
                      <a:pt x="83" y="80"/>
                    </a:lnTo>
                    <a:lnTo>
                      <a:pt x="45" y="77"/>
                    </a:lnTo>
                    <a:lnTo>
                      <a:pt x="39" y="69"/>
                    </a:lnTo>
                    <a:lnTo>
                      <a:pt x="37" y="64"/>
                    </a:lnTo>
                    <a:lnTo>
                      <a:pt x="23" y="63"/>
                    </a:lnTo>
                    <a:lnTo>
                      <a:pt x="20" y="53"/>
                    </a:lnTo>
                    <a:lnTo>
                      <a:pt x="0" y="36"/>
                    </a:lnTo>
                    <a:lnTo>
                      <a:pt x="14" y="34"/>
                    </a:lnTo>
                    <a:lnTo>
                      <a:pt x="26" y="8"/>
                    </a:lnTo>
                    <a:lnTo>
                      <a:pt x="36" y="5"/>
                    </a:lnTo>
                    <a:lnTo>
                      <a:pt x="45" y="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8">
                <a:extLst>
                  <a:ext uri="{FF2B5EF4-FFF2-40B4-BE49-F238E27FC236}">
                    <a16:creationId xmlns:a16="http://schemas.microsoft.com/office/drawing/2014/main" id="{99C6AF3D-E9D3-0A16-5CDB-BED880713801}"/>
                  </a:ext>
                </a:extLst>
              </p:cNvPr>
              <p:cNvSpPr>
                <a:spLocks/>
              </p:cNvSpPr>
              <p:nvPr/>
            </p:nvSpPr>
            <p:spPr bwMode="auto">
              <a:xfrm>
                <a:off x="2567" y="1238"/>
                <a:ext cx="118" cy="54"/>
              </a:xfrm>
              <a:custGeom>
                <a:avLst/>
                <a:gdLst>
                  <a:gd name="T0" fmla="*/ 0 w 118"/>
                  <a:gd name="T1" fmla="*/ 7 h 54"/>
                  <a:gd name="T2" fmla="*/ 26 w 118"/>
                  <a:gd name="T3" fmla="*/ 2 h 54"/>
                  <a:gd name="T4" fmla="*/ 39 w 118"/>
                  <a:gd name="T5" fmla="*/ 11 h 54"/>
                  <a:gd name="T6" fmla="*/ 98 w 118"/>
                  <a:gd name="T7" fmla="*/ 0 h 54"/>
                  <a:gd name="T8" fmla="*/ 118 w 118"/>
                  <a:gd name="T9" fmla="*/ 20 h 54"/>
                  <a:gd name="T10" fmla="*/ 118 w 118"/>
                  <a:gd name="T11" fmla="*/ 29 h 54"/>
                  <a:gd name="T12" fmla="*/ 53 w 118"/>
                  <a:gd name="T13" fmla="*/ 54 h 54"/>
                  <a:gd name="T14" fmla="*/ 7 w 118"/>
                  <a:gd name="T15" fmla="*/ 40 h 54"/>
                  <a:gd name="T16" fmla="*/ 20 w 118"/>
                  <a:gd name="T17" fmla="*/ 21 h 54"/>
                  <a:gd name="T18" fmla="*/ 0 w 118"/>
                  <a:gd name="T1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54">
                    <a:moveTo>
                      <a:pt x="0" y="7"/>
                    </a:moveTo>
                    <a:lnTo>
                      <a:pt x="26" y="2"/>
                    </a:lnTo>
                    <a:lnTo>
                      <a:pt x="39" y="11"/>
                    </a:lnTo>
                    <a:lnTo>
                      <a:pt x="98" y="0"/>
                    </a:lnTo>
                    <a:lnTo>
                      <a:pt x="118" y="20"/>
                    </a:lnTo>
                    <a:lnTo>
                      <a:pt x="118" y="29"/>
                    </a:lnTo>
                    <a:lnTo>
                      <a:pt x="53" y="54"/>
                    </a:lnTo>
                    <a:lnTo>
                      <a:pt x="7" y="40"/>
                    </a:lnTo>
                    <a:lnTo>
                      <a:pt x="20" y="21"/>
                    </a:lnTo>
                    <a:lnTo>
                      <a:pt x="0" y="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9">
                <a:extLst>
                  <a:ext uri="{FF2B5EF4-FFF2-40B4-BE49-F238E27FC236}">
                    <a16:creationId xmlns:a16="http://schemas.microsoft.com/office/drawing/2014/main" id="{B6336715-451A-63C9-7CD2-F727D79ABEA2}"/>
                  </a:ext>
                </a:extLst>
              </p:cNvPr>
              <p:cNvSpPr>
                <a:spLocks/>
              </p:cNvSpPr>
              <p:nvPr/>
            </p:nvSpPr>
            <p:spPr bwMode="auto">
              <a:xfrm>
                <a:off x="1089" y="1820"/>
                <a:ext cx="418" cy="323"/>
              </a:xfrm>
              <a:custGeom>
                <a:avLst/>
                <a:gdLst>
                  <a:gd name="T0" fmla="*/ 0 w 418"/>
                  <a:gd name="T1" fmla="*/ 0 h 323"/>
                  <a:gd name="T2" fmla="*/ 34 w 418"/>
                  <a:gd name="T3" fmla="*/ 0 h 323"/>
                  <a:gd name="T4" fmla="*/ 83 w 418"/>
                  <a:gd name="T5" fmla="*/ 23 h 323"/>
                  <a:gd name="T6" fmla="*/ 110 w 418"/>
                  <a:gd name="T7" fmla="*/ 22 h 323"/>
                  <a:gd name="T8" fmla="*/ 156 w 418"/>
                  <a:gd name="T9" fmla="*/ 17 h 323"/>
                  <a:gd name="T10" fmla="*/ 174 w 418"/>
                  <a:gd name="T11" fmla="*/ 39 h 323"/>
                  <a:gd name="T12" fmla="*/ 174 w 418"/>
                  <a:gd name="T13" fmla="*/ 55 h 323"/>
                  <a:gd name="T14" fmla="*/ 191 w 418"/>
                  <a:gd name="T15" fmla="*/ 66 h 323"/>
                  <a:gd name="T16" fmla="*/ 208 w 418"/>
                  <a:gd name="T17" fmla="*/ 49 h 323"/>
                  <a:gd name="T18" fmla="*/ 226 w 418"/>
                  <a:gd name="T19" fmla="*/ 54 h 323"/>
                  <a:gd name="T20" fmla="*/ 243 w 418"/>
                  <a:gd name="T21" fmla="*/ 113 h 323"/>
                  <a:gd name="T22" fmla="*/ 270 w 418"/>
                  <a:gd name="T23" fmla="*/ 121 h 323"/>
                  <a:gd name="T24" fmla="*/ 249 w 418"/>
                  <a:gd name="T25" fmla="*/ 188 h 323"/>
                  <a:gd name="T26" fmla="*/ 266 w 418"/>
                  <a:gd name="T27" fmla="*/ 242 h 323"/>
                  <a:gd name="T28" fmla="*/ 291 w 418"/>
                  <a:gd name="T29" fmla="*/ 259 h 323"/>
                  <a:gd name="T30" fmla="*/ 345 w 418"/>
                  <a:gd name="T31" fmla="*/ 244 h 323"/>
                  <a:gd name="T32" fmla="*/ 355 w 418"/>
                  <a:gd name="T33" fmla="*/ 228 h 323"/>
                  <a:gd name="T34" fmla="*/ 365 w 418"/>
                  <a:gd name="T35" fmla="*/ 205 h 323"/>
                  <a:gd name="T36" fmla="*/ 418 w 418"/>
                  <a:gd name="T37" fmla="*/ 199 h 323"/>
                  <a:gd name="T38" fmla="*/ 393 w 418"/>
                  <a:gd name="T39" fmla="*/ 260 h 323"/>
                  <a:gd name="T40" fmla="*/ 393 w 418"/>
                  <a:gd name="T41" fmla="*/ 247 h 323"/>
                  <a:gd name="T42" fmla="*/ 371 w 418"/>
                  <a:gd name="T43" fmla="*/ 267 h 323"/>
                  <a:gd name="T44" fmla="*/ 345 w 418"/>
                  <a:gd name="T45" fmla="*/ 265 h 323"/>
                  <a:gd name="T46" fmla="*/ 341 w 418"/>
                  <a:gd name="T47" fmla="*/ 275 h 323"/>
                  <a:gd name="T48" fmla="*/ 335 w 418"/>
                  <a:gd name="T49" fmla="*/ 275 h 323"/>
                  <a:gd name="T50" fmla="*/ 348 w 418"/>
                  <a:gd name="T51" fmla="*/ 287 h 323"/>
                  <a:gd name="T52" fmla="*/ 349 w 418"/>
                  <a:gd name="T53" fmla="*/ 297 h 323"/>
                  <a:gd name="T54" fmla="*/ 329 w 418"/>
                  <a:gd name="T55" fmla="*/ 297 h 323"/>
                  <a:gd name="T56" fmla="*/ 318 w 418"/>
                  <a:gd name="T57" fmla="*/ 323 h 323"/>
                  <a:gd name="T58" fmla="*/ 291 w 418"/>
                  <a:gd name="T59" fmla="*/ 296 h 323"/>
                  <a:gd name="T60" fmla="*/ 282 w 418"/>
                  <a:gd name="T61" fmla="*/ 292 h 323"/>
                  <a:gd name="T62" fmla="*/ 252 w 418"/>
                  <a:gd name="T63" fmla="*/ 305 h 323"/>
                  <a:gd name="T64" fmla="*/ 155 w 418"/>
                  <a:gd name="T65" fmla="*/ 258 h 323"/>
                  <a:gd name="T66" fmla="*/ 125 w 418"/>
                  <a:gd name="T67" fmla="*/ 234 h 323"/>
                  <a:gd name="T68" fmla="*/ 127 w 418"/>
                  <a:gd name="T69" fmla="*/ 180 h 323"/>
                  <a:gd name="T70" fmla="*/ 56 w 418"/>
                  <a:gd name="T71" fmla="*/ 72 h 323"/>
                  <a:gd name="T72" fmla="*/ 49 w 418"/>
                  <a:gd name="T73" fmla="*/ 35 h 323"/>
                  <a:gd name="T74" fmla="*/ 32 w 418"/>
                  <a:gd name="T75" fmla="*/ 15 h 323"/>
                  <a:gd name="T76" fmla="*/ 23 w 418"/>
                  <a:gd name="T77" fmla="*/ 45 h 323"/>
                  <a:gd name="T78" fmla="*/ 41 w 418"/>
                  <a:gd name="T79" fmla="*/ 71 h 323"/>
                  <a:gd name="T80" fmla="*/ 75 w 418"/>
                  <a:gd name="T81" fmla="*/ 166 h 323"/>
                  <a:gd name="T82" fmla="*/ 63 w 418"/>
                  <a:gd name="T83" fmla="*/ 174 h 323"/>
                  <a:gd name="T84" fmla="*/ 35 w 418"/>
                  <a:gd name="T85" fmla="*/ 142 h 323"/>
                  <a:gd name="T86" fmla="*/ 39 w 418"/>
                  <a:gd name="T87" fmla="*/ 116 h 323"/>
                  <a:gd name="T88" fmla="*/ 5 w 418"/>
                  <a:gd name="T89" fmla="*/ 87 h 323"/>
                  <a:gd name="T90" fmla="*/ 24 w 418"/>
                  <a:gd name="T91" fmla="*/ 78 h 323"/>
                  <a:gd name="T92" fmla="*/ 6 w 418"/>
                  <a:gd name="T93" fmla="*/ 50 h 323"/>
                  <a:gd name="T94" fmla="*/ 0 w 418"/>
                  <a:gd name="T9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 h="323">
                    <a:moveTo>
                      <a:pt x="0" y="0"/>
                    </a:moveTo>
                    <a:lnTo>
                      <a:pt x="34" y="0"/>
                    </a:lnTo>
                    <a:lnTo>
                      <a:pt x="83" y="23"/>
                    </a:lnTo>
                    <a:lnTo>
                      <a:pt x="110" y="22"/>
                    </a:lnTo>
                    <a:lnTo>
                      <a:pt x="156" y="17"/>
                    </a:lnTo>
                    <a:lnTo>
                      <a:pt x="174" y="39"/>
                    </a:lnTo>
                    <a:lnTo>
                      <a:pt x="174" y="55"/>
                    </a:lnTo>
                    <a:lnTo>
                      <a:pt x="191" y="66"/>
                    </a:lnTo>
                    <a:lnTo>
                      <a:pt x="208" y="49"/>
                    </a:lnTo>
                    <a:lnTo>
                      <a:pt x="226" y="54"/>
                    </a:lnTo>
                    <a:lnTo>
                      <a:pt x="243" y="113"/>
                    </a:lnTo>
                    <a:lnTo>
                      <a:pt x="270" y="121"/>
                    </a:lnTo>
                    <a:lnTo>
                      <a:pt x="249" y="188"/>
                    </a:lnTo>
                    <a:lnTo>
                      <a:pt x="266" y="242"/>
                    </a:lnTo>
                    <a:lnTo>
                      <a:pt x="291" y="259"/>
                    </a:lnTo>
                    <a:lnTo>
                      <a:pt x="345" y="244"/>
                    </a:lnTo>
                    <a:lnTo>
                      <a:pt x="355" y="228"/>
                    </a:lnTo>
                    <a:lnTo>
                      <a:pt x="365" y="205"/>
                    </a:lnTo>
                    <a:lnTo>
                      <a:pt x="418" y="199"/>
                    </a:lnTo>
                    <a:lnTo>
                      <a:pt x="393" y="260"/>
                    </a:lnTo>
                    <a:lnTo>
                      <a:pt x="393" y="247"/>
                    </a:lnTo>
                    <a:lnTo>
                      <a:pt x="371" y="267"/>
                    </a:lnTo>
                    <a:lnTo>
                      <a:pt x="345" y="265"/>
                    </a:lnTo>
                    <a:lnTo>
                      <a:pt x="341" y="275"/>
                    </a:lnTo>
                    <a:lnTo>
                      <a:pt x="335" y="275"/>
                    </a:lnTo>
                    <a:lnTo>
                      <a:pt x="348" y="287"/>
                    </a:lnTo>
                    <a:lnTo>
                      <a:pt x="349" y="297"/>
                    </a:lnTo>
                    <a:lnTo>
                      <a:pt x="329" y="297"/>
                    </a:lnTo>
                    <a:lnTo>
                      <a:pt x="318" y="323"/>
                    </a:lnTo>
                    <a:lnTo>
                      <a:pt x="291" y="296"/>
                    </a:lnTo>
                    <a:lnTo>
                      <a:pt x="282" y="292"/>
                    </a:lnTo>
                    <a:lnTo>
                      <a:pt x="252" y="305"/>
                    </a:lnTo>
                    <a:lnTo>
                      <a:pt x="155" y="258"/>
                    </a:lnTo>
                    <a:lnTo>
                      <a:pt x="125" y="234"/>
                    </a:lnTo>
                    <a:lnTo>
                      <a:pt x="127" y="180"/>
                    </a:lnTo>
                    <a:lnTo>
                      <a:pt x="56" y="72"/>
                    </a:lnTo>
                    <a:lnTo>
                      <a:pt x="49" y="35"/>
                    </a:lnTo>
                    <a:lnTo>
                      <a:pt x="32" y="15"/>
                    </a:lnTo>
                    <a:lnTo>
                      <a:pt x="23" y="45"/>
                    </a:lnTo>
                    <a:lnTo>
                      <a:pt x="41" y="71"/>
                    </a:lnTo>
                    <a:lnTo>
                      <a:pt x="75" y="166"/>
                    </a:lnTo>
                    <a:lnTo>
                      <a:pt x="63" y="174"/>
                    </a:lnTo>
                    <a:lnTo>
                      <a:pt x="35" y="142"/>
                    </a:lnTo>
                    <a:lnTo>
                      <a:pt x="39" y="116"/>
                    </a:lnTo>
                    <a:lnTo>
                      <a:pt x="5" y="87"/>
                    </a:lnTo>
                    <a:lnTo>
                      <a:pt x="24" y="78"/>
                    </a:lnTo>
                    <a:lnTo>
                      <a:pt x="6" y="50"/>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0">
                <a:extLst>
                  <a:ext uri="{FF2B5EF4-FFF2-40B4-BE49-F238E27FC236}">
                    <a16:creationId xmlns:a16="http://schemas.microsoft.com/office/drawing/2014/main" id="{F9C8A916-80CC-B08E-3602-E32350A3FD41}"/>
                  </a:ext>
                </a:extLst>
              </p:cNvPr>
              <p:cNvSpPr>
                <a:spLocks/>
              </p:cNvSpPr>
              <p:nvPr/>
            </p:nvSpPr>
            <p:spPr bwMode="auto">
              <a:xfrm>
                <a:off x="1457" y="2067"/>
                <a:ext cx="25" cy="53"/>
              </a:xfrm>
              <a:custGeom>
                <a:avLst/>
                <a:gdLst>
                  <a:gd name="T0" fmla="*/ 25 w 25"/>
                  <a:gd name="T1" fmla="*/ 13 h 53"/>
                  <a:gd name="T2" fmla="*/ 15 w 25"/>
                  <a:gd name="T3" fmla="*/ 39 h 53"/>
                  <a:gd name="T4" fmla="*/ 0 w 25"/>
                  <a:gd name="T5" fmla="*/ 53 h 53"/>
                  <a:gd name="T6" fmla="*/ 3 w 25"/>
                  <a:gd name="T7" fmla="*/ 20 h 53"/>
                  <a:gd name="T8" fmla="*/ 25 w 25"/>
                  <a:gd name="T9" fmla="*/ 0 h 53"/>
                  <a:gd name="T10" fmla="*/ 25 w 25"/>
                  <a:gd name="T11" fmla="*/ 13 h 53"/>
                </a:gdLst>
                <a:ahLst/>
                <a:cxnLst>
                  <a:cxn ang="0">
                    <a:pos x="T0" y="T1"/>
                  </a:cxn>
                  <a:cxn ang="0">
                    <a:pos x="T2" y="T3"/>
                  </a:cxn>
                  <a:cxn ang="0">
                    <a:pos x="T4" y="T5"/>
                  </a:cxn>
                  <a:cxn ang="0">
                    <a:pos x="T6" y="T7"/>
                  </a:cxn>
                  <a:cxn ang="0">
                    <a:pos x="T8" y="T9"/>
                  </a:cxn>
                  <a:cxn ang="0">
                    <a:pos x="T10" y="T11"/>
                  </a:cxn>
                </a:cxnLst>
                <a:rect l="0" t="0" r="r" b="b"/>
                <a:pathLst>
                  <a:path w="25" h="53">
                    <a:moveTo>
                      <a:pt x="25" y="13"/>
                    </a:moveTo>
                    <a:lnTo>
                      <a:pt x="15" y="39"/>
                    </a:lnTo>
                    <a:lnTo>
                      <a:pt x="0" y="53"/>
                    </a:lnTo>
                    <a:lnTo>
                      <a:pt x="3" y="20"/>
                    </a:lnTo>
                    <a:lnTo>
                      <a:pt x="25" y="0"/>
                    </a:lnTo>
                    <a:lnTo>
                      <a:pt x="25" y="1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1">
                <a:extLst>
                  <a:ext uri="{FF2B5EF4-FFF2-40B4-BE49-F238E27FC236}">
                    <a16:creationId xmlns:a16="http://schemas.microsoft.com/office/drawing/2014/main" id="{38AB32B4-1E06-6672-D106-F9EC0BF6CA51}"/>
                  </a:ext>
                </a:extLst>
              </p:cNvPr>
              <p:cNvSpPr>
                <a:spLocks/>
              </p:cNvSpPr>
              <p:nvPr/>
            </p:nvSpPr>
            <p:spPr bwMode="auto">
              <a:xfrm>
                <a:off x="1407" y="2085"/>
                <a:ext cx="64" cy="72"/>
              </a:xfrm>
              <a:custGeom>
                <a:avLst/>
                <a:gdLst>
                  <a:gd name="T0" fmla="*/ 53 w 64"/>
                  <a:gd name="T1" fmla="*/ 2 h 72"/>
                  <a:gd name="T2" fmla="*/ 50 w 64"/>
                  <a:gd name="T3" fmla="*/ 35 h 72"/>
                  <a:gd name="T4" fmla="*/ 64 w 64"/>
                  <a:gd name="T5" fmla="*/ 38 h 72"/>
                  <a:gd name="T6" fmla="*/ 51 w 64"/>
                  <a:gd name="T7" fmla="*/ 49 h 72"/>
                  <a:gd name="T8" fmla="*/ 31 w 64"/>
                  <a:gd name="T9" fmla="*/ 72 h 72"/>
                  <a:gd name="T10" fmla="*/ 11 w 64"/>
                  <a:gd name="T11" fmla="*/ 69 h 72"/>
                  <a:gd name="T12" fmla="*/ 0 w 64"/>
                  <a:gd name="T13" fmla="*/ 58 h 72"/>
                  <a:gd name="T14" fmla="*/ 11 w 64"/>
                  <a:gd name="T15" fmla="*/ 32 h 72"/>
                  <a:gd name="T16" fmla="*/ 31 w 64"/>
                  <a:gd name="T17" fmla="*/ 32 h 72"/>
                  <a:gd name="T18" fmla="*/ 30 w 64"/>
                  <a:gd name="T19" fmla="*/ 22 h 72"/>
                  <a:gd name="T20" fmla="*/ 17 w 64"/>
                  <a:gd name="T21" fmla="*/ 10 h 72"/>
                  <a:gd name="T22" fmla="*/ 23 w 64"/>
                  <a:gd name="T23" fmla="*/ 10 h 72"/>
                  <a:gd name="T24" fmla="*/ 27 w 64"/>
                  <a:gd name="T25" fmla="*/ 0 h 72"/>
                  <a:gd name="T26" fmla="*/ 53 w 64"/>
                  <a:gd name="T2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3" y="2"/>
                    </a:moveTo>
                    <a:lnTo>
                      <a:pt x="50" y="35"/>
                    </a:lnTo>
                    <a:lnTo>
                      <a:pt x="64" y="38"/>
                    </a:lnTo>
                    <a:lnTo>
                      <a:pt x="51" y="49"/>
                    </a:lnTo>
                    <a:lnTo>
                      <a:pt x="31" y="72"/>
                    </a:lnTo>
                    <a:lnTo>
                      <a:pt x="11" y="69"/>
                    </a:lnTo>
                    <a:lnTo>
                      <a:pt x="0" y="58"/>
                    </a:lnTo>
                    <a:lnTo>
                      <a:pt x="11" y="32"/>
                    </a:lnTo>
                    <a:lnTo>
                      <a:pt x="31" y="32"/>
                    </a:lnTo>
                    <a:lnTo>
                      <a:pt x="30" y="22"/>
                    </a:lnTo>
                    <a:lnTo>
                      <a:pt x="17" y="10"/>
                    </a:lnTo>
                    <a:lnTo>
                      <a:pt x="23" y="10"/>
                    </a:lnTo>
                    <a:lnTo>
                      <a:pt x="27" y="0"/>
                    </a:lnTo>
                    <a:lnTo>
                      <a:pt x="53"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2">
                <a:extLst>
                  <a:ext uri="{FF2B5EF4-FFF2-40B4-BE49-F238E27FC236}">
                    <a16:creationId xmlns:a16="http://schemas.microsoft.com/office/drawing/2014/main" id="{4E4CA4D9-14FB-F90F-22E3-C77D6F3E8DDB}"/>
                  </a:ext>
                </a:extLst>
              </p:cNvPr>
              <p:cNvSpPr>
                <a:spLocks/>
              </p:cNvSpPr>
              <p:nvPr/>
            </p:nvSpPr>
            <p:spPr bwMode="auto">
              <a:xfrm>
                <a:off x="1438" y="2146"/>
                <a:ext cx="38" cy="23"/>
              </a:xfrm>
              <a:custGeom>
                <a:avLst/>
                <a:gdLst>
                  <a:gd name="T0" fmla="*/ 11 w 38"/>
                  <a:gd name="T1" fmla="*/ 0 h 23"/>
                  <a:gd name="T2" fmla="*/ 38 w 38"/>
                  <a:gd name="T3" fmla="*/ 16 h 23"/>
                  <a:gd name="T4" fmla="*/ 33 w 38"/>
                  <a:gd name="T5" fmla="*/ 23 h 23"/>
                  <a:gd name="T6" fmla="*/ 0 w 38"/>
                  <a:gd name="T7" fmla="*/ 11 h 23"/>
                  <a:gd name="T8" fmla="*/ 11 w 38"/>
                  <a:gd name="T9" fmla="*/ 0 h 23"/>
                </a:gdLst>
                <a:ahLst/>
                <a:cxnLst>
                  <a:cxn ang="0">
                    <a:pos x="T0" y="T1"/>
                  </a:cxn>
                  <a:cxn ang="0">
                    <a:pos x="T2" y="T3"/>
                  </a:cxn>
                  <a:cxn ang="0">
                    <a:pos x="T4" y="T5"/>
                  </a:cxn>
                  <a:cxn ang="0">
                    <a:pos x="T6" y="T7"/>
                  </a:cxn>
                  <a:cxn ang="0">
                    <a:pos x="T8" y="T9"/>
                  </a:cxn>
                </a:cxnLst>
                <a:rect l="0" t="0" r="r" b="b"/>
                <a:pathLst>
                  <a:path w="38" h="23">
                    <a:moveTo>
                      <a:pt x="11" y="0"/>
                    </a:moveTo>
                    <a:lnTo>
                      <a:pt x="38" y="16"/>
                    </a:lnTo>
                    <a:lnTo>
                      <a:pt x="33" y="23"/>
                    </a:lnTo>
                    <a:lnTo>
                      <a:pt x="0" y="11"/>
                    </a:lnTo>
                    <a:lnTo>
                      <a:pt x="11"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3">
                <a:extLst>
                  <a:ext uri="{FF2B5EF4-FFF2-40B4-BE49-F238E27FC236}">
                    <a16:creationId xmlns:a16="http://schemas.microsoft.com/office/drawing/2014/main" id="{EEA0CFB2-F41A-26EA-5ED9-86CC6A1C4203}"/>
                  </a:ext>
                </a:extLst>
              </p:cNvPr>
              <p:cNvSpPr>
                <a:spLocks/>
              </p:cNvSpPr>
              <p:nvPr/>
            </p:nvSpPr>
            <p:spPr bwMode="auto">
              <a:xfrm>
                <a:off x="1449" y="2120"/>
                <a:ext cx="100" cy="54"/>
              </a:xfrm>
              <a:custGeom>
                <a:avLst/>
                <a:gdLst>
                  <a:gd name="T0" fmla="*/ 32 w 100"/>
                  <a:gd name="T1" fmla="*/ 0 h 54"/>
                  <a:gd name="T2" fmla="*/ 84 w 100"/>
                  <a:gd name="T3" fmla="*/ 0 h 54"/>
                  <a:gd name="T4" fmla="*/ 100 w 100"/>
                  <a:gd name="T5" fmla="*/ 15 h 54"/>
                  <a:gd name="T6" fmla="*/ 74 w 100"/>
                  <a:gd name="T7" fmla="*/ 21 h 54"/>
                  <a:gd name="T8" fmla="*/ 56 w 100"/>
                  <a:gd name="T9" fmla="*/ 35 h 54"/>
                  <a:gd name="T10" fmla="*/ 47 w 100"/>
                  <a:gd name="T11" fmla="*/ 37 h 54"/>
                  <a:gd name="T12" fmla="*/ 34 w 100"/>
                  <a:gd name="T13" fmla="*/ 54 h 54"/>
                  <a:gd name="T14" fmla="*/ 27 w 100"/>
                  <a:gd name="T15" fmla="*/ 42 h 54"/>
                  <a:gd name="T16" fmla="*/ 0 w 100"/>
                  <a:gd name="T17" fmla="*/ 26 h 54"/>
                  <a:gd name="T18" fmla="*/ 9 w 100"/>
                  <a:gd name="T19" fmla="*/ 14 h 54"/>
                  <a:gd name="T20" fmla="*/ 22 w 100"/>
                  <a:gd name="T21" fmla="*/ 3 h 54"/>
                  <a:gd name="T22" fmla="*/ 32 w 100"/>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54">
                    <a:moveTo>
                      <a:pt x="32" y="0"/>
                    </a:moveTo>
                    <a:lnTo>
                      <a:pt x="84" y="0"/>
                    </a:lnTo>
                    <a:lnTo>
                      <a:pt x="100" y="15"/>
                    </a:lnTo>
                    <a:lnTo>
                      <a:pt x="74" y="21"/>
                    </a:lnTo>
                    <a:lnTo>
                      <a:pt x="56" y="35"/>
                    </a:lnTo>
                    <a:lnTo>
                      <a:pt x="47" y="37"/>
                    </a:lnTo>
                    <a:lnTo>
                      <a:pt x="34" y="54"/>
                    </a:lnTo>
                    <a:lnTo>
                      <a:pt x="27" y="42"/>
                    </a:lnTo>
                    <a:lnTo>
                      <a:pt x="0" y="26"/>
                    </a:lnTo>
                    <a:lnTo>
                      <a:pt x="9" y="14"/>
                    </a:lnTo>
                    <a:lnTo>
                      <a:pt x="22" y="3"/>
                    </a:lnTo>
                    <a:lnTo>
                      <a:pt x="32"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34">
                <a:extLst>
                  <a:ext uri="{FF2B5EF4-FFF2-40B4-BE49-F238E27FC236}">
                    <a16:creationId xmlns:a16="http://schemas.microsoft.com/office/drawing/2014/main" id="{6FBDF3EC-6512-2678-E236-56068DCEA745}"/>
                  </a:ext>
                </a:extLst>
              </p:cNvPr>
              <p:cNvSpPr>
                <a:spLocks/>
              </p:cNvSpPr>
              <p:nvPr/>
            </p:nvSpPr>
            <p:spPr bwMode="auto">
              <a:xfrm>
                <a:off x="1694" y="2049"/>
                <a:ext cx="42" cy="26"/>
              </a:xfrm>
              <a:custGeom>
                <a:avLst/>
                <a:gdLst>
                  <a:gd name="T0" fmla="*/ 26 w 42"/>
                  <a:gd name="T1" fmla="*/ 1 h 26"/>
                  <a:gd name="T2" fmla="*/ 38 w 42"/>
                  <a:gd name="T3" fmla="*/ 0 h 26"/>
                  <a:gd name="T4" fmla="*/ 42 w 42"/>
                  <a:gd name="T5" fmla="*/ 26 h 26"/>
                  <a:gd name="T6" fmla="*/ 0 w 42"/>
                  <a:gd name="T7" fmla="*/ 22 h 26"/>
                  <a:gd name="T8" fmla="*/ 16 w 42"/>
                  <a:gd name="T9" fmla="*/ 16 h 26"/>
                  <a:gd name="T10" fmla="*/ 3 w 42"/>
                  <a:gd name="T11" fmla="*/ 11 h 26"/>
                  <a:gd name="T12" fmla="*/ 26 w 42"/>
                  <a:gd name="T13" fmla="*/ 1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26" y="1"/>
                    </a:moveTo>
                    <a:lnTo>
                      <a:pt x="38" y="0"/>
                    </a:lnTo>
                    <a:lnTo>
                      <a:pt x="42" y="26"/>
                    </a:lnTo>
                    <a:lnTo>
                      <a:pt x="0" y="22"/>
                    </a:lnTo>
                    <a:lnTo>
                      <a:pt x="16" y="16"/>
                    </a:lnTo>
                    <a:lnTo>
                      <a:pt x="3" y="11"/>
                    </a:lnTo>
                    <a:lnTo>
                      <a:pt x="26" y="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35">
                <a:extLst>
                  <a:ext uri="{FF2B5EF4-FFF2-40B4-BE49-F238E27FC236}">
                    <a16:creationId xmlns:a16="http://schemas.microsoft.com/office/drawing/2014/main" id="{67128FD5-37EF-450A-8018-A10EF79A699D}"/>
                  </a:ext>
                </a:extLst>
              </p:cNvPr>
              <p:cNvSpPr>
                <a:spLocks/>
              </p:cNvSpPr>
              <p:nvPr/>
            </p:nvSpPr>
            <p:spPr bwMode="auto">
              <a:xfrm>
                <a:off x="1626" y="2072"/>
                <a:ext cx="43" cy="15"/>
              </a:xfrm>
              <a:custGeom>
                <a:avLst/>
                <a:gdLst>
                  <a:gd name="T0" fmla="*/ 5 w 43"/>
                  <a:gd name="T1" fmla="*/ 0 h 15"/>
                  <a:gd name="T2" fmla="*/ 42 w 43"/>
                  <a:gd name="T3" fmla="*/ 4 h 15"/>
                  <a:gd name="T4" fmla="*/ 43 w 43"/>
                  <a:gd name="T5" fmla="*/ 9 h 15"/>
                  <a:gd name="T6" fmla="*/ 26 w 43"/>
                  <a:gd name="T7" fmla="*/ 15 h 15"/>
                  <a:gd name="T8" fmla="*/ 0 w 43"/>
                  <a:gd name="T9" fmla="*/ 5 h 15"/>
                  <a:gd name="T10" fmla="*/ 5 w 43"/>
                  <a:gd name="T11" fmla="*/ 0 h 15"/>
                </a:gdLst>
                <a:ahLst/>
                <a:cxnLst>
                  <a:cxn ang="0">
                    <a:pos x="T0" y="T1"/>
                  </a:cxn>
                  <a:cxn ang="0">
                    <a:pos x="T2" y="T3"/>
                  </a:cxn>
                  <a:cxn ang="0">
                    <a:pos x="T4" y="T5"/>
                  </a:cxn>
                  <a:cxn ang="0">
                    <a:pos x="T6" y="T7"/>
                  </a:cxn>
                  <a:cxn ang="0">
                    <a:pos x="T8" y="T9"/>
                  </a:cxn>
                  <a:cxn ang="0">
                    <a:pos x="T10" y="T11"/>
                  </a:cxn>
                </a:cxnLst>
                <a:rect l="0" t="0" r="r" b="b"/>
                <a:pathLst>
                  <a:path w="43" h="15">
                    <a:moveTo>
                      <a:pt x="5" y="0"/>
                    </a:moveTo>
                    <a:lnTo>
                      <a:pt x="42" y="4"/>
                    </a:lnTo>
                    <a:lnTo>
                      <a:pt x="43" y="9"/>
                    </a:lnTo>
                    <a:lnTo>
                      <a:pt x="26" y="15"/>
                    </a:lnTo>
                    <a:lnTo>
                      <a:pt x="0" y="5"/>
                    </a:lnTo>
                    <a:lnTo>
                      <a:pt x="5"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36">
                <a:extLst>
                  <a:ext uri="{FF2B5EF4-FFF2-40B4-BE49-F238E27FC236}">
                    <a16:creationId xmlns:a16="http://schemas.microsoft.com/office/drawing/2014/main" id="{FA1EE83E-3168-81A9-E62A-6924551A0DC7}"/>
                  </a:ext>
                </a:extLst>
              </p:cNvPr>
              <p:cNvSpPr>
                <a:spLocks/>
              </p:cNvSpPr>
              <p:nvPr/>
            </p:nvSpPr>
            <p:spPr bwMode="auto">
              <a:xfrm>
                <a:off x="1476" y="2135"/>
                <a:ext cx="73" cy="80"/>
              </a:xfrm>
              <a:custGeom>
                <a:avLst/>
                <a:gdLst>
                  <a:gd name="T0" fmla="*/ 20 w 73"/>
                  <a:gd name="T1" fmla="*/ 22 h 80"/>
                  <a:gd name="T2" fmla="*/ 29 w 73"/>
                  <a:gd name="T3" fmla="*/ 20 h 80"/>
                  <a:gd name="T4" fmla="*/ 47 w 73"/>
                  <a:gd name="T5" fmla="*/ 6 h 80"/>
                  <a:gd name="T6" fmla="*/ 73 w 73"/>
                  <a:gd name="T7" fmla="*/ 0 h 80"/>
                  <a:gd name="T8" fmla="*/ 71 w 73"/>
                  <a:gd name="T9" fmla="*/ 16 h 80"/>
                  <a:gd name="T10" fmla="*/ 60 w 73"/>
                  <a:gd name="T11" fmla="*/ 80 h 80"/>
                  <a:gd name="T12" fmla="*/ 44 w 73"/>
                  <a:gd name="T13" fmla="*/ 70 h 80"/>
                  <a:gd name="T14" fmla="*/ 28 w 73"/>
                  <a:gd name="T15" fmla="*/ 72 h 80"/>
                  <a:gd name="T16" fmla="*/ 0 w 73"/>
                  <a:gd name="T17" fmla="*/ 41 h 80"/>
                  <a:gd name="T18" fmla="*/ 7 w 73"/>
                  <a:gd name="T19" fmla="*/ 39 h 80"/>
                  <a:gd name="T20" fmla="*/ 20 w 73"/>
                  <a:gd name="T21"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80">
                    <a:moveTo>
                      <a:pt x="20" y="22"/>
                    </a:moveTo>
                    <a:lnTo>
                      <a:pt x="29" y="20"/>
                    </a:lnTo>
                    <a:lnTo>
                      <a:pt x="47" y="6"/>
                    </a:lnTo>
                    <a:lnTo>
                      <a:pt x="73" y="0"/>
                    </a:lnTo>
                    <a:lnTo>
                      <a:pt x="71" y="16"/>
                    </a:lnTo>
                    <a:lnTo>
                      <a:pt x="60" y="80"/>
                    </a:lnTo>
                    <a:lnTo>
                      <a:pt x="44" y="70"/>
                    </a:lnTo>
                    <a:lnTo>
                      <a:pt x="28" y="72"/>
                    </a:lnTo>
                    <a:lnTo>
                      <a:pt x="0" y="41"/>
                    </a:lnTo>
                    <a:lnTo>
                      <a:pt x="7" y="39"/>
                    </a:lnTo>
                    <a:lnTo>
                      <a:pt x="20" y="2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37">
                <a:extLst>
                  <a:ext uri="{FF2B5EF4-FFF2-40B4-BE49-F238E27FC236}">
                    <a16:creationId xmlns:a16="http://schemas.microsoft.com/office/drawing/2014/main" id="{B90BDE97-A8EF-E48D-9693-12D3B9143830}"/>
                  </a:ext>
                </a:extLst>
              </p:cNvPr>
              <p:cNvSpPr>
                <a:spLocks/>
              </p:cNvSpPr>
              <p:nvPr/>
            </p:nvSpPr>
            <p:spPr bwMode="auto">
              <a:xfrm>
                <a:off x="1499" y="2205"/>
                <a:ext cx="56" cy="52"/>
              </a:xfrm>
              <a:custGeom>
                <a:avLst/>
                <a:gdLst>
                  <a:gd name="T0" fmla="*/ 0 w 56"/>
                  <a:gd name="T1" fmla="*/ 11 h 52"/>
                  <a:gd name="T2" fmla="*/ 5 w 56"/>
                  <a:gd name="T3" fmla="*/ 2 h 52"/>
                  <a:gd name="T4" fmla="*/ 21 w 56"/>
                  <a:gd name="T5" fmla="*/ 0 h 52"/>
                  <a:gd name="T6" fmla="*/ 37 w 56"/>
                  <a:gd name="T7" fmla="*/ 10 h 52"/>
                  <a:gd name="T8" fmla="*/ 56 w 56"/>
                  <a:gd name="T9" fmla="*/ 29 h 52"/>
                  <a:gd name="T10" fmla="*/ 45 w 56"/>
                  <a:gd name="T11" fmla="*/ 52 h 52"/>
                  <a:gd name="T12" fmla="*/ 20 w 56"/>
                  <a:gd name="T13" fmla="*/ 26 h 52"/>
                  <a:gd name="T14" fmla="*/ 12 w 56"/>
                  <a:gd name="T15" fmla="*/ 27 h 52"/>
                  <a:gd name="T16" fmla="*/ 4 w 56"/>
                  <a:gd name="T17" fmla="*/ 26 h 52"/>
                  <a:gd name="T18" fmla="*/ 0 w 56"/>
                  <a:gd name="T19"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2">
                    <a:moveTo>
                      <a:pt x="0" y="11"/>
                    </a:moveTo>
                    <a:lnTo>
                      <a:pt x="5" y="2"/>
                    </a:lnTo>
                    <a:lnTo>
                      <a:pt x="21" y="0"/>
                    </a:lnTo>
                    <a:lnTo>
                      <a:pt x="37" y="10"/>
                    </a:lnTo>
                    <a:lnTo>
                      <a:pt x="56" y="29"/>
                    </a:lnTo>
                    <a:lnTo>
                      <a:pt x="45" y="52"/>
                    </a:lnTo>
                    <a:lnTo>
                      <a:pt x="20" y="26"/>
                    </a:lnTo>
                    <a:lnTo>
                      <a:pt x="12" y="27"/>
                    </a:lnTo>
                    <a:lnTo>
                      <a:pt x="4" y="26"/>
                    </a:lnTo>
                    <a:lnTo>
                      <a:pt x="0" y="1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38">
                <a:extLst>
                  <a:ext uri="{FF2B5EF4-FFF2-40B4-BE49-F238E27FC236}">
                    <a16:creationId xmlns:a16="http://schemas.microsoft.com/office/drawing/2014/main" id="{55F4B446-025A-BBDB-617D-A6B4A837AD9B}"/>
                  </a:ext>
                </a:extLst>
              </p:cNvPr>
              <p:cNvSpPr>
                <a:spLocks/>
              </p:cNvSpPr>
              <p:nvPr/>
            </p:nvSpPr>
            <p:spPr bwMode="auto">
              <a:xfrm>
                <a:off x="1882" y="2254"/>
                <a:ext cx="74" cy="128"/>
              </a:xfrm>
              <a:custGeom>
                <a:avLst/>
                <a:gdLst>
                  <a:gd name="T0" fmla="*/ 27 w 74"/>
                  <a:gd name="T1" fmla="*/ 0 h 128"/>
                  <a:gd name="T2" fmla="*/ 67 w 74"/>
                  <a:gd name="T3" fmla="*/ 42 h 128"/>
                  <a:gd name="T4" fmla="*/ 51 w 74"/>
                  <a:gd name="T5" fmla="*/ 78 h 128"/>
                  <a:gd name="T6" fmla="*/ 63 w 74"/>
                  <a:gd name="T7" fmla="*/ 91 h 128"/>
                  <a:gd name="T8" fmla="*/ 74 w 74"/>
                  <a:gd name="T9" fmla="*/ 116 h 128"/>
                  <a:gd name="T10" fmla="*/ 50 w 74"/>
                  <a:gd name="T11" fmla="*/ 120 h 128"/>
                  <a:gd name="T12" fmla="*/ 41 w 74"/>
                  <a:gd name="T13" fmla="*/ 128 h 128"/>
                  <a:gd name="T14" fmla="*/ 28 w 74"/>
                  <a:gd name="T15" fmla="*/ 120 h 128"/>
                  <a:gd name="T16" fmla="*/ 23 w 74"/>
                  <a:gd name="T17" fmla="*/ 109 h 128"/>
                  <a:gd name="T18" fmla="*/ 27 w 74"/>
                  <a:gd name="T19" fmla="*/ 80 h 128"/>
                  <a:gd name="T20" fmla="*/ 20 w 74"/>
                  <a:gd name="T21" fmla="*/ 57 h 128"/>
                  <a:gd name="T22" fmla="*/ 13 w 74"/>
                  <a:gd name="T23" fmla="*/ 60 h 128"/>
                  <a:gd name="T24" fmla="*/ 0 w 74"/>
                  <a:gd name="T25" fmla="*/ 44 h 128"/>
                  <a:gd name="T26" fmla="*/ 2 w 74"/>
                  <a:gd name="T27" fmla="*/ 32 h 128"/>
                  <a:gd name="T28" fmla="*/ 18 w 74"/>
                  <a:gd name="T29" fmla="*/ 25 h 128"/>
                  <a:gd name="T30" fmla="*/ 11 w 74"/>
                  <a:gd name="T31" fmla="*/ 17 h 128"/>
                  <a:gd name="T32" fmla="*/ 27 w 74"/>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8">
                    <a:moveTo>
                      <a:pt x="27" y="0"/>
                    </a:moveTo>
                    <a:lnTo>
                      <a:pt x="67" y="42"/>
                    </a:lnTo>
                    <a:lnTo>
                      <a:pt x="51" y="78"/>
                    </a:lnTo>
                    <a:lnTo>
                      <a:pt x="63" y="91"/>
                    </a:lnTo>
                    <a:lnTo>
                      <a:pt x="74" y="116"/>
                    </a:lnTo>
                    <a:lnTo>
                      <a:pt x="50" y="120"/>
                    </a:lnTo>
                    <a:lnTo>
                      <a:pt x="41" y="128"/>
                    </a:lnTo>
                    <a:lnTo>
                      <a:pt x="28" y="120"/>
                    </a:lnTo>
                    <a:lnTo>
                      <a:pt x="23" y="109"/>
                    </a:lnTo>
                    <a:lnTo>
                      <a:pt x="27" y="80"/>
                    </a:lnTo>
                    <a:lnTo>
                      <a:pt x="20" y="57"/>
                    </a:lnTo>
                    <a:lnTo>
                      <a:pt x="13" y="60"/>
                    </a:lnTo>
                    <a:lnTo>
                      <a:pt x="0" y="44"/>
                    </a:lnTo>
                    <a:lnTo>
                      <a:pt x="2" y="32"/>
                    </a:lnTo>
                    <a:lnTo>
                      <a:pt x="18" y="25"/>
                    </a:lnTo>
                    <a:lnTo>
                      <a:pt x="11" y="17"/>
                    </a:lnTo>
                    <a:lnTo>
                      <a:pt x="27"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39">
                <a:extLst>
                  <a:ext uri="{FF2B5EF4-FFF2-40B4-BE49-F238E27FC236}">
                    <a16:creationId xmlns:a16="http://schemas.microsoft.com/office/drawing/2014/main" id="{28915C86-06CE-7501-C0E0-F658A3B620EA}"/>
                  </a:ext>
                </a:extLst>
              </p:cNvPr>
              <p:cNvSpPr>
                <a:spLocks/>
              </p:cNvSpPr>
              <p:nvPr/>
            </p:nvSpPr>
            <p:spPr bwMode="auto">
              <a:xfrm>
                <a:off x="1933" y="2296"/>
                <a:ext cx="65" cy="74"/>
              </a:xfrm>
              <a:custGeom>
                <a:avLst/>
                <a:gdLst>
                  <a:gd name="T0" fmla="*/ 16 w 65"/>
                  <a:gd name="T1" fmla="*/ 0 h 74"/>
                  <a:gd name="T2" fmla="*/ 50 w 65"/>
                  <a:gd name="T3" fmla="*/ 1 h 74"/>
                  <a:gd name="T4" fmla="*/ 65 w 65"/>
                  <a:gd name="T5" fmla="*/ 5 h 74"/>
                  <a:gd name="T6" fmla="*/ 58 w 65"/>
                  <a:gd name="T7" fmla="*/ 23 h 74"/>
                  <a:gd name="T8" fmla="*/ 63 w 65"/>
                  <a:gd name="T9" fmla="*/ 44 h 74"/>
                  <a:gd name="T10" fmla="*/ 60 w 65"/>
                  <a:gd name="T11" fmla="*/ 61 h 74"/>
                  <a:gd name="T12" fmla="*/ 55 w 65"/>
                  <a:gd name="T13" fmla="*/ 67 h 74"/>
                  <a:gd name="T14" fmla="*/ 23 w 65"/>
                  <a:gd name="T15" fmla="*/ 74 h 74"/>
                  <a:gd name="T16" fmla="*/ 12 w 65"/>
                  <a:gd name="T17" fmla="*/ 49 h 74"/>
                  <a:gd name="T18" fmla="*/ 0 w 65"/>
                  <a:gd name="T19" fmla="*/ 36 h 74"/>
                  <a:gd name="T20" fmla="*/ 16 w 65"/>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74">
                    <a:moveTo>
                      <a:pt x="16" y="0"/>
                    </a:moveTo>
                    <a:lnTo>
                      <a:pt x="50" y="1"/>
                    </a:lnTo>
                    <a:lnTo>
                      <a:pt x="65" y="5"/>
                    </a:lnTo>
                    <a:lnTo>
                      <a:pt x="58" y="23"/>
                    </a:lnTo>
                    <a:lnTo>
                      <a:pt x="63" y="44"/>
                    </a:lnTo>
                    <a:lnTo>
                      <a:pt x="60" y="61"/>
                    </a:lnTo>
                    <a:lnTo>
                      <a:pt x="55" y="67"/>
                    </a:lnTo>
                    <a:lnTo>
                      <a:pt x="23" y="74"/>
                    </a:lnTo>
                    <a:lnTo>
                      <a:pt x="12" y="49"/>
                    </a:lnTo>
                    <a:lnTo>
                      <a:pt x="0" y="36"/>
                    </a:lnTo>
                    <a:lnTo>
                      <a:pt x="16"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40">
                <a:extLst>
                  <a:ext uri="{FF2B5EF4-FFF2-40B4-BE49-F238E27FC236}">
                    <a16:creationId xmlns:a16="http://schemas.microsoft.com/office/drawing/2014/main" id="{D0B62B38-57C7-7466-1BB0-13F24720F6C7}"/>
                  </a:ext>
                </a:extLst>
              </p:cNvPr>
              <p:cNvSpPr>
                <a:spLocks/>
              </p:cNvSpPr>
              <p:nvPr/>
            </p:nvSpPr>
            <p:spPr bwMode="auto">
              <a:xfrm>
                <a:off x="1988" y="2301"/>
                <a:ext cx="48" cy="64"/>
              </a:xfrm>
              <a:custGeom>
                <a:avLst/>
                <a:gdLst>
                  <a:gd name="T0" fmla="*/ 10 w 48"/>
                  <a:gd name="T1" fmla="*/ 0 h 64"/>
                  <a:gd name="T2" fmla="*/ 26 w 48"/>
                  <a:gd name="T3" fmla="*/ 4 h 64"/>
                  <a:gd name="T4" fmla="*/ 48 w 48"/>
                  <a:gd name="T5" fmla="*/ 25 h 64"/>
                  <a:gd name="T6" fmla="*/ 33 w 48"/>
                  <a:gd name="T7" fmla="*/ 54 h 64"/>
                  <a:gd name="T8" fmla="*/ 27 w 48"/>
                  <a:gd name="T9" fmla="*/ 64 h 64"/>
                  <a:gd name="T10" fmla="*/ 0 w 48"/>
                  <a:gd name="T11" fmla="*/ 62 h 64"/>
                  <a:gd name="T12" fmla="*/ 5 w 48"/>
                  <a:gd name="T13" fmla="*/ 56 h 64"/>
                  <a:gd name="T14" fmla="*/ 8 w 48"/>
                  <a:gd name="T15" fmla="*/ 39 h 64"/>
                  <a:gd name="T16" fmla="*/ 3 w 48"/>
                  <a:gd name="T17" fmla="*/ 18 h 64"/>
                  <a:gd name="T18" fmla="*/ 10 w 48"/>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4">
                    <a:moveTo>
                      <a:pt x="10" y="0"/>
                    </a:moveTo>
                    <a:lnTo>
                      <a:pt x="26" y="4"/>
                    </a:lnTo>
                    <a:lnTo>
                      <a:pt x="48" y="25"/>
                    </a:lnTo>
                    <a:lnTo>
                      <a:pt x="33" y="54"/>
                    </a:lnTo>
                    <a:lnTo>
                      <a:pt x="27" y="64"/>
                    </a:lnTo>
                    <a:lnTo>
                      <a:pt x="0" y="62"/>
                    </a:lnTo>
                    <a:lnTo>
                      <a:pt x="5" y="56"/>
                    </a:lnTo>
                    <a:lnTo>
                      <a:pt x="8" y="39"/>
                    </a:lnTo>
                    <a:lnTo>
                      <a:pt x="3" y="18"/>
                    </a:lnTo>
                    <a:lnTo>
                      <a:pt x="1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41">
                <a:extLst>
                  <a:ext uri="{FF2B5EF4-FFF2-40B4-BE49-F238E27FC236}">
                    <a16:creationId xmlns:a16="http://schemas.microsoft.com/office/drawing/2014/main" id="{D6AECD07-476C-B643-A605-7CB65846C9DD}"/>
                  </a:ext>
                </a:extLst>
              </p:cNvPr>
              <p:cNvSpPr>
                <a:spLocks/>
              </p:cNvSpPr>
              <p:nvPr/>
            </p:nvSpPr>
            <p:spPr bwMode="auto">
              <a:xfrm>
                <a:off x="1880" y="2210"/>
                <a:ext cx="22" cy="15"/>
              </a:xfrm>
              <a:custGeom>
                <a:avLst/>
                <a:gdLst>
                  <a:gd name="T0" fmla="*/ 2 w 22"/>
                  <a:gd name="T1" fmla="*/ 0 h 15"/>
                  <a:gd name="T2" fmla="*/ 22 w 22"/>
                  <a:gd name="T3" fmla="*/ 0 h 15"/>
                  <a:gd name="T4" fmla="*/ 16 w 22"/>
                  <a:gd name="T5" fmla="*/ 6 h 15"/>
                  <a:gd name="T6" fmla="*/ 17 w 22"/>
                  <a:gd name="T7" fmla="*/ 15 h 15"/>
                  <a:gd name="T8" fmla="*/ 0 w 22"/>
                  <a:gd name="T9" fmla="*/ 11 h 15"/>
                  <a:gd name="T10" fmla="*/ 3 w 22"/>
                  <a:gd name="T11" fmla="*/ 8 h 15"/>
                  <a:gd name="T12" fmla="*/ 2 w 2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2" y="0"/>
                    </a:moveTo>
                    <a:lnTo>
                      <a:pt x="22" y="0"/>
                    </a:lnTo>
                    <a:lnTo>
                      <a:pt x="16" y="6"/>
                    </a:lnTo>
                    <a:lnTo>
                      <a:pt x="17" y="15"/>
                    </a:lnTo>
                    <a:lnTo>
                      <a:pt x="0" y="11"/>
                    </a:lnTo>
                    <a:lnTo>
                      <a:pt x="3" y="8"/>
                    </a:lnTo>
                    <a:lnTo>
                      <a:pt x="2"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42">
                <a:extLst>
                  <a:ext uri="{FF2B5EF4-FFF2-40B4-BE49-F238E27FC236}">
                    <a16:creationId xmlns:a16="http://schemas.microsoft.com/office/drawing/2014/main" id="{07CEF57F-D74F-84FE-F7EF-FFD7E4AA49B6}"/>
                  </a:ext>
                </a:extLst>
              </p:cNvPr>
              <p:cNvSpPr>
                <a:spLocks/>
              </p:cNvSpPr>
              <p:nvPr/>
            </p:nvSpPr>
            <p:spPr bwMode="auto">
              <a:xfrm>
                <a:off x="1757" y="2576"/>
                <a:ext cx="199" cy="239"/>
              </a:xfrm>
              <a:custGeom>
                <a:avLst/>
                <a:gdLst>
                  <a:gd name="T0" fmla="*/ 16 w 199"/>
                  <a:gd name="T1" fmla="*/ 26 h 239"/>
                  <a:gd name="T2" fmla="*/ 53 w 199"/>
                  <a:gd name="T3" fmla="*/ 3 h 239"/>
                  <a:gd name="T4" fmla="*/ 65 w 199"/>
                  <a:gd name="T5" fmla="*/ 0 h 239"/>
                  <a:gd name="T6" fmla="*/ 68 w 199"/>
                  <a:gd name="T7" fmla="*/ 37 h 239"/>
                  <a:gd name="T8" fmla="*/ 88 w 199"/>
                  <a:gd name="T9" fmla="*/ 53 h 239"/>
                  <a:gd name="T10" fmla="*/ 103 w 199"/>
                  <a:gd name="T11" fmla="*/ 55 h 239"/>
                  <a:gd name="T12" fmla="*/ 127 w 199"/>
                  <a:gd name="T13" fmla="*/ 71 h 239"/>
                  <a:gd name="T14" fmla="*/ 139 w 199"/>
                  <a:gd name="T15" fmla="*/ 72 h 239"/>
                  <a:gd name="T16" fmla="*/ 148 w 199"/>
                  <a:gd name="T17" fmla="*/ 77 h 239"/>
                  <a:gd name="T18" fmla="*/ 154 w 199"/>
                  <a:gd name="T19" fmla="*/ 120 h 239"/>
                  <a:gd name="T20" fmla="*/ 183 w 199"/>
                  <a:gd name="T21" fmla="*/ 121 h 239"/>
                  <a:gd name="T22" fmla="*/ 182 w 199"/>
                  <a:gd name="T23" fmla="*/ 137 h 239"/>
                  <a:gd name="T24" fmla="*/ 192 w 199"/>
                  <a:gd name="T25" fmla="*/ 142 h 239"/>
                  <a:gd name="T26" fmla="*/ 199 w 199"/>
                  <a:gd name="T27" fmla="*/ 154 h 239"/>
                  <a:gd name="T28" fmla="*/ 190 w 199"/>
                  <a:gd name="T29" fmla="*/ 183 h 239"/>
                  <a:gd name="T30" fmla="*/ 175 w 199"/>
                  <a:gd name="T31" fmla="*/ 174 h 239"/>
                  <a:gd name="T32" fmla="*/ 134 w 199"/>
                  <a:gd name="T33" fmla="*/ 180 h 239"/>
                  <a:gd name="T34" fmla="*/ 125 w 199"/>
                  <a:gd name="T35" fmla="*/ 226 h 239"/>
                  <a:gd name="T36" fmla="*/ 122 w 199"/>
                  <a:gd name="T37" fmla="*/ 223 h 239"/>
                  <a:gd name="T38" fmla="*/ 105 w 199"/>
                  <a:gd name="T39" fmla="*/ 223 h 239"/>
                  <a:gd name="T40" fmla="*/ 101 w 199"/>
                  <a:gd name="T41" fmla="*/ 235 h 239"/>
                  <a:gd name="T42" fmla="*/ 100 w 199"/>
                  <a:gd name="T43" fmla="*/ 238 h 239"/>
                  <a:gd name="T44" fmla="*/ 95 w 199"/>
                  <a:gd name="T45" fmla="*/ 226 h 239"/>
                  <a:gd name="T46" fmla="*/ 78 w 199"/>
                  <a:gd name="T47" fmla="*/ 224 h 239"/>
                  <a:gd name="T48" fmla="*/ 74 w 199"/>
                  <a:gd name="T49" fmla="*/ 223 h 239"/>
                  <a:gd name="T50" fmla="*/ 69 w 199"/>
                  <a:gd name="T51" fmla="*/ 218 h 239"/>
                  <a:gd name="T52" fmla="*/ 59 w 199"/>
                  <a:gd name="T53" fmla="*/ 239 h 239"/>
                  <a:gd name="T54" fmla="*/ 46 w 199"/>
                  <a:gd name="T55" fmla="*/ 236 h 239"/>
                  <a:gd name="T56" fmla="*/ 28 w 199"/>
                  <a:gd name="T57" fmla="*/ 195 h 239"/>
                  <a:gd name="T58" fmla="*/ 28 w 199"/>
                  <a:gd name="T59" fmla="*/ 176 h 239"/>
                  <a:gd name="T60" fmla="*/ 10 w 199"/>
                  <a:gd name="T61" fmla="*/ 140 h 239"/>
                  <a:gd name="T62" fmla="*/ 18 w 199"/>
                  <a:gd name="T63" fmla="*/ 120 h 239"/>
                  <a:gd name="T64" fmla="*/ 9 w 199"/>
                  <a:gd name="T65" fmla="*/ 107 h 239"/>
                  <a:gd name="T66" fmla="*/ 16 w 199"/>
                  <a:gd name="T67" fmla="*/ 52 h 239"/>
                  <a:gd name="T68" fmla="*/ 0 w 199"/>
                  <a:gd name="T69" fmla="*/ 25 h 239"/>
                  <a:gd name="T70" fmla="*/ 16 w 199"/>
                  <a:gd name="T71" fmla="*/ 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 h="239">
                    <a:moveTo>
                      <a:pt x="16" y="26"/>
                    </a:moveTo>
                    <a:lnTo>
                      <a:pt x="53" y="3"/>
                    </a:lnTo>
                    <a:lnTo>
                      <a:pt x="65" y="0"/>
                    </a:lnTo>
                    <a:lnTo>
                      <a:pt x="68" y="37"/>
                    </a:lnTo>
                    <a:lnTo>
                      <a:pt x="88" y="53"/>
                    </a:lnTo>
                    <a:lnTo>
                      <a:pt x="103" y="55"/>
                    </a:lnTo>
                    <a:lnTo>
                      <a:pt x="127" y="71"/>
                    </a:lnTo>
                    <a:lnTo>
                      <a:pt x="139" y="72"/>
                    </a:lnTo>
                    <a:lnTo>
                      <a:pt x="148" y="77"/>
                    </a:lnTo>
                    <a:lnTo>
                      <a:pt x="154" y="120"/>
                    </a:lnTo>
                    <a:lnTo>
                      <a:pt x="183" y="121"/>
                    </a:lnTo>
                    <a:lnTo>
                      <a:pt x="182" y="137"/>
                    </a:lnTo>
                    <a:lnTo>
                      <a:pt x="192" y="142"/>
                    </a:lnTo>
                    <a:lnTo>
                      <a:pt x="199" y="154"/>
                    </a:lnTo>
                    <a:lnTo>
                      <a:pt x="190" y="183"/>
                    </a:lnTo>
                    <a:lnTo>
                      <a:pt x="175" y="174"/>
                    </a:lnTo>
                    <a:lnTo>
                      <a:pt x="134" y="180"/>
                    </a:lnTo>
                    <a:lnTo>
                      <a:pt x="125" y="226"/>
                    </a:lnTo>
                    <a:lnTo>
                      <a:pt x="122" y="223"/>
                    </a:lnTo>
                    <a:lnTo>
                      <a:pt x="105" y="223"/>
                    </a:lnTo>
                    <a:lnTo>
                      <a:pt x="101" y="235"/>
                    </a:lnTo>
                    <a:lnTo>
                      <a:pt x="100" y="238"/>
                    </a:lnTo>
                    <a:lnTo>
                      <a:pt x="95" y="226"/>
                    </a:lnTo>
                    <a:lnTo>
                      <a:pt x="78" y="224"/>
                    </a:lnTo>
                    <a:lnTo>
                      <a:pt x="74" y="223"/>
                    </a:lnTo>
                    <a:lnTo>
                      <a:pt x="69" y="218"/>
                    </a:lnTo>
                    <a:lnTo>
                      <a:pt x="59" y="239"/>
                    </a:lnTo>
                    <a:lnTo>
                      <a:pt x="46" y="236"/>
                    </a:lnTo>
                    <a:lnTo>
                      <a:pt x="28" y="195"/>
                    </a:lnTo>
                    <a:lnTo>
                      <a:pt x="28" y="176"/>
                    </a:lnTo>
                    <a:lnTo>
                      <a:pt x="10" y="140"/>
                    </a:lnTo>
                    <a:lnTo>
                      <a:pt x="18" y="120"/>
                    </a:lnTo>
                    <a:lnTo>
                      <a:pt x="9" y="107"/>
                    </a:lnTo>
                    <a:lnTo>
                      <a:pt x="16" y="52"/>
                    </a:lnTo>
                    <a:lnTo>
                      <a:pt x="0" y="25"/>
                    </a:lnTo>
                    <a:lnTo>
                      <a:pt x="16" y="2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43">
                <a:extLst>
                  <a:ext uri="{FF2B5EF4-FFF2-40B4-BE49-F238E27FC236}">
                    <a16:creationId xmlns:a16="http://schemas.microsoft.com/office/drawing/2014/main" id="{843E0A3C-04F7-2B4E-939C-06AED34275D9}"/>
                  </a:ext>
                </a:extLst>
              </p:cNvPr>
              <p:cNvSpPr>
                <a:spLocks/>
              </p:cNvSpPr>
              <p:nvPr/>
            </p:nvSpPr>
            <p:spPr bwMode="auto">
              <a:xfrm>
                <a:off x="1882" y="2750"/>
                <a:ext cx="134" cy="140"/>
              </a:xfrm>
              <a:custGeom>
                <a:avLst/>
                <a:gdLst>
                  <a:gd name="T0" fmla="*/ 72 w 134"/>
                  <a:gd name="T1" fmla="*/ 50 h 140"/>
                  <a:gd name="T2" fmla="*/ 93 w 134"/>
                  <a:gd name="T3" fmla="*/ 53 h 140"/>
                  <a:gd name="T4" fmla="*/ 105 w 134"/>
                  <a:gd name="T5" fmla="*/ 53 h 140"/>
                  <a:gd name="T6" fmla="*/ 114 w 134"/>
                  <a:gd name="T7" fmla="*/ 83 h 140"/>
                  <a:gd name="T8" fmla="*/ 126 w 134"/>
                  <a:gd name="T9" fmla="*/ 81 h 140"/>
                  <a:gd name="T10" fmla="*/ 134 w 134"/>
                  <a:gd name="T11" fmla="*/ 85 h 140"/>
                  <a:gd name="T12" fmla="*/ 132 w 134"/>
                  <a:gd name="T13" fmla="*/ 101 h 140"/>
                  <a:gd name="T14" fmla="*/ 134 w 134"/>
                  <a:gd name="T15" fmla="*/ 107 h 140"/>
                  <a:gd name="T16" fmla="*/ 129 w 134"/>
                  <a:gd name="T17" fmla="*/ 113 h 140"/>
                  <a:gd name="T18" fmla="*/ 129 w 134"/>
                  <a:gd name="T19" fmla="*/ 131 h 140"/>
                  <a:gd name="T20" fmla="*/ 105 w 134"/>
                  <a:gd name="T21" fmla="*/ 140 h 140"/>
                  <a:gd name="T22" fmla="*/ 76 w 134"/>
                  <a:gd name="T23" fmla="*/ 135 h 140"/>
                  <a:gd name="T24" fmla="*/ 85 w 134"/>
                  <a:gd name="T25" fmla="*/ 111 h 140"/>
                  <a:gd name="T26" fmla="*/ 79 w 134"/>
                  <a:gd name="T27" fmla="*/ 104 h 140"/>
                  <a:gd name="T28" fmla="*/ 44 w 134"/>
                  <a:gd name="T29" fmla="*/ 85 h 140"/>
                  <a:gd name="T30" fmla="*/ 28 w 134"/>
                  <a:gd name="T31" fmla="*/ 81 h 140"/>
                  <a:gd name="T32" fmla="*/ 8 w 134"/>
                  <a:gd name="T33" fmla="*/ 59 h 140"/>
                  <a:gd name="T34" fmla="*/ 0 w 134"/>
                  <a:gd name="T35" fmla="*/ 52 h 140"/>
                  <a:gd name="T36" fmla="*/ 9 w 134"/>
                  <a:gd name="T37" fmla="*/ 6 h 140"/>
                  <a:gd name="T38" fmla="*/ 50 w 134"/>
                  <a:gd name="T39" fmla="*/ 0 h 140"/>
                  <a:gd name="T40" fmla="*/ 65 w 134"/>
                  <a:gd name="T41" fmla="*/ 9 h 140"/>
                  <a:gd name="T42" fmla="*/ 72 w 134"/>
                  <a:gd name="T43" fmla="*/ 5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40">
                    <a:moveTo>
                      <a:pt x="72" y="50"/>
                    </a:moveTo>
                    <a:lnTo>
                      <a:pt x="93" y="53"/>
                    </a:lnTo>
                    <a:lnTo>
                      <a:pt x="105" y="53"/>
                    </a:lnTo>
                    <a:lnTo>
                      <a:pt x="114" y="83"/>
                    </a:lnTo>
                    <a:lnTo>
                      <a:pt x="126" y="81"/>
                    </a:lnTo>
                    <a:lnTo>
                      <a:pt x="134" y="85"/>
                    </a:lnTo>
                    <a:lnTo>
                      <a:pt x="132" y="101"/>
                    </a:lnTo>
                    <a:lnTo>
                      <a:pt x="134" y="107"/>
                    </a:lnTo>
                    <a:lnTo>
                      <a:pt x="129" y="113"/>
                    </a:lnTo>
                    <a:lnTo>
                      <a:pt x="129" y="131"/>
                    </a:lnTo>
                    <a:lnTo>
                      <a:pt x="105" y="140"/>
                    </a:lnTo>
                    <a:lnTo>
                      <a:pt x="76" y="135"/>
                    </a:lnTo>
                    <a:lnTo>
                      <a:pt x="85" y="111"/>
                    </a:lnTo>
                    <a:lnTo>
                      <a:pt x="79" y="104"/>
                    </a:lnTo>
                    <a:lnTo>
                      <a:pt x="44" y="85"/>
                    </a:lnTo>
                    <a:lnTo>
                      <a:pt x="28" y="81"/>
                    </a:lnTo>
                    <a:lnTo>
                      <a:pt x="8" y="59"/>
                    </a:lnTo>
                    <a:lnTo>
                      <a:pt x="0" y="52"/>
                    </a:lnTo>
                    <a:lnTo>
                      <a:pt x="9" y="6"/>
                    </a:lnTo>
                    <a:lnTo>
                      <a:pt x="50" y="0"/>
                    </a:lnTo>
                    <a:lnTo>
                      <a:pt x="65" y="9"/>
                    </a:lnTo>
                    <a:lnTo>
                      <a:pt x="72" y="5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44">
                <a:extLst>
                  <a:ext uri="{FF2B5EF4-FFF2-40B4-BE49-F238E27FC236}">
                    <a16:creationId xmlns:a16="http://schemas.microsoft.com/office/drawing/2014/main" id="{27290E23-2886-76CD-31FE-C8B93F5AEF07}"/>
                  </a:ext>
                </a:extLst>
              </p:cNvPr>
              <p:cNvSpPr>
                <a:spLocks/>
              </p:cNvSpPr>
              <p:nvPr/>
            </p:nvSpPr>
            <p:spPr bwMode="auto">
              <a:xfrm>
                <a:off x="1975" y="2942"/>
                <a:ext cx="78" cy="87"/>
              </a:xfrm>
              <a:custGeom>
                <a:avLst/>
                <a:gdLst>
                  <a:gd name="T0" fmla="*/ 10 w 78"/>
                  <a:gd name="T1" fmla="*/ 0 h 87"/>
                  <a:gd name="T2" fmla="*/ 29 w 78"/>
                  <a:gd name="T3" fmla="*/ 13 h 87"/>
                  <a:gd name="T4" fmla="*/ 33 w 78"/>
                  <a:gd name="T5" fmla="*/ 14 h 87"/>
                  <a:gd name="T6" fmla="*/ 62 w 78"/>
                  <a:gd name="T7" fmla="*/ 33 h 87"/>
                  <a:gd name="T8" fmla="*/ 78 w 78"/>
                  <a:gd name="T9" fmla="*/ 48 h 87"/>
                  <a:gd name="T10" fmla="*/ 73 w 78"/>
                  <a:gd name="T11" fmla="*/ 56 h 87"/>
                  <a:gd name="T12" fmla="*/ 76 w 78"/>
                  <a:gd name="T13" fmla="*/ 67 h 87"/>
                  <a:gd name="T14" fmla="*/ 72 w 78"/>
                  <a:gd name="T15" fmla="*/ 79 h 87"/>
                  <a:gd name="T16" fmla="*/ 57 w 78"/>
                  <a:gd name="T17" fmla="*/ 87 h 87"/>
                  <a:gd name="T18" fmla="*/ 45 w 78"/>
                  <a:gd name="T19" fmla="*/ 84 h 87"/>
                  <a:gd name="T20" fmla="*/ 37 w 78"/>
                  <a:gd name="T21" fmla="*/ 87 h 87"/>
                  <a:gd name="T22" fmla="*/ 23 w 78"/>
                  <a:gd name="T23" fmla="*/ 80 h 87"/>
                  <a:gd name="T24" fmla="*/ 4 w 78"/>
                  <a:gd name="T25" fmla="*/ 73 h 87"/>
                  <a:gd name="T26" fmla="*/ 0 w 78"/>
                  <a:gd name="T27" fmla="*/ 57 h 87"/>
                  <a:gd name="T28" fmla="*/ 3 w 78"/>
                  <a:gd name="T29" fmla="*/ 53 h 87"/>
                  <a:gd name="T30" fmla="*/ 0 w 78"/>
                  <a:gd name="T31" fmla="*/ 44 h 87"/>
                  <a:gd name="T32" fmla="*/ 0 w 78"/>
                  <a:gd name="T33" fmla="*/ 38 h 87"/>
                  <a:gd name="T34" fmla="*/ 2 w 78"/>
                  <a:gd name="T35" fmla="*/ 3 h 87"/>
                  <a:gd name="T36" fmla="*/ 10 w 78"/>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87">
                    <a:moveTo>
                      <a:pt x="10" y="0"/>
                    </a:moveTo>
                    <a:lnTo>
                      <a:pt x="29" y="13"/>
                    </a:lnTo>
                    <a:lnTo>
                      <a:pt x="33" y="14"/>
                    </a:lnTo>
                    <a:lnTo>
                      <a:pt x="62" y="33"/>
                    </a:lnTo>
                    <a:lnTo>
                      <a:pt x="78" y="48"/>
                    </a:lnTo>
                    <a:lnTo>
                      <a:pt x="73" y="56"/>
                    </a:lnTo>
                    <a:lnTo>
                      <a:pt x="76" y="67"/>
                    </a:lnTo>
                    <a:lnTo>
                      <a:pt x="72" y="79"/>
                    </a:lnTo>
                    <a:lnTo>
                      <a:pt x="57" y="87"/>
                    </a:lnTo>
                    <a:lnTo>
                      <a:pt x="45" y="84"/>
                    </a:lnTo>
                    <a:lnTo>
                      <a:pt x="37" y="87"/>
                    </a:lnTo>
                    <a:lnTo>
                      <a:pt x="23" y="80"/>
                    </a:lnTo>
                    <a:lnTo>
                      <a:pt x="4" y="73"/>
                    </a:lnTo>
                    <a:lnTo>
                      <a:pt x="0" y="57"/>
                    </a:lnTo>
                    <a:lnTo>
                      <a:pt x="3" y="53"/>
                    </a:lnTo>
                    <a:lnTo>
                      <a:pt x="0" y="44"/>
                    </a:lnTo>
                    <a:lnTo>
                      <a:pt x="0" y="38"/>
                    </a:lnTo>
                    <a:lnTo>
                      <a:pt x="2" y="3"/>
                    </a:lnTo>
                    <a:lnTo>
                      <a:pt x="1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45">
                <a:extLst>
                  <a:ext uri="{FF2B5EF4-FFF2-40B4-BE49-F238E27FC236}">
                    <a16:creationId xmlns:a16="http://schemas.microsoft.com/office/drawing/2014/main" id="{CB11D707-92BC-DADC-E4A2-BE4C60B88D96}"/>
                  </a:ext>
                </a:extLst>
              </p:cNvPr>
              <p:cNvSpPr>
                <a:spLocks/>
              </p:cNvSpPr>
              <p:nvPr/>
            </p:nvSpPr>
            <p:spPr bwMode="auto">
              <a:xfrm>
                <a:off x="3087" y="1185"/>
                <a:ext cx="150" cy="163"/>
              </a:xfrm>
              <a:custGeom>
                <a:avLst/>
                <a:gdLst>
                  <a:gd name="T0" fmla="*/ 95 w 150"/>
                  <a:gd name="T1" fmla="*/ 20 h 163"/>
                  <a:gd name="T2" fmla="*/ 96 w 150"/>
                  <a:gd name="T3" fmla="*/ 29 h 163"/>
                  <a:gd name="T4" fmla="*/ 114 w 150"/>
                  <a:gd name="T5" fmla="*/ 37 h 163"/>
                  <a:gd name="T6" fmla="*/ 106 w 150"/>
                  <a:gd name="T7" fmla="*/ 48 h 163"/>
                  <a:gd name="T8" fmla="*/ 123 w 150"/>
                  <a:gd name="T9" fmla="*/ 67 h 163"/>
                  <a:gd name="T10" fmla="*/ 116 w 150"/>
                  <a:gd name="T11" fmla="*/ 78 h 163"/>
                  <a:gd name="T12" fmla="*/ 133 w 150"/>
                  <a:gd name="T13" fmla="*/ 91 h 163"/>
                  <a:gd name="T14" fmla="*/ 129 w 150"/>
                  <a:gd name="T15" fmla="*/ 99 h 163"/>
                  <a:gd name="T16" fmla="*/ 150 w 150"/>
                  <a:gd name="T17" fmla="*/ 112 h 163"/>
                  <a:gd name="T18" fmla="*/ 129 w 150"/>
                  <a:gd name="T19" fmla="*/ 138 h 163"/>
                  <a:gd name="T20" fmla="*/ 113 w 150"/>
                  <a:gd name="T21" fmla="*/ 149 h 163"/>
                  <a:gd name="T22" fmla="*/ 77 w 150"/>
                  <a:gd name="T23" fmla="*/ 159 h 163"/>
                  <a:gd name="T24" fmla="*/ 51 w 150"/>
                  <a:gd name="T25" fmla="*/ 163 h 163"/>
                  <a:gd name="T26" fmla="*/ 31 w 150"/>
                  <a:gd name="T27" fmla="*/ 149 h 163"/>
                  <a:gd name="T28" fmla="*/ 32 w 150"/>
                  <a:gd name="T29" fmla="*/ 134 h 163"/>
                  <a:gd name="T30" fmla="*/ 21 w 150"/>
                  <a:gd name="T31" fmla="*/ 116 h 163"/>
                  <a:gd name="T32" fmla="*/ 26 w 150"/>
                  <a:gd name="T33" fmla="*/ 108 h 163"/>
                  <a:gd name="T34" fmla="*/ 59 w 150"/>
                  <a:gd name="T35" fmla="*/ 81 h 163"/>
                  <a:gd name="T36" fmla="*/ 68 w 150"/>
                  <a:gd name="T37" fmla="*/ 81 h 163"/>
                  <a:gd name="T38" fmla="*/ 66 w 150"/>
                  <a:gd name="T39" fmla="*/ 71 h 163"/>
                  <a:gd name="T40" fmla="*/ 52 w 150"/>
                  <a:gd name="T41" fmla="*/ 66 h 163"/>
                  <a:gd name="T42" fmla="*/ 45 w 150"/>
                  <a:gd name="T43" fmla="*/ 60 h 163"/>
                  <a:gd name="T44" fmla="*/ 46 w 150"/>
                  <a:gd name="T45" fmla="*/ 54 h 163"/>
                  <a:gd name="T46" fmla="*/ 47 w 150"/>
                  <a:gd name="T47" fmla="*/ 50 h 163"/>
                  <a:gd name="T48" fmla="*/ 40 w 150"/>
                  <a:gd name="T49" fmla="*/ 45 h 163"/>
                  <a:gd name="T50" fmla="*/ 41 w 150"/>
                  <a:gd name="T51" fmla="*/ 40 h 163"/>
                  <a:gd name="T52" fmla="*/ 37 w 150"/>
                  <a:gd name="T53" fmla="*/ 40 h 163"/>
                  <a:gd name="T54" fmla="*/ 38 w 150"/>
                  <a:gd name="T55" fmla="*/ 32 h 163"/>
                  <a:gd name="T56" fmla="*/ 26 w 150"/>
                  <a:gd name="T57" fmla="*/ 24 h 163"/>
                  <a:gd name="T58" fmla="*/ 19 w 150"/>
                  <a:gd name="T59" fmla="*/ 23 h 163"/>
                  <a:gd name="T60" fmla="*/ 0 w 150"/>
                  <a:gd name="T61" fmla="*/ 16 h 163"/>
                  <a:gd name="T62" fmla="*/ 6 w 150"/>
                  <a:gd name="T63" fmla="*/ 16 h 163"/>
                  <a:gd name="T64" fmla="*/ 8 w 150"/>
                  <a:gd name="T65" fmla="*/ 12 h 163"/>
                  <a:gd name="T66" fmla="*/ 18 w 150"/>
                  <a:gd name="T67" fmla="*/ 17 h 163"/>
                  <a:gd name="T68" fmla="*/ 22 w 150"/>
                  <a:gd name="T69" fmla="*/ 21 h 163"/>
                  <a:gd name="T70" fmla="*/ 51 w 150"/>
                  <a:gd name="T71" fmla="*/ 23 h 163"/>
                  <a:gd name="T72" fmla="*/ 60 w 150"/>
                  <a:gd name="T73" fmla="*/ 17 h 163"/>
                  <a:gd name="T74" fmla="*/ 60 w 150"/>
                  <a:gd name="T75" fmla="*/ 5 h 163"/>
                  <a:gd name="T76" fmla="*/ 80 w 150"/>
                  <a:gd name="T77" fmla="*/ 0 h 163"/>
                  <a:gd name="T78" fmla="*/ 86 w 150"/>
                  <a:gd name="T79" fmla="*/ 4 h 163"/>
                  <a:gd name="T80" fmla="*/ 97 w 150"/>
                  <a:gd name="T81" fmla="*/ 8 h 163"/>
                  <a:gd name="T82" fmla="*/ 96 w 150"/>
                  <a:gd name="T83" fmla="*/ 16 h 163"/>
                  <a:gd name="T84" fmla="*/ 95 w 150"/>
                  <a:gd name="T85" fmla="*/ 2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63">
                    <a:moveTo>
                      <a:pt x="95" y="20"/>
                    </a:moveTo>
                    <a:lnTo>
                      <a:pt x="96" y="29"/>
                    </a:lnTo>
                    <a:lnTo>
                      <a:pt x="114" y="37"/>
                    </a:lnTo>
                    <a:lnTo>
                      <a:pt x="106" y="48"/>
                    </a:lnTo>
                    <a:lnTo>
                      <a:pt x="123" y="67"/>
                    </a:lnTo>
                    <a:lnTo>
                      <a:pt x="116" y="78"/>
                    </a:lnTo>
                    <a:lnTo>
                      <a:pt x="133" y="91"/>
                    </a:lnTo>
                    <a:lnTo>
                      <a:pt x="129" y="99"/>
                    </a:lnTo>
                    <a:lnTo>
                      <a:pt x="150" y="112"/>
                    </a:lnTo>
                    <a:lnTo>
                      <a:pt x="129" y="138"/>
                    </a:lnTo>
                    <a:lnTo>
                      <a:pt x="113" y="149"/>
                    </a:lnTo>
                    <a:lnTo>
                      <a:pt x="77" y="159"/>
                    </a:lnTo>
                    <a:lnTo>
                      <a:pt x="51" y="163"/>
                    </a:lnTo>
                    <a:lnTo>
                      <a:pt x="31" y="149"/>
                    </a:lnTo>
                    <a:lnTo>
                      <a:pt x="32" y="134"/>
                    </a:lnTo>
                    <a:lnTo>
                      <a:pt x="21" y="116"/>
                    </a:lnTo>
                    <a:lnTo>
                      <a:pt x="26" y="108"/>
                    </a:lnTo>
                    <a:lnTo>
                      <a:pt x="59" y="81"/>
                    </a:lnTo>
                    <a:lnTo>
                      <a:pt x="68" y="81"/>
                    </a:lnTo>
                    <a:lnTo>
                      <a:pt x="66" y="71"/>
                    </a:lnTo>
                    <a:lnTo>
                      <a:pt x="52" y="66"/>
                    </a:lnTo>
                    <a:lnTo>
                      <a:pt x="45" y="60"/>
                    </a:lnTo>
                    <a:lnTo>
                      <a:pt x="46" y="54"/>
                    </a:lnTo>
                    <a:lnTo>
                      <a:pt x="47" y="50"/>
                    </a:lnTo>
                    <a:lnTo>
                      <a:pt x="40" y="45"/>
                    </a:lnTo>
                    <a:lnTo>
                      <a:pt x="41" y="40"/>
                    </a:lnTo>
                    <a:lnTo>
                      <a:pt x="37" y="40"/>
                    </a:lnTo>
                    <a:lnTo>
                      <a:pt x="38" y="32"/>
                    </a:lnTo>
                    <a:lnTo>
                      <a:pt x="26" y="24"/>
                    </a:lnTo>
                    <a:lnTo>
                      <a:pt x="19" y="23"/>
                    </a:lnTo>
                    <a:lnTo>
                      <a:pt x="0" y="16"/>
                    </a:lnTo>
                    <a:lnTo>
                      <a:pt x="6" y="16"/>
                    </a:lnTo>
                    <a:lnTo>
                      <a:pt x="8" y="12"/>
                    </a:lnTo>
                    <a:lnTo>
                      <a:pt x="18" y="17"/>
                    </a:lnTo>
                    <a:lnTo>
                      <a:pt x="22" y="21"/>
                    </a:lnTo>
                    <a:lnTo>
                      <a:pt x="51" y="23"/>
                    </a:lnTo>
                    <a:lnTo>
                      <a:pt x="60" y="17"/>
                    </a:lnTo>
                    <a:lnTo>
                      <a:pt x="60" y="5"/>
                    </a:lnTo>
                    <a:lnTo>
                      <a:pt x="80" y="0"/>
                    </a:lnTo>
                    <a:lnTo>
                      <a:pt x="86" y="4"/>
                    </a:lnTo>
                    <a:lnTo>
                      <a:pt x="97" y="8"/>
                    </a:lnTo>
                    <a:lnTo>
                      <a:pt x="96" y="16"/>
                    </a:lnTo>
                    <a:lnTo>
                      <a:pt x="95" y="2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46">
                <a:extLst>
                  <a:ext uri="{FF2B5EF4-FFF2-40B4-BE49-F238E27FC236}">
                    <a16:creationId xmlns:a16="http://schemas.microsoft.com/office/drawing/2014/main" id="{BC1827FF-3049-D4E4-AFDD-91A819B40DB1}"/>
                  </a:ext>
                </a:extLst>
              </p:cNvPr>
              <p:cNvSpPr>
                <a:spLocks/>
              </p:cNvSpPr>
              <p:nvPr/>
            </p:nvSpPr>
            <p:spPr bwMode="auto">
              <a:xfrm>
                <a:off x="2994" y="1201"/>
                <a:ext cx="145" cy="222"/>
              </a:xfrm>
              <a:custGeom>
                <a:avLst/>
                <a:gdLst>
                  <a:gd name="T0" fmla="*/ 131 w 145"/>
                  <a:gd name="T1" fmla="*/ 16 h 222"/>
                  <a:gd name="T2" fmla="*/ 130 w 145"/>
                  <a:gd name="T3" fmla="*/ 24 h 222"/>
                  <a:gd name="T4" fmla="*/ 134 w 145"/>
                  <a:gd name="T5" fmla="*/ 24 h 222"/>
                  <a:gd name="T6" fmla="*/ 133 w 145"/>
                  <a:gd name="T7" fmla="*/ 29 h 222"/>
                  <a:gd name="T8" fmla="*/ 140 w 145"/>
                  <a:gd name="T9" fmla="*/ 34 h 222"/>
                  <a:gd name="T10" fmla="*/ 139 w 145"/>
                  <a:gd name="T11" fmla="*/ 38 h 222"/>
                  <a:gd name="T12" fmla="*/ 138 w 145"/>
                  <a:gd name="T13" fmla="*/ 44 h 222"/>
                  <a:gd name="T14" fmla="*/ 145 w 145"/>
                  <a:gd name="T15" fmla="*/ 50 h 222"/>
                  <a:gd name="T16" fmla="*/ 123 w 145"/>
                  <a:gd name="T17" fmla="*/ 51 h 222"/>
                  <a:gd name="T18" fmla="*/ 115 w 145"/>
                  <a:gd name="T19" fmla="*/ 61 h 222"/>
                  <a:gd name="T20" fmla="*/ 117 w 145"/>
                  <a:gd name="T21" fmla="*/ 70 h 222"/>
                  <a:gd name="T22" fmla="*/ 111 w 145"/>
                  <a:gd name="T23" fmla="*/ 80 h 222"/>
                  <a:gd name="T24" fmla="*/ 95 w 145"/>
                  <a:gd name="T25" fmla="*/ 86 h 222"/>
                  <a:gd name="T26" fmla="*/ 72 w 145"/>
                  <a:gd name="T27" fmla="*/ 104 h 222"/>
                  <a:gd name="T28" fmla="*/ 72 w 145"/>
                  <a:gd name="T29" fmla="*/ 131 h 222"/>
                  <a:gd name="T30" fmla="*/ 90 w 145"/>
                  <a:gd name="T31" fmla="*/ 137 h 222"/>
                  <a:gd name="T32" fmla="*/ 99 w 145"/>
                  <a:gd name="T33" fmla="*/ 146 h 222"/>
                  <a:gd name="T34" fmla="*/ 72 w 145"/>
                  <a:gd name="T35" fmla="*/ 167 h 222"/>
                  <a:gd name="T36" fmla="*/ 75 w 145"/>
                  <a:gd name="T37" fmla="*/ 194 h 222"/>
                  <a:gd name="T38" fmla="*/ 66 w 145"/>
                  <a:gd name="T39" fmla="*/ 207 h 222"/>
                  <a:gd name="T40" fmla="*/ 46 w 145"/>
                  <a:gd name="T41" fmla="*/ 210 h 222"/>
                  <a:gd name="T42" fmla="*/ 43 w 145"/>
                  <a:gd name="T43" fmla="*/ 219 h 222"/>
                  <a:gd name="T44" fmla="*/ 32 w 145"/>
                  <a:gd name="T45" fmla="*/ 222 h 222"/>
                  <a:gd name="T46" fmla="*/ 21 w 145"/>
                  <a:gd name="T47" fmla="*/ 205 h 222"/>
                  <a:gd name="T48" fmla="*/ 24 w 145"/>
                  <a:gd name="T49" fmla="*/ 201 h 222"/>
                  <a:gd name="T50" fmla="*/ 0 w 145"/>
                  <a:gd name="T51" fmla="*/ 170 h 222"/>
                  <a:gd name="T52" fmla="*/ 1 w 145"/>
                  <a:gd name="T53" fmla="*/ 158 h 222"/>
                  <a:gd name="T54" fmla="*/ 14 w 145"/>
                  <a:gd name="T55" fmla="*/ 142 h 222"/>
                  <a:gd name="T56" fmla="*/ 16 w 145"/>
                  <a:gd name="T57" fmla="*/ 121 h 222"/>
                  <a:gd name="T58" fmla="*/ 4 w 145"/>
                  <a:gd name="T59" fmla="*/ 98 h 222"/>
                  <a:gd name="T60" fmla="*/ 8 w 145"/>
                  <a:gd name="T61" fmla="*/ 80 h 222"/>
                  <a:gd name="T62" fmla="*/ 14 w 145"/>
                  <a:gd name="T63" fmla="*/ 77 h 222"/>
                  <a:gd name="T64" fmla="*/ 27 w 145"/>
                  <a:gd name="T65" fmla="*/ 76 h 222"/>
                  <a:gd name="T66" fmla="*/ 35 w 145"/>
                  <a:gd name="T67" fmla="*/ 43 h 222"/>
                  <a:gd name="T68" fmla="*/ 49 w 145"/>
                  <a:gd name="T69" fmla="*/ 30 h 222"/>
                  <a:gd name="T70" fmla="*/ 47 w 145"/>
                  <a:gd name="T71" fmla="*/ 24 h 222"/>
                  <a:gd name="T72" fmla="*/ 56 w 145"/>
                  <a:gd name="T73" fmla="*/ 15 h 222"/>
                  <a:gd name="T74" fmla="*/ 65 w 145"/>
                  <a:gd name="T75" fmla="*/ 15 h 222"/>
                  <a:gd name="T76" fmla="*/ 67 w 145"/>
                  <a:gd name="T77" fmla="*/ 7 h 222"/>
                  <a:gd name="T78" fmla="*/ 86 w 145"/>
                  <a:gd name="T79" fmla="*/ 11 h 222"/>
                  <a:gd name="T80" fmla="*/ 91 w 145"/>
                  <a:gd name="T81" fmla="*/ 4 h 222"/>
                  <a:gd name="T82" fmla="*/ 89 w 145"/>
                  <a:gd name="T83" fmla="*/ 0 h 222"/>
                  <a:gd name="T84" fmla="*/ 93 w 145"/>
                  <a:gd name="T85" fmla="*/ 0 h 222"/>
                  <a:gd name="T86" fmla="*/ 112 w 145"/>
                  <a:gd name="T87" fmla="*/ 7 h 222"/>
                  <a:gd name="T88" fmla="*/ 119 w 145"/>
                  <a:gd name="T89" fmla="*/ 8 h 222"/>
                  <a:gd name="T90" fmla="*/ 131 w 145"/>
                  <a:gd name="T91" fmla="*/ 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 h="222">
                    <a:moveTo>
                      <a:pt x="131" y="16"/>
                    </a:moveTo>
                    <a:lnTo>
                      <a:pt x="130" y="24"/>
                    </a:lnTo>
                    <a:lnTo>
                      <a:pt x="134" y="24"/>
                    </a:lnTo>
                    <a:lnTo>
                      <a:pt x="133" y="29"/>
                    </a:lnTo>
                    <a:lnTo>
                      <a:pt x="140" y="34"/>
                    </a:lnTo>
                    <a:lnTo>
                      <a:pt x="139" y="38"/>
                    </a:lnTo>
                    <a:lnTo>
                      <a:pt x="138" y="44"/>
                    </a:lnTo>
                    <a:lnTo>
                      <a:pt x="145" y="50"/>
                    </a:lnTo>
                    <a:lnTo>
                      <a:pt x="123" y="51"/>
                    </a:lnTo>
                    <a:lnTo>
                      <a:pt x="115" y="61"/>
                    </a:lnTo>
                    <a:lnTo>
                      <a:pt x="117" y="70"/>
                    </a:lnTo>
                    <a:lnTo>
                      <a:pt x="111" y="80"/>
                    </a:lnTo>
                    <a:lnTo>
                      <a:pt x="95" y="86"/>
                    </a:lnTo>
                    <a:lnTo>
                      <a:pt x="72" y="104"/>
                    </a:lnTo>
                    <a:lnTo>
                      <a:pt x="72" y="131"/>
                    </a:lnTo>
                    <a:lnTo>
                      <a:pt x="90" y="137"/>
                    </a:lnTo>
                    <a:lnTo>
                      <a:pt x="99" y="146"/>
                    </a:lnTo>
                    <a:lnTo>
                      <a:pt x="72" y="167"/>
                    </a:lnTo>
                    <a:lnTo>
                      <a:pt x="75" y="194"/>
                    </a:lnTo>
                    <a:lnTo>
                      <a:pt x="66" y="207"/>
                    </a:lnTo>
                    <a:lnTo>
                      <a:pt x="46" y="210"/>
                    </a:lnTo>
                    <a:lnTo>
                      <a:pt x="43" y="219"/>
                    </a:lnTo>
                    <a:lnTo>
                      <a:pt x="32" y="222"/>
                    </a:lnTo>
                    <a:lnTo>
                      <a:pt x="21" y="205"/>
                    </a:lnTo>
                    <a:lnTo>
                      <a:pt x="24" y="201"/>
                    </a:lnTo>
                    <a:lnTo>
                      <a:pt x="0" y="170"/>
                    </a:lnTo>
                    <a:lnTo>
                      <a:pt x="1" y="158"/>
                    </a:lnTo>
                    <a:lnTo>
                      <a:pt x="14" y="142"/>
                    </a:lnTo>
                    <a:lnTo>
                      <a:pt x="16" y="121"/>
                    </a:lnTo>
                    <a:lnTo>
                      <a:pt x="4" y="98"/>
                    </a:lnTo>
                    <a:lnTo>
                      <a:pt x="8" y="80"/>
                    </a:lnTo>
                    <a:lnTo>
                      <a:pt x="14" y="77"/>
                    </a:lnTo>
                    <a:lnTo>
                      <a:pt x="27" y="76"/>
                    </a:lnTo>
                    <a:lnTo>
                      <a:pt x="35" y="43"/>
                    </a:lnTo>
                    <a:lnTo>
                      <a:pt x="49" y="30"/>
                    </a:lnTo>
                    <a:lnTo>
                      <a:pt x="47" y="24"/>
                    </a:lnTo>
                    <a:lnTo>
                      <a:pt x="56" y="15"/>
                    </a:lnTo>
                    <a:lnTo>
                      <a:pt x="65" y="15"/>
                    </a:lnTo>
                    <a:lnTo>
                      <a:pt x="67" y="7"/>
                    </a:lnTo>
                    <a:lnTo>
                      <a:pt x="86" y="11"/>
                    </a:lnTo>
                    <a:lnTo>
                      <a:pt x="91" y="4"/>
                    </a:lnTo>
                    <a:lnTo>
                      <a:pt x="89" y="0"/>
                    </a:lnTo>
                    <a:lnTo>
                      <a:pt x="93" y="0"/>
                    </a:lnTo>
                    <a:lnTo>
                      <a:pt x="112" y="7"/>
                    </a:lnTo>
                    <a:lnTo>
                      <a:pt x="119" y="8"/>
                    </a:lnTo>
                    <a:lnTo>
                      <a:pt x="131" y="16"/>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47">
                <a:extLst>
                  <a:ext uri="{FF2B5EF4-FFF2-40B4-BE49-F238E27FC236}">
                    <a16:creationId xmlns:a16="http://schemas.microsoft.com/office/drawing/2014/main" id="{DF4C7DEB-EFDD-B8F2-0023-A1A40C99C003}"/>
                  </a:ext>
                </a:extLst>
              </p:cNvPr>
              <p:cNvSpPr>
                <a:spLocks/>
              </p:cNvSpPr>
              <p:nvPr/>
            </p:nvSpPr>
            <p:spPr bwMode="auto">
              <a:xfrm>
                <a:off x="3041" y="1429"/>
                <a:ext cx="139" cy="99"/>
              </a:xfrm>
              <a:custGeom>
                <a:avLst/>
                <a:gdLst>
                  <a:gd name="T0" fmla="*/ 118 w 139"/>
                  <a:gd name="T1" fmla="*/ 9 h 99"/>
                  <a:gd name="T2" fmla="*/ 131 w 139"/>
                  <a:gd name="T3" fmla="*/ 36 h 99"/>
                  <a:gd name="T4" fmla="*/ 122 w 139"/>
                  <a:gd name="T5" fmla="*/ 44 h 99"/>
                  <a:gd name="T6" fmla="*/ 129 w 139"/>
                  <a:gd name="T7" fmla="*/ 49 h 99"/>
                  <a:gd name="T8" fmla="*/ 139 w 139"/>
                  <a:gd name="T9" fmla="*/ 74 h 99"/>
                  <a:gd name="T10" fmla="*/ 123 w 139"/>
                  <a:gd name="T11" fmla="*/ 87 h 99"/>
                  <a:gd name="T12" fmla="*/ 122 w 139"/>
                  <a:gd name="T13" fmla="*/ 99 h 99"/>
                  <a:gd name="T14" fmla="*/ 97 w 139"/>
                  <a:gd name="T15" fmla="*/ 94 h 99"/>
                  <a:gd name="T16" fmla="*/ 86 w 139"/>
                  <a:gd name="T17" fmla="*/ 96 h 99"/>
                  <a:gd name="T18" fmla="*/ 68 w 139"/>
                  <a:gd name="T19" fmla="*/ 91 h 99"/>
                  <a:gd name="T20" fmla="*/ 65 w 139"/>
                  <a:gd name="T21" fmla="*/ 86 h 99"/>
                  <a:gd name="T22" fmla="*/ 51 w 139"/>
                  <a:gd name="T23" fmla="*/ 82 h 99"/>
                  <a:gd name="T24" fmla="*/ 24 w 139"/>
                  <a:gd name="T25" fmla="*/ 71 h 99"/>
                  <a:gd name="T26" fmla="*/ 14 w 139"/>
                  <a:gd name="T27" fmla="*/ 68 h 99"/>
                  <a:gd name="T28" fmla="*/ 7 w 139"/>
                  <a:gd name="T29" fmla="*/ 44 h 99"/>
                  <a:gd name="T30" fmla="*/ 0 w 139"/>
                  <a:gd name="T31" fmla="*/ 17 h 99"/>
                  <a:gd name="T32" fmla="*/ 54 w 139"/>
                  <a:gd name="T33" fmla="*/ 0 h 99"/>
                  <a:gd name="T34" fmla="*/ 64 w 139"/>
                  <a:gd name="T35" fmla="*/ 10 h 99"/>
                  <a:gd name="T36" fmla="*/ 77 w 139"/>
                  <a:gd name="T37" fmla="*/ 8 h 99"/>
                  <a:gd name="T38" fmla="*/ 118 w 139"/>
                  <a:gd name="T39" fmla="*/ 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99">
                    <a:moveTo>
                      <a:pt x="118" y="9"/>
                    </a:moveTo>
                    <a:lnTo>
                      <a:pt x="131" y="36"/>
                    </a:lnTo>
                    <a:lnTo>
                      <a:pt x="122" y="44"/>
                    </a:lnTo>
                    <a:lnTo>
                      <a:pt x="129" y="49"/>
                    </a:lnTo>
                    <a:lnTo>
                      <a:pt x="139" y="74"/>
                    </a:lnTo>
                    <a:lnTo>
                      <a:pt x="123" y="87"/>
                    </a:lnTo>
                    <a:lnTo>
                      <a:pt x="122" y="99"/>
                    </a:lnTo>
                    <a:lnTo>
                      <a:pt x="97" y="94"/>
                    </a:lnTo>
                    <a:lnTo>
                      <a:pt x="86" y="96"/>
                    </a:lnTo>
                    <a:lnTo>
                      <a:pt x="68" y="91"/>
                    </a:lnTo>
                    <a:lnTo>
                      <a:pt x="65" y="86"/>
                    </a:lnTo>
                    <a:lnTo>
                      <a:pt x="51" y="82"/>
                    </a:lnTo>
                    <a:lnTo>
                      <a:pt x="24" y="71"/>
                    </a:lnTo>
                    <a:lnTo>
                      <a:pt x="14" y="68"/>
                    </a:lnTo>
                    <a:lnTo>
                      <a:pt x="7" y="44"/>
                    </a:lnTo>
                    <a:lnTo>
                      <a:pt x="0" y="17"/>
                    </a:lnTo>
                    <a:lnTo>
                      <a:pt x="54" y="0"/>
                    </a:lnTo>
                    <a:lnTo>
                      <a:pt x="64" y="10"/>
                    </a:lnTo>
                    <a:lnTo>
                      <a:pt x="77" y="8"/>
                    </a:lnTo>
                    <a:lnTo>
                      <a:pt x="118" y="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48">
                <a:extLst>
                  <a:ext uri="{FF2B5EF4-FFF2-40B4-BE49-F238E27FC236}">
                    <a16:creationId xmlns:a16="http://schemas.microsoft.com/office/drawing/2014/main" id="{5E2159FA-6F0A-1050-3E97-BBDEB28E69DE}"/>
                  </a:ext>
                </a:extLst>
              </p:cNvPr>
              <p:cNvSpPr>
                <a:spLocks/>
              </p:cNvSpPr>
              <p:nvPr/>
            </p:nvSpPr>
            <p:spPr bwMode="auto">
              <a:xfrm>
                <a:off x="2711" y="1423"/>
                <a:ext cx="58" cy="62"/>
              </a:xfrm>
              <a:custGeom>
                <a:avLst/>
                <a:gdLst>
                  <a:gd name="T0" fmla="*/ 36 w 58"/>
                  <a:gd name="T1" fmla="*/ 0 h 62"/>
                  <a:gd name="T2" fmla="*/ 44 w 58"/>
                  <a:gd name="T3" fmla="*/ 20 h 62"/>
                  <a:gd name="T4" fmla="*/ 58 w 58"/>
                  <a:gd name="T5" fmla="*/ 20 h 62"/>
                  <a:gd name="T6" fmla="*/ 51 w 58"/>
                  <a:gd name="T7" fmla="*/ 46 h 62"/>
                  <a:gd name="T8" fmla="*/ 26 w 58"/>
                  <a:gd name="T9" fmla="*/ 57 h 62"/>
                  <a:gd name="T10" fmla="*/ 0 w 58"/>
                  <a:gd name="T11" fmla="*/ 62 h 62"/>
                  <a:gd name="T12" fmla="*/ 5 w 58"/>
                  <a:gd name="T13" fmla="*/ 46 h 62"/>
                  <a:gd name="T14" fmla="*/ 12 w 58"/>
                  <a:gd name="T15" fmla="*/ 42 h 62"/>
                  <a:gd name="T16" fmla="*/ 12 w 58"/>
                  <a:gd name="T17" fmla="*/ 31 h 62"/>
                  <a:gd name="T18" fmla="*/ 4 w 58"/>
                  <a:gd name="T19" fmla="*/ 26 h 62"/>
                  <a:gd name="T20" fmla="*/ 4 w 58"/>
                  <a:gd name="T21" fmla="*/ 16 h 62"/>
                  <a:gd name="T22" fmla="*/ 11 w 58"/>
                  <a:gd name="T23" fmla="*/ 11 h 62"/>
                  <a:gd name="T24" fmla="*/ 17 w 58"/>
                  <a:gd name="T25" fmla="*/ 11 h 62"/>
                  <a:gd name="T26" fmla="*/ 23 w 58"/>
                  <a:gd name="T27" fmla="*/ 6 h 62"/>
                  <a:gd name="T28" fmla="*/ 36 w 58"/>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62">
                    <a:moveTo>
                      <a:pt x="36" y="0"/>
                    </a:moveTo>
                    <a:lnTo>
                      <a:pt x="44" y="20"/>
                    </a:lnTo>
                    <a:lnTo>
                      <a:pt x="58" y="20"/>
                    </a:lnTo>
                    <a:lnTo>
                      <a:pt x="51" y="46"/>
                    </a:lnTo>
                    <a:lnTo>
                      <a:pt x="26" y="57"/>
                    </a:lnTo>
                    <a:lnTo>
                      <a:pt x="0" y="62"/>
                    </a:lnTo>
                    <a:lnTo>
                      <a:pt x="5" y="46"/>
                    </a:lnTo>
                    <a:lnTo>
                      <a:pt x="12" y="42"/>
                    </a:lnTo>
                    <a:lnTo>
                      <a:pt x="12" y="31"/>
                    </a:lnTo>
                    <a:lnTo>
                      <a:pt x="4" y="26"/>
                    </a:lnTo>
                    <a:lnTo>
                      <a:pt x="4" y="16"/>
                    </a:lnTo>
                    <a:lnTo>
                      <a:pt x="11" y="11"/>
                    </a:lnTo>
                    <a:lnTo>
                      <a:pt x="17" y="11"/>
                    </a:lnTo>
                    <a:lnTo>
                      <a:pt x="23" y="6"/>
                    </a:lnTo>
                    <a:lnTo>
                      <a:pt x="36" y="0"/>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49">
                <a:extLst>
                  <a:ext uri="{FF2B5EF4-FFF2-40B4-BE49-F238E27FC236}">
                    <a16:creationId xmlns:a16="http://schemas.microsoft.com/office/drawing/2014/main" id="{E412B3DD-C99C-B455-CB55-7864DCAFE0ED}"/>
                  </a:ext>
                </a:extLst>
              </p:cNvPr>
              <p:cNvSpPr>
                <a:spLocks/>
              </p:cNvSpPr>
              <p:nvPr/>
            </p:nvSpPr>
            <p:spPr bwMode="auto">
              <a:xfrm>
                <a:off x="2881" y="1484"/>
                <a:ext cx="57" cy="36"/>
              </a:xfrm>
              <a:custGeom>
                <a:avLst/>
                <a:gdLst>
                  <a:gd name="T0" fmla="*/ 19 w 57"/>
                  <a:gd name="T1" fmla="*/ 0 h 36"/>
                  <a:gd name="T2" fmla="*/ 36 w 57"/>
                  <a:gd name="T3" fmla="*/ 3 h 36"/>
                  <a:gd name="T4" fmla="*/ 47 w 57"/>
                  <a:gd name="T5" fmla="*/ 10 h 36"/>
                  <a:gd name="T6" fmla="*/ 49 w 57"/>
                  <a:gd name="T7" fmla="*/ 16 h 36"/>
                  <a:gd name="T8" fmla="*/ 55 w 57"/>
                  <a:gd name="T9" fmla="*/ 18 h 36"/>
                  <a:gd name="T10" fmla="*/ 57 w 57"/>
                  <a:gd name="T11" fmla="*/ 27 h 36"/>
                  <a:gd name="T12" fmla="*/ 52 w 57"/>
                  <a:gd name="T13" fmla="*/ 26 h 36"/>
                  <a:gd name="T14" fmla="*/ 47 w 57"/>
                  <a:gd name="T15" fmla="*/ 30 h 36"/>
                  <a:gd name="T16" fmla="*/ 53 w 57"/>
                  <a:gd name="T17" fmla="*/ 36 h 36"/>
                  <a:gd name="T18" fmla="*/ 40 w 57"/>
                  <a:gd name="T19" fmla="*/ 36 h 36"/>
                  <a:gd name="T20" fmla="*/ 33 w 57"/>
                  <a:gd name="T21" fmla="*/ 32 h 36"/>
                  <a:gd name="T22" fmla="*/ 6 w 57"/>
                  <a:gd name="T23" fmla="*/ 21 h 36"/>
                  <a:gd name="T24" fmla="*/ 0 w 57"/>
                  <a:gd name="T25" fmla="*/ 11 h 36"/>
                  <a:gd name="T26" fmla="*/ 19 w 57"/>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6">
                    <a:moveTo>
                      <a:pt x="19" y="0"/>
                    </a:moveTo>
                    <a:lnTo>
                      <a:pt x="36" y="3"/>
                    </a:lnTo>
                    <a:lnTo>
                      <a:pt x="47" y="10"/>
                    </a:lnTo>
                    <a:lnTo>
                      <a:pt x="49" y="16"/>
                    </a:lnTo>
                    <a:lnTo>
                      <a:pt x="55" y="18"/>
                    </a:lnTo>
                    <a:lnTo>
                      <a:pt x="57" y="27"/>
                    </a:lnTo>
                    <a:lnTo>
                      <a:pt x="52" y="26"/>
                    </a:lnTo>
                    <a:lnTo>
                      <a:pt x="47" y="30"/>
                    </a:lnTo>
                    <a:lnTo>
                      <a:pt x="53" y="36"/>
                    </a:lnTo>
                    <a:lnTo>
                      <a:pt x="40" y="36"/>
                    </a:lnTo>
                    <a:lnTo>
                      <a:pt x="33" y="32"/>
                    </a:lnTo>
                    <a:lnTo>
                      <a:pt x="6" y="21"/>
                    </a:lnTo>
                    <a:lnTo>
                      <a:pt x="0" y="11"/>
                    </a:lnTo>
                    <a:lnTo>
                      <a:pt x="19"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50">
                <a:extLst>
                  <a:ext uri="{FF2B5EF4-FFF2-40B4-BE49-F238E27FC236}">
                    <a16:creationId xmlns:a16="http://schemas.microsoft.com/office/drawing/2014/main" id="{030B4453-A586-B954-E243-7B2505F8B9F5}"/>
                  </a:ext>
                </a:extLst>
              </p:cNvPr>
              <p:cNvSpPr>
                <a:spLocks/>
              </p:cNvSpPr>
              <p:nvPr/>
            </p:nvSpPr>
            <p:spPr bwMode="auto">
              <a:xfrm>
                <a:off x="2936" y="1552"/>
                <a:ext cx="60" cy="31"/>
              </a:xfrm>
              <a:custGeom>
                <a:avLst/>
                <a:gdLst>
                  <a:gd name="T0" fmla="*/ 19 w 60"/>
                  <a:gd name="T1" fmla="*/ 2 h 31"/>
                  <a:gd name="T2" fmla="*/ 26 w 60"/>
                  <a:gd name="T3" fmla="*/ 0 h 31"/>
                  <a:gd name="T4" fmla="*/ 42 w 60"/>
                  <a:gd name="T5" fmla="*/ 0 h 31"/>
                  <a:gd name="T6" fmla="*/ 49 w 60"/>
                  <a:gd name="T7" fmla="*/ 5 h 31"/>
                  <a:gd name="T8" fmla="*/ 47 w 60"/>
                  <a:gd name="T9" fmla="*/ 11 h 31"/>
                  <a:gd name="T10" fmla="*/ 59 w 60"/>
                  <a:gd name="T11" fmla="*/ 14 h 31"/>
                  <a:gd name="T12" fmla="*/ 60 w 60"/>
                  <a:gd name="T13" fmla="*/ 26 h 31"/>
                  <a:gd name="T14" fmla="*/ 49 w 60"/>
                  <a:gd name="T15" fmla="*/ 25 h 31"/>
                  <a:gd name="T16" fmla="*/ 40 w 60"/>
                  <a:gd name="T17" fmla="*/ 31 h 31"/>
                  <a:gd name="T18" fmla="*/ 33 w 60"/>
                  <a:gd name="T19" fmla="*/ 26 h 31"/>
                  <a:gd name="T20" fmla="*/ 33 w 60"/>
                  <a:gd name="T21" fmla="*/ 31 h 31"/>
                  <a:gd name="T22" fmla="*/ 21 w 60"/>
                  <a:gd name="T23" fmla="*/ 31 h 31"/>
                  <a:gd name="T24" fmla="*/ 8 w 60"/>
                  <a:gd name="T25" fmla="*/ 31 h 31"/>
                  <a:gd name="T26" fmla="*/ 0 w 60"/>
                  <a:gd name="T27" fmla="*/ 26 h 31"/>
                  <a:gd name="T28" fmla="*/ 0 w 60"/>
                  <a:gd name="T29" fmla="*/ 21 h 31"/>
                  <a:gd name="T30" fmla="*/ 7 w 60"/>
                  <a:gd name="T31" fmla="*/ 11 h 31"/>
                  <a:gd name="T32" fmla="*/ 13 w 60"/>
                  <a:gd name="T33" fmla="*/ 6 h 31"/>
                  <a:gd name="T34" fmla="*/ 19 w 60"/>
                  <a:gd name="T35"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31">
                    <a:moveTo>
                      <a:pt x="19" y="2"/>
                    </a:moveTo>
                    <a:lnTo>
                      <a:pt x="26" y="0"/>
                    </a:lnTo>
                    <a:lnTo>
                      <a:pt x="42" y="0"/>
                    </a:lnTo>
                    <a:lnTo>
                      <a:pt x="49" y="5"/>
                    </a:lnTo>
                    <a:lnTo>
                      <a:pt x="47" y="11"/>
                    </a:lnTo>
                    <a:lnTo>
                      <a:pt x="59" y="14"/>
                    </a:lnTo>
                    <a:lnTo>
                      <a:pt x="60" y="26"/>
                    </a:lnTo>
                    <a:lnTo>
                      <a:pt x="49" y="25"/>
                    </a:lnTo>
                    <a:lnTo>
                      <a:pt x="40" y="31"/>
                    </a:lnTo>
                    <a:lnTo>
                      <a:pt x="33" y="26"/>
                    </a:lnTo>
                    <a:lnTo>
                      <a:pt x="33" y="31"/>
                    </a:lnTo>
                    <a:lnTo>
                      <a:pt x="21" y="31"/>
                    </a:lnTo>
                    <a:lnTo>
                      <a:pt x="8" y="31"/>
                    </a:lnTo>
                    <a:lnTo>
                      <a:pt x="0" y="26"/>
                    </a:lnTo>
                    <a:lnTo>
                      <a:pt x="0" y="21"/>
                    </a:lnTo>
                    <a:lnTo>
                      <a:pt x="7" y="11"/>
                    </a:lnTo>
                    <a:lnTo>
                      <a:pt x="13" y="6"/>
                    </a:lnTo>
                    <a:lnTo>
                      <a:pt x="19" y="2"/>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51">
                <a:extLst>
                  <a:ext uri="{FF2B5EF4-FFF2-40B4-BE49-F238E27FC236}">
                    <a16:creationId xmlns:a16="http://schemas.microsoft.com/office/drawing/2014/main" id="{0FBCB5CB-CC25-E444-6E53-08F4DE7CD69B}"/>
                  </a:ext>
                </a:extLst>
              </p:cNvPr>
              <p:cNvSpPr>
                <a:spLocks/>
              </p:cNvSpPr>
              <p:nvPr/>
            </p:nvSpPr>
            <p:spPr bwMode="auto">
              <a:xfrm>
                <a:off x="3016" y="1495"/>
                <a:ext cx="93" cy="41"/>
              </a:xfrm>
              <a:custGeom>
                <a:avLst/>
                <a:gdLst>
                  <a:gd name="T0" fmla="*/ 83 w 93"/>
                  <a:gd name="T1" fmla="*/ 35 h 41"/>
                  <a:gd name="T2" fmla="*/ 77 w 93"/>
                  <a:gd name="T3" fmla="*/ 37 h 41"/>
                  <a:gd name="T4" fmla="*/ 69 w 93"/>
                  <a:gd name="T5" fmla="*/ 38 h 41"/>
                  <a:gd name="T6" fmla="*/ 43 w 93"/>
                  <a:gd name="T7" fmla="*/ 35 h 41"/>
                  <a:gd name="T8" fmla="*/ 31 w 93"/>
                  <a:gd name="T9" fmla="*/ 41 h 41"/>
                  <a:gd name="T10" fmla="*/ 25 w 93"/>
                  <a:gd name="T11" fmla="*/ 40 h 41"/>
                  <a:gd name="T12" fmla="*/ 17 w 93"/>
                  <a:gd name="T13" fmla="*/ 31 h 41"/>
                  <a:gd name="T14" fmla="*/ 13 w 93"/>
                  <a:gd name="T15" fmla="*/ 32 h 41"/>
                  <a:gd name="T16" fmla="*/ 0 w 93"/>
                  <a:gd name="T17" fmla="*/ 14 h 41"/>
                  <a:gd name="T18" fmla="*/ 10 w 93"/>
                  <a:gd name="T19" fmla="*/ 10 h 41"/>
                  <a:gd name="T20" fmla="*/ 30 w 93"/>
                  <a:gd name="T21" fmla="*/ 0 h 41"/>
                  <a:gd name="T22" fmla="*/ 39 w 93"/>
                  <a:gd name="T23" fmla="*/ 2 h 41"/>
                  <a:gd name="T24" fmla="*/ 49 w 93"/>
                  <a:gd name="T25" fmla="*/ 5 h 41"/>
                  <a:gd name="T26" fmla="*/ 76 w 93"/>
                  <a:gd name="T27" fmla="*/ 16 h 41"/>
                  <a:gd name="T28" fmla="*/ 90 w 93"/>
                  <a:gd name="T29" fmla="*/ 20 h 41"/>
                  <a:gd name="T30" fmla="*/ 93 w 93"/>
                  <a:gd name="T31" fmla="*/ 25 h 41"/>
                  <a:gd name="T32" fmla="*/ 83 w 93"/>
                  <a:gd name="T33"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41">
                    <a:moveTo>
                      <a:pt x="83" y="35"/>
                    </a:moveTo>
                    <a:lnTo>
                      <a:pt x="77" y="37"/>
                    </a:lnTo>
                    <a:lnTo>
                      <a:pt x="69" y="38"/>
                    </a:lnTo>
                    <a:lnTo>
                      <a:pt x="43" y="35"/>
                    </a:lnTo>
                    <a:lnTo>
                      <a:pt x="31" y="41"/>
                    </a:lnTo>
                    <a:lnTo>
                      <a:pt x="25" y="40"/>
                    </a:lnTo>
                    <a:lnTo>
                      <a:pt x="17" y="31"/>
                    </a:lnTo>
                    <a:lnTo>
                      <a:pt x="13" y="32"/>
                    </a:lnTo>
                    <a:lnTo>
                      <a:pt x="0" y="14"/>
                    </a:lnTo>
                    <a:lnTo>
                      <a:pt x="10" y="10"/>
                    </a:lnTo>
                    <a:lnTo>
                      <a:pt x="30" y="0"/>
                    </a:lnTo>
                    <a:lnTo>
                      <a:pt x="39" y="2"/>
                    </a:lnTo>
                    <a:lnTo>
                      <a:pt x="49" y="5"/>
                    </a:lnTo>
                    <a:lnTo>
                      <a:pt x="76" y="16"/>
                    </a:lnTo>
                    <a:lnTo>
                      <a:pt x="90" y="20"/>
                    </a:lnTo>
                    <a:lnTo>
                      <a:pt x="93" y="25"/>
                    </a:lnTo>
                    <a:lnTo>
                      <a:pt x="83" y="3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52">
                <a:extLst>
                  <a:ext uri="{FF2B5EF4-FFF2-40B4-BE49-F238E27FC236}">
                    <a16:creationId xmlns:a16="http://schemas.microsoft.com/office/drawing/2014/main" id="{49742F1A-59F6-58B4-5833-4A27D0A1CD07}"/>
                  </a:ext>
                </a:extLst>
              </p:cNvPr>
              <p:cNvSpPr>
                <a:spLocks/>
              </p:cNvSpPr>
              <p:nvPr/>
            </p:nvSpPr>
            <p:spPr bwMode="auto">
              <a:xfrm>
                <a:off x="3079" y="1542"/>
                <a:ext cx="91" cy="44"/>
              </a:xfrm>
              <a:custGeom>
                <a:avLst/>
                <a:gdLst>
                  <a:gd name="T0" fmla="*/ 10 w 91"/>
                  <a:gd name="T1" fmla="*/ 5 h 44"/>
                  <a:gd name="T2" fmla="*/ 27 w 91"/>
                  <a:gd name="T3" fmla="*/ 8 h 44"/>
                  <a:gd name="T4" fmla="*/ 40 w 91"/>
                  <a:gd name="T5" fmla="*/ 4 h 44"/>
                  <a:gd name="T6" fmla="*/ 54 w 91"/>
                  <a:gd name="T7" fmla="*/ 1 h 44"/>
                  <a:gd name="T8" fmla="*/ 79 w 91"/>
                  <a:gd name="T9" fmla="*/ 0 h 44"/>
                  <a:gd name="T10" fmla="*/ 91 w 91"/>
                  <a:gd name="T11" fmla="*/ 6 h 44"/>
                  <a:gd name="T12" fmla="*/ 81 w 91"/>
                  <a:gd name="T13" fmla="*/ 9 h 44"/>
                  <a:gd name="T14" fmla="*/ 69 w 91"/>
                  <a:gd name="T15" fmla="*/ 35 h 44"/>
                  <a:gd name="T16" fmla="*/ 55 w 91"/>
                  <a:gd name="T17" fmla="*/ 37 h 44"/>
                  <a:gd name="T18" fmla="*/ 38 w 91"/>
                  <a:gd name="T19" fmla="*/ 43 h 44"/>
                  <a:gd name="T20" fmla="*/ 21 w 91"/>
                  <a:gd name="T21" fmla="*/ 44 h 44"/>
                  <a:gd name="T22" fmla="*/ 4 w 91"/>
                  <a:gd name="T23" fmla="*/ 32 h 44"/>
                  <a:gd name="T24" fmla="*/ 0 w 91"/>
                  <a:gd name="T25" fmla="*/ 25 h 44"/>
                  <a:gd name="T26" fmla="*/ 10 w 91"/>
                  <a:gd name="T2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44">
                    <a:moveTo>
                      <a:pt x="10" y="5"/>
                    </a:moveTo>
                    <a:lnTo>
                      <a:pt x="27" y="8"/>
                    </a:lnTo>
                    <a:lnTo>
                      <a:pt x="40" y="4"/>
                    </a:lnTo>
                    <a:lnTo>
                      <a:pt x="54" y="1"/>
                    </a:lnTo>
                    <a:lnTo>
                      <a:pt x="79" y="0"/>
                    </a:lnTo>
                    <a:lnTo>
                      <a:pt x="91" y="6"/>
                    </a:lnTo>
                    <a:lnTo>
                      <a:pt x="81" y="9"/>
                    </a:lnTo>
                    <a:lnTo>
                      <a:pt x="69" y="35"/>
                    </a:lnTo>
                    <a:lnTo>
                      <a:pt x="55" y="37"/>
                    </a:lnTo>
                    <a:lnTo>
                      <a:pt x="38" y="43"/>
                    </a:lnTo>
                    <a:lnTo>
                      <a:pt x="21" y="44"/>
                    </a:lnTo>
                    <a:lnTo>
                      <a:pt x="4" y="32"/>
                    </a:lnTo>
                    <a:lnTo>
                      <a:pt x="0" y="25"/>
                    </a:lnTo>
                    <a:lnTo>
                      <a:pt x="10" y="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53">
                <a:extLst>
                  <a:ext uri="{FF2B5EF4-FFF2-40B4-BE49-F238E27FC236}">
                    <a16:creationId xmlns:a16="http://schemas.microsoft.com/office/drawing/2014/main" id="{FAB00E20-A7FE-74F2-6693-056B82346FDE}"/>
                  </a:ext>
                </a:extLst>
              </p:cNvPr>
              <p:cNvSpPr>
                <a:spLocks/>
              </p:cNvSpPr>
              <p:nvPr/>
            </p:nvSpPr>
            <p:spPr bwMode="auto">
              <a:xfrm>
                <a:off x="3128" y="1641"/>
                <a:ext cx="28" cy="56"/>
              </a:xfrm>
              <a:custGeom>
                <a:avLst/>
                <a:gdLst>
                  <a:gd name="T0" fmla="*/ 5 w 28"/>
                  <a:gd name="T1" fmla="*/ 0 h 56"/>
                  <a:gd name="T2" fmla="*/ 18 w 28"/>
                  <a:gd name="T3" fmla="*/ 8 h 56"/>
                  <a:gd name="T4" fmla="*/ 19 w 28"/>
                  <a:gd name="T5" fmla="*/ 26 h 56"/>
                  <a:gd name="T6" fmla="*/ 28 w 28"/>
                  <a:gd name="T7" fmla="*/ 34 h 56"/>
                  <a:gd name="T8" fmla="*/ 25 w 28"/>
                  <a:gd name="T9" fmla="*/ 46 h 56"/>
                  <a:gd name="T10" fmla="*/ 16 w 28"/>
                  <a:gd name="T11" fmla="*/ 56 h 56"/>
                  <a:gd name="T12" fmla="*/ 4 w 28"/>
                  <a:gd name="T13" fmla="*/ 43 h 56"/>
                  <a:gd name="T14" fmla="*/ 1 w 28"/>
                  <a:gd name="T15" fmla="*/ 14 h 56"/>
                  <a:gd name="T16" fmla="*/ 0 w 28"/>
                  <a:gd name="T17" fmla="*/ 7 h 56"/>
                  <a:gd name="T18" fmla="*/ 5 w 28"/>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6">
                    <a:moveTo>
                      <a:pt x="5" y="0"/>
                    </a:moveTo>
                    <a:lnTo>
                      <a:pt x="18" y="8"/>
                    </a:lnTo>
                    <a:lnTo>
                      <a:pt x="19" y="26"/>
                    </a:lnTo>
                    <a:lnTo>
                      <a:pt x="28" y="34"/>
                    </a:lnTo>
                    <a:lnTo>
                      <a:pt x="25" y="46"/>
                    </a:lnTo>
                    <a:lnTo>
                      <a:pt x="16" y="56"/>
                    </a:lnTo>
                    <a:lnTo>
                      <a:pt x="4" y="43"/>
                    </a:lnTo>
                    <a:lnTo>
                      <a:pt x="1" y="14"/>
                    </a:lnTo>
                    <a:lnTo>
                      <a:pt x="0" y="7"/>
                    </a:lnTo>
                    <a:lnTo>
                      <a:pt x="5"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54">
                <a:extLst>
                  <a:ext uri="{FF2B5EF4-FFF2-40B4-BE49-F238E27FC236}">
                    <a16:creationId xmlns:a16="http://schemas.microsoft.com/office/drawing/2014/main" id="{E1261076-1F9F-2005-A665-E98EA405AD35}"/>
                  </a:ext>
                </a:extLst>
              </p:cNvPr>
              <p:cNvSpPr>
                <a:spLocks/>
              </p:cNvSpPr>
              <p:nvPr/>
            </p:nvSpPr>
            <p:spPr bwMode="auto">
              <a:xfrm>
                <a:off x="3329" y="1770"/>
                <a:ext cx="33" cy="14"/>
              </a:xfrm>
              <a:custGeom>
                <a:avLst/>
                <a:gdLst>
                  <a:gd name="T0" fmla="*/ 0 w 33"/>
                  <a:gd name="T1" fmla="*/ 6 h 14"/>
                  <a:gd name="T2" fmla="*/ 33 w 33"/>
                  <a:gd name="T3" fmla="*/ 0 h 14"/>
                  <a:gd name="T4" fmla="*/ 24 w 33"/>
                  <a:gd name="T5" fmla="*/ 9 h 14"/>
                  <a:gd name="T6" fmla="*/ 6 w 33"/>
                  <a:gd name="T7" fmla="*/ 14 h 14"/>
                  <a:gd name="T8" fmla="*/ 0 w 33"/>
                  <a:gd name="T9" fmla="*/ 6 h 14"/>
                </a:gdLst>
                <a:ahLst/>
                <a:cxnLst>
                  <a:cxn ang="0">
                    <a:pos x="T0" y="T1"/>
                  </a:cxn>
                  <a:cxn ang="0">
                    <a:pos x="T2" y="T3"/>
                  </a:cxn>
                  <a:cxn ang="0">
                    <a:pos x="T4" y="T5"/>
                  </a:cxn>
                  <a:cxn ang="0">
                    <a:pos x="T6" y="T7"/>
                  </a:cxn>
                  <a:cxn ang="0">
                    <a:pos x="T8" y="T9"/>
                  </a:cxn>
                </a:cxnLst>
                <a:rect l="0" t="0" r="r" b="b"/>
                <a:pathLst>
                  <a:path w="33" h="14">
                    <a:moveTo>
                      <a:pt x="0" y="6"/>
                    </a:moveTo>
                    <a:lnTo>
                      <a:pt x="33" y="0"/>
                    </a:lnTo>
                    <a:lnTo>
                      <a:pt x="24" y="9"/>
                    </a:lnTo>
                    <a:lnTo>
                      <a:pt x="6" y="14"/>
                    </a:lnTo>
                    <a:lnTo>
                      <a:pt x="0" y="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55">
                <a:extLst>
                  <a:ext uri="{FF2B5EF4-FFF2-40B4-BE49-F238E27FC236}">
                    <a16:creationId xmlns:a16="http://schemas.microsoft.com/office/drawing/2014/main" id="{C0521041-20BE-3C71-0AC5-6303A969CC53}"/>
                  </a:ext>
                </a:extLst>
              </p:cNvPr>
              <p:cNvSpPr>
                <a:spLocks/>
              </p:cNvSpPr>
              <p:nvPr/>
            </p:nvSpPr>
            <p:spPr bwMode="auto">
              <a:xfrm>
                <a:off x="3383" y="1739"/>
                <a:ext cx="91" cy="87"/>
              </a:xfrm>
              <a:custGeom>
                <a:avLst/>
                <a:gdLst>
                  <a:gd name="T0" fmla="*/ 0 w 91"/>
                  <a:gd name="T1" fmla="*/ 24 h 87"/>
                  <a:gd name="T2" fmla="*/ 3 w 91"/>
                  <a:gd name="T3" fmla="*/ 25 h 87"/>
                  <a:gd name="T4" fmla="*/ 5 w 91"/>
                  <a:gd name="T5" fmla="*/ 13 h 87"/>
                  <a:gd name="T6" fmla="*/ 9 w 91"/>
                  <a:gd name="T7" fmla="*/ 9 h 87"/>
                  <a:gd name="T8" fmla="*/ 21 w 91"/>
                  <a:gd name="T9" fmla="*/ 9 h 87"/>
                  <a:gd name="T10" fmla="*/ 28 w 91"/>
                  <a:gd name="T11" fmla="*/ 4 h 87"/>
                  <a:gd name="T12" fmla="*/ 44 w 91"/>
                  <a:gd name="T13" fmla="*/ 10 h 87"/>
                  <a:gd name="T14" fmla="*/ 64 w 91"/>
                  <a:gd name="T15" fmla="*/ 5 h 87"/>
                  <a:gd name="T16" fmla="*/ 69 w 91"/>
                  <a:gd name="T17" fmla="*/ 0 h 87"/>
                  <a:gd name="T18" fmla="*/ 87 w 91"/>
                  <a:gd name="T19" fmla="*/ 2 h 87"/>
                  <a:gd name="T20" fmla="*/ 91 w 91"/>
                  <a:gd name="T21" fmla="*/ 0 h 87"/>
                  <a:gd name="T22" fmla="*/ 87 w 91"/>
                  <a:gd name="T23" fmla="*/ 10 h 87"/>
                  <a:gd name="T24" fmla="*/ 80 w 91"/>
                  <a:gd name="T25" fmla="*/ 11 h 87"/>
                  <a:gd name="T26" fmla="*/ 82 w 91"/>
                  <a:gd name="T27" fmla="*/ 45 h 87"/>
                  <a:gd name="T28" fmla="*/ 59 w 91"/>
                  <a:gd name="T29" fmla="*/ 61 h 87"/>
                  <a:gd name="T30" fmla="*/ 49 w 91"/>
                  <a:gd name="T31" fmla="*/ 68 h 87"/>
                  <a:gd name="T32" fmla="*/ 22 w 91"/>
                  <a:gd name="T33" fmla="*/ 87 h 87"/>
                  <a:gd name="T34" fmla="*/ 10 w 91"/>
                  <a:gd name="T35" fmla="*/ 83 h 87"/>
                  <a:gd name="T36" fmla="*/ 7 w 91"/>
                  <a:gd name="T37" fmla="*/ 80 h 87"/>
                  <a:gd name="T38" fmla="*/ 3 w 91"/>
                  <a:gd name="T39" fmla="*/ 81 h 87"/>
                  <a:gd name="T40" fmla="*/ 3 w 91"/>
                  <a:gd name="T41" fmla="*/ 77 h 87"/>
                  <a:gd name="T42" fmla="*/ 3 w 91"/>
                  <a:gd name="T43" fmla="*/ 69 h 87"/>
                  <a:gd name="T44" fmla="*/ 16 w 91"/>
                  <a:gd name="T45" fmla="*/ 54 h 87"/>
                  <a:gd name="T46" fmla="*/ 13 w 91"/>
                  <a:gd name="T47" fmla="*/ 48 h 87"/>
                  <a:gd name="T48" fmla="*/ 4 w 91"/>
                  <a:gd name="T49" fmla="*/ 45 h 87"/>
                  <a:gd name="T50" fmla="*/ 0 w 91"/>
                  <a:gd name="T51" fmla="*/ 2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87">
                    <a:moveTo>
                      <a:pt x="0" y="24"/>
                    </a:moveTo>
                    <a:lnTo>
                      <a:pt x="3" y="25"/>
                    </a:lnTo>
                    <a:lnTo>
                      <a:pt x="5" y="13"/>
                    </a:lnTo>
                    <a:lnTo>
                      <a:pt x="9" y="9"/>
                    </a:lnTo>
                    <a:lnTo>
                      <a:pt x="21" y="9"/>
                    </a:lnTo>
                    <a:lnTo>
                      <a:pt x="28" y="4"/>
                    </a:lnTo>
                    <a:lnTo>
                      <a:pt x="44" y="10"/>
                    </a:lnTo>
                    <a:lnTo>
                      <a:pt x="64" y="5"/>
                    </a:lnTo>
                    <a:lnTo>
                      <a:pt x="69" y="0"/>
                    </a:lnTo>
                    <a:lnTo>
                      <a:pt x="87" y="2"/>
                    </a:lnTo>
                    <a:lnTo>
                      <a:pt x="91" y="0"/>
                    </a:lnTo>
                    <a:lnTo>
                      <a:pt x="87" y="10"/>
                    </a:lnTo>
                    <a:lnTo>
                      <a:pt x="80" y="11"/>
                    </a:lnTo>
                    <a:lnTo>
                      <a:pt x="82" y="45"/>
                    </a:lnTo>
                    <a:lnTo>
                      <a:pt x="59" y="61"/>
                    </a:lnTo>
                    <a:lnTo>
                      <a:pt x="49" y="68"/>
                    </a:lnTo>
                    <a:lnTo>
                      <a:pt x="22" y="87"/>
                    </a:lnTo>
                    <a:lnTo>
                      <a:pt x="10" y="83"/>
                    </a:lnTo>
                    <a:lnTo>
                      <a:pt x="7" y="80"/>
                    </a:lnTo>
                    <a:lnTo>
                      <a:pt x="3" y="81"/>
                    </a:lnTo>
                    <a:lnTo>
                      <a:pt x="3" y="77"/>
                    </a:lnTo>
                    <a:lnTo>
                      <a:pt x="3" y="69"/>
                    </a:lnTo>
                    <a:lnTo>
                      <a:pt x="16" y="54"/>
                    </a:lnTo>
                    <a:lnTo>
                      <a:pt x="13" y="48"/>
                    </a:lnTo>
                    <a:lnTo>
                      <a:pt x="4" y="45"/>
                    </a:lnTo>
                    <a:lnTo>
                      <a:pt x="0" y="2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56">
                <a:extLst>
                  <a:ext uri="{FF2B5EF4-FFF2-40B4-BE49-F238E27FC236}">
                    <a16:creationId xmlns:a16="http://schemas.microsoft.com/office/drawing/2014/main" id="{A10FF9AB-4E0A-2463-BD3E-908D1C48B17D}"/>
                  </a:ext>
                </a:extLst>
              </p:cNvPr>
              <p:cNvSpPr>
                <a:spLocks/>
              </p:cNvSpPr>
              <p:nvPr/>
            </p:nvSpPr>
            <p:spPr bwMode="auto">
              <a:xfrm>
                <a:off x="3377" y="1784"/>
                <a:ext cx="22" cy="28"/>
              </a:xfrm>
              <a:custGeom>
                <a:avLst/>
                <a:gdLst>
                  <a:gd name="T0" fmla="*/ 6 w 22"/>
                  <a:gd name="T1" fmla="*/ 13 h 28"/>
                  <a:gd name="T2" fmla="*/ 6 w 22"/>
                  <a:gd name="T3" fmla="*/ 7 h 28"/>
                  <a:gd name="T4" fmla="*/ 10 w 22"/>
                  <a:gd name="T5" fmla="*/ 0 h 28"/>
                  <a:gd name="T6" fmla="*/ 19 w 22"/>
                  <a:gd name="T7" fmla="*/ 3 h 28"/>
                  <a:gd name="T8" fmla="*/ 22 w 22"/>
                  <a:gd name="T9" fmla="*/ 9 h 28"/>
                  <a:gd name="T10" fmla="*/ 9 w 22"/>
                  <a:gd name="T11" fmla="*/ 24 h 28"/>
                  <a:gd name="T12" fmla="*/ 6 w 22"/>
                  <a:gd name="T13" fmla="*/ 28 h 28"/>
                  <a:gd name="T14" fmla="*/ 0 w 22"/>
                  <a:gd name="T15" fmla="*/ 28 h 28"/>
                  <a:gd name="T16" fmla="*/ 5 w 22"/>
                  <a:gd name="T17" fmla="*/ 13 h 28"/>
                  <a:gd name="T18" fmla="*/ 6 w 22"/>
                  <a:gd name="T19"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6" y="13"/>
                    </a:moveTo>
                    <a:lnTo>
                      <a:pt x="6" y="7"/>
                    </a:lnTo>
                    <a:lnTo>
                      <a:pt x="10" y="0"/>
                    </a:lnTo>
                    <a:lnTo>
                      <a:pt x="19" y="3"/>
                    </a:lnTo>
                    <a:lnTo>
                      <a:pt x="22" y="9"/>
                    </a:lnTo>
                    <a:lnTo>
                      <a:pt x="9" y="24"/>
                    </a:lnTo>
                    <a:lnTo>
                      <a:pt x="6" y="28"/>
                    </a:lnTo>
                    <a:lnTo>
                      <a:pt x="0" y="28"/>
                    </a:lnTo>
                    <a:lnTo>
                      <a:pt x="5" y="13"/>
                    </a:lnTo>
                    <a:lnTo>
                      <a:pt x="6" y="1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57">
                <a:extLst>
                  <a:ext uri="{FF2B5EF4-FFF2-40B4-BE49-F238E27FC236}">
                    <a16:creationId xmlns:a16="http://schemas.microsoft.com/office/drawing/2014/main" id="{B8D839F6-386F-94F8-E67F-DE920F51EF49}"/>
                  </a:ext>
                </a:extLst>
              </p:cNvPr>
              <p:cNvSpPr>
                <a:spLocks/>
              </p:cNvSpPr>
              <p:nvPr/>
            </p:nvSpPr>
            <p:spPr bwMode="auto">
              <a:xfrm>
                <a:off x="2994" y="1812"/>
                <a:ext cx="244" cy="243"/>
              </a:xfrm>
              <a:custGeom>
                <a:avLst/>
                <a:gdLst>
                  <a:gd name="T0" fmla="*/ 30 w 244"/>
                  <a:gd name="T1" fmla="*/ 0 h 243"/>
                  <a:gd name="T2" fmla="*/ 84 w 244"/>
                  <a:gd name="T3" fmla="*/ 13 h 243"/>
                  <a:gd name="T4" fmla="*/ 144 w 244"/>
                  <a:gd name="T5" fmla="*/ 50 h 243"/>
                  <a:gd name="T6" fmla="*/ 155 w 244"/>
                  <a:gd name="T7" fmla="*/ 47 h 243"/>
                  <a:gd name="T8" fmla="*/ 162 w 244"/>
                  <a:gd name="T9" fmla="*/ 34 h 243"/>
                  <a:gd name="T10" fmla="*/ 156 w 244"/>
                  <a:gd name="T11" fmla="*/ 17 h 243"/>
                  <a:gd name="T12" fmla="*/ 182 w 244"/>
                  <a:gd name="T13" fmla="*/ 2 h 243"/>
                  <a:gd name="T14" fmla="*/ 203 w 244"/>
                  <a:gd name="T15" fmla="*/ 8 h 243"/>
                  <a:gd name="T16" fmla="*/ 206 w 244"/>
                  <a:gd name="T17" fmla="*/ 15 h 243"/>
                  <a:gd name="T18" fmla="*/ 236 w 244"/>
                  <a:gd name="T19" fmla="*/ 26 h 243"/>
                  <a:gd name="T20" fmla="*/ 243 w 244"/>
                  <a:gd name="T21" fmla="*/ 199 h 243"/>
                  <a:gd name="T22" fmla="*/ 244 w 244"/>
                  <a:gd name="T23" fmla="*/ 234 h 243"/>
                  <a:gd name="T24" fmla="*/ 228 w 244"/>
                  <a:gd name="T25" fmla="*/ 234 h 243"/>
                  <a:gd name="T26" fmla="*/ 229 w 244"/>
                  <a:gd name="T27" fmla="*/ 243 h 243"/>
                  <a:gd name="T28" fmla="*/ 158 w 244"/>
                  <a:gd name="T29" fmla="*/ 201 h 243"/>
                  <a:gd name="T30" fmla="*/ 103 w 244"/>
                  <a:gd name="T31" fmla="*/ 172 h 243"/>
                  <a:gd name="T32" fmla="*/ 89 w 244"/>
                  <a:gd name="T33" fmla="*/ 181 h 243"/>
                  <a:gd name="T34" fmla="*/ 77 w 244"/>
                  <a:gd name="T35" fmla="*/ 187 h 243"/>
                  <a:gd name="T36" fmla="*/ 65 w 244"/>
                  <a:gd name="T37" fmla="*/ 178 h 243"/>
                  <a:gd name="T38" fmla="*/ 42 w 244"/>
                  <a:gd name="T39" fmla="*/ 171 h 243"/>
                  <a:gd name="T40" fmla="*/ 12 w 244"/>
                  <a:gd name="T41" fmla="*/ 149 h 243"/>
                  <a:gd name="T42" fmla="*/ 0 w 244"/>
                  <a:gd name="T43" fmla="*/ 122 h 243"/>
                  <a:gd name="T44" fmla="*/ 8 w 244"/>
                  <a:gd name="T45" fmla="*/ 117 h 243"/>
                  <a:gd name="T46" fmla="*/ 1 w 244"/>
                  <a:gd name="T47" fmla="*/ 50 h 243"/>
                  <a:gd name="T48" fmla="*/ 12 w 244"/>
                  <a:gd name="T49" fmla="*/ 27 h 243"/>
                  <a:gd name="T50" fmla="*/ 31 w 244"/>
                  <a:gd name="T51" fmla="*/ 12 h 243"/>
                  <a:gd name="T52" fmla="*/ 30 w 244"/>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243">
                    <a:moveTo>
                      <a:pt x="30" y="0"/>
                    </a:moveTo>
                    <a:lnTo>
                      <a:pt x="84" y="13"/>
                    </a:lnTo>
                    <a:lnTo>
                      <a:pt x="144" y="50"/>
                    </a:lnTo>
                    <a:lnTo>
                      <a:pt x="155" y="47"/>
                    </a:lnTo>
                    <a:lnTo>
                      <a:pt x="162" y="34"/>
                    </a:lnTo>
                    <a:lnTo>
                      <a:pt x="156" y="17"/>
                    </a:lnTo>
                    <a:lnTo>
                      <a:pt x="182" y="2"/>
                    </a:lnTo>
                    <a:lnTo>
                      <a:pt x="203" y="8"/>
                    </a:lnTo>
                    <a:lnTo>
                      <a:pt x="206" y="15"/>
                    </a:lnTo>
                    <a:lnTo>
                      <a:pt x="236" y="26"/>
                    </a:lnTo>
                    <a:lnTo>
                      <a:pt x="243" y="199"/>
                    </a:lnTo>
                    <a:lnTo>
                      <a:pt x="244" y="234"/>
                    </a:lnTo>
                    <a:lnTo>
                      <a:pt x="228" y="234"/>
                    </a:lnTo>
                    <a:lnTo>
                      <a:pt x="229" y="243"/>
                    </a:lnTo>
                    <a:lnTo>
                      <a:pt x="158" y="201"/>
                    </a:lnTo>
                    <a:lnTo>
                      <a:pt x="103" y="172"/>
                    </a:lnTo>
                    <a:lnTo>
                      <a:pt x="89" y="181"/>
                    </a:lnTo>
                    <a:lnTo>
                      <a:pt x="77" y="187"/>
                    </a:lnTo>
                    <a:lnTo>
                      <a:pt x="65" y="178"/>
                    </a:lnTo>
                    <a:lnTo>
                      <a:pt x="42" y="171"/>
                    </a:lnTo>
                    <a:lnTo>
                      <a:pt x="12" y="149"/>
                    </a:lnTo>
                    <a:lnTo>
                      <a:pt x="0" y="122"/>
                    </a:lnTo>
                    <a:lnTo>
                      <a:pt x="8" y="117"/>
                    </a:lnTo>
                    <a:lnTo>
                      <a:pt x="1" y="50"/>
                    </a:lnTo>
                    <a:lnTo>
                      <a:pt x="12" y="27"/>
                    </a:lnTo>
                    <a:lnTo>
                      <a:pt x="31" y="12"/>
                    </a:lnTo>
                    <a:lnTo>
                      <a:pt x="3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58">
                <a:extLst>
                  <a:ext uri="{FF2B5EF4-FFF2-40B4-BE49-F238E27FC236}">
                    <a16:creationId xmlns:a16="http://schemas.microsoft.com/office/drawing/2014/main" id="{C014FDD9-6D00-FBDE-B0A2-3B25D4668A32}"/>
                  </a:ext>
                </a:extLst>
              </p:cNvPr>
              <p:cNvSpPr>
                <a:spLocks/>
              </p:cNvSpPr>
              <p:nvPr/>
            </p:nvSpPr>
            <p:spPr bwMode="auto">
              <a:xfrm>
                <a:off x="2964" y="1736"/>
                <a:ext cx="61" cy="126"/>
              </a:xfrm>
              <a:custGeom>
                <a:avLst/>
                <a:gdLst>
                  <a:gd name="T0" fmla="*/ 14 w 61"/>
                  <a:gd name="T1" fmla="*/ 6 h 126"/>
                  <a:gd name="T2" fmla="*/ 35 w 61"/>
                  <a:gd name="T3" fmla="*/ 0 h 126"/>
                  <a:gd name="T4" fmla="*/ 49 w 61"/>
                  <a:gd name="T5" fmla="*/ 6 h 126"/>
                  <a:gd name="T6" fmla="*/ 51 w 61"/>
                  <a:gd name="T7" fmla="*/ 38 h 126"/>
                  <a:gd name="T8" fmla="*/ 36 w 61"/>
                  <a:gd name="T9" fmla="*/ 55 h 126"/>
                  <a:gd name="T10" fmla="*/ 39 w 61"/>
                  <a:gd name="T11" fmla="*/ 64 h 126"/>
                  <a:gd name="T12" fmla="*/ 60 w 61"/>
                  <a:gd name="T13" fmla="*/ 76 h 126"/>
                  <a:gd name="T14" fmla="*/ 61 w 61"/>
                  <a:gd name="T15" fmla="*/ 88 h 126"/>
                  <a:gd name="T16" fmla="*/ 42 w 61"/>
                  <a:gd name="T17" fmla="*/ 103 h 126"/>
                  <a:gd name="T18" fmla="*/ 31 w 61"/>
                  <a:gd name="T19" fmla="*/ 126 h 126"/>
                  <a:gd name="T20" fmla="*/ 22 w 61"/>
                  <a:gd name="T21" fmla="*/ 94 h 126"/>
                  <a:gd name="T22" fmla="*/ 13 w 61"/>
                  <a:gd name="T23" fmla="*/ 86 h 126"/>
                  <a:gd name="T24" fmla="*/ 2 w 61"/>
                  <a:gd name="T25" fmla="*/ 73 h 126"/>
                  <a:gd name="T26" fmla="*/ 0 w 61"/>
                  <a:gd name="T27" fmla="*/ 54 h 126"/>
                  <a:gd name="T28" fmla="*/ 10 w 61"/>
                  <a:gd name="T29" fmla="*/ 48 h 126"/>
                  <a:gd name="T30" fmla="*/ 14 w 61"/>
                  <a:gd name="T31"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26">
                    <a:moveTo>
                      <a:pt x="14" y="6"/>
                    </a:moveTo>
                    <a:lnTo>
                      <a:pt x="35" y="0"/>
                    </a:lnTo>
                    <a:lnTo>
                      <a:pt x="49" y="6"/>
                    </a:lnTo>
                    <a:lnTo>
                      <a:pt x="51" y="38"/>
                    </a:lnTo>
                    <a:lnTo>
                      <a:pt x="36" y="55"/>
                    </a:lnTo>
                    <a:lnTo>
                      <a:pt x="39" y="64"/>
                    </a:lnTo>
                    <a:lnTo>
                      <a:pt x="60" y="76"/>
                    </a:lnTo>
                    <a:lnTo>
                      <a:pt x="61" y="88"/>
                    </a:lnTo>
                    <a:lnTo>
                      <a:pt x="42" y="103"/>
                    </a:lnTo>
                    <a:lnTo>
                      <a:pt x="31" y="126"/>
                    </a:lnTo>
                    <a:lnTo>
                      <a:pt x="22" y="94"/>
                    </a:lnTo>
                    <a:lnTo>
                      <a:pt x="13" y="86"/>
                    </a:lnTo>
                    <a:lnTo>
                      <a:pt x="2" y="73"/>
                    </a:lnTo>
                    <a:lnTo>
                      <a:pt x="0" y="54"/>
                    </a:lnTo>
                    <a:lnTo>
                      <a:pt x="10" y="48"/>
                    </a:lnTo>
                    <a:lnTo>
                      <a:pt x="14" y="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59">
                <a:extLst>
                  <a:ext uri="{FF2B5EF4-FFF2-40B4-BE49-F238E27FC236}">
                    <a16:creationId xmlns:a16="http://schemas.microsoft.com/office/drawing/2014/main" id="{BDF55B0F-F48A-96B6-D571-88A29CC4C853}"/>
                  </a:ext>
                </a:extLst>
              </p:cNvPr>
              <p:cNvSpPr>
                <a:spLocks/>
              </p:cNvSpPr>
              <p:nvPr/>
            </p:nvSpPr>
            <p:spPr bwMode="auto">
              <a:xfrm>
                <a:off x="2718" y="1742"/>
                <a:ext cx="318" cy="322"/>
              </a:xfrm>
              <a:custGeom>
                <a:avLst/>
                <a:gdLst>
                  <a:gd name="T0" fmla="*/ 100 w 318"/>
                  <a:gd name="T1" fmla="*/ 34 h 322"/>
                  <a:gd name="T2" fmla="*/ 157 w 318"/>
                  <a:gd name="T3" fmla="*/ 6 h 322"/>
                  <a:gd name="T4" fmla="*/ 260 w 318"/>
                  <a:gd name="T5" fmla="*/ 0 h 322"/>
                  <a:gd name="T6" fmla="*/ 256 w 318"/>
                  <a:gd name="T7" fmla="*/ 42 h 322"/>
                  <a:gd name="T8" fmla="*/ 246 w 318"/>
                  <a:gd name="T9" fmla="*/ 48 h 322"/>
                  <a:gd name="T10" fmla="*/ 248 w 318"/>
                  <a:gd name="T11" fmla="*/ 67 h 322"/>
                  <a:gd name="T12" fmla="*/ 259 w 318"/>
                  <a:gd name="T13" fmla="*/ 80 h 322"/>
                  <a:gd name="T14" fmla="*/ 268 w 318"/>
                  <a:gd name="T15" fmla="*/ 88 h 322"/>
                  <a:gd name="T16" fmla="*/ 277 w 318"/>
                  <a:gd name="T17" fmla="*/ 120 h 322"/>
                  <a:gd name="T18" fmla="*/ 284 w 318"/>
                  <a:gd name="T19" fmla="*/ 187 h 322"/>
                  <a:gd name="T20" fmla="*/ 276 w 318"/>
                  <a:gd name="T21" fmla="*/ 192 h 322"/>
                  <a:gd name="T22" fmla="*/ 288 w 318"/>
                  <a:gd name="T23" fmla="*/ 219 h 322"/>
                  <a:gd name="T24" fmla="*/ 318 w 318"/>
                  <a:gd name="T25" fmla="*/ 241 h 322"/>
                  <a:gd name="T26" fmla="*/ 248 w 318"/>
                  <a:gd name="T27" fmla="*/ 288 h 322"/>
                  <a:gd name="T28" fmla="*/ 236 w 318"/>
                  <a:gd name="T29" fmla="*/ 301 h 322"/>
                  <a:gd name="T30" fmla="*/ 222 w 318"/>
                  <a:gd name="T31" fmla="*/ 315 h 322"/>
                  <a:gd name="T32" fmla="*/ 199 w 318"/>
                  <a:gd name="T33" fmla="*/ 320 h 322"/>
                  <a:gd name="T34" fmla="*/ 183 w 318"/>
                  <a:gd name="T35" fmla="*/ 322 h 322"/>
                  <a:gd name="T36" fmla="*/ 151 w 318"/>
                  <a:gd name="T37" fmla="*/ 285 h 322"/>
                  <a:gd name="T38" fmla="*/ 57 w 318"/>
                  <a:gd name="T39" fmla="*/ 214 h 322"/>
                  <a:gd name="T40" fmla="*/ 0 w 318"/>
                  <a:gd name="T41" fmla="*/ 174 h 322"/>
                  <a:gd name="T42" fmla="*/ 0 w 318"/>
                  <a:gd name="T43" fmla="*/ 167 h 322"/>
                  <a:gd name="T44" fmla="*/ 0 w 318"/>
                  <a:gd name="T45" fmla="*/ 147 h 322"/>
                  <a:gd name="T46" fmla="*/ 74 w 318"/>
                  <a:gd name="T47" fmla="*/ 108 h 322"/>
                  <a:gd name="T48" fmla="*/ 78 w 318"/>
                  <a:gd name="T49" fmla="*/ 102 h 322"/>
                  <a:gd name="T50" fmla="*/ 88 w 318"/>
                  <a:gd name="T51" fmla="*/ 88 h 322"/>
                  <a:gd name="T52" fmla="*/ 115 w 318"/>
                  <a:gd name="T53" fmla="*/ 87 h 322"/>
                  <a:gd name="T54" fmla="*/ 100 w 318"/>
                  <a:gd name="T55" fmla="*/ 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8" h="322">
                    <a:moveTo>
                      <a:pt x="100" y="34"/>
                    </a:moveTo>
                    <a:lnTo>
                      <a:pt x="157" y="6"/>
                    </a:lnTo>
                    <a:lnTo>
                      <a:pt x="260" y="0"/>
                    </a:lnTo>
                    <a:lnTo>
                      <a:pt x="256" y="42"/>
                    </a:lnTo>
                    <a:lnTo>
                      <a:pt x="246" y="48"/>
                    </a:lnTo>
                    <a:lnTo>
                      <a:pt x="248" y="67"/>
                    </a:lnTo>
                    <a:lnTo>
                      <a:pt x="259" y="80"/>
                    </a:lnTo>
                    <a:lnTo>
                      <a:pt x="268" y="88"/>
                    </a:lnTo>
                    <a:lnTo>
                      <a:pt x="277" y="120"/>
                    </a:lnTo>
                    <a:lnTo>
                      <a:pt x="284" y="187"/>
                    </a:lnTo>
                    <a:lnTo>
                      <a:pt x="276" y="192"/>
                    </a:lnTo>
                    <a:lnTo>
                      <a:pt x="288" y="219"/>
                    </a:lnTo>
                    <a:lnTo>
                      <a:pt x="318" y="241"/>
                    </a:lnTo>
                    <a:lnTo>
                      <a:pt x="248" y="288"/>
                    </a:lnTo>
                    <a:lnTo>
                      <a:pt x="236" y="301"/>
                    </a:lnTo>
                    <a:lnTo>
                      <a:pt x="222" y="315"/>
                    </a:lnTo>
                    <a:lnTo>
                      <a:pt x="199" y="320"/>
                    </a:lnTo>
                    <a:lnTo>
                      <a:pt x="183" y="322"/>
                    </a:lnTo>
                    <a:lnTo>
                      <a:pt x="151" y="285"/>
                    </a:lnTo>
                    <a:lnTo>
                      <a:pt x="57" y="214"/>
                    </a:lnTo>
                    <a:lnTo>
                      <a:pt x="0" y="174"/>
                    </a:lnTo>
                    <a:lnTo>
                      <a:pt x="0" y="167"/>
                    </a:lnTo>
                    <a:lnTo>
                      <a:pt x="0" y="147"/>
                    </a:lnTo>
                    <a:lnTo>
                      <a:pt x="74" y="108"/>
                    </a:lnTo>
                    <a:lnTo>
                      <a:pt x="78" y="102"/>
                    </a:lnTo>
                    <a:lnTo>
                      <a:pt x="88" y="88"/>
                    </a:lnTo>
                    <a:lnTo>
                      <a:pt x="115" y="87"/>
                    </a:lnTo>
                    <a:lnTo>
                      <a:pt x="100" y="3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60">
                <a:extLst>
                  <a:ext uri="{FF2B5EF4-FFF2-40B4-BE49-F238E27FC236}">
                    <a16:creationId xmlns:a16="http://schemas.microsoft.com/office/drawing/2014/main" id="{4F7ABC1E-02B6-91DB-20E3-07542A3B5FEF}"/>
                  </a:ext>
                </a:extLst>
              </p:cNvPr>
              <p:cNvSpPr>
                <a:spLocks/>
              </p:cNvSpPr>
              <p:nvPr/>
            </p:nvSpPr>
            <p:spPr bwMode="auto">
              <a:xfrm>
                <a:off x="2649" y="1763"/>
                <a:ext cx="184" cy="146"/>
              </a:xfrm>
              <a:custGeom>
                <a:avLst/>
                <a:gdLst>
                  <a:gd name="T0" fmla="*/ 169 w 184"/>
                  <a:gd name="T1" fmla="*/ 13 h 146"/>
                  <a:gd name="T2" fmla="*/ 184 w 184"/>
                  <a:gd name="T3" fmla="*/ 66 h 146"/>
                  <a:gd name="T4" fmla="*/ 157 w 184"/>
                  <a:gd name="T5" fmla="*/ 67 h 146"/>
                  <a:gd name="T6" fmla="*/ 147 w 184"/>
                  <a:gd name="T7" fmla="*/ 81 h 146"/>
                  <a:gd name="T8" fmla="*/ 143 w 184"/>
                  <a:gd name="T9" fmla="*/ 87 h 146"/>
                  <a:gd name="T10" fmla="*/ 69 w 184"/>
                  <a:gd name="T11" fmla="*/ 126 h 146"/>
                  <a:gd name="T12" fmla="*/ 69 w 184"/>
                  <a:gd name="T13" fmla="*/ 146 h 146"/>
                  <a:gd name="T14" fmla="*/ 0 w 184"/>
                  <a:gd name="T15" fmla="*/ 146 h 146"/>
                  <a:gd name="T16" fmla="*/ 27 w 184"/>
                  <a:gd name="T17" fmla="*/ 134 h 146"/>
                  <a:gd name="T18" fmla="*/ 53 w 184"/>
                  <a:gd name="T19" fmla="*/ 106 h 146"/>
                  <a:gd name="T20" fmla="*/ 51 w 184"/>
                  <a:gd name="T21" fmla="*/ 83 h 146"/>
                  <a:gd name="T22" fmla="*/ 62 w 184"/>
                  <a:gd name="T23" fmla="*/ 59 h 146"/>
                  <a:gd name="T24" fmla="*/ 116 w 184"/>
                  <a:gd name="T25" fmla="*/ 0 h 146"/>
                  <a:gd name="T26" fmla="*/ 145 w 184"/>
                  <a:gd name="T27" fmla="*/ 11 h 146"/>
                  <a:gd name="T28" fmla="*/ 169 w 184"/>
                  <a:gd name="T29" fmla="*/ 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46">
                    <a:moveTo>
                      <a:pt x="169" y="13"/>
                    </a:moveTo>
                    <a:lnTo>
                      <a:pt x="184" y="66"/>
                    </a:lnTo>
                    <a:lnTo>
                      <a:pt x="157" y="67"/>
                    </a:lnTo>
                    <a:lnTo>
                      <a:pt x="147" y="81"/>
                    </a:lnTo>
                    <a:lnTo>
                      <a:pt x="143" y="87"/>
                    </a:lnTo>
                    <a:lnTo>
                      <a:pt x="69" y="126"/>
                    </a:lnTo>
                    <a:lnTo>
                      <a:pt x="69" y="146"/>
                    </a:lnTo>
                    <a:lnTo>
                      <a:pt x="0" y="146"/>
                    </a:lnTo>
                    <a:lnTo>
                      <a:pt x="27" y="134"/>
                    </a:lnTo>
                    <a:lnTo>
                      <a:pt x="53" y="106"/>
                    </a:lnTo>
                    <a:lnTo>
                      <a:pt x="51" y="83"/>
                    </a:lnTo>
                    <a:lnTo>
                      <a:pt x="62" y="59"/>
                    </a:lnTo>
                    <a:lnTo>
                      <a:pt x="116" y="0"/>
                    </a:lnTo>
                    <a:lnTo>
                      <a:pt x="145" y="11"/>
                    </a:lnTo>
                    <a:lnTo>
                      <a:pt x="169" y="1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61">
                <a:extLst>
                  <a:ext uri="{FF2B5EF4-FFF2-40B4-BE49-F238E27FC236}">
                    <a16:creationId xmlns:a16="http://schemas.microsoft.com/office/drawing/2014/main" id="{00B0B287-1B59-51BB-4D0F-B5B093ED29B6}"/>
                  </a:ext>
                </a:extLst>
              </p:cNvPr>
              <p:cNvSpPr>
                <a:spLocks/>
              </p:cNvSpPr>
              <p:nvPr/>
            </p:nvSpPr>
            <p:spPr bwMode="auto">
              <a:xfrm>
                <a:off x="2984" y="2170"/>
                <a:ext cx="122" cy="204"/>
              </a:xfrm>
              <a:custGeom>
                <a:avLst/>
                <a:gdLst>
                  <a:gd name="T0" fmla="*/ 93 w 122"/>
                  <a:gd name="T1" fmla="*/ 0 h 204"/>
                  <a:gd name="T2" fmla="*/ 103 w 122"/>
                  <a:gd name="T3" fmla="*/ 18 h 204"/>
                  <a:gd name="T4" fmla="*/ 103 w 122"/>
                  <a:gd name="T5" fmla="*/ 41 h 204"/>
                  <a:gd name="T6" fmla="*/ 107 w 122"/>
                  <a:gd name="T7" fmla="*/ 50 h 204"/>
                  <a:gd name="T8" fmla="*/ 113 w 122"/>
                  <a:gd name="T9" fmla="*/ 56 h 204"/>
                  <a:gd name="T10" fmla="*/ 109 w 122"/>
                  <a:gd name="T11" fmla="*/ 57 h 204"/>
                  <a:gd name="T12" fmla="*/ 90 w 122"/>
                  <a:gd name="T13" fmla="*/ 55 h 204"/>
                  <a:gd name="T14" fmla="*/ 86 w 122"/>
                  <a:gd name="T15" fmla="*/ 61 h 204"/>
                  <a:gd name="T16" fmla="*/ 105 w 122"/>
                  <a:gd name="T17" fmla="*/ 81 h 204"/>
                  <a:gd name="T18" fmla="*/ 110 w 122"/>
                  <a:gd name="T19" fmla="*/ 100 h 204"/>
                  <a:gd name="T20" fmla="*/ 95 w 122"/>
                  <a:gd name="T21" fmla="*/ 125 h 204"/>
                  <a:gd name="T22" fmla="*/ 105 w 122"/>
                  <a:gd name="T23" fmla="*/ 155 h 204"/>
                  <a:gd name="T24" fmla="*/ 121 w 122"/>
                  <a:gd name="T25" fmla="*/ 183 h 204"/>
                  <a:gd name="T26" fmla="*/ 122 w 122"/>
                  <a:gd name="T27" fmla="*/ 195 h 204"/>
                  <a:gd name="T28" fmla="*/ 121 w 122"/>
                  <a:gd name="T29" fmla="*/ 204 h 204"/>
                  <a:gd name="T30" fmla="*/ 99 w 122"/>
                  <a:gd name="T31" fmla="*/ 196 h 204"/>
                  <a:gd name="T32" fmla="*/ 76 w 122"/>
                  <a:gd name="T33" fmla="*/ 196 h 204"/>
                  <a:gd name="T34" fmla="*/ 76 w 122"/>
                  <a:gd name="T35" fmla="*/ 194 h 204"/>
                  <a:gd name="T36" fmla="*/ 45 w 122"/>
                  <a:gd name="T37" fmla="*/ 193 h 204"/>
                  <a:gd name="T38" fmla="*/ 45 w 122"/>
                  <a:gd name="T39" fmla="*/ 196 h 204"/>
                  <a:gd name="T40" fmla="*/ 21 w 122"/>
                  <a:gd name="T41" fmla="*/ 194 h 204"/>
                  <a:gd name="T42" fmla="*/ 23 w 122"/>
                  <a:gd name="T43" fmla="*/ 177 h 204"/>
                  <a:gd name="T44" fmla="*/ 0 w 122"/>
                  <a:gd name="T45" fmla="*/ 152 h 204"/>
                  <a:gd name="T46" fmla="*/ 25 w 122"/>
                  <a:gd name="T47" fmla="*/ 110 h 204"/>
                  <a:gd name="T48" fmla="*/ 45 w 122"/>
                  <a:gd name="T49" fmla="*/ 120 h 204"/>
                  <a:gd name="T50" fmla="*/ 61 w 122"/>
                  <a:gd name="T51" fmla="*/ 82 h 204"/>
                  <a:gd name="T52" fmla="*/ 70 w 122"/>
                  <a:gd name="T53" fmla="*/ 71 h 204"/>
                  <a:gd name="T54" fmla="*/ 84 w 122"/>
                  <a:gd name="T55" fmla="*/ 37 h 204"/>
                  <a:gd name="T56" fmla="*/ 96 w 122"/>
                  <a:gd name="T57" fmla="*/ 20 h 204"/>
                  <a:gd name="T58" fmla="*/ 87 w 122"/>
                  <a:gd name="T59" fmla="*/ 0 h 204"/>
                  <a:gd name="T60" fmla="*/ 93 w 122"/>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204">
                    <a:moveTo>
                      <a:pt x="93" y="0"/>
                    </a:moveTo>
                    <a:lnTo>
                      <a:pt x="103" y="18"/>
                    </a:lnTo>
                    <a:lnTo>
                      <a:pt x="103" y="41"/>
                    </a:lnTo>
                    <a:lnTo>
                      <a:pt x="107" y="50"/>
                    </a:lnTo>
                    <a:lnTo>
                      <a:pt x="113" y="56"/>
                    </a:lnTo>
                    <a:lnTo>
                      <a:pt x="109" y="57"/>
                    </a:lnTo>
                    <a:lnTo>
                      <a:pt x="90" y="55"/>
                    </a:lnTo>
                    <a:lnTo>
                      <a:pt x="86" y="61"/>
                    </a:lnTo>
                    <a:lnTo>
                      <a:pt x="105" y="81"/>
                    </a:lnTo>
                    <a:lnTo>
                      <a:pt x="110" y="100"/>
                    </a:lnTo>
                    <a:lnTo>
                      <a:pt x="95" y="125"/>
                    </a:lnTo>
                    <a:lnTo>
                      <a:pt x="105" y="155"/>
                    </a:lnTo>
                    <a:lnTo>
                      <a:pt x="121" y="183"/>
                    </a:lnTo>
                    <a:lnTo>
                      <a:pt x="122" y="195"/>
                    </a:lnTo>
                    <a:lnTo>
                      <a:pt x="121" y="204"/>
                    </a:lnTo>
                    <a:lnTo>
                      <a:pt x="99" y="196"/>
                    </a:lnTo>
                    <a:lnTo>
                      <a:pt x="76" y="196"/>
                    </a:lnTo>
                    <a:lnTo>
                      <a:pt x="76" y="194"/>
                    </a:lnTo>
                    <a:lnTo>
                      <a:pt x="45" y="193"/>
                    </a:lnTo>
                    <a:lnTo>
                      <a:pt x="45" y="196"/>
                    </a:lnTo>
                    <a:lnTo>
                      <a:pt x="21" y="194"/>
                    </a:lnTo>
                    <a:lnTo>
                      <a:pt x="23" y="177"/>
                    </a:lnTo>
                    <a:lnTo>
                      <a:pt x="0" y="152"/>
                    </a:lnTo>
                    <a:lnTo>
                      <a:pt x="25" y="110"/>
                    </a:lnTo>
                    <a:lnTo>
                      <a:pt x="45" y="120"/>
                    </a:lnTo>
                    <a:lnTo>
                      <a:pt x="61" y="82"/>
                    </a:lnTo>
                    <a:lnTo>
                      <a:pt x="70" y="71"/>
                    </a:lnTo>
                    <a:lnTo>
                      <a:pt x="84" y="37"/>
                    </a:lnTo>
                    <a:lnTo>
                      <a:pt x="96" y="20"/>
                    </a:lnTo>
                    <a:lnTo>
                      <a:pt x="87" y="0"/>
                    </a:lnTo>
                    <a:lnTo>
                      <a:pt x="93" y="0"/>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62">
                <a:extLst>
                  <a:ext uri="{FF2B5EF4-FFF2-40B4-BE49-F238E27FC236}">
                    <a16:creationId xmlns:a16="http://schemas.microsoft.com/office/drawing/2014/main" id="{55F0A025-1956-91BD-55E2-3FB1CABA7FE2}"/>
                  </a:ext>
                </a:extLst>
              </p:cNvPr>
              <p:cNvSpPr>
                <a:spLocks/>
              </p:cNvSpPr>
              <p:nvPr/>
            </p:nvSpPr>
            <p:spPr bwMode="auto">
              <a:xfrm>
                <a:off x="3309" y="2446"/>
                <a:ext cx="28" cy="38"/>
              </a:xfrm>
              <a:custGeom>
                <a:avLst/>
                <a:gdLst>
                  <a:gd name="T0" fmla="*/ 15 w 28"/>
                  <a:gd name="T1" fmla="*/ 0 h 38"/>
                  <a:gd name="T2" fmla="*/ 24 w 28"/>
                  <a:gd name="T3" fmla="*/ 1 h 38"/>
                  <a:gd name="T4" fmla="*/ 28 w 28"/>
                  <a:gd name="T5" fmla="*/ 17 h 38"/>
                  <a:gd name="T6" fmla="*/ 5 w 28"/>
                  <a:gd name="T7" fmla="*/ 38 h 38"/>
                  <a:gd name="T8" fmla="*/ 3 w 28"/>
                  <a:gd name="T9" fmla="*/ 29 h 38"/>
                  <a:gd name="T10" fmla="*/ 0 w 28"/>
                  <a:gd name="T11" fmla="*/ 7 h 38"/>
                  <a:gd name="T12" fmla="*/ 10 w 28"/>
                  <a:gd name="T13" fmla="*/ 8 h 38"/>
                  <a:gd name="T14" fmla="*/ 15 w 28"/>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8">
                    <a:moveTo>
                      <a:pt x="15" y="0"/>
                    </a:moveTo>
                    <a:lnTo>
                      <a:pt x="24" y="1"/>
                    </a:lnTo>
                    <a:lnTo>
                      <a:pt x="28" y="17"/>
                    </a:lnTo>
                    <a:lnTo>
                      <a:pt x="5" y="38"/>
                    </a:lnTo>
                    <a:lnTo>
                      <a:pt x="3" y="29"/>
                    </a:lnTo>
                    <a:lnTo>
                      <a:pt x="0" y="7"/>
                    </a:lnTo>
                    <a:lnTo>
                      <a:pt x="10" y="8"/>
                    </a:lnTo>
                    <a:lnTo>
                      <a:pt x="15" y="0"/>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63">
                <a:extLst>
                  <a:ext uri="{FF2B5EF4-FFF2-40B4-BE49-F238E27FC236}">
                    <a16:creationId xmlns:a16="http://schemas.microsoft.com/office/drawing/2014/main" id="{25AF2A57-C725-C0C5-0A8F-FD46DEE2F8E8}"/>
                  </a:ext>
                </a:extLst>
              </p:cNvPr>
              <p:cNvSpPr>
                <a:spLocks/>
              </p:cNvSpPr>
              <p:nvPr/>
            </p:nvSpPr>
            <p:spPr bwMode="auto">
              <a:xfrm>
                <a:off x="3314" y="2421"/>
                <a:ext cx="172" cy="194"/>
              </a:xfrm>
              <a:custGeom>
                <a:avLst/>
                <a:gdLst>
                  <a:gd name="T0" fmla="*/ 155 w 172"/>
                  <a:gd name="T1" fmla="*/ 67 h 194"/>
                  <a:gd name="T2" fmla="*/ 148 w 172"/>
                  <a:gd name="T3" fmla="*/ 95 h 194"/>
                  <a:gd name="T4" fmla="*/ 159 w 172"/>
                  <a:gd name="T5" fmla="*/ 108 h 194"/>
                  <a:gd name="T6" fmla="*/ 155 w 172"/>
                  <a:gd name="T7" fmla="*/ 133 h 194"/>
                  <a:gd name="T8" fmla="*/ 163 w 172"/>
                  <a:gd name="T9" fmla="*/ 161 h 194"/>
                  <a:gd name="T10" fmla="*/ 172 w 172"/>
                  <a:gd name="T11" fmla="*/ 171 h 194"/>
                  <a:gd name="T12" fmla="*/ 156 w 172"/>
                  <a:gd name="T13" fmla="*/ 180 h 194"/>
                  <a:gd name="T14" fmla="*/ 140 w 172"/>
                  <a:gd name="T15" fmla="*/ 187 h 194"/>
                  <a:gd name="T16" fmla="*/ 124 w 172"/>
                  <a:gd name="T17" fmla="*/ 194 h 194"/>
                  <a:gd name="T18" fmla="*/ 105 w 172"/>
                  <a:gd name="T19" fmla="*/ 192 h 194"/>
                  <a:gd name="T20" fmla="*/ 87 w 172"/>
                  <a:gd name="T21" fmla="*/ 191 h 194"/>
                  <a:gd name="T22" fmla="*/ 87 w 172"/>
                  <a:gd name="T23" fmla="*/ 189 h 194"/>
                  <a:gd name="T24" fmla="*/ 87 w 172"/>
                  <a:gd name="T25" fmla="*/ 188 h 194"/>
                  <a:gd name="T26" fmla="*/ 84 w 172"/>
                  <a:gd name="T27" fmla="*/ 181 h 194"/>
                  <a:gd name="T28" fmla="*/ 79 w 172"/>
                  <a:gd name="T29" fmla="*/ 162 h 194"/>
                  <a:gd name="T30" fmla="*/ 72 w 172"/>
                  <a:gd name="T31" fmla="*/ 153 h 194"/>
                  <a:gd name="T32" fmla="*/ 55 w 172"/>
                  <a:gd name="T33" fmla="*/ 151 h 194"/>
                  <a:gd name="T34" fmla="*/ 40 w 172"/>
                  <a:gd name="T35" fmla="*/ 145 h 194"/>
                  <a:gd name="T36" fmla="*/ 26 w 172"/>
                  <a:gd name="T37" fmla="*/ 138 h 194"/>
                  <a:gd name="T38" fmla="*/ 21 w 172"/>
                  <a:gd name="T39" fmla="*/ 130 h 194"/>
                  <a:gd name="T40" fmla="*/ 11 w 172"/>
                  <a:gd name="T41" fmla="*/ 107 h 194"/>
                  <a:gd name="T42" fmla="*/ 0 w 172"/>
                  <a:gd name="T43" fmla="*/ 89 h 194"/>
                  <a:gd name="T44" fmla="*/ 0 w 172"/>
                  <a:gd name="T45" fmla="*/ 63 h 194"/>
                  <a:gd name="T46" fmla="*/ 23 w 172"/>
                  <a:gd name="T47" fmla="*/ 42 h 194"/>
                  <a:gd name="T48" fmla="*/ 19 w 172"/>
                  <a:gd name="T49" fmla="*/ 26 h 194"/>
                  <a:gd name="T50" fmla="*/ 24 w 172"/>
                  <a:gd name="T51" fmla="*/ 25 h 194"/>
                  <a:gd name="T52" fmla="*/ 24 w 172"/>
                  <a:gd name="T53" fmla="*/ 13 h 194"/>
                  <a:gd name="T54" fmla="*/ 17 w 172"/>
                  <a:gd name="T55" fmla="*/ 2 h 194"/>
                  <a:gd name="T56" fmla="*/ 24 w 172"/>
                  <a:gd name="T57" fmla="*/ 1 h 194"/>
                  <a:gd name="T58" fmla="*/ 40 w 172"/>
                  <a:gd name="T59" fmla="*/ 1 h 194"/>
                  <a:gd name="T60" fmla="*/ 56 w 172"/>
                  <a:gd name="T61" fmla="*/ 0 h 194"/>
                  <a:gd name="T62" fmla="*/ 73 w 172"/>
                  <a:gd name="T63" fmla="*/ 0 h 194"/>
                  <a:gd name="T64" fmla="*/ 88 w 172"/>
                  <a:gd name="T65" fmla="*/ 10 h 194"/>
                  <a:gd name="T66" fmla="*/ 103 w 172"/>
                  <a:gd name="T67" fmla="*/ 20 h 194"/>
                  <a:gd name="T68" fmla="*/ 117 w 172"/>
                  <a:gd name="T69" fmla="*/ 29 h 194"/>
                  <a:gd name="T70" fmla="*/ 132 w 172"/>
                  <a:gd name="T71" fmla="*/ 39 h 194"/>
                  <a:gd name="T72" fmla="*/ 143 w 172"/>
                  <a:gd name="T73" fmla="*/ 53 h 194"/>
                  <a:gd name="T74" fmla="*/ 155 w 172"/>
                  <a:gd name="T75" fmla="*/ 6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94">
                    <a:moveTo>
                      <a:pt x="155" y="67"/>
                    </a:moveTo>
                    <a:lnTo>
                      <a:pt x="148" y="95"/>
                    </a:lnTo>
                    <a:lnTo>
                      <a:pt x="159" y="108"/>
                    </a:lnTo>
                    <a:lnTo>
                      <a:pt x="155" y="133"/>
                    </a:lnTo>
                    <a:lnTo>
                      <a:pt x="163" y="161"/>
                    </a:lnTo>
                    <a:lnTo>
                      <a:pt x="172" y="171"/>
                    </a:lnTo>
                    <a:lnTo>
                      <a:pt x="156" y="180"/>
                    </a:lnTo>
                    <a:lnTo>
                      <a:pt x="140" y="187"/>
                    </a:lnTo>
                    <a:lnTo>
                      <a:pt x="124" y="194"/>
                    </a:lnTo>
                    <a:lnTo>
                      <a:pt x="105" y="192"/>
                    </a:lnTo>
                    <a:lnTo>
                      <a:pt x="87" y="191"/>
                    </a:lnTo>
                    <a:lnTo>
                      <a:pt x="87" y="189"/>
                    </a:lnTo>
                    <a:lnTo>
                      <a:pt x="87" y="188"/>
                    </a:lnTo>
                    <a:lnTo>
                      <a:pt x="84" y="181"/>
                    </a:lnTo>
                    <a:lnTo>
                      <a:pt x="79" y="162"/>
                    </a:lnTo>
                    <a:lnTo>
                      <a:pt x="72" y="153"/>
                    </a:lnTo>
                    <a:lnTo>
                      <a:pt x="55" y="151"/>
                    </a:lnTo>
                    <a:lnTo>
                      <a:pt x="40" y="145"/>
                    </a:lnTo>
                    <a:lnTo>
                      <a:pt x="26" y="138"/>
                    </a:lnTo>
                    <a:lnTo>
                      <a:pt x="21" y="130"/>
                    </a:lnTo>
                    <a:lnTo>
                      <a:pt x="11" y="107"/>
                    </a:lnTo>
                    <a:lnTo>
                      <a:pt x="0" y="89"/>
                    </a:lnTo>
                    <a:lnTo>
                      <a:pt x="0" y="63"/>
                    </a:lnTo>
                    <a:lnTo>
                      <a:pt x="23" y="42"/>
                    </a:lnTo>
                    <a:lnTo>
                      <a:pt x="19" y="26"/>
                    </a:lnTo>
                    <a:lnTo>
                      <a:pt x="24" y="25"/>
                    </a:lnTo>
                    <a:lnTo>
                      <a:pt x="24" y="13"/>
                    </a:lnTo>
                    <a:lnTo>
                      <a:pt x="17" y="2"/>
                    </a:lnTo>
                    <a:lnTo>
                      <a:pt x="24" y="1"/>
                    </a:lnTo>
                    <a:lnTo>
                      <a:pt x="40" y="1"/>
                    </a:lnTo>
                    <a:lnTo>
                      <a:pt x="56" y="0"/>
                    </a:lnTo>
                    <a:lnTo>
                      <a:pt x="73" y="0"/>
                    </a:lnTo>
                    <a:lnTo>
                      <a:pt x="88" y="10"/>
                    </a:lnTo>
                    <a:lnTo>
                      <a:pt x="103" y="20"/>
                    </a:lnTo>
                    <a:lnTo>
                      <a:pt x="117" y="29"/>
                    </a:lnTo>
                    <a:lnTo>
                      <a:pt x="132" y="39"/>
                    </a:lnTo>
                    <a:lnTo>
                      <a:pt x="143" y="53"/>
                    </a:lnTo>
                    <a:lnTo>
                      <a:pt x="155" y="6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64">
                <a:extLst>
                  <a:ext uri="{FF2B5EF4-FFF2-40B4-BE49-F238E27FC236}">
                    <a16:creationId xmlns:a16="http://schemas.microsoft.com/office/drawing/2014/main" id="{08BD8EA7-6BAC-9A21-2C5D-047F10D6E01B}"/>
                  </a:ext>
                </a:extLst>
              </p:cNvPr>
              <p:cNvSpPr>
                <a:spLocks/>
              </p:cNvSpPr>
              <p:nvPr/>
            </p:nvSpPr>
            <p:spPr bwMode="auto">
              <a:xfrm>
                <a:off x="2800" y="2205"/>
                <a:ext cx="69" cy="109"/>
              </a:xfrm>
              <a:custGeom>
                <a:avLst/>
                <a:gdLst>
                  <a:gd name="T0" fmla="*/ 5 w 69"/>
                  <a:gd name="T1" fmla="*/ 109 h 109"/>
                  <a:gd name="T2" fmla="*/ 0 w 69"/>
                  <a:gd name="T3" fmla="*/ 80 h 109"/>
                  <a:gd name="T4" fmla="*/ 8 w 69"/>
                  <a:gd name="T5" fmla="*/ 51 h 109"/>
                  <a:gd name="T6" fmla="*/ 8 w 69"/>
                  <a:gd name="T7" fmla="*/ 29 h 109"/>
                  <a:gd name="T8" fmla="*/ 8 w 69"/>
                  <a:gd name="T9" fmla="*/ 3 h 109"/>
                  <a:gd name="T10" fmla="*/ 51 w 69"/>
                  <a:gd name="T11" fmla="*/ 0 h 109"/>
                  <a:gd name="T12" fmla="*/ 50 w 69"/>
                  <a:gd name="T13" fmla="*/ 8 h 109"/>
                  <a:gd name="T14" fmla="*/ 60 w 69"/>
                  <a:gd name="T15" fmla="*/ 52 h 109"/>
                  <a:gd name="T16" fmla="*/ 58 w 69"/>
                  <a:gd name="T17" fmla="*/ 76 h 109"/>
                  <a:gd name="T18" fmla="*/ 69 w 69"/>
                  <a:gd name="T19" fmla="*/ 90 h 109"/>
                  <a:gd name="T20" fmla="*/ 65 w 69"/>
                  <a:gd name="T21" fmla="*/ 97 h 109"/>
                  <a:gd name="T22" fmla="*/ 5 w 69"/>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9">
                    <a:moveTo>
                      <a:pt x="5" y="109"/>
                    </a:moveTo>
                    <a:lnTo>
                      <a:pt x="0" y="80"/>
                    </a:lnTo>
                    <a:lnTo>
                      <a:pt x="8" y="51"/>
                    </a:lnTo>
                    <a:lnTo>
                      <a:pt x="8" y="29"/>
                    </a:lnTo>
                    <a:lnTo>
                      <a:pt x="8" y="3"/>
                    </a:lnTo>
                    <a:lnTo>
                      <a:pt x="51" y="0"/>
                    </a:lnTo>
                    <a:lnTo>
                      <a:pt x="50" y="8"/>
                    </a:lnTo>
                    <a:lnTo>
                      <a:pt x="60" y="52"/>
                    </a:lnTo>
                    <a:lnTo>
                      <a:pt x="58" y="76"/>
                    </a:lnTo>
                    <a:lnTo>
                      <a:pt x="69" y="90"/>
                    </a:lnTo>
                    <a:lnTo>
                      <a:pt x="65" y="97"/>
                    </a:lnTo>
                    <a:lnTo>
                      <a:pt x="5" y="10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65">
                <a:extLst>
                  <a:ext uri="{FF2B5EF4-FFF2-40B4-BE49-F238E27FC236}">
                    <a16:creationId xmlns:a16="http://schemas.microsoft.com/office/drawing/2014/main" id="{7F27E372-3E66-0448-0811-A60191224CFA}"/>
                  </a:ext>
                </a:extLst>
              </p:cNvPr>
              <p:cNvSpPr>
                <a:spLocks/>
              </p:cNvSpPr>
              <p:nvPr/>
            </p:nvSpPr>
            <p:spPr bwMode="auto">
              <a:xfrm>
                <a:off x="3364" y="2572"/>
                <a:ext cx="47" cy="140"/>
              </a:xfrm>
              <a:custGeom>
                <a:avLst/>
                <a:gdLst>
                  <a:gd name="T0" fmla="*/ 22 w 47"/>
                  <a:gd name="T1" fmla="*/ 2 h 140"/>
                  <a:gd name="T2" fmla="*/ 29 w 47"/>
                  <a:gd name="T3" fmla="*/ 11 h 140"/>
                  <a:gd name="T4" fmla="*/ 34 w 47"/>
                  <a:gd name="T5" fmla="*/ 30 h 140"/>
                  <a:gd name="T6" fmla="*/ 37 w 47"/>
                  <a:gd name="T7" fmla="*/ 37 h 140"/>
                  <a:gd name="T8" fmla="*/ 37 w 47"/>
                  <a:gd name="T9" fmla="*/ 38 h 140"/>
                  <a:gd name="T10" fmla="*/ 37 w 47"/>
                  <a:gd name="T11" fmla="*/ 40 h 140"/>
                  <a:gd name="T12" fmla="*/ 30 w 47"/>
                  <a:gd name="T13" fmla="*/ 40 h 140"/>
                  <a:gd name="T14" fmla="*/ 26 w 47"/>
                  <a:gd name="T15" fmla="*/ 50 h 140"/>
                  <a:gd name="T16" fmla="*/ 29 w 47"/>
                  <a:gd name="T17" fmla="*/ 74 h 140"/>
                  <a:gd name="T18" fmla="*/ 32 w 47"/>
                  <a:gd name="T19" fmla="*/ 74 h 140"/>
                  <a:gd name="T20" fmla="*/ 37 w 47"/>
                  <a:gd name="T21" fmla="*/ 78 h 140"/>
                  <a:gd name="T22" fmla="*/ 47 w 47"/>
                  <a:gd name="T23" fmla="*/ 95 h 140"/>
                  <a:gd name="T24" fmla="*/ 47 w 47"/>
                  <a:gd name="T25" fmla="*/ 106 h 140"/>
                  <a:gd name="T26" fmla="*/ 47 w 47"/>
                  <a:gd name="T27" fmla="*/ 109 h 140"/>
                  <a:gd name="T28" fmla="*/ 45 w 47"/>
                  <a:gd name="T29" fmla="*/ 120 h 140"/>
                  <a:gd name="T30" fmla="*/ 35 w 47"/>
                  <a:gd name="T31" fmla="*/ 140 h 140"/>
                  <a:gd name="T32" fmla="*/ 21 w 47"/>
                  <a:gd name="T33" fmla="*/ 118 h 140"/>
                  <a:gd name="T34" fmla="*/ 27 w 47"/>
                  <a:gd name="T35" fmla="*/ 106 h 140"/>
                  <a:gd name="T36" fmla="*/ 24 w 47"/>
                  <a:gd name="T37" fmla="*/ 90 h 140"/>
                  <a:gd name="T38" fmla="*/ 13 w 47"/>
                  <a:gd name="T39" fmla="*/ 93 h 140"/>
                  <a:gd name="T40" fmla="*/ 7 w 47"/>
                  <a:gd name="T41" fmla="*/ 83 h 140"/>
                  <a:gd name="T42" fmla="*/ 0 w 47"/>
                  <a:gd name="T43" fmla="*/ 76 h 140"/>
                  <a:gd name="T44" fmla="*/ 3 w 47"/>
                  <a:gd name="T45" fmla="*/ 60 h 140"/>
                  <a:gd name="T46" fmla="*/ 12 w 47"/>
                  <a:gd name="T47" fmla="*/ 53 h 140"/>
                  <a:gd name="T48" fmla="*/ 10 w 47"/>
                  <a:gd name="T49" fmla="*/ 36 h 140"/>
                  <a:gd name="T50" fmla="*/ 9 w 47"/>
                  <a:gd name="T51" fmla="*/ 28 h 140"/>
                  <a:gd name="T52" fmla="*/ 15 w 47"/>
                  <a:gd name="T53" fmla="*/ 22 h 140"/>
                  <a:gd name="T54" fmla="*/ 9 w 47"/>
                  <a:gd name="T55" fmla="*/ 5 h 140"/>
                  <a:gd name="T56" fmla="*/ 6 w 47"/>
                  <a:gd name="T57" fmla="*/ 5 h 140"/>
                  <a:gd name="T58" fmla="*/ 5 w 47"/>
                  <a:gd name="T59" fmla="*/ 0 h 140"/>
                  <a:gd name="T60" fmla="*/ 22 w 47"/>
                  <a:gd name="T61" fmla="*/ 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0">
                    <a:moveTo>
                      <a:pt x="22" y="2"/>
                    </a:moveTo>
                    <a:lnTo>
                      <a:pt x="29" y="11"/>
                    </a:lnTo>
                    <a:lnTo>
                      <a:pt x="34" y="30"/>
                    </a:lnTo>
                    <a:lnTo>
                      <a:pt x="37" y="37"/>
                    </a:lnTo>
                    <a:lnTo>
                      <a:pt x="37" y="38"/>
                    </a:lnTo>
                    <a:lnTo>
                      <a:pt x="37" y="40"/>
                    </a:lnTo>
                    <a:lnTo>
                      <a:pt x="30" y="40"/>
                    </a:lnTo>
                    <a:lnTo>
                      <a:pt x="26" y="50"/>
                    </a:lnTo>
                    <a:lnTo>
                      <a:pt x="29" y="74"/>
                    </a:lnTo>
                    <a:lnTo>
                      <a:pt x="32" y="74"/>
                    </a:lnTo>
                    <a:lnTo>
                      <a:pt x="37" y="78"/>
                    </a:lnTo>
                    <a:lnTo>
                      <a:pt x="47" y="95"/>
                    </a:lnTo>
                    <a:lnTo>
                      <a:pt x="47" y="106"/>
                    </a:lnTo>
                    <a:lnTo>
                      <a:pt x="47" y="109"/>
                    </a:lnTo>
                    <a:lnTo>
                      <a:pt x="45" y="120"/>
                    </a:lnTo>
                    <a:lnTo>
                      <a:pt x="35" y="140"/>
                    </a:lnTo>
                    <a:lnTo>
                      <a:pt x="21" y="118"/>
                    </a:lnTo>
                    <a:lnTo>
                      <a:pt x="27" y="106"/>
                    </a:lnTo>
                    <a:lnTo>
                      <a:pt x="24" y="90"/>
                    </a:lnTo>
                    <a:lnTo>
                      <a:pt x="13" y="93"/>
                    </a:lnTo>
                    <a:lnTo>
                      <a:pt x="7" y="83"/>
                    </a:lnTo>
                    <a:lnTo>
                      <a:pt x="0" y="76"/>
                    </a:lnTo>
                    <a:lnTo>
                      <a:pt x="3" y="60"/>
                    </a:lnTo>
                    <a:lnTo>
                      <a:pt x="12" y="53"/>
                    </a:lnTo>
                    <a:lnTo>
                      <a:pt x="10" y="36"/>
                    </a:lnTo>
                    <a:lnTo>
                      <a:pt x="9" y="28"/>
                    </a:lnTo>
                    <a:lnTo>
                      <a:pt x="15" y="22"/>
                    </a:lnTo>
                    <a:lnTo>
                      <a:pt x="9" y="5"/>
                    </a:lnTo>
                    <a:lnTo>
                      <a:pt x="6" y="5"/>
                    </a:lnTo>
                    <a:lnTo>
                      <a:pt x="5" y="0"/>
                    </a:lnTo>
                    <a:lnTo>
                      <a:pt x="22"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66">
                <a:extLst>
                  <a:ext uri="{FF2B5EF4-FFF2-40B4-BE49-F238E27FC236}">
                    <a16:creationId xmlns:a16="http://schemas.microsoft.com/office/drawing/2014/main" id="{6D13A4C5-5575-AA65-54BB-87002019E137}"/>
                  </a:ext>
                </a:extLst>
              </p:cNvPr>
              <p:cNvSpPr>
                <a:spLocks/>
              </p:cNvSpPr>
              <p:nvPr/>
            </p:nvSpPr>
            <p:spPr bwMode="auto">
              <a:xfrm>
                <a:off x="2586" y="1909"/>
                <a:ext cx="132" cy="115"/>
              </a:xfrm>
              <a:custGeom>
                <a:avLst/>
                <a:gdLst>
                  <a:gd name="T0" fmla="*/ 63 w 132"/>
                  <a:gd name="T1" fmla="*/ 0 h 115"/>
                  <a:gd name="T2" fmla="*/ 132 w 132"/>
                  <a:gd name="T3" fmla="*/ 0 h 115"/>
                  <a:gd name="T4" fmla="*/ 132 w 132"/>
                  <a:gd name="T5" fmla="*/ 7 h 115"/>
                  <a:gd name="T6" fmla="*/ 132 w 132"/>
                  <a:gd name="T7" fmla="*/ 9 h 115"/>
                  <a:gd name="T8" fmla="*/ 132 w 132"/>
                  <a:gd name="T9" fmla="*/ 29 h 115"/>
                  <a:gd name="T10" fmla="*/ 80 w 132"/>
                  <a:gd name="T11" fmla="*/ 29 h 115"/>
                  <a:gd name="T12" fmla="*/ 79 w 132"/>
                  <a:gd name="T13" fmla="*/ 75 h 115"/>
                  <a:gd name="T14" fmla="*/ 62 w 132"/>
                  <a:gd name="T15" fmla="*/ 82 h 115"/>
                  <a:gd name="T16" fmla="*/ 63 w 132"/>
                  <a:gd name="T17" fmla="*/ 113 h 115"/>
                  <a:gd name="T18" fmla="*/ 0 w 132"/>
                  <a:gd name="T19" fmla="*/ 115 h 115"/>
                  <a:gd name="T20" fmla="*/ 19 w 132"/>
                  <a:gd name="T21" fmla="*/ 69 h 115"/>
                  <a:gd name="T22" fmla="*/ 43 w 132"/>
                  <a:gd name="T23" fmla="*/ 26 h 115"/>
                  <a:gd name="T24" fmla="*/ 63 w 13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5">
                    <a:moveTo>
                      <a:pt x="63" y="0"/>
                    </a:moveTo>
                    <a:lnTo>
                      <a:pt x="132" y="0"/>
                    </a:lnTo>
                    <a:lnTo>
                      <a:pt x="132" y="7"/>
                    </a:lnTo>
                    <a:lnTo>
                      <a:pt x="132" y="9"/>
                    </a:lnTo>
                    <a:lnTo>
                      <a:pt x="132" y="29"/>
                    </a:lnTo>
                    <a:lnTo>
                      <a:pt x="80" y="29"/>
                    </a:lnTo>
                    <a:lnTo>
                      <a:pt x="79" y="75"/>
                    </a:lnTo>
                    <a:lnTo>
                      <a:pt x="62" y="82"/>
                    </a:lnTo>
                    <a:lnTo>
                      <a:pt x="63" y="113"/>
                    </a:lnTo>
                    <a:lnTo>
                      <a:pt x="0" y="115"/>
                    </a:lnTo>
                    <a:lnTo>
                      <a:pt x="19" y="69"/>
                    </a:lnTo>
                    <a:lnTo>
                      <a:pt x="43" y="26"/>
                    </a:lnTo>
                    <a:lnTo>
                      <a:pt x="63"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67">
                <a:extLst>
                  <a:ext uri="{FF2B5EF4-FFF2-40B4-BE49-F238E27FC236}">
                    <a16:creationId xmlns:a16="http://schemas.microsoft.com/office/drawing/2014/main" id="{E20160A9-7C57-A7D0-745B-E63653AB00A0}"/>
                  </a:ext>
                </a:extLst>
              </p:cNvPr>
              <p:cNvSpPr>
                <a:spLocks/>
              </p:cNvSpPr>
              <p:nvPr/>
            </p:nvSpPr>
            <p:spPr bwMode="auto">
              <a:xfrm>
                <a:off x="2586" y="1916"/>
                <a:ext cx="189" cy="224"/>
              </a:xfrm>
              <a:custGeom>
                <a:avLst/>
                <a:gdLst>
                  <a:gd name="T0" fmla="*/ 189 w 189"/>
                  <a:gd name="T1" fmla="*/ 40 h 224"/>
                  <a:gd name="T2" fmla="*/ 163 w 189"/>
                  <a:gd name="T3" fmla="*/ 40 h 224"/>
                  <a:gd name="T4" fmla="*/ 178 w 189"/>
                  <a:gd name="T5" fmla="*/ 210 h 224"/>
                  <a:gd name="T6" fmla="*/ 159 w 189"/>
                  <a:gd name="T7" fmla="*/ 211 h 224"/>
                  <a:gd name="T8" fmla="*/ 118 w 189"/>
                  <a:gd name="T9" fmla="*/ 207 h 224"/>
                  <a:gd name="T10" fmla="*/ 85 w 189"/>
                  <a:gd name="T11" fmla="*/ 208 h 224"/>
                  <a:gd name="T12" fmla="*/ 73 w 189"/>
                  <a:gd name="T13" fmla="*/ 224 h 224"/>
                  <a:gd name="T14" fmla="*/ 41 w 189"/>
                  <a:gd name="T15" fmla="*/ 190 h 224"/>
                  <a:gd name="T16" fmla="*/ 6 w 189"/>
                  <a:gd name="T17" fmla="*/ 200 h 224"/>
                  <a:gd name="T18" fmla="*/ 7 w 189"/>
                  <a:gd name="T19" fmla="*/ 191 h 224"/>
                  <a:gd name="T20" fmla="*/ 15 w 189"/>
                  <a:gd name="T21" fmla="*/ 172 h 224"/>
                  <a:gd name="T22" fmla="*/ 10 w 189"/>
                  <a:gd name="T23" fmla="*/ 136 h 224"/>
                  <a:gd name="T24" fmla="*/ 4 w 189"/>
                  <a:gd name="T25" fmla="*/ 122 h 224"/>
                  <a:gd name="T26" fmla="*/ 0 w 189"/>
                  <a:gd name="T27" fmla="*/ 108 h 224"/>
                  <a:gd name="T28" fmla="*/ 63 w 189"/>
                  <a:gd name="T29" fmla="*/ 106 h 224"/>
                  <a:gd name="T30" fmla="*/ 62 w 189"/>
                  <a:gd name="T31" fmla="*/ 75 h 224"/>
                  <a:gd name="T32" fmla="*/ 79 w 189"/>
                  <a:gd name="T33" fmla="*/ 68 h 224"/>
                  <a:gd name="T34" fmla="*/ 80 w 189"/>
                  <a:gd name="T35" fmla="*/ 22 h 224"/>
                  <a:gd name="T36" fmla="*/ 132 w 189"/>
                  <a:gd name="T37" fmla="*/ 22 h 224"/>
                  <a:gd name="T38" fmla="*/ 132 w 189"/>
                  <a:gd name="T39" fmla="*/ 0 h 224"/>
                  <a:gd name="T40" fmla="*/ 189 w 189"/>
                  <a:gd name="T41"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224">
                    <a:moveTo>
                      <a:pt x="189" y="40"/>
                    </a:moveTo>
                    <a:lnTo>
                      <a:pt x="163" y="40"/>
                    </a:lnTo>
                    <a:lnTo>
                      <a:pt x="178" y="210"/>
                    </a:lnTo>
                    <a:lnTo>
                      <a:pt x="159" y="211"/>
                    </a:lnTo>
                    <a:lnTo>
                      <a:pt x="118" y="207"/>
                    </a:lnTo>
                    <a:lnTo>
                      <a:pt x="85" y="208"/>
                    </a:lnTo>
                    <a:lnTo>
                      <a:pt x="73" y="224"/>
                    </a:lnTo>
                    <a:lnTo>
                      <a:pt x="41" y="190"/>
                    </a:lnTo>
                    <a:lnTo>
                      <a:pt x="6" y="200"/>
                    </a:lnTo>
                    <a:lnTo>
                      <a:pt x="7" y="191"/>
                    </a:lnTo>
                    <a:lnTo>
                      <a:pt x="15" y="172"/>
                    </a:lnTo>
                    <a:lnTo>
                      <a:pt x="10" y="136"/>
                    </a:lnTo>
                    <a:lnTo>
                      <a:pt x="4" y="122"/>
                    </a:lnTo>
                    <a:lnTo>
                      <a:pt x="0" y="108"/>
                    </a:lnTo>
                    <a:lnTo>
                      <a:pt x="63" y="106"/>
                    </a:lnTo>
                    <a:lnTo>
                      <a:pt x="62" y="75"/>
                    </a:lnTo>
                    <a:lnTo>
                      <a:pt x="79" y="68"/>
                    </a:lnTo>
                    <a:lnTo>
                      <a:pt x="80" y="22"/>
                    </a:lnTo>
                    <a:lnTo>
                      <a:pt x="132" y="22"/>
                    </a:lnTo>
                    <a:lnTo>
                      <a:pt x="132" y="0"/>
                    </a:lnTo>
                    <a:lnTo>
                      <a:pt x="189" y="4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68">
                <a:extLst>
                  <a:ext uri="{FF2B5EF4-FFF2-40B4-BE49-F238E27FC236}">
                    <a16:creationId xmlns:a16="http://schemas.microsoft.com/office/drawing/2014/main" id="{BEA14731-BC40-0F14-7641-43E2C1E5DE87}"/>
                  </a:ext>
                </a:extLst>
              </p:cNvPr>
              <p:cNvSpPr>
                <a:spLocks/>
              </p:cNvSpPr>
              <p:nvPr/>
            </p:nvSpPr>
            <p:spPr bwMode="auto">
              <a:xfrm>
                <a:off x="2577" y="2106"/>
                <a:ext cx="94" cy="78"/>
              </a:xfrm>
              <a:custGeom>
                <a:avLst/>
                <a:gdLst>
                  <a:gd name="T0" fmla="*/ 15 w 94"/>
                  <a:gd name="T1" fmla="*/ 10 h 78"/>
                  <a:gd name="T2" fmla="*/ 50 w 94"/>
                  <a:gd name="T3" fmla="*/ 0 h 78"/>
                  <a:gd name="T4" fmla="*/ 82 w 94"/>
                  <a:gd name="T5" fmla="*/ 34 h 78"/>
                  <a:gd name="T6" fmla="*/ 88 w 94"/>
                  <a:gd name="T7" fmla="*/ 60 h 78"/>
                  <a:gd name="T8" fmla="*/ 94 w 94"/>
                  <a:gd name="T9" fmla="*/ 76 h 78"/>
                  <a:gd name="T10" fmla="*/ 80 w 94"/>
                  <a:gd name="T11" fmla="*/ 78 h 78"/>
                  <a:gd name="T12" fmla="*/ 69 w 94"/>
                  <a:gd name="T13" fmla="*/ 73 h 78"/>
                  <a:gd name="T14" fmla="*/ 58 w 94"/>
                  <a:gd name="T15" fmla="*/ 72 h 78"/>
                  <a:gd name="T16" fmla="*/ 11 w 94"/>
                  <a:gd name="T17" fmla="*/ 78 h 78"/>
                  <a:gd name="T18" fmla="*/ 9 w 94"/>
                  <a:gd name="T19" fmla="*/ 64 h 78"/>
                  <a:gd name="T20" fmla="*/ 51 w 94"/>
                  <a:gd name="T21" fmla="*/ 61 h 78"/>
                  <a:gd name="T22" fmla="*/ 57 w 94"/>
                  <a:gd name="T23" fmla="*/ 58 h 78"/>
                  <a:gd name="T24" fmla="*/ 52 w 94"/>
                  <a:gd name="T25" fmla="*/ 53 h 78"/>
                  <a:gd name="T26" fmla="*/ 38 w 94"/>
                  <a:gd name="T27" fmla="*/ 51 h 78"/>
                  <a:gd name="T28" fmla="*/ 13 w 94"/>
                  <a:gd name="T29" fmla="*/ 55 h 78"/>
                  <a:gd name="T30" fmla="*/ 0 w 94"/>
                  <a:gd name="T31" fmla="*/ 34 h 78"/>
                  <a:gd name="T32" fmla="*/ 15 w 94"/>
                  <a:gd name="T33"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8">
                    <a:moveTo>
                      <a:pt x="15" y="10"/>
                    </a:moveTo>
                    <a:lnTo>
                      <a:pt x="50" y="0"/>
                    </a:lnTo>
                    <a:lnTo>
                      <a:pt x="82" y="34"/>
                    </a:lnTo>
                    <a:lnTo>
                      <a:pt x="88" y="60"/>
                    </a:lnTo>
                    <a:lnTo>
                      <a:pt x="94" y="76"/>
                    </a:lnTo>
                    <a:lnTo>
                      <a:pt x="80" y="78"/>
                    </a:lnTo>
                    <a:lnTo>
                      <a:pt x="69" y="73"/>
                    </a:lnTo>
                    <a:lnTo>
                      <a:pt x="58" y="72"/>
                    </a:lnTo>
                    <a:lnTo>
                      <a:pt x="11" y="78"/>
                    </a:lnTo>
                    <a:lnTo>
                      <a:pt x="9" y="64"/>
                    </a:lnTo>
                    <a:lnTo>
                      <a:pt x="51" y="61"/>
                    </a:lnTo>
                    <a:lnTo>
                      <a:pt x="57" y="58"/>
                    </a:lnTo>
                    <a:lnTo>
                      <a:pt x="52" y="53"/>
                    </a:lnTo>
                    <a:lnTo>
                      <a:pt x="38" y="51"/>
                    </a:lnTo>
                    <a:lnTo>
                      <a:pt x="13" y="55"/>
                    </a:lnTo>
                    <a:lnTo>
                      <a:pt x="0" y="34"/>
                    </a:lnTo>
                    <a:lnTo>
                      <a:pt x="15" y="10"/>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69">
                <a:extLst>
                  <a:ext uri="{FF2B5EF4-FFF2-40B4-BE49-F238E27FC236}">
                    <a16:creationId xmlns:a16="http://schemas.microsoft.com/office/drawing/2014/main" id="{DA10BDF3-B2DE-DB22-055B-8691FED716DA}"/>
                  </a:ext>
                </a:extLst>
              </p:cNvPr>
              <p:cNvSpPr>
                <a:spLocks/>
              </p:cNvSpPr>
              <p:nvPr/>
            </p:nvSpPr>
            <p:spPr bwMode="auto">
              <a:xfrm>
                <a:off x="2588" y="2178"/>
                <a:ext cx="47" cy="30"/>
              </a:xfrm>
              <a:custGeom>
                <a:avLst/>
                <a:gdLst>
                  <a:gd name="T0" fmla="*/ 0 w 47"/>
                  <a:gd name="T1" fmla="*/ 6 h 30"/>
                  <a:gd name="T2" fmla="*/ 47 w 47"/>
                  <a:gd name="T3" fmla="*/ 0 h 30"/>
                  <a:gd name="T4" fmla="*/ 47 w 47"/>
                  <a:gd name="T5" fmla="*/ 3 h 30"/>
                  <a:gd name="T6" fmla="*/ 47 w 47"/>
                  <a:gd name="T7" fmla="*/ 16 h 30"/>
                  <a:gd name="T8" fmla="*/ 29 w 47"/>
                  <a:gd name="T9" fmla="*/ 30 h 30"/>
                  <a:gd name="T10" fmla="*/ 23 w 47"/>
                  <a:gd name="T11" fmla="*/ 30 h 30"/>
                  <a:gd name="T12" fmla="*/ 4 w 47"/>
                  <a:gd name="T13" fmla="*/ 14 h 30"/>
                  <a:gd name="T14" fmla="*/ 0 w 47"/>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0">
                    <a:moveTo>
                      <a:pt x="0" y="6"/>
                    </a:moveTo>
                    <a:lnTo>
                      <a:pt x="47" y="0"/>
                    </a:lnTo>
                    <a:lnTo>
                      <a:pt x="47" y="3"/>
                    </a:lnTo>
                    <a:lnTo>
                      <a:pt x="47" y="16"/>
                    </a:lnTo>
                    <a:lnTo>
                      <a:pt x="29" y="30"/>
                    </a:lnTo>
                    <a:lnTo>
                      <a:pt x="23" y="30"/>
                    </a:lnTo>
                    <a:lnTo>
                      <a:pt x="4" y="14"/>
                    </a:lnTo>
                    <a:lnTo>
                      <a:pt x="0" y="6"/>
                    </a:lnTo>
                    <a:close/>
                  </a:path>
                </a:pathLst>
              </a:custGeom>
              <a:solidFill>
                <a:srgbClr val="00B0F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70">
                <a:extLst>
                  <a:ext uri="{FF2B5EF4-FFF2-40B4-BE49-F238E27FC236}">
                    <a16:creationId xmlns:a16="http://schemas.microsoft.com/office/drawing/2014/main" id="{5D36B5C1-C9C1-BAEE-A22A-5E453841B2C3}"/>
                  </a:ext>
                </a:extLst>
              </p:cNvPr>
              <p:cNvSpPr>
                <a:spLocks/>
              </p:cNvSpPr>
              <p:nvPr/>
            </p:nvSpPr>
            <p:spPr bwMode="auto">
              <a:xfrm>
                <a:off x="2611" y="2178"/>
                <a:ext cx="116" cy="97"/>
              </a:xfrm>
              <a:custGeom>
                <a:avLst/>
                <a:gdLst>
                  <a:gd name="T0" fmla="*/ 0 w 116"/>
                  <a:gd name="T1" fmla="*/ 30 h 97"/>
                  <a:gd name="T2" fmla="*/ 6 w 116"/>
                  <a:gd name="T3" fmla="*/ 30 h 97"/>
                  <a:gd name="T4" fmla="*/ 24 w 116"/>
                  <a:gd name="T5" fmla="*/ 16 h 97"/>
                  <a:gd name="T6" fmla="*/ 24 w 116"/>
                  <a:gd name="T7" fmla="*/ 3 h 97"/>
                  <a:gd name="T8" fmla="*/ 24 w 116"/>
                  <a:gd name="T9" fmla="*/ 0 h 97"/>
                  <a:gd name="T10" fmla="*/ 35 w 116"/>
                  <a:gd name="T11" fmla="*/ 1 h 97"/>
                  <a:gd name="T12" fmla="*/ 46 w 116"/>
                  <a:gd name="T13" fmla="*/ 6 h 97"/>
                  <a:gd name="T14" fmla="*/ 60 w 116"/>
                  <a:gd name="T15" fmla="*/ 4 h 97"/>
                  <a:gd name="T16" fmla="*/ 97 w 116"/>
                  <a:gd name="T17" fmla="*/ 3 h 97"/>
                  <a:gd name="T18" fmla="*/ 114 w 116"/>
                  <a:gd name="T19" fmla="*/ 45 h 97"/>
                  <a:gd name="T20" fmla="*/ 112 w 116"/>
                  <a:gd name="T21" fmla="*/ 47 h 97"/>
                  <a:gd name="T22" fmla="*/ 116 w 116"/>
                  <a:gd name="T23" fmla="*/ 72 h 97"/>
                  <a:gd name="T24" fmla="*/ 105 w 116"/>
                  <a:gd name="T25" fmla="*/ 90 h 97"/>
                  <a:gd name="T26" fmla="*/ 96 w 116"/>
                  <a:gd name="T27" fmla="*/ 97 h 97"/>
                  <a:gd name="T28" fmla="*/ 93 w 116"/>
                  <a:gd name="T29" fmla="*/ 88 h 97"/>
                  <a:gd name="T30" fmla="*/ 88 w 116"/>
                  <a:gd name="T31" fmla="*/ 74 h 97"/>
                  <a:gd name="T32" fmla="*/ 77 w 116"/>
                  <a:gd name="T33" fmla="*/ 74 h 97"/>
                  <a:gd name="T34" fmla="*/ 64 w 116"/>
                  <a:gd name="T35" fmla="*/ 48 h 97"/>
                  <a:gd name="T36" fmla="*/ 53 w 116"/>
                  <a:gd name="T37" fmla="*/ 48 h 97"/>
                  <a:gd name="T38" fmla="*/ 30 w 116"/>
                  <a:gd name="T39" fmla="*/ 65 h 97"/>
                  <a:gd name="T40" fmla="*/ 0 w 116"/>
                  <a:gd name="T41" fmla="*/ 3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97">
                    <a:moveTo>
                      <a:pt x="0" y="30"/>
                    </a:moveTo>
                    <a:lnTo>
                      <a:pt x="6" y="30"/>
                    </a:lnTo>
                    <a:lnTo>
                      <a:pt x="24" y="16"/>
                    </a:lnTo>
                    <a:lnTo>
                      <a:pt x="24" y="3"/>
                    </a:lnTo>
                    <a:lnTo>
                      <a:pt x="24" y="0"/>
                    </a:lnTo>
                    <a:lnTo>
                      <a:pt x="35" y="1"/>
                    </a:lnTo>
                    <a:lnTo>
                      <a:pt x="46" y="6"/>
                    </a:lnTo>
                    <a:lnTo>
                      <a:pt x="60" y="4"/>
                    </a:lnTo>
                    <a:lnTo>
                      <a:pt x="97" y="3"/>
                    </a:lnTo>
                    <a:lnTo>
                      <a:pt x="114" y="45"/>
                    </a:lnTo>
                    <a:lnTo>
                      <a:pt x="112" y="47"/>
                    </a:lnTo>
                    <a:lnTo>
                      <a:pt x="116" y="72"/>
                    </a:lnTo>
                    <a:lnTo>
                      <a:pt x="105" y="90"/>
                    </a:lnTo>
                    <a:lnTo>
                      <a:pt x="96" y="97"/>
                    </a:lnTo>
                    <a:lnTo>
                      <a:pt x="93" y="88"/>
                    </a:lnTo>
                    <a:lnTo>
                      <a:pt x="88" y="74"/>
                    </a:lnTo>
                    <a:lnTo>
                      <a:pt x="77" y="74"/>
                    </a:lnTo>
                    <a:lnTo>
                      <a:pt x="64" y="48"/>
                    </a:lnTo>
                    <a:lnTo>
                      <a:pt x="53" y="48"/>
                    </a:lnTo>
                    <a:lnTo>
                      <a:pt x="30" y="65"/>
                    </a:lnTo>
                    <a:lnTo>
                      <a:pt x="0" y="30"/>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71">
                <a:extLst>
                  <a:ext uri="{FF2B5EF4-FFF2-40B4-BE49-F238E27FC236}">
                    <a16:creationId xmlns:a16="http://schemas.microsoft.com/office/drawing/2014/main" id="{1E3E0F77-A07A-1941-5861-AC625E984B2B}"/>
                  </a:ext>
                </a:extLst>
              </p:cNvPr>
              <p:cNvSpPr>
                <a:spLocks/>
              </p:cNvSpPr>
              <p:nvPr/>
            </p:nvSpPr>
            <p:spPr bwMode="auto">
              <a:xfrm>
                <a:off x="2668" y="2252"/>
                <a:ext cx="65" cy="74"/>
              </a:xfrm>
              <a:custGeom>
                <a:avLst/>
                <a:gdLst>
                  <a:gd name="T0" fmla="*/ 0 w 65"/>
                  <a:gd name="T1" fmla="*/ 30 h 74"/>
                  <a:gd name="T2" fmla="*/ 20 w 65"/>
                  <a:gd name="T3" fmla="*/ 0 h 74"/>
                  <a:gd name="T4" fmla="*/ 31 w 65"/>
                  <a:gd name="T5" fmla="*/ 0 h 74"/>
                  <a:gd name="T6" fmla="*/ 36 w 65"/>
                  <a:gd name="T7" fmla="*/ 14 h 74"/>
                  <a:gd name="T8" fmla="*/ 39 w 65"/>
                  <a:gd name="T9" fmla="*/ 23 h 74"/>
                  <a:gd name="T10" fmla="*/ 48 w 65"/>
                  <a:gd name="T11" fmla="*/ 16 h 74"/>
                  <a:gd name="T12" fmla="*/ 47 w 65"/>
                  <a:gd name="T13" fmla="*/ 36 h 74"/>
                  <a:gd name="T14" fmla="*/ 65 w 65"/>
                  <a:gd name="T15" fmla="*/ 47 h 74"/>
                  <a:gd name="T16" fmla="*/ 64 w 65"/>
                  <a:gd name="T17" fmla="*/ 74 h 74"/>
                  <a:gd name="T18" fmla="*/ 36 w 65"/>
                  <a:gd name="T19" fmla="*/ 61 h 74"/>
                  <a:gd name="T20" fmla="*/ 18 w 65"/>
                  <a:gd name="T21" fmla="*/ 43 h 74"/>
                  <a:gd name="T22" fmla="*/ 0 w 65"/>
                  <a:gd name="T2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74">
                    <a:moveTo>
                      <a:pt x="0" y="30"/>
                    </a:moveTo>
                    <a:lnTo>
                      <a:pt x="20" y="0"/>
                    </a:lnTo>
                    <a:lnTo>
                      <a:pt x="31" y="0"/>
                    </a:lnTo>
                    <a:lnTo>
                      <a:pt x="36" y="14"/>
                    </a:lnTo>
                    <a:lnTo>
                      <a:pt x="39" y="23"/>
                    </a:lnTo>
                    <a:lnTo>
                      <a:pt x="48" y="16"/>
                    </a:lnTo>
                    <a:lnTo>
                      <a:pt x="47" y="36"/>
                    </a:lnTo>
                    <a:lnTo>
                      <a:pt x="65" y="47"/>
                    </a:lnTo>
                    <a:lnTo>
                      <a:pt x="64" y="74"/>
                    </a:lnTo>
                    <a:lnTo>
                      <a:pt x="36" y="61"/>
                    </a:lnTo>
                    <a:lnTo>
                      <a:pt x="18" y="43"/>
                    </a:lnTo>
                    <a:lnTo>
                      <a:pt x="0" y="3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72">
                <a:extLst>
                  <a:ext uri="{FF2B5EF4-FFF2-40B4-BE49-F238E27FC236}">
                    <a16:creationId xmlns:a16="http://schemas.microsoft.com/office/drawing/2014/main" id="{16BC71A9-0CC8-E3FD-8A1D-22EF2ADC28D6}"/>
                  </a:ext>
                </a:extLst>
              </p:cNvPr>
              <p:cNvSpPr>
                <a:spLocks/>
              </p:cNvSpPr>
              <p:nvPr/>
            </p:nvSpPr>
            <p:spPr bwMode="auto">
              <a:xfrm>
                <a:off x="2659" y="1956"/>
                <a:ext cx="258" cy="267"/>
              </a:xfrm>
              <a:custGeom>
                <a:avLst/>
                <a:gdLst>
                  <a:gd name="T0" fmla="*/ 116 w 258"/>
                  <a:gd name="T1" fmla="*/ 0 h 267"/>
                  <a:gd name="T2" fmla="*/ 210 w 258"/>
                  <a:gd name="T3" fmla="*/ 71 h 267"/>
                  <a:gd name="T4" fmla="*/ 242 w 258"/>
                  <a:gd name="T5" fmla="*/ 108 h 267"/>
                  <a:gd name="T6" fmla="*/ 258 w 258"/>
                  <a:gd name="T7" fmla="*/ 106 h 267"/>
                  <a:gd name="T8" fmla="*/ 255 w 258"/>
                  <a:gd name="T9" fmla="*/ 170 h 267"/>
                  <a:gd name="T10" fmla="*/ 212 w 258"/>
                  <a:gd name="T11" fmla="*/ 175 h 267"/>
                  <a:gd name="T12" fmla="*/ 194 w 258"/>
                  <a:gd name="T13" fmla="*/ 182 h 267"/>
                  <a:gd name="T14" fmla="*/ 182 w 258"/>
                  <a:gd name="T15" fmla="*/ 179 h 267"/>
                  <a:gd name="T16" fmla="*/ 148 w 258"/>
                  <a:gd name="T17" fmla="*/ 193 h 267"/>
                  <a:gd name="T18" fmla="*/ 117 w 258"/>
                  <a:gd name="T19" fmla="*/ 225 h 267"/>
                  <a:gd name="T20" fmla="*/ 104 w 258"/>
                  <a:gd name="T21" fmla="*/ 261 h 267"/>
                  <a:gd name="T22" fmla="*/ 66 w 258"/>
                  <a:gd name="T23" fmla="*/ 267 h 267"/>
                  <a:gd name="T24" fmla="*/ 49 w 258"/>
                  <a:gd name="T25" fmla="*/ 225 h 267"/>
                  <a:gd name="T26" fmla="*/ 12 w 258"/>
                  <a:gd name="T27" fmla="*/ 226 h 267"/>
                  <a:gd name="T28" fmla="*/ 6 w 258"/>
                  <a:gd name="T29" fmla="*/ 210 h 267"/>
                  <a:gd name="T30" fmla="*/ 0 w 258"/>
                  <a:gd name="T31" fmla="*/ 184 h 267"/>
                  <a:gd name="T32" fmla="*/ 12 w 258"/>
                  <a:gd name="T33" fmla="*/ 168 h 267"/>
                  <a:gd name="T34" fmla="*/ 45 w 258"/>
                  <a:gd name="T35" fmla="*/ 167 h 267"/>
                  <a:gd name="T36" fmla="*/ 86 w 258"/>
                  <a:gd name="T37" fmla="*/ 171 h 267"/>
                  <a:gd name="T38" fmla="*/ 105 w 258"/>
                  <a:gd name="T39" fmla="*/ 170 h 267"/>
                  <a:gd name="T40" fmla="*/ 90 w 258"/>
                  <a:gd name="T41" fmla="*/ 0 h 267"/>
                  <a:gd name="T42" fmla="*/ 116 w 258"/>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7">
                    <a:moveTo>
                      <a:pt x="116" y="0"/>
                    </a:moveTo>
                    <a:lnTo>
                      <a:pt x="210" y="71"/>
                    </a:lnTo>
                    <a:lnTo>
                      <a:pt x="242" y="108"/>
                    </a:lnTo>
                    <a:lnTo>
                      <a:pt x="258" y="106"/>
                    </a:lnTo>
                    <a:lnTo>
                      <a:pt x="255" y="170"/>
                    </a:lnTo>
                    <a:lnTo>
                      <a:pt x="212" y="175"/>
                    </a:lnTo>
                    <a:lnTo>
                      <a:pt x="194" y="182"/>
                    </a:lnTo>
                    <a:lnTo>
                      <a:pt x="182" y="179"/>
                    </a:lnTo>
                    <a:lnTo>
                      <a:pt x="148" y="193"/>
                    </a:lnTo>
                    <a:lnTo>
                      <a:pt x="117" y="225"/>
                    </a:lnTo>
                    <a:lnTo>
                      <a:pt x="104" y="261"/>
                    </a:lnTo>
                    <a:lnTo>
                      <a:pt x="66" y="267"/>
                    </a:lnTo>
                    <a:lnTo>
                      <a:pt x="49" y="225"/>
                    </a:lnTo>
                    <a:lnTo>
                      <a:pt x="12" y="226"/>
                    </a:lnTo>
                    <a:lnTo>
                      <a:pt x="6" y="210"/>
                    </a:lnTo>
                    <a:lnTo>
                      <a:pt x="0" y="184"/>
                    </a:lnTo>
                    <a:lnTo>
                      <a:pt x="12" y="168"/>
                    </a:lnTo>
                    <a:lnTo>
                      <a:pt x="45" y="167"/>
                    </a:lnTo>
                    <a:lnTo>
                      <a:pt x="86" y="171"/>
                    </a:lnTo>
                    <a:lnTo>
                      <a:pt x="105" y="170"/>
                    </a:lnTo>
                    <a:lnTo>
                      <a:pt x="90" y="0"/>
                    </a:lnTo>
                    <a:lnTo>
                      <a:pt x="116" y="0"/>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 name="Freeform 73">
                <a:extLst>
                  <a:ext uri="{FF2B5EF4-FFF2-40B4-BE49-F238E27FC236}">
                    <a16:creationId xmlns:a16="http://schemas.microsoft.com/office/drawing/2014/main" id="{1D13631A-5B86-3E45-9AB5-D2D6A9F98EBF}"/>
                  </a:ext>
                </a:extLst>
              </p:cNvPr>
              <p:cNvSpPr>
                <a:spLocks/>
              </p:cNvSpPr>
              <p:nvPr/>
            </p:nvSpPr>
            <p:spPr bwMode="auto">
              <a:xfrm>
                <a:off x="2715" y="2217"/>
                <a:ext cx="93" cy="109"/>
              </a:xfrm>
              <a:custGeom>
                <a:avLst/>
                <a:gdLst>
                  <a:gd name="T0" fmla="*/ 10 w 93"/>
                  <a:gd name="T1" fmla="*/ 6 h 109"/>
                  <a:gd name="T2" fmla="*/ 48 w 93"/>
                  <a:gd name="T3" fmla="*/ 0 h 109"/>
                  <a:gd name="T4" fmla="*/ 63 w 93"/>
                  <a:gd name="T5" fmla="*/ 14 h 109"/>
                  <a:gd name="T6" fmla="*/ 93 w 93"/>
                  <a:gd name="T7" fmla="*/ 17 h 109"/>
                  <a:gd name="T8" fmla="*/ 93 w 93"/>
                  <a:gd name="T9" fmla="*/ 39 h 109"/>
                  <a:gd name="T10" fmla="*/ 85 w 93"/>
                  <a:gd name="T11" fmla="*/ 68 h 109"/>
                  <a:gd name="T12" fmla="*/ 90 w 93"/>
                  <a:gd name="T13" fmla="*/ 97 h 109"/>
                  <a:gd name="T14" fmla="*/ 66 w 93"/>
                  <a:gd name="T15" fmla="*/ 92 h 109"/>
                  <a:gd name="T16" fmla="*/ 17 w 93"/>
                  <a:gd name="T17" fmla="*/ 109 h 109"/>
                  <a:gd name="T18" fmla="*/ 18 w 93"/>
                  <a:gd name="T19" fmla="*/ 82 h 109"/>
                  <a:gd name="T20" fmla="*/ 0 w 93"/>
                  <a:gd name="T21" fmla="*/ 71 h 109"/>
                  <a:gd name="T22" fmla="*/ 1 w 93"/>
                  <a:gd name="T23" fmla="*/ 51 h 109"/>
                  <a:gd name="T24" fmla="*/ 12 w 93"/>
                  <a:gd name="T25" fmla="*/ 33 h 109"/>
                  <a:gd name="T26" fmla="*/ 8 w 93"/>
                  <a:gd name="T27" fmla="*/ 8 h 109"/>
                  <a:gd name="T28" fmla="*/ 10 w 93"/>
                  <a:gd name="T29" fmla="*/ 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9">
                    <a:moveTo>
                      <a:pt x="10" y="6"/>
                    </a:moveTo>
                    <a:lnTo>
                      <a:pt x="48" y="0"/>
                    </a:lnTo>
                    <a:lnTo>
                      <a:pt x="63" y="14"/>
                    </a:lnTo>
                    <a:lnTo>
                      <a:pt x="93" y="17"/>
                    </a:lnTo>
                    <a:lnTo>
                      <a:pt x="93" y="39"/>
                    </a:lnTo>
                    <a:lnTo>
                      <a:pt x="85" y="68"/>
                    </a:lnTo>
                    <a:lnTo>
                      <a:pt x="90" y="97"/>
                    </a:lnTo>
                    <a:lnTo>
                      <a:pt x="66" y="92"/>
                    </a:lnTo>
                    <a:lnTo>
                      <a:pt x="17" y="109"/>
                    </a:lnTo>
                    <a:lnTo>
                      <a:pt x="18" y="82"/>
                    </a:lnTo>
                    <a:lnTo>
                      <a:pt x="0" y="71"/>
                    </a:lnTo>
                    <a:lnTo>
                      <a:pt x="1" y="51"/>
                    </a:lnTo>
                    <a:lnTo>
                      <a:pt x="12" y="33"/>
                    </a:lnTo>
                    <a:lnTo>
                      <a:pt x="8" y="8"/>
                    </a:lnTo>
                    <a:lnTo>
                      <a:pt x="10" y="6"/>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74">
                <a:extLst>
                  <a:ext uri="{FF2B5EF4-FFF2-40B4-BE49-F238E27FC236}">
                    <a16:creationId xmlns:a16="http://schemas.microsoft.com/office/drawing/2014/main" id="{29CD931C-93AA-1C82-401D-63E9D7E1F198}"/>
                  </a:ext>
                </a:extLst>
              </p:cNvPr>
              <p:cNvSpPr>
                <a:spLocks/>
              </p:cNvSpPr>
              <p:nvPr/>
            </p:nvSpPr>
            <p:spPr bwMode="auto">
              <a:xfrm>
                <a:off x="2763" y="2135"/>
                <a:ext cx="125" cy="99"/>
              </a:xfrm>
              <a:custGeom>
                <a:avLst/>
                <a:gdLst>
                  <a:gd name="T0" fmla="*/ 90 w 125"/>
                  <a:gd name="T1" fmla="*/ 3 h 99"/>
                  <a:gd name="T2" fmla="*/ 97 w 125"/>
                  <a:gd name="T3" fmla="*/ 24 h 99"/>
                  <a:gd name="T4" fmla="*/ 103 w 125"/>
                  <a:gd name="T5" fmla="*/ 35 h 99"/>
                  <a:gd name="T6" fmla="*/ 113 w 125"/>
                  <a:gd name="T7" fmla="*/ 44 h 99"/>
                  <a:gd name="T8" fmla="*/ 120 w 125"/>
                  <a:gd name="T9" fmla="*/ 42 h 99"/>
                  <a:gd name="T10" fmla="*/ 125 w 125"/>
                  <a:gd name="T11" fmla="*/ 57 h 99"/>
                  <a:gd name="T12" fmla="*/ 110 w 125"/>
                  <a:gd name="T13" fmla="*/ 65 h 99"/>
                  <a:gd name="T14" fmla="*/ 102 w 125"/>
                  <a:gd name="T15" fmla="*/ 73 h 99"/>
                  <a:gd name="T16" fmla="*/ 88 w 125"/>
                  <a:gd name="T17" fmla="*/ 70 h 99"/>
                  <a:gd name="T18" fmla="*/ 45 w 125"/>
                  <a:gd name="T19" fmla="*/ 73 h 99"/>
                  <a:gd name="T20" fmla="*/ 45 w 125"/>
                  <a:gd name="T21" fmla="*/ 99 h 99"/>
                  <a:gd name="T22" fmla="*/ 15 w 125"/>
                  <a:gd name="T23" fmla="*/ 96 h 99"/>
                  <a:gd name="T24" fmla="*/ 0 w 125"/>
                  <a:gd name="T25" fmla="*/ 82 h 99"/>
                  <a:gd name="T26" fmla="*/ 13 w 125"/>
                  <a:gd name="T27" fmla="*/ 46 h 99"/>
                  <a:gd name="T28" fmla="*/ 44 w 125"/>
                  <a:gd name="T29" fmla="*/ 14 h 99"/>
                  <a:gd name="T30" fmla="*/ 78 w 125"/>
                  <a:gd name="T31" fmla="*/ 0 h 99"/>
                  <a:gd name="T32" fmla="*/ 90 w 125"/>
                  <a:gd name="T33"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99">
                    <a:moveTo>
                      <a:pt x="90" y="3"/>
                    </a:moveTo>
                    <a:lnTo>
                      <a:pt x="97" y="24"/>
                    </a:lnTo>
                    <a:lnTo>
                      <a:pt x="103" y="35"/>
                    </a:lnTo>
                    <a:lnTo>
                      <a:pt x="113" y="44"/>
                    </a:lnTo>
                    <a:lnTo>
                      <a:pt x="120" y="42"/>
                    </a:lnTo>
                    <a:lnTo>
                      <a:pt x="125" y="57"/>
                    </a:lnTo>
                    <a:lnTo>
                      <a:pt x="110" y="65"/>
                    </a:lnTo>
                    <a:lnTo>
                      <a:pt x="102" y="73"/>
                    </a:lnTo>
                    <a:lnTo>
                      <a:pt x="88" y="70"/>
                    </a:lnTo>
                    <a:lnTo>
                      <a:pt x="45" y="73"/>
                    </a:lnTo>
                    <a:lnTo>
                      <a:pt x="45" y="99"/>
                    </a:lnTo>
                    <a:lnTo>
                      <a:pt x="15" y="96"/>
                    </a:lnTo>
                    <a:lnTo>
                      <a:pt x="0" y="82"/>
                    </a:lnTo>
                    <a:lnTo>
                      <a:pt x="13" y="46"/>
                    </a:lnTo>
                    <a:lnTo>
                      <a:pt x="44" y="14"/>
                    </a:lnTo>
                    <a:lnTo>
                      <a:pt x="78" y="0"/>
                    </a:lnTo>
                    <a:lnTo>
                      <a:pt x="90" y="3"/>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75">
                <a:extLst>
                  <a:ext uri="{FF2B5EF4-FFF2-40B4-BE49-F238E27FC236}">
                    <a16:creationId xmlns:a16="http://schemas.microsoft.com/office/drawing/2014/main" id="{DE06EBFB-85D8-1227-6962-4FB00A04B376}"/>
                  </a:ext>
                </a:extLst>
              </p:cNvPr>
              <p:cNvSpPr>
                <a:spLocks/>
              </p:cNvSpPr>
              <p:nvPr/>
            </p:nvSpPr>
            <p:spPr bwMode="auto">
              <a:xfrm>
                <a:off x="2853" y="1983"/>
                <a:ext cx="244" cy="212"/>
              </a:xfrm>
              <a:custGeom>
                <a:avLst/>
                <a:gdLst>
                  <a:gd name="T0" fmla="*/ 64 w 244"/>
                  <a:gd name="T1" fmla="*/ 79 h 212"/>
                  <a:gd name="T2" fmla="*/ 87 w 244"/>
                  <a:gd name="T3" fmla="*/ 74 h 212"/>
                  <a:gd name="T4" fmla="*/ 101 w 244"/>
                  <a:gd name="T5" fmla="*/ 60 h 212"/>
                  <a:gd name="T6" fmla="*/ 113 w 244"/>
                  <a:gd name="T7" fmla="*/ 47 h 212"/>
                  <a:gd name="T8" fmla="*/ 183 w 244"/>
                  <a:gd name="T9" fmla="*/ 0 h 212"/>
                  <a:gd name="T10" fmla="*/ 206 w 244"/>
                  <a:gd name="T11" fmla="*/ 7 h 212"/>
                  <a:gd name="T12" fmla="*/ 218 w 244"/>
                  <a:gd name="T13" fmla="*/ 16 h 212"/>
                  <a:gd name="T14" fmla="*/ 230 w 244"/>
                  <a:gd name="T15" fmla="*/ 10 h 212"/>
                  <a:gd name="T16" fmla="*/ 244 w 244"/>
                  <a:gd name="T17" fmla="*/ 58 h 212"/>
                  <a:gd name="T18" fmla="*/ 238 w 244"/>
                  <a:gd name="T19" fmla="*/ 104 h 212"/>
                  <a:gd name="T20" fmla="*/ 238 w 244"/>
                  <a:gd name="T21" fmla="*/ 109 h 212"/>
                  <a:gd name="T22" fmla="*/ 238 w 244"/>
                  <a:gd name="T23" fmla="*/ 113 h 212"/>
                  <a:gd name="T24" fmla="*/ 239 w 244"/>
                  <a:gd name="T25" fmla="*/ 119 h 212"/>
                  <a:gd name="T26" fmla="*/ 208 w 244"/>
                  <a:gd name="T27" fmla="*/ 164 h 212"/>
                  <a:gd name="T28" fmla="*/ 211 w 244"/>
                  <a:gd name="T29" fmla="*/ 175 h 212"/>
                  <a:gd name="T30" fmla="*/ 194 w 244"/>
                  <a:gd name="T31" fmla="*/ 187 h 212"/>
                  <a:gd name="T32" fmla="*/ 163 w 244"/>
                  <a:gd name="T33" fmla="*/ 183 h 212"/>
                  <a:gd name="T34" fmla="*/ 148 w 244"/>
                  <a:gd name="T35" fmla="*/ 193 h 212"/>
                  <a:gd name="T36" fmla="*/ 114 w 244"/>
                  <a:gd name="T37" fmla="*/ 186 h 212"/>
                  <a:gd name="T38" fmla="*/ 84 w 244"/>
                  <a:gd name="T39" fmla="*/ 173 h 212"/>
                  <a:gd name="T40" fmla="*/ 67 w 244"/>
                  <a:gd name="T41" fmla="*/ 176 h 212"/>
                  <a:gd name="T42" fmla="*/ 55 w 244"/>
                  <a:gd name="T43" fmla="*/ 197 h 212"/>
                  <a:gd name="T44" fmla="*/ 54 w 244"/>
                  <a:gd name="T45" fmla="*/ 212 h 212"/>
                  <a:gd name="T46" fmla="*/ 43 w 244"/>
                  <a:gd name="T47" fmla="*/ 199 h 212"/>
                  <a:gd name="T48" fmla="*/ 35 w 244"/>
                  <a:gd name="T49" fmla="*/ 209 h 212"/>
                  <a:gd name="T50" fmla="*/ 30 w 244"/>
                  <a:gd name="T51" fmla="*/ 194 h 212"/>
                  <a:gd name="T52" fmla="*/ 23 w 244"/>
                  <a:gd name="T53" fmla="*/ 196 h 212"/>
                  <a:gd name="T54" fmla="*/ 13 w 244"/>
                  <a:gd name="T55" fmla="*/ 187 h 212"/>
                  <a:gd name="T56" fmla="*/ 7 w 244"/>
                  <a:gd name="T57" fmla="*/ 176 h 212"/>
                  <a:gd name="T58" fmla="*/ 0 w 244"/>
                  <a:gd name="T59" fmla="*/ 155 h 212"/>
                  <a:gd name="T60" fmla="*/ 18 w 244"/>
                  <a:gd name="T61" fmla="*/ 148 h 212"/>
                  <a:gd name="T62" fmla="*/ 61 w 244"/>
                  <a:gd name="T63" fmla="*/ 143 h 212"/>
                  <a:gd name="T64" fmla="*/ 64 w 244"/>
                  <a:gd name="T65" fmla="*/ 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212">
                    <a:moveTo>
                      <a:pt x="64" y="79"/>
                    </a:moveTo>
                    <a:lnTo>
                      <a:pt x="87" y="74"/>
                    </a:lnTo>
                    <a:lnTo>
                      <a:pt x="101" y="60"/>
                    </a:lnTo>
                    <a:lnTo>
                      <a:pt x="113" y="47"/>
                    </a:lnTo>
                    <a:lnTo>
                      <a:pt x="183" y="0"/>
                    </a:lnTo>
                    <a:lnTo>
                      <a:pt x="206" y="7"/>
                    </a:lnTo>
                    <a:lnTo>
                      <a:pt x="218" y="16"/>
                    </a:lnTo>
                    <a:lnTo>
                      <a:pt x="230" y="10"/>
                    </a:lnTo>
                    <a:lnTo>
                      <a:pt x="244" y="58"/>
                    </a:lnTo>
                    <a:lnTo>
                      <a:pt x="238" y="104"/>
                    </a:lnTo>
                    <a:lnTo>
                      <a:pt x="238" y="109"/>
                    </a:lnTo>
                    <a:lnTo>
                      <a:pt x="238" y="113"/>
                    </a:lnTo>
                    <a:lnTo>
                      <a:pt x="239" y="119"/>
                    </a:lnTo>
                    <a:lnTo>
                      <a:pt x="208" y="164"/>
                    </a:lnTo>
                    <a:lnTo>
                      <a:pt x="211" y="175"/>
                    </a:lnTo>
                    <a:lnTo>
                      <a:pt x="194" y="187"/>
                    </a:lnTo>
                    <a:lnTo>
                      <a:pt x="163" y="183"/>
                    </a:lnTo>
                    <a:lnTo>
                      <a:pt x="148" y="193"/>
                    </a:lnTo>
                    <a:lnTo>
                      <a:pt x="114" y="186"/>
                    </a:lnTo>
                    <a:lnTo>
                      <a:pt x="84" y="173"/>
                    </a:lnTo>
                    <a:lnTo>
                      <a:pt x="67" y="176"/>
                    </a:lnTo>
                    <a:lnTo>
                      <a:pt x="55" y="197"/>
                    </a:lnTo>
                    <a:lnTo>
                      <a:pt x="54" y="212"/>
                    </a:lnTo>
                    <a:lnTo>
                      <a:pt x="43" y="199"/>
                    </a:lnTo>
                    <a:lnTo>
                      <a:pt x="35" y="209"/>
                    </a:lnTo>
                    <a:lnTo>
                      <a:pt x="30" y="194"/>
                    </a:lnTo>
                    <a:lnTo>
                      <a:pt x="23" y="196"/>
                    </a:lnTo>
                    <a:lnTo>
                      <a:pt x="13" y="187"/>
                    </a:lnTo>
                    <a:lnTo>
                      <a:pt x="7" y="176"/>
                    </a:lnTo>
                    <a:lnTo>
                      <a:pt x="0" y="155"/>
                    </a:lnTo>
                    <a:lnTo>
                      <a:pt x="18" y="148"/>
                    </a:lnTo>
                    <a:lnTo>
                      <a:pt x="61" y="143"/>
                    </a:lnTo>
                    <a:lnTo>
                      <a:pt x="64" y="79"/>
                    </a:lnTo>
                    <a:close/>
                  </a:path>
                </a:pathLst>
              </a:custGeom>
              <a:solidFill>
                <a:srgbClr val="00B0F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76">
                <a:extLst>
                  <a:ext uri="{FF2B5EF4-FFF2-40B4-BE49-F238E27FC236}">
                    <a16:creationId xmlns:a16="http://schemas.microsoft.com/office/drawing/2014/main" id="{719DC283-25BE-4B5E-C11F-3EF124AB9F51}"/>
                  </a:ext>
                </a:extLst>
              </p:cNvPr>
              <p:cNvSpPr>
                <a:spLocks/>
              </p:cNvSpPr>
              <p:nvPr/>
            </p:nvSpPr>
            <p:spPr bwMode="auto">
              <a:xfrm>
                <a:off x="2893" y="2156"/>
                <a:ext cx="187" cy="171"/>
              </a:xfrm>
              <a:custGeom>
                <a:avLst/>
                <a:gdLst>
                  <a:gd name="T0" fmla="*/ 2 w 187"/>
                  <a:gd name="T1" fmla="*/ 134 h 171"/>
                  <a:gd name="T2" fmla="*/ 0 w 187"/>
                  <a:gd name="T3" fmla="*/ 86 h 171"/>
                  <a:gd name="T4" fmla="*/ 15 w 187"/>
                  <a:gd name="T5" fmla="*/ 70 h 171"/>
                  <a:gd name="T6" fmla="*/ 14 w 187"/>
                  <a:gd name="T7" fmla="*/ 39 h 171"/>
                  <a:gd name="T8" fmla="*/ 15 w 187"/>
                  <a:gd name="T9" fmla="*/ 24 h 171"/>
                  <a:gd name="T10" fmla="*/ 27 w 187"/>
                  <a:gd name="T11" fmla="*/ 3 h 171"/>
                  <a:gd name="T12" fmla="*/ 44 w 187"/>
                  <a:gd name="T13" fmla="*/ 0 h 171"/>
                  <a:gd name="T14" fmla="*/ 74 w 187"/>
                  <a:gd name="T15" fmla="*/ 13 h 171"/>
                  <a:gd name="T16" fmla="*/ 108 w 187"/>
                  <a:gd name="T17" fmla="*/ 20 h 171"/>
                  <a:gd name="T18" fmla="*/ 123 w 187"/>
                  <a:gd name="T19" fmla="*/ 10 h 171"/>
                  <a:gd name="T20" fmla="*/ 154 w 187"/>
                  <a:gd name="T21" fmla="*/ 14 h 171"/>
                  <a:gd name="T22" fmla="*/ 171 w 187"/>
                  <a:gd name="T23" fmla="*/ 2 h 171"/>
                  <a:gd name="T24" fmla="*/ 178 w 187"/>
                  <a:gd name="T25" fmla="*/ 14 h 171"/>
                  <a:gd name="T26" fmla="*/ 187 w 187"/>
                  <a:gd name="T27" fmla="*/ 34 h 171"/>
                  <a:gd name="T28" fmla="*/ 175 w 187"/>
                  <a:gd name="T29" fmla="*/ 51 h 171"/>
                  <a:gd name="T30" fmla="*/ 161 w 187"/>
                  <a:gd name="T31" fmla="*/ 85 h 171"/>
                  <a:gd name="T32" fmla="*/ 152 w 187"/>
                  <a:gd name="T33" fmla="*/ 96 h 171"/>
                  <a:gd name="T34" fmla="*/ 136 w 187"/>
                  <a:gd name="T35" fmla="*/ 134 h 171"/>
                  <a:gd name="T36" fmla="*/ 116 w 187"/>
                  <a:gd name="T37" fmla="*/ 124 h 171"/>
                  <a:gd name="T38" fmla="*/ 91 w 187"/>
                  <a:gd name="T39" fmla="*/ 166 h 171"/>
                  <a:gd name="T40" fmla="*/ 52 w 187"/>
                  <a:gd name="T41" fmla="*/ 171 h 171"/>
                  <a:gd name="T42" fmla="*/ 26 w 187"/>
                  <a:gd name="T43" fmla="*/ 132 h 171"/>
                  <a:gd name="T44" fmla="*/ 2 w 187"/>
                  <a:gd name="T45" fmla="*/ 1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171">
                    <a:moveTo>
                      <a:pt x="2" y="134"/>
                    </a:moveTo>
                    <a:lnTo>
                      <a:pt x="0" y="86"/>
                    </a:lnTo>
                    <a:lnTo>
                      <a:pt x="15" y="70"/>
                    </a:lnTo>
                    <a:lnTo>
                      <a:pt x="14" y="39"/>
                    </a:lnTo>
                    <a:lnTo>
                      <a:pt x="15" y="24"/>
                    </a:lnTo>
                    <a:lnTo>
                      <a:pt x="27" y="3"/>
                    </a:lnTo>
                    <a:lnTo>
                      <a:pt x="44" y="0"/>
                    </a:lnTo>
                    <a:lnTo>
                      <a:pt x="74" y="13"/>
                    </a:lnTo>
                    <a:lnTo>
                      <a:pt x="108" y="20"/>
                    </a:lnTo>
                    <a:lnTo>
                      <a:pt x="123" y="10"/>
                    </a:lnTo>
                    <a:lnTo>
                      <a:pt x="154" y="14"/>
                    </a:lnTo>
                    <a:lnTo>
                      <a:pt x="171" y="2"/>
                    </a:lnTo>
                    <a:lnTo>
                      <a:pt x="178" y="14"/>
                    </a:lnTo>
                    <a:lnTo>
                      <a:pt x="187" y="34"/>
                    </a:lnTo>
                    <a:lnTo>
                      <a:pt x="175" y="51"/>
                    </a:lnTo>
                    <a:lnTo>
                      <a:pt x="161" y="85"/>
                    </a:lnTo>
                    <a:lnTo>
                      <a:pt x="152" y="96"/>
                    </a:lnTo>
                    <a:lnTo>
                      <a:pt x="136" y="134"/>
                    </a:lnTo>
                    <a:lnTo>
                      <a:pt x="116" y="124"/>
                    </a:lnTo>
                    <a:lnTo>
                      <a:pt x="91" y="166"/>
                    </a:lnTo>
                    <a:lnTo>
                      <a:pt x="52" y="171"/>
                    </a:lnTo>
                    <a:lnTo>
                      <a:pt x="26" y="132"/>
                    </a:lnTo>
                    <a:lnTo>
                      <a:pt x="2" y="134"/>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7">
                <a:extLst>
                  <a:ext uri="{FF2B5EF4-FFF2-40B4-BE49-F238E27FC236}">
                    <a16:creationId xmlns:a16="http://schemas.microsoft.com/office/drawing/2014/main" id="{6BE0CEDF-9A50-33AB-8BD7-A47598D65083}"/>
                  </a:ext>
                </a:extLst>
              </p:cNvPr>
              <p:cNvSpPr>
                <a:spLocks/>
              </p:cNvSpPr>
              <p:nvPr/>
            </p:nvSpPr>
            <p:spPr bwMode="auto">
              <a:xfrm>
                <a:off x="2998" y="2364"/>
                <a:ext cx="32" cy="23"/>
              </a:xfrm>
              <a:custGeom>
                <a:avLst/>
                <a:gdLst>
                  <a:gd name="T0" fmla="*/ 7 w 32"/>
                  <a:gd name="T1" fmla="*/ 0 h 23"/>
                  <a:gd name="T2" fmla="*/ 31 w 32"/>
                  <a:gd name="T3" fmla="*/ 2 h 23"/>
                  <a:gd name="T4" fmla="*/ 32 w 32"/>
                  <a:gd name="T5" fmla="*/ 22 h 23"/>
                  <a:gd name="T6" fmla="*/ 0 w 32"/>
                  <a:gd name="T7" fmla="*/ 23 h 23"/>
                  <a:gd name="T8" fmla="*/ 7 w 32"/>
                  <a:gd name="T9" fmla="*/ 0 h 23"/>
                </a:gdLst>
                <a:ahLst/>
                <a:cxnLst>
                  <a:cxn ang="0">
                    <a:pos x="T0" y="T1"/>
                  </a:cxn>
                  <a:cxn ang="0">
                    <a:pos x="T2" y="T3"/>
                  </a:cxn>
                  <a:cxn ang="0">
                    <a:pos x="T4" y="T5"/>
                  </a:cxn>
                  <a:cxn ang="0">
                    <a:pos x="T6" y="T7"/>
                  </a:cxn>
                  <a:cxn ang="0">
                    <a:pos x="T8" y="T9"/>
                  </a:cxn>
                </a:cxnLst>
                <a:rect l="0" t="0" r="r" b="b"/>
                <a:pathLst>
                  <a:path w="32" h="23">
                    <a:moveTo>
                      <a:pt x="7" y="0"/>
                    </a:moveTo>
                    <a:lnTo>
                      <a:pt x="31" y="2"/>
                    </a:lnTo>
                    <a:lnTo>
                      <a:pt x="32" y="22"/>
                    </a:lnTo>
                    <a:lnTo>
                      <a:pt x="0" y="23"/>
                    </a:lnTo>
                    <a:lnTo>
                      <a:pt x="7"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78">
                <a:extLst>
                  <a:ext uri="{FF2B5EF4-FFF2-40B4-BE49-F238E27FC236}">
                    <a16:creationId xmlns:a16="http://schemas.microsoft.com/office/drawing/2014/main" id="{AF2BE9A3-E48E-C953-51FF-E1EE8BDCD05D}"/>
                  </a:ext>
                </a:extLst>
              </p:cNvPr>
              <p:cNvSpPr>
                <a:spLocks/>
              </p:cNvSpPr>
              <p:nvPr/>
            </p:nvSpPr>
            <p:spPr bwMode="auto">
              <a:xfrm>
                <a:off x="2987" y="2363"/>
                <a:ext cx="92" cy="112"/>
              </a:xfrm>
              <a:custGeom>
                <a:avLst/>
                <a:gdLst>
                  <a:gd name="T0" fmla="*/ 11 w 92"/>
                  <a:gd name="T1" fmla="*/ 24 h 112"/>
                  <a:gd name="T2" fmla="*/ 43 w 92"/>
                  <a:gd name="T3" fmla="*/ 23 h 112"/>
                  <a:gd name="T4" fmla="*/ 42 w 92"/>
                  <a:gd name="T5" fmla="*/ 0 h 112"/>
                  <a:gd name="T6" fmla="*/ 73 w 92"/>
                  <a:gd name="T7" fmla="*/ 1 h 112"/>
                  <a:gd name="T8" fmla="*/ 73 w 92"/>
                  <a:gd name="T9" fmla="*/ 3 h 112"/>
                  <a:gd name="T10" fmla="*/ 72 w 92"/>
                  <a:gd name="T11" fmla="*/ 20 h 112"/>
                  <a:gd name="T12" fmla="*/ 88 w 92"/>
                  <a:gd name="T13" fmla="*/ 17 h 112"/>
                  <a:gd name="T14" fmla="*/ 92 w 92"/>
                  <a:gd name="T15" fmla="*/ 25 h 112"/>
                  <a:gd name="T16" fmla="*/ 82 w 92"/>
                  <a:gd name="T17" fmla="*/ 44 h 112"/>
                  <a:gd name="T18" fmla="*/ 91 w 92"/>
                  <a:gd name="T19" fmla="*/ 50 h 112"/>
                  <a:gd name="T20" fmla="*/ 92 w 92"/>
                  <a:gd name="T21" fmla="*/ 69 h 112"/>
                  <a:gd name="T22" fmla="*/ 86 w 92"/>
                  <a:gd name="T23" fmla="*/ 86 h 112"/>
                  <a:gd name="T24" fmla="*/ 83 w 92"/>
                  <a:gd name="T25" fmla="*/ 86 h 112"/>
                  <a:gd name="T26" fmla="*/ 81 w 92"/>
                  <a:gd name="T27" fmla="*/ 79 h 112"/>
                  <a:gd name="T28" fmla="*/ 76 w 92"/>
                  <a:gd name="T29" fmla="*/ 85 h 112"/>
                  <a:gd name="T30" fmla="*/ 69 w 92"/>
                  <a:gd name="T31" fmla="*/ 83 h 112"/>
                  <a:gd name="T32" fmla="*/ 62 w 92"/>
                  <a:gd name="T33" fmla="*/ 74 h 112"/>
                  <a:gd name="T34" fmla="*/ 56 w 92"/>
                  <a:gd name="T35" fmla="*/ 84 h 112"/>
                  <a:gd name="T36" fmla="*/ 46 w 92"/>
                  <a:gd name="T37" fmla="*/ 83 h 112"/>
                  <a:gd name="T38" fmla="*/ 51 w 92"/>
                  <a:gd name="T39" fmla="*/ 107 h 112"/>
                  <a:gd name="T40" fmla="*/ 45 w 92"/>
                  <a:gd name="T41" fmla="*/ 104 h 112"/>
                  <a:gd name="T42" fmla="*/ 39 w 92"/>
                  <a:gd name="T43" fmla="*/ 112 h 112"/>
                  <a:gd name="T44" fmla="*/ 0 w 92"/>
                  <a:gd name="T45" fmla="*/ 54 h 112"/>
                  <a:gd name="T46" fmla="*/ 9 w 92"/>
                  <a:gd name="T47" fmla="*/ 51 h 112"/>
                  <a:gd name="T48" fmla="*/ 11 w 92"/>
                  <a:gd name="T4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2">
                    <a:moveTo>
                      <a:pt x="11" y="24"/>
                    </a:moveTo>
                    <a:lnTo>
                      <a:pt x="43" y="23"/>
                    </a:lnTo>
                    <a:lnTo>
                      <a:pt x="42" y="0"/>
                    </a:lnTo>
                    <a:lnTo>
                      <a:pt x="73" y="1"/>
                    </a:lnTo>
                    <a:lnTo>
                      <a:pt x="73" y="3"/>
                    </a:lnTo>
                    <a:lnTo>
                      <a:pt x="72" y="20"/>
                    </a:lnTo>
                    <a:lnTo>
                      <a:pt x="88" y="17"/>
                    </a:lnTo>
                    <a:lnTo>
                      <a:pt x="92" y="25"/>
                    </a:lnTo>
                    <a:lnTo>
                      <a:pt x="82" y="44"/>
                    </a:lnTo>
                    <a:lnTo>
                      <a:pt x="91" y="50"/>
                    </a:lnTo>
                    <a:lnTo>
                      <a:pt x="92" y="69"/>
                    </a:lnTo>
                    <a:lnTo>
                      <a:pt x="86" y="86"/>
                    </a:lnTo>
                    <a:lnTo>
                      <a:pt x="83" y="86"/>
                    </a:lnTo>
                    <a:lnTo>
                      <a:pt x="81" y="79"/>
                    </a:lnTo>
                    <a:lnTo>
                      <a:pt x="76" y="85"/>
                    </a:lnTo>
                    <a:lnTo>
                      <a:pt x="69" y="83"/>
                    </a:lnTo>
                    <a:lnTo>
                      <a:pt x="62" y="74"/>
                    </a:lnTo>
                    <a:lnTo>
                      <a:pt x="56" y="84"/>
                    </a:lnTo>
                    <a:lnTo>
                      <a:pt x="46" y="83"/>
                    </a:lnTo>
                    <a:lnTo>
                      <a:pt x="51" y="107"/>
                    </a:lnTo>
                    <a:lnTo>
                      <a:pt x="45" y="104"/>
                    </a:lnTo>
                    <a:lnTo>
                      <a:pt x="39" y="112"/>
                    </a:lnTo>
                    <a:lnTo>
                      <a:pt x="0" y="54"/>
                    </a:lnTo>
                    <a:lnTo>
                      <a:pt x="9" y="51"/>
                    </a:lnTo>
                    <a:lnTo>
                      <a:pt x="11" y="2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79">
                <a:extLst>
                  <a:ext uri="{FF2B5EF4-FFF2-40B4-BE49-F238E27FC236}">
                    <a16:creationId xmlns:a16="http://schemas.microsoft.com/office/drawing/2014/main" id="{A2230459-74F0-3F9E-EF70-55658FEFD703}"/>
                  </a:ext>
                </a:extLst>
              </p:cNvPr>
              <p:cNvSpPr>
                <a:spLocks/>
              </p:cNvSpPr>
              <p:nvPr/>
            </p:nvSpPr>
            <p:spPr bwMode="auto">
              <a:xfrm>
                <a:off x="3061" y="1984"/>
                <a:ext cx="165" cy="286"/>
              </a:xfrm>
              <a:custGeom>
                <a:avLst/>
                <a:gdLst>
                  <a:gd name="T0" fmla="*/ 33 w 165"/>
                  <a:gd name="T1" fmla="*/ 286 h 286"/>
                  <a:gd name="T2" fmla="*/ 28 w 165"/>
                  <a:gd name="T3" fmla="*/ 267 h 286"/>
                  <a:gd name="T4" fmla="*/ 9 w 165"/>
                  <a:gd name="T5" fmla="*/ 247 h 286"/>
                  <a:gd name="T6" fmla="*/ 13 w 165"/>
                  <a:gd name="T7" fmla="*/ 241 h 286"/>
                  <a:gd name="T8" fmla="*/ 32 w 165"/>
                  <a:gd name="T9" fmla="*/ 243 h 286"/>
                  <a:gd name="T10" fmla="*/ 36 w 165"/>
                  <a:gd name="T11" fmla="*/ 242 h 286"/>
                  <a:gd name="T12" fmla="*/ 30 w 165"/>
                  <a:gd name="T13" fmla="*/ 236 h 286"/>
                  <a:gd name="T14" fmla="*/ 26 w 165"/>
                  <a:gd name="T15" fmla="*/ 227 h 286"/>
                  <a:gd name="T16" fmla="*/ 26 w 165"/>
                  <a:gd name="T17" fmla="*/ 204 h 286"/>
                  <a:gd name="T18" fmla="*/ 16 w 165"/>
                  <a:gd name="T19" fmla="*/ 186 h 286"/>
                  <a:gd name="T20" fmla="*/ 10 w 165"/>
                  <a:gd name="T21" fmla="*/ 186 h 286"/>
                  <a:gd name="T22" fmla="*/ 3 w 165"/>
                  <a:gd name="T23" fmla="*/ 174 h 286"/>
                  <a:gd name="T24" fmla="*/ 0 w 165"/>
                  <a:gd name="T25" fmla="*/ 163 h 286"/>
                  <a:gd name="T26" fmla="*/ 31 w 165"/>
                  <a:gd name="T27" fmla="*/ 118 h 286"/>
                  <a:gd name="T28" fmla="*/ 30 w 165"/>
                  <a:gd name="T29" fmla="*/ 112 h 286"/>
                  <a:gd name="T30" fmla="*/ 30 w 165"/>
                  <a:gd name="T31" fmla="*/ 108 h 286"/>
                  <a:gd name="T32" fmla="*/ 30 w 165"/>
                  <a:gd name="T33" fmla="*/ 103 h 286"/>
                  <a:gd name="T34" fmla="*/ 36 w 165"/>
                  <a:gd name="T35" fmla="*/ 57 h 286"/>
                  <a:gd name="T36" fmla="*/ 22 w 165"/>
                  <a:gd name="T37" fmla="*/ 9 h 286"/>
                  <a:gd name="T38" fmla="*/ 36 w 165"/>
                  <a:gd name="T39" fmla="*/ 0 h 286"/>
                  <a:gd name="T40" fmla="*/ 91 w 165"/>
                  <a:gd name="T41" fmla="*/ 29 h 286"/>
                  <a:gd name="T42" fmla="*/ 162 w 165"/>
                  <a:gd name="T43" fmla="*/ 71 h 286"/>
                  <a:gd name="T44" fmla="*/ 165 w 165"/>
                  <a:gd name="T45" fmla="*/ 138 h 286"/>
                  <a:gd name="T46" fmla="*/ 149 w 165"/>
                  <a:gd name="T47" fmla="*/ 139 h 286"/>
                  <a:gd name="T48" fmla="*/ 136 w 165"/>
                  <a:gd name="T49" fmla="*/ 174 h 286"/>
                  <a:gd name="T50" fmla="*/ 137 w 165"/>
                  <a:gd name="T51" fmla="*/ 194 h 286"/>
                  <a:gd name="T52" fmla="*/ 149 w 165"/>
                  <a:gd name="T53" fmla="*/ 225 h 286"/>
                  <a:gd name="T54" fmla="*/ 133 w 165"/>
                  <a:gd name="T55" fmla="*/ 229 h 286"/>
                  <a:gd name="T56" fmla="*/ 111 w 165"/>
                  <a:gd name="T57" fmla="*/ 257 h 286"/>
                  <a:gd name="T58" fmla="*/ 90 w 165"/>
                  <a:gd name="T59" fmla="*/ 259 h 286"/>
                  <a:gd name="T60" fmla="*/ 86 w 165"/>
                  <a:gd name="T61" fmla="*/ 260 h 286"/>
                  <a:gd name="T62" fmla="*/ 90 w 165"/>
                  <a:gd name="T63" fmla="*/ 265 h 286"/>
                  <a:gd name="T64" fmla="*/ 82 w 165"/>
                  <a:gd name="T65" fmla="*/ 276 h 286"/>
                  <a:gd name="T66" fmla="*/ 55 w 165"/>
                  <a:gd name="T67" fmla="*/ 286 h 286"/>
                  <a:gd name="T68" fmla="*/ 49 w 165"/>
                  <a:gd name="T69" fmla="*/ 280 h 286"/>
                  <a:gd name="T70" fmla="*/ 33 w 165"/>
                  <a:gd name="T7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286">
                    <a:moveTo>
                      <a:pt x="33" y="286"/>
                    </a:moveTo>
                    <a:lnTo>
                      <a:pt x="28" y="267"/>
                    </a:lnTo>
                    <a:lnTo>
                      <a:pt x="9" y="247"/>
                    </a:lnTo>
                    <a:lnTo>
                      <a:pt x="13" y="241"/>
                    </a:lnTo>
                    <a:lnTo>
                      <a:pt x="32" y="243"/>
                    </a:lnTo>
                    <a:lnTo>
                      <a:pt x="36" y="242"/>
                    </a:lnTo>
                    <a:lnTo>
                      <a:pt x="30" y="236"/>
                    </a:lnTo>
                    <a:lnTo>
                      <a:pt x="26" y="227"/>
                    </a:lnTo>
                    <a:lnTo>
                      <a:pt x="26" y="204"/>
                    </a:lnTo>
                    <a:lnTo>
                      <a:pt x="16" y="186"/>
                    </a:lnTo>
                    <a:lnTo>
                      <a:pt x="10" y="186"/>
                    </a:lnTo>
                    <a:lnTo>
                      <a:pt x="3" y="174"/>
                    </a:lnTo>
                    <a:lnTo>
                      <a:pt x="0" y="163"/>
                    </a:lnTo>
                    <a:lnTo>
                      <a:pt x="31" y="118"/>
                    </a:lnTo>
                    <a:lnTo>
                      <a:pt x="30" y="112"/>
                    </a:lnTo>
                    <a:lnTo>
                      <a:pt x="30" y="108"/>
                    </a:lnTo>
                    <a:lnTo>
                      <a:pt x="30" y="103"/>
                    </a:lnTo>
                    <a:lnTo>
                      <a:pt x="36" y="57"/>
                    </a:lnTo>
                    <a:lnTo>
                      <a:pt x="22" y="9"/>
                    </a:lnTo>
                    <a:lnTo>
                      <a:pt x="36" y="0"/>
                    </a:lnTo>
                    <a:lnTo>
                      <a:pt x="91" y="29"/>
                    </a:lnTo>
                    <a:lnTo>
                      <a:pt x="162" y="71"/>
                    </a:lnTo>
                    <a:lnTo>
                      <a:pt x="165" y="138"/>
                    </a:lnTo>
                    <a:lnTo>
                      <a:pt x="149" y="139"/>
                    </a:lnTo>
                    <a:lnTo>
                      <a:pt x="136" y="174"/>
                    </a:lnTo>
                    <a:lnTo>
                      <a:pt x="137" y="194"/>
                    </a:lnTo>
                    <a:lnTo>
                      <a:pt x="149" y="225"/>
                    </a:lnTo>
                    <a:lnTo>
                      <a:pt x="133" y="229"/>
                    </a:lnTo>
                    <a:lnTo>
                      <a:pt x="111" y="257"/>
                    </a:lnTo>
                    <a:lnTo>
                      <a:pt x="90" y="259"/>
                    </a:lnTo>
                    <a:lnTo>
                      <a:pt x="86" y="260"/>
                    </a:lnTo>
                    <a:lnTo>
                      <a:pt x="90" y="265"/>
                    </a:lnTo>
                    <a:lnTo>
                      <a:pt x="82" y="276"/>
                    </a:lnTo>
                    <a:lnTo>
                      <a:pt x="55" y="286"/>
                    </a:lnTo>
                    <a:lnTo>
                      <a:pt x="49" y="280"/>
                    </a:lnTo>
                    <a:lnTo>
                      <a:pt x="33" y="286"/>
                    </a:lnTo>
                    <a:close/>
                  </a:path>
                </a:pathLst>
              </a:custGeom>
              <a:solidFill>
                <a:srgbClr val="0070C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80">
                <a:extLst>
                  <a:ext uri="{FF2B5EF4-FFF2-40B4-BE49-F238E27FC236}">
                    <a16:creationId xmlns:a16="http://schemas.microsoft.com/office/drawing/2014/main" id="{3E126D51-C0F9-2C2E-9CCE-30037D875CEE}"/>
                  </a:ext>
                </a:extLst>
              </p:cNvPr>
              <p:cNvSpPr>
                <a:spLocks/>
              </p:cNvSpPr>
              <p:nvPr/>
            </p:nvSpPr>
            <p:spPr bwMode="auto">
              <a:xfrm>
                <a:off x="3079" y="2209"/>
                <a:ext cx="205" cy="156"/>
              </a:xfrm>
              <a:custGeom>
                <a:avLst/>
                <a:gdLst>
                  <a:gd name="T0" fmla="*/ 27 w 205"/>
                  <a:gd name="T1" fmla="*/ 156 h 156"/>
                  <a:gd name="T2" fmla="*/ 26 w 205"/>
                  <a:gd name="T3" fmla="*/ 144 h 156"/>
                  <a:gd name="T4" fmla="*/ 10 w 205"/>
                  <a:gd name="T5" fmla="*/ 116 h 156"/>
                  <a:gd name="T6" fmla="*/ 0 w 205"/>
                  <a:gd name="T7" fmla="*/ 86 h 156"/>
                  <a:gd name="T8" fmla="*/ 15 w 205"/>
                  <a:gd name="T9" fmla="*/ 61 h 156"/>
                  <a:gd name="T10" fmla="*/ 31 w 205"/>
                  <a:gd name="T11" fmla="*/ 55 h 156"/>
                  <a:gd name="T12" fmla="*/ 37 w 205"/>
                  <a:gd name="T13" fmla="*/ 61 h 156"/>
                  <a:gd name="T14" fmla="*/ 64 w 205"/>
                  <a:gd name="T15" fmla="*/ 51 h 156"/>
                  <a:gd name="T16" fmla="*/ 72 w 205"/>
                  <a:gd name="T17" fmla="*/ 40 h 156"/>
                  <a:gd name="T18" fmla="*/ 68 w 205"/>
                  <a:gd name="T19" fmla="*/ 35 h 156"/>
                  <a:gd name="T20" fmla="*/ 72 w 205"/>
                  <a:gd name="T21" fmla="*/ 34 h 156"/>
                  <a:gd name="T22" fmla="*/ 93 w 205"/>
                  <a:gd name="T23" fmla="*/ 32 h 156"/>
                  <a:gd name="T24" fmla="*/ 115 w 205"/>
                  <a:gd name="T25" fmla="*/ 4 h 156"/>
                  <a:gd name="T26" fmla="*/ 131 w 205"/>
                  <a:gd name="T27" fmla="*/ 0 h 156"/>
                  <a:gd name="T28" fmla="*/ 144 w 205"/>
                  <a:gd name="T29" fmla="*/ 20 h 156"/>
                  <a:gd name="T30" fmla="*/ 141 w 205"/>
                  <a:gd name="T31" fmla="*/ 39 h 156"/>
                  <a:gd name="T32" fmla="*/ 152 w 205"/>
                  <a:gd name="T33" fmla="*/ 43 h 156"/>
                  <a:gd name="T34" fmla="*/ 170 w 205"/>
                  <a:gd name="T35" fmla="*/ 55 h 156"/>
                  <a:gd name="T36" fmla="*/ 168 w 205"/>
                  <a:gd name="T37" fmla="*/ 61 h 156"/>
                  <a:gd name="T38" fmla="*/ 188 w 205"/>
                  <a:gd name="T39" fmla="*/ 77 h 156"/>
                  <a:gd name="T40" fmla="*/ 188 w 205"/>
                  <a:gd name="T41" fmla="*/ 86 h 156"/>
                  <a:gd name="T42" fmla="*/ 201 w 205"/>
                  <a:gd name="T43" fmla="*/ 95 h 156"/>
                  <a:gd name="T44" fmla="*/ 205 w 205"/>
                  <a:gd name="T45" fmla="*/ 105 h 156"/>
                  <a:gd name="T46" fmla="*/ 170 w 205"/>
                  <a:gd name="T47" fmla="*/ 103 h 156"/>
                  <a:gd name="T48" fmla="*/ 146 w 205"/>
                  <a:gd name="T49" fmla="*/ 109 h 156"/>
                  <a:gd name="T50" fmla="*/ 115 w 205"/>
                  <a:gd name="T51" fmla="*/ 118 h 156"/>
                  <a:gd name="T52" fmla="*/ 96 w 205"/>
                  <a:gd name="T53" fmla="*/ 116 h 156"/>
                  <a:gd name="T54" fmla="*/ 79 w 205"/>
                  <a:gd name="T55" fmla="*/ 103 h 156"/>
                  <a:gd name="T56" fmla="*/ 64 w 205"/>
                  <a:gd name="T57" fmla="*/ 117 h 156"/>
                  <a:gd name="T58" fmla="*/ 65 w 205"/>
                  <a:gd name="T59" fmla="*/ 133 h 156"/>
                  <a:gd name="T60" fmla="*/ 47 w 205"/>
                  <a:gd name="T61" fmla="*/ 130 h 156"/>
                  <a:gd name="T62" fmla="*/ 33 w 205"/>
                  <a:gd name="T63" fmla="*/ 132 h 156"/>
                  <a:gd name="T64" fmla="*/ 27 w 205"/>
                  <a:gd name="T6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156">
                    <a:moveTo>
                      <a:pt x="27" y="156"/>
                    </a:moveTo>
                    <a:lnTo>
                      <a:pt x="26" y="144"/>
                    </a:lnTo>
                    <a:lnTo>
                      <a:pt x="10" y="116"/>
                    </a:lnTo>
                    <a:lnTo>
                      <a:pt x="0" y="86"/>
                    </a:lnTo>
                    <a:lnTo>
                      <a:pt x="15" y="61"/>
                    </a:lnTo>
                    <a:lnTo>
                      <a:pt x="31" y="55"/>
                    </a:lnTo>
                    <a:lnTo>
                      <a:pt x="37" y="61"/>
                    </a:lnTo>
                    <a:lnTo>
                      <a:pt x="64" y="51"/>
                    </a:lnTo>
                    <a:lnTo>
                      <a:pt x="72" y="40"/>
                    </a:lnTo>
                    <a:lnTo>
                      <a:pt x="68" y="35"/>
                    </a:lnTo>
                    <a:lnTo>
                      <a:pt x="72" y="34"/>
                    </a:lnTo>
                    <a:lnTo>
                      <a:pt x="93" y="32"/>
                    </a:lnTo>
                    <a:lnTo>
                      <a:pt x="115" y="4"/>
                    </a:lnTo>
                    <a:lnTo>
                      <a:pt x="131" y="0"/>
                    </a:lnTo>
                    <a:lnTo>
                      <a:pt x="144" y="20"/>
                    </a:lnTo>
                    <a:lnTo>
                      <a:pt x="141" y="39"/>
                    </a:lnTo>
                    <a:lnTo>
                      <a:pt x="152" y="43"/>
                    </a:lnTo>
                    <a:lnTo>
                      <a:pt x="170" y="55"/>
                    </a:lnTo>
                    <a:lnTo>
                      <a:pt x="168" y="61"/>
                    </a:lnTo>
                    <a:lnTo>
                      <a:pt x="188" y="77"/>
                    </a:lnTo>
                    <a:lnTo>
                      <a:pt x="188" y="86"/>
                    </a:lnTo>
                    <a:lnTo>
                      <a:pt x="201" y="95"/>
                    </a:lnTo>
                    <a:lnTo>
                      <a:pt x="205" y="105"/>
                    </a:lnTo>
                    <a:lnTo>
                      <a:pt x="170" y="103"/>
                    </a:lnTo>
                    <a:lnTo>
                      <a:pt x="146" y="109"/>
                    </a:lnTo>
                    <a:lnTo>
                      <a:pt x="115" y="118"/>
                    </a:lnTo>
                    <a:lnTo>
                      <a:pt x="96" y="116"/>
                    </a:lnTo>
                    <a:lnTo>
                      <a:pt x="79" y="103"/>
                    </a:lnTo>
                    <a:lnTo>
                      <a:pt x="64" y="117"/>
                    </a:lnTo>
                    <a:lnTo>
                      <a:pt x="65" y="133"/>
                    </a:lnTo>
                    <a:lnTo>
                      <a:pt x="47" y="130"/>
                    </a:lnTo>
                    <a:lnTo>
                      <a:pt x="33" y="132"/>
                    </a:lnTo>
                    <a:lnTo>
                      <a:pt x="27" y="15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81">
                <a:extLst>
                  <a:ext uri="{FF2B5EF4-FFF2-40B4-BE49-F238E27FC236}">
                    <a16:creationId xmlns:a16="http://schemas.microsoft.com/office/drawing/2014/main" id="{126AFB56-CADA-0ADC-420C-5A6F167A695B}"/>
                  </a:ext>
                </a:extLst>
              </p:cNvPr>
              <p:cNvSpPr>
                <a:spLocks/>
              </p:cNvSpPr>
              <p:nvPr/>
            </p:nvSpPr>
            <p:spPr bwMode="auto">
              <a:xfrm>
                <a:off x="3026" y="2339"/>
                <a:ext cx="118" cy="155"/>
              </a:xfrm>
              <a:custGeom>
                <a:avLst/>
                <a:gdLst>
                  <a:gd name="T0" fmla="*/ 0 w 118"/>
                  <a:gd name="T1" fmla="*/ 136 h 155"/>
                  <a:gd name="T2" fmla="*/ 6 w 118"/>
                  <a:gd name="T3" fmla="*/ 128 h 155"/>
                  <a:gd name="T4" fmla="*/ 12 w 118"/>
                  <a:gd name="T5" fmla="*/ 131 h 155"/>
                  <a:gd name="T6" fmla="*/ 7 w 118"/>
                  <a:gd name="T7" fmla="*/ 107 h 155"/>
                  <a:gd name="T8" fmla="*/ 17 w 118"/>
                  <a:gd name="T9" fmla="*/ 108 h 155"/>
                  <a:gd name="T10" fmla="*/ 23 w 118"/>
                  <a:gd name="T11" fmla="*/ 98 h 155"/>
                  <a:gd name="T12" fmla="*/ 30 w 118"/>
                  <a:gd name="T13" fmla="*/ 107 h 155"/>
                  <a:gd name="T14" fmla="*/ 37 w 118"/>
                  <a:gd name="T15" fmla="*/ 109 h 155"/>
                  <a:gd name="T16" fmla="*/ 42 w 118"/>
                  <a:gd name="T17" fmla="*/ 103 h 155"/>
                  <a:gd name="T18" fmla="*/ 44 w 118"/>
                  <a:gd name="T19" fmla="*/ 110 h 155"/>
                  <a:gd name="T20" fmla="*/ 47 w 118"/>
                  <a:gd name="T21" fmla="*/ 110 h 155"/>
                  <a:gd name="T22" fmla="*/ 53 w 118"/>
                  <a:gd name="T23" fmla="*/ 93 h 155"/>
                  <a:gd name="T24" fmla="*/ 52 w 118"/>
                  <a:gd name="T25" fmla="*/ 74 h 155"/>
                  <a:gd name="T26" fmla="*/ 43 w 118"/>
                  <a:gd name="T27" fmla="*/ 68 h 155"/>
                  <a:gd name="T28" fmla="*/ 53 w 118"/>
                  <a:gd name="T29" fmla="*/ 49 h 155"/>
                  <a:gd name="T30" fmla="*/ 49 w 118"/>
                  <a:gd name="T31" fmla="*/ 41 h 155"/>
                  <a:gd name="T32" fmla="*/ 33 w 118"/>
                  <a:gd name="T33" fmla="*/ 44 h 155"/>
                  <a:gd name="T34" fmla="*/ 34 w 118"/>
                  <a:gd name="T35" fmla="*/ 27 h 155"/>
                  <a:gd name="T36" fmla="*/ 57 w 118"/>
                  <a:gd name="T37" fmla="*/ 27 h 155"/>
                  <a:gd name="T38" fmla="*/ 79 w 118"/>
                  <a:gd name="T39" fmla="*/ 35 h 155"/>
                  <a:gd name="T40" fmla="*/ 80 w 118"/>
                  <a:gd name="T41" fmla="*/ 26 h 155"/>
                  <a:gd name="T42" fmla="*/ 86 w 118"/>
                  <a:gd name="T43" fmla="*/ 2 h 155"/>
                  <a:gd name="T44" fmla="*/ 100 w 118"/>
                  <a:gd name="T45" fmla="*/ 0 h 155"/>
                  <a:gd name="T46" fmla="*/ 118 w 118"/>
                  <a:gd name="T47" fmla="*/ 3 h 155"/>
                  <a:gd name="T48" fmla="*/ 107 w 118"/>
                  <a:gd name="T49" fmla="*/ 47 h 155"/>
                  <a:gd name="T50" fmla="*/ 108 w 118"/>
                  <a:gd name="T51" fmla="*/ 58 h 155"/>
                  <a:gd name="T52" fmla="*/ 105 w 118"/>
                  <a:gd name="T53" fmla="*/ 74 h 155"/>
                  <a:gd name="T54" fmla="*/ 80 w 118"/>
                  <a:gd name="T55" fmla="*/ 105 h 155"/>
                  <a:gd name="T56" fmla="*/ 81 w 118"/>
                  <a:gd name="T57" fmla="*/ 125 h 155"/>
                  <a:gd name="T58" fmla="*/ 80 w 118"/>
                  <a:gd name="T59" fmla="*/ 127 h 155"/>
                  <a:gd name="T60" fmla="*/ 55 w 118"/>
                  <a:gd name="T61" fmla="*/ 154 h 155"/>
                  <a:gd name="T62" fmla="*/ 51 w 118"/>
                  <a:gd name="T63" fmla="*/ 142 h 155"/>
                  <a:gd name="T64" fmla="*/ 31 w 118"/>
                  <a:gd name="T65" fmla="*/ 147 h 155"/>
                  <a:gd name="T66" fmla="*/ 28 w 118"/>
                  <a:gd name="T67" fmla="*/ 143 h 155"/>
                  <a:gd name="T68" fmla="*/ 14 w 118"/>
                  <a:gd name="T69" fmla="*/ 155 h 155"/>
                  <a:gd name="T70" fmla="*/ 0 w 118"/>
                  <a:gd name="T71" fmla="*/ 13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55">
                    <a:moveTo>
                      <a:pt x="0" y="136"/>
                    </a:moveTo>
                    <a:lnTo>
                      <a:pt x="6" y="128"/>
                    </a:lnTo>
                    <a:lnTo>
                      <a:pt x="12" y="131"/>
                    </a:lnTo>
                    <a:lnTo>
                      <a:pt x="7" y="107"/>
                    </a:lnTo>
                    <a:lnTo>
                      <a:pt x="17" y="108"/>
                    </a:lnTo>
                    <a:lnTo>
                      <a:pt x="23" y="98"/>
                    </a:lnTo>
                    <a:lnTo>
                      <a:pt x="30" y="107"/>
                    </a:lnTo>
                    <a:lnTo>
                      <a:pt x="37" y="109"/>
                    </a:lnTo>
                    <a:lnTo>
                      <a:pt x="42" y="103"/>
                    </a:lnTo>
                    <a:lnTo>
                      <a:pt x="44" y="110"/>
                    </a:lnTo>
                    <a:lnTo>
                      <a:pt x="47" y="110"/>
                    </a:lnTo>
                    <a:lnTo>
                      <a:pt x="53" y="93"/>
                    </a:lnTo>
                    <a:lnTo>
                      <a:pt x="52" y="74"/>
                    </a:lnTo>
                    <a:lnTo>
                      <a:pt x="43" y="68"/>
                    </a:lnTo>
                    <a:lnTo>
                      <a:pt x="53" y="49"/>
                    </a:lnTo>
                    <a:lnTo>
                      <a:pt x="49" y="41"/>
                    </a:lnTo>
                    <a:lnTo>
                      <a:pt x="33" y="44"/>
                    </a:lnTo>
                    <a:lnTo>
                      <a:pt x="34" y="27"/>
                    </a:lnTo>
                    <a:lnTo>
                      <a:pt x="57" y="27"/>
                    </a:lnTo>
                    <a:lnTo>
                      <a:pt x="79" y="35"/>
                    </a:lnTo>
                    <a:lnTo>
                      <a:pt x="80" y="26"/>
                    </a:lnTo>
                    <a:lnTo>
                      <a:pt x="86" y="2"/>
                    </a:lnTo>
                    <a:lnTo>
                      <a:pt x="100" y="0"/>
                    </a:lnTo>
                    <a:lnTo>
                      <a:pt x="118" y="3"/>
                    </a:lnTo>
                    <a:lnTo>
                      <a:pt x="107" y="47"/>
                    </a:lnTo>
                    <a:lnTo>
                      <a:pt x="108" y="58"/>
                    </a:lnTo>
                    <a:lnTo>
                      <a:pt x="105" y="74"/>
                    </a:lnTo>
                    <a:lnTo>
                      <a:pt x="80" y="105"/>
                    </a:lnTo>
                    <a:lnTo>
                      <a:pt x="81" y="125"/>
                    </a:lnTo>
                    <a:lnTo>
                      <a:pt x="80" y="127"/>
                    </a:lnTo>
                    <a:lnTo>
                      <a:pt x="55" y="154"/>
                    </a:lnTo>
                    <a:lnTo>
                      <a:pt x="51" y="142"/>
                    </a:lnTo>
                    <a:lnTo>
                      <a:pt x="31" y="147"/>
                    </a:lnTo>
                    <a:lnTo>
                      <a:pt x="28" y="143"/>
                    </a:lnTo>
                    <a:lnTo>
                      <a:pt x="14" y="155"/>
                    </a:lnTo>
                    <a:lnTo>
                      <a:pt x="0" y="13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82">
                <a:extLst>
                  <a:ext uri="{FF2B5EF4-FFF2-40B4-BE49-F238E27FC236}">
                    <a16:creationId xmlns:a16="http://schemas.microsoft.com/office/drawing/2014/main" id="{0FFA8090-CACE-0C79-89CC-42477C9C4790}"/>
                  </a:ext>
                </a:extLst>
              </p:cNvPr>
              <p:cNvSpPr>
                <a:spLocks/>
              </p:cNvSpPr>
              <p:nvPr/>
            </p:nvSpPr>
            <p:spPr bwMode="auto">
              <a:xfrm>
                <a:off x="3043" y="2312"/>
                <a:ext cx="301" cy="334"/>
              </a:xfrm>
              <a:custGeom>
                <a:avLst/>
                <a:gdLst>
                  <a:gd name="T0" fmla="*/ 0 w 301"/>
                  <a:gd name="T1" fmla="*/ 196 h 334"/>
                  <a:gd name="T2" fmla="*/ 5 w 301"/>
                  <a:gd name="T3" fmla="*/ 195 h 334"/>
                  <a:gd name="T4" fmla="*/ 5 w 301"/>
                  <a:gd name="T5" fmla="*/ 181 h 334"/>
                  <a:gd name="T6" fmla="*/ 14 w 301"/>
                  <a:gd name="T7" fmla="*/ 174 h 334"/>
                  <a:gd name="T8" fmla="*/ 34 w 301"/>
                  <a:gd name="T9" fmla="*/ 169 h 334"/>
                  <a:gd name="T10" fmla="*/ 38 w 301"/>
                  <a:gd name="T11" fmla="*/ 181 h 334"/>
                  <a:gd name="T12" fmla="*/ 63 w 301"/>
                  <a:gd name="T13" fmla="*/ 154 h 334"/>
                  <a:gd name="T14" fmla="*/ 64 w 301"/>
                  <a:gd name="T15" fmla="*/ 152 h 334"/>
                  <a:gd name="T16" fmla="*/ 63 w 301"/>
                  <a:gd name="T17" fmla="*/ 132 h 334"/>
                  <a:gd name="T18" fmla="*/ 88 w 301"/>
                  <a:gd name="T19" fmla="*/ 101 h 334"/>
                  <a:gd name="T20" fmla="*/ 91 w 301"/>
                  <a:gd name="T21" fmla="*/ 85 h 334"/>
                  <a:gd name="T22" fmla="*/ 90 w 301"/>
                  <a:gd name="T23" fmla="*/ 74 h 334"/>
                  <a:gd name="T24" fmla="*/ 101 w 301"/>
                  <a:gd name="T25" fmla="*/ 30 h 334"/>
                  <a:gd name="T26" fmla="*/ 100 w 301"/>
                  <a:gd name="T27" fmla="*/ 14 h 334"/>
                  <a:gd name="T28" fmla="*/ 115 w 301"/>
                  <a:gd name="T29" fmla="*/ 0 h 334"/>
                  <a:gd name="T30" fmla="*/ 132 w 301"/>
                  <a:gd name="T31" fmla="*/ 13 h 334"/>
                  <a:gd name="T32" fmla="*/ 151 w 301"/>
                  <a:gd name="T33" fmla="*/ 15 h 334"/>
                  <a:gd name="T34" fmla="*/ 182 w 301"/>
                  <a:gd name="T35" fmla="*/ 6 h 334"/>
                  <a:gd name="T36" fmla="*/ 206 w 301"/>
                  <a:gd name="T37" fmla="*/ 0 h 334"/>
                  <a:gd name="T38" fmla="*/ 241 w 301"/>
                  <a:gd name="T39" fmla="*/ 2 h 334"/>
                  <a:gd name="T40" fmla="*/ 252 w 301"/>
                  <a:gd name="T41" fmla="*/ 14 h 334"/>
                  <a:gd name="T42" fmla="*/ 273 w 301"/>
                  <a:gd name="T43" fmla="*/ 9 h 334"/>
                  <a:gd name="T44" fmla="*/ 294 w 301"/>
                  <a:gd name="T45" fmla="*/ 27 h 334"/>
                  <a:gd name="T46" fmla="*/ 301 w 301"/>
                  <a:gd name="T47" fmla="*/ 54 h 334"/>
                  <a:gd name="T48" fmla="*/ 281 w 301"/>
                  <a:gd name="T49" fmla="*/ 79 h 334"/>
                  <a:gd name="T50" fmla="*/ 277 w 301"/>
                  <a:gd name="T51" fmla="*/ 95 h 334"/>
                  <a:gd name="T52" fmla="*/ 274 w 301"/>
                  <a:gd name="T53" fmla="*/ 117 h 334"/>
                  <a:gd name="T54" fmla="*/ 271 w 301"/>
                  <a:gd name="T55" fmla="*/ 119 h 334"/>
                  <a:gd name="T56" fmla="*/ 264 w 301"/>
                  <a:gd name="T57" fmla="*/ 135 h 334"/>
                  <a:gd name="T58" fmla="*/ 266 w 301"/>
                  <a:gd name="T59" fmla="*/ 141 h 334"/>
                  <a:gd name="T60" fmla="*/ 269 w 301"/>
                  <a:gd name="T61" fmla="*/ 163 h 334"/>
                  <a:gd name="T62" fmla="*/ 271 w 301"/>
                  <a:gd name="T63" fmla="*/ 172 h 334"/>
                  <a:gd name="T64" fmla="*/ 271 w 301"/>
                  <a:gd name="T65" fmla="*/ 198 h 334"/>
                  <a:gd name="T66" fmla="*/ 282 w 301"/>
                  <a:gd name="T67" fmla="*/ 216 h 334"/>
                  <a:gd name="T68" fmla="*/ 292 w 301"/>
                  <a:gd name="T69" fmla="*/ 239 h 334"/>
                  <a:gd name="T70" fmla="*/ 263 w 301"/>
                  <a:gd name="T71" fmla="*/ 244 h 334"/>
                  <a:gd name="T72" fmla="*/ 255 w 301"/>
                  <a:gd name="T73" fmla="*/ 258 h 334"/>
                  <a:gd name="T74" fmla="*/ 252 w 301"/>
                  <a:gd name="T75" fmla="*/ 298 h 334"/>
                  <a:gd name="T76" fmla="*/ 263 w 301"/>
                  <a:gd name="T77" fmla="*/ 314 h 334"/>
                  <a:gd name="T78" fmla="*/ 276 w 301"/>
                  <a:gd name="T79" fmla="*/ 310 h 334"/>
                  <a:gd name="T80" fmla="*/ 274 w 301"/>
                  <a:gd name="T81" fmla="*/ 334 h 334"/>
                  <a:gd name="T82" fmla="*/ 253 w 301"/>
                  <a:gd name="T83" fmla="*/ 316 h 334"/>
                  <a:gd name="T84" fmla="*/ 231 w 301"/>
                  <a:gd name="T85" fmla="*/ 305 h 334"/>
                  <a:gd name="T86" fmla="*/ 199 w 301"/>
                  <a:gd name="T87" fmla="*/ 296 h 334"/>
                  <a:gd name="T88" fmla="*/ 185 w 301"/>
                  <a:gd name="T89" fmla="*/ 287 h 334"/>
                  <a:gd name="T90" fmla="*/ 156 w 301"/>
                  <a:gd name="T91" fmla="*/ 292 h 334"/>
                  <a:gd name="T92" fmla="*/ 159 w 301"/>
                  <a:gd name="T93" fmla="*/ 278 h 334"/>
                  <a:gd name="T94" fmla="*/ 151 w 301"/>
                  <a:gd name="T95" fmla="*/ 262 h 334"/>
                  <a:gd name="T96" fmla="*/ 152 w 301"/>
                  <a:gd name="T97" fmla="*/ 224 h 334"/>
                  <a:gd name="T98" fmla="*/ 131 w 301"/>
                  <a:gd name="T99" fmla="*/ 223 h 334"/>
                  <a:gd name="T100" fmla="*/ 131 w 301"/>
                  <a:gd name="T101" fmla="*/ 216 h 334"/>
                  <a:gd name="T102" fmla="*/ 115 w 301"/>
                  <a:gd name="T103" fmla="*/ 217 h 334"/>
                  <a:gd name="T104" fmla="*/ 115 w 301"/>
                  <a:gd name="T105" fmla="*/ 225 h 334"/>
                  <a:gd name="T106" fmla="*/ 113 w 301"/>
                  <a:gd name="T107" fmla="*/ 227 h 334"/>
                  <a:gd name="T108" fmla="*/ 111 w 301"/>
                  <a:gd name="T109" fmla="*/ 235 h 334"/>
                  <a:gd name="T110" fmla="*/ 83 w 301"/>
                  <a:gd name="T111" fmla="*/ 236 h 334"/>
                  <a:gd name="T112" fmla="*/ 68 w 301"/>
                  <a:gd name="T113" fmla="*/ 197 h 334"/>
                  <a:gd name="T114" fmla="*/ 14 w 301"/>
                  <a:gd name="T115" fmla="*/ 198 h 334"/>
                  <a:gd name="T116" fmla="*/ 0 w 301"/>
                  <a:gd name="T117" fmla="*/ 201 h 334"/>
                  <a:gd name="T118" fmla="*/ 0 w 301"/>
                  <a:gd name="T119" fmla="*/ 19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4">
                    <a:moveTo>
                      <a:pt x="0" y="196"/>
                    </a:moveTo>
                    <a:lnTo>
                      <a:pt x="5" y="195"/>
                    </a:lnTo>
                    <a:lnTo>
                      <a:pt x="5" y="181"/>
                    </a:lnTo>
                    <a:lnTo>
                      <a:pt x="14" y="174"/>
                    </a:lnTo>
                    <a:lnTo>
                      <a:pt x="34" y="169"/>
                    </a:lnTo>
                    <a:lnTo>
                      <a:pt x="38" y="181"/>
                    </a:lnTo>
                    <a:lnTo>
                      <a:pt x="63" y="154"/>
                    </a:lnTo>
                    <a:lnTo>
                      <a:pt x="64" y="152"/>
                    </a:lnTo>
                    <a:lnTo>
                      <a:pt x="63" y="132"/>
                    </a:lnTo>
                    <a:lnTo>
                      <a:pt x="88" y="101"/>
                    </a:lnTo>
                    <a:lnTo>
                      <a:pt x="91" y="85"/>
                    </a:lnTo>
                    <a:lnTo>
                      <a:pt x="90" y="74"/>
                    </a:lnTo>
                    <a:lnTo>
                      <a:pt x="101" y="30"/>
                    </a:lnTo>
                    <a:lnTo>
                      <a:pt x="100" y="14"/>
                    </a:lnTo>
                    <a:lnTo>
                      <a:pt x="115" y="0"/>
                    </a:lnTo>
                    <a:lnTo>
                      <a:pt x="132" y="13"/>
                    </a:lnTo>
                    <a:lnTo>
                      <a:pt x="151" y="15"/>
                    </a:lnTo>
                    <a:lnTo>
                      <a:pt x="182" y="6"/>
                    </a:lnTo>
                    <a:lnTo>
                      <a:pt x="206" y="0"/>
                    </a:lnTo>
                    <a:lnTo>
                      <a:pt x="241" y="2"/>
                    </a:lnTo>
                    <a:lnTo>
                      <a:pt x="252" y="14"/>
                    </a:lnTo>
                    <a:lnTo>
                      <a:pt x="273" y="9"/>
                    </a:lnTo>
                    <a:lnTo>
                      <a:pt x="294" y="27"/>
                    </a:lnTo>
                    <a:lnTo>
                      <a:pt x="301" y="54"/>
                    </a:lnTo>
                    <a:lnTo>
                      <a:pt x="281" y="79"/>
                    </a:lnTo>
                    <a:lnTo>
                      <a:pt x="277" y="95"/>
                    </a:lnTo>
                    <a:lnTo>
                      <a:pt x="274" y="117"/>
                    </a:lnTo>
                    <a:lnTo>
                      <a:pt x="271" y="119"/>
                    </a:lnTo>
                    <a:lnTo>
                      <a:pt x="264" y="135"/>
                    </a:lnTo>
                    <a:lnTo>
                      <a:pt x="266" y="141"/>
                    </a:lnTo>
                    <a:lnTo>
                      <a:pt x="269" y="163"/>
                    </a:lnTo>
                    <a:lnTo>
                      <a:pt x="271" y="172"/>
                    </a:lnTo>
                    <a:lnTo>
                      <a:pt x="271" y="198"/>
                    </a:lnTo>
                    <a:lnTo>
                      <a:pt x="282" y="216"/>
                    </a:lnTo>
                    <a:lnTo>
                      <a:pt x="292" y="239"/>
                    </a:lnTo>
                    <a:lnTo>
                      <a:pt x="263" y="244"/>
                    </a:lnTo>
                    <a:lnTo>
                      <a:pt x="255" y="258"/>
                    </a:lnTo>
                    <a:lnTo>
                      <a:pt x="252" y="298"/>
                    </a:lnTo>
                    <a:lnTo>
                      <a:pt x="263" y="314"/>
                    </a:lnTo>
                    <a:lnTo>
                      <a:pt x="276" y="310"/>
                    </a:lnTo>
                    <a:lnTo>
                      <a:pt x="274" y="334"/>
                    </a:lnTo>
                    <a:lnTo>
                      <a:pt x="253" y="316"/>
                    </a:lnTo>
                    <a:lnTo>
                      <a:pt x="231" y="305"/>
                    </a:lnTo>
                    <a:lnTo>
                      <a:pt x="199" y="296"/>
                    </a:lnTo>
                    <a:lnTo>
                      <a:pt x="185" y="287"/>
                    </a:lnTo>
                    <a:lnTo>
                      <a:pt x="156" y="292"/>
                    </a:lnTo>
                    <a:lnTo>
                      <a:pt x="159" y="278"/>
                    </a:lnTo>
                    <a:lnTo>
                      <a:pt x="151" y="262"/>
                    </a:lnTo>
                    <a:lnTo>
                      <a:pt x="152" y="224"/>
                    </a:lnTo>
                    <a:lnTo>
                      <a:pt x="131" y="223"/>
                    </a:lnTo>
                    <a:lnTo>
                      <a:pt x="131" y="216"/>
                    </a:lnTo>
                    <a:lnTo>
                      <a:pt x="115" y="217"/>
                    </a:lnTo>
                    <a:lnTo>
                      <a:pt x="115" y="225"/>
                    </a:lnTo>
                    <a:lnTo>
                      <a:pt x="113" y="227"/>
                    </a:lnTo>
                    <a:lnTo>
                      <a:pt x="111" y="235"/>
                    </a:lnTo>
                    <a:lnTo>
                      <a:pt x="83" y="236"/>
                    </a:lnTo>
                    <a:lnTo>
                      <a:pt x="68" y="197"/>
                    </a:lnTo>
                    <a:lnTo>
                      <a:pt x="14" y="198"/>
                    </a:lnTo>
                    <a:lnTo>
                      <a:pt x="0" y="201"/>
                    </a:lnTo>
                    <a:lnTo>
                      <a:pt x="0" y="196"/>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83">
                <a:extLst>
                  <a:ext uri="{FF2B5EF4-FFF2-40B4-BE49-F238E27FC236}">
                    <a16:creationId xmlns:a16="http://schemas.microsoft.com/office/drawing/2014/main" id="{9422FCAE-AC9C-50F7-E3BC-A92548890431}"/>
                  </a:ext>
                </a:extLst>
              </p:cNvPr>
              <p:cNvSpPr>
                <a:spLocks/>
              </p:cNvSpPr>
              <p:nvPr/>
            </p:nvSpPr>
            <p:spPr bwMode="auto">
              <a:xfrm>
                <a:off x="3317" y="2328"/>
                <a:ext cx="87" cy="102"/>
              </a:xfrm>
              <a:custGeom>
                <a:avLst/>
                <a:gdLst>
                  <a:gd name="T0" fmla="*/ 20 w 87"/>
                  <a:gd name="T1" fmla="*/ 11 h 102"/>
                  <a:gd name="T2" fmla="*/ 41 w 87"/>
                  <a:gd name="T3" fmla="*/ 12 h 102"/>
                  <a:gd name="T4" fmla="*/ 63 w 87"/>
                  <a:gd name="T5" fmla="*/ 9 h 102"/>
                  <a:gd name="T6" fmla="*/ 71 w 87"/>
                  <a:gd name="T7" fmla="*/ 0 h 102"/>
                  <a:gd name="T8" fmla="*/ 76 w 87"/>
                  <a:gd name="T9" fmla="*/ 14 h 102"/>
                  <a:gd name="T10" fmla="*/ 85 w 87"/>
                  <a:gd name="T11" fmla="*/ 31 h 102"/>
                  <a:gd name="T12" fmla="*/ 87 w 87"/>
                  <a:gd name="T13" fmla="*/ 45 h 102"/>
                  <a:gd name="T14" fmla="*/ 82 w 87"/>
                  <a:gd name="T15" fmla="*/ 56 h 102"/>
                  <a:gd name="T16" fmla="*/ 72 w 87"/>
                  <a:gd name="T17" fmla="*/ 70 h 102"/>
                  <a:gd name="T18" fmla="*/ 70 w 87"/>
                  <a:gd name="T19" fmla="*/ 75 h 102"/>
                  <a:gd name="T20" fmla="*/ 70 w 87"/>
                  <a:gd name="T21" fmla="*/ 93 h 102"/>
                  <a:gd name="T22" fmla="*/ 21 w 87"/>
                  <a:gd name="T23" fmla="*/ 94 h 102"/>
                  <a:gd name="T24" fmla="*/ 14 w 87"/>
                  <a:gd name="T25" fmla="*/ 95 h 102"/>
                  <a:gd name="T26" fmla="*/ 7 w 87"/>
                  <a:gd name="T27" fmla="*/ 102 h 102"/>
                  <a:gd name="T28" fmla="*/ 0 w 87"/>
                  <a:gd name="T29" fmla="*/ 101 h 102"/>
                  <a:gd name="T30" fmla="*/ 3 w 87"/>
                  <a:gd name="T31" fmla="*/ 79 h 102"/>
                  <a:gd name="T32" fmla="*/ 7 w 87"/>
                  <a:gd name="T33" fmla="*/ 63 h 102"/>
                  <a:gd name="T34" fmla="*/ 27 w 87"/>
                  <a:gd name="T35" fmla="*/ 38 h 102"/>
                  <a:gd name="T36" fmla="*/ 20 w 87"/>
                  <a:gd name="T37" fmla="*/ 1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02">
                    <a:moveTo>
                      <a:pt x="20" y="11"/>
                    </a:moveTo>
                    <a:lnTo>
                      <a:pt x="41" y="12"/>
                    </a:lnTo>
                    <a:lnTo>
                      <a:pt x="63" y="9"/>
                    </a:lnTo>
                    <a:lnTo>
                      <a:pt x="71" y="0"/>
                    </a:lnTo>
                    <a:lnTo>
                      <a:pt x="76" y="14"/>
                    </a:lnTo>
                    <a:lnTo>
                      <a:pt x="85" y="31"/>
                    </a:lnTo>
                    <a:lnTo>
                      <a:pt x="87" y="45"/>
                    </a:lnTo>
                    <a:lnTo>
                      <a:pt x="82" y="56"/>
                    </a:lnTo>
                    <a:lnTo>
                      <a:pt x="72" y="70"/>
                    </a:lnTo>
                    <a:lnTo>
                      <a:pt x="70" y="75"/>
                    </a:lnTo>
                    <a:lnTo>
                      <a:pt x="70" y="93"/>
                    </a:lnTo>
                    <a:lnTo>
                      <a:pt x="21" y="94"/>
                    </a:lnTo>
                    <a:lnTo>
                      <a:pt x="14" y="95"/>
                    </a:lnTo>
                    <a:lnTo>
                      <a:pt x="7" y="102"/>
                    </a:lnTo>
                    <a:lnTo>
                      <a:pt x="0" y="101"/>
                    </a:lnTo>
                    <a:lnTo>
                      <a:pt x="3" y="79"/>
                    </a:lnTo>
                    <a:lnTo>
                      <a:pt x="7" y="63"/>
                    </a:lnTo>
                    <a:lnTo>
                      <a:pt x="27" y="38"/>
                    </a:lnTo>
                    <a:lnTo>
                      <a:pt x="20" y="11"/>
                    </a:lnTo>
                    <a:close/>
                  </a:path>
                </a:pathLst>
              </a:custGeom>
              <a:solidFill>
                <a:srgbClr val="00B0F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84">
                <a:extLst>
                  <a:ext uri="{FF2B5EF4-FFF2-40B4-BE49-F238E27FC236}">
                    <a16:creationId xmlns:a16="http://schemas.microsoft.com/office/drawing/2014/main" id="{CA7FAC31-56AC-A030-9BAF-455196F9250B}"/>
                  </a:ext>
                </a:extLst>
              </p:cNvPr>
              <p:cNvSpPr>
                <a:spLocks/>
              </p:cNvSpPr>
              <p:nvPr/>
            </p:nvSpPr>
            <p:spPr bwMode="auto">
              <a:xfrm>
                <a:off x="3307" y="2423"/>
                <a:ext cx="31" cy="31"/>
              </a:xfrm>
              <a:custGeom>
                <a:avLst/>
                <a:gdLst>
                  <a:gd name="T0" fmla="*/ 17 w 31"/>
                  <a:gd name="T1" fmla="*/ 7 h 31"/>
                  <a:gd name="T2" fmla="*/ 24 w 31"/>
                  <a:gd name="T3" fmla="*/ 0 h 31"/>
                  <a:gd name="T4" fmla="*/ 31 w 31"/>
                  <a:gd name="T5" fmla="*/ 11 h 31"/>
                  <a:gd name="T6" fmla="*/ 31 w 31"/>
                  <a:gd name="T7" fmla="*/ 23 h 31"/>
                  <a:gd name="T8" fmla="*/ 26 w 31"/>
                  <a:gd name="T9" fmla="*/ 24 h 31"/>
                  <a:gd name="T10" fmla="*/ 17 w 31"/>
                  <a:gd name="T11" fmla="*/ 23 h 31"/>
                  <a:gd name="T12" fmla="*/ 12 w 31"/>
                  <a:gd name="T13" fmla="*/ 31 h 31"/>
                  <a:gd name="T14" fmla="*/ 2 w 31"/>
                  <a:gd name="T15" fmla="*/ 30 h 31"/>
                  <a:gd name="T16" fmla="*/ 0 w 31"/>
                  <a:gd name="T17" fmla="*/ 24 h 31"/>
                  <a:gd name="T18" fmla="*/ 7 w 31"/>
                  <a:gd name="T19" fmla="*/ 8 h 31"/>
                  <a:gd name="T20" fmla="*/ 10 w 31"/>
                  <a:gd name="T21" fmla="*/ 6 h 31"/>
                  <a:gd name="T22" fmla="*/ 17 w 31"/>
                  <a:gd name="T2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1">
                    <a:moveTo>
                      <a:pt x="17" y="7"/>
                    </a:moveTo>
                    <a:lnTo>
                      <a:pt x="24" y="0"/>
                    </a:lnTo>
                    <a:lnTo>
                      <a:pt x="31" y="11"/>
                    </a:lnTo>
                    <a:lnTo>
                      <a:pt x="31" y="23"/>
                    </a:lnTo>
                    <a:lnTo>
                      <a:pt x="26" y="24"/>
                    </a:lnTo>
                    <a:lnTo>
                      <a:pt x="17" y="23"/>
                    </a:lnTo>
                    <a:lnTo>
                      <a:pt x="12" y="31"/>
                    </a:lnTo>
                    <a:lnTo>
                      <a:pt x="2" y="30"/>
                    </a:lnTo>
                    <a:lnTo>
                      <a:pt x="0" y="24"/>
                    </a:lnTo>
                    <a:lnTo>
                      <a:pt x="7" y="8"/>
                    </a:lnTo>
                    <a:lnTo>
                      <a:pt x="10" y="6"/>
                    </a:lnTo>
                    <a:lnTo>
                      <a:pt x="17" y="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85">
                <a:extLst>
                  <a:ext uri="{FF2B5EF4-FFF2-40B4-BE49-F238E27FC236}">
                    <a16:creationId xmlns:a16="http://schemas.microsoft.com/office/drawing/2014/main" id="{9F88064B-0948-F8A9-B107-1EF23513B2C5}"/>
                  </a:ext>
                </a:extLst>
              </p:cNvPr>
              <p:cNvSpPr>
                <a:spLocks/>
              </p:cNvSpPr>
              <p:nvPr/>
            </p:nvSpPr>
            <p:spPr bwMode="auto">
              <a:xfrm>
                <a:off x="3505" y="2177"/>
                <a:ext cx="27" cy="32"/>
              </a:xfrm>
              <a:custGeom>
                <a:avLst/>
                <a:gdLst>
                  <a:gd name="T0" fmla="*/ 22 w 27"/>
                  <a:gd name="T1" fmla="*/ 0 h 32"/>
                  <a:gd name="T2" fmla="*/ 27 w 27"/>
                  <a:gd name="T3" fmla="*/ 10 h 32"/>
                  <a:gd name="T4" fmla="*/ 15 w 27"/>
                  <a:gd name="T5" fmla="*/ 20 h 32"/>
                  <a:gd name="T6" fmla="*/ 25 w 27"/>
                  <a:gd name="T7" fmla="*/ 22 h 32"/>
                  <a:gd name="T8" fmla="*/ 20 w 27"/>
                  <a:gd name="T9" fmla="*/ 31 h 32"/>
                  <a:gd name="T10" fmla="*/ 16 w 27"/>
                  <a:gd name="T11" fmla="*/ 28 h 32"/>
                  <a:gd name="T12" fmla="*/ 1 w 27"/>
                  <a:gd name="T13" fmla="*/ 32 h 32"/>
                  <a:gd name="T14" fmla="*/ 0 w 27"/>
                  <a:gd name="T15" fmla="*/ 21 h 32"/>
                  <a:gd name="T16" fmla="*/ 10 w 27"/>
                  <a:gd name="T17" fmla="*/ 4 h 32"/>
                  <a:gd name="T18" fmla="*/ 17 w 27"/>
                  <a:gd name="T19" fmla="*/ 6 h 32"/>
                  <a:gd name="T20" fmla="*/ 22 w 27"/>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2">
                    <a:moveTo>
                      <a:pt x="22" y="0"/>
                    </a:moveTo>
                    <a:lnTo>
                      <a:pt x="27" y="10"/>
                    </a:lnTo>
                    <a:lnTo>
                      <a:pt x="15" y="20"/>
                    </a:lnTo>
                    <a:lnTo>
                      <a:pt x="25" y="22"/>
                    </a:lnTo>
                    <a:lnTo>
                      <a:pt x="20" y="31"/>
                    </a:lnTo>
                    <a:lnTo>
                      <a:pt x="16" y="28"/>
                    </a:lnTo>
                    <a:lnTo>
                      <a:pt x="1" y="32"/>
                    </a:lnTo>
                    <a:lnTo>
                      <a:pt x="0" y="21"/>
                    </a:lnTo>
                    <a:lnTo>
                      <a:pt x="10" y="4"/>
                    </a:lnTo>
                    <a:lnTo>
                      <a:pt x="17" y="6"/>
                    </a:lnTo>
                    <a:lnTo>
                      <a:pt x="22"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86">
                <a:extLst>
                  <a:ext uri="{FF2B5EF4-FFF2-40B4-BE49-F238E27FC236}">
                    <a16:creationId xmlns:a16="http://schemas.microsoft.com/office/drawing/2014/main" id="{DD8A6F2F-D961-5ADC-7665-118D564035D0}"/>
                  </a:ext>
                </a:extLst>
              </p:cNvPr>
              <p:cNvSpPr>
                <a:spLocks/>
              </p:cNvSpPr>
              <p:nvPr/>
            </p:nvSpPr>
            <p:spPr bwMode="auto">
              <a:xfrm>
                <a:off x="3498" y="2189"/>
                <a:ext cx="162" cy="245"/>
              </a:xfrm>
              <a:custGeom>
                <a:avLst/>
                <a:gdLst>
                  <a:gd name="T0" fmla="*/ 50 w 162"/>
                  <a:gd name="T1" fmla="*/ 29 h 245"/>
                  <a:gd name="T2" fmla="*/ 157 w 162"/>
                  <a:gd name="T3" fmla="*/ 0 h 245"/>
                  <a:gd name="T4" fmla="*/ 162 w 162"/>
                  <a:gd name="T5" fmla="*/ 6 h 245"/>
                  <a:gd name="T6" fmla="*/ 141 w 162"/>
                  <a:gd name="T7" fmla="*/ 85 h 245"/>
                  <a:gd name="T8" fmla="*/ 110 w 162"/>
                  <a:gd name="T9" fmla="*/ 132 h 245"/>
                  <a:gd name="T10" fmla="*/ 84 w 162"/>
                  <a:gd name="T11" fmla="*/ 174 h 245"/>
                  <a:gd name="T12" fmla="*/ 61 w 162"/>
                  <a:gd name="T13" fmla="*/ 179 h 245"/>
                  <a:gd name="T14" fmla="*/ 18 w 162"/>
                  <a:gd name="T15" fmla="*/ 231 h 245"/>
                  <a:gd name="T16" fmla="*/ 10 w 162"/>
                  <a:gd name="T17" fmla="*/ 245 h 245"/>
                  <a:gd name="T18" fmla="*/ 0 w 162"/>
                  <a:gd name="T19" fmla="*/ 230 h 245"/>
                  <a:gd name="T20" fmla="*/ 0 w 162"/>
                  <a:gd name="T21" fmla="*/ 226 h 245"/>
                  <a:gd name="T22" fmla="*/ 0 w 162"/>
                  <a:gd name="T23" fmla="*/ 165 h 245"/>
                  <a:gd name="T24" fmla="*/ 15 w 162"/>
                  <a:gd name="T25" fmla="*/ 144 h 245"/>
                  <a:gd name="T26" fmla="*/ 37 w 162"/>
                  <a:gd name="T27" fmla="*/ 129 h 245"/>
                  <a:gd name="T28" fmla="*/ 63 w 162"/>
                  <a:gd name="T29" fmla="*/ 128 h 245"/>
                  <a:gd name="T30" fmla="*/ 109 w 162"/>
                  <a:gd name="T31" fmla="*/ 72 h 245"/>
                  <a:gd name="T32" fmla="*/ 93 w 162"/>
                  <a:gd name="T33" fmla="*/ 72 h 245"/>
                  <a:gd name="T34" fmla="*/ 45 w 162"/>
                  <a:gd name="T35" fmla="*/ 55 h 245"/>
                  <a:gd name="T36" fmla="*/ 22 w 162"/>
                  <a:gd name="T37" fmla="*/ 25 h 245"/>
                  <a:gd name="T38" fmla="*/ 27 w 162"/>
                  <a:gd name="T39" fmla="*/ 19 h 245"/>
                  <a:gd name="T40" fmla="*/ 32 w 162"/>
                  <a:gd name="T41" fmla="*/ 10 h 245"/>
                  <a:gd name="T42" fmla="*/ 50 w 162"/>
                  <a:gd name="T43" fmla="*/ 2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 h="245">
                    <a:moveTo>
                      <a:pt x="50" y="29"/>
                    </a:moveTo>
                    <a:lnTo>
                      <a:pt x="157" y="0"/>
                    </a:lnTo>
                    <a:lnTo>
                      <a:pt x="162" y="6"/>
                    </a:lnTo>
                    <a:lnTo>
                      <a:pt x="141" y="85"/>
                    </a:lnTo>
                    <a:lnTo>
                      <a:pt x="110" y="132"/>
                    </a:lnTo>
                    <a:lnTo>
                      <a:pt x="84" y="174"/>
                    </a:lnTo>
                    <a:lnTo>
                      <a:pt x="61" y="179"/>
                    </a:lnTo>
                    <a:lnTo>
                      <a:pt x="18" y="231"/>
                    </a:lnTo>
                    <a:lnTo>
                      <a:pt x="10" y="245"/>
                    </a:lnTo>
                    <a:lnTo>
                      <a:pt x="0" y="230"/>
                    </a:lnTo>
                    <a:lnTo>
                      <a:pt x="0" y="226"/>
                    </a:lnTo>
                    <a:lnTo>
                      <a:pt x="0" y="165"/>
                    </a:lnTo>
                    <a:lnTo>
                      <a:pt x="15" y="144"/>
                    </a:lnTo>
                    <a:lnTo>
                      <a:pt x="37" y="129"/>
                    </a:lnTo>
                    <a:lnTo>
                      <a:pt x="63" y="128"/>
                    </a:lnTo>
                    <a:lnTo>
                      <a:pt x="109" y="72"/>
                    </a:lnTo>
                    <a:lnTo>
                      <a:pt x="93" y="72"/>
                    </a:lnTo>
                    <a:lnTo>
                      <a:pt x="45" y="55"/>
                    </a:lnTo>
                    <a:lnTo>
                      <a:pt x="22" y="25"/>
                    </a:lnTo>
                    <a:lnTo>
                      <a:pt x="27" y="19"/>
                    </a:lnTo>
                    <a:lnTo>
                      <a:pt x="32" y="10"/>
                    </a:lnTo>
                    <a:lnTo>
                      <a:pt x="50" y="2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87">
                <a:extLst>
                  <a:ext uri="{FF2B5EF4-FFF2-40B4-BE49-F238E27FC236}">
                    <a16:creationId xmlns:a16="http://schemas.microsoft.com/office/drawing/2014/main" id="{D3DD520F-A55D-A704-E3B4-60D55BA4B1E8}"/>
                  </a:ext>
                </a:extLst>
              </p:cNvPr>
              <p:cNvSpPr>
                <a:spLocks/>
              </p:cNvSpPr>
              <p:nvPr/>
            </p:nvSpPr>
            <p:spPr bwMode="auto">
              <a:xfrm>
                <a:off x="3243" y="2683"/>
                <a:ext cx="121" cy="122"/>
              </a:xfrm>
              <a:custGeom>
                <a:avLst/>
                <a:gdLst>
                  <a:gd name="T0" fmla="*/ 27 w 121"/>
                  <a:gd name="T1" fmla="*/ 45 h 122"/>
                  <a:gd name="T2" fmla="*/ 35 w 121"/>
                  <a:gd name="T3" fmla="*/ 35 h 122"/>
                  <a:gd name="T4" fmla="*/ 61 w 121"/>
                  <a:gd name="T5" fmla="*/ 7 h 122"/>
                  <a:gd name="T6" fmla="*/ 83 w 121"/>
                  <a:gd name="T7" fmla="*/ 0 h 122"/>
                  <a:gd name="T8" fmla="*/ 84 w 121"/>
                  <a:gd name="T9" fmla="*/ 8 h 122"/>
                  <a:gd name="T10" fmla="*/ 97 w 121"/>
                  <a:gd name="T11" fmla="*/ 9 h 122"/>
                  <a:gd name="T12" fmla="*/ 108 w 121"/>
                  <a:gd name="T13" fmla="*/ 15 h 122"/>
                  <a:gd name="T14" fmla="*/ 121 w 121"/>
                  <a:gd name="T15" fmla="*/ 20 h 122"/>
                  <a:gd name="T16" fmla="*/ 121 w 121"/>
                  <a:gd name="T17" fmla="*/ 51 h 122"/>
                  <a:gd name="T18" fmla="*/ 110 w 121"/>
                  <a:gd name="T19" fmla="*/ 103 h 122"/>
                  <a:gd name="T20" fmla="*/ 92 w 121"/>
                  <a:gd name="T21" fmla="*/ 122 h 122"/>
                  <a:gd name="T22" fmla="*/ 77 w 121"/>
                  <a:gd name="T23" fmla="*/ 121 h 122"/>
                  <a:gd name="T24" fmla="*/ 62 w 121"/>
                  <a:gd name="T25" fmla="*/ 118 h 122"/>
                  <a:gd name="T26" fmla="*/ 17 w 121"/>
                  <a:gd name="T27" fmla="*/ 73 h 122"/>
                  <a:gd name="T28" fmla="*/ 0 w 121"/>
                  <a:gd name="T29" fmla="*/ 40 h 122"/>
                  <a:gd name="T30" fmla="*/ 27 w 121"/>
                  <a:gd name="T31" fmla="*/ 4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22">
                    <a:moveTo>
                      <a:pt x="27" y="45"/>
                    </a:moveTo>
                    <a:lnTo>
                      <a:pt x="35" y="35"/>
                    </a:lnTo>
                    <a:lnTo>
                      <a:pt x="61" y="7"/>
                    </a:lnTo>
                    <a:lnTo>
                      <a:pt x="83" y="0"/>
                    </a:lnTo>
                    <a:lnTo>
                      <a:pt x="84" y="8"/>
                    </a:lnTo>
                    <a:lnTo>
                      <a:pt x="97" y="9"/>
                    </a:lnTo>
                    <a:lnTo>
                      <a:pt x="108" y="15"/>
                    </a:lnTo>
                    <a:lnTo>
                      <a:pt x="121" y="20"/>
                    </a:lnTo>
                    <a:lnTo>
                      <a:pt x="121" y="51"/>
                    </a:lnTo>
                    <a:lnTo>
                      <a:pt x="110" y="103"/>
                    </a:lnTo>
                    <a:lnTo>
                      <a:pt x="92" y="122"/>
                    </a:lnTo>
                    <a:lnTo>
                      <a:pt x="77" y="121"/>
                    </a:lnTo>
                    <a:lnTo>
                      <a:pt x="62" y="118"/>
                    </a:lnTo>
                    <a:lnTo>
                      <a:pt x="17" y="73"/>
                    </a:lnTo>
                    <a:lnTo>
                      <a:pt x="0" y="40"/>
                    </a:lnTo>
                    <a:lnTo>
                      <a:pt x="27" y="4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88">
                <a:extLst>
                  <a:ext uri="{FF2B5EF4-FFF2-40B4-BE49-F238E27FC236}">
                    <a16:creationId xmlns:a16="http://schemas.microsoft.com/office/drawing/2014/main" id="{D9DE1183-939E-8AC6-66BF-425A2055CC12}"/>
                  </a:ext>
                </a:extLst>
              </p:cNvPr>
              <p:cNvSpPr>
                <a:spLocks/>
              </p:cNvSpPr>
              <p:nvPr/>
            </p:nvSpPr>
            <p:spPr bwMode="auto">
              <a:xfrm>
                <a:off x="3033" y="2713"/>
                <a:ext cx="208" cy="207"/>
              </a:xfrm>
              <a:custGeom>
                <a:avLst/>
                <a:gdLst>
                  <a:gd name="T0" fmla="*/ 0 w 208"/>
                  <a:gd name="T1" fmla="*/ 0 h 207"/>
                  <a:gd name="T2" fmla="*/ 105 w 208"/>
                  <a:gd name="T3" fmla="*/ 2 h 207"/>
                  <a:gd name="T4" fmla="*/ 148 w 208"/>
                  <a:gd name="T5" fmla="*/ 13 h 207"/>
                  <a:gd name="T6" fmla="*/ 188 w 208"/>
                  <a:gd name="T7" fmla="*/ 5 h 207"/>
                  <a:gd name="T8" fmla="*/ 198 w 208"/>
                  <a:gd name="T9" fmla="*/ 4 h 207"/>
                  <a:gd name="T10" fmla="*/ 208 w 208"/>
                  <a:gd name="T11" fmla="*/ 5 h 207"/>
                  <a:gd name="T12" fmla="*/ 208 w 208"/>
                  <a:gd name="T13" fmla="*/ 10 h 207"/>
                  <a:gd name="T14" fmla="*/ 195 w 208"/>
                  <a:gd name="T15" fmla="*/ 15 h 207"/>
                  <a:gd name="T16" fmla="*/ 145 w 208"/>
                  <a:gd name="T17" fmla="*/ 19 h 207"/>
                  <a:gd name="T18" fmla="*/ 141 w 208"/>
                  <a:gd name="T19" fmla="*/ 86 h 207"/>
                  <a:gd name="T20" fmla="*/ 126 w 208"/>
                  <a:gd name="T21" fmla="*/ 86 h 207"/>
                  <a:gd name="T22" fmla="*/ 125 w 208"/>
                  <a:gd name="T23" fmla="*/ 135 h 207"/>
                  <a:gd name="T24" fmla="*/ 122 w 208"/>
                  <a:gd name="T25" fmla="*/ 200 h 207"/>
                  <a:gd name="T26" fmla="*/ 103 w 208"/>
                  <a:gd name="T27" fmla="*/ 207 h 207"/>
                  <a:gd name="T28" fmla="*/ 84 w 208"/>
                  <a:gd name="T29" fmla="*/ 205 h 207"/>
                  <a:gd name="T30" fmla="*/ 77 w 208"/>
                  <a:gd name="T31" fmla="*/ 195 h 207"/>
                  <a:gd name="T32" fmla="*/ 69 w 208"/>
                  <a:gd name="T33" fmla="*/ 202 h 207"/>
                  <a:gd name="T34" fmla="*/ 63 w 208"/>
                  <a:gd name="T35" fmla="*/ 200 h 207"/>
                  <a:gd name="T36" fmla="*/ 50 w 208"/>
                  <a:gd name="T37" fmla="*/ 174 h 207"/>
                  <a:gd name="T38" fmla="*/ 40 w 208"/>
                  <a:gd name="T39" fmla="*/ 103 h 207"/>
                  <a:gd name="T40" fmla="*/ 1 w 208"/>
                  <a:gd name="T41" fmla="*/ 15 h 207"/>
                  <a:gd name="T42" fmla="*/ 0 w 208"/>
                  <a:gd name="T4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07">
                    <a:moveTo>
                      <a:pt x="0" y="0"/>
                    </a:moveTo>
                    <a:lnTo>
                      <a:pt x="105" y="2"/>
                    </a:lnTo>
                    <a:lnTo>
                      <a:pt x="148" y="13"/>
                    </a:lnTo>
                    <a:lnTo>
                      <a:pt x="188" y="5"/>
                    </a:lnTo>
                    <a:lnTo>
                      <a:pt x="198" y="4"/>
                    </a:lnTo>
                    <a:lnTo>
                      <a:pt x="208" y="5"/>
                    </a:lnTo>
                    <a:lnTo>
                      <a:pt x="208" y="10"/>
                    </a:lnTo>
                    <a:lnTo>
                      <a:pt x="195" y="15"/>
                    </a:lnTo>
                    <a:lnTo>
                      <a:pt x="145" y="19"/>
                    </a:lnTo>
                    <a:lnTo>
                      <a:pt x="141" y="86"/>
                    </a:lnTo>
                    <a:lnTo>
                      <a:pt x="126" y="86"/>
                    </a:lnTo>
                    <a:lnTo>
                      <a:pt x="125" y="135"/>
                    </a:lnTo>
                    <a:lnTo>
                      <a:pt x="122" y="200"/>
                    </a:lnTo>
                    <a:lnTo>
                      <a:pt x="103" y="207"/>
                    </a:lnTo>
                    <a:lnTo>
                      <a:pt x="84" y="205"/>
                    </a:lnTo>
                    <a:lnTo>
                      <a:pt x="77" y="195"/>
                    </a:lnTo>
                    <a:lnTo>
                      <a:pt x="69" y="202"/>
                    </a:lnTo>
                    <a:lnTo>
                      <a:pt x="63" y="200"/>
                    </a:lnTo>
                    <a:lnTo>
                      <a:pt x="50" y="174"/>
                    </a:lnTo>
                    <a:lnTo>
                      <a:pt x="40" y="103"/>
                    </a:lnTo>
                    <a:lnTo>
                      <a:pt x="1" y="15"/>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89">
                <a:extLst>
                  <a:ext uri="{FF2B5EF4-FFF2-40B4-BE49-F238E27FC236}">
                    <a16:creationId xmlns:a16="http://schemas.microsoft.com/office/drawing/2014/main" id="{D7045414-64AE-B68B-6D67-ED62A1D00630}"/>
                  </a:ext>
                </a:extLst>
              </p:cNvPr>
              <p:cNvSpPr>
                <a:spLocks/>
              </p:cNvSpPr>
              <p:nvPr/>
            </p:nvSpPr>
            <p:spPr bwMode="auto">
              <a:xfrm>
                <a:off x="3324" y="2866"/>
                <a:ext cx="17" cy="23"/>
              </a:xfrm>
              <a:custGeom>
                <a:avLst/>
                <a:gdLst>
                  <a:gd name="T0" fmla="*/ 4 w 17"/>
                  <a:gd name="T1" fmla="*/ 1 h 23"/>
                  <a:gd name="T2" fmla="*/ 12 w 17"/>
                  <a:gd name="T3" fmla="*/ 0 h 23"/>
                  <a:gd name="T4" fmla="*/ 17 w 17"/>
                  <a:gd name="T5" fmla="*/ 14 h 23"/>
                  <a:gd name="T6" fmla="*/ 11 w 17"/>
                  <a:gd name="T7" fmla="*/ 23 h 23"/>
                  <a:gd name="T8" fmla="*/ 0 w 17"/>
                  <a:gd name="T9" fmla="*/ 18 h 23"/>
                  <a:gd name="T10" fmla="*/ 4 w 17"/>
                  <a:gd name="T11" fmla="*/ 1 h 23"/>
                </a:gdLst>
                <a:ahLst/>
                <a:cxnLst>
                  <a:cxn ang="0">
                    <a:pos x="T0" y="T1"/>
                  </a:cxn>
                  <a:cxn ang="0">
                    <a:pos x="T2" y="T3"/>
                  </a:cxn>
                  <a:cxn ang="0">
                    <a:pos x="T4" y="T5"/>
                  </a:cxn>
                  <a:cxn ang="0">
                    <a:pos x="T6" y="T7"/>
                  </a:cxn>
                  <a:cxn ang="0">
                    <a:pos x="T8" y="T9"/>
                  </a:cxn>
                  <a:cxn ang="0">
                    <a:pos x="T10" y="T11"/>
                  </a:cxn>
                </a:cxnLst>
                <a:rect l="0" t="0" r="r" b="b"/>
                <a:pathLst>
                  <a:path w="17" h="23">
                    <a:moveTo>
                      <a:pt x="4" y="1"/>
                    </a:moveTo>
                    <a:lnTo>
                      <a:pt x="12" y="0"/>
                    </a:lnTo>
                    <a:lnTo>
                      <a:pt x="17" y="14"/>
                    </a:lnTo>
                    <a:lnTo>
                      <a:pt x="11" y="23"/>
                    </a:lnTo>
                    <a:lnTo>
                      <a:pt x="0" y="18"/>
                    </a:lnTo>
                    <a:lnTo>
                      <a:pt x="4" y="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90">
                <a:extLst>
                  <a:ext uri="{FF2B5EF4-FFF2-40B4-BE49-F238E27FC236}">
                    <a16:creationId xmlns:a16="http://schemas.microsoft.com/office/drawing/2014/main" id="{4DBB45DC-EE21-8E75-767E-B4C5A57EAB0C}"/>
                  </a:ext>
                </a:extLst>
              </p:cNvPr>
              <p:cNvSpPr>
                <a:spLocks/>
              </p:cNvSpPr>
              <p:nvPr/>
            </p:nvSpPr>
            <p:spPr bwMode="auto">
              <a:xfrm>
                <a:off x="3266" y="2923"/>
                <a:ext cx="25" cy="26"/>
              </a:xfrm>
              <a:custGeom>
                <a:avLst/>
                <a:gdLst>
                  <a:gd name="T0" fmla="*/ 7 w 25"/>
                  <a:gd name="T1" fmla="*/ 0 h 26"/>
                  <a:gd name="T2" fmla="*/ 25 w 25"/>
                  <a:gd name="T3" fmla="*/ 0 h 26"/>
                  <a:gd name="T4" fmla="*/ 25 w 25"/>
                  <a:gd name="T5" fmla="*/ 9 h 26"/>
                  <a:gd name="T6" fmla="*/ 12 w 25"/>
                  <a:gd name="T7" fmla="*/ 26 h 26"/>
                  <a:gd name="T8" fmla="*/ 0 w 25"/>
                  <a:gd name="T9" fmla="*/ 14 h 26"/>
                  <a:gd name="T10" fmla="*/ 7 w 25"/>
                  <a:gd name="T11" fmla="*/ 0 h 26"/>
                </a:gdLst>
                <a:ahLst/>
                <a:cxnLst>
                  <a:cxn ang="0">
                    <a:pos x="T0" y="T1"/>
                  </a:cxn>
                  <a:cxn ang="0">
                    <a:pos x="T2" y="T3"/>
                  </a:cxn>
                  <a:cxn ang="0">
                    <a:pos x="T4" y="T5"/>
                  </a:cxn>
                  <a:cxn ang="0">
                    <a:pos x="T6" y="T7"/>
                  </a:cxn>
                  <a:cxn ang="0">
                    <a:pos x="T8" y="T9"/>
                  </a:cxn>
                  <a:cxn ang="0">
                    <a:pos x="T10" y="T11"/>
                  </a:cxn>
                </a:cxnLst>
                <a:rect l="0" t="0" r="r" b="b"/>
                <a:pathLst>
                  <a:path w="25" h="26">
                    <a:moveTo>
                      <a:pt x="7" y="0"/>
                    </a:moveTo>
                    <a:lnTo>
                      <a:pt x="25" y="0"/>
                    </a:lnTo>
                    <a:lnTo>
                      <a:pt x="25" y="9"/>
                    </a:lnTo>
                    <a:lnTo>
                      <a:pt x="12" y="26"/>
                    </a:lnTo>
                    <a:lnTo>
                      <a:pt x="0" y="14"/>
                    </a:lnTo>
                    <a:lnTo>
                      <a:pt x="7"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Freeform 91">
                <a:extLst>
                  <a:ext uri="{FF2B5EF4-FFF2-40B4-BE49-F238E27FC236}">
                    <a16:creationId xmlns:a16="http://schemas.microsoft.com/office/drawing/2014/main" id="{448F9055-DB0E-0945-384C-393AC395BF54}"/>
                  </a:ext>
                </a:extLst>
              </p:cNvPr>
              <p:cNvSpPr>
                <a:spLocks/>
              </p:cNvSpPr>
              <p:nvPr/>
            </p:nvSpPr>
            <p:spPr bwMode="auto">
              <a:xfrm>
                <a:off x="3518" y="2619"/>
                <a:ext cx="123" cy="244"/>
              </a:xfrm>
              <a:custGeom>
                <a:avLst/>
                <a:gdLst>
                  <a:gd name="T0" fmla="*/ 108 w 123"/>
                  <a:gd name="T1" fmla="*/ 0 h 244"/>
                  <a:gd name="T2" fmla="*/ 123 w 123"/>
                  <a:gd name="T3" fmla="*/ 58 h 244"/>
                  <a:gd name="T4" fmla="*/ 119 w 123"/>
                  <a:gd name="T5" fmla="*/ 71 h 244"/>
                  <a:gd name="T6" fmla="*/ 110 w 123"/>
                  <a:gd name="T7" fmla="*/ 64 h 244"/>
                  <a:gd name="T8" fmla="*/ 107 w 123"/>
                  <a:gd name="T9" fmla="*/ 90 h 244"/>
                  <a:gd name="T10" fmla="*/ 58 w 123"/>
                  <a:gd name="T11" fmla="*/ 232 h 244"/>
                  <a:gd name="T12" fmla="*/ 30 w 123"/>
                  <a:gd name="T13" fmla="*/ 244 h 244"/>
                  <a:gd name="T14" fmla="*/ 9 w 123"/>
                  <a:gd name="T15" fmla="*/ 233 h 244"/>
                  <a:gd name="T16" fmla="*/ 8 w 123"/>
                  <a:gd name="T17" fmla="*/ 207 h 244"/>
                  <a:gd name="T18" fmla="*/ 0 w 123"/>
                  <a:gd name="T19" fmla="*/ 183 h 244"/>
                  <a:gd name="T20" fmla="*/ 22 w 123"/>
                  <a:gd name="T21" fmla="*/ 143 h 244"/>
                  <a:gd name="T22" fmla="*/ 23 w 123"/>
                  <a:gd name="T23" fmla="*/ 134 h 244"/>
                  <a:gd name="T24" fmla="*/ 17 w 123"/>
                  <a:gd name="T25" fmla="*/ 98 h 244"/>
                  <a:gd name="T26" fmla="*/ 27 w 123"/>
                  <a:gd name="T27" fmla="*/ 76 h 244"/>
                  <a:gd name="T28" fmla="*/ 66 w 123"/>
                  <a:gd name="T29" fmla="*/ 61 h 244"/>
                  <a:gd name="T30" fmla="*/ 72 w 123"/>
                  <a:gd name="T31" fmla="*/ 56 h 244"/>
                  <a:gd name="T32" fmla="*/ 101 w 123"/>
                  <a:gd name="T33" fmla="*/ 4 h 244"/>
                  <a:gd name="T34" fmla="*/ 108 w 123"/>
                  <a:gd name="T3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244">
                    <a:moveTo>
                      <a:pt x="108" y="0"/>
                    </a:moveTo>
                    <a:lnTo>
                      <a:pt x="123" y="58"/>
                    </a:lnTo>
                    <a:lnTo>
                      <a:pt x="119" y="71"/>
                    </a:lnTo>
                    <a:lnTo>
                      <a:pt x="110" y="64"/>
                    </a:lnTo>
                    <a:lnTo>
                      <a:pt x="107" y="90"/>
                    </a:lnTo>
                    <a:lnTo>
                      <a:pt x="58" y="232"/>
                    </a:lnTo>
                    <a:lnTo>
                      <a:pt x="30" y="244"/>
                    </a:lnTo>
                    <a:lnTo>
                      <a:pt x="9" y="233"/>
                    </a:lnTo>
                    <a:lnTo>
                      <a:pt x="8" y="207"/>
                    </a:lnTo>
                    <a:lnTo>
                      <a:pt x="0" y="183"/>
                    </a:lnTo>
                    <a:lnTo>
                      <a:pt x="22" y="143"/>
                    </a:lnTo>
                    <a:lnTo>
                      <a:pt x="23" y="134"/>
                    </a:lnTo>
                    <a:lnTo>
                      <a:pt x="17" y="98"/>
                    </a:lnTo>
                    <a:lnTo>
                      <a:pt x="27" y="76"/>
                    </a:lnTo>
                    <a:lnTo>
                      <a:pt x="66" y="61"/>
                    </a:lnTo>
                    <a:lnTo>
                      <a:pt x="72" y="56"/>
                    </a:lnTo>
                    <a:lnTo>
                      <a:pt x="101" y="4"/>
                    </a:lnTo>
                    <a:lnTo>
                      <a:pt x="108"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92">
                <a:extLst>
                  <a:ext uri="{FF2B5EF4-FFF2-40B4-BE49-F238E27FC236}">
                    <a16:creationId xmlns:a16="http://schemas.microsoft.com/office/drawing/2014/main" id="{1410580A-F024-D116-AF3E-F555D95C7839}"/>
                  </a:ext>
                </a:extLst>
              </p:cNvPr>
              <p:cNvSpPr>
                <a:spLocks/>
              </p:cNvSpPr>
              <p:nvPr/>
            </p:nvSpPr>
            <p:spPr bwMode="auto">
              <a:xfrm>
                <a:off x="3432" y="1735"/>
                <a:ext cx="152" cy="149"/>
              </a:xfrm>
              <a:custGeom>
                <a:avLst/>
                <a:gdLst>
                  <a:gd name="T0" fmla="*/ 93 w 152"/>
                  <a:gd name="T1" fmla="*/ 25 h 149"/>
                  <a:gd name="T2" fmla="*/ 107 w 152"/>
                  <a:gd name="T3" fmla="*/ 29 h 149"/>
                  <a:gd name="T4" fmla="*/ 105 w 152"/>
                  <a:gd name="T5" fmla="*/ 41 h 149"/>
                  <a:gd name="T6" fmla="*/ 98 w 152"/>
                  <a:gd name="T7" fmla="*/ 61 h 149"/>
                  <a:gd name="T8" fmla="*/ 131 w 152"/>
                  <a:gd name="T9" fmla="*/ 87 h 149"/>
                  <a:gd name="T10" fmla="*/ 141 w 152"/>
                  <a:gd name="T11" fmla="*/ 101 h 149"/>
                  <a:gd name="T12" fmla="*/ 141 w 152"/>
                  <a:gd name="T13" fmla="*/ 113 h 149"/>
                  <a:gd name="T14" fmla="*/ 152 w 152"/>
                  <a:gd name="T15" fmla="*/ 135 h 149"/>
                  <a:gd name="T16" fmla="*/ 137 w 152"/>
                  <a:gd name="T17" fmla="*/ 130 h 149"/>
                  <a:gd name="T18" fmla="*/ 131 w 152"/>
                  <a:gd name="T19" fmla="*/ 138 h 149"/>
                  <a:gd name="T20" fmla="*/ 127 w 152"/>
                  <a:gd name="T21" fmla="*/ 149 h 149"/>
                  <a:gd name="T22" fmla="*/ 99 w 152"/>
                  <a:gd name="T23" fmla="*/ 147 h 149"/>
                  <a:gd name="T24" fmla="*/ 29 w 152"/>
                  <a:gd name="T25" fmla="*/ 96 h 149"/>
                  <a:gd name="T26" fmla="*/ 8 w 152"/>
                  <a:gd name="T27" fmla="*/ 94 h 149"/>
                  <a:gd name="T28" fmla="*/ 0 w 152"/>
                  <a:gd name="T29" fmla="*/ 72 h 149"/>
                  <a:gd name="T30" fmla="*/ 10 w 152"/>
                  <a:gd name="T31" fmla="*/ 65 h 149"/>
                  <a:gd name="T32" fmla="*/ 33 w 152"/>
                  <a:gd name="T33" fmla="*/ 49 h 149"/>
                  <a:gd name="T34" fmla="*/ 31 w 152"/>
                  <a:gd name="T35" fmla="*/ 15 h 149"/>
                  <a:gd name="T36" fmla="*/ 38 w 152"/>
                  <a:gd name="T37" fmla="*/ 14 h 149"/>
                  <a:gd name="T38" fmla="*/ 42 w 152"/>
                  <a:gd name="T39" fmla="*/ 4 h 149"/>
                  <a:gd name="T40" fmla="*/ 50 w 152"/>
                  <a:gd name="T41" fmla="*/ 0 h 149"/>
                  <a:gd name="T42" fmla="*/ 68 w 152"/>
                  <a:gd name="T43" fmla="*/ 4 h 149"/>
                  <a:gd name="T44" fmla="*/ 72 w 152"/>
                  <a:gd name="T45" fmla="*/ 4 h 149"/>
                  <a:gd name="T46" fmla="*/ 81 w 152"/>
                  <a:gd name="T47" fmla="*/ 4 h 149"/>
                  <a:gd name="T48" fmla="*/ 93 w 152"/>
                  <a:gd name="T49" fmla="*/ 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9">
                    <a:moveTo>
                      <a:pt x="93" y="25"/>
                    </a:moveTo>
                    <a:lnTo>
                      <a:pt x="107" y="29"/>
                    </a:lnTo>
                    <a:lnTo>
                      <a:pt x="105" y="41"/>
                    </a:lnTo>
                    <a:lnTo>
                      <a:pt x="98" y="61"/>
                    </a:lnTo>
                    <a:lnTo>
                      <a:pt x="131" y="87"/>
                    </a:lnTo>
                    <a:lnTo>
                      <a:pt x="141" y="101"/>
                    </a:lnTo>
                    <a:lnTo>
                      <a:pt x="141" y="113"/>
                    </a:lnTo>
                    <a:lnTo>
                      <a:pt x="152" y="135"/>
                    </a:lnTo>
                    <a:lnTo>
                      <a:pt x="137" y="130"/>
                    </a:lnTo>
                    <a:lnTo>
                      <a:pt x="131" y="138"/>
                    </a:lnTo>
                    <a:lnTo>
                      <a:pt x="127" y="149"/>
                    </a:lnTo>
                    <a:lnTo>
                      <a:pt x="99" y="147"/>
                    </a:lnTo>
                    <a:lnTo>
                      <a:pt x="29" y="96"/>
                    </a:lnTo>
                    <a:lnTo>
                      <a:pt x="8" y="94"/>
                    </a:lnTo>
                    <a:lnTo>
                      <a:pt x="0" y="72"/>
                    </a:lnTo>
                    <a:lnTo>
                      <a:pt x="10" y="65"/>
                    </a:lnTo>
                    <a:lnTo>
                      <a:pt x="33" y="49"/>
                    </a:lnTo>
                    <a:lnTo>
                      <a:pt x="31" y="15"/>
                    </a:lnTo>
                    <a:lnTo>
                      <a:pt x="38" y="14"/>
                    </a:lnTo>
                    <a:lnTo>
                      <a:pt x="42" y="4"/>
                    </a:lnTo>
                    <a:lnTo>
                      <a:pt x="50" y="0"/>
                    </a:lnTo>
                    <a:lnTo>
                      <a:pt x="68" y="4"/>
                    </a:lnTo>
                    <a:lnTo>
                      <a:pt x="72" y="4"/>
                    </a:lnTo>
                    <a:lnTo>
                      <a:pt x="81" y="4"/>
                    </a:lnTo>
                    <a:lnTo>
                      <a:pt x="93" y="2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93">
                <a:extLst>
                  <a:ext uri="{FF2B5EF4-FFF2-40B4-BE49-F238E27FC236}">
                    <a16:creationId xmlns:a16="http://schemas.microsoft.com/office/drawing/2014/main" id="{34D6D78B-7FE8-66B0-1E47-7FD8FED3BEDA}"/>
                  </a:ext>
                </a:extLst>
              </p:cNvPr>
              <p:cNvSpPr>
                <a:spLocks/>
              </p:cNvSpPr>
              <p:nvPr/>
            </p:nvSpPr>
            <p:spPr bwMode="auto">
              <a:xfrm>
                <a:off x="3559" y="1865"/>
                <a:ext cx="30" cy="28"/>
              </a:xfrm>
              <a:custGeom>
                <a:avLst/>
                <a:gdLst>
                  <a:gd name="T0" fmla="*/ 10 w 30"/>
                  <a:gd name="T1" fmla="*/ 0 h 28"/>
                  <a:gd name="T2" fmla="*/ 25 w 30"/>
                  <a:gd name="T3" fmla="*/ 5 h 28"/>
                  <a:gd name="T4" fmla="*/ 20 w 30"/>
                  <a:gd name="T5" fmla="*/ 12 h 28"/>
                  <a:gd name="T6" fmla="*/ 28 w 30"/>
                  <a:gd name="T7" fmla="*/ 23 h 28"/>
                  <a:gd name="T8" fmla="*/ 30 w 30"/>
                  <a:gd name="T9" fmla="*/ 28 h 28"/>
                  <a:gd name="T10" fmla="*/ 13 w 30"/>
                  <a:gd name="T11" fmla="*/ 21 h 28"/>
                  <a:gd name="T12" fmla="*/ 0 w 30"/>
                  <a:gd name="T13" fmla="*/ 19 h 28"/>
                  <a:gd name="T14" fmla="*/ 4 w 30"/>
                  <a:gd name="T15" fmla="*/ 8 h 28"/>
                  <a:gd name="T16" fmla="*/ 10 w 3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8">
                    <a:moveTo>
                      <a:pt x="10" y="0"/>
                    </a:moveTo>
                    <a:lnTo>
                      <a:pt x="25" y="5"/>
                    </a:lnTo>
                    <a:lnTo>
                      <a:pt x="20" y="12"/>
                    </a:lnTo>
                    <a:lnTo>
                      <a:pt x="28" y="23"/>
                    </a:lnTo>
                    <a:lnTo>
                      <a:pt x="30" y="28"/>
                    </a:lnTo>
                    <a:lnTo>
                      <a:pt x="13" y="21"/>
                    </a:lnTo>
                    <a:lnTo>
                      <a:pt x="0" y="19"/>
                    </a:lnTo>
                    <a:lnTo>
                      <a:pt x="4" y="8"/>
                    </a:lnTo>
                    <a:lnTo>
                      <a:pt x="1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94">
                <a:extLst>
                  <a:ext uri="{FF2B5EF4-FFF2-40B4-BE49-F238E27FC236}">
                    <a16:creationId xmlns:a16="http://schemas.microsoft.com/office/drawing/2014/main" id="{0B662EE3-02EA-3267-73C7-3FB5E768676D}"/>
                  </a:ext>
                </a:extLst>
              </p:cNvPr>
              <p:cNvSpPr>
                <a:spLocks/>
              </p:cNvSpPr>
              <p:nvPr/>
            </p:nvSpPr>
            <p:spPr bwMode="auto">
              <a:xfrm>
                <a:off x="3629" y="1936"/>
                <a:ext cx="15" cy="28"/>
              </a:xfrm>
              <a:custGeom>
                <a:avLst/>
                <a:gdLst>
                  <a:gd name="T0" fmla="*/ 13 w 15"/>
                  <a:gd name="T1" fmla="*/ 4 h 28"/>
                  <a:gd name="T2" fmla="*/ 15 w 15"/>
                  <a:gd name="T3" fmla="*/ 22 h 28"/>
                  <a:gd name="T4" fmla="*/ 13 w 15"/>
                  <a:gd name="T5" fmla="*/ 28 h 28"/>
                  <a:gd name="T6" fmla="*/ 3 w 15"/>
                  <a:gd name="T7" fmla="*/ 25 h 28"/>
                  <a:gd name="T8" fmla="*/ 1 w 15"/>
                  <a:gd name="T9" fmla="*/ 19 h 28"/>
                  <a:gd name="T10" fmla="*/ 0 w 15"/>
                  <a:gd name="T11" fmla="*/ 12 h 28"/>
                  <a:gd name="T12" fmla="*/ 5 w 15"/>
                  <a:gd name="T13" fmla="*/ 2 h 28"/>
                  <a:gd name="T14" fmla="*/ 8 w 15"/>
                  <a:gd name="T15" fmla="*/ 0 h 28"/>
                  <a:gd name="T16" fmla="*/ 13 w 15"/>
                  <a:gd name="T1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8">
                    <a:moveTo>
                      <a:pt x="13" y="4"/>
                    </a:moveTo>
                    <a:lnTo>
                      <a:pt x="15" y="22"/>
                    </a:lnTo>
                    <a:lnTo>
                      <a:pt x="13" y="28"/>
                    </a:lnTo>
                    <a:lnTo>
                      <a:pt x="3" y="25"/>
                    </a:lnTo>
                    <a:lnTo>
                      <a:pt x="1" y="19"/>
                    </a:lnTo>
                    <a:lnTo>
                      <a:pt x="0" y="12"/>
                    </a:lnTo>
                    <a:lnTo>
                      <a:pt x="5" y="2"/>
                    </a:lnTo>
                    <a:lnTo>
                      <a:pt x="8" y="0"/>
                    </a:lnTo>
                    <a:lnTo>
                      <a:pt x="13" y="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95">
                <a:extLst>
                  <a:ext uri="{FF2B5EF4-FFF2-40B4-BE49-F238E27FC236}">
                    <a16:creationId xmlns:a16="http://schemas.microsoft.com/office/drawing/2014/main" id="{E47E6625-7CE4-D4D8-458C-5BA12F8CF3DC}"/>
                  </a:ext>
                </a:extLst>
              </p:cNvPr>
              <p:cNvSpPr>
                <a:spLocks/>
              </p:cNvSpPr>
              <p:nvPr/>
            </p:nvSpPr>
            <p:spPr bwMode="auto">
              <a:xfrm>
                <a:off x="3757" y="1716"/>
                <a:ext cx="195" cy="162"/>
              </a:xfrm>
              <a:custGeom>
                <a:avLst/>
                <a:gdLst>
                  <a:gd name="T0" fmla="*/ 5 w 195"/>
                  <a:gd name="T1" fmla="*/ 51 h 162"/>
                  <a:gd name="T2" fmla="*/ 27 w 195"/>
                  <a:gd name="T3" fmla="*/ 59 h 162"/>
                  <a:gd name="T4" fmla="*/ 34 w 195"/>
                  <a:gd name="T5" fmla="*/ 46 h 162"/>
                  <a:gd name="T6" fmla="*/ 50 w 195"/>
                  <a:gd name="T7" fmla="*/ 38 h 162"/>
                  <a:gd name="T8" fmla="*/ 52 w 195"/>
                  <a:gd name="T9" fmla="*/ 22 h 162"/>
                  <a:gd name="T10" fmla="*/ 74 w 195"/>
                  <a:gd name="T11" fmla="*/ 18 h 162"/>
                  <a:gd name="T12" fmla="*/ 93 w 195"/>
                  <a:gd name="T13" fmla="*/ 22 h 162"/>
                  <a:gd name="T14" fmla="*/ 100 w 195"/>
                  <a:gd name="T15" fmla="*/ 28 h 162"/>
                  <a:gd name="T16" fmla="*/ 119 w 195"/>
                  <a:gd name="T17" fmla="*/ 16 h 162"/>
                  <a:gd name="T18" fmla="*/ 128 w 195"/>
                  <a:gd name="T19" fmla="*/ 15 h 162"/>
                  <a:gd name="T20" fmla="*/ 132 w 195"/>
                  <a:gd name="T21" fmla="*/ 2 h 162"/>
                  <a:gd name="T22" fmla="*/ 136 w 195"/>
                  <a:gd name="T23" fmla="*/ 0 h 162"/>
                  <a:gd name="T24" fmla="*/ 148 w 195"/>
                  <a:gd name="T25" fmla="*/ 10 h 162"/>
                  <a:gd name="T26" fmla="*/ 152 w 195"/>
                  <a:gd name="T27" fmla="*/ 31 h 162"/>
                  <a:gd name="T28" fmla="*/ 174 w 195"/>
                  <a:gd name="T29" fmla="*/ 17 h 162"/>
                  <a:gd name="T30" fmla="*/ 195 w 195"/>
                  <a:gd name="T31" fmla="*/ 18 h 162"/>
                  <a:gd name="T32" fmla="*/ 195 w 195"/>
                  <a:gd name="T33" fmla="*/ 28 h 162"/>
                  <a:gd name="T34" fmla="*/ 187 w 195"/>
                  <a:gd name="T35" fmla="*/ 29 h 162"/>
                  <a:gd name="T36" fmla="*/ 164 w 195"/>
                  <a:gd name="T37" fmla="*/ 33 h 162"/>
                  <a:gd name="T38" fmla="*/ 154 w 195"/>
                  <a:gd name="T39" fmla="*/ 42 h 162"/>
                  <a:gd name="T40" fmla="*/ 156 w 195"/>
                  <a:gd name="T41" fmla="*/ 74 h 162"/>
                  <a:gd name="T42" fmla="*/ 144 w 195"/>
                  <a:gd name="T43" fmla="*/ 80 h 162"/>
                  <a:gd name="T44" fmla="*/ 148 w 195"/>
                  <a:gd name="T45" fmla="*/ 92 h 162"/>
                  <a:gd name="T46" fmla="*/ 137 w 195"/>
                  <a:gd name="T47" fmla="*/ 96 h 162"/>
                  <a:gd name="T48" fmla="*/ 134 w 195"/>
                  <a:gd name="T49" fmla="*/ 122 h 162"/>
                  <a:gd name="T50" fmla="*/ 122 w 195"/>
                  <a:gd name="T51" fmla="*/ 118 h 162"/>
                  <a:gd name="T52" fmla="*/ 98 w 195"/>
                  <a:gd name="T53" fmla="*/ 135 h 162"/>
                  <a:gd name="T54" fmla="*/ 100 w 195"/>
                  <a:gd name="T55" fmla="*/ 153 h 162"/>
                  <a:gd name="T56" fmla="*/ 69 w 195"/>
                  <a:gd name="T57" fmla="*/ 161 h 162"/>
                  <a:gd name="T58" fmla="*/ 42 w 195"/>
                  <a:gd name="T59" fmla="*/ 162 h 162"/>
                  <a:gd name="T60" fmla="*/ 19 w 195"/>
                  <a:gd name="T61" fmla="*/ 155 h 162"/>
                  <a:gd name="T62" fmla="*/ 27 w 195"/>
                  <a:gd name="T63" fmla="*/ 137 h 162"/>
                  <a:gd name="T64" fmla="*/ 29 w 195"/>
                  <a:gd name="T65" fmla="*/ 132 h 162"/>
                  <a:gd name="T66" fmla="*/ 24 w 195"/>
                  <a:gd name="T67" fmla="*/ 126 h 162"/>
                  <a:gd name="T68" fmla="*/ 12 w 195"/>
                  <a:gd name="T69" fmla="*/ 125 h 162"/>
                  <a:gd name="T70" fmla="*/ 0 w 195"/>
                  <a:gd name="T71" fmla="*/ 88 h 162"/>
                  <a:gd name="T72" fmla="*/ 5 w 195"/>
                  <a:gd name="T73" fmla="*/ 5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162">
                    <a:moveTo>
                      <a:pt x="5" y="51"/>
                    </a:moveTo>
                    <a:lnTo>
                      <a:pt x="27" y="59"/>
                    </a:lnTo>
                    <a:lnTo>
                      <a:pt x="34" y="46"/>
                    </a:lnTo>
                    <a:lnTo>
                      <a:pt x="50" y="38"/>
                    </a:lnTo>
                    <a:lnTo>
                      <a:pt x="52" y="22"/>
                    </a:lnTo>
                    <a:lnTo>
                      <a:pt x="74" y="18"/>
                    </a:lnTo>
                    <a:lnTo>
                      <a:pt x="93" y="22"/>
                    </a:lnTo>
                    <a:lnTo>
                      <a:pt x="100" y="28"/>
                    </a:lnTo>
                    <a:lnTo>
                      <a:pt x="119" y="16"/>
                    </a:lnTo>
                    <a:lnTo>
                      <a:pt x="128" y="15"/>
                    </a:lnTo>
                    <a:lnTo>
                      <a:pt x="132" y="2"/>
                    </a:lnTo>
                    <a:lnTo>
                      <a:pt x="136" y="0"/>
                    </a:lnTo>
                    <a:lnTo>
                      <a:pt x="148" y="10"/>
                    </a:lnTo>
                    <a:lnTo>
                      <a:pt x="152" y="31"/>
                    </a:lnTo>
                    <a:lnTo>
                      <a:pt x="174" y="17"/>
                    </a:lnTo>
                    <a:lnTo>
                      <a:pt x="195" y="18"/>
                    </a:lnTo>
                    <a:lnTo>
                      <a:pt x="195" y="28"/>
                    </a:lnTo>
                    <a:lnTo>
                      <a:pt x="187" y="29"/>
                    </a:lnTo>
                    <a:lnTo>
                      <a:pt x="164" y="33"/>
                    </a:lnTo>
                    <a:lnTo>
                      <a:pt x="154" y="42"/>
                    </a:lnTo>
                    <a:lnTo>
                      <a:pt x="156" y="74"/>
                    </a:lnTo>
                    <a:lnTo>
                      <a:pt x="144" y="80"/>
                    </a:lnTo>
                    <a:lnTo>
                      <a:pt x="148" y="92"/>
                    </a:lnTo>
                    <a:lnTo>
                      <a:pt x="137" y="96"/>
                    </a:lnTo>
                    <a:lnTo>
                      <a:pt x="134" y="122"/>
                    </a:lnTo>
                    <a:lnTo>
                      <a:pt x="122" y="118"/>
                    </a:lnTo>
                    <a:lnTo>
                      <a:pt x="98" y="135"/>
                    </a:lnTo>
                    <a:lnTo>
                      <a:pt x="100" y="153"/>
                    </a:lnTo>
                    <a:lnTo>
                      <a:pt x="69" y="161"/>
                    </a:lnTo>
                    <a:lnTo>
                      <a:pt x="42" y="162"/>
                    </a:lnTo>
                    <a:lnTo>
                      <a:pt x="19" y="155"/>
                    </a:lnTo>
                    <a:lnTo>
                      <a:pt x="27" y="137"/>
                    </a:lnTo>
                    <a:lnTo>
                      <a:pt x="29" y="132"/>
                    </a:lnTo>
                    <a:lnTo>
                      <a:pt x="24" y="126"/>
                    </a:lnTo>
                    <a:lnTo>
                      <a:pt x="12" y="125"/>
                    </a:lnTo>
                    <a:lnTo>
                      <a:pt x="0" y="88"/>
                    </a:lnTo>
                    <a:lnTo>
                      <a:pt x="5" y="5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96">
                <a:extLst>
                  <a:ext uri="{FF2B5EF4-FFF2-40B4-BE49-F238E27FC236}">
                    <a16:creationId xmlns:a16="http://schemas.microsoft.com/office/drawing/2014/main" id="{D6407766-9231-0F9D-C66E-F2D50A85E47B}"/>
                  </a:ext>
                </a:extLst>
              </p:cNvPr>
              <p:cNvSpPr>
                <a:spLocks/>
              </p:cNvSpPr>
              <p:nvPr/>
            </p:nvSpPr>
            <p:spPr bwMode="auto">
              <a:xfrm>
                <a:off x="4209" y="1898"/>
                <a:ext cx="51" cy="29"/>
              </a:xfrm>
              <a:custGeom>
                <a:avLst/>
                <a:gdLst>
                  <a:gd name="T0" fmla="*/ 10 w 51"/>
                  <a:gd name="T1" fmla="*/ 0 h 29"/>
                  <a:gd name="T2" fmla="*/ 42 w 51"/>
                  <a:gd name="T3" fmla="*/ 7 h 29"/>
                  <a:gd name="T4" fmla="*/ 51 w 51"/>
                  <a:gd name="T5" fmla="*/ 25 h 29"/>
                  <a:gd name="T6" fmla="*/ 33 w 51"/>
                  <a:gd name="T7" fmla="*/ 25 h 29"/>
                  <a:gd name="T8" fmla="*/ 15 w 51"/>
                  <a:gd name="T9" fmla="*/ 29 h 29"/>
                  <a:gd name="T10" fmla="*/ 0 w 51"/>
                  <a:gd name="T11" fmla="*/ 22 h 29"/>
                  <a:gd name="T12" fmla="*/ 2 w 51"/>
                  <a:gd name="T13" fmla="*/ 12 h 29"/>
                  <a:gd name="T14" fmla="*/ 10 w 5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9">
                    <a:moveTo>
                      <a:pt x="10" y="0"/>
                    </a:moveTo>
                    <a:lnTo>
                      <a:pt x="42" y="7"/>
                    </a:lnTo>
                    <a:lnTo>
                      <a:pt x="51" y="25"/>
                    </a:lnTo>
                    <a:lnTo>
                      <a:pt x="33" y="25"/>
                    </a:lnTo>
                    <a:lnTo>
                      <a:pt x="15" y="29"/>
                    </a:lnTo>
                    <a:lnTo>
                      <a:pt x="0" y="22"/>
                    </a:lnTo>
                    <a:lnTo>
                      <a:pt x="2" y="12"/>
                    </a:lnTo>
                    <a:lnTo>
                      <a:pt x="1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97">
                <a:extLst>
                  <a:ext uri="{FF2B5EF4-FFF2-40B4-BE49-F238E27FC236}">
                    <a16:creationId xmlns:a16="http://schemas.microsoft.com/office/drawing/2014/main" id="{3ED55A27-E268-74B7-35C1-74A69D032168}"/>
                  </a:ext>
                </a:extLst>
              </p:cNvPr>
              <p:cNvSpPr>
                <a:spLocks/>
              </p:cNvSpPr>
              <p:nvPr/>
            </p:nvSpPr>
            <p:spPr bwMode="auto">
              <a:xfrm>
                <a:off x="4200" y="1931"/>
                <a:ext cx="84" cy="101"/>
              </a:xfrm>
              <a:custGeom>
                <a:avLst/>
                <a:gdLst>
                  <a:gd name="T0" fmla="*/ 55 w 84"/>
                  <a:gd name="T1" fmla="*/ 43 h 101"/>
                  <a:gd name="T2" fmla="*/ 65 w 84"/>
                  <a:gd name="T3" fmla="*/ 62 h 101"/>
                  <a:gd name="T4" fmla="*/ 72 w 84"/>
                  <a:gd name="T5" fmla="*/ 48 h 101"/>
                  <a:gd name="T6" fmla="*/ 84 w 84"/>
                  <a:gd name="T7" fmla="*/ 82 h 101"/>
                  <a:gd name="T8" fmla="*/ 81 w 84"/>
                  <a:gd name="T9" fmla="*/ 101 h 101"/>
                  <a:gd name="T10" fmla="*/ 63 w 84"/>
                  <a:gd name="T11" fmla="*/ 66 h 101"/>
                  <a:gd name="T12" fmla="*/ 57 w 84"/>
                  <a:gd name="T13" fmla="*/ 79 h 101"/>
                  <a:gd name="T14" fmla="*/ 30 w 84"/>
                  <a:gd name="T15" fmla="*/ 85 h 101"/>
                  <a:gd name="T16" fmla="*/ 22 w 84"/>
                  <a:gd name="T17" fmla="*/ 59 h 101"/>
                  <a:gd name="T18" fmla="*/ 16 w 84"/>
                  <a:gd name="T19" fmla="*/ 41 h 101"/>
                  <a:gd name="T20" fmla="*/ 6 w 84"/>
                  <a:gd name="T21" fmla="*/ 32 h 101"/>
                  <a:gd name="T22" fmla="*/ 12 w 84"/>
                  <a:gd name="T23" fmla="*/ 19 h 101"/>
                  <a:gd name="T24" fmla="*/ 0 w 84"/>
                  <a:gd name="T25" fmla="*/ 9 h 101"/>
                  <a:gd name="T26" fmla="*/ 7 w 84"/>
                  <a:gd name="T27" fmla="*/ 0 h 101"/>
                  <a:gd name="T28" fmla="*/ 24 w 84"/>
                  <a:gd name="T29" fmla="*/ 4 h 101"/>
                  <a:gd name="T30" fmla="*/ 32 w 84"/>
                  <a:gd name="T31" fmla="*/ 20 h 101"/>
                  <a:gd name="T32" fmla="*/ 71 w 84"/>
                  <a:gd name="T33" fmla="*/ 23 h 101"/>
                  <a:gd name="T34" fmla="*/ 68 w 84"/>
                  <a:gd name="T35" fmla="*/ 40 h 101"/>
                  <a:gd name="T36" fmla="*/ 55 w 84"/>
                  <a:gd name="T3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01">
                    <a:moveTo>
                      <a:pt x="55" y="43"/>
                    </a:moveTo>
                    <a:lnTo>
                      <a:pt x="65" y="62"/>
                    </a:lnTo>
                    <a:lnTo>
                      <a:pt x="72" y="48"/>
                    </a:lnTo>
                    <a:lnTo>
                      <a:pt x="84" y="82"/>
                    </a:lnTo>
                    <a:lnTo>
                      <a:pt x="81" y="101"/>
                    </a:lnTo>
                    <a:lnTo>
                      <a:pt x="63" y="66"/>
                    </a:lnTo>
                    <a:lnTo>
                      <a:pt x="57" y="79"/>
                    </a:lnTo>
                    <a:lnTo>
                      <a:pt x="30" y="85"/>
                    </a:lnTo>
                    <a:lnTo>
                      <a:pt x="22" y="59"/>
                    </a:lnTo>
                    <a:lnTo>
                      <a:pt x="16" y="41"/>
                    </a:lnTo>
                    <a:lnTo>
                      <a:pt x="6" y="32"/>
                    </a:lnTo>
                    <a:lnTo>
                      <a:pt x="12" y="19"/>
                    </a:lnTo>
                    <a:lnTo>
                      <a:pt x="0" y="9"/>
                    </a:lnTo>
                    <a:lnTo>
                      <a:pt x="7" y="0"/>
                    </a:lnTo>
                    <a:lnTo>
                      <a:pt x="24" y="4"/>
                    </a:lnTo>
                    <a:lnTo>
                      <a:pt x="32" y="20"/>
                    </a:lnTo>
                    <a:lnTo>
                      <a:pt x="71" y="23"/>
                    </a:lnTo>
                    <a:lnTo>
                      <a:pt x="68" y="40"/>
                    </a:lnTo>
                    <a:lnTo>
                      <a:pt x="55" y="4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98">
                <a:extLst>
                  <a:ext uri="{FF2B5EF4-FFF2-40B4-BE49-F238E27FC236}">
                    <a16:creationId xmlns:a16="http://schemas.microsoft.com/office/drawing/2014/main" id="{49A2980B-9E2E-6FE8-A187-AEE0E05ED936}"/>
                  </a:ext>
                </a:extLst>
              </p:cNvPr>
              <p:cNvSpPr>
                <a:spLocks/>
              </p:cNvSpPr>
              <p:nvPr/>
            </p:nvSpPr>
            <p:spPr bwMode="auto">
              <a:xfrm>
                <a:off x="4104" y="2227"/>
                <a:ext cx="39" cy="71"/>
              </a:xfrm>
              <a:custGeom>
                <a:avLst/>
                <a:gdLst>
                  <a:gd name="T0" fmla="*/ 7 w 39"/>
                  <a:gd name="T1" fmla="*/ 0 h 71"/>
                  <a:gd name="T2" fmla="*/ 20 w 39"/>
                  <a:gd name="T3" fmla="*/ 12 h 71"/>
                  <a:gd name="T4" fmla="*/ 39 w 39"/>
                  <a:gd name="T5" fmla="*/ 49 h 71"/>
                  <a:gd name="T6" fmla="*/ 30 w 39"/>
                  <a:gd name="T7" fmla="*/ 67 h 71"/>
                  <a:gd name="T8" fmla="*/ 13 w 39"/>
                  <a:gd name="T9" fmla="*/ 71 h 71"/>
                  <a:gd name="T10" fmla="*/ 0 w 39"/>
                  <a:gd name="T11" fmla="*/ 40 h 71"/>
                  <a:gd name="T12" fmla="*/ 7 w 39"/>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39" h="71">
                    <a:moveTo>
                      <a:pt x="7" y="0"/>
                    </a:moveTo>
                    <a:lnTo>
                      <a:pt x="20" y="12"/>
                    </a:lnTo>
                    <a:lnTo>
                      <a:pt x="39" y="49"/>
                    </a:lnTo>
                    <a:lnTo>
                      <a:pt x="30" y="67"/>
                    </a:lnTo>
                    <a:lnTo>
                      <a:pt x="13" y="71"/>
                    </a:lnTo>
                    <a:lnTo>
                      <a:pt x="0" y="40"/>
                    </a:lnTo>
                    <a:lnTo>
                      <a:pt x="7"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99">
                <a:extLst>
                  <a:ext uri="{FF2B5EF4-FFF2-40B4-BE49-F238E27FC236}">
                    <a16:creationId xmlns:a16="http://schemas.microsoft.com/office/drawing/2014/main" id="{30D0D8B2-C378-41FE-173F-5FE0A3FCDEF2}"/>
                  </a:ext>
                </a:extLst>
              </p:cNvPr>
              <p:cNvSpPr>
                <a:spLocks/>
              </p:cNvSpPr>
              <p:nvPr/>
            </p:nvSpPr>
            <p:spPr bwMode="auto">
              <a:xfrm>
                <a:off x="4281" y="1894"/>
                <a:ext cx="135" cy="334"/>
              </a:xfrm>
              <a:custGeom>
                <a:avLst/>
                <a:gdLst>
                  <a:gd name="T0" fmla="*/ 78 w 135"/>
                  <a:gd name="T1" fmla="*/ 18 h 334"/>
                  <a:gd name="T2" fmla="*/ 84 w 135"/>
                  <a:gd name="T3" fmla="*/ 47 h 334"/>
                  <a:gd name="T4" fmla="*/ 69 w 135"/>
                  <a:gd name="T5" fmla="*/ 71 h 334"/>
                  <a:gd name="T6" fmla="*/ 80 w 135"/>
                  <a:gd name="T7" fmla="*/ 80 h 334"/>
                  <a:gd name="T8" fmla="*/ 83 w 135"/>
                  <a:gd name="T9" fmla="*/ 81 h 334"/>
                  <a:gd name="T10" fmla="*/ 102 w 135"/>
                  <a:gd name="T11" fmla="*/ 96 h 334"/>
                  <a:gd name="T12" fmla="*/ 112 w 135"/>
                  <a:gd name="T13" fmla="*/ 117 h 334"/>
                  <a:gd name="T14" fmla="*/ 135 w 135"/>
                  <a:gd name="T15" fmla="*/ 122 h 334"/>
                  <a:gd name="T16" fmla="*/ 126 w 135"/>
                  <a:gd name="T17" fmla="*/ 137 h 334"/>
                  <a:gd name="T18" fmla="*/ 120 w 135"/>
                  <a:gd name="T19" fmla="*/ 142 h 334"/>
                  <a:gd name="T20" fmla="*/ 98 w 135"/>
                  <a:gd name="T21" fmla="*/ 158 h 334"/>
                  <a:gd name="T22" fmla="*/ 89 w 135"/>
                  <a:gd name="T23" fmla="*/ 160 h 334"/>
                  <a:gd name="T24" fmla="*/ 87 w 135"/>
                  <a:gd name="T25" fmla="*/ 177 h 334"/>
                  <a:gd name="T26" fmla="*/ 93 w 135"/>
                  <a:gd name="T27" fmla="*/ 193 h 334"/>
                  <a:gd name="T28" fmla="*/ 112 w 135"/>
                  <a:gd name="T29" fmla="*/ 216 h 334"/>
                  <a:gd name="T30" fmla="*/ 105 w 135"/>
                  <a:gd name="T31" fmla="*/ 241 h 334"/>
                  <a:gd name="T32" fmla="*/ 122 w 135"/>
                  <a:gd name="T33" fmla="*/ 261 h 334"/>
                  <a:gd name="T34" fmla="*/ 124 w 135"/>
                  <a:gd name="T35" fmla="*/ 275 h 334"/>
                  <a:gd name="T36" fmla="*/ 132 w 135"/>
                  <a:gd name="T37" fmla="*/ 299 h 334"/>
                  <a:gd name="T38" fmla="*/ 120 w 135"/>
                  <a:gd name="T39" fmla="*/ 334 h 334"/>
                  <a:gd name="T40" fmla="*/ 116 w 135"/>
                  <a:gd name="T41" fmla="*/ 282 h 334"/>
                  <a:gd name="T42" fmla="*/ 100 w 135"/>
                  <a:gd name="T43" fmla="*/ 239 h 334"/>
                  <a:gd name="T44" fmla="*/ 81 w 135"/>
                  <a:gd name="T45" fmla="*/ 200 h 334"/>
                  <a:gd name="T46" fmla="*/ 78 w 135"/>
                  <a:gd name="T47" fmla="*/ 214 h 334"/>
                  <a:gd name="T48" fmla="*/ 62 w 135"/>
                  <a:gd name="T49" fmla="*/ 230 h 334"/>
                  <a:gd name="T50" fmla="*/ 41 w 135"/>
                  <a:gd name="T51" fmla="*/ 226 h 334"/>
                  <a:gd name="T52" fmla="*/ 42 w 135"/>
                  <a:gd name="T53" fmla="*/ 195 h 334"/>
                  <a:gd name="T54" fmla="*/ 7 w 135"/>
                  <a:gd name="T55" fmla="*/ 146 h 334"/>
                  <a:gd name="T56" fmla="*/ 0 w 135"/>
                  <a:gd name="T57" fmla="*/ 138 h 334"/>
                  <a:gd name="T58" fmla="*/ 3 w 135"/>
                  <a:gd name="T59" fmla="*/ 119 h 334"/>
                  <a:gd name="T60" fmla="*/ 10 w 135"/>
                  <a:gd name="T61" fmla="*/ 114 h 334"/>
                  <a:gd name="T62" fmla="*/ 6 w 135"/>
                  <a:gd name="T63" fmla="*/ 80 h 334"/>
                  <a:gd name="T64" fmla="*/ 21 w 135"/>
                  <a:gd name="T65" fmla="*/ 83 h 334"/>
                  <a:gd name="T66" fmla="*/ 27 w 135"/>
                  <a:gd name="T67" fmla="*/ 34 h 334"/>
                  <a:gd name="T68" fmla="*/ 52 w 135"/>
                  <a:gd name="T69" fmla="*/ 21 h 334"/>
                  <a:gd name="T70" fmla="*/ 54 w 135"/>
                  <a:gd name="T71" fmla="*/ 5 h 334"/>
                  <a:gd name="T72" fmla="*/ 58 w 135"/>
                  <a:gd name="T73" fmla="*/ 0 h 334"/>
                  <a:gd name="T74" fmla="*/ 78 w 135"/>
                  <a:gd name="T75" fmla="*/ 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 h="334">
                    <a:moveTo>
                      <a:pt x="78" y="18"/>
                    </a:moveTo>
                    <a:lnTo>
                      <a:pt x="84" y="47"/>
                    </a:lnTo>
                    <a:lnTo>
                      <a:pt x="69" y="71"/>
                    </a:lnTo>
                    <a:lnTo>
                      <a:pt x="80" y="80"/>
                    </a:lnTo>
                    <a:lnTo>
                      <a:pt x="83" y="81"/>
                    </a:lnTo>
                    <a:lnTo>
                      <a:pt x="102" y="96"/>
                    </a:lnTo>
                    <a:lnTo>
                      <a:pt x="112" y="117"/>
                    </a:lnTo>
                    <a:lnTo>
                      <a:pt x="135" y="122"/>
                    </a:lnTo>
                    <a:lnTo>
                      <a:pt x="126" y="137"/>
                    </a:lnTo>
                    <a:lnTo>
                      <a:pt x="120" y="142"/>
                    </a:lnTo>
                    <a:lnTo>
                      <a:pt x="98" y="158"/>
                    </a:lnTo>
                    <a:lnTo>
                      <a:pt x="89" y="160"/>
                    </a:lnTo>
                    <a:lnTo>
                      <a:pt x="87" y="177"/>
                    </a:lnTo>
                    <a:lnTo>
                      <a:pt x="93" y="193"/>
                    </a:lnTo>
                    <a:lnTo>
                      <a:pt x="112" y="216"/>
                    </a:lnTo>
                    <a:lnTo>
                      <a:pt x="105" y="241"/>
                    </a:lnTo>
                    <a:lnTo>
                      <a:pt x="122" y="261"/>
                    </a:lnTo>
                    <a:lnTo>
                      <a:pt x="124" y="275"/>
                    </a:lnTo>
                    <a:lnTo>
                      <a:pt x="132" y="299"/>
                    </a:lnTo>
                    <a:lnTo>
                      <a:pt x="120" y="334"/>
                    </a:lnTo>
                    <a:lnTo>
                      <a:pt x="116" y="282"/>
                    </a:lnTo>
                    <a:lnTo>
                      <a:pt x="100" y="239"/>
                    </a:lnTo>
                    <a:lnTo>
                      <a:pt x="81" y="200"/>
                    </a:lnTo>
                    <a:lnTo>
                      <a:pt x="78" y="214"/>
                    </a:lnTo>
                    <a:lnTo>
                      <a:pt x="62" y="230"/>
                    </a:lnTo>
                    <a:lnTo>
                      <a:pt x="41" y="226"/>
                    </a:lnTo>
                    <a:lnTo>
                      <a:pt x="42" y="195"/>
                    </a:lnTo>
                    <a:lnTo>
                      <a:pt x="7" y="146"/>
                    </a:lnTo>
                    <a:lnTo>
                      <a:pt x="0" y="138"/>
                    </a:lnTo>
                    <a:lnTo>
                      <a:pt x="3" y="119"/>
                    </a:lnTo>
                    <a:lnTo>
                      <a:pt x="10" y="114"/>
                    </a:lnTo>
                    <a:lnTo>
                      <a:pt x="6" y="80"/>
                    </a:lnTo>
                    <a:lnTo>
                      <a:pt x="21" y="83"/>
                    </a:lnTo>
                    <a:lnTo>
                      <a:pt x="27" y="34"/>
                    </a:lnTo>
                    <a:lnTo>
                      <a:pt x="52" y="21"/>
                    </a:lnTo>
                    <a:lnTo>
                      <a:pt x="54" y="5"/>
                    </a:lnTo>
                    <a:lnTo>
                      <a:pt x="58" y="0"/>
                    </a:lnTo>
                    <a:lnTo>
                      <a:pt x="78" y="18"/>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100">
                <a:extLst>
                  <a:ext uri="{FF2B5EF4-FFF2-40B4-BE49-F238E27FC236}">
                    <a16:creationId xmlns:a16="http://schemas.microsoft.com/office/drawing/2014/main" id="{8A5E205E-5CB6-17A4-AA55-24B628450FE6}"/>
                  </a:ext>
                </a:extLst>
              </p:cNvPr>
              <p:cNvSpPr>
                <a:spLocks/>
              </p:cNvSpPr>
              <p:nvPr/>
            </p:nvSpPr>
            <p:spPr bwMode="auto">
              <a:xfrm>
                <a:off x="4368" y="2036"/>
                <a:ext cx="133" cy="268"/>
              </a:xfrm>
              <a:custGeom>
                <a:avLst/>
                <a:gdLst>
                  <a:gd name="T0" fmla="*/ 45 w 133"/>
                  <a:gd name="T1" fmla="*/ 21 h 268"/>
                  <a:gd name="T2" fmla="*/ 56 w 133"/>
                  <a:gd name="T3" fmla="*/ 19 h 268"/>
                  <a:gd name="T4" fmla="*/ 55 w 133"/>
                  <a:gd name="T5" fmla="*/ 33 h 268"/>
                  <a:gd name="T6" fmla="*/ 58 w 133"/>
                  <a:gd name="T7" fmla="*/ 54 h 268"/>
                  <a:gd name="T8" fmla="*/ 76 w 133"/>
                  <a:gd name="T9" fmla="*/ 43 h 268"/>
                  <a:gd name="T10" fmla="*/ 88 w 133"/>
                  <a:gd name="T11" fmla="*/ 43 h 268"/>
                  <a:gd name="T12" fmla="*/ 97 w 133"/>
                  <a:gd name="T13" fmla="*/ 39 h 268"/>
                  <a:gd name="T14" fmla="*/ 117 w 133"/>
                  <a:gd name="T15" fmla="*/ 56 h 268"/>
                  <a:gd name="T16" fmla="*/ 118 w 133"/>
                  <a:gd name="T17" fmla="*/ 72 h 268"/>
                  <a:gd name="T18" fmla="*/ 133 w 133"/>
                  <a:gd name="T19" fmla="*/ 88 h 268"/>
                  <a:gd name="T20" fmla="*/ 132 w 133"/>
                  <a:gd name="T21" fmla="*/ 113 h 268"/>
                  <a:gd name="T22" fmla="*/ 102 w 133"/>
                  <a:gd name="T23" fmla="*/ 110 h 268"/>
                  <a:gd name="T24" fmla="*/ 93 w 133"/>
                  <a:gd name="T25" fmla="*/ 115 h 268"/>
                  <a:gd name="T26" fmla="*/ 88 w 133"/>
                  <a:gd name="T27" fmla="*/ 129 h 268"/>
                  <a:gd name="T28" fmla="*/ 95 w 133"/>
                  <a:gd name="T29" fmla="*/ 154 h 268"/>
                  <a:gd name="T30" fmla="*/ 66 w 133"/>
                  <a:gd name="T31" fmla="*/ 141 h 268"/>
                  <a:gd name="T32" fmla="*/ 65 w 133"/>
                  <a:gd name="T33" fmla="*/ 127 h 268"/>
                  <a:gd name="T34" fmla="*/ 49 w 133"/>
                  <a:gd name="T35" fmla="*/ 129 h 268"/>
                  <a:gd name="T36" fmla="*/ 53 w 133"/>
                  <a:gd name="T37" fmla="*/ 150 h 268"/>
                  <a:gd name="T38" fmla="*/ 42 w 133"/>
                  <a:gd name="T39" fmla="*/ 183 h 268"/>
                  <a:gd name="T40" fmla="*/ 45 w 133"/>
                  <a:gd name="T41" fmla="*/ 204 h 268"/>
                  <a:gd name="T42" fmla="*/ 55 w 133"/>
                  <a:gd name="T43" fmla="*/ 199 h 268"/>
                  <a:gd name="T44" fmla="*/ 62 w 133"/>
                  <a:gd name="T45" fmla="*/ 221 h 268"/>
                  <a:gd name="T46" fmla="*/ 72 w 133"/>
                  <a:gd name="T47" fmla="*/ 244 h 268"/>
                  <a:gd name="T48" fmla="*/ 82 w 133"/>
                  <a:gd name="T49" fmla="*/ 246 h 268"/>
                  <a:gd name="T50" fmla="*/ 93 w 133"/>
                  <a:gd name="T51" fmla="*/ 255 h 268"/>
                  <a:gd name="T52" fmla="*/ 89 w 133"/>
                  <a:gd name="T53" fmla="*/ 265 h 268"/>
                  <a:gd name="T54" fmla="*/ 84 w 133"/>
                  <a:gd name="T55" fmla="*/ 262 h 268"/>
                  <a:gd name="T56" fmla="*/ 77 w 133"/>
                  <a:gd name="T57" fmla="*/ 268 h 268"/>
                  <a:gd name="T58" fmla="*/ 77 w 133"/>
                  <a:gd name="T59" fmla="*/ 255 h 268"/>
                  <a:gd name="T60" fmla="*/ 62 w 133"/>
                  <a:gd name="T61" fmla="*/ 245 h 268"/>
                  <a:gd name="T62" fmla="*/ 61 w 133"/>
                  <a:gd name="T63" fmla="*/ 253 h 268"/>
                  <a:gd name="T64" fmla="*/ 35 w 133"/>
                  <a:gd name="T65" fmla="*/ 219 h 268"/>
                  <a:gd name="T66" fmla="*/ 31 w 133"/>
                  <a:gd name="T67" fmla="*/ 224 h 268"/>
                  <a:gd name="T68" fmla="*/ 28 w 133"/>
                  <a:gd name="T69" fmla="*/ 207 h 268"/>
                  <a:gd name="T70" fmla="*/ 45 w 133"/>
                  <a:gd name="T71" fmla="*/ 157 h 268"/>
                  <a:gd name="T72" fmla="*/ 37 w 133"/>
                  <a:gd name="T73" fmla="*/ 133 h 268"/>
                  <a:gd name="T74" fmla="*/ 35 w 133"/>
                  <a:gd name="T75" fmla="*/ 119 h 268"/>
                  <a:gd name="T76" fmla="*/ 18 w 133"/>
                  <a:gd name="T77" fmla="*/ 99 h 268"/>
                  <a:gd name="T78" fmla="*/ 25 w 133"/>
                  <a:gd name="T79" fmla="*/ 74 h 268"/>
                  <a:gd name="T80" fmla="*/ 6 w 133"/>
                  <a:gd name="T81" fmla="*/ 51 h 268"/>
                  <a:gd name="T82" fmla="*/ 0 w 133"/>
                  <a:gd name="T83" fmla="*/ 35 h 268"/>
                  <a:gd name="T84" fmla="*/ 2 w 133"/>
                  <a:gd name="T85" fmla="*/ 18 h 268"/>
                  <a:gd name="T86" fmla="*/ 11 w 133"/>
                  <a:gd name="T87" fmla="*/ 16 h 268"/>
                  <a:gd name="T88" fmla="*/ 33 w 133"/>
                  <a:gd name="T89" fmla="*/ 0 h 268"/>
                  <a:gd name="T90" fmla="*/ 42 w 133"/>
                  <a:gd name="T91" fmla="*/ 7 h 268"/>
                  <a:gd name="T92" fmla="*/ 45 w 133"/>
                  <a:gd name="T93" fmla="*/ 2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268">
                    <a:moveTo>
                      <a:pt x="45" y="21"/>
                    </a:moveTo>
                    <a:lnTo>
                      <a:pt x="56" y="19"/>
                    </a:lnTo>
                    <a:lnTo>
                      <a:pt x="55" y="33"/>
                    </a:lnTo>
                    <a:lnTo>
                      <a:pt x="58" y="54"/>
                    </a:lnTo>
                    <a:lnTo>
                      <a:pt x="76" y="43"/>
                    </a:lnTo>
                    <a:lnTo>
                      <a:pt x="88" y="43"/>
                    </a:lnTo>
                    <a:lnTo>
                      <a:pt x="97" y="39"/>
                    </a:lnTo>
                    <a:lnTo>
                      <a:pt x="117" y="56"/>
                    </a:lnTo>
                    <a:lnTo>
                      <a:pt x="118" y="72"/>
                    </a:lnTo>
                    <a:lnTo>
                      <a:pt x="133" y="88"/>
                    </a:lnTo>
                    <a:lnTo>
                      <a:pt x="132" y="113"/>
                    </a:lnTo>
                    <a:lnTo>
                      <a:pt x="102" y="110"/>
                    </a:lnTo>
                    <a:lnTo>
                      <a:pt x="93" y="115"/>
                    </a:lnTo>
                    <a:lnTo>
                      <a:pt x="88" y="129"/>
                    </a:lnTo>
                    <a:lnTo>
                      <a:pt x="95" y="154"/>
                    </a:lnTo>
                    <a:lnTo>
                      <a:pt x="66" y="141"/>
                    </a:lnTo>
                    <a:lnTo>
                      <a:pt x="65" y="127"/>
                    </a:lnTo>
                    <a:lnTo>
                      <a:pt x="49" y="129"/>
                    </a:lnTo>
                    <a:lnTo>
                      <a:pt x="53" y="150"/>
                    </a:lnTo>
                    <a:lnTo>
                      <a:pt x="42" y="183"/>
                    </a:lnTo>
                    <a:lnTo>
                      <a:pt x="45" y="204"/>
                    </a:lnTo>
                    <a:lnTo>
                      <a:pt x="55" y="199"/>
                    </a:lnTo>
                    <a:lnTo>
                      <a:pt x="62" y="221"/>
                    </a:lnTo>
                    <a:lnTo>
                      <a:pt x="72" y="244"/>
                    </a:lnTo>
                    <a:lnTo>
                      <a:pt x="82" y="246"/>
                    </a:lnTo>
                    <a:lnTo>
                      <a:pt x="93" y="255"/>
                    </a:lnTo>
                    <a:lnTo>
                      <a:pt x="89" y="265"/>
                    </a:lnTo>
                    <a:lnTo>
                      <a:pt x="84" y="262"/>
                    </a:lnTo>
                    <a:lnTo>
                      <a:pt x="77" y="268"/>
                    </a:lnTo>
                    <a:lnTo>
                      <a:pt x="77" y="255"/>
                    </a:lnTo>
                    <a:lnTo>
                      <a:pt x="62" y="245"/>
                    </a:lnTo>
                    <a:lnTo>
                      <a:pt x="61" y="253"/>
                    </a:lnTo>
                    <a:lnTo>
                      <a:pt x="35" y="219"/>
                    </a:lnTo>
                    <a:lnTo>
                      <a:pt x="31" y="224"/>
                    </a:lnTo>
                    <a:lnTo>
                      <a:pt x="28" y="207"/>
                    </a:lnTo>
                    <a:lnTo>
                      <a:pt x="45" y="157"/>
                    </a:lnTo>
                    <a:lnTo>
                      <a:pt x="37" y="133"/>
                    </a:lnTo>
                    <a:lnTo>
                      <a:pt x="35" y="119"/>
                    </a:lnTo>
                    <a:lnTo>
                      <a:pt x="18" y="99"/>
                    </a:lnTo>
                    <a:lnTo>
                      <a:pt x="25" y="74"/>
                    </a:lnTo>
                    <a:lnTo>
                      <a:pt x="6" y="51"/>
                    </a:lnTo>
                    <a:lnTo>
                      <a:pt x="0" y="35"/>
                    </a:lnTo>
                    <a:lnTo>
                      <a:pt x="2" y="18"/>
                    </a:lnTo>
                    <a:lnTo>
                      <a:pt x="11" y="16"/>
                    </a:lnTo>
                    <a:lnTo>
                      <a:pt x="33" y="0"/>
                    </a:lnTo>
                    <a:lnTo>
                      <a:pt x="42" y="7"/>
                    </a:lnTo>
                    <a:lnTo>
                      <a:pt x="45" y="2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101">
                <a:extLst>
                  <a:ext uri="{FF2B5EF4-FFF2-40B4-BE49-F238E27FC236}">
                    <a16:creationId xmlns:a16="http://schemas.microsoft.com/office/drawing/2014/main" id="{CF78FB93-0E07-B8E0-3ED6-201DB2283230}"/>
                  </a:ext>
                </a:extLst>
              </p:cNvPr>
              <p:cNvSpPr>
                <a:spLocks/>
              </p:cNvSpPr>
              <p:nvPr/>
            </p:nvSpPr>
            <p:spPr bwMode="auto">
              <a:xfrm>
                <a:off x="4456" y="2142"/>
                <a:ext cx="81" cy="79"/>
              </a:xfrm>
              <a:custGeom>
                <a:avLst/>
                <a:gdLst>
                  <a:gd name="T0" fmla="*/ 78 w 81"/>
                  <a:gd name="T1" fmla="*/ 0 h 79"/>
                  <a:gd name="T2" fmla="*/ 81 w 81"/>
                  <a:gd name="T3" fmla="*/ 42 h 79"/>
                  <a:gd name="T4" fmla="*/ 57 w 81"/>
                  <a:gd name="T5" fmla="*/ 55 h 79"/>
                  <a:gd name="T6" fmla="*/ 64 w 81"/>
                  <a:gd name="T7" fmla="*/ 67 h 79"/>
                  <a:gd name="T8" fmla="*/ 46 w 81"/>
                  <a:gd name="T9" fmla="*/ 67 h 79"/>
                  <a:gd name="T10" fmla="*/ 37 w 81"/>
                  <a:gd name="T11" fmla="*/ 77 h 79"/>
                  <a:gd name="T12" fmla="*/ 36 w 81"/>
                  <a:gd name="T13" fmla="*/ 79 h 79"/>
                  <a:gd name="T14" fmla="*/ 17 w 81"/>
                  <a:gd name="T15" fmla="*/ 72 h 79"/>
                  <a:gd name="T16" fmla="*/ 7 w 81"/>
                  <a:gd name="T17" fmla="*/ 48 h 79"/>
                  <a:gd name="T18" fmla="*/ 0 w 81"/>
                  <a:gd name="T19" fmla="*/ 23 h 79"/>
                  <a:gd name="T20" fmla="*/ 5 w 81"/>
                  <a:gd name="T21" fmla="*/ 9 h 79"/>
                  <a:gd name="T22" fmla="*/ 14 w 81"/>
                  <a:gd name="T23" fmla="*/ 4 h 79"/>
                  <a:gd name="T24" fmla="*/ 44 w 81"/>
                  <a:gd name="T25" fmla="*/ 7 h 79"/>
                  <a:gd name="T26" fmla="*/ 56 w 81"/>
                  <a:gd name="T27" fmla="*/ 12 h 79"/>
                  <a:gd name="T28" fmla="*/ 78 w 81"/>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9">
                    <a:moveTo>
                      <a:pt x="78" y="0"/>
                    </a:moveTo>
                    <a:lnTo>
                      <a:pt x="81" y="42"/>
                    </a:lnTo>
                    <a:lnTo>
                      <a:pt x="57" y="55"/>
                    </a:lnTo>
                    <a:lnTo>
                      <a:pt x="64" y="67"/>
                    </a:lnTo>
                    <a:lnTo>
                      <a:pt x="46" y="67"/>
                    </a:lnTo>
                    <a:lnTo>
                      <a:pt x="37" y="77"/>
                    </a:lnTo>
                    <a:lnTo>
                      <a:pt x="36" y="79"/>
                    </a:lnTo>
                    <a:lnTo>
                      <a:pt x="17" y="72"/>
                    </a:lnTo>
                    <a:lnTo>
                      <a:pt x="7" y="48"/>
                    </a:lnTo>
                    <a:lnTo>
                      <a:pt x="0" y="23"/>
                    </a:lnTo>
                    <a:lnTo>
                      <a:pt x="5" y="9"/>
                    </a:lnTo>
                    <a:lnTo>
                      <a:pt x="14" y="4"/>
                    </a:lnTo>
                    <a:lnTo>
                      <a:pt x="44" y="7"/>
                    </a:lnTo>
                    <a:lnTo>
                      <a:pt x="56" y="12"/>
                    </a:lnTo>
                    <a:lnTo>
                      <a:pt x="78"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102">
                <a:extLst>
                  <a:ext uri="{FF2B5EF4-FFF2-40B4-BE49-F238E27FC236}">
                    <a16:creationId xmlns:a16="http://schemas.microsoft.com/office/drawing/2014/main" id="{CD7FE7B2-9E3E-A89B-9A53-FDDE1BEDE0C9}"/>
                  </a:ext>
                </a:extLst>
              </p:cNvPr>
              <p:cNvSpPr>
                <a:spLocks/>
              </p:cNvSpPr>
              <p:nvPr/>
            </p:nvSpPr>
            <p:spPr bwMode="auto">
              <a:xfrm>
                <a:off x="4650" y="2314"/>
                <a:ext cx="22" cy="19"/>
              </a:xfrm>
              <a:custGeom>
                <a:avLst/>
                <a:gdLst>
                  <a:gd name="T0" fmla="*/ 16 w 22"/>
                  <a:gd name="T1" fmla="*/ 0 h 19"/>
                  <a:gd name="T2" fmla="*/ 22 w 22"/>
                  <a:gd name="T3" fmla="*/ 13 h 19"/>
                  <a:gd name="T4" fmla="*/ 12 w 22"/>
                  <a:gd name="T5" fmla="*/ 19 h 19"/>
                  <a:gd name="T6" fmla="*/ 0 w 22"/>
                  <a:gd name="T7" fmla="*/ 8 h 19"/>
                  <a:gd name="T8" fmla="*/ 6 w 22"/>
                  <a:gd name="T9" fmla="*/ 0 h 19"/>
                  <a:gd name="T10" fmla="*/ 16 w 22"/>
                  <a:gd name="T11" fmla="*/ 0 h 19"/>
                </a:gdLst>
                <a:ahLst/>
                <a:cxnLst>
                  <a:cxn ang="0">
                    <a:pos x="T0" y="T1"/>
                  </a:cxn>
                  <a:cxn ang="0">
                    <a:pos x="T2" y="T3"/>
                  </a:cxn>
                  <a:cxn ang="0">
                    <a:pos x="T4" y="T5"/>
                  </a:cxn>
                  <a:cxn ang="0">
                    <a:pos x="T6" y="T7"/>
                  </a:cxn>
                  <a:cxn ang="0">
                    <a:pos x="T8" y="T9"/>
                  </a:cxn>
                  <a:cxn ang="0">
                    <a:pos x="T10" y="T11"/>
                  </a:cxn>
                </a:cxnLst>
                <a:rect l="0" t="0" r="r" b="b"/>
                <a:pathLst>
                  <a:path w="22" h="19">
                    <a:moveTo>
                      <a:pt x="16" y="0"/>
                    </a:moveTo>
                    <a:lnTo>
                      <a:pt x="22" y="13"/>
                    </a:lnTo>
                    <a:lnTo>
                      <a:pt x="12" y="19"/>
                    </a:lnTo>
                    <a:lnTo>
                      <a:pt x="0" y="8"/>
                    </a:lnTo>
                    <a:lnTo>
                      <a:pt x="6" y="0"/>
                    </a:lnTo>
                    <a:lnTo>
                      <a:pt x="16"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103">
                <a:extLst>
                  <a:ext uri="{FF2B5EF4-FFF2-40B4-BE49-F238E27FC236}">
                    <a16:creationId xmlns:a16="http://schemas.microsoft.com/office/drawing/2014/main" id="{40E83AA5-BF1D-C9A3-D158-CE55E151CACB}"/>
                  </a:ext>
                </a:extLst>
              </p:cNvPr>
              <p:cNvSpPr>
                <a:spLocks/>
              </p:cNvSpPr>
              <p:nvPr/>
            </p:nvSpPr>
            <p:spPr bwMode="auto">
              <a:xfrm>
                <a:off x="5395" y="2766"/>
                <a:ext cx="36" cy="31"/>
              </a:xfrm>
              <a:custGeom>
                <a:avLst/>
                <a:gdLst>
                  <a:gd name="T0" fmla="*/ 0 w 36"/>
                  <a:gd name="T1" fmla="*/ 2 h 31"/>
                  <a:gd name="T2" fmla="*/ 5 w 36"/>
                  <a:gd name="T3" fmla="*/ 0 h 31"/>
                  <a:gd name="T4" fmla="*/ 36 w 36"/>
                  <a:gd name="T5" fmla="*/ 31 h 31"/>
                  <a:gd name="T6" fmla="*/ 30 w 36"/>
                  <a:gd name="T7" fmla="*/ 31 h 31"/>
                  <a:gd name="T8" fmla="*/ 0 w 36"/>
                  <a:gd name="T9" fmla="*/ 2 h 31"/>
                </a:gdLst>
                <a:ahLst/>
                <a:cxnLst>
                  <a:cxn ang="0">
                    <a:pos x="T0" y="T1"/>
                  </a:cxn>
                  <a:cxn ang="0">
                    <a:pos x="T2" y="T3"/>
                  </a:cxn>
                  <a:cxn ang="0">
                    <a:pos x="T4" y="T5"/>
                  </a:cxn>
                  <a:cxn ang="0">
                    <a:pos x="T6" y="T7"/>
                  </a:cxn>
                  <a:cxn ang="0">
                    <a:pos x="T8" y="T9"/>
                  </a:cxn>
                </a:cxnLst>
                <a:rect l="0" t="0" r="r" b="b"/>
                <a:pathLst>
                  <a:path w="36" h="31">
                    <a:moveTo>
                      <a:pt x="0" y="2"/>
                    </a:moveTo>
                    <a:lnTo>
                      <a:pt x="5" y="0"/>
                    </a:lnTo>
                    <a:lnTo>
                      <a:pt x="36" y="31"/>
                    </a:lnTo>
                    <a:lnTo>
                      <a:pt x="30" y="31"/>
                    </a:lnTo>
                    <a:lnTo>
                      <a:pt x="0"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104">
                <a:extLst>
                  <a:ext uri="{FF2B5EF4-FFF2-40B4-BE49-F238E27FC236}">
                    <a16:creationId xmlns:a16="http://schemas.microsoft.com/office/drawing/2014/main" id="{99E5E65A-4516-8C53-BCB2-8062566A1AA0}"/>
                  </a:ext>
                </a:extLst>
              </p:cNvPr>
              <p:cNvSpPr>
                <a:spLocks/>
              </p:cNvSpPr>
              <p:nvPr/>
            </p:nvSpPr>
            <p:spPr bwMode="auto">
              <a:xfrm>
                <a:off x="4715" y="1713"/>
                <a:ext cx="61" cy="77"/>
              </a:xfrm>
              <a:custGeom>
                <a:avLst/>
                <a:gdLst>
                  <a:gd name="T0" fmla="*/ 18 w 61"/>
                  <a:gd name="T1" fmla="*/ 0 h 77"/>
                  <a:gd name="T2" fmla="*/ 45 w 61"/>
                  <a:gd name="T3" fmla="*/ 25 h 77"/>
                  <a:gd name="T4" fmla="*/ 59 w 61"/>
                  <a:gd name="T5" fmla="*/ 47 h 77"/>
                  <a:gd name="T6" fmla="*/ 61 w 61"/>
                  <a:gd name="T7" fmla="*/ 65 h 77"/>
                  <a:gd name="T8" fmla="*/ 39 w 61"/>
                  <a:gd name="T9" fmla="*/ 75 h 77"/>
                  <a:gd name="T10" fmla="*/ 22 w 61"/>
                  <a:gd name="T11" fmla="*/ 77 h 77"/>
                  <a:gd name="T12" fmla="*/ 16 w 61"/>
                  <a:gd name="T13" fmla="*/ 61 h 77"/>
                  <a:gd name="T14" fmla="*/ 17 w 61"/>
                  <a:gd name="T15" fmla="*/ 50 h 77"/>
                  <a:gd name="T16" fmla="*/ 0 w 61"/>
                  <a:gd name="T17" fmla="*/ 32 h 77"/>
                  <a:gd name="T18" fmla="*/ 0 w 61"/>
                  <a:gd name="T19" fmla="*/ 15 h 77"/>
                  <a:gd name="T20" fmla="*/ 1 w 61"/>
                  <a:gd name="T21" fmla="*/ 6 h 77"/>
                  <a:gd name="T22" fmla="*/ 18 w 61"/>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77">
                    <a:moveTo>
                      <a:pt x="18" y="0"/>
                    </a:moveTo>
                    <a:lnTo>
                      <a:pt x="45" y="25"/>
                    </a:lnTo>
                    <a:lnTo>
                      <a:pt x="59" y="47"/>
                    </a:lnTo>
                    <a:lnTo>
                      <a:pt x="61" y="65"/>
                    </a:lnTo>
                    <a:lnTo>
                      <a:pt x="39" y="75"/>
                    </a:lnTo>
                    <a:lnTo>
                      <a:pt x="22" y="77"/>
                    </a:lnTo>
                    <a:lnTo>
                      <a:pt x="16" y="61"/>
                    </a:lnTo>
                    <a:lnTo>
                      <a:pt x="17" y="50"/>
                    </a:lnTo>
                    <a:lnTo>
                      <a:pt x="0" y="32"/>
                    </a:lnTo>
                    <a:lnTo>
                      <a:pt x="0" y="15"/>
                    </a:lnTo>
                    <a:lnTo>
                      <a:pt x="1" y="6"/>
                    </a:lnTo>
                    <a:lnTo>
                      <a:pt x="18"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105">
                <a:extLst>
                  <a:ext uri="{FF2B5EF4-FFF2-40B4-BE49-F238E27FC236}">
                    <a16:creationId xmlns:a16="http://schemas.microsoft.com/office/drawing/2014/main" id="{17E8B24C-1434-697F-CFD1-3B9FEF9994BD}"/>
                  </a:ext>
                </a:extLst>
              </p:cNvPr>
              <p:cNvSpPr>
                <a:spLocks/>
              </p:cNvSpPr>
              <p:nvPr/>
            </p:nvSpPr>
            <p:spPr bwMode="auto">
              <a:xfrm>
                <a:off x="4661" y="1644"/>
                <a:ext cx="72" cy="84"/>
              </a:xfrm>
              <a:custGeom>
                <a:avLst/>
                <a:gdLst>
                  <a:gd name="T0" fmla="*/ 66 w 72"/>
                  <a:gd name="T1" fmla="*/ 0 h 84"/>
                  <a:gd name="T2" fmla="*/ 69 w 72"/>
                  <a:gd name="T3" fmla="*/ 30 h 84"/>
                  <a:gd name="T4" fmla="*/ 52 w 72"/>
                  <a:gd name="T5" fmla="*/ 58 h 84"/>
                  <a:gd name="T6" fmla="*/ 72 w 72"/>
                  <a:gd name="T7" fmla="*/ 69 h 84"/>
                  <a:gd name="T8" fmla="*/ 55 w 72"/>
                  <a:gd name="T9" fmla="*/ 75 h 84"/>
                  <a:gd name="T10" fmla="*/ 54 w 72"/>
                  <a:gd name="T11" fmla="*/ 84 h 84"/>
                  <a:gd name="T12" fmla="*/ 39 w 72"/>
                  <a:gd name="T13" fmla="*/ 81 h 84"/>
                  <a:gd name="T14" fmla="*/ 33 w 72"/>
                  <a:gd name="T15" fmla="*/ 84 h 84"/>
                  <a:gd name="T16" fmla="*/ 22 w 72"/>
                  <a:gd name="T17" fmla="*/ 78 h 84"/>
                  <a:gd name="T18" fmla="*/ 22 w 72"/>
                  <a:gd name="T19" fmla="*/ 56 h 84"/>
                  <a:gd name="T20" fmla="*/ 0 w 72"/>
                  <a:gd name="T21" fmla="*/ 46 h 84"/>
                  <a:gd name="T22" fmla="*/ 21 w 72"/>
                  <a:gd name="T23" fmla="*/ 11 h 84"/>
                  <a:gd name="T24" fmla="*/ 66 w 72"/>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84">
                    <a:moveTo>
                      <a:pt x="66" y="0"/>
                    </a:moveTo>
                    <a:lnTo>
                      <a:pt x="69" y="30"/>
                    </a:lnTo>
                    <a:lnTo>
                      <a:pt x="52" y="58"/>
                    </a:lnTo>
                    <a:lnTo>
                      <a:pt x="72" y="69"/>
                    </a:lnTo>
                    <a:lnTo>
                      <a:pt x="55" y="75"/>
                    </a:lnTo>
                    <a:lnTo>
                      <a:pt x="54" y="84"/>
                    </a:lnTo>
                    <a:lnTo>
                      <a:pt x="39" y="81"/>
                    </a:lnTo>
                    <a:lnTo>
                      <a:pt x="33" y="84"/>
                    </a:lnTo>
                    <a:lnTo>
                      <a:pt x="22" y="78"/>
                    </a:lnTo>
                    <a:lnTo>
                      <a:pt x="22" y="56"/>
                    </a:lnTo>
                    <a:lnTo>
                      <a:pt x="0" y="46"/>
                    </a:lnTo>
                    <a:lnTo>
                      <a:pt x="21" y="11"/>
                    </a:lnTo>
                    <a:lnTo>
                      <a:pt x="66"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106">
                <a:extLst>
                  <a:ext uri="{FF2B5EF4-FFF2-40B4-BE49-F238E27FC236}">
                    <a16:creationId xmlns:a16="http://schemas.microsoft.com/office/drawing/2014/main" id="{D7BB93E1-26FB-FC55-77CF-AC5B56B5A16D}"/>
                  </a:ext>
                </a:extLst>
              </p:cNvPr>
              <p:cNvSpPr>
                <a:spLocks/>
              </p:cNvSpPr>
              <p:nvPr/>
            </p:nvSpPr>
            <p:spPr bwMode="auto">
              <a:xfrm>
                <a:off x="4053" y="1477"/>
                <a:ext cx="475" cy="186"/>
              </a:xfrm>
              <a:custGeom>
                <a:avLst/>
                <a:gdLst>
                  <a:gd name="T0" fmla="*/ 0 w 475"/>
                  <a:gd name="T1" fmla="*/ 53 h 186"/>
                  <a:gd name="T2" fmla="*/ 9 w 475"/>
                  <a:gd name="T3" fmla="*/ 44 h 186"/>
                  <a:gd name="T4" fmla="*/ 29 w 475"/>
                  <a:gd name="T5" fmla="*/ 40 h 186"/>
                  <a:gd name="T6" fmla="*/ 56 w 475"/>
                  <a:gd name="T7" fmla="*/ 21 h 186"/>
                  <a:gd name="T8" fmla="*/ 87 w 475"/>
                  <a:gd name="T9" fmla="*/ 25 h 186"/>
                  <a:gd name="T10" fmla="*/ 102 w 475"/>
                  <a:gd name="T11" fmla="*/ 37 h 186"/>
                  <a:gd name="T12" fmla="*/ 137 w 475"/>
                  <a:gd name="T13" fmla="*/ 39 h 186"/>
                  <a:gd name="T14" fmla="*/ 143 w 475"/>
                  <a:gd name="T15" fmla="*/ 28 h 186"/>
                  <a:gd name="T16" fmla="*/ 127 w 475"/>
                  <a:gd name="T17" fmla="*/ 18 h 186"/>
                  <a:gd name="T18" fmla="*/ 131 w 475"/>
                  <a:gd name="T19" fmla="*/ 0 h 186"/>
                  <a:gd name="T20" fmla="*/ 184 w 475"/>
                  <a:gd name="T21" fmla="*/ 11 h 186"/>
                  <a:gd name="T22" fmla="*/ 196 w 475"/>
                  <a:gd name="T23" fmla="*/ 27 h 186"/>
                  <a:gd name="T24" fmla="*/ 223 w 475"/>
                  <a:gd name="T25" fmla="*/ 33 h 186"/>
                  <a:gd name="T26" fmla="*/ 243 w 475"/>
                  <a:gd name="T27" fmla="*/ 24 h 186"/>
                  <a:gd name="T28" fmla="*/ 314 w 475"/>
                  <a:gd name="T29" fmla="*/ 50 h 186"/>
                  <a:gd name="T30" fmla="*/ 362 w 475"/>
                  <a:gd name="T31" fmla="*/ 32 h 186"/>
                  <a:gd name="T32" fmla="*/ 370 w 475"/>
                  <a:gd name="T33" fmla="*/ 32 h 186"/>
                  <a:gd name="T34" fmla="*/ 400 w 475"/>
                  <a:gd name="T35" fmla="*/ 39 h 186"/>
                  <a:gd name="T36" fmla="*/ 404 w 475"/>
                  <a:gd name="T37" fmla="*/ 70 h 186"/>
                  <a:gd name="T38" fmla="*/ 442 w 475"/>
                  <a:gd name="T39" fmla="*/ 70 h 186"/>
                  <a:gd name="T40" fmla="*/ 475 w 475"/>
                  <a:gd name="T41" fmla="*/ 93 h 186"/>
                  <a:gd name="T42" fmla="*/ 443 w 475"/>
                  <a:gd name="T43" fmla="*/ 97 h 186"/>
                  <a:gd name="T44" fmla="*/ 409 w 475"/>
                  <a:gd name="T45" fmla="*/ 129 h 186"/>
                  <a:gd name="T46" fmla="*/ 379 w 475"/>
                  <a:gd name="T47" fmla="*/ 122 h 186"/>
                  <a:gd name="T48" fmla="*/ 381 w 475"/>
                  <a:gd name="T49" fmla="*/ 133 h 186"/>
                  <a:gd name="T50" fmla="*/ 393 w 475"/>
                  <a:gd name="T51" fmla="*/ 146 h 186"/>
                  <a:gd name="T52" fmla="*/ 379 w 475"/>
                  <a:gd name="T53" fmla="*/ 166 h 186"/>
                  <a:gd name="T54" fmla="*/ 343 w 475"/>
                  <a:gd name="T55" fmla="*/ 168 h 186"/>
                  <a:gd name="T56" fmla="*/ 318 w 475"/>
                  <a:gd name="T57" fmla="*/ 179 h 186"/>
                  <a:gd name="T58" fmla="*/ 310 w 475"/>
                  <a:gd name="T59" fmla="*/ 186 h 186"/>
                  <a:gd name="T60" fmla="*/ 262 w 475"/>
                  <a:gd name="T61" fmla="*/ 168 h 186"/>
                  <a:gd name="T62" fmla="*/ 182 w 475"/>
                  <a:gd name="T63" fmla="*/ 163 h 186"/>
                  <a:gd name="T64" fmla="*/ 173 w 475"/>
                  <a:gd name="T65" fmla="*/ 155 h 186"/>
                  <a:gd name="T66" fmla="*/ 167 w 475"/>
                  <a:gd name="T67" fmla="*/ 150 h 186"/>
                  <a:gd name="T68" fmla="*/ 120 w 475"/>
                  <a:gd name="T69" fmla="*/ 122 h 186"/>
                  <a:gd name="T70" fmla="*/ 78 w 475"/>
                  <a:gd name="T71" fmla="*/ 118 h 186"/>
                  <a:gd name="T72" fmla="*/ 74 w 475"/>
                  <a:gd name="T73" fmla="*/ 95 h 186"/>
                  <a:gd name="T74" fmla="*/ 51 w 475"/>
                  <a:gd name="T75" fmla="*/ 74 h 186"/>
                  <a:gd name="T76" fmla="*/ 0 w 475"/>
                  <a:gd name="T77" fmla="*/ 5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5" h="186">
                    <a:moveTo>
                      <a:pt x="0" y="53"/>
                    </a:moveTo>
                    <a:lnTo>
                      <a:pt x="9" y="44"/>
                    </a:lnTo>
                    <a:lnTo>
                      <a:pt x="29" y="40"/>
                    </a:lnTo>
                    <a:lnTo>
                      <a:pt x="56" y="21"/>
                    </a:lnTo>
                    <a:lnTo>
                      <a:pt x="87" y="25"/>
                    </a:lnTo>
                    <a:lnTo>
                      <a:pt x="102" y="37"/>
                    </a:lnTo>
                    <a:lnTo>
                      <a:pt x="137" y="39"/>
                    </a:lnTo>
                    <a:lnTo>
                      <a:pt x="143" y="28"/>
                    </a:lnTo>
                    <a:lnTo>
                      <a:pt x="127" y="18"/>
                    </a:lnTo>
                    <a:lnTo>
                      <a:pt x="131" y="0"/>
                    </a:lnTo>
                    <a:lnTo>
                      <a:pt x="184" y="11"/>
                    </a:lnTo>
                    <a:lnTo>
                      <a:pt x="196" y="27"/>
                    </a:lnTo>
                    <a:lnTo>
                      <a:pt x="223" y="33"/>
                    </a:lnTo>
                    <a:lnTo>
                      <a:pt x="243" y="24"/>
                    </a:lnTo>
                    <a:lnTo>
                      <a:pt x="314" y="50"/>
                    </a:lnTo>
                    <a:lnTo>
                      <a:pt x="362" y="32"/>
                    </a:lnTo>
                    <a:lnTo>
                      <a:pt x="370" y="32"/>
                    </a:lnTo>
                    <a:lnTo>
                      <a:pt x="400" y="39"/>
                    </a:lnTo>
                    <a:lnTo>
                      <a:pt x="404" y="70"/>
                    </a:lnTo>
                    <a:lnTo>
                      <a:pt x="442" y="70"/>
                    </a:lnTo>
                    <a:lnTo>
                      <a:pt x="475" y="93"/>
                    </a:lnTo>
                    <a:lnTo>
                      <a:pt x="443" y="97"/>
                    </a:lnTo>
                    <a:lnTo>
                      <a:pt x="409" y="129"/>
                    </a:lnTo>
                    <a:lnTo>
                      <a:pt x="379" y="122"/>
                    </a:lnTo>
                    <a:lnTo>
                      <a:pt x="381" y="133"/>
                    </a:lnTo>
                    <a:lnTo>
                      <a:pt x="393" y="146"/>
                    </a:lnTo>
                    <a:lnTo>
                      <a:pt x="379" y="166"/>
                    </a:lnTo>
                    <a:lnTo>
                      <a:pt x="343" y="168"/>
                    </a:lnTo>
                    <a:lnTo>
                      <a:pt x="318" y="179"/>
                    </a:lnTo>
                    <a:lnTo>
                      <a:pt x="310" y="186"/>
                    </a:lnTo>
                    <a:lnTo>
                      <a:pt x="262" y="168"/>
                    </a:lnTo>
                    <a:lnTo>
                      <a:pt x="182" y="163"/>
                    </a:lnTo>
                    <a:lnTo>
                      <a:pt x="173" y="155"/>
                    </a:lnTo>
                    <a:lnTo>
                      <a:pt x="167" y="150"/>
                    </a:lnTo>
                    <a:lnTo>
                      <a:pt x="120" y="122"/>
                    </a:lnTo>
                    <a:lnTo>
                      <a:pt x="78" y="118"/>
                    </a:lnTo>
                    <a:lnTo>
                      <a:pt x="74" y="95"/>
                    </a:lnTo>
                    <a:lnTo>
                      <a:pt x="51" y="74"/>
                    </a:lnTo>
                    <a:lnTo>
                      <a:pt x="0" y="5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107">
                <a:extLst>
                  <a:ext uri="{FF2B5EF4-FFF2-40B4-BE49-F238E27FC236}">
                    <a16:creationId xmlns:a16="http://schemas.microsoft.com/office/drawing/2014/main" id="{76519F7B-8F41-669E-2937-E0144D8B7A8C}"/>
                  </a:ext>
                </a:extLst>
              </p:cNvPr>
              <p:cNvSpPr>
                <a:spLocks/>
              </p:cNvSpPr>
              <p:nvPr/>
            </p:nvSpPr>
            <p:spPr bwMode="auto">
              <a:xfrm>
                <a:off x="2586" y="2157"/>
                <a:ext cx="48" cy="13"/>
              </a:xfrm>
              <a:custGeom>
                <a:avLst/>
                <a:gdLst>
                  <a:gd name="T0" fmla="*/ 4 w 48"/>
                  <a:gd name="T1" fmla="*/ 4 h 13"/>
                  <a:gd name="T2" fmla="*/ 29 w 48"/>
                  <a:gd name="T3" fmla="*/ 0 h 13"/>
                  <a:gd name="T4" fmla="*/ 43 w 48"/>
                  <a:gd name="T5" fmla="*/ 2 h 13"/>
                  <a:gd name="T6" fmla="*/ 48 w 48"/>
                  <a:gd name="T7" fmla="*/ 7 h 13"/>
                  <a:gd name="T8" fmla="*/ 42 w 48"/>
                  <a:gd name="T9" fmla="*/ 10 h 13"/>
                  <a:gd name="T10" fmla="*/ 0 w 48"/>
                  <a:gd name="T11" fmla="*/ 13 h 13"/>
                  <a:gd name="T12" fmla="*/ 4 w 48"/>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48" h="13">
                    <a:moveTo>
                      <a:pt x="4" y="4"/>
                    </a:moveTo>
                    <a:lnTo>
                      <a:pt x="29" y="0"/>
                    </a:lnTo>
                    <a:lnTo>
                      <a:pt x="43" y="2"/>
                    </a:lnTo>
                    <a:lnTo>
                      <a:pt x="48" y="7"/>
                    </a:lnTo>
                    <a:lnTo>
                      <a:pt x="42" y="10"/>
                    </a:lnTo>
                    <a:lnTo>
                      <a:pt x="0" y="13"/>
                    </a:lnTo>
                    <a:lnTo>
                      <a:pt x="4" y="4"/>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108">
                <a:extLst>
                  <a:ext uri="{FF2B5EF4-FFF2-40B4-BE49-F238E27FC236}">
                    <a16:creationId xmlns:a16="http://schemas.microsoft.com/office/drawing/2014/main" id="{554C5BDB-C87B-4F64-91D4-A2FA71734E78}"/>
                  </a:ext>
                </a:extLst>
              </p:cNvPr>
              <p:cNvSpPr>
                <a:spLocks/>
              </p:cNvSpPr>
              <p:nvPr/>
            </p:nvSpPr>
            <p:spPr bwMode="auto">
              <a:xfrm>
                <a:off x="2641" y="2226"/>
                <a:ext cx="47" cy="56"/>
              </a:xfrm>
              <a:custGeom>
                <a:avLst/>
                <a:gdLst>
                  <a:gd name="T0" fmla="*/ 0 w 47"/>
                  <a:gd name="T1" fmla="*/ 17 h 56"/>
                  <a:gd name="T2" fmla="*/ 23 w 47"/>
                  <a:gd name="T3" fmla="*/ 0 h 56"/>
                  <a:gd name="T4" fmla="*/ 34 w 47"/>
                  <a:gd name="T5" fmla="*/ 0 h 56"/>
                  <a:gd name="T6" fmla="*/ 47 w 47"/>
                  <a:gd name="T7" fmla="*/ 26 h 56"/>
                  <a:gd name="T8" fmla="*/ 27 w 47"/>
                  <a:gd name="T9" fmla="*/ 56 h 56"/>
                  <a:gd name="T10" fmla="*/ 21 w 47"/>
                  <a:gd name="T11" fmla="*/ 51 h 56"/>
                  <a:gd name="T12" fmla="*/ 8 w 47"/>
                  <a:gd name="T13" fmla="*/ 35 h 56"/>
                  <a:gd name="T14" fmla="*/ 0 w 47"/>
                  <a:gd name="T15" fmla="*/ 17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6">
                    <a:moveTo>
                      <a:pt x="0" y="17"/>
                    </a:moveTo>
                    <a:lnTo>
                      <a:pt x="23" y="0"/>
                    </a:lnTo>
                    <a:lnTo>
                      <a:pt x="34" y="0"/>
                    </a:lnTo>
                    <a:lnTo>
                      <a:pt x="47" y="26"/>
                    </a:lnTo>
                    <a:lnTo>
                      <a:pt x="27" y="56"/>
                    </a:lnTo>
                    <a:lnTo>
                      <a:pt x="21" y="51"/>
                    </a:lnTo>
                    <a:lnTo>
                      <a:pt x="8" y="35"/>
                    </a:lnTo>
                    <a:lnTo>
                      <a:pt x="0" y="1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109">
                <a:extLst>
                  <a:ext uri="{FF2B5EF4-FFF2-40B4-BE49-F238E27FC236}">
                    <a16:creationId xmlns:a16="http://schemas.microsoft.com/office/drawing/2014/main" id="{5696B48A-0459-9BE5-F2A4-87445B7196C4}"/>
                  </a:ext>
                </a:extLst>
              </p:cNvPr>
              <p:cNvSpPr>
                <a:spLocks/>
              </p:cNvSpPr>
              <p:nvPr/>
            </p:nvSpPr>
            <p:spPr bwMode="auto">
              <a:xfrm>
                <a:off x="4069" y="1861"/>
                <a:ext cx="131" cy="71"/>
              </a:xfrm>
              <a:custGeom>
                <a:avLst/>
                <a:gdLst>
                  <a:gd name="T0" fmla="*/ 94 w 131"/>
                  <a:gd name="T1" fmla="*/ 35 h 71"/>
                  <a:gd name="T2" fmla="*/ 128 w 131"/>
                  <a:gd name="T3" fmla="*/ 43 h 71"/>
                  <a:gd name="T4" fmla="*/ 129 w 131"/>
                  <a:gd name="T5" fmla="*/ 66 h 71"/>
                  <a:gd name="T6" fmla="*/ 131 w 131"/>
                  <a:gd name="T7" fmla="*/ 71 h 71"/>
                  <a:gd name="T8" fmla="*/ 101 w 131"/>
                  <a:gd name="T9" fmla="*/ 69 h 71"/>
                  <a:gd name="T10" fmla="*/ 78 w 131"/>
                  <a:gd name="T11" fmla="*/ 59 h 71"/>
                  <a:gd name="T12" fmla="*/ 71 w 131"/>
                  <a:gd name="T13" fmla="*/ 53 h 71"/>
                  <a:gd name="T14" fmla="*/ 55 w 131"/>
                  <a:gd name="T15" fmla="*/ 54 h 71"/>
                  <a:gd name="T16" fmla="*/ 0 w 131"/>
                  <a:gd name="T17" fmla="*/ 27 h 71"/>
                  <a:gd name="T18" fmla="*/ 8 w 131"/>
                  <a:gd name="T19" fmla="*/ 0 h 71"/>
                  <a:gd name="T20" fmla="*/ 59 w 131"/>
                  <a:gd name="T21" fmla="*/ 20 h 71"/>
                  <a:gd name="T22" fmla="*/ 94 w 131"/>
                  <a:gd name="T23"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71">
                    <a:moveTo>
                      <a:pt x="94" y="35"/>
                    </a:moveTo>
                    <a:lnTo>
                      <a:pt x="128" y="43"/>
                    </a:lnTo>
                    <a:lnTo>
                      <a:pt x="129" y="66"/>
                    </a:lnTo>
                    <a:lnTo>
                      <a:pt x="131" y="71"/>
                    </a:lnTo>
                    <a:lnTo>
                      <a:pt x="101" y="69"/>
                    </a:lnTo>
                    <a:lnTo>
                      <a:pt x="78" y="59"/>
                    </a:lnTo>
                    <a:lnTo>
                      <a:pt x="71" y="53"/>
                    </a:lnTo>
                    <a:lnTo>
                      <a:pt x="55" y="54"/>
                    </a:lnTo>
                    <a:lnTo>
                      <a:pt x="0" y="27"/>
                    </a:lnTo>
                    <a:lnTo>
                      <a:pt x="8" y="0"/>
                    </a:lnTo>
                    <a:lnTo>
                      <a:pt x="59" y="20"/>
                    </a:lnTo>
                    <a:lnTo>
                      <a:pt x="94" y="3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110">
                <a:extLst>
                  <a:ext uri="{FF2B5EF4-FFF2-40B4-BE49-F238E27FC236}">
                    <a16:creationId xmlns:a16="http://schemas.microsoft.com/office/drawing/2014/main" id="{7BA18C2E-3FE6-517F-AAAE-A572671A7549}"/>
                  </a:ext>
                </a:extLst>
              </p:cNvPr>
              <p:cNvSpPr>
                <a:spLocks/>
              </p:cNvSpPr>
              <p:nvPr/>
            </p:nvSpPr>
            <p:spPr bwMode="auto">
              <a:xfrm>
                <a:off x="2908" y="1170"/>
                <a:ext cx="294" cy="209"/>
              </a:xfrm>
              <a:custGeom>
                <a:avLst/>
                <a:gdLst>
                  <a:gd name="T0" fmla="*/ 294 w 294"/>
                  <a:gd name="T1" fmla="*/ 9 h 209"/>
                  <a:gd name="T2" fmla="*/ 275 w 294"/>
                  <a:gd name="T3" fmla="*/ 31 h 209"/>
                  <a:gd name="T4" fmla="*/ 276 w 294"/>
                  <a:gd name="T5" fmla="*/ 23 h 209"/>
                  <a:gd name="T6" fmla="*/ 265 w 294"/>
                  <a:gd name="T7" fmla="*/ 19 h 209"/>
                  <a:gd name="T8" fmla="*/ 259 w 294"/>
                  <a:gd name="T9" fmla="*/ 15 h 209"/>
                  <a:gd name="T10" fmla="*/ 239 w 294"/>
                  <a:gd name="T11" fmla="*/ 20 h 209"/>
                  <a:gd name="T12" fmla="*/ 239 w 294"/>
                  <a:gd name="T13" fmla="*/ 32 h 209"/>
                  <a:gd name="T14" fmla="*/ 230 w 294"/>
                  <a:gd name="T15" fmla="*/ 38 h 209"/>
                  <a:gd name="T16" fmla="*/ 201 w 294"/>
                  <a:gd name="T17" fmla="*/ 36 h 209"/>
                  <a:gd name="T18" fmla="*/ 197 w 294"/>
                  <a:gd name="T19" fmla="*/ 32 h 209"/>
                  <a:gd name="T20" fmla="*/ 187 w 294"/>
                  <a:gd name="T21" fmla="*/ 27 h 209"/>
                  <a:gd name="T22" fmla="*/ 185 w 294"/>
                  <a:gd name="T23" fmla="*/ 31 h 209"/>
                  <a:gd name="T24" fmla="*/ 179 w 294"/>
                  <a:gd name="T25" fmla="*/ 31 h 209"/>
                  <a:gd name="T26" fmla="*/ 175 w 294"/>
                  <a:gd name="T27" fmla="*/ 31 h 209"/>
                  <a:gd name="T28" fmla="*/ 177 w 294"/>
                  <a:gd name="T29" fmla="*/ 35 h 209"/>
                  <a:gd name="T30" fmla="*/ 172 w 294"/>
                  <a:gd name="T31" fmla="*/ 42 h 209"/>
                  <a:gd name="T32" fmla="*/ 153 w 294"/>
                  <a:gd name="T33" fmla="*/ 38 h 209"/>
                  <a:gd name="T34" fmla="*/ 151 w 294"/>
                  <a:gd name="T35" fmla="*/ 46 h 209"/>
                  <a:gd name="T36" fmla="*/ 142 w 294"/>
                  <a:gd name="T37" fmla="*/ 46 h 209"/>
                  <a:gd name="T38" fmla="*/ 133 w 294"/>
                  <a:gd name="T39" fmla="*/ 55 h 209"/>
                  <a:gd name="T40" fmla="*/ 135 w 294"/>
                  <a:gd name="T41" fmla="*/ 61 h 209"/>
                  <a:gd name="T42" fmla="*/ 121 w 294"/>
                  <a:gd name="T43" fmla="*/ 74 h 209"/>
                  <a:gd name="T44" fmla="*/ 113 w 294"/>
                  <a:gd name="T45" fmla="*/ 107 h 209"/>
                  <a:gd name="T46" fmla="*/ 100 w 294"/>
                  <a:gd name="T47" fmla="*/ 108 h 209"/>
                  <a:gd name="T48" fmla="*/ 94 w 294"/>
                  <a:gd name="T49" fmla="*/ 111 h 209"/>
                  <a:gd name="T50" fmla="*/ 90 w 294"/>
                  <a:gd name="T51" fmla="*/ 129 h 209"/>
                  <a:gd name="T52" fmla="*/ 102 w 294"/>
                  <a:gd name="T53" fmla="*/ 152 h 209"/>
                  <a:gd name="T54" fmla="*/ 100 w 294"/>
                  <a:gd name="T55" fmla="*/ 173 h 209"/>
                  <a:gd name="T56" fmla="*/ 87 w 294"/>
                  <a:gd name="T57" fmla="*/ 189 h 209"/>
                  <a:gd name="T58" fmla="*/ 76 w 294"/>
                  <a:gd name="T59" fmla="*/ 184 h 209"/>
                  <a:gd name="T60" fmla="*/ 42 w 294"/>
                  <a:gd name="T61" fmla="*/ 209 h 209"/>
                  <a:gd name="T62" fmla="*/ 12 w 294"/>
                  <a:gd name="T63" fmla="*/ 194 h 209"/>
                  <a:gd name="T64" fmla="*/ 0 w 294"/>
                  <a:gd name="T65" fmla="*/ 145 h 209"/>
                  <a:gd name="T66" fmla="*/ 47 w 294"/>
                  <a:gd name="T67" fmla="*/ 112 h 209"/>
                  <a:gd name="T68" fmla="*/ 58 w 294"/>
                  <a:gd name="T69" fmla="*/ 115 h 209"/>
                  <a:gd name="T70" fmla="*/ 65 w 294"/>
                  <a:gd name="T71" fmla="*/ 102 h 209"/>
                  <a:gd name="T72" fmla="*/ 109 w 294"/>
                  <a:gd name="T73" fmla="*/ 57 h 209"/>
                  <a:gd name="T74" fmla="*/ 118 w 294"/>
                  <a:gd name="T75" fmla="*/ 39 h 209"/>
                  <a:gd name="T76" fmla="*/ 131 w 294"/>
                  <a:gd name="T77" fmla="*/ 33 h 209"/>
                  <a:gd name="T78" fmla="*/ 144 w 294"/>
                  <a:gd name="T79" fmla="*/ 23 h 209"/>
                  <a:gd name="T80" fmla="*/ 155 w 294"/>
                  <a:gd name="T81" fmla="*/ 15 h 209"/>
                  <a:gd name="T82" fmla="*/ 166 w 294"/>
                  <a:gd name="T83" fmla="*/ 13 h 209"/>
                  <a:gd name="T84" fmla="*/ 181 w 294"/>
                  <a:gd name="T85" fmla="*/ 15 h 209"/>
                  <a:gd name="T86" fmla="*/ 192 w 294"/>
                  <a:gd name="T87" fmla="*/ 6 h 209"/>
                  <a:gd name="T88" fmla="*/ 219 w 294"/>
                  <a:gd name="T89" fmla="*/ 1 h 209"/>
                  <a:gd name="T90" fmla="*/ 245 w 294"/>
                  <a:gd name="T91" fmla="*/ 1 h 209"/>
                  <a:gd name="T92" fmla="*/ 257 w 294"/>
                  <a:gd name="T93" fmla="*/ 0 h 209"/>
                  <a:gd name="T94" fmla="*/ 278 w 294"/>
                  <a:gd name="T95" fmla="*/ 6 h 209"/>
                  <a:gd name="T96" fmla="*/ 294 w 294"/>
                  <a:gd name="T97" fmla="*/ 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4" h="209">
                    <a:moveTo>
                      <a:pt x="294" y="9"/>
                    </a:moveTo>
                    <a:lnTo>
                      <a:pt x="275" y="31"/>
                    </a:lnTo>
                    <a:lnTo>
                      <a:pt x="276" y="23"/>
                    </a:lnTo>
                    <a:lnTo>
                      <a:pt x="265" y="19"/>
                    </a:lnTo>
                    <a:lnTo>
                      <a:pt x="259" y="15"/>
                    </a:lnTo>
                    <a:lnTo>
                      <a:pt x="239" y="20"/>
                    </a:lnTo>
                    <a:lnTo>
                      <a:pt x="239" y="32"/>
                    </a:lnTo>
                    <a:lnTo>
                      <a:pt x="230" y="38"/>
                    </a:lnTo>
                    <a:lnTo>
                      <a:pt x="201" y="36"/>
                    </a:lnTo>
                    <a:lnTo>
                      <a:pt x="197" y="32"/>
                    </a:lnTo>
                    <a:lnTo>
                      <a:pt x="187" y="27"/>
                    </a:lnTo>
                    <a:lnTo>
                      <a:pt x="185" y="31"/>
                    </a:lnTo>
                    <a:lnTo>
                      <a:pt x="179" y="31"/>
                    </a:lnTo>
                    <a:lnTo>
                      <a:pt x="175" y="31"/>
                    </a:lnTo>
                    <a:lnTo>
                      <a:pt x="177" y="35"/>
                    </a:lnTo>
                    <a:lnTo>
                      <a:pt x="172" y="42"/>
                    </a:lnTo>
                    <a:lnTo>
                      <a:pt x="153" y="38"/>
                    </a:lnTo>
                    <a:lnTo>
                      <a:pt x="151" y="46"/>
                    </a:lnTo>
                    <a:lnTo>
                      <a:pt x="142" y="46"/>
                    </a:lnTo>
                    <a:lnTo>
                      <a:pt x="133" y="55"/>
                    </a:lnTo>
                    <a:lnTo>
                      <a:pt x="135" y="61"/>
                    </a:lnTo>
                    <a:lnTo>
                      <a:pt x="121" y="74"/>
                    </a:lnTo>
                    <a:lnTo>
                      <a:pt x="113" y="107"/>
                    </a:lnTo>
                    <a:lnTo>
                      <a:pt x="100" y="108"/>
                    </a:lnTo>
                    <a:lnTo>
                      <a:pt x="94" y="111"/>
                    </a:lnTo>
                    <a:lnTo>
                      <a:pt x="90" y="129"/>
                    </a:lnTo>
                    <a:lnTo>
                      <a:pt x="102" y="152"/>
                    </a:lnTo>
                    <a:lnTo>
                      <a:pt x="100" y="173"/>
                    </a:lnTo>
                    <a:lnTo>
                      <a:pt x="87" y="189"/>
                    </a:lnTo>
                    <a:lnTo>
                      <a:pt x="76" y="184"/>
                    </a:lnTo>
                    <a:lnTo>
                      <a:pt x="42" y="209"/>
                    </a:lnTo>
                    <a:lnTo>
                      <a:pt x="12" y="194"/>
                    </a:lnTo>
                    <a:lnTo>
                      <a:pt x="0" y="145"/>
                    </a:lnTo>
                    <a:lnTo>
                      <a:pt x="47" y="112"/>
                    </a:lnTo>
                    <a:lnTo>
                      <a:pt x="58" y="115"/>
                    </a:lnTo>
                    <a:lnTo>
                      <a:pt x="65" y="102"/>
                    </a:lnTo>
                    <a:lnTo>
                      <a:pt x="109" y="57"/>
                    </a:lnTo>
                    <a:lnTo>
                      <a:pt x="118" y="39"/>
                    </a:lnTo>
                    <a:lnTo>
                      <a:pt x="131" y="33"/>
                    </a:lnTo>
                    <a:lnTo>
                      <a:pt x="144" y="23"/>
                    </a:lnTo>
                    <a:lnTo>
                      <a:pt x="155" y="15"/>
                    </a:lnTo>
                    <a:lnTo>
                      <a:pt x="166" y="13"/>
                    </a:lnTo>
                    <a:lnTo>
                      <a:pt x="181" y="15"/>
                    </a:lnTo>
                    <a:lnTo>
                      <a:pt x="192" y="6"/>
                    </a:lnTo>
                    <a:lnTo>
                      <a:pt x="219" y="1"/>
                    </a:lnTo>
                    <a:lnTo>
                      <a:pt x="245" y="1"/>
                    </a:lnTo>
                    <a:lnTo>
                      <a:pt x="257" y="0"/>
                    </a:lnTo>
                    <a:lnTo>
                      <a:pt x="278" y="6"/>
                    </a:lnTo>
                    <a:lnTo>
                      <a:pt x="294" y="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111">
                <a:extLst>
                  <a:ext uri="{FF2B5EF4-FFF2-40B4-BE49-F238E27FC236}">
                    <a16:creationId xmlns:a16="http://schemas.microsoft.com/office/drawing/2014/main" id="{DBB66334-71E2-85D6-4318-B181415171D5}"/>
                  </a:ext>
                </a:extLst>
              </p:cNvPr>
              <p:cNvSpPr>
                <a:spLocks/>
              </p:cNvSpPr>
              <p:nvPr/>
            </p:nvSpPr>
            <p:spPr bwMode="auto">
              <a:xfrm>
                <a:off x="2113" y="1010"/>
                <a:ext cx="632" cy="336"/>
              </a:xfrm>
              <a:custGeom>
                <a:avLst/>
                <a:gdLst>
                  <a:gd name="T0" fmla="*/ 561 w 632"/>
                  <a:gd name="T1" fmla="*/ 0 h 336"/>
                  <a:gd name="T2" fmla="*/ 479 w 632"/>
                  <a:gd name="T3" fmla="*/ 20 h 336"/>
                  <a:gd name="T4" fmla="*/ 522 w 632"/>
                  <a:gd name="T5" fmla="*/ 25 h 336"/>
                  <a:gd name="T6" fmla="*/ 601 w 632"/>
                  <a:gd name="T7" fmla="*/ 15 h 336"/>
                  <a:gd name="T8" fmla="*/ 613 w 632"/>
                  <a:gd name="T9" fmla="*/ 32 h 336"/>
                  <a:gd name="T10" fmla="*/ 589 w 632"/>
                  <a:gd name="T11" fmla="*/ 28 h 336"/>
                  <a:gd name="T12" fmla="*/ 582 w 632"/>
                  <a:gd name="T13" fmla="*/ 35 h 336"/>
                  <a:gd name="T14" fmla="*/ 525 w 632"/>
                  <a:gd name="T15" fmla="*/ 55 h 336"/>
                  <a:gd name="T16" fmla="*/ 555 w 632"/>
                  <a:gd name="T17" fmla="*/ 79 h 336"/>
                  <a:gd name="T18" fmla="*/ 503 w 632"/>
                  <a:gd name="T19" fmla="*/ 91 h 336"/>
                  <a:gd name="T20" fmla="*/ 521 w 632"/>
                  <a:gd name="T21" fmla="*/ 130 h 336"/>
                  <a:gd name="T22" fmla="*/ 469 w 632"/>
                  <a:gd name="T23" fmla="*/ 144 h 336"/>
                  <a:gd name="T24" fmla="*/ 508 w 632"/>
                  <a:gd name="T25" fmla="*/ 151 h 336"/>
                  <a:gd name="T26" fmla="*/ 449 w 632"/>
                  <a:gd name="T27" fmla="*/ 158 h 336"/>
                  <a:gd name="T28" fmla="*/ 410 w 632"/>
                  <a:gd name="T29" fmla="*/ 172 h 336"/>
                  <a:gd name="T30" fmla="*/ 390 w 632"/>
                  <a:gd name="T31" fmla="*/ 208 h 336"/>
                  <a:gd name="T32" fmla="*/ 316 w 632"/>
                  <a:gd name="T33" fmla="*/ 228 h 336"/>
                  <a:gd name="T34" fmla="*/ 284 w 632"/>
                  <a:gd name="T35" fmla="*/ 239 h 336"/>
                  <a:gd name="T36" fmla="*/ 237 w 632"/>
                  <a:gd name="T37" fmla="*/ 281 h 336"/>
                  <a:gd name="T38" fmla="*/ 165 w 632"/>
                  <a:gd name="T39" fmla="*/ 327 h 336"/>
                  <a:gd name="T40" fmla="*/ 135 w 632"/>
                  <a:gd name="T41" fmla="*/ 327 h 336"/>
                  <a:gd name="T42" fmla="*/ 110 w 632"/>
                  <a:gd name="T43" fmla="*/ 250 h 336"/>
                  <a:gd name="T44" fmla="*/ 105 w 632"/>
                  <a:gd name="T45" fmla="*/ 222 h 336"/>
                  <a:gd name="T46" fmla="*/ 144 w 632"/>
                  <a:gd name="T47" fmla="*/ 196 h 336"/>
                  <a:gd name="T48" fmla="*/ 117 w 632"/>
                  <a:gd name="T49" fmla="*/ 187 h 336"/>
                  <a:gd name="T50" fmla="*/ 147 w 632"/>
                  <a:gd name="T51" fmla="*/ 163 h 336"/>
                  <a:gd name="T52" fmla="*/ 117 w 632"/>
                  <a:gd name="T53" fmla="*/ 158 h 336"/>
                  <a:gd name="T54" fmla="*/ 117 w 632"/>
                  <a:gd name="T55" fmla="*/ 95 h 336"/>
                  <a:gd name="T56" fmla="*/ 0 w 632"/>
                  <a:gd name="T57" fmla="*/ 84 h 336"/>
                  <a:gd name="T58" fmla="*/ 53 w 632"/>
                  <a:gd name="T59" fmla="*/ 74 h 336"/>
                  <a:gd name="T60" fmla="*/ 1 w 632"/>
                  <a:gd name="T61" fmla="*/ 63 h 336"/>
                  <a:gd name="T62" fmla="*/ 95 w 632"/>
                  <a:gd name="T63" fmla="*/ 44 h 336"/>
                  <a:gd name="T64" fmla="*/ 77 w 632"/>
                  <a:gd name="T65" fmla="*/ 35 h 336"/>
                  <a:gd name="T66" fmla="*/ 226 w 632"/>
                  <a:gd name="T67" fmla="*/ 20 h 336"/>
                  <a:gd name="T68" fmla="*/ 286 w 632"/>
                  <a:gd name="T69" fmla="*/ 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36">
                    <a:moveTo>
                      <a:pt x="286" y="5"/>
                    </a:moveTo>
                    <a:lnTo>
                      <a:pt x="561" y="0"/>
                    </a:lnTo>
                    <a:lnTo>
                      <a:pt x="566" y="5"/>
                    </a:lnTo>
                    <a:lnTo>
                      <a:pt x="479" y="20"/>
                    </a:lnTo>
                    <a:lnTo>
                      <a:pt x="558" y="18"/>
                    </a:lnTo>
                    <a:lnTo>
                      <a:pt x="522" y="25"/>
                    </a:lnTo>
                    <a:lnTo>
                      <a:pt x="527" y="30"/>
                    </a:lnTo>
                    <a:lnTo>
                      <a:pt x="601" y="15"/>
                    </a:lnTo>
                    <a:lnTo>
                      <a:pt x="632" y="24"/>
                    </a:lnTo>
                    <a:lnTo>
                      <a:pt x="613" y="32"/>
                    </a:lnTo>
                    <a:lnTo>
                      <a:pt x="601" y="28"/>
                    </a:lnTo>
                    <a:lnTo>
                      <a:pt x="589" y="28"/>
                    </a:lnTo>
                    <a:lnTo>
                      <a:pt x="583" y="32"/>
                    </a:lnTo>
                    <a:lnTo>
                      <a:pt x="582" y="35"/>
                    </a:lnTo>
                    <a:lnTo>
                      <a:pt x="525" y="48"/>
                    </a:lnTo>
                    <a:lnTo>
                      <a:pt x="525" y="55"/>
                    </a:lnTo>
                    <a:lnTo>
                      <a:pt x="556" y="55"/>
                    </a:lnTo>
                    <a:lnTo>
                      <a:pt x="555" y="79"/>
                    </a:lnTo>
                    <a:lnTo>
                      <a:pt x="518" y="71"/>
                    </a:lnTo>
                    <a:lnTo>
                      <a:pt x="503" y="91"/>
                    </a:lnTo>
                    <a:lnTo>
                      <a:pt x="548" y="91"/>
                    </a:lnTo>
                    <a:lnTo>
                      <a:pt x="521" y="130"/>
                    </a:lnTo>
                    <a:lnTo>
                      <a:pt x="470" y="131"/>
                    </a:lnTo>
                    <a:lnTo>
                      <a:pt x="469" y="144"/>
                    </a:lnTo>
                    <a:lnTo>
                      <a:pt x="481" y="140"/>
                    </a:lnTo>
                    <a:lnTo>
                      <a:pt x="508" y="151"/>
                    </a:lnTo>
                    <a:lnTo>
                      <a:pt x="488" y="174"/>
                    </a:lnTo>
                    <a:lnTo>
                      <a:pt x="449" y="158"/>
                    </a:lnTo>
                    <a:lnTo>
                      <a:pt x="443" y="153"/>
                    </a:lnTo>
                    <a:lnTo>
                      <a:pt x="410" y="172"/>
                    </a:lnTo>
                    <a:lnTo>
                      <a:pt x="475" y="179"/>
                    </a:lnTo>
                    <a:lnTo>
                      <a:pt x="390" y="208"/>
                    </a:lnTo>
                    <a:lnTo>
                      <a:pt x="363" y="204"/>
                    </a:lnTo>
                    <a:lnTo>
                      <a:pt x="316" y="228"/>
                    </a:lnTo>
                    <a:lnTo>
                      <a:pt x="297" y="243"/>
                    </a:lnTo>
                    <a:lnTo>
                      <a:pt x="284" y="239"/>
                    </a:lnTo>
                    <a:lnTo>
                      <a:pt x="270" y="249"/>
                    </a:lnTo>
                    <a:lnTo>
                      <a:pt x="237" y="281"/>
                    </a:lnTo>
                    <a:lnTo>
                      <a:pt x="193" y="336"/>
                    </a:lnTo>
                    <a:lnTo>
                      <a:pt x="165" y="327"/>
                    </a:lnTo>
                    <a:lnTo>
                      <a:pt x="137" y="319"/>
                    </a:lnTo>
                    <a:lnTo>
                      <a:pt x="135" y="327"/>
                    </a:lnTo>
                    <a:lnTo>
                      <a:pt x="110" y="269"/>
                    </a:lnTo>
                    <a:lnTo>
                      <a:pt x="110" y="250"/>
                    </a:lnTo>
                    <a:lnTo>
                      <a:pt x="103" y="244"/>
                    </a:lnTo>
                    <a:lnTo>
                      <a:pt x="105" y="222"/>
                    </a:lnTo>
                    <a:lnTo>
                      <a:pt x="124" y="197"/>
                    </a:lnTo>
                    <a:lnTo>
                      <a:pt x="144" y="196"/>
                    </a:lnTo>
                    <a:lnTo>
                      <a:pt x="153" y="182"/>
                    </a:lnTo>
                    <a:lnTo>
                      <a:pt x="117" y="187"/>
                    </a:lnTo>
                    <a:lnTo>
                      <a:pt x="114" y="172"/>
                    </a:lnTo>
                    <a:lnTo>
                      <a:pt x="147" y="163"/>
                    </a:lnTo>
                    <a:lnTo>
                      <a:pt x="141" y="156"/>
                    </a:lnTo>
                    <a:lnTo>
                      <a:pt x="117" y="158"/>
                    </a:lnTo>
                    <a:lnTo>
                      <a:pt x="130" y="113"/>
                    </a:lnTo>
                    <a:lnTo>
                      <a:pt x="117" y="95"/>
                    </a:lnTo>
                    <a:lnTo>
                      <a:pt x="74" y="88"/>
                    </a:lnTo>
                    <a:lnTo>
                      <a:pt x="0" y="84"/>
                    </a:lnTo>
                    <a:lnTo>
                      <a:pt x="3" y="73"/>
                    </a:lnTo>
                    <a:lnTo>
                      <a:pt x="53" y="74"/>
                    </a:lnTo>
                    <a:lnTo>
                      <a:pt x="59" y="70"/>
                    </a:lnTo>
                    <a:lnTo>
                      <a:pt x="1" y="63"/>
                    </a:lnTo>
                    <a:lnTo>
                      <a:pt x="4" y="57"/>
                    </a:lnTo>
                    <a:lnTo>
                      <a:pt x="95" y="44"/>
                    </a:lnTo>
                    <a:lnTo>
                      <a:pt x="97" y="37"/>
                    </a:lnTo>
                    <a:lnTo>
                      <a:pt x="77" y="35"/>
                    </a:lnTo>
                    <a:lnTo>
                      <a:pt x="225" y="11"/>
                    </a:lnTo>
                    <a:lnTo>
                      <a:pt x="226" y="20"/>
                    </a:lnTo>
                    <a:lnTo>
                      <a:pt x="236" y="10"/>
                    </a:lnTo>
                    <a:lnTo>
                      <a:pt x="286" y="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112">
                <a:extLst>
                  <a:ext uri="{FF2B5EF4-FFF2-40B4-BE49-F238E27FC236}">
                    <a16:creationId xmlns:a16="http://schemas.microsoft.com/office/drawing/2014/main" id="{EDF05E54-0B11-1153-FC2F-E72DE306D5D4}"/>
                  </a:ext>
                </a:extLst>
              </p:cNvPr>
              <p:cNvSpPr>
                <a:spLocks/>
              </p:cNvSpPr>
              <p:nvPr/>
            </p:nvSpPr>
            <p:spPr bwMode="auto">
              <a:xfrm>
                <a:off x="3128" y="1346"/>
                <a:ext cx="81" cy="40"/>
              </a:xfrm>
              <a:custGeom>
                <a:avLst/>
                <a:gdLst>
                  <a:gd name="T0" fmla="*/ 55 w 81"/>
                  <a:gd name="T1" fmla="*/ 0 h 40"/>
                  <a:gd name="T2" fmla="*/ 76 w 81"/>
                  <a:gd name="T3" fmla="*/ 6 h 40"/>
                  <a:gd name="T4" fmla="*/ 81 w 81"/>
                  <a:gd name="T5" fmla="*/ 21 h 40"/>
                  <a:gd name="T6" fmla="*/ 78 w 81"/>
                  <a:gd name="T7" fmla="*/ 40 h 40"/>
                  <a:gd name="T8" fmla="*/ 75 w 81"/>
                  <a:gd name="T9" fmla="*/ 39 h 40"/>
                  <a:gd name="T10" fmla="*/ 46 w 81"/>
                  <a:gd name="T11" fmla="*/ 30 h 40"/>
                  <a:gd name="T12" fmla="*/ 35 w 81"/>
                  <a:gd name="T13" fmla="*/ 33 h 40"/>
                  <a:gd name="T14" fmla="*/ 20 w 81"/>
                  <a:gd name="T15" fmla="*/ 31 h 40"/>
                  <a:gd name="T16" fmla="*/ 5 w 81"/>
                  <a:gd name="T17" fmla="*/ 33 h 40"/>
                  <a:gd name="T18" fmla="*/ 0 w 81"/>
                  <a:gd name="T19" fmla="*/ 26 h 40"/>
                  <a:gd name="T20" fmla="*/ 0 w 81"/>
                  <a:gd name="T21" fmla="*/ 16 h 40"/>
                  <a:gd name="T22" fmla="*/ 41 w 81"/>
                  <a:gd name="T23" fmla="*/ 0 h 40"/>
                  <a:gd name="T24" fmla="*/ 55 w 81"/>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0">
                    <a:moveTo>
                      <a:pt x="55" y="0"/>
                    </a:moveTo>
                    <a:lnTo>
                      <a:pt x="76" y="6"/>
                    </a:lnTo>
                    <a:lnTo>
                      <a:pt x="81" y="21"/>
                    </a:lnTo>
                    <a:lnTo>
                      <a:pt x="78" y="40"/>
                    </a:lnTo>
                    <a:lnTo>
                      <a:pt x="75" y="39"/>
                    </a:lnTo>
                    <a:lnTo>
                      <a:pt x="46" y="30"/>
                    </a:lnTo>
                    <a:lnTo>
                      <a:pt x="35" y="33"/>
                    </a:lnTo>
                    <a:lnTo>
                      <a:pt x="20" y="31"/>
                    </a:lnTo>
                    <a:lnTo>
                      <a:pt x="5" y="33"/>
                    </a:lnTo>
                    <a:lnTo>
                      <a:pt x="0" y="26"/>
                    </a:lnTo>
                    <a:lnTo>
                      <a:pt x="0" y="16"/>
                    </a:lnTo>
                    <a:lnTo>
                      <a:pt x="41" y="0"/>
                    </a:lnTo>
                    <a:lnTo>
                      <a:pt x="55"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113">
                <a:extLst>
                  <a:ext uri="{FF2B5EF4-FFF2-40B4-BE49-F238E27FC236}">
                    <a16:creationId xmlns:a16="http://schemas.microsoft.com/office/drawing/2014/main" id="{ABC8B67B-3B03-C4C7-030D-692A74248AC9}"/>
                  </a:ext>
                </a:extLst>
              </p:cNvPr>
              <p:cNvSpPr>
                <a:spLocks/>
              </p:cNvSpPr>
              <p:nvPr/>
            </p:nvSpPr>
            <p:spPr bwMode="auto">
              <a:xfrm>
                <a:off x="3124" y="1376"/>
                <a:ext cx="95" cy="40"/>
              </a:xfrm>
              <a:custGeom>
                <a:avLst/>
                <a:gdLst>
                  <a:gd name="T0" fmla="*/ 79 w 95"/>
                  <a:gd name="T1" fmla="*/ 9 h 40"/>
                  <a:gd name="T2" fmla="*/ 87 w 95"/>
                  <a:gd name="T3" fmla="*/ 12 h 40"/>
                  <a:gd name="T4" fmla="*/ 90 w 95"/>
                  <a:gd name="T5" fmla="*/ 19 h 40"/>
                  <a:gd name="T6" fmla="*/ 95 w 95"/>
                  <a:gd name="T7" fmla="*/ 31 h 40"/>
                  <a:gd name="T8" fmla="*/ 89 w 95"/>
                  <a:gd name="T9" fmla="*/ 36 h 40"/>
                  <a:gd name="T10" fmla="*/ 75 w 95"/>
                  <a:gd name="T11" fmla="*/ 40 h 40"/>
                  <a:gd name="T12" fmla="*/ 65 w 95"/>
                  <a:gd name="T13" fmla="*/ 33 h 40"/>
                  <a:gd name="T14" fmla="*/ 50 w 95"/>
                  <a:gd name="T15" fmla="*/ 29 h 40"/>
                  <a:gd name="T16" fmla="*/ 14 w 95"/>
                  <a:gd name="T17" fmla="*/ 27 h 40"/>
                  <a:gd name="T18" fmla="*/ 1 w 95"/>
                  <a:gd name="T19" fmla="*/ 33 h 40"/>
                  <a:gd name="T20" fmla="*/ 0 w 95"/>
                  <a:gd name="T21" fmla="*/ 20 h 40"/>
                  <a:gd name="T22" fmla="*/ 7 w 95"/>
                  <a:gd name="T23" fmla="*/ 8 h 40"/>
                  <a:gd name="T24" fmla="*/ 16 w 95"/>
                  <a:gd name="T25" fmla="*/ 5 h 40"/>
                  <a:gd name="T26" fmla="*/ 33 w 95"/>
                  <a:gd name="T27" fmla="*/ 18 h 40"/>
                  <a:gd name="T28" fmla="*/ 42 w 95"/>
                  <a:gd name="T29" fmla="*/ 14 h 40"/>
                  <a:gd name="T30" fmla="*/ 39 w 95"/>
                  <a:gd name="T31" fmla="*/ 3 h 40"/>
                  <a:gd name="T32" fmla="*/ 50 w 95"/>
                  <a:gd name="T33" fmla="*/ 0 h 40"/>
                  <a:gd name="T34" fmla="*/ 79 w 95"/>
                  <a:gd name="T3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40">
                    <a:moveTo>
                      <a:pt x="79" y="9"/>
                    </a:moveTo>
                    <a:lnTo>
                      <a:pt x="87" y="12"/>
                    </a:lnTo>
                    <a:lnTo>
                      <a:pt x="90" y="19"/>
                    </a:lnTo>
                    <a:lnTo>
                      <a:pt x="95" y="31"/>
                    </a:lnTo>
                    <a:lnTo>
                      <a:pt x="89" y="36"/>
                    </a:lnTo>
                    <a:lnTo>
                      <a:pt x="75" y="40"/>
                    </a:lnTo>
                    <a:lnTo>
                      <a:pt x="65" y="33"/>
                    </a:lnTo>
                    <a:lnTo>
                      <a:pt x="50" y="29"/>
                    </a:lnTo>
                    <a:lnTo>
                      <a:pt x="14" y="27"/>
                    </a:lnTo>
                    <a:lnTo>
                      <a:pt x="1" y="33"/>
                    </a:lnTo>
                    <a:lnTo>
                      <a:pt x="0" y="20"/>
                    </a:lnTo>
                    <a:lnTo>
                      <a:pt x="7" y="8"/>
                    </a:lnTo>
                    <a:lnTo>
                      <a:pt x="16" y="5"/>
                    </a:lnTo>
                    <a:lnTo>
                      <a:pt x="33" y="18"/>
                    </a:lnTo>
                    <a:lnTo>
                      <a:pt x="42" y="14"/>
                    </a:lnTo>
                    <a:lnTo>
                      <a:pt x="39" y="3"/>
                    </a:lnTo>
                    <a:lnTo>
                      <a:pt x="50" y="0"/>
                    </a:lnTo>
                    <a:lnTo>
                      <a:pt x="79" y="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114">
                <a:extLst>
                  <a:ext uri="{FF2B5EF4-FFF2-40B4-BE49-F238E27FC236}">
                    <a16:creationId xmlns:a16="http://schemas.microsoft.com/office/drawing/2014/main" id="{EB9386B6-0D16-BC87-E427-F60834876E9B}"/>
                  </a:ext>
                </a:extLst>
              </p:cNvPr>
              <p:cNvSpPr>
                <a:spLocks/>
              </p:cNvSpPr>
              <p:nvPr/>
            </p:nvSpPr>
            <p:spPr bwMode="auto">
              <a:xfrm>
                <a:off x="3125" y="1403"/>
                <a:ext cx="78" cy="42"/>
              </a:xfrm>
              <a:custGeom>
                <a:avLst/>
                <a:gdLst>
                  <a:gd name="T0" fmla="*/ 0 w 78"/>
                  <a:gd name="T1" fmla="*/ 6 h 42"/>
                  <a:gd name="T2" fmla="*/ 13 w 78"/>
                  <a:gd name="T3" fmla="*/ 0 h 42"/>
                  <a:gd name="T4" fmla="*/ 49 w 78"/>
                  <a:gd name="T5" fmla="*/ 2 h 42"/>
                  <a:gd name="T6" fmla="*/ 64 w 78"/>
                  <a:gd name="T7" fmla="*/ 6 h 42"/>
                  <a:gd name="T8" fmla="*/ 74 w 78"/>
                  <a:gd name="T9" fmla="*/ 13 h 42"/>
                  <a:gd name="T10" fmla="*/ 78 w 78"/>
                  <a:gd name="T11" fmla="*/ 19 h 42"/>
                  <a:gd name="T12" fmla="*/ 68 w 78"/>
                  <a:gd name="T13" fmla="*/ 24 h 42"/>
                  <a:gd name="T14" fmla="*/ 63 w 78"/>
                  <a:gd name="T15" fmla="*/ 36 h 42"/>
                  <a:gd name="T16" fmla="*/ 38 w 78"/>
                  <a:gd name="T17" fmla="*/ 42 h 42"/>
                  <a:gd name="T18" fmla="*/ 34 w 78"/>
                  <a:gd name="T19" fmla="*/ 35 h 42"/>
                  <a:gd name="T20" fmla="*/ 26 w 78"/>
                  <a:gd name="T21" fmla="*/ 35 h 42"/>
                  <a:gd name="T22" fmla="*/ 27 w 78"/>
                  <a:gd name="T23" fmla="*/ 26 h 42"/>
                  <a:gd name="T24" fmla="*/ 6 w 78"/>
                  <a:gd name="T25" fmla="*/ 20 h 42"/>
                  <a:gd name="T26" fmla="*/ 0 w 78"/>
                  <a:gd name="T27" fmla="*/ 20 h 42"/>
                  <a:gd name="T28" fmla="*/ 0 w 78"/>
                  <a:gd name="T2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42">
                    <a:moveTo>
                      <a:pt x="0" y="6"/>
                    </a:moveTo>
                    <a:lnTo>
                      <a:pt x="13" y="0"/>
                    </a:lnTo>
                    <a:lnTo>
                      <a:pt x="49" y="2"/>
                    </a:lnTo>
                    <a:lnTo>
                      <a:pt x="64" y="6"/>
                    </a:lnTo>
                    <a:lnTo>
                      <a:pt x="74" y="13"/>
                    </a:lnTo>
                    <a:lnTo>
                      <a:pt x="78" y="19"/>
                    </a:lnTo>
                    <a:lnTo>
                      <a:pt x="68" y="24"/>
                    </a:lnTo>
                    <a:lnTo>
                      <a:pt x="63" y="36"/>
                    </a:lnTo>
                    <a:lnTo>
                      <a:pt x="38" y="42"/>
                    </a:lnTo>
                    <a:lnTo>
                      <a:pt x="34" y="35"/>
                    </a:lnTo>
                    <a:lnTo>
                      <a:pt x="26" y="35"/>
                    </a:lnTo>
                    <a:lnTo>
                      <a:pt x="27" y="26"/>
                    </a:lnTo>
                    <a:lnTo>
                      <a:pt x="6" y="20"/>
                    </a:lnTo>
                    <a:lnTo>
                      <a:pt x="0" y="20"/>
                    </a:lnTo>
                    <a:lnTo>
                      <a:pt x="0" y="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115">
                <a:extLst>
                  <a:ext uri="{FF2B5EF4-FFF2-40B4-BE49-F238E27FC236}">
                    <a16:creationId xmlns:a16="http://schemas.microsoft.com/office/drawing/2014/main" id="{17BF86EF-9083-A790-862D-CED24DFAABC3}"/>
                  </a:ext>
                </a:extLst>
              </p:cNvPr>
              <p:cNvSpPr>
                <a:spLocks/>
              </p:cNvSpPr>
              <p:nvPr/>
            </p:nvSpPr>
            <p:spPr bwMode="auto">
              <a:xfrm>
                <a:off x="3163" y="1407"/>
                <a:ext cx="126" cy="87"/>
              </a:xfrm>
              <a:custGeom>
                <a:avLst/>
                <a:gdLst>
                  <a:gd name="T0" fmla="*/ 30 w 126"/>
                  <a:gd name="T1" fmla="*/ 20 h 87"/>
                  <a:gd name="T2" fmla="*/ 40 w 126"/>
                  <a:gd name="T3" fmla="*/ 15 h 87"/>
                  <a:gd name="T4" fmla="*/ 36 w 126"/>
                  <a:gd name="T5" fmla="*/ 9 h 87"/>
                  <a:gd name="T6" fmla="*/ 50 w 126"/>
                  <a:gd name="T7" fmla="*/ 5 h 87"/>
                  <a:gd name="T8" fmla="*/ 56 w 126"/>
                  <a:gd name="T9" fmla="*/ 0 h 87"/>
                  <a:gd name="T10" fmla="*/ 94 w 126"/>
                  <a:gd name="T11" fmla="*/ 9 h 87"/>
                  <a:gd name="T12" fmla="*/ 97 w 126"/>
                  <a:gd name="T13" fmla="*/ 25 h 87"/>
                  <a:gd name="T14" fmla="*/ 126 w 126"/>
                  <a:gd name="T15" fmla="*/ 48 h 87"/>
                  <a:gd name="T16" fmla="*/ 109 w 126"/>
                  <a:gd name="T17" fmla="*/ 51 h 87"/>
                  <a:gd name="T18" fmla="*/ 118 w 126"/>
                  <a:gd name="T19" fmla="*/ 69 h 87"/>
                  <a:gd name="T20" fmla="*/ 107 w 126"/>
                  <a:gd name="T21" fmla="*/ 71 h 87"/>
                  <a:gd name="T22" fmla="*/ 95 w 126"/>
                  <a:gd name="T23" fmla="*/ 87 h 87"/>
                  <a:gd name="T24" fmla="*/ 80 w 126"/>
                  <a:gd name="T25" fmla="*/ 86 h 87"/>
                  <a:gd name="T26" fmla="*/ 59 w 126"/>
                  <a:gd name="T27" fmla="*/ 74 h 87"/>
                  <a:gd name="T28" fmla="*/ 40 w 126"/>
                  <a:gd name="T29" fmla="*/ 70 h 87"/>
                  <a:gd name="T30" fmla="*/ 21 w 126"/>
                  <a:gd name="T31" fmla="*/ 73 h 87"/>
                  <a:gd name="T32" fmla="*/ 9 w 126"/>
                  <a:gd name="T33" fmla="*/ 77 h 87"/>
                  <a:gd name="T34" fmla="*/ 7 w 126"/>
                  <a:gd name="T35" fmla="*/ 71 h 87"/>
                  <a:gd name="T36" fmla="*/ 0 w 126"/>
                  <a:gd name="T37" fmla="*/ 66 h 87"/>
                  <a:gd name="T38" fmla="*/ 9 w 126"/>
                  <a:gd name="T39" fmla="*/ 58 h 87"/>
                  <a:gd name="T40" fmla="*/ 0 w 126"/>
                  <a:gd name="T41" fmla="*/ 38 h 87"/>
                  <a:gd name="T42" fmla="*/ 25 w 126"/>
                  <a:gd name="T43" fmla="*/ 32 h 87"/>
                  <a:gd name="T44" fmla="*/ 30 w 126"/>
                  <a:gd name="T45" fmla="*/ 2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87">
                    <a:moveTo>
                      <a:pt x="30" y="20"/>
                    </a:moveTo>
                    <a:lnTo>
                      <a:pt x="40" y="15"/>
                    </a:lnTo>
                    <a:lnTo>
                      <a:pt x="36" y="9"/>
                    </a:lnTo>
                    <a:lnTo>
                      <a:pt x="50" y="5"/>
                    </a:lnTo>
                    <a:lnTo>
                      <a:pt x="56" y="0"/>
                    </a:lnTo>
                    <a:lnTo>
                      <a:pt x="94" y="9"/>
                    </a:lnTo>
                    <a:lnTo>
                      <a:pt x="97" y="25"/>
                    </a:lnTo>
                    <a:lnTo>
                      <a:pt x="126" y="48"/>
                    </a:lnTo>
                    <a:lnTo>
                      <a:pt x="109" y="51"/>
                    </a:lnTo>
                    <a:lnTo>
                      <a:pt x="118" y="69"/>
                    </a:lnTo>
                    <a:lnTo>
                      <a:pt x="107" y="71"/>
                    </a:lnTo>
                    <a:lnTo>
                      <a:pt x="95" y="87"/>
                    </a:lnTo>
                    <a:lnTo>
                      <a:pt x="80" y="86"/>
                    </a:lnTo>
                    <a:lnTo>
                      <a:pt x="59" y="74"/>
                    </a:lnTo>
                    <a:lnTo>
                      <a:pt x="40" y="70"/>
                    </a:lnTo>
                    <a:lnTo>
                      <a:pt x="21" y="73"/>
                    </a:lnTo>
                    <a:lnTo>
                      <a:pt x="9" y="77"/>
                    </a:lnTo>
                    <a:lnTo>
                      <a:pt x="7" y="71"/>
                    </a:lnTo>
                    <a:lnTo>
                      <a:pt x="0" y="66"/>
                    </a:lnTo>
                    <a:lnTo>
                      <a:pt x="9" y="58"/>
                    </a:lnTo>
                    <a:lnTo>
                      <a:pt x="0" y="38"/>
                    </a:lnTo>
                    <a:lnTo>
                      <a:pt x="25" y="32"/>
                    </a:lnTo>
                    <a:lnTo>
                      <a:pt x="30" y="2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116">
                <a:extLst>
                  <a:ext uri="{FF2B5EF4-FFF2-40B4-BE49-F238E27FC236}">
                    <a16:creationId xmlns:a16="http://schemas.microsoft.com/office/drawing/2014/main" id="{36A60AB9-0AAE-C4E7-BDA1-BFFB3093ABC6}"/>
                  </a:ext>
                </a:extLst>
              </p:cNvPr>
              <p:cNvSpPr>
                <a:spLocks/>
              </p:cNvSpPr>
              <p:nvPr/>
            </p:nvSpPr>
            <p:spPr bwMode="auto">
              <a:xfrm>
                <a:off x="3219" y="1540"/>
                <a:ext cx="55" cy="52"/>
              </a:xfrm>
              <a:custGeom>
                <a:avLst/>
                <a:gdLst>
                  <a:gd name="T0" fmla="*/ 3 w 55"/>
                  <a:gd name="T1" fmla="*/ 2 h 52"/>
                  <a:gd name="T2" fmla="*/ 14 w 55"/>
                  <a:gd name="T3" fmla="*/ 0 h 52"/>
                  <a:gd name="T4" fmla="*/ 35 w 55"/>
                  <a:gd name="T5" fmla="*/ 8 h 52"/>
                  <a:gd name="T6" fmla="*/ 40 w 55"/>
                  <a:gd name="T7" fmla="*/ 17 h 52"/>
                  <a:gd name="T8" fmla="*/ 49 w 55"/>
                  <a:gd name="T9" fmla="*/ 23 h 52"/>
                  <a:gd name="T10" fmla="*/ 55 w 55"/>
                  <a:gd name="T11" fmla="*/ 35 h 52"/>
                  <a:gd name="T12" fmla="*/ 38 w 55"/>
                  <a:gd name="T13" fmla="*/ 34 h 52"/>
                  <a:gd name="T14" fmla="*/ 40 w 55"/>
                  <a:gd name="T15" fmla="*/ 41 h 52"/>
                  <a:gd name="T16" fmla="*/ 28 w 55"/>
                  <a:gd name="T17" fmla="*/ 52 h 52"/>
                  <a:gd name="T18" fmla="*/ 28 w 55"/>
                  <a:gd name="T19" fmla="*/ 34 h 52"/>
                  <a:gd name="T20" fmla="*/ 11 w 55"/>
                  <a:gd name="T21" fmla="*/ 12 h 52"/>
                  <a:gd name="T22" fmla="*/ 0 w 55"/>
                  <a:gd name="T23" fmla="*/ 3 h 52"/>
                  <a:gd name="T24" fmla="*/ 3 w 55"/>
                  <a:gd name="T25"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2">
                    <a:moveTo>
                      <a:pt x="3" y="2"/>
                    </a:moveTo>
                    <a:lnTo>
                      <a:pt x="14" y="0"/>
                    </a:lnTo>
                    <a:lnTo>
                      <a:pt x="35" y="8"/>
                    </a:lnTo>
                    <a:lnTo>
                      <a:pt x="40" y="17"/>
                    </a:lnTo>
                    <a:lnTo>
                      <a:pt x="49" y="23"/>
                    </a:lnTo>
                    <a:lnTo>
                      <a:pt x="55" y="35"/>
                    </a:lnTo>
                    <a:lnTo>
                      <a:pt x="38" y="34"/>
                    </a:lnTo>
                    <a:lnTo>
                      <a:pt x="40" y="41"/>
                    </a:lnTo>
                    <a:lnTo>
                      <a:pt x="28" y="52"/>
                    </a:lnTo>
                    <a:lnTo>
                      <a:pt x="28" y="34"/>
                    </a:lnTo>
                    <a:lnTo>
                      <a:pt x="11" y="12"/>
                    </a:lnTo>
                    <a:lnTo>
                      <a:pt x="0" y="3"/>
                    </a:lnTo>
                    <a:lnTo>
                      <a:pt x="3"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117">
                <a:extLst>
                  <a:ext uri="{FF2B5EF4-FFF2-40B4-BE49-F238E27FC236}">
                    <a16:creationId xmlns:a16="http://schemas.microsoft.com/office/drawing/2014/main" id="{021EDA38-E23C-0C85-2512-CBC98F81FA08}"/>
                  </a:ext>
                </a:extLst>
              </p:cNvPr>
              <p:cNvSpPr>
                <a:spLocks/>
              </p:cNvSpPr>
              <p:nvPr/>
            </p:nvSpPr>
            <p:spPr bwMode="auto">
              <a:xfrm>
                <a:off x="3158" y="1470"/>
                <a:ext cx="247" cy="142"/>
              </a:xfrm>
              <a:custGeom>
                <a:avLst/>
                <a:gdLst>
                  <a:gd name="T0" fmla="*/ 26 w 247"/>
                  <a:gd name="T1" fmla="*/ 10 h 142"/>
                  <a:gd name="T2" fmla="*/ 45 w 247"/>
                  <a:gd name="T3" fmla="*/ 7 h 142"/>
                  <a:gd name="T4" fmla="*/ 64 w 247"/>
                  <a:gd name="T5" fmla="*/ 11 h 142"/>
                  <a:gd name="T6" fmla="*/ 85 w 247"/>
                  <a:gd name="T7" fmla="*/ 23 h 142"/>
                  <a:gd name="T8" fmla="*/ 100 w 247"/>
                  <a:gd name="T9" fmla="*/ 24 h 142"/>
                  <a:gd name="T10" fmla="*/ 112 w 247"/>
                  <a:gd name="T11" fmla="*/ 8 h 142"/>
                  <a:gd name="T12" fmla="*/ 123 w 247"/>
                  <a:gd name="T13" fmla="*/ 6 h 142"/>
                  <a:gd name="T14" fmla="*/ 141 w 247"/>
                  <a:gd name="T15" fmla="*/ 0 h 142"/>
                  <a:gd name="T16" fmla="*/ 153 w 247"/>
                  <a:gd name="T17" fmla="*/ 4 h 142"/>
                  <a:gd name="T18" fmla="*/ 180 w 247"/>
                  <a:gd name="T19" fmla="*/ 38 h 142"/>
                  <a:gd name="T20" fmla="*/ 217 w 247"/>
                  <a:gd name="T21" fmla="*/ 41 h 142"/>
                  <a:gd name="T22" fmla="*/ 237 w 247"/>
                  <a:gd name="T23" fmla="*/ 50 h 142"/>
                  <a:gd name="T24" fmla="*/ 245 w 247"/>
                  <a:gd name="T25" fmla="*/ 54 h 142"/>
                  <a:gd name="T26" fmla="*/ 247 w 247"/>
                  <a:gd name="T27" fmla="*/ 80 h 142"/>
                  <a:gd name="T28" fmla="*/ 233 w 247"/>
                  <a:gd name="T29" fmla="*/ 80 h 142"/>
                  <a:gd name="T30" fmla="*/ 225 w 247"/>
                  <a:gd name="T31" fmla="*/ 93 h 142"/>
                  <a:gd name="T32" fmla="*/ 209 w 247"/>
                  <a:gd name="T33" fmla="*/ 98 h 142"/>
                  <a:gd name="T34" fmla="*/ 179 w 247"/>
                  <a:gd name="T35" fmla="*/ 111 h 142"/>
                  <a:gd name="T36" fmla="*/ 190 w 247"/>
                  <a:gd name="T37" fmla="*/ 124 h 142"/>
                  <a:gd name="T38" fmla="*/ 209 w 247"/>
                  <a:gd name="T39" fmla="*/ 123 h 142"/>
                  <a:gd name="T40" fmla="*/ 208 w 247"/>
                  <a:gd name="T41" fmla="*/ 129 h 142"/>
                  <a:gd name="T42" fmla="*/ 171 w 247"/>
                  <a:gd name="T43" fmla="*/ 142 h 142"/>
                  <a:gd name="T44" fmla="*/ 151 w 247"/>
                  <a:gd name="T45" fmla="*/ 124 h 142"/>
                  <a:gd name="T46" fmla="*/ 168 w 247"/>
                  <a:gd name="T47" fmla="*/ 115 h 142"/>
                  <a:gd name="T48" fmla="*/ 153 w 247"/>
                  <a:gd name="T49" fmla="*/ 108 h 142"/>
                  <a:gd name="T50" fmla="*/ 131 w 247"/>
                  <a:gd name="T51" fmla="*/ 106 h 142"/>
                  <a:gd name="T52" fmla="*/ 114 w 247"/>
                  <a:gd name="T53" fmla="*/ 125 h 142"/>
                  <a:gd name="T54" fmla="*/ 98 w 247"/>
                  <a:gd name="T55" fmla="*/ 126 h 142"/>
                  <a:gd name="T56" fmla="*/ 89 w 247"/>
                  <a:gd name="T57" fmla="*/ 122 h 142"/>
                  <a:gd name="T58" fmla="*/ 101 w 247"/>
                  <a:gd name="T59" fmla="*/ 111 h 142"/>
                  <a:gd name="T60" fmla="*/ 99 w 247"/>
                  <a:gd name="T61" fmla="*/ 104 h 142"/>
                  <a:gd name="T62" fmla="*/ 116 w 247"/>
                  <a:gd name="T63" fmla="*/ 105 h 142"/>
                  <a:gd name="T64" fmla="*/ 110 w 247"/>
                  <a:gd name="T65" fmla="*/ 93 h 142"/>
                  <a:gd name="T66" fmla="*/ 101 w 247"/>
                  <a:gd name="T67" fmla="*/ 87 h 142"/>
                  <a:gd name="T68" fmla="*/ 96 w 247"/>
                  <a:gd name="T69" fmla="*/ 78 h 142"/>
                  <a:gd name="T70" fmla="*/ 75 w 247"/>
                  <a:gd name="T71" fmla="*/ 70 h 142"/>
                  <a:gd name="T72" fmla="*/ 64 w 247"/>
                  <a:gd name="T73" fmla="*/ 72 h 142"/>
                  <a:gd name="T74" fmla="*/ 61 w 247"/>
                  <a:gd name="T75" fmla="*/ 73 h 142"/>
                  <a:gd name="T76" fmla="*/ 42 w 247"/>
                  <a:gd name="T77" fmla="*/ 82 h 142"/>
                  <a:gd name="T78" fmla="*/ 21 w 247"/>
                  <a:gd name="T79" fmla="*/ 77 h 142"/>
                  <a:gd name="T80" fmla="*/ 12 w 247"/>
                  <a:gd name="T81" fmla="*/ 78 h 142"/>
                  <a:gd name="T82" fmla="*/ 0 w 247"/>
                  <a:gd name="T83" fmla="*/ 72 h 142"/>
                  <a:gd name="T84" fmla="*/ 5 w 247"/>
                  <a:gd name="T85" fmla="*/ 58 h 142"/>
                  <a:gd name="T86" fmla="*/ 6 w 247"/>
                  <a:gd name="T87" fmla="*/ 46 h 142"/>
                  <a:gd name="T88" fmla="*/ 22 w 247"/>
                  <a:gd name="T89" fmla="*/ 33 h 142"/>
                  <a:gd name="T90" fmla="*/ 14 w 247"/>
                  <a:gd name="T91" fmla="*/ 14 h 142"/>
                  <a:gd name="T92" fmla="*/ 26 w 247"/>
                  <a:gd name="T9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 h="142">
                    <a:moveTo>
                      <a:pt x="26" y="10"/>
                    </a:moveTo>
                    <a:lnTo>
                      <a:pt x="45" y="7"/>
                    </a:lnTo>
                    <a:lnTo>
                      <a:pt x="64" y="11"/>
                    </a:lnTo>
                    <a:lnTo>
                      <a:pt x="85" y="23"/>
                    </a:lnTo>
                    <a:lnTo>
                      <a:pt x="100" y="24"/>
                    </a:lnTo>
                    <a:lnTo>
                      <a:pt x="112" y="8"/>
                    </a:lnTo>
                    <a:lnTo>
                      <a:pt x="123" y="6"/>
                    </a:lnTo>
                    <a:lnTo>
                      <a:pt x="141" y="0"/>
                    </a:lnTo>
                    <a:lnTo>
                      <a:pt x="153" y="4"/>
                    </a:lnTo>
                    <a:lnTo>
                      <a:pt x="180" y="38"/>
                    </a:lnTo>
                    <a:lnTo>
                      <a:pt x="217" y="41"/>
                    </a:lnTo>
                    <a:lnTo>
                      <a:pt x="237" y="50"/>
                    </a:lnTo>
                    <a:lnTo>
                      <a:pt x="245" y="54"/>
                    </a:lnTo>
                    <a:lnTo>
                      <a:pt x="247" y="80"/>
                    </a:lnTo>
                    <a:lnTo>
                      <a:pt x="233" y="80"/>
                    </a:lnTo>
                    <a:lnTo>
                      <a:pt x="225" y="93"/>
                    </a:lnTo>
                    <a:lnTo>
                      <a:pt x="209" y="98"/>
                    </a:lnTo>
                    <a:lnTo>
                      <a:pt x="179" y="111"/>
                    </a:lnTo>
                    <a:lnTo>
                      <a:pt x="190" y="124"/>
                    </a:lnTo>
                    <a:lnTo>
                      <a:pt x="209" y="123"/>
                    </a:lnTo>
                    <a:lnTo>
                      <a:pt x="208" y="129"/>
                    </a:lnTo>
                    <a:lnTo>
                      <a:pt x="171" y="142"/>
                    </a:lnTo>
                    <a:lnTo>
                      <a:pt x="151" y="124"/>
                    </a:lnTo>
                    <a:lnTo>
                      <a:pt x="168" y="115"/>
                    </a:lnTo>
                    <a:lnTo>
                      <a:pt x="153" y="108"/>
                    </a:lnTo>
                    <a:lnTo>
                      <a:pt x="131" y="106"/>
                    </a:lnTo>
                    <a:lnTo>
                      <a:pt x="114" y="125"/>
                    </a:lnTo>
                    <a:lnTo>
                      <a:pt x="98" y="126"/>
                    </a:lnTo>
                    <a:lnTo>
                      <a:pt x="89" y="122"/>
                    </a:lnTo>
                    <a:lnTo>
                      <a:pt x="101" y="111"/>
                    </a:lnTo>
                    <a:lnTo>
                      <a:pt x="99" y="104"/>
                    </a:lnTo>
                    <a:lnTo>
                      <a:pt x="116" y="105"/>
                    </a:lnTo>
                    <a:lnTo>
                      <a:pt x="110" y="93"/>
                    </a:lnTo>
                    <a:lnTo>
                      <a:pt x="101" y="87"/>
                    </a:lnTo>
                    <a:lnTo>
                      <a:pt x="96" y="78"/>
                    </a:lnTo>
                    <a:lnTo>
                      <a:pt x="75" y="70"/>
                    </a:lnTo>
                    <a:lnTo>
                      <a:pt x="64" y="72"/>
                    </a:lnTo>
                    <a:lnTo>
                      <a:pt x="61" y="73"/>
                    </a:lnTo>
                    <a:lnTo>
                      <a:pt x="42" y="82"/>
                    </a:lnTo>
                    <a:lnTo>
                      <a:pt x="21" y="77"/>
                    </a:lnTo>
                    <a:lnTo>
                      <a:pt x="12" y="78"/>
                    </a:lnTo>
                    <a:lnTo>
                      <a:pt x="0" y="72"/>
                    </a:lnTo>
                    <a:lnTo>
                      <a:pt x="5" y="58"/>
                    </a:lnTo>
                    <a:lnTo>
                      <a:pt x="6" y="46"/>
                    </a:lnTo>
                    <a:lnTo>
                      <a:pt x="22" y="33"/>
                    </a:lnTo>
                    <a:lnTo>
                      <a:pt x="14" y="14"/>
                    </a:lnTo>
                    <a:lnTo>
                      <a:pt x="26" y="1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118">
                <a:extLst>
                  <a:ext uri="{FF2B5EF4-FFF2-40B4-BE49-F238E27FC236}">
                    <a16:creationId xmlns:a16="http://schemas.microsoft.com/office/drawing/2014/main" id="{FF1BFC3F-B7A8-DBE9-D900-D5383DD010DB}"/>
                  </a:ext>
                </a:extLst>
              </p:cNvPr>
              <p:cNvSpPr>
                <a:spLocks/>
              </p:cNvSpPr>
              <p:nvPr/>
            </p:nvSpPr>
            <p:spPr bwMode="auto">
              <a:xfrm>
                <a:off x="3423" y="1625"/>
                <a:ext cx="104" cy="46"/>
              </a:xfrm>
              <a:custGeom>
                <a:avLst/>
                <a:gdLst>
                  <a:gd name="T0" fmla="*/ 0 w 104"/>
                  <a:gd name="T1" fmla="*/ 3 h 46"/>
                  <a:gd name="T2" fmla="*/ 8 w 104"/>
                  <a:gd name="T3" fmla="*/ 0 h 46"/>
                  <a:gd name="T4" fmla="*/ 58 w 104"/>
                  <a:gd name="T5" fmla="*/ 15 h 46"/>
                  <a:gd name="T6" fmla="*/ 85 w 104"/>
                  <a:gd name="T7" fmla="*/ 18 h 46"/>
                  <a:gd name="T8" fmla="*/ 95 w 104"/>
                  <a:gd name="T9" fmla="*/ 29 h 46"/>
                  <a:gd name="T10" fmla="*/ 95 w 104"/>
                  <a:gd name="T11" fmla="*/ 35 h 46"/>
                  <a:gd name="T12" fmla="*/ 104 w 104"/>
                  <a:gd name="T13" fmla="*/ 40 h 46"/>
                  <a:gd name="T14" fmla="*/ 104 w 104"/>
                  <a:gd name="T15" fmla="*/ 46 h 46"/>
                  <a:gd name="T16" fmla="*/ 77 w 104"/>
                  <a:gd name="T17" fmla="*/ 41 h 46"/>
                  <a:gd name="T18" fmla="*/ 57 w 104"/>
                  <a:gd name="T19" fmla="*/ 44 h 46"/>
                  <a:gd name="T20" fmla="*/ 50 w 104"/>
                  <a:gd name="T21" fmla="*/ 38 h 46"/>
                  <a:gd name="T22" fmla="*/ 30 w 104"/>
                  <a:gd name="T23" fmla="*/ 35 h 46"/>
                  <a:gd name="T24" fmla="*/ 24 w 104"/>
                  <a:gd name="T25" fmla="*/ 16 h 46"/>
                  <a:gd name="T26" fmla="*/ 0 w 104"/>
                  <a:gd name="T2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46">
                    <a:moveTo>
                      <a:pt x="0" y="3"/>
                    </a:moveTo>
                    <a:lnTo>
                      <a:pt x="8" y="0"/>
                    </a:lnTo>
                    <a:lnTo>
                      <a:pt x="58" y="15"/>
                    </a:lnTo>
                    <a:lnTo>
                      <a:pt x="85" y="18"/>
                    </a:lnTo>
                    <a:lnTo>
                      <a:pt x="95" y="29"/>
                    </a:lnTo>
                    <a:lnTo>
                      <a:pt x="95" y="35"/>
                    </a:lnTo>
                    <a:lnTo>
                      <a:pt x="104" y="40"/>
                    </a:lnTo>
                    <a:lnTo>
                      <a:pt x="104" y="46"/>
                    </a:lnTo>
                    <a:lnTo>
                      <a:pt x="77" y="41"/>
                    </a:lnTo>
                    <a:lnTo>
                      <a:pt x="57" y="44"/>
                    </a:lnTo>
                    <a:lnTo>
                      <a:pt x="50" y="38"/>
                    </a:lnTo>
                    <a:lnTo>
                      <a:pt x="30" y="35"/>
                    </a:lnTo>
                    <a:lnTo>
                      <a:pt x="24" y="16"/>
                    </a:lnTo>
                    <a:lnTo>
                      <a:pt x="0" y="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119">
                <a:extLst>
                  <a:ext uri="{FF2B5EF4-FFF2-40B4-BE49-F238E27FC236}">
                    <a16:creationId xmlns:a16="http://schemas.microsoft.com/office/drawing/2014/main" id="{76F7C1F6-DAC8-B220-96B2-A322F821039C}"/>
                  </a:ext>
                </a:extLst>
              </p:cNvPr>
              <p:cNvSpPr>
                <a:spLocks/>
              </p:cNvSpPr>
              <p:nvPr/>
            </p:nvSpPr>
            <p:spPr bwMode="auto">
              <a:xfrm>
                <a:off x="3480" y="1666"/>
                <a:ext cx="52" cy="42"/>
              </a:xfrm>
              <a:custGeom>
                <a:avLst/>
                <a:gdLst>
                  <a:gd name="T0" fmla="*/ 21 w 52"/>
                  <a:gd name="T1" fmla="*/ 25 h 42"/>
                  <a:gd name="T2" fmla="*/ 18 w 52"/>
                  <a:gd name="T3" fmla="*/ 22 h 42"/>
                  <a:gd name="T4" fmla="*/ 6 w 52"/>
                  <a:gd name="T5" fmla="*/ 21 h 42"/>
                  <a:gd name="T6" fmla="*/ 4 w 52"/>
                  <a:gd name="T7" fmla="*/ 7 h 42"/>
                  <a:gd name="T8" fmla="*/ 0 w 52"/>
                  <a:gd name="T9" fmla="*/ 3 h 42"/>
                  <a:gd name="T10" fmla="*/ 20 w 52"/>
                  <a:gd name="T11" fmla="*/ 0 h 42"/>
                  <a:gd name="T12" fmla="*/ 32 w 52"/>
                  <a:gd name="T13" fmla="*/ 6 h 42"/>
                  <a:gd name="T14" fmla="*/ 30 w 52"/>
                  <a:gd name="T15" fmla="*/ 13 h 42"/>
                  <a:gd name="T16" fmla="*/ 39 w 52"/>
                  <a:gd name="T17" fmla="*/ 20 h 42"/>
                  <a:gd name="T18" fmla="*/ 40 w 52"/>
                  <a:gd name="T19" fmla="*/ 26 h 42"/>
                  <a:gd name="T20" fmla="*/ 50 w 52"/>
                  <a:gd name="T21" fmla="*/ 30 h 42"/>
                  <a:gd name="T22" fmla="*/ 52 w 52"/>
                  <a:gd name="T23" fmla="*/ 42 h 42"/>
                  <a:gd name="T24" fmla="*/ 46 w 52"/>
                  <a:gd name="T25" fmla="*/ 42 h 42"/>
                  <a:gd name="T26" fmla="*/ 38 w 52"/>
                  <a:gd name="T27" fmla="*/ 34 h 42"/>
                  <a:gd name="T28" fmla="*/ 26 w 52"/>
                  <a:gd name="T29" fmla="*/ 26 h 42"/>
                  <a:gd name="T30" fmla="*/ 24 w 52"/>
                  <a:gd name="T31" fmla="*/ 29 h 42"/>
                  <a:gd name="T32" fmla="*/ 21 w 52"/>
                  <a:gd name="T3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42">
                    <a:moveTo>
                      <a:pt x="21" y="25"/>
                    </a:moveTo>
                    <a:lnTo>
                      <a:pt x="18" y="22"/>
                    </a:lnTo>
                    <a:lnTo>
                      <a:pt x="6" y="21"/>
                    </a:lnTo>
                    <a:lnTo>
                      <a:pt x="4" y="7"/>
                    </a:lnTo>
                    <a:lnTo>
                      <a:pt x="0" y="3"/>
                    </a:lnTo>
                    <a:lnTo>
                      <a:pt x="20" y="0"/>
                    </a:lnTo>
                    <a:lnTo>
                      <a:pt x="32" y="6"/>
                    </a:lnTo>
                    <a:lnTo>
                      <a:pt x="30" y="13"/>
                    </a:lnTo>
                    <a:lnTo>
                      <a:pt x="39" y="20"/>
                    </a:lnTo>
                    <a:lnTo>
                      <a:pt x="40" y="26"/>
                    </a:lnTo>
                    <a:lnTo>
                      <a:pt x="50" y="30"/>
                    </a:lnTo>
                    <a:lnTo>
                      <a:pt x="52" y="42"/>
                    </a:lnTo>
                    <a:lnTo>
                      <a:pt x="46" y="42"/>
                    </a:lnTo>
                    <a:lnTo>
                      <a:pt x="38" y="34"/>
                    </a:lnTo>
                    <a:lnTo>
                      <a:pt x="26" y="26"/>
                    </a:lnTo>
                    <a:lnTo>
                      <a:pt x="24" y="29"/>
                    </a:lnTo>
                    <a:lnTo>
                      <a:pt x="21" y="2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120">
                <a:extLst>
                  <a:ext uri="{FF2B5EF4-FFF2-40B4-BE49-F238E27FC236}">
                    <a16:creationId xmlns:a16="http://schemas.microsoft.com/office/drawing/2014/main" id="{16968FB6-D0EB-7938-A14B-5E46C4341D85}"/>
                  </a:ext>
                </a:extLst>
              </p:cNvPr>
              <p:cNvSpPr>
                <a:spLocks/>
              </p:cNvSpPr>
              <p:nvPr/>
            </p:nvSpPr>
            <p:spPr bwMode="auto">
              <a:xfrm>
                <a:off x="3607" y="1639"/>
                <a:ext cx="224" cy="136"/>
              </a:xfrm>
              <a:custGeom>
                <a:avLst/>
                <a:gdLst>
                  <a:gd name="T0" fmla="*/ 39 w 224"/>
                  <a:gd name="T1" fmla="*/ 96 h 136"/>
                  <a:gd name="T2" fmla="*/ 32 w 224"/>
                  <a:gd name="T3" fmla="*/ 68 h 136"/>
                  <a:gd name="T4" fmla="*/ 12 w 224"/>
                  <a:gd name="T5" fmla="*/ 48 h 136"/>
                  <a:gd name="T6" fmla="*/ 11 w 224"/>
                  <a:gd name="T7" fmla="*/ 30 h 136"/>
                  <a:gd name="T8" fmla="*/ 0 w 224"/>
                  <a:gd name="T9" fmla="*/ 16 h 136"/>
                  <a:gd name="T10" fmla="*/ 20 w 224"/>
                  <a:gd name="T11" fmla="*/ 8 h 136"/>
                  <a:gd name="T12" fmla="*/ 48 w 224"/>
                  <a:gd name="T13" fmla="*/ 28 h 136"/>
                  <a:gd name="T14" fmla="*/ 53 w 224"/>
                  <a:gd name="T15" fmla="*/ 26 h 136"/>
                  <a:gd name="T16" fmla="*/ 69 w 224"/>
                  <a:gd name="T17" fmla="*/ 28 h 136"/>
                  <a:gd name="T18" fmla="*/ 64 w 224"/>
                  <a:gd name="T19" fmla="*/ 13 h 136"/>
                  <a:gd name="T20" fmla="*/ 75 w 224"/>
                  <a:gd name="T21" fmla="*/ 6 h 136"/>
                  <a:gd name="T22" fmla="*/ 83 w 224"/>
                  <a:gd name="T23" fmla="*/ 0 h 136"/>
                  <a:gd name="T24" fmla="*/ 108 w 224"/>
                  <a:gd name="T25" fmla="*/ 9 h 136"/>
                  <a:gd name="T26" fmla="*/ 114 w 224"/>
                  <a:gd name="T27" fmla="*/ 26 h 136"/>
                  <a:gd name="T28" fmla="*/ 139 w 224"/>
                  <a:gd name="T29" fmla="*/ 29 h 136"/>
                  <a:gd name="T30" fmla="*/ 153 w 224"/>
                  <a:gd name="T31" fmla="*/ 49 h 136"/>
                  <a:gd name="T32" fmla="*/ 209 w 224"/>
                  <a:gd name="T33" fmla="*/ 79 h 136"/>
                  <a:gd name="T34" fmla="*/ 223 w 224"/>
                  <a:gd name="T35" fmla="*/ 86 h 136"/>
                  <a:gd name="T36" fmla="*/ 224 w 224"/>
                  <a:gd name="T37" fmla="*/ 95 h 136"/>
                  <a:gd name="T38" fmla="*/ 202 w 224"/>
                  <a:gd name="T39" fmla="*/ 99 h 136"/>
                  <a:gd name="T40" fmla="*/ 200 w 224"/>
                  <a:gd name="T41" fmla="*/ 115 h 136"/>
                  <a:gd name="T42" fmla="*/ 184 w 224"/>
                  <a:gd name="T43" fmla="*/ 123 h 136"/>
                  <a:gd name="T44" fmla="*/ 177 w 224"/>
                  <a:gd name="T45" fmla="*/ 136 h 136"/>
                  <a:gd name="T46" fmla="*/ 155 w 224"/>
                  <a:gd name="T47" fmla="*/ 128 h 136"/>
                  <a:gd name="T48" fmla="*/ 149 w 224"/>
                  <a:gd name="T49" fmla="*/ 110 h 136"/>
                  <a:gd name="T50" fmla="*/ 103 w 224"/>
                  <a:gd name="T51" fmla="*/ 92 h 136"/>
                  <a:gd name="T52" fmla="*/ 87 w 224"/>
                  <a:gd name="T53" fmla="*/ 83 h 136"/>
                  <a:gd name="T54" fmla="*/ 74 w 224"/>
                  <a:gd name="T55" fmla="*/ 82 h 136"/>
                  <a:gd name="T56" fmla="*/ 50 w 224"/>
                  <a:gd name="T57" fmla="*/ 94 h 136"/>
                  <a:gd name="T58" fmla="*/ 39 w 224"/>
                  <a:gd name="T59" fmla="*/ 9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136">
                    <a:moveTo>
                      <a:pt x="39" y="96"/>
                    </a:moveTo>
                    <a:lnTo>
                      <a:pt x="32" y="68"/>
                    </a:lnTo>
                    <a:lnTo>
                      <a:pt x="12" y="48"/>
                    </a:lnTo>
                    <a:lnTo>
                      <a:pt x="11" y="30"/>
                    </a:lnTo>
                    <a:lnTo>
                      <a:pt x="0" y="16"/>
                    </a:lnTo>
                    <a:lnTo>
                      <a:pt x="20" y="8"/>
                    </a:lnTo>
                    <a:lnTo>
                      <a:pt x="48" y="28"/>
                    </a:lnTo>
                    <a:lnTo>
                      <a:pt x="53" y="26"/>
                    </a:lnTo>
                    <a:lnTo>
                      <a:pt x="69" y="28"/>
                    </a:lnTo>
                    <a:lnTo>
                      <a:pt x="64" y="13"/>
                    </a:lnTo>
                    <a:lnTo>
                      <a:pt x="75" y="6"/>
                    </a:lnTo>
                    <a:lnTo>
                      <a:pt x="83" y="0"/>
                    </a:lnTo>
                    <a:lnTo>
                      <a:pt x="108" y="9"/>
                    </a:lnTo>
                    <a:lnTo>
                      <a:pt x="114" y="26"/>
                    </a:lnTo>
                    <a:lnTo>
                      <a:pt x="139" y="29"/>
                    </a:lnTo>
                    <a:lnTo>
                      <a:pt x="153" y="49"/>
                    </a:lnTo>
                    <a:lnTo>
                      <a:pt x="209" y="79"/>
                    </a:lnTo>
                    <a:lnTo>
                      <a:pt x="223" y="86"/>
                    </a:lnTo>
                    <a:lnTo>
                      <a:pt x="224" y="95"/>
                    </a:lnTo>
                    <a:lnTo>
                      <a:pt x="202" y="99"/>
                    </a:lnTo>
                    <a:lnTo>
                      <a:pt x="200" y="115"/>
                    </a:lnTo>
                    <a:lnTo>
                      <a:pt x="184" y="123"/>
                    </a:lnTo>
                    <a:lnTo>
                      <a:pt x="177" y="136"/>
                    </a:lnTo>
                    <a:lnTo>
                      <a:pt x="155" y="128"/>
                    </a:lnTo>
                    <a:lnTo>
                      <a:pt x="149" y="110"/>
                    </a:lnTo>
                    <a:lnTo>
                      <a:pt x="103" y="92"/>
                    </a:lnTo>
                    <a:lnTo>
                      <a:pt x="87" y="83"/>
                    </a:lnTo>
                    <a:lnTo>
                      <a:pt x="74" y="82"/>
                    </a:lnTo>
                    <a:lnTo>
                      <a:pt x="50" y="94"/>
                    </a:lnTo>
                    <a:lnTo>
                      <a:pt x="39" y="9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121">
                <a:extLst>
                  <a:ext uri="{FF2B5EF4-FFF2-40B4-BE49-F238E27FC236}">
                    <a16:creationId xmlns:a16="http://schemas.microsoft.com/office/drawing/2014/main" id="{E9862F4D-E75C-D941-1CE8-3CDF2DD9389E}"/>
                  </a:ext>
                </a:extLst>
              </p:cNvPr>
              <p:cNvSpPr>
                <a:spLocks/>
              </p:cNvSpPr>
              <p:nvPr/>
            </p:nvSpPr>
            <p:spPr bwMode="auto">
              <a:xfrm>
                <a:off x="3643" y="1590"/>
                <a:ext cx="267" cy="148"/>
              </a:xfrm>
              <a:custGeom>
                <a:avLst/>
                <a:gdLst>
                  <a:gd name="T0" fmla="*/ 222 w 267"/>
                  <a:gd name="T1" fmla="*/ 71 h 148"/>
                  <a:gd name="T2" fmla="*/ 244 w 267"/>
                  <a:gd name="T3" fmla="*/ 73 h 148"/>
                  <a:gd name="T4" fmla="*/ 267 w 267"/>
                  <a:gd name="T5" fmla="*/ 83 h 148"/>
                  <a:gd name="T6" fmla="*/ 250 w 267"/>
                  <a:gd name="T7" fmla="*/ 96 h 148"/>
                  <a:gd name="T8" fmla="*/ 238 w 267"/>
                  <a:gd name="T9" fmla="*/ 94 h 148"/>
                  <a:gd name="T10" fmla="*/ 229 w 267"/>
                  <a:gd name="T11" fmla="*/ 91 h 148"/>
                  <a:gd name="T12" fmla="*/ 234 w 267"/>
                  <a:gd name="T13" fmla="*/ 86 h 148"/>
                  <a:gd name="T14" fmla="*/ 230 w 267"/>
                  <a:gd name="T15" fmla="*/ 80 h 148"/>
                  <a:gd name="T16" fmla="*/ 218 w 267"/>
                  <a:gd name="T17" fmla="*/ 88 h 148"/>
                  <a:gd name="T18" fmla="*/ 208 w 267"/>
                  <a:gd name="T19" fmla="*/ 105 h 148"/>
                  <a:gd name="T20" fmla="*/ 196 w 267"/>
                  <a:gd name="T21" fmla="*/ 104 h 148"/>
                  <a:gd name="T22" fmla="*/ 190 w 267"/>
                  <a:gd name="T23" fmla="*/ 111 h 148"/>
                  <a:gd name="T24" fmla="*/ 205 w 267"/>
                  <a:gd name="T25" fmla="*/ 117 h 148"/>
                  <a:gd name="T26" fmla="*/ 211 w 267"/>
                  <a:gd name="T27" fmla="*/ 128 h 148"/>
                  <a:gd name="T28" fmla="*/ 207 w 267"/>
                  <a:gd name="T29" fmla="*/ 148 h 148"/>
                  <a:gd name="T30" fmla="*/ 188 w 267"/>
                  <a:gd name="T31" fmla="*/ 144 h 148"/>
                  <a:gd name="T32" fmla="*/ 187 w 267"/>
                  <a:gd name="T33" fmla="*/ 135 h 148"/>
                  <a:gd name="T34" fmla="*/ 173 w 267"/>
                  <a:gd name="T35" fmla="*/ 128 h 148"/>
                  <a:gd name="T36" fmla="*/ 117 w 267"/>
                  <a:gd name="T37" fmla="*/ 98 h 148"/>
                  <a:gd name="T38" fmla="*/ 103 w 267"/>
                  <a:gd name="T39" fmla="*/ 78 h 148"/>
                  <a:gd name="T40" fmla="*/ 78 w 267"/>
                  <a:gd name="T41" fmla="*/ 75 h 148"/>
                  <a:gd name="T42" fmla="*/ 72 w 267"/>
                  <a:gd name="T43" fmla="*/ 58 h 148"/>
                  <a:gd name="T44" fmla="*/ 47 w 267"/>
                  <a:gd name="T45" fmla="*/ 49 h 148"/>
                  <a:gd name="T46" fmla="*/ 39 w 267"/>
                  <a:gd name="T47" fmla="*/ 55 h 148"/>
                  <a:gd name="T48" fmla="*/ 28 w 267"/>
                  <a:gd name="T49" fmla="*/ 62 h 148"/>
                  <a:gd name="T50" fmla="*/ 33 w 267"/>
                  <a:gd name="T51" fmla="*/ 77 h 148"/>
                  <a:gd name="T52" fmla="*/ 17 w 267"/>
                  <a:gd name="T53" fmla="*/ 75 h 148"/>
                  <a:gd name="T54" fmla="*/ 16 w 267"/>
                  <a:gd name="T55" fmla="*/ 65 h 148"/>
                  <a:gd name="T56" fmla="*/ 0 w 267"/>
                  <a:gd name="T57" fmla="*/ 9 h 148"/>
                  <a:gd name="T58" fmla="*/ 34 w 267"/>
                  <a:gd name="T59" fmla="*/ 0 h 148"/>
                  <a:gd name="T60" fmla="*/ 80 w 267"/>
                  <a:gd name="T61" fmla="*/ 26 h 148"/>
                  <a:gd name="T62" fmla="*/ 108 w 267"/>
                  <a:gd name="T63" fmla="*/ 35 h 148"/>
                  <a:gd name="T64" fmla="*/ 126 w 267"/>
                  <a:gd name="T65" fmla="*/ 35 h 148"/>
                  <a:gd name="T66" fmla="*/ 134 w 267"/>
                  <a:gd name="T67" fmla="*/ 32 h 148"/>
                  <a:gd name="T68" fmla="*/ 153 w 267"/>
                  <a:gd name="T69" fmla="*/ 43 h 148"/>
                  <a:gd name="T70" fmla="*/ 174 w 267"/>
                  <a:gd name="T71" fmla="*/ 78 h 148"/>
                  <a:gd name="T72" fmla="*/ 200 w 267"/>
                  <a:gd name="T73" fmla="*/ 84 h 148"/>
                  <a:gd name="T74" fmla="*/ 218 w 267"/>
                  <a:gd name="T75" fmla="*/ 63 h 148"/>
                  <a:gd name="T76" fmla="*/ 233 w 267"/>
                  <a:gd name="T77" fmla="*/ 58 h 148"/>
                  <a:gd name="T78" fmla="*/ 222 w 267"/>
                  <a:gd name="T79"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7" h="148">
                    <a:moveTo>
                      <a:pt x="222" y="71"/>
                    </a:moveTo>
                    <a:lnTo>
                      <a:pt x="244" y="73"/>
                    </a:lnTo>
                    <a:lnTo>
                      <a:pt x="267" y="83"/>
                    </a:lnTo>
                    <a:lnTo>
                      <a:pt x="250" y="96"/>
                    </a:lnTo>
                    <a:lnTo>
                      <a:pt x="238" y="94"/>
                    </a:lnTo>
                    <a:lnTo>
                      <a:pt x="229" y="91"/>
                    </a:lnTo>
                    <a:lnTo>
                      <a:pt x="234" y="86"/>
                    </a:lnTo>
                    <a:lnTo>
                      <a:pt x="230" y="80"/>
                    </a:lnTo>
                    <a:lnTo>
                      <a:pt x="218" y="88"/>
                    </a:lnTo>
                    <a:lnTo>
                      <a:pt x="208" y="105"/>
                    </a:lnTo>
                    <a:lnTo>
                      <a:pt x="196" y="104"/>
                    </a:lnTo>
                    <a:lnTo>
                      <a:pt x="190" y="111"/>
                    </a:lnTo>
                    <a:lnTo>
                      <a:pt x="205" y="117"/>
                    </a:lnTo>
                    <a:lnTo>
                      <a:pt x="211" y="128"/>
                    </a:lnTo>
                    <a:lnTo>
                      <a:pt x="207" y="148"/>
                    </a:lnTo>
                    <a:lnTo>
                      <a:pt x="188" y="144"/>
                    </a:lnTo>
                    <a:lnTo>
                      <a:pt x="187" y="135"/>
                    </a:lnTo>
                    <a:lnTo>
                      <a:pt x="173" y="128"/>
                    </a:lnTo>
                    <a:lnTo>
                      <a:pt x="117" y="98"/>
                    </a:lnTo>
                    <a:lnTo>
                      <a:pt x="103" y="78"/>
                    </a:lnTo>
                    <a:lnTo>
                      <a:pt x="78" y="75"/>
                    </a:lnTo>
                    <a:lnTo>
                      <a:pt x="72" y="58"/>
                    </a:lnTo>
                    <a:lnTo>
                      <a:pt x="47" y="49"/>
                    </a:lnTo>
                    <a:lnTo>
                      <a:pt x="39" y="55"/>
                    </a:lnTo>
                    <a:lnTo>
                      <a:pt x="28" y="62"/>
                    </a:lnTo>
                    <a:lnTo>
                      <a:pt x="33" y="77"/>
                    </a:lnTo>
                    <a:lnTo>
                      <a:pt x="17" y="75"/>
                    </a:lnTo>
                    <a:lnTo>
                      <a:pt x="16" y="65"/>
                    </a:lnTo>
                    <a:lnTo>
                      <a:pt x="0" y="9"/>
                    </a:lnTo>
                    <a:lnTo>
                      <a:pt x="34" y="0"/>
                    </a:lnTo>
                    <a:lnTo>
                      <a:pt x="80" y="26"/>
                    </a:lnTo>
                    <a:lnTo>
                      <a:pt x="108" y="35"/>
                    </a:lnTo>
                    <a:lnTo>
                      <a:pt x="126" y="35"/>
                    </a:lnTo>
                    <a:lnTo>
                      <a:pt x="134" y="32"/>
                    </a:lnTo>
                    <a:lnTo>
                      <a:pt x="153" y="43"/>
                    </a:lnTo>
                    <a:lnTo>
                      <a:pt x="174" y="78"/>
                    </a:lnTo>
                    <a:lnTo>
                      <a:pt x="200" y="84"/>
                    </a:lnTo>
                    <a:lnTo>
                      <a:pt x="218" y="63"/>
                    </a:lnTo>
                    <a:lnTo>
                      <a:pt x="233" y="58"/>
                    </a:lnTo>
                    <a:lnTo>
                      <a:pt x="222" y="7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122">
                <a:extLst>
                  <a:ext uri="{FF2B5EF4-FFF2-40B4-BE49-F238E27FC236}">
                    <a16:creationId xmlns:a16="http://schemas.microsoft.com/office/drawing/2014/main" id="{150CE903-AD2E-961A-C074-E179CE681A17}"/>
                  </a:ext>
                </a:extLst>
              </p:cNvPr>
              <p:cNvSpPr>
                <a:spLocks/>
              </p:cNvSpPr>
              <p:nvPr/>
            </p:nvSpPr>
            <p:spPr bwMode="auto">
              <a:xfrm>
                <a:off x="3833" y="1670"/>
                <a:ext cx="125" cy="77"/>
              </a:xfrm>
              <a:custGeom>
                <a:avLst/>
                <a:gdLst>
                  <a:gd name="T0" fmla="*/ 117 w 125"/>
                  <a:gd name="T1" fmla="*/ 46 h 77"/>
                  <a:gd name="T2" fmla="*/ 125 w 125"/>
                  <a:gd name="T3" fmla="*/ 66 h 77"/>
                  <a:gd name="T4" fmla="*/ 119 w 125"/>
                  <a:gd name="T5" fmla="*/ 64 h 77"/>
                  <a:gd name="T6" fmla="*/ 98 w 125"/>
                  <a:gd name="T7" fmla="*/ 63 h 77"/>
                  <a:gd name="T8" fmla="*/ 76 w 125"/>
                  <a:gd name="T9" fmla="*/ 77 h 77"/>
                  <a:gd name="T10" fmla="*/ 72 w 125"/>
                  <a:gd name="T11" fmla="*/ 56 h 77"/>
                  <a:gd name="T12" fmla="*/ 60 w 125"/>
                  <a:gd name="T13" fmla="*/ 46 h 77"/>
                  <a:gd name="T14" fmla="*/ 56 w 125"/>
                  <a:gd name="T15" fmla="*/ 48 h 77"/>
                  <a:gd name="T16" fmla="*/ 52 w 125"/>
                  <a:gd name="T17" fmla="*/ 61 h 77"/>
                  <a:gd name="T18" fmla="*/ 43 w 125"/>
                  <a:gd name="T19" fmla="*/ 62 h 77"/>
                  <a:gd name="T20" fmla="*/ 24 w 125"/>
                  <a:gd name="T21" fmla="*/ 74 h 77"/>
                  <a:gd name="T22" fmla="*/ 17 w 125"/>
                  <a:gd name="T23" fmla="*/ 68 h 77"/>
                  <a:gd name="T24" fmla="*/ 21 w 125"/>
                  <a:gd name="T25" fmla="*/ 48 h 77"/>
                  <a:gd name="T26" fmla="*/ 15 w 125"/>
                  <a:gd name="T27" fmla="*/ 37 h 77"/>
                  <a:gd name="T28" fmla="*/ 0 w 125"/>
                  <a:gd name="T29" fmla="*/ 31 h 77"/>
                  <a:gd name="T30" fmla="*/ 6 w 125"/>
                  <a:gd name="T31" fmla="*/ 24 h 77"/>
                  <a:gd name="T32" fmla="*/ 18 w 125"/>
                  <a:gd name="T33" fmla="*/ 25 h 77"/>
                  <a:gd name="T34" fmla="*/ 28 w 125"/>
                  <a:gd name="T35" fmla="*/ 8 h 77"/>
                  <a:gd name="T36" fmla="*/ 40 w 125"/>
                  <a:gd name="T37" fmla="*/ 0 h 77"/>
                  <a:gd name="T38" fmla="*/ 44 w 125"/>
                  <a:gd name="T39" fmla="*/ 6 h 77"/>
                  <a:gd name="T40" fmla="*/ 39 w 125"/>
                  <a:gd name="T41" fmla="*/ 11 h 77"/>
                  <a:gd name="T42" fmla="*/ 48 w 125"/>
                  <a:gd name="T43" fmla="*/ 14 h 77"/>
                  <a:gd name="T44" fmla="*/ 45 w 125"/>
                  <a:gd name="T45" fmla="*/ 18 h 77"/>
                  <a:gd name="T46" fmla="*/ 28 w 125"/>
                  <a:gd name="T47" fmla="*/ 18 h 77"/>
                  <a:gd name="T48" fmla="*/ 28 w 125"/>
                  <a:gd name="T49" fmla="*/ 27 h 77"/>
                  <a:gd name="T50" fmla="*/ 56 w 125"/>
                  <a:gd name="T51" fmla="*/ 25 h 77"/>
                  <a:gd name="T52" fmla="*/ 92 w 125"/>
                  <a:gd name="T53" fmla="*/ 29 h 77"/>
                  <a:gd name="T54" fmla="*/ 98 w 125"/>
                  <a:gd name="T55" fmla="*/ 42 h 77"/>
                  <a:gd name="T56" fmla="*/ 117 w 125"/>
                  <a:gd name="T57"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 h="77">
                    <a:moveTo>
                      <a:pt x="117" y="46"/>
                    </a:moveTo>
                    <a:lnTo>
                      <a:pt x="125" y="66"/>
                    </a:lnTo>
                    <a:lnTo>
                      <a:pt x="119" y="64"/>
                    </a:lnTo>
                    <a:lnTo>
                      <a:pt x="98" y="63"/>
                    </a:lnTo>
                    <a:lnTo>
                      <a:pt x="76" y="77"/>
                    </a:lnTo>
                    <a:lnTo>
                      <a:pt x="72" y="56"/>
                    </a:lnTo>
                    <a:lnTo>
                      <a:pt x="60" y="46"/>
                    </a:lnTo>
                    <a:lnTo>
                      <a:pt x="56" y="48"/>
                    </a:lnTo>
                    <a:lnTo>
                      <a:pt x="52" y="61"/>
                    </a:lnTo>
                    <a:lnTo>
                      <a:pt x="43" y="62"/>
                    </a:lnTo>
                    <a:lnTo>
                      <a:pt x="24" y="74"/>
                    </a:lnTo>
                    <a:lnTo>
                      <a:pt x="17" y="68"/>
                    </a:lnTo>
                    <a:lnTo>
                      <a:pt x="21" y="48"/>
                    </a:lnTo>
                    <a:lnTo>
                      <a:pt x="15" y="37"/>
                    </a:lnTo>
                    <a:lnTo>
                      <a:pt x="0" y="31"/>
                    </a:lnTo>
                    <a:lnTo>
                      <a:pt x="6" y="24"/>
                    </a:lnTo>
                    <a:lnTo>
                      <a:pt x="18" y="25"/>
                    </a:lnTo>
                    <a:lnTo>
                      <a:pt x="28" y="8"/>
                    </a:lnTo>
                    <a:lnTo>
                      <a:pt x="40" y="0"/>
                    </a:lnTo>
                    <a:lnTo>
                      <a:pt x="44" y="6"/>
                    </a:lnTo>
                    <a:lnTo>
                      <a:pt x="39" y="11"/>
                    </a:lnTo>
                    <a:lnTo>
                      <a:pt x="48" y="14"/>
                    </a:lnTo>
                    <a:lnTo>
                      <a:pt x="45" y="18"/>
                    </a:lnTo>
                    <a:lnTo>
                      <a:pt x="28" y="18"/>
                    </a:lnTo>
                    <a:lnTo>
                      <a:pt x="28" y="27"/>
                    </a:lnTo>
                    <a:lnTo>
                      <a:pt x="56" y="25"/>
                    </a:lnTo>
                    <a:lnTo>
                      <a:pt x="92" y="29"/>
                    </a:lnTo>
                    <a:lnTo>
                      <a:pt x="98" y="42"/>
                    </a:lnTo>
                    <a:lnTo>
                      <a:pt x="117" y="4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123">
                <a:extLst>
                  <a:ext uri="{FF2B5EF4-FFF2-40B4-BE49-F238E27FC236}">
                    <a16:creationId xmlns:a16="http://schemas.microsoft.com/office/drawing/2014/main" id="{54809D48-0556-2F1A-4CEC-0674A799884A}"/>
                  </a:ext>
                </a:extLst>
              </p:cNvPr>
              <p:cNvSpPr>
                <a:spLocks/>
              </p:cNvSpPr>
              <p:nvPr/>
            </p:nvSpPr>
            <p:spPr bwMode="auto">
              <a:xfrm>
                <a:off x="3861" y="1632"/>
                <a:ext cx="145" cy="67"/>
              </a:xfrm>
              <a:custGeom>
                <a:avLst/>
                <a:gdLst>
                  <a:gd name="T0" fmla="*/ 145 w 145"/>
                  <a:gd name="T1" fmla="*/ 19 h 67"/>
                  <a:gd name="T2" fmla="*/ 121 w 145"/>
                  <a:gd name="T3" fmla="*/ 38 h 67"/>
                  <a:gd name="T4" fmla="*/ 104 w 145"/>
                  <a:gd name="T5" fmla="*/ 38 h 67"/>
                  <a:gd name="T6" fmla="*/ 100 w 145"/>
                  <a:gd name="T7" fmla="*/ 50 h 67"/>
                  <a:gd name="T8" fmla="*/ 78 w 145"/>
                  <a:gd name="T9" fmla="*/ 49 h 67"/>
                  <a:gd name="T10" fmla="*/ 64 w 145"/>
                  <a:gd name="T11" fmla="*/ 67 h 67"/>
                  <a:gd name="T12" fmla="*/ 28 w 145"/>
                  <a:gd name="T13" fmla="*/ 63 h 67"/>
                  <a:gd name="T14" fmla="*/ 0 w 145"/>
                  <a:gd name="T15" fmla="*/ 65 h 67"/>
                  <a:gd name="T16" fmla="*/ 0 w 145"/>
                  <a:gd name="T17" fmla="*/ 56 h 67"/>
                  <a:gd name="T18" fmla="*/ 17 w 145"/>
                  <a:gd name="T19" fmla="*/ 56 h 67"/>
                  <a:gd name="T20" fmla="*/ 20 w 145"/>
                  <a:gd name="T21" fmla="*/ 52 h 67"/>
                  <a:gd name="T22" fmla="*/ 32 w 145"/>
                  <a:gd name="T23" fmla="*/ 54 h 67"/>
                  <a:gd name="T24" fmla="*/ 49 w 145"/>
                  <a:gd name="T25" fmla="*/ 41 h 67"/>
                  <a:gd name="T26" fmla="*/ 26 w 145"/>
                  <a:gd name="T27" fmla="*/ 31 h 67"/>
                  <a:gd name="T28" fmla="*/ 4 w 145"/>
                  <a:gd name="T29" fmla="*/ 29 h 67"/>
                  <a:gd name="T30" fmla="*/ 15 w 145"/>
                  <a:gd name="T31" fmla="*/ 16 h 67"/>
                  <a:gd name="T32" fmla="*/ 0 w 145"/>
                  <a:gd name="T33" fmla="*/ 21 h 67"/>
                  <a:gd name="T34" fmla="*/ 12 w 145"/>
                  <a:gd name="T35" fmla="*/ 6 h 67"/>
                  <a:gd name="T36" fmla="*/ 26 w 145"/>
                  <a:gd name="T37" fmla="*/ 7 h 67"/>
                  <a:gd name="T38" fmla="*/ 45 w 145"/>
                  <a:gd name="T39" fmla="*/ 12 h 67"/>
                  <a:gd name="T40" fmla="*/ 46 w 145"/>
                  <a:gd name="T41" fmla="*/ 0 h 67"/>
                  <a:gd name="T42" fmla="*/ 65 w 145"/>
                  <a:gd name="T43" fmla="*/ 4 h 67"/>
                  <a:gd name="T44" fmla="*/ 68 w 145"/>
                  <a:gd name="T45" fmla="*/ 3 h 67"/>
                  <a:gd name="T46" fmla="*/ 95 w 145"/>
                  <a:gd name="T47" fmla="*/ 5 h 67"/>
                  <a:gd name="T48" fmla="*/ 126 w 145"/>
                  <a:gd name="T49" fmla="*/ 8 h 67"/>
                  <a:gd name="T50" fmla="*/ 145 w 145"/>
                  <a:gd name="T51" fmla="*/ 1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67">
                    <a:moveTo>
                      <a:pt x="145" y="19"/>
                    </a:moveTo>
                    <a:lnTo>
                      <a:pt x="121" y="38"/>
                    </a:lnTo>
                    <a:lnTo>
                      <a:pt x="104" y="38"/>
                    </a:lnTo>
                    <a:lnTo>
                      <a:pt x="100" y="50"/>
                    </a:lnTo>
                    <a:lnTo>
                      <a:pt x="78" y="49"/>
                    </a:lnTo>
                    <a:lnTo>
                      <a:pt x="64" y="67"/>
                    </a:lnTo>
                    <a:lnTo>
                      <a:pt x="28" y="63"/>
                    </a:lnTo>
                    <a:lnTo>
                      <a:pt x="0" y="65"/>
                    </a:lnTo>
                    <a:lnTo>
                      <a:pt x="0" y="56"/>
                    </a:lnTo>
                    <a:lnTo>
                      <a:pt x="17" y="56"/>
                    </a:lnTo>
                    <a:lnTo>
                      <a:pt x="20" y="52"/>
                    </a:lnTo>
                    <a:lnTo>
                      <a:pt x="32" y="54"/>
                    </a:lnTo>
                    <a:lnTo>
                      <a:pt x="49" y="41"/>
                    </a:lnTo>
                    <a:lnTo>
                      <a:pt x="26" y="31"/>
                    </a:lnTo>
                    <a:lnTo>
                      <a:pt x="4" y="29"/>
                    </a:lnTo>
                    <a:lnTo>
                      <a:pt x="15" y="16"/>
                    </a:lnTo>
                    <a:lnTo>
                      <a:pt x="0" y="21"/>
                    </a:lnTo>
                    <a:lnTo>
                      <a:pt x="12" y="6"/>
                    </a:lnTo>
                    <a:lnTo>
                      <a:pt x="26" y="7"/>
                    </a:lnTo>
                    <a:lnTo>
                      <a:pt x="45" y="12"/>
                    </a:lnTo>
                    <a:lnTo>
                      <a:pt x="46" y="0"/>
                    </a:lnTo>
                    <a:lnTo>
                      <a:pt x="65" y="4"/>
                    </a:lnTo>
                    <a:lnTo>
                      <a:pt x="68" y="3"/>
                    </a:lnTo>
                    <a:lnTo>
                      <a:pt x="95" y="5"/>
                    </a:lnTo>
                    <a:lnTo>
                      <a:pt x="126" y="8"/>
                    </a:lnTo>
                    <a:lnTo>
                      <a:pt x="145" y="1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124">
                <a:extLst>
                  <a:ext uri="{FF2B5EF4-FFF2-40B4-BE49-F238E27FC236}">
                    <a16:creationId xmlns:a16="http://schemas.microsoft.com/office/drawing/2014/main" id="{0297D4F7-F11F-E242-B895-3C8219ECE618}"/>
                  </a:ext>
                </a:extLst>
              </p:cNvPr>
              <p:cNvSpPr>
                <a:spLocks/>
              </p:cNvSpPr>
              <p:nvPr/>
            </p:nvSpPr>
            <p:spPr bwMode="auto">
              <a:xfrm>
                <a:off x="3040" y="1567"/>
                <a:ext cx="43" cy="25"/>
              </a:xfrm>
              <a:custGeom>
                <a:avLst/>
                <a:gdLst>
                  <a:gd name="T0" fmla="*/ 6 w 43"/>
                  <a:gd name="T1" fmla="*/ 10 h 25"/>
                  <a:gd name="T2" fmla="*/ 23 w 43"/>
                  <a:gd name="T3" fmla="*/ 5 h 25"/>
                  <a:gd name="T4" fmla="*/ 39 w 43"/>
                  <a:gd name="T5" fmla="*/ 0 h 25"/>
                  <a:gd name="T6" fmla="*/ 43 w 43"/>
                  <a:gd name="T7" fmla="*/ 7 h 25"/>
                  <a:gd name="T8" fmla="*/ 41 w 43"/>
                  <a:gd name="T9" fmla="*/ 7 h 25"/>
                  <a:gd name="T10" fmla="*/ 41 w 43"/>
                  <a:gd name="T11" fmla="*/ 7 h 25"/>
                  <a:gd name="T12" fmla="*/ 39 w 43"/>
                  <a:gd name="T13" fmla="*/ 5 h 25"/>
                  <a:gd name="T14" fmla="*/ 33 w 43"/>
                  <a:gd name="T15" fmla="*/ 18 h 25"/>
                  <a:gd name="T16" fmla="*/ 24 w 43"/>
                  <a:gd name="T17" fmla="*/ 24 h 25"/>
                  <a:gd name="T18" fmla="*/ 4 w 43"/>
                  <a:gd name="T19" fmla="*/ 25 h 25"/>
                  <a:gd name="T20" fmla="*/ 0 w 43"/>
                  <a:gd name="T21" fmla="*/ 22 h 25"/>
                  <a:gd name="T22" fmla="*/ 6 w 43"/>
                  <a:gd name="T2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5">
                    <a:moveTo>
                      <a:pt x="6" y="10"/>
                    </a:moveTo>
                    <a:lnTo>
                      <a:pt x="23" y="5"/>
                    </a:lnTo>
                    <a:lnTo>
                      <a:pt x="39" y="0"/>
                    </a:lnTo>
                    <a:lnTo>
                      <a:pt x="43" y="7"/>
                    </a:lnTo>
                    <a:lnTo>
                      <a:pt x="41" y="7"/>
                    </a:lnTo>
                    <a:lnTo>
                      <a:pt x="41" y="7"/>
                    </a:lnTo>
                    <a:lnTo>
                      <a:pt x="39" y="5"/>
                    </a:lnTo>
                    <a:lnTo>
                      <a:pt x="33" y="18"/>
                    </a:lnTo>
                    <a:lnTo>
                      <a:pt x="24" y="24"/>
                    </a:lnTo>
                    <a:lnTo>
                      <a:pt x="4" y="25"/>
                    </a:lnTo>
                    <a:lnTo>
                      <a:pt x="0" y="22"/>
                    </a:lnTo>
                    <a:lnTo>
                      <a:pt x="6" y="1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125">
                <a:extLst>
                  <a:ext uri="{FF2B5EF4-FFF2-40B4-BE49-F238E27FC236}">
                    <a16:creationId xmlns:a16="http://schemas.microsoft.com/office/drawing/2014/main" id="{A2B060EC-1DF3-7922-26F3-E21FE21B997D}"/>
                  </a:ext>
                </a:extLst>
              </p:cNvPr>
              <p:cNvSpPr>
                <a:spLocks/>
              </p:cNvSpPr>
              <p:nvPr/>
            </p:nvSpPr>
            <p:spPr bwMode="auto">
              <a:xfrm>
                <a:off x="3146" y="1647"/>
                <a:ext cx="37" cy="28"/>
              </a:xfrm>
              <a:custGeom>
                <a:avLst/>
                <a:gdLst>
                  <a:gd name="T0" fmla="*/ 0 w 37"/>
                  <a:gd name="T1" fmla="*/ 2 h 28"/>
                  <a:gd name="T2" fmla="*/ 16 w 37"/>
                  <a:gd name="T3" fmla="*/ 2 h 28"/>
                  <a:gd name="T4" fmla="*/ 20 w 37"/>
                  <a:gd name="T5" fmla="*/ 1 h 28"/>
                  <a:gd name="T6" fmla="*/ 25 w 37"/>
                  <a:gd name="T7" fmla="*/ 0 h 28"/>
                  <a:gd name="T8" fmla="*/ 37 w 37"/>
                  <a:gd name="T9" fmla="*/ 10 h 28"/>
                  <a:gd name="T10" fmla="*/ 35 w 37"/>
                  <a:gd name="T11" fmla="*/ 21 h 28"/>
                  <a:gd name="T12" fmla="*/ 21 w 37"/>
                  <a:gd name="T13" fmla="*/ 24 h 28"/>
                  <a:gd name="T14" fmla="*/ 10 w 37"/>
                  <a:gd name="T15" fmla="*/ 28 h 28"/>
                  <a:gd name="T16" fmla="*/ 1 w 37"/>
                  <a:gd name="T17" fmla="*/ 20 h 28"/>
                  <a:gd name="T18" fmla="*/ 0 w 37"/>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8">
                    <a:moveTo>
                      <a:pt x="0" y="2"/>
                    </a:moveTo>
                    <a:lnTo>
                      <a:pt x="16" y="2"/>
                    </a:lnTo>
                    <a:lnTo>
                      <a:pt x="20" y="1"/>
                    </a:lnTo>
                    <a:lnTo>
                      <a:pt x="25" y="0"/>
                    </a:lnTo>
                    <a:lnTo>
                      <a:pt x="37" y="10"/>
                    </a:lnTo>
                    <a:lnTo>
                      <a:pt x="35" y="21"/>
                    </a:lnTo>
                    <a:lnTo>
                      <a:pt x="21" y="24"/>
                    </a:lnTo>
                    <a:lnTo>
                      <a:pt x="10" y="28"/>
                    </a:lnTo>
                    <a:lnTo>
                      <a:pt x="1" y="20"/>
                    </a:lnTo>
                    <a:lnTo>
                      <a:pt x="0"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126">
                <a:extLst>
                  <a:ext uri="{FF2B5EF4-FFF2-40B4-BE49-F238E27FC236}">
                    <a16:creationId xmlns:a16="http://schemas.microsoft.com/office/drawing/2014/main" id="{CD564424-5302-F305-1BEF-B5A25578746C}"/>
                  </a:ext>
                </a:extLst>
              </p:cNvPr>
              <p:cNvSpPr>
                <a:spLocks/>
              </p:cNvSpPr>
              <p:nvPr/>
            </p:nvSpPr>
            <p:spPr bwMode="auto">
              <a:xfrm>
                <a:off x="3169" y="1612"/>
                <a:ext cx="89" cy="54"/>
              </a:xfrm>
              <a:custGeom>
                <a:avLst/>
                <a:gdLst>
                  <a:gd name="T0" fmla="*/ 48 w 89"/>
                  <a:gd name="T1" fmla="*/ 11 h 54"/>
                  <a:gd name="T2" fmla="*/ 68 w 89"/>
                  <a:gd name="T3" fmla="*/ 4 h 54"/>
                  <a:gd name="T4" fmla="*/ 79 w 89"/>
                  <a:gd name="T5" fmla="*/ 9 h 54"/>
                  <a:gd name="T6" fmla="*/ 83 w 89"/>
                  <a:gd name="T7" fmla="*/ 11 h 54"/>
                  <a:gd name="T8" fmla="*/ 89 w 89"/>
                  <a:gd name="T9" fmla="*/ 13 h 54"/>
                  <a:gd name="T10" fmla="*/ 83 w 89"/>
                  <a:gd name="T11" fmla="*/ 20 h 54"/>
                  <a:gd name="T12" fmla="*/ 77 w 89"/>
                  <a:gd name="T13" fmla="*/ 32 h 54"/>
                  <a:gd name="T14" fmla="*/ 85 w 89"/>
                  <a:gd name="T15" fmla="*/ 42 h 54"/>
                  <a:gd name="T16" fmla="*/ 72 w 89"/>
                  <a:gd name="T17" fmla="*/ 40 h 54"/>
                  <a:gd name="T18" fmla="*/ 61 w 89"/>
                  <a:gd name="T19" fmla="*/ 44 h 54"/>
                  <a:gd name="T20" fmla="*/ 66 w 89"/>
                  <a:gd name="T21" fmla="*/ 52 h 54"/>
                  <a:gd name="T22" fmla="*/ 60 w 89"/>
                  <a:gd name="T23" fmla="*/ 52 h 54"/>
                  <a:gd name="T24" fmla="*/ 48 w 89"/>
                  <a:gd name="T25" fmla="*/ 54 h 54"/>
                  <a:gd name="T26" fmla="*/ 31 w 89"/>
                  <a:gd name="T27" fmla="*/ 48 h 54"/>
                  <a:gd name="T28" fmla="*/ 26 w 89"/>
                  <a:gd name="T29" fmla="*/ 48 h 54"/>
                  <a:gd name="T30" fmla="*/ 13 w 89"/>
                  <a:gd name="T31" fmla="*/ 53 h 54"/>
                  <a:gd name="T32" fmla="*/ 14 w 89"/>
                  <a:gd name="T33" fmla="*/ 45 h 54"/>
                  <a:gd name="T34" fmla="*/ 2 w 89"/>
                  <a:gd name="T35" fmla="*/ 35 h 54"/>
                  <a:gd name="T36" fmla="*/ 6 w 89"/>
                  <a:gd name="T37" fmla="*/ 33 h 54"/>
                  <a:gd name="T38" fmla="*/ 3 w 89"/>
                  <a:gd name="T39" fmla="*/ 26 h 54"/>
                  <a:gd name="T40" fmla="*/ 9 w 89"/>
                  <a:gd name="T41" fmla="*/ 26 h 54"/>
                  <a:gd name="T42" fmla="*/ 11 w 89"/>
                  <a:gd name="T43" fmla="*/ 21 h 54"/>
                  <a:gd name="T44" fmla="*/ 0 w 89"/>
                  <a:gd name="T45" fmla="*/ 11 h 54"/>
                  <a:gd name="T46" fmla="*/ 4 w 89"/>
                  <a:gd name="T47" fmla="*/ 0 h 54"/>
                  <a:gd name="T48" fmla="*/ 10 w 89"/>
                  <a:gd name="T49" fmla="*/ 8 h 54"/>
                  <a:gd name="T50" fmla="*/ 48 w 89"/>
                  <a:gd name="T51"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54">
                    <a:moveTo>
                      <a:pt x="48" y="11"/>
                    </a:moveTo>
                    <a:lnTo>
                      <a:pt x="68" y="4"/>
                    </a:lnTo>
                    <a:lnTo>
                      <a:pt x="79" y="9"/>
                    </a:lnTo>
                    <a:lnTo>
                      <a:pt x="83" y="11"/>
                    </a:lnTo>
                    <a:lnTo>
                      <a:pt x="89" y="13"/>
                    </a:lnTo>
                    <a:lnTo>
                      <a:pt x="83" y="20"/>
                    </a:lnTo>
                    <a:lnTo>
                      <a:pt x="77" y="32"/>
                    </a:lnTo>
                    <a:lnTo>
                      <a:pt x="85" y="42"/>
                    </a:lnTo>
                    <a:lnTo>
                      <a:pt x="72" y="40"/>
                    </a:lnTo>
                    <a:lnTo>
                      <a:pt x="61" y="44"/>
                    </a:lnTo>
                    <a:lnTo>
                      <a:pt x="66" y="52"/>
                    </a:lnTo>
                    <a:lnTo>
                      <a:pt x="60" y="52"/>
                    </a:lnTo>
                    <a:lnTo>
                      <a:pt x="48" y="54"/>
                    </a:lnTo>
                    <a:lnTo>
                      <a:pt x="31" y="48"/>
                    </a:lnTo>
                    <a:lnTo>
                      <a:pt x="26" y="48"/>
                    </a:lnTo>
                    <a:lnTo>
                      <a:pt x="13" y="53"/>
                    </a:lnTo>
                    <a:lnTo>
                      <a:pt x="14" y="45"/>
                    </a:lnTo>
                    <a:lnTo>
                      <a:pt x="2" y="35"/>
                    </a:lnTo>
                    <a:lnTo>
                      <a:pt x="6" y="33"/>
                    </a:lnTo>
                    <a:lnTo>
                      <a:pt x="3" y="26"/>
                    </a:lnTo>
                    <a:lnTo>
                      <a:pt x="9" y="26"/>
                    </a:lnTo>
                    <a:lnTo>
                      <a:pt x="11" y="21"/>
                    </a:lnTo>
                    <a:lnTo>
                      <a:pt x="0" y="11"/>
                    </a:lnTo>
                    <a:lnTo>
                      <a:pt x="4" y="0"/>
                    </a:lnTo>
                    <a:lnTo>
                      <a:pt x="10" y="8"/>
                    </a:lnTo>
                    <a:lnTo>
                      <a:pt x="48" y="1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127">
                <a:extLst>
                  <a:ext uri="{FF2B5EF4-FFF2-40B4-BE49-F238E27FC236}">
                    <a16:creationId xmlns:a16="http://schemas.microsoft.com/office/drawing/2014/main" id="{E7A8213A-24CB-ECB1-3C2B-981584F71730}"/>
                  </a:ext>
                </a:extLst>
              </p:cNvPr>
              <p:cNvSpPr>
                <a:spLocks/>
              </p:cNvSpPr>
              <p:nvPr/>
            </p:nvSpPr>
            <p:spPr bwMode="auto">
              <a:xfrm>
                <a:off x="3075" y="1597"/>
                <a:ext cx="53" cy="47"/>
              </a:xfrm>
              <a:custGeom>
                <a:avLst/>
                <a:gdLst>
                  <a:gd name="T0" fmla="*/ 43 w 53"/>
                  <a:gd name="T1" fmla="*/ 47 h 47"/>
                  <a:gd name="T2" fmla="*/ 30 w 53"/>
                  <a:gd name="T3" fmla="*/ 40 h 47"/>
                  <a:gd name="T4" fmla="*/ 10 w 53"/>
                  <a:gd name="T5" fmla="*/ 20 h 47"/>
                  <a:gd name="T6" fmla="*/ 0 w 53"/>
                  <a:gd name="T7" fmla="*/ 2 h 47"/>
                  <a:gd name="T8" fmla="*/ 18 w 53"/>
                  <a:gd name="T9" fmla="*/ 0 h 47"/>
                  <a:gd name="T10" fmla="*/ 32 w 53"/>
                  <a:gd name="T11" fmla="*/ 0 h 47"/>
                  <a:gd name="T12" fmla="*/ 47 w 53"/>
                  <a:gd name="T13" fmla="*/ 5 h 47"/>
                  <a:gd name="T14" fmla="*/ 51 w 53"/>
                  <a:gd name="T15" fmla="*/ 17 h 47"/>
                  <a:gd name="T16" fmla="*/ 53 w 53"/>
                  <a:gd name="T17" fmla="*/ 28 h 47"/>
                  <a:gd name="T18" fmla="*/ 43 w 53"/>
                  <a:gd name="T19" fmla="*/ 37 h 47"/>
                  <a:gd name="T20" fmla="*/ 43 w 5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7">
                    <a:moveTo>
                      <a:pt x="43" y="47"/>
                    </a:moveTo>
                    <a:lnTo>
                      <a:pt x="30" y="40"/>
                    </a:lnTo>
                    <a:lnTo>
                      <a:pt x="10" y="20"/>
                    </a:lnTo>
                    <a:lnTo>
                      <a:pt x="0" y="2"/>
                    </a:lnTo>
                    <a:lnTo>
                      <a:pt x="18" y="0"/>
                    </a:lnTo>
                    <a:lnTo>
                      <a:pt x="32" y="0"/>
                    </a:lnTo>
                    <a:lnTo>
                      <a:pt x="47" y="5"/>
                    </a:lnTo>
                    <a:lnTo>
                      <a:pt x="51" y="17"/>
                    </a:lnTo>
                    <a:lnTo>
                      <a:pt x="53" y="28"/>
                    </a:lnTo>
                    <a:lnTo>
                      <a:pt x="43" y="37"/>
                    </a:lnTo>
                    <a:lnTo>
                      <a:pt x="43" y="4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128">
                <a:extLst>
                  <a:ext uri="{FF2B5EF4-FFF2-40B4-BE49-F238E27FC236}">
                    <a16:creationId xmlns:a16="http://schemas.microsoft.com/office/drawing/2014/main" id="{B69284EA-1DF7-186F-5D49-7A2C8BD12D1A}"/>
                  </a:ext>
                </a:extLst>
              </p:cNvPr>
              <p:cNvSpPr>
                <a:spLocks/>
              </p:cNvSpPr>
              <p:nvPr/>
            </p:nvSpPr>
            <p:spPr bwMode="auto">
              <a:xfrm>
                <a:off x="3420" y="2080"/>
                <a:ext cx="107" cy="103"/>
              </a:xfrm>
              <a:custGeom>
                <a:avLst/>
                <a:gdLst>
                  <a:gd name="T0" fmla="*/ 28 w 107"/>
                  <a:gd name="T1" fmla="*/ 10 h 103"/>
                  <a:gd name="T2" fmla="*/ 31 w 107"/>
                  <a:gd name="T3" fmla="*/ 0 h 103"/>
                  <a:gd name="T4" fmla="*/ 52 w 107"/>
                  <a:gd name="T5" fmla="*/ 55 h 103"/>
                  <a:gd name="T6" fmla="*/ 53 w 107"/>
                  <a:gd name="T7" fmla="*/ 47 h 103"/>
                  <a:gd name="T8" fmla="*/ 75 w 107"/>
                  <a:gd name="T9" fmla="*/ 62 h 103"/>
                  <a:gd name="T10" fmla="*/ 106 w 107"/>
                  <a:gd name="T11" fmla="*/ 93 h 103"/>
                  <a:gd name="T12" fmla="*/ 107 w 107"/>
                  <a:gd name="T13" fmla="*/ 97 h 103"/>
                  <a:gd name="T14" fmla="*/ 102 w 107"/>
                  <a:gd name="T15" fmla="*/ 103 h 103"/>
                  <a:gd name="T16" fmla="*/ 95 w 107"/>
                  <a:gd name="T17" fmla="*/ 101 h 103"/>
                  <a:gd name="T18" fmla="*/ 84 w 107"/>
                  <a:gd name="T19" fmla="*/ 86 h 103"/>
                  <a:gd name="T20" fmla="*/ 76 w 107"/>
                  <a:gd name="T21" fmla="*/ 82 h 103"/>
                  <a:gd name="T22" fmla="*/ 61 w 107"/>
                  <a:gd name="T23" fmla="*/ 66 h 103"/>
                  <a:gd name="T24" fmla="*/ 37 w 107"/>
                  <a:gd name="T25" fmla="*/ 66 h 103"/>
                  <a:gd name="T26" fmla="*/ 23 w 107"/>
                  <a:gd name="T27" fmla="*/ 58 h 103"/>
                  <a:gd name="T28" fmla="*/ 19 w 107"/>
                  <a:gd name="T29" fmla="*/ 72 h 103"/>
                  <a:gd name="T30" fmla="*/ 2 w 107"/>
                  <a:gd name="T31" fmla="*/ 69 h 103"/>
                  <a:gd name="T32" fmla="*/ 0 w 107"/>
                  <a:gd name="T33" fmla="*/ 53 h 103"/>
                  <a:gd name="T34" fmla="*/ 7 w 107"/>
                  <a:gd name="T35" fmla="*/ 34 h 103"/>
                  <a:gd name="T36" fmla="*/ 7 w 107"/>
                  <a:gd name="T37" fmla="*/ 19 h 103"/>
                  <a:gd name="T38" fmla="*/ 15 w 107"/>
                  <a:gd name="T39" fmla="*/ 14 h 103"/>
                  <a:gd name="T40" fmla="*/ 28 w 107"/>
                  <a:gd name="T41"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3">
                    <a:moveTo>
                      <a:pt x="28" y="10"/>
                    </a:moveTo>
                    <a:lnTo>
                      <a:pt x="31" y="0"/>
                    </a:lnTo>
                    <a:lnTo>
                      <a:pt x="52" y="55"/>
                    </a:lnTo>
                    <a:lnTo>
                      <a:pt x="53" y="47"/>
                    </a:lnTo>
                    <a:lnTo>
                      <a:pt x="75" y="62"/>
                    </a:lnTo>
                    <a:lnTo>
                      <a:pt x="106" y="93"/>
                    </a:lnTo>
                    <a:lnTo>
                      <a:pt x="107" y="97"/>
                    </a:lnTo>
                    <a:lnTo>
                      <a:pt x="102" y="103"/>
                    </a:lnTo>
                    <a:lnTo>
                      <a:pt x="95" y="101"/>
                    </a:lnTo>
                    <a:lnTo>
                      <a:pt x="84" y="86"/>
                    </a:lnTo>
                    <a:lnTo>
                      <a:pt x="76" y="82"/>
                    </a:lnTo>
                    <a:lnTo>
                      <a:pt x="61" y="66"/>
                    </a:lnTo>
                    <a:lnTo>
                      <a:pt x="37" y="66"/>
                    </a:lnTo>
                    <a:lnTo>
                      <a:pt x="23" y="58"/>
                    </a:lnTo>
                    <a:lnTo>
                      <a:pt x="19" y="72"/>
                    </a:lnTo>
                    <a:lnTo>
                      <a:pt x="2" y="69"/>
                    </a:lnTo>
                    <a:lnTo>
                      <a:pt x="0" y="53"/>
                    </a:lnTo>
                    <a:lnTo>
                      <a:pt x="7" y="34"/>
                    </a:lnTo>
                    <a:lnTo>
                      <a:pt x="7" y="19"/>
                    </a:lnTo>
                    <a:lnTo>
                      <a:pt x="15" y="14"/>
                    </a:lnTo>
                    <a:lnTo>
                      <a:pt x="28" y="1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129">
                <a:extLst>
                  <a:ext uri="{FF2B5EF4-FFF2-40B4-BE49-F238E27FC236}">
                    <a16:creationId xmlns:a16="http://schemas.microsoft.com/office/drawing/2014/main" id="{5AC620D1-4396-7B7D-5916-1E39520B643B}"/>
                  </a:ext>
                </a:extLst>
              </p:cNvPr>
              <p:cNvSpPr>
                <a:spLocks/>
              </p:cNvSpPr>
              <p:nvPr/>
            </p:nvSpPr>
            <p:spPr bwMode="auto">
              <a:xfrm>
                <a:off x="3370" y="2138"/>
                <a:ext cx="237" cy="204"/>
              </a:xfrm>
              <a:custGeom>
                <a:avLst/>
                <a:gdLst>
                  <a:gd name="T0" fmla="*/ 134 w 237"/>
                  <a:gd name="T1" fmla="*/ 28 h 204"/>
                  <a:gd name="T2" fmla="*/ 145 w 237"/>
                  <a:gd name="T3" fmla="*/ 43 h 204"/>
                  <a:gd name="T4" fmla="*/ 135 w 237"/>
                  <a:gd name="T5" fmla="*/ 60 h 204"/>
                  <a:gd name="T6" fmla="*/ 136 w 237"/>
                  <a:gd name="T7" fmla="*/ 71 h 204"/>
                  <a:gd name="T8" fmla="*/ 151 w 237"/>
                  <a:gd name="T9" fmla="*/ 67 h 204"/>
                  <a:gd name="T10" fmla="*/ 155 w 237"/>
                  <a:gd name="T11" fmla="*/ 70 h 204"/>
                  <a:gd name="T12" fmla="*/ 150 w 237"/>
                  <a:gd name="T13" fmla="*/ 76 h 204"/>
                  <a:gd name="T14" fmla="*/ 173 w 237"/>
                  <a:gd name="T15" fmla="*/ 106 h 204"/>
                  <a:gd name="T16" fmla="*/ 221 w 237"/>
                  <a:gd name="T17" fmla="*/ 123 h 204"/>
                  <a:gd name="T18" fmla="*/ 237 w 237"/>
                  <a:gd name="T19" fmla="*/ 123 h 204"/>
                  <a:gd name="T20" fmla="*/ 191 w 237"/>
                  <a:gd name="T21" fmla="*/ 179 h 204"/>
                  <a:gd name="T22" fmla="*/ 165 w 237"/>
                  <a:gd name="T23" fmla="*/ 180 h 204"/>
                  <a:gd name="T24" fmla="*/ 143 w 237"/>
                  <a:gd name="T25" fmla="*/ 195 h 204"/>
                  <a:gd name="T26" fmla="*/ 124 w 237"/>
                  <a:gd name="T27" fmla="*/ 190 h 204"/>
                  <a:gd name="T28" fmla="*/ 105 w 237"/>
                  <a:gd name="T29" fmla="*/ 204 h 204"/>
                  <a:gd name="T30" fmla="*/ 84 w 237"/>
                  <a:gd name="T31" fmla="*/ 202 h 204"/>
                  <a:gd name="T32" fmla="*/ 48 w 237"/>
                  <a:gd name="T33" fmla="*/ 184 h 204"/>
                  <a:gd name="T34" fmla="*/ 44 w 237"/>
                  <a:gd name="T35" fmla="*/ 170 h 204"/>
                  <a:gd name="T36" fmla="*/ 37 w 237"/>
                  <a:gd name="T37" fmla="*/ 170 h 204"/>
                  <a:gd name="T38" fmla="*/ 30 w 237"/>
                  <a:gd name="T39" fmla="*/ 151 h 204"/>
                  <a:gd name="T40" fmla="*/ 15 w 237"/>
                  <a:gd name="T41" fmla="*/ 130 h 204"/>
                  <a:gd name="T42" fmla="*/ 0 w 237"/>
                  <a:gd name="T43" fmla="*/ 126 h 204"/>
                  <a:gd name="T44" fmla="*/ 4 w 237"/>
                  <a:gd name="T45" fmla="*/ 114 h 204"/>
                  <a:gd name="T46" fmla="*/ 17 w 237"/>
                  <a:gd name="T47" fmla="*/ 116 h 204"/>
                  <a:gd name="T48" fmla="*/ 22 w 237"/>
                  <a:gd name="T49" fmla="*/ 72 h 204"/>
                  <a:gd name="T50" fmla="*/ 28 w 237"/>
                  <a:gd name="T51" fmla="*/ 73 h 204"/>
                  <a:gd name="T52" fmla="*/ 29 w 237"/>
                  <a:gd name="T53" fmla="*/ 72 h 204"/>
                  <a:gd name="T54" fmla="*/ 39 w 237"/>
                  <a:gd name="T55" fmla="*/ 40 h 204"/>
                  <a:gd name="T56" fmla="*/ 47 w 237"/>
                  <a:gd name="T57" fmla="*/ 39 h 204"/>
                  <a:gd name="T58" fmla="*/ 49 w 237"/>
                  <a:gd name="T59" fmla="*/ 27 h 204"/>
                  <a:gd name="T60" fmla="*/ 52 w 237"/>
                  <a:gd name="T61" fmla="*/ 11 h 204"/>
                  <a:gd name="T62" fmla="*/ 69 w 237"/>
                  <a:gd name="T63" fmla="*/ 14 h 204"/>
                  <a:gd name="T64" fmla="*/ 73 w 237"/>
                  <a:gd name="T65" fmla="*/ 0 h 204"/>
                  <a:gd name="T66" fmla="*/ 87 w 237"/>
                  <a:gd name="T67" fmla="*/ 8 h 204"/>
                  <a:gd name="T68" fmla="*/ 111 w 237"/>
                  <a:gd name="T69" fmla="*/ 8 h 204"/>
                  <a:gd name="T70" fmla="*/ 126 w 237"/>
                  <a:gd name="T71" fmla="*/ 24 h 204"/>
                  <a:gd name="T72" fmla="*/ 134 w 237"/>
                  <a:gd name="T73"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204">
                    <a:moveTo>
                      <a:pt x="134" y="28"/>
                    </a:moveTo>
                    <a:lnTo>
                      <a:pt x="145" y="43"/>
                    </a:lnTo>
                    <a:lnTo>
                      <a:pt x="135" y="60"/>
                    </a:lnTo>
                    <a:lnTo>
                      <a:pt x="136" y="71"/>
                    </a:lnTo>
                    <a:lnTo>
                      <a:pt x="151" y="67"/>
                    </a:lnTo>
                    <a:lnTo>
                      <a:pt x="155" y="70"/>
                    </a:lnTo>
                    <a:lnTo>
                      <a:pt x="150" y="76"/>
                    </a:lnTo>
                    <a:lnTo>
                      <a:pt x="173" y="106"/>
                    </a:lnTo>
                    <a:lnTo>
                      <a:pt x="221" y="123"/>
                    </a:lnTo>
                    <a:lnTo>
                      <a:pt x="237" y="123"/>
                    </a:lnTo>
                    <a:lnTo>
                      <a:pt x="191" y="179"/>
                    </a:lnTo>
                    <a:lnTo>
                      <a:pt x="165" y="180"/>
                    </a:lnTo>
                    <a:lnTo>
                      <a:pt x="143" y="195"/>
                    </a:lnTo>
                    <a:lnTo>
                      <a:pt x="124" y="190"/>
                    </a:lnTo>
                    <a:lnTo>
                      <a:pt x="105" y="204"/>
                    </a:lnTo>
                    <a:lnTo>
                      <a:pt x="84" y="202"/>
                    </a:lnTo>
                    <a:lnTo>
                      <a:pt x="48" y="184"/>
                    </a:lnTo>
                    <a:lnTo>
                      <a:pt x="44" y="170"/>
                    </a:lnTo>
                    <a:lnTo>
                      <a:pt x="37" y="170"/>
                    </a:lnTo>
                    <a:lnTo>
                      <a:pt x="30" y="151"/>
                    </a:lnTo>
                    <a:lnTo>
                      <a:pt x="15" y="130"/>
                    </a:lnTo>
                    <a:lnTo>
                      <a:pt x="0" y="126"/>
                    </a:lnTo>
                    <a:lnTo>
                      <a:pt x="4" y="114"/>
                    </a:lnTo>
                    <a:lnTo>
                      <a:pt x="17" y="116"/>
                    </a:lnTo>
                    <a:lnTo>
                      <a:pt x="22" y="72"/>
                    </a:lnTo>
                    <a:lnTo>
                      <a:pt x="28" y="73"/>
                    </a:lnTo>
                    <a:lnTo>
                      <a:pt x="29" y="72"/>
                    </a:lnTo>
                    <a:lnTo>
                      <a:pt x="39" y="40"/>
                    </a:lnTo>
                    <a:lnTo>
                      <a:pt x="47" y="39"/>
                    </a:lnTo>
                    <a:lnTo>
                      <a:pt x="49" y="27"/>
                    </a:lnTo>
                    <a:lnTo>
                      <a:pt x="52" y="11"/>
                    </a:lnTo>
                    <a:lnTo>
                      <a:pt x="69" y="14"/>
                    </a:lnTo>
                    <a:lnTo>
                      <a:pt x="73" y="0"/>
                    </a:lnTo>
                    <a:lnTo>
                      <a:pt x="87" y="8"/>
                    </a:lnTo>
                    <a:lnTo>
                      <a:pt x="111" y="8"/>
                    </a:lnTo>
                    <a:lnTo>
                      <a:pt x="126" y="24"/>
                    </a:lnTo>
                    <a:lnTo>
                      <a:pt x="134" y="28"/>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130">
                <a:extLst>
                  <a:ext uri="{FF2B5EF4-FFF2-40B4-BE49-F238E27FC236}">
                    <a16:creationId xmlns:a16="http://schemas.microsoft.com/office/drawing/2014/main" id="{1AAC9C85-0514-2D25-E841-98AB671F67B5}"/>
                  </a:ext>
                </a:extLst>
              </p:cNvPr>
              <p:cNvSpPr>
                <a:spLocks/>
              </p:cNvSpPr>
              <p:nvPr/>
            </p:nvSpPr>
            <p:spPr bwMode="auto">
              <a:xfrm>
                <a:off x="3085" y="1520"/>
                <a:ext cx="78" cy="30"/>
              </a:xfrm>
              <a:custGeom>
                <a:avLst/>
                <a:gdLst>
                  <a:gd name="T0" fmla="*/ 78 w 78"/>
                  <a:gd name="T1" fmla="*/ 8 h 30"/>
                  <a:gd name="T2" fmla="*/ 73 w 78"/>
                  <a:gd name="T3" fmla="*/ 22 h 30"/>
                  <a:gd name="T4" fmla="*/ 48 w 78"/>
                  <a:gd name="T5" fmla="*/ 23 h 30"/>
                  <a:gd name="T6" fmla="*/ 21 w 78"/>
                  <a:gd name="T7" fmla="*/ 30 h 30"/>
                  <a:gd name="T8" fmla="*/ 4 w 78"/>
                  <a:gd name="T9" fmla="*/ 27 h 30"/>
                  <a:gd name="T10" fmla="*/ 0 w 78"/>
                  <a:gd name="T11" fmla="*/ 13 h 30"/>
                  <a:gd name="T12" fmla="*/ 8 w 78"/>
                  <a:gd name="T13" fmla="*/ 12 h 30"/>
                  <a:gd name="T14" fmla="*/ 14 w 78"/>
                  <a:gd name="T15" fmla="*/ 10 h 30"/>
                  <a:gd name="T16" fmla="*/ 24 w 78"/>
                  <a:gd name="T17" fmla="*/ 0 h 30"/>
                  <a:gd name="T18" fmla="*/ 42 w 78"/>
                  <a:gd name="T19" fmla="*/ 5 h 30"/>
                  <a:gd name="T20" fmla="*/ 53 w 78"/>
                  <a:gd name="T21" fmla="*/ 3 h 30"/>
                  <a:gd name="T22" fmla="*/ 78 w 78"/>
                  <a:gd name="T23"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30">
                    <a:moveTo>
                      <a:pt x="78" y="8"/>
                    </a:moveTo>
                    <a:lnTo>
                      <a:pt x="73" y="22"/>
                    </a:lnTo>
                    <a:lnTo>
                      <a:pt x="48" y="23"/>
                    </a:lnTo>
                    <a:lnTo>
                      <a:pt x="21" y="30"/>
                    </a:lnTo>
                    <a:lnTo>
                      <a:pt x="4" y="27"/>
                    </a:lnTo>
                    <a:lnTo>
                      <a:pt x="0" y="13"/>
                    </a:lnTo>
                    <a:lnTo>
                      <a:pt x="8" y="12"/>
                    </a:lnTo>
                    <a:lnTo>
                      <a:pt x="14" y="10"/>
                    </a:lnTo>
                    <a:lnTo>
                      <a:pt x="24" y="0"/>
                    </a:lnTo>
                    <a:lnTo>
                      <a:pt x="42" y="5"/>
                    </a:lnTo>
                    <a:lnTo>
                      <a:pt x="53" y="3"/>
                    </a:lnTo>
                    <a:lnTo>
                      <a:pt x="78" y="8"/>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131">
                <a:extLst>
                  <a:ext uri="{FF2B5EF4-FFF2-40B4-BE49-F238E27FC236}">
                    <a16:creationId xmlns:a16="http://schemas.microsoft.com/office/drawing/2014/main" id="{30BF6C52-8777-53E7-B871-6836D5243CD0}"/>
                  </a:ext>
                </a:extLst>
              </p:cNvPr>
              <p:cNvSpPr>
                <a:spLocks/>
              </p:cNvSpPr>
              <p:nvPr/>
            </p:nvSpPr>
            <p:spPr bwMode="auto">
              <a:xfrm>
                <a:off x="3703" y="2773"/>
                <a:ext cx="15" cy="19"/>
              </a:xfrm>
              <a:custGeom>
                <a:avLst/>
                <a:gdLst>
                  <a:gd name="T0" fmla="*/ 0 w 15"/>
                  <a:gd name="T1" fmla="*/ 5 h 19"/>
                  <a:gd name="T2" fmla="*/ 12 w 15"/>
                  <a:gd name="T3" fmla="*/ 0 h 19"/>
                  <a:gd name="T4" fmla="*/ 15 w 15"/>
                  <a:gd name="T5" fmla="*/ 19 h 19"/>
                  <a:gd name="T6" fmla="*/ 2 w 15"/>
                  <a:gd name="T7" fmla="*/ 17 h 19"/>
                  <a:gd name="T8" fmla="*/ 0 w 15"/>
                  <a:gd name="T9" fmla="*/ 5 h 19"/>
                </a:gdLst>
                <a:ahLst/>
                <a:cxnLst>
                  <a:cxn ang="0">
                    <a:pos x="T0" y="T1"/>
                  </a:cxn>
                  <a:cxn ang="0">
                    <a:pos x="T2" y="T3"/>
                  </a:cxn>
                  <a:cxn ang="0">
                    <a:pos x="T4" y="T5"/>
                  </a:cxn>
                  <a:cxn ang="0">
                    <a:pos x="T6" y="T7"/>
                  </a:cxn>
                  <a:cxn ang="0">
                    <a:pos x="T8" y="T9"/>
                  </a:cxn>
                </a:cxnLst>
                <a:rect l="0" t="0" r="r" b="b"/>
                <a:pathLst>
                  <a:path w="15" h="19">
                    <a:moveTo>
                      <a:pt x="0" y="5"/>
                    </a:moveTo>
                    <a:lnTo>
                      <a:pt x="12" y="0"/>
                    </a:lnTo>
                    <a:lnTo>
                      <a:pt x="15" y="19"/>
                    </a:lnTo>
                    <a:lnTo>
                      <a:pt x="2" y="17"/>
                    </a:lnTo>
                    <a:lnTo>
                      <a:pt x="0" y="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132">
                <a:extLst>
                  <a:ext uri="{FF2B5EF4-FFF2-40B4-BE49-F238E27FC236}">
                    <a16:creationId xmlns:a16="http://schemas.microsoft.com/office/drawing/2014/main" id="{0CE08EB6-F52E-E57C-B1EE-4E7BBBFB339B}"/>
                  </a:ext>
                </a:extLst>
              </p:cNvPr>
              <p:cNvSpPr>
                <a:spLocks/>
              </p:cNvSpPr>
              <p:nvPr/>
            </p:nvSpPr>
            <p:spPr bwMode="auto">
              <a:xfrm>
                <a:off x="3736" y="2761"/>
                <a:ext cx="18" cy="17"/>
              </a:xfrm>
              <a:custGeom>
                <a:avLst/>
                <a:gdLst>
                  <a:gd name="T0" fmla="*/ 3 w 18"/>
                  <a:gd name="T1" fmla="*/ 0 h 17"/>
                  <a:gd name="T2" fmla="*/ 18 w 18"/>
                  <a:gd name="T3" fmla="*/ 7 h 17"/>
                  <a:gd name="T4" fmla="*/ 13 w 18"/>
                  <a:gd name="T5" fmla="*/ 17 h 17"/>
                  <a:gd name="T6" fmla="*/ 0 w 18"/>
                  <a:gd name="T7" fmla="*/ 16 h 17"/>
                  <a:gd name="T8" fmla="*/ 3 w 18"/>
                  <a:gd name="T9" fmla="*/ 0 h 17"/>
                </a:gdLst>
                <a:ahLst/>
                <a:cxnLst>
                  <a:cxn ang="0">
                    <a:pos x="T0" y="T1"/>
                  </a:cxn>
                  <a:cxn ang="0">
                    <a:pos x="T2" y="T3"/>
                  </a:cxn>
                  <a:cxn ang="0">
                    <a:pos x="T4" y="T5"/>
                  </a:cxn>
                  <a:cxn ang="0">
                    <a:pos x="T6" y="T7"/>
                  </a:cxn>
                  <a:cxn ang="0">
                    <a:pos x="T8" y="T9"/>
                  </a:cxn>
                </a:cxnLst>
                <a:rect l="0" t="0" r="r" b="b"/>
                <a:pathLst>
                  <a:path w="18" h="17">
                    <a:moveTo>
                      <a:pt x="3" y="0"/>
                    </a:moveTo>
                    <a:lnTo>
                      <a:pt x="18" y="7"/>
                    </a:lnTo>
                    <a:lnTo>
                      <a:pt x="13" y="17"/>
                    </a:lnTo>
                    <a:lnTo>
                      <a:pt x="0" y="16"/>
                    </a:lnTo>
                    <a:lnTo>
                      <a:pt x="3"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133">
                <a:extLst>
                  <a:ext uri="{FF2B5EF4-FFF2-40B4-BE49-F238E27FC236}">
                    <a16:creationId xmlns:a16="http://schemas.microsoft.com/office/drawing/2014/main" id="{FDF25E18-86EF-CBCD-1D98-CEE6234DD2AD}"/>
                  </a:ext>
                </a:extLst>
              </p:cNvPr>
              <p:cNvSpPr>
                <a:spLocks/>
              </p:cNvSpPr>
              <p:nvPr/>
            </p:nvSpPr>
            <p:spPr bwMode="auto">
              <a:xfrm>
                <a:off x="3528" y="2616"/>
                <a:ext cx="22" cy="14"/>
              </a:xfrm>
              <a:custGeom>
                <a:avLst/>
                <a:gdLst>
                  <a:gd name="T0" fmla="*/ 0 w 22"/>
                  <a:gd name="T1" fmla="*/ 0 h 14"/>
                  <a:gd name="T2" fmla="*/ 22 w 22"/>
                  <a:gd name="T3" fmla="*/ 1 h 14"/>
                  <a:gd name="T4" fmla="*/ 14 w 22"/>
                  <a:gd name="T5" fmla="*/ 14 h 14"/>
                  <a:gd name="T6" fmla="*/ 1 w 22"/>
                  <a:gd name="T7" fmla="*/ 12 h 14"/>
                  <a:gd name="T8" fmla="*/ 0 w 22"/>
                  <a:gd name="T9" fmla="*/ 0 h 14"/>
                </a:gdLst>
                <a:ahLst/>
                <a:cxnLst>
                  <a:cxn ang="0">
                    <a:pos x="T0" y="T1"/>
                  </a:cxn>
                  <a:cxn ang="0">
                    <a:pos x="T2" y="T3"/>
                  </a:cxn>
                  <a:cxn ang="0">
                    <a:pos x="T4" y="T5"/>
                  </a:cxn>
                  <a:cxn ang="0">
                    <a:pos x="T6" y="T7"/>
                  </a:cxn>
                  <a:cxn ang="0">
                    <a:pos x="T8" y="T9"/>
                  </a:cxn>
                </a:cxnLst>
                <a:rect l="0" t="0" r="r" b="b"/>
                <a:pathLst>
                  <a:path w="22" h="14">
                    <a:moveTo>
                      <a:pt x="0" y="0"/>
                    </a:moveTo>
                    <a:lnTo>
                      <a:pt x="22" y="1"/>
                    </a:lnTo>
                    <a:lnTo>
                      <a:pt x="14" y="14"/>
                    </a:lnTo>
                    <a:lnTo>
                      <a:pt x="1" y="12"/>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134">
                <a:extLst>
                  <a:ext uri="{FF2B5EF4-FFF2-40B4-BE49-F238E27FC236}">
                    <a16:creationId xmlns:a16="http://schemas.microsoft.com/office/drawing/2014/main" id="{0E068502-61AE-4599-A9B7-91EAA1D9736E}"/>
                  </a:ext>
                </a:extLst>
              </p:cNvPr>
              <p:cNvSpPr>
                <a:spLocks/>
              </p:cNvSpPr>
              <p:nvPr/>
            </p:nvSpPr>
            <p:spPr bwMode="auto">
              <a:xfrm>
                <a:off x="3059" y="1757"/>
                <a:ext cx="11" cy="11"/>
              </a:xfrm>
              <a:custGeom>
                <a:avLst/>
                <a:gdLst>
                  <a:gd name="T0" fmla="*/ 0 w 11"/>
                  <a:gd name="T1" fmla="*/ 0 h 11"/>
                  <a:gd name="T2" fmla="*/ 11 w 11"/>
                  <a:gd name="T3" fmla="*/ 3 h 11"/>
                  <a:gd name="T4" fmla="*/ 3 w 11"/>
                  <a:gd name="T5" fmla="*/ 11 h 11"/>
                  <a:gd name="T6" fmla="*/ 0 w 11"/>
                  <a:gd name="T7" fmla="*/ 0 h 11"/>
                </a:gdLst>
                <a:ahLst/>
                <a:cxnLst>
                  <a:cxn ang="0">
                    <a:pos x="T0" y="T1"/>
                  </a:cxn>
                  <a:cxn ang="0">
                    <a:pos x="T2" y="T3"/>
                  </a:cxn>
                  <a:cxn ang="0">
                    <a:pos x="T4" y="T5"/>
                  </a:cxn>
                  <a:cxn ang="0">
                    <a:pos x="T6" y="T7"/>
                  </a:cxn>
                </a:cxnLst>
                <a:rect l="0" t="0" r="r" b="b"/>
                <a:pathLst>
                  <a:path w="11" h="11">
                    <a:moveTo>
                      <a:pt x="0" y="0"/>
                    </a:moveTo>
                    <a:lnTo>
                      <a:pt x="11" y="3"/>
                    </a:lnTo>
                    <a:lnTo>
                      <a:pt x="3" y="11"/>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135">
                <a:extLst>
                  <a:ext uri="{FF2B5EF4-FFF2-40B4-BE49-F238E27FC236}">
                    <a16:creationId xmlns:a16="http://schemas.microsoft.com/office/drawing/2014/main" id="{D84487EF-5976-EA1D-E4FF-9638E9E51078}"/>
                  </a:ext>
                </a:extLst>
              </p:cNvPr>
              <p:cNvSpPr>
                <a:spLocks/>
              </p:cNvSpPr>
              <p:nvPr/>
            </p:nvSpPr>
            <p:spPr bwMode="auto">
              <a:xfrm>
                <a:off x="3387" y="2322"/>
                <a:ext cx="126" cy="166"/>
              </a:xfrm>
              <a:custGeom>
                <a:avLst/>
                <a:gdLst>
                  <a:gd name="T0" fmla="*/ 31 w 126"/>
                  <a:gd name="T1" fmla="*/ 0 h 166"/>
                  <a:gd name="T2" fmla="*/ 67 w 126"/>
                  <a:gd name="T3" fmla="*/ 18 h 166"/>
                  <a:gd name="T4" fmla="*/ 88 w 126"/>
                  <a:gd name="T5" fmla="*/ 20 h 166"/>
                  <a:gd name="T6" fmla="*/ 107 w 126"/>
                  <a:gd name="T7" fmla="*/ 6 h 166"/>
                  <a:gd name="T8" fmla="*/ 126 w 126"/>
                  <a:gd name="T9" fmla="*/ 11 h 166"/>
                  <a:gd name="T10" fmla="*/ 111 w 126"/>
                  <a:gd name="T11" fmla="*/ 32 h 166"/>
                  <a:gd name="T12" fmla="*/ 111 w 126"/>
                  <a:gd name="T13" fmla="*/ 93 h 166"/>
                  <a:gd name="T14" fmla="*/ 111 w 126"/>
                  <a:gd name="T15" fmla="*/ 97 h 166"/>
                  <a:gd name="T16" fmla="*/ 121 w 126"/>
                  <a:gd name="T17" fmla="*/ 112 h 166"/>
                  <a:gd name="T18" fmla="*/ 98 w 126"/>
                  <a:gd name="T19" fmla="*/ 136 h 166"/>
                  <a:gd name="T20" fmla="*/ 82 w 126"/>
                  <a:gd name="T21" fmla="*/ 166 h 166"/>
                  <a:gd name="T22" fmla="*/ 59 w 126"/>
                  <a:gd name="T23" fmla="*/ 138 h 166"/>
                  <a:gd name="T24" fmla="*/ 0 w 126"/>
                  <a:gd name="T25" fmla="*/ 99 h 166"/>
                  <a:gd name="T26" fmla="*/ 0 w 126"/>
                  <a:gd name="T27" fmla="*/ 81 h 166"/>
                  <a:gd name="T28" fmla="*/ 2 w 126"/>
                  <a:gd name="T29" fmla="*/ 76 h 166"/>
                  <a:gd name="T30" fmla="*/ 12 w 126"/>
                  <a:gd name="T31" fmla="*/ 62 h 166"/>
                  <a:gd name="T32" fmla="*/ 17 w 126"/>
                  <a:gd name="T33" fmla="*/ 51 h 166"/>
                  <a:gd name="T34" fmla="*/ 15 w 126"/>
                  <a:gd name="T35" fmla="*/ 37 h 166"/>
                  <a:gd name="T36" fmla="*/ 6 w 126"/>
                  <a:gd name="T37" fmla="*/ 20 h 166"/>
                  <a:gd name="T38" fmla="*/ 1 w 126"/>
                  <a:gd name="T39" fmla="*/ 6 h 166"/>
                  <a:gd name="T40" fmla="*/ 6 w 126"/>
                  <a:gd name="T41" fmla="*/ 0 h 166"/>
                  <a:gd name="T42" fmla="*/ 31 w 126"/>
                  <a:gd name="T4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66">
                    <a:moveTo>
                      <a:pt x="31" y="0"/>
                    </a:moveTo>
                    <a:lnTo>
                      <a:pt x="67" y="18"/>
                    </a:lnTo>
                    <a:lnTo>
                      <a:pt x="88" y="20"/>
                    </a:lnTo>
                    <a:lnTo>
                      <a:pt x="107" y="6"/>
                    </a:lnTo>
                    <a:lnTo>
                      <a:pt x="126" y="11"/>
                    </a:lnTo>
                    <a:lnTo>
                      <a:pt x="111" y="32"/>
                    </a:lnTo>
                    <a:lnTo>
                      <a:pt x="111" y="93"/>
                    </a:lnTo>
                    <a:lnTo>
                      <a:pt x="111" y="97"/>
                    </a:lnTo>
                    <a:lnTo>
                      <a:pt x="121" y="112"/>
                    </a:lnTo>
                    <a:lnTo>
                      <a:pt x="98" y="136"/>
                    </a:lnTo>
                    <a:lnTo>
                      <a:pt x="82" y="166"/>
                    </a:lnTo>
                    <a:lnTo>
                      <a:pt x="59" y="138"/>
                    </a:lnTo>
                    <a:lnTo>
                      <a:pt x="0" y="99"/>
                    </a:lnTo>
                    <a:lnTo>
                      <a:pt x="0" y="81"/>
                    </a:lnTo>
                    <a:lnTo>
                      <a:pt x="2" y="76"/>
                    </a:lnTo>
                    <a:lnTo>
                      <a:pt x="12" y="62"/>
                    </a:lnTo>
                    <a:lnTo>
                      <a:pt x="17" y="51"/>
                    </a:lnTo>
                    <a:lnTo>
                      <a:pt x="15" y="37"/>
                    </a:lnTo>
                    <a:lnTo>
                      <a:pt x="6" y="20"/>
                    </a:lnTo>
                    <a:lnTo>
                      <a:pt x="1" y="6"/>
                    </a:lnTo>
                    <a:lnTo>
                      <a:pt x="6" y="0"/>
                    </a:lnTo>
                    <a:lnTo>
                      <a:pt x="31"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136">
                <a:extLst>
                  <a:ext uri="{FF2B5EF4-FFF2-40B4-BE49-F238E27FC236}">
                    <a16:creationId xmlns:a16="http://schemas.microsoft.com/office/drawing/2014/main" id="{1DDFA7B3-CF29-0F59-D1F4-DF750A7381EF}"/>
                  </a:ext>
                </a:extLst>
              </p:cNvPr>
              <p:cNvSpPr>
                <a:spLocks/>
              </p:cNvSpPr>
              <p:nvPr/>
            </p:nvSpPr>
            <p:spPr bwMode="auto">
              <a:xfrm>
                <a:off x="4422" y="1985"/>
                <a:ext cx="145" cy="267"/>
              </a:xfrm>
              <a:custGeom>
                <a:avLst/>
                <a:gdLst>
                  <a:gd name="T0" fmla="*/ 35 w 145"/>
                  <a:gd name="T1" fmla="*/ 16 h 267"/>
                  <a:gd name="T2" fmla="*/ 54 w 145"/>
                  <a:gd name="T3" fmla="*/ 0 h 267"/>
                  <a:gd name="T4" fmla="*/ 77 w 145"/>
                  <a:gd name="T5" fmla="*/ 12 h 267"/>
                  <a:gd name="T6" fmla="*/ 79 w 145"/>
                  <a:gd name="T7" fmla="*/ 25 h 267"/>
                  <a:gd name="T8" fmla="*/ 101 w 145"/>
                  <a:gd name="T9" fmla="*/ 33 h 267"/>
                  <a:gd name="T10" fmla="*/ 84 w 145"/>
                  <a:gd name="T11" fmla="*/ 48 h 267"/>
                  <a:gd name="T12" fmla="*/ 71 w 145"/>
                  <a:gd name="T13" fmla="*/ 78 h 267"/>
                  <a:gd name="T14" fmla="*/ 132 w 145"/>
                  <a:gd name="T15" fmla="*/ 145 h 267"/>
                  <a:gd name="T16" fmla="*/ 145 w 145"/>
                  <a:gd name="T17" fmla="*/ 189 h 267"/>
                  <a:gd name="T18" fmla="*/ 143 w 145"/>
                  <a:gd name="T19" fmla="*/ 217 h 267"/>
                  <a:gd name="T20" fmla="*/ 108 w 145"/>
                  <a:gd name="T21" fmla="*/ 236 h 267"/>
                  <a:gd name="T22" fmla="*/ 105 w 145"/>
                  <a:gd name="T23" fmla="*/ 250 h 267"/>
                  <a:gd name="T24" fmla="*/ 81 w 145"/>
                  <a:gd name="T25" fmla="*/ 267 h 267"/>
                  <a:gd name="T26" fmla="*/ 78 w 145"/>
                  <a:gd name="T27" fmla="*/ 240 h 267"/>
                  <a:gd name="T28" fmla="*/ 71 w 145"/>
                  <a:gd name="T29" fmla="*/ 234 h 267"/>
                  <a:gd name="T30" fmla="*/ 80 w 145"/>
                  <a:gd name="T31" fmla="*/ 224 h 267"/>
                  <a:gd name="T32" fmla="*/ 98 w 145"/>
                  <a:gd name="T33" fmla="*/ 224 h 267"/>
                  <a:gd name="T34" fmla="*/ 91 w 145"/>
                  <a:gd name="T35" fmla="*/ 212 h 267"/>
                  <a:gd name="T36" fmla="*/ 115 w 145"/>
                  <a:gd name="T37" fmla="*/ 199 h 267"/>
                  <a:gd name="T38" fmla="*/ 112 w 145"/>
                  <a:gd name="T39" fmla="*/ 157 h 267"/>
                  <a:gd name="T40" fmla="*/ 104 w 145"/>
                  <a:gd name="T41" fmla="*/ 131 h 267"/>
                  <a:gd name="T42" fmla="*/ 63 w 145"/>
                  <a:gd name="T43" fmla="*/ 86 h 267"/>
                  <a:gd name="T44" fmla="*/ 39 w 145"/>
                  <a:gd name="T45" fmla="*/ 72 h 267"/>
                  <a:gd name="T46" fmla="*/ 57 w 145"/>
                  <a:gd name="T47" fmla="*/ 58 h 267"/>
                  <a:gd name="T48" fmla="*/ 52 w 145"/>
                  <a:gd name="T49" fmla="*/ 55 h 267"/>
                  <a:gd name="T50" fmla="*/ 27 w 145"/>
                  <a:gd name="T51" fmla="*/ 46 h 267"/>
                  <a:gd name="T52" fmla="*/ 0 w 145"/>
                  <a:gd name="T53" fmla="*/ 17 h 267"/>
                  <a:gd name="T54" fmla="*/ 10 w 145"/>
                  <a:gd name="T55" fmla="*/ 12 h 267"/>
                  <a:gd name="T56" fmla="*/ 35 w 145"/>
                  <a:gd name="T57" fmla="*/ 1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 h="267">
                    <a:moveTo>
                      <a:pt x="35" y="16"/>
                    </a:moveTo>
                    <a:lnTo>
                      <a:pt x="54" y="0"/>
                    </a:lnTo>
                    <a:lnTo>
                      <a:pt x="77" y="12"/>
                    </a:lnTo>
                    <a:lnTo>
                      <a:pt x="79" y="25"/>
                    </a:lnTo>
                    <a:lnTo>
                      <a:pt x="101" y="33"/>
                    </a:lnTo>
                    <a:lnTo>
                      <a:pt x="84" y="48"/>
                    </a:lnTo>
                    <a:lnTo>
                      <a:pt x="71" y="78"/>
                    </a:lnTo>
                    <a:lnTo>
                      <a:pt x="132" y="145"/>
                    </a:lnTo>
                    <a:lnTo>
                      <a:pt x="145" y="189"/>
                    </a:lnTo>
                    <a:lnTo>
                      <a:pt x="143" y="217"/>
                    </a:lnTo>
                    <a:lnTo>
                      <a:pt x="108" y="236"/>
                    </a:lnTo>
                    <a:lnTo>
                      <a:pt x="105" y="250"/>
                    </a:lnTo>
                    <a:lnTo>
                      <a:pt x="81" y="267"/>
                    </a:lnTo>
                    <a:lnTo>
                      <a:pt x="78" y="240"/>
                    </a:lnTo>
                    <a:lnTo>
                      <a:pt x="71" y="234"/>
                    </a:lnTo>
                    <a:lnTo>
                      <a:pt x="80" y="224"/>
                    </a:lnTo>
                    <a:lnTo>
                      <a:pt x="98" y="224"/>
                    </a:lnTo>
                    <a:lnTo>
                      <a:pt x="91" y="212"/>
                    </a:lnTo>
                    <a:lnTo>
                      <a:pt x="115" y="199"/>
                    </a:lnTo>
                    <a:lnTo>
                      <a:pt x="112" y="157"/>
                    </a:lnTo>
                    <a:lnTo>
                      <a:pt x="104" y="131"/>
                    </a:lnTo>
                    <a:lnTo>
                      <a:pt x="63" y="86"/>
                    </a:lnTo>
                    <a:lnTo>
                      <a:pt x="39" y="72"/>
                    </a:lnTo>
                    <a:lnTo>
                      <a:pt x="57" y="58"/>
                    </a:lnTo>
                    <a:lnTo>
                      <a:pt x="52" y="55"/>
                    </a:lnTo>
                    <a:lnTo>
                      <a:pt x="27" y="46"/>
                    </a:lnTo>
                    <a:lnTo>
                      <a:pt x="0" y="17"/>
                    </a:lnTo>
                    <a:lnTo>
                      <a:pt x="10" y="12"/>
                    </a:lnTo>
                    <a:lnTo>
                      <a:pt x="35"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137">
                <a:extLst>
                  <a:ext uri="{FF2B5EF4-FFF2-40B4-BE49-F238E27FC236}">
                    <a16:creationId xmlns:a16="http://schemas.microsoft.com/office/drawing/2014/main" id="{64BEC46B-EB9D-0304-4DA0-B437B63939C8}"/>
                  </a:ext>
                </a:extLst>
              </p:cNvPr>
              <p:cNvSpPr>
                <a:spLocks/>
              </p:cNvSpPr>
              <p:nvPr/>
            </p:nvSpPr>
            <p:spPr bwMode="auto">
              <a:xfrm>
                <a:off x="1694" y="2196"/>
                <a:ext cx="215" cy="196"/>
              </a:xfrm>
              <a:custGeom>
                <a:avLst/>
                <a:gdLst>
                  <a:gd name="T0" fmla="*/ 0 w 215"/>
                  <a:gd name="T1" fmla="*/ 45 h 196"/>
                  <a:gd name="T2" fmla="*/ 26 w 215"/>
                  <a:gd name="T3" fmla="*/ 0 h 196"/>
                  <a:gd name="T4" fmla="*/ 28 w 215"/>
                  <a:gd name="T5" fmla="*/ 20 h 196"/>
                  <a:gd name="T6" fmla="*/ 26 w 215"/>
                  <a:gd name="T7" fmla="*/ 45 h 196"/>
                  <a:gd name="T8" fmla="*/ 35 w 215"/>
                  <a:gd name="T9" fmla="*/ 46 h 196"/>
                  <a:gd name="T10" fmla="*/ 33 w 215"/>
                  <a:gd name="T11" fmla="*/ 13 h 196"/>
                  <a:gd name="T12" fmla="*/ 61 w 215"/>
                  <a:gd name="T13" fmla="*/ 1 h 196"/>
                  <a:gd name="T14" fmla="*/ 76 w 215"/>
                  <a:gd name="T15" fmla="*/ 3 h 196"/>
                  <a:gd name="T16" fmla="*/ 87 w 215"/>
                  <a:gd name="T17" fmla="*/ 19 h 196"/>
                  <a:gd name="T18" fmla="*/ 117 w 215"/>
                  <a:gd name="T19" fmla="*/ 20 h 196"/>
                  <a:gd name="T20" fmla="*/ 137 w 215"/>
                  <a:gd name="T21" fmla="*/ 28 h 196"/>
                  <a:gd name="T22" fmla="*/ 157 w 215"/>
                  <a:gd name="T23" fmla="*/ 16 h 196"/>
                  <a:gd name="T24" fmla="*/ 181 w 215"/>
                  <a:gd name="T25" fmla="*/ 17 h 196"/>
                  <a:gd name="T26" fmla="*/ 165 w 215"/>
                  <a:gd name="T27" fmla="*/ 22 h 196"/>
                  <a:gd name="T28" fmla="*/ 175 w 215"/>
                  <a:gd name="T29" fmla="*/ 29 h 196"/>
                  <a:gd name="T30" fmla="*/ 196 w 215"/>
                  <a:gd name="T31" fmla="*/ 37 h 196"/>
                  <a:gd name="T32" fmla="*/ 215 w 215"/>
                  <a:gd name="T33" fmla="*/ 58 h 196"/>
                  <a:gd name="T34" fmla="*/ 199 w 215"/>
                  <a:gd name="T35" fmla="*/ 75 h 196"/>
                  <a:gd name="T36" fmla="*/ 206 w 215"/>
                  <a:gd name="T37" fmla="*/ 83 h 196"/>
                  <a:gd name="T38" fmla="*/ 190 w 215"/>
                  <a:gd name="T39" fmla="*/ 90 h 196"/>
                  <a:gd name="T40" fmla="*/ 188 w 215"/>
                  <a:gd name="T41" fmla="*/ 102 h 196"/>
                  <a:gd name="T42" fmla="*/ 201 w 215"/>
                  <a:gd name="T43" fmla="*/ 118 h 196"/>
                  <a:gd name="T44" fmla="*/ 189 w 215"/>
                  <a:gd name="T45" fmla="*/ 129 h 196"/>
                  <a:gd name="T46" fmla="*/ 171 w 215"/>
                  <a:gd name="T47" fmla="*/ 134 h 196"/>
                  <a:gd name="T48" fmla="*/ 162 w 215"/>
                  <a:gd name="T49" fmla="*/ 149 h 196"/>
                  <a:gd name="T50" fmla="*/ 133 w 215"/>
                  <a:gd name="T51" fmla="*/ 131 h 196"/>
                  <a:gd name="T52" fmla="*/ 145 w 215"/>
                  <a:gd name="T53" fmla="*/ 163 h 196"/>
                  <a:gd name="T54" fmla="*/ 156 w 215"/>
                  <a:gd name="T55" fmla="*/ 165 h 196"/>
                  <a:gd name="T56" fmla="*/ 142 w 215"/>
                  <a:gd name="T57" fmla="*/ 179 h 196"/>
                  <a:gd name="T58" fmla="*/ 121 w 215"/>
                  <a:gd name="T59" fmla="*/ 196 h 196"/>
                  <a:gd name="T60" fmla="*/ 102 w 215"/>
                  <a:gd name="T61" fmla="*/ 189 h 196"/>
                  <a:gd name="T62" fmla="*/ 95 w 215"/>
                  <a:gd name="T63" fmla="*/ 169 h 196"/>
                  <a:gd name="T64" fmla="*/ 86 w 215"/>
                  <a:gd name="T65" fmla="*/ 157 h 196"/>
                  <a:gd name="T66" fmla="*/ 94 w 215"/>
                  <a:gd name="T67" fmla="*/ 146 h 196"/>
                  <a:gd name="T68" fmla="*/ 88 w 215"/>
                  <a:gd name="T69" fmla="*/ 136 h 196"/>
                  <a:gd name="T70" fmla="*/ 94 w 215"/>
                  <a:gd name="T71" fmla="*/ 96 h 196"/>
                  <a:gd name="T72" fmla="*/ 41 w 215"/>
                  <a:gd name="T73" fmla="*/ 83 h 196"/>
                  <a:gd name="T74" fmla="*/ 19 w 215"/>
                  <a:gd name="T75" fmla="*/ 81 h 196"/>
                  <a:gd name="T76" fmla="*/ 11 w 215"/>
                  <a:gd name="T77" fmla="*/ 43 h 196"/>
                  <a:gd name="T78" fmla="*/ 0 w 215"/>
                  <a:gd name="T79" fmla="*/ 4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196">
                    <a:moveTo>
                      <a:pt x="0" y="45"/>
                    </a:moveTo>
                    <a:lnTo>
                      <a:pt x="26" y="0"/>
                    </a:lnTo>
                    <a:lnTo>
                      <a:pt x="28" y="20"/>
                    </a:lnTo>
                    <a:lnTo>
                      <a:pt x="26" y="45"/>
                    </a:lnTo>
                    <a:lnTo>
                      <a:pt x="35" y="46"/>
                    </a:lnTo>
                    <a:lnTo>
                      <a:pt x="33" y="13"/>
                    </a:lnTo>
                    <a:lnTo>
                      <a:pt x="61" y="1"/>
                    </a:lnTo>
                    <a:lnTo>
                      <a:pt x="76" y="3"/>
                    </a:lnTo>
                    <a:lnTo>
                      <a:pt x="87" y="19"/>
                    </a:lnTo>
                    <a:lnTo>
                      <a:pt x="117" y="20"/>
                    </a:lnTo>
                    <a:lnTo>
                      <a:pt x="137" y="28"/>
                    </a:lnTo>
                    <a:lnTo>
                      <a:pt x="157" y="16"/>
                    </a:lnTo>
                    <a:lnTo>
                      <a:pt x="181" y="17"/>
                    </a:lnTo>
                    <a:lnTo>
                      <a:pt x="165" y="22"/>
                    </a:lnTo>
                    <a:lnTo>
                      <a:pt x="175" y="29"/>
                    </a:lnTo>
                    <a:lnTo>
                      <a:pt x="196" y="37"/>
                    </a:lnTo>
                    <a:lnTo>
                      <a:pt x="215" y="58"/>
                    </a:lnTo>
                    <a:lnTo>
                      <a:pt x="199" y="75"/>
                    </a:lnTo>
                    <a:lnTo>
                      <a:pt x="206" y="83"/>
                    </a:lnTo>
                    <a:lnTo>
                      <a:pt x="190" y="90"/>
                    </a:lnTo>
                    <a:lnTo>
                      <a:pt x="188" y="102"/>
                    </a:lnTo>
                    <a:lnTo>
                      <a:pt x="201" y="118"/>
                    </a:lnTo>
                    <a:lnTo>
                      <a:pt x="189" y="129"/>
                    </a:lnTo>
                    <a:lnTo>
                      <a:pt x="171" y="134"/>
                    </a:lnTo>
                    <a:lnTo>
                      <a:pt x="162" y="149"/>
                    </a:lnTo>
                    <a:lnTo>
                      <a:pt x="133" y="131"/>
                    </a:lnTo>
                    <a:lnTo>
                      <a:pt x="145" y="163"/>
                    </a:lnTo>
                    <a:lnTo>
                      <a:pt x="156" y="165"/>
                    </a:lnTo>
                    <a:lnTo>
                      <a:pt x="142" y="179"/>
                    </a:lnTo>
                    <a:lnTo>
                      <a:pt x="121" y="196"/>
                    </a:lnTo>
                    <a:lnTo>
                      <a:pt x="102" y="189"/>
                    </a:lnTo>
                    <a:lnTo>
                      <a:pt x="95" y="169"/>
                    </a:lnTo>
                    <a:lnTo>
                      <a:pt x="86" y="157"/>
                    </a:lnTo>
                    <a:lnTo>
                      <a:pt x="94" y="146"/>
                    </a:lnTo>
                    <a:lnTo>
                      <a:pt x="88" y="136"/>
                    </a:lnTo>
                    <a:lnTo>
                      <a:pt x="94" y="96"/>
                    </a:lnTo>
                    <a:lnTo>
                      <a:pt x="41" y="83"/>
                    </a:lnTo>
                    <a:lnTo>
                      <a:pt x="19" y="81"/>
                    </a:lnTo>
                    <a:lnTo>
                      <a:pt x="11" y="43"/>
                    </a:lnTo>
                    <a:lnTo>
                      <a:pt x="0" y="4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138">
                <a:extLst>
                  <a:ext uri="{FF2B5EF4-FFF2-40B4-BE49-F238E27FC236}">
                    <a16:creationId xmlns:a16="http://schemas.microsoft.com/office/drawing/2014/main" id="{BF3659FB-7259-FB75-6BE1-ED92BE1126B3}"/>
                  </a:ext>
                </a:extLst>
              </p:cNvPr>
              <p:cNvSpPr>
                <a:spLocks/>
              </p:cNvSpPr>
              <p:nvPr/>
            </p:nvSpPr>
            <p:spPr bwMode="auto">
              <a:xfrm>
                <a:off x="3624" y="1934"/>
                <a:ext cx="3" cy="9"/>
              </a:xfrm>
              <a:custGeom>
                <a:avLst/>
                <a:gdLst>
                  <a:gd name="T0" fmla="*/ 0 w 3"/>
                  <a:gd name="T1" fmla="*/ 0 h 9"/>
                  <a:gd name="T2" fmla="*/ 2 w 3"/>
                  <a:gd name="T3" fmla="*/ 0 h 9"/>
                  <a:gd name="T4" fmla="*/ 3 w 3"/>
                  <a:gd name="T5" fmla="*/ 6 h 9"/>
                  <a:gd name="T6" fmla="*/ 2 w 3"/>
                  <a:gd name="T7" fmla="*/ 9 h 9"/>
                  <a:gd name="T8" fmla="*/ 0 w 3"/>
                  <a:gd name="T9" fmla="*/ 5 h 9"/>
                  <a:gd name="T10" fmla="*/ 0 w 3"/>
                  <a:gd name="T11" fmla="*/ 0 h 9"/>
                </a:gdLst>
                <a:ahLst/>
                <a:cxnLst>
                  <a:cxn ang="0">
                    <a:pos x="T0" y="T1"/>
                  </a:cxn>
                  <a:cxn ang="0">
                    <a:pos x="T2" y="T3"/>
                  </a:cxn>
                  <a:cxn ang="0">
                    <a:pos x="T4" y="T5"/>
                  </a:cxn>
                  <a:cxn ang="0">
                    <a:pos x="T6" y="T7"/>
                  </a:cxn>
                  <a:cxn ang="0">
                    <a:pos x="T8" y="T9"/>
                  </a:cxn>
                  <a:cxn ang="0">
                    <a:pos x="T10" y="T11"/>
                  </a:cxn>
                </a:cxnLst>
                <a:rect l="0" t="0" r="r" b="b"/>
                <a:pathLst>
                  <a:path w="3" h="9">
                    <a:moveTo>
                      <a:pt x="0" y="0"/>
                    </a:moveTo>
                    <a:lnTo>
                      <a:pt x="2" y="0"/>
                    </a:lnTo>
                    <a:lnTo>
                      <a:pt x="3" y="6"/>
                    </a:lnTo>
                    <a:lnTo>
                      <a:pt x="2" y="9"/>
                    </a:lnTo>
                    <a:lnTo>
                      <a:pt x="0" y="5"/>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139">
                <a:extLst>
                  <a:ext uri="{FF2B5EF4-FFF2-40B4-BE49-F238E27FC236}">
                    <a16:creationId xmlns:a16="http://schemas.microsoft.com/office/drawing/2014/main" id="{06C52A6F-E090-BB6A-174D-1E3AC218CC9D}"/>
                  </a:ext>
                </a:extLst>
              </p:cNvPr>
              <p:cNvSpPr>
                <a:spLocks/>
              </p:cNvSpPr>
              <p:nvPr/>
            </p:nvSpPr>
            <p:spPr bwMode="auto">
              <a:xfrm>
                <a:off x="2850" y="2205"/>
                <a:ext cx="26" cy="90"/>
              </a:xfrm>
              <a:custGeom>
                <a:avLst/>
                <a:gdLst>
                  <a:gd name="T0" fmla="*/ 19 w 26"/>
                  <a:gd name="T1" fmla="*/ 90 h 90"/>
                  <a:gd name="T2" fmla="*/ 8 w 26"/>
                  <a:gd name="T3" fmla="*/ 76 h 90"/>
                  <a:gd name="T4" fmla="*/ 10 w 26"/>
                  <a:gd name="T5" fmla="*/ 52 h 90"/>
                  <a:gd name="T6" fmla="*/ 0 w 26"/>
                  <a:gd name="T7" fmla="*/ 8 h 90"/>
                  <a:gd name="T8" fmla="*/ 1 w 26"/>
                  <a:gd name="T9" fmla="*/ 0 h 90"/>
                  <a:gd name="T10" fmla="*/ 15 w 26"/>
                  <a:gd name="T11" fmla="*/ 3 h 90"/>
                  <a:gd name="T12" fmla="*/ 11 w 26"/>
                  <a:gd name="T13" fmla="*/ 12 h 90"/>
                  <a:gd name="T14" fmla="*/ 19 w 26"/>
                  <a:gd name="T15" fmla="*/ 19 h 90"/>
                  <a:gd name="T16" fmla="*/ 25 w 26"/>
                  <a:gd name="T17" fmla="*/ 39 h 90"/>
                  <a:gd name="T18" fmla="*/ 26 w 26"/>
                  <a:gd name="T19" fmla="*/ 88 h 90"/>
                  <a:gd name="T20" fmla="*/ 19 w 2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90">
                    <a:moveTo>
                      <a:pt x="19" y="90"/>
                    </a:moveTo>
                    <a:lnTo>
                      <a:pt x="8" y="76"/>
                    </a:lnTo>
                    <a:lnTo>
                      <a:pt x="10" y="52"/>
                    </a:lnTo>
                    <a:lnTo>
                      <a:pt x="0" y="8"/>
                    </a:lnTo>
                    <a:lnTo>
                      <a:pt x="1" y="0"/>
                    </a:lnTo>
                    <a:lnTo>
                      <a:pt x="15" y="3"/>
                    </a:lnTo>
                    <a:lnTo>
                      <a:pt x="11" y="12"/>
                    </a:lnTo>
                    <a:lnTo>
                      <a:pt x="19" y="19"/>
                    </a:lnTo>
                    <a:lnTo>
                      <a:pt x="25" y="39"/>
                    </a:lnTo>
                    <a:lnTo>
                      <a:pt x="26" y="88"/>
                    </a:lnTo>
                    <a:lnTo>
                      <a:pt x="19" y="90"/>
                    </a:lnTo>
                    <a:close/>
                  </a:path>
                </a:pathLst>
              </a:custGeom>
              <a:solidFill>
                <a:srgbClr val="92D05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140">
                <a:extLst>
                  <a:ext uri="{FF2B5EF4-FFF2-40B4-BE49-F238E27FC236}">
                    <a16:creationId xmlns:a16="http://schemas.microsoft.com/office/drawing/2014/main" id="{97D06876-BFC3-4126-CCB0-F9097AC35C1D}"/>
                  </a:ext>
                </a:extLst>
              </p:cNvPr>
              <p:cNvSpPr>
                <a:spLocks/>
              </p:cNvSpPr>
              <p:nvPr/>
            </p:nvSpPr>
            <p:spPr bwMode="auto">
              <a:xfrm>
                <a:off x="1885" y="2165"/>
                <a:ext cx="10" cy="11"/>
              </a:xfrm>
              <a:custGeom>
                <a:avLst/>
                <a:gdLst>
                  <a:gd name="T0" fmla="*/ 7 w 10"/>
                  <a:gd name="T1" fmla="*/ 0 h 11"/>
                  <a:gd name="T2" fmla="*/ 10 w 10"/>
                  <a:gd name="T3" fmla="*/ 9 h 11"/>
                  <a:gd name="T4" fmla="*/ 1 w 10"/>
                  <a:gd name="T5" fmla="*/ 11 h 11"/>
                  <a:gd name="T6" fmla="*/ 0 w 10"/>
                  <a:gd name="T7" fmla="*/ 0 h 11"/>
                  <a:gd name="T8" fmla="*/ 7 w 10"/>
                  <a:gd name="T9" fmla="*/ 0 h 11"/>
                </a:gdLst>
                <a:ahLst/>
                <a:cxnLst>
                  <a:cxn ang="0">
                    <a:pos x="T0" y="T1"/>
                  </a:cxn>
                  <a:cxn ang="0">
                    <a:pos x="T2" y="T3"/>
                  </a:cxn>
                  <a:cxn ang="0">
                    <a:pos x="T4" y="T5"/>
                  </a:cxn>
                  <a:cxn ang="0">
                    <a:pos x="T6" y="T7"/>
                  </a:cxn>
                  <a:cxn ang="0">
                    <a:pos x="T8" y="T9"/>
                  </a:cxn>
                </a:cxnLst>
                <a:rect l="0" t="0" r="r" b="b"/>
                <a:pathLst>
                  <a:path w="10" h="11">
                    <a:moveTo>
                      <a:pt x="7" y="0"/>
                    </a:moveTo>
                    <a:lnTo>
                      <a:pt x="10" y="9"/>
                    </a:lnTo>
                    <a:lnTo>
                      <a:pt x="1" y="11"/>
                    </a:lnTo>
                    <a:lnTo>
                      <a:pt x="0" y="0"/>
                    </a:lnTo>
                    <a:lnTo>
                      <a:pt x="7"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141">
                <a:extLst>
                  <a:ext uri="{FF2B5EF4-FFF2-40B4-BE49-F238E27FC236}">
                    <a16:creationId xmlns:a16="http://schemas.microsoft.com/office/drawing/2014/main" id="{B5908201-0E40-4D14-2998-59DE245EDE34}"/>
                  </a:ext>
                </a:extLst>
              </p:cNvPr>
              <p:cNvSpPr>
                <a:spLocks/>
              </p:cNvSpPr>
              <p:nvPr/>
            </p:nvSpPr>
            <p:spPr bwMode="auto">
              <a:xfrm>
                <a:off x="1891" y="2150"/>
                <a:ext cx="13" cy="8"/>
              </a:xfrm>
              <a:custGeom>
                <a:avLst/>
                <a:gdLst>
                  <a:gd name="T0" fmla="*/ 9 w 13"/>
                  <a:gd name="T1" fmla="*/ 0 h 8"/>
                  <a:gd name="T2" fmla="*/ 13 w 13"/>
                  <a:gd name="T3" fmla="*/ 7 h 8"/>
                  <a:gd name="T4" fmla="*/ 0 w 13"/>
                  <a:gd name="T5" fmla="*/ 8 h 8"/>
                  <a:gd name="T6" fmla="*/ 2 w 13"/>
                  <a:gd name="T7" fmla="*/ 1 h 8"/>
                  <a:gd name="T8" fmla="*/ 9 w 13"/>
                  <a:gd name="T9" fmla="*/ 0 h 8"/>
                </a:gdLst>
                <a:ahLst/>
                <a:cxnLst>
                  <a:cxn ang="0">
                    <a:pos x="T0" y="T1"/>
                  </a:cxn>
                  <a:cxn ang="0">
                    <a:pos x="T2" y="T3"/>
                  </a:cxn>
                  <a:cxn ang="0">
                    <a:pos x="T4" y="T5"/>
                  </a:cxn>
                  <a:cxn ang="0">
                    <a:pos x="T6" y="T7"/>
                  </a:cxn>
                  <a:cxn ang="0">
                    <a:pos x="T8" y="T9"/>
                  </a:cxn>
                </a:cxnLst>
                <a:rect l="0" t="0" r="r" b="b"/>
                <a:pathLst>
                  <a:path w="13" h="8">
                    <a:moveTo>
                      <a:pt x="9" y="0"/>
                    </a:moveTo>
                    <a:lnTo>
                      <a:pt x="13" y="7"/>
                    </a:lnTo>
                    <a:lnTo>
                      <a:pt x="0" y="8"/>
                    </a:lnTo>
                    <a:lnTo>
                      <a:pt x="2" y="1"/>
                    </a:lnTo>
                    <a:lnTo>
                      <a:pt x="9"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142">
                <a:extLst>
                  <a:ext uri="{FF2B5EF4-FFF2-40B4-BE49-F238E27FC236}">
                    <a16:creationId xmlns:a16="http://schemas.microsoft.com/office/drawing/2014/main" id="{0FB9DCF5-0D32-E1B9-78F6-422DD98D6CB1}"/>
                  </a:ext>
                </a:extLst>
              </p:cNvPr>
              <p:cNvSpPr>
                <a:spLocks/>
              </p:cNvSpPr>
              <p:nvPr/>
            </p:nvSpPr>
            <p:spPr bwMode="auto">
              <a:xfrm>
                <a:off x="1884" y="2104"/>
                <a:ext cx="14" cy="15"/>
              </a:xfrm>
              <a:custGeom>
                <a:avLst/>
                <a:gdLst>
                  <a:gd name="T0" fmla="*/ 14 w 14"/>
                  <a:gd name="T1" fmla="*/ 10 h 15"/>
                  <a:gd name="T2" fmla="*/ 2 w 14"/>
                  <a:gd name="T3" fmla="*/ 15 h 15"/>
                  <a:gd name="T4" fmla="*/ 0 w 14"/>
                  <a:gd name="T5" fmla="*/ 0 h 15"/>
                  <a:gd name="T6" fmla="*/ 14 w 14"/>
                  <a:gd name="T7" fmla="*/ 10 h 15"/>
                </a:gdLst>
                <a:ahLst/>
                <a:cxnLst>
                  <a:cxn ang="0">
                    <a:pos x="T0" y="T1"/>
                  </a:cxn>
                  <a:cxn ang="0">
                    <a:pos x="T2" y="T3"/>
                  </a:cxn>
                  <a:cxn ang="0">
                    <a:pos x="T4" y="T5"/>
                  </a:cxn>
                  <a:cxn ang="0">
                    <a:pos x="T6" y="T7"/>
                  </a:cxn>
                </a:cxnLst>
                <a:rect l="0" t="0" r="r" b="b"/>
                <a:pathLst>
                  <a:path w="14" h="15">
                    <a:moveTo>
                      <a:pt x="14" y="10"/>
                    </a:moveTo>
                    <a:lnTo>
                      <a:pt x="2" y="15"/>
                    </a:lnTo>
                    <a:lnTo>
                      <a:pt x="0" y="0"/>
                    </a:lnTo>
                    <a:lnTo>
                      <a:pt x="14" y="1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143">
                <a:extLst>
                  <a:ext uri="{FF2B5EF4-FFF2-40B4-BE49-F238E27FC236}">
                    <a16:creationId xmlns:a16="http://schemas.microsoft.com/office/drawing/2014/main" id="{E2FBD4E4-DA2A-E623-4D67-A0F950C38302}"/>
                  </a:ext>
                </a:extLst>
              </p:cNvPr>
              <p:cNvSpPr>
                <a:spLocks/>
              </p:cNvSpPr>
              <p:nvPr/>
            </p:nvSpPr>
            <p:spPr bwMode="auto">
              <a:xfrm>
                <a:off x="1912" y="2163"/>
                <a:ext cx="11" cy="10"/>
              </a:xfrm>
              <a:custGeom>
                <a:avLst/>
                <a:gdLst>
                  <a:gd name="T0" fmla="*/ 7 w 11"/>
                  <a:gd name="T1" fmla="*/ 0 h 10"/>
                  <a:gd name="T2" fmla="*/ 11 w 11"/>
                  <a:gd name="T3" fmla="*/ 9 h 10"/>
                  <a:gd name="T4" fmla="*/ 2 w 11"/>
                  <a:gd name="T5" fmla="*/ 10 h 10"/>
                  <a:gd name="T6" fmla="*/ 0 w 11"/>
                  <a:gd name="T7" fmla="*/ 0 h 10"/>
                  <a:gd name="T8" fmla="*/ 7 w 11"/>
                  <a:gd name="T9" fmla="*/ 0 h 10"/>
                </a:gdLst>
                <a:ahLst/>
                <a:cxnLst>
                  <a:cxn ang="0">
                    <a:pos x="T0" y="T1"/>
                  </a:cxn>
                  <a:cxn ang="0">
                    <a:pos x="T2" y="T3"/>
                  </a:cxn>
                  <a:cxn ang="0">
                    <a:pos x="T4" y="T5"/>
                  </a:cxn>
                  <a:cxn ang="0">
                    <a:pos x="T6" y="T7"/>
                  </a:cxn>
                  <a:cxn ang="0">
                    <a:pos x="T8" y="T9"/>
                  </a:cxn>
                </a:cxnLst>
                <a:rect l="0" t="0" r="r" b="b"/>
                <a:pathLst>
                  <a:path w="11" h="10">
                    <a:moveTo>
                      <a:pt x="7" y="0"/>
                    </a:moveTo>
                    <a:lnTo>
                      <a:pt x="11" y="9"/>
                    </a:lnTo>
                    <a:lnTo>
                      <a:pt x="2" y="10"/>
                    </a:lnTo>
                    <a:lnTo>
                      <a:pt x="0" y="0"/>
                    </a:lnTo>
                    <a:lnTo>
                      <a:pt x="7"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144">
                <a:extLst>
                  <a:ext uri="{FF2B5EF4-FFF2-40B4-BE49-F238E27FC236}">
                    <a16:creationId xmlns:a16="http://schemas.microsoft.com/office/drawing/2014/main" id="{5890E4C0-A6A3-0B72-886D-B77C93066D8B}"/>
                  </a:ext>
                </a:extLst>
              </p:cNvPr>
              <p:cNvSpPr>
                <a:spLocks/>
              </p:cNvSpPr>
              <p:nvPr/>
            </p:nvSpPr>
            <p:spPr bwMode="auto">
              <a:xfrm>
                <a:off x="1891" y="2136"/>
                <a:ext cx="10" cy="11"/>
              </a:xfrm>
              <a:custGeom>
                <a:avLst/>
                <a:gdLst>
                  <a:gd name="T0" fmla="*/ 6 w 10"/>
                  <a:gd name="T1" fmla="*/ 0 h 11"/>
                  <a:gd name="T2" fmla="*/ 10 w 10"/>
                  <a:gd name="T3" fmla="*/ 9 h 11"/>
                  <a:gd name="T4" fmla="*/ 1 w 10"/>
                  <a:gd name="T5" fmla="*/ 11 h 11"/>
                  <a:gd name="T6" fmla="*/ 0 w 10"/>
                  <a:gd name="T7" fmla="*/ 0 h 11"/>
                  <a:gd name="T8" fmla="*/ 6 w 10"/>
                  <a:gd name="T9" fmla="*/ 0 h 11"/>
                </a:gdLst>
                <a:ahLst/>
                <a:cxnLst>
                  <a:cxn ang="0">
                    <a:pos x="T0" y="T1"/>
                  </a:cxn>
                  <a:cxn ang="0">
                    <a:pos x="T2" y="T3"/>
                  </a:cxn>
                  <a:cxn ang="0">
                    <a:pos x="T4" y="T5"/>
                  </a:cxn>
                  <a:cxn ang="0">
                    <a:pos x="T6" y="T7"/>
                  </a:cxn>
                  <a:cxn ang="0">
                    <a:pos x="T8" y="T9"/>
                  </a:cxn>
                </a:cxnLst>
                <a:rect l="0" t="0" r="r" b="b"/>
                <a:pathLst>
                  <a:path w="10" h="11">
                    <a:moveTo>
                      <a:pt x="6" y="0"/>
                    </a:moveTo>
                    <a:lnTo>
                      <a:pt x="10" y="9"/>
                    </a:lnTo>
                    <a:lnTo>
                      <a:pt x="1" y="11"/>
                    </a:lnTo>
                    <a:lnTo>
                      <a:pt x="0" y="0"/>
                    </a:lnTo>
                    <a:lnTo>
                      <a:pt x="6"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145">
                <a:extLst>
                  <a:ext uri="{FF2B5EF4-FFF2-40B4-BE49-F238E27FC236}">
                    <a16:creationId xmlns:a16="http://schemas.microsoft.com/office/drawing/2014/main" id="{2BFC8610-D75B-92F3-9AD2-3274F79E1EAC}"/>
                  </a:ext>
                </a:extLst>
              </p:cNvPr>
              <p:cNvSpPr>
                <a:spLocks/>
              </p:cNvSpPr>
              <p:nvPr/>
            </p:nvSpPr>
            <p:spPr bwMode="auto">
              <a:xfrm>
                <a:off x="1837" y="2075"/>
                <a:ext cx="7" cy="13"/>
              </a:xfrm>
              <a:custGeom>
                <a:avLst/>
                <a:gdLst>
                  <a:gd name="T0" fmla="*/ 7 w 7"/>
                  <a:gd name="T1" fmla="*/ 1 h 13"/>
                  <a:gd name="T2" fmla="*/ 2 w 7"/>
                  <a:gd name="T3" fmla="*/ 13 h 13"/>
                  <a:gd name="T4" fmla="*/ 0 w 7"/>
                  <a:gd name="T5" fmla="*/ 0 h 13"/>
                  <a:gd name="T6" fmla="*/ 7 w 7"/>
                  <a:gd name="T7" fmla="*/ 1 h 13"/>
                </a:gdLst>
                <a:ahLst/>
                <a:cxnLst>
                  <a:cxn ang="0">
                    <a:pos x="T0" y="T1"/>
                  </a:cxn>
                  <a:cxn ang="0">
                    <a:pos x="T2" y="T3"/>
                  </a:cxn>
                  <a:cxn ang="0">
                    <a:pos x="T4" y="T5"/>
                  </a:cxn>
                  <a:cxn ang="0">
                    <a:pos x="T6" y="T7"/>
                  </a:cxn>
                </a:cxnLst>
                <a:rect l="0" t="0" r="r" b="b"/>
                <a:pathLst>
                  <a:path w="7" h="13">
                    <a:moveTo>
                      <a:pt x="7" y="1"/>
                    </a:moveTo>
                    <a:lnTo>
                      <a:pt x="2" y="13"/>
                    </a:lnTo>
                    <a:lnTo>
                      <a:pt x="0" y="0"/>
                    </a:lnTo>
                    <a:lnTo>
                      <a:pt x="7" y="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146">
                <a:extLst>
                  <a:ext uri="{FF2B5EF4-FFF2-40B4-BE49-F238E27FC236}">
                    <a16:creationId xmlns:a16="http://schemas.microsoft.com/office/drawing/2014/main" id="{BC78ABA0-CBCA-59C5-FABB-3F5C6AC70DAE}"/>
                  </a:ext>
                </a:extLst>
              </p:cNvPr>
              <p:cNvSpPr>
                <a:spLocks/>
              </p:cNvSpPr>
              <p:nvPr/>
            </p:nvSpPr>
            <p:spPr bwMode="auto">
              <a:xfrm>
                <a:off x="1803" y="2067"/>
                <a:ext cx="27" cy="16"/>
              </a:xfrm>
              <a:custGeom>
                <a:avLst/>
                <a:gdLst>
                  <a:gd name="T0" fmla="*/ 3 w 27"/>
                  <a:gd name="T1" fmla="*/ 16 h 16"/>
                  <a:gd name="T2" fmla="*/ 0 w 27"/>
                  <a:gd name="T3" fmla="*/ 0 h 16"/>
                  <a:gd name="T4" fmla="*/ 27 w 27"/>
                  <a:gd name="T5" fmla="*/ 14 h 16"/>
                  <a:gd name="T6" fmla="*/ 3 w 27"/>
                  <a:gd name="T7" fmla="*/ 16 h 16"/>
                </a:gdLst>
                <a:ahLst/>
                <a:cxnLst>
                  <a:cxn ang="0">
                    <a:pos x="T0" y="T1"/>
                  </a:cxn>
                  <a:cxn ang="0">
                    <a:pos x="T2" y="T3"/>
                  </a:cxn>
                  <a:cxn ang="0">
                    <a:pos x="T4" y="T5"/>
                  </a:cxn>
                  <a:cxn ang="0">
                    <a:pos x="T6" y="T7"/>
                  </a:cxn>
                </a:cxnLst>
                <a:rect l="0" t="0" r="r" b="b"/>
                <a:pathLst>
                  <a:path w="27" h="16">
                    <a:moveTo>
                      <a:pt x="3" y="16"/>
                    </a:moveTo>
                    <a:lnTo>
                      <a:pt x="0" y="0"/>
                    </a:lnTo>
                    <a:lnTo>
                      <a:pt x="27" y="14"/>
                    </a:lnTo>
                    <a:lnTo>
                      <a:pt x="3"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147">
                <a:extLst>
                  <a:ext uri="{FF2B5EF4-FFF2-40B4-BE49-F238E27FC236}">
                    <a16:creationId xmlns:a16="http://schemas.microsoft.com/office/drawing/2014/main" id="{7E414F35-86C4-E3EC-68FF-4DAB1D0F6743}"/>
                  </a:ext>
                </a:extLst>
              </p:cNvPr>
              <p:cNvSpPr>
                <a:spLocks/>
              </p:cNvSpPr>
              <p:nvPr/>
            </p:nvSpPr>
            <p:spPr bwMode="auto">
              <a:xfrm>
                <a:off x="2717" y="1618"/>
                <a:ext cx="181" cy="141"/>
              </a:xfrm>
              <a:custGeom>
                <a:avLst/>
                <a:gdLst>
                  <a:gd name="T0" fmla="*/ 104 w 181"/>
                  <a:gd name="T1" fmla="*/ 12 h 141"/>
                  <a:gd name="T2" fmla="*/ 117 w 181"/>
                  <a:gd name="T3" fmla="*/ 12 h 141"/>
                  <a:gd name="T4" fmla="*/ 123 w 181"/>
                  <a:gd name="T5" fmla="*/ 23 h 141"/>
                  <a:gd name="T6" fmla="*/ 153 w 181"/>
                  <a:gd name="T7" fmla="*/ 23 h 141"/>
                  <a:gd name="T8" fmla="*/ 155 w 181"/>
                  <a:gd name="T9" fmla="*/ 23 h 141"/>
                  <a:gd name="T10" fmla="*/ 154 w 181"/>
                  <a:gd name="T11" fmla="*/ 24 h 141"/>
                  <a:gd name="T12" fmla="*/ 154 w 181"/>
                  <a:gd name="T13" fmla="*/ 27 h 141"/>
                  <a:gd name="T14" fmla="*/ 155 w 181"/>
                  <a:gd name="T15" fmla="*/ 27 h 141"/>
                  <a:gd name="T16" fmla="*/ 158 w 181"/>
                  <a:gd name="T17" fmla="*/ 27 h 141"/>
                  <a:gd name="T18" fmla="*/ 158 w 181"/>
                  <a:gd name="T19" fmla="*/ 24 h 141"/>
                  <a:gd name="T20" fmla="*/ 156 w 181"/>
                  <a:gd name="T21" fmla="*/ 23 h 141"/>
                  <a:gd name="T22" fmla="*/ 160 w 181"/>
                  <a:gd name="T23" fmla="*/ 23 h 141"/>
                  <a:gd name="T24" fmla="*/ 165 w 181"/>
                  <a:gd name="T25" fmla="*/ 23 h 141"/>
                  <a:gd name="T26" fmla="*/ 170 w 181"/>
                  <a:gd name="T27" fmla="*/ 23 h 141"/>
                  <a:gd name="T28" fmla="*/ 175 w 181"/>
                  <a:gd name="T29" fmla="*/ 24 h 141"/>
                  <a:gd name="T30" fmla="*/ 181 w 181"/>
                  <a:gd name="T31" fmla="*/ 29 h 141"/>
                  <a:gd name="T32" fmla="*/ 181 w 181"/>
                  <a:gd name="T33" fmla="*/ 36 h 141"/>
                  <a:gd name="T34" fmla="*/ 165 w 181"/>
                  <a:gd name="T35" fmla="*/ 48 h 141"/>
                  <a:gd name="T36" fmla="*/ 155 w 181"/>
                  <a:gd name="T37" fmla="*/ 49 h 141"/>
                  <a:gd name="T38" fmla="*/ 146 w 181"/>
                  <a:gd name="T39" fmla="*/ 57 h 141"/>
                  <a:gd name="T40" fmla="*/ 130 w 181"/>
                  <a:gd name="T41" fmla="*/ 81 h 141"/>
                  <a:gd name="T42" fmla="*/ 136 w 181"/>
                  <a:gd name="T43" fmla="*/ 94 h 141"/>
                  <a:gd name="T44" fmla="*/ 123 w 181"/>
                  <a:gd name="T45" fmla="*/ 112 h 141"/>
                  <a:gd name="T46" fmla="*/ 105 w 181"/>
                  <a:gd name="T47" fmla="*/ 130 h 141"/>
                  <a:gd name="T48" fmla="*/ 71 w 181"/>
                  <a:gd name="T49" fmla="*/ 129 h 141"/>
                  <a:gd name="T50" fmla="*/ 52 w 181"/>
                  <a:gd name="T51" fmla="*/ 141 h 141"/>
                  <a:gd name="T52" fmla="*/ 42 w 181"/>
                  <a:gd name="T53" fmla="*/ 139 h 141"/>
                  <a:gd name="T54" fmla="*/ 29 w 181"/>
                  <a:gd name="T55" fmla="*/ 123 h 141"/>
                  <a:gd name="T56" fmla="*/ 27 w 181"/>
                  <a:gd name="T57" fmla="*/ 81 h 141"/>
                  <a:gd name="T58" fmla="*/ 32 w 181"/>
                  <a:gd name="T59" fmla="*/ 70 h 141"/>
                  <a:gd name="T60" fmla="*/ 38 w 181"/>
                  <a:gd name="T61" fmla="*/ 39 h 141"/>
                  <a:gd name="T62" fmla="*/ 18 w 181"/>
                  <a:gd name="T63" fmla="*/ 34 h 141"/>
                  <a:gd name="T64" fmla="*/ 6 w 181"/>
                  <a:gd name="T65" fmla="*/ 34 h 141"/>
                  <a:gd name="T66" fmla="*/ 0 w 181"/>
                  <a:gd name="T67" fmla="*/ 17 h 141"/>
                  <a:gd name="T68" fmla="*/ 17 w 181"/>
                  <a:gd name="T69" fmla="*/ 0 h 141"/>
                  <a:gd name="T70" fmla="*/ 104 w 181"/>
                  <a:gd name="T71" fmla="*/ 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41">
                    <a:moveTo>
                      <a:pt x="104" y="12"/>
                    </a:moveTo>
                    <a:lnTo>
                      <a:pt x="117" y="12"/>
                    </a:lnTo>
                    <a:lnTo>
                      <a:pt x="123" y="23"/>
                    </a:lnTo>
                    <a:lnTo>
                      <a:pt x="153" y="23"/>
                    </a:lnTo>
                    <a:lnTo>
                      <a:pt x="155" y="23"/>
                    </a:lnTo>
                    <a:lnTo>
                      <a:pt x="154" y="24"/>
                    </a:lnTo>
                    <a:lnTo>
                      <a:pt x="154" y="27"/>
                    </a:lnTo>
                    <a:lnTo>
                      <a:pt x="155" y="27"/>
                    </a:lnTo>
                    <a:lnTo>
                      <a:pt x="158" y="27"/>
                    </a:lnTo>
                    <a:lnTo>
                      <a:pt x="158" y="24"/>
                    </a:lnTo>
                    <a:lnTo>
                      <a:pt x="156" y="23"/>
                    </a:lnTo>
                    <a:lnTo>
                      <a:pt x="160" y="23"/>
                    </a:lnTo>
                    <a:lnTo>
                      <a:pt x="165" y="23"/>
                    </a:lnTo>
                    <a:lnTo>
                      <a:pt x="170" y="23"/>
                    </a:lnTo>
                    <a:lnTo>
                      <a:pt x="175" y="24"/>
                    </a:lnTo>
                    <a:lnTo>
                      <a:pt x="181" y="29"/>
                    </a:lnTo>
                    <a:lnTo>
                      <a:pt x="181" y="36"/>
                    </a:lnTo>
                    <a:lnTo>
                      <a:pt x="165" y="48"/>
                    </a:lnTo>
                    <a:lnTo>
                      <a:pt x="155" y="49"/>
                    </a:lnTo>
                    <a:lnTo>
                      <a:pt x="146" y="57"/>
                    </a:lnTo>
                    <a:lnTo>
                      <a:pt x="130" y="81"/>
                    </a:lnTo>
                    <a:lnTo>
                      <a:pt x="136" y="94"/>
                    </a:lnTo>
                    <a:lnTo>
                      <a:pt x="123" y="112"/>
                    </a:lnTo>
                    <a:lnTo>
                      <a:pt x="105" y="130"/>
                    </a:lnTo>
                    <a:lnTo>
                      <a:pt x="71" y="129"/>
                    </a:lnTo>
                    <a:lnTo>
                      <a:pt x="52" y="141"/>
                    </a:lnTo>
                    <a:lnTo>
                      <a:pt x="42" y="139"/>
                    </a:lnTo>
                    <a:lnTo>
                      <a:pt x="29" y="123"/>
                    </a:lnTo>
                    <a:lnTo>
                      <a:pt x="27" y="81"/>
                    </a:lnTo>
                    <a:lnTo>
                      <a:pt x="32" y="70"/>
                    </a:lnTo>
                    <a:lnTo>
                      <a:pt x="38" y="39"/>
                    </a:lnTo>
                    <a:lnTo>
                      <a:pt x="18" y="34"/>
                    </a:lnTo>
                    <a:lnTo>
                      <a:pt x="6" y="34"/>
                    </a:lnTo>
                    <a:lnTo>
                      <a:pt x="0" y="17"/>
                    </a:lnTo>
                    <a:lnTo>
                      <a:pt x="17" y="0"/>
                    </a:lnTo>
                    <a:lnTo>
                      <a:pt x="104" y="12"/>
                    </a:lnTo>
                    <a:close/>
                  </a:path>
                </a:pathLst>
              </a:custGeom>
              <a:solidFill>
                <a:srgbClr val="00B0F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148">
                <a:extLst>
                  <a:ext uri="{FF2B5EF4-FFF2-40B4-BE49-F238E27FC236}">
                    <a16:creationId xmlns:a16="http://schemas.microsoft.com/office/drawing/2014/main" id="{64C8746B-D68A-3FDC-3DD4-49C8A69F99EC}"/>
                  </a:ext>
                </a:extLst>
              </p:cNvPr>
              <p:cNvSpPr>
                <a:spLocks/>
              </p:cNvSpPr>
              <p:nvPr/>
            </p:nvSpPr>
            <p:spPr bwMode="auto">
              <a:xfrm>
                <a:off x="2709" y="1652"/>
                <a:ext cx="46" cy="92"/>
              </a:xfrm>
              <a:custGeom>
                <a:avLst/>
                <a:gdLst>
                  <a:gd name="T0" fmla="*/ 14 w 46"/>
                  <a:gd name="T1" fmla="*/ 0 h 92"/>
                  <a:gd name="T2" fmla="*/ 26 w 46"/>
                  <a:gd name="T3" fmla="*/ 0 h 92"/>
                  <a:gd name="T4" fmla="*/ 46 w 46"/>
                  <a:gd name="T5" fmla="*/ 5 h 92"/>
                  <a:gd name="T6" fmla="*/ 40 w 46"/>
                  <a:gd name="T7" fmla="*/ 36 h 92"/>
                  <a:gd name="T8" fmla="*/ 35 w 46"/>
                  <a:gd name="T9" fmla="*/ 47 h 92"/>
                  <a:gd name="T10" fmla="*/ 37 w 46"/>
                  <a:gd name="T11" fmla="*/ 89 h 92"/>
                  <a:gd name="T12" fmla="*/ 24 w 46"/>
                  <a:gd name="T13" fmla="*/ 92 h 92"/>
                  <a:gd name="T14" fmla="*/ 7 w 46"/>
                  <a:gd name="T15" fmla="*/ 90 h 92"/>
                  <a:gd name="T16" fmla="*/ 11 w 46"/>
                  <a:gd name="T17" fmla="*/ 67 h 92"/>
                  <a:gd name="T18" fmla="*/ 0 w 46"/>
                  <a:gd name="T19" fmla="*/ 60 h 92"/>
                  <a:gd name="T20" fmla="*/ 17 w 46"/>
                  <a:gd name="T21" fmla="*/ 19 h 92"/>
                  <a:gd name="T22" fmla="*/ 14 w 46"/>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92">
                    <a:moveTo>
                      <a:pt x="14" y="0"/>
                    </a:moveTo>
                    <a:lnTo>
                      <a:pt x="26" y="0"/>
                    </a:lnTo>
                    <a:lnTo>
                      <a:pt x="46" y="5"/>
                    </a:lnTo>
                    <a:lnTo>
                      <a:pt x="40" y="36"/>
                    </a:lnTo>
                    <a:lnTo>
                      <a:pt x="35" y="47"/>
                    </a:lnTo>
                    <a:lnTo>
                      <a:pt x="37" y="89"/>
                    </a:lnTo>
                    <a:lnTo>
                      <a:pt x="24" y="92"/>
                    </a:lnTo>
                    <a:lnTo>
                      <a:pt x="7" y="90"/>
                    </a:lnTo>
                    <a:lnTo>
                      <a:pt x="11" y="67"/>
                    </a:lnTo>
                    <a:lnTo>
                      <a:pt x="0" y="60"/>
                    </a:lnTo>
                    <a:lnTo>
                      <a:pt x="17" y="19"/>
                    </a:lnTo>
                    <a:lnTo>
                      <a:pt x="14"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149">
                <a:extLst>
                  <a:ext uri="{FF2B5EF4-FFF2-40B4-BE49-F238E27FC236}">
                    <a16:creationId xmlns:a16="http://schemas.microsoft.com/office/drawing/2014/main" id="{AECB2DC8-411C-5495-5BBC-66422F8D8442}"/>
                  </a:ext>
                </a:extLst>
              </p:cNvPr>
              <p:cNvSpPr>
                <a:spLocks/>
              </p:cNvSpPr>
              <p:nvPr/>
            </p:nvSpPr>
            <p:spPr bwMode="auto">
              <a:xfrm>
                <a:off x="3776" y="1744"/>
                <a:ext cx="229" cy="235"/>
              </a:xfrm>
              <a:custGeom>
                <a:avLst/>
                <a:gdLst>
                  <a:gd name="T0" fmla="*/ 188 w 229"/>
                  <a:gd name="T1" fmla="*/ 0 h 235"/>
                  <a:gd name="T2" fmla="*/ 229 w 229"/>
                  <a:gd name="T3" fmla="*/ 24 h 235"/>
                  <a:gd name="T4" fmla="*/ 220 w 229"/>
                  <a:gd name="T5" fmla="*/ 40 h 235"/>
                  <a:gd name="T6" fmla="*/ 177 w 229"/>
                  <a:gd name="T7" fmla="*/ 41 h 235"/>
                  <a:gd name="T8" fmla="*/ 185 w 229"/>
                  <a:gd name="T9" fmla="*/ 66 h 235"/>
                  <a:gd name="T10" fmla="*/ 210 w 229"/>
                  <a:gd name="T11" fmla="*/ 83 h 235"/>
                  <a:gd name="T12" fmla="*/ 197 w 229"/>
                  <a:gd name="T13" fmla="*/ 90 h 235"/>
                  <a:gd name="T14" fmla="*/ 204 w 229"/>
                  <a:gd name="T15" fmla="*/ 101 h 235"/>
                  <a:gd name="T16" fmla="*/ 169 w 229"/>
                  <a:gd name="T17" fmla="*/ 161 h 235"/>
                  <a:gd name="T18" fmla="*/ 157 w 229"/>
                  <a:gd name="T19" fmla="*/ 162 h 235"/>
                  <a:gd name="T20" fmla="*/ 136 w 229"/>
                  <a:gd name="T21" fmla="*/ 176 h 235"/>
                  <a:gd name="T22" fmla="*/ 170 w 229"/>
                  <a:gd name="T23" fmla="*/ 223 h 235"/>
                  <a:gd name="T24" fmla="*/ 118 w 229"/>
                  <a:gd name="T25" fmla="*/ 235 h 235"/>
                  <a:gd name="T26" fmla="*/ 94 w 229"/>
                  <a:gd name="T27" fmla="*/ 205 h 235"/>
                  <a:gd name="T28" fmla="*/ 55 w 229"/>
                  <a:gd name="T29" fmla="*/ 206 h 235"/>
                  <a:gd name="T30" fmla="*/ 21 w 229"/>
                  <a:gd name="T31" fmla="*/ 211 h 235"/>
                  <a:gd name="T32" fmla="*/ 24 w 229"/>
                  <a:gd name="T33" fmla="*/ 190 h 235"/>
                  <a:gd name="T34" fmla="*/ 42 w 229"/>
                  <a:gd name="T35" fmla="*/ 183 h 235"/>
                  <a:gd name="T36" fmla="*/ 43 w 229"/>
                  <a:gd name="T37" fmla="*/ 175 h 235"/>
                  <a:gd name="T38" fmla="*/ 36 w 229"/>
                  <a:gd name="T39" fmla="*/ 173 h 235"/>
                  <a:gd name="T40" fmla="*/ 32 w 229"/>
                  <a:gd name="T41" fmla="*/ 157 h 235"/>
                  <a:gd name="T42" fmla="*/ 17 w 229"/>
                  <a:gd name="T43" fmla="*/ 149 h 235"/>
                  <a:gd name="T44" fmla="*/ 0 w 229"/>
                  <a:gd name="T45" fmla="*/ 127 h 235"/>
                  <a:gd name="T46" fmla="*/ 23 w 229"/>
                  <a:gd name="T47" fmla="*/ 134 h 235"/>
                  <a:gd name="T48" fmla="*/ 50 w 229"/>
                  <a:gd name="T49" fmla="*/ 133 h 235"/>
                  <a:gd name="T50" fmla="*/ 81 w 229"/>
                  <a:gd name="T51" fmla="*/ 125 h 235"/>
                  <a:gd name="T52" fmla="*/ 79 w 229"/>
                  <a:gd name="T53" fmla="*/ 107 h 235"/>
                  <a:gd name="T54" fmla="*/ 103 w 229"/>
                  <a:gd name="T55" fmla="*/ 90 h 235"/>
                  <a:gd name="T56" fmla="*/ 115 w 229"/>
                  <a:gd name="T57" fmla="*/ 94 h 235"/>
                  <a:gd name="T58" fmla="*/ 118 w 229"/>
                  <a:gd name="T59" fmla="*/ 68 h 235"/>
                  <a:gd name="T60" fmla="*/ 129 w 229"/>
                  <a:gd name="T61" fmla="*/ 64 h 235"/>
                  <a:gd name="T62" fmla="*/ 125 w 229"/>
                  <a:gd name="T63" fmla="*/ 52 h 235"/>
                  <a:gd name="T64" fmla="*/ 137 w 229"/>
                  <a:gd name="T65" fmla="*/ 46 h 235"/>
                  <a:gd name="T66" fmla="*/ 135 w 229"/>
                  <a:gd name="T67" fmla="*/ 14 h 235"/>
                  <a:gd name="T68" fmla="*/ 145 w 229"/>
                  <a:gd name="T69" fmla="*/ 5 h 235"/>
                  <a:gd name="T70" fmla="*/ 168 w 229"/>
                  <a:gd name="T71" fmla="*/ 1 h 235"/>
                  <a:gd name="T72" fmla="*/ 176 w 229"/>
                  <a:gd name="T73" fmla="*/ 0 h 235"/>
                  <a:gd name="T74" fmla="*/ 188 w 229"/>
                  <a:gd name="T7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35">
                    <a:moveTo>
                      <a:pt x="188" y="0"/>
                    </a:moveTo>
                    <a:lnTo>
                      <a:pt x="229" y="24"/>
                    </a:lnTo>
                    <a:lnTo>
                      <a:pt x="220" y="40"/>
                    </a:lnTo>
                    <a:lnTo>
                      <a:pt x="177" y="41"/>
                    </a:lnTo>
                    <a:lnTo>
                      <a:pt x="185" y="66"/>
                    </a:lnTo>
                    <a:lnTo>
                      <a:pt x="210" y="83"/>
                    </a:lnTo>
                    <a:lnTo>
                      <a:pt x="197" y="90"/>
                    </a:lnTo>
                    <a:lnTo>
                      <a:pt x="204" y="101"/>
                    </a:lnTo>
                    <a:lnTo>
                      <a:pt x="169" y="161"/>
                    </a:lnTo>
                    <a:lnTo>
                      <a:pt x="157" y="162"/>
                    </a:lnTo>
                    <a:lnTo>
                      <a:pt x="136" y="176"/>
                    </a:lnTo>
                    <a:lnTo>
                      <a:pt x="170" y="223"/>
                    </a:lnTo>
                    <a:lnTo>
                      <a:pt x="118" y="235"/>
                    </a:lnTo>
                    <a:lnTo>
                      <a:pt x="94" y="205"/>
                    </a:lnTo>
                    <a:lnTo>
                      <a:pt x="55" y="206"/>
                    </a:lnTo>
                    <a:lnTo>
                      <a:pt x="21" y="211"/>
                    </a:lnTo>
                    <a:lnTo>
                      <a:pt x="24" y="190"/>
                    </a:lnTo>
                    <a:lnTo>
                      <a:pt x="42" y="183"/>
                    </a:lnTo>
                    <a:lnTo>
                      <a:pt x="43" y="175"/>
                    </a:lnTo>
                    <a:lnTo>
                      <a:pt x="36" y="173"/>
                    </a:lnTo>
                    <a:lnTo>
                      <a:pt x="32" y="157"/>
                    </a:lnTo>
                    <a:lnTo>
                      <a:pt x="17" y="149"/>
                    </a:lnTo>
                    <a:lnTo>
                      <a:pt x="0" y="127"/>
                    </a:lnTo>
                    <a:lnTo>
                      <a:pt x="23" y="134"/>
                    </a:lnTo>
                    <a:lnTo>
                      <a:pt x="50" y="133"/>
                    </a:lnTo>
                    <a:lnTo>
                      <a:pt x="81" y="125"/>
                    </a:lnTo>
                    <a:lnTo>
                      <a:pt x="79" y="107"/>
                    </a:lnTo>
                    <a:lnTo>
                      <a:pt x="103" y="90"/>
                    </a:lnTo>
                    <a:lnTo>
                      <a:pt x="115" y="94"/>
                    </a:lnTo>
                    <a:lnTo>
                      <a:pt x="118" y="68"/>
                    </a:lnTo>
                    <a:lnTo>
                      <a:pt x="129" y="64"/>
                    </a:lnTo>
                    <a:lnTo>
                      <a:pt x="125" y="52"/>
                    </a:lnTo>
                    <a:lnTo>
                      <a:pt x="137" y="46"/>
                    </a:lnTo>
                    <a:lnTo>
                      <a:pt x="135" y="14"/>
                    </a:lnTo>
                    <a:lnTo>
                      <a:pt x="145" y="5"/>
                    </a:lnTo>
                    <a:lnTo>
                      <a:pt x="168" y="1"/>
                    </a:lnTo>
                    <a:lnTo>
                      <a:pt x="176" y="0"/>
                    </a:lnTo>
                    <a:lnTo>
                      <a:pt x="188"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150">
                <a:extLst>
                  <a:ext uri="{FF2B5EF4-FFF2-40B4-BE49-F238E27FC236}">
                    <a16:creationId xmlns:a16="http://schemas.microsoft.com/office/drawing/2014/main" id="{16DE3083-AB28-D692-D860-F63D3C199FAF}"/>
                  </a:ext>
                </a:extLst>
              </p:cNvPr>
              <p:cNvSpPr>
                <a:spLocks/>
              </p:cNvSpPr>
              <p:nvPr/>
            </p:nvSpPr>
            <p:spPr bwMode="auto">
              <a:xfrm>
                <a:off x="1886" y="2120"/>
                <a:ext cx="13" cy="15"/>
              </a:xfrm>
              <a:custGeom>
                <a:avLst/>
                <a:gdLst>
                  <a:gd name="T0" fmla="*/ 13 w 13"/>
                  <a:gd name="T1" fmla="*/ 10 h 15"/>
                  <a:gd name="T2" fmla="*/ 3 w 13"/>
                  <a:gd name="T3" fmla="*/ 15 h 15"/>
                  <a:gd name="T4" fmla="*/ 0 w 13"/>
                  <a:gd name="T5" fmla="*/ 0 h 15"/>
                  <a:gd name="T6" fmla="*/ 13 w 13"/>
                  <a:gd name="T7" fmla="*/ 10 h 15"/>
                </a:gdLst>
                <a:ahLst/>
                <a:cxnLst>
                  <a:cxn ang="0">
                    <a:pos x="T0" y="T1"/>
                  </a:cxn>
                  <a:cxn ang="0">
                    <a:pos x="T2" y="T3"/>
                  </a:cxn>
                  <a:cxn ang="0">
                    <a:pos x="T4" y="T5"/>
                  </a:cxn>
                  <a:cxn ang="0">
                    <a:pos x="T6" y="T7"/>
                  </a:cxn>
                </a:cxnLst>
                <a:rect l="0" t="0" r="r" b="b"/>
                <a:pathLst>
                  <a:path w="13" h="15">
                    <a:moveTo>
                      <a:pt x="13" y="10"/>
                    </a:moveTo>
                    <a:lnTo>
                      <a:pt x="3" y="15"/>
                    </a:lnTo>
                    <a:lnTo>
                      <a:pt x="0" y="0"/>
                    </a:lnTo>
                    <a:lnTo>
                      <a:pt x="13" y="1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151">
                <a:extLst>
                  <a:ext uri="{FF2B5EF4-FFF2-40B4-BE49-F238E27FC236}">
                    <a16:creationId xmlns:a16="http://schemas.microsoft.com/office/drawing/2014/main" id="{A097A3DE-DC2A-1BEF-A028-A96ED6421A39}"/>
                  </a:ext>
                </a:extLst>
              </p:cNvPr>
              <p:cNvSpPr>
                <a:spLocks/>
              </p:cNvSpPr>
              <p:nvPr/>
            </p:nvSpPr>
            <p:spPr bwMode="auto">
              <a:xfrm>
                <a:off x="3981" y="2312"/>
                <a:ext cx="28" cy="26"/>
              </a:xfrm>
              <a:custGeom>
                <a:avLst/>
                <a:gdLst>
                  <a:gd name="T0" fmla="*/ 0 w 28"/>
                  <a:gd name="T1" fmla="*/ 13 h 26"/>
                  <a:gd name="T2" fmla="*/ 2 w 28"/>
                  <a:gd name="T3" fmla="*/ 7 h 26"/>
                  <a:gd name="T4" fmla="*/ 7 w 28"/>
                  <a:gd name="T5" fmla="*/ 1 h 26"/>
                  <a:gd name="T6" fmla="*/ 15 w 28"/>
                  <a:gd name="T7" fmla="*/ 0 h 26"/>
                  <a:gd name="T8" fmla="*/ 22 w 28"/>
                  <a:gd name="T9" fmla="*/ 1 h 26"/>
                  <a:gd name="T10" fmla="*/ 27 w 28"/>
                  <a:gd name="T11" fmla="*/ 7 h 26"/>
                  <a:gd name="T12" fmla="*/ 28 w 28"/>
                  <a:gd name="T13" fmla="*/ 13 h 26"/>
                  <a:gd name="T14" fmla="*/ 26 w 28"/>
                  <a:gd name="T15" fmla="*/ 20 h 26"/>
                  <a:gd name="T16" fmla="*/ 21 w 28"/>
                  <a:gd name="T17" fmla="*/ 25 h 26"/>
                  <a:gd name="T18" fmla="*/ 13 w 28"/>
                  <a:gd name="T19" fmla="*/ 26 h 26"/>
                  <a:gd name="T20" fmla="*/ 6 w 28"/>
                  <a:gd name="T21" fmla="*/ 24 h 26"/>
                  <a:gd name="T22" fmla="*/ 1 w 28"/>
                  <a:gd name="T23" fmla="*/ 20 h 26"/>
                  <a:gd name="T24" fmla="*/ 0 w 28"/>
                  <a:gd name="T2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0" y="13"/>
                    </a:moveTo>
                    <a:lnTo>
                      <a:pt x="2" y="7"/>
                    </a:lnTo>
                    <a:lnTo>
                      <a:pt x="7" y="1"/>
                    </a:lnTo>
                    <a:lnTo>
                      <a:pt x="15" y="0"/>
                    </a:lnTo>
                    <a:lnTo>
                      <a:pt x="22" y="1"/>
                    </a:lnTo>
                    <a:lnTo>
                      <a:pt x="27" y="7"/>
                    </a:lnTo>
                    <a:lnTo>
                      <a:pt x="28" y="13"/>
                    </a:lnTo>
                    <a:lnTo>
                      <a:pt x="26" y="20"/>
                    </a:lnTo>
                    <a:lnTo>
                      <a:pt x="21" y="25"/>
                    </a:lnTo>
                    <a:lnTo>
                      <a:pt x="13" y="26"/>
                    </a:lnTo>
                    <a:lnTo>
                      <a:pt x="6" y="24"/>
                    </a:lnTo>
                    <a:lnTo>
                      <a:pt x="1" y="20"/>
                    </a:lnTo>
                    <a:lnTo>
                      <a:pt x="0" y="1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152">
                <a:extLst>
                  <a:ext uri="{FF2B5EF4-FFF2-40B4-BE49-F238E27FC236}">
                    <a16:creationId xmlns:a16="http://schemas.microsoft.com/office/drawing/2014/main" id="{600A6631-5920-2750-2EDA-6A9939195BE6}"/>
                  </a:ext>
                </a:extLst>
              </p:cNvPr>
              <p:cNvSpPr>
                <a:spLocks/>
              </p:cNvSpPr>
              <p:nvPr/>
            </p:nvSpPr>
            <p:spPr bwMode="auto">
              <a:xfrm>
                <a:off x="3715" y="2469"/>
                <a:ext cx="30" cy="27"/>
              </a:xfrm>
              <a:custGeom>
                <a:avLst/>
                <a:gdLst>
                  <a:gd name="T0" fmla="*/ 0 w 30"/>
                  <a:gd name="T1" fmla="*/ 13 h 27"/>
                  <a:gd name="T2" fmla="*/ 2 w 30"/>
                  <a:gd name="T3" fmla="*/ 7 h 27"/>
                  <a:gd name="T4" fmla="*/ 7 w 30"/>
                  <a:gd name="T5" fmla="*/ 3 h 27"/>
                  <a:gd name="T6" fmla="*/ 15 w 30"/>
                  <a:gd name="T7" fmla="*/ 0 h 27"/>
                  <a:gd name="T8" fmla="*/ 22 w 30"/>
                  <a:gd name="T9" fmla="*/ 3 h 27"/>
                  <a:gd name="T10" fmla="*/ 27 w 30"/>
                  <a:gd name="T11" fmla="*/ 7 h 27"/>
                  <a:gd name="T12" fmla="*/ 30 w 30"/>
                  <a:gd name="T13" fmla="*/ 13 h 27"/>
                  <a:gd name="T14" fmla="*/ 29 w 30"/>
                  <a:gd name="T15" fmla="*/ 21 h 27"/>
                  <a:gd name="T16" fmla="*/ 23 w 30"/>
                  <a:gd name="T17" fmla="*/ 25 h 27"/>
                  <a:gd name="T18" fmla="*/ 16 w 30"/>
                  <a:gd name="T19" fmla="*/ 27 h 27"/>
                  <a:gd name="T20" fmla="*/ 8 w 30"/>
                  <a:gd name="T21" fmla="*/ 25 h 27"/>
                  <a:gd name="T22" fmla="*/ 3 w 30"/>
                  <a:gd name="T23" fmla="*/ 21 h 27"/>
                  <a:gd name="T24" fmla="*/ 0 w 30"/>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7">
                    <a:moveTo>
                      <a:pt x="0" y="13"/>
                    </a:moveTo>
                    <a:lnTo>
                      <a:pt x="2" y="7"/>
                    </a:lnTo>
                    <a:lnTo>
                      <a:pt x="7" y="3"/>
                    </a:lnTo>
                    <a:lnTo>
                      <a:pt x="15" y="0"/>
                    </a:lnTo>
                    <a:lnTo>
                      <a:pt x="22" y="3"/>
                    </a:lnTo>
                    <a:lnTo>
                      <a:pt x="27" y="7"/>
                    </a:lnTo>
                    <a:lnTo>
                      <a:pt x="30" y="13"/>
                    </a:lnTo>
                    <a:lnTo>
                      <a:pt x="29" y="21"/>
                    </a:lnTo>
                    <a:lnTo>
                      <a:pt x="23" y="25"/>
                    </a:lnTo>
                    <a:lnTo>
                      <a:pt x="16" y="27"/>
                    </a:lnTo>
                    <a:lnTo>
                      <a:pt x="8" y="25"/>
                    </a:lnTo>
                    <a:lnTo>
                      <a:pt x="3" y="21"/>
                    </a:lnTo>
                    <a:lnTo>
                      <a:pt x="0" y="1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153">
                <a:extLst>
                  <a:ext uri="{FF2B5EF4-FFF2-40B4-BE49-F238E27FC236}">
                    <a16:creationId xmlns:a16="http://schemas.microsoft.com/office/drawing/2014/main" id="{F23E9B47-E42E-AA12-ED77-1F5550A13FA2}"/>
                  </a:ext>
                </a:extLst>
              </p:cNvPr>
              <p:cNvSpPr>
                <a:spLocks/>
              </p:cNvSpPr>
              <p:nvPr/>
            </p:nvSpPr>
            <p:spPr bwMode="auto">
              <a:xfrm>
                <a:off x="2984" y="1530"/>
                <a:ext cx="105" cy="47"/>
              </a:xfrm>
              <a:custGeom>
                <a:avLst/>
                <a:gdLst>
                  <a:gd name="T0" fmla="*/ 47 w 105"/>
                  <a:gd name="T1" fmla="*/ 24 h 47"/>
                  <a:gd name="T2" fmla="*/ 44 w 105"/>
                  <a:gd name="T3" fmla="*/ 14 h 47"/>
                  <a:gd name="T4" fmla="*/ 57 w 105"/>
                  <a:gd name="T5" fmla="*/ 5 h 47"/>
                  <a:gd name="T6" fmla="*/ 63 w 105"/>
                  <a:gd name="T7" fmla="*/ 6 h 47"/>
                  <a:gd name="T8" fmla="*/ 75 w 105"/>
                  <a:gd name="T9" fmla="*/ 0 h 47"/>
                  <a:gd name="T10" fmla="*/ 101 w 105"/>
                  <a:gd name="T11" fmla="*/ 3 h 47"/>
                  <a:gd name="T12" fmla="*/ 105 w 105"/>
                  <a:gd name="T13" fmla="*/ 17 h 47"/>
                  <a:gd name="T14" fmla="*/ 95 w 105"/>
                  <a:gd name="T15" fmla="*/ 37 h 47"/>
                  <a:gd name="T16" fmla="*/ 62 w 105"/>
                  <a:gd name="T17" fmla="*/ 47 h 47"/>
                  <a:gd name="T18" fmla="*/ 63 w 105"/>
                  <a:gd name="T19" fmla="*/ 44 h 47"/>
                  <a:gd name="T20" fmla="*/ 48 w 105"/>
                  <a:gd name="T21" fmla="*/ 43 h 47"/>
                  <a:gd name="T22" fmla="*/ 38 w 105"/>
                  <a:gd name="T23" fmla="*/ 38 h 47"/>
                  <a:gd name="T24" fmla="*/ 11 w 105"/>
                  <a:gd name="T25" fmla="*/ 36 h 47"/>
                  <a:gd name="T26" fmla="*/ 2 w 105"/>
                  <a:gd name="T27" fmla="*/ 34 h 47"/>
                  <a:gd name="T28" fmla="*/ 1 w 105"/>
                  <a:gd name="T29" fmla="*/ 32 h 47"/>
                  <a:gd name="T30" fmla="*/ 0 w 105"/>
                  <a:gd name="T31" fmla="*/ 30 h 47"/>
                  <a:gd name="T32" fmla="*/ 1 w 105"/>
                  <a:gd name="T33" fmla="*/ 27 h 47"/>
                  <a:gd name="T34" fmla="*/ 5 w 105"/>
                  <a:gd name="T35" fmla="*/ 25 h 47"/>
                  <a:gd name="T36" fmla="*/ 9 w 105"/>
                  <a:gd name="T37" fmla="*/ 30 h 47"/>
                  <a:gd name="T38" fmla="*/ 11 w 105"/>
                  <a:gd name="T39" fmla="*/ 28 h 47"/>
                  <a:gd name="T40" fmla="*/ 47 w 105"/>
                  <a:gd name="T41"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47">
                    <a:moveTo>
                      <a:pt x="47" y="24"/>
                    </a:moveTo>
                    <a:lnTo>
                      <a:pt x="44" y="14"/>
                    </a:lnTo>
                    <a:lnTo>
                      <a:pt x="57" y="5"/>
                    </a:lnTo>
                    <a:lnTo>
                      <a:pt x="63" y="6"/>
                    </a:lnTo>
                    <a:lnTo>
                      <a:pt x="75" y="0"/>
                    </a:lnTo>
                    <a:lnTo>
                      <a:pt x="101" y="3"/>
                    </a:lnTo>
                    <a:lnTo>
                      <a:pt x="105" y="17"/>
                    </a:lnTo>
                    <a:lnTo>
                      <a:pt x="95" y="37"/>
                    </a:lnTo>
                    <a:lnTo>
                      <a:pt x="62" y="47"/>
                    </a:lnTo>
                    <a:lnTo>
                      <a:pt x="63" y="44"/>
                    </a:lnTo>
                    <a:lnTo>
                      <a:pt x="48" y="43"/>
                    </a:lnTo>
                    <a:lnTo>
                      <a:pt x="38" y="38"/>
                    </a:lnTo>
                    <a:lnTo>
                      <a:pt x="11" y="36"/>
                    </a:lnTo>
                    <a:lnTo>
                      <a:pt x="2" y="34"/>
                    </a:lnTo>
                    <a:lnTo>
                      <a:pt x="1" y="32"/>
                    </a:lnTo>
                    <a:lnTo>
                      <a:pt x="0" y="30"/>
                    </a:lnTo>
                    <a:lnTo>
                      <a:pt x="1" y="27"/>
                    </a:lnTo>
                    <a:lnTo>
                      <a:pt x="5" y="25"/>
                    </a:lnTo>
                    <a:lnTo>
                      <a:pt x="9" y="30"/>
                    </a:lnTo>
                    <a:lnTo>
                      <a:pt x="11" y="28"/>
                    </a:lnTo>
                    <a:lnTo>
                      <a:pt x="47" y="2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154">
                <a:extLst>
                  <a:ext uri="{FF2B5EF4-FFF2-40B4-BE49-F238E27FC236}">
                    <a16:creationId xmlns:a16="http://schemas.microsoft.com/office/drawing/2014/main" id="{DAB7FF3E-3316-4524-62B4-2D04D6A06D5A}"/>
                  </a:ext>
                </a:extLst>
              </p:cNvPr>
              <p:cNvSpPr>
                <a:spLocks/>
              </p:cNvSpPr>
              <p:nvPr/>
            </p:nvSpPr>
            <p:spPr bwMode="auto">
              <a:xfrm>
                <a:off x="4401" y="2002"/>
                <a:ext cx="133" cy="152"/>
              </a:xfrm>
              <a:custGeom>
                <a:avLst/>
                <a:gdLst>
                  <a:gd name="T0" fmla="*/ 26 w 133"/>
                  <a:gd name="T1" fmla="*/ 22 h 152"/>
                  <a:gd name="T2" fmla="*/ 21 w 133"/>
                  <a:gd name="T3" fmla="*/ 0 h 152"/>
                  <a:gd name="T4" fmla="*/ 48 w 133"/>
                  <a:gd name="T5" fmla="*/ 29 h 152"/>
                  <a:gd name="T6" fmla="*/ 73 w 133"/>
                  <a:gd name="T7" fmla="*/ 38 h 152"/>
                  <a:gd name="T8" fmla="*/ 78 w 133"/>
                  <a:gd name="T9" fmla="*/ 41 h 152"/>
                  <a:gd name="T10" fmla="*/ 60 w 133"/>
                  <a:gd name="T11" fmla="*/ 55 h 152"/>
                  <a:gd name="T12" fmla="*/ 84 w 133"/>
                  <a:gd name="T13" fmla="*/ 69 h 152"/>
                  <a:gd name="T14" fmla="*/ 125 w 133"/>
                  <a:gd name="T15" fmla="*/ 114 h 152"/>
                  <a:gd name="T16" fmla="*/ 133 w 133"/>
                  <a:gd name="T17" fmla="*/ 140 h 152"/>
                  <a:gd name="T18" fmla="*/ 111 w 133"/>
                  <a:gd name="T19" fmla="*/ 152 h 152"/>
                  <a:gd name="T20" fmla="*/ 99 w 133"/>
                  <a:gd name="T21" fmla="*/ 147 h 152"/>
                  <a:gd name="T22" fmla="*/ 100 w 133"/>
                  <a:gd name="T23" fmla="*/ 122 h 152"/>
                  <a:gd name="T24" fmla="*/ 85 w 133"/>
                  <a:gd name="T25" fmla="*/ 106 h 152"/>
                  <a:gd name="T26" fmla="*/ 84 w 133"/>
                  <a:gd name="T27" fmla="*/ 90 h 152"/>
                  <a:gd name="T28" fmla="*/ 64 w 133"/>
                  <a:gd name="T29" fmla="*/ 73 h 152"/>
                  <a:gd name="T30" fmla="*/ 55 w 133"/>
                  <a:gd name="T31" fmla="*/ 77 h 152"/>
                  <a:gd name="T32" fmla="*/ 43 w 133"/>
                  <a:gd name="T33" fmla="*/ 77 h 152"/>
                  <a:gd name="T34" fmla="*/ 25 w 133"/>
                  <a:gd name="T35" fmla="*/ 88 h 152"/>
                  <a:gd name="T36" fmla="*/ 22 w 133"/>
                  <a:gd name="T37" fmla="*/ 67 h 152"/>
                  <a:gd name="T38" fmla="*/ 23 w 133"/>
                  <a:gd name="T39" fmla="*/ 53 h 152"/>
                  <a:gd name="T40" fmla="*/ 12 w 133"/>
                  <a:gd name="T41" fmla="*/ 55 h 152"/>
                  <a:gd name="T42" fmla="*/ 9 w 133"/>
                  <a:gd name="T43" fmla="*/ 41 h 152"/>
                  <a:gd name="T44" fmla="*/ 0 w 133"/>
                  <a:gd name="T45" fmla="*/ 34 h 152"/>
                  <a:gd name="T46" fmla="*/ 6 w 133"/>
                  <a:gd name="T47" fmla="*/ 29 h 152"/>
                  <a:gd name="T48" fmla="*/ 15 w 133"/>
                  <a:gd name="T49" fmla="*/ 14 h 152"/>
                  <a:gd name="T50" fmla="*/ 20 w 133"/>
                  <a:gd name="T51" fmla="*/ 22 h 152"/>
                  <a:gd name="T52" fmla="*/ 26 w 133"/>
                  <a:gd name="T53" fmla="*/ 2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52">
                    <a:moveTo>
                      <a:pt x="26" y="22"/>
                    </a:moveTo>
                    <a:lnTo>
                      <a:pt x="21" y="0"/>
                    </a:lnTo>
                    <a:lnTo>
                      <a:pt x="48" y="29"/>
                    </a:lnTo>
                    <a:lnTo>
                      <a:pt x="73" y="38"/>
                    </a:lnTo>
                    <a:lnTo>
                      <a:pt x="78" y="41"/>
                    </a:lnTo>
                    <a:lnTo>
                      <a:pt x="60" y="55"/>
                    </a:lnTo>
                    <a:lnTo>
                      <a:pt x="84" y="69"/>
                    </a:lnTo>
                    <a:lnTo>
                      <a:pt x="125" y="114"/>
                    </a:lnTo>
                    <a:lnTo>
                      <a:pt x="133" y="140"/>
                    </a:lnTo>
                    <a:lnTo>
                      <a:pt x="111" y="152"/>
                    </a:lnTo>
                    <a:lnTo>
                      <a:pt x="99" y="147"/>
                    </a:lnTo>
                    <a:lnTo>
                      <a:pt x="100" y="122"/>
                    </a:lnTo>
                    <a:lnTo>
                      <a:pt x="85" y="106"/>
                    </a:lnTo>
                    <a:lnTo>
                      <a:pt x="84" y="90"/>
                    </a:lnTo>
                    <a:lnTo>
                      <a:pt x="64" y="73"/>
                    </a:lnTo>
                    <a:lnTo>
                      <a:pt x="55" y="77"/>
                    </a:lnTo>
                    <a:lnTo>
                      <a:pt x="43" y="77"/>
                    </a:lnTo>
                    <a:lnTo>
                      <a:pt x="25" y="88"/>
                    </a:lnTo>
                    <a:lnTo>
                      <a:pt x="22" y="67"/>
                    </a:lnTo>
                    <a:lnTo>
                      <a:pt x="23" y="53"/>
                    </a:lnTo>
                    <a:lnTo>
                      <a:pt x="12" y="55"/>
                    </a:lnTo>
                    <a:lnTo>
                      <a:pt x="9" y="41"/>
                    </a:lnTo>
                    <a:lnTo>
                      <a:pt x="0" y="34"/>
                    </a:lnTo>
                    <a:lnTo>
                      <a:pt x="6" y="29"/>
                    </a:lnTo>
                    <a:lnTo>
                      <a:pt x="15" y="14"/>
                    </a:lnTo>
                    <a:lnTo>
                      <a:pt x="20" y="22"/>
                    </a:lnTo>
                    <a:lnTo>
                      <a:pt x="26" y="2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155">
                <a:extLst>
                  <a:ext uri="{FF2B5EF4-FFF2-40B4-BE49-F238E27FC236}">
                    <a16:creationId xmlns:a16="http://schemas.microsoft.com/office/drawing/2014/main" id="{5BA281CE-7167-2123-1644-5E0FD28B8463}"/>
                  </a:ext>
                </a:extLst>
              </p:cNvPr>
              <p:cNvSpPr>
                <a:spLocks/>
              </p:cNvSpPr>
              <p:nvPr/>
            </p:nvSpPr>
            <p:spPr bwMode="auto">
              <a:xfrm>
                <a:off x="1644" y="1953"/>
                <a:ext cx="13" cy="27"/>
              </a:xfrm>
              <a:custGeom>
                <a:avLst/>
                <a:gdLst>
                  <a:gd name="T0" fmla="*/ 8 w 13"/>
                  <a:gd name="T1" fmla="*/ 0 h 27"/>
                  <a:gd name="T2" fmla="*/ 13 w 13"/>
                  <a:gd name="T3" fmla="*/ 24 h 27"/>
                  <a:gd name="T4" fmla="*/ 12 w 13"/>
                  <a:gd name="T5" fmla="*/ 26 h 27"/>
                  <a:gd name="T6" fmla="*/ 8 w 13"/>
                  <a:gd name="T7" fmla="*/ 27 h 27"/>
                  <a:gd name="T8" fmla="*/ 0 w 13"/>
                  <a:gd name="T9" fmla="*/ 10 h 27"/>
                  <a:gd name="T10" fmla="*/ 4 w 13"/>
                  <a:gd name="T11" fmla="*/ 0 h 27"/>
                  <a:gd name="T12" fmla="*/ 8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8" y="0"/>
                    </a:moveTo>
                    <a:lnTo>
                      <a:pt x="13" y="24"/>
                    </a:lnTo>
                    <a:lnTo>
                      <a:pt x="12" y="26"/>
                    </a:lnTo>
                    <a:lnTo>
                      <a:pt x="8" y="27"/>
                    </a:lnTo>
                    <a:lnTo>
                      <a:pt x="0" y="10"/>
                    </a:lnTo>
                    <a:lnTo>
                      <a:pt x="4" y="0"/>
                    </a:lnTo>
                    <a:lnTo>
                      <a:pt x="8"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156">
                <a:extLst>
                  <a:ext uri="{FF2B5EF4-FFF2-40B4-BE49-F238E27FC236}">
                    <a16:creationId xmlns:a16="http://schemas.microsoft.com/office/drawing/2014/main" id="{F23B5361-9175-36F5-B9E7-2B0841CCE11C}"/>
                  </a:ext>
                </a:extLst>
              </p:cNvPr>
              <p:cNvSpPr>
                <a:spLocks/>
              </p:cNvSpPr>
              <p:nvPr/>
            </p:nvSpPr>
            <p:spPr bwMode="auto">
              <a:xfrm>
                <a:off x="1881" y="2091"/>
                <a:ext cx="13" cy="5"/>
              </a:xfrm>
              <a:custGeom>
                <a:avLst/>
                <a:gdLst>
                  <a:gd name="T0" fmla="*/ 1 w 13"/>
                  <a:gd name="T1" fmla="*/ 5 h 5"/>
                  <a:gd name="T2" fmla="*/ 0 w 13"/>
                  <a:gd name="T3" fmla="*/ 0 h 5"/>
                  <a:gd name="T4" fmla="*/ 13 w 13"/>
                  <a:gd name="T5" fmla="*/ 0 h 5"/>
                  <a:gd name="T6" fmla="*/ 8 w 13"/>
                  <a:gd name="T7" fmla="*/ 5 h 5"/>
                  <a:gd name="T8" fmla="*/ 1 w 13"/>
                  <a:gd name="T9" fmla="*/ 5 h 5"/>
                </a:gdLst>
                <a:ahLst/>
                <a:cxnLst>
                  <a:cxn ang="0">
                    <a:pos x="T0" y="T1"/>
                  </a:cxn>
                  <a:cxn ang="0">
                    <a:pos x="T2" y="T3"/>
                  </a:cxn>
                  <a:cxn ang="0">
                    <a:pos x="T4" y="T5"/>
                  </a:cxn>
                  <a:cxn ang="0">
                    <a:pos x="T6" y="T7"/>
                  </a:cxn>
                  <a:cxn ang="0">
                    <a:pos x="T8" y="T9"/>
                  </a:cxn>
                </a:cxnLst>
                <a:rect l="0" t="0" r="r" b="b"/>
                <a:pathLst>
                  <a:path w="13" h="5">
                    <a:moveTo>
                      <a:pt x="1" y="5"/>
                    </a:moveTo>
                    <a:lnTo>
                      <a:pt x="0" y="0"/>
                    </a:lnTo>
                    <a:lnTo>
                      <a:pt x="13" y="0"/>
                    </a:lnTo>
                    <a:lnTo>
                      <a:pt x="8" y="5"/>
                    </a:lnTo>
                    <a:lnTo>
                      <a:pt x="1" y="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157">
                <a:extLst>
                  <a:ext uri="{FF2B5EF4-FFF2-40B4-BE49-F238E27FC236}">
                    <a16:creationId xmlns:a16="http://schemas.microsoft.com/office/drawing/2014/main" id="{87A27229-2628-6A91-4B53-90706D8DA3C5}"/>
                  </a:ext>
                </a:extLst>
              </p:cNvPr>
              <p:cNvSpPr>
                <a:spLocks/>
              </p:cNvSpPr>
              <p:nvPr/>
            </p:nvSpPr>
            <p:spPr bwMode="auto">
              <a:xfrm>
                <a:off x="1878" y="2184"/>
                <a:ext cx="10" cy="11"/>
              </a:xfrm>
              <a:custGeom>
                <a:avLst/>
                <a:gdLst>
                  <a:gd name="T0" fmla="*/ 6 w 10"/>
                  <a:gd name="T1" fmla="*/ 0 h 11"/>
                  <a:gd name="T2" fmla="*/ 10 w 10"/>
                  <a:gd name="T3" fmla="*/ 10 h 11"/>
                  <a:gd name="T4" fmla="*/ 1 w 10"/>
                  <a:gd name="T5" fmla="*/ 11 h 11"/>
                  <a:gd name="T6" fmla="*/ 0 w 10"/>
                  <a:gd name="T7" fmla="*/ 0 h 11"/>
                  <a:gd name="T8" fmla="*/ 6 w 10"/>
                  <a:gd name="T9" fmla="*/ 0 h 11"/>
                </a:gdLst>
                <a:ahLst/>
                <a:cxnLst>
                  <a:cxn ang="0">
                    <a:pos x="T0" y="T1"/>
                  </a:cxn>
                  <a:cxn ang="0">
                    <a:pos x="T2" y="T3"/>
                  </a:cxn>
                  <a:cxn ang="0">
                    <a:pos x="T4" y="T5"/>
                  </a:cxn>
                  <a:cxn ang="0">
                    <a:pos x="T6" y="T7"/>
                  </a:cxn>
                  <a:cxn ang="0">
                    <a:pos x="T8" y="T9"/>
                  </a:cxn>
                </a:cxnLst>
                <a:rect l="0" t="0" r="r" b="b"/>
                <a:pathLst>
                  <a:path w="10" h="11">
                    <a:moveTo>
                      <a:pt x="6" y="0"/>
                    </a:moveTo>
                    <a:lnTo>
                      <a:pt x="10" y="10"/>
                    </a:lnTo>
                    <a:lnTo>
                      <a:pt x="1" y="11"/>
                    </a:lnTo>
                    <a:lnTo>
                      <a:pt x="0" y="0"/>
                    </a:lnTo>
                    <a:lnTo>
                      <a:pt x="6"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158">
                <a:extLst>
                  <a:ext uri="{FF2B5EF4-FFF2-40B4-BE49-F238E27FC236}">
                    <a16:creationId xmlns:a16="http://schemas.microsoft.com/office/drawing/2014/main" id="{F3DA877F-41CF-23C6-C3D4-50550D5117C2}"/>
                  </a:ext>
                </a:extLst>
              </p:cNvPr>
              <p:cNvSpPr>
                <a:spLocks/>
              </p:cNvSpPr>
              <p:nvPr/>
            </p:nvSpPr>
            <p:spPr bwMode="auto">
              <a:xfrm>
                <a:off x="2871" y="1641"/>
                <a:ext cx="4" cy="4"/>
              </a:xfrm>
              <a:custGeom>
                <a:avLst/>
                <a:gdLst>
                  <a:gd name="T0" fmla="*/ 0 w 4"/>
                  <a:gd name="T1" fmla="*/ 4 h 4"/>
                  <a:gd name="T2" fmla="*/ 0 w 4"/>
                  <a:gd name="T3" fmla="*/ 1 h 4"/>
                  <a:gd name="T4" fmla="*/ 1 w 4"/>
                  <a:gd name="T5" fmla="*/ 0 h 4"/>
                  <a:gd name="T6" fmla="*/ 4 w 4"/>
                  <a:gd name="T7" fmla="*/ 1 h 4"/>
                  <a:gd name="T8" fmla="*/ 4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1"/>
                    </a:lnTo>
                    <a:lnTo>
                      <a:pt x="1" y="0"/>
                    </a:lnTo>
                    <a:lnTo>
                      <a:pt x="4" y="1"/>
                    </a:lnTo>
                    <a:lnTo>
                      <a:pt x="4" y="4"/>
                    </a:lnTo>
                    <a:lnTo>
                      <a:pt x="0" y="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159">
                <a:extLst>
                  <a:ext uri="{FF2B5EF4-FFF2-40B4-BE49-F238E27FC236}">
                    <a16:creationId xmlns:a16="http://schemas.microsoft.com/office/drawing/2014/main" id="{19C161AD-5218-B92C-C2C0-DE26553377CC}"/>
                  </a:ext>
                </a:extLst>
              </p:cNvPr>
              <p:cNvSpPr>
                <a:spLocks/>
              </p:cNvSpPr>
              <p:nvPr/>
            </p:nvSpPr>
            <p:spPr bwMode="auto">
              <a:xfrm>
                <a:off x="3027" y="1618"/>
                <a:ext cx="2" cy="2"/>
              </a:xfrm>
              <a:custGeom>
                <a:avLst/>
                <a:gdLst>
                  <a:gd name="T0" fmla="*/ 1 w 2"/>
                  <a:gd name="T1" fmla="*/ 2 h 2"/>
                  <a:gd name="T2" fmla="*/ 0 w 2"/>
                  <a:gd name="T3" fmla="*/ 2 h 2"/>
                  <a:gd name="T4" fmla="*/ 0 w 2"/>
                  <a:gd name="T5" fmla="*/ 1 h 2"/>
                  <a:gd name="T6" fmla="*/ 1 w 2"/>
                  <a:gd name="T7" fmla="*/ 0 h 2"/>
                  <a:gd name="T8" fmla="*/ 2 w 2"/>
                  <a:gd name="T9" fmla="*/ 0 h 2"/>
                  <a:gd name="T10" fmla="*/ 2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lnTo>
                      <a:pt x="0" y="2"/>
                    </a:lnTo>
                    <a:lnTo>
                      <a:pt x="0" y="1"/>
                    </a:lnTo>
                    <a:lnTo>
                      <a:pt x="1" y="0"/>
                    </a:lnTo>
                    <a:lnTo>
                      <a:pt x="2" y="0"/>
                    </a:lnTo>
                    <a:lnTo>
                      <a:pt x="2" y="1"/>
                    </a:lnTo>
                    <a:lnTo>
                      <a:pt x="1"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160">
                <a:extLst>
                  <a:ext uri="{FF2B5EF4-FFF2-40B4-BE49-F238E27FC236}">
                    <a16:creationId xmlns:a16="http://schemas.microsoft.com/office/drawing/2014/main" id="{835A6D6B-FF63-C00A-BC86-C0437562DF44}"/>
                  </a:ext>
                </a:extLst>
              </p:cNvPr>
              <p:cNvSpPr>
                <a:spLocks/>
              </p:cNvSpPr>
              <p:nvPr/>
            </p:nvSpPr>
            <p:spPr bwMode="auto">
              <a:xfrm>
                <a:off x="4821" y="2560"/>
                <a:ext cx="25" cy="11"/>
              </a:xfrm>
              <a:custGeom>
                <a:avLst/>
                <a:gdLst>
                  <a:gd name="T0" fmla="*/ 1 w 25"/>
                  <a:gd name="T1" fmla="*/ 11 h 11"/>
                  <a:gd name="T2" fmla="*/ 0 w 25"/>
                  <a:gd name="T3" fmla="*/ 5 h 11"/>
                  <a:gd name="T4" fmla="*/ 11 w 25"/>
                  <a:gd name="T5" fmla="*/ 0 h 11"/>
                  <a:gd name="T6" fmla="*/ 25 w 25"/>
                  <a:gd name="T7" fmla="*/ 0 h 11"/>
                  <a:gd name="T8" fmla="*/ 1 w 25"/>
                  <a:gd name="T9" fmla="*/ 11 h 11"/>
                </a:gdLst>
                <a:ahLst/>
                <a:cxnLst>
                  <a:cxn ang="0">
                    <a:pos x="T0" y="T1"/>
                  </a:cxn>
                  <a:cxn ang="0">
                    <a:pos x="T2" y="T3"/>
                  </a:cxn>
                  <a:cxn ang="0">
                    <a:pos x="T4" y="T5"/>
                  </a:cxn>
                  <a:cxn ang="0">
                    <a:pos x="T6" y="T7"/>
                  </a:cxn>
                  <a:cxn ang="0">
                    <a:pos x="T8" y="T9"/>
                  </a:cxn>
                </a:cxnLst>
                <a:rect l="0" t="0" r="r" b="b"/>
                <a:pathLst>
                  <a:path w="25" h="11">
                    <a:moveTo>
                      <a:pt x="1" y="11"/>
                    </a:moveTo>
                    <a:lnTo>
                      <a:pt x="0" y="5"/>
                    </a:lnTo>
                    <a:lnTo>
                      <a:pt x="11" y="0"/>
                    </a:lnTo>
                    <a:lnTo>
                      <a:pt x="25" y="0"/>
                    </a:lnTo>
                    <a:lnTo>
                      <a:pt x="1" y="1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161">
                <a:extLst>
                  <a:ext uri="{FF2B5EF4-FFF2-40B4-BE49-F238E27FC236}">
                    <a16:creationId xmlns:a16="http://schemas.microsoft.com/office/drawing/2014/main" id="{6523046E-4BDB-246F-E8D0-BDD5CAE7B838}"/>
                  </a:ext>
                </a:extLst>
              </p:cNvPr>
              <p:cNvSpPr>
                <a:spLocks/>
              </p:cNvSpPr>
              <p:nvPr/>
            </p:nvSpPr>
            <p:spPr bwMode="auto">
              <a:xfrm>
                <a:off x="2928" y="1510"/>
                <a:ext cx="12" cy="13"/>
              </a:xfrm>
              <a:custGeom>
                <a:avLst/>
                <a:gdLst>
                  <a:gd name="T0" fmla="*/ 0 w 12"/>
                  <a:gd name="T1" fmla="*/ 4 h 13"/>
                  <a:gd name="T2" fmla="*/ 5 w 12"/>
                  <a:gd name="T3" fmla="*/ 0 h 13"/>
                  <a:gd name="T4" fmla="*/ 10 w 12"/>
                  <a:gd name="T5" fmla="*/ 1 h 13"/>
                  <a:gd name="T6" fmla="*/ 12 w 12"/>
                  <a:gd name="T7" fmla="*/ 5 h 13"/>
                  <a:gd name="T8" fmla="*/ 12 w 12"/>
                  <a:gd name="T9" fmla="*/ 13 h 13"/>
                  <a:gd name="T10" fmla="*/ 6 w 12"/>
                  <a:gd name="T11" fmla="*/ 10 h 13"/>
                  <a:gd name="T12" fmla="*/ 0 w 12"/>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0" y="4"/>
                    </a:moveTo>
                    <a:lnTo>
                      <a:pt x="5" y="0"/>
                    </a:lnTo>
                    <a:lnTo>
                      <a:pt x="10" y="1"/>
                    </a:lnTo>
                    <a:lnTo>
                      <a:pt x="12" y="5"/>
                    </a:lnTo>
                    <a:lnTo>
                      <a:pt x="12" y="13"/>
                    </a:lnTo>
                    <a:lnTo>
                      <a:pt x="6" y="10"/>
                    </a:lnTo>
                    <a:lnTo>
                      <a:pt x="0" y="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162">
                <a:extLst>
                  <a:ext uri="{FF2B5EF4-FFF2-40B4-BE49-F238E27FC236}">
                    <a16:creationId xmlns:a16="http://schemas.microsoft.com/office/drawing/2014/main" id="{C18B7332-615C-BC9E-7536-EE0CC7B54298}"/>
                  </a:ext>
                </a:extLst>
              </p:cNvPr>
              <p:cNvSpPr>
                <a:spLocks/>
              </p:cNvSpPr>
              <p:nvPr/>
            </p:nvSpPr>
            <p:spPr bwMode="auto">
              <a:xfrm>
                <a:off x="4480" y="2377"/>
                <a:ext cx="28" cy="26"/>
              </a:xfrm>
              <a:custGeom>
                <a:avLst/>
                <a:gdLst>
                  <a:gd name="T0" fmla="*/ 0 w 28"/>
                  <a:gd name="T1" fmla="*/ 13 h 26"/>
                  <a:gd name="T2" fmla="*/ 3 w 28"/>
                  <a:gd name="T3" fmla="*/ 7 h 26"/>
                  <a:gd name="T4" fmla="*/ 8 w 28"/>
                  <a:gd name="T5" fmla="*/ 3 h 26"/>
                  <a:gd name="T6" fmla="*/ 14 w 28"/>
                  <a:gd name="T7" fmla="*/ 0 h 26"/>
                  <a:gd name="T8" fmla="*/ 22 w 28"/>
                  <a:gd name="T9" fmla="*/ 3 h 26"/>
                  <a:gd name="T10" fmla="*/ 27 w 28"/>
                  <a:gd name="T11" fmla="*/ 7 h 26"/>
                  <a:gd name="T12" fmla="*/ 28 w 28"/>
                  <a:gd name="T13" fmla="*/ 13 h 26"/>
                  <a:gd name="T14" fmla="*/ 26 w 28"/>
                  <a:gd name="T15" fmla="*/ 20 h 26"/>
                  <a:gd name="T16" fmla="*/ 21 w 28"/>
                  <a:gd name="T17" fmla="*/ 24 h 26"/>
                  <a:gd name="T18" fmla="*/ 14 w 28"/>
                  <a:gd name="T19" fmla="*/ 26 h 26"/>
                  <a:gd name="T20" fmla="*/ 7 w 28"/>
                  <a:gd name="T21" fmla="*/ 24 h 26"/>
                  <a:gd name="T22" fmla="*/ 3 w 28"/>
                  <a:gd name="T23" fmla="*/ 20 h 26"/>
                  <a:gd name="T24" fmla="*/ 0 w 28"/>
                  <a:gd name="T2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0" y="13"/>
                    </a:moveTo>
                    <a:lnTo>
                      <a:pt x="3" y="7"/>
                    </a:lnTo>
                    <a:lnTo>
                      <a:pt x="8" y="3"/>
                    </a:lnTo>
                    <a:lnTo>
                      <a:pt x="14" y="0"/>
                    </a:lnTo>
                    <a:lnTo>
                      <a:pt x="22" y="3"/>
                    </a:lnTo>
                    <a:lnTo>
                      <a:pt x="27" y="7"/>
                    </a:lnTo>
                    <a:lnTo>
                      <a:pt x="28" y="13"/>
                    </a:lnTo>
                    <a:lnTo>
                      <a:pt x="26" y="20"/>
                    </a:lnTo>
                    <a:lnTo>
                      <a:pt x="21" y="24"/>
                    </a:lnTo>
                    <a:lnTo>
                      <a:pt x="14" y="26"/>
                    </a:lnTo>
                    <a:lnTo>
                      <a:pt x="7" y="24"/>
                    </a:lnTo>
                    <a:lnTo>
                      <a:pt x="3" y="20"/>
                    </a:lnTo>
                    <a:lnTo>
                      <a:pt x="0" y="1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Freeform 163">
                <a:extLst>
                  <a:ext uri="{FF2B5EF4-FFF2-40B4-BE49-F238E27FC236}">
                    <a16:creationId xmlns:a16="http://schemas.microsoft.com/office/drawing/2014/main" id="{7B0D81DB-A2BF-90F9-86BA-16E7AFDF1675}"/>
                  </a:ext>
                </a:extLst>
              </p:cNvPr>
              <p:cNvSpPr>
                <a:spLocks noEditPoints="1"/>
              </p:cNvSpPr>
              <p:nvPr/>
            </p:nvSpPr>
            <p:spPr bwMode="auto">
              <a:xfrm>
                <a:off x="3102" y="2801"/>
                <a:ext cx="252" cy="227"/>
              </a:xfrm>
              <a:custGeom>
                <a:avLst/>
                <a:gdLst>
                  <a:gd name="T0" fmla="*/ 8 w 252"/>
                  <a:gd name="T1" fmla="*/ 107 h 227"/>
                  <a:gd name="T2" fmla="*/ 15 w 252"/>
                  <a:gd name="T3" fmla="*/ 117 h 227"/>
                  <a:gd name="T4" fmla="*/ 34 w 252"/>
                  <a:gd name="T5" fmla="*/ 119 h 227"/>
                  <a:gd name="T6" fmla="*/ 53 w 252"/>
                  <a:gd name="T7" fmla="*/ 112 h 227"/>
                  <a:gd name="T8" fmla="*/ 56 w 252"/>
                  <a:gd name="T9" fmla="*/ 47 h 227"/>
                  <a:gd name="T10" fmla="*/ 69 w 252"/>
                  <a:gd name="T11" fmla="*/ 70 h 227"/>
                  <a:gd name="T12" fmla="*/ 64 w 252"/>
                  <a:gd name="T13" fmla="*/ 76 h 227"/>
                  <a:gd name="T14" fmla="*/ 65 w 252"/>
                  <a:gd name="T15" fmla="*/ 84 h 227"/>
                  <a:gd name="T16" fmla="*/ 81 w 252"/>
                  <a:gd name="T17" fmla="*/ 84 h 227"/>
                  <a:gd name="T18" fmla="*/ 104 w 252"/>
                  <a:gd name="T19" fmla="*/ 54 h 227"/>
                  <a:gd name="T20" fmla="*/ 116 w 252"/>
                  <a:gd name="T21" fmla="*/ 62 h 227"/>
                  <a:gd name="T22" fmla="*/ 141 w 252"/>
                  <a:gd name="T23" fmla="*/ 63 h 227"/>
                  <a:gd name="T24" fmla="*/ 147 w 252"/>
                  <a:gd name="T25" fmla="*/ 47 h 227"/>
                  <a:gd name="T26" fmla="*/ 162 w 252"/>
                  <a:gd name="T27" fmla="*/ 37 h 227"/>
                  <a:gd name="T28" fmla="*/ 163 w 252"/>
                  <a:gd name="T29" fmla="*/ 27 h 227"/>
                  <a:gd name="T30" fmla="*/ 197 w 252"/>
                  <a:gd name="T31" fmla="*/ 2 h 227"/>
                  <a:gd name="T32" fmla="*/ 203 w 252"/>
                  <a:gd name="T33" fmla="*/ 0 h 227"/>
                  <a:gd name="T34" fmla="*/ 218 w 252"/>
                  <a:gd name="T35" fmla="*/ 3 h 227"/>
                  <a:gd name="T36" fmla="*/ 233 w 252"/>
                  <a:gd name="T37" fmla="*/ 4 h 227"/>
                  <a:gd name="T38" fmla="*/ 241 w 252"/>
                  <a:gd name="T39" fmla="*/ 84 h 227"/>
                  <a:gd name="T40" fmla="*/ 252 w 252"/>
                  <a:gd name="T41" fmla="*/ 84 h 227"/>
                  <a:gd name="T42" fmla="*/ 245 w 252"/>
                  <a:gd name="T43" fmla="*/ 111 h 227"/>
                  <a:gd name="T44" fmla="*/ 234 w 252"/>
                  <a:gd name="T45" fmla="*/ 122 h 227"/>
                  <a:gd name="T46" fmla="*/ 200 w 252"/>
                  <a:gd name="T47" fmla="*/ 165 h 227"/>
                  <a:gd name="T48" fmla="*/ 191 w 252"/>
                  <a:gd name="T49" fmla="*/ 174 h 227"/>
                  <a:gd name="T50" fmla="*/ 160 w 252"/>
                  <a:gd name="T51" fmla="*/ 201 h 227"/>
                  <a:gd name="T52" fmla="*/ 133 w 252"/>
                  <a:gd name="T53" fmla="*/ 212 h 227"/>
                  <a:gd name="T54" fmla="*/ 74 w 252"/>
                  <a:gd name="T55" fmla="*/ 219 h 227"/>
                  <a:gd name="T56" fmla="*/ 46 w 252"/>
                  <a:gd name="T57" fmla="*/ 227 h 227"/>
                  <a:gd name="T58" fmla="*/ 23 w 252"/>
                  <a:gd name="T59" fmla="*/ 217 h 227"/>
                  <a:gd name="T60" fmla="*/ 17 w 252"/>
                  <a:gd name="T61" fmla="*/ 191 h 227"/>
                  <a:gd name="T62" fmla="*/ 24 w 252"/>
                  <a:gd name="T63" fmla="*/ 185 h 227"/>
                  <a:gd name="T64" fmla="*/ 0 w 252"/>
                  <a:gd name="T65" fmla="*/ 114 h 227"/>
                  <a:gd name="T66" fmla="*/ 8 w 252"/>
                  <a:gd name="T67" fmla="*/ 107 h 227"/>
                  <a:gd name="T68" fmla="*/ 171 w 252"/>
                  <a:gd name="T69" fmla="*/ 122 h 227"/>
                  <a:gd name="T70" fmla="*/ 164 w 252"/>
                  <a:gd name="T71" fmla="*/ 136 h 227"/>
                  <a:gd name="T72" fmla="*/ 176 w 252"/>
                  <a:gd name="T73" fmla="*/ 148 h 227"/>
                  <a:gd name="T74" fmla="*/ 189 w 252"/>
                  <a:gd name="T75" fmla="*/ 131 h 227"/>
                  <a:gd name="T76" fmla="*/ 189 w 252"/>
                  <a:gd name="T77" fmla="*/ 122 h 227"/>
                  <a:gd name="T78" fmla="*/ 171 w 252"/>
                  <a:gd name="T79" fmla="*/ 122 h 227"/>
                  <a:gd name="T80" fmla="*/ 226 w 252"/>
                  <a:gd name="T81" fmla="*/ 66 h 227"/>
                  <a:gd name="T82" fmla="*/ 222 w 252"/>
                  <a:gd name="T83" fmla="*/ 83 h 227"/>
                  <a:gd name="T84" fmla="*/ 233 w 252"/>
                  <a:gd name="T85" fmla="*/ 88 h 227"/>
                  <a:gd name="T86" fmla="*/ 239 w 252"/>
                  <a:gd name="T87" fmla="*/ 79 h 227"/>
                  <a:gd name="T88" fmla="*/ 234 w 252"/>
                  <a:gd name="T89" fmla="*/ 65 h 227"/>
                  <a:gd name="T90" fmla="*/ 226 w 252"/>
                  <a:gd name="T91"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7">
                    <a:moveTo>
                      <a:pt x="8" y="107"/>
                    </a:moveTo>
                    <a:lnTo>
                      <a:pt x="15" y="117"/>
                    </a:lnTo>
                    <a:lnTo>
                      <a:pt x="34" y="119"/>
                    </a:lnTo>
                    <a:lnTo>
                      <a:pt x="53" y="112"/>
                    </a:lnTo>
                    <a:lnTo>
                      <a:pt x="56" y="47"/>
                    </a:lnTo>
                    <a:lnTo>
                      <a:pt x="69" y="70"/>
                    </a:lnTo>
                    <a:lnTo>
                      <a:pt x="64" y="76"/>
                    </a:lnTo>
                    <a:lnTo>
                      <a:pt x="65" y="84"/>
                    </a:lnTo>
                    <a:lnTo>
                      <a:pt x="81" y="84"/>
                    </a:lnTo>
                    <a:lnTo>
                      <a:pt x="104" y="54"/>
                    </a:lnTo>
                    <a:lnTo>
                      <a:pt x="116" y="62"/>
                    </a:lnTo>
                    <a:lnTo>
                      <a:pt x="141" y="63"/>
                    </a:lnTo>
                    <a:lnTo>
                      <a:pt x="147" y="47"/>
                    </a:lnTo>
                    <a:lnTo>
                      <a:pt x="162" y="37"/>
                    </a:lnTo>
                    <a:lnTo>
                      <a:pt x="163" y="27"/>
                    </a:lnTo>
                    <a:lnTo>
                      <a:pt x="197" y="2"/>
                    </a:lnTo>
                    <a:lnTo>
                      <a:pt x="203" y="0"/>
                    </a:lnTo>
                    <a:lnTo>
                      <a:pt x="218" y="3"/>
                    </a:lnTo>
                    <a:lnTo>
                      <a:pt x="233" y="4"/>
                    </a:lnTo>
                    <a:lnTo>
                      <a:pt x="241" y="84"/>
                    </a:lnTo>
                    <a:lnTo>
                      <a:pt x="252" y="84"/>
                    </a:lnTo>
                    <a:lnTo>
                      <a:pt x="245" y="111"/>
                    </a:lnTo>
                    <a:lnTo>
                      <a:pt x="234" y="122"/>
                    </a:lnTo>
                    <a:lnTo>
                      <a:pt x="200" y="165"/>
                    </a:lnTo>
                    <a:lnTo>
                      <a:pt x="191" y="174"/>
                    </a:lnTo>
                    <a:lnTo>
                      <a:pt x="160" y="201"/>
                    </a:lnTo>
                    <a:lnTo>
                      <a:pt x="133" y="212"/>
                    </a:lnTo>
                    <a:lnTo>
                      <a:pt x="74" y="219"/>
                    </a:lnTo>
                    <a:lnTo>
                      <a:pt x="46" y="227"/>
                    </a:lnTo>
                    <a:lnTo>
                      <a:pt x="23" y="217"/>
                    </a:lnTo>
                    <a:lnTo>
                      <a:pt x="17" y="191"/>
                    </a:lnTo>
                    <a:lnTo>
                      <a:pt x="24" y="185"/>
                    </a:lnTo>
                    <a:lnTo>
                      <a:pt x="0" y="114"/>
                    </a:lnTo>
                    <a:lnTo>
                      <a:pt x="8" y="107"/>
                    </a:lnTo>
                    <a:close/>
                    <a:moveTo>
                      <a:pt x="171" y="122"/>
                    </a:moveTo>
                    <a:lnTo>
                      <a:pt x="164" y="136"/>
                    </a:lnTo>
                    <a:lnTo>
                      <a:pt x="176" y="148"/>
                    </a:lnTo>
                    <a:lnTo>
                      <a:pt x="189" y="131"/>
                    </a:lnTo>
                    <a:lnTo>
                      <a:pt x="189" y="122"/>
                    </a:lnTo>
                    <a:lnTo>
                      <a:pt x="171" y="122"/>
                    </a:lnTo>
                    <a:close/>
                    <a:moveTo>
                      <a:pt x="226" y="66"/>
                    </a:moveTo>
                    <a:lnTo>
                      <a:pt x="222" y="83"/>
                    </a:lnTo>
                    <a:lnTo>
                      <a:pt x="233" y="88"/>
                    </a:lnTo>
                    <a:lnTo>
                      <a:pt x="239" y="79"/>
                    </a:lnTo>
                    <a:lnTo>
                      <a:pt x="234" y="65"/>
                    </a:lnTo>
                    <a:lnTo>
                      <a:pt x="226" y="6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164">
                <a:extLst>
                  <a:ext uri="{FF2B5EF4-FFF2-40B4-BE49-F238E27FC236}">
                    <a16:creationId xmlns:a16="http://schemas.microsoft.com/office/drawing/2014/main" id="{3BEA82C7-E97D-DB11-5417-B9FE58ED33DA}"/>
                  </a:ext>
                </a:extLst>
              </p:cNvPr>
              <p:cNvSpPr>
                <a:spLocks/>
              </p:cNvSpPr>
              <p:nvPr/>
            </p:nvSpPr>
            <p:spPr bwMode="auto">
              <a:xfrm>
                <a:off x="1920" y="1886"/>
                <a:ext cx="26" cy="31"/>
              </a:xfrm>
              <a:custGeom>
                <a:avLst/>
                <a:gdLst>
                  <a:gd name="T0" fmla="*/ 25 w 26"/>
                  <a:gd name="T1" fmla="*/ 17 h 31"/>
                  <a:gd name="T2" fmla="*/ 25 w 26"/>
                  <a:gd name="T3" fmla="*/ 18 h 31"/>
                  <a:gd name="T4" fmla="*/ 24 w 26"/>
                  <a:gd name="T5" fmla="*/ 20 h 31"/>
                  <a:gd name="T6" fmla="*/ 24 w 26"/>
                  <a:gd name="T7" fmla="*/ 21 h 31"/>
                  <a:gd name="T8" fmla="*/ 23 w 26"/>
                  <a:gd name="T9" fmla="*/ 22 h 31"/>
                  <a:gd name="T10" fmla="*/ 22 w 26"/>
                  <a:gd name="T11" fmla="*/ 24 h 31"/>
                  <a:gd name="T12" fmla="*/ 21 w 26"/>
                  <a:gd name="T13" fmla="*/ 26 h 31"/>
                  <a:gd name="T14" fmla="*/ 20 w 26"/>
                  <a:gd name="T15" fmla="*/ 27 h 31"/>
                  <a:gd name="T16" fmla="*/ 19 w 26"/>
                  <a:gd name="T17" fmla="*/ 28 h 31"/>
                  <a:gd name="T18" fmla="*/ 18 w 26"/>
                  <a:gd name="T19" fmla="*/ 29 h 31"/>
                  <a:gd name="T20" fmla="*/ 17 w 26"/>
                  <a:gd name="T21" fmla="*/ 29 h 31"/>
                  <a:gd name="T22" fmla="*/ 15 w 26"/>
                  <a:gd name="T23" fmla="*/ 30 h 31"/>
                  <a:gd name="T24" fmla="*/ 13 w 26"/>
                  <a:gd name="T25" fmla="*/ 30 h 31"/>
                  <a:gd name="T26" fmla="*/ 12 w 26"/>
                  <a:gd name="T27" fmla="*/ 31 h 31"/>
                  <a:gd name="T28" fmla="*/ 11 w 26"/>
                  <a:gd name="T29" fmla="*/ 31 h 31"/>
                  <a:gd name="T30" fmla="*/ 9 w 26"/>
                  <a:gd name="T31" fmla="*/ 31 h 31"/>
                  <a:gd name="T32" fmla="*/ 8 w 26"/>
                  <a:gd name="T33" fmla="*/ 31 h 31"/>
                  <a:gd name="T34" fmla="*/ 7 w 26"/>
                  <a:gd name="T35" fmla="*/ 30 h 31"/>
                  <a:gd name="T36" fmla="*/ 6 w 26"/>
                  <a:gd name="T37" fmla="*/ 30 h 31"/>
                  <a:gd name="T38" fmla="*/ 5 w 26"/>
                  <a:gd name="T39" fmla="*/ 29 h 31"/>
                  <a:gd name="T40" fmla="*/ 4 w 26"/>
                  <a:gd name="T41" fmla="*/ 28 h 31"/>
                  <a:gd name="T42" fmla="*/ 3 w 26"/>
                  <a:gd name="T43" fmla="*/ 27 h 31"/>
                  <a:gd name="T44" fmla="*/ 2 w 26"/>
                  <a:gd name="T45" fmla="*/ 26 h 31"/>
                  <a:gd name="T46" fmla="*/ 1 w 26"/>
                  <a:gd name="T47" fmla="*/ 24 h 31"/>
                  <a:gd name="T48" fmla="*/ 1 w 26"/>
                  <a:gd name="T49" fmla="*/ 23 h 31"/>
                  <a:gd name="T50" fmla="*/ 0 w 26"/>
                  <a:gd name="T51" fmla="*/ 22 h 31"/>
                  <a:gd name="T52" fmla="*/ 0 w 26"/>
                  <a:gd name="T53" fmla="*/ 20 h 31"/>
                  <a:gd name="T54" fmla="*/ 0 w 26"/>
                  <a:gd name="T55" fmla="*/ 19 h 31"/>
                  <a:gd name="T56" fmla="*/ 0 w 26"/>
                  <a:gd name="T57" fmla="*/ 17 h 31"/>
                  <a:gd name="T58" fmla="*/ 0 w 26"/>
                  <a:gd name="T59" fmla="*/ 16 h 31"/>
                  <a:gd name="T60" fmla="*/ 0 w 26"/>
                  <a:gd name="T61" fmla="*/ 14 h 31"/>
                  <a:gd name="T62" fmla="*/ 1 w 26"/>
                  <a:gd name="T63" fmla="*/ 13 h 31"/>
                  <a:gd name="T64" fmla="*/ 1 w 26"/>
                  <a:gd name="T65" fmla="*/ 11 h 31"/>
                  <a:gd name="T66" fmla="*/ 2 w 26"/>
                  <a:gd name="T67" fmla="*/ 10 h 31"/>
                  <a:gd name="T68" fmla="*/ 3 w 26"/>
                  <a:gd name="T69" fmla="*/ 8 h 31"/>
                  <a:gd name="T70" fmla="*/ 4 w 26"/>
                  <a:gd name="T71" fmla="*/ 6 h 31"/>
                  <a:gd name="T72" fmla="*/ 5 w 26"/>
                  <a:gd name="T73" fmla="*/ 5 h 31"/>
                  <a:gd name="T74" fmla="*/ 6 w 26"/>
                  <a:gd name="T75" fmla="*/ 4 h 31"/>
                  <a:gd name="T76" fmla="*/ 7 w 26"/>
                  <a:gd name="T77" fmla="*/ 3 h 31"/>
                  <a:gd name="T78" fmla="*/ 8 w 26"/>
                  <a:gd name="T79" fmla="*/ 2 h 31"/>
                  <a:gd name="T80" fmla="*/ 9 w 26"/>
                  <a:gd name="T81" fmla="*/ 2 h 31"/>
                  <a:gd name="T82" fmla="*/ 11 w 26"/>
                  <a:gd name="T83" fmla="*/ 1 h 31"/>
                  <a:gd name="T84" fmla="*/ 12 w 26"/>
                  <a:gd name="T85" fmla="*/ 1 h 31"/>
                  <a:gd name="T86" fmla="*/ 13 w 26"/>
                  <a:gd name="T87" fmla="*/ 0 h 31"/>
                  <a:gd name="T88" fmla="*/ 15 w 26"/>
                  <a:gd name="T89" fmla="*/ 0 h 31"/>
                  <a:gd name="T90" fmla="*/ 17 w 26"/>
                  <a:gd name="T91" fmla="*/ 0 h 31"/>
                  <a:gd name="T92" fmla="*/ 18 w 26"/>
                  <a:gd name="T93" fmla="*/ 0 h 31"/>
                  <a:gd name="T94" fmla="*/ 19 w 26"/>
                  <a:gd name="T95" fmla="*/ 1 h 31"/>
                  <a:gd name="T96" fmla="*/ 20 w 26"/>
                  <a:gd name="T97" fmla="*/ 1 h 31"/>
                  <a:gd name="T98" fmla="*/ 21 w 26"/>
                  <a:gd name="T99" fmla="*/ 2 h 31"/>
                  <a:gd name="T100" fmla="*/ 22 w 26"/>
                  <a:gd name="T101" fmla="*/ 3 h 31"/>
                  <a:gd name="T102" fmla="*/ 23 w 26"/>
                  <a:gd name="T103" fmla="*/ 4 h 31"/>
                  <a:gd name="T104" fmla="*/ 24 w 26"/>
                  <a:gd name="T105" fmla="*/ 5 h 31"/>
                  <a:gd name="T106" fmla="*/ 24 w 26"/>
                  <a:gd name="T107" fmla="*/ 6 h 31"/>
                  <a:gd name="T108" fmla="*/ 25 w 26"/>
                  <a:gd name="T109" fmla="*/ 7 h 31"/>
                  <a:gd name="T110" fmla="*/ 25 w 26"/>
                  <a:gd name="T111" fmla="*/ 8 h 31"/>
                  <a:gd name="T112" fmla="*/ 26 w 26"/>
                  <a:gd name="T113" fmla="*/ 11 h 31"/>
                  <a:gd name="T114" fmla="*/ 26 w 26"/>
                  <a:gd name="T115" fmla="*/ 12 h 31"/>
                  <a:gd name="T116" fmla="*/ 26 w 26"/>
                  <a:gd name="T117" fmla="*/ 14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6"/>
                    </a:lnTo>
                    <a:lnTo>
                      <a:pt x="26" y="16"/>
                    </a:lnTo>
                    <a:lnTo>
                      <a:pt x="25" y="16"/>
                    </a:lnTo>
                    <a:lnTo>
                      <a:pt x="25" y="16"/>
                    </a:lnTo>
                    <a:lnTo>
                      <a:pt x="25" y="17"/>
                    </a:lnTo>
                    <a:lnTo>
                      <a:pt x="25" y="17"/>
                    </a:lnTo>
                    <a:lnTo>
                      <a:pt x="25" y="17"/>
                    </a:lnTo>
                    <a:lnTo>
                      <a:pt x="25" y="17"/>
                    </a:lnTo>
                    <a:lnTo>
                      <a:pt x="25" y="18"/>
                    </a:lnTo>
                    <a:lnTo>
                      <a:pt x="25" y="18"/>
                    </a:lnTo>
                    <a:lnTo>
                      <a:pt x="25" y="18"/>
                    </a:lnTo>
                    <a:lnTo>
                      <a:pt x="25" y="18"/>
                    </a:lnTo>
                    <a:lnTo>
                      <a:pt x="25" y="19"/>
                    </a:lnTo>
                    <a:lnTo>
                      <a:pt x="25" y="19"/>
                    </a:lnTo>
                    <a:lnTo>
                      <a:pt x="25" y="19"/>
                    </a:lnTo>
                    <a:lnTo>
                      <a:pt x="25" y="19"/>
                    </a:lnTo>
                    <a:lnTo>
                      <a:pt x="24" y="20"/>
                    </a:lnTo>
                    <a:lnTo>
                      <a:pt x="24" y="20"/>
                    </a:lnTo>
                    <a:lnTo>
                      <a:pt x="24" y="20"/>
                    </a:lnTo>
                    <a:lnTo>
                      <a:pt x="24" y="20"/>
                    </a:lnTo>
                    <a:lnTo>
                      <a:pt x="24" y="21"/>
                    </a:lnTo>
                    <a:lnTo>
                      <a:pt x="24" y="21"/>
                    </a:lnTo>
                    <a:lnTo>
                      <a:pt x="24" y="21"/>
                    </a:lnTo>
                    <a:lnTo>
                      <a:pt x="24" y="21"/>
                    </a:lnTo>
                    <a:lnTo>
                      <a:pt x="24" y="22"/>
                    </a:lnTo>
                    <a:lnTo>
                      <a:pt x="23" y="22"/>
                    </a:lnTo>
                    <a:lnTo>
                      <a:pt x="23" y="22"/>
                    </a:lnTo>
                    <a:lnTo>
                      <a:pt x="23" y="22"/>
                    </a:lnTo>
                    <a:lnTo>
                      <a:pt x="23" y="22"/>
                    </a:lnTo>
                    <a:lnTo>
                      <a:pt x="23" y="23"/>
                    </a:lnTo>
                    <a:lnTo>
                      <a:pt x="23" y="23"/>
                    </a:lnTo>
                    <a:lnTo>
                      <a:pt x="23" y="23"/>
                    </a:lnTo>
                    <a:lnTo>
                      <a:pt x="22" y="23"/>
                    </a:lnTo>
                    <a:lnTo>
                      <a:pt x="22" y="24"/>
                    </a:lnTo>
                    <a:lnTo>
                      <a:pt x="22" y="24"/>
                    </a:lnTo>
                    <a:lnTo>
                      <a:pt x="22" y="24"/>
                    </a:lnTo>
                    <a:lnTo>
                      <a:pt x="22" y="24"/>
                    </a:lnTo>
                    <a:lnTo>
                      <a:pt x="22" y="24"/>
                    </a:lnTo>
                    <a:lnTo>
                      <a:pt x="22" y="26"/>
                    </a:lnTo>
                    <a:lnTo>
                      <a:pt x="21" y="26"/>
                    </a:lnTo>
                    <a:lnTo>
                      <a:pt x="21" y="26"/>
                    </a:lnTo>
                    <a:lnTo>
                      <a:pt x="21" y="26"/>
                    </a:lnTo>
                    <a:lnTo>
                      <a:pt x="21" y="26"/>
                    </a:lnTo>
                    <a:lnTo>
                      <a:pt x="21" y="26"/>
                    </a:lnTo>
                    <a:lnTo>
                      <a:pt x="21" y="27"/>
                    </a:lnTo>
                    <a:lnTo>
                      <a:pt x="20" y="27"/>
                    </a:lnTo>
                    <a:lnTo>
                      <a:pt x="20" y="27"/>
                    </a:lnTo>
                    <a:lnTo>
                      <a:pt x="20" y="27"/>
                    </a:lnTo>
                    <a:lnTo>
                      <a:pt x="20" y="27"/>
                    </a:lnTo>
                    <a:lnTo>
                      <a:pt x="20" y="27"/>
                    </a:lnTo>
                    <a:lnTo>
                      <a:pt x="19" y="28"/>
                    </a:lnTo>
                    <a:lnTo>
                      <a:pt x="19" y="28"/>
                    </a:lnTo>
                    <a:lnTo>
                      <a:pt x="19" y="28"/>
                    </a:lnTo>
                    <a:lnTo>
                      <a:pt x="19" y="28"/>
                    </a:lnTo>
                    <a:lnTo>
                      <a:pt x="19" y="28"/>
                    </a:lnTo>
                    <a:lnTo>
                      <a:pt x="18" y="28"/>
                    </a:lnTo>
                    <a:lnTo>
                      <a:pt x="18" y="28"/>
                    </a:lnTo>
                    <a:lnTo>
                      <a:pt x="18" y="29"/>
                    </a:lnTo>
                    <a:lnTo>
                      <a:pt x="18" y="29"/>
                    </a:lnTo>
                    <a:lnTo>
                      <a:pt x="18" y="29"/>
                    </a:lnTo>
                    <a:lnTo>
                      <a:pt x="17" y="29"/>
                    </a:lnTo>
                    <a:lnTo>
                      <a:pt x="17" y="29"/>
                    </a:lnTo>
                    <a:lnTo>
                      <a:pt x="17" y="29"/>
                    </a:lnTo>
                    <a:lnTo>
                      <a:pt x="17" y="29"/>
                    </a:lnTo>
                    <a:lnTo>
                      <a:pt x="17" y="29"/>
                    </a:lnTo>
                    <a:lnTo>
                      <a:pt x="16" y="30"/>
                    </a:lnTo>
                    <a:lnTo>
                      <a:pt x="16" y="30"/>
                    </a:lnTo>
                    <a:lnTo>
                      <a:pt x="16" y="30"/>
                    </a:lnTo>
                    <a:lnTo>
                      <a:pt x="16" y="30"/>
                    </a:lnTo>
                    <a:lnTo>
                      <a:pt x="16" y="30"/>
                    </a:lnTo>
                    <a:lnTo>
                      <a:pt x="15" y="30"/>
                    </a:lnTo>
                    <a:lnTo>
                      <a:pt x="15" y="30"/>
                    </a:lnTo>
                    <a:lnTo>
                      <a:pt x="15" y="30"/>
                    </a:lnTo>
                    <a:lnTo>
                      <a:pt x="15" y="30"/>
                    </a:lnTo>
                    <a:lnTo>
                      <a:pt x="15" y="30"/>
                    </a:lnTo>
                    <a:lnTo>
                      <a:pt x="13" y="30"/>
                    </a:lnTo>
                    <a:lnTo>
                      <a:pt x="13" y="30"/>
                    </a:lnTo>
                    <a:lnTo>
                      <a:pt x="13" y="30"/>
                    </a:lnTo>
                    <a:lnTo>
                      <a:pt x="13" y="31"/>
                    </a:lnTo>
                    <a:lnTo>
                      <a:pt x="12" y="31"/>
                    </a:lnTo>
                    <a:lnTo>
                      <a:pt x="12" y="31"/>
                    </a:lnTo>
                    <a:lnTo>
                      <a:pt x="12" y="31"/>
                    </a:lnTo>
                    <a:lnTo>
                      <a:pt x="12" y="31"/>
                    </a:lnTo>
                    <a:lnTo>
                      <a:pt x="12" y="31"/>
                    </a:lnTo>
                    <a:lnTo>
                      <a:pt x="11" y="31"/>
                    </a:lnTo>
                    <a:lnTo>
                      <a:pt x="11" y="31"/>
                    </a:lnTo>
                    <a:lnTo>
                      <a:pt x="11" y="31"/>
                    </a:lnTo>
                    <a:lnTo>
                      <a:pt x="11" y="31"/>
                    </a:lnTo>
                    <a:lnTo>
                      <a:pt x="11" y="31"/>
                    </a:lnTo>
                    <a:lnTo>
                      <a:pt x="10" y="31"/>
                    </a:lnTo>
                    <a:lnTo>
                      <a:pt x="10" y="31"/>
                    </a:lnTo>
                    <a:lnTo>
                      <a:pt x="10" y="31"/>
                    </a:lnTo>
                    <a:lnTo>
                      <a:pt x="10" y="31"/>
                    </a:lnTo>
                    <a:lnTo>
                      <a:pt x="9" y="31"/>
                    </a:lnTo>
                    <a:lnTo>
                      <a:pt x="9" y="31"/>
                    </a:lnTo>
                    <a:lnTo>
                      <a:pt x="9" y="31"/>
                    </a:lnTo>
                    <a:lnTo>
                      <a:pt x="9" y="31"/>
                    </a:lnTo>
                    <a:lnTo>
                      <a:pt x="9" y="31"/>
                    </a:lnTo>
                    <a:lnTo>
                      <a:pt x="8" y="31"/>
                    </a:lnTo>
                    <a:lnTo>
                      <a:pt x="8" y="31"/>
                    </a:lnTo>
                    <a:lnTo>
                      <a:pt x="8" y="31"/>
                    </a:lnTo>
                    <a:lnTo>
                      <a:pt x="8" y="30"/>
                    </a:lnTo>
                    <a:lnTo>
                      <a:pt x="8" y="30"/>
                    </a:lnTo>
                    <a:lnTo>
                      <a:pt x="7" y="30"/>
                    </a:lnTo>
                    <a:lnTo>
                      <a:pt x="7" y="30"/>
                    </a:lnTo>
                    <a:lnTo>
                      <a:pt x="7" y="30"/>
                    </a:lnTo>
                    <a:lnTo>
                      <a:pt x="7" y="30"/>
                    </a:lnTo>
                    <a:lnTo>
                      <a:pt x="7" y="30"/>
                    </a:lnTo>
                    <a:lnTo>
                      <a:pt x="6" y="30"/>
                    </a:lnTo>
                    <a:lnTo>
                      <a:pt x="6" y="30"/>
                    </a:lnTo>
                    <a:lnTo>
                      <a:pt x="6" y="30"/>
                    </a:lnTo>
                    <a:lnTo>
                      <a:pt x="6" y="30"/>
                    </a:lnTo>
                    <a:lnTo>
                      <a:pt x="6" y="30"/>
                    </a:lnTo>
                    <a:lnTo>
                      <a:pt x="6" y="30"/>
                    </a:lnTo>
                    <a:lnTo>
                      <a:pt x="5" y="29"/>
                    </a:lnTo>
                    <a:lnTo>
                      <a:pt x="5" y="29"/>
                    </a:lnTo>
                    <a:lnTo>
                      <a:pt x="5" y="29"/>
                    </a:lnTo>
                    <a:lnTo>
                      <a:pt x="5" y="29"/>
                    </a:lnTo>
                    <a:lnTo>
                      <a:pt x="5" y="29"/>
                    </a:lnTo>
                    <a:lnTo>
                      <a:pt x="4" y="29"/>
                    </a:lnTo>
                    <a:lnTo>
                      <a:pt x="4" y="29"/>
                    </a:lnTo>
                    <a:lnTo>
                      <a:pt x="4" y="29"/>
                    </a:lnTo>
                    <a:lnTo>
                      <a:pt x="4" y="28"/>
                    </a:lnTo>
                    <a:lnTo>
                      <a:pt x="4" y="28"/>
                    </a:lnTo>
                    <a:lnTo>
                      <a:pt x="4" y="28"/>
                    </a:lnTo>
                    <a:lnTo>
                      <a:pt x="4" y="28"/>
                    </a:lnTo>
                    <a:lnTo>
                      <a:pt x="3" y="28"/>
                    </a:lnTo>
                    <a:lnTo>
                      <a:pt x="3" y="28"/>
                    </a:lnTo>
                    <a:lnTo>
                      <a:pt x="3" y="28"/>
                    </a:lnTo>
                    <a:lnTo>
                      <a:pt x="3" y="27"/>
                    </a:lnTo>
                    <a:lnTo>
                      <a:pt x="3" y="27"/>
                    </a:lnTo>
                    <a:lnTo>
                      <a:pt x="3" y="27"/>
                    </a:lnTo>
                    <a:lnTo>
                      <a:pt x="3" y="27"/>
                    </a:lnTo>
                    <a:lnTo>
                      <a:pt x="2" y="27"/>
                    </a:lnTo>
                    <a:lnTo>
                      <a:pt x="2" y="27"/>
                    </a:lnTo>
                    <a:lnTo>
                      <a:pt x="2" y="26"/>
                    </a:lnTo>
                    <a:lnTo>
                      <a:pt x="2" y="26"/>
                    </a:lnTo>
                    <a:lnTo>
                      <a:pt x="2" y="26"/>
                    </a:lnTo>
                    <a:lnTo>
                      <a:pt x="2" y="26"/>
                    </a:lnTo>
                    <a:lnTo>
                      <a:pt x="2" y="26"/>
                    </a:lnTo>
                    <a:lnTo>
                      <a:pt x="2" y="26"/>
                    </a:lnTo>
                    <a:lnTo>
                      <a:pt x="1" y="24"/>
                    </a:lnTo>
                    <a:lnTo>
                      <a:pt x="1" y="24"/>
                    </a:lnTo>
                    <a:lnTo>
                      <a:pt x="1" y="24"/>
                    </a:lnTo>
                    <a:lnTo>
                      <a:pt x="1" y="24"/>
                    </a:lnTo>
                    <a:lnTo>
                      <a:pt x="1" y="24"/>
                    </a:lnTo>
                    <a:lnTo>
                      <a:pt x="1" y="23"/>
                    </a:lnTo>
                    <a:lnTo>
                      <a:pt x="1" y="23"/>
                    </a:lnTo>
                    <a:lnTo>
                      <a:pt x="1" y="23"/>
                    </a:lnTo>
                    <a:lnTo>
                      <a:pt x="1" y="23"/>
                    </a:lnTo>
                    <a:lnTo>
                      <a:pt x="1" y="22"/>
                    </a:lnTo>
                    <a:lnTo>
                      <a:pt x="1" y="22"/>
                    </a:lnTo>
                    <a:lnTo>
                      <a:pt x="1" y="22"/>
                    </a:lnTo>
                    <a:lnTo>
                      <a:pt x="1" y="22"/>
                    </a:lnTo>
                    <a:lnTo>
                      <a:pt x="0" y="22"/>
                    </a:lnTo>
                    <a:lnTo>
                      <a:pt x="0" y="21"/>
                    </a:lnTo>
                    <a:lnTo>
                      <a:pt x="0" y="21"/>
                    </a:lnTo>
                    <a:lnTo>
                      <a:pt x="0" y="21"/>
                    </a:lnTo>
                    <a:lnTo>
                      <a:pt x="0" y="21"/>
                    </a:lnTo>
                    <a:lnTo>
                      <a:pt x="0" y="20"/>
                    </a:lnTo>
                    <a:lnTo>
                      <a:pt x="0" y="20"/>
                    </a:lnTo>
                    <a:lnTo>
                      <a:pt x="0" y="20"/>
                    </a:lnTo>
                    <a:lnTo>
                      <a:pt x="0" y="20"/>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1" y="14"/>
                    </a:lnTo>
                    <a:lnTo>
                      <a:pt x="1" y="14"/>
                    </a:lnTo>
                    <a:lnTo>
                      <a:pt x="1" y="14"/>
                    </a:lnTo>
                    <a:lnTo>
                      <a:pt x="1" y="13"/>
                    </a:lnTo>
                    <a:lnTo>
                      <a:pt x="1" y="13"/>
                    </a:lnTo>
                    <a:lnTo>
                      <a:pt x="1" y="13"/>
                    </a:lnTo>
                    <a:lnTo>
                      <a:pt x="1" y="13"/>
                    </a:lnTo>
                    <a:lnTo>
                      <a:pt x="1" y="12"/>
                    </a:lnTo>
                    <a:lnTo>
                      <a:pt x="1" y="12"/>
                    </a:lnTo>
                    <a:lnTo>
                      <a:pt x="1" y="12"/>
                    </a:lnTo>
                    <a:lnTo>
                      <a:pt x="1" y="12"/>
                    </a:lnTo>
                    <a:lnTo>
                      <a:pt x="1" y="11"/>
                    </a:lnTo>
                    <a:lnTo>
                      <a:pt x="2" y="11"/>
                    </a:lnTo>
                    <a:lnTo>
                      <a:pt x="2" y="11"/>
                    </a:lnTo>
                    <a:lnTo>
                      <a:pt x="2" y="11"/>
                    </a:lnTo>
                    <a:lnTo>
                      <a:pt x="2" y="10"/>
                    </a:lnTo>
                    <a:lnTo>
                      <a:pt x="2" y="10"/>
                    </a:lnTo>
                    <a:lnTo>
                      <a:pt x="2" y="10"/>
                    </a:lnTo>
                    <a:lnTo>
                      <a:pt x="2" y="10"/>
                    </a:lnTo>
                    <a:lnTo>
                      <a:pt x="2" y="8"/>
                    </a:lnTo>
                    <a:lnTo>
                      <a:pt x="2" y="8"/>
                    </a:lnTo>
                    <a:lnTo>
                      <a:pt x="3" y="8"/>
                    </a:lnTo>
                    <a:lnTo>
                      <a:pt x="3" y="8"/>
                    </a:lnTo>
                    <a:lnTo>
                      <a:pt x="3" y="8"/>
                    </a:lnTo>
                    <a:lnTo>
                      <a:pt x="3" y="7"/>
                    </a:lnTo>
                    <a:lnTo>
                      <a:pt x="3" y="7"/>
                    </a:lnTo>
                    <a:lnTo>
                      <a:pt x="3" y="7"/>
                    </a:lnTo>
                    <a:lnTo>
                      <a:pt x="3" y="7"/>
                    </a:lnTo>
                    <a:lnTo>
                      <a:pt x="4" y="6"/>
                    </a:lnTo>
                    <a:lnTo>
                      <a:pt x="4" y="6"/>
                    </a:lnTo>
                    <a:lnTo>
                      <a:pt x="4" y="6"/>
                    </a:lnTo>
                    <a:lnTo>
                      <a:pt x="4" y="6"/>
                    </a:lnTo>
                    <a:lnTo>
                      <a:pt x="4" y="6"/>
                    </a:lnTo>
                    <a:lnTo>
                      <a:pt x="4" y="5"/>
                    </a:lnTo>
                    <a:lnTo>
                      <a:pt x="5" y="5"/>
                    </a:lnTo>
                    <a:lnTo>
                      <a:pt x="5" y="5"/>
                    </a:lnTo>
                    <a:lnTo>
                      <a:pt x="5" y="5"/>
                    </a:lnTo>
                    <a:lnTo>
                      <a:pt x="5" y="5"/>
                    </a:lnTo>
                    <a:lnTo>
                      <a:pt x="5" y="5"/>
                    </a:lnTo>
                    <a:lnTo>
                      <a:pt x="5" y="4"/>
                    </a:lnTo>
                    <a:lnTo>
                      <a:pt x="6" y="4"/>
                    </a:lnTo>
                    <a:lnTo>
                      <a:pt x="6" y="4"/>
                    </a:lnTo>
                    <a:lnTo>
                      <a:pt x="6" y="4"/>
                    </a:lnTo>
                    <a:lnTo>
                      <a:pt x="6" y="4"/>
                    </a:lnTo>
                    <a:lnTo>
                      <a:pt x="6" y="4"/>
                    </a:lnTo>
                    <a:lnTo>
                      <a:pt x="7" y="3"/>
                    </a:lnTo>
                    <a:lnTo>
                      <a:pt x="7" y="3"/>
                    </a:lnTo>
                    <a:lnTo>
                      <a:pt x="7" y="3"/>
                    </a:lnTo>
                    <a:lnTo>
                      <a:pt x="7" y="3"/>
                    </a:lnTo>
                    <a:lnTo>
                      <a:pt x="7" y="3"/>
                    </a:lnTo>
                    <a:lnTo>
                      <a:pt x="7" y="3"/>
                    </a:lnTo>
                    <a:lnTo>
                      <a:pt x="8" y="2"/>
                    </a:lnTo>
                    <a:lnTo>
                      <a:pt x="8" y="2"/>
                    </a:lnTo>
                    <a:lnTo>
                      <a:pt x="8" y="2"/>
                    </a:lnTo>
                    <a:lnTo>
                      <a:pt x="8" y="2"/>
                    </a:lnTo>
                    <a:lnTo>
                      <a:pt x="8" y="2"/>
                    </a:lnTo>
                    <a:lnTo>
                      <a:pt x="9" y="2"/>
                    </a:lnTo>
                    <a:lnTo>
                      <a:pt x="9" y="2"/>
                    </a:lnTo>
                    <a:lnTo>
                      <a:pt x="9" y="2"/>
                    </a:lnTo>
                    <a:lnTo>
                      <a:pt x="9" y="2"/>
                    </a:lnTo>
                    <a:lnTo>
                      <a:pt x="10" y="1"/>
                    </a:lnTo>
                    <a:lnTo>
                      <a:pt x="10" y="1"/>
                    </a:lnTo>
                    <a:lnTo>
                      <a:pt x="10" y="1"/>
                    </a:lnTo>
                    <a:lnTo>
                      <a:pt x="10" y="1"/>
                    </a:lnTo>
                    <a:lnTo>
                      <a:pt x="10" y="1"/>
                    </a:lnTo>
                    <a:lnTo>
                      <a:pt x="11" y="1"/>
                    </a:lnTo>
                    <a:lnTo>
                      <a:pt x="11" y="1"/>
                    </a:lnTo>
                    <a:lnTo>
                      <a:pt x="11" y="1"/>
                    </a:lnTo>
                    <a:lnTo>
                      <a:pt x="11" y="1"/>
                    </a:lnTo>
                    <a:lnTo>
                      <a:pt x="11" y="1"/>
                    </a:lnTo>
                    <a:lnTo>
                      <a:pt x="12" y="1"/>
                    </a:lnTo>
                    <a:lnTo>
                      <a:pt x="12" y="1"/>
                    </a:lnTo>
                    <a:lnTo>
                      <a:pt x="12" y="0"/>
                    </a:lnTo>
                    <a:lnTo>
                      <a:pt x="12" y="0"/>
                    </a:lnTo>
                    <a:lnTo>
                      <a:pt x="13" y="0"/>
                    </a:lnTo>
                    <a:lnTo>
                      <a:pt x="13" y="0"/>
                    </a:lnTo>
                    <a:lnTo>
                      <a:pt x="13" y="0"/>
                    </a:lnTo>
                    <a:lnTo>
                      <a:pt x="13" y="0"/>
                    </a:lnTo>
                    <a:lnTo>
                      <a:pt x="13" y="0"/>
                    </a:lnTo>
                    <a:lnTo>
                      <a:pt x="15"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0"/>
                    </a:lnTo>
                    <a:lnTo>
                      <a:pt x="18" y="0"/>
                    </a:lnTo>
                    <a:lnTo>
                      <a:pt x="18" y="0"/>
                    </a:lnTo>
                    <a:lnTo>
                      <a:pt x="18" y="0"/>
                    </a:lnTo>
                    <a:lnTo>
                      <a:pt x="18" y="0"/>
                    </a:lnTo>
                    <a:lnTo>
                      <a:pt x="18" y="1"/>
                    </a:lnTo>
                    <a:lnTo>
                      <a:pt x="19" y="1"/>
                    </a:lnTo>
                    <a:lnTo>
                      <a:pt x="19" y="1"/>
                    </a:lnTo>
                    <a:lnTo>
                      <a:pt x="19" y="1"/>
                    </a:lnTo>
                    <a:lnTo>
                      <a:pt x="19" y="1"/>
                    </a:lnTo>
                    <a:lnTo>
                      <a:pt x="19" y="1"/>
                    </a:lnTo>
                    <a:lnTo>
                      <a:pt x="19" y="1"/>
                    </a:lnTo>
                    <a:lnTo>
                      <a:pt x="20" y="1"/>
                    </a:lnTo>
                    <a:lnTo>
                      <a:pt x="20" y="1"/>
                    </a:lnTo>
                    <a:lnTo>
                      <a:pt x="20" y="1"/>
                    </a:lnTo>
                    <a:lnTo>
                      <a:pt x="20" y="1"/>
                    </a:lnTo>
                    <a:lnTo>
                      <a:pt x="20" y="1"/>
                    </a:lnTo>
                    <a:lnTo>
                      <a:pt x="21" y="2"/>
                    </a:lnTo>
                    <a:lnTo>
                      <a:pt x="21" y="2"/>
                    </a:lnTo>
                    <a:lnTo>
                      <a:pt x="21" y="2"/>
                    </a:lnTo>
                    <a:lnTo>
                      <a:pt x="21" y="2"/>
                    </a:lnTo>
                    <a:lnTo>
                      <a:pt x="21" y="2"/>
                    </a:lnTo>
                    <a:lnTo>
                      <a:pt x="21" y="2"/>
                    </a:lnTo>
                    <a:lnTo>
                      <a:pt x="22" y="2"/>
                    </a:lnTo>
                    <a:lnTo>
                      <a:pt x="22" y="2"/>
                    </a:lnTo>
                    <a:lnTo>
                      <a:pt x="22" y="2"/>
                    </a:lnTo>
                    <a:lnTo>
                      <a:pt x="22" y="3"/>
                    </a:lnTo>
                    <a:lnTo>
                      <a:pt x="22" y="3"/>
                    </a:lnTo>
                    <a:lnTo>
                      <a:pt x="22" y="3"/>
                    </a:lnTo>
                    <a:lnTo>
                      <a:pt x="23" y="3"/>
                    </a:lnTo>
                    <a:lnTo>
                      <a:pt x="23" y="3"/>
                    </a:lnTo>
                    <a:lnTo>
                      <a:pt x="23" y="3"/>
                    </a:lnTo>
                    <a:lnTo>
                      <a:pt x="23" y="4"/>
                    </a:lnTo>
                    <a:lnTo>
                      <a:pt x="23" y="4"/>
                    </a:lnTo>
                    <a:lnTo>
                      <a:pt x="23" y="4"/>
                    </a:lnTo>
                    <a:lnTo>
                      <a:pt x="23" y="4"/>
                    </a:lnTo>
                    <a:lnTo>
                      <a:pt x="23" y="4"/>
                    </a:lnTo>
                    <a:lnTo>
                      <a:pt x="24" y="4"/>
                    </a:lnTo>
                    <a:lnTo>
                      <a:pt x="24" y="5"/>
                    </a:lnTo>
                    <a:lnTo>
                      <a:pt x="24" y="5"/>
                    </a:lnTo>
                    <a:lnTo>
                      <a:pt x="24" y="5"/>
                    </a:lnTo>
                    <a:lnTo>
                      <a:pt x="24" y="5"/>
                    </a:lnTo>
                    <a:lnTo>
                      <a:pt x="24" y="5"/>
                    </a:lnTo>
                    <a:lnTo>
                      <a:pt x="24" y="5"/>
                    </a:lnTo>
                    <a:lnTo>
                      <a:pt x="24" y="6"/>
                    </a:lnTo>
                    <a:lnTo>
                      <a:pt x="24" y="6"/>
                    </a:lnTo>
                    <a:lnTo>
                      <a:pt x="25" y="6"/>
                    </a:lnTo>
                    <a:lnTo>
                      <a:pt x="25" y="6"/>
                    </a:lnTo>
                    <a:lnTo>
                      <a:pt x="25" y="6"/>
                    </a:lnTo>
                    <a:lnTo>
                      <a:pt x="25" y="7"/>
                    </a:lnTo>
                    <a:lnTo>
                      <a:pt x="25" y="7"/>
                    </a:lnTo>
                    <a:lnTo>
                      <a:pt x="25" y="7"/>
                    </a:lnTo>
                    <a:lnTo>
                      <a:pt x="25" y="7"/>
                    </a:lnTo>
                    <a:lnTo>
                      <a:pt x="25" y="8"/>
                    </a:lnTo>
                    <a:lnTo>
                      <a:pt x="25" y="8"/>
                    </a:lnTo>
                    <a:lnTo>
                      <a:pt x="25" y="8"/>
                    </a:lnTo>
                    <a:lnTo>
                      <a:pt x="25" y="8"/>
                    </a:lnTo>
                    <a:lnTo>
                      <a:pt x="25" y="8"/>
                    </a:lnTo>
                    <a:lnTo>
                      <a:pt x="25" y="10"/>
                    </a:lnTo>
                    <a:lnTo>
                      <a:pt x="25" y="10"/>
                    </a:lnTo>
                    <a:lnTo>
                      <a:pt x="26" y="10"/>
                    </a:lnTo>
                    <a:lnTo>
                      <a:pt x="26" y="10"/>
                    </a:lnTo>
                    <a:lnTo>
                      <a:pt x="26" y="11"/>
                    </a:lnTo>
                    <a:lnTo>
                      <a:pt x="26" y="11"/>
                    </a:lnTo>
                    <a:lnTo>
                      <a:pt x="26" y="11"/>
                    </a:lnTo>
                    <a:lnTo>
                      <a:pt x="26" y="11"/>
                    </a:lnTo>
                    <a:lnTo>
                      <a:pt x="26" y="12"/>
                    </a:lnTo>
                    <a:lnTo>
                      <a:pt x="26" y="12"/>
                    </a:lnTo>
                    <a:lnTo>
                      <a:pt x="26" y="12"/>
                    </a:lnTo>
                    <a:lnTo>
                      <a:pt x="26" y="12"/>
                    </a:lnTo>
                    <a:lnTo>
                      <a:pt x="26" y="13"/>
                    </a:lnTo>
                    <a:lnTo>
                      <a:pt x="26" y="13"/>
                    </a:lnTo>
                    <a:lnTo>
                      <a:pt x="26" y="13"/>
                    </a:lnTo>
                    <a:lnTo>
                      <a:pt x="26" y="13"/>
                    </a:lnTo>
                    <a:lnTo>
                      <a:pt x="26" y="14"/>
                    </a:lnTo>
                    <a:lnTo>
                      <a:pt x="26" y="14"/>
                    </a:lnTo>
                    <a:lnTo>
                      <a:pt x="26" y="14"/>
                    </a:lnTo>
                    <a:lnTo>
                      <a:pt x="26" y="14"/>
                    </a:lnTo>
                    <a:lnTo>
                      <a:pt x="26" y="14"/>
                    </a:lnTo>
                    <a:lnTo>
                      <a:pt x="26" y="15"/>
                    </a:lnTo>
                    <a:lnTo>
                      <a:pt x="26" y="15"/>
                    </a:lnTo>
                    <a:lnTo>
                      <a:pt x="26" y="15"/>
                    </a:lnTo>
                    <a:lnTo>
                      <a:pt x="26"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5" name="Freeform 165">
                <a:extLst>
                  <a:ext uri="{FF2B5EF4-FFF2-40B4-BE49-F238E27FC236}">
                    <a16:creationId xmlns:a16="http://schemas.microsoft.com/office/drawing/2014/main" id="{D526878C-EF0B-BC5E-E841-058209ED88FE}"/>
                  </a:ext>
                </a:extLst>
              </p:cNvPr>
              <p:cNvSpPr>
                <a:spLocks/>
              </p:cNvSpPr>
              <p:nvPr/>
            </p:nvSpPr>
            <p:spPr bwMode="auto">
              <a:xfrm>
                <a:off x="1995" y="2081"/>
                <a:ext cx="27" cy="31"/>
              </a:xfrm>
              <a:custGeom>
                <a:avLst/>
                <a:gdLst>
                  <a:gd name="T0" fmla="*/ 26 w 27"/>
                  <a:gd name="T1" fmla="*/ 18 h 31"/>
                  <a:gd name="T2" fmla="*/ 26 w 27"/>
                  <a:gd name="T3" fmla="*/ 19 h 31"/>
                  <a:gd name="T4" fmla="*/ 26 w 27"/>
                  <a:gd name="T5" fmla="*/ 21 h 31"/>
                  <a:gd name="T6" fmla="*/ 25 w 27"/>
                  <a:gd name="T7" fmla="*/ 22 h 31"/>
                  <a:gd name="T8" fmla="*/ 25 w 27"/>
                  <a:gd name="T9" fmla="*/ 24 h 31"/>
                  <a:gd name="T10" fmla="*/ 24 w 27"/>
                  <a:gd name="T11" fmla="*/ 25 h 31"/>
                  <a:gd name="T12" fmla="*/ 23 w 27"/>
                  <a:gd name="T13" fmla="*/ 26 h 31"/>
                  <a:gd name="T14" fmla="*/ 22 w 27"/>
                  <a:gd name="T15" fmla="*/ 27 h 31"/>
                  <a:gd name="T16" fmla="*/ 21 w 27"/>
                  <a:gd name="T17" fmla="*/ 28 h 31"/>
                  <a:gd name="T18" fmla="*/ 20 w 27"/>
                  <a:gd name="T19" fmla="*/ 29 h 31"/>
                  <a:gd name="T20" fmla="*/ 19 w 27"/>
                  <a:gd name="T21" fmla="*/ 30 h 31"/>
                  <a:gd name="T22" fmla="*/ 16 w 27"/>
                  <a:gd name="T23" fmla="*/ 30 h 31"/>
                  <a:gd name="T24" fmla="*/ 15 w 27"/>
                  <a:gd name="T25" fmla="*/ 31 h 31"/>
                  <a:gd name="T26" fmla="*/ 14 w 27"/>
                  <a:gd name="T27" fmla="*/ 31 h 31"/>
                  <a:gd name="T28" fmla="*/ 12 w 27"/>
                  <a:gd name="T29" fmla="*/ 31 h 31"/>
                  <a:gd name="T30" fmla="*/ 11 w 27"/>
                  <a:gd name="T31" fmla="*/ 31 h 31"/>
                  <a:gd name="T32" fmla="*/ 10 w 27"/>
                  <a:gd name="T33" fmla="*/ 31 h 31"/>
                  <a:gd name="T34" fmla="*/ 9 w 27"/>
                  <a:gd name="T35" fmla="*/ 30 h 31"/>
                  <a:gd name="T36" fmla="*/ 7 w 27"/>
                  <a:gd name="T37" fmla="*/ 30 h 31"/>
                  <a:gd name="T38" fmla="*/ 6 w 27"/>
                  <a:gd name="T39" fmla="*/ 29 h 31"/>
                  <a:gd name="T40" fmla="*/ 5 w 27"/>
                  <a:gd name="T41" fmla="*/ 28 h 31"/>
                  <a:gd name="T42" fmla="*/ 4 w 27"/>
                  <a:gd name="T43" fmla="*/ 27 h 31"/>
                  <a:gd name="T44" fmla="*/ 3 w 27"/>
                  <a:gd name="T45" fmla="*/ 26 h 31"/>
                  <a:gd name="T46" fmla="*/ 3 w 27"/>
                  <a:gd name="T47" fmla="*/ 25 h 31"/>
                  <a:gd name="T48" fmla="*/ 1 w 27"/>
                  <a:gd name="T49" fmla="*/ 24 h 31"/>
                  <a:gd name="T50" fmla="*/ 0 w 27"/>
                  <a:gd name="T51" fmla="*/ 23 h 31"/>
                  <a:gd name="T52" fmla="*/ 0 w 27"/>
                  <a:gd name="T53" fmla="*/ 21 h 31"/>
                  <a:gd name="T54" fmla="*/ 0 w 27"/>
                  <a:gd name="T55" fmla="*/ 20 h 31"/>
                  <a:gd name="T56" fmla="*/ 0 w 27"/>
                  <a:gd name="T57" fmla="*/ 18 h 31"/>
                  <a:gd name="T58" fmla="*/ 0 w 27"/>
                  <a:gd name="T59" fmla="*/ 16 h 31"/>
                  <a:gd name="T60" fmla="*/ 0 w 27"/>
                  <a:gd name="T61" fmla="*/ 14 h 31"/>
                  <a:gd name="T62" fmla="*/ 0 w 27"/>
                  <a:gd name="T63" fmla="*/ 13 h 31"/>
                  <a:gd name="T64" fmla="*/ 0 w 27"/>
                  <a:gd name="T65" fmla="*/ 11 h 31"/>
                  <a:gd name="T66" fmla="*/ 1 w 27"/>
                  <a:gd name="T67" fmla="*/ 10 h 31"/>
                  <a:gd name="T68" fmla="*/ 3 w 27"/>
                  <a:gd name="T69" fmla="*/ 9 h 31"/>
                  <a:gd name="T70" fmla="*/ 3 w 27"/>
                  <a:gd name="T71" fmla="*/ 7 h 31"/>
                  <a:gd name="T72" fmla="*/ 4 w 27"/>
                  <a:gd name="T73" fmla="*/ 6 h 31"/>
                  <a:gd name="T74" fmla="*/ 5 w 27"/>
                  <a:gd name="T75" fmla="*/ 5 h 31"/>
                  <a:gd name="T76" fmla="*/ 6 w 27"/>
                  <a:gd name="T77" fmla="*/ 4 h 31"/>
                  <a:gd name="T78" fmla="*/ 7 w 27"/>
                  <a:gd name="T79" fmla="*/ 3 h 31"/>
                  <a:gd name="T80" fmla="*/ 9 w 27"/>
                  <a:gd name="T81" fmla="*/ 3 h 31"/>
                  <a:gd name="T82" fmla="*/ 10 w 27"/>
                  <a:gd name="T83" fmla="*/ 2 h 31"/>
                  <a:gd name="T84" fmla="*/ 11 w 27"/>
                  <a:gd name="T85" fmla="*/ 2 h 31"/>
                  <a:gd name="T86" fmla="*/ 12 w 27"/>
                  <a:gd name="T87" fmla="*/ 0 h 31"/>
                  <a:gd name="T88" fmla="*/ 14 w 27"/>
                  <a:gd name="T89" fmla="*/ 0 h 31"/>
                  <a:gd name="T90" fmla="*/ 15 w 27"/>
                  <a:gd name="T91" fmla="*/ 0 h 31"/>
                  <a:gd name="T92" fmla="*/ 16 w 27"/>
                  <a:gd name="T93" fmla="*/ 2 h 31"/>
                  <a:gd name="T94" fmla="*/ 19 w 27"/>
                  <a:gd name="T95" fmla="*/ 2 h 31"/>
                  <a:gd name="T96" fmla="*/ 20 w 27"/>
                  <a:gd name="T97" fmla="*/ 2 h 31"/>
                  <a:gd name="T98" fmla="*/ 21 w 27"/>
                  <a:gd name="T99" fmla="*/ 3 h 31"/>
                  <a:gd name="T100" fmla="*/ 22 w 27"/>
                  <a:gd name="T101" fmla="*/ 4 h 31"/>
                  <a:gd name="T102" fmla="*/ 23 w 27"/>
                  <a:gd name="T103" fmla="*/ 5 h 31"/>
                  <a:gd name="T104" fmla="*/ 24 w 27"/>
                  <a:gd name="T105" fmla="*/ 6 h 31"/>
                  <a:gd name="T106" fmla="*/ 25 w 27"/>
                  <a:gd name="T107" fmla="*/ 7 h 31"/>
                  <a:gd name="T108" fmla="*/ 25 w 27"/>
                  <a:gd name="T109" fmla="*/ 8 h 31"/>
                  <a:gd name="T110" fmla="*/ 26 w 27"/>
                  <a:gd name="T111" fmla="*/ 10 h 31"/>
                  <a:gd name="T112" fmla="*/ 26 w 27"/>
                  <a:gd name="T113" fmla="*/ 11 h 31"/>
                  <a:gd name="T114" fmla="*/ 26 w 27"/>
                  <a:gd name="T115" fmla="*/ 12 h 31"/>
                  <a:gd name="T116" fmla="*/ 27 w 27"/>
                  <a:gd name="T117" fmla="*/ 14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6" y="18"/>
                    </a:lnTo>
                    <a:lnTo>
                      <a:pt x="26" y="18"/>
                    </a:lnTo>
                    <a:lnTo>
                      <a:pt x="26" y="18"/>
                    </a:lnTo>
                    <a:lnTo>
                      <a:pt x="26" y="18"/>
                    </a:lnTo>
                    <a:lnTo>
                      <a:pt x="26" y="19"/>
                    </a:lnTo>
                    <a:lnTo>
                      <a:pt x="26" y="19"/>
                    </a:lnTo>
                    <a:lnTo>
                      <a:pt x="26" y="19"/>
                    </a:lnTo>
                    <a:lnTo>
                      <a:pt x="26" y="19"/>
                    </a:lnTo>
                    <a:lnTo>
                      <a:pt x="26" y="20"/>
                    </a:lnTo>
                    <a:lnTo>
                      <a:pt x="26" y="20"/>
                    </a:lnTo>
                    <a:lnTo>
                      <a:pt x="26" y="20"/>
                    </a:lnTo>
                    <a:lnTo>
                      <a:pt x="26" y="20"/>
                    </a:lnTo>
                    <a:lnTo>
                      <a:pt x="26" y="21"/>
                    </a:lnTo>
                    <a:lnTo>
                      <a:pt x="26" y="21"/>
                    </a:lnTo>
                    <a:lnTo>
                      <a:pt x="26" y="21"/>
                    </a:lnTo>
                    <a:lnTo>
                      <a:pt x="26" y="21"/>
                    </a:lnTo>
                    <a:lnTo>
                      <a:pt x="26" y="22"/>
                    </a:lnTo>
                    <a:lnTo>
                      <a:pt x="25" y="22"/>
                    </a:lnTo>
                    <a:lnTo>
                      <a:pt x="25" y="22"/>
                    </a:lnTo>
                    <a:lnTo>
                      <a:pt x="25" y="22"/>
                    </a:lnTo>
                    <a:lnTo>
                      <a:pt x="25" y="22"/>
                    </a:lnTo>
                    <a:lnTo>
                      <a:pt x="25" y="23"/>
                    </a:lnTo>
                    <a:lnTo>
                      <a:pt x="25" y="23"/>
                    </a:lnTo>
                    <a:lnTo>
                      <a:pt x="25" y="23"/>
                    </a:lnTo>
                    <a:lnTo>
                      <a:pt x="25" y="23"/>
                    </a:lnTo>
                    <a:lnTo>
                      <a:pt x="25" y="24"/>
                    </a:lnTo>
                    <a:lnTo>
                      <a:pt x="24" y="24"/>
                    </a:lnTo>
                    <a:lnTo>
                      <a:pt x="24" y="24"/>
                    </a:lnTo>
                    <a:lnTo>
                      <a:pt x="24" y="24"/>
                    </a:lnTo>
                    <a:lnTo>
                      <a:pt x="24" y="24"/>
                    </a:lnTo>
                    <a:lnTo>
                      <a:pt x="24" y="25"/>
                    </a:lnTo>
                    <a:lnTo>
                      <a:pt x="24" y="25"/>
                    </a:lnTo>
                    <a:lnTo>
                      <a:pt x="24" y="25"/>
                    </a:lnTo>
                    <a:lnTo>
                      <a:pt x="24" y="25"/>
                    </a:lnTo>
                    <a:lnTo>
                      <a:pt x="23" y="25"/>
                    </a:lnTo>
                    <a:lnTo>
                      <a:pt x="23" y="26"/>
                    </a:lnTo>
                    <a:lnTo>
                      <a:pt x="23" y="26"/>
                    </a:lnTo>
                    <a:lnTo>
                      <a:pt x="23" y="26"/>
                    </a:lnTo>
                    <a:lnTo>
                      <a:pt x="23" y="26"/>
                    </a:lnTo>
                    <a:lnTo>
                      <a:pt x="23" y="26"/>
                    </a:lnTo>
                    <a:lnTo>
                      <a:pt x="22" y="27"/>
                    </a:lnTo>
                    <a:lnTo>
                      <a:pt x="22" y="27"/>
                    </a:lnTo>
                    <a:lnTo>
                      <a:pt x="22" y="27"/>
                    </a:lnTo>
                    <a:lnTo>
                      <a:pt x="22" y="27"/>
                    </a:lnTo>
                    <a:lnTo>
                      <a:pt x="22" y="27"/>
                    </a:lnTo>
                    <a:lnTo>
                      <a:pt x="22" y="27"/>
                    </a:lnTo>
                    <a:lnTo>
                      <a:pt x="21" y="28"/>
                    </a:lnTo>
                    <a:lnTo>
                      <a:pt x="21" y="28"/>
                    </a:lnTo>
                    <a:lnTo>
                      <a:pt x="21" y="28"/>
                    </a:lnTo>
                    <a:lnTo>
                      <a:pt x="21" y="28"/>
                    </a:lnTo>
                    <a:lnTo>
                      <a:pt x="21" y="28"/>
                    </a:lnTo>
                    <a:lnTo>
                      <a:pt x="21" y="28"/>
                    </a:lnTo>
                    <a:lnTo>
                      <a:pt x="20" y="29"/>
                    </a:lnTo>
                    <a:lnTo>
                      <a:pt x="20" y="29"/>
                    </a:lnTo>
                    <a:lnTo>
                      <a:pt x="20" y="29"/>
                    </a:lnTo>
                    <a:lnTo>
                      <a:pt x="20" y="29"/>
                    </a:lnTo>
                    <a:lnTo>
                      <a:pt x="20" y="29"/>
                    </a:lnTo>
                    <a:lnTo>
                      <a:pt x="19" y="29"/>
                    </a:lnTo>
                    <a:lnTo>
                      <a:pt x="19" y="29"/>
                    </a:lnTo>
                    <a:lnTo>
                      <a:pt x="19" y="29"/>
                    </a:lnTo>
                    <a:lnTo>
                      <a:pt x="19" y="30"/>
                    </a:lnTo>
                    <a:lnTo>
                      <a:pt x="19" y="30"/>
                    </a:lnTo>
                    <a:lnTo>
                      <a:pt x="17" y="30"/>
                    </a:lnTo>
                    <a:lnTo>
                      <a:pt x="17" y="30"/>
                    </a:lnTo>
                    <a:lnTo>
                      <a:pt x="17" y="30"/>
                    </a:lnTo>
                    <a:lnTo>
                      <a:pt x="17" y="30"/>
                    </a:lnTo>
                    <a:lnTo>
                      <a:pt x="17" y="30"/>
                    </a:lnTo>
                    <a:lnTo>
                      <a:pt x="16" y="30"/>
                    </a:lnTo>
                    <a:lnTo>
                      <a:pt x="16" y="30"/>
                    </a:lnTo>
                    <a:lnTo>
                      <a:pt x="16" y="30"/>
                    </a:lnTo>
                    <a:lnTo>
                      <a:pt x="16" y="30"/>
                    </a:lnTo>
                    <a:lnTo>
                      <a:pt x="15" y="30"/>
                    </a:lnTo>
                    <a:lnTo>
                      <a:pt x="15" y="31"/>
                    </a:lnTo>
                    <a:lnTo>
                      <a:pt x="15" y="31"/>
                    </a:lnTo>
                    <a:lnTo>
                      <a:pt x="15" y="31"/>
                    </a:lnTo>
                    <a:lnTo>
                      <a:pt x="15" y="31"/>
                    </a:lnTo>
                    <a:lnTo>
                      <a:pt x="14" y="31"/>
                    </a:lnTo>
                    <a:lnTo>
                      <a:pt x="14" y="31"/>
                    </a:lnTo>
                    <a:lnTo>
                      <a:pt x="14" y="31"/>
                    </a:lnTo>
                    <a:lnTo>
                      <a:pt x="14" y="31"/>
                    </a:lnTo>
                    <a:lnTo>
                      <a:pt x="13" y="31"/>
                    </a:lnTo>
                    <a:lnTo>
                      <a:pt x="13" y="31"/>
                    </a:lnTo>
                    <a:lnTo>
                      <a:pt x="13" y="31"/>
                    </a:lnTo>
                    <a:lnTo>
                      <a:pt x="13" y="31"/>
                    </a:lnTo>
                    <a:lnTo>
                      <a:pt x="13" y="31"/>
                    </a:lnTo>
                    <a:lnTo>
                      <a:pt x="12" y="31"/>
                    </a:lnTo>
                    <a:lnTo>
                      <a:pt x="12" y="31"/>
                    </a:lnTo>
                    <a:lnTo>
                      <a:pt x="12" y="31"/>
                    </a:lnTo>
                    <a:lnTo>
                      <a:pt x="12" y="31"/>
                    </a:lnTo>
                    <a:lnTo>
                      <a:pt x="12" y="31"/>
                    </a:lnTo>
                    <a:lnTo>
                      <a:pt x="11" y="31"/>
                    </a:lnTo>
                    <a:lnTo>
                      <a:pt x="11" y="31"/>
                    </a:lnTo>
                    <a:lnTo>
                      <a:pt x="11" y="31"/>
                    </a:lnTo>
                    <a:lnTo>
                      <a:pt x="11" y="31"/>
                    </a:lnTo>
                    <a:lnTo>
                      <a:pt x="10" y="31"/>
                    </a:lnTo>
                    <a:lnTo>
                      <a:pt x="10" y="31"/>
                    </a:lnTo>
                    <a:lnTo>
                      <a:pt x="10" y="31"/>
                    </a:lnTo>
                    <a:lnTo>
                      <a:pt x="10" y="31"/>
                    </a:lnTo>
                    <a:lnTo>
                      <a:pt x="10" y="31"/>
                    </a:lnTo>
                    <a:lnTo>
                      <a:pt x="9" y="31"/>
                    </a:lnTo>
                    <a:lnTo>
                      <a:pt x="9" y="31"/>
                    </a:lnTo>
                    <a:lnTo>
                      <a:pt x="9" y="30"/>
                    </a:lnTo>
                    <a:lnTo>
                      <a:pt x="9" y="30"/>
                    </a:lnTo>
                    <a:lnTo>
                      <a:pt x="9" y="30"/>
                    </a:lnTo>
                    <a:lnTo>
                      <a:pt x="8" y="30"/>
                    </a:lnTo>
                    <a:lnTo>
                      <a:pt x="8" y="30"/>
                    </a:lnTo>
                    <a:lnTo>
                      <a:pt x="8" y="30"/>
                    </a:lnTo>
                    <a:lnTo>
                      <a:pt x="8" y="30"/>
                    </a:lnTo>
                    <a:lnTo>
                      <a:pt x="8" y="30"/>
                    </a:lnTo>
                    <a:lnTo>
                      <a:pt x="7" y="30"/>
                    </a:lnTo>
                    <a:lnTo>
                      <a:pt x="7" y="30"/>
                    </a:lnTo>
                    <a:lnTo>
                      <a:pt x="7" y="30"/>
                    </a:lnTo>
                    <a:lnTo>
                      <a:pt x="7" y="30"/>
                    </a:lnTo>
                    <a:lnTo>
                      <a:pt x="7" y="29"/>
                    </a:lnTo>
                    <a:lnTo>
                      <a:pt x="6" y="29"/>
                    </a:lnTo>
                    <a:lnTo>
                      <a:pt x="6" y="29"/>
                    </a:lnTo>
                    <a:lnTo>
                      <a:pt x="6" y="29"/>
                    </a:lnTo>
                    <a:lnTo>
                      <a:pt x="6" y="29"/>
                    </a:lnTo>
                    <a:lnTo>
                      <a:pt x="6" y="29"/>
                    </a:lnTo>
                    <a:lnTo>
                      <a:pt x="5" y="29"/>
                    </a:lnTo>
                    <a:lnTo>
                      <a:pt x="5" y="29"/>
                    </a:lnTo>
                    <a:lnTo>
                      <a:pt x="5" y="28"/>
                    </a:lnTo>
                    <a:lnTo>
                      <a:pt x="5" y="28"/>
                    </a:lnTo>
                    <a:lnTo>
                      <a:pt x="5" y="28"/>
                    </a:lnTo>
                    <a:lnTo>
                      <a:pt x="5" y="28"/>
                    </a:lnTo>
                    <a:lnTo>
                      <a:pt x="4" y="28"/>
                    </a:lnTo>
                    <a:lnTo>
                      <a:pt x="4" y="28"/>
                    </a:lnTo>
                    <a:lnTo>
                      <a:pt x="4" y="27"/>
                    </a:lnTo>
                    <a:lnTo>
                      <a:pt x="4" y="27"/>
                    </a:lnTo>
                    <a:lnTo>
                      <a:pt x="4" y="27"/>
                    </a:lnTo>
                    <a:lnTo>
                      <a:pt x="4" y="27"/>
                    </a:lnTo>
                    <a:lnTo>
                      <a:pt x="4" y="27"/>
                    </a:lnTo>
                    <a:lnTo>
                      <a:pt x="3" y="27"/>
                    </a:lnTo>
                    <a:lnTo>
                      <a:pt x="3" y="26"/>
                    </a:lnTo>
                    <a:lnTo>
                      <a:pt x="3" y="26"/>
                    </a:lnTo>
                    <a:lnTo>
                      <a:pt x="3" y="26"/>
                    </a:lnTo>
                    <a:lnTo>
                      <a:pt x="3" y="26"/>
                    </a:lnTo>
                    <a:lnTo>
                      <a:pt x="3" y="26"/>
                    </a:lnTo>
                    <a:lnTo>
                      <a:pt x="3" y="25"/>
                    </a:lnTo>
                    <a:lnTo>
                      <a:pt x="3" y="25"/>
                    </a:lnTo>
                    <a:lnTo>
                      <a:pt x="1" y="25"/>
                    </a:lnTo>
                    <a:lnTo>
                      <a:pt x="1" y="25"/>
                    </a:lnTo>
                    <a:lnTo>
                      <a:pt x="1" y="25"/>
                    </a:lnTo>
                    <a:lnTo>
                      <a:pt x="1" y="24"/>
                    </a:lnTo>
                    <a:lnTo>
                      <a:pt x="1" y="24"/>
                    </a:lnTo>
                    <a:lnTo>
                      <a:pt x="1" y="24"/>
                    </a:lnTo>
                    <a:lnTo>
                      <a:pt x="1" y="24"/>
                    </a:lnTo>
                    <a:lnTo>
                      <a:pt x="1" y="24"/>
                    </a:lnTo>
                    <a:lnTo>
                      <a:pt x="1" y="23"/>
                    </a:lnTo>
                    <a:lnTo>
                      <a:pt x="0" y="23"/>
                    </a:lnTo>
                    <a:lnTo>
                      <a:pt x="0" y="23"/>
                    </a:lnTo>
                    <a:lnTo>
                      <a:pt x="0" y="23"/>
                    </a:lnTo>
                    <a:lnTo>
                      <a:pt x="0" y="22"/>
                    </a:lnTo>
                    <a:lnTo>
                      <a:pt x="0" y="22"/>
                    </a:lnTo>
                    <a:lnTo>
                      <a:pt x="0" y="22"/>
                    </a:lnTo>
                    <a:lnTo>
                      <a:pt x="0" y="22"/>
                    </a:lnTo>
                    <a:lnTo>
                      <a:pt x="0" y="22"/>
                    </a:lnTo>
                    <a:lnTo>
                      <a:pt x="0" y="21"/>
                    </a:lnTo>
                    <a:lnTo>
                      <a:pt x="0" y="21"/>
                    </a:lnTo>
                    <a:lnTo>
                      <a:pt x="0" y="21"/>
                    </a:lnTo>
                    <a:lnTo>
                      <a:pt x="0" y="21"/>
                    </a:lnTo>
                    <a:lnTo>
                      <a:pt x="0" y="20"/>
                    </a:lnTo>
                    <a:lnTo>
                      <a:pt x="0" y="20"/>
                    </a:lnTo>
                    <a:lnTo>
                      <a:pt x="0" y="20"/>
                    </a:lnTo>
                    <a:lnTo>
                      <a:pt x="0" y="20"/>
                    </a:lnTo>
                    <a:lnTo>
                      <a:pt x="0" y="19"/>
                    </a:lnTo>
                    <a:lnTo>
                      <a:pt x="0" y="19"/>
                    </a:lnTo>
                    <a:lnTo>
                      <a:pt x="0" y="19"/>
                    </a:lnTo>
                    <a:lnTo>
                      <a:pt x="0" y="19"/>
                    </a:lnTo>
                    <a:lnTo>
                      <a:pt x="0" y="18"/>
                    </a:lnTo>
                    <a:lnTo>
                      <a:pt x="0" y="18"/>
                    </a:lnTo>
                    <a:lnTo>
                      <a:pt x="0" y="18"/>
                    </a:lnTo>
                    <a:lnTo>
                      <a:pt x="0" y="18"/>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1"/>
                    </a:lnTo>
                    <a:lnTo>
                      <a:pt x="0" y="11"/>
                    </a:lnTo>
                    <a:lnTo>
                      <a:pt x="1" y="11"/>
                    </a:lnTo>
                    <a:lnTo>
                      <a:pt x="1" y="11"/>
                    </a:lnTo>
                    <a:lnTo>
                      <a:pt x="1" y="11"/>
                    </a:lnTo>
                    <a:lnTo>
                      <a:pt x="1" y="10"/>
                    </a:lnTo>
                    <a:lnTo>
                      <a:pt x="1" y="10"/>
                    </a:lnTo>
                    <a:lnTo>
                      <a:pt x="1" y="10"/>
                    </a:lnTo>
                    <a:lnTo>
                      <a:pt x="1" y="10"/>
                    </a:lnTo>
                    <a:lnTo>
                      <a:pt x="1" y="9"/>
                    </a:lnTo>
                    <a:lnTo>
                      <a:pt x="1" y="9"/>
                    </a:lnTo>
                    <a:lnTo>
                      <a:pt x="1" y="9"/>
                    </a:lnTo>
                    <a:lnTo>
                      <a:pt x="3" y="9"/>
                    </a:lnTo>
                    <a:lnTo>
                      <a:pt x="3" y="9"/>
                    </a:lnTo>
                    <a:lnTo>
                      <a:pt x="3" y="8"/>
                    </a:lnTo>
                    <a:lnTo>
                      <a:pt x="3" y="8"/>
                    </a:lnTo>
                    <a:lnTo>
                      <a:pt x="3" y="8"/>
                    </a:lnTo>
                    <a:lnTo>
                      <a:pt x="3" y="8"/>
                    </a:lnTo>
                    <a:lnTo>
                      <a:pt x="3" y="7"/>
                    </a:lnTo>
                    <a:lnTo>
                      <a:pt x="3" y="7"/>
                    </a:lnTo>
                    <a:lnTo>
                      <a:pt x="4" y="7"/>
                    </a:lnTo>
                    <a:lnTo>
                      <a:pt x="4" y="7"/>
                    </a:lnTo>
                    <a:lnTo>
                      <a:pt x="4" y="7"/>
                    </a:lnTo>
                    <a:lnTo>
                      <a:pt x="4" y="6"/>
                    </a:lnTo>
                    <a:lnTo>
                      <a:pt x="4" y="6"/>
                    </a:lnTo>
                    <a:lnTo>
                      <a:pt x="4" y="6"/>
                    </a:lnTo>
                    <a:lnTo>
                      <a:pt x="5" y="6"/>
                    </a:lnTo>
                    <a:lnTo>
                      <a:pt x="5" y="6"/>
                    </a:lnTo>
                    <a:lnTo>
                      <a:pt x="5" y="6"/>
                    </a:lnTo>
                    <a:lnTo>
                      <a:pt x="5" y="5"/>
                    </a:lnTo>
                    <a:lnTo>
                      <a:pt x="5" y="5"/>
                    </a:lnTo>
                    <a:lnTo>
                      <a:pt x="5" y="5"/>
                    </a:lnTo>
                    <a:lnTo>
                      <a:pt x="6" y="5"/>
                    </a:lnTo>
                    <a:lnTo>
                      <a:pt x="6" y="5"/>
                    </a:lnTo>
                    <a:lnTo>
                      <a:pt x="6" y="5"/>
                    </a:lnTo>
                    <a:lnTo>
                      <a:pt x="6" y="4"/>
                    </a:lnTo>
                    <a:lnTo>
                      <a:pt x="6" y="4"/>
                    </a:lnTo>
                    <a:lnTo>
                      <a:pt x="6" y="4"/>
                    </a:lnTo>
                    <a:lnTo>
                      <a:pt x="7" y="4"/>
                    </a:lnTo>
                    <a:lnTo>
                      <a:pt x="7" y="4"/>
                    </a:lnTo>
                    <a:lnTo>
                      <a:pt x="7" y="4"/>
                    </a:lnTo>
                    <a:lnTo>
                      <a:pt x="7" y="4"/>
                    </a:lnTo>
                    <a:lnTo>
                      <a:pt x="7" y="3"/>
                    </a:lnTo>
                    <a:lnTo>
                      <a:pt x="8" y="3"/>
                    </a:lnTo>
                    <a:lnTo>
                      <a:pt x="8" y="3"/>
                    </a:lnTo>
                    <a:lnTo>
                      <a:pt x="8" y="3"/>
                    </a:lnTo>
                    <a:lnTo>
                      <a:pt x="8" y="3"/>
                    </a:lnTo>
                    <a:lnTo>
                      <a:pt x="8" y="3"/>
                    </a:lnTo>
                    <a:lnTo>
                      <a:pt x="9" y="3"/>
                    </a:lnTo>
                    <a:lnTo>
                      <a:pt x="9" y="3"/>
                    </a:lnTo>
                    <a:lnTo>
                      <a:pt x="9" y="2"/>
                    </a:lnTo>
                    <a:lnTo>
                      <a:pt x="9" y="2"/>
                    </a:lnTo>
                    <a:lnTo>
                      <a:pt x="9" y="2"/>
                    </a:lnTo>
                    <a:lnTo>
                      <a:pt x="10" y="2"/>
                    </a:lnTo>
                    <a:lnTo>
                      <a:pt x="10" y="2"/>
                    </a:lnTo>
                    <a:lnTo>
                      <a:pt x="10" y="2"/>
                    </a:lnTo>
                    <a:lnTo>
                      <a:pt x="10" y="2"/>
                    </a:lnTo>
                    <a:lnTo>
                      <a:pt x="11" y="2"/>
                    </a:lnTo>
                    <a:lnTo>
                      <a:pt x="11" y="2"/>
                    </a:lnTo>
                    <a:lnTo>
                      <a:pt x="11" y="2"/>
                    </a:lnTo>
                    <a:lnTo>
                      <a:pt x="11" y="2"/>
                    </a:lnTo>
                    <a:lnTo>
                      <a:pt x="11" y="2"/>
                    </a:lnTo>
                    <a:lnTo>
                      <a:pt x="12" y="2"/>
                    </a:lnTo>
                    <a:lnTo>
                      <a:pt x="12" y="2"/>
                    </a:lnTo>
                    <a:lnTo>
                      <a:pt x="12" y="2"/>
                    </a:lnTo>
                    <a:lnTo>
                      <a:pt x="12" y="0"/>
                    </a:lnTo>
                    <a:lnTo>
                      <a:pt x="12" y="0"/>
                    </a:lnTo>
                    <a:lnTo>
                      <a:pt x="13" y="0"/>
                    </a:lnTo>
                    <a:lnTo>
                      <a:pt x="13" y="0"/>
                    </a:lnTo>
                    <a:lnTo>
                      <a:pt x="13" y="0"/>
                    </a:lnTo>
                    <a:lnTo>
                      <a:pt x="13" y="0"/>
                    </a:lnTo>
                    <a:lnTo>
                      <a:pt x="14" y="0"/>
                    </a:lnTo>
                    <a:lnTo>
                      <a:pt x="14" y="0"/>
                    </a:lnTo>
                    <a:lnTo>
                      <a:pt x="14" y="0"/>
                    </a:lnTo>
                    <a:lnTo>
                      <a:pt x="14" y="0"/>
                    </a:lnTo>
                    <a:lnTo>
                      <a:pt x="14" y="0"/>
                    </a:lnTo>
                    <a:lnTo>
                      <a:pt x="15" y="0"/>
                    </a:lnTo>
                    <a:lnTo>
                      <a:pt x="15" y="0"/>
                    </a:lnTo>
                    <a:lnTo>
                      <a:pt x="15" y="0"/>
                    </a:lnTo>
                    <a:lnTo>
                      <a:pt x="15" y="0"/>
                    </a:lnTo>
                    <a:lnTo>
                      <a:pt x="16" y="0"/>
                    </a:lnTo>
                    <a:lnTo>
                      <a:pt x="16" y="0"/>
                    </a:lnTo>
                    <a:lnTo>
                      <a:pt x="16" y="2"/>
                    </a:lnTo>
                    <a:lnTo>
                      <a:pt x="16" y="2"/>
                    </a:lnTo>
                    <a:lnTo>
                      <a:pt x="16" y="2"/>
                    </a:lnTo>
                    <a:lnTo>
                      <a:pt x="17" y="2"/>
                    </a:lnTo>
                    <a:lnTo>
                      <a:pt x="17" y="2"/>
                    </a:lnTo>
                    <a:lnTo>
                      <a:pt x="17" y="2"/>
                    </a:lnTo>
                    <a:lnTo>
                      <a:pt x="17" y="2"/>
                    </a:lnTo>
                    <a:lnTo>
                      <a:pt x="17" y="2"/>
                    </a:lnTo>
                    <a:lnTo>
                      <a:pt x="19" y="2"/>
                    </a:lnTo>
                    <a:lnTo>
                      <a:pt x="19" y="2"/>
                    </a:lnTo>
                    <a:lnTo>
                      <a:pt x="19" y="2"/>
                    </a:lnTo>
                    <a:lnTo>
                      <a:pt x="19" y="2"/>
                    </a:lnTo>
                    <a:lnTo>
                      <a:pt x="19" y="2"/>
                    </a:lnTo>
                    <a:lnTo>
                      <a:pt x="20" y="2"/>
                    </a:lnTo>
                    <a:lnTo>
                      <a:pt x="20" y="2"/>
                    </a:lnTo>
                    <a:lnTo>
                      <a:pt x="20" y="3"/>
                    </a:lnTo>
                    <a:lnTo>
                      <a:pt x="20" y="3"/>
                    </a:lnTo>
                    <a:lnTo>
                      <a:pt x="20" y="3"/>
                    </a:lnTo>
                    <a:lnTo>
                      <a:pt x="21" y="3"/>
                    </a:lnTo>
                    <a:lnTo>
                      <a:pt x="21" y="3"/>
                    </a:lnTo>
                    <a:lnTo>
                      <a:pt x="21" y="3"/>
                    </a:lnTo>
                    <a:lnTo>
                      <a:pt x="21" y="3"/>
                    </a:lnTo>
                    <a:lnTo>
                      <a:pt x="21" y="3"/>
                    </a:lnTo>
                    <a:lnTo>
                      <a:pt x="21" y="4"/>
                    </a:lnTo>
                    <a:lnTo>
                      <a:pt x="22" y="4"/>
                    </a:lnTo>
                    <a:lnTo>
                      <a:pt x="22" y="4"/>
                    </a:lnTo>
                    <a:lnTo>
                      <a:pt x="22" y="4"/>
                    </a:lnTo>
                    <a:lnTo>
                      <a:pt x="22" y="4"/>
                    </a:lnTo>
                    <a:lnTo>
                      <a:pt x="22" y="4"/>
                    </a:lnTo>
                    <a:lnTo>
                      <a:pt x="23" y="4"/>
                    </a:lnTo>
                    <a:lnTo>
                      <a:pt x="23" y="5"/>
                    </a:lnTo>
                    <a:lnTo>
                      <a:pt x="23" y="5"/>
                    </a:lnTo>
                    <a:lnTo>
                      <a:pt x="23" y="5"/>
                    </a:lnTo>
                    <a:lnTo>
                      <a:pt x="23" y="5"/>
                    </a:lnTo>
                    <a:lnTo>
                      <a:pt x="23" y="5"/>
                    </a:lnTo>
                    <a:lnTo>
                      <a:pt x="23" y="5"/>
                    </a:lnTo>
                    <a:lnTo>
                      <a:pt x="24" y="6"/>
                    </a:lnTo>
                    <a:lnTo>
                      <a:pt x="24" y="6"/>
                    </a:lnTo>
                    <a:lnTo>
                      <a:pt x="24" y="6"/>
                    </a:lnTo>
                    <a:lnTo>
                      <a:pt x="24" y="6"/>
                    </a:lnTo>
                    <a:lnTo>
                      <a:pt x="24" y="6"/>
                    </a:lnTo>
                    <a:lnTo>
                      <a:pt x="24" y="6"/>
                    </a:lnTo>
                    <a:lnTo>
                      <a:pt x="24" y="7"/>
                    </a:lnTo>
                    <a:lnTo>
                      <a:pt x="24" y="7"/>
                    </a:lnTo>
                    <a:lnTo>
                      <a:pt x="25" y="7"/>
                    </a:lnTo>
                    <a:lnTo>
                      <a:pt x="25" y="7"/>
                    </a:lnTo>
                    <a:lnTo>
                      <a:pt x="25" y="7"/>
                    </a:lnTo>
                    <a:lnTo>
                      <a:pt x="25" y="8"/>
                    </a:lnTo>
                    <a:lnTo>
                      <a:pt x="25" y="8"/>
                    </a:lnTo>
                    <a:lnTo>
                      <a:pt x="25" y="8"/>
                    </a:lnTo>
                    <a:lnTo>
                      <a:pt x="25" y="8"/>
                    </a:lnTo>
                    <a:lnTo>
                      <a:pt x="25" y="9"/>
                    </a:lnTo>
                    <a:lnTo>
                      <a:pt x="25" y="9"/>
                    </a:lnTo>
                    <a:lnTo>
                      <a:pt x="26" y="9"/>
                    </a:lnTo>
                    <a:lnTo>
                      <a:pt x="26" y="9"/>
                    </a:lnTo>
                    <a:lnTo>
                      <a:pt x="26" y="9"/>
                    </a:lnTo>
                    <a:lnTo>
                      <a:pt x="26" y="10"/>
                    </a:lnTo>
                    <a:lnTo>
                      <a:pt x="26" y="10"/>
                    </a:lnTo>
                    <a:lnTo>
                      <a:pt x="26" y="10"/>
                    </a:lnTo>
                    <a:lnTo>
                      <a:pt x="26" y="10"/>
                    </a:lnTo>
                    <a:lnTo>
                      <a:pt x="26" y="11"/>
                    </a:lnTo>
                    <a:lnTo>
                      <a:pt x="26" y="11"/>
                    </a:lnTo>
                    <a:lnTo>
                      <a:pt x="26" y="11"/>
                    </a:lnTo>
                    <a:lnTo>
                      <a:pt x="26" y="11"/>
                    </a:lnTo>
                    <a:lnTo>
                      <a:pt x="26" y="11"/>
                    </a:lnTo>
                    <a:lnTo>
                      <a:pt x="26" y="12"/>
                    </a:lnTo>
                    <a:lnTo>
                      <a:pt x="26" y="12"/>
                    </a:lnTo>
                    <a:lnTo>
                      <a:pt x="26" y="12"/>
                    </a:lnTo>
                    <a:lnTo>
                      <a:pt x="26" y="12"/>
                    </a:lnTo>
                    <a:lnTo>
                      <a:pt x="26" y="13"/>
                    </a:lnTo>
                    <a:lnTo>
                      <a:pt x="27" y="13"/>
                    </a:lnTo>
                    <a:lnTo>
                      <a:pt x="27" y="13"/>
                    </a:lnTo>
                    <a:lnTo>
                      <a:pt x="27" y="13"/>
                    </a:lnTo>
                    <a:lnTo>
                      <a:pt x="27" y="14"/>
                    </a:lnTo>
                    <a:lnTo>
                      <a:pt x="27" y="14"/>
                    </a:lnTo>
                    <a:lnTo>
                      <a:pt x="27" y="14"/>
                    </a:lnTo>
                    <a:lnTo>
                      <a:pt x="27" y="14"/>
                    </a:lnTo>
                    <a:lnTo>
                      <a:pt x="27" y="15"/>
                    </a:lnTo>
                    <a:lnTo>
                      <a:pt x="27" y="15"/>
                    </a:lnTo>
                    <a:lnTo>
                      <a:pt x="27" y="15"/>
                    </a:lnTo>
                    <a:lnTo>
                      <a:pt x="27" y="15"/>
                    </a:lnTo>
                    <a:lnTo>
                      <a:pt x="27"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166">
                <a:extLst>
                  <a:ext uri="{FF2B5EF4-FFF2-40B4-BE49-F238E27FC236}">
                    <a16:creationId xmlns:a16="http://schemas.microsoft.com/office/drawing/2014/main" id="{75D1A2D9-C148-214D-9D03-6785D036A898}"/>
                  </a:ext>
                </a:extLst>
              </p:cNvPr>
              <p:cNvSpPr>
                <a:spLocks/>
              </p:cNvSpPr>
              <p:nvPr/>
            </p:nvSpPr>
            <p:spPr bwMode="auto">
              <a:xfrm>
                <a:off x="1952" y="2180"/>
                <a:ext cx="26" cy="31"/>
              </a:xfrm>
              <a:custGeom>
                <a:avLst/>
                <a:gdLst>
                  <a:gd name="T0" fmla="*/ 26 w 26"/>
                  <a:gd name="T1" fmla="*/ 17 h 31"/>
                  <a:gd name="T2" fmla="*/ 25 w 26"/>
                  <a:gd name="T3" fmla="*/ 18 h 31"/>
                  <a:gd name="T4" fmla="*/ 25 w 26"/>
                  <a:gd name="T5" fmla="*/ 19 h 31"/>
                  <a:gd name="T6" fmla="*/ 25 w 26"/>
                  <a:gd name="T7" fmla="*/ 21 h 31"/>
                  <a:gd name="T8" fmla="*/ 24 w 26"/>
                  <a:gd name="T9" fmla="*/ 22 h 31"/>
                  <a:gd name="T10" fmla="*/ 23 w 26"/>
                  <a:gd name="T11" fmla="*/ 24 h 31"/>
                  <a:gd name="T12" fmla="*/ 22 w 26"/>
                  <a:gd name="T13" fmla="*/ 25 h 31"/>
                  <a:gd name="T14" fmla="*/ 21 w 26"/>
                  <a:gd name="T15" fmla="*/ 27 h 31"/>
                  <a:gd name="T16" fmla="*/ 20 w 26"/>
                  <a:gd name="T17" fmla="*/ 28 h 31"/>
                  <a:gd name="T18" fmla="*/ 19 w 26"/>
                  <a:gd name="T19" fmla="*/ 29 h 31"/>
                  <a:gd name="T20" fmla="*/ 18 w 26"/>
                  <a:gd name="T21" fmla="*/ 29 h 31"/>
                  <a:gd name="T22" fmla="*/ 17 w 26"/>
                  <a:gd name="T23" fmla="*/ 30 h 31"/>
                  <a:gd name="T24" fmla="*/ 15 w 26"/>
                  <a:gd name="T25" fmla="*/ 30 h 31"/>
                  <a:gd name="T26" fmla="*/ 13 w 26"/>
                  <a:gd name="T27" fmla="*/ 31 h 31"/>
                  <a:gd name="T28" fmla="*/ 12 w 26"/>
                  <a:gd name="T29" fmla="*/ 31 h 31"/>
                  <a:gd name="T30" fmla="*/ 10 w 26"/>
                  <a:gd name="T31" fmla="*/ 31 h 31"/>
                  <a:gd name="T32" fmla="*/ 9 w 26"/>
                  <a:gd name="T33" fmla="*/ 30 h 31"/>
                  <a:gd name="T34" fmla="*/ 8 w 26"/>
                  <a:gd name="T35" fmla="*/ 30 h 31"/>
                  <a:gd name="T36" fmla="*/ 7 w 26"/>
                  <a:gd name="T37" fmla="*/ 29 h 31"/>
                  <a:gd name="T38" fmla="*/ 6 w 26"/>
                  <a:gd name="T39" fmla="*/ 29 h 31"/>
                  <a:gd name="T40" fmla="*/ 4 w 26"/>
                  <a:gd name="T41" fmla="*/ 28 h 31"/>
                  <a:gd name="T42" fmla="*/ 3 w 26"/>
                  <a:gd name="T43" fmla="*/ 27 h 31"/>
                  <a:gd name="T44" fmla="*/ 3 w 26"/>
                  <a:gd name="T45" fmla="*/ 25 h 31"/>
                  <a:gd name="T46" fmla="*/ 2 w 26"/>
                  <a:gd name="T47" fmla="*/ 24 h 31"/>
                  <a:gd name="T48" fmla="*/ 1 w 26"/>
                  <a:gd name="T49" fmla="*/ 23 h 31"/>
                  <a:gd name="T50" fmla="*/ 1 w 26"/>
                  <a:gd name="T51" fmla="*/ 21 h 31"/>
                  <a:gd name="T52" fmla="*/ 0 w 26"/>
                  <a:gd name="T53" fmla="*/ 20 h 31"/>
                  <a:gd name="T54" fmla="*/ 0 w 26"/>
                  <a:gd name="T55" fmla="*/ 19 h 31"/>
                  <a:gd name="T56" fmla="*/ 0 w 26"/>
                  <a:gd name="T57" fmla="*/ 17 h 31"/>
                  <a:gd name="T58" fmla="*/ 0 w 26"/>
                  <a:gd name="T59" fmla="*/ 16 h 31"/>
                  <a:gd name="T60" fmla="*/ 0 w 26"/>
                  <a:gd name="T61" fmla="*/ 14 h 31"/>
                  <a:gd name="T62" fmla="*/ 0 w 26"/>
                  <a:gd name="T63" fmla="*/ 13 h 31"/>
                  <a:gd name="T64" fmla="*/ 0 w 26"/>
                  <a:gd name="T65" fmla="*/ 10 h 31"/>
                  <a:gd name="T66" fmla="*/ 1 w 26"/>
                  <a:gd name="T67" fmla="*/ 9 h 31"/>
                  <a:gd name="T68" fmla="*/ 2 w 26"/>
                  <a:gd name="T69" fmla="*/ 7 h 31"/>
                  <a:gd name="T70" fmla="*/ 2 w 26"/>
                  <a:gd name="T71" fmla="*/ 6 h 31"/>
                  <a:gd name="T72" fmla="*/ 3 w 26"/>
                  <a:gd name="T73" fmla="*/ 5 h 31"/>
                  <a:gd name="T74" fmla="*/ 4 w 26"/>
                  <a:gd name="T75" fmla="*/ 4 h 31"/>
                  <a:gd name="T76" fmla="*/ 5 w 26"/>
                  <a:gd name="T77" fmla="*/ 3 h 31"/>
                  <a:gd name="T78" fmla="*/ 6 w 26"/>
                  <a:gd name="T79" fmla="*/ 2 h 31"/>
                  <a:gd name="T80" fmla="*/ 8 w 26"/>
                  <a:gd name="T81" fmla="*/ 1 h 31"/>
                  <a:gd name="T82" fmla="*/ 9 w 26"/>
                  <a:gd name="T83" fmla="*/ 1 h 31"/>
                  <a:gd name="T84" fmla="*/ 10 w 26"/>
                  <a:gd name="T85" fmla="*/ 0 h 31"/>
                  <a:gd name="T86" fmla="*/ 11 w 26"/>
                  <a:gd name="T87" fmla="*/ 0 h 31"/>
                  <a:gd name="T88" fmla="*/ 13 w 26"/>
                  <a:gd name="T89" fmla="*/ 0 h 31"/>
                  <a:gd name="T90" fmla="*/ 15 w 26"/>
                  <a:gd name="T91" fmla="*/ 0 h 31"/>
                  <a:gd name="T92" fmla="*/ 16 w 26"/>
                  <a:gd name="T93" fmla="*/ 0 h 31"/>
                  <a:gd name="T94" fmla="*/ 18 w 26"/>
                  <a:gd name="T95" fmla="*/ 1 h 31"/>
                  <a:gd name="T96" fmla="*/ 19 w 26"/>
                  <a:gd name="T97" fmla="*/ 1 h 31"/>
                  <a:gd name="T98" fmla="*/ 20 w 26"/>
                  <a:gd name="T99" fmla="*/ 2 h 31"/>
                  <a:gd name="T100" fmla="*/ 21 w 26"/>
                  <a:gd name="T101" fmla="*/ 3 h 31"/>
                  <a:gd name="T102" fmla="*/ 22 w 26"/>
                  <a:gd name="T103" fmla="*/ 4 h 31"/>
                  <a:gd name="T104" fmla="*/ 23 w 26"/>
                  <a:gd name="T105" fmla="*/ 5 h 31"/>
                  <a:gd name="T106" fmla="*/ 24 w 26"/>
                  <a:gd name="T107" fmla="*/ 6 h 31"/>
                  <a:gd name="T108" fmla="*/ 24 w 26"/>
                  <a:gd name="T109" fmla="*/ 7 h 31"/>
                  <a:gd name="T110" fmla="*/ 25 w 26"/>
                  <a:gd name="T111" fmla="*/ 8 h 31"/>
                  <a:gd name="T112" fmla="*/ 25 w 26"/>
                  <a:gd name="T113" fmla="*/ 10 h 31"/>
                  <a:gd name="T114" fmla="*/ 26 w 26"/>
                  <a:gd name="T115" fmla="*/ 12 h 31"/>
                  <a:gd name="T116" fmla="*/ 26 w 26"/>
                  <a:gd name="T117" fmla="*/ 14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6"/>
                    </a:lnTo>
                    <a:lnTo>
                      <a:pt x="26" y="16"/>
                    </a:lnTo>
                    <a:lnTo>
                      <a:pt x="26" y="16"/>
                    </a:lnTo>
                    <a:lnTo>
                      <a:pt x="26" y="16"/>
                    </a:lnTo>
                    <a:lnTo>
                      <a:pt x="26" y="17"/>
                    </a:lnTo>
                    <a:lnTo>
                      <a:pt x="26" y="17"/>
                    </a:lnTo>
                    <a:lnTo>
                      <a:pt x="26" y="17"/>
                    </a:lnTo>
                    <a:lnTo>
                      <a:pt x="26" y="17"/>
                    </a:lnTo>
                    <a:lnTo>
                      <a:pt x="26" y="18"/>
                    </a:lnTo>
                    <a:lnTo>
                      <a:pt x="25" y="18"/>
                    </a:lnTo>
                    <a:lnTo>
                      <a:pt x="25" y="18"/>
                    </a:lnTo>
                    <a:lnTo>
                      <a:pt x="25" y="18"/>
                    </a:lnTo>
                    <a:lnTo>
                      <a:pt x="25" y="19"/>
                    </a:lnTo>
                    <a:lnTo>
                      <a:pt x="25" y="19"/>
                    </a:lnTo>
                    <a:lnTo>
                      <a:pt x="25" y="19"/>
                    </a:lnTo>
                    <a:lnTo>
                      <a:pt x="25" y="19"/>
                    </a:lnTo>
                    <a:lnTo>
                      <a:pt x="25" y="19"/>
                    </a:lnTo>
                    <a:lnTo>
                      <a:pt x="25" y="20"/>
                    </a:lnTo>
                    <a:lnTo>
                      <a:pt x="25" y="20"/>
                    </a:lnTo>
                    <a:lnTo>
                      <a:pt x="25" y="20"/>
                    </a:lnTo>
                    <a:lnTo>
                      <a:pt x="25" y="20"/>
                    </a:lnTo>
                    <a:lnTo>
                      <a:pt x="25" y="21"/>
                    </a:lnTo>
                    <a:lnTo>
                      <a:pt x="25" y="21"/>
                    </a:lnTo>
                    <a:lnTo>
                      <a:pt x="24" y="21"/>
                    </a:lnTo>
                    <a:lnTo>
                      <a:pt x="24" y="21"/>
                    </a:lnTo>
                    <a:lnTo>
                      <a:pt x="24" y="22"/>
                    </a:lnTo>
                    <a:lnTo>
                      <a:pt x="24" y="22"/>
                    </a:lnTo>
                    <a:lnTo>
                      <a:pt x="24" y="22"/>
                    </a:lnTo>
                    <a:lnTo>
                      <a:pt x="24" y="22"/>
                    </a:lnTo>
                    <a:lnTo>
                      <a:pt x="24" y="22"/>
                    </a:lnTo>
                    <a:lnTo>
                      <a:pt x="24" y="23"/>
                    </a:lnTo>
                    <a:lnTo>
                      <a:pt x="24" y="23"/>
                    </a:lnTo>
                    <a:lnTo>
                      <a:pt x="23" y="23"/>
                    </a:lnTo>
                    <a:lnTo>
                      <a:pt x="23" y="23"/>
                    </a:lnTo>
                    <a:lnTo>
                      <a:pt x="23" y="24"/>
                    </a:lnTo>
                    <a:lnTo>
                      <a:pt x="23" y="24"/>
                    </a:lnTo>
                    <a:lnTo>
                      <a:pt x="23" y="24"/>
                    </a:lnTo>
                    <a:lnTo>
                      <a:pt x="23" y="24"/>
                    </a:lnTo>
                    <a:lnTo>
                      <a:pt x="23" y="24"/>
                    </a:lnTo>
                    <a:lnTo>
                      <a:pt x="22" y="25"/>
                    </a:lnTo>
                    <a:lnTo>
                      <a:pt x="22" y="25"/>
                    </a:lnTo>
                    <a:lnTo>
                      <a:pt x="22" y="25"/>
                    </a:lnTo>
                    <a:lnTo>
                      <a:pt x="22" y="25"/>
                    </a:lnTo>
                    <a:lnTo>
                      <a:pt x="22" y="25"/>
                    </a:lnTo>
                    <a:lnTo>
                      <a:pt x="22" y="25"/>
                    </a:lnTo>
                    <a:lnTo>
                      <a:pt x="21" y="27"/>
                    </a:lnTo>
                    <a:lnTo>
                      <a:pt x="21" y="27"/>
                    </a:lnTo>
                    <a:lnTo>
                      <a:pt x="21" y="27"/>
                    </a:lnTo>
                    <a:lnTo>
                      <a:pt x="21" y="27"/>
                    </a:lnTo>
                    <a:lnTo>
                      <a:pt x="21" y="27"/>
                    </a:lnTo>
                    <a:lnTo>
                      <a:pt x="21" y="27"/>
                    </a:lnTo>
                    <a:lnTo>
                      <a:pt x="20" y="28"/>
                    </a:lnTo>
                    <a:lnTo>
                      <a:pt x="20" y="28"/>
                    </a:lnTo>
                    <a:lnTo>
                      <a:pt x="20" y="28"/>
                    </a:lnTo>
                    <a:lnTo>
                      <a:pt x="20" y="28"/>
                    </a:lnTo>
                    <a:lnTo>
                      <a:pt x="20" y="28"/>
                    </a:lnTo>
                    <a:lnTo>
                      <a:pt x="20" y="28"/>
                    </a:lnTo>
                    <a:lnTo>
                      <a:pt x="19" y="28"/>
                    </a:lnTo>
                    <a:lnTo>
                      <a:pt x="19" y="29"/>
                    </a:lnTo>
                    <a:lnTo>
                      <a:pt x="19" y="29"/>
                    </a:lnTo>
                    <a:lnTo>
                      <a:pt x="19" y="29"/>
                    </a:lnTo>
                    <a:lnTo>
                      <a:pt x="19" y="29"/>
                    </a:lnTo>
                    <a:lnTo>
                      <a:pt x="18" y="29"/>
                    </a:lnTo>
                    <a:lnTo>
                      <a:pt x="18" y="29"/>
                    </a:lnTo>
                    <a:lnTo>
                      <a:pt x="18" y="29"/>
                    </a:lnTo>
                    <a:lnTo>
                      <a:pt x="18" y="29"/>
                    </a:lnTo>
                    <a:lnTo>
                      <a:pt x="18" y="29"/>
                    </a:lnTo>
                    <a:lnTo>
                      <a:pt x="17" y="30"/>
                    </a:lnTo>
                    <a:lnTo>
                      <a:pt x="17" y="30"/>
                    </a:lnTo>
                    <a:lnTo>
                      <a:pt x="17" y="30"/>
                    </a:lnTo>
                    <a:lnTo>
                      <a:pt x="17" y="30"/>
                    </a:lnTo>
                    <a:lnTo>
                      <a:pt x="16" y="30"/>
                    </a:lnTo>
                    <a:lnTo>
                      <a:pt x="16" y="30"/>
                    </a:lnTo>
                    <a:lnTo>
                      <a:pt x="16" y="30"/>
                    </a:lnTo>
                    <a:lnTo>
                      <a:pt x="16" y="30"/>
                    </a:lnTo>
                    <a:lnTo>
                      <a:pt x="16" y="30"/>
                    </a:lnTo>
                    <a:lnTo>
                      <a:pt x="15" y="30"/>
                    </a:lnTo>
                    <a:lnTo>
                      <a:pt x="15" y="30"/>
                    </a:lnTo>
                    <a:lnTo>
                      <a:pt x="15" y="30"/>
                    </a:lnTo>
                    <a:lnTo>
                      <a:pt x="15" y="30"/>
                    </a:lnTo>
                    <a:lnTo>
                      <a:pt x="15" y="30"/>
                    </a:lnTo>
                    <a:lnTo>
                      <a:pt x="13" y="30"/>
                    </a:lnTo>
                    <a:lnTo>
                      <a:pt x="13" y="31"/>
                    </a:lnTo>
                    <a:lnTo>
                      <a:pt x="13" y="31"/>
                    </a:lnTo>
                    <a:lnTo>
                      <a:pt x="13" y="31"/>
                    </a:lnTo>
                    <a:lnTo>
                      <a:pt x="12" y="31"/>
                    </a:lnTo>
                    <a:lnTo>
                      <a:pt x="12" y="31"/>
                    </a:lnTo>
                    <a:lnTo>
                      <a:pt x="12" y="31"/>
                    </a:lnTo>
                    <a:lnTo>
                      <a:pt x="12" y="31"/>
                    </a:lnTo>
                    <a:lnTo>
                      <a:pt x="12" y="31"/>
                    </a:lnTo>
                    <a:lnTo>
                      <a:pt x="11" y="31"/>
                    </a:lnTo>
                    <a:lnTo>
                      <a:pt x="11" y="31"/>
                    </a:lnTo>
                    <a:lnTo>
                      <a:pt x="11" y="31"/>
                    </a:lnTo>
                    <a:lnTo>
                      <a:pt x="11" y="31"/>
                    </a:lnTo>
                    <a:lnTo>
                      <a:pt x="10" y="31"/>
                    </a:lnTo>
                    <a:lnTo>
                      <a:pt x="10" y="31"/>
                    </a:lnTo>
                    <a:lnTo>
                      <a:pt x="10" y="31"/>
                    </a:lnTo>
                    <a:lnTo>
                      <a:pt x="10" y="30"/>
                    </a:lnTo>
                    <a:lnTo>
                      <a:pt x="10" y="30"/>
                    </a:lnTo>
                    <a:lnTo>
                      <a:pt x="9" y="30"/>
                    </a:lnTo>
                    <a:lnTo>
                      <a:pt x="9" y="30"/>
                    </a:lnTo>
                    <a:lnTo>
                      <a:pt x="9" y="30"/>
                    </a:lnTo>
                    <a:lnTo>
                      <a:pt x="9" y="30"/>
                    </a:lnTo>
                    <a:lnTo>
                      <a:pt x="9" y="30"/>
                    </a:lnTo>
                    <a:lnTo>
                      <a:pt x="8" y="30"/>
                    </a:lnTo>
                    <a:lnTo>
                      <a:pt x="8" y="30"/>
                    </a:lnTo>
                    <a:lnTo>
                      <a:pt x="8" y="30"/>
                    </a:lnTo>
                    <a:lnTo>
                      <a:pt x="8" y="30"/>
                    </a:lnTo>
                    <a:lnTo>
                      <a:pt x="8" y="30"/>
                    </a:lnTo>
                    <a:lnTo>
                      <a:pt x="7" y="30"/>
                    </a:lnTo>
                    <a:lnTo>
                      <a:pt x="7" y="30"/>
                    </a:lnTo>
                    <a:lnTo>
                      <a:pt x="7" y="30"/>
                    </a:lnTo>
                    <a:lnTo>
                      <a:pt x="7" y="29"/>
                    </a:lnTo>
                    <a:lnTo>
                      <a:pt x="7" y="29"/>
                    </a:lnTo>
                    <a:lnTo>
                      <a:pt x="6" y="29"/>
                    </a:lnTo>
                    <a:lnTo>
                      <a:pt x="6" y="29"/>
                    </a:lnTo>
                    <a:lnTo>
                      <a:pt x="6" y="29"/>
                    </a:lnTo>
                    <a:lnTo>
                      <a:pt x="6" y="29"/>
                    </a:lnTo>
                    <a:lnTo>
                      <a:pt x="6" y="29"/>
                    </a:lnTo>
                    <a:lnTo>
                      <a:pt x="5" y="29"/>
                    </a:lnTo>
                    <a:lnTo>
                      <a:pt x="5" y="29"/>
                    </a:lnTo>
                    <a:lnTo>
                      <a:pt x="5" y="28"/>
                    </a:lnTo>
                    <a:lnTo>
                      <a:pt x="5" y="28"/>
                    </a:lnTo>
                    <a:lnTo>
                      <a:pt x="5" y="28"/>
                    </a:lnTo>
                    <a:lnTo>
                      <a:pt x="4" y="28"/>
                    </a:lnTo>
                    <a:lnTo>
                      <a:pt x="4" y="28"/>
                    </a:lnTo>
                    <a:lnTo>
                      <a:pt x="4" y="28"/>
                    </a:lnTo>
                    <a:lnTo>
                      <a:pt x="4" y="28"/>
                    </a:lnTo>
                    <a:lnTo>
                      <a:pt x="4" y="27"/>
                    </a:lnTo>
                    <a:lnTo>
                      <a:pt x="4" y="27"/>
                    </a:lnTo>
                    <a:lnTo>
                      <a:pt x="3" y="27"/>
                    </a:lnTo>
                    <a:lnTo>
                      <a:pt x="3" y="27"/>
                    </a:lnTo>
                    <a:lnTo>
                      <a:pt x="3" y="27"/>
                    </a:lnTo>
                    <a:lnTo>
                      <a:pt x="3" y="27"/>
                    </a:lnTo>
                    <a:lnTo>
                      <a:pt x="3" y="25"/>
                    </a:lnTo>
                    <a:lnTo>
                      <a:pt x="3" y="25"/>
                    </a:lnTo>
                    <a:lnTo>
                      <a:pt x="3" y="25"/>
                    </a:lnTo>
                    <a:lnTo>
                      <a:pt x="2" y="25"/>
                    </a:lnTo>
                    <a:lnTo>
                      <a:pt x="2" y="25"/>
                    </a:lnTo>
                    <a:lnTo>
                      <a:pt x="2" y="25"/>
                    </a:lnTo>
                    <a:lnTo>
                      <a:pt x="2" y="24"/>
                    </a:lnTo>
                    <a:lnTo>
                      <a:pt x="2" y="24"/>
                    </a:lnTo>
                    <a:lnTo>
                      <a:pt x="2" y="24"/>
                    </a:lnTo>
                    <a:lnTo>
                      <a:pt x="2" y="24"/>
                    </a:lnTo>
                    <a:lnTo>
                      <a:pt x="2" y="24"/>
                    </a:lnTo>
                    <a:lnTo>
                      <a:pt x="1" y="23"/>
                    </a:lnTo>
                    <a:lnTo>
                      <a:pt x="1" y="23"/>
                    </a:lnTo>
                    <a:lnTo>
                      <a:pt x="1" y="23"/>
                    </a:lnTo>
                    <a:lnTo>
                      <a:pt x="1" y="23"/>
                    </a:lnTo>
                    <a:lnTo>
                      <a:pt x="1" y="22"/>
                    </a:lnTo>
                    <a:lnTo>
                      <a:pt x="1" y="22"/>
                    </a:lnTo>
                    <a:lnTo>
                      <a:pt x="1" y="22"/>
                    </a:lnTo>
                    <a:lnTo>
                      <a:pt x="1" y="22"/>
                    </a:lnTo>
                    <a:lnTo>
                      <a:pt x="1" y="22"/>
                    </a:lnTo>
                    <a:lnTo>
                      <a:pt x="1" y="21"/>
                    </a:lnTo>
                    <a:lnTo>
                      <a:pt x="0" y="21"/>
                    </a:lnTo>
                    <a:lnTo>
                      <a:pt x="0" y="21"/>
                    </a:lnTo>
                    <a:lnTo>
                      <a:pt x="0" y="21"/>
                    </a:lnTo>
                    <a:lnTo>
                      <a:pt x="0" y="20"/>
                    </a:lnTo>
                    <a:lnTo>
                      <a:pt x="0" y="20"/>
                    </a:lnTo>
                    <a:lnTo>
                      <a:pt x="0" y="20"/>
                    </a:lnTo>
                    <a:lnTo>
                      <a:pt x="0" y="20"/>
                    </a:lnTo>
                    <a:lnTo>
                      <a:pt x="0" y="19"/>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0"/>
                    </a:lnTo>
                    <a:lnTo>
                      <a:pt x="0" y="10"/>
                    </a:lnTo>
                    <a:lnTo>
                      <a:pt x="1" y="10"/>
                    </a:lnTo>
                    <a:lnTo>
                      <a:pt x="1" y="10"/>
                    </a:lnTo>
                    <a:lnTo>
                      <a:pt x="1" y="9"/>
                    </a:lnTo>
                    <a:lnTo>
                      <a:pt x="1" y="9"/>
                    </a:lnTo>
                    <a:lnTo>
                      <a:pt x="1" y="9"/>
                    </a:lnTo>
                    <a:lnTo>
                      <a:pt x="1" y="9"/>
                    </a:lnTo>
                    <a:lnTo>
                      <a:pt x="1" y="8"/>
                    </a:lnTo>
                    <a:lnTo>
                      <a:pt x="1" y="8"/>
                    </a:lnTo>
                    <a:lnTo>
                      <a:pt x="1" y="8"/>
                    </a:lnTo>
                    <a:lnTo>
                      <a:pt x="1" y="8"/>
                    </a:lnTo>
                    <a:lnTo>
                      <a:pt x="1" y="8"/>
                    </a:lnTo>
                    <a:lnTo>
                      <a:pt x="2" y="7"/>
                    </a:lnTo>
                    <a:lnTo>
                      <a:pt x="2" y="7"/>
                    </a:lnTo>
                    <a:lnTo>
                      <a:pt x="2" y="7"/>
                    </a:lnTo>
                    <a:lnTo>
                      <a:pt x="2" y="7"/>
                    </a:lnTo>
                    <a:lnTo>
                      <a:pt x="2" y="7"/>
                    </a:lnTo>
                    <a:lnTo>
                      <a:pt x="2" y="6"/>
                    </a:lnTo>
                    <a:lnTo>
                      <a:pt x="2" y="6"/>
                    </a:lnTo>
                    <a:lnTo>
                      <a:pt x="2" y="6"/>
                    </a:lnTo>
                    <a:lnTo>
                      <a:pt x="3" y="6"/>
                    </a:lnTo>
                    <a:lnTo>
                      <a:pt x="3" y="5"/>
                    </a:lnTo>
                    <a:lnTo>
                      <a:pt x="3" y="5"/>
                    </a:lnTo>
                    <a:lnTo>
                      <a:pt x="3" y="5"/>
                    </a:lnTo>
                    <a:lnTo>
                      <a:pt x="3" y="5"/>
                    </a:lnTo>
                    <a:lnTo>
                      <a:pt x="3" y="5"/>
                    </a:lnTo>
                    <a:lnTo>
                      <a:pt x="4" y="5"/>
                    </a:lnTo>
                    <a:lnTo>
                      <a:pt x="4" y="4"/>
                    </a:lnTo>
                    <a:lnTo>
                      <a:pt x="4" y="4"/>
                    </a:lnTo>
                    <a:lnTo>
                      <a:pt x="4" y="4"/>
                    </a:lnTo>
                    <a:lnTo>
                      <a:pt x="4" y="4"/>
                    </a:lnTo>
                    <a:lnTo>
                      <a:pt x="4" y="4"/>
                    </a:lnTo>
                    <a:lnTo>
                      <a:pt x="5" y="4"/>
                    </a:lnTo>
                    <a:lnTo>
                      <a:pt x="5" y="3"/>
                    </a:lnTo>
                    <a:lnTo>
                      <a:pt x="5" y="3"/>
                    </a:lnTo>
                    <a:lnTo>
                      <a:pt x="5" y="3"/>
                    </a:lnTo>
                    <a:lnTo>
                      <a:pt x="5" y="3"/>
                    </a:lnTo>
                    <a:lnTo>
                      <a:pt x="5" y="3"/>
                    </a:lnTo>
                    <a:lnTo>
                      <a:pt x="6" y="3"/>
                    </a:lnTo>
                    <a:lnTo>
                      <a:pt x="6" y="2"/>
                    </a:lnTo>
                    <a:lnTo>
                      <a:pt x="6" y="2"/>
                    </a:lnTo>
                    <a:lnTo>
                      <a:pt x="6" y="2"/>
                    </a:lnTo>
                    <a:lnTo>
                      <a:pt x="6" y="2"/>
                    </a:lnTo>
                    <a:lnTo>
                      <a:pt x="7" y="2"/>
                    </a:lnTo>
                    <a:lnTo>
                      <a:pt x="7" y="2"/>
                    </a:lnTo>
                    <a:lnTo>
                      <a:pt x="7" y="2"/>
                    </a:lnTo>
                    <a:lnTo>
                      <a:pt x="7" y="2"/>
                    </a:lnTo>
                    <a:lnTo>
                      <a:pt x="7" y="1"/>
                    </a:lnTo>
                    <a:lnTo>
                      <a:pt x="8" y="1"/>
                    </a:lnTo>
                    <a:lnTo>
                      <a:pt x="8" y="1"/>
                    </a:lnTo>
                    <a:lnTo>
                      <a:pt x="8" y="1"/>
                    </a:lnTo>
                    <a:lnTo>
                      <a:pt x="8" y="1"/>
                    </a:lnTo>
                    <a:lnTo>
                      <a:pt x="8" y="1"/>
                    </a:lnTo>
                    <a:lnTo>
                      <a:pt x="9" y="1"/>
                    </a:lnTo>
                    <a:lnTo>
                      <a:pt x="9" y="1"/>
                    </a:lnTo>
                    <a:lnTo>
                      <a:pt x="9" y="1"/>
                    </a:lnTo>
                    <a:lnTo>
                      <a:pt x="9" y="1"/>
                    </a:lnTo>
                    <a:lnTo>
                      <a:pt x="9" y="1"/>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5" y="0"/>
                    </a:lnTo>
                    <a:lnTo>
                      <a:pt x="15" y="0"/>
                    </a:lnTo>
                    <a:lnTo>
                      <a:pt x="15" y="0"/>
                    </a:lnTo>
                    <a:lnTo>
                      <a:pt x="15" y="0"/>
                    </a:lnTo>
                    <a:lnTo>
                      <a:pt x="15" y="0"/>
                    </a:lnTo>
                    <a:lnTo>
                      <a:pt x="16" y="0"/>
                    </a:lnTo>
                    <a:lnTo>
                      <a:pt x="16" y="0"/>
                    </a:lnTo>
                    <a:lnTo>
                      <a:pt x="16" y="0"/>
                    </a:lnTo>
                    <a:lnTo>
                      <a:pt x="16" y="0"/>
                    </a:lnTo>
                    <a:lnTo>
                      <a:pt x="17" y="0"/>
                    </a:lnTo>
                    <a:lnTo>
                      <a:pt x="17" y="0"/>
                    </a:lnTo>
                    <a:lnTo>
                      <a:pt x="17" y="0"/>
                    </a:lnTo>
                    <a:lnTo>
                      <a:pt x="17" y="0"/>
                    </a:lnTo>
                    <a:lnTo>
                      <a:pt x="17" y="1"/>
                    </a:lnTo>
                    <a:lnTo>
                      <a:pt x="18" y="1"/>
                    </a:lnTo>
                    <a:lnTo>
                      <a:pt x="18" y="1"/>
                    </a:lnTo>
                    <a:lnTo>
                      <a:pt x="18" y="1"/>
                    </a:lnTo>
                    <a:lnTo>
                      <a:pt x="18" y="1"/>
                    </a:lnTo>
                    <a:lnTo>
                      <a:pt x="18" y="1"/>
                    </a:lnTo>
                    <a:lnTo>
                      <a:pt x="19" y="1"/>
                    </a:lnTo>
                    <a:lnTo>
                      <a:pt x="19" y="1"/>
                    </a:lnTo>
                    <a:lnTo>
                      <a:pt x="19" y="1"/>
                    </a:lnTo>
                    <a:lnTo>
                      <a:pt x="19" y="1"/>
                    </a:lnTo>
                    <a:lnTo>
                      <a:pt x="19" y="1"/>
                    </a:lnTo>
                    <a:lnTo>
                      <a:pt x="20" y="2"/>
                    </a:lnTo>
                    <a:lnTo>
                      <a:pt x="20" y="2"/>
                    </a:lnTo>
                    <a:lnTo>
                      <a:pt x="20" y="2"/>
                    </a:lnTo>
                    <a:lnTo>
                      <a:pt x="20" y="2"/>
                    </a:lnTo>
                    <a:lnTo>
                      <a:pt x="20" y="2"/>
                    </a:lnTo>
                    <a:lnTo>
                      <a:pt x="21" y="2"/>
                    </a:lnTo>
                    <a:lnTo>
                      <a:pt x="21" y="2"/>
                    </a:lnTo>
                    <a:lnTo>
                      <a:pt x="21" y="2"/>
                    </a:lnTo>
                    <a:lnTo>
                      <a:pt x="21" y="3"/>
                    </a:lnTo>
                    <a:lnTo>
                      <a:pt x="21" y="3"/>
                    </a:lnTo>
                    <a:lnTo>
                      <a:pt x="21" y="3"/>
                    </a:lnTo>
                    <a:lnTo>
                      <a:pt x="22" y="3"/>
                    </a:lnTo>
                    <a:lnTo>
                      <a:pt x="22" y="3"/>
                    </a:lnTo>
                    <a:lnTo>
                      <a:pt x="22" y="3"/>
                    </a:lnTo>
                    <a:lnTo>
                      <a:pt x="22" y="4"/>
                    </a:lnTo>
                    <a:lnTo>
                      <a:pt x="22" y="4"/>
                    </a:lnTo>
                    <a:lnTo>
                      <a:pt x="22" y="4"/>
                    </a:lnTo>
                    <a:lnTo>
                      <a:pt x="22" y="4"/>
                    </a:lnTo>
                    <a:lnTo>
                      <a:pt x="23" y="4"/>
                    </a:lnTo>
                    <a:lnTo>
                      <a:pt x="23" y="4"/>
                    </a:lnTo>
                    <a:lnTo>
                      <a:pt x="23" y="5"/>
                    </a:lnTo>
                    <a:lnTo>
                      <a:pt x="23" y="5"/>
                    </a:lnTo>
                    <a:lnTo>
                      <a:pt x="23" y="5"/>
                    </a:lnTo>
                    <a:lnTo>
                      <a:pt x="23" y="5"/>
                    </a:lnTo>
                    <a:lnTo>
                      <a:pt x="23" y="5"/>
                    </a:lnTo>
                    <a:lnTo>
                      <a:pt x="24" y="5"/>
                    </a:lnTo>
                    <a:lnTo>
                      <a:pt x="24" y="6"/>
                    </a:lnTo>
                    <a:lnTo>
                      <a:pt x="24" y="6"/>
                    </a:lnTo>
                    <a:lnTo>
                      <a:pt x="24" y="6"/>
                    </a:lnTo>
                    <a:lnTo>
                      <a:pt x="24" y="6"/>
                    </a:lnTo>
                    <a:lnTo>
                      <a:pt x="24" y="7"/>
                    </a:lnTo>
                    <a:lnTo>
                      <a:pt x="24" y="7"/>
                    </a:lnTo>
                    <a:lnTo>
                      <a:pt x="24" y="7"/>
                    </a:lnTo>
                    <a:lnTo>
                      <a:pt x="24" y="7"/>
                    </a:lnTo>
                    <a:lnTo>
                      <a:pt x="25" y="7"/>
                    </a:lnTo>
                    <a:lnTo>
                      <a:pt x="25" y="8"/>
                    </a:lnTo>
                    <a:lnTo>
                      <a:pt x="25" y="8"/>
                    </a:lnTo>
                    <a:lnTo>
                      <a:pt x="25" y="8"/>
                    </a:lnTo>
                    <a:lnTo>
                      <a:pt x="25" y="8"/>
                    </a:lnTo>
                    <a:lnTo>
                      <a:pt x="25" y="8"/>
                    </a:lnTo>
                    <a:lnTo>
                      <a:pt x="25" y="9"/>
                    </a:lnTo>
                    <a:lnTo>
                      <a:pt x="25" y="9"/>
                    </a:lnTo>
                    <a:lnTo>
                      <a:pt x="25" y="9"/>
                    </a:lnTo>
                    <a:lnTo>
                      <a:pt x="25" y="9"/>
                    </a:lnTo>
                    <a:lnTo>
                      <a:pt x="25" y="10"/>
                    </a:lnTo>
                    <a:lnTo>
                      <a:pt x="25" y="10"/>
                    </a:lnTo>
                    <a:lnTo>
                      <a:pt x="25" y="10"/>
                    </a:lnTo>
                    <a:lnTo>
                      <a:pt x="26" y="10"/>
                    </a:lnTo>
                    <a:lnTo>
                      <a:pt x="26" y="12"/>
                    </a:lnTo>
                    <a:lnTo>
                      <a:pt x="26" y="12"/>
                    </a:lnTo>
                    <a:lnTo>
                      <a:pt x="26" y="12"/>
                    </a:lnTo>
                    <a:lnTo>
                      <a:pt x="26" y="12"/>
                    </a:lnTo>
                    <a:lnTo>
                      <a:pt x="26" y="13"/>
                    </a:lnTo>
                    <a:lnTo>
                      <a:pt x="26" y="13"/>
                    </a:lnTo>
                    <a:lnTo>
                      <a:pt x="26" y="13"/>
                    </a:lnTo>
                    <a:lnTo>
                      <a:pt x="26" y="13"/>
                    </a:lnTo>
                    <a:lnTo>
                      <a:pt x="26" y="14"/>
                    </a:lnTo>
                    <a:lnTo>
                      <a:pt x="26" y="14"/>
                    </a:lnTo>
                    <a:lnTo>
                      <a:pt x="26" y="14"/>
                    </a:lnTo>
                    <a:lnTo>
                      <a:pt x="26" y="14"/>
                    </a:lnTo>
                    <a:lnTo>
                      <a:pt x="26" y="15"/>
                    </a:lnTo>
                    <a:lnTo>
                      <a:pt x="26" y="15"/>
                    </a:lnTo>
                    <a:lnTo>
                      <a:pt x="26" y="15"/>
                    </a:lnTo>
                    <a:lnTo>
                      <a:pt x="26"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167">
                <a:extLst>
                  <a:ext uri="{FF2B5EF4-FFF2-40B4-BE49-F238E27FC236}">
                    <a16:creationId xmlns:a16="http://schemas.microsoft.com/office/drawing/2014/main" id="{58693E7F-C8AA-0A89-3116-3B0321811ADC}"/>
                  </a:ext>
                </a:extLst>
              </p:cNvPr>
              <p:cNvSpPr>
                <a:spLocks/>
              </p:cNvSpPr>
              <p:nvPr/>
            </p:nvSpPr>
            <p:spPr bwMode="auto">
              <a:xfrm>
                <a:off x="5106" y="2147"/>
                <a:ext cx="28" cy="31"/>
              </a:xfrm>
              <a:custGeom>
                <a:avLst/>
                <a:gdLst>
                  <a:gd name="T0" fmla="*/ 27 w 28"/>
                  <a:gd name="T1" fmla="*/ 17 h 31"/>
                  <a:gd name="T2" fmla="*/ 28 w 28"/>
                  <a:gd name="T3" fmla="*/ 19 h 31"/>
                  <a:gd name="T4" fmla="*/ 27 w 28"/>
                  <a:gd name="T5" fmla="*/ 20 h 31"/>
                  <a:gd name="T6" fmla="*/ 27 w 28"/>
                  <a:gd name="T7" fmla="*/ 22 h 31"/>
                  <a:gd name="T8" fmla="*/ 27 w 28"/>
                  <a:gd name="T9" fmla="*/ 23 h 31"/>
                  <a:gd name="T10" fmla="*/ 26 w 28"/>
                  <a:gd name="T11" fmla="*/ 24 h 31"/>
                  <a:gd name="T12" fmla="*/ 26 w 28"/>
                  <a:gd name="T13" fmla="*/ 25 h 31"/>
                  <a:gd name="T14" fmla="*/ 25 w 28"/>
                  <a:gd name="T15" fmla="*/ 26 h 31"/>
                  <a:gd name="T16" fmla="*/ 24 w 28"/>
                  <a:gd name="T17" fmla="*/ 27 h 31"/>
                  <a:gd name="T18" fmla="*/ 23 w 28"/>
                  <a:gd name="T19" fmla="*/ 29 h 31"/>
                  <a:gd name="T20" fmla="*/ 22 w 28"/>
                  <a:gd name="T21" fmla="*/ 30 h 31"/>
                  <a:gd name="T22" fmla="*/ 20 w 28"/>
                  <a:gd name="T23" fmla="*/ 31 h 31"/>
                  <a:gd name="T24" fmla="*/ 19 w 28"/>
                  <a:gd name="T25" fmla="*/ 31 h 31"/>
                  <a:gd name="T26" fmla="*/ 17 w 28"/>
                  <a:gd name="T27" fmla="*/ 31 h 31"/>
                  <a:gd name="T28" fmla="*/ 16 w 28"/>
                  <a:gd name="T29" fmla="*/ 31 h 31"/>
                  <a:gd name="T30" fmla="*/ 15 w 28"/>
                  <a:gd name="T31" fmla="*/ 31 h 31"/>
                  <a:gd name="T32" fmla="*/ 13 w 28"/>
                  <a:gd name="T33" fmla="*/ 31 h 31"/>
                  <a:gd name="T34" fmla="*/ 12 w 28"/>
                  <a:gd name="T35" fmla="*/ 31 h 31"/>
                  <a:gd name="T36" fmla="*/ 11 w 28"/>
                  <a:gd name="T37" fmla="*/ 30 h 31"/>
                  <a:gd name="T38" fmla="*/ 10 w 28"/>
                  <a:gd name="T39" fmla="*/ 30 h 31"/>
                  <a:gd name="T40" fmla="*/ 8 w 28"/>
                  <a:gd name="T41" fmla="*/ 29 h 31"/>
                  <a:gd name="T42" fmla="*/ 7 w 28"/>
                  <a:gd name="T43" fmla="*/ 27 h 31"/>
                  <a:gd name="T44" fmla="*/ 6 w 28"/>
                  <a:gd name="T45" fmla="*/ 26 h 31"/>
                  <a:gd name="T46" fmla="*/ 4 w 28"/>
                  <a:gd name="T47" fmla="*/ 25 h 31"/>
                  <a:gd name="T48" fmla="*/ 3 w 28"/>
                  <a:gd name="T49" fmla="*/ 23 h 31"/>
                  <a:gd name="T50" fmla="*/ 2 w 28"/>
                  <a:gd name="T51" fmla="*/ 22 h 31"/>
                  <a:gd name="T52" fmla="*/ 2 w 28"/>
                  <a:gd name="T53" fmla="*/ 21 h 31"/>
                  <a:gd name="T54" fmla="*/ 1 w 28"/>
                  <a:gd name="T55" fmla="*/ 19 h 31"/>
                  <a:gd name="T56" fmla="*/ 1 w 28"/>
                  <a:gd name="T57" fmla="*/ 18 h 31"/>
                  <a:gd name="T58" fmla="*/ 0 w 28"/>
                  <a:gd name="T59" fmla="*/ 16 h 31"/>
                  <a:gd name="T60" fmla="*/ 0 w 28"/>
                  <a:gd name="T61" fmla="*/ 15 h 31"/>
                  <a:gd name="T62" fmla="*/ 0 w 28"/>
                  <a:gd name="T63" fmla="*/ 12 h 31"/>
                  <a:gd name="T64" fmla="*/ 0 w 28"/>
                  <a:gd name="T65" fmla="*/ 11 h 31"/>
                  <a:gd name="T66" fmla="*/ 0 w 28"/>
                  <a:gd name="T67" fmla="*/ 9 h 31"/>
                  <a:gd name="T68" fmla="*/ 1 w 28"/>
                  <a:gd name="T69" fmla="*/ 8 h 31"/>
                  <a:gd name="T70" fmla="*/ 1 w 28"/>
                  <a:gd name="T71" fmla="*/ 7 h 31"/>
                  <a:gd name="T72" fmla="*/ 2 w 28"/>
                  <a:gd name="T73" fmla="*/ 5 h 31"/>
                  <a:gd name="T74" fmla="*/ 3 w 28"/>
                  <a:gd name="T75" fmla="*/ 4 h 31"/>
                  <a:gd name="T76" fmla="*/ 3 w 28"/>
                  <a:gd name="T77" fmla="*/ 3 h 31"/>
                  <a:gd name="T78" fmla="*/ 4 w 28"/>
                  <a:gd name="T79" fmla="*/ 3 h 31"/>
                  <a:gd name="T80" fmla="*/ 6 w 28"/>
                  <a:gd name="T81" fmla="*/ 2 h 31"/>
                  <a:gd name="T82" fmla="*/ 8 w 28"/>
                  <a:gd name="T83" fmla="*/ 1 h 31"/>
                  <a:gd name="T84" fmla="*/ 9 w 28"/>
                  <a:gd name="T85" fmla="*/ 1 h 31"/>
                  <a:gd name="T86" fmla="*/ 10 w 28"/>
                  <a:gd name="T87" fmla="*/ 1 h 31"/>
                  <a:gd name="T88" fmla="*/ 11 w 28"/>
                  <a:gd name="T89" fmla="*/ 0 h 31"/>
                  <a:gd name="T90" fmla="*/ 13 w 28"/>
                  <a:gd name="T91" fmla="*/ 0 h 31"/>
                  <a:gd name="T92" fmla="*/ 14 w 28"/>
                  <a:gd name="T93" fmla="*/ 1 h 31"/>
                  <a:gd name="T94" fmla="*/ 15 w 28"/>
                  <a:gd name="T95" fmla="*/ 1 h 31"/>
                  <a:gd name="T96" fmla="*/ 17 w 28"/>
                  <a:gd name="T97" fmla="*/ 2 h 31"/>
                  <a:gd name="T98" fmla="*/ 18 w 28"/>
                  <a:gd name="T99" fmla="*/ 2 h 31"/>
                  <a:gd name="T100" fmla="*/ 19 w 28"/>
                  <a:gd name="T101" fmla="*/ 3 h 31"/>
                  <a:gd name="T102" fmla="*/ 20 w 28"/>
                  <a:gd name="T103" fmla="*/ 4 h 31"/>
                  <a:gd name="T104" fmla="*/ 22 w 28"/>
                  <a:gd name="T105" fmla="*/ 5 h 31"/>
                  <a:gd name="T106" fmla="*/ 23 w 28"/>
                  <a:gd name="T107" fmla="*/ 6 h 31"/>
                  <a:gd name="T108" fmla="*/ 24 w 28"/>
                  <a:gd name="T109" fmla="*/ 7 h 31"/>
                  <a:gd name="T110" fmla="*/ 25 w 28"/>
                  <a:gd name="T111" fmla="*/ 9 h 31"/>
                  <a:gd name="T112" fmla="*/ 26 w 28"/>
                  <a:gd name="T113" fmla="*/ 10 h 31"/>
                  <a:gd name="T114" fmla="*/ 27 w 28"/>
                  <a:gd name="T115" fmla="*/ 12 h 31"/>
                  <a:gd name="T116" fmla="*/ 27 w 28"/>
                  <a:gd name="T117" fmla="*/ 14 h 31"/>
                  <a:gd name="T118" fmla="*/ 27 w 28"/>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1">
                    <a:moveTo>
                      <a:pt x="27" y="16"/>
                    </a:moveTo>
                    <a:lnTo>
                      <a:pt x="27" y="16"/>
                    </a:lnTo>
                    <a:lnTo>
                      <a:pt x="27" y="16"/>
                    </a:lnTo>
                    <a:lnTo>
                      <a:pt x="27" y="17"/>
                    </a:lnTo>
                    <a:lnTo>
                      <a:pt x="27" y="17"/>
                    </a:lnTo>
                    <a:lnTo>
                      <a:pt x="27" y="17"/>
                    </a:lnTo>
                    <a:lnTo>
                      <a:pt x="27" y="17"/>
                    </a:lnTo>
                    <a:lnTo>
                      <a:pt x="28" y="18"/>
                    </a:lnTo>
                    <a:lnTo>
                      <a:pt x="28" y="18"/>
                    </a:lnTo>
                    <a:lnTo>
                      <a:pt x="28" y="18"/>
                    </a:lnTo>
                    <a:lnTo>
                      <a:pt x="28" y="18"/>
                    </a:lnTo>
                    <a:lnTo>
                      <a:pt x="28" y="19"/>
                    </a:lnTo>
                    <a:lnTo>
                      <a:pt x="28" y="19"/>
                    </a:lnTo>
                    <a:lnTo>
                      <a:pt x="28" y="19"/>
                    </a:lnTo>
                    <a:lnTo>
                      <a:pt x="27" y="19"/>
                    </a:lnTo>
                    <a:lnTo>
                      <a:pt x="27" y="20"/>
                    </a:lnTo>
                    <a:lnTo>
                      <a:pt x="27" y="20"/>
                    </a:lnTo>
                    <a:lnTo>
                      <a:pt x="27" y="20"/>
                    </a:lnTo>
                    <a:lnTo>
                      <a:pt x="27" y="20"/>
                    </a:lnTo>
                    <a:lnTo>
                      <a:pt x="27" y="21"/>
                    </a:lnTo>
                    <a:lnTo>
                      <a:pt x="27" y="21"/>
                    </a:lnTo>
                    <a:lnTo>
                      <a:pt x="27" y="21"/>
                    </a:lnTo>
                    <a:lnTo>
                      <a:pt x="27" y="21"/>
                    </a:lnTo>
                    <a:lnTo>
                      <a:pt x="27" y="22"/>
                    </a:lnTo>
                    <a:lnTo>
                      <a:pt x="27" y="22"/>
                    </a:lnTo>
                    <a:lnTo>
                      <a:pt x="27" y="22"/>
                    </a:lnTo>
                    <a:lnTo>
                      <a:pt x="27" y="22"/>
                    </a:lnTo>
                    <a:lnTo>
                      <a:pt x="27" y="22"/>
                    </a:lnTo>
                    <a:lnTo>
                      <a:pt x="27" y="23"/>
                    </a:lnTo>
                    <a:lnTo>
                      <a:pt x="27" y="23"/>
                    </a:lnTo>
                    <a:lnTo>
                      <a:pt x="27" y="23"/>
                    </a:lnTo>
                    <a:lnTo>
                      <a:pt x="27" y="23"/>
                    </a:lnTo>
                    <a:lnTo>
                      <a:pt x="27" y="24"/>
                    </a:lnTo>
                    <a:lnTo>
                      <a:pt x="26" y="24"/>
                    </a:lnTo>
                    <a:lnTo>
                      <a:pt x="26" y="24"/>
                    </a:lnTo>
                    <a:lnTo>
                      <a:pt x="26" y="24"/>
                    </a:lnTo>
                    <a:lnTo>
                      <a:pt x="26" y="24"/>
                    </a:lnTo>
                    <a:lnTo>
                      <a:pt x="26" y="25"/>
                    </a:lnTo>
                    <a:lnTo>
                      <a:pt x="26" y="25"/>
                    </a:lnTo>
                    <a:lnTo>
                      <a:pt x="26" y="25"/>
                    </a:lnTo>
                    <a:lnTo>
                      <a:pt x="26" y="25"/>
                    </a:lnTo>
                    <a:lnTo>
                      <a:pt x="26" y="25"/>
                    </a:lnTo>
                    <a:lnTo>
                      <a:pt x="26" y="26"/>
                    </a:lnTo>
                    <a:lnTo>
                      <a:pt x="25" y="26"/>
                    </a:lnTo>
                    <a:lnTo>
                      <a:pt x="25" y="26"/>
                    </a:lnTo>
                    <a:lnTo>
                      <a:pt x="25" y="26"/>
                    </a:lnTo>
                    <a:lnTo>
                      <a:pt x="25" y="26"/>
                    </a:lnTo>
                    <a:lnTo>
                      <a:pt x="25" y="26"/>
                    </a:lnTo>
                    <a:lnTo>
                      <a:pt x="25" y="27"/>
                    </a:lnTo>
                    <a:lnTo>
                      <a:pt x="25" y="27"/>
                    </a:lnTo>
                    <a:lnTo>
                      <a:pt x="24" y="27"/>
                    </a:lnTo>
                    <a:lnTo>
                      <a:pt x="24" y="27"/>
                    </a:lnTo>
                    <a:lnTo>
                      <a:pt x="24" y="27"/>
                    </a:lnTo>
                    <a:lnTo>
                      <a:pt x="24" y="27"/>
                    </a:lnTo>
                    <a:lnTo>
                      <a:pt x="24" y="29"/>
                    </a:lnTo>
                    <a:lnTo>
                      <a:pt x="24" y="29"/>
                    </a:lnTo>
                    <a:lnTo>
                      <a:pt x="24" y="29"/>
                    </a:lnTo>
                    <a:lnTo>
                      <a:pt x="23" y="29"/>
                    </a:lnTo>
                    <a:lnTo>
                      <a:pt x="23" y="29"/>
                    </a:lnTo>
                    <a:lnTo>
                      <a:pt x="23" y="29"/>
                    </a:lnTo>
                    <a:lnTo>
                      <a:pt x="23" y="29"/>
                    </a:lnTo>
                    <a:lnTo>
                      <a:pt x="23" y="30"/>
                    </a:lnTo>
                    <a:lnTo>
                      <a:pt x="23" y="30"/>
                    </a:lnTo>
                    <a:lnTo>
                      <a:pt x="22" y="30"/>
                    </a:lnTo>
                    <a:lnTo>
                      <a:pt x="22" y="30"/>
                    </a:lnTo>
                    <a:lnTo>
                      <a:pt x="22" y="30"/>
                    </a:lnTo>
                    <a:lnTo>
                      <a:pt x="22" y="30"/>
                    </a:lnTo>
                    <a:lnTo>
                      <a:pt x="22" y="30"/>
                    </a:lnTo>
                    <a:lnTo>
                      <a:pt x="20" y="30"/>
                    </a:lnTo>
                    <a:lnTo>
                      <a:pt x="20" y="30"/>
                    </a:lnTo>
                    <a:lnTo>
                      <a:pt x="20" y="30"/>
                    </a:lnTo>
                    <a:lnTo>
                      <a:pt x="20" y="31"/>
                    </a:lnTo>
                    <a:lnTo>
                      <a:pt x="20" y="31"/>
                    </a:lnTo>
                    <a:lnTo>
                      <a:pt x="19" y="31"/>
                    </a:lnTo>
                    <a:lnTo>
                      <a:pt x="19" y="31"/>
                    </a:lnTo>
                    <a:lnTo>
                      <a:pt x="19" y="31"/>
                    </a:lnTo>
                    <a:lnTo>
                      <a:pt x="19" y="31"/>
                    </a:lnTo>
                    <a:lnTo>
                      <a:pt x="19" y="31"/>
                    </a:lnTo>
                    <a:lnTo>
                      <a:pt x="18" y="31"/>
                    </a:lnTo>
                    <a:lnTo>
                      <a:pt x="18" y="31"/>
                    </a:lnTo>
                    <a:lnTo>
                      <a:pt x="18" y="31"/>
                    </a:lnTo>
                    <a:lnTo>
                      <a:pt x="18" y="31"/>
                    </a:lnTo>
                    <a:lnTo>
                      <a:pt x="18" y="31"/>
                    </a:lnTo>
                    <a:lnTo>
                      <a:pt x="17" y="31"/>
                    </a:lnTo>
                    <a:lnTo>
                      <a:pt x="17" y="31"/>
                    </a:lnTo>
                    <a:lnTo>
                      <a:pt x="17" y="31"/>
                    </a:lnTo>
                    <a:lnTo>
                      <a:pt x="17" y="31"/>
                    </a:lnTo>
                    <a:lnTo>
                      <a:pt x="17" y="31"/>
                    </a:lnTo>
                    <a:lnTo>
                      <a:pt x="16" y="31"/>
                    </a:lnTo>
                    <a:lnTo>
                      <a:pt x="16" y="31"/>
                    </a:lnTo>
                    <a:lnTo>
                      <a:pt x="16" y="31"/>
                    </a:lnTo>
                    <a:lnTo>
                      <a:pt x="16" y="31"/>
                    </a:lnTo>
                    <a:lnTo>
                      <a:pt x="15" y="31"/>
                    </a:lnTo>
                    <a:lnTo>
                      <a:pt x="15" y="31"/>
                    </a:lnTo>
                    <a:lnTo>
                      <a:pt x="15" y="31"/>
                    </a:lnTo>
                    <a:lnTo>
                      <a:pt x="15" y="31"/>
                    </a:lnTo>
                    <a:lnTo>
                      <a:pt x="15" y="31"/>
                    </a:lnTo>
                    <a:lnTo>
                      <a:pt x="14" y="31"/>
                    </a:lnTo>
                    <a:lnTo>
                      <a:pt x="14" y="31"/>
                    </a:lnTo>
                    <a:lnTo>
                      <a:pt x="14" y="31"/>
                    </a:lnTo>
                    <a:lnTo>
                      <a:pt x="14" y="31"/>
                    </a:lnTo>
                    <a:lnTo>
                      <a:pt x="13" y="31"/>
                    </a:lnTo>
                    <a:lnTo>
                      <a:pt x="13" y="31"/>
                    </a:lnTo>
                    <a:lnTo>
                      <a:pt x="13" y="31"/>
                    </a:lnTo>
                    <a:lnTo>
                      <a:pt x="13" y="31"/>
                    </a:lnTo>
                    <a:lnTo>
                      <a:pt x="13" y="31"/>
                    </a:lnTo>
                    <a:lnTo>
                      <a:pt x="12" y="31"/>
                    </a:lnTo>
                    <a:lnTo>
                      <a:pt x="12" y="31"/>
                    </a:lnTo>
                    <a:lnTo>
                      <a:pt x="12" y="31"/>
                    </a:lnTo>
                    <a:lnTo>
                      <a:pt x="12" y="31"/>
                    </a:lnTo>
                    <a:lnTo>
                      <a:pt x="11" y="30"/>
                    </a:lnTo>
                    <a:lnTo>
                      <a:pt x="11" y="30"/>
                    </a:lnTo>
                    <a:lnTo>
                      <a:pt x="11" y="30"/>
                    </a:lnTo>
                    <a:lnTo>
                      <a:pt x="11" y="30"/>
                    </a:lnTo>
                    <a:lnTo>
                      <a:pt x="11" y="30"/>
                    </a:lnTo>
                    <a:lnTo>
                      <a:pt x="10" y="30"/>
                    </a:lnTo>
                    <a:lnTo>
                      <a:pt x="10" y="30"/>
                    </a:lnTo>
                    <a:lnTo>
                      <a:pt x="10" y="30"/>
                    </a:lnTo>
                    <a:lnTo>
                      <a:pt x="10" y="30"/>
                    </a:lnTo>
                    <a:lnTo>
                      <a:pt x="10" y="30"/>
                    </a:lnTo>
                    <a:lnTo>
                      <a:pt x="9" y="29"/>
                    </a:lnTo>
                    <a:lnTo>
                      <a:pt x="9" y="29"/>
                    </a:lnTo>
                    <a:lnTo>
                      <a:pt x="9" y="29"/>
                    </a:lnTo>
                    <a:lnTo>
                      <a:pt x="9" y="29"/>
                    </a:lnTo>
                    <a:lnTo>
                      <a:pt x="9" y="29"/>
                    </a:lnTo>
                    <a:lnTo>
                      <a:pt x="8" y="29"/>
                    </a:lnTo>
                    <a:lnTo>
                      <a:pt x="8" y="29"/>
                    </a:lnTo>
                    <a:lnTo>
                      <a:pt x="8" y="27"/>
                    </a:lnTo>
                    <a:lnTo>
                      <a:pt x="8" y="27"/>
                    </a:lnTo>
                    <a:lnTo>
                      <a:pt x="8" y="27"/>
                    </a:lnTo>
                    <a:lnTo>
                      <a:pt x="7" y="27"/>
                    </a:lnTo>
                    <a:lnTo>
                      <a:pt x="7" y="27"/>
                    </a:lnTo>
                    <a:lnTo>
                      <a:pt x="7" y="27"/>
                    </a:lnTo>
                    <a:lnTo>
                      <a:pt x="7" y="26"/>
                    </a:lnTo>
                    <a:lnTo>
                      <a:pt x="7" y="26"/>
                    </a:lnTo>
                    <a:lnTo>
                      <a:pt x="6" y="26"/>
                    </a:lnTo>
                    <a:lnTo>
                      <a:pt x="6" y="26"/>
                    </a:lnTo>
                    <a:lnTo>
                      <a:pt x="6" y="26"/>
                    </a:lnTo>
                    <a:lnTo>
                      <a:pt x="6" y="26"/>
                    </a:lnTo>
                    <a:lnTo>
                      <a:pt x="6" y="25"/>
                    </a:lnTo>
                    <a:lnTo>
                      <a:pt x="6" y="25"/>
                    </a:lnTo>
                    <a:lnTo>
                      <a:pt x="4" y="25"/>
                    </a:lnTo>
                    <a:lnTo>
                      <a:pt x="4" y="25"/>
                    </a:lnTo>
                    <a:lnTo>
                      <a:pt x="4" y="25"/>
                    </a:lnTo>
                    <a:lnTo>
                      <a:pt x="4" y="24"/>
                    </a:lnTo>
                    <a:lnTo>
                      <a:pt x="4" y="24"/>
                    </a:lnTo>
                    <a:lnTo>
                      <a:pt x="4" y="24"/>
                    </a:lnTo>
                    <a:lnTo>
                      <a:pt x="3" y="24"/>
                    </a:lnTo>
                    <a:lnTo>
                      <a:pt x="3" y="24"/>
                    </a:lnTo>
                    <a:lnTo>
                      <a:pt x="3" y="23"/>
                    </a:lnTo>
                    <a:lnTo>
                      <a:pt x="3" y="23"/>
                    </a:lnTo>
                    <a:lnTo>
                      <a:pt x="3" y="23"/>
                    </a:lnTo>
                    <a:lnTo>
                      <a:pt x="3" y="23"/>
                    </a:lnTo>
                    <a:lnTo>
                      <a:pt x="3" y="22"/>
                    </a:lnTo>
                    <a:lnTo>
                      <a:pt x="2" y="22"/>
                    </a:lnTo>
                    <a:lnTo>
                      <a:pt x="2" y="22"/>
                    </a:lnTo>
                    <a:lnTo>
                      <a:pt x="2" y="22"/>
                    </a:lnTo>
                    <a:lnTo>
                      <a:pt x="2" y="22"/>
                    </a:lnTo>
                    <a:lnTo>
                      <a:pt x="2" y="21"/>
                    </a:lnTo>
                    <a:lnTo>
                      <a:pt x="2" y="21"/>
                    </a:lnTo>
                    <a:lnTo>
                      <a:pt x="2" y="21"/>
                    </a:lnTo>
                    <a:lnTo>
                      <a:pt x="2" y="21"/>
                    </a:lnTo>
                    <a:lnTo>
                      <a:pt x="2" y="20"/>
                    </a:lnTo>
                    <a:lnTo>
                      <a:pt x="1" y="20"/>
                    </a:lnTo>
                    <a:lnTo>
                      <a:pt x="1" y="20"/>
                    </a:lnTo>
                    <a:lnTo>
                      <a:pt x="1" y="20"/>
                    </a:lnTo>
                    <a:lnTo>
                      <a:pt x="1" y="19"/>
                    </a:lnTo>
                    <a:lnTo>
                      <a:pt x="1" y="19"/>
                    </a:lnTo>
                    <a:lnTo>
                      <a:pt x="1" y="19"/>
                    </a:lnTo>
                    <a:lnTo>
                      <a:pt x="1" y="19"/>
                    </a:lnTo>
                    <a:lnTo>
                      <a:pt x="1" y="18"/>
                    </a:lnTo>
                    <a:lnTo>
                      <a:pt x="1" y="18"/>
                    </a:lnTo>
                    <a:lnTo>
                      <a:pt x="1" y="18"/>
                    </a:lnTo>
                    <a:lnTo>
                      <a:pt x="1" y="18"/>
                    </a:lnTo>
                    <a:lnTo>
                      <a:pt x="1"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2"/>
                    </a:lnTo>
                    <a:lnTo>
                      <a:pt x="0" y="12"/>
                    </a:lnTo>
                    <a:lnTo>
                      <a:pt x="0" y="12"/>
                    </a:lnTo>
                    <a:lnTo>
                      <a:pt x="0" y="12"/>
                    </a:lnTo>
                    <a:lnTo>
                      <a:pt x="0" y="11"/>
                    </a:lnTo>
                    <a:lnTo>
                      <a:pt x="0" y="11"/>
                    </a:lnTo>
                    <a:lnTo>
                      <a:pt x="0" y="11"/>
                    </a:lnTo>
                    <a:lnTo>
                      <a:pt x="0" y="11"/>
                    </a:lnTo>
                    <a:lnTo>
                      <a:pt x="0" y="10"/>
                    </a:lnTo>
                    <a:lnTo>
                      <a:pt x="0" y="10"/>
                    </a:lnTo>
                    <a:lnTo>
                      <a:pt x="0" y="10"/>
                    </a:lnTo>
                    <a:lnTo>
                      <a:pt x="0" y="10"/>
                    </a:lnTo>
                    <a:lnTo>
                      <a:pt x="0" y="9"/>
                    </a:lnTo>
                    <a:lnTo>
                      <a:pt x="0" y="9"/>
                    </a:lnTo>
                    <a:lnTo>
                      <a:pt x="0" y="9"/>
                    </a:lnTo>
                    <a:lnTo>
                      <a:pt x="1" y="9"/>
                    </a:lnTo>
                    <a:lnTo>
                      <a:pt x="1" y="9"/>
                    </a:lnTo>
                    <a:lnTo>
                      <a:pt x="1" y="8"/>
                    </a:lnTo>
                    <a:lnTo>
                      <a:pt x="1" y="8"/>
                    </a:lnTo>
                    <a:lnTo>
                      <a:pt x="1" y="8"/>
                    </a:lnTo>
                    <a:lnTo>
                      <a:pt x="1" y="8"/>
                    </a:lnTo>
                    <a:lnTo>
                      <a:pt x="1" y="7"/>
                    </a:lnTo>
                    <a:lnTo>
                      <a:pt x="1" y="7"/>
                    </a:lnTo>
                    <a:lnTo>
                      <a:pt x="1" y="7"/>
                    </a:lnTo>
                    <a:lnTo>
                      <a:pt x="1" y="7"/>
                    </a:lnTo>
                    <a:lnTo>
                      <a:pt x="1" y="7"/>
                    </a:lnTo>
                    <a:lnTo>
                      <a:pt x="1" y="6"/>
                    </a:lnTo>
                    <a:lnTo>
                      <a:pt x="1" y="6"/>
                    </a:lnTo>
                    <a:lnTo>
                      <a:pt x="2" y="6"/>
                    </a:lnTo>
                    <a:lnTo>
                      <a:pt x="2" y="6"/>
                    </a:lnTo>
                    <a:lnTo>
                      <a:pt x="2" y="6"/>
                    </a:lnTo>
                    <a:lnTo>
                      <a:pt x="2" y="5"/>
                    </a:lnTo>
                    <a:lnTo>
                      <a:pt x="2" y="5"/>
                    </a:lnTo>
                    <a:lnTo>
                      <a:pt x="2" y="5"/>
                    </a:lnTo>
                    <a:lnTo>
                      <a:pt x="2" y="5"/>
                    </a:lnTo>
                    <a:lnTo>
                      <a:pt x="2" y="5"/>
                    </a:lnTo>
                    <a:lnTo>
                      <a:pt x="3" y="4"/>
                    </a:lnTo>
                    <a:lnTo>
                      <a:pt x="3" y="4"/>
                    </a:lnTo>
                    <a:lnTo>
                      <a:pt x="3" y="4"/>
                    </a:lnTo>
                    <a:lnTo>
                      <a:pt x="3" y="4"/>
                    </a:lnTo>
                    <a:lnTo>
                      <a:pt x="3" y="4"/>
                    </a:lnTo>
                    <a:lnTo>
                      <a:pt x="3" y="4"/>
                    </a:lnTo>
                    <a:lnTo>
                      <a:pt x="3" y="4"/>
                    </a:lnTo>
                    <a:lnTo>
                      <a:pt x="3" y="3"/>
                    </a:lnTo>
                    <a:lnTo>
                      <a:pt x="4" y="3"/>
                    </a:lnTo>
                    <a:lnTo>
                      <a:pt x="4" y="3"/>
                    </a:lnTo>
                    <a:lnTo>
                      <a:pt x="4" y="3"/>
                    </a:lnTo>
                    <a:lnTo>
                      <a:pt x="4" y="3"/>
                    </a:lnTo>
                    <a:lnTo>
                      <a:pt x="4" y="3"/>
                    </a:lnTo>
                    <a:lnTo>
                      <a:pt x="4" y="3"/>
                    </a:lnTo>
                    <a:lnTo>
                      <a:pt x="6" y="2"/>
                    </a:lnTo>
                    <a:lnTo>
                      <a:pt x="6" y="2"/>
                    </a:lnTo>
                    <a:lnTo>
                      <a:pt x="6" y="2"/>
                    </a:lnTo>
                    <a:lnTo>
                      <a:pt x="6" y="2"/>
                    </a:lnTo>
                    <a:lnTo>
                      <a:pt x="6" y="2"/>
                    </a:lnTo>
                    <a:lnTo>
                      <a:pt x="6" y="2"/>
                    </a:lnTo>
                    <a:lnTo>
                      <a:pt x="7" y="2"/>
                    </a:lnTo>
                    <a:lnTo>
                      <a:pt x="7" y="2"/>
                    </a:lnTo>
                    <a:lnTo>
                      <a:pt x="7" y="1"/>
                    </a:lnTo>
                    <a:lnTo>
                      <a:pt x="7" y="1"/>
                    </a:lnTo>
                    <a:lnTo>
                      <a:pt x="7" y="1"/>
                    </a:lnTo>
                    <a:lnTo>
                      <a:pt x="8" y="1"/>
                    </a:lnTo>
                    <a:lnTo>
                      <a:pt x="8" y="1"/>
                    </a:lnTo>
                    <a:lnTo>
                      <a:pt x="8" y="1"/>
                    </a:lnTo>
                    <a:lnTo>
                      <a:pt x="8" y="1"/>
                    </a:lnTo>
                    <a:lnTo>
                      <a:pt x="8" y="1"/>
                    </a:lnTo>
                    <a:lnTo>
                      <a:pt x="9" y="1"/>
                    </a:lnTo>
                    <a:lnTo>
                      <a:pt x="9" y="1"/>
                    </a:lnTo>
                    <a:lnTo>
                      <a:pt x="9" y="1"/>
                    </a:lnTo>
                    <a:lnTo>
                      <a:pt x="9" y="1"/>
                    </a:lnTo>
                    <a:lnTo>
                      <a:pt x="9" y="1"/>
                    </a:lnTo>
                    <a:lnTo>
                      <a:pt x="10" y="1"/>
                    </a:lnTo>
                    <a:lnTo>
                      <a:pt x="10" y="1"/>
                    </a:lnTo>
                    <a:lnTo>
                      <a:pt x="10" y="1"/>
                    </a:lnTo>
                    <a:lnTo>
                      <a:pt x="10" y="1"/>
                    </a:lnTo>
                    <a:lnTo>
                      <a:pt x="10" y="0"/>
                    </a:lnTo>
                    <a:lnTo>
                      <a:pt x="11" y="0"/>
                    </a:lnTo>
                    <a:lnTo>
                      <a:pt x="11" y="0"/>
                    </a:lnTo>
                    <a:lnTo>
                      <a:pt x="11" y="0"/>
                    </a:lnTo>
                    <a:lnTo>
                      <a:pt x="11" y="0"/>
                    </a:lnTo>
                    <a:lnTo>
                      <a:pt x="12" y="0"/>
                    </a:lnTo>
                    <a:lnTo>
                      <a:pt x="12" y="0"/>
                    </a:lnTo>
                    <a:lnTo>
                      <a:pt x="12" y="0"/>
                    </a:lnTo>
                    <a:lnTo>
                      <a:pt x="12" y="0"/>
                    </a:lnTo>
                    <a:lnTo>
                      <a:pt x="12" y="0"/>
                    </a:lnTo>
                    <a:lnTo>
                      <a:pt x="13" y="0"/>
                    </a:lnTo>
                    <a:lnTo>
                      <a:pt x="13" y="1"/>
                    </a:lnTo>
                    <a:lnTo>
                      <a:pt x="13" y="1"/>
                    </a:lnTo>
                    <a:lnTo>
                      <a:pt x="13" y="1"/>
                    </a:lnTo>
                    <a:lnTo>
                      <a:pt x="14" y="1"/>
                    </a:lnTo>
                    <a:lnTo>
                      <a:pt x="14" y="1"/>
                    </a:lnTo>
                    <a:lnTo>
                      <a:pt x="14" y="1"/>
                    </a:lnTo>
                    <a:lnTo>
                      <a:pt x="14" y="1"/>
                    </a:lnTo>
                    <a:lnTo>
                      <a:pt x="14" y="1"/>
                    </a:lnTo>
                    <a:lnTo>
                      <a:pt x="15" y="1"/>
                    </a:lnTo>
                    <a:lnTo>
                      <a:pt x="15" y="1"/>
                    </a:lnTo>
                    <a:lnTo>
                      <a:pt x="15" y="1"/>
                    </a:lnTo>
                    <a:lnTo>
                      <a:pt x="15" y="1"/>
                    </a:lnTo>
                    <a:lnTo>
                      <a:pt x="16" y="1"/>
                    </a:lnTo>
                    <a:lnTo>
                      <a:pt x="16" y="1"/>
                    </a:lnTo>
                    <a:lnTo>
                      <a:pt x="16" y="1"/>
                    </a:lnTo>
                    <a:lnTo>
                      <a:pt x="16" y="1"/>
                    </a:lnTo>
                    <a:lnTo>
                      <a:pt x="16" y="1"/>
                    </a:lnTo>
                    <a:lnTo>
                      <a:pt x="17" y="2"/>
                    </a:lnTo>
                    <a:lnTo>
                      <a:pt x="17" y="2"/>
                    </a:lnTo>
                    <a:lnTo>
                      <a:pt x="17" y="2"/>
                    </a:lnTo>
                    <a:lnTo>
                      <a:pt x="17" y="2"/>
                    </a:lnTo>
                    <a:lnTo>
                      <a:pt x="18" y="2"/>
                    </a:lnTo>
                    <a:lnTo>
                      <a:pt x="18" y="2"/>
                    </a:lnTo>
                    <a:lnTo>
                      <a:pt x="18" y="2"/>
                    </a:lnTo>
                    <a:lnTo>
                      <a:pt x="18" y="2"/>
                    </a:lnTo>
                    <a:lnTo>
                      <a:pt x="18" y="3"/>
                    </a:lnTo>
                    <a:lnTo>
                      <a:pt x="19" y="3"/>
                    </a:lnTo>
                    <a:lnTo>
                      <a:pt x="19" y="3"/>
                    </a:lnTo>
                    <a:lnTo>
                      <a:pt x="19" y="3"/>
                    </a:lnTo>
                    <a:lnTo>
                      <a:pt x="19" y="3"/>
                    </a:lnTo>
                    <a:lnTo>
                      <a:pt x="19" y="3"/>
                    </a:lnTo>
                    <a:lnTo>
                      <a:pt x="20" y="3"/>
                    </a:lnTo>
                    <a:lnTo>
                      <a:pt x="20" y="4"/>
                    </a:lnTo>
                    <a:lnTo>
                      <a:pt x="20" y="4"/>
                    </a:lnTo>
                    <a:lnTo>
                      <a:pt x="20" y="4"/>
                    </a:lnTo>
                    <a:lnTo>
                      <a:pt x="20" y="4"/>
                    </a:lnTo>
                    <a:lnTo>
                      <a:pt x="22" y="4"/>
                    </a:lnTo>
                    <a:lnTo>
                      <a:pt x="22" y="4"/>
                    </a:lnTo>
                    <a:lnTo>
                      <a:pt x="22" y="4"/>
                    </a:lnTo>
                    <a:lnTo>
                      <a:pt x="22" y="5"/>
                    </a:lnTo>
                    <a:lnTo>
                      <a:pt x="22" y="5"/>
                    </a:lnTo>
                    <a:lnTo>
                      <a:pt x="22" y="5"/>
                    </a:lnTo>
                    <a:lnTo>
                      <a:pt x="23" y="5"/>
                    </a:lnTo>
                    <a:lnTo>
                      <a:pt x="23" y="5"/>
                    </a:lnTo>
                    <a:lnTo>
                      <a:pt x="23" y="6"/>
                    </a:lnTo>
                    <a:lnTo>
                      <a:pt x="23" y="6"/>
                    </a:lnTo>
                    <a:lnTo>
                      <a:pt x="23" y="6"/>
                    </a:lnTo>
                    <a:lnTo>
                      <a:pt x="23" y="6"/>
                    </a:lnTo>
                    <a:lnTo>
                      <a:pt x="24" y="6"/>
                    </a:lnTo>
                    <a:lnTo>
                      <a:pt x="24" y="7"/>
                    </a:lnTo>
                    <a:lnTo>
                      <a:pt x="24" y="7"/>
                    </a:lnTo>
                    <a:lnTo>
                      <a:pt x="24" y="7"/>
                    </a:lnTo>
                    <a:lnTo>
                      <a:pt x="24" y="7"/>
                    </a:lnTo>
                    <a:lnTo>
                      <a:pt x="24" y="7"/>
                    </a:lnTo>
                    <a:lnTo>
                      <a:pt x="25" y="8"/>
                    </a:lnTo>
                    <a:lnTo>
                      <a:pt x="25" y="8"/>
                    </a:lnTo>
                    <a:lnTo>
                      <a:pt x="25" y="8"/>
                    </a:lnTo>
                    <a:lnTo>
                      <a:pt x="25" y="8"/>
                    </a:lnTo>
                    <a:lnTo>
                      <a:pt x="25" y="9"/>
                    </a:lnTo>
                    <a:lnTo>
                      <a:pt x="25" y="9"/>
                    </a:lnTo>
                    <a:lnTo>
                      <a:pt x="25" y="9"/>
                    </a:lnTo>
                    <a:lnTo>
                      <a:pt x="25" y="9"/>
                    </a:lnTo>
                    <a:lnTo>
                      <a:pt x="26" y="9"/>
                    </a:lnTo>
                    <a:lnTo>
                      <a:pt x="26" y="10"/>
                    </a:lnTo>
                    <a:lnTo>
                      <a:pt x="26" y="10"/>
                    </a:lnTo>
                    <a:lnTo>
                      <a:pt x="26" y="10"/>
                    </a:lnTo>
                    <a:lnTo>
                      <a:pt x="26" y="10"/>
                    </a:lnTo>
                    <a:lnTo>
                      <a:pt x="26" y="11"/>
                    </a:lnTo>
                    <a:lnTo>
                      <a:pt x="26" y="11"/>
                    </a:lnTo>
                    <a:lnTo>
                      <a:pt x="26" y="11"/>
                    </a:lnTo>
                    <a:lnTo>
                      <a:pt x="26" y="11"/>
                    </a:lnTo>
                    <a:lnTo>
                      <a:pt x="27" y="12"/>
                    </a:lnTo>
                    <a:lnTo>
                      <a:pt x="27" y="12"/>
                    </a:lnTo>
                    <a:lnTo>
                      <a:pt x="27" y="12"/>
                    </a:lnTo>
                    <a:lnTo>
                      <a:pt x="27" y="12"/>
                    </a:lnTo>
                    <a:lnTo>
                      <a:pt x="27" y="14"/>
                    </a:lnTo>
                    <a:lnTo>
                      <a:pt x="27" y="14"/>
                    </a:lnTo>
                    <a:lnTo>
                      <a:pt x="27" y="14"/>
                    </a:lnTo>
                    <a:lnTo>
                      <a:pt x="27" y="14"/>
                    </a:lnTo>
                    <a:lnTo>
                      <a:pt x="27" y="15"/>
                    </a:lnTo>
                    <a:lnTo>
                      <a:pt x="27" y="15"/>
                    </a:lnTo>
                    <a:lnTo>
                      <a:pt x="27" y="15"/>
                    </a:lnTo>
                    <a:lnTo>
                      <a:pt x="27" y="15"/>
                    </a:lnTo>
                    <a:lnTo>
                      <a:pt x="27" y="16"/>
                    </a:lnTo>
                    <a:lnTo>
                      <a:pt x="27"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168">
                <a:extLst>
                  <a:ext uri="{FF2B5EF4-FFF2-40B4-BE49-F238E27FC236}">
                    <a16:creationId xmlns:a16="http://schemas.microsoft.com/office/drawing/2014/main" id="{B95C61C0-0F69-107E-4B8C-C2CCBB22CEAA}"/>
                  </a:ext>
                </a:extLst>
              </p:cNvPr>
              <p:cNvSpPr>
                <a:spLocks/>
              </p:cNvSpPr>
              <p:nvPr/>
            </p:nvSpPr>
            <p:spPr bwMode="auto">
              <a:xfrm>
                <a:off x="5185" y="2251"/>
                <a:ext cx="27" cy="31"/>
              </a:xfrm>
              <a:custGeom>
                <a:avLst/>
                <a:gdLst>
                  <a:gd name="T0" fmla="*/ 27 w 27"/>
                  <a:gd name="T1" fmla="*/ 16 h 31"/>
                  <a:gd name="T2" fmla="*/ 27 w 27"/>
                  <a:gd name="T3" fmla="*/ 19 h 31"/>
                  <a:gd name="T4" fmla="*/ 27 w 27"/>
                  <a:gd name="T5" fmla="*/ 20 h 31"/>
                  <a:gd name="T6" fmla="*/ 26 w 27"/>
                  <a:gd name="T7" fmla="*/ 22 h 31"/>
                  <a:gd name="T8" fmla="*/ 26 w 27"/>
                  <a:gd name="T9" fmla="*/ 23 h 31"/>
                  <a:gd name="T10" fmla="*/ 25 w 27"/>
                  <a:gd name="T11" fmla="*/ 24 h 31"/>
                  <a:gd name="T12" fmla="*/ 25 w 27"/>
                  <a:gd name="T13" fmla="*/ 26 h 31"/>
                  <a:gd name="T14" fmla="*/ 24 w 27"/>
                  <a:gd name="T15" fmla="*/ 27 h 31"/>
                  <a:gd name="T16" fmla="*/ 23 w 27"/>
                  <a:gd name="T17" fmla="*/ 28 h 31"/>
                  <a:gd name="T18" fmla="*/ 22 w 27"/>
                  <a:gd name="T19" fmla="*/ 29 h 31"/>
                  <a:gd name="T20" fmla="*/ 20 w 27"/>
                  <a:gd name="T21" fmla="*/ 29 h 31"/>
                  <a:gd name="T22" fmla="*/ 19 w 27"/>
                  <a:gd name="T23" fmla="*/ 30 h 31"/>
                  <a:gd name="T24" fmla="*/ 17 w 27"/>
                  <a:gd name="T25" fmla="*/ 30 h 31"/>
                  <a:gd name="T26" fmla="*/ 16 w 27"/>
                  <a:gd name="T27" fmla="*/ 30 h 31"/>
                  <a:gd name="T28" fmla="*/ 15 w 27"/>
                  <a:gd name="T29" fmla="*/ 31 h 31"/>
                  <a:gd name="T30" fmla="*/ 13 w 27"/>
                  <a:gd name="T31" fmla="*/ 31 h 31"/>
                  <a:gd name="T32" fmla="*/ 12 w 27"/>
                  <a:gd name="T33" fmla="*/ 30 h 31"/>
                  <a:gd name="T34" fmla="*/ 11 w 27"/>
                  <a:gd name="T35" fmla="*/ 30 h 31"/>
                  <a:gd name="T36" fmla="*/ 10 w 27"/>
                  <a:gd name="T37" fmla="*/ 29 h 31"/>
                  <a:gd name="T38" fmla="*/ 8 w 27"/>
                  <a:gd name="T39" fmla="*/ 29 h 31"/>
                  <a:gd name="T40" fmla="*/ 7 w 27"/>
                  <a:gd name="T41" fmla="*/ 28 h 31"/>
                  <a:gd name="T42" fmla="*/ 6 w 27"/>
                  <a:gd name="T43" fmla="*/ 27 h 31"/>
                  <a:gd name="T44" fmla="*/ 4 w 27"/>
                  <a:gd name="T45" fmla="*/ 26 h 31"/>
                  <a:gd name="T46" fmla="*/ 3 w 27"/>
                  <a:gd name="T47" fmla="*/ 25 h 31"/>
                  <a:gd name="T48" fmla="*/ 2 w 27"/>
                  <a:gd name="T49" fmla="*/ 24 h 31"/>
                  <a:gd name="T50" fmla="*/ 1 w 27"/>
                  <a:gd name="T51" fmla="*/ 22 h 31"/>
                  <a:gd name="T52" fmla="*/ 1 w 27"/>
                  <a:gd name="T53" fmla="*/ 21 h 31"/>
                  <a:gd name="T54" fmla="*/ 0 w 27"/>
                  <a:gd name="T55" fmla="*/ 19 h 31"/>
                  <a:gd name="T56" fmla="*/ 0 w 27"/>
                  <a:gd name="T57" fmla="*/ 17 h 31"/>
                  <a:gd name="T58" fmla="*/ 0 w 27"/>
                  <a:gd name="T59" fmla="*/ 15 h 31"/>
                  <a:gd name="T60" fmla="*/ 0 w 27"/>
                  <a:gd name="T61" fmla="*/ 14 h 31"/>
                  <a:gd name="T62" fmla="*/ 0 w 27"/>
                  <a:gd name="T63" fmla="*/ 12 h 31"/>
                  <a:gd name="T64" fmla="*/ 0 w 27"/>
                  <a:gd name="T65" fmla="*/ 11 h 31"/>
                  <a:gd name="T66" fmla="*/ 0 w 27"/>
                  <a:gd name="T67" fmla="*/ 9 h 31"/>
                  <a:gd name="T68" fmla="*/ 1 w 27"/>
                  <a:gd name="T69" fmla="*/ 8 h 31"/>
                  <a:gd name="T70" fmla="*/ 1 w 27"/>
                  <a:gd name="T71" fmla="*/ 7 h 31"/>
                  <a:gd name="T72" fmla="*/ 2 w 27"/>
                  <a:gd name="T73" fmla="*/ 6 h 31"/>
                  <a:gd name="T74" fmla="*/ 3 w 27"/>
                  <a:gd name="T75" fmla="*/ 5 h 31"/>
                  <a:gd name="T76" fmla="*/ 4 w 27"/>
                  <a:gd name="T77" fmla="*/ 4 h 31"/>
                  <a:gd name="T78" fmla="*/ 6 w 27"/>
                  <a:gd name="T79" fmla="*/ 3 h 31"/>
                  <a:gd name="T80" fmla="*/ 7 w 27"/>
                  <a:gd name="T81" fmla="*/ 1 h 31"/>
                  <a:gd name="T82" fmla="*/ 8 w 27"/>
                  <a:gd name="T83" fmla="*/ 0 h 31"/>
                  <a:gd name="T84" fmla="*/ 9 w 27"/>
                  <a:gd name="T85" fmla="*/ 0 h 31"/>
                  <a:gd name="T86" fmla="*/ 11 w 27"/>
                  <a:gd name="T87" fmla="*/ 0 h 31"/>
                  <a:gd name="T88" fmla="*/ 12 w 27"/>
                  <a:gd name="T89" fmla="*/ 0 h 31"/>
                  <a:gd name="T90" fmla="*/ 13 w 27"/>
                  <a:gd name="T91" fmla="*/ 0 h 31"/>
                  <a:gd name="T92" fmla="*/ 15 w 27"/>
                  <a:gd name="T93" fmla="*/ 0 h 31"/>
                  <a:gd name="T94" fmla="*/ 16 w 27"/>
                  <a:gd name="T95" fmla="*/ 0 h 31"/>
                  <a:gd name="T96" fmla="*/ 17 w 27"/>
                  <a:gd name="T97" fmla="*/ 1 h 31"/>
                  <a:gd name="T98" fmla="*/ 18 w 27"/>
                  <a:gd name="T99" fmla="*/ 1 h 31"/>
                  <a:gd name="T100" fmla="*/ 20 w 27"/>
                  <a:gd name="T101" fmla="*/ 3 h 31"/>
                  <a:gd name="T102" fmla="*/ 22 w 27"/>
                  <a:gd name="T103" fmla="*/ 4 h 31"/>
                  <a:gd name="T104" fmla="*/ 23 w 27"/>
                  <a:gd name="T105" fmla="*/ 5 h 31"/>
                  <a:gd name="T106" fmla="*/ 24 w 27"/>
                  <a:gd name="T107" fmla="*/ 6 h 31"/>
                  <a:gd name="T108" fmla="*/ 25 w 27"/>
                  <a:gd name="T109" fmla="*/ 8 h 31"/>
                  <a:gd name="T110" fmla="*/ 25 w 27"/>
                  <a:gd name="T111" fmla="*/ 9 h 31"/>
                  <a:gd name="T112" fmla="*/ 26 w 27"/>
                  <a:gd name="T113" fmla="*/ 10 h 31"/>
                  <a:gd name="T114" fmla="*/ 26 w 27"/>
                  <a:gd name="T115" fmla="*/ 12 h 31"/>
                  <a:gd name="T116" fmla="*/ 27 w 27"/>
                  <a:gd name="T117" fmla="*/ 13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5"/>
                    </a:moveTo>
                    <a:lnTo>
                      <a:pt x="27" y="15"/>
                    </a:lnTo>
                    <a:lnTo>
                      <a:pt x="27" y="16"/>
                    </a:lnTo>
                    <a:lnTo>
                      <a:pt x="27" y="16"/>
                    </a:lnTo>
                    <a:lnTo>
                      <a:pt x="27" y="16"/>
                    </a:lnTo>
                    <a:lnTo>
                      <a:pt x="27" y="16"/>
                    </a:lnTo>
                    <a:lnTo>
                      <a:pt x="27" y="17"/>
                    </a:lnTo>
                    <a:lnTo>
                      <a:pt x="27" y="17"/>
                    </a:lnTo>
                    <a:lnTo>
                      <a:pt x="27" y="17"/>
                    </a:lnTo>
                    <a:lnTo>
                      <a:pt x="27" y="17"/>
                    </a:lnTo>
                    <a:lnTo>
                      <a:pt x="27" y="19"/>
                    </a:lnTo>
                    <a:lnTo>
                      <a:pt x="27" y="19"/>
                    </a:lnTo>
                    <a:lnTo>
                      <a:pt x="27" y="19"/>
                    </a:lnTo>
                    <a:lnTo>
                      <a:pt x="27" y="19"/>
                    </a:lnTo>
                    <a:lnTo>
                      <a:pt x="27" y="20"/>
                    </a:lnTo>
                    <a:lnTo>
                      <a:pt x="27" y="20"/>
                    </a:lnTo>
                    <a:lnTo>
                      <a:pt x="27" y="20"/>
                    </a:lnTo>
                    <a:lnTo>
                      <a:pt x="27" y="20"/>
                    </a:lnTo>
                    <a:lnTo>
                      <a:pt x="27" y="21"/>
                    </a:lnTo>
                    <a:lnTo>
                      <a:pt x="27" y="21"/>
                    </a:lnTo>
                    <a:lnTo>
                      <a:pt x="27" y="21"/>
                    </a:lnTo>
                    <a:lnTo>
                      <a:pt x="27" y="21"/>
                    </a:lnTo>
                    <a:lnTo>
                      <a:pt x="27" y="22"/>
                    </a:lnTo>
                    <a:lnTo>
                      <a:pt x="26" y="22"/>
                    </a:lnTo>
                    <a:lnTo>
                      <a:pt x="26" y="22"/>
                    </a:lnTo>
                    <a:lnTo>
                      <a:pt x="26" y="22"/>
                    </a:lnTo>
                    <a:lnTo>
                      <a:pt x="26" y="22"/>
                    </a:lnTo>
                    <a:lnTo>
                      <a:pt x="26" y="23"/>
                    </a:lnTo>
                    <a:lnTo>
                      <a:pt x="26" y="23"/>
                    </a:lnTo>
                    <a:lnTo>
                      <a:pt x="26" y="23"/>
                    </a:lnTo>
                    <a:lnTo>
                      <a:pt x="26" y="23"/>
                    </a:lnTo>
                    <a:lnTo>
                      <a:pt x="26" y="24"/>
                    </a:lnTo>
                    <a:lnTo>
                      <a:pt x="26" y="24"/>
                    </a:lnTo>
                    <a:lnTo>
                      <a:pt x="26" y="24"/>
                    </a:lnTo>
                    <a:lnTo>
                      <a:pt x="26" y="24"/>
                    </a:lnTo>
                    <a:lnTo>
                      <a:pt x="25" y="24"/>
                    </a:lnTo>
                    <a:lnTo>
                      <a:pt x="25" y="25"/>
                    </a:lnTo>
                    <a:lnTo>
                      <a:pt x="25" y="25"/>
                    </a:lnTo>
                    <a:lnTo>
                      <a:pt x="25" y="25"/>
                    </a:lnTo>
                    <a:lnTo>
                      <a:pt x="25" y="25"/>
                    </a:lnTo>
                    <a:lnTo>
                      <a:pt x="25" y="25"/>
                    </a:lnTo>
                    <a:lnTo>
                      <a:pt x="25" y="26"/>
                    </a:lnTo>
                    <a:lnTo>
                      <a:pt x="25" y="26"/>
                    </a:lnTo>
                    <a:lnTo>
                      <a:pt x="24" y="26"/>
                    </a:lnTo>
                    <a:lnTo>
                      <a:pt x="24" y="26"/>
                    </a:lnTo>
                    <a:lnTo>
                      <a:pt x="24" y="26"/>
                    </a:lnTo>
                    <a:lnTo>
                      <a:pt x="24" y="27"/>
                    </a:lnTo>
                    <a:lnTo>
                      <a:pt x="24" y="27"/>
                    </a:lnTo>
                    <a:lnTo>
                      <a:pt x="24" y="27"/>
                    </a:lnTo>
                    <a:lnTo>
                      <a:pt x="24" y="27"/>
                    </a:lnTo>
                    <a:lnTo>
                      <a:pt x="23" y="27"/>
                    </a:lnTo>
                    <a:lnTo>
                      <a:pt x="23" y="27"/>
                    </a:lnTo>
                    <a:lnTo>
                      <a:pt x="23" y="28"/>
                    </a:lnTo>
                    <a:lnTo>
                      <a:pt x="23" y="28"/>
                    </a:lnTo>
                    <a:lnTo>
                      <a:pt x="23" y="28"/>
                    </a:lnTo>
                    <a:lnTo>
                      <a:pt x="23" y="28"/>
                    </a:lnTo>
                    <a:lnTo>
                      <a:pt x="22" y="28"/>
                    </a:lnTo>
                    <a:lnTo>
                      <a:pt x="22" y="28"/>
                    </a:lnTo>
                    <a:lnTo>
                      <a:pt x="22" y="28"/>
                    </a:lnTo>
                    <a:lnTo>
                      <a:pt x="22" y="29"/>
                    </a:lnTo>
                    <a:lnTo>
                      <a:pt x="22" y="29"/>
                    </a:lnTo>
                    <a:lnTo>
                      <a:pt x="22" y="29"/>
                    </a:lnTo>
                    <a:lnTo>
                      <a:pt x="20" y="29"/>
                    </a:lnTo>
                    <a:lnTo>
                      <a:pt x="20" y="29"/>
                    </a:lnTo>
                    <a:lnTo>
                      <a:pt x="20" y="29"/>
                    </a:lnTo>
                    <a:lnTo>
                      <a:pt x="20" y="29"/>
                    </a:lnTo>
                    <a:lnTo>
                      <a:pt x="20" y="29"/>
                    </a:lnTo>
                    <a:lnTo>
                      <a:pt x="19" y="29"/>
                    </a:lnTo>
                    <a:lnTo>
                      <a:pt x="19" y="30"/>
                    </a:lnTo>
                    <a:lnTo>
                      <a:pt x="19" y="30"/>
                    </a:lnTo>
                    <a:lnTo>
                      <a:pt x="19" y="30"/>
                    </a:lnTo>
                    <a:lnTo>
                      <a:pt x="19" y="30"/>
                    </a:lnTo>
                    <a:lnTo>
                      <a:pt x="18" y="30"/>
                    </a:lnTo>
                    <a:lnTo>
                      <a:pt x="18" y="30"/>
                    </a:lnTo>
                    <a:lnTo>
                      <a:pt x="18" y="30"/>
                    </a:lnTo>
                    <a:lnTo>
                      <a:pt x="18" y="30"/>
                    </a:lnTo>
                    <a:lnTo>
                      <a:pt x="18" y="30"/>
                    </a:lnTo>
                    <a:lnTo>
                      <a:pt x="17" y="30"/>
                    </a:lnTo>
                    <a:lnTo>
                      <a:pt x="17" y="30"/>
                    </a:lnTo>
                    <a:lnTo>
                      <a:pt x="17" y="30"/>
                    </a:lnTo>
                    <a:lnTo>
                      <a:pt x="17" y="30"/>
                    </a:lnTo>
                    <a:lnTo>
                      <a:pt x="17" y="30"/>
                    </a:lnTo>
                    <a:lnTo>
                      <a:pt x="16" y="30"/>
                    </a:lnTo>
                    <a:lnTo>
                      <a:pt x="16" y="30"/>
                    </a:lnTo>
                    <a:lnTo>
                      <a:pt x="16" y="31"/>
                    </a:lnTo>
                    <a:lnTo>
                      <a:pt x="16" y="31"/>
                    </a:lnTo>
                    <a:lnTo>
                      <a:pt x="15" y="31"/>
                    </a:lnTo>
                    <a:lnTo>
                      <a:pt x="15" y="31"/>
                    </a:lnTo>
                    <a:lnTo>
                      <a:pt x="15" y="31"/>
                    </a:lnTo>
                    <a:lnTo>
                      <a:pt x="15" y="31"/>
                    </a:lnTo>
                    <a:lnTo>
                      <a:pt x="15" y="31"/>
                    </a:lnTo>
                    <a:lnTo>
                      <a:pt x="14" y="31"/>
                    </a:lnTo>
                    <a:lnTo>
                      <a:pt x="14" y="31"/>
                    </a:lnTo>
                    <a:lnTo>
                      <a:pt x="14" y="31"/>
                    </a:lnTo>
                    <a:lnTo>
                      <a:pt x="14" y="31"/>
                    </a:lnTo>
                    <a:lnTo>
                      <a:pt x="13" y="31"/>
                    </a:lnTo>
                    <a:lnTo>
                      <a:pt x="13" y="31"/>
                    </a:lnTo>
                    <a:lnTo>
                      <a:pt x="13" y="30"/>
                    </a:lnTo>
                    <a:lnTo>
                      <a:pt x="13" y="30"/>
                    </a:lnTo>
                    <a:lnTo>
                      <a:pt x="13" y="30"/>
                    </a:lnTo>
                    <a:lnTo>
                      <a:pt x="12" y="30"/>
                    </a:lnTo>
                    <a:lnTo>
                      <a:pt x="12" y="30"/>
                    </a:lnTo>
                    <a:lnTo>
                      <a:pt x="12" y="30"/>
                    </a:lnTo>
                    <a:lnTo>
                      <a:pt x="12" y="30"/>
                    </a:lnTo>
                    <a:lnTo>
                      <a:pt x="12" y="30"/>
                    </a:lnTo>
                    <a:lnTo>
                      <a:pt x="11" y="30"/>
                    </a:lnTo>
                    <a:lnTo>
                      <a:pt x="11" y="30"/>
                    </a:lnTo>
                    <a:lnTo>
                      <a:pt x="11" y="30"/>
                    </a:lnTo>
                    <a:lnTo>
                      <a:pt x="11" y="30"/>
                    </a:lnTo>
                    <a:lnTo>
                      <a:pt x="10" y="30"/>
                    </a:lnTo>
                    <a:lnTo>
                      <a:pt x="10" y="30"/>
                    </a:lnTo>
                    <a:lnTo>
                      <a:pt x="10" y="30"/>
                    </a:lnTo>
                    <a:lnTo>
                      <a:pt x="10" y="30"/>
                    </a:lnTo>
                    <a:lnTo>
                      <a:pt x="10" y="29"/>
                    </a:lnTo>
                    <a:lnTo>
                      <a:pt x="9" y="29"/>
                    </a:lnTo>
                    <a:lnTo>
                      <a:pt x="9" y="29"/>
                    </a:lnTo>
                    <a:lnTo>
                      <a:pt x="9" y="29"/>
                    </a:lnTo>
                    <a:lnTo>
                      <a:pt x="9" y="29"/>
                    </a:lnTo>
                    <a:lnTo>
                      <a:pt x="9" y="29"/>
                    </a:lnTo>
                    <a:lnTo>
                      <a:pt x="8" y="29"/>
                    </a:lnTo>
                    <a:lnTo>
                      <a:pt x="8" y="29"/>
                    </a:lnTo>
                    <a:lnTo>
                      <a:pt x="8" y="29"/>
                    </a:lnTo>
                    <a:lnTo>
                      <a:pt x="8" y="28"/>
                    </a:lnTo>
                    <a:lnTo>
                      <a:pt x="8" y="28"/>
                    </a:lnTo>
                    <a:lnTo>
                      <a:pt x="7" y="28"/>
                    </a:lnTo>
                    <a:lnTo>
                      <a:pt x="7" y="28"/>
                    </a:lnTo>
                    <a:lnTo>
                      <a:pt x="7" y="28"/>
                    </a:lnTo>
                    <a:lnTo>
                      <a:pt x="7" y="28"/>
                    </a:lnTo>
                    <a:lnTo>
                      <a:pt x="7" y="28"/>
                    </a:lnTo>
                    <a:lnTo>
                      <a:pt x="6" y="27"/>
                    </a:lnTo>
                    <a:lnTo>
                      <a:pt x="6" y="27"/>
                    </a:lnTo>
                    <a:lnTo>
                      <a:pt x="6" y="27"/>
                    </a:lnTo>
                    <a:lnTo>
                      <a:pt x="6" y="27"/>
                    </a:lnTo>
                    <a:lnTo>
                      <a:pt x="6" y="27"/>
                    </a:lnTo>
                    <a:lnTo>
                      <a:pt x="6" y="27"/>
                    </a:lnTo>
                    <a:lnTo>
                      <a:pt x="4" y="26"/>
                    </a:lnTo>
                    <a:lnTo>
                      <a:pt x="4" y="26"/>
                    </a:lnTo>
                    <a:lnTo>
                      <a:pt x="4" y="26"/>
                    </a:lnTo>
                    <a:lnTo>
                      <a:pt x="4" y="26"/>
                    </a:lnTo>
                    <a:lnTo>
                      <a:pt x="4" y="26"/>
                    </a:lnTo>
                    <a:lnTo>
                      <a:pt x="4" y="25"/>
                    </a:lnTo>
                    <a:lnTo>
                      <a:pt x="3" y="25"/>
                    </a:lnTo>
                    <a:lnTo>
                      <a:pt x="3" y="25"/>
                    </a:lnTo>
                    <a:lnTo>
                      <a:pt x="3" y="25"/>
                    </a:lnTo>
                    <a:lnTo>
                      <a:pt x="3" y="25"/>
                    </a:lnTo>
                    <a:lnTo>
                      <a:pt x="3" y="24"/>
                    </a:lnTo>
                    <a:lnTo>
                      <a:pt x="3" y="24"/>
                    </a:lnTo>
                    <a:lnTo>
                      <a:pt x="2" y="24"/>
                    </a:lnTo>
                    <a:lnTo>
                      <a:pt x="2" y="24"/>
                    </a:lnTo>
                    <a:lnTo>
                      <a:pt x="2" y="24"/>
                    </a:lnTo>
                    <a:lnTo>
                      <a:pt x="2" y="23"/>
                    </a:lnTo>
                    <a:lnTo>
                      <a:pt x="2" y="23"/>
                    </a:lnTo>
                    <a:lnTo>
                      <a:pt x="2" y="23"/>
                    </a:lnTo>
                    <a:lnTo>
                      <a:pt x="2" y="23"/>
                    </a:lnTo>
                    <a:lnTo>
                      <a:pt x="2" y="22"/>
                    </a:lnTo>
                    <a:lnTo>
                      <a:pt x="1" y="22"/>
                    </a:lnTo>
                    <a:lnTo>
                      <a:pt x="1" y="22"/>
                    </a:lnTo>
                    <a:lnTo>
                      <a:pt x="1" y="22"/>
                    </a:lnTo>
                    <a:lnTo>
                      <a:pt x="1" y="22"/>
                    </a:lnTo>
                    <a:lnTo>
                      <a:pt x="1" y="21"/>
                    </a:lnTo>
                    <a:lnTo>
                      <a:pt x="1" y="21"/>
                    </a:lnTo>
                    <a:lnTo>
                      <a:pt x="1" y="21"/>
                    </a:lnTo>
                    <a:lnTo>
                      <a:pt x="1" y="21"/>
                    </a:lnTo>
                    <a:lnTo>
                      <a:pt x="1" y="20"/>
                    </a:lnTo>
                    <a:lnTo>
                      <a:pt x="1" y="20"/>
                    </a:lnTo>
                    <a:lnTo>
                      <a:pt x="1" y="20"/>
                    </a:lnTo>
                    <a:lnTo>
                      <a:pt x="0" y="20"/>
                    </a:lnTo>
                    <a:lnTo>
                      <a:pt x="0" y="19"/>
                    </a:lnTo>
                    <a:lnTo>
                      <a:pt x="0" y="19"/>
                    </a:lnTo>
                    <a:lnTo>
                      <a:pt x="0" y="19"/>
                    </a:lnTo>
                    <a:lnTo>
                      <a:pt x="0" y="19"/>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1"/>
                    </a:lnTo>
                    <a:lnTo>
                      <a:pt x="0" y="11"/>
                    </a:lnTo>
                    <a:lnTo>
                      <a:pt x="0" y="11"/>
                    </a:lnTo>
                    <a:lnTo>
                      <a:pt x="0" y="11"/>
                    </a:lnTo>
                    <a:lnTo>
                      <a:pt x="0" y="10"/>
                    </a:lnTo>
                    <a:lnTo>
                      <a:pt x="0" y="10"/>
                    </a:lnTo>
                    <a:lnTo>
                      <a:pt x="0" y="10"/>
                    </a:lnTo>
                    <a:lnTo>
                      <a:pt x="0" y="10"/>
                    </a:lnTo>
                    <a:lnTo>
                      <a:pt x="0" y="9"/>
                    </a:lnTo>
                    <a:lnTo>
                      <a:pt x="0" y="9"/>
                    </a:lnTo>
                    <a:lnTo>
                      <a:pt x="0" y="9"/>
                    </a:lnTo>
                    <a:lnTo>
                      <a:pt x="1" y="9"/>
                    </a:lnTo>
                    <a:lnTo>
                      <a:pt x="1" y="9"/>
                    </a:lnTo>
                    <a:lnTo>
                      <a:pt x="1" y="8"/>
                    </a:lnTo>
                    <a:lnTo>
                      <a:pt x="1" y="8"/>
                    </a:lnTo>
                    <a:lnTo>
                      <a:pt x="1" y="8"/>
                    </a:lnTo>
                    <a:lnTo>
                      <a:pt x="1" y="8"/>
                    </a:lnTo>
                    <a:lnTo>
                      <a:pt x="1" y="7"/>
                    </a:lnTo>
                    <a:lnTo>
                      <a:pt x="1" y="7"/>
                    </a:lnTo>
                    <a:lnTo>
                      <a:pt x="1" y="7"/>
                    </a:lnTo>
                    <a:lnTo>
                      <a:pt x="1" y="7"/>
                    </a:lnTo>
                    <a:lnTo>
                      <a:pt x="1" y="7"/>
                    </a:lnTo>
                    <a:lnTo>
                      <a:pt x="2" y="6"/>
                    </a:lnTo>
                    <a:lnTo>
                      <a:pt x="2" y="6"/>
                    </a:lnTo>
                    <a:lnTo>
                      <a:pt x="2" y="6"/>
                    </a:lnTo>
                    <a:lnTo>
                      <a:pt x="2" y="6"/>
                    </a:lnTo>
                    <a:lnTo>
                      <a:pt x="2" y="6"/>
                    </a:lnTo>
                    <a:lnTo>
                      <a:pt x="2" y="5"/>
                    </a:lnTo>
                    <a:lnTo>
                      <a:pt x="2" y="5"/>
                    </a:lnTo>
                    <a:lnTo>
                      <a:pt x="2" y="5"/>
                    </a:lnTo>
                    <a:lnTo>
                      <a:pt x="3" y="5"/>
                    </a:lnTo>
                    <a:lnTo>
                      <a:pt x="3" y="5"/>
                    </a:lnTo>
                    <a:lnTo>
                      <a:pt x="3" y="5"/>
                    </a:lnTo>
                    <a:lnTo>
                      <a:pt x="3" y="4"/>
                    </a:lnTo>
                    <a:lnTo>
                      <a:pt x="3" y="4"/>
                    </a:lnTo>
                    <a:lnTo>
                      <a:pt x="3" y="4"/>
                    </a:lnTo>
                    <a:lnTo>
                      <a:pt x="3" y="4"/>
                    </a:lnTo>
                    <a:lnTo>
                      <a:pt x="4" y="4"/>
                    </a:lnTo>
                    <a:lnTo>
                      <a:pt x="4" y="4"/>
                    </a:lnTo>
                    <a:lnTo>
                      <a:pt x="4" y="3"/>
                    </a:lnTo>
                    <a:lnTo>
                      <a:pt x="4" y="3"/>
                    </a:lnTo>
                    <a:lnTo>
                      <a:pt x="4" y="3"/>
                    </a:lnTo>
                    <a:lnTo>
                      <a:pt x="4" y="3"/>
                    </a:lnTo>
                    <a:lnTo>
                      <a:pt x="6" y="3"/>
                    </a:lnTo>
                    <a:lnTo>
                      <a:pt x="6" y="3"/>
                    </a:lnTo>
                    <a:lnTo>
                      <a:pt x="6" y="3"/>
                    </a:lnTo>
                    <a:lnTo>
                      <a:pt x="6" y="1"/>
                    </a:lnTo>
                    <a:lnTo>
                      <a:pt x="6" y="1"/>
                    </a:lnTo>
                    <a:lnTo>
                      <a:pt x="7" y="1"/>
                    </a:lnTo>
                    <a:lnTo>
                      <a:pt x="7" y="1"/>
                    </a:lnTo>
                    <a:lnTo>
                      <a:pt x="7" y="1"/>
                    </a:lnTo>
                    <a:lnTo>
                      <a:pt x="7" y="1"/>
                    </a:lnTo>
                    <a:lnTo>
                      <a:pt x="7" y="1"/>
                    </a:lnTo>
                    <a:lnTo>
                      <a:pt x="7" y="1"/>
                    </a:lnTo>
                    <a:lnTo>
                      <a:pt x="8" y="1"/>
                    </a:lnTo>
                    <a:lnTo>
                      <a:pt x="8" y="1"/>
                    </a:lnTo>
                    <a:lnTo>
                      <a:pt x="8" y="0"/>
                    </a:lnTo>
                    <a:lnTo>
                      <a:pt x="8" y="0"/>
                    </a:lnTo>
                    <a:lnTo>
                      <a:pt x="8" y="0"/>
                    </a:lnTo>
                    <a:lnTo>
                      <a:pt x="9" y="0"/>
                    </a:lnTo>
                    <a:lnTo>
                      <a:pt x="9" y="0"/>
                    </a:lnTo>
                    <a:lnTo>
                      <a:pt x="9" y="0"/>
                    </a:lnTo>
                    <a:lnTo>
                      <a:pt x="9" y="0"/>
                    </a:lnTo>
                    <a:lnTo>
                      <a:pt x="10" y="0"/>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6" y="1"/>
                    </a:lnTo>
                    <a:lnTo>
                      <a:pt x="17" y="1"/>
                    </a:lnTo>
                    <a:lnTo>
                      <a:pt x="17" y="1"/>
                    </a:lnTo>
                    <a:lnTo>
                      <a:pt x="17" y="1"/>
                    </a:lnTo>
                    <a:lnTo>
                      <a:pt x="17" y="1"/>
                    </a:lnTo>
                    <a:lnTo>
                      <a:pt x="18" y="1"/>
                    </a:lnTo>
                    <a:lnTo>
                      <a:pt x="18" y="1"/>
                    </a:lnTo>
                    <a:lnTo>
                      <a:pt x="18" y="1"/>
                    </a:lnTo>
                    <a:lnTo>
                      <a:pt x="18" y="1"/>
                    </a:lnTo>
                    <a:lnTo>
                      <a:pt x="18" y="1"/>
                    </a:lnTo>
                    <a:lnTo>
                      <a:pt x="19" y="3"/>
                    </a:lnTo>
                    <a:lnTo>
                      <a:pt x="19" y="3"/>
                    </a:lnTo>
                    <a:lnTo>
                      <a:pt x="19" y="3"/>
                    </a:lnTo>
                    <a:lnTo>
                      <a:pt x="19" y="3"/>
                    </a:lnTo>
                    <a:lnTo>
                      <a:pt x="19" y="3"/>
                    </a:lnTo>
                    <a:lnTo>
                      <a:pt x="20" y="3"/>
                    </a:lnTo>
                    <a:lnTo>
                      <a:pt x="20" y="3"/>
                    </a:lnTo>
                    <a:lnTo>
                      <a:pt x="20" y="4"/>
                    </a:lnTo>
                    <a:lnTo>
                      <a:pt x="20" y="4"/>
                    </a:lnTo>
                    <a:lnTo>
                      <a:pt x="20" y="4"/>
                    </a:lnTo>
                    <a:lnTo>
                      <a:pt x="22" y="4"/>
                    </a:lnTo>
                    <a:lnTo>
                      <a:pt x="22" y="4"/>
                    </a:lnTo>
                    <a:lnTo>
                      <a:pt x="22" y="4"/>
                    </a:lnTo>
                    <a:lnTo>
                      <a:pt x="22" y="5"/>
                    </a:lnTo>
                    <a:lnTo>
                      <a:pt x="22" y="5"/>
                    </a:lnTo>
                    <a:lnTo>
                      <a:pt x="22" y="5"/>
                    </a:lnTo>
                    <a:lnTo>
                      <a:pt x="23" y="5"/>
                    </a:lnTo>
                    <a:lnTo>
                      <a:pt x="23" y="5"/>
                    </a:lnTo>
                    <a:lnTo>
                      <a:pt x="23" y="5"/>
                    </a:lnTo>
                    <a:lnTo>
                      <a:pt x="23" y="6"/>
                    </a:lnTo>
                    <a:lnTo>
                      <a:pt x="23" y="6"/>
                    </a:lnTo>
                    <a:lnTo>
                      <a:pt x="23" y="6"/>
                    </a:lnTo>
                    <a:lnTo>
                      <a:pt x="24" y="6"/>
                    </a:lnTo>
                    <a:lnTo>
                      <a:pt x="24" y="6"/>
                    </a:lnTo>
                    <a:lnTo>
                      <a:pt x="24" y="7"/>
                    </a:lnTo>
                    <a:lnTo>
                      <a:pt x="24" y="7"/>
                    </a:lnTo>
                    <a:lnTo>
                      <a:pt x="24" y="7"/>
                    </a:lnTo>
                    <a:lnTo>
                      <a:pt x="24" y="7"/>
                    </a:lnTo>
                    <a:lnTo>
                      <a:pt x="24" y="7"/>
                    </a:lnTo>
                    <a:lnTo>
                      <a:pt x="25" y="8"/>
                    </a:lnTo>
                    <a:lnTo>
                      <a:pt x="25" y="8"/>
                    </a:lnTo>
                    <a:lnTo>
                      <a:pt x="25" y="8"/>
                    </a:lnTo>
                    <a:lnTo>
                      <a:pt x="25" y="8"/>
                    </a:lnTo>
                    <a:lnTo>
                      <a:pt x="25" y="9"/>
                    </a:lnTo>
                    <a:lnTo>
                      <a:pt x="25" y="9"/>
                    </a:lnTo>
                    <a:lnTo>
                      <a:pt x="25" y="9"/>
                    </a:lnTo>
                    <a:lnTo>
                      <a:pt x="25" y="9"/>
                    </a:lnTo>
                    <a:lnTo>
                      <a:pt x="26" y="9"/>
                    </a:lnTo>
                    <a:lnTo>
                      <a:pt x="26" y="10"/>
                    </a:lnTo>
                    <a:lnTo>
                      <a:pt x="26" y="10"/>
                    </a:lnTo>
                    <a:lnTo>
                      <a:pt x="26" y="10"/>
                    </a:lnTo>
                    <a:lnTo>
                      <a:pt x="26" y="10"/>
                    </a:lnTo>
                    <a:lnTo>
                      <a:pt x="26" y="11"/>
                    </a:lnTo>
                    <a:lnTo>
                      <a:pt x="26" y="11"/>
                    </a:lnTo>
                    <a:lnTo>
                      <a:pt x="26" y="11"/>
                    </a:lnTo>
                    <a:lnTo>
                      <a:pt x="26" y="11"/>
                    </a:lnTo>
                    <a:lnTo>
                      <a:pt x="26" y="12"/>
                    </a:lnTo>
                    <a:lnTo>
                      <a:pt x="26" y="12"/>
                    </a:lnTo>
                    <a:lnTo>
                      <a:pt x="26"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169">
                <a:extLst>
                  <a:ext uri="{FF2B5EF4-FFF2-40B4-BE49-F238E27FC236}">
                    <a16:creationId xmlns:a16="http://schemas.microsoft.com/office/drawing/2014/main" id="{4D0EA088-DF4C-AE7C-2143-191FCDCA3DB9}"/>
                  </a:ext>
                </a:extLst>
              </p:cNvPr>
              <p:cNvSpPr>
                <a:spLocks/>
              </p:cNvSpPr>
              <p:nvPr/>
            </p:nvSpPr>
            <p:spPr bwMode="auto">
              <a:xfrm>
                <a:off x="5374" y="2544"/>
                <a:ext cx="27" cy="31"/>
              </a:xfrm>
              <a:custGeom>
                <a:avLst/>
                <a:gdLst>
                  <a:gd name="T0" fmla="*/ 27 w 27"/>
                  <a:gd name="T1" fmla="*/ 17 h 31"/>
                  <a:gd name="T2" fmla="*/ 26 w 27"/>
                  <a:gd name="T3" fmla="*/ 18 h 31"/>
                  <a:gd name="T4" fmla="*/ 26 w 27"/>
                  <a:gd name="T5" fmla="*/ 21 h 31"/>
                  <a:gd name="T6" fmla="*/ 25 w 27"/>
                  <a:gd name="T7" fmla="*/ 22 h 31"/>
                  <a:gd name="T8" fmla="*/ 25 w 27"/>
                  <a:gd name="T9" fmla="*/ 24 h 31"/>
                  <a:gd name="T10" fmla="*/ 24 w 27"/>
                  <a:gd name="T11" fmla="*/ 25 h 31"/>
                  <a:gd name="T12" fmla="*/ 23 w 27"/>
                  <a:gd name="T13" fmla="*/ 26 h 31"/>
                  <a:gd name="T14" fmla="*/ 22 w 27"/>
                  <a:gd name="T15" fmla="*/ 27 h 31"/>
                  <a:gd name="T16" fmla="*/ 21 w 27"/>
                  <a:gd name="T17" fmla="*/ 28 h 31"/>
                  <a:gd name="T18" fmla="*/ 18 w 27"/>
                  <a:gd name="T19" fmla="*/ 29 h 31"/>
                  <a:gd name="T20" fmla="*/ 17 w 27"/>
                  <a:gd name="T21" fmla="*/ 30 h 31"/>
                  <a:gd name="T22" fmla="*/ 16 w 27"/>
                  <a:gd name="T23" fmla="*/ 30 h 31"/>
                  <a:gd name="T24" fmla="*/ 15 w 27"/>
                  <a:gd name="T25" fmla="*/ 31 h 31"/>
                  <a:gd name="T26" fmla="*/ 13 w 27"/>
                  <a:gd name="T27" fmla="*/ 31 h 31"/>
                  <a:gd name="T28" fmla="*/ 12 w 27"/>
                  <a:gd name="T29" fmla="*/ 31 h 31"/>
                  <a:gd name="T30" fmla="*/ 11 w 27"/>
                  <a:gd name="T31" fmla="*/ 31 h 31"/>
                  <a:gd name="T32" fmla="*/ 9 w 27"/>
                  <a:gd name="T33" fmla="*/ 31 h 31"/>
                  <a:gd name="T34" fmla="*/ 8 w 27"/>
                  <a:gd name="T35" fmla="*/ 30 h 31"/>
                  <a:gd name="T36" fmla="*/ 7 w 27"/>
                  <a:gd name="T37" fmla="*/ 30 h 31"/>
                  <a:gd name="T38" fmla="*/ 6 w 27"/>
                  <a:gd name="T39" fmla="*/ 29 h 31"/>
                  <a:gd name="T40" fmla="*/ 4 w 27"/>
                  <a:gd name="T41" fmla="*/ 28 h 31"/>
                  <a:gd name="T42" fmla="*/ 3 w 27"/>
                  <a:gd name="T43" fmla="*/ 27 h 31"/>
                  <a:gd name="T44" fmla="*/ 2 w 27"/>
                  <a:gd name="T45" fmla="*/ 26 h 31"/>
                  <a:gd name="T46" fmla="*/ 1 w 27"/>
                  <a:gd name="T47" fmla="*/ 25 h 31"/>
                  <a:gd name="T48" fmla="*/ 1 w 27"/>
                  <a:gd name="T49" fmla="*/ 24 h 31"/>
                  <a:gd name="T50" fmla="*/ 0 w 27"/>
                  <a:gd name="T51" fmla="*/ 23 h 31"/>
                  <a:gd name="T52" fmla="*/ 0 w 27"/>
                  <a:gd name="T53" fmla="*/ 21 h 31"/>
                  <a:gd name="T54" fmla="*/ 0 w 27"/>
                  <a:gd name="T55" fmla="*/ 19 h 31"/>
                  <a:gd name="T56" fmla="*/ 0 w 27"/>
                  <a:gd name="T57" fmla="*/ 17 h 31"/>
                  <a:gd name="T58" fmla="*/ 0 w 27"/>
                  <a:gd name="T59" fmla="*/ 16 h 31"/>
                  <a:gd name="T60" fmla="*/ 0 w 27"/>
                  <a:gd name="T61" fmla="*/ 14 h 31"/>
                  <a:gd name="T62" fmla="*/ 0 w 27"/>
                  <a:gd name="T63" fmla="*/ 13 h 31"/>
                  <a:gd name="T64" fmla="*/ 1 w 27"/>
                  <a:gd name="T65" fmla="*/ 11 h 31"/>
                  <a:gd name="T66" fmla="*/ 1 w 27"/>
                  <a:gd name="T67" fmla="*/ 10 h 31"/>
                  <a:gd name="T68" fmla="*/ 2 w 27"/>
                  <a:gd name="T69" fmla="*/ 8 h 31"/>
                  <a:gd name="T70" fmla="*/ 3 w 27"/>
                  <a:gd name="T71" fmla="*/ 7 h 31"/>
                  <a:gd name="T72" fmla="*/ 4 w 27"/>
                  <a:gd name="T73" fmla="*/ 6 h 31"/>
                  <a:gd name="T74" fmla="*/ 6 w 27"/>
                  <a:gd name="T75" fmla="*/ 4 h 31"/>
                  <a:gd name="T76" fmla="*/ 7 w 27"/>
                  <a:gd name="T77" fmla="*/ 3 h 31"/>
                  <a:gd name="T78" fmla="*/ 8 w 27"/>
                  <a:gd name="T79" fmla="*/ 2 h 31"/>
                  <a:gd name="T80" fmla="*/ 9 w 27"/>
                  <a:gd name="T81" fmla="*/ 1 h 31"/>
                  <a:gd name="T82" fmla="*/ 10 w 27"/>
                  <a:gd name="T83" fmla="*/ 1 h 31"/>
                  <a:gd name="T84" fmla="*/ 12 w 27"/>
                  <a:gd name="T85" fmla="*/ 0 h 31"/>
                  <a:gd name="T86" fmla="*/ 13 w 27"/>
                  <a:gd name="T87" fmla="*/ 0 h 31"/>
                  <a:gd name="T88" fmla="*/ 14 w 27"/>
                  <a:gd name="T89" fmla="*/ 0 h 31"/>
                  <a:gd name="T90" fmla="*/ 16 w 27"/>
                  <a:gd name="T91" fmla="*/ 0 h 31"/>
                  <a:gd name="T92" fmla="*/ 17 w 27"/>
                  <a:gd name="T93" fmla="*/ 0 h 31"/>
                  <a:gd name="T94" fmla="*/ 18 w 27"/>
                  <a:gd name="T95" fmla="*/ 1 h 31"/>
                  <a:gd name="T96" fmla="*/ 19 w 27"/>
                  <a:gd name="T97" fmla="*/ 1 h 31"/>
                  <a:gd name="T98" fmla="*/ 22 w 27"/>
                  <a:gd name="T99" fmla="*/ 2 h 31"/>
                  <a:gd name="T100" fmla="*/ 23 w 27"/>
                  <a:gd name="T101" fmla="*/ 3 h 31"/>
                  <a:gd name="T102" fmla="*/ 24 w 27"/>
                  <a:gd name="T103" fmla="*/ 4 h 31"/>
                  <a:gd name="T104" fmla="*/ 24 w 27"/>
                  <a:gd name="T105" fmla="*/ 6 h 31"/>
                  <a:gd name="T106" fmla="*/ 25 w 27"/>
                  <a:gd name="T107" fmla="*/ 7 h 31"/>
                  <a:gd name="T108" fmla="*/ 26 w 27"/>
                  <a:gd name="T109" fmla="*/ 8 h 31"/>
                  <a:gd name="T110" fmla="*/ 26 w 27"/>
                  <a:gd name="T111" fmla="*/ 9 h 31"/>
                  <a:gd name="T112" fmla="*/ 27 w 27"/>
                  <a:gd name="T113" fmla="*/ 11 h 31"/>
                  <a:gd name="T114" fmla="*/ 27 w 27"/>
                  <a:gd name="T115" fmla="*/ 12 h 31"/>
                  <a:gd name="T116" fmla="*/ 27 w 27"/>
                  <a:gd name="T117" fmla="*/ 14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7"/>
                    </a:lnTo>
                    <a:lnTo>
                      <a:pt x="27" y="17"/>
                    </a:lnTo>
                    <a:lnTo>
                      <a:pt x="27" y="17"/>
                    </a:lnTo>
                    <a:lnTo>
                      <a:pt x="27" y="17"/>
                    </a:lnTo>
                    <a:lnTo>
                      <a:pt x="26" y="18"/>
                    </a:lnTo>
                    <a:lnTo>
                      <a:pt x="26" y="18"/>
                    </a:lnTo>
                    <a:lnTo>
                      <a:pt x="26" y="18"/>
                    </a:lnTo>
                    <a:lnTo>
                      <a:pt x="26" y="18"/>
                    </a:lnTo>
                    <a:lnTo>
                      <a:pt x="26" y="19"/>
                    </a:lnTo>
                    <a:lnTo>
                      <a:pt x="26" y="19"/>
                    </a:lnTo>
                    <a:lnTo>
                      <a:pt x="26" y="19"/>
                    </a:lnTo>
                    <a:lnTo>
                      <a:pt x="26" y="19"/>
                    </a:lnTo>
                    <a:lnTo>
                      <a:pt x="26" y="19"/>
                    </a:lnTo>
                    <a:lnTo>
                      <a:pt x="26" y="21"/>
                    </a:lnTo>
                    <a:lnTo>
                      <a:pt x="26" y="21"/>
                    </a:lnTo>
                    <a:lnTo>
                      <a:pt x="26" y="21"/>
                    </a:lnTo>
                    <a:lnTo>
                      <a:pt x="26" y="21"/>
                    </a:lnTo>
                    <a:lnTo>
                      <a:pt x="25" y="22"/>
                    </a:lnTo>
                    <a:lnTo>
                      <a:pt x="25" y="22"/>
                    </a:lnTo>
                    <a:lnTo>
                      <a:pt x="25" y="22"/>
                    </a:lnTo>
                    <a:lnTo>
                      <a:pt x="25" y="22"/>
                    </a:lnTo>
                    <a:lnTo>
                      <a:pt x="25" y="23"/>
                    </a:lnTo>
                    <a:lnTo>
                      <a:pt x="25" y="23"/>
                    </a:lnTo>
                    <a:lnTo>
                      <a:pt x="25" y="23"/>
                    </a:lnTo>
                    <a:lnTo>
                      <a:pt x="25" y="23"/>
                    </a:lnTo>
                    <a:lnTo>
                      <a:pt x="25" y="24"/>
                    </a:lnTo>
                    <a:lnTo>
                      <a:pt x="24" y="24"/>
                    </a:lnTo>
                    <a:lnTo>
                      <a:pt x="24" y="24"/>
                    </a:lnTo>
                    <a:lnTo>
                      <a:pt x="24" y="24"/>
                    </a:lnTo>
                    <a:lnTo>
                      <a:pt x="24" y="24"/>
                    </a:lnTo>
                    <a:lnTo>
                      <a:pt x="24" y="25"/>
                    </a:lnTo>
                    <a:lnTo>
                      <a:pt x="24" y="25"/>
                    </a:lnTo>
                    <a:lnTo>
                      <a:pt x="24" y="25"/>
                    </a:lnTo>
                    <a:lnTo>
                      <a:pt x="23" y="25"/>
                    </a:lnTo>
                    <a:lnTo>
                      <a:pt x="23" y="25"/>
                    </a:lnTo>
                    <a:lnTo>
                      <a:pt x="23" y="26"/>
                    </a:lnTo>
                    <a:lnTo>
                      <a:pt x="23" y="26"/>
                    </a:lnTo>
                    <a:lnTo>
                      <a:pt x="23" y="26"/>
                    </a:lnTo>
                    <a:lnTo>
                      <a:pt x="23" y="26"/>
                    </a:lnTo>
                    <a:lnTo>
                      <a:pt x="22" y="26"/>
                    </a:lnTo>
                    <a:lnTo>
                      <a:pt x="22" y="27"/>
                    </a:lnTo>
                    <a:lnTo>
                      <a:pt x="22" y="27"/>
                    </a:lnTo>
                    <a:lnTo>
                      <a:pt x="22" y="27"/>
                    </a:lnTo>
                    <a:lnTo>
                      <a:pt x="22" y="27"/>
                    </a:lnTo>
                    <a:lnTo>
                      <a:pt x="22" y="27"/>
                    </a:lnTo>
                    <a:lnTo>
                      <a:pt x="21" y="27"/>
                    </a:lnTo>
                    <a:lnTo>
                      <a:pt x="21" y="28"/>
                    </a:lnTo>
                    <a:lnTo>
                      <a:pt x="21" y="28"/>
                    </a:lnTo>
                    <a:lnTo>
                      <a:pt x="21" y="28"/>
                    </a:lnTo>
                    <a:lnTo>
                      <a:pt x="21" y="28"/>
                    </a:lnTo>
                    <a:lnTo>
                      <a:pt x="19" y="28"/>
                    </a:lnTo>
                    <a:lnTo>
                      <a:pt x="19" y="28"/>
                    </a:lnTo>
                    <a:lnTo>
                      <a:pt x="19" y="28"/>
                    </a:lnTo>
                    <a:lnTo>
                      <a:pt x="19" y="29"/>
                    </a:lnTo>
                    <a:lnTo>
                      <a:pt x="19" y="29"/>
                    </a:lnTo>
                    <a:lnTo>
                      <a:pt x="18" y="29"/>
                    </a:lnTo>
                    <a:lnTo>
                      <a:pt x="18" y="29"/>
                    </a:lnTo>
                    <a:lnTo>
                      <a:pt x="18" y="29"/>
                    </a:lnTo>
                    <a:lnTo>
                      <a:pt x="18" y="29"/>
                    </a:lnTo>
                    <a:lnTo>
                      <a:pt x="18" y="29"/>
                    </a:lnTo>
                    <a:lnTo>
                      <a:pt x="17" y="30"/>
                    </a:lnTo>
                    <a:lnTo>
                      <a:pt x="17" y="30"/>
                    </a:lnTo>
                    <a:lnTo>
                      <a:pt x="17" y="30"/>
                    </a:lnTo>
                    <a:lnTo>
                      <a:pt x="17" y="30"/>
                    </a:lnTo>
                    <a:lnTo>
                      <a:pt x="17" y="30"/>
                    </a:lnTo>
                    <a:lnTo>
                      <a:pt x="16" y="30"/>
                    </a:lnTo>
                    <a:lnTo>
                      <a:pt x="16" y="30"/>
                    </a:lnTo>
                    <a:lnTo>
                      <a:pt x="16" y="30"/>
                    </a:lnTo>
                    <a:lnTo>
                      <a:pt x="16" y="30"/>
                    </a:lnTo>
                    <a:lnTo>
                      <a:pt x="15" y="30"/>
                    </a:lnTo>
                    <a:lnTo>
                      <a:pt x="15" y="30"/>
                    </a:lnTo>
                    <a:lnTo>
                      <a:pt x="15" y="30"/>
                    </a:lnTo>
                    <a:lnTo>
                      <a:pt x="15" y="31"/>
                    </a:lnTo>
                    <a:lnTo>
                      <a:pt x="15" y="31"/>
                    </a:lnTo>
                    <a:lnTo>
                      <a:pt x="14" y="31"/>
                    </a:lnTo>
                    <a:lnTo>
                      <a:pt x="14" y="31"/>
                    </a:lnTo>
                    <a:lnTo>
                      <a:pt x="14" y="31"/>
                    </a:lnTo>
                    <a:lnTo>
                      <a:pt x="14" y="31"/>
                    </a:lnTo>
                    <a:lnTo>
                      <a:pt x="13" y="31"/>
                    </a:lnTo>
                    <a:lnTo>
                      <a:pt x="13" y="31"/>
                    </a:lnTo>
                    <a:lnTo>
                      <a:pt x="13" y="31"/>
                    </a:lnTo>
                    <a:lnTo>
                      <a:pt x="13" y="31"/>
                    </a:lnTo>
                    <a:lnTo>
                      <a:pt x="13" y="31"/>
                    </a:lnTo>
                    <a:lnTo>
                      <a:pt x="12" y="31"/>
                    </a:lnTo>
                    <a:lnTo>
                      <a:pt x="12" y="31"/>
                    </a:lnTo>
                    <a:lnTo>
                      <a:pt x="12" y="31"/>
                    </a:lnTo>
                    <a:lnTo>
                      <a:pt x="12" y="31"/>
                    </a:lnTo>
                    <a:lnTo>
                      <a:pt x="11" y="31"/>
                    </a:lnTo>
                    <a:lnTo>
                      <a:pt x="11" y="31"/>
                    </a:lnTo>
                    <a:lnTo>
                      <a:pt x="11" y="31"/>
                    </a:lnTo>
                    <a:lnTo>
                      <a:pt x="11" y="31"/>
                    </a:lnTo>
                    <a:lnTo>
                      <a:pt x="11" y="31"/>
                    </a:lnTo>
                    <a:lnTo>
                      <a:pt x="10" y="31"/>
                    </a:lnTo>
                    <a:lnTo>
                      <a:pt x="10" y="31"/>
                    </a:lnTo>
                    <a:lnTo>
                      <a:pt x="10" y="31"/>
                    </a:lnTo>
                    <a:lnTo>
                      <a:pt x="10" y="31"/>
                    </a:lnTo>
                    <a:lnTo>
                      <a:pt x="10" y="31"/>
                    </a:lnTo>
                    <a:lnTo>
                      <a:pt x="9" y="31"/>
                    </a:lnTo>
                    <a:lnTo>
                      <a:pt x="9" y="31"/>
                    </a:lnTo>
                    <a:lnTo>
                      <a:pt x="9" y="31"/>
                    </a:lnTo>
                    <a:lnTo>
                      <a:pt x="9" y="31"/>
                    </a:lnTo>
                    <a:lnTo>
                      <a:pt x="8" y="30"/>
                    </a:lnTo>
                    <a:lnTo>
                      <a:pt x="8" y="30"/>
                    </a:lnTo>
                    <a:lnTo>
                      <a:pt x="8" y="30"/>
                    </a:lnTo>
                    <a:lnTo>
                      <a:pt x="8" y="30"/>
                    </a:lnTo>
                    <a:lnTo>
                      <a:pt x="8" y="30"/>
                    </a:lnTo>
                    <a:lnTo>
                      <a:pt x="7" y="30"/>
                    </a:lnTo>
                    <a:lnTo>
                      <a:pt x="7" y="30"/>
                    </a:lnTo>
                    <a:lnTo>
                      <a:pt x="7" y="30"/>
                    </a:lnTo>
                    <a:lnTo>
                      <a:pt x="7" y="30"/>
                    </a:lnTo>
                    <a:lnTo>
                      <a:pt x="7" y="30"/>
                    </a:lnTo>
                    <a:lnTo>
                      <a:pt x="6" y="30"/>
                    </a:lnTo>
                    <a:lnTo>
                      <a:pt x="6" y="30"/>
                    </a:lnTo>
                    <a:lnTo>
                      <a:pt x="6" y="29"/>
                    </a:lnTo>
                    <a:lnTo>
                      <a:pt x="6" y="29"/>
                    </a:lnTo>
                    <a:lnTo>
                      <a:pt x="6" y="29"/>
                    </a:lnTo>
                    <a:lnTo>
                      <a:pt x="6" y="29"/>
                    </a:lnTo>
                    <a:lnTo>
                      <a:pt x="4" y="29"/>
                    </a:lnTo>
                    <a:lnTo>
                      <a:pt x="4" y="29"/>
                    </a:lnTo>
                    <a:lnTo>
                      <a:pt x="4" y="29"/>
                    </a:lnTo>
                    <a:lnTo>
                      <a:pt x="4" y="28"/>
                    </a:lnTo>
                    <a:lnTo>
                      <a:pt x="4" y="28"/>
                    </a:lnTo>
                    <a:lnTo>
                      <a:pt x="4" y="28"/>
                    </a:lnTo>
                    <a:lnTo>
                      <a:pt x="3" y="28"/>
                    </a:lnTo>
                    <a:lnTo>
                      <a:pt x="3" y="28"/>
                    </a:lnTo>
                    <a:lnTo>
                      <a:pt x="3" y="28"/>
                    </a:lnTo>
                    <a:lnTo>
                      <a:pt x="3" y="28"/>
                    </a:lnTo>
                    <a:lnTo>
                      <a:pt x="3" y="27"/>
                    </a:lnTo>
                    <a:lnTo>
                      <a:pt x="3" y="27"/>
                    </a:lnTo>
                    <a:lnTo>
                      <a:pt x="3" y="27"/>
                    </a:lnTo>
                    <a:lnTo>
                      <a:pt x="2" y="27"/>
                    </a:lnTo>
                    <a:lnTo>
                      <a:pt x="2" y="27"/>
                    </a:lnTo>
                    <a:lnTo>
                      <a:pt x="2" y="27"/>
                    </a:lnTo>
                    <a:lnTo>
                      <a:pt x="2" y="26"/>
                    </a:lnTo>
                    <a:lnTo>
                      <a:pt x="2" y="26"/>
                    </a:lnTo>
                    <a:lnTo>
                      <a:pt x="2" y="26"/>
                    </a:lnTo>
                    <a:lnTo>
                      <a:pt x="2" y="26"/>
                    </a:lnTo>
                    <a:lnTo>
                      <a:pt x="1" y="26"/>
                    </a:lnTo>
                    <a:lnTo>
                      <a:pt x="1" y="25"/>
                    </a:lnTo>
                    <a:lnTo>
                      <a:pt x="1" y="25"/>
                    </a:lnTo>
                    <a:lnTo>
                      <a:pt x="1" y="25"/>
                    </a:lnTo>
                    <a:lnTo>
                      <a:pt x="1" y="25"/>
                    </a:lnTo>
                    <a:lnTo>
                      <a:pt x="1" y="25"/>
                    </a:lnTo>
                    <a:lnTo>
                      <a:pt x="1" y="24"/>
                    </a:lnTo>
                    <a:lnTo>
                      <a:pt x="1" y="24"/>
                    </a:lnTo>
                    <a:lnTo>
                      <a:pt x="1" y="24"/>
                    </a:lnTo>
                    <a:lnTo>
                      <a:pt x="1" y="24"/>
                    </a:lnTo>
                    <a:lnTo>
                      <a:pt x="0" y="24"/>
                    </a:lnTo>
                    <a:lnTo>
                      <a:pt x="0" y="23"/>
                    </a:lnTo>
                    <a:lnTo>
                      <a:pt x="0" y="23"/>
                    </a:lnTo>
                    <a:lnTo>
                      <a:pt x="0" y="23"/>
                    </a:lnTo>
                    <a:lnTo>
                      <a:pt x="0" y="23"/>
                    </a:lnTo>
                    <a:lnTo>
                      <a:pt x="0" y="22"/>
                    </a:lnTo>
                    <a:lnTo>
                      <a:pt x="0" y="22"/>
                    </a:lnTo>
                    <a:lnTo>
                      <a:pt x="0" y="22"/>
                    </a:lnTo>
                    <a:lnTo>
                      <a:pt x="0" y="22"/>
                    </a:lnTo>
                    <a:lnTo>
                      <a:pt x="0" y="21"/>
                    </a:lnTo>
                    <a:lnTo>
                      <a:pt x="0" y="21"/>
                    </a:lnTo>
                    <a:lnTo>
                      <a:pt x="0" y="21"/>
                    </a:lnTo>
                    <a:lnTo>
                      <a:pt x="0" y="21"/>
                    </a:lnTo>
                    <a:lnTo>
                      <a:pt x="0" y="19"/>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1" y="12"/>
                    </a:lnTo>
                    <a:lnTo>
                      <a:pt x="1" y="11"/>
                    </a:lnTo>
                    <a:lnTo>
                      <a:pt x="1" y="11"/>
                    </a:lnTo>
                    <a:lnTo>
                      <a:pt x="1" y="11"/>
                    </a:lnTo>
                    <a:lnTo>
                      <a:pt x="1" y="11"/>
                    </a:lnTo>
                    <a:lnTo>
                      <a:pt x="1" y="10"/>
                    </a:lnTo>
                    <a:lnTo>
                      <a:pt x="1" y="10"/>
                    </a:lnTo>
                    <a:lnTo>
                      <a:pt x="1" y="10"/>
                    </a:lnTo>
                    <a:lnTo>
                      <a:pt x="1" y="10"/>
                    </a:lnTo>
                    <a:lnTo>
                      <a:pt x="1" y="9"/>
                    </a:lnTo>
                    <a:lnTo>
                      <a:pt x="2" y="9"/>
                    </a:lnTo>
                    <a:lnTo>
                      <a:pt x="2" y="9"/>
                    </a:lnTo>
                    <a:lnTo>
                      <a:pt x="2" y="9"/>
                    </a:lnTo>
                    <a:lnTo>
                      <a:pt x="2" y="8"/>
                    </a:lnTo>
                    <a:lnTo>
                      <a:pt x="2" y="8"/>
                    </a:lnTo>
                    <a:lnTo>
                      <a:pt x="2" y="8"/>
                    </a:lnTo>
                    <a:lnTo>
                      <a:pt x="2" y="8"/>
                    </a:lnTo>
                    <a:lnTo>
                      <a:pt x="2" y="8"/>
                    </a:lnTo>
                    <a:lnTo>
                      <a:pt x="3" y="7"/>
                    </a:lnTo>
                    <a:lnTo>
                      <a:pt x="3" y="7"/>
                    </a:lnTo>
                    <a:lnTo>
                      <a:pt x="3" y="7"/>
                    </a:lnTo>
                    <a:lnTo>
                      <a:pt x="3" y="7"/>
                    </a:lnTo>
                    <a:lnTo>
                      <a:pt x="3" y="7"/>
                    </a:lnTo>
                    <a:lnTo>
                      <a:pt x="3" y="6"/>
                    </a:lnTo>
                    <a:lnTo>
                      <a:pt x="4" y="6"/>
                    </a:lnTo>
                    <a:lnTo>
                      <a:pt x="4" y="6"/>
                    </a:lnTo>
                    <a:lnTo>
                      <a:pt x="4" y="6"/>
                    </a:lnTo>
                    <a:lnTo>
                      <a:pt x="4" y="6"/>
                    </a:lnTo>
                    <a:lnTo>
                      <a:pt x="4" y="4"/>
                    </a:lnTo>
                    <a:lnTo>
                      <a:pt x="4" y="4"/>
                    </a:lnTo>
                    <a:lnTo>
                      <a:pt x="6" y="4"/>
                    </a:lnTo>
                    <a:lnTo>
                      <a:pt x="6" y="4"/>
                    </a:lnTo>
                    <a:lnTo>
                      <a:pt x="6" y="4"/>
                    </a:lnTo>
                    <a:lnTo>
                      <a:pt x="6" y="4"/>
                    </a:lnTo>
                    <a:lnTo>
                      <a:pt x="6" y="3"/>
                    </a:lnTo>
                    <a:lnTo>
                      <a:pt x="6" y="3"/>
                    </a:lnTo>
                    <a:lnTo>
                      <a:pt x="7" y="3"/>
                    </a:lnTo>
                    <a:lnTo>
                      <a:pt x="7" y="3"/>
                    </a:lnTo>
                    <a:lnTo>
                      <a:pt x="7" y="3"/>
                    </a:lnTo>
                    <a:lnTo>
                      <a:pt x="7" y="3"/>
                    </a:lnTo>
                    <a:lnTo>
                      <a:pt x="7" y="3"/>
                    </a:lnTo>
                    <a:lnTo>
                      <a:pt x="8" y="2"/>
                    </a:lnTo>
                    <a:lnTo>
                      <a:pt x="8" y="2"/>
                    </a:lnTo>
                    <a:lnTo>
                      <a:pt x="8" y="2"/>
                    </a:lnTo>
                    <a:lnTo>
                      <a:pt x="8" y="2"/>
                    </a:lnTo>
                    <a:lnTo>
                      <a:pt x="8" y="2"/>
                    </a:lnTo>
                    <a:lnTo>
                      <a:pt x="9" y="2"/>
                    </a:lnTo>
                    <a:lnTo>
                      <a:pt x="9" y="2"/>
                    </a:lnTo>
                    <a:lnTo>
                      <a:pt x="9" y="2"/>
                    </a:lnTo>
                    <a:lnTo>
                      <a:pt x="9" y="1"/>
                    </a:lnTo>
                    <a:lnTo>
                      <a:pt x="9" y="1"/>
                    </a:lnTo>
                    <a:lnTo>
                      <a:pt x="10" y="1"/>
                    </a:lnTo>
                    <a:lnTo>
                      <a:pt x="10" y="1"/>
                    </a:lnTo>
                    <a:lnTo>
                      <a:pt x="10" y="1"/>
                    </a:lnTo>
                    <a:lnTo>
                      <a:pt x="10" y="1"/>
                    </a:lnTo>
                    <a:lnTo>
                      <a:pt x="10" y="1"/>
                    </a:lnTo>
                    <a:lnTo>
                      <a:pt x="11" y="1"/>
                    </a:lnTo>
                    <a:lnTo>
                      <a:pt x="11" y="1"/>
                    </a:lnTo>
                    <a:lnTo>
                      <a:pt x="11" y="1"/>
                    </a:lnTo>
                    <a:lnTo>
                      <a:pt x="11" y="1"/>
                    </a:lnTo>
                    <a:lnTo>
                      <a:pt x="12" y="0"/>
                    </a:lnTo>
                    <a:lnTo>
                      <a:pt x="12" y="0"/>
                    </a:lnTo>
                    <a:lnTo>
                      <a:pt x="12" y="0"/>
                    </a:lnTo>
                    <a:lnTo>
                      <a:pt x="12" y="0"/>
                    </a:lnTo>
                    <a:lnTo>
                      <a:pt x="12" y="0"/>
                    </a:lnTo>
                    <a:lnTo>
                      <a:pt x="13" y="0"/>
                    </a:lnTo>
                    <a:lnTo>
                      <a:pt x="13" y="0"/>
                    </a:lnTo>
                    <a:lnTo>
                      <a:pt x="13" y="0"/>
                    </a:lnTo>
                    <a:lnTo>
                      <a:pt x="13" y="0"/>
                    </a:lnTo>
                    <a:lnTo>
                      <a:pt x="14" y="0"/>
                    </a:lnTo>
                    <a:lnTo>
                      <a:pt x="14" y="0"/>
                    </a:lnTo>
                    <a:lnTo>
                      <a:pt x="14" y="0"/>
                    </a:lnTo>
                    <a:lnTo>
                      <a:pt x="14" y="0"/>
                    </a:lnTo>
                    <a:lnTo>
                      <a:pt x="14"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0"/>
                    </a:lnTo>
                    <a:lnTo>
                      <a:pt x="17" y="0"/>
                    </a:lnTo>
                    <a:lnTo>
                      <a:pt x="18" y="0"/>
                    </a:lnTo>
                    <a:lnTo>
                      <a:pt x="18" y="1"/>
                    </a:lnTo>
                    <a:lnTo>
                      <a:pt x="18" y="1"/>
                    </a:lnTo>
                    <a:lnTo>
                      <a:pt x="18" y="1"/>
                    </a:lnTo>
                    <a:lnTo>
                      <a:pt x="18" y="1"/>
                    </a:lnTo>
                    <a:lnTo>
                      <a:pt x="19" y="1"/>
                    </a:lnTo>
                    <a:lnTo>
                      <a:pt x="19" y="1"/>
                    </a:lnTo>
                    <a:lnTo>
                      <a:pt x="19" y="1"/>
                    </a:lnTo>
                    <a:lnTo>
                      <a:pt x="19" y="1"/>
                    </a:lnTo>
                    <a:lnTo>
                      <a:pt x="19" y="1"/>
                    </a:lnTo>
                    <a:lnTo>
                      <a:pt x="21" y="1"/>
                    </a:lnTo>
                    <a:lnTo>
                      <a:pt x="21" y="1"/>
                    </a:lnTo>
                    <a:lnTo>
                      <a:pt x="21" y="2"/>
                    </a:lnTo>
                    <a:lnTo>
                      <a:pt x="21" y="2"/>
                    </a:lnTo>
                    <a:lnTo>
                      <a:pt x="21" y="2"/>
                    </a:lnTo>
                    <a:lnTo>
                      <a:pt x="22" y="2"/>
                    </a:lnTo>
                    <a:lnTo>
                      <a:pt x="22" y="2"/>
                    </a:lnTo>
                    <a:lnTo>
                      <a:pt x="22" y="2"/>
                    </a:lnTo>
                    <a:lnTo>
                      <a:pt x="22" y="2"/>
                    </a:lnTo>
                    <a:lnTo>
                      <a:pt x="22" y="2"/>
                    </a:lnTo>
                    <a:lnTo>
                      <a:pt x="22" y="3"/>
                    </a:lnTo>
                    <a:lnTo>
                      <a:pt x="23" y="3"/>
                    </a:lnTo>
                    <a:lnTo>
                      <a:pt x="23" y="3"/>
                    </a:lnTo>
                    <a:lnTo>
                      <a:pt x="23" y="3"/>
                    </a:lnTo>
                    <a:lnTo>
                      <a:pt x="23" y="3"/>
                    </a:lnTo>
                    <a:lnTo>
                      <a:pt x="23" y="3"/>
                    </a:lnTo>
                    <a:lnTo>
                      <a:pt x="23" y="3"/>
                    </a:lnTo>
                    <a:lnTo>
                      <a:pt x="24" y="4"/>
                    </a:lnTo>
                    <a:lnTo>
                      <a:pt x="24" y="4"/>
                    </a:lnTo>
                    <a:lnTo>
                      <a:pt x="24" y="4"/>
                    </a:lnTo>
                    <a:lnTo>
                      <a:pt x="24" y="4"/>
                    </a:lnTo>
                    <a:lnTo>
                      <a:pt x="24" y="4"/>
                    </a:lnTo>
                    <a:lnTo>
                      <a:pt x="24" y="4"/>
                    </a:lnTo>
                    <a:lnTo>
                      <a:pt x="24" y="6"/>
                    </a:lnTo>
                    <a:lnTo>
                      <a:pt x="25" y="6"/>
                    </a:lnTo>
                    <a:lnTo>
                      <a:pt x="25" y="6"/>
                    </a:lnTo>
                    <a:lnTo>
                      <a:pt x="25" y="6"/>
                    </a:lnTo>
                    <a:lnTo>
                      <a:pt x="25" y="6"/>
                    </a:lnTo>
                    <a:lnTo>
                      <a:pt x="25" y="7"/>
                    </a:lnTo>
                    <a:lnTo>
                      <a:pt x="25" y="7"/>
                    </a:lnTo>
                    <a:lnTo>
                      <a:pt x="25" y="7"/>
                    </a:lnTo>
                    <a:lnTo>
                      <a:pt x="25" y="7"/>
                    </a:lnTo>
                    <a:lnTo>
                      <a:pt x="25" y="7"/>
                    </a:lnTo>
                    <a:lnTo>
                      <a:pt x="26" y="8"/>
                    </a:lnTo>
                    <a:lnTo>
                      <a:pt x="26" y="8"/>
                    </a:lnTo>
                    <a:lnTo>
                      <a:pt x="26" y="8"/>
                    </a:lnTo>
                    <a:lnTo>
                      <a:pt x="26" y="8"/>
                    </a:lnTo>
                    <a:lnTo>
                      <a:pt x="26" y="8"/>
                    </a:lnTo>
                    <a:lnTo>
                      <a:pt x="26" y="9"/>
                    </a:lnTo>
                    <a:lnTo>
                      <a:pt x="26" y="9"/>
                    </a:lnTo>
                    <a:lnTo>
                      <a:pt x="26" y="9"/>
                    </a:lnTo>
                    <a:lnTo>
                      <a:pt x="26" y="9"/>
                    </a:lnTo>
                    <a:lnTo>
                      <a:pt x="26" y="10"/>
                    </a:lnTo>
                    <a:lnTo>
                      <a:pt x="26" y="10"/>
                    </a:lnTo>
                    <a:lnTo>
                      <a:pt x="26" y="10"/>
                    </a:lnTo>
                    <a:lnTo>
                      <a:pt x="27" y="10"/>
                    </a:lnTo>
                    <a:lnTo>
                      <a:pt x="27" y="11"/>
                    </a:lnTo>
                    <a:lnTo>
                      <a:pt x="27" y="11"/>
                    </a:lnTo>
                    <a:lnTo>
                      <a:pt x="27" y="11"/>
                    </a:lnTo>
                    <a:lnTo>
                      <a:pt x="27" y="11"/>
                    </a:lnTo>
                    <a:lnTo>
                      <a:pt x="27" y="12"/>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lnTo>
                      <a:pt x="27"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170">
                <a:extLst>
                  <a:ext uri="{FF2B5EF4-FFF2-40B4-BE49-F238E27FC236}">
                    <a16:creationId xmlns:a16="http://schemas.microsoft.com/office/drawing/2014/main" id="{12BE045D-8BDC-D3C4-B06C-45C9FEA14F43}"/>
                  </a:ext>
                </a:extLst>
              </p:cNvPr>
              <p:cNvSpPr>
                <a:spLocks/>
              </p:cNvSpPr>
              <p:nvPr/>
            </p:nvSpPr>
            <p:spPr bwMode="auto">
              <a:xfrm>
                <a:off x="5629" y="2523"/>
                <a:ext cx="27" cy="31"/>
              </a:xfrm>
              <a:custGeom>
                <a:avLst/>
                <a:gdLst>
                  <a:gd name="T0" fmla="*/ 27 w 27"/>
                  <a:gd name="T1" fmla="*/ 16 h 31"/>
                  <a:gd name="T2" fmla="*/ 26 w 27"/>
                  <a:gd name="T3" fmla="*/ 18 h 31"/>
                  <a:gd name="T4" fmla="*/ 26 w 27"/>
                  <a:gd name="T5" fmla="*/ 19 h 31"/>
                  <a:gd name="T6" fmla="*/ 25 w 27"/>
                  <a:gd name="T7" fmla="*/ 21 h 31"/>
                  <a:gd name="T8" fmla="*/ 25 w 27"/>
                  <a:gd name="T9" fmla="*/ 22 h 31"/>
                  <a:gd name="T10" fmla="*/ 24 w 27"/>
                  <a:gd name="T11" fmla="*/ 23 h 31"/>
                  <a:gd name="T12" fmla="*/ 23 w 27"/>
                  <a:gd name="T13" fmla="*/ 25 h 31"/>
                  <a:gd name="T14" fmla="*/ 22 w 27"/>
                  <a:gd name="T15" fmla="*/ 27 h 31"/>
                  <a:gd name="T16" fmla="*/ 21 w 27"/>
                  <a:gd name="T17" fmla="*/ 28 h 31"/>
                  <a:gd name="T18" fmla="*/ 19 w 27"/>
                  <a:gd name="T19" fmla="*/ 29 h 31"/>
                  <a:gd name="T20" fmla="*/ 18 w 27"/>
                  <a:gd name="T21" fmla="*/ 29 h 31"/>
                  <a:gd name="T22" fmla="*/ 16 w 27"/>
                  <a:gd name="T23" fmla="*/ 30 h 31"/>
                  <a:gd name="T24" fmla="*/ 15 w 27"/>
                  <a:gd name="T25" fmla="*/ 30 h 31"/>
                  <a:gd name="T26" fmla="*/ 13 w 27"/>
                  <a:gd name="T27" fmla="*/ 30 h 31"/>
                  <a:gd name="T28" fmla="*/ 12 w 27"/>
                  <a:gd name="T29" fmla="*/ 31 h 31"/>
                  <a:gd name="T30" fmla="*/ 11 w 27"/>
                  <a:gd name="T31" fmla="*/ 31 h 31"/>
                  <a:gd name="T32" fmla="*/ 9 w 27"/>
                  <a:gd name="T33" fmla="*/ 30 h 31"/>
                  <a:gd name="T34" fmla="*/ 8 w 27"/>
                  <a:gd name="T35" fmla="*/ 30 h 31"/>
                  <a:gd name="T36" fmla="*/ 7 w 27"/>
                  <a:gd name="T37" fmla="*/ 29 h 31"/>
                  <a:gd name="T38" fmla="*/ 6 w 27"/>
                  <a:gd name="T39" fmla="*/ 29 h 31"/>
                  <a:gd name="T40" fmla="*/ 5 w 27"/>
                  <a:gd name="T41" fmla="*/ 28 h 31"/>
                  <a:gd name="T42" fmla="*/ 4 w 27"/>
                  <a:gd name="T43" fmla="*/ 27 h 31"/>
                  <a:gd name="T44" fmla="*/ 3 w 27"/>
                  <a:gd name="T45" fmla="*/ 25 h 31"/>
                  <a:gd name="T46" fmla="*/ 2 w 27"/>
                  <a:gd name="T47" fmla="*/ 24 h 31"/>
                  <a:gd name="T48" fmla="*/ 2 w 27"/>
                  <a:gd name="T49" fmla="*/ 23 h 31"/>
                  <a:gd name="T50" fmla="*/ 0 w 27"/>
                  <a:gd name="T51" fmla="*/ 21 h 31"/>
                  <a:gd name="T52" fmla="*/ 0 w 27"/>
                  <a:gd name="T53" fmla="*/ 20 h 31"/>
                  <a:gd name="T54" fmla="*/ 0 w 27"/>
                  <a:gd name="T55" fmla="*/ 18 h 31"/>
                  <a:gd name="T56" fmla="*/ 0 w 27"/>
                  <a:gd name="T57" fmla="*/ 17 h 31"/>
                  <a:gd name="T58" fmla="*/ 0 w 27"/>
                  <a:gd name="T59" fmla="*/ 15 h 31"/>
                  <a:gd name="T60" fmla="*/ 0 w 27"/>
                  <a:gd name="T61" fmla="*/ 14 h 31"/>
                  <a:gd name="T62" fmla="*/ 0 w 27"/>
                  <a:gd name="T63" fmla="*/ 12 h 31"/>
                  <a:gd name="T64" fmla="*/ 2 w 27"/>
                  <a:gd name="T65" fmla="*/ 11 h 31"/>
                  <a:gd name="T66" fmla="*/ 2 w 27"/>
                  <a:gd name="T67" fmla="*/ 8 h 31"/>
                  <a:gd name="T68" fmla="*/ 3 w 27"/>
                  <a:gd name="T69" fmla="*/ 7 h 31"/>
                  <a:gd name="T70" fmla="*/ 4 w 27"/>
                  <a:gd name="T71" fmla="*/ 6 h 31"/>
                  <a:gd name="T72" fmla="*/ 5 w 27"/>
                  <a:gd name="T73" fmla="*/ 5 h 31"/>
                  <a:gd name="T74" fmla="*/ 6 w 27"/>
                  <a:gd name="T75" fmla="*/ 4 h 31"/>
                  <a:gd name="T76" fmla="*/ 7 w 27"/>
                  <a:gd name="T77" fmla="*/ 3 h 31"/>
                  <a:gd name="T78" fmla="*/ 8 w 27"/>
                  <a:gd name="T79" fmla="*/ 2 h 31"/>
                  <a:gd name="T80" fmla="*/ 9 w 27"/>
                  <a:gd name="T81" fmla="*/ 1 h 31"/>
                  <a:gd name="T82" fmla="*/ 10 w 27"/>
                  <a:gd name="T83" fmla="*/ 0 h 31"/>
                  <a:gd name="T84" fmla="*/ 12 w 27"/>
                  <a:gd name="T85" fmla="*/ 0 h 31"/>
                  <a:gd name="T86" fmla="*/ 13 w 27"/>
                  <a:gd name="T87" fmla="*/ 0 h 31"/>
                  <a:gd name="T88" fmla="*/ 14 w 27"/>
                  <a:gd name="T89" fmla="*/ 0 h 31"/>
                  <a:gd name="T90" fmla="*/ 16 w 27"/>
                  <a:gd name="T91" fmla="*/ 0 h 31"/>
                  <a:gd name="T92" fmla="*/ 18 w 27"/>
                  <a:gd name="T93" fmla="*/ 0 h 31"/>
                  <a:gd name="T94" fmla="*/ 19 w 27"/>
                  <a:gd name="T95" fmla="*/ 0 h 31"/>
                  <a:gd name="T96" fmla="*/ 20 w 27"/>
                  <a:gd name="T97" fmla="*/ 1 h 31"/>
                  <a:gd name="T98" fmla="*/ 22 w 27"/>
                  <a:gd name="T99" fmla="*/ 1 h 31"/>
                  <a:gd name="T100" fmla="*/ 23 w 27"/>
                  <a:gd name="T101" fmla="*/ 2 h 31"/>
                  <a:gd name="T102" fmla="*/ 24 w 27"/>
                  <a:gd name="T103" fmla="*/ 3 h 31"/>
                  <a:gd name="T104" fmla="*/ 24 w 27"/>
                  <a:gd name="T105" fmla="*/ 4 h 31"/>
                  <a:gd name="T106" fmla="*/ 25 w 27"/>
                  <a:gd name="T107" fmla="*/ 5 h 31"/>
                  <a:gd name="T108" fmla="*/ 26 w 27"/>
                  <a:gd name="T109" fmla="*/ 7 h 31"/>
                  <a:gd name="T110" fmla="*/ 26 w 27"/>
                  <a:gd name="T111" fmla="*/ 8 h 31"/>
                  <a:gd name="T112" fmla="*/ 27 w 27"/>
                  <a:gd name="T113" fmla="*/ 9 h 31"/>
                  <a:gd name="T114" fmla="*/ 27 w 27"/>
                  <a:gd name="T115" fmla="*/ 12 h 31"/>
                  <a:gd name="T116" fmla="*/ 27 w 27"/>
                  <a:gd name="T117" fmla="*/ 13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5"/>
                    </a:moveTo>
                    <a:lnTo>
                      <a:pt x="27" y="15"/>
                    </a:lnTo>
                    <a:lnTo>
                      <a:pt x="27" y="16"/>
                    </a:lnTo>
                    <a:lnTo>
                      <a:pt x="27" y="16"/>
                    </a:lnTo>
                    <a:lnTo>
                      <a:pt x="27" y="16"/>
                    </a:lnTo>
                    <a:lnTo>
                      <a:pt x="27" y="16"/>
                    </a:lnTo>
                    <a:lnTo>
                      <a:pt x="27" y="17"/>
                    </a:lnTo>
                    <a:lnTo>
                      <a:pt x="27" y="17"/>
                    </a:lnTo>
                    <a:lnTo>
                      <a:pt x="26" y="17"/>
                    </a:lnTo>
                    <a:lnTo>
                      <a:pt x="26" y="17"/>
                    </a:lnTo>
                    <a:lnTo>
                      <a:pt x="26" y="18"/>
                    </a:lnTo>
                    <a:lnTo>
                      <a:pt x="26" y="18"/>
                    </a:lnTo>
                    <a:lnTo>
                      <a:pt x="26" y="18"/>
                    </a:lnTo>
                    <a:lnTo>
                      <a:pt x="26" y="18"/>
                    </a:lnTo>
                    <a:lnTo>
                      <a:pt x="26" y="19"/>
                    </a:lnTo>
                    <a:lnTo>
                      <a:pt x="26" y="19"/>
                    </a:lnTo>
                    <a:lnTo>
                      <a:pt x="26" y="19"/>
                    </a:lnTo>
                    <a:lnTo>
                      <a:pt x="26" y="19"/>
                    </a:lnTo>
                    <a:lnTo>
                      <a:pt x="26" y="20"/>
                    </a:lnTo>
                    <a:lnTo>
                      <a:pt x="26" y="20"/>
                    </a:lnTo>
                    <a:lnTo>
                      <a:pt x="26" y="20"/>
                    </a:lnTo>
                    <a:lnTo>
                      <a:pt x="25" y="20"/>
                    </a:lnTo>
                    <a:lnTo>
                      <a:pt x="25" y="21"/>
                    </a:lnTo>
                    <a:lnTo>
                      <a:pt x="25" y="21"/>
                    </a:lnTo>
                    <a:lnTo>
                      <a:pt x="25" y="21"/>
                    </a:lnTo>
                    <a:lnTo>
                      <a:pt x="25" y="21"/>
                    </a:lnTo>
                    <a:lnTo>
                      <a:pt x="25" y="21"/>
                    </a:lnTo>
                    <a:lnTo>
                      <a:pt x="25" y="22"/>
                    </a:lnTo>
                    <a:lnTo>
                      <a:pt x="25" y="22"/>
                    </a:lnTo>
                    <a:lnTo>
                      <a:pt x="25" y="22"/>
                    </a:lnTo>
                    <a:lnTo>
                      <a:pt x="24" y="22"/>
                    </a:lnTo>
                    <a:lnTo>
                      <a:pt x="24" y="23"/>
                    </a:lnTo>
                    <a:lnTo>
                      <a:pt x="24" y="23"/>
                    </a:lnTo>
                    <a:lnTo>
                      <a:pt x="24" y="23"/>
                    </a:lnTo>
                    <a:lnTo>
                      <a:pt x="24" y="23"/>
                    </a:lnTo>
                    <a:lnTo>
                      <a:pt x="24" y="23"/>
                    </a:lnTo>
                    <a:lnTo>
                      <a:pt x="24" y="24"/>
                    </a:lnTo>
                    <a:lnTo>
                      <a:pt x="23" y="24"/>
                    </a:lnTo>
                    <a:lnTo>
                      <a:pt x="23" y="24"/>
                    </a:lnTo>
                    <a:lnTo>
                      <a:pt x="23" y="24"/>
                    </a:lnTo>
                    <a:lnTo>
                      <a:pt x="23" y="24"/>
                    </a:lnTo>
                    <a:lnTo>
                      <a:pt x="23" y="25"/>
                    </a:lnTo>
                    <a:lnTo>
                      <a:pt x="23" y="25"/>
                    </a:lnTo>
                    <a:lnTo>
                      <a:pt x="22" y="25"/>
                    </a:lnTo>
                    <a:lnTo>
                      <a:pt x="22" y="25"/>
                    </a:lnTo>
                    <a:lnTo>
                      <a:pt x="22" y="25"/>
                    </a:lnTo>
                    <a:lnTo>
                      <a:pt x="22" y="27"/>
                    </a:lnTo>
                    <a:lnTo>
                      <a:pt x="22" y="27"/>
                    </a:lnTo>
                    <a:lnTo>
                      <a:pt x="22" y="27"/>
                    </a:lnTo>
                    <a:lnTo>
                      <a:pt x="21" y="27"/>
                    </a:lnTo>
                    <a:lnTo>
                      <a:pt x="21" y="27"/>
                    </a:lnTo>
                    <a:lnTo>
                      <a:pt x="21" y="27"/>
                    </a:lnTo>
                    <a:lnTo>
                      <a:pt x="21" y="28"/>
                    </a:lnTo>
                    <a:lnTo>
                      <a:pt x="21" y="28"/>
                    </a:lnTo>
                    <a:lnTo>
                      <a:pt x="20" y="28"/>
                    </a:lnTo>
                    <a:lnTo>
                      <a:pt x="20" y="28"/>
                    </a:lnTo>
                    <a:lnTo>
                      <a:pt x="20" y="28"/>
                    </a:lnTo>
                    <a:lnTo>
                      <a:pt x="20" y="28"/>
                    </a:lnTo>
                    <a:lnTo>
                      <a:pt x="20" y="28"/>
                    </a:lnTo>
                    <a:lnTo>
                      <a:pt x="19" y="29"/>
                    </a:lnTo>
                    <a:lnTo>
                      <a:pt x="19" y="29"/>
                    </a:lnTo>
                    <a:lnTo>
                      <a:pt x="19" y="29"/>
                    </a:lnTo>
                    <a:lnTo>
                      <a:pt x="19" y="29"/>
                    </a:lnTo>
                    <a:lnTo>
                      <a:pt x="19" y="29"/>
                    </a:lnTo>
                    <a:lnTo>
                      <a:pt x="18" y="29"/>
                    </a:lnTo>
                    <a:lnTo>
                      <a:pt x="18" y="29"/>
                    </a:lnTo>
                    <a:lnTo>
                      <a:pt x="18" y="29"/>
                    </a:lnTo>
                    <a:lnTo>
                      <a:pt x="18" y="29"/>
                    </a:lnTo>
                    <a:lnTo>
                      <a:pt x="18" y="30"/>
                    </a:lnTo>
                    <a:lnTo>
                      <a:pt x="16"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4" y="30"/>
                    </a:lnTo>
                    <a:lnTo>
                      <a:pt x="13" y="30"/>
                    </a:lnTo>
                    <a:lnTo>
                      <a:pt x="13" y="30"/>
                    </a:lnTo>
                    <a:lnTo>
                      <a:pt x="13" y="31"/>
                    </a:lnTo>
                    <a:lnTo>
                      <a:pt x="13" y="31"/>
                    </a:lnTo>
                    <a:lnTo>
                      <a:pt x="13" y="31"/>
                    </a:lnTo>
                    <a:lnTo>
                      <a:pt x="12" y="31"/>
                    </a:lnTo>
                    <a:lnTo>
                      <a:pt x="12" y="31"/>
                    </a:lnTo>
                    <a:lnTo>
                      <a:pt x="12" y="31"/>
                    </a:lnTo>
                    <a:lnTo>
                      <a:pt x="12" y="31"/>
                    </a:lnTo>
                    <a:lnTo>
                      <a:pt x="11" y="31"/>
                    </a:lnTo>
                    <a:lnTo>
                      <a:pt x="11" y="31"/>
                    </a:lnTo>
                    <a:lnTo>
                      <a:pt x="11" y="31"/>
                    </a:lnTo>
                    <a:lnTo>
                      <a:pt x="11" y="31"/>
                    </a:lnTo>
                    <a:lnTo>
                      <a:pt x="11" y="31"/>
                    </a:lnTo>
                    <a:lnTo>
                      <a:pt x="10" y="31"/>
                    </a:lnTo>
                    <a:lnTo>
                      <a:pt x="10" y="30"/>
                    </a:lnTo>
                    <a:lnTo>
                      <a:pt x="10" y="30"/>
                    </a:lnTo>
                    <a:lnTo>
                      <a:pt x="10" y="30"/>
                    </a:lnTo>
                    <a:lnTo>
                      <a:pt x="10" y="30"/>
                    </a:lnTo>
                    <a:lnTo>
                      <a:pt x="9" y="30"/>
                    </a:lnTo>
                    <a:lnTo>
                      <a:pt x="9" y="30"/>
                    </a:lnTo>
                    <a:lnTo>
                      <a:pt x="9" y="30"/>
                    </a:lnTo>
                    <a:lnTo>
                      <a:pt x="9" y="30"/>
                    </a:lnTo>
                    <a:lnTo>
                      <a:pt x="8" y="30"/>
                    </a:lnTo>
                    <a:lnTo>
                      <a:pt x="8" y="30"/>
                    </a:lnTo>
                    <a:lnTo>
                      <a:pt x="8" y="30"/>
                    </a:lnTo>
                    <a:lnTo>
                      <a:pt x="8" y="30"/>
                    </a:lnTo>
                    <a:lnTo>
                      <a:pt x="8" y="30"/>
                    </a:lnTo>
                    <a:lnTo>
                      <a:pt x="7" y="30"/>
                    </a:lnTo>
                    <a:lnTo>
                      <a:pt x="7" y="30"/>
                    </a:lnTo>
                    <a:lnTo>
                      <a:pt x="7" y="30"/>
                    </a:lnTo>
                    <a:lnTo>
                      <a:pt x="7" y="29"/>
                    </a:lnTo>
                    <a:lnTo>
                      <a:pt x="7" y="29"/>
                    </a:lnTo>
                    <a:lnTo>
                      <a:pt x="7" y="29"/>
                    </a:lnTo>
                    <a:lnTo>
                      <a:pt x="6" y="29"/>
                    </a:lnTo>
                    <a:lnTo>
                      <a:pt x="6" y="29"/>
                    </a:lnTo>
                    <a:lnTo>
                      <a:pt x="6" y="29"/>
                    </a:lnTo>
                    <a:lnTo>
                      <a:pt x="6" y="29"/>
                    </a:lnTo>
                    <a:lnTo>
                      <a:pt x="6" y="29"/>
                    </a:lnTo>
                    <a:lnTo>
                      <a:pt x="5" y="29"/>
                    </a:lnTo>
                    <a:lnTo>
                      <a:pt x="5" y="28"/>
                    </a:lnTo>
                    <a:lnTo>
                      <a:pt x="5" y="28"/>
                    </a:lnTo>
                    <a:lnTo>
                      <a:pt x="5" y="28"/>
                    </a:lnTo>
                    <a:lnTo>
                      <a:pt x="5" y="28"/>
                    </a:lnTo>
                    <a:lnTo>
                      <a:pt x="5" y="28"/>
                    </a:lnTo>
                    <a:lnTo>
                      <a:pt x="4" y="28"/>
                    </a:lnTo>
                    <a:lnTo>
                      <a:pt x="4" y="28"/>
                    </a:lnTo>
                    <a:lnTo>
                      <a:pt x="4" y="27"/>
                    </a:lnTo>
                    <a:lnTo>
                      <a:pt x="4" y="27"/>
                    </a:lnTo>
                    <a:lnTo>
                      <a:pt x="4" y="27"/>
                    </a:lnTo>
                    <a:lnTo>
                      <a:pt x="4" y="27"/>
                    </a:lnTo>
                    <a:lnTo>
                      <a:pt x="4" y="27"/>
                    </a:lnTo>
                    <a:lnTo>
                      <a:pt x="3" y="27"/>
                    </a:lnTo>
                    <a:lnTo>
                      <a:pt x="3" y="25"/>
                    </a:lnTo>
                    <a:lnTo>
                      <a:pt x="3" y="25"/>
                    </a:lnTo>
                    <a:lnTo>
                      <a:pt x="3" y="25"/>
                    </a:lnTo>
                    <a:lnTo>
                      <a:pt x="3" y="25"/>
                    </a:lnTo>
                    <a:lnTo>
                      <a:pt x="3" y="25"/>
                    </a:lnTo>
                    <a:lnTo>
                      <a:pt x="3" y="24"/>
                    </a:lnTo>
                    <a:lnTo>
                      <a:pt x="2" y="24"/>
                    </a:lnTo>
                    <a:lnTo>
                      <a:pt x="2" y="24"/>
                    </a:lnTo>
                    <a:lnTo>
                      <a:pt x="2" y="24"/>
                    </a:lnTo>
                    <a:lnTo>
                      <a:pt x="2" y="24"/>
                    </a:lnTo>
                    <a:lnTo>
                      <a:pt x="2" y="23"/>
                    </a:lnTo>
                    <a:lnTo>
                      <a:pt x="2" y="23"/>
                    </a:lnTo>
                    <a:lnTo>
                      <a:pt x="2" y="23"/>
                    </a:lnTo>
                    <a:lnTo>
                      <a:pt x="2" y="23"/>
                    </a:lnTo>
                    <a:lnTo>
                      <a:pt x="2" y="23"/>
                    </a:lnTo>
                    <a:lnTo>
                      <a:pt x="2" y="22"/>
                    </a:lnTo>
                    <a:lnTo>
                      <a:pt x="0" y="22"/>
                    </a:lnTo>
                    <a:lnTo>
                      <a:pt x="0" y="22"/>
                    </a:lnTo>
                    <a:lnTo>
                      <a:pt x="0" y="22"/>
                    </a:lnTo>
                    <a:lnTo>
                      <a:pt x="0" y="21"/>
                    </a:lnTo>
                    <a:lnTo>
                      <a:pt x="0" y="21"/>
                    </a:lnTo>
                    <a:lnTo>
                      <a:pt x="0" y="21"/>
                    </a:lnTo>
                    <a:lnTo>
                      <a:pt x="0" y="21"/>
                    </a:lnTo>
                    <a:lnTo>
                      <a:pt x="0" y="21"/>
                    </a:lnTo>
                    <a:lnTo>
                      <a:pt x="0" y="20"/>
                    </a:lnTo>
                    <a:lnTo>
                      <a:pt x="0" y="20"/>
                    </a:lnTo>
                    <a:lnTo>
                      <a:pt x="0" y="20"/>
                    </a:lnTo>
                    <a:lnTo>
                      <a:pt x="0" y="20"/>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1"/>
                    </a:lnTo>
                    <a:lnTo>
                      <a:pt x="0" y="11"/>
                    </a:lnTo>
                    <a:lnTo>
                      <a:pt x="2" y="11"/>
                    </a:lnTo>
                    <a:lnTo>
                      <a:pt x="2" y="11"/>
                    </a:lnTo>
                    <a:lnTo>
                      <a:pt x="2" y="9"/>
                    </a:lnTo>
                    <a:lnTo>
                      <a:pt x="2" y="9"/>
                    </a:lnTo>
                    <a:lnTo>
                      <a:pt x="2" y="9"/>
                    </a:lnTo>
                    <a:lnTo>
                      <a:pt x="2" y="9"/>
                    </a:lnTo>
                    <a:lnTo>
                      <a:pt x="2" y="8"/>
                    </a:lnTo>
                    <a:lnTo>
                      <a:pt x="2" y="8"/>
                    </a:lnTo>
                    <a:lnTo>
                      <a:pt x="2" y="8"/>
                    </a:lnTo>
                    <a:lnTo>
                      <a:pt x="2" y="8"/>
                    </a:lnTo>
                    <a:lnTo>
                      <a:pt x="3" y="8"/>
                    </a:lnTo>
                    <a:lnTo>
                      <a:pt x="3" y="7"/>
                    </a:lnTo>
                    <a:lnTo>
                      <a:pt x="3" y="7"/>
                    </a:lnTo>
                    <a:lnTo>
                      <a:pt x="3" y="7"/>
                    </a:lnTo>
                    <a:lnTo>
                      <a:pt x="3" y="7"/>
                    </a:lnTo>
                    <a:lnTo>
                      <a:pt x="3" y="6"/>
                    </a:lnTo>
                    <a:lnTo>
                      <a:pt x="3" y="6"/>
                    </a:lnTo>
                    <a:lnTo>
                      <a:pt x="4" y="6"/>
                    </a:lnTo>
                    <a:lnTo>
                      <a:pt x="4" y="6"/>
                    </a:lnTo>
                    <a:lnTo>
                      <a:pt x="4" y="6"/>
                    </a:lnTo>
                    <a:lnTo>
                      <a:pt x="4" y="5"/>
                    </a:lnTo>
                    <a:lnTo>
                      <a:pt x="4" y="5"/>
                    </a:lnTo>
                    <a:lnTo>
                      <a:pt x="4" y="5"/>
                    </a:lnTo>
                    <a:lnTo>
                      <a:pt x="4" y="5"/>
                    </a:lnTo>
                    <a:lnTo>
                      <a:pt x="5" y="5"/>
                    </a:lnTo>
                    <a:lnTo>
                      <a:pt x="5" y="4"/>
                    </a:lnTo>
                    <a:lnTo>
                      <a:pt x="5" y="4"/>
                    </a:lnTo>
                    <a:lnTo>
                      <a:pt x="5" y="4"/>
                    </a:lnTo>
                    <a:lnTo>
                      <a:pt x="5" y="4"/>
                    </a:lnTo>
                    <a:lnTo>
                      <a:pt x="5" y="4"/>
                    </a:lnTo>
                    <a:lnTo>
                      <a:pt x="6" y="4"/>
                    </a:lnTo>
                    <a:lnTo>
                      <a:pt x="6" y="3"/>
                    </a:lnTo>
                    <a:lnTo>
                      <a:pt x="6" y="3"/>
                    </a:lnTo>
                    <a:lnTo>
                      <a:pt x="6" y="3"/>
                    </a:lnTo>
                    <a:lnTo>
                      <a:pt x="6" y="3"/>
                    </a:lnTo>
                    <a:lnTo>
                      <a:pt x="7" y="3"/>
                    </a:lnTo>
                    <a:lnTo>
                      <a:pt x="7" y="3"/>
                    </a:lnTo>
                    <a:lnTo>
                      <a:pt x="7" y="2"/>
                    </a:lnTo>
                    <a:lnTo>
                      <a:pt x="7" y="2"/>
                    </a:lnTo>
                    <a:lnTo>
                      <a:pt x="7" y="2"/>
                    </a:lnTo>
                    <a:lnTo>
                      <a:pt x="7" y="2"/>
                    </a:lnTo>
                    <a:lnTo>
                      <a:pt x="8" y="2"/>
                    </a:lnTo>
                    <a:lnTo>
                      <a:pt x="8" y="2"/>
                    </a:lnTo>
                    <a:lnTo>
                      <a:pt x="8" y="2"/>
                    </a:lnTo>
                    <a:lnTo>
                      <a:pt x="8" y="1"/>
                    </a:lnTo>
                    <a:lnTo>
                      <a:pt x="9" y="1"/>
                    </a:lnTo>
                    <a:lnTo>
                      <a:pt x="9" y="1"/>
                    </a:lnTo>
                    <a:lnTo>
                      <a:pt x="9" y="1"/>
                    </a:lnTo>
                    <a:lnTo>
                      <a:pt x="9" y="1"/>
                    </a:lnTo>
                    <a:lnTo>
                      <a:pt x="9" y="1"/>
                    </a:lnTo>
                    <a:lnTo>
                      <a:pt x="10" y="1"/>
                    </a:lnTo>
                    <a:lnTo>
                      <a:pt x="10" y="1"/>
                    </a:lnTo>
                    <a:lnTo>
                      <a:pt x="10" y="1"/>
                    </a:lnTo>
                    <a:lnTo>
                      <a:pt x="10" y="1"/>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8" y="0"/>
                    </a:lnTo>
                    <a:lnTo>
                      <a:pt x="18" y="0"/>
                    </a:lnTo>
                    <a:lnTo>
                      <a:pt x="18" y="0"/>
                    </a:lnTo>
                    <a:lnTo>
                      <a:pt x="18" y="0"/>
                    </a:lnTo>
                    <a:lnTo>
                      <a:pt x="18" y="0"/>
                    </a:lnTo>
                    <a:lnTo>
                      <a:pt x="19" y="0"/>
                    </a:lnTo>
                    <a:lnTo>
                      <a:pt x="19" y="0"/>
                    </a:lnTo>
                    <a:lnTo>
                      <a:pt x="19" y="0"/>
                    </a:lnTo>
                    <a:lnTo>
                      <a:pt x="19" y="0"/>
                    </a:lnTo>
                    <a:lnTo>
                      <a:pt x="19" y="0"/>
                    </a:lnTo>
                    <a:lnTo>
                      <a:pt x="20" y="0"/>
                    </a:lnTo>
                    <a:lnTo>
                      <a:pt x="20" y="1"/>
                    </a:lnTo>
                    <a:lnTo>
                      <a:pt x="20" y="1"/>
                    </a:lnTo>
                    <a:lnTo>
                      <a:pt x="20" y="1"/>
                    </a:lnTo>
                    <a:lnTo>
                      <a:pt x="20" y="1"/>
                    </a:lnTo>
                    <a:lnTo>
                      <a:pt x="21" y="1"/>
                    </a:lnTo>
                    <a:lnTo>
                      <a:pt x="21" y="1"/>
                    </a:lnTo>
                    <a:lnTo>
                      <a:pt x="21" y="1"/>
                    </a:lnTo>
                    <a:lnTo>
                      <a:pt x="21" y="1"/>
                    </a:lnTo>
                    <a:lnTo>
                      <a:pt x="21" y="1"/>
                    </a:lnTo>
                    <a:lnTo>
                      <a:pt x="22" y="1"/>
                    </a:lnTo>
                    <a:lnTo>
                      <a:pt x="22" y="2"/>
                    </a:lnTo>
                    <a:lnTo>
                      <a:pt x="22" y="2"/>
                    </a:lnTo>
                    <a:lnTo>
                      <a:pt x="22" y="2"/>
                    </a:lnTo>
                    <a:lnTo>
                      <a:pt x="22" y="2"/>
                    </a:lnTo>
                    <a:lnTo>
                      <a:pt x="22" y="2"/>
                    </a:lnTo>
                    <a:lnTo>
                      <a:pt x="23" y="2"/>
                    </a:lnTo>
                    <a:lnTo>
                      <a:pt x="23" y="2"/>
                    </a:lnTo>
                    <a:lnTo>
                      <a:pt x="23" y="3"/>
                    </a:lnTo>
                    <a:lnTo>
                      <a:pt x="23" y="3"/>
                    </a:lnTo>
                    <a:lnTo>
                      <a:pt x="23" y="3"/>
                    </a:lnTo>
                    <a:lnTo>
                      <a:pt x="23" y="3"/>
                    </a:lnTo>
                    <a:lnTo>
                      <a:pt x="24" y="3"/>
                    </a:lnTo>
                    <a:lnTo>
                      <a:pt x="24" y="3"/>
                    </a:lnTo>
                    <a:lnTo>
                      <a:pt x="24" y="4"/>
                    </a:lnTo>
                    <a:lnTo>
                      <a:pt x="24" y="4"/>
                    </a:lnTo>
                    <a:lnTo>
                      <a:pt x="24" y="4"/>
                    </a:lnTo>
                    <a:lnTo>
                      <a:pt x="24" y="4"/>
                    </a:lnTo>
                    <a:lnTo>
                      <a:pt x="24" y="4"/>
                    </a:lnTo>
                    <a:lnTo>
                      <a:pt x="25" y="4"/>
                    </a:lnTo>
                    <a:lnTo>
                      <a:pt x="25" y="5"/>
                    </a:lnTo>
                    <a:lnTo>
                      <a:pt x="25" y="5"/>
                    </a:lnTo>
                    <a:lnTo>
                      <a:pt x="25" y="5"/>
                    </a:lnTo>
                    <a:lnTo>
                      <a:pt x="25" y="5"/>
                    </a:lnTo>
                    <a:lnTo>
                      <a:pt x="25" y="5"/>
                    </a:lnTo>
                    <a:lnTo>
                      <a:pt x="25" y="6"/>
                    </a:lnTo>
                    <a:lnTo>
                      <a:pt x="25" y="6"/>
                    </a:lnTo>
                    <a:lnTo>
                      <a:pt x="25" y="6"/>
                    </a:lnTo>
                    <a:lnTo>
                      <a:pt x="26" y="6"/>
                    </a:lnTo>
                    <a:lnTo>
                      <a:pt x="26" y="6"/>
                    </a:lnTo>
                    <a:lnTo>
                      <a:pt x="26" y="7"/>
                    </a:lnTo>
                    <a:lnTo>
                      <a:pt x="26" y="7"/>
                    </a:lnTo>
                    <a:lnTo>
                      <a:pt x="26" y="7"/>
                    </a:lnTo>
                    <a:lnTo>
                      <a:pt x="26" y="7"/>
                    </a:lnTo>
                    <a:lnTo>
                      <a:pt x="26" y="8"/>
                    </a:lnTo>
                    <a:lnTo>
                      <a:pt x="26" y="8"/>
                    </a:lnTo>
                    <a:lnTo>
                      <a:pt x="26" y="8"/>
                    </a:lnTo>
                    <a:lnTo>
                      <a:pt x="26" y="8"/>
                    </a:lnTo>
                    <a:lnTo>
                      <a:pt x="26" y="8"/>
                    </a:lnTo>
                    <a:lnTo>
                      <a:pt x="26" y="9"/>
                    </a:lnTo>
                    <a:lnTo>
                      <a:pt x="26" y="9"/>
                    </a:lnTo>
                    <a:lnTo>
                      <a:pt x="27" y="9"/>
                    </a:lnTo>
                    <a:lnTo>
                      <a:pt x="27" y="9"/>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171">
                <a:extLst>
                  <a:ext uri="{FF2B5EF4-FFF2-40B4-BE49-F238E27FC236}">
                    <a16:creationId xmlns:a16="http://schemas.microsoft.com/office/drawing/2014/main" id="{F7A4032C-8D2D-4FA7-278C-0EE9D71C8707}"/>
                  </a:ext>
                </a:extLst>
              </p:cNvPr>
              <p:cNvSpPr>
                <a:spLocks/>
              </p:cNvSpPr>
              <p:nvPr/>
            </p:nvSpPr>
            <p:spPr bwMode="auto">
              <a:xfrm>
                <a:off x="5592" y="2394"/>
                <a:ext cx="27" cy="31"/>
              </a:xfrm>
              <a:custGeom>
                <a:avLst/>
                <a:gdLst>
                  <a:gd name="T0" fmla="*/ 27 w 27"/>
                  <a:gd name="T1" fmla="*/ 16 h 31"/>
                  <a:gd name="T2" fmla="*/ 27 w 27"/>
                  <a:gd name="T3" fmla="*/ 18 h 31"/>
                  <a:gd name="T4" fmla="*/ 27 w 27"/>
                  <a:gd name="T5" fmla="*/ 19 h 31"/>
                  <a:gd name="T6" fmla="*/ 26 w 27"/>
                  <a:gd name="T7" fmla="*/ 21 h 31"/>
                  <a:gd name="T8" fmla="*/ 26 w 27"/>
                  <a:gd name="T9" fmla="*/ 22 h 31"/>
                  <a:gd name="T10" fmla="*/ 25 w 27"/>
                  <a:gd name="T11" fmla="*/ 23 h 31"/>
                  <a:gd name="T12" fmla="*/ 24 w 27"/>
                  <a:gd name="T13" fmla="*/ 25 h 31"/>
                  <a:gd name="T14" fmla="*/ 22 w 27"/>
                  <a:gd name="T15" fmla="*/ 26 h 31"/>
                  <a:gd name="T16" fmla="*/ 21 w 27"/>
                  <a:gd name="T17" fmla="*/ 27 h 31"/>
                  <a:gd name="T18" fmla="*/ 20 w 27"/>
                  <a:gd name="T19" fmla="*/ 28 h 31"/>
                  <a:gd name="T20" fmla="*/ 19 w 27"/>
                  <a:gd name="T21" fmla="*/ 28 h 31"/>
                  <a:gd name="T22" fmla="*/ 18 w 27"/>
                  <a:gd name="T23" fmla="*/ 29 h 31"/>
                  <a:gd name="T24" fmla="*/ 16 w 27"/>
                  <a:gd name="T25" fmla="*/ 29 h 31"/>
                  <a:gd name="T26" fmla="*/ 15 w 27"/>
                  <a:gd name="T27" fmla="*/ 31 h 31"/>
                  <a:gd name="T28" fmla="*/ 14 w 27"/>
                  <a:gd name="T29" fmla="*/ 31 h 31"/>
                  <a:gd name="T30" fmla="*/ 12 w 27"/>
                  <a:gd name="T31" fmla="*/ 31 h 31"/>
                  <a:gd name="T32" fmla="*/ 11 w 27"/>
                  <a:gd name="T33" fmla="*/ 29 h 31"/>
                  <a:gd name="T34" fmla="*/ 10 w 27"/>
                  <a:gd name="T35" fmla="*/ 29 h 31"/>
                  <a:gd name="T36" fmla="*/ 9 w 27"/>
                  <a:gd name="T37" fmla="*/ 28 h 31"/>
                  <a:gd name="T38" fmla="*/ 6 w 27"/>
                  <a:gd name="T39" fmla="*/ 28 h 31"/>
                  <a:gd name="T40" fmla="*/ 5 w 27"/>
                  <a:gd name="T41" fmla="*/ 27 h 31"/>
                  <a:gd name="T42" fmla="*/ 4 w 27"/>
                  <a:gd name="T43" fmla="*/ 26 h 31"/>
                  <a:gd name="T44" fmla="*/ 3 w 27"/>
                  <a:gd name="T45" fmla="*/ 25 h 31"/>
                  <a:gd name="T46" fmla="*/ 2 w 27"/>
                  <a:gd name="T47" fmla="*/ 24 h 31"/>
                  <a:gd name="T48" fmla="*/ 2 w 27"/>
                  <a:gd name="T49" fmla="*/ 23 h 31"/>
                  <a:gd name="T50" fmla="*/ 1 w 27"/>
                  <a:gd name="T51" fmla="*/ 21 h 31"/>
                  <a:gd name="T52" fmla="*/ 1 w 27"/>
                  <a:gd name="T53" fmla="*/ 20 h 31"/>
                  <a:gd name="T54" fmla="*/ 0 w 27"/>
                  <a:gd name="T55" fmla="*/ 18 h 31"/>
                  <a:gd name="T56" fmla="*/ 0 w 27"/>
                  <a:gd name="T57" fmla="*/ 17 h 31"/>
                  <a:gd name="T58" fmla="*/ 0 w 27"/>
                  <a:gd name="T59" fmla="*/ 14 h 31"/>
                  <a:gd name="T60" fmla="*/ 0 w 27"/>
                  <a:gd name="T61" fmla="*/ 13 h 31"/>
                  <a:gd name="T62" fmla="*/ 0 w 27"/>
                  <a:gd name="T63" fmla="*/ 11 h 31"/>
                  <a:gd name="T64" fmla="*/ 1 w 27"/>
                  <a:gd name="T65" fmla="*/ 10 h 31"/>
                  <a:gd name="T66" fmla="*/ 1 w 27"/>
                  <a:gd name="T67" fmla="*/ 9 h 31"/>
                  <a:gd name="T68" fmla="*/ 2 w 27"/>
                  <a:gd name="T69" fmla="*/ 7 h 31"/>
                  <a:gd name="T70" fmla="*/ 2 w 27"/>
                  <a:gd name="T71" fmla="*/ 6 h 31"/>
                  <a:gd name="T72" fmla="*/ 3 w 27"/>
                  <a:gd name="T73" fmla="*/ 5 h 31"/>
                  <a:gd name="T74" fmla="*/ 4 w 27"/>
                  <a:gd name="T75" fmla="*/ 4 h 31"/>
                  <a:gd name="T76" fmla="*/ 5 w 27"/>
                  <a:gd name="T77" fmla="*/ 3 h 31"/>
                  <a:gd name="T78" fmla="*/ 6 w 27"/>
                  <a:gd name="T79" fmla="*/ 2 h 31"/>
                  <a:gd name="T80" fmla="*/ 8 w 27"/>
                  <a:gd name="T81" fmla="*/ 1 h 31"/>
                  <a:gd name="T82" fmla="*/ 9 w 27"/>
                  <a:gd name="T83" fmla="*/ 0 h 31"/>
                  <a:gd name="T84" fmla="*/ 11 w 27"/>
                  <a:gd name="T85" fmla="*/ 0 h 31"/>
                  <a:gd name="T86" fmla="*/ 12 w 27"/>
                  <a:gd name="T87" fmla="*/ 0 h 31"/>
                  <a:gd name="T88" fmla="*/ 13 w 27"/>
                  <a:gd name="T89" fmla="*/ 0 h 31"/>
                  <a:gd name="T90" fmla="*/ 15 w 27"/>
                  <a:gd name="T91" fmla="*/ 0 h 31"/>
                  <a:gd name="T92" fmla="*/ 16 w 27"/>
                  <a:gd name="T93" fmla="*/ 0 h 31"/>
                  <a:gd name="T94" fmla="*/ 17 w 27"/>
                  <a:gd name="T95" fmla="*/ 0 h 31"/>
                  <a:gd name="T96" fmla="*/ 19 w 27"/>
                  <a:gd name="T97" fmla="*/ 1 h 31"/>
                  <a:gd name="T98" fmla="*/ 20 w 27"/>
                  <a:gd name="T99" fmla="*/ 2 h 31"/>
                  <a:gd name="T100" fmla="*/ 21 w 27"/>
                  <a:gd name="T101" fmla="*/ 2 h 31"/>
                  <a:gd name="T102" fmla="*/ 22 w 27"/>
                  <a:gd name="T103" fmla="*/ 3 h 31"/>
                  <a:gd name="T104" fmla="*/ 24 w 27"/>
                  <a:gd name="T105" fmla="*/ 4 h 31"/>
                  <a:gd name="T106" fmla="*/ 25 w 27"/>
                  <a:gd name="T107" fmla="*/ 5 h 31"/>
                  <a:gd name="T108" fmla="*/ 25 w 27"/>
                  <a:gd name="T109" fmla="*/ 7 h 31"/>
                  <a:gd name="T110" fmla="*/ 26 w 27"/>
                  <a:gd name="T111" fmla="*/ 8 h 31"/>
                  <a:gd name="T112" fmla="*/ 27 w 27"/>
                  <a:gd name="T113" fmla="*/ 9 h 31"/>
                  <a:gd name="T114" fmla="*/ 27 w 27"/>
                  <a:gd name="T115" fmla="*/ 11 h 31"/>
                  <a:gd name="T116" fmla="*/ 27 w 27"/>
                  <a:gd name="T117" fmla="*/ 12 h 31"/>
                  <a:gd name="T118" fmla="*/ 27 w 27"/>
                  <a:gd name="T11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4"/>
                    </a:moveTo>
                    <a:lnTo>
                      <a:pt x="27" y="14"/>
                    </a:lnTo>
                    <a:lnTo>
                      <a:pt x="27" y="16"/>
                    </a:lnTo>
                    <a:lnTo>
                      <a:pt x="27" y="16"/>
                    </a:lnTo>
                    <a:lnTo>
                      <a:pt x="27" y="16"/>
                    </a:lnTo>
                    <a:lnTo>
                      <a:pt x="27" y="16"/>
                    </a:lnTo>
                    <a:lnTo>
                      <a:pt x="27" y="17"/>
                    </a:lnTo>
                    <a:lnTo>
                      <a:pt x="27" y="17"/>
                    </a:lnTo>
                    <a:lnTo>
                      <a:pt x="27" y="17"/>
                    </a:lnTo>
                    <a:lnTo>
                      <a:pt x="27" y="17"/>
                    </a:lnTo>
                    <a:lnTo>
                      <a:pt x="27" y="18"/>
                    </a:lnTo>
                    <a:lnTo>
                      <a:pt x="27" y="18"/>
                    </a:lnTo>
                    <a:lnTo>
                      <a:pt x="27" y="18"/>
                    </a:lnTo>
                    <a:lnTo>
                      <a:pt x="27" y="18"/>
                    </a:lnTo>
                    <a:lnTo>
                      <a:pt x="27" y="19"/>
                    </a:lnTo>
                    <a:lnTo>
                      <a:pt x="27" y="19"/>
                    </a:lnTo>
                    <a:lnTo>
                      <a:pt x="27" y="19"/>
                    </a:lnTo>
                    <a:lnTo>
                      <a:pt x="27" y="19"/>
                    </a:lnTo>
                    <a:lnTo>
                      <a:pt x="27" y="20"/>
                    </a:lnTo>
                    <a:lnTo>
                      <a:pt x="27" y="20"/>
                    </a:lnTo>
                    <a:lnTo>
                      <a:pt x="26" y="20"/>
                    </a:lnTo>
                    <a:lnTo>
                      <a:pt x="26" y="20"/>
                    </a:lnTo>
                    <a:lnTo>
                      <a:pt x="26" y="21"/>
                    </a:lnTo>
                    <a:lnTo>
                      <a:pt x="26" y="21"/>
                    </a:lnTo>
                    <a:lnTo>
                      <a:pt x="26" y="21"/>
                    </a:lnTo>
                    <a:lnTo>
                      <a:pt x="26" y="21"/>
                    </a:lnTo>
                    <a:lnTo>
                      <a:pt x="26" y="21"/>
                    </a:lnTo>
                    <a:lnTo>
                      <a:pt x="26" y="22"/>
                    </a:lnTo>
                    <a:lnTo>
                      <a:pt x="26" y="22"/>
                    </a:lnTo>
                    <a:lnTo>
                      <a:pt x="26" y="22"/>
                    </a:lnTo>
                    <a:lnTo>
                      <a:pt x="26" y="22"/>
                    </a:lnTo>
                    <a:lnTo>
                      <a:pt x="25" y="23"/>
                    </a:lnTo>
                    <a:lnTo>
                      <a:pt x="25" y="23"/>
                    </a:lnTo>
                    <a:lnTo>
                      <a:pt x="25" y="23"/>
                    </a:lnTo>
                    <a:lnTo>
                      <a:pt x="25" y="23"/>
                    </a:lnTo>
                    <a:lnTo>
                      <a:pt x="25" y="23"/>
                    </a:lnTo>
                    <a:lnTo>
                      <a:pt x="25" y="24"/>
                    </a:lnTo>
                    <a:lnTo>
                      <a:pt x="25" y="24"/>
                    </a:lnTo>
                    <a:lnTo>
                      <a:pt x="25" y="24"/>
                    </a:lnTo>
                    <a:lnTo>
                      <a:pt x="24" y="24"/>
                    </a:lnTo>
                    <a:lnTo>
                      <a:pt x="24" y="24"/>
                    </a:lnTo>
                    <a:lnTo>
                      <a:pt x="24" y="25"/>
                    </a:lnTo>
                    <a:lnTo>
                      <a:pt x="24" y="25"/>
                    </a:lnTo>
                    <a:lnTo>
                      <a:pt x="24" y="25"/>
                    </a:lnTo>
                    <a:lnTo>
                      <a:pt x="24" y="25"/>
                    </a:lnTo>
                    <a:lnTo>
                      <a:pt x="22" y="25"/>
                    </a:lnTo>
                    <a:lnTo>
                      <a:pt x="22" y="26"/>
                    </a:lnTo>
                    <a:lnTo>
                      <a:pt x="22" y="26"/>
                    </a:lnTo>
                    <a:lnTo>
                      <a:pt x="22" y="26"/>
                    </a:lnTo>
                    <a:lnTo>
                      <a:pt x="22" y="26"/>
                    </a:lnTo>
                    <a:lnTo>
                      <a:pt x="22" y="26"/>
                    </a:lnTo>
                    <a:lnTo>
                      <a:pt x="21" y="26"/>
                    </a:lnTo>
                    <a:lnTo>
                      <a:pt x="21" y="27"/>
                    </a:lnTo>
                    <a:lnTo>
                      <a:pt x="21" y="27"/>
                    </a:lnTo>
                    <a:lnTo>
                      <a:pt x="21" y="27"/>
                    </a:lnTo>
                    <a:lnTo>
                      <a:pt x="21" y="27"/>
                    </a:lnTo>
                    <a:lnTo>
                      <a:pt x="21" y="27"/>
                    </a:lnTo>
                    <a:lnTo>
                      <a:pt x="20" y="27"/>
                    </a:lnTo>
                    <a:lnTo>
                      <a:pt x="20" y="27"/>
                    </a:lnTo>
                    <a:lnTo>
                      <a:pt x="20" y="28"/>
                    </a:lnTo>
                    <a:lnTo>
                      <a:pt x="20" y="28"/>
                    </a:lnTo>
                    <a:lnTo>
                      <a:pt x="20" y="28"/>
                    </a:lnTo>
                    <a:lnTo>
                      <a:pt x="19" y="28"/>
                    </a:lnTo>
                    <a:lnTo>
                      <a:pt x="19" y="28"/>
                    </a:lnTo>
                    <a:lnTo>
                      <a:pt x="19" y="28"/>
                    </a:lnTo>
                    <a:lnTo>
                      <a:pt x="19" y="28"/>
                    </a:lnTo>
                    <a:lnTo>
                      <a:pt x="19" y="28"/>
                    </a:lnTo>
                    <a:lnTo>
                      <a:pt x="18" y="28"/>
                    </a:lnTo>
                    <a:lnTo>
                      <a:pt x="18" y="29"/>
                    </a:lnTo>
                    <a:lnTo>
                      <a:pt x="18" y="29"/>
                    </a:lnTo>
                    <a:lnTo>
                      <a:pt x="18" y="29"/>
                    </a:lnTo>
                    <a:lnTo>
                      <a:pt x="18" y="29"/>
                    </a:lnTo>
                    <a:lnTo>
                      <a:pt x="17" y="29"/>
                    </a:lnTo>
                    <a:lnTo>
                      <a:pt x="17" y="29"/>
                    </a:lnTo>
                    <a:lnTo>
                      <a:pt x="17" y="29"/>
                    </a:lnTo>
                    <a:lnTo>
                      <a:pt x="17" y="29"/>
                    </a:lnTo>
                    <a:lnTo>
                      <a:pt x="17" y="29"/>
                    </a:lnTo>
                    <a:lnTo>
                      <a:pt x="16" y="29"/>
                    </a:lnTo>
                    <a:lnTo>
                      <a:pt x="16" y="29"/>
                    </a:lnTo>
                    <a:lnTo>
                      <a:pt x="16" y="29"/>
                    </a:lnTo>
                    <a:lnTo>
                      <a:pt x="16" y="29"/>
                    </a:lnTo>
                    <a:lnTo>
                      <a:pt x="15" y="29"/>
                    </a:lnTo>
                    <a:lnTo>
                      <a:pt x="15" y="29"/>
                    </a:lnTo>
                    <a:lnTo>
                      <a:pt x="15" y="31"/>
                    </a:lnTo>
                    <a:lnTo>
                      <a:pt x="15" y="31"/>
                    </a:lnTo>
                    <a:lnTo>
                      <a:pt x="15" y="31"/>
                    </a:lnTo>
                    <a:lnTo>
                      <a:pt x="14" y="31"/>
                    </a:lnTo>
                    <a:lnTo>
                      <a:pt x="14" y="31"/>
                    </a:lnTo>
                    <a:lnTo>
                      <a:pt x="14" y="31"/>
                    </a:lnTo>
                    <a:lnTo>
                      <a:pt x="14" y="31"/>
                    </a:lnTo>
                    <a:lnTo>
                      <a:pt x="13" y="31"/>
                    </a:lnTo>
                    <a:lnTo>
                      <a:pt x="13" y="31"/>
                    </a:lnTo>
                    <a:lnTo>
                      <a:pt x="13" y="31"/>
                    </a:lnTo>
                    <a:lnTo>
                      <a:pt x="13" y="31"/>
                    </a:lnTo>
                    <a:lnTo>
                      <a:pt x="13" y="31"/>
                    </a:lnTo>
                    <a:lnTo>
                      <a:pt x="12" y="31"/>
                    </a:lnTo>
                    <a:lnTo>
                      <a:pt x="12" y="31"/>
                    </a:lnTo>
                    <a:lnTo>
                      <a:pt x="12" y="31"/>
                    </a:lnTo>
                    <a:lnTo>
                      <a:pt x="12" y="29"/>
                    </a:lnTo>
                    <a:lnTo>
                      <a:pt x="11" y="29"/>
                    </a:lnTo>
                    <a:lnTo>
                      <a:pt x="11" y="29"/>
                    </a:lnTo>
                    <a:lnTo>
                      <a:pt x="11" y="29"/>
                    </a:lnTo>
                    <a:lnTo>
                      <a:pt x="11" y="29"/>
                    </a:lnTo>
                    <a:lnTo>
                      <a:pt x="11" y="29"/>
                    </a:lnTo>
                    <a:lnTo>
                      <a:pt x="10" y="29"/>
                    </a:lnTo>
                    <a:lnTo>
                      <a:pt x="10" y="29"/>
                    </a:lnTo>
                    <a:lnTo>
                      <a:pt x="10" y="29"/>
                    </a:lnTo>
                    <a:lnTo>
                      <a:pt x="10" y="29"/>
                    </a:lnTo>
                    <a:lnTo>
                      <a:pt x="10" y="29"/>
                    </a:lnTo>
                    <a:lnTo>
                      <a:pt x="9" y="29"/>
                    </a:lnTo>
                    <a:lnTo>
                      <a:pt x="9" y="29"/>
                    </a:lnTo>
                    <a:lnTo>
                      <a:pt x="9" y="29"/>
                    </a:lnTo>
                    <a:lnTo>
                      <a:pt x="9" y="29"/>
                    </a:lnTo>
                    <a:lnTo>
                      <a:pt x="9" y="28"/>
                    </a:lnTo>
                    <a:lnTo>
                      <a:pt x="8" y="28"/>
                    </a:lnTo>
                    <a:lnTo>
                      <a:pt x="8" y="28"/>
                    </a:lnTo>
                    <a:lnTo>
                      <a:pt x="8" y="28"/>
                    </a:lnTo>
                    <a:lnTo>
                      <a:pt x="8" y="28"/>
                    </a:lnTo>
                    <a:lnTo>
                      <a:pt x="8" y="28"/>
                    </a:lnTo>
                    <a:lnTo>
                      <a:pt x="6" y="28"/>
                    </a:lnTo>
                    <a:lnTo>
                      <a:pt x="6" y="28"/>
                    </a:lnTo>
                    <a:lnTo>
                      <a:pt x="6" y="28"/>
                    </a:lnTo>
                    <a:lnTo>
                      <a:pt x="6" y="27"/>
                    </a:lnTo>
                    <a:lnTo>
                      <a:pt x="6" y="27"/>
                    </a:lnTo>
                    <a:lnTo>
                      <a:pt x="5" y="27"/>
                    </a:lnTo>
                    <a:lnTo>
                      <a:pt x="5" y="27"/>
                    </a:lnTo>
                    <a:lnTo>
                      <a:pt x="5" y="27"/>
                    </a:lnTo>
                    <a:lnTo>
                      <a:pt x="5" y="27"/>
                    </a:lnTo>
                    <a:lnTo>
                      <a:pt x="5" y="27"/>
                    </a:lnTo>
                    <a:lnTo>
                      <a:pt x="5" y="26"/>
                    </a:lnTo>
                    <a:lnTo>
                      <a:pt x="4" y="26"/>
                    </a:lnTo>
                    <a:lnTo>
                      <a:pt x="4" y="26"/>
                    </a:lnTo>
                    <a:lnTo>
                      <a:pt x="4" y="26"/>
                    </a:lnTo>
                    <a:lnTo>
                      <a:pt x="4" y="26"/>
                    </a:lnTo>
                    <a:lnTo>
                      <a:pt x="4" y="26"/>
                    </a:lnTo>
                    <a:lnTo>
                      <a:pt x="4" y="25"/>
                    </a:lnTo>
                    <a:lnTo>
                      <a:pt x="3" y="25"/>
                    </a:lnTo>
                    <a:lnTo>
                      <a:pt x="3" y="25"/>
                    </a:lnTo>
                    <a:lnTo>
                      <a:pt x="3" y="25"/>
                    </a:lnTo>
                    <a:lnTo>
                      <a:pt x="3" y="25"/>
                    </a:lnTo>
                    <a:lnTo>
                      <a:pt x="3" y="24"/>
                    </a:lnTo>
                    <a:lnTo>
                      <a:pt x="3" y="24"/>
                    </a:lnTo>
                    <a:lnTo>
                      <a:pt x="3" y="24"/>
                    </a:lnTo>
                    <a:lnTo>
                      <a:pt x="2" y="24"/>
                    </a:lnTo>
                    <a:lnTo>
                      <a:pt x="2" y="24"/>
                    </a:lnTo>
                    <a:lnTo>
                      <a:pt x="2" y="23"/>
                    </a:lnTo>
                    <a:lnTo>
                      <a:pt x="2" y="23"/>
                    </a:lnTo>
                    <a:lnTo>
                      <a:pt x="2" y="23"/>
                    </a:lnTo>
                    <a:lnTo>
                      <a:pt x="2" y="23"/>
                    </a:lnTo>
                    <a:lnTo>
                      <a:pt x="2" y="23"/>
                    </a:lnTo>
                    <a:lnTo>
                      <a:pt x="2" y="22"/>
                    </a:lnTo>
                    <a:lnTo>
                      <a:pt x="2" y="22"/>
                    </a:lnTo>
                    <a:lnTo>
                      <a:pt x="1" y="22"/>
                    </a:lnTo>
                    <a:lnTo>
                      <a:pt x="1" y="22"/>
                    </a:lnTo>
                    <a:lnTo>
                      <a:pt x="1" y="21"/>
                    </a:lnTo>
                    <a:lnTo>
                      <a:pt x="1" y="21"/>
                    </a:lnTo>
                    <a:lnTo>
                      <a:pt x="1" y="21"/>
                    </a:lnTo>
                    <a:lnTo>
                      <a:pt x="1" y="21"/>
                    </a:lnTo>
                    <a:lnTo>
                      <a:pt x="1" y="21"/>
                    </a:lnTo>
                    <a:lnTo>
                      <a:pt x="1" y="20"/>
                    </a:lnTo>
                    <a:lnTo>
                      <a:pt x="1" y="20"/>
                    </a:lnTo>
                    <a:lnTo>
                      <a:pt x="1" y="20"/>
                    </a:lnTo>
                    <a:lnTo>
                      <a:pt x="1" y="20"/>
                    </a:lnTo>
                    <a:lnTo>
                      <a:pt x="1"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1"/>
                    </a:lnTo>
                    <a:lnTo>
                      <a:pt x="0" y="11"/>
                    </a:lnTo>
                    <a:lnTo>
                      <a:pt x="0" y="11"/>
                    </a:lnTo>
                    <a:lnTo>
                      <a:pt x="0" y="11"/>
                    </a:lnTo>
                    <a:lnTo>
                      <a:pt x="0" y="10"/>
                    </a:lnTo>
                    <a:lnTo>
                      <a:pt x="0" y="10"/>
                    </a:lnTo>
                    <a:lnTo>
                      <a:pt x="1" y="10"/>
                    </a:lnTo>
                    <a:lnTo>
                      <a:pt x="1" y="10"/>
                    </a:lnTo>
                    <a:lnTo>
                      <a:pt x="1" y="9"/>
                    </a:lnTo>
                    <a:lnTo>
                      <a:pt x="1" y="9"/>
                    </a:lnTo>
                    <a:lnTo>
                      <a:pt x="1" y="9"/>
                    </a:lnTo>
                    <a:lnTo>
                      <a:pt x="1" y="9"/>
                    </a:lnTo>
                    <a:lnTo>
                      <a:pt x="1" y="9"/>
                    </a:lnTo>
                    <a:lnTo>
                      <a:pt x="1" y="8"/>
                    </a:lnTo>
                    <a:lnTo>
                      <a:pt x="1" y="8"/>
                    </a:lnTo>
                    <a:lnTo>
                      <a:pt x="1" y="8"/>
                    </a:lnTo>
                    <a:lnTo>
                      <a:pt x="1" y="8"/>
                    </a:lnTo>
                    <a:lnTo>
                      <a:pt x="1" y="7"/>
                    </a:lnTo>
                    <a:lnTo>
                      <a:pt x="2" y="7"/>
                    </a:lnTo>
                    <a:lnTo>
                      <a:pt x="2" y="7"/>
                    </a:lnTo>
                    <a:lnTo>
                      <a:pt x="2" y="7"/>
                    </a:lnTo>
                    <a:lnTo>
                      <a:pt x="2" y="6"/>
                    </a:lnTo>
                    <a:lnTo>
                      <a:pt x="2" y="6"/>
                    </a:lnTo>
                    <a:lnTo>
                      <a:pt x="2" y="6"/>
                    </a:lnTo>
                    <a:lnTo>
                      <a:pt x="2" y="6"/>
                    </a:lnTo>
                    <a:lnTo>
                      <a:pt x="2" y="6"/>
                    </a:lnTo>
                    <a:lnTo>
                      <a:pt x="3" y="5"/>
                    </a:lnTo>
                    <a:lnTo>
                      <a:pt x="3" y="5"/>
                    </a:lnTo>
                    <a:lnTo>
                      <a:pt x="3" y="5"/>
                    </a:lnTo>
                    <a:lnTo>
                      <a:pt x="3" y="5"/>
                    </a:lnTo>
                    <a:lnTo>
                      <a:pt x="3" y="5"/>
                    </a:lnTo>
                    <a:lnTo>
                      <a:pt x="3" y="4"/>
                    </a:lnTo>
                    <a:lnTo>
                      <a:pt x="3" y="4"/>
                    </a:lnTo>
                    <a:lnTo>
                      <a:pt x="4" y="4"/>
                    </a:lnTo>
                    <a:lnTo>
                      <a:pt x="4" y="4"/>
                    </a:lnTo>
                    <a:lnTo>
                      <a:pt x="4" y="4"/>
                    </a:lnTo>
                    <a:lnTo>
                      <a:pt x="4" y="4"/>
                    </a:lnTo>
                    <a:lnTo>
                      <a:pt x="4" y="3"/>
                    </a:lnTo>
                    <a:lnTo>
                      <a:pt x="4" y="3"/>
                    </a:lnTo>
                    <a:lnTo>
                      <a:pt x="4" y="3"/>
                    </a:lnTo>
                    <a:lnTo>
                      <a:pt x="5" y="3"/>
                    </a:lnTo>
                    <a:lnTo>
                      <a:pt x="5" y="3"/>
                    </a:lnTo>
                    <a:lnTo>
                      <a:pt x="5" y="3"/>
                    </a:lnTo>
                    <a:lnTo>
                      <a:pt x="5" y="2"/>
                    </a:lnTo>
                    <a:lnTo>
                      <a:pt x="5" y="2"/>
                    </a:lnTo>
                    <a:lnTo>
                      <a:pt x="6" y="2"/>
                    </a:lnTo>
                    <a:lnTo>
                      <a:pt x="6" y="2"/>
                    </a:lnTo>
                    <a:lnTo>
                      <a:pt x="6" y="2"/>
                    </a:lnTo>
                    <a:lnTo>
                      <a:pt x="6" y="2"/>
                    </a:lnTo>
                    <a:lnTo>
                      <a:pt x="6" y="2"/>
                    </a:lnTo>
                    <a:lnTo>
                      <a:pt x="6" y="2"/>
                    </a:lnTo>
                    <a:lnTo>
                      <a:pt x="8" y="1"/>
                    </a:lnTo>
                    <a:lnTo>
                      <a:pt x="8" y="1"/>
                    </a:lnTo>
                    <a:lnTo>
                      <a:pt x="8" y="1"/>
                    </a:lnTo>
                    <a:lnTo>
                      <a:pt x="8" y="1"/>
                    </a:lnTo>
                    <a:lnTo>
                      <a:pt x="8" y="1"/>
                    </a:lnTo>
                    <a:lnTo>
                      <a:pt x="9" y="1"/>
                    </a:lnTo>
                    <a:lnTo>
                      <a:pt x="9" y="1"/>
                    </a:lnTo>
                    <a:lnTo>
                      <a:pt x="9" y="1"/>
                    </a:lnTo>
                    <a:lnTo>
                      <a:pt x="9" y="1"/>
                    </a:lnTo>
                    <a:lnTo>
                      <a:pt x="9" y="0"/>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2" y="0"/>
                    </a:lnTo>
                    <a:lnTo>
                      <a:pt x="13" y="0"/>
                    </a:lnTo>
                    <a:lnTo>
                      <a:pt x="13" y="0"/>
                    </a:lnTo>
                    <a:lnTo>
                      <a:pt x="13" y="0"/>
                    </a:lnTo>
                    <a:lnTo>
                      <a:pt x="13" y="0"/>
                    </a:lnTo>
                    <a:lnTo>
                      <a:pt x="14" y="0"/>
                    </a:lnTo>
                    <a:lnTo>
                      <a:pt x="14" y="0"/>
                    </a:lnTo>
                    <a:lnTo>
                      <a:pt x="14" y="0"/>
                    </a:lnTo>
                    <a:lnTo>
                      <a:pt x="14" y="0"/>
                    </a:lnTo>
                    <a:lnTo>
                      <a:pt x="14"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0"/>
                    </a:lnTo>
                    <a:lnTo>
                      <a:pt x="17" y="0"/>
                    </a:lnTo>
                    <a:lnTo>
                      <a:pt x="18" y="0"/>
                    </a:lnTo>
                    <a:lnTo>
                      <a:pt x="18" y="1"/>
                    </a:lnTo>
                    <a:lnTo>
                      <a:pt x="18" y="1"/>
                    </a:lnTo>
                    <a:lnTo>
                      <a:pt x="18" y="1"/>
                    </a:lnTo>
                    <a:lnTo>
                      <a:pt x="19" y="1"/>
                    </a:lnTo>
                    <a:lnTo>
                      <a:pt x="19" y="1"/>
                    </a:lnTo>
                    <a:lnTo>
                      <a:pt x="19" y="1"/>
                    </a:lnTo>
                    <a:lnTo>
                      <a:pt x="19" y="1"/>
                    </a:lnTo>
                    <a:lnTo>
                      <a:pt x="19" y="1"/>
                    </a:lnTo>
                    <a:lnTo>
                      <a:pt x="20" y="1"/>
                    </a:lnTo>
                    <a:lnTo>
                      <a:pt x="20" y="2"/>
                    </a:lnTo>
                    <a:lnTo>
                      <a:pt x="20" y="2"/>
                    </a:lnTo>
                    <a:lnTo>
                      <a:pt x="20" y="2"/>
                    </a:lnTo>
                    <a:lnTo>
                      <a:pt x="20" y="2"/>
                    </a:lnTo>
                    <a:lnTo>
                      <a:pt x="20" y="2"/>
                    </a:lnTo>
                    <a:lnTo>
                      <a:pt x="21" y="2"/>
                    </a:lnTo>
                    <a:lnTo>
                      <a:pt x="21" y="2"/>
                    </a:lnTo>
                    <a:lnTo>
                      <a:pt x="21" y="2"/>
                    </a:lnTo>
                    <a:lnTo>
                      <a:pt x="21" y="3"/>
                    </a:lnTo>
                    <a:lnTo>
                      <a:pt x="21" y="3"/>
                    </a:lnTo>
                    <a:lnTo>
                      <a:pt x="22" y="3"/>
                    </a:lnTo>
                    <a:lnTo>
                      <a:pt x="22" y="3"/>
                    </a:lnTo>
                    <a:lnTo>
                      <a:pt x="22" y="3"/>
                    </a:lnTo>
                    <a:lnTo>
                      <a:pt x="22" y="3"/>
                    </a:lnTo>
                    <a:lnTo>
                      <a:pt x="22" y="4"/>
                    </a:lnTo>
                    <a:lnTo>
                      <a:pt x="22" y="4"/>
                    </a:lnTo>
                    <a:lnTo>
                      <a:pt x="24" y="4"/>
                    </a:lnTo>
                    <a:lnTo>
                      <a:pt x="24" y="4"/>
                    </a:lnTo>
                    <a:lnTo>
                      <a:pt x="24" y="4"/>
                    </a:lnTo>
                    <a:lnTo>
                      <a:pt x="24" y="4"/>
                    </a:lnTo>
                    <a:lnTo>
                      <a:pt x="24" y="5"/>
                    </a:lnTo>
                    <a:lnTo>
                      <a:pt x="24" y="5"/>
                    </a:lnTo>
                    <a:lnTo>
                      <a:pt x="24" y="5"/>
                    </a:lnTo>
                    <a:lnTo>
                      <a:pt x="25" y="5"/>
                    </a:lnTo>
                    <a:lnTo>
                      <a:pt x="25" y="5"/>
                    </a:lnTo>
                    <a:lnTo>
                      <a:pt x="25" y="6"/>
                    </a:lnTo>
                    <a:lnTo>
                      <a:pt x="25" y="6"/>
                    </a:lnTo>
                    <a:lnTo>
                      <a:pt x="25" y="6"/>
                    </a:lnTo>
                    <a:lnTo>
                      <a:pt x="25" y="6"/>
                    </a:lnTo>
                    <a:lnTo>
                      <a:pt x="25" y="6"/>
                    </a:lnTo>
                    <a:lnTo>
                      <a:pt x="25" y="7"/>
                    </a:lnTo>
                    <a:lnTo>
                      <a:pt x="26" y="7"/>
                    </a:lnTo>
                    <a:lnTo>
                      <a:pt x="26" y="7"/>
                    </a:lnTo>
                    <a:lnTo>
                      <a:pt x="26" y="7"/>
                    </a:lnTo>
                    <a:lnTo>
                      <a:pt x="26" y="8"/>
                    </a:lnTo>
                    <a:lnTo>
                      <a:pt x="26" y="8"/>
                    </a:lnTo>
                    <a:lnTo>
                      <a:pt x="26" y="8"/>
                    </a:lnTo>
                    <a:lnTo>
                      <a:pt x="26" y="8"/>
                    </a:lnTo>
                    <a:lnTo>
                      <a:pt x="26" y="9"/>
                    </a:lnTo>
                    <a:lnTo>
                      <a:pt x="26" y="9"/>
                    </a:lnTo>
                    <a:lnTo>
                      <a:pt x="26" y="9"/>
                    </a:lnTo>
                    <a:lnTo>
                      <a:pt x="27" y="9"/>
                    </a:lnTo>
                    <a:lnTo>
                      <a:pt x="27" y="9"/>
                    </a:lnTo>
                    <a:lnTo>
                      <a:pt x="27" y="10"/>
                    </a:lnTo>
                    <a:lnTo>
                      <a:pt x="27" y="10"/>
                    </a:lnTo>
                    <a:lnTo>
                      <a:pt x="27" y="10"/>
                    </a:lnTo>
                    <a:lnTo>
                      <a:pt x="27" y="10"/>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172">
                <a:extLst>
                  <a:ext uri="{FF2B5EF4-FFF2-40B4-BE49-F238E27FC236}">
                    <a16:creationId xmlns:a16="http://schemas.microsoft.com/office/drawing/2014/main" id="{10F7CA1E-DC9B-661E-7AD2-AC4F4A9BD8A7}"/>
                  </a:ext>
                </a:extLst>
              </p:cNvPr>
              <p:cNvSpPr>
                <a:spLocks/>
              </p:cNvSpPr>
              <p:nvPr/>
            </p:nvSpPr>
            <p:spPr bwMode="auto">
              <a:xfrm>
                <a:off x="5521" y="2272"/>
                <a:ext cx="27" cy="31"/>
              </a:xfrm>
              <a:custGeom>
                <a:avLst/>
                <a:gdLst>
                  <a:gd name="T0" fmla="*/ 27 w 27"/>
                  <a:gd name="T1" fmla="*/ 16 h 31"/>
                  <a:gd name="T2" fmla="*/ 27 w 27"/>
                  <a:gd name="T3" fmla="*/ 18 h 31"/>
                  <a:gd name="T4" fmla="*/ 26 w 27"/>
                  <a:gd name="T5" fmla="*/ 19 h 31"/>
                  <a:gd name="T6" fmla="*/ 26 w 27"/>
                  <a:gd name="T7" fmla="*/ 21 h 31"/>
                  <a:gd name="T8" fmla="*/ 26 w 27"/>
                  <a:gd name="T9" fmla="*/ 22 h 31"/>
                  <a:gd name="T10" fmla="*/ 25 w 27"/>
                  <a:gd name="T11" fmla="*/ 23 h 31"/>
                  <a:gd name="T12" fmla="*/ 24 w 27"/>
                  <a:gd name="T13" fmla="*/ 25 h 31"/>
                  <a:gd name="T14" fmla="*/ 23 w 27"/>
                  <a:gd name="T15" fmla="*/ 26 h 31"/>
                  <a:gd name="T16" fmla="*/ 22 w 27"/>
                  <a:gd name="T17" fmla="*/ 27 h 31"/>
                  <a:gd name="T18" fmla="*/ 21 w 27"/>
                  <a:gd name="T19" fmla="*/ 27 h 31"/>
                  <a:gd name="T20" fmla="*/ 20 w 27"/>
                  <a:gd name="T21" fmla="*/ 29 h 31"/>
                  <a:gd name="T22" fmla="*/ 19 w 27"/>
                  <a:gd name="T23" fmla="*/ 30 h 31"/>
                  <a:gd name="T24" fmla="*/ 18 w 27"/>
                  <a:gd name="T25" fmla="*/ 30 h 31"/>
                  <a:gd name="T26" fmla="*/ 17 w 27"/>
                  <a:gd name="T27" fmla="*/ 30 h 31"/>
                  <a:gd name="T28" fmla="*/ 14 w 27"/>
                  <a:gd name="T29" fmla="*/ 31 h 31"/>
                  <a:gd name="T30" fmla="*/ 13 w 27"/>
                  <a:gd name="T31" fmla="*/ 30 h 31"/>
                  <a:gd name="T32" fmla="*/ 12 w 27"/>
                  <a:gd name="T33" fmla="*/ 30 h 31"/>
                  <a:gd name="T34" fmla="*/ 10 w 27"/>
                  <a:gd name="T35" fmla="*/ 30 h 31"/>
                  <a:gd name="T36" fmla="*/ 9 w 27"/>
                  <a:gd name="T37" fmla="*/ 29 h 31"/>
                  <a:gd name="T38" fmla="*/ 8 w 27"/>
                  <a:gd name="T39" fmla="*/ 29 h 31"/>
                  <a:gd name="T40" fmla="*/ 7 w 27"/>
                  <a:gd name="T41" fmla="*/ 27 h 31"/>
                  <a:gd name="T42" fmla="*/ 6 w 27"/>
                  <a:gd name="T43" fmla="*/ 26 h 31"/>
                  <a:gd name="T44" fmla="*/ 5 w 27"/>
                  <a:gd name="T45" fmla="*/ 25 h 31"/>
                  <a:gd name="T46" fmla="*/ 4 w 27"/>
                  <a:gd name="T47" fmla="*/ 24 h 31"/>
                  <a:gd name="T48" fmla="*/ 3 w 27"/>
                  <a:gd name="T49" fmla="*/ 23 h 31"/>
                  <a:gd name="T50" fmla="*/ 2 w 27"/>
                  <a:gd name="T51" fmla="*/ 21 h 31"/>
                  <a:gd name="T52" fmla="*/ 1 w 27"/>
                  <a:gd name="T53" fmla="*/ 20 h 31"/>
                  <a:gd name="T54" fmla="*/ 1 w 27"/>
                  <a:gd name="T55" fmla="*/ 18 h 31"/>
                  <a:gd name="T56" fmla="*/ 1 w 27"/>
                  <a:gd name="T57" fmla="*/ 17 h 31"/>
                  <a:gd name="T58" fmla="*/ 0 w 27"/>
                  <a:gd name="T59" fmla="*/ 15 h 31"/>
                  <a:gd name="T60" fmla="*/ 0 w 27"/>
                  <a:gd name="T61" fmla="*/ 14 h 31"/>
                  <a:gd name="T62" fmla="*/ 0 w 27"/>
                  <a:gd name="T63" fmla="*/ 11 h 31"/>
                  <a:gd name="T64" fmla="*/ 1 w 27"/>
                  <a:gd name="T65" fmla="*/ 10 h 31"/>
                  <a:gd name="T66" fmla="*/ 1 w 27"/>
                  <a:gd name="T67" fmla="*/ 8 h 31"/>
                  <a:gd name="T68" fmla="*/ 1 w 27"/>
                  <a:gd name="T69" fmla="*/ 7 h 31"/>
                  <a:gd name="T70" fmla="*/ 2 w 27"/>
                  <a:gd name="T71" fmla="*/ 6 h 31"/>
                  <a:gd name="T72" fmla="*/ 3 w 27"/>
                  <a:gd name="T73" fmla="*/ 5 h 31"/>
                  <a:gd name="T74" fmla="*/ 3 w 27"/>
                  <a:gd name="T75" fmla="*/ 4 h 31"/>
                  <a:gd name="T76" fmla="*/ 4 w 27"/>
                  <a:gd name="T77" fmla="*/ 3 h 31"/>
                  <a:gd name="T78" fmla="*/ 5 w 27"/>
                  <a:gd name="T79" fmla="*/ 2 h 31"/>
                  <a:gd name="T80" fmla="*/ 6 w 27"/>
                  <a:gd name="T81" fmla="*/ 1 h 31"/>
                  <a:gd name="T82" fmla="*/ 8 w 27"/>
                  <a:gd name="T83" fmla="*/ 0 h 31"/>
                  <a:gd name="T84" fmla="*/ 9 w 27"/>
                  <a:gd name="T85" fmla="*/ 0 h 31"/>
                  <a:gd name="T86" fmla="*/ 10 w 27"/>
                  <a:gd name="T87" fmla="*/ 0 h 31"/>
                  <a:gd name="T88" fmla="*/ 11 w 27"/>
                  <a:gd name="T89" fmla="*/ 0 h 31"/>
                  <a:gd name="T90" fmla="*/ 13 w 27"/>
                  <a:gd name="T91" fmla="*/ 0 h 31"/>
                  <a:gd name="T92" fmla="*/ 14 w 27"/>
                  <a:gd name="T93" fmla="*/ 0 h 31"/>
                  <a:gd name="T94" fmla="*/ 16 w 27"/>
                  <a:gd name="T95" fmla="*/ 0 h 31"/>
                  <a:gd name="T96" fmla="*/ 18 w 27"/>
                  <a:gd name="T97" fmla="*/ 1 h 31"/>
                  <a:gd name="T98" fmla="*/ 19 w 27"/>
                  <a:gd name="T99" fmla="*/ 1 h 31"/>
                  <a:gd name="T100" fmla="*/ 20 w 27"/>
                  <a:gd name="T101" fmla="*/ 2 h 31"/>
                  <a:gd name="T102" fmla="*/ 21 w 27"/>
                  <a:gd name="T103" fmla="*/ 3 h 31"/>
                  <a:gd name="T104" fmla="*/ 22 w 27"/>
                  <a:gd name="T105" fmla="*/ 4 h 31"/>
                  <a:gd name="T106" fmla="*/ 23 w 27"/>
                  <a:gd name="T107" fmla="*/ 5 h 31"/>
                  <a:gd name="T108" fmla="*/ 24 w 27"/>
                  <a:gd name="T109" fmla="*/ 7 h 31"/>
                  <a:gd name="T110" fmla="*/ 25 w 27"/>
                  <a:gd name="T111" fmla="*/ 8 h 31"/>
                  <a:gd name="T112" fmla="*/ 25 w 27"/>
                  <a:gd name="T113" fmla="*/ 9 h 31"/>
                  <a:gd name="T114" fmla="*/ 26 w 27"/>
                  <a:gd name="T115" fmla="*/ 11 h 31"/>
                  <a:gd name="T116" fmla="*/ 26 w 27"/>
                  <a:gd name="T117" fmla="*/ 13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5"/>
                    </a:moveTo>
                    <a:lnTo>
                      <a:pt x="27" y="15"/>
                    </a:lnTo>
                    <a:lnTo>
                      <a:pt x="27" y="16"/>
                    </a:lnTo>
                    <a:lnTo>
                      <a:pt x="27" y="16"/>
                    </a:lnTo>
                    <a:lnTo>
                      <a:pt x="27" y="16"/>
                    </a:lnTo>
                    <a:lnTo>
                      <a:pt x="27" y="16"/>
                    </a:lnTo>
                    <a:lnTo>
                      <a:pt x="27" y="17"/>
                    </a:lnTo>
                    <a:lnTo>
                      <a:pt x="27" y="17"/>
                    </a:lnTo>
                    <a:lnTo>
                      <a:pt x="27" y="17"/>
                    </a:lnTo>
                    <a:lnTo>
                      <a:pt x="27" y="17"/>
                    </a:lnTo>
                    <a:lnTo>
                      <a:pt x="27" y="18"/>
                    </a:lnTo>
                    <a:lnTo>
                      <a:pt x="27" y="18"/>
                    </a:lnTo>
                    <a:lnTo>
                      <a:pt x="27" y="18"/>
                    </a:lnTo>
                    <a:lnTo>
                      <a:pt x="27" y="18"/>
                    </a:lnTo>
                    <a:lnTo>
                      <a:pt x="26" y="19"/>
                    </a:lnTo>
                    <a:lnTo>
                      <a:pt x="26" y="19"/>
                    </a:lnTo>
                    <a:lnTo>
                      <a:pt x="26" y="19"/>
                    </a:lnTo>
                    <a:lnTo>
                      <a:pt x="26" y="19"/>
                    </a:lnTo>
                    <a:lnTo>
                      <a:pt x="26" y="20"/>
                    </a:lnTo>
                    <a:lnTo>
                      <a:pt x="26" y="20"/>
                    </a:lnTo>
                    <a:lnTo>
                      <a:pt x="26" y="20"/>
                    </a:lnTo>
                    <a:lnTo>
                      <a:pt x="26" y="20"/>
                    </a:lnTo>
                    <a:lnTo>
                      <a:pt x="26" y="21"/>
                    </a:lnTo>
                    <a:lnTo>
                      <a:pt x="26" y="21"/>
                    </a:lnTo>
                    <a:lnTo>
                      <a:pt x="26" y="21"/>
                    </a:lnTo>
                    <a:lnTo>
                      <a:pt x="26" y="21"/>
                    </a:lnTo>
                    <a:lnTo>
                      <a:pt x="26" y="21"/>
                    </a:lnTo>
                    <a:lnTo>
                      <a:pt x="26" y="22"/>
                    </a:lnTo>
                    <a:lnTo>
                      <a:pt x="26" y="22"/>
                    </a:lnTo>
                    <a:lnTo>
                      <a:pt x="26" y="22"/>
                    </a:lnTo>
                    <a:lnTo>
                      <a:pt x="25" y="22"/>
                    </a:lnTo>
                    <a:lnTo>
                      <a:pt x="25" y="23"/>
                    </a:lnTo>
                    <a:lnTo>
                      <a:pt x="25" y="23"/>
                    </a:lnTo>
                    <a:lnTo>
                      <a:pt x="25" y="23"/>
                    </a:lnTo>
                    <a:lnTo>
                      <a:pt x="25" y="23"/>
                    </a:lnTo>
                    <a:lnTo>
                      <a:pt x="25" y="23"/>
                    </a:lnTo>
                    <a:lnTo>
                      <a:pt x="25" y="24"/>
                    </a:lnTo>
                    <a:lnTo>
                      <a:pt x="25" y="24"/>
                    </a:lnTo>
                    <a:lnTo>
                      <a:pt x="25" y="24"/>
                    </a:lnTo>
                    <a:lnTo>
                      <a:pt x="25" y="24"/>
                    </a:lnTo>
                    <a:lnTo>
                      <a:pt x="24" y="24"/>
                    </a:lnTo>
                    <a:lnTo>
                      <a:pt x="24" y="25"/>
                    </a:lnTo>
                    <a:lnTo>
                      <a:pt x="24" y="25"/>
                    </a:lnTo>
                    <a:lnTo>
                      <a:pt x="24" y="25"/>
                    </a:lnTo>
                    <a:lnTo>
                      <a:pt x="24" y="25"/>
                    </a:lnTo>
                    <a:lnTo>
                      <a:pt x="24" y="25"/>
                    </a:lnTo>
                    <a:lnTo>
                      <a:pt x="24" y="25"/>
                    </a:lnTo>
                    <a:lnTo>
                      <a:pt x="23" y="26"/>
                    </a:lnTo>
                    <a:lnTo>
                      <a:pt x="23" y="26"/>
                    </a:lnTo>
                    <a:lnTo>
                      <a:pt x="23" y="26"/>
                    </a:lnTo>
                    <a:lnTo>
                      <a:pt x="23" y="26"/>
                    </a:lnTo>
                    <a:lnTo>
                      <a:pt x="23" y="26"/>
                    </a:lnTo>
                    <a:lnTo>
                      <a:pt x="23" y="26"/>
                    </a:lnTo>
                    <a:lnTo>
                      <a:pt x="22" y="27"/>
                    </a:lnTo>
                    <a:lnTo>
                      <a:pt x="22" y="27"/>
                    </a:lnTo>
                    <a:lnTo>
                      <a:pt x="22" y="27"/>
                    </a:lnTo>
                    <a:lnTo>
                      <a:pt x="22" y="27"/>
                    </a:lnTo>
                    <a:lnTo>
                      <a:pt x="22" y="27"/>
                    </a:lnTo>
                    <a:lnTo>
                      <a:pt x="22" y="27"/>
                    </a:lnTo>
                    <a:lnTo>
                      <a:pt x="21" y="27"/>
                    </a:lnTo>
                    <a:lnTo>
                      <a:pt x="21" y="29"/>
                    </a:lnTo>
                    <a:lnTo>
                      <a:pt x="21" y="29"/>
                    </a:lnTo>
                    <a:lnTo>
                      <a:pt x="21" y="29"/>
                    </a:lnTo>
                    <a:lnTo>
                      <a:pt x="21" y="29"/>
                    </a:lnTo>
                    <a:lnTo>
                      <a:pt x="21" y="29"/>
                    </a:lnTo>
                    <a:lnTo>
                      <a:pt x="20" y="29"/>
                    </a:lnTo>
                    <a:lnTo>
                      <a:pt x="20" y="29"/>
                    </a:lnTo>
                    <a:lnTo>
                      <a:pt x="20" y="29"/>
                    </a:lnTo>
                    <a:lnTo>
                      <a:pt x="20" y="29"/>
                    </a:lnTo>
                    <a:lnTo>
                      <a:pt x="20" y="30"/>
                    </a:lnTo>
                    <a:lnTo>
                      <a:pt x="19" y="30"/>
                    </a:lnTo>
                    <a:lnTo>
                      <a:pt x="19" y="30"/>
                    </a:lnTo>
                    <a:lnTo>
                      <a:pt x="19" y="30"/>
                    </a:lnTo>
                    <a:lnTo>
                      <a:pt x="19" y="30"/>
                    </a:lnTo>
                    <a:lnTo>
                      <a:pt x="19" y="30"/>
                    </a:lnTo>
                    <a:lnTo>
                      <a:pt x="18" y="30"/>
                    </a:lnTo>
                    <a:lnTo>
                      <a:pt x="18" y="30"/>
                    </a:lnTo>
                    <a:lnTo>
                      <a:pt x="18" y="30"/>
                    </a:lnTo>
                    <a:lnTo>
                      <a:pt x="18" y="30"/>
                    </a:lnTo>
                    <a:lnTo>
                      <a:pt x="18" y="30"/>
                    </a:lnTo>
                    <a:lnTo>
                      <a:pt x="17" y="30"/>
                    </a:lnTo>
                    <a:lnTo>
                      <a:pt x="17" y="30"/>
                    </a:lnTo>
                    <a:lnTo>
                      <a:pt x="17" y="30"/>
                    </a:lnTo>
                    <a:lnTo>
                      <a:pt x="17" y="30"/>
                    </a:lnTo>
                    <a:lnTo>
                      <a:pt x="16" y="30"/>
                    </a:lnTo>
                    <a:lnTo>
                      <a:pt x="16" y="30"/>
                    </a:lnTo>
                    <a:lnTo>
                      <a:pt x="16" y="31"/>
                    </a:lnTo>
                    <a:lnTo>
                      <a:pt x="16" y="31"/>
                    </a:lnTo>
                    <a:lnTo>
                      <a:pt x="16" y="31"/>
                    </a:lnTo>
                    <a:lnTo>
                      <a:pt x="14" y="31"/>
                    </a:lnTo>
                    <a:lnTo>
                      <a:pt x="14" y="31"/>
                    </a:lnTo>
                    <a:lnTo>
                      <a:pt x="14" y="31"/>
                    </a:lnTo>
                    <a:lnTo>
                      <a:pt x="14" y="31"/>
                    </a:lnTo>
                    <a:lnTo>
                      <a:pt x="13" y="31"/>
                    </a:lnTo>
                    <a:lnTo>
                      <a:pt x="13" y="31"/>
                    </a:lnTo>
                    <a:lnTo>
                      <a:pt x="13" y="30"/>
                    </a:lnTo>
                    <a:lnTo>
                      <a:pt x="13" y="30"/>
                    </a:lnTo>
                    <a:lnTo>
                      <a:pt x="13" y="30"/>
                    </a:lnTo>
                    <a:lnTo>
                      <a:pt x="12" y="30"/>
                    </a:lnTo>
                    <a:lnTo>
                      <a:pt x="12" y="30"/>
                    </a:lnTo>
                    <a:lnTo>
                      <a:pt x="12" y="30"/>
                    </a:lnTo>
                    <a:lnTo>
                      <a:pt x="12" y="30"/>
                    </a:lnTo>
                    <a:lnTo>
                      <a:pt x="11" y="30"/>
                    </a:lnTo>
                    <a:lnTo>
                      <a:pt x="11" y="30"/>
                    </a:lnTo>
                    <a:lnTo>
                      <a:pt x="11" y="30"/>
                    </a:lnTo>
                    <a:lnTo>
                      <a:pt x="11" y="30"/>
                    </a:lnTo>
                    <a:lnTo>
                      <a:pt x="11" y="30"/>
                    </a:lnTo>
                    <a:lnTo>
                      <a:pt x="10" y="30"/>
                    </a:lnTo>
                    <a:lnTo>
                      <a:pt x="10" y="30"/>
                    </a:lnTo>
                    <a:lnTo>
                      <a:pt x="10" y="30"/>
                    </a:lnTo>
                    <a:lnTo>
                      <a:pt x="10" y="30"/>
                    </a:lnTo>
                    <a:lnTo>
                      <a:pt x="10" y="30"/>
                    </a:lnTo>
                    <a:lnTo>
                      <a:pt x="9" y="29"/>
                    </a:lnTo>
                    <a:lnTo>
                      <a:pt x="9" y="29"/>
                    </a:lnTo>
                    <a:lnTo>
                      <a:pt x="9" y="29"/>
                    </a:lnTo>
                    <a:lnTo>
                      <a:pt x="9" y="29"/>
                    </a:lnTo>
                    <a:lnTo>
                      <a:pt x="8" y="29"/>
                    </a:lnTo>
                    <a:lnTo>
                      <a:pt x="8" y="29"/>
                    </a:lnTo>
                    <a:lnTo>
                      <a:pt x="8" y="29"/>
                    </a:lnTo>
                    <a:lnTo>
                      <a:pt x="8" y="29"/>
                    </a:lnTo>
                    <a:lnTo>
                      <a:pt x="8" y="29"/>
                    </a:lnTo>
                    <a:lnTo>
                      <a:pt x="7" y="27"/>
                    </a:lnTo>
                    <a:lnTo>
                      <a:pt x="7" y="27"/>
                    </a:lnTo>
                    <a:lnTo>
                      <a:pt x="7" y="27"/>
                    </a:lnTo>
                    <a:lnTo>
                      <a:pt x="7" y="27"/>
                    </a:lnTo>
                    <a:lnTo>
                      <a:pt x="7" y="27"/>
                    </a:lnTo>
                    <a:lnTo>
                      <a:pt x="6" y="27"/>
                    </a:lnTo>
                    <a:lnTo>
                      <a:pt x="6" y="27"/>
                    </a:lnTo>
                    <a:lnTo>
                      <a:pt x="6" y="26"/>
                    </a:lnTo>
                    <a:lnTo>
                      <a:pt x="6" y="26"/>
                    </a:lnTo>
                    <a:lnTo>
                      <a:pt x="6" y="26"/>
                    </a:lnTo>
                    <a:lnTo>
                      <a:pt x="6" y="26"/>
                    </a:lnTo>
                    <a:lnTo>
                      <a:pt x="5" y="26"/>
                    </a:lnTo>
                    <a:lnTo>
                      <a:pt x="5" y="26"/>
                    </a:lnTo>
                    <a:lnTo>
                      <a:pt x="5" y="25"/>
                    </a:lnTo>
                    <a:lnTo>
                      <a:pt x="5" y="25"/>
                    </a:lnTo>
                    <a:lnTo>
                      <a:pt x="5" y="25"/>
                    </a:lnTo>
                    <a:lnTo>
                      <a:pt x="5" y="25"/>
                    </a:lnTo>
                    <a:lnTo>
                      <a:pt x="4" y="25"/>
                    </a:lnTo>
                    <a:lnTo>
                      <a:pt x="4" y="25"/>
                    </a:lnTo>
                    <a:lnTo>
                      <a:pt x="4" y="24"/>
                    </a:lnTo>
                    <a:lnTo>
                      <a:pt x="4" y="24"/>
                    </a:lnTo>
                    <a:lnTo>
                      <a:pt x="4" y="24"/>
                    </a:lnTo>
                    <a:lnTo>
                      <a:pt x="4" y="24"/>
                    </a:lnTo>
                    <a:lnTo>
                      <a:pt x="3" y="24"/>
                    </a:lnTo>
                    <a:lnTo>
                      <a:pt x="3" y="23"/>
                    </a:lnTo>
                    <a:lnTo>
                      <a:pt x="3" y="23"/>
                    </a:lnTo>
                    <a:lnTo>
                      <a:pt x="3" y="23"/>
                    </a:lnTo>
                    <a:lnTo>
                      <a:pt x="3" y="23"/>
                    </a:lnTo>
                    <a:lnTo>
                      <a:pt x="3" y="23"/>
                    </a:lnTo>
                    <a:lnTo>
                      <a:pt x="3" y="22"/>
                    </a:lnTo>
                    <a:lnTo>
                      <a:pt x="2" y="22"/>
                    </a:lnTo>
                    <a:lnTo>
                      <a:pt x="2" y="22"/>
                    </a:lnTo>
                    <a:lnTo>
                      <a:pt x="2" y="22"/>
                    </a:lnTo>
                    <a:lnTo>
                      <a:pt x="2" y="21"/>
                    </a:lnTo>
                    <a:lnTo>
                      <a:pt x="2" y="21"/>
                    </a:lnTo>
                    <a:lnTo>
                      <a:pt x="2" y="21"/>
                    </a:lnTo>
                    <a:lnTo>
                      <a:pt x="2" y="21"/>
                    </a:lnTo>
                    <a:lnTo>
                      <a:pt x="2" y="21"/>
                    </a:lnTo>
                    <a:lnTo>
                      <a:pt x="2" y="20"/>
                    </a:lnTo>
                    <a:lnTo>
                      <a:pt x="2" y="20"/>
                    </a:lnTo>
                    <a:lnTo>
                      <a:pt x="1" y="20"/>
                    </a:lnTo>
                    <a:lnTo>
                      <a:pt x="1" y="20"/>
                    </a:lnTo>
                    <a:lnTo>
                      <a:pt x="1" y="19"/>
                    </a:lnTo>
                    <a:lnTo>
                      <a:pt x="1" y="19"/>
                    </a:lnTo>
                    <a:lnTo>
                      <a:pt x="1" y="19"/>
                    </a:lnTo>
                    <a:lnTo>
                      <a:pt x="1" y="19"/>
                    </a:lnTo>
                    <a:lnTo>
                      <a:pt x="1" y="18"/>
                    </a:lnTo>
                    <a:lnTo>
                      <a:pt x="1" y="18"/>
                    </a:lnTo>
                    <a:lnTo>
                      <a:pt x="1" y="18"/>
                    </a:lnTo>
                    <a:lnTo>
                      <a:pt x="1" y="18"/>
                    </a:lnTo>
                    <a:lnTo>
                      <a:pt x="1" y="17"/>
                    </a:lnTo>
                    <a:lnTo>
                      <a:pt x="1" y="17"/>
                    </a:lnTo>
                    <a:lnTo>
                      <a:pt x="1" y="17"/>
                    </a:lnTo>
                    <a:lnTo>
                      <a:pt x="1"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1"/>
                    </a:lnTo>
                    <a:lnTo>
                      <a:pt x="0" y="11"/>
                    </a:lnTo>
                    <a:lnTo>
                      <a:pt x="0" y="11"/>
                    </a:lnTo>
                    <a:lnTo>
                      <a:pt x="0" y="11"/>
                    </a:lnTo>
                    <a:lnTo>
                      <a:pt x="0" y="10"/>
                    </a:lnTo>
                    <a:lnTo>
                      <a:pt x="0" y="10"/>
                    </a:lnTo>
                    <a:lnTo>
                      <a:pt x="1" y="10"/>
                    </a:lnTo>
                    <a:lnTo>
                      <a:pt x="1" y="10"/>
                    </a:lnTo>
                    <a:lnTo>
                      <a:pt x="1" y="9"/>
                    </a:lnTo>
                    <a:lnTo>
                      <a:pt x="1" y="9"/>
                    </a:lnTo>
                    <a:lnTo>
                      <a:pt x="1" y="9"/>
                    </a:lnTo>
                    <a:lnTo>
                      <a:pt x="1" y="9"/>
                    </a:lnTo>
                    <a:lnTo>
                      <a:pt x="1" y="8"/>
                    </a:lnTo>
                    <a:lnTo>
                      <a:pt x="1" y="8"/>
                    </a:lnTo>
                    <a:lnTo>
                      <a:pt x="1" y="8"/>
                    </a:lnTo>
                    <a:lnTo>
                      <a:pt x="1" y="8"/>
                    </a:lnTo>
                    <a:lnTo>
                      <a:pt x="1" y="8"/>
                    </a:lnTo>
                    <a:lnTo>
                      <a:pt x="1" y="7"/>
                    </a:lnTo>
                    <a:lnTo>
                      <a:pt x="1" y="7"/>
                    </a:lnTo>
                    <a:lnTo>
                      <a:pt x="1" y="7"/>
                    </a:lnTo>
                    <a:lnTo>
                      <a:pt x="1" y="7"/>
                    </a:lnTo>
                    <a:lnTo>
                      <a:pt x="2" y="6"/>
                    </a:lnTo>
                    <a:lnTo>
                      <a:pt x="2" y="6"/>
                    </a:lnTo>
                    <a:lnTo>
                      <a:pt x="2" y="6"/>
                    </a:lnTo>
                    <a:lnTo>
                      <a:pt x="2" y="6"/>
                    </a:lnTo>
                    <a:lnTo>
                      <a:pt x="2" y="6"/>
                    </a:lnTo>
                    <a:lnTo>
                      <a:pt x="2" y="5"/>
                    </a:lnTo>
                    <a:lnTo>
                      <a:pt x="2" y="5"/>
                    </a:lnTo>
                    <a:lnTo>
                      <a:pt x="2" y="5"/>
                    </a:lnTo>
                    <a:lnTo>
                      <a:pt x="2" y="5"/>
                    </a:lnTo>
                    <a:lnTo>
                      <a:pt x="3" y="5"/>
                    </a:lnTo>
                    <a:lnTo>
                      <a:pt x="3" y="4"/>
                    </a:lnTo>
                    <a:lnTo>
                      <a:pt x="3" y="4"/>
                    </a:lnTo>
                    <a:lnTo>
                      <a:pt x="3" y="4"/>
                    </a:lnTo>
                    <a:lnTo>
                      <a:pt x="3" y="4"/>
                    </a:lnTo>
                    <a:lnTo>
                      <a:pt x="3" y="4"/>
                    </a:lnTo>
                    <a:lnTo>
                      <a:pt x="3" y="4"/>
                    </a:lnTo>
                    <a:lnTo>
                      <a:pt x="4" y="3"/>
                    </a:lnTo>
                    <a:lnTo>
                      <a:pt x="4" y="3"/>
                    </a:lnTo>
                    <a:lnTo>
                      <a:pt x="4" y="3"/>
                    </a:lnTo>
                    <a:lnTo>
                      <a:pt x="4" y="3"/>
                    </a:lnTo>
                    <a:lnTo>
                      <a:pt x="4" y="3"/>
                    </a:lnTo>
                    <a:lnTo>
                      <a:pt x="4" y="3"/>
                    </a:lnTo>
                    <a:lnTo>
                      <a:pt x="4" y="2"/>
                    </a:lnTo>
                    <a:lnTo>
                      <a:pt x="5" y="2"/>
                    </a:lnTo>
                    <a:lnTo>
                      <a:pt x="5" y="2"/>
                    </a:lnTo>
                    <a:lnTo>
                      <a:pt x="5" y="2"/>
                    </a:lnTo>
                    <a:lnTo>
                      <a:pt x="5" y="2"/>
                    </a:lnTo>
                    <a:lnTo>
                      <a:pt x="5" y="2"/>
                    </a:lnTo>
                    <a:lnTo>
                      <a:pt x="6" y="2"/>
                    </a:lnTo>
                    <a:lnTo>
                      <a:pt x="6" y="1"/>
                    </a:lnTo>
                    <a:lnTo>
                      <a:pt x="6" y="1"/>
                    </a:lnTo>
                    <a:lnTo>
                      <a:pt x="6" y="1"/>
                    </a:lnTo>
                    <a:lnTo>
                      <a:pt x="6" y="1"/>
                    </a:lnTo>
                    <a:lnTo>
                      <a:pt x="6" y="1"/>
                    </a:lnTo>
                    <a:lnTo>
                      <a:pt x="7" y="1"/>
                    </a:lnTo>
                    <a:lnTo>
                      <a:pt x="7" y="1"/>
                    </a:lnTo>
                    <a:lnTo>
                      <a:pt x="7" y="1"/>
                    </a:lnTo>
                    <a:lnTo>
                      <a:pt x="7" y="1"/>
                    </a:lnTo>
                    <a:lnTo>
                      <a:pt x="7" y="0"/>
                    </a:lnTo>
                    <a:lnTo>
                      <a:pt x="8" y="0"/>
                    </a:lnTo>
                    <a:lnTo>
                      <a:pt x="8" y="0"/>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6" y="0"/>
                    </a:lnTo>
                    <a:lnTo>
                      <a:pt x="16" y="0"/>
                    </a:lnTo>
                    <a:lnTo>
                      <a:pt x="16" y="0"/>
                    </a:lnTo>
                    <a:lnTo>
                      <a:pt x="16" y="0"/>
                    </a:lnTo>
                    <a:lnTo>
                      <a:pt x="16" y="0"/>
                    </a:lnTo>
                    <a:lnTo>
                      <a:pt x="17" y="0"/>
                    </a:lnTo>
                    <a:lnTo>
                      <a:pt x="17" y="0"/>
                    </a:lnTo>
                    <a:lnTo>
                      <a:pt x="17" y="0"/>
                    </a:lnTo>
                    <a:lnTo>
                      <a:pt x="17" y="1"/>
                    </a:lnTo>
                    <a:lnTo>
                      <a:pt x="17" y="1"/>
                    </a:lnTo>
                    <a:lnTo>
                      <a:pt x="18" y="1"/>
                    </a:lnTo>
                    <a:lnTo>
                      <a:pt x="18" y="1"/>
                    </a:lnTo>
                    <a:lnTo>
                      <a:pt x="18" y="1"/>
                    </a:lnTo>
                    <a:lnTo>
                      <a:pt x="18" y="1"/>
                    </a:lnTo>
                    <a:lnTo>
                      <a:pt x="19" y="1"/>
                    </a:lnTo>
                    <a:lnTo>
                      <a:pt x="19" y="1"/>
                    </a:lnTo>
                    <a:lnTo>
                      <a:pt x="19" y="1"/>
                    </a:lnTo>
                    <a:lnTo>
                      <a:pt x="19" y="2"/>
                    </a:lnTo>
                    <a:lnTo>
                      <a:pt x="19" y="2"/>
                    </a:lnTo>
                    <a:lnTo>
                      <a:pt x="20" y="2"/>
                    </a:lnTo>
                    <a:lnTo>
                      <a:pt x="20" y="2"/>
                    </a:lnTo>
                    <a:lnTo>
                      <a:pt x="20" y="2"/>
                    </a:lnTo>
                    <a:lnTo>
                      <a:pt x="20" y="2"/>
                    </a:lnTo>
                    <a:lnTo>
                      <a:pt x="20" y="2"/>
                    </a:lnTo>
                    <a:lnTo>
                      <a:pt x="20" y="3"/>
                    </a:lnTo>
                    <a:lnTo>
                      <a:pt x="21" y="3"/>
                    </a:lnTo>
                    <a:lnTo>
                      <a:pt x="21" y="3"/>
                    </a:lnTo>
                    <a:lnTo>
                      <a:pt x="21" y="3"/>
                    </a:lnTo>
                    <a:lnTo>
                      <a:pt x="21" y="3"/>
                    </a:lnTo>
                    <a:lnTo>
                      <a:pt x="21" y="3"/>
                    </a:lnTo>
                    <a:lnTo>
                      <a:pt x="22" y="4"/>
                    </a:lnTo>
                    <a:lnTo>
                      <a:pt x="22" y="4"/>
                    </a:lnTo>
                    <a:lnTo>
                      <a:pt x="22" y="4"/>
                    </a:lnTo>
                    <a:lnTo>
                      <a:pt x="22" y="4"/>
                    </a:lnTo>
                    <a:lnTo>
                      <a:pt x="22" y="4"/>
                    </a:lnTo>
                    <a:lnTo>
                      <a:pt x="22" y="4"/>
                    </a:lnTo>
                    <a:lnTo>
                      <a:pt x="23" y="5"/>
                    </a:lnTo>
                    <a:lnTo>
                      <a:pt x="23" y="5"/>
                    </a:lnTo>
                    <a:lnTo>
                      <a:pt x="23" y="5"/>
                    </a:lnTo>
                    <a:lnTo>
                      <a:pt x="23" y="5"/>
                    </a:lnTo>
                    <a:lnTo>
                      <a:pt x="23" y="5"/>
                    </a:lnTo>
                    <a:lnTo>
                      <a:pt x="23" y="6"/>
                    </a:lnTo>
                    <a:lnTo>
                      <a:pt x="24" y="6"/>
                    </a:lnTo>
                    <a:lnTo>
                      <a:pt x="24" y="6"/>
                    </a:lnTo>
                    <a:lnTo>
                      <a:pt x="24" y="6"/>
                    </a:lnTo>
                    <a:lnTo>
                      <a:pt x="24" y="6"/>
                    </a:lnTo>
                    <a:lnTo>
                      <a:pt x="24" y="7"/>
                    </a:lnTo>
                    <a:lnTo>
                      <a:pt x="24" y="7"/>
                    </a:lnTo>
                    <a:lnTo>
                      <a:pt x="24" y="7"/>
                    </a:lnTo>
                    <a:lnTo>
                      <a:pt x="24" y="7"/>
                    </a:lnTo>
                    <a:lnTo>
                      <a:pt x="25" y="8"/>
                    </a:lnTo>
                    <a:lnTo>
                      <a:pt x="25" y="8"/>
                    </a:lnTo>
                    <a:lnTo>
                      <a:pt x="25" y="8"/>
                    </a:lnTo>
                    <a:lnTo>
                      <a:pt x="25" y="8"/>
                    </a:lnTo>
                    <a:lnTo>
                      <a:pt x="25" y="8"/>
                    </a:lnTo>
                    <a:lnTo>
                      <a:pt x="25" y="9"/>
                    </a:lnTo>
                    <a:lnTo>
                      <a:pt x="25" y="9"/>
                    </a:lnTo>
                    <a:lnTo>
                      <a:pt x="25" y="9"/>
                    </a:lnTo>
                    <a:lnTo>
                      <a:pt x="25" y="9"/>
                    </a:lnTo>
                    <a:lnTo>
                      <a:pt x="26" y="10"/>
                    </a:lnTo>
                    <a:lnTo>
                      <a:pt x="26" y="10"/>
                    </a:lnTo>
                    <a:lnTo>
                      <a:pt x="26" y="10"/>
                    </a:lnTo>
                    <a:lnTo>
                      <a:pt x="26" y="10"/>
                    </a:lnTo>
                    <a:lnTo>
                      <a:pt x="26" y="11"/>
                    </a:lnTo>
                    <a:lnTo>
                      <a:pt x="26" y="11"/>
                    </a:lnTo>
                    <a:lnTo>
                      <a:pt x="26" y="11"/>
                    </a:lnTo>
                    <a:lnTo>
                      <a:pt x="26" y="11"/>
                    </a:lnTo>
                    <a:lnTo>
                      <a:pt x="26" y="13"/>
                    </a:lnTo>
                    <a:lnTo>
                      <a:pt x="26" y="13"/>
                    </a:lnTo>
                    <a:lnTo>
                      <a:pt x="26" y="13"/>
                    </a:lnTo>
                    <a:lnTo>
                      <a:pt x="26" y="13"/>
                    </a:lnTo>
                    <a:lnTo>
                      <a:pt x="26" y="14"/>
                    </a:lnTo>
                    <a:lnTo>
                      <a:pt x="26" y="14"/>
                    </a:lnTo>
                    <a:lnTo>
                      <a:pt x="26" y="14"/>
                    </a:lnTo>
                    <a:lnTo>
                      <a:pt x="26"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173">
                <a:extLst>
                  <a:ext uri="{FF2B5EF4-FFF2-40B4-BE49-F238E27FC236}">
                    <a16:creationId xmlns:a16="http://schemas.microsoft.com/office/drawing/2014/main" id="{5C0F544D-145E-1E07-2205-9A36BF61353D}"/>
                  </a:ext>
                </a:extLst>
              </p:cNvPr>
              <p:cNvSpPr>
                <a:spLocks/>
              </p:cNvSpPr>
              <p:nvPr/>
            </p:nvSpPr>
            <p:spPr bwMode="auto">
              <a:xfrm>
                <a:off x="5476" y="2398"/>
                <a:ext cx="26" cy="31"/>
              </a:xfrm>
              <a:custGeom>
                <a:avLst/>
                <a:gdLst>
                  <a:gd name="T0" fmla="*/ 26 w 26"/>
                  <a:gd name="T1" fmla="*/ 16 h 31"/>
                  <a:gd name="T2" fmla="*/ 26 w 26"/>
                  <a:gd name="T3" fmla="*/ 18 h 31"/>
                  <a:gd name="T4" fmla="*/ 25 w 26"/>
                  <a:gd name="T5" fmla="*/ 19 h 31"/>
                  <a:gd name="T6" fmla="*/ 25 w 26"/>
                  <a:gd name="T7" fmla="*/ 21 h 31"/>
                  <a:gd name="T8" fmla="*/ 24 w 26"/>
                  <a:gd name="T9" fmla="*/ 22 h 31"/>
                  <a:gd name="T10" fmla="*/ 23 w 26"/>
                  <a:gd name="T11" fmla="*/ 23 h 31"/>
                  <a:gd name="T12" fmla="*/ 23 w 26"/>
                  <a:gd name="T13" fmla="*/ 25 h 31"/>
                  <a:gd name="T14" fmla="*/ 22 w 26"/>
                  <a:gd name="T15" fmla="*/ 27 h 31"/>
                  <a:gd name="T16" fmla="*/ 21 w 26"/>
                  <a:gd name="T17" fmla="*/ 28 h 31"/>
                  <a:gd name="T18" fmla="*/ 20 w 26"/>
                  <a:gd name="T19" fmla="*/ 28 h 31"/>
                  <a:gd name="T20" fmla="*/ 18 w 26"/>
                  <a:gd name="T21" fmla="*/ 29 h 31"/>
                  <a:gd name="T22" fmla="*/ 17 w 26"/>
                  <a:gd name="T23" fmla="*/ 30 h 31"/>
                  <a:gd name="T24" fmla="*/ 16 w 26"/>
                  <a:gd name="T25" fmla="*/ 30 h 31"/>
                  <a:gd name="T26" fmla="*/ 15 w 26"/>
                  <a:gd name="T27" fmla="*/ 30 h 31"/>
                  <a:gd name="T28" fmla="*/ 12 w 26"/>
                  <a:gd name="T29" fmla="*/ 31 h 31"/>
                  <a:gd name="T30" fmla="*/ 11 w 26"/>
                  <a:gd name="T31" fmla="*/ 30 h 31"/>
                  <a:gd name="T32" fmla="*/ 10 w 26"/>
                  <a:gd name="T33" fmla="*/ 30 h 31"/>
                  <a:gd name="T34" fmla="*/ 8 w 26"/>
                  <a:gd name="T35" fmla="*/ 30 h 31"/>
                  <a:gd name="T36" fmla="*/ 7 w 26"/>
                  <a:gd name="T37" fmla="*/ 29 h 31"/>
                  <a:gd name="T38" fmla="*/ 6 w 26"/>
                  <a:gd name="T39" fmla="*/ 29 h 31"/>
                  <a:gd name="T40" fmla="*/ 5 w 26"/>
                  <a:gd name="T41" fmla="*/ 28 h 31"/>
                  <a:gd name="T42" fmla="*/ 4 w 26"/>
                  <a:gd name="T43" fmla="*/ 27 h 31"/>
                  <a:gd name="T44" fmla="*/ 3 w 26"/>
                  <a:gd name="T45" fmla="*/ 25 h 31"/>
                  <a:gd name="T46" fmla="*/ 2 w 26"/>
                  <a:gd name="T47" fmla="*/ 24 h 31"/>
                  <a:gd name="T48" fmla="*/ 1 w 26"/>
                  <a:gd name="T49" fmla="*/ 23 h 31"/>
                  <a:gd name="T50" fmla="*/ 1 w 26"/>
                  <a:gd name="T51" fmla="*/ 21 h 31"/>
                  <a:gd name="T52" fmla="*/ 0 w 26"/>
                  <a:gd name="T53" fmla="*/ 20 h 31"/>
                  <a:gd name="T54" fmla="*/ 0 w 26"/>
                  <a:gd name="T55" fmla="*/ 18 h 31"/>
                  <a:gd name="T56" fmla="*/ 0 w 26"/>
                  <a:gd name="T57" fmla="*/ 17 h 31"/>
                  <a:gd name="T58" fmla="*/ 0 w 26"/>
                  <a:gd name="T59" fmla="*/ 15 h 31"/>
                  <a:gd name="T60" fmla="*/ 0 w 26"/>
                  <a:gd name="T61" fmla="*/ 14 h 31"/>
                  <a:gd name="T62" fmla="*/ 0 w 26"/>
                  <a:gd name="T63" fmla="*/ 12 h 31"/>
                  <a:gd name="T64" fmla="*/ 0 w 26"/>
                  <a:gd name="T65" fmla="*/ 10 h 31"/>
                  <a:gd name="T66" fmla="*/ 1 w 26"/>
                  <a:gd name="T67" fmla="*/ 8 h 31"/>
                  <a:gd name="T68" fmla="*/ 1 w 26"/>
                  <a:gd name="T69" fmla="*/ 7 h 31"/>
                  <a:gd name="T70" fmla="*/ 2 w 26"/>
                  <a:gd name="T71" fmla="*/ 6 h 31"/>
                  <a:gd name="T72" fmla="*/ 3 w 26"/>
                  <a:gd name="T73" fmla="*/ 5 h 31"/>
                  <a:gd name="T74" fmla="*/ 4 w 26"/>
                  <a:gd name="T75" fmla="*/ 3 h 31"/>
                  <a:gd name="T76" fmla="*/ 5 w 26"/>
                  <a:gd name="T77" fmla="*/ 3 h 31"/>
                  <a:gd name="T78" fmla="*/ 6 w 26"/>
                  <a:gd name="T79" fmla="*/ 2 h 31"/>
                  <a:gd name="T80" fmla="*/ 7 w 26"/>
                  <a:gd name="T81" fmla="*/ 1 h 31"/>
                  <a:gd name="T82" fmla="*/ 8 w 26"/>
                  <a:gd name="T83" fmla="*/ 0 h 31"/>
                  <a:gd name="T84" fmla="*/ 9 w 26"/>
                  <a:gd name="T85" fmla="*/ 0 h 31"/>
                  <a:gd name="T86" fmla="*/ 11 w 26"/>
                  <a:gd name="T87" fmla="*/ 0 h 31"/>
                  <a:gd name="T88" fmla="*/ 12 w 26"/>
                  <a:gd name="T89" fmla="*/ 0 h 31"/>
                  <a:gd name="T90" fmla="*/ 14 w 26"/>
                  <a:gd name="T91" fmla="*/ 0 h 31"/>
                  <a:gd name="T92" fmla="*/ 16 w 26"/>
                  <a:gd name="T93" fmla="*/ 0 h 31"/>
                  <a:gd name="T94" fmla="*/ 17 w 26"/>
                  <a:gd name="T95" fmla="*/ 0 h 31"/>
                  <a:gd name="T96" fmla="*/ 18 w 26"/>
                  <a:gd name="T97" fmla="*/ 1 h 31"/>
                  <a:gd name="T98" fmla="*/ 19 w 26"/>
                  <a:gd name="T99" fmla="*/ 1 h 31"/>
                  <a:gd name="T100" fmla="*/ 20 w 26"/>
                  <a:gd name="T101" fmla="*/ 2 h 31"/>
                  <a:gd name="T102" fmla="*/ 22 w 26"/>
                  <a:gd name="T103" fmla="*/ 3 h 31"/>
                  <a:gd name="T104" fmla="*/ 22 w 26"/>
                  <a:gd name="T105" fmla="*/ 4 h 31"/>
                  <a:gd name="T106" fmla="*/ 23 w 26"/>
                  <a:gd name="T107" fmla="*/ 5 h 31"/>
                  <a:gd name="T108" fmla="*/ 24 w 26"/>
                  <a:gd name="T109" fmla="*/ 7 h 31"/>
                  <a:gd name="T110" fmla="*/ 25 w 26"/>
                  <a:gd name="T111" fmla="*/ 8 h 31"/>
                  <a:gd name="T112" fmla="*/ 25 w 26"/>
                  <a:gd name="T113" fmla="*/ 9 h 31"/>
                  <a:gd name="T114" fmla="*/ 26 w 26"/>
                  <a:gd name="T115" fmla="*/ 12 h 31"/>
                  <a:gd name="T116" fmla="*/ 26 w 26"/>
                  <a:gd name="T117" fmla="*/ 13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6"/>
                    </a:lnTo>
                    <a:lnTo>
                      <a:pt x="26" y="16"/>
                    </a:lnTo>
                    <a:lnTo>
                      <a:pt x="26" y="16"/>
                    </a:lnTo>
                    <a:lnTo>
                      <a:pt x="26" y="16"/>
                    </a:lnTo>
                    <a:lnTo>
                      <a:pt x="26" y="17"/>
                    </a:lnTo>
                    <a:lnTo>
                      <a:pt x="26" y="17"/>
                    </a:lnTo>
                    <a:lnTo>
                      <a:pt x="26" y="17"/>
                    </a:lnTo>
                    <a:lnTo>
                      <a:pt x="26" y="17"/>
                    </a:lnTo>
                    <a:lnTo>
                      <a:pt x="26" y="18"/>
                    </a:lnTo>
                    <a:lnTo>
                      <a:pt x="26" y="18"/>
                    </a:lnTo>
                    <a:lnTo>
                      <a:pt x="26" y="18"/>
                    </a:lnTo>
                    <a:lnTo>
                      <a:pt x="25" y="18"/>
                    </a:lnTo>
                    <a:lnTo>
                      <a:pt x="25" y="19"/>
                    </a:lnTo>
                    <a:lnTo>
                      <a:pt x="25" y="19"/>
                    </a:lnTo>
                    <a:lnTo>
                      <a:pt x="25" y="19"/>
                    </a:lnTo>
                    <a:lnTo>
                      <a:pt x="25" y="19"/>
                    </a:lnTo>
                    <a:lnTo>
                      <a:pt x="25" y="20"/>
                    </a:lnTo>
                    <a:lnTo>
                      <a:pt x="25" y="20"/>
                    </a:lnTo>
                    <a:lnTo>
                      <a:pt x="25" y="20"/>
                    </a:lnTo>
                    <a:lnTo>
                      <a:pt x="25" y="20"/>
                    </a:lnTo>
                    <a:lnTo>
                      <a:pt x="25" y="20"/>
                    </a:lnTo>
                    <a:lnTo>
                      <a:pt x="25" y="21"/>
                    </a:lnTo>
                    <a:lnTo>
                      <a:pt x="25" y="21"/>
                    </a:lnTo>
                    <a:lnTo>
                      <a:pt x="25" y="21"/>
                    </a:lnTo>
                    <a:lnTo>
                      <a:pt x="24" y="21"/>
                    </a:lnTo>
                    <a:lnTo>
                      <a:pt x="24" y="22"/>
                    </a:lnTo>
                    <a:lnTo>
                      <a:pt x="24" y="22"/>
                    </a:lnTo>
                    <a:lnTo>
                      <a:pt x="24" y="22"/>
                    </a:lnTo>
                    <a:lnTo>
                      <a:pt x="24" y="22"/>
                    </a:lnTo>
                    <a:lnTo>
                      <a:pt x="24" y="23"/>
                    </a:lnTo>
                    <a:lnTo>
                      <a:pt x="24" y="23"/>
                    </a:lnTo>
                    <a:lnTo>
                      <a:pt x="24" y="23"/>
                    </a:lnTo>
                    <a:lnTo>
                      <a:pt x="24" y="23"/>
                    </a:lnTo>
                    <a:lnTo>
                      <a:pt x="23" y="23"/>
                    </a:lnTo>
                    <a:lnTo>
                      <a:pt x="23" y="24"/>
                    </a:lnTo>
                    <a:lnTo>
                      <a:pt x="23" y="24"/>
                    </a:lnTo>
                    <a:lnTo>
                      <a:pt x="23" y="24"/>
                    </a:lnTo>
                    <a:lnTo>
                      <a:pt x="23" y="24"/>
                    </a:lnTo>
                    <a:lnTo>
                      <a:pt x="23" y="24"/>
                    </a:lnTo>
                    <a:lnTo>
                      <a:pt x="23" y="25"/>
                    </a:lnTo>
                    <a:lnTo>
                      <a:pt x="22" y="25"/>
                    </a:lnTo>
                    <a:lnTo>
                      <a:pt x="22" y="25"/>
                    </a:lnTo>
                    <a:lnTo>
                      <a:pt x="22" y="25"/>
                    </a:lnTo>
                    <a:lnTo>
                      <a:pt x="22" y="25"/>
                    </a:lnTo>
                    <a:lnTo>
                      <a:pt x="22" y="25"/>
                    </a:lnTo>
                    <a:lnTo>
                      <a:pt x="22" y="27"/>
                    </a:lnTo>
                    <a:lnTo>
                      <a:pt x="22" y="27"/>
                    </a:lnTo>
                    <a:lnTo>
                      <a:pt x="21" y="27"/>
                    </a:lnTo>
                    <a:lnTo>
                      <a:pt x="21" y="27"/>
                    </a:lnTo>
                    <a:lnTo>
                      <a:pt x="21" y="27"/>
                    </a:lnTo>
                    <a:lnTo>
                      <a:pt x="21" y="27"/>
                    </a:lnTo>
                    <a:lnTo>
                      <a:pt x="21" y="28"/>
                    </a:lnTo>
                    <a:lnTo>
                      <a:pt x="20" y="28"/>
                    </a:lnTo>
                    <a:lnTo>
                      <a:pt x="20" y="28"/>
                    </a:lnTo>
                    <a:lnTo>
                      <a:pt x="20" y="28"/>
                    </a:lnTo>
                    <a:lnTo>
                      <a:pt x="20" y="28"/>
                    </a:lnTo>
                    <a:lnTo>
                      <a:pt x="20" y="28"/>
                    </a:lnTo>
                    <a:lnTo>
                      <a:pt x="20" y="28"/>
                    </a:lnTo>
                    <a:lnTo>
                      <a:pt x="19" y="29"/>
                    </a:lnTo>
                    <a:lnTo>
                      <a:pt x="19" y="29"/>
                    </a:lnTo>
                    <a:lnTo>
                      <a:pt x="19" y="29"/>
                    </a:lnTo>
                    <a:lnTo>
                      <a:pt x="19" y="29"/>
                    </a:lnTo>
                    <a:lnTo>
                      <a:pt x="19" y="29"/>
                    </a:lnTo>
                    <a:lnTo>
                      <a:pt x="18" y="29"/>
                    </a:lnTo>
                    <a:lnTo>
                      <a:pt x="18" y="29"/>
                    </a:lnTo>
                    <a:lnTo>
                      <a:pt x="18" y="29"/>
                    </a:lnTo>
                    <a:lnTo>
                      <a:pt x="18" y="29"/>
                    </a:lnTo>
                    <a:lnTo>
                      <a:pt x="18" y="30"/>
                    </a:lnTo>
                    <a:lnTo>
                      <a:pt x="17" y="30"/>
                    </a:lnTo>
                    <a:lnTo>
                      <a:pt x="17" y="30"/>
                    </a:lnTo>
                    <a:lnTo>
                      <a:pt x="17" y="30"/>
                    </a:lnTo>
                    <a:lnTo>
                      <a:pt x="17" y="30"/>
                    </a:lnTo>
                    <a:lnTo>
                      <a:pt x="16" y="30"/>
                    </a:lnTo>
                    <a:lnTo>
                      <a:pt x="16"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4" y="31"/>
                    </a:lnTo>
                    <a:lnTo>
                      <a:pt x="12" y="31"/>
                    </a:lnTo>
                    <a:lnTo>
                      <a:pt x="12" y="31"/>
                    </a:lnTo>
                    <a:lnTo>
                      <a:pt x="12" y="31"/>
                    </a:lnTo>
                    <a:lnTo>
                      <a:pt x="12" y="31"/>
                    </a:lnTo>
                    <a:lnTo>
                      <a:pt x="12" y="31"/>
                    </a:lnTo>
                    <a:lnTo>
                      <a:pt x="11" y="31"/>
                    </a:lnTo>
                    <a:lnTo>
                      <a:pt x="11" y="30"/>
                    </a:lnTo>
                    <a:lnTo>
                      <a:pt x="11" y="30"/>
                    </a:lnTo>
                    <a:lnTo>
                      <a:pt x="11" y="30"/>
                    </a:lnTo>
                    <a:lnTo>
                      <a:pt x="10" y="30"/>
                    </a:lnTo>
                    <a:lnTo>
                      <a:pt x="10" y="30"/>
                    </a:lnTo>
                    <a:lnTo>
                      <a:pt x="10" y="30"/>
                    </a:lnTo>
                    <a:lnTo>
                      <a:pt x="10" y="30"/>
                    </a:lnTo>
                    <a:lnTo>
                      <a:pt x="10" y="30"/>
                    </a:lnTo>
                    <a:lnTo>
                      <a:pt x="9" y="30"/>
                    </a:lnTo>
                    <a:lnTo>
                      <a:pt x="9" y="30"/>
                    </a:lnTo>
                    <a:lnTo>
                      <a:pt x="9" y="30"/>
                    </a:lnTo>
                    <a:lnTo>
                      <a:pt x="9" y="30"/>
                    </a:lnTo>
                    <a:lnTo>
                      <a:pt x="9" y="30"/>
                    </a:lnTo>
                    <a:lnTo>
                      <a:pt x="8" y="30"/>
                    </a:lnTo>
                    <a:lnTo>
                      <a:pt x="8" y="30"/>
                    </a:lnTo>
                    <a:lnTo>
                      <a:pt x="8" y="30"/>
                    </a:lnTo>
                    <a:lnTo>
                      <a:pt x="8" y="30"/>
                    </a:lnTo>
                    <a:lnTo>
                      <a:pt x="7" y="30"/>
                    </a:lnTo>
                    <a:lnTo>
                      <a:pt x="7" y="29"/>
                    </a:lnTo>
                    <a:lnTo>
                      <a:pt x="7" y="29"/>
                    </a:lnTo>
                    <a:lnTo>
                      <a:pt x="7" y="29"/>
                    </a:lnTo>
                    <a:lnTo>
                      <a:pt x="7" y="29"/>
                    </a:lnTo>
                    <a:lnTo>
                      <a:pt x="6" y="29"/>
                    </a:lnTo>
                    <a:lnTo>
                      <a:pt x="6" y="29"/>
                    </a:lnTo>
                    <a:lnTo>
                      <a:pt x="6" y="29"/>
                    </a:lnTo>
                    <a:lnTo>
                      <a:pt x="6" y="29"/>
                    </a:lnTo>
                    <a:lnTo>
                      <a:pt x="6" y="29"/>
                    </a:lnTo>
                    <a:lnTo>
                      <a:pt x="6" y="28"/>
                    </a:lnTo>
                    <a:lnTo>
                      <a:pt x="5" y="28"/>
                    </a:lnTo>
                    <a:lnTo>
                      <a:pt x="5" y="28"/>
                    </a:lnTo>
                    <a:lnTo>
                      <a:pt x="5" y="28"/>
                    </a:lnTo>
                    <a:lnTo>
                      <a:pt x="5" y="28"/>
                    </a:lnTo>
                    <a:lnTo>
                      <a:pt x="5" y="28"/>
                    </a:lnTo>
                    <a:lnTo>
                      <a:pt x="4" y="28"/>
                    </a:lnTo>
                    <a:lnTo>
                      <a:pt x="4" y="27"/>
                    </a:lnTo>
                    <a:lnTo>
                      <a:pt x="4" y="27"/>
                    </a:lnTo>
                    <a:lnTo>
                      <a:pt x="4" y="27"/>
                    </a:lnTo>
                    <a:lnTo>
                      <a:pt x="4" y="27"/>
                    </a:lnTo>
                    <a:lnTo>
                      <a:pt x="4" y="27"/>
                    </a:lnTo>
                    <a:lnTo>
                      <a:pt x="3" y="27"/>
                    </a:lnTo>
                    <a:lnTo>
                      <a:pt x="3" y="25"/>
                    </a:lnTo>
                    <a:lnTo>
                      <a:pt x="3" y="25"/>
                    </a:lnTo>
                    <a:lnTo>
                      <a:pt x="3" y="25"/>
                    </a:lnTo>
                    <a:lnTo>
                      <a:pt x="3" y="25"/>
                    </a:lnTo>
                    <a:lnTo>
                      <a:pt x="3" y="25"/>
                    </a:lnTo>
                    <a:lnTo>
                      <a:pt x="3" y="25"/>
                    </a:lnTo>
                    <a:lnTo>
                      <a:pt x="2" y="24"/>
                    </a:lnTo>
                    <a:lnTo>
                      <a:pt x="2" y="24"/>
                    </a:lnTo>
                    <a:lnTo>
                      <a:pt x="2" y="24"/>
                    </a:lnTo>
                    <a:lnTo>
                      <a:pt x="2" y="24"/>
                    </a:lnTo>
                    <a:lnTo>
                      <a:pt x="2" y="24"/>
                    </a:lnTo>
                    <a:lnTo>
                      <a:pt x="2" y="23"/>
                    </a:lnTo>
                    <a:lnTo>
                      <a:pt x="2" y="23"/>
                    </a:lnTo>
                    <a:lnTo>
                      <a:pt x="2" y="23"/>
                    </a:lnTo>
                    <a:lnTo>
                      <a:pt x="1" y="23"/>
                    </a:lnTo>
                    <a:lnTo>
                      <a:pt x="1" y="23"/>
                    </a:lnTo>
                    <a:lnTo>
                      <a:pt x="1" y="22"/>
                    </a:lnTo>
                    <a:lnTo>
                      <a:pt x="1" y="22"/>
                    </a:lnTo>
                    <a:lnTo>
                      <a:pt x="1" y="22"/>
                    </a:lnTo>
                    <a:lnTo>
                      <a:pt x="1" y="22"/>
                    </a:lnTo>
                    <a:lnTo>
                      <a:pt x="1" y="21"/>
                    </a:lnTo>
                    <a:lnTo>
                      <a:pt x="1" y="21"/>
                    </a:lnTo>
                    <a:lnTo>
                      <a:pt x="1" y="21"/>
                    </a:lnTo>
                    <a:lnTo>
                      <a:pt x="1" y="21"/>
                    </a:lnTo>
                    <a:lnTo>
                      <a:pt x="0" y="20"/>
                    </a:lnTo>
                    <a:lnTo>
                      <a:pt x="0" y="20"/>
                    </a:lnTo>
                    <a:lnTo>
                      <a:pt x="0" y="20"/>
                    </a:lnTo>
                    <a:lnTo>
                      <a:pt x="0" y="20"/>
                    </a:lnTo>
                    <a:lnTo>
                      <a:pt x="0" y="20"/>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0"/>
                    </a:lnTo>
                    <a:lnTo>
                      <a:pt x="0" y="10"/>
                    </a:lnTo>
                    <a:lnTo>
                      <a:pt x="0" y="10"/>
                    </a:lnTo>
                    <a:lnTo>
                      <a:pt x="0" y="10"/>
                    </a:lnTo>
                    <a:lnTo>
                      <a:pt x="0" y="9"/>
                    </a:lnTo>
                    <a:lnTo>
                      <a:pt x="0" y="9"/>
                    </a:lnTo>
                    <a:lnTo>
                      <a:pt x="0" y="9"/>
                    </a:lnTo>
                    <a:lnTo>
                      <a:pt x="1" y="9"/>
                    </a:lnTo>
                    <a:lnTo>
                      <a:pt x="1" y="8"/>
                    </a:lnTo>
                    <a:lnTo>
                      <a:pt x="1" y="8"/>
                    </a:lnTo>
                    <a:lnTo>
                      <a:pt x="1" y="8"/>
                    </a:lnTo>
                    <a:lnTo>
                      <a:pt x="1" y="8"/>
                    </a:lnTo>
                    <a:lnTo>
                      <a:pt x="1" y="7"/>
                    </a:lnTo>
                    <a:lnTo>
                      <a:pt x="1" y="7"/>
                    </a:lnTo>
                    <a:lnTo>
                      <a:pt x="1" y="7"/>
                    </a:lnTo>
                    <a:lnTo>
                      <a:pt x="1" y="7"/>
                    </a:lnTo>
                    <a:lnTo>
                      <a:pt x="1" y="7"/>
                    </a:lnTo>
                    <a:lnTo>
                      <a:pt x="2" y="6"/>
                    </a:lnTo>
                    <a:lnTo>
                      <a:pt x="2" y="6"/>
                    </a:lnTo>
                    <a:lnTo>
                      <a:pt x="2" y="6"/>
                    </a:lnTo>
                    <a:lnTo>
                      <a:pt x="2" y="6"/>
                    </a:lnTo>
                    <a:lnTo>
                      <a:pt x="2" y="6"/>
                    </a:lnTo>
                    <a:lnTo>
                      <a:pt x="2" y="5"/>
                    </a:lnTo>
                    <a:lnTo>
                      <a:pt x="2" y="5"/>
                    </a:lnTo>
                    <a:lnTo>
                      <a:pt x="2" y="5"/>
                    </a:lnTo>
                    <a:lnTo>
                      <a:pt x="3" y="5"/>
                    </a:lnTo>
                    <a:lnTo>
                      <a:pt x="3" y="5"/>
                    </a:lnTo>
                    <a:lnTo>
                      <a:pt x="3" y="4"/>
                    </a:lnTo>
                    <a:lnTo>
                      <a:pt x="3" y="4"/>
                    </a:lnTo>
                    <a:lnTo>
                      <a:pt x="3" y="4"/>
                    </a:lnTo>
                    <a:lnTo>
                      <a:pt x="3" y="4"/>
                    </a:lnTo>
                    <a:lnTo>
                      <a:pt x="3" y="4"/>
                    </a:lnTo>
                    <a:lnTo>
                      <a:pt x="4" y="3"/>
                    </a:lnTo>
                    <a:lnTo>
                      <a:pt x="4" y="3"/>
                    </a:lnTo>
                    <a:lnTo>
                      <a:pt x="4" y="3"/>
                    </a:lnTo>
                    <a:lnTo>
                      <a:pt x="4" y="3"/>
                    </a:lnTo>
                    <a:lnTo>
                      <a:pt x="4" y="3"/>
                    </a:lnTo>
                    <a:lnTo>
                      <a:pt x="4" y="3"/>
                    </a:lnTo>
                    <a:lnTo>
                      <a:pt x="5" y="3"/>
                    </a:lnTo>
                    <a:lnTo>
                      <a:pt x="5" y="2"/>
                    </a:lnTo>
                    <a:lnTo>
                      <a:pt x="5" y="2"/>
                    </a:lnTo>
                    <a:lnTo>
                      <a:pt x="5" y="2"/>
                    </a:lnTo>
                    <a:lnTo>
                      <a:pt x="5" y="2"/>
                    </a:lnTo>
                    <a:lnTo>
                      <a:pt x="6" y="2"/>
                    </a:lnTo>
                    <a:lnTo>
                      <a:pt x="6" y="2"/>
                    </a:lnTo>
                    <a:lnTo>
                      <a:pt x="6" y="2"/>
                    </a:lnTo>
                    <a:lnTo>
                      <a:pt x="6" y="1"/>
                    </a:lnTo>
                    <a:lnTo>
                      <a:pt x="6" y="1"/>
                    </a:lnTo>
                    <a:lnTo>
                      <a:pt x="6" y="1"/>
                    </a:lnTo>
                    <a:lnTo>
                      <a:pt x="7" y="1"/>
                    </a:lnTo>
                    <a:lnTo>
                      <a:pt x="7" y="1"/>
                    </a:lnTo>
                    <a:lnTo>
                      <a:pt x="7" y="1"/>
                    </a:lnTo>
                    <a:lnTo>
                      <a:pt x="7" y="1"/>
                    </a:lnTo>
                    <a:lnTo>
                      <a:pt x="7" y="1"/>
                    </a:lnTo>
                    <a:lnTo>
                      <a:pt x="8" y="1"/>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0" y="0"/>
                    </a:lnTo>
                    <a:lnTo>
                      <a:pt x="11" y="0"/>
                    </a:lnTo>
                    <a:lnTo>
                      <a:pt x="11" y="0"/>
                    </a:lnTo>
                    <a:lnTo>
                      <a:pt x="11" y="0"/>
                    </a:lnTo>
                    <a:lnTo>
                      <a:pt x="11" y="0"/>
                    </a:lnTo>
                    <a:lnTo>
                      <a:pt x="12" y="0"/>
                    </a:lnTo>
                    <a:lnTo>
                      <a:pt x="12" y="0"/>
                    </a:lnTo>
                    <a:lnTo>
                      <a:pt x="12" y="0"/>
                    </a:lnTo>
                    <a:lnTo>
                      <a:pt x="12" y="0"/>
                    </a:lnTo>
                    <a:lnTo>
                      <a:pt x="12" y="0"/>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0"/>
                    </a:lnTo>
                    <a:lnTo>
                      <a:pt x="18" y="0"/>
                    </a:lnTo>
                    <a:lnTo>
                      <a:pt x="18" y="1"/>
                    </a:lnTo>
                    <a:lnTo>
                      <a:pt x="18" y="1"/>
                    </a:lnTo>
                    <a:lnTo>
                      <a:pt x="18" y="1"/>
                    </a:lnTo>
                    <a:lnTo>
                      <a:pt x="18" y="1"/>
                    </a:lnTo>
                    <a:lnTo>
                      <a:pt x="19" y="1"/>
                    </a:lnTo>
                    <a:lnTo>
                      <a:pt x="19" y="1"/>
                    </a:lnTo>
                    <a:lnTo>
                      <a:pt x="19" y="1"/>
                    </a:lnTo>
                    <a:lnTo>
                      <a:pt x="19" y="1"/>
                    </a:lnTo>
                    <a:lnTo>
                      <a:pt x="19" y="1"/>
                    </a:lnTo>
                    <a:lnTo>
                      <a:pt x="20" y="2"/>
                    </a:lnTo>
                    <a:lnTo>
                      <a:pt x="20" y="2"/>
                    </a:lnTo>
                    <a:lnTo>
                      <a:pt x="20" y="2"/>
                    </a:lnTo>
                    <a:lnTo>
                      <a:pt x="20" y="2"/>
                    </a:lnTo>
                    <a:lnTo>
                      <a:pt x="20" y="2"/>
                    </a:lnTo>
                    <a:lnTo>
                      <a:pt x="20" y="2"/>
                    </a:lnTo>
                    <a:lnTo>
                      <a:pt x="21" y="2"/>
                    </a:lnTo>
                    <a:lnTo>
                      <a:pt x="21" y="3"/>
                    </a:lnTo>
                    <a:lnTo>
                      <a:pt x="21" y="3"/>
                    </a:lnTo>
                    <a:lnTo>
                      <a:pt x="21" y="3"/>
                    </a:lnTo>
                    <a:lnTo>
                      <a:pt x="21" y="3"/>
                    </a:lnTo>
                    <a:lnTo>
                      <a:pt x="22" y="3"/>
                    </a:lnTo>
                    <a:lnTo>
                      <a:pt x="22" y="3"/>
                    </a:lnTo>
                    <a:lnTo>
                      <a:pt x="22" y="3"/>
                    </a:lnTo>
                    <a:lnTo>
                      <a:pt x="22" y="4"/>
                    </a:lnTo>
                    <a:lnTo>
                      <a:pt x="22" y="4"/>
                    </a:lnTo>
                    <a:lnTo>
                      <a:pt x="22" y="4"/>
                    </a:lnTo>
                    <a:lnTo>
                      <a:pt x="22" y="4"/>
                    </a:lnTo>
                    <a:lnTo>
                      <a:pt x="23" y="4"/>
                    </a:lnTo>
                    <a:lnTo>
                      <a:pt x="23" y="5"/>
                    </a:lnTo>
                    <a:lnTo>
                      <a:pt x="23" y="5"/>
                    </a:lnTo>
                    <a:lnTo>
                      <a:pt x="23" y="5"/>
                    </a:lnTo>
                    <a:lnTo>
                      <a:pt x="23" y="5"/>
                    </a:lnTo>
                    <a:lnTo>
                      <a:pt x="23" y="5"/>
                    </a:lnTo>
                    <a:lnTo>
                      <a:pt x="23" y="6"/>
                    </a:lnTo>
                    <a:lnTo>
                      <a:pt x="24" y="6"/>
                    </a:lnTo>
                    <a:lnTo>
                      <a:pt x="24" y="6"/>
                    </a:lnTo>
                    <a:lnTo>
                      <a:pt x="24" y="6"/>
                    </a:lnTo>
                    <a:lnTo>
                      <a:pt x="24" y="6"/>
                    </a:lnTo>
                    <a:lnTo>
                      <a:pt x="24" y="7"/>
                    </a:lnTo>
                    <a:lnTo>
                      <a:pt x="24" y="7"/>
                    </a:lnTo>
                    <a:lnTo>
                      <a:pt x="24" y="7"/>
                    </a:lnTo>
                    <a:lnTo>
                      <a:pt x="24" y="7"/>
                    </a:lnTo>
                    <a:lnTo>
                      <a:pt x="24" y="7"/>
                    </a:lnTo>
                    <a:lnTo>
                      <a:pt x="25" y="8"/>
                    </a:lnTo>
                    <a:lnTo>
                      <a:pt x="25" y="8"/>
                    </a:lnTo>
                    <a:lnTo>
                      <a:pt x="25" y="8"/>
                    </a:lnTo>
                    <a:lnTo>
                      <a:pt x="25" y="8"/>
                    </a:lnTo>
                    <a:lnTo>
                      <a:pt x="25" y="9"/>
                    </a:lnTo>
                    <a:lnTo>
                      <a:pt x="25" y="9"/>
                    </a:lnTo>
                    <a:lnTo>
                      <a:pt x="25" y="9"/>
                    </a:lnTo>
                    <a:lnTo>
                      <a:pt x="25" y="9"/>
                    </a:lnTo>
                    <a:lnTo>
                      <a:pt x="25" y="10"/>
                    </a:lnTo>
                    <a:lnTo>
                      <a:pt x="25" y="10"/>
                    </a:lnTo>
                    <a:lnTo>
                      <a:pt x="25" y="10"/>
                    </a:lnTo>
                    <a:lnTo>
                      <a:pt x="25" y="10"/>
                    </a:lnTo>
                    <a:lnTo>
                      <a:pt x="25" y="12"/>
                    </a:lnTo>
                    <a:lnTo>
                      <a:pt x="26" y="12"/>
                    </a:lnTo>
                    <a:lnTo>
                      <a:pt x="26" y="12"/>
                    </a:lnTo>
                    <a:lnTo>
                      <a:pt x="26" y="12"/>
                    </a:lnTo>
                    <a:lnTo>
                      <a:pt x="26" y="13"/>
                    </a:lnTo>
                    <a:lnTo>
                      <a:pt x="26" y="13"/>
                    </a:lnTo>
                    <a:lnTo>
                      <a:pt x="26" y="13"/>
                    </a:lnTo>
                    <a:lnTo>
                      <a:pt x="26" y="13"/>
                    </a:lnTo>
                    <a:lnTo>
                      <a:pt x="26" y="14"/>
                    </a:lnTo>
                    <a:lnTo>
                      <a:pt x="26" y="14"/>
                    </a:lnTo>
                    <a:lnTo>
                      <a:pt x="26" y="14"/>
                    </a:lnTo>
                    <a:lnTo>
                      <a:pt x="26" y="14"/>
                    </a:lnTo>
                    <a:lnTo>
                      <a:pt x="26" y="15"/>
                    </a:lnTo>
                    <a:lnTo>
                      <a:pt x="26" y="15"/>
                    </a:lnTo>
                    <a:lnTo>
                      <a:pt x="26"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174">
                <a:extLst>
                  <a:ext uri="{FF2B5EF4-FFF2-40B4-BE49-F238E27FC236}">
                    <a16:creationId xmlns:a16="http://schemas.microsoft.com/office/drawing/2014/main" id="{14D4FAF8-94D2-36CC-BC37-7E83B3E5AEFE}"/>
                  </a:ext>
                </a:extLst>
              </p:cNvPr>
              <p:cNvSpPr>
                <a:spLocks/>
              </p:cNvSpPr>
              <p:nvPr/>
            </p:nvSpPr>
            <p:spPr bwMode="auto">
              <a:xfrm>
                <a:off x="1978" y="2134"/>
                <a:ext cx="27" cy="30"/>
              </a:xfrm>
              <a:custGeom>
                <a:avLst/>
                <a:gdLst>
                  <a:gd name="T0" fmla="*/ 27 w 27"/>
                  <a:gd name="T1" fmla="*/ 16 h 30"/>
                  <a:gd name="T2" fmla="*/ 27 w 27"/>
                  <a:gd name="T3" fmla="*/ 18 h 30"/>
                  <a:gd name="T4" fmla="*/ 26 w 27"/>
                  <a:gd name="T5" fmla="*/ 19 h 30"/>
                  <a:gd name="T6" fmla="*/ 26 w 27"/>
                  <a:gd name="T7" fmla="*/ 21 h 30"/>
                  <a:gd name="T8" fmla="*/ 25 w 27"/>
                  <a:gd name="T9" fmla="*/ 22 h 30"/>
                  <a:gd name="T10" fmla="*/ 25 w 27"/>
                  <a:gd name="T11" fmla="*/ 23 h 30"/>
                  <a:gd name="T12" fmla="*/ 24 w 27"/>
                  <a:gd name="T13" fmla="*/ 24 h 30"/>
                  <a:gd name="T14" fmla="*/ 23 w 27"/>
                  <a:gd name="T15" fmla="*/ 27 h 30"/>
                  <a:gd name="T16" fmla="*/ 22 w 27"/>
                  <a:gd name="T17" fmla="*/ 27 h 30"/>
                  <a:gd name="T18" fmla="*/ 20 w 27"/>
                  <a:gd name="T19" fmla="*/ 28 h 30"/>
                  <a:gd name="T20" fmla="*/ 18 w 27"/>
                  <a:gd name="T21" fmla="*/ 29 h 30"/>
                  <a:gd name="T22" fmla="*/ 17 w 27"/>
                  <a:gd name="T23" fmla="*/ 30 h 30"/>
                  <a:gd name="T24" fmla="*/ 16 w 27"/>
                  <a:gd name="T25" fmla="*/ 30 h 30"/>
                  <a:gd name="T26" fmla="*/ 14 w 27"/>
                  <a:gd name="T27" fmla="*/ 30 h 30"/>
                  <a:gd name="T28" fmla="*/ 13 w 27"/>
                  <a:gd name="T29" fmla="*/ 30 h 30"/>
                  <a:gd name="T30" fmla="*/ 12 w 27"/>
                  <a:gd name="T31" fmla="*/ 30 h 30"/>
                  <a:gd name="T32" fmla="*/ 11 w 27"/>
                  <a:gd name="T33" fmla="*/ 30 h 30"/>
                  <a:gd name="T34" fmla="*/ 9 w 27"/>
                  <a:gd name="T35" fmla="*/ 30 h 30"/>
                  <a:gd name="T36" fmla="*/ 8 w 27"/>
                  <a:gd name="T37" fmla="*/ 29 h 30"/>
                  <a:gd name="T38" fmla="*/ 7 w 27"/>
                  <a:gd name="T39" fmla="*/ 29 h 30"/>
                  <a:gd name="T40" fmla="*/ 6 w 27"/>
                  <a:gd name="T41" fmla="*/ 28 h 30"/>
                  <a:gd name="T42" fmla="*/ 5 w 27"/>
                  <a:gd name="T43" fmla="*/ 27 h 30"/>
                  <a:gd name="T44" fmla="*/ 4 w 27"/>
                  <a:gd name="T45" fmla="*/ 25 h 30"/>
                  <a:gd name="T46" fmla="*/ 2 w 27"/>
                  <a:gd name="T47" fmla="*/ 24 h 30"/>
                  <a:gd name="T48" fmla="*/ 2 w 27"/>
                  <a:gd name="T49" fmla="*/ 22 h 30"/>
                  <a:gd name="T50" fmla="*/ 1 w 27"/>
                  <a:gd name="T51" fmla="*/ 21 h 30"/>
                  <a:gd name="T52" fmla="*/ 1 w 27"/>
                  <a:gd name="T53" fmla="*/ 20 h 30"/>
                  <a:gd name="T54" fmla="*/ 0 w 27"/>
                  <a:gd name="T55" fmla="*/ 18 h 30"/>
                  <a:gd name="T56" fmla="*/ 0 w 27"/>
                  <a:gd name="T57" fmla="*/ 17 h 30"/>
                  <a:gd name="T58" fmla="*/ 0 w 27"/>
                  <a:gd name="T59" fmla="*/ 15 h 30"/>
                  <a:gd name="T60" fmla="*/ 0 w 27"/>
                  <a:gd name="T61" fmla="*/ 14 h 30"/>
                  <a:gd name="T62" fmla="*/ 1 w 27"/>
                  <a:gd name="T63" fmla="*/ 12 h 30"/>
                  <a:gd name="T64" fmla="*/ 1 w 27"/>
                  <a:gd name="T65" fmla="*/ 11 h 30"/>
                  <a:gd name="T66" fmla="*/ 1 w 27"/>
                  <a:gd name="T67" fmla="*/ 8 h 30"/>
                  <a:gd name="T68" fmla="*/ 2 w 27"/>
                  <a:gd name="T69" fmla="*/ 7 h 30"/>
                  <a:gd name="T70" fmla="*/ 4 w 27"/>
                  <a:gd name="T71" fmla="*/ 6 h 30"/>
                  <a:gd name="T72" fmla="*/ 5 w 27"/>
                  <a:gd name="T73" fmla="*/ 5 h 30"/>
                  <a:gd name="T74" fmla="*/ 6 w 27"/>
                  <a:gd name="T75" fmla="*/ 4 h 30"/>
                  <a:gd name="T76" fmla="*/ 7 w 27"/>
                  <a:gd name="T77" fmla="*/ 3 h 30"/>
                  <a:gd name="T78" fmla="*/ 8 w 27"/>
                  <a:gd name="T79" fmla="*/ 2 h 30"/>
                  <a:gd name="T80" fmla="*/ 9 w 27"/>
                  <a:gd name="T81" fmla="*/ 1 h 30"/>
                  <a:gd name="T82" fmla="*/ 10 w 27"/>
                  <a:gd name="T83" fmla="*/ 1 h 30"/>
                  <a:gd name="T84" fmla="*/ 12 w 27"/>
                  <a:gd name="T85" fmla="*/ 0 h 30"/>
                  <a:gd name="T86" fmla="*/ 13 w 27"/>
                  <a:gd name="T87" fmla="*/ 0 h 30"/>
                  <a:gd name="T88" fmla="*/ 14 w 27"/>
                  <a:gd name="T89" fmla="*/ 0 h 30"/>
                  <a:gd name="T90" fmla="*/ 16 w 27"/>
                  <a:gd name="T91" fmla="*/ 0 h 30"/>
                  <a:gd name="T92" fmla="*/ 17 w 27"/>
                  <a:gd name="T93" fmla="*/ 0 h 30"/>
                  <a:gd name="T94" fmla="*/ 18 w 27"/>
                  <a:gd name="T95" fmla="*/ 0 h 30"/>
                  <a:gd name="T96" fmla="*/ 20 w 27"/>
                  <a:gd name="T97" fmla="*/ 1 h 30"/>
                  <a:gd name="T98" fmla="*/ 21 w 27"/>
                  <a:gd name="T99" fmla="*/ 2 h 30"/>
                  <a:gd name="T100" fmla="*/ 23 w 27"/>
                  <a:gd name="T101" fmla="*/ 2 h 30"/>
                  <a:gd name="T102" fmla="*/ 23 w 27"/>
                  <a:gd name="T103" fmla="*/ 3 h 30"/>
                  <a:gd name="T104" fmla="*/ 24 w 27"/>
                  <a:gd name="T105" fmla="*/ 4 h 30"/>
                  <a:gd name="T106" fmla="*/ 25 w 27"/>
                  <a:gd name="T107" fmla="*/ 5 h 30"/>
                  <a:gd name="T108" fmla="*/ 26 w 27"/>
                  <a:gd name="T109" fmla="*/ 7 h 30"/>
                  <a:gd name="T110" fmla="*/ 26 w 27"/>
                  <a:gd name="T111" fmla="*/ 8 h 30"/>
                  <a:gd name="T112" fmla="*/ 27 w 27"/>
                  <a:gd name="T113" fmla="*/ 9 h 30"/>
                  <a:gd name="T114" fmla="*/ 27 w 27"/>
                  <a:gd name="T115" fmla="*/ 12 h 30"/>
                  <a:gd name="T116" fmla="*/ 27 w 27"/>
                  <a:gd name="T117" fmla="*/ 13 h 30"/>
                  <a:gd name="T118" fmla="*/ 27 w 27"/>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27" y="15"/>
                    </a:moveTo>
                    <a:lnTo>
                      <a:pt x="27" y="15"/>
                    </a:lnTo>
                    <a:lnTo>
                      <a:pt x="27" y="16"/>
                    </a:lnTo>
                    <a:lnTo>
                      <a:pt x="27" y="16"/>
                    </a:lnTo>
                    <a:lnTo>
                      <a:pt x="27" y="16"/>
                    </a:lnTo>
                    <a:lnTo>
                      <a:pt x="27" y="16"/>
                    </a:lnTo>
                    <a:lnTo>
                      <a:pt x="27" y="17"/>
                    </a:lnTo>
                    <a:lnTo>
                      <a:pt x="27" y="17"/>
                    </a:lnTo>
                    <a:lnTo>
                      <a:pt x="27" y="17"/>
                    </a:lnTo>
                    <a:lnTo>
                      <a:pt x="27" y="17"/>
                    </a:lnTo>
                    <a:lnTo>
                      <a:pt x="27" y="18"/>
                    </a:lnTo>
                    <a:lnTo>
                      <a:pt x="27" y="18"/>
                    </a:lnTo>
                    <a:lnTo>
                      <a:pt x="27" y="18"/>
                    </a:lnTo>
                    <a:lnTo>
                      <a:pt x="27" y="18"/>
                    </a:lnTo>
                    <a:lnTo>
                      <a:pt x="27" y="19"/>
                    </a:lnTo>
                    <a:lnTo>
                      <a:pt x="27" y="19"/>
                    </a:lnTo>
                    <a:lnTo>
                      <a:pt x="27" y="19"/>
                    </a:lnTo>
                    <a:lnTo>
                      <a:pt x="26" y="19"/>
                    </a:lnTo>
                    <a:lnTo>
                      <a:pt x="26" y="19"/>
                    </a:lnTo>
                    <a:lnTo>
                      <a:pt x="26" y="20"/>
                    </a:lnTo>
                    <a:lnTo>
                      <a:pt x="26" y="20"/>
                    </a:lnTo>
                    <a:lnTo>
                      <a:pt x="26" y="20"/>
                    </a:lnTo>
                    <a:lnTo>
                      <a:pt x="26" y="20"/>
                    </a:lnTo>
                    <a:lnTo>
                      <a:pt x="26" y="21"/>
                    </a:lnTo>
                    <a:lnTo>
                      <a:pt x="26" y="21"/>
                    </a:lnTo>
                    <a:lnTo>
                      <a:pt x="26" y="21"/>
                    </a:lnTo>
                    <a:lnTo>
                      <a:pt x="26" y="21"/>
                    </a:lnTo>
                    <a:lnTo>
                      <a:pt x="25" y="22"/>
                    </a:lnTo>
                    <a:lnTo>
                      <a:pt x="25" y="22"/>
                    </a:lnTo>
                    <a:lnTo>
                      <a:pt x="25" y="22"/>
                    </a:lnTo>
                    <a:lnTo>
                      <a:pt x="25" y="22"/>
                    </a:lnTo>
                    <a:lnTo>
                      <a:pt x="25" y="22"/>
                    </a:lnTo>
                    <a:lnTo>
                      <a:pt x="25" y="23"/>
                    </a:lnTo>
                    <a:lnTo>
                      <a:pt x="25" y="23"/>
                    </a:lnTo>
                    <a:lnTo>
                      <a:pt x="25" y="23"/>
                    </a:lnTo>
                    <a:lnTo>
                      <a:pt x="25" y="23"/>
                    </a:lnTo>
                    <a:lnTo>
                      <a:pt x="24" y="23"/>
                    </a:lnTo>
                    <a:lnTo>
                      <a:pt x="24" y="24"/>
                    </a:lnTo>
                    <a:lnTo>
                      <a:pt x="24" y="24"/>
                    </a:lnTo>
                    <a:lnTo>
                      <a:pt x="24" y="24"/>
                    </a:lnTo>
                    <a:lnTo>
                      <a:pt x="24" y="24"/>
                    </a:lnTo>
                    <a:lnTo>
                      <a:pt x="24" y="24"/>
                    </a:lnTo>
                    <a:lnTo>
                      <a:pt x="23" y="25"/>
                    </a:lnTo>
                    <a:lnTo>
                      <a:pt x="23" y="25"/>
                    </a:lnTo>
                    <a:lnTo>
                      <a:pt x="23" y="25"/>
                    </a:lnTo>
                    <a:lnTo>
                      <a:pt x="23" y="25"/>
                    </a:lnTo>
                    <a:lnTo>
                      <a:pt x="23" y="25"/>
                    </a:lnTo>
                    <a:lnTo>
                      <a:pt x="23" y="27"/>
                    </a:lnTo>
                    <a:lnTo>
                      <a:pt x="22" y="27"/>
                    </a:lnTo>
                    <a:lnTo>
                      <a:pt x="22" y="27"/>
                    </a:lnTo>
                    <a:lnTo>
                      <a:pt x="22" y="27"/>
                    </a:lnTo>
                    <a:lnTo>
                      <a:pt x="22" y="27"/>
                    </a:lnTo>
                    <a:lnTo>
                      <a:pt x="22" y="27"/>
                    </a:lnTo>
                    <a:lnTo>
                      <a:pt x="22" y="27"/>
                    </a:lnTo>
                    <a:lnTo>
                      <a:pt x="21" y="28"/>
                    </a:lnTo>
                    <a:lnTo>
                      <a:pt x="21" y="28"/>
                    </a:lnTo>
                    <a:lnTo>
                      <a:pt x="21" y="28"/>
                    </a:lnTo>
                    <a:lnTo>
                      <a:pt x="21" y="28"/>
                    </a:lnTo>
                    <a:lnTo>
                      <a:pt x="21" y="28"/>
                    </a:lnTo>
                    <a:lnTo>
                      <a:pt x="20" y="28"/>
                    </a:lnTo>
                    <a:lnTo>
                      <a:pt x="20" y="28"/>
                    </a:lnTo>
                    <a:lnTo>
                      <a:pt x="20" y="29"/>
                    </a:lnTo>
                    <a:lnTo>
                      <a:pt x="20" y="29"/>
                    </a:lnTo>
                    <a:lnTo>
                      <a:pt x="20" y="29"/>
                    </a:lnTo>
                    <a:lnTo>
                      <a:pt x="18" y="29"/>
                    </a:lnTo>
                    <a:lnTo>
                      <a:pt x="18" y="29"/>
                    </a:lnTo>
                    <a:lnTo>
                      <a:pt x="18" y="29"/>
                    </a:lnTo>
                    <a:lnTo>
                      <a:pt x="18" y="29"/>
                    </a:lnTo>
                    <a:lnTo>
                      <a:pt x="18" y="29"/>
                    </a:lnTo>
                    <a:lnTo>
                      <a:pt x="17" y="29"/>
                    </a:lnTo>
                    <a:lnTo>
                      <a:pt x="17" y="30"/>
                    </a:lnTo>
                    <a:lnTo>
                      <a:pt x="17" y="30"/>
                    </a:lnTo>
                    <a:lnTo>
                      <a:pt x="17" y="30"/>
                    </a:lnTo>
                    <a:lnTo>
                      <a:pt x="17" y="30"/>
                    </a:lnTo>
                    <a:lnTo>
                      <a:pt x="16" y="30"/>
                    </a:lnTo>
                    <a:lnTo>
                      <a:pt x="16" y="30"/>
                    </a:lnTo>
                    <a:lnTo>
                      <a:pt x="16" y="30"/>
                    </a:lnTo>
                    <a:lnTo>
                      <a:pt x="16" y="30"/>
                    </a:lnTo>
                    <a:lnTo>
                      <a:pt x="16" y="30"/>
                    </a:lnTo>
                    <a:lnTo>
                      <a:pt x="15" y="30"/>
                    </a:lnTo>
                    <a:lnTo>
                      <a:pt x="15" y="30"/>
                    </a:lnTo>
                    <a:lnTo>
                      <a:pt x="15" y="30"/>
                    </a:lnTo>
                    <a:lnTo>
                      <a:pt x="15" y="30"/>
                    </a:lnTo>
                    <a:lnTo>
                      <a:pt x="14" y="30"/>
                    </a:lnTo>
                    <a:lnTo>
                      <a:pt x="14" y="30"/>
                    </a:lnTo>
                    <a:lnTo>
                      <a:pt x="14" y="30"/>
                    </a:lnTo>
                    <a:lnTo>
                      <a:pt x="14" y="30"/>
                    </a:lnTo>
                    <a:lnTo>
                      <a:pt x="14" y="30"/>
                    </a:lnTo>
                    <a:lnTo>
                      <a:pt x="13" y="30"/>
                    </a:lnTo>
                    <a:lnTo>
                      <a:pt x="13" y="30"/>
                    </a:lnTo>
                    <a:lnTo>
                      <a:pt x="13" y="30"/>
                    </a:lnTo>
                    <a:lnTo>
                      <a:pt x="13" y="30"/>
                    </a:lnTo>
                    <a:lnTo>
                      <a:pt x="12" y="30"/>
                    </a:lnTo>
                    <a:lnTo>
                      <a:pt x="12" y="30"/>
                    </a:lnTo>
                    <a:lnTo>
                      <a:pt x="12" y="30"/>
                    </a:lnTo>
                    <a:lnTo>
                      <a:pt x="12" y="30"/>
                    </a:lnTo>
                    <a:lnTo>
                      <a:pt x="12" y="30"/>
                    </a:lnTo>
                    <a:lnTo>
                      <a:pt x="11" y="30"/>
                    </a:lnTo>
                    <a:lnTo>
                      <a:pt x="11" y="30"/>
                    </a:lnTo>
                    <a:lnTo>
                      <a:pt x="11" y="30"/>
                    </a:lnTo>
                    <a:lnTo>
                      <a:pt x="11" y="30"/>
                    </a:lnTo>
                    <a:lnTo>
                      <a:pt x="11" y="30"/>
                    </a:lnTo>
                    <a:lnTo>
                      <a:pt x="10" y="30"/>
                    </a:lnTo>
                    <a:lnTo>
                      <a:pt x="10" y="30"/>
                    </a:lnTo>
                    <a:lnTo>
                      <a:pt x="10" y="30"/>
                    </a:lnTo>
                    <a:lnTo>
                      <a:pt x="10" y="30"/>
                    </a:lnTo>
                    <a:lnTo>
                      <a:pt x="9" y="30"/>
                    </a:lnTo>
                    <a:lnTo>
                      <a:pt x="9" y="30"/>
                    </a:lnTo>
                    <a:lnTo>
                      <a:pt x="9" y="30"/>
                    </a:lnTo>
                    <a:lnTo>
                      <a:pt x="9" y="30"/>
                    </a:lnTo>
                    <a:lnTo>
                      <a:pt x="9" y="30"/>
                    </a:lnTo>
                    <a:lnTo>
                      <a:pt x="8" y="29"/>
                    </a:lnTo>
                    <a:lnTo>
                      <a:pt x="8" y="29"/>
                    </a:lnTo>
                    <a:lnTo>
                      <a:pt x="8" y="29"/>
                    </a:lnTo>
                    <a:lnTo>
                      <a:pt x="8" y="29"/>
                    </a:lnTo>
                    <a:lnTo>
                      <a:pt x="8" y="29"/>
                    </a:lnTo>
                    <a:lnTo>
                      <a:pt x="7" y="29"/>
                    </a:lnTo>
                    <a:lnTo>
                      <a:pt x="7" y="29"/>
                    </a:lnTo>
                    <a:lnTo>
                      <a:pt x="7" y="29"/>
                    </a:lnTo>
                    <a:lnTo>
                      <a:pt x="7" y="29"/>
                    </a:lnTo>
                    <a:lnTo>
                      <a:pt x="7" y="28"/>
                    </a:lnTo>
                    <a:lnTo>
                      <a:pt x="7" y="28"/>
                    </a:lnTo>
                    <a:lnTo>
                      <a:pt x="6" y="28"/>
                    </a:lnTo>
                    <a:lnTo>
                      <a:pt x="6" y="28"/>
                    </a:lnTo>
                    <a:lnTo>
                      <a:pt x="6" y="28"/>
                    </a:lnTo>
                    <a:lnTo>
                      <a:pt x="6" y="28"/>
                    </a:lnTo>
                    <a:lnTo>
                      <a:pt x="6" y="28"/>
                    </a:lnTo>
                    <a:lnTo>
                      <a:pt x="5" y="27"/>
                    </a:lnTo>
                    <a:lnTo>
                      <a:pt x="5" y="27"/>
                    </a:lnTo>
                    <a:lnTo>
                      <a:pt x="5" y="27"/>
                    </a:lnTo>
                    <a:lnTo>
                      <a:pt x="5" y="27"/>
                    </a:lnTo>
                    <a:lnTo>
                      <a:pt x="5" y="27"/>
                    </a:lnTo>
                    <a:lnTo>
                      <a:pt x="5" y="27"/>
                    </a:lnTo>
                    <a:lnTo>
                      <a:pt x="5" y="27"/>
                    </a:lnTo>
                    <a:lnTo>
                      <a:pt x="4" y="25"/>
                    </a:lnTo>
                    <a:lnTo>
                      <a:pt x="4" y="25"/>
                    </a:lnTo>
                    <a:lnTo>
                      <a:pt x="4" y="25"/>
                    </a:lnTo>
                    <a:lnTo>
                      <a:pt x="4" y="25"/>
                    </a:lnTo>
                    <a:lnTo>
                      <a:pt x="4" y="25"/>
                    </a:lnTo>
                    <a:lnTo>
                      <a:pt x="4" y="24"/>
                    </a:lnTo>
                    <a:lnTo>
                      <a:pt x="4" y="24"/>
                    </a:lnTo>
                    <a:lnTo>
                      <a:pt x="2" y="24"/>
                    </a:lnTo>
                    <a:lnTo>
                      <a:pt x="2" y="24"/>
                    </a:lnTo>
                    <a:lnTo>
                      <a:pt x="2" y="24"/>
                    </a:lnTo>
                    <a:lnTo>
                      <a:pt x="2" y="23"/>
                    </a:lnTo>
                    <a:lnTo>
                      <a:pt x="2" y="23"/>
                    </a:lnTo>
                    <a:lnTo>
                      <a:pt x="2" y="23"/>
                    </a:lnTo>
                    <a:lnTo>
                      <a:pt x="2" y="23"/>
                    </a:lnTo>
                    <a:lnTo>
                      <a:pt x="2" y="23"/>
                    </a:lnTo>
                    <a:lnTo>
                      <a:pt x="2" y="22"/>
                    </a:lnTo>
                    <a:lnTo>
                      <a:pt x="1" y="22"/>
                    </a:lnTo>
                    <a:lnTo>
                      <a:pt x="1" y="22"/>
                    </a:lnTo>
                    <a:lnTo>
                      <a:pt x="1" y="22"/>
                    </a:lnTo>
                    <a:lnTo>
                      <a:pt x="1" y="22"/>
                    </a:lnTo>
                    <a:lnTo>
                      <a:pt x="1" y="21"/>
                    </a:lnTo>
                    <a:lnTo>
                      <a:pt x="1" y="21"/>
                    </a:lnTo>
                    <a:lnTo>
                      <a:pt x="1" y="21"/>
                    </a:lnTo>
                    <a:lnTo>
                      <a:pt x="1" y="21"/>
                    </a:lnTo>
                    <a:lnTo>
                      <a:pt x="1" y="20"/>
                    </a:lnTo>
                    <a:lnTo>
                      <a:pt x="1" y="20"/>
                    </a:lnTo>
                    <a:lnTo>
                      <a:pt x="1" y="20"/>
                    </a:lnTo>
                    <a:lnTo>
                      <a:pt x="1" y="20"/>
                    </a:lnTo>
                    <a:lnTo>
                      <a:pt x="0" y="19"/>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1" y="12"/>
                    </a:lnTo>
                    <a:lnTo>
                      <a:pt x="1" y="12"/>
                    </a:lnTo>
                    <a:lnTo>
                      <a:pt x="1" y="12"/>
                    </a:lnTo>
                    <a:lnTo>
                      <a:pt x="1" y="12"/>
                    </a:lnTo>
                    <a:lnTo>
                      <a:pt x="1" y="11"/>
                    </a:lnTo>
                    <a:lnTo>
                      <a:pt x="1" y="11"/>
                    </a:lnTo>
                    <a:lnTo>
                      <a:pt x="1" y="11"/>
                    </a:lnTo>
                    <a:lnTo>
                      <a:pt x="1" y="11"/>
                    </a:lnTo>
                    <a:lnTo>
                      <a:pt x="1" y="9"/>
                    </a:lnTo>
                    <a:lnTo>
                      <a:pt x="1" y="9"/>
                    </a:lnTo>
                    <a:lnTo>
                      <a:pt x="1" y="9"/>
                    </a:lnTo>
                    <a:lnTo>
                      <a:pt x="1" y="9"/>
                    </a:lnTo>
                    <a:lnTo>
                      <a:pt x="1" y="8"/>
                    </a:lnTo>
                    <a:lnTo>
                      <a:pt x="2" y="8"/>
                    </a:lnTo>
                    <a:lnTo>
                      <a:pt x="2" y="8"/>
                    </a:lnTo>
                    <a:lnTo>
                      <a:pt x="2" y="8"/>
                    </a:lnTo>
                    <a:lnTo>
                      <a:pt x="2" y="8"/>
                    </a:lnTo>
                    <a:lnTo>
                      <a:pt x="2" y="7"/>
                    </a:lnTo>
                    <a:lnTo>
                      <a:pt x="2" y="7"/>
                    </a:lnTo>
                    <a:lnTo>
                      <a:pt x="2" y="7"/>
                    </a:lnTo>
                    <a:lnTo>
                      <a:pt x="2" y="7"/>
                    </a:lnTo>
                    <a:lnTo>
                      <a:pt x="2" y="6"/>
                    </a:lnTo>
                    <a:lnTo>
                      <a:pt x="4" y="6"/>
                    </a:lnTo>
                    <a:lnTo>
                      <a:pt x="4" y="6"/>
                    </a:lnTo>
                    <a:lnTo>
                      <a:pt x="4" y="6"/>
                    </a:lnTo>
                    <a:lnTo>
                      <a:pt x="4" y="6"/>
                    </a:lnTo>
                    <a:lnTo>
                      <a:pt x="4" y="5"/>
                    </a:lnTo>
                    <a:lnTo>
                      <a:pt x="4" y="5"/>
                    </a:lnTo>
                    <a:lnTo>
                      <a:pt x="4" y="5"/>
                    </a:lnTo>
                    <a:lnTo>
                      <a:pt x="5" y="5"/>
                    </a:lnTo>
                    <a:lnTo>
                      <a:pt x="5" y="5"/>
                    </a:lnTo>
                    <a:lnTo>
                      <a:pt x="5" y="4"/>
                    </a:lnTo>
                    <a:lnTo>
                      <a:pt x="5" y="4"/>
                    </a:lnTo>
                    <a:lnTo>
                      <a:pt x="5" y="4"/>
                    </a:lnTo>
                    <a:lnTo>
                      <a:pt x="5" y="4"/>
                    </a:lnTo>
                    <a:lnTo>
                      <a:pt x="6" y="4"/>
                    </a:lnTo>
                    <a:lnTo>
                      <a:pt x="6" y="4"/>
                    </a:lnTo>
                    <a:lnTo>
                      <a:pt x="6" y="3"/>
                    </a:lnTo>
                    <a:lnTo>
                      <a:pt x="6" y="3"/>
                    </a:lnTo>
                    <a:lnTo>
                      <a:pt x="6" y="3"/>
                    </a:lnTo>
                    <a:lnTo>
                      <a:pt x="6" y="3"/>
                    </a:lnTo>
                    <a:lnTo>
                      <a:pt x="7" y="3"/>
                    </a:lnTo>
                    <a:lnTo>
                      <a:pt x="7" y="3"/>
                    </a:lnTo>
                    <a:lnTo>
                      <a:pt x="7" y="2"/>
                    </a:lnTo>
                    <a:lnTo>
                      <a:pt x="7" y="2"/>
                    </a:lnTo>
                    <a:lnTo>
                      <a:pt x="7" y="2"/>
                    </a:lnTo>
                    <a:lnTo>
                      <a:pt x="8" y="2"/>
                    </a:lnTo>
                    <a:lnTo>
                      <a:pt x="8" y="2"/>
                    </a:lnTo>
                    <a:lnTo>
                      <a:pt x="8" y="2"/>
                    </a:lnTo>
                    <a:lnTo>
                      <a:pt x="8" y="2"/>
                    </a:lnTo>
                    <a:lnTo>
                      <a:pt x="8" y="2"/>
                    </a:lnTo>
                    <a:lnTo>
                      <a:pt x="8" y="1"/>
                    </a:lnTo>
                    <a:lnTo>
                      <a:pt x="9" y="1"/>
                    </a:lnTo>
                    <a:lnTo>
                      <a:pt x="9" y="1"/>
                    </a:lnTo>
                    <a:lnTo>
                      <a:pt x="9" y="1"/>
                    </a:lnTo>
                    <a:lnTo>
                      <a:pt x="9" y="1"/>
                    </a:lnTo>
                    <a:lnTo>
                      <a:pt x="10" y="1"/>
                    </a:lnTo>
                    <a:lnTo>
                      <a:pt x="10" y="1"/>
                    </a:lnTo>
                    <a:lnTo>
                      <a:pt x="10" y="1"/>
                    </a:lnTo>
                    <a:lnTo>
                      <a:pt x="10" y="1"/>
                    </a:lnTo>
                    <a:lnTo>
                      <a:pt x="10" y="1"/>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4"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0"/>
                    </a:lnTo>
                    <a:lnTo>
                      <a:pt x="17" y="0"/>
                    </a:lnTo>
                    <a:lnTo>
                      <a:pt x="18" y="0"/>
                    </a:lnTo>
                    <a:lnTo>
                      <a:pt x="18" y="0"/>
                    </a:lnTo>
                    <a:lnTo>
                      <a:pt x="18" y="0"/>
                    </a:lnTo>
                    <a:lnTo>
                      <a:pt x="18" y="0"/>
                    </a:lnTo>
                    <a:lnTo>
                      <a:pt x="20" y="1"/>
                    </a:lnTo>
                    <a:lnTo>
                      <a:pt x="20" y="1"/>
                    </a:lnTo>
                    <a:lnTo>
                      <a:pt x="20" y="1"/>
                    </a:lnTo>
                    <a:lnTo>
                      <a:pt x="20" y="1"/>
                    </a:lnTo>
                    <a:lnTo>
                      <a:pt x="20" y="1"/>
                    </a:lnTo>
                    <a:lnTo>
                      <a:pt x="21" y="1"/>
                    </a:lnTo>
                    <a:lnTo>
                      <a:pt x="21" y="1"/>
                    </a:lnTo>
                    <a:lnTo>
                      <a:pt x="21" y="1"/>
                    </a:lnTo>
                    <a:lnTo>
                      <a:pt x="21" y="1"/>
                    </a:lnTo>
                    <a:lnTo>
                      <a:pt x="21" y="1"/>
                    </a:lnTo>
                    <a:lnTo>
                      <a:pt x="21" y="2"/>
                    </a:lnTo>
                    <a:lnTo>
                      <a:pt x="22" y="2"/>
                    </a:lnTo>
                    <a:lnTo>
                      <a:pt x="22" y="2"/>
                    </a:lnTo>
                    <a:lnTo>
                      <a:pt x="22" y="2"/>
                    </a:lnTo>
                    <a:lnTo>
                      <a:pt x="22" y="2"/>
                    </a:lnTo>
                    <a:lnTo>
                      <a:pt x="22" y="2"/>
                    </a:lnTo>
                    <a:lnTo>
                      <a:pt x="23" y="2"/>
                    </a:lnTo>
                    <a:lnTo>
                      <a:pt x="23" y="2"/>
                    </a:lnTo>
                    <a:lnTo>
                      <a:pt x="23" y="3"/>
                    </a:lnTo>
                    <a:lnTo>
                      <a:pt x="23" y="3"/>
                    </a:lnTo>
                    <a:lnTo>
                      <a:pt x="23" y="3"/>
                    </a:lnTo>
                    <a:lnTo>
                      <a:pt x="23" y="3"/>
                    </a:lnTo>
                    <a:lnTo>
                      <a:pt x="23" y="3"/>
                    </a:lnTo>
                    <a:lnTo>
                      <a:pt x="24" y="3"/>
                    </a:lnTo>
                    <a:lnTo>
                      <a:pt x="24" y="4"/>
                    </a:lnTo>
                    <a:lnTo>
                      <a:pt x="24" y="4"/>
                    </a:lnTo>
                    <a:lnTo>
                      <a:pt x="24" y="4"/>
                    </a:lnTo>
                    <a:lnTo>
                      <a:pt x="24" y="4"/>
                    </a:lnTo>
                    <a:lnTo>
                      <a:pt x="24" y="4"/>
                    </a:lnTo>
                    <a:lnTo>
                      <a:pt x="25" y="4"/>
                    </a:lnTo>
                    <a:lnTo>
                      <a:pt x="25" y="5"/>
                    </a:lnTo>
                    <a:lnTo>
                      <a:pt x="25" y="5"/>
                    </a:lnTo>
                    <a:lnTo>
                      <a:pt x="25" y="5"/>
                    </a:lnTo>
                    <a:lnTo>
                      <a:pt x="25" y="5"/>
                    </a:lnTo>
                    <a:lnTo>
                      <a:pt x="25" y="5"/>
                    </a:lnTo>
                    <a:lnTo>
                      <a:pt x="25" y="6"/>
                    </a:lnTo>
                    <a:lnTo>
                      <a:pt x="25" y="6"/>
                    </a:lnTo>
                    <a:lnTo>
                      <a:pt x="26" y="6"/>
                    </a:lnTo>
                    <a:lnTo>
                      <a:pt x="26" y="6"/>
                    </a:lnTo>
                    <a:lnTo>
                      <a:pt x="26" y="6"/>
                    </a:lnTo>
                    <a:lnTo>
                      <a:pt x="26" y="7"/>
                    </a:lnTo>
                    <a:lnTo>
                      <a:pt x="26" y="7"/>
                    </a:lnTo>
                    <a:lnTo>
                      <a:pt x="26" y="7"/>
                    </a:lnTo>
                    <a:lnTo>
                      <a:pt x="26" y="7"/>
                    </a:lnTo>
                    <a:lnTo>
                      <a:pt x="26" y="8"/>
                    </a:lnTo>
                    <a:lnTo>
                      <a:pt x="26" y="8"/>
                    </a:lnTo>
                    <a:lnTo>
                      <a:pt x="26" y="8"/>
                    </a:lnTo>
                    <a:lnTo>
                      <a:pt x="26" y="8"/>
                    </a:lnTo>
                    <a:lnTo>
                      <a:pt x="27" y="8"/>
                    </a:lnTo>
                    <a:lnTo>
                      <a:pt x="27" y="9"/>
                    </a:lnTo>
                    <a:lnTo>
                      <a:pt x="27" y="9"/>
                    </a:lnTo>
                    <a:lnTo>
                      <a:pt x="27" y="9"/>
                    </a:lnTo>
                    <a:lnTo>
                      <a:pt x="27" y="9"/>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175">
                <a:extLst>
                  <a:ext uri="{FF2B5EF4-FFF2-40B4-BE49-F238E27FC236}">
                    <a16:creationId xmlns:a16="http://schemas.microsoft.com/office/drawing/2014/main" id="{04FAD77A-E255-6169-CE52-5A481303B5C0}"/>
                  </a:ext>
                </a:extLst>
              </p:cNvPr>
              <p:cNvSpPr>
                <a:spLocks/>
              </p:cNvSpPr>
              <p:nvPr/>
            </p:nvSpPr>
            <p:spPr bwMode="auto">
              <a:xfrm>
                <a:off x="1984" y="1969"/>
                <a:ext cx="26" cy="31"/>
              </a:xfrm>
              <a:custGeom>
                <a:avLst/>
                <a:gdLst>
                  <a:gd name="T0" fmla="*/ 26 w 26"/>
                  <a:gd name="T1" fmla="*/ 17 h 31"/>
                  <a:gd name="T2" fmla="*/ 25 w 26"/>
                  <a:gd name="T3" fmla="*/ 18 h 31"/>
                  <a:gd name="T4" fmla="*/ 25 w 26"/>
                  <a:gd name="T5" fmla="*/ 21 h 31"/>
                  <a:gd name="T6" fmla="*/ 24 w 26"/>
                  <a:gd name="T7" fmla="*/ 22 h 31"/>
                  <a:gd name="T8" fmla="*/ 24 w 26"/>
                  <a:gd name="T9" fmla="*/ 24 h 31"/>
                  <a:gd name="T10" fmla="*/ 23 w 26"/>
                  <a:gd name="T11" fmla="*/ 25 h 31"/>
                  <a:gd name="T12" fmla="*/ 22 w 26"/>
                  <a:gd name="T13" fmla="*/ 26 h 31"/>
                  <a:gd name="T14" fmla="*/ 21 w 26"/>
                  <a:gd name="T15" fmla="*/ 27 h 31"/>
                  <a:gd name="T16" fmla="*/ 20 w 26"/>
                  <a:gd name="T17" fmla="*/ 28 h 31"/>
                  <a:gd name="T18" fmla="*/ 19 w 26"/>
                  <a:gd name="T19" fmla="*/ 29 h 31"/>
                  <a:gd name="T20" fmla="*/ 18 w 26"/>
                  <a:gd name="T21" fmla="*/ 30 h 31"/>
                  <a:gd name="T22" fmla="*/ 16 w 26"/>
                  <a:gd name="T23" fmla="*/ 30 h 31"/>
                  <a:gd name="T24" fmla="*/ 15 w 26"/>
                  <a:gd name="T25" fmla="*/ 31 h 31"/>
                  <a:gd name="T26" fmla="*/ 14 w 26"/>
                  <a:gd name="T27" fmla="*/ 31 h 31"/>
                  <a:gd name="T28" fmla="*/ 11 w 26"/>
                  <a:gd name="T29" fmla="*/ 31 h 31"/>
                  <a:gd name="T30" fmla="*/ 10 w 26"/>
                  <a:gd name="T31" fmla="*/ 31 h 31"/>
                  <a:gd name="T32" fmla="*/ 9 w 26"/>
                  <a:gd name="T33" fmla="*/ 31 h 31"/>
                  <a:gd name="T34" fmla="*/ 8 w 26"/>
                  <a:gd name="T35" fmla="*/ 30 h 31"/>
                  <a:gd name="T36" fmla="*/ 6 w 26"/>
                  <a:gd name="T37" fmla="*/ 30 h 31"/>
                  <a:gd name="T38" fmla="*/ 5 w 26"/>
                  <a:gd name="T39" fmla="*/ 29 h 31"/>
                  <a:gd name="T40" fmla="*/ 4 w 26"/>
                  <a:gd name="T41" fmla="*/ 28 h 31"/>
                  <a:gd name="T42" fmla="*/ 3 w 26"/>
                  <a:gd name="T43" fmla="*/ 28 h 31"/>
                  <a:gd name="T44" fmla="*/ 3 w 26"/>
                  <a:gd name="T45" fmla="*/ 27 h 31"/>
                  <a:gd name="T46" fmla="*/ 2 w 26"/>
                  <a:gd name="T47" fmla="*/ 25 h 31"/>
                  <a:gd name="T48" fmla="*/ 1 w 26"/>
                  <a:gd name="T49" fmla="*/ 24 h 31"/>
                  <a:gd name="T50" fmla="*/ 1 w 26"/>
                  <a:gd name="T51" fmla="*/ 23 h 31"/>
                  <a:gd name="T52" fmla="*/ 0 w 26"/>
                  <a:gd name="T53" fmla="*/ 21 h 31"/>
                  <a:gd name="T54" fmla="*/ 0 w 26"/>
                  <a:gd name="T55" fmla="*/ 19 h 31"/>
                  <a:gd name="T56" fmla="*/ 0 w 26"/>
                  <a:gd name="T57" fmla="*/ 17 h 31"/>
                  <a:gd name="T58" fmla="*/ 0 w 26"/>
                  <a:gd name="T59" fmla="*/ 16 h 31"/>
                  <a:gd name="T60" fmla="*/ 0 w 26"/>
                  <a:gd name="T61" fmla="*/ 14 h 31"/>
                  <a:gd name="T62" fmla="*/ 1 w 26"/>
                  <a:gd name="T63" fmla="*/ 13 h 31"/>
                  <a:gd name="T64" fmla="*/ 1 w 26"/>
                  <a:gd name="T65" fmla="*/ 12 h 31"/>
                  <a:gd name="T66" fmla="*/ 2 w 26"/>
                  <a:gd name="T67" fmla="*/ 10 h 31"/>
                  <a:gd name="T68" fmla="*/ 2 w 26"/>
                  <a:gd name="T69" fmla="*/ 9 h 31"/>
                  <a:gd name="T70" fmla="*/ 3 w 26"/>
                  <a:gd name="T71" fmla="*/ 8 h 31"/>
                  <a:gd name="T72" fmla="*/ 4 w 26"/>
                  <a:gd name="T73" fmla="*/ 6 h 31"/>
                  <a:gd name="T74" fmla="*/ 5 w 26"/>
                  <a:gd name="T75" fmla="*/ 5 h 31"/>
                  <a:gd name="T76" fmla="*/ 6 w 26"/>
                  <a:gd name="T77" fmla="*/ 3 h 31"/>
                  <a:gd name="T78" fmla="*/ 7 w 26"/>
                  <a:gd name="T79" fmla="*/ 2 h 31"/>
                  <a:gd name="T80" fmla="*/ 9 w 26"/>
                  <a:gd name="T81" fmla="*/ 2 h 31"/>
                  <a:gd name="T82" fmla="*/ 10 w 26"/>
                  <a:gd name="T83" fmla="*/ 1 h 31"/>
                  <a:gd name="T84" fmla="*/ 11 w 26"/>
                  <a:gd name="T85" fmla="*/ 1 h 31"/>
                  <a:gd name="T86" fmla="*/ 12 w 26"/>
                  <a:gd name="T87" fmla="*/ 1 h 31"/>
                  <a:gd name="T88" fmla="*/ 15 w 26"/>
                  <a:gd name="T89" fmla="*/ 0 h 31"/>
                  <a:gd name="T90" fmla="*/ 16 w 26"/>
                  <a:gd name="T91" fmla="*/ 0 h 31"/>
                  <a:gd name="T92" fmla="*/ 17 w 26"/>
                  <a:gd name="T93" fmla="*/ 1 h 31"/>
                  <a:gd name="T94" fmla="*/ 18 w 26"/>
                  <a:gd name="T95" fmla="*/ 1 h 31"/>
                  <a:gd name="T96" fmla="*/ 20 w 26"/>
                  <a:gd name="T97" fmla="*/ 2 h 31"/>
                  <a:gd name="T98" fmla="*/ 21 w 26"/>
                  <a:gd name="T99" fmla="*/ 2 h 31"/>
                  <a:gd name="T100" fmla="*/ 22 w 26"/>
                  <a:gd name="T101" fmla="*/ 3 h 31"/>
                  <a:gd name="T102" fmla="*/ 23 w 26"/>
                  <a:gd name="T103" fmla="*/ 5 h 31"/>
                  <a:gd name="T104" fmla="*/ 23 w 26"/>
                  <a:gd name="T105" fmla="*/ 6 h 31"/>
                  <a:gd name="T106" fmla="*/ 24 w 26"/>
                  <a:gd name="T107" fmla="*/ 7 h 31"/>
                  <a:gd name="T108" fmla="*/ 25 w 26"/>
                  <a:gd name="T109" fmla="*/ 8 h 31"/>
                  <a:gd name="T110" fmla="*/ 25 w 26"/>
                  <a:gd name="T111" fmla="*/ 10 h 31"/>
                  <a:gd name="T112" fmla="*/ 26 w 26"/>
                  <a:gd name="T113" fmla="*/ 11 h 31"/>
                  <a:gd name="T114" fmla="*/ 26 w 26"/>
                  <a:gd name="T115" fmla="*/ 13 h 31"/>
                  <a:gd name="T116" fmla="*/ 26 w 26"/>
                  <a:gd name="T117" fmla="*/ 14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7"/>
                    </a:lnTo>
                    <a:lnTo>
                      <a:pt x="26" y="17"/>
                    </a:lnTo>
                    <a:lnTo>
                      <a:pt x="26" y="17"/>
                    </a:lnTo>
                    <a:lnTo>
                      <a:pt x="26" y="17"/>
                    </a:lnTo>
                    <a:lnTo>
                      <a:pt x="26" y="18"/>
                    </a:lnTo>
                    <a:lnTo>
                      <a:pt x="25" y="18"/>
                    </a:lnTo>
                    <a:lnTo>
                      <a:pt x="25" y="18"/>
                    </a:lnTo>
                    <a:lnTo>
                      <a:pt x="25" y="18"/>
                    </a:lnTo>
                    <a:lnTo>
                      <a:pt x="25" y="19"/>
                    </a:lnTo>
                    <a:lnTo>
                      <a:pt x="25" y="19"/>
                    </a:lnTo>
                    <a:lnTo>
                      <a:pt x="25" y="19"/>
                    </a:lnTo>
                    <a:lnTo>
                      <a:pt x="25" y="19"/>
                    </a:lnTo>
                    <a:lnTo>
                      <a:pt x="25" y="21"/>
                    </a:lnTo>
                    <a:lnTo>
                      <a:pt x="25" y="21"/>
                    </a:lnTo>
                    <a:lnTo>
                      <a:pt x="25" y="21"/>
                    </a:lnTo>
                    <a:lnTo>
                      <a:pt x="25" y="21"/>
                    </a:lnTo>
                    <a:lnTo>
                      <a:pt x="25" y="22"/>
                    </a:lnTo>
                    <a:lnTo>
                      <a:pt x="25" y="22"/>
                    </a:lnTo>
                    <a:lnTo>
                      <a:pt x="24" y="22"/>
                    </a:lnTo>
                    <a:lnTo>
                      <a:pt x="24" y="22"/>
                    </a:lnTo>
                    <a:lnTo>
                      <a:pt x="24" y="23"/>
                    </a:lnTo>
                    <a:lnTo>
                      <a:pt x="24" y="23"/>
                    </a:lnTo>
                    <a:lnTo>
                      <a:pt x="24" y="23"/>
                    </a:lnTo>
                    <a:lnTo>
                      <a:pt x="24" y="23"/>
                    </a:lnTo>
                    <a:lnTo>
                      <a:pt x="24" y="23"/>
                    </a:lnTo>
                    <a:lnTo>
                      <a:pt x="24" y="24"/>
                    </a:lnTo>
                    <a:lnTo>
                      <a:pt x="24" y="24"/>
                    </a:lnTo>
                    <a:lnTo>
                      <a:pt x="23" y="24"/>
                    </a:lnTo>
                    <a:lnTo>
                      <a:pt x="23" y="24"/>
                    </a:lnTo>
                    <a:lnTo>
                      <a:pt x="23" y="25"/>
                    </a:lnTo>
                    <a:lnTo>
                      <a:pt x="23" y="25"/>
                    </a:lnTo>
                    <a:lnTo>
                      <a:pt x="23" y="25"/>
                    </a:lnTo>
                    <a:lnTo>
                      <a:pt x="23" y="25"/>
                    </a:lnTo>
                    <a:lnTo>
                      <a:pt x="23" y="25"/>
                    </a:lnTo>
                    <a:lnTo>
                      <a:pt x="22" y="26"/>
                    </a:lnTo>
                    <a:lnTo>
                      <a:pt x="22" y="26"/>
                    </a:lnTo>
                    <a:lnTo>
                      <a:pt x="22" y="26"/>
                    </a:lnTo>
                    <a:lnTo>
                      <a:pt x="22" y="26"/>
                    </a:lnTo>
                    <a:lnTo>
                      <a:pt x="22" y="26"/>
                    </a:lnTo>
                    <a:lnTo>
                      <a:pt x="22" y="27"/>
                    </a:lnTo>
                    <a:lnTo>
                      <a:pt x="21" y="27"/>
                    </a:lnTo>
                    <a:lnTo>
                      <a:pt x="21" y="27"/>
                    </a:lnTo>
                    <a:lnTo>
                      <a:pt x="21" y="27"/>
                    </a:lnTo>
                    <a:lnTo>
                      <a:pt x="21" y="27"/>
                    </a:lnTo>
                    <a:lnTo>
                      <a:pt x="21" y="27"/>
                    </a:lnTo>
                    <a:lnTo>
                      <a:pt x="21" y="28"/>
                    </a:lnTo>
                    <a:lnTo>
                      <a:pt x="20" y="28"/>
                    </a:lnTo>
                    <a:lnTo>
                      <a:pt x="20" y="28"/>
                    </a:lnTo>
                    <a:lnTo>
                      <a:pt x="20" y="28"/>
                    </a:lnTo>
                    <a:lnTo>
                      <a:pt x="20" y="28"/>
                    </a:lnTo>
                    <a:lnTo>
                      <a:pt x="20" y="28"/>
                    </a:lnTo>
                    <a:lnTo>
                      <a:pt x="20" y="28"/>
                    </a:lnTo>
                    <a:lnTo>
                      <a:pt x="19" y="29"/>
                    </a:lnTo>
                    <a:lnTo>
                      <a:pt x="19" y="29"/>
                    </a:lnTo>
                    <a:lnTo>
                      <a:pt x="19" y="29"/>
                    </a:lnTo>
                    <a:lnTo>
                      <a:pt x="19" y="29"/>
                    </a:lnTo>
                    <a:lnTo>
                      <a:pt x="19" y="29"/>
                    </a:lnTo>
                    <a:lnTo>
                      <a:pt x="18" y="29"/>
                    </a:lnTo>
                    <a:lnTo>
                      <a:pt x="18" y="29"/>
                    </a:lnTo>
                    <a:lnTo>
                      <a:pt x="18" y="29"/>
                    </a:lnTo>
                    <a:lnTo>
                      <a:pt x="18" y="30"/>
                    </a:lnTo>
                    <a:lnTo>
                      <a:pt x="18" y="30"/>
                    </a:lnTo>
                    <a:lnTo>
                      <a:pt x="17" y="30"/>
                    </a:lnTo>
                    <a:lnTo>
                      <a:pt x="17" y="30"/>
                    </a:lnTo>
                    <a:lnTo>
                      <a:pt x="17" y="30"/>
                    </a:lnTo>
                    <a:lnTo>
                      <a:pt x="17" y="30"/>
                    </a:lnTo>
                    <a:lnTo>
                      <a:pt x="16" y="30"/>
                    </a:lnTo>
                    <a:lnTo>
                      <a:pt x="16" y="30"/>
                    </a:lnTo>
                    <a:lnTo>
                      <a:pt x="16" y="30"/>
                    </a:lnTo>
                    <a:lnTo>
                      <a:pt x="16" y="30"/>
                    </a:lnTo>
                    <a:lnTo>
                      <a:pt x="16" y="31"/>
                    </a:lnTo>
                    <a:lnTo>
                      <a:pt x="15" y="31"/>
                    </a:lnTo>
                    <a:lnTo>
                      <a:pt x="15" y="31"/>
                    </a:lnTo>
                    <a:lnTo>
                      <a:pt x="15" y="31"/>
                    </a:lnTo>
                    <a:lnTo>
                      <a:pt x="15" y="31"/>
                    </a:lnTo>
                    <a:lnTo>
                      <a:pt x="15" y="31"/>
                    </a:lnTo>
                    <a:lnTo>
                      <a:pt x="14" y="31"/>
                    </a:lnTo>
                    <a:lnTo>
                      <a:pt x="14" y="31"/>
                    </a:lnTo>
                    <a:lnTo>
                      <a:pt x="14" y="31"/>
                    </a:lnTo>
                    <a:lnTo>
                      <a:pt x="14" y="31"/>
                    </a:lnTo>
                    <a:lnTo>
                      <a:pt x="12" y="31"/>
                    </a:lnTo>
                    <a:lnTo>
                      <a:pt x="12" y="31"/>
                    </a:lnTo>
                    <a:lnTo>
                      <a:pt x="12" y="31"/>
                    </a:lnTo>
                    <a:lnTo>
                      <a:pt x="12" y="31"/>
                    </a:lnTo>
                    <a:lnTo>
                      <a:pt x="12" y="31"/>
                    </a:lnTo>
                    <a:lnTo>
                      <a:pt x="11" y="31"/>
                    </a:lnTo>
                    <a:lnTo>
                      <a:pt x="11" y="31"/>
                    </a:lnTo>
                    <a:lnTo>
                      <a:pt x="11" y="31"/>
                    </a:lnTo>
                    <a:lnTo>
                      <a:pt x="11" y="31"/>
                    </a:lnTo>
                    <a:lnTo>
                      <a:pt x="11" y="31"/>
                    </a:lnTo>
                    <a:lnTo>
                      <a:pt x="10" y="31"/>
                    </a:lnTo>
                    <a:lnTo>
                      <a:pt x="10" y="31"/>
                    </a:lnTo>
                    <a:lnTo>
                      <a:pt x="10" y="31"/>
                    </a:lnTo>
                    <a:lnTo>
                      <a:pt x="10" y="31"/>
                    </a:lnTo>
                    <a:lnTo>
                      <a:pt x="9" y="31"/>
                    </a:lnTo>
                    <a:lnTo>
                      <a:pt x="9" y="31"/>
                    </a:lnTo>
                    <a:lnTo>
                      <a:pt x="9" y="31"/>
                    </a:lnTo>
                    <a:lnTo>
                      <a:pt x="9" y="31"/>
                    </a:lnTo>
                    <a:lnTo>
                      <a:pt x="9" y="31"/>
                    </a:lnTo>
                    <a:lnTo>
                      <a:pt x="8" y="31"/>
                    </a:lnTo>
                    <a:lnTo>
                      <a:pt x="8" y="31"/>
                    </a:lnTo>
                    <a:lnTo>
                      <a:pt x="8" y="31"/>
                    </a:lnTo>
                    <a:lnTo>
                      <a:pt x="8" y="31"/>
                    </a:lnTo>
                    <a:lnTo>
                      <a:pt x="8" y="30"/>
                    </a:lnTo>
                    <a:lnTo>
                      <a:pt x="7" y="30"/>
                    </a:lnTo>
                    <a:lnTo>
                      <a:pt x="7" y="30"/>
                    </a:lnTo>
                    <a:lnTo>
                      <a:pt x="7" y="30"/>
                    </a:lnTo>
                    <a:lnTo>
                      <a:pt x="7" y="30"/>
                    </a:lnTo>
                    <a:lnTo>
                      <a:pt x="7" y="30"/>
                    </a:lnTo>
                    <a:lnTo>
                      <a:pt x="6" y="30"/>
                    </a:lnTo>
                    <a:lnTo>
                      <a:pt x="6" y="30"/>
                    </a:lnTo>
                    <a:lnTo>
                      <a:pt x="6" y="30"/>
                    </a:lnTo>
                    <a:lnTo>
                      <a:pt x="6" y="30"/>
                    </a:lnTo>
                    <a:lnTo>
                      <a:pt x="6" y="29"/>
                    </a:lnTo>
                    <a:lnTo>
                      <a:pt x="6" y="29"/>
                    </a:lnTo>
                    <a:lnTo>
                      <a:pt x="5" y="29"/>
                    </a:lnTo>
                    <a:lnTo>
                      <a:pt x="5" y="29"/>
                    </a:lnTo>
                    <a:lnTo>
                      <a:pt x="5" y="29"/>
                    </a:lnTo>
                    <a:lnTo>
                      <a:pt x="5" y="29"/>
                    </a:lnTo>
                    <a:lnTo>
                      <a:pt x="5" y="29"/>
                    </a:lnTo>
                    <a:lnTo>
                      <a:pt x="4" y="29"/>
                    </a:lnTo>
                    <a:lnTo>
                      <a:pt x="4" y="28"/>
                    </a:lnTo>
                    <a:lnTo>
                      <a:pt x="4" y="28"/>
                    </a:lnTo>
                    <a:lnTo>
                      <a:pt x="4" y="28"/>
                    </a:lnTo>
                    <a:lnTo>
                      <a:pt x="4" y="28"/>
                    </a:lnTo>
                    <a:lnTo>
                      <a:pt x="4" y="28"/>
                    </a:lnTo>
                    <a:lnTo>
                      <a:pt x="4" y="28"/>
                    </a:lnTo>
                    <a:lnTo>
                      <a:pt x="3" y="28"/>
                    </a:lnTo>
                    <a:lnTo>
                      <a:pt x="3" y="27"/>
                    </a:lnTo>
                    <a:lnTo>
                      <a:pt x="3" y="27"/>
                    </a:lnTo>
                    <a:lnTo>
                      <a:pt x="3" y="27"/>
                    </a:lnTo>
                    <a:lnTo>
                      <a:pt x="3" y="27"/>
                    </a:lnTo>
                    <a:lnTo>
                      <a:pt x="3" y="27"/>
                    </a:lnTo>
                    <a:lnTo>
                      <a:pt x="3" y="27"/>
                    </a:lnTo>
                    <a:lnTo>
                      <a:pt x="2" y="26"/>
                    </a:lnTo>
                    <a:lnTo>
                      <a:pt x="2" y="26"/>
                    </a:lnTo>
                    <a:lnTo>
                      <a:pt x="2" y="26"/>
                    </a:lnTo>
                    <a:lnTo>
                      <a:pt x="2" y="26"/>
                    </a:lnTo>
                    <a:lnTo>
                      <a:pt x="2" y="26"/>
                    </a:lnTo>
                    <a:lnTo>
                      <a:pt x="2" y="25"/>
                    </a:lnTo>
                    <a:lnTo>
                      <a:pt x="2" y="25"/>
                    </a:lnTo>
                    <a:lnTo>
                      <a:pt x="2" y="25"/>
                    </a:lnTo>
                    <a:lnTo>
                      <a:pt x="2" y="25"/>
                    </a:lnTo>
                    <a:lnTo>
                      <a:pt x="1" y="25"/>
                    </a:lnTo>
                    <a:lnTo>
                      <a:pt x="1" y="24"/>
                    </a:lnTo>
                    <a:lnTo>
                      <a:pt x="1" y="24"/>
                    </a:lnTo>
                    <a:lnTo>
                      <a:pt x="1" y="24"/>
                    </a:lnTo>
                    <a:lnTo>
                      <a:pt x="1" y="24"/>
                    </a:lnTo>
                    <a:lnTo>
                      <a:pt x="1" y="23"/>
                    </a:lnTo>
                    <a:lnTo>
                      <a:pt x="1" y="23"/>
                    </a:lnTo>
                    <a:lnTo>
                      <a:pt x="1" y="23"/>
                    </a:lnTo>
                    <a:lnTo>
                      <a:pt x="1" y="23"/>
                    </a:lnTo>
                    <a:lnTo>
                      <a:pt x="1" y="23"/>
                    </a:lnTo>
                    <a:lnTo>
                      <a:pt x="1" y="22"/>
                    </a:lnTo>
                    <a:lnTo>
                      <a:pt x="1" y="22"/>
                    </a:lnTo>
                    <a:lnTo>
                      <a:pt x="0" y="22"/>
                    </a:lnTo>
                    <a:lnTo>
                      <a:pt x="0" y="22"/>
                    </a:lnTo>
                    <a:lnTo>
                      <a:pt x="0" y="21"/>
                    </a:lnTo>
                    <a:lnTo>
                      <a:pt x="0" y="21"/>
                    </a:lnTo>
                    <a:lnTo>
                      <a:pt x="0" y="21"/>
                    </a:lnTo>
                    <a:lnTo>
                      <a:pt x="0" y="21"/>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1" y="14"/>
                    </a:lnTo>
                    <a:lnTo>
                      <a:pt x="1" y="13"/>
                    </a:lnTo>
                    <a:lnTo>
                      <a:pt x="1" y="13"/>
                    </a:lnTo>
                    <a:lnTo>
                      <a:pt x="1" y="13"/>
                    </a:lnTo>
                    <a:lnTo>
                      <a:pt x="1" y="13"/>
                    </a:lnTo>
                    <a:lnTo>
                      <a:pt x="1" y="12"/>
                    </a:lnTo>
                    <a:lnTo>
                      <a:pt x="1" y="12"/>
                    </a:lnTo>
                    <a:lnTo>
                      <a:pt x="1" y="12"/>
                    </a:lnTo>
                    <a:lnTo>
                      <a:pt x="1" y="12"/>
                    </a:lnTo>
                    <a:lnTo>
                      <a:pt x="1" y="11"/>
                    </a:lnTo>
                    <a:lnTo>
                      <a:pt x="1" y="11"/>
                    </a:lnTo>
                    <a:lnTo>
                      <a:pt x="1" y="11"/>
                    </a:lnTo>
                    <a:lnTo>
                      <a:pt x="1" y="11"/>
                    </a:lnTo>
                    <a:lnTo>
                      <a:pt x="2" y="10"/>
                    </a:lnTo>
                    <a:lnTo>
                      <a:pt x="2" y="10"/>
                    </a:lnTo>
                    <a:lnTo>
                      <a:pt x="2" y="10"/>
                    </a:lnTo>
                    <a:lnTo>
                      <a:pt x="2" y="10"/>
                    </a:lnTo>
                    <a:lnTo>
                      <a:pt x="2" y="9"/>
                    </a:lnTo>
                    <a:lnTo>
                      <a:pt x="2" y="9"/>
                    </a:lnTo>
                    <a:lnTo>
                      <a:pt x="2" y="9"/>
                    </a:lnTo>
                    <a:lnTo>
                      <a:pt x="2" y="9"/>
                    </a:lnTo>
                    <a:lnTo>
                      <a:pt x="2" y="9"/>
                    </a:lnTo>
                    <a:lnTo>
                      <a:pt x="3" y="8"/>
                    </a:lnTo>
                    <a:lnTo>
                      <a:pt x="3" y="8"/>
                    </a:lnTo>
                    <a:lnTo>
                      <a:pt x="3" y="8"/>
                    </a:lnTo>
                    <a:lnTo>
                      <a:pt x="3" y="8"/>
                    </a:lnTo>
                    <a:lnTo>
                      <a:pt x="3" y="8"/>
                    </a:lnTo>
                    <a:lnTo>
                      <a:pt x="3" y="7"/>
                    </a:lnTo>
                    <a:lnTo>
                      <a:pt x="3" y="7"/>
                    </a:lnTo>
                    <a:lnTo>
                      <a:pt x="4" y="7"/>
                    </a:lnTo>
                    <a:lnTo>
                      <a:pt x="4" y="7"/>
                    </a:lnTo>
                    <a:lnTo>
                      <a:pt x="4" y="7"/>
                    </a:lnTo>
                    <a:lnTo>
                      <a:pt x="4" y="6"/>
                    </a:lnTo>
                    <a:lnTo>
                      <a:pt x="4" y="6"/>
                    </a:lnTo>
                    <a:lnTo>
                      <a:pt x="4" y="6"/>
                    </a:lnTo>
                    <a:lnTo>
                      <a:pt x="5" y="6"/>
                    </a:lnTo>
                    <a:lnTo>
                      <a:pt x="5" y="6"/>
                    </a:lnTo>
                    <a:lnTo>
                      <a:pt x="5" y="5"/>
                    </a:lnTo>
                    <a:lnTo>
                      <a:pt x="5" y="5"/>
                    </a:lnTo>
                    <a:lnTo>
                      <a:pt x="5" y="5"/>
                    </a:lnTo>
                    <a:lnTo>
                      <a:pt x="5" y="5"/>
                    </a:lnTo>
                    <a:lnTo>
                      <a:pt x="6" y="5"/>
                    </a:lnTo>
                    <a:lnTo>
                      <a:pt x="6" y="5"/>
                    </a:lnTo>
                    <a:lnTo>
                      <a:pt x="6" y="3"/>
                    </a:lnTo>
                    <a:lnTo>
                      <a:pt x="6" y="3"/>
                    </a:lnTo>
                    <a:lnTo>
                      <a:pt x="6" y="3"/>
                    </a:lnTo>
                    <a:lnTo>
                      <a:pt x="7" y="3"/>
                    </a:lnTo>
                    <a:lnTo>
                      <a:pt x="7" y="3"/>
                    </a:lnTo>
                    <a:lnTo>
                      <a:pt x="7" y="3"/>
                    </a:lnTo>
                    <a:lnTo>
                      <a:pt x="7" y="3"/>
                    </a:lnTo>
                    <a:lnTo>
                      <a:pt x="7" y="2"/>
                    </a:lnTo>
                    <a:lnTo>
                      <a:pt x="8" y="2"/>
                    </a:lnTo>
                    <a:lnTo>
                      <a:pt x="8" y="2"/>
                    </a:lnTo>
                    <a:lnTo>
                      <a:pt x="8" y="2"/>
                    </a:lnTo>
                    <a:lnTo>
                      <a:pt x="8" y="2"/>
                    </a:lnTo>
                    <a:lnTo>
                      <a:pt x="8" y="2"/>
                    </a:lnTo>
                    <a:lnTo>
                      <a:pt x="9" y="2"/>
                    </a:lnTo>
                    <a:lnTo>
                      <a:pt x="9" y="2"/>
                    </a:lnTo>
                    <a:lnTo>
                      <a:pt x="9" y="2"/>
                    </a:lnTo>
                    <a:lnTo>
                      <a:pt x="9" y="1"/>
                    </a:lnTo>
                    <a:lnTo>
                      <a:pt x="9" y="1"/>
                    </a:lnTo>
                    <a:lnTo>
                      <a:pt x="10" y="1"/>
                    </a:lnTo>
                    <a:lnTo>
                      <a:pt x="10" y="1"/>
                    </a:lnTo>
                    <a:lnTo>
                      <a:pt x="10" y="1"/>
                    </a:lnTo>
                    <a:lnTo>
                      <a:pt x="10" y="1"/>
                    </a:lnTo>
                    <a:lnTo>
                      <a:pt x="10" y="1"/>
                    </a:lnTo>
                    <a:lnTo>
                      <a:pt x="11" y="1"/>
                    </a:lnTo>
                    <a:lnTo>
                      <a:pt x="11" y="1"/>
                    </a:lnTo>
                    <a:lnTo>
                      <a:pt x="11" y="1"/>
                    </a:lnTo>
                    <a:lnTo>
                      <a:pt x="11" y="1"/>
                    </a:lnTo>
                    <a:lnTo>
                      <a:pt x="11" y="1"/>
                    </a:lnTo>
                    <a:lnTo>
                      <a:pt x="12" y="1"/>
                    </a:lnTo>
                    <a:lnTo>
                      <a:pt x="12" y="1"/>
                    </a:lnTo>
                    <a:lnTo>
                      <a:pt x="12" y="1"/>
                    </a:lnTo>
                    <a:lnTo>
                      <a:pt x="12" y="1"/>
                    </a:lnTo>
                    <a:lnTo>
                      <a:pt x="14" y="1"/>
                    </a:lnTo>
                    <a:lnTo>
                      <a:pt x="14" y="0"/>
                    </a:lnTo>
                    <a:lnTo>
                      <a:pt x="14" y="0"/>
                    </a:lnTo>
                    <a:lnTo>
                      <a:pt x="14" y="0"/>
                    </a:lnTo>
                    <a:lnTo>
                      <a:pt x="14" y="0"/>
                    </a:lnTo>
                    <a:lnTo>
                      <a:pt x="15" y="0"/>
                    </a:lnTo>
                    <a:lnTo>
                      <a:pt x="15" y="0"/>
                    </a:lnTo>
                    <a:lnTo>
                      <a:pt x="15" y="0"/>
                    </a:lnTo>
                    <a:lnTo>
                      <a:pt x="15" y="0"/>
                    </a:lnTo>
                    <a:lnTo>
                      <a:pt x="15" y="0"/>
                    </a:lnTo>
                    <a:lnTo>
                      <a:pt x="16" y="0"/>
                    </a:lnTo>
                    <a:lnTo>
                      <a:pt x="16" y="0"/>
                    </a:lnTo>
                    <a:lnTo>
                      <a:pt x="16" y="1"/>
                    </a:lnTo>
                    <a:lnTo>
                      <a:pt x="16" y="1"/>
                    </a:lnTo>
                    <a:lnTo>
                      <a:pt x="17" y="1"/>
                    </a:lnTo>
                    <a:lnTo>
                      <a:pt x="17" y="1"/>
                    </a:lnTo>
                    <a:lnTo>
                      <a:pt x="17" y="1"/>
                    </a:lnTo>
                    <a:lnTo>
                      <a:pt x="17" y="1"/>
                    </a:lnTo>
                    <a:lnTo>
                      <a:pt x="17" y="1"/>
                    </a:lnTo>
                    <a:lnTo>
                      <a:pt x="18" y="1"/>
                    </a:lnTo>
                    <a:lnTo>
                      <a:pt x="18" y="1"/>
                    </a:lnTo>
                    <a:lnTo>
                      <a:pt x="18" y="1"/>
                    </a:lnTo>
                    <a:lnTo>
                      <a:pt x="18" y="1"/>
                    </a:lnTo>
                    <a:lnTo>
                      <a:pt x="18" y="1"/>
                    </a:lnTo>
                    <a:lnTo>
                      <a:pt x="19" y="1"/>
                    </a:lnTo>
                    <a:lnTo>
                      <a:pt x="19" y="1"/>
                    </a:lnTo>
                    <a:lnTo>
                      <a:pt x="19" y="1"/>
                    </a:lnTo>
                    <a:lnTo>
                      <a:pt x="19" y="1"/>
                    </a:lnTo>
                    <a:lnTo>
                      <a:pt x="19" y="1"/>
                    </a:lnTo>
                    <a:lnTo>
                      <a:pt x="20" y="2"/>
                    </a:lnTo>
                    <a:lnTo>
                      <a:pt x="20" y="2"/>
                    </a:lnTo>
                    <a:lnTo>
                      <a:pt x="20" y="2"/>
                    </a:lnTo>
                    <a:lnTo>
                      <a:pt x="20" y="2"/>
                    </a:lnTo>
                    <a:lnTo>
                      <a:pt x="20" y="2"/>
                    </a:lnTo>
                    <a:lnTo>
                      <a:pt x="20" y="2"/>
                    </a:lnTo>
                    <a:lnTo>
                      <a:pt x="21" y="2"/>
                    </a:lnTo>
                    <a:lnTo>
                      <a:pt x="21" y="2"/>
                    </a:lnTo>
                    <a:lnTo>
                      <a:pt x="21" y="2"/>
                    </a:lnTo>
                    <a:lnTo>
                      <a:pt x="21" y="3"/>
                    </a:lnTo>
                    <a:lnTo>
                      <a:pt x="21" y="3"/>
                    </a:lnTo>
                    <a:lnTo>
                      <a:pt x="22" y="3"/>
                    </a:lnTo>
                    <a:lnTo>
                      <a:pt x="22" y="3"/>
                    </a:lnTo>
                    <a:lnTo>
                      <a:pt x="22" y="3"/>
                    </a:lnTo>
                    <a:lnTo>
                      <a:pt x="22" y="3"/>
                    </a:lnTo>
                    <a:lnTo>
                      <a:pt x="22" y="3"/>
                    </a:lnTo>
                    <a:lnTo>
                      <a:pt x="22" y="5"/>
                    </a:lnTo>
                    <a:lnTo>
                      <a:pt x="22" y="5"/>
                    </a:lnTo>
                    <a:lnTo>
                      <a:pt x="23" y="5"/>
                    </a:lnTo>
                    <a:lnTo>
                      <a:pt x="23" y="5"/>
                    </a:lnTo>
                    <a:lnTo>
                      <a:pt x="23" y="5"/>
                    </a:lnTo>
                    <a:lnTo>
                      <a:pt x="23" y="5"/>
                    </a:lnTo>
                    <a:lnTo>
                      <a:pt x="23" y="6"/>
                    </a:lnTo>
                    <a:lnTo>
                      <a:pt x="23" y="6"/>
                    </a:lnTo>
                    <a:lnTo>
                      <a:pt x="23" y="6"/>
                    </a:lnTo>
                    <a:lnTo>
                      <a:pt x="24" y="6"/>
                    </a:lnTo>
                    <a:lnTo>
                      <a:pt x="24" y="6"/>
                    </a:lnTo>
                    <a:lnTo>
                      <a:pt x="24" y="7"/>
                    </a:lnTo>
                    <a:lnTo>
                      <a:pt x="24" y="7"/>
                    </a:lnTo>
                    <a:lnTo>
                      <a:pt x="24" y="7"/>
                    </a:lnTo>
                    <a:lnTo>
                      <a:pt x="24" y="7"/>
                    </a:lnTo>
                    <a:lnTo>
                      <a:pt x="24" y="7"/>
                    </a:lnTo>
                    <a:lnTo>
                      <a:pt x="24" y="8"/>
                    </a:lnTo>
                    <a:lnTo>
                      <a:pt x="24" y="8"/>
                    </a:lnTo>
                    <a:lnTo>
                      <a:pt x="25" y="8"/>
                    </a:lnTo>
                    <a:lnTo>
                      <a:pt x="25" y="8"/>
                    </a:lnTo>
                    <a:lnTo>
                      <a:pt x="25" y="8"/>
                    </a:lnTo>
                    <a:lnTo>
                      <a:pt x="25" y="9"/>
                    </a:lnTo>
                    <a:lnTo>
                      <a:pt x="25" y="9"/>
                    </a:lnTo>
                    <a:lnTo>
                      <a:pt x="25" y="9"/>
                    </a:lnTo>
                    <a:lnTo>
                      <a:pt x="25" y="9"/>
                    </a:lnTo>
                    <a:lnTo>
                      <a:pt x="25" y="9"/>
                    </a:lnTo>
                    <a:lnTo>
                      <a:pt x="25" y="10"/>
                    </a:lnTo>
                    <a:lnTo>
                      <a:pt x="25" y="10"/>
                    </a:lnTo>
                    <a:lnTo>
                      <a:pt x="25" y="10"/>
                    </a:lnTo>
                    <a:lnTo>
                      <a:pt x="25" y="10"/>
                    </a:lnTo>
                    <a:lnTo>
                      <a:pt x="25" y="11"/>
                    </a:lnTo>
                    <a:lnTo>
                      <a:pt x="26" y="11"/>
                    </a:lnTo>
                    <a:lnTo>
                      <a:pt x="26" y="11"/>
                    </a:lnTo>
                    <a:lnTo>
                      <a:pt x="26" y="11"/>
                    </a:lnTo>
                    <a:lnTo>
                      <a:pt x="26" y="12"/>
                    </a:lnTo>
                    <a:lnTo>
                      <a:pt x="26" y="12"/>
                    </a:lnTo>
                    <a:lnTo>
                      <a:pt x="26" y="12"/>
                    </a:lnTo>
                    <a:lnTo>
                      <a:pt x="26" y="12"/>
                    </a:lnTo>
                    <a:lnTo>
                      <a:pt x="26" y="13"/>
                    </a:lnTo>
                    <a:lnTo>
                      <a:pt x="26" y="13"/>
                    </a:lnTo>
                    <a:lnTo>
                      <a:pt x="26" y="13"/>
                    </a:lnTo>
                    <a:lnTo>
                      <a:pt x="26" y="13"/>
                    </a:lnTo>
                    <a:lnTo>
                      <a:pt x="26" y="14"/>
                    </a:lnTo>
                    <a:lnTo>
                      <a:pt x="26" y="14"/>
                    </a:lnTo>
                    <a:lnTo>
                      <a:pt x="26" y="14"/>
                    </a:lnTo>
                    <a:lnTo>
                      <a:pt x="26" y="14"/>
                    </a:lnTo>
                    <a:lnTo>
                      <a:pt x="26" y="14"/>
                    </a:lnTo>
                    <a:lnTo>
                      <a:pt x="26" y="15"/>
                    </a:lnTo>
                    <a:lnTo>
                      <a:pt x="26" y="15"/>
                    </a:lnTo>
                    <a:lnTo>
                      <a:pt x="26" y="15"/>
                    </a:lnTo>
                    <a:lnTo>
                      <a:pt x="26" y="15"/>
                    </a:lnTo>
                    <a:lnTo>
                      <a:pt x="26"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176">
                <a:extLst>
                  <a:ext uri="{FF2B5EF4-FFF2-40B4-BE49-F238E27FC236}">
                    <a16:creationId xmlns:a16="http://schemas.microsoft.com/office/drawing/2014/main" id="{BC46D4F1-BFC4-82E0-A7D2-E4448B1B6C25}"/>
                  </a:ext>
                </a:extLst>
              </p:cNvPr>
              <p:cNvSpPr>
                <a:spLocks/>
              </p:cNvSpPr>
              <p:nvPr/>
            </p:nvSpPr>
            <p:spPr bwMode="auto">
              <a:xfrm>
                <a:off x="1996" y="2027"/>
                <a:ext cx="27" cy="30"/>
              </a:xfrm>
              <a:custGeom>
                <a:avLst/>
                <a:gdLst>
                  <a:gd name="T0" fmla="*/ 27 w 27"/>
                  <a:gd name="T1" fmla="*/ 16 h 30"/>
                  <a:gd name="T2" fmla="*/ 27 w 27"/>
                  <a:gd name="T3" fmla="*/ 18 h 30"/>
                  <a:gd name="T4" fmla="*/ 26 w 27"/>
                  <a:gd name="T5" fmla="*/ 19 h 30"/>
                  <a:gd name="T6" fmla="*/ 26 w 27"/>
                  <a:gd name="T7" fmla="*/ 21 h 30"/>
                  <a:gd name="T8" fmla="*/ 25 w 27"/>
                  <a:gd name="T9" fmla="*/ 22 h 30"/>
                  <a:gd name="T10" fmla="*/ 24 w 27"/>
                  <a:gd name="T11" fmla="*/ 23 h 30"/>
                  <a:gd name="T12" fmla="*/ 23 w 27"/>
                  <a:gd name="T13" fmla="*/ 25 h 30"/>
                  <a:gd name="T14" fmla="*/ 22 w 27"/>
                  <a:gd name="T15" fmla="*/ 27 h 30"/>
                  <a:gd name="T16" fmla="*/ 21 w 27"/>
                  <a:gd name="T17" fmla="*/ 28 h 30"/>
                  <a:gd name="T18" fmla="*/ 20 w 27"/>
                  <a:gd name="T19" fmla="*/ 28 h 30"/>
                  <a:gd name="T20" fmla="*/ 19 w 27"/>
                  <a:gd name="T21" fmla="*/ 29 h 30"/>
                  <a:gd name="T22" fmla="*/ 18 w 27"/>
                  <a:gd name="T23" fmla="*/ 30 h 30"/>
                  <a:gd name="T24" fmla="*/ 15 w 27"/>
                  <a:gd name="T25" fmla="*/ 30 h 30"/>
                  <a:gd name="T26" fmla="*/ 14 w 27"/>
                  <a:gd name="T27" fmla="*/ 30 h 30"/>
                  <a:gd name="T28" fmla="*/ 13 w 27"/>
                  <a:gd name="T29" fmla="*/ 30 h 30"/>
                  <a:gd name="T30" fmla="*/ 12 w 27"/>
                  <a:gd name="T31" fmla="*/ 30 h 30"/>
                  <a:gd name="T32" fmla="*/ 10 w 27"/>
                  <a:gd name="T33" fmla="*/ 30 h 30"/>
                  <a:gd name="T34" fmla="*/ 9 w 27"/>
                  <a:gd name="T35" fmla="*/ 30 h 30"/>
                  <a:gd name="T36" fmla="*/ 8 w 27"/>
                  <a:gd name="T37" fmla="*/ 29 h 30"/>
                  <a:gd name="T38" fmla="*/ 7 w 27"/>
                  <a:gd name="T39" fmla="*/ 29 h 30"/>
                  <a:gd name="T40" fmla="*/ 6 w 27"/>
                  <a:gd name="T41" fmla="*/ 28 h 30"/>
                  <a:gd name="T42" fmla="*/ 5 w 27"/>
                  <a:gd name="T43" fmla="*/ 27 h 30"/>
                  <a:gd name="T44" fmla="*/ 4 w 27"/>
                  <a:gd name="T45" fmla="*/ 26 h 30"/>
                  <a:gd name="T46" fmla="*/ 3 w 27"/>
                  <a:gd name="T47" fmla="*/ 25 h 30"/>
                  <a:gd name="T48" fmla="*/ 2 w 27"/>
                  <a:gd name="T49" fmla="*/ 22 h 30"/>
                  <a:gd name="T50" fmla="*/ 2 w 27"/>
                  <a:gd name="T51" fmla="*/ 21 h 30"/>
                  <a:gd name="T52" fmla="*/ 2 w 27"/>
                  <a:gd name="T53" fmla="*/ 20 h 30"/>
                  <a:gd name="T54" fmla="*/ 0 w 27"/>
                  <a:gd name="T55" fmla="*/ 18 h 30"/>
                  <a:gd name="T56" fmla="*/ 0 w 27"/>
                  <a:gd name="T57" fmla="*/ 17 h 30"/>
                  <a:gd name="T58" fmla="*/ 0 w 27"/>
                  <a:gd name="T59" fmla="*/ 15 h 30"/>
                  <a:gd name="T60" fmla="*/ 0 w 27"/>
                  <a:gd name="T61" fmla="*/ 14 h 30"/>
                  <a:gd name="T62" fmla="*/ 2 w 27"/>
                  <a:gd name="T63" fmla="*/ 12 h 30"/>
                  <a:gd name="T64" fmla="*/ 2 w 27"/>
                  <a:gd name="T65" fmla="*/ 11 h 30"/>
                  <a:gd name="T66" fmla="*/ 3 w 27"/>
                  <a:gd name="T67" fmla="*/ 9 h 30"/>
                  <a:gd name="T68" fmla="*/ 3 w 27"/>
                  <a:gd name="T69" fmla="*/ 7 h 30"/>
                  <a:gd name="T70" fmla="*/ 4 w 27"/>
                  <a:gd name="T71" fmla="*/ 6 h 30"/>
                  <a:gd name="T72" fmla="*/ 5 w 27"/>
                  <a:gd name="T73" fmla="*/ 5 h 30"/>
                  <a:gd name="T74" fmla="*/ 6 w 27"/>
                  <a:gd name="T75" fmla="*/ 4 h 30"/>
                  <a:gd name="T76" fmla="*/ 7 w 27"/>
                  <a:gd name="T77" fmla="*/ 3 h 30"/>
                  <a:gd name="T78" fmla="*/ 8 w 27"/>
                  <a:gd name="T79" fmla="*/ 2 h 30"/>
                  <a:gd name="T80" fmla="*/ 9 w 27"/>
                  <a:gd name="T81" fmla="*/ 1 h 30"/>
                  <a:gd name="T82" fmla="*/ 11 w 27"/>
                  <a:gd name="T83" fmla="*/ 1 h 30"/>
                  <a:gd name="T84" fmla="*/ 12 w 27"/>
                  <a:gd name="T85" fmla="*/ 0 h 30"/>
                  <a:gd name="T86" fmla="*/ 13 w 27"/>
                  <a:gd name="T87" fmla="*/ 0 h 30"/>
                  <a:gd name="T88" fmla="*/ 15 w 27"/>
                  <a:gd name="T89" fmla="*/ 0 h 30"/>
                  <a:gd name="T90" fmla="*/ 16 w 27"/>
                  <a:gd name="T91" fmla="*/ 0 h 30"/>
                  <a:gd name="T92" fmla="*/ 18 w 27"/>
                  <a:gd name="T93" fmla="*/ 0 h 30"/>
                  <a:gd name="T94" fmla="*/ 19 w 27"/>
                  <a:gd name="T95" fmla="*/ 0 h 30"/>
                  <a:gd name="T96" fmla="*/ 21 w 27"/>
                  <a:gd name="T97" fmla="*/ 1 h 30"/>
                  <a:gd name="T98" fmla="*/ 22 w 27"/>
                  <a:gd name="T99" fmla="*/ 2 h 30"/>
                  <a:gd name="T100" fmla="*/ 23 w 27"/>
                  <a:gd name="T101" fmla="*/ 2 h 30"/>
                  <a:gd name="T102" fmla="*/ 24 w 27"/>
                  <a:gd name="T103" fmla="*/ 3 h 30"/>
                  <a:gd name="T104" fmla="*/ 25 w 27"/>
                  <a:gd name="T105" fmla="*/ 4 h 30"/>
                  <a:gd name="T106" fmla="*/ 25 w 27"/>
                  <a:gd name="T107" fmla="*/ 5 h 30"/>
                  <a:gd name="T108" fmla="*/ 26 w 27"/>
                  <a:gd name="T109" fmla="*/ 7 h 30"/>
                  <a:gd name="T110" fmla="*/ 26 w 27"/>
                  <a:gd name="T111" fmla="*/ 9 h 30"/>
                  <a:gd name="T112" fmla="*/ 27 w 27"/>
                  <a:gd name="T113" fmla="*/ 10 h 30"/>
                  <a:gd name="T114" fmla="*/ 27 w 27"/>
                  <a:gd name="T115" fmla="*/ 12 h 30"/>
                  <a:gd name="T116" fmla="*/ 27 w 27"/>
                  <a:gd name="T117" fmla="*/ 13 h 30"/>
                  <a:gd name="T118" fmla="*/ 27 w 27"/>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27" y="15"/>
                    </a:moveTo>
                    <a:lnTo>
                      <a:pt x="27" y="15"/>
                    </a:lnTo>
                    <a:lnTo>
                      <a:pt x="27" y="16"/>
                    </a:lnTo>
                    <a:lnTo>
                      <a:pt x="27" y="16"/>
                    </a:lnTo>
                    <a:lnTo>
                      <a:pt x="27" y="16"/>
                    </a:lnTo>
                    <a:lnTo>
                      <a:pt x="27" y="16"/>
                    </a:lnTo>
                    <a:lnTo>
                      <a:pt x="27" y="17"/>
                    </a:lnTo>
                    <a:lnTo>
                      <a:pt x="27" y="17"/>
                    </a:lnTo>
                    <a:lnTo>
                      <a:pt x="27" y="17"/>
                    </a:lnTo>
                    <a:lnTo>
                      <a:pt x="27" y="17"/>
                    </a:lnTo>
                    <a:lnTo>
                      <a:pt x="27" y="18"/>
                    </a:lnTo>
                    <a:lnTo>
                      <a:pt x="27" y="18"/>
                    </a:lnTo>
                    <a:lnTo>
                      <a:pt x="27" y="18"/>
                    </a:lnTo>
                    <a:lnTo>
                      <a:pt x="27" y="18"/>
                    </a:lnTo>
                    <a:lnTo>
                      <a:pt x="27" y="19"/>
                    </a:lnTo>
                    <a:lnTo>
                      <a:pt x="26" y="19"/>
                    </a:lnTo>
                    <a:lnTo>
                      <a:pt x="26" y="19"/>
                    </a:lnTo>
                    <a:lnTo>
                      <a:pt x="26" y="19"/>
                    </a:lnTo>
                    <a:lnTo>
                      <a:pt x="26" y="20"/>
                    </a:lnTo>
                    <a:lnTo>
                      <a:pt x="26" y="20"/>
                    </a:lnTo>
                    <a:lnTo>
                      <a:pt x="26" y="20"/>
                    </a:lnTo>
                    <a:lnTo>
                      <a:pt x="26" y="20"/>
                    </a:lnTo>
                    <a:lnTo>
                      <a:pt x="26" y="20"/>
                    </a:lnTo>
                    <a:lnTo>
                      <a:pt x="26" y="21"/>
                    </a:lnTo>
                    <a:lnTo>
                      <a:pt x="26" y="21"/>
                    </a:lnTo>
                    <a:lnTo>
                      <a:pt x="26" y="21"/>
                    </a:lnTo>
                    <a:lnTo>
                      <a:pt x="25" y="21"/>
                    </a:lnTo>
                    <a:lnTo>
                      <a:pt x="25" y="22"/>
                    </a:lnTo>
                    <a:lnTo>
                      <a:pt x="25" y="22"/>
                    </a:lnTo>
                    <a:lnTo>
                      <a:pt x="25" y="22"/>
                    </a:lnTo>
                    <a:lnTo>
                      <a:pt x="25" y="22"/>
                    </a:lnTo>
                    <a:lnTo>
                      <a:pt x="25" y="22"/>
                    </a:lnTo>
                    <a:lnTo>
                      <a:pt x="25" y="23"/>
                    </a:lnTo>
                    <a:lnTo>
                      <a:pt x="25" y="23"/>
                    </a:lnTo>
                    <a:lnTo>
                      <a:pt x="24" y="23"/>
                    </a:lnTo>
                    <a:lnTo>
                      <a:pt x="24" y="23"/>
                    </a:lnTo>
                    <a:lnTo>
                      <a:pt x="24" y="23"/>
                    </a:lnTo>
                    <a:lnTo>
                      <a:pt x="24" y="25"/>
                    </a:lnTo>
                    <a:lnTo>
                      <a:pt x="24" y="25"/>
                    </a:lnTo>
                    <a:lnTo>
                      <a:pt x="24" y="25"/>
                    </a:lnTo>
                    <a:lnTo>
                      <a:pt x="24" y="25"/>
                    </a:lnTo>
                    <a:lnTo>
                      <a:pt x="23" y="25"/>
                    </a:lnTo>
                    <a:lnTo>
                      <a:pt x="23" y="26"/>
                    </a:lnTo>
                    <a:lnTo>
                      <a:pt x="23" y="26"/>
                    </a:lnTo>
                    <a:lnTo>
                      <a:pt x="23" y="26"/>
                    </a:lnTo>
                    <a:lnTo>
                      <a:pt x="23" y="26"/>
                    </a:lnTo>
                    <a:lnTo>
                      <a:pt x="23" y="26"/>
                    </a:lnTo>
                    <a:lnTo>
                      <a:pt x="22" y="27"/>
                    </a:lnTo>
                    <a:lnTo>
                      <a:pt x="22" y="27"/>
                    </a:lnTo>
                    <a:lnTo>
                      <a:pt x="22" y="27"/>
                    </a:lnTo>
                    <a:lnTo>
                      <a:pt x="22" y="27"/>
                    </a:lnTo>
                    <a:lnTo>
                      <a:pt x="22" y="27"/>
                    </a:lnTo>
                    <a:lnTo>
                      <a:pt x="22" y="27"/>
                    </a:lnTo>
                    <a:lnTo>
                      <a:pt x="21" y="28"/>
                    </a:lnTo>
                    <a:lnTo>
                      <a:pt x="21" y="28"/>
                    </a:lnTo>
                    <a:lnTo>
                      <a:pt x="21" y="28"/>
                    </a:lnTo>
                    <a:lnTo>
                      <a:pt x="21" y="28"/>
                    </a:lnTo>
                    <a:lnTo>
                      <a:pt x="21" y="28"/>
                    </a:lnTo>
                    <a:lnTo>
                      <a:pt x="20" y="28"/>
                    </a:lnTo>
                    <a:lnTo>
                      <a:pt x="20" y="28"/>
                    </a:lnTo>
                    <a:lnTo>
                      <a:pt x="20" y="28"/>
                    </a:lnTo>
                    <a:lnTo>
                      <a:pt x="20" y="29"/>
                    </a:lnTo>
                    <a:lnTo>
                      <a:pt x="20" y="29"/>
                    </a:lnTo>
                    <a:lnTo>
                      <a:pt x="19" y="29"/>
                    </a:lnTo>
                    <a:lnTo>
                      <a:pt x="19" y="29"/>
                    </a:lnTo>
                    <a:lnTo>
                      <a:pt x="19" y="29"/>
                    </a:lnTo>
                    <a:lnTo>
                      <a:pt x="19" y="29"/>
                    </a:lnTo>
                    <a:lnTo>
                      <a:pt x="19" y="29"/>
                    </a:lnTo>
                    <a:lnTo>
                      <a:pt x="18" y="29"/>
                    </a:lnTo>
                    <a:lnTo>
                      <a:pt x="18" y="29"/>
                    </a:lnTo>
                    <a:lnTo>
                      <a:pt x="18" y="30"/>
                    </a:lnTo>
                    <a:lnTo>
                      <a:pt x="18" y="30"/>
                    </a:lnTo>
                    <a:lnTo>
                      <a:pt x="18" y="30"/>
                    </a:lnTo>
                    <a:lnTo>
                      <a:pt x="16"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4" y="30"/>
                    </a:lnTo>
                    <a:lnTo>
                      <a:pt x="13" y="30"/>
                    </a:lnTo>
                    <a:lnTo>
                      <a:pt x="13" y="30"/>
                    </a:lnTo>
                    <a:lnTo>
                      <a:pt x="13" y="30"/>
                    </a:lnTo>
                    <a:lnTo>
                      <a:pt x="13" y="30"/>
                    </a:lnTo>
                    <a:lnTo>
                      <a:pt x="13" y="30"/>
                    </a:lnTo>
                    <a:lnTo>
                      <a:pt x="12" y="30"/>
                    </a:lnTo>
                    <a:lnTo>
                      <a:pt x="12" y="30"/>
                    </a:lnTo>
                    <a:lnTo>
                      <a:pt x="12" y="30"/>
                    </a:lnTo>
                    <a:lnTo>
                      <a:pt x="12" y="30"/>
                    </a:lnTo>
                    <a:lnTo>
                      <a:pt x="12" y="30"/>
                    </a:lnTo>
                    <a:lnTo>
                      <a:pt x="11" y="30"/>
                    </a:lnTo>
                    <a:lnTo>
                      <a:pt x="11" y="30"/>
                    </a:lnTo>
                    <a:lnTo>
                      <a:pt x="11" y="30"/>
                    </a:lnTo>
                    <a:lnTo>
                      <a:pt x="11" y="30"/>
                    </a:lnTo>
                    <a:lnTo>
                      <a:pt x="10" y="30"/>
                    </a:lnTo>
                    <a:lnTo>
                      <a:pt x="10" y="30"/>
                    </a:lnTo>
                    <a:lnTo>
                      <a:pt x="10" y="30"/>
                    </a:lnTo>
                    <a:lnTo>
                      <a:pt x="10" y="30"/>
                    </a:lnTo>
                    <a:lnTo>
                      <a:pt x="10" y="30"/>
                    </a:lnTo>
                    <a:lnTo>
                      <a:pt x="9" y="30"/>
                    </a:lnTo>
                    <a:lnTo>
                      <a:pt x="9" y="30"/>
                    </a:lnTo>
                    <a:lnTo>
                      <a:pt x="9" y="30"/>
                    </a:lnTo>
                    <a:lnTo>
                      <a:pt x="9" y="30"/>
                    </a:lnTo>
                    <a:lnTo>
                      <a:pt x="9" y="30"/>
                    </a:lnTo>
                    <a:lnTo>
                      <a:pt x="8" y="30"/>
                    </a:lnTo>
                    <a:lnTo>
                      <a:pt x="8" y="29"/>
                    </a:lnTo>
                    <a:lnTo>
                      <a:pt x="8" y="29"/>
                    </a:lnTo>
                    <a:lnTo>
                      <a:pt x="8" y="29"/>
                    </a:lnTo>
                    <a:lnTo>
                      <a:pt x="8" y="29"/>
                    </a:lnTo>
                    <a:lnTo>
                      <a:pt x="7" y="29"/>
                    </a:lnTo>
                    <a:lnTo>
                      <a:pt x="7" y="29"/>
                    </a:lnTo>
                    <a:lnTo>
                      <a:pt x="7" y="29"/>
                    </a:lnTo>
                    <a:lnTo>
                      <a:pt x="7" y="29"/>
                    </a:lnTo>
                    <a:lnTo>
                      <a:pt x="7" y="29"/>
                    </a:lnTo>
                    <a:lnTo>
                      <a:pt x="7" y="28"/>
                    </a:lnTo>
                    <a:lnTo>
                      <a:pt x="6" y="28"/>
                    </a:lnTo>
                    <a:lnTo>
                      <a:pt x="6" y="28"/>
                    </a:lnTo>
                    <a:lnTo>
                      <a:pt x="6" y="28"/>
                    </a:lnTo>
                    <a:lnTo>
                      <a:pt x="6" y="28"/>
                    </a:lnTo>
                    <a:lnTo>
                      <a:pt x="6" y="28"/>
                    </a:lnTo>
                    <a:lnTo>
                      <a:pt x="5" y="28"/>
                    </a:lnTo>
                    <a:lnTo>
                      <a:pt x="5" y="28"/>
                    </a:lnTo>
                    <a:lnTo>
                      <a:pt x="5" y="27"/>
                    </a:lnTo>
                    <a:lnTo>
                      <a:pt x="5" y="27"/>
                    </a:lnTo>
                    <a:lnTo>
                      <a:pt x="5" y="27"/>
                    </a:lnTo>
                    <a:lnTo>
                      <a:pt x="5" y="27"/>
                    </a:lnTo>
                    <a:lnTo>
                      <a:pt x="5" y="27"/>
                    </a:lnTo>
                    <a:lnTo>
                      <a:pt x="4" y="27"/>
                    </a:lnTo>
                    <a:lnTo>
                      <a:pt x="4" y="26"/>
                    </a:lnTo>
                    <a:lnTo>
                      <a:pt x="4" y="26"/>
                    </a:lnTo>
                    <a:lnTo>
                      <a:pt x="4" y="26"/>
                    </a:lnTo>
                    <a:lnTo>
                      <a:pt x="4" y="26"/>
                    </a:lnTo>
                    <a:lnTo>
                      <a:pt x="4" y="26"/>
                    </a:lnTo>
                    <a:lnTo>
                      <a:pt x="4" y="25"/>
                    </a:lnTo>
                    <a:lnTo>
                      <a:pt x="3" y="25"/>
                    </a:lnTo>
                    <a:lnTo>
                      <a:pt x="3" y="25"/>
                    </a:lnTo>
                    <a:lnTo>
                      <a:pt x="3" y="25"/>
                    </a:lnTo>
                    <a:lnTo>
                      <a:pt x="3" y="25"/>
                    </a:lnTo>
                    <a:lnTo>
                      <a:pt x="3" y="23"/>
                    </a:lnTo>
                    <a:lnTo>
                      <a:pt x="3" y="23"/>
                    </a:lnTo>
                    <a:lnTo>
                      <a:pt x="3" y="23"/>
                    </a:lnTo>
                    <a:lnTo>
                      <a:pt x="3" y="23"/>
                    </a:lnTo>
                    <a:lnTo>
                      <a:pt x="3" y="23"/>
                    </a:lnTo>
                    <a:lnTo>
                      <a:pt x="2" y="22"/>
                    </a:lnTo>
                    <a:lnTo>
                      <a:pt x="2" y="22"/>
                    </a:lnTo>
                    <a:lnTo>
                      <a:pt x="2" y="22"/>
                    </a:lnTo>
                    <a:lnTo>
                      <a:pt x="2" y="22"/>
                    </a:lnTo>
                    <a:lnTo>
                      <a:pt x="2" y="22"/>
                    </a:lnTo>
                    <a:lnTo>
                      <a:pt x="2" y="21"/>
                    </a:lnTo>
                    <a:lnTo>
                      <a:pt x="2" y="21"/>
                    </a:lnTo>
                    <a:lnTo>
                      <a:pt x="2" y="21"/>
                    </a:lnTo>
                    <a:lnTo>
                      <a:pt x="2" y="21"/>
                    </a:lnTo>
                    <a:lnTo>
                      <a:pt x="2" y="20"/>
                    </a:lnTo>
                    <a:lnTo>
                      <a:pt x="2" y="20"/>
                    </a:lnTo>
                    <a:lnTo>
                      <a:pt x="2" y="20"/>
                    </a:lnTo>
                    <a:lnTo>
                      <a:pt x="2" y="20"/>
                    </a:lnTo>
                    <a:lnTo>
                      <a:pt x="2" y="20"/>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2" y="13"/>
                    </a:lnTo>
                    <a:lnTo>
                      <a:pt x="2" y="13"/>
                    </a:lnTo>
                    <a:lnTo>
                      <a:pt x="2" y="13"/>
                    </a:lnTo>
                    <a:lnTo>
                      <a:pt x="2" y="12"/>
                    </a:lnTo>
                    <a:lnTo>
                      <a:pt x="2" y="12"/>
                    </a:lnTo>
                    <a:lnTo>
                      <a:pt x="2" y="12"/>
                    </a:lnTo>
                    <a:lnTo>
                      <a:pt x="2" y="12"/>
                    </a:lnTo>
                    <a:lnTo>
                      <a:pt x="2" y="11"/>
                    </a:lnTo>
                    <a:lnTo>
                      <a:pt x="2" y="11"/>
                    </a:lnTo>
                    <a:lnTo>
                      <a:pt x="2" y="11"/>
                    </a:lnTo>
                    <a:lnTo>
                      <a:pt x="2" y="11"/>
                    </a:lnTo>
                    <a:lnTo>
                      <a:pt x="2" y="10"/>
                    </a:lnTo>
                    <a:lnTo>
                      <a:pt x="2" y="10"/>
                    </a:lnTo>
                    <a:lnTo>
                      <a:pt x="2" y="10"/>
                    </a:lnTo>
                    <a:lnTo>
                      <a:pt x="3" y="10"/>
                    </a:lnTo>
                    <a:lnTo>
                      <a:pt x="3" y="9"/>
                    </a:lnTo>
                    <a:lnTo>
                      <a:pt x="3" y="9"/>
                    </a:lnTo>
                    <a:lnTo>
                      <a:pt x="3" y="9"/>
                    </a:lnTo>
                    <a:lnTo>
                      <a:pt x="3" y="9"/>
                    </a:lnTo>
                    <a:lnTo>
                      <a:pt x="3" y="9"/>
                    </a:lnTo>
                    <a:lnTo>
                      <a:pt x="3" y="7"/>
                    </a:lnTo>
                    <a:lnTo>
                      <a:pt x="3" y="7"/>
                    </a:lnTo>
                    <a:lnTo>
                      <a:pt x="3" y="7"/>
                    </a:lnTo>
                    <a:lnTo>
                      <a:pt x="4" y="7"/>
                    </a:lnTo>
                    <a:lnTo>
                      <a:pt x="4" y="7"/>
                    </a:lnTo>
                    <a:lnTo>
                      <a:pt x="4" y="6"/>
                    </a:lnTo>
                    <a:lnTo>
                      <a:pt x="4" y="6"/>
                    </a:lnTo>
                    <a:lnTo>
                      <a:pt x="4" y="6"/>
                    </a:lnTo>
                    <a:lnTo>
                      <a:pt x="4" y="6"/>
                    </a:lnTo>
                    <a:lnTo>
                      <a:pt x="4" y="5"/>
                    </a:lnTo>
                    <a:lnTo>
                      <a:pt x="5" y="5"/>
                    </a:lnTo>
                    <a:lnTo>
                      <a:pt x="5" y="5"/>
                    </a:lnTo>
                    <a:lnTo>
                      <a:pt x="5" y="5"/>
                    </a:lnTo>
                    <a:lnTo>
                      <a:pt x="5" y="5"/>
                    </a:lnTo>
                    <a:lnTo>
                      <a:pt x="5" y="5"/>
                    </a:lnTo>
                    <a:lnTo>
                      <a:pt x="5" y="4"/>
                    </a:lnTo>
                    <a:lnTo>
                      <a:pt x="5" y="4"/>
                    </a:lnTo>
                    <a:lnTo>
                      <a:pt x="6" y="4"/>
                    </a:lnTo>
                    <a:lnTo>
                      <a:pt x="6" y="4"/>
                    </a:lnTo>
                    <a:lnTo>
                      <a:pt x="6" y="4"/>
                    </a:lnTo>
                    <a:lnTo>
                      <a:pt x="6" y="3"/>
                    </a:lnTo>
                    <a:lnTo>
                      <a:pt x="6" y="3"/>
                    </a:lnTo>
                    <a:lnTo>
                      <a:pt x="7" y="3"/>
                    </a:lnTo>
                    <a:lnTo>
                      <a:pt x="7" y="3"/>
                    </a:lnTo>
                    <a:lnTo>
                      <a:pt x="7" y="3"/>
                    </a:lnTo>
                    <a:lnTo>
                      <a:pt x="7" y="3"/>
                    </a:lnTo>
                    <a:lnTo>
                      <a:pt x="7" y="3"/>
                    </a:lnTo>
                    <a:lnTo>
                      <a:pt x="7" y="2"/>
                    </a:lnTo>
                    <a:lnTo>
                      <a:pt x="8" y="2"/>
                    </a:lnTo>
                    <a:lnTo>
                      <a:pt x="8" y="2"/>
                    </a:lnTo>
                    <a:lnTo>
                      <a:pt x="8" y="2"/>
                    </a:lnTo>
                    <a:lnTo>
                      <a:pt x="8" y="2"/>
                    </a:lnTo>
                    <a:lnTo>
                      <a:pt x="8" y="2"/>
                    </a:lnTo>
                    <a:lnTo>
                      <a:pt x="9" y="2"/>
                    </a:lnTo>
                    <a:lnTo>
                      <a:pt x="9" y="1"/>
                    </a:lnTo>
                    <a:lnTo>
                      <a:pt x="9" y="1"/>
                    </a:lnTo>
                    <a:lnTo>
                      <a:pt x="9" y="1"/>
                    </a:lnTo>
                    <a:lnTo>
                      <a:pt x="9" y="1"/>
                    </a:lnTo>
                    <a:lnTo>
                      <a:pt x="10" y="1"/>
                    </a:lnTo>
                    <a:lnTo>
                      <a:pt x="10" y="1"/>
                    </a:lnTo>
                    <a:lnTo>
                      <a:pt x="10" y="1"/>
                    </a:lnTo>
                    <a:lnTo>
                      <a:pt x="10" y="1"/>
                    </a:lnTo>
                    <a:lnTo>
                      <a:pt x="10" y="1"/>
                    </a:lnTo>
                    <a:lnTo>
                      <a:pt x="11" y="1"/>
                    </a:lnTo>
                    <a:lnTo>
                      <a:pt x="11" y="0"/>
                    </a:lnTo>
                    <a:lnTo>
                      <a:pt x="11" y="0"/>
                    </a:lnTo>
                    <a:lnTo>
                      <a:pt x="11" y="0"/>
                    </a:lnTo>
                    <a:lnTo>
                      <a:pt x="12"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6" y="0"/>
                    </a:lnTo>
                    <a:lnTo>
                      <a:pt x="18" y="0"/>
                    </a:lnTo>
                    <a:lnTo>
                      <a:pt x="18" y="0"/>
                    </a:lnTo>
                    <a:lnTo>
                      <a:pt x="18" y="0"/>
                    </a:lnTo>
                    <a:lnTo>
                      <a:pt x="18" y="0"/>
                    </a:lnTo>
                    <a:lnTo>
                      <a:pt x="19" y="0"/>
                    </a:lnTo>
                    <a:lnTo>
                      <a:pt x="19" y="0"/>
                    </a:lnTo>
                    <a:lnTo>
                      <a:pt x="19" y="0"/>
                    </a:lnTo>
                    <a:lnTo>
                      <a:pt x="19" y="0"/>
                    </a:lnTo>
                    <a:lnTo>
                      <a:pt x="19" y="0"/>
                    </a:lnTo>
                    <a:lnTo>
                      <a:pt x="20" y="0"/>
                    </a:lnTo>
                    <a:lnTo>
                      <a:pt x="20" y="1"/>
                    </a:lnTo>
                    <a:lnTo>
                      <a:pt x="20" y="1"/>
                    </a:lnTo>
                    <a:lnTo>
                      <a:pt x="20" y="1"/>
                    </a:lnTo>
                    <a:lnTo>
                      <a:pt x="20" y="1"/>
                    </a:lnTo>
                    <a:lnTo>
                      <a:pt x="21" y="1"/>
                    </a:lnTo>
                    <a:lnTo>
                      <a:pt x="21" y="1"/>
                    </a:lnTo>
                    <a:lnTo>
                      <a:pt x="21" y="1"/>
                    </a:lnTo>
                    <a:lnTo>
                      <a:pt x="21" y="1"/>
                    </a:lnTo>
                    <a:lnTo>
                      <a:pt x="21" y="1"/>
                    </a:lnTo>
                    <a:lnTo>
                      <a:pt x="21" y="1"/>
                    </a:lnTo>
                    <a:lnTo>
                      <a:pt x="22" y="2"/>
                    </a:lnTo>
                    <a:lnTo>
                      <a:pt x="22" y="2"/>
                    </a:lnTo>
                    <a:lnTo>
                      <a:pt x="22" y="2"/>
                    </a:lnTo>
                    <a:lnTo>
                      <a:pt x="22" y="2"/>
                    </a:lnTo>
                    <a:lnTo>
                      <a:pt x="22" y="2"/>
                    </a:lnTo>
                    <a:lnTo>
                      <a:pt x="23" y="2"/>
                    </a:lnTo>
                    <a:lnTo>
                      <a:pt x="23" y="2"/>
                    </a:lnTo>
                    <a:lnTo>
                      <a:pt x="23" y="3"/>
                    </a:lnTo>
                    <a:lnTo>
                      <a:pt x="23" y="3"/>
                    </a:lnTo>
                    <a:lnTo>
                      <a:pt x="23" y="3"/>
                    </a:lnTo>
                    <a:lnTo>
                      <a:pt x="23" y="3"/>
                    </a:lnTo>
                    <a:lnTo>
                      <a:pt x="24" y="3"/>
                    </a:lnTo>
                    <a:lnTo>
                      <a:pt x="24" y="3"/>
                    </a:lnTo>
                    <a:lnTo>
                      <a:pt x="24" y="3"/>
                    </a:lnTo>
                    <a:lnTo>
                      <a:pt x="24" y="4"/>
                    </a:lnTo>
                    <a:lnTo>
                      <a:pt x="24" y="4"/>
                    </a:lnTo>
                    <a:lnTo>
                      <a:pt x="24" y="4"/>
                    </a:lnTo>
                    <a:lnTo>
                      <a:pt x="24" y="4"/>
                    </a:lnTo>
                    <a:lnTo>
                      <a:pt x="25" y="4"/>
                    </a:lnTo>
                    <a:lnTo>
                      <a:pt x="25" y="5"/>
                    </a:lnTo>
                    <a:lnTo>
                      <a:pt x="25" y="5"/>
                    </a:lnTo>
                    <a:lnTo>
                      <a:pt x="25" y="5"/>
                    </a:lnTo>
                    <a:lnTo>
                      <a:pt x="25" y="5"/>
                    </a:lnTo>
                    <a:lnTo>
                      <a:pt x="25" y="5"/>
                    </a:lnTo>
                    <a:lnTo>
                      <a:pt x="25" y="5"/>
                    </a:lnTo>
                    <a:lnTo>
                      <a:pt x="25" y="6"/>
                    </a:lnTo>
                    <a:lnTo>
                      <a:pt x="25" y="6"/>
                    </a:lnTo>
                    <a:lnTo>
                      <a:pt x="26" y="6"/>
                    </a:lnTo>
                    <a:lnTo>
                      <a:pt x="26" y="6"/>
                    </a:lnTo>
                    <a:lnTo>
                      <a:pt x="26" y="7"/>
                    </a:lnTo>
                    <a:lnTo>
                      <a:pt x="26" y="7"/>
                    </a:lnTo>
                    <a:lnTo>
                      <a:pt x="26" y="7"/>
                    </a:lnTo>
                    <a:lnTo>
                      <a:pt x="26" y="7"/>
                    </a:lnTo>
                    <a:lnTo>
                      <a:pt x="26" y="7"/>
                    </a:lnTo>
                    <a:lnTo>
                      <a:pt x="26" y="9"/>
                    </a:lnTo>
                    <a:lnTo>
                      <a:pt x="26" y="9"/>
                    </a:lnTo>
                    <a:lnTo>
                      <a:pt x="26" y="9"/>
                    </a:lnTo>
                    <a:lnTo>
                      <a:pt x="26" y="9"/>
                    </a:lnTo>
                    <a:lnTo>
                      <a:pt x="27" y="9"/>
                    </a:lnTo>
                    <a:lnTo>
                      <a:pt x="27" y="10"/>
                    </a:lnTo>
                    <a:lnTo>
                      <a:pt x="27" y="10"/>
                    </a:lnTo>
                    <a:lnTo>
                      <a:pt x="27" y="10"/>
                    </a:lnTo>
                    <a:lnTo>
                      <a:pt x="27" y="10"/>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177">
                <a:extLst>
                  <a:ext uri="{FF2B5EF4-FFF2-40B4-BE49-F238E27FC236}">
                    <a16:creationId xmlns:a16="http://schemas.microsoft.com/office/drawing/2014/main" id="{F2978152-ED54-F229-3DA8-83C7165BDFDA}"/>
                  </a:ext>
                </a:extLst>
              </p:cNvPr>
              <p:cNvSpPr>
                <a:spLocks/>
              </p:cNvSpPr>
              <p:nvPr/>
            </p:nvSpPr>
            <p:spPr bwMode="auto">
              <a:xfrm>
                <a:off x="1916" y="2214"/>
                <a:ext cx="27" cy="30"/>
              </a:xfrm>
              <a:custGeom>
                <a:avLst/>
                <a:gdLst>
                  <a:gd name="T0" fmla="*/ 27 w 27"/>
                  <a:gd name="T1" fmla="*/ 16 h 30"/>
                  <a:gd name="T2" fmla="*/ 27 w 27"/>
                  <a:gd name="T3" fmla="*/ 18 h 30"/>
                  <a:gd name="T4" fmla="*/ 26 w 27"/>
                  <a:gd name="T5" fmla="*/ 19 h 30"/>
                  <a:gd name="T6" fmla="*/ 26 w 27"/>
                  <a:gd name="T7" fmla="*/ 21 h 30"/>
                  <a:gd name="T8" fmla="*/ 25 w 27"/>
                  <a:gd name="T9" fmla="*/ 22 h 30"/>
                  <a:gd name="T10" fmla="*/ 25 w 27"/>
                  <a:gd name="T11" fmla="*/ 23 h 30"/>
                  <a:gd name="T12" fmla="*/ 24 w 27"/>
                  <a:gd name="T13" fmla="*/ 25 h 30"/>
                  <a:gd name="T14" fmla="*/ 23 w 27"/>
                  <a:gd name="T15" fmla="*/ 26 h 30"/>
                  <a:gd name="T16" fmla="*/ 22 w 27"/>
                  <a:gd name="T17" fmla="*/ 27 h 30"/>
                  <a:gd name="T18" fmla="*/ 21 w 27"/>
                  <a:gd name="T19" fmla="*/ 28 h 30"/>
                  <a:gd name="T20" fmla="*/ 19 w 27"/>
                  <a:gd name="T21" fmla="*/ 29 h 30"/>
                  <a:gd name="T22" fmla="*/ 17 w 27"/>
                  <a:gd name="T23" fmla="*/ 30 h 30"/>
                  <a:gd name="T24" fmla="*/ 16 w 27"/>
                  <a:gd name="T25" fmla="*/ 30 h 30"/>
                  <a:gd name="T26" fmla="*/ 15 w 27"/>
                  <a:gd name="T27" fmla="*/ 30 h 30"/>
                  <a:gd name="T28" fmla="*/ 13 w 27"/>
                  <a:gd name="T29" fmla="*/ 30 h 30"/>
                  <a:gd name="T30" fmla="*/ 12 w 27"/>
                  <a:gd name="T31" fmla="*/ 30 h 30"/>
                  <a:gd name="T32" fmla="*/ 11 w 27"/>
                  <a:gd name="T33" fmla="*/ 30 h 30"/>
                  <a:gd name="T34" fmla="*/ 9 w 27"/>
                  <a:gd name="T35" fmla="*/ 30 h 30"/>
                  <a:gd name="T36" fmla="*/ 8 w 27"/>
                  <a:gd name="T37" fmla="*/ 29 h 30"/>
                  <a:gd name="T38" fmla="*/ 7 w 27"/>
                  <a:gd name="T39" fmla="*/ 29 h 30"/>
                  <a:gd name="T40" fmla="*/ 6 w 27"/>
                  <a:gd name="T41" fmla="*/ 28 h 30"/>
                  <a:gd name="T42" fmla="*/ 5 w 27"/>
                  <a:gd name="T43" fmla="*/ 27 h 30"/>
                  <a:gd name="T44" fmla="*/ 4 w 27"/>
                  <a:gd name="T45" fmla="*/ 26 h 30"/>
                  <a:gd name="T46" fmla="*/ 3 w 27"/>
                  <a:gd name="T47" fmla="*/ 25 h 30"/>
                  <a:gd name="T48" fmla="*/ 1 w 27"/>
                  <a:gd name="T49" fmla="*/ 22 h 30"/>
                  <a:gd name="T50" fmla="*/ 1 w 27"/>
                  <a:gd name="T51" fmla="*/ 21 h 30"/>
                  <a:gd name="T52" fmla="*/ 0 w 27"/>
                  <a:gd name="T53" fmla="*/ 20 h 30"/>
                  <a:gd name="T54" fmla="*/ 0 w 27"/>
                  <a:gd name="T55" fmla="*/ 18 h 30"/>
                  <a:gd name="T56" fmla="*/ 0 w 27"/>
                  <a:gd name="T57" fmla="*/ 17 h 30"/>
                  <a:gd name="T58" fmla="*/ 0 w 27"/>
                  <a:gd name="T59" fmla="*/ 15 h 30"/>
                  <a:gd name="T60" fmla="*/ 0 w 27"/>
                  <a:gd name="T61" fmla="*/ 14 h 30"/>
                  <a:gd name="T62" fmla="*/ 0 w 27"/>
                  <a:gd name="T63" fmla="*/ 12 h 30"/>
                  <a:gd name="T64" fmla="*/ 1 w 27"/>
                  <a:gd name="T65" fmla="*/ 11 h 30"/>
                  <a:gd name="T66" fmla="*/ 1 w 27"/>
                  <a:gd name="T67" fmla="*/ 9 h 30"/>
                  <a:gd name="T68" fmla="*/ 3 w 27"/>
                  <a:gd name="T69" fmla="*/ 7 h 30"/>
                  <a:gd name="T70" fmla="*/ 4 w 27"/>
                  <a:gd name="T71" fmla="*/ 6 h 30"/>
                  <a:gd name="T72" fmla="*/ 4 w 27"/>
                  <a:gd name="T73" fmla="*/ 5 h 30"/>
                  <a:gd name="T74" fmla="*/ 5 w 27"/>
                  <a:gd name="T75" fmla="*/ 4 h 30"/>
                  <a:gd name="T76" fmla="*/ 7 w 27"/>
                  <a:gd name="T77" fmla="*/ 3 h 30"/>
                  <a:gd name="T78" fmla="*/ 8 w 27"/>
                  <a:gd name="T79" fmla="*/ 2 h 30"/>
                  <a:gd name="T80" fmla="*/ 9 w 27"/>
                  <a:gd name="T81" fmla="*/ 1 h 30"/>
                  <a:gd name="T82" fmla="*/ 10 w 27"/>
                  <a:gd name="T83" fmla="*/ 0 h 30"/>
                  <a:gd name="T84" fmla="*/ 11 w 27"/>
                  <a:gd name="T85" fmla="*/ 0 h 30"/>
                  <a:gd name="T86" fmla="*/ 13 w 27"/>
                  <a:gd name="T87" fmla="*/ 0 h 30"/>
                  <a:gd name="T88" fmla="*/ 14 w 27"/>
                  <a:gd name="T89" fmla="*/ 0 h 30"/>
                  <a:gd name="T90" fmla="*/ 15 w 27"/>
                  <a:gd name="T91" fmla="*/ 0 h 30"/>
                  <a:gd name="T92" fmla="*/ 17 w 27"/>
                  <a:gd name="T93" fmla="*/ 0 h 30"/>
                  <a:gd name="T94" fmla="*/ 19 w 27"/>
                  <a:gd name="T95" fmla="*/ 0 h 30"/>
                  <a:gd name="T96" fmla="*/ 20 w 27"/>
                  <a:gd name="T97" fmla="*/ 1 h 30"/>
                  <a:gd name="T98" fmla="*/ 21 w 27"/>
                  <a:gd name="T99" fmla="*/ 1 h 30"/>
                  <a:gd name="T100" fmla="*/ 22 w 27"/>
                  <a:gd name="T101" fmla="*/ 2 h 30"/>
                  <a:gd name="T102" fmla="*/ 23 w 27"/>
                  <a:gd name="T103" fmla="*/ 3 h 30"/>
                  <a:gd name="T104" fmla="*/ 24 w 27"/>
                  <a:gd name="T105" fmla="*/ 4 h 30"/>
                  <a:gd name="T106" fmla="*/ 25 w 27"/>
                  <a:gd name="T107" fmla="*/ 5 h 30"/>
                  <a:gd name="T108" fmla="*/ 26 w 27"/>
                  <a:gd name="T109" fmla="*/ 7 h 30"/>
                  <a:gd name="T110" fmla="*/ 26 w 27"/>
                  <a:gd name="T111" fmla="*/ 9 h 30"/>
                  <a:gd name="T112" fmla="*/ 27 w 27"/>
                  <a:gd name="T113" fmla="*/ 10 h 30"/>
                  <a:gd name="T114" fmla="*/ 27 w 27"/>
                  <a:gd name="T115" fmla="*/ 12 h 30"/>
                  <a:gd name="T116" fmla="*/ 27 w 27"/>
                  <a:gd name="T117" fmla="*/ 13 h 30"/>
                  <a:gd name="T118" fmla="*/ 27 w 27"/>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27" y="15"/>
                    </a:moveTo>
                    <a:lnTo>
                      <a:pt x="27" y="15"/>
                    </a:lnTo>
                    <a:lnTo>
                      <a:pt x="27" y="16"/>
                    </a:lnTo>
                    <a:lnTo>
                      <a:pt x="27" y="16"/>
                    </a:lnTo>
                    <a:lnTo>
                      <a:pt x="27" y="16"/>
                    </a:lnTo>
                    <a:lnTo>
                      <a:pt x="27" y="16"/>
                    </a:lnTo>
                    <a:lnTo>
                      <a:pt x="27" y="17"/>
                    </a:lnTo>
                    <a:lnTo>
                      <a:pt x="27" y="17"/>
                    </a:lnTo>
                    <a:lnTo>
                      <a:pt x="27" y="17"/>
                    </a:lnTo>
                    <a:lnTo>
                      <a:pt x="27" y="17"/>
                    </a:lnTo>
                    <a:lnTo>
                      <a:pt x="27" y="17"/>
                    </a:lnTo>
                    <a:lnTo>
                      <a:pt x="27" y="18"/>
                    </a:lnTo>
                    <a:lnTo>
                      <a:pt x="27" y="18"/>
                    </a:lnTo>
                    <a:lnTo>
                      <a:pt x="27" y="18"/>
                    </a:lnTo>
                    <a:lnTo>
                      <a:pt x="27" y="18"/>
                    </a:lnTo>
                    <a:lnTo>
                      <a:pt x="27" y="19"/>
                    </a:lnTo>
                    <a:lnTo>
                      <a:pt x="26" y="19"/>
                    </a:lnTo>
                    <a:lnTo>
                      <a:pt x="26" y="19"/>
                    </a:lnTo>
                    <a:lnTo>
                      <a:pt x="26" y="19"/>
                    </a:lnTo>
                    <a:lnTo>
                      <a:pt x="26" y="20"/>
                    </a:lnTo>
                    <a:lnTo>
                      <a:pt x="26" y="20"/>
                    </a:lnTo>
                    <a:lnTo>
                      <a:pt x="26" y="20"/>
                    </a:lnTo>
                    <a:lnTo>
                      <a:pt x="26" y="20"/>
                    </a:lnTo>
                    <a:lnTo>
                      <a:pt x="26" y="21"/>
                    </a:lnTo>
                    <a:lnTo>
                      <a:pt x="26" y="21"/>
                    </a:lnTo>
                    <a:lnTo>
                      <a:pt x="26" y="21"/>
                    </a:lnTo>
                    <a:lnTo>
                      <a:pt x="26" y="21"/>
                    </a:lnTo>
                    <a:lnTo>
                      <a:pt x="26" y="22"/>
                    </a:lnTo>
                    <a:lnTo>
                      <a:pt x="25" y="22"/>
                    </a:lnTo>
                    <a:lnTo>
                      <a:pt x="25" y="22"/>
                    </a:lnTo>
                    <a:lnTo>
                      <a:pt x="25" y="22"/>
                    </a:lnTo>
                    <a:lnTo>
                      <a:pt x="25" y="22"/>
                    </a:lnTo>
                    <a:lnTo>
                      <a:pt x="25" y="23"/>
                    </a:lnTo>
                    <a:lnTo>
                      <a:pt x="25" y="23"/>
                    </a:lnTo>
                    <a:lnTo>
                      <a:pt x="25" y="23"/>
                    </a:lnTo>
                    <a:lnTo>
                      <a:pt x="25" y="23"/>
                    </a:lnTo>
                    <a:lnTo>
                      <a:pt x="24" y="23"/>
                    </a:lnTo>
                    <a:lnTo>
                      <a:pt x="24" y="25"/>
                    </a:lnTo>
                    <a:lnTo>
                      <a:pt x="24" y="25"/>
                    </a:lnTo>
                    <a:lnTo>
                      <a:pt x="24" y="25"/>
                    </a:lnTo>
                    <a:lnTo>
                      <a:pt x="24" y="25"/>
                    </a:lnTo>
                    <a:lnTo>
                      <a:pt x="24" y="25"/>
                    </a:lnTo>
                    <a:lnTo>
                      <a:pt x="24" y="26"/>
                    </a:lnTo>
                    <a:lnTo>
                      <a:pt x="23" y="26"/>
                    </a:lnTo>
                    <a:lnTo>
                      <a:pt x="23" y="26"/>
                    </a:lnTo>
                    <a:lnTo>
                      <a:pt x="23" y="26"/>
                    </a:lnTo>
                    <a:lnTo>
                      <a:pt x="23" y="26"/>
                    </a:lnTo>
                    <a:lnTo>
                      <a:pt x="23" y="26"/>
                    </a:lnTo>
                    <a:lnTo>
                      <a:pt x="23" y="27"/>
                    </a:lnTo>
                    <a:lnTo>
                      <a:pt x="22" y="27"/>
                    </a:lnTo>
                    <a:lnTo>
                      <a:pt x="22" y="27"/>
                    </a:lnTo>
                    <a:lnTo>
                      <a:pt x="22" y="27"/>
                    </a:lnTo>
                    <a:lnTo>
                      <a:pt x="22" y="27"/>
                    </a:lnTo>
                    <a:lnTo>
                      <a:pt x="22" y="27"/>
                    </a:lnTo>
                    <a:lnTo>
                      <a:pt x="21" y="28"/>
                    </a:lnTo>
                    <a:lnTo>
                      <a:pt x="21" y="28"/>
                    </a:lnTo>
                    <a:lnTo>
                      <a:pt x="21" y="28"/>
                    </a:lnTo>
                    <a:lnTo>
                      <a:pt x="21" y="28"/>
                    </a:lnTo>
                    <a:lnTo>
                      <a:pt x="21" y="28"/>
                    </a:lnTo>
                    <a:lnTo>
                      <a:pt x="21" y="28"/>
                    </a:lnTo>
                    <a:lnTo>
                      <a:pt x="20" y="28"/>
                    </a:lnTo>
                    <a:lnTo>
                      <a:pt x="20" y="29"/>
                    </a:lnTo>
                    <a:lnTo>
                      <a:pt x="20" y="29"/>
                    </a:lnTo>
                    <a:lnTo>
                      <a:pt x="20" y="29"/>
                    </a:lnTo>
                    <a:lnTo>
                      <a:pt x="20" y="29"/>
                    </a:lnTo>
                    <a:lnTo>
                      <a:pt x="19" y="29"/>
                    </a:lnTo>
                    <a:lnTo>
                      <a:pt x="19" y="29"/>
                    </a:lnTo>
                    <a:lnTo>
                      <a:pt x="19" y="29"/>
                    </a:lnTo>
                    <a:lnTo>
                      <a:pt x="19" y="29"/>
                    </a:lnTo>
                    <a:lnTo>
                      <a:pt x="19" y="29"/>
                    </a:lnTo>
                    <a:lnTo>
                      <a:pt x="17" y="29"/>
                    </a:lnTo>
                    <a:lnTo>
                      <a:pt x="17" y="30"/>
                    </a:lnTo>
                    <a:lnTo>
                      <a:pt x="17" y="30"/>
                    </a:lnTo>
                    <a:lnTo>
                      <a:pt x="17" y="30"/>
                    </a:lnTo>
                    <a:lnTo>
                      <a:pt x="16" y="30"/>
                    </a:lnTo>
                    <a:lnTo>
                      <a:pt x="16"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4" y="30"/>
                    </a:lnTo>
                    <a:lnTo>
                      <a:pt x="13" y="30"/>
                    </a:lnTo>
                    <a:lnTo>
                      <a:pt x="13" y="30"/>
                    </a:lnTo>
                    <a:lnTo>
                      <a:pt x="13" y="30"/>
                    </a:lnTo>
                    <a:lnTo>
                      <a:pt x="13" y="30"/>
                    </a:lnTo>
                    <a:lnTo>
                      <a:pt x="13" y="30"/>
                    </a:lnTo>
                    <a:lnTo>
                      <a:pt x="12" y="30"/>
                    </a:lnTo>
                    <a:lnTo>
                      <a:pt x="12" y="30"/>
                    </a:lnTo>
                    <a:lnTo>
                      <a:pt x="12" y="30"/>
                    </a:lnTo>
                    <a:lnTo>
                      <a:pt x="12" y="30"/>
                    </a:lnTo>
                    <a:lnTo>
                      <a:pt x="11" y="30"/>
                    </a:lnTo>
                    <a:lnTo>
                      <a:pt x="11" y="30"/>
                    </a:lnTo>
                    <a:lnTo>
                      <a:pt x="11" y="30"/>
                    </a:lnTo>
                    <a:lnTo>
                      <a:pt x="11" y="30"/>
                    </a:lnTo>
                    <a:lnTo>
                      <a:pt x="11" y="30"/>
                    </a:lnTo>
                    <a:lnTo>
                      <a:pt x="10" y="30"/>
                    </a:lnTo>
                    <a:lnTo>
                      <a:pt x="10" y="30"/>
                    </a:lnTo>
                    <a:lnTo>
                      <a:pt x="10" y="30"/>
                    </a:lnTo>
                    <a:lnTo>
                      <a:pt x="10" y="30"/>
                    </a:lnTo>
                    <a:lnTo>
                      <a:pt x="10" y="30"/>
                    </a:lnTo>
                    <a:lnTo>
                      <a:pt x="9" y="30"/>
                    </a:lnTo>
                    <a:lnTo>
                      <a:pt x="9" y="30"/>
                    </a:lnTo>
                    <a:lnTo>
                      <a:pt x="9" y="30"/>
                    </a:lnTo>
                    <a:lnTo>
                      <a:pt x="9" y="29"/>
                    </a:lnTo>
                    <a:lnTo>
                      <a:pt x="9" y="29"/>
                    </a:lnTo>
                    <a:lnTo>
                      <a:pt x="8" y="29"/>
                    </a:lnTo>
                    <a:lnTo>
                      <a:pt x="8" y="29"/>
                    </a:lnTo>
                    <a:lnTo>
                      <a:pt x="8" y="29"/>
                    </a:lnTo>
                    <a:lnTo>
                      <a:pt x="8" y="29"/>
                    </a:lnTo>
                    <a:lnTo>
                      <a:pt x="8" y="29"/>
                    </a:lnTo>
                    <a:lnTo>
                      <a:pt x="7" y="29"/>
                    </a:lnTo>
                    <a:lnTo>
                      <a:pt x="7" y="29"/>
                    </a:lnTo>
                    <a:lnTo>
                      <a:pt x="7" y="29"/>
                    </a:lnTo>
                    <a:lnTo>
                      <a:pt x="7" y="28"/>
                    </a:lnTo>
                    <a:lnTo>
                      <a:pt x="7" y="28"/>
                    </a:lnTo>
                    <a:lnTo>
                      <a:pt x="6" y="28"/>
                    </a:lnTo>
                    <a:lnTo>
                      <a:pt x="6" y="28"/>
                    </a:lnTo>
                    <a:lnTo>
                      <a:pt x="6" y="28"/>
                    </a:lnTo>
                    <a:lnTo>
                      <a:pt x="6" y="28"/>
                    </a:lnTo>
                    <a:lnTo>
                      <a:pt x="6" y="28"/>
                    </a:lnTo>
                    <a:lnTo>
                      <a:pt x="6" y="27"/>
                    </a:lnTo>
                    <a:lnTo>
                      <a:pt x="5" y="27"/>
                    </a:lnTo>
                    <a:lnTo>
                      <a:pt x="5" y="27"/>
                    </a:lnTo>
                    <a:lnTo>
                      <a:pt x="5" y="27"/>
                    </a:lnTo>
                    <a:lnTo>
                      <a:pt x="5" y="27"/>
                    </a:lnTo>
                    <a:lnTo>
                      <a:pt x="5" y="27"/>
                    </a:lnTo>
                    <a:lnTo>
                      <a:pt x="5" y="26"/>
                    </a:lnTo>
                    <a:lnTo>
                      <a:pt x="4" y="26"/>
                    </a:lnTo>
                    <a:lnTo>
                      <a:pt x="4" y="26"/>
                    </a:lnTo>
                    <a:lnTo>
                      <a:pt x="4" y="26"/>
                    </a:lnTo>
                    <a:lnTo>
                      <a:pt x="4" y="26"/>
                    </a:lnTo>
                    <a:lnTo>
                      <a:pt x="4" y="26"/>
                    </a:lnTo>
                    <a:lnTo>
                      <a:pt x="4" y="25"/>
                    </a:lnTo>
                    <a:lnTo>
                      <a:pt x="4" y="25"/>
                    </a:lnTo>
                    <a:lnTo>
                      <a:pt x="3" y="25"/>
                    </a:lnTo>
                    <a:lnTo>
                      <a:pt x="3" y="25"/>
                    </a:lnTo>
                    <a:lnTo>
                      <a:pt x="3" y="25"/>
                    </a:lnTo>
                    <a:lnTo>
                      <a:pt x="3" y="23"/>
                    </a:lnTo>
                    <a:lnTo>
                      <a:pt x="3" y="23"/>
                    </a:lnTo>
                    <a:lnTo>
                      <a:pt x="3" y="23"/>
                    </a:lnTo>
                    <a:lnTo>
                      <a:pt x="3" y="23"/>
                    </a:lnTo>
                    <a:lnTo>
                      <a:pt x="3" y="23"/>
                    </a:lnTo>
                    <a:lnTo>
                      <a:pt x="1" y="22"/>
                    </a:lnTo>
                    <a:lnTo>
                      <a:pt x="1" y="22"/>
                    </a:lnTo>
                    <a:lnTo>
                      <a:pt x="1" y="22"/>
                    </a:lnTo>
                    <a:lnTo>
                      <a:pt x="1" y="22"/>
                    </a:lnTo>
                    <a:lnTo>
                      <a:pt x="1" y="22"/>
                    </a:lnTo>
                    <a:lnTo>
                      <a:pt x="1" y="21"/>
                    </a:lnTo>
                    <a:lnTo>
                      <a:pt x="1" y="21"/>
                    </a:lnTo>
                    <a:lnTo>
                      <a:pt x="1" y="21"/>
                    </a:lnTo>
                    <a:lnTo>
                      <a:pt x="1" y="21"/>
                    </a:lnTo>
                    <a:lnTo>
                      <a:pt x="1" y="20"/>
                    </a:lnTo>
                    <a:lnTo>
                      <a:pt x="1" y="20"/>
                    </a:lnTo>
                    <a:lnTo>
                      <a:pt x="1" y="20"/>
                    </a:lnTo>
                    <a:lnTo>
                      <a:pt x="0" y="20"/>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1" y="11"/>
                    </a:lnTo>
                    <a:lnTo>
                      <a:pt x="1" y="11"/>
                    </a:lnTo>
                    <a:lnTo>
                      <a:pt x="1" y="11"/>
                    </a:lnTo>
                    <a:lnTo>
                      <a:pt x="1" y="11"/>
                    </a:lnTo>
                    <a:lnTo>
                      <a:pt x="1" y="10"/>
                    </a:lnTo>
                    <a:lnTo>
                      <a:pt x="1" y="10"/>
                    </a:lnTo>
                    <a:lnTo>
                      <a:pt x="1" y="10"/>
                    </a:lnTo>
                    <a:lnTo>
                      <a:pt x="1" y="10"/>
                    </a:lnTo>
                    <a:lnTo>
                      <a:pt x="1" y="9"/>
                    </a:lnTo>
                    <a:lnTo>
                      <a:pt x="1" y="9"/>
                    </a:lnTo>
                    <a:lnTo>
                      <a:pt x="1" y="9"/>
                    </a:lnTo>
                    <a:lnTo>
                      <a:pt x="3" y="9"/>
                    </a:lnTo>
                    <a:lnTo>
                      <a:pt x="3" y="9"/>
                    </a:lnTo>
                    <a:lnTo>
                      <a:pt x="3" y="7"/>
                    </a:lnTo>
                    <a:lnTo>
                      <a:pt x="3" y="7"/>
                    </a:lnTo>
                    <a:lnTo>
                      <a:pt x="3" y="7"/>
                    </a:lnTo>
                    <a:lnTo>
                      <a:pt x="3" y="7"/>
                    </a:lnTo>
                    <a:lnTo>
                      <a:pt x="3" y="6"/>
                    </a:lnTo>
                    <a:lnTo>
                      <a:pt x="3" y="6"/>
                    </a:lnTo>
                    <a:lnTo>
                      <a:pt x="3" y="6"/>
                    </a:lnTo>
                    <a:lnTo>
                      <a:pt x="4" y="6"/>
                    </a:lnTo>
                    <a:lnTo>
                      <a:pt x="4" y="6"/>
                    </a:lnTo>
                    <a:lnTo>
                      <a:pt x="4" y="5"/>
                    </a:lnTo>
                    <a:lnTo>
                      <a:pt x="4" y="5"/>
                    </a:lnTo>
                    <a:lnTo>
                      <a:pt x="4" y="5"/>
                    </a:lnTo>
                    <a:lnTo>
                      <a:pt x="4" y="5"/>
                    </a:lnTo>
                    <a:lnTo>
                      <a:pt x="4" y="5"/>
                    </a:lnTo>
                    <a:lnTo>
                      <a:pt x="5" y="4"/>
                    </a:lnTo>
                    <a:lnTo>
                      <a:pt x="5" y="4"/>
                    </a:lnTo>
                    <a:lnTo>
                      <a:pt x="5" y="4"/>
                    </a:lnTo>
                    <a:lnTo>
                      <a:pt x="5" y="4"/>
                    </a:lnTo>
                    <a:lnTo>
                      <a:pt x="5" y="4"/>
                    </a:lnTo>
                    <a:lnTo>
                      <a:pt x="5" y="4"/>
                    </a:lnTo>
                    <a:lnTo>
                      <a:pt x="6" y="3"/>
                    </a:lnTo>
                    <a:lnTo>
                      <a:pt x="6" y="3"/>
                    </a:lnTo>
                    <a:lnTo>
                      <a:pt x="6" y="3"/>
                    </a:lnTo>
                    <a:lnTo>
                      <a:pt x="6" y="3"/>
                    </a:lnTo>
                    <a:lnTo>
                      <a:pt x="6" y="3"/>
                    </a:lnTo>
                    <a:lnTo>
                      <a:pt x="7" y="3"/>
                    </a:lnTo>
                    <a:lnTo>
                      <a:pt x="7" y="2"/>
                    </a:lnTo>
                    <a:lnTo>
                      <a:pt x="7" y="2"/>
                    </a:lnTo>
                    <a:lnTo>
                      <a:pt x="7" y="2"/>
                    </a:lnTo>
                    <a:lnTo>
                      <a:pt x="7" y="2"/>
                    </a:lnTo>
                    <a:lnTo>
                      <a:pt x="7" y="2"/>
                    </a:lnTo>
                    <a:lnTo>
                      <a:pt x="8" y="2"/>
                    </a:lnTo>
                    <a:lnTo>
                      <a:pt x="8" y="2"/>
                    </a:lnTo>
                    <a:lnTo>
                      <a:pt x="8" y="1"/>
                    </a:lnTo>
                    <a:lnTo>
                      <a:pt x="8" y="1"/>
                    </a:lnTo>
                    <a:lnTo>
                      <a:pt x="8" y="1"/>
                    </a:lnTo>
                    <a:lnTo>
                      <a:pt x="9" y="1"/>
                    </a:lnTo>
                    <a:lnTo>
                      <a:pt x="9" y="1"/>
                    </a:lnTo>
                    <a:lnTo>
                      <a:pt x="9" y="1"/>
                    </a:lnTo>
                    <a:lnTo>
                      <a:pt x="9" y="1"/>
                    </a:lnTo>
                    <a:lnTo>
                      <a:pt x="9" y="1"/>
                    </a:lnTo>
                    <a:lnTo>
                      <a:pt x="10" y="1"/>
                    </a:lnTo>
                    <a:lnTo>
                      <a:pt x="10" y="1"/>
                    </a:lnTo>
                    <a:lnTo>
                      <a:pt x="10" y="0"/>
                    </a:lnTo>
                    <a:lnTo>
                      <a:pt x="10" y="0"/>
                    </a:lnTo>
                    <a:lnTo>
                      <a:pt x="11" y="0"/>
                    </a:lnTo>
                    <a:lnTo>
                      <a:pt x="11" y="0"/>
                    </a:lnTo>
                    <a:lnTo>
                      <a:pt x="11" y="0"/>
                    </a:lnTo>
                    <a:lnTo>
                      <a:pt x="11" y="0"/>
                    </a:lnTo>
                    <a:lnTo>
                      <a:pt x="11" y="0"/>
                    </a:lnTo>
                    <a:lnTo>
                      <a:pt x="12" y="0"/>
                    </a:lnTo>
                    <a:lnTo>
                      <a:pt x="12" y="0"/>
                    </a:lnTo>
                    <a:lnTo>
                      <a:pt x="12" y="0"/>
                    </a:lnTo>
                    <a:lnTo>
                      <a:pt x="12" y="0"/>
                    </a:lnTo>
                    <a:lnTo>
                      <a:pt x="12" y="0"/>
                    </a:lnTo>
                    <a:lnTo>
                      <a:pt x="13" y="0"/>
                    </a:lnTo>
                    <a:lnTo>
                      <a:pt x="13" y="0"/>
                    </a:lnTo>
                    <a:lnTo>
                      <a:pt x="13" y="0"/>
                    </a:lnTo>
                    <a:lnTo>
                      <a:pt x="13" y="0"/>
                    </a:lnTo>
                    <a:lnTo>
                      <a:pt x="14" y="0"/>
                    </a:lnTo>
                    <a:lnTo>
                      <a:pt x="14" y="0"/>
                    </a:lnTo>
                    <a:lnTo>
                      <a:pt x="14" y="0"/>
                    </a:lnTo>
                    <a:lnTo>
                      <a:pt x="14" y="0"/>
                    </a:lnTo>
                    <a:lnTo>
                      <a:pt x="14"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0"/>
                    </a:lnTo>
                    <a:lnTo>
                      <a:pt x="17" y="0"/>
                    </a:lnTo>
                    <a:lnTo>
                      <a:pt x="19" y="0"/>
                    </a:lnTo>
                    <a:lnTo>
                      <a:pt x="19" y="0"/>
                    </a:lnTo>
                    <a:lnTo>
                      <a:pt x="19" y="0"/>
                    </a:lnTo>
                    <a:lnTo>
                      <a:pt x="19" y="0"/>
                    </a:lnTo>
                    <a:lnTo>
                      <a:pt x="19" y="1"/>
                    </a:lnTo>
                    <a:lnTo>
                      <a:pt x="20" y="1"/>
                    </a:lnTo>
                    <a:lnTo>
                      <a:pt x="20" y="1"/>
                    </a:lnTo>
                    <a:lnTo>
                      <a:pt x="20" y="1"/>
                    </a:lnTo>
                    <a:lnTo>
                      <a:pt x="20" y="1"/>
                    </a:lnTo>
                    <a:lnTo>
                      <a:pt x="20" y="1"/>
                    </a:lnTo>
                    <a:lnTo>
                      <a:pt x="21" y="1"/>
                    </a:lnTo>
                    <a:lnTo>
                      <a:pt x="21" y="1"/>
                    </a:lnTo>
                    <a:lnTo>
                      <a:pt x="21" y="1"/>
                    </a:lnTo>
                    <a:lnTo>
                      <a:pt x="21" y="1"/>
                    </a:lnTo>
                    <a:lnTo>
                      <a:pt x="21" y="2"/>
                    </a:lnTo>
                    <a:lnTo>
                      <a:pt x="22" y="2"/>
                    </a:lnTo>
                    <a:lnTo>
                      <a:pt x="22" y="2"/>
                    </a:lnTo>
                    <a:lnTo>
                      <a:pt x="22" y="2"/>
                    </a:lnTo>
                    <a:lnTo>
                      <a:pt x="22" y="2"/>
                    </a:lnTo>
                    <a:lnTo>
                      <a:pt x="22" y="2"/>
                    </a:lnTo>
                    <a:lnTo>
                      <a:pt x="22" y="2"/>
                    </a:lnTo>
                    <a:lnTo>
                      <a:pt x="23" y="3"/>
                    </a:lnTo>
                    <a:lnTo>
                      <a:pt x="23" y="3"/>
                    </a:lnTo>
                    <a:lnTo>
                      <a:pt x="23" y="3"/>
                    </a:lnTo>
                    <a:lnTo>
                      <a:pt x="23" y="3"/>
                    </a:lnTo>
                    <a:lnTo>
                      <a:pt x="23" y="3"/>
                    </a:lnTo>
                    <a:lnTo>
                      <a:pt x="23" y="3"/>
                    </a:lnTo>
                    <a:lnTo>
                      <a:pt x="24" y="4"/>
                    </a:lnTo>
                    <a:lnTo>
                      <a:pt x="24" y="4"/>
                    </a:lnTo>
                    <a:lnTo>
                      <a:pt x="24" y="4"/>
                    </a:lnTo>
                    <a:lnTo>
                      <a:pt x="24" y="4"/>
                    </a:lnTo>
                    <a:lnTo>
                      <a:pt x="24" y="4"/>
                    </a:lnTo>
                    <a:lnTo>
                      <a:pt x="24" y="4"/>
                    </a:lnTo>
                    <a:lnTo>
                      <a:pt x="24" y="5"/>
                    </a:lnTo>
                    <a:lnTo>
                      <a:pt x="25" y="5"/>
                    </a:lnTo>
                    <a:lnTo>
                      <a:pt x="25" y="5"/>
                    </a:lnTo>
                    <a:lnTo>
                      <a:pt x="25" y="5"/>
                    </a:lnTo>
                    <a:lnTo>
                      <a:pt x="25" y="5"/>
                    </a:lnTo>
                    <a:lnTo>
                      <a:pt x="25" y="6"/>
                    </a:lnTo>
                    <a:lnTo>
                      <a:pt x="25" y="6"/>
                    </a:lnTo>
                    <a:lnTo>
                      <a:pt x="25" y="6"/>
                    </a:lnTo>
                    <a:lnTo>
                      <a:pt x="25" y="6"/>
                    </a:lnTo>
                    <a:lnTo>
                      <a:pt x="26" y="6"/>
                    </a:lnTo>
                    <a:lnTo>
                      <a:pt x="26" y="7"/>
                    </a:lnTo>
                    <a:lnTo>
                      <a:pt x="26" y="7"/>
                    </a:lnTo>
                    <a:lnTo>
                      <a:pt x="26" y="7"/>
                    </a:lnTo>
                    <a:lnTo>
                      <a:pt x="26" y="7"/>
                    </a:lnTo>
                    <a:lnTo>
                      <a:pt x="26" y="9"/>
                    </a:lnTo>
                    <a:lnTo>
                      <a:pt x="26" y="9"/>
                    </a:lnTo>
                    <a:lnTo>
                      <a:pt x="26" y="9"/>
                    </a:lnTo>
                    <a:lnTo>
                      <a:pt x="26" y="9"/>
                    </a:lnTo>
                    <a:lnTo>
                      <a:pt x="26" y="9"/>
                    </a:lnTo>
                    <a:lnTo>
                      <a:pt x="26" y="10"/>
                    </a:lnTo>
                    <a:lnTo>
                      <a:pt x="27" y="10"/>
                    </a:lnTo>
                    <a:lnTo>
                      <a:pt x="27" y="10"/>
                    </a:lnTo>
                    <a:lnTo>
                      <a:pt x="27" y="10"/>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178">
                <a:extLst>
                  <a:ext uri="{FF2B5EF4-FFF2-40B4-BE49-F238E27FC236}">
                    <a16:creationId xmlns:a16="http://schemas.microsoft.com/office/drawing/2014/main" id="{09A880A6-8BD5-E486-03B2-B26DAE1C3196}"/>
                  </a:ext>
                </a:extLst>
              </p:cNvPr>
              <p:cNvSpPr>
                <a:spLocks/>
              </p:cNvSpPr>
              <p:nvPr/>
            </p:nvSpPr>
            <p:spPr bwMode="auto">
              <a:xfrm>
                <a:off x="1957" y="1921"/>
                <a:ext cx="27" cy="31"/>
              </a:xfrm>
              <a:custGeom>
                <a:avLst/>
                <a:gdLst>
                  <a:gd name="T0" fmla="*/ 27 w 27"/>
                  <a:gd name="T1" fmla="*/ 17 h 31"/>
                  <a:gd name="T2" fmla="*/ 26 w 27"/>
                  <a:gd name="T3" fmla="*/ 18 h 31"/>
                  <a:gd name="T4" fmla="*/ 26 w 27"/>
                  <a:gd name="T5" fmla="*/ 20 h 31"/>
                  <a:gd name="T6" fmla="*/ 25 w 27"/>
                  <a:gd name="T7" fmla="*/ 22 h 31"/>
                  <a:gd name="T8" fmla="*/ 25 w 27"/>
                  <a:gd name="T9" fmla="*/ 24 h 31"/>
                  <a:gd name="T10" fmla="*/ 23 w 27"/>
                  <a:gd name="T11" fmla="*/ 25 h 31"/>
                  <a:gd name="T12" fmla="*/ 22 w 27"/>
                  <a:gd name="T13" fmla="*/ 26 h 31"/>
                  <a:gd name="T14" fmla="*/ 21 w 27"/>
                  <a:gd name="T15" fmla="*/ 27 h 31"/>
                  <a:gd name="T16" fmla="*/ 20 w 27"/>
                  <a:gd name="T17" fmla="*/ 28 h 31"/>
                  <a:gd name="T18" fmla="*/ 19 w 27"/>
                  <a:gd name="T19" fmla="*/ 29 h 31"/>
                  <a:gd name="T20" fmla="*/ 17 w 27"/>
                  <a:gd name="T21" fmla="*/ 30 h 31"/>
                  <a:gd name="T22" fmla="*/ 16 w 27"/>
                  <a:gd name="T23" fmla="*/ 30 h 31"/>
                  <a:gd name="T24" fmla="*/ 15 w 27"/>
                  <a:gd name="T25" fmla="*/ 31 h 31"/>
                  <a:gd name="T26" fmla="*/ 14 w 27"/>
                  <a:gd name="T27" fmla="*/ 31 h 31"/>
                  <a:gd name="T28" fmla="*/ 12 w 27"/>
                  <a:gd name="T29" fmla="*/ 31 h 31"/>
                  <a:gd name="T30" fmla="*/ 11 w 27"/>
                  <a:gd name="T31" fmla="*/ 31 h 31"/>
                  <a:gd name="T32" fmla="*/ 10 w 27"/>
                  <a:gd name="T33" fmla="*/ 31 h 31"/>
                  <a:gd name="T34" fmla="*/ 8 w 27"/>
                  <a:gd name="T35" fmla="*/ 30 h 31"/>
                  <a:gd name="T36" fmla="*/ 6 w 27"/>
                  <a:gd name="T37" fmla="*/ 30 h 31"/>
                  <a:gd name="T38" fmla="*/ 5 w 27"/>
                  <a:gd name="T39" fmla="*/ 29 h 31"/>
                  <a:gd name="T40" fmla="*/ 4 w 27"/>
                  <a:gd name="T41" fmla="*/ 28 h 31"/>
                  <a:gd name="T42" fmla="*/ 3 w 27"/>
                  <a:gd name="T43" fmla="*/ 27 h 31"/>
                  <a:gd name="T44" fmla="*/ 3 w 27"/>
                  <a:gd name="T45" fmla="*/ 26 h 31"/>
                  <a:gd name="T46" fmla="*/ 2 w 27"/>
                  <a:gd name="T47" fmla="*/ 25 h 31"/>
                  <a:gd name="T48" fmla="*/ 1 w 27"/>
                  <a:gd name="T49" fmla="*/ 24 h 31"/>
                  <a:gd name="T50" fmla="*/ 1 w 27"/>
                  <a:gd name="T51" fmla="*/ 23 h 31"/>
                  <a:gd name="T52" fmla="*/ 1 w 27"/>
                  <a:gd name="T53" fmla="*/ 20 h 31"/>
                  <a:gd name="T54" fmla="*/ 0 w 27"/>
                  <a:gd name="T55" fmla="*/ 19 h 31"/>
                  <a:gd name="T56" fmla="*/ 0 w 27"/>
                  <a:gd name="T57" fmla="*/ 17 h 31"/>
                  <a:gd name="T58" fmla="*/ 0 w 27"/>
                  <a:gd name="T59" fmla="*/ 16 h 31"/>
                  <a:gd name="T60" fmla="*/ 1 w 27"/>
                  <a:gd name="T61" fmla="*/ 14 h 31"/>
                  <a:gd name="T62" fmla="*/ 1 w 27"/>
                  <a:gd name="T63" fmla="*/ 13 h 31"/>
                  <a:gd name="T64" fmla="*/ 1 w 27"/>
                  <a:gd name="T65" fmla="*/ 11 h 31"/>
                  <a:gd name="T66" fmla="*/ 2 w 27"/>
                  <a:gd name="T67" fmla="*/ 10 h 31"/>
                  <a:gd name="T68" fmla="*/ 3 w 27"/>
                  <a:gd name="T69" fmla="*/ 9 h 31"/>
                  <a:gd name="T70" fmla="*/ 4 w 27"/>
                  <a:gd name="T71" fmla="*/ 7 h 31"/>
                  <a:gd name="T72" fmla="*/ 5 w 27"/>
                  <a:gd name="T73" fmla="*/ 6 h 31"/>
                  <a:gd name="T74" fmla="*/ 6 w 27"/>
                  <a:gd name="T75" fmla="*/ 4 h 31"/>
                  <a:gd name="T76" fmla="*/ 7 w 27"/>
                  <a:gd name="T77" fmla="*/ 3 h 31"/>
                  <a:gd name="T78" fmla="*/ 8 w 27"/>
                  <a:gd name="T79" fmla="*/ 2 h 31"/>
                  <a:gd name="T80" fmla="*/ 10 w 27"/>
                  <a:gd name="T81" fmla="*/ 2 h 31"/>
                  <a:gd name="T82" fmla="*/ 11 w 27"/>
                  <a:gd name="T83" fmla="*/ 1 h 31"/>
                  <a:gd name="T84" fmla="*/ 13 w 27"/>
                  <a:gd name="T85" fmla="*/ 1 h 31"/>
                  <a:gd name="T86" fmla="*/ 14 w 27"/>
                  <a:gd name="T87" fmla="*/ 0 h 31"/>
                  <a:gd name="T88" fmla="*/ 15 w 27"/>
                  <a:gd name="T89" fmla="*/ 0 h 31"/>
                  <a:gd name="T90" fmla="*/ 16 w 27"/>
                  <a:gd name="T91" fmla="*/ 0 h 31"/>
                  <a:gd name="T92" fmla="*/ 18 w 27"/>
                  <a:gd name="T93" fmla="*/ 1 h 31"/>
                  <a:gd name="T94" fmla="*/ 19 w 27"/>
                  <a:gd name="T95" fmla="*/ 1 h 31"/>
                  <a:gd name="T96" fmla="*/ 20 w 27"/>
                  <a:gd name="T97" fmla="*/ 1 h 31"/>
                  <a:gd name="T98" fmla="*/ 21 w 27"/>
                  <a:gd name="T99" fmla="*/ 2 h 31"/>
                  <a:gd name="T100" fmla="*/ 22 w 27"/>
                  <a:gd name="T101" fmla="*/ 3 h 31"/>
                  <a:gd name="T102" fmla="*/ 23 w 27"/>
                  <a:gd name="T103" fmla="*/ 4 h 31"/>
                  <a:gd name="T104" fmla="*/ 25 w 27"/>
                  <a:gd name="T105" fmla="*/ 6 h 31"/>
                  <a:gd name="T106" fmla="*/ 26 w 27"/>
                  <a:gd name="T107" fmla="*/ 7 h 31"/>
                  <a:gd name="T108" fmla="*/ 26 w 27"/>
                  <a:gd name="T109" fmla="*/ 8 h 31"/>
                  <a:gd name="T110" fmla="*/ 27 w 27"/>
                  <a:gd name="T111" fmla="*/ 10 h 31"/>
                  <a:gd name="T112" fmla="*/ 27 w 27"/>
                  <a:gd name="T113" fmla="*/ 11 h 31"/>
                  <a:gd name="T114" fmla="*/ 27 w 27"/>
                  <a:gd name="T115" fmla="*/ 12 h 31"/>
                  <a:gd name="T116" fmla="*/ 27 w 27"/>
                  <a:gd name="T117" fmla="*/ 14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7"/>
                    </a:lnTo>
                    <a:lnTo>
                      <a:pt x="27" y="17"/>
                    </a:lnTo>
                    <a:lnTo>
                      <a:pt x="27" y="17"/>
                    </a:lnTo>
                    <a:lnTo>
                      <a:pt x="27" y="17"/>
                    </a:lnTo>
                    <a:lnTo>
                      <a:pt x="27" y="18"/>
                    </a:lnTo>
                    <a:lnTo>
                      <a:pt x="27" y="18"/>
                    </a:lnTo>
                    <a:lnTo>
                      <a:pt x="27" y="18"/>
                    </a:lnTo>
                    <a:lnTo>
                      <a:pt x="26" y="18"/>
                    </a:lnTo>
                    <a:lnTo>
                      <a:pt x="26" y="19"/>
                    </a:lnTo>
                    <a:lnTo>
                      <a:pt x="26" y="19"/>
                    </a:lnTo>
                    <a:lnTo>
                      <a:pt x="26" y="19"/>
                    </a:lnTo>
                    <a:lnTo>
                      <a:pt x="26" y="19"/>
                    </a:lnTo>
                    <a:lnTo>
                      <a:pt x="26" y="20"/>
                    </a:lnTo>
                    <a:lnTo>
                      <a:pt x="26" y="20"/>
                    </a:lnTo>
                    <a:lnTo>
                      <a:pt x="26" y="20"/>
                    </a:lnTo>
                    <a:lnTo>
                      <a:pt x="26" y="20"/>
                    </a:lnTo>
                    <a:lnTo>
                      <a:pt x="26" y="22"/>
                    </a:lnTo>
                    <a:lnTo>
                      <a:pt x="26" y="22"/>
                    </a:lnTo>
                    <a:lnTo>
                      <a:pt x="25" y="22"/>
                    </a:lnTo>
                    <a:lnTo>
                      <a:pt x="25" y="22"/>
                    </a:lnTo>
                    <a:lnTo>
                      <a:pt x="25" y="22"/>
                    </a:lnTo>
                    <a:lnTo>
                      <a:pt x="25" y="23"/>
                    </a:lnTo>
                    <a:lnTo>
                      <a:pt x="25" y="23"/>
                    </a:lnTo>
                    <a:lnTo>
                      <a:pt x="25" y="23"/>
                    </a:lnTo>
                    <a:lnTo>
                      <a:pt x="25" y="23"/>
                    </a:lnTo>
                    <a:lnTo>
                      <a:pt x="25" y="24"/>
                    </a:lnTo>
                    <a:lnTo>
                      <a:pt x="25" y="24"/>
                    </a:lnTo>
                    <a:lnTo>
                      <a:pt x="23" y="24"/>
                    </a:lnTo>
                    <a:lnTo>
                      <a:pt x="23" y="24"/>
                    </a:lnTo>
                    <a:lnTo>
                      <a:pt x="23" y="24"/>
                    </a:lnTo>
                    <a:lnTo>
                      <a:pt x="23" y="25"/>
                    </a:lnTo>
                    <a:lnTo>
                      <a:pt x="23" y="25"/>
                    </a:lnTo>
                    <a:lnTo>
                      <a:pt x="23" y="25"/>
                    </a:lnTo>
                    <a:lnTo>
                      <a:pt x="23" y="25"/>
                    </a:lnTo>
                    <a:lnTo>
                      <a:pt x="22" y="25"/>
                    </a:lnTo>
                    <a:lnTo>
                      <a:pt x="22" y="26"/>
                    </a:lnTo>
                    <a:lnTo>
                      <a:pt x="22" y="26"/>
                    </a:lnTo>
                    <a:lnTo>
                      <a:pt x="22" y="26"/>
                    </a:lnTo>
                    <a:lnTo>
                      <a:pt x="22" y="26"/>
                    </a:lnTo>
                    <a:lnTo>
                      <a:pt x="22" y="26"/>
                    </a:lnTo>
                    <a:lnTo>
                      <a:pt x="21" y="27"/>
                    </a:lnTo>
                    <a:lnTo>
                      <a:pt x="21" y="27"/>
                    </a:lnTo>
                    <a:lnTo>
                      <a:pt x="21" y="27"/>
                    </a:lnTo>
                    <a:lnTo>
                      <a:pt x="21" y="27"/>
                    </a:lnTo>
                    <a:lnTo>
                      <a:pt x="21" y="27"/>
                    </a:lnTo>
                    <a:lnTo>
                      <a:pt x="21" y="27"/>
                    </a:lnTo>
                    <a:lnTo>
                      <a:pt x="20" y="28"/>
                    </a:lnTo>
                    <a:lnTo>
                      <a:pt x="20" y="28"/>
                    </a:lnTo>
                    <a:lnTo>
                      <a:pt x="20" y="28"/>
                    </a:lnTo>
                    <a:lnTo>
                      <a:pt x="20" y="28"/>
                    </a:lnTo>
                    <a:lnTo>
                      <a:pt x="20" y="28"/>
                    </a:lnTo>
                    <a:lnTo>
                      <a:pt x="19" y="28"/>
                    </a:lnTo>
                    <a:lnTo>
                      <a:pt x="19" y="29"/>
                    </a:lnTo>
                    <a:lnTo>
                      <a:pt x="19" y="29"/>
                    </a:lnTo>
                    <a:lnTo>
                      <a:pt x="19" y="29"/>
                    </a:lnTo>
                    <a:lnTo>
                      <a:pt x="19" y="29"/>
                    </a:lnTo>
                    <a:lnTo>
                      <a:pt x="18" y="29"/>
                    </a:lnTo>
                    <a:lnTo>
                      <a:pt x="18" y="29"/>
                    </a:lnTo>
                    <a:lnTo>
                      <a:pt x="18" y="29"/>
                    </a:lnTo>
                    <a:lnTo>
                      <a:pt x="18" y="29"/>
                    </a:lnTo>
                    <a:lnTo>
                      <a:pt x="18" y="30"/>
                    </a:lnTo>
                    <a:lnTo>
                      <a:pt x="17" y="30"/>
                    </a:lnTo>
                    <a:lnTo>
                      <a:pt x="17" y="30"/>
                    </a:lnTo>
                    <a:lnTo>
                      <a:pt x="17" y="30"/>
                    </a:lnTo>
                    <a:lnTo>
                      <a:pt x="17" y="30"/>
                    </a:lnTo>
                    <a:lnTo>
                      <a:pt x="17" y="30"/>
                    </a:lnTo>
                    <a:lnTo>
                      <a:pt x="16" y="30"/>
                    </a:lnTo>
                    <a:lnTo>
                      <a:pt x="16" y="30"/>
                    </a:lnTo>
                    <a:lnTo>
                      <a:pt x="16" y="30"/>
                    </a:lnTo>
                    <a:lnTo>
                      <a:pt x="16" y="30"/>
                    </a:lnTo>
                    <a:lnTo>
                      <a:pt x="16" y="30"/>
                    </a:lnTo>
                    <a:lnTo>
                      <a:pt x="15" y="30"/>
                    </a:lnTo>
                    <a:lnTo>
                      <a:pt x="15" y="31"/>
                    </a:lnTo>
                    <a:lnTo>
                      <a:pt x="15" y="31"/>
                    </a:lnTo>
                    <a:lnTo>
                      <a:pt x="15" y="31"/>
                    </a:lnTo>
                    <a:lnTo>
                      <a:pt x="14" y="31"/>
                    </a:lnTo>
                    <a:lnTo>
                      <a:pt x="14" y="31"/>
                    </a:lnTo>
                    <a:lnTo>
                      <a:pt x="14" y="31"/>
                    </a:lnTo>
                    <a:lnTo>
                      <a:pt x="14" y="31"/>
                    </a:lnTo>
                    <a:lnTo>
                      <a:pt x="14" y="31"/>
                    </a:lnTo>
                    <a:lnTo>
                      <a:pt x="13" y="31"/>
                    </a:lnTo>
                    <a:lnTo>
                      <a:pt x="13" y="31"/>
                    </a:lnTo>
                    <a:lnTo>
                      <a:pt x="13" y="31"/>
                    </a:lnTo>
                    <a:lnTo>
                      <a:pt x="13" y="31"/>
                    </a:lnTo>
                    <a:lnTo>
                      <a:pt x="12" y="31"/>
                    </a:lnTo>
                    <a:lnTo>
                      <a:pt x="12" y="31"/>
                    </a:lnTo>
                    <a:lnTo>
                      <a:pt x="12" y="31"/>
                    </a:lnTo>
                    <a:lnTo>
                      <a:pt x="12" y="31"/>
                    </a:lnTo>
                    <a:lnTo>
                      <a:pt x="12" y="31"/>
                    </a:lnTo>
                    <a:lnTo>
                      <a:pt x="11" y="31"/>
                    </a:lnTo>
                    <a:lnTo>
                      <a:pt x="11" y="31"/>
                    </a:lnTo>
                    <a:lnTo>
                      <a:pt x="11" y="31"/>
                    </a:lnTo>
                    <a:lnTo>
                      <a:pt x="11" y="31"/>
                    </a:lnTo>
                    <a:lnTo>
                      <a:pt x="11" y="31"/>
                    </a:lnTo>
                    <a:lnTo>
                      <a:pt x="10" y="31"/>
                    </a:lnTo>
                    <a:lnTo>
                      <a:pt x="10" y="31"/>
                    </a:lnTo>
                    <a:lnTo>
                      <a:pt x="10" y="31"/>
                    </a:lnTo>
                    <a:lnTo>
                      <a:pt x="10" y="31"/>
                    </a:lnTo>
                    <a:lnTo>
                      <a:pt x="10" y="31"/>
                    </a:lnTo>
                    <a:lnTo>
                      <a:pt x="8" y="31"/>
                    </a:lnTo>
                    <a:lnTo>
                      <a:pt x="8" y="31"/>
                    </a:lnTo>
                    <a:lnTo>
                      <a:pt x="8" y="30"/>
                    </a:lnTo>
                    <a:lnTo>
                      <a:pt x="8" y="30"/>
                    </a:lnTo>
                    <a:lnTo>
                      <a:pt x="8" y="30"/>
                    </a:lnTo>
                    <a:lnTo>
                      <a:pt x="7" y="30"/>
                    </a:lnTo>
                    <a:lnTo>
                      <a:pt x="7" y="30"/>
                    </a:lnTo>
                    <a:lnTo>
                      <a:pt x="7" y="30"/>
                    </a:lnTo>
                    <a:lnTo>
                      <a:pt x="7" y="30"/>
                    </a:lnTo>
                    <a:lnTo>
                      <a:pt x="7" y="30"/>
                    </a:lnTo>
                    <a:lnTo>
                      <a:pt x="6" y="30"/>
                    </a:lnTo>
                    <a:lnTo>
                      <a:pt x="6" y="30"/>
                    </a:lnTo>
                    <a:lnTo>
                      <a:pt x="6" y="30"/>
                    </a:lnTo>
                    <a:lnTo>
                      <a:pt x="6" y="30"/>
                    </a:lnTo>
                    <a:lnTo>
                      <a:pt x="6" y="29"/>
                    </a:lnTo>
                    <a:lnTo>
                      <a:pt x="5" y="29"/>
                    </a:lnTo>
                    <a:lnTo>
                      <a:pt x="5" y="29"/>
                    </a:lnTo>
                    <a:lnTo>
                      <a:pt x="5" y="29"/>
                    </a:lnTo>
                    <a:lnTo>
                      <a:pt x="5" y="29"/>
                    </a:lnTo>
                    <a:lnTo>
                      <a:pt x="5" y="29"/>
                    </a:lnTo>
                    <a:lnTo>
                      <a:pt x="5" y="29"/>
                    </a:lnTo>
                    <a:lnTo>
                      <a:pt x="4" y="29"/>
                    </a:lnTo>
                    <a:lnTo>
                      <a:pt x="4" y="28"/>
                    </a:lnTo>
                    <a:lnTo>
                      <a:pt x="4" y="28"/>
                    </a:lnTo>
                    <a:lnTo>
                      <a:pt x="4" y="28"/>
                    </a:lnTo>
                    <a:lnTo>
                      <a:pt x="4" y="28"/>
                    </a:lnTo>
                    <a:lnTo>
                      <a:pt x="4" y="28"/>
                    </a:lnTo>
                    <a:lnTo>
                      <a:pt x="4" y="28"/>
                    </a:lnTo>
                    <a:lnTo>
                      <a:pt x="3" y="27"/>
                    </a:lnTo>
                    <a:lnTo>
                      <a:pt x="3" y="27"/>
                    </a:lnTo>
                    <a:lnTo>
                      <a:pt x="3" y="27"/>
                    </a:lnTo>
                    <a:lnTo>
                      <a:pt x="3" y="27"/>
                    </a:lnTo>
                    <a:lnTo>
                      <a:pt x="3" y="27"/>
                    </a:lnTo>
                    <a:lnTo>
                      <a:pt x="3" y="27"/>
                    </a:lnTo>
                    <a:lnTo>
                      <a:pt x="3" y="26"/>
                    </a:lnTo>
                    <a:lnTo>
                      <a:pt x="2" y="26"/>
                    </a:lnTo>
                    <a:lnTo>
                      <a:pt x="2" y="26"/>
                    </a:lnTo>
                    <a:lnTo>
                      <a:pt x="2" y="26"/>
                    </a:lnTo>
                    <a:lnTo>
                      <a:pt x="2" y="26"/>
                    </a:lnTo>
                    <a:lnTo>
                      <a:pt x="2" y="25"/>
                    </a:lnTo>
                    <a:lnTo>
                      <a:pt x="2" y="25"/>
                    </a:lnTo>
                    <a:lnTo>
                      <a:pt x="2" y="25"/>
                    </a:lnTo>
                    <a:lnTo>
                      <a:pt x="2" y="25"/>
                    </a:lnTo>
                    <a:lnTo>
                      <a:pt x="2" y="25"/>
                    </a:lnTo>
                    <a:lnTo>
                      <a:pt x="1" y="24"/>
                    </a:lnTo>
                    <a:lnTo>
                      <a:pt x="1" y="24"/>
                    </a:lnTo>
                    <a:lnTo>
                      <a:pt x="1" y="24"/>
                    </a:lnTo>
                    <a:lnTo>
                      <a:pt x="1" y="24"/>
                    </a:lnTo>
                    <a:lnTo>
                      <a:pt x="1" y="24"/>
                    </a:lnTo>
                    <a:lnTo>
                      <a:pt x="1" y="23"/>
                    </a:lnTo>
                    <a:lnTo>
                      <a:pt x="1" y="23"/>
                    </a:lnTo>
                    <a:lnTo>
                      <a:pt x="1" y="23"/>
                    </a:lnTo>
                    <a:lnTo>
                      <a:pt x="1" y="23"/>
                    </a:lnTo>
                    <a:lnTo>
                      <a:pt x="1" y="22"/>
                    </a:lnTo>
                    <a:lnTo>
                      <a:pt x="1" y="22"/>
                    </a:lnTo>
                    <a:lnTo>
                      <a:pt x="1" y="22"/>
                    </a:lnTo>
                    <a:lnTo>
                      <a:pt x="1" y="22"/>
                    </a:lnTo>
                    <a:lnTo>
                      <a:pt x="1" y="22"/>
                    </a:lnTo>
                    <a:lnTo>
                      <a:pt x="1" y="20"/>
                    </a:lnTo>
                    <a:lnTo>
                      <a:pt x="0" y="20"/>
                    </a:lnTo>
                    <a:lnTo>
                      <a:pt x="0" y="20"/>
                    </a:lnTo>
                    <a:lnTo>
                      <a:pt x="0" y="20"/>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1" y="15"/>
                    </a:lnTo>
                    <a:lnTo>
                      <a:pt x="1" y="15"/>
                    </a:lnTo>
                    <a:lnTo>
                      <a:pt x="1" y="14"/>
                    </a:lnTo>
                    <a:lnTo>
                      <a:pt x="1" y="14"/>
                    </a:lnTo>
                    <a:lnTo>
                      <a:pt x="1" y="14"/>
                    </a:lnTo>
                    <a:lnTo>
                      <a:pt x="1" y="14"/>
                    </a:lnTo>
                    <a:lnTo>
                      <a:pt x="1" y="13"/>
                    </a:lnTo>
                    <a:lnTo>
                      <a:pt x="1" y="13"/>
                    </a:lnTo>
                    <a:lnTo>
                      <a:pt x="1" y="13"/>
                    </a:lnTo>
                    <a:lnTo>
                      <a:pt x="1" y="13"/>
                    </a:lnTo>
                    <a:lnTo>
                      <a:pt x="1" y="12"/>
                    </a:lnTo>
                    <a:lnTo>
                      <a:pt x="1" y="12"/>
                    </a:lnTo>
                    <a:lnTo>
                      <a:pt x="1" y="12"/>
                    </a:lnTo>
                    <a:lnTo>
                      <a:pt x="1" y="12"/>
                    </a:lnTo>
                    <a:lnTo>
                      <a:pt x="1" y="11"/>
                    </a:lnTo>
                    <a:lnTo>
                      <a:pt x="2" y="11"/>
                    </a:lnTo>
                    <a:lnTo>
                      <a:pt x="2" y="11"/>
                    </a:lnTo>
                    <a:lnTo>
                      <a:pt x="2" y="11"/>
                    </a:lnTo>
                    <a:lnTo>
                      <a:pt x="2" y="11"/>
                    </a:lnTo>
                    <a:lnTo>
                      <a:pt x="2" y="10"/>
                    </a:lnTo>
                    <a:lnTo>
                      <a:pt x="2" y="10"/>
                    </a:lnTo>
                    <a:lnTo>
                      <a:pt x="2" y="10"/>
                    </a:lnTo>
                    <a:lnTo>
                      <a:pt x="2" y="10"/>
                    </a:lnTo>
                    <a:lnTo>
                      <a:pt x="2" y="9"/>
                    </a:lnTo>
                    <a:lnTo>
                      <a:pt x="3" y="9"/>
                    </a:lnTo>
                    <a:lnTo>
                      <a:pt x="3" y="9"/>
                    </a:lnTo>
                    <a:lnTo>
                      <a:pt x="3" y="9"/>
                    </a:lnTo>
                    <a:lnTo>
                      <a:pt x="3" y="8"/>
                    </a:lnTo>
                    <a:lnTo>
                      <a:pt x="3" y="8"/>
                    </a:lnTo>
                    <a:lnTo>
                      <a:pt x="3" y="8"/>
                    </a:lnTo>
                    <a:lnTo>
                      <a:pt x="3" y="8"/>
                    </a:lnTo>
                    <a:lnTo>
                      <a:pt x="3" y="8"/>
                    </a:lnTo>
                    <a:lnTo>
                      <a:pt x="4" y="7"/>
                    </a:lnTo>
                    <a:lnTo>
                      <a:pt x="4" y="7"/>
                    </a:lnTo>
                    <a:lnTo>
                      <a:pt x="4" y="7"/>
                    </a:lnTo>
                    <a:lnTo>
                      <a:pt x="4" y="7"/>
                    </a:lnTo>
                    <a:lnTo>
                      <a:pt x="4" y="7"/>
                    </a:lnTo>
                    <a:lnTo>
                      <a:pt x="4" y="6"/>
                    </a:lnTo>
                    <a:lnTo>
                      <a:pt x="5" y="6"/>
                    </a:lnTo>
                    <a:lnTo>
                      <a:pt x="5" y="6"/>
                    </a:lnTo>
                    <a:lnTo>
                      <a:pt x="5" y="6"/>
                    </a:lnTo>
                    <a:lnTo>
                      <a:pt x="5" y="6"/>
                    </a:lnTo>
                    <a:lnTo>
                      <a:pt x="5" y="6"/>
                    </a:lnTo>
                    <a:lnTo>
                      <a:pt x="5" y="4"/>
                    </a:lnTo>
                    <a:lnTo>
                      <a:pt x="6" y="4"/>
                    </a:lnTo>
                    <a:lnTo>
                      <a:pt x="6" y="4"/>
                    </a:lnTo>
                    <a:lnTo>
                      <a:pt x="6" y="4"/>
                    </a:lnTo>
                    <a:lnTo>
                      <a:pt x="6" y="4"/>
                    </a:lnTo>
                    <a:lnTo>
                      <a:pt x="6" y="4"/>
                    </a:lnTo>
                    <a:lnTo>
                      <a:pt x="6" y="3"/>
                    </a:lnTo>
                    <a:lnTo>
                      <a:pt x="7" y="3"/>
                    </a:lnTo>
                    <a:lnTo>
                      <a:pt x="7" y="3"/>
                    </a:lnTo>
                    <a:lnTo>
                      <a:pt x="7" y="3"/>
                    </a:lnTo>
                    <a:lnTo>
                      <a:pt x="7" y="3"/>
                    </a:lnTo>
                    <a:lnTo>
                      <a:pt x="7" y="3"/>
                    </a:lnTo>
                    <a:lnTo>
                      <a:pt x="8" y="3"/>
                    </a:lnTo>
                    <a:lnTo>
                      <a:pt x="8" y="2"/>
                    </a:lnTo>
                    <a:lnTo>
                      <a:pt x="8" y="2"/>
                    </a:lnTo>
                    <a:lnTo>
                      <a:pt x="8" y="2"/>
                    </a:lnTo>
                    <a:lnTo>
                      <a:pt x="8" y="2"/>
                    </a:lnTo>
                    <a:lnTo>
                      <a:pt x="10" y="2"/>
                    </a:lnTo>
                    <a:lnTo>
                      <a:pt x="10" y="2"/>
                    </a:lnTo>
                    <a:lnTo>
                      <a:pt x="10" y="2"/>
                    </a:lnTo>
                    <a:lnTo>
                      <a:pt x="10" y="2"/>
                    </a:lnTo>
                    <a:lnTo>
                      <a:pt x="10" y="1"/>
                    </a:lnTo>
                    <a:lnTo>
                      <a:pt x="11" y="1"/>
                    </a:lnTo>
                    <a:lnTo>
                      <a:pt x="11" y="1"/>
                    </a:lnTo>
                    <a:lnTo>
                      <a:pt x="11" y="1"/>
                    </a:lnTo>
                    <a:lnTo>
                      <a:pt x="11" y="1"/>
                    </a:lnTo>
                    <a:lnTo>
                      <a:pt x="12" y="1"/>
                    </a:lnTo>
                    <a:lnTo>
                      <a:pt x="12" y="1"/>
                    </a:lnTo>
                    <a:lnTo>
                      <a:pt x="12" y="1"/>
                    </a:lnTo>
                    <a:lnTo>
                      <a:pt x="12" y="1"/>
                    </a:lnTo>
                    <a:lnTo>
                      <a:pt x="12" y="1"/>
                    </a:lnTo>
                    <a:lnTo>
                      <a:pt x="13" y="1"/>
                    </a:lnTo>
                    <a:lnTo>
                      <a:pt x="13" y="1"/>
                    </a:lnTo>
                    <a:lnTo>
                      <a:pt x="13" y="1"/>
                    </a:lnTo>
                    <a:lnTo>
                      <a:pt x="13" y="1"/>
                    </a:lnTo>
                    <a:lnTo>
                      <a:pt x="13" y="1"/>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1"/>
                    </a:lnTo>
                    <a:lnTo>
                      <a:pt x="18" y="1"/>
                    </a:lnTo>
                    <a:lnTo>
                      <a:pt x="18" y="1"/>
                    </a:lnTo>
                    <a:lnTo>
                      <a:pt x="18" y="1"/>
                    </a:lnTo>
                    <a:lnTo>
                      <a:pt x="18" y="1"/>
                    </a:lnTo>
                    <a:lnTo>
                      <a:pt x="18" y="1"/>
                    </a:lnTo>
                    <a:lnTo>
                      <a:pt x="19" y="1"/>
                    </a:lnTo>
                    <a:lnTo>
                      <a:pt x="19" y="1"/>
                    </a:lnTo>
                    <a:lnTo>
                      <a:pt x="19" y="1"/>
                    </a:lnTo>
                    <a:lnTo>
                      <a:pt x="19" y="1"/>
                    </a:lnTo>
                    <a:lnTo>
                      <a:pt x="19" y="1"/>
                    </a:lnTo>
                    <a:lnTo>
                      <a:pt x="20" y="1"/>
                    </a:lnTo>
                    <a:lnTo>
                      <a:pt x="20" y="1"/>
                    </a:lnTo>
                    <a:lnTo>
                      <a:pt x="20" y="1"/>
                    </a:lnTo>
                    <a:lnTo>
                      <a:pt x="20" y="1"/>
                    </a:lnTo>
                    <a:lnTo>
                      <a:pt x="20" y="2"/>
                    </a:lnTo>
                    <a:lnTo>
                      <a:pt x="20" y="2"/>
                    </a:lnTo>
                    <a:lnTo>
                      <a:pt x="21" y="2"/>
                    </a:lnTo>
                    <a:lnTo>
                      <a:pt x="21" y="2"/>
                    </a:lnTo>
                    <a:lnTo>
                      <a:pt x="21" y="2"/>
                    </a:lnTo>
                    <a:lnTo>
                      <a:pt x="21" y="2"/>
                    </a:lnTo>
                    <a:lnTo>
                      <a:pt x="21" y="2"/>
                    </a:lnTo>
                    <a:lnTo>
                      <a:pt x="21" y="2"/>
                    </a:lnTo>
                    <a:lnTo>
                      <a:pt x="22" y="3"/>
                    </a:lnTo>
                    <a:lnTo>
                      <a:pt x="22" y="3"/>
                    </a:lnTo>
                    <a:lnTo>
                      <a:pt x="22" y="3"/>
                    </a:lnTo>
                    <a:lnTo>
                      <a:pt x="22" y="3"/>
                    </a:lnTo>
                    <a:lnTo>
                      <a:pt x="22" y="3"/>
                    </a:lnTo>
                    <a:lnTo>
                      <a:pt x="22" y="3"/>
                    </a:lnTo>
                    <a:lnTo>
                      <a:pt x="23" y="3"/>
                    </a:lnTo>
                    <a:lnTo>
                      <a:pt x="23" y="4"/>
                    </a:lnTo>
                    <a:lnTo>
                      <a:pt x="23" y="4"/>
                    </a:lnTo>
                    <a:lnTo>
                      <a:pt x="23" y="4"/>
                    </a:lnTo>
                    <a:lnTo>
                      <a:pt x="23" y="4"/>
                    </a:lnTo>
                    <a:lnTo>
                      <a:pt x="23" y="4"/>
                    </a:lnTo>
                    <a:lnTo>
                      <a:pt x="23" y="4"/>
                    </a:lnTo>
                    <a:lnTo>
                      <a:pt x="25" y="6"/>
                    </a:lnTo>
                    <a:lnTo>
                      <a:pt x="25" y="6"/>
                    </a:lnTo>
                    <a:lnTo>
                      <a:pt x="25" y="6"/>
                    </a:lnTo>
                    <a:lnTo>
                      <a:pt x="25" y="6"/>
                    </a:lnTo>
                    <a:lnTo>
                      <a:pt x="25" y="6"/>
                    </a:lnTo>
                    <a:lnTo>
                      <a:pt x="25" y="6"/>
                    </a:lnTo>
                    <a:lnTo>
                      <a:pt x="25" y="7"/>
                    </a:lnTo>
                    <a:lnTo>
                      <a:pt x="25" y="7"/>
                    </a:lnTo>
                    <a:lnTo>
                      <a:pt x="26" y="7"/>
                    </a:lnTo>
                    <a:lnTo>
                      <a:pt x="26" y="7"/>
                    </a:lnTo>
                    <a:lnTo>
                      <a:pt x="26" y="7"/>
                    </a:lnTo>
                    <a:lnTo>
                      <a:pt x="26" y="8"/>
                    </a:lnTo>
                    <a:lnTo>
                      <a:pt x="26" y="8"/>
                    </a:lnTo>
                    <a:lnTo>
                      <a:pt x="26" y="8"/>
                    </a:lnTo>
                    <a:lnTo>
                      <a:pt x="26" y="8"/>
                    </a:lnTo>
                    <a:lnTo>
                      <a:pt x="26" y="8"/>
                    </a:lnTo>
                    <a:lnTo>
                      <a:pt x="26" y="9"/>
                    </a:lnTo>
                    <a:lnTo>
                      <a:pt x="26" y="9"/>
                    </a:lnTo>
                    <a:lnTo>
                      <a:pt x="26" y="9"/>
                    </a:lnTo>
                    <a:lnTo>
                      <a:pt x="26" y="9"/>
                    </a:lnTo>
                    <a:lnTo>
                      <a:pt x="27" y="10"/>
                    </a:lnTo>
                    <a:lnTo>
                      <a:pt x="27" y="10"/>
                    </a:lnTo>
                    <a:lnTo>
                      <a:pt x="27" y="10"/>
                    </a:lnTo>
                    <a:lnTo>
                      <a:pt x="27" y="10"/>
                    </a:lnTo>
                    <a:lnTo>
                      <a:pt x="27" y="11"/>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lnTo>
                      <a:pt x="27" y="15"/>
                    </a:lnTo>
                    <a:lnTo>
                      <a:pt x="27"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179">
                <a:extLst>
                  <a:ext uri="{FF2B5EF4-FFF2-40B4-BE49-F238E27FC236}">
                    <a16:creationId xmlns:a16="http://schemas.microsoft.com/office/drawing/2014/main" id="{91A73201-A94A-3BC0-AD71-59F94EFE379D}"/>
                  </a:ext>
                </a:extLst>
              </p:cNvPr>
              <p:cNvSpPr>
                <a:spLocks/>
              </p:cNvSpPr>
              <p:nvPr/>
            </p:nvSpPr>
            <p:spPr bwMode="auto">
              <a:xfrm>
                <a:off x="2895" y="1670"/>
                <a:ext cx="24" cy="30"/>
              </a:xfrm>
              <a:custGeom>
                <a:avLst/>
                <a:gdLst>
                  <a:gd name="T0" fmla="*/ 24 w 24"/>
                  <a:gd name="T1" fmla="*/ 16 h 30"/>
                  <a:gd name="T2" fmla="*/ 24 w 24"/>
                  <a:gd name="T3" fmla="*/ 18 h 30"/>
                  <a:gd name="T4" fmla="*/ 24 w 24"/>
                  <a:gd name="T5" fmla="*/ 19 h 30"/>
                  <a:gd name="T6" fmla="*/ 24 w 24"/>
                  <a:gd name="T7" fmla="*/ 20 h 30"/>
                  <a:gd name="T8" fmla="*/ 23 w 24"/>
                  <a:gd name="T9" fmla="*/ 22 h 30"/>
                  <a:gd name="T10" fmla="*/ 23 w 24"/>
                  <a:gd name="T11" fmla="*/ 24 h 30"/>
                  <a:gd name="T12" fmla="*/ 22 w 24"/>
                  <a:gd name="T13" fmla="*/ 25 h 30"/>
                  <a:gd name="T14" fmla="*/ 21 w 24"/>
                  <a:gd name="T15" fmla="*/ 26 h 30"/>
                  <a:gd name="T16" fmla="*/ 20 w 24"/>
                  <a:gd name="T17" fmla="*/ 27 h 30"/>
                  <a:gd name="T18" fmla="*/ 19 w 24"/>
                  <a:gd name="T19" fmla="*/ 28 h 30"/>
                  <a:gd name="T20" fmla="*/ 18 w 24"/>
                  <a:gd name="T21" fmla="*/ 29 h 30"/>
                  <a:gd name="T22" fmla="*/ 17 w 24"/>
                  <a:gd name="T23" fmla="*/ 29 h 30"/>
                  <a:gd name="T24" fmla="*/ 16 w 24"/>
                  <a:gd name="T25" fmla="*/ 30 h 30"/>
                  <a:gd name="T26" fmla="*/ 13 w 24"/>
                  <a:gd name="T27" fmla="*/ 30 h 30"/>
                  <a:gd name="T28" fmla="*/ 12 w 24"/>
                  <a:gd name="T29" fmla="*/ 30 h 30"/>
                  <a:gd name="T30" fmla="*/ 11 w 24"/>
                  <a:gd name="T31" fmla="*/ 30 h 30"/>
                  <a:gd name="T32" fmla="*/ 10 w 24"/>
                  <a:gd name="T33" fmla="*/ 30 h 30"/>
                  <a:gd name="T34" fmla="*/ 9 w 24"/>
                  <a:gd name="T35" fmla="*/ 30 h 30"/>
                  <a:gd name="T36" fmla="*/ 7 w 24"/>
                  <a:gd name="T37" fmla="*/ 29 h 30"/>
                  <a:gd name="T38" fmla="*/ 6 w 24"/>
                  <a:gd name="T39" fmla="*/ 28 h 30"/>
                  <a:gd name="T40" fmla="*/ 5 w 24"/>
                  <a:gd name="T41" fmla="*/ 28 h 30"/>
                  <a:gd name="T42" fmla="*/ 4 w 24"/>
                  <a:gd name="T43" fmla="*/ 27 h 30"/>
                  <a:gd name="T44" fmla="*/ 3 w 24"/>
                  <a:gd name="T45" fmla="*/ 26 h 30"/>
                  <a:gd name="T46" fmla="*/ 3 w 24"/>
                  <a:gd name="T47" fmla="*/ 24 h 30"/>
                  <a:gd name="T48" fmla="*/ 2 w 24"/>
                  <a:gd name="T49" fmla="*/ 22 h 30"/>
                  <a:gd name="T50" fmla="*/ 1 w 24"/>
                  <a:gd name="T51" fmla="*/ 21 h 30"/>
                  <a:gd name="T52" fmla="*/ 1 w 24"/>
                  <a:gd name="T53" fmla="*/ 20 h 30"/>
                  <a:gd name="T54" fmla="*/ 1 w 24"/>
                  <a:gd name="T55" fmla="*/ 18 h 30"/>
                  <a:gd name="T56" fmla="*/ 0 w 24"/>
                  <a:gd name="T57" fmla="*/ 17 h 30"/>
                  <a:gd name="T58" fmla="*/ 0 w 24"/>
                  <a:gd name="T59" fmla="*/ 15 h 30"/>
                  <a:gd name="T60" fmla="*/ 0 w 24"/>
                  <a:gd name="T61" fmla="*/ 14 h 30"/>
                  <a:gd name="T62" fmla="*/ 0 w 24"/>
                  <a:gd name="T63" fmla="*/ 12 h 30"/>
                  <a:gd name="T64" fmla="*/ 1 w 24"/>
                  <a:gd name="T65" fmla="*/ 11 h 30"/>
                  <a:gd name="T66" fmla="*/ 1 w 24"/>
                  <a:gd name="T67" fmla="*/ 9 h 30"/>
                  <a:gd name="T68" fmla="*/ 2 w 24"/>
                  <a:gd name="T69" fmla="*/ 8 h 30"/>
                  <a:gd name="T70" fmla="*/ 2 w 24"/>
                  <a:gd name="T71" fmla="*/ 6 h 30"/>
                  <a:gd name="T72" fmla="*/ 3 w 24"/>
                  <a:gd name="T73" fmla="*/ 5 h 30"/>
                  <a:gd name="T74" fmla="*/ 4 w 24"/>
                  <a:gd name="T75" fmla="*/ 4 h 30"/>
                  <a:gd name="T76" fmla="*/ 5 w 24"/>
                  <a:gd name="T77" fmla="*/ 3 h 30"/>
                  <a:gd name="T78" fmla="*/ 6 w 24"/>
                  <a:gd name="T79" fmla="*/ 2 h 30"/>
                  <a:gd name="T80" fmla="*/ 7 w 24"/>
                  <a:gd name="T81" fmla="*/ 1 h 30"/>
                  <a:gd name="T82" fmla="*/ 8 w 24"/>
                  <a:gd name="T83" fmla="*/ 1 h 30"/>
                  <a:gd name="T84" fmla="*/ 9 w 24"/>
                  <a:gd name="T85" fmla="*/ 0 h 30"/>
                  <a:gd name="T86" fmla="*/ 10 w 24"/>
                  <a:gd name="T87" fmla="*/ 0 h 30"/>
                  <a:gd name="T88" fmla="*/ 11 w 24"/>
                  <a:gd name="T89" fmla="*/ 0 h 30"/>
                  <a:gd name="T90" fmla="*/ 13 w 24"/>
                  <a:gd name="T91" fmla="*/ 0 h 30"/>
                  <a:gd name="T92" fmla="*/ 15 w 24"/>
                  <a:gd name="T93" fmla="*/ 0 h 30"/>
                  <a:gd name="T94" fmla="*/ 16 w 24"/>
                  <a:gd name="T95" fmla="*/ 0 h 30"/>
                  <a:gd name="T96" fmla="*/ 17 w 24"/>
                  <a:gd name="T97" fmla="*/ 1 h 30"/>
                  <a:gd name="T98" fmla="*/ 18 w 24"/>
                  <a:gd name="T99" fmla="*/ 2 h 30"/>
                  <a:gd name="T100" fmla="*/ 19 w 24"/>
                  <a:gd name="T101" fmla="*/ 2 h 30"/>
                  <a:gd name="T102" fmla="*/ 20 w 24"/>
                  <a:gd name="T103" fmla="*/ 3 h 30"/>
                  <a:gd name="T104" fmla="*/ 21 w 24"/>
                  <a:gd name="T105" fmla="*/ 4 h 30"/>
                  <a:gd name="T106" fmla="*/ 22 w 24"/>
                  <a:gd name="T107" fmla="*/ 5 h 30"/>
                  <a:gd name="T108" fmla="*/ 23 w 24"/>
                  <a:gd name="T109" fmla="*/ 8 h 30"/>
                  <a:gd name="T110" fmla="*/ 23 w 24"/>
                  <a:gd name="T111" fmla="*/ 9 h 30"/>
                  <a:gd name="T112" fmla="*/ 24 w 24"/>
                  <a:gd name="T113" fmla="*/ 10 h 30"/>
                  <a:gd name="T114" fmla="*/ 24 w 24"/>
                  <a:gd name="T115" fmla="*/ 12 h 30"/>
                  <a:gd name="T116" fmla="*/ 24 w 24"/>
                  <a:gd name="T117" fmla="*/ 13 h 30"/>
                  <a:gd name="T118" fmla="*/ 24 w 24"/>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 h="30">
                    <a:moveTo>
                      <a:pt x="24" y="15"/>
                    </a:moveTo>
                    <a:lnTo>
                      <a:pt x="24" y="15"/>
                    </a:lnTo>
                    <a:lnTo>
                      <a:pt x="24" y="15"/>
                    </a:lnTo>
                    <a:lnTo>
                      <a:pt x="24" y="16"/>
                    </a:lnTo>
                    <a:lnTo>
                      <a:pt x="24" y="16"/>
                    </a:lnTo>
                    <a:lnTo>
                      <a:pt x="24" y="16"/>
                    </a:lnTo>
                    <a:lnTo>
                      <a:pt x="24" y="16"/>
                    </a:lnTo>
                    <a:lnTo>
                      <a:pt x="24" y="17"/>
                    </a:lnTo>
                    <a:lnTo>
                      <a:pt x="24" y="17"/>
                    </a:lnTo>
                    <a:lnTo>
                      <a:pt x="24" y="17"/>
                    </a:lnTo>
                    <a:lnTo>
                      <a:pt x="24" y="17"/>
                    </a:lnTo>
                    <a:lnTo>
                      <a:pt x="24" y="18"/>
                    </a:lnTo>
                    <a:lnTo>
                      <a:pt x="24" y="18"/>
                    </a:lnTo>
                    <a:lnTo>
                      <a:pt x="24" y="18"/>
                    </a:lnTo>
                    <a:lnTo>
                      <a:pt x="24" y="18"/>
                    </a:lnTo>
                    <a:lnTo>
                      <a:pt x="24" y="19"/>
                    </a:lnTo>
                    <a:lnTo>
                      <a:pt x="24" y="19"/>
                    </a:lnTo>
                    <a:lnTo>
                      <a:pt x="24" y="19"/>
                    </a:lnTo>
                    <a:lnTo>
                      <a:pt x="24" y="19"/>
                    </a:lnTo>
                    <a:lnTo>
                      <a:pt x="24" y="20"/>
                    </a:lnTo>
                    <a:lnTo>
                      <a:pt x="24" y="20"/>
                    </a:lnTo>
                    <a:lnTo>
                      <a:pt x="24" y="20"/>
                    </a:lnTo>
                    <a:lnTo>
                      <a:pt x="24" y="20"/>
                    </a:lnTo>
                    <a:lnTo>
                      <a:pt x="24" y="20"/>
                    </a:lnTo>
                    <a:lnTo>
                      <a:pt x="24" y="21"/>
                    </a:lnTo>
                    <a:lnTo>
                      <a:pt x="23" y="21"/>
                    </a:lnTo>
                    <a:lnTo>
                      <a:pt x="23" y="21"/>
                    </a:lnTo>
                    <a:lnTo>
                      <a:pt x="23" y="21"/>
                    </a:lnTo>
                    <a:lnTo>
                      <a:pt x="23" y="22"/>
                    </a:lnTo>
                    <a:lnTo>
                      <a:pt x="23" y="22"/>
                    </a:lnTo>
                    <a:lnTo>
                      <a:pt x="23" y="22"/>
                    </a:lnTo>
                    <a:lnTo>
                      <a:pt x="23" y="22"/>
                    </a:lnTo>
                    <a:lnTo>
                      <a:pt x="23" y="22"/>
                    </a:lnTo>
                    <a:lnTo>
                      <a:pt x="23" y="24"/>
                    </a:lnTo>
                    <a:lnTo>
                      <a:pt x="23" y="24"/>
                    </a:lnTo>
                    <a:lnTo>
                      <a:pt x="23" y="24"/>
                    </a:lnTo>
                    <a:lnTo>
                      <a:pt x="22" y="24"/>
                    </a:lnTo>
                    <a:lnTo>
                      <a:pt x="22" y="24"/>
                    </a:lnTo>
                    <a:lnTo>
                      <a:pt x="22" y="25"/>
                    </a:lnTo>
                    <a:lnTo>
                      <a:pt x="22" y="25"/>
                    </a:lnTo>
                    <a:lnTo>
                      <a:pt x="22" y="25"/>
                    </a:lnTo>
                    <a:lnTo>
                      <a:pt x="22" y="25"/>
                    </a:lnTo>
                    <a:lnTo>
                      <a:pt x="22" y="25"/>
                    </a:lnTo>
                    <a:lnTo>
                      <a:pt x="22" y="26"/>
                    </a:lnTo>
                    <a:lnTo>
                      <a:pt x="21" y="26"/>
                    </a:lnTo>
                    <a:lnTo>
                      <a:pt x="21" y="26"/>
                    </a:lnTo>
                    <a:lnTo>
                      <a:pt x="21" y="26"/>
                    </a:lnTo>
                    <a:lnTo>
                      <a:pt x="21" y="26"/>
                    </a:lnTo>
                    <a:lnTo>
                      <a:pt x="21" y="27"/>
                    </a:lnTo>
                    <a:lnTo>
                      <a:pt x="21" y="27"/>
                    </a:lnTo>
                    <a:lnTo>
                      <a:pt x="20" y="27"/>
                    </a:lnTo>
                    <a:lnTo>
                      <a:pt x="20" y="27"/>
                    </a:lnTo>
                    <a:lnTo>
                      <a:pt x="20" y="27"/>
                    </a:lnTo>
                    <a:lnTo>
                      <a:pt x="20" y="27"/>
                    </a:lnTo>
                    <a:lnTo>
                      <a:pt x="20" y="27"/>
                    </a:lnTo>
                    <a:lnTo>
                      <a:pt x="20" y="28"/>
                    </a:lnTo>
                    <a:lnTo>
                      <a:pt x="20" y="28"/>
                    </a:lnTo>
                    <a:lnTo>
                      <a:pt x="19" y="28"/>
                    </a:lnTo>
                    <a:lnTo>
                      <a:pt x="19" y="28"/>
                    </a:lnTo>
                    <a:lnTo>
                      <a:pt x="19" y="28"/>
                    </a:lnTo>
                    <a:lnTo>
                      <a:pt x="19" y="28"/>
                    </a:lnTo>
                    <a:lnTo>
                      <a:pt x="19" y="28"/>
                    </a:lnTo>
                    <a:lnTo>
                      <a:pt x="18" y="28"/>
                    </a:lnTo>
                    <a:lnTo>
                      <a:pt x="18" y="29"/>
                    </a:lnTo>
                    <a:lnTo>
                      <a:pt x="18" y="29"/>
                    </a:lnTo>
                    <a:lnTo>
                      <a:pt x="18" y="29"/>
                    </a:lnTo>
                    <a:lnTo>
                      <a:pt x="18" y="29"/>
                    </a:lnTo>
                    <a:lnTo>
                      <a:pt x="18" y="29"/>
                    </a:lnTo>
                    <a:lnTo>
                      <a:pt x="17" y="29"/>
                    </a:lnTo>
                    <a:lnTo>
                      <a:pt x="17" y="29"/>
                    </a:lnTo>
                    <a:lnTo>
                      <a:pt x="17" y="29"/>
                    </a:lnTo>
                    <a:lnTo>
                      <a:pt x="17" y="29"/>
                    </a:lnTo>
                    <a:lnTo>
                      <a:pt x="17" y="29"/>
                    </a:lnTo>
                    <a:lnTo>
                      <a:pt x="16" y="30"/>
                    </a:lnTo>
                    <a:lnTo>
                      <a:pt x="16" y="30"/>
                    </a:lnTo>
                    <a:lnTo>
                      <a:pt x="16" y="30"/>
                    </a:lnTo>
                    <a:lnTo>
                      <a:pt x="16" y="30"/>
                    </a:lnTo>
                    <a:lnTo>
                      <a:pt x="16" y="30"/>
                    </a:lnTo>
                    <a:lnTo>
                      <a:pt x="15" y="30"/>
                    </a:lnTo>
                    <a:lnTo>
                      <a:pt x="15" y="30"/>
                    </a:lnTo>
                    <a:lnTo>
                      <a:pt x="15" y="30"/>
                    </a:lnTo>
                    <a:lnTo>
                      <a:pt x="15" y="30"/>
                    </a:lnTo>
                    <a:lnTo>
                      <a:pt x="15" y="30"/>
                    </a:lnTo>
                    <a:lnTo>
                      <a:pt x="13" y="30"/>
                    </a:lnTo>
                    <a:lnTo>
                      <a:pt x="13" y="30"/>
                    </a:lnTo>
                    <a:lnTo>
                      <a:pt x="13" y="30"/>
                    </a:lnTo>
                    <a:lnTo>
                      <a:pt x="13" y="30"/>
                    </a:lnTo>
                    <a:lnTo>
                      <a:pt x="13" y="30"/>
                    </a:lnTo>
                    <a:lnTo>
                      <a:pt x="12" y="30"/>
                    </a:lnTo>
                    <a:lnTo>
                      <a:pt x="12" y="30"/>
                    </a:lnTo>
                    <a:lnTo>
                      <a:pt x="12" y="30"/>
                    </a:lnTo>
                    <a:lnTo>
                      <a:pt x="12" y="30"/>
                    </a:lnTo>
                    <a:lnTo>
                      <a:pt x="12" y="30"/>
                    </a:lnTo>
                    <a:lnTo>
                      <a:pt x="11" y="30"/>
                    </a:lnTo>
                    <a:lnTo>
                      <a:pt x="11" y="30"/>
                    </a:lnTo>
                    <a:lnTo>
                      <a:pt x="11" y="30"/>
                    </a:lnTo>
                    <a:lnTo>
                      <a:pt x="11" y="30"/>
                    </a:lnTo>
                    <a:lnTo>
                      <a:pt x="11" y="30"/>
                    </a:lnTo>
                    <a:lnTo>
                      <a:pt x="10" y="30"/>
                    </a:lnTo>
                    <a:lnTo>
                      <a:pt x="10" y="30"/>
                    </a:lnTo>
                    <a:lnTo>
                      <a:pt x="10" y="30"/>
                    </a:lnTo>
                    <a:lnTo>
                      <a:pt x="10" y="30"/>
                    </a:lnTo>
                    <a:lnTo>
                      <a:pt x="10" y="30"/>
                    </a:lnTo>
                    <a:lnTo>
                      <a:pt x="9" y="30"/>
                    </a:lnTo>
                    <a:lnTo>
                      <a:pt x="9" y="30"/>
                    </a:lnTo>
                    <a:lnTo>
                      <a:pt x="9" y="30"/>
                    </a:lnTo>
                    <a:lnTo>
                      <a:pt x="9" y="30"/>
                    </a:lnTo>
                    <a:lnTo>
                      <a:pt x="9" y="30"/>
                    </a:lnTo>
                    <a:lnTo>
                      <a:pt x="8" y="29"/>
                    </a:lnTo>
                    <a:lnTo>
                      <a:pt x="8" y="29"/>
                    </a:lnTo>
                    <a:lnTo>
                      <a:pt x="8" y="29"/>
                    </a:lnTo>
                    <a:lnTo>
                      <a:pt x="8" y="29"/>
                    </a:lnTo>
                    <a:lnTo>
                      <a:pt x="8" y="29"/>
                    </a:lnTo>
                    <a:lnTo>
                      <a:pt x="7" y="29"/>
                    </a:lnTo>
                    <a:lnTo>
                      <a:pt x="7" y="29"/>
                    </a:lnTo>
                    <a:lnTo>
                      <a:pt x="7" y="29"/>
                    </a:lnTo>
                    <a:lnTo>
                      <a:pt x="7" y="29"/>
                    </a:lnTo>
                    <a:lnTo>
                      <a:pt x="7" y="29"/>
                    </a:lnTo>
                    <a:lnTo>
                      <a:pt x="7" y="28"/>
                    </a:lnTo>
                    <a:lnTo>
                      <a:pt x="6" y="28"/>
                    </a:lnTo>
                    <a:lnTo>
                      <a:pt x="6" y="28"/>
                    </a:lnTo>
                    <a:lnTo>
                      <a:pt x="6" y="28"/>
                    </a:lnTo>
                    <a:lnTo>
                      <a:pt x="6" y="28"/>
                    </a:lnTo>
                    <a:lnTo>
                      <a:pt x="6" y="28"/>
                    </a:lnTo>
                    <a:lnTo>
                      <a:pt x="5" y="28"/>
                    </a:lnTo>
                    <a:lnTo>
                      <a:pt x="5" y="28"/>
                    </a:lnTo>
                    <a:lnTo>
                      <a:pt x="5" y="27"/>
                    </a:lnTo>
                    <a:lnTo>
                      <a:pt x="5" y="27"/>
                    </a:lnTo>
                    <a:lnTo>
                      <a:pt x="5" y="27"/>
                    </a:lnTo>
                    <a:lnTo>
                      <a:pt x="5" y="27"/>
                    </a:lnTo>
                    <a:lnTo>
                      <a:pt x="4" y="27"/>
                    </a:lnTo>
                    <a:lnTo>
                      <a:pt x="4" y="27"/>
                    </a:lnTo>
                    <a:lnTo>
                      <a:pt x="4" y="27"/>
                    </a:lnTo>
                    <a:lnTo>
                      <a:pt x="4" y="26"/>
                    </a:lnTo>
                    <a:lnTo>
                      <a:pt x="4" y="26"/>
                    </a:lnTo>
                    <a:lnTo>
                      <a:pt x="4" y="26"/>
                    </a:lnTo>
                    <a:lnTo>
                      <a:pt x="4" y="26"/>
                    </a:lnTo>
                    <a:lnTo>
                      <a:pt x="3" y="26"/>
                    </a:lnTo>
                    <a:lnTo>
                      <a:pt x="3" y="25"/>
                    </a:lnTo>
                    <a:lnTo>
                      <a:pt x="3" y="25"/>
                    </a:lnTo>
                    <a:lnTo>
                      <a:pt x="3" y="25"/>
                    </a:lnTo>
                    <a:lnTo>
                      <a:pt x="3" y="25"/>
                    </a:lnTo>
                    <a:lnTo>
                      <a:pt x="3" y="25"/>
                    </a:lnTo>
                    <a:lnTo>
                      <a:pt x="3" y="24"/>
                    </a:lnTo>
                    <a:lnTo>
                      <a:pt x="3" y="24"/>
                    </a:lnTo>
                    <a:lnTo>
                      <a:pt x="2" y="24"/>
                    </a:lnTo>
                    <a:lnTo>
                      <a:pt x="2" y="24"/>
                    </a:lnTo>
                    <a:lnTo>
                      <a:pt x="2" y="24"/>
                    </a:lnTo>
                    <a:lnTo>
                      <a:pt x="2" y="22"/>
                    </a:lnTo>
                    <a:lnTo>
                      <a:pt x="2" y="22"/>
                    </a:lnTo>
                    <a:lnTo>
                      <a:pt x="2" y="22"/>
                    </a:lnTo>
                    <a:lnTo>
                      <a:pt x="2" y="22"/>
                    </a:lnTo>
                    <a:lnTo>
                      <a:pt x="2" y="22"/>
                    </a:lnTo>
                    <a:lnTo>
                      <a:pt x="2" y="21"/>
                    </a:lnTo>
                    <a:lnTo>
                      <a:pt x="1" y="21"/>
                    </a:lnTo>
                    <a:lnTo>
                      <a:pt x="1" y="21"/>
                    </a:lnTo>
                    <a:lnTo>
                      <a:pt x="1" y="21"/>
                    </a:lnTo>
                    <a:lnTo>
                      <a:pt x="1" y="20"/>
                    </a:lnTo>
                    <a:lnTo>
                      <a:pt x="1" y="20"/>
                    </a:lnTo>
                    <a:lnTo>
                      <a:pt x="1" y="20"/>
                    </a:lnTo>
                    <a:lnTo>
                      <a:pt x="1" y="20"/>
                    </a:lnTo>
                    <a:lnTo>
                      <a:pt x="1" y="20"/>
                    </a:lnTo>
                    <a:lnTo>
                      <a:pt x="1" y="19"/>
                    </a:lnTo>
                    <a:lnTo>
                      <a:pt x="1" y="19"/>
                    </a:lnTo>
                    <a:lnTo>
                      <a:pt x="1" y="19"/>
                    </a:lnTo>
                    <a:lnTo>
                      <a:pt x="1" y="19"/>
                    </a:lnTo>
                    <a:lnTo>
                      <a:pt x="1" y="18"/>
                    </a:lnTo>
                    <a:lnTo>
                      <a:pt x="1"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1"/>
                    </a:lnTo>
                    <a:lnTo>
                      <a:pt x="1" y="11"/>
                    </a:lnTo>
                    <a:lnTo>
                      <a:pt x="1" y="11"/>
                    </a:lnTo>
                    <a:lnTo>
                      <a:pt x="1" y="11"/>
                    </a:lnTo>
                    <a:lnTo>
                      <a:pt x="1" y="11"/>
                    </a:lnTo>
                    <a:lnTo>
                      <a:pt x="1" y="10"/>
                    </a:lnTo>
                    <a:lnTo>
                      <a:pt x="1" y="10"/>
                    </a:lnTo>
                    <a:lnTo>
                      <a:pt x="1" y="10"/>
                    </a:lnTo>
                    <a:lnTo>
                      <a:pt x="1" y="10"/>
                    </a:lnTo>
                    <a:lnTo>
                      <a:pt x="1" y="9"/>
                    </a:lnTo>
                    <a:lnTo>
                      <a:pt x="1" y="9"/>
                    </a:lnTo>
                    <a:lnTo>
                      <a:pt x="1" y="9"/>
                    </a:lnTo>
                    <a:lnTo>
                      <a:pt x="1" y="9"/>
                    </a:lnTo>
                    <a:lnTo>
                      <a:pt x="1" y="8"/>
                    </a:lnTo>
                    <a:lnTo>
                      <a:pt x="1" y="8"/>
                    </a:lnTo>
                    <a:lnTo>
                      <a:pt x="2" y="8"/>
                    </a:lnTo>
                    <a:lnTo>
                      <a:pt x="2" y="8"/>
                    </a:lnTo>
                    <a:lnTo>
                      <a:pt x="2" y="8"/>
                    </a:lnTo>
                    <a:lnTo>
                      <a:pt x="2" y="6"/>
                    </a:lnTo>
                    <a:lnTo>
                      <a:pt x="2" y="6"/>
                    </a:lnTo>
                    <a:lnTo>
                      <a:pt x="2" y="6"/>
                    </a:lnTo>
                    <a:lnTo>
                      <a:pt x="2" y="6"/>
                    </a:lnTo>
                    <a:lnTo>
                      <a:pt x="2" y="6"/>
                    </a:lnTo>
                    <a:lnTo>
                      <a:pt x="2" y="5"/>
                    </a:lnTo>
                    <a:lnTo>
                      <a:pt x="3" y="5"/>
                    </a:lnTo>
                    <a:lnTo>
                      <a:pt x="3" y="5"/>
                    </a:lnTo>
                    <a:lnTo>
                      <a:pt x="3" y="5"/>
                    </a:lnTo>
                    <a:lnTo>
                      <a:pt x="3" y="5"/>
                    </a:lnTo>
                    <a:lnTo>
                      <a:pt x="3" y="4"/>
                    </a:lnTo>
                    <a:lnTo>
                      <a:pt x="3" y="4"/>
                    </a:lnTo>
                    <a:lnTo>
                      <a:pt x="3" y="4"/>
                    </a:lnTo>
                    <a:lnTo>
                      <a:pt x="3" y="4"/>
                    </a:lnTo>
                    <a:lnTo>
                      <a:pt x="4" y="4"/>
                    </a:lnTo>
                    <a:lnTo>
                      <a:pt x="4" y="4"/>
                    </a:lnTo>
                    <a:lnTo>
                      <a:pt x="4" y="3"/>
                    </a:lnTo>
                    <a:lnTo>
                      <a:pt x="4" y="3"/>
                    </a:lnTo>
                    <a:lnTo>
                      <a:pt x="4" y="3"/>
                    </a:lnTo>
                    <a:lnTo>
                      <a:pt x="4" y="3"/>
                    </a:lnTo>
                    <a:lnTo>
                      <a:pt x="4" y="3"/>
                    </a:lnTo>
                    <a:lnTo>
                      <a:pt x="5" y="3"/>
                    </a:lnTo>
                    <a:lnTo>
                      <a:pt x="5" y="2"/>
                    </a:lnTo>
                    <a:lnTo>
                      <a:pt x="5" y="2"/>
                    </a:lnTo>
                    <a:lnTo>
                      <a:pt x="5" y="2"/>
                    </a:lnTo>
                    <a:lnTo>
                      <a:pt x="5" y="2"/>
                    </a:lnTo>
                    <a:lnTo>
                      <a:pt x="5" y="2"/>
                    </a:lnTo>
                    <a:lnTo>
                      <a:pt x="6" y="2"/>
                    </a:lnTo>
                    <a:lnTo>
                      <a:pt x="6" y="2"/>
                    </a:lnTo>
                    <a:lnTo>
                      <a:pt x="6" y="2"/>
                    </a:lnTo>
                    <a:lnTo>
                      <a:pt x="6" y="1"/>
                    </a:lnTo>
                    <a:lnTo>
                      <a:pt x="6" y="1"/>
                    </a:lnTo>
                    <a:lnTo>
                      <a:pt x="7" y="1"/>
                    </a:lnTo>
                    <a:lnTo>
                      <a:pt x="7" y="1"/>
                    </a:lnTo>
                    <a:lnTo>
                      <a:pt x="7" y="1"/>
                    </a:lnTo>
                    <a:lnTo>
                      <a:pt x="7" y="1"/>
                    </a:lnTo>
                    <a:lnTo>
                      <a:pt x="7" y="1"/>
                    </a:lnTo>
                    <a:lnTo>
                      <a:pt x="7" y="1"/>
                    </a:lnTo>
                    <a:lnTo>
                      <a:pt x="8" y="1"/>
                    </a:lnTo>
                    <a:lnTo>
                      <a:pt x="8" y="1"/>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2" y="0"/>
                    </a:lnTo>
                    <a:lnTo>
                      <a:pt x="13" y="0"/>
                    </a:lnTo>
                    <a:lnTo>
                      <a:pt x="13" y="0"/>
                    </a:lnTo>
                    <a:lnTo>
                      <a:pt x="13" y="0"/>
                    </a:lnTo>
                    <a:lnTo>
                      <a:pt x="13" y="0"/>
                    </a:lnTo>
                    <a:lnTo>
                      <a:pt x="13" y="0"/>
                    </a:lnTo>
                    <a:lnTo>
                      <a:pt x="15" y="0"/>
                    </a:lnTo>
                    <a:lnTo>
                      <a:pt x="15" y="0"/>
                    </a:lnTo>
                    <a:lnTo>
                      <a:pt x="15" y="0"/>
                    </a:lnTo>
                    <a:lnTo>
                      <a:pt x="15" y="0"/>
                    </a:lnTo>
                    <a:lnTo>
                      <a:pt x="15" y="0"/>
                    </a:lnTo>
                    <a:lnTo>
                      <a:pt x="16" y="0"/>
                    </a:lnTo>
                    <a:lnTo>
                      <a:pt x="16" y="0"/>
                    </a:lnTo>
                    <a:lnTo>
                      <a:pt x="16" y="0"/>
                    </a:lnTo>
                    <a:lnTo>
                      <a:pt x="16" y="0"/>
                    </a:lnTo>
                    <a:lnTo>
                      <a:pt x="16" y="1"/>
                    </a:lnTo>
                    <a:lnTo>
                      <a:pt x="17" y="1"/>
                    </a:lnTo>
                    <a:lnTo>
                      <a:pt x="17" y="1"/>
                    </a:lnTo>
                    <a:lnTo>
                      <a:pt x="17" y="1"/>
                    </a:lnTo>
                    <a:lnTo>
                      <a:pt x="17" y="1"/>
                    </a:lnTo>
                    <a:lnTo>
                      <a:pt x="17" y="1"/>
                    </a:lnTo>
                    <a:lnTo>
                      <a:pt x="18" y="1"/>
                    </a:lnTo>
                    <a:lnTo>
                      <a:pt x="18" y="1"/>
                    </a:lnTo>
                    <a:lnTo>
                      <a:pt x="18" y="1"/>
                    </a:lnTo>
                    <a:lnTo>
                      <a:pt x="18" y="1"/>
                    </a:lnTo>
                    <a:lnTo>
                      <a:pt x="18" y="2"/>
                    </a:lnTo>
                    <a:lnTo>
                      <a:pt x="18" y="2"/>
                    </a:lnTo>
                    <a:lnTo>
                      <a:pt x="19" y="2"/>
                    </a:lnTo>
                    <a:lnTo>
                      <a:pt x="19" y="2"/>
                    </a:lnTo>
                    <a:lnTo>
                      <a:pt x="19" y="2"/>
                    </a:lnTo>
                    <a:lnTo>
                      <a:pt x="19" y="2"/>
                    </a:lnTo>
                    <a:lnTo>
                      <a:pt x="19" y="2"/>
                    </a:lnTo>
                    <a:lnTo>
                      <a:pt x="19" y="2"/>
                    </a:lnTo>
                    <a:lnTo>
                      <a:pt x="20" y="3"/>
                    </a:lnTo>
                    <a:lnTo>
                      <a:pt x="20" y="3"/>
                    </a:lnTo>
                    <a:lnTo>
                      <a:pt x="20" y="3"/>
                    </a:lnTo>
                    <a:lnTo>
                      <a:pt x="20" y="3"/>
                    </a:lnTo>
                    <a:lnTo>
                      <a:pt x="20" y="3"/>
                    </a:lnTo>
                    <a:lnTo>
                      <a:pt x="20" y="3"/>
                    </a:lnTo>
                    <a:lnTo>
                      <a:pt x="21" y="4"/>
                    </a:lnTo>
                    <a:lnTo>
                      <a:pt x="21" y="4"/>
                    </a:lnTo>
                    <a:lnTo>
                      <a:pt x="21" y="4"/>
                    </a:lnTo>
                    <a:lnTo>
                      <a:pt x="21" y="4"/>
                    </a:lnTo>
                    <a:lnTo>
                      <a:pt x="21" y="4"/>
                    </a:lnTo>
                    <a:lnTo>
                      <a:pt x="21" y="4"/>
                    </a:lnTo>
                    <a:lnTo>
                      <a:pt x="21" y="5"/>
                    </a:lnTo>
                    <a:lnTo>
                      <a:pt x="22" y="5"/>
                    </a:lnTo>
                    <a:lnTo>
                      <a:pt x="22" y="5"/>
                    </a:lnTo>
                    <a:lnTo>
                      <a:pt x="22" y="5"/>
                    </a:lnTo>
                    <a:lnTo>
                      <a:pt x="22" y="5"/>
                    </a:lnTo>
                    <a:lnTo>
                      <a:pt x="22" y="6"/>
                    </a:lnTo>
                    <a:lnTo>
                      <a:pt x="22" y="6"/>
                    </a:lnTo>
                    <a:lnTo>
                      <a:pt x="22" y="6"/>
                    </a:lnTo>
                    <a:lnTo>
                      <a:pt x="22" y="6"/>
                    </a:lnTo>
                    <a:lnTo>
                      <a:pt x="23" y="6"/>
                    </a:lnTo>
                    <a:lnTo>
                      <a:pt x="23" y="8"/>
                    </a:lnTo>
                    <a:lnTo>
                      <a:pt x="23" y="8"/>
                    </a:lnTo>
                    <a:lnTo>
                      <a:pt x="23" y="8"/>
                    </a:lnTo>
                    <a:lnTo>
                      <a:pt x="23" y="8"/>
                    </a:lnTo>
                    <a:lnTo>
                      <a:pt x="23" y="8"/>
                    </a:lnTo>
                    <a:lnTo>
                      <a:pt x="23" y="9"/>
                    </a:lnTo>
                    <a:lnTo>
                      <a:pt x="23" y="9"/>
                    </a:lnTo>
                    <a:lnTo>
                      <a:pt x="23" y="9"/>
                    </a:lnTo>
                    <a:lnTo>
                      <a:pt x="23" y="9"/>
                    </a:lnTo>
                    <a:lnTo>
                      <a:pt x="24" y="10"/>
                    </a:lnTo>
                    <a:lnTo>
                      <a:pt x="24" y="10"/>
                    </a:lnTo>
                    <a:lnTo>
                      <a:pt x="24" y="10"/>
                    </a:lnTo>
                    <a:lnTo>
                      <a:pt x="24" y="10"/>
                    </a:lnTo>
                    <a:lnTo>
                      <a:pt x="24" y="11"/>
                    </a:lnTo>
                    <a:lnTo>
                      <a:pt x="24" y="11"/>
                    </a:lnTo>
                    <a:lnTo>
                      <a:pt x="24" y="11"/>
                    </a:lnTo>
                    <a:lnTo>
                      <a:pt x="24" y="11"/>
                    </a:lnTo>
                    <a:lnTo>
                      <a:pt x="24" y="11"/>
                    </a:lnTo>
                    <a:lnTo>
                      <a:pt x="24" y="12"/>
                    </a:lnTo>
                    <a:lnTo>
                      <a:pt x="24" y="12"/>
                    </a:lnTo>
                    <a:lnTo>
                      <a:pt x="24" y="12"/>
                    </a:lnTo>
                    <a:lnTo>
                      <a:pt x="24" y="12"/>
                    </a:lnTo>
                    <a:lnTo>
                      <a:pt x="24" y="13"/>
                    </a:lnTo>
                    <a:lnTo>
                      <a:pt x="24" y="13"/>
                    </a:lnTo>
                    <a:lnTo>
                      <a:pt x="24" y="13"/>
                    </a:lnTo>
                    <a:lnTo>
                      <a:pt x="24" y="13"/>
                    </a:lnTo>
                    <a:lnTo>
                      <a:pt x="24" y="14"/>
                    </a:lnTo>
                    <a:lnTo>
                      <a:pt x="24" y="14"/>
                    </a:lnTo>
                    <a:lnTo>
                      <a:pt x="24" y="14"/>
                    </a:lnTo>
                    <a:lnTo>
                      <a:pt x="24" y="14"/>
                    </a:lnTo>
                    <a:lnTo>
                      <a:pt x="24" y="15"/>
                    </a:lnTo>
                    <a:lnTo>
                      <a:pt x="24"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180">
                <a:extLst>
                  <a:ext uri="{FF2B5EF4-FFF2-40B4-BE49-F238E27FC236}">
                    <a16:creationId xmlns:a16="http://schemas.microsoft.com/office/drawing/2014/main" id="{AD6C5CA3-E8F5-EFC8-D944-24514E947D64}"/>
                  </a:ext>
                </a:extLst>
              </p:cNvPr>
              <p:cNvSpPr>
                <a:spLocks/>
              </p:cNvSpPr>
              <p:nvPr/>
            </p:nvSpPr>
            <p:spPr bwMode="auto">
              <a:xfrm>
                <a:off x="3044" y="1607"/>
                <a:ext cx="16" cy="21"/>
              </a:xfrm>
              <a:custGeom>
                <a:avLst/>
                <a:gdLst>
                  <a:gd name="T0" fmla="*/ 16 w 16"/>
                  <a:gd name="T1" fmla="*/ 12 h 21"/>
                  <a:gd name="T2" fmla="*/ 16 w 16"/>
                  <a:gd name="T3" fmla="*/ 13 h 21"/>
                  <a:gd name="T4" fmla="*/ 16 w 16"/>
                  <a:gd name="T5" fmla="*/ 14 h 21"/>
                  <a:gd name="T6" fmla="*/ 16 w 16"/>
                  <a:gd name="T7" fmla="*/ 15 h 21"/>
                  <a:gd name="T8" fmla="*/ 16 w 16"/>
                  <a:gd name="T9" fmla="*/ 16 h 21"/>
                  <a:gd name="T10" fmla="*/ 15 w 16"/>
                  <a:gd name="T11" fmla="*/ 17 h 21"/>
                  <a:gd name="T12" fmla="*/ 15 w 16"/>
                  <a:gd name="T13" fmla="*/ 17 h 21"/>
                  <a:gd name="T14" fmla="*/ 14 w 16"/>
                  <a:gd name="T15" fmla="*/ 18 h 21"/>
                  <a:gd name="T16" fmla="*/ 14 w 16"/>
                  <a:gd name="T17" fmla="*/ 19 h 21"/>
                  <a:gd name="T18" fmla="*/ 13 w 16"/>
                  <a:gd name="T19" fmla="*/ 19 h 21"/>
                  <a:gd name="T20" fmla="*/ 12 w 16"/>
                  <a:gd name="T21" fmla="*/ 20 h 21"/>
                  <a:gd name="T22" fmla="*/ 12 w 16"/>
                  <a:gd name="T23" fmla="*/ 20 h 21"/>
                  <a:gd name="T24" fmla="*/ 11 w 16"/>
                  <a:gd name="T25" fmla="*/ 20 h 21"/>
                  <a:gd name="T26" fmla="*/ 10 w 16"/>
                  <a:gd name="T27" fmla="*/ 21 h 21"/>
                  <a:gd name="T28" fmla="*/ 9 w 16"/>
                  <a:gd name="T29" fmla="*/ 21 h 21"/>
                  <a:gd name="T30" fmla="*/ 8 w 16"/>
                  <a:gd name="T31" fmla="*/ 21 h 21"/>
                  <a:gd name="T32" fmla="*/ 8 w 16"/>
                  <a:gd name="T33" fmla="*/ 21 h 21"/>
                  <a:gd name="T34" fmla="*/ 6 w 16"/>
                  <a:gd name="T35" fmla="*/ 20 h 21"/>
                  <a:gd name="T36" fmla="*/ 5 w 16"/>
                  <a:gd name="T37" fmla="*/ 20 h 21"/>
                  <a:gd name="T38" fmla="*/ 4 w 16"/>
                  <a:gd name="T39" fmla="*/ 19 h 21"/>
                  <a:gd name="T40" fmla="*/ 4 w 16"/>
                  <a:gd name="T41" fmla="*/ 19 h 21"/>
                  <a:gd name="T42" fmla="*/ 3 w 16"/>
                  <a:gd name="T43" fmla="*/ 18 h 21"/>
                  <a:gd name="T44" fmla="*/ 2 w 16"/>
                  <a:gd name="T45" fmla="*/ 18 h 21"/>
                  <a:gd name="T46" fmla="*/ 2 w 16"/>
                  <a:gd name="T47" fmla="*/ 17 h 21"/>
                  <a:gd name="T48" fmla="*/ 1 w 16"/>
                  <a:gd name="T49" fmla="*/ 16 h 21"/>
                  <a:gd name="T50" fmla="*/ 1 w 16"/>
                  <a:gd name="T51" fmla="*/ 15 h 21"/>
                  <a:gd name="T52" fmla="*/ 0 w 16"/>
                  <a:gd name="T53" fmla="*/ 14 h 21"/>
                  <a:gd name="T54" fmla="*/ 0 w 16"/>
                  <a:gd name="T55" fmla="*/ 13 h 21"/>
                  <a:gd name="T56" fmla="*/ 0 w 16"/>
                  <a:gd name="T57" fmla="*/ 12 h 21"/>
                  <a:gd name="T58" fmla="*/ 0 w 16"/>
                  <a:gd name="T59" fmla="*/ 11 h 21"/>
                  <a:gd name="T60" fmla="*/ 0 w 16"/>
                  <a:gd name="T61" fmla="*/ 10 h 21"/>
                  <a:gd name="T62" fmla="*/ 0 w 16"/>
                  <a:gd name="T63" fmla="*/ 9 h 21"/>
                  <a:gd name="T64" fmla="*/ 0 w 16"/>
                  <a:gd name="T65" fmla="*/ 7 h 21"/>
                  <a:gd name="T66" fmla="*/ 0 w 16"/>
                  <a:gd name="T67" fmla="*/ 6 h 21"/>
                  <a:gd name="T68" fmla="*/ 0 w 16"/>
                  <a:gd name="T69" fmla="*/ 5 h 21"/>
                  <a:gd name="T70" fmla="*/ 1 w 16"/>
                  <a:gd name="T71" fmla="*/ 4 h 21"/>
                  <a:gd name="T72" fmla="*/ 1 w 16"/>
                  <a:gd name="T73" fmla="*/ 4 h 21"/>
                  <a:gd name="T74" fmla="*/ 2 w 16"/>
                  <a:gd name="T75" fmla="*/ 3 h 21"/>
                  <a:gd name="T76" fmla="*/ 2 w 16"/>
                  <a:gd name="T77" fmla="*/ 2 h 21"/>
                  <a:gd name="T78" fmla="*/ 3 w 16"/>
                  <a:gd name="T79" fmla="*/ 2 h 21"/>
                  <a:gd name="T80" fmla="*/ 4 w 16"/>
                  <a:gd name="T81" fmla="*/ 1 h 21"/>
                  <a:gd name="T82" fmla="*/ 4 w 16"/>
                  <a:gd name="T83" fmla="*/ 1 h 21"/>
                  <a:gd name="T84" fmla="*/ 5 w 16"/>
                  <a:gd name="T85" fmla="*/ 0 h 21"/>
                  <a:gd name="T86" fmla="*/ 6 w 16"/>
                  <a:gd name="T87" fmla="*/ 0 h 21"/>
                  <a:gd name="T88" fmla="*/ 8 w 16"/>
                  <a:gd name="T89" fmla="*/ 0 h 21"/>
                  <a:gd name="T90" fmla="*/ 9 w 16"/>
                  <a:gd name="T91" fmla="*/ 0 h 21"/>
                  <a:gd name="T92" fmla="*/ 9 w 16"/>
                  <a:gd name="T93" fmla="*/ 0 h 21"/>
                  <a:gd name="T94" fmla="*/ 10 w 16"/>
                  <a:gd name="T95" fmla="*/ 1 h 21"/>
                  <a:gd name="T96" fmla="*/ 11 w 16"/>
                  <a:gd name="T97" fmla="*/ 1 h 21"/>
                  <a:gd name="T98" fmla="*/ 12 w 16"/>
                  <a:gd name="T99" fmla="*/ 1 h 21"/>
                  <a:gd name="T100" fmla="*/ 12 w 16"/>
                  <a:gd name="T101" fmla="*/ 2 h 21"/>
                  <a:gd name="T102" fmla="*/ 13 w 16"/>
                  <a:gd name="T103" fmla="*/ 3 h 21"/>
                  <a:gd name="T104" fmla="*/ 14 w 16"/>
                  <a:gd name="T105" fmla="*/ 3 h 21"/>
                  <a:gd name="T106" fmla="*/ 14 w 16"/>
                  <a:gd name="T107" fmla="*/ 4 h 21"/>
                  <a:gd name="T108" fmla="*/ 15 w 16"/>
                  <a:gd name="T109" fmla="*/ 5 h 21"/>
                  <a:gd name="T110" fmla="*/ 15 w 16"/>
                  <a:gd name="T111" fmla="*/ 6 h 21"/>
                  <a:gd name="T112" fmla="*/ 16 w 16"/>
                  <a:gd name="T113" fmla="*/ 7 h 21"/>
                  <a:gd name="T114" fmla="*/ 16 w 16"/>
                  <a:gd name="T115" fmla="*/ 9 h 21"/>
                  <a:gd name="T116" fmla="*/ 16 w 16"/>
                  <a:gd name="T117" fmla="*/ 10 h 21"/>
                  <a:gd name="T118" fmla="*/ 16 w 16"/>
                  <a:gd name="T1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1"/>
                    </a:moveTo>
                    <a:lnTo>
                      <a:pt x="16" y="11"/>
                    </a:lnTo>
                    <a:lnTo>
                      <a:pt x="16" y="11"/>
                    </a:lnTo>
                    <a:lnTo>
                      <a:pt x="16" y="11"/>
                    </a:lnTo>
                    <a:lnTo>
                      <a:pt x="16" y="12"/>
                    </a:lnTo>
                    <a:lnTo>
                      <a:pt x="16" y="12"/>
                    </a:lnTo>
                    <a:lnTo>
                      <a:pt x="16" y="12"/>
                    </a:lnTo>
                    <a:lnTo>
                      <a:pt x="16" y="12"/>
                    </a:lnTo>
                    <a:lnTo>
                      <a:pt x="16" y="12"/>
                    </a:lnTo>
                    <a:lnTo>
                      <a:pt x="16" y="12"/>
                    </a:lnTo>
                    <a:lnTo>
                      <a:pt x="16" y="13"/>
                    </a:lnTo>
                    <a:lnTo>
                      <a:pt x="16" y="13"/>
                    </a:lnTo>
                    <a:lnTo>
                      <a:pt x="16" y="13"/>
                    </a:lnTo>
                    <a:lnTo>
                      <a:pt x="16" y="13"/>
                    </a:lnTo>
                    <a:lnTo>
                      <a:pt x="16" y="13"/>
                    </a:lnTo>
                    <a:lnTo>
                      <a:pt x="16" y="13"/>
                    </a:lnTo>
                    <a:lnTo>
                      <a:pt x="16" y="14"/>
                    </a:lnTo>
                    <a:lnTo>
                      <a:pt x="16" y="14"/>
                    </a:lnTo>
                    <a:lnTo>
                      <a:pt x="16" y="14"/>
                    </a:lnTo>
                    <a:lnTo>
                      <a:pt x="16" y="14"/>
                    </a:lnTo>
                    <a:lnTo>
                      <a:pt x="16" y="14"/>
                    </a:lnTo>
                    <a:lnTo>
                      <a:pt x="16" y="14"/>
                    </a:lnTo>
                    <a:lnTo>
                      <a:pt x="16" y="15"/>
                    </a:lnTo>
                    <a:lnTo>
                      <a:pt x="16" y="15"/>
                    </a:lnTo>
                    <a:lnTo>
                      <a:pt x="16" y="15"/>
                    </a:lnTo>
                    <a:lnTo>
                      <a:pt x="16" y="15"/>
                    </a:lnTo>
                    <a:lnTo>
                      <a:pt x="16" y="15"/>
                    </a:lnTo>
                    <a:lnTo>
                      <a:pt x="16" y="15"/>
                    </a:lnTo>
                    <a:lnTo>
                      <a:pt x="16" y="16"/>
                    </a:lnTo>
                    <a:lnTo>
                      <a:pt x="16" y="16"/>
                    </a:lnTo>
                    <a:lnTo>
                      <a:pt x="16" y="16"/>
                    </a:lnTo>
                    <a:lnTo>
                      <a:pt x="15" y="16"/>
                    </a:lnTo>
                    <a:lnTo>
                      <a:pt x="15" y="16"/>
                    </a:lnTo>
                    <a:lnTo>
                      <a:pt x="15" y="16"/>
                    </a:lnTo>
                    <a:lnTo>
                      <a:pt x="15" y="16"/>
                    </a:lnTo>
                    <a:lnTo>
                      <a:pt x="15" y="17"/>
                    </a:lnTo>
                    <a:lnTo>
                      <a:pt x="15" y="17"/>
                    </a:lnTo>
                    <a:lnTo>
                      <a:pt x="15" y="17"/>
                    </a:lnTo>
                    <a:lnTo>
                      <a:pt x="15" y="17"/>
                    </a:lnTo>
                    <a:lnTo>
                      <a:pt x="15" y="17"/>
                    </a:lnTo>
                    <a:lnTo>
                      <a:pt x="15" y="17"/>
                    </a:lnTo>
                    <a:lnTo>
                      <a:pt x="15" y="17"/>
                    </a:lnTo>
                    <a:lnTo>
                      <a:pt x="15" y="17"/>
                    </a:lnTo>
                    <a:lnTo>
                      <a:pt x="15" y="18"/>
                    </a:lnTo>
                    <a:lnTo>
                      <a:pt x="15" y="18"/>
                    </a:lnTo>
                    <a:lnTo>
                      <a:pt x="14" y="18"/>
                    </a:lnTo>
                    <a:lnTo>
                      <a:pt x="14" y="18"/>
                    </a:lnTo>
                    <a:lnTo>
                      <a:pt x="14" y="18"/>
                    </a:lnTo>
                    <a:lnTo>
                      <a:pt x="14" y="18"/>
                    </a:lnTo>
                    <a:lnTo>
                      <a:pt x="14" y="18"/>
                    </a:lnTo>
                    <a:lnTo>
                      <a:pt x="14" y="18"/>
                    </a:lnTo>
                    <a:lnTo>
                      <a:pt x="14" y="19"/>
                    </a:lnTo>
                    <a:lnTo>
                      <a:pt x="14" y="19"/>
                    </a:lnTo>
                    <a:lnTo>
                      <a:pt x="14" y="19"/>
                    </a:lnTo>
                    <a:lnTo>
                      <a:pt x="14" y="19"/>
                    </a:lnTo>
                    <a:lnTo>
                      <a:pt x="13" y="19"/>
                    </a:lnTo>
                    <a:lnTo>
                      <a:pt x="13" y="19"/>
                    </a:lnTo>
                    <a:lnTo>
                      <a:pt x="13" y="19"/>
                    </a:lnTo>
                    <a:lnTo>
                      <a:pt x="13" y="19"/>
                    </a:lnTo>
                    <a:lnTo>
                      <a:pt x="13" y="19"/>
                    </a:lnTo>
                    <a:lnTo>
                      <a:pt x="13" y="19"/>
                    </a:lnTo>
                    <a:lnTo>
                      <a:pt x="13" y="19"/>
                    </a:lnTo>
                    <a:lnTo>
                      <a:pt x="13" y="20"/>
                    </a:lnTo>
                    <a:lnTo>
                      <a:pt x="13" y="20"/>
                    </a:lnTo>
                    <a:lnTo>
                      <a:pt x="13" y="20"/>
                    </a:lnTo>
                    <a:lnTo>
                      <a:pt x="12" y="20"/>
                    </a:lnTo>
                    <a:lnTo>
                      <a:pt x="12" y="20"/>
                    </a:lnTo>
                    <a:lnTo>
                      <a:pt x="12" y="20"/>
                    </a:lnTo>
                    <a:lnTo>
                      <a:pt x="12" y="20"/>
                    </a:lnTo>
                    <a:lnTo>
                      <a:pt x="12" y="20"/>
                    </a:lnTo>
                    <a:lnTo>
                      <a:pt x="12" y="20"/>
                    </a:lnTo>
                    <a:lnTo>
                      <a:pt x="12" y="20"/>
                    </a:lnTo>
                    <a:lnTo>
                      <a:pt x="12" y="20"/>
                    </a:lnTo>
                    <a:lnTo>
                      <a:pt x="11" y="20"/>
                    </a:lnTo>
                    <a:lnTo>
                      <a:pt x="11" y="20"/>
                    </a:lnTo>
                    <a:lnTo>
                      <a:pt x="11" y="20"/>
                    </a:lnTo>
                    <a:lnTo>
                      <a:pt x="11" y="20"/>
                    </a:lnTo>
                    <a:lnTo>
                      <a:pt x="11" y="20"/>
                    </a:lnTo>
                    <a:lnTo>
                      <a:pt x="11" y="20"/>
                    </a:lnTo>
                    <a:lnTo>
                      <a:pt x="11" y="21"/>
                    </a:lnTo>
                    <a:lnTo>
                      <a:pt x="11" y="21"/>
                    </a:lnTo>
                    <a:lnTo>
                      <a:pt x="10" y="21"/>
                    </a:lnTo>
                    <a:lnTo>
                      <a:pt x="10" y="21"/>
                    </a:lnTo>
                    <a:lnTo>
                      <a:pt x="10" y="21"/>
                    </a:lnTo>
                    <a:lnTo>
                      <a:pt x="10" y="21"/>
                    </a:lnTo>
                    <a:lnTo>
                      <a:pt x="10" y="21"/>
                    </a:lnTo>
                    <a:lnTo>
                      <a:pt x="10" y="21"/>
                    </a:lnTo>
                    <a:lnTo>
                      <a:pt x="10" y="21"/>
                    </a:lnTo>
                    <a:lnTo>
                      <a:pt x="9" y="21"/>
                    </a:lnTo>
                    <a:lnTo>
                      <a:pt x="9" y="21"/>
                    </a:lnTo>
                    <a:lnTo>
                      <a:pt x="9" y="21"/>
                    </a:lnTo>
                    <a:lnTo>
                      <a:pt x="9" y="21"/>
                    </a:lnTo>
                    <a:lnTo>
                      <a:pt x="9" y="21"/>
                    </a:lnTo>
                    <a:lnTo>
                      <a:pt x="9" y="21"/>
                    </a:lnTo>
                    <a:lnTo>
                      <a:pt x="9" y="21"/>
                    </a:lnTo>
                    <a:lnTo>
                      <a:pt x="8" y="21"/>
                    </a:lnTo>
                    <a:lnTo>
                      <a:pt x="8" y="21"/>
                    </a:lnTo>
                    <a:lnTo>
                      <a:pt x="8" y="21"/>
                    </a:lnTo>
                    <a:lnTo>
                      <a:pt x="8" y="21"/>
                    </a:lnTo>
                    <a:lnTo>
                      <a:pt x="8" y="21"/>
                    </a:lnTo>
                    <a:lnTo>
                      <a:pt x="8" y="21"/>
                    </a:lnTo>
                    <a:lnTo>
                      <a:pt x="8" y="21"/>
                    </a:lnTo>
                    <a:lnTo>
                      <a:pt x="8" y="20"/>
                    </a:lnTo>
                    <a:lnTo>
                      <a:pt x="6" y="20"/>
                    </a:lnTo>
                    <a:lnTo>
                      <a:pt x="6" y="20"/>
                    </a:lnTo>
                    <a:lnTo>
                      <a:pt x="6" y="20"/>
                    </a:lnTo>
                    <a:lnTo>
                      <a:pt x="6" y="20"/>
                    </a:lnTo>
                    <a:lnTo>
                      <a:pt x="6" y="20"/>
                    </a:lnTo>
                    <a:lnTo>
                      <a:pt x="6" y="20"/>
                    </a:lnTo>
                    <a:lnTo>
                      <a:pt x="6" y="20"/>
                    </a:lnTo>
                    <a:lnTo>
                      <a:pt x="5" y="20"/>
                    </a:lnTo>
                    <a:lnTo>
                      <a:pt x="5" y="20"/>
                    </a:lnTo>
                    <a:lnTo>
                      <a:pt x="5" y="20"/>
                    </a:lnTo>
                    <a:lnTo>
                      <a:pt x="5" y="20"/>
                    </a:lnTo>
                    <a:lnTo>
                      <a:pt x="5" y="20"/>
                    </a:lnTo>
                    <a:lnTo>
                      <a:pt x="5" y="20"/>
                    </a:lnTo>
                    <a:lnTo>
                      <a:pt x="5" y="20"/>
                    </a:lnTo>
                    <a:lnTo>
                      <a:pt x="5" y="20"/>
                    </a:lnTo>
                    <a:lnTo>
                      <a:pt x="4" y="20"/>
                    </a:lnTo>
                    <a:lnTo>
                      <a:pt x="4" y="19"/>
                    </a:lnTo>
                    <a:lnTo>
                      <a:pt x="4" y="19"/>
                    </a:lnTo>
                    <a:lnTo>
                      <a:pt x="4" y="19"/>
                    </a:lnTo>
                    <a:lnTo>
                      <a:pt x="4" y="19"/>
                    </a:lnTo>
                    <a:lnTo>
                      <a:pt x="4" y="19"/>
                    </a:lnTo>
                    <a:lnTo>
                      <a:pt x="4" y="19"/>
                    </a:lnTo>
                    <a:lnTo>
                      <a:pt x="4" y="19"/>
                    </a:lnTo>
                    <a:lnTo>
                      <a:pt x="4" y="19"/>
                    </a:lnTo>
                    <a:lnTo>
                      <a:pt x="3" y="19"/>
                    </a:lnTo>
                    <a:lnTo>
                      <a:pt x="3" y="19"/>
                    </a:lnTo>
                    <a:lnTo>
                      <a:pt x="3" y="19"/>
                    </a:lnTo>
                    <a:lnTo>
                      <a:pt x="3" y="18"/>
                    </a:lnTo>
                    <a:lnTo>
                      <a:pt x="3" y="18"/>
                    </a:lnTo>
                    <a:lnTo>
                      <a:pt x="3" y="18"/>
                    </a:lnTo>
                    <a:lnTo>
                      <a:pt x="3" y="18"/>
                    </a:lnTo>
                    <a:lnTo>
                      <a:pt x="3" y="18"/>
                    </a:lnTo>
                    <a:lnTo>
                      <a:pt x="2" y="18"/>
                    </a:lnTo>
                    <a:lnTo>
                      <a:pt x="2" y="18"/>
                    </a:lnTo>
                    <a:lnTo>
                      <a:pt x="2" y="18"/>
                    </a:lnTo>
                    <a:lnTo>
                      <a:pt x="2" y="17"/>
                    </a:lnTo>
                    <a:lnTo>
                      <a:pt x="2" y="17"/>
                    </a:lnTo>
                    <a:lnTo>
                      <a:pt x="2" y="17"/>
                    </a:lnTo>
                    <a:lnTo>
                      <a:pt x="2" y="17"/>
                    </a:lnTo>
                    <a:lnTo>
                      <a:pt x="2" y="17"/>
                    </a:lnTo>
                    <a:lnTo>
                      <a:pt x="2" y="17"/>
                    </a:lnTo>
                    <a:lnTo>
                      <a:pt x="2" y="17"/>
                    </a:lnTo>
                    <a:lnTo>
                      <a:pt x="2" y="16"/>
                    </a:lnTo>
                    <a:lnTo>
                      <a:pt x="2" y="16"/>
                    </a:lnTo>
                    <a:lnTo>
                      <a:pt x="1" y="16"/>
                    </a:lnTo>
                    <a:lnTo>
                      <a:pt x="1" y="16"/>
                    </a:lnTo>
                    <a:lnTo>
                      <a:pt x="1" y="16"/>
                    </a:lnTo>
                    <a:lnTo>
                      <a:pt x="1" y="16"/>
                    </a:lnTo>
                    <a:lnTo>
                      <a:pt x="1" y="16"/>
                    </a:lnTo>
                    <a:lnTo>
                      <a:pt x="1" y="15"/>
                    </a:lnTo>
                    <a:lnTo>
                      <a:pt x="1" y="15"/>
                    </a:lnTo>
                    <a:lnTo>
                      <a:pt x="1" y="15"/>
                    </a:lnTo>
                    <a:lnTo>
                      <a:pt x="1" y="15"/>
                    </a:lnTo>
                    <a:lnTo>
                      <a:pt x="1" y="15"/>
                    </a:lnTo>
                    <a:lnTo>
                      <a:pt x="1" y="15"/>
                    </a:lnTo>
                    <a:lnTo>
                      <a:pt x="1" y="15"/>
                    </a:lnTo>
                    <a:lnTo>
                      <a:pt x="1" y="14"/>
                    </a:lnTo>
                    <a:lnTo>
                      <a:pt x="0" y="14"/>
                    </a:lnTo>
                    <a:lnTo>
                      <a:pt x="0" y="14"/>
                    </a:lnTo>
                    <a:lnTo>
                      <a:pt x="0" y="14"/>
                    </a:lnTo>
                    <a:lnTo>
                      <a:pt x="0" y="14"/>
                    </a:lnTo>
                    <a:lnTo>
                      <a:pt x="0" y="14"/>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0" y="10"/>
                    </a:lnTo>
                    <a:lnTo>
                      <a:pt x="0" y="10"/>
                    </a:lnTo>
                    <a:lnTo>
                      <a:pt x="0" y="10"/>
                    </a:lnTo>
                    <a:lnTo>
                      <a:pt x="0" y="10"/>
                    </a:lnTo>
                    <a:lnTo>
                      <a:pt x="0" y="9"/>
                    </a:lnTo>
                    <a:lnTo>
                      <a:pt x="0" y="9"/>
                    </a:lnTo>
                    <a:lnTo>
                      <a:pt x="0" y="9"/>
                    </a:lnTo>
                    <a:lnTo>
                      <a:pt x="0" y="9"/>
                    </a:lnTo>
                    <a:lnTo>
                      <a:pt x="0" y="9"/>
                    </a:lnTo>
                    <a:lnTo>
                      <a:pt x="0" y="9"/>
                    </a:lnTo>
                    <a:lnTo>
                      <a:pt x="0" y="7"/>
                    </a:lnTo>
                    <a:lnTo>
                      <a:pt x="0" y="7"/>
                    </a:lnTo>
                    <a:lnTo>
                      <a:pt x="0" y="7"/>
                    </a:lnTo>
                    <a:lnTo>
                      <a:pt x="0" y="7"/>
                    </a:lnTo>
                    <a:lnTo>
                      <a:pt x="0" y="7"/>
                    </a:lnTo>
                    <a:lnTo>
                      <a:pt x="0" y="7"/>
                    </a:lnTo>
                    <a:lnTo>
                      <a:pt x="0" y="6"/>
                    </a:lnTo>
                    <a:lnTo>
                      <a:pt x="0" y="6"/>
                    </a:lnTo>
                    <a:lnTo>
                      <a:pt x="0" y="6"/>
                    </a:lnTo>
                    <a:lnTo>
                      <a:pt x="0" y="6"/>
                    </a:lnTo>
                    <a:lnTo>
                      <a:pt x="0" y="6"/>
                    </a:lnTo>
                    <a:lnTo>
                      <a:pt x="0" y="6"/>
                    </a:lnTo>
                    <a:lnTo>
                      <a:pt x="0" y="5"/>
                    </a:lnTo>
                    <a:lnTo>
                      <a:pt x="0" y="5"/>
                    </a:lnTo>
                    <a:lnTo>
                      <a:pt x="0" y="5"/>
                    </a:lnTo>
                    <a:lnTo>
                      <a:pt x="1" y="5"/>
                    </a:lnTo>
                    <a:lnTo>
                      <a:pt x="1" y="5"/>
                    </a:lnTo>
                    <a:lnTo>
                      <a:pt x="1" y="5"/>
                    </a:lnTo>
                    <a:lnTo>
                      <a:pt x="1" y="5"/>
                    </a:lnTo>
                    <a:lnTo>
                      <a:pt x="1" y="4"/>
                    </a:lnTo>
                    <a:lnTo>
                      <a:pt x="1" y="4"/>
                    </a:lnTo>
                    <a:lnTo>
                      <a:pt x="1" y="4"/>
                    </a:lnTo>
                    <a:lnTo>
                      <a:pt x="1" y="4"/>
                    </a:lnTo>
                    <a:lnTo>
                      <a:pt x="1" y="4"/>
                    </a:lnTo>
                    <a:lnTo>
                      <a:pt x="1" y="4"/>
                    </a:lnTo>
                    <a:lnTo>
                      <a:pt x="1" y="4"/>
                    </a:lnTo>
                    <a:lnTo>
                      <a:pt x="1" y="4"/>
                    </a:lnTo>
                    <a:lnTo>
                      <a:pt x="1" y="3"/>
                    </a:lnTo>
                    <a:lnTo>
                      <a:pt x="1" y="3"/>
                    </a:lnTo>
                    <a:lnTo>
                      <a:pt x="2" y="3"/>
                    </a:lnTo>
                    <a:lnTo>
                      <a:pt x="2" y="3"/>
                    </a:lnTo>
                    <a:lnTo>
                      <a:pt x="2" y="3"/>
                    </a:lnTo>
                    <a:lnTo>
                      <a:pt x="2" y="3"/>
                    </a:lnTo>
                    <a:lnTo>
                      <a:pt x="2" y="3"/>
                    </a:lnTo>
                    <a:lnTo>
                      <a:pt x="2" y="3"/>
                    </a:lnTo>
                    <a:lnTo>
                      <a:pt x="2" y="2"/>
                    </a:lnTo>
                    <a:lnTo>
                      <a:pt x="2" y="2"/>
                    </a:lnTo>
                    <a:lnTo>
                      <a:pt x="2" y="2"/>
                    </a:lnTo>
                    <a:lnTo>
                      <a:pt x="2" y="2"/>
                    </a:lnTo>
                    <a:lnTo>
                      <a:pt x="2" y="2"/>
                    </a:lnTo>
                    <a:lnTo>
                      <a:pt x="3" y="2"/>
                    </a:lnTo>
                    <a:lnTo>
                      <a:pt x="3" y="2"/>
                    </a:lnTo>
                    <a:lnTo>
                      <a:pt x="3" y="2"/>
                    </a:lnTo>
                    <a:lnTo>
                      <a:pt x="3" y="2"/>
                    </a:lnTo>
                    <a:lnTo>
                      <a:pt x="3" y="2"/>
                    </a:lnTo>
                    <a:lnTo>
                      <a:pt x="3" y="1"/>
                    </a:lnTo>
                    <a:lnTo>
                      <a:pt x="3" y="1"/>
                    </a:lnTo>
                    <a:lnTo>
                      <a:pt x="3" y="1"/>
                    </a:lnTo>
                    <a:lnTo>
                      <a:pt x="3" y="1"/>
                    </a:lnTo>
                    <a:lnTo>
                      <a:pt x="4" y="1"/>
                    </a:lnTo>
                    <a:lnTo>
                      <a:pt x="4" y="1"/>
                    </a:lnTo>
                    <a:lnTo>
                      <a:pt x="4" y="1"/>
                    </a:lnTo>
                    <a:lnTo>
                      <a:pt x="4" y="1"/>
                    </a:lnTo>
                    <a:lnTo>
                      <a:pt x="4" y="1"/>
                    </a:lnTo>
                    <a:lnTo>
                      <a:pt x="4" y="1"/>
                    </a:lnTo>
                    <a:lnTo>
                      <a:pt x="4" y="1"/>
                    </a:lnTo>
                    <a:lnTo>
                      <a:pt x="4" y="1"/>
                    </a:lnTo>
                    <a:lnTo>
                      <a:pt x="5" y="1"/>
                    </a:lnTo>
                    <a:lnTo>
                      <a:pt x="5" y="1"/>
                    </a:lnTo>
                    <a:lnTo>
                      <a:pt x="5" y="1"/>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8" y="0"/>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10" y="0"/>
                    </a:lnTo>
                    <a:lnTo>
                      <a:pt x="10" y="0"/>
                    </a:lnTo>
                    <a:lnTo>
                      <a:pt x="10" y="0"/>
                    </a:lnTo>
                    <a:lnTo>
                      <a:pt x="10" y="1"/>
                    </a:lnTo>
                    <a:lnTo>
                      <a:pt x="10" y="1"/>
                    </a:lnTo>
                    <a:lnTo>
                      <a:pt x="10" y="1"/>
                    </a:lnTo>
                    <a:lnTo>
                      <a:pt x="10" y="1"/>
                    </a:lnTo>
                    <a:lnTo>
                      <a:pt x="11" y="1"/>
                    </a:lnTo>
                    <a:lnTo>
                      <a:pt x="11" y="1"/>
                    </a:lnTo>
                    <a:lnTo>
                      <a:pt x="11" y="1"/>
                    </a:lnTo>
                    <a:lnTo>
                      <a:pt x="11" y="1"/>
                    </a:lnTo>
                    <a:lnTo>
                      <a:pt x="11" y="1"/>
                    </a:lnTo>
                    <a:lnTo>
                      <a:pt x="11" y="1"/>
                    </a:lnTo>
                    <a:lnTo>
                      <a:pt x="11" y="1"/>
                    </a:lnTo>
                    <a:lnTo>
                      <a:pt x="11" y="1"/>
                    </a:lnTo>
                    <a:lnTo>
                      <a:pt x="12" y="1"/>
                    </a:lnTo>
                    <a:lnTo>
                      <a:pt x="12" y="1"/>
                    </a:lnTo>
                    <a:lnTo>
                      <a:pt x="12" y="1"/>
                    </a:lnTo>
                    <a:lnTo>
                      <a:pt x="12" y="2"/>
                    </a:lnTo>
                    <a:lnTo>
                      <a:pt x="12" y="2"/>
                    </a:lnTo>
                    <a:lnTo>
                      <a:pt x="12" y="2"/>
                    </a:lnTo>
                    <a:lnTo>
                      <a:pt x="12" y="2"/>
                    </a:lnTo>
                    <a:lnTo>
                      <a:pt x="12" y="2"/>
                    </a:lnTo>
                    <a:lnTo>
                      <a:pt x="13" y="2"/>
                    </a:lnTo>
                    <a:lnTo>
                      <a:pt x="13" y="2"/>
                    </a:lnTo>
                    <a:lnTo>
                      <a:pt x="13" y="2"/>
                    </a:lnTo>
                    <a:lnTo>
                      <a:pt x="13" y="2"/>
                    </a:lnTo>
                    <a:lnTo>
                      <a:pt x="13" y="2"/>
                    </a:lnTo>
                    <a:lnTo>
                      <a:pt x="13" y="3"/>
                    </a:lnTo>
                    <a:lnTo>
                      <a:pt x="13" y="3"/>
                    </a:lnTo>
                    <a:lnTo>
                      <a:pt x="13" y="3"/>
                    </a:lnTo>
                    <a:lnTo>
                      <a:pt x="13" y="3"/>
                    </a:lnTo>
                    <a:lnTo>
                      <a:pt x="13" y="3"/>
                    </a:lnTo>
                    <a:lnTo>
                      <a:pt x="14" y="3"/>
                    </a:lnTo>
                    <a:lnTo>
                      <a:pt x="14" y="3"/>
                    </a:lnTo>
                    <a:lnTo>
                      <a:pt x="14" y="3"/>
                    </a:lnTo>
                    <a:lnTo>
                      <a:pt x="14" y="4"/>
                    </a:lnTo>
                    <a:lnTo>
                      <a:pt x="14" y="4"/>
                    </a:lnTo>
                    <a:lnTo>
                      <a:pt x="14" y="4"/>
                    </a:lnTo>
                    <a:lnTo>
                      <a:pt x="14" y="4"/>
                    </a:lnTo>
                    <a:lnTo>
                      <a:pt x="14" y="4"/>
                    </a:lnTo>
                    <a:lnTo>
                      <a:pt x="14" y="4"/>
                    </a:lnTo>
                    <a:lnTo>
                      <a:pt x="14" y="4"/>
                    </a:lnTo>
                    <a:lnTo>
                      <a:pt x="15" y="4"/>
                    </a:lnTo>
                    <a:lnTo>
                      <a:pt x="15" y="5"/>
                    </a:lnTo>
                    <a:lnTo>
                      <a:pt x="15" y="5"/>
                    </a:lnTo>
                    <a:lnTo>
                      <a:pt x="15" y="5"/>
                    </a:lnTo>
                    <a:lnTo>
                      <a:pt x="15" y="5"/>
                    </a:lnTo>
                    <a:lnTo>
                      <a:pt x="15" y="5"/>
                    </a:lnTo>
                    <a:lnTo>
                      <a:pt x="15" y="5"/>
                    </a:lnTo>
                    <a:lnTo>
                      <a:pt x="15" y="5"/>
                    </a:lnTo>
                    <a:lnTo>
                      <a:pt x="15" y="6"/>
                    </a:lnTo>
                    <a:lnTo>
                      <a:pt x="15" y="6"/>
                    </a:lnTo>
                    <a:lnTo>
                      <a:pt x="15" y="6"/>
                    </a:lnTo>
                    <a:lnTo>
                      <a:pt x="15" y="6"/>
                    </a:lnTo>
                    <a:lnTo>
                      <a:pt x="15" y="6"/>
                    </a:lnTo>
                    <a:lnTo>
                      <a:pt x="15" y="6"/>
                    </a:lnTo>
                    <a:lnTo>
                      <a:pt x="16" y="7"/>
                    </a:lnTo>
                    <a:lnTo>
                      <a:pt x="16" y="7"/>
                    </a:lnTo>
                    <a:lnTo>
                      <a:pt x="16" y="7"/>
                    </a:lnTo>
                    <a:lnTo>
                      <a:pt x="16" y="7"/>
                    </a:lnTo>
                    <a:lnTo>
                      <a:pt x="16" y="7"/>
                    </a:lnTo>
                    <a:lnTo>
                      <a:pt x="16" y="7"/>
                    </a:lnTo>
                    <a:lnTo>
                      <a:pt x="16" y="9"/>
                    </a:lnTo>
                    <a:lnTo>
                      <a:pt x="16" y="9"/>
                    </a:lnTo>
                    <a:lnTo>
                      <a:pt x="16" y="9"/>
                    </a:lnTo>
                    <a:lnTo>
                      <a:pt x="16" y="9"/>
                    </a:lnTo>
                    <a:lnTo>
                      <a:pt x="16" y="9"/>
                    </a:lnTo>
                    <a:lnTo>
                      <a:pt x="16" y="9"/>
                    </a:lnTo>
                    <a:lnTo>
                      <a:pt x="16" y="10"/>
                    </a:lnTo>
                    <a:lnTo>
                      <a:pt x="16" y="10"/>
                    </a:lnTo>
                    <a:lnTo>
                      <a:pt x="16" y="10"/>
                    </a:lnTo>
                    <a:lnTo>
                      <a:pt x="16" y="10"/>
                    </a:lnTo>
                    <a:lnTo>
                      <a:pt x="16" y="10"/>
                    </a:lnTo>
                    <a:lnTo>
                      <a:pt x="16" y="10"/>
                    </a:lnTo>
                    <a:lnTo>
                      <a:pt x="16" y="11"/>
                    </a:lnTo>
                    <a:lnTo>
                      <a:pt x="16" y="11"/>
                    </a:lnTo>
                    <a:lnTo>
                      <a:pt x="16" y="1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181">
                <a:extLst>
                  <a:ext uri="{FF2B5EF4-FFF2-40B4-BE49-F238E27FC236}">
                    <a16:creationId xmlns:a16="http://schemas.microsoft.com/office/drawing/2014/main" id="{59F10496-FF83-AFDF-96A1-D03FACE03564}"/>
                  </a:ext>
                </a:extLst>
              </p:cNvPr>
              <p:cNvSpPr>
                <a:spLocks/>
              </p:cNvSpPr>
              <p:nvPr/>
            </p:nvSpPr>
            <p:spPr bwMode="auto">
              <a:xfrm>
                <a:off x="2461" y="2106"/>
                <a:ext cx="27" cy="30"/>
              </a:xfrm>
              <a:custGeom>
                <a:avLst/>
                <a:gdLst>
                  <a:gd name="T0" fmla="*/ 27 w 27"/>
                  <a:gd name="T1" fmla="*/ 16 h 30"/>
                  <a:gd name="T2" fmla="*/ 27 w 27"/>
                  <a:gd name="T3" fmla="*/ 18 h 30"/>
                  <a:gd name="T4" fmla="*/ 27 w 27"/>
                  <a:gd name="T5" fmla="*/ 19 h 30"/>
                  <a:gd name="T6" fmla="*/ 26 w 27"/>
                  <a:gd name="T7" fmla="*/ 21 h 30"/>
                  <a:gd name="T8" fmla="*/ 26 w 27"/>
                  <a:gd name="T9" fmla="*/ 22 h 30"/>
                  <a:gd name="T10" fmla="*/ 25 w 27"/>
                  <a:gd name="T11" fmla="*/ 24 h 30"/>
                  <a:gd name="T12" fmla="*/ 23 w 27"/>
                  <a:gd name="T13" fmla="*/ 25 h 30"/>
                  <a:gd name="T14" fmla="*/ 22 w 27"/>
                  <a:gd name="T15" fmla="*/ 27 h 30"/>
                  <a:gd name="T16" fmla="*/ 21 w 27"/>
                  <a:gd name="T17" fmla="*/ 27 h 30"/>
                  <a:gd name="T18" fmla="*/ 20 w 27"/>
                  <a:gd name="T19" fmla="*/ 28 h 30"/>
                  <a:gd name="T20" fmla="*/ 19 w 27"/>
                  <a:gd name="T21" fmla="*/ 29 h 30"/>
                  <a:gd name="T22" fmla="*/ 18 w 27"/>
                  <a:gd name="T23" fmla="*/ 30 h 30"/>
                  <a:gd name="T24" fmla="*/ 16 w 27"/>
                  <a:gd name="T25" fmla="*/ 30 h 30"/>
                  <a:gd name="T26" fmla="*/ 15 w 27"/>
                  <a:gd name="T27" fmla="*/ 30 h 30"/>
                  <a:gd name="T28" fmla="*/ 14 w 27"/>
                  <a:gd name="T29" fmla="*/ 30 h 30"/>
                  <a:gd name="T30" fmla="*/ 12 w 27"/>
                  <a:gd name="T31" fmla="*/ 30 h 30"/>
                  <a:gd name="T32" fmla="*/ 11 w 27"/>
                  <a:gd name="T33" fmla="*/ 30 h 30"/>
                  <a:gd name="T34" fmla="*/ 10 w 27"/>
                  <a:gd name="T35" fmla="*/ 30 h 30"/>
                  <a:gd name="T36" fmla="*/ 9 w 27"/>
                  <a:gd name="T37" fmla="*/ 29 h 30"/>
                  <a:gd name="T38" fmla="*/ 6 w 27"/>
                  <a:gd name="T39" fmla="*/ 29 h 30"/>
                  <a:gd name="T40" fmla="*/ 5 w 27"/>
                  <a:gd name="T41" fmla="*/ 28 h 30"/>
                  <a:gd name="T42" fmla="*/ 4 w 27"/>
                  <a:gd name="T43" fmla="*/ 27 h 30"/>
                  <a:gd name="T44" fmla="*/ 3 w 27"/>
                  <a:gd name="T45" fmla="*/ 26 h 30"/>
                  <a:gd name="T46" fmla="*/ 3 w 27"/>
                  <a:gd name="T47" fmla="*/ 25 h 30"/>
                  <a:gd name="T48" fmla="*/ 2 w 27"/>
                  <a:gd name="T49" fmla="*/ 22 h 30"/>
                  <a:gd name="T50" fmla="*/ 1 w 27"/>
                  <a:gd name="T51" fmla="*/ 21 h 30"/>
                  <a:gd name="T52" fmla="*/ 1 w 27"/>
                  <a:gd name="T53" fmla="*/ 20 h 30"/>
                  <a:gd name="T54" fmla="*/ 1 w 27"/>
                  <a:gd name="T55" fmla="*/ 18 h 30"/>
                  <a:gd name="T56" fmla="*/ 0 w 27"/>
                  <a:gd name="T57" fmla="*/ 17 h 30"/>
                  <a:gd name="T58" fmla="*/ 0 w 27"/>
                  <a:gd name="T59" fmla="*/ 15 h 30"/>
                  <a:gd name="T60" fmla="*/ 0 w 27"/>
                  <a:gd name="T61" fmla="*/ 14 h 30"/>
                  <a:gd name="T62" fmla="*/ 1 w 27"/>
                  <a:gd name="T63" fmla="*/ 12 h 30"/>
                  <a:gd name="T64" fmla="*/ 1 w 27"/>
                  <a:gd name="T65" fmla="*/ 11 h 30"/>
                  <a:gd name="T66" fmla="*/ 2 w 27"/>
                  <a:gd name="T67" fmla="*/ 9 h 30"/>
                  <a:gd name="T68" fmla="*/ 2 w 27"/>
                  <a:gd name="T69" fmla="*/ 8 h 30"/>
                  <a:gd name="T70" fmla="*/ 3 w 27"/>
                  <a:gd name="T71" fmla="*/ 6 h 30"/>
                  <a:gd name="T72" fmla="*/ 4 w 27"/>
                  <a:gd name="T73" fmla="*/ 5 h 30"/>
                  <a:gd name="T74" fmla="*/ 5 w 27"/>
                  <a:gd name="T75" fmla="*/ 4 h 30"/>
                  <a:gd name="T76" fmla="*/ 6 w 27"/>
                  <a:gd name="T77" fmla="*/ 3 h 30"/>
                  <a:gd name="T78" fmla="*/ 7 w 27"/>
                  <a:gd name="T79" fmla="*/ 2 h 30"/>
                  <a:gd name="T80" fmla="*/ 9 w 27"/>
                  <a:gd name="T81" fmla="*/ 1 h 30"/>
                  <a:gd name="T82" fmla="*/ 10 w 27"/>
                  <a:gd name="T83" fmla="*/ 1 h 30"/>
                  <a:gd name="T84" fmla="*/ 11 w 27"/>
                  <a:gd name="T85" fmla="*/ 0 h 30"/>
                  <a:gd name="T86" fmla="*/ 13 w 27"/>
                  <a:gd name="T87" fmla="*/ 0 h 30"/>
                  <a:gd name="T88" fmla="*/ 14 w 27"/>
                  <a:gd name="T89" fmla="*/ 0 h 30"/>
                  <a:gd name="T90" fmla="*/ 15 w 27"/>
                  <a:gd name="T91" fmla="*/ 0 h 30"/>
                  <a:gd name="T92" fmla="*/ 17 w 27"/>
                  <a:gd name="T93" fmla="*/ 0 h 30"/>
                  <a:gd name="T94" fmla="*/ 18 w 27"/>
                  <a:gd name="T95" fmla="*/ 0 h 30"/>
                  <a:gd name="T96" fmla="*/ 19 w 27"/>
                  <a:gd name="T97" fmla="*/ 1 h 30"/>
                  <a:gd name="T98" fmla="*/ 20 w 27"/>
                  <a:gd name="T99" fmla="*/ 2 h 30"/>
                  <a:gd name="T100" fmla="*/ 21 w 27"/>
                  <a:gd name="T101" fmla="*/ 2 h 30"/>
                  <a:gd name="T102" fmla="*/ 22 w 27"/>
                  <a:gd name="T103" fmla="*/ 3 h 30"/>
                  <a:gd name="T104" fmla="*/ 23 w 27"/>
                  <a:gd name="T105" fmla="*/ 4 h 30"/>
                  <a:gd name="T106" fmla="*/ 25 w 27"/>
                  <a:gd name="T107" fmla="*/ 5 h 30"/>
                  <a:gd name="T108" fmla="*/ 26 w 27"/>
                  <a:gd name="T109" fmla="*/ 8 h 30"/>
                  <a:gd name="T110" fmla="*/ 26 w 27"/>
                  <a:gd name="T111" fmla="*/ 9 h 30"/>
                  <a:gd name="T112" fmla="*/ 27 w 27"/>
                  <a:gd name="T113" fmla="*/ 10 h 30"/>
                  <a:gd name="T114" fmla="*/ 27 w 27"/>
                  <a:gd name="T115" fmla="*/ 12 h 30"/>
                  <a:gd name="T116" fmla="*/ 27 w 27"/>
                  <a:gd name="T117" fmla="*/ 13 h 30"/>
                  <a:gd name="T118" fmla="*/ 27 w 27"/>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27" y="15"/>
                    </a:moveTo>
                    <a:lnTo>
                      <a:pt x="27" y="15"/>
                    </a:lnTo>
                    <a:lnTo>
                      <a:pt x="27" y="16"/>
                    </a:lnTo>
                    <a:lnTo>
                      <a:pt x="27" y="16"/>
                    </a:lnTo>
                    <a:lnTo>
                      <a:pt x="27" y="16"/>
                    </a:lnTo>
                    <a:lnTo>
                      <a:pt x="27" y="16"/>
                    </a:lnTo>
                    <a:lnTo>
                      <a:pt x="27" y="17"/>
                    </a:lnTo>
                    <a:lnTo>
                      <a:pt x="27" y="17"/>
                    </a:lnTo>
                    <a:lnTo>
                      <a:pt x="27" y="17"/>
                    </a:lnTo>
                    <a:lnTo>
                      <a:pt x="27" y="17"/>
                    </a:lnTo>
                    <a:lnTo>
                      <a:pt x="27" y="18"/>
                    </a:lnTo>
                    <a:lnTo>
                      <a:pt x="27" y="18"/>
                    </a:lnTo>
                    <a:lnTo>
                      <a:pt x="27" y="18"/>
                    </a:lnTo>
                    <a:lnTo>
                      <a:pt x="27" y="18"/>
                    </a:lnTo>
                    <a:lnTo>
                      <a:pt x="27" y="19"/>
                    </a:lnTo>
                    <a:lnTo>
                      <a:pt x="27" y="19"/>
                    </a:lnTo>
                    <a:lnTo>
                      <a:pt x="27" y="19"/>
                    </a:lnTo>
                    <a:lnTo>
                      <a:pt x="27" y="19"/>
                    </a:lnTo>
                    <a:lnTo>
                      <a:pt x="27" y="19"/>
                    </a:lnTo>
                    <a:lnTo>
                      <a:pt x="27" y="20"/>
                    </a:lnTo>
                    <a:lnTo>
                      <a:pt x="26" y="20"/>
                    </a:lnTo>
                    <a:lnTo>
                      <a:pt x="26" y="20"/>
                    </a:lnTo>
                    <a:lnTo>
                      <a:pt x="26" y="20"/>
                    </a:lnTo>
                    <a:lnTo>
                      <a:pt x="26" y="21"/>
                    </a:lnTo>
                    <a:lnTo>
                      <a:pt x="26" y="21"/>
                    </a:lnTo>
                    <a:lnTo>
                      <a:pt x="26" y="21"/>
                    </a:lnTo>
                    <a:lnTo>
                      <a:pt x="26" y="21"/>
                    </a:lnTo>
                    <a:lnTo>
                      <a:pt x="26" y="22"/>
                    </a:lnTo>
                    <a:lnTo>
                      <a:pt x="26" y="22"/>
                    </a:lnTo>
                    <a:lnTo>
                      <a:pt x="26" y="22"/>
                    </a:lnTo>
                    <a:lnTo>
                      <a:pt x="26" y="22"/>
                    </a:lnTo>
                    <a:lnTo>
                      <a:pt x="25" y="22"/>
                    </a:lnTo>
                    <a:lnTo>
                      <a:pt x="25" y="24"/>
                    </a:lnTo>
                    <a:lnTo>
                      <a:pt x="25" y="24"/>
                    </a:lnTo>
                    <a:lnTo>
                      <a:pt x="25" y="24"/>
                    </a:lnTo>
                    <a:lnTo>
                      <a:pt x="25" y="24"/>
                    </a:lnTo>
                    <a:lnTo>
                      <a:pt x="25" y="24"/>
                    </a:lnTo>
                    <a:lnTo>
                      <a:pt x="25" y="25"/>
                    </a:lnTo>
                    <a:lnTo>
                      <a:pt x="23" y="25"/>
                    </a:lnTo>
                    <a:lnTo>
                      <a:pt x="23" y="25"/>
                    </a:lnTo>
                    <a:lnTo>
                      <a:pt x="23" y="25"/>
                    </a:lnTo>
                    <a:lnTo>
                      <a:pt x="23" y="25"/>
                    </a:lnTo>
                    <a:lnTo>
                      <a:pt x="23" y="26"/>
                    </a:lnTo>
                    <a:lnTo>
                      <a:pt x="23" y="26"/>
                    </a:lnTo>
                    <a:lnTo>
                      <a:pt x="23" y="26"/>
                    </a:lnTo>
                    <a:lnTo>
                      <a:pt x="22" y="26"/>
                    </a:lnTo>
                    <a:lnTo>
                      <a:pt x="22" y="26"/>
                    </a:lnTo>
                    <a:lnTo>
                      <a:pt x="22" y="27"/>
                    </a:lnTo>
                    <a:lnTo>
                      <a:pt x="22" y="27"/>
                    </a:lnTo>
                    <a:lnTo>
                      <a:pt x="22" y="27"/>
                    </a:lnTo>
                    <a:lnTo>
                      <a:pt x="22" y="27"/>
                    </a:lnTo>
                    <a:lnTo>
                      <a:pt x="21" y="27"/>
                    </a:lnTo>
                    <a:lnTo>
                      <a:pt x="21" y="27"/>
                    </a:lnTo>
                    <a:lnTo>
                      <a:pt x="21" y="27"/>
                    </a:lnTo>
                    <a:lnTo>
                      <a:pt x="21" y="28"/>
                    </a:lnTo>
                    <a:lnTo>
                      <a:pt x="21" y="28"/>
                    </a:lnTo>
                    <a:lnTo>
                      <a:pt x="21" y="28"/>
                    </a:lnTo>
                    <a:lnTo>
                      <a:pt x="20" y="28"/>
                    </a:lnTo>
                    <a:lnTo>
                      <a:pt x="20" y="28"/>
                    </a:lnTo>
                    <a:lnTo>
                      <a:pt x="20" y="28"/>
                    </a:lnTo>
                    <a:lnTo>
                      <a:pt x="20" y="28"/>
                    </a:lnTo>
                    <a:lnTo>
                      <a:pt x="20" y="29"/>
                    </a:lnTo>
                    <a:lnTo>
                      <a:pt x="19" y="29"/>
                    </a:lnTo>
                    <a:lnTo>
                      <a:pt x="19" y="29"/>
                    </a:lnTo>
                    <a:lnTo>
                      <a:pt x="19" y="29"/>
                    </a:lnTo>
                    <a:lnTo>
                      <a:pt x="19" y="29"/>
                    </a:lnTo>
                    <a:lnTo>
                      <a:pt x="19" y="29"/>
                    </a:lnTo>
                    <a:lnTo>
                      <a:pt x="18" y="29"/>
                    </a:lnTo>
                    <a:lnTo>
                      <a:pt x="18" y="29"/>
                    </a:lnTo>
                    <a:lnTo>
                      <a:pt x="18" y="29"/>
                    </a:lnTo>
                    <a:lnTo>
                      <a:pt x="18" y="29"/>
                    </a:lnTo>
                    <a:lnTo>
                      <a:pt x="18" y="30"/>
                    </a:lnTo>
                    <a:lnTo>
                      <a:pt x="17" y="30"/>
                    </a:lnTo>
                    <a:lnTo>
                      <a:pt x="17" y="30"/>
                    </a:lnTo>
                    <a:lnTo>
                      <a:pt x="17" y="30"/>
                    </a:lnTo>
                    <a:lnTo>
                      <a:pt x="17" y="30"/>
                    </a:lnTo>
                    <a:lnTo>
                      <a:pt x="17" y="30"/>
                    </a:lnTo>
                    <a:lnTo>
                      <a:pt x="16"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4" y="30"/>
                    </a:lnTo>
                    <a:lnTo>
                      <a:pt x="13" y="30"/>
                    </a:lnTo>
                    <a:lnTo>
                      <a:pt x="13" y="30"/>
                    </a:lnTo>
                    <a:lnTo>
                      <a:pt x="13" y="30"/>
                    </a:lnTo>
                    <a:lnTo>
                      <a:pt x="13" y="30"/>
                    </a:lnTo>
                    <a:lnTo>
                      <a:pt x="13" y="30"/>
                    </a:lnTo>
                    <a:lnTo>
                      <a:pt x="12" y="30"/>
                    </a:lnTo>
                    <a:lnTo>
                      <a:pt x="12" y="30"/>
                    </a:lnTo>
                    <a:lnTo>
                      <a:pt x="12" y="30"/>
                    </a:lnTo>
                    <a:lnTo>
                      <a:pt x="12" y="30"/>
                    </a:lnTo>
                    <a:lnTo>
                      <a:pt x="12" y="30"/>
                    </a:lnTo>
                    <a:lnTo>
                      <a:pt x="11" y="30"/>
                    </a:lnTo>
                    <a:lnTo>
                      <a:pt x="11" y="30"/>
                    </a:lnTo>
                    <a:lnTo>
                      <a:pt x="11" y="30"/>
                    </a:lnTo>
                    <a:lnTo>
                      <a:pt x="11" y="30"/>
                    </a:lnTo>
                    <a:lnTo>
                      <a:pt x="10" y="30"/>
                    </a:lnTo>
                    <a:lnTo>
                      <a:pt x="10" y="30"/>
                    </a:lnTo>
                    <a:lnTo>
                      <a:pt x="10" y="30"/>
                    </a:lnTo>
                    <a:lnTo>
                      <a:pt x="10" y="30"/>
                    </a:lnTo>
                    <a:lnTo>
                      <a:pt x="10" y="30"/>
                    </a:lnTo>
                    <a:lnTo>
                      <a:pt x="9" y="30"/>
                    </a:lnTo>
                    <a:lnTo>
                      <a:pt x="9" y="29"/>
                    </a:lnTo>
                    <a:lnTo>
                      <a:pt x="9" y="29"/>
                    </a:lnTo>
                    <a:lnTo>
                      <a:pt x="9" y="29"/>
                    </a:lnTo>
                    <a:lnTo>
                      <a:pt x="9" y="29"/>
                    </a:lnTo>
                    <a:lnTo>
                      <a:pt x="7" y="29"/>
                    </a:lnTo>
                    <a:lnTo>
                      <a:pt x="7" y="29"/>
                    </a:lnTo>
                    <a:lnTo>
                      <a:pt x="7" y="29"/>
                    </a:lnTo>
                    <a:lnTo>
                      <a:pt x="7" y="29"/>
                    </a:lnTo>
                    <a:lnTo>
                      <a:pt x="7" y="29"/>
                    </a:lnTo>
                    <a:lnTo>
                      <a:pt x="6" y="29"/>
                    </a:lnTo>
                    <a:lnTo>
                      <a:pt x="6" y="28"/>
                    </a:lnTo>
                    <a:lnTo>
                      <a:pt x="6" y="28"/>
                    </a:lnTo>
                    <a:lnTo>
                      <a:pt x="6" y="28"/>
                    </a:lnTo>
                    <a:lnTo>
                      <a:pt x="6" y="28"/>
                    </a:lnTo>
                    <a:lnTo>
                      <a:pt x="6" y="28"/>
                    </a:lnTo>
                    <a:lnTo>
                      <a:pt x="5" y="28"/>
                    </a:lnTo>
                    <a:lnTo>
                      <a:pt x="5" y="28"/>
                    </a:lnTo>
                    <a:lnTo>
                      <a:pt x="5" y="27"/>
                    </a:lnTo>
                    <a:lnTo>
                      <a:pt x="5" y="27"/>
                    </a:lnTo>
                    <a:lnTo>
                      <a:pt x="5" y="27"/>
                    </a:lnTo>
                    <a:lnTo>
                      <a:pt x="5" y="27"/>
                    </a:lnTo>
                    <a:lnTo>
                      <a:pt x="4" y="27"/>
                    </a:lnTo>
                    <a:lnTo>
                      <a:pt x="4" y="27"/>
                    </a:lnTo>
                    <a:lnTo>
                      <a:pt x="4" y="27"/>
                    </a:lnTo>
                    <a:lnTo>
                      <a:pt x="4" y="26"/>
                    </a:lnTo>
                    <a:lnTo>
                      <a:pt x="4" y="26"/>
                    </a:lnTo>
                    <a:lnTo>
                      <a:pt x="4" y="26"/>
                    </a:lnTo>
                    <a:lnTo>
                      <a:pt x="3" y="26"/>
                    </a:lnTo>
                    <a:lnTo>
                      <a:pt x="3" y="26"/>
                    </a:lnTo>
                    <a:lnTo>
                      <a:pt x="3" y="25"/>
                    </a:lnTo>
                    <a:lnTo>
                      <a:pt x="3" y="25"/>
                    </a:lnTo>
                    <a:lnTo>
                      <a:pt x="3" y="25"/>
                    </a:lnTo>
                    <a:lnTo>
                      <a:pt x="3" y="25"/>
                    </a:lnTo>
                    <a:lnTo>
                      <a:pt x="3" y="25"/>
                    </a:lnTo>
                    <a:lnTo>
                      <a:pt x="3" y="24"/>
                    </a:lnTo>
                    <a:lnTo>
                      <a:pt x="2" y="24"/>
                    </a:lnTo>
                    <a:lnTo>
                      <a:pt x="2" y="24"/>
                    </a:lnTo>
                    <a:lnTo>
                      <a:pt x="2" y="24"/>
                    </a:lnTo>
                    <a:lnTo>
                      <a:pt x="2" y="24"/>
                    </a:lnTo>
                    <a:lnTo>
                      <a:pt x="2" y="22"/>
                    </a:lnTo>
                    <a:lnTo>
                      <a:pt x="2" y="22"/>
                    </a:lnTo>
                    <a:lnTo>
                      <a:pt x="2" y="22"/>
                    </a:lnTo>
                    <a:lnTo>
                      <a:pt x="2" y="22"/>
                    </a:lnTo>
                    <a:lnTo>
                      <a:pt x="2" y="22"/>
                    </a:lnTo>
                    <a:lnTo>
                      <a:pt x="1" y="21"/>
                    </a:lnTo>
                    <a:lnTo>
                      <a:pt x="1" y="21"/>
                    </a:lnTo>
                    <a:lnTo>
                      <a:pt x="1" y="21"/>
                    </a:lnTo>
                    <a:lnTo>
                      <a:pt x="1" y="21"/>
                    </a:lnTo>
                    <a:lnTo>
                      <a:pt x="1" y="20"/>
                    </a:lnTo>
                    <a:lnTo>
                      <a:pt x="1" y="20"/>
                    </a:lnTo>
                    <a:lnTo>
                      <a:pt x="1" y="20"/>
                    </a:lnTo>
                    <a:lnTo>
                      <a:pt x="1" y="20"/>
                    </a:lnTo>
                    <a:lnTo>
                      <a:pt x="1" y="19"/>
                    </a:lnTo>
                    <a:lnTo>
                      <a:pt x="1" y="19"/>
                    </a:lnTo>
                    <a:lnTo>
                      <a:pt x="1" y="19"/>
                    </a:lnTo>
                    <a:lnTo>
                      <a:pt x="1" y="19"/>
                    </a:lnTo>
                    <a:lnTo>
                      <a:pt x="1" y="19"/>
                    </a:lnTo>
                    <a:lnTo>
                      <a:pt x="1" y="18"/>
                    </a:lnTo>
                    <a:lnTo>
                      <a:pt x="1" y="18"/>
                    </a:lnTo>
                    <a:lnTo>
                      <a:pt x="1"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1" y="13"/>
                    </a:lnTo>
                    <a:lnTo>
                      <a:pt x="1" y="13"/>
                    </a:lnTo>
                    <a:lnTo>
                      <a:pt x="1" y="13"/>
                    </a:lnTo>
                    <a:lnTo>
                      <a:pt x="1" y="13"/>
                    </a:lnTo>
                    <a:lnTo>
                      <a:pt x="1" y="12"/>
                    </a:lnTo>
                    <a:lnTo>
                      <a:pt x="1" y="12"/>
                    </a:lnTo>
                    <a:lnTo>
                      <a:pt x="1" y="12"/>
                    </a:lnTo>
                    <a:lnTo>
                      <a:pt x="1" y="12"/>
                    </a:lnTo>
                    <a:lnTo>
                      <a:pt x="1" y="11"/>
                    </a:lnTo>
                    <a:lnTo>
                      <a:pt x="1" y="11"/>
                    </a:lnTo>
                    <a:lnTo>
                      <a:pt x="1" y="11"/>
                    </a:lnTo>
                    <a:lnTo>
                      <a:pt x="1" y="11"/>
                    </a:lnTo>
                    <a:lnTo>
                      <a:pt x="1" y="10"/>
                    </a:lnTo>
                    <a:lnTo>
                      <a:pt x="1" y="10"/>
                    </a:lnTo>
                    <a:lnTo>
                      <a:pt x="1" y="10"/>
                    </a:lnTo>
                    <a:lnTo>
                      <a:pt x="1" y="10"/>
                    </a:lnTo>
                    <a:lnTo>
                      <a:pt x="2" y="9"/>
                    </a:lnTo>
                    <a:lnTo>
                      <a:pt x="2" y="9"/>
                    </a:lnTo>
                    <a:lnTo>
                      <a:pt x="2" y="9"/>
                    </a:lnTo>
                    <a:lnTo>
                      <a:pt x="2" y="9"/>
                    </a:lnTo>
                    <a:lnTo>
                      <a:pt x="2" y="9"/>
                    </a:lnTo>
                    <a:lnTo>
                      <a:pt x="2" y="8"/>
                    </a:lnTo>
                    <a:lnTo>
                      <a:pt x="2" y="8"/>
                    </a:lnTo>
                    <a:lnTo>
                      <a:pt x="2" y="8"/>
                    </a:lnTo>
                    <a:lnTo>
                      <a:pt x="2" y="8"/>
                    </a:lnTo>
                    <a:lnTo>
                      <a:pt x="3" y="6"/>
                    </a:lnTo>
                    <a:lnTo>
                      <a:pt x="3" y="6"/>
                    </a:lnTo>
                    <a:lnTo>
                      <a:pt x="3" y="6"/>
                    </a:lnTo>
                    <a:lnTo>
                      <a:pt x="3" y="6"/>
                    </a:lnTo>
                    <a:lnTo>
                      <a:pt x="3" y="6"/>
                    </a:lnTo>
                    <a:lnTo>
                      <a:pt x="3" y="5"/>
                    </a:lnTo>
                    <a:lnTo>
                      <a:pt x="3" y="5"/>
                    </a:lnTo>
                    <a:lnTo>
                      <a:pt x="3" y="5"/>
                    </a:lnTo>
                    <a:lnTo>
                      <a:pt x="4" y="5"/>
                    </a:lnTo>
                    <a:lnTo>
                      <a:pt x="4" y="5"/>
                    </a:lnTo>
                    <a:lnTo>
                      <a:pt x="4" y="4"/>
                    </a:lnTo>
                    <a:lnTo>
                      <a:pt x="4" y="4"/>
                    </a:lnTo>
                    <a:lnTo>
                      <a:pt x="4" y="4"/>
                    </a:lnTo>
                    <a:lnTo>
                      <a:pt x="4" y="4"/>
                    </a:lnTo>
                    <a:lnTo>
                      <a:pt x="5" y="4"/>
                    </a:lnTo>
                    <a:lnTo>
                      <a:pt x="5" y="4"/>
                    </a:lnTo>
                    <a:lnTo>
                      <a:pt x="5" y="3"/>
                    </a:lnTo>
                    <a:lnTo>
                      <a:pt x="5" y="3"/>
                    </a:lnTo>
                    <a:lnTo>
                      <a:pt x="5" y="3"/>
                    </a:lnTo>
                    <a:lnTo>
                      <a:pt x="5" y="3"/>
                    </a:lnTo>
                    <a:lnTo>
                      <a:pt x="6" y="3"/>
                    </a:lnTo>
                    <a:lnTo>
                      <a:pt x="6" y="3"/>
                    </a:lnTo>
                    <a:lnTo>
                      <a:pt x="6" y="2"/>
                    </a:lnTo>
                    <a:lnTo>
                      <a:pt x="6" y="2"/>
                    </a:lnTo>
                    <a:lnTo>
                      <a:pt x="6" y="2"/>
                    </a:lnTo>
                    <a:lnTo>
                      <a:pt x="6" y="2"/>
                    </a:lnTo>
                    <a:lnTo>
                      <a:pt x="7" y="2"/>
                    </a:lnTo>
                    <a:lnTo>
                      <a:pt x="7" y="2"/>
                    </a:lnTo>
                    <a:lnTo>
                      <a:pt x="7" y="2"/>
                    </a:lnTo>
                    <a:lnTo>
                      <a:pt x="7" y="2"/>
                    </a:lnTo>
                    <a:lnTo>
                      <a:pt x="7" y="1"/>
                    </a:lnTo>
                    <a:lnTo>
                      <a:pt x="9" y="1"/>
                    </a:lnTo>
                    <a:lnTo>
                      <a:pt x="9" y="1"/>
                    </a:lnTo>
                    <a:lnTo>
                      <a:pt x="9" y="1"/>
                    </a:lnTo>
                    <a:lnTo>
                      <a:pt x="9" y="1"/>
                    </a:lnTo>
                    <a:lnTo>
                      <a:pt x="9" y="1"/>
                    </a:lnTo>
                    <a:lnTo>
                      <a:pt x="10" y="1"/>
                    </a:lnTo>
                    <a:lnTo>
                      <a:pt x="10" y="1"/>
                    </a:lnTo>
                    <a:lnTo>
                      <a:pt x="10" y="1"/>
                    </a:lnTo>
                    <a:lnTo>
                      <a:pt x="10" y="1"/>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6" y="0"/>
                    </a:lnTo>
                    <a:lnTo>
                      <a:pt x="17" y="0"/>
                    </a:lnTo>
                    <a:lnTo>
                      <a:pt x="17" y="0"/>
                    </a:lnTo>
                    <a:lnTo>
                      <a:pt x="17" y="0"/>
                    </a:lnTo>
                    <a:lnTo>
                      <a:pt x="17" y="0"/>
                    </a:lnTo>
                    <a:lnTo>
                      <a:pt x="18" y="0"/>
                    </a:lnTo>
                    <a:lnTo>
                      <a:pt x="18" y="0"/>
                    </a:lnTo>
                    <a:lnTo>
                      <a:pt x="18" y="0"/>
                    </a:lnTo>
                    <a:lnTo>
                      <a:pt x="18" y="0"/>
                    </a:lnTo>
                    <a:lnTo>
                      <a:pt x="18" y="1"/>
                    </a:lnTo>
                    <a:lnTo>
                      <a:pt x="19" y="1"/>
                    </a:lnTo>
                    <a:lnTo>
                      <a:pt x="19" y="1"/>
                    </a:lnTo>
                    <a:lnTo>
                      <a:pt x="19" y="1"/>
                    </a:lnTo>
                    <a:lnTo>
                      <a:pt x="19" y="1"/>
                    </a:lnTo>
                    <a:lnTo>
                      <a:pt x="19" y="1"/>
                    </a:lnTo>
                    <a:lnTo>
                      <a:pt x="20" y="1"/>
                    </a:lnTo>
                    <a:lnTo>
                      <a:pt x="20" y="1"/>
                    </a:lnTo>
                    <a:lnTo>
                      <a:pt x="20" y="1"/>
                    </a:lnTo>
                    <a:lnTo>
                      <a:pt x="20" y="1"/>
                    </a:lnTo>
                    <a:lnTo>
                      <a:pt x="20" y="2"/>
                    </a:lnTo>
                    <a:lnTo>
                      <a:pt x="21" y="2"/>
                    </a:lnTo>
                    <a:lnTo>
                      <a:pt x="21" y="2"/>
                    </a:lnTo>
                    <a:lnTo>
                      <a:pt x="21" y="2"/>
                    </a:lnTo>
                    <a:lnTo>
                      <a:pt x="21" y="2"/>
                    </a:lnTo>
                    <a:lnTo>
                      <a:pt x="21" y="2"/>
                    </a:lnTo>
                    <a:lnTo>
                      <a:pt x="21" y="2"/>
                    </a:lnTo>
                    <a:lnTo>
                      <a:pt x="22" y="2"/>
                    </a:lnTo>
                    <a:lnTo>
                      <a:pt x="22" y="3"/>
                    </a:lnTo>
                    <a:lnTo>
                      <a:pt x="22" y="3"/>
                    </a:lnTo>
                    <a:lnTo>
                      <a:pt x="22" y="3"/>
                    </a:lnTo>
                    <a:lnTo>
                      <a:pt x="22" y="3"/>
                    </a:lnTo>
                    <a:lnTo>
                      <a:pt x="22" y="3"/>
                    </a:lnTo>
                    <a:lnTo>
                      <a:pt x="23" y="3"/>
                    </a:lnTo>
                    <a:lnTo>
                      <a:pt x="23" y="4"/>
                    </a:lnTo>
                    <a:lnTo>
                      <a:pt x="23" y="4"/>
                    </a:lnTo>
                    <a:lnTo>
                      <a:pt x="23" y="4"/>
                    </a:lnTo>
                    <a:lnTo>
                      <a:pt x="23" y="4"/>
                    </a:lnTo>
                    <a:lnTo>
                      <a:pt x="23" y="4"/>
                    </a:lnTo>
                    <a:lnTo>
                      <a:pt x="23" y="4"/>
                    </a:lnTo>
                    <a:lnTo>
                      <a:pt x="25" y="5"/>
                    </a:lnTo>
                    <a:lnTo>
                      <a:pt x="25" y="5"/>
                    </a:lnTo>
                    <a:lnTo>
                      <a:pt x="25" y="5"/>
                    </a:lnTo>
                    <a:lnTo>
                      <a:pt x="25" y="5"/>
                    </a:lnTo>
                    <a:lnTo>
                      <a:pt x="25" y="5"/>
                    </a:lnTo>
                    <a:lnTo>
                      <a:pt x="25" y="6"/>
                    </a:lnTo>
                    <a:lnTo>
                      <a:pt x="25" y="6"/>
                    </a:lnTo>
                    <a:lnTo>
                      <a:pt x="25" y="6"/>
                    </a:lnTo>
                    <a:lnTo>
                      <a:pt x="26" y="6"/>
                    </a:lnTo>
                    <a:lnTo>
                      <a:pt x="26" y="6"/>
                    </a:lnTo>
                    <a:lnTo>
                      <a:pt x="26" y="8"/>
                    </a:lnTo>
                    <a:lnTo>
                      <a:pt x="26" y="8"/>
                    </a:lnTo>
                    <a:lnTo>
                      <a:pt x="26" y="8"/>
                    </a:lnTo>
                    <a:lnTo>
                      <a:pt x="26" y="8"/>
                    </a:lnTo>
                    <a:lnTo>
                      <a:pt x="26" y="9"/>
                    </a:lnTo>
                    <a:lnTo>
                      <a:pt x="26" y="9"/>
                    </a:lnTo>
                    <a:lnTo>
                      <a:pt x="26" y="9"/>
                    </a:lnTo>
                    <a:lnTo>
                      <a:pt x="26" y="9"/>
                    </a:lnTo>
                    <a:lnTo>
                      <a:pt x="27" y="9"/>
                    </a:lnTo>
                    <a:lnTo>
                      <a:pt x="27" y="10"/>
                    </a:lnTo>
                    <a:lnTo>
                      <a:pt x="27" y="10"/>
                    </a:lnTo>
                    <a:lnTo>
                      <a:pt x="27" y="10"/>
                    </a:lnTo>
                    <a:lnTo>
                      <a:pt x="27" y="10"/>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182">
                <a:extLst>
                  <a:ext uri="{FF2B5EF4-FFF2-40B4-BE49-F238E27FC236}">
                    <a16:creationId xmlns:a16="http://schemas.microsoft.com/office/drawing/2014/main" id="{BE3C4189-DEC5-9DA9-75EB-C0E7712D4CE0}"/>
                  </a:ext>
                </a:extLst>
              </p:cNvPr>
              <p:cNvSpPr>
                <a:spLocks/>
              </p:cNvSpPr>
              <p:nvPr/>
            </p:nvSpPr>
            <p:spPr bwMode="auto">
              <a:xfrm>
                <a:off x="2944" y="2381"/>
                <a:ext cx="26" cy="31"/>
              </a:xfrm>
              <a:custGeom>
                <a:avLst/>
                <a:gdLst>
                  <a:gd name="T0" fmla="*/ 26 w 26"/>
                  <a:gd name="T1" fmla="*/ 17 h 31"/>
                  <a:gd name="T2" fmla="*/ 26 w 26"/>
                  <a:gd name="T3" fmla="*/ 18 h 31"/>
                  <a:gd name="T4" fmla="*/ 26 w 26"/>
                  <a:gd name="T5" fmla="*/ 20 h 31"/>
                  <a:gd name="T6" fmla="*/ 25 w 26"/>
                  <a:gd name="T7" fmla="*/ 21 h 31"/>
                  <a:gd name="T8" fmla="*/ 25 w 26"/>
                  <a:gd name="T9" fmla="*/ 22 h 31"/>
                  <a:gd name="T10" fmla="*/ 24 w 26"/>
                  <a:gd name="T11" fmla="*/ 24 h 31"/>
                  <a:gd name="T12" fmla="*/ 23 w 26"/>
                  <a:gd name="T13" fmla="*/ 25 h 31"/>
                  <a:gd name="T14" fmla="*/ 22 w 26"/>
                  <a:gd name="T15" fmla="*/ 26 h 31"/>
                  <a:gd name="T16" fmla="*/ 21 w 26"/>
                  <a:gd name="T17" fmla="*/ 27 h 31"/>
                  <a:gd name="T18" fmla="*/ 20 w 26"/>
                  <a:gd name="T19" fmla="*/ 29 h 31"/>
                  <a:gd name="T20" fmla="*/ 19 w 26"/>
                  <a:gd name="T21" fmla="*/ 29 h 31"/>
                  <a:gd name="T22" fmla="*/ 18 w 26"/>
                  <a:gd name="T23" fmla="*/ 30 h 31"/>
                  <a:gd name="T24" fmla="*/ 16 w 26"/>
                  <a:gd name="T25" fmla="*/ 30 h 31"/>
                  <a:gd name="T26" fmla="*/ 15 w 26"/>
                  <a:gd name="T27" fmla="*/ 31 h 31"/>
                  <a:gd name="T28" fmla="*/ 14 w 26"/>
                  <a:gd name="T29" fmla="*/ 31 h 31"/>
                  <a:gd name="T30" fmla="*/ 11 w 26"/>
                  <a:gd name="T31" fmla="*/ 31 h 31"/>
                  <a:gd name="T32" fmla="*/ 10 w 26"/>
                  <a:gd name="T33" fmla="*/ 30 h 31"/>
                  <a:gd name="T34" fmla="*/ 9 w 26"/>
                  <a:gd name="T35" fmla="*/ 30 h 31"/>
                  <a:gd name="T36" fmla="*/ 8 w 26"/>
                  <a:gd name="T37" fmla="*/ 30 h 31"/>
                  <a:gd name="T38" fmla="*/ 6 w 26"/>
                  <a:gd name="T39" fmla="*/ 29 h 31"/>
                  <a:gd name="T40" fmla="*/ 5 w 26"/>
                  <a:gd name="T41" fmla="*/ 27 h 31"/>
                  <a:gd name="T42" fmla="*/ 4 w 26"/>
                  <a:gd name="T43" fmla="*/ 26 h 31"/>
                  <a:gd name="T44" fmla="*/ 3 w 26"/>
                  <a:gd name="T45" fmla="*/ 25 h 31"/>
                  <a:gd name="T46" fmla="*/ 2 w 26"/>
                  <a:gd name="T47" fmla="*/ 24 h 31"/>
                  <a:gd name="T48" fmla="*/ 2 w 26"/>
                  <a:gd name="T49" fmla="*/ 23 h 31"/>
                  <a:gd name="T50" fmla="*/ 1 w 26"/>
                  <a:gd name="T51" fmla="*/ 21 h 31"/>
                  <a:gd name="T52" fmla="*/ 1 w 26"/>
                  <a:gd name="T53" fmla="*/ 20 h 31"/>
                  <a:gd name="T54" fmla="*/ 0 w 26"/>
                  <a:gd name="T55" fmla="*/ 19 h 31"/>
                  <a:gd name="T56" fmla="*/ 0 w 26"/>
                  <a:gd name="T57" fmla="*/ 17 h 31"/>
                  <a:gd name="T58" fmla="*/ 0 w 26"/>
                  <a:gd name="T59" fmla="*/ 16 h 31"/>
                  <a:gd name="T60" fmla="*/ 0 w 26"/>
                  <a:gd name="T61" fmla="*/ 14 h 31"/>
                  <a:gd name="T62" fmla="*/ 0 w 26"/>
                  <a:gd name="T63" fmla="*/ 13 h 31"/>
                  <a:gd name="T64" fmla="*/ 0 w 26"/>
                  <a:gd name="T65" fmla="*/ 10 h 31"/>
                  <a:gd name="T66" fmla="*/ 1 w 26"/>
                  <a:gd name="T67" fmla="*/ 9 h 31"/>
                  <a:gd name="T68" fmla="*/ 1 w 26"/>
                  <a:gd name="T69" fmla="*/ 7 h 31"/>
                  <a:gd name="T70" fmla="*/ 2 w 26"/>
                  <a:gd name="T71" fmla="*/ 6 h 31"/>
                  <a:gd name="T72" fmla="*/ 3 w 26"/>
                  <a:gd name="T73" fmla="*/ 5 h 31"/>
                  <a:gd name="T74" fmla="*/ 4 w 26"/>
                  <a:gd name="T75" fmla="*/ 4 h 31"/>
                  <a:gd name="T76" fmla="*/ 5 w 26"/>
                  <a:gd name="T77" fmla="*/ 3 h 31"/>
                  <a:gd name="T78" fmla="*/ 6 w 26"/>
                  <a:gd name="T79" fmla="*/ 2 h 31"/>
                  <a:gd name="T80" fmla="*/ 7 w 26"/>
                  <a:gd name="T81" fmla="*/ 1 h 31"/>
                  <a:gd name="T82" fmla="*/ 8 w 26"/>
                  <a:gd name="T83" fmla="*/ 1 h 31"/>
                  <a:gd name="T84" fmla="*/ 10 w 26"/>
                  <a:gd name="T85" fmla="*/ 0 h 31"/>
                  <a:gd name="T86" fmla="*/ 11 w 26"/>
                  <a:gd name="T87" fmla="*/ 0 h 31"/>
                  <a:gd name="T88" fmla="*/ 13 w 26"/>
                  <a:gd name="T89" fmla="*/ 0 h 31"/>
                  <a:gd name="T90" fmla="*/ 15 w 26"/>
                  <a:gd name="T91" fmla="*/ 0 h 31"/>
                  <a:gd name="T92" fmla="*/ 16 w 26"/>
                  <a:gd name="T93" fmla="*/ 0 h 31"/>
                  <a:gd name="T94" fmla="*/ 17 w 26"/>
                  <a:gd name="T95" fmla="*/ 1 h 31"/>
                  <a:gd name="T96" fmla="*/ 18 w 26"/>
                  <a:gd name="T97" fmla="*/ 1 h 31"/>
                  <a:gd name="T98" fmla="*/ 20 w 26"/>
                  <a:gd name="T99" fmla="*/ 2 h 31"/>
                  <a:gd name="T100" fmla="*/ 21 w 26"/>
                  <a:gd name="T101" fmla="*/ 3 h 31"/>
                  <a:gd name="T102" fmla="*/ 22 w 26"/>
                  <a:gd name="T103" fmla="*/ 4 h 31"/>
                  <a:gd name="T104" fmla="*/ 23 w 26"/>
                  <a:gd name="T105" fmla="*/ 5 h 31"/>
                  <a:gd name="T106" fmla="*/ 24 w 26"/>
                  <a:gd name="T107" fmla="*/ 6 h 31"/>
                  <a:gd name="T108" fmla="*/ 24 w 26"/>
                  <a:gd name="T109" fmla="*/ 7 h 31"/>
                  <a:gd name="T110" fmla="*/ 25 w 26"/>
                  <a:gd name="T111" fmla="*/ 8 h 31"/>
                  <a:gd name="T112" fmla="*/ 25 w 26"/>
                  <a:gd name="T113" fmla="*/ 10 h 31"/>
                  <a:gd name="T114" fmla="*/ 26 w 26"/>
                  <a:gd name="T115" fmla="*/ 11 h 31"/>
                  <a:gd name="T116" fmla="*/ 26 w 26"/>
                  <a:gd name="T117" fmla="*/ 14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6"/>
                    </a:lnTo>
                    <a:lnTo>
                      <a:pt x="26" y="16"/>
                    </a:lnTo>
                    <a:lnTo>
                      <a:pt x="26" y="16"/>
                    </a:lnTo>
                    <a:lnTo>
                      <a:pt x="26" y="16"/>
                    </a:lnTo>
                    <a:lnTo>
                      <a:pt x="26" y="17"/>
                    </a:lnTo>
                    <a:lnTo>
                      <a:pt x="26" y="17"/>
                    </a:lnTo>
                    <a:lnTo>
                      <a:pt x="26" y="17"/>
                    </a:lnTo>
                    <a:lnTo>
                      <a:pt x="26" y="17"/>
                    </a:lnTo>
                    <a:lnTo>
                      <a:pt x="26" y="18"/>
                    </a:lnTo>
                    <a:lnTo>
                      <a:pt x="26" y="18"/>
                    </a:lnTo>
                    <a:lnTo>
                      <a:pt x="26" y="18"/>
                    </a:lnTo>
                    <a:lnTo>
                      <a:pt x="26" y="18"/>
                    </a:lnTo>
                    <a:lnTo>
                      <a:pt x="26" y="19"/>
                    </a:lnTo>
                    <a:lnTo>
                      <a:pt x="26" y="19"/>
                    </a:lnTo>
                    <a:lnTo>
                      <a:pt x="26" y="19"/>
                    </a:lnTo>
                    <a:lnTo>
                      <a:pt x="26" y="19"/>
                    </a:lnTo>
                    <a:lnTo>
                      <a:pt x="26" y="20"/>
                    </a:lnTo>
                    <a:lnTo>
                      <a:pt x="26" y="20"/>
                    </a:lnTo>
                    <a:lnTo>
                      <a:pt x="26" y="20"/>
                    </a:lnTo>
                    <a:lnTo>
                      <a:pt x="25" y="20"/>
                    </a:lnTo>
                    <a:lnTo>
                      <a:pt x="25" y="21"/>
                    </a:lnTo>
                    <a:lnTo>
                      <a:pt x="25" y="21"/>
                    </a:lnTo>
                    <a:lnTo>
                      <a:pt x="25" y="21"/>
                    </a:lnTo>
                    <a:lnTo>
                      <a:pt x="25" y="21"/>
                    </a:lnTo>
                    <a:lnTo>
                      <a:pt x="25" y="21"/>
                    </a:lnTo>
                    <a:lnTo>
                      <a:pt x="25" y="22"/>
                    </a:lnTo>
                    <a:lnTo>
                      <a:pt x="25" y="22"/>
                    </a:lnTo>
                    <a:lnTo>
                      <a:pt x="25" y="22"/>
                    </a:lnTo>
                    <a:lnTo>
                      <a:pt x="25" y="22"/>
                    </a:lnTo>
                    <a:lnTo>
                      <a:pt x="24" y="23"/>
                    </a:lnTo>
                    <a:lnTo>
                      <a:pt x="24" y="23"/>
                    </a:lnTo>
                    <a:lnTo>
                      <a:pt x="24" y="23"/>
                    </a:lnTo>
                    <a:lnTo>
                      <a:pt x="24" y="23"/>
                    </a:lnTo>
                    <a:lnTo>
                      <a:pt x="24" y="23"/>
                    </a:lnTo>
                    <a:lnTo>
                      <a:pt x="24" y="24"/>
                    </a:lnTo>
                    <a:lnTo>
                      <a:pt x="24" y="24"/>
                    </a:lnTo>
                    <a:lnTo>
                      <a:pt x="24" y="24"/>
                    </a:lnTo>
                    <a:lnTo>
                      <a:pt x="24" y="24"/>
                    </a:lnTo>
                    <a:lnTo>
                      <a:pt x="23" y="24"/>
                    </a:lnTo>
                    <a:lnTo>
                      <a:pt x="23" y="25"/>
                    </a:lnTo>
                    <a:lnTo>
                      <a:pt x="23" y="25"/>
                    </a:lnTo>
                    <a:lnTo>
                      <a:pt x="23" y="25"/>
                    </a:lnTo>
                    <a:lnTo>
                      <a:pt x="23" y="25"/>
                    </a:lnTo>
                    <a:lnTo>
                      <a:pt x="23" y="25"/>
                    </a:lnTo>
                    <a:lnTo>
                      <a:pt x="22" y="26"/>
                    </a:lnTo>
                    <a:lnTo>
                      <a:pt x="22" y="26"/>
                    </a:lnTo>
                    <a:lnTo>
                      <a:pt x="22" y="26"/>
                    </a:lnTo>
                    <a:lnTo>
                      <a:pt x="22" y="26"/>
                    </a:lnTo>
                    <a:lnTo>
                      <a:pt x="22" y="26"/>
                    </a:lnTo>
                    <a:lnTo>
                      <a:pt x="22" y="26"/>
                    </a:lnTo>
                    <a:lnTo>
                      <a:pt x="22" y="27"/>
                    </a:lnTo>
                    <a:lnTo>
                      <a:pt x="21" y="27"/>
                    </a:lnTo>
                    <a:lnTo>
                      <a:pt x="21" y="27"/>
                    </a:lnTo>
                    <a:lnTo>
                      <a:pt x="21" y="27"/>
                    </a:lnTo>
                    <a:lnTo>
                      <a:pt x="21" y="27"/>
                    </a:lnTo>
                    <a:lnTo>
                      <a:pt x="21" y="27"/>
                    </a:lnTo>
                    <a:lnTo>
                      <a:pt x="20" y="27"/>
                    </a:lnTo>
                    <a:lnTo>
                      <a:pt x="20" y="29"/>
                    </a:lnTo>
                    <a:lnTo>
                      <a:pt x="20" y="29"/>
                    </a:lnTo>
                    <a:lnTo>
                      <a:pt x="20" y="29"/>
                    </a:lnTo>
                    <a:lnTo>
                      <a:pt x="20" y="29"/>
                    </a:lnTo>
                    <a:lnTo>
                      <a:pt x="19" y="29"/>
                    </a:lnTo>
                    <a:lnTo>
                      <a:pt x="19" y="29"/>
                    </a:lnTo>
                    <a:lnTo>
                      <a:pt x="19" y="29"/>
                    </a:lnTo>
                    <a:lnTo>
                      <a:pt x="19" y="29"/>
                    </a:lnTo>
                    <a:lnTo>
                      <a:pt x="19" y="29"/>
                    </a:lnTo>
                    <a:lnTo>
                      <a:pt x="18" y="30"/>
                    </a:lnTo>
                    <a:lnTo>
                      <a:pt x="18" y="30"/>
                    </a:lnTo>
                    <a:lnTo>
                      <a:pt x="18" y="30"/>
                    </a:lnTo>
                    <a:lnTo>
                      <a:pt x="18" y="30"/>
                    </a:lnTo>
                    <a:lnTo>
                      <a:pt x="18" y="30"/>
                    </a:lnTo>
                    <a:lnTo>
                      <a:pt x="17" y="30"/>
                    </a:lnTo>
                    <a:lnTo>
                      <a:pt x="17" y="30"/>
                    </a:lnTo>
                    <a:lnTo>
                      <a:pt x="17" y="30"/>
                    </a:lnTo>
                    <a:lnTo>
                      <a:pt x="17" y="30"/>
                    </a:lnTo>
                    <a:lnTo>
                      <a:pt x="17" y="30"/>
                    </a:lnTo>
                    <a:lnTo>
                      <a:pt x="16" y="30"/>
                    </a:lnTo>
                    <a:lnTo>
                      <a:pt x="16" y="30"/>
                    </a:lnTo>
                    <a:lnTo>
                      <a:pt x="16" y="30"/>
                    </a:lnTo>
                    <a:lnTo>
                      <a:pt x="16" y="30"/>
                    </a:lnTo>
                    <a:lnTo>
                      <a:pt x="16" y="31"/>
                    </a:lnTo>
                    <a:lnTo>
                      <a:pt x="15" y="31"/>
                    </a:lnTo>
                    <a:lnTo>
                      <a:pt x="15" y="31"/>
                    </a:lnTo>
                    <a:lnTo>
                      <a:pt x="15" y="31"/>
                    </a:lnTo>
                    <a:lnTo>
                      <a:pt x="15" y="31"/>
                    </a:lnTo>
                    <a:lnTo>
                      <a:pt x="14" y="31"/>
                    </a:lnTo>
                    <a:lnTo>
                      <a:pt x="14" y="31"/>
                    </a:lnTo>
                    <a:lnTo>
                      <a:pt x="14" y="31"/>
                    </a:lnTo>
                    <a:lnTo>
                      <a:pt x="14" y="31"/>
                    </a:lnTo>
                    <a:lnTo>
                      <a:pt x="14" y="31"/>
                    </a:lnTo>
                    <a:lnTo>
                      <a:pt x="13" y="31"/>
                    </a:lnTo>
                    <a:lnTo>
                      <a:pt x="13" y="31"/>
                    </a:lnTo>
                    <a:lnTo>
                      <a:pt x="13" y="31"/>
                    </a:lnTo>
                    <a:lnTo>
                      <a:pt x="13" y="31"/>
                    </a:lnTo>
                    <a:lnTo>
                      <a:pt x="11" y="31"/>
                    </a:lnTo>
                    <a:lnTo>
                      <a:pt x="11" y="31"/>
                    </a:lnTo>
                    <a:lnTo>
                      <a:pt x="11" y="31"/>
                    </a:lnTo>
                    <a:lnTo>
                      <a:pt x="11" y="31"/>
                    </a:lnTo>
                    <a:lnTo>
                      <a:pt x="11" y="31"/>
                    </a:lnTo>
                    <a:lnTo>
                      <a:pt x="10" y="30"/>
                    </a:lnTo>
                    <a:lnTo>
                      <a:pt x="10" y="30"/>
                    </a:lnTo>
                    <a:lnTo>
                      <a:pt x="10" y="30"/>
                    </a:lnTo>
                    <a:lnTo>
                      <a:pt x="10" y="30"/>
                    </a:lnTo>
                    <a:lnTo>
                      <a:pt x="9" y="30"/>
                    </a:lnTo>
                    <a:lnTo>
                      <a:pt x="9" y="30"/>
                    </a:lnTo>
                    <a:lnTo>
                      <a:pt x="9" y="30"/>
                    </a:lnTo>
                    <a:lnTo>
                      <a:pt x="9" y="30"/>
                    </a:lnTo>
                    <a:lnTo>
                      <a:pt x="9" y="30"/>
                    </a:lnTo>
                    <a:lnTo>
                      <a:pt x="8" y="30"/>
                    </a:lnTo>
                    <a:lnTo>
                      <a:pt x="8" y="30"/>
                    </a:lnTo>
                    <a:lnTo>
                      <a:pt x="8" y="30"/>
                    </a:lnTo>
                    <a:lnTo>
                      <a:pt x="8" y="30"/>
                    </a:lnTo>
                    <a:lnTo>
                      <a:pt x="8" y="30"/>
                    </a:lnTo>
                    <a:lnTo>
                      <a:pt x="7" y="29"/>
                    </a:lnTo>
                    <a:lnTo>
                      <a:pt x="7" y="29"/>
                    </a:lnTo>
                    <a:lnTo>
                      <a:pt x="7" y="29"/>
                    </a:lnTo>
                    <a:lnTo>
                      <a:pt x="7" y="29"/>
                    </a:lnTo>
                    <a:lnTo>
                      <a:pt x="7" y="29"/>
                    </a:lnTo>
                    <a:lnTo>
                      <a:pt x="6" y="29"/>
                    </a:lnTo>
                    <a:lnTo>
                      <a:pt x="6" y="29"/>
                    </a:lnTo>
                    <a:lnTo>
                      <a:pt x="6" y="29"/>
                    </a:lnTo>
                    <a:lnTo>
                      <a:pt x="6" y="29"/>
                    </a:lnTo>
                    <a:lnTo>
                      <a:pt x="6" y="27"/>
                    </a:lnTo>
                    <a:lnTo>
                      <a:pt x="5" y="27"/>
                    </a:lnTo>
                    <a:lnTo>
                      <a:pt x="5" y="27"/>
                    </a:lnTo>
                    <a:lnTo>
                      <a:pt x="5" y="27"/>
                    </a:lnTo>
                    <a:lnTo>
                      <a:pt x="5" y="27"/>
                    </a:lnTo>
                    <a:lnTo>
                      <a:pt x="5" y="27"/>
                    </a:lnTo>
                    <a:lnTo>
                      <a:pt x="5" y="27"/>
                    </a:lnTo>
                    <a:lnTo>
                      <a:pt x="4" y="26"/>
                    </a:lnTo>
                    <a:lnTo>
                      <a:pt x="4" y="26"/>
                    </a:lnTo>
                    <a:lnTo>
                      <a:pt x="4" y="26"/>
                    </a:lnTo>
                    <a:lnTo>
                      <a:pt x="4" y="26"/>
                    </a:lnTo>
                    <a:lnTo>
                      <a:pt x="4" y="26"/>
                    </a:lnTo>
                    <a:lnTo>
                      <a:pt x="4" y="26"/>
                    </a:lnTo>
                    <a:lnTo>
                      <a:pt x="3" y="25"/>
                    </a:lnTo>
                    <a:lnTo>
                      <a:pt x="3" y="25"/>
                    </a:lnTo>
                    <a:lnTo>
                      <a:pt x="3" y="25"/>
                    </a:lnTo>
                    <a:lnTo>
                      <a:pt x="3" y="25"/>
                    </a:lnTo>
                    <a:lnTo>
                      <a:pt x="3" y="25"/>
                    </a:lnTo>
                    <a:lnTo>
                      <a:pt x="3" y="24"/>
                    </a:lnTo>
                    <a:lnTo>
                      <a:pt x="3" y="24"/>
                    </a:lnTo>
                    <a:lnTo>
                      <a:pt x="2" y="24"/>
                    </a:lnTo>
                    <a:lnTo>
                      <a:pt x="2" y="24"/>
                    </a:lnTo>
                    <a:lnTo>
                      <a:pt x="2" y="24"/>
                    </a:lnTo>
                    <a:lnTo>
                      <a:pt x="2" y="23"/>
                    </a:lnTo>
                    <a:lnTo>
                      <a:pt x="2" y="23"/>
                    </a:lnTo>
                    <a:lnTo>
                      <a:pt x="2" y="23"/>
                    </a:lnTo>
                    <a:lnTo>
                      <a:pt x="2" y="23"/>
                    </a:lnTo>
                    <a:lnTo>
                      <a:pt x="2" y="23"/>
                    </a:lnTo>
                    <a:lnTo>
                      <a:pt x="1" y="22"/>
                    </a:lnTo>
                    <a:lnTo>
                      <a:pt x="1" y="22"/>
                    </a:lnTo>
                    <a:lnTo>
                      <a:pt x="1" y="22"/>
                    </a:lnTo>
                    <a:lnTo>
                      <a:pt x="1" y="22"/>
                    </a:lnTo>
                    <a:lnTo>
                      <a:pt x="1" y="21"/>
                    </a:lnTo>
                    <a:lnTo>
                      <a:pt x="1" y="21"/>
                    </a:lnTo>
                    <a:lnTo>
                      <a:pt x="1" y="21"/>
                    </a:lnTo>
                    <a:lnTo>
                      <a:pt x="1" y="21"/>
                    </a:lnTo>
                    <a:lnTo>
                      <a:pt x="1" y="21"/>
                    </a:lnTo>
                    <a:lnTo>
                      <a:pt x="1" y="20"/>
                    </a:lnTo>
                    <a:lnTo>
                      <a:pt x="1" y="20"/>
                    </a:lnTo>
                    <a:lnTo>
                      <a:pt x="1" y="20"/>
                    </a:lnTo>
                    <a:lnTo>
                      <a:pt x="0" y="20"/>
                    </a:lnTo>
                    <a:lnTo>
                      <a:pt x="0" y="19"/>
                    </a:lnTo>
                    <a:lnTo>
                      <a:pt x="0" y="19"/>
                    </a:lnTo>
                    <a:lnTo>
                      <a:pt x="0" y="19"/>
                    </a:lnTo>
                    <a:lnTo>
                      <a:pt x="0" y="19"/>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1"/>
                    </a:lnTo>
                    <a:lnTo>
                      <a:pt x="0" y="11"/>
                    </a:lnTo>
                    <a:lnTo>
                      <a:pt x="0" y="11"/>
                    </a:lnTo>
                    <a:lnTo>
                      <a:pt x="0" y="11"/>
                    </a:lnTo>
                    <a:lnTo>
                      <a:pt x="0" y="10"/>
                    </a:lnTo>
                    <a:lnTo>
                      <a:pt x="0" y="10"/>
                    </a:lnTo>
                    <a:lnTo>
                      <a:pt x="1" y="10"/>
                    </a:lnTo>
                    <a:lnTo>
                      <a:pt x="1" y="10"/>
                    </a:lnTo>
                    <a:lnTo>
                      <a:pt x="1" y="9"/>
                    </a:lnTo>
                    <a:lnTo>
                      <a:pt x="1" y="9"/>
                    </a:lnTo>
                    <a:lnTo>
                      <a:pt x="1" y="9"/>
                    </a:lnTo>
                    <a:lnTo>
                      <a:pt x="1" y="9"/>
                    </a:lnTo>
                    <a:lnTo>
                      <a:pt x="1" y="9"/>
                    </a:lnTo>
                    <a:lnTo>
                      <a:pt x="1" y="8"/>
                    </a:lnTo>
                    <a:lnTo>
                      <a:pt x="1" y="8"/>
                    </a:lnTo>
                    <a:lnTo>
                      <a:pt x="1" y="8"/>
                    </a:lnTo>
                    <a:lnTo>
                      <a:pt x="1" y="8"/>
                    </a:lnTo>
                    <a:lnTo>
                      <a:pt x="1" y="7"/>
                    </a:lnTo>
                    <a:lnTo>
                      <a:pt x="2" y="7"/>
                    </a:lnTo>
                    <a:lnTo>
                      <a:pt x="2" y="7"/>
                    </a:lnTo>
                    <a:lnTo>
                      <a:pt x="2" y="7"/>
                    </a:lnTo>
                    <a:lnTo>
                      <a:pt x="2" y="7"/>
                    </a:lnTo>
                    <a:lnTo>
                      <a:pt x="2" y="6"/>
                    </a:lnTo>
                    <a:lnTo>
                      <a:pt x="2" y="6"/>
                    </a:lnTo>
                    <a:lnTo>
                      <a:pt x="2" y="6"/>
                    </a:lnTo>
                    <a:lnTo>
                      <a:pt x="2" y="6"/>
                    </a:lnTo>
                    <a:lnTo>
                      <a:pt x="3" y="6"/>
                    </a:lnTo>
                    <a:lnTo>
                      <a:pt x="3" y="5"/>
                    </a:lnTo>
                    <a:lnTo>
                      <a:pt x="3" y="5"/>
                    </a:lnTo>
                    <a:lnTo>
                      <a:pt x="3" y="5"/>
                    </a:lnTo>
                    <a:lnTo>
                      <a:pt x="3" y="5"/>
                    </a:lnTo>
                    <a:lnTo>
                      <a:pt x="3" y="5"/>
                    </a:lnTo>
                    <a:lnTo>
                      <a:pt x="3" y="4"/>
                    </a:lnTo>
                    <a:lnTo>
                      <a:pt x="4" y="4"/>
                    </a:lnTo>
                    <a:lnTo>
                      <a:pt x="4" y="4"/>
                    </a:lnTo>
                    <a:lnTo>
                      <a:pt x="4" y="4"/>
                    </a:lnTo>
                    <a:lnTo>
                      <a:pt x="4" y="4"/>
                    </a:lnTo>
                    <a:lnTo>
                      <a:pt x="4" y="4"/>
                    </a:lnTo>
                    <a:lnTo>
                      <a:pt x="4" y="3"/>
                    </a:lnTo>
                    <a:lnTo>
                      <a:pt x="5" y="3"/>
                    </a:lnTo>
                    <a:lnTo>
                      <a:pt x="5" y="3"/>
                    </a:lnTo>
                    <a:lnTo>
                      <a:pt x="5" y="3"/>
                    </a:lnTo>
                    <a:lnTo>
                      <a:pt x="5" y="3"/>
                    </a:lnTo>
                    <a:lnTo>
                      <a:pt x="5" y="3"/>
                    </a:lnTo>
                    <a:lnTo>
                      <a:pt x="5" y="3"/>
                    </a:lnTo>
                    <a:lnTo>
                      <a:pt x="6" y="2"/>
                    </a:lnTo>
                    <a:lnTo>
                      <a:pt x="6" y="2"/>
                    </a:lnTo>
                    <a:lnTo>
                      <a:pt x="6" y="2"/>
                    </a:lnTo>
                    <a:lnTo>
                      <a:pt x="6" y="2"/>
                    </a:lnTo>
                    <a:lnTo>
                      <a:pt x="6" y="2"/>
                    </a:lnTo>
                    <a:lnTo>
                      <a:pt x="7" y="2"/>
                    </a:lnTo>
                    <a:lnTo>
                      <a:pt x="7" y="2"/>
                    </a:lnTo>
                    <a:lnTo>
                      <a:pt x="7" y="2"/>
                    </a:lnTo>
                    <a:lnTo>
                      <a:pt x="7" y="1"/>
                    </a:lnTo>
                    <a:lnTo>
                      <a:pt x="7" y="1"/>
                    </a:lnTo>
                    <a:lnTo>
                      <a:pt x="8" y="1"/>
                    </a:lnTo>
                    <a:lnTo>
                      <a:pt x="8" y="1"/>
                    </a:lnTo>
                    <a:lnTo>
                      <a:pt x="8" y="1"/>
                    </a:lnTo>
                    <a:lnTo>
                      <a:pt x="8" y="1"/>
                    </a:lnTo>
                    <a:lnTo>
                      <a:pt x="8" y="1"/>
                    </a:lnTo>
                    <a:lnTo>
                      <a:pt x="9" y="1"/>
                    </a:lnTo>
                    <a:lnTo>
                      <a:pt x="9" y="1"/>
                    </a:lnTo>
                    <a:lnTo>
                      <a:pt x="9" y="1"/>
                    </a:lnTo>
                    <a:lnTo>
                      <a:pt x="9" y="1"/>
                    </a:lnTo>
                    <a:lnTo>
                      <a:pt x="9" y="0"/>
                    </a:lnTo>
                    <a:lnTo>
                      <a:pt x="10" y="0"/>
                    </a:lnTo>
                    <a:lnTo>
                      <a:pt x="10" y="0"/>
                    </a:lnTo>
                    <a:lnTo>
                      <a:pt x="10" y="0"/>
                    </a:lnTo>
                    <a:lnTo>
                      <a:pt x="10" y="0"/>
                    </a:lnTo>
                    <a:lnTo>
                      <a:pt x="11" y="0"/>
                    </a:lnTo>
                    <a:lnTo>
                      <a:pt x="11" y="0"/>
                    </a:lnTo>
                    <a:lnTo>
                      <a:pt x="11" y="0"/>
                    </a:lnTo>
                    <a:lnTo>
                      <a:pt x="11" y="0"/>
                    </a:lnTo>
                    <a:lnTo>
                      <a:pt x="11" y="0"/>
                    </a:lnTo>
                    <a:lnTo>
                      <a:pt x="13" y="0"/>
                    </a:lnTo>
                    <a:lnTo>
                      <a:pt x="13" y="0"/>
                    </a:lnTo>
                    <a:lnTo>
                      <a:pt x="13" y="0"/>
                    </a:lnTo>
                    <a:lnTo>
                      <a:pt x="13" y="0"/>
                    </a:lnTo>
                    <a:lnTo>
                      <a:pt x="14" y="0"/>
                    </a:lnTo>
                    <a:lnTo>
                      <a:pt x="14" y="0"/>
                    </a:lnTo>
                    <a:lnTo>
                      <a:pt x="14" y="0"/>
                    </a:lnTo>
                    <a:lnTo>
                      <a:pt x="14" y="0"/>
                    </a:lnTo>
                    <a:lnTo>
                      <a:pt x="14" y="0"/>
                    </a:lnTo>
                    <a:lnTo>
                      <a:pt x="15" y="0"/>
                    </a:lnTo>
                    <a:lnTo>
                      <a:pt x="15" y="0"/>
                    </a:lnTo>
                    <a:lnTo>
                      <a:pt x="15" y="0"/>
                    </a:lnTo>
                    <a:lnTo>
                      <a:pt x="15" y="0"/>
                    </a:lnTo>
                    <a:lnTo>
                      <a:pt x="16" y="0"/>
                    </a:lnTo>
                    <a:lnTo>
                      <a:pt x="16" y="0"/>
                    </a:lnTo>
                    <a:lnTo>
                      <a:pt x="16" y="0"/>
                    </a:lnTo>
                    <a:lnTo>
                      <a:pt x="16" y="0"/>
                    </a:lnTo>
                    <a:lnTo>
                      <a:pt x="16" y="0"/>
                    </a:lnTo>
                    <a:lnTo>
                      <a:pt x="17" y="0"/>
                    </a:lnTo>
                    <a:lnTo>
                      <a:pt x="17" y="1"/>
                    </a:lnTo>
                    <a:lnTo>
                      <a:pt x="17" y="1"/>
                    </a:lnTo>
                    <a:lnTo>
                      <a:pt x="17" y="1"/>
                    </a:lnTo>
                    <a:lnTo>
                      <a:pt x="17" y="1"/>
                    </a:lnTo>
                    <a:lnTo>
                      <a:pt x="18" y="1"/>
                    </a:lnTo>
                    <a:lnTo>
                      <a:pt x="18" y="1"/>
                    </a:lnTo>
                    <a:lnTo>
                      <a:pt x="18" y="1"/>
                    </a:lnTo>
                    <a:lnTo>
                      <a:pt x="18" y="1"/>
                    </a:lnTo>
                    <a:lnTo>
                      <a:pt x="18" y="1"/>
                    </a:lnTo>
                    <a:lnTo>
                      <a:pt x="19" y="1"/>
                    </a:lnTo>
                    <a:lnTo>
                      <a:pt x="19" y="1"/>
                    </a:lnTo>
                    <a:lnTo>
                      <a:pt x="19" y="2"/>
                    </a:lnTo>
                    <a:lnTo>
                      <a:pt x="19" y="2"/>
                    </a:lnTo>
                    <a:lnTo>
                      <a:pt x="19" y="2"/>
                    </a:lnTo>
                    <a:lnTo>
                      <a:pt x="20" y="2"/>
                    </a:lnTo>
                    <a:lnTo>
                      <a:pt x="20" y="2"/>
                    </a:lnTo>
                    <a:lnTo>
                      <a:pt x="20" y="2"/>
                    </a:lnTo>
                    <a:lnTo>
                      <a:pt x="20" y="2"/>
                    </a:lnTo>
                    <a:lnTo>
                      <a:pt x="20" y="2"/>
                    </a:lnTo>
                    <a:lnTo>
                      <a:pt x="21" y="3"/>
                    </a:lnTo>
                    <a:lnTo>
                      <a:pt x="21" y="3"/>
                    </a:lnTo>
                    <a:lnTo>
                      <a:pt x="21" y="3"/>
                    </a:lnTo>
                    <a:lnTo>
                      <a:pt x="21" y="3"/>
                    </a:lnTo>
                    <a:lnTo>
                      <a:pt x="21" y="3"/>
                    </a:lnTo>
                    <a:lnTo>
                      <a:pt x="21" y="3"/>
                    </a:lnTo>
                    <a:lnTo>
                      <a:pt x="22" y="3"/>
                    </a:lnTo>
                    <a:lnTo>
                      <a:pt x="22" y="4"/>
                    </a:lnTo>
                    <a:lnTo>
                      <a:pt x="22" y="4"/>
                    </a:lnTo>
                    <a:lnTo>
                      <a:pt x="22" y="4"/>
                    </a:lnTo>
                    <a:lnTo>
                      <a:pt x="22" y="4"/>
                    </a:lnTo>
                    <a:lnTo>
                      <a:pt x="22" y="4"/>
                    </a:lnTo>
                    <a:lnTo>
                      <a:pt x="23" y="4"/>
                    </a:lnTo>
                    <a:lnTo>
                      <a:pt x="23" y="5"/>
                    </a:lnTo>
                    <a:lnTo>
                      <a:pt x="23" y="5"/>
                    </a:lnTo>
                    <a:lnTo>
                      <a:pt x="23" y="5"/>
                    </a:lnTo>
                    <a:lnTo>
                      <a:pt x="23" y="5"/>
                    </a:lnTo>
                    <a:lnTo>
                      <a:pt x="23" y="5"/>
                    </a:lnTo>
                    <a:lnTo>
                      <a:pt x="24" y="6"/>
                    </a:lnTo>
                    <a:lnTo>
                      <a:pt x="24" y="6"/>
                    </a:lnTo>
                    <a:lnTo>
                      <a:pt x="24" y="6"/>
                    </a:lnTo>
                    <a:lnTo>
                      <a:pt x="24" y="6"/>
                    </a:lnTo>
                    <a:lnTo>
                      <a:pt x="24" y="6"/>
                    </a:lnTo>
                    <a:lnTo>
                      <a:pt x="24" y="7"/>
                    </a:lnTo>
                    <a:lnTo>
                      <a:pt x="24" y="7"/>
                    </a:lnTo>
                    <a:lnTo>
                      <a:pt x="24" y="7"/>
                    </a:lnTo>
                    <a:lnTo>
                      <a:pt x="24" y="7"/>
                    </a:lnTo>
                    <a:lnTo>
                      <a:pt x="25" y="7"/>
                    </a:lnTo>
                    <a:lnTo>
                      <a:pt x="25" y="8"/>
                    </a:lnTo>
                    <a:lnTo>
                      <a:pt x="25" y="8"/>
                    </a:lnTo>
                    <a:lnTo>
                      <a:pt x="25" y="8"/>
                    </a:lnTo>
                    <a:lnTo>
                      <a:pt x="25" y="8"/>
                    </a:lnTo>
                    <a:lnTo>
                      <a:pt x="25" y="9"/>
                    </a:lnTo>
                    <a:lnTo>
                      <a:pt x="25" y="9"/>
                    </a:lnTo>
                    <a:lnTo>
                      <a:pt x="25" y="9"/>
                    </a:lnTo>
                    <a:lnTo>
                      <a:pt x="25" y="9"/>
                    </a:lnTo>
                    <a:lnTo>
                      <a:pt x="25" y="9"/>
                    </a:lnTo>
                    <a:lnTo>
                      <a:pt x="25" y="10"/>
                    </a:lnTo>
                    <a:lnTo>
                      <a:pt x="26" y="10"/>
                    </a:lnTo>
                    <a:lnTo>
                      <a:pt x="26" y="10"/>
                    </a:lnTo>
                    <a:lnTo>
                      <a:pt x="26" y="10"/>
                    </a:lnTo>
                    <a:lnTo>
                      <a:pt x="26" y="11"/>
                    </a:lnTo>
                    <a:lnTo>
                      <a:pt x="26" y="11"/>
                    </a:lnTo>
                    <a:lnTo>
                      <a:pt x="26" y="11"/>
                    </a:lnTo>
                    <a:lnTo>
                      <a:pt x="26" y="11"/>
                    </a:lnTo>
                    <a:lnTo>
                      <a:pt x="26" y="13"/>
                    </a:lnTo>
                    <a:lnTo>
                      <a:pt x="26" y="13"/>
                    </a:lnTo>
                    <a:lnTo>
                      <a:pt x="26" y="13"/>
                    </a:lnTo>
                    <a:lnTo>
                      <a:pt x="26" y="13"/>
                    </a:lnTo>
                    <a:lnTo>
                      <a:pt x="26" y="14"/>
                    </a:lnTo>
                    <a:lnTo>
                      <a:pt x="26" y="14"/>
                    </a:lnTo>
                    <a:lnTo>
                      <a:pt x="26" y="14"/>
                    </a:lnTo>
                    <a:lnTo>
                      <a:pt x="26" y="14"/>
                    </a:lnTo>
                    <a:lnTo>
                      <a:pt x="26" y="15"/>
                    </a:lnTo>
                    <a:lnTo>
                      <a:pt x="26" y="15"/>
                    </a:lnTo>
                    <a:lnTo>
                      <a:pt x="26" y="15"/>
                    </a:lnTo>
                    <a:lnTo>
                      <a:pt x="26"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183">
                <a:extLst>
                  <a:ext uri="{FF2B5EF4-FFF2-40B4-BE49-F238E27FC236}">
                    <a16:creationId xmlns:a16="http://schemas.microsoft.com/office/drawing/2014/main" id="{B8221AAC-671C-1030-DD28-2198059C1B98}"/>
                  </a:ext>
                </a:extLst>
              </p:cNvPr>
              <p:cNvSpPr>
                <a:spLocks/>
              </p:cNvSpPr>
              <p:nvPr/>
            </p:nvSpPr>
            <p:spPr bwMode="auto">
              <a:xfrm>
                <a:off x="4947" y="2268"/>
                <a:ext cx="27" cy="31"/>
              </a:xfrm>
              <a:custGeom>
                <a:avLst/>
                <a:gdLst>
                  <a:gd name="T0" fmla="*/ 27 w 27"/>
                  <a:gd name="T1" fmla="*/ 18 h 31"/>
                  <a:gd name="T2" fmla="*/ 27 w 27"/>
                  <a:gd name="T3" fmla="*/ 19 h 31"/>
                  <a:gd name="T4" fmla="*/ 27 w 27"/>
                  <a:gd name="T5" fmla="*/ 21 h 31"/>
                  <a:gd name="T6" fmla="*/ 26 w 27"/>
                  <a:gd name="T7" fmla="*/ 22 h 31"/>
                  <a:gd name="T8" fmla="*/ 26 w 27"/>
                  <a:gd name="T9" fmla="*/ 24 h 31"/>
                  <a:gd name="T10" fmla="*/ 25 w 27"/>
                  <a:gd name="T11" fmla="*/ 25 h 31"/>
                  <a:gd name="T12" fmla="*/ 25 w 27"/>
                  <a:gd name="T13" fmla="*/ 26 h 31"/>
                  <a:gd name="T14" fmla="*/ 24 w 27"/>
                  <a:gd name="T15" fmla="*/ 27 h 31"/>
                  <a:gd name="T16" fmla="*/ 22 w 27"/>
                  <a:gd name="T17" fmla="*/ 28 h 31"/>
                  <a:gd name="T18" fmla="*/ 21 w 27"/>
                  <a:gd name="T19" fmla="*/ 29 h 31"/>
                  <a:gd name="T20" fmla="*/ 20 w 27"/>
                  <a:gd name="T21" fmla="*/ 30 h 31"/>
                  <a:gd name="T22" fmla="*/ 18 w 27"/>
                  <a:gd name="T23" fmla="*/ 30 h 31"/>
                  <a:gd name="T24" fmla="*/ 17 w 27"/>
                  <a:gd name="T25" fmla="*/ 31 h 31"/>
                  <a:gd name="T26" fmla="*/ 16 w 27"/>
                  <a:gd name="T27" fmla="*/ 31 h 31"/>
                  <a:gd name="T28" fmla="*/ 15 w 27"/>
                  <a:gd name="T29" fmla="*/ 31 h 31"/>
                  <a:gd name="T30" fmla="*/ 13 w 27"/>
                  <a:gd name="T31" fmla="*/ 31 h 31"/>
                  <a:gd name="T32" fmla="*/ 12 w 27"/>
                  <a:gd name="T33" fmla="*/ 31 h 31"/>
                  <a:gd name="T34" fmla="*/ 11 w 27"/>
                  <a:gd name="T35" fmla="*/ 31 h 31"/>
                  <a:gd name="T36" fmla="*/ 9 w 27"/>
                  <a:gd name="T37" fmla="*/ 30 h 31"/>
                  <a:gd name="T38" fmla="*/ 8 w 27"/>
                  <a:gd name="T39" fmla="*/ 29 h 31"/>
                  <a:gd name="T40" fmla="*/ 6 w 27"/>
                  <a:gd name="T41" fmla="*/ 29 h 31"/>
                  <a:gd name="T42" fmla="*/ 5 w 27"/>
                  <a:gd name="T43" fmla="*/ 28 h 31"/>
                  <a:gd name="T44" fmla="*/ 4 w 27"/>
                  <a:gd name="T45" fmla="*/ 27 h 31"/>
                  <a:gd name="T46" fmla="*/ 3 w 27"/>
                  <a:gd name="T47" fmla="*/ 25 h 31"/>
                  <a:gd name="T48" fmla="*/ 2 w 27"/>
                  <a:gd name="T49" fmla="*/ 24 h 31"/>
                  <a:gd name="T50" fmla="*/ 1 w 27"/>
                  <a:gd name="T51" fmla="*/ 23 h 31"/>
                  <a:gd name="T52" fmla="*/ 1 w 27"/>
                  <a:gd name="T53" fmla="*/ 21 h 31"/>
                  <a:gd name="T54" fmla="*/ 0 w 27"/>
                  <a:gd name="T55" fmla="*/ 20 h 31"/>
                  <a:gd name="T56" fmla="*/ 0 w 27"/>
                  <a:gd name="T57" fmla="*/ 19 h 31"/>
                  <a:gd name="T58" fmla="*/ 0 w 27"/>
                  <a:gd name="T59" fmla="*/ 17 h 31"/>
                  <a:gd name="T60" fmla="*/ 0 w 27"/>
                  <a:gd name="T61" fmla="*/ 14 h 31"/>
                  <a:gd name="T62" fmla="*/ 0 w 27"/>
                  <a:gd name="T63" fmla="*/ 13 h 31"/>
                  <a:gd name="T64" fmla="*/ 0 w 27"/>
                  <a:gd name="T65" fmla="*/ 12 h 31"/>
                  <a:gd name="T66" fmla="*/ 0 w 27"/>
                  <a:gd name="T67" fmla="*/ 10 h 31"/>
                  <a:gd name="T68" fmla="*/ 1 w 27"/>
                  <a:gd name="T69" fmla="*/ 9 h 31"/>
                  <a:gd name="T70" fmla="*/ 1 w 27"/>
                  <a:gd name="T71" fmla="*/ 7 h 31"/>
                  <a:gd name="T72" fmla="*/ 2 w 27"/>
                  <a:gd name="T73" fmla="*/ 6 h 31"/>
                  <a:gd name="T74" fmla="*/ 3 w 27"/>
                  <a:gd name="T75" fmla="*/ 5 h 31"/>
                  <a:gd name="T76" fmla="*/ 4 w 27"/>
                  <a:gd name="T77" fmla="*/ 4 h 31"/>
                  <a:gd name="T78" fmla="*/ 5 w 27"/>
                  <a:gd name="T79" fmla="*/ 3 h 31"/>
                  <a:gd name="T80" fmla="*/ 6 w 27"/>
                  <a:gd name="T81" fmla="*/ 3 h 31"/>
                  <a:gd name="T82" fmla="*/ 8 w 27"/>
                  <a:gd name="T83" fmla="*/ 2 h 31"/>
                  <a:gd name="T84" fmla="*/ 10 w 27"/>
                  <a:gd name="T85" fmla="*/ 2 h 31"/>
                  <a:gd name="T86" fmla="*/ 11 w 27"/>
                  <a:gd name="T87" fmla="*/ 0 h 31"/>
                  <a:gd name="T88" fmla="*/ 12 w 27"/>
                  <a:gd name="T89" fmla="*/ 0 h 31"/>
                  <a:gd name="T90" fmla="*/ 13 w 27"/>
                  <a:gd name="T91" fmla="*/ 0 h 31"/>
                  <a:gd name="T92" fmla="*/ 15 w 27"/>
                  <a:gd name="T93" fmla="*/ 2 h 31"/>
                  <a:gd name="T94" fmla="*/ 16 w 27"/>
                  <a:gd name="T95" fmla="*/ 2 h 31"/>
                  <a:gd name="T96" fmla="*/ 17 w 27"/>
                  <a:gd name="T97" fmla="*/ 2 h 31"/>
                  <a:gd name="T98" fmla="*/ 19 w 27"/>
                  <a:gd name="T99" fmla="*/ 3 h 31"/>
                  <a:gd name="T100" fmla="*/ 20 w 27"/>
                  <a:gd name="T101" fmla="*/ 4 h 31"/>
                  <a:gd name="T102" fmla="*/ 21 w 27"/>
                  <a:gd name="T103" fmla="*/ 5 h 31"/>
                  <a:gd name="T104" fmla="*/ 22 w 27"/>
                  <a:gd name="T105" fmla="*/ 6 h 31"/>
                  <a:gd name="T106" fmla="*/ 24 w 27"/>
                  <a:gd name="T107" fmla="*/ 7 h 31"/>
                  <a:gd name="T108" fmla="*/ 25 w 27"/>
                  <a:gd name="T109" fmla="*/ 8 h 31"/>
                  <a:gd name="T110" fmla="*/ 25 w 27"/>
                  <a:gd name="T111" fmla="*/ 10 h 31"/>
                  <a:gd name="T112" fmla="*/ 26 w 27"/>
                  <a:gd name="T113" fmla="*/ 11 h 31"/>
                  <a:gd name="T114" fmla="*/ 26 w 27"/>
                  <a:gd name="T115" fmla="*/ 12 h 31"/>
                  <a:gd name="T116" fmla="*/ 27 w 27"/>
                  <a:gd name="T117" fmla="*/ 14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7"/>
                    </a:moveTo>
                    <a:lnTo>
                      <a:pt x="27" y="17"/>
                    </a:lnTo>
                    <a:lnTo>
                      <a:pt x="27" y="17"/>
                    </a:lnTo>
                    <a:lnTo>
                      <a:pt x="27" y="17"/>
                    </a:lnTo>
                    <a:lnTo>
                      <a:pt x="27" y="18"/>
                    </a:lnTo>
                    <a:lnTo>
                      <a:pt x="27" y="18"/>
                    </a:lnTo>
                    <a:lnTo>
                      <a:pt x="27" y="18"/>
                    </a:lnTo>
                    <a:lnTo>
                      <a:pt x="27" y="19"/>
                    </a:lnTo>
                    <a:lnTo>
                      <a:pt x="27" y="19"/>
                    </a:lnTo>
                    <a:lnTo>
                      <a:pt x="27" y="19"/>
                    </a:lnTo>
                    <a:lnTo>
                      <a:pt x="27" y="19"/>
                    </a:lnTo>
                    <a:lnTo>
                      <a:pt x="27" y="19"/>
                    </a:lnTo>
                    <a:lnTo>
                      <a:pt x="27" y="20"/>
                    </a:lnTo>
                    <a:lnTo>
                      <a:pt x="27" y="20"/>
                    </a:lnTo>
                    <a:lnTo>
                      <a:pt x="27" y="20"/>
                    </a:lnTo>
                    <a:lnTo>
                      <a:pt x="27" y="20"/>
                    </a:lnTo>
                    <a:lnTo>
                      <a:pt x="27" y="21"/>
                    </a:lnTo>
                    <a:lnTo>
                      <a:pt x="27" y="21"/>
                    </a:lnTo>
                    <a:lnTo>
                      <a:pt x="27" y="21"/>
                    </a:lnTo>
                    <a:lnTo>
                      <a:pt x="27" y="21"/>
                    </a:lnTo>
                    <a:lnTo>
                      <a:pt x="27" y="22"/>
                    </a:lnTo>
                    <a:lnTo>
                      <a:pt x="26" y="22"/>
                    </a:lnTo>
                    <a:lnTo>
                      <a:pt x="26" y="22"/>
                    </a:lnTo>
                    <a:lnTo>
                      <a:pt x="26" y="22"/>
                    </a:lnTo>
                    <a:lnTo>
                      <a:pt x="26" y="23"/>
                    </a:lnTo>
                    <a:lnTo>
                      <a:pt x="26" y="23"/>
                    </a:lnTo>
                    <a:lnTo>
                      <a:pt x="26" y="23"/>
                    </a:lnTo>
                    <a:lnTo>
                      <a:pt x="26" y="23"/>
                    </a:lnTo>
                    <a:lnTo>
                      <a:pt x="26" y="24"/>
                    </a:lnTo>
                    <a:lnTo>
                      <a:pt x="26" y="24"/>
                    </a:lnTo>
                    <a:lnTo>
                      <a:pt x="26" y="24"/>
                    </a:lnTo>
                    <a:lnTo>
                      <a:pt x="26" y="24"/>
                    </a:lnTo>
                    <a:lnTo>
                      <a:pt x="26" y="24"/>
                    </a:lnTo>
                    <a:lnTo>
                      <a:pt x="25" y="25"/>
                    </a:lnTo>
                    <a:lnTo>
                      <a:pt x="25" y="25"/>
                    </a:lnTo>
                    <a:lnTo>
                      <a:pt x="25" y="25"/>
                    </a:lnTo>
                    <a:lnTo>
                      <a:pt x="25" y="25"/>
                    </a:lnTo>
                    <a:lnTo>
                      <a:pt x="25" y="25"/>
                    </a:lnTo>
                    <a:lnTo>
                      <a:pt x="25" y="26"/>
                    </a:lnTo>
                    <a:lnTo>
                      <a:pt x="25" y="26"/>
                    </a:lnTo>
                    <a:lnTo>
                      <a:pt x="25" y="26"/>
                    </a:lnTo>
                    <a:lnTo>
                      <a:pt x="25" y="26"/>
                    </a:lnTo>
                    <a:lnTo>
                      <a:pt x="24" y="26"/>
                    </a:lnTo>
                    <a:lnTo>
                      <a:pt x="24" y="27"/>
                    </a:lnTo>
                    <a:lnTo>
                      <a:pt x="24" y="27"/>
                    </a:lnTo>
                    <a:lnTo>
                      <a:pt x="24" y="27"/>
                    </a:lnTo>
                    <a:lnTo>
                      <a:pt x="24" y="27"/>
                    </a:lnTo>
                    <a:lnTo>
                      <a:pt x="24" y="27"/>
                    </a:lnTo>
                    <a:lnTo>
                      <a:pt x="24" y="27"/>
                    </a:lnTo>
                    <a:lnTo>
                      <a:pt x="22" y="28"/>
                    </a:lnTo>
                    <a:lnTo>
                      <a:pt x="22" y="28"/>
                    </a:lnTo>
                    <a:lnTo>
                      <a:pt x="22" y="28"/>
                    </a:lnTo>
                    <a:lnTo>
                      <a:pt x="22" y="28"/>
                    </a:lnTo>
                    <a:lnTo>
                      <a:pt x="22" y="28"/>
                    </a:lnTo>
                    <a:lnTo>
                      <a:pt x="22" y="28"/>
                    </a:lnTo>
                    <a:lnTo>
                      <a:pt x="21" y="29"/>
                    </a:lnTo>
                    <a:lnTo>
                      <a:pt x="21" y="29"/>
                    </a:lnTo>
                    <a:lnTo>
                      <a:pt x="21" y="29"/>
                    </a:lnTo>
                    <a:lnTo>
                      <a:pt x="21" y="29"/>
                    </a:lnTo>
                    <a:lnTo>
                      <a:pt x="21" y="29"/>
                    </a:lnTo>
                    <a:lnTo>
                      <a:pt x="20" y="29"/>
                    </a:lnTo>
                    <a:lnTo>
                      <a:pt x="20" y="29"/>
                    </a:lnTo>
                    <a:lnTo>
                      <a:pt x="20" y="30"/>
                    </a:lnTo>
                    <a:lnTo>
                      <a:pt x="20" y="30"/>
                    </a:lnTo>
                    <a:lnTo>
                      <a:pt x="20" y="30"/>
                    </a:lnTo>
                    <a:lnTo>
                      <a:pt x="20" y="30"/>
                    </a:lnTo>
                    <a:lnTo>
                      <a:pt x="19" y="30"/>
                    </a:lnTo>
                    <a:lnTo>
                      <a:pt x="19" y="30"/>
                    </a:lnTo>
                    <a:lnTo>
                      <a:pt x="19" y="30"/>
                    </a:lnTo>
                    <a:lnTo>
                      <a:pt x="19" y="30"/>
                    </a:lnTo>
                    <a:lnTo>
                      <a:pt x="19" y="30"/>
                    </a:lnTo>
                    <a:lnTo>
                      <a:pt x="18" y="30"/>
                    </a:lnTo>
                    <a:lnTo>
                      <a:pt x="18" y="30"/>
                    </a:lnTo>
                    <a:lnTo>
                      <a:pt x="18" y="31"/>
                    </a:lnTo>
                    <a:lnTo>
                      <a:pt x="18" y="31"/>
                    </a:lnTo>
                    <a:lnTo>
                      <a:pt x="18" y="31"/>
                    </a:lnTo>
                    <a:lnTo>
                      <a:pt x="17" y="31"/>
                    </a:lnTo>
                    <a:lnTo>
                      <a:pt x="17" y="31"/>
                    </a:lnTo>
                    <a:lnTo>
                      <a:pt x="17" y="31"/>
                    </a:lnTo>
                    <a:lnTo>
                      <a:pt x="17" y="31"/>
                    </a:lnTo>
                    <a:lnTo>
                      <a:pt x="16" y="31"/>
                    </a:lnTo>
                    <a:lnTo>
                      <a:pt x="16" y="31"/>
                    </a:lnTo>
                    <a:lnTo>
                      <a:pt x="16" y="31"/>
                    </a:lnTo>
                    <a:lnTo>
                      <a:pt x="16" y="31"/>
                    </a:lnTo>
                    <a:lnTo>
                      <a:pt x="16" y="31"/>
                    </a:lnTo>
                    <a:lnTo>
                      <a:pt x="15" y="31"/>
                    </a:lnTo>
                    <a:lnTo>
                      <a:pt x="15" y="31"/>
                    </a:lnTo>
                    <a:lnTo>
                      <a:pt x="15" y="31"/>
                    </a:lnTo>
                    <a:lnTo>
                      <a:pt x="15" y="31"/>
                    </a:lnTo>
                    <a:lnTo>
                      <a:pt x="15" y="31"/>
                    </a:lnTo>
                    <a:lnTo>
                      <a:pt x="14" y="31"/>
                    </a:lnTo>
                    <a:lnTo>
                      <a:pt x="14" y="31"/>
                    </a:lnTo>
                    <a:lnTo>
                      <a:pt x="14" y="31"/>
                    </a:lnTo>
                    <a:lnTo>
                      <a:pt x="14" y="31"/>
                    </a:lnTo>
                    <a:lnTo>
                      <a:pt x="13" y="31"/>
                    </a:lnTo>
                    <a:lnTo>
                      <a:pt x="13" y="31"/>
                    </a:lnTo>
                    <a:lnTo>
                      <a:pt x="13" y="31"/>
                    </a:lnTo>
                    <a:lnTo>
                      <a:pt x="13" y="31"/>
                    </a:lnTo>
                    <a:lnTo>
                      <a:pt x="13" y="31"/>
                    </a:lnTo>
                    <a:lnTo>
                      <a:pt x="12" y="31"/>
                    </a:lnTo>
                    <a:lnTo>
                      <a:pt x="12" y="31"/>
                    </a:lnTo>
                    <a:lnTo>
                      <a:pt x="12" y="31"/>
                    </a:lnTo>
                    <a:lnTo>
                      <a:pt x="12" y="31"/>
                    </a:lnTo>
                    <a:lnTo>
                      <a:pt x="11" y="31"/>
                    </a:lnTo>
                    <a:lnTo>
                      <a:pt x="11" y="31"/>
                    </a:lnTo>
                    <a:lnTo>
                      <a:pt x="11" y="31"/>
                    </a:lnTo>
                    <a:lnTo>
                      <a:pt x="11" y="31"/>
                    </a:lnTo>
                    <a:lnTo>
                      <a:pt x="11" y="31"/>
                    </a:lnTo>
                    <a:lnTo>
                      <a:pt x="10" y="30"/>
                    </a:lnTo>
                    <a:lnTo>
                      <a:pt x="10" y="30"/>
                    </a:lnTo>
                    <a:lnTo>
                      <a:pt x="10" y="30"/>
                    </a:lnTo>
                    <a:lnTo>
                      <a:pt x="10" y="30"/>
                    </a:lnTo>
                    <a:lnTo>
                      <a:pt x="10" y="30"/>
                    </a:lnTo>
                    <a:lnTo>
                      <a:pt x="9" y="30"/>
                    </a:lnTo>
                    <a:lnTo>
                      <a:pt x="9" y="30"/>
                    </a:lnTo>
                    <a:lnTo>
                      <a:pt x="9" y="30"/>
                    </a:lnTo>
                    <a:lnTo>
                      <a:pt x="9" y="30"/>
                    </a:lnTo>
                    <a:lnTo>
                      <a:pt x="8" y="30"/>
                    </a:lnTo>
                    <a:lnTo>
                      <a:pt x="8" y="30"/>
                    </a:lnTo>
                    <a:lnTo>
                      <a:pt x="8" y="29"/>
                    </a:lnTo>
                    <a:lnTo>
                      <a:pt x="8" y="29"/>
                    </a:lnTo>
                    <a:lnTo>
                      <a:pt x="8" y="29"/>
                    </a:lnTo>
                    <a:lnTo>
                      <a:pt x="6" y="29"/>
                    </a:lnTo>
                    <a:lnTo>
                      <a:pt x="6" y="29"/>
                    </a:lnTo>
                    <a:lnTo>
                      <a:pt x="6" y="29"/>
                    </a:lnTo>
                    <a:lnTo>
                      <a:pt x="6" y="29"/>
                    </a:lnTo>
                    <a:lnTo>
                      <a:pt x="6" y="28"/>
                    </a:lnTo>
                    <a:lnTo>
                      <a:pt x="6" y="28"/>
                    </a:lnTo>
                    <a:lnTo>
                      <a:pt x="5" y="28"/>
                    </a:lnTo>
                    <a:lnTo>
                      <a:pt x="5" y="28"/>
                    </a:lnTo>
                    <a:lnTo>
                      <a:pt x="5" y="28"/>
                    </a:lnTo>
                    <a:lnTo>
                      <a:pt x="5" y="28"/>
                    </a:lnTo>
                    <a:lnTo>
                      <a:pt x="5" y="27"/>
                    </a:lnTo>
                    <a:lnTo>
                      <a:pt x="4" y="27"/>
                    </a:lnTo>
                    <a:lnTo>
                      <a:pt x="4" y="27"/>
                    </a:lnTo>
                    <a:lnTo>
                      <a:pt x="4" y="27"/>
                    </a:lnTo>
                    <a:lnTo>
                      <a:pt x="4" y="27"/>
                    </a:lnTo>
                    <a:lnTo>
                      <a:pt x="4" y="27"/>
                    </a:lnTo>
                    <a:lnTo>
                      <a:pt x="4" y="26"/>
                    </a:lnTo>
                    <a:lnTo>
                      <a:pt x="3" y="26"/>
                    </a:lnTo>
                    <a:lnTo>
                      <a:pt x="3" y="26"/>
                    </a:lnTo>
                    <a:lnTo>
                      <a:pt x="3" y="26"/>
                    </a:lnTo>
                    <a:lnTo>
                      <a:pt x="3" y="26"/>
                    </a:lnTo>
                    <a:lnTo>
                      <a:pt x="3" y="25"/>
                    </a:lnTo>
                    <a:lnTo>
                      <a:pt x="3" y="25"/>
                    </a:lnTo>
                    <a:lnTo>
                      <a:pt x="3" y="25"/>
                    </a:lnTo>
                    <a:lnTo>
                      <a:pt x="2" y="25"/>
                    </a:lnTo>
                    <a:lnTo>
                      <a:pt x="2" y="25"/>
                    </a:lnTo>
                    <a:lnTo>
                      <a:pt x="2" y="24"/>
                    </a:lnTo>
                    <a:lnTo>
                      <a:pt x="2" y="24"/>
                    </a:lnTo>
                    <a:lnTo>
                      <a:pt x="2" y="24"/>
                    </a:lnTo>
                    <a:lnTo>
                      <a:pt x="2" y="24"/>
                    </a:lnTo>
                    <a:lnTo>
                      <a:pt x="2" y="24"/>
                    </a:lnTo>
                    <a:lnTo>
                      <a:pt x="2" y="23"/>
                    </a:lnTo>
                    <a:lnTo>
                      <a:pt x="1" y="23"/>
                    </a:lnTo>
                    <a:lnTo>
                      <a:pt x="1" y="23"/>
                    </a:lnTo>
                    <a:lnTo>
                      <a:pt x="1" y="23"/>
                    </a:lnTo>
                    <a:lnTo>
                      <a:pt x="1" y="22"/>
                    </a:lnTo>
                    <a:lnTo>
                      <a:pt x="1" y="22"/>
                    </a:lnTo>
                    <a:lnTo>
                      <a:pt x="1" y="22"/>
                    </a:lnTo>
                    <a:lnTo>
                      <a:pt x="1" y="22"/>
                    </a:lnTo>
                    <a:lnTo>
                      <a:pt x="1" y="21"/>
                    </a:lnTo>
                    <a:lnTo>
                      <a:pt x="1" y="21"/>
                    </a:lnTo>
                    <a:lnTo>
                      <a:pt x="1" y="21"/>
                    </a:lnTo>
                    <a:lnTo>
                      <a:pt x="1" y="21"/>
                    </a:lnTo>
                    <a:lnTo>
                      <a:pt x="0" y="20"/>
                    </a:lnTo>
                    <a:lnTo>
                      <a:pt x="0" y="20"/>
                    </a:lnTo>
                    <a:lnTo>
                      <a:pt x="0" y="20"/>
                    </a:lnTo>
                    <a:lnTo>
                      <a:pt x="0" y="20"/>
                    </a:lnTo>
                    <a:lnTo>
                      <a:pt x="0" y="19"/>
                    </a:lnTo>
                    <a:lnTo>
                      <a:pt x="0" y="19"/>
                    </a:lnTo>
                    <a:lnTo>
                      <a:pt x="0" y="19"/>
                    </a:lnTo>
                    <a:lnTo>
                      <a:pt x="0" y="19"/>
                    </a:lnTo>
                    <a:lnTo>
                      <a:pt x="0" y="19"/>
                    </a:lnTo>
                    <a:lnTo>
                      <a:pt x="0" y="18"/>
                    </a:lnTo>
                    <a:lnTo>
                      <a:pt x="0" y="18"/>
                    </a:lnTo>
                    <a:lnTo>
                      <a:pt x="0" y="18"/>
                    </a:lnTo>
                    <a:lnTo>
                      <a:pt x="0" y="17"/>
                    </a:lnTo>
                    <a:lnTo>
                      <a:pt x="0" y="17"/>
                    </a:lnTo>
                    <a:lnTo>
                      <a:pt x="0" y="17"/>
                    </a:lnTo>
                    <a:lnTo>
                      <a:pt x="0" y="17"/>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2"/>
                    </a:lnTo>
                    <a:lnTo>
                      <a:pt x="0" y="11"/>
                    </a:lnTo>
                    <a:lnTo>
                      <a:pt x="0" y="11"/>
                    </a:lnTo>
                    <a:lnTo>
                      <a:pt x="0" y="11"/>
                    </a:lnTo>
                    <a:lnTo>
                      <a:pt x="0" y="11"/>
                    </a:lnTo>
                    <a:lnTo>
                      <a:pt x="0" y="10"/>
                    </a:lnTo>
                    <a:lnTo>
                      <a:pt x="0" y="10"/>
                    </a:lnTo>
                    <a:lnTo>
                      <a:pt x="0" y="10"/>
                    </a:lnTo>
                    <a:lnTo>
                      <a:pt x="0" y="10"/>
                    </a:lnTo>
                    <a:lnTo>
                      <a:pt x="1" y="9"/>
                    </a:lnTo>
                    <a:lnTo>
                      <a:pt x="1" y="9"/>
                    </a:lnTo>
                    <a:lnTo>
                      <a:pt x="1" y="9"/>
                    </a:lnTo>
                    <a:lnTo>
                      <a:pt x="1" y="9"/>
                    </a:lnTo>
                    <a:lnTo>
                      <a:pt x="1" y="9"/>
                    </a:lnTo>
                    <a:lnTo>
                      <a:pt x="1" y="8"/>
                    </a:lnTo>
                    <a:lnTo>
                      <a:pt x="1" y="8"/>
                    </a:lnTo>
                    <a:lnTo>
                      <a:pt x="1" y="8"/>
                    </a:lnTo>
                    <a:lnTo>
                      <a:pt x="1" y="8"/>
                    </a:lnTo>
                    <a:lnTo>
                      <a:pt x="1" y="7"/>
                    </a:lnTo>
                    <a:lnTo>
                      <a:pt x="2" y="7"/>
                    </a:lnTo>
                    <a:lnTo>
                      <a:pt x="2" y="7"/>
                    </a:lnTo>
                    <a:lnTo>
                      <a:pt x="2" y="7"/>
                    </a:lnTo>
                    <a:lnTo>
                      <a:pt x="2" y="7"/>
                    </a:lnTo>
                    <a:lnTo>
                      <a:pt x="2" y="6"/>
                    </a:lnTo>
                    <a:lnTo>
                      <a:pt x="2" y="6"/>
                    </a:lnTo>
                    <a:lnTo>
                      <a:pt x="2" y="6"/>
                    </a:lnTo>
                    <a:lnTo>
                      <a:pt x="2" y="6"/>
                    </a:lnTo>
                    <a:lnTo>
                      <a:pt x="3" y="6"/>
                    </a:lnTo>
                    <a:lnTo>
                      <a:pt x="3" y="6"/>
                    </a:lnTo>
                    <a:lnTo>
                      <a:pt x="3" y="5"/>
                    </a:lnTo>
                    <a:lnTo>
                      <a:pt x="3" y="5"/>
                    </a:lnTo>
                    <a:lnTo>
                      <a:pt x="3" y="5"/>
                    </a:lnTo>
                    <a:lnTo>
                      <a:pt x="3" y="5"/>
                    </a:lnTo>
                    <a:lnTo>
                      <a:pt x="3" y="5"/>
                    </a:lnTo>
                    <a:lnTo>
                      <a:pt x="4" y="5"/>
                    </a:lnTo>
                    <a:lnTo>
                      <a:pt x="4" y="4"/>
                    </a:lnTo>
                    <a:lnTo>
                      <a:pt x="4" y="4"/>
                    </a:lnTo>
                    <a:lnTo>
                      <a:pt x="4" y="4"/>
                    </a:lnTo>
                    <a:lnTo>
                      <a:pt x="4" y="4"/>
                    </a:lnTo>
                    <a:lnTo>
                      <a:pt x="4" y="4"/>
                    </a:lnTo>
                    <a:lnTo>
                      <a:pt x="5" y="4"/>
                    </a:lnTo>
                    <a:lnTo>
                      <a:pt x="5" y="3"/>
                    </a:lnTo>
                    <a:lnTo>
                      <a:pt x="5" y="3"/>
                    </a:lnTo>
                    <a:lnTo>
                      <a:pt x="5" y="3"/>
                    </a:lnTo>
                    <a:lnTo>
                      <a:pt x="5" y="3"/>
                    </a:lnTo>
                    <a:lnTo>
                      <a:pt x="6" y="3"/>
                    </a:lnTo>
                    <a:lnTo>
                      <a:pt x="6" y="3"/>
                    </a:lnTo>
                    <a:lnTo>
                      <a:pt x="6" y="3"/>
                    </a:lnTo>
                    <a:lnTo>
                      <a:pt x="6" y="3"/>
                    </a:lnTo>
                    <a:lnTo>
                      <a:pt x="6" y="3"/>
                    </a:lnTo>
                    <a:lnTo>
                      <a:pt x="6" y="2"/>
                    </a:lnTo>
                    <a:lnTo>
                      <a:pt x="8" y="2"/>
                    </a:lnTo>
                    <a:lnTo>
                      <a:pt x="8" y="2"/>
                    </a:lnTo>
                    <a:lnTo>
                      <a:pt x="8" y="2"/>
                    </a:lnTo>
                    <a:lnTo>
                      <a:pt x="8" y="2"/>
                    </a:lnTo>
                    <a:lnTo>
                      <a:pt x="8" y="2"/>
                    </a:lnTo>
                    <a:lnTo>
                      <a:pt x="9" y="2"/>
                    </a:lnTo>
                    <a:lnTo>
                      <a:pt x="9" y="2"/>
                    </a:lnTo>
                    <a:lnTo>
                      <a:pt x="9" y="2"/>
                    </a:lnTo>
                    <a:lnTo>
                      <a:pt x="9" y="2"/>
                    </a:lnTo>
                    <a:lnTo>
                      <a:pt x="10" y="2"/>
                    </a:lnTo>
                    <a:lnTo>
                      <a:pt x="10" y="2"/>
                    </a:lnTo>
                    <a:lnTo>
                      <a:pt x="10" y="2"/>
                    </a:lnTo>
                    <a:lnTo>
                      <a:pt x="10" y="0"/>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5" y="0"/>
                    </a:lnTo>
                    <a:lnTo>
                      <a:pt x="15" y="2"/>
                    </a:lnTo>
                    <a:lnTo>
                      <a:pt x="15" y="2"/>
                    </a:lnTo>
                    <a:lnTo>
                      <a:pt x="15" y="2"/>
                    </a:lnTo>
                    <a:lnTo>
                      <a:pt x="15" y="2"/>
                    </a:lnTo>
                    <a:lnTo>
                      <a:pt x="16" y="2"/>
                    </a:lnTo>
                    <a:lnTo>
                      <a:pt x="16" y="2"/>
                    </a:lnTo>
                    <a:lnTo>
                      <a:pt x="16" y="2"/>
                    </a:lnTo>
                    <a:lnTo>
                      <a:pt x="16" y="2"/>
                    </a:lnTo>
                    <a:lnTo>
                      <a:pt x="16" y="2"/>
                    </a:lnTo>
                    <a:lnTo>
                      <a:pt x="17" y="2"/>
                    </a:lnTo>
                    <a:lnTo>
                      <a:pt x="17" y="2"/>
                    </a:lnTo>
                    <a:lnTo>
                      <a:pt x="17" y="2"/>
                    </a:lnTo>
                    <a:lnTo>
                      <a:pt x="17" y="2"/>
                    </a:lnTo>
                    <a:lnTo>
                      <a:pt x="18" y="3"/>
                    </a:lnTo>
                    <a:lnTo>
                      <a:pt x="18" y="3"/>
                    </a:lnTo>
                    <a:lnTo>
                      <a:pt x="18" y="3"/>
                    </a:lnTo>
                    <a:lnTo>
                      <a:pt x="18" y="3"/>
                    </a:lnTo>
                    <a:lnTo>
                      <a:pt x="18" y="3"/>
                    </a:lnTo>
                    <a:lnTo>
                      <a:pt x="19" y="3"/>
                    </a:lnTo>
                    <a:lnTo>
                      <a:pt x="19" y="3"/>
                    </a:lnTo>
                    <a:lnTo>
                      <a:pt x="19" y="3"/>
                    </a:lnTo>
                    <a:lnTo>
                      <a:pt x="19" y="3"/>
                    </a:lnTo>
                    <a:lnTo>
                      <a:pt x="19" y="4"/>
                    </a:lnTo>
                    <a:lnTo>
                      <a:pt x="20" y="4"/>
                    </a:lnTo>
                    <a:lnTo>
                      <a:pt x="20" y="4"/>
                    </a:lnTo>
                    <a:lnTo>
                      <a:pt x="20" y="4"/>
                    </a:lnTo>
                    <a:lnTo>
                      <a:pt x="20" y="4"/>
                    </a:lnTo>
                    <a:lnTo>
                      <a:pt x="20" y="4"/>
                    </a:lnTo>
                    <a:lnTo>
                      <a:pt x="20" y="5"/>
                    </a:lnTo>
                    <a:lnTo>
                      <a:pt x="21" y="5"/>
                    </a:lnTo>
                    <a:lnTo>
                      <a:pt x="21" y="5"/>
                    </a:lnTo>
                    <a:lnTo>
                      <a:pt x="21" y="5"/>
                    </a:lnTo>
                    <a:lnTo>
                      <a:pt x="21" y="5"/>
                    </a:lnTo>
                    <a:lnTo>
                      <a:pt x="21" y="5"/>
                    </a:lnTo>
                    <a:lnTo>
                      <a:pt x="22" y="6"/>
                    </a:lnTo>
                    <a:lnTo>
                      <a:pt x="22" y="6"/>
                    </a:lnTo>
                    <a:lnTo>
                      <a:pt x="22" y="6"/>
                    </a:lnTo>
                    <a:lnTo>
                      <a:pt x="22" y="6"/>
                    </a:lnTo>
                    <a:lnTo>
                      <a:pt x="22" y="6"/>
                    </a:lnTo>
                    <a:lnTo>
                      <a:pt x="22" y="6"/>
                    </a:lnTo>
                    <a:lnTo>
                      <a:pt x="24" y="7"/>
                    </a:lnTo>
                    <a:lnTo>
                      <a:pt x="24" y="7"/>
                    </a:lnTo>
                    <a:lnTo>
                      <a:pt x="24" y="7"/>
                    </a:lnTo>
                    <a:lnTo>
                      <a:pt x="24" y="7"/>
                    </a:lnTo>
                    <a:lnTo>
                      <a:pt x="24" y="7"/>
                    </a:lnTo>
                    <a:lnTo>
                      <a:pt x="24" y="8"/>
                    </a:lnTo>
                    <a:lnTo>
                      <a:pt x="24" y="8"/>
                    </a:lnTo>
                    <a:lnTo>
                      <a:pt x="25" y="8"/>
                    </a:lnTo>
                    <a:lnTo>
                      <a:pt x="25" y="8"/>
                    </a:lnTo>
                    <a:lnTo>
                      <a:pt x="25" y="9"/>
                    </a:lnTo>
                    <a:lnTo>
                      <a:pt x="25" y="9"/>
                    </a:lnTo>
                    <a:lnTo>
                      <a:pt x="25" y="9"/>
                    </a:lnTo>
                    <a:lnTo>
                      <a:pt x="25" y="9"/>
                    </a:lnTo>
                    <a:lnTo>
                      <a:pt x="25" y="9"/>
                    </a:lnTo>
                    <a:lnTo>
                      <a:pt x="25" y="10"/>
                    </a:lnTo>
                    <a:lnTo>
                      <a:pt x="25" y="10"/>
                    </a:lnTo>
                    <a:lnTo>
                      <a:pt x="26" y="10"/>
                    </a:lnTo>
                    <a:lnTo>
                      <a:pt x="26" y="10"/>
                    </a:lnTo>
                    <a:lnTo>
                      <a:pt x="26" y="11"/>
                    </a:lnTo>
                    <a:lnTo>
                      <a:pt x="26" y="11"/>
                    </a:lnTo>
                    <a:lnTo>
                      <a:pt x="26" y="11"/>
                    </a:lnTo>
                    <a:lnTo>
                      <a:pt x="26" y="11"/>
                    </a:lnTo>
                    <a:lnTo>
                      <a:pt x="26" y="12"/>
                    </a:lnTo>
                    <a:lnTo>
                      <a:pt x="26" y="12"/>
                    </a:lnTo>
                    <a:lnTo>
                      <a:pt x="26" y="12"/>
                    </a:lnTo>
                    <a:lnTo>
                      <a:pt x="26" y="12"/>
                    </a:lnTo>
                    <a:lnTo>
                      <a:pt x="26" y="12"/>
                    </a:lnTo>
                    <a:lnTo>
                      <a:pt x="26" y="13"/>
                    </a:lnTo>
                    <a:lnTo>
                      <a:pt x="27" y="13"/>
                    </a:lnTo>
                    <a:lnTo>
                      <a:pt x="27" y="13"/>
                    </a:lnTo>
                    <a:lnTo>
                      <a:pt x="27" y="13"/>
                    </a:lnTo>
                    <a:lnTo>
                      <a:pt x="27" y="14"/>
                    </a:lnTo>
                    <a:lnTo>
                      <a:pt x="27" y="14"/>
                    </a:lnTo>
                    <a:lnTo>
                      <a:pt x="27" y="14"/>
                    </a:lnTo>
                    <a:lnTo>
                      <a:pt x="27" y="14"/>
                    </a:lnTo>
                    <a:lnTo>
                      <a:pt x="27" y="15"/>
                    </a:lnTo>
                    <a:lnTo>
                      <a:pt x="27" y="15"/>
                    </a:lnTo>
                    <a:lnTo>
                      <a:pt x="27" y="15"/>
                    </a:lnTo>
                    <a:lnTo>
                      <a:pt x="27" y="15"/>
                    </a:lnTo>
                    <a:lnTo>
                      <a:pt x="27" y="1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184">
                <a:extLst>
                  <a:ext uri="{FF2B5EF4-FFF2-40B4-BE49-F238E27FC236}">
                    <a16:creationId xmlns:a16="http://schemas.microsoft.com/office/drawing/2014/main" id="{7CD4271A-7493-705D-82F4-0F180E927948}"/>
                  </a:ext>
                </a:extLst>
              </p:cNvPr>
              <p:cNvSpPr>
                <a:spLocks noEditPoints="1"/>
              </p:cNvSpPr>
              <p:nvPr/>
            </p:nvSpPr>
            <p:spPr bwMode="auto">
              <a:xfrm>
                <a:off x="3033" y="2482"/>
                <a:ext cx="195" cy="244"/>
              </a:xfrm>
              <a:custGeom>
                <a:avLst/>
                <a:gdLst>
                  <a:gd name="T0" fmla="*/ 10 w 195"/>
                  <a:gd name="T1" fmla="*/ 31 h 244"/>
                  <a:gd name="T2" fmla="*/ 24 w 195"/>
                  <a:gd name="T3" fmla="*/ 28 h 244"/>
                  <a:gd name="T4" fmla="*/ 78 w 195"/>
                  <a:gd name="T5" fmla="*/ 27 h 244"/>
                  <a:gd name="T6" fmla="*/ 93 w 195"/>
                  <a:gd name="T7" fmla="*/ 66 h 244"/>
                  <a:gd name="T8" fmla="*/ 121 w 195"/>
                  <a:gd name="T9" fmla="*/ 65 h 244"/>
                  <a:gd name="T10" fmla="*/ 123 w 195"/>
                  <a:gd name="T11" fmla="*/ 57 h 244"/>
                  <a:gd name="T12" fmla="*/ 125 w 195"/>
                  <a:gd name="T13" fmla="*/ 55 h 244"/>
                  <a:gd name="T14" fmla="*/ 125 w 195"/>
                  <a:gd name="T15" fmla="*/ 47 h 244"/>
                  <a:gd name="T16" fmla="*/ 141 w 195"/>
                  <a:gd name="T17" fmla="*/ 46 h 244"/>
                  <a:gd name="T18" fmla="*/ 141 w 195"/>
                  <a:gd name="T19" fmla="*/ 53 h 244"/>
                  <a:gd name="T20" fmla="*/ 162 w 195"/>
                  <a:gd name="T21" fmla="*/ 54 h 244"/>
                  <a:gd name="T22" fmla="*/ 161 w 195"/>
                  <a:gd name="T23" fmla="*/ 92 h 244"/>
                  <a:gd name="T24" fmla="*/ 169 w 195"/>
                  <a:gd name="T25" fmla="*/ 108 h 244"/>
                  <a:gd name="T26" fmla="*/ 166 w 195"/>
                  <a:gd name="T27" fmla="*/ 122 h 244"/>
                  <a:gd name="T28" fmla="*/ 195 w 195"/>
                  <a:gd name="T29" fmla="*/ 117 h 244"/>
                  <a:gd name="T30" fmla="*/ 194 w 195"/>
                  <a:gd name="T31" fmla="*/ 155 h 244"/>
                  <a:gd name="T32" fmla="*/ 163 w 195"/>
                  <a:gd name="T33" fmla="*/ 155 h 244"/>
                  <a:gd name="T34" fmla="*/ 161 w 195"/>
                  <a:gd name="T35" fmla="*/ 215 h 244"/>
                  <a:gd name="T36" fmla="*/ 181 w 195"/>
                  <a:gd name="T37" fmla="*/ 237 h 244"/>
                  <a:gd name="T38" fmla="*/ 148 w 195"/>
                  <a:gd name="T39" fmla="*/ 244 h 244"/>
                  <a:gd name="T40" fmla="*/ 105 w 195"/>
                  <a:gd name="T41" fmla="*/ 233 h 244"/>
                  <a:gd name="T42" fmla="*/ 0 w 195"/>
                  <a:gd name="T43" fmla="*/ 231 h 244"/>
                  <a:gd name="T44" fmla="*/ 1 w 195"/>
                  <a:gd name="T45" fmla="*/ 206 h 244"/>
                  <a:gd name="T46" fmla="*/ 11 w 195"/>
                  <a:gd name="T47" fmla="*/ 174 h 244"/>
                  <a:gd name="T48" fmla="*/ 16 w 195"/>
                  <a:gd name="T49" fmla="*/ 155 h 244"/>
                  <a:gd name="T50" fmla="*/ 27 w 195"/>
                  <a:gd name="T51" fmla="*/ 147 h 244"/>
                  <a:gd name="T52" fmla="*/ 36 w 195"/>
                  <a:gd name="T53" fmla="*/ 119 h 244"/>
                  <a:gd name="T54" fmla="*/ 23 w 195"/>
                  <a:gd name="T55" fmla="*/ 85 h 244"/>
                  <a:gd name="T56" fmla="*/ 28 w 195"/>
                  <a:gd name="T57" fmla="*/ 76 h 244"/>
                  <a:gd name="T58" fmla="*/ 10 w 195"/>
                  <a:gd name="T59" fmla="*/ 31 h 244"/>
                  <a:gd name="T60" fmla="*/ 24 w 195"/>
                  <a:gd name="T61" fmla="*/ 4 h 244"/>
                  <a:gd name="T62" fmla="*/ 15 w 195"/>
                  <a:gd name="T63" fmla="*/ 11 h 244"/>
                  <a:gd name="T64" fmla="*/ 15 w 195"/>
                  <a:gd name="T65" fmla="*/ 25 h 244"/>
                  <a:gd name="T66" fmla="*/ 10 w 195"/>
                  <a:gd name="T67" fmla="*/ 26 h 244"/>
                  <a:gd name="T68" fmla="*/ 7 w 195"/>
                  <a:gd name="T69" fmla="*/ 12 h 244"/>
                  <a:gd name="T70" fmla="*/ 21 w 195"/>
                  <a:gd name="T71" fmla="*/ 0 h 244"/>
                  <a:gd name="T72" fmla="*/ 24 w 195"/>
                  <a:gd name="T73"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244">
                    <a:moveTo>
                      <a:pt x="10" y="31"/>
                    </a:moveTo>
                    <a:lnTo>
                      <a:pt x="24" y="28"/>
                    </a:lnTo>
                    <a:lnTo>
                      <a:pt x="78" y="27"/>
                    </a:lnTo>
                    <a:lnTo>
                      <a:pt x="93" y="66"/>
                    </a:lnTo>
                    <a:lnTo>
                      <a:pt x="121" y="65"/>
                    </a:lnTo>
                    <a:lnTo>
                      <a:pt x="123" y="57"/>
                    </a:lnTo>
                    <a:lnTo>
                      <a:pt x="125" y="55"/>
                    </a:lnTo>
                    <a:lnTo>
                      <a:pt x="125" y="47"/>
                    </a:lnTo>
                    <a:lnTo>
                      <a:pt x="141" y="46"/>
                    </a:lnTo>
                    <a:lnTo>
                      <a:pt x="141" y="53"/>
                    </a:lnTo>
                    <a:lnTo>
                      <a:pt x="162" y="54"/>
                    </a:lnTo>
                    <a:lnTo>
                      <a:pt x="161" y="92"/>
                    </a:lnTo>
                    <a:lnTo>
                      <a:pt x="169" y="108"/>
                    </a:lnTo>
                    <a:lnTo>
                      <a:pt x="166" y="122"/>
                    </a:lnTo>
                    <a:lnTo>
                      <a:pt x="195" y="117"/>
                    </a:lnTo>
                    <a:lnTo>
                      <a:pt x="194" y="155"/>
                    </a:lnTo>
                    <a:lnTo>
                      <a:pt x="163" y="155"/>
                    </a:lnTo>
                    <a:lnTo>
                      <a:pt x="161" y="215"/>
                    </a:lnTo>
                    <a:lnTo>
                      <a:pt x="181" y="237"/>
                    </a:lnTo>
                    <a:lnTo>
                      <a:pt x="148" y="244"/>
                    </a:lnTo>
                    <a:lnTo>
                      <a:pt x="105" y="233"/>
                    </a:lnTo>
                    <a:lnTo>
                      <a:pt x="0" y="231"/>
                    </a:lnTo>
                    <a:lnTo>
                      <a:pt x="1" y="206"/>
                    </a:lnTo>
                    <a:lnTo>
                      <a:pt x="11" y="174"/>
                    </a:lnTo>
                    <a:lnTo>
                      <a:pt x="16" y="155"/>
                    </a:lnTo>
                    <a:lnTo>
                      <a:pt x="27" y="147"/>
                    </a:lnTo>
                    <a:lnTo>
                      <a:pt x="36" y="119"/>
                    </a:lnTo>
                    <a:lnTo>
                      <a:pt x="23" y="85"/>
                    </a:lnTo>
                    <a:lnTo>
                      <a:pt x="28" y="76"/>
                    </a:lnTo>
                    <a:lnTo>
                      <a:pt x="10" y="31"/>
                    </a:lnTo>
                    <a:close/>
                    <a:moveTo>
                      <a:pt x="24" y="4"/>
                    </a:moveTo>
                    <a:lnTo>
                      <a:pt x="15" y="11"/>
                    </a:lnTo>
                    <a:lnTo>
                      <a:pt x="15" y="25"/>
                    </a:lnTo>
                    <a:lnTo>
                      <a:pt x="10" y="26"/>
                    </a:lnTo>
                    <a:lnTo>
                      <a:pt x="7" y="12"/>
                    </a:lnTo>
                    <a:lnTo>
                      <a:pt x="21" y="0"/>
                    </a:lnTo>
                    <a:lnTo>
                      <a:pt x="24" y="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185">
                <a:extLst>
                  <a:ext uri="{FF2B5EF4-FFF2-40B4-BE49-F238E27FC236}">
                    <a16:creationId xmlns:a16="http://schemas.microsoft.com/office/drawing/2014/main" id="{E882B25C-1019-E345-7B97-62D4FD83BAF8}"/>
                  </a:ext>
                </a:extLst>
              </p:cNvPr>
              <p:cNvSpPr>
                <a:spLocks noEditPoints="1"/>
              </p:cNvSpPr>
              <p:nvPr/>
            </p:nvSpPr>
            <p:spPr bwMode="auto">
              <a:xfrm>
                <a:off x="1787" y="2794"/>
                <a:ext cx="244" cy="586"/>
              </a:xfrm>
              <a:custGeom>
                <a:avLst/>
                <a:gdLst>
                  <a:gd name="T0" fmla="*/ 119 w 244"/>
                  <a:gd name="T1" fmla="*/ 537 h 586"/>
                  <a:gd name="T2" fmla="*/ 87 w 244"/>
                  <a:gd name="T3" fmla="*/ 532 h 586"/>
                  <a:gd name="T4" fmla="*/ 64 w 244"/>
                  <a:gd name="T5" fmla="*/ 513 h 586"/>
                  <a:gd name="T6" fmla="*/ 56 w 244"/>
                  <a:gd name="T7" fmla="*/ 421 h 586"/>
                  <a:gd name="T8" fmla="*/ 17 w 244"/>
                  <a:gd name="T9" fmla="*/ 321 h 586"/>
                  <a:gd name="T10" fmla="*/ 12 w 244"/>
                  <a:gd name="T11" fmla="*/ 269 h 586"/>
                  <a:gd name="T12" fmla="*/ 2 w 244"/>
                  <a:gd name="T13" fmla="*/ 166 h 586"/>
                  <a:gd name="T14" fmla="*/ 7 w 244"/>
                  <a:gd name="T15" fmla="*/ 114 h 586"/>
                  <a:gd name="T16" fmla="*/ 10 w 244"/>
                  <a:gd name="T17" fmla="*/ 54 h 586"/>
                  <a:gd name="T18" fmla="*/ 39 w 244"/>
                  <a:gd name="T19" fmla="*/ 0 h 586"/>
                  <a:gd name="T20" fmla="*/ 48 w 244"/>
                  <a:gd name="T21" fmla="*/ 6 h 586"/>
                  <a:gd name="T22" fmla="*/ 70 w 244"/>
                  <a:gd name="T23" fmla="*/ 20 h 586"/>
                  <a:gd name="T24" fmla="*/ 75 w 244"/>
                  <a:gd name="T25" fmla="*/ 5 h 586"/>
                  <a:gd name="T26" fmla="*/ 95 w 244"/>
                  <a:gd name="T27" fmla="*/ 8 h 586"/>
                  <a:gd name="T28" fmla="*/ 123 w 244"/>
                  <a:gd name="T29" fmla="*/ 37 h 586"/>
                  <a:gd name="T30" fmla="*/ 174 w 244"/>
                  <a:gd name="T31" fmla="*/ 60 h 586"/>
                  <a:gd name="T32" fmla="*/ 171 w 244"/>
                  <a:gd name="T33" fmla="*/ 91 h 586"/>
                  <a:gd name="T34" fmla="*/ 224 w 244"/>
                  <a:gd name="T35" fmla="*/ 87 h 586"/>
                  <a:gd name="T36" fmla="*/ 229 w 244"/>
                  <a:gd name="T37" fmla="*/ 63 h 586"/>
                  <a:gd name="T38" fmla="*/ 240 w 244"/>
                  <a:gd name="T39" fmla="*/ 94 h 586"/>
                  <a:gd name="T40" fmla="*/ 199 w 244"/>
                  <a:gd name="T41" fmla="*/ 142 h 586"/>
                  <a:gd name="T42" fmla="*/ 190 w 244"/>
                  <a:gd name="T43" fmla="*/ 151 h 586"/>
                  <a:gd name="T44" fmla="*/ 188 w 244"/>
                  <a:gd name="T45" fmla="*/ 192 h 586"/>
                  <a:gd name="T46" fmla="*/ 187 w 244"/>
                  <a:gd name="T47" fmla="*/ 202 h 586"/>
                  <a:gd name="T48" fmla="*/ 192 w 244"/>
                  <a:gd name="T49" fmla="*/ 228 h 586"/>
                  <a:gd name="T50" fmla="*/ 213 w 244"/>
                  <a:gd name="T51" fmla="*/ 254 h 586"/>
                  <a:gd name="T52" fmla="*/ 218 w 244"/>
                  <a:gd name="T53" fmla="*/ 292 h 586"/>
                  <a:gd name="T54" fmla="*/ 150 w 244"/>
                  <a:gd name="T55" fmla="*/ 305 h 586"/>
                  <a:gd name="T56" fmla="*/ 158 w 244"/>
                  <a:gd name="T57" fmla="*/ 323 h 586"/>
                  <a:gd name="T58" fmla="*/ 140 w 244"/>
                  <a:gd name="T59" fmla="*/ 347 h 586"/>
                  <a:gd name="T60" fmla="*/ 119 w 244"/>
                  <a:gd name="T61" fmla="*/ 343 h 586"/>
                  <a:gd name="T62" fmla="*/ 145 w 244"/>
                  <a:gd name="T63" fmla="*/ 364 h 586"/>
                  <a:gd name="T64" fmla="*/ 132 w 244"/>
                  <a:gd name="T65" fmla="*/ 373 h 586"/>
                  <a:gd name="T66" fmla="*/ 133 w 244"/>
                  <a:gd name="T67" fmla="*/ 412 h 586"/>
                  <a:gd name="T68" fmla="*/ 112 w 244"/>
                  <a:gd name="T69" fmla="*/ 434 h 586"/>
                  <a:gd name="T70" fmla="*/ 132 w 244"/>
                  <a:gd name="T71" fmla="*/ 450 h 586"/>
                  <a:gd name="T72" fmla="*/ 146 w 244"/>
                  <a:gd name="T73" fmla="*/ 456 h 586"/>
                  <a:gd name="T74" fmla="*/ 135 w 244"/>
                  <a:gd name="T75" fmla="*/ 480 h 586"/>
                  <a:gd name="T76" fmla="*/ 130 w 244"/>
                  <a:gd name="T77" fmla="*/ 531 h 586"/>
                  <a:gd name="T78" fmla="*/ 133 w 244"/>
                  <a:gd name="T79" fmla="*/ 540 h 586"/>
                  <a:gd name="T80" fmla="*/ 201 w 244"/>
                  <a:gd name="T81" fmla="*/ 581 h 586"/>
                  <a:gd name="T82" fmla="*/ 156 w 244"/>
                  <a:gd name="T83" fmla="*/ 58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4" h="586">
                    <a:moveTo>
                      <a:pt x="133" y="540"/>
                    </a:moveTo>
                    <a:lnTo>
                      <a:pt x="119" y="537"/>
                    </a:lnTo>
                    <a:lnTo>
                      <a:pt x="112" y="537"/>
                    </a:lnTo>
                    <a:lnTo>
                      <a:pt x="87" y="532"/>
                    </a:lnTo>
                    <a:lnTo>
                      <a:pt x="77" y="511"/>
                    </a:lnTo>
                    <a:lnTo>
                      <a:pt x="64" y="513"/>
                    </a:lnTo>
                    <a:lnTo>
                      <a:pt x="54" y="496"/>
                    </a:lnTo>
                    <a:lnTo>
                      <a:pt x="56" y="421"/>
                    </a:lnTo>
                    <a:lnTo>
                      <a:pt x="31" y="383"/>
                    </a:lnTo>
                    <a:lnTo>
                      <a:pt x="17" y="321"/>
                    </a:lnTo>
                    <a:lnTo>
                      <a:pt x="25" y="301"/>
                    </a:lnTo>
                    <a:lnTo>
                      <a:pt x="12" y="269"/>
                    </a:lnTo>
                    <a:lnTo>
                      <a:pt x="22" y="224"/>
                    </a:lnTo>
                    <a:lnTo>
                      <a:pt x="2" y="166"/>
                    </a:lnTo>
                    <a:lnTo>
                      <a:pt x="0" y="135"/>
                    </a:lnTo>
                    <a:lnTo>
                      <a:pt x="7" y="114"/>
                    </a:lnTo>
                    <a:lnTo>
                      <a:pt x="13" y="90"/>
                    </a:lnTo>
                    <a:lnTo>
                      <a:pt x="10" y="54"/>
                    </a:lnTo>
                    <a:lnTo>
                      <a:pt x="29" y="21"/>
                    </a:lnTo>
                    <a:lnTo>
                      <a:pt x="39" y="0"/>
                    </a:lnTo>
                    <a:lnTo>
                      <a:pt x="44" y="5"/>
                    </a:lnTo>
                    <a:lnTo>
                      <a:pt x="48" y="6"/>
                    </a:lnTo>
                    <a:lnTo>
                      <a:pt x="65" y="8"/>
                    </a:lnTo>
                    <a:lnTo>
                      <a:pt x="70" y="20"/>
                    </a:lnTo>
                    <a:lnTo>
                      <a:pt x="71" y="17"/>
                    </a:lnTo>
                    <a:lnTo>
                      <a:pt x="75" y="5"/>
                    </a:lnTo>
                    <a:lnTo>
                      <a:pt x="92" y="5"/>
                    </a:lnTo>
                    <a:lnTo>
                      <a:pt x="95" y="8"/>
                    </a:lnTo>
                    <a:lnTo>
                      <a:pt x="103" y="15"/>
                    </a:lnTo>
                    <a:lnTo>
                      <a:pt x="123" y="37"/>
                    </a:lnTo>
                    <a:lnTo>
                      <a:pt x="139" y="41"/>
                    </a:lnTo>
                    <a:lnTo>
                      <a:pt x="174" y="60"/>
                    </a:lnTo>
                    <a:lnTo>
                      <a:pt x="180" y="67"/>
                    </a:lnTo>
                    <a:lnTo>
                      <a:pt x="171" y="91"/>
                    </a:lnTo>
                    <a:lnTo>
                      <a:pt x="200" y="96"/>
                    </a:lnTo>
                    <a:lnTo>
                      <a:pt x="224" y="87"/>
                    </a:lnTo>
                    <a:lnTo>
                      <a:pt x="224" y="69"/>
                    </a:lnTo>
                    <a:lnTo>
                      <a:pt x="229" y="63"/>
                    </a:lnTo>
                    <a:lnTo>
                      <a:pt x="244" y="79"/>
                    </a:lnTo>
                    <a:lnTo>
                      <a:pt x="240" y="94"/>
                    </a:lnTo>
                    <a:lnTo>
                      <a:pt x="216" y="116"/>
                    </a:lnTo>
                    <a:lnTo>
                      <a:pt x="199" y="142"/>
                    </a:lnTo>
                    <a:lnTo>
                      <a:pt x="198" y="148"/>
                    </a:lnTo>
                    <a:lnTo>
                      <a:pt x="190" y="151"/>
                    </a:lnTo>
                    <a:lnTo>
                      <a:pt x="188" y="186"/>
                    </a:lnTo>
                    <a:lnTo>
                      <a:pt x="188" y="192"/>
                    </a:lnTo>
                    <a:lnTo>
                      <a:pt x="189" y="200"/>
                    </a:lnTo>
                    <a:lnTo>
                      <a:pt x="187" y="202"/>
                    </a:lnTo>
                    <a:lnTo>
                      <a:pt x="186" y="211"/>
                    </a:lnTo>
                    <a:lnTo>
                      <a:pt x="192" y="228"/>
                    </a:lnTo>
                    <a:lnTo>
                      <a:pt x="214" y="241"/>
                    </a:lnTo>
                    <a:lnTo>
                      <a:pt x="213" y="254"/>
                    </a:lnTo>
                    <a:lnTo>
                      <a:pt x="227" y="264"/>
                    </a:lnTo>
                    <a:lnTo>
                      <a:pt x="218" y="292"/>
                    </a:lnTo>
                    <a:lnTo>
                      <a:pt x="162" y="309"/>
                    </a:lnTo>
                    <a:lnTo>
                      <a:pt x="150" y="305"/>
                    </a:lnTo>
                    <a:lnTo>
                      <a:pt x="153" y="312"/>
                    </a:lnTo>
                    <a:lnTo>
                      <a:pt x="158" y="323"/>
                    </a:lnTo>
                    <a:lnTo>
                      <a:pt x="160" y="342"/>
                    </a:lnTo>
                    <a:lnTo>
                      <a:pt x="140" y="347"/>
                    </a:lnTo>
                    <a:lnTo>
                      <a:pt x="121" y="339"/>
                    </a:lnTo>
                    <a:lnTo>
                      <a:pt x="119" y="343"/>
                    </a:lnTo>
                    <a:lnTo>
                      <a:pt x="126" y="360"/>
                    </a:lnTo>
                    <a:lnTo>
                      <a:pt x="145" y="364"/>
                    </a:lnTo>
                    <a:lnTo>
                      <a:pt x="151" y="375"/>
                    </a:lnTo>
                    <a:lnTo>
                      <a:pt x="132" y="373"/>
                    </a:lnTo>
                    <a:lnTo>
                      <a:pt x="141" y="380"/>
                    </a:lnTo>
                    <a:lnTo>
                      <a:pt x="133" y="412"/>
                    </a:lnTo>
                    <a:lnTo>
                      <a:pt x="117" y="420"/>
                    </a:lnTo>
                    <a:lnTo>
                      <a:pt x="112" y="434"/>
                    </a:lnTo>
                    <a:lnTo>
                      <a:pt x="117" y="441"/>
                    </a:lnTo>
                    <a:lnTo>
                      <a:pt x="132" y="450"/>
                    </a:lnTo>
                    <a:lnTo>
                      <a:pt x="143" y="451"/>
                    </a:lnTo>
                    <a:lnTo>
                      <a:pt x="146" y="456"/>
                    </a:lnTo>
                    <a:lnTo>
                      <a:pt x="149" y="466"/>
                    </a:lnTo>
                    <a:lnTo>
                      <a:pt x="135" y="480"/>
                    </a:lnTo>
                    <a:lnTo>
                      <a:pt x="121" y="518"/>
                    </a:lnTo>
                    <a:lnTo>
                      <a:pt x="130" y="531"/>
                    </a:lnTo>
                    <a:lnTo>
                      <a:pt x="142" y="542"/>
                    </a:lnTo>
                    <a:lnTo>
                      <a:pt x="133" y="540"/>
                    </a:lnTo>
                    <a:close/>
                    <a:moveTo>
                      <a:pt x="143" y="554"/>
                    </a:moveTo>
                    <a:lnTo>
                      <a:pt x="201" y="581"/>
                    </a:lnTo>
                    <a:lnTo>
                      <a:pt x="201" y="586"/>
                    </a:lnTo>
                    <a:lnTo>
                      <a:pt x="156" y="585"/>
                    </a:lnTo>
                    <a:lnTo>
                      <a:pt x="143" y="55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186">
                <a:extLst>
                  <a:ext uri="{FF2B5EF4-FFF2-40B4-BE49-F238E27FC236}">
                    <a16:creationId xmlns:a16="http://schemas.microsoft.com/office/drawing/2014/main" id="{88AC72CB-75D0-FC2B-BCAF-170B8B904D25}"/>
                  </a:ext>
                </a:extLst>
              </p:cNvPr>
              <p:cNvSpPr>
                <a:spLocks noEditPoints="1"/>
              </p:cNvSpPr>
              <p:nvPr/>
            </p:nvSpPr>
            <p:spPr bwMode="auto">
              <a:xfrm>
                <a:off x="4569" y="2597"/>
                <a:ext cx="633" cy="587"/>
              </a:xfrm>
              <a:custGeom>
                <a:avLst/>
                <a:gdLst>
                  <a:gd name="T0" fmla="*/ 545 w 633"/>
                  <a:gd name="T1" fmla="*/ 63 h 587"/>
                  <a:gd name="T2" fmla="*/ 559 w 633"/>
                  <a:gd name="T3" fmla="*/ 126 h 587"/>
                  <a:gd name="T4" fmla="*/ 589 w 633"/>
                  <a:gd name="T5" fmla="*/ 171 h 587"/>
                  <a:gd name="T6" fmla="*/ 610 w 633"/>
                  <a:gd name="T7" fmla="*/ 209 h 587"/>
                  <a:gd name="T8" fmla="*/ 618 w 633"/>
                  <a:gd name="T9" fmla="*/ 328 h 587"/>
                  <a:gd name="T10" fmla="*/ 560 w 633"/>
                  <a:gd name="T11" fmla="*/ 398 h 587"/>
                  <a:gd name="T12" fmla="*/ 490 w 633"/>
                  <a:gd name="T13" fmla="*/ 479 h 587"/>
                  <a:gd name="T14" fmla="*/ 424 w 633"/>
                  <a:gd name="T15" fmla="*/ 507 h 587"/>
                  <a:gd name="T16" fmla="*/ 383 w 633"/>
                  <a:gd name="T17" fmla="*/ 503 h 587"/>
                  <a:gd name="T18" fmla="*/ 344 w 633"/>
                  <a:gd name="T19" fmla="*/ 473 h 587"/>
                  <a:gd name="T20" fmla="*/ 318 w 633"/>
                  <a:gd name="T21" fmla="*/ 439 h 587"/>
                  <a:gd name="T22" fmla="*/ 302 w 633"/>
                  <a:gd name="T23" fmla="*/ 433 h 587"/>
                  <a:gd name="T24" fmla="*/ 262 w 633"/>
                  <a:gd name="T25" fmla="*/ 371 h 587"/>
                  <a:gd name="T26" fmla="*/ 164 w 633"/>
                  <a:gd name="T27" fmla="*/ 391 h 587"/>
                  <a:gd name="T28" fmla="*/ 105 w 633"/>
                  <a:gd name="T29" fmla="*/ 416 h 587"/>
                  <a:gd name="T30" fmla="*/ 33 w 633"/>
                  <a:gd name="T31" fmla="*/ 436 h 587"/>
                  <a:gd name="T32" fmla="*/ 22 w 633"/>
                  <a:gd name="T33" fmla="*/ 390 h 587"/>
                  <a:gd name="T34" fmla="*/ 20 w 633"/>
                  <a:gd name="T35" fmla="*/ 285 h 587"/>
                  <a:gd name="T36" fmla="*/ 22 w 633"/>
                  <a:gd name="T37" fmla="*/ 273 h 587"/>
                  <a:gd name="T38" fmla="*/ 31 w 633"/>
                  <a:gd name="T39" fmla="*/ 282 h 587"/>
                  <a:gd name="T40" fmla="*/ 27 w 633"/>
                  <a:gd name="T41" fmla="*/ 243 h 587"/>
                  <a:gd name="T42" fmla="*/ 47 w 633"/>
                  <a:gd name="T43" fmla="*/ 198 h 587"/>
                  <a:gd name="T44" fmla="*/ 91 w 633"/>
                  <a:gd name="T45" fmla="*/ 177 h 587"/>
                  <a:gd name="T46" fmla="*/ 188 w 633"/>
                  <a:gd name="T47" fmla="*/ 114 h 587"/>
                  <a:gd name="T48" fmla="*/ 207 w 633"/>
                  <a:gd name="T49" fmla="*/ 121 h 587"/>
                  <a:gd name="T50" fmla="*/ 268 w 633"/>
                  <a:gd name="T51" fmla="*/ 53 h 587"/>
                  <a:gd name="T52" fmla="*/ 304 w 633"/>
                  <a:gd name="T53" fmla="*/ 73 h 587"/>
                  <a:gd name="T54" fmla="*/ 358 w 633"/>
                  <a:gd name="T55" fmla="*/ 6 h 587"/>
                  <a:gd name="T56" fmla="*/ 434 w 633"/>
                  <a:gd name="T57" fmla="*/ 4 h 587"/>
                  <a:gd name="T58" fmla="*/ 402 w 633"/>
                  <a:gd name="T59" fmla="*/ 72 h 587"/>
                  <a:gd name="T60" fmla="*/ 474 w 633"/>
                  <a:gd name="T61" fmla="*/ 124 h 587"/>
                  <a:gd name="T62" fmla="*/ 521 w 633"/>
                  <a:gd name="T63" fmla="*/ 0 h 587"/>
                  <a:gd name="T64" fmla="*/ 381 w 633"/>
                  <a:gd name="T65" fmla="*/ 536 h 587"/>
                  <a:gd name="T66" fmla="*/ 428 w 633"/>
                  <a:gd name="T67" fmla="*/ 537 h 587"/>
                  <a:gd name="T68" fmla="*/ 409 w 633"/>
                  <a:gd name="T69" fmla="*/ 570 h 587"/>
                  <a:gd name="T70" fmla="*/ 368 w 633"/>
                  <a:gd name="T71" fmla="*/ 585 h 587"/>
                  <a:gd name="T72" fmla="*/ 368 w 633"/>
                  <a:gd name="T73" fmla="*/ 566 h 587"/>
                  <a:gd name="T74" fmla="*/ 381 w 633"/>
                  <a:gd name="T75" fmla="*/ 53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3" h="587">
                    <a:moveTo>
                      <a:pt x="529" y="22"/>
                    </a:moveTo>
                    <a:lnTo>
                      <a:pt x="545" y="63"/>
                    </a:lnTo>
                    <a:lnTo>
                      <a:pt x="554" y="75"/>
                    </a:lnTo>
                    <a:lnTo>
                      <a:pt x="559" y="126"/>
                    </a:lnTo>
                    <a:lnTo>
                      <a:pt x="557" y="148"/>
                    </a:lnTo>
                    <a:lnTo>
                      <a:pt x="589" y="171"/>
                    </a:lnTo>
                    <a:lnTo>
                      <a:pt x="597" y="212"/>
                    </a:lnTo>
                    <a:lnTo>
                      <a:pt x="610" y="209"/>
                    </a:lnTo>
                    <a:lnTo>
                      <a:pt x="633" y="262"/>
                    </a:lnTo>
                    <a:lnTo>
                      <a:pt x="618" y="328"/>
                    </a:lnTo>
                    <a:lnTo>
                      <a:pt x="577" y="388"/>
                    </a:lnTo>
                    <a:lnTo>
                      <a:pt x="560" y="398"/>
                    </a:lnTo>
                    <a:lnTo>
                      <a:pt x="496" y="469"/>
                    </a:lnTo>
                    <a:lnTo>
                      <a:pt x="490" y="479"/>
                    </a:lnTo>
                    <a:lnTo>
                      <a:pt x="462" y="485"/>
                    </a:lnTo>
                    <a:lnTo>
                      <a:pt x="424" y="507"/>
                    </a:lnTo>
                    <a:lnTo>
                      <a:pt x="412" y="489"/>
                    </a:lnTo>
                    <a:lnTo>
                      <a:pt x="383" y="503"/>
                    </a:lnTo>
                    <a:lnTo>
                      <a:pt x="346" y="487"/>
                    </a:lnTo>
                    <a:lnTo>
                      <a:pt x="344" y="473"/>
                    </a:lnTo>
                    <a:lnTo>
                      <a:pt x="350" y="446"/>
                    </a:lnTo>
                    <a:lnTo>
                      <a:pt x="318" y="439"/>
                    </a:lnTo>
                    <a:lnTo>
                      <a:pt x="353" y="396"/>
                    </a:lnTo>
                    <a:lnTo>
                      <a:pt x="302" y="433"/>
                    </a:lnTo>
                    <a:lnTo>
                      <a:pt x="294" y="383"/>
                    </a:lnTo>
                    <a:lnTo>
                      <a:pt x="262" y="371"/>
                    </a:lnTo>
                    <a:lnTo>
                      <a:pt x="223" y="376"/>
                    </a:lnTo>
                    <a:lnTo>
                      <a:pt x="164" y="391"/>
                    </a:lnTo>
                    <a:lnTo>
                      <a:pt x="125" y="415"/>
                    </a:lnTo>
                    <a:lnTo>
                      <a:pt x="105" y="416"/>
                    </a:lnTo>
                    <a:lnTo>
                      <a:pt x="77" y="413"/>
                    </a:lnTo>
                    <a:lnTo>
                      <a:pt x="33" y="436"/>
                    </a:lnTo>
                    <a:lnTo>
                      <a:pt x="0" y="421"/>
                    </a:lnTo>
                    <a:lnTo>
                      <a:pt x="22" y="390"/>
                    </a:lnTo>
                    <a:lnTo>
                      <a:pt x="29" y="333"/>
                    </a:lnTo>
                    <a:lnTo>
                      <a:pt x="20" y="285"/>
                    </a:lnTo>
                    <a:lnTo>
                      <a:pt x="15" y="266"/>
                    </a:lnTo>
                    <a:lnTo>
                      <a:pt x="22" y="273"/>
                    </a:lnTo>
                    <a:lnTo>
                      <a:pt x="24" y="264"/>
                    </a:lnTo>
                    <a:lnTo>
                      <a:pt x="31" y="282"/>
                    </a:lnTo>
                    <a:lnTo>
                      <a:pt x="34" y="269"/>
                    </a:lnTo>
                    <a:lnTo>
                      <a:pt x="27" y="243"/>
                    </a:lnTo>
                    <a:lnTo>
                      <a:pt x="44" y="194"/>
                    </a:lnTo>
                    <a:lnTo>
                      <a:pt x="47" y="198"/>
                    </a:lnTo>
                    <a:lnTo>
                      <a:pt x="68" y="192"/>
                    </a:lnTo>
                    <a:lnTo>
                      <a:pt x="91" y="177"/>
                    </a:lnTo>
                    <a:lnTo>
                      <a:pt x="161" y="159"/>
                    </a:lnTo>
                    <a:lnTo>
                      <a:pt x="188" y="114"/>
                    </a:lnTo>
                    <a:lnTo>
                      <a:pt x="201" y="102"/>
                    </a:lnTo>
                    <a:lnTo>
                      <a:pt x="207" y="121"/>
                    </a:lnTo>
                    <a:lnTo>
                      <a:pt x="241" y="69"/>
                    </a:lnTo>
                    <a:lnTo>
                      <a:pt x="268" y="53"/>
                    </a:lnTo>
                    <a:lnTo>
                      <a:pt x="287" y="70"/>
                    </a:lnTo>
                    <a:lnTo>
                      <a:pt x="304" y="73"/>
                    </a:lnTo>
                    <a:lnTo>
                      <a:pt x="316" y="48"/>
                    </a:lnTo>
                    <a:lnTo>
                      <a:pt x="358" y="6"/>
                    </a:lnTo>
                    <a:lnTo>
                      <a:pt x="406" y="26"/>
                    </a:lnTo>
                    <a:lnTo>
                      <a:pt x="434" y="4"/>
                    </a:lnTo>
                    <a:lnTo>
                      <a:pt x="430" y="27"/>
                    </a:lnTo>
                    <a:lnTo>
                      <a:pt x="402" y="72"/>
                    </a:lnTo>
                    <a:lnTo>
                      <a:pt x="450" y="111"/>
                    </a:lnTo>
                    <a:lnTo>
                      <a:pt x="474" y="124"/>
                    </a:lnTo>
                    <a:lnTo>
                      <a:pt x="496" y="56"/>
                    </a:lnTo>
                    <a:lnTo>
                      <a:pt x="521" y="0"/>
                    </a:lnTo>
                    <a:lnTo>
                      <a:pt x="529" y="22"/>
                    </a:lnTo>
                    <a:close/>
                    <a:moveTo>
                      <a:pt x="381" y="536"/>
                    </a:moveTo>
                    <a:lnTo>
                      <a:pt x="400" y="545"/>
                    </a:lnTo>
                    <a:lnTo>
                      <a:pt x="428" y="537"/>
                    </a:lnTo>
                    <a:lnTo>
                      <a:pt x="430" y="540"/>
                    </a:lnTo>
                    <a:lnTo>
                      <a:pt x="409" y="570"/>
                    </a:lnTo>
                    <a:lnTo>
                      <a:pt x="378" y="587"/>
                    </a:lnTo>
                    <a:lnTo>
                      <a:pt x="368" y="585"/>
                    </a:lnTo>
                    <a:lnTo>
                      <a:pt x="367" y="575"/>
                    </a:lnTo>
                    <a:lnTo>
                      <a:pt x="368" y="566"/>
                    </a:lnTo>
                    <a:lnTo>
                      <a:pt x="376" y="541"/>
                    </a:lnTo>
                    <a:lnTo>
                      <a:pt x="381" y="53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187">
                <a:extLst>
                  <a:ext uri="{FF2B5EF4-FFF2-40B4-BE49-F238E27FC236}">
                    <a16:creationId xmlns:a16="http://schemas.microsoft.com/office/drawing/2014/main" id="{4686A5DD-92A7-1E8D-34D7-B7E3CA34CD04}"/>
                  </a:ext>
                </a:extLst>
              </p:cNvPr>
              <p:cNvSpPr>
                <a:spLocks noEditPoints="1"/>
              </p:cNvSpPr>
              <p:nvPr/>
            </p:nvSpPr>
            <p:spPr bwMode="auto">
              <a:xfrm>
                <a:off x="3500" y="1656"/>
                <a:ext cx="83" cy="61"/>
              </a:xfrm>
              <a:custGeom>
                <a:avLst/>
                <a:gdLst>
                  <a:gd name="T0" fmla="*/ 71 w 83"/>
                  <a:gd name="T1" fmla="*/ 32 h 61"/>
                  <a:gd name="T2" fmla="*/ 67 w 83"/>
                  <a:gd name="T3" fmla="*/ 60 h 61"/>
                  <a:gd name="T4" fmla="*/ 64 w 83"/>
                  <a:gd name="T5" fmla="*/ 61 h 61"/>
                  <a:gd name="T6" fmla="*/ 53 w 83"/>
                  <a:gd name="T7" fmla="*/ 56 h 61"/>
                  <a:gd name="T8" fmla="*/ 49 w 83"/>
                  <a:gd name="T9" fmla="*/ 38 h 61"/>
                  <a:gd name="T10" fmla="*/ 32 w 83"/>
                  <a:gd name="T11" fmla="*/ 52 h 61"/>
                  <a:gd name="T12" fmla="*/ 30 w 83"/>
                  <a:gd name="T13" fmla="*/ 40 h 61"/>
                  <a:gd name="T14" fmla="*/ 20 w 83"/>
                  <a:gd name="T15" fmla="*/ 36 h 61"/>
                  <a:gd name="T16" fmla="*/ 19 w 83"/>
                  <a:gd name="T17" fmla="*/ 30 h 61"/>
                  <a:gd name="T18" fmla="*/ 10 w 83"/>
                  <a:gd name="T19" fmla="*/ 23 h 61"/>
                  <a:gd name="T20" fmla="*/ 12 w 83"/>
                  <a:gd name="T21" fmla="*/ 16 h 61"/>
                  <a:gd name="T22" fmla="*/ 0 w 83"/>
                  <a:gd name="T23" fmla="*/ 10 h 61"/>
                  <a:gd name="T24" fmla="*/ 27 w 83"/>
                  <a:gd name="T25" fmla="*/ 15 h 61"/>
                  <a:gd name="T26" fmla="*/ 27 w 83"/>
                  <a:gd name="T27" fmla="*/ 9 h 61"/>
                  <a:gd name="T28" fmla="*/ 18 w 83"/>
                  <a:gd name="T29" fmla="*/ 4 h 61"/>
                  <a:gd name="T30" fmla="*/ 40 w 83"/>
                  <a:gd name="T31" fmla="*/ 5 h 61"/>
                  <a:gd name="T32" fmla="*/ 51 w 83"/>
                  <a:gd name="T33" fmla="*/ 0 h 61"/>
                  <a:gd name="T34" fmla="*/ 73 w 83"/>
                  <a:gd name="T35" fmla="*/ 19 h 61"/>
                  <a:gd name="T36" fmla="*/ 83 w 83"/>
                  <a:gd name="T37" fmla="*/ 25 h 61"/>
                  <a:gd name="T38" fmla="*/ 71 w 83"/>
                  <a:gd name="T39" fmla="*/ 32 h 61"/>
                  <a:gd name="T40" fmla="*/ 26 w 83"/>
                  <a:gd name="T41" fmla="*/ 52 h 61"/>
                  <a:gd name="T42" fmla="*/ 15 w 83"/>
                  <a:gd name="T43" fmla="*/ 51 h 61"/>
                  <a:gd name="T44" fmla="*/ 4 w 83"/>
                  <a:gd name="T45" fmla="*/ 39 h 61"/>
                  <a:gd name="T46" fmla="*/ 6 w 83"/>
                  <a:gd name="T47" fmla="*/ 36 h 61"/>
                  <a:gd name="T48" fmla="*/ 18 w 83"/>
                  <a:gd name="T49" fmla="*/ 44 h 61"/>
                  <a:gd name="T50" fmla="*/ 26 w 83"/>
                  <a:gd name="T51"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61">
                    <a:moveTo>
                      <a:pt x="71" y="32"/>
                    </a:moveTo>
                    <a:lnTo>
                      <a:pt x="67" y="60"/>
                    </a:lnTo>
                    <a:lnTo>
                      <a:pt x="64" y="61"/>
                    </a:lnTo>
                    <a:lnTo>
                      <a:pt x="53" y="56"/>
                    </a:lnTo>
                    <a:lnTo>
                      <a:pt x="49" y="38"/>
                    </a:lnTo>
                    <a:lnTo>
                      <a:pt x="32" y="52"/>
                    </a:lnTo>
                    <a:lnTo>
                      <a:pt x="30" y="40"/>
                    </a:lnTo>
                    <a:lnTo>
                      <a:pt x="20" y="36"/>
                    </a:lnTo>
                    <a:lnTo>
                      <a:pt x="19" y="30"/>
                    </a:lnTo>
                    <a:lnTo>
                      <a:pt x="10" y="23"/>
                    </a:lnTo>
                    <a:lnTo>
                      <a:pt x="12" y="16"/>
                    </a:lnTo>
                    <a:lnTo>
                      <a:pt x="0" y="10"/>
                    </a:lnTo>
                    <a:lnTo>
                      <a:pt x="27" y="15"/>
                    </a:lnTo>
                    <a:lnTo>
                      <a:pt x="27" y="9"/>
                    </a:lnTo>
                    <a:lnTo>
                      <a:pt x="18" y="4"/>
                    </a:lnTo>
                    <a:lnTo>
                      <a:pt x="40" y="5"/>
                    </a:lnTo>
                    <a:lnTo>
                      <a:pt x="51" y="0"/>
                    </a:lnTo>
                    <a:lnTo>
                      <a:pt x="73" y="19"/>
                    </a:lnTo>
                    <a:lnTo>
                      <a:pt x="83" y="25"/>
                    </a:lnTo>
                    <a:lnTo>
                      <a:pt x="71" y="32"/>
                    </a:lnTo>
                    <a:close/>
                    <a:moveTo>
                      <a:pt x="26" y="52"/>
                    </a:moveTo>
                    <a:lnTo>
                      <a:pt x="15" y="51"/>
                    </a:lnTo>
                    <a:lnTo>
                      <a:pt x="4" y="39"/>
                    </a:lnTo>
                    <a:lnTo>
                      <a:pt x="6" y="36"/>
                    </a:lnTo>
                    <a:lnTo>
                      <a:pt x="18" y="44"/>
                    </a:lnTo>
                    <a:lnTo>
                      <a:pt x="26" y="5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188">
                <a:extLst>
                  <a:ext uri="{FF2B5EF4-FFF2-40B4-BE49-F238E27FC236}">
                    <a16:creationId xmlns:a16="http://schemas.microsoft.com/office/drawing/2014/main" id="{59C18211-163B-8A76-6EA2-946E9539E60A}"/>
                  </a:ext>
                </a:extLst>
              </p:cNvPr>
              <p:cNvSpPr>
                <a:spLocks noEditPoints="1"/>
              </p:cNvSpPr>
              <p:nvPr/>
            </p:nvSpPr>
            <p:spPr bwMode="auto">
              <a:xfrm>
                <a:off x="1685" y="2311"/>
                <a:ext cx="618" cy="698"/>
              </a:xfrm>
              <a:custGeom>
                <a:avLst/>
                <a:gdLst>
                  <a:gd name="T0" fmla="*/ 363 w 618"/>
                  <a:gd name="T1" fmla="*/ 115 h 698"/>
                  <a:gd name="T2" fmla="*/ 369 w 618"/>
                  <a:gd name="T3" fmla="*/ 95 h 698"/>
                  <a:gd name="T4" fmla="*/ 393 w 618"/>
                  <a:gd name="T5" fmla="*/ 120 h 698"/>
                  <a:gd name="T6" fmla="*/ 368 w 618"/>
                  <a:gd name="T7" fmla="*/ 125 h 698"/>
                  <a:gd name="T8" fmla="*/ 367 w 618"/>
                  <a:gd name="T9" fmla="*/ 59 h 698"/>
                  <a:gd name="T10" fmla="*/ 377 w 618"/>
                  <a:gd name="T11" fmla="*/ 73 h 698"/>
                  <a:gd name="T12" fmla="*/ 343 w 618"/>
                  <a:gd name="T13" fmla="*/ 123 h 698"/>
                  <a:gd name="T14" fmla="*/ 363 w 618"/>
                  <a:gd name="T15" fmla="*/ 122 h 698"/>
                  <a:gd name="T16" fmla="*/ 386 w 618"/>
                  <a:gd name="T17" fmla="*/ 124 h 698"/>
                  <a:gd name="T18" fmla="*/ 388 w 618"/>
                  <a:gd name="T19" fmla="*/ 127 h 698"/>
                  <a:gd name="T20" fmla="*/ 405 w 618"/>
                  <a:gd name="T21" fmla="*/ 105 h 698"/>
                  <a:gd name="T22" fmla="*/ 453 w 618"/>
                  <a:gd name="T23" fmla="*/ 119 h 698"/>
                  <a:gd name="T24" fmla="*/ 540 w 618"/>
                  <a:gd name="T25" fmla="*/ 150 h 698"/>
                  <a:gd name="T26" fmla="*/ 618 w 618"/>
                  <a:gd name="T27" fmla="*/ 240 h 698"/>
                  <a:gd name="T28" fmla="*/ 583 w 618"/>
                  <a:gd name="T29" fmla="*/ 293 h 698"/>
                  <a:gd name="T30" fmla="*/ 556 w 618"/>
                  <a:gd name="T31" fmla="*/ 412 h 698"/>
                  <a:gd name="T32" fmla="*/ 481 w 618"/>
                  <a:gd name="T33" fmla="*/ 506 h 698"/>
                  <a:gd name="T34" fmla="*/ 424 w 618"/>
                  <a:gd name="T35" fmla="*/ 601 h 698"/>
                  <a:gd name="T36" fmla="*/ 397 w 618"/>
                  <a:gd name="T37" fmla="*/ 654 h 698"/>
                  <a:gd name="T38" fmla="*/ 373 w 618"/>
                  <a:gd name="T39" fmla="*/ 690 h 698"/>
                  <a:gd name="T40" fmla="*/ 363 w 618"/>
                  <a:gd name="T41" fmla="*/ 687 h 698"/>
                  <a:gd name="T42" fmla="*/ 352 w 618"/>
                  <a:gd name="T43" fmla="*/ 664 h 698"/>
                  <a:gd name="T44" fmla="*/ 319 w 618"/>
                  <a:gd name="T45" fmla="*/ 644 h 698"/>
                  <a:gd name="T46" fmla="*/ 301 w 618"/>
                  <a:gd name="T47" fmla="*/ 625 h 698"/>
                  <a:gd name="T48" fmla="*/ 342 w 618"/>
                  <a:gd name="T49" fmla="*/ 577 h 698"/>
                  <a:gd name="T50" fmla="*/ 331 w 618"/>
                  <a:gd name="T51" fmla="*/ 546 h 698"/>
                  <a:gd name="T52" fmla="*/ 331 w 618"/>
                  <a:gd name="T53" fmla="*/ 524 h 698"/>
                  <a:gd name="T54" fmla="*/ 311 w 618"/>
                  <a:gd name="T55" fmla="*/ 522 h 698"/>
                  <a:gd name="T56" fmla="*/ 290 w 618"/>
                  <a:gd name="T57" fmla="*/ 492 h 698"/>
                  <a:gd name="T58" fmla="*/ 262 w 618"/>
                  <a:gd name="T59" fmla="*/ 448 h 698"/>
                  <a:gd name="T60" fmla="*/ 264 w 618"/>
                  <a:gd name="T61" fmla="*/ 407 h 698"/>
                  <a:gd name="T62" fmla="*/ 255 w 618"/>
                  <a:gd name="T63" fmla="*/ 386 h 698"/>
                  <a:gd name="T64" fmla="*/ 220 w 618"/>
                  <a:gd name="T65" fmla="*/ 342 h 698"/>
                  <a:gd name="T66" fmla="*/ 199 w 618"/>
                  <a:gd name="T67" fmla="*/ 336 h 698"/>
                  <a:gd name="T68" fmla="*/ 160 w 618"/>
                  <a:gd name="T69" fmla="*/ 318 h 698"/>
                  <a:gd name="T70" fmla="*/ 137 w 618"/>
                  <a:gd name="T71" fmla="*/ 265 h 698"/>
                  <a:gd name="T72" fmla="*/ 88 w 618"/>
                  <a:gd name="T73" fmla="*/ 291 h 698"/>
                  <a:gd name="T74" fmla="*/ 56 w 618"/>
                  <a:gd name="T75" fmla="*/ 290 h 698"/>
                  <a:gd name="T76" fmla="*/ 41 w 618"/>
                  <a:gd name="T77" fmla="*/ 273 h 698"/>
                  <a:gd name="T78" fmla="*/ 11 w 618"/>
                  <a:gd name="T79" fmla="*/ 261 h 698"/>
                  <a:gd name="T80" fmla="*/ 0 w 618"/>
                  <a:gd name="T81" fmla="*/ 229 h 698"/>
                  <a:gd name="T82" fmla="*/ 11 w 618"/>
                  <a:gd name="T83" fmla="*/ 208 h 698"/>
                  <a:gd name="T84" fmla="*/ 33 w 618"/>
                  <a:gd name="T85" fmla="*/ 173 h 698"/>
                  <a:gd name="T86" fmla="*/ 69 w 618"/>
                  <a:gd name="T87" fmla="*/ 116 h 698"/>
                  <a:gd name="T88" fmla="*/ 72 w 618"/>
                  <a:gd name="T89" fmla="*/ 81 h 698"/>
                  <a:gd name="T90" fmla="*/ 62 w 618"/>
                  <a:gd name="T91" fmla="*/ 73 h 698"/>
                  <a:gd name="T92" fmla="*/ 89 w 618"/>
                  <a:gd name="T93" fmla="*/ 62 h 698"/>
                  <a:gd name="T94" fmla="*/ 111 w 618"/>
                  <a:gd name="T95" fmla="*/ 74 h 698"/>
                  <a:gd name="T96" fmla="*/ 151 w 618"/>
                  <a:gd name="T97" fmla="*/ 64 h 698"/>
                  <a:gd name="T98" fmla="*/ 154 w 618"/>
                  <a:gd name="T99" fmla="*/ 48 h 698"/>
                  <a:gd name="T100" fmla="*/ 171 w 618"/>
                  <a:gd name="T101" fmla="*/ 34 h 698"/>
                  <a:gd name="T102" fmla="*/ 198 w 618"/>
                  <a:gd name="T103" fmla="*/ 14 h 698"/>
                  <a:gd name="T104" fmla="*/ 217 w 618"/>
                  <a:gd name="T105" fmla="*/ 0 h 698"/>
                  <a:gd name="T106" fmla="*/ 220 w 618"/>
                  <a:gd name="T107" fmla="*/ 52 h 698"/>
                  <a:gd name="T108" fmla="*/ 238 w 618"/>
                  <a:gd name="T109" fmla="*/ 71 h 698"/>
                  <a:gd name="T110" fmla="*/ 271 w 618"/>
                  <a:gd name="T111" fmla="*/ 59 h 698"/>
                  <a:gd name="T112" fmla="*/ 330 w 618"/>
                  <a:gd name="T113" fmla="*/ 54 h 698"/>
                  <a:gd name="T114" fmla="*/ 351 w 618"/>
                  <a:gd name="T115" fmla="*/ 15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8" h="698">
                    <a:moveTo>
                      <a:pt x="368" y="125"/>
                    </a:moveTo>
                    <a:lnTo>
                      <a:pt x="363" y="115"/>
                    </a:lnTo>
                    <a:lnTo>
                      <a:pt x="365" y="99"/>
                    </a:lnTo>
                    <a:lnTo>
                      <a:pt x="369" y="95"/>
                    </a:lnTo>
                    <a:lnTo>
                      <a:pt x="401" y="97"/>
                    </a:lnTo>
                    <a:lnTo>
                      <a:pt x="393" y="120"/>
                    </a:lnTo>
                    <a:lnTo>
                      <a:pt x="380" y="124"/>
                    </a:lnTo>
                    <a:lnTo>
                      <a:pt x="368" y="125"/>
                    </a:lnTo>
                    <a:close/>
                    <a:moveTo>
                      <a:pt x="358" y="25"/>
                    </a:moveTo>
                    <a:lnTo>
                      <a:pt x="367" y="59"/>
                    </a:lnTo>
                    <a:lnTo>
                      <a:pt x="377" y="62"/>
                    </a:lnTo>
                    <a:lnTo>
                      <a:pt x="377" y="73"/>
                    </a:lnTo>
                    <a:lnTo>
                      <a:pt x="336" y="121"/>
                    </a:lnTo>
                    <a:lnTo>
                      <a:pt x="343" y="123"/>
                    </a:lnTo>
                    <a:lnTo>
                      <a:pt x="361" y="109"/>
                    </a:lnTo>
                    <a:lnTo>
                      <a:pt x="363" y="122"/>
                    </a:lnTo>
                    <a:lnTo>
                      <a:pt x="369" y="128"/>
                    </a:lnTo>
                    <a:lnTo>
                      <a:pt x="386" y="124"/>
                    </a:lnTo>
                    <a:lnTo>
                      <a:pt x="384" y="138"/>
                    </a:lnTo>
                    <a:lnTo>
                      <a:pt x="388" y="127"/>
                    </a:lnTo>
                    <a:lnTo>
                      <a:pt x="392" y="126"/>
                    </a:lnTo>
                    <a:lnTo>
                      <a:pt x="405" y="105"/>
                    </a:lnTo>
                    <a:lnTo>
                      <a:pt x="416" y="104"/>
                    </a:lnTo>
                    <a:lnTo>
                      <a:pt x="453" y="119"/>
                    </a:lnTo>
                    <a:lnTo>
                      <a:pt x="472" y="137"/>
                    </a:lnTo>
                    <a:lnTo>
                      <a:pt x="540" y="150"/>
                    </a:lnTo>
                    <a:lnTo>
                      <a:pt x="607" y="188"/>
                    </a:lnTo>
                    <a:lnTo>
                      <a:pt x="618" y="240"/>
                    </a:lnTo>
                    <a:lnTo>
                      <a:pt x="594" y="281"/>
                    </a:lnTo>
                    <a:lnTo>
                      <a:pt x="583" y="293"/>
                    </a:lnTo>
                    <a:lnTo>
                      <a:pt x="556" y="330"/>
                    </a:lnTo>
                    <a:lnTo>
                      <a:pt x="556" y="412"/>
                    </a:lnTo>
                    <a:lnTo>
                      <a:pt x="516" y="505"/>
                    </a:lnTo>
                    <a:lnTo>
                      <a:pt x="481" y="506"/>
                    </a:lnTo>
                    <a:lnTo>
                      <a:pt x="419" y="546"/>
                    </a:lnTo>
                    <a:lnTo>
                      <a:pt x="424" y="601"/>
                    </a:lnTo>
                    <a:lnTo>
                      <a:pt x="409" y="620"/>
                    </a:lnTo>
                    <a:lnTo>
                      <a:pt x="397" y="654"/>
                    </a:lnTo>
                    <a:lnTo>
                      <a:pt x="381" y="668"/>
                    </a:lnTo>
                    <a:lnTo>
                      <a:pt x="373" y="690"/>
                    </a:lnTo>
                    <a:lnTo>
                      <a:pt x="366" y="698"/>
                    </a:lnTo>
                    <a:lnTo>
                      <a:pt x="363" y="687"/>
                    </a:lnTo>
                    <a:lnTo>
                      <a:pt x="368" y="679"/>
                    </a:lnTo>
                    <a:lnTo>
                      <a:pt x="352" y="664"/>
                    </a:lnTo>
                    <a:lnTo>
                      <a:pt x="323" y="645"/>
                    </a:lnTo>
                    <a:lnTo>
                      <a:pt x="319" y="644"/>
                    </a:lnTo>
                    <a:lnTo>
                      <a:pt x="300" y="631"/>
                    </a:lnTo>
                    <a:lnTo>
                      <a:pt x="301" y="625"/>
                    </a:lnTo>
                    <a:lnTo>
                      <a:pt x="318" y="599"/>
                    </a:lnTo>
                    <a:lnTo>
                      <a:pt x="342" y="577"/>
                    </a:lnTo>
                    <a:lnTo>
                      <a:pt x="346" y="562"/>
                    </a:lnTo>
                    <a:lnTo>
                      <a:pt x="331" y="546"/>
                    </a:lnTo>
                    <a:lnTo>
                      <a:pt x="329" y="540"/>
                    </a:lnTo>
                    <a:lnTo>
                      <a:pt x="331" y="524"/>
                    </a:lnTo>
                    <a:lnTo>
                      <a:pt x="323" y="520"/>
                    </a:lnTo>
                    <a:lnTo>
                      <a:pt x="311" y="522"/>
                    </a:lnTo>
                    <a:lnTo>
                      <a:pt x="302" y="492"/>
                    </a:lnTo>
                    <a:lnTo>
                      <a:pt x="290" y="492"/>
                    </a:lnTo>
                    <a:lnTo>
                      <a:pt x="269" y="489"/>
                    </a:lnTo>
                    <a:lnTo>
                      <a:pt x="262" y="448"/>
                    </a:lnTo>
                    <a:lnTo>
                      <a:pt x="271" y="419"/>
                    </a:lnTo>
                    <a:lnTo>
                      <a:pt x="264" y="407"/>
                    </a:lnTo>
                    <a:lnTo>
                      <a:pt x="254" y="402"/>
                    </a:lnTo>
                    <a:lnTo>
                      <a:pt x="255" y="386"/>
                    </a:lnTo>
                    <a:lnTo>
                      <a:pt x="226" y="385"/>
                    </a:lnTo>
                    <a:lnTo>
                      <a:pt x="220" y="342"/>
                    </a:lnTo>
                    <a:lnTo>
                      <a:pt x="211" y="337"/>
                    </a:lnTo>
                    <a:lnTo>
                      <a:pt x="199" y="336"/>
                    </a:lnTo>
                    <a:lnTo>
                      <a:pt x="175" y="320"/>
                    </a:lnTo>
                    <a:lnTo>
                      <a:pt x="160" y="318"/>
                    </a:lnTo>
                    <a:lnTo>
                      <a:pt x="140" y="302"/>
                    </a:lnTo>
                    <a:lnTo>
                      <a:pt x="137" y="265"/>
                    </a:lnTo>
                    <a:lnTo>
                      <a:pt x="125" y="268"/>
                    </a:lnTo>
                    <a:lnTo>
                      <a:pt x="88" y="291"/>
                    </a:lnTo>
                    <a:lnTo>
                      <a:pt x="72" y="290"/>
                    </a:lnTo>
                    <a:lnTo>
                      <a:pt x="56" y="290"/>
                    </a:lnTo>
                    <a:lnTo>
                      <a:pt x="55" y="263"/>
                    </a:lnTo>
                    <a:lnTo>
                      <a:pt x="41" y="273"/>
                    </a:lnTo>
                    <a:lnTo>
                      <a:pt x="31" y="272"/>
                    </a:lnTo>
                    <a:lnTo>
                      <a:pt x="11" y="261"/>
                    </a:lnTo>
                    <a:lnTo>
                      <a:pt x="18" y="255"/>
                    </a:lnTo>
                    <a:lnTo>
                      <a:pt x="0" y="229"/>
                    </a:lnTo>
                    <a:lnTo>
                      <a:pt x="3" y="216"/>
                    </a:lnTo>
                    <a:lnTo>
                      <a:pt x="11" y="208"/>
                    </a:lnTo>
                    <a:lnTo>
                      <a:pt x="16" y="184"/>
                    </a:lnTo>
                    <a:lnTo>
                      <a:pt x="33" y="173"/>
                    </a:lnTo>
                    <a:lnTo>
                      <a:pt x="62" y="170"/>
                    </a:lnTo>
                    <a:lnTo>
                      <a:pt x="69" y="116"/>
                    </a:lnTo>
                    <a:lnTo>
                      <a:pt x="57" y="84"/>
                    </a:lnTo>
                    <a:lnTo>
                      <a:pt x="72" y="81"/>
                    </a:lnTo>
                    <a:lnTo>
                      <a:pt x="72" y="74"/>
                    </a:lnTo>
                    <a:lnTo>
                      <a:pt x="62" y="73"/>
                    </a:lnTo>
                    <a:lnTo>
                      <a:pt x="63" y="61"/>
                    </a:lnTo>
                    <a:lnTo>
                      <a:pt x="89" y="62"/>
                    </a:lnTo>
                    <a:lnTo>
                      <a:pt x="104" y="54"/>
                    </a:lnTo>
                    <a:lnTo>
                      <a:pt x="111" y="74"/>
                    </a:lnTo>
                    <a:lnTo>
                      <a:pt x="130" y="81"/>
                    </a:lnTo>
                    <a:lnTo>
                      <a:pt x="151" y="64"/>
                    </a:lnTo>
                    <a:lnTo>
                      <a:pt x="165" y="50"/>
                    </a:lnTo>
                    <a:lnTo>
                      <a:pt x="154" y="48"/>
                    </a:lnTo>
                    <a:lnTo>
                      <a:pt x="142" y="16"/>
                    </a:lnTo>
                    <a:lnTo>
                      <a:pt x="171" y="34"/>
                    </a:lnTo>
                    <a:lnTo>
                      <a:pt x="180" y="19"/>
                    </a:lnTo>
                    <a:lnTo>
                      <a:pt x="198" y="14"/>
                    </a:lnTo>
                    <a:lnTo>
                      <a:pt x="210" y="3"/>
                    </a:lnTo>
                    <a:lnTo>
                      <a:pt x="217" y="0"/>
                    </a:lnTo>
                    <a:lnTo>
                      <a:pt x="224" y="23"/>
                    </a:lnTo>
                    <a:lnTo>
                      <a:pt x="220" y="52"/>
                    </a:lnTo>
                    <a:lnTo>
                      <a:pt x="225" y="63"/>
                    </a:lnTo>
                    <a:lnTo>
                      <a:pt x="238" y="71"/>
                    </a:lnTo>
                    <a:lnTo>
                      <a:pt x="247" y="63"/>
                    </a:lnTo>
                    <a:lnTo>
                      <a:pt x="271" y="59"/>
                    </a:lnTo>
                    <a:lnTo>
                      <a:pt x="303" y="52"/>
                    </a:lnTo>
                    <a:lnTo>
                      <a:pt x="330" y="54"/>
                    </a:lnTo>
                    <a:lnTo>
                      <a:pt x="336" y="44"/>
                    </a:lnTo>
                    <a:lnTo>
                      <a:pt x="351" y="15"/>
                    </a:lnTo>
                    <a:lnTo>
                      <a:pt x="358" y="2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189">
                <a:extLst>
                  <a:ext uri="{FF2B5EF4-FFF2-40B4-BE49-F238E27FC236}">
                    <a16:creationId xmlns:a16="http://schemas.microsoft.com/office/drawing/2014/main" id="{D12BA599-9734-6832-6BBB-41BE68BAEF69}"/>
                  </a:ext>
                </a:extLst>
              </p:cNvPr>
              <p:cNvSpPr>
                <a:spLocks noEditPoints="1"/>
              </p:cNvSpPr>
              <p:nvPr/>
            </p:nvSpPr>
            <p:spPr bwMode="auto">
              <a:xfrm>
                <a:off x="1075" y="1014"/>
                <a:ext cx="1199" cy="645"/>
              </a:xfrm>
              <a:custGeom>
                <a:avLst/>
                <a:gdLst>
                  <a:gd name="T0" fmla="*/ 932 w 1199"/>
                  <a:gd name="T1" fmla="*/ 553 h 645"/>
                  <a:gd name="T2" fmla="*/ 927 w 1199"/>
                  <a:gd name="T3" fmla="*/ 551 h 645"/>
                  <a:gd name="T4" fmla="*/ 27 w 1199"/>
                  <a:gd name="T5" fmla="*/ 427 h 645"/>
                  <a:gd name="T6" fmla="*/ 164 w 1199"/>
                  <a:gd name="T7" fmla="*/ 180 h 645"/>
                  <a:gd name="T8" fmla="*/ 378 w 1199"/>
                  <a:gd name="T9" fmla="*/ 179 h 645"/>
                  <a:gd name="T10" fmla="*/ 544 w 1199"/>
                  <a:gd name="T11" fmla="*/ 201 h 645"/>
                  <a:gd name="T12" fmla="*/ 695 w 1199"/>
                  <a:gd name="T13" fmla="*/ 193 h 645"/>
                  <a:gd name="T14" fmla="*/ 734 w 1199"/>
                  <a:gd name="T15" fmla="*/ 180 h 645"/>
                  <a:gd name="T16" fmla="*/ 751 w 1199"/>
                  <a:gd name="T17" fmla="*/ 226 h 645"/>
                  <a:gd name="T18" fmla="*/ 735 w 1199"/>
                  <a:gd name="T19" fmla="*/ 247 h 645"/>
                  <a:gd name="T20" fmla="*/ 622 w 1199"/>
                  <a:gd name="T21" fmla="*/ 296 h 645"/>
                  <a:gd name="T22" fmla="*/ 600 w 1199"/>
                  <a:gd name="T23" fmla="*/ 376 h 645"/>
                  <a:gd name="T24" fmla="*/ 717 w 1199"/>
                  <a:gd name="T25" fmla="*/ 460 h 645"/>
                  <a:gd name="T26" fmla="*/ 811 w 1199"/>
                  <a:gd name="T27" fmla="*/ 292 h 645"/>
                  <a:gd name="T28" fmla="*/ 976 w 1199"/>
                  <a:gd name="T29" fmla="*/ 376 h 645"/>
                  <a:gd name="T30" fmla="*/ 1012 w 1199"/>
                  <a:gd name="T31" fmla="*/ 426 h 645"/>
                  <a:gd name="T32" fmla="*/ 865 w 1199"/>
                  <a:gd name="T33" fmla="*/ 495 h 645"/>
                  <a:gd name="T34" fmla="*/ 887 w 1199"/>
                  <a:gd name="T35" fmla="*/ 517 h 645"/>
                  <a:gd name="T36" fmla="*/ 836 w 1199"/>
                  <a:gd name="T37" fmla="*/ 614 h 645"/>
                  <a:gd name="T38" fmla="*/ 809 w 1199"/>
                  <a:gd name="T39" fmla="*/ 543 h 645"/>
                  <a:gd name="T40" fmla="*/ 644 w 1199"/>
                  <a:gd name="T41" fmla="*/ 624 h 645"/>
                  <a:gd name="T42" fmla="*/ 550 w 1199"/>
                  <a:gd name="T43" fmla="*/ 528 h 645"/>
                  <a:gd name="T44" fmla="*/ 461 w 1199"/>
                  <a:gd name="T45" fmla="*/ 516 h 645"/>
                  <a:gd name="T46" fmla="*/ 61 w 1199"/>
                  <a:gd name="T47" fmla="*/ 386 h 645"/>
                  <a:gd name="T48" fmla="*/ 2 w 1199"/>
                  <a:gd name="T49" fmla="*/ 325 h 645"/>
                  <a:gd name="T50" fmla="*/ 880 w 1199"/>
                  <a:gd name="T51" fmla="*/ 117 h 645"/>
                  <a:gd name="T52" fmla="*/ 968 w 1199"/>
                  <a:gd name="T53" fmla="*/ 141 h 645"/>
                  <a:gd name="T54" fmla="*/ 964 w 1199"/>
                  <a:gd name="T55" fmla="*/ 238 h 645"/>
                  <a:gd name="T56" fmla="*/ 957 w 1199"/>
                  <a:gd name="T57" fmla="*/ 301 h 645"/>
                  <a:gd name="T58" fmla="*/ 853 w 1199"/>
                  <a:gd name="T59" fmla="*/ 241 h 645"/>
                  <a:gd name="T60" fmla="*/ 783 w 1199"/>
                  <a:gd name="T61" fmla="*/ 139 h 645"/>
                  <a:gd name="T62" fmla="*/ 1097 w 1199"/>
                  <a:gd name="T63" fmla="*/ 30 h 645"/>
                  <a:gd name="T64" fmla="*/ 937 w 1199"/>
                  <a:gd name="T65" fmla="*/ 68 h 645"/>
                  <a:gd name="T66" fmla="*/ 874 w 1199"/>
                  <a:gd name="T67" fmla="*/ 63 h 645"/>
                  <a:gd name="T68" fmla="*/ 980 w 1199"/>
                  <a:gd name="T69" fmla="*/ 38 h 645"/>
                  <a:gd name="T70" fmla="*/ 491 w 1199"/>
                  <a:gd name="T71" fmla="*/ 130 h 645"/>
                  <a:gd name="T72" fmla="*/ 614 w 1199"/>
                  <a:gd name="T73" fmla="*/ 143 h 645"/>
                  <a:gd name="T74" fmla="*/ 437 w 1199"/>
                  <a:gd name="T75" fmla="*/ 177 h 645"/>
                  <a:gd name="T76" fmla="*/ 993 w 1199"/>
                  <a:gd name="T77" fmla="*/ 504 h 645"/>
                  <a:gd name="T78" fmla="*/ 1031 w 1199"/>
                  <a:gd name="T79" fmla="*/ 558 h 645"/>
                  <a:gd name="T80" fmla="*/ 943 w 1199"/>
                  <a:gd name="T81" fmla="*/ 541 h 645"/>
                  <a:gd name="T82" fmla="*/ 853 w 1199"/>
                  <a:gd name="T83" fmla="*/ 93 h 645"/>
                  <a:gd name="T84" fmla="*/ 835 w 1199"/>
                  <a:gd name="T85" fmla="*/ 109 h 645"/>
                  <a:gd name="T86" fmla="*/ 596 w 1199"/>
                  <a:gd name="T87" fmla="*/ 83 h 645"/>
                  <a:gd name="T88" fmla="*/ 668 w 1199"/>
                  <a:gd name="T89" fmla="*/ 87 h 645"/>
                  <a:gd name="T90" fmla="*/ 595 w 1199"/>
                  <a:gd name="T91" fmla="*/ 98 h 645"/>
                  <a:gd name="T92" fmla="*/ 521 w 1199"/>
                  <a:gd name="T93" fmla="*/ 122 h 645"/>
                  <a:gd name="T94" fmla="*/ 873 w 1199"/>
                  <a:gd name="T95" fmla="*/ 18 h 645"/>
                  <a:gd name="T96" fmla="*/ 488 w 1199"/>
                  <a:gd name="T97" fmla="*/ 84 h 645"/>
                  <a:gd name="T98" fmla="*/ 761 w 1199"/>
                  <a:gd name="T99" fmla="*/ 235 h 645"/>
                  <a:gd name="T100" fmla="*/ 738 w 1199"/>
                  <a:gd name="T101" fmla="*/ 252 h 645"/>
                  <a:gd name="T102" fmla="*/ 671 w 1199"/>
                  <a:gd name="T103" fmla="*/ 155 h 645"/>
                  <a:gd name="T104" fmla="*/ 722 w 1199"/>
                  <a:gd name="T105" fmla="*/ 77 h 645"/>
                  <a:gd name="T106" fmla="*/ 803 w 1199"/>
                  <a:gd name="T107" fmla="*/ 114 h 645"/>
                  <a:gd name="T108" fmla="*/ 744 w 1199"/>
                  <a:gd name="T109" fmla="*/ 112 h 645"/>
                  <a:gd name="T110" fmla="*/ 43 w 1199"/>
                  <a:gd name="T111" fmla="*/ 522 h 645"/>
                  <a:gd name="T112" fmla="*/ 663 w 1199"/>
                  <a:gd name="T113" fmla="*/ 5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9" h="645">
                    <a:moveTo>
                      <a:pt x="819" y="53"/>
                    </a:moveTo>
                    <a:lnTo>
                      <a:pt x="808" y="62"/>
                    </a:lnTo>
                    <a:lnTo>
                      <a:pt x="782" y="60"/>
                    </a:lnTo>
                    <a:lnTo>
                      <a:pt x="789" y="49"/>
                    </a:lnTo>
                    <a:lnTo>
                      <a:pt x="819" y="53"/>
                    </a:lnTo>
                    <a:close/>
                    <a:moveTo>
                      <a:pt x="932" y="553"/>
                    </a:moveTo>
                    <a:lnTo>
                      <a:pt x="925" y="563"/>
                    </a:lnTo>
                    <a:lnTo>
                      <a:pt x="934" y="565"/>
                    </a:lnTo>
                    <a:lnTo>
                      <a:pt x="925" y="575"/>
                    </a:lnTo>
                    <a:lnTo>
                      <a:pt x="912" y="576"/>
                    </a:lnTo>
                    <a:lnTo>
                      <a:pt x="910" y="568"/>
                    </a:lnTo>
                    <a:lnTo>
                      <a:pt x="927" y="551"/>
                    </a:lnTo>
                    <a:lnTo>
                      <a:pt x="932" y="553"/>
                    </a:lnTo>
                    <a:close/>
                    <a:moveTo>
                      <a:pt x="24" y="397"/>
                    </a:moveTo>
                    <a:lnTo>
                      <a:pt x="42" y="389"/>
                    </a:lnTo>
                    <a:lnTo>
                      <a:pt x="29" y="421"/>
                    </a:lnTo>
                    <a:lnTo>
                      <a:pt x="24" y="397"/>
                    </a:lnTo>
                    <a:close/>
                    <a:moveTo>
                      <a:pt x="27" y="427"/>
                    </a:moveTo>
                    <a:lnTo>
                      <a:pt x="9" y="440"/>
                    </a:lnTo>
                    <a:lnTo>
                      <a:pt x="4" y="464"/>
                    </a:lnTo>
                    <a:lnTo>
                      <a:pt x="0" y="434"/>
                    </a:lnTo>
                    <a:lnTo>
                      <a:pt x="8" y="427"/>
                    </a:lnTo>
                    <a:lnTo>
                      <a:pt x="27" y="427"/>
                    </a:lnTo>
                    <a:close/>
                    <a:moveTo>
                      <a:pt x="164" y="180"/>
                    </a:moveTo>
                    <a:lnTo>
                      <a:pt x="210" y="192"/>
                    </a:lnTo>
                    <a:lnTo>
                      <a:pt x="306" y="176"/>
                    </a:lnTo>
                    <a:lnTo>
                      <a:pt x="335" y="178"/>
                    </a:lnTo>
                    <a:lnTo>
                      <a:pt x="343" y="173"/>
                    </a:lnTo>
                    <a:lnTo>
                      <a:pt x="357" y="186"/>
                    </a:lnTo>
                    <a:lnTo>
                      <a:pt x="378" y="179"/>
                    </a:lnTo>
                    <a:lnTo>
                      <a:pt x="439" y="195"/>
                    </a:lnTo>
                    <a:lnTo>
                      <a:pt x="424" y="209"/>
                    </a:lnTo>
                    <a:lnTo>
                      <a:pt x="467" y="210"/>
                    </a:lnTo>
                    <a:lnTo>
                      <a:pt x="479" y="223"/>
                    </a:lnTo>
                    <a:lnTo>
                      <a:pt x="509" y="203"/>
                    </a:lnTo>
                    <a:lnTo>
                      <a:pt x="544" y="201"/>
                    </a:lnTo>
                    <a:lnTo>
                      <a:pt x="599" y="210"/>
                    </a:lnTo>
                    <a:lnTo>
                      <a:pt x="614" y="201"/>
                    </a:lnTo>
                    <a:lnTo>
                      <a:pt x="634" y="204"/>
                    </a:lnTo>
                    <a:lnTo>
                      <a:pt x="641" y="207"/>
                    </a:lnTo>
                    <a:lnTo>
                      <a:pt x="658" y="216"/>
                    </a:lnTo>
                    <a:lnTo>
                      <a:pt x="695" y="193"/>
                    </a:lnTo>
                    <a:lnTo>
                      <a:pt x="697" y="180"/>
                    </a:lnTo>
                    <a:lnTo>
                      <a:pt x="681" y="168"/>
                    </a:lnTo>
                    <a:lnTo>
                      <a:pt x="713" y="147"/>
                    </a:lnTo>
                    <a:lnTo>
                      <a:pt x="732" y="148"/>
                    </a:lnTo>
                    <a:lnTo>
                      <a:pt x="738" y="169"/>
                    </a:lnTo>
                    <a:lnTo>
                      <a:pt x="734" y="180"/>
                    </a:lnTo>
                    <a:lnTo>
                      <a:pt x="751" y="215"/>
                    </a:lnTo>
                    <a:lnTo>
                      <a:pt x="797" y="190"/>
                    </a:lnTo>
                    <a:lnTo>
                      <a:pt x="800" y="177"/>
                    </a:lnTo>
                    <a:lnTo>
                      <a:pt x="842" y="186"/>
                    </a:lnTo>
                    <a:lnTo>
                      <a:pt x="819" y="218"/>
                    </a:lnTo>
                    <a:lnTo>
                      <a:pt x="751" y="226"/>
                    </a:lnTo>
                    <a:lnTo>
                      <a:pt x="756" y="231"/>
                    </a:lnTo>
                    <a:lnTo>
                      <a:pt x="730" y="244"/>
                    </a:lnTo>
                    <a:lnTo>
                      <a:pt x="710" y="234"/>
                    </a:lnTo>
                    <a:lnTo>
                      <a:pt x="689" y="235"/>
                    </a:lnTo>
                    <a:lnTo>
                      <a:pt x="715" y="245"/>
                    </a:lnTo>
                    <a:lnTo>
                      <a:pt x="735" y="247"/>
                    </a:lnTo>
                    <a:lnTo>
                      <a:pt x="703" y="266"/>
                    </a:lnTo>
                    <a:lnTo>
                      <a:pt x="684" y="264"/>
                    </a:lnTo>
                    <a:lnTo>
                      <a:pt x="673" y="270"/>
                    </a:lnTo>
                    <a:lnTo>
                      <a:pt x="636" y="264"/>
                    </a:lnTo>
                    <a:lnTo>
                      <a:pt x="671" y="277"/>
                    </a:lnTo>
                    <a:lnTo>
                      <a:pt x="622" y="296"/>
                    </a:lnTo>
                    <a:lnTo>
                      <a:pt x="587" y="320"/>
                    </a:lnTo>
                    <a:lnTo>
                      <a:pt x="572" y="341"/>
                    </a:lnTo>
                    <a:lnTo>
                      <a:pt x="570" y="350"/>
                    </a:lnTo>
                    <a:lnTo>
                      <a:pt x="586" y="350"/>
                    </a:lnTo>
                    <a:lnTo>
                      <a:pt x="575" y="379"/>
                    </a:lnTo>
                    <a:lnTo>
                      <a:pt x="600" y="376"/>
                    </a:lnTo>
                    <a:lnTo>
                      <a:pt x="654" y="408"/>
                    </a:lnTo>
                    <a:lnTo>
                      <a:pt x="690" y="412"/>
                    </a:lnTo>
                    <a:lnTo>
                      <a:pt x="673" y="448"/>
                    </a:lnTo>
                    <a:lnTo>
                      <a:pt x="681" y="473"/>
                    </a:lnTo>
                    <a:lnTo>
                      <a:pt x="691" y="478"/>
                    </a:lnTo>
                    <a:lnTo>
                      <a:pt x="717" y="460"/>
                    </a:lnTo>
                    <a:lnTo>
                      <a:pt x="723" y="419"/>
                    </a:lnTo>
                    <a:lnTo>
                      <a:pt x="779" y="390"/>
                    </a:lnTo>
                    <a:lnTo>
                      <a:pt x="785" y="365"/>
                    </a:lnTo>
                    <a:lnTo>
                      <a:pt x="770" y="353"/>
                    </a:lnTo>
                    <a:lnTo>
                      <a:pt x="799" y="334"/>
                    </a:lnTo>
                    <a:lnTo>
                      <a:pt x="811" y="292"/>
                    </a:lnTo>
                    <a:lnTo>
                      <a:pt x="867" y="289"/>
                    </a:lnTo>
                    <a:lnTo>
                      <a:pt x="905" y="313"/>
                    </a:lnTo>
                    <a:lnTo>
                      <a:pt x="892" y="338"/>
                    </a:lnTo>
                    <a:lnTo>
                      <a:pt x="913" y="358"/>
                    </a:lnTo>
                    <a:lnTo>
                      <a:pt x="963" y="322"/>
                    </a:lnTo>
                    <a:lnTo>
                      <a:pt x="976" y="376"/>
                    </a:lnTo>
                    <a:lnTo>
                      <a:pt x="973" y="394"/>
                    </a:lnTo>
                    <a:lnTo>
                      <a:pt x="982" y="410"/>
                    </a:lnTo>
                    <a:lnTo>
                      <a:pt x="1015" y="420"/>
                    </a:lnTo>
                    <a:lnTo>
                      <a:pt x="964" y="434"/>
                    </a:lnTo>
                    <a:lnTo>
                      <a:pt x="970" y="443"/>
                    </a:lnTo>
                    <a:lnTo>
                      <a:pt x="1012" y="426"/>
                    </a:lnTo>
                    <a:lnTo>
                      <a:pt x="1028" y="441"/>
                    </a:lnTo>
                    <a:lnTo>
                      <a:pt x="1024" y="460"/>
                    </a:lnTo>
                    <a:lnTo>
                      <a:pt x="1002" y="473"/>
                    </a:lnTo>
                    <a:lnTo>
                      <a:pt x="975" y="480"/>
                    </a:lnTo>
                    <a:lnTo>
                      <a:pt x="957" y="494"/>
                    </a:lnTo>
                    <a:lnTo>
                      <a:pt x="865" y="495"/>
                    </a:lnTo>
                    <a:lnTo>
                      <a:pt x="826" y="515"/>
                    </a:lnTo>
                    <a:lnTo>
                      <a:pt x="790" y="545"/>
                    </a:lnTo>
                    <a:lnTo>
                      <a:pt x="786" y="553"/>
                    </a:lnTo>
                    <a:lnTo>
                      <a:pt x="821" y="527"/>
                    </a:lnTo>
                    <a:lnTo>
                      <a:pt x="865" y="511"/>
                    </a:lnTo>
                    <a:lnTo>
                      <a:pt x="887" y="517"/>
                    </a:lnTo>
                    <a:lnTo>
                      <a:pt x="885" y="526"/>
                    </a:lnTo>
                    <a:lnTo>
                      <a:pt x="850" y="533"/>
                    </a:lnTo>
                    <a:lnTo>
                      <a:pt x="877" y="536"/>
                    </a:lnTo>
                    <a:lnTo>
                      <a:pt x="865" y="550"/>
                    </a:lnTo>
                    <a:lnTo>
                      <a:pt x="912" y="581"/>
                    </a:lnTo>
                    <a:lnTo>
                      <a:pt x="836" y="614"/>
                    </a:lnTo>
                    <a:lnTo>
                      <a:pt x="839" y="593"/>
                    </a:lnTo>
                    <a:lnTo>
                      <a:pt x="867" y="578"/>
                    </a:lnTo>
                    <a:lnTo>
                      <a:pt x="864" y="574"/>
                    </a:lnTo>
                    <a:lnTo>
                      <a:pt x="824" y="587"/>
                    </a:lnTo>
                    <a:lnTo>
                      <a:pt x="826" y="548"/>
                    </a:lnTo>
                    <a:lnTo>
                      <a:pt x="809" y="543"/>
                    </a:lnTo>
                    <a:lnTo>
                      <a:pt x="784" y="576"/>
                    </a:lnTo>
                    <a:lnTo>
                      <a:pt x="764" y="585"/>
                    </a:lnTo>
                    <a:lnTo>
                      <a:pt x="714" y="585"/>
                    </a:lnTo>
                    <a:lnTo>
                      <a:pt x="677" y="610"/>
                    </a:lnTo>
                    <a:lnTo>
                      <a:pt x="645" y="611"/>
                    </a:lnTo>
                    <a:lnTo>
                      <a:pt x="644" y="624"/>
                    </a:lnTo>
                    <a:lnTo>
                      <a:pt x="584" y="645"/>
                    </a:lnTo>
                    <a:lnTo>
                      <a:pt x="578" y="639"/>
                    </a:lnTo>
                    <a:lnTo>
                      <a:pt x="610" y="580"/>
                    </a:lnTo>
                    <a:lnTo>
                      <a:pt x="598" y="572"/>
                    </a:lnTo>
                    <a:lnTo>
                      <a:pt x="588" y="552"/>
                    </a:lnTo>
                    <a:lnTo>
                      <a:pt x="550" y="528"/>
                    </a:lnTo>
                    <a:lnTo>
                      <a:pt x="534" y="533"/>
                    </a:lnTo>
                    <a:lnTo>
                      <a:pt x="505" y="532"/>
                    </a:lnTo>
                    <a:lnTo>
                      <a:pt x="489" y="522"/>
                    </a:lnTo>
                    <a:lnTo>
                      <a:pt x="473" y="522"/>
                    </a:lnTo>
                    <a:lnTo>
                      <a:pt x="468" y="509"/>
                    </a:lnTo>
                    <a:lnTo>
                      <a:pt x="461" y="516"/>
                    </a:lnTo>
                    <a:lnTo>
                      <a:pt x="78" y="516"/>
                    </a:lnTo>
                    <a:lnTo>
                      <a:pt x="47" y="448"/>
                    </a:lnTo>
                    <a:lnTo>
                      <a:pt x="46" y="422"/>
                    </a:lnTo>
                    <a:lnTo>
                      <a:pt x="61" y="408"/>
                    </a:lnTo>
                    <a:lnTo>
                      <a:pt x="75" y="397"/>
                    </a:lnTo>
                    <a:lnTo>
                      <a:pt x="61" y="386"/>
                    </a:lnTo>
                    <a:lnTo>
                      <a:pt x="65" y="331"/>
                    </a:lnTo>
                    <a:lnTo>
                      <a:pt x="25" y="346"/>
                    </a:lnTo>
                    <a:lnTo>
                      <a:pt x="27" y="324"/>
                    </a:lnTo>
                    <a:lnTo>
                      <a:pt x="15" y="326"/>
                    </a:lnTo>
                    <a:lnTo>
                      <a:pt x="5" y="327"/>
                    </a:lnTo>
                    <a:lnTo>
                      <a:pt x="2" y="325"/>
                    </a:lnTo>
                    <a:lnTo>
                      <a:pt x="164" y="180"/>
                    </a:lnTo>
                    <a:close/>
                    <a:moveTo>
                      <a:pt x="856" y="117"/>
                    </a:moveTo>
                    <a:lnTo>
                      <a:pt x="823" y="132"/>
                    </a:lnTo>
                    <a:lnTo>
                      <a:pt x="829" y="153"/>
                    </a:lnTo>
                    <a:lnTo>
                      <a:pt x="840" y="128"/>
                    </a:lnTo>
                    <a:lnTo>
                      <a:pt x="880" y="117"/>
                    </a:lnTo>
                    <a:lnTo>
                      <a:pt x="895" y="118"/>
                    </a:lnTo>
                    <a:lnTo>
                      <a:pt x="883" y="140"/>
                    </a:lnTo>
                    <a:lnTo>
                      <a:pt x="902" y="138"/>
                    </a:lnTo>
                    <a:lnTo>
                      <a:pt x="925" y="132"/>
                    </a:lnTo>
                    <a:lnTo>
                      <a:pt x="935" y="135"/>
                    </a:lnTo>
                    <a:lnTo>
                      <a:pt x="968" y="141"/>
                    </a:lnTo>
                    <a:lnTo>
                      <a:pt x="1005" y="170"/>
                    </a:lnTo>
                    <a:lnTo>
                      <a:pt x="990" y="192"/>
                    </a:lnTo>
                    <a:lnTo>
                      <a:pt x="1035" y="226"/>
                    </a:lnTo>
                    <a:lnTo>
                      <a:pt x="1014" y="249"/>
                    </a:lnTo>
                    <a:lnTo>
                      <a:pt x="984" y="218"/>
                    </a:lnTo>
                    <a:lnTo>
                      <a:pt x="964" y="238"/>
                    </a:lnTo>
                    <a:lnTo>
                      <a:pt x="990" y="268"/>
                    </a:lnTo>
                    <a:lnTo>
                      <a:pt x="976" y="285"/>
                    </a:lnTo>
                    <a:lnTo>
                      <a:pt x="940" y="265"/>
                    </a:lnTo>
                    <a:lnTo>
                      <a:pt x="934" y="275"/>
                    </a:lnTo>
                    <a:lnTo>
                      <a:pt x="961" y="296"/>
                    </a:lnTo>
                    <a:lnTo>
                      <a:pt x="957" y="301"/>
                    </a:lnTo>
                    <a:lnTo>
                      <a:pt x="905" y="271"/>
                    </a:lnTo>
                    <a:lnTo>
                      <a:pt x="893" y="256"/>
                    </a:lnTo>
                    <a:lnTo>
                      <a:pt x="851" y="260"/>
                    </a:lnTo>
                    <a:lnTo>
                      <a:pt x="835" y="260"/>
                    </a:lnTo>
                    <a:lnTo>
                      <a:pt x="838" y="249"/>
                    </a:lnTo>
                    <a:lnTo>
                      <a:pt x="853" y="241"/>
                    </a:lnTo>
                    <a:lnTo>
                      <a:pt x="871" y="244"/>
                    </a:lnTo>
                    <a:lnTo>
                      <a:pt x="929" y="214"/>
                    </a:lnTo>
                    <a:lnTo>
                      <a:pt x="909" y="192"/>
                    </a:lnTo>
                    <a:lnTo>
                      <a:pt x="808" y="173"/>
                    </a:lnTo>
                    <a:lnTo>
                      <a:pt x="771" y="153"/>
                    </a:lnTo>
                    <a:lnTo>
                      <a:pt x="783" y="139"/>
                    </a:lnTo>
                    <a:lnTo>
                      <a:pt x="818" y="120"/>
                    </a:lnTo>
                    <a:lnTo>
                      <a:pt x="856" y="117"/>
                    </a:lnTo>
                    <a:close/>
                    <a:moveTo>
                      <a:pt x="1076" y="0"/>
                    </a:moveTo>
                    <a:lnTo>
                      <a:pt x="1199" y="7"/>
                    </a:lnTo>
                    <a:lnTo>
                      <a:pt x="1136" y="19"/>
                    </a:lnTo>
                    <a:lnTo>
                      <a:pt x="1097" y="30"/>
                    </a:lnTo>
                    <a:lnTo>
                      <a:pt x="1071" y="37"/>
                    </a:lnTo>
                    <a:lnTo>
                      <a:pt x="1013" y="42"/>
                    </a:lnTo>
                    <a:lnTo>
                      <a:pt x="1025" y="49"/>
                    </a:lnTo>
                    <a:lnTo>
                      <a:pt x="1006" y="60"/>
                    </a:lnTo>
                    <a:lnTo>
                      <a:pt x="980" y="65"/>
                    </a:lnTo>
                    <a:lnTo>
                      <a:pt x="937" y="68"/>
                    </a:lnTo>
                    <a:lnTo>
                      <a:pt x="973" y="76"/>
                    </a:lnTo>
                    <a:lnTo>
                      <a:pt x="934" y="85"/>
                    </a:lnTo>
                    <a:lnTo>
                      <a:pt x="921" y="82"/>
                    </a:lnTo>
                    <a:lnTo>
                      <a:pt x="840" y="80"/>
                    </a:lnTo>
                    <a:lnTo>
                      <a:pt x="877" y="70"/>
                    </a:lnTo>
                    <a:lnTo>
                      <a:pt x="874" y="63"/>
                    </a:lnTo>
                    <a:lnTo>
                      <a:pt x="914" y="62"/>
                    </a:lnTo>
                    <a:lnTo>
                      <a:pt x="888" y="58"/>
                    </a:lnTo>
                    <a:lnTo>
                      <a:pt x="918" y="48"/>
                    </a:lnTo>
                    <a:lnTo>
                      <a:pt x="943" y="48"/>
                    </a:lnTo>
                    <a:lnTo>
                      <a:pt x="931" y="30"/>
                    </a:lnTo>
                    <a:lnTo>
                      <a:pt x="980" y="38"/>
                    </a:lnTo>
                    <a:lnTo>
                      <a:pt x="966" y="28"/>
                    </a:lnTo>
                    <a:lnTo>
                      <a:pt x="898" y="15"/>
                    </a:lnTo>
                    <a:lnTo>
                      <a:pt x="994" y="4"/>
                    </a:lnTo>
                    <a:lnTo>
                      <a:pt x="1076" y="0"/>
                    </a:lnTo>
                    <a:close/>
                    <a:moveTo>
                      <a:pt x="464" y="141"/>
                    </a:moveTo>
                    <a:lnTo>
                      <a:pt x="491" y="130"/>
                    </a:lnTo>
                    <a:lnTo>
                      <a:pt x="537" y="122"/>
                    </a:lnTo>
                    <a:lnTo>
                      <a:pt x="555" y="132"/>
                    </a:lnTo>
                    <a:lnTo>
                      <a:pt x="558" y="144"/>
                    </a:lnTo>
                    <a:lnTo>
                      <a:pt x="574" y="136"/>
                    </a:lnTo>
                    <a:lnTo>
                      <a:pt x="626" y="117"/>
                    </a:lnTo>
                    <a:lnTo>
                      <a:pt x="614" y="143"/>
                    </a:lnTo>
                    <a:lnTo>
                      <a:pt x="625" y="161"/>
                    </a:lnTo>
                    <a:lnTo>
                      <a:pt x="630" y="183"/>
                    </a:lnTo>
                    <a:lnTo>
                      <a:pt x="580" y="194"/>
                    </a:lnTo>
                    <a:lnTo>
                      <a:pt x="552" y="192"/>
                    </a:lnTo>
                    <a:lnTo>
                      <a:pt x="474" y="198"/>
                    </a:lnTo>
                    <a:lnTo>
                      <a:pt x="437" y="177"/>
                    </a:lnTo>
                    <a:lnTo>
                      <a:pt x="514" y="164"/>
                    </a:lnTo>
                    <a:lnTo>
                      <a:pt x="478" y="167"/>
                    </a:lnTo>
                    <a:lnTo>
                      <a:pt x="446" y="157"/>
                    </a:lnTo>
                    <a:lnTo>
                      <a:pt x="464" y="141"/>
                    </a:lnTo>
                    <a:close/>
                    <a:moveTo>
                      <a:pt x="1024" y="471"/>
                    </a:moveTo>
                    <a:lnTo>
                      <a:pt x="993" y="504"/>
                    </a:lnTo>
                    <a:lnTo>
                      <a:pt x="1008" y="496"/>
                    </a:lnTo>
                    <a:lnTo>
                      <a:pt x="1014" y="511"/>
                    </a:lnTo>
                    <a:lnTo>
                      <a:pt x="1038" y="511"/>
                    </a:lnTo>
                    <a:lnTo>
                      <a:pt x="1034" y="534"/>
                    </a:lnTo>
                    <a:lnTo>
                      <a:pt x="1042" y="540"/>
                    </a:lnTo>
                    <a:lnTo>
                      <a:pt x="1031" y="558"/>
                    </a:lnTo>
                    <a:lnTo>
                      <a:pt x="1018" y="551"/>
                    </a:lnTo>
                    <a:lnTo>
                      <a:pt x="1014" y="543"/>
                    </a:lnTo>
                    <a:lnTo>
                      <a:pt x="1002" y="552"/>
                    </a:lnTo>
                    <a:lnTo>
                      <a:pt x="996" y="541"/>
                    </a:lnTo>
                    <a:lnTo>
                      <a:pt x="967" y="540"/>
                    </a:lnTo>
                    <a:lnTo>
                      <a:pt x="943" y="541"/>
                    </a:lnTo>
                    <a:lnTo>
                      <a:pt x="965" y="526"/>
                    </a:lnTo>
                    <a:lnTo>
                      <a:pt x="972" y="513"/>
                    </a:lnTo>
                    <a:lnTo>
                      <a:pt x="1006" y="473"/>
                    </a:lnTo>
                    <a:lnTo>
                      <a:pt x="1024" y="471"/>
                    </a:lnTo>
                    <a:close/>
                    <a:moveTo>
                      <a:pt x="826" y="77"/>
                    </a:moveTo>
                    <a:lnTo>
                      <a:pt x="853" y="93"/>
                    </a:lnTo>
                    <a:lnTo>
                      <a:pt x="921" y="89"/>
                    </a:lnTo>
                    <a:lnTo>
                      <a:pt x="931" y="93"/>
                    </a:lnTo>
                    <a:lnTo>
                      <a:pt x="934" y="96"/>
                    </a:lnTo>
                    <a:lnTo>
                      <a:pt x="917" y="106"/>
                    </a:lnTo>
                    <a:lnTo>
                      <a:pt x="901" y="108"/>
                    </a:lnTo>
                    <a:lnTo>
                      <a:pt x="835" y="109"/>
                    </a:lnTo>
                    <a:lnTo>
                      <a:pt x="793" y="105"/>
                    </a:lnTo>
                    <a:lnTo>
                      <a:pt x="776" y="73"/>
                    </a:lnTo>
                    <a:lnTo>
                      <a:pt x="826" y="77"/>
                    </a:lnTo>
                    <a:close/>
                    <a:moveTo>
                      <a:pt x="547" y="89"/>
                    </a:moveTo>
                    <a:lnTo>
                      <a:pt x="575" y="80"/>
                    </a:lnTo>
                    <a:lnTo>
                      <a:pt x="596" y="83"/>
                    </a:lnTo>
                    <a:lnTo>
                      <a:pt x="603" y="91"/>
                    </a:lnTo>
                    <a:lnTo>
                      <a:pt x="629" y="91"/>
                    </a:lnTo>
                    <a:lnTo>
                      <a:pt x="620" y="86"/>
                    </a:lnTo>
                    <a:lnTo>
                      <a:pt x="627" y="80"/>
                    </a:lnTo>
                    <a:lnTo>
                      <a:pt x="649" y="75"/>
                    </a:lnTo>
                    <a:lnTo>
                      <a:pt x="668" y="87"/>
                    </a:lnTo>
                    <a:lnTo>
                      <a:pt x="664" y="93"/>
                    </a:lnTo>
                    <a:lnTo>
                      <a:pt x="641" y="101"/>
                    </a:lnTo>
                    <a:lnTo>
                      <a:pt x="618" y="100"/>
                    </a:lnTo>
                    <a:lnTo>
                      <a:pt x="562" y="109"/>
                    </a:lnTo>
                    <a:lnTo>
                      <a:pt x="552" y="105"/>
                    </a:lnTo>
                    <a:lnTo>
                      <a:pt x="595" y="98"/>
                    </a:lnTo>
                    <a:lnTo>
                      <a:pt x="527" y="97"/>
                    </a:lnTo>
                    <a:lnTo>
                      <a:pt x="547" y="89"/>
                    </a:lnTo>
                    <a:close/>
                    <a:moveTo>
                      <a:pt x="444" y="109"/>
                    </a:moveTo>
                    <a:lnTo>
                      <a:pt x="476" y="107"/>
                    </a:lnTo>
                    <a:lnTo>
                      <a:pt x="515" y="112"/>
                    </a:lnTo>
                    <a:lnTo>
                      <a:pt x="521" y="122"/>
                    </a:lnTo>
                    <a:lnTo>
                      <a:pt x="463" y="137"/>
                    </a:lnTo>
                    <a:lnTo>
                      <a:pt x="396" y="157"/>
                    </a:lnTo>
                    <a:lnTo>
                      <a:pt x="383" y="144"/>
                    </a:lnTo>
                    <a:lnTo>
                      <a:pt x="444" y="109"/>
                    </a:lnTo>
                    <a:close/>
                    <a:moveTo>
                      <a:pt x="877" y="21"/>
                    </a:moveTo>
                    <a:lnTo>
                      <a:pt x="873" y="18"/>
                    </a:lnTo>
                    <a:lnTo>
                      <a:pt x="928" y="40"/>
                    </a:lnTo>
                    <a:lnTo>
                      <a:pt x="862" y="60"/>
                    </a:lnTo>
                    <a:lnTo>
                      <a:pt x="833" y="48"/>
                    </a:lnTo>
                    <a:lnTo>
                      <a:pt x="826" y="31"/>
                    </a:lnTo>
                    <a:lnTo>
                      <a:pt x="877" y="21"/>
                    </a:lnTo>
                    <a:close/>
                    <a:moveTo>
                      <a:pt x="488" y="84"/>
                    </a:moveTo>
                    <a:lnTo>
                      <a:pt x="551" y="68"/>
                    </a:lnTo>
                    <a:lnTo>
                      <a:pt x="583" y="66"/>
                    </a:lnTo>
                    <a:lnTo>
                      <a:pt x="591" y="68"/>
                    </a:lnTo>
                    <a:lnTo>
                      <a:pt x="523" y="94"/>
                    </a:lnTo>
                    <a:lnTo>
                      <a:pt x="488" y="84"/>
                    </a:lnTo>
                    <a:close/>
                    <a:moveTo>
                      <a:pt x="761" y="235"/>
                    </a:moveTo>
                    <a:lnTo>
                      <a:pt x="802" y="269"/>
                    </a:lnTo>
                    <a:lnTo>
                      <a:pt x="766" y="265"/>
                    </a:lnTo>
                    <a:lnTo>
                      <a:pt x="731" y="278"/>
                    </a:lnTo>
                    <a:lnTo>
                      <a:pt x="731" y="270"/>
                    </a:lnTo>
                    <a:lnTo>
                      <a:pt x="714" y="270"/>
                    </a:lnTo>
                    <a:lnTo>
                      <a:pt x="738" y="252"/>
                    </a:lnTo>
                    <a:lnTo>
                      <a:pt x="754" y="235"/>
                    </a:lnTo>
                    <a:lnTo>
                      <a:pt x="761" y="235"/>
                    </a:lnTo>
                    <a:close/>
                    <a:moveTo>
                      <a:pt x="672" y="118"/>
                    </a:moveTo>
                    <a:lnTo>
                      <a:pt x="728" y="114"/>
                    </a:lnTo>
                    <a:lnTo>
                      <a:pt x="704" y="145"/>
                    </a:lnTo>
                    <a:lnTo>
                      <a:pt x="671" y="155"/>
                    </a:lnTo>
                    <a:lnTo>
                      <a:pt x="648" y="131"/>
                    </a:lnTo>
                    <a:lnTo>
                      <a:pt x="672" y="118"/>
                    </a:lnTo>
                    <a:close/>
                    <a:moveTo>
                      <a:pt x="693" y="77"/>
                    </a:moveTo>
                    <a:lnTo>
                      <a:pt x="717" y="80"/>
                    </a:lnTo>
                    <a:lnTo>
                      <a:pt x="728" y="87"/>
                    </a:lnTo>
                    <a:lnTo>
                      <a:pt x="722" y="77"/>
                    </a:lnTo>
                    <a:lnTo>
                      <a:pt x="762" y="77"/>
                    </a:lnTo>
                    <a:lnTo>
                      <a:pt x="743" y="99"/>
                    </a:lnTo>
                    <a:lnTo>
                      <a:pt x="709" y="101"/>
                    </a:lnTo>
                    <a:lnTo>
                      <a:pt x="681" y="89"/>
                    </a:lnTo>
                    <a:lnTo>
                      <a:pt x="693" y="77"/>
                    </a:lnTo>
                    <a:close/>
                    <a:moveTo>
                      <a:pt x="803" y="114"/>
                    </a:moveTo>
                    <a:lnTo>
                      <a:pt x="769" y="131"/>
                    </a:lnTo>
                    <a:lnTo>
                      <a:pt x="746" y="132"/>
                    </a:lnTo>
                    <a:lnTo>
                      <a:pt x="735" y="143"/>
                    </a:lnTo>
                    <a:lnTo>
                      <a:pt x="721" y="143"/>
                    </a:lnTo>
                    <a:lnTo>
                      <a:pt x="726" y="130"/>
                    </a:lnTo>
                    <a:lnTo>
                      <a:pt x="744" y="112"/>
                    </a:lnTo>
                    <a:lnTo>
                      <a:pt x="803" y="114"/>
                    </a:lnTo>
                    <a:close/>
                    <a:moveTo>
                      <a:pt x="34" y="484"/>
                    </a:moveTo>
                    <a:lnTo>
                      <a:pt x="56" y="493"/>
                    </a:lnTo>
                    <a:lnTo>
                      <a:pt x="67" y="515"/>
                    </a:lnTo>
                    <a:lnTo>
                      <a:pt x="64" y="527"/>
                    </a:lnTo>
                    <a:lnTo>
                      <a:pt x="43" y="522"/>
                    </a:lnTo>
                    <a:lnTo>
                      <a:pt x="21" y="485"/>
                    </a:lnTo>
                    <a:lnTo>
                      <a:pt x="34" y="484"/>
                    </a:lnTo>
                    <a:close/>
                    <a:moveTo>
                      <a:pt x="634" y="53"/>
                    </a:moveTo>
                    <a:lnTo>
                      <a:pt x="665" y="50"/>
                    </a:lnTo>
                    <a:lnTo>
                      <a:pt x="674" y="53"/>
                    </a:lnTo>
                    <a:lnTo>
                      <a:pt x="663" y="59"/>
                    </a:lnTo>
                    <a:lnTo>
                      <a:pt x="648" y="66"/>
                    </a:lnTo>
                    <a:lnTo>
                      <a:pt x="624" y="68"/>
                    </a:lnTo>
                    <a:lnTo>
                      <a:pt x="602" y="62"/>
                    </a:lnTo>
                    <a:lnTo>
                      <a:pt x="634" y="53"/>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190">
                <a:extLst>
                  <a:ext uri="{FF2B5EF4-FFF2-40B4-BE49-F238E27FC236}">
                    <a16:creationId xmlns:a16="http://schemas.microsoft.com/office/drawing/2014/main" id="{932042D7-EA87-A65E-7D3D-42B9D0890A81}"/>
                  </a:ext>
                </a:extLst>
              </p:cNvPr>
              <p:cNvSpPr>
                <a:spLocks noEditPoints="1"/>
              </p:cNvSpPr>
              <p:nvPr/>
            </p:nvSpPr>
            <p:spPr bwMode="auto">
              <a:xfrm>
                <a:off x="1755" y="2716"/>
                <a:ext cx="193" cy="671"/>
              </a:xfrm>
              <a:custGeom>
                <a:avLst/>
                <a:gdLst>
                  <a:gd name="T0" fmla="*/ 188 w 193"/>
                  <a:gd name="T1" fmla="*/ 666 h 671"/>
                  <a:gd name="T2" fmla="*/ 174 w 193"/>
                  <a:gd name="T3" fmla="*/ 671 h 671"/>
                  <a:gd name="T4" fmla="*/ 142 w 193"/>
                  <a:gd name="T5" fmla="*/ 656 h 671"/>
                  <a:gd name="T6" fmla="*/ 169 w 193"/>
                  <a:gd name="T7" fmla="*/ 669 h 671"/>
                  <a:gd name="T8" fmla="*/ 142 w 193"/>
                  <a:gd name="T9" fmla="*/ 656 h 671"/>
                  <a:gd name="T10" fmla="*/ 67 w 193"/>
                  <a:gd name="T11" fmla="*/ 581 h 671"/>
                  <a:gd name="T12" fmla="*/ 61 w 193"/>
                  <a:gd name="T13" fmla="*/ 581 h 671"/>
                  <a:gd name="T14" fmla="*/ 55 w 193"/>
                  <a:gd name="T15" fmla="*/ 570 h 671"/>
                  <a:gd name="T16" fmla="*/ 60 w 193"/>
                  <a:gd name="T17" fmla="*/ 550 h 671"/>
                  <a:gd name="T18" fmla="*/ 55 w 193"/>
                  <a:gd name="T19" fmla="*/ 570 h 671"/>
                  <a:gd name="T20" fmla="*/ 42 w 193"/>
                  <a:gd name="T21" fmla="*/ 132 h 671"/>
                  <a:gd name="T22" fmla="*/ 39 w 193"/>
                  <a:gd name="T23" fmla="*/ 192 h 671"/>
                  <a:gd name="T24" fmla="*/ 34 w 193"/>
                  <a:gd name="T25" fmla="*/ 244 h 671"/>
                  <a:gd name="T26" fmla="*/ 44 w 193"/>
                  <a:gd name="T27" fmla="*/ 347 h 671"/>
                  <a:gd name="T28" fmla="*/ 49 w 193"/>
                  <a:gd name="T29" fmla="*/ 399 h 671"/>
                  <a:gd name="T30" fmla="*/ 88 w 193"/>
                  <a:gd name="T31" fmla="*/ 499 h 671"/>
                  <a:gd name="T32" fmla="*/ 96 w 193"/>
                  <a:gd name="T33" fmla="*/ 591 h 671"/>
                  <a:gd name="T34" fmla="*/ 119 w 193"/>
                  <a:gd name="T35" fmla="*/ 610 h 671"/>
                  <a:gd name="T36" fmla="*/ 151 w 193"/>
                  <a:gd name="T37" fmla="*/ 615 h 671"/>
                  <a:gd name="T38" fmla="*/ 144 w 193"/>
                  <a:gd name="T39" fmla="*/ 628 h 671"/>
                  <a:gd name="T40" fmla="*/ 124 w 193"/>
                  <a:gd name="T41" fmla="*/ 637 h 671"/>
                  <a:gd name="T42" fmla="*/ 90 w 193"/>
                  <a:gd name="T43" fmla="*/ 601 h 671"/>
                  <a:gd name="T44" fmla="*/ 86 w 193"/>
                  <a:gd name="T45" fmla="*/ 593 h 671"/>
                  <a:gd name="T46" fmla="*/ 74 w 193"/>
                  <a:gd name="T47" fmla="*/ 572 h 671"/>
                  <a:gd name="T48" fmla="*/ 64 w 193"/>
                  <a:gd name="T49" fmla="*/ 544 h 671"/>
                  <a:gd name="T50" fmla="*/ 59 w 193"/>
                  <a:gd name="T51" fmla="*/ 527 h 671"/>
                  <a:gd name="T52" fmla="*/ 43 w 193"/>
                  <a:gd name="T53" fmla="*/ 509 h 671"/>
                  <a:gd name="T54" fmla="*/ 48 w 193"/>
                  <a:gd name="T55" fmla="*/ 438 h 671"/>
                  <a:gd name="T56" fmla="*/ 26 w 193"/>
                  <a:gd name="T57" fmla="*/ 397 h 671"/>
                  <a:gd name="T58" fmla="*/ 23 w 193"/>
                  <a:gd name="T59" fmla="*/ 285 h 671"/>
                  <a:gd name="T60" fmla="*/ 13 w 193"/>
                  <a:gd name="T61" fmla="*/ 150 h 671"/>
                  <a:gd name="T62" fmla="*/ 12 w 193"/>
                  <a:gd name="T63" fmla="*/ 0 h 671"/>
                  <a:gd name="T64" fmla="*/ 30 w 193"/>
                  <a:gd name="T65" fmla="*/ 55 h 671"/>
                  <a:gd name="T66" fmla="*/ 61 w 193"/>
                  <a:gd name="T67" fmla="*/ 99 h 671"/>
                  <a:gd name="T68" fmla="*/ 188 w 193"/>
                  <a:gd name="T69" fmla="*/ 663 h 671"/>
                  <a:gd name="T70" fmla="*/ 151 w 193"/>
                  <a:gd name="T71" fmla="*/ 646 h 671"/>
                  <a:gd name="T72" fmla="*/ 173 w 193"/>
                  <a:gd name="T73" fmla="*/ 627 h 671"/>
                  <a:gd name="T74" fmla="*/ 98 w 193"/>
                  <a:gd name="T75" fmla="*/ 633 h 671"/>
                  <a:gd name="T76" fmla="*/ 135 w 193"/>
                  <a:gd name="T77" fmla="*/ 646 h 671"/>
                  <a:gd name="T78" fmla="*/ 72 w 193"/>
                  <a:gd name="T79" fmla="*/ 603 h 671"/>
                  <a:gd name="T80" fmla="*/ 92 w 193"/>
                  <a:gd name="T81" fmla="*/ 615 h 671"/>
                  <a:gd name="T82" fmla="*/ 72 w 193"/>
                  <a:gd name="T83" fmla="*/ 603 h 671"/>
                  <a:gd name="T84" fmla="*/ 44 w 193"/>
                  <a:gd name="T85" fmla="*/ 464 h 671"/>
                  <a:gd name="T86" fmla="*/ 32 w 193"/>
                  <a:gd name="T87" fmla="*/ 437 h 671"/>
                  <a:gd name="T88" fmla="*/ 43 w 193"/>
                  <a:gd name="T89" fmla="*/ 500 h 671"/>
                  <a:gd name="T90" fmla="*/ 55 w 193"/>
                  <a:gd name="T91" fmla="*/ 50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671">
                    <a:moveTo>
                      <a:pt x="175" y="666"/>
                    </a:moveTo>
                    <a:lnTo>
                      <a:pt x="188" y="666"/>
                    </a:lnTo>
                    <a:lnTo>
                      <a:pt x="193" y="671"/>
                    </a:lnTo>
                    <a:lnTo>
                      <a:pt x="174" y="671"/>
                    </a:lnTo>
                    <a:lnTo>
                      <a:pt x="175" y="666"/>
                    </a:lnTo>
                    <a:close/>
                    <a:moveTo>
                      <a:pt x="142" y="656"/>
                    </a:moveTo>
                    <a:lnTo>
                      <a:pt x="156" y="655"/>
                    </a:lnTo>
                    <a:lnTo>
                      <a:pt x="169" y="669"/>
                    </a:lnTo>
                    <a:lnTo>
                      <a:pt x="142" y="660"/>
                    </a:lnTo>
                    <a:lnTo>
                      <a:pt x="142" y="656"/>
                    </a:lnTo>
                    <a:close/>
                    <a:moveTo>
                      <a:pt x="61" y="576"/>
                    </a:moveTo>
                    <a:lnTo>
                      <a:pt x="67" y="581"/>
                    </a:lnTo>
                    <a:lnTo>
                      <a:pt x="67" y="594"/>
                    </a:lnTo>
                    <a:lnTo>
                      <a:pt x="61" y="581"/>
                    </a:lnTo>
                    <a:lnTo>
                      <a:pt x="61" y="576"/>
                    </a:lnTo>
                    <a:close/>
                    <a:moveTo>
                      <a:pt x="55" y="570"/>
                    </a:moveTo>
                    <a:lnTo>
                      <a:pt x="51" y="543"/>
                    </a:lnTo>
                    <a:lnTo>
                      <a:pt x="60" y="550"/>
                    </a:lnTo>
                    <a:lnTo>
                      <a:pt x="70" y="568"/>
                    </a:lnTo>
                    <a:lnTo>
                      <a:pt x="55" y="570"/>
                    </a:lnTo>
                    <a:close/>
                    <a:moveTo>
                      <a:pt x="61" y="99"/>
                    </a:moveTo>
                    <a:lnTo>
                      <a:pt x="42" y="132"/>
                    </a:lnTo>
                    <a:lnTo>
                      <a:pt x="45" y="168"/>
                    </a:lnTo>
                    <a:lnTo>
                      <a:pt x="39" y="192"/>
                    </a:lnTo>
                    <a:lnTo>
                      <a:pt x="32" y="213"/>
                    </a:lnTo>
                    <a:lnTo>
                      <a:pt x="34" y="244"/>
                    </a:lnTo>
                    <a:lnTo>
                      <a:pt x="54" y="302"/>
                    </a:lnTo>
                    <a:lnTo>
                      <a:pt x="44" y="347"/>
                    </a:lnTo>
                    <a:lnTo>
                      <a:pt x="57" y="379"/>
                    </a:lnTo>
                    <a:lnTo>
                      <a:pt x="49" y="399"/>
                    </a:lnTo>
                    <a:lnTo>
                      <a:pt x="63" y="461"/>
                    </a:lnTo>
                    <a:lnTo>
                      <a:pt x="88" y="499"/>
                    </a:lnTo>
                    <a:lnTo>
                      <a:pt x="86" y="574"/>
                    </a:lnTo>
                    <a:lnTo>
                      <a:pt x="96" y="591"/>
                    </a:lnTo>
                    <a:lnTo>
                      <a:pt x="109" y="589"/>
                    </a:lnTo>
                    <a:lnTo>
                      <a:pt x="119" y="610"/>
                    </a:lnTo>
                    <a:lnTo>
                      <a:pt x="144" y="615"/>
                    </a:lnTo>
                    <a:lnTo>
                      <a:pt x="151" y="615"/>
                    </a:lnTo>
                    <a:lnTo>
                      <a:pt x="165" y="618"/>
                    </a:lnTo>
                    <a:lnTo>
                      <a:pt x="144" y="628"/>
                    </a:lnTo>
                    <a:lnTo>
                      <a:pt x="150" y="648"/>
                    </a:lnTo>
                    <a:lnTo>
                      <a:pt x="124" y="637"/>
                    </a:lnTo>
                    <a:lnTo>
                      <a:pt x="105" y="625"/>
                    </a:lnTo>
                    <a:lnTo>
                      <a:pt x="90" y="601"/>
                    </a:lnTo>
                    <a:lnTo>
                      <a:pt x="84" y="597"/>
                    </a:lnTo>
                    <a:lnTo>
                      <a:pt x="86" y="593"/>
                    </a:lnTo>
                    <a:lnTo>
                      <a:pt x="73" y="583"/>
                    </a:lnTo>
                    <a:lnTo>
                      <a:pt x="74" y="572"/>
                    </a:lnTo>
                    <a:lnTo>
                      <a:pt x="65" y="551"/>
                    </a:lnTo>
                    <a:lnTo>
                      <a:pt x="64" y="544"/>
                    </a:lnTo>
                    <a:lnTo>
                      <a:pt x="56" y="535"/>
                    </a:lnTo>
                    <a:lnTo>
                      <a:pt x="59" y="527"/>
                    </a:lnTo>
                    <a:lnTo>
                      <a:pt x="33" y="522"/>
                    </a:lnTo>
                    <a:lnTo>
                      <a:pt x="43" y="509"/>
                    </a:lnTo>
                    <a:lnTo>
                      <a:pt x="58" y="505"/>
                    </a:lnTo>
                    <a:lnTo>
                      <a:pt x="48" y="438"/>
                    </a:lnTo>
                    <a:lnTo>
                      <a:pt x="23" y="431"/>
                    </a:lnTo>
                    <a:lnTo>
                      <a:pt x="26" y="397"/>
                    </a:lnTo>
                    <a:lnTo>
                      <a:pt x="11" y="363"/>
                    </a:lnTo>
                    <a:lnTo>
                      <a:pt x="23" y="285"/>
                    </a:lnTo>
                    <a:lnTo>
                      <a:pt x="8" y="224"/>
                    </a:lnTo>
                    <a:lnTo>
                      <a:pt x="13" y="150"/>
                    </a:lnTo>
                    <a:lnTo>
                      <a:pt x="0" y="17"/>
                    </a:lnTo>
                    <a:lnTo>
                      <a:pt x="12" y="0"/>
                    </a:lnTo>
                    <a:lnTo>
                      <a:pt x="30" y="36"/>
                    </a:lnTo>
                    <a:lnTo>
                      <a:pt x="30" y="55"/>
                    </a:lnTo>
                    <a:lnTo>
                      <a:pt x="48" y="96"/>
                    </a:lnTo>
                    <a:lnTo>
                      <a:pt x="61" y="99"/>
                    </a:lnTo>
                    <a:close/>
                    <a:moveTo>
                      <a:pt x="173" y="627"/>
                    </a:moveTo>
                    <a:lnTo>
                      <a:pt x="188" y="663"/>
                    </a:lnTo>
                    <a:lnTo>
                      <a:pt x="164" y="662"/>
                    </a:lnTo>
                    <a:lnTo>
                      <a:pt x="151" y="646"/>
                    </a:lnTo>
                    <a:lnTo>
                      <a:pt x="152" y="628"/>
                    </a:lnTo>
                    <a:lnTo>
                      <a:pt x="173" y="627"/>
                    </a:lnTo>
                    <a:close/>
                    <a:moveTo>
                      <a:pt x="131" y="651"/>
                    </a:moveTo>
                    <a:lnTo>
                      <a:pt x="98" y="633"/>
                    </a:lnTo>
                    <a:lnTo>
                      <a:pt x="91" y="625"/>
                    </a:lnTo>
                    <a:lnTo>
                      <a:pt x="135" y="646"/>
                    </a:lnTo>
                    <a:lnTo>
                      <a:pt x="131" y="651"/>
                    </a:lnTo>
                    <a:close/>
                    <a:moveTo>
                      <a:pt x="72" y="603"/>
                    </a:moveTo>
                    <a:lnTo>
                      <a:pt x="80" y="600"/>
                    </a:lnTo>
                    <a:lnTo>
                      <a:pt x="92" y="615"/>
                    </a:lnTo>
                    <a:lnTo>
                      <a:pt x="88" y="619"/>
                    </a:lnTo>
                    <a:lnTo>
                      <a:pt x="72" y="603"/>
                    </a:lnTo>
                    <a:close/>
                    <a:moveTo>
                      <a:pt x="32" y="437"/>
                    </a:moveTo>
                    <a:lnTo>
                      <a:pt x="44" y="464"/>
                    </a:lnTo>
                    <a:lnTo>
                      <a:pt x="30" y="462"/>
                    </a:lnTo>
                    <a:lnTo>
                      <a:pt x="32" y="437"/>
                    </a:lnTo>
                    <a:close/>
                    <a:moveTo>
                      <a:pt x="55" y="500"/>
                    </a:moveTo>
                    <a:lnTo>
                      <a:pt x="43" y="500"/>
                    </a:lnTo>
                    <a:lnTo>
                      <a:pt x="43" y="473"/>
                    </a:lnTo>
                    <a:lnTo>
                      <a:pt x="55" y="50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191">
                <a:extLst>
                  <a:ext uri="{FF2B5EF4-FFF2-40B4-BE49-F238E27FC236}">
                    <a16:creationId xmlns:a16="http://schemas.microsoft.com/office/drawing/2014/main" id="{83FC6F51-E373-FA09-6DBE-C42AD7BB6202}"/>
                  </a:ext>
                </a:extLst>
              </p:cNvPr>
              <p:cNvSpPr>
                <a:spLocks noEditPoints="1"/>
              </p:cNvSpPr>
              <p:nvPr/>
            </p:nvSpPr>
            <p:spPr bwMode="auto">
              <a:xfrm>
                <a:off x="1542" y="1985"/>
                <a:ext cx="161" cy="64"/>
              </a:xfrm>
              <a:custGeom>
                <a:avLst/>
                <a:gdLst>
                  <a:gd name="T0" fmla="*/ 6 w 161"/>
                  <a:gd name="T1" fmla="*/ 7 h 64"/>
                  <a:gd name="T2" fmla="*/ 41 w 161"/>
                  <a:gd name="T3" fmla="*/ 0 h 64"/>
                  <a:gd name="T4" fmla="*/ 161 w 161"/>
                  <a:gd name="T5" fmla="*/ 47 h 64"/>
                  <a:gd name="T6" fmla="*/ 158 w 161"/>
                  <a:gd name="T7" fmla="*/ 58 h 64"/>
                  <a:gd name="T8" fmla="*/ 111 w 161"/>
                  <a:gd name="T9" fmla="*/ 64 h 64"/>
                  <a:gd name="T10" fmla="*/ 107 w 161"/>
                  <a:gd name="T11" fmla="*/ 49 h 64"/>
                  <a:gd name="T12" fmla="*/ 39 w 161"/>
                  <a:gd name="T13" fmla="*/ 16 h 64"/>
                  <a:gd name="T14" fmla="*/ 33 w 161"/>
                  <a:gd name="T15" fmla="*/ 16 h 64"/>
                  <a:gd name="T16" fmla="*/ 18 w 161"/>
                  <a:gd name="T17" fmla="*/ 27 h 64"/>
                  <a:gd name="T18" fmla="*/ 0 w 161"/>
                  <a:gd name="T19" fmla="*/ 28 h 64"/>
                  <a:gd name="T20" fmla="*/ 6 w 161"/>
                  <a:gd name="T21" fmla="*/ 7 h 64"/>
                  <a:gd name="T22" fmla="*/ 16 w 161"/>
                  <a:gd name="T23" fmla="*/ 36 h 64"/>
                  <a:gd name="T24" fmla="*/ 24 w 161"/>
                  <a:gd name="T25" fmla="*/ 45 h 64"/>
                  <a:gd name="T26" fmla="*/ 14 w 161"/>
                  <a:gd name="T27" fmla="*/ 51 h 64"/>
                  <a:gd name="T28" fmla="*/ 12 w 161"/>
                  <a:gd name="T29" fmla="*/ 46 h 64"/>
                  <a:gd name="T30" fmla="*/ 16 w 161"/>
                  <a:gd name="T31"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64">
                    <a:moveTo>
                      <a:pt x="6" y="7"/>
                    </a:moveTo>
                    <a:lnTo>
                      <a:pt x="41" y="0"/>
                    </a:lnTo>
                    <a:lnTo>
                      <a:pt x="161" y="47"/>
                    </a:lnTo>
                    <a:lnTo>
                      <a:pt x="158" y="58"/>
                    </a:lnTo>
                    <a:lnTo>
                      <a:pt x="111" y="64"/>
                    </a:lnTo>
                    <a:lnTo>
                      <a:pt x="107" y="49"/>
                    </a:lnTo>
                    <a:lnTo>
                      <a:pt x="39" y="16"/>
                    </a:lnTo>
                    <a:lnTo>
                      <a:pt x="33" y="16"/>
                    </a:lnTo>
                    <a:lnTo>
                      <a:pt x="18" y="27"/>
                    </a:lnTo>
                    <a:lnTo>
                      <a:pt x="0" y="28"/>
                    </a:lnTo>
                    <a:lnTo>
                      <a:pt x="6" y="7"/>
                    </a:lnTo>
                    <a:close/>
                    <a:moveTo>
                      <a:pt x="16" y="36"/>
                    </a:moveTo>
                    <a:lnTo>
                      <a:pt x="24" y="45"/>
                    </a:lnTo>
                    <a:lnTo>
                      <a:pt x="14" y="51"/>
                    </a:lnTo>
                    <a:lnTo>
                      <a:pt x="12" y="46"/>
                    </a:lnTo>
                    <a:lnTo>
                      <a:pt x="16" y="3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192">
                <a:extLst>
                  <a:ext uri="{FF2B5EF4-FFF2-40B4-BE49-F238E27FC236}">
                    <a16:creationId xmlns:a16="http://schemas.microsoft.com/office/drawing/2014/main" id="{B542753A-471D-383B-27C4-913571E0499F}"/>
                  </a:ext>
                </a:extLst>
              </p:cNvPr>
              <p:cNvSpPr>
                <a:spLocks noEditPoints="1"/>
              </p:cNvSpPr>
              <p:nvPr/>
            </p:nvSpPr>
            <p:spPr bwMode="auto">
              <a:xfrm>
                <a:off x="2957" y="1380"/>
                <a:ext cx="59" cy="54"/>
              </a:xfrm>
              <a:custGeom>
                <a:avLst/>
                <a:gdLst>
                  <a:gd name="T0" fmla="*/ 45 w 59"/>
                  <a:gd name="T1" fmla="*/ 28 h 54"/>
                  <a:gd name="T2" fmla="*/ 56 w 59"/>
                  <a:gd name="T3" fmla="*/ 29 h 54"/>
                  <a:gd name="T4" fmla="*/ 59 w 59"/>
                  <a:gd name="T5" fmla="*/ 49 h 54"/>
                  <a:gd name="T6" fmla="*/ 52 w 59"/>
                  <a:gd name="T7" fmla="*/ 54 h 54"/>
                  <a:gd name="T8" fmla="*/ 40 w 59"/>
                  <a:gd name="T9" fmla="*/ 51 h 54"/>
                  <a:gd name="T10" fmla="*/ 40 w 59"/>
                  <a:gd name="T11" fmla="*/ 36 h 54"/>
                  <a:gd name="T12" fmla="*/ 45 w 59"/>
                  <a:gd name="T13" fmla="*/ 28 h 54"/>
                  <a:gd name="T14" fmla="*/ 29 w 59"/>
                  <a:gd name="T15" fmla="*/ 0 h 54"/>
                  <a:gd name="T16" fmla="*/ 32 w 59"/>
                  <a:gd name="T17" fmla="*/ 12 h 54"/>
                  <a:gd name="T18" fmla="*/ 27 w 59"/>
                  <a:gd name="T19" fmla="*/ 14 h 54"/>
                  <a:gd name="T20" fmla="*/ 36 w 59"/>
                  <a:gd name="T21" fmla="*/ 23 h 54"/>
                  <a:gd name="T22" fmla="*/ 36 w 59"/>
                  <a:gd name="T23" fmla="*/ 45 h 54"/>
                  <a:gd name="T24" fmla="*/ 26 w 59"/>
                  <a:gd name="T25" fmla="*/ 53 h 54"/>
                  <a:gd name="T26" fmla="*/ 7 w 59"/>
                  <a:gd name="T27" fmla="*/ 53 h 54"/>
                  <a:gd name="T28" fmla="*/ 6 w 59"/>
                  <a:gd name="T29" fmla="*/ 47 h 54"/>
                  <a:gd name="T30" fmla="*/ 0 w 59"/>
                  <a:gd name="T31" fmla="*/ 38 h 54"/>
                  <a:gd name="T32" fmla="*/ 0 w 59"/>
                  <a:gd name="T33" fmla="*/ 14 h 54"/>
                  <a:gd name="T34" fmla="*/ 29 w 59"/>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4">
                    <a:moveTo>
                      <a:pt x="45" y="28"/>
                    </a:moveTo>
                    <a:lnTo>
                      <a:pt x="56" y="29"/>
                    </a:lnTo>
                    <a:lnTo>
                      <a:pt x="59" y="49"/>
                    </a:lnTo>
                    <a:lnTo>
                      <a:pt x="52" y="54"/>
                    </a:lnTo>
                    <a:lnTo>
                      <a:pt x="40" y="51"/>
                    </a:lnTo>
                    <a:lnTo>
                      <a:pt x="40" y="36"/>
                    </a:lnTo>
                    <a:lnTo>
                      <a:pt x="45" y="28"/>
                    </a:lnTo>
                    <a:close/>
                    <a:moveTo>
                      <a:pt x="29" y="0"/>
                    </a:moveTo>
                    <a:lnTo>
                      <a:pt x="32" y="12"/>
                    </a:lnTo>
                    <a:lnTo>
                      <a:pt x="27" y="14"/>
                    </a:lnTo>
                    <a:lnTo>
                      <a:pt x="36" y="23"/>
                    </a:lnTo>
                    <a:lnTo>
                      <a:pt x="36" y="45"/>
                    </a:lnTo>
                    <a:lnTo>
                      <a:pt x="26" y="53"/>
                    </a:lnTo>
                    <a:lnTo>
                      <a:pt x="7" y="53"/>
                    </a:lnTo>
                    <a:lnTo>
                      <a:pt x="6" y="47"/>
                    </a:lnTo>
                    <a:lnTo>
                      <a:pt x="0" y="38"/>
                    </a:lnTo>
                    <a:lnTo>
                      <a:pt x="0" y="14"/>
                    </a:lnTo>
                    <a:lnTo>
                      <a:pt x="29"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193">
                <a:extLst>
                  <a:ext uri="{FF2B5EF4-FFF2-40B4-BE49-F238E27FC236}">
                    <a16:creationId xmlns:a16="http://schemas.microsoft.com/office/drawing/2014/main" id="{77F27EC4-3E86-2E71-8993-566A5C6377EE}"/>
                  </a:ext>
                </a:extLst>
              </p:cNvPr>
              <p:cNvSpPr>
                <a:spLocks noEditPoints="1"/>
              </p:cNvSpPr>
              <p:nvPr/>
            </p:nvSpPr>
            <p:spPr bwMode="auto">
              <a:xfrm>
                <a:off x="2031" y="3317"/>
                <a:ext cx="38" cy="20"/>
              </a:xfrm>
              <a:custGeom>
                <a:avLst/>
                <a:gdLst>
                  <a:gd name="T0" fmla="*/ 34 w 38"/>
                  <a:gd name="T1" fmla="*/ 3 h 20"/>
                  <a:gd name="T2" fmla="*/ 38 w 38"/>
                  <a:gd name="T3" fmla="*/ 7 h 20"/>
                  <a:gd name="T4" fmla="*/ 21 w 38"/>
                  <a:gd name="T5" fmla="*/ 20 h 20"/>
                  <a:gd name="T6" fmla="*/ 14 w 38"/>
                  <a:gd name="T7" fmla="*/ 14 h 20"/>
                  <a:gd name="T8" fmla="*/ 21 w 38"/>
                  <a:gd name="T9" fmla="*/ 0 h 20"/>
                  <a:gd name="T10" fmla="*/ 34 w 38"/>
                  <a:gd name="T11" fmla="*/ 3 h 20"/>
                  <a:gd name="T12" fmla="*/ 8 w 38"/>
                  <a:gd name="T13" fmla="*/ 0 h 20"/>
                  <a:gd name="T14" fmla="*/ 6 w 38"/>
                  <a:gd name="T15" fmla="*/ 15 h 20"/>
                  <a:gd name="T16" fmla="*/ 0 w 38"/>
                  <a:gd name="T17" fmla="*/ 15 h 20"/>
                  <a:gd name="T18" fmla="*/ 8 w 3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0">
                    <a:moveTo>
                      <a:pt x="34" y="3"/>
                    </a:moveTo>
                    <a:lnTo>
                      <a:pt x="38" y="7"/>
                    </a:lnTo>
                    <a:lnTo>
                      <a:pt x="21" y="20"/>
                    </a:lnTo>
                    <a:lnTo>
                      <a:pt x="14" y="14"/>
                    </a:lnTo>
                    <a:lnTo>
                      <a:pt x="21" y="0"/>
                    </a:lnTo>
                    <a:lnTo>
                      <a:pt x="34" y="3"/>
                    </a:lnTo>
                    <a:close/>
                    <a:moveTo>
                      <a:pt x="8" y="0"/>
                    </a:moveTo>
                    <a:lnTo>
                      <a:pt x="6" y="15"/>
                    </a:lnTo>
                    <a:lnTo>
                      <a:pt x="0" y="15"/>
                    </a:lnTo>
                    <a:lnTo>
                      <a:pt x="8"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194">
                <a:extLst>
                  <a:ext uri="{FF2B5EF4-FFF2-40B4-BE49-F238E27FC236}">
                    <a16:creationId xmlns:a16="http://schemas.microsoft.com/office/drawing/2014/main" id="{A4E2F3C1-4595-B9BD-CF93-DF157C4191E4}"/>
                  </a:ext>
                </a:extLst>
              </p:cNvPr>
              <p:cNvSpPr>
                <a:spLocks noEditPoints="1"/>
              </p:cNvSpPr>
              <p:nvPr/>
            </p:nvSpPr>
            <p:spPr bwMode="auto">
              <a:xfrm>
                <a:off x="5625" y="2698"/>
                <a:ext cx="22" cy="35"/>
              </a:xfrm>
              <a:custGeom>
                <a:avLst/>
                <a:gdLst>
                  <a:gd name="T0" fmla="*/ 6 w 22"/>
                  <a:gd name="T1" fmla="*/ 23 h 35"/>
                  <a:gd name="T2" fmla="*/ 13 w 22"/>
                  <a:gd name="T3" fmla="*/ 26 h 35"/>
                  <a:gd name="T4" fmla="*/ 12 w 22"/>
                  <a:gd name="T5" fmla="*/ 35 h 35"/>
                  <a:gd name="T6" fmla="*/ 0 w 22"/>
                  <a:gd name="T7" fmla="*/ 31 h 35"/>
                  <a:gd name="T8" fmla="*/ 3 w 22"/>
                  <a:gd name="T9" fmla="*/ 17 h 35"/>
                  <a:gd name="T10" fmla="*/ 6 w 22"/>
                  <a:gd name="T11" fmla="*/ 23 h 35"/>
                  <a:gd name="T12" fmla="*/ 6 w 22"/>
                  <a:gd name="T13" fmla="*/ 0 h 35"/>
                  <a:gd name="T14" fmla="*/ 22 w 22"/>
                  <a:gd name="T15" fmla="*/ 3 h 35"/>
                  <a:gd name="T16" fmla="*/ 10 w 22"/>
                  <a:gd name="T17" fmla="*/ 9 h 35"/>
                  <a:gd name="T18" fmla="*/ 6 w 22"/>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5">
                    <a:moveTo>
                      <a:pt x="6" y="23"/>
                    </a:moveTo>
                    <a:lnTo>
                      <a:pt x="13" y="26"/>
                    </a:lnTo>
                    <a:lnTo>
                      <a:pt x="12" y="35"/>
                    </a:lnTo>
                    <a:lnTo>
                      <a:pt x="0" y="31"/>
                    </a:lnTo>
                    <a:lnTo>
                      <a:pt x="3" y="17"/>
                    </a:lnTo>
                    <a:lnTo>
                      <a:pt x="6" y="23"/>
                    </a:lnTo>
                    <a:close/>
                    <a:moveTo>
                      <a:pt x="6" y="0"/>
                    </a:moveTo>
                    <a:lnTo>
                      <a:pt x="22" y="3"/>
                    </a:lnTo>
                    <a:lnTo>
                      <a:pt x="10" y="9"/>
                    </a:lnTo>
                    <a:lnTo>
                      <a:pt x="6"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195">
                <a:extLst>
                  <a:ext uri="{FF2B5EF4-FFF2-40B4-BE49-F238E27FC236}">
                    <a16:creationId xmlns:a16="http://schemas.microsoft.com/office/drawing/2014/main" id="{42D4EE96-131E-2E7D-2817-41DBD406F191}"/>
                  </a:ext>
                </a:extLst>
              </p:cNvPr>
              <p:cNvSpPr>
                <a:spLocks noEditPoints="1"/>
              </p:cNvSpPr>
              <p:nvPr/>
            </p:nvSpPr>
            <p:spPr bwMode="auto">
              <a:xfrm>
                <a:off x="2785" y="1495"/>
                <a:ext cx="204" cy="169"/>
              </a:xfrm>
              <a:custGeom>
                <a:avLst/>
                <a:gdLst>
                  <a:gd name="T0" fmla="*/ 200 w 204"/>
                  <a:gd name="T1" fmla="*/ 141 h 169"/>
                  <a:gd name="T2" fmla="*/ 204 w 204"/>
                  <a:gd name="T3" fmla="*/ 157 h 169"/>
                  <a:gd name="T4" fmla="*/ 199 w 204"/>
                  <a:gd name="T5" fmla="*/ 169 h 169"/>
                  <a:gd name="T6" fmla="*/ 192 w 204"/>
                  <a:gd name="T7" fmla="*/ 161 h 169"/>
                  <a:gd name="T8" fmla="*/ 189 w 204"/>
                  <a:gd name="T9" fmla="*/ 149 h 169"/>
                  <a:gd name="T10" fmla="*/ 200 w 204"/>
                  <a:gd name="T11" fmla="*/ 141 h 169"/>
                  <a:gd name="T12" fmla="*/ 96 w 204"/>
                  <a:gd name="T13" fmla="*/ 0 h 169"/>
                  <a:gd name="T14" fmla="*/ 102 w 204"/>
                  <a:gd name="T15" fmla="*/ 10 h 169"/>
                  <a:gd name="T16" fmla="*/ 129 w 204"/>
                  <a:gd name="T17" fmla="*/ 21 h 169"/>
                  <a:gd name="T18" fmla="*/ 136 w 204"/>
                  <a:gd name="T19" fmla="*/ 25 h 169"/>
                  <a:gd name="T20" fmla="*/ 149 w 204"/>
                  <a:gd name="T21" fmla="*/ 25 h 169"/>
                  <a:gd name="T22" fmla="*/ 155 w 204"/>
                  <a:gd name="T23" fmla="*/ 28 h 169"/>
                  <a:gd name="T24" fmla="*/ 176 w 204"/>
                  <a:gd name="T25" fmla="*/ 36 h 169"/>
                  <a:gd name="T26" fmla="*/ 177 w 204"/>
                  <a:gd name="T27" fmla="*/ 57 h 169"/>
                  <a:gd name="T28" fmla="*/ 170 w 204"/>
                  <a:gd name="T29" fmla="*/ 59 h 169"/>
                  <a:gd name="T30" fmla="*/ 164 w 204"/>
                  <a:gd name="T31" fmla="*/ 63 h 169"/>
                  <a:gd name="T32" fmla="*/ 158 w 204"/>
                  <a:gd name="T33" fmla="*/ 68 h 169"/>
                  <a:gd name="T34" fmla="*/ 151 w 204"/>
                  <a:gd name="T35" fmla="*/ 78 h 169"/>
                  <a:gd name="T36" fmla="*/ 151 w 204"/>
                  <a:gd name="T37" fmla="*/ 83 h 169"/>
                  <a:gd name="T38" fmla="*/ 159 w 204"/>
                  <a:gd name="T39" fmla="*/ 88 h 169"/>
                  <a:gd name="T40" fmla="*/ 172 w 204"/>
                  <a:gd name="T41" fmla="*/ 88 h 169"/>
                  <a:gd name="T42" fmla="*/ 172 w 204"/>
                  <a:gd name="T43" fmla="*/ 94 h 169"/>
                  <a:gd name="T44" fmla="*/ 166 w 204"/>
                  <a:gd name="T45" fmla="*/ 110 h 169"/>
                  <a:gd name="T46" fmla="*/ 173 w 204"/>
                  <a:gd name="T47" fmla="*/ 131 h 169"/>
                  <a:gd name="T48" fmla="*/ 153 w 204"/>
                  <a:gd name="T49" fmla="*/ 142 h 169"/>
                  <a:gd name="T50" fmla="*/ 114 w 204"/>
                  <a:gd name="T51" fmla="*/ 137 h 169"/>
                  <a:gd name="T52" fmla="*/ 107 w 204"/>
                  <a:gd name="T53" fmla="*/ 147 h 169"/>
                  <a:gd name="T54" fmla="*/ 102 w 204"/>
                  <a:gd name="T55" fmla="*/ 146 h 169"/>
                  <a:gd name="T56" fmla="*/ 97 w 204"/>
                  <a:gd name="T57" fmla="*/ 146 h 169"/>
                  <a:gd name="T58" fmla="*/ 92 w 204"/>
                  <a:gd name="T59" fmla="*/ 146 h 169"/>
                  <a:gd name="T60" fmla="*/ 88 w 204"/>
                  <a:gd name="T61" fmla="*/ 146 h 169"/>
                  <a:gd name="T62" fmla="*/ 87 w 204"/>
                  <a:gd name="T63" fmla="*/ 146 h 169"/>
                  <a:gd name="T64" fmla="*/ 87 w 204"/>
                  <a:gd name="T65" fmla="*/ 146 h 169"/>
                  <a:gd name="T66" fmla="*/ 85 w 204"/>
                  <a:gd name="T67" fmla="*/ 146 h 169"/>
                  <a:gd name="T68" fmla="*/ 55 w 204"/>
                  <a:gd name="T69" fmla="*/ 146 h 169"/>
                  <a:gd name="T70" fmla="*/ 49 w 204"/>
                  <a:gd name="T71" fmla="*/ 135 h 169"/>
                  <a:gd name="T72" fmla="*/ 36 w 204"/>
                  <a:gd name="T73" fmla="*/ 135 h 169"/>
                  <a:gd name="T74" fmla="*/ 43 w 204"/>
                  <a:gd name="T75" fmla="*/ 130 h 169"/>
                  <a:gd name="T76" fmla="*/ 51 w 204"/>
                  <a:gd name="T77" fmla="*/ 96 h 169"/>
                  <a:gd name="T78" fmla="*/ 29 w 204"/>
                  <a:gd name="T79" fmla="*/ 61 h 169"/>
                  <a:gd name="T80" fmla="*/ 5 w 204"/>
                  <a:gd name="T81" fmla="*/ 55 h 169"/>
                  <a:gd name="T82" fmla="*/ 0 w 204"/>
                  <a:gd name="T83" fmla="*/ 43 h 169"/>
                  <a:gd name="T84" fmla="*/ 3 w 204"/>
                  <a:gd name="T85" fmla="*/ 40 h 169"/>
                  <a:gd name="T86" fmla="*/ 11 w 204"/>
                  <a:gd name="T87" fmla="*/ 41 h 169"/>
                  <a:gd name="T88" fmla="*/ 21 w 204"/>
                  <a:gd name="T89" fmla="*/ 37 h 169"/>
                  <a:gd name="T90" fmla="*/ 44 w 204"/>
                  <a:gd name="T91" fmla="*/ 41 h 169"/>
                  <a:gd name="T92" fmla="*/ 40 w 204"/>
                  <a:gd name="T93" fmla="*/ 22 h 169"/>
                  <a:gd name="T94" fmla="*/ 48 w 204"/>
                  <a:gd name="T95" fmla="*/ 22 h 169"/>
                  <a:gd name="T96" fmla="*/ 67 w 204"/>
                  <a:gd name="T97" fmla="*/ 26 h 169"/>
                  <a:gd name="T98" fmla="*/ 85 w 204"/>
                  <a:gd name="T99" fmla="*/ 15 h 169"/>
                  <a:gd name="T100" fmla="*/ 87 w 204"/>
                  <a:gd name="T101" fmla="*/ 1 h 169"/>
                  <a:gd name="T102" fmla="*/ 96 w 204"/>
                  <a:gd name="T10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169">
                    <a:moveTo>
                      <a:pt x="200" y="141"/>
                    </a:moveTo>
                    <a:lnTo>
                      <a:pt x="204" y="157"/>
                    </a:lnTo>
                    <a:lnTo>
                      <a:pt x="199" y="169"/>
                    </a:lnTo>
                    <a:lnTo>
                      <a:pt x="192" y="161"/>
                    </a:lnTo>
                    <a:lnTo>
                      <a:pt x="189" y="149"/>
                    </a:lnTo>
                    <a:lnTo>
                      <a:pt x="200" y="141"/>
                    </a:lnTo>
                    <a:close/>
                    <a:moveTo>
                      <a:pt x="96" y="0"/>
                    </a:moveTo>
                    <a:lnTo>
                      <a:pt x="102" y="10"/>
                    </a:lnTo>
                    <a:lnTo>
                      <a:pt x="129" y="21"/>
                    </a:lnTo>
                    <a:lnTo>
                      <a:pt x="136" y="25"/>
                    </a:lnTo>
                    <a:lnTo>
                      <a:pt x="149" y="25"/>
                    </a:lnTo>
                    <a:lnTo>
                      <a:pt x="155" y="28"/>
                    </a:lnTo>
                    <a:lnTo>
                      <a:pt x="176" y="36"/>
                    </a:lnTo>
                    <a:lnTo>
                      <a:pt x="177" y="57"/>
                    </a:lnTo>
                    <a:lnTo>
                      <a:pt x="170" y="59"/>
                    </a:lnTo>
                    <a:lnTo>
                      <a:pt x="164" y="63"/>
                    </a:lnTo>
                    <a:lnTo>
                      <a:pt x="158" y="68"/>
                    </a:lnTo>
                    <a:lnTo>
                      <a:pt x="151" y="78"/>
                    </a:lnTo>
                    <a:lnTo>
                      <a:pt x="151" y="83"/>
                    </a:lnTo>
                    <a:lnTo>
                      <a:pt x="159" y="88"/>
                    </a:lnTo>
                    <a:lnTo>
                      <a:pt x="172" y="88"/>
                    </a:lnTo>
                    <a:lnTo>
                      <a:pt x="172" y="94"/>
                    </a:lnTo>
                    <a:lnTo>
                      <a:pt x="166" y="110"/>
                    </a:lnTo>
                    <a:lnTo>
                      <a:pt x="173" y="131"/>
                    </a:lnTo>
                    <a:lnTo>
                      <a:pt x="153" y="142"/>
                    </a:lnTo>
                    <a:lnTo>
                      <a:pt x="114" y="137"/>
                    </a:lnTo>
                    <a:lnTo>
                      <a:pt x="107" y="147"/>
                    </a:lnTo>
                    <a:lnTo>
                      <a:pt x="102" y="146"/>
                    </a:lnTo>
                    <a:lnTo>
                      <a:pt x="97" y="146"/>
                    </a:lnTo>
                    <a:lnTo>
                      <a:pt x="92" y="146"/>
                    </a:lnTo>
                    <a:lnTo>
                      <a:pt x="88" y="146"/>
                    </a:lnTo>
                    <a:lnTo>
                      <a:pt x="87" y="146"/>
                    </a:lnTo>
                    <a:lnTo>
                      <a:pt x="87" y="146"/>
                    </a:lnTo>
                    <a:lnTo>
                      <a:pt x="85" y="146"/>
                    </a:lnTo>
                    <a:lnTo>
                      <a:pt x="55" y="146"/>
                    </a:lnTo>
                    <a:lnTo>
                      <a:pt x="49" y="135"/>
                    </a:lnTo>
                    <a:lnTo>
                      <a:pt x="36" y="135"/>
                    </a:lnTo>
                    <a:lnTo>
                      <a:pt x="43" y="130"/>
                    </a:lnTo>
                    <a:lnTo>
                      <a:pt x="51" y="96"/>
                    </a:lnTo>
                    <a:lnTo>
                      <a:pt x="29" y="61"/>
                    </a:lnTo>
                    <a:lnTo>
                      <a:pt x="5" y="55"/>
                    </a:lnTo>
                    <a:lnTo>
                      <a:pt x="0" y="43"/>
                    </a:lnTo>
                    <a:lnTo>
                      <a:pt x="3" y="40"/>
                    </a:lnTo>
                    <a:lnTo>
                      <a:pt x="11" y="41"/>
                    </a:lnTo>
                    <a:lnTo>
                      <a:pt x="21" y="37"/>
                    </a:lnTo>
                    <a:lnTo>
                      <a:pt x="44" y="41"/>
                    </a:lnTo>
                    <a:lnTo>
                      <a:pt x="40" y="22"/>
                    </a:lnTo>
                    <a:lnTo>
                      <a:pt x="48" y="22"/>
                    </a:lnTo>
                    <a:lnTo>
                      <a:pt x="67" y="26"/>
                    </a:lnTo>
                    <a:lnTo>
                      <a:pt x="85" y="15"/>
                    </a:lnTo>
                    <a:lnTo>
                      <a:pt x="87" y="1"/>
                    </a:lnTo>
                    <a:lnTo>
                      <a:pt x="96" y="0"/>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196">
                <a:extLst>
                  <a:ext uri="{FF2B5EF4-FFF2-40B4-BE49-F238E27FC236}">
                    <a16:creationId xmlns:a16="http://schemas.microsoft.com/office/drawing/2014/main" id="{F09E2CC5-25BB-9551-827F-B35A0DC71B4B}"/>
                  </a:ext>
                </a:extLst>
              </p:cNvPr>
              <p:cNvSpPr>
                <a:spLocks noEditPoints="1"/>
              </p:cNvSpPr>
              <p:nvPr/>
            </p:nvSpPr>
            <p:spPr bwMode="auto">
              <a:xfrm>
                <a:off x="3144" y="1660"/>
                <a:ext cx="98" cy="120"/>
              </a:xfrm>
              <a:custGeom>
                <a:avLst/>
                <a:gdLst>
                  <a:gd name="T0" fmla="*/ 0 w 98"/>
                  <a:gd name="T1" fmla="*/ 37 h 120"/>
                  <a:gd name="T2" fmla="*/ 9 w 98"/>
                  <a:gd name="T3" fmla="*/ 27 h 120"/>
                  <a:gd name="T4" fmla="*/ 12 w 98"/>
                  <a:gd name="T5" fmla="*/ 15 h 120"/>
                  <a:gd name="T6" fmla="*/ 23 w 98"/>
                  <a:gd name="T7" fmla="*/ 11 h 120"/>
                  <a:gd name="T8" fmla="*/ 37 w 98"/>
                  <a:gd name="T9" fmla="*/ 8 h 120"/>
                  <a:gd name="T10" fmla="*/ 38 w 98"/>
                  <a:gd name="T11" fmla="*/ 5 h 120"/>
                  <a:gd name="T12" fmla="*/ 51 w 98"/>
                  <a:gd name="T13" fmla="*/ 0 h 120"/>
                  <a:gd name="T14" fmla="*/ 56 w 98"/>
                  <a:gd name="T15" fmla="*/ 0 h 120"/>
                  <a:gd name="T16" fmla="*/ 73 w 98"/>
                  <a:gd name="T17" fmla="*/ 6 h 120"/>
                  <a:gd name="T18" fmla="*/ 85 w 98"/>
                  <a:gd name="T19" fmla="*/ 4 h 120"/>
                  <a:gd name="T20" fmla="*/ 91 w 98"/>
                  <a:gd name="T21" fmla="*/ 4 h 120"/>
                  <a:gd name="T22" fmla="*/ 86 w 98"/>
                  <a:gd name="T23" fmla="*/ 15 h 120"/>
                  <a:gd name="T24" fmla="*/ 73 w 98"/>
                  <a:gd name="T25" fmla="*/ 12 h 120"/>
                  <a:gd name="T26" fmla="*/ 65 w 98"/>
                  <a:gd name="T27" fmla="*/ 13 h 120"/>
                  <a:gd name="T28" fmla="*/ 57 w 98"/>
                  <a:gd name="T29" fmla="*/ 16 h 120"/>
                  <a:gd name="T30" fmla="*/ 51 w 98"/>
                  <a:gd name="T31" fmla="*/ 15 h 120"/>
                  <a:gd name="T32" fmla="*/ 61 w 98"/>
                  <a:gd name="T33" fmla="*/ 26 h 120"/>
                  <a:gd name="T34" fmla="*/ 53 w 98"/>
                  <a:gd name="T35" fmla="*/ 22 h 120"/>
                  <a:gd name="T36" fmla="*/ 56 w 98"/>
                  <a:gd name="T37" fmla="*/ 30 h 120"/>
                  <a:gd name="T38" fmla="*/ 47 w 98"/>
                  <a:gd name="T39" fmla="*/ 24 h 120"/>
                  <a:gd name="T40" fmla="*/ 51 w 98"/>
                  <a:gd name="T41" fmla="*/ 31 h 120"/>
                  <a:gd name="T42" fmla="*/ 36 w 98"/>
                  <a:gd name="T43" fmla="*/ 20 h 120"/>
                  <a:gd name="T44" fmla="*/ 49 w 98"/>
                  <a:gd name="T45" fmla="*/ 43 h 120"/>
                  <a:gd name="T46" fmla="*/ 44 w 98"/>
                  <a:gd name="T47" fmla="*/ 48 h 120"/>
                  <a:gd name="T48" fmla="*/ 51 w 98"/>
                  <a:gd name="T49" fmla="*/ 50 h 120"/>
                  <a:gd name="T50" fmla="*/ 59 w 98"/>
                  <a:gd name="T51" fmla="*/ 61 h 120"/>
                  <a:gd name="T52" fmla="*/ 62 w 98"/>
                  <a:gd name="T53" fmla="*/ 70 h 120"/>
                  <a:gd name="T54" fmla="*/ 47 w 98"/>
                  <a:gd name="T55" fmla="*/ 67 h 120"/>
                  <a:gd name="T56" fmla="*/ 52 w 98"/>
                  <a:gd name="T57" fmla="*/ 77 h 120"/>
                  <a:gd name="T58" fmla="*/ 42 w 98"/>
                  <a:gd name="T59" fmla="*/ 72 h 120"/>
                  <a:gd name="T60" fmla="*/ 50 w 98"/>
                  <a:gd name="T61" fmla="*/ 87 h 120"/>
                  <a:gd name="T62" fmla="*/ 50 w 98"/>
                  <a:gd name="T63" fmla="*/ 94 h 120"/>
                  <a:gd name="T64" fmla="*/ 42 w 98"/>
                  <a:gd name="T65" fmla="*/ 86 h 120"/>
                  <a:gd name="T66" fmla="*/ 40 w 98"/>
                  <a:gd name="T67" fmla="*/ 92 h 120"/>
                  <a:gd name="T68" fmla="*/ 32 w 98"/>
                  <a:gd name="T69" fmla="*/ 83 h 120"/>
                  <a:gd name="T70" fmla="*/ 28 w 98"/>
                  <a:gd name="T71" fmla="*/ 87 h 120"/>
                  <a:gd name="T72" fmla="*/ 26 w 98"/>
                  <a:gd name="T73" fmla="*/ 74 h 120"/>
                  <a:gd name="T74" fmla="*/ 16 w 98"/>
                  <a:gd name="T75" fmla="*/ 68 h 120"/>
                  <a:gd name="T76" fmla="*/ 20 w 98"/>
                  <a:gd name="T77" fmla="*/ 61 h 120"/>
                  <a:gd name="T78" fmla="*/ 27 w 98"/>
                  <a:gd name="T79" fmla="*/ 59 h 120"/>
                  <a:gd name="T80" fmla="*/ 43 w 98"/>
                  <a:gd name="T81" fmla="*/ 63 h 120"/>
                  <a:gd name="T82" fmla="*/ 47 w 98"/>
                  <a:gd name="T83" fmla="*/ 60 h 120"/>
                  <a:gd name="T84" fmla="*/ 36 w 98"/>
                  <a:gd name="T85" fmla="*/ 56 h 120"/>
                  <a:gd name="T86" fmla="*/ 15 w 98"/>
                  <a:gd name="T87" fmla="*/ 59 h 120"/>
                  <a:gd name="T88" fmla="*/ 0 w 98"/>
                  <a:gd name="T89" fmla="*/ 37 h 120"/>
                  <a:gd name="T90" fmla="*/ 57 w 98"/>
                  <a:gd name="T91" fmla="*/ 107 h 120"/>
                  <a:gd name="T92" fmla="*/ 98 w 98"/>
                  <a:gd name="T93" fmla="*/ 114 h 120"/>
                  <a:gd name="T94" fmla="*/ 95 w 98"/>
                  <a:gd name="T95" fmla="*/ 118 h 120"/>
                  <a:gd name="T96" fmla="*/ 77 w 98"/>
                  <a:gd name="T97" fmla="*/ 120 h 120"/>
                  <a:gd name="T98" fmla="*/ 56 w 98"/>
                  <a:gd name="T99" fmla="*/ 114 h 120"/>
                  <a:gd name="T100" fmla="*/ 57 w 98"/>
                  <a:gd name="T10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 h="120">
                    <a:moveTo>
                      <a:pt x="0" y="37"/>
                    </a:moveTo>
                    <a:lnTo>
                      <a:pt x="9" y="27"/>
                    </a:lnTo>
                    <a:lnTo>
                      <a:pt x="12" y="15"/>
                    </a:lnTo>
                    <a:lnTo>
                      <a:pt x="23" y="11"/>
                    </a:lnTo>
                    <a:lnTo>
                      <a:pt x="37" y="8"/>
                    </a:lnTo>
                    <a:lnTo>
                      <a:pt x="38" y="5"/>
                    </a:lnTo>
                    <a:lnTo>
                      <a:pt x="51" y="0"/>
                    </a:lnTo>
                    <a:lnTo>
                      <a:pt x="56" y="0"/>
                    </a:lnTo>
                    <a:lnTo>
                      <a:pt x="73" y="6"/>
                    </a:lnTo>
                    <a:lnTo>
                      <a:pt x="85" y="4"/>
                    </a:lnTo>
                    <a:lnTo>
                      <a:pt x="91" y="4"/>
                    </a:lnTo>
                    <a:lnTo>
                      <a:pt x="86" y="15"/>
                    </a:lnTo>
                    <a:lnTo>
                      <a:pt x="73" y="12"/>
                    </a:lnTo>
                    <a:lnTo>
                      <a:pt x="65" y="13"/>
                    </a:lnTo>
                    <a:lnTo>
                      <a:pt x="57" y="16"/>
                    </a:lnTo>
                    <a:lnTo>
                      <a:pt x="51" y="15"/>
                    </a:lnTo>
                    <a:lnTo>
                      <a:pt x="61" y="26"/>
                    </a:lnTo>
                    <a:lnTo>
                      <a:pt x="53" y="22"/>
                    </a:lnTo>
                    <a:lnTo>
                      <a:pt x="56" y="30"/>
                    </a:lnTo>
                    <a:lnTo>
                      <a:pt x="47" y="24"/>
                    </a:lnTo>
                    <a:lnTo>
                      <a:pt x="51" y="31"/>
                    </a:lnTo>
                    <a:lnTo>
                      <a:pt x="36" y="20"/>
                    </a:lnTo>
                    <a:lnTo>
                      <a:pt x="49" y="43"/>
                    </a:lnTo>
                    <a:lnTo>
                      <a:pt x="44" y="48"/>
                    </a:lnTo>
                    <a:lnTo>
                      <a:pt x="51" y="50"/>
                    </a:lnTo>
                    <a:lnTo>
                      <a:pt x="59" y="61"/>
                    </a:lnTo>
                    <a:lnTo>
                      <a:pt x="62" y="70"/>
                    </a:lnTo>
                    <a:lnTo>
                      <a:pt x="47" y="67"/>
                    </a:lnTo>
                    <a:lnTo>
                      <a:pt x="52" y="77"/>
                    </a:lnTo>
                    <a:lnTo>
                      <a:pt x="42" y="72"/>
                    </a:lnTo>
                    <a:lnTo>
                      <a:pt x="50" y="87"/>
                    </a:lnTo>
                    <a:lnTo>
                      <a:pt x="50" y="94"/>
                    </a:lnTo>
                    <a:lnTo>
                      <a:pt x="42" y="86"/>
                    </a:lnTo>
                    <a:lnTo>
                      <a:pt x="40" y="92"/>
                    </a:lnTo>
                    <a:lnTo>
                      <a:pt x="32" y="83"/>
                    </a:lnTo>
                    <a:lnTo>
                      <a:pt x="28" y="87"/>
                    </a:lnTo>
                    <a:lnTo>
                      <a:pt x="26" y="74"/>
                    </a:lnTo>
                    <a:lnTo>
                      <a:pt x="16" y="68"/>
                    </a:lnTo>
                    <a:lnTo>
                      <a:pt x="20" y="61"/>
                    </a:lnTo>
                    <a:lnTo>
                      <a:pt x="27" y="59"/>
                    </a:lnTo>
                    <a:lnTo>
                      <a:pt x="43" y="63"/>
                    </a:lnTo>
                    <a:lnTo>
                      <a:pt x="47" y="60"/>
                    </a:lnTo>
                    <a:lnTo>
                      <a:pt x="36" y="56"/>
                    </a:lnTo>
                    <a:lnTo>
                      <a:pt x="15" y="59"/>
                    </a:lnTo>
                    <a:lnTo>
                      <a:pt x="0" y="37"/>
                    </a:lnTo>
                    <a:close/>
                    <a:moveTo>
                      <a:pt x="57" y="107"/>
                    </a:moveTo>
                    <a:lnTo>
                      <a:pt x="98" y="114"/>
                    </a:lnTo>
                    <a:lnTo>
                      <a:pt x="95" y="118"/>
                    </a:lnTo>
                    <a:lnTo>
                      <a:pt x="77" y="120"/>
                    </a:lnTo>
                    <a:lnTo>
                      <a:pt x="56" y="114"/>
                    </a:lnTo>
                    <a:lnTo>
                      <a:pt x="57" y="10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197">
                <a:extLst>
                  <a:ext uri="{FF2B5EF4-FFF2-40B4-BE49-F238E27FC236}">
                    <a16:creationId xmlns:a16="http://schemas.microsoft.com/office/drawing/2014/main" id="{755324A6-E1D4-D004-4F38-8FEF98CA2C3E}"/>
                  </a:ext>
                </a:extLst>
              </p:cNvPr>
              <p:cNvSpPr>
                <a:spLocks noEditPoints="1"/>
              </p:cNvSpPr>
              <p:nvPr/>
            </p:nvSpPr>
            <p:spPr bwMode="auto">
              <a:xfrm>
                <a:off x="4346" y="2306"/>
                <a:ext cx="731" cy="280"/>
              </a:xfrm>
              <a:custGeom>
                <a:avLst/>
                <a:gdLst>
                  <a:gd name="T0" fmla="*/ 277 w 731"/>
                  <a:gd name="T1" fmla="*/ 77 h 280"/>
                  <a:gd name="T2" fmla="*/ 315 w 731"/>
                  <a:gd name="T3" fmla="*/ 71 h 280"/>
                  <a:gd name="T4" fmla="*/ 332 w 731"/>
                  <a:gd name="T5" fmla="*/ 21 h 280"/>
                  <a:gd name="T6" fmla="*/ 367 w 731"/>
                  <a:gd name="T7" fmla="*/ 65 h 280"/>
                  <a:gd name="T8" fmla="*/ 361 w 731"/>
                  <a:gd name="T9" fmla="*/ 117 h 280"/>
                  <a:gd name="T10" fmla="*/ 316 w 731"/>
                  <a:gd name="T11" fmla="*/ 173 h 280"/>
                  <a:gd name="T12" fmla="*/ 245 w 731"/>
                  <a:gd name="T13" fmla="*/ 152 h 280"/>
                  <a:gd name="T14" fmla="*/ 237 w 731"/>
                  <a:gd name="T15" fmla="*/ 68 h 280"/>
                  <a:gd name="T16" fmla="*/ 61 w 731"/>
                  <a:gd name="T17" fmla="*/ 31 h 280"/>
                  <a:gd name="T18" fmla="*/ 170 w 731"/>
                  <a:gd name="T19" fmla="*/ 146 h 280"/>
                  <a:gd name="T20" fmla="*/ 91 w 731"/>
                  <a:gd name="T21" fmla="*/ 141 h 280"/>
                  <a:gd name="T22" fmla="*/ 47 w 731"/>
                  <a:gd name="T23" fmla="*/ 57 h 280"/>
                  <a:gd name="T24" fmla="*/ 0 w 731"/>
                  <a:gd name="T25" fmla="*/ 5 h 280"/>
                  <a:gd name="T26" fmla="*/ 626 w 731"/>
                  <a:gd name="T27" fmla="*/ 122 h 280"/>
                  <a:gd name="T28" fmla="*/ 631 w 731"/>
                  <a:gd name="T29" fmla="*/ 143 h 280"/>
                  <a:gd name="T30" fmla="*/ 673 w 731"/>
                  <a:gd name="T31" fmla="*/ 135 h 280"/>
                  <a:gd name="T32" fmla="*/ 714 w 731"/>
                  <a:gd name="T33" fmla="*/ 141 h 280"/>
                  <a:gd name="T34" fmla="*/ 724 w 731"/>
                  <a:gd name="T35" fmla="*/ 262 h 280"/>
                  <a:gd name="T36" fmla="*/ 693 w 731"/>
                  <a:gd name="T37" fmla="*/ 221 h 280"/>
                  <a:gd name="T38" fmla="*/ 611 w 731"/>
                  <a:gd name="T39" fmla="*/ 171 h 280"/>
                  <a:gd name="T40" fmla="*/ 620 w 731"/>
                  <a:gd name="T41" fmla="*/ 139 h 280"/>
                  <a:gd name="T42" fmla="*/ 598 w 731"/>
                  <a:gd name="T43" fmla="*/ 105 h 280"/>
                  <a:gd name="T44" fmla="*/ 485 w 731"/>
                  <a:gd name="T45" fmla="*/ 73 h 280"/>
                  <a:gd name="T46" fmla="*/ 400 w 731"/>
                  <a:gd name="T47" fmla="*/ 102 h 280"/>
                  <a:gd name="T48" fmla="*/ 452 w 731"/>
                  <a:gd name="T49" fmla="*/ 107 h 280"/>
                  <a:gd name="T50" fmla="*/ 422 w 731"/>
                  <a:gd name="T51" fmla="*/ 131 h 280"/>
                  <a:gd name="T52" fmla="*/ 452 w 731"/>
                  <a:gd name="T53" fmla="*/ 200 h 280"/>
                  <a:gd name="T54" fmla="*/ 414 w 731"/>
                  <a:gd name="T55" fmla="*/ 144 h 280"/>
                  <a:gd name="T56" fmla="*/ 402 w 731"/>
                  <a:gd name="T57" fmla="*/ 200 h 280"/>
                  <a:gd name="T58" fmla="*/ 392 w 731"/>
                  <a:gd name="T59" fmla="*/ 161 h 280"/>
                  <a:gd name="T60" fmla="*/ 395 w 731"/>
                  <a:gd name="T61" fmla="*/ 98 h 280"/>
                  <a:gd name="T62" fmla="*/ 461 w 731"/>
                  <a:gd name="T63" fmla="*/ 84 h 280"/>
                  <a:gd name="T64" fmla="*/ 252 w 731"/>
                  <a:gd name="T65" fmla="*/ 214 h 280"/>
                  <a:gd name="T66" fmla="*/ 295 w 731"/>
                  <a:gd name="T67" fmla="*/ 228 h 280"/>
                  <a:gd name="T68" fmla="*/ 314 w 731"/>
                  <a:gd name="T69" fmla="*/ 242 h 280"/>
                  <a:gd name="T70" fmla="*/ 198 w 731"/>
                  <a:gd name="T71" fmla="*/ 234 h 280"/>
                  <a:gd name="T72" fmla="*/ 166 w 731"/>
                  <a:gd name="T73" fmla="*/ 219 h 280"/>
                  <a:gd name="T74" fmla="*/ 535 w 731"/>
                  <a:gd name="T75" fmla="*/ 51 h 280"/>
                  <a:gd name="T76" fmla="*/ 517 w 731"/>
                  <a:gd name="T77" fmla="*/ 129 h 280"/>
                  <a:gd name="T78" fmla="*/ 525 w 731"/>
                  <a:gd name="T79" fmla="*/ 59 h 280"/>
                  <a:gd name="T80" fmla="*/ 549 w 731"/>
                  <a:gd name="T81" fmla="*/ 148 h 280"/>
                  <a:gd name="T82" fmla="*/ 570 w 731"/>
                  <a:gd name="T83" fmla="*/ 168 h 280"/>
                  <a:gd name="T84" fmla="*/ 527 w 731"/>
                  <a:gd name="T85" fmla="*/ 150 h 280"/>
                  <a:gd name="T86" fmla="*/ 450 w 731"/>
                  <a:gd name="T87" fmla="*/ 270 h 280"/>
                  <a:gd name="T88" fmla="*/ 397 w 731"/>
                  <a:gd name="T89" fmla="*/ 256 h 280"/>
                  <a:gd name="T90" fmla="*/ 439 w 731"/>
                  <a:gd name="T91" fmla="*/ 255 h 280"/>
                  <a:gd name="T92" fmla="*/ 371 w 731"/>
                  <a:gd name="T93" fmla="*/ 255 h 280"/>
                  <a:gd name="T94" fmla="*/ 205 w 731"/>
                  <a:gd name="T95" fmla="*/ 144 h 280"/>
                  <a:gd name="T96" fmla="*/ 202 w 731"/>
                  <a:gd name="T97" fmla="*/ 156 h 280"/>
                  <a:gd name="T98" fmla="*/ 501 w 731"/>
                  <a:gd name="T99" fmla="*/ 167 h 280"/>
                  <a:gd name="T100" fmla="*/ 513 w 731"/>
                  <a:gd name="T101" fmla="*/ 163 h 280"/>
                  <a:gd name="T102" fmla="*/ 380 w 731"/>
                  <a:gd name="T103" fmla="*/ 270 h 280"/>
                  <a:gd name="T104" fmla="*/ 190 w 731"/>
                  <a:gd name="T105" fmla="*/ 154 h 280"/>
                  <a:gd name="T106" fmla="*/ 190 w 731"/>
                  <a:gd name="T10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1" h="280">
                    <a:moveTo>
                      <a:pt x="237" y="68"/>
                    </a:moveTo>
                    <a:lnTo>
                      <a:pt x="252" y="83"/>
                    </a:lnTo>
                    <a:lnTo>
                      <a:pt x="277" y="77"/>
                    </a:lnTo>
                    <a:lnTo>
                      <a:pt x="285" y="69"/>
                    </a:lnTo>
                    <a:lnTo>
                      <a:pt x="301" y="77"/>
                    </a:lnTo>
                    <a:lnTo>
                      <a:pt x="315" y="71"/>
                    </a:lnTo>
                    <a:lnTo>
                      <a:pt x="323" y="46"/>
                    </a:lnTo>
                    <a:lnTo>
                      <a:pt x="330" y="44"/>
                    </a:lnTo>
                    <a:lnTo>
                      <a:pt x="332" y="21"/>
                    </a:lnTo>
                    <a:lnTo>
                      <a:pt x="354" y="20"/>
                    </a:lnTo>
                    <a:lnTo>
                      <a:pt x="361" y="26"/>
                    </a:lnTo>
                    <a:lnTo>
                      <a:pt x="367" y="65"/>
                    </a:lnTo>
                    <a:lnTo>
                      <a:pt x="385" y="81"/>
                    </a:lnTo>
                    <a:lnTo>
                      <a:pt x="367" y="81"/>
                    </a:lnTo>
                    <a:lnTo>
                      <a:pt x="361" y="117"/>
                    </a:lnTo>
                    <a:lnTo>
                      <a:pt x="347" y="120"/>
                    </a:lnTo>
                    <a:lnTo>
                      <a:pt x="337" y="170"/>
                    </a:lnTo>
                    <a:lnTo>
                      <a:pt x="316" y="173"/>
                    </a:lnTo>
                    <a:lnTo>
                      <a:pt x="271" y="162"/>
                    </a:lnTo>
                    <a:lnTo>
                      <a:pt x="264" y="155"/>
                    </a:lnTo>
                    <a:lnTo>
                      <a:pt x="245" y="152"/>
                    </a:lnTo>
                    <a:lnTo>
                      <a:pt x="226" y="104"/>
                    </a:lnTo>
                    <a:lnTo>
                      <a:pt x="225" y="77"/>
                    </a:lnTo>
                    <a:lnTo>
                      <a:pt x="237" y="68"/>
                    </a:lnTo>
                    <a:close/>
                    <a:moveTo>
                      <a:pt x="0" y="0"/>
                    </a:moveTo>
                    <a:lnTo>
                      <a:pt x="43" y="5"/>
                    </a:lnTo>
                    <a:lnTo>
                      <a:pt x="61" y="31"/>
                    </a:lnTo>
                    <a:lnTo>
                      <a:pt x="72" y="36"/>
                    </a:lnTo>
                    <a:lnTo>
                      <a:pt x="115" y="81"/>
                    </a:lnTo>
                    <a:lnTo>
                      <a:pt x="170" y="146"/>
                    </a:lnTo>
                    <a:lnTo>
                      <a:pt x="171" y="182"/>
                    </a:lnTo>
                    <a:lnTo>
                      <a:pt x="153" y="191"/>
                    </a:lnTo>
                    <a:lnTo>
                      <a:pt x="91" y="141"/>
                    </a:lnTo>
                    <a:lnTo>
                      <a:pt x="90" y="122"/>
                    </a:lnTo>
                    <a:lnTo>
                      <a:pt x="60" y="81"/>
                    </a:lnTo>
                    <a:lnTo>
                      <a:pt x="47" y="57"/>
                    </a:lnTo>
                    <a:lnTo>
                      <a:pt x="35" y="51"/>
                    </a:lnTo>
                    <a:lnTo>
                      <a:pt x="35" y="35"/>
                    </a:lnTo>
                    <a:lnTo>
                      <a:pt x="0" y="5"/>
                    </a:lnTo>
                    <a:lnTo>
                      <a:pt x="0" y="0"/>
                    </a:lnTo>
                    <a:close/>
                    <a:moveTo>
                      <a:pt x="622" y="111"/>
                    </a:moveTo>
                    <a:lnTo>
                      <a:pt x="626" y="122"/>
                    </a:lnTo>
                    <a:lnTo>
                      <a:pt x="623" y="135"/>
                    </a:lnTo>
                    <a:lnTo>
                      <a:pt x="628" y="148"/>
                    </a:lnTo>
                    <a:lnTo>
                      <a:pt x="631" y="143"/>
                    </a:lnTo>
                    <a:lnTo>
                      <a:pt x="643" y="159"/>
                    </a:lnTo>
                    <a:lnTo>
                      <a:pt x="660" y="138"/>
                    </a:lnTo>
                    <a:lnTo>
                      <a:pt x="673" y="135"/>
                    </a:lnTo>
                    <a:lnTo>
                      <a:pt x="670" y="130"/>
                    </a:lnTo>
                    <a:lnTo>
                      <a:pt x="683" y="123"/>
                    </a:lnTo>
                    <a:lnTo>
                      <a:pt x="714" y="141"/>
                    </a:lnTo>
                    <a:lnTo>
                      <a:pt x="723" y="141"/>
                    </a:lnTo>
                    <a:lnTo>
                      <a:pt x="731" y="144"/>
                    </a:lnTo>
                    <a:lnTo>
                      <a:pt x="724" y="262"/>
                    </a:lnTo>
                    <a:lnTo>
                      <a:pt x="708" y="245"/>
                    </a:lnTo>
                    <a:lnTo>
                      <a:pt x="672" y="249"/>
                    </a:lnTo>
                    <a:lnTo>
                      <a:pt x="693" y="221"/>
                    </a:lnTo>
                    <a:lnTo>
                      <a:pt x="681" y="195"/>
                    </a:lnTo>
                    <a:lnTo>
                      <a:pt x="648" y="179"/>
                    </a:lnTo>
                    <a:lnTo>
                      <a:pt x="611" y="171"/>
                    </a:lnTo>
                    <a:lnTo>
                      <a:pt x="600" y="171"/>
                    </a:lnTo>
                    <a:lnTo>
                      <a:pt x="588" y="147"/>
                    </a:lnTo>
                    <a:lnTo>
                      <a:pt x="620" y="139"/>
                    </a:lnTo>
                    <a:lnTo>
                      <a:pt x="596" y="140"/>
                    </a:lnTo>
                    <a:lnTo>
                      <a:pt x="566" y="113"/>
                    </a:lnTo>
                    <a:lnTo>
                      <a:pt x="598" y="105"/>
                    </a:lnTo>
                    <a:lnTo>
                      <a:pt x="622" y="111"/>
                    </a:lnTo>
                    <a:close/>
                    <a:moveTo>
                      <a:pt x="480" y="67"/>
                    </a:moveTo>
                    <a:lnTo>
                      <a:pt x="485" y="73"/>
                    </a:lnTo>
                    <a:lnTo>
                      <a:pt x="471" y="91"/>
                    </a:lnTo>
                    <a:lnTo>
                      <a:pt x="410" y="90"/>
                    </a:lnTo>
                    <a:lnTo>
                      <a:pt x="400" y="102"/>
                    </a:lnTo>
                    <a:lnTo>
                      <a:pt x="412" y="124"/>
                    </a:lnTo>
                    <a:lnTo>
                      <a:pt x="426" y="112"/>
                    </a:lnTo>
                    <a:lnTo>
                      <a:pt x="452" y="107"/>
                    </a:lnTo>
                    <a:lnTo>
                      <a:pt x="456" y="111"/>
                    </a:lnTo>
                    <a:lnTo>
                      <a:pt x="457" y="126"/>
                    </a:lnTo>
                    <a:lnTo>
                      <a:pt x="422" y="131"/>
                    </a:lnTo>
                    <a:lnTo>
                      <a:pt x="439" y="156"/>
                    </a:lnTo>
                    <a:lnTo>
                      <a:pt x="456" y="171"/>
                    </a:lnTo>
                    <a:lnTo>
                      <a:pt x="452" y="200"/>
                    </a:lnTo>
                    <a:lnTo>
                      <a:pt x="428" y="195"/>
                    </a:lnTo>
                    <a:lnTo>
                      <a:pt x="413" y="161"/>
                    </a:lnTo>
                    <a:lnTo>
                      <a:pt x="414" y="144"/>
                    </a:lnTo>
                    <a:lnTo>
                      <a:pt x="403" y="151"/>
                    </a:lnTo>
                    <a:lnTo>
                      <a:pt x="407" y="156"/>
                    </a:lnTo>
                    <a:lnTo>
                      <a:pt x="402" y="200"/>
                    </a:lnTo>
                    <a:lnTo>
                      <a:pt x="393" y="201"/>
                    </a:lnTo>
                    <a:lnTo>
                      <a:pt x="387" y="197"/>
                    </a:lnTo>
                    <a:lnTo>
                      <a:pt x="392" y="161"/>
                    </a:lnTo>
                    <a:lnTo>
                      <a:pt x="382" y="161"/>
                    </a:lnTo>
                    <a:lnTo>
                      <a:pt x="381" y="146"/>
                    </a:lnTo>
                    <a:lnTo>
                      <a:pt x="395" y="98"/>
                    </a:lnTo>
                    <a:lnTo>
                      <a:pt x="400" y="86"/>
                    </a:lnTo>
                    <a:lnTo>
                      <a:pt x="414" y="75"/>
                    </a:lnTo>
                    <a:lnTo>
                      <a:pt x="461" y="84"/>
                    </a:lnTo>
                    <a:lnTo>
                      <a:pt x="480" y="67"/>
                    </a:lnTo>
                    <a:close/>
                    <a:moveTo>
                      <a:pt x="190" y="204"/>
                    </a:moveTo>
                    <a:lnTo>
                      <a:pt x="252" y="214"/>
                    </a:lnTo>
                    <a:lnTo>
                      <a:pt x="264" y="208"/>
                    </a:lnTo>
                    <a:lnTo>
                      <a:pt x="288" y="219"/>
                    </a:lnTo>
                    <a:lnTo>
                      <a:pt x="295" y="228"/>
                    </a:lnTo>
                    <a:lnTo>
                      <a:pt x="319" y="233"/>
                    </a:lnTo>
                    <a:lnTo>
                      <a:pt x="320" y="238"/>
                    </a:lnTo>
                    <a:lnTo>
                      <a:pt x="314" y="242"/>
                    </a:lnTo>
                    <a:lnTo>
                      <a:pt x="285" y="248"/>
                    </a:lnTo>
                    <a:lnTo>
                      <a:pt x="247" y="233"/>
                    </a:lnTo>
                    <a:lnTo>
                      <a:pt x="198" y="234"/>
                    </a:lnTo>
                    <a:lnTo>
                      <a:pt x="192" y="224"/>
                    </a:lnTo>
                    <a:lnTo>
                      <a:pt x="172" y="220"/>
                    </a:lnTo>
                    <a:lnTo>
                      <a:pt x="166" y="219"/>
                    </a:lnTo>
                    <a:lnTo>
                      <a:pt x="185" y="204"/>
                    </a:lnTo>
                    <a:lnTo>
                      <a:pt x="190" y="204"/>
                    </a:lnTo>
                    <a:close/>
                    <a:moveTo>
                      <a:pt x="535" y="51"/>
                    </a:moveTo>
                    <a:lnTo>
                      <a:pt x="538" y="94"/>
                    </a:lnTo>
                    <a:lnTo>
                      <a:pt x="530" y="128"/>
                    </a:lnTo>
                    <a:lnTo>
                      <a:pt x="517" y="129"/>
                    </a:lnTo>
                    <a:lnTo>
                      <a:pt x="512" y="111"/>
                    </a:lnTo>
                    <a:lnTo>
                      <a:pt x="516" y="84"/>
                    </a:lnTo>
                    <a:lnTo>
                      <a:pt x="525" y="59"/>
                    </a:lnTo>
                    <a:lnTo>
                      <a:pt x="535" y="51"/>
                    </a:lnTo>
                    <a:close/>
                    <a:moveTo>
                      <a:pt x="527" y="150"/>
                    </a:moveTo>
                    <a:lnTo>
                      <a:pt x="549" y="148"/>
                    </a:lnTo>
                    <a:lnTo>
                      <a:pt x="567" y="153"/>
                    </a:lnTo>
                    <a:lnTo>
                      <a:pt x="571" y="162"/>
                    </a:lnTo>
                    <a:lnTo>
                      <a:pt x="570" y="168"/>
                    </a:lnTo>
                    <a:lnTo>
                      <a:pt x="548" y="160"/>
                    </a:lnTo>
                    <a:lnTo>
                      <a:pt x="522" y="164"/>
                    </a:lnTo>
                    <a:lnTo>
                      <a:pt x="527" y="150"/>
                    </a:lnTo>
                    <a:close/>
                    <a:moveTo>
                      <a:pt x="476" y="265"/>
                    </a:moveTo>
                    <a:lnTo>
                      <a:pt x="452" y="275"/>
                    </a:lnTo>
                    <a:lnTo>
                      <a:pt x="450" y="270"/>
                    </a:lnTo>
                    <a:lnTo>
                      <a:pt x="475" y="259"/>
                    </a:lnTo>
                    <a:lnTo>
                      <a:pt x="476" y="265"/>
                    </a:lnTo>
                    <a:close/>
                    <a:moveTo>
                      <a:pt x="397" y="256"/>
                    </a:moveTo>
                    <a:lnTo>
                      <a:pt x="402" y="251"/>
                    </a:lnTo>
                    <a:lnTo>
                      <a:pt x="438" y="251"/>
                    </a:lnTo>
                    <a:lnTo>
                      <a:pt x="439" y="255"/>
                    </a:lnTo>
                    <a:lnTo>
                      <a:pt x="397" y="256"/>
                    </a:lnTo>
                    <a:close/>
                    <a:moveTo>
                      <a:pt x="342" y="251"/>
                    </a:moveTo>
                    <a:lnTo>
                      <a:pt x="371" y="255"/>
                    </a:lnTo>
                    <a:lnTo>
                      <a:pt x="343" y="261"/>
                    </a:lnTo>
                    <a:lnTo>
                      <a:pt x="342" y="251"/>
                    </a:lnTo>
                    <a:close/>
                    <a:moveTo>
                      <a:pt x="205" y="144"/>
                    </a:moveTo>
                    <a:lnTo>
                      <a:pt x="212" y="145"/>
                    </a:lnTo>
                    <a:lnTo>
                      <a:pt x="213" y="156"/>
                    </a:lnTo>
                    <a:lnTo>
                      <a:pt x="202" y="156"/>
                    </a:lnTo>
                    <a:lnTo>
                      <a:pt x="205" y="144"/>
                    </a:lnTo>
                    <a:close/>
                    <a:moveTo>
                      <a:pt x="513" y="163"/>
                    </a:moveTo>
                    <a:lnTo>
                      <a:pt x="501" y="167"/>
                    </a:lnTo>
                    <a:lnTo>
                      <a:pt x="494" y="155"/>
                    </a:lnTo>
                    <a:lnTo>
                      <a:pt x="509" y="154"/>
                    </a:lnTo>
                    <a:lnTo>
                      <a:pt x="513" y="163"/>
                    </a:lnTo>
                    <a:close/>
                    <a:moveTo>
                      <a:pt x="399" y="280"/>
                    </a:moveTo>
                    <a:lnTo>
                      <a:pt x="382" y="275"/>
                    </a:lnTo>
                    <a:lnTo>
                      <a:pt x="380" y="270"/>
                    </a:lnTo>
                    <a:lnTo>
                      <a:pt x="399" y="276"/>
                    </a:lnTo>
                    <a:lnTo>
                      <a:pt x="399" y="280"/>
                    </a:lnTo>
                    <a:close/>
                    <a:moveTo>
                      <a:pt x="190" y="154"/>
                    </a:moveTo>
                    <a:lnTo>
                      <a:pt x="164" y="133"/>
                    </a:lnTo>
                    <a:lnTo>
                      <a:pt x="178" y="124"/>
                    </a:lnTo>
                    <a:lnTo>
                      <a:pt x="190" y="15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198">
                <a:extLst>
                  <a:ext uri="{FF2B5EF4-FFF2-40B4-BE49-F238E27FC236}">
                    <a16:creationId xmlns:a16="http://schemas.microsoft.com/office/drawing/2014/main" id="{1D80AA60-BCF5-7F06-6447-CEC7C0825ED2}"/>
                  </a:ext>
                </a:extLst>
              </p:cNvPr>
              <p:cNvSpPr>
                <a:spLocks noEditPoints="1"/>
              </p:cNvSpPr>
              <p:nvPr/>
            </p:nvSpPr>
            <p:spPr bwMode="auto">
              <a:xfrm>
                <a:off x="2951" y="1566"/>
                <a:ext cx="170" cy="183"/>
              </a:xfrm>
              <a:custGeom>
                <a:avLst/>
                <a:gdLst>
                  <a:gd name="T0" fmla="*/ 95 w 170"/>
                  <a:gd name="T1" fmla="*/ 11 h 183"/>
                  <a:gd name="T2" fmla="*/ 89 w 170"/>
                  <a:gd name="T3" fmla="*/ 23 h 183"/>
                  <a:gd name="T4" fmla="*/ 82 w 170"/>
                  <a:gd name="T5" fmla="*/ 23 h 183"/>
                  <a:gd name="T6" fmla="*/ 76 w 170"/>
                  <a:gd name="T7" fmla="*/ 38 h 183"/>
                  <a:gd name="T8" fmla="*/ 99 w 170"/>
                  <a:gd name="T9" fmla="*/ 76 h 183"/>
                  <a:gd name="T10" fmla="*/ 132 w 170"/>
                  <a:gd name="T11" fmla="*/ 92 h 183"/>
                  <a:gd name="T12" fmla="*/ 139 w 170"/>
                  <a:gd name="T13" fmla="*/ 98 h 183"/>
                  <a:gd name="T14" fmla="*/ 145 w 170"/>
                  <a:gd name="T15" fmla="*/ 98 h 183"/>
                  <a:gd name="T16" fmla="*/ 170 w 170"/>
                  <a:gd name="T17" fmla="*/ 119 h 183"/>
                  <a:gd name="T18" fmla="*/ 167 w 170"/>
                  <a:gd name="T19" fmla="*/ 125 h 183"/>
                  <a:gd name="T20" fmla="*/ 158 w 170"/>
                  <a:gd name="T21" fmla="*/ 119 h 183"/>
                  <a:gd name="T22" fmla="*/ 145 w 170"/>
                  <a:gd name="T23" fmla="*/ 124 h 183"/>
                  <a:gd name="T24" fmla="*/ 153 w 170"/>
                  <a:gd name="T25" fmla="*/ 140 h 183"/>
                  <a:gd name="T26" fmla="*/ 140 w 170"/>
                  <a:gd name="T27" fmla="*/ 156 h 183"/>
                  <a:gd name="T28" fmla="*/ 132 w 170"/>
                  <a:gd name="T29" fmla="*/ 160 h 183"/>
                  <a:gd name="T30" fmla="*/ 126 w 170"/>
                  <a:gd name="T31" fmla="*/ 124 h 183"/>
                  <a:gd name="T32" fmla="*/ 120 w 170"/>
                  <a:gd name="T33" fmla="*/ 119 h 183"/>
                  <a:gd name="T34" fmla="*/ 80 w 170"/>
                  <a:gd name="T35" fmla="*/ 98 h 183"/>
                  <a:gd name="T36" fmla="*/ 46 w 170"/>
                  <a:gd name="T37" fmla="*/ 60 h 183"/>
                  <a:gd name="T38" fmla="*/ 33 w 170"/>
                  <a:gd name="T39" fmla="*/ 55 h 183"/>
                  <a:gd name="T40" fmla="*/ 19 w 170"/>
                  <a:gd name="T41" fmla="*/ 60 h 183"/>
                  <a:gd name="T42" fmla="*/ 7 w 170"/>
                  <a:gd name="T43" fmla="*/ 60 h 183"/>
                  <a:gd name="T44" fmla="*/ 0 w 170"/>
                  <a:gd name="T45" fmla="*/ 39 h 183"/>
                  <a:gd name="T46" fmla="*/ 6 w 170"/>
                  <a:gd name="T47" fmla="*/ 23 h 183"/>
                  <a:gd name="T48" fmla="*/ 6 w 170"/>
                  <a:gd name="T49" fmla="*/ 17 h 183"/>
                  <a:gd name="T50" fmla="*/ 18 w 170"/>
                  <a:gd name="T51" fmla="*/ 17 h 183"/>
                  <a:gd name="T52" fmla="*/ 18 w 170"/>
                  <a:gd name="T53" fmla="*/ 12 h 183"/>
                  <a:gd name="T54" fmla="*/ 25 w 170"/>
                  <a:gd name="T55" fmla="*/ 17 h 183"/>
                  <a:gd name="T56" fmla="*/ 34 w 170"/>
                  <a:gd name="T57" fmla="*/ 11 h 183"/>
                  <a:gd name="T58" fmla="*/ 45 w 170"/>
                  <a:gd name="T59" fmla="*/ 12 h 183"/>
                  <a:gd name="T60" fmla="*/ 44 w 170"/>
                  <a:gd name="T61" fmla="*/ 0 h 183"/>
                  <a:gd name="T62" fmla="*/ 71 w 170"/>
                  <a:gd name="T63" fmla="*/ 2 h 183"/>
                  <a:gd name="T64" fmla="*/ 81 w 170"/>
                  <a:gd name="T65" fmla="*/ 7 h 183"/>
                  <a:gd name="T66" fmla="*/ 96 w 170"/>
                  <a:gd name="T67" fmla="*/ 8 h 183"/>
                  <a:gd name="T68" fmla="*/ 95 w 170"/>
                  <a:gd name="T69" fmla="*/ 11 h 183"/>
                  <a:gd name="T70" fmla="*/ 87 w 170"/>
                  <a:gd name="T71" fmla="*/ 155 h 183"/>
                  <a:gd name="T72" fmla="*/ 127 w 170"/>
                  <a:gd name="T73" fmla="*/ 154 h 183"/>
                  <a:gd name="T74" fmla="*/ 125 w 170"/>
                  <a:gd name="T75" fmla="*/ 177 h 183"/>
                  <a:gd name="T76" fmla="*/ 121 w 170"/>
                  <a:gd name="T77" fmla="*/ 183 h 183"/>
                  <a:gd name="T78" fmla="*/ 82 w 170"/>
                  <a:gd name="T79" fmla="*/ 164 h 183"/>
                  <a:gd name="T80" fmla="*/ 87 w 170"/>
                  <a:gd name="T81" fmla="*/ 155 h 183"/>
                  <a:gd name="T82" fmla="*/ 40 w 170"/>
                  <a:gd name="T83" fmla="*/ 139 h 183"/>
                  <a:gd name="T84" fmla="*/ 22 w 170"/>
                  <a:gd name="T85" fmla="*/ 141 h 183"/>
                  <a:gd name="T86" fmla="*/ 17 w 170"/>
                  <a:gd name="T87" fmla="*/ 104 h 183"/>
                  <a:gd name="T88" fmla="*/ 35 w 170"/>
                  <a:gd name="T89" fmla="*/ 102 h 183"/>
                  <a:gd name="T90" fmla="*/ 41 w 170"/>
                  <a:gd name="T91" fmla="*/ 120 h 183"/>
                  <a:gd name="T92" fmla="*/ 40 w 170"/>
                  <a:gd name="T93" fmla="*/ 13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83">
                    <a:moveTo>
                      <a:pt x="95" y="11"/>
                    </a:moveTo>
                    <a:lnTo>
                      <a:pt x="89" y="23"/>
                    </a:lnTo>
                    <a:lnTo>
                      <a:pt x="82" y="23"/>
                    </a:lnTo>
                    <a:lnTo>
                      <a:pt x="76" y="38"/>
                    </a:lnTo>
                    <a:lnTo>
                      <a:pt x="99" y="76"/>
                    </a:lnTo>
                    <a:lnTo>
                      <a:pt x="132" y="92"/>
                    </a:lnTo>
                    <a:lnTo>
                      <a:pt x="139" y="98"/>
                    </a:lnTo>
                    <a:lnTo>
                      <a:pt x="145" y="98"/>
                    </a:lnTo>
                    <a:lnTo>
                      <a:pt x="170" y="119"/>
                    </a:lnTo>
                    <a:lnTo>
                      <a:pt x="167" y="125"/>
                    </a:lnTo>
                    <a:lnTo>
                      <a:pt x="158" y="119"/>
                    </a:lnTo>
                    <a:lnTo>
                      <a:pt x="145" y="124"/>
                    </a:lnTo>
                    <a:lnTo>
                      <a:pt x="153" y="140"/>
                    </a:lnTo>
                    <a:lnTo>
                      <a:pt x="140" y="156"/>
                    </a:lnTo>
                    <a:lnTo>
                      <a:pt x="132" y="160"/>
                    </a:lnTo>
                    <a:lnTo>
                      <a:pt x="126" y="124"/>
                    </a:lnTo>
                    <a:lnTo>
                      <a:pt x="120" y="119"/>
                    </a:lnTo>
                    <a:lnTo>
                      <a:pt x="80" y="98"/>
                    </a:lnTo>
                    <a:lnTo>
                      <a:pt x="46" y="60"/>
                    </a:lnTo>
                    <a:lnTo>
                      <a:pt x="33" y="55"/>
                    </a:lnTo>
                    <a:lnTo>
                      <a:pt x="19" y="60"/>
                    </a:lnTo>
                    <a:lnTo>
                      <a:pt x="7" y="60"/>
                    </a:lnTo>
                    <a:lnTo>
                      <a:pt x="0" y="39"/>
                    </a:lnTo>
                    <a:lnTo>
                      <a:pt x="6" y="23"/>
                    </a:lnTo>
                    <a:lnTo>
                      <a:pt x="6" y="17"/>
                    </a:lnTo>
                    <a:lnTo>
                      <a:pt x="18" y="17"/>
                    </a:lnTo>
                    <a:lnTo>
                      <a:pt x="18" y="12"/>
                    </a:lnTo>
                    <a:lnTo>
                      <a:pt x="25" y="17"/>
                    </a:lnTo>
                    <a:lnTo>
                      <a:pt x="34" y="11"/>
                    </a:lnTo>
                    <a:lnTo>
                      <a:pt x="45" y="12"/>
                    </a:lnTo>
                    <a:lnTo>
                      <a:pt x="44" y="0"/>
                    </a:lnTo>
                    <a:lnTo>
                      <a:pt x="71" y="2"/>
                    </a:lnTo>
                    <a:lnTo>
                      <a:pt x="81" y="7"/>
                    </a:lnTo>
                    <a:lnTo>
                      <a:pt x="96" y="8"/>
                    </a:lnTo>
                    <a:lnTo>
                      <a:pt x="95" y="11"/>
                    </a:lnTo>
                    <a:close/>
                    <a:moveTo>
                      <a:pt x="87" y="155"/>
                    </a:moveTo>
                    <a:lnTo>
                      <a:pt x="127" y="154"/>
                    </a:lnTo>
                    <a:lnTo>
                      <a:pt x="125" y="177"/>
                    </a:lnTo>
                    <a:lnTo>
                      <a:pt x="121" y="183"/>
                    </a:lnTo>
                    <a:lnTo>
                      <a:pt x="82" y="164"/>
                    </a:lnTo>
                    <a:lnTo>
                      <a:pt x="87" y="155"/>
                    </a:lnTo>
                    <a:close/>
                    <a:moveTo>
                      <a:pt x="40" y="139"/>
                    </a:moveTo>
                    <a:lnTo>
                      <a:pt x="22" y="141"/>
                    </a:lnTo>
                    <a:lnTo>
                      <a:pt x="17" y="104"/>
                    </a:lnTo>
                    <a:lnTo>
                      <a:pt x="35" y="102"/>
                    </a:lnTo>
                    <a:lnTo>
                      <a:pt x="41" y="120"/>
                    </a:lnTo>
                    <a:lnTo>
                      <a:pt x="40" y="139"/>
                    </a:lnTo>
                    <a:close/>
                  </a:path>
                </a:pathLst>
              </a:custGeom>
              <a:solidFill>
                <a:schemeClr val="bg1">
                  <a:lumMod val="8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199">
                <a:extLst>
                  <a:ext uri="{FF2B5EF4-FFF2-40B4-BE49-F238E27FC236}">
                    <a16:creationId xmlns:a16="http://schemas.microsoft.com/office/drawing/2014/main" id="{F70020E0-AA20-E87F-1B79-9BA76E561B7D}"/>
                  </a:ext>
                </a:extLst>
              </p:cNvPr>
              <p:cNvSpPr>
                <a:spLocks noEditPoints="1"/>
              </p:cNvSpPr>
              <p:nvPr/>
            </p:nvSpPr>
            <p:spPr bwMode="auto">
              <a:xfrm>
                <a:off x="4790" y="1591"/>
                <a:ext cx="151" cy="260"/>
              </a:xfrm>
              <a:custGeom>
                <a:avLst/>
                <a:gdLst>
                  <a:gd name="T0" fmla="*/ 134 w 151"/>
                  <a:gd name="T1" fmla="*/ 104 h 260"/>
                  <a:gd name="T2" fmla="*/ 132 w 151"/>
                  <a:gd name="T3" fmla="*/ 129 h 260"/>
                  <a:gd name="T4" fmla="*/ 151 w 151"/>
                  <a:gd name="T5" fmla="*/ 183 h 260"/>
                  <a:gd name="T6" fmla="*/ 129 w 151"/>
                  <a:gd name="T7" fmla="*/ 193 h 260"/>
                  <a:gd name="T8" fmla="*/ 98 w 151"/>
                  <a:gd name="T9" fmla="*/ 189 h 260"/>
                  <a:gd name="T10" fmla="*/ 97 w 151"/>
                  <a:gd name="T11" fmla="*/ 218 h 260"/>
                  <a:gd name="T12" fmla="*/ 78 w 151"/>
                  <a:gd name="T13" fmla="*/ 201 h 260"/>
                  <a:gd name="T14" fmla="*/ 60 w 151"/>
                  <a:gd name="T15" fmla="*/ 194 h 260"/>
                  <a:gd name="T16" fmla="*/ 37 w 151"/>
                  <a:gd name="T17" fmla="*/ 209 h 260"/>
                  <a:gd name="T18" fmla="*/ 18 w 151"/>
                  <a:gd name="T19" fmla="*/ 205 h 260"/>
                  <a:gd name="T20" fmla="*/ 21 w 151"/>
                  <a:gd name="T21" fmla="*/ 198 h 260"/>
                  <a:gd name="T22" fmla="*/ 57 w 151"/>
                  <a:gd name="T23" fmla="*/ 175 h 260"/>
                  <a:gd name="T24" fmla="*/ 83 w 151"/>
                  <a:gd name="T25" fmla="*/ 163 h 260"/>
                  <a:gd name="T26" fmla="*/ 91 w 151"/>
                  <a:gd name="T27" fmla="*/ 156 h 260"/>
                  <a:gd name="T28" fmla="*/ 108 w 151"/>
                  <a:gd name="T29" fmla="*/ 113 h 260"/>
                  <a:gd name="T30" fmla="*/ 97 w 151"/>
                  <a:gd name="T31" fmla="*/ 70 h 260"/>
                  <a:gd name="T32" fmla="*/ 68 w 151"/>
                  <a:gd name="T33" fmla="*/ 2 h 260"/>
                  <a:gd name="T34" fmla="*/ 130 w 151"/>
                  <a:gd name="T35" fmla="*/ 19 h 260"/>
                  <a:gd name="T36" fmla="*/ 126 w 151"/>
                  <a:gd name="T37" fmla="*/ 45 h 260"/>
                  <a:gd name="T38" fmla="*/ 83 w 151"/>
                  <a:gd name="T39" fmla="*/ 53 h 260"/>
                  <a:gd name="T40" fmla="*/ 71 w 151"/>
                  <a:gd name="T41" fmla="*/ 54 h 260"/>
                  <a:gd name="T42" fmla="*/ 79 w 151"/>
                  <a:gd name="T43" fmla="*/ 32 h 260"/>
                  <a:gd name="T44" fmla="*/ 58 w 151"/>
                  <a:gd name="T45" fmla="*/ 0 h 260"/>
                  <a:gd name="T46" fmla="*/ 20 w 151"/>
                  <a:gd name="T47" fmla="*/ 207 h 260"/>
                  <a:gd name="T48" fmla="*/ 44 w 151"/>
                  <a:gd name="T49" fmla="*/ 225 h 260"/>
                  <a:gd name="T50" fmla="*/ 40 w 151"/>
                  <a:gd name="T51" fmla="*/ 260 h 260"/>
                  <a:gd name="T52" fmla="*/ 15 w 151"/>
                  <a:gd name="T53" fmla="*/ 241 h 260"/>
                  <a:gd name="T54" fmla="*/ 11 w 151"/>
                  <a:gd name="T55" fmla="*/ 229 h 260"/>
                  <a:gd name="T56" fmla="*/ 14 w 151"/>
                  <a:gd name="T57" fmla="*/ 206 h 260"/>
                  <a:gd name="T58" fmla="*/ 45 w 151"/>
                  <a:gd name="T59" fmla="*/ 215 h 260"/>
                  <a:gd name="T60" fmla="*/ 48 w 151"/>
                  <a:gd name="T61" fmla="*/ 203 h 260"/>
                  <a:gd name="T62" fmla="*/ 59 w 151"/>
                  <a:gd name="T63" fmla="*/ 200 h 260"/>
                  <a:gd name="T64" fmla="*/ 73 w 151"/>
                  <a:gd name="T65" fmla="*/ 201 h 260"/>
                  <a:gd name="T66" fmla="*/ 74 w 151"/>
                  <a:gd name="T67" fmla="*/ 219 h 260"/>
                  <a:gd name="T68" fmla="*/ 61 w 151"/>
                  <a:gd name="T69" fmla="*/ 23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260">
                    <a:moveTo>
                      <a:pt x="97" y="70"/>
                    </a:moveTo>
                    <a:lnTo>
                      <a:pt x="134" y="104"/>
                    </a:lnTo>
                    <a:lnTo>
                      <a:pt x="138" y="126"/>
                    </a:lnTo>
                    <a:lnTo>
                      <a:pt x="132" y="129"/>
                    </a:lnTo>
                    <a:lnTo>
                      <a:pt x="142" y="150"/>
                    </a:lnTo>
                    <a:lnTo>
                      <a:pt x="151" y="183"/>
                    </a:lnTo>
                    <a:lnTo>
                      <a:pt x="145" y="188"/>
                    </a:lnTo>
                    <a:lnTo>
                      <a:pt x="129" y="193"/>
                    </a:lnTo>
                    <a:lnTo>
                      <a:pt x="119" y="194"/>
                    </a:lnTo>
                    <a:lnTo>
                      <a:pt x="98" y="189"/>
                    </a:lnTo>
                    <a:lnTo>
                      <a:pt x="108" y="203"/>
                    </a:lnTo>
                    <a:lnTo>
                      <a:pt x="97" y="218"/>
                    </a:lnTo>
                    <a:lnTo>
                      <a:pt x="81" y="207"/>
                    </a:lnTo>
                    <a:lnTo>
                      <a:pt x="78" y="201"/>
                    </a:lnTo>
                    <a:lnTo>
                      <a:pt x="81" y="193"/>
                    </a:lnTo>
                    <a:lnTo>
                      <a:pt x="60" y="194"/>
                    </a:lnTo>
                    <a:lnTo>
                      <a:pt x="41" y="203"/>
                    </a:lnTo>
                    <a:lnTo>
                      <a:pt x="37" y="209"/>
                    </a:lnTo>
                    <a:lnTo>
                      <a:pt x="29" y="203"/>
                    </a:lnTo>
                    <a:lnTo>
                      <a:pt x="18" y="205"/>
                    </a:lnTo>
                    <a:lnTo>
                      <a:pt x="15" y="197"/>
                    </a:lnTo>
                    <a:lnTo>
                      <a:pt x="21" y="198"/>
                    </a:lnTo>
                    <a:lnTo>
                      <a:pt x="33" y="177"/>
                    </a:lnTo>
                    <a:lnTo>
                      <a:pt x="57" y="175"/>
                    </a:lnTo>
                    <a:lnTo>
                      <a:pt x="69" y="172"/>
                    </a:lnTo>
                    <a:lnTo>
                      <a:pt x="83" y="163"/>
                    </a:lnTo>
                    <a:lnTo>
                      <a:pt x="78" y="139"/>
                    </a:lnTo>
                    <a:lnTo>
                      <a:pt x="91" y="156"/>
                    </a:lnTo>
                    <a:lnTo>
                      <a:pt x="104" y="139"/>
                    </a:lnTo>
                    <a:lnTo>
                      <a:pt x="108" y="113"/>
                    </a:lnTo>
                    <a:lnTo>
                      <a:pt x="92" y="84"/>
                    </a:lnTo>
                    <a:lnTo>
                      <a:pt x="97" y="70"/>
                    </a:lnTo>
                    <a:close/>
                    <a:moveTo>
                      <a:pt x="58" y="0"/>
                    </a:moveTo>
                    <a:lnTo>
                      <a:pt x="68" y="2"/>
                    </a:lnTo>
                    <a:lnTo>
                      <a:pt x="107" y="25"/>
                    </a:lnTo>
                    <a:lnTo>
                      <a:pt x="130" y="19"/>
                    </a:lnTo>
                    <a:lnTo>
                      <a:pt x="147" y="46"/>
                    </a:lnTo>
                    <a:lnTo>
                      <a:pt x="126" y="45"/>
                    </a:lnTo>
                    <a:lnTo>
                      <a:pt x="126" y="63"/>
                    </a:lnTo>
                    <a:lnTo>
                      <a:pt x="83" y="53"/>
                    </a:lnTo>
                    <a:lnTo>
                      <a:pt x="86" y="73"/>
                    </a:lnTo>
                    <a:lnTo>
                      <a:pt x="71" y="54"/>
                    </a:lnTo>
                    <a:lnTo>
                      <a:pt x="68" y="41"/>
                    </a:lnTo>
                    <a:lnTo>
                      <a:pt x="79" y="32"/>
                    </a:lnTo>
                    <a:lnTo>
                      <a:pt x="72" y="15"/>
                    </a:lnTo>
                    <a:lnTo>
                      <a:pt x="58" y="0"/>
                    </a:lnTo>
                    <a:close/>
                    <a:moveTo>
                      <a:pt x="14" y="206"/>
                    </a:moveTo>
                    <a:lnTo>
                      <a:pt x="20" y="207"/>
                    </a:lnTo>
                    <a:lnTo>
                      <a:pt x="34" y="212"/>
                    </a:lnTo>
                    <a:lnTo>
                      <a:pt x="44" y="225"/>
                    </a:lnTo>
                    <a:lnTo>
                      <a:pt x="45" y="252"/>
                    </a:lnTo>
                    <a:lnTo>
                      <a:pt x="40" y="260"/>
                    </a:lnTo>
                    <a:lnTo>
                      <a:pt x="17" y="251"/>
                    </a:lnTo>
                    <a:lnTo>
                      <a:pt x="15" y="241"/>
                    </a:lnTo>
                    <a:lnTo>
                      <a:pt x="18" y="228"/>
                    </a:lnTo>
                    <a:lnTo>
                      <a:pt x="11" y="229"/>
                    </a:lnTo>
                    <a:lnTo>
                      <a:pt x="0" y="218"/>
                    </a:lnTo>
                    <a:lnTo>
                      <a:pt x="14" y="206"/>
                    </a:lnTo>
                    <a:close/>
                    <a:moveTo>
                      <a:pt x="50" y="227"/>
                    </a:moveTo>
                    <a:lnTo>
                      <a:pt x="45" y="215"/>
                    </a:lnTo>
                    <a:lnTo>
                      <a:pt x="42" y="216"/>
                    </a:lnTo>
                    <a:lnTo>
                      <a:pt x="48" y="203"/>
                    </a:lnTo>
                    <a:lnTo>
                      <a:pt x="59" y="205"/>
                    </a:lnTo>
                    <a:lnTo>
                      <a:pt x="59" y="200"/>
                    </a:lnTo>
                    <a:lnTo>
                      <a:pt x="64" y="198"/>
                    </a:lnTo>
                    <a:lnTo>
                      <a:pt x="73" y="201"/>
                    </a:lnTo>
                    <a:lnTo>
                      <a:pt x="78" y="207"/>
                    </a:lnTo>
                    <a:lnTo>
                      <a:pt x="74" y="219"/>
                    </a:lnTo>
                    <a:lnTo>
                      <a:pt x="62" y="218"/>
                    </a:lnTo>
                    <a:lnTo>
                      <a:pt x="61" y="230"/>
                    </a:lnTo>
                    <a:lnTo>
                      <a:pt x="50" y="22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200">
                <a:extLst>
                  <a:ext uri="{FF2B5EF4-FFF2-40B4-BE49-F238E27FC236}">
                    <a16:creationId xmlns:a16="http://schemas.microsoft.com/office/drawing/2014/main" id="{4EF8CB13-ED04-CBDB-6565-1937D56AB424}"/>
                  </a:ext>
                </a:extLst>
              </p:cNvPr>
              <p:cNvSpPr>
                <a:spLocks noEditPoints="1"/>
              </p:cNvSpPr>
              <p:nvPr/>
            </p:nvSpPr>
            <p:spPr bwMode="auto">
              <a:xfrm>
                <a:off x="4429" y="2277"/>
                <a:ext cx="308" cy="112"/>
              </a:xfrm>
              <a:custGeom>
                <a:avLst/>
                <a:gdLst>
                  <a:gd name="T0" fmla="*/ 146 w 308"/>
                  <a:gd name="T1" fmla="*/ 94 h 112"/>
                  <a:gd name="T2" fmla="*/ 153 w 308"/>
                  <a:gd name="T3" fmla="*/ 91 h 112"/>
                  <a:gd name="T4" fmla="*/ 175 w 308"/>
                  <a:gd name="T5" fmla="*/ 102 h 112"/>
                  <a:gd name="T6" fmla="*/ 181 w 308"/>
                  <a:gd name="T7" fmla="*/ 79 h 112"/>
                  <a:gd name="T8" fmla="*/ 206 w 308"/>
                  <a:gd name="T9" fmla="*/ 71 h 112"/>
                  <a:gd name="T10" fmla="*/ 214 w 308"/>
                  <a:gd name="T11" fmla="*/ 57 h 112"/>
                  <a:gd name="T12" fmla="*/ 221 w 308"/>
                  <a:gd name="T13" fmla="*/ 45 h 112"/>
                  <a:gd name="T14" fmla="*/ 233 w 308"/>
                  <a:gd name="T15" fmla="*/ 56 h 112"/>
                  <a:gd name="T16" fmla="*/ 243 w 308"/>
                  <a:gd name="T17" fmla="*/ 50 h 112"/>
                  <a:gd name="T18" fmla="*/ 237 w 308"/>
                  <a:gd name="T19" fmla="*/ 37 h 112"/>
                  <a:gd name="T20" fmla="*/ 261 w 308"/>
                  <a:gd name="T21" fmla="*/ 4 h 112"/>
                  <a:gd name="T22" fmla="*/ 268 w 308"/>
                  <a:gd name="T23" fmla="*/ 0 h 112"/>
                  <a:gd name="T24" fmla="*/ 278 w 308"/>
                  <a:gd name="T25" fmla="*/ 10 h 112"/>
                  <a:gd name="T26" fmla="*/ 278 w 308"/>
                  <a:gd name="T27" fmla="*/ 22 h 112"/>
                  <a:gd name="T28" fmla="*/ 287 w 308"/>
                  <a:gd name="T29" fmla="*/ 24 h 112"/>
                  <a:gd name="T30" fmla="*/ 308 w 308"/>
                  <a:gd name="T31" fmla="*/ 33 h 112"/>
                  <a:gd name="T32" fmla="*/ 296 w 308"/>
                  <a:gd name="T33" fmla="*/ 39 h 112"/>
                  <a:gd name="T34" fmla="*/ 287 w 308"/>
                  <a:gd name="T35" fmla="*/ 39 h 112"/>
                  <a:gd name="T36" fmla="*/ 295 w 308"/>
                  <a:gd name="T37" fmla="*/ 48 h 112"/>
                  <a:gd name="T38" fmla="*/ 278 w 308"/>
                  <a:gd name="T39" fmla="*/ 55 h 112"/>
                  <a:gd name="T40" fmla="*/ 271 w 308"/>
                  <a:gd name="T41" fmla="*/ 49 h 112"/>
                  <a:gd name="T42" fmla="*/ 249 w 308"/>
                  <a:gd name="T43" fmla="*/ 50 h 112"/>
                  <a:gd name="T44" fmla="*/ 247 w 308"/>
                  <a:gd name="T45" fmla="*/ 73 h 112"/>
                  <a:gd name="T46" fmla="*/ 240 w 308"/>
                  <a:gd name="T47" fmla="*/ 75 h 112"/>
                  <a:gd name="T48" fmla="*/ 232 w 308"/>
                  <a:gd name="T49" fmla="*/ 100 h 112"/>
                  <a:gd name="T50" fmla="*/ 218 w 308"/>
                  <a:gd name="T51" fmla="*/ 106 h 112"/>
                  <a:gd name="T52" fmla="*/ 202 w 308"/>
                  <a:gd name="T53" fmla="*/ 98 h 112"/>
                  <a:gd name="T54" fmla="*/ 194 w 308"/>
                  <a:gd name="T55" fmla="*/ 106 h 112"/>
                  <a:gd name="T56" fmla="*/ 169 w 308"/>
                  <a:gd name="T57" fmla="*/ 112 h 112"/>
                  <a:gd name="T58" fmla="*/ 154 w 308"/>
                  <a:gd name="T59" fmla="*/ 97 h 112"/>
                  <a:gd name="T60" fmla="*/ 142 w 308"/>
                  <a:gd name="T61" fmla="*/ 106 h 112"/>
                  <a:gd name="T62" fmla="*/ 146 w 308"/>
                  <a:gd name="T63" fmla="*/ 94 h 112"/>
                  <a:gd name="T64" fmla="*/ 4 w 308"/>
                  <a:gd name="T65" fmla="*/ 27 h 112"/>
                  <a:gd name="T66" fmla="*/ 0 w 308"/>
                  <a:gd name="T67" fmla="*/ 12 h 112"/>
                  <a:gd name="T68" fmla="*/ 1 w 308"/>
                  <a:gd name="T69" fmla="*/ 4 h 112"/>
                  <a:gd name="T70" fmla="*/ 16 w 308"/>
                  <a:gd name="T71" fmla="*/ 14 h 112"/>
                  <a:gd name="T72" fmla="*/ 16 w 308"/>
                  <a:gd name="T73" fmla="*/ 27 h 112"/>
                  <a:gd name="T74" fmla="*/ 23 w 308"/>
                  <a:gd name="T75" fmla="*/ 21 h 112"/>
                  <a:gd name="T76" fmla="*/ 28 w 308"/>
                  <a:gd name="T77" fmla="*/ 24 h 112"/>
                  <a:gd name="T78" fmla="*/ 32 w 308"/>
                  <a:gd name="T79" fmla="*/ 14 h 112"/>
                  <a:gd name="T80" fmla="*/ 48 w 308"/>
                  <a:gd name="T81" fmla="*/ 30 h 112"/>
                  <a:gd name="T82" fmla="*/ 55 w 308"/>
                  <a:gd name="T83" fmla="*/ 44 h 112"/>
                  <a:gd name="T84" fmla="*/ 56 w 308"/>
                  <a:gd name="T85" fmla="*/ 65 h 112"/>
                  <a:gd name="T86" fmla="*/ 56 w 308"/>
                  <a:gd name="T87" fmla="*/ 77 h 112"/>
                  <a:gd name="T88" fmla="*/ 61 w 308"/>
                  <a:gd name="T89" fmla="*/ 80 h 112"/>
                  <a:gd name="T90" fmla="*/ 70 w 308"/>
                  <a:gd name="T91" fmla="*/ 102 h 112"/>
                  <a:gd name="T92" fmla="*/ 70 w 308"/>
                  <a:gd name="T93" fmla="*/ 102 h 112"/>
                  <a:gd name="T94" fmla="*/ 65 w 308"/>
                  <a:gd name="T95" fmla="*/ 100 h 112"/>
                  <a:gd name="T96" fmla="*/ 59 w 308"/>
                  <a:gd name="T97" fmla="*/ 103 h 112"/>
                  <a:gd name="T98" fmla="*/ 57 w 308"/>
                  <a:gd name="T99" fmla="*/ 105 h 112"/>
                  <a:gd name="T100" fmla="*/ 55 w 308"/>
                  <a:gd name="T101" fmla="*/ 100 h 112"/>
                  <a:gd name="T102" fmla="*/ 21 w 308"/>
                  <a:gd name="T103" fmla="*/ 76 h 112"/>
                  <a:gd name="T104" fmla="*/ 23 w 308"/>
                  <a:gd name="T105" fmla="*/ 71 h 112"/>
                  <a:gd name="T106" fmla="*/ 12 w 308"/>
                  <a:gd name="T107" fmla="*/ 58 h 112"/>
                  <a:gd name="T108" fmla="*/ 5 w 308"/>
                  <a:gd name="T109" fmla="*/ 39 h 112"/>
                  <a:gd name="T110" fmla="*/ 4 w 308"/>
                  <a:gd name="T111"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8" h="112">
                    <a:moveTo>
                      <a:pt x="146" y="94"/>
                    </a:moveTo>
                    <a:lnTo>
                      <a:pt x="153" y="91"/>
                    </a:lnTo>
                    <a:lnTo>
                      <a:pt x="175" y="102"/>
                    </a:lnTo>
                    <a:lnTo>
                      <a:pt x="181" y="79"/>
                    </a:lnTo>
                    <a:lnTo>
                      <a:pt x="206" y="71"/>
                    </a:lnTo>
                    <a:lnTo>
                      <a:pt x="214" y="57"/>
                    </a:lnTo>
                    <a:lnTo>
                      <a:pt x="221" y="45"/>
                    </a:lnTo>
                    <a:lnTo>
                      <a:pt x="233" y="56"/>
                    </a:lnTo>
                    <a:lnTo>
                      <a:pt x="243" y="50"/>
                    </a:lnTo>
                    <a:lnTo>
                      <a:pt x="237" y="37"/>
                    </a:lnTo>
                    <a:lnTo>
                      <a:pt x="261" y="4"/>
                    </a:lnTo>
                    <a:lnTo>
                      <a:pt x="268" y="0"/>
                    </a:lnTo>
                    <a:lnTo>
                      <a:pt x="278" y="10"/>
                    </a:lnTo>
                    <a:lnTo>
                      <a:pt x="278" y="22"/>
                    </a:lnTo>
                    <a:lnTo>
                      <a:pt x="287" y="24"/>
                    </a:lnTo>
                    <a:lnTo>
                      <a:pt x="308" y="33"/>
                    </a:lnTo>
                    <a:lnTo>
                      <a:pt x="296" y="39"/>
                    </a:lnTo>
                    <a:lnTo>
                      <a:pt x="287" y="39"/>
                    </a:lnTo>
                    <a:lnTo>
                      <a:pt x="295" y="48"/>
                    </a:lnTo>
                    <a:lnTo>
                      <a:pt x="278" y="55"/>
                    </a:lnTo>
                    <a:lnTo>
                      <a:pt x="271" y="49"/>
                    </a:lnTo>
                    <a:lnTo>
                      <a:pt x="249" y="50"/>
                    </a:lnTo>
                    <a:lnTo>
                      <a:pt x="247" y="73"/>
                    </a:lnTo>
                    <a:lnTo>
                      <a:pt x="240" y="75"/>
                    </a:lnTo>
                    <a:lnTo>
                      <a:pt x="232" y="100"/>
                    </a:lnTo>
                    <a:lnTo>
                      <a:pt x="218" y="106"/>
                    </a:lnTo>
                    <a:lnTo>
                      <a:pt x="202" y="98"/>
                    </a:lnTo>
                    <a:lnTo>
                      <a:pt x="194" y="106"/>
                    </a:lnTo>
                    <a:lnTo>
                      <a:pt x="169" y="112"/>
                    </a:lnTo>
                    <a:lnTo>
                      <a:pt x="154" y="97"/>
                    </a:lnTo>
                    <a:lnTo>
                      <a:pt x="142" y="106"/>
                    </a:lnTo>
                    <a:lnTo>
                      <a:pt x="146" y="94"/>
                    </a:lnTo>
                    <a:close/>
                    <a:moveTo>
                      <a:pt x="4" y="27"/>
                    </a:moveTo>
                    <a:lnTo>
                      <a:pt x="0" y="12"/>
                    </a:lnTo>
                    <a:lnTo>
                      <a:pt x="1" y="4"/>
                    </a:lnTo>
                    <a:lnTo>
                      <a:pt x="16" y="14"/>
                    </a:lnTo>
                    <a:lnTo>
                      <a:pt x="16" y="27"/>
                    </a:lnTo>
                    <a:lnTo>
                      <a:pt x="23" y="21"/>
                    </a:lnTo>
                    <a:lnTo>
                      <a:pt x="28" y="24"/>
                    </a:lnTo>
                    <a:lnTo>
                      <a:pt x="32" y="14"/>
                    </a:lnTo>
                    <a:lnTo>
                      <a:pt x="48" y="30"/>
                    </a:lnTo>
                    <a:lnTo>
                      <a:pt x="55" y="44"/>
                    </a:lnTo>
                    <a:lnTo>
                      <a:pt x="56" y="65"/>
                    </a:lnTo>
                    <a:lnTo>
                      <a:pt x="56" y="77"/>
                    </a:lnTo>
                    <a:lnTo>
                      <a:pt x="61" y="80"/>
                    </a:lnTo>
                    <a:lnTo>
                      <a:pt x="70" y="102"/>
                    </a:lnTo>
                    <a:lnTo>
                      <a:pt x="70" y="102"/>
                    </a:lnTo>
                    <a:lnTo>
                      <a:pt x="65" y="100"/>
                    </a:lnTo>
                    <a:lnTo>
                      <a:pt x="59" y="103"/>
                    </a:lnTo>
                    <a:lnTo>
                      <a:pt x="57" y="105"/>
                    </a:lnTo>
                    <a:lnTo>
                      <a:pt x="55" y="100"/>
                    </a:lnTo>
                    <a:lnTo>
                      <a:pt x="21" y="76"/>
                    </a:lnTo>
                    <a:lnTo>
                      <a:pt x="23" y="71"/>
                    </a:lnTo>
                    <a:lnTo>
                      <a:pt x="12" y="58"/>
                    </a:lnTo>
                    <a:lnTo>
                      <a:pt x="5" y="39"/>
                    </a:lnTo>
                    <a:lnTo>
                      <a:pt x="4" y="27"/>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201">
                <a:extLst>
                  <a:ext uri="{FF2B5EF4-FFF2-40B4-BE49-F238E27FC236}">
                    <a16:creationId xmlns:a16="http://schemas.microsoft.com/office/drawing/2014/main" id="{25C4AA40-4D4A-D8EC-9423-CBAB2B76BB1C}"/>
                  </a:ext>
                </a:extLst>
              </p:cNvPr>
              <p:cNvSpPr>
                <a:spLocks noEditPoints="1"/>
              </p:cNvSpPr>
              <p:nvPr/>
            </p:nvSpPr>
            <p:spPr bwMode="auto">
              <a:xfrm>
                <a:off x="5195" y="3020"/>
                <a:ext cx="284" cy="218"/>
              </a:xfrm>
              <a:custGeom>
                <a:avLst/>
                <a:gdLst>
                  <a:gd name="T0" fmla="*/ 130 w 284"/>
                  <a:gd name="T1" fmla="*/ 131 h 218"/>
                  <a:gd name="T2" fmla="*/ 145 w 284"/>
                  <a:gd name="T3" fmla="*/ 124 h 218"/>
                  <a:gd name="T4" fmla="*/ 163 w 284"/>
                  <a:gd name="T5" fmla="*/ 108 h 218"/>
                  <a:gd name="T6" fmla="*/ 176 w 284"/>
                  <a:gd name="T7" fmla="*/ 116 h 218"/>
                  <a:gd name="T8" fmla="*/ 170 w 284"/>
                  <a:gd name="T9" fmla="*/ 132 h 218"/>
                  <a:gd name="T10" fmla="*/ 126 w 284"/>
                  <a:gd name="T11" fmla="*/ 159 h 218"/>
                  <a:gd name="T12" fmla="*/ 125 w 284"/>
                  <a:gd name="T13" fmla="*/ 168 h 218"/>
                  <a:gd name="T14" fmla="*/ 118 w 284"/>
                  <a:gd name="T15" fmla="*/ 170 h 218"/>
                  <a:gd name="T16" fmla="*/ 114 w 284"/>
                  <a:gd name="T17" fmla="*/ 168 h 218"/>
                  <a:gd name="T18" fmla="*/ 94 w 284"/>
                  <a:gd name="T19" fmla="*/ 175 h 218"/>
                  <a:gd name="T20" fmla="*/ 80 w 284"/>
                  <a:gd name="T21" fmla="*/ 188 h 218"/>
                  <a:gd name="T22" fmla="*/ 57 w 284"/>
                  <a:gd name="T23" fmla="*/ 205 h 218"/>
                  <a:gd name="T24" fmla="*/ 33 w 284"/>
                  <a:gd name="T25" fmla="*/ 218 h 218"/>
                  <a:gd name="T26" fmla="*/ 18 w 284"/>
                  <a:gd name="T27" fmla="*/ 217 h 218"/>
                  <a:gd name="T28" fmla="*/ 0 w 284"/>
                  <a:gd name="T29" fmla="*/ 210 h 218"/>
                  <a:gd name="T30" fmla="*/ 1 w 284"/>
                  <a:gd name="T31" fmla="*/ 204 h 218"/>
                  <a:gd name="T32" fmla="*/ 24 w 284"/>
                  <a:gd name="T33" fmla="*/ 187 h 218"/>
                  <a:gd name="T34" fmla="*/ 54 w 284"/>
                  <a:gd name="T35" fmla="*/ 172 h 218"/>
                  <a:gd name="T36" fmla="*/ 81 w 284"/>
                  <a:gd name="T37" fmla="*/ 162 h 218"/>
                  <a:gd name="T38" fmla="*/ 111 w 284"/>
                  <a:gd name="T39" fmla="*/ 148 h 218"/>
                  <a:gd name="T40" fmla="*/ 130 w 284"/>
                  <a:gd name="T41" fmla="*/ 131 h 218"/>
                  <a:gd name="T42" fmla="*/ 240 w 284"/>
                  <a:gd name="T43" fmla="*/ 0 h 218"/>
                  <a:gd name="T44" fmla="*/ 250 w 284"/>
                  <a:gd name="T45" fmla="*/ 16 h 218"/>
                  <a:gd name="T46" fmla="*/ 243 w 284"/>
                  <a:gd name="T47" fmla="*/ 43 h 218"/>
                  <a:gd name="T48" fmla="*/ 245 w 284"/>
                  <a:gd name="T49" fmla="*/ 49 h 218"/>
                  <a:gd name="T50" fmla="*/ 257 w 284"/>
                  <a:gd name="T51" fmla="*/ 29 h 218"/>
                  <a:gd name="T52" fmla="*/ 250 w 284"/>
                  <a:gd name="T53" fmla="*/ 57 h 218"/>
                  <a:gd name="T54" fmla="*/ 261 w 284"/>
                  <a:gd name="T55" fmla="*/ 64 h 218"/>
                  <a:gd name="T56" fmla="*/ 280 w 284"/>
                  <a:gd name="T57" fmla="*/ 56 h 218"/>
                  <a:gd name="T58" fmla="*/ 284 w 284"/>
                  <a:gd name="T59" fmla="*/ 59 h 218"/>
                  <a:gd name="T60" fmla="*/ 271 w 284"/>
                  <a:gd name="T61" fmla="*/ 72 h 218"/>
                  <a:gd name="T62" fmla="*/ 256 w 284"/>
                  <a:gd name="T63" fmla="*/ 86 h 218"/>
                  <a:gd name="T64" fmla="*/ 245 w 284"/>
                  <a:gd name="T65" fmla="*/ 85 h 218"/>
                  <a:gd name="T66" fmla="*/ 237 w 284"/>
                  <a:gd name="T67" fmla="*/ 96 h 218"/>
                  <a:gd name="T68" fmla="*/ 206 w 284"/>
                  <a:gd name="T69" fmla="*/ 121 h 218"/>
                  <a:gd name="T70" fmla="*/ 187 w 284"/>
                  <a:gd name="T71" fmla="*/ 128 h 218"/>
                  <a:gd name="T72" fmla="*/ 181 w 284"/>
                  <a:gd name="T73" fmla="*/ 124 h 218"/>
                  <a:gd name="T74" fmla="*/ 205 w 284"/>
                  <a:gd name="T75" fmla="*/ 103 h 218"/>
                  <a:gd name="T76" fmla="*/ 193 w 284"/>
                  <a:gd name="T77" fmla="*/ 92 h 218"/>
                  <a:gd name="T78" fmla="*/ 194 w 284"/>
                  <a:gd name="T79" fmla="*/ 86 h 218"/>
                  <a:gd name="T80" fmla="*/ 214 w 284"/>
                  <a:gd name="T81" fmla="*/ 78 h 218"/>
                  <a:gd name="T82" fmla="*/ 230 w 284"/>
                  <a:gd name="T83" fmla="*/ 57 h 218"/>
                  <a:gd name="T84" fmla="*/ 234 w 284"/>
                  <a:gd name="T85" fmla="*/ 0 h 218"/>
                  <a:gd name="T86" fmla="*/ 240 w 284"/>
                  <a:gd name="T8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218">
                    <a:moveTo>
                      <a:pt x="130" y="131"/>
                    </a:moveTo>
                    <a:lnTo>
                      <a:pt x="145" y="124"/>
                    </a:lnTo>
                    <a:lnTo>
                      <a:pt x="163" y="108"/>
                    </a:lnTo>
                    <a:lnTo>
                      <a:pt x="176" y="116"/>
                    </a:lnTo>
                    <a:lnTo>
                      <a:pt x="170" y="132"/>
                    </a:lnTo>
                    <a:lnTo>
                      <a:pt x="126" y="159"/>
                    </a:lnTo>
                    <a:lnTo>
                      <a:pt x="125" y="168"/>
                    </a:lnTo>
                    <a:lnTo>
                      <a:pt x="118" y="170"/>
                    </a:lnTo>
                    <a:lnTo>
                      <a:pt x="114" y="168"/>
                    </a:lnTo>
                    <a:lnTo>
                      <a:pt x="94" y="175"/>
                    </a:lnTo>
                    <a:lnTo>
                      <a:pt x="80" y="188"/>
                    </a:lnTo>
                    <a:lnTo>
                      <a:pt x="57" y="205"/>
                    </a:lnTo>
                    <a:lnTo>
                      <a:pt x="33" y="218"/>
                    </a:lnTo>
                    <a:lnTo>
                      <a:pt x="18" y="217"/>
                    </a:lnTo>
                    <a:lnTo>
                      <a:pt x="0" y="210"/>
                    </a:lnTo>
                    <a:lnTo>
                      <a:pt x="1" y="204"/>
                    </a:lnTo>
                    <a:lnTo>
                      <a:pt x="24" y="187"/>
                    </a:lnTo>
                    <a:lnTo>
                      <a:pt x="54" y="172"/>
                    </a:lnTo>
                    <a:lnTo>
                      <a:pt x="81" y="162"/>
                    </a:lnTo>
                    <a:lnTo>
                      <a:pt x="111" y="148"/>
                    </a:lnTo>
                    <a:lnTo>
                      <a:pt x="130" y="131"/>
                    </a:lnTo>
                    <a:close/>
                    <a:moveTo>
                      <a:pt x="240" y="0"/>
                    </a:moveTo>
                    <a:lnTo>
                      <a:pt x="250" y="16"/>
                    </a:lnTo>
                    <a:lnTo>
                      <a:pt x="243" y="43"/>
                    </a:lnTo>
                    <a:lnTo>
                      <a:pt x="245" y="49"/>
                    </a:lnTo>
                    <a:lnTo>
                      <a:pt x="257" y="29"/>
                    </a:lnTo>
                    <a:lnTo>
                      <a:pt x="250" y="57"/>
                    </a:lnTo>
                    <a:lnTo>
                      <a:pt x="261" y="64"/>
                    </a:lnTo>
                    <a:lnTo>
                      <a:pt x="280" y="56"/>
                    </a:lnTo>
                    <a:lnTo>
                      <a:pt x="284" y="59"/>
                    </a:lnTo>
                    <a:lnTo>
                      <a:pt x="271" y="72"/>
                    </a:lnTo>
                    <a:lnTo>
                      <a:pt x="256" y="86"/>
                    </a:lnTo>
                    <a:lnTo>
                      <a:pt x="245" y="85"/>
                    </a:lnTo>
                    <a:lnTo>
                      <a:pt x="237" y="96"/>
                    </a:lnTo>
                    <a:lnTo>
                      <a:pt x="206" y="121"/>
                    </a:lnTo>
                    <a:lnTo>
                      <a:pt x="187" y="128"/>
                    </a:lnTo>
                    <a:lnTo>
                      <a:pt x="181" y="124"/>
                    </a:lnTo>
                    <a:lnTo>
                      <a:pt x="205" y="103"/>
                    </a:lnTo>
                    <a:lnTo>
                      <a:pt x="193" y="92"/>
                    </a:lnTo>
                    <a:lnTo>
                      <a:pt x="194" y="86"/>
                    </a:lnTo>
                    <a:lnTo>
                      <a:pt x="214" y="78"/>
                    </a:lnTo>
                    <a:lnTo>
                      <a:pt x="230" y="57"/>
                    </a:lnTo>
                    <a:lnTo>
                      <a:pt x="234" y="0"/>
                    </a:lnTo>
                    <a:lnTo>
                      <a:pt x="24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202">
                <a:extLst>
                  <a:ext uri="{FF2B5EF4-FFF2-40B4-BE49-F238E27FC236}">
                    <a16:creationId xmlns:a16="http://schemas.microsoft.com/office/drawing/2014/main" id="{F332EE7F-20CF-715B-CA47-8E78A16128EC}"/>
                  </a:ext>
                </a:extLst>
              </p:cNvPr>
              <p:cNvSpPr>
                <a:spLocks noEditPoints="1"/>
              </p:cNvSpPr>
              <p:nvPr/>
            </p:nvSpPr>
            <p:spPr bwMode="auto">
              <a:xfrm>
                <a:off x="3368" y="1822"/>
                <a:ext cx="19" cy="23"/>
              </a:xfrm>
              <a:custGeom>
                <a:avLst/>
                <a:gdLst>
                  <a:gd name="T0" fmla="*/ 18 w 19"/>
                  <a:gd name="T1" fmla="*/ 3 h 23"/>
                  <a:gd name="T2" fmla="*/ 17 w 19"/>
                  <a:gd name="T3" fmla="*/ 7 h 23"/>
                  <a:gd name="T4" fmla="*/ 19 w 19"/>
                  <a:gd name="T5" fmla="*/ 14 h 23"/>
                  <a:gd name="T6" fmla="*/ 18 w 19"/>
                  <a:gd name="T7" fmla="*/ 19 h 23"/>
                  <a:gd name="T8" fmla="*/ 15 w 19"/>
                  <a:gd name="T9" fmla="*/ 20 h 23"/>
                  <a:gd name="T10" fmla="*/ 10 w 19"/>
                  <a:gd name="T11" fmla="*/ 21 h 23"/>
                  <a:gd name="T12" fmla="*/ 9 w 19"/>
                  <a:gd name="T13" fmla="*/ 20 h 23"/>
                  <a:gd name="T14" fmla="*/ 9 w 19"/>
                  <a:gd name="T15" fmla="*/ 17 h 23"/>
                  <a:gd name="T16" fmla="*/ 14 w 19"/>
                  <a:gd name="T17" fmla="*/ 14 h 23"/>
                  <a:gd name="T18" fmla="*/ 12 w 19"/>
                  <a:gd name="T19" fmla="*/ 13 h 23"/>
                  <a:gd name="T20" fmla="*/ 9 w 19"/>
                  <a:gd name="T21" fmla="*/ 13 h 23"/>
                  <a:gd name="T22" fmla="*/ 9 w 19"/>
                  <a:gd name="T23" fmla="*/ 8 h 23"/>
                  <a:gd name="T24" fmla="*/ 9 w 19"/>
                  <a:gd name="T25" fmla="*/ 4 h 23"/>
                  <a:gd name="T26" fmla="*/ 11 w 19"/>
                  <a:gd name="T27" fmla="*/ 0 h 23"/>
                  <a:gd name="T28" fmla="*/ 18 w 19"/>
                  <a:gd name="T29" fmla="*/ 3 h 23"/>
                  <a:gd name="T30" fmla="*/ 0 w 19"/>
                  <a:gd name="T31" fmla="*/ 21 h 23"/>
                  <a:gd name="T32" fmla="*/ 3 w 19"/>
                  <a:gd name="T33" fmla="*/ 17 h 23"/>
                  <a:gd name="T34" fmla="*/ 4 w 19"/>
                  <a:gd name="T35" fmla="*/ 18 h 23"/>
                  <a:gd name="T36" fmla="*/ 0 w 19"/>
                  <a:gd name="T37" fmla="*/ 23 h 23"/>
                  <a:gd name="T38" fmla="*/ 0 w 19"/>
                  <a:gd name="T3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3">
                    <a:moveTo>
                      <a:pt x="18" y="3"/>
                    </a:moveTo>
                    <a:lnTo>
                      <a:pt x="17" y="7"/>
                    </a:lnTo>
                    <a:lnTo>
                      <a:pt x="19" y="14"/>
                    </a:lnTo>
                    <a:lnTo>
                      <a:pt x="18" y="19"/>
                    </a:lnTo>
                    <a:lnTo>
                      <a:pt x="15" y="20"/>
                    </a:lnTo>
                    <a:lnTo>
                      <a:pt x="10" y="21"/>
                    </a:lnTo>
                    <a:lnTo>
                      <a:pt x="9" y="20"/>
                    </a:lnTo>
                    <a:lnTo>
                      <a:pt x="9" y="17"/>
                    </a:lnTo>
                    <a:lnTo>
                      <a:pt x="14" y="14"/>
                    </a:lnTo>
                    <a:lnTo>
                      <a:pt x="12" y="13"/>
                    </a:lnTo>
                    <a:lnTo>
                      <a:pt x="9" y="13"/>
                    </a:lnTo>
                    <a:lnTo>
                      <a:pt x="9" y="8"/>
                    </a:lnTo>
                    <a:lnTo>
                      <a:pt x="9" y="4"/>
                    </a:lnTo>
                    <a:lnTo>
                      <a:pt x="11" y="0"/>
                    </a:lnTo>
                    <a:lnTo>
                      <a:pt x="18" y="3"/>
                    </a:lnTo>
                    <a:close/>
                    <a:moveTo>
                      <a:pt x="0" y="21"/>
                    </a:moveTo>
                    <a:lnTo>
                      <a:pt x="3" y="17"/>
                    </a:lnTo>
                    <a:lnTo>
                      <a:pt x="4" y="18"/>
                    </a:lnTo>
                    <a:lnTo>
                      <a:pt x="0" y="23"/>
                    </a:lnTo>
                    <a:lnTo>
                      <a:pt x="0" y="2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203">
                <a:extLst>
                  <a:ext uri="{FF2B5EF4-FFF2-40B4-BE49-F238E27FC236}">
                    <a16:creationId xmlns:a16="http://schemas.microsoft.com/office/drawing/2014/main" id="{0524A606-D855-ABF7-BDC7-4D42610E5504}"/>
                  </a:ext>
                </a:extLst>
              </p:cNvPr>
              <p:cNvSpPr>
                <a:spLocks noEditPoints="1"/>
              </p:cNvSpPr>
              <p:nvPr/>
            </p:nvSpPr>
            <p:spPr bwMode="auto">
              <a:xfrm>
                <a:off x="5070" y="2450"/>
                <a:ext cx="198" cy="147"/>
              </a:xfrm>
              <a:custGeom>
                <a:avLst/>
                <a:gdLst>
                  <a:gd name="T0" fmla="*/ 7 w 198"/>
                  <a:gd name="T1" fmla="*/ 0 h 147"/>
                  <a:gd name="T2" fmla="*/ 59 w 198"/>
                  <a:gd name="T3" fmla="*/ 24 h 147"/>
                  <a:gd name="T4" fmla="*/ 81 w 198"/>
                  <a:gd name="T5" fmla="*/ 38 h 147"/>
                  <a:gd name="T6" fmla="*/ 81 w 198"/>
                  <a:gd name="T7" fmla="*/ 51 h 147"/>
                  <a:gd name="T8" fmla="*/ 110 w 198"/>
                  <a:gd name="T9" fmla="*/ 63 h 147"/>
                  <a:gd name="T10" fmla="*/ 113 w 198"/>
                  <a:gd name="T11" fmla="*/ 76 h 147"/>
                  <a:gd name="T12" fmla="*/ 97 w 198"/>
                  <a:gd name="T13" fmla="*/ 76 h 147"/>
                  <a:gd name="T14" fmla="*/ 155 w 198"/>
                  <a:gd name="T15" fmla="*/ 144 h 147"/>
                  <a:gd name="T16" fmla="*/ 143 w 198"/>
                  <a:gd name="T17" fmla="*/ 147 h 147"/>
                  <a:gd name="T18" fmla="*/ 103 w 198"/>
                  <a:gd name="T19" fmla="*/ 135 h 147"/>
                  <a:gd name="T20" fmla="*/ 81 w 198"/>
                  <a:gd name="T21" fmla="*/ 100 h 147"/>
                  <a:gd name="T22" fmla="*/ 60 w 198"/>
                  <a:gd name="T23" fmla="*/ 91 h 147"/>
                  <a:gd name="T24" fmla="*/ 51 w 198"/>
                  <a:gd name="T25" fmla="*/ 95 h 147"/>
                  <a:gd name="T26" fmla="*/ 42 w 198"/>
                  <a:gd name="T27" fmla="*/ 109 h 147"/>
                  <a:gd name="T28" fmla="*/ 23 w 198"/>
                  <a:gd name="T29" fmla="*/ 122 h 147"/>
                  <a:gd name="T30" fmla="*/ 2 w 198"/>
                  <a:gd name="T31" fmla="*/ 120 h 147"/>
                  <a:gd name="T32" fmla="*/ 0 w 198"/>
                  <a:gd name="T33" fmla="*/ 118 h 147"/>
                  <a:gd name="T34" fmla="*/ 7 w 198"/>
                  <a:gd name="T35" fmla="*/ 0 h 147"/>
                  <a:gd name="T36" fmla="*/ 175 w 198"/>
                  <a:gd name="T37" fmla="*/ 29 h 147"/>
                  <a:gd name="T38" fmla="*/ 186 w 198"/>
                  <a:gd name="T39" fmla="*/ 33 h 147"/>
                  <a:gd name="T40" fmla="*/ 180 w 198"/>
                  <a:gd name="T41" fmla="*/ 53 h 147"/>
                  <a:gd name="T42" fmla="*/ 153 w 198"/>
                  <a:gd name="T43" fmla="*/ 67 h 147"/>
                  <a:gd name="T44" fmla="*/ 139 w 198"/>
                  <a:gd name="T45" fmla="*/ 67 h 147"/>
                  <a:gd name="T46" fmla="*/ 119 w 198"/>
                  <a:gd name="T47" fmla="*/ 58 h 147"/>
                  <a:gd name="T48" fmla="*/ 121 w 198"/>
                  <a:gd name="T49" fmla="*/ 51 h 147"/>
                  <a:gd name="T50" fmla="*/ 138 w 198"/>
                  <a:gd name="T51" fmla="*/ 54 h 147"/>
                  <a:gd name="T52" fmla="*/ 158 w 198"/>
                  <a:gd name="T53" fmla="*/ 53 h 147"/>
                  <a:gd name="T54" fmla="*/ 174 w 198"/>
                  <a:gd name="T55" fmla="*/ 41 h 147"/>
                  <a:gd name="T56" fmla="*/ 175 w 198"/>
                  <a:gd name="T57" fmla="*/ 29 h 147"/>
                  <a:gd name="T58" fmla="*/ 163 w 198"/>
                  <a:gd name="T59" fmla="*/ 0 h 147"/>
                  <a:gd name="T60" fmla="*/ 181 w 198"/>
                  <a:gd name="T61" fmla="*/ 12 h 147"/>
                  <a:gd name="T62" fmla="*/ 196 w 198"/>
                  <a:gd name="T63" fmla="*/ 27 h 147"/>
                  <a:gd name="T64" fmla="*/ 198 w 198"/>
                  <a:gd name="T65" fmla="*/ 32 h 147"/>
                  <a:gd name="T66" fmla="*/ 194 w 198"/>
                  <a:gd name="T67" fmla="*/ 42 h 147"/>
                  <a:gd name="T68" fmla="*/ 191 w 198"/>
                  <a:gd name="T69" fmla="*/ 39 h 147"/>
                  <a:gd name="T70" fmla="*/ 187 w 198"/>
                  <a:gd name="T71" fmla="*/ 20 h 147"/>
                  <a:gd name="T72" fmla="*/ 161 w 198"/>
                  <a:gd name="T73" fmla="*/ 3 h 147"/>
                  <a:gd name="T74" fmla="*/ 163 w 198"/>
                  <a:gd name="T7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47">
                    <a:moveTo>
                      <a:pt x="7" y="0"/>
                    </a:moveTo>
                    <a:lnTo>
                      <a:pt x="59" y="24"/>
                    </a:lnTo>
                    <a:lnTo>
                      <a:pt x="81" y="38"/>
                    </a:lnTo>
                    <a:lnTo>
                      <a:pt x="81" y="51"/>
                    </a:lnTo>
                    <a:lnTo>
                      <a:pt x="110" y="63"/>
                    </a:lnTo>
                    <a:lnTo>
                      <a:pt x="113" y="76"/>
                    </a:lnTo>
                    <a:lnTo>
                      <a:pt x="97" y="76"/>
                    </a:lnTo>
                    <a:lnTo>
                      <a:pt x="155" y="144"/>
                    </a:lnTo>
                    <a:lnTo>
                      <a:pt x="143" y="147"/>
                    </a:lnTo>
                    <a:lnTo>
                      <a:pt x="103" y="135"/>
                    </a:lnTo>
                    <a:lnTo>
                      <a:pt x="81" y="100"/>
                    </a:lnTo>
                    <a:lnTo>
                      <a:pt x="60" y="91"/>
                    </a:lnTo>
                    <a:lnTo>
                      <a:pt x="51" y="95"/>
                    </a:lnTo>
                    <a:lnTo>
                      <a:pt x="42" y="109"/>
                    </a:lnTo>
                    <a:lnTo>
                      <a:pt x="23" y="122"/>
                    </a:lnTo>
                    <a:lnTo>
                      <a:pt x="2" y="120"/>
                    </a:lnTo>
                    <a:lnTo>
                      <a:pt x="0" y="118"/>
                    </a:lnTo>
                    <a:lnTo>
                      <a:pt x="7" y="0"/>
                    </a:lnTo>
                    <a:close/>
                    <a:moveTo>
                      <a:pt x="175" y="29"/>
                    </a:moveTo>
                    <a:lnTo>
                      <a:pt x="186" y="33"/>
                    </a:lnTo>
                    <a:lnTo>
                      <a:pt x="180" y="53"/>
                    </a:lnTo>
                    <a:lnTo>
                      <a:pt x="153" y="67"/>
                    </a:lnTo>
                    <a:lnTo>
                      <a:pt x="139" y="67"/>
                    </a:lnTo>
                    <a:lnTo>
                      <a:pt x="119" y="58"/>
                    </a:lnTo>
                    <a:lnTo>
                      <a:pt x="121" y="51"/>
                    </a:lnTo>
                    <a:lnTo>
                      <a:pt x="138" y="54"/>
                    </a:lnTo>
                    <a:lnTo>
                      <a:pt x="158" y="53"/>
                    </a:lnTo>
                    <a:lnTo>
                      <a:pt x="174" y="41"/>
                    </a:lnTo>
                    <a:lnTo>
                      <a:pt x="175" y="29"/>
                    </a:lnTo>
                    <a:close/>
                    <a:moveTo>
                      <a:pt x="163" y="0"/>
                    </a:moveTo>
                    <a:lnTo>
                      <a:pt x="181" y="12"/>
                    </a:lnTo>
                    <a:lnTo>
                      <a:pt x="196" y="27"/>
                    </a:lnTo>
                    <a:lnTo>
                      <a:pt x="198" y="32"/>
                    </a:lnTo>
                    <a:lnTo>
                      <a:pt x="194" y="42"/>
                    </a:lnTo>
                    <a:lnTo>
                      <a:pt x="191" y="39"/>
                    </a:lnTo>
                    <a:lnTo>
                      <a:pt x="187" y="20"/>
                    </a:lnTo>
                    <a:lnTo>
                      <a:pt x="161" y="3"/>
                    </a:lnTo>
                    <a:lnTo>
                      <a:pt x="163"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204">
                <a:extLst>
                  <a:ext uri="{FF2B5EF4-FFF2-40B4-BE49-F238E27FC236}">
                    <a16:creationId xmlns:a16="http://schemas.microsoft.com/office/drawing/2014/main" id="{DC7A8DCE-D779-8B62-CDD6-1A7C12BA3CD6}"/>
                  </a:ext>
                </a:extLst>
              </p:cNvPr>
              <p:cNvSpPr>
                <a:spLocks noEditPoints="1"/>
              </p:cNvSpPr>
              <p:nvPr/>
            </p:nvSpPr>
            <p:spPr bwMode="auto">
              <a:xfrm>
                <a:off x="4697" y="2069"/>
                <a:ext cx="149" cy="238"/>
              </a:xfrm>
              <a:custGeom>
                <a:avLst/>
                <a:gdLst>
                  <a:gd name="T0" fmla="*/ 57 w 149"/>
                  <a:gd name="T1" fmla="*/ 4 h 238"/>
                  <a:gd name="T2" fmla="*/ 51 w 149"/>
                  <a:gd name="T3" fmla="*/ 59 h 238"/>
                  <a:gd name="T4" fmla="*/ 61 w 149"/>
                  <a:gd name="T5" fmla="*/ 85 h 238"/>
                  <a:gd name="T6" fmla="*/ 80 w 149"/>
                  <a:gd name="T7" fmla="*/ 96 h 238"/>
                  <a:gd name="T8" fmla="*/ 50 w 149"/>
                  <a:gd name="T9" fmla="*/ 90 h 238"/>
                  <a:gd name="T10" fmla="*/ 42 w 149"/>
                  <a:gd name="T11" fmla="*/ 81 h 238"/>
                  <a:gd name="T12" fmla="*/ 45 w 149"/>
                  <a:gd name="T13" fmla="*/ 70 h 238"/>
                  <a:gd name="T14" fmla="*/ 33 w 149"/>
                  <a:gd name="T15" fmla="*/ 70 h 238"/>
                  <a:gd name="T16" fmla="*/ 34 w 149"/>
                  <a:gd name="T17" fmla="*/ 46 h 238"/>
                  <a:gd name="T18" fmla="*/ 30 w 149"/>
                  <a:gd name="T19" fmla="*/ 4 h 238"/>
                  <a:gd name="T20" fmla="*/ 90 w 149"/>
                  <a:gd name="T21" fmla="*/ 187 h 238"/>
                  <a:gd name="T22" fmla="*/ 103 w 149"/>
                  <a:gd name="T23" fmla="*/ 181 h 238"/>
                  <a:gd name="T24" fmla="*/ 112 w 149"/>
                  <a:gd name="T25" fmla="*/ 180 h 238"/>
                  <a:gd name="T26" fmla="*/ 117 w 149"/>
                  <a:gd name="T27" fmla="*/ 172 h 238"/>
                  <a:gd name="T28" fmla="*/ 143 w 149"/>
                  <a:gd name="T29" fmla="*/ 176 h 238"/>
                  <a:gd name="T30" fmla="*/ 143 w 149"/>
                  <a:gd name="T31" fmla="*/ 223 h 238"/>
                  <a:gd name="T32" fmla="*/ 129 w 149"/>
                  <a:gd name="T33" fmla="*/ 217 h 238"/>
                  <a:gd name="T34" fmla="*/ 133 w 149"/>
                  <a:gd name="T35" fmla="*/ 238 h 238"/>
                  <a:gd name="T36" fmla="*/ 107 w 149"/>
                  <a:gd name="T37" fmla="*/ 211 h 238"/>
                  <a:gd name="T38" fmla="*/ 99 w 149"/>
                  <a:gd name="T39" fmla="*/ 195 h 238"/>
                  <a:gd name="T40" fmla="*/ 90 w 149"/>
                  <a:gd name="T41" fmla="*/ 204 h 238"/>
                  <a:gd name="T42" fmla="*/ 80 w 149"/>
                  <a:gd name="T43" fmla="*/ 210 h 238"/>
                  <a:gd name="T44" fmla="*/ 78 w 149"/>
                  <a:gd name="T45" fmla="*/ 192 h 238"/>
                  <a:gd name="T46" fmla="*/ 31 w 149"/>
                  <a:gd name="T47" fmla="*/ 131 h 238"/>
                  <a:gd name="T48" fmla="*/ 28 w 149"/>
                  <a:gd name="T49" fmla="*/ 156 h 238"/>
                  <a:gd name="T50" fmla="*/ 0 w 149"/>
                  <a:gd name="T51" fmla="*/ 181 h 238"/>
                  <a:gd name="T52" fmla="*/ 26 w 149"/>
                  <a:gd name="T53" fmla="*/ 149 h 238"/>
                  <a:gd name="T54" fmla="*/ 88 w 149"/>
                  <a:gd name="T55" fmla="*/ 129 h 238"/>
                  <a:gd name="T56" fmla="*/ 67 w 149"/>
                  <a:gd name="T57" fmla="*/ 123 h 238"/>
                  <a:gd name="T58" fmla="*/ 93 w 149"/>
                  <a:gd name="T59" fmla="*/ 170 h 238"/>
                  <a:gd name="T60" fmla="*/ 92 w 149"/>
                  <a:gd name="T61" fmla="*/ 139 h 238"/>
                  <a:gd name="T62" fmla="*/ 106 w 149"/>
                  <a:gd name="T63" fmla="*/ 125 h 238"/>
                  <a:gd name="T64" fmla="*/ 124 w 149"/>
                  <a:gd name="T65" fmla="*/ 158 h 238"/>
                  <a:gd name="T66" fmla="*/ 108 w 149"/>
                  <a:gd name="T67" fmla="*/ 140 h 238"/>
                  <a:gd name="T68" fmla="*/ 104 w 149"/>
                  <a:gd name="T69" fmla="*/ 111 h 238"/>
                  <a:gd name="T70" fmla="*/ 127 w 149"/>
                  <a:gd name="T71" fmla="*/ 138 h 238"/>
                  <a:gd name="T72" fmla="*/ 104 w 149"/>
                  <a:gd name="T73" fmla="*/ 111 h 238"/>
                  <a:gd name="T74" fmla="*/ 88 w 149"/>
                  <a:gd name="T75" fmla="*/ 110 h 238"/>
                  <a:gd name="T76" fmla="*/ 102 w 149"/>
                  <a:gd name="T77" fmla="*/ 126 h 238"/>
                  <a:gd name="T78" fmla="*/ 87 w 149"/>
                  <a:gd name="T79" fmla="*/ 1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238">
                    <a:moveTo>
                      <a:pt x="35" y="0"/>
                    </a:moveTo>
                    <a:lnTo>
                      <a:pt x="57" y="4"/>
                    </a:lnTo>
                    <a:lnTo>
                      <a:pt x="65" y="32"/>
                    </a:lnTo>
                    <a:lnTo>
                      <a:pt x="51" y="59"/>
                    </a:lnTo>
                    <a:lnTo>
                      <a:pt x="58" y="73"/>
                    </a:lnTo>
                    <a:lnTo>
                      <a:pt x="61" y="85"/>
                    </a:lnTo>
                    <a:lnTo>
                      <a:pt x="72" y="85"/>
                    </a:lnTo>
                    <a:lnTo>
                      <a:pt x="80" y="96"/>
                    </a:lnTo>
                    <a:lnTo>
                      <a:pt x="75" y="100"/>
                    </a:lnTo>
                    <a:lnTo>
                      <a:pt x="50" y="90"/>
                    </a:lnTo>
                    <a:lnTo>
                      <a:pt x="44" y="86"/>
                    </a:lnTo>
                    <a:lnTo>
                      <a:pt x="42" y="81"/>
                    </a:lnTo>
                    <a:lnTo>
                      <a:pt x="46" y="76"/>
                    </a:lnTo>
                    <a:lnTo>
                      <a:pt x="45" y="70"/>
                    </a:lnTo>
                    <a:lnTo>
                      <a:pt x="38" y="77"/>
                    </a:lnTo>
                    <a:lnTo>
                      <a:pt x="33" y="70"/>
                    </a:lnTo>
                    <a:lnTo>
                      <a:pt x="24" y="42"/>
                    </a:lnTo>
                    <a:lnTo>
                      <a:pt x="34" y="46"/>
                    </a:lnTo>
                    <a:lnTo>
                      <a:pt x="29" y="30"/>
                    </a:lnTo>
                    <a:lnTo>
                      <a:pt x="30" y="4"/>
                    </a:lnTo>
                    <a:lnTo>
                      <a:pt x="35" y="0"/>
                    </a:lnTo>
                    <a:close/>
                    <a:moveTo>
                      <a:pt x="90" y="187"/>
                    </a:moveTo>
                    <a:lnTo>
                      <a:pt x="96" y="180"/>
                    </a:lnTo>
                    <a:lnTo>
                      <a:pt x="103" y="181"/>
                    </a:lnTo>
                    <a:lnTo>
                      <a:pt x="108" y="189"/>
                    </a:lnTo>
                    <a:lnTo>
                      <a:pt x="112" y="180"/>
                    </a:lnTo>
                    <a:lnTo>
                      <a:pt x="118" y="183"/>
                    </a:lnTo>
                    <a:lnTo>
                      <a:pt x="117" y="172"/>
                    </a:lnTo>
                    <a:lnTo>
                      <a:pt x="127" y="160"/>
                    </a:lnTo>
                    <a:lnTo>
                      <a:pt x="143" y="176"/>
                    </a:lnTo>
                    <a:lnTo>
                      <a:pt x="149" y="206"/>
                    </a:lnTo>
                    <a:lnTo>
                      <a:pt x="143" y="223"/>
                    </a:lnTo>
                    <a:lnTo>
                      <a:pt x="136" y="205"/>
                    </a:lnTo>
                    <a:lnTo>
                      <a:pt x="129" y="217"/>
                    </a:lnTo>
                    <a:lnTo>
                      <a:pt x="138" y="224"/>
                    </a:lnTo>
                    <a:lnTo>
                      <a:pt x="133" y="238"/>
                    </a:lnTo>
                    <a:lnTo>
                      <a:pt x="112" y="225"/>
                    </a:lnTo>
                    <a:lnTo>
                      <a:pt x="107" y="211"/>
                    </a:lnTo>
                    <a:lnTo>
                      <a:pt x="110" y="201"/>
                    </a:lnTo>
                    <a:lnTo>
                      <a:pt x="99" y="195"/>
                    </a:lnTo>
                    <a:lnTo>
                      <a:pt x="97" y="199"/>
                    </a:lnTo>
                    <a:lnTo>
                      <a:pt x="90" y="204"/>
                    </a:lnTo>
                    <a:lnTo>
                      <a:pt x="85" y="195"/>
                    </a:lnTo>
                    <a:lnTo>
                      <a:pt x="80" y="210"/>
                    </a:lnTo>
                    <a:lnTo>
                      <a:pt x="75" y="212"/>
                    </a:lnTo>
                    <a:lnTo>
                      <a:pt x="78" y="192"/>
                    </a:lnTo>
                    <a:lnTo>
                      <a:pt x="90" y="187"/>
                    </a:lnTo>
                    <a:close/>
                    <a:moveTo>
                      <a:pt x="31" y="131"/>
                    </a:moveTo>
                    <a:lnTo>
                      <a:pt x="41" y="147"/>
                    </a:lnTo>
                    <a:lnTo>
                      <a:pt x="28" y="156"/>
                    </a:lnTo>
                    <a:lnTo>
                      <a:pt x="0" y="188"/>
                    </a:lnTo>
                    <a:lnTo>
                      <a:pt x="0" y="181"/>
                    </a:lnTo>
                    <a:lnTo>
                      <a:pt x="10" y="167"/>
                    </a:lnTo>
                    <a:lnTo>
                      <a:pt x="26" y="149"/>
                    </a:lnTo>
                    <a:lnTo>
                      <a:pt x="31" y="131"/>
                    </a:lnTo>
                    <a:close/>
                    <a:moveTo>
                      <a:pt x="88" y="129"/>
                    </a:moveTo>
                    <a:lnTo>
                      <a:pt x="71" y="148"/>
                    </a:lnTo>
                    <a:lnTo>
                      <a:pt x="67" y="123"/>
                    </a:lnTo>
                    <a:lnTo>
                      <a:pt x="88" y="129"/>
                    </a:lnTo>
                    <a:close/>
                    <a:moveTo>
                      <a:pt x="93" y="170"/>
                    </a:moveTo>
                    <a:lnTo>
                      <a:pt x="79" y="161"/>
                    </a:lnTo>
                    <a:lnTo>
                      <a:pt x="92" y="139"/>
                    </a:lnTo>
                    <a:lnTo>
                      <a:pt x="93" y="170"/>
                    </a:lnTo>
                    <a:close/>
                    <a:moveTo>
                      <a:pt x="106" y="125"/>
                    </a:moveTo>
                    <a:lnTo>
                      <a:pt x="118" y="134"/>
                    </a:lnTo>
                    <a:lnTo>
                      <a:pt x="124" y="158"/>
                    </a:lnTo>
                    <a:lnTo>
                      <a:pt x="118" y="156"/>
                    </a:lnTo>
                    <a:lnTo>
                      <a:pt x="108" y="140"/>
                    </a:lnTo>
                    <a:lnTo>
                      <a:pt x="106" y="125"/>
                    </a:lnTo>
                    <a:close/>
                    <a:moveTo>
                      <a:pt x="104" y="111"/>
                    </a:moveTo>
                    <a:lnTo>
                      <a:pt x="119" y="110"/>
                    </a:lnTo>
                    <a:lnTo>
                      <a:pt x="127" y="138"/>
                    </a:lnTo>
                    <a:lnTo>
                      <a:pt x="117" y="131"/>
                    </a:lnTo>
                    <a:lnTo>
                      <a:pt x="104" y="111"/>
                    </a:lnTo>
                    <a:close/>
                    <a:moveTo>
                      <a:pt x="87" y="119"/>
                    </a:moveTo>
                    <a:lnTo>
                      <a:pt x="88" y="110"/>
                    </a:lnTo>
                    <a:lnTo>
                      <a:pt x="102" y="120"/>
                    </a:lnTo>
                    <a:lnTo>
                      <a:pt x="102" y="126"/>
                    </a:lnTo>
                    <a:lnTo>
                      <a:pt x="92" y="117"/>
                    </a:lnTo>
                    <a:lnTo>
                      <a:pt x="87" y="119"/>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205">
                <a:extLst>
                  <a:ext uri="{FF2B5EF4-FFF2-40B4-BE49-F238E27FC236}">
                    <a16:creationId xmlns:a16="http://schemas.microsoft.com/office/drawing/2014/main" id="{13960300-F30D-4248-F37F-4CB0C66DDB5F}"/>
                  </a:ext>
                </a:extLst>
              </p:cNvPr>
              <p:cNvSpPr>
                <a:spLocks noEditPoints="1"/>
              </p:cNvSpPr>
              <p:nvPr/>
            </p:nvSpPr>
            <p:spPr bwMode="auto">
              <a:xfrm>
                <a:off x="691" y="1031"/>
                <a:ext cx="4369" cy="630"/>
              </a:xfrm>
              <a:custGeom>
                <a:avLst/>
                <a:gdLst>
                  <a:gd name="T0" fmla="*/ 2460 w 4369"/>
                  <a:gd name="T1" fmla="*/ 407 h 630"/>
                  <a:gd name="T2" fmla="*/ 2641 w 4369"/>
                  <a:gd name="T3" fmla="*/ 192 h 630"/>
                  <a:gd name="T4" fmla="*/ 2582 w 4369"/>
                  <a:gd name="T5" fmla="*/ 239 h 630"/>
                  <a:gd name="T6" fmla="*/ 2660 w 4369"/>
                  <a:gd name="T7" fmla="*/ 207 h 630"/>
                  <a:gd name="T8" fmla="*/ 2790 w 4369"/>
                  <a:gd name="T9" fmla="*/ 167 h 630"/>
                  <a:gd name="T10" fmla="*/ 2915 w 4369"/>
                  <a:gd name="T11" fmla="*/ 168 h 630"/>
                  <a:gd name="T12" fmla="*/ 2959 w 4369"/>
                  <a:gd name="T13" fmla="*/ 114 h 630"/>
                  <a:gd name="T14" fmla="*/ 2991 w 4369"/>
                  <a:gd name="T15" fmla="*/ 210 h 630"/>
                  <a:gd name="T16" fmla="*/ 3084 w 4369"/>
                  <a:gd name="T17" fmla="*/ 193 h 630"/>
                  <a:gd name="T18" fmla="*/ 2996 w 4369"/>
                  <a:gd name="T19" fmla="*/ 158 h 630"/>
                  <a:gd name="T20" fmla="*/ 3091 w 4369"/>
                  <a:gd name="T21" fmla="*/ 142 h 630"/>
                  <a:gd name="T22" fmla="*/ 3106 w 4369"/>
                  <a:gd name="T23" fmla="*/ 68 h 630"/>
                  <a:gd name="T24" fmla="*/ 3350 w 4369"/>
                  <a:gd name="T25" fmla="*/ 64 h 630"/>
                  <a:gd name="T26" fmla="*/ 3451 w 4369"/>
                  <a:gd name="T27" fmla="*/ 103 h 630"/>
                  <a:gd name="T28" fmla="*/ 3814 w 4369"/>
                  <a:gd name="T29" fmla="*/ 123 h 630"/>
                  <a:gd name="T30" fmla="*/ 4071 w 4369"/>
                  <a:gd name="T31" fmla="*/ 161 h 630"/>
                  <a:gd name="T32" fmla="*/ 4303 w 4369"/>
                  <a:gd name="T33" fmla="*/ 237 h 630"/>
                  <a:gd name="T34" fmla="*/ 4329 w 4369"/>
                  <a:gd name="T35" fmla="*/ 303 h 630"/>
                  <a:gd name="T36" fmla="*/ 4303 w 4369"/>
                  <a:gd name="T37" fmla="*/ 426 h 630"/>
                  <a:gd name="T38" fmla="*/ 4192 w 4369"/>
                  <a:gd name="T39" fmla="*/ 271 h 630"/>
                  <a:gd name="T40" fmla="*/ 4113 w 4369"/>
                  <a:gd name="T41" fmla="*/ 285 h 630"/>
                  <a:gd name="T42" fmla="*/ 4016 w 4369"/>
                  <a:gd name="T43" fmla="*/ 407 h 630"/>
                  <a:gd name="T44" fmla="*/ 4045 w 4369"/>
                  <a:gd name="T45" fmla="*/ 605 h 630"/>
                  <a:gd name="T46" fmla="*/ 3983 w 4369"/>
                  <a:gd name="T47" fmla="*/ 523 h 630"/>
                  <a:gd name="T48" fmla="*/ 3793 w 4369"/>
                  <a:gd name="T49" fmla="*/ 480 h 630"/>
                  <a:gd name="T50" fmla="*/ 3585 w 4369"/>
                  <a:gd name="T51" fmla="*/ 479 h 630"/>
                  <a:gd name="T52" fmla="*/ 3499 w 4369"/>
                  <a:gd name="T53" fmla="*/ 485 h 630"/>
                  <a:gd name="T54" fmla="*/ 3362 w 4369"/>
                  <a:gd name="T55" fmla="*/ 499 h 630"/>
                  <a:gd name="T56" fmla="*/ 3149 w 4369"/>
                  <a:gd name="T57" fmla="*/ 419 h 630"/>
                  <a:gd name="T58" fmla="*/ 2998 w 4369"/>
                  <a:gd name="T59" fmla="*/ 469 h 630"/>
                  <a:gd name="T60" fmla="*/ 2808 w 4369"/>
                  <a:gd name="T61" fmla="*/ 478 h 630"/>
                  <a:gd name="T62" fmla="*/ 2842 w 4369"/>
                  <a:gd name="T63" fmla="*/ 588 h 630"/>
                  <a:gd name="T64" fmla="*/ 2790 w 4369"/>
                  <a:gd name="T65" fmla="*/ 609 h 630"/>
                  <a:gd name="T66" fmla="*/ 2707 w 4369"/>
                  <a:gd name="T67" fmla="*/ 531 h 630"/>
                  <a:gd name="T68" fmla="*/ 2684 w 4369"/>
                  <a:gd name="T69" fmla="*/ 480 h 630"/>
                  <a:gd name="T70" fmla="*/ 2598 w 4369"/>
                  <a:gd name="T71" fmla="*/ 424 h 630"/>
                  <a:gd name="T72" fmla="*/ 2515 w 4369"/>
                  <a:gd name="T73" fmla="*/ 355 h 630"/>
                  <a:gd name="T74" fmla="*/ 2525 w 4369"/>
                  <a:gd name="T75" fmla="*/ 292 h 630"/>
                  <a:gd name="T76" fmla="*/ 2502 w 4369"/>
                  <a:gd name="T77" fmla="*/ 202 h 630"/>
                  <a:gd name="T78" fmla="*/ 4158 w 4369"/>
                  <a:gd name="T79" fmla="*/ 540 h 630"/>
                  <a:gd name="T80" fmla="*/ 4049 w 4369"/>
                  <a:gd name="T81" fmla="*/ 408 h 630"/>
                  <a:gd name="T82" fmla="*/ 4143 w 4369"/>
                  <a:gd name="T83" fmla="*/ 519 h 630"/>
                  <a:gd name="T84" fmla="*/ 2877 w 4369"/>
                  <a:gd name="T85" fmla="*/ 61 h 630"/>
                  <a:gd name="T86" fmla="*/ 2763 w 4369"/>
                  <a:gd name="T87" fmla="*/ 146 h 630"/>
                  <a:gd name="T88" fmla="*/ 3054 w 4369"/>
                  <a:gd name="T89" fmla="*/ 7 h 630"/>
                  <a:gd name="T90" fmla="*/ 3054 w 4369"/>
                  <a:gd name="T91" fmla="*/ 7 h 630"/>
                  <a:gd name="T92" fmla="*/ 3175 w 4369"/>
                  <a:gd name="T93" fmla="*/ 23 h 630"/>
                  <a:gd name="T94" fmla="*/ 3608 w 4369"/>
                  <a:gd name="T95" fmla="*/ 66 h 630"/>
                  <a:gd name="T96" fmla="*/ 4157 w 4369"/>
                  <a:gd name="T97" fmla="*/ 138 h 630"/>
                  <a:gd name="T98" fmla="*/ 91 w 4369"/>
                  <a:gd name="T99" fmla="*/ 171 h 630"/>
                  <a:gd name="T100" fmla="*/ 147 w 4369"/>
                  <a:gd name="T101" fmla="*/ 216 h 630"/>
                  <a:gd name="T102" fmla="*/ 47 w 4369"/>
                  <a:gd name="T103" fmla="*/ 236 h 630"/>
                  <a:gd name="T104" fmla="*/ 0 w 4369"/>
                  <a:gd name="T105" fmla="*/ 23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69" h="630">
                    <a:moveTo>
                      <a:pt x="2414" y="408"/>
                    </a:moveTo>
                    <a:lnTo>
                      <a:pt x="2421" y="391"/>
                    </a:lnTo>
                    <a:lnTo>
                      <a:pt x="2434" y="392"/>
                    </a:lnTo>
                    <a:lnTo>
                      <a:pt x="2440" y="392"/>
                    </a:lnTo>
                    <a:lnTo>
                      <a:pt x="2461" y="398"/>
                    </a:lnTo>
                    <a:lnTo>
                      <a:pt x="2460" y="407"/>
                    </a:lnTo>
                    <a:lnTo>
                      <a:pt x="2427" y="406"/>
                    </a:lnTo>
                    <a:lnTo>
                      <a:pt x="2414" y="408"/>
                    </a:lnTo>
                    <a:close/>
                    <a:moveTo>
                      <a:pt x="2511" y="148"/>
                    </a:moveTo>
                    <a:lnTo>
                      <a:pt x="2552" y="168"/>
                    </a:lnTo>
                    <a:lnTo>
                      <a:pt x="2577" y="169"/>
                    </a:lnTo>
                    <a:lnTo>
                      <a:pt x="2641" y="192"/>
                    </a:lnTo>
                    <a:lnTo>
                      <a:pt x="2648" y="203"/>
                    </a:lnTo>
                    <a:lnTo>
                      <a:pt x="2635" y="213"/>
                    </a:lnTo>
                    <a:lnTo>
                      <a:pt x="2610" y="217"/>
                    </a:lnTo>
                    <a:lnTo>
                      <a:pt x="2543" y="202"/>
                    </a:lnTo>
                    <a:lnTo>
                      <a:pt x="2572" y="216"/>
                    </a:lnTo>
                    <a:lnTo>
                      <a:pt x="2582" y="239"/>
                    </a:lnTo>
                    <a:lnTo>
                      <a:pt x="2617" y="252"/>
                    </a:lnTo>
                    <a:lnTo>
                      <a:pt x="2597" y="231"/>
                    </a:lnTo>
                    <a:lnTo>
                      <a:pt x="2622" y="236"/>
                    </a:lnTo>
                    <a:lnTo>
                      <a:pt x="2642" y="237"/>
                    </a:lnTo>
                    <a:lnTo>
                      <a:pt x="2632" y="223"/>
                    </a:lnTo>
                    <a:lnTo>
                      <a:pt x="2660" y="207"/>
                    </a:lnTo>
                    <a:lnTo>
                      <a:pt x="2661" y="175"/>
                    </a:lnTo>
                    <a:lnTo>
                      <a:pt x="2697" y="175"/>
                    </a:lnTo>
                    <a:lnTo>
                      <a:pt x="2698" y="203"/>
                    </a:lnTo>
                    <a:lnTo>
                      <a:pt x="2719" y="203"/>
                    </a:lnTo>
                    <a:lnTo>
                      <a:pt x="2715" y="185"/>
                    </a:lnTo>
                    <a:lnTo>
                      <a:pt x="2790" y="167"/>
                    </a:lnTo>
                    <a:lnTo>
                      <a:pt x="2841" y="172"/>
                    </a:lnTo>
                    <a:lnTo>
                      <a:pt x="2851" y="175"/>
                    </a:lnTo>
                    <a:lnTo>
                      <a:pt x="2860" y="172"/>
                    </a:lnTo>
                    <a:lnTo>
                      <a:pt x="2822" y="151"/>
                    </a:lnTo>
                    <a:lnTo>
                      <a:pt x="2881" y="157"/>
                    </a:lnTo>
                    <a:lnTo>
                      <a:pt x="2915" y="168"/>
                    </a:lnTo>
                    <a:lnTo>
                      <a:pt x="2949" y="179"/>
                    </a:lnTo>
                    <a:lnTo>
                      <a:pt x="2954" y="173"/>
                    </a:lnTo>
                    <a:lnTo>
                      <a:pt x="2920" y="161"/>
                    </a:lnTo>
                    <a:lnTo>
                      <a:pt x="2907" y="139"/>
                    </a:lnTo>
                    <a:lnTo>
                      <a:pt x="2918" y="111"/>
                    </a:lnTo>
                    <a:lnTo>
                      <a:pt x="2959" y="114"/>
                    </a:lnTo>
                    <a:lnTo>
                      <a:pt x="2963" y="134"/>
                    </a:lnTo>
                    <a:lnTo>
                      <a:pt x="2976" y="140"/>
                    </a:lnTo>
                    <a:lnTo>
                      <a:pt x="2991" y="169"/>
                    </a:lnTo>
                    <a:lnTo>
                      <a:pt x="3011" y="178"/>
                    </a:lnTo>
                    <a:lnTo>
                      <a:pt x="3006" y="198"/>
                    </a:lnTo>
                    <a:lnTo>
                      <a:pt x="2991" y="210"/>
                    </a:lnTo>
                    <a:lnTo>
                      <a:pt x="3012" y="209"/>
                    </a:lnTo>
                    <a:lnTo>
                      <a:pt x="3029" y="188"/>
                    </a:lnTo>
                    <a:lnTo>
                      <a:pt x="3018" y="174"/>
                    </a:lnTo>
                    <a:lnTo>
                      <a:pt x="3038" y="171"/>
                    </a:lnTo>
                    <a:lnTo>
                      <a:pt x="3060" y="190"/>
                    </a:lnTo>
                    <a:lnTo>
                      <a:pt x="3084" y="193"/>
                    </a:lnTo>
                    <a:lnTo>
                      <a:pt x="3080" y="190"/>
                    </a:lnTo>
                    <a:lnTo>
                      <a:pt x="3062" y="188"/>
                    </a:lnTo>
                    <a:lnTo>
                      <a:pt x="3054" y="173"/>
                    </a:lnTo>
                    <a:lnTo>
                      <a:pt x="3035" y="168"/>
                    </a:lnTo>
                    <a:lnTo>
                      <a:pt x="3006" y="169"/>
                    </a:lnTo>
                    <a:lnTo>
                      <a:pt x="2996" y="158"/>
                    </a:lnTo>
                    <a:lnTo>
                      <a:pt x="2997" y="145"/>
                    </a:lnTo>
                    <a:lnTo>
                      <a:pt x="2976" y="136"/>
                    </a:lnTo>
                    <a:lnTo>
                      <a:pt x="2981" y="114"/>
                    </a:lnTo>
                    <a:lnTo>
                      <a:pt x="3027" y="116"/>
                    </a:lnTo>
                    <a:lnTo>
                      <a:pt x="3074" y="129"/>
                    </a:lnTo>
                    <a:lnTo>
                      <a:pt x="3091" y="142"/>
                    </a:lnTo>
                    <a:lnTo>
                      <a:pt x="3098" y="144"/>
                    </a:lnTo>
                    <a:lnTo>
                      <a:pt x="3087" y="129"/>
                    </a:lnTo>
                    <a:lnTo>
                      <a:pt x="3048" y="119"/>
                    </a:lnTo>
                    <a:lnTo>
                      <a:pt x="3029" y="105"/>
                    </a:lnTo>
                    <a:lnTo>
                      <a:pt x="3041" y="98"/>
                    </a:lnTo>
                    <a:lnTo>
                      <a:pt x="3106" y="68"/>
                    </a:lnTo>
                    <a:lnTo>
                      <a:pt x="3179" y="62"/>
                    </a:lnTo>
                    <a:lnTo>
                      <a:pt x="3206" y="61"/>
                    </a:lnTo>
                    <a:lnTo>
                      <a:pt x="3204" y="49"/>
                    </a:lnTo>
                    <a:lnTo>
                      <a:pt x="3229" y="44"/>
                    </a:lnTo>
                    <a:lnTo>
                      <a:pt x="3260" y="57"/>
                    </a:lnTo>
                    <a:lnTo>
                      <a:pt x="3350" y="64"/>
                    </a:lnTo>
                    <a:lnTo>
                      <a:pt x="3363" y="78"/>
                    </a:lnTo>
                    <a:lnTo>
                      <a:pt x="3321" y="103"/>
                    </a:lnTo>
                    <a:lnTo>
                      <a:pt x="3316" y="116"/>
                    </a:lnTo>
                    <a:lnTo>
                      <a:pt x="3360" y="97"/>
                    </a:lnTo>
                    <a:lnTo>
                      <a:pt x="3400" y="100"/>
                    </a:lnTo>
                    <a:lnTo>
                      <a:pt x="3451" y="103"/>
                    </a:lnTo>
                    <a:lnTo>
                      <a:pt x="3536" y="106"/>
                    </a:lnTo>
                    <a:lnTo>
                      <a:pt x="3638" y="144"/>
                    </a:lnTo>
                    <a:lnTo>
                      <a:pt x="3625" y="126"/>
                    </a:lnTo>
                    <a:lnTo>
                      <a:pt x="3718" y="134"/>
                    </a:lnTo>
                    <a:lnTo>
                      <a:pt x="3700" y="113"/>
                    </a:lnTo>
                    <a:lnTo>
                      <a:pt x="3814" y="123"/>
                    </a:lnTo>
                    <a:lnTo>
                      <a:pt x="3869" y="142"/>
                    </a:lnTo>
                    <a:lnTo>
                      <a:pt x="3927" y="139"/>
                    </a:lnTo>
                    <a:lnTo>
                      <a:pt x="3965" y="146"/>
                    </a:lnTo>
                    <a:lnTo>
                      <a:pt x="3983" y="160"/>
                    </a:lnTo>
                    <a:lnTo>
                      <a:pt x="4044" y="163"/>
                    </a:lnTo>
                    <a:lnTo>
                      <a:pt x="4071" y="161"/>
                    </a:lnTo>
                    <a:lnTo>
                      <a:pt x="4070" y="153"/>
                    </a:lnTo>
                    <a:lnTo>
                      <a:pt x="4155" y="156"/>
                    </a:lnTo>
                    <a:lnTo>
                      <a:pt x="4227" y="171"/>
                    </a:lnTo>
                    <a:lnTo>
                      <a:pt x="4318" y="231"/>
                    </a:lnTo>
                    <a:lnTo>
                      <a:pt x="4315" y="237"/>
                    </a:lnTo>
                    <a:lnTo>
                      <a:pt x="4303" y="237"/>
                    </a:lnTo>
                    <a:lnTo>
                      <a:pt x="4283" y="232"/>
                    </a:lnTo>
                    <a:lnTo>
                      <a:pt x="4315" y="243"/>
                    </a:lnTo>
                    <a:lnTo>
                      <a:pt x="4363" y="267"/>
                    </a:lnTo>
                    <a:lnTo>
                      <a:pt x="4369" y="276"/>
                    </a:lnTo>
                    <a:lnTo>
                      <a:pt x="4335" y="268"/>
                    </a:lnTo>
                    <a:lnTo>
                      <a:pt x="4329" y="303"/>
                    </a:lnTo>
                    <a:lnTo>
                      <a:pt x="4308" y="314"/>
                    </a:lnTo>
                    <a:lnTo>
                      <a:pt x="4258" y="314"/>
                    </a:lnTo>
                    <a:lnTo>
                      <a:pt x="4226" y="313"/>
                    </a:lnTo>
                    <a:lnTo>
                      <a:pt x="4290" y="373"/>
                    </a:lnTo>
                    <a:lnTo>
                      <a:pt x="4302" y="400"/>
                    </a:lnTo>
                    <a:lnTo>
                      <a:pt x="4303" y="426"/>
                    </a:lnTo>
                    <a:lnTo>
                      <a:pt x="4295" y="467"/>
                    </a:lnTo>
                    <a:lnTo>
                      <a:pt x="4210" y="394"/>
                    </a:lnTo>
                    <a:lnTo>
                      <a:pt x="4186" y="367"/>
                    </a:lnTo>
                    <a:lnTo>
                      <a:pt x="4205" y="297"/>
                    </a:lnTo>
                    <a:lnTo>
                      <a:pt x="4187" y="276"/>
                    </a:lnTo>
                    <a:lnTo>
                      <a:pt x="4192" y="271"/>
                    </a:lnTo>
                    <a:lnTo>
                      <a:pt x="4170" y="271"/>
                    </a:lnTo>
                    <a:lnTo>
                      <a:pt x="4188" y="288"/>
                    </a:lnTo>
                    <a:lnTo>
                      <a:pt x="4171" y="303"/>
                    </a:lnTo>
                    <a:lnTo>
                      <a:pt x="4158" y="299"/>
                    </a:lnTo>
                    <a:lnTo>
                      <a:pt x="4145" y="283"/>
                    </a:lnTo>
                    <a:lnTo>
                      <a:pt x="4113" y="285"/>
                    </a:lnTo>
                    <a:lnTo>
                      <a:pt x="4111" y="317"/>
                    </a:lnTo>
                    <a:lnTo>
                      <a:pt x="4135" y="327"/>
                    </a:lnTo>
                    <a:lnTo>
                      <a:pt x="4096" y="332"/>
                    </a:lnTo>
                    <a:lnTo>
                      <a:pt x="3973" y="326"/>
                    </a:lnTo>
                    <a:lnTo>
                      <a:pt x="3954" y="395"/>
                    </a:lnTo>
                    <a:lnTo>
                      <a:pt x="4016" y="407"/>
                    </a:lnTo>
                    <a:lnTo>
                      <a:pt x="4053" y="427"/>
                    </a:lnTo>
                    <a:lnTo>
                      <a:pt x="4069" y="447"/>
                    </a:lnTo>
                    <a:lnTo>
                      <a:pt x="4099" y="501"/>
                    </a:lnTo>
                    <a:lnTo>
                      <a:pt x="4101" y="548"/>
                    </a:lnTo>
                    <a:lnTo>
                      <a:pt x="4089" y="609"/>
                    </a:lnTo>
                    <a:lnTo>
                      <a:pt x="4045" y="605"/>
                    </a:lnTo>
                    <a:lnTo>
                      <a:pt x="4016" y="571"/>
                    </a:lnTo>
                    <a:lnTo>
                      <a:pt x="4022" y="562"/>
                    </a:lnTo>
                    <a:lnTo>
                      <a:pt x="4042" y="568"/>
                    </a:lnTo>
                    <a:lnTo>
                      <a:pt x="4036" y="520"/>
                    </a:lnTo>
                    <a:lnTo>
                      <a:pt x="4028" y="512"/>
                    </a:lnTo>
                    <a:lnTo>
                      <a:pt x="3983" y="523"/>
                    </a:lnTo>
                    <a:lnTo>
                      <a:pt x="3965" y="502"/>
                    </a:lnTo>
                    <a:lnTo>
                      <a:pt x="3918" y="487"/>
                    </a:lnTo>
                    <a:lnTo>
                      <a:pt x="3845" y="428"/>
                    </a:lnTo>
                    <a:lnTo>
                      <a:pt x="3802" y="420"/>
                    </a:lnTo>
                    <a:lnTo>
                      <a:pt x="3774" y="426"/>
                    </a:lnTo>
                    <a:lnTo>
                      <a:pt x="3793" y="480"/>
                    </a:lnTo>
                    <a:lnTo>
                      <a:pt x="3762" y="485"/>
                    </a:lnTo>
                    <a:lnTo>
                      <a:pt x="3732" y="478"/>
                    </a:lnTo>
                    <a:lnTo>
                      <a:pt x="3724" y="478"/>
                    </a:lnTo>
                    <a:lnTo>
                      <a:pt x="3676" y="496"/>
                    </a:lnTo>
                    <a:lnTo>
                      <a:pt x="3605" y="470"/>
                    </a:lnTo>
                    <a:lnTo>
                      <a:pt x="3585" y="479"/>
                    </a:lnTo>
                    <a:lnTo>
                      <a:pt x="3558" y="473"/>
                    </a:lnTo>
                    <a:lnTo>
                      <a:pt x="3546" y="457"/>
                    </a:lnTo>
                    <a:lnTo>
                      <a:pt x="3493" y="446"/>
                    </a:lnTo>
                    <a:lnTo>
                      <a:pt x="3489" y="464"/>
                    </a:lnTo>
                    <a:lnTo>
                      <a:pt x="3505" y="474"/>
                    </a:lnTo>
                    <a:lnTo>
                      <a:pt x="3499" y="485"/>
                    </a:lnTo>
                    <a:lnTo>
                      <a:pt x="3464" y="483"/>
                    </a:lnTo>
                    <a:lnTo>
                      <a:pt x="3449" y="471"/>
                    </a:lnTo>
                    <a:lnTo>
                      <a:pt x="3418" y="467"/>
                    </a:lnTo>
                    <a:lnTo>
                      <a:pt x="3391" y="486"/>
                    </a:lnTo>
                    <a:lnTo>
                      <a:pt x="3371" y="490"/>
                    </a:lnTo>
                    <a:lnTo>
                      <a:pt x="3362" y="499"/>
                    </a:lnTo>
                    <a:lnTo>
                      <a:pt x="3359" y="498"/>
                    </a:lnTo>
                    <a:lnTo>
                      <a:pt x="3332" y="488"/>
                    </a:lnTo>
                    <a:lnTo>
                      <a:pt x="3297" y="463"/>
                    </a:lnTo>
                    <a:lnTo>
                      <a:pt x="3250" y="465"/>
                    </a:lnTo>
                    <a:lnTo>
                      <a:pt x="3174" y="409"/>
                    </a:lnTo>
                    <a:lnTo>
                      <a:pt x="3149" y="419"/>
                    </a:lnTo>
                    <a:lnTo>
                      <a:pt x="3092" y="391"/>
                    </a:lnTo>
                    <a:lnTo>
                      <a:pt x="3061" y="388"/>
                    </a:lnTo>
                    <a:lnTo>
                      <a:pt x="2974" y="414"/>
                    </a:lnTo>
                    <a:lnTo>
                      <a:pt x="2985" y="431"/>
                    </a:lnTo>
                    <a:lnTo>
                      <a:pt x="2974" y="448"/>
                    </a:lnTo>
                    <a:lnTo>
                      <a:pt x="2998" y="469"/>
                    </a:lnTo>
                    <a:lnTo>
                      <a:pt x="2956" y="463"/>
                    </a:lnTo>
                    <a:lnTo>
                      <a:pt x="2923" y="473"/>
                    </a:lnTo>
                    <a:lnTo>
                      <a:pt x="2887" y="457"/>
                    </a:lnTo>
                    <a:lnTo>
                      <a:pt x="2846" y="452"/>
                    </a:lnTo>
                    <a:lnTo>
                      <a:pt x="2828" y="482"/>
                    </a:lnTo>
                    <a:lnTo>
                      <a:pt x="2808" y="478"/>
                    </a:lnTo>
                    <a:lnTo>
                      <a:pt x="2805" y="510"/>
                    </a:lnTo>
                    <a:lnTo>
                      <a:pt x="2830" y="520"/>
                    </a:lnTo>
                    <a:lnTo>
                      <a:pt x="2853" y="546"/>
                    </a:lnTo>
                    <a:lnTo>
                      <a:pt x="2835" y="562"/>
                    </a:lnTo>
                    <a:lnTo>
                      <a:pt x="2825" y="578"/>
                    </a:lnTo>
                    <a:lnTo>
                      <a:pt x="2842" y="588"/>
                    </a:lnTo>
                    <a:lnTo>
                      <a:pt x="2860" y="625"/>
                    </a:lnTo>
                    <a:lnTo>
                      <a:pt x="2849" y="630"/>
                    </a:lnTo>
                    <a:lnTo>
                      <a:pt x="2827" y="629"/>
                    </a:lnTo>
                    <a:lnTo>
                      <a:pt x="2827" y="623"/>
                    </a:lnTo>
                    <a:lnTo>
                      <a:pt x="2817" y="612"/>
                    </a:lnTo>
                    <a:lnTo>
                      <a:pt x="2790" y="609"/>
                    </a:lnTo>
                    <a:lnTo>
                      <a:pt x="2740" y="594"/>
                    </a:lnTo>
                    <a:lnTo>
                      <a:pt x="2732" y="597"/>
                    </a:lnTo>
                    <a:lnTo>
                      <a:pt x="2680" y="566"/>
                    </a:lnTo>
                    <a:lnTo>
                      <a:pt x="2691" y="560"/>
                    </a:lnTo>
                    <a:lnTo>
                      <a:pt x="2688" y="541"/>
                    </a:lnTo>
                    <a:lnTo>
                      <a:pt x="2707" y="531"/>
                    </a:lnTo>
                    <a:lnTo>
                      <a:pt x="2692" y="532"/>
                    </a:lnTo>
                    <a:lnTo>
                      <a:pt x="2700" y="519"/>
                    </a:lnTo>
                    <a:lnTo>
                      <a:pt x="2714" y="519"/>
                    </a:lnTo>
                    <a:lnTo>
                      <a:pt x="2712" y="493"/>
                    </a:lnTo>
                    <a:lnTo>
                      <a:pt x="2704" y="489"/>
                    </a:lnTo>
                    <a:lnTo>
                      <a:pt x="2684" y="480"/>
                    </a:lnTo>
                    <a:lnTo>
                      <a:pt x="2647" y="477"/>
                    </a:lnTo>
                    <a:lnTo>
                      <a:pt x="2620" y="443"/>
                    </a:lnTo>
                    <a:lnTo>
                      <a:pt x="2608" y="439"/>
                    </a:lnTo>
                    <a:lnTo>
                      <a:pt x="2590" y="445"/>
                    </a:lnTo>
                    <a:lnTo>
                      <a:pt x="2581" y="427"/>
                    </a:lnTo>
                    <a:lnTo>
                      <a:pt x="2598" y="424"/>
                    </a:lnTo>
                    <a:lnTo>
                      <a:pt x="2569" y="401"/>
                    </a:lnTo>
                    <a:lnTo>
                      <a:pt x="2566" y="385"/>
                    </a:lnTo>
                    <a:lnTo>
                      <a:pt x="2528" y="376"/>
                    </a:lnTo>
                    <a:lnTo>
                      <a:pt x="2523" y="364"/>
                    </a:lnTo>
                    <a:lnTo>
                      <a:pt x="2520" y="357"/>
                    </a:lnTo>
                    <a:lnTo>
                      <a:pt x="2515" y="355"/>
                    </a:lnTo>
                    <a:lnTo>
                      <a:pt x="2518" y="336"/>
                    </a:lnTo>
                    <a:lnTo>
                      <a:pt x="2513" y="321"/>
                    </a:lnTo>
                    <a:lnTo>
                      <a:pt x="2515" y="314"/>
                    </a:lnTo>
                    <a:lnTo>
                      <a:pt x="2541" y="313"/>
                    </a:lnTo>
                    <a:lnTo>
                      <a:pt x="2509" y="303"/>
                    </a:lnTo>
                    <a:lnTo>
                      <a:pt x="2525" y="292"/>
                    </a:lnTo>
                    <a:lnTo>
                      <a:pt x="2546" y="266"/>
                    </a:lnTo>
                    <a:lnTo>
                      <a:pt x="2525" y="253"/>
                    </a:lnTo>
                    <a:lnTo>
                      <a:pt x="2529" y="245"/>
                    </a:lnTo>
                    <a:lnTo>
                      <a:pt x="2512" y="232"/>
                    </a:lnTo>
                    <a:lnTo>
                      <a:pt x="2519" y="221"/>
                    </a:lnTo>
                    <a:lnTo>
                      <a:pt x="2502" y="202"/>
                    </a:lnTo>
                    <a:lnTo>
                      <a:pt x="2510" y="191"/>
                    </a:lnTo>
                    <a:lnTo>
                      <a:pt x="2492" y="183"/>
                    </a:lnTo>
                    <a:lnTo>
                      <a:pt x="2491" y="174"/>
                    </a:lnTo>
                    <a:lnTo>
                      <a:pt x="2492" y="170"/>
                    </a:lnTo>
                    <a:lnTo>
                      <a:pt x="2511" y="148"/>
                    </a:lnTo>
                    <a:close/>
                    <a:moveTo>
                      <a:pt x="4158" y="540"/>
                    </a:moveTo>
                    <a:lnTo>
                      <a:pt x="4159" y="554"/>
                    </a:lnTo>
                    <a:lnTo>
                      <a:pt x="4124" y="505"/>
                    </a:lnTo>
                    <a:lnTo>
                      <a:pt x="4094" y="462"/>
                    </a:lnTo>
                    <a:lnTo>
                      <a:pt x="4076" y="449"/>
                    </a:lnTo>
                    <a:lnTo>
                      <a:pt x="4054" y="424"/>
                    </a:lnTo>
                    <a:lnTo>
                      <a:pt x="4049" y="408"/>
                    </a:lnTo>
                    <a:lnTo>
                      <a:pt x="4053" y="405"/>
                    </a:lnTo>
                    <a:lnTo>
                      <a:pt x="4084" y="432"/>
                    </a:lnTo>
                    <a:lnTo>
                      <a:pt x="4095" y="447"/>
                    </a:lnTo>
                    <a:lnTo>
                      <a:pt x="4164" y="507"/>
                    </a:lnTo>
                    <a:lnTo>
                      <a:pt x="4134" y="496"/>
                    </a:lnTo>
                    <a:lnTo>
                      <a:pt x="4143" y="519"/>
                    </a:lnTo>
                    <a:lnTo>
                      <a:pt x="4177" y="549"/>
                    </a:lnTo>
                    <a:lnTo>
                      <a:pt x="4158" y="540"/>
                    </a:lnTo>
                    <a:close/>
                    <a:moveTo>
                      <a:pt x="2770" y="70"/>
                    </a:moveTo>
                    <a:lnTo>
                      <a:pt x="2813" y="65"/>
                    </a:lnTo>
                    <a:lnTo>
                      <a:pt x="2842" y="58"/>
                    </a:lnTo>
                    <a:lnTo>
                      <a:pt x="2877" y="61"/>
                    </a:lnTo>
                    <a:lnTo>
                      <a:pt x="2827" y="74"/>
                    </a:lnTo>
                    <a:lnTo>
                      <a:pt x="2786" y="105"/>
                    </a:lnTo>
                    <a:lnTo>
                      <a:pt x="2742" y="101"/>
                    </a:lnTo>
                    <a:lnTo>
                      <a:pt x="2770" y="70"/>
                    </a:lnTo>
                    <a:close/>
                    <a:moveTo>
                      <a:pt x="2814" y="147"/>
                    </a:moveTo>
                    <a:lnTo>
                      <a:pt x="2763" y="146"/>
                    </a:lnTo>
                    <a:lnTo>
                      <a:pt x="2725" y="125"/>
                    </a:lnTo>
                    <a:lnTo>
                      <a:pt x="2742" y="104"/>
                    </a:lnTo>
                    <a:lnTo>
                      <a:pt x="2775" y="109"/>
                    </a:lnTo>
                    <a:lnTo>
                      <a:pt x="2775" y="127"/>
                    </a:lnTo>
                    <a:lnTo>
                      <a:pt x="2814" y="147"/>
                    </a:lnTo>
                    <a:close/>
                    <a:moveTo>
                      <a:pt x="3054" y="7"/>
                    </a:moveTo>
                    <a:lnTo>
                      <a:pt x="3057" y="3"/>
                    </a:lnTo>
                    <a:lnTo>
                      <a:pt x="3075" y="0"/>
                    </a:lnTo>
                    <a:lnTo>
                      <a:pt x="3149" y="19"/>
                    </a:lnTo>
                    <a:lnTo>
                      <a:pt x="3157" y="32"/>
                    </a:lnTo>
                    <a:lnTo>
                      <a:pt x="3066" y="23"/>
                    </a:lnTo>
                    <a:lnTo>
                      <a:pt x="3054" y="7"/>
                    </a:lnTo>
                    <a:close/>
                    <a:moveTo>
                      <a:pt x="3704" y="75"/>
                    </a:moveTo>
                    <a:lnTo>
                      <a:pt x="3758" y="77"/>
                    </a:lnTo>
                    <a:lnTo>
                      <a:pt x="3767" y="87"/>
                    </a:lnTo>
                    <a:lnTo>
                      <a:pt x="3711" y="83"/>
                    </a:lnTo>
                    <a:lnTo>
                      <a:pt x="3704" y="75"/>
                    </a:lnTo>
                    <a:close/>
                    <a:moveTo>
                      <a:pt x="3175" y="23"/>
                    </a:moveTo>
                    <a:lnTo>
                      <a:pt x="3215" y="32"/>
                    </a:lnTo>
                    <a:lnTo>
                      <a:pt x="3222" y="37"/>
                    </a:lnTo>
                    <a:lnTo>
                      <a:pt x="3168" y="43"/>
                    </a:lnTo>
                    <a:lnTo>
                      <a:pt x="3167" y="30"/>
                    </a:lnTo>
                    <a:lnTo>
                      <a:pt x="3175" y="23"/>
                    </a:lnTo>
                    <a:close/>
                    <a:moveTo>
                      <a:pt x="3608" y="66"/>
                    </a:moveTo>
                    <a:lnTo>
                      <a:pt x="3691" y="74"/>
                    </a:lnTo>
                    <a:lnTo>
                      <a:pt x="3700" y="82"/>
                    </a:lnTo>
                    <a:lnTo>
                      <a:pt x="3639" y="88"/>
                    </a:lnTo>
                    <a:lnTo>
                      <a:pt x="3609" y="78"/>
                    </a:lnTo>
                    <a:lnTo>
                      <a:pt x="3608" y="66"/>
                    </a:lnTo>
                    <a:close/>
                    <a:moveTo>
                      <a:pt x="4157" y="138"/>
                    </a:moveTo>
                    <a:lnTo>
                      <a:pt x="4165" y="134"/>
                    </a:lnTo>
                    <a:lnTo>
                      <a:pt x="4180" y="143"/>
                    </a:lnTo>
                    <a:lnTo>
                      <a:pt x="4171" y="145"/>
                    </a:lnTo>
                    <a:lnTo>
                      <a:pt x="4157" y="138"/>
                    </a:lnTo>
                    <a:close/>
                    <a:moveTo>
                      <a:pt x="0" y="231"/>
                    </a:moveTo>
                    <a:lnTo>
                      <a:pt x="91" y="171"/>
                    </a:lnTo>
                    <a:lnTo>
                      <a:pt x="114" y="194"/>
                    </a:lnTo>
                    <a:lnTo>
                      <a:pt x="94" y="212"/>
                    </a:lnTo>
                    <a:lnTo>
                      <a:pt x="116" y="200"/>
                    </a:lnTo>
                    <a:lnTo>
                      <a:pt x="125" y="200"/>
                    </a:lnTo>
                    <a:lnTo>
                      <a:pt x="140" y="202"/>
                    </a:lnTo>
                    <a:lnTo>
                      <a:pt x="147" y="216"/>
                    </a:lnTo>
                    <a:lnTo>
                      <a:pt x="116" y="225"/>
                    </a:lnTo>
                    <a:lnTo>
                      <a:pt x="100" y="222"/>
                    </a:lnTo>
                    <a:lnTo>
                      <a:pt x="94" y="231"/>
                    </a:lnTo>
                    <a:lnTo>
                      <a:pt x="77" y="241"/>
                    </a:lnTo>
                    <a:lnTo>
                      <a:pt x="65" y="244"/>
                    </a:lnTo>
                    <a:lnTo>
                      <a:pt x="47" y="236"/>
                    </a:lnTo>
                    <a:lnTo>
                      <a:pt x="57" y="225"/>
                    </a:lnTo>
                    <a:lnTo>
                      <a:pt x="47" y="222"/>
                    </a:lnTo>
                    <a:lnTo>
                      <a:pt x="27" y="224"/>
                    </a:lnTo>
                    <a:lnTo>
                      <a:pt x="40" y="210"/>
                    </a:lnTo>
                    <a:lnTo>
                      <a:pt x="6" y="230"/>
                    </a:lnTo>
                    <a:lnTo>
                      <a:pt x="0" y="231"/>
                    </a:lnTo>
                    <a:close/>
                    <a:moveTo>
                      <a:pt x="136" y="143"/>
                    </a:moveTo>
                    <a:lnTo>
                      <a:pt x="157" y="131"/>
                    </a:lnTo>
                    <a:lnTo>
                      <a:pt x="175" y="132"/>
                    </a:lnTo>
                    <a:lnTo>
                      <a:pt x="173" y="138"/>
                    </a:lnTo>
                    <a:lnTo>
                      <a:pt x="136" y="14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206">
                <a:extLst>
                  <a:ext uri="{FF2B5EF4-FFF2-40B4-BE49-F238E27FC236}">
                    <a16:creationId xmlns:a16="http://schemas.microsoft.com/office/drawing/2014/main" id="{7F5E2430-8505-85DD-60C9-9E4659EA251B}"/>
                  </a:ext>
                </a:extLst>
              </p:cNvPr>
              <p:cNvSpPr>
                <a:spLocks noEditPoints="1"/>
              </p:cNvSpPr>
              <p:nvPr/>
            </p:nvSpPr>
            <p:spPr bwMode="auto">
              <a:xfrm>
                <a:off x="2950" y="1041"/>
                <a:ext cx="174" cy="54"/>
              </a:xfrm>
              <a:custGeom>
                <a:avLst/>
                <a:gdLst>
                  <a:gd name="T0" fmla="*/ 79 w 174"/>
                  <a:gd name="T1" fmla="*/ 5 h 54"/>
                  <a:gd name="T2" fmla="*/ 94 w 174"/>
                  <a:gd name="T3" fmla="*/ 1 h 54"/>
                  <a:gd name="T4" fmla="*/ 149 w 174"/>
                  <a:gd name="T5" fmla="*/ 0 h 54"/>
                  <a:gd name="T6" fmla="*/ 174 w 174"/>
                  <a:gd name="T7" fmla="*/ 6 h 54"/>
                  <a:gd name="T8" fmla="*/ 151 w 174"/>
                  <a:gd name="T9" fmla="*/ 15 h 54"/>
                  <a:gd name="T10" fmla="*/ 114 w 174"/>
                  <a:gd name="T11" fmla="*/ 17 h 54"/>
                  <a:gd name="T12" fmla="*/ 79 w 174"/>
                  <a:gd name="T13" fmla="*/ 5 h 54"/>
                  <a:gd name="T14" fmla="*/ 71 w 174"/>
                  <a:gd name="T15" fmla="*/ 6 h 54"/>
                  <a:gd name="T16" fmla="*/ 104 w 174"/>
                  <a:gd name="T17" fmla="*/ 22 h 54"/>
                  <a:gd name="T18" fmla="*/ 88 w 174"/>
                  <a:gd name="T19" fmla="*/ 38 h 54"/>
                  <a:gd name="T20" fmla="*/ 83 w 174"/>
                  <a:gd name="T21" fmla="*/ 54 h 54"/>
                  <a:gd name="T22" fmla="*/ 42 w 174"/>
                  <a:gd name="T23" fmla="*/ 40 h 54"/>
                  <a:gd name="T24" fmla="*/ 40 w 174"/>
                  <a:gd name="T25" fmla="*/ 34 h 54"/>
                  <a:gd name="T26" fmla="*/ 61 w 174"/>
                  <a:gd name="T27" fmla="*/ 25 h 54"/>
                  <a:gd name="T28" fmla="*/ 53 w 174"/>
                  <a:gd name="T29" fmla="*/ 22 h 54"/>
                  <a:gd name="T30" fmla="*/ 33 w 174"/>
                  <a:gd name="T31" fmla="*/ 32 h 54"/>
                  <a:gd name="T32" fmla="*/ 17 w 174"/>
                  <a:gd name="T33" fmla="*/ 24 h 54"/>
                  <a:gd name="T34" fmla="*/ 0 w 174"/>
                  <a:gd name="T35" fmla="*/ 8 h 54"/>
                  <a:gd name="T36" fmla="*/ 59 w 174"/>
                  <a:gd name="T37" fmla="*/ 10 h 54"/>
                  <a:gd name="T38" fmla="*/ 71 w 174"/>
                  <a:gd name="T39" fmla="*/ 6 h 54"/>
                  <a:gd name="T40" fmla="*/ 109 w 174"/>
                  <a:gd name="T41" fmla="*/ 20 h 54"/>
                  <a:gd name="T42" fmla="*/ 155 w 174"/>
                  <a:gd name="T43" fmla="*/ 37 h 54"/>
                  <a:gd name="T44" fmla="*/ 111 w 174"/>
                  <a:gd name="T45" fmla="*/ 40 h 54"/>
                  <a:gd name="T46" fmla="*/ 109 w 174"/>
                  <a:gd name="T47"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54">
                    <a:moveTo>
                      <a:pt x="79" y="5"/>
                    </a:moveTo>
                    <a:lnTo>
                      <a:pt x="94" y="1"/>
                    </a:lnTo>
                    <a:lnTo>
                      <a:pt x="149" y="0"/>
                    </a:lnTo>
                    <a:lnTo>
                      <a:pt x="174" y="6"/>
                    </a:lnTo>
                    <a:lnTo>
                      <a:pt x="151" y="15"/>
                    </a:lnTo>
                    <a:lnTo>
                      <a:pt x="114" y="17"/>
                    </a:lnTo>
                    <a:lnTo>
                      <a:pt x="79" y="5"/>
                    </a:lnTo>
                    <a:close/>
                    <a:moveTo>
                      <a:pt x="71" y="6"/>
                    </a:moveTo>
                    <a:lnTo>
                      <a:pt x="104" y="22"/>
                    </a:lnTo>
                    <a:lnTo>
                      <a:pt x="88" y="38"/>
                    </a:lnTo>
                    <a:lnTo>
                      <a:pt x="83" y="54"/>
                    </a:lnTo>
                    <a:lnTo>
                      <a:pt x="42" y="40"/>
                    </a:lnTo>
                    <a:lnTo>
                      <a:pt x="40" y="34"/>
                    </a:lnTo>
                    <a:lnTo>
                      <a:pt x="61" y="25"/>
                    </a:lnTo>
                    <a:lnTo>
                      <a:pt x="53" y="22"/>
                    </a:lnTo>
                    <a:lnTo>
                      <a:pt x="33" y="32"/>
                    </a:lnTo>
                    <a:lnTo>
                      <a:pt x="17" y="24"/>
                    </a:lnTo>
                    <a:lnTo>
                      <a:pt x="0" y="8"/>
                    </a:lnTo>
                    <a:lnTo>
                      <a:pt x="59" y="10"/>
                    </a:lnTo>
                    <a:lnTo>
                      <a:pt x="71" y="6"/>
                    </a:lnTo>
                    <a:close/>
                    <a:moveTo>
                      <a:pt x="109" y="20"/>
                    </a:moveTo>
                    <a:lnTo>
                      <a:pt x="155" y="37"/>
                    </a:lnTo>
                    <a:lnTo>
                      <a:pt x="111" y="40"/>
                    </a:lnTo>
                    <a:lnTo>
                      <a:pt x="109" y="2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Freeform 208">
              <a:extLst>
                <a:ext uri="{FF2B5EF4-FFF2-40B4-BE49-F238E27FC236}">
                  <a16:creationId xmlns:a16="http://schemas.microsoft.com/office/drawing/2014/main" id="{9C893B2B-CE57-902C-CD7D-386557967A90}"/>
                </a:ext>
              </a:extLst>
            </p:cNvPr>
            <p:cNvSpPr>
              <a:spLocks noEditPoints="1"/>
            </p:cNvSpPr>
            <p:nvPr/>
          </p:nvSpPr>
          <p:spPr bwMode="auto">
            <a:xfrm>
              <a:off x="3230" y="1650"/>
              <a:ext cx="283" cy="114"/>
            </a:xfrm>
            <a:custGeom>
              <a:avLst/>
              <a:gdLst>
                <a:gd name="T0" fmla="*/ 43 w 283"/>
                <a:gd name="T1" fmla="*/ 17 h 114"/>
                <a:gd name="T2" fmla="*/ 38 w 283"/>
                <a:gd name="T3" fmla="*/ 22 h 114"/>
                <a:gd name="T4" fmla="*/ 24 w 283"/>
                <a:gd name="T5" fmla="*/ 21 h 114"/>
                <a:gd name="T6" fmla="*/ 11 w 283"/>
                <a:gd name="T7" fmla="*/ 30 h 114"/>
                <a:gd name="T8" fmla="*/ 0 w 283"/>
                <a:gd name="T9" fmla="*/ 25 h 114"/>
                <a:gd name="T10" fmla="*/ 5 w 283"/>
                <a:gd name="T11" fmla="*/ 14 h 114"/>
                <a:gd name="T12" fmla="*/ 0 w 283"/>
                <a:gd name="T13" fmla="*/ 6 h 114"/>
                <a:gd name="T14" fmla="*/ 11 w 283"/>
                <a:gd name="T15" fmla="*/ 2 h 114"/>
                <a:gd name="T16" fmla="*/ 24 w 283"/>
                <a:gd name="T17" fmla="*/ 4 h 114"/>
                <a:gd name="T18" fmla="*/ 29 w 283"/>
                <a:gd name="T19" fmla="*/ 11 h 114"/>
                <a:gd name="T20" fmla="*/ 43 w 283"/>
                <a:gd name="T21" fmla="*/ 17 h 114"/>
                <a:gd name="T22" fmla="*/ 52 w 283"/>
                <a:gd name="T23" fmla="*/ 26 h 114"/>
                <a:gd name="T24" fmla="*/ 43 w 283"/>
                <a:gd name="T25" fmla="*/ 17 h 114"/>
                <a:gd name="T26" fmla="*/ 56 w 283"/>
                <a:gd name="T27" fmla="*/ 16 h 114"/>
                <a:gd name="T28" fmla="*/ 76 w 283"/>
                <a:gd name="T29" fmla="*/ 17 h 114"/>
                <a:gd name="T30" fmla="*/ 106 w 283"/>
                <a:gd name="T31" fmla="*/ 0 h 114"/>
                <a:gd name="T32" fmla="*/ 173 w 283"/>
                <a:gd name="T33" fmla="*/ 14 h 114"/>
                <a:gd name="T34" fmla="*/ 223 w 283"/>
                <a:gd name="T35" fmla="*/ 10 h 114"/>
                <a:gd name="T36" fmla="*/ 243 w 283"/>
                <a:gd name="T37" fmla="*/ 13 h 114"/>
                <a:gd name="T38" fmla="*/ 250 w 283"/>
                <a:gd name="T39" fmla="*/ 19 h 114"/>
                <a:gd name="T40" fmla="*/ 254 w 283"/>
                <a:gd name="T41" fmla="*/ 23 h 114"/>
                <a:gd name="T42" fmla="*/ 256 w 283"/>
                <a:gd name="T43" fmla="*/ 37 h 114"/>
                <a:gd name="T44" fmla="*/ 268 w 283"/>
                <a:gd name="T45" fmla="*/ 38 h 114"/>
                <a:gd name="T46" fmla="*/ 271 w 283"/>
                <a:gd name="T47" fmla="*/ 41 h 114"/>
                <a:gd name="T48" fmla="*/ 265 w 283"/>
                <a:gd name="T49" fmla="*/ 50 h 114"/>
                <a:gd name="T50" fmla="*/ 275 w 283"/>
                <a:gd name="T51" fmla="*/ 77 h 114"/>
                <a:gd name="T52" fmla="*/ 283 w 283"/>
                <a:gd name="T53" fmla="*/ 89 h 114"/>
                <a:gd name="T54" fmla="*/ 274 w 283"/>
                <a:gd name="T55" fmla="*/ 89 h 114"/>
                <a:gd name="T56" fmla="*/ 270 w 283"/>
                <a:gd name="T57" fmla="*/ 89 h 114"/>
                <a:gd name="T58" fmla="*/ 252 w 283"/>
                <a:gd name="T59" fmla="*/ 85 h 114"/>
                <a:gd name="T60" fmla="*/ 244 w 283"/>
                <a:gd name="T61" fmla="*/ 89 h 114"/>
                <a:gd name="T62" fmla="*/ 240 w 283"/>
                <a:gd name="T63" fmla="*/ 91 h 114"/>
                <a:gd name="T64" fmla="*/ 222 w 283"/>
                <a:gd name="T65" fmla="*/ 89 h 114"/>
                <a:gd name="T66" fmla="*/ 217 w 283"/>
                <a:gd name="T67" fmla="*/ 94 h 114"/>
                <a:gd name="T68" fmla="*/ 197 w 283"/>
                <a:gd name="T69" fmla="*/ 99 h 114"/>
                <a:gd name="T70" fmla="*/ 181 w 283"/>
                <a:gd name="T71" fmla="*/ 93 h 114"/>
                <a:gd name="T72" fmla="*/ 174 w 283"/>
                <a:gd name="T73" fmla="*/ 98 h 114"/>
                <a:gd name="T74" fmla="*/ 162 w 283"/>
                <a:gd name="T75" fmla="*/ 98 h 114"/>
                <a:gd name="T76" fmla="*/ 158 w 283"/>
                <a:gd name="T77" fmla="*/ 102 h 114"/>
                <a:gd name="T78" fmla="*/ 156 w 283"/>
                <a:gd name="T79" fmla="*/ 114 h 114"/>
                <a:gd name="T80" fmla="*/ 153 w 283"/>
                <a:gd name="T81" fmla="*/ 113 h 114"/>
                <a:gd name="T82" fmla="*/ 132 w 283"/>
                <a:gd name="T83" fmla="*/ 109 h 114"/>
                <a:gd name="T84" fmla="*/ 110 w 283"/>
                <a:gd name="T85" fmla="*/ 109 h 114"/>
                <a:gd name="T86" fmla="*/ 94 w 283"/>
                <a:gd name="T87" fmla="*/ 102 h 114"/>
                <a:gd name="T88" fmla="*/ 68 w 283"/>
                <a:gd name="T89" fmla="*/ 108 h 114"/>
                <a:gd name="T90" fmla="*/ 59 w 283"/>
                <a:gd name="T91" fmla="*/ 107 h 114"/>
                <a:gd name="T92" fmla="*/ 34 w 283"/>
                <a:gd name="T93" fmla="*/ 98 h 114"/>
                <a:gd name="T94" fmla="*/ 7 w 283"/>
                <a:gd name="T95" fmla="*/ 70 h 114"/>
                <a:gd name="T96" fmla="*/ 0 w 283"/>
                <a:gd name="T97" fmla="*/ 38 h 114"/>
                <a:gd name="T98" fmla="*/ 15 w 283"/>
                <a:gd name="T99" fmla="*/ 33 h 114"/>
                <a:gd name="T100" fmla="*/ 52 w 283"/>
                <a:gd name="T101" fmla="*/ 2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 h="114">
                  <a:moveTo>
                    <a:pt x="43" y="17"/>
                  </a:moveTo>
                  <a:lnTo>
                    <a:pt x="38" y="22"/>
                  </a:lnTo>
                  <a:lnTo>
                    <a:pt x="24" y="21"/>
                  </a:lnTo>
                  <a:lnTo>
                    <a:pt x="11" y="30"/>
                  </a:lnTo>
                  <a:lnTo>
                    <a:pt x="0" y="25"/>
                  </a:lnTo>
                  <a:lnTo>
                    <a:pt x="5" y="14"/>
                  </a:lnTo>
                  <a:lnTo>
                    <a:pt x="0" y="6"/>
                  </a:lnTo>
                  <a:lnTo>
                    <a:pt x="11" y="2"/>
                  </a:lnTo>
                  <a:lnTo>
                    <a:pt x="24" y="4"/>
                  </a:lnTo>
                  <a:lnTo>
                    <a:pt x="29" y="11"/>
                  </a:lnTo>
                  <a:lnTo>
                    <a:pt x="43" y="17"/>
                  </a:lnTo>
                  <a:close/>
                  <a:moveTo>
                    <a:pt x="52" y="26"/>
                  </a:moveTo>
                  <a:lnTo>
                    <a:pt x="43" y="17"/>
                  </a:lnTo>
                  <a:lnTo>
                    <a:pt x="56" y="16"/>
                  </a:lnTo>
                  <a:lnTo>
                    <a:pt x="76" y="17"/>
                  </a:lnTo>
                  <a:lnTo>
                    <a:pt x="106" y="0"/>
                  </a:lnTo>
                  <a:lnTo>
                    <a:pt x="173" y="14"/>
                  </a:lnTo>
                  <a:lnTo>
                    <a:pt x="223" y="10"/>
                  </a:lnTo>
                  <a:lnTo>
                    <a:pt x="243" y="13"/>
                  </a:lnTo>
                  <a:lnTo>
                    <a:pt x="250" y="19"/>
                  </a:lnTo>
                  <a:lnTo>
                    <a:pt x="254" y="23"/>
                  </a:lnTo>
                  <a:lnTo>
                    <a:pt x="256" y="37"/>
                  </a:lnTo>
                  <a:lnTo>
                    <a:pt x="268" y="38"/>
                  </a:lnTo>
                  <a:lnTo>
                    <a:pt x="271" y="41"/>
                  </a:lnTo>
                  <a:lnTo>
                    <a:pt x="265" y="50"/>
                  </a:lnTo>
                  <a:lnTo>
                    <a:pt x="275" y="77"/>
                  </a:lnTo>
                  <a:lnTo>
                    <a:pt x="283" y="89"/>
                  </a:lnTo>
                  <a:lnTo>
                    <a:pt x="274" y="89"/>
                  </a:lnTo>
                  <a:lnTo>
                    <a:pt x="270" y="89"/>
                  </a:lnTo>
                  <a:lnTo>
                    <a:pt x="252" y="85"/>
                  </a:lnTo>
                  <a:lnTo>
                    <a:pt x="244" y="89"/>
                  </a:lnTo>
                  <a:lnTo>
                    <a:pt x="240" y="91"/>
                  </a:lnTo>
                  <a:lnTo>
                    <a:pt x="222" y="89"/>
                  </a:lnTo>
                  <a:lnTo>
                    <a:pt x="217" y="94"/>
                  </a:lnTo>
                  <a:lnTo>
                    <a:pt x="197" y="99"/>
                  </a:lnTo>
                  <a:lnTo>
                    <a:pt x="181" y="93"/>
                  </a:lnTo>
                  <a:lnTo>
                    <a:pt x="174" y="98"/>
                  </a:lnTo>
                  <a:lnTo>
                    <a:pt x="162" y="98"/>
                  </a:lnTo>
                  <a:lnTo>
                    <a:pt x="158" y="102"/>
                  </a:lnTo>
                  <a:lnTo>
                    <a:pt x="156" y="114"/>
                  </a:lnTo>
                  <a:lnTo>
                    <a:pt x="153" y="113"/>
                  </a:lnTo>
                  <a:lnTo>
                    <a:pt x="132" y="109"/>
                  </a:lnTo>
                  <a:lnTo>
                    <a:pt x="110" y="109"/>
                  </a:lnTo>
                  <a:lnTo>
                    <a:pt x="94" y="102"/>
                  </a:lnTo>
                  <a:lnTo>
                    <a:pt x="68" y="108"/>
                  </a:lnTo>
                  <a:lnTo>
                    <a:pt x="59" y="107"/>
                  </a:lnTo>
                  <a:lnTo>
                    <a:pt x="34" y="98"/>
                  </a:lnTo>
                  <a:lnTo>
                    <a:pt x="7" y="70"/>
                  </a:lnTo>
                  <a:lnTo>
                    <a:pt x="0" y="38"/>
                  </a:lnTo>
                  <a:lnTo>
                    <a:pt x="15" y="33"/>
                  </a:lnTo>
                  <a:lnTo>
                    <a:pt x="52" y="2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209">
              <a:extLst>
                <a:ext uri="{FF2B5EF4-FFF2-40B4-BE49-F238E27FC236}">
                  <a16:creationId xmlns:a16="http://schemas.microsoft.com/office/drawing/2014/main" id="{FC5923D2-D8E8-AA03-B7B1-AB42FC6B57F4}"/>
                </a:ext>
              </a:extLst>
            </p:cNvPr>
            <p:cNvSpPr>
              <a:spLocks noEditPoints="1"/>
            </p:cNvSpPr>
            <p:nvPr/>
          </p:nvSpPr>
          <p:spPr bwMode="auto">
            <a:xfrm>
              <a:off x="2747" y="1364"/>
              <a:ext cx="122" cy="149"/>
            </a:xfrm>
            <a:custGeom>
              <a:avLst/>
              <a:gdLst>
                <a:gd name="T0" fmla="*/ 58 w 122"/>
                <a:gd name="T1" fmla="*/ 0 h 149"/>
                <a:gd name="T2" fmla="*/ 59 w 122"/>
                <a:gd name="T3" fmla="*/ 11 h 149"/>
                <a:gd name="T4" fmla="*/ 79 w 122"/>
                <a:gd name="T5" fmla="*/ 21 h 149"/>
                <a:gd name="T6" fmla="*/ 79 w 122"/>
                <a:gd name="T7" fmla="*/ 25 h 149"/>
                <a:gd name="T8" fmla="*/ 73 w 122"/>
                <a:gd name="T9" fmla="*/ 45 h 149"/>
                <a:gd name="T10" fmla="*/ 122 w 122"/>
                <a:gd name="T11" fmla="*/ 102 h 149"/>
                <a:gd name="T12" fmla="*/ 110 w 122"/>
                <a:gd name="T13" fmla="*/ 128 h 149"/>
                <a:gd name="T14" fmla="*/ 104 w 122"/>
                <a:gd name="T15" fmla="*/ 133 h 149"/>
                <a:gd name="T16" fmla="*/ 71 w 122"/>
                <a:gd name="T17" fmla="*/ 133 h 149"/>
                <a:gd name="T18" fmla="*/ 71 w 122"/>
                <a:gd name="T19" fmla="*/ 138 h 149"/>
                <a:gd name="T20" fmla="*/ 58 w 122"/>
                <a:gd name="T21" fmla="*/ 138 h 149"/>
                <a:gd name="T22" fmla="*/ 32 w 122"/>
                <a:gd name="T23" fmla="*/ 149 h 149"/>
                <a:gd name="T24" fmla="*/ 26 w 122"/>
                <a:gd name="T25" fmla="*/ 149 h 149"/>
                <a:gd name="T26" fmla="*/ 31 w 122"/>
                <a:gd name="T27" fmla="*/ 138 h 149"/>
                <a:gd name="T28" fmla="*/ 57 w 122"/>
                <a:gd name="T29" fmla="*/ 122 h 149"/>
                <a:gd name="T30" fmla="*/ 43 w 122"/>
                <a:gd name="T31" fmla="*/ 117 h 149"/>
                <a:gd name="T32" fmla="*/ 42 w 122"/>
                <a:gd name="T33" fmla="*/ 97 h 149"/>
                <a:gd name="T34" fmla="*/ 62 w 122"/>
                <a:gd name="T35" fmla="*/ 97 h 149"/>
                <a:gd name="T36" fmla="*/ 55 w 122"/>
                <a:gd name="T37" fmla="*/ 82 h 149"/>
                <a:gd name="T38" fmla="*/ 55 w 122"/>
                <a:gd name="T39" fmla="*/ 66 h 149"/>
                <a:gd name="T40" fmla="*/ 41 w 122"/>
                <a:gd name="T41" fmla="*/ 66 h 149"/>
                <a:gd name="T42" fmla="*/ 27 w 122"/>
                <a:gd name="T43" fmla="*/ 36 h 149"/>
                <a:gd name="T44" fmla="*/ 45 w 122"/>
                <a:gd name="T45" fmla="*/ 0 h 149"/>
                <a:gd name="T46" fmla="*/ 58 w 122"/>
                <a:gd name="T47" fmla="*/ 0 h 149"/>
                <a:gd name="T48" fmla="*/ 0 w 122"/>
                <a:gd name="T49" fmla="*/ 59 h 149"/>
                <a:gd name="T50" fmla="*/ 13 w 122"/>
                <a:gd name="T51" fmla="*/ 59 h 149"/>
                <a:gd name="T52" fmla="*/ 27 w 122"/>
                <a:gd name="T53" fmla="*/ 70 h 149"/>
                <a:gd name="T54" fmla="*/ 28 w 122"/>
                <a:gd name="T55" fmla="*/ 79 h 149"/>
                <a:gd name="T56" fmla="*/ 8 w 122"/>
                <a:gd name="T57" fmla="*/ 79 h 149"/>
                <a:gd name="T58" fmla="*/ 0 w 122"/>
                <a:gd name="T59" fmla="*/ 5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49">
                  <a:moveTo>
                    <a:pt x="58" y="0"/>
                  </a:moveTo>
                  <a:lnTo>
                    <a:pt x="59" y="11"/>
                  </a:lnTo>
                  <a:lnTo>
                    <a:pt x="79" y="21"/>
                  </a:lnTo>
                  <a:lnTo>
                    <a:pt x="79" y="25"/>
                  </a:lnTo>
                  <a:lnTo>
                    <a:pt x="73" y="45"/>
                  </a:lnTo>
                  <a:lnTo>
                    <a:pt x="122" y="102"/>
                  </a:lnTo>
                  <a:lnTo>
                    <a:pt x="110" y="128"/>
                  </a:lnTo>
                  <a:lnTo>
                    <a:pt x="104" y="133"/>
                  </a:lnTo>
                  <a:lnTo>
                    <a:pt x="71" y="133"/>
                  </a:lnTo>
                  <a:lnTo>
                    <a:pt x="71" y="138"/>
                  </a:lnTo>
                  <a:lnTo>
                    <a:pt x="58" y="138"/>
                  </a:lnTo>
                  <a:lnTo>
                    <a:pt x="32" y="149"/>
                  </a:lnTo>
                  <a:lnTo>
                    <a:pt x="26" y="149"/>
                  </a:lnTo>
                  <a:lnTo>
                    <a:pt x="31" y="138"/>
                  </a:lnTo>
                  <a:lnTo>
                    <a:pt x="57" y="122"/>
                  </a:lnTo>
                  <a:lnTo>
                    <a:pt x="43" y="117"/>
                  </a:lnTo>
                  <a:lnTo>
                    <a:pt x="42" y="97"/>
                  </a:lnTo>
                  <a:lnTo>
                    <a:pt x="62" y="97"/>
                  </a:lnTo>
                  <a:lnTo>
                    <a:pt x="55" y="82"/>
                  </a:lnTo>
                  <a:lnTo>
                    <a:pt x="55" y="66"/>
                  </a:lnTo>
                  <a:lnTo>
                    <a:pt x="41" y="66"/>
                  </a:lnTo>
                  <a:lnTo>
                    <a:pt x="27" y="36"/>
                  </a:lnTo>
                  <a:lnTo>
                    <a:pt x="45" y="0"/>
                  </a:lnTo>
                  <a:lnTo>
                    <a:pt x="58" y="0"/>
                  </a:lnTo>
                  <a:close/>
                  <a:moveTo>
                    <a:pt x="0" y="59"/>
                  </a:moveTo>
                  <a:lnTo>
                    <a:pt x="13" y="59"/>
                  </a:lnTo>
                  <a:lnTo>
                    <a:pt x="27" y="70"/>
                  </a:lnTo>
                  <a:lnTo>
                    <a:pt x="28" y="79"/>
                  </a:lnTo>
                  <a:lnTo>
                    <a:pt x="8" y="79"/>
                  </a:lnTo>
                  <a:lnTo>
                    <a:pt x="0" y="59"/>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210">
              <a:extLst>
                <a:ext uri="{FF2B5EF4-FFF2-40B4-BE49-F238E27FC236}">
                  <a16:creationId xmlns:a16="http://schemas.microsoft.com/office/drawing/2014/main" id="{B7FF359C-F8AC-A64D-BCE3-C6FF9D1F523B}"/>
                </a:ext>
              </a:extLst>
            </p:cNvPr>
            <p:cNvSpPr>
              <a:spLocks noEditPoints="1"/>
            </p:cNvSpPr>
            <p:nvPr/>
          </p:nvSpPr>
          <p:spPr bwMode="auto">
            <a:xfrm>
              <a:off x="540" y="1170"/>
              <a:ext cx="1361" cy="784"/>
            </a:xfrm>
            <a:custGeom>
              <a:avLst/>
              <a:gdLst>
                <a:gd name="T0" fmla="*/ 1003 w 1361"/>
                <a:gd name="T1" fmla="*/ 353 h 784"/>
                <a:gd name="T2" fmla="*/ 1040 w 1361"/>
                <a:gd name="T3" fmla="*/ 376 h 784"/>
                <a:gd name="T4" fmla="*/ 1123 w 1361"/>
                <a:gd name="T5" fmla="*/ 396 h 784"/>
                <a:gd name="T6" fmla="*/ 1113 w 1361"/>
                <a:gd name="T7" fmla="*/ 483 h 784"/>
                <a:gd name="T8" fmla="*/ 1180 w 1361"/>
                <a:gd name="T9" fmla="*/ 455 h 784"/>
                <a:gd name="T10" fmla="*/ 1299 w 1361"/>
                <a:gd name="T11" fmla="*/ 429 h 784"/>
                <a:gd name="T12" fmla="*/ 1361 w 1361"/>
                <a:gd name="T13" fmla="*/ 392 h 784"/>
                <a:gd name="T14" fmla="*/ 1288 w 1361"/>
                <a:gd name="T15" fmla="*/ 478 h 784"/>
                <a:gd name="T16" fmla="*/ 1218 w 1361"/>
                <a:gd name="T17" fmla="*/ 536 h 784"/>
                <a:gd name="T18" fmla="*/ 1198 w 1361"/>
                <a:gd name="T19" fmla="*/ 562 h 784"/>
                <a:gd name="T20" fmla="*/ 1189 w 1361"/>
                <a:gd name="T21" fmla="*/ 600 h 784"/>
                <a:gd name="T22" fmla="*/ 1086 w 1361"/>
                <a:gd name="T23" fmla="*/ 755 h 784"/>
                <a:gd name="T24" fmla="*/ 1034 w 1361"/>
                <a:gd name="T25" fmla="*/ 695 h 784"/>
                <a:gd name="T26" fmla="*/ 943 w 1361"/>
                <a:gd name="T27" fmla="*/ 691 h 784"/>
                <a:gd name="T28" fmla="*/ 831 w 1361"/>
                <a:gd name="T29" fmla="*/ 731 h 784"/>
                <a:gd name="T30" fmla="*/ 775 w 1361"/>
                <a:gd name="T31" fmla="*/ 704 h 784"/>
                <a:gd name="T32" fmla="*/ 723 w 1361"/>
                <a:gd name="T33" fmla="*/ 705 h 784"/>
                <a:gd name="T34" fmla="*/ 659 w 1361"/>
                <a:gd name="T35" fmla="*/ 672 h 784"/>
                <a:gd name="T36" fmla="*/ 549 w 1361"/>
                <a:gd name="T37" fmla="*/ 650 h 784"/>
                <a:gd name="T38" fmla="*/ 503 w 1361"/>
                <a:gd name="T39" fmla="*/ 511 h 784"/>
                <a:gd name="T40" fmla="*/ 526 w 1361"/>
                <a:gd name="T41" fmla="*/ 467 h 784"/>
                <a:gd name="T42" fmla="*/ 610 w 1361"/>
                <a:gd name="T43" fmla="*/ 379 h 784"/>
                <a:gd name="T44" fmla="*/ 126 w 1361"/>
                <a:gd name="T45" fmla="*/ 265 h 784"/>
                <a:gd name="T46" fmla="*/ 240 w 1361"/>
                <a:gd name="T47" fmla="*/ 198 h 784"/>
                <a:gd name="T48" fmla="*/ 245 w 1361"/>
                <a:gd name="T49" fmla="*/ 146 h 784"/>
                <a:gd name="T50" fmla="*/ 375 w 1361"/>
                <a:gd name="T51" fmla="*/ 95 h 784"/>
                <a:gd name="T52" fmla="*/ 369 w 1361"/>
                <a:gd name="T53" fmla="*/ 67 h 784"/>
                <a:gd name="T54" fmla="*/ 383 w 1361"/>
                <a:gd name="T55" fmla="*/ 42 h 784"/>
                <a:gd name="T56" fmla="*/ 558 w 1361"/>
                <a:gd name="T57" fmla="*/ 0 h 784"/>
                <a:gd name="T58" fmla="*/ 537 w 1361"/>
                <a:gd name="T59" fmla="*/ 169 h 784"/>
                <a:gd name="T60" fmla="*/ 562 w 1361"/>
                <a:gd name="T61" fmla="*/ 168 h 784"/>
                <a:gd name="T62" fmla="*/ 596 w 1361"/>
                <a:gd name="T63" fmla="*/ 230 h 784"/>
                <a:gd name="T64" fmla="*/ 581 w 1361"/>
                <a:gd name="T65" fmla="*/ 266 h 784"/>
                <a:gd name="T66" fmla="*/ 540 w 1361"/>
                <a:gd name="T67" fmla="*/ 182 h 784"/>
                <a:gd name="T68" fmla="*/ 386 w 1361"/>
                <a:gd name="T69" fmla="*/ 188 h 784"/>
                <a:gd name="T70" fmla="*/ 413 w 1361"/>
                <a:gd name="T71" fmla="*/ 162 h 784"/>
                <a:gd name="T72" fmla="*/ 410 w 1361"/>
                <a:gd name="T73" fmla="*/ 160 h 784"/>
                <a:gd name="T74" fmla="*/ 233 w 1361"/>
                <a:gd name="T75" fmla="*/ 242 h 784"/>
                <a:gd name="T76" fmla="*/ 556 w 1361"/>
                <a:gd name="T77" fmla="*/ 207 h 784"/>
                <a:gd name="T78" fmla="*/ 553 w 1361"/>
                <a:gd name="T79" fmla="*/ 236 h 784"/>
                <a:gd name="T80" fmla="*/ 75 w 1361"/>
                <a:gd name="T81" fmla="*/ 253 h 784"/>
                <a:gd name="T82" fmla="*/ 56 w 1361"/>
                <a:gd name="T83" fmla="*/ 265 h 784"/>
                <a:gd name="T84" fmla="*/ 31 w 1361"/>
                <a:gd name="T85" fmla="*/ 281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1" h="784">
                  <a:moveTo>
                    <a:pt x="613" y="360"/>
                  </a:moveTo>
                  <a:lnTo>
                    <a:pt x="996" y="360"/>
                  </a:lnTo>
                  <a:lnTo>
                    <a:pt x="1003" y="353"/>
                  </a:lnTo>
                  <a:lnTo>
                    <a:pt x="1008" y="366"/>
                  </a:lnTo>
                  <a:lnTo>
                    <a:pt x="1024" y="366"/>
                  </a:lnTo>
                  <a:lnTo>
                    <a:pt x="1040" y="376"/>
                  </a:lnTo>
                  <a:lnTo>
                    <a:pt x="1069" y="377"/>
                  </a:lnTo>
                  <a:lnTo>
                    <a:pt x="1085" y="372"/>
                  </a:lnTo>
                  <a:lnTo>
                    <a:pt x="1123" y="396"/>
                  </a:lnTo>
                  <a:lnTo>
                    <a:pt x="1133" y="416"/>
                  </a:lnTo>
                  <a:lnTo>
                    <a:pt x="1145" y="424"/>
                  </a:lnTo>
                  <a:lnTo>
                    <a:pt x="1113" y="483"/>
                  </a:lnTo>
                  <a:lnTo>
                    <a:pt x="1119" y="489"/>
                  </a:lnTo>
                  <a:lnTo>
                    <a:pt x="1179" y="468"/>
                  </a:lnTo>
                  <a:lnTo>
                    <a:pt x="1180" y="455"/>
                  </a:lnTo>
                  <a:lnTo>
                    <a:pt x="1212" y="454"/>
                  </a:lnTo>
                  <a:lnTo>
                    <a:pt x="1249" y="429"/>
                  </a:lnTo>
                  <a:lnTo>
                    <a:pt x="1299" y="429"/>
                  </a:lnTo>
                  <a:lnTo>
                    <a:pt x="1319" y="420"/>
                  </a:lnTo>
                  <a:lnTo>
                    <a:pt x="1344" y="387"/>
                  </a:lnTo>
                  <a:lnTo>
                    <a:pt x="1361" y="392"/>
                  </a:lnTo>
                  <a:lnTo>
                    <a:pt x="1359" y="431"/>
                  </a:lnTo>
                  <a:lnTo>
                    <a:pt x="1311" y="452"/>
                  </a:lnTo>
                  <a:lnTo>
                    <a:pt x="1288" y="478"/>
                  </a:lnTo>
                  <a:lnTo>
                    <a:pt x="1298" y="488"/>
                  </a:lnTo>
                  <a:lnTo>
                    <a:pt x="1238" y="500"/>
                  </a:lnTo>
                  <a:lnTo>
                    <a:pt x="1218" y="536"/>
                  </a:lnTo>
                  <a:lnTo>
                    <a:pt x="1209" y="530"/>
                  </a:lnTo>
                  <a:lnTo>
                    <a:pt x="1210" y="547"/>
                  </a:lnTo>
                  <a:lnTo>
                    <a:pt x="1198" y="562"/>
                  </a:lnTo>
                  <a:lnTo>
                    <a:pt x="1194" y="540"/>
                  </a:lnTo>
                  <a:lnTo>
                    <a:pt x="1181" y="573"/>
                  </a:lnTo>
                  <a:lnTo>
                    <a:pt x="1189" y="600"/>
                  </a:lnTo>
                  <a:lnTo>
                    <a:pt x="1097" y="655"/>
                  </a:lnTo>
                  <a:lnTo>
                    <a:pt x="1077" y="686"/>
                  </a:lnTo>
                  <a:lnTo>
                    <a:pt x="1086" y="755"/>
                  </a:lnTo>
                  <a:lnTo>
                    <a:pt x="1076" y="782"/>
                  </a:lnTo>
                  <a:lnTo>
                    <a:pt x="1066" y="784"/>
                  </a:lnTo>
                  <a:lnTo>
                    <a:pt x="1034" y="695"/>
                  </a:lnTo>
                  <a:lnTo>
                    <a:pt x="1020" y="703"/>
                  </a:lnTo>
                  <a:lnTo>
                    <a:pt x="1004" y="689"/>
                  </a:lnTo>
                  <a:lnTo>
                    <a:pt x="943" y="691"/>
                  </a:lnTo>
                  <a:lnTo>
                    <a:pt x="956" y="713"/>
                  </a:lnTo>
                  <a:lnTo>
                    <a:pt x="883" y="703"/>
                  </a:lnTo>
                  <a:lnTo>
                    <a:pt x="831" y="731"/>
                  </a:lnTo>
                  <a:lnTo>
                    <a:pt x="819" y="771"/>
                  </a:lnTo>
                  <a:lnTo>
                    <a:pt x="792" y="763"/>
                  </a:lnTo>
                  <a:lnTo>
                    <a:pt x="775" y="704"/>
                  </a:lnTo>
                  <a:lnTo>
                    <a:pt x="757" y="699"/>
                  </a:lnTo>
                  <a:lnTo>
                    <a:pt x="740" y="716"/>
                  </a:lnTo>
                  <a:lnTo>
                    <a:pt x="723" y="705"/>
                  </a:lnTo>
                  <a:lnTo>
                    <a:pt x="723" y="689"/>
                  </a:lnTo>
                  <a:lnTo>
                    <a:pt x="705" y="667"/>
                  </a:lnTo>
                  <a:lnTo>
                    <a:pt x="659" y="672"/>
                  </a:lnTo>
                  <a:lnTo>
                    <a:pt x="632" y="673"/>
                  </a:lnTo>
                  <a:lnTo>
                    <a:pt x="583" y="650"/>
                  </a:lnTo>
                  <a:lnTo>
                    <a:pt x="549" y="650"/>
                  </a:lnTo>
                  <a:lnTo>
                    <a:pt x="540" y="629"/>
                  </a:lnTo>
                  <a:lnTo>
                    <a:pt x="511" y="614"/>
                  </a:lnTo>
                  <a:lnTo>
                    <a:pt x="503" y="511"/>
                  </a:lnTo>
                  <a:lnTo>
                    <a:pt x="512" y="501"/>
                  </a:lnTo>
                  <a:lnTo>
                    <a:pt x="519" y="491"/>
                  </a:lnTo>
                  <a:lnTo>
                    <a:pt x="526" y="467"/>
                  </a:lnTo>
                  <a:lnTo>
                    <a:pt x="567" y="412"/>
                  </a:lnTo>
                  <a:lnTo>
                    <a:pt x="581" y="372"/>
                  </a:lnTo>
                  <a:lnTo>
                    <a:pt x="610" y="379"/>
                  </a:lnTo>
                  <a:lnTo>
                    <a:pt x="613" y="360"/>
                  </a:lnTo>
                  <a:close/>
                  <a:moveTo>
                    <a:pt x="126" y="268"/>
                  </a:moveTo>
                  <a:lnTo>
                    <a:pt x="126" y="265"/>
                  </a:lnTo>
                  <a:lnTo>
                    <a:pt x="276" y="213"/>
                  </a:lnTo>
                  <a:lnTo>
                    <a:pt x="288" y="192"/>
                  </a:lnTo>
                  <a:lnTo>
                    <a:pt x="240" y="198"/>
                  </a:lnTo>
                  <a:lnTo>
                    <a:pt x="268" y="172"/>
                  </a:lnTo>
                  <a:lnTo>
                    <a:pt x="237" y="175"/>
                  </a:lnTo>
                  <a:lnTo>
                    <a:pt x="245" y="146"/>
                  </a:lnTo>
                  <a:lnTo>
                    <a:pt x="298" y="122"/>
                  </a:lnTo>
                  <a:lnTo>
                    <a:pt x="351" y="115"/>
                  </a:lnTo>
                  <a:lnTo>
                    <a:pt x="375" y="95"/>
                  </a:lnTo>
                  <a:lnTo>
                    <a:pt x="320" y="101"/>
                  </a:lnTo>
                  <a:lnTo>
                    <a:pt x="304" y="84"/>
                  </a:lnTo>
                  <a:lnTo>
                    <a:pt x="369" y="67"/>
                  </a:lnTo>
                  <a:lnTo>
                    <a:pt x="384" y="79"/>
                  </a:lnTo>
                  <a:lnTo>
                    <a:pt x="408" y="68"/>
                  </a:lnTo>
                  <a:lnTo>
                    <a:pt x="383" y="42"/>
                  </a:lnTo>
                  <a:lnTo>
                    <a:pt x="398" y="33"/>
                  </a:lnTo>
                  <a:lnTo>
                    <a:pt x="477" y="13"/>
                  </a:lnTo>
                  <a:lnTo>
                    <a:pt x="558" y="0"/>
                  </a:lnTo>
                  <a:lnTo>
                    <a:pt x="620" y="7"/>
                  </a:lnTo>
                  <a:lnTo>
                    <a:pt x="699" y="24"/>
                  </a:lnTo>
                  <a:lnTo>
                    <a:pt x="537" y="169"/>
                  </a:lnTo>
                  <a:lnTo>
                    <a:pt x="540" y="171"/>
                  </a:lnTo>
                  <a:lnTo>
                    <a:pt x="550" y="170"/>
                  </a:lnTo>
                  <a:lnTo>
                    <a:pt x="562" y="168"/>
                  </a:lnTo>
                  <a:lnTo>
                    <a:pt x="560" y="190"/>
                  </a:lnTo>
                  <a:lnTo>
                    <a:pt x="600" y="175"/>
                  </a:lnTo>
                  <a:lnTo>
                    <a:pt x="596" y="230"/>
                  </a:lnTo>
                  <a:lnTo>
                    <a:pt x="610" y="241"/>
                  </a:lnTo>
                  <a:lnTo>
                    <a:pt x="596" y="252"/>
                  </a:lnTo>
                  <a:lnTo>
                    <a:pt x="581" y="266"/>
                  </a:lnTo>
                  <a:lnTo>
                    <a:pt x="587" y="190"/>
                  </a:lnTo>
                  <a:lnTo>
                    <a:pt x="558" y="203"/>
                  </a:lnTo>
                  <a:lnTo>
                    <a:pt x="540" y="182"/>
                  </a:lnTo>
                  <a:lnTo>
                    <a:pt x="525" y="178"/>
                  </a:lnTo>
                  <a:lnTo>
                    <a:pt x="468" y="163"/>
                  </a:lnTo>
                  <a:lnTo>
                    <a:pt x="386" y="188"/>
                  </a:lnTo>
                  <a:lnTo>
                    <a:pt x="379" y="187"/>
                  </a:lnTo>
                  <a:lnTo>
                    <a:pt x="390" y="178"/>
                  </a:lnTo>
                  <a:lnTo>
                    <a:pt x="413" y="162"/>
                  </a:lnTo>
                  <a:lnTo>
                    <a:pt x="441" y="156"/>
                  </a:lnTo>
                  <a:lnTo>
                    <a:pt x="439" y="152"/>
                  </a:lnTo>
                  <a:lnTo>
                    <a:pt x="410" y="160"/>
                  </a:lnTo>
                  <a:lnTo>
                    <a:pt x="350" y="187"/>
                  </a:lnTo>
                  <a:lnTo>
                    <a:pt x="353" y="193"/>
                  </a:lnTo>
                  <a:lnTo>
                    <a:pt x="233" y="242"/>
                  </a:lnTo>
                  <a:lnTo>
                    <a:pt x="195" y="254"/>
                  </a:lnTo>
                  <a:lnTo>
                    <a:pt x="126" y="268"/>
                  </a:lnTo>
                  <a:close/>
                  <a:moveTo>
                    <a:pt x="556" y="207"/>
                  </a:moveTo>
                  <a:lnTo>
                    <a:pt x="569" y="203"/>
                  </a:lnTo>
                  <a:lnTo>
                    <a:pt x="575" y="206"/>
                  </a:lnTo>
                  <a:lnTo>
                    <a:pt x="553" y="236"/>
                  </a:lnTo>
                  <a:lnTo>
                    <a:pt x="556" y="207"/>
                  </a:lnTo>
                  <a:close/>
                  <a:moveTo>
                    <a:pt x="56" y="265"/>
                  </a:moveTo>
                  <a:lnTo>
                    <a:pt x="75" y="253"/>
                  </a:lnTo>
                  <a:lnTo>
                    <a:pt x="86" y="262"/>
                  </a:lnTo>
                  <a:lnTo>
                    <a:pt x="66" y="268"/>
                  </a:lnTo>
                  <a:lnTo>
                    <a:pt x="56" y="265"/>
                  </a:lnTo>
                  <a:close/>
                  <a:moveTo>
                    <a:pt x="0" y="280"/>
                  </a:moveTo>
                  <a:lnTo>
                    <a:pt x="37" y="276"/>
                  </a:lnTo>
                  <a:lnTo>
                    <a:pt x="31" y="281"/>
                  </a:lnTo>
                  <a:lnTo>
                    <a:pt x="1" y="285"/>
                  </a:lnTo>
                  <a:lnTo>
                    <a:pt x="0" y="280"/>
                  </a:lnTo>
                  <a:close/>
                </a:path>
              </a:pathLst>
            </a:custGeom>
            <a:solidFill>
              <a:srgbClr val="00206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211">
              <a:extLst>
                <a:ext uri="{FF2B5EF4-FFF2-40B4-BE49-F238E27FC236}">
                  <a16:creationId xmlns:a16="http://schemas.microsoft.com/office/drawing/2014/main" id="{DF6C41BC-20E3-4BD6-8820-39C625FBB4B6}"/>
                </a:ext>
              </a:extLst>
            </p:cNvPr>
            <p:cNvSpPr>
              <a:spLocks noEditPoints="1"/>
            </p:cNvSpPr>
            <p:nvPr/>
          </p:nvSpPr>
          <p:spPr bwMode="auto">
            <a:xfrm>
              <a:off x="5455" y="2668"/>
              <a:ext cx="24" cy="35"/>
            </a:xfrm>
            <a:custGeom>
              <a:avLst/>
              <a:gdLst>
                <a:gd name="T0" fmla="*/ 0 w 24"/>
                <a:gd name="T1" fmla="*/ 0 h 35"/>
                <a:gd name="T2" fmla="*/ 15 w 24"/>
                <a:gd name="T3" fmla="*/ 13 h 35"/>
                <a:gd name="T4" fmla="*/ 9 w 24"/>
                <a:gd name="T5" fmla="*/ 23 h 35"/>
                <a:gd name="T6" fmla="*/ 1 w 24"/>
                <a:gd name="T7" fmla="*/ 14 h 35"/>
                <a:gd name="T8" fmla="*/ 0 w 24"/>
                <a:gd name="T9" fmla="*/ 0 h 35"/>
                <a:gd name="T10" fmla="*/ 17 w 24"/>
                <a:gd name="T11" fmla="*/ 31 h 35"/>
                <a:gd name="T12" fmla="*/ 24 w 24"/>
                <a:gd name="T13" fmla="*/ 35 h 35"/>
                <a:gd name="T14" fmla="*/ 20 w 24"/>
                <a:gd name="T15" fmla="*/ 35 h 35"/>
                <a:gd name="T16" fmla="*/ 17 w 24"/>
                <a:gd name="T17"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0" y="0"/>
                  </a:moveTo>
                  <a:lnTo>
                    <a:pt x="15" y="13"/>
                  </a:lnTo>
                  <a:lnTo>
                    <a:pt x="9" y="23"/>
                  </a:lnTo>
                  <a:lnTo>
                    <a:pt x="1" y="14"/>
                  </a:lnTo>
                  <a:lnTo>
                    <a:pt x="0" y="0"/>
                  </a:lnTo>
                  <a:close/>
                  <a:moveTo>
                    <a:pt x="17" y="31"/>
                  </a:moveTo>
                  <a:lnTo>
                    <a:pt x="24" y="35"/>
                  </a:lnTo>
                  <a:lnTo>
                    <a:pt x="20" y="35"/>
                  </a:lnTo>
                  <a:lnTo>
                    <a:pt x="17" y="3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212">
              <a:extLst>
                <a:ext uri="{FF2B5EF4-FFF2-40B4-BE49-F238E27FC236}">
                  <a16:creationId xmlns:a16="http://schemas.microsoft.com/office/drawing/2014/main" id="{747C65C2-1412-9D1C-EF86-5E753B4C2133}"/>
                </a:ext>
              </a:extLst>
            </p:cNvPr>
            <p:cNvSpPr>
              <a:spLocks noEditPoints="1"/>
            </p:cNvSpPr>
            <p:nvPr/>
          </p:nvSpPr>
          <p:spPr bwMode="auto">
            <a:xfrm>
              <a:off x="3925" y="1451"/>
              <a:ext cx="811" cy="628"/>
            </a:xfrm>
            <a:custGeom>
              <a:avLst/>
              <a:gdLst>
                <a:gd name="T0" fmla="*/ 801 w 811"/>
                <a:gd name="T1" fmla="*/ 511 h 628"/>
                <a:gd name="T2" fmla="*/ 782 w 811"/>
                <a:gd name="T3" fmla="*/ 555 h 628"/>
                <a:gd name="T4" fmla="*/ 780 w 811"/>
                <a:gd name="T5" fmla="*/ 525 h 628"/>
                <a:gd name="T6" fmla="*/ 623 w 811"/>
                <a:gd name="T7" fmla="*/ 597 h 628"/>
                <a:gd name="T8" fmla="*/ 647 w 811"/>
                <a:gd name="T9" fmla="*/ 619 h 628"/>
                <a:gd name="T10" fmla="*/ 614 w 811"/>
                <a:gd name="T11" fmla="*/ 622 h 628"/>
                <a:gd name="T12" fmla="*/ 248 w 811"/>
                <a:gd name="T13" fmla="*/ 148 h 628"/>
                <a:gd name="T14" fmla="*/ 301 w 811"/>
                <a:gd name="T15" fmla="*/ 181 h 628"/>
                <a:gd name="T16" fmla="*/ 390 w 811"/>
                <a:gd name="T17" fmla="*/ 194 h 628"/>
                <a:gd name="T18" fmla="*/ 446 w 811"/>
                <a:gd name="T19" fmla="*/ 205 h 628"/>
                <a:gd name="T20" fmla="*/ 507 w 811"/>
                <a:gd name="T21" fmla="*/ 192 h 628"/>
                <a:gd name="T22" fmla="*/ 509 w 811"/>
                <a:gd name="T23" fmla="*/ 159 h 628"/>
                <a:gd name="T24" fmla="*/ 537 w 811"/>
                <a:gd name="T25" fmla="*/ 155 h 628"/>
                <a:gd name="T26" fmla="*/ 603 w 811"/>
                <a:gd name="T27" fmla="*/ 119 h 628"/>
                <a:gd name="T28" fmla="*/ 532 w 811"/>
                <a:gd name="T29" fmla="*/ 96 h 628"/>
                <a:gd name="T30" fmla="*/ 559 w 811"/>
                <a:gd name="T31" fmla="*/ 60 h 628"/>
                <a:gd name="T32" fmla="*/ 568 w 811"/>
                <a:gd name="T33" fmla="*/ 0 h 628"/>
                <a:gd name="T34" fmla="*/ 684 w 811"/>
                <a:gd name="T35" fmla="*/ 67 h 628"/>
                <a:gd name="T36" fmla="*/ 749 w 811"/>
                <a:gd name="T37" fmla="*/ 103 h 628"/>
                <a:gd name="T38" fmla="*/ 802 w 811"/>
                <a:gd name="T39" fmla="*/ 100 h 628"/>
                <a:gd name="T40" fmla="*/ 788 w 811"/>
                <a:gd name="T41" fmla="*/ 142 h 628"/>
                <a:gd name="T42" fmla="*/ 811 w 811"/>
                <a:gd name="T43" fmla="*/ 185 h 628"/>
                <a:gd name="T44" fmla="*/ 757 w 811"/>
                <a:gd name="T45" fmla="*/ 204 h 628"/>
                <a:gd name="T46" fmla="*/ 706 w 811"/>
                <a:gd name="T47" fmla="*/ 257 h 628"/>
                <a:gd name="T48" fmla="*/ 663 w 811"/>
                <a:gd name="T49" fmla="*/ 252 h 628"/>
                <a:gd name="T50" fmla="*/ 651 w 811"/>
                <a:gd name="T51" fmla="*/ 266 h 628"/>
                <a:gd name="T52" fmla="*/ 732 w 811"/>
                <a:gd name="T53" fmla="*/ 284 h 628"/>
                <a:gd name="T54" fmla="*/ 711 w 811"/>
                <a:gd name="T55" fmla="*/ 299 h 628"/>
                <a:gd name="T56" fmla="*/ 761 w 811"/>
                <a:gd name="T57" fmla="*/ 380 h 628"/>
                <a:gd name="T58" fmla="*/ 753 w 811"/>
                <a:gd name="T59" fmla="*/ 514 h 628"/>
                <a:gd name="T60" fmla="*/ 687 w 811"/>
                <a:gd name="T61" fmla="*/ 555 h 628"/>
                <a:gd name="T62" fmla="*/ 684 w 811"/>
                <a:gd name="T63" fmla="*/ 557 h 628"/>
                <a:gd name="T64" fmla="*/ 642 w 811"/>
                <a:gd name="T65" fmla="*/ 571 h 628"/>
                <a:gd name="T66" fmla="*/ 630 w 811"/>
                <a:gd name="T67" fmla="*/ 590 h 628"/>
                <a:gd name="T68" fmla="*/ 598 w 811"/>
                <a:gd name="T69" fmla="*/ 567 h 628"/>
                <a:gd name="T70" fmla="*/ 574 w 811"/>
                <a:gd name="T71" fmla="*/ 546 h 628"/>
                <a:gd name="T72" fmla="*/ 532 w 811"/>
                <a:gd name="T73" fmla="*/ 550 h 628"/>
                <a:gd name="T74" fmla="*/ 497 w 811"/>
                <a:gd name="T75" fmla="*/ 551 h 628"/>
                <a:gd name="T76" fmla="*/ 496 w 811"/>
                <a:gd name="T77" fmla="*/ 573 h 628"/>
                <a:gd name="T78" fmla="*/ 468 w 811"/>
                <a:gd name="T79" fmla="*/ 560 h 628"/>
                <a:gd name="T80" fmla="*/ 439 w 811"/>
                <a:gd name="T81" fmla="*/ 524 h 628"/>
                <a:gd name="T82" fmla="*/ 425 w 811"/>
                <a:gd name="T83" fmla="*/ 514 h 628"/>
                <a:gd name="T84" fmla="*/ 434 w 811"/>
                <a:gd name="T85" fmla="*/ 461 h 628"/>
                <a:gd name="T86" fmla="*/ 410 w 811"/>
                <a:gd name="T87" fmla="*/ 448 h 628"/>
                <a:gd name="T88" fmla="*/ 390 w 811"/>
                <a:gd name="T89" fmla="*/ 427 h 628"/>
                <a:gd name="T90" fmla="*/ 360 w 811"/>
                <a:gd name="T91" fmla="*/ 431 h 628"/>
                <a:gd name="T92" fmla="*/ 326 w 811"/>
                <a:gd name="T93" fmla="*/ 454 h 628"/>
                <a:gd name="T94" fmla="*/ 281 w 811"/>
                <a:gd name="T95" fmla="*/ 454 h 628"/>
                <a:gd name="T96" fmla="*/ 238 w 811"/>
                <a:gd name="T97" fmla="*/ 445 h 628"/>
                <a:gd name="T98" fmla="*/ 152 w 811"/>
                <a:gd name="T99" fmla="*/ 410 h 628"/>
                <a:gd name="T100" fmla="*/ 106 w 811"/>
                <a:gd name="T101" fmla="*/ 370 h 628"/>
                <a:gd name="T102" fmla="*/ 106 w 811"/>
                <a:gd name="T103" fmla="*/ 339 h 628"/>
                <a:gd name="T104" fmla="*/ 39 w 811"/>
                <a:gd name="T105" fmla="*/ 293 h 628"/>
                <a:gd name="T106" fmla="*/ 27 w 811"/>
                <a:gd name="T107" fmla="*/ 283 h 628"/>
                <a:gd name="T108" fmla="*/ 25 w 811"/>
                <a:gd name="T109" fmla="*/ 265 h 628"/>
                <a:gd name="T110" fmla="*/ 0 w 811"/>
                <a:gd name="T111" fmla="*/ 248 h 628"/>
                <a:gd name="T112" fmla="*/ 36 w 811"/>
                <a:gd name="T113" fmla="*/ 231 h 628"/>
                <a:gd name="T114" fmla="*/ 57 w 811"/>
                <a:gd name="T115" fmla="*/ 219 h 628"/>
                <a:gd name="T116" fmla="*/ 66 w 811"/>
                <a:gd name="T117" fmla="*/ 156 h 628"/>
                <a:gd name="T118" fmla="*/ 114 w 811"/>
                <a:gd name="T119" fmla="*/ 99 h 628"/>
                <a:gd name="T120" fmla="*/ 128 w 811"/>
                <a:gd name="T121" fmla="*/ 79 h 628"/>
                <a:gd name="T122" fmla="*/ 202 w 811"/>
                <a:gd name="T123" fmla="*/ 121 h 628"/>
                <a:gd name="T124" fmla="*/ 248 w 811"/>
                <a:gd name="T125" fmla="*/ 14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1" h="628">
                  <a:moveTo>
                    <a:pt x="791" y="504"/>
                  </a:moveTo>
                  <a:lnTo>
                    <a:pt x="801" y="511"/>
                  </a:lnTo>
                  <a:lnTo>
                    <a:pt x="799" y="535"/>
                  </a:lnTo>
                  <a:lnTo>
                    <a:pt x="782" y="555"/>
                  </a:lnTo>
                  <a:lnTo>
                    <a:pt x="780" y="544"/>
                  </a:lnTo>
                  <a:lnTo>
                    <a:pt x="780" y="525"/>
                  </a:lnTo>
                  <a:lnTo>
                    <a:pt x="791" y="504"/>
                  </a:lnTo>
                  <a:close/>
                  <a:moveTo>
                    <a:pt x="623" y="597"/>
                  </a:moveTo>
                  <a:lnTo>
                    <a:pt x="648" y="594"/>
                  </a:lnTo>
                  <a:lnTo>
                    <a:pt x="647" y="619"/>
                  </a:lnTo>
                  <a:lnTo>
                    <a:pt x="633" y="628"/>
                  </a:lnTo>
                  <a:lnTo>
                    <a:pt x="614" y="622"/>
                  </a:lnTo>
                  <a:lnTo>
                    <a:pt x="623" y="597"/>
                  </a:lnTo>
                  <a:close/>
                  <a:moveTo>
                    <a:pt x="248" y="148"/>
                  </a:moveTo>
                  <a:lnTo>
                    <a:pt x="295" y="176"/>
                  </a:lnTo>
                  <a:lnTo>
                    <a:pt x="301" y="181"/>
                  </a:lnTo>
                  <a:lnTo>
                    <a:pt x="310" y="189"/>
                  </a:lnTo>
                  <a:lnTo>
                    <a:pt x="390" y="194"/>
                  </a:lnTo>
                  <a:lnTo>
                    <a:pt x="438" y="212"/>
                  </a:lnTo>
                  <a:lnTo>
                    <a:pt x="446" y="205"/>
                  </a:lnTo>
                  <a:lnTo>
                    <a:pt x="471" y="194"/>
                  </a:lnTo>
                  <a:lnTo>
                    <a:pt x="507" y="192"/>
                  </a:lnTo>
                  <a:lnTo>
                    <a:pt x="521" y="172"/>
                  </a:lnTo>
                  <a:lnTo>
                    <a:pt x="509" y="159"/>
                  </a:lnTo>
                  <a:lnTo>
                    <a:pt x="507" y="148"/>
                  </a:lnTo>
                  <a:lnTo>
                    <a:pt x="537" y="155"/>
                  </a:lnTo>
                  <a:lnTo>
                    <a:pt x="571" y="123"/>
                  </a:lnTo>
                  <a:lnTo>
                    <a:pt x="603" y="119"/>
                  </a:lnTo>
                  <a:lnTo>
                    <a:pt x="570" y="96"/>
                  </a:lnTo>
                  <a:lnTo>
                    <a:pt x="532" y="96"/>
                  </a:lnTo>
                  <a:lnTo>
                    <a:pt x="528" y="65"/>
                  </a:lnTo>
                  <a:lnTo>
                    <a:pt x="559" y="60"/>
                  </a:lnTo>
                  <a:lnTo>
                    <a:pt x="540" y="6"/>
                  </a:lnTo>
                  <a:lnTo>
                    <a:pt x="568" y="0"/>
                  </a:lnTo>
                  <a:lnTo>
                    <a:pt x="611" y="8"/>
                  </a:lnTo>
                  <a:lnTo>
                    <a:pt x="684" y="67"/>
                  </a:lnTo>
                  <a:lnTo>
                    <a:pt x="731" y="82"/>
                  </a:lnTo>
                  <a:lnTo>
                    <a:pt x="749" y="103"/>
                  </a:lnTo>
                  <a:lnTo>
                    <a:pt x="794" y="92"/>
                  </a:lnTo>
                  <a:lnTo>
                    <a:pt x="802" y="100"/>
                  </a:lnTo>
                  <a:lnTo>
                    <a:pt x="808" y="148"/>
                  </a:lnTo>
                  <a:lnTo>
                    <a:pt x="788" y="142"/>
                  </a:lnTo>
                  <a:lnTo>
                    <a:pt x="782" y="151"/>
                  </a:lnTo>
                  <a:lnTo>
                    <a:pt x="811" y="185"/>
                  </a:lnTo>
                  <a:lnTo>
                    <a:pt x="802" y="193"/>
                  </a:lnTo>
                  <a:lnTo>
                    <a:pt x="757" y="204"/>
                  </a:lnTo>
                  <a:lnTo>
                    <a:pt x="736" y="239"/>
                  </a:lnTo>
                  <a:lnTo>
                    <a:pt x="706" y="257"/>
                  </a:lnTo>
                  <a:lnTo>
                    <a:pt x="682" y="220"/>
                  </a:lnTo>
                  <a:lnTo>
                    <a:pt x="663" y="252"/>
                  </a:lnTo>
                  <a:lnTo>
                    <a:pt x="647" y="255"/>
                  </a:lnTo>
                  <a:lnTo>
                    <a:pt x="651" y="266"/>
                  </a:lnTo>
                  <a:lnTo>
                    <a:pt x="701" y="279"/>
                  </a:lnTo>
                  <a:lnTo>
                    <a:pt x="732" y="284"/>
                  </a:lnTo>
                  <a:lnTo>
                    <a:pt x="734" y="291"/>
                  </a:lnTo>
                  <a:lnTo>
                    <a:pt x="711" y="299"/>
                  </a:lnTo>
                  <a:lnTo>
                    <a:pt x="701" y="328"/>
                  </a:lnTo>
                  <a:lnTo>
                    <a:pt x="761" y="380"/>
                  </a:lnTo>
                  <a:lnTo>
                    <a:pt x="778" y="418"/>
                  </a:lnTo>
                  <a:lnTo>
                    <a:pt x="753" y="514"/>
                  </a:lnTo>
                  <a:lnTo>
                    <a:pt x="725" y="542"/>
                  </a:lnTo>
                  <a:lnTo>
                    <a:pt x="687" y="555"/>
                  </a:lnTo>
                  <a:lnTo>
                    <a:pt x="684" y="554"/>
                  </a:lnTo>
                  <a:lnTo>
                    <a:pt x="684" y="557"/>
                  </a:lnTo>
                  <a:lnTo>
                    <a:pt x="680" y="560"/>
                  </a:lnTo>
                  <a:lnTo>
                    <a:pt x="642" y="571"/>
                  </a:lnTo>
                  <a:lnTo>
                    <a:pt x="640" y="591"/>
                  </a:lnTo>
                  <a:lnTo>
                    <a:pt x="630" y="590"/>
                  </a:lnTo>
                  <a:lnTo>
                    <a:pt x="622" y="570"/>
                  </a:lnTo>
                  <a:lnTo>
                    <a:pt x="598" y="567"/>
                  </a:lnTo>
                  <a:lnTo>
                    <a:pt x="576" y="559"/>
                  </a:lnTo>
                  <a:lnTo>
                    <a:pt x="574" y="546"/>
                  </a:lnTo>
                  <a:lnTo>
                    <a:pt x="551" y="534"/>
                  </a:lnTo>
                  <a:lnTo>
                    <a:pt x="532" y="550"/>
                  </a:lnTo>
                  <a:lnTo>
                    <a:pt x="507" y="546"/>
                  </a:lnTo>
                  <a:lnTo>
                    <a:pt x="497" y="551"/>
                  </a:lnTo>
                  <a:lnTo>
                    <a:pt x="502" y="573"/>
                  </a:lnTo>
                  <a:lnTo>
                    <a:pt x="496" y="573"/>
                  </a:lnTo>
                  <a:lnTo>
                    <a:pt x="491" y="565"/>
                  </a:lnTo>
                  <a:lnTo>
                    <a:pt x="468" y="560"/>
                  </a:lnTo>
                  <a:lnTo>
                    <a:pt x="458" y="539"/>
                  </a:lnTo>
                  <a:lnTo>
                    <a:pt x="439" y="524"/>
                  </a:lnTo>
                  <a:lnTo>
                    <a:pt x="436" y="523"/>
                  </a:lnTo>
                  <a:lnTo>
                    <a:pt x="425" y="514"/>
                  </a:lnTo>
                  <a:lnTo>
                    <a:pt x="440" y="490"/>
                  </a:lnTo>
                  <a:lnTo>
                    <a:pt x="434" y="461"/>
                  </a:lnTo>
                  <a:lnTo>
                    <a:pt x="414" y="443"/>
                  </a:lnTo>
                  <a:lnTo>
                    <a:pt x="410" y="448"/>
                  </a:lnTo>
                  <a:lnTo>
                    <a:pt x="398" y="446"/>
                  </a:lnTo>
                  <a:lnTo>
                    <a:pt x="390" y="427"/>
                  </a:lnTo>
                  <a:lnTo>
                    <a:pt x="365" y="428"/>
                  </a:lnTo>
                  <a:lnTo>
                    <a:pt x="360" y="431"/>
                  </a:lnTo>
                  <a:lnTo>
                    <a:pt x="341" y="451"/>
                  </a:lnTo>
                  <a:lnTo>
                    <a:pt x="326" y="454"/>
                  </a:lnTo>
                  <a:lnTo>
                    <a:pt x="294" y="447"/>
                  </a:lnTo>
                  <a:lnTo>
                    <a:pt x="281" y="454"/>
                  </a:lnTo>
                  <a:lnTo>
                    <a:pt x="272" y="453"/>
                  </a:lnTo>
                  <a:lnTo>
                    <a:pt x="238" y="445"/>
                  </a:lnTo>
                  <a:lnTo>
                    <a:pt x="203" y="430"/>
                  </a:lnTo>
                  <a:lnTo>
                    <a:pt x="152" y="410"/>
                  </a:lnTo>
                  <a:lnTo>
                    <a:pt x="120" y="392"/>
                  </a:lnTo>
                  <a:lnTo>
                    <a:pt x="106" y="370"/>
                  </a:lnTo>
                  <a:lnTo>
                    <a:pt x="120" y="372"/>
                  </a:lnTo>
                  <a:lnTo>
                    <a:pt x="106" y="339"/>
                  </a:lnTo>
                  <a:lnTo>
                    <a:pt x="80" y="317"/>
                  </a:lnTo>
                  <a:lnTo>
                    <a:pt x="39" y="293"/>
                  </a:lnTo>
                  <a:lnTo>
                    <a:pt x="27" y="293"/>
                  </a:lnTo>
                  <a:lnTo>
                    <a:pt x="27" y="283"/>
                  </a:lnTo>
                  <a:lnTo>
                    <a:pt x="33" y="285"/>
                  </a:lnTo>
                  <a:lnTo>
                    <a:pt x="25" y="265"/>
                  </a:lnTo>
                  <a:lnTo>
                    <a:pt x="6" y="261"/>
                  </a:lnTo>
                  <a:lnTo>
                    <a:pt x="0" y="248"/>
                  </a:lnTo>
                  <a:lnTo>
                    <a:pt x="14" y="230"/>
                  </a:lnTo>
                  <a:lnTo>
                    <a:pt x="36" y="231"/>
                  </a:lnTo>
                  <a:lnTo>
                    <a:pt x="40" y="219"/>
                  </a:lnTo>
                  <a:lnTo>
                    <a:pt x="57" y="219"/>
                  </a:lnTo>
                  <a:lnTo>
                    <a:pt x="81" y="200"/>
                  </a:lnTo>
                  <a:lnTo>
                    <a:pt x="66" y="156"/>
                  </a:lnTo>
                  <a:lnTo>
                    <a:pt x="87" y="111"/>
                  </a:lnTo>
                  <a:lnTo>
                    <a:pt x="114" y="99"/>
                  </a:lnTo>
                  <a:lnTo>
                    <a:pt x="125" y="78"/>
                  </a:lnTo>
                  <a:lnTo>
                    <a:pt x="128" y="79"/>
                  </a:lnTo>
                  <a:lnTo>
                    <a:pt x="179" y="100"/>
                  </a:lnTo>
                  <a:lnTo>
                    <a:pt x="202" y="121"/>
                  </a:lnTo>
                  <a:lnTo>
                    <a:pt x="206" y="144"/>
                  </a:lnTo>
                  <a:lnTo>
                    <a:pt x="248" y="148"/>
                  </a:lnTo>
                  <a:close/>
                </a:path>
              </a:pathLst>
            </a:custGeom>
            <a:solidFill>
              <a:srgbClr val="00B0F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213">
              <a:extLst>
                <a:ext uri="{FF2B5EF4-FFF2-40B4-BE49-F238E27FC236}">
                  <a16:creationId xmlns:a16="http://schemas.microsoft.com/office/drawing/2014/main" id="{BF9A8BF1-4210-7023-46B8-01C8D0AC6C0E}"/>
                </a:ext>
              </a:extLst>
            </p:cNvPr>
            <p:cNvSpPr>
              <a:spLocks/>
            </p:cNvSpPr>
            <p:nvPr/>
          </p:nvSpPr>
          <p:spPr bwMode="auto">
            <a:xfrm>
              <a:off x="2939" y="1643"/>
              <a:ext cx="23" cy="27"/>
            </a:xfrm>
            <a:custGeom>
              <a:avLst/>
              <a:gdLst>
                <a:gd name="T0" fmla="*/ 23 w 23"/>
                <a:gd name="T1" fmla="*/ 15 h 27"/>
                <a:gd name="T2" fmla="*/ 23 w 23"/>
                <a:gd name="T3" fmla="*/ 16 h 27"/>
                <a:gd name="T4" fmla="*/ 23 w 23"/>
                <a:gd name="T5" fmla="*/ 17 h 27"/>
                <a:gd name="T6" fmla="*/ 22 w 23"/>
                <a:gd name="T7" fmla="*/ 20 h 27"/>
                <a:gd name="T8" fmla="*/ 22 w 23"/>
                <a:gd name="T9" fmla="*/ 21 h 27"/>
                <a:gd name="T10" fmla="*/ 21 w 23"/>
                <a:gd name="T11" fmla="*/ 22 h 27"/>
                <a:gd name="T12" fmla="*/ 21 w 23"/>
                <a:gd name="T13" fmla="*/ 23 h 27"/>
                <a:gd name="T14" fmla="*/ 20 w 23"/>
                <a:gd name="T15" fmla="*/ 24 h 27"/>
                <a:gd name="T16" fmla="*/ 19 w 23"/>
                <a:gd name="T17" fmla="*/ 25 h 27"/>
                <a:gd name="T18" fmla="*/ 18 w 23"/>
                <a:gd name="T19" fmla="*/ 26 h 27"/>
                <a:gd name="T20" fmla="*/ 16 w 23"/>
                <a:gd name="T21" fmla="*/ 26 h 27"/>
                <a:gd name="T22" fmla="*/ 15 w 23"/>
                <a:gd name="T23" fmla="*/ 27 h 27"/>
                <a:gd name="T24" fmla="*/ 14 w 23"/>
                <a:gd name="T25" fmla="*/ 27 h 27"/>
                <a:gd name="T26" fmla="*/ 13 w 23"/>
                <a:gd name="T27" fmla="*/ 27 h 27"/>
                <a:gd name="T28" fmla="*/ 12 w 23"/>
                <a:gd name="T29" fmla="*/ 27 h 27"/>
                <a:gd name="T30" fmla="*/ 11 w 23"/>
                <a:gd name="T31" fmla="*/ 27 h 27"/>
                <a:gd name="T32" fmla="*/ 10 w 23"/>
                <a:gd name="T33" fmla="*/ 27 h 27"/>
                <a:gd name="T34" fmla="*/ 9 w 23"/>
                <a:gd name="T35" fmla="*/ 27 h 27"/>
                <a:gd name="T36" fmla="*/ 8 w 23"/>
                <a:gd name="T37" fmla="*/ 26 h 27"/>
                <a:gd name="T38" fmla="*/ 7 w 23"/>
                <a:gd name="T39" fmla="*/ 26 h 27"/>
                <a:gd name="T40" fmla="*/ 6 w 23"/>
                <a:gd name="T41" fmla="*/ 25 h 27"/>
                <a:gd name="T42" fmla="*/ 5 w 23"/>
                <a:gd name="T43" fmla="*/ 24 h 27"/>
                <a:gd name="T44" fmla="*/ 4 w 23"/>
                <a:gd name="T45" fmla="*/ 23 h 27"/>
                <a:gd name="T46" fmla="*/ 4 w 23"/>
                <a:gd name="T47" fmla="*/ 22 h 27"/>
                <a:gd name="T48" fmla="*/ 3 w 23"/>
                <a:gd name="T49" fmla="*/ 21 h 27"/>
                <a:gd name="T50" fmla="*/ 1 w 23"/>
                <a:gd name="T51" fmla="*/ 20 h 27"/>
                <a:gd name="T52" fmla="*/ 1 w 23"/>
                <a:gd name="T53" fmla="*/ 18 h 27"/>
                <a:gd name="T54" fmla="*/ 1 w 23"/>
                <a:gd name="T55" fmla="*/ 17 h 27"/>
                <a:gd name="T56" fmla="*/ 0 w 23"/>
                <a:gd name="T57" fmla="*/ 15 h 27"/>
                <a:gd name="T58" fmla="*/ 0 w 23"/>
                <a:gd name="T59" fmla="*/ 14 h 27"/>
                <a:gd name="T60" fmla="*/ 0 w 23"/>
                <a:gd name="T61" fmla="*/ 13 h 27"/>
                <a:gd name="T62" fmla="*/ 0 w 23"/>
                <a:gd name="T63" fmla="*/ 11 h 27"/>
                <a:gd name="T64" fmla="*/ 1 w 23"/>
                <a:gd name="T65" fmla="*/ 10 h 27"/>
                <a:gd name="T66" fmla="*/ 1 w 23"/>
                <a:gd name="T67" fmla="*/ 9 h 27"/>
                <a:gd name="T68" fmla="*/ 1 w 23"/>
                <a:gd name="T69" fmla="*/ 8 h 27"/>
                <a:gd name="T70" fmla="*/ 3 w 23"/>
                <a:gd name="T71" fmla="*/ 6 h 27"/>
                <a:gd name="T72" fmla="*/ 4 w 23"/>
                <a:gd name="T73" fmla="*/ 5 h 27"/>
                <a:gd name="T74" fmla="*/ 4 w 23"/>
                <a:gd name="T75" fmla="*/ 4 h 27"/>
                <a:gd name="T76" fmla="*/ 5 w 23"/>
                <a:gd name="T77" fmla="*/ 4 h 27"/>
                <a:gd name="T78" fmla="*/ 6 w 23"/>
                <a:gd name="T79" fmla="*/ 2 h 27"/>
                <a:gd name="T80" fmla="*/ 7 w 23"/>
                <a:gd name="T81" fmla="*/ 1 h 27"/>
                <a:gd name="T82" fmla="*/ 8 w 23"/>
                <a:gd name="T83" fmla="*/ 1 h 27"/>
                <a:gd name="T84" fmla="*/ 9 w 23"/>
                <a:gd name="T85" fmla="*/ 0 h 27"/>
                <a:gd name="T86" fmla="*/ 10 w 23"/>
                <a:gd name="T87" fmla="*/ 0 h 27"/>
                <a:gd name="T88" fmla="*/ 11 w 23"/>
                <a:gd name="T89" fmla="*/ 0 h 27"/>
                <a:gd name="T90" fmla="*/ 12 w 23"/>
                <a:gd name="T91" fmla="*/ 0 h 27"/>
                <a:gd name="T92" fmla="*/ 13 w 23"/>
                <a:gd name="T93" fmla="*/ 0 h 27"/>
                <a:gd name="T94" fmla="*/ 14 w 23"/>
                <a:gd name="T95" fmla="*/ 1 h 27"/>
                <a:gd name="T96" fmla="*/ 15 w 23"/>
                <a:gd name="T97" fmla="*/ 1 h 27"/>
                <a:gd name="T98" fmla="*/ 16 w 23"/>
                <a:gd name="T99" fmla="*/ 2 h 27"/>
                <a:gd name="T100" fmla="*/ 18 w 23"/>
                <a:gd name="T101" fmla="*/ 2 h 27"/>
                <a:gd name="T102" fmla="*/ 19 w 23"/>
                <a:gd name="T103" fmla="*/ 4 h 27"/>
                <a:gd name="T104" fmla="*/ 20 w 23"/>
                <a:gd name="T105" fmla="*/ 5 h 27"/>
                <a:gd name="T106" fmla="*/ 21 w 23"/>
                <a:gd name="T107" fmla="*/ 6 h 27"/>
                <a:gd name="T108" fmla="*/ 21 w 23"/>
                <a:gd name="T109" fmla="*/ 7 h 27"/>
                <a:gd name="T110" fmla="*/ 22 w 23"/>
                <a:gd name="T111" fmla="*/ 8 h 27"/>
                <a:gd name="T112" fmla="*/ 22 w 23"/>
                <a:gd name="T113" fmla="*/ 10 h 27"/>
                <a:gd name="T114" fmla="*/ 23 w 23"/>
                <a:gd name="T115" fmla="*/ 11 h 27"/>
                <a:gd name="T116" fmla="*/ 23 w 23"/>
                <a:gd name="T117" fmla="*/ 12 h 27"/>
                <a:gd name="T118" fmla="*/ 23 w 23"/>
                <a:gd name="T11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 h="27">
                  <a:moveTo>
                    <a:pt x="23" y="14"/>
                  </a:moveTo>
                  <a:lnTo>
                    <a:pt x="23" y="14"/>
                  </a:lnTo>
                  <a:lnTo>
                    <a:pt x="23" y="14"/>
                  </a:lnTo>
                  <a:lnTo>
                    <a:pt x="23" y="14"/>
                  </a:lnTo>
                  <a:lnTo>
                    <a:pt x="23" y="15"/>
                  </a:lnTo>
                  <a:lnTo>
                    <a:pt x="23" y="15"/>
                  </a:lnTo>
                  <a:lnTo>
                    <a:pt x="23" y="15"/>
                  </a:lnTo>
                  <a:lnTo>
                    <a:pt x="23" y="15"/>
                  </a:lnTo>
                  <a:lnTo>
                    <a:pt x="23" y="15"/>
                  </a:lnTo>
                  <a:lnTo>
                    <a:pt x="23" y="16"/>
                  </a:lnTo>
                  <a:lnTo>
                    <a:pt x="23" y="16"/>
                  </a:lnTo>
                  <a:lnTo>
                    <a:pt x="23" y="16"/>
                  </a:lnTo>
                  <a:lnTo>
                    <a:pt x="23" y="16"/>
                  </a:lnTo>
                  <a:lnTo>
                    <a:pt x="23" y="17"/>
                  </a:lnTo>
                  <a:lnTo>
                    <a:pt x="23" y="17"/>
                  </a:lnTo>
                  <a:lnTo>
                    <a:pt x="23" y="17"/>
                  </a:lnTo>
                  <a:lnTo>
                    <a:pt x="23" y="17"/>
                  </a:lnTo>
                  <a:lnTo>
                    <a:pt x="23" y="17"/>
                  </a:lnTo>
                  <a:lnTo>
                    <a:pt x="23" y="18"/>
                  </a:lnTo>
                  <a:lnTo>
                    <a:pt x="23" y="18"/>
                  </a:lnTo>
                  <a:lnTo>
                    <a:pt x="22" y="18"/>
                  </a:lnTo>
                  <a:lnTo>
                    <a:pt x="22" y="18"/>
                  </a:lnTo>
                  <a:lnTo>
                    <a:pt x="22" y="18"/>
                  </a:lnTo>
                  <a:lnTo>
                    <a:pt x="22" y="20"/>
                  </a:lnTo>
                  <a:lnTo>
                    <a:pt x="22" y="20"/>
                  </a:lnTo>
                  <a:lnTo>
                    <a:pt x="22" y="20"/>
                  </a:lnTo>
                  <a:lnTo>
                    <a:pt x="22" y="20"/>
                  </a:lnTo>
                  <a:lnTo>
                    <a:pt x="22" y="20"/>
                  </a:lnTo>
                  <a:lnTo>
                    <a:pt x="22" y="21"/>
                  </a:lnTo>
                  <a:lnTo>
                    <a:pt x="22" y="21"/>
                  </a:lnTo>
                  <a:lnTo>
                    <a:pt x="22" y="21"/>
                  </a:lnTo>
                  <a:lnTo>
                    <a:pt x="22" y="21"/>
                  </a:lnTo>
                  <a:lnTo>
                    <a:pt x="22" y="21"/>
                  </a:lnTo>
                  <a:lnTo>
                    <a:pt x="22" y="22"/>
                  </a:lnTo>
                  <a:lnTo>
                    <a:pt x="21" y="22"/>
                  </a:lnTo>
                  <a:lnTo>
                    <a:pt x="21" y="22"/>
                  </a:lnTo>
                  <a:lnTo>
                    <a:pt x="21" y="22"/>
                  </a:lnTo>
                  <a:lnTo>
                    <a:pt x="21" y="22"/>
                  </a:lnTo>
                  <a:lnTo>
                    <a:pt x="21" y="23"/>
                  </a:lnTo>
                  <a:lnTo>
                    <a:pt x="21" y="23"/>
                  </a:lnTo>
                  <a:lnTo>
                    <a:pt x="21" y="23"/>
                  </a:lnTo>
                  <a:lnTo>
                    <a:pt x="21" y="23"/>
                  </a:lnTo>
                  <a:lnTo>
                    <a:pt x="21" y="23"/>
                  </a:lnTo>
                  <a:lnTo>
                    <a:pt x="20" y="23"/>
                  </a:lnTo>
                  <a:lnTo>
                    <a:pt x="20" y="24"/>
                  </a:lnTo>
                  <a:lnTo>
                    <a:pt x="20" y="24"/>
                  </a:lnTo>
                  <a:lnTo>
                    <a:pt x="20" y="24"/>
                  </a:lnTo>
                  <a:lnTo>
                    <a:pt x="20" y="24"/>
                  </a:lnTo>
                  <a:lnTo>
                    <a:pt x="20" y="24"/>
                  </a:lnTo>
                  <a:lnTo>
                    <a:pt x="20" y="24"/>
                  </a:lnTo>
                  <a:lnTo>
                    <a:pt x="20" y="24"/>
                  </a:lnTo>
                  <a:lnTo>
                    <a:pt x="19" y="25"/>
                  </a:lnTo>
                  <a:lnTo>
                    <a:pt x="19" y="25"/>
                  </a:lnTo>
                  <a:lnTo>
                    <a:pt x="19" y="25"/>
                  </a:lnTo>
                  <a:lnTo>
                    <a:pt x="19" y="25"/>
                  </a:lnTo>
                  <a:lnTo>
                    <a:pt x="19" y="25"/>
                  </a:lnTo>
                  <a:lnTo>
                    <a:pt x="19" y="25"/>
                  </a:lnTo>
                  <a:lnTo>
                    <a:pt x="19" y="25"/>
                  </a:lnTo>
                  <a:lnTo>
                    <a:pt x="18" y="25"/>
                  </a:lnTo>
                  <a:lnTo>
                    <a:pt x="18" y="26"/>
                  </a:lnTo>
                  <a:lnTo>
                    <a:pt x="18" y="26"/>
                  </a:lnTo>
                  <a:lnTo>
                    <a:pt x="18" y="26"/>
                  </a:lnTo>
                  <a:lnTo>
                    <a:pt x="18" y="26"/>
                  </a:lnTo>
                  <a:lnTo>
                    <a:pt x="18" y="26"/>
                  </a:lnTo>
                  <a:lnTo>
                    <a:pt x="18" y="26"/>
                  </a:lnTo>
                  <a:lnTo>
                    <a:pt x="16" y="26"/>
                  </a:lnTo>
                  <a:lnTo>
                    <a:pt x="16" y="26"/>
                  </a:lnTo>
                  <a:lnTo>
                    <a:pt x="16" y="26"/>
                  </a:lnTo>
                  <a:lnTo>
                    <a:pt x="16" y="26"/>
                  </a:lnTo>
                  <a:lnTo>
                    <a:pt x="16" y="27"/>
                  </a:lnTo>
                  <a:lnTo>
                    <a:pt x="16" y="27"/>
                  </a:lnTo>
                  <a:lnTo>
                    <a:pt x="15" y="27"/>
                  </a:lnTo>
                  <a:lnTo>
                    <a:pt x="15" y="27"/>
                  </a:lnTo>
                  <a:lnTo>
                    <a:pt x="15" y="27"/>
                  </a:lnTo>
                  <a:lnTo>
                    <a:pt x="15" y="27"/>
                  </a:lnTo>
                  <a:lnTo>
                    <a:pt x="15" y="27"/>
                  </a:lnTo>
                  <a:lnTo>
                    <a:pt x="14" y="27"/>
                  </a:lnTo>
                  <a:lnTo>
                    <a:pt x="14" y="27"/>
                  </a:lnTo>
                  <a:lnTo>
                    <a:pt x="14" y="27"/>
                  </a:lnTo>
                  <a:lnTo>
                    <a:pt x="14" y="27"/>
                  </a:lnTo>
                  <a:lnTo>
                    <a:pt x="14" y="27"/>
                  </a:lnTo>
                  <a:lnTo>
                    <a:pt x="14" y="27"/>
                  </a:lnTo>
                  <a:lnTo>
                    <a:pt x="13" y="27"/>
                  </a:lnTo>
                  <a:lnTo>
                    <a:pt x="13" y="27"/>
                  </a:lnTo>
                  <a:lnTo>
                    <a:pt x="13" y="27"/>
                  </a:lnTo>
                  <a:lnTo>
                    <a:pt x="13" y="27"/>
                  </a:lnTo>
                  <a:lnTo>
                    <a:pt x="13" y="27"/>
                  </a:lnTo>
                  <a:lnTo>
                    <a:pt x="13" y="27"/>
                  </a:lnTo>
                  <a:lnTo>
                    <a:pt x="12" y="27"/>
                  </a:lnTo>
                  <a:lnTo>
                    <a:pt x="12" y="27"/>
                  </a:lnTo>
                  <a:lnTo>
                    <a:pt x="12" y="27"/>
                  </a:lnTo>
                  <a:lnTo>
                    <a:pt x="12" y="27"/>
                  </a:lnTo>
                  <a:lnTo>
                    <a:pt x="12" y="27"/>
                  </a:lnTo>
                  <a:lnTo>
                    <a:pt x="11" y="27"/>
                  </a:lnTo>
                  <a:lnTo>
                    <a:pt x="11" y="27"/>
                  </a:lnTo>
                  <a:lnTo>
                    <a:pt x="11" y="27"/>
                  </a:lnTo>
                  <a:lnTo>
                    <a:pt x="11" y="27"/>
                  </a:lnTo>
                  <a:lnTo>
                    <a:pt x="11" y="27"/>
                  </a:lnTo>
                  <a:lnTo>
                    <a:pt x="11" y="27"/>
                  </a:lnTo>
                  <a:lnTo>
                    <a:pt x="10" y="27"/>
                  </a:lnTo>
                  <a:lnTo>
                    <a:pt x="10" y="27"/>
                  </a:lnTo>
                  <a:lnTo>
                    <a:pt x="10" y="27"/>
                  </a:lnTo>
                  <a:lnTo>
                    <a:pt x="10" y="27"/>
                  </a:lnTo>
                  <a:lnTo>
                    <a:pt x="10" y="27"/>
                  </a:lnTo>
                  <a:lnTo>
                    <a:pt x="9" y="27"/>
                  </a:lnTo>
                  <a:lnTo>
                    <a:pt x="9" y="27"/>
                  </a:lnTo>
                  <a:lnTo>
                    <a:pt x="9" y="27"/>
                  </a:lnTo>
                  <a:lnTo>
                    <a:pt x="9" y="27"/>
                  </a:lnTo>
                  <a:lnTo>
                    <a:pt x="9" y="27"/>
                  </a:lnTo>
                  <a:lnTo>
                    <a:pt x="9" y="27"/>
                  </a:lnTo>
                  <a:lnTo>
                    <a:pt x="8" y="27"/>
                  </a:lnTo>
                  <a:lnTo>
                    <a:pt x="8" y="27"/>
                  </a:lnTo>
                  <a:lnTo>
                    <a:pt x="8" y="26"/>
                  </a:lnTo>
                  <a:lnTo>
                    <a:pt x="8" y="26"/>
                  </a:lnTo>
                  <a:lnTo>
                    <a:pt x="8" y="26"/>
                  </a:lnTo>
                  <a:lnTo>
                    <a:pt x="8" y="26"/>
                  </a:lnTo>
                  <a:lnTo>
                    <a:pt x="7" y="26"/>
                  </a:lnTo>
                  <a:lnTo>
                    <a:pt x="7" y="26"/>
                  </a:lnTo>
                  <a:lnTo>
                    <a:pt x="7" y="26"/>
                  </a:lnTo>
                  <a:lnTo>
                    <a:pt x="7" y="26"/>
                  </a:lnTo>
                  <a:lnTo>
                    <a:pt x="7" y="26"/>
                  </a:lnTo>
                  <a:lnTo>
                    <a:pt x="7" y="26"/>
                  </a:lnTo>
                  <a:lnTo>
                    <a:pt x="6" y="25"/>
                  </a:lnTo>
                  <a:lnTo>
                    <a:pt x="6" y="25"/>
                  </a:lnTo>
                  <a:lnTo>
                    <a:pt x="6" y="25"/>
                  </a:lnTo>
                  <a:lnTo>
                    <a:pt x="6" y="25"/>
                  </a:lnTo>
                  <a:lnTo>
                    <a:pt x="6" y="25"/>
                  </a:lnTo>
                  <a:lnTo>
                    <a:pt x="6" y="25"/>
                  </a:lnTo>
                  <a:lnTo>
                    <a:pt x="5" y="25"/>
                  </a:lnTo>
                  <a:lnTo>
                    <a:pt x="5" y="25"/>
                  </a:lnTo>
                  <a:lnTo>
                    <a:pt x="5" y="24"/>
                  </a:lnTo>
                  <a:lnTo>
                    <a:pt x="5" y="24"/>
                  </a:lnTo>
                  <a:lnTo>
                    <a:pt x="5" y="24"/>
                  </a:lnTo>
                  <a:lnTo>
                    <a:pt x="5" y="24"/>
                  </a:lnTo>
                  <a:lnTo>
                    <a:pt x="5" y="24"/>
                  </a:lnTo>
                  <a:lnTo>
                    <a:pt x="5" y="24"/>
                  </a:lnTo>
                  <a:lnTo>
                    <a:pt x="4" y="24"/>
                  </a:lnTo>
                  <a:lnTo>
                    <a:pt x="4" y="23"/>
                  </a:lnTo>
                  <a:lnTo>
                    <a:pt x="4" y="23"/>
                  </a:lnTo>
                  <a:lnTo>
                    <a:pt x="4" y="23"/>
                  </a:lnTo>
                  <a:lnTo>
                    <a:pt x="4" y="23"/>
                  </a:lnTo>
                  <a:lnTo>
                    <a:pt x="4" y="23"/>
                  </a:lnTo>
                  <a:lnTo>
                    <a:pt x="4" y="23"/>
                  </a:lnTo>
                  <a:lnTo>
                    <a:pt x="4" y="22"/>
                  </a:lnTo>
                  <a:lnTo>
                    <a:pt x="3" y="22"/>
                  </a:lnTo>
                  <a:lnTo>
                    <a:pt x="3" y="22"/>
                  </a:lnTo>
                  <a:lnTo>
                    <a:pt x="3" y="22"/>
                  </a:lnTo>
                  <a:lnTo>
                    <a:pt x="3" y="22"/>
                  </a:lnTo>
                  <a:lnTo>
                    <a:pt x="3" y="21"/>
                  </a:lnTo>
                  <a:lnTo>
                    <a:pt x="3" y="21"/>
                  </a:lnTo>
                  <a:lnTo>
                    <a:pt x="3" y="21"/>
                  </a:lnTo>
                  <a:lnTo>
                    <a:pt x="3" y="21"/>
                  </a:lnTo>
                  <a:lnTo>
                    <a:pt x="3" y="21"/>
                  </a:lnTo>
                  <a:lnTo>
                    <a:pt x="3" y="20"/>
                  </a:lnTo>
                  <a:lnTo>
                    <a:pt x="1" y="20"/>
                  </a:lnTo>
                  <a:lnTo>
                    <a:pt x="1" y="20"/>
                  </a:lnTo>
                  <a:lnTo>
                    <a:pt x="1" y="20"/>
                  </a:lnTo>
                  <a:lnTo>
                    <a:pt x="1" y="20"/>
                  </a:lnTo>
                  <a:lnTo>
                    <a:pt x="1" y="18"/>
                  </a:lnTo>
                  <a:lnTo>
                    <a:pt x="1" y="18"/>
                  </a:lnTo>
                  <a:lnTo>
                    <a:pt x="1" y="18"/>
                  </a:lnTo>
                  <a:lnTo>
                    <a:pt x="1" y="18"/>
                  </a:lnTo>
                  <a:lnTo>
                    <a:pt x="1" y="18"/>
                  </a:lnTo>
                  <a:lnTo>
                    <a:pt x="1" y="17"/>
                  </a:lnTo>
                  <a:lnTo>
                    <a:pt x="1" y="17"/>
                  </a:lnTo>
                  <a:lnTo>
                    <a:pt x="1" y="17"/>
                  </a:lnTo>
                  <a:lnTo>
                    <a:pt x="1" y="17"/>
                  </a:lnTo>
                  <a:lnTo>
                    <a:pt x="1" y="17"/>
                  </a:lnTo>
                  <a:lnTo>
                    <a:pt x="1" y="16"/>
                  </a:lnTo>
                  <a:lnTo>
                    <a:pt x="0" y="16"/>
                  </a:lnTo>
                  <a:lnTo>
                    <a:pt x="0" y="16"/>
                  </a:lnTo>
                  <a:lnTo>
                    <a:pt x="0" y="16"/>
                  </a:lnTo>
                  <a:lnTo>
                    <a:pt x="0" y="15"/>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3"/>
                  </a:lnTo>
                  <a:lnTo>
                    <a:pt x="0" y="12"/>
                  </a:lnTo>
                  <a:lnTo>
                    <a:pt x="0" y="12"/>
                  </a:lnTo>
                  <a:lnTo>
                    <a:pt x="0" y="12"/>
                  </a:lnTo>
                  <a:lnTo>
                    <a:pt x="0" y="12"/>
                  </a:lnTo>
                  <a:lnTo>
                    <a:pt x="0" y="11"/>
                  </a:lnTo>
                  <a:lnTo>
                    <a:pt x="0" y="11"/>
                  </a:lnTo>
                  <a:lnTo>
                    <a:pt x="0" y="11"/>
                  </a:lnTo>
                  <a:lnTo>
                    <a:pt x="0" y="11"/>
                  </a:lnTo>
                  <a:lnTo>
                    <a:pt x="0" y="11"/>
                  </a:lnTo>
                  <a:lnTo>
                    <a:pt x="0" y="10"/>
                  </a:lnTo>
                  <a:lnTo>
                    <a:pt x="1" y="10"/>
                  </a:lnTo>
                  <a:lnTo>
                    <a:pt x="1" y="10"/>
                  </a:lnTo>
                  <a:lnTo>
                    <a:pt x="1" y="10"/>
                  </a:lnTo>
                  <a:lnTo>
                    <a:pt x="1" y="10"/>
                  </a:lnTo>
                  <a:lnTo>
                    <a:pt x="1" y="9"/>
                  </a:lnTo>
                  <a:lnTo>
                    <a:pt x="1" y="9"/>
                  </a:lnTo>
                  <a:lnTo>
                    <a:pt x="1" y="9"/>
                  </a:lnTo>
                  <a:lnTo>
                    <a:pt x="1" y="9"/>
                  </a:lnTo>
                  <a:lnTo>
                    <a:pt x="1" y="9"/>
                  </a:lnTo>
                  <a:lnTo>
                    <a:pt x="1" y="8"/>
                  </a:lnTo>
                  <a:lnTo>
                    <a:pt x="1" y="8"/>
                  </a:lnTo>
                  <a:lnTo>
                    <a:pt x="1" y="8"/>
                  </a:lnTo>
                  <a:lnTo>
                    <a:pt x="1" y="8"/>
                  </a:lnTo>
                  <a:lnTo>
                    <a:pt x="1" y="8"/>
                  </a:lnTo>
                  <a:lnTo>
                    <a:pt x="1" y="7"/>
                  </a:lnTo>
                  <a:lnTo>
                    <a:pt x="3" y="7"/>
                  </a:lnTo>
                  <a:lnTo>
                    <a:pt x="3" y="7"/>
                  </a:lnTo>
                  <a:lnTo>
                    <a:pt x="3" y="7"/>
                  </a:lnTo>
                  <a:lnTo>
                    <a:pt x="3" y="7"/>
                  </a:lnTo>
                  <a:lnTo>
                    <a:pt x="3" y="6"/>
                  </a:lnTo>
                  <a:lnTo>
                    <a:pt x="3" y="6"/>
                  </a:lnTo>
                  <a:lnTo>
                    <a:pt x="3" y="6"/>
                  </a:lnTo>
                  <a:lnTo>
                    <a:pt x="3" y="6"/>
                  </a:lnTo>
                  <a:lnTo>
                    <a:pt x="3" y="6"/>
                  </a:lnTo>
                  <a:lnTo>
                    <a:pt x="3" y="6"/>
                  </a:lnTo>
                  <a:lnTo>
                    <a:pt x="4" y="5"/>
                  </a:lnTo>
                  <a:lnTo>
                    <a:pt x="4" y="5"/>
                  </a:lnTo>
                  <a:lnTo>
                    <a:pt x="4" y="5"/>
                  </a:lnTo>
                  <a:lnTo>
                    <a:pt x="4" y="5"/>
                  </a:lnTo>
                  <a:lnTo>
                    <a:pt x="4" y="5"/>
                  </a:lnTo>
                  <a:lnTo>
                    <a:pt x="4" y="5"/>
                  </a:lnTo>
                  <a:lnTo>
                    <a:pt x="4" y="4"/>
                  </a:lnTo>
                  <a:lnTo>
                    <a:pt x="4" y="4"/>
                  </a:lnTo>
                  <a:lnTo>
                    <a:pt x="5" y="4"/>
                  </a:lnTo>
                  <a:lnTo>
                    <a:pt x="5" y="4"/>
                  </a:lnTo>
                  <a:lnTo>
                    <a:pt x="5" y="4"/>
                  </a:lnTo>
                  <a:lnTo>
                    <a:pt x="5" y="4"/>
                  </a:lnTo>
                  <a:lnTo>
                    <a:pt x="5" y="4"/>
                  </a:lnTo>
                  <a:lnTo>
                    <a:pt x="5" y="2"/>
                  </a:lnTo>
                  <a:lnTo>
                    <a:pt x="5" y="2"/>
                  </a:lnTo>
                  <a:lnTo>
                    <a:pt x="5" y="2"/>
                  </a:lnTo>
                  <a:lnTo>
                    <a:pt x="6" y="2"/>
                  </a:lnTo>
                  <a:lnTo>
                    <a:pt x="6" y="2"/>
                  </a:lnTo>
                  <a:lnTo>
                    <a:pt x="6" y="2"/>
                  </a:lnTo>
                  <a:lnTo>
                    <a:pt x="6" y="2"/>
                  </a:lnTo>
                  <a:lnTo>
                    <a:pt x="6" y="2"/>
                  </a:lnTo>
                  <a:lnTo>
                    <a:pt x="6" y="1"/>
                  </a:lnTo>
                  <a:lnTo>
                    <a:pt x="7" y="1"/>
                  </a:lnTo>
                  <a:lnTo>
                    <a:pt x="7" y="1"/>
                  </a:lnTo>
                  <a:lnTo>
                    <a:pt x="7" y="1"/>
                  </a:lnTo>
                  <a:lnTo>
                    <a:pt x="7" y="1"/>
                  </a:lnTo>
                  <a:lnTo>
                    <a:pt x="7" y="1"/>
                  </a:lnTo>
                  <a:lnTo>
                    <a:pt x="7" y="1"/>
                  </a:lnTo>
                  <a:lnTo>
                    <a:pt x="8" y="1"/>
                  </a:lnTo>
                  <a:lnTo>
                    <a:pt x="8" y="1"/>
                  </a:lnTo>
                  <a:lnTo>
                    <a:pt x="8" y="1"/>
                  </a:lnTo>
                  <a:lnTo>
                    <a:pt x="8" y="1"/>
                  </a:lnTo>
                  <a:lnTo>
                    <a:pt x="8" y="1"/>
                  </a:lnTo>
                  <a:lnTo>
                    <a:pt x="8"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4" y="1"/>
                  </a:lnTo>
                  <a:lnTo>
                    <a:pt x="14" y="1"/>
                  </a:lnTo>
                  <a:lnTo>
                    <a:pt x="15" y="1"/>
                  </a:lnTo>
                  <a:lnTo>
                    <a:pt x="15" y="1"/>
                  </a:lnTo>
                  <a:lnTo>
                    <a:pt x="15" y="1"/>
                  </a:lnTo>
                  <a:lnTo>
                    <a:pt x="15" y="1"/>
                  </a:lnTo>
                  <a:lnTo>
                    <a:pt x="15" y="1"/>
                  </a:lnTo>
                  <a:lnTo>
                    <a:pt x="15" y="1"/>
                  </a:lnTo>
                  <a:lnTo>
                    <a:pt x="16" y="1"/>
                  </a:lnTo>
                  <a:lnTo>
                    <a:pt x="16" y="1"/>
                  </a:lnTo>
                  <a:lnTo>
                    <a:pt x="16" y="1"/>
                  </a:lnTo>
                  <a:lnTo>
                    <a:pt x="16" y="1"/>
                  </a:lnTo>
                  <a:lnTo>
                    <a:pt x="16" y="2"/>
                  </a:lnTo>
                  <a:lnTo>
                    <a:pt x="16" y="2"/>
                  </a:lnTo>
                  <a:lnTo>
                    <a:pt x="18" y="2"/>
                  </a:lnTo>
                  <a:lnTo>
                    <a:pt x="18" y="2"/>
                  </a:lnTo>
                  <a:lnTo>
                    <a:pt x="18" y="2"/>
                  </a:lnTo>
                  <a:lnTo>
                    <a:pt x="18" y="2"/>
                  </a:lnTo>
                  <a:lnTo>
                    <a:pt x="18" y="2"/>
                  </a:lnTo>
                  <a:lnTo>
                    <a:pt x="18" y="2"/>
                  </a:lnTo>
                  <a:lnTo>
                    <a:pt x="18" y="4"/>
                  </a:lnTo>
                  <a:lnTo>
                    <a:pt x="19" y="4"/>
                  </a:lnTo>
                  <a:lnTo>
                    <a:pt x="19" y="4"/>
                  </a:lnTo>
                  <a:lnTo>
                    <a:pt x="19" y="4"/>
                  </a:lnTo>
                  <a:lnTo>
                    <a:pt x="19" y="4"/>
                  </a:lnTo>
                  <a:lnTo>
                    <a:pt x="19" y="4"/>
                  </a:lnTo>
                  <a:lnTo>
                    <a:pt x="19" y="4"/>
                  </a:lnTo>
                  <a:lnTo>
                    <a:pt x="19" y="5"/>
                  </a:lnTo>
                  <a:lnTo>
                    <a:pt x="20" y="5"/>
                  </a:lnTo>
                  <a:lnTo>
                    <a:pt x="20" y="5"/>
                  </a:lnTo>
                  <a:lnTo>
                    <a:pt x="20" y="5"/>
                  </a:lnTo>
                  <a:lnTo>
                    <a:pt x="20" y="5"/>
                  </a:lnTo>
                  <a:lnTo>
                    <a:pt x="20" y="5"/>
                  </a:lnTo>
                  <a:lnTo>
                    <a:pt x="20" y="6"/>
                  </a:lnTo>
                  <a:lnTo>
                    <a:pt x="20" y="6"/>
                  </a:lnTo>
                  <a:lnTo>
                    <a:pt x="20" y="6"/>
                  </a:lnTo>
                  <a:lnTo>
                    <a:pt x="21" y="6"/>
                  </a:lnTo>
                  <a:lnTo>
                    <a:pt x="21" y="6"/>
                  </a:lnTo>
                  <a:lnTo>
                    <a:pt x="21" y="6"/>
                  </a:lnTo>
                  <a:lnTo>
                    <a:pt x="21" y="7"/>
                  </a:lnTo>
                  <a:lnTo>
                    <a:pt x="21" y="7"/>
                  </a:lnTo>
                  <a:lnTo>
                    <a:pt x="21" y="7"/>
                  </a:lnTo>
                  <a:lnTo>
                    <a:pt x="21" y="7"/>
                  </a:lnTo>
                  <a:lnTo>
                    <a:pt x="21" y="7"/>
                  </a:lnTo>
                  <a:lnTo>
                    <a:pt x="21" y="8"/>
                  </a:lnTo>
                  <a:lnTo>
                    <a:pt x="22" y="8"/>
                  </a:lnTo>
                  <a:lnTo>
                    <a:pt x="22" y="8"/>
                  </a:lnTo>
                  <a:lnTo>
                    <a:pt x="22" y="8"/>
                  </a:lnTo>
                  <a:lnTo>
                    <a:pt x="22" y="8"/>
                  </a:lnTo>
                  <a:lnTo>
                    <a:pt x="22" y="9"/>
                  </a:lnTo>
                  <a:lnTo>
                    <a:pt x="22" y="9"/>
                  </a:lnTo>
                  <a:lnTo>
                    <a:pt x="22" y="9"/>
                  </a:lnTo>
                  <a:lnTo>
                    <a:pt x="22" y="9"/>
                  </a:lnTo>
                  <a:lnTo>
                    <a:pt x="22" y="9"/>
                  </a:lnTo>
                  <a:lnTo>
                    <a:pt x="22" y="10"/>
                  </a:lnTo>
                  <a:lnTo>
                    <a:pt x="22" y="10"/>
                  </a:lnTo>
                  <a:lnTo>
                    <a:pt x="22" y="10"/>
                  </a:lnTo>
                  <a:lnTo>
                    <a:pt x="22" y="10"/>
                  </a:lnTo>
                  <a:lnTo>
                    <a:pt x="22" y="10"/>
                  </a:lnTo>
                  <a:lnTo>
                    <a:pt x="23" y="11"/>
                  </a:lnTo>
                  <a:lnTo>
                    <a:pt x="23" y="11"/>
                  </a:lnTo>
                  <a:lnTo>
                    <a:pt x="23" y="11"/>
                  </a:lnTo>
                  <a:lnTo>
                    <a:pt x="23" y="11"/>
                  </a:lnTo>
                  <a:lnTo>
                    <a:pt x="23" y="11"/>
                  </a:lnTo>
                  <a:lnTo>
                    <a:pt x="23" y="12"/>
                  </a:lnTo>
                  <a:lnTo>
                    <a:pt x="23" y="12"/>
                  </a:lnTo>
                  <a:lnTo>
                    <a:pt x="23" y="12"/>
                  </a:lnTo>
                  <a:lnTo>
                    <a:pt x="23" y="12"/>
                  </a:lnTo>
                  <a:lnTo>
                    <a:pt x="23" y="13"/>
                  </a:lnTo>
                  <a:lnTo>
                    <a:pt x="23" y="13"/>
                  </a:lnTo>
                  <a:lnTo>
                    <a:pt x="23" y="13"/>
                  </a:lnTo>
                  <a:lnTo>
                    <a:pt x="23" y="13"/>
                  </a:lnTo>
                  <a:lnTo>
                    <a:pt x="23" y="13"/>
                  </a:lnTo>
                  <a:lnTo>
                    <a:pt x="23" y="14"/>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214">
              <a:extLst>
                <a:ext uri="{FF2B5EF4-FFF2-40B4-BE49-F238E27FC236}">
                  <a16:creationId xmlns:a16="http://schemas.microsoft.com/office/drawing/2014/main" id="{E006B9CC-80F1-BDB9-50A1-DE72C0080F87}"/>
                </a:ext>
              </a:extLst>
            </p:cNvPr>
            <p:cNvSpPr>
              <a:spLocks/>
            </p:cNvSpPr>
            <p:nvPr/>
          </p:nvSpPr>
          <p:spPr bwMode="auto">
            <a:xfrm>
              <a:off x="132" y="2552"/>
              <a:ext cx="27" cy="30"/>
            </a:xfrm>
            <a:custGeom>
              <a:avLst/>
              <a:gdLst>
                <a:gd name="T0" fmla="*/ 27 w 27"/>
                <a:gd name="T1" fmla="*/ 16 h 30"/>
                <a:gd name="T2" fmla="*/ 27 w 27"/>
                <a:gd name="T3" fmla="*/ 18 h 30"/>
                <a:gd name="T4" fmla="*/ 27 w 27"/>
                <a:gd name="T5" fmla="*/ 19 h 30"/>
                <a:gd name="T6" fmla="*/ 27 w 27"/>
                <a:gd name="T7" fmla="*/ 21 h 30"/>
                <a:gd name="T8" fmla="*/ 26 w 27"/>
                <a:gd name="T9" fmla="*/ 22 h 30"/>
                <a:gd name="T10" fmla="*/ 26 w 27"/>
                <a:gd name="T11" fmla="*/ 23 h 30"/>
                <a:gd name="T12" fmla="*/ 24 w 27"/>
                <a:gd name="T13" fmla="*/ 25 h 30"/>
                <a:gd name="T14" fmla="*/ 24 w 27"/>
                <a:gd name="T15" fmla="*/ 26 h 30"/>
                <a:gd name="T16" fmla="*/ 23 w 27"/>
                <a:gd name="T17" fmla="*/ 27 h 30"/>
                <a:gd name="T18" fmla="*/ 22 w 27"/>
                <a:gd name="T19" fmla="*/ 27 h 30"/>
                <a:gd name="T20" fmla="*/ 21 w 27"/>
                <a:gd name="T21" fmla="*/ 29 h 30"/>
                <a:gd name="T22" fmla="*/ 20 w 27"/>
                <a:gd name="T23" fmla="*/ 30 h 30"/>
                <a:gd name="T24" fmla="*/ 18 w 27"/>
                <a:gd name="T25" fmla="*/ 30 h 30"/>
                <a:gd name="T26" fmla="*/ 17 w 27"/>
                <a:gd name="T27" fmla="*/ 30 h 30"/>
                <a:gd name="T28" fmla="*/ 16 w 27"/>
                <a:gd name="T29" fmla="*/ 30 h 30"/>
                <a:gd name="T30" fmla="*/ 14 w 27"/>
                <a:gd name="T31" fmla="*/ 30 h 30"/>
                <a:gd name="T32" fmla="*/ 13 w 27"/>
                <a:gd name="T33" fmla="*/ 30 h 30"/>
                <a:gd name="T34" fmla="*/ 12 w 27"/>
                <a:gd name="T35" fmla="*/ 30 h 30"/>
                <a:gd name="T36" fmla="*/ 11 w 27"/>
                <a:gd name="T37" fmla="*/ 29 h 30"/>
                <a:gd name="T38" fmla="*/ 8 w 27"/>
                <a:gd name="T39" fmla="*/ 29 h 30"/>
                <a:gd name="T40" fmla="*/ 7 w 27"/>
                <a:gd name="T41" fmla="*/ 27 h 30"/>
                <a:gd name="T42" fmla="*/ 6 w 27"/>
                <a:gd name="T43" fmla="*/ 26 h 30"/>
                <a:gd name="T44" fmla="*/ 5 w 27"/>
                <a:gd name="T45" fmla="*/ 25 h 30"/>
                <a:gd name="T46" fmla="*/ 4 w 27"/>
                <a:gd name="T47" fmla="*/ 24 h 30"/>
                <a:gd name="T48" fmla="*/ 3 w 27"/>
                <a:gd name="T49" fmla="*/ 23 h 30"/>
                <a:gd name="T50" fmla="*/ 2 w 27"/>
                <a:gd name="T51" fmla="*/ 21 h 30"/>
                <a:gd name="T52" fmla="*/ 1 w 27"/>
                <a:gd name="T53" fmla="*/ 20 h 30"/>
                <a:gd name="T54" fmla="*/ 1 w 27"/>
                <a:gd name="T55" fmla="*/ 18 h 30"/>
                <a:gd name="T56" fmla="*/ 0 w 27"/>
                <a:gd name="T57" fmla="*/ 17 h 30"/>
                <a:gd name="T58" fmla="*/ 0 w 27"/>
                <a:gd name="T59" fmla="*/ 15 h 30"/>
                <a:gd name="T60" fmla="*/ 0 w 27"/>
                <a:gd name="T61" fmla="*/ 14 h 30"/>
                <a:gd name="T62" fmla="*/ 0 w 27"/>
                <a:gd name="T63" fmla="*/ 11 h 30"/>
                <a:gd name="T64" fmla="*/ 0 w 27"/>
                <a:gd name="T65" fmla="*/ 10 h 30"/>
                <a:gd name="T66" fmla="*/ 0 w 27"/>
                <a:gd name="T67" fmla="*/ 9 h 30"/>
                <a:gd name="T68" fmla="*/ 0 w 27"/>
                <a:gd name="T69" fmla="*/ 7 h 30"/>
                <a:gd name="T70" fmla="*/ 1 w 27"/>
                <a:gd name="T71" fmla="*/ 6 h 30"/>
                <a:gd name="T72" fmla="*/ 2 w 27"/>
                <a:gd name="T73" fmla="*/ 5 h 30"/>
                <a:gd name="T74" fmla="*/ 2 w 27"/>
                <a:gd name="T75" fmla="*/ 4 h 30"/>
                <a:gd name="T76" fmla="*/ 3 w 27"/>
                <a:gd name="T77" fmla="*/ 3 h 30"/>
                <a:gd name="T78" fmla="*/ 4 w 27"/>
                <a:gd name="T79" fmla="*/ 2 h 30"/>
                <a:gd name="T80" fmla="*/ 5 w 27"/>
                <a:gd name="T81" fmla="*/ 1 h 30"/>
                <a:gd name="T82" fmla="*/ 6 w 27"/>
                <a:gd name="T83" fmla="*/ 1 h 30"/>
                <a:gd name="T84" fmla="*/ 8 w 27"/>
                <a:gd name="T85" fmla="*/ 0 h 30"/>
                <a:gd name="T86" fmla="*/ 10 w 27"/>
                <a:gd name="T87" fmla="*/ 0 h 30"/>
                <a:gd name="T88" fmla="*/ 11 w 27"/>
                <a:gd name="T89" fmla="*/ 0 h 30"/>
                <a:gd name="T90" fmla="*/ 12 w 27"/>
                <a:gd name="T91" fmla="*/ 0 h 30"/>
                <a:gd name="T92" fmla="*/ 14 w 27"/>
                <a:gd name="T93" fmla="*/ 0 h 30"/>
                <a:gd name="T94" fmla="*/ 15 w 27"/>
                <a:gd name="T95" fmla="*/ 0 h 30"/>
                <a:gd name="T96" fmla="*/ 16 w 27"/>
                <a:gd name="T97" fmla="*/ 1 h 30"/>
                <a:gd name="T98" fmla="*/ 18 w 27"/>
                <a:gd name="T99" fmla="*/ 2 h 30"/>
                <a:gd name="T100" fmla="*/ 19 w 27"/>
                <a:gd name="T101" fmla="*/ 2 h 30"/>
                <a:gd name="T102" fmla="*/ 20 w 27"/>
                <a:gd name="T103" fmla="*/ 3 h 30"/>
                <a:gd name="T104" fmla="*/ 21 w 27"/>
                <a:gd name="T105" fmla="*/ 4 h 30"/>
                <a:gd name="T106" fmla="*/ 22 w 27"/>
                <a:gd name="T107" fmla="*/ 6 h 30"/>
                <a:gd name="T108" fmla="*/ 23 w 27"/>
                <a:gd name="T109" fmla="*/ 7 h 30"/>
                <a:gd name="T110" fmla="*/ 24 w 27"/>
                <a:gd name="T111" fmla="*/ 8 h 30"/>
                <a:gd name="T112" fmla="*/ 26 w 27"/>
                <a:gd name="T113" fmla="*/ 9 h 30"/>
                <a:gd name="T114" fmla="*/ 26 w 27"/>
                <a:gd name="T115" fmla="*/ 11 h 30"/>
                <a:gd name="T116" fmla="*/ 27 w 27"/>
                <a:gd name="T117" fmla="*/ 13 h 30"/>
                <a:gd name="T118" fmla="*/ 27 w 27"/>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27" y="15"/>
                  </a:moveTo>
                  <a:lnTo>
                    <a:pt x="27" y="15"/>
                  </a:lnTo>
                  <a:lnTo>
                    <a:pt x="27" y="16"/>
                  </a:lnTo>
                  <a:lnTo>
                    <a:pt x="27" y="16"/>
                  </a:lnTo>
                  <a:lnTo>
                    <a:pt x="27" y="16"/>
                  </a:lnTo>
                  <a:lnTo>
                    <a:pt x="27" y="16"/>
                  </a:lnTo>
                  <a:lnTo>
                    <a:pt x="27" y="17"/>
                  </a:lnTo>
                  <a:lnTo>
                    <a:pt x="27" y="17"/>
                  </a:lnTo>
                  <a:lnTo>
                    <a:pt x="27" y="17"/>
                  </a:lnTo>
                  <a:lnTo>
                    <a:pt x="27" y="17"/>
                  </a:lnTo>
                  <a:lnTo>
                    <a:pt x="27" y="18"/>
                  </a:lnTo>
                  <a:lnTo>
                    <a:pt x="27" y="18"/>
                  </a:lnTo>
                  <a:lnTo>
                    <a:pt x="27" y="18"/>
                  </a:lnTo>
                  <a:lnTo>
                    <a:pt x="27" y="18"/>
                  </a:lnTo>
                  <a:lnTo>
                    <a:pt x="27" y="19"/>
                  </a:lnTo>
                  <a:lnTo>
                    <a:pt x="27" y="19"/>
                  </a:lnTo>
                  <a:lnTo>
                    <a:pt x="27" y="19"/>
                  </a:lnTo>
                  <a:lnTo>
                    <a:pt x="27" y="19"/>
                  </a:lnTo>
                  <a:lnTo>
                    <a:pt x="27" y="20"/>
                  </a:lnTo>
                  <a:lnTo>
                    <a:pt x="27" y="20"/>
                  </a:lnTo>
                  <a:lnTo>
                    <a:pt x="27" y="20"/>
                  </a:lnTo>
                  <a:lnTo>
                    <a:pt x="27" y="20"/>
                  </a:lnTo>
                  <a:lnTo>
                    <a:pt x="27" y="20"/>
                  </a:lnTo>
                  <a:lnTo>
                    <a:pt x="27" y="21"/>
                  </a:lnTo>
                  <a:lnTo>
                    <a:pt x="27" y="21"/>
                  </a:lnTo>
                  <a:lnTo>
                    <a:pt x="27" y="21"/>
                  </a:lnTo>
                  <a:lnTo>
                    <a:pt x="27" y="21"/>
                  </a:lnTo>
                  <a:lnTo>
                    <a:pt x="27" y="22"/>
                  </a:lnTo>
                  <a:lnTo>
                    <a:pt x="27" y="22"/>
                  </a:lnTo>
                  <a:lnTo>
                    <a:pt x="26" y="22"/>
                  </a:lnTo>
                  <a:lnTo>
                    <a:pt x="26" y="22"/>
                  </a:lnTo>
                  <a:lnTo>
                    <a:pt x="26" y="23"/>
                  </a:lnTo>
                  <a:lnTo>
                    <a:pt x="26" y="23"/>
                  </a:lnTo>
                  <a:lnTo>
                    <a:pt x="26" y="23"/>
                  </a:lnTo>
                  <a:lnTo>
                    <a:pt x="26" y="23"/>
                  </a:lnTo>
                  <a:lnTo>
                    <a:pt x="26" y="23"/>
                  </a:lnTo>
                  <a:lnTo>
                    <a:pt x="26" y="24"/>
                  </a:lnTo>
                  <a:lnTo>
                    <a:pt x="26" y="24"/>
                  </a:lnTo>
                  <a:lnTo>
                    <a:pt x="26" y="24"/>
                  </a:lnTo>
                  <a:lnTo>
                    <a:pt x="26" y="24"/>
                  </a:lnTo>
                  <a:lnTo>
                    <a:pt x="24" y="24"/>
                  </a:lnTo>
                  <a:lnTo>
                    <a:pt x="24" y="25"/>
                  </a:lnTo>
                  <a:lnTo>
                    <a:pt x="24" y="25"/>
                  </a:lnTo>
                  <a:lnTo>
                    <a:pt x="24" y="25"/>
                  </a:lnTo>
                  <a:lnTo>
                    <a:pt x="24" y="25"/>
                  </a:lnTo>
                  <a:lnTo>
                    <a:pt x="24" y="25"/>
                  </a:lnTo>
                  <a:lnTo>
                    <a:pt x="24" y="25"/>
                  </a:lnTo>
                  <a:lnTo>
                    <a:pt x="24" y="26"/>
                  </a:lnTo>
                  <a:lnTo>
                    <a:pt x="23" y="26"/>
                  </a:lnTo>
                  <a:lnTo>
                    <a:pt x="23" y="26"/>
                  </a:lnTo>
                  <a:lnTo>
                    <a:pt x="23" y="26"/>
                  </a:lnTo>
                  <a:lnTo>
                    <a:pt x="23" y="26"/>
                  </a:lnTo>
                  <a:lnTo>
                    <a:pt x="23" y="26"/>
                  </a:lnTo>
                  <a:lnTo>
                    <a:pt x="23" y="27"/>
                  </a:lnTo>
                  <a:lnTo>
                    <a:pt x="23" y="27"/>
                  </a:lnTo>
                  <a:lnTo>
                    <a:pt x="22" y="27"/>
                  </a:lnTo>
                  <a:lnTo>
                    <a:pt x="22" y="27"/>
                  </a:lnTo>
                  <a:lnTo>
                    <a:pt x="22" y="27"/>
                  </a:lnTo>
                  <a:lnTo>
                    <a:pt x="22" y="27"/>
                  </a:lnTo>
                  <a:lnTo>
                    <a:pt x="22" y="27"/>
                  </a:lnTo>
                  <a:lnTo>
                    <a:pt x="22" y="29"/>
                  </a:lnTo>
                  <a:lnTo>
                    <a:pt x="21" y="29"/>
                  </a:lnTo>
                  <a:lnTo>
                    <a:pt x="21" y="29"/>
                  </a:lnTo>
                  <a:lnTo>
                    <a:pt x="21" y="29"/>
                  </a:lnTo>
                  <a:lnTo>
                    <a:pt x="21" y="29"/>
                  </a:lnTo>
                  <a:lnTo>
                    <a:pt x="21" y="29"/>
                  </a:lnTo>
                  <a:lnTo>
                    <a:pt x="21" y="29"/>
                  </a:lnTo>
                  <a:lnTo>
                    <a:pt x="20" y="29"/>
                  </a:lnTo>
                  <a:lnTo>
                    <a:pt x="20" y="29"/>
                  </a:lnTo>
                  <a:lnTo>
                    <a:pt x="20" y="29"/>
                  </a:lnTo>
                  <a:lnTo>
                    <a:pt x="20" y="30"/>
                  </a:lnTo>
                  <a:lnTo>
                    <a:pt x="20" y="30"/>
                  </a:lnTo>
                  <a:lnTo>
                    <a:pt x="19" y="30"/>
                  </a:lnTo>
                  <a:lnTo>
                    <a:pt x="19" y="30"/>
                  </a:lnTo>
                  <a:lnTo>
                    <a:pt x="19" y="30"/>
                  </a:lnTo>
                  <a:lnTo>
                    <a:pt x="19" y="30"/>
                  </a:lnTo>
                  <a:lnTo>
                    <a:pt x="19" y="30"/>
                  </a:lnTo>
                  <a:lnTo>
                    <a:pt x="18" y="30"/>
                  </a:lnTo>
                  <a:lnTo>
                    <a:pt x="18" y="30"/>
                  </a:lnTo>
                  <a:lnTo>
                    <a:pt x="18" y="30"/>
                  </a:lnTo>
                  <a:lnTo>
                    <a:pt x="18" y="30"/>
                  </a:lnTo>
                  <a:lnTo>
                    <a:pt x="18" y="30"/>
                  </a:lnTo>
                  <a:lnTo>
                    <a:pt x="17" y="30"/>
                  </a:lnTo>
                  <a:lnTo>
                    <a:pt x="17" y="30"/>
                  </a:lnTo>
                  <a:lnTo>
                    <a:pt x="17" y="30"/>
                  </a:lnTo>
                  <a:lnTo>
                    <a:pt x="17" y="30"/>
                  </a:lnTo>
                  <a:lnTo>
                    <a:pt x="16" y="30"/>
                  </a:lnTo>
                  <a:lnTo>
                    <a:pt x="16" y="30"/>
                  </a:lnTo>
                  <a:lnTo>
                    <a:pt x="16" y="30"/>
                  </a:lnTo>
                  <a:lnTo>
                    <a:pt x="16" y="30"/>
                  </a:lnTo>
                  <a:lnTo>
                    <a:pt x="16" y="30"/>
                  </a:lnTo>
                  <a:lnTo>
                    <a:pt x="15" y="30"/>
                  </a:lnTo>
                  <a:lnTo>
                    <a:pt x="15" y="30"/>
                  </a:lnTo>
                  <a:lnTo>
                    <a:pt x="15" y="30"/>
                  </a:lnTo>
                  <a:lnTo>
                    <a:pt x="15" y="30"/>
                  </a:lnTo>
                  <a:lnTo>
                    <a:pt x="14" y="30"/>
                  </a:lnTo>
                  <a:lnTo>
                    <a:pt x="14" y="30"/>
                  </a:lnTo>
                  <a:lnTo>
                    <a:pt x="14" y="30"/>
                  </a:lnTo>
                  <a:lnTo>
                    <a:pt x="14" y="30"/>
                  </a:lnTo>
                  <a:lnTo>
                    <a:pt x="14" y="30"/>
                  </a:lnTo>
                  <a:lnTo>
                    <a:pt x="13" y="30"/>
                  </a:lnTo>
                  <a:lnTo>
                    <a:pt x="13" y="30"/>
                  </a:lnTo>
                  <a:lnTo>
                    <a:pt x="13" y="30"/>
                  </a:lnTo>
                  <a:lnTo>
                    <a:pt x="13" y="30"/>
                  </a:lnTo>
                  <a:lnTo>
                    <a:pt x="12" y="30"/>
                  </a:lnTo>
                  <a:lnTo>
                    <a:pt x="12" y="30"/>
                  </a:lnTo>
                  <a:lnTo>
                    <a:pt x="12" y="30"/>
                  </a:lnTo>
                  <a:lnTo>
                    <a:pt x="12" y="30"/>
                  </a:lnTo>
                  <a:lnTo>
                    <a:pt x="12" y="30"/>
                  </a:lnTo>
                  <a:lnTo>
                    <a:pt x="11" y="30"/>
                  </a:lnTo>
                  <a:lnTo>
                    <a:pt x="11" y="30"/>
                  </a:lnTo>
                  <a:lnTo>
                    <a:pt x="11" y="29"/>
                  </a:lnTo>
                  <a:lnTo>
                    <a:pt x="11" y="29"/>
                  </a:lnTo>
                  <a:lnTo>
                    <a:pt x="11" y="29"/>
                  </a:lnTo>
                  <a:lnTo>
                    <a:pt x="10" y="29"/>
                  </a:lnTo>
                  <a:lnTo>
                    <a:pt x="10" y="29"/>
                  </a:lnTo>
                  <a:lnTo>
                    <a:pt x="10" y="29"/>
                  </a:lnTo>
                  <a:lnTo>
                    <a:pt x="10" y="29"/>
                  </a:lnTo>
                  <a:lnTo>
                    <a:pt x="8" y="29"/>
                  </a:lnTo>
                  <a:lnTo>
                    <a:pt x="8" y="29"/>
                  </a:lnTo>
                  <a:lnTo>
                    <a:pt x="8" y="29"/>
                  </a:lnTo>
                  <a:lnTo>
                    <a:pt x="8" y="27"/>
                  </a:lnTo>
                  <a:lnTo>
                    <a:pt x="8" y="27"/>
                  </a:lnTo>
                  <a:lnTo>
                    <a:pt x="7" y="27"/>
                  </a:lnTo>
                  <a:lnTo>
                    <a:pt x="7" y="27"/>
                  </a:lnTo>
                  <a:lnTo>
                    <a:pt x="7" y="27"/>
                  </a:lnTo>
                  <a:lnTo>
                    <a:pt x="7" y="27"/>
                  </a:lnTo>
                  <a:lnTo>
                    <a:pt x="7" y="27"/>
                  </a:lnTo>
                  <a:lnTo>
                    <a:pt x="6" y="26"/>
                  </a:lnTo>
                  <a:lnTo>
                    <a:pt x="6" y="26"/>
                  </a:lnTo>
                  <a:lnTo>
                    <a:pt x="6" y="26"/>
                  </a:lnTo>
                  <a:lnTo>
                    <a:pt x="6" y="26"/>
                  </a:lnTo>
                  <a:lnTo>
                    <a:pt x="6" y="26"/>
                  </a:lnTo>
                  <a:lnTo>
                    <a:pt x="5" y="26"/>
                  </a:lnTo>
                  <a:lnTo>
                    <a:pt x="5" y="25"/>
                  </a:lnTo>
                  <a:lnTo>
                    <a:pt x="5" y="25"/>
                  </a:lnTo>
                  <a:lnTo>
                    <a:pt x="5" y="25"/>
                  </a:lnTo>
                  <a:lnTo>
                    <a:pt x="5" y="25"/>
                  </a:lnTo>
                  <a:lnTo>
                    <a:pt x="5" y="25"/>
                  </a:lnTo>
                  <a:lnTo>
                    <a:pt x="4" y="25"/>
                  </a:lnTo>
                  <a:lnTo>
                    <a:pt x="4" y="24"/>
                  </a:lnTo>
                  <a:lnTo>
                    <a:pt x="4" y="24"/>
                  </a:lnTo>
                  <a:lnTo>
                    <a:pt x="4" y="24"/>
                  </a:lnTo>
                  <a:lnTo>
                    <a:pt x="4" y="24"/>
                  </a:lnTo>
                  <a:lnTo>
                    <a:pt x="4" y="24"/>
                  </a:lnTo>
                  <a:lnTo>
                    <a:pt x="3" y="23"/>
                  </a:lnTo>
                  <a:lnTo>
                    <a:pt x="3" y="23"/>
                  </a:lnTo>
                  <a:lnTo>
                    <a:pt x="3" y="23"/>
                  </a:lnTo>
                  <a:lnTo>
                    <a:pt x="3" y="23"/>
                  </a:lnTo>
                  <a:lnTo>
                    <a:pt x="3" y="23"/>
                  </a:lnTo>
                  <a:lnTo>
                    <a:pt x="3" y="22"/>
                  </a:lnTo>
                  <a:lnTo>
                    <a:pt x="2" y="22"/>
                  </a:lnTo>
                  <a:lnTo>
                    <a:pt x="2" y="22"/>
                  </a:lnTo>
                  <a:lnTo>
                    <a:pt x="2" y="22"/>
                  </a:lnTo>
                  <a:lnTo>
                    <a:pt x="2" y="21"/>
                  </a:lnTo>
                  <a:lnTo>
                    <a:pt x="2" y="21"/>
                  </a:lnTo>
                  <a:lnTo>
                    <a:pt x="2" y="21"/>
                  </a:lnTo>
                  <a:lnTo>
                    <a:pt x="2" y="21"/>
                  </a:lnTo>
                  <a:lnTo>
                    <a:pt x="2" y="20"/>
                  </a:lnTo>
                  <a:lnTo>
                    <a:pt x="1" y="20"/>
                  </a:lnTo>
                  <a:lnTo>
                    <a:pt x="1" y="20"/>
                  </a:lnTo>
                  <a:lnTo>
                    <a:pt x="1" y="20"/>
                  </a:lnTo>
                  <a:lnTo>
                    <a:pt x="1" y="20"/>
                  </a:lnTo>
                  <a:lnTo>
                    <a:pt x="1" y="19"/>
                  </a:lnTo>
                  <a:lnTo>
                    <a:pt x="1" y="19"/>
                  </a:lnTo>
                  <a:lnTo>
                    <a:pt x="1" y="19"/>
                  </a:lnTo>
                  <a:lnTo>
                    <a:pt x="1" y="19"/>
                  </a:lnTo>
                  <a:lnTo>
                    <a:pt x="1" y="18"/>
                  </a:lnTo>
                  <a:lnTo>
                    <a:pt x="1"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1"/>
                  </a:lnTo>
                  <a:lnTo>
                    <a:pt x="0" y="11"/>
                  </a:lnTo>
                  <a:lnTo>
                    <a:pt x="0" y="11"/>
                  </a:lnTo>
                  <a:lnTo>
                    <a:pt x="0" y="11"/>
                  </a:lnTo>
                  <a:lnTo>
                    <a:pt x="0" y="10"/>
                  </a:lnTo>
                  <a:lnTo>
                    <a:pt x="0" y="10"/>
                  </a:lnTo>
                  <a:lnTo>
                    <a:pt x="0" y="10"/>
                  </a:lnTo>
                  <a:lnTo>
                    <a:pt x="0" y="10"/>
                  </a:lnTo>
                  <a:lnTo>
                    <a:pt x="0" y="9"/>
                  </a:lnTo>
                  <a:lnTo>
                    <a:pt x="0" y="9"/>
                  </a:lnTo>
                  <a:lnTo>
                    <a:pt x="0" y="9"/>
                  </a:lnTo>
                  <a:lnTo>
                    <a:pt x="0" y="9"/>
                  </a:lnTo>
                  <a:lnTo>
                    <a:pt x="0" y="9"/>
                  </a:lnTo>
                  <a:lnTo>
                    <a:pt x="0" y="8"/>
                  </a:lnTo>
                  <a:lnTo>
                    <a:pt x="0" y="8"/>
                  </a:lnTo>
                  <a:lnTo>
                    <a:pt x="0" y="8"/>
                  </a:lnTo>
                  <a:lnTo>
                    <a:pt x="0" y="8"/>
                  </a:lnTo>
                  <a:lnTo>
                    <a:pt x="0" y="7"/>
                  </a:lnTo>
                  <a:lnTo>
                    <a:pt x="0" y="7"/>
                  </a:lnTo>
                  <a:lnTo>
                    <a:pt x="0" y="7"/>
                  </a:lnTo>
                  <a:lnTo>
                    <a:pt x="1" y="7"/>
                  </a:lnTo>
                  <a:lnTo>
                    <a:pt x="1" y="7"/>
                  </a:lnTo>
                  <a:lnTo>
                    <a:pt x="1" y="6"/>
                  </a:lnTo>
                  <a:lnTo>
                    <a:pt x="1" y="6"/>
                  </a:lnTo>
                  <a:lnTo>
                    <a:pt x="1" y="6"/>
                  </a:lnTo>
                  <a:lnTo>
                    <a:pt x="1" y="6"/>
                  </a:lnTo>
                  <a:lnTo>
                    <a:pt x="1" y="6"/>
                  </a:lnTo>
                  <a:lnTo>
                    <a:pt x="1" y="5"/>
                  </a:lnTo>
                  <a:lnTo>
                    <a:pt x="1" y="5"/>
                  </a:lnTo>
                  <a:lnTo>
                    <a:pt x="1" y="5"/>
                  </a:lnTo>
                  <a:lnTo>
                    <a:pt x="2" y="5"/>
                  </a:lnTo>
                  <a:lnTo>
                    <a:pt x="2" y="5"/>
                  </a:lnTo>
                  <a:lnTo>
                    <a:pt x="2" y="4"/>
                  </a:lnTo>
                  <a:lnTo>
                    <a:pt x="2" y="4"/>
                  </a:lnTo>
                  <a:lnTo>
                    <a:pt x="2" y="4"/>
                  </a:lnTo>
                  <a:lnTo>
                    <a:pt x="2" y="4"/>
                  </a:lnTo>
                  <a:lnTo>
                    <a:pt x="2" y="4"/>
                  </a:lnTo>
                  <a:lnTo>
                    <a:pt x="2" y="4"/>
                  </a:lnTo>
                  <a:lnTo>
                    <a:pt x="3" y="3"/>
                  </a:lnTo>
                  <a:lnTo>
                    <a:pt x="3" y="3"/>
                  </a:lnTo>
                  <a:lnTo>
                    <a:pt x="3" y="3"/>
                  </a:lnTo>
                  <a:lnTo>
                    <a:pt x="3" y="3"/>
                  </a:lnTo>
                  <a:lnTo>
                    <a:pt x="3" y="3"/>
                  </a:lnTo>
                  <a:lnTo>
                    <a:pt x="3" y="3"/>
                  </a:lnTo>
                  <a:lnTo>
                    <a:pt x="3" y="2"/>
                  </a:lnTo>
                  <a:lnTo>
                    <a:pt x="4" y="2"/>
                  </a:lnTo>
                  <a:lnTo>
                    <a:pt x="4" y="2"/>
                  </a:lnTo>
                  <a:lnTo>
                    <a:pt x="4" y="2"/>
                  </a:lnTo>
                  <a:lnTo>
                    <a:pt x="4" y="2"/>
                  </a:lnTo>
                  <a:lnTo>
                    <a:pt x="4" y="2"/>
                  </a:lnTo>
                  <a:lnTo>
                    <a:pt x="4" y="2"/>
                  </a:lnTo>
                  <a:lnTo>
                    <a:pt x="5" y="1"/>
                  </a:lnTo>
                  <a:lnTo>
                    <a:pt x="5" y="1"/>
                  </a:lnTo>
                  <a:lnTo>
                    <a:pt x="5" y="1"/>
                  </a:lnTo>
                  <a:lnTo>
                    <a:pt x="5" y="1"/>
                  </a:lnTo>
                  <a:lnTo>
                    <a:pt x="5" y="1"/>
                  </a:lnTo>
                  <a:lnTo>
                    <a:pt x="6" y="1"/>
                  </a:lnTo>
                  <a:lnTo>
                    <a:pt x="6" y="1"/>
                  </a:lnTo>
                  <a:lnTo>
                    <a:pt x="6" y="1"/>
                  </a:lnTo>
                  <a:lnTo>
                    <a:pt x="6" y="1"/>
                  </a:lnTo>
                  <a:lnTo>
                    <a:pt x="6" y="1"/>
                  </a:lnTo>
                  <a:lnTo>
                    <a:pt x="7" y="1"/>
                  </a:lnTo>
                  <a:lnTo>
                    <a:pt x="7" y="0"/>
                  </a:lnTo>
                  <a:lnTo>
                    <a:pt x="7" y="0"/>
                  </a:lnTo>
                  <a:lnTo>
                    <a:pt x="7" y="0"/>
                  </a:lnTo>
                  <a:lnTo>
                    <a:pt x="7" y="0"/>
                  </a:lnTo>
                  <a:lnTo>
                    <a:pt x="8" y="0"/>
                  </a:lnTo>
                  <a:lnTo>
                    <a:pt x="8" y="0"/>
                  </a:lnTo>
                  <a:lnTo>
                    <a:pt x="8" y="0"/>
                  </a:lnTo>
                  <a:lnTo>
                    <a:pt x="8" y="0"/>
                  </a:lnTo>
                  <a:lnTo>
                    <a:pt x="8" y="0"/>
                  </a:lnTo>
                  <a:lnTo>
                    <a:pt x="10" y="0"/>
                  </a:lnTo>
                  <a:lnTo>
                    <a:pt x="10" y="0"/>
                  </a:lnTo>
                  <a:lnTo>
                    <a:pt x="10" y="0"/>
                  </a:lnTo>
                  <a:lnTo>
                    <a:pt x="10" y="0"/>
                  </a:lnTo>
                  <a:lnTo>
                    <a:pt x="10" y="0"/>
                  </a:lnTo>
                  <a:lnTo>
                    <a:pt x="11" y="0"/>
                  </a:lnTo>
                  <a:lnTo>
                    <a:pt x="11" y="0"/>
                  </a:lnTo>
                  <a:lnTo>
                    <a:pt x="11" y="0"/>
                  </a:lnTo>
                  <a:lnTo>
                    <a:pt x="11" y="0"/>
                  </a:lnTo>
                  <a:lnTo>
                    <a:pt x="12" y="0"/>
                  </a:lnTo>
                  <a:lnTo>
                    <a:pt x="12" y="0"/>
                  </a:lnTo>
                  <a:lnTo>
                    <a:pt x="12" y="0"/>
                  </a:lnTo>
                  <a:lnTo>
                    <a:pt x="12" y="0"/>
                  </a:lnTo>
                  <a:lnTo>
                    <a:pt x="12" y="0"/>
                  </a:lnTo>
                  <a:lnTo>
                    <a:pt x="13" y="0"/>
                  </a:lnTo>
                  <a:lnTo>
                    <a:pt x="13" y="0"/>
                  </a:lnTo>
                  <a:lnTo>
                    <a:pt x="13" y="0"/>
                  </a:lnTo>
                  <a:lnTo>
                    <a:pt x="13" y="0"/>
                  </a:lnTo>
                  <a:lnTo>
                    <a:pt x="14" y="0"/>
                  </a:lnTo>
                  <a:lnTo>
                    <a:pt x="14" y="0"/>
                  </a:lnTo>
                  <a:lnTo>
                    <a:pt x="14" y="0"/>
                  </a:lnTo>
                  <a:lnTo>
                    <a:pt x="14" y="0"/>
                  </a:lnTo>
                  <a:lnTo>
                    <a:pt x="14" y="0"/>
                  </a:lnTo>
                  <a:lnTo>
                    <a:pt x="15" y="0"/>
                  </a:lnTo>
                  <a:lnTo>
                    <a:pt x="15" y="0"/>
                  </a:lnTo>
                  <a:lnTo>
                    <a:pt x="15" y="0"/>
                  </a:lnTo>
                  <a:lnTo>
                    <a:pt x="15" y="1"/>
                  </a:lnTo>
                  <a:lnTo>
                    <a:pt x="16" y="1"/>
                  </a:lnTo>
                  <a:lnTo>
                    <a:pt x="16" y="1"/>
                  </a:lnTo>
                  <a:lnTo>
                    <a:pt x="16" y="1"/>
                  </a:lnTo>
                  <a:lnTo>
                    <a:pt x="16" y="1"/>
                  </a:lnTo>
                  <a:lnTo>
                    <a:pt x="16" y="1"/>
                  </a:lnTo>
                  <a:lnTo>
                    <a:pt x="17" y="1"/>
                  </a:lnTo>
                  <a:lnTo>
                    <a:pt x="17" y="1"/>
                  </a:lnTo>
                  <a:lnTo>
                    <a:pt x="17" y="1"/>
                  </a:lnTo>
                  <a:lnTo>
                    <a:pt x="17" y="1"/>
                  </a:lnTo>
                  <a:lnTo>
                    <a:pt x="17" y="1"/>
                  </a:lnTo>
                  <a:lnTo>
                    <a:pt x="18" y="2"/>
                  </a:lnTo>
                  <a:lnTo>
                    <a:pt x="18" y="2"/>
                  </a:lnTo>
                  <a:lnTo>
                    <a:pt x="18" y="2"/>
                  </a:lnTo>
                  <a:lnTo>
                    <a:pt x="18" y="2"/>
                  </a:lnTo>
                  <a:lnTo>
                    <a:pt x="19" y="2"/>
                  </a:lnTo>
                  <a:lnTo>
                    <a:pt x="19" y="2"/>
                  </a:lnTo>
                  <a:lnTo>
                    <a:pt x="19" y="2"/>
                  </a:lnTo>
                  <a:lnTo>
                    <a:pt x="19" y="3"/>
                  </a:lnTo>
                  <a:lnTo>
                    <a:pt x="19" y="3"/>
                  </a:lnTo>
                  <a:lnTo>
                    <a:pt x="20" y="3"/>
                  </a:lnTo>
                  <a:lnTo>
                    <a:pt x="20" y="3"/>
                  </a:lnTo>
                  <a:lnTo>
                    <a:pt x="20" y="3"/>
                  </a:lnTo>
                  <a:lnTo>
                    <a:pt x="20" y="3"/>
                  </a:lnTo>
                  <a:lnTo>
                    <a:pt x="20" y="4"/>
                  </a:lnTo>
                  <a:lnTo>
                    <a:pt x="20" y="4"/>
                  </a:lnTo>
                  <a:lnTo>
                    <a:pt x="21" y="4"/>
                  </a:lnTo>
                  <a:lnTo>
                    <a:pt x="21" y="4"/>
                  </a:lnTo>
                  <a:lnTo>
                    <a:pt x="21" y="4"/>
                  </a:lnTo>
                  <a:lnTo>
                    <a:pt x="21" y="4"/>
                  </a:lnTo>
                  <a:lnTo>
                    <a:pt x="21" y="5"/>
                  </a:lnTo>
                  <a:lnTo>
                    <a:pt x="22" y="5"/>
                  </a:lnTo>
                  <a:lnTo>
                    <a:pt x="22" y="5"/>
                  </a:lnTo>
                  <a:lnTo>
                    <a:pt x="22" y="5"/>
                  </a:lnTo>
                  <a:lnTo>
                    <a:pt x="22" y="5"/>
                  </a:lnTo>
                  <a:lnTo>
                    <a:pt x="22" y="6"/>
                  </a:lnTo>
                  <a:lnTo>
                    <a:pt x="22" y="6"/>
                  </a:lnTo>
                  <a:lnTo>
                    <a:pt x="23" y="6"/>
                  </a:lnTo>
                  <a:lnTo>
                    <a:pt x="23" y="6"/>
                  </a:lnTo>
                  <a:lnTo>
                    <a:pt x="23" y="6"/>
                  </a:lnTo>
                  <a:lnTo>
                    <a:pt x="23" y="7"/>
                  </a:lnTo>
                  <a:lnTo>
                    <a:pt x="23" y="7"/>
                  </a:lnTo>
                  <a:lnTo>
                    <a:pt x="23" y="7"/>
                  </a:lnTo>
                  <a:lnTo>
                    <a:pt x="23" y="7"/>
                  </a:lnTo>
                  <a:lnTo>
                    <a:pt x="24" y="7"/>
                  </a:lnTo>
                  <a:lnTo>
                    <a:pt x="24" y="8"/>
                  </a:lnTo>
                  <a:lnTo>
                    <a:pt x="24" y="8"/>
                  </a:lnTo>
                  <a:lnTo>
                    <a:pt x="24" y="8"/>
                  </a:lnTo>
                  <a:lnTo>
                    <a:pt x="24" y="8"/>
                  </a:lnTo>
                  <a:lnTo>
                    <a:pt x="24" y="9"/>
                  </a:lnTo>
                  <a:lnTo>
                    <a:pt x="24" y="9"/>
                  </a:lnTo>
                  <a:lnTo>
                    <a:pt x="24" y="9"/>
                  </a:lnTo>
                  <a:lnTo>
                    <a:pt x="24" y="9"/>
                  </a:lnTo>
                  <a:lnTo>
                    <a:pt x="26" y="9"/>
                  </a:lnTo>
                  <a:lnTo>
                    <a:pt x="26" y="10"/>
                  </a:lnTo>
                  <a:lnTo>
                    <a:pt x="26" y="10"/>
                  </a:lnTo>
                  <a:lnTo>
                    <a:pt x="26" y="10"/>
                  </a:lnTo>
                  <a:lnTo>
                    <a:pt x="26" y="10"/>
                  </a:lnTo>
                  <a:lnTo>
                    <a:pt x="26" y="11"/>
                  </a:lnTo>
                  <a:lnTo>
                    <a:pt x="26" y="11"/>
                  </a:lnTo>
                  <a:lnTo>
                    <a:pt x="26" y="11"/>
                  </a:lnTo>
                  <a:lnTo>
                    <a:pt x="26" y="11"/>
                  </a:lnTo>
                  <a:lnTo>
                    <a:pt x="26" y="13"/>
                  </a:lnTo>
                  <a:lnTo>
                    <a:pt x="26" y="13"/>
                  </a:lnTo>
                  <a:lnTo>
                    <a:pt x="27" y="13"/>
                  </a:lnTo>
                  <a:lnTo>
                    <a:pt x="27" y="13"/>
                  </a:lnTo>
                  <a:lnTo>
                    <a:pt x="27" y="14"/>
                  </a:lnTo>
                  <a:lnTo>
                    <a:pt x="27" y="14"/>
                  </a:lnTo>
                  <a:lnTo>
                    <a:pt x="27" y="14"/>
                  </a:lnTo>
                  <a:lnTo>
                    <a:pt x="27" y="14"/>
                  </a:lnTo>
                  <a:lnTo>
                    <a:pt x="27" y="15"/>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215">
              <a:extLst>
                <a:ext uri="{FF2B5EF4-FFF2-40B4-BE49-F238E27FC236}">
                  <a16:creationId xmlns:a16="http://schemas.microsoft.com/office/drawing/2014/main" id="{EF9DF044-42EB-5381-1508-7AACC69CDDBA}"/>
                </a:ext>
              </a:extLst>
            </p:cNvPr>
            <p:cNvSpPr>
              <a:spLocks/>
            </p:cNvSpPr>
            <p:nvPr/>
          </p:nvSpPr>
          <p:spPr bwMode="auto">
            <a:xfrm>
              <a:off x="4850" y="2576"/>
              <a:ext cx="27" cy="30"/>
            </a:xfrm>
            <a:custGeom>
              <a:avLst/>
              <a:gdLst>
                <a:gd name="T0" fmla="*/ 27 w 27"/>
                <a:gd name="T1" fmla="*/ 16 h 30"/>
                <a:gd name="T2" fmla="*/ 27 w 27"/>
                <a:gd name="T3" fmla="*/ 18 h 30"/>
                <a:gd name="T4" fmla="*/ 26 w 27"/>
                <a:gd name="T5" fmla="*/ 20 h 30"/>
                <a:gd name="T6" fmla="*/ 26 w 27"/>
                <a:gd name="T7" fmla="*/ 22 h 30"/>
                <a:gd name="T8" fmla="*/ 24 w 27"/>
                <a:gd name="T9" fmla="*/ 23 h 30"/>
                <a:gd name="T10" fmla="*/ 23 w 27"/>
                <a:gd name="T11" fmla="*/ 24 h 30"/>
                <a:gd name="T12" fmla="*/ 22 w 27"/>
                <a:gd name="T13" fmla="*/ 25 h 30"/>
                <a:gd name="T14" fmla="*/ 21 w 27"/>
                <a:gd name="T15" fmla="*/ 27 h 30"/>
                <a:gd name="T16" fmla="*/ 20 w 27"/>
                <a:gd name="T17" fmla="*/ 28 h 30"/>
                <a:gd name="T18" fmla="*/ 19 w 27"/>
                <a:gd name="T19" fmla="*/ 28 h 30"/>
                <a:gd name="T20" fmla="*/ 18 w 27"/>
                <a:gd name="T21" fmla="*/ 29 h 30"/>
                <a:gd name="T22" fmla="*/ 16 w 27"/>
                <a:gd name="T23" fmla="*/ 30 h 30"/>
                <a:gd name="T24" fmla="*/ 15 w 27"/>
                <a:gd name="T25" fmla="*/ 30 h 30"/>
                <a:gd name="T26" fmla="*/ 14 w 27"/>
                <a:gd name="T27" fmla="*/ 30 h 30"/>
                <a:gd name="T28" fmla="*/ 12 w 27"/>
                <a:gd name="T29" fmla="*/ 30 h 30"/>
                <a:gd name="T30" fmla="*/ 11 w 27"/>
                <a:gd name="T31" fmla="*/ 30 h 30"/>
                <a:gd name="T32" fmla="*/ 9 w 27"/>
                <a:gd name="T33" fmla="*/ 30 h 30"/>
                <a:gd name="T34" fmla="*/ 7 w 27"/>
                <a:gd name="T35" fmla="*/ 30 h 30"/>
                <a:gd name="T36" fmla="*/ 6 w 27"/>
                <a:gd name="T37" fmla="*/ 29 h 30"/>
                <a:gd name="T38" fmla="*/ 5 w 27"/>
                <a:gd name="T39" fmla="*/ 29 h 30"/>
                <a:gd name="T40" fmla="*/ 4 w 27"/>
                <a:gd name="T41" fmla="*/ 28 h 30"/>
                <a:gd name="T42" fmla="*/ 3 w 27"/>
                <a:gd name="T43" fmla="*/ 27 h 30"/>
                <a:gd name="T44" fmla="*/ 2 w 27"/>
                <a:gd name="T45" fmla="*/ 26 h 30"/>
                <a:gd name="T46" fmla="*/ 2 w 27"/>
                <a:gd name="T47" fmla="*/ 25 h 30"/>
                <a:gd name="T48" fmla="*/ 1 w 27"/>
                <a:gd name="T49" fmla="*/ 23 h 30"/>
                <a:gd name="T50" fmla="*/ 1 w 27"/>
                <a:gd name="T51" fmla="*/ 22 h 30"/>
                <a:gd name="T52" fmla="*/ 0 w 27"/>
                <a:gd name="T53" fmla="*/ 21 h 30"/>
                <a:gd name="T54" fmla="*/ 0 w 27"/>
                <a:gd name="T55" fmla="*/ 18 h 30"/>
                <a:gd name="T56" fmla="*/ 0 w 27"/>
                <a:gd name="T57" fmla="*/ 17 h 30"/>
                <a:gd name="T58" fmla="*/ 0 w 27"/>
                <a:gd name="T59" fmla="*/ 15 h 30"/>
                <a:gd name="T60" fmla="*/ 0 w 27"/>
                <a:gd name="T61" fmla="*/ 14 h 30"/>
                <a:gd name="T62" fmla="*/ 1 w 27"/>
                <a:gd name="T63" fmla="*/ 12 h 30"/>
                <a:gd name="T64" fmla="*/ 1 w 27"/>
                <a:gd name="T65" fmla="*/ 11 h 30"/>
                <a:gd name="T66" fmla="*/ 2 w 27"/>
                <a:gd name="T67" fmla="*/ 9 h 30"/>
                <a:gd name="T68" fmla="*/ 2 w 27"/>
                <a:gd name="T69" fmla="*/ 8 h 30"/>
                <a:gd name="T70" fmla="*/ 3 w 27"/>
                <a:gd name="T71" fmla="*/ 7 h 30"/>
                <a:gd name="T72" fmla="*/ 4 w 27"/>
                <a:gd name="T73" fmla="*/ 5 h 30"/>
                <a:gd name="T74" fmla="*/ 5 w 27"/>
                <a:gd name="T75" fmla="*/ 3 h 30"/>
                <a:gd name="T76" fmla="*/ 6 w 27"/>
                <a:gd name="T77" fmla="*/ 2 h 30"/>
                <a:gd name="T78" fmla="*/ 7 w 27"/>
                <a:gd name="T79" fmla="*/ 2 h 30"/>
                <a:gd name="T80" fmla="*/ 9 w 27"/>
                <a:gd name="T81" fmla="*/ 1 h 30"/>
                <a:gd name="T82" fmla="*/ 11 w 27"/>
                <a:gd name="T83" fmla="*/ 0 h 30"/>
                <a:gd name="T84" fmla="*/ 12 w 27"/>
                <a:gd name="T85" fmla="*/ 0 h 30"/>
                <a:gd name="T86" fmla="*/ 13 w 27"/>
                <a:gd name="T87" fmla="*/ 0 h 30"/>
                <a:gd name="T88" fmla="*/ 15 w 27"/>
                <a:gd name="T89" fmla="*/ 0 h 30"/>
                <a:gd name="T90" fmla="*/ 16 w 27"/>
                <a:gd name="T91" fmla="*/ 0 h 30"/>
                <a:gd name="T92" fmla="*/ 17 w 27"/>
                <a:gd name="T93" fmla="*/ 0 h 30"/>
                <a:gd name="T94" fmla="*/ 19 w 27"/>
                <a:gd name="T95" fmla="*/ 0 h 30"/>
                <a:gd name="T96" fmla="*/ 20 w 27"/>
                <a:gd name="T97" fmla="*/ 1 h 30"/>
                <a:gd name="T98" fmla="*/ 21 w 27"/>
                <a:gd name="T99" fmla="*/ 1 h 30"/>
                <a:gd name="T100" fmla="*/ 22 w 27"/>
                <a:gd name="T101" fmla="*/ 2 h 30"/>
                <a:gd name="T102" fmla="*/ 23 w 27"/>
                <a:gd name="T103" fmla="*/ 3 h 30"/>
                <a:gd name="T104" fmla="*/ 24 w 27"/>
                <a:gd name="T105" fmla="*/ 5 h 30"/>
                <a:gd name="T106" fmla="*/ 26 w 27"/>
                <a:gd name="T107" fmla="*/ 6 h 30"/>
                <a:gd name="T108" fmla="*/ 26 w 27"/>
                <a:gd name="T109" fmla="*/ 8 h 30"/>
                <a:gd name="T110" fmla="*/ 27 w 27"/>
                <a:gd name="T111" fmla="*/ 9 h 30"/>
                <a:gd name="T112" fmla="*/ 27 w 27"/>
                <a:gd name="T113" fmla="*/ 10 h 30"/>
                <a:gd name="T114" fmla="*/ 27 w 27"/>
                <a:gd name="T115" fmla="*/ 12 h 30"/>
                <a:gd name="T116" fmla="*/ 27 w 27"/>
                <a:gd name="T117" fmla="*/ 13 h 30"/>
                <a:gd name="T118" fmla="*/ 27 w 27"/>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27" y="15"/>
                  </a:moveTo>
                  <a:lnTo>
                    <a:pt x="27" y="15"/>
                  </a:lnTo>
                  <a:lnTo>
                    <a:pt x="27" y="15"/>
                  </a:lnTo>
                  <a:lnTo>
                    <a:pt x="27" y="16"/>
                  </a:lnTo>
                  <a:lnTo>
                    <a:pt x="27" y="16"/>
                  </a:lnTo>
                  <a:lnTo>
                    <a:pt x="27" y="16"/>
                  </a:lnTo>
                  <a:lnTo>
                    <a:pt x="27" y="16"/>
                  </a:lnTo>
                  <a:lnTo>
                    <a:pt x="27" y="17"/>
                  </a:lnTo>
                  <a:lnTo>
                    <a:pt x="27" y="17"/>
                  </a:lnTo>
                  <a:lnTo>
                    <a:pt x="27" y="17"/>
                  </a:lnTo>
                  <a:lnTo>
                    <a:pt x="27" y="17"/>
                  </a:lnTo>
                  <a:lnTo>
                    <a:pt x="27" y="18"/>
                  </a:lnTo>
                  <a:lnTo>
                    <a:pt x="27" y="18"/>
                  </a:lnTo>
                  <a:lnTo>
                    <a:pt x="27" y="18"/>
                  </a:lnTo>
                  <a:lnTo>
                    <a:pt x="26" y="18"/>
                  </a:lnTo>
                  <a:lnTo>
                    <a:pt x="26" y="20"/>
                  </a:lnTo>
                  <a:lnTo>
                    <a:pt x="26" y="20"/>
                  </a:lnTo>
                  <a:lnTo>
                    <a:pt x="26" y="20"/>
                  </a:lnTo>
                  <a:lnTo>
                    <a:pt x="26" y="20"/>
                  </a:lnTo>
                  <a:lnTo>
                    <a:pt x="26" y="21"/>
                  </a:lnTo>
                  <a:lnTo>
                    <a:pt x="26" y="21"/>
                  </a:lnTo>
                  <a:lnTo>
                    <a:pt x="26" y="21"/>
                  </a:lnTo>
                  <a:lnTo>
                    <a:pt x="26" y="21"/>
                  </a:lnTo>
                  <a:lnTo>
                    <a:pt x="26" y="22"/>
                  </a:lnTo>
                  <a:lnTo>
                    <a:pt x="26" y="22"/>
                  </a:lnTo>
                  <a:lnTo>
                    <a:pt x="24" y="22"/>
                  </a:lnTo>
                  <a:lnTo>
                    <a:pt x="24" y="22"/>
                  </a:lnTo>
                  <a:lnTo>
                    <a:pt x="24" y="23"/>
                  </a:lnTo>
                  <a:lnTo>
                    <a:pt x="24" y="23"/>
                  </a:lnTo>
                  <a:lnTo>
                    <a:pt x="24" y="23"/>
                  </a:lnTo>
                  <a:lnTo>
                    <a:pt x="24" y="23"/>
                  </a:lnTo>
                  <a:lnTo>
                    <a:pt x="24" y="23"/>
                  </a:lnTo>
                  <a:lnTo>
                    <a:pt x="23" y="24"/>
                  </a:lnTo>
                  <a:lnTo>
                    <a:pt x="23" y="24"/>
                  </a:lnTo>
                  <a:lnTo>
                    <a:pt x="23" y="24"/>
                  </a:lnTo>
                  <a:lnTo>
                    <a:pt x="23" y="24"/>
                  </a:lnTo>
                  <a:lnTo>
                    <a:pt x="23" y="24"/>
                  </a:lnTo>
                  <a:lnTo>
                    <a:pt x="23" y="25"/>
                  </a:lnTo>
                  <a:lnTo>
                    <a:pt x="23" y="25"/>
                  </a:lnTo>
                  <a:lnTo>
                    <a:pt x="22" y="25"/>
                  </a:lnTo>
                  <a:lnTo>
                    <a:pt x="22" y="25"/>
                  </a:lnTo>
                  <a:lnTo>
                    <a:pt x="22" y="25"/>
                  </a:lnTo>
                  <a:lnTo>
                    <a:pt x="22" y="26"/>
                  </a:lnTo>
                  <a:lnTo>
                    <a:pt x="22" y="26"/>
                  </a:lnTo>
                  <a:lnTo>
                    <a:pt x="22" y="26"/>
                  </a:lnTo>
                  <a:lnTo>
                    <a:pt x="21" y="26"/>
                  </a:lnTo>
                  <a:lnTo>
                    <a:pt x="21" y="26"/>
                  </a:lnTo>
                  <a:lnTo>
                    <a:pt x="21" y="27"/>
                  </a:lnTo>
                  <a:lnTo>
                    <a:pt x="21" y="27"/>
                  </a:lnTo>
                  <a:lnTo>
                    <a:pt x="21" y="27"/>
                  </a:lnTo>
                  <a:lnTo>
                    <a:pt x="21" y="27"/>
                  </a:lnTo>
                  <a:lnTo>
                    <a:pt x="20" y="27"/>
                  </a:lnTo>
                  <a:lnTo>
                    <a:pt x="20" y="27"/>
                  </a:lnTo>
                  <a:lnTo>
                    <a:pt x="20" y="28"/>
                  </a:lnTo>
                  <a:lnTo>
                    <a:pt x="20" y="28"/>
                  </a:lnTo>
                  <a:lnTo>
                    <a:pt x="20" y="28"/>
                  </a:lnTo>
                  <a:lnTo>
                    <a:pt x="19" y="28"/>
                  </a:lnTo>
                  <a:lnTo>
                    <a:pt x="19" y="28"/>
                  </a:lnTo>
                  <a:lnTo>
                    <a:pt x="19" y="28"/>
                  </a:lnTo>
                  <a:lnTo>
                    <a:pt x="19" y="28"/>
                  </a:lnTo>
                  <a:lnTo>
                    <a:pt x="19" y="28"/>
                  </a:lnTo>
                  <a:lnTo>
                    <a:pt x="18" y="29"/>
                  </a:lnTo>
                  <a:lnTo>
                    <a:pt x="18" y="29"/>
                  </a:lnTo>
                  <a:lnTo>
                    <a:pt x="18" y="29"/>
                  </a:lnTo>
                  <a:lnTo>
                    <a:pt x="18" y="29"/>
                  </a:lnTo>
                  <a:lnTo>
                    <a:pt x="18" y="29"/>
                  </a:lnTo>
                  <a:lnTo>
                    <a:pt x="17" y="29"/>
                  </a:lnTo>
                  <a:lnTo>
                    <a:pt x="17" y="29"/>
                  </a:lnTo>
                  <a:lnTo>
                    <a:pt x="17" y="29"/>
                  </a:lnTo>
                  <a:lnTo>
                    <a:pt x="17" y="29"/>
                  </a:lnTo>
                  <a:lnTo>
                    <a:pt x="16" y="30"/>
                  </a:lnTo>
                  <a:lnTo>
                    <a:pt x="16"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4" y="30"/>
                  </a:lnTo>
                  <a:lnTo>
                    <a:pt x="13" y="30"/>
                  </a:lnTo>
                  <a:lnTo>
                    <a:pt x="13" y="30"/>
                  </a:lnTo>
                  <a:lnTo>
                    <a:pt x="13" y="30"/>
                  </a:lnTo>
                  <a:lnTo>
                    <a:pt x="13" y="30"/>
                  </a:lnTo>
                  <a:lnTo>
                    <a:pt x="13" y="30"/>
                  </a:lnTo>
                  <a:lnTo>
                    <a:pt x="12" y="30"/>
                  </a:lnTo>
                  <a:lnTo>
                    <a:pt x="12" y="30"/>
                  </a:lnTo>
                  <a:lnTo>
                    <a:pt x="12" y="30"/>
                  </a:lnTo>
                  <a:lnTo>
                    <a:pt x="12" y="30"/>
                  </a:lnTo>
                  <a:lnTo>
                    <a:pt x="11" y="30"/>
                  </a:lnTo>
                  <a:lnTo>
                    <a:pt x="11" y="30"/>
                  </a:lnTo>
                  <a:lnTo>
                    <a:pt x="11" y="30"/>
                  </a:lnTo>
                  <a:lnTo>
                    <a:pt x="11" y="30"/>
                  </a:lnTo>
                  <a:lnTo>
                    <a:pt x="11" y="30"/>
                  </a:lnTo>
                  <a:lnTo>
                    <a:pt x="9" y="30"/>
                  </a:lnTo>
                  <a:lnTo>
                    <a:pt x="9" y="30"/>
                  </a:lnTo>
                  <a:lnTo>
                    <a:pt x="9" y="30"/>
                  </a:lnTo>
                  <a:lnTo>
                    <a:pt x="9" y="30"/>
                  </a:lnTo>
                  <a:lnTo>
                    <a:pt x="9" y="30"/>
                  </a:lnTo>
                  <a:lnTo>
                    <a:pt x="8" y="30"/>
                  </a:lnTo>
                  <a:lnTo>
                    <a:pt x="8" y="30"/>
                  </a:lnTo>
                  <a:lnTo>
                    <a:pt x="8" y="30"/>
                  </a:lnTo>
                  <a:lnTo>
                    <a:pt x="8" y="30"/>
                  </a:lnTo>
                  <a:lnTo>
                    <a:pt x="7" y="30"/>
                  </a:lnTo>
                  <a:lnTo>
                    <a:pt x="7" y="30"/>
                  </a:lnTo>
                  <a:lnTo>
                    <a:pt x="7" y="30"/>
                  </a:lnTo>
                  <a:lnTo>
                    <a:pt x="7" y="30"/>
                  </a:lnTo>
                  <a:lnTo>
                    <a:pt x="7" y="29"/>
                  </a:lnTo>
                  <a:lnTo>
                    <a:pt x="7" y="29"/>
                  </a:lnTo>
                  <a:lnTo>
                    <a:pt x="6" y="29"/>
                  </a:lnTo>
                  <a:lnTo>
                    <a:pt x="6" y="29"/>
                  </a:lnTo>
                  <a:lnTo>
                    <a:pt x="6" y="29"/>
                  </a:lnTo>
                  <a:lnTo>
                    <a:pt x="6" y="29"/>
                  </a:lnTo>
                  <a:lnTo>
                    <a:pt x="6" y="29"/>
                  </a:lnTo>
                  <a:lnTo>
                    <a:pt x="5" y="29"/>
                  </a:lnTo>
                  <a:lnTo>
                    <a:pt x="5" y="29"/>
                  </a:lnTo>
                  <a:lnTo>
                    <a:pt x="5" y="28"/>
                  </a:lnTo>
                  <a:lnTo>
                    <a:pt x="5" y="28"/>
                  </a:lnTo>
                  <a:lnTo>
                    <a:pt x="5" y="28"/>
                  </a:lnTo>
                  <a:lnTo>
                    <a:pt x="5" y="28"/>
                  </a:lnTo>
                  <a:lnTo>
                    <a:pt x="4" y="28"/>
                  </a:lnTo>
                  <a:lnTo>
                    <a:pt x="4" y="28"/>
                  </a:lnTo>
                  <a:lnTo>
                    <a:pt x="4" y="28"/>
                  </a:lnTo>
                  <a:lnTo>
                    <a:pt x="4" y="28"/>
                  </a:lnTo>
                  <a:lnTo>
                    <a:pt x="4" y="27"/>
                  </a:lnTo>
                  <a:lnTo>
                    <a:pt x="4" y="27"/>
                  </a:lnTo>
                  <a:lnTo>
                    <a:pt x="3" y="27"/>
                  </a:lnTo>
                  <a:lnTo>
                    <a:pt x="3" y="27"/>
                  </a:lnTo>
                  <a:lnTo>
                    <a:pt x="3" y="27"/>
                  </a:lnTo>
                  <a:lnTo>
                    <a:pt x="3" y="27"/>
                  </a:lnTo>
                  <a:lnTo>
                    <a:pt x="3" y="26"/>
                  </a:lnTo>
                  <a:lnTo>
                    <a:pt x="3" y="26"/>
                  </a:lnTo>
                  <a:lnTo>
                    <a:pt x="3" y="26"/>
                  </a:lnTo>
                  <a:lnTo>
                    <a:pt x="2" y="26"/>
                  </a:lnTo>
                  <a:lnTo>
                    <a:pt x="2" y="26"/>
                  </a:lnTo>
                  <a:lnTo>
                    <a:pt x="2" y="25"/>
                  </a:lnTo>
                  <a:lnTo>
                    <a:pt x="2" y="25"/>
                  </a:lnTo>
                  <a:lnTo>
                    <a:pt x="2" y="25"/>
                  </a:lnTo>
                  <a:lnTo>
                    <a:pt x="2" y="25"/>
                  </a:lnTo>
                  <a:lnTo>
                    <a:pt x="2" y="25"/>
                  </a:lnTo>
                  <a:lnTo>
                    <a:pt x="2" y="24"/>
                  </a:lnTo>
                  <a:lnTo>
                    <a:pt x="1" y="24"/>
                  </a:lnTo>
                  <a:lnTo>
                    <a:pt x="1" y="24"/>
                  </a:lnTo>
                  <a:lnTo>
                    <a:pt x="1" y="24"/>
                  </a:lnTo>
                  <a:lnTo>
                    <a:pt x="1" y="24"/>
                  </a:lnTo>
                  <a:lnTo>
                    <a:pt x="1" y="23"/>
                  </a:lnTo>
                  <a:lnTo>
                    <a:pt x="1" y="23"/>
                  </a:lnTo>
                  <a:lnTo>
                    <a:pt x="1" y="23"/>
                  </a:lnTo>
                  <a:lnTo>
                    <a:pt x="1" y="23"/>
                  </a:lnTo>
                  <a:lnTo>
                    <a:pt x="1" y="23"/>
                  </a:lnTo>
                  <a:lnTo>
                    <a:pt x="1" y="22"/>
                  </a:lnTo>
                  <a:lnTo>
                    <a:pt x="1" y="22"/>
                  </a:lnTo>
                  <a:lnTo>
                    <a:pt x="1" y="22"/>
                  </a:lnTo>
                  <a:lnTo>
                    <a:pt x="0" y="22"/>
                  </a:lnTo>
                  <a:lnTo>
                    <a:pt x="0" y="21"/>
                  </a:lnTo>
                  <a:lnTo>
                    <a:pt x="0" y="21"/>
                  </a:lnTo>
                  <a:lnTo>
                    <a:pt x="0" y="21"/>
                  </a:lnTo>
                  <a:lnTo>
                    <a:pt x="0" y="21"/>
                  </a:lnTo>
                  <a:lnTo>
                    <a:pt x="0" y="20"/>
                  </a:lnTo>
                  <a:lnTo>
                    <a:pt x="0" y="20"/>
                  </a:lnTo>
                  <a:lnTo>
                    <a:pt x="0" y="20"/>
                  </a:lnTo>
                  <a:lnTo>
                    <a:pt x="0" y="20"/>
                  </a:lnTo>
                  <a:lnTo>
                    <a:pt x="0" y="18"/>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1" y="12"/>
                  </a:lnTo>
                  <a:lnTo>
                    <a:pt x="1" y="12"/>
                  </a:lnTo>
                  <a:lnTo>
                    <a:pt x="1" y="12"/>
                  </a:lnTo>
                  <a:lnTo>
                    <a:pt x="1" y="11"/>
                  </a:lnTo>
                  <a:lnTo>
                    <a:pt x="1" y="11"/>
                  </a:lnTo>
                  <a:lnTo>
                    <a:pt x="1" y="11"/>
                  </a:lnTo>
                  <a:lnTo>
                    <a:pt x="1" y="11"/>
                  </a:lnTo>
                  <a:lnTo>
                    <a:pt x="1" y="10"/>
                  </a:lnTo>
                  <a:lnTo>
                    <a:pt x="1" y="10"/>
                  </a:lnTo>
                  <a:lnTo>
                    <a:pt x="1" y="10"/>
                  </a:lnTo>
                  <a:lnTo>
                    <a:pt x="1" y="10"/>
                  </a:lnTo>
                  <a:lnTo>
                    <a:pt x="2" y="10"/>
                  </a:lnTo>
                  <a:lnTo>
                    <a:pt x="2" y="9"/>
                  </a:lnTo>
                  <a:lnTo>
                    <a:pt x="2" y="9"/>
                  </a:lnTo>
                  <a:lnTo>
                    <a:pt x="2" y="9"/>
                  </a:lnTo>
                  <a:lnTo>
                    <a:pt x="2" y="9"/>
                  </a:lnTo>
                  <a:lnTo>
                    <a:pt x="2" y="8"/>
                  </a:lnTo>
                  <a:lnTo>
                    <a:pt x="2" y="8"/>
                  </a:lnTo>
                  <a:lnTo>
                    <a:pt x="2" y="8"/>
                  </a:lnTo>
                  <a:lnTo>
                    <a:pt x="2" y="8"/>
                  </a:lnTo>
                  <a:lnTo>
                    <a:pt x="3" y="8"/>
                  </a:lnTo>
                  <a:lnTo>
                    <a:pt x="3" y="7"/>
                  </a:lnTo>
                  <a:lnTo>
                    <a:pt x="3" y="7"/>
                  </a:lnTo>
                  <a:lnTo>
                    <a:pt x="3" y="7"/>
                  </a:lnTo>
                  <a:lnTo>
                    <a:pt x="3" y="7"/>
                  </a:lnTo>
                  <a:lnTo>
                    <a:pt x="3" y="6"/>
                  </a:lnTo>
                  <a:lnTo>
                    <a:pt x="3" y="6"/>
                  </a:lnTo>
                  <a:lnTo>
                    <a:pt x="4" y="6"/>
                  </a:lnTo>
                  <a:lnTo>
                    <a:pt x="4" y="6"/>
                  </a:lnTo>
                  <a:lnTo>
                    <a:pt x="4" y="6"/>
                  </a:lnTo>
                  <a:lnTo>
                    <a:pt x="4" y="5"/>
                  </a:lnTo>
                  <a:lnTo>
                    <a:pt x="4" y="5"/>
                  </a:lnTo>
                  <a:lnTo>
                    <a:pt x="4" y="5"/>
                  </a:lnTo>
                  <a:lnTo>
                    <a:pt x="5" y="5"/>
                  </a:lnTo>
                  <a:lnTo>
                    <a:pt x="5" y="5"/>
                  </a:lnTo>
                  <a:lnTo>
                    <a:pt x="5" y="5"/>
                  </a:lnTo>
                  <a:lnTo>
                    <a:pt x="5" y="3"/>
                  </a:lnTo>
                  <a:lnTo>
                    <a:pt x="5" y="3"/>
                  </a:lnTo>
                  <a:lnTo>
                    <a:pt x="5" y="3"/>
                  </a:lnTo>
                  <a:lnTo>
                    <a:pt x="6" y="3"/>
                  </a:lnTo>
                  <a:lnTo>
                    <a:pt x="6" y="3"/>
                  </a:lnTo>
                  <a:lnTo>
                    <a:pt x="6" y="3"/>
                  </a:lnTo>
                  <a:lnTo>
                    <a:pt x="6" y="2"/>
                  </a:lnTo>
                  <a:lnTo>
                    <a:pt x="6" y="2"/>
                  </a:lnTo>
                  <a:lnTo>
                    <a:pt x="7" y="2"/>
                  </a:lnTo>
                  <a:lnTo>
                    <a:pt x="7" y="2"/>
                  </a:lnTo>
                  <a:lnTo>
                    <a:pt x="7" y="2"/>
                  </a:lnTo>
                  <a:lnTo>
                    <a:pt x="7" y="2"/>
                  </a:lnTo>
                  <a:lnTo>
                    <a:pt x="7" y="2"/>
                  </a:lnTo>
                  <a:lnTo>
                    <a:pt x="8" y="1"/>
                  </a:lnTo>
                  <a:lnTo>
                    <a:pt x="8" y="1"/>
                  </a:lnTo>
                  <a:lnTo>
                    <a:pt x="8" y="1"/>
                  </a:lnTo>
                  <a:lnTo>
                    <a:pt x="8" y="1"/>
                  </a:lnTo>
                  <a:lnTo>
                    <a:pt x="8" y="1"/>
                  </a:lnTo>
                  <a:lnTo>
                    <a:pt x="9" y="1"/>
                  </a:lnTo>
                  <a:lnTo>
                    <a:pt x="9" y="1"/>
                  </a:lnTo>
                  <a:lnTo>
                    <a:pt x="9" y="1"/>
                  </a:lnTo>
                  <a:lnTo>
                    <a:pt x="9" y="1"/>
                  </a:lnTo>
                  <a:lnTo>
                    <a:pt x="9"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7" y="0"/>
                  </a:lnTo>
                  <a:lnTo>
                    <a:pt x="17" y="0"/>
                  </a:lnTo>
                  <a:lnTo>
                    <a:pt x="17" y="0"/>
                  </a:lnTo>
                  <a:lnTo>
                    <a:pt x="17" y="0"/>
                  </a:lnTo>
                  <a:lnTo>
                    <a:pt x="17" y="0"/>
                  </a:lnTo>
                  <a:lnTo>
                    <a:pt x="18" y="0"/>
                  </a:lnTo>
                  <a:lnTo>
                    <a:pt x="18" y="0"/>
                  </a:lnTo>
                  <a:lnTo>
                    <a:pt x="18" y="0"/>
                  </a:lnTo>
                  <a:lnTo>
                    <a:pt x="18" y="0"/>
                  </a:lnTo>
                  <a:lnTo>
                    <a:pt x="18" y="0"/>
                  </a:lnTo>
                  <a:lnTo>
                    <a:pt x="19" y="0"/>
                  </a:lnTo>
                  <a:lnTo>
                    <a:pt x="19" y="0"/>
                  </a:lnTo>
                  <a:lnTo>
                    <a:pt x="19" y="0"/>
                  </a:lnTo>
                  <a:lnTo>
                    <a:pt x="19" y="0"/>
                  </a:lnTo>
                  <a:lnTo>
                    <a:pt x="19" y="0"/>
                  </a:lnTo>
                  <a:lnTo>
                    <a:pt x="20" y="1"/>
                  </a:lnTo>
                  <a:lnTo>
                    <a:pt x="20" y="1"/>
                  </a:lnTo>
                  <a:lnTo>
                    <a:pt x="20" y="1"/>
                  </a:lnTo>
                  <a:lnTo>
                    <a:pt x="20" y="1"/>
                  </a:lnTo>
                  <a:lnTo>
                    <a:pt x="20" y="1"/>
                  </a:lnTo>
                  <a:lnTo>
                    <a:pt x="21" y="1"/>
                  </a:lnTo>
                  <a:lnTo>
                    <a:pt x="21" y="1"/>
                  </a:lnTo>
                  <a:lnTo>
                    <a:pt x="21" y="1"/>
                  </a:lnTo>
                  <a:lnTo>
                    <a:pt x="21" y="1"/>
                  </a:lnTo>
                  <a:lnTo>
                    <a:pt x="21" y="2"/>
                  </a:lnTo>
                  <a:lnTo>
                    <a:pt x="21" y="2"/>
                  </a:lnTo>
                  <a:lnTo>
                    <a:pt x="22" y="2"/>
                  </a:lnTo>
                  <a:lnTo>
                    <a:pt x="22" y="2"/>
                  </a:lnTo>
                  <a:lnTo>
                    <a:pt x="22" y="2"/>
                  </a:lnTo>
                  <a:lnTo>
                    <a:pt x="22" y="2"/>
                  </a:lnTo>
                  <a:lnTo>
                    <a:pt x="22" y="2"/>
                  </a:lnTo>
                  <a:lnTo>
                    <a:pt x="22" y="3"/>
                  </a:lnTo>
                  <a:lnTo>
                    <a:pt x="23" y="3"/>
                  </a:lnTo>
                  <a:lnTo>
                    <a:pt x="23" y="3"/>
                  </a:lnTo>
                  <a:lnTo>
                    <a:pt x="23" y="3"/>
                  </a:lnTo>
                  <a:lnTo>
                    <a:pt x="23" y="3"/>
                  </a:lnTo>
                  <a:lnTo>
                    <a:pt x="23" y="3"/>
                  </a:lnTo>
                  <a:lnTo>
                    <a:pt x="23" y="5"/>
                  </a:lnTo>
                  <a:lnTo>
                    <a:pt x="24" y="5"/>
                  </a:lnTo>
                  <a:lnTo>
                    <a:pt x="24" y="5"/>
                  </a:lnTo>
                  <a:lnTo>
                    <a:pt x="24" y="5"/>
                  </a:lnTo>
                  <a:lnTo>
                    <a:pt x="24" y="5"/>
                  </a:lnTo>
                  <a:lnTo>
                    <a:pt x="24" y="5"/>
                  </a:lnTo>
                  <a:lnTo>
                    <a:pt x="24" y="6"/>
                  </a:lnTo>
                  <a:lnTo>
                    <a:pt x="24" y="6"/>
                  </a:lnTo>
                  <a:lnTo>
                    <a:pt x="24" y="6"/>
                  </a:lnTo>
                  <a:lnTo>
                    <a:pt x="26" y="6"/>
                  </a:lnTo>
                  <a:lnTo>
                    <a:pt x="26" y="6"/>
                  </a:lnTo>
                  <a:lnTo>
                    <a:pt x="26" y="7"/>
                  </a:lnTo>
                  <a:lnTo>
                    <a:pt x="26" y="7"/>
                  </a:lnTo>
                  <a:lnTo>
                    <a:pt x="26" y="7"/>
                  </a:lnTo>
                  <a:lnTo>
                    <a:pt x="26" y="7"/>
                  </a:lnTo>
                  <a:lnTo>
                    <a:pt x="26" y="8"/>
                  </a:lnTo>
                  <a:lnTo>
                    <a:pt x="26" y="8"/>
                  </a:lnTo>
                  <a:lnTo>
                    <a:pt x="26" y="8"/>
                  </a:lnTo>
                  <a:lnTo>
                    <a:pt x="26" y="8"/>
                  </a:lnTo>
                  <a:lnTo>
                    <a:pt x="26" y="8"/>
                  </a:lnTo>
                  <a:lnTo>
                    <a:pt x="27" y="9"/>
                  </a:lnTo>
                  <a:lnTo>
                    <a:pt x="27" y="9"/>
                  </a:lnTo>
                  <a:lnTo>
                    <a:pt x="27" y="9"/>
                  </a:lnTo>
                  <a:lnTo>
                    <a:pt x="27" y="9"/>
                  </a:lnTo>
                  <a:lnTo>
                    <a:pt x="27" y="10"/>
                  </a:lnTo>
                  <a:lnTo>
                    <a:pt x="27" y="10"/>
                  </a:lnTo>
                  <a:lnTo>
                    <a:pt x="27" y="10"/>
                  </a:lnTo>
                  <a:lnTo>
                    <a:pt x="27" y="10"/>
                  </a:lnTo>
                  <a:lnTo>
                    <a:pt x="27" y="10"/>
                  </a:lnTo>
                  <a:lnTo>
                    <a:pt x="27" y="11"/>
                  </a:lnTo>
                  <a:lnTo>
                    <a:pt x="27" y="11"/>
                  </a:lnTo>
                  <a:lnTo>
                    <a:pt x="27" y="11"/>
                  </a:lnTo>
                  <a:lnTo>
                    <a:pt x="27" y="11"/>
                  </a:lnTo>
                  <a:lnTo>
                    <a:pt x="27" y="12"/>
                  </a:lnTo>
                  <a:lnTo>
                    <a:pt x="27" y="12"/>
                  </a:lnTo>
                  <a:lnTo>
                    <a:pt x="27" y="12"/>
                  </a:lnTo>
                  <a:lnTo>
                    <a:pt x="27" y="12"/>
                  </a:lnTo>
                  <a:lnTo>
                    <a:pt x="27" y="13"/>
                  </a:lnTo>
                  <a:lnTo>
                    <a:pt x="27" y="13"/>
                  </a:lnTo>
                  <a:lnTo>
                    <a:pt x="27" y="13"/>
                  </a:lnTo>
                  <a:lnTo>
                    <a:pt x="27" y="13"/>
                  </a:lnTo>
                  <a:lnTo>
                    <a:pt x="27" y="14"/>
                  </a:lnTo>
                  <a:lnTo>
                    <a:pt x="27" y="14"/>
                  </a:lnTo>
                  <a:lnTo>
                    <a:pt x="27" y="14"/>
                  </a:lnTo>
                  <a:lnTo>
                    <a:pt x="27" y="14"/>
                  </a:lnTo>
                  <a:lnTo>
                    <a:pt x="27" y="15"/>
                  </a:lnTo>
                  <a:lnTo>
                    <a:pt x="27"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216">
              <a:extLst>
                <a:ext uri="{FF2B5EF4-FFF2-40B4-BE49-F238E27FC236}">
                  <a16:creationId xmlns:a16="http://schemas.microsoft.com/office/drawing/2014/main" id="{E105BC47-8FCC-0D97-47EE-9C94F05F2C95}"/>
                </a:ext>
              </a:extLst>
            </p:cNvPr>
            <p:cNvSpPr>
              <a:spLocks/>
            </p:cNvSpPr>
            <p:nvPr/>
          </p:nvSpPr>
          <p:spPr bwMode="auto">
            <a:xfrm>
              <a:off x="2983" y="1560"/>
              <a:ext cx="3" cy="4"/>
            </a:xfrm>
            <a:custGeom>
              <a:avLst/>
              <a:gdLst>
                <a:gd name="T0" fmla="*/ 0 w 3"/>
                <a:gd name="T1" fmla="*/ 3 h 4"/>
                <a:gd name="T2" fmla="*/ 1 w 3"/>
                <a:gd name="T3" fmla="*/ 0 h 4"/>
                <a:gd name="T4" fmla="*/ 2 w 3"/>
                <a:gd name="T5" fmla="*/ 1 h 4"/>
                <a:gd name="T6" fmla="*/ 2 w 3"/>
                <a:gd name="T7" fmla="*/ 2 h 4"/>
                <a:gd name="T8" fmla="*/ 3 w 3"/>
                <a:gd name="T9" fmla="*/ 4 h 4"/>
                <a:gd name="T10" fmla="*/ 0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0" y="3"/>
                  </a:moveTo>
                  <a:lnTo>
                    <a:pt x="1" y="0"/>
                  </a:lnTo>
                  <a:lnTo>
                    <a:pt x="2" y="1"/>
                  </a:lnTo>
                  <a:lnTo>
                    <a:pt x="2" y="2"/>
                  </a:lnTo>
                  <a:lnTo>
                    <a:pt x="3" y="4"/>
                  </a:lnTo>
                  <a:lnTo>
                    <a:pt x="0" y="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217">
              <a:extLst>
                <a:ext uri="{FF2B5EF4-FFF2-40B4-BE49-F238E27FC236}">
                  <a16:creationId xmlns:a16="http://schemas.microsoft.com/office/drawing/2014/main" id="{5AB49069-15D3-6B48-6A40-8CA58F8F3D98}"/>
                </a:ext>
              </a:extLst>
            </p:cNvPr>
            <p:cNvSpPr>
              <a:spLocks/>
            </p:cNvSpPr>
            <p:nvPr/>
          </p:nvSpPr>
          <p:spPr bwMode="auto">
            <a:xfrm>
              <a:off x="1729" y="2011"/>
              <a:ext cx="20" cy="10"/>
            </a:xfrm>
            <a:custGeom>
              <a:avLst/>
              <a:gdLst>
                <a:gd name="T0" fmla="*/ 0 w 20"/>
                <a:gd name="T1" fmla="*/ 5 h 10"/>
                <a:gd name="T2" fmla="*/ 8 w 20"/>
                <a:gd name="T3" fmla="*/ 0 h 10"/>
                <a:gd name="T4" fmla="*/ 20 w 20"/>
                <a:gd name="T5" fmla="*/ 10 h 10"/>
                <a:gd name="T6" fmla="*/ 0 w 20"/>
                <a:gd name="T7" fmla="*/ 5 h 10"/>
              </a:gdLst>
              <a:ahLst/>
              <a:cxnLst>
                <a:cxn ang="0">
                  <a:pos x="T0" y="T1"/>
                </a:cxn>
                <a:cxn ang="0">
                  <a:pos x="T2" y="T3"/>
                </a:cxn>
                <a:cxn ang="0">
                  <a:pos x="T4" y="T5"/>
                </a:cxn>
                <a:cxn ang="0">
                  <a:pos x="T6" y="T7"/>
                </a:cxn>
              </a:cxnLst>
              <a:rect l="0" t="0" r="r" b="b"/>
              <a:pathLst>
                <a:path w="20" h="10">
                  <a:moveTo>
                    <a:pt x="0" y="5"/>
                  </a:moveTo>
                  <a:lnTo>
                    <a:pt x="8" y="0"/>
                  </a:lnTo>
                  <a:lnTo>
                    <a:pt x="20" y="10"/>
                  </a:lnTo>
                  <a:lnTo>
                    <a:pt x="0" y="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218">
              <a:extLst>
                <a:ext uri="{FF2B5EF4-FFF2-40B4-BE49-F238E27FC236}">
                  <a16:creationId xmlns:a16="http://schemas.microsoft.com/office/drawing/2014/main" id="{F6CC5B01-4E6F-551A-03E4-368CFC9FBFB9}"/>
                </a:ext>
              </a:extLst>
            </p:cNvPr>
            <p:cNvSpPr>
              <a:spLocks/>
            </p:cNvSpPr>
            <p:nvPr/>
          </p:nvSpPr>
          <p:spPr bwMode="auto">
            <a:xfrm>
              <a:off x="1844" y="2068"/>
              <a:ext cx="6" cy="7"/>
            </a:xfrm>
            <a:custGeom>
              <a:avLst/>
              <a:gdLst>
                <a:gd name="T0" fmla="*/ 6 w 6"/>
                <a:gd name="T1" fmla="*/ 1 h 7"/>
                <a:gd name="T2" fmla="*/ 4 w 6"/>
                <a:gd name="T3" fmla="*/ 6 h 7"/>
                <a:gd name="T4" fmla="*/ 0 w 6"/>
                <a:gd name="T5" fmla="*/ 7 h 7"/>
                <a:gd name="T6" fmla="*/ 4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lnTo>
                    <a:pt x="4" y="6"/>
                  </a:lnTo>
                  <a:lnTo>
                    <a:pt x="0" y="7"/>
                  </a:lnTo>
                  <a:lnTo>
                    <a:pt x="4" y="0"/>
                  </a:lnTo>
                  <a:lnTo>
                    <a:pt x="6" y="1"/>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219">
              <a:extLst>
                <a:ext uri="{FF2B5EF4-FFF2-40B4-BE49-F238E27FC236}">
                  <a16:creationId xmlns:a16="http://schemas.microsoft.com/office/drawing/2014/main" id="{CA1B6D25-A55C-269B-3C33-6733C5FCC42F}"/>
                </a:ext>
              </a:extLst>
            </p:cNvPr>
            <p:cNvSpPr>
              <a:spLocks/>
            </p:cNvSpPr>
            <p:nvPr/>
          </p:nvSpPr>
          <p:spPr bwMode="auto">
            <a:xfrm>
              <a:off x="1867" y="2077"/>
              <a:ext cx="3" cy="2"/>
            </a:xfrm>
            <a:custGeom>
              <a:avLst/>
              <a:gdLst>
                <a:gd name="T0" fmla="*/ 0 w 3"/>
                <a:gd name="T1" fmla="*/ 2 h 2"/>
                <a:gd name="T2" fmla="*/ 1 w 3"/>
                <a:gd name="T3" fmla="*/ 0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1" y="0"/>
                  </a:lnTo>
                  <a:lnTo>
                    <a:pt x="3" y="0"/>
                  </a:lnTo>
                  <a:lnTo>
                    <a:pt x="0" y="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220">
              <a:extLst>
                <a:ext uri="{FF2B5EF4-FFF2-40B4-BE49-F238E27FC236}">
                  <a16:creationId xmlns:a16="http://schemas.microsoft.com/office/drawing/2014/main" id="{067CE5EB-87F7-9C03-E585-940ED9A0AF68}"/>
                </a:ext>
              </a:extLst>
            </p:cNvPr>
            <p:cNvSpPr>
              <a:spLocks/>
            </p:cNvSpPr>
            <p:nvPr/>
          </p:nvSpPr>
          <p:spPr bwMode="auto">
            <a:xfrm>
              <a:off x="1870" y="2093"/>
              <a:ext cx="5" cy="6"/>
            </a:xfrm>
            <a:custGeom>
              <a:avLst/>
              <a:gdLst>
                <a:gd name="T0" fmla="*/ 0 w 5"/>
                <a:gd name="T1" fmla="*/ 0 h 6"/>
                <a:gd name="T2" fmla="*/ 5 w 5"/>
                <a:gd name="T3" fmla="*/ 0 h 6"/>
                <a:gd name="T4" fmla="*/ 5 w 5"/>
                <a:gd name="T5" fmla="*/ 6 h 6"/>
                <a:gd name="T6" fmla="*/ 0 w 5"/>
                <a:gd name="T7" fmla="*/ 0 h 6"/>
              </a:gdLst>
              <a:ahLst/>
              <a:cxnLst>
                <a:cxn ang="0">
                  <a:pos x="T0" y="T1"/>
                </a:cxn>
                <a:cxn ang="0">
                  <a:pos x="T2" y="T3"/>
                </a:cxn>
                <a:cxn ang="0">
                  <a:pos x="T4" y="T5"/>
                </a:cxn>
                <a:cxn ang="0">
                  <a:pos x="T6" y="T7"/>
                </a:cxn>
              </a:cxnLst>
              <a:rect l="0" t="0" r="r" b="b"/>
              <a:pathLst>
                <a:path w="5" h="6">
                  <a:moveTo>
                    <a:pt x="0" y="0"/>
                  </a:moveTo>
                  <a:lnTo>
                    <a:pt x="5" y="0"/>
                  </a:lnTo>
                  <a:lnTo>
                    <a:pt x="5" y="6"/>
                  </a:lnTo>
                  <a:lnTo>
                    <a:pt x="0" y="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221">
              <a:extLst>
                <a:ext uri="{FF2B5EF4-FFF2-40B4-BE49-F238E27FC236}">
                  <a16:creationId xmlns:a16="http://schemas.microsoft.com/office/drawing/2014/main" id="{7E0DD45D-CA02-B226-44D9-31B915C0D24A}"/>
                </a:ext>
              </a:extLst>
            </p:cNvPr>
            <p:cNvSpPr>
              <a:spLocks/>
            </p:cNvSpPr>
            <p:nvPr/>
          </p:nvSpPr>
          <p:spPr bwMode="auto">
            <a:xfrm>
              <a:off x="1879" y="2103"/>
              <a:ext cx="2" cy="3"/>
            </a:xfrm>
            <a:custGeom>
              <a:avLst/>
              <a:gdLst>
                <a:gd name="T0" fmla="*/ 0 w 2"/>
                <a:gd name="T1" fmla="*/ 3 h 3"/>
                <a:gd name="T2" fmla="*/ 1 w 2"/>
                <a:gd name="T3" fmla="*/ 0 h 3"/>
                <a:gd name="T4" fmla="*/ 2 w 2"/>
                <a:gd name="T5" fmla="*/ 3 h 3"/>
                <a:gd name="T6" fmla="*/ 0 w 2"/>
                <a:gd name="T7" fmla="*/ 3 h 3"/>
              </a:gdLst>
              <a:ahLst/>
              <a:cxnLst>
                <a:cxn ang="0">
                  <a:pos x="T0" y="T1"/>
                </a:cxn>
                <a:cxn ang="0">
                  <a:pos x="T2" y="T3"/>
                </a:cxn>
                <a:cxn ang="0">
                  <a:pos x="T4" y="T5"/>
                </a:cxn>
                <a:cxn ang="0">
                  <a:pos x="T6" y="T7"/>
                </a:cxn>
              </a:cxnLst>
              <a:rect l="0" t="0" r="r" b="b"/>
              <a:pathLst>
                <a:path w="2" h="3">
                  <a:moveTo>
                    <a:pt x="0" y="3"/>
                  </a:moveTo>
                  <a:lnTo>
                    <a:pt x="1" y="0"/>
                  </a:lnTo>
                  <a:lnTo>
                    <a:pt x="2" y="3"/>
                  </a:lnTo>
                  <a:lnTo>
                    <a:pt x="0" y="3"/>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222">
              <a:extLst>
                <a:ext uri="{FF2B5EF4-FFF2-40B4-BE49-F238E27FC236}">
                  <a16:creationId xmlns:a16="http://schemas.microsoft.com/office/drawing/2014/main" id="{0D476417-A947-F580-C5AA-E4B318E715CC}"/>
                </a:ext>
              </a:extLst>
            </p:cNvPr>
            <p:cNvSpPr>
              <a:spLocks noEditPoints="1"/>
            </p:cNvSpPr>
            <p:nvPr/>
          </p:nvSpPr>
          <p:spPr bwMode="auto">
            <a:xfrm>
              <a:off x="3659" y="1935"/>
              <a:ext cx="116" cy="170"/>
            </a:xfrm>
            <a:custGeom>
              <a:avLst/>
              <a:gdLst>
                <a:gd name="T0" fmla="*/ 116 w 116"/>
                <a:gd name="T1" fmla="*/ 67 h 170"/>
                <a:gd name="T2" fmla="*/ 90 w 116"/>
                <a:gd name="T3" fmla="*/ 126 h 170"/>
                <a:gd name="T4" fmla="*/ 49 w 116"/>
                <a:gd name="T5" fmla="*/ 165 h 170"/>
                <a:gd name="T6" fmla="*/ 18 w 116"/>
                <a:gd name="T7" fmla="*/ 170 h 170"/>
                <a:gd name="T8" fmla="*/ 7 w 116"/>
                <a:gd name="T9" fmla="*/ 142 h 170"/>
                <a:gd name="T10" fmla="*/ 0 w 116"/>
                <a:gd name="T11" fmla="*/ 129 h 170"/>
                <a:gd name="T12" fmla="*/ 46 w 116"/>
                <a:gd name="T13" fmla="*/ 111 h 170"/>
                <a:gd name="T14" fmla="*/ 54 w 116"/>
                <a:gd name="T15" fmla="*/ 73 h 170"/>
                <a:gd name="T16" fmla="*/ 43 w 116"/>
                <a:gd name="T17" fmla="*/ 64 h 170"/>
                <a:gd name="T18" fmla="*/ 48 w 116"/>
                <a:gd name="T19" fmla="*/ 45 h 170"/>
                <a:gd name="T20" fmla="*/ 53 w 116"/>
                <a:gd name="T21" fmla="*/ 39 h 170"/>
                <a:gd name="T22" fmla="*/ 49 w 116"/>
                <a:gd name="T23" fmla="*/ 24 h 170"/>
                <a:gd name="T24" fmla="*/ 58 w 116"/>
                <a:gd name="T25" fmla="*/ 13 h 170"/>
                <a:gd name="T26" fmla="*/ 74 w 116"/>
                <a:gd name="T27" fmla="*/ 42 h 170"/>
                <a:gd name="T28" fmla="*/ 90 w 116"/>
                <a:gd name="T29" fmla="*/ 45 h 170"/>
                <a:gd name="T30" fmla="*/ 116 w 116"/>
                <a:gd name="T31" fmla="*/ 67 h 170"/>
                <a:gd name="T32" fmla="*/ 56 w 116"/>
                <a:gd name="T33" fmla="*/ 6 h 170"/>
                <a:gd name="T34" fmla="*/ 51 w 116"/>
                <a:gd name="T35" fmla="*/ 3 h 170"/>
                <a:gd name="T36" fmla="*/ 54 w 116"/>
                <a:gd name="T37" fmla="*/ 0 h 170"/>
                <a:gd name="T38" fmla="*/ 56 w 116"/>
                <a:gd name="T39" fmla="*/ 6 h 170"/>
                <a:gd name="T40" fmla="*/ 56 w 116"/>
                <a:gd name="T41"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70">
                  <a:moveTo>
                    <a:pt x="116" y="67"/>
                  </a:moveTo>
                  <a:lnTo>
                    <a:pt x="90" y="126"/>
                  </a:lnTo>
                  <a:lnTo>
                    <a:pt x="49" y="165"/>
                  </a:lnTo>
                  <a:lnTo>
                    <a:pt x="18" y="170"/>
                  </a:lnTo>
                  <a:lnTo>
                    <a:pt x="7" y="142"/>
                  </a:lnTo>
                  <a:lnTo>
                    <a:pt x="0" y="129"/>
                  </a:lnTo>
                  <a:lnTo>
                    <a:pt x="46" y="111"/>
                  </a:lnTo>
                  <a:lnTo>
                    <a:pt x="54" y="73"/>
                  </a:lnTo>
                  <a:lnTo>
                    <a:pt x="43" y="64"/>
                  </a:lnTo>
                  <a:lnTo>
                    <a:pt x="48" y="45"/>
                  </a:lnTo>
                  <a:lnTo>
                    <a:pt x="53" y="39"/>
                  </a:lnTo>
                  <a:lnTo>
                    <a:pt x="49" y="24"/>
                  </a:lnTo>
                  <a:lnTo>
                    <a:pt x="58" y="13"/>
                  </a:lnTo>
                  <a:lnTo>
                    <a:pt x="74" y="42"/>
                  </a:lnTo>
                  <a:lnTo>
                    <a:pt x="90" y="45"/>
                  </a:lnTo>
                  <a:lnTo>
                    <a:pt x="116" y="67"/>
                  </a:lnTo>
                  <a:close/>
                  <a:moveTo>
                    <a:pt x="56" y="6"/>
                  </a:moveTo>
                  <a:lnTo>
                    <a:pt x="51" y="3"/>
                  </a:lnTo>
                  <a:lnTo>
                    <a:pt x="54" y="0"/>
                  </a:lnTo>
                  <a:lnTo>
                    <a:pt x="56" y="6"/>
                  </a:lnTo>
                  <a:lnTo>
                    <a:pt x="56" y="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223">
              <a:extLst>
                <a:ext uri="{FF2B5EF4-FFF2-40B4-BE49-F238E27FC236}">
                  <a16:creationId xmlns:a16="http://schemas.microsoft.com/office/drawing/2014/main" id="{611BCA0B-C8C8-906E-D653-138F31DBE79B}"/>
                </a:ext>
              </a:extLst>
            </p:cNvPr>
            <p:cNvSpPr>
              <a:spLocks/>
            </p:cNvSpPr>
            <p:nvPr/>
          </p:nvSpPr>
          <p:spPr bwMode="auto">
            <a:xfrm>
              <a:off x="3197" y="1990"/>
              <a:ext cx="254" cy="262"/>
            </a:xfrm>
            <a:custGeom>
              <a:avLst/>
              <a:gdLst>
                <a:gd name="T0" fmla="*/ 34 w 254"/>
                <a:gd name="T1" fmla="*/ 262 h 262"/>
                <a:gd name="T2" fmla="*/ 23 w 254"/>
                <a:gd name="T3" fmla="*/ 258 h 262"/>
                <a:gd name="T4" fmla="*/ 26 w 254"/>
                <a:gd name="T5" fmla="*/ 239 h 262"/>
                <a:gd name="T6" fmla="*/ 13 w 254"/>
                <a:gd name="T7" fmla="*/ 219 h 262"/>
                <a:gd name="T8" fmla="*/ 1 w 254"/>
                <a:gd name="T9" fmla="*/ 188 h 262"/>
                <a:gd name="T10" fmla="*/ 0 w 254"/>
                <a:gd name="T11" fmla="*/ 168 h 262"/>
                <a:gd name="T12" fmla="*/ 13 w 254"/>
                <a:gd name="T13" fmla="*/ 133 h 262"/>
                <a:gd name="T14" fmla="*/ 29 w 254"/>
                <a:gd name="T15" fmla="*/ 132 h 262"/>
                <a:gd name="T16" fmla="*/ 26 w 254"/>
                <a:gd name="T17" fmla="*/ 65 h 262"/>
                <a:gd name="T18" fmla="*/ 25 w 254"/>
                <a:gd name="T19" fmla="*/ 56 h 262"/>
                <a:gd name="T20" fmla="*/ 41 w 254"/>
                <a:gd name="T21" fmla="*/ 56 h 262"/>
                <a:gd name="T22" fmla="*/ 40 w 254"/>
                <a:gd name="T23" fmla="*/ 21 h 262"/>
                <a:gd name="T24" fmla="*/ 166 w 254"/>
                <a:gd name="T25" fmla="*/ 21 h 262"/>
                <a:gd name="T26" fmla="*/ 174 w 254"/>
                <a:gd name="T27" fmla="*/ 26 h 262"/>
                <a:gd name="T28" fmla="*/ 179 w 254"/>
                <a:gd name="T29" fmla="*/ 23 h 262"/>
                <a:gd name="T30" fmla="*/ 204 w 254"/>
                <a:gd name="T31" fmla="*/ 0 h 262"/>
                <a:gd name="T32" fmla="*/ 224 w 254"/>
                <a:gd name="T33" fmla="*/ 20 h 262"/>
                <a:gd name="T34" fmla="*/ 236 w 254"/>
                <a:gd name="T35" fmla="*/ 79 h 262"/>
                <a:gd name="T36" fmla="*/ 254 w 254"/>
                <a:gd name="T37" fmla="*/ 90 h 262"/>
                <a:gd name="T38" fmla="*/ 251 w 254"/>
                <a:gd name="T39" fmla="*/ 100 h 262"/>
                <a:gd name="T40" fmla="*/ 238 w 254"/>
                <a:gd name="T41" fmla="*/ 104 h 262"/>
                <a:gd name="T42" fmla="*/ 230 w 254"/>
                <a:gd name="T43" fmla="*/ 109 h 262"/>
                <a:gd name="T44" fmla="*/ 230 w 254"/>
                <a:gd name="T45" fmla="*/ 124 h 262"/>
                <a:gd name="T46" fmla="*/ 223 w 254"/>
                <a:gd name="T47" fmla="*/ 143 h 262"/>
                <a:gd name="T48" fmla="*/ 225 w 254"/>
                <a:gd name="T49" fmla="*/ 159 h 262"/>
                <a:gd name="T50" fmla="*/ 222 w 254"/>
                <a:gd name="T51" fmla="*/ 175 h 262"/>
                <a:gd name="T52" fmla="*/ 220 w 254"/>
                <a:gd name="T53" fmla="*/ 187 h 262"/>
                <a:gd name="T54" fmla="*/ 212 w 254"/>
                <a:gd name="T55" fmla="*/ 188 h 262"/>
                <a:gd name="T56" fmla="*/ 202 w 254"/>
                <a:gd name="T57" fmla="*/ 220 h 262"/>
                <a:gd name="T58" fmla="*/ 201 w 254"/>
                <a:gd name="T59" fmla="*/ 221 h 262"/>
                <a:gd name="T60" fmla="*/ 195 w 254"/>
                <a:gd name="T61" fmla="*/ 220 h 262"/>
                <a:gd name="T62" fmla="*/ 192 w 254"/>
                <a:gd name="T63" fmla="*/ 242 h 262"/>
                <a:gd name="T64" fmla="*/ 192 w 254"/>
                <a:gd name="T65" fmla="*/ 243 h 262"/>
                <a:gd name="T66" fmla="*/ 187 w 254"/>
                <a:gd name="T67" fmla="*/ 243 h 262"/>
                <a:gd name="T68" fmla="*/ 188 w 254"/>
                <a:gd name="T69" fmla="*/ 234 h 262"/>
                <a:gd name="T70" fmla="*/ 176 w 254"/>
                <a:gd name="T71" fmla="*/ 222 h 262"/>
                <a:gd name="T72" fmla="*/ 174 w 254"/>
                <a:gd name="T73" fmla="*/ 208 h 262"/>
                <a:gd name="T74" fmla="*/ 176 w 254"/>
                <a:gd name="T75" fmla="*/ 195 h 262"/>
                <a:gd name="T76" fmla="*/ 167 w 254"/>
                <a:gd name="T77" fmla="*/ 195 h 262"/>
                <a:gd name="T78" fmla="*/ 167 w 254"/>
                <a:gd name="T79" fmla="*/ 200 h 262"/>
                <a:gd name="T80" fmla="*/ 158 w 254"/>
                <a:gd name="T81" fmla="*/ 200 h 262"/>
                <a:gd name="T82" fmla="*/ 162 w 254"/>
                <a:gd name="T83" fmla="*/ 205 h 262"/>
                <a:gd name="T84" fmla="*/ 163 w 254"/>
                <a:gd name="T85" fmla="*/ 217 h 262"/>
                <a:gd name="T86" fmla="*/ 145 w 254"/>
                <a:gd name="T87" fmla="*/ 240 h 262"/>
                <a:gd name="T88" fmla="*/ 139 w 254"/>
                <a:gd name="T89" fmla="*/ 240 h 262"/>
                <a:gd name="T90" fmla="*/ 125 w 254"/>
                <a:gd name="T91" fmla="*/ 230 h 262"/>
                <a:gd name="T92" fmla="*/ 118 w 254"/>
                <a:gd name="T93" fmla="*/ 234 h 262"/>
                <a:gd name="T94" fmla="*/ 118 w 254"/>
                <a:gd name="T95" fmla="*/ 240 h 262"/>
                <a:gd name="T96" fmla="*/ 110 w 254"/>
                <a:gd name="T97" fmla="*/ 240 h 262"/>
                <a:gd name="T98" fmla="*/ 107 w 254"/>
                <a:gd name="T99" fmla="*/ 246 h 262"/>
                <a:gd name="T100" fmla="*/ 95 w 254"/>
                <a:gd name="T101" fmla="*/ 247 h 262"/>
                <a:gd name="T102" fmla="*/ 93 w 254"/>
                <a:gd name="T103" fmla="*/ 242 h 262"/>
                <a:gd name="T104" fmla="*/ 68 w 254"/>
                <a:gd name="T105" fmla="*/ 243 h 262"/>
                <a:gd name="T106" fmla="*/ 60 w 254"/>
                <a:gd name="T107" fmla="*/ 227 h 262"/>
                <a:gd name="T108" fmla="*/ 48 w 254"/>
                <a:gd name="T109" fmla="*/ 229 h 262"/>
                <a:gd name="T110" fmla="*/ 35 w 254"/>
                <a:gd name="T111" fmla="*/ 262 h 262"/>
                <a:gd name="T112" fmla="*/ 34 w 254"/>
                <a:gd name="T113"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262">
                  <a:moveTo>
                    <a:pt x="34" y="262"/>
                  </a:moveTo>
                  <a:lnTo>
                    <a:pt x="23" y="258"/>
                  </a:lnTo>
                  <a:lnTo>
                    <a:pt x="26" y="239"/>
                  </a:lnTo>
                  <a:lnTo>
                    <a:pt x="13" y="219"/>
                  </a:lnTo>
                  <a:lnTo>
                    <a:pt x="1" y="188"/>
                  </a:lnTo>
                  <a:lnTo>
                    <a:pt x="0" y="168"/>
                  </a:lnTo>
                  <a:lnTo>
                    <a:pt x="13" y="133"/>
                  </a:lnTo>
                  <a:lnTo>
                    <a:pt x="29" y="132"/>
                  </a:lnTo>
                  <a:lnTo>
                    <a:pt x="26" y="65"/>
                  </a:lnTo>
                  <a:lnTo>
                    <a:pt x="25" y="56"/>
                  </a:lnTo>
                  <a:lnTo>
                    <a:pt x="41" y="56"/>
                  </a:lnTo>
                  <a:lnTo>
                    <a:pt x="40" y="21"/>
                  </a:lnTo>
                  <a:lnTo>
                    <a:pt x="166" y="21"/>
                  </a:lnTo>
                  <a:lnTo>
                    <a:pt x="174" y="26"/>
                  </a:lnTo>
                  <a:lnTo>
                    <a:pt x="179" y="23"/>
                  </a:lnTo>
                  <a:lnTo>
                    <a:pt x="204" y="0"/>
                  </a:lnTo>
                  <a:lnTo>
                    <a:pt x="224" y="20"/>
                  </a:lnTo>
                  <a:lnTo>
                    <a:pt x="236" y="79"/>
                  </a:lnTo>
                  <a:lnTo>
                    <a:pt x="254" y="90"/>
                  </a:lnTo>
                  <a:lnTo>
                    <a:pt x="251" y="100"/>
                  </a:lnTo>
                  <a:lnTo>
                    <a:pt x="238" y="104"/>
                  </a:lnTo>
                  <a:lnTo>
                    <a:pt x="230" y="109"/>
                  </a:lnTo>
                  <a:lnTo>
                    <a:pt x="230" y="124"/>
                  </a:lnTo>
                  <a:lnTo>
                    <a:pt x="223" y="143"/>
                  </a:lnTo>
                  <a:lnTo>
                    <a:pt x="225" y="159"/>
                  </a:lnTo>
                  <a:lnTo>
                    <a:pt x="222" y="175"/>
                  </a:lnTo>
                  <a:lnTo>
                    <a:pt x="220" y="187"/>
                  </a:lnTo>
                  <a:lnTo>
                    <a:pt x="212" y="188"/>
                  </a:lnTo>
                  <a:lnTo>
                    <a:pt x="202" y="220"/>
                  </a:lnTo>
                  <a:lnTo>
                    <a:pt x="201" y="221"/>
                  </a:lnTo>
                  <a:lnTo>
                    <a:pt x="195" y="220"/>
                  </a:lnTo>
                  <a:lnTo>
                    <a:pt x="192" y="242"/>
                  </a:lnTo>
                  <a:lnTo>
                    <a:pt x="192" y="243"/>
                  </a:lnTo>
                  <a:lnTo>
                    <a:pt x="187" y="243"/>
                  </a:lnTo>
                  <a:lnTo>
                    <a:pt x="188" y="234"/>
                  </a:lnTo>
                  <a:lnTo>
                    <a:pt x="176" y="222"/>
                  </a:lnTo>
                  <a:lnTo>
                    <a:pt x="174" y="208"/>
                  </a:lnTo>
                  <a:lnTo>
                    <a:pt x="176" y="195"/>
                  </a:lnTo>
                  <a:lnTo>
                    <a:pt x="167" y="195"/>
                  </a:lnTo>
                  <a:lnTo>
                    <a:pt x="167" y="200"/>
                  </a:lnTo>
                  <a:lnTo>
                    <a:pt x="158" y="200"/>
                  </a:lnTo>
                  <a:lnTo>
                    <a:pt x="162" y="205"/>
                  </a:lnTo>
                  <a:lnTo>
                    <a:pt x="163" y="217"/>
                  </a:lnTo>
                  <a:lnTo>
                    <a:pt x="145" y="240"/>
                  </a:lnTo>
                  <a:lnTo>
                    <a:pt x="139" y="240"/>
                  </a:lnTo>
                  <a:lnTo>
                    <a:pt x="125" y="230"/>
                  </a:lnTo>
                  <a:lnTo>
                    <a:pt x="118" y="234"/>
                  </a:lnTo>
                  <a:lnTo>
                    <a:pt x="118" y="240"/>
                  </a:lnTo>
                  <a:lnTo>
                    <a:pt x="110" y="240"/>
                  </a:lnTo>
                  <a:lnTo>
                    <a:pt x="107" y="246"/>
                  </a:lnTo>
                  <a:lnTo>
                    <a:pt x="95" y="247"/>
                  </a:lnTo>
                  <a:lnTo>
                    <a:pt x="93" y="242"/>
                  </a:lnTo>
                  <a:lnTo>
                    <a:pt x="68" y="243"/>
                  </a:lnTo>
                  <a:lnTo>
                    <a:pt x="60" y="227"/>
                  </a:lnTo>
                  <a:lnTo>
                    <a:pt x="48" y="229"/>
                  </a:lnTo>
                  <a:lnTo>
                    <a:pt x="35" y="262"/>
                  </a:lnTo>
                  <a:lnTo>
                    <a:pt x="34" y="262"/>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24">
              <a:extLst>
                <a:ext uri="{FF2B5EF4-FFF2-40B4-BE49-F238E27FC236}">
                  <a16:creationId xmlns:a16="http://schemas.microsoft.com/office/drawing/2014/main" id="{0C68CBC9-FDEA-92BF-F85B-87E239E619C9}"/>
                </a:ext>
              </a:extLst>
            </p:cNvPr>
            <p:cNvSpPr>
              <a:spLocks/>
            </p:cNvSpPr>
            <p:nvPr/>
          </p:nvSpPr>
          <p:spPr bwMode="auto">
            <a:xfrm>
              <a:off x="3041" y="1572"/>
              <a:ext cx="81" cy="66"/>
            </a:xfrm>
            <a:custGeom>
              <a:avLst/>
              <a:gdLst>
                <a:gd name="T0" fmla="*/ 81 w 81"/>
                <a:gd name="T1" fmla="*/ 30 h 66"/>
                <a:gd name="T2" fmla="*/ 66 w 81"/>
                <a:gd name="T3" fmla="*/ 25 h 66"/>
                <a:gd name="T4" fmla="*/ 52 w 81"/>
                <a:gd name="T5" fmla="*/ 25 h 66"/>
                <a:gd name="T6" fmla="*/ 34 w 81"/>
                <a:gd name="T7" fmla="*/ 27 h 66"/>
                <a:gd name="T8" fmla="*/ 44 w 81"/>
                <a:gd name="T9" fmla="*/ 45 h 66"/>
                <a:gd name="T10" fmla="*/ 64 w 81"/>
                <a:gd name="T11" fmla="*/ 65 h 66"/>
                <a:gd name="T12" fmla="*/ 55 w 81"/>
                <a:gd name="T13" fmla="*/ 66 h 66"/>
                <a:gd name="T14" fmla="*/ 42 w 81"/>
                <a:gd name="T15" fmla="*/ 58 h 66"/>
                <a:gd name="T16" fmla="*/ 28 w 81"/>
                <a:gd name="T17" fmla="*/ 47 h 66"/>
                <a:gd name="T18" fmla="*/ 19 w 81"/>
                <a:gd name="T19" fmla="*/ 33 h 66"/>
                <a:gd name="T20" fmla="*/ 6 w 81"/>
                <a:gd name="T21" fmla="*/ 33 h 66"/>
                <a:gd name="T22" fmla="*/ 0 w 81"/>
                <a:gd name="T23" fmla="*/ 20 h 66"/>
                <a:gd name="T24" fmla="*/ 3 w 81"/>
                <a:gd name="T25" fmla="*/ 20 h 66"/>
                <a:gd name="T26" fmla="*/ 23 w 81"/>
                <a:gd name="T27" fmla="*/ 19 h 66"/>
                <a:gd name="T28" fmla="*/ 32 w 81"/>
                <a:gd name="T29" fmla="*/ 13 h 66"/>
                <a:gd name="T30" fmla="*/ 38 w 81"/>
                <a:gd name="T31" fmla="*/ 0 h 66"/>
                <a:gd name="T32" fmla="*/ 40 w 81"/>
                <a:gd name="T33" fmla="*/ 2 h 66"/>
                <a:gd name="T34" fmla="*/ 59 w 81"/>
                <a:gd name="T35" fmla="*/ 14 h 66"/>
                <a:gd name="T36" fmla="*/ 76 w 81"/>
                <a:gd name="T37" fmla="*/ 13 h 66"/>
                <a:gd name="T38" fmla="*/ 81 w 81"/>
                <a:gd name="T39"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66">
                  <a:moveTo>
                    <a:pt x="81" y="30"/>
                  </a:moveTo>
                  <a:lnTo>
                    <a:pt x="66" y="25"/>
                  </a:lnTo>
                  <a:lnTo>
                    <a:pt x="52" y="25"/>
                  </a:lnTo>
                  <a:lnTo>
                    <a:pt x="34" y="27"/>
                  </a:lnTo>
                  <a:lnTo>
                    <a:pt x="44" y="45"/>
                  </a:lnTo>
                  <a:lnTo>
                    <a:pt x="64" y="65"/>
                  </a:lnTo>
                  <a:lnTo>
                    <a:pt x="55" y="66"/>
                  </a:lnTo>
                  <a:lnTo>
                    <a:pt x="42" y="58"/>
                  </a:lnTo>
                  <a:lnTo>
                    <a:pt x="28" y="47"/>
                  </a:lnTo>
                  <a:lnTo>
                    <a:pt x="19" y="33"/>
                  </a:lnTo>
                  <a:lnTo>
                    <a:pt x="6" y="33"/>
                  </a:lnTo>
                  <a:lnTo>
                    <a:pt x="0" y="20"/>
                  </a:lnTo>
                  <a:lnTo>
                    <a:pt x="3" y="20"/>
                  </a:lnTo>
                  <a:lnTo>
                    <a:pt x="23" y="19"/>
                  </a:lnTo>
                  <a:lnTo>
                    <a:pt x="32" y="13"/>
                  </a:lnTo>
                  <a:lnTo>
                    <a:pt x="38" y="0"/>
                  </a:lnTo>
                  <a:lnTo>
                    <a:pt x="40" y="2"/>
                  </a:lnTo>
                  <a:lnTo>
                    <a:pt x="59" y="14"/>
                  </a:lnTo>
                  <a:lnTo>
                    <a:pt x="76" y="13"/>
                  </a:lnTo>
                  <a:lnTo>
                    <a:pt x="81" y="30"/>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25">
              <a:extLst>
                <a:ext uri="{FF2B5EF4-FFF2-40B4-BE49-F238E27FC236}">
                  <a16:creationId xmlns:a16="http://schemas.microsoft.com/office/drawing/2014/main" id="{AD4E0EFD-086F-834D-70E1-4CD45F52BB4A}"/>
                </a:ext>
              </a:extLst>
            </p:cNvPr>
            <p:cNvSpPr>
              <a:spLocks/>
            </p:cNvSpPr>
            <p:nvPr/>
          </p:nvSpPr>
          <p:spPr bwMode="auto">
            <a:xfrm>
              <a:off x="3117" y="1579"/>
              <a:ext cx="63" cy="70"/>
            </a:xfrm>
            <a:custGeom>
              <a:avLst/>
              <a:gdLst>
                <a:gd name="T0" fmla="*/ 9 w 63"/>
                <a:gd name="T1" fmla="*/ 48 h 70"/>
                <a:gd name="T2" fmla="*/ 11 w 63"/>
                <a:gd name="T3" fmla="*/ 46 h 70"/>
                <a:gd name="T4" fmla="*/ 9 w 63"/>
                <a:gd name="T5" fmla="*/ 35 h 70"/>
                <a:gd name="T6" fmla="*/ 5 w 63"/>
                <a:gd name="T7" fmla="*/ 23 h 70"/>
                <a:gd name="T8" fmla="*/ 0 w 63"/>
                <a:gd name="T9" fmla="*/ 6 h 70"/>
                <a:gd name="T10" fmla="*/ 17 w 63"/>
                <a:gd name="T11" fmla="*/ 0 h 70"/>
                <a:gd name="T12" fmla="*/ 37 w 63"/>
                <a:gd name="T13" fmla="*/ 17 h 70"/>
                <a:gd name="T14" fmla="*/ 40 w 63"/>
                <a:gd name="T15" fmla="*/ 27 h 70"/>
                <a:gd name="T16" fmla="*/ 54 w 63"/>
                <a:gd name="T17" fmla="*/ 28 h 70"/>
                <a:gd name="T18" fmla="*/ 56 w 63"/>
                <a:gd name="T19" fmla="*/ 33 h 70"/>
                <a:gd name="T20" fmla="*/ 52 w 63"/>
                <a:gd name="T21" fmla="*/ 44 h 70"/>
                <a:gd name="T22" fmla="*/ 63 w 63"/>
                <a:gd name="T23" fmla="*/ 54 h 70"/>
                <a:gd name="T24" fmla="*/ 61 w 63"/>
                <a:gd name="T25" fmla="*/ 59 h 70"/>
                <a:gd name="T26" fmla="*/ 55 w 63"/>
                <a:gd name="T27" fmla="*/ 59 h 70"/>
                <a:gd name="T28" fmla="*/ 58 w 63"/>
                <a:gd name="T29" fmla="*/ 66 h 70"/>
                <a:gd name="T30" fmla="*/ 54 w 63"/>
                <a:gd name="T31" fmla="*/ 68 h 70"/>
                <a:gd name="T32" fmla="*/ 49 w 63"/>
                <a:gd name="T33" fmla="*/ 69 h 70"/>
                <a:gd name="T34" fmla="*/ 45 w 63"/>
                <a:gd name="T35" fmla="*/ 70 h 70"/>
                <a:gd name="T36" fmla="*/ 29 w 63"/>
                <a:gd name="T37" fmla="*/ 70 h 70"/>
                <a:gd name="T38" fmla="*/ 21 w 63"/>
                <a:gd name="T39" fmla="*/ 65 h 70"/>
                <a:gd name="T40" fmla="*/ 23 w 63"/>
                <a:gd name="T41" fmla="*/ 62 h 70"/>
                <a:gd name="T42" fmla="*/ 26 w 63"/>
                <a:gd name="T43" fmla="*/ 59 h 70"/>
                <a:gd name="T44" fmla="*/ 9 w 63"/>
                <a:gd name="T45"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70">
                  <a:moveTo>
                    <a:pt x="9" y="48"/>
                  </a:moveTo>
                  <a:lnTo>
                    <a:pt x="11" y="46"/>
                  </a:lnTo>
                  <a:lnTo>
                    <a:pt x="9" y="35"/>
                  </a:lnTo>
                  <a:lnTo>
                    <a:pt x="5" y="23"/>
                  </a:lnTo>
                  <a:lnTo>
                    <a:pt x="0" y="6"/>
                  </a:lnTo>
                  <a:lnTo>
                    <a:pt x="17" y="0"/>
                  </a:lnTo>
                  <a:lnTo>
                    <a:pt x="37" y="17"/>
                  </a:lnTo>
                  <a:lnTo>
                    <a:pt x="40" y="27"/>
                  </a:lnTo>
                  <a:lnTo>
                    <a:pt x="54" y="28"/>
                  </a:lnTo>
                  <a:lnTo>
                    <a:pt x="56" y="33"/>
                  </a:lnTo>
                  <a:lnTo>
                    <a:pt x="52" y="44"/>
                  </a:lnTo>
                  <a:lnTo>
                    <a:pt x="63" y="54"/>
                  </a:lnTo>
                  <a:lnTo>
                    <a:pt x="61" y="59"/>
                  </a:lnTo>
                  <a:lnTo>
                    <a:pt x="55" y="59"/>
                  </a:lnTo>
                  <a:lnTo>
                    <a:pt x="58" y="66"/>
                  </a:lnTo>
                  <a:lnTo>
                    <a:pt x="54" y="68"/>
                  </a:lnTo>
                  <a:lnTo>
                    <a:pt x="49" y="69"/>
                  </a:lnTo>
                  <a:lnTo>
                    <a:pt x="45" y="70"/>
                  </a:lnTo>
                  <a:lnTo>
                    <a:pt x="29" y="70"/>
                  </a:lnTo>
                  <a:lnTo>
                    <a:pt x="21" y="65"/>
                  </a:lnTo>
                  <a:lnTo>
                    <a:pt x="23" y="62"/>
                  </a:lnTo>
                  <a:lnTo>
                    <a:pt x="26" y="59"/>
                  </a:lnTo>
                  <a:lnTo>
                    <a:pt x="9" y="48"/>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6">
              <a:extLst>
                <a:ext uri="{FF2B5EF4-FFF2-40B4-BE49-F238E27FC236}">
                  <a16:creationId xmlns:a16="http://schemas.microsoft.com/office/drawing/2014/main" id="{243ECF5D-D694-D602-7635-0724CD6BCB97}"/>
                </a:ext>
              </a:extLst>
            </p:cNvPr>
            <p:cNvSpPr>
              <a:spLocks/>
            </p:cNvSpPr>
            <p:nvPr/>
          </p:nvSpPr>
          <p:spPr bwMode="auto">
            <a:xfrm>
              <a:off x="3118" y="1627"/>
              <a:ext cx="25" cy="28"/>
            </a:xfrm>
            <a:custGeom>
              <a:avLst/>
              <a:gdLst>
                <a:gd name="T0" fmla="*/ 11 w 25"/>
                <a:gd name="T1" fmla="*/ 28 h 28"/>
                <a:gd name="T2" fmla="*/ 0 w 25"/>
                <a:gd name="T3" fmla="*/ 17 h 28"/>
                <a:gd name="T4" fmla="*/ 0 w 25"/>
                <a:gd name="T5" fmla="*/ 7 h 28"/>
                <a:gd name="T6" fmla="*/ 8 w 25"/>
                <a:gd name="T7" fmla="*/ 0 h 28"/>
                <a:gd name="T8" fmla="*/ 25 w 25"/>
                <a:gd name="T9" fmla="*/ 11 h 28"/>
                <a:gd name="T10" fmla="*/ 22 w 25"/>
                <a:gd name="T11" fmla="*/ 14 h 28"/>
                <a:gd name="T12" fmla="*/ 20 w 25"/>
                <a:gd name="T13" fmla="*/ 17 h 28"/>
                <a:gd name="T14" fmla="*/ 15 w 25"/>
                <a:gd name="T15" fmla="*/ 14 h 28"/>
                <a:gd name="T16" fmla="*/ 10 w 25"/>
                <a:gd name="T17" fmla="*/ 21 h 28"/>
                <a:gd name="T18" fmla="*/ 11 w 25"/>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8">
                  <a:moveTo>
                    <a:pt x="11" y="28"/>
                  </a:moveTo>
                  <a:lnTo>
                    <a:pt x="0" y="17"/>
                  </a:lnTo>
                  <a:lnTo>
                    <a:pt x="0" y="7"/>
                  </a:lnTo>
                  <a:lnTo>
                    <a:pt x="8" y="0"/>
                  </a:lnTo>
                  <a:lnTo>
                    <a:pt x="25" y="11"/>
                  </a:lnTo>
                  <a:lnTo>
                    <a:pt x="22" y="14"/>
                  </a:lnTo>
                  <a:lnTo>
                    <a:pt x="20" y="17"/>
                  </a:lnTo>
                  <a:lnTo>
                    <a:pt x="15" y="14"/>
                  </a:lnTo>
                  <a:lnTo>
                    <a:pt x="10" y="21"/>
                  </a:lnTo>
                  <a:lnTo>
                    <a:pt x="11" y="28"/>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7">
              <a:extLst>
                <a:ext uri="{FF2B5EF4-FFF2-40B4-BE49-F238E27FC236}">
                  <a16:creationId xmlns:a16="http://schemas.microsoft.com/office/drawing/2014/main" id="{100146FC-9E5E-8C9F-DF0B-311CFB274B1D}"/>
                </a:ext>
              </a:extLst>
            </p:cNvPr>
            <p:cNvSpPr>
              <a:spLocks/>
            </p:cNvSpPr>
            <p:nvPr/>
          </p:nvSpPr>
          <p:spPr bwMode="auto">
            <a:xfrm>
              <a:off x="127" y="2746"/>
              <a:ext cx="27" cy="31"/>
            </a:xfrm>
            <a:custGeom>
              <a:avLst/>
              <a:gdLst>
                <a:gd name="T0" fmla="*/ 27 w 27"/>
                <a:gd name="T1" fmla="*/ 17 h 31"/>
                <a:gd name="T2" fmla="*/ 27 w 27"/>
                <a:gd name="T3" fmla="*/ 18 h 31"/>
                <a:gd name="T4" fmla="*/ 27 w 27"/>
                <a:gd name="T5" fmla="*/ 20 h 31"/>
                <a:gd name="T6" fmla="*/ 27 w 27"/>
                <a:gd name="T7" fmla="*/ 22 h 31"/>
                <a:gd name="T8" fmla="*/ 27 w 27"/>
                <a:gd name="T9" fmla="*/ 24 h 31"/>
                <a:gd name="T10" fmla="*/ 27 w 27"/>
                <a:gd name="T11" fmla="*/ 25 h 31"/>
                <a:gd name="T12" fmla="*/ 27 w 27"/>
                <a:gd name="T13" fmla="*/ 26 h 31"/>
                <a:gd name="T14" fmla="*/ 26 w 27"/>
                <a:gd name="T15" fmla="*/ 27 h 31"/>
                <a:gd name="T16" fmla="*/ 25 w 27"/>
                <a:gd name="T17" fmla="*/ 28 h 31"/>
                <a:gd name="T18" fmla="*/ 24 w 27"/>
                <a:gd name="T19" fmla="*/ 29 h 31"/>
                <a:gd name="T20" fmla="*/ 24 w 27"/>
                <a:gd name="T21" fmla="*/ 30 h 31"/>
                <a:gd name="T22" fmla="*/ 22 w 27"/>
                <a:gd name="T23" fmla="*/ 30 h 31"/>
                <a:gd name="T24" fmla="*/ 21 w 27"/>
                <a:gd name="T25" fmla="*/ 31 h 31"/>
                <a:gd name="T26" fmla="*/ 20 w 27"/>
                <a:gd name="T27" fmla="*/ 31 h 31"/>
                <a:gd name="T28" fmla="*/ 19 w 27"/>
                <a:gd name="T29" fmla="*/ 31 h 31"/>
                <a:gd name="T30" fmla="*/ 18 w 27"/>
                <a:gd name="T31" fmla="*/ 31 h 31"/>
                <a:gd name="T32" fmla="*/ 16 w 27"/>
                <a:gd name="T33" fmla="*/ 31 h 31"/>
                <a:gd name="T34" fmla="*/ 15 w 27"/>
                <a:gd name="T35" fmla="*/ 30 h 31"/>
                <a:gd name="T36" fmla="*/ 13 w 27"/>
                <a:gd name="T37" fmla="*/ 30 h 31"/>
                <a:gd name="T38" fmla="*/ 11 w 27"/>
                <a:gd name="T39" fmla="*/ 29 h 31"/>
                <a:gd name="T40" fmla="*/ 10 w 27"/>
                <a:gd name="T41" fmla="*/ 28 h 31"/>
                <a:gd name="T42" fmla="*/ 8 w 27"/>
                <a:gd name="T43" fmla="*/ 27 h 31"/>
                <a:gd name="T44" fmla="*/ 7 w 27"/>
                <a:gd name="T45" fmla="*/ 26 h 31"/>
                <a:gd name="T46" fmla="*/ 6 w 27"/>
                <a:gd name="T47" fmla="*/ 25 h 31"/>
                <a:gd name="T48" fmla="*/ 5 w 27"/>
                <a:gd name="T49" fmla="*/ 24 h 31"/>
                <a:gd name="T50" fmla="*/ 4 w 27"/>
                <a:gd name="T51" fmla="*/ 23 h 31"/>
                <a:gd name="T52" fmla="*/ 3 w 27"/>
                <a:gd name="T53" fmla="*/ 20 h 31"/>
                <a:gd name="T54" fmla="*/ 2 w 27"/>
                <a:gd name="T55" fmla="*/ 19 h 31"/>
                <a:gd name="T56" fmla="*/ 2 w 27"/>
                <a:gd name="T57" fmla="*/ 17 h 31"/>
                <a:gd name="T58" fmla="*/ 1 w 27"/>
                <a:gd name="T59" fmla="*/ 16 h 31"/>
                <a:gd name="T60" fmla="*/ 1 w 27"/>
                <a:gd name="T61" fmla="*/ 14 h 31"/>
                <a:gd name="T62" fmla="*/ 0 w 27"/>
                <a:gd name="T63" fmla="*/ 13 h 31"/>
                <a:gd name="T64" fmla="*/ 0 w 27"/>
                <a:gd name="T65" fmla="*/ 11 h 31"/>
                <a:gd name="T66" fmla="*/ 0 w 27"/>
                <a:gd name="T67" fmla="*/ 10 h 31"/>
                <a:gd name="T68" fmla="*/ 0 w 27"/>
                <a:gd name="T69" fmla="*/ 9 h 31"/>
                <a:gd name="T70" fmla="*/ 1 w 27"/>
                <a:gd name="T71" fmla="*/ 7 h 31"/>
                <a:gd name="T72" fmla="*/ 1 w 27"/>
                <a:gd name="T73" fmla="*/ 6 h 31"/>
                <a:gd name="T74" fmla="*/ 2 w 27"/>
                <a:gd name="T75" fmla="*/ 4 h 31"/>
                <a:gd name="T76" fmla="*/ 2 w 27"/>
                <a:gd name="T77" fmla="*/ 3 h 31"/>
                <a:gd name="T78" fmla="*/ 3 w 27"/>
                <a:gd name="T79" fmla="*/ 2 h 31"/>
                <a:gd name="T80" fmla="*/ 4 w 27"/>
                <a:gd name="T81" fmla="*/ 2 h 31"/>
                <a:gd name="T82" fmla="*/ 5 w 27"/>
                <a:gd name="T83" fmla="*/ 1 h 31"/>
                <a:gd name="T84" fmla="*/ 6 w 27"/>
                <a:gd name="T85" fmla="*/ 1 h 31"/>
                <a:gd name="T86" fmla="*/ 7 w 27"/>
                <a:gd name="T87" fmla="*/ 0 h 31"/>
                <a:gd name="T88" fmla="*/ 9 w 27"/>
                <a:gd name="T89" fmla="*/ 0 h 31"/>
                <a:gd name="T90" fmla="*/ 10 w 27"/>
                <a:gd name="T91" fmla="*/ 0 h 31"/>
                <a:gd name="T92" fmla="*/ 11 w 27"/>
                <a:gd name="T93" fmla="*/ 1 h 31"/>
                <a:gd name="T94" fmla="*/ 13 w 27"/>
                <a:gd name="T95" fmla="*/ 1 h 31"/>
                <a:gd name="T96" fmla="*/ 15 w 27"/>
                <a:gd name="T97" fmla="*/ 1 h 31"/>
                <a:gd name="T98" fmla="*/ 16 w 27"/>
                <a:gd name="T99" fmla="*/ 2 h 31"/>
                <a:gd name="T100" fmla="*/ 18 w 27"/>
                <a:gd name="T101" fmla="*/ 3 h 31"/>
                <a:gd name="T102" fmla="*/ 19 w 27"/>
                <a:gd name="T103" fmla="*/ 4 h 31"/>
                <a:gd name="T104" fmla="*/ 20 w 27"/>
                <a:gd name="T105" fmla="*/ 6 h 31"/>
                <a:gd name="T106" fmla="*/ 21 w 27"/>
                <a:gd name="T107" fmla="*/ 7 h 31"/>
                <a:gd name="T108" fmla="*/ 23 w 27"/>
                <a:gd name="T109" fmla="*/ 8 h 31"/>
                <a:gd name="T110" fmla="*/ 24 w 27"/>
                <a:gd name="T111" fmla="*/ 10 h 31"/>
                <a:gd name="T112" fmla="*/ 25 w 27"/>
                <a:gd name="T113" fmla="*/ 11 h 31"/>
                <a:gd name="T114" fmla="*/ 25 w 27"/>
                <a:gd name="T115" fmla="*/ 12 h 31"/>
                <a:gd name="T116" fmla="*/ 26 w 27"/>
                <a:gd name="T117" fmla="*/ 14 h 31"/>
                <a:gd name="T118" fmla="*/ 27 w 27"/>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7"/>
                  </a:lnTo>
                  <a:lnTo>
                    <a:pt x="27" y="17"/>
                  </a:lnTo>
                  <a:lnTo>
                    <a:pt x="27" y="17"/>
                  </a:lnTo>
                  <a:lnTo>
                    <a:pt x="27" y="17"/>
                  </a:lnTo>
                  <a:lnTo>
                    <a:pt x="27" y="18"/>
                  </a:lnTo>
                  <a:lnTo>
                    <a:pt x="27" y="18"/>
                  </a:lnTo>
                  <a:lnTo>
                    <a:pt x="27" y="18"/>
                  </a:lnTo>
                  <a:lnTo>
                    <a:pt x="27" y="18"/>
                  </a:lnTo>
                  <a:lnTo>
                    <a:pt x="27" y="19"/>
                  </a:lnTo>
                  <a:lnTo>
                    <a:pt x="27" y="19"/>
                  </a:lnTo>
                  <a:lnTo>
                    <a:pt x="27" y="19"/>
                  </a:lnTo>
                  <a:lnTo>
                    <a:pt x="27" y="19"/>
                  </a:lnTo>
                  <a:lnTo>
                    <a:pt x="27" y="20"/>
                  </a:lnTo>
                  <a:lnTo>
                    <a:pt x="27" y="20"/>
                  </a:lnTo>
                  <a:lnTo>
                    <a:pt x="27" y="20"/>
                  </a:lnTo>
                  <a:lnTo>
                    <a:pt x="27" y="20"/>
                  </a:lnTo>
                  <a:lnTo>
                    <a:pt x="27" y="20"/>
                  </a:lnTo>
                  <a:lnTo>
                    <a:pt x="27" y="22"/>
                  </a:lnTo>
                  <a:lnTo>
                    <a:pt x="27" y="22"/>
                  </a:lnTo>
                  <a:lnTo>
                    <a:pt x="27" y="22"/>
                  </a:lnTo>
                  <a:lnTo>
                    <a:pt x="27" y="22"/>
                  </a:lnTo>
                  <a:lnTo>
                    <a:pt x="27" y="23"/>
                  </a:lnTo>
                  <a:lnTo>
                    <a:pt x="27" y="23"/>
                  </a:lnTo>
                  <a:lnTo>
                    <a:pt x="27" y="23"/>
                  </a:lnTo>
                  <a:lnTo>
                    <a:pt x="27" y="23"/>
                  </a:lnTo>
                  <a:lnTo>
                    <a:pt x="27" y="24"/>
                  </a:lnTo>
                  <a:lnTo>
                    <a:pt x="27" y="24"/>
                  </a:lnTo>
                  <a:lnTo>
                    <a:pt x="27" y="24"/>
                  </a:lnTo>
                  <a:lnTo>
                    <a:pt x="27" y="24"/>
                  </a:lnTo>
                  <a:lnTo>
                    <a:pt x="27" y="24"/>
                  </a:lnTo>
                  <a:lnTo>
                    <a:pt x="27" y="25"/>
                  </a:lnTo>
                  <a:lnTo>
                    <a:pt x="27" y="25"/>
                  </a:lnTo>
                  <a:lnTo>
                    <a:pt x="27" y="25"/>
                  </a:lnTo>
                  <a:lnTo>
                    <a:pt x="27" y="25"/>
                  </a:lnTo>
                  <a:lnTo>
                    <a:pt x="27" y="25"/>
                  </a:lnTo>
                  <a:lnTo>
                    <a:pt x="27" y="26"/>
                  </a:lnTo>
                  <a:lnTo>
                    <a:pt x="27" y="26"/>
                  </a:lnTo>
                  <a:lnTo>
                    <a:pt x="27" y="26"/>
                  </a:lnTo>
                  <a:lnTo>
                    <a:pt x="26" y="26"/>
                  </a:lnTo>
                  <a:lnTo>
                    <a:pt x="26" y="26"/>
                  </a:lnTo>
                  <a:lnTo>
                    <a:pt x="26" y="27"/>
                  </a:lnTo>
                  <a:lnTo>
                    <a:pt x="26" y="27"/>
                  </a:lnTo>
                  <a:lnTo>
                    <a:pt x="26" y="27"/>
                  </a:lnTo>
                  <a:lnTo>
                    <a:pt x="26" y="27"/>
                  </a:lnTo>
                  <a:lnTo>
                    <a:pt x="26" y="27"/>
                  </a:lnTo>
                  <a:lnTo>
                    <a:pt x="26" y="27"/>
                  </a:lnTo>
                  <a:lnTo>
                    <a:pt x="26" y="28"/>
                  </a:lnTo>
                  <a:lnTo>
                    <a:pt x="25" y="28"/>
                  </a:lnTo>
                  <a:lnTo>
                    <a:pt x="25" y="28"/>
                  </a:lnTo>
                  <a:lnTo>
                    <a:pt x="25" y="28"/>
                  </a:lnTo>
                  <a:lnTo>
                    <a:pt x="25" y="28"/>
                  </a:lnTo>
                  <a:lnTo>
                    <a:pt x="25" y="28"/>
                  </a:lnTo>
                  <a:lnTo>
                    <a:pt x="25" y="28"/>
                  </a:lnTo>
                  <a:lnTo>
                    <a:pt x="25" y="29"/>
                  </a:lnTo>
                  <a:lnTo>
                    <a:pt x="25" y="29"/>
                  </a:lnTo>
                  <a:lnTo>
                    <a:pt x="24" y="29"/>
                  </a:lnTo>
                  <a:lnTo>
                    <a:pt x="24" y="29"/>
                  </a:lnTo>
                  <a:lnTo>
                    <a:pt x="24" y="29"/>
                  </a:lnTo>
                  <a:lnTo>
                    <a:pt x="24" y="29"/>
                  </a:lnTo>
                  <a:lnTo>
                    <a:pt x="24" y="29"/>
                  </a:lnTo>
                  <a:lnTo>
                    <a:pt x="24" y="29"/>
                  </a:lnTo>
                  <a:lnTo>
                    <a:pt x="24" y="30"/>
                  </a:lnTo>
                  <a:lnTo>
                    <a:pt x="23" y="30"/>
                  </a:lnTo>
                  <a:lnTo>
                    <a:pt x="23" y="30"/>
                  </a:lnTo>
                  <a:lnTo>
                    <a:pt x="23" y="30"/>
                  </a:lnTo>
                  <a:lnTo>
                    <a:pt x="23" y="30"/>
                  </a:lnTo>
                  <a:lnTo>
                    <a:pt x="23" y="30"/>
                  </a:lnTo>
                  <a:lnTo>
                    <a:pt x="22" y="30"/>
                  </a:lnTo>
                  <a:lnTo>
                    <a:pt x="22" y="30"/>
                  </a:lnTo>
                  <a:lnTo>
                    <a:pt x="22" y="30"/>
                  </a:lnTo>
                  <a:lnTo>
                    <a:pt x="22" y="30"/>
                  </a:lnTo>
                  <a:lnTo>
                    <a:pt x="22" y="30"/>
                  </a:lnTo>
                  <a:lnTo>
                    <a:pt x="22" y="30"/>
                  </a:lnTo>
                  <a:lnTo>
                    <a:pt x="21" y="31"/>
                  </a:lnTo>
                  <a:lnTo>
                    <a:pt x="21" y="31"/>
                  </a:lnTo>
                  <a:lnTo>
                    <a:pt x="21" y="31"/>
                  </a:lnTo>
                  <a:lnTo>
                    <a:pt x="21" y="31"/>
                  </a:lnTo>
                  <a:lnTo>
                    <a:pt x="21" y="31"/>
                  </a:lnTo>
                  <a:lnTo>
                    <a:pt x="20" y="31"/>
                  </a:lnTo>
                  <a:lnTo>
                    <a:pt x="20" y="31"/>
                  </a:lnTo>
                  <a:lnTo>
                    <a:pt x="20" y="31"/>
                  </a:lnTo>
                  <a:lnTo>
                    <a:pt x="20" y="31"/>
                  </a:lnTo>
                  <a:lnTo>
                    <a:pt x="20" y="31"/>
                  </a:lnTo>
                  <a:lnTo>
                    <a:pt x="19" y="31"/>
                  </a:lnTo>
                  <a:lnTo>
                    <a:pt x="19" y="31"/>
                  </a:lnTo>
                  <a:lnTo>
                    <a:pt x="19" y="31"/>
                  </a:lnTo>
                  <a:lnTo>
                    <a:pt x="19" y="31"/>
                  </a:lnTo>
                  <a:lnTo>
                    <a:pt x="18" y="31"/>
                  </a:lnTo>
                  <a:lnTo>
                    <a:pt x="18" y="31"/>
                  </a:lnTo>
                  <a:lnTo>
                    <a:pt x="18" y="31"/>
                  </a:lnTo>
                  <a:lnTo>
                    <a:pt x="18" y="31"/>
                  </a:lnTo>
                  <a:lnTo>
                    <a:pt x="18" y="31"/>
                  </a:lnTo>
                  <a:lnTo>
                    <a:pt x="17" y="31"/>
                  </a:lnTo>
                  <a:lnTo>
                    <a:pt x="17" y="31"/>
                  </a:lnTo>
                  <a:lnTo>
                    <a:pt x="17" y="31"/>
                  </a:lnTo>
                  <a:lnTo>
                    <a:pt x="17" y="31"/>
                  </a:lnTo>
                  <a:lnTo>
                    <a:pt x="16" y="31"/>
                  </a:lnTo>
                  <a:lnTo>
                    <a:pt x="16" y="31"/>
                  </a:lnTo>
                  <a:lnTo>
                    <a:pt x="16" y="31"/>
                  </a:lnTo>
                  <a:lnTo>
                    <a:pt x="16" y="31"/>
                  </a:lnTo>
                  <a:lnTo>
                    <a:pt x="16" y="30"/>
                  </a:lnTo>
                  <a:lnTo>
                    <a:pt x="15" y="30"/>
                  </a:lnTo>
                  <a:lnTo>
                    <a:pt x="15" y="30"/>
                  </a:lnTo>
                  <a:lnTo>
                    <a:pt x="15" y="30"/>
                  </a:lnTo>
                  <a:lnTo>
                    <a:pt x="15" y="30"/>
                  </a:lnTo>
                  <a:lnTo>
                    <a:pt x="13" y="30"/>
                  </a:lnTo>
                  <a:lnTo>
                    <a:pt x="13" y="30"/>
                  </a:lnTo>
                  <a:lnTo>
                    <a:pt x="13" y="30"/>
                  </a:lnTo>
                  <a:lnTo>
                    <a:pt x="13" y="30"/>
                  </a:lnTo>
                  <a:lnTo>
                    <a:pt x="13" y="30"/>
                  </a:lnTo>
                  <a:lnTo>
                    <a:pt x="12" y="30"/>
                  </a:lnTo>
                  <a:lnTo>
                    <a:pt x="12" y="30"/>
                  </a:lnTo>
                  <a:lnTo>
                    <a:pt x="12" y="29"/>
                  </a:lnTo>
                  <a:lnTo>
                    <a:pt x="12" y="29"/>
                  </a:lnTo>
                  <a:lnTo>
                    <a:pt x="11" y="29"/>
                  </a:lnTo>
                  <a:lnTo>
                    <a:pt x="11" y="29"/>
                  </a:lnTo>
                  <a:lnTo>
                    <a:pt x="11" y="29"/>
                  </a:lnTo>
                  <a:lnTo>
                    <a:pt x="11" y="29"/>
                  </a:lnTo>
                  <a:lnTo>
                    <a:pt x="10" y="29"/>
                  </a:lnTo>
                  <a:lnTo>
                    <a:pt x="10" y="29"/>
                  </a:lnTo>
                  <a:lnTo>
                    <a:pt x="10" y="28"/>
                  </a:lnTo>
                  <a:lnTo>
                    <a:pt x="10" y="28"/>
                  </a:lnTo>
                  <a:lnTo>
                    <a:pt x="10" y="28"/>
                  </a:lnTo>
                  <a:lnTo>
                    <a:pt x="9" y="28"/>
                  </a:lnTo>
                  <a:lnTo>
                    <a:pt x="9" y="28"/>
                  </a:lnTo>
                  <a:lnTo>
                    <a:pt x="9" y="28"/>
                  </a:lnTo>
                  <a:lnTo>
                    <a:pt x="9" y="28"/>
                  </a:lnTo>
                  <a:lnTo>
                    <a:pt x="8" y="27"/>
                  </a:lnTo>
                  <a:lnTo>
                    <a:pt x="8" y="27"/>
                  </a:lnTo>
                  <a:lnTo>
                    <a:pt x="8" y="27"/>
                  </a:lnTo>
                  <a:lnTo>
                    <a:pt x="8" y="27"/>
                  </a:lnTo>
                  <a:lnTo>
                    <a:pt x="8" y="27"/>
                  </a:lnTo>
                  <a:lnTo>
                    <a:pt x="7" y="27"/>
                  </a:lnTo>
                  <a:lnTo>
                    <a:pt x="7" y="26"/>
                  </a:lnTo>
                  <a:lnTo>
                    <a:pt x="7" y="26"/>
                  </a:lnTo>
                  <a:lnTo>
                    <a:pt x="7" y="26"/>
                  </a:lnTo>
                  <a:lnTo>
                    <a:pt x="7" y="26"/>
                  </a:lnTo>
                  <a:lnTo>
                    <a:pt x="6" y="26"/>
                  </a:lnTo>
                  <a:lnTo>
                    <a:pt x="6" y="25"/>
                  </a:lnTo>
                  <a:lnTo>
                    <a:pt x="6" y="25"/>
                  </a:lnTo>
                  <a:lnTo>
                    <a:pt x="6" y="25"/>
                  </a:lnTo>
                  <a:lnTo>
                    <a:pt x="6" y="25"/>
                  </a:lnTo>
                  <a:lnTo>
                    <a:pt x="5" y="25"/>
                  </a:lnTo>
                  <a:lnTo>
                    <a:pt x="5" y="24"/>
                  </a:lnTo>
                  <a:lnTo>
                    <a:pt x="5" y="24"/>
                  </a:lnTo>
                  <a:lnTo>
                    <a:pt x="5" y="24"/>
                  </a:lnTo>
                  <a:lnTo>
                    <a:pt x="5" y="24"/>
                  </a:lnTo>
                  <a:lnTo>
                    <a:pt x="5" y="24"/>
                  </a:lnTo>
                  <a:lnTo>
                    <a:pt x="4" y="23"/>
                  </a:lnTo>
                  <a:lnTo>
                    <a:pt x="4" y="23"/>
                  </a:lnTo>
                  <a:lnTo>
                    <a:pt x="4" y="23"/>
                  </a:lnTo>
                  <a:lnTo>
                    <a:pt x="4" y="23"/>
                  </a:lnTo>
                  <a:lnTo>
                    <a:pt x="4" y="22"/>
                  </a:lnTo>
                  <a:lnTo>
                    <a:pt x="4" y="22"/>
                  </a:lnTo>
                  <a:lnTo>
                    <a:pt x="3" y="22"/>
                  </a:lnTo>
                  <a:lnTo>
                    <a:pt x="3" y="22"/>
                  </a:lnTo>
                  <a:lnTo>
                    <a:pt x="3" y="20"/>
                  </a:lnTo>
                  <a:lnTo>
                    <a:pt x="3" y="20"/>
                  </a:lnTo>
                  <a:lnTo>
                    <a:pt x="3" y="20"/>
                  </a:lnTo>
                  <a:lnTo>
                    <a:pt x="3" y="20"/>
                  </a:lnTo>
                  <a:lnTo>
                    <a:pt x="3" y="20"/>
                  </a:lnTo>
                  <a:lnTo>
                    <a:pt x="2" y="19"/>
                  </a:lnTo>
                  <a:lnTo>
                    <a:pt x="2" y="19"/>
                  </a:lnTo>
                  <a:lnTo>
                    <a:pt x="2" y="19"/>
                  </a:lnTo>
                  <a:lnTo>
                    <a:pt x="2" y="19"/>
                  </a:lnTo>
                  <a:lnTo>
                    <a:pt x="2" y="18"/>
                  </a:lnTo>
                  <a:lnTo>
                    <a:pt x="2" y="18"/>
                  </a:lnTo>
                  <a:lnTo>
                    <a:pt x="2" y="18"/>
                  </a:lnTo>
                  <a:lnTo>
                    <a:pt x="2" y="18"/>
                  </a:lnTo>
                  <a:lnTo>
                    <a:pt x="2" y="17"/>
                  </a:lnTo>
                  <a:lnTo>
                    <a:pt x="1" y="17"/>
                  </a:lnTo>
                  <a:lnTo>
                    <a:pt x="1" y="17"/>
                  </a:lnTo>
                  <a:lnTo>
                    <a:pt x="1" y="17"/>
                  </a:lnTo>
                  <a:lnTo>
                    <a:pt x="1" y="16"/>
                  </a:lnTo>
                  <a:lnTo>
                    <a:pt x="1" y="16"/>
                  </a:lnTo>
                  <a:lnTo>
                    <a:pt x="1" y="16"/>
                  </a:lnTo>
                  <a:lnTo>
                    <a:pt x="1" y="16"/>
                  </a:lnTo>
                  <a:lnTo>
                    <a:pt x="1" y="15"/>
                  </a:lnTo>
                  <a:lnTo>
                    <a:pt x="1" y="15"/>
                  </a:lnTo>
                  <a:lnTo>
                    <a:pt x="1" y="15"/>
                  </a:lnTo>
                  <a:lnTo>
                    <a:pt x="1" y="15"/>
                  </a:lnTo>
                  <a:lnTo>
                    <a:pt x="1" y="14"/>
                  </a:lnTo>
                  <a:lnTo>
                    <a:pt x="0" y="14"/>
                  </a:lnTo>
                  <a:lnTo>
                    <a:pt x="0" y="14"/>
                  </a:lnTo>
                  <a:lnTo>
                    <a:pt x="0" y="14"/>
                  </a:lnTo>
                  <a:lnTo>
                    <a:pt x="0" y="13"/>
                  </a:lnTo>
                  <a:lnTo>
                    <a:pt x="0" y="13"/>
                  </a:lnTo>
                  <a:lnTo>
                    <a:pt x="0" y="13"/>
                  </a:lnTo>
                  <a:lnTo>
                    <a:pt x="0" y="13"/>
                  </a:lnTo>
                  <a:lnTo>
                    <a:pt x="0" y="12"/>
                  </a:lnTo>
                  <a:lnTo>
                    <a:pt x="0" y="12"/>
                  </a:lnTo>
                  <a:lnTo>
                    <a:pt x="0" y="12"/>
                  </a:lnTo>
                  <a:lnTo>
                    <a:pt x="0" y="12"/>
                  </a:lnTo>
                  <a:lnTo>
                    <a:pt x="0" y="11"/>
                  </a:lnTo>
                  <a:lnTo>
                    <a:pt x="0" y="11"/>
                  </a:lnTo>
                  <a:lnTo>
                    <a:pt x="0" y="11"/>
                  </a:lnTo>
                  <a:lnTo>
                    <a:pt x="0" y="11"/>
                  </a:lnTo>
                  <a:lnTo>
                    <a:pt x="0" y="10"/>
                  </a:lnTo>
                  <a:lnTo>
                    <a:pt x="0" y="10"/>
                  </a:lnTo>
                  <a:lnTo>
                    <a:pt x="0" y="10"/>
                  </a:lnTo>
                  <a:lnTo>
                    <a:pt x="0" y="10"/>
                  </a:lnTo>
                  <a:lnTo>
                    <a:pt x="0" y="10"/>
                  </a:lnTo>
                  <a:lnTo>
                    <a:pt x="0" y="9"/>
                  </a:lnTo>
                  <a:lnTo>
                    <a:pt x="0" y="9"/>
                  </a:lnTo>
                  <a:lnTo>
                    <a:pt x="0" y="9"/>
                  </a:lnTo>
                  <a:lnTo>
                    <a:pt x="0" y="9"/>
                  </a:lnTo>
                  <a:lnTo>
                    <a:pt x="0" y="8"/>
                  </a:lnTo>
                  <a:lnTo>
                    <a:pt x="0" y="8"/>
                  </a:lnTo>
                  <a:lnTo>
                    <a:pt x="0" y="8"/>
                  </a:lnTo>
                  <a:lnTo>
                    <a:pt x="0" y="8"/>
                  </a:lnTo>
                  <a:lnTo>
                    <a:pt x="0" y="8"/>
                  </a:lnTo>
                  <a:lnTo>
                    <a:pt x="1" y="7"/>
                  </a:lnTo>
                  <a:lnTo>
                    <a:pt x="1" y="7"/>
                  </a:lnTo>
                  <a:lnTo>
                    <a:pt x="1" y="7"/>
                  </a:lnTo>
                  <a:lnTo>
                    <a:pt x="1" y="7"/>
                  </a:lnTo>
                  <a:lnTo>
                    <a:pt x="1" y="7"/>
                  </a:lnTo>
                  <a:lnTo>
                    <a:pt x="1" y="6"/>
                  </a:lnTo>
                  <a:lnTo>
                    <a:pt x="1" y="6"/>
                  </a:lnTo>
                  <a:lnTo>
                    <a:pt x="1" y="6"/>
                  </a:lnTo>
                  <a:lnTo>
                    <a:pt x="1" y="6"/>
                  </a:lnTo>
                  <a:lnTo>
                    <a:pt x="1" y="6"/>
                  </a:lnTo>
                  <a:lnTo>
                    <a:pt x="1" y="4"/>
                  </a:lnTo>
                  <a:lnTo>
                    <a:pt x="1" y="4"/>
                  </a:lnTo>
                  <a:lnTo>
                    <a:pt x="2" y="4"/>
                  </a:lnTo>
                  <a:lnTo>
                    <a:pt x="2" y="4"/>
                  </a:lnTo>
                  <a:lnTo>
                    <a:pt x="2" y="4"/>
                  </a:lnTo>
                  <a:lnTo>
                    <a:pt x="2" y="4"/>
                  </a:lnTo>
                  <a:lnTo>
                    <a:pt x="2" y="3"/>
                  </a:lnTo>
                  <a:lnTo>
                    <a:pt x="2" y="3"/>
                  </a:lnTo>
                  <a:lnTo>
                    <a:pt x="2" y="3"/>
                  </a:lnTo>
                  <a:lnTo>
                    <a:pt x="2" y="3"/>
                  </a:lnTo>
                  <a:lnTo>
                    <a:pt x="2" y="3"/>
                  </a:lnTo>
                  <a:lnTo>
                    <a:pt x="3" y="3"/>
                  </a:lnTo>
                  <a:lnTo>
                    <a:pt x="3" y="3"/>
                  </a:lnTo>
                  <a:lnTo>
                    <a:pt x="3" y="2"/>
                  </a:lnTo>
                  <a:lnTo>
                    <a:pt x="3" y="2"/>
                  </a:lnTo>
                  <a:lnTo>
                    <a:pt x="3" y="2"/>
                  </a:lnTo>
                  <a:lnTo>
                    <a:pt x="3" y="2"/>
                  </a:lnTo>
                  <a:lnTo>
                    <a:pt x="3" y="2"/>
                  </a:lnTo>
                  <a:lnTo>
                    <a:pt x="4" y="2"/>
                  </a:lnTo>
                  <a:lnTo>
                    <a:pt x="4" y="2"/>
                  </a:lnTo>
                  <a:lnTo>
                    <a:pt x="4" y="2"/>
                  </a:lnTo>
                  <a:lnTo>
                    <a:pt x="4" y="2"/>
                  </a:lnTo>
                  <a:lnTo>
                    <a:pt x="4" y="1"/>
                  </a:lnTo>
                  <a:lnTo>
                    <a:pt x="4" y="1"/>
                  </a:lnTo>
                  <a:lnTo>
                    <a:pt x="5" y="1"/>
                  </a:lnTo>
                  <a:lnTo>
                    <a:pt x="5" y="1"/>
                  </a:lnTo>
                  <a:lnTo>
                    <a:pt x="5" y="1"/>
                  </a:lnTo>
                  <a:lnTo>
                    <a:pt x="5" y="1"/>
                  </a:lnTo>
                  <a:lnTo>
                    <a:pt x="5" y="1"/>
                  </a:lnTo>
                  <a:lnTo>
                    <a:pt x="6" y="1"/>
                  </a:lnTo>
                  <a:lnTo>
                    <a:pt x="6" y="1"/>
                  </a:lnTo>
                  <a:lnTo>
                    <a:pt x="6" y="1"/>
                  </a:lnTo>
                  <a:lnTo>
                    <a:pt x="6" y="1"/>
                  </a:lnTo>
                  <a:lnTo>
                    <a:pt x="6" y="1"/>
                  </a:lnTo>
                  <a:lnTo>
                    <a:pt x="7" y="1"/>
                  </a:lnTo>
                  <a:lnTo>
                    <a:pt x="7" y="0"/>
                  </a:lnTo>
                  <a:lnTo>
                    <a:pt x="7" y="0"/>
                  </a:lnTo>
                  <a:lnTo>
                    <a:pt x="7" y="0"/>
                  </a:lnTo>
                  <a:lnTo>
                    <a:pt x="7" y="0"/>
                  </a:lnTo>
                  <a:lnTo>
                    <a:pt x="8" y="0"/>
                  </a:lnTo>
                  <a:lnTo>
                    <a:pt x="8" y="0"/>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1" y="0"/>
                  </a:lnTo>
                  <a:lnTo>
                    <a:pt x="11" y="0"/>
                  </a:lnTo>
                  <a:lnTo>
                    <a:pt x="11" y="0"/>
                  </a:lnTo>
                  <a:lnTo>
                    <a:pt x="11" y="1"/>
                  </a:lnTo>
                  <a:lnTo>
                    <a:pt x="11" y="1"/>
                  </a:lnTo>
                  <a:lnTo>
                    <a:pt x="12" y="1"/>
                  </a:lnTo>
                  <a:lnTo>
                    <a:pt x="12" y="1"/>
                  </a:lnTo>
                  <a:lnTo>
                    <a:pt x="12" y="1"/>
                  </a:lnTo>
                  <a:lnTo>
                    <a:pt x="12" y="1"/>
                  </a:lnTo>
                  <a:lnTo>
                    <a:pt x="13" y="1"/>
                  </a:lnTo>
                  <a:lnTo>
                    <a:pt x="13" y="1"/>
                  </a:lnTo>
                  <a:lnTo>
                    <a:pt x="13" y="1"/>
                  </a:lnTo>
                  <a:lnTo>
                    <a:pt x="13" y="1"/>
                  </a:lnTo>
                  <a:lnTo>
                    <a:pt x="15" y="1"/>
                  </a:lnTo>
                  <a:lnTo>
                    <a:pt x="15" y="1"/>
                  </a:lnTo>
                  <a:lnTo>
                    <a:pt x="15" y="1"/>
                  </a:lnTo>
                  <a:lnTo>
                    <a:pt x="15" y="2"/>
                  </a:lnTo>
                  <a:lnTo>
                    <a:pt x="15" y="2"/>
                  </a:lnTo>
                  <a:lnTo>
                    <a:pt x="16" y="2"/>
                  </a:lnTo>
                  <a:lnTo>
                    <a:pt x="16" y="2"/>
                  </a:lnTo>
                  <a:lnTo>
                    <a:pt x="16" y="2"/>
                  </a:lnTo>
                  <a:lnTo>
                    <a:pt x="16" y="2"/>
                  </a:lnTo>
                  <a:lnTo>
                    <a:pt x="17" y="2"/>
                  </a:lnTo>
                  <a:lnTo>
                    <a:pt x="17" y="2"/>
                  </a:lnTo>
                  <a:lnTo>
                    <a:pt x="17" y="2"/>
                  </a:lnTo>
                  <a:lnTo>
                    <a:pt x="17" y="3"/>
                  </a:lnTo>
                  <a:lnTo>
                    <a:pt x="17" y="3"/>
                  </a:lnTo>
                  <a:lnTo>
                    <a:pt x="18" y="3"/>
                  </a:lnTo>
                  <a:lnTo>
                    <a:pt x="18" y="3"/>
                  </a:lnTo>
                  <a:lnTo>
                    <a:pt x="18" y="3"/>
                  </a:lnTo>
                  <a:lnTo>
                    <a:pt x="18" y="3"/>
                  </a:lnTo>
                  <a:lnTo>
                    <a:pt x="19" y="3"/>
                  </a:lnTo>
                  <a:lnTo>
                    <a:pt x="19" y="4"/>
                  </a:lnTo>
                  <a:lnTo>
                    <a:pt x="19" y="4"/>
                  </a:lnTo>
                  <a:lnTo>
                    <a:pt x="19" y="4"/>
                  </a:lnTo>
                  <a:lnTo>
                    <a:pt x="19" y="4"/>
                  </a:lnTo>
                  <a:lnTo>
                    <a:pt x="20" y="4"/>
                  </a:lnTo>
                  <a:lnTo>
                    <a:pt x="20" y="4"/>
                  </a:lnTo>
                  <a:lnTo>
                    <a:pt x="20" y="6"/>
                  </a:lnTo>
                  <a:lnTo>
                    <a:pt x="20" y="6"/>
                  </a:lnTo>
                  <a:lnTo>
                    <a:pt x="20" y="6"/>
                  </a:lnTo>
                  <a:lnTo>
                    <a:pt x="21" y="6"/>
                  </a:lnTo>
                  <a:lnTo>
                    <a:pt x="21" y="6"/>
                  </a:lnTo>
                  <a:lnTo>
                    <a:pt x="21" y="7"/>
                  </a:lnTo>
                  <a:lnTo>
                    <a:pt x="21" y="7"/>
                  </a:lnTo>
                  <a:lnTo>
                    <a:pt x="21" y="7"/>
                  </a:lnTo>
                  <a:lnTo>
                    <a:pt x="22" y="7"/>
                  </a:lnTo>
                  <a:lnTo>
                    <a:pt x="22" y="7"/>
                  </a:lnTo>
                  <a:lnTo>
                    <a:pt x="22" y="8"/>
                  </a:lnTo>
                  <a:lnTo>
                    <a:pt x="22" y="8"/>
                  </a:lnTo>
                  <a:lnTo>
                    <a:pt x="22" y="8"/>
                  </a:lnTo>
                  <a:lnTo>
                    <a:pt x="23" y="8"/>
                  </a:lnTo>
                  <a:lnTo>
                    <a:pt x="23" y="8"/>
                  </a:lnTo>
                  <a:lnTo>
                    <a:pt x="23" y="9"/>
                  </a:lnTo>
                  <a:lnTo>
                    <a:pt x="23" y="9"/>
                  </a:lnTo>
                  <a:lnTo>
                    <a:pt x="23" y="9"/>
                  </a:lnTo>
                  <a:lnTo>
                    <a:pt x="23" y="9"/>
                  </a:lnTo>
                  <a:lnTo>
                    <a:pt x="24" y="10"/>
                  </a:lnTo>
                  <a:lnTo>
                    <a:pt x="24" y="10"/>
                  </a:lnTo>
                  <a:lnTo>
                    <a:pt x="24" y="10"/>
                  </a:lnTo>
                  <a:lnTo>
                    <a:pt x="24" y="10"/>
                  </a:lnTo>
                  <a:lnTo>
                    <a:pt x="24" y="10"/>
                  </a:lnTo>
                  <a:lnTo>
                    <a:pt x="24" y="11"/>
                  </a:lnTo>
                  <a:lnTo>
                    <a:pt x="25" y="11"/>
                  </a:lnTo>
                  <a:lnTo>
                    <a:pt x="25" y="11"/>
                  </a:lnTo>
                  <a:lnTo>
                    <a:pt x="25" y="11"/>
                  </a:lnTo>
                  <a:lnTo>
                    <a:pt x="25" y="12"/>
                  </a:lnTo>
                  <a:lnTo>
                    <a:pt x="25" y="12"/>
                  </a:lnTo>
                  <a:lnTo>
                    <a:pt x="25" y="12"/>
                  </a:lnTo>
                  <a:lnTo>
                    <a:pt x="25" y="12"/>
                  </a:lnTo>
                  <a:lnTo>
                    <a:pt x="25" y="13"/>
                  </a:lnTo>
                  <a:lnTo>
                    <a:pt x="26" y="13"/>
                  </a:lnTo>
                  <a:lnTo>
                    <a:pt x="26" y="13"/>
                  </a:lnTo>
                  <a:lnTo>
                    <a:pt x="26" y="13"/>
                  </a:lnTo>
                  <a:lnTo>
                    <a:pt x="26" y="14"/>
                  </a:lnTo>
                  <a:lnTo>
                    <a:pt x="26" y="14"/>
                  </a:lnTo>
                  <a:lnTo>
                    <a:pt x="26" y="14"/>
                  </a:lnTo>
                  <a:lnTo>
                    <a:pt x="26" y="14"/>
                  </a:lnTo>
                  <a:lnTo>
                    <a:pt x="26" y="15"/>
                  </a:lnTo>
                  <a:lnTo>
                    <a:pt x="26" y="15"/>
                  </a:lnTo>
                  <a:lnTo>
                    <a:pt x="26" y="15"/>
                  </a:lnTo>
                  <a:lnTo>
                    <a:pt x="27" y="15"/>
                  </a:lnTo>
                  <a:lnTo>
                    <a:pt x="27"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28">
              <a:extLst>
                <a:ext uri="{FF2B5EF4-FFF2-40B4-BE49-F238E27FC236}">
                  <a16:creationId xmlns:a16="http://schemas.microsoft.com/office/drawing/2014/main" id="{EBA47A46-E070-DA0E-674D-E3343295CE85}"/>
                </a:ext>
              </a:extLst>
            </p:cNvPr>
            <p:cNvSpPr>
              <a:spLocks/>
            </p:cNvSpPr>
            <p:nvPr/>
          </p:nvSpPr>
          <p:spPr bwMode="auto">
            <a:xfrm>
              <a:off x="139" y="2634"/>
              <a:ext cx="28" cy="31"/>
            </a:xfrm>
            <a:custGeom>
              <a:avLst/>
              <a:gdLst>
                <a:gd name="T0" fmla="*/ 28 w 28"/>
                <a:gd name="T1" fmla="*/ 17 h 31"/>
                <a:gd name="T2" fmla="*/ 28 w 28"/>
                <a:gd name="T3" fmla="*/ 18 h 31"/>
                <a:gd name="T4" fmla="*/ 28 w 28"/>
                <a:gd name="T5" fmla="*/ 20 h 31"/>
                <a:gd name="T6" fmla="*/ 28 w 28"/>
                <a:gd name="T7" fmla="*/ 21 h 31"/>
                <a:gd name="T8" fmla="*/ 27 w 28"/>
                <a:gd name="T9" fmla="*/ 22 h 31"/>
                <a:gd name="T10" fmla="*/ 27 w 28"/>
                <a:gd name="T11" fmla="*/ 25 h 31"/>
                <a:gd name="T12" fmla="*/ 26 w 28"/>
                <a:gd name="T13" fmla="*/ 26 h 31"/>
                <a:gd name="T14" fmla="*/ 26 w 28"/>
                <a:gd name="T15" fmla="*/ 27 h 31"/>
                <a:gd name="T16" fmla="*/ 25 w 28"/>
                <a:gd name="T17" fmla="*/ 28 h 31"/>
                <a:gd name="T18" fmla="*/ 24 w 28"/>
                <a:gd name="T19" fmla="*/ 29 h 31"/>
                <a:gd name="T20" fmla="*/ 23 w 28"/>
                <a:gd name="T21" fmla="*/ 29 h 31"/>
                <a:gd name="T22" fmla="*/ 22 w 28"/>
                <a:gd name="T23" fmla="*/ 30 h 31"/>
                <a:gd name="T24" fmla="*/ 21 w 28"/>
                <a:gd name="T25" fmla="*/ 30 h 31"/>
                <a:gd name="T26" fmla="*/ 20 w 28"/>
                <a:gd name="T27" fmla="*/ 31 h 31"/>
                <a:gd name="T28" fmla="*/ 17 w 28"/>
                <a:gd name="T29" fmla="*/ 31 h 31"/>
                <a:gd name="T30" fmla="*/ 16 w 28"/>
                <a:gd name="T31" fmla="*/ 31 h 31"/>
                <a:gd name="T32" fmla="*/ 15 w 28"/>
                <a:gd name="T33" fmla="*/ 31 h 31"/>
                <a:gd name="T34" fmla="*/ 13 w 28"/>
                <a:gd name="T35" fmla="*/ 30 h 31"/>
                <a:gd name="T36" fmla="*/ 12 w 28"/>
                <a:gd name="T37" fmla="*/ 30 h 31"/>
                <a:gd name="T38" fmla="*/ 11 w 28"/>
                <a:gd name="T39" fmla="*/ 29 h 31"/>
                <a:gd name="T40" fmla="*/ 9 w 28"/>
                <a:gd name="T41" fmla="*/ 28 h 31"/>
                <a:gd name="T42" fmla="*/ 8 w 28"/>
                <a:gd name="T43" fmla="*/ 27 h 31"/>
                <a:gd name="T44" fmla="*/ 7 w 28"/>
                <a:gd name="T45" fmla="*/ 26 h 31"/>
                <a:gd name="T46" fmla="*/ 6 w 28"/>
                <a:gd name="T47" fmla="*/ 25 h 31"/>
                <a:gd name="T48" fmla="*/ 5 w 28"/>
                <a:gd name="T49" fmla="*/ 23 h 31"/>
                <a:gd name="T50" fmla="*/ 4 w 28"/>
                <a:gd name="T51" fmla="*/ 22 h 31"/>
                <a:gd name="T52" fmla="*/ 3 w 28"/>
                <a:gd name="T53" fmla="*/ 20 h 31"/>
                <a:gd name="T54" fmla="*/ 1 w 28"/>
                <a:gd name="T55" fmla="*/ 19 h 31"/>
                <a:gd name="T56" fmla="*/ 1 w 28"/>
                <a:gd name="T57" fmla="*/ 17 h 31"/>
                <a:gd name="T58" fmla="*/ 1 w 28"/>
                <a:gd name="T59" fmla="*/ 16 h 31"/>
                <a:gd name="T60" fmla="*/ 0 w 28"/>
                <a:gd name="T61" fmla="*/ 14 h 31"/>
                <a:gd name="T62" fmla="*/ 0 w 28"/>
                <a:gd name="T63" fmla="*/ 13 h 31"/>
                <a:gd name="T64" fmla="*/ 0 w 28"/>
                <a:gd name="T65" fmla="*/ 11 h 31"/>
                <a:gd name="T66" fmla="*/ 0 w 28"/>
                <a:gd name="T67" fmla="*/ 10 h 31"/>
                <a:gd name="T68" fmla="*/ 1 w 28"/>
                <a:gd name="T69" fmla="*/ 9 h 31"/>
                <a:gd name="T70" fmla="*/ 1 w 28"/>
                <a:gd name="T71" fmla="*/ 6 h 31"/>
                <a:gd name="T72" fmla="*/ 3 w 28"/>
                <a:gd name="T73" fmla="*/ 5 h 31"/>
                <a:gd name="T74" fmla="*/ 3 w 28"/>
                <a:gd name="T75" fmla="*/ 4 h 31"/>
                <a:gd name="T76" fmla="*/ 4 w 28"/>
                <a:gd name="T77" fmla="*/ 3 h 31"/>
                <a:gd name="T78" fmla="*/ 5 w 28"/>
                <a:gd name="T79" fmla="*/ 2 h 31"/>
                <a:gd name="T80" fmla="*/ 6 w 28"/>
                <a:gd name="T81" fmla="*/ 2 h 31"/>
                <a:gd name="T82" fmla="*/ 7 w 28"/>
                <a:gd name="T83" fmla="*/ 1 h 31"/>
                <a:gd name="T84" fmla="*/ 8 w 28"/>
                <a:gd name="T85" fmla="*/ 1 h 31"/>
                <a:gd name="T86" fmla="*/ 10 w 28"/>
                <a:gd name="T87" fmla="*/ 0 h 31"/>
                <a:gd name="T88" fmla="*/ 11 w 28"/>
                <a:gd name="T89" fmla="*/ 0 h 31"/>
                <a:gd name="T90" fmla="*/ 12 w 28"/>
                <a:gd name="T91" fmla="*/ 0 h 31"/>
                <a:gd name="T92" fmla="*/ 13 w 28"/>
                <a:gd name="T93" fmla="*/ 0 h 31"/>
                <a:gd name="T94" fmla="*/ 15 w 28"/>
                <a:gd name="T95" fmla="*/ 1 h 31"/>
                <a:gd name="T96" fmla="*/ 16 w 28"/>
                <a:gd name="T97" fmla="*/ 1 h 31"/>
                <a:gd name="T98" fmla="*/ 17 w 28"/>
                <a:gd name="T99" fmla="*/ 2 h 31"/>
                <a:gd name="T100" fmla="*/ 20 w 28"/>
                <a:gd name="T101" fmla="*/ 3 h 31"/>
                <a:gd name="T102" fmla="*/ 21 w 28"/>
                <a:gd name="T103" fmla="*/ 4 h 31"/>
                <a:gd name="T104" fmla="*/ 22 w 28"/>
                <a:gd name="T105" fmla="*/ 5 h 31"/>
                <a:gd name="T106" fmla="*/ 23 w 28"/>
                <a:gd name="T107" fmla="*/ 6 h 31"/>
                <a:gd name="T108" fmla="*/ 24 w 28"/>
                <a:gd name="T109" fmla="*/ 7 h 31"/>
                <a:gd name="T110" fmla="*/ 25 w 28"/>
                <a:gd name="T111" fmla="*/ 9 h 31"/>
                <a:gd name="T112" fmla="*/ 26 w 28"/>
                <a:gd name="T113" fmla="*/ 11 h 31"/>
                <a:gd name="T114" fmla="*/ 27 w 28"/>
                <a:gd name="T115" fmla="*/ 12 h 31"/>
                <a:gd name="T116" fmla="*/ 27 w 28"/>
                <a:gd name="T117" fmla="*/ 14 h 31"/>
                <a:gd name="T118" fmla="*/ 27 w 28"/>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1">
                  <a:moveTo>
                    <a:pt x="28" y="16"/>
                  </a:moveTo>
                  <a:lnTo>
                    <a:pt x="28" y="16"/>
                  </a:lnTo>
                  <a:lnTo>
                    <a:pt x="28" y="16"/>
                  </a:lnTo>
                  <a:lnTo>
                    <a:pt x="28" y="16"/>
                  </a:lnTo>
                  <a:lnTo>
                    <a:pt x="28" y="17"/>
                  </a:lnTo>
                  <a:lnTo>
                    <a:pt x="28" y="17"/>
                  </a:lnTo>
                  <a:lnTo>
                    <a:pt x="28" y="17"/>
                  </a:lnTo>
                  <a:lnTo>
                    <a:pt x="28" y="17"/>
                  </a:lnTo>
                  <a:lnTo>
                    <a:pt x="28" y="18"/>
                  </a:lnTo>
                  <a:lnTo>
                    <a:pt x="28" y="18"/>
                  </a:lnTo>
                  <a:lnTo>
                    <a:pt x="28" y="18"/>
                  </a:lnTo>
                  <a:lnTo>
                    <a:pt x="28" y="18"/>
                  </a:lnTo>
                  <a:lnTo>
                    <a:pt x="28" y="18"/>
                  </a:lnTo>
                  <a:lnTo>
                    <a:pt x="28" y="19"/>
                  </a:lnTo>
                  <a:lnTo>
                    <a:pt x="28" y="19"/>
                  </a:lnTo>
                  <a:lnTo>
                    <a:pt x="28" y="19"/>
                  </a:lnTo>
                  <a:lnTo>
                    <a:pt x="28" y="19"/>
                  </a:lnTo>
                  <a:lnTo>
                    <a:pt x="28" y="20"/>
                  </a:lnTo>
                  <a:lnTo>
                    <a:pt x="28" y="20"/>
                  </a:lnTo>
                  <a:lnTo>
                    <a:pt x="28" y="20"/>
                  </a:lnTo>
                  <a:lnTo>
                    <a:pt x="28" y="20"/>
                  </a:lnTo>
                  <a:lnTo>
                    <a:pt x="28" y="21"/>
                  </a:lnTo>
                  <a:lnTo>
                    <a:pt x="28" y="21"/>
                  </a:lnTo>
                  <a:lnTo>
                    <a:pt x="28" y="21"/>
                  </a:lnTo>
                  <a:lnTo>
                    <a:pt x="28" y="21"/>
                  </a:lnTo>
                  <a:lnTo>
                    <a:pt x="28" y="22"/>
                  </a:lnTo>
                  <a:lnTo>
                    <a:pt x="28" y="22"/>
                  </a:lnTo>
                  <a:lnTo>
                    <a:pt x="28" y="22"/>
                  </a:lnTo>
                  <a:lnTo>
                    <a:pt x="27" y="22"/>
                  </a:lnTo>
                  <a:lnTo>
                    <a:pt x="27" y="22"/>
                  </a:lnTo>
                  <a:lnTo>
                    <a:pt x="27" y="23"/>
                  </a:lnTo>
                  <a:lnTo>
                    <a:pt x="27" y="23"/>
                  </a:lnTo>
                  <a:lnTo>
                    <a:pt x="27" y="23"/>
                  </a:lnTo>
                  <a:lnTo>
                    <a:pt x="27" y="23"/>
                  </a:lnTo>
                  <a:lnTo>
                    <a:pt x="27" y="25"/>
                  </a:lnTo>
                  <a:lnTo>
                    <a:pt x="27" y="25"/>
                  </a:lnTo>
                  <a:lnTo>
                    <a:pt x="27" y="25"/>
                  </a:lnTo>
                  <a:lnTo>
                    <a:pt x="27" y="25"/>
                  </a:lnTo>
                  <a:lnTo>
                    <a:pt x="27" y="25"/>
                  </a:lnTo>
                  <a:lnTo>
                    <a:pt x="27" y="26"/>
                  </a:lnTo>
                  <a:lnTo>
                    <a:pt x="27" y="26"/>
                  </a:lnTo>
                  <a:lnTo>
                    <a:pt x="26" y="26"/>
                  </a:lnTo>
                  <a:lnTo>
                    <a:pt x="26" y="26"/>
                  </a:lnTo>
                  <a:lnTo>
                    <a:pt x="26" y="26"/>
                  </a:lnTo>
                  <a:lnTo>
                    <a:pt x="26" y="26"/>
                  </a:lnTo>
                  <a:lnTo>
                    <a:pt x="26" y="27"/>
                  </a:lnTo>
                  <a:lnTo>
                    <a:pt x="26" y="27"/>
                  </a:lnTo>
                  <a:lnTo>
                    <a:pt x="26" y="27"/>
                  </a:lnTo>
                  <a:lnTo>
                    <a:pt x="26" y="27"/>
                  </a:lnTo>
                  <a:lnTo>
                    <a:pt x="26" y="27"/>
                  </a:lnTo>
                  <a:lnTo>
                    <a:pt x="25" y="27"/>
                  </a:lnTo>
                  <a:lnTo>
                    <a:pt x="25" y="28"/>
                  </a:lnTo>
                  <a:lnTo>
                    <a:pt x="25" y="28"/>
                  </a:lnTo>
                  <a:lnTo>
                    <a:pt x="25" y="28"/>
                  </a:lnTo>
                  <a:lnTo>
                    <a:pt x="25" y="28"/>
                  </a:lnTo>
                  <a:lnTo>
                    <a:pt x="25" y="28"/>
                  </a:lnTo>
                  <a:lnTo>
                    <a:pt x="25" y="28"/>
                  </a:lnTo>
                  <a:lnTo>
                    <a:pt x="24" y="29"/>
                  </a:lnTo>
                  <a:lnTo>
                    <a:pt x="24" y="29"/>
                  </a:lnTo>
                  <a:lnTo>
                    <a:pt x="24" y="29"/>
                  </a:lnTo>
                  <a:lnTo>
                    <a:pt x="24" y="29"/>
                  </a:lnTo>
                  <a:lnTo>
                    <a:pt x="24" y="29"/>
                  </a:lnTo>
                  <a:lnTo>
                    <a:pt x="24" y="29"/>
                  </a:lnTo>
                  <a:lnTo>
                    <a:pt x="23" y="29"/>
                  </a:lnTo>
                  <a:lnTo>
                    <a:pt x="23" y="29"/>
                  </a:lnTo>
                  <a:lnTo>
                    <a:pt x="23" y="29"/>
                  </a:lnTo>
                  <a:lnTo>
                    <a:pt x="23" y="30"/>
                  </a:lnTo>
                  <a:lnTo>
                    <a:pt x="23" y="30"/>
                  </a:lnTo>
                  <a:lnTo>
                    <a:pt x="23" y="30"/>
                  </a:lnTo>
                  <a:lnTo>
                    <a:pt x="22" y="30"/>
                  </a:lnTo>
                  <a:lnTo>
                    <a:pt x="22" y="30"/>
                  </a:lnTo>
                  <a:lnTo>
                    <a:pt x="22" y="30"/>
                  </a:lnTo>
                  <a:lnTo>
                    <a:pt x="22" y="30"/>
                  </a:lnTo>
                  <a:lnTo>
                    <a:pt x="22" y="30"/>
                  </a:lnTo>
                  <a:lnTo>
                    <a:pt x="21" y="30"/>
                  </a:lnTo>
                  <a:lnTo>
                    <a:pt x="21" y="30"/>
                  </a:lnTo>
                  <a:lnTo>
                    <a:pt x="21" y="30"/>
                  </a:lnTo>
                  <a:lnTo>
                    <a:pt x="21" y="30"/>
                  </a:lnTo>
                  <a:lnTo>
                    <a:pt x="21" y="31"/>
                  </a:lnTo>
                  <a:lnTo>
                    <a:pt x="20" y="31"/>
                  </a:lnTo>
                  <a:lnTo>
                    <a:pt x="20" y="31"/>
                  </a:lnTo>
                  <a:lnTo>
                    <a:pt x="20" y="31"/>
                  </a:lnTo>
                  <a:lnTo>
                    <a:pt x="20" y="31"/>
                  </a:lnTo>
                  <a:lnTo>
                    <a:pt x="20" y="31"/>
                  </a:lnTo>
                  <a:lnTo>
                    <a:pt x="19" y="31"/>
                  </a:lnTo>
                  <a:lnTo>
                    <a:pt x="19" y="31"/>
                  </a:lnTo>
                  <a:lnTo>
                    <a:pt x="19" y="31"/>
                  </a:lnTo>
                  <a:lnTo>
                    <a:pt x="19" y="31"/>
                  </a:lnTo>
                  <a:lnTo>
                    <a:pt x="19" y="31"/>
                  </a:lnTo>
                  <a:lnTo>
                    <a:pt x="17" y="31"/>
                  </a:lnTo>
                  <a:lnTo>
                    <a:pt x="17" y="31"/>
                  </a:lnTo>
                  <a:lnTo>
                    <a:pt x="17" y="31"/>
                  </a:lnTo>
                  <a:lnTo>
                    <a:pt x="17" y="31"/>
                  </a:lnTo>
                  <a:lnTo>
                    <a:pt x="16" y="31"/>
                  </a:lnTo>
                  <a:lnTo>
                    <a:pt x="16" y="31"/>
                  </a:lnTo>
                  <a:lnTo>
                    <a:pt x="16" y="31"/>
                  </a:lnTo>
                  <a:lnTo>
                    <a:pt x="16" y="31"/>
                  </a:lnTo>
                  <a:lnTo>
                    <a:pt x="16" y="31"/>
                  </a:lnTo>
                  <a:lnTo>
                    <a:pt x="15" y="31"/>
                  </a:lnTo>
                  <a:lnTo>
                    <a:pt x="15" y="31"/>
                  </a:lnTo>
                  <a:lnTo>
                    <a:pt x="15" y="31"/>
                  </a:lnTo>
                  <a:lnTo>
                    <a:pt x="15" y="31"/>
                  </a:lnTo>
                  <a:lnTo>
                    <a:pt x="14" y="31"/>
                  </a:lnTo>
                  <a:lnTo>
                    <a:pt x="14" y="30"/>
                  </a:lnTo>
                  <a:lnTo>
                    <a:pt x="14" y="30"/>
                  </a:lnTo>
                  <a:lnTo>
                    <a:pt x="14" y="30"/>
                  </a:lnTo>
                  <a:lnTo>
                    <a:pt x="14" y="30"/>
                  </a:lnTo>
                  <a:lnTo>
                    <a:pt x="13" y="30"/>
                  </a:lnTo>
                  <a:lnTo>
                    <a:pt x="13" y="30"/>
                  </a:lnTo>
                  <a:lnTo>
                    <a:pt x="13" y="30"/>
                  </a:lnTo>
                  <a:lnTo>
                    <a:pt x="13" y="30"/>
                  </a:lnTo>
                  <a:lnTo>
                    <a:pt x="12" y="30"/>
                  </a:lnTo>
                  <a:lnTo>
                    <a:pt x="12" y="30"/>
                  </a:lnTo>
                  <a:lnTo>
                    <a:pt x="12" y="30"/>
                  </a:lnTo>
                  <a:lnTo>
                    <a:pt x="12" y="30"/>
                  </a:lnTo>
                  <a:lnTo>
                    <a:pt x="12" y="29"/>
                  </a:lnTo>
                  <a:lnTo>
                    <a:pt x="11" y="29"/>
                  </a:lnTo>
                  <a:lnTo>
                    <a:pt x="11" y="29"/>
                  </a:lnTo>
                  <a:lnTo>
                    <a:pt x="11" y="29"/>
                  </a:lnTo>
                  <a:lnTo>
                    <a:pt x="11" y="29"/>
                  </a:lnTo>
                  <a:lnTo>
                    <a:pt x="10" y="29"/>
                  </a:lnTo>
                  <a:lnTo>
                    <a:pt x="10" y="29"/>
                  </a:lnTo>
                  <a:lnTo>
                    <a:pt x="10" y="29"/>
                  </a:lnTo>
                  <a:lnTo>
                    <a:pt x="10" y="29"/>
                  </a:lnTo>
                  <a:lnTo>
                    <a:pt x="10" y="28"/>
                  </a:lnTo>
                  <a:lnTo>
                    <a:pt x="9" y="28"/>
                  </a:lnTo>
                  <a:lnTo>
                    <a:pt x="9" y="28"/>
                  </a:lnTo>
                  <a:lnTo>
                    <a:pt x="9" y="28"/>
                  </a:lnTo>
                  <a:lnTo>
                    <a:pt x="9" y="28"/>
                  </a:lnTo>
                  <a:lnTo>
                    <a:pt x="9" y="28"/>
                  </a:lnTo>
                  <a:lnTo>
                    <a:pt x="8" y="27"/>
                  </a:lnTo>
                  <a:lnTo>
                    <a:pt x="8" y="27"/>
                  </a:lnTo>
                  <a:lnTo>
                    <a:pt x="8" y="27"/>
                  </a:lnTo>
                  <a:lnTo>
                    <a:pt x="8" y="27"/>
                  </a:lnTo>
                  <a:lnTo>
                    <a:pt x="8" y="27"/>
                  </a:lnTo>
                  <a:lnTo>
                    <a:pt x="7" y="27"/>
                  </a:lnTo>
                  <a:lnTo>
                    <a:pt x="7" y="26"/>
                  </a:lnTo>
                  <a:lnTo>
                    <a:pt x="7" y="26"/>
                  </a:lnTo>
                  <a:lnTo>
                    <a:pt x="7" y="26"/>
                  </a:lnTo>
                  <a:lnTo>
                    <a:pt x="7" y="26"/>
                  </a:lnTo>
                  <a:lnTo>
                    <a:pt x="6" y="26"/>
                  </a:lnTo>
                  <a:lnTo>
                    <a:pt x="6" y="26"/>
                  </a:lnTo>
                  <a:lnTo>
                    <a:pt x="6" y="25"/>
                  </a:lnTo>
                  <a:lnTo>
                    <a:pt x="6" y="25"/>
                  </a:lnTo>
                  <a:lnTo>
                    <a:pt x="6" y="25"/>
                  </a:lnTo>
                  <a:lnTo>
                    <a:pt x="6" y="25"/>
                  </a:lnTo>
                  <a:lnTo>
                    <a:pt x="5" y="25"/>
                  </a:lnTo>
                  <a:lnTo>
                    <a:pt x="5" y="23"/>
                  </a:lnTo>
                  <a:lnTo>
                    <a:pt x="5" y="23"/>
                  </a:lnTo>
                  <a:lnTo>
                    <a:pt x="5" y="23"/>
                  </a:lnTo>
                  <a:lnTo>
                    <a:pt x="5" y="23"/>
                  </a:lnTo>
                  <a:lnTo>
                    <a:pt x="5" y="22"/>
                  </a:lnTo>
                  <a:lnTo>
                    <a:pt x="4" y="22"/>
                  </a:lnTo>
                  <a:lnTo>
                    <a:pt x="4" y="22"/>
                  </a:lnTo>
                  <a:lnTo>
                    <a:pt x="4" y="22"/>
                  </a:lnTo>
                  <a:lnTo>
                    <a:pt x="4" y="22"/>
                  </a:lnTo>
                  <a:lnTo>
                    <a:pt x="4" y="21"/>
                  </a:lnTo>
                  <a:lnTo>
                    <a:pt x="4" y="21"/>
                  </a:lnTo>
                  <a:lnTo>
                    <a:pt x="4" y="21"/>
                  </a:lnTo>
                  <a:lnTo>
                    <a:pt x="3" y="21"/>
                  </a:lnTo>
                  <a:lnTo>
                    <a:pt x="3" y="20"/>
                  </a:lnTo>
                  <a:lnTo>
                    <a:pt x="3" y="20"/>
                  </a:lnTo>
                  <a:lnTo>
                    <a:pt x="3" y="20"/>
                  </a:lnTo>
                  <a:lnTo>
                    <a:pt x="3" y="20"/>
                  </a:lnTo>
                  <a:lnTo>
                    <a:pt x="3" y="19"/>
                  </a:lnTo>
                  <a:lnTo>
                    <a:pt x="3" y="19"/>
                  </a:lnTo>
                  <a:lnTo>
                    <a:pt x="3" y="19"/>
                  </a:lnTo>
                  <a:lnTo>
                    <a:pt x="1" y="19"/>
                  </a:lnTo>
                  <a:lnTo>
                    <a:pt x="1" y="18"/>
                  </a:lnTo>
                  <a:lnTo>
                    <a:pt x="1" y="18"/>
                  </a:lnTo>
                  <a:lnTo>
                    <a:pt x="1" y="18"/>
                  </a:lnTo>
                  <a:lnTo>
                    <a:pt x="1" y="18"/>
                  </a:lnTo>
                  <a:lnTo>
                    <a:pt x="1" y="18"/>
                  </a:lnTo>
                  <a:lnTo>
                    <a:pt x="1" y="17"/>
                  </a:lnTo>
                  <a:lnTo>
                    <a:pt x="1" y="17"/>
                  </a:lnTo>
                  <a:lnTo>
                    <a:pt x="1" y="17"/>
                  </a:lnTo>
                  <a:lnTo>
                    <a:pt x="1" y="17"/>
                  </a:lnTo>
                  <a:lnTo>
                    <a:pt x="1" y="16"/>
                  </a:lnTo>
                  <a:lnTo>
                    <a:pt x="1" y="16"/>
                  </a:lnTo>
                  <a:lnTo>
                    <a:pt x="1" y="16"/>
                  </a:lnTo>
                  <a:lnTo>
                    <a:pt x="0" y="16"/>
                  </a:lnTo>
                  <a:lnTo>
                    <a:pt x="0" y="15"/>
                  </a:lnTo>
                  <a:lnTo>
                    <a:pt x="0" y="15"/>
                  </a:lnTo>
                  <a:lnTo>
                    <a:pt x="0" y="15"/>
                  </a:lnTo>
                  <a:lnTo>
                    <a:pt x="0" y="15"/>
                  </a:lnTo>
                  <a:lnTo>
                    <a:pt x="0" y="14"/>
                  </a:lnTo>
                  <a:lnTo>
                    <a:pt x="0" y="14"/>
                  </a:lnTo>
                  <a:lnTo>
                    <a:pt x="0" y="14"/>
                  </a:lnTo>
                  <a:lnTo>
                    <a:pt x="0" y="14"/>
                  </a:lnTo>
                  <a:lnTo>
                    <a:pt x="0" y="13"/>
                  </a:lnTo>
                  <a:lnTo>
                    <a:pt x="0" y="13"/>
                  </a:lnTo>
                  <a:lnTo>
                    <a:pt x="0" y="13"/>
                  </a:lnTo>
                  <a:lnTo>
                    <a:pt x="0" y="13"/>
                  </a:lnTo>
                  <a:lnTo>
                    <a:pt x="0" y="12"/>
                  </a:lnTo>
                  <a:lnTo>
                    <a:pt x="0" y="12"/>
                  </a:lnTo>
                  <a:lnTo>
                    <a:pt x="0" y="12"/>
                  </a:lnTo>
                  <a:lnTo>
                    <a:pt x="0" y="12"/>
                  </a:lnTo>
                  <a:lnTo>
                    <a:pt x="0" y="11"/>
                  </a:lnTo>
                  <a:lnTo>
                    <a:pt x="0" y="11"/>
                  </a:lnTo>
                  <a:lnTo>
                    <a:pt x="0" y="11"/>
                  </a:lnTo>
                  <a:lnTo>
                    <a:pt x="0" y="11"/>
                  </a:lnTo>
                  <a:lnTo>
                    <a:pt x="0" y="10"/>
                  </a:lnTo>
                  <a:lnTo>
                    <a:pt x="0" y="10"/>
                  </a:lnTo>
                  <a:lnTo>
                    <a:pt x="0" y="10"/>
                  </a:lnTo>
                  <a:lnTo>
                    <a:pt x="0" y="10"/>
                  </a:lnTo>
                  <a:lnTo>
                    <a:pt x="0" y="9"/>
                  </a:lnTo>
                  <a:lnTo>
                    <a:pt x="0" y="9"/>
                  </a:lnTo>
                  <a:lnTo>
                    <a:pt x="0" y="9"/>
                  </a:lnTo>
                  <a:lnTo>
                    <a:pt x="1" y="9"/>
                  </a:lnTo>
                  <a:lnTo>
                    <a:pt x="1" y="9"/>
                  </a:lnTo>
                  <a:lnTo>
                    <a:pt x="1" y="7"/>
                  </a:lnTo>
                  <a:lnTo>
                    <a:pt x="1" y="7"/>
                  </a:lnTo>
                  <a:lnTo>
                    <a:pt x="1" y="7"/>
                  </a:lnTo>
                  <a:lnTo>
                    <a:pt x="1" y="7"/>
                  </a:lnTo>
                  <a:lnTo>
                    <a:pt x="1" y="7"/>
                  </a:lnTo>
                  <a:lnTo>
                    <a:pt x="1" y="6"/>
                  </a:lnTo>
                  <a:lnTo>
                    <a:pt x="1" y="6"/>
                  </a:lnTo>
                  <a:lnTo>
                    <a:pt x="1" y="6"/>
                  </a:lnTo>
                  <a:lnTo>
                    <a:pt x="1" y="6"/>
                  </a:lnTo>
                  <a:lnTo>
                    <a:pt x="1" y="6"/>
                  </a:lnTo>
                  <a:lnTo>
                    <a:pt x="1" y="5"/>
                  </a:lnTo>
                  <a:lnTo>
                    <a:pt x="3" y="5"/>
                  </a:lnTo>
                  <a:lnTo>
                    <a:pt x="3" y="5"/>
                  </a:lnTo>
                  <a:lnTo>
                    <a:pt x="3" y="5"/>
                  </a:lnTo>
                  <a:lnTo>
                    <a:pt x="3" y="5"/>
                  </a:lnTo>
                  <a:lnTo>
                    <a:pt x="3" y="4"/>
                  </a:lnTo>
                  <a:lnTo>
                    <a:pt x="3" y="4"/>
                  </a:lnTo>
                  <a:lnTo>
                    <a:pt x="3" y="4"/>
                  </a:lnTo>
                  <a:lnTo>
                    <a:pt x="3" y="4"/>
                  </a:lnTo>
                  <a:lnTo>
                    <a:pt x="4" y="4"/>
                  </a:lnTo>
                  <a:lnTo>
                    <a:pt x="4" y="4"/>
                  </a:lnTo>
                  <a:lnTo>
                    <a:pt x="4" y="3"/>
                  </a:lnTo>
                  <a:lnTo>
                    <a:pt x="4" y="3"/>
                  </a:lnTo>
                  <a:lnTo>
                    <a:pt x="4" y="3"/>
                  </a:lnTo>
                  <a:lnTo>
                    <a:pt x="4" y="3"/>
                  </a:lnTo>
                  <a:lnTo>
                    <a:pt x="4" y="3"/>
                  </a:lnTo>
                  <a:lnTo>
                    <a:pt x="5" y="3"/>
                  </a:lnTo>
                  <a:lnTo>
                    <a:pt x="5" y="3"/>
                  </a:lnTo>
                  <a:lnTo>
                    <a:pt x="5" y="2"/>
                  </a:lnTo>
                  <a:lnTo>
                    <a:pt x="5" y="2"/>
                  </a:lnTo>
                  <a:lnTo>
                    <a:pt x="5" y="2"/>
                  </a:lnTo>
                  <a:lnTo>
                    <a:pt x="5" y="2"/>
                  </a:lnTo>
                  <a:lnTo>
                    <a:pt x="5" y="2"/>
                  </a:lnTo>
                  <a:lnTo>
                    <a:pt x="6" y="2"/>
                  </a:lnTo>
                  <a:lnTo>
                    <a:pt x="6" y="2"/>
                  </a:lnTo>
                  <a:lnTo>
                    <a:pt x="6" y="2"/>
                  </a:lnTo>
                  <a:lnTo>
                    <a:pt x="6" y="1"/>
                  </a:lnTo>
                  <a:lnTo>
                    <a:pt x="6" y="1"/>
                  </a:lnTo>
                  <a:lnTo>
                    <a:pt x="7" y="1"/>
                  </a:lnTo>
                  <a:lnTo>
                    <a:pt x="7" y="1"/>
                  </a:lnTo>
                  <a:lnTo>
                    <a:pt x="7" y="1"/>
                  </a:lnTo>
                  <a:lnTo>
                    <a:pt x="7" y="1"/>
                  </a:lnTo>
                  <a:lnTo>
                    <a:pt x="7" y="1"/>
                  </a:lnTo>
                  <a:lnTo>
                    <a:pt x="7" y="1"/>
                  </a:lnTo>
                  <a:lnTo>
                    <a:pt x="8" y="1"/>
                  </a:lnTo>
                  <a:lnTo>
                    <a:pt x="8" y="1"/>
                  </a:lnTo>
                  <a:lnTo>
                    <a:pt x="8" y="1"/>
                  </a:lnTo>
                  <a:lnTo>
                    <a:pt x="8" y="1"/>
                  </a:lnTo>
                  <a:lnTo>
                    <a:pt x="8" y="1"/>
                  </a:lnTo>
                  <a:lnTo>
                    <a:pt x="9" y="0"/>
                  </a:lnTo>
                  <a:lnTo>
                    <a:pt x="9" y="0"/>
                  </a:lnTo>
                  <a:lnTo>
                    <a:pt x="9" y="0"/>
                  </a:lnTo>
                  <a:lnTo>
                    <a:pt x="9" y="0"/>
                  </a:lnTo>
                  <a:lnTo>
                    <a:pt x="10" y="0"/>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1"/>
                  </a:lnTo>
                  <a:lnTo>
                    <a:pt x="14" y="1"/>
                  </a:lnTo>
                  <a:lnTo>
                    <a:pt x="14" y="1"/>
                  </a:lnTo>
                  <a:lnTo>
                    <a:pt x="14" y="1"/>
                  </a:lnTo>
                  <a:lnTo>
                    <a:pt x="15" y="1"/>
                  </a:lnTo>
                  <a:lnTo>
                    <a:pt x="15" y="1"/>
                  </a:lnTo>
                  <a:lnTo>
                    <a:pt x="15" y="1"/>
                  </a:lnTo>
                  <a:lnTo>
                    <a:pt x="15" y="1"/>
                  </a:lnTo>
                  <a:lnTo>
                    <a:pt x="15" y="1"/>
                  </a:lnTo>
                  <a:lnTo>
                    <a:pt x="16" y="1"/>
                  </a:lnTo>
                  <a:lnTo>
                    <a:pt x="16" y="1"/>
                  </a:lnTo>
                  <a:lnTo>
                    <a:pt x="16" y="1"/>
                  </a:lnTo>
                  <a:lnTo>
                    <a:pt x="16" y="1"/>
                  </a:lnTo>
                  <a:lnTo>
                    <a:pt x="17" y="2"/>
                  </a:lnTo>
                  <a:lnTo>
                    <a:pt x="17" y="2"/>
                  </a:lnTo>
                  <a:lnTo>
                    <a:pt x="17" y="2"/>
                  </a:lnTo>
                  <a:lnTo>
                    <a:pt x="17" y="2"/>
                  </a:lnTo>
                  <a:lnTo>
                    <a:pt x="17" y="2"/>
                  </a:lnTo>
                  <a:lnTo>
                    <a:pt x="19" y="2"/>
                  </a:lnTo>
                  <a:lnTo>
                    <a:pt x="19" y="2"/>
                  </a:lnTo>
                  <a:lnTo>
                    <a:pt x="19" y="2"/>
                  </a:lnTo>
                  <a:lnTo>
                    <a:pt x="19" y="3"/>
                  </a:lnTo>
                  <a:lnTo>
                    <a:pt x="20" y="3"/>
                  </a:lnTo>
                  <a:lnTo>
                    <a:pt x="20" y="3"/>
                  </a:lnTo>
                  <a:lnTo>
                    <a:pt x="20" y="3"/>
                  </a:lnTo>
                  <a:lnTo>
                    <a:pt x="20" y="3"/>
                  </a:lnTo>
                  <a:lnTo>
                    <a:pt x="20" y="3"/>
                  </a:lnTo>
                  <a:lnTo>
                    <a:pt x="21" y="3"/>
                  </a:lnTo>
                  <a:lnTo>
                    <a:pt x="21" y="4"/>
                  </a:lnTo>
                  <a:lnTo>
                    <a:pt x="21" y="4"/>
                  </a:lnTo>
                  <a:lnTo>
                    <a:pt x="21" y="4"/>
                  </a:lnTo>
                  <a:lnTo>
                    <a:pt x="21" y="4"/>
                  </a:lnTo>
                  <a:lnTo>
                    <a:pt x="22" y="4"/>
                  </a:lnTo>
                  <a:lnTo>
                    <a:pt x="22" y="4"/>
                  </a:lnTo>
                  <a:lnTo>
                    <a:pt x="22" y="5"/>
                  </a:lnTo>
                  <a:lnTo>
                    <a:pt x="22" y="5"/>
                  </a:lnTo>
                  <a:lnTo>
                    <a:pt x="22" y="5"/>
                  </a:lnTo>
                  <a:lnTo>
                    <a:pt x="22" y="5"/>
                  </a:lnTo>
                  <a:lnTo>
                    <a:pt x="23" y="5"/>
                  </a:lnTo>
                  <a:lnTo>
                    <a:pt x="23" y="6"/>
                  </a:lnTo>
                  <a:lnTo>
                    <a:pt x="23" y="6"/>
                  </a:lnTo>
                  <a:lnTo>
                    <a:pt x="23" y="6"/>
                  </a:lnTo>
                  <a:lnTo>
                    <a:pt x="23" y="6"/>
                  </a:lnTo>
                  <a:lnTo>
                    <a:pt x="24" y="6"/>
                  </a:lnTo>
                  <a:lnTo>
                    <a:pt x="24" y="7"/>
                  </a:lnTo>
                  <a:lnTo>
                    <a:pt x="24" y="7"/>
                  </a:lnTo>
                  <a:lnTo>
                    <a:pt x="24" y="7"/>
                  </a:lnTo>
                  <a:lnTo>
                    <a:pt x="24" y="7"/>
                  </a:lnTo>
                  <a:lnTo>
                    <a:pt x="24" y="7"/>
                  </a:lnTo>
                  <a:lnTo>
                    <a:pt x="24" y="9"/>
                  </a:lnTo>
                  <a:lnTo>
                    <a:pt x="25" y="9"/>
                  </a:lnTo>
                  <a:lnTo>
                    <a:pt x="25" y="9"/>
                  </a:lnTo>
                  <a:lnTo>
                    <a:pt x="25" y="9"/>
                  </a:lnTo>
                  <a:lnTo>
                    <a:pt x="25" y="9"/>
                  </a:lnTo>
                  <a:lnTo>
                    <a:pt x="25" y="10"/>
                  </a:lnTo>
                  <a:lnTo>
                    <a:pt x="25" y="10"/>
                  </a:lnTo>
                  <a:lnTo>
                    <a:pt x="25" y="10"/>
                  </a:lnTo>
                  <a:lnTo>
                    <a:pt x="26" y="10"/>
                  </a:lnTo>
                  <a:lnTo>
                    <a:pt x="26" y="11"/>
                  </a:lnTo>
                  <a:lnTo>
                    <a:pt x="26" y="11"/>
                  </a:lnTo>
                  <a:lnTo>
                    <a:pt x="26" y="11"/>
                  </a:lnTo>
                  <a:lnTo>
                    <a:pt x="26" y="11"/>
                  </a:lnTo>
                  <a:lnTo>
                    <a:pt x="26" y="12"/>
                  </a:lnTo>
                  <a:lnTo>
                    <a:pt x="26" y="12"/>
                  </a:lnTo>
                  <a:lnTo>
                    <a:pt x="26" y="12"/>
                  </a:lnTo>
                  <a:lnTo>
                    <a:pt x="27" y="12"/>
                  </a:lnTo>
                  <a:lnTo>
                    <a:pt x="27" y="13"/>
                  </a:lnTo>
                  <a:lnTo>
                    <a:pt x="27" y="13"/>
                  </a:lnTo>
                  <a:lnTo>
                    <a:pt x="27" y="13"/>
                  </a:lnTo>
                  <a:lnTo>
                    <a:pt x="27" y="13"/>
                  </a:lnTo>
                  <a:lnTo>
                    <a:pt x="27" y="14"/>
                  </a:lnTo>
                  <a:lnTo>
                    <a:pt x="27" y="14"/>
                  </a:lnTo>
                  <a:lnTo>
                    <a:pt x="27" y="14"/>
                  </a:lnTo>
                  <a:lnTo>
                    <a:pt x="27" y="14"/>
                  </a:lnTo>
                  <a:lnTo>
                    <a:pt x="27" y="15"/>
                  </a:lnTo>
                  <a:lnTo>
                    <a:pt x="27" y="15"/>
                  </a:lnTo>
                  <a:lnTo>
                    <a:pt x="27" y="15"/>
                  </a:lnTo>
                  <a:lnTo>
                    <a:pt x="27" y="15"/>
                  </a:lnTo>
                  <a:lnTo>
                    <a:pt x="28" y="16"/>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29">
              <a:extLst>
                <a:ext uri="{FF2B5EF4-FFF2-40B4-BE49-F238E27FC236}">
                  <a16:creationId xmlns:a16="http://schemas.microsoft.com/office/drawing/2014/main" id="{E6DD9101-B6CF-BBDA-F144-63E02D1DAC61}"/>
                </a:ext>
              </a:extLst>
            </p:cNvPr>
            <p:cNvSpPr>
              <a:spLocks/>
            </p:cNvSpPr>
            <p:nvPr/>
          </p:nvSpPr>
          <p:spPr bwMode="auto">
            <a:xfrm>
              <a:off x="197" y="2730"/>
              <a:ext cx="29" cy="30"/>
            </a:xfrm>
            <a:custGeom>
              <a:avLst/>
              <a:gdLst>
                <a:gd name="T0" fmla="*/ 28 w 29"/>
                <a:gd name="T1" fmla="*/ 16 h 30"/>
                <a:gd name="T2" fmla="*/ 28 w 29"/>
                <a:gd name="T3" fmla="*/ 18 h 30"/>
                <a:gd name="T4" fmla="*/ 29 w 29"/>
                <a:gd name="T5" fmla="*/ 19 h 30"/>
                <a:gd name="T6" fmla="*/ 29 w 29"/>
                <a:gd name="T7" fmla="*/ 22 h 30"/>
                <a:gd name="T8" fmla="*/ 28 w 29"/>
                <a:gd name="T9" fmla="*/ 23 h 30"/>
                <a:gd name="T10" fmla="*/ 28 w 29"/>
                <a:gd name="T11" fmla="*/ 24 h 30"/>
                <a:gd name="T12" fmla="*/ 28 w 29"/>
                <a:gd name="T13" fmla="*/ 25 h 30"/>
                <a:gd name="T14" fmla="*/ 27 w 29"/>
                <a:gd name="T15" fmla="*/ 26 h 30"/>
                <a:gd name="T16" fmla="*/ 26 w 29"/>
                <a:gd name="T17" fmla="*/ 27 h 30"/>
                <a:gd name="T18" fmla="*/ 26 w 29"/>
                <a:gd name="T19" fmla="*/ 28 h 30"/>
                <a:gd name="T20" fmla="*/ 25 w 29"/>
                <a:gd name="T21" fmla="*/ 29 h 30"/>
                <a:gd name="T22" fmla="*/ 24 w 29"/>
                <a:gd name="T23" fmla="*/ 29 h 30"/>
                <a:gd name="T24" fmla="*/ 21 w 29"/>
                <a:gd name="T25" fmla="*/ 30 h 30"/>
                <a:gd name="T26" fmla="*/ 20 w 29"/>
                <a:gd name="T27" fmla="*/ 30 h 30"/>
                <a:gd name="T28" fmla="*/ 19 w 29"/>
                <a:gd name="T29" fmla="*/ 30 h 30"/>
                <a:gd name="T30" fmla="*/ 18 w 29"/>
                <a:gd name="T31" fmla="*/ 30 h 30"/>
                <a:gd name="T32" fmla="*/ 16 w 29"/>
                <a:gd name="T33" fmla="*/ 30 h 30"/>
                <a:gd name="T34" fmla="*/ 15 w 29"/>
                <a:gd name="T35" fmla="*/ 30 h 30"/>
                <a:gd name="T36" fmla="*/ 14 w 29"/>
                <a:gd name="T37" fmla="*/ 29 h 30"/>
                <a:gd name="T38" fmla="*/ 12 w 29"/>
                <a:gd name="T39" fmla="*/ 28 h 30"/>
                <a:gd name="T40" fmla="*/ 11 w 29"/>
                <a:gd name="T41" fmla="*/ 28 h 30"/>
                <a:gd name="T42" fmla="*/ 10 w 29"/>
                <a:gd name="T43" fmla="*/ 27 h 30"/>
                <a:gd name="T44" fmla="*/ 8 w 29"/>
                <a:gd name="T45" fmla="*/ 26 h 30"/>
                <a:gd name="T46" fmla="*/ 6 w 29"/>
                <a:gd name="T47" fmla="*/ 25 h 30"/>
                <a:gd name="T48" fmla="*/ 5 w 29"/>
                <a:gd name="T49" fmla="*/ 23 h 30"/>
                <a:gd name="T50" fmla="*/ 4 w 29"/>
                <a:gd name="T51" fmla="*/ 22 h 30"/>
                <a:gd name="T52" fmla="*/ 3 w 29"/>
                <a:gd name="T53" fmla="*/ 20 h 30"/>
                <a:gd name="T54" fmla="*/ 2 w 29"/>
                <a:gd name="T55" fmla="*/ 18 h 30"/>
                <a:gd name="T56" fmla="*/ 2 w 29"/>
                <a:gd name="T57" fmla="*/ 17 h 30"/>
                <a:gd name="T58" fmla="*/ 1 w 29"/>
                <a:gd name="T59" fmla="*/ 15 h 30"/>
                <a:gd name="T60" fmla="*/ 1 w 29"/>
                <a:gd name="T61" fmla="*/ 14 h 30"/>
                <a:gd name="T62" fmla="*/ 0 w 29"/>
                <a:gd name="T63" fmla="*/ 12 h 30"/>
                <a:gd name="T64" fmla="*/ 0 w 29"/>
                <a:gd name="T65" fmla="*/ 11 h 30"/>
                <a:gd name="T66" fmla="*/ 0 w 29"/>
                <a:gd name="T67" fmla="*/ 9 h 30"/>
                <a:gd name="T68" fmla="*/ 0 w 29"/>
                <a:gd name="T69" fmla="*/ 8 h 30"/>
                <a:gd name="T70" fmla="*/ 1 w 29"/>
                <a:gd name="T71" fmla="*/ 7 h 30"/>
                <a:gd name="T72" fmla="*/ 1 w 29"/>
                <a:gd name="T73" fmla="*/ 6 h 30"/>
                <a:gd name="T74" fmla="*/ 2 w 29"/>
                <a:gd name="T75" fmla="*/ 3 h 30"/>
                <a:gd name="T76" fmla="*/ 3 w 29"/>
                <a:gd name="T77" fmla="*/ 3 h 30"/>
                <a:gd name="T78" fmla="*/ 3 w 29"/>
                <a:gd name="T79" fmla="*/ 2 h 30"/>
                <a:gd name="T80" fmla="*/ 4 w 29"/>
                <a:gd name="T81" fmla="*/ 1 h 30"/>
                <a:gd name="T82" fmla="*/ 5 w 29"/>
                <a:gd name="T83" fmla="*/ 0 h 30"/>
                <a:gd name="T84" fmla="*/ 8 w 29"/>
                <a:gd name="T85" fmla="*/ 0 h 30"/>
                <a:gd name="T86" fmla="*/ 9 w 29"/>
                <a:gd name="T87" fmla="*/ 0 h 30"/>
                <a:gd name="T88" fmla="*/ 10 w 29"/>
                <a:gd name="T89" fmla="*/ 0 h 30"/>
                <a:gd name="T90" fmla="*/ 11 w 29"/>
                <a:gd name="T91" fmla="*/ 0 h 30"/>
                <a:gd name="T92" fmla="*/ 13 w 29"/>
                <a:gd name="T93" fmla="*/ 0 h 30"/>
                <a:gd name="T94" fmla="*/ 14 w 29"/>
                <a:gd name="T95" fmla="*/ 0 h 30"/>
                <a:gd name="T96" fmla="*/ 15 w 29"/>
                <a:gd name="T97" fmla="*/ 1 h 30"/>
                <a:gd name="T98" fmla="*/ 17 w 29"/>
                <a:gd name="T99" fmla="*/ 1 h 30"/>
                <a:gd name="T100" fmla="*/ 18 w 29"/>
                <a:gd name="T101" fmla="*/ 2 h 30"/>
                <a:gd name="T102" fmla="*/ 19 w 29"/>
                <a:gd name="T103" fmla="*/ 3 h 30"/>
                <a:gd name="T104" fmla="*/ 21 w 29"/>
                <a:gd name="T105" fmla="*/ 4 h 30"/>
                <a:gd name="T106" fmla="*/ 22 w 29"/>
                <a:gd name="T107" fmla="*/ 6 h 30"/>
                <a:gd name="T108" fmla="*/ 24 w 29"/>
                <a:gd name="T109" fmla="*/ 8 h 30"/>
                <a:gd name="T110" fmla="*/ 25 w 29"/>
                <a:gd name="T111" fmla="*/ 9 h 30"/>
                <a:gd name="T112" fmla="*/ 26 w 29"/>
                <a:gd name="T113" fmla="*/ 10 h 30"/>
                <a:gd name="T114" fmla="*/ 27 w 29"/>
                <a:gd name="T115" fmla="*/ 12 h 30"/>
                <a:gd name="T116" fmla="*/ 27 w 29"/>
                <a:gd name="T117" fmla="*/ 13 h 30"/>
                <a:gd name="T118" fmla="*/ 28 w 29"/>
                <a:gd name="T1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30">
                  <a:moveTo>
                    <a:pt x="28" y="15"/>
                  </a:moveTo>
                  <a:lnTo>
                    <a:pt x="28" y="15"/>
                  </a:lnTo>
                  <a:lnTo>
                    <a:pt x="28" y="15"/>
                  </a:lnTo>
                  <a:lnTo>
                    <a:pt x="28" y="16"/>
                  </a:lnTo>
                  <a:lnTo>
                    <a:pt x="28" y="16"/>
                  </a:lnTo>
                  <a:lnTo>
                    <a:pt x="28" y="16"/>
                  </a:lnTo>
                  <a:lnTo>
                    <a:pt x="28" y="16"/>
                  </a:lnTo>
                  <a:lnTo>
                    <a:pt x="28" y="17"/>
                  </a:lnTo>
                  <a:lnTo>
                    <a:pt x="28" y="17"/>
                  </a:lnTo>
                  <a:lnTo>
                    <a:pt x="28" y="17"/>
                  </a:lnTo>
                  <a:lnTo>
                    <a:pt x="28" y="17"/>
                  </a:lnTo>
                  <a:lnTo>
                    <a:pt x="28" y="18"/>
                  </a:lnTo>
                  <a:lnTo>
                    <a:pt x="28" y="18"/>
                  </a:lnTo>
                  <a:lnTo>
                    <a:pt x="28" y="18"/>
                  </a:lnTo>
                  <a:lnTo>
                    <a:pt x="28" y="18"/>
                  </a:lnTo>
                  <a:lnTo>
                    <a:pt x="29" y="19"/>
                  </a:lnTo>
                  <a:lnTo>
                    <a:pt x="29" y="19"/>
                  </a:lnTo>
                  <a:lnTo>
                    <a:pt x="29" y="19"/>
                  </a:lnTo>
                  <a:lnTo>
                    <a:pt x="29" y="19"/>
                  </a:lnTo>
                  <a:lnTo>
                    <a:pt x="29" y="20"/>
                  </a:lnTo>
                  <a:lnTo>
                    <a:pt x="29" y="20"/>
                  </a:lnTo>
                  <a:lnTo>
                    <a:pt x="29" y="20"/>
                  </a:lnTo>
                  <a:lnTo>
                    <a:pt x="29" y="20"/>
                  </a:lnTo>
                  <a:lnTo>
                    <a:pt x="29" y="22"/>
                  </a:lnTo>
                  <a:lnTo>
                    <a:pt x="28" y="22"/>
                  </a:lnTo>
                  <a:lnTo>
                    <a:pt x="28" y="22"/>
                  </a:lnTo>
                  <a:lnTo>
                    <a:pt x="28" y="22"/>
                  </a:lnTo>
                  <a:lnTo>
                    <a:pt x="28" y="22"/>
                  </a:lnTo>
                  <a:lnTo>
                    <a:pt x="28" y="23"/>
                  </a:lnTo>
                  <a:lnTo>
                    <a:pt x="28" y="23"/>
                  </a:lnTo>
                  <a:lnTo>
                    <a:pt x="28" y="23"/>
                  </a:lnTo>
                  <a:lnTo>
                    <a:pt x="28" y="23"/>
                  </a:lnTo>
                  <a:lnTo>
                    <a:pt x="28" y="24"/>
                  </a:lnTo>
                  <a:lnTo>
                    <a:pt x="28" y="24"/>
                  </a:lnTo>
                  <a:lnTo>
                    <a:pt x="28" y="24"/>
                  </a:lnTo>
                  <a:lnTo>
                    <a:pt x="28" y="24"/>
                  </a:lnTo>
                  <a:lnTo>
                    <a:pt x="28" y="24"/>
                  </a:lnTo>
                  <a:lnTo>
                    <a:pt x="28" y="25"/>
                  </a:lnTo>
                  <a:lnTo>
                    <a:pt x="28" y="25"/>
                  </a:lnTo>
                  <a:lnTo>
                    <a:pt x="28" y="25"/>
                  </a:lnTo>
                  <a:lnTo>
                    <a:pt x="28" y="25"/>
                  </a:lnTo>
                  <a:lnTo>
                    <a:pt x="28" y="25"/>
                  </a:lnTo>
                  <a:lnTo>
                    <a:pt x="28" y="26"/>
                  </a:lnTo>
                  <a:lnTo>
                    <a:pt x="27" y="26"/>
                  </a:lnTo>
                  <a:lnTo>
                    <a:pt x="27" y="26"/>
                  </a:lnTo>
                  <a:lnTo>
                    <a:pt x="27" y="26"/>
                  </a:lnTo>
                  <a:lnTo>
                    <a:pt x="27" y="26"/>
                  </a:lnTo>
                  <a:lnTo>
                    <a:pt x="27" y="26"/>
                  </a:lnTo>
                  <a:lnTo>
                    <a:pt x="27" y="27"/>
                  </a:lnTo>
                  <a:lnTo>
                    <a:pt x="27" y="27"/>
                  </a:lnTo>
                  <a:lnTo>
                    <a:pt x="27" y="27"/>
                  </a:lnTo>
                  <a:lnTo>
                    <a:pt x="27" y="27"/>
                  </a:lnTo>
                  <a:lnTo>
                    <a:pt x="26" y="27"/>
                  </a:lnTo>
                  <a:lnTo>
                    <a:pt x="26" y="27"/>
                  </a:lnTo>
                  <a:lnTo>
                    <a:pt x="26" y="28"/>
                  </a:lnTo>
                  <a:lnTo>
                    <a:pt x="26" y="28"/>
                  </a:lnTo>
                  <a:lnTo>
                    <a:pt x="26" y="28"/>
                  </a:lnTo>
                  <a:lnTo>
                    <a:pt x="26" y="28"/>
                  </a:lnTo>
                  <a:lnTo>
                    <a:pt x="26" y="28"/>
                  </a:lnTo>
                  <a:lnTo>
                    <a:pt x="26" y="28"/>
                  </a:lnTo>
                  <a:lnTo>
                    <a:pt x="25" y="28"/>
                  </a:lnTo>
                  <a:lnTo>
                    <a:pt x="25" y="28"/>
                  </a:lnTo>
                  <a:lnTo>
                    <a:pt x="25" y="29"/>
                  </a:lnTo>
                  <a:lnTo>
                    <a:pt x="25" y="29"/>
                  </a:lnTo>
                  <a:lnTo>
                    <a:pt x="25" y="29"/>
                  </a:lnTo>
                  <a:lnTo>
                    <a:pt x="25" y="29"/>
                  </a:lnTo>
                  <a:lnTo>
                    <a:pt x="24" y="29"/>
                  </a:lnTo>
                  <a:lnTo>
                    <a:pt x="24" y="29"/>
                  </a:lnTo>
                  <a:lnTo>
                    <a:pt x="24" y="29"/>
                  </a:lnTo>
                  <a:lnTo>
                    <a:pt x="24" y="29"/>
                  </a:lnTo>
                  <a:lnTo>
                    <a:pt x="24" y="29"/>
                  </a:lnTo>
                  <a:lnTo>
                    <a:pt x="24" y="29"/>
                  </a:lnTo>
                  <a:lnTo>
                    <a:pt x="22" y="30"/>
                  </a:lnTo>
                  <a:lnTo>
                    <a:pt x="22" y="30"/>
                  </a:lnTo>
                  <a:lnTo>
                    <a:pt x="22" y="30"/>
                  </a:lnTo>
                  <a:lnTo>
                    <a:pt x="22" y="30"/>
                  </a:lnTo>
                  <a:lnTo>
                    <a:pt x="22" y="30"/>
                  </a:lnTo>
                  <a:lnTo>
                    <a:pt x="21" y="30"/>
                  </a:lnTo>
                  <a:lnTo>
                    <a:pt x="21" y="30"/>
                  </a:lnTo>
                  <a:lnTo>
                    <a:pt x="21" y="30"/>
                  </a:lnTo>
                  <a:lnTo>
                    <a:pt x="21" y="30"/>
                  </a:lnTo>
                  <a:lnTo>
                    <a:pt x="21" y="30"/>
                  </a:lnTo>
                  <a:lnTo>
                    <a:pt x="20" y="30"/>
                  </a:lnTo>
                  <a:lnTo>
                    <a:pt x="20" y="30"/>
                  </a:lnTo>
                  <a:lnTo>
                    <a:pt x="20" y="30"/>
                  </a:lnTo>
                  <a:lnTo>
                    <a:pt x="20" y="30"/>
                  </a:lnTo>
                  <a:lnTo>
                    <a:pt x="20" y="30"/>
                  </a:lnTo>
                  <a:lnTo>
                    <a:pt x="19" y="30"/>
                  </a:lnTo>
                  <a:lnTo>
                    <a:pt x="19" y="30"/>
                  </a:lnTo>
                  <a:lnTo>
                    <a:pt x="19" y="30"/>
                  </a:lnTo>
                  <a:lnTo>
                    <a:pt x="19" y="30"/>
                  </a:lnTo>
                  <a:lnTo>
                    <a:pt x="19" y="30"/>
                  </a:lnTo>
                  <a:lnTo>
                    <a:pt x="18" y="30"/>
                  </a:lnTo>
                  <a:lnTo>
                    <a:pt x="18" y="30"/>
                  </a:lnTo>
                  <a:lnTo>
                    <a:pt x="18" y="30"/>
                  </a:lnTo>
                  <a:lnTo>
                    <a:pt x="18" y="30"/>
                  </a:lnTo>
                  <a:lnTo>
                    <a:pt x="17" y="30"/>
                  </a:lnTo>
                  <a:lnTo>
                    <a:pt x="17" y="30"/>
                  </a:lnTo>
                  <a:lnTo>
                    <a:pt x="17" y="30"/>
                  </a:lnTo>
                  <a:lnTo>
                    <a:pt x="17" y="30"/>
                  </a:lnTo>
                  <a:lnTo>
                    <a:pt x="17" y="30"/>
                  </a:lnTo>
                  <a:lnTo>
                    <a:pt x="16" y="30"/>
                  </a:lnTo>
                  <a:lnTo>
                    <a:pt x="16" y="30"/>
                  </a:lnTo>
                  <a:lnTo>
                    <a:pt x="16" y="30"/>
                  </a:lnTo>
                  <a:lnTo>
                    <a:pt x="16" y="30"/>
                  </a:lnTo>
                  <a:lnTo>
                    <a:pt x="15" y="30"/>
                  </a:lnTo>
                  <a:lnTo>
                    <a:pt x="15" y="30"/>
                  </a:lnTo>
                  <a:lnTo>
                    <a:pt x="15" y="30"/>
                  </a:lnTo>
                  <a:lnTo>
                    <a:pt x="15" y="30"/>
                  </a:lnTo>
                  <a:lnTo>
                    <a:pt x="15" y="29"/>
                  </a:lnTo>
                  <a:lnTo>
                    <a:pt x="14" y="29"/>
                  </a:lnTo>
                  <a:lnTo>
                    <a:pt x="14" y="29"/>
                  </a:lnTo>
                  <a:lnTo>
                    <a:pt x="14" y="29"/>
                  </a:lnTo>
                  <a:lnTo>
                    <a:pt x="14" y="29"/>
                  </a:lnTo>
                  <a:lnTo>
                    <a:pt x="13" y="29"/>
                  </a:lnTo>
                  <a:lnTo>
                    <a:pt x="13" y="29"/>
                  </a:lnTo>
                  <a:lnTo>
                    <a:pt x="13" y="29"/>
                  </a:lnTo>
                  <a:lnTo>
                    <a:pt x="13" y="29"/>
                  </a:lnTo>
                  <a:lnTo>
                    <a:pt x="12" y="29"/>
                  </a:lnTo>
                  <a:lnTo>
                    <a:pt x="12" y="28"/>
                  </a:lnTo>
                  <a:lnTo>
                    <a:pt x="12" y="28"/>
                  </a:lnTo>
                  <a:lnTo>
                    <a:pt x="12" y="28"/>
                  </a:lnTo>
                  <a:lnTo>
                    <a:pt x="12" y="28"/>
                  </a:lnTo>
                  <a:lnTo>
                    <a:pt x="11" y="28"/>
                  </a:lnTo>
                  <a:lnTo>
                    <a:pt x="11" y="28"/>
                  </a:lnTo>
                  <a:lnTo>
                    <a:pt x="11" y="28"/>
                  </a:lnTo>
                  <a:lnTo>
                    <a:pt x="11" y="28"/>
                  </a:lnTo>
                  <a:lnTo>
                    <a:pt x="10" y="27"/>
                  </a:lnTo>
                  <a:lnTo>
                    <a:pt x="10" y="27"/>
                  </a:lnTo>
                  <a:lnTo>
                    <a:pt x="10" y="27"/>
                  </a:lnTo>
                  <a:lnTo>
                    <a:pt x="10" y="27"/>
                  </a:lnTo>
                  <a:lnTo>
                    <a:pt x="10" y="27"/>
                  </a:lnTo>
                  <a:lnTo>
                    <a:pt x="9" y="27"/>
                  </a:lnTo>
                  <a:lnTo>
                    <a:pt x="9" y="26"/>
                  </a:lnTo>
                  <a:lnTo>
                    <a:pt x="9" y="26"/>
                  </a:lnTo>
                  <a:lnTo>
                    <a:pt x="9" y="26"/>
                  </a:lnTo>
                  <a:lnTo>
                    <a:pt x="9" y="26"/>
                  </a:lnTo>
                  <a:lnTo>
                    <a:pt x="8" y="26"/>
                  </a:lnTo>
                  <a:lnTo>
                    <a:pt x="8" y="26"/>
                  </a:lnTo>
                  <a:lnTo>
                    <a:pt x="8" y="25"/>
                  </a:lnTo>
                  <a:lnTo>
                    <a:pt x="8" y="25"/>
                  </a:lnTo>
                  <a:lnTo>
                    <a:pt x="6" y="25"/>
                  </a:lnTo>
                  <a:lnTo>
                    <a:pt x="6" y="25"/>
                  </a:lnTo>
                  <a:lnTo>
                    <a:pt x="6" y="25"/>
                  </a:lnTo>
                  <a:lnTo>
                    <a:pt x="6" y="24"/>
                  </a:lnTo>
                  <a:lnTo>
                    <a:pt x="6" y="24"/>
                  </a:lnTo>
                  <a:lnTo>
                    <a:pt x="6" y="24"/>
                  </a:lnTo>
                  <a:lnTo>
                    <a:pt x="5" y="24"/>
                  </a:lnTo>
                  <a:lnTo>
                    <a:pt x="5" y="24"/>
                  </a:lnTo>
                  <a:lnTo>
                    <a:pt x="5" y="23"/>
                  </a:lnTo>
                  <a:lnTo>
                    <a:pt x="5" y="23"/>
                  </a:lnTo>
                  <a:lnTo>
                    <a:pt x="5" y="23"/>
                  </a:lnTo>
                  <a:lnTo>
                    <a:pt x="4" y="23"/>
                  </a:lnTo>
                  <a:lnTo>
                    <a:pt x="4" y="22"/>
                  </a:lnTo>
                  <a:lnTo>
                    <a:pt x="4" y="22"/>
                  </a:lnTo>
                  <a:lnTo>
                    <a:pt x="4" y="22"/>
                  </a:lnTo>
                  <a:lnTo>
                    <a:pt x="4" y="22"/>
                  </a:lnTo>
                  <a:lnTo>
                    <a:pt x="4" y="22"/>
                  </a:lnTo>
                  <a:lnTo>
                    <a:pt x="4" y="20"/>
                  </a:lnTo>
                  <a:lnTo>
                    <a:pt x="3" y="20"/>
                  </a:lnTo>
                  <a:lnTo>
                    <a:pt x="3" y="20"/>
                  </a:lnTo>
                  <a:lnTo>
                    <a:pt x="3" y="20"/>
                  </a:lnTo>
                  <a:lnTo>
                    <a:pt x="3" y="19"/>
                  </a:lnTo>
                  <a:lnTo>
                    <a:pt x="3" y="19"/>
                  </a:lnTo>
                  <a:lnTo>
                    <a:pt x="3" y="19"/>
                  </a:lnTo>
                  <a:lnTo>
                    <a:pt x="3" y="19"/>
                  </a:lnTo>
                  <a:lnTo>
                    <a:pt x="2" y="18"/>
                  </a:lnTo>
                  <a:lnTo>
                    <a:pt x="2" y="18"/>
                  </a:lnTo>
                  <a:lnTo>
                    <a:pt x="2" y="18"/>
                  </a:lnTo>
                  <a:lnTo>
                    <a:pt x="2" y="18"/>
                  </a:lnTo>
                  <a:lnTo>
                    <a:pt x="2" y="17"/>
                  </a:lnTo>
                  <a:lnTo>
                    <a:pt x="2" y="17"/>
                  </a:lnTo>
                  <a:lnTo>
                    <a:pt x="2" y="17"/>
                  </a:lnTo>
                  <a:lnTo>
                    <a:pt x="2" y="17"/>
                  </a:lnTo>
                  <a:lnTo>
                    <a:pt x="2" y="16"/>
                  </a:lnTo>
                  <a:lnTo>
                    <a:pt x="1" y="16"/>
                  </a:lnTo>
                  <a:lnTo>
                    <a:pt x="1" y="16"/>
                  </a:lnTo>
                  <a:lnTo>
                    <a:pt x="1" y="16"/>
                  </a:lnTo>
                  <a:lnTo>
                    <a:pt x="1" y="15"/>
                  </a:lnTo>
                  <a:lnTo>
                    <a:pt x="1" y="15"/>
                  </a:lnTo>
                  <a:lnTo>
                    <a:pt x="1" y="15"/>
                  </a:lnTo>
                  <a:lnTo>
                    <a:pt x="1" y="15"/>
                  </a:lnTo>
                  <a:lnTo>
                    <a:pt x="1" y="14"/>
                  </a:lnTo>
                  <a:lnTo>
                    <a:pt x="1" y="14"/>
                  </a:lnTo>
                  <a:lnTo>
                    <a:pt x="1" y="14"/>
                  </a:lnTo>
                  <a:lnTo>
                    <a:pt x="1" y="14"/>
                  </a:lnTo>
                  <a:lnTo>
                    <a:pt x="1" y="13"/>
                  </a:lnTo>
                  <a:lnTo>
                    <a:pt x="1" y="13"/>
                  </a:lnTo>
                  <a:lnTo>
                    <a:pt x="1" y="13"/>
                  </a:lnTo>
                  <a:lnTo>
                    <a:pt x="0" y="13"/>
                  </a:lnTo>
                  <a:lnTo>
                    <a:pt x="0" y="12"/>
                  </a:lnTo>
                  <a:lnTo>
                    <a:pt x="0" y="12"/>
                  </a:lnTo>
                  <a:lnTo>
                    <a:pt x="0" y="12"/>
                  </a:lnTo>
                  <a:lnTo>
                    <a:pt x="0" y="12"/>
                  </a:lnTo>
                  <a:lnTo>
                    <a:pt x="0" y="11"/>
                  </a:lnTo>
                  <a:lnTo>
                    <a:pt x="0" y="11"/>
                  </a:lnTo>
                  <a:lnTo>
                    <a:pt x="0" y="11"/>
                  </a:lnTo>
                  <a:lnTo>
                    <a:pt x="0" y="11"/>
                  </a:lnTo>
                  <a:lnTo>
                    <a:pt x="0" y="11"/>
                  </a:lnTo>
                  <a:lnTo>
                    <a:pt x="0" y="10"/>
                  </a:lnTo>
                  <a:lnTo>
                    <a:pt x="0" y="10"/>
                  </a:lnTo>
                  <a:lnTo>
                    <a:pt x="0" y="10"/>
                  </a:lnTo>
                  <a:lnTo>
                    <a:pt x="0" y="10"/>
                  </a:lnTo>
                  <a:lnTo>
                    <a:pt x="0" y="9"/>
                  </a:lnTo>
                  <a:lnTo>
                    <a:pt x="0" y="9"/>
                  </a:lnTo>
                  <a:lnTo>
                    <a:pt x="0" y="9"/>
                  </a:lnTo>
                  <a:lnTo>
                    <a:pt x="0" y="9"/>
                  </a:lnTo>
                  <a:lnTo>
                    <a:pt x="0" y="8"/>
                  </a:lnTo>
                  <a:lnTo>
                    <a:pt x="0" y="8"/>
                  </a:lnTo>
                  <a:lnTo>
                    <a:pt x="0" y="8"/>
                  </a:lnTo>
                  <a:lnTo>
                    <a:pt x="1" y="8"/>
                  </a:lnTo>
                  <a:lnTo>
                    <a:pt x="1" y="8"/>
                  </a:lnTo>
                  <a:lnTo>
                    <a:pt x="1" y="7"/>
                  </a:lnTo>
                  <a:lnTo>
                    <a:pt x="1" y="7"/>
                  </a:lnTo>
                  <a:lnTo>
                    <a:pt x="1" y="7"/>
                  </a:lnTo>
                  <a:lnTo>
                    <a:pt x="1" y="7"/>
                  </a:lnTo>
                  <a:lnTo>
                    <a:pt x="1" y="7"/>
                  </a:lnTo>
                  <a:lnTo>
                    <a:pt x="1" y="6"/>
                  </a:lnTo>
                  <a:lnTo>
                    <a:pt x="1" y="6"/>
                  </a:lnTo>
                  <a:lnTo>
                    <a:pt x="1" y="6"/>
                  </a:lnTo>
                  <a:lnTo>
                    <a:pt x="1" y="6"/>
                  </a:lnTo>
                  <a:lnTo>
                    <a:pt x="1" y="6"/>
                  </a:lnTo>
                  <a:lnTo>
                    <a:pt x="1" y="4"/>
                  </a:lnTo>
                  <a:lnTo>
                    <a:pt x="1" y="4"/>
                  </a:lnTo>
                  <a:lnTo>
                    <a:pt x="2" y="4"/>
                  </a:lnTo>
                  <a:lnTo>
                    <a:pt x="2" y="4"/>
                  </a:lnTo>
                  <a:lnTo>
                    <a:pt x="2" y="4"/>
                  </a:lnTo>
                  <a:lnTo>
                    <a:pt x="2" y="3"/>
                  </a:lnTo>
                  <a:lnTo>
                    <a:pt x="2" y="3"/>
                  </a:lnTo>
                  <a:lnTo>
                    <a:pt x="2" y="3"/>
                  </a:lnTo>
                  <a:lnTo>
                    <a:pt x="2" y="3"/>
                  </a:lnTo>
                  <a:lnTo>
                    <a:pt x="2" y="3"/>
                  </a:lnTo>
                  <a:lnTo>
                    <a:pt x="2" y="3"/>
                  </a:lnTo>
                  <a:lnTo>
                    <a:pt x="3" y="3"/>
                  </a:lnTo>
                  <a:lnTo>
                    <a:pt x="3" y="2"/>
                  </a:lnTo>
                  <a:lnTo>
                    <a:pt x="3" y="2"/>
                  </a:lnTo>
                  <a:lnTo>
                    <a:pt x="3" y="2"/>
                  </a:lnTo>
                  <a:lnTo>
                    <a:pt x="3" y="2"/>
                  </a:lnTo>
                  <a:lnTo>
                    <a:pt x="3" y="2"/>
                  </a:lnTo>
                  <a:lnTo>
                    <a:pt x="3" y="2"/>
                  </a:lnTo>
                  <a:lnTo>
                    <a:pt x="4" y="2"/>
                  </a:lnTo>
                  <a:lnTo>
                    <a:pt x="4" y="1"/>
                  </a:lnTo>
                  <a:lnTo>
                    <a:pt x="4" y="1"/>
                  </a:lnTo>
                  <a:lnTo>
                    <a:pt x="4" y="1"/>
                  </a:lnTo>
                  <a:lnTo>
                    <a:pt x="4" y="1"/>
                  </a:lnTo>
                  <a:lnTo>
                    <a:pt x="4" y="1"/>
                  </a:lnTo>
                  <a:lnTo>
                    <a:pt x="5" y="1"/>
                  </a:lnTo>
                  <a:lnTo>
                    <a:pt x="5" y="1"/>
                  </a:lnTo>
                  <a:lnTo>
                    <a:pt x="5" y="1"/>
                  </a:lnTo>
                  <a:lnTo>
                    <a:pt x="5" y="1"/>
                  </a:lnTo>
                  <a:lnTo>
                    <a:pt x="5" y="1"/>
                  </a:lnTo>
                  <a:lnTo>
                    <a:pt x="5" y="0"/>
                  </a:lnTo>
                  <a:lnTo>
                    <a:pt x="6" y="0"/>
                  </a:lnTo>
                  <a:lnTo>
                    <a:pt x="6" y="0"/>
                  </a:lnTo>
                  <a:lnTo>
                    <a:pt x="6" y="0"/>
                  </a:lnTo>
                  <a:lnTo>
                    <a:pt x="6" y="0"/>
                  </a:lnTo>
                  <a:lnTo>
                    <a:pt x="6" y="0"/>
                  </a:lnTo>
                  <a:lnTo>
                    <a:pt x="8" y="0"/>
                  </a:lnTo>
                  <a:lnTo>
                    <a:pt x="8" y="0"/>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0" y="0"/>
                  </a:lnTo>
                  <a:lnTo>
                    <a:pt x="11" y="0"/>
                  </a:lnTo>
                  <a:lnTo>
                    <a:pt x="11" y="0"/>
                  </a:lnTo>
                  <a:lnTo>
                    <a:pt x="11" y="0"/>
                  </a:lnTo>
                  <a:lnTo>
                    <a:pt x="11" y="0"/>
                  </a:lnTo>
                  <a:lnTo>
                    <a:pt x="12" y="0"/>
                  </a:lnTo>
                  <a:lnTo>
                    <a:pt x="12" y="0"/>
                  </a:lnTo>
                  <a:lnTo>
                    <a:pt x="12" y="0"/>
                  </a:lnTo>
                  <a:lnTo>
                    <a:pt x="12" y="0"/>
                  </a:lnTo>
                  <a:lnTo>
                    <a:pt x="12" y="0"/>
                  </a:lnTo>
                  <a:lnTo>
                    <a:pt x="13" y="0"/>
                  </a:lnTo>
                  <a:lnTo>
                    <a:pt x="13" y="0"/>
                  </a:lnTo>
                  <a:lnTo>
                    <a:pt x="13" y="0"/>
                  </a:lnTo>
                  <a:lnTo>
                    <a:pt x="13" y="0"/>
                  </a:lnTo>
                  <a:lnTo>
                    <a:pt x="14" y="0"/>
                  </a:lnTo>
                  <a:lnTo>
                    <a:pt x="14" y="0"/>
                  </a:lnTo>
                  <a:lnTo>
                    <a:pt x="14" y="0"/>
                  </a:lnTo>
                  <a:lnTo>
                    <a:pt x="14" y="0"/>
                  </a:lnTo>
                  <a:lnTo>
                    <a:pt x="14" y="0"/>
                  </a:lnTo>
                  <a:lnTo>
                    <a:pt x="15" y="1"/>
                  </a:lnTo>
                  <a:lnTo>
                    <a:pt x="15" y="1"/>
                  </a:lnTo>
                  <a:lnTo>
                    <a:pt x="15" y="1"/>
                  </a:lnTo>
                  <a:lnTo>
                    <a:pt x="15" y="1"/>
                  </a:lnTo>
                  <a:lnTo>
                    <a:pt x="16" y="1"/>
                  </a:lnTo>
                  <a:lnTo>
                    <a:pt x="16" y="1"/>
                  </a:lnTo>
                  <a:lnTo>
                    <a:pt x="16" y="1"/>
                  </a:lnTo>
                  <a:lnTo>
                    <a:pt x="16" y="1"/>
                  </a:lnTo>
                  <a:lnTo>
                    <a:pt x="17" y="1"/>
                  </a:lnTo>
                  <a:lnTo>
                    <a:pt x="17" y="1"/>
                  </a:lnTo>
                  <a:lnTo>
                    <a:pt x="17" y="2"/>
                  </a:lnTo>
                  <a:lnTo>
                    <a:pt x="17" y="2"/>
                  </a:lnTo>
                  <a:lnTo>
                    <a:pt x="17" y="2"/>
                  </a:lnTo>
                  <a:lnTo>
                    <a:pt x="18" y="2"/>
                  </a:lnTo>
                  <a:lnTo>
                    <a:pt x="18" y="2"/>
                  </a:lnTo>
                  <a:lnTo>
                    <a:pt x="18" y="2"/>
                  </a:lnTo>
                  <a:lnTo>
                    <a:pt x="18" y="2"/>
                  </a:lnTo>
                  <a:lnTo>
                    <a:pt x="19" y="3"/>
                  </a:lnTo>
                  <a:lnTo>
                    <a:pt x="19" y="3"/>
                  </a:lnTo>
                  <a:lnTo>
                    <a:pt x="19" y="3"/>
                  </a:lnTo>
                  <a:lnTo>
                    <a:pt x="19" y="3"/>
                  </a:lnTo>
                  <a:lnTo>
                    <a:pt x="19" y="3"/>
                  </a:lnTo>
                  <a:lnTo>
                    <a:pt x="20" y="3"/>
                  </a:lnTo>
                  <a:lnTo>
                    <a:pt x="20" y="3"/>
                  </a:lnTo>
                  <a:lnTo>
                    <a:pt x="20" y="4"/>
                  </a:lnTo>
                  <a:lnTo>
                    <a:pt x="20" y="4"/>
                  </a:lnTo>
                  <a:lnTo>
                    <a:pt x="20" y="4"/>
                  </a:lnTo>
                  <a:lnTo>
                    <a:pt x="21" y="4"/>
                  </a:lnTo>
                  <a:lnTo>
                    <a:pt x="21" y="4"/>
                  </a:lnTo>
                  <a:lnTo>
                    <a:pt x="21" y="6"/>
                  </a:lnTo>
                  <a:lnTo>
                    <a:pt x="21" y="6"/>
                  </a:lnTo>
                  <a:lnTo>
                    <a:pt x="21" y="6"/>
                  </a:lnTo>
                  <a:lnTo>
                    <a:pt x="22" y="6"/>
                  </a:lnTo>
                  <a:lnTo>
                    <a:pt x="22" y="6"/>
                  </a:lnTo>
                  <a:lnTo>
                    <a:pt x="22" y="7"/>
                  </a:lnTo>
                  <a:lnTo>
                    <a:pt x="22" y="7"/>
                  </a:lnTo>
                  <a:lnTo>
                    <a:pt x="22" y="7"/>
                  </a:lnTo>
                  <a:lnTo>
                    <a:pt x="24" y="7"/>
                  </a:lnTo>
                  <a:lnTo>
                    <a:pt x="24" y="7"/>
                  </a:lnTo>
                  <a:lnTo>
                    <a:pt x="24" y="8"/>
                  </a:lnTo>
                  <a:lnTo>
                    <a:pt x="24" y="8"/>
                  </a:lnTo>
                  <a:lnTo>
                    <a:pt x="24" y="8"/>
                  </a:lnTo>
                  <a:lnTo>
                    <a:pt x="24" y="8"/>
                  </a:lnTo>
                  <a:lnTo>
                    <a:pt x="25" y="8"/>
                  </a:lnTo>
                  <a:lnTo>
                    <a:pt x="25" y="9"/>
                  </a:lnTo>
                  <a:lnTo>
                    <a:pt x="25" y="9"/>
                  </a:lnTo>
                  <a:lnTo>
                    <a:pt x="25" y="9"/>
                  </a:lnTo>
                  <a:lnTo>
                    <a:pt x="25" y="9"/>
                  </a:lnTo>
                  <a:lnTo>
                    <a:pt x="25" y="10"/>
                  </a:lnTo>
                  <a:lnTo>
                    <a:pt x="25" y="10"/>
                  </a:lnTo>
                  <a:lnTo>
                    <a:pt x="26" y="10"/>
                  </a:lnTo>
                  <a:lnTo>
                    <a:pt x="26" y="10"/>
                  </a:lnTo>
                  <a:lnTo>
                    <a:pt x="26" y="11"/>
                  </a:lnTo>
                  <a:lnTo>
                    <a:pt x="26" y="11"/>
                  </a:lnTo>
                  <a:lnTo>
                    <a:pt x="26" y="11"/>
                  </a:lnTo>
                  <a:lnTo>
                    <a:pt x="26" y="11"/>
                  </a:lnTo>
                  <a:lnTo>
                    <a:pt x="26" y="11"/>
                  </a:lnTo>
                  <a:lnTo>
                    <a:pt x="27" y="12"/>
                  </a:lnTo>
                  <a:lnTo>
                    <a:pt x="27" y="12"/>
                  </a:lnTo>
                  <a:lnTo>
                    <a:pt x="27" y="12"/>
                  </a:lnTo>
                  <a:lnTo>
                    <a:pt x="27" y="12"/>
                  </a:lnTo>
                  <a:lnTo>
                    <a:pt x="27" y="13"/>
                  </a:lnTo>
                  <a:lnTo>
                    <a:pt x="27" y="13"/>
                  </a:lnTo>
                  <a:lnTo>
                    <a:pt x="27" y="13"/>
                  </a:lnTo>
                  <a:lnTo>
                    <a:pt x="27" y="13"/>
                  </a:lnTo>
                  <a:lnTo>
                    <a:pt x="27" y="14"/>
                  </a:lnTo>
                  <a:lnTo>
                    <a:pt x="27" y="14"/>
                  </a:lnTo>
                  <a:lnTo>
                    <a:pt x="28" y="14"/>
                  </a:lnTo>
                  <a:lnTo>
                    <a:pt x="28" y="14"/>
                  </a:lnTo>
                  <a:lnTo>
                    <a:pt x="28" y="15"/>
                  </a:lnTo>
                  <a:lnTo>
                    <a:pt x="28"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30">
              <a:extLst>
                <a:ext uri="{FF2B5EF4-FFF2-40B4-BE49-F238E27FC236}">
                  <a16:creationId xmlns:a16="http://schemas.microsoft.com/office/drawing/2014/main" id="{939892A6-214E-7CA5-68AD-45066CDA2669}"/>
                </a:ext>
              </a:extLst>
            </p:cNvPr>
            <p:cNvSpPr>
              <a:spLocks/>
            </p:cNvSpPr>
            <p:nvPr/>
          </p:nvSpPr>
          <p:spPr bwMode="auto">
            <a:xfrm>
              <a:off x="373" y="2760"/>
              <a:ext cx="28" cy="31"/>
            </a:xfrm>
            <a:custGeom>
              <a:avLst/>
              <a:gdLst>
                <a:gd name="T0" fmla="*/ 28 w 28"/>
                <a:gd name="T1" fmla="*/ 17 h 31"/>
                <a:gd name="T2" fmla="*/ 28 w 28"/>
                <a:gd name="T3" fmla="*/ 18 h 31"/>
                <a:gd name="T4" fmla="*/ 28 w 28"/>
                <a:gd name="T5" fmla="*/ 19 h 31"/>
                <a:gd name="T6" fmla="*/ 28 w 28"/>
                <a:gd name="T7" fmla="*/ 21 h 31"/>
                <a:gd name="T8" fmla="*/ 28 w 28"/>
                <a:gd name="T9" fmla="*/ 23 h 31"/>
                <a:gd name="T10" fmla="*/ 28 w 28"/>
                <a:gd name="T11" fmla="*/ 24 h 31"/>
                <a:gd name="T12" fmla="*/ 27 w 28"/>
                <a:gd name="T13" fmla="*/ 26 h 31"/>
                <a:gd name="T14" fmla="*/ 27 w 28"/>
                <a:gd name="T15" fmla="*/ 27 h 31"/>
                <a:gd name="T16" fmla="*/ 26 w 28"/>
                <a:gd name="T17" fmla="*/ 28 h 31"/>
                <a:gd name="T18" fmla="*/ 25 w 28"/>
                <a:gd name="T19" fmla="*/ 29 h 31"/>
                <a:gd name="T20" fmla="*/ 24 w 28"/>
                <a:gd name="T21" fmla="*/ 29 h 31"/>
                <a:gd name="T22" fmla="*/ 23 w 28"/>
                <a:gd name="T23" fmla="*/ 30 h 31"/>
                <a:gd name="T24" fmla="*/ 22 w 28"/>
                <a:gd name="T25" fmla="*/ 30 h 31"/>
                <a:gd name="T26" fmla="*/ 21 w 28"/>
                <a:gd name="T27" fmla="*/ 30 h 31"/>
                <a:gd name="T28" fmla="*/ 19 w 28"/>
                <a:gd name="T29" fmla="*/ 31 h 31"/>
                <a:gd name="T30" fmla="*/ 17 w 28"/>
                <a:gd name="T31" fmla="*/ 31 h 31"/>
                <a:gd name="T32" fmla="*/ 16 w 28"/>
                <a:gd name="T33" fmla="*/ 30 h 31"/>
                <a:gd name="T34" fmla="*/ 15 w 28"/>
                <a:gd name="T35" fmla="*/ 30 h 31"/>
                <a:gd name="T36" fmla="*/ 13 w 28"/>
                <a:gd name="T37" fmla="*/ 29 h 31"/>
                <a:gd name="T38" fmla="*/ 12 w 28"/>
                <a:gd name="T39" fmla="*/ 29 h 31"/>
                <a:gd name="T40" fmla="*/ 10 w 28"/>
                <a:gd name="T41" fmla="*/ 28 h 31"/>
                <a:gd name="T42" fmla="*/ 9 w 28"/>
                <a:gd name="T43" fmla="*/ 27 h 31"/>
                <a:gd name="T44" fmla="*/ 8 w 28"/>
                <a:gd name="T45" fmla="*/ 26 h 31"/>
                <a:gd name="T46" fmla="*/ 7 w 28"/>
                <a:gd name="T47" fmla="*/ 25 h 31"/>
                <a:gd name="T48" fmla="*/ 6 w 28"/>
                <a:gd name="T49" fmla="*/ 24 h 31"/>
                <a:gd name="T50" fmla="*/ 5 w 28"/>
                <a:gd name="T51" fmla="*/ 21 h 31"/>
                <a:gd name="T52" fmla="*/ 3 w 28"/>
                <a:gd name="T53" fmla="*/ 20 h 31"/>
                <a:gd name="T54" fmla="*/ 2 w 28"/>
                <a:gd name="T55" fmla="*/ 18 h 31"/>
                <a:gd name="T56" fmla="*/ 1 w 28"/>
                <a:gd name="T57" fmla="*/ 17 h 31"/>
                <a:gd name="T58" fmla="*/ 1 w 28"/>
                <a:gd name="T59" fmla="*/ 16 h 31"/>
                <a:gd name="T60" fmla="*/ 1 w 28"/>
                <a:gd name="T61" fmla="*/ 14 h 31"/>
                <a:gd name="T62" fmla="*/ 0 w 28"/>
                <a:gd name="T63" fmla="*/ 13 h 31"/>
                <a:gd name="T64" fmla="*/ 0 w 28"/>
                <a:gd name="T65" fmla="*/ 11 h 31"/>
                <a:gd name="T66" fmla="*/ 0 w 28"/>
                <a:gd name="T67" fmla="*/ 10 h 31"/>
                <a:gd name="T68" fmla="*/ 1 w 28"/>
                <a:gd name="T69" fmla="*/ 8 h 31"/>
                <a:gd name="T70" fmla="*/ 1 w 28"/>
                <a:gd name="T71" fmla="*/ 6 h 31"/>
                <a:gd name="T72" fmla="*/ 1 w 28"/>
                <a:gd name="T73" fmla="*/ 5 h 31"/>
                <a:gd name="T74" fmla="*/ 2 w 28"/>
                <a:gd name="T75" fmla="*/ 4 h 31"/>
                <a:gd name="T76" fmla="*/ 3 w 28"/>
                <a:gd name="T77" fmla="*/ 3 h 31"/>
                <a:gd name="T78" fmla="*/ 5 w 28"/>
                <a:gd name="T79" fmla="*/ 2 h 31"/>
                <a:gd name="T80" fmla="*/ 5 w 28"/>
                <a:gd name="T81" fmla="*/ 1 h 31"/>
                <a:gd name="T82" fmla="*/ 7 w 28"/>
                <a:gd name="T83" fmla="*/ 1 h 31"/>
                <a:gd name="T84" fmla="*/ 8 w 28"/>
                <a:gd name="T85" fmla="*/ 0 h 31"/>
                <a:gd name="T86" fmla="*/ 9 w 28"/>
                <a:gd name="T87" fmla="*/ 0 h 31"/>
                <a:gd name="T88" fmla="*/ 10 w 28"/>
                <a:gd name="T89" fmla="*/ 0 h 31"/>
                <a:gd name="T90" fmla="*/ 11 w 28"/>
                <a:gd name="T91" fmla="*/ 0 h 31"/>
                <a:gd name="T92" fmla="*/ 13 w 28"/>
                <a:gd name="T93" fmla="*/ 0 h 31"/>
                <a:gd name="T94" fmla="*/ 14 w 28"/>
                <a:gd name="T95" fmla="*/ 1 h 31"/>
                <a:gd name="T96" fmla="*/ 16 w 28"/>
                <a:gd name="T97" fmla="*/ 1 h 31"/>
                <a:gd name="T98" fmla="*/ 17 w 28"/>
                <a:gd name="T99" fmla="*/ 2 h 31"/>
                <a:gd name="T100" fmla="*/ 18 w 28"/>
                <a:gd name="T101" fmla="*/ 3 h 31"/>
                <a:gd name="T102" fmla="*/ 19 w 28"/>
                <a:gd name="T103" fmla="*/ 3 h 31"/>
                <a:gd name="T104" fmla="*/ 22 w 28"/>
                <a:gd name="T105" fmla="*/ 4 h 31"/>
                <a:gd name="T106" fmla="*/ 23 w 28"/>
                <a:gd name="T107" fmla="*/ 6 h 31"/>
                <a:gd name="T108" fmla="*/ 24 w 28"/>
                <a:gd name="T109" fmla="*/ 8 h 31"/>
                <a:gd name="T110" fmla="*/ 25 w 28"/>
                <a:gd name="T111" fmla="*/ 9 h 31"/>
                <a:gd name="T112" fmla="*/ 26 w 28"/>
                <a:gd name="T113" fmla="*/ 11 h 31"/>
                <a:gd name="T114" fmla="*/ 26 w 28"/>
                <a:gd name="T115" fmla="*/ 12 h 31"/>
                <a:gd name="T116" fmla="*/ 27 w 28"/>
                <a:gd name="T117" fmla="*/ 14 h 31"/>
                <a:gd name="T118" fmla="*/ 28 w 28"/>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1">
                  <a:moveTo>
                    <a:pt x="28" y="15"/>
                  </a:moveTo>
                  <a:lnTo>
                    <a:pt x="28" y="16"/>
                  </a:lnTo>
                  <a:lnTo>
                    <a:pt x="28" y="16"/>
                  </a:lnTo>
                  <a:lnTo>
                    <a:pt x="28" y="16"/>
                  </a:lnTo>
                  <a:lnTo>
                    <a:pt x="28" y="16"/>
                  </a:lnTo>
                  <a:lnTo>
                    <a:pt x="28" y="17"/>
                  </a:lnTo>
                  <a:lnTo>
                    <a:pt x="28" y="17"/>
                  </a:lnTo>
                  <a:lnTo>
                    <a:pt x="28" y="17"/>
                  </a:lnTo>
                  <a:lnTo>
                    <a:pt x="28" y="17"/>
                  </a:lnTo>
                  <a:lnTo>
                    <a:pt x="28" y="17"/>
                  </a:lnTo>
                  <a:lnTo>
                    <a:pt x="28" y="18"/>
                  </a:lnTo>
                  <a:lnTo>
                    <a:pt x="28" y="18"/>
                  </a:lnTo>
                  <a:lnTo>
                    <a:pt x="28" y="18"/>
                  </a:lnTo>
                  <a:lnTo>
                    <a:pt x="28" y="18"/>
                  </a:lnTo>
                  <a:lnTo>
                    <a:pt x="28" y="19"/>
                  </a:lnTo>
                  <a:lnTo>
                    <a:pt x="28" y="19"/>
                  </a:lnTo>
                  <a:lnTo>
                    <a:pt x="28" y="19"/>
                  </a:lnTo>
                  <a:lnTo>
                    <a:pt x="28" y="19"/>
                  </a:lnTo>
                  <a:lnTo>
                    <a:pt x="28" y="20"/>
                  </a:lnTo>
                  <a:lnTo>
                    <a:pt x="28" y="20"/>
                  </a:lnTo>
                  <a:lnTo>
                    <a:pt x="28" y="20"/>
                  </a:lnTo>
                  <a:lnTo>
                    <a:pt x="28" y="20"/>
                  </a:lnTo>
                  <a:lnTo>
                    <a:pt x="28" y="21"/>
                  </a:lnTo>
                  <a:lnTo>
                    <a:pt x="28" y="21"/>
                  </a:lnTo>
                  <a:lnTo>
                    <a:pt x="28" y="21"/>
                  </a:lnTo>
                  <a:lnTo>
                    <a:pt x="28" y="21"/>
                  </a:lnTo>
                  <a:lnTo>
                    <a:pt x="28" y="23"/>
                  </a:lnTo>
                  <a:lnTo>
                    <a:pt x="28" y="23"/>
                  </a:lnTo>
                  <a:lnTo>
                    <a:pt x="28" y="23"/>
                  </a:lnTo>
                  <a:lnTo>
                    <a:pt x="28" y="23"/>
                  </a:lnTo>
                  <a:lnTo>
                    <a:pt x="28" y="23"/>
                  </a:lnTo>
                  <a:lnTo>
                    <a:pt x="28" y="24"/>
                  </a:lnTo>
                  <a:lnTo>
                    <a:pt x="28" y="24"/>
                  </a:lnTo>
                  <a:lnTo>
                    <a:pt x="28" y="24"/>
                  </a:lnTo>
                  <a:lnTo>
                    <a:pt x="28" y="24"/>
                  </a:lnTo>
                  <a:lnTo>
                    <a:pt x="28" y="24"/>
                  </a:lnTo>
                  <a:lnTo>
                    <a:pt x="28" y="25"/>
                  </a:lnTo>
                  <a:lnTo>
                    <a:pt x="28" y="25"/>
                  </a:lnTo>
                  <a:lnTo>
                    <a:pt x="27" y="25"/>
                  </a:lnTo>
                  <a:lnTo>
                    <a:pt x="27" y="25"/>
                  </a:lnTo>
                  <a:lnTo>
                    <a:pt x="27" y="25"/>
                  </a:lnTo>
                  <a:lnTo>
                    <a:pt x="27" y="26"/>
                  </a:lnTo>
                  <a:lnTo>
                    <a:pt x="27" y="26"/>
                  </a:lnTo>
                  <a:lnTo>
                    <a:pt x="27" y="26"/>
                  </a:lnTo>
                  <a:lnTo>
                    <a:pt x="27" y="26"/>
                  </a:lnTo>
                  <a:lnTo>
                    <a:pt x="27" y="26"/>
                  </a:lnTo>
                  <a:lnTo>
                    <a:pt x="27" y="27"/>
                  </a:lnTo>
                  <a:lnTo>
                    <a:pt x="27" y="27"/>
                  </a:lnTo>
                  <a:lnTo>
                    <a:pt x="27" y="27"/>
                  </a:lnTo>
                  <a:lnTo>
                    <a:pt x="26" y="27"/>
                  </a:lnTo>
                  <a:lnTo>
                    <a:pt x="26" y="27"/>
                  </a:lnTo>
                  <a:lnTo>
                    <a:pt x="26" y="27"/>
                  </a:lnTo>
                  <a:lnTo>
                    <a:pt x="26" y="28"/>
                  </a:lnTo>
                  <a:lnTo>
                    <a:pt x="26" y="28"/>
                  </a:lnTo>
                  <a:lnTo>
                    <a:pt x="26" y="28"/>
                  </a:lnTo>
                  <a:lnTo>
                    <a:pt x="26" y="28"/>
                  </a:lnTo>
                  <a:lnTo>
                    <a:pt x="26" y="28"/>
                  </a:lnTo>
                  <a:lnTo>
                    <a:pt x="25" y="28"/>
                  </a:lnTo>
                  <a:lnTo>
                    <a:pt x="25" y="28"/>
                  </a:lnTo>
                  <a:lnTo>
                    <a:pt x="25" y="29"/>
                  </a:lnTo>
                  <a:lnTo>
                    <a:pt x="25" y="29"/>
                  </a:lnTo>
                  <a:lnTo>
                    <a:pt x="25" y="29"/>
                  </a:lnTo>
                  <a:lnTo>
                    <a:pt x="25" y="29"/>
                  </a:lnTo>
                  <a:lnTo>
                    <a:pt x="24" y="29"/>
                  </a:lnTo>
                  <a:lnTo>
                    <a:pt x="24" y="29"/>
                  </a:lnTo>
                  <a:lnTo>
                    <a:pt x="24" y="29"/>
                  </a:lnTo>
                  <a:lnTo>
                    <a:pt x="24" y="29"/>
                  </a:lnTo>
                  <a:lnTo>
                    <a:pt x="24" y="29"/>
                  </a:lnTo>
                  <a:lnTo>
                    <a:pt x="24" y="30"/>
                  </a:lnTo>
                  <a:lnTo>
                    <a:pt x="23" y="30"/>
                  </a:lnTo>
                  <a:lnTo>
                    <a:pt x="23" y="30"/>
                  </a:lnTo>
                  <a:lnTo>
                    <a:pt x="23" y="30"/>
                  </a:lnTo>
                  <a:lnTo>
                    <a:pt x="23" y="30"/>
                  </a:lnTo>
                  <a:lnTo>
                    <a:pt x="23" y="30"/>
                  </a:lnTo>
                  <a:lnTo>
                    <a:pt x="23" y="30"/>
                  </a:lnTo>
                  <a:lnTo>
                    <a:pt x="22" y="30"/>
                  </a:lnTo>
                  <a:lnTo>
                    <a:pt x="22" y="30"/>
                  </a:lnTo>
                  <a:lnTo>
                    <a:pt x="22" y="30"/>
                  </a:lnTo>
                  <a:lnTo>
                    <a:pt x="22" y="30"/>
                  </a:lnTo>
                  <a:lnTo>
                    <a:pt x="22" y="30"/>
                  </a:lnTo>
                  <a:lnTo>
                    <a:pt x="21" y="30"/>
                  </a:lnTo>
                  <a:lnTo>
                    <a:pt x="21" y="30"/>
                  </a:lnTo>
                  <a:lnTo>
                    <a:pt x="21" y="30"/>
                  </a:lnTo>
                  <a:lnTo>
                    <a:pt x="21" y="30"/>
                  </a:lnTo>
                  <a:lnTo>
                    <a:pt x="21" y="30"/>
                  </a:lnTo>
                  <a:lnTo>
                    <a:pt x="19" y="31"/>
                  </a:lnTo>
                  <a:lnTo>
                    <a:pt x="19" y="31"/>
                  </a:lnTo>
                  <a:lnTo>
                    <a:pt x="19" y="31"/>
                  </a:lnTo>
                  <a:lnTo>
                    <a:pt x="19" y="31"/>
                  </a:lnTo>
                  <a:lnTo>
                    <a:pt x="19" y="31"/>
                  </a:lnTo>
                  <a:lnTo>
                    <a:pt x="18" y="31"/>
                  </a:lnTo>
                  <a:lnTo>
                    <a:pt x="18" y="31"/>
                  </a:lnTo>
                  <a:lnTo>
                    <a:pt x="18" y="31"/>
                  </a:lnTo>
                  <a:lnTo>
                    <a:pt x="18" y="31"/>
                  </a:lnTo>
                  <a:lnTo>
                    <a:pt x="17" y="31"/>
                  </a:lnTo>
                  <a:lnTo>
                    <a:pt x="17" y="31"/>
                  </a:lnTo>
                  <a:lnTo>
                    <a:pt x="17" y="30"/>
                  </a:lnTo>
                  <a:lnTo>
                    <a:pt x="17" y="30"/>
                  </a:lnTo>
                  <a:lnTo>
                    <a:pt x="17" y="30"/>
                  </a:lnTo>
                  <a:lnTo>
                    <a:pt x="16"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4" y="30"/>
                  </a:lnTo>
                  <a:lnTo>
                    <a:pt x="13" y="30"/>
                  </a:lnTo>
                  <a:lnTo>
                    <a:pt x="13" y="29"/>
                  </a:lnTo>
                  <a:lnTo>
                    <a:pt x="13" y="29"/>
                  </a:lnTo>
                  <a:lnTo>
                    <a:pt x="13" y="29"/>
                  </a:lnTo>
                  <a:lnTo>
                    <a:pt x="12" y="29"/>
                  </a:lnTo>
                  <a:lnTo>
                    <a:pt x="12" y="29"/>
                  </a:lnTo>
                  <a:lnTo>
                    <a:pt x="12" y="29"/>
                  </a:lnTo>
                  <a:lnTo>
                    <a:pt x="12" y="29"/>
                  </a:lnTo>
                  <a:lnTo>
                    <a:pt x="12" y="29"/>
                  </a:lnTo>
                  <a:lnTo>
                    <a:pt x="11" y="29"/>
                  </a:lnTo>
                  <a:lnTo>
                    <a:pt x="11" y="28"/>
                  </a:lnTo>
                  <a:lnTo>
                    <a:pt x="11" y="28"/>
                  </a:lnTo>
                  <a:lnTo>
                    <a:pt x="11" y="28"/>
                  </a:lnTo>
                  <a:lnTo>
                    <a:pt x="10" y="28"/>
                  </a:lnTo>
                  <a:lnTo>
                    <a:pt x="10" y="28"/>
                  </a:lnTo>
                  <a:lnTo>
                    <a:pt x="10" y="28"/>
                  </a:lnTo>
                  <a:lnTo>
                    <a:pt x="10" y="28"/>
                  </a:lnTo>
                  <a:lnTo>
                    <a:pt x="10" y="27"/>
                  </a:lnTo>
                  <a:lnTo>
                    <a:pt x="9" y="27"/>
                  </a:lnTo>
                  <a:lnTo>
                    <a:pt x="9" y="27"/>
                  </a:lnTo>
                  <a:lnTo>
                    <a:pt x="9" y="27"/>
                  </a:lnTo>
                  <a:lnTo>
                    <a:pt x="9" y="27"/>
                  </a:lnTo>
                  <a:lnTo>
                    <a:pt x="9" y="27"/>
                  </a:lnTo>
                  <a:lnTo>
                    <a:pt x="8" y="26"/>
                  </a:lnTo>
                  <a:lnTo>
                    <a:pt x="8" y="26"/>
                  </a:lnTo>
                  <a:lnTo>
                    <a:pt x="8" y="26"/>
                  </a:lnTo>
                  <a:lnTo>
                    <a:pt x="8" y="26"/>
                  </a:lnTo>
                  <a:lnTo>
                    <a:pt x="8" y="26"/>
                  </a:lnTo>
                  <a:lnTo>
                    <a:pt x="7" y="25"/>
                  </a:lnTo>
                  <a:lnTo>
                    <a:pt x="7" y="25"/>
                  </a:lnTo>
                  <a:lnTo>
                    <a:pt x="7" y="25"/>
                  </a:lnTo>
                  <a:lnTo>
                    <a:pt x="7" y="25"/>
                  </a:lnTo>
                  <a:lnTo>
                    <a:pt x="7" y="25"/>
                  </a:lnTo>
                  <a:lnTo>
                    <a:pt x="6" y="24"/>
                  </a:lnTo>
                  <a:lnTo>
                    <a:pt x="6" y="24"/>
                  </a:lnTo>
                  <a:lnTo>
                    <a:pt x="6" y="24"/>
                  </a:lnTo>
                  <a:lnTo>
                    <a:pt x="6" y="24"/>
                  </a:lnTo>
                  <a:lnTo>
                    <a:pt x="6" y="24"/>
                  </a:lnTo>
                  <a:lnTo>
                    <a:pt x="6" y="23"/>
                  </a:lnTo>
                  <a:lnTo>
                    <a:pt x="5" y="23"/>
                  </a:lnTo>
                  <a:lnTo>
                    <a:pt x="5" y="23"/>
                  </a:lnTo>
                  <a:lnTo>
                    <a:pt x="5" y="23"/>
                  </a:lnTo>
                  <a:lnTo>
                    <a:pt x="5" y="23"/>
                  </a:lnTo>
                  <a:lnTo>
                    <a:pt x="5" y="21"/>
                  </a:lnTo>
                  <a:lnTo>
                    <a:pt x="5" y="21"/>
                  </a:lnTo>
                  <a:lnTo>
                    <a:pt x="3" y="21"/>
                  </a:lnTo>
                  <a:lnTo>
                    <a:pt x="3" y="21"/>
                  </a:lnTo>
                  <a:lnTo>
                    <a:pt x="3" y="20"/>
                  </a:lnTo>
                  <a:lnTo>
                    <a:pt x="3" y="20"/>
                  </a:lnTo>
                  <a:lnTo>
                    <a:pt x="3" y="20"/>
                  </a:lnTo>
                  <a:lnTo>
                    <a:pt x="3" y="20"/>
                  </a:lnTo>
                  <a:lnTo>
                    <a:pt x="3" y="19"/>
                  </a:lnTo>
                  <a:lnTo>
                    <a:pt x="2" y="19"/>
                  </a:lnTo>
                  <a:lnTo>
                    <a:pt x="2" y="19"/>
                  </a:lnTo>
                  <a:lnTo>
                    <a:pt x="2" y="19"/>
                  </a:lnTo>
                  <a:lnTo>
                    <a:pt x="2" y="18"/>
                  </a:lnTo>
                  <a:lnTo>
                    <a:pt x="2" y="18"/>
                  </a:lnTo>
                  <a:lnTo>
                    <a:pt x="2" y="18"/>
                  </a:lnTo>
                  <a:lnTo>
                    <a:pt x="2" y="18"/>
                  </a:lnTo>
                  <a:lnTo>
                    <a:pt x="2" y="17"/>
                  </a:lnTo>
                  <a:lnTo>
                    <a:pt x="2" y="17"/>
                  </a:lnTo>
                  <a:lnTo>
                    <a:pt x="1" y="17"/>
                  </a:lnTo>
                  <a:lnTo>
                    <a:pt x="1" y="17"/>
                  </a:lnTo>
                  <a:lnTo>
                    <a:pt x="1" y="17"/>
                  </a:lnTo>
                  <a:lnTo>
                    <a:pt x="1" y="16"/>
                  </a:lnTo>
                  <a:lnTo>
                    <a:pt x="1" y="16"/>
                  </a:lnTo>
                  <a:lnTo>
                    <a:pt x="1" y="16"/>
                  </a:lnTo>
                  <a:lnTo>
                    <a:pt x="1" y="16"/>
                  </a:lnTo>
                  <a:lnTo>
                    <a:pt x="1" y="15"/>
                  </a:lnTo>
                  <a:lnTo>
                    <a:pt x="1" y="15"/>
                  </a:lnTo>
                  <a:lnTo>
                    <a:pt x="1" y="15"/>
                  </a:lnTo>
                  <a:lnTo>
                    <a:pt x="1" y="15"/>
                  </a:lnTo>
                  <a:lnTo>
                    <a:pt x="1" y="14"/>
                  </a:lnTo>
                  <a:lnTo>
                    <a:pt x="1" y="14"/>
                  </a:lnTo>
                  <a:lnTo>
                    <a:pt x="1" y="14"/>
                  </a:lnTo>
                  <a:lnTo>
                    <a:pt x="1" y="14"/>
                  </a:lnTo>
                  <a:lnTo>
                    <a:pt x="0" y="13"/>
                  </a:lnTo>
                  <a:lnTo>
                    <a:pt x="0" y="13"/>
                  </a:lnTo>
                  <a:lnTo>
                    <a:pt x="0" y="13"/>
                  </a:lnTo>
                  <a:lnTo>
                    <a:pt x="0" y="13"/>
                  </a:lnTo>
                  <a:lnTo>
                    <a:pt x="0" y="12"/>
                  </a:lnTo>
                  <a:lnTo>
                    <a:pt x="0" y="12"/>
                  </a:lnTo>
                  <a:lnTo>
                    <a:pt x="0" y="12"/>
                  </a:lnTo>
                  <a:lnTo>
                    <a:pt x="0" y="12"/>
                  </a:lnTo>
                  <a:lnTo>
                    <a:pt x="0" y="11"/>
                  </a:lnTo>
                  <a:lnTo>
                    <a:pt x="0" y="11"/>
                  </a:lnTo>
                  <a:lnTo>
                    <a:pt x="0" y="11"/>
                  </a:lnTo>
                  <a:lnTo>
                    <a:pt x="0" y="11"/>
                  </a:lnTo>
                  <a:lnTo>
                    <a:pt x="0" y="10"/>
                  </a:lnTo>
                  <a:lnTo>
                    <a:pt x="0" y="10"/>
                  </a:lnTo>
                  <a:lnTo>
                    <a:pt x="0" y="10"/>
                  </a:lnTo>
                  <a:lnTo>
                    <a:pt x="0" y="10"/>
                  </a:lnTo>
                  <a:lnTo>
                    <a:pt x="0" y="9"/>
                  </a:lnTo>
                  <a:lnTo>
                    <a:pt x="0" y="9"/>
                  </a:lnTo>
                  <a:lnTo>
                    <a:pt x="0" y="9"/>
                  </a:lnTo>
                  <a:lnTo>
                    <a:pt x="0" y="9"/>
                  </a:lnTo>
                  <a:lnTo>
                    <a:pt x="0" y="9"/>
                  </a:lnTo>
                  <a:lnTo>
                    <a:pt x="1" y="8"/>
                  </a:lnTo>
                  <a:lnTo>
                    <a:pt x="1" y="8"/>
                  </a:lnTo>
                  <a:lnTo>
                    <a:pt x="1" y="8"/>
                  </a:lnTo>
                  <a:lnTo>
                    <a:pt x="1" y="8"/>
                  </a:lnTo>
                  <a:lnTo>
                    <a:pt x="1" y="6"/>
                  </a:lnTo>
                  <a:lnTo>
                    <a:pt x="1" y="6"/>
                  </a:lnTo>
                  <a:lnTo>
                    <a:pt x="1" y="6"/>
                  </a:lnTo>
                  <a:lnTo>
                    <a:pt x="1" y="6"/>
                  </a:lnTo>
                  <a:lnTo>
                    <a:pt x="1" y="6"/>
                  </a:lnTo>
                  <a:lnTo>
                    <a:pt x="1" y="5"/>
                  </a:lnTo>
                  <a:lnTo>
                    <a:pt x="1" y="5"/>
                  </a:lnTo>
                  <a:lnTo>
                    <a:pt x="1" y="5"/>
                  </a:lnTo>
                  <a:lnTo>
                    <a:pt x="1" y="5"/>
                  </a:lnTo>
                  <a:lnTo>
                    <a:pt x="1" y="5"/>
                  </a:lnTo>
                  <a:lnTo>
                    <a:pt x="2" y="4"/>
                  </a:lnTo>
                  <a:lnTo>
                    <a:pt x="2" y="4"/>
                  </a:lnTo>
                  <a:lnTo>
                    <a:pt x="2" y="4"/>
                  </a:lnTo>
                  <a:lnTo>
                    <a:pt x="2" y="4"/>
                  </a:lnTo>
                  <a:lnTo>
                    <a:pt x="2" y="4"/>
                  </a:lnTo>
                  <a:lnTo>
                    <a:pt x="2" y="4"/>
                  </a:lnTo>
                  <a:lnTo>
                    <a:pt x="2" y="3"/>
                  </a:lnTo>
                  <a:lnTo>
                    <a:pt x="2" y="3"/>
                  </a:lnTo>
                  <a:lnTo>
                    <a:pt x="2" y="3"/>
                  </a:lnTo>
                  <a:lnTo>
                    <a:pt x="3" y="3"/>
                  </a:lnTo>
                  <a:lnTo>
                    <a:pt x="3" y="3"/>
                  </a:lnTo>
                  <a:lnTo>
                    <a:pt x="3" y="3"/>
                  </a:lnTo>
                  <a:lnTo>
                    <a:pt x="3" y="3"/>
                  </a:lnTo>
                  <a:lnTo>
                    <a:pt x="3" y="2"/>
                  </a:lnTo>
                  <a:lnTo>
                    <a:pt x="3" y="2"/>
                  </a:lnTo>
                  <a:lnTo>
                    <a:pt x="3" y="2"/>
                  </a:lnTo>
                  <a:lnTo>
                    <a:pt x="5" y="2"/>
                  </a:lnTo>
                  <a:lnTo>
                    <a:pt x="5" y="2"/>
                  </a:lnTo>
                  <a:lnTo>
                    <a:pt x="5" y="2"/>
                  </a:lnTo>
                  <a:lnTo>
                    <a:pt x="5" y="2"/>
                  </a:lnTo>
                  <a:lnTo>
                    <a:pt x="5" y="2"/>
                  </a:lnTo>
                  <a:lnTo>
                    <a:pt x="5" y="1"/>
                  </a:lnTo>
                  <a:lnTo>
                    <a:pt x="5" y="1"/>
                  </a:lnTo>
                  <a:lnTo>
                    <a:pt x="6" y="1"/>
                  </a:lnTo>
                  <a:lnTo>
                    <a:pt x="6" y="1"/>
                  </a:lnTo>
                  <a:lnTo>
                    <a:pt x="6" y="1"/>
                  </a:lnTo>
                  <a:lnTo>
                    <a:pt x="6" y="1"/>
                  </a:lnTo>
                  <a:lnTo>
                    <a:pt x="6" y="1"/>
                  </a:lnTo>
                  <a:lnTo>
                    <a:pt x="7" y="1"/>
                  </a:lnTo>
                  <a:lnTo>
                    <a:pt x="7" y="1"/>
                  </a:lnTo>
                  <a:lnTo>
                    <a:pt x="7" y="1"/>
                  </a:lnTo>
                  <a:lnTo>
                    <a:pt x="7" y="1"/>
                  </a:lnTo>
                  <a:lnTo>
                    <a:pt x="7" y="0"/>
                  </a:lnTo>
                  <a:lnTo>
                    <a:pt x="7" y="0"/>
                  </a:lnTo>
                  <a:lnTo>
                    <a:pt x="8" y="0"/>
                  </a:lnTo>
                  <a:lnTo>
                    <a:pt x="8" y="0"/>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1" y="0"/>
                  </a:lnTo>
                  <a:lnTo>
                    <a:pt x="11" y="0"/>
                  </a:lnTo>
                  <a:lnTo>
                    <a:pt x="11" y="0"/>
                  </a:lnTo>
                  <a:lnTo>
                    <a:pt x="11" y="0"/>
                  </a:lnTo>
                  <a:lnTo>
                    <a:pt x="11" y="0"/>
                  </a:lnTo>
                  <a:lnTo>
                    <a:pt x="12" y="0"/>
                  </a:lnTo>
                  <a:lnTo>
                    <a:pt x="12" y="0"/>
                  </a:lnTo>
                  <a:lnTo>
                    <a:pt x="12" y="0"/>
                  </a:lnTo>
                  <a:lnTo>
                    <a:pt x="12" y="0"/>
                  </a:lnTo>
                  <a:lnTo>
                    <a:pt x="13" y="0"/>
                  </a:lnTo>
                  <a:lnTo>
                    <a:pt x="13" y="0"/>
                  </a:lnTo>
                  <a:lnTo>
                    <a:pt x="13" y="0"/>
                  </a:lnTo>
                  <a:lnTo>
                    <a:pt x="13" y="0"/>
                  </a:lnTo>
                  <a:lnTo>
                    <a:pt x="13" y="0"/>
                  </a:lnTo>
                  <a:lnTo>
                    <a:pt x="14" y="0"/>
                  </a:lnTo>
                  <a:lnTo>
                    <a:pt x="14" y="1"/>
                  </a:lnTo>
                  <a:lnTo>
                    <a:pt x="14" y="1"/>
                  </a:lnTo>
                  <a:lnTo>
                    <a:pt x="14" y="1"/>
                  </a:lnTo>
                  <a:lnTo>
                    <a:pt x="15" y="1"/>
                  </a:lnTo>
                  <a:lnTo>
                    <a:pt x="15" y="1"/>
                  </a:lnTo>
                  <a:lnTo>
                    <a:pt x="15" y="1"/>
                  </a:lnTo>
                  <a:lnTo>
                    <a:pt x="15" y="1"/>
                  </a:lnTo>
                  <a:lnTo>
                    <a:pt x="16" y="1"/>
                  </a:lnTo>
                  <a:lnTo>
                    <a:pt x="16" y="1"/>
                  </a:lnTo>
                  <a:lnTo>
                    <a:pt x="16" y="1"/>
                  </a:lnTo>
                  <a:lnTo>
                    <a:pt x="16" y="1"/>
                  </a:lnTo>
                  <a:lnTo>
                    <a:pt x="16" y="2"/>
                  </a:lnTo>
                  <a:lnTo>
                    <a:pt x="17" y="2"/>
                  </a:lnTo>
                  <a:lnTo>
                    <a:pt x="17" y="2"/>
                  </a:lnTo>
                  <a:lnTo>
                    <a:pt x="17" y="2"/>
                  </a:lnTo>
                  <a:lnTo>
                    <a:pt x="17" y="2"/>
                  </a:lnTo>
                  <a:lnTo>
                    <a:pt x="18" y="2"/>
                  </a:lnTo>
                  <a:lnTo>
                    <a:pt x="18" y="2"/>
                  </a:lnTo>
                  <a:lnTo>
                    <a:pt x="18" y="2"/>
                  </a:lnTo>
                  <a:lnTo>
                    <a:pt x="18" y="3"/>
                  </a:lnTo>
                  <a:lnTo>
                    <a:pt x="18" y="3"/>
                  </a:lnTo>
                  <a:lnTo>
                    <a:pt x="19" y="3"/>
                  </a:lnTo>
                  <a:lnTo>
                    <a:pt x="19" y="3"/>
                  </a:lnTo>
                  <a:lnTo>
                    <a:pt x="19" y="3"/>
                  </a:lnTo>
                  <a:lnTo>
                    <a:pt x="19" y="3"/>
                  </a:lnTo>
                  <a:lnTo>
                    <a:pt x="19" y="3"/>
                  </a:lnTo>
                  <a:lnTo>
                    <a:pt x="21" y="4"/>
                  </a:lnTo>
                  <a:lnTo>
                    <a:pt x="21" y="4"/>
                  </a:lnTo>
                  <a:lnTo>
                    <a:pt x="21" y="4"/>
                  </a:lnTo>
                  <a:lnTo>
                    <a:pt x="21" y="4"/>
                  </a:lnTo>
                  <a:lnTo>
                    <a:pt x="21" y="4"/>
                  </a:lnTo>
                  <a:lnTo>
                    <a:pt x="22" y="4"/>
                  </a:lnTo>
                  <a:lnTo>
                    <a:pt x="22" y="5"/>
                  </a:lnTo>
                  <a:lnTo>
                    <a:pt x="22" y="5"/>
                  </a:lnTo>
                  <a:lnTo>
                    <a:pt x="22" y="5"/>
                  </a:lnTo>
                  <a:lnTo>
                    <a:pt x="22" y="5"/>
                  </a:lnTo>
                  <a:lnTo>
                    <a:pt x="23" y="5"/>
                  </a:lnTo>
                  <a:lnTo>
                    <a:pt x="23" y="6"/>
                  </a:lnTo>
                  <a:lnTo>
                    <a:pt x="23" y="6"/>
                  </a:lnTo>
                  <a:lnTo>
                    <a:pt x="23" y="6"/>
                  </a:lnTo>
                  <a:lnTo>
                    <a:pt x="23" y="6"/>
                  </a:lnTo>
                  <a:lnTo>
                    <a:pt x="24" y="6"/>
                  </a:lnTo>
                  <a:lnTo>
                    <a:pt x="24" y="8"/>
                  </a:lnTo>
                  <a:lnTo>
                    <a:pt x="24" y="8"/>
                  </a:lnTo>
                  <a:lnTo>
                    <a:pt x="24" y="8"/>
                  </a:lnTo>
                  <a:lnTo>
                    <a:pt x="24" y="8"/>
                  </a:lnTo>
                  <a:lnTo>
                    <a:pt x="24" y="9"/>
                  </a:lnTo>
                  <a:lnTo>
                    <a:pt x="25" y="9"/>
                  </a:lnTo>
                  <a:lnTo>
                    <a:pt x="25" y="9"/>
                  </a:lnTo>
                  <a:lnTo>
                    <a:pt x="25" y="9"/>
                  </a:lnTo>
                  <a:lnTo>
                    <a:pt x="25" y="9"/>
                  </a:lnTo>
                  <a:lnTo>
                    <a:pt x="25" y="10"/>
                  </a:lnTo>
                  <a:lnTo>
                    <a:pt x="25" y="10"/>
                  </a:lnTo>
                  <a:lnTo>
                    <a:pt x="25" y="10"/>
                  </a:lnTo>
                  <a:lnTo>
                    <a:pt x="26" y="10"/>
                  </a:lnTo>
                  <a:lnTo>
                    <a:pt x="26" y="11"/>
                  </a:lnTo>
                  <a:lnTo>
                    <a:pt x="26" y="11"/>
                  </a:lnTo>
                  <a:lnTo>
                    <a:pt x="26" y="11"/>
                  </a:lnTo>
                  <a:lnTo>
                    <a:pt x="26" y="11"/>
                  </a:lnTo>
                  <a:lnTo>
                    <a:pt x="26" y="12"/>
                  </a:lnTo>
                  <a:lnTo>
                    <a:pt x="26" y="12"/>
                  </a:lnTo>
                  <a:lnTo>
                    <a:pt x="26" y="12"/>
                  </a:lnTo>
                  <a:lnTo>
                    <a:pt x="27" y="12"/>
                  </a:lnTo>
                  <a:lnTo>
                    <a:pt x="27" y="13"/>
                  </a:lnTo>
                  <a:lnTo>
                    <a:pt x="27" y="13"/>
                  </a:lnTo>
                  <a:lnTo>
                    <a:pt x="27" y="13"/>
                  </a:lnTo>
                  <a:lnTo>
                    <a:pt x="27" y="13"/>
                  </a:lnTo>
                  <a:lnTo>
                    <a:pt x="27" y="14"/>
                  </a:lnTo>
                  <a:lnTo>
                    <a:pt x="27" y="14"/>
                  </a:lnTo>
                  <a:lnTo>
                    <a:pt x="27" y="14"/>
                  </a:lnTo>
                  <a:lnTo>
                    <a:pt x="27" y="14"/>
                  </a:lnTo>
                  <a:lnTo>
                    <a:pt x="27" y="15"/>
                  </a:lnTo>
                  <a:lnTo>
                    <a:pt x="28" y="15"/>
                  </a:lnTo>
                  <a:lnTo>
                    <a:pt x="28" y="15"/>
                  </a:lnTo>
                  <a:lnTo>
                    <a:pt x="28" y="15"/>
                  </a:lnTo>
                  <a:close/>
                </a:path>
              </a:pathLst>
            </a:custGeom>
            <a:solidFill>
              <a:srgbClr val="FFFF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31">
              <a:extLst>
                <a:ext uri="{FF2B5EF4-FFF2-40B4-BE49-F238E27FC236}">
                  <a16:creationId xmlns:a16="http://schemas.microsoft.com/office/drawing/2014/main" id="{5B3CE378-E4CF-26DC-6CCF-86EE17117016}"/>
                </a:ext>
              </a:extLst>
            </p:cNvPr>
            <p:cNvSpPr>
              <a:spLocks/>
            </p:cNvSpPr>
            <p:nvPr/>
          </p:nvSpPr>
          <p:spPr bwMode="auto">
            <a:xfrm>
              <a:off x="3232" y="2185"/>
              <a:ext cx="186" cy="155"/>
            </a:xfrm>
            <a:custGeom>
              <a:avLst/>
              <a:gdLst>
                <a:gd name="T0" fmla="*/ 138 w 186"/>
                <a:gd name="T1" fmla="*/ 79 h 155"/>
                <a:gd name="T2" fmla="*/ 153 w 186"/>
                <a:gd name="T3" fmla="*/ 83 h 155"/>
                <a:gd name="T4" fmla="*/ 168 w 186"/>
                <a:gd name="T5" fmla="*/ 104 h 155"/>
                <a:gd name="T6" fmla="*/ 175 w 186"/>
                <a:gd name="T7" fmla="*/ 123 h 155"/>
                <a:gd name="T8" fmla="*/ 182 w 186"/>
                <a:gd name="T9" fmla="*/ 123 h 155"/>
                <a:gd name="T10" fmla="*/ 186 w 186"/>
                <a:gd name="T11" fmla="*/ 137 h 155"/>
                <a:gd name="T12" fmla="*/ 182 w 186"/>
                <a:gd name="T13" fmla="*/ 137 h 155"/>
                <a:gd name="T14" fmla="*/ 180 w 186"/>
                <a:gd name="T15" fmla="*/ 137 h 155"/>
                <a:gd name="T16" fmla="*/ 178 w 186"/>
                <a:gd name="T17" fmla="*/ 137 h 155"/>
                <a:gd name="T18" fmla="*/ 161 w 186"/>
                <a:gd name="T19" fmla="*/ 137 h 155"/>
                <a:gd name="T20" fmla="*/ 156 w 186"/>
                <a:gd name="T21" fmla="*/ 143 h 155"/>
                <a:gd name="T22" fmla="*/ 148 w 186"/>
                <a:gd name="T23" fmla="*/ 152 h 155"/>
                <a:gd name="T24" fmla="*/ 126 w 186"/>
                <a:gd name="T25" fmla="*/ 155 h 155"/>
                <a:gd name="T26" fmla="*/ 105 w 186"/>
                <a:gd name="T27" fmla="*/ 154 h 155"/>
                <a:gd name="T28" fmla="*/ 84 w 186"/>
                <a:gd name="T29" fmla="*/ 136 h 155"/>
                <a:gd name="T30" fmla="*/ 63 w 186"/>
                <a:gd name="T31" fmla="*/ 141 h 155"/>
                <a:gd name="T32" fmla="*/ 52 w 186"/>
                <a:gd name="T33" fmla="*/ 129 h 155"/>
                <a:gd name="T34" fmla="*/ 48 w 186"/>
                <a:gd name="T35" fmla="*/ 119 h 155"/>
                <a:gd name="T36" fmla="*/ 35 w 186"/>
                <a:gd name="T37" fmla="*/ 110 h 155"/>
                <a:gd name="T38" fmla="*/ 35 w 186"/>
                <a:gd name="T39" fmla="*/ 101 h 155"/>
                <a:gd name="T40" fmla="*/ 15 w 186"/>
                <a:gd name="T41" fmla="*/ 85 h 155"/>
                <a:gd name="T42" fmla="*/ 17 w 186"/>
                <a:gd name="T43" fmla="*/ 79 h 155"/>
                <a:gd name="T44" fmla="*/ 0 w 186"/>
                <a:gd name="T45" fmla="*/ 67 h 155"/>
                <a:gd name="T46" fmla="*/ 13 w 186"/>
                <a:gd name="T47" fmla="*/ 34 h 155"/>
                <a:gd name="T48" fmla="*/ 25 w 186"/>
                <a:gd name="T49" fmla="*/ 32 h 155"/>
                <a:gd name="T50" fmla="*/ 33 w 186"/>
                <a:gd name="T51" fmla="*/ 48 h 155"/>
                <a:gd name="T52" fmla="*/ 58 w 186"/>
                <a:gd name="T53" fmla="*/ 47 h 155"/>
                <a:gd name="T54" fmla="*/ 59 w 186"/>
                <a:gd name="T55" fmla="*/ 49 h 155"/>
                <a:gd name="T56" fmla="*/ 59 w 186"/>
                <a:gd name="T57" fmla="*/ 50 h 155"/>
                <a:gd name="T58" fmla="*/ 60 w 186"/>
                <a:gd name="T59" fmla="*/ 52 h 155"/>
                <a:gd name="T60" fmla="*/ 70 w 186"/>
                <a:gd name="T61" fmla="*/ 51 h 155"/>
                <a:gd name="T62" fmla="*/ 70 w 186"/>
                <a:gd name="T63" fmla="*/ 51 h 155"/>
                <a:gd name="T64" fmla="*/ 72 w 186"/>
                <a:gd name="T65" fmla="*/ 51 h 155"/>
                <a:gd name="T66" fmla="*/ 75 w 186"/>
                <a:gd name="T67" fmla="*/ 45 h 155"/>
                <a:gd name="T68" fmla="*/ 75 w 186"/>
                <a:gd name="T69" fmla="*/ 45 h 155"/>
                <a:gd name="T70" fmla="*/ 83 w 186"/>
                <a:gd name="T71" fmla="*/ 45 h 155"/>
                <a:gd name="T72" fmla="*/ 83 w 186"/>
                <a:gd name="T73" fmla="*/ 39 h 155"/>
                <a:gd name="T74" fmla="*/ 90 w 186"/>
                <a:gd name="T75" fmla="*/ 35 h 155"/>
                <a:gd name="T76" fmla="*/ 104 w 186"/>
                <a:gd name="T77" fmla="*/ 45 h 155"/>
                <a:gd name="T78" fmla="*/ 110 w 186"/>
                <a:gd name="T79" fmla="*/ 45 h 155"/>
                <a:gd name="T80" fmla="*/ 128 w 186"/>
                <a:gd name="T81" fmla="*/ 22 h 155"/>
                <a:gd name="T82" fmla="*/ 127 w 186"/>
                <a:gd name="T83" fmla="*/ 10 h 155"/>
                <a:gd name="T84" fmla="*/ 123 w 186"/>
                <a:gd name="T85" fmla="*/ 5 h 155"/>
                <a:gd name="T86" fmla="*/ 132 w 186"/>
                <a:gd name="T87" fmla="*/ 5 h 155"/>
                <a:gd name="T88" fmla="*/ 132 w 186"/>
                <a:gd name="T89" fmla="*/ 0 h 155"/>
                <a:gd name="T90" fmla="*/ 141 w 186"/>
                <a:gd name="T91" fmla="*/ 0 h 155"/>
                <a:gd name="T92" fmla="*/ 139 w 186"/>
                <a:gd name="T93" fmla="*/ 13 h 155"/>
                <a:gd name="T94" fmla="*/ 141 w 186"/>
                <a:gd name="T95" fmla="*/ 27 h 155"/>
                <a:gd name="T96" fmla="*/ 153 w 186"/>
                <a:gd name="T97" fmla="*/ 39 h 155"/>
                <a:gd name="T98" fmla="*/ 152 w 186"/>
                <a:gd name="T99" fmla="*/ 48 h 155"/>
                <a:gd name="T100" fmla="*/ 157 w 186"/>
                <a:gd name="T101" fmla="*/ 48 h 155"/>
                <a:gd name="T102" fmla="*/ 155 w 186"/>
                <a:gd name="T103" fmla="*/ 69 h 155"/>
                <a:gd name="T104" fmla="*/ 142 w 186"/>
                <a:gd name="T105" fmla="*/ 67 h 155"/>
                <a:gd name="T106" fmla="*/ 138 w 186"/>
                <a:gd name="T107" fmla="*/ 7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55">
                  <a:moveTo>
                    <a:pt x="138" y="79"/>
                  </a:moveTo>
                  <a:lnTo>
                    <a:pt x="153" y="83"/>
                  </a:lnTo>
                  <a:lnTo>
                    <a:pt x="168" y="104"/>
                  </a:lnTo>
                  <a:lnTo>
                    <a:pt x="175" y="123"/>
                  </a:lnTo>
                  <a:lnTo>
                    <a:pt x="182" y="123"/>
                  </a:lnTo>
                  <a:lnTo>
                    <a:pt x="186" y="137"/>
                  </a:lnTo>
                  <a:lnTo>
                    <a:pt x="182" y="137"/>
                  </a:lnTo>
                  <a:lnTo>
                    <a:pt x="180" y="137"/>
                  </a:lnTo>
                  <a:lnTo>
                    <a:pt x="178" y="137"/>
                  </a:lnTo>
                  <a:lnTo>
                    <a:pt x="161" y="137"/>
                  </a:lnTo>
                  <a:lnTo>
                    <a:pt x="156" y="143"/>
                  </a:lnTo>
                  <a:lnTo>
                    <a:pt x="148" y="152"/>
                  </a:lnTo>
                  <a:lnTo>
                    <a:pt x="126" y="155"/>
                  </a:lnTo>
                  <a:lnTo>
                    <a:pt x="105" y="154"/>
                  </a:lnTo>
                  <a:lnTo>
                    <a:pt x="84" y="136"/>
                  </a:lnTo>
                  <a:lnTo>
                    <a:pt x="63" y="141"/>
                  </a:lnTo>
                  <a:lnTo>
                    <a:pt x="52" y="129"/>
                  </a:lnTo>
                  <a:lnTo>
                    <a:pt x="48" y="119"/>
                  </a:lnTo>
                  <a:lnTo>
                    <a:pt x="35" y="110"/>
                  </a:lnTo>
                  <a:lnTo>
                    <a:pt x="35" y="101"/>
                  </a:lnTo>
                  <a:lnTo>
                    <a:pt x="15" y="85"/>
                  </a:lnTo>
                  <a:lnTo>
                    <a:pt x="17" y="79"/>
                  </a:lnTo>
                  <a:lnTo>
                    <a:pt x="0" y="67"/>
                  </a:lnTo>
                  <a:lnTo>
                    <a:pt x="13" y="34"/>
                  </a:lnTo>
                  <a:lnTo>
                    <a:pt x="25" y="32"/>
                  </a:lnTo>
                  <a:lnTo>
                    <a:pt x="33" y="48"/>
                  </a:lnTo>
                  <a:lnTo>
                    <a:pt x="58" y="47"/>
                  </a:lnTo>
                  <a:lnTo>
                    <a:pt x="59" y="49"/>
                  </a:lnTo>
                  <a:lnTo>
                    <a:pt x="59" y="50"/>
                  </a:lnTo>
                  <a:lnTo>
                    <a:pt x="60" y="52"/>
                  </a:lnTo>
                  <a:lnTo>
                    <a:pt x="70" y="51"/>
                  </a:lnTo>
                  <a:lnTo>
                    <a:pt x="70" y="51"/>
                  </a:lnTo>
                  <a:lnTo>
                    <a:pt x="72" y="51"/>
                  </a:lnTo>
                  <a:lnTo>
                    <a:pt x="75" y="45"/>
                  </a:lnTo>
                  <a:lnTo>
                    <a:pt x="75" y="45"/>
                  </a:lnTo>
                  <a:lnTo>
                    <a:pt x="83" y="45"/>
                  </a:lnTo>
                  <a:lnTo>
                    <a:pt x="83" y="39"/>
                  </a:lnTo>
                  <a:lnTo>
                    <a:pt x="90" y="35"/>
                  </a:lnTo>
                  <a:lnTo>
                    <a:pt x="104" y="45"/>
                  </a:lnTo>
                  <a:lnTo>
                    <a:pt x="110" y="45"/>
                  </a:lnTo>
                  <a:lnTo>
                    <a:pt x="128" y="22"/>
                  </a:lnTo>
                  <a:lnTo>
                    <a:pt x="127" y="10"/>
                  </a:lnTo>
                  <a:lnTo>
                    <a:pt x="123" y="5"/>
                  </a:lnTo>
                  <a:lnTo>
                    <a:pt x="132" y="5"/>
                  </a:lnTo>
                  <a:lnTo>
                    <a:pt x="132" y="0"/>
                  </a:lnTo>
                  <a:lnTo>
                    <a:pt x="141" y="0"/>
                  </a:lnTo>
                  <a:lnTo>
                    <a:pt x="139" y="13"/>
                  </a:lnTo>
                  <a:lnTo>
                    <a:pt x="141" y="27"/>
                  </a:lnTo>
                  <a:lnTo>
                    <a:pt x="153" y="39"/>
                  </a:lnTo>
                  <a:lnTo>
                    <a:pt x="152" y="48"/>
                  </a:lnTo>
                  <a:lnTo>
                    <a:pt x="157" y="48"/>
                  </a:lnTo>
                  <a:lnTo>
                    <a:pt x="155" y="69"/>
                  </a:lnTo>
                  <a:lnTo>
                    <a:pt x="142" y="67"/>
                  </a:lnTo>
                  <a:lnTo>
                    <a:pt x="138" y="79"/>
                  </a:lnTo>
                  <a:close/>
                </a:path>
              </a:pathLst>
            </a:custGeom>
            <a:solidFill>
              <a:srgbClr val="0070C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32">
              <a:extLst>
                <a:ext uri="{FF2B5EF4-FFF2-40B4-BE49-F238E27FC236}">
                  <a16:creationId xmlns:a16="http://schemas.microsoft.com/office/drawing/2014/main" id="{CB026CD0-6D1F-33AD-2387-7702AFB84C02}"/>
                </a:ext>
              </a:extLst>
            </p:cNvPr>
            <p:cNvSpPr>
              <a:spLocks/>
            </p:cNvSpPr>
            <p:nvPr/>
          </p:nvSpPr>
          <p:spPr bwMode="auto">
            <a:xfrm>
              <a:off x="2586" y="1909"/>
              <a:ext cx="132" cy="115"/>
            </a:xfrm>
            <a:custGeom>
              <a:avLst/>
              <a:gdLst>
                <a:gd name="T0" fmla="*/ 63 w 132"/>
                <a:gd name="T1" fmla="*/ 0 h 115"/>
                <a:gd name="T2" fmla="*/ 132 w 132"/>
                <a:gd name="T3" fmla="*/ 0 h 115"/>
                <a:gd name="T4" fmla="*/ 132 w 132"/>
                <a:gd name="T5" fmla="*/ 7 h 115"/>
                <a:gd name="T6" fmla="*/ 132 w 132"/>
                <a:gd name="T7" fmla="*/ 9 h 115"/>
                <a:gd name="T8" fmla="*/ 132 w 132"/>
                <a:gd name="T9" fmla="*/ 29 h 115"/>
                <a:gd name="T10" fmla="*/ 80 w 132"/>
                <a:gd name="T11" fmla="*/ 29 h 115"/>
                <a:gd name="T12" fmla="*/ 79 w 132"/>
                <a:gd name="T13" fmla="*/ 75 h 115"/>
                <a:gd name="T14" fmla="*/ 62 w 132"/>
                <a:gd name="T15" fmla="*/ 82 h 115"/>
                <a:gd name="T16" fmla="*/ 63 w 132"/>
                <a:gd name="T17" fmla="*/ 113 h 115"/>
                <a:gd name="T18" fmla="*/ 0 w 132"/>
                <a:gd name="T19" fmla="*/ 115 h 115"/>
                <a:gd name="T20" fmla="*/ 19 w 132"/>
                <a:gd name="T21" fmla="*/ 69 h 115"/>
                <a:gd name="T22" fmla="*/ 43 w 132"/>
                <a:gd name="T23" fmla="*/ 26 h 115"/>
                <a:gd name="T24" fmla="*/ 63 w 13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5">
                  <a:moveTo>
                    <a:pt x="63" y="0"/>
                  </a:moveTo>
                  <a:lnTo>
                    <a:pt x="132" y="0"/>
                  </a:lnTo>
                  <a:lnTo>
                    <a:pt x="132" y="7"/>
                  </a:lnTo>
                  <a:lnTo>
                    <a:pt x="132" y="9"/>
                  </a:lnTo>
                  <a:lnTo>
                    <a:pt x="132" y="29"/>
                  </a:lnTo>
                  <a:lnTo>
                    <a:pt x="80" y="29"/>
                  </a:lnTo>
                  <a:lnTo>
                    <a:pt x="79" y="75"/>
                  </a:lnTo>
                  <a:lnTo>
                    <a:pt x="62" y="82"/>
                  </a:lnTo>
                  <a:lnTo>
                    <a:pt x="63" y="113"/>
                  </a:lnTo>
                  <a:lnTo>
                    <a:pt x="0" y="115"/>
                  </a:lnTo>
                  <a:lnTo>
                    <a:pt x="19" y="69"/>
                  </a:lnTo>
                  <a:lnTo>
                    <a:pt x="43" y="26"/>
                  </a:lnTo>
                  <a:lnTo>
                    <a:pt x="63" y="0"/>
                  </a:lnTo>
                  <a:close/>
                </a:path>
              </a:pathLst>
            </a:custGeom>
            <a:solidFill>
              <a:schemeClr val="bg1">
                <a:lumMod val="95000"/>
              </a:schemeClr>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33">
              <a:extLst>
                <a:ext uri="{FF2B5EF4-FFF2-40B4-BE49-F238E27FC236}">
                  <a16:creationId xmlns:a16="http://schemas.microsoft.com/office/drawing/2014/main" id="{360F4F12-2193-F005-F652-2F735F02B981}"/>
                </a:ext>
              </a:extLst>
            </p:cNvPr>
            <p:cNvSpPr>
              <a:spLocks/>
            </p:cNvSpPr>
            <p:nvPr/>
          </p:nvSpPr>
          <p:spPr bwMode="auto">
            <a:xfrm>
              <a:off x="3927" y="1744"/>
              <a:ext cx="118" cy="83"/>
            </a:xfrm>
            <a:custGeom>
              <a:avLst/>
              <a:gdLst>
                <a:gd name="T0" fmla="*/ 46 w 118"/>
                <a:gd name="T1" fmla="*/ 75 h 83"/>
                <a:gd name="T2" fmla="*/ 43 w 118"/>
                <a:gd name="T3" fmla="*/ 74 h 83"/>
                <a:gd name="T4" fmla="*/ 29 w 118"/>
                <a:gd name="T5" fmla="*/ 67 h 83"/>
                <a:gd name="T6" fmla="*/ 18 w 118"/>
                <a:gd name="T7" fmla="*/ 43 h 83"/>
                <a:gd name="T8" fmla="*/ 26 w 118"/>
                <a:gd name="T9" fmla="*/ 33 h 83"/>
                <a:gd name="T10" fmla="*/ 0 w 118"/>
                <a:gd name="T11" fmla="*/ 16 h 83"/>
                <a:gd name="T12" fmla="*/ 4 w 118"/>
                <a:gd name="T13" fmla="*/ 3 h 83"/>
                <a:gd name="T14" fmla="*/ 4 w 118"/>
                <a:gd name="T15" fmla="*/ 3 h 83"/>
                <a:gd name="T16" fmla="*/ 17 w 118"/>
                <a:gd name="T17" fmla="*/ 1 h 83"/>
                <a:gd name="T18" fmla="*/ 25 w 118"/>
                <a:gd name="T19" fmla="*/ 0 h 83"/>
                <a:gd name="T20" fmla="*/ 37 w 118"/>
                <a:gd name="T21" fmla="*/ 0 h 83"/>
                <a:gd name="T22" fmla="*/ 78 w 118"/>
                <a:gd name="T23" fmla="*/ 24 h 83"/>
                <a:gd name="T24" fmla="*/ 104 w 118"/>
                <a:gd name="T25" fmla="*/ 46 h 83"/>
                <a:gd name="T26" fmla="*/ 118 w 118"/>
                <a:gd name="T27" fmla="*/ 79 h 83"/>
                <a:gd name="T28" fmla="*/ 104 w 118"/>
                <a:gd name="T29" fmla="*/ 77 h 83"/>
                <a:gd name="T30" fmla="*/ 104 w 118"/>
                <a:gd name="T31" fmla="*/ 77 h 83"/>
                <a:gd name="T32" fmla="*/ 87 w 118"/>
                <a:gd name="T33" fmla="*/ 75 h 83"/>
                <a:gd name="T34" fmla="*/ 74 w 118"/>
                <a:gd name="T35" fmla="*/ 68 h 83"/>
                <a:gd name="T36" fmla="*/ 65 w 118"/>
                <a:gd name="T37" fmla="*/ 72 h 83"/>
                <a:gd name="T38" fmla="*/ 67 w 118"/>
                <a:gd name="T39" fmla="*/ 77 h 83"/>
                <a:gd name="T40" fmla="*/ 59 w 118"/>
                <a:gd name="T41" fmla="*/ 83 h 83"/>
                <a:gd name="T42" fmla="*/ 46 w 118"/>
                <a:gd name="T43"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83">
                  <a:moveTo>
                    <a:pt x="46" y="75"/>
                  </a:moveTo>
                  <a:lnTo>
                    <a:pt x="43" y="74"/>
                  </a:lnTo>
                  <a:lnTo>
                    <a:pt x="29" y="67"/>
                  </a:lnTo>
                  <a:lnTo>
                    <a:pt x="18" y="43"/>
                  </a:lnTo>
                  <a:lnTo>
                    <a:pt x="26" y="33"/>
                  </a:lnTo>
                  <a:lnTo>
                    <a:pt x="0" y="16"/>
                  </a:lnTo>
                  <a:lnTo>
                    <a:pt x="4" y="3"/>
                  </a:lnTo>
                  <a:lnTo>
                    <a:pt x="4" y="3"/>
                  </a:lnTo>
                  <a:lnTo>
                    <a:pt x="17" y="1"/>
                  </a:lnTo>
                  <a:lnTo>
                    <a:pt x="25" y="0"/>
                  </a:lnTo>
                  <a:lnTo>
                    <a:pt x="37" y="0"/>
                  </a:lnTo>
                  <a:lnTo>
                    <a:pt x="78" y="24"/>
                  </a:lnTo>
                  <a:lnTo>
                    <a:pt x="104" y="46"/>
                  </a:lnTo>
                  <a:lnTo>
                    <a:pt x="118" y="79"/>
                  </a:lnTo>
                  <a:lnTo>
                    <a:pt x="104" y="77"/>
                  </a:lnTo>
                  <a:lnTo>
                    <a:pt x="104" y="77"/>
                  </a:lnTo>
                  <a:lnTo>
                    <a:pt x="87" y="75"/>
                  </a:lnTo>
                  <a:lnTo>
                    <a:pt x="74" y="68"/>
                  </a:lnTo>
                  <a:lnTo>
                    <a:pt x="65" y="72"/>
                  </a:lnTo>
                  <a:lnTo>
                    <a:pt x="67" y="77"/>
                  </a:lnTo>
                  <a:lnTo>
                    <a:pt x="59" y="83"/>
                  </a:lnTo>
                  <a:lnTo>
                    <a:pt x="46" y="75"/>
                  </a:lnTo>
                  <a:close/>
                </a:path>
              </a:pathLst>
            </a:custGeom>
            <a:solidFill>
              <a:schemeClr val="bg1">
                <a:lumMod val="95000"/>
              </a:schemeClr>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34">
              <a:extLst>
                <a:ext uri="{FF2B5EF4-FFF2-40B4-BE49-F238E27FC236}">
                  <a16:creationId xmlns:a16="http://schemas.microsoft.com/office/drawing/2014/main" id="{3955712F-6B93-AF20-F4B5-511A9C670942}"/>
                </a:ext>
              </a:extLst>
            </p:cNvPr>
            <p:cNvSpPr>
              <a:spLocks noEditPoints="1"/>
            </p:cNvSpPr>
            <p:nvPr/>
          </p:nvSpPr>
          <p:spPr bwMode="auto">
            <a:xfrm>
              <a:off x="1561" y="1530"/>
              <a:ext cx="2147" cy="1171"/>
            </a:xfrm>
            <a:custGeom>
              <a:avLst/>
              <a:gdLst>
                <a:gd name="T0" fmla="*/ 1824 w 2147"/>
                <a:gd name="T1" fmla="*/ 871 h 1171"/>
                <a:gd name="T2" fmla="*/ 1828 w 2147"/>
                <a:gd name="T3" fmla="*/ 884 h 1171"/>
                <a:gd name="T4" fmla="*/ 1823 w 2147"/>
                <a:gd name="T5" fmla="*/ 904 h 1171"/>
                <a:gd name="T6" fmla="*/ 1816 w 2147"/>
                <a:gd name="T7" fmla="*/ 913 h 1171"/>
                <a:gd name="T8" fmla="*/ 1810 w 2147"/>
                <a:gd name="T9" fmla="*/ 924 h 1171"/>
                <a:gd name="T10" fmla="*/ 1799 w 2147"/>
                <a:gd name="T11" fmla="*/ 915 h 1171"/>
                <a:gd name="T12" fmla="*/ 1792 w 2147"/>
                <a:gd name="T13" fmla="*/ 924 h 1171"/>
                <a:gd name="T14" fmla="*/ 1791 w 2147"/>
                <a:gd name="T15" fmla="*/ 888 h 1171"/>
                <a:gd name="T16" fmla="*/ 1806 w 2147"/>
                <a:gd name="T17" fmla="*/ 872 h 1171"/>
                <a:gd name="T18" fmla="*/ 1751 w 2147"/>
                <a:gd name="T19" fmla="*/ 948 h 1171"/>
                <a:gd name="T20" fmla="*/ 1760 w 2147"/>
                <a:gd name="T21" fmla="*/ 964 h 1171"/>
                <a:gd name="T22" fmla="*/ 1771 w 2147"/>
                <a:gd name="T23" fmla="*/ 1009 h 1171"/>
                <a:gd name="T24" fmla="*/ 1771 w 2147"/>
                <a:gd name="T25" fmla="*/ 1020 h 1171"/>
                <a:gd name="T26" fmla="*/ 1833 w 2147"/>
                <a:gd name="T27" fmla="*/ 1130 h 1171"/>
                <a:gd name="T28" fmla="*/ 1828 w 2147"/>
                <a:gd name="T29" fmla="*/ 1061 h 1171"/>
                <a:gd name="T30" fmla="*/ 1834 w 2147"/>
                <a:gd name="T31" fmla="*/ 1096 h 1171"/>
                <a:gd name="T32" fmla="*/ 2129 w 2147"/>
                <a:gd name="T33" fmla="*/ 73 h 1171"/>
                <a:gd name="T34" fmla="*/ 2121 w 2147"/>
                <a:gd name="T35" fmla="*/ 58 h 1171"/>
                <a:gd name="T36" fmla="*/ 2120 w 2147"/>
                <a:gd name="T37" fmla="*/ 69 h 1171"/>
                <a:gd name="T38" fmla="*/ 2123 w 2147"/>
                <a:gd name="T39" fmla="*/ 79 h 1171"/>
                <a:gd name="T40" fmla="*/ 2117 w 2147"/>
                <a:gd name="T41" fmla="*/ 81 h 1171"/>
                <a:gd name="T42" fmla="*/ 2116 w 2147"/>
                <a:gd name="T43" fmla="*/ 60 h 1171"/>
                <a:gd name="T44" fmla="*/ 2129 w 2147"/>
                <a:gd name="T45" fmla="*/ 49 h 1171"/>
                <a:gd name="T46" fmla="*/ 2144 w 2147"/>
                <a:gd name="T47" fmla="*/ 52 h 1171"/>
                <a:gd name="T48" fmla="*/ 2138 w 2147"/>
                <a:gd name="T49" fmla="*/ 60 h 1171"/>
                <a:gd name="T50" fmla="*/ 2146 w 2147"/>
                <a:gd name="T51" fmla="*/ 81 h 1171"/>
                <a:gd name="T52" fmla="*/ 96 w 2147"/>
                <a:gd name="T53" fmla="*/ 17 h 1171"/>
                <a:gd name="T54" fmla="*/ 107 w 2147"/>
                <a:gd name="T55" fmla="*/ 40 h 1171"/>
                <a:gd name="T56" fmla="*/ 142 w 2147"/>
                <a:gd name="T57" fmla="*/ 50 h 1171"/>
                <a:gd name="T58" fmla="*/ 155 w 2147"/>
                <a:gd name="T59" fmla="*/ 63 h 1171"/>
                <a:gd name="T60" fmla="*/ 155 w 2147"/>
                <a:gd name="T61" fmla="*/ 75 h 1171"/>
                <a:gd name="T62" fmla="*/ 140 w 2147"/>
                <a:gd name="T63" fmla="*/ 72 h 1171"/>
                <a:gd name="T64" fmla="*/ 112 w 2147"/>
                <a:gd name="T65" fmla="*/ 103 h 1171"/>
                <a:gd name="T66" fmla="*/ 104 w 2147"/>
                <a:gd name="T67" fmla="*/ 81 h 1171"/>
                <a:gd name="T68" fmla="*/ 91 w 2147"/>
                <a:gd name="T69" fmla="*/ 62 h 1171"/>
                <a:gd name="T70" fmla="*/ 57 w 2147"/>
                <a:gd name="T71" fmla="*/ 87 h 1171"/>
                <a:gd name="T72" fmla="*/ 26 w 2147"/>
                <a:gd name="T73" fmla="*/ 127 h 1171"/>
                <a:gd name="T74" fmla="*/ 39 w 2147"/>
                <a:gd name="T75" fmla="*/ 77 h 1171"/>
                <a:gd name="T76" fmla="*/ 67 w 2147"/>
                <a:gd name="T77" fmla="*/ 59 h 1171"/>
                <a:gd name="T78" fmla="*/ 107 w 2147"/>
                <a:gd name="T79" fmla="*/ 44 h 1171"/>
                <a:gd name="T80" fmla="*/ 53 w 2147"/>
                <a:gd name="T81" fmla="*/ 37 h 1171"/>
                <a:gd name="T82" fmla="*/ 15 w 2147"/>
                <a:gd name="T83" fmla="*/ 42 h 1171"/>
                <a:gd name="T84" fmla="*/ 55 w 2147"/>
                <a:gd name="T85" fmla="*/ 9 h 1171"/>
                <a:gd name="T86" fmla="*/ 67 w 2147"/>
                <a:gd name="T87" fmla="*/ 5 h 1171"/>
                <a:gd name="T88" fmla="*/ 60 w 2147"/>
                <a:gd name="T89" fmla="*/ 65 h 1171"/>
                <a:gd name="T90" fmla="*/ 62 w 2147"/>
                <a:gd name="T91" fmla="*/ 29 h 1171"/>
                <a:gd name="T92" fmla="*/ 140 w 2147"/>
                <a:gd name="T93" fmla="*/ 56 h 1171"/>
                <a:gd name="T94" fmla="*/ 127 w 2147"/>
                <a:gd name="T95" fmla="*/ 56 h 1171"/>
                <a:gd name="T96" fmla="*/ 190 w 2147"/>
                <a:gd name="T97" fmla="*/ 90 h 1171"/>
                <a:gd name="T98" fmla="*/ 194 w 2147"/>
                <a:gd name="T99" fmla="*/ 86 h 1171"/>
                <a:gd name="T100" fmla="*/ 193 w 2147"/>
                <a:gd name="T101" fmla="*/ 99 h 1171"/>
                <a:gd name="T102" fmla="*/ 158 w 2147"/>
                <a:gd name="T103" fmla="*/ 109 h 1171"/>
                <a:gd name="T104" fmla="*/ 85 w 2147"/>
                <a:gd name="T105" fmla="*/ 127 h 1171"/>
                <a:gd name="T106" fmla="*/ 95 w 2147"/>
                <a:gd name="T107" fmla="*/ 118 h 1171"/>
                <a:gd name="T108" fmla="*/ 134 w 2147"/>
                <a:gd name="T109" fmla="*/ 112 h 1171"/>
                <a:gd name="T110" fmla="*/ 1786 w 2147"/>
                <a:gd name="T111" fmla="*/ 831 h 1171"/>
                <a:gd name="T112" fmla="*/ 195 w 2147"/>
                <a:gd name="T113" fmla="*/ 1157 h 1171"/>
                <a:gd name="T114" fmla="*/ 215 w 2147"/>
                <a:gd name="T115" fmla="*/ 1160 h 1171"/>
                <a:gd name="T116" fmla="*/ 211 w 2147"/>
                <a:gd name="T117" fmla="*/ 1165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7" h="1171">
                  <a:moveTo>
                    <a:pt x="1814" y="867"/>
                  </a:moveTo>
                  <a:lnTo>
                    <a:pt x="1817" y="866"/>
                  </a:lnTo>
                  <a:lnTo>
                    <a:pt x="1816" y="868"/>
                  </a:lnTo>
                  <a:lnTo>
                    <a:pt x="1818" y="868"/>
                  </a:lnTo>
                  <a:lnTo>
                    <a:pt x="1818" y="871"/>
                  </a:lnTo>
                  <a:lnTo>
                    <a:pt x="1821" y="868"/>
                  </a:lnTo>
                  <a:lnTo>
                    <a:pt x="1824" y="871"/>
                  </a:lnTo>
                  <a:lnTo>
                    <a:pt x="1827" y="869"/>
                  </a:lnTo>
                  <a:lnTo>
                    <a:pt x="1827" y="875"/>
                  </a:lnTo>
                  <a:lnTo>
                    <a:pt x="1831" y="881"/>
                  </a:lnTo>
                  <a:lnTo>
                    <a:pt x="1832" y="877"/>
                  </a:lnTo>
                  <a:lnTo>
                    <a:pt x="1838" y="875"/>
                  </a:lnTo>
                  <a:lnTo>
                    <a:pt x="1841" y="880"/>
                  </a:lnTo>
                  <a:lnTo>
                    <a:pt x="1828" y="884"/>
                  </a:lnTo>
                  <a:lnTo>
                    <a:pt x="1829" y="892"/>
                  </a:lnTo>
                  <a:lnTo>
                    <a:pt x="1825" y="897"/>
                  </a:lnTo>
                  <a:lnTo>
                    <a:pt x="1827" y="899"/>
                  </a:lnTo>
                  <a:lnTo>
                    <a:pt x="1824" y="898"/>
                  </a:lnTo>
                  <a:lnTo>
                    <a:pt x="1826" y="901"/>
                  </a:lnTo>
                  <a:lnTo>
                    <a:pt x="1822" y="901"/>
                  </a:lnTo>
                  <a:lnTo>
                    <a:pt x="1823" y="904"/>
                  </a:lnTo>
                  <a:lnTo>
                    <a:pt x="1819" y="904"/>
                  </a:lnTo>
                  <a:lnTo>
                    <a:pt x="1822" y="906"/>
                  </a:lnTo>
                  <a:lnTo>
                    <a:pt x="1815" y="908"/>
                  </a:lnTo>
                  <a:lnTo>
                    <a:pt x="1818" y="907"/>
                  </a:lnTo>
                  <a:lnTo>
                    <a:pt x="1819" y="911"/>
                  </a:lnTo>
                  <a:lnTo>
                    <a:pt x="1814" y="911"/>
                  </a:lnTo>
                  <a:lnTo>
                    <a:pt x="1816" y="913"/>
                  </a:lnTo>
                  <a:lnTo>
                    <a:pt x="1823" y="912"/>
                  </a:lnTo>
                  <a:lnTo>
                    <a:pt x="1824" y="914"/>
                  </a:lnTo>
                  <a:lnTo>
                    <a:pt x="1817" y="920"/>
                  </a:lnTo>
                  <a:lnTo>
                    <a:pt x="1810" y="917"/>
                  </a:lnTo>
                  <a:lnTo>
                    <a:pt x="1809" y="921"/>
                  </a:lnTo>
                  <a:lnTo>
                    <a:pt x="1811" y="926"/>
                  </a:lnTo>
                  <a:lnTo>
                    <a:pt x="1810" y="924"/>
                  </a:lnTo>
                  <a:lnTo>
                    <a:pt x="1807" y="928"/>
                  </a:lnTo>
                  <a:lnTo>
                    <a:pt x="1808" y="919"/>
                  </a:lnTo>
                  <a:lnTo>
                    <a:pt x="1806" y="919"/>
                  </a:lnTo>
                  <a:lnTo>
                    <a:pt x="1806" y="917"/>
                  </a:lnTo>
                  <a:lnTo>
                    <a:pt x="1803" y="920"/>
                  </a:lnTo>
                  <a:lnTo>
                    <a:pt x="1803" y="918"/>
                  </a:lnTo>
                  <a:lnTo>
                    <a:pt x="1799" y="915"/>
                  </a:lnTo>
                  <a:lnTo>
                    <a:pt x="1796" y="917"/>
                  </a:lnTo>
                  <a:lnTo>
                    <a:pt x="1798" y="920"/>
                  </a:lnTo>
                  <a:lnTo>
                    <a:pt x="1796" y="918"/>
                  </a:lnTo>
                  <a:lnTo>
                    <a:pt x="1794" y="920"/>
                  </a:lnTo>
                  <a:lnTo>
                    <a:pt x="1796" y="923"/>
                  </a:lnTo>
                  <a:lnTo>
                    <a:pt x="1794" y="921"/>
                  </a:lnTo>
                  <a:lnTo>
                    <a:pt x="1792" y="924"/>
                  </a:lnTo>
                  <a:lnTo>
                    <a:pt x="1793" y="921"/>
                  </a:lnTo>
                  <a:lnTo>
                    <a:pt x="1791" y="919"/>
                  </a:lnTo>
                  <a:lnTo>
                    <a:pt x="1792" y="916"/>
                  </a:lnTo>
                  <a:lnTo>
                    <a:pt x="1790" y="916"/>
                  </a:lnTo>
                  <a:lnTo>
                    <a:pt x="1790" y="911"/>
                  </a:lnTo>
                  <a:lnTo>
                    <a:pt x="1793" y="897"/>
                  </a:lnTo>
                  <a:lnTo>
                    <a:pt x="1791" y="888"/>
                  </a:lnTo>
                  <a:lnTo>
                    <a:pt x="1796" y="880"/>
                  </a:lnTo>
                  <a:lnTo>
                    <a:pt x="1794" y="876"/>
                  </a:lnTo>
                  <a:lnTo>
                    <a:pt x="1801" y="874"/>
                  </a:lnTo>
                  <a:lnTo>
                    <a:pt x="1802" y="872"/>
                  </a:lnTo>
                  <a:lnTo>
                    <a:pt x="1805" y="873"/>
                  </a:lnTo>
                  <a:lnTo>
                    <a:pt x="1806" y="869"/>
                  </a:lnTo>
                  <a:lnTo>
                    <a:pt x="1806" y="872"/>
                  </a:lnTo>
                  <a:lnTo>
                    <a:pt x="1809" y="871"/>
                  </a:lnTo>
                  <a:lnTo>
                    <a:pt x="1811" y="872"/>
                  </a:lnTo>
                  <a:lnTo>
                    <a:pt x="1814" y="867"/>
                  </a:lnTo>
                  <a:close/>
                  <a:moveTo>
                    <a:pt x="1750" y="980"/>
                  </a:moveTo>
                  <a:lnTo>
                    <a:pt x="1753" y="975"/>
                  </a:lnTo>
                  <a:lnTo>
                    <a:pt x="1749" y="965"/>
                  </a:lnTo>
                  <a:lnTo>
                    <a:pt x="1751" y="948"/>
                  </a:lnTo>
                  <a:lnTo>
                    <a:pt x="1748" y="951"/>
                  </a:lnTo>
                  <a:lnTo>
                    <a:pt x="1750" y="934"/>
                  </a:lnTo>
                  <a:lnTo>
                    <a:pt x="1753" y="934"/>
                  </a:lnTo>
                  <a:lnTo>
                    <a:pt x="1753" y="942"/>
                  </a:lnTo>
                  <a:lnTo>
                    <a:pt x="1758" y="953"/>
                  </a:lnTo>
                  <a:lnTo>
                    <a:pt x="1756" y="962"/>
                  </a:lnTo>
                  <a:lnTo>
                    <a:pt x="1760" y="964"/>
                  </a:lnTo>
                  <a:lnTo>
                    <a:pt x="1759" y="971"/>
                  </a:lnTo>
                  <a:lnTo>
                    <a:pt x="1762" y="979"/>
                  </a:lnTo>
                  <a:lnTo>
                    <a:pt x="1759" y="986"/>
                  </a:lnTo>
                  <a:lnTo>
                    <a:pt x="1762" y="991"/>
                  </a:lnTo>
                  <a:lnTo>
                    <a:pt x="1765" y="990"/>
                  </a:lnTo>
                  <a:lnTo>
                    <a:pt x="1771" y="999"/>
                  </a:lnTo>
                  <a:lnTo>
                    <a:pt x="1771" y="1009"/>
                  </a:lnTo>
                  <a:lnTo>
                    <a:pt x="1780" y="1025"/>
                  </a:lnTo>
                  <a:lnTo>
                    <a:pt x="1781" y="1030"/>
                  </a:lnTo>
                  <a:lnTo>
                    <a:pt x="1778" y="1031"/>
                  </a:lnTo>
                  <a:lnTo>
                    <a:pt x="1772" y="1026"/>
                  </a:lnTo>
                  <a:lnTo>
                    <a:pt x="1770" y="1028"/>
                  </a:lnTo>
                  <a:lnTo>
                    <a:pt x="1769" y="1025"/>
                  </a:lnTo>
                  <a:lnTo>
                    <a:pt x="1771" y="1020"/>
                  </a:lnTo>
                  <a:lnTo>
                    <a:pt x="1767" y="1014"/>
                  </a:lnTo>
                  <a:lnTo>
                    <a:pt x="1764" y="1004"/>
                  </a:lnTo>
                  <a:lnTo>
                    <a:pt x="1754" y="994"/>
                  </a:lnTo>
                  <a:lnTo>
                    <a:pt x="1750" y="980"/>
                  </a:lnTo>
                  <a:close/>
                  <a:moveTo>
                    <a:pt x="1842" y="1132"/>
                  </a:moveTo>
                  <a:lnTo>
                    <a:pt x="1835" y="1124"/>
                  </a:lnTo>
                  <a:lnTo>
                    <a:pt x="1833" y="1130"/>
                  </a:lnTo>
                  <a:lnTo>
                    <a:pt x="1831" y="1126"/>
                  </a:lnTo>
                  <a:lnTo>
                    <a:pt x="1832" y="1119"/>
                  </a:lnTo>
                  <a:lnTo>
                    <a:pt x="1828" y="1114"/>
                  </a:lnTo>
                  <a:lnTo>
                    <a:pt x="1828" y="1105"/>
                  </a:lnTo>
                  <a:lnTo>
                    <a:pt x="1824" y="1094"/>
                  </a:lnTo>
                  <a:lnTo>
                    <a:pt x="1829" y="1083"/>
                  </a:lnTo>
                  <a:lnTo>
                    <a:pt x="1828" y="1061"/>
                  </a:lnTo>
                  <a:lnTo>
                    <a:pt x="1823" y="1049"/>
                  </a:lnTo>
                  <a:lnTo>
                    <a:pt x="1825" y="1044"/>
                  </a:lnTo>
                  <a:lnTo>
                    <a:pt x="1832" y="1053"/>
                  </a:lnTo>
                  <a:lnTo>
                    <a:pt x="1837" y="1072"/>
                  </a:lnTo>
                  <a:lnTo>
                    <a:pt x="1840" y="1079"/>
                  </a:lnTo>
                  <a:lnTo>
                    <a:pt x="1840" y="1082"/>
                  </a:lnTo>
                  <a:lnTo>
                    <a:pt x="1834" y="1096"/>
                  </a:lnTo>
                  <a:lnTo>
                    <a:pt x="1835" y="1120"/>
                  </a:lnTo>
                  <a:lnTo>
                    <a:pt x="1840" y="1120"/>
                  </a:lnTo>
                  <a:lnTo>
                    <a:pt x="1842" y="1132"/>
                  </a:lnTo>
                  <a:close/>
                  <a:moveTo>
                    <a:pt x="2137" y="86"/>
                  </a:moveTo>
                  <a:lnTo>
                    <a:pt x="2130" y="86"/>
                  </a:lnTo>
                  <a:lnTo>
                    <a:pt x="2128" y="75"/>
                  </a:lnTo>
                  <a:lnTo>
                    <a:pt x="2129" y="73"/>
                  </a:lnTo>
                  <a:lnTo>
                    <a:pt x="2130" y="67"/>
                  </a:lnTo>
                  <a:lnTo>
                    <a:pt x="2128" y="63"/>
                  </a:lnTo>
                  <a:lnTo>
                    <a:pt x="2128" y="59"/>
                  </a:lnTo>
                  <a:lnTo>
                    <a:pt x="2122" y="59"/>
                  </a:lnTo>
                  <a:lnTo>
                    <a:pt x="2122" y="57"/>
                  </a:lnTo>
                  <a:lnTo>
                    <a:pt x="2121" y="57"/>
                  </a:lnTo>
                  <a:lnTo>
                    <a:pt x="2121" y="58"/>
                  </a:lnTo>
                  <a:lnTo>
                    <a:pt x="2122" y="60"/>
                  </a:lnTo>
                  <a:lnTo>
                    <a:pt x="2120" y="60"/>
                  </a:lnTo>
                  <a:lnTo>
                    <a:pt x="2120" y="63"/>
                  </a:lnTo>
                  <a:lnTo>
                    <a:pt x="2120" y="66"/>
                  </a:lnTo>
                  <a:lnTo>
                    <a:pt x="2122" y="66"/>
                  </a:lnTo>
                  <a:lnTo>
                    <a:pt x="2121" y="68"/>
                  </a:lnTo>
                  <a:lnTo>
                    <a:pt x="2120" y="69"/>
                  </a:lnTo>
                  <a:lnTo>
                    <a:pt x="2120" y="71"/>
                  </a:lnTo>
                  <a:lnTo>
                    <a:pt x="2121" y="71"/>
                  </a:lnTo>
                  <a:lnTo>
                    <a:pt x="2122" y="71"/>
                  </a:lnTo>
                  <a:lnTo>
                    <a:pt x="2122" y="69"/>
                  </a:lnTo>
                  <a:lnTo>
                    <a:pt x="2123" y="74"/>
                  </a:lnTo>
                  <a:lnTo>
                    <a:pt x="2124" y="74"/>
                  </a:lnTo>
                  <a:lnTo>
                    <a:pt x="2123" y="79"/>
                  </a:lnTo>
                  <a:lnTo>
                    <a:pt x="2123" y="79"/>
                  </a:lnTo>
                  <a:lnTo>
                    <a:pt x="2123" y="79"/>
                  </a:lnTo>
                  <a:lnTo>
                    <a:pt x="2123" y="78"/>
                  </a:lnTo>
                  <a:lnTo>
                    <a:pt x="2123" y="79"/>
                  </a:lnTo>
                  <a:lnTo>
                    <a:pt x="2123" y="81"/>
                  </a:lnTo>
                  <a:lnTo>
                    <a:pt x="2122" y="81"/>
                  </a:lnTo>
                  <a:lnTo>
                    <a:pt x="2117" y="81"/>
                  </a:lnTo>
                  <a:lnTo>
                    <a:pt x="2114" y="73"/>
                  </a:lnTo>
                  <a:lnTo>
                    <a:pt x="2114" y="69"/>
                  </a:lnTo>
                  <a:lnTo>
                    <a:pt x="2115" y="67"/>
                  </a:lnTo>
                  <a:lnTo>
                    <a:pt x="2115" y="65"/>
                  </a:lnTo>
                  <a:lnTo>
                    <a:pt x="2116" y="63"/>
                  </a:lnTo>
                  <a:lnTo>
                    <a:pt x="2116" y="61"/>
                  </a:lnTo>
                  <a:lnTo>
                    <a:pt x="2116" y="60"/>
                  </a:lnTo>
                  <a:lnTo>
                    <a:pt x="2116" y="53"/>
                  </a:lnTo>
                  <a:lnTo>
                    <a:pt x="2123" y="53"/>
                  </a:lnTo>
                  <a:lnTo>
                    <a:pt x="2124" y="52"/>
                  </a:lnTo>
                  <a:lnTo>
                    <a:pt x="2124" y="52"/>
                  </a:lnTo>
                  <a:lnTo>
                    <a:pt x="2125" y="57"/>
                  </a:lnTo>
                  <a:lnTo>
                    <a:pt x="2129" y="57"/>
                  </a:lnTo>
                  <a:lnTo>
                    <a:pt x="2129" y="49"/>
                  </a:lnTo>
                  <a:lnTo>
                    <a:pt x="2124" y="49"/>
                  </a:lnTo>
                  <a:lnTo>
                    <a:pt x="2126" y="47"/>
                  </a:lnTo>
                  <a:lnTo>
                    <a:pt x="2130" y="47"/>
                  </a:lnTo>
                  <a:lnTo>
                    <a:pt x="2131" y="51"/>
                  </a:lnTo>
                  <a:lnTo>
                    <a:pt x="2134" y="50"/>
                  </a:lnTo>
                  <a:lnTo>
                    <a:pt x="2144" y="51"/>
                  </a:lnTo>
                  <a:lnTo>
                    <a:pt x="2144" y="52"/>
                  </a:lnTo>
                  <a:lnTo>
                    <a:pt x="2142" y="52"/>
                  </a:lnTo>
                  <a:lnTo>
                    <a:pt x="2141" y="56"/>
                  </a:lnTo>
                  <a:lnTo>
                    <a:pt x="2138" y="55"/>
                  </a:lnTo>
                  <a:lnTo>
                    <a:pt x="2131" y="57"/>
                  </a:lnTo>
                  <a:lnTo>
                    <a:pt x="2132" y="60"/>
                  </a:lnTo>
                  <a:lnTo>
                    <a:pt x="2133" y="60"/>
                  </a:lnTo>
                  <a:lnTo>
                    <a:pt x="2138" y="60"/>
                  </a:lnTo>
                  <a:lnTo>
                    <a:pt x="2141" y="60"/>
                  </a:lnTo>
                  <a:lnTo>
                    <a:pt x="2142" y="68"/>
                  </a:lnTo>
                  <a:lnTo>
                    <a:pt x="2146" y="75"/>
                  </a:lnTo>
                  <a:lnTo>
                    <a:pt x="2147" y="75"/>
                  </a:lnTo>
                  <a:lnTo>
                    <a:pt x="2147" y="77"/>
                  </a:lnTo>
                  <a:lnTo>
                    <a:pt x="2147" y="80"/>
                  </a:lnTo>
                  <a:lnTo>
                    <a:pt x="2146" y="81"/>
                  </a:lnTo>
                  <a:lnTo>
                    <a:pt x="2145" y="84"/>
                  </a:lnTo>
                  <a:lnTo>
                    <a:pt x="2142" y="86"/>
                  </a:lnTo>
                  <a:lnTo>
                    <a:pt x="2137" y="86"/>
                  </a:lnTo>
                  <a:close/>
                  <a:moveTo>
                    <a:pt x="71" y="0"/>
                  </a:moveTo>
                  <a:lnTo>
                    <a:pt x="83" y="4"/>
                  </a:lnTo>
                  <a:lnTo>
                    <a:pt x="95" y="3"/>
                  </a:lnTo>
                  <a:lnTo>
                    <a:pt x="96" y="17"/>
                  </a:lnTo>
                  <a:lnTo>
                    <a:pt x="110" y="18"/>
                  </a:lnTo>
                  <a:lnTo>
                    <a:pt x="105" y="24"/>
                  </a:lnTo>
                  <a:lnTo>
                    <a:pt x="109" y="30"/>
                  </a:lnTo>
                  <a:lnTo>
                    <a:pt x="103" y="35"/>
                  </a:lnTo>
                  <a:lnTo>
                    <a:pt x="109" y="36"/>
                  </a:lnTo>
                  <a:lnTo>
                    <a:pt x="105" y="37"/>
                  </a:lnTo>
                  <a:lnTo>
                    <a:pt x="107" y="40"/>
                  </a:lnTo>
                  <a:lnTo>
                    <a:pt x="103" y="43"/>
                  </a:lnTo>
                  <a:lnTo>
                    <a:pt x="103" y="44"/>
                  </a:lnTo>
                  <a:lnTo>
                    <a:pt x="109" y="43"/>
                  </a:lnTo>
                  <a:lnTo>
                    <a:pt x="109" y="46"/>
                  </a:lnTo>
                  <a:lnTo>
                    <a:pt x="124" y="49"/>
                  </a:lnTo>
                  <a:lnTo>
                    <a:pt x="139" y="52"/>
                  </a:lnTo>
                  <a:lnTo>
                    <a:pt x="142" y="50"/>
                  </a:lnTo>
                  <a:lnTo>
                    <a:pt x="143" y="51"/>
                  </a:lnTo>
                  <a:lnTo>
                    <a:pt x="140" y="51"/>
                  </a:lnTo>
                  <a:lnTo>
                    <a:pt x="143" y="51"/>
                  </a:lnTo>
                  <a:lnTo>
                    <a:pt x="140" y="53"/>
                  </a:lnTo>
                  <a:lnTo>
                    <a:pt x="152" y="53"/>
                  </a:lnTo>
                  <a:lnTo>
                    <a:pt x="156" y="59"/>
                  </a:lnTo>
                  <a:lnTo>
                    <a:pt x="155" y="63"/>
                  </a:lnTo>
                  <a:lnTo>
                    <a:pt x="159" y="63"/>
                  </a:lnTo>
                  <a:lnTo>
                    <a:pt x="157" y="65"/>
                  </a:lnTo>
                  <a:lnTo>
                    <a:pt x="158" y="67"/>
                  </a:lnTo>
                  <a:lnTo>
                    <a:pt x="157" y="67"/>
                  </a:lnTo>
                  <a:lnTo>
                    <a:pt x="160" y="74"/>
                  </a:lnTo>
                  <a:lnTo>
                    <a:pt x="155" y="73"/>
                  </a:lnTo>
                  <a:lnTo>
                    <a:pt x="155" y="75"/>
                  </a:lnTo>
                  <a:lnTo>
                    <a:pt x="151" y="79"/>
                  </a:lnTo>
                  <a:lnTo>
                    <a:pt x="146" y="75"/>
                  </a:lnTo>
                  <a:lnTo>
                    <a:pt x="141" y="77"/>
                  </a:lnTo>
                  <a:lnTo>
                    <a:pt x="143" y="74"/>
                  </a:lnTo>
                  <a:lnTo>
                    <a:pt x="139" y="74"/>
                  </a:lnTo>
                  <a:lnTo>
                    <a:pt x="143" y="71"/>
                  </a:lnTo>
                  <a:lnTo>
                    <a:pt x="140" y="72"/>
                  </a:lnTo>
                  <a:lnTo>
                    <a:pt x="141" y="65"/>
                  </a:lnTo>
                  <a:lnTo>
                    <a:pt x="134" y="65"/>
                  </a:lnTo>
                  <a:lnTo>
                    <a:pt x="138" y="71"/>
                  </a:lnTo>
                  <a:lnTo>
                    <a:pt x="136" y="77"/>
                  </a:lnTo>
                  <a:lnTo>
                    <a:pt x="126" y="86"/>
                  </a:lnTo>
                  <a:lnTo>
                    <a:pt x="120" y="99"/>
                  </a:lnTo>
                  <a:lnTo>
                    <a:pt x="112" y="103"/>
                  </a:lnTo>
                  <a:lnTo>
                    <a:pt x="109" y="105"/>
                  </a:lnTo>
                  <a:lnTo>
                    <a:pt x="111" y="87"/>
                  </a:lnTo>
                  <a:lnTo>
                    <a:pt x="101" y="89"/>
                  </a:lnTo>
                  <a:lnTo>
                    <a:pt x="95" y="94"/>
                  </a:lnTo>
                  <a:lnTo>
                    <a:pt x="92" y="92"/>
                  </a:lnTo>
                  <a:lnTo>
                    <a:pt x="95" y="88"/>
                  </a:lnTo>
                  <a:lnTo>
                    <a:pt x="104" y="81"/>
                  </a:lnTo>
                  <a:lnTo>
                    <a:pt x="109" y="73"/>
                  </a:lnTo>
                  <a:lnTo>
                    <a:pt x="108" y="69"/>
                  </a:lnTo>
                  <a:lnTo>
                    <a:pt x="111" y="69"/>
                  </a:lnTo>
                  <a:lnTo>
                    <a:pt x="111" y="65"/>
                  </a:lnTo>
                  <a:lnTo>
                    <a:pt x="92" y="57"/>
                  </a:lnTo>
                  <a:lnTo>
                    <a:pt x="88" y="61"/>
                  </a:lnTo>
                  <a:lnTo>
                    <a:pt x="91" y="62"/>
                  </a:lnTo>
                  <a:lnTo>
                    <a:pt x="83" y="65"/>
                  </a:lnTo>
                  <a:lnTo>
                    <a:pt x="77" y="74"/>
                  </a:lnTo>
                  <a:lnTo>
                    <a:pt x="79" y="69"/>
                  </a:lnTo>
                  <a:lnTo>
                    <a:pt x="76" y="73"/>
                  </a:lnTo>
                  <a:lnTo>
                    <a:pt x="80" y="66"/>
                  </a:lnTo>
                  <a:lnTo>
                    <a:pt x="70" y="72"/>
                  </a:lnTo>
                  <a:lnTo>
                    <a:pt x="57" y="87"/>
                  </a:lnTo>
                  <a:lnTo>
                    <a:pt x="57" y="91"/>
                  </a:lnTo>
                  <a:lnTo>
                    <a:pt x="54" y="94"/>
                  </a:lnTo>
                  <a:lnTo>
                    <a:pt x="55" y="100"/>
                  </a:lnTo>
                  <a:lnTo>
                    <a:pt x="47" y="118"/>
                  </a:lnTo>
                  <a:lnTo>
                    <a:pt x="37" y="127"/>
                  </a:lnTo>
                  <a:lnTo>
                    <a:pt x="31" y="129"/>
                  </a:lnTo>
                  <a:lnTo>
                    <a:pt x="26" y="127"/>
                  </a:lnTo>
                  <a:lnTo>
                    <a:pt x="26" y="119"/>
                  </a:lnTo>
                  <a:lnTo>
                    <a:pt x="31" y="109"/>
                  </a:lnTo>
                  <a:lnTo>
                    <a:pt x="32" y="100"/>
                  </a:lnTo>
                  <a:lnTo>
                    <a:pt x="52" y="74"/>
                  </a:lnTo>
                  <a:lnTo>
                    <a:pt x="48" y="73"/>
                  </a:lnTo>
                  <a:lnTo>
                    <a:pt x="41" y="78"/>
                  </a:lnTo>
                  <a:lnTo>
                    <a:pt x="39" y="77"/>
                  </a:lnTo>
                  <a:lnTo>
                    <a:pt x="46" y="71"/>
                  </a:lnTo>
                  <a:lnTo>
                    <a:pt x="49" y="69"/>
                  </a:lnTo>
                  <a:lnTo>
                    <a:pt x="65" y="53"/>
                  </a:lnTo>
                  <a:lnTo>
                    <a:pt x="63" y="58"/>
                  </a:lnTo>
                  <a:lnTo>
                    <a:pt x="70" y="55"/>
                  </a:lnTo>
                  <a:lnTo>
                    <a:pt x="67" y="58"/>
                  </a:lnTo>
                  <a:lnTo>
                    <a:pt x="67" y="59"/>
                  </a:lnTo>
                  <a:lnTo>
                    <a:pt x="76" y="52"/>
                  </a:lnTo>
                  <a:lnTo>
                    <a:pt x="86" y="50"/>
                  </a:lnTo>
                  <a:lnTo>
                    <a:pt x="96" y="55"/>
                  </a:lnTo>
                  <a:lnTo>
                    <a:pt x="99" y="51"/>
                  </a:lnTo>
                  <a:lnTo>
                    <a:pt x="109" y="52"/>
                  </a:lnTo>
                  <a:lnTo>
                    <a:pt x="105" y="48"/>
                  </a:lnTo>
                  <a:lnTo>
                    <a:pt x="107" y="44"/>
                  </a:lnTo>
                  <a:lnTo>
                    <a:pt x="97" y="44"/>
                  </a:lnTo>
                  <a:lnTo>
                    <a:pt x="100" y="38"/>
                  </a:lnTo>
                  <a:lnTo>
                    <a:pt x="82" y="41"/>
                  </a:lnTo>
                  <a:lnTo>
                    <a:pt x="73" y="45"/>
                  </a:lnTo>
                  <a:lnTo>
                    <a:pt x="64" y="43"/>
                  </a:lnTo>
                  <a:lnTo>
                    <a:pt x="61" y="36"/>
                  </a:lnTo>
                  <a:lnTo>
                    <a:pt x="53" y="37"/>
                  </a:lnTo>
                  <a:lnTo>
                    <a:pt x="56" y="35"/>
                  </a:lnTo>
                  <a:lnTo>
                    <a:pt x="50" y="38"/>
                  </a:lnTo>
                  <a:lnTo>
                    <a:pt x="52" y="34"/>
                  </a:lnTo>
                  <a:lnTo>
                    <a:pt x="52" y="31"/>
                  </a:lnTo>
                  <a:lnTo>
                    <a:pt x="21" y="42"/>
                  </a:lnTo>
                  <a:lnTo>
                    <a:pt x="18" y="40"/>
                  </a:lnTo>
                  <a:lnTo>
                    <a:pt x="15" y="42"/>
                  </a:lnTo>
                  <a:lnTo>
                    <a:pt x="19" y="36"/>
                  </a:lnTo>
                  <a:lnTo>
                    <a:pt x="19" y="35"/>
                  </a:lnTo>
                  <a:lnTo>
                    <a:pt x="4" y="40"/>
                  </a:lnTo>
                  <a:lnTo>
                    <a:pt x="0" y="38"/>
                  </a:lnTo>
                  <a:lnTo>
                    <a:pt x="25" y="24"/>
                  </a:lnTo>
                  <a:lnTo>
                    <a:pt x="49" y="15"/>
                  </a:lnTo>
                  <a:lnTo>
                    <a:pt x="55" y="9"/>
                  </a:lnTo>
                  <a:lnTo>
                    <a:pt x="61" y="8"/>
                  </a:lnTo>
                  <a:lnTo>
                    <a:pt x="56" y="12"/>
                  </a:lnTo>
                  <a:lnTo>
                    <a:pt x="60" y="11"/>
                  </a:lnTo>
                  <a:lnTo>
                    <a:pt x="67" y="2"/>
                  </a:lnTo>
                  <a:lnTo>
                    <a:pt x="68" y="4"/>
                  </a:lnTo>
                  <a:lnTo>
                    <a:pt x="63" y="10"/>
                  </a:lnTo>
                  <a:lnTo>
                    <a:pt x="67" y="5"/>
                  </a:lnTo>
                  <a:lnTo>
                    <a:pt x="69" y="6"/>
                  </a:lnTo>
                  <a:lnTo>
                    <a:pt x="71" y="3"/>
                  </a:lnTo>
                  <a:lnTo>
                    <a:pt x="71" y="0"/>
                  </a:lnTo>
                  <a:close/>
                  <a:moveTo>
                    <a:pt x="60" y="65"/>
                  </a:moveTo>
                  <a:lnTo>
                    <a:pt x="55" y="66"/>
                  </a:lnTo>
                  <a:lnTo>
                    <a:pt x="51" y="73"/>
                  </a:lnTo>
                  <a:lnTo>
                    <a:pt x="60" y="65"/>
                  </a:lnTo>
                  <a:close/>
                  <a:moveTo>
                    <a:pt x="62" y="29"/>
                  </a:moveTo>
                  <a:lnTo>
                    <a:pt x="66" y="27"/>
                  </a:lnTo>
                  <a:lnTo>
                    <a:pt x="60" y="27"/>
                  </a:lnTo>
                  <a:lnTo>
                    <a:pt x="52" y="31"/>
                  </a:lnTo>
                  <a:lnTo>
                    <a:pt x="54" y="31"/>
                  </a:lnTo>
                  <a:lnTo>
                    <a:pt x="53" y="35"/>
                  </a:lnTo>
                  <a:lnTo>
                    <a:pt x="62" y="29"/>
                  </a:lnTo>
                  <a:close/>
                  <a:moveTo>
                    <a:pt x="123" y="52"/>
                  </a:moveTo>
                  <a:lnTo>
                    <a:pt x="117" y="55"/>
                  </a:lnTo>
                  <a:lnTo>
                    <a:pt x="131" y="60"/>
                  </a:lnTo>
                  <a:lnTo>
                    <a:pt x="136" y="58"/>
                  </a:lnTo>
                  <a:lnTo>
                    <a:pt x="132" y="60"/>
                  </a:lnTo>
                  <a:lnTo>
                    <a:pt x="134" y="61"/>
                  </a:lnTo>
                  <a:lnTo>
                    <a:pt x="140" y="56"/>
                  </a:lnTo>
                  <a:lnTo>
                    <a:pt x="140" y="53"/>
                  </a:lnTo>
                  <a:lnTo>
                    <a:pt x="136" y="57"/>
                  </a:lnTo>
                  <a:lnTo>
                    <a:pt x="136" y="52"/>
                  </a:lnTo>
                  <a:lnTo>
                    <a:pt x="132" y="55"/>
                  </a:lnTo>
                  <a:lnTo>
                    <a:pt x="131" y="52"/>
                  </a:lnTo>
                  <a:lnTo>
                    <a:pt x="127" y="53"/>
                  </a:lnTo>
                  <a:lnTo>
                    <a:pt x="127" y="56"/>
                  </a:lnTo>
                  <a:lnTo>
                    <a:pt x="123" y="52"/>
                  </a:lnTo>
                  <a:close/>
                  <a:moveTo>
                    <a:pt x="157" y="100"/>
                  </a:moveTo>
                  <a:lnTo>
                    <a:pt x="154" y="102"/>
                  </a:lnTo>
                  <a:lnTo>
                    <a:pt x="148" y="99"/>
                  </a:lnTo>
                  <a:lnTo>
                    <a:pt x="162" y="91"/>
                  </a:lnTo>
                  <a:lnTo>
                    <a:pt x="183" y="87"/>
                  </a:lnTo>
                  <a:lnTo>
                    <a:pt x="190" y="90"/>
                  </a:lnTo>
                  <a:lnTo>
                    <a:pt x="194" y="89"/>
                  </a:lnTo>
                  <a:lnTo>
                    <a:pt x="192" y="89"/>
                  </a:lnTo>
                  <a:lnTo>
                    <a:pt x="195" y="86"/>
                  </a:lnTo>
                  <a:lnTo>
                    <a:pt x="186" y="86"/>
                  </a:lnTo>
                  <a:lnTo>
                    <a:pt x="194" y="83"/>
                  </a:lnTo>
                  <a:lnTo>
                    <a:pt x="195" y="84"/>
                  </a:lnTo>
                  <a:lnTo>
                    <a:pt x="194" y="86"/>
                  </a:lnTo>
                  <a:lnTo>
                    <a:pt x="213" y="79"/>
                  </a:lnTo>
                  <a:lnTo>
                    <a:pt x="208" y="82"/>
                  </a:lnTo>
                  <a:lnTo>
                    <a:pt x="203" y="86"/>
                  </a:lnTo>
                  <a:lnTo>
                    <a:pt x="206" y="88"/>
                  </a:lnTo>
                  <a:lnTo>
                    <a:pt x="202" y="90"/>
                  </a:lnTo>
                  <a:lnTo>
                    <a:pt x="202" y="95"/>
                  </a:lnTo>
                  <a:lnTo>
                    <a:pt x="193" y="99"/>
                  </a:lnTo>
                  <a:lnTo>
                    <a:pt x="180" y="100"/>
                  </a:lnTo>
                  <a:lnTo>
                    <a:pt x="168" y="98"/>
                  </a:lnTo>
                  <a:lnTo>
                    <a:pt x="159" y="100"/>
                  </a:lnTo>
                  <a:lnTo>
                    <a:pt x="157" y="100"/>
                  </a:lnTo>
                  <a:close/>
                  <a:moveTo>
                    <a:pt x="156" y="107"/>
                  </a:moveTo>
                  <a:lnTo>
                    <a:pt x="158" y="107"/>
                  </a:lnTo>
                  <a:lnTo>
                    <a:pt x="158" y="109"/>
                  </a:lnTo>
                  <a:lnTo>
                    <a:pt x="143" y="118"/>
                  </a:lnTo>
                  <a:lnTo>
                    <a:pt x="126" y="125"/>
                  </a:lnTo>
                  <a:lnTo>
                    <a:pt x="109" y="131"/>
                  </a:lnTo>
                  <a:lnTo>
                    <a:pt x="97" y="134"/>
                  </a:lnTo>
                  <a:lnTo>
                    <a:pt x="89" y="133"/>
                  </a:lnTo>
                  <a:lnTo>
                    <a:pt x="95" y="130"/>
                  </a:lnTo>
                  <a:lnTo>
                    <a:pt x="85" y="127"/>
                  </a:lnTo>
                  <a:lnTo>
                    <a:pt x="101" y="111"/>
                  </a:lnTo>
                  <a:lnTo>
                    <a:pt x="103" y="111"/>
                  </a:lnTo>
                  <a:lnTo>
                    <a:pt x="102" y="113"/>
                  </a:lnTo>
                  <a:lnTo>
                    <a:pt x="103" y="113"/>
                  </a:lnTo>
                  <a:lnTo>
                    <a:pt x="105" y="114"/>
                  </a:lnTo>
                  <a:lnTo>
                    <a:pt x="104" y="117"/>
                  </a:lnTo>
                  <a:lnTo>
                    <a:pt x="95" y="118"/>
                  </a:lnTo>
                  <a:lnTo>
                    <a:pt x="93" y="122"/>
                  </a:lnTo>
                  <a:lnTo>
                    <a:pt x="100" y="124"/>
                  </a:lnTo>
                  <a:lnTo>
                    <a:pt x="103" y="121"/>
                  </a:lnTo>
                  <a:lnTo>
                    <a:pt x="112" y="119"/>
                  </a:lnTo>
                  <a:lnTo>
                    <a:pt x="122" y="111"/>
                  </a:lnTo>
                  <a:lnTo>
                    <a:pt x="139" y="113"/>
                  </a:lnTo>
                  <a:lnTo>
                    <a:pt x="134" y="112"/>
                  </a:lnTo>
                  <a:lnTo>
                    <a:pt x="139" y="109"/>
                  </a:lnTo>
                  <a:lnTo>
                    <a:pt x="156" y="107"/>
                  </a:lnTo>
                  <a:close/>
                  <a:moveTo>
                    <a:pt x="1785" y="835"/>
                  </a:moveTo>
                  <a:lnTo>
                    <a:pt x="1785" y="841"/>
                  </a:lnTo>
                  <a:lnTo>
                    <a:pt x="1774" y="856"/>
                  </a:lnTo>
                  <a:lnTo>
                    <a:pt x="1770" y="851"/>
                  </a:lnTo>
                  <a:lnTo>
                    <a:pt x="1786" y="831"/>
                  </a:lnTo>
                  <a:lnTo>
                    <a:pt x="1785" y="835"/>
                  </a:lnTo>
                  <a:close/>
                  <a:moveTo>
                    <a:pt x="210" y="1165"/>
                  </a:moveTo>
                  <a:lnTo>
                    <a:pt x="205" y="1165"/>
                  </a:lnTo>
                  <a:lnTo>
                    <a:pt x="205" y="1161"/>
                  </a:lnTo>
                  <a:lnTo>
                    <a:pt x="198" y="1156"/>
                  </a:lnTo>
                  <a:lnTo>
                    <a:pt x="198" y="1160"/>
                  </a:lnTo>
                  <a:lnTo>
                    <a:pt x="195" y="1157"/>
                  </a:lnTo>
                  <a:lnTo>
                    <a:pt x="196" y="1153"/>
                  </a:lnTo>
                  <a:lnTo>
                    <a:pt x="199" y="1155"/>
                  </a:lnTo>
                  <a:lnTo>
                    <a:pt x="196" y="1150"/>
                  </a:lnTo>
                  <a:lnTo>
                    <a:pt x="197" y="1148"/>
                  </a:lnTo>
                  <a:lnTo>
                    <a:pt x="199" y="1147"/>
                  </a:lnTo>
                  <a:lnTo>
                    <a:pt x="211" y="1160"/>
                  </a:lnTo>
                  <a:lnTo>
                    <a:pt x="215" y="1160"/>
                  </a:lnTo>
                  <a:lnTo>
                    <a:pt x="213" y="1162"/>
                  </a:lnTo>
                  <a:lnTo>
                    <a:pt x="214" y="1165"/>
                  </a:lnTo>
                  <a:lnTo>
                    <a:pt x="219" y="1166"/>
                  </a:lnTo>
                  <a:lnTo>
                    <a:pt x="213" y="1168"/>
                  </a:lnTo>
                  <a:lnTo>
                    <a:pt x="214" y="1171"/>
                  </a:lnTo>
                  <a:lnTo>
                    <a:pt x="211" y="1169"/>
                  </a:lnTo>
                  <a:lnTo>
                    <a:pt x="211" y="1165"/>
                  </a:lnTo>
                  <a:lnTo>
                    <a:pt x="214" y="1165"/>
                  </a:lnTo>
                  <a:lnTo>
                    <a:pt x="210" y="1162"/>
                  </a:lnTo>
                  <a:lnTo>
                    <a:pt x="210" y="1165"/>
                  </a:lnTo>
                  <a:close/>
                </a:path>
              </a:pathLst>
            </a:custGeom>
            <a:solidFill>
              <a:srgbClr val="BED2FF"/>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235">
              <a:extLst>
                <a:ext uri="{FF2B5EF4-FFF2-40B4-BE49-F238E27FC236}">
                  <a16:creationId xmlns:a16="http://schemas.microsoft.com/office/drawing/2014/main" id="{C7B7AA15-8647-ED70-1AE6-04DB0E5A9640}"/>
                </a:ext>
              </a:extLst>
            </p:cNvPr>
            <p:cNvSpPr>
              <a:spLocks/>
            </p:cNvSpPr>
            <p:nvPr/>
          </p:nvSpPr>
          <p:spPr bwMode="auto">
            <a:xfrm>
              <a:off x="3289" y="2223"/>
              <a:ext cx="18" cy="14"/>
            </a:xfrm>
            <a:custGeom>
              <a:avLst/>
              <a:gdLst>
                <a:gd name="T0" fmla="*/ 0 w 18"/>
                <a:gd name="T1" fmla="*/ 0 h 14"/>
                <a:gd name="T2" fmla="*/ 18 w 18"/>
                <a:gd name="T3" fmla="*/ 0 h 14"/>
                <a:gd name="T4" fmla="*/ 18 w 18"/>
                <a:gd name="T5" fmla="*/ 8 h 14"/>
                <a:gd name="T6" fmla="*/ 15 w 18"/>
                <a:gd name="T7" fmla="*/ 13 h 14"/>
                <a:gd name="T8" fmla="*/ 10 w 18"/>
                <a:gd name="T9" fmla="*/ 13 h 14"/>
                <a:gd name="T10" fmla="*/ 8 w 18"/>
                <a:gd name="T11" fmla="*/ 13 h 14"/>
                <a:gd name="T12" fmla="*/ 8 w 18"/>
                <a:gd name="T13" fmla="*/ 14 h 14"/>
                <a:gd name="T14" fmla="*/ 6 w 18"/>
                <a:gd name="T15" fmla="*/ 14 h 14"/>
                <a:gd name="T16" fmla="*/ 3 w 18"/>
                <a:gd name="T17" fmla="*/ 14 h 14"/>
                <a:gd name="T18" fmla="*/ 3 w 18"/>
                <a:gd name="T19" fmla="*/ 14 h 14"/>
                <a:gd name="T20" fmla="*/ 3 w 18"/>
                <a:gd name="T21" fmla="*/ 13 h 14"/>
                <a:gd name="T22" fmla="*/ 2 w 18"/>
                <a:gd name="T23" fmla="*/ 11 h 14"/>
                <a:gd name="T24" fmla="*/ 1 w 18"/>
                <a:gd name="T25" fmla="*/ 9 h 14"/>
                <a:gd name="T26" fmla="*/ 1 w 18"/>
                <a:gd name="T27" fmla="*/ 9 h 14"/>
                <a:gd name="T28" fmla="*/ 0 w 18"/>
                <a:gd name="T29" fmla="*/ 6 h 14"/>
                <a:gd name="T30" fmla="*/ 0 w 18"/>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4">
                  <a:moveTo>
                    <a:pt x="0" y="0"/>
                  </a:moveTo>
                  <a:lnTo>
                    <a:pt x="18" y="0"/>
                  </a:lnTo>
                  <a:lnTo>
                    <a:pt x="18" y="8"/>
                  </a:lnTo>
                  <a:lnTo>
                    <a:pt x="15" y="13"/>
                  </a:lnTo>
                  <a:lnTo>
                    <a:pt x="10" y="13"/>
                  </a:lnTo>
                  <a:lnTo>
                    <a:pt x="8" y="13"/>
                  </a:lnTo>
                  <a:lnTo>
                    <a:pt x="8" y="14"/>
                  </a:lnTo>
                  <a:lnTo>
                    <a:pt x="6" y="14"/>
                  </a:lnTo>
                  <a:lnTo>
                    <a:pt x="3" y="14"/>
                  </a:lnTo>
                  <a:lnTo>
                    <a:pt x="3" y="14"/>
                  </a:lnTo>
                  <a:lnTo>
                    <a:pt x="3" y="13"/>
                  </a:lnTo>
                  <a:lnTo>
                    <a:pt x="2" y="11"/>
                  </a:lnTo>
                  <a:lnTo>
                    <a:pt x="1" y="9"/>
                  </a:lnTo>
                  <a:lnTo>
                    <a:pt x="1" y="9"/>
                  </a:lnTo>
                  <a:lnTo>
                    <a:pt x="0" y="6"/>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Line 236">
              <a:extLst>
                <a:ext uri="{FF2B5EF4-FFF2-40B4-BE49-F238E27FC236}">
                  <a16:creationId xmlns:a16="http://schemas.microsoft.com/office/drawing/2014/main" id="{A537E50D-7E9B-A4A0-162B-5B58E442563B}"/>
                </a:ext>
              </a:extLst>
            </p:cNvPr>
            <p:cNvSpPr>
              <a:spLocks noChangeShapeType="1"/>
            </p:cNvSpPr>
            <p:nvPr/>
          </p:nvSpPr>
          <p:spPr bwMode="auto">
            <a:xfrm>
              <a:off x="3289" y="2223"/>
              <a:ext cx="6" cy="0"/>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Freeform 237">
              <a:extLst>
                <a:ext uri="{FF2B5EF4-FFF2-40B4-BE49-F238E27FC236}">
                  <a16:creationId xmlns:a16="http://schemas.microsoft.com/office/drawing/2014/main" id="{2CF53AD1-1684-86B3-CAB7-9F8625C2BF1B}"/>
                </a:ext>
              </a:extLst>
            </p:cNvPr>
            <p:cNvSpPr>
              <a:spLocks/>
            </p:cNvSpPr>
            <p:nvPr/>
          </p:nvSpPr>
          <p:spPr bwMode="auto">
            <a:xfrm>
              <a:off x="3302" y="2223"/>
              <a:ext cx="5" cy="3"/>
            </a:xfrm>
            <a:custGeom>
              <a:avLst/>
              <a:gdLst>
                <a:gd name="T0" fmla="*/ 0 w 5"/>
                <a:gd name="T1" fmla="*/ 0 h 3"/>
                <a:gd name="T2" fmla="*/ 5 w 5"/>
                <a:gd name="T3" fmla="*/ 0 h 3"/>
                <a:gd name="T4" fmla="*/ 5 w 5"/>
                <a:gd name="T5" fmla="*/ 3 h 3"/>
              </a:gdLst>
              <a:ahLst/>
              <a:cxnLst>
                <a:cxn ang="0">
                  <a:pos x="T0" y="T1"/>
                </a:cxn>
                <a:cxn ang="0">
                  <a:pos x="T2" y="T3"/>
                </a:cxn>
                <a:cxn ang="0">
                  <a:pos x="T4" y="T5"/>
                </a:cxn>
              </a:cxnLst>
              <a:rect l="0" t="0" r="r" b="b"/>
              <a:pathLst>
                <a:path w="5" h="3">
                  <a:moveTo>
                    <a:pt x="0" y="0"/>
                  </a:moveTo>
                  <a:lnTo>
                    <a:pt x="5" y="0"/>
                  </a:lnTo>
                  <a:lnTo>
                    <a:pt x="5" y="3"/>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238">
              <a:extLst>
                <a:ext uri="{FF2B5EF4-FFF2-40B4-BE49-F238E27FC236}">
                  <a16:creationId xmlns:a16="http://schemas.microsoft.com/office/drawing/2014/main" id="{382F74C6-0D1B-6C10-0E40-98C35B2E0189}"/>
                </a:ext>
              </a:extLst>
            </p:cNvPr>
            <p:cNvSpPr>
              <a:spLocks/>
            </p:cNvSpPr>
            <p:nvPr/>
          </p:nvSpPr>
          <p:spPr bwMode="auto">
            <a:xfrm>
              <a:off x="3300" y="2233"/>
              <a:ext cx="6" cy="3"/>
            </a:xfrm>
            <a:custGeom>
              <a:avLst/>
              <a:gdLst>
                <a:gd name="T0" fmla="*/ 6 w 6"/>
                <a:gd name="T1" fmla="*/ 0 h 3"/>
                <a:gd name="T2" fmla="*/ 4 w 6"/>
                <a:gd name="T3" fmla="*/ 3 h 3"/>
                <a:gd name="T4" fmla="*/ 0 w 6"/>
                <a:gd name="T5" fmla="*/ 3 h 3"/>
              </a:gdLst>
              <a:ahLst/>
              <a:cxnLst>
                <a:cxn ang="0">
                  <a:pos x="T0" y="T1"/>
                </a:cxn>
                <a:cxn ang="0">
                  <a:pos x="T2" y="T3"/>
                </a:cxn>
                <a:cxn ang="0">
                  <a:pos x="T4" y="T5"/>
                </a:cxn>
              </a:cxnLst>
              <a:rect l="0" t="0" r="r" b="b"/>
              <a:pathLst>
                <a:path w="6" h="3">
                  <a:moveTo>
                    <a:pt x="6" y="0"/>
                  </a:moveTo>
                  <a:lnTo>
                    <a:pt x="4" y="3"/>
                  </a:lnTo>
                  <a:lnTo>
                    <a:pt x="0" y="3"/>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239">
              <a:extLst>
                <a:ext uri="{FF2B5EF4-FFF2-40B4-BE49-F238E27FC236}">
                  <a16:creationId xmlns:a16="http://schemas.microsoft.com/office/drawing/2014/main" id="{F68DD0F2-3E3E-0A5E-8101-B2B6629C4153}"/>
                </a:ext>
              </a:extLst>
            </p:cNvPr>
            <p:cNvSpPr>
              <a:spLocks/>
            </p:cNvSpPr>
            <p:nvPr/>
          </p:nvSpPr>
          <p:spPr bwMode="auto">
            <a:xfrm>
              <a:off x="3289" y="2231"/>
              <a:ext cx="4" cy="6"/>
            </a:xfrm>
            <a:custGeom>
              <a:avLst/>
              <a:gdLst>
                <a:gd name="T0" fmla="*/ 4 w 4"/>
                <a:gd name="T1" fmla="*/ 6 h 6"/>
                <a:gd name="T2" fmla="*/ 3 w 4"/>
                <a:gd name="T3" fmla="*/ 6 h 6"/>
                <a:gd name="T4" fmla="*/ 3 w 4"/>
                <a:gd name="T5" fmla="*/ 6 h 6"/>
                <a:gd name="T6" fmla="*/ 3 w 4"/>
                <a:gd name="T7" fmla="*/ 5 h 6"/>
                <a:gd name="T8" fmla="*/ 2 w 4"/>
                <a:gd name="T9" fmla="*/ 3 h 6"/>
                <a:gd name="T10" fmla="*/ 1 w 4"/>
                <a:gd name="T11" fmla="*/ 1 h 6"/>
                <a:gd name="T12" fmla="*/ 1 w 4"/>
                <a:gd name="T13" fmla="*/ 1 h 6"/>
                <a:gd name="T14" fmla="*/ 0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6"/>
                  </a:moveTo>
                  <a:lnTo>
                    <a:pt x="3" y="6"/>
                  </a:lnTo>
                  <a:lnTo>
                    <a:pt x="3" y="6"/>
                  </a:lnTo>
                  <a:lnTo>
                    <a:pt x="3" y="5"/>
                  </a:lnTo>
                  <a:lnTo>
                    <a:pt x="2" y="3"/>
                  </a:lnTo>
                  <a:lnTo>
                    <a:pt x="1" y="1"/>
                  </a:lnTo>
                  <a:lnTo>
                    <a:pt x="1" y="1"/>
                  </a:lnTo>
                  <a:lnTo>
                    <a:pt x="0" y="0"/>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40">
              <a:extLst>
                <a:ext uri="{FF2B5EF4-FFF2-40B4-BE49-F238E27FC236}">
                  <a16:creationId xmlns:a16="http://schemas.microsoft.com/office/drawing/2014/main" id="{3CE35DFA-B1A1-9EE4-0710-7D33A45D08E2}"/>
                </a:ext>
              </a:extLst>
            </p:cNvPr>
            <p:cNvSpPr>
              <a:spLocks noChangeShapeType="1"/>
            </p:cNvSpPr>
            <p:nvPr/>
          </p:nvSpPr>
          <p:spPr bwMode="auto">
            <a:xfrm flipV="1">
              <a:off x="3289" y="2223"/>
              <a:ext cx="0" cy="1"/>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41">
              <a:extLst>
                <a:ext uri="{FF2B5EF4-FFF2-40B4-BE49-F238E27FC236}">
                  <a16:creationId xmlns:a16="http://schemas.microsoft.com/office/drawing/2014/main" id="{9DACEFAC-FB27-2B3B-BB01-9C814043E61D}"/>
                </a:ext>
              </a:extLst>
            </p:cNvPr>
            <p:cNvSpPr>
              <a:spLocks noChangeShapeType="1"/>
            </p:cNvSpPr>
            <p:nvPr/>
          </p:nvSpPr>
          <p:spPr bwMode="auto">
            <a:xfrm flipH="1">
              <a:off x="4720" y="1713"/>
              <a:ext cx="13" cy="5"/>
            </a:xfrm>
            <a:prstGeom prst="line">
              <a:avLst/>
            </a:prstGeom>
            <a:noFill/>
            <a:ln w="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242">
              <a:extLst>
                <a:ext uri="{FF2B5EF4-FFF2-40B4-BE49-F238E27FC236}">
                  <a16:creationId xmlns:a16="http://schemas.microsoft.com/office/drawing/2014/main" id="{84CA44CD-A843-4051-58BF-E5125E1CC76D}"/>
                </a:ext>
              </a:extLst>
            </p:cNvPr>
            <p:cNvSpPr>
              <a:spLocks noEditPoints="1"/>
            </p:cNvSpPr>
            <p:nvPr/>
          </p:nvSpPr>
          <p:spPr bwMode="auto">
            <a:xfrm>
              <a:off x="3392" y="1723"/>
              <a:ext cx="1323" cy="274"/>
            </a:xfrm>
            <a:custGeom>
              <a:avLst/>
              <a:gdLst>
                <a:gd name="T0" fmla="*/ 1323 w 1323"/>
                <a:gd name="T1" fmla="*/ 0 h 274"/>
                <a:gd name="T2" fmla="*/ 1323 w 1323"/>
                <a:gd name="T3" fmla="*/ 5 h 274"/>
                <a:gd name="T4" fmla="*/ 9 w 1323"/>
                <a:gd name="T5" fmla="*/ 267 h 274"/>
                <a:gd name="T6" fmla="*/ 0 w 1323"/>
                <a:gd name="T7" fmla="*/ 274 h 274"/>
              </a:gdLst>
              <a:ahLst/>
              <a:cxnLst>
                <a:cxn ang="0">
                  <a:pos x="T0" y="T1"/>
                </a:cxn>
                <a:cxn ang="0">
                  <a:pos x="T2" y="T3"/>
                </a:cxn>
                <a:cxn ang="0">
                  <a:pos x="T4" y="T5"/>
                </a:cxn>
                <a:cxn ang="0">
                  <a:pos x="T6" y="T7"/>
                </a:cxn>
              </a:cxnLst>
              <a:rect l="0" t="0" r="r" b="b"/>
              <a:pathLst>
                <a:path w="1323" h="274">
                  <a:moveTo>
                    <a:pt x="1323" y="0"/>
                  </a:moveTo>
                  <a:lnTo>
                    <a:pt x="1323" y="5"/>
                  </a:lnTo>
                  <a:moveTo>
                    <a:pt x="9" y="267"/>
                  </a:moveTo>
                  <a:lnTo>
                    <a:pt x="0" y="274"/>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43">
              <a:extLst>
                <a:ext uri="{FF2B5EF4-FFF2-40B4-BE49-F238E27FC236}">
                  <a16:creationId xmlns:a16="http://schemas.microsoft.com/office/drawing/2014/main" id="{0899FD88-C43F-B2C4-7C0B-B77CA383939B}"/>
                </a:ext>
              </a:extLst>
            </p:cNvPr>
            <p:cNvSpPr>
              <a:spLocks noChangeShapeType="1"/>
            </p:cNvSpPr>
            <p:nvPr/>
          </p:nvSpPr>
          <p:spPr bwMode="auto">
            <a:xfrm flipH="1">
              <a:off x="3377" y="2002"/>
              <a:ext cx="11" cy="11"/>
            </a:xfrm>
            <a:prstGeom prst="line">
              <a:avLst/>
            </a:prstGeom>
            <a:noFill/>
            <a:ln w="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244">
              <a:extLst>
                <a:ext uri="{FF2B5EF4-FFF2-40B4-BE49-F238E27FC236}">
                  <a16:creationId xmlns:a16="http://schemas.microsoft.com/office/drawing/2014/main" id="{6D68CF4E-6C85-DC0D-F1A0-EC3584A94BEB}"/>
                </a:ext>
              </a:extLst>
            </p:cNvPr>
            <p:cNvSpPr>
              <a:spLocks noEditPoints="1"/>
            </p:cNvSpPr>
            <p:nvPr/>
          </p:nvSpPr>
          <p:spPr bwMode="auto">
            <a:xfrm>
              <a:off x="3363" y="1815"/>
              <a:ext cx="607" cy="200"/>
            </a:xfrm>
            <a:custGeom>
              <a:avLst/>
              <a:gdLst>
                <a:gd name="T0" fmla="*/ 8 w 607"/>
                <a:gd name="T1" fmla="*/ 200 h 200"/>
                <a:gd name="T2" fmla="*/ 0 w 607"/>
                <a:gd name="T3" fmla="*/ 196 h 200"/>
                <a:gd name="T4" fmla="*/ 607 w 607"/>
                <a:gd name="T5" fmla="*/ 3 h 200"/>
                <a:gd name="T6" fmla="*/ 602 w 607"/>
                <a:gd name="T7" fmla="*/ 0 h 200"/>
              </a:gdLst>
              <a:ahLst/>
              <a:cxnLst>
                <a:cxn ang="0">
                  <a:pos x="T0" y="T1"/>
                </a:cxn>
                <a:cxn ang="0">
                  <a:pos x="T2" y="T3"/>
                </a:cxn>
                <a:cxn ang="0">
                  <a:pos x="T4" y="T5"/>
                </a:cxn>
                <a:cxn ang="0">
                  <a:pos x="T6" y="T7"/>
                </a:cxn>
              </a:cxnLst>
              <a:rect l="0" t="0" r="r" b="b"/>
              <a:pathLst>
                <a:path w="607" h="200">
                  <a:moveTo>
                    <a:pt x="8" y="200"/>
                  </a:moveTo>
                  <a:lnTo>
                    <a:pt x="0" y="196"/>
                  </a:lnTo>
                  <a:moveTo>
                    <a:pt x="607" y="3"/>
                  </a:moveTo>
                  <a:lnTo>
                    <a:pt x="602" y="0"/>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245">
              <a:extLst>
                <a:ext uri="{FF2B5EF4-FFF2-40B4-BE49-F238E27FC236}">
                  <a16:creationId xmlns:a16="http://schemas.microsoft.com/office/drawing/2014/main" id="{21817F57-63A7-4ACC-1AA7-754FF4DE12C8}"/>
                </a:ext>
              </a:extLst>
            </p:cNvPr>
            <p:cNvSpPr>
              <a:spLocks/>
            </p:cNvSpPr>
            <p:nvPr/>
          </p:nvSpPr>
          <p:spPr bwMode="auto">
            <a:xfrm>
              <a:off x="3951" y="1799"/>
              <a:ext cx="7" cy="13"/>
            </a:xfrm>
            <a:custGeom>
              <a:avLst/>
              <a:gdLst>
                <a:gd name="T0" fmla="*/ 7 w 7"/>
                <a:gd name="T1" fmla="*/ 13 h 13"/>
                <a:gd name="T2" fmla="*/ 5 w 7"/>
                <a:gd name="T3" fmla="*/ 12 h 13"/>
                <a:gd name="T4" fmla="*/ 0 w 7"/>
                <a:gd name="T5" fmla="*/ 0 h 13"/>
              </a:gdLst>
              <a:ahLst/>
              <a:cxnLst>
                <a:cxn ang="0">
                  <a:pos x="T0" y="T1"/>
                </a:cxn>
                <a:cxn ang="0">
                  <a:pos x="T2" y="T3"/>
                </a:cxn>
                <a:cxn ang="0">
                  <a:pos x="T4" y="T5"/>
                </a:cxn>
              </a:cxnLst>
              <a:rect l="0" t="0" r="r" b="b"/>
              <a:pathLst>
                <a:path w="7" h="13">
                  <a:moveTo>
                    <a:pt x="7" y="13"/>
                  </a:moveTo>
                  <a:lnTo>
                    <a:pt x="5" y="12"/>
                  </a:lnTo>
                  <a:lnTo>
                    <a:pt x="0" y="0"/>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246">
              <a:extLst>
                <a:ext uri="{FF2B5EF4-FFF2-40B4-BE49-F238E27FC236}">
                  <a16:creationId xmlns:a16="http://schemas.microsoft.com/office/drawing/2014/main" id="{42FE5FA0-F40C-CA5C-BC02-1CED1AC23388}"/>
                </a:ext>
              </a:extLst>
            </p:cNvPr>
            <p:cNvSpPr>
              <a:spLocks/>
            </p:cNvSpPr>
            <p:nvPr/>
          </p:nvSpPr>
          <p:spPr bwMode="auto">
            <a:xfrm>
              <a:off x="3945" y="1780"/>
              <a:ext cx="6" cy="13"/>
            </a:xfrm>
            <a:custGeom>
              <a:avLst/>
              <a:gdLst>
                <a:gd name="T0" fmla="*/ 4 w 6"/>
                <a:gd name="T1" fmla="*/ 13 h 13"/>
                <a:gd name="T2" fmla="*/ 0 w 6"/>
                <a:gd name="T3" fmla="*/ 7 h 13"/>
                <a:gd name="T4" fmla="*/ 6 w 6"/>
                <a:gd name="T5" fmla="*/ 0 h 13"/>
              </a:gdLst>
              <a:ahLst/>
              <a:cxnLst>
                <a:cxn ang="0">
                  <a:pos x="T0" y="T1"/>
                </a:cxn>
                <a:cxn ang="0">
                  <a:pos x="T2" y="T3"/>
                </a:cxn>
                <a:cxn ang="0">
                  <a:pos x="T4" y="T5"/>
                </a:cxn>
              </a:cxnLst>
              <a:rect l="0" t="0" r="r" b="b"/>
              <a:pathLst>
                <a:path w="6" h="13">
                  <a:moveTo>
                    <a:pt x="4" y="13"/>
                  </a:moveTo>
                  <a:lnTo>
                    <a:pt x="0" y="7"/>
                  </a:lnTo>
                  <a:lnTo>
                    <a:pt x="6" y="0"/>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47">
              <a:extLst>
                <a:ext uri="{FF2B5EF4-FFF2-40B4-BE49-F238E27FC236}">
                  <a16:creationId xmlns:a16="http://schemas.microsoft.com/office/drawing/2014/main" id="{7D784A19-8946-1343-BDB1-C4D40D40FB1B}"/>
                </a:ext>
              </a:extLst>
            </p:cNvPr>
            <p:cNvSpPr>
              <a:spLocks noChangeShapeType="1"/>
            </p:cNvSpPr>
            <p:nvPr/>
          </p:nvSpPr>
          <p:spPr bwMode="auto">
            <a:xfrm flipH="1" flipV="1">
              <a:off x="3937" y="1767"/>
              <a:ext cx="13" cy="8"/>
            </a:xfrm>
            <a:prstGeom prst="line">
              <a:avLst/>
            </a:prstGeom>
            <a:noFill/>
            <a:ln w="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248">
              <a:extLst>
                <a:ext uri="{FF2B5EF4-FFF2-40B4-BE49-F238E27FC236}">
                  <a16:creationId xmlns:a16="http://schemas.microsoft.com/office/drawing/2014/main" id="{AEB7AA54-843E-D4DD-F65A-24D1DDC95B77}"/>
                </a:ext>
              </a:extLst>
            </p:cNvPr>
            <p:cNvSpPr>
              <a:spLocks/>
            </p:cNvSpPr>
            <p:nvPr/>
          </p:nvSpPr>
          <p:spPr bwMode="auto">
            <a:xfrm>
              <a:off x="3927" y="1750"/>
              <a:ext cx="4" cy="13"/>
            </a:xfrm>
            <a:custGeom>
              <a:avLst/>
              <a:gdLst>
                <a:gd name="T0" fmla="*/ 4 w 4"/>
                <a:gd name="T1" fmla="*/ 13 h 13"/>
                <a:gd name="T2" fmla="*/ 0 w 4"/>
                <a:gd name="T3" fmla="*/ 10 h 13"/>
                <a:gd name="T4" fmla="*/ 3 w 4"/>
                <a:gd name="T5" fmla="*/ 0 h 13"/>
              </a:gdLst>
              <a:ahLst/>
              <a:cxnLst>
                <a:cxn ang="0">
                  <a:pos x="T0" y="T1"/>
                </a:cxn>
                <a:cxn ang="0">
                  <a:pos x="T2" y="T3"/>
                </a:cxn>
                <a:cxn ang="0">
                  <a:pos x="T4" y="T5"/>
                </a:cxn>
              </a:cxnLst>
              <a:rect l="0" t="0" r="r" b="b"/>
              <a:pathLst>
                <a:path w="4" h="13">
                  <a:moveTo>
                    <a:pt x="4" y="13"/>
                  </a:moveTo>
                  <a:lnTo>
                    <a:pt x="0" y="10"/>
                  </a:lnTo>
                  <a:lnTo>
                    <a:pt x="3" y="0"/>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249">
              <a:extLst>
                <a:ext uri="{FF2B5EF4-FFF2-40B4-BE49-F238E27FC236}">
                  <a16:creationId xmlns:a16="http://schemas.microsoft.com/office/drawing/2014/main" id="{ABEFAA3C-FCE5-92E9-C2AF-D3ED5D043D7A}"/>
                </a:ext>
              </a:extLst>
            </p:cNvPr>
            <p:cNvSpPr>
              <a:spLocks/>
            </p:cNvSpPr>
            <p:nvPr/>
          </p:nvSpPr>
          <p:spPr bwMode="auto">
            <a:xfrm>
              <a:off x="3989" y="1815"/>
              <a:ext cx="7" cy="10"/>
            </a:xfrm>
            <a:custGeom>
              <a:avLst/>
              <a:gdLst>
                <a:gd name="T0" fmla="*/ 0 w 7"/>
                <a:gd name="T1" fmla="*/ 10 h 10"/>
                <a:gd name="T2" fmla="*/ 5 w 7"/>
                <a:gd name="T3" fmla="*/ 6 h 10"/>
                <a:gd name="T4" fmla="*/ 3 w 7"/>
                <a:gd name="T5" fmla="*/ 1 h 10"/>
                <a:gd name="T6" fmla="*/ 7 w 7"/>
                <a:gd name="T7" fmla="*/ 0 h 10"/>
              </a:gdLst>
              <a:ahLst/>
              <a:cxnLst>
                <a:cxn ang="0">
                  <a:pos x="T0" y="T1"/>
                </a:cxn>
                <a:cxn ang="0">
                  <a:pos x="T2" y="T3"/>
                </a:cxn>
                <a:cxn ang="0">
                  <a:pos x="T4" y="T5"/>
                </a:cxn>
                <a:cxn ang="0">
                  <a:pos x="T6" y="T7"/>
                </a:cxn>
              </a:cxnLst>
              <a:rect l="0" t="0" r="r" b="b"/>
              <a:pathLst>
                <a:path w="7" h="10">
                  <a:moveTo>
                    <a:pt x="0" y="10"/>
                  </a:moveTo>
                  <a:lnTo>
                    <a:pt x="5" y="6"/>
                  </a:lnTo>
                  <a:lnTo>
                    <a:pt x="3" y="1"/>
                  </a:lnTo>
                  <a:lnTo>
                    <a:pt x="7" y="0"/>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250">
              <a:extLst>
                <a:ext uri="{FF2B5EF4-FFF2-40B4-BE49-F238E27FC236}">
                  <a16:creationId xmlns:a16="http://schemas.microsoft.com/office/drawing/2014/main" id="{3C6E8948-CBDB-7B37-DB36-37408109C8BD}"/>
                </a:ext>
              </a:extLst>
            </p:cNvPr>
            <p:cNvSpPr>
              <a:spLocks/>
            </p:cNvSpPr>
            <p:nvPr/>
          </p:nvSpPr>
          <p:spPr bwMode="auto">
            <a:xfrm>
              <a:off x="4002" y="1813"/>
              <a:ext cx="14" cy="6"/>
            </a:xfrm>
            <a:custGeom>
              <a:avLst/>
              <a:gdLst>
                <a:gd name="T0" fmla="*/ 0 w 14"/>
                <a:gd name="T1" fmla="*/ 0 h 6"/>
                <a:gd name="T2" fmla="*/ 12 w 14"/>
                <a:gd name="T3" fmla="*/ 6 h 6"/>
                <a:gd name="T4" fmla="*/ 14 w 14"/>
                <a:gd name="T5" fmla="*/ 6 h 6"/>
              </a:gdLst>
              <a:ahLst/>
              <a:cxnLst>
                <a:cxn ang="0">
                  <a:pos x="T0" y="T1"/>
                </a:cxn>
                <a:cxn ang="0">
                  <a:pos x="T2" y="T3"/>
                </a:cxn>
                <a:cxn ang="0">
                  <a:pos x="T4" y="T5"/>
                </a:cxn>
              </a:cxnLst>
              <a:rect l="0" t="0" r="r" b="b"/>
              <a:pathLst>
                <a:path w="14" h="6">
                  <a:moveTo>
                    <a:pt x="0" y="0"/>
                  </a:moveTo>
                  <a:lnTo>
                    <a:pt x="12" y="6"/>
                  </a:lnTo>
                  <a:lnTo>
                    <a:pt x="14" y="6"/>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51">
              <a:extLst>
                <a:ext uri="{FF2B5EF4-FFF2-40B4-BE49-F238E27FC236}">
                  <a16:creationId xmlns:a16="http://schemas.microsoft.com/office/drawing/2014/main" id="{F072749A-33DC-898C-D107-19200F5941C5}"/>
                </a:ext>
              </a:extLst>
            </p:cNvPr>
            <p:cNvSpPr>
              <a:spLocks noChangeShapeType="1"/>
            </p:cNvSpPr>
            <p:nvPr/>
          </p:nvSpPr>
          <p:spPr bwMode="auto">
            <a:xfrm>
              <a:off x="4023" y="1820"/>
              <a:ext cx="8" cy="1"/>
            </a:xfrm>
            <a:prstGeom prst="line">
              <a:avLst/>
            </a:prstGeom>
            <a:noFill/>
            <a:ln w="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52">
              <a:extLst>
                <a:ext uri="{FF2B5EF4-FFF2-40B4-BE49-F238E27FC236}">
                  <a16:creationId xmlns:a16="http://schemas.microsoft.com/office/drawing/2014/main" id="{D848E382-D4BA-7A1F-C554-89D77AEB62CD}"/>
                </a:ext>
              </a:extLst>
            </p:cNvPr>
            <p:cNvSpPr>
              <a:spLocks noChangeShapeType="1"/>
            </p:cNvSpPr>
            <p:nvPr/>
          </p:nvSpPr>
          <p:spPr bwMode="auto">
            <a:xfrm flipV="1">
              <a:off x="3143" y="1635"/>
              <a:ext cx="4" cy="3"/>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Freeform 253">
              <a:extLst>
                <a:ext uri="{FF2B5EF4-FFF2-40B4-BE49-F238E27FC236}">
                  <a16:creationId xmlns:a16="http://schemas.microsoft.com/office/drawing/2014/main" id="{5C02A5A7-022B-50E0-723F-DFABE94A3C5B}"/>
                </a:ext>
              </a:extLst>
            </p:cNvPr>
            <p:cNvSpPr>
              <a:spLocks/>
            </p:cNvSpPr>
            <p:nvPr/>
          </p:nvSpPr>
          <p:spPr bwMode="auto">
            <a:xfrm>
              <a:off x="3147" y="1630"/>
              <a:ext cx="3" cy="3"/>
            </a:xfrm>
            <a:custGeom>
              <a:avLst/>
              <a:gdLst>
                <a:gd name="T0" fmla="*/ 0 w 3"/>
                <a:gd name="T1" fmla="*/ 2 h 3"/>
                <a:gd name="T2" fmla="*/ 2 w 3"/>
                <a:gd name="T3" fmla="*/ 0 h 3"/>
                <a:gd name="T4" fmla="*/ 3 w 3"/>
                <a:gd name="T5" fmla="*/ 3 h 3"/>
              </a:gdLst>
              <a:ahLst/>
              <a:cxnLst>
                <a:cxn ang="0">
                  <a:pos x="T0" y="T1"/>
                </a:cxn>
                <a:cxn ang="0">
                  <a:pos x="T2" y="T3"/>
                </a:cxn>
                <a:cxn ang="0">
                  <a:pos x="T4" y="T5"/>
                </a:cxn>
              </a:cxnLst>
              <a:rect l="0" t="0" r="r" b="b"/>
              <a:pathLst>
                <a:path w="3" h="3">
                  <a:moveTo>
                    <a:pt x="0" y="2"/>
                  </a:moveTo>
                  <a:lnTo>
                    <a:pt x="2" y="0"/>
                  </a:lnTo>
                  <a:lnTo>
                    <a:pt x="3" y="3"/>
                  </a:lnTo>
                </a:path>
              </a:pathLst>
            </a:custGeom>
            <a:noFill/>
            <a:ln w="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254">
              <a:extLst>
                <a:ext uri="{FF2B5EF4-FFF2-40B4-BE49-F238E27FC236}">
                  <a16:creationId xmlns:a16="http://schemas.microsoft.com/office/drawing/2014/main" id="{7135E910-79D8-D342-DBFC-D9E2BC64E90D}"/>
                </a:ext>
              </a:extLst>
            </p:cNvPr>
            <p:cNvSpPr>
              <a:spLocks/>
            </p:cNvSpPr>
            <p:nvPr/>
          </p:nvSpPr>
          <p:spPr bwMode="auto">
            <a:xfrm>
              <a:off x="3154" y="1635"/>
              <a:ext cx="3" cy="3"/>
            </a:xfrm>
            <a:custGeom>
              <a:avLst/>
              <a:gdLst>
                <a:gd name="T0" fmla="*/ 0 w 3"/>
                <a:gd name="T1" fmla="*/ 0 h 3"/>
                <a:gd name="T2" fmla="*/ 1 w 3"/>
                <a:gd name="T3" fmla="*/ 2 h 3"/>
                <a:gd name="T4" fmla="*/ 3 w 3"/>
                <a:gd name="T5" fmla="*/ 3 h 3"/>
              </a:gdLst>
              <a:ahLst/>
              <a:cxnLst>
                <a:cxn ang="0">
                  <a:pos x="T0" y="T1"/>
                </a:cxn>
                <a:cxn ang="0">
                  <a:pos x="T2" y="T3"/>
                </a:cxn>
                <a:cxn ang="0">
                  <a:pos x="T4" y="T5"/>
                </a:cxn>
              </a:cxnLst>
              <a:rect l="0" t="0" r="r" b="b"/>
              <a:pathLst>
                <a:path w="3" h="3">
                  <a:moveTo>
                    <a:pt x="0" y="0"/>
                  </a:moveTo>
                  <a:lnTo>
                    <a:pt x="1" y="2"/>
                  </a:lnTo>
                  <a:lnTo>
                    <a:pt x="3" y="3"/>
                  </a:lnTo>
                </a:path>
              </a:pathLst>
            </a:custGeom>
            <a:noFill/>
            <a:ln w="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255">
              <a:extLst>
                <a:ext uri="{FF2B5EF4-FFF2-40B4-BE49-F238E27FC236}">
                  <a16:creationId xmlns:a16="http://schemas.microsoft.com/office/drawing/2014/main" id="{2CFFA518-2D0E-51EF-203F-08A37C720CFE}"/>
                </a:ext>
              </a:extLst>
            </p:cNvPr>
            <p:cNvSpPr>
              <a:spLocks/>
            </p:cNvSpPr>
            <p:nvPr/>
          </p:nvSpPr>
          <p:spPr bwMode="auto">
            <a:xfrm>
              <a:off x="3160" y="1640"/>
              <a:ext cx="3" cy="2"/>
            </a:xfrm>
            <a:custGeom>
              <a:avLst/>
              <a:gdLst>
                <a:gd name="T0" fmla="*/ 0 w 3"/>
                <a:gd name="T1" fmla="*/ 0 h 2"/>
                <a:gd name="T2" fmla="*/ 3 w 3"/>
                <a:gd name="T3" fmla="*/ 1 h 2"/>
                <a:gd name="T4" fmla="*/ 3 w 3"/>
                <a:gd name="T5" fmla="*/ 2 h 2"/>
              </a:gdLst>
              <a:ahLst/>
              <a:cxnLst>
                <a:cxn ang="0">
                  <a:pos x="T0" y="T1"/>
                </a:cxn>
                <a:cxn ang="0">
                  <a:pos x="T2" y="T3"/>
                </a:cxn>
                <a:cxn ang="0">
                  <a:pos x="T4" y="T5"/>
                </a:cxn>
              </a:cxnLst>
              <a:rect l="0" t="0" r="r" b="b"/>
              <a:pathLst>
                <a:path w="3" h="2">
                  <a:moveTo>
                    <a:pt x="0" y="0"/>
                  </a:moveTo>
                  <a:lnTo>
                    <a:pt x="3" y="1"/>
                  </a:lnTo>
                  <a:lnTo>
                    <a:pt x="3" y="2"/>
                  </a:lnTo>
                </a:path>
              </a:pathLst>
            </a:custGeom>
            <a:noFill/>
            <a:ln w="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56">
              <a:extLst>
                <a:ext uri="{FF2B5EF4-FFF2-40B4-BE49-F238E27FC236}">
                  <a16:creationId xmlns:a16="http://schemas.microsoft.com/office/drawing/2014/main" id="{F70207C2-E0B0-B108-5FC2-F3391576D449}"/>
                </a:ext>
              </a:extLst>
            </p:cNvPr>
            <p:cNvSpPr>
              <a:spLocks noChangeShapeType="1"/>
            </p:cNvSpPr>
            <p:nvPr/>
          </p:nvSpPr>
          <p:spPr bwMode="auto">
            <a:xfrm>
              <a:off x="3162" y="1648"/>
              <a:ext cx="0" cy="1"/>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257">
              <a:extLst>
                <a:ext uri="{FF2B5EF4-FFF2-40B4-BE49-F238E27FC236}">
                  <a16:creationId xmlns:a16="http://schemas.microsoft.com/office/drawing/2014/main" id="{E6A047E9-DD3D-A105-AD0D-33286D3EEC3E}"/>
                </a:ext>
              </a:extLst>
            </p:cNvPr>
            <p:cNvSpPr>
              <a:spLocks noEditPoints="1"/>
            </p:cNvSpPr>
            <p:nvPr/>
          </p:nvSpPr>
          <p:spPr bwMode="auto">
            <a:xfrm>
              <a:off x="1817" y="1618"/>
              <a:ext cx="3037" cy="964"/>
            </a:xfrm>
            <a:custGeom>
              <a:avLst/>
              <a:gdLst>
                <a:gd name="T0" fmla="*/ 3015 w 3037"/>
                <a:gd name="T1" fmla="*/ 949 h 964"/>
                <a:gd name="T2" fmla="*/ 3037 w 3037"/>
                <a:gd name="T3" fmla="*/ 964 h 964"/>
                <a:gd name="T4" fmla="*/ 103 w 3037"/>
                <a:gd name="T5" fmla="*/ 601 h 964"/>
                <a:gd name="T6" fmla="*/ 71 w 3037"/>
                <a:gd name="T7" fmla="*/ 576 h 964"/>
                <a:gd name="T8" fmla="*/ 135 w 3037"/>
                <a:gd name="T9" fmla="*/ 572 h 964"/>
                <a:gd name="T10" fmla="*/ 77 w 3037"/>
                <a:gd name="T11" fmla="*/ 555 h 964"/>
                <a:gd name="T12" fmla="*/ 161 w 3037"/>
                <a:gd name="T13" fmla="*/ 531 h 964"/>
                <a:gd name="T14" fmla="*/ 107 w 3037"/>
                <a:gd name="T15" fmla="*/ 553 h 964"/>
                <a:gd name="T16" fmla="*/ 177 w 3037"/>
                <a:gd name="T17" fmla="*/ 482 h 964"/>
                <a:gd name="T18" fmla="*/ 84 w 3037"/>
                <a:gd name="T19" fmla="*/ 535 h 964"/>
                <a:gd name="T20" fmla="*/ 0 w 3037"/>
                <a:gd name="T21" fmla="*/ 456 h 964"/>
                <a:gd name="T22" fmla="*/ 107 w 3037"/>
                <a:gd name="T23" fmla="*/ 296 h 964"/>
                <a:gd name="T24" fmla="*/ 108 w 3037"/>
                <a:gd name="T25" fmla="*/ 295 h 964"/>
                <a:gd name="T26" fmla="*/ 181 w 3037"/>
                <a:gd name="T27" fmla="*/ 429 h 964"/>
                <a:gd name="T28" fmla="*/ 81 w 3037"/>
                <a:gd name="T29" fmla="*/ 509 h 964"/>
                <a:gd name="T30" fmla="*/ 1546 w 3037"/>
                <a:gd name="T31" fmla="*/ 393 h 964"/>
                <a:gd name="T32" fmla="*/ 1604 w 3037"/>
                <a:gd name="T33" fmla="*/ 392 h 964"/>
                <a:gd name="T34" fmla="*/ 169 w 3037"/>
                <a:gd name="T35" fmla="*/ 376 h 964"/>
                <a:gd name="T36" fmla="*/ 75 w 3037"/>
                <a:gd name="T37" fmla="*/ 473 h 964"/>
                <a:gd name="T38" fmla="*/ 143 w 3037"/>
                <a:gd name="T39" fmla="*/ 330 h 964"/>
                <a:gd name="T40" fmla="*/ 55 w 3037"/>
                <a:gd name="T41" fmla="*/ 475 h 964"/>
                <a:gd name="T42" fmla="*/ 2443 w 3037"/>
                <a:gd name="T43" fmla="*/ 305 h 964"/>
                <a:gd name="T44" fmla="*/ 2468 w 3037"/>
                <a:gd name="T45" fmla="*/ 302 h 964"/>
                <a:gd name="T46" fmla="*/ 2474 w 3037"/>
                <a:gd name="T47" fmla="*/ 294 h 964"/>
                <a:gd name="T48" fmla="*/ 2489 w 3037"/>
                <a:gd name="T49" fmla="*/ 281 h 964"/>
                <a:gd name="T50" fmla="*/ 2517 w 3037"/>
                <a:gd name="T51" fmla="*/ 289 h 964"/>
                <a:gd name="T52" fmla="*/ 2188 w 3037"/>
                <a:gd name="T53" fmla="*/ 150 h 964"/>
                <a:gd name="T54" fmla="*/ 2202 w 3037"/>
                <a:gd name="T55" fmla="*/ 143 h 964"/>
                <a:gd name="T56" fmla="*/ 2212 w 3037"/>
                <a:gd name="T57" fmla="*/ 142 h 964"/>
                <a:gd name="T58" fmla="*/ 2223 w 3037"/>
                <a:gd name="T59" fmla="*/ 152 h 964"/>
                <a:gd name="T60" fmla="*/ 2229 w 3037"/>
                <a:gd name="T61" fmla="*/ 150 h 964"/>
                <a:gd name="T62" fmla="*/ 2228 w 3037"/>
                <a:gd name="T63" fmla="*/ 165 h 964"/>
                <a:gd name="T64" fmla="*/ 2221 w 3037"/>
                <a:gd name="T65" fmla="*/ 170 h 964"/>
                <a:gd name="T66" fmla="*/ 2221 w 3037"/>
                <a:gd name="T67" fmla="*/ 176 h 964"/>
                <a:gd name="T68" fmla="*/ 2216 w 3037"/>
                <a:gd name="T69" fmla="*/ 177 h 964"/>
                <a:gd name="T70" fmla="*/ 2216 w 3037"/>
                <a:gd name="T71" fmla="*/ 177 h 964"/>
                <a:gd name="T72" fmla="*/ 1084 w 3037"/>
                <a:gd name="T73" fmla="*/ 54 h 964"/>
                <a:gd name="T74" fmla="*/ 1057 w 3037"/>
                <a:gd name="T75" fmla="*/ 27 h 964"/>
                <a:gd name="T76" fmla="*/ 1136 w 3037"/>
                <a:gd name="T77" fmla="*/ 25 h 964"/>
                <a:gd name="T78" fmla="*/ 1141 w 3037"/>
                <a:gd name="T79" fmla="*/ 8 h 964"/>
                <a:gd name="T80" fmla="*/ 1227 w 3037"/>
                <a:gd name="T81" fmla="*/ 0 h 964"/>
                <a:gd name="T82" fmla="*/ 1212 w 3037"/>
                <a:gd name="T83" fmla="*/ 1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7" h="964">
                  <a:moveTo>
                    <a:pt x="3015" y="949"/>
                  </a:moveTo>
                  <a:lnTo>
                    <a:pt x="3037" y="964"/>
                  </a:lnTo>
                  <a:moveTo>
                    <a:pt x="103" y="601"/>
                  </a:moveTo>
                  <a:lnTo>
                    <a:pt x="71" y="576"/>
                  </a:lnTo>
                  <a:moveTo>
                    <a:pt x="135" y="572"/>
                  </a:moveTo>
                  <a:lnTo>
                    <a:pt x="77" y="555"/>
                  </a:lnTo>
                  <a:moveTo>
                    <a:pt x="161" y="531"/>
                  </a:moveTo>
                  <a:lnTo>
                    <a:pt x="107" y="553"/>
                  </a:lnTo>
                  <a:moveTo>
                    <a:pt x="177" y="482"/>
                  </a:moveTo>
                  <a:lnTo>
                    <a:pt x="84" y="535"/>
                  </a:lnTo>
                  <a:moveTo>
                    <a:pt x="0" y="456"/>
                  </a:moveTo>
                  <a:lnTo>
                    <a:pt x="107" y="296"/>
                  </a:lnTo>
                  <a:lnTo>
                    <a:pt x="108" y="295"/>
                  </a:lnTo>
                  <a:moveTo>
                    <a:pt x="181" y="429"/>
                  </a:moveTo>
                  <a:lnTo>
                    <a:pt x="81" y="509"/>
                  </a:lnTo>
                  <a:moveTo>
                    <a:pt x="1546" y="393"/>
                  </a:moveTo>
                  <a:lnTo>
                    <a:pt x="1604" y="392"/>
                  </a:lnTo>
                  <a:moveTo>
                    <a:pt x="169" y="376"/>
                  </a:moveTo>
                  <a:lnTo>
                    <a:pt x="75" y="473"/>
                  </a:lnTo>
                  <a:moveTo>
                    <a:pt x="143" y="330"/>
                  </a:moveTo>
                  <a:lnTo>
                    <a:pt x="55" y="475"/>
                  </a:lnTo>
                  <a:moveTo>
                    <a:pt x="2443" y="305"/>
                  </a:moveTo>
                  <a:lnTo>
                    <a:pt x="2468" y="302"/>
                  </a:lnTo>
                  <a:lnTo>
                    <a:pt x="2474" y="294"/>
                  </a:lnTo>
                  <a:lnTo>
                    <a:pt x="2489" y="281"/>
                  </a:lnTo>
                  <a:lnTo>
                    <a:pt x="2517" y="289"/>
                  </a:lnTo>
                  <a:moveTo>
                    <a:pt x="2188" y="150"/>
                  </a:moveTo>
                  <a:lnTo>
                    <a:pt x="2202" y="143"/>
                  </a:lnTo>
                  <a:lnTo>
                    <a:pt x="2212" y="142"/>
                  </a:lnTo>
                  <a:lnTo>
                    <a:pt x="2223" y="152"/>
                  </a:lnTo>
                  <a:lnTo>
                    <a:pt x="2229" y="150"/>
                  </a:lnTo>
                  <a:lnTo>
                    <a:pt x="2228" y="165"/>
                  </a:lnTo>
                  <a:lnTo>
                    <a:pt x="2221" y="170"/>
                  </a:lnTo>
                  <a:lnTo>
                    <a:pt x="2221" y="176"/>
                  </a:lnTo>
                  <a:lnTo>
                    <a:pt x="2216" y="177"/>
                  </a:lnTo>
                  <a:lnTo>
                    <a:pt x="2216" y="177"/>
                  </a:lnTo>
                  <a:moveTo>
                    <a:pt x="1084" y="54"/>
                  </a:moveTo>
                  <a:lnTo>
                    <a:pt x="1057" y="27"/>
                  </a:lnTo>
                  <a:moveTo>
                    <a:pt x="1136" y="25"/>
                  </a:moveTo>
                  <a:lnTo>
                    <a:pt x="1141" y="8"/>
                  </a:lnTo>
                  <a:moveTo>
                    <a:pt x="1227" y="0"/>
                  </a:moveTo>
                  <a:lnTo>
                    <a:pt x="1212" y="1"/>
                  </a:lnTo>
                </a:path>
              </a:pathLst>
            </a:custGeom>
            <a:noFill/>
            <a:ln w="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258">
              <a:extLst>
                <a:ext uri="{FF2B5EF4-FFF2-40B4-BE49-F238E27FC236}">
                  <a16:creationId xmlns:a16="http://schemas.microsoft.com/office/drawing/2014/main" id="{1C434F6D-CF01-324A-5E44-6F406668495B}"/>
                </a:ext>
              </a:extLst>
            </p:cNvPr>
            <p:cNvSpPr>
              <a:spLocks noEditPoints="1"/>
            </p:cNvSpPr>
            <p:nvPr/>
          </p:nvSpPr>
          <p:spPr bwMode="auto">
            <a:xfrm>
              <a:off x="3368" y="1839"/>
              <a:ext cx="18" cy="6"/>
            </a:xfrm>
            <a:custGeom>
              <a:avLst/>
              <a:gdLst>
                <a:gd name="T0" fmla="*/ 3 w 18"/>
                <a:gd name="T1" fmla="*/ 0 h 6"/>
                <a:gd name="T2" fmla="*/ 4 w 18"/>
                <a:gd name="T3" fmla="*/ 1 h 6"/>
                <a:gd name="T4" fmla="*/ 0 w 18"/>
                <a:gd name="T5" fmla="*/ 6 h 6"/>
                <a:gd name="T6" fmla="*/ 18 w 18"/>
                <a:gd name="T7" fmla="*/ 2 h 6"/>
                <a:gd name="T8" fmla="*/ 15 w 18"/>
                <a:gd name="T9" fmla="*/ 3 h 6"/>
                <a:gd name="T10" fmla="*/ 12 w 18"/>
                <a:gd name="T11" fmla="*/ 4 h 6"/>
              </a:gdLst>
              <a:ahLst/>
              <a:cxnLst>
                <a:cxn ang="0">
                  <a:pos x="T0" y="T1"/>
                </a:cxn>
                <a:cxn ang="0">
                  <a:pos x="T2" y="T3"/>
                </a:cxn>
                <a:cxn ang="0">
                  <a:pos x="T4" y="T5"/>
                </a:cxn>
                <a:cxn ang="0">
                  <a:pos x="T6" y="T7"/>
                </a:cxn>
                <a:cxn ang="0">
                  <a:pos x="T8" y="T9"/>
                </a:cxn>
                <a:cxn ang="0">
                  <a:pos x="T10" y="T11"/>
                </a:cxn>
              </a:cxnLst>
              <a:rect l="0" t="0" r="r" b="b"/>
              <a:pathLst>
                <a:path w="18" h="6">
                  <a:moveTo>
                    <a:pt x="3" y="0"/>
                  </a:moveTo>
                  <a:lnTo>
                    <a:pt x="4" y="1"/>
                  </a:lnTo>
                  <a:lnTo>
                    <a:pt x="0" y="6"/>
                  </a:lnTo>
                  <a:moveTo>
                    <a:pt x="18" y="2"/>
                  </a:moveTo>
                  <a:lnTo>
                    <a:pt x="15" y="3"/>
                  </a:lnTo>
                  <a:lnTo>
                    <a:pt x="12" y="4"/>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259">
              <a:extLst>
                <a:ext uri="{FF2B5EF4-FFF2-40B4-BE49-F238E27FC236}">
                  <a16:creationId xmlns:a16="http://schemas.microsoft.com/office/drawing/2014/main" id="{87614C4F-08DA-12F8-0A7F-AADC1A0DBC75}"/>
                </a:ext>
              </a:extLst>
            </p:cNvPr>
            <p:cNvSpPr>
              <a:spLocks/>
            </p:cNvSpPr>
            <p:nvPr/>
          </p:nvSpPr>
          <p:spPr bwMode="auto">
            <a:xfrm>
              <a:off x="3377" y="1828"/>
              <a:ext cx="5" cy="11"/>
            </a:xfrm>
            <a:custGeom>
              <a:avLst/>
              <a:gdLst>
                <a:gd name="T0" fmla="*/ 0 w 5"/>
                <a:gd name="T1" fmla="*/ 11 h 11"/>
                <a:gd name="T2" fmla="*/ 5 w 5"/>
                <a:gd name="T3" fmla="*/ 8 h 11"/>
                <a:gd name="T4" fmla="*/ 3 w 5"/>
                <a:gd name="T5" fmla="*/ 7 h 11"/>
                <a:gd name="T6" fmla="*/ 0 w 5"/>
                <a:gd name="T7" fmla="*/ 7 h 11"/>
                <a:gd name="T8" fmla="*/ 0 w 5"/>
                <a:gd name="T9" fmla="*/ 2 h 11"/>
                <a:gd name="T10" fmla="*/ 0 w 5"/>
                <a:gd name="T11" fmla="*/ 0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5" y="8"/>
                  </a:lnTo>
                  <a:lnTo>
                    <a:pt x="3" y="7"/>
                  </a:lnTo>
                  <a:lnTo>
                    <a:pt x="0" y="7"/>
                  </a:lnTo>
                  <a:lnTo>
                    <a:pt x="0" y="2"/>
                  </a:lnTo>
                  <a:lnTo>
                    <a:pt x="0" y="0"/>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260">
              <a:extLst>
                <a:ext uri="{FF2B5EF4-FFF2-40B4-BE49-F238E27FC236}">
                  <a16:creationId xmlns:a16="http://schemas.microsoft.com/office/drawing/2014/main" id="{DE7C7D8B-C92A-776D-7308-6AC2A24E25AA}"/>
                </a:ext>
              </a:extLst>
            </p:cNvPr>
            <p:cNvSpPr>
              <a:spLocks/>
            </p:cNvSpPr>
            <p:nvPr/>
          </p:nvSpPr>
          <p:spPr bwMode="auto">
            <a:xfrm>
              <a:off x="3379" y="1822"/>
              <a:ext cx="7" cy="3"/>
            </a:xfrm>
            <a:custGeom>
              <a:avLst/>
              <a:gdLst>
                <a:gd name="T0" fmla="*/ 0 w 7"/>
                <a:gd name="T1" fmla="*/ 0 h 3"/>
                <a:gd name="T2" fmla="*/ 4 w 7"/>
                <a:gd name="T3" fmla="*/ 1 h 3"/>
                <a:gd name="T4" fmla="*/ 7 w 7"/>
                <a:gd name="T5" fmla="*/ 3 h 3"/>
              </a:gdLst>
              <a:ahLst/>
              <a:cxnLst>
                <a:cxn ang="0">
                  <a:pos x="T0" y="T1"/>
                </a:cxn>
                <a:cxn ang="0">
                  <a:pos x="T2" y="T3"/>
                </a:cxn>
                <a:cxn ang="0">
                  <a:pos x="T4" y="T5"/>
                </a:cxn>
              </a:cxnLst>
              <a:rect l="0" t="0" r="r" b="b"/>
              <a:pathLst>
                <a:path w="7" h="3">
                  <a:moveTo>
                    <a:pt x="0" y="0"/>
                  </a:moveTo>
                  <a:lnTo>
                    <a:pt x="4" y="1"/>
                  </a:lnTo>
                  <a:lnTo>
                    <a:pt x="7" y="3"/>
                  </a:lnTo>
                </a:path>
              </a:pathLst>
            </a:custGeom>
            <a:noFill/>
            <a:ln w="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261">
              <a:extLst>
                <a:ext uri="{FF2B5EF4-FFF2-40B4-BE49-F238E27FC236}">
                  <a16:creationId xmlns:a16="http://schemas.microsoft.com/office/drawing/2014/main" id="{6321B691-500D-B617-194D-F10A10558754}"/>
                </a:ext>
              </a:extLst>
            </p:cNvPr>
            <p:cNvSpPr>
              <a:spLocks/>
            </p:cNvSpPr>
            <p:nvPr/>
          </p:nvSpPr>
          <p:spPr bwMode="auto">
            <a:xfrm>
              <a:off x="3393" y="2320"/>
              <a:ext cx="2" cy="2"/>
            </a:xfrm>
            <a:custGeom>
              <a:avLst/>
              <a:gdLst>
                <a:gd name="T0" fmla="*/ 0 w 2"/>
                <a:gd name="T1" fmla="*/ 2 h 2"/>
                <a:gd name="T2" fmla="*/ 1 w 2"/>
                <a:gd name="T3" fmla="*/ 0 h 2"/>
                <a:gd name="T4" fmla="*/ 2 w 2"/>
                <a:gd name="T5" fmla="*/ 0 h 2"/>
              </a:gdLst>
              <a:ahLst/>
              <a:cxnLst>
                <a:cxn ang="0">
                  <a:pos x="T0" y="T1"/>
                </a:cxn>
                <a:cxn ang="0">
                  <a:pos x="T2" y="T3"/>
                </a:cxn>
                <a:cxn ang="0">
                  <a:pos x="T4" y="T5"/>
                </a:cxn>
              </a:cxnLst>
              <a:rect l="0" t="0" r="r" b="b"/>
              <a:pathLst>
                <a:path w="2" h="2">
                  <a:moveTo>
                    <a:pt x="0" y="2"/>
                  </a:moveTo>
                  <a:lnTo>
                    <a:pt x="1" y="0"/>
                  </a:lnTo>
                  <a:lnTo>
                    <a:pt x="2" y="0"/>
                  </a:lnTo>
                </a:path>
              </a:pathLst>
            </a:custGeom>
            <a:noFill/>
            <a:ln w="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62">
              <a:extLst>
                <a:ext uri="{FF2B5EF4-FFF2-40B4-BE49-F238E27FC236}">
                  <a16:creationId xmlns:a16="http://schemas.microsoft.com/office/drawing/2014/main" id="{19C8B3BB-BC28-C0CA-F172-BBC3EDB4264C}"/>
                </a:ext>
              </a:extLst>
            </p:cNvPr>
            <p:cNvSpPr>
              <a:spLocks noChangeShapeType="1"/>
            </p:cNvSpPr>
            <p:nvPr/>
          </p:nvSpPr>
          <p:spPr bwMode="auto">
            <a:xfrm flipV="1">
              <a:off x="3399" y="2317"/>
              <a:ext cx="3" cy="1"/>
            </a:xfrm>
            <a:prstGeom prst="line">
              <a:avLst/>
            </a:prstGeom>
            <a:noFill/>
            <a:ln w="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Freeform 263">
              <a:extLst>
                <a:ext uri="{FF2B5EF4-FFF2-40B4-BE49-F238E27FC236}">
                  <a16:creationId xmlns:a16="http://schemas.microsoft.com/office/drawing/2014/main" id="{75960C5C-6EA4-20A6-203C-E4B9D331624E}"/>
                </a:ext>
              </a:extLst>
            </p:cNvPr>
            <p:cNvSpPr>
              <a:spLocks/>
            </p:cNvSpPr>
            <p:nvPr/>
          </p:nvSpPr>
          <p:spPr bwMode="auto">
            <a:xfrm>
              <a:off x="3405" y="2314"/>
              <a:ext cx="3" cy="2"/>
            </a:xfrm>
            <a:custGeom>
              <a:avLst/>
              <a:gdLst>
                <a:gd name="T0" fmla="*/ 0 w 3"/>
                <a:gd name="T1" fmla="*/ 2 h 2"/>
                <a:gd name="T2" fmla="*/ 1 w 3"/>
                <a:gd name="T3" fmla="*/ 2 h 2"/>
                <a:gd name="T4" fmla="*/ 2 w 3"/>
                <a:gd name="T5" fmla="*/ 0 h 2"/>
                <a:gd name="T6" fmla="*/ 3 w 3"/>
                <a:gd name="T7" fmla="*/ 0 h 2"/>
                <a:gd name="T8" fmla="*/ 2 w 3"/>
                <a:gd name="T9" fmla="*/ 2 h 2"/>
              </a:gdLst>
              <a:ahLst/>
              <a:cxnLst>
                <a:cxn ang="0">
                  <a:pos x="T0" y="T1"/>
                </a:cxn>
                <a:cxn ang="0">
                  <a:pos x="T2" y="T3"/>
                </a:cxn>
                <a:cxn ang="0">
                  <a:pos x="T4" y="T5"/>
                </a:cxn>
                <a:cxn ang="0">
                  <a:pos x="T6" y="T7"/>
                </a:cxn>
                <a:cxn ang="0">
                  <a:pos x="T8" y="T9"/>
                </a:cxn>
              </a:cxnLst>
              <a:rect l="0" t="0" r="r" b="b"/>
              <a:pathLst>
                <a:path w="3" h="2">
                  <a:moveTo>
                    <a:pt x="0" y="2"/>
                  </a:moveTo>
                  <a:lnTo>
                    <a:pt x="1" y="2"/>
                  </a:lnTo>
                  <a:lnTo>
                    <a:pt x="2" y="0"/>
                  </a:lnTo>
                  <a:lnTo>
                    <a:pt x="3" y="0"/>
                  </a:lnTo>
                  <a:lnTo>
                    <a:pt x="2" y="2"/>
                  </a:lnTo>
                </a:path>
              </a:pathLst>
            </a:custGeom>
            <a:noFill/>
            <a:ln w="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264">
              <a:extLst>
                <a:ext uri="{FF2B5EF4-FFF2-40B4-BE49-F238E27FC236}">
                  <a16:creationId xmlns:a16="http://schemas.microsoft.com/office/drawing/2014/main" id="{1F8B91C1-9B64-3446-DC7E-33F80E59AB60}"/>
                </a:ext>
              </a:extLst>
            </p:cNvPr>
            <p:cNvSpPr>
              <a:spLocks/>
            </p:cNvSpPr>
            <p:nvPr/>
          </p:nvSpPr>
          <p:spPr bwMode="auto">
            <a:xfrm>
              <a:off x="3409" y="2316"/>
              <a:ext cx="1" cy="4"/>
            </a:xfrm>
            <a:custGeom>
              <a:avLst/>
              <a:gdLst>
                <a:gd name="T0" fmla="*/ 1 w 1"/>
                <a:gd name="T1" fmla="*/ 0 h 4"/>
                <a:gd name="T2" fmla="*/ 1 w 1"/>
                <a:gd name="T3" fmla="*/ 2 h 4"/>
                <a:gd name="T4" fmla="*/ 0 w 1"/>
                <a:gd name="T5" fmla="*/ 2 h 4"/>
                <a:gd name="T6" fmla="*/ 0 w 1"/>
                <a:gd name="T7" fmla="*/ 3 h 4"/>
                <a:gd name="T8" fmla="*/ 0 w 1"/>
                <a:gd name="T9" fmla="*/ 4 h 4"/>
              </a:gdLst>
              <a:ahLst/>
              <a:cxnLst>
                <a:cxn ang="0">
                  <a:pos x="T0" y="T1"/>
                </a:cxn>
                <a:cxn ang="0">
                  <a:pos x="T2" y="T3"/>
                </a:cxn>
                <a:cxn ang="0">
                  <a:pos x="T4" y="T5"/>
                </a:cxn>
                <a:cxn ang="0">
                  <a:pos x="T6" y="T7"/>
                </a:cxn>
                <a:cxn ang="0">
                  <a:pos x="T8" y="T9"/>
                </a:cxn>
              </a:cxnLst>
              <a:rect l="0" t="0" r="r" b="b"/>
              <a:pathLst>
                <a:path w="1" h="4">
                  <a:moveTo>
                    <a:pt x="1" y="0"/>
                  </a:moveTo>
                  <a:lnTo>
                    <a:pt x="1" y="2"/>
                  </a:lnTo>
                  <a:lnTo>
                    <a:pt x="0" y="2"/>
                  </a:lnTo>
                  <a:lnTo>
                    <a:pt x="0" y="3"/>
                  </a:lnTo>
                  <a:lnTo>
                    <a:pt x="0" y="4"/>
                  </a:lnTo>
                </a:path>
              </a:pathLst>
            </a:custGeom>
            <a:noFill/>
            <a:ln w="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Freeform 265">
              <a:extLst>
                <a:ext uri="{FF2B5EF4-FFF2-40B4-BE49-F238E27FC236}">
                  <a16:creationId xmlns:a16="http://schemas.microsoft.com/office/drawing/2014/main" id="{EC8D2328-225A-7D89-0438-42AFEA5AD006}"/>
                </a:ext>
              </a:extLst>
            </p:cNvPr>
            <p:cNvSpPr>
              <a:spLocks/>
            </p:cNvSpPr>
            <p:nvPr/>
          </p:nvSpPr>
          <p:spPr bwMode="auto">
            <a:xfrm>
              <a:off x="3411" y="2320"/>
              <a:ext cx="3" cy="2"/>
            </a:xfrm>
            <a:custGeom>
              <a:avLst/>
              <a:gdLst>
                <a:gd name="T0" fmla="*/ 0 w 3"/>
                <a:gd name="T1" fmla="*/ 2 h 2"/>
                <a:gd name="T2" fmla="*/ 1 w 3"/>
                <a:gd name="T3" fmla="*/ 2 h 2"/>
                <a:gd name="T4" fmla="*/ 1 w 3"/>
                <a:gd name="T5" fmla="*/ 1 h 2"/>
                <a:gd name="T6" fmla="*/ 1 w 3"/>
                <a:gd name="T7" fmla="*/ 0 h 2"/>
                <a:gd name="T8" fmla="*/ 3 w 3"/>
                <a:gd name="T9" fmla="*/ 1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1" y="2"/>
                  </a:lnTo>
                  <a:lnTo>
                    <a:pt x="1" y="1"/>
                  </a:lnTo>
                  <a:lnTo>
                    <a:pt x="1" y="0"/>
                  </a:lnTo>
                  <a:lnTo>
                    <a:pt x="3" y="1"/>
                  </a:lnTo>
                  <a:lnTo>
                    <a:pt x="3" y="1"/>
                  </a:lnTo>
                </a:path>
              </a:pathLst>
            </a:custGeom>
            <a:noFill/>
            <a:ln w="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266">
              <a:extLst>
                <a:ext uri="{FF2B5EF4-FFF2-40B4-BE49-F238E27FC236}">
                  <a16:creationId xmlns:a16="http://schemas.microsoft.com/office/drawing/2014/main" id="{BC277D66-91AA-B61A-B916-4242A61F5F4B}"/>
                </a:ext>
              </a:extLst>
            </p:cNvPr>
            <p:cNvSpPr>
              <a:spLocks/>
            </p:cNvSpPr>
            <p:nvPr/>
          </p:nvSpPr>
          <p:spPr bwMode="auto">
            <a:xfrm>
              <a:off x="3953" y="1781"/>
              <a:ext cx="45" cy="35"/>
            </a:xfrm>
            <a:custGeom>
              <a:avLst/>
              <a:gdLst>
                <a:gd name="T0" fmla="*/ 15 w 45"/>
                <a:gd name="T1" fmla="*/ 34 h 35"/>
                <a:gd name="T2" fmla="*/ 15 w 45"/>
                <a:gd name="T3" fmla="*/ 34 h 35"/>
                <a:gd name="T4" fmla="*/ 14 w 45"/>
                <a:gd name="T5" fmla="*/ 32 h 35"/>
                <a:gd name="T6" fmla="*/ 13 w 45"/>
                <a:gd name="T7" fmla="*/ 32 h 35"/>
                <a:gd name="T8" fmla="*/ 12 w 45"/>
                <a:gd name="T9" fmla="*/ 32 h 35"/>
                <a:gd name="T10" fmla="*/ 8 w 45"/>
                <a:gd name="T11" fmla="*/ 29 h 35"/>
                <a:gd name="T12" fmla="*/ 7 w 45"/>
                <a:gd name="T13" fmla="*/ 28 h 35"/>
                <a:gd name="T14" fmla="*/ 7 w 45"/>
                <a:gd name="T15" fmla="*/ 28 h 35"/>
                <a:gd name="T16" fmla="*/ 8 w 45"/>
                <a:gd name="T17" fmla="*/ 27 h 35"/>
                <a:gd name="T18" fmla="*/ 8 w 45"/>
                <a:gd name="T19" fmla="*/ 27 h 35"/>
                <a:gd name="T20" fmla="*/ 9 w 45"/>
                <a:gd name="T21" fmla="*/ 24 h 35"/>
                <a:gd name="T22" fmla="*/ 8 w 45"/>
                <a:gd name="T23" fmla="*/ 23 h 35"/>
                <a:gd name="T24" fmla="*/ 7 w 45"/>
                <a:gd name="T25" fmla="*/ 22 h 35"/>
                <a:gd name="T26" fmla="*/ 6 w 45"/>
                <a:gd name="T27" fmla="*/ 22 h 35"/>
                <a:gd name="T28" fmla="*/ 5 w 45"/>
                <a:gd name="T29" fmla="*/ 20 h 35"/>
                <a:gd name="T30" fmla="*/ 5 w 45"/>
                <a:gd name="T31" fmla="*/ 19 h 35"/>
                <a:gd name="T32" fmla="*/ 5 w 45"/>
                <a:gd name="T33" fmla="*/ 18 h 35"/>
                <a:gd name="T34" fmla="*/ 6 w 45"/>
                <a:gd name="T35" fmla="*/ 17 h 35"/>
                <a:gd name="T36" fmla="*/ 7 w 45"/>
                <a:gd name="T37" fmla="*/ 17 h 35"/>
                <a:gd name="T38" fmla="*/ 8 w 45"/>
                <a:gd name="T39" fmla="*/ 17 h 35"/>
                <a:gd name="T40" fmla="*/ 8 w 45"/>
                <a:gd name="T41" fmla="*/ 16 h 35"/>
                <a:gd name="T42" fmla="*/ 8 w 45"/>
                <a:gd name="T43" fmla="*/ 15 h 35"/>
                <a:gd name="T44" fmla="*/ 8 w 45"/>
                <a:gd name="T45" fmla="*/ 14 h 35"/>
                <a:gd name="T46" fmla="*/ 5 w 45"/>
                <a:gd name="T47" fmla="*/ 14 h 35"/>
                <a:gd name="T48" fmla="*/ 4 w 45"/>
                <a:gd name="T49" fmla="*/ 14 h 35"/>
                <a:gd name="T50" fmla="*/ 3 w 45"/>
                <a:gd name="T51" fmla="*/ 14 h 35"/>
                <a:gd name="T52" fmla="*/ 3 w 45"/>
                <a:gd name="T53" fmla="*/ 13 h 35"/>
                <a:gd name="T54" fmla="*/ 2 w 45"/>
                <a:gd name="T55" fmla="*/ 12 h 35"/>
                <a:gd name="T56" fmla="*/ 3 w 45"/>
                <a:gd name="T57" fmla="*/ 12 h 35"/>
                <a:gd name="T58" fmla="*/ 4 w 45"/>
                <a:gd name="T59" fmla="*/ 11 h 35"/>
                <a:gd name="T60" fmla="*/ 3 w 45"/>
                <a:gd name="T61" fmla="*/ 10 h 35"/>
                <a:gd name="T62" fmla="*/ 2 w 45"/>
                <a:gd name="T63" fmla="*/ 9 h 35"/>
                <a:gd name="T64" fmla="*/ 1 w 45"/>
                <a:gd name="T65" fmla="*/ 9 h 35"/>
                <a:gd name="T66" fmla="*/ 0 w 45"/>
                <a:gd name="T67" fmla="*/ 9 h 35"/>
                <a:gd name="T68" fmla="*/ 0 w 45"/>
                <a:gd name="T69" fmla="*/ 8 h 35"/>
                <a:gd name="T70" fmla="*/ 0 w 45"/>
                <a:gd name="T71" fmla="*/ 8 h 35"/>
                <a:gd name="T72" fmla="*/ 1 w 45"/>
                <a:gd name="T73" fmla="*/ 3 h 35"/>
                <a:gd name="T74" fmla="*/ 1 w 45"/>
                <a:gd name="T75" fmla="*/ 2 h 35"/>
                <a:gd name="T76" fmla="*/ 3 w 45"/>
                <a:gd name="T77" fmla="*/ 2 h 35"/>
                <a:gd name="T78" fmla="*/ 4 w 45"/>
                <a:gd name="T79" fmla="*/ 1 h 35"/>
                <a:gd name="T80" fmla="*/ 5 w 45"/>
                <a:gd name="T81" fmla="*/ 0 h 35"/>
                <a:gd name="T82" fmla="*/ 7 w 45"/>
                <a:gd name="T83" fmla="*/ 1 h 35"/>
                <a:gd name="T84" fmla="*/ 8 w 45"/>
                <a:gd name="T85" fmla="*/ 1 h 35"/>
                <a:gd name="T86" fmla="*/ 12 w 45"/>
                <a:gd name="T87" fmla="*/ 2 h 35"/>
                <a:gd name="T88" fmla="*/ 19 w 45"/>
                <a:gd name="T89" fmla="*/ 3 h 35"/>
                <a:gd name="T90" fmla="*/ 22 w 45"/>
                <a:gd name="T91" fmla="*/ 4 h 35"/>
                <a:gd name="T92" fmla="*/ 27 w 45"/>
                <a:gd name="T93" fmla="*/ 6 h 35"/>
                <a:gd name="T94" fmla="*/ 29 w 45"/>
                <a:gd name="T95" fmla="*/ 6 h 35"/>
                <a:gd name="T96" fmla="*/ 30 w 45"/>
                <a:gd name="T97" fmla="*/ 4 h 35"/>
                <a:gd name="T98" fmla="*/ 31 w 45"/>
                <a:gd name="T99" fmla="*/ 3 h 35"/>
                <a:gd name="T100" fmla="*/ 32 w 45"/>
                <a:gd name="T101" fmla="*/ 3 h 35"/>
                <a:gd name="T102" fmla="*/ 33 w 45"/>
                <a:gd name="T103" fmla="*/ 3 h 35"/>
                <a:gd name="T104" fmla="*/ 34 w 45"/>
                <a:gd name="T105" fmla="*/ 4 h 35"/>
                <a:gd name="T106" fmla="*/ 35 w 45"/>
                <a:gd name="T107" fmla="*/ 3 h 35"/>
                <a:gd name="T108" fmla="*/ 35 w 45"/>
                <a:gd name="T109" fmla="*/ 2 h 35"/>
                <a:gd name="T110" fmla="*/ 37 w 45"/>
                <a:gd name="T111" fmla="*/ 1 h 35"/>
                <a:gd name="T112" fmla="*/ 38 w 45"/>
                <a:gd name="T113" fmla="*/ 1 h 35"/>
                <a:gd name="T114" fmla="*/ 41 w 45"/>
                <a:gd name="T115" fmla="*/ 1 h 35"/>
                <a:gd name="T116" fmla="*/ 43 w 45"/>
                <a:gd name="T117" fmla="*/ 2 h 35"/>
                <a:gd name="T118" fmla="*/ 43 w 45"/>
                <a:gd name="T119" fmla="*/ 2 h 35"/>
                <a:gd name="T120" fmla="*/ 44 w 45"/>
                <a:gd name="T1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35">
                  <a:moveTo>
                    <a:pt x="15" y="35"/>
                  </a:moveTo>
                  <a:lnTo>
                    <a:pt x="15" y="35"/>
                  </a:lnTo>
                  <a:lnTo>
                    <a:pt x="15" y="35"/>
                  </a:lnTo>
                  <a:lnTo>
                    <a:pt x="15" y="34"/>
                  </a:lnTo>
                  <a:lnTo>
                    <a:pt x="15" y="34"/>
                  </a:lnTo>
                  <a:lnTo>
                    <a:pt x="15" y="34"/>
                  </a:lnTo>
                  <a:lnTo>
                    <a:pt x="15" y="34"/>
                  </a:lnTo>
                  <a:lnTo>
                    <a:pt x="15" y="34"/>
                  </a:lnTo>
                  <a:lnTo>
                    <a:pt x="14" y="33"/>
                  </a:lnTo>
                  <a:lnTo>
                    <a:pt x="14" y="32"/>
                  </a:lnTo>
                  <a:lnTo>
                    <a:pt x="14" y="32"/>
                  </a:lnTo>
                  <a:lnTo>
                    <a:pt x="14" y="32"/>
                  </a:lnTo>
                  <a:lnTo>
                    <a:pt x="13" y="32"/>
                  </a:lnTo>
                  <a:lnTo>
                    <a:pt x="13" y="32"/>
                  </a:lnTo>
                  <a:lnTo>
                    <a:pt x="13" y="32"/>
                  </a:lnTo>
                  <a:lnTo>
                    <a:pt x="13" y="32"/>
                  </a:lnTo>
                  <a:lnTo>
                    <a:pt x="12" y="32"/>
                  </a:lnTo>
                  <a:lnTo>
                    <a:pt x="12" y="32"/>
                  </a:lnTo>
                  <a:lnTo>
                    <a:pt x="12" y="32"/>
                  </a:lnTo>
                  <a:lnTo>
                    <a:pt x="12" y="32"/>
                  </a:lnTo>
                  <a:lnTo>
                    <a:pt x="11" y="31"/>
                  </a:lnTo>
                  <a:lnTo>
                    <a:pt x="8" y="30"/>
                  </a:lnTo>
                  <a:lnTo>
                    <a:pt x="8" y="29"/>
                  </a:lnTo>
                  <a:lnTo>
                    <a:pt x="8" y="29"/>
                  </a:lnTo>
                  <a:lnTo>
                    <a:pt x="8" y="29"/>
                  </a:lnTo>
                  <a:lnTo>
                    <a:pt x="7" y="29"/>
                  </a:lnTo>
                  <a:lnTo>
                    <a:pt x="7" y="29"/>
                  </a:lnTo>
                  <a:lnTo>
                    <a:pt x="7" y="28"/>
                  </a:lnTo>
                  <a:lnTo>
                    <a:pt x="7" y="28"/>
                  </a:lnTo>
                  <a:lnTo>
                    <a:pt x="7" y="28"/>
                  </a:lnTo>
                  <a:lnTo>
                    <a:pt x="7" y="28"/>
                  </a:lnTo>
                  <a:lnTo>
                    <a:pt x="7" y="28"/>
                  </a:lnTo>
                  <a:lnTo>
                    <a:pt x="7" y="28"/>
                  </a:lnTo>
                  <a:lnTo>
                    <a:pt x="8" y="27"/>
                  </a:lnTo>
                  <a:lnTo>
                    <a:pt x="8" y="27"/>
                  </a:lnTo>
                  <a:lnTo>
                    <a:pt x="8" y="27"/>
                  </a:lnTo>
                  <a:lnTo>
                    <a:pt x="8" y="27"/>
                  </a:lnTo>
                  <a:lnTo>
                    <a:pt x="8" y="27"/>
                  </a:lnTo>
                  <a:lnTo>
                    <a:pt x="8" y="27"/>
                  </a:lnTo>
                  <a:lnTo>
                    <a:pt x="8" y="27"/>
                  </a:lnTo>
                  <a:lnTo>
                    <a:pt x="9" y="26"/>
                  </a:lnTo>
                  <a:lnTo>
                    <a:pt x="9" y="24"/>
                  </a:lnTo>
                  <a:lnTo>
                    <a:pt x="9" y="24"/>
                  </a:lnTo>
                  <a:lnTo>
                    <a:pt x="9" y="24"/>
                  </a:lnTo>
                  <a:lnTo>
                    <a:pt x="8" y="23"/>
                  </a:lnTo>
                  <a:lnTo>
                    <a:pt x="8" y="23"/>
                  </a:lnTo>
                  <a:lnTo>
                    <a:pt x="8" y="23"/>
                  </a:lnTo>
                  <a:lnTo>
                    <a:pt x="8" y="23"/>
                  </a:lnTo>
                  <a:lnTo>
                    <a:pt x="8" y="23"/>
                  </a:lnTo>
                  <a:lnTo>
                    <a:pt x="8" y="23"/>
                  </a:lnTo>
                  <a:lnTo>
                    <a:pt x="7" y="22"/>
                  </a:lnTo>
                  <a:lnTo>
                    <a:pt x="7" y="22"/>
                  </a:lnTo>
                  <a:lnTo>
                    <a:pt x="6" y="22"/>
                  </a:lnTo>
                  <a:lnTo>
                    <a:pt x="6" y="22"/>
                  </a:lnTo>
                  <a:lnTo>
                    <a:pt x="6" y="22"/>
                  </a:lnTo>
                  <a:lnTo>
                    <a:pt x="6" y="22"/>
                  </a:lnTo>
                  <a:lnTo>
                    <a:pt x="5" y="20"/>
                  </a:lnTo>
                  <a:lnTo>
                    <a:pt x="5" y="20"/>
                  </a:lnTo>
                  <a:lnTo>
                    <a:pt x="5" y="20"/>
                  </a:lnTo>
                  <a:lnTo>
                    <a:pt x="5" y="20"/>
                  </a:lnTo>
                  <a:lnTo>
                    <a:pt x="5" y="19"/>
                  </a:lnTo>
                  <a:lnTo>
                    <a:pt x="5" y="19"/>
                  </a:lnTo>
                  <a:lnTo>
                    <a:pt x="5" y="19"/>
                  </a:lnTo>
                  <a:lnTo>
                    <a:pt x="5" y="19"/>
                  </a:lnTo>
                  <a:lnTo>
                    <a:pt x="5" y="19"/>
                  </a:lnTo>
                  <a:lnTo>
                    <a:pt x="5" y="18"/>
                  </a:lnTo>
                  <a:lnTo>
                    <a:pt x="5" y="18"/>
                  </a:lnTo>
                  <a:lnTo>
                    <a:pt x="5" y="18"/>
                  </a:lnTo>
                  <a:lnTo>
                    <a:pt x="5" y="17"/>
                  </a:lnTo>
                  <a:lnTo>
                    <a:pt x="5" y="17"/>
                  </a:lnTo>
                  <a:lnTo>
                    <a:pt x="6" y="17"/>
                  </a:lnTo>
                  <a:lnTo>
                    <a:pt x="6" y="17"/>
                  </a:lnTo>
                  <a:lnTo>
                    <a:pt x="6" y="17"/>
                  </a:lnTo>
                  <a:lnTo>
                    <a:pt x="6" y="17"/>
                  </a:lnTo>
                  <a:lnTo>
                    <a:pt x="7" y="17"/>
                  </a:lnTo>
                  <a:lnTo>
                    <a:pt x="7" y="17"/>
                  </a:lnTo>
                  <a:lnTo>
                    <a:pt x="7" y="17"/>
                  </a:lnTo>
                  <a:lnTo>
                    <a:pt x="7" y="17"/>
                  </a:lnTo>
                  <a:lnTo>
                    <a:pt x="7" y="17"/>
                  </a:lnTo>
                  <a:lnTo>
                    <a:pt x="8" y="17"/>
                  </a:lnTo>
                  <a:lnTo>
                    <a:pt x="8" y="16"/>
                  </a:lnTo>
                  <a:lnTo>
                    <a:pt x="8" y="16"/>
                  </a:lnTo>
                  <a:lnTo>
                    <a:pt x="8" y="16"/>
                  </a:lnTo>
                  <a:lnTo>
                    <a:pt x="8" y="16"/>
                  </a:lnTo>
                  <a:lnTo>
                    <a:pt x="8" y="16"/>
                  </a:lnTo>
                  <a:lnTo>
                    <a:pt x="8" y="15"/>
                  </a:lnTo>
                  <a:lnTo>
                    <a:pt x="8" y="15"/>
                  </a:lnTo>
                  <a:lnTo>
                    <a:pt x="8" y="15"/>
                  </a:lnTo>
                  <a:lnTo>
                    <a:pt x="8" y="15"/>
                  </a:lnTo>
                  <a:lnTo>
                    <a:pt x="8" y="15"/>
                  </a:lnTo>
                  <a:lnTo>
                    <a:pt x="8" y="14"/>
                  </a:lnTo>
                  <a:lnTo>
                    <a:pt x="8" y="14"/>
                  </a:lnTo>
                  <a:lnTo>
                    <a:pt x="8" y="14"/>
                  </a:lnTo>
                  <a:lnTo>
                    <a:pt x="7" y="14"/>
                  </a:lnTo>
                  <a:lnTo>
                    <a:pt x="5" y="14"/>
                  </a:lnTo>
                  <a:lnTo>
                    <a:pt x="5" y="14"/>
                  </a:lnTo>
                  <a:lnTo>
                    <a:pt x="4" y="14"/>
                  </a:lnTo>
                  <a:lnTo>
                    <a:pt x="4" y="14"/>
                  </a:lnTo>
                  <a:lnTo>
                    <a:pt x="4" y="14"/>
                  </a:lnTo>
                  <a:lnTo>
                    <a:pt x="4" y="14"/>
                  </a:lnTo>
                  <a:lnTo>
                    <a:pt x="4" y="14"/>
                  </a:lnTo>
                  <a:lnTo>
                    <a:pt x="4" y="14"/>
                  </a:lnTo>
                  <a:lnTo>
                    <a:pt x="3" y="14"/>
                  </a:lnTo>
                  <a:lnTo>
                    <a:pt x="3" y="14"/>
                  </a:lnTo>
                  <a:lnTo>
                    <a:pt x="3" y="14"/>
                  </a:lnTo>
                  <a:lnTo>
                    <a:pt x="3" y="14"/>
                  </a:lnTo>
                  <a:lnTo>
                    <a:pt x="3" y="14"/>
                  </a:lnTo>
                  <a:lnTo>
                    <a:pt x="3" y="13"/>
                  </a:lnTo>
                  <a:lnTo>
                    <a:pt x="2" y="13"/>
                  </a:lnTo>
                  <a:lnTo>
                    <a:pt x="2" y="13"/>
                  </a:lnTo>
                  <a:lnTo>
                    <a:pt x="2" y="13"/>
                  </a:lnTo>
                  <a:lnTo>
                    <a:pt x="2" y="12"/>
                  </a:lnTo>
                  <a:lnTo>
                    <a:pt x="2" y="12"/>
                  </a:lnTo>
                  <a:lnTo>
                    <a:pt x="3" y="12"/>
                  </a:lnTo>
                  <a:lnTo>
                    <a:pt x="3" y="12"/>
                  </a:lnTo>
                  <a:lnTo>
                    <a:pt x="3" y="12"/>
                  </a:lnTo>
                  <a:lnTo>
                    <a:pt x="3" y="12"/>
                  </a:lnTo>
                  <a:lnTo>
                    <a:pt x="3" y="12"/>
                  </a:lnTo>
                  <a:lnTo>
                    <a:pt x="4" y="12"/>
                  </a:lnTo>
                  <a:lnTo>
                    <a:pt x="4" y="11"/>
                  </a:lnTo>
                  <a:lnTo>
                    <a:pt x="4" y="11"/>
                  </a:lnTo>
                  <a:lnTo>
                    <a:pt x="4" y="11"/>
                  </a:lnTo>
                  <a:lnTo>
                    <a:pt x="3" y="11"/>
                  </a:lnTo>
                  <a:lnTo>
                    <a:pt x="3" y="10"/>
                  </a:lnTo>
                  <a:lnTo>
                    <a:pt x="3" y="10"/>
                  </a:lnTo>
                  <a:lnTo>
                    <a:pt x="2" y="9"/>
                  </a:lnTo>
                  <a:lnTo>
                    <a:pt x="2" y="9"/>
                  </a:lnTo>
                  <a:lnTo>
                    <a:pt x="2" y="9"/>
                  </a:lnTo>
                  <a:lnTo>
                    <a:pt x="2" y="9"/>
                  </a:lnTo>
                  <a:lnTo>
                    <a:pt x="2" y="9"/>
                  </a:lnTo>
                  <a:lnTo>
                    <a:pt x="2" y="9"/>
                  </a:lnTo>
                  <a:lnTo>
                    <a:pt x="1" y="9"/>
                  </a:lnTo>
                  <a:lnTo>
                    <a:pt x="1" y="9"/>
                  </a:lnTo>
                  <a:lnTo>
                    <a:pt x="1" y="9"/>
                  </a:lnTo>
                  <a:lnTo>
                    <a:pt x="1" y="9"/>
                  </a:lnTo>
                  <a:lnTo>
                    <a:pt x="0" y="9"/>
                  </a:lnTo>
                  <a:lnTo>
                    <a:pt x="0" y="9"/>
                  </a:lnTo>
                  <a:lnTo>
                    <a:pt x="0" y="9"/>
                  </a:lnTo>
                  <a:lnTo>
                    <a:pt x="0" y="8"/>
                  </a:lnTo>
                  <a:lnTo>
                    <a:pt x="0" y="8"/>
                  </a:lnTo>
                  <a:lnTo>
                    <a:pt x="0" y="8"/>
                  </a:lnTo>
                  <a:lnTo>
                    <a:pt x="0" y="8"/>
                  </a:lnTo>
                  <a:lnTo>
                    <a:pt x="0" y="8"/>
                  </a:lnTo>
                  <a:lnTo>
                    <a:pt x="0" y="8"/>
                  </a:lnTo>
                  <a:lnTo>
                    <a:pt x="0" y="6"/>
                  </a:lnTo>
                  <a:lnTo>
                    <a:pt x="0" y="4"/>
                  </a:lnTo>
                  <a:lnTo>
                    <a:pt x="1" y="3"/>
                  </a:lnTo>
                  <a:lnTo>
                    <a:pt x="1" y="3"/>
                  </a:lnTo>
                  <a:lnTo>
                    <a:pt x="1" y="3"/>
                  </a:lnTo>
                  <a:lnTo>
                    <a:pt x="1" y="3"/>
                  </a:lnTo>
                  <a:lnTo>
                    <a:pt x="1" y="3"/>
                  </a:lnTo>
                  <a:lnTo>
                    <a:pt x="1" y="2"/>
                  </a:lnTo>
                  <a:lnTo>
                    <a:pt x="1" y="2"/>
                  </a:lnTo>
                  <a:lnTo>
                    <a:pt x="1" y="2"/>
                  </a:lnTo>
                  <a:lnTo>
                    <a:pt x="2" y="2"/>
                  </a:lnTo>
                  <a:lnTo>
                    <a:pt x="3" y="2"/>
                  </a:lnTo>
                  <a:lnTo>
                    <a:pt x="3" y="2"/>
                  </a:lnTo>
                  <a:lnTo>
                    <a:pt x="3" y="2"/>
                  </a:lnTo>
                  <a:lnTo>
                    <a:pt x="4" y="1"/>
                  </a:lnTo>
                  <a:lnTo>
                    <a:pt x="4" y="1"/>
                  </a:lnTo>
                  <a:lnTo>
                    <a:pt x="4" y="1"/>
                  </a:lnTo>
                  <a:lnTo>
                    <a:pt x="4" y="1"/>
                  </a:lnTo>
                  <a:lnTo>
                    <a:pt x="5" y="1"/>
                  </a:lnTo>
                  <a:lnTo>
                    <a:pt x="5" y="0"/>
                  </a:lnTo>
                  <a:lnTo>
                    <a:pt x="6" y="0"/>
                  </a:lnTo>
                  <a:lnTo>
                    <a:pt x="6" y="0"/>
                  </a:lnTo>
                  <a:lnTo>
                    <a:pt x="6" y="0"/>
                  </a:lnTo>
                  <a:lnTo>
                    <a:pt x="7" y="1"/>
                  </a:lnTo>
                  <a:lnTo>
                    <a:pt x="7" y="1"/>
                  </a:lnTo>
                  <a:lnTo>
                    <a:pt x="8" y="1"/>
                  </a:lnTo>
                  <a:lnTo>
                    <a:pt x="8" y="1"/>
                  </a:lnTo>
                  <a:lnTo>
                    <a:pt x="8" y="1"/>
                  </a:lnTo>
                  <a:lnTo>
                    <a:pt x="9" y="1"/>
                  </a:lnTo>
                  <a:lnTo>
                    <a:pt x="11" y="2"/>
                  </a:lnTo>
                  <a:lnTo>
                    <a:pt x="12" y="2"/>
                  </a:lnTo>
                  <a:lnTo>
                    <a:pt x="12" y="2"/>
                  </a:lnTo>
                  <a:lnTo>
                    <a:pt x="17" y="3"/>
                  </a:lnTo>
                  <a:lnTo>
                    <a:pt x="18" y="3"/>
                  </a:lnTo>
                  <a:lnTo>
                    <a:pt x="18" y="3"/>
                  </a:lnTo>
                  <a:lnTo>
                    <a:pt x="19" y="3"/>
                  </a:lnTo>
                  <a:lnTo>
                    <a:pt x="19" y="3"/>
                  </a:lnTo>
                  <a:lnTo>
                    <a:pt x="20" y="3"/>
                  </a:lnTo>
                  <a:lnTo>
                    <a:pt x="21" y="4"/>
                  </a:lnTo>
                  <a:lnTo>
                    <a:pt x="22" y="4"/>
                  </a:lnTo>
                  <a:lnTo>
                    <a:pt x="22" y="4"/>
                  </a:lnTo>
                  <a:lnTo>
                    <a:pt x="22" y="4"/>
                  </a:lnTo>
                  <a:lnTo>
                    <a:pt x="27" y="6"/>
                  </a:lnTo>
                  <a:lnTo>
                    <a:pt x="27" y="6"/>
                  </a:lnTo>
                  <a:lnTo>
                    <a:pt x="29" y="6"/>
                  </a:lnTo>
                  <a:lnTo>
                    <a:pt x="29" y="6"/>
                  </a:lnTo>
                  <a:lnTo>
                    <a:pt x="29" y="6"/>
                  </a:lnTo>
                  <a:lnTo>
                    <a:pt x="29" y="6"/>
                  </a:lnTo>
                  <a:lnTo>
                    <a:pt x="29" y="6"/>
                  </a:lnTo>
                  <a:lnTo>
                    <a:pt x="30" y="6"/>
                  </a:lnTo>
                  <a:lnTo>
                    <a:pt x="30" y="4"/>
                  </a:lnTo>
                  <a:lnTo>
                    <a:pt x="30" y="4"/>
                  </a:lnTo>
                  <a:lnTo>
                    <a:pt x="30" y="4"/>
                  </a:lnTo>
                  <a:lnTo>
                    <a:pt x="30" y="4"/>
                  </a:lnTo>
                  <a:lnTo>
                    <a:pt x="30" y="4"/>
                  </a:lnTo>
                  <a:lnTo>
                    <a:pt x="31" y="3"/>
                  </a:lnTo>
                  <a:lnTo>
                    <a:pt x="31" y="3"/>
                  </a:lnTo>
                  <a:lnTo>
                    <a:pt x="31" y="3"/>
                  </a:lnTo>
                  <a:lnTo>
                    <a:pt x="32" y="3"/>
                  </a:lnTo>
                  <a:lnTo>
                    <a:pt x="32" y="3"/>
                  </a:lnTo>
                  <a:lnTo>
                    <a:pt x="32" y="3"/>
                  </a:lnTo>
                  <a:lnTo>
                    <a:pt x="32" y="3"/>
                  </a:lnTo>
                  <a:lnTo>
                    <a:pt x="33" y="3"/>
                  </a:lnTo>
                  <a:lnTo>
                    <a:pt x="33" y="3"/>
                  </a:lnTo>
                  <a:lnTo>
                    <a:pt x="33" y="4"/>
                  </a:lnTo>
                  <a:lnTo>
                    <a:pt x="34" y="4"/>
                  </a:lnTo>
                  <a:lnTo>
                    <a:pt x="34" y="4"/>
                  </a:lnTo>
                  <a:lnTo>
                    <a:pt x="34" y="4"/>
                  </a:lnTo>
                  <a:lnTo>
                    <a:pt x="34" y="4"/>
                  </a:lnTo>
                  <a:lnTo>
                    <a:pt x="35" y="3"/>
                  </a:lnTo>
                  <a:lnTo>
                    <a:pt x="35" y="3"/>
                  </a:lnTo>
                  <a:lnTo>
                    <a:pt x="35" y="3"/>
                  </a:lnTo>
                  <a:lnTo>
                    <a:pt x="35" y="3"/>
                  </a:lnTo>
                  <a:lnTo>
                    <a:pt x="35" y="3"/>
                  </a:lnTo>
                  <a:lnTo>
                    <a:pt x="35" y="3"/>
                  </a:lnTo>
                  <a:lnTo>
                    <a:pt x="35" y="2"/>
                  </a:lnTo>
                  <a:lnTo>
                    <a:pt x="35" y="2"/>
                  </a:lnTo>
                  <a:lnTo>
                    <a:pt x="35" y="2"/>
                  </a:lnTo>
                  <a:lnTo>
                    <a:pt x="37" y="1"/>
                  </a:lnTo>
                  <a:lnTo>
                    <a:pt x="37" y="1"/>
                  </a:lnTo>
                  <a:lnTo>
                    <a:pt x="37" y="1"/>
                  </a:lnTo>
                  <a:lnTo>
                    <a:pt x="37" y="1"/>
                  </a:lnTo>
                  <a:lnTo>
                    <a:pt x="38" y="1"/>
                  </a:lnTo>
                  <a:lnTo>
                    <a:pt x="38" y="1"/>
                  </a:lnTo>
                  <a:lnTo>
                    <a:pt x="38" y="1"/>
                  </a:lnTo>
                  <a:lnTo>
                    <a:pt x="40" y="1"/>
                  </a:lnTo>
                  <a:lnTo>
                    <a:pt x="41" y="1"/>
                  </a:lnTo>
                  <a:lnTo>
                    <a:pt x="41" y="1"/>
                  </a:lnTo>
                  <a:lnTo>
                    <a:pt x="41" y="1"/>
                  </a:lnTo>
                  <a:lnTo>
                    <a:pt x="41" y="1"/>
                  </a:lnTo>
                  <a:lnTo>
                    <a:pt x="41" y="1"/>
                  </a:lnTo>
                  <a:lnTo>
                    <a:pt x="43" y="2"/>
                  </a:lnTo>
                  <a:lnTo>
                    <a:pt x="43" y="2"/>
                  </a:lnTo>
                  <a:lnTo>
                    <a:pt x="43" y="2"/>
                  </a:lnTo>
                  <a:lnTo>
                    <a:pt x="43" y="2"/>
                  </a:lnTo>
                  <a:lnTo>
                    <a:pt x="43" y="2"/>
                  </a:lnTo>
                  <a:lnTo>
                    <a:pt x="44" y="2"/>
                  </a:lnTo>
                  <a:lnTo>
                    <a:pt x="44" y="2"/>
                  </a:lnTo>
                  <a:lnTo>
                    <a:pt x="44" y="2"/>
                  </a:lnTo>
                  <a:lnTo>
                    <a:pt x="44" y="2"/>
                  </a:lnTo>
                  <a:lnTo>
                    <a:pt x="44" y="2"/>
                  </a:lnTo>
                  <a:lnTo>
                    <a:pt x="45" y="2"/>
                  </a:lnTo>
                  <a:lnTo>
                    <a:pt x="45" y="2"/>
                  </a:lnTo>
                </a:path>
              </a:pathLst>
            </a:custGeom>
            <a:noFill/>
            <a:ln w="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267">
              <a:extLst>
                <a:ext uri="{FF2B5EF4-FFF2-40B4-BE49-F238E27FC236}">
                  <a16:creationId xmlns:a16="http://schemas.microsoft.com/office/drawing/2014/main" id="{23EDC642-5E36-D726-BA5C-945BF1842F0F}"/>
                </a:ext>
              </a:extLst>
            </p:cNvPr>
            <p:cNvSpPr>
              <a:spLocks/>
            </p:cNvSpPr>
            <p:nvPr/>
          </p:nvSpPr>
          <p:spPr bwMode="auto">
            <a:xfrm>
              <a:off x="3307" y="2230"/>
              <a:ext cx="5" cy="1"/>
            </a:xfrm>
            <a:custGeom>
              <a:avLst/>
              <a:gdLst>
                <a:gd name="T0" fmla="*/ 0 w 5"/>
                <a:gd name="T1" fmla="*/ 1 h 1"/>
                <a:gd name="T2" fmla="*/ 0 w 5"/>
                <a:gd name="T3" fmla="*/ 0 h 1"/>
                <a:gd name="T4" fmla="*/ 0 w 5"/>
                <a:gd name="T5" fmla="*/ 0 h 1"/>
                <a:gd name="T6" fmla="*/ 5 w 5"/>
                <a:gd name="T7" fmla="*/ 0 h 1"/>
              </a:gdLst>
              <a:ahLst/>
              <a:cxnLst>
                <a:cxn ang="0">
                  <a:pos x="T0" y="T1"/>
                </a:cxn>
                <a:cxn ang="0">
                  <a:pos x="T2" y="T3"/>
                </a:cxn>
                <a:cxn ang="0">
                  <a:pos x="T4" y="T5"/>
                </a:cxn>
                <a:cxn ang="0">
                  <a:pos x="T6" y="T7"/>
                </a:cxn>
              </a:cxnLst>
              <a:rect l="0" t="0" r="r" b="b"/>
              <a:pathLst>
                <a:path w="5" h="1">
                  <a:moveTo>
                    <a:pt x="0" y="1"/>
                  </a:moveTo>
                  <a:lnTo>
                    <a:pt x="0" y="0"/>
                  </a:lnTo>
                  <a:lnTo>
                    <a:pt x="0" y="0"/>
                  </a:lnTo>
                  <a:lnTo>
                    <a:pt x="5" y="0"/>
                  </a:lnTo>
                </a:path>
              </a:pathLst>
            </a:custGeom>
            <a:noFill/>
            <a:ln w="3" cap="rnd">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268">
              <a:extLst>
                <a:ext uri="{FF2B5EF4-FFF2-40B4-BE49-F238E27FC236}">
                  <a16:creationId xmlns:a16="http://schemas.microsoft.com/office/drawing/2014/main" id="{879200DD-9262-EFB7-D32F-056AABAB3943}"/>
                </a:ext>
              </a:extLst>
            </p:cNvPr>
            <p:cNvSpPr>
              <a:spLocks/>
            </p:cNvSpPr>
            <p:nvPr/>
          </p:nvSpPr>
          <p:spPr bwMode="auto">
            <a:xfrm>
              <a:off x="3332" y="2228"/>
              <a:ext cx="6" cy="2"/>
            </a:xfrm>
            <a:custGeom>
              <a:avLst/>
              <a:gdLst>
                <a:gd name="T0" fmla="*/ 0 w 6"/>
                <a:gd name="T1" fmla="*/ 0 h 2"/>
                <a:gd name="T2" fmla="*/ 4 w 6"/>
                <a:gd name="T3" fmla="*/ 2 h 2"/>
                <a:gd name="T4" fmla="*/ 6 w 6"/>
                <a:gd name="T5" fmla="*/ 2 h 2"/>
              </a:gdLst>
              <a:ahLst/>
              <a:cxnLst>
                <a:cxn ang="0">
                  <a:pos x="T0" y="T1"/>
                </a:cxn>
                <a:cxn ang="0">
                  <a:pos x="T2" y="T3"/>
                </a:cxn>
                <a:cxn ang="0">
                  <a:pos x="T4" y="T5"/>
                </a:cxn>
              </a:cxnLst>
              <a:rect l="0" t="0" r="r" b="b"/>
              <a:pathLst>
                <a:path w="6" h="2">
                  <a:moveTo>
                    <a:pt x="0" y="0"/>
                  </a:moveTo>
                  <a:lnTo>
                    <a:pt x="4" y="2"/>
                  </a:lnTo>
                  <a:lnTo>
                    <a:pt x="6" y="2"/>
                  </a:lnTo>
                </a:path>
              </a:pathLst>
            </a:custGeom>
            <a:noFill/>
            <a:ln w="3" cap="rnd">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Freeform 269">
              <a:extLst>
                <a:ext uri="{FF2B5EF4-FFF2-40B4-BE49-F238E27FC236}">
                  <a16:creationId xmlns:a16="http://schemas.microsoft.com/office/drawing/2014/main" id="{35A1346D-A402-BA8E-5863-2BFDFEDEBE04}"/>
                </a:ext>
              </a:extLst>
            </p:cNvPr>
            <p:cNvSpPr>
              <a:spLocks/>
            </p:cNvSpPr>
            <p:nvPr/>
          </p:nvSpPr>
          <p:spPr bwMode="auto">
            <a:xfrm>
              <a:off x="3358" y="2205"/>
              <a:ext cx="2" cy="5"/>
            </a:xfrm>
            <a:custGeom>
              <a:avLst/>
              <a:gdLst>
                <a:gd name="T0" fmla="*/ 0 w 2"/>
                <a:gd name="T1" fmla="*/ 5 h 5"/>
                <a:gd name="T2" fmla="*/ 2 w 2"/>
                <a:gd name="T3" fmla="*/ 2 h 5"/>
                <a:gd name="T4" fmla="*/ 2 w 2"/>
                <a:gd name="T5" fmla="*/ 0 h 5"/>
              </a:gdLst>
              <a:ahLst/>
              <a:cxnLst>
                <a:cxn ang="0">
                  <a:pos x="T0" y="T1"/>
                </a:cxn>
                <a:cxn ang="0">
                  <a:pos x="T2" y="T3"/>
                </a:cxn>
                <a:cxn ang="0">
                  <a:pos x="T4" y="T5"/>
                </a:cxn>
              </a:cxnLst>
              <a:rect l="0" t="0" r="r" b="b"/>
              <a:pathLst>
                <a:path w="2" h="5">
                  <a:moveTo>
                    <a:pt x="0" y="5"/>
                  </a:moveTo>
                  <a:lnTo>
                    <a:pt x="2" y="2"/>
                  </a:lnTo>
                  <a:lnTo>
                    <a:pt x="2" y="0"/>
                  </a:lnTo>
                </a:path>
              </a:pathLst>
            </a:custGeom>
            <a:noFill/>
            <a:ln w="3" cap="rnd">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270">
              <a:extLst>
                <a:ext uri="{FF2B5EF4-FFF2-40B4-BE49-F238E27FC236}">
                  <a16:creationId xmlns:a16="http://schemas.microsoft.com/office/drawing/2014/main" id="{8D8D5452-9CAC-42B3-02A7-F9D9C85D9F06}"/>
                </a:ext>
              </a:extLst>
            </p:cNvPr>
            <p:cNvSpPr>
              <a:spLocks/>
            </p:cNvSpPr>
            <p:nvPr/>
          </p:nvSpPr>
          <p:spPr bwMode="auto">
            <a:xfrm>
              <a:off x="3364" y="2185"/>
              <a:ext cx="5" cy="2"/>
            </a:xfrm>
            <a:custGeom>
              <a:avLst/>
              <a:gdLst>
                <a:gd name="T0" fmla="*/ 0 w 5"/>
                <a:gd name="T1" fmla="*/ 2 h 2"/>
                <a:gd name="T2" fmla="*/ 0 w 5"/>
                <a:gd name="T3" fmla="*/ 0 h 2"/>
                <a:gd name="T4" fmla="*/ 5 w 5"/>
                <a:gd name="T5" fmla="*/ 0 h 2"/>
              </a:gdLst>
              <a:ahLst/>
              <a:cxnLst>
                <a:cxn ang="0">
                  <a:pos x="T0" y="T1"/>
                </a:cxn>
                <a:cxn ang="0">
                  <a:pos x="T2" y="T3"/>
                </a:cxn>
                <a:cxn ang="0">
                  <a:pos x="T4" y="T5"/>
                </a:cxn>
              </a:cxnLst>
              <a:rect l="0" t="0" r="r" b="b"/>
              <a:pathLst>
                <a:path w="5" h="2">
                  <a:moveTo>
                    <a:pt x="0" y="2"/>
                  </a:moveTo>
                  <a:lnTo>
                    <a:pt x="0" y="0"/>
                  </a:lnTo>
                  <a:lnTo>
                    <a:pt x="5" y="0"/>
                  </a:lnTo>
                </a:path>
              </a:pathLst>
            </a:custGeom>
            <a:noFill/>
            <a:ln w="3" cap="rnd">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Freeform 271">
              <a:extLst>
                <a:ext uri="{FF2B5EF4-FFF2-40B4-BE49-F238E27FC236}">
                  <a16:creationId xmlns:a16="http://schemas.microsoft.com/office/drawing/2014/main" id="{94F7E8BF-6A21-0A56-7E35-7396C09ED744}"/>
                </a:ext>
              </a:extLst>
            </p:cNvPr>
            <p:cNvSpPr>
              <a:spLocks/>
            </p:cNvSpPr>
            <p:nvPr/>
          </p:nvSpPr>
          <p:spPr bwMode="auto">
            <a:xfrm>
              <a:off x="3373" y="2211"/>
              <a:ext cx="3" cy="4"/>
            </a:xfrm>
            <a:custGeom>
              <a:avLst/>
              <a:gdLst>
                <a:gd name="T0" fmla="*/ 0 w 3"/>
                <a:gd name="T1" fmla="*/ 0 h 4"/>
                <a:gd name="T2" fmla="*/ 0 w 3"/>
                <a:gd name="T3" fmla="*/ 1 h 4"/>
                <a:gd name="T4" fmla="*/ 3 w 3"/>
                <a:gd name="T5" fmla="*/ 4 h 4"/>
              </a:gdLst>
              <a:ahLst/>
              <a:cxnLst>
                <a:cxn ang="0">
                  <a:pos x="T0" y="T1"/>
                </a:cxn>
                <a:cxn ang="0">
                  <a:pos x="T2" y="T3"/>
                </a:cxn>
                <a:cxn ang="0">
                  <a:pos x="T4" y="T5"/>
                </a:cxn>
              </a:cxnLst>
              <a:rect l="0" t="0" r="r" b="b"/>
              <a:pathLst>
                <a:path w="3" h="4">
                  <a:moveTo>
                    <a:pt x="0" y="0"/>
                  </a:moveTo>
                  <a:lnTo>
                    <a:pt x="0" y="1"/>
                  </a:lnTo>
                  <a:lnTo>
                    <a:pt x="3" y="4"/>
                  </a:lnTo>
                </a:path>
              </a:pathLst>
            </a:custGeom>
            <a:noFill/>
            <a:ln w="3" cap="rnd">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72">
              <a:extLst>
                <a:ext uri="{FF2B5EF4-FFF2-40B4-BE49-F238E27FC236}">
                  <a16:creationId xmlns:a16="http://schemas.microsoft.com/office/drawing/2014/main" id="{C8751DFC-B664-ADEF-A822-2FF5729E843F}"/>
                </a:ext>
              </a:extLst>
            </p:cNvPr>
            <p:cNvSpPr>
              <a:spLocks noChangeShapeType="1"/>
            </p:cNvSpPr>
            <p:nvPr/>
          </p:nvSpPr>
          <p:spPr bwMode="auto">
            <a:xfrm flipV="1">
              <a:off x="3232" y="2246"/>
              <a:ext cx="2" cy="5"/>
            </a:xfrm>
            <a:prstGeom prst="line">
              <a:avLst/>
            </a:prstGeom>
            <a:noFill/>
            <a:ln w="3" cap="rnd">
              <a:solidFill>
                <a:srgbClr val="F0F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273">
              <a:extLst>
                <a:ext uri="{FF2B5EF4-FFF2-40B4-BE49-F238E27FC236}">
                  <a16:creationId xmlns:a16="http://schemas.microsoft.com/office/drawing/2014/main" id="{E7021CBE-75AE-5F1C-76B4-9FBA3541E4CD}"/>
                </a:ext>
              </a:extLst>
            </p:cNvPr>
            <p:cNvSpPr>
              <a:spLocks noChangeShapeType="1"/>
            </p:cNvSpPr>
            <p:nvPr/>
          </p:nvSpPr>
          <p:spPr bwMode="auto">
            <a:xfrm flipV="1">
              <a:off x="3246" y="2218"/>
              <a:ext cx="6" cy="1"/>
            </a:xfrm>
            <a:prstGeom prst="line">
              <a:avLst/>
            </a:prstGeom>
            <a:noFill/>
            <a:ln w="3" cap="rnd">
              <a:solidFill>
                <a:srgbClr val="F0F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274">
              <a:extLst>
                <a:ext uri="{FF2B5EF4-FFF2-40B4-BE49-F238E27FC236}">
                  <a16:creationId xmlns:a16="http://schemas.microsoft.com/office/drawing/2014/main" id="{EF163CD5-04A5-2DC5-CF89-73626E22178C}"/>
                </a:ext>
              </a:extLst>
            </p:cNvPr>
            <p:cNvSpPr>
              <a:spLocks noChangeShapeType="1"/>
            </p:cNvSpPr>
            <p:nvPr/>
          </p:nvSpPr>
          <p:spPr bwMode="auto">
            <a:xfrm>
              <a:off x="3273" y="2232"/>
              <a:ext cx="5" cy="0"/>
            </a:xfrm>
            <a:prstGeom prst="line">
              <a:avLst/>
            </a:prstGeom>
            <a:noFill/>
            <a:ln w="3" cap="rnd">
              <a:solidFill>
                <a:srgbClr val="F0F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Freeform 275">
              <a:extLst>
                <a:ext uri="{FF2B5EF4-FFF2-40B4-BE49-F238E27FC236}">
                  <a16:creationId xmlns:a16="http://schemas.microsoft.com/office/drawing/2014/main" id="{F77E5810-07D2-4791-F908-5ACF86EB9007}"/>
                </a:ext>
              </a:extLst>
            </p:cNvPr>
            <p:cNvSpPr>
              <a:spLocks/>
            </p:cNvSpPr>
            <p:nvPr/>
          </p:nvSpPr>
          <p:spPr bwMode="auto">
            <a:xfrm>
              <a:off x="3290" y="2231"/>
              <a:ext cx="17" cy="6"/>
            </a:xfrm>
            <a:custGeom>
              <a:avLst/>
              <a:gdLst>
                <a:gd name="T0" fmla="*/ 0 w 17"/>
                <a:gd name="T1" fmla="*/ 1 h 6"/>
                <a:gd name="T2" fmla="*/ 1 w 17"/>
                <a:gd name="T3" fmla="*/ 4 h 6"/>
                <a:gd name="T4" fmla="*/ 2 w 17"/>
                <a:gd name="T5" fmla="*/ 6 h 6"/>
                <a:gd name="T6" fmla="*/ 12 w 17"/>
                <a:gd name="T7" fmla="*/ 5 h 6"/>
                <a:gd name="T8" fmla="*/ 14 w 17"/>
                <a:gd name="T9" fmla="*/ 5 h 6"/>
                <a:gd name="T10" fmla="*/ 17 w 17"/>
                <a:gd name="T11" fmla="*/ 0 h 6"/>
              </a:gdLst>
              <a:ahLst/>
              <a:cxnLst>
                <a:cxn ang="0">
                  <a:pos x="T0" y="T1"/>
                </a:cxn>
                <a:cxn ang="0">
                  <a:pos x="T2" y="T3"/>
                </a:cxn>
                <a:cxn ang="0">
                  <a:pos x="T4" y="T5"/>
                </a:cxn>
                <a:cxn ang="0">
                  <a:pos x="T6" y="T7"/>
                </a:cxn>
                <a:cxn ang="0">
                  <a:pos x="T8" y="T9"/>
                </a:cxn>
                <a:cxn ang="0">
                  <a:pos x="T10" y="T11"/>
                </a:cxn>
              </a:cxnLst>
              <a:rect l="0" t="0" r="r" b="b"/>
              <a:pathLst>
                <a:path w="17" h="6">
                  <a:moveTo>
                    <a:pt x="0" y="1"/>
                  </a:moveTo>
                  <a:lnTo>
                    <a:pt x="1" y="4"/>
                  </a:lnTo>
                  <a:lnTo>
                    <a:pt x="2" y="6"/>
                  </a:lnTo>
                  <a:lnTo>
                    <a:pt x="12" y="5"/>
                  </a:lnTo>
                  <a:lnTo>
                    <a:pt x="14" y="5"/>
                  </a:lnTo>
                  <a:lnTo>
                    <a:pt x="17" y="0"/>
                  </a:lnTo>
                </a:path>
              </a:pathLst>
            </a:custGeom>
            <a:noFill/>
            <a:ln w="7">
              <a:solidFill>
                <a:srgbClr val="F0F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276">
              <a:extLst>
                <a:ext uri="{FF2B5EF4-FFF2-40B4-BE49-F238E27FC236}">
                  <a16:creationId xmlns:a16="http://schemas.microsoft.com/office/drawing/2014/main" id="{D117DA40-DE51-6E33-AF85-F514D7A69D98}"/>
                </a:ext>
              </a:extLst>
            </p:cNvPr>
            <p:cNvSpPr>
              <a:spLocks/>
            </p:cNvSpPr>
            <p:nvPr/>
          </p:nvSpPr>
          <p:spPr bwMode="auto">
            <a:xfrm>
              <a:off x="3290" y="2232"/>
              <a:ext cx="4" cy="5"/>
            </a:xfrm>
            <a:custGeom>
              <a:avLst/>
              <a:gdLst>
                <a:gd name="T0" fmla="*/ 0 w 4"/>
                <a:gd name="T1" fmla="*/ 0 h 5"/>
                <a:gd name="T2" fmla="*/ 1 w 4"/>
                <a:gd name="T3" fmla="*/ 3 h 5"/>
                <a:gd name="T4" fmla="*/ 2 w 4"/>
                <a:gd name="T5" fmla="*/ 5 h 5"/>
                <a:gd name="T6" fmla="*/ 4 w 4"/>
                <a:gd name="T7" fmla="*/ 5 h 5"/>
              </a:gdLst>
              <a:ahLst/>
              <a:cxnLst>
                <a:cxn ang="0">
                  <a:pos x="T0" y="T1"/>
                </a:cxn>
                <a:cxn ang="0">
                  <a:pos x="T2" y="T3"/>
                </a:cxn>
                <a:cxn ang="0">
                  <a:pos x="T4" y="T5"/>
                </a:cxn>
                <a:cxn ang="0">
                  <a:pos x="T6" y="T7"/>
                </a:cxn>
              </a:cxnLst>
              <a:rect l="0" t="0" r="r" b="b"/>
              <a:pathLst>
                <a:path w="4" h="5">
                  <a:moveTo>
                    <a:pt x="0" y="0"/>
                  </a:moveTo>
                  <a:lnTo>
                    <a:pt x="1" y="3"/>
                  </a:lnTo>
                  <a:lnTo>
                    <a:pt x="2" y="5"/>
                  </a:lnTo>
                  <a:lnTo>
                    <a:pt x="4" y="5"/>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277">
              <a:extLst>
                <a:ext uri="{FF2B5EF4-FFF2-40B4-BE49-F238E27FC236}">
                  <a16:creationId xmlns:a16="http://schemas.microsoft.com/office/drawing/2014/main" id="{5E7107C1-E4C5-E3A6-64C2-DCDC38DA726F}"/>
                </a:ext>
              </a:extLst>
            </p:cNvPr>
            <p:cNvSpPr>
              <a:spLocks/>
            </p:cNvSpPr>
            <p:nvPr/>
          </p:nvSpPr>
          <p:spPr bwMode="auto">
            <a:xfrm>
              <a:off x="3301" y="2232"/>
              <a:ext cx="5" cy="4"/>
            </a:xfrm>
            <a:custGeom>
              <a:avLst/>
              <a:gdLst>
                <a:gd name="T0" fmla="*/ 0 w 5"/>
                <a:gd name="T1" fmla="*/ 4 h 4"/>
                <a:gd name="T2" fmla="*/ 1 w 5"/>
                <a:gd name="T3" fmla="*/ 4 h 4"/>
                <a:gd name="T4" fmla="*/ 3 w 5"/>
                <a:gd name="T5" fmla="*/ 4 h 4"/>
                <a:gd name="T6" fmla="*/ 5 w 5"/>
                <a:gd name="T7" fmla="*/ 0 h 4"/>
              </a:gdLst>
              <a:ahLst/>
              <a:cxnLst>
                <a:cxn ang="0">
                  <a:pos x="T0" y="T1"/>
                </a:cxn>
                <a:cxn ang="0">
                  <a:pos x="T2" y="T3"/>
                </a:cxn>
                <a:cxn ang="0">
                  <a:pos x="T4" y="T5"/>
                </a:cxn>
                <a:cxn ang="0">
                  <a:pos x="T6" y="T7"/>
                </a:cxn>
              </a:cxnLst>
              <a:rect l="0" t="0" r="r" b="b"/>
              <a:pathLst>
                <a:path w="5" h="4">
                  <a:moveTo>
                    <a:pt x="0" y="4"/>
                  </a:moveTo>
                  <a:lnTo>
                    <a:pt x="1" y="4"/>
                  </a:lnTo>
                  <a:lnTo>
                    <a:pt x="3" y="4"/>
                  </a:lnTo>
                  <a:lnTo>
                    <a:pt x="5" y="0"/>
                  </a:lnTo>
                </a:path>
              </a:pathLst>
            </a:custGeom>
            <a:noFill/>
            <a:ln w="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78" name="TextBox 277">
            <a:extLst>
              <a:ext uri="{FF2B5EF4-FFF2-40B4-BE49-F238E27FC236}">
                <a16:creationId xmlns:a16="http://schemas.microsoft.com/office/drawing/2014/main" id="{6315A784-4115-5411-539A-7A7D391D5FCE}"/>
              </a:ext>
            </a:extLst>
          </p:cNvPr>
          <p:cNvSpPr txBox="1"/>
          <p:nvPr/>
        </p:nvSpPr>
        <p:spPr>
          <a:xfrm>
            <a:off x="7959022" y="1751794"/>
            <a:ext cx="3655060" cy="4209101"/>
          </a:xfrm>
          <a:prstGeom prst="rect">
            <a:avLst/>
          </a:prstGeom>
          <a:noFill/>
        </p:spPr>
        <p:txBody>
          <a:bodyPr wrap="square">
            <a:spAutoFit/>
          </a:bodyPr>
          <a:lstStyle/>
          <a:p>
            <a:pPr marL="0" indent="0">
              <a:lnSpc>
                <a:spcPct val="120000"/>
              </a:lnSpc>
              <a:buNone/>
            </a:pPr>
            <a:r>
              <a:rPr lang="en-US" sz="1600" b="1" dirty="0"/>
              <a:t>Key</a:t>
            </a:r>
          </a:p>
          <a:p>
            <a:pPr marL="285750" indent="-285750">
              <a:lnSpc>
                <a:spcPct val="120000"/>
              </a:lnSpc>
              <a:buFont typeface="Arial" panose="020B0604020202020204" pitchFamily="34" charset="0"/>
              <a:buChar char="•"/>
            </a:pPr>
            <a:r>
              <a:rPr lang="en-US" sz="1600" dirty="0"/>
              <a:t>Dark blue: Respondents in both Wave 1 and/or Wave 2, and Wave3</a:t>
            </a:r>
          </a:p>
          <a:p>
            <a:pPr marL="285750" indent="-285750">
              <a:lnSpc>
                <a:spcPct val="120000"/>
              </a:lnSpc>
              <a:buFont typeface="Arial" panose="020B0604020202020204" pitchFamily="34" charset="0"/>
              <a:buChar char="•"/>
            </a:pPr>
            <a:r>
              <a:rPr lang="en-US" sz="1600" dirty="0"/>
              <a:t>Mid blue: Respondents in Wave 3 but not Wave 1 or 2</a:t>
            </a:r>
          </a:p>
          <a:p>
            <a:pPr marL="285750" indent="-285750">
              <a:lnSpc>
                <a:spcPct val="120000"/>
              </a:lnSpc>
              <a:buFont typeface="Arial" panose="020B0604020202020204" pitchFamily="34" charset="0"/>
              <a:buChar char="•"/>
            </a:pPr>
            <a:r>
              <a:rPr lang="en-US" sz="1600" dirty="0"/>
              <a:t>Light blue: Respondents in Wave 1 and Wave 2, but not Wave 3</a:t>
            </a:r>
          </a:p>
          <a:p>
            <a:pPr marL="285750" indent="-285750">
              <a:lnSpc>
                <a:spcPct val="120000"/>
              </a:lnSpc>
              <a:buFont typeface="Arial" panose="020B0604020202020204" pitchFamily="34" charset="0"/>
              <a:buChar char="•"/>
            </a:pPr>
            <a:r>
              <a:rPr lang="en-US" sz="1600" dirty="0"/>
              <a:t>Grey: Any survey wave included respondents born in these countries, but now living elsewhere</a:t>
            </a:r>
          </a:p>
          <a:p>
            <a:pPr marL="285750" indent="-285750">
              <a:lnSpc>
                <a:spcPct val="120000"/>
              </a:lnSpc>
              <a:buFont typeface="Arial" panose="020B0604020202020204" pitchFamily="34" charset="0"/>
              <a:buChar char="•"/>
            </a:pPr>
            <a:r>
              <a:rPr lang="en-US" sz="1600" dirty="0"/>
              <a:t>Light green: Respondents in initial priority-setting workshop but not </a:t>
            </a:r>
            <a:r>
              <a:rPr lang="en-US" sz="1600" dirty="0" err="1"/>
              <a:t>eDELPHI</a:t>
            </a:r>
            <a:r>
              <a:rPr lang="en-US" sz="1600" dirty="0"/>
              <a:t> surveys</a:t>
            </a:r>
          </a:p>
          <a:p>
            <a:pPr marL="0" indent="0">
              <a:lnSpc>
                <a:spcPct val="120000"/>
              </a:lnSpc>
              <a:buNone/>
            </a:pPr>
            <a:endParaRPr lang="en-GB" sz="1600" dirty="0"/>
          </a:p>
        </p:txBody>
      </p:sp>
    </p:spTree>
    <p:extLst>
      <p:ext uri="{BB962C8B-B14F-4D97-AF65-F5344CB8AC3E}">
        <p14:creationId xmlns:p14="http://schemas.microsoft.com/office/powerpoint/2010/main" val="157143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107197A-3BD0-18BF-2582-23D64D6DE38E}"/>
              </a:ext>
            </a:extLst>
          </p:cNvPr>
          <p:cNvSpPr>
            <a:spLocks noGrp="1"/>
          </p:cNvSpPr>
          <p:nvPr>
            <p:ph type="title"/>
          </p:nvPr>
        </p:nvSpPr>
        <p:spPr>
          <a:xfrm>
            <a:off x="780720" y="193040"/>
            <a:ext cx="10089180" cy="646331"/>
          </a:xfrm>
        </p:spPr>
        <p:txBody>
          <a:bodyPr/>
          <a:lstStyle/>
          <a:p>
            <a:r>
              <a:rPr lang="en-US" altLang="en-US" sz="4000" dirty="0">
                <a:latin typeface="Arial" panose="020B0604020202020204" pitchFamily="34" charset="0"/>
                <a:cs typeface="Arial" panose="020B0604020202020204" pitchFamily="34" charset="0"/>
              </a:rPr>
              <a:t>Final rankings</a:t>
            </a:r>
            <a:endParaRPr lang="en-US" dirty="0"/>
          </a:p>
        </p:txBody>
      </p:sp>
      <p:graphicFrame>
        <p:nvGraphicFramePr>
          <p:cNvPr id="2" name="Table 1">
            <a:extLst>
              <a:ext uri="{FF2B5EF4-FFF2-40B4-BE49-F238E27FC236}">
                <a16:creationId xmlns:a16="http://schemas.microsoft.com/office/drawing/2014/main" id="{F4BADF75-7354-80D2-C7A5-3F1D80845293}"/>
              </a:ext>
            </a:extLst>
          </p:cNvPr>
          <p:cNvGraphicFramePr>
            <a:graphicFrameLocks noGrp="1"/>
          </p:cNvGraphicFramePr>
          <p:nvPr>
            <p:extLst>
              <p:ext uri="{D42A27DB-BD31-4B8C-83A1-F6EECF244321}">
                <p14:modId xmlns:p14="http://schemas.microsoft.com/office/powerpoint/2010/main" val="2787975916"/>
              </p:ext>
            </p:extLst>
          </p:nvPr>
        </p:nvGraphicFramePr>
        <p:xfrm>
          <a:off x="243840" y="839371"/>
          <a:ext cx="11684000" cy="5825590"/>
        </p:xfrm>
        <a:graphic>
          <a:graphicData uri="http://schemas.openxmlformats.org/drawingml/2006/table">
            <a:tbl>
              <a:tblPr firstRow="1" firstCol="1" bandRow="1">
                <a:tableStyleId>{5C22544A-7EE6-4342-B048-85BDC9FD1C3A}</a:tableStyleId>
              </a:tblPr>
              <a:tblGrid>
                <a:gridCol w="579740">
                  <a:extLst>
                    <a:ext uri="{9D8B030D-6E8A-4147-A177-3AD203B41FA5}">
                      <a16:colId xmlns:a16="http://schemas.microsoft.com/office/drawing/2014/main" val="2469935961"/>
                    </a:ext>
                  </a:extLst>
                </a:gridCol>
                <a:gridCol w="11104260">
                  <a:extLst>
                    <a:ext uri="{9D8B030D-6E8A-4147-A177-3AD203B41FA5}">
                      <a16:colId xmlns:a16="http://schemas.microsoft.com/office/drawing/2014/main" val="1074462183"/>
                    </a:ext>
                  </a:extLst>
                </a:gridCol>
              </a:tblGrid>
              <a:tr h="582559">
                <a:tc>
                  <a:txBody>
                    <a:bodyPr/>
                    <a:lstStyle/>
                    <a:p>
                      <a:pPr algn="ctr">
                        <a:lnSpc>
                          <a:spcPct val="107000"/>
                        </a:lnSpc>
                        <a:spcAft>
                          <a:spcPts val="800"/>
                        </a:spcAft>
                      </a:pPr>
                      <a:r>
                        <a:rPr lang="en-GB" sz="1400" kern="100" dirty="0">
                          <a:effectLst/>
                        </a:rPr>
                        <a:t>1</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kern="100" dirty="0">
                          <a:solidFill>
                            <a:schemeClr val="dk1"/>
                          </a:solidFill>
                          <a:effectLst/>
                          <a:latin typeface="+mn-lt"/>
                          <a:ea typeface="+mn-ea"/>
                          <a:cs typeface="+mn-cs"/>
                        </a:rPr>
                        <a:t>Evaluate the duration of prophylactic protection offered by SP+AQ and other SMC medicines</a:t>
                      </a:r>
                    </a:p>
                  </a:txBody>
                  <a:tcPr marL="68580" marR="68580" marT="0" marB="0" anchor="ctr">
                    <a:solidFill>
                      <a:schemeClr val="accent1">
                        <a:lumMod val="20000"/>
                        <a:lumOff val="80000"/>
                      </a:schemeClr>
                    </a:solidFill>
                  </a:tcPr>
                </a:tc>
                <a:extLst>
                  <a:ext uri="{0D108BD9-81ED-4DB2-BD59-A6C34878D82A}">
                    <a16:rowId xmlns:a16="http://schemas.microsoft.com/office/drawing/2014/main" val="4115524712"/>
                  </a:ext>
                </a:extLst>
              </a:tr>
              <a:tr h="582559">
                <a:tc>
                  <a:txBody>
                    <a:bodyPr/>
                    <a:lstStyle/>
                    <a:p>
                      <a:pPr algn="ctr">
                        <a:lnSpc>
                          <a:spcPct val="107000"/>
                        </a:lnSpc>
                        <a:spcAft>
                          <a:spcPts val="800"/>
                        </a:spcAft>
                      </a:pPr>
                      <a:r>
                        <a:rPr lang="en-GB" sz="1400" kern="100">
                          <a:effectLst/>
                        </a:rPr>
                        <a:t>2</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effect of integrating SMC with other malaria prevention interventions (e.g. vaccines) on development of anti-malarial resistance</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6026599"/>
                  </a:ext>
                </a:extLst>
              </a:tr>
              <a:tr h="582559">
                <a:tc>
                  <a:txBody>
                    <a:bodyPr/>
                    <a:lstStyle/>
                    <a:p>
                      <a:pPr algn="ctr">
                        <a:lnSpc>
                          <a:spcPct val="107000"/>
                        </a:lnSpc>
                        <a:spcAft>
                          <a:spcPts val="800"/>
                        </a:spcAft>
                      </a:pPr>
                      <a:r>
                        <a:rPr lang="en-GB" sz="1400" kern="100">
                          <a:effectLst/>
                        </a:rPr>
                        <a:t>3</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Investigate the potential for 'rebound effects' in malaria incidence in older children as a result of SMC campaigns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610279621"/>
                  </a:ext>
                </a:extLst>
              </a:tr>
              <a:tr h="582559">
                <a:tc>
                  <a:txBody>
                    <a:bodyPr/>
                    <a:lstStyle/>
                    <a:p>
                      <a:pPr algn="ctr">
                        <a:lnSpc>
                          <a:spcPct val="107000"/>
                        </a:lnSpc>
                        <a:spcAft>
                          <a:spcPts val="800"/>
                        </a:spcAft>
                      </a:pPr>
                      <a:r>
                        <a:rPr lang="en-GB" sz="1400" kern="100">
                          <a:effectLst/>
                        </a:rPr>
                        <a:t>4</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effect of integrating SMC with other malaria prevention interventions (e.g. vaccines) on SMC impact on malaria-related outcomes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308706"/>
                  </a:ext>
                </a:extLst>
              </a:tr>
              <a:tr h="582559">
                <a:tc>
                  <a:txBody>
                    <a:bodyPr/>
                    <a:lstStyle/>
                    <a:p>
                      <a:pPr algn="ctr">
                        <a:lnSpc>
                          <a:spcPct val="107000"/>
                        </a:lnSpc>
                        <a:spcAft>
                          <a:spcPts val="800"/>
                        </a:spcAft>
                      </a:pPr>
                      <a:r>
                        <a:rPr lang="en-GB" sz="1400" kern="100">
                          <a:effectLst/>
                        </a:rPr>
                        <a:t>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and compare impact of new/different drug regimens (e.g. </a:t>
                      </a:r>
                      <a:r>
                        <a:rPr lang="en-GB" sz="1400" b="1" kern="100" dirty="0" err="1">
                          <a:effectLst/>
                        </a:rPr>
                        <a:t>Dihydroartemisinin</a:t>
                      </a:r>
                      <a:r>
                        <a:rPr lang="en-GB" sz="1400" b="1" kern="100" dirty="0">
                          <a:effectLst/>
                        </a:rPr>
                        <a:t>-piperaquine) on malaria outcomes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412820"/>
                  </a:ext>
                </a:extLst>
              </a:tr>
              <a:tr h="582559">
                <a:tc>
                  <a:txBody>
                    <a:bodyPr/>
                    <a:lstStyle/>
                    <a:p>
                      <a:pPr algn="ctr">
                        <a:lnSpc>
                          <a:spcPct val="107000"/>
                        </a:lnSpc>
                        <a:spcAft>
                          <a:spcPts val="800"/>
                        </a:spcAft>
                      </a:pPr>
                      <a:r>
                        <a:rPr lang="en-GB" sz="1400" kern="100">
                          <a:effectLst/>
                        </a:rPr>
                        <a:t>6</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a:effectLst/>
                        </a:rPr>
                        <a:t>Design and evaluate new methods for improving delivery of amodiaquine on Day 2 and Day 3, and impacts on caregiver adherence to the full course of SMC medicines</a:t>
                      </a:r>
                      <a:endParaRPr lang="en-GB"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0446972"/>
                  </a:ext>
                </a:extLst>
              </a:tr>
              <a:tr h="582559">
                <a:tc>
                  <a:txBody>
                    <a:bodyPr/>
                    <a:lstStyle/>
                    <a:p>
                      <a:pPr algn="ctr">
                        <a:lnSpc>
                          <a:spcPct val="107000"/>
                        </a:lnSpc>
                        <a:spcAft>
                          <a:spcPts val="800"/>
                        </a:spcAft>
                      </a:pPr>
                      <a:r>
                        <a:rPr lang="en-GB" sz="1400" kern="100">
                          <a:effectLst/>
                        </a:rPr>
                        <a:t>7</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a:effectLst/>
                        </a:rPr>
                        <a:t>Evaluate the degree to which eligible children in different transmission settings (i.e. according to seasonality and attack rate) benefit from SMC programs; evaluate differential impact in different settings</a:t>
                      </a:r>
                      <a:endParaRPr lang="en-GB"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9430252"/>
                  </a:ext>
                </a:extLst>
              </a:tr>
              <a:tr h="582559">
                <a:tc>
                  <a:txBody>
                    <a:bodyPr/>
                    <a:lstStyle/>
                    <a:p>
                      <a:pPr algn="ctr">
                        <a:lnSpc>
                          <a:spcPct val="107000"/>
                        </a:lnSpc>
                        <a:spcAft>
                          <a:spcPts val="800"/>
                        </a:spcAft>
                      </a:pPr>
                      <a:r>
                        <a:rPr lang="en-GB" sz="1400" kern="100">
                          <a:effectLst/>
                        </a:rPr>
                        <a:t>8</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impact of SMC on asymptomatic malaria infection among eligible children</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0828324"/>
                  </a:ext>
                </a:extLst>
              </a:tr>
              <a:tr h="582559">
                <a:tc>
                  <a:txBody>
                    <a:bodyPr/>
                    <a:lstStyle/>
                    <a:p>
                      <a:pPr algn="ctr">
                        <a:lnSpc>
                          <a:spcPct val="107000"/>
                        </a:lnSpc>
                        <a:spcAft>
                          <a:spcPts val="800"/>
                        </a:spcAft>
                      </a:pPr>
                      <a:r>
                        <a:rPr lang="en-GB" sz="1400" kern="100">
                          <a:effectLst/>
                        </a:rPr>
                        <a:t>9</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a:effectLst/>
                        </a:rPr>
                        <a:t>Evaluate different strategies for achieving high adherence by caregivers to day 2 and day 3 AQ administration in different transmission contexts</a:t>
                      </a:r>
                      <a:endParaRPr lang="en-GB"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2251735"/>
                  </a:ext>
                </a:extLst>
              </a:tr>
              <a:tr h="582559">
                <a:tc>
                  <a:txBody>
                    <a:bodyPr/>
                    <a:lstStyle/>
                    <a:p>
                      <a:pPr algn="ctr">
                        <a:lnSpc>
                          <a:spcPct val="107000"/>
                        </a:lnSpc>
                        <a:spcAft>
                          <a:spcPts val="800"/>
                        </a:spcAft>
                      </a:pPr>
                      <a:r>
                        <a:rPr lang="en-GB" sz="1400" kern="100">
                          <a:effectLst/>
                        </a:rPr>
                        <a:t>10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feasibility and impact of extension of SMC to children aged over five years and identify optimal age ranges for SMC eligibility in different settings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8029149"/>
                  </a:ext>
                </a:extLst>
              </a:tr>
            </a:tbl>
          </a:graphicData>
        </a:graphic>
      </p:graphicFrame>
    </p:spTree>
    <p:extLst>
      <p:ext uri="{BB962C8B-B14F-4D97-AF65-F5344CB8AC3E}">
        <p14:creationId xmlns:p14="http://schemas.microsoft.com/office/powerpoint/2010/main" val="84636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D0F2-2216-E5B8-895C-598F16D3FBDD}"/>
              </a:ext>
            </a:extLst>
          </p:cNvPr>
          <p:cNvSpPr>
            <a:spLocks noGrp="1"/>
          </p:cNvSpPr>
          <p:nvPr>
            <p:ph type="title"/>
          </p:nvPr>
        </p:nvSpPr>
        <p:spPr>
          <a:xfrm>
            <a:off x="1116000" y="792000"/>
            <a:ext cx="10089180" cy="646331"/>
          </a:xfrm>
        </p:spPr>
        <p:txBody>
          <a:bodyPr wrap="square" anchor="t">
            <a:normAutofit fontScale="90000"/>
          </a:bodyPr>
          <a:lstStyle/>
          <a:p>
            <a:r>
              <a:rPr lang="en-GB" dirty="0"/>
              <a:t>Next steps: publication</a:t>
            </a:r>
          </a:p>
        </p:txBody>
      </p:sp>
      <p:pic>
        <p:nvPicPr>
          <p:cNvPr id="4" name="Picture 3">
            <a:extLst>
              <a:ext uri="{FF2B5EF4-FFF2-40B4-BE49-F238E27FC236}">
                <a16:creationId xmlns:a16="http://schemas.microsoft.com/office/drawing/2014/main" id="{F7AFDB2D-C58A-DE67-4E36-473182998300}"/>
              </a:ext>
            </a:extLst>
          </p:cNvPr>
          <p:cNvPicPr>
            <a:picLocks noChangeAspect="1"/>
          </p:cNvPicPr>
          <p:nvPr/>
        </p:nvPicPr>
        <p:blipFill>
          <a:blip r:embed="rId2"/>
          <a:stretch>
            <a:fillRect/>
          </a:stretch>
        </p:blipFill>
        <p:spPr>
          <a:xfrm>
            <a:off x="882333" y="1438331"/>
            <a:ext cx="10088562" cy="4226694"/>
          </a:xfrm>
          <a:prstGeom prst="rect">
            <a:avLst/>
          </a:prstGeom>
          <a:noFill/>
        </p:spPr>
      </p:pic>
      <p:sp>
        <p:nvSpPr>
          <p:cNvPr id="3" name="TextBox 2">
            <a:extLst>
              <a:ext uri="{FF2B5EF4-FFF2-40B4-BE49-F238E27FC236}">
                <a16:creationId xmlns:a16="http://schemas.microsoft.com/office/drawing/2014/main" id="{1569F00E-C429-2937-7AEC-31B9926FE9D3}"/>
              </a:ext>
            </a:extLst>
          </p:cNvPr>
          <p:cNvSpPr txBox="1"/>
          <p:nvPr/>
        </p:nvSpPr>
        <p:spPr>
          <a:xfrm>
            <a:off x="1986455" y="5881334"/>
            <a:ext cx="618137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t>Authors welcome on the publication – please reach out to Kevin</a:t>
            </a:r>
          </a:p>
        </p:txBody>
      </p:sp>
    </p:spTree>
    <p:extLst>
      <p:ext uri="{BB962C8B-B14F-4D97-AF65-F5344CB8AC3E}">
        <p14:creationId xmlns:p14="http://schemas.microsoft.com/office/powerpoint/2010/main" val="34362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4A3A-80E6-E0DB-D92B-C506EF91BDEC}"/>
              </a:ext>
            </a:extLst>
          </p:cNvPr>
          <p:cNvSpPr>
            <a:spLocks noGrp="1"/>
          </p:cNvSpPr>
          <p:nvPr>
            <p:ph type="title"/>
          </p:nvPr>
        </p:nvSpPr>
        <p:spPr/>
        <p:txBody>
          <a:bodyPr/>
          <a:lstStyle/>
          <a:p>
            <a:r>
              <a:rPr lang="en-GB" dirty="0"/>
              <a:t>We need your help!</a:t>
            </a:r>
          </a:p>
        </p:txBody>
      </p:sp>
      <p:sp>
        <p:nvSpPr>
          <p:cNvPr id="3" name="Content Placeholder 2">
            <a:extLst>
              <a:ext uri="{FF2B5EF4-FFF2-40B4-BE49-F238E27FC236}">
                <a16:creationId xmlns:a16="http://schemas.microsoft.com/office/drawing/2014/main" id="{A02F4E3F-9B82-7052-875D-6C4DDAF5C4AC}"/>
              </a:ext>
            </a:extLst>
          </p:cNvPr>
          <p:cNvSpPr>
            <a:spLocks noGrp="1"/>
          </p:cNvSpPr>
          <p:nvPr>
            <p:ph idx="1"/>
          </p:nvPr>
        </p:nvSpPr>
        <p:spPr/>
        <p:txBody>
          <a:bodyPr vert="horz" lIns="91440" tIns="45720" rIns="91440" bIns="45720" rtlCol="0" anchor="t">
            <a:normAutofit/>
          </a:bodyPr>
          <a:lstStyle/>
          <a:p>
            <a:r>
              <a:rPr lang="en-GB" dirty="0">
                <a:solidFill>
                  <a:schemeClr val="tx2"/>
                </a:solidFill>
                <a:ea typeface="Calibri"/>
                <a:cs typeface="Calibri"/>
              </a:rPr>
              <a:t>How should these global research priorities be best used at national level?</a:t>
            </a:r>
          </a:p>
          <a:p>
            <a:endParaRPr lang="en-GB" dirty="0">
              <a:solidFill>
                <a:schemeClr val="tx2"/>
              </a:solidFill>
              <a:ea typeface="Calibri"/>
              <a:cs typeface="Calibri"/>
            </a:endParaRPr>
          </a:p>
          <a:p>
            <a:pPr lvl="1"/>
            <a:r>
              <a:rPr lang="en-GB" dirty="0">
                <a:solidFill>
                  <a:schemeClr val="tx2"/>
                </a:solidFill>
                <a:ea typeface="Calibri"/>
                <a:cs typeface="Calibri"/>
              </a:rPr>
              <a:t>National level workshop/existing meetings? </a:t>
            </a:r>
          </a:p>
          <a:p>
            <a:pPr lvl="2"/>
            <a:r>
              <a:rPr lang="en-GB" dirty="0">
                <a:solidFill>
                  <a:schemeClr val="tx2"/>
                </a:solidFill>
                <a:ea typeface="Calibri"/>
                <a:cs typeface="Calibri"/>
              </a:rPr>
              <a:t>How</a:t>
            </a:r>
          </a:p>
          <a:p>
            <a:pPr lvl="2"/>
            <a:r>
              <a:rPr lang="en-GB" dirty="0">
                <a:solidFill>
                  <a:schemeClr val="tx2"/>
                </a:solidFill>
                <a:ea typeface="Calibri"/>
                <a:cs typeface="Calibri"/>
              </a:rPr>
              <a:t>Why</a:t>
            </a:r>
          </a:p>
          <a:p>
            <a:pPr lvl="2"/>
            <a:r>
              <a:rPr lang="en-GB" dirty="0">
                <a:solidFill>
                  <a:schemeClr val="tx2"/>
                </a:solidFill>
                <a:ea typeface="Calibri"/>
                <a:cs typeface="Calibri"/>
              </a:rPr>
              <a:t>Output?</a:t>
            </a:r>
          </a:p>
          <a:p>
            <a:pPr lvl="2"/>
            <a:r>
              <a:rPr lang="en-GB" dirty="0">
                <a:solidFill>
                  <a:schemeClr val="tx2"/>
                </a:solidFill>
                <a:ea typeface="Calibri"/>
                <a:cs typeface="Calibri"/>
              </a:rPr>
              <a:t>Which priorities should be used?</a:t>
            </a:r>
          </a:p>
          <a:p>
            <a:pPr lvl="2"/>
            <a:endParaRPr lang="fr-CH" dirty="0">
              <a:solidFill>
                <a:schemeClr val="tx2"/>
              </a:solidFill>
              <a:ea typeface="Calibri"/>
              <a:cs typeface="Calibri"/>
            </a:endParaRPr>
          </a:p>
          <a:p>
            <a:pPr lvl="2"/>
            <a:endParaRPr lang="fr-CH" dirty="0">
              <a:solidFill>
                <a:schemeClr val="tx2"/>
              </a:solidFill>
              <a:ea typeface="Calibri"/>
              <a:cs typeface="Calibri"/>
            </a:endParaRPr>
          </a:p>
        </p:txBody>
      </p:sp>
    </p:spTree>
    <p:extLst>
      <p:ext uri="{BB962C8B-B14F-4D97-AF65-F5344CB8AC3E}">
        <p14:creationId xmlns:p14="http://schemas.microsoft.com/office/powerpoint/2010/main" val="3969813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3B4F-464D-BD7F-CC80-7971FA97C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A93AB-3942-80AD-320D-75F99E2502EE}"/>
              </a:ext>
            </a:extLst>
          </p:cNvPr>
          <p:cNvSpPr>
            <a:spLocks noGrp="1"/>
          </p:cNvSpPr>
          <p:nvPr>
            <p:ph type="title"/>
          </p:nvPr>
        </p:nvSpPr>
        <p:spPr>
          <a:xfrm>
            <a:off x="838200" y="90805"/>
            <a:ext cx="10515600" cy="1325563"/>
          </a:xfrm>
        </p:spPr>
        <p:txBody>
          <a:bodyPr/>
          <a:lstStyle/>
          <a:p>
            <a:r>
              <a:rPr lang="en-GB" dirty="0"/>
              <a:t>Discussion for each country team</a:t>
            </a:r>
          </a:p>
        </p:txBody>
      </p:sp>
      <p:sp>
        <p:nvSpPr>
          <p:cNvPr id="3" name="Content Placeholder 2">
            <a:extLst>
              <a:ext uri="{FF2B5EF4-FFF2-40B4-BE49-F238E27FC236}">
                <a16:creationId xmlns:a16="http://schemas.microsoft.com/office/drawing/2014/main" id="{8A0F2F03-7DF0-427E-5C94-C1F23D4FF530}"/>
              </a:ext>
            </a:extLst>
          </p:cNvPr>
          <p:cNvSpPr>
            <a:spLocks noGrp="1"/>
          </p:cNvSpPr>
          <p:nvPr>
            <p:ph idx="1"/>
          </p:nvPr>
        </p:nvSpPr>
        <p:spPr>
          <a:xfrm>
            <a:off x="1940560" y="1100931"/>
            <a:ext cx="7691120" cy="1012349"/>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algn="ctr"/>
            <a:r>
              <a:rPr lang="en-GB" dirty="0">
                <a:solidFill>
                  <a:schemeClr val="tx2"/>
                </a:solidFill>
                <a:ea typeface="Calibri"/>
                <a:cs typeface="Calibri"/>
              </a:rPr>
              <a:t>Feedback on the research priorities</a:t>
            </a:r>
          </a:p>
          <a:p>
            <a:pPr algn="ctr"/>
            <a:r>
              <a:rPr lang="en-GB" dirty="0">
                <a:solidFill>
                  <a:schemeClr val="tx2"/>
                </a:solidFill>
                <a:ea typeface="Calibri"/>
                <a:cs typeface="Calibri"/>
              </a:rPr>
              <a:t>Feedback on next steps nationally</a:t>
            </a:r>
          </a:p>
        </p:txBody>
      </p:sp>
      <p:graphicFrame>
        <p:nvGraphicFramePr>
          <p:cNvPr id="4" name="Table 3">
            <a:extLst>
              <a:ext uri="{FF2B5EF4-FFF2-40B4-BE49-F238E27FC236}">
                <a16:creationId xmlns:a16="http://schemas.microsoft.com/office/drawing/2014/main" id="{161B2FE9-218A-8284-D56C-0BB7ADAE0FB2}"/>
              </a:ext>
            </a:extLst>
          </p:cNvPr>
          <p:cNvGraphicFramePr>
            <a:graphicFrameLocks noGrp="1"/>
          </p:cNvGraphicFramePr>
          <p:nvPr>
            <p:extLst>
              <p:ext uri="{D42A27DB-BD31-4B8C-83A1-F6EECF244321}">
                <p14:modId xmlns:p14="http://schemas.microsoft.com/office/powerpoint/2010/main" val="1473060392"/>
              </p:ext>
            </p:extLst>
          </p:nvPr>
        </p:nvGraphicFramePr>
        <p:xfrm>
          <a:off x="213360" y="2265680"/>
          <a:ext cx="11856720" cy="4592319"/>
        </p:xfrm>
        <a:graphic>
          <a:graphicData uri="http://schemas.openxmlformats.org/drawingml/2006/table">
            <a:tbl>
              <a:tblPr firstRow="1" firstCol="1" bandRow="1">
                <a:tableStyleId>{5C22544A-7EE6-4342-B048-85BDC9FD1C3A}</a:tableStyleId>
              </a:tblPr>
              <a:tblGrid>
                <a:gridCol w="588310">
                  <a:extLst>
                    <a:ext uri="{9D8B030D-6E8A-4147-A177-3AD203B41FA5}">
                      <a16:colId xmlns:a16="http://schemas.microsoft.com/office/drawing/2014/main" val="2469935961"/>
                    </a:ext>
                  </a:extLst>
                </a:gridCol>
                <a:gridCol w="11268410">
                  <a:extLst>
                    <a:ext uri="{9D8B030D-6E8A-4147-A177-3AD203B41FA5}">
                      <a16:colId xmlns:a16="http://schemas.microsoft.com/office/drawing/2014/main" val="1074462183"/>
                    </a:ext>
                  </a:extLst>
                </a:gridCol>
              </a:tblGrid>
              <a:tr h="254796">
                <a:tc>
                  <a:txBody>
                    <a:bodyPr/>
                    <a:lstStyle/>
                    <a:p>
                      <a:pPr algn="ctr">
                        <a:lnSpc>
                          <a:spcPct val="107000"/>
                        </a:lnSpc>
                        <a:spcAft>
                          <a:spcPts val="800"/>
                        </a:spcAft>
                      </a:pPr>
                      <a:r>
                        <a:rPr lang="en-GB" sz="1400" kern="100" dirty="0">
                          <a:effectLst/>
                        </a:rPr>
                        <a:t>1</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kern="100" dirty="0">
                          <a:solidFill>
                            <a:schemeClr val="dk1"/>
                          </a:solidFill>
                          <a:effectLst/>
                          <a:latin typeface="+mn-lt"/>
                          <a:ea typeface="+mn-ea"/>
                          <a:cs typeface="+mn-cs"/>
                        </a:rPr>
                        <a:t>Evaluate the duration of prophylactic protection offered by SP+AQ and other SMC medicines</a:t>
                      </a:r>
                    </a:p>
                  </a:txBody>
                  <a:tcPr marL="68580" marR="68580" marT="0" marB="0" anchor="ctr">
                    <a:solidFill>
                      <a:schemeClr val="accent1">
                        <a:lumMod val="20000"/>
                        <a:lumOff val="80000"/>
                      </a:schemeClr>
                    </a:solidFill>
                  </a:tcPr>
                </a:tc>
                <a:extLst>
                  <a:ext uri="{0D108BD9-81ED-4DB2-BD59-A6C34878D82A}">
                    <a16:rowId xmlns:a16="http://schemas.microsoft.com/office/drawing/2014/main" val="4115524712"/>
                  </a:ext>
                </a:extLst>
              </a:tr>
              <a:tr h="521198">
                <a:tc>
                  <a:txBody>
                    <a:bodyPr/>
                    <a:lstStyle/>
                    <a:p>
                      <a:pPr algn="ctr">
                        <a:lnSpc>
                          <a:spcPct val="107000"/>
                        </a:lnSpc>
                        <a:spcAft>
                          <a:spcPts val="800"/>
                        </a:spcAft>
                      </a:pPr>
                      <a:r>
                        <a:rPr lang="en-GB" sz="1400" kern="100">
                          <a:effectLst/>
                        </a:rPr>
                        <a:t>2</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effect of integrating SMC with other malaria prevention interventions (e.g. vaccines) on development of anti-malarial resistance</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6026599"/>
                  </a:ext>
                </a:extLst>
              </a:tr>
              <a:tr h="403259">
                <a:tc>
                  <a:txBody>
                    <a:bodyPr/>
                    <a:lstStyle/>
                    <a:p>
                      <a:pPr algn="ctr">
                        <a:lnSpc>
                          <a:spcPct val="107000"/>
                        </a:lnSpc>
                        <a:spcAft>
                          <a:spcPts val="800"/>
                        </a:spcAft>
                      </a:pPr>
                      <a:r>
                        <a:rPr lang="en-GB" sz="1400" kern="100">
                          <a:effectLst/>
                        </a:rPr>
                        <a:t>3</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Investigate the potential for 'rebound effects' in malaria incidence in older children as a result of SMC campaigns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610279621"/>
                  </a:ext>
                </a:extLst>
              </a:tr>
              <a:tr h="521198">
                <a:tc>
                  <a:txBody>
                    <a:bodyPr/>
                    <a:lstStyle/>
                    <a:p>
                      <a:pPr algn="ctr">
                        <a:lnSpc>
                          <a:spcPct val="107000"/>
                        </a:lnSpc>
                        <a:spcAft>
                          <a:spcPts val="800"/>
                        </a:spcAft>
                      </a:pPr>
                      <a:r>
                        <a:rPr lang="en-GB" sz="1400" kern="100">
                          <a:effectLst/>
                        </a:rPr>
                        <a:t>4</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effect of integrating SMC with other malaria prevention interventions (e.g. vaccines) on SMC impact on malaria-related outcomes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308706"/>
                  </a:ext>
                </a:extLst>
              </a:tr>
              <a:tr h="403259">
                <a:tc>
                  <a:txBody>
                    <a:bodyPr/>
                    <a:lstStyle/>
                    <a:p>
                      <a:pPr algn="ctr">
                        <a:lnSpc>
                          <a:spcPct val="107000"/>
                        </a:lnSpc>
                        <a:spcAft>
                          <a:spcPts val="800"/>
                        </a:spcAft>
                      </a:pPr>
                      <a:r>
                        <a:rPr lang="en-GB" sz="1400" kern="100">
                          <a:effectLst/>
                        </a:rPr>
                        <a:t>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and compare impact of new/different drug regimens (e.g. </a:t>
                      </a:r>
                      <a:r>
                        <a:rPr lang="en-GB" sz="1400" b="1" kern="100" dirty="0" err="1">
                          <a:effectLst/>
                        </a:rPr>
                        <a:t>Dihydroartemisinin</a:t>
                      </a:r>
                      <a:r>
                        <a:rPr lang="en-GB" sz="1400" b="1" kern="100" dirty="0">
                          <a:effectLst/>
                        </a:rPr>
                        <a:t>-piperaquine) on malaria outcomes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412820"/>
                  </a:ext>
                </a:extLst>
              </a:tr>
              <a:tr h="521384">
                <a:tc>
                  <a:txBody>
                    <a:bodyPr/>
                    <a:lstStyle/>
                    <a:p>
                      <a:pPr algn="ctr">
                        <a:lnSpc>
                          <a:spcPct val="107000"/>
                        </a:lnSpc>
                        <a:spcAft>
                          <a:spcPts val="800"/>
                        </a:spcAft>
                      </a:pPr>
                      <a:r>
                        <a:rPr lang="en-GB" sz="1400" kern="100">
                          <a:effectLst/>
                        </a:rPr>
                        <a:t>6</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a:effectLst/>
                        </a:rPr>
                        <a:t>Design and evaluate new methods for improving delivery of amodiaquine on Day 2 and Day 3, and impacts on caregiver adherence to the full course of SMC medicines</a:t>
                      </a:r>
                      <a:endParaRPr lang="en-GB"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0446972"/>
                  </a:ext>
                </a:extLst>
              </a:tr>
              <a:tr h="521384">
                <a:tc>
                  <a:txBody>
                    <a:bodyPr/>
                    <a:lstStyle/>
                    <a:p>
                      <a:pPr algn="ctr">
                        <a:lnSpc>
                          <a:spcPct val="107000"/>
                        </a:lnSpc>
                        <a:spcAft>
                          <a:spcPts val="800"/>
                        </a:spcAft>
                      </a:pPr>
                      <a:r>
                        <a:rPr lang="en-GB" sz="1400" kern="100">
                          <a:effectLst/>
                        </a:rPr>
                        <a:t>7</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a:effectLst/>
                        </a:rPr>
                        <a:t>Evaluate the degree to which eligible children in different transmission settings (i.e. according to seasonality and attack rate) benefit from SMC programs; evaluate differential impact in different settings</a:t>
                      </a:r>
                      <a:endParaRPr lang="en-GB"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9430252"/>
                  </a:ext>
                </a:extLst>
              </a:tr>
              <a:tr h="403259">
                <a:tc>
                  <a:txBody>
                    <a:bodyPr/>
                    <a:lstStyle/>
                    <a:p>
                      <a:pPr algn="ctr">
                        <a:lnSpc>
                          <a:spcPct val="107000"/>
                        </a:lnSpc>
                        <a:spcAft>
                          <a:spcPts val="800"/>
                        </a:spcAft>
                      </a:pPr>
                      <a:r>
                        <a:rPr lang="en-GB" sz="1400" kern="100">
                          <a:effectLst/>
                        </a:rPr>
                        <a:t>8</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impact of SMC on asymptomatic malaria infection among eligible children</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0828324"/>
                  </a:ext>
                </a:extLst>
              </a:tr>
              <a:tr h="521198">
                <a:tc>
                  <a:txBody>
                    <a:bodyPr/>
                    <a:lstStyle/>
                    <a:p>
                      <a:pPr algn="ctr">
                        <a:lnSpc>
                          <a:spcPct val="107000"/>
                        </a:lnSpc>
                        <a:spcAft>
                          <a:spcPts val="800"/>
                        </a:spcAft>
                      </a:pPr>
                      <a:r>
                        <a:rPr lang="en-GB" sz="1400" kern="100">
                          <a:effectLst/>
                        </a:rPr>
                        <a:t>9</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a:effectLst/>
                        </a:rPr>
                        <a:t>Evaluate different strategies for achieving high adherence by caregivers to day 2 and day 3 AQ administration in different transmission contexts</a:t>
                      </a:r>
                      <a:endParaRPr lang="en-GB"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2251735"/>
                  </a:ext>
                </a:extLst>
              </a:tr>
              <a:tr h="521384">
                <a:tc>
                  <a:txBody>
                    <a:bodyPr/>
                    <a:lstStyle/>
                    <a:p>
                      <a:pPr algn="ctr">
                        <a:lnSpc>
                          <a:spcPct val="107000"/>
                        </a:lnSpc>
                        <a:spcAft>
                          <a:spcPts val="800"/>
                        </a:spcAft>
                      </a:pPr>
                      <a:r>
                        <a:rPr lang="en-GB" sz="1400" kern="100">
                          <a:effectLst/>
                        </a:rPr>
                        <a:t>10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400" b="1" kern="100" dirty="0">
                          <a:effectLst/>
                        </a:rPr>
                        <a:t>Evaluate the feasibility and impact of extension of SMC to children aged over five years and identify optimal age ranges for SMC eligibility in different settings</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8029149"/>
                  </a:ext>
                </a:extLst>
              </a:tr>
            </a:tbl>
          </a:graphicData>
        </a:graphic>
      </p:graphicFrame>
    </p:spTree>
    <p:extLst>
      <p:ext uri="{BB962C8B-B14F-4D97-AF65-F5344CB8AC3E}">
        <p14:creationId xmlns:p14="http://schemas.microsoft.com/office/powerpoint/2010/main" val="253161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DDAF4-2176-C489-994D-30643D4A96E6}"/>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b="1" kern="1200">
                <a:solidFill>
                  <a:schemeClr val="tx1"/>
                </a:solidFill>
                <a:latin typeface="+mj-lt"/>
                <a:ea typeface="+mj-ea"/>
                <a:cs typeface="+mj-cs"/>
              </a:rPr>
              <a:t>Questions?</a:t>
            </a:r>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1DE012D-DF6E-8AF7-34D5-BB039F71DB3E}"/>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2200" dirty="0">
                <a:hlinkClick r:id="rId2"/>
              </a:rPr>
              <a:t>www.smc-alliance.org</a:t>
            </a:r>
            <a:r>
              <a:rPr lang="en-US" sz="2200" dirty="0"/>
              <a:t> </a:t>
            </a:r>
            <a:endParaRPr lang="en-US"/>
          </a:p>
        </p:txBody>
      </p:sp>
    </p:spTree>
    <p:extLst>
      <p:ext uri="{BB962C8B-B14F-4D97-AF65-F5344CB8AC3E}">
        <p14:creationId xmlns:p14="http://schemas.microsoft.com/office/powerpoint/2010/main" val="18014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D1C050-967F-0498-BBAE-9019AC3BE1A1}"/>
              </a:ext>
            </a:extLst>
          </p:cNvPr>
          <p:cNvSpPr txBox="1">
            <a:spLocks/>
          </p:cNvSpPr>
          <p:nvPr/>
        </p:nvSpPr>
        <p:spPr>
          <a:xfrm>
            <a:off x="0" y="1"/>
            <a:ext cx="12192000" cy="1170000"/>
          </a:xfrm>
          <a:prstGeom prst="rect">
            <a:avLst/>
          </a:prstGeom>
          <a:solidFill>
            <a:schemeClr val="accent6">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rPr>
              <a:t>Research sub-group</a:t>
            </a:r>
            <a:endParaRPr lang="fr-CH" sz="4000" b="1" dirty="0">
              <a:solidFill>
                <a:schemeClr val="bg1"/>
              </a:solidFill>
            </a:endParaRPr>
          </a:p>
        </p:txBody>
      </p:sp>
      <p:sp>
        <p:nvSpPr>
          <p:cNvPr id="8" name="TextBox 7">
            <a:extLst>
              <a:ext uri="{FF2B5EF4-FFF2-40B4-BE49-F238E27FC236}">
                <a16:creationId xmlns:a16="http://schemas.microsoft.com/office/drawing/2014/main" id="{DF18ED40-0A00-47CE-8231-BA3064A2A68B}"/>
              </a:ext>
            </a:extLst>
          </p:cNvPr>
          <p:cNvSpPr txBox="1"/>
          <p:nvPr/>
        </p:nvSpPr>
        <p:spPr>
          <a:xfrm>
            <a:off x="387206" y="1424760"/>
            <a:ext cx="11407464" cy="5093702"/>
          </a:xfrm>
          <a:prstGeom prst="rect">
            <a:avLst/>
          </a:prstGeom>
          <a:noFill/>
        </p:spPr>
        <p:txBody>
          <a:bodyPr wrap="square" lIns="91440" tIns="45720" rIns="91440" bIns="45720" rtlCol="0" anchor="t">
            <a:spAutoFit/>
          </a:bodyPr>
          <a:lstStyle/>
          <a:p>
            <a:pPr marL="285750" indent="-359410">
              <a:buFont typeface="Arial" panose="020B0604020202020204" pitchFamily="34" charset="0"/>
              <a:buChar char="•"/>
            </a:pPr>
            <a:r>
              <a:rPr lang="en-US" sz="2500" dirty="0"/>
              <a:t>The </a:t>
            </a:r>
            <a:r>
              <a:rPr lang="en-US" sz="2500" b="1" dirty="0"/>
              <a:t>SMC Alliance research sub-group </a:t>
            </a:r>
            <a:r>
              <a:rPr lang="en-US" sz="2500" dirty="0"/>
              <a:t>was set up in April 2021 to</a:t>
            </a:r>
            <a:r>
              <a:rPr lang="en-US" sz="2500" b="1" dirty="0"/>
              <a:t> </a:t>
            </a:r>
            <a:r>
              <a:rPr lang="en-US" sz="2500" dirty="0"/>
              <a:t>serve as a platform for the SMC community to share best practices, lessons learnt, and challenges associated with the SMC research</a:t>
            </a:r>
            <a:endParaRPr lang="en-US" sz="2500" dirty="0">
              <a:ea typeface="Calibri"/>
              <a:cs typeface="Calibri"/>
            </a:endParaRPr>
          </a:p>
          <a:p>
            <a:pPr marL="285750" indent="-359410">
              <a:buFont typeface="Arial" panose="020B0604020202020204" pitchFamily="34" charset="0"/>
              <a:buChar char="•"/>
            </a:pPr>
            <a:r>
              <a:rPr lang="en-US" sz="2500" dirty="0"/>
              <a:t>We are made up of around 80 members and on average 35 members regular attendees on our monthly calls</a:t>
            </a:r>
            <a:endParaRPr lang="en-US" sz="2500" dirty="0">
              <a:ea typeface="Calibri"/>
              <a:cs typeface="Calibri"/>
            </a:endParaRPr>
          </a:p>
          <a:p>
            <a:pPr marL="285750" indent="-359410">
              <a:buFont typeface="Arial" panose="020B0604020202020204" pitchFamily="34" charset="0"/>
              <a:buChar char="•"/>
            </a:pPr>
            <a:r>
              <a:rPr lang="en-US" sz="2500" dirty="0"/>
              <a:t>The sub-group works to support research best practice and information sharing. We have monthly calls including presentations from members and active discussions. The group also organizes symposium submissions at relevant conferences and meetings (e.g. ASHTM) . </a:t>
            </a:r>
          </a:p>
          <a:p>
            <a:pPr marL="285750" indent="-359410">
              <a:buFont typeface="Arial" panose="020B0604020202020204" pitchFamily="34" charset="0"/>
              <a:buChar char="•"/>
            </a:pPr>
            <a:r>
              <a:rPr lang="en-US" sz="2500" dirty="0">
                <a:ea typeface="Calibri"/>
                <a:cs typeface="Calibri"/>
              </a:rPr>
              <a:t>The subgroup is co chaired by Susana Scott and Jean Louis Ndiaye.</a:t>
            </a:r>
          </a:p>
          <a:p>
            <a:endParaRPr lang="en-US" sz="2500" dirty="0"/>
          </a:p>
          <a:p>
            <a:r>
              <a:rPr lang="en-US" sz="2500" dirty="0"/>
              <a:t>Everyone interested in joining the subgroup kindly speak to/email Kevin Baker: </a:t>
            </a:r>
            <a:r>
              <a:rPr lang="en-GB" sz="2500" dirty="0" err="1"/>
              <a:t>k.baker</a:t>
            </a:r>
            <a:r>
              <a:rPr lang="pl-PL" sz="2500" dirty="0">
                <a:hlinkClick r:id="rId2"/>
              </a:rPr>
              <a:t>@malariaconsortium.org</a:t>
            </a:r>
            <a:r>
              <a:rPr lang="en-US" sz="2500" dirty="0"/>
              <a:t>  </a:t>
            </a:r>
            <a:endParaRPr lang="en-US" sz="2500" dirty="0">
              <a:ea typeface="Calibri" panose="020F0502020204030204"/>
              <a:cs typeface="Calibri" panose="020F0502020204030204"/>
            </a:endParaRPr>
          </a:p>
        </p:txBody>
      </p:sp>
      <p:pic>
        <p:nvPicPr>
          <p:cNvPr id="2" name="Picture 1" descr="Logo, company name&#10;&#10;Description automatically generated">
            <a:extLst>
              <a:ext uri="{FF2B5EF4-FFF2-40B4-BE49-F238E27FC236}">
                <a16:creationId xmlns:a16="http://schemas.microsoft.com/office/drawing/2014/main" id="{32C910E1-6311-C832-50C3-21FD87D49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12619" cy="1170000"/>
          </a:xfrm>
          <a:prstGeom prst="rect">
            <a:avLst/>
          </a:prstGeom>
        </p:spPr>
      </p:pic>
      <p:pic>
        <p:nvPicPr>
          <p:cNvPr id="3" name="Picture 2" descr="Logo&#10;&#10;Description automatically generated">
            <a:extLst>
              <a:ext uri="{FF2B5EF4-FFF2-40B4-BE49-F238E27FC236}">
                <a16:creationId xmlns:a16="http://schemas.microsoft.com/office/drawing/2014/main" id="{96D3E78E-C441-55D5-8611-DA3C67FB4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549" y="0"/>
            <a:ext cx="1619451" cy="1170000"/>
          </a:xfrm>
          <a:prstGeom prst="rect">
            <a:avLst/>
          </a:prstGeom>
        </p:spPr>
      </p:pic>
      <p:sp>
        <p:nvSpPr>
          <p:cNvPr id="5" name="TextBox 4">
            <a:extLst>
              <a:ext uri="{FF2B5EF4-FFF2-40B4-BE49-F238E27FC236}">
                <a16:creationId xmlns:a16="http://schemas.microsoft.com/office/drawing/2014/main" id="{EDCA07AC-6356-7830-3F16-4023248CE361}"/>
              </a:ext>
            </a:extLst>
          </p:cNvPr>
          <p:cNvSpPr txBox="1"/>
          <p:nvPr/>
        </p:nvSpPr>
        <p:spPr>
          <a:xfrm>
            <a:off x="0" y="6857999"/>
            <a:ext cx="12191999" cy="400110"/>
          </a:xfrm>
          <a:prstGeom prst="rect">
            <a:avLst/>
          </a:prstGeom>
          <a:solidFill>
            <a:schemeClr val="accent6">
              <a:lumMod val="50000"/>
            </a:schemeClr>
          </a:solidFill>
        </p:spPr>
        <p:txBody>
          <a:bodyPr wrap="square" rtlCol="0">
            <a:spAutoFit/>
          </a:bodyPr>
          <a:lstStyle/>
          <a:p>
            <a:pPr algn="ctr"/>
            <a:r>
              <a:rPr lang="fr-CH" sz="2000" dirty="0">
                <a:solidFill>
                  <a:schemeClr val="bg1"/>
                </a:solidFill>
              </a:rPr>
              <a:t>www.smc-alliance.org</a:t>
            </a:r>
          </a:p>
        </p:txBody>
      </p:sp>
    </p:spTree>
    <p:extLst>
      <p:ext uri="{BB962C8B-B14F-4D97-AF65-F5344CB8AC3E}">
        <p14:creationId xmlns:p14="http://schemas.microsoft.com/office/powerpoint/2010/main" val="223143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71B0-9E38-779F-2C38-89911481AC3B}"/>
              </a:ext>
            </a:extLst>
          </p:cNvPr>
          <p:cNvSpPr>
            <a:spLocks noGrp="1"/>
          </p:cNvSpPr>
          <p:nvPr>
            <p:ph type="title"/>
          </p:nvPr>
        </p:nvSpPr>
        <p:spPr>
          <a:xfrm>
            <a:off x="0" y="0"/>
            <a:ext cx="12192000" cy="1170000"/>
          </a:xfrm>
          <a:solidFill>
            <a:schemeClr val="accent6">
              <a:lumMod val="50000"/>
            </a:schemeClr>
          </a:solidFill>
        </p:spPr>
        <p:txBody>
          <a:bodyPr/>
          <a:lstStyle/>
          <a:p>
            <a:pPr algn="ctr"/>
            <a:r>
              <a:rPr lang="en-US" b="1" dirty="0">
                <a:solidFill>
                  <a:schemeClr val="bg1"/>
                </a:solidFill>
              </a:rPr>
              <a:t>Involvements in 2023</a:t>
            </a:r>
            <a:endParaRPr lang="fr-CH" b="1" dirty="0">
              <a:solidFill>
                <a:schemeClr val="bg1"/>
              </a:solidFill>
            </a:endParaRPr>
          </a:p>
        </p:txBody>
      </p:sp>
      <p:sp>
        <p:nvSpPr>
          <p:cNvPr id="3" name="Content Placeholder 2">
            <a:extLst>
              <a:ext uri="{FF2B5EF4-FFF2-40B4-BE49-F238E27FC236}">
                <a16:creationId xmlns:a16="http://schemas.microsoft.com/office/drawing/2014/main" id="{BB98637E-3784-852F-D580-C4714B2AD37E}"/>
              </a:ext>
            </a:extLst>
          </p:cNvPr>
          <p:cNvSpPr>
            <a:spLocks noGrp="1"/>
          </p:cNvSpPr>
          <p:nvPr>
            <p:ph idx="1"/>
          </p:nvPr>
        </p:nvSpPr>
        <p:spPr>
          <a:xfrm>
            <a:off x="368623" y="1550197"/>
            <a:ext cx="11568219" cy="5310150"/>
          </a:xfrm>
        </p:spPr>
        <p:txBody>
          <a:bodyPr vert="horz" lIns="91440" tIns="45720" rIns="91440" bIns="45720" rtlCol="0" anchor="t">
            <a:normAutofit/>
          </a:bodyPr>
          <a:lstStyle/>
          <a:p>
            <a:pPr>
              <a:lnSpc>
                <a:spcPct val="100000"/>
              </a:lnSpc>
            </a:pPr>
            <a:r>
              <a:rPr lang="en-US" dirty="0"/>
              <a:t>Monthly calls held 9 out of 12 months in 2023, including speakers from a range of </a:t>
            </a:r>
            <a:r>
              <a:rPr lang="en-US" dirty="0" err="1"/>
              <a:t>organisations</a:t>
            </a:r>
            <a:r>
              <a:rPr lang="en-US" dirty="0"/>
              <a:t> engaged in SMC research</a:t>
            </a:r>
            <a:endParaRPr lang="en-US" dirty="0">
              <a:ea typeface="Calibri"/>
              <a:cs typeface="Calibri"/>
            </a:endParaRPr>
          </a:p>
          <a:p>
            <a:pPr>
              <a:lnSpc>
                <a:spcPct val="100000"/>
              </a:lnSpc>
            </a:pPr>
            <a:r>
              <a:rPr lang="en-US" dirty="0"/>
              <a:t>SMC Research Priority setting exercise completed using </a:t>
            </a:r>
            <a:r>
              <a:rPr lang="en-US" dirty="0" err="1"/>
              <a:t>eDelphi</a:t>
            </a:r>
            <a:r>
              <a:rPr lang="en-US" dirty="0"/>
              <a:t> process, with over 40 experts in the field feeding into the results</a:t>
            </a:r>
            <a:endParaRPr lang="en-US" dirty="0">
              <a:ea typeface="Calibri"/>
              <a:cs typeface="Calibri"/>
            </a:endParaRPr>
          </a:p>
          <a:p>
            <a:pPr>
              <a:lnSpc>
                <a:spcPct val="100000"/>
              </a:lnSpc>
            </a:pPr>
            <a:r>
              <a:rPr lang="en-US"/>
              <a:t>Symposium held at ASTMH in Chicago in October 2023 on chemoprevention</a:t>
            </a:r>
            <a:endParaRPr lang="en-US" dirty="0">
              <a:ea typeface="Calibri"/>
              <a:cs typeface="Calibri"/>
            </a:endParaRPr>
          </a:p>
          <a:p>
            <a:pPr>
              <a:lnSpc>
                <a:spcPct val="100000"/>
              </a:lnSpc>
            </a:pPr>
            <a:r>
              <a:rPr lang="en-US" dirty="0"/>
              <a:t>Hybrid meeting held during ASTMH to present the SMC research priorities </a:t>
            </a:r>
            <a:r>
              <a:rPr lang="en-US"/>
              <a:t>initial findings</a:t>
            </a:r>
            <a:endParaRPr lang="en-US" dirty="0">
              <a:ea typeface="Calibri"/>
              <a:cs typeface="Calibri"/>
            </a:endParaRPr>
          </a:p>
          <a:p>
            <a:pPr>
              <a:lnSpc>
                <a:spcPct val="100000"/>
              </a:lnSpc>
            </a:pPr>
            <a:r>
              <a:rPr lang="en-US" dirty="0"/>
              <a:t>SMC Research priorities presented as oral presentation at RSTMH Annual meeting in December 2023 in London.</a:t>
            </a:r>
          </a:p>
          <a:p>
            <a:pPr marL="0" indent="0">
              <a:lnSpc>
                <a:spcPct val="100000"/>
              </a:lnSpc>
              <a:buNone/>
            </a:pPr>
            <a:endParaRPr lang="fr-CH" dirty="0"/>
          </a:p>
        </p:txBody>
      </p:sp>
      <p:pic>
        <p:nvPicPr>
          <p:cNvPr id="4" name="Picture 3" descr="Logo, company name&#10;&#10;Description automatically generated">
            <a:extLst>
              <a:ext uri="{FF2B5EF4-FFF2-40B4-BE49-F238E27FC236}">
                <a16:creationId xmlns:a16="http://schemas.microsoft.com/office/drawing/2014/main" id="{FF63CE5E-6274-6014-CAE2-AC6950F42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12619" cy="1170000"/>
          </a:xfrm>
          <a:prstGeom prst="rect">
            <a:avLst/>
          </a:prstGeom>
        </p:spPr>
      </p:pic>
      <p:pic>
        <p:nvPicPr>
          <p:cNvPr id="5" name="Picture 4" descr="Logo&#10;&#10;Description automatically generated">
            <a:extLst>
              <a:ext uri="{FF2B5EF4-FFF2-40B4-BE49-F238E27FC236}">
                <a16:creationId xmlns:a16="http://schemas.microsoft.com/office/drawing/2014/main" id="{53A8D010-6E5D-C3DC-F991-4C8635F38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549" y="0"/>
            <a:ext cx="1619451" cy="1170000"/>
          </a:xfrm>
          <a:prstGeom prst="rect">
            <a:avLst/>
          </a:prstGeom>
        </p:spPr>
      </p:pic>
      <p:sp>
        <p:nvSpPr>
          <p:cNvPr id="6" name="TextBox 5">
            <a:extLst>
              <a:ext uri="{FF2B5EF4-FFF2-40B4-BE49-F238E27FC236}">
                <a16:creationId xmlns:a16="http://schemas.microsoft.com/office/drawing/2014/main" id="{2627C161-E7A2-0802-B4F5-F17C6EBE912E}"/>
              </a:ext>
            </a:extLst>
          </p:cNvPr>
          <p:cNvSpPr txBox="1"/>
          <p:nvPr/>
        </p:nvSpPr>
        <p:spPr>
          <a:xfrm>
            <a:off x="-8313" y="6480151"/>
            <a:ext cx="12191999" cy="400110"/>
          </a:xfrm>
          <a:prstGeom prst="rect">
            <a:avLst/>
          </a:prstGeom>
          <a:solidFill>
            <a:schemeClr val="accent6">
              <a:lumMod val="50000"/>
            </a:schemeClr>
          </a:solidFill>
        </p:spPr>
        <p:txBody>
          <a:bodyPr wrap="square" rtlCol="0">
            <a:spAutoFit/>
          </a:bodyPr>
          <a:lstStyle/>
          <a:p>
            <a:pPr algn="ctr"/>
            <a:r>
              <a:rPr lang="fr-CH" sz="2000" dirty="0">
                <a:solidFill>
                  <a:schemeClr val="bg1"/>
                </a:solidFill>
              </a:rPr>
              <a:t>www.smc-alliance.org</a:t>
            </a:r>
          </a:p>
        </p:txBody>
      </p:sp>
    </p:spTree>
    <p:extLst>
      <p:ext uri="{BB962C8B-B14F-4D97-AF65-F5344CB8AC3E}">
        <p14:creationId xmlns:p14="http://schemas.microsoft.com/office/powerpoint/2010/main" val="20598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AE4DE0-4D8C-A633-BD80-317F39DF8BD9}"/>
              </a:ext>
            </a:extLst>
          </p:cNvPr>
          <p:cNvSpPr txBox="1">
            <a:spLocks/>
          </p:cNvSpPr>
          <p:nvPr/>
        </p:nvSpPr>
        <p:spPr>
          <a:xfrm>
            <a:off x="-3416" y="83332"/>
            <a:ext cx="12192000" cy="1086668"/>
          </a:xfrm>
          <a:prstGeom prst="rect">
            <a:avLst/>
          </a:prstGeom>
          <a:solidFill>
            <a:schemeClr val="accent6">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rPr>
              <a:t>Planned activities for 2024</a:t>
            </a:r>
            <a:endParaRPr lang="fr-CH" sz="4000" b="1" dirty="0">
              <a:solidFill>
                <a:schemeClr val="bg1"/>
              </a:solidFill>
            </a:endParaRPr>
          </a:p>
        </p:txBody>
      </p:sp>
      <p:pic>
        <p:nvPicPr>
          <p:cNvPr id="5" name="Picture 4" descr="Logo, company name&#10;&#10;Description automatically generated">
            <a:extLst>
              <a:ext uri="{FF2B5EF4-FFF2-40B4-BE49-F238E27FC236}">
                <a16:creationId xmlns:a16="http://schemas.microsoft.com/office/drawing/2014/main" id="{76D4A77D-ADC2-C957-806E-99CD3E0AD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12619" cy="1170000"/>
          </a:xfrm>
          <a:prstGeom prst="rect">
            <a:avLst/>
          </a:prstGeom>
        </p:spPr>
      </p:pic>
      <p:pic>
        <p:nvPicPr>
          <p:cNvPr id="6" name="Picture 5" descr="Logo&#10;&#10;Description automatically generated">
            <a:extLst>
              <a:ext uri="{FF2B5EF4-FFF2-40B4-BE49-F238E27FC236}">
                <a16:creationId xmlns:a16="http://schemas.microsoft.com/office/drawing/2014/main" id="{330D272A-C3C2-8F31-E95E-4C81E8BA6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549" y="0"/>
            <a:ext cx="1619451" cy="1170000"/>
          </a:xfrm>
          <a:prstGeom prst="rect">
            <a:avLst/>
          </a:prstGeom>
        </p:spPr>
      </p:pic>
      <p:sp>
        <p:nvSpPr>
          <p:cNvPr id="3" name="Content Placeholder 2">
            <a:extLst>
              <a:ext uri="{FF2B5EF4-FFF2-40B4-BE49-F238E27FC236}">
                <a16:creationId xmlns:a16="http://schemas.microsoft.com/office/drawing/2014/main" id="{46FC3D3D-1E24-4388-B9A2-0F30E750FCF9}"/>
              </a:ext>
            </a:extLst>
          </p:cNvPr>
          <p:cNvSpPr>
            <a:spLocks noGrp="1"/>
          </p:cNvSpPr>
          <p:nvPr>
            <p:ph idx="1"/>
          </p:nvPr>
        </p:nvSpPr>
        <p:spPr>
          <a:xfrm>
            <a:off x="429953" y="1607740"/>
            <a:ext cx="11440622" cy="4676682"/>
          </a:xfrm>
        </p:spPr>
        <p:txBody>
          <a:bodyPr vert="horz" lIns="91440" tIns="45720" rIns="91440" bIns="45720" rtlCol="0" anchor="t">
            <a:normAutofit fontScale="85000" lnSpcReduction="20000"/>
          </a:bodyPr>
          <a:lstStyle/>
          <a:p>
            <a:pPr marL="0" indent="0">
              <a:buNone/>
            </a:pPr>
            <a:r>
              <a:rPr lang="en-US" u="sng" dirty="0"/>
              <a:t>Year-round activity (</a:t>
            </a:r>
            <a:r>
              <a:rPr lang="en-US" u="sng" dirty="0" err="1"/>
              <a:t>ies</a:t>
            </a:r>
            <a:r>
              <a:rPr lang="en-US" u="sng" dirty="0"/>
              <a:t>)</a:t>
            </a:r>
          </a:p>
          <a:p>
            <a:r>
              <a:rPr lang="en-US" dirty="0"/>
              <a:t>Monthly calls/virtual meetings on the last Wednesday of the month</a:t>
            </a:r>
          </a:p>
          <a:p>
            <a:r>
              <a:rPr lang="en-US" dirty="0"/>
              <a:t>Presenters and new topics always welcome!!</a:t>
            </a:r>
            <a:endParaRPr lang="en-US" dirty="0">
              <a:ea typeface="Calibri"/>
              <a:cs typeface="Calibri"/>
            </a:endParaRPr>
          </a:p>
          <a:p>
            <a:pPr marL="0" indent="0">
              <a:buNone/>
            </a:pPr>
            <a:endParaRPr lang="en-US" u="sng" dirty="0"/>
          </a:p>
          <a:p>
            <a:pPr marL="0" indent="0">
              <a:buNone/>
            </a:pPr>
            <a:r>
              <a:rPr lang="en-US" u="sng" dirty="0"/>
              <a:t>Annual meeting activities</a:t>
            </a:r>
          </a:p>
          <a:p>
            <a:r>
              <a:rPr lang="en-US" dirty="0"/>
              <a:t>SMC Research Priorities workshop</a:t>
            </a:r>
          </a:p>
          <a:p>
            <a:pPr marL="0" indent="0">
              <a:buNone/>
            </a:pPr>
            <a:endParaRPr lang="en-US" dirty="0"/>
          </a:p>
          <a:p>
            <a:pPr marL="0" indent="0">
              <a:buNone/>
            </a:pPr>
            <a:r>
              <a:rPr lang="en-US" u="sng" dirty="0"/>
              <a:t>Details of our presence at other events/publications</a:t>
            </a:r>
          </a:p>
          <a:p>
            <a:r>
              <a:rPr lang="en-US" dirty="0"/>
              <a:t>Symposium submitted on SMC Integration to MIM</a:t>
            </a:r>
            <a:endParaRPr lang="en-US" dirty="0">
              <a:ea typeface="Calibri"/>
              <a:cs typeface="Calibri"/>
            </a:endParaRPr>
          </a:p>
          <a:p>
            <a:r>
              <a:rPr lang="en-US" dirty="0"/>
              <a:t>Oral presentation on SMC Research Priorities submitted to MIM </a:t>
            </a:r>
          </a:p>
          <a:p>
            <a:r>
              <a:rPr lang="en-US" dirty="0"/>
              <a:t>Draft manuscript developed for SMC Research priorities</a:t>
            </a:r>
          </a:p>
          <a:p>
            <a:r>
              <a:rPr lang="en-US" dirty="0"/>
              <a:t>Symposium abstract on SMC Integration being developed for ASTMH</a:t>
            </a:r>
          </a:p>
          <a:p>
            <a:pPr marL="0" indent="0">
              <a:buNone/>
            </a:pPr>
            <a:endParaRPr lang="en-US" dirty="0"/>
          </a:p>
          <a:p>
            <a:pPr marL="0" indent="0">
              <a:buNone/>
            </a:pPr>
            <a:endParaRPr lang="en-US" dirty="0"/>
          </a:p>
          <a:p>
            <a:pPr marL="0" indent="0">
              <a:buNone/>
            </a:pPr>
            <a:endParaRPr lang="fr-CH" dirty="0"/>
          </a:p>
        </p:txBody>
      </p:sp>
      <p:sp>
        <p:nvSpPr>
          <p:cNvPr id="10" name="TextBox 9">
            <a:extLst>
              <a:ext uri="{FF2B5EF4-FFF2-40B4-BE49-F238E27FC236}">
                <a16:creationId xmlns:a16="http://schemas.microsoft.com/office/drawing/2014/main" id="{9C3B9860-0F2A-4CB5-1DA7-82D18B10A55F}"/>
              </a:ext>
            </a:extLst>
          </p:cNvPr>
          <p:cNvSpPr txBox="1"/>
          <p:nvPr/>
        </p:nvSpPr>
        <p:spPr>
          <a:xfrm>
            <a:off x="-8313" y="6480151"/>
            <a:ext cx="12191999" cy="400110"/>
          </a:xfrm>
          <a:prstGeom prst="rect">
            <a:avLst/>
          </a:prstGeom>
          <a:solidFill>
            <a:schemeClr val="accent6">
              <a:lumMod val="50000"/>
            </a:schemeClr>
          </a:solidFill>
        </p:spPr>
        <p:txBody>
          <a:bodyPr wrap="square" rtlCol="0">
            <a:spAutoFit/>
          </a:bodyPr>
          <a:lstStyle/>
          <a:p>
            <a:pPr algn="ctr"/>
            <a:r>
              <a:rPr lang="fr-CH" sz="2000" dirty="0">
                <a:solidFill>
                  <a:schemeClr val="bg1"/>
                </a:solidFill>
              </a:rPr>
              <a:t>www.smc-alliance.org</a:t>
            </a:r>
          </a:p>
        </p:txBody>
      </p:sp>
    </p:spTree>
    <p:extLst>
      <p:ext uri="{BB962C8B-B14F-4D97-AF65-F5344CB8AC3E}">
        <p14:creationId xmlns:p14="http://schemas.microsoft.com/office/powerpoint/2010/main" val="206709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014D8B-AE88-3B3E-99C3-7D9C61A372AF}"/>
              </a:ext>
            </a:extLst>
          </p:cNvPr>
          <p:cNvSpPr txBox="1">
            <a:spLocks/>
          </p:cNvSpPr>
          <p:nvPr/>
        </p:nvSpPr>
        <p:spPr>
          <a:xfrm>
            <a:off x="838199" y="53778"/>
            <a:ext cx="10515599" cy="1170000"/>
          </a:xfrm>
          <a:prstGeom prst="rect">
            <a:avLst/>
          </a:prstGeom>
          <a:solidFill>
            <a:schemeClr val="accent6">
              <a:lumMod val="50000"/>
            </a:schemeClr>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l">
              <a:spcAft>
                <a:spcPts val="600"/>
              </a:spcAft>
            </a:pPr>
            <a:endParaRPr 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spcAft>
                <a:spcPts val="600"/>
              </a:spcAft>
            </a:pPr>
            <a:r>
              <a:rPr lang="en-US" sz="4300" b="1" dirty="0">
                <a:solidFill>
                  <a:schemeClr val="bg1"/>
                </a:solidFill>
                <a:latin typeface="Calibri"/>
                <a:ea typeface="Calibri"/>
                <a:cs typeface="Times New Roman"/>
              </a:rPr>
              <a:t>          </a:t>
            </a:r>
            <a:r>
              <a:rPr lang="en-US" sz="4300" b="1" dirty="0">
                <a:solidFill>
                  <a:schemeClr val="bg1"/>
                </a:solidFill>
                <a:effectLst/>
                <a:latin typeface="Calibri"/>
                <a:ea typeface="Calibri"/>
                <a:cs typeface="Times New Roman"/>
              </a:rPr>
              <a:t> Research Subgroup Calendar for 2024</a:t>
            </a:r>
            <a:endParaRPr lang="fr-CH" sz="4300" kern="1200" dirty="0">
              <a:solidFill>
                <a:schemeClr val="bg1"/>
              </a:solidFill>
              <a:latin typeface="Calibri"/>
              <a:ea typeface="Calibri"/>
              <a:cs typeface="Times New Roman"/>
            </a:endParaRPr>
          </a:p>
        </p:txBody>
      </p:sp>
      <p:pic>
        <p:nvPicPr>
          <p:cNvPr id="13" name="Picture 12" descr="Logo, company name&#10;&#10;Description automatically generated">
            <a:extLst>
              <a:ext uri="{FF2B5EF4-FFF2-40B4-BE49-F238E27FC236}">
                <a16:creationId xmlns:a16="http://schemas.microsoft.com/office/drawing/2014/main" id="{11EC1226-14AD-1EA8-4694-408C1D423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778"/>
            <a:ext cx="1612619" cy="1170000"/>
          </a:xfrm>
          <a:prstGeom prst="rect">
            <a:avLst/>
          </a:prstGeom>
        </p:spPr>
      </p:pic>
      <p:pic>
        <p:nvPicPr>
          <p:cNvPr id="14" name="Picture 13" descr="Logo&#10;&#10;Description automatically generated">
            <a:extLst>
              <a:ext uri="{FF2B5EF4-FFF2-40B4-BE49-F238E27FC236}">
                <a16:creationId xmlns:a16="http://schemas.microsoft.com/office/drawing/2014/main" id="{D671222C-5A28-296E-260D-6311567EF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549" y="53778"/>
            <a:ext cx="1619451" cy="1170000"/>
          </a:xfrm>
          <a:prstGeom prst="rect">
            <a:avLst/>
          </a:prstGeom>
        </p:spPr>
      </p:pic>
      <p:graphicFrame>
        <p:nvGraphicFramePr>
          <p:cNvPr id="7" name="Table 6">
            <a:extLst>
              <a:ext uri="{FF2B5EF4-FFF2-40B4-BE49-F238E27FC236}">
                <a16:creationId xmlns:a16="http://schemas.microsoft.com/office/drawing/2014/main" id="{76347ACC-94AC-7B85-97B5-B547DF9C994D}"/>
              </a:ext>
            </a:extLst>
          </p:cNvPr>
          <p:cNvGraphicFramePr>
            <a:graphicFrameLocks noGrp="1"/>
          </p:cNvGraphicFramePr>
          <p:nvPr>
            <p:extLst>
              <p:ext uri="{D42A27DB-BD31-4B8C-83A1-F6EECF244321}">
                <p14:modId xmlns:p14="http://schemas.microsoft.com/office/powerpoint/2010/main" val="3890265559"/>
              </p:ext>
            </p:extLst>
          </p:nvPr>
        </p:nvGraphicFramePr>
        <p:xfrm>
          <a:off x="1499023" y="1613262"/>
          <a:ext cx="9190640" cy="4161521"/>
        </p:xfrm>
        <a:graphic>
          <a:graphicData uri="http://schemas.openxmlformats.org/drawingml/2006/table">
            <a:tbl>
              <a:tblPr firstRow="1" firstCol="1" bandRow="1">
                <a:solidFill>
                  <a:schemeClr val="bg1">
                    <a:lumMod val="95000"/>
                  </a:schemeClr>
                </a:solidFill>
                <a:tableStyleId>{5C22544A-7EE6-4342-B048-85BDC9FD1C3A}</a:tableStyleId>
              </a:tblPr>
              <a:tblGrid>
                <a:gridCol w="6423268">
                  <a:extLst>
                    <a:ext uri="{9D8B030D-6E8A-4147-A177-3AD203B41FA5}">
                      <a16:colId xmlns:a16="http://schemas.microsoft.com/office/drawing/2014/main" val="3742470165"/>
                    </a:ext>
                  </a:extLst>
                </a:gridCol>
                <a:gridCol w="2767372">
                  <a:extLst>
                    <a:ext uri="{9D8B030D-6E8A-4147-A177-3AD203B41FA5}">
                      <a16:colId xmlns:a16="http://schemas.microsoft.com/office/drawing/2014/main" val="2547245331"/>
                    </a:ext>
                  </a:extLst>
                </a:gridCol>
              </a:tblGrid>
              <a:tr h="492672">
                <a:tc>
                  <a:txBody>
                    <a:bodyPr/>
                    <a:lstStyle/>
                    <a:p>
                      <a:pPr>
                        <a:lnSpc>
                          <a:spcPct val="107000"/>
                        </a:lnSpc>
                        <a:spcAft>
                          <a:spcPts val="800"/>
                        </a:spcAft>
                      </a:pPr>
                      <a:r>
                        <a:rPr lang="en-US" sz="1800" b="0" cap="none" spc="0" dirty="0">
                          <a:solidFill>
                            <a:schemeClr val="bg1"/>
                          </a:solidFill>
                          <a:effectLst/>
                        </a:rPr>
                        <a:t>Activity</a:t>
                      </a:r>
                      <a:endParaRPr lang="fr-CH" sz="18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178" marR="76178" marT="101571" marB="0" anchor="ctr">
                    <a:lnL w="12700" cmpd="sng">
                      <a:noFill/>
                    </a:lnL>
                    <a:lnR w="12700" cmpd="sng">
                      <a:noFill/>
                    </a:lnR>
                    <a:lnT w="19050" cap="flat" cmpd="sng" algn="ctr">
                      <a:noFill/>
                      <a:prstDash val="solid"/>
                    </a:lnT>
                    <a:lnB w="38100" cmpd="sng">
                      <a:noFill/>
                    </a:lnB>
                    <a:solidFill>
                      <a:schemeClr val="accent2"/>
                    </a:solidFill>
                  </a:tcPr>
                </a:tc>
                <a:tc>
                  <a:txBody>
                    <a:bodyPr/>
                    <a:lstStyle/>
                    <a:p>
                      <a:pPr>
                        <a:lnSpc>
                          <a:spcPct val="107000"/>
                        </a:lnSpc>
                        <a:spcAft>
                          <a:spcPts val="800"/>
                        </a:spcAft>
                      </a:pPr>
                      <a:r>
                        <a:rPr lang="en-US" sz="1800" b="0" cap="none" spc="0" dirty="0">
                          <a:solidFill>
                            <a:schemeClr val="bg1"/>
                          </a:solidFill>
                          <a:effectLst/>
                        </a:rPr>
                        <a:t>Deadline for 1</a:t>
                      </a:r>
                      <a:r>
                        <a:rPr lang="en-US" sz="1800" b="0" cap="none" spc="0" baseline="30000" dirty="0">
                          <a:solidFill>
                            <a:schemeClr val="bg1"/>
                          </a:solidFill>
                          <a:effectLst/>
                        </a:rPr>
                        <a:t>st</a:t>
                      </a:r>
                      <a:r>
                        <a:rPr lang="en-US" sz="1800" b="0" cap="none" spc="0" dirty="0">
                          <a:solidFill>
                            <a:schemeClr val="bg1"/>
                          </a:solidFill>
                          <a:effectLst/>
                        </a:rPr>
                        <a:t> draft </a:t>
                      </a:r>
                      <a:endParaRPr lang="fr-CH"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178" marR="76178" marT="101571"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811872890"/>
                  </a:ext>
                </a:extLst>
              </a:tr>
              <a:tr h="611475">
                <a:tc>
                  <a:txBody>
                    <a:bodyPr/>
                    <a:lstStyle/>
                    <a:p>
                      <a:pPr>
                        <a:lnSpc>
                          <a:spcPct val="107000"/>
                        </a:lnSpc>
                        <a:spcAft>
                          <a:spcPts val="800"/>
                        </a:spcAft>
                      </a:pPr>
                      <a:r>
                        <a:rPr lang="en-US" sz="1800" b="1" cap="none" spc="0" dirty="0">
                          <a:solidFill>
                            <a:schemeClr val="tx1"/>
                          </a:solidFill>
                          <a:effectLst/>
                          <a:latin typeface="+mn-lt"/>
                          <a:ea typeface="Calibri" panose="020F0502020204030204" pitchFamily="34" charset="0"/>
                          <a:cs typeface="Times New Roman" panose="02020603050405020304" pitchFamily="18" charset="0"/>
                        </a:rPr>
                        <a:t>SMC Alliance Annual Meeting</a:t>
                      </a:r>
                      <a:endParaRPr lang="fr-CH"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US" sz="1800" cap="none" spc="0" dirty="0">
                          <a:solidFill>
                            <a:schemeClr val="tx1"/>
                          </a:solidFill>
                          <a:effectLst/>
                          <a:latin typeface="+mn-lt"/>
                        </a:rPr>
                        <a:t>26 -29</a:t>
                      </a:r>
                      <a:r>
                        <a:rPr lang="en-US" sz="1800" cap="none" spc="0" baseline="30000" dirty="0">
                          <a:solidFill>
                            <a:schemeClr val="tx1"/>
                          </a:solidFill>
                          <a:effectLst/>
                          <a:latin typeface="+mn-lt"/>
                        </a:rPr>
                        <a:t>th</a:t>
                      </a:r>
                      <a:r>
                        <a:rPr lang="en-US" sz="1800" cap="none" spc="0" dirty="0">
                          <a:solidFill>
                            <a:schemeClr val="tx1"/>
                          </a:solidFill>
                          <a:effectLst/>
                          <a:latin typeface="+mn-lt"/>
                        </a:rPr>
                        <a:t> February</a:t>
                      </a:r>
                      <a:endParaRPr lang="fr-CH"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307321606"/>
                  </a:ext>
                </a:extLst>
              </a:tr>
              <a:tr h="634993">
                <a:tc>
                  <a:txBody>
                    <a:bodyPr/>
                    <a:lstStyle/>
                    <a:p>
                      <a:pPr>
                        <a:lnSpc>
                          <a:spcPct val="107000"/>
                        </a:lnSpc>
                        <a:spcAft>
                          <a:spcPts val="800"/>
                        </a:spcAft>
                      </a:pPr>
                      <a:r>
                        <a:rPr lang="en-US" sz="1800" b="1" cap="none" spc="0" dirty="0">
                          <a:solidFill>
                            <a:schemeClr val="tx1"/>
                          </a:solidFill>
                          <a:effectLst/>
                          <a:latin typeface="+mn-lt"/>
                        </a:rPr>
                        <a:t>Multilateral Initiative on Malaria Conference</a:t>
                      </a: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US" sz="1800" cap="none" spc="0" baseline="0" dirty="0">
                          <a:solidFill>
                            <a:schemeClr val="tx1"/>
                          </a:solidFill>
                          <a:effectLst/>
                          <a:latin typeface="+mn-lt"/>
                        </a:rPr>
                        <a:t>21 – 27</a:t>
                      </a:r>
                      <a:r>
                        <a:rPr lang="en-US" sz="1800" cap="none" spc="0" baseline="30000" dirty="0">
                          <a:solidFill>
                            <a:schemeClr val="tx1"/>
                          </a:solidFill>
                          <a:effectLst/>
                          <a:latin typeface="+mn-lt"/>
                        </a:rPr>
                        <a:t>th</a:t>
                      </a:r>
                      <a:r>
                        <a:rPr lang="en-US" sz="1800" cap="none" spc="0" baseline="0" dirty="0">
                          <a:solidFill>
                            <a:schemeClr val="tx1"/>
                          </a:solidFill>
                          <a:effectLst/>
                          <a:latin typeface="+mn-lt"/>
                        </a:rPr>
                        <a:t> April</a:t>
                      </a:r>
                      <a:endParaRPr lang="fr-CH" sz="1800" cap="none" spc="0" baseline="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682986352"/>
                  </a:ext>
                </a:extLst>
              </a:tr>
              <a:tr h="611475">
                <a:tc>
                  <a:txBody>
                    <a:bodyPr/>
                    <a:lstStyle/>
                    <a:p>
                      <a:pPr>
                        <a:lnSpc>
                          <a:spcPct val="107000"/>
                        </a:lnSpc>
                        <a:spcAft>
                          <a:spcPts val="800"/>
                        </a:spcAft>
                      </a:pPr>
                      <a:r>
                        <a:rPr lang="en-US" sz="1800" b="1" cap="none" spc="0" dirty="0">
                          <a:solidFill>
                            <a:schemeClr val="tx1"/>
                          </a:solidFill>
                          <a:effectLst/>
                          <a:latin typeface="+mn-lt"/>
                        </a:rPr>
                        <a:t>World Malaria Day Infographic </a:t>
                      </a:r>
                      <a:endParaRPr lang="fr-CH"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cap="none" spc="0" dirty="0">
                          <a:solidFill>
                            <a:schemeClr val="tx1"/>
                          </a:solidFill>
                          <a:effectLst/>
                          <a:latin typeface="+mn-lt"/>
                        </a:rPr>
                        <a:t>25</a:t>
                      </a:r>
                      <a:r>
                        <a:rPr lang="en-US" sz="1800" cap="none" spc="0" baseline="30000" dirty="0">
                          <a:solidFill>
                            <a:schemeClr val="tx1"/>
                          </a:solidFill>
                          <a:effectLst/>
                          <a:latin typeface="+mn-lt"/>
                        </a:rPr>
                        <a:t>th</a:t>
                      </a:r>
                      <a:r>
                        <a:rPr lang="en-US" sz="1800" cap="none" spc="0" dirty="0">
                          <a:solidFill>
                            <a:schemeClr val="tx1"/>
                          </a:solidFill>
                          <a:effectLst/>
                          <a:latin typeface="+mn-lt"/>
                        </a:rPr>
                        <a:t> April 2023</a:t>
                      </a:r>
                      <a:endParaRPr lang="fr-CH"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186826414"/>
                  </a:ext>
                </a:extLst>
              </a:tr>
              <a:tr h="61147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cap="none" spc="0" dirty="0">
                          <a:solidFill>
                            <a:schemeClr val="tx1"/>
                          </a:solidFill>
                          <a:effectLst/>
                          <a:latin typeface="+mn-lt"/>
                        </a:rPr>
                        <a:t>International Day of the African Child</a:t>
                      </a:r>
                      <a:endParaRPr lang="fr-CH"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cap="none" spc="0" dirty="0">
                          <a:solidFill>
                            <a:schemeClr val="tx1"/>
                          </a:solidFill>
                          <a:effectLst/>
                          <a:latin typeface="+mn-lt"/>
                        </a:rPr>
                        <a:t>16</a:t>
                      </a:r>
                      <a:r>
                        <a:rPr lang="en-US" sz="1800" cap="none" spc="0" baseline="30000" dirty="0">
                          <a:solidFill>
                            <a:schemeClr val="tx1"/>
                          </a:solidFill>
                          <a:effectLst/>
                          <a:latin typeface="+mn-lt"/>
                        </a:rPr>
                        <a:t>th</a:t>
                      </a:r>
                      <a:r>
                        <a:rPr lang="en-US" sz="1800" cap="none" spc="0" dirty="0">
                          <a:solidFill>
                            <a:schemeClr val="tx1"/>
                          </a:solidFill>
                          <a:effectLst/>
                          <a:latin typeface="+mn-lt"/>
                        </a:rPr>
                        <a:t> June</a:t>
                      </a:r>
                      <a:endParaRPr lang="fr-CH"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08679522"/>
                  </a:ext>
                </a:extLst>
              </a:tr>
              <a:tr h="611475">
                <a:tc>
                  <a:txBody>
                    <a:bodyPr/>
                    <a:lstStyle/>
                    <a:p>
                      <a:pPr>
                        <a:lnSpc>
                          <a:spcPct val="107000"/>
                        </a:lnSpc>
                        <a:spcAft>
                          <a:spcPts val="800"/>
                        </a:spcAft>
                      </a:pPr>
                      <a:r>
                        <a:rPr lang="en-US" sz="1800" b="1" cap="none" spc="0" dirty="0">
                          <a:solidFill>
                            <a:schemeClr val="tx1"/>
                          </a:solidFill>
                          <a:effectLst/>
                          <a:latin typeface="+mn-lt"/>
                        </a:rPr>
                        <a:t>ASTMH Symposium (planned)</a:t>
                      </a:r>
                      <a:endParaRPr lang="fr-CH"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pPr>
                        <a:lnSpc>
                          <a:spcPct val="107000"/>
                        </a:lnSpc>
                        <a:spcAft>
                          <a:spcPts val="800"/>
                        </a:spcAft>
                      </a:pPr>
                      <a:r>
                        <a:rPr lang="en-US" sz="1800" cap="none" spc="0" dirty="0">
                          <a:solidFill>
                            <a:schemeClr val="tx1"/>
                          </a:solidFill>
                          <a:effectLst/>
                          <a:latin typeface="+mn-lt"/>
                        </a:rPr>
                        <a:t>13</a:t>
                      </a:r>
                      <a:r>
                        <a:rPr lang="en-US" sz="1800" cap="none" spc="0" baseline="30000" dirty="0">
                          <a:solidFill>
                            <a:schemeClr val="tx1"/>
                          </a:solidFill>
                          <a:effectLst/>
                          <a:latin typeface="+mn-lt"/>
                        </a:rPr>
                        <a:t> </a:t>
                      </a:r>
                      <a:r>
                        <a:rPr lang="en-US" sz="1800" cap="none" spc="0" baseline="0" dirty="0">
                          <a:solidFill>
                            <a:schemeClr val="tx1"/>
                          </a:solidFill>
                          <a:effectLst/>
                          <a:latin typeface="+mn-lt"/>
                        </a:rPr>
                        <a:t>–</a:t>
                      </a:r>
                      <a:r>
                        <a:rPr lang="en-US" sz="1800" cap="none" spc="0" dirty="0">
                          <a:solidFill>
                            <a:schemeClr val="tx1"/>
                          </a:solidFill>
                          <a:effectLst/>
                          <a:latin typeface="+mn-lt"/>
                        </a:rPr>
                        <a:t> 17</a:t>
                      </a:r>
                      <a:r>
                        <a:rPr lang="en-US" sz="1800" cap="none" spc="0" baseline="30000" dirty="0">
                          <a:solidFill>
                            <a:schemeClr val="tx1"/>
                          </a:solidFill>
                          <a:effectLst/>
                          <a:latin typeface="+mn-lt"/>
                        </a:rPr>
                        <a:t>th </a:t>
                      </a:r>
                      <a:r>
                        <a:rPr lang="en-US" sz="1800" cap="none" spc="0" dirty="0">
                          <a:solidFill>
                            <a:schemeClr val="tx1"/>
                          </a:solidFill>
                          <a:effectLst/>
                          <a:latin typeface="+mn-lt"/>
                        </a:rPr>
                        <a:t>November</a:t>
                      </a:r>
                      <a:endParaRPr lang="fr-CH"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802192367"/>
                  </a:ext>
                </a:extLst>
              </a:tr>
              <a:tr h="587956">
                <a:tc>
                  <a:txBody>
                    <a:bodyPr/>
                    <a:lstStyle/>
                    <a:p>
                      <a:pPr>
                        <a:lnSpc>
                          <a:spcPct val="107000"/>
                        </a:lnSpc>
                        <a:spcAft>
                          <a:spcPts val="800"/>
                        </a:spcAft>
                      </a:pPr>
                      <a:r>
                        <a:rPr lang="en-US" sz="1800" b="1" cap="none" spc="0" dirty="0">
                          <a:solidFill>
                            <a:schemeClr val="tx1"/>
                          </a:solidFill>
                          <a:effectLst/>
                          <a:latin typeface="+mn-lt"/>
                        </a:rPr>
                        <a:t>Conference on Public Health in Africa</a:t>
                      </a:r>
                      <a:endParaRPr lang="fr-CH"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95000"/>
                      </a:schemeClr>
                    </a:solidFill>
                  </a:tcPr>
                </a:tc>
                <a:tc>
                  <a:txBody>
                    <a:bodyPr/>
                    <a:lstStyle/>
                    <a:p>
                      <a:pPr>
                        <a:lnSpc>
                          <a:spcPct val="107000"/>
                        </a:lnSpc>
                        <a:spcAft>
                          <a:spcPts val="800"/>
                        </a:spcAft>
                      </a:pPr>
                      <a:r>
                        <a:rPr lang="en-US" sz="1800" cap="none" spc="0" dirty="0">
                          <a:solidFill>
                            <a:schemeClr val="tx1"/>
                          </a:solidFill>
                          <a:effectLst/>
                          <a:latin typeface="+mn-lt"/>
                        </a:rPr>
                        <a:t> November (TBC)</a:t>
                      </a:r>
                      <a:endParaRPr lang="fr-CH"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76178" marR="76178" marT="101571" marB="0">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461964106"/>
                  </a:ext>
                </a:extLst>
              </a:tr>
            </a:tbl>
          </a:graphicData>
        </a:graphic>
      </p:graphicFrame>
      <p:sp>
        <p:nvSpPr>
          <p:cNvPr id="2" name="TextBox 1">
            <a:extLst>
              <a:ext uri="{FF2B5EF4-FFF2-40B4-BE49-F238E27FC236}">
                <a16:creationId xmlns:a16="http://schemas.microsoft.com/office/drawing/2014/main" id="{75D00A34-6DEA-EBC1-4EE4-3C6BD3DCD683}"/>
              </a:ext>
            </a:extLst>
          </p:cNvPr>
          <p:cNvSpPr txBox="1"/>
          <p:nvPr/>
        </p:nvSpPr>
        <p:spPr>
          <a:xfrm>
            <a:off x="-8313" y="6480151"/>
            <a:ext cx="12191999" cy="400110"/>
          </a:xfrm>
          <a:prstGeom prst="rect">
            <a:avLst/>
          </a:prstGeom>
          <a:solidFill>
            <a:schemeClr val="accent6">
              <a:lumMod val="50000"/>
            </a:schemeClr>
          </a:solidFill>
        </p:spPr>
        <p:txBody>
          <a:bodyPr wrap="square" rtlCol="0">
            <a:spAutoFit/>
          </a:bodyPr>
          <a:lstStyle/>
          <a:p>
            <a:pPr algn="ctr"/>
            <a:r>
              <a:rPr lang="fr-CH" sz="2000" dirty="0">
                <a:solidFill>
                  <a:schemeClr val="bg1"/>
                </a:solidFill>
              </a:rPr>
              <a:t>www.smc-alliance.org</a:t>
            </a:r>
          </a:p>
        </p:txBody>
      </p:sp>
    </p:spTree>
    <p:extLst>
      <p:ext uri="{BB962C8B-B14F-4D97-AF65-F5344CB8AC3E}">
        <p14:creationId xmlns:p14="http://schemas.microsoft.com/office/powerpoint/2010/main" val="363005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EF833-A1EB-7493-D0A8-44864698E8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78BB684-3D54-5CE7-A069-DBE0ECF9D349}"/>
              </a:ext>
            </a:extLst>
          </p:cNvPr>
          <p:cNvPicPr>
            <a:picLocks noChangeAspect="1"/>
          </p:cNvPicPr>
          <p:nvPr/>
        </p:nvPicPr>
        <p:blipFill rotWithShape="1">
          <a:blip r:embed="rId2"/>
          <a:srcRect l="42746" r="4738"/>
          <a:stretch/>
        </p:blipFill>
        <p:spPr>
          <a:xfrm>
            <a:off x="0" y="-10"/>
            <a:ext cx="6400800" cy="6858000"/>
          </a:xfrm>
          <a:prstGeom prst="rect">
            <a:avLst/>
          </a:prstGeom>
        </p:spPr>
      </p:pic>
      <p:sp>
        <p:nvSpPr>
          <p:cNvPr id="2" name="Rectangle 1">
            <a:extLst>
              <a:ext uri="{FF2B5EF4-FFF2-40B4-BE49-F238E27FC236}">
                <a16:creationId xmlns:a16="http://schemas.microsoft.com/office/drawing/2014/main" id="{01457A94-4319-8929-2F05-5E219CBD05E7}"/>
              </a:ext>
            </a:extLst>
          </p:cNvPr>
          <p:cNvSpPr/>
          <p:nvPr/>
        </p:nvSpPr>
        <p:spPr>
          <a:xfrm>
            <a:off x="6400800" y="0"/>
            <a:ext cx="5791180" cy="685799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000" dirty="0" err="1"/>
              <a:t>eDelphi</a:t>
            </a:r>
            <a:r>
              <a:rPr lang="en-US" sz="6000" dirty="0"/>
              <a:t> results on SMC Research Priorities</a:t>
            </a:r>
            <a:endParaRPr lang="en-US" dirty="0"/>
          </a:p>
        </p:txBody>
      </p:sp>
      <p:pic>
        <p:nvPicPr>
          <p:cNvPr id="5" name="Picture 4" descr="Logo, company name&#10;&#10;Description automatically generated">
            <a:extLst>
              <a:ext uri="{FF2B5EF4-FFF2-40B4-BE49-F238E27FC236}">
                <a16:creationId xmlns:a16="http://schemas.microsoft.com/office/drawing/2014/main" id="{F9687594-CF1C-D8AB-8514-3B0C80B15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12619" cy="1170000"/>
          </a:xfrm>
          <a:prstGeom prst="rect">
            <a:avLst/>
          </a:prstGeom>
        </p:spPr>
      </p:pic>
      <p:pic>
        <p:nvPicPr>
          <p:cNvPr id="6" name="Picture 5" descr="Logo&#10;&#10;Description automatically generated">
            <a:extLst>
              <a:ext uri="{FF2B5EF4-FFF2-40B4-BE49-F238E27FC236}">
                <a16:creationId xmlns:a16="http://schemas.microsoft.com/office/drawing/2014/main" id="{6E36E18F-6750-DD71-E88A-1B54C1BAE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529" y="0"/>
            <a:ext cx="1619451" cy="1170000"/>
          </a:xfrm>
          <a:prstGeom prst="rect">
            <a:avLst/>
          </a:prstGeom>
        </p:spPr>
      </p:pic>
      <p:sp>
        <p:nvSpPr>
          <p:cNvPr id="4" name="TextBox 3">
            <a:extLst>
              <a:ext uri="{FF2B5EF4-FFF2-40B4-BE49-F238E27FC236}">
                <a16:creationId xmlns:a16="http://schemas.microsoft.com/office/drawing/2014/main" id="{50F72C22-5756-8961-7BCA-70BB772F8D96}"/>
              </a:ext>
            </a:extLst>
          </p:cNvPr>
          <p:cNvSpPr txBox="1"/>
          <p:nvPr/>
        </p:nvSpPr>
        <p:spPr>
          <a:xfrm>
            <a:off x="7040880" y="6146800"/>
            <a:ext cx="2440155" cy="369332"/>
          </a:xfrm>
          <a:prstGeom prst="rect">
            <a:avLst/>
          </a:prstGeom>
          <a:noFill/>
        </p:spPr>
        <p:txBody>
          <a:bodyPr wrap="none" rtlCol="0">
            <a:spAutoFit/>
          </a:bodyPr>
          <a:lstStyle/>
          <a:p>
            <a:r>
              <a:rPr lang="en-GB" dirty="0">
                <a:solidFill>
                  <a:schemeClr val="bg1"/>
                </a:solidFill>
              </a:rPr>
              <a:t>Dr Kevin Baker MSc PhD</a:t>
            </a:r>
          </a:p>
        </p:txBody>
      </p:sp>
    </p:spTree>
    <p:extLst>
      <p:ext uri="{BB962C8B-B14F-4D97-AF65-F5344CB8AC3E}">
        <p14:creationId xmlns:p14="http://schemas.microsoft.com/office/powerpoint/2010/main" val="206548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682E0-A809-71BE-7074-FBB54366D6E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5703653-D50A-56AB-40B8-5835CE6C878A}"/>
              </a:ext>
            </a:extLst>
          </p:cNvPr>
          <p:cNvSpPr txBox="1">
            <a:spLocks/>
          </p:cNvSpPr>
          <p:nvPr/>
        </p:nvSpPr>
        <p:spPr>
          <a:xfrm>
            <a:off x="435784" y="386404"/>
            <a:ext cx="9013016" cy="664797"/>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dirty="0">
                <a:latin typeface="+mn-lt"/>
                <a:cs typeface="Arial" panose="020B0604020202020204" pitchFamily="34" charset="0"/>
              </a:rPr>
              <a:t>Project aims and objectives</a:t>
            </a:r>
            <a:endParaRPr lang="en-GB" altLang="en-US" sz="4000" dirty="0">
              <a:latin typeface="+mn-lt"/>
              <a:cs typeface="Arial" panose="020B0604020202020204" pitchFamily="34" charset="0"/>
            </a:endParaRPr>
          </a:p>
        </p:txBody>
      </p:sp>
      <p:sp>
        <p:nvSpPr>
          <p:cNvPr id="8" name="Text Placeholder 9">
            <a:extLst>
              <a:ext uri="{FF2B5EF4-FFF2-40B4-BE49-F238E27FC236}">
                <a16:creationId xmlns:a16="http://schemas.microsoft.com/office/drawing/2014/main" id="{93F19B76-7B4C-4C18-41CB-2992A0DC6586}"/>
              </a:ext>
            </a:extLst>
          </p:cNvPr>
          <p:cNvSpPr txBox="1">
            <a:spLocks/>
          </p:cNvSpPr>
          <p:nvPr/>
        </p:nvSpPr>
        <p:spPr>
          <a:xfrm>
            <a:off x="334184" y="1317523"/>
            <a:ext cx="11452744" cy="4245077"/>
          </a:xfrm>
          <a:prstGeom prst="rect">
            <a:avLst/>
          </a:prstGeom>
        </p:spPr>
        <p:txBody>
          <a:bodyPr vert="horz" lIns="60960" tIns="30480" rIns="60960" bIns="30480" rtlCol="0" anchor="t" anchorCtr="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400" dirty="0">
                <a:cs typeface="Arial" panose="020B0604020202020204" pitchFamily="34" charset="0"/>
              </a:rPr>
              <a:t>On inception, the SMC Alliance Research sub-group, a partnership bringing together representatives of Ministries of Health in African countries where SMC is delivered, UN agency, NGO and research partners, agreed to commission a study on future research priorities for SMC. This work was supported by Malaria Consortium and conducted by Dr Sol Richardson.</a:t>
            </a:r>
          </a:p>
          <a:p>
            <a:pPr lvl="1"/>
            <a:endParaRPr lang="en-US" sz="2400" u="sng" dirty="0">
              <a:cs typeface="Arial" panose="020B0604020202020204" pitchFamily="34" charset="0"/>
            </a:endParaRPr>
          </a:p>
          <a:p>
            <a:pPr lvl="1"/>
            <a:r>
              <a:rPr lang="en-US" sz="2400" b="1" u="sng" dirty="0">
                <a:cs typeface="Arial" panose="020B0604020202020204" pitchFamily="34" charset="0"/>
              </a:rPr>
              <a:t>Aim: </a:t>
            </a:r>
          </a:p>
          <a:p>
            <a:pPr lvl="1"/>
            <a:endParaRPr lang="en-US" sz="2400" dirty="0">
              <a:cs typeface="Arial" panose="020B0604020202020204" pitchFamily="34" charset="0"/>
            </a:endParaRPr>
          </a:p>
          <a:p>
            <a:pPr marL="685834" lvl="1" indent="-381019">
              <a:buFont typeface="Arial" panose="020B0604020202020204" pitchFamily="34" charset="0"/>
              <a:buChar char="•"/>
            </a:pPr>
            <a:r>
              <a:rPr lang="en-US" sz="2400" dirty="0">
                <a:cs typeface="Arial" panose="020B0604020202020204" pitchFamily="34" charset="0"/>
              </a:rPr>
              <a:t>To reach consensus on a list of medium-term SMC research priorities (over the next 5 to 10 years)</a:t>
            </a:r>
          </a:p>
        </p:txBody>
      </p:sp>
    </p:spTree>
    <p:extLst>
      <p:ext uri="{BB962C8B-B14F-4D97-AF65-F5344CB8AC3E}">
        <p14:creationId xmlns:p14="http://schemas.microsoft.com/office/powerpoint/2010/main" val="5734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832288" y="6007574"/>
            <a:ext cx="4116569" cy="445315"/>
          </a:xfrm>
          <a:prstGeom prst="rect">
            <a:avLst/>
          </a:prstGeom>
        </p:spPr>
        <p:txBody>
          <a:bodyPr lIns="0" tIns="0" rIns="0" bIns="0" rtlCol="0" anchor="t">
            <a:spAutoFit/>
          </a:bodyPr>
          <a:lstStyle/>
          <a:p>
            <a:pPr algn="ctr">
              <a:lnSpc>
                <a:spcPts val="3698"/>
              </a:lnSpc>
            </a:pPr>
            <a:r>
              <a:rPr lang="en-US" sz="2641" dirty="0">
                <a:solidFill>
                  <a:srgbClr val="FFFFFF"/>
                </a:solidFill>
              </a:rPr>
              <a:t>#RSTMH2023 | RSTMH.org</a:t>
            </a:r>
          </a:p>
        </p:txBody>
      </p:sp>
      <p:sp>
        <p:nvSpPr>
          <p:cNvPr id="7" name="Title 1">
            <a:extLst>
              <a:ext uri="{FF2B5EF4-FFF2-40B4-BE49-F238E27FC236}">
                <a16:creationId xmlns:a16="http://schemas.microsoft.com/office/drawing/2014/main" id="{5AE3C0A4-7149-8BF0-DB4D-EB33076590BC}"/>
              </a:ext>
            </a:extLst>
          </p:cNvPr>
          <p:cNvSpPr txBox="1">
            <a:spLocks/>
          </p:cNvSpPr>
          <p:nvPr/>
        </p:nvSpPr>
        <p:spPr>
          <a:xfrm>
            <a:off x="435784" y="386404"/>
            <a:ext cx="9013016" cy="664797"/>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dirty="0">
                <a:latin typeface="+mn-lt"/>
                <a:cs typeface="Arial" panose="020B0604020202020204" pitchFamily="34" charset="0"/>
              </a:rPr>
              <a:t>Project aims and objectives</a:t>
            </a:r>
            <a:endParaRPr lang="en-GB" altLang="en-US" sz="4000" dirty="0">
              <a:latin typeface="+mn-lt"/>
              <a:cs typeface="Arial" panose="020B0604020202020204" pitchFamily="34" charset="0"/>
            </a:endParaRPr>
          </a:p>
        </p:txBody>
      </p:sp>
      <p:sp>
        <p:nvSpPr>
          <p:cNvPr id="8" name="Text Placeholder 9">
            <a:extLst>
              <a:ext uri="{FF2B5EF4-FFF2-40B4-BE49-F238E27FC236}">
                <a16:creationId xmlns:a16="http://schemas.microsoft.com/office/drawing/2014/main" id="{03131CB1-E465-64B0-0E03-021D7C39957E}"/>
              </a:ext>
            </a:extLst>
          </p:cNvPr>
          <p:cNvSpPr txBox="1">
            <a:spLocks/>
          </p:cNvSpPr>
          <p:nvPr/>
        </p:nvSpPr>
        <p:spPr>
          <a:xfrm>
            <a:off x="334184" y="1317523"/>
            <a:ext cx="11452744" cy="5135366"/>
          </a:xfrm>
          <a:prstGeom prst="rect">
            <a:avLst/>
          </a:prstGeom>
        </p:spPr>
        <p:txBody>
          <a:bodyPr vert="horz" lIns="60960" tIns="30480" rIns="60960" bIns="30480" rtlCol="0" anchor="t" anchorCtr="0">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1200" dirty="0">
              <a:cs typeface="Arial" panose="020B0604020202020204" pitchFamily="34" charset="0"/>
            </a:endParaRPr>
          </a:p>
          <a:p>
            <a:pPr marL="685834" lvl="1" indent="-381019">
              <a:buFont typeface="Arial" panose="020B0604020202020204" pitchFamily="34" charset="0"/>
              <a:buChar char="•"/>
            </a:pPr>
            <a:r>
              <a:rPr lang="en-US" sz="2400" dirty="0">
                <a:cs typeface="Arial" panose="020B0604020202020204" pitchFamily="34" charset="0"/>
              </a:rPr>
              <a:t>Develop a list of 10 top research priorities</a:t>
            </a:r>
          </a:p>
          <a:p>
            <a:pPr marL="495325" lvl="1" indent="-190510">
              <a:buFont typeface="Arial" panose="020B0604020202020204" pitchFamily="34" charset="0"/>
              <a:buChar char="•"/>
            </a:pPr>
            <a:endParaRPr lang="en-US" sz="1200" dirty="0">
              <a:cs typeface="Arial" panose="020B0604020202020204" pitchFamily="34" charset="0"/>
            </a:endParaRPr>
          </a:p>
          <a:p>
            <a:pPr marL="685834" lvl="1" indent="-381019">
              <a:buFont typeface="Arial" panose="020B0604020202020204" pitchFamily="34" charset="0"/>
              <a:buChar char="•"/>
            </a:pPr>
            <a:r>
              <a:rPr lang="en-US" sz="2400" dirty="0">
                <a:cs typeface="Arial" panose="020B0604020202020204" pitchFamily="34" charset="0"/>
              </a:rPr>
              <a:t>Ensure a balance of respondents by individual characteristics, professional backgrounds and geographies represented</a:t>
            </a:r>
          </a:p>
          <a:p>
            <a:pPr marL="495325" lvl="1" indent="-190510">
              <a:buFont typeface="Arial" panose="020B0604020202020204" pitchFamily="34" charset="0"/>
              <a:buChar char="•"/>
            </a:pPr>
            <a:endParaRPr lang="en-US" sz="1200" dirty="0">
              <a:cs typeface="Arial" panose="020B0604020202020204" pitchFamily="34" charset="0"/>
            </a:endParaRPr>
          </a:p>
          <a:p>
            <a:pPr marL="685834" lvl="1" indent="-381019">
              <a:buFont typeface="Arial" panose="020B0604020202020204" pitchFamily="34" charset="0"/>
              <a:buChar char="•"/>
            </a:pPr>
            <a:r>
              <a:rPr lang="en-US" sz="2400" dirty="0">
                <a:cs typeface="Arial" panose="020B0604020202020204" pitchFamily="34" charset="0"/>
              </a:rPr>
              <a:t>Conduct an analysis of the </a:t>
            </a:r>
            <a:r>
              <a:rPr lang="en-US" sz="2400" dirty="0" err="1">
                <a:cs typeface="Arial" panose="020B0604020202020204" pitchFamily="34" charset="0"/>
              </a:rPr>
              <a:t>anonymised</a:t>
            </a:r>
            <a:r>
              <a:rPr lang="en-US" sz="2400" dirty="0">
                <a:cs typeface="Arial" panose="020B0604020202020204" pitchFamily="34" charset="0"/>
              </a:rPr>
              <a:t> data to investigate whether experts' responses differ according to demographic variables such as field of specialty, gender, country of origin, etc.</a:t>
            </a:r>
          </a:p>
          <a:p>
            <a:pPr marL="685834" lvl="1" indent="-381019">
              <a:buFont typeface="Arial" panose="020B0604020202020204" pitchFamily="34" charset="0"/>
              <a:buChar char="•"/>
            </a:pPr>
            <a:endParaRPr lang="en-US" sz="2400" b="1" dirty="0">
              <a:cs typeface="Arial" panose="020B0604020202020204" pitchFamily="34" charset="0"/>
            </a:endParaRPr>
          </a:p>
        </p:txBody>
      </p:sp>
    </p:spTree>
    <p:extLst>
      <p:ext uri="{BB962C8B-B14F-4D97-AF65-F5344CB8AC3E}">
        <p14:creationId xmlns:p14="http://schemas.microsoft.com/office/powerpoint/2010/main" val="118323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laria Consortium Document" ma:contentTypeID="0x0101001D5646EEDBA3214EB36B225F0D3F7646009E8B9D59706913498B0F0F898699FD0A" ma:contentTypeVersion="13" ma:contentTypeDescription="Content type for all other documents on the site. These are general documents that do not require control." ma:contentTypeScope="" ma:versionID="b613d37ee4f653be04e1daf9ed3fef3a">
  <xsd:schema xmlns:xsd="http://www.w3.org/2001/XMLSchema" xmlns:xs="http://www.w3.org/2001/XMLSchema" xmlns:p="http://schemas.microsoft.com/office/2006/metadata/properties" xmlns:ns2="446d9c23-33c1-4aaa-b610-0b49484beeba" xmlns:ns5="7e0408c1-ba92-43a7-a41e-f8f24d98cde9" targetNamespace="http://schemas.microsoft.com/office/2006/metadata/properties" ma:root="true" ma:fieldsID="36d868d629f83625ac4909ed766012e1" ns2:_="" ns5:_="">
    <xsd:import namespace="446d9c23-33c1-4aaa-b610-0b49484beeba"/>
    <xsd:import namespace="7e0408c1-ba92-43a7-a41e-f8f24d98cde9"/>
    <xsd:element name="properties">
      <xsd:complexType>
        <xsd:sequence>
          <xsd:element name="documentManagement">
            <xsd:complexType>
              <xsd:all>
                <xsd:element ref="ns2:Knowledge_x0020_Base_x0020_Status" minOccurs="0"/>
                <xsd:element ref="ns2:General_x0020_Document_x0020_Type" minOccurs="0"/>
                <xsd:element ref="ns2:Location_x0028_s_x0029_" minOccurs="0"/>
                <xsd:element ref="ns2:Function_x0028_s_x0029_" minOccurs="0"/>
                <xsd:element ref="ns2:Classification_x0028_s_x0029_" minOccurs="0"/>
                <xsd:element ref="ns2:Language_x0028_s_x0029_" minOccurs="0"/>
                <xsd:element ref="ns2:h07063d4a6c74212ab877aa424a1f7d6" minOccurs="0"/>
                <xsd:element ref="ns2:d51732ba3bba4342a416b429b6a40b0b" minOccurs="0"/>
                <xsd:element ref="ns2:TaxCatchAll" minOccurs="0"/>
                <xsd:element ref="ns2:TaxCatchAllLabel" minOccurs="0"/>
                <xsd:element ref="ns2:j49f4a525f6a4ed2b6a5dca880bae675" minOccurs="0"/>
                <xsd:element ref="ns5:MediaServiceMetadata" minOccurs="0"/>
                <xsd:element ref="ns5:MediaServiceFastMetadata" minOccurs="0"/>
                <xsd:element ref="ns5:MediaServiceDateTaken" minOccurs="0"/>
                <xsd:element ref="ns5:MediaServiceGenerationTime" minOccurs="0"/>
                <xsd:element ref="ns5:MediaServiceEventHashCode" minOccurs="0"/>
                <xsd:element ref="ns5:MediaServiceLocation" minOccurs="0"/>
                <xsd:element ref="ns5:MediaServiceAutoKeyPoints" minOccurs="0"/>
                <xsd:element ref="ns5:MediaServiceKeyPoints" minOccurs="0"/>
                <xsd:element ref="ns5:MediaServiceOCR"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d9c23-33c1-4aaa-b610-0b49484beeba" elementFormDefault="qualified">
    <xsd:import namespace="http://schemas.microsoft.com/office/2006/documentManagement/types"/>
    <xsd:import namespace="http://schemas.microsoft.com/office/infopath/2007/PartnerControls"/>
    <xsd:element name="Knowledge_x0020_Base_x0020_Status" ma:index="2" nillable="true" ma:displayName="Knowledge Base Status" ma:default="Do not display in Knowledge Base" ma:format="Dropdown" ma:internalName="Knowledge_x0020_Base_x0020_Status">
      <xsd:simpleType>
        <xsd:restriction base="dms:Choice">
          <xsd:enumeration value="Do not display in Knowledge Base"/>
          <xsd:enumeration value="Display in Knowledge Base only for permitted users"/>
          <xsd:enumeration value="Display in Knowledge Base for all users"/>
        </xsd:restriction>
      </xsd:simpleType>
    </xsd:element>
    <xsd:element name="General_x0020_Document_x0020_Type" ma:index="3" nillable="true" ma:displayName="General Document Type" ma:format="Dropdown" ma:internalName="General_x0020_Document_x0020_Type">
      <xsd:simpleType>
        <xsd:restriction base="dms:Choice">
          <xsd:enumeration value="Agenda"/>
          <xsd:enumeration value="Audio"/>
          <xsd:enumeration value="Budget"/>
          <xsd:enumeration value="Contract"/>
          <xsd:enumeration value="Data"/>
          <xsd:enumeration value="Form"/>
          <xsd:enumeration value="Manual"/>
          <xsd:enumeration value="Minutes"/>
          <xsd:enumeration value="Plan"/>
          <xsd:enumeration value="Policy"/>
          <xsd:enumeration value="Process"/>
          <xsd:enumeration value="Proposal"/>
          <xsd:enumeration value="Publication"/>
          <xsd:enumeration value="Report"/>
          <xsd:enumeration value="Requirements"/>
          <xsd:enumeration value="Template"/>
          <xsd:enumeration value="Training"/>
          <xsd:enumeration value="Video"/>
        </xsd:restriction>
      </xsd:simpleType>
    </xsd:element>
    <xsd:element name="Location_x0028_s_x0029_" ma:index="4" nillable="true" ma:displayName="Location(s)" ma:internalName="Location_x0028_s_x0029_">
      <xsd:complexType>
        <xsd:complexContent>
          <xsd:extension base="dms:MultiChoice">
            <xsd:sequence>
              <xsd:element name="Value" maxOccurs="unbounded" minOccurs="0" nillable="true">
                <xsd:simpleType>
                  <xsd:restriction base="dms:Choice">
                    <xsd:enumeration value="Africa"/>
                    <xsd:enumeration value="Africa Regional"/>
                    <xsd:enumeration value="Asia"/>
                    <xsd:enumeration value="Asia Regional"/>
                    <xsd:enumeration value="Burkina Faso"/>
                    <xsd:enumeration value="Cambodia"/>
                    <xsd:enumeration value="Chad"/>
                    <xsd:enumeration value="Ethiopia"/>
                    <xsd:enumeration value="Europe"/>
                    <xsd:enumeration value="Gambia"/>
                    <xsd:enumeration value="Ghana"/>
                    <xsd:enumeration value="Global"/>
                    <xsd:enumeration value="Guinea"/>
                    <xsd:enumeration value="Guinea-Bissau"/>
                    <xsd:enumeration value="Malawi"/>
                    <xsd:enumeration value="Mali"/>
                    <xsd:enumeration value="Mozambique"/>
                    <xsd:enumeration value="Myanmar"/>
                    <xsd:enumeration value="Nepal"/>
                    <xsd:enumeration value="Niger"/>
                    <xsd:enumeration value="Nigeria"/>
                    <xsd:enumeration value="North America"/>
                    <xsd:enumeration value="Senegal"/>
                    <xsd:enumeration value="South Sudan"/>
                    <xsd:enumeration value="Tanzania"/>
                    <xsd:enumeration value="Thailand"/>
                    <xsd:enumeration value="Uganda"/>
                    <xsd:enumeration value="UK"/>
                    <xsd:enumeration value="USA"/>
                    <xsd:enumeration value="Zambia"/>
                  </xsd:restriction>
                </xsd:simpleType>
              </xsd:element>
            </xsd:sequence>
          </xsd:extension>
        </xsd:complexContent>
      </xsd:complexType>
    </xsd:element>
    <xsd:element name="Function_x0028_s_x0029_" ma:index="5" nillable="true" ma:displayName="Function(s)" ma:format="Dropdown" ma:internalName="Function_x0028_s_x0029_">
      <xsd:simpleType>
        <xsd:restriction base="dms:Choice">
          <xsd:enumeration value="Business Development"/>
          <xsd:enumeration value="External Relations"/>
          <xsd:enumeration value="Finance"/>
          <xsd:enumeration value="General Management"/>
          <xsd:enumeration value="Global Management Group (GMG)"/>
          <xsd:enumeration value="Human Resources (HR)"/>
          <xsd:enumeration value="Information Technology (IT)"/>
          <xsd:enumeration value="Internal Audit"/>
          <xsd:enumeration value="Location Management"/>
          <xsd:enumeration value="Operations"/>
          <xsd:enumeration value="Organisation Wide"/>
          <xsd:enumeration value="Programme Management"/>
          <xsd:enumeration value="Technical"/>
          <xsd:enumeration value="Trustees"/>
        </xsd:restriction>
      </xsd:simpleType>
    </xsd:element>
    <xsd:element name="Classification_x0028_s_x0029_" ma:index="6" nillable="true" ma:displayName="Classification(s)" ma:format="Dropdown" ma:internalName="Classification_x0028_s_x0029_">
      <xsd:simpleType>
        <xsd:restriction base="dms:Choice">
          <xsd:enumeration value="Public"/>
          <xsd:enumeration value="Restricted Commercial"/>
          <xsd:enumeration value="Restricted Financial"/>
          <xsd:enumeration value="Restricted Personal Data (not staff)"/>
          <xsd:enumeration value="Restricted Sensitive Personal Information"/>
          <xsd:enumeration value="Restrictive Staff Records"/>
          <xsd:enumeration value="Restrictive Strategic"/>
        </xsd:restriction>
      </xsd:simpleType>
    </xsd:element>
    <xsd:element name="Language_x0028_s_x0029_" ma:index="7" nillable="true" ma:displayName="Language(s)" ma:format="Dropdown" ma:internalName="Language_x0028_s_x0029_">
      <xsd:simpleType>
        <xsd:restriction base="dms:Choice">
          <xsd:enumeration value="Arabic"/>
          <xsd:enumeration value="Burmese"/>
          <xsd:enumeration value="English"/>
          <xsd:enumeration value="French"/>
          <xsd:enumeration value="Khmer"/>
          <xsd:enumeration value="Portugese"/>
          <xsd:enumeration value="Spanish"/>
          <xsd:enumeration value="Thai"/>
        </xsd:restriction>
      </xsd:simpleType>
    </xsd:element>
    <xsd:element name="h07063d4a6c74212ab877aa424a1f7d6" ma:index="12" nillable="true" ma:taxonomy="true" ma:internalName="h07063d4a6c74212ab877aa424a1f7d6" ma:taxonomyFieldName="Diseases" ma:displayName="Diseases" ma:readOnly="false" ma:default="" ma:fieldId="{107063d4-a6c7-4212-ab87-7aa424a1f7d6}" ma:taxonomyMulti="true" ma:sspId="0c4f23ce-abd6-4fbe-ba55-9ba9bb7442d8" ma:termSetId="4ece0d02-a915-426b-8586-b8b7860cdff3" ma:anchorId="00000000-0000-0000-0000-000000000000" ma:open="false" ma:isKeyword="false">
      <xsd:complexType>
        <xsd:sequence>
          <xsd:element ref="pc:Terms" minOccurs="0" maxOccurs="1"/>
        </xsd:sequence>
      </xsd:complexType>
    </xsd:element>
    <xsd:element name="d51732ba3bba4342a416b429b6a40b0b" ma:index="14" nillable="true" ma:taxonomy="true" ma:internalName="d51732ba3bba4342a416b429b6a40b0b" ma:taxonomyFieldName="Tools_x0020_and_x0020_Techniques" ma:displayName="Tools and Techniques" ma:readOnly="false" ma:default="" ma:fieldId="{d51732ba-3bba-4342-a416-b429b6a40b0b}" ma:taxonomyMulti="true" ma:sspId="0c4f23ce-abd6-4fbe-ba55-9ba9bb7442d8" ma:termSetId="178e11fd-d4ce-402e-b760-9e71f48154fd"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2f3aa77b-467f-474c-b4cc-3733fce4533c}" ma:internalName="TaxCatchAll" ma:showField="CatchAllData"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2f3aa77b-467f-474c-b4cc-3733fce4533c}" ma:internalName="TaxCatchAllLabel" ma:readOnly="true" ma:showField="CatchAllDataLabel"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j49f4a525f6a4ed2b6a5dca880bae675" ma:index="22" nillable="true" ma:taxonomy="true" ma:internalName="j49f4a525f6a4ed2b6a5dca880bae675" ma:taxonomyFieldName="Project" ma:displayName="Project" ma:default="" ma:fieldId="{349f4a52-5f6a-4ed2-b6a5-dca880bae675}" ma:sspId="0c4f23ce-abd6-4fbe-ba55-9ba9bb7442d8" ma:termSetId="2b6b6760-1471-429e-a151-4284c2311bf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0408c1-ba92-43a7-a41e-f8f24d98cde9"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OCR" ma:index="33" nillable="true" ma:displayName="Extracted Text" ma:internalName="MediaServiceOCR" ma:readOnly="true">
      <xsd:simpleType>
        <xsd:restriction base="dms:Note">
          <xsd:maxLength value="255"/>
        </xsd:restriction>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0c4f23ce-abd6-4fbe-ba55-9ba9bb7442d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nowledge_x0020_Base_x0020_Status xmlns="446d9c23-33c1-4aaa-b610-0b49484beeba">Do not display in Knowledge Base</Knowledge_x0020_Base_x0020_Status>
    <TaxCatchAll xmlns="446d9c23-33c1-4aaa-b610-0b49484beeba" xsi:nil="true"/>
    <Function_x0028_s_x0029_ xmlns="446d9c23-33c1-4aaa-b610-0b49484beeba" xsi:nil="true"/>
    <Location_x0028_s_x0029_ xmlns="446d9c23-33c1-4aaa-b610-0b49484beeba" xsi:nil="true"/>
    <Language_x0028_s_x0029_ xmlns="446d9c23-33c1-4aaa-b610-0b49484beeba" xsi:nil="true"/>
    <h07063d4a6c74212ab877aa424a1f7d6 xmlns="446d9c23-33c1-4aaa-b610-0b49484beeba">
      <Terms xmlns="http://schemas.microsoft.com/office/infopath/2007/PartnerControls"/>
    </h07063d4a6c74212ab877aa424a1f7d6>
    <lcf76f155ced4ddcb4097134ff3c332f xmlns="7e0408c1-ba92-43a7-a41e-f8f24d98cde9">
      <Terms xmlns="http://schemas.microsoft.com/office/infopath/2007/PartnerControls"/>
    </lcf76f155ced4ddcb4097134ff3c332f>
    <d51732ba3bba4342a416b429b6a40b0b xmlns="446d9c23-33c1-4aaa-b610-0b49484beeba">
      <Terms xmlns="http://schemas.microsoft.com/office/infopath/2007/PartnerControls"/>
    </d51732ba3bba4342a416b429b6a40b0b>
    <Classification_x0028_s_x0029_ xmlns="446d9c23-33c1-4aaa-b610-0b49484beeba" xsi:nil="true"/>
    <General_x0020_Document_x0020_Type xmlns="446d9c23-33c1-4aaa-b610-0b49484beeba" xsi:nil="true"/>
    <j49f4a525f6a4ed2b6a5dca880bae675 xmlns="446d9c23-33c1-4aaa-b610-0b49484beeba">
      <Terms xmlns="http://schemas.microsoft.com/office/infopath/2007/PartnerControls"/>
    </j49f4a525f6a4ed2b6a5dca880bae67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AD163-7619-4D71-9CCC-CBDAC3B23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d9c23-33c1-4aaa-b610-0b49484beeba"/>
    <ds:schemaRef ds:uri="7e0408c1-ba92-43a7-a41e-f8f24d98c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BFCC50-F205-4118-8925-E1D107ABC2D1}">
  <ds:schemaRefs>
    <ds:schemaRef ds:uri="446d9c23-33c1-4aaa-b610-0b49484beeba"/>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7e0408c1-ba92-43a7-a41e-f8f24d98cde9"/>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59BD8E2B-DBD2-46CC-A83B-6293CC59F86C}">
  <ds:schemaRefs>
    <ds:schemaRef ds:uri="http://schemas.microsoft.com/sharepoint/v3/contenttype/forms"/>
  </ds:schemaRefs>
</ds:datastoreItem>
</file>

<file path=docMetadata/LabelInfo.xml><?xml version="1.0" encoding="utf-8"?>
<clbl:labelList xmlns:clbl="http://schemas.microsoft.com/office/2020/mipLabelMetadata">
  <clbl:label id="{389f2198-c796-49cd-8692-fe7856cf6d68}" enabled="0" method="" siteId="{389f2198-c796-49cd-8692-fe7856cf6d68}" removed="1"/>
</clbl:labelList>
</file>

<file path=docProps/app.xml><?xml version="1.0" encoding="utf-8"?>
<Properties xmlns="http://schemas.openxmlformats.org/officeDocument/2006/extended-properties" xmlns:vt="http://schemas.openxmlformats.org/officeDocument/2006/docPropsVTypes">
  <TotalTime>2655</TotalTime>
  <Words>1900</Words>
  <Application>Microsoft Office PowerPoint</Application>
  <PresentationFormat>Widescreen</PresentationFormat>
  <Paragraphs>269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Involvements in 2023</vt:lpstr>
      <vt:lpstr>PowerPoint Presentation</vt:lpstr>
      <vt:lpstr>PowerPoint Presentation</vt:lpstr>
      <vt:lpstr>PowerPoint Presentation</vt:lpstr>
      <vt:lpstr>PowerPoint Presentation</vt:lpstr>
      <vt:lpstr>PowerPoint Presentation</vt:lpstr>
      <vt:lpstr>Methods</vt:lpstr>
      <vt:lpstr>eDELPHI methodology</vt:lpstr>
      <vt:lpstr>eDELPHI methodology </vt:lpstr>
      <vt:lpstr>Initial priority-setting</vt:lpstr>
      <vt:lpstr>Surveys</vt:lpstr>
      <vt:lpstr>eDELPHI surveys (Waves 1 and 2)</vt:lpstr>
      <vt:lpstr>eDELPHI surveys (Waves 1 and 2)</vt:lpstr>
      <vt:lpstr>Ranking exercise</vt:lpstr>
      <vt:lpstr>Ranking survey and analysis (Wave 3)</vt:lpstr>
      <vt:lpstr>Results</vt:lpstr>
      <vt:lpstr>Survey questions</vt:lpstr>
      <vt:lpstr>Respondent characteristics</vt:lpstr>
      <vt:lpstr>Respondent demographics</vt:lpstr>
      <vt:lpstr>Final rankings</vt:lpstr>
      <vt:lpstr>Next steps: publication</vt:lpstr>
      <vt:lpstr>We need your help!</vt:lpstr>
      <vt:lpstr>Discussion for each country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Rassi</dc:creator>
  <cp:lastModifiedBy>Kevin Baker</cp:lastModifiedBy>
  <cp:revision>120</cp:revision>
  <dcterms:created xsi:type="dcterms:W3CDTF">2022-02-28T14:55:20Z</dcterms:created>
  <dcterms:modified xsi:type="dcterms:W3CDTF">2024-02-29T06:35:03Z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0x0101001D5646EEDBA3214EB36B225F0D3F7646009E8B9D59706913498B0F0F898699FD0A</vt:lpwstr>
  </property>
</Properties>
</file>