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4.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6" r:id="rId2"/>
    <p:sldId id="257" r:id="rId3"/>
    <p:sldId id="258" r:id="rId4"/>
    <p:sldId id="297" r:id="rId5"/>
    <p:sldId id="259" r:id="rId6"/>
    <p:sldId id="282" r:id="rId7"/>
    <p:sldId id="283" r:id="rId8"/>
    <p:sldId id="294" r:id="rId9"/>
    <p:sldId id="285" r:id="rId10"/>
    <p:sldId id="286" r:id="rId11"/>
    <p:sldId id="287" r:id="rId12"/>
    <p:sldId id="288" r:id="rId13"/>
    <p:sldId id="289" r:id="rId14"/>
    <p:sldId id="262" r:id="rId15"/>
    <p:sldId id="298" r:id="rId16"/>
    <p:sldId id="264" r:id="rId17"/>
    <p:sldId id="265" r:id="rId18"/>
    <p:sldId id="292" r:id="rId19"/>
    <p:sldId id="293" r:id="rId20"/>
    <p:sldId id="280" r:id="rId2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1pPr>
    <a:lvl2pPr marL="0" lvl="1"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2pPr>
    <a:lvl3pPr marL="0" lvl="2"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3pPr>
    <a:lvl4pPr marL="0" lvl="3"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4pPr>
    <a:lvl5pPr marL="0" lvl="4"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5pPr>
    <a:lvl6pPr marL="2286000" lvl="5"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6pPr>
    <a:lvl7pPr marL="2743200" lvl="6"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7pPr>
    <a:lvl8pPr marL="3200400" lvl="7"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8pPr>
    <a:lvl9pPr marL="3657600" lvl="8"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Dentinger" initials="C" lastIdx="786497536" clrIdx="0"/>
  <p:cmAuthor id="2" name="Lia Florey" initials="L" lastIdx="7864975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5" d="100"/>
          <a:sy n="65" d="100"/>
        </p:scale>
        <p:origin x="1300" y="28"/>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Marie Tchouatieu" userId="d538aaad-2311-443c-9d41-ce265c3facdb" providerId="ADAL" clId="{88EBA12C-1D85-4785-A1FF-F67E75EF261B}"/>
    <pc:docChg chg="modSld">
      <pc:chgData name="Andre Marie Tchouatieu" userId="d538aaad-2311-443c-9d41-ce265c3facdb" providerId="ADAL" clId="{88EBA12C-1D85-4785-A1FF-F67E75EF261B}" dt="2024-02-12T08:33:03.519" v="20" actId="14100"/>
      <pc:docMkLst>
        <pc:docMk/>
      </pc:docMkLst>
      <pc:sldChg chg="modSp mod">
        <pc:chgData name="Andre Marie Tchouatieu" userId="d538aaad-2311-443c-9d41-ce265c3facdb" providerId="ADAL" clId="{88EBA12C-1D85-4785-A1FF-F67E75EF261B}" dt="2024-02-12T08:16:43.782" v="1" actId="20577"/>
        <pc:sldMkLst>
          <pc:docMk/>
          <pc:sldMk cId="0" sldId="256"/>
        </pc:sldMkLst>
        <pc:spChg chg="mod">
          <ac:chgData name="Andre Marie Tchouatieu" userId="d538aaad-2311-443c-9d41-ce265c3facdb" providerId="ADAL" clId="{88EBA12C-1D85-4785-A1FF-F67E75EF261B}" dt="2024-02-12T08:16:43.782" v="1" actId="20577"/>
          <ac:spMkLst>
            <pc:docMk/>
            <pc:sldMk cId="0" sldId="256"/>
            <ac:spMk id="92" creationId="{00000000-0000-0000-0000-000000000000}"/>
          </ac:spMkLst>
        </pc:spChg>
      </pc:sldChg>
      <pc:sldChg chg="modSp mod">
        <pc:chgData name="Andre Marie Tchouatieu" userId="d538aaad-2311-443c-9d41-ce265c3facdb" providerId="ADAL" clId="{88EBA12C-1D85-4785-A1FF-F67E75EF261B}" dt="2024-02-12T08:21:45.154" v="19" actId="14734"/>
        <pc:sldMkLst>
          <pc:docMk/>
          <pc:sldMk cId="0" sldId="257"/>
        </pc:sldMkLst>
        <pc:graphicFrameChg chg="mod modGraphic">
          <ac:chgData name="Andre Marie Tchouatieu" userId="d538aaad-2311-443c-9d41-ce265c3facdb" providerId="ADAL" clId="{88EBA12C-1D85-4785-A1FF-F67E75EF261B}" dt="2024-02-12T08:21:45.154" v="19" actId="14734"/>
          <ac:graphicFrameMkLst>
            <pc:docMk/>
            <pc:sldMk cId="0" sldId="257"/>
            <ac:graphicFrameMk id="102" creationId="{00000000-0000-0000-0000-000000000000}"/>
          </ac:graphicFrameMkLst>
        </pc:graphicFrameChg>
      </pc:sldChg>
      <pc:sldChg chg="modSp mod">
        <pc:chgData name="Andre Marie Tchouatieu" userId="d538aaad-2311-443c-9d41-ce265c3facdb" providerId="ADAL" clId="{88EBA12C-1D85-4785-A1FF-F67E75EF261B}" dt="2024-02-12T08:33:03.519" v="20" actId="14100"/>
        <pc:sldMkLst>
          <pc:docMk/>
          <pc:sldMk cId="0" sldId="269"/>
        </pc:sldMkLst>
        <pc:grpChg chg="mod">
          <ac:chgData name="Andre Marie Tchouatieu" userId="d538aaad-2311-443c-9d41-ce265c3facdb" providerId="ADAL" clId="{88EBA12C-1D85-4785-A1FF-F67E75EF261B}" dt="2024-02-12T08:33:03.519" v="20" actId="14100"/>
          <ac:grpSpMkLst>
            <pc:docMk/>
            <pc:sldMk cId="0" sldId="269"/>
            <ac:grpSpMk id="40961" creationId="{00000000-0000-0000-0000-000000000000}"/>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spc="50" normalizeH="0" baseline="0">
                <a:solidFill>
                  <a:schemeClr val="bg2">
                    <a:lumMod val="25000"/>
                  </a:schemeClr>
                </a:solidFill>
                <a:latin typeface="+mj-lt"/>
                <a:ea typeface="+mj-ea"/>
                <a:cs typeface="+mj-cs"/>
              </a:defRPr>
            </a:pPr>
            <a:r>
              <a:rPr lang="fr-FR" sz="3200" b="1" dirty="0" smtClean="0">
                <a:solidFill>
                  <a:schemeClr val="bg2">
                    <a:lumMod val="25000"/>
                  </a:schemeClr>
                </a:solidFill>
                <a:latin typeface="Times New Roman" panose="02020603050405020304" pitchFamily="18" charset="0"/>
                <a:cs typeface="Times New Roman" panose="02020603050405020304" pitchFamily="18" charset="0"/>
              </a:rPr>
              <a:t>Dénombrement </a:t>
            </a:r>
            <a:r>
              <a:rPr lang="fr-FR" sz="3200" b="1" dirty="0" err="1" smtClean="0">
                <a:solidFill>
                  <a:schemeClr val="bg2">
                    <a:lumMod val="25000"/>
                  </a:schemeClr>
                </a:solidFill>
                <a:latin typeface="Times New Roman" panose="02020603050405020304" pitchFamily="18" charset="0"/>
                <a:cs typeface="Times New Roman" panose="02020603050405020304" pitchFamily="18" charset="0"/>
              </a:rPr>
              <a:t>Régistre</a:t>
            </a:r>
            <a:r>
              <a:rPr lang="fr-FR" sz="3200" b="1" dirty="0" smtClean="0">
                <a:solidFill>
                  <a:schemeClr val="bg2">
                    <a:lumMod val="25000"/>
                  </a:schemeClr>
                </a:solidFill>
                <a:latin typeface="Times New Roman" panose="02020603050405020304" pitchFamily="18" charset="0"/>
                <a:cs typeface="Times New Roman" panose="02020603050405020304" pitchFamily="18" charset="0"/>
              </a:rPr>
              <a:t>/DHIS2</a:t>
            </a:r>
            <a:endParaRPr lang="fr-FR" sz="3200" b="1" dirty="0">
              <a:solidFill>
                <a:schemeClr val="bg2">
                  <a:lumMod val="25000"/>
                </a:schemeClr>
              </a:solidFill>
              <a:latin typeface="Times New Roman" panose="02020603050405020304" pitchFamily="18" charset="0"/>
              <a:cs typeface="Times New Roman" panose="02020603050405020304" pitchFamily="18" charset="0"/>
            </a:endParaRPr>
          </a:p>
        </c:rich>
      </c:tx>
      <c:layout>
        <c:manualLayout>
          <c:xMode val="edge"/>
          <c:yMode val="edge"/>
          <c:x val="0.23968379446640317"/>
          <c:y val="0"/>
        </c:manualLayout>
      </c:layout>
      <c:overlay val="0"/>
      <c:spPr>
        <a:noFill/>
        <a:ln>
          <a:noFill/>
        </a:ln>
        <a:effectLst/>
      </c:spPr>
      <c:txPr>
        <a:bodyPr rot="0" spcFirstLastPara="1" vertOverflow="ellipsis" vert="horz" wrap="square" anchor="ctr" anchorCtr="1"/>
        <a:lstStyle/>
        <a:p>
          <a:pPr>
            <a:defRPr sz="2800" b="1" i="0" u="none" strike="noStrike" kern="1200" cap="none" spc="50" normalizeH="0" baseline="0">
              <a:solidFill>
                <a:schemeClr val="bg2">
                  <a:lumMod val="25000"/>
                </a:schemeClr>
              </a:solidFill>
              <a:latin typeface="+mj-lt"/>
              <a:ea typeface="+mj-ea"/>
              <a:cs typeface="+mj-cs"/>
            </a:defRPr>
          </a:pPr>
          <a:endParaRPr lang="fr-FR"/>
        </a:p>
      </c:txPr>
    </c:title>
    <c:autoTitleDeleted val="0"/>
    <c:plotArea>
      <c:layout/>
      <c:barChart>
        <c:barDir val="col"/>
        <c:grouping val="clustered"/>
        <c:varyColors val="0"/>
        <c:ser>
          <c:idx val="0"/>
          <c:order val="0"/>
          <c:tx>
            <c:strRef>
              <c:f>graphique!$B$1</c:f>
              <c:strCache>
                <c:ptCount val="1"/>
                <c:pt idx="0">
                  <c:v>Données registre</c:v>
                </c:pt>
              </c:strCache>
            </c:strRef>
          </c:tx>
          <c:spPr>
            <a:solidFill>
              <a:srgbClr val="0070C0">
                <a:alpha val="70000"/>
              </a:srgbClr>
            </a:solidFill>
            <a:ln>
              <a:solidFill>
                <a:schemeClr val="accent1"/>
              </a:solidFill>
            </a:ln>
            <a:effectLst>
              <a:outerShdw blurRad="50800" dist="50800" dir="5400000" algn="ctr" rotWithShape="0">
                <a:schemeClr val="tx2">
                  <a:lumMod val="20000"/>
                  <a:lumOff val="80000"/>
                </a:schemeClr>
              </a:outerShdw>
            </a:effectLst>
            <a:scene3d>
              <a:camera prst="orthographicFront"/>
              <a:lightRig rig="threePt" dir="t"/>
            </a:scene3d>
            <a:sp3d>
              <a:bevelT w="254000"/>
            </a:sp3d>
          </c:spPr>
          <c:invertIfNegative val="0"/>
          <c:dLbls>
            <c:dLbl>
              <c:idx val="9"/>
              <c:layout/>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B4-4C5D-9179-F77A870ED787}"/>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graphique!$A$2:$A$14</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graphique!$B$2:$B$14</c:f>
              <c:numCache>
                <c:formatCode>_(* #,##0_);_(* \(#,##0\);_(* "-"_);_(@_)</c:formatCode>
                <c:ptCount val="13"/>
                <c:pt idx="0">
                  <c:v>18058</c:v>
                </c:pt>
                <c:pt idx="1">
                  <c:v>19652</c:v>
                </c:pt>
                <c:pt idx="2">
                  <c:v>19936</c:v>
                </c:pt>
                <c:pt idx="3">
                  <c:v>35965</c:v>
                </c:pt>
                <c:pt idx="4">
                  <c:v>25497</c:v>
                </c:pt>
                <c:pt idx="5">
                  <c:v>37735</c:v>
                </c:pt>
                <c:pt idx="6">
                  <c:v>34936</c:v>
                </c:pt>
                <c:pt idx="7">
                  <c:v>34148</c:v>
                </c:pt>
                <c:pt idx="8">
                  <c:v>16208</c:v>
                </c:pt>
                <c:pt idx="9">
                  <c:v>7650</c:v>
                </c:pt>
                <c:pt idx="10">
                  <c:v>17733</c:v>
                </c:pt>
                <c:pt idx="11">
                  <c:v>24649</c:v>
                </c:pt>
                <c:pt idx="12">
                  <c:v>13607</c:v>
                </c:pt>
              </c:numCache>
            </c:numRef>
          </c:val>
          <c:extLst xmlns:c16r2="http://schemas.microsoft.com/office/drawing/2015/06/chart">
            <c:ext xmlns:c16="http://schemas.microsoft.com/office/drawing/2014/chart" uri="{C3380CC4-5D6E-409C-BE32-E72D297353CC}">
              <c16:uniqueId val="{00000000-B4B1-4A7F-9F31-60A7433AFB9B}"/>
            </c:ext>
          </c:extLst>
        </c:ser>
        <c:ser>
          <c:idx val="1"/>
          <c:order val="1"/>
          <c:tx>
            <c:strRef>
              <c:f>graphique!$C$1</c:f>
              <c:strCache>
                <c:ptCount val="1"/>
                <c:pt idx="0">
                  <c:v>Données tablettes</c:v>
                </c:pt>
              </c:strCache>
            </c:strRef>
          </c:tx>
          <c:spPr>
            <a:solidFill>
              <a:schemeClr val="accent4">
                <a:lumMod val="75000"/>
                <a:alpha val="70000"/>
              </a:schemeClr>
            </a:solidFill>
            <a:ln>
              <a:noFill/>
            </a:ln>
            <a:effectLst/>
            <a:scene3d>
              <a:camera prst="orthographicFront"/>
              <a:lightRig rig="threePt" dir="t"/>
            </a:scene3d>
            <a:sp3d>
              <a:bevelT w="488950"/>
            </a:sp3d>
          </c:spPr>
          <c:invertIfNegative val="0"/>
          <c:dLbls>
            <c:dLbl>
              <c:idx val="9"/>
              <c:layout/>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B4-4C5D-9179-F77A870ED787}"/>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graphique!$A$2:$A$14</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graphique!$C$2:$C$14</c:f>
              <c:numCache>
                <c:formatCode>_(* #,##0_);_(* \(#,##0\);_(* "-"_);_(@_)</c:formatCode>
                <c:ptCount val="13"/>
                <c:pt idx="0">
                  <c:v>17719</c:v>
                </c:pt>
                <c:pt idx="1">
                  <c:v>19588</c:v>
                </c:pt>
                <c:pt idx="2">
                  <c:v>18881</c:v>
                </c:pt>
                <c:pt idx="3">
                  <c:v>34131</c:v>
                </c:pt>
                <c:pt idx="4">
                  <c:v>24133</c:v>
                </c:pt>
                <c:pt idx="5">
                  <c:v>37145</c:v>
                </c:pt>
                <c:pt idx="6">
                  <c:v>35866</c:v>
                </c:pt>
                <c:pt idx="7">
                  <c:v>32734</c:v>
                </c:pt>
                <c:pt idx="8">
                  <c:v>14445</c:v>
                </c:pt>
                <c:pt idx="9">
                  <c:v>6579</c:v>
                </c:pt>
                <c:pt idx="10">
                  <c:v>12928</c:v>
                </c:pt>
                <c:pt idx="11">
                  <c:v>21544</c:v>
                </c:pt>
                <c:pt idx="12">
                  <c:v>9819</c:v>
                </c:pt>
              </c:numCache>
            </c:numRef>
          </c:val>
          <c:extLst xmlns:c16r2="http://schemas.microsoft.com/office/drawing/2015/06/chart">
            <c:ext xmlns:c16="http://schemas.microsoft.com/office/drawing/2014/chart" uri="{C3380CC4-5D6E-409C-BE32-E72D297353CC}">
              <c16:uniqueId val="{00000001-B4B1-4A7F-9F31-60A7433AFB9B}"/>
            </c:ext>
          </c:extLst>
        </c:ser>
        <c:dLbls>
          <c:showLegendKey val="0"/>
          <c:showVal val="0"/>
          <c:showCatName val="0"/>
          <c:showSerName val="0"/>
          <c:showPercent val="0"/>
          <c:showBubbleSize val="0"/>
        </c:dLbls>
        <c:gapWidth val="100"/>
        <c:overlap val="20"/>
        <c:axId val="1169872080"/>
        <c:axId val="1169868816"/>
      </c:barChart>
      <c:catAx>
        <c:axId val="116987208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cap="none" spc="20" normalizeH="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fr-FR"/>
          </a:p>
        </c:txPr>
        <c:crossAx val="1169868816"/>
        <c:crosses val="autoZero"/>
        <c:auto val="1"/>
        <c:lblAlgn val="ctr"/>
        <c:lblOffset val="100"/>
        <c:noMultiLvlLbl val="0"/>
      </c:catAx>
      <c:valAx>
        <c:axId val="1169868816"/>
        <c:scaling>
          <c:orientation val="minMax"/>
        </c:scaling>
        <c:delete val="0"/>
        <c:axPos val="l"/>
        <c:majorGridlines>
          <c:spPr>
            <a:ln w="9525" cap="flat" cmpd="sng" algn="ctr">
              <a:solidFill>
                <a:schemeClr val="tx1">
                  <a:lumMod val="5000"/>
                  <a:lumOff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spc="2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fr-FR"/>
          </a:p>
        </c:txPr>
        <c:crossAx val="1169872080"/>
        <c:crosses val="autoZero"/>
        <c:crossBetween val="between"/>
      </c:valAx>
      <c:spPr>
        <a:noFill/>
        <a:ln>
          <a:noFill/>
        </a:ln>
        <a:effectLst/>
      </c:spPr>
    </c:plotArea>
    <c:legend>
      <c:legendPos val="b"/>
      <c:layout>
        <c:manualLayout>
          <c:xMode val="edge"/>
          <c:yMode val="edge"/>
          <c:x val="6.0070319335083118E-2"/>
          <c:y val="0.90583452546357712"/>
          <c:w val="0.88541480752405954"/>
          <c:h val="9.4165474536422877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sz="3600" b="1">
                <a:latin typeface="Times New Roman" panose="02020603050405020304" pitchFamily="18" charset="0"/>
                <a:cs typeface="Times New Roman" panose="02020603050405020304" pitchFamily="18" charset="0"/>
              </a:rPr>
              <a:t>Données</a:t>
            </a:r>
            <a:r>
              <a:rPr lang="fr-FR" sz="3600" b="1" baseline="0">
                <a:latin typeface="Times New Roman" panose="02020603050405020304" pitchFamily="18" charset="0"/>
                <a:cs typeface="Times New Roman" panose="02020603050405020304" pitchFamily="18" charset="0"/>
              </a:rPr>
              <a:t> des 4 cycles </a:t>
            </a:r>
            <a:r>
              <a:rPr lang="fr-FR" sz="3600" b="1" baseline="0" smtClean="0">
                <a:latin typeface="Times New Roman" panose="02020603050405020304" pitchFamily="18" charset="0"/>
                <a:cs typeface="Times New Roman" panose="02020603050405020304" pitchFamily="18" charset="0"/>
              </a:rPr>
              <a:t>DHIS2</a:t>
            </a:r>
            <a:endParaRPr lang="fr-FR" sz="3600" b="1">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graphique!$P$1</c:f>
              <c:strCache>
                <c:ptCount val="1"/>
                <c:pt idx="0">
                  <c:v>Cycle 1 Tablette</c:v>
                </c:pt>
              </c:strCache>
            </c:strRef>
          </c:tx>
          <c:spPr>
            <a:solidFill>
              <a:schemeClr val="accent1"/>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graphique!$K$2:$K$14</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graphique!$P$2:$P$14</c:f>
              <c:numCache>
                <c:formatCode>_(* #,##0_);_(* \(#,##0\);_(* "-"_);_(@_)</c:formatCode>
                <c:ptCount val="13"/>
                <c:pt idx="0">
                  <c:v>17719</c:v>
                </c:pt>
                <c:pt idx="1">
                  <c:v>19588</c:v>
                </c:pt>
                <c:pt idx="2">
                  <c:v>18881</c:v>
                </c:pt>
                <c:pt idx="3">
                  <c:v>34131</c:v>
                </c:pt>
                <c:pt idx="4">
                  <c:v>24133</c:v>
                </c:pt>
                <c:pt idx="5">
                  <c:v>37145</c:v>
                </c:pt>
                <c:pt idx="6">
                  <c:v>35866</c:v>
                </c:pt>
                <c:pt idx="7">
                  <c:v>32734</c:v>
                </c:pt>
                <c:pt idx="8">
                  <c:v>14445</c:v>
                </c:pt>
                <c:pt idx="9">
                  <c:v>6579</c:v>
                </c:pt>
                <c:pt idx="10">
                  <c:v>12928</c:v>
                </c:pt>
                <c:pt idx="11">
                  <c:v>21544</c:v>
                </c:pt>
                <c:pt idx="12">
                  <c:v>9819</c:v>
                </c:pt>
              </c:numCache>
            </c:numRef>
          </c:val>
          <c:shape val="cylinder"/>
          <c:extLst xmlns:c16r2="http://schemas.microsoft.com/office/drawing/2015/06/chart">
            <c:ext xmlns:c16="http://schemas.microsoft.com/office/drawing/2014/chart" uri="{C3380CC4-5D6E-409C-BE32-E72D297353CC}">
              <c16:uniqueId val="{00000000-1461-4486-8325-30CEBAE01CD1}"/>
            </c:ext>
          </c:extLst>
        </c:ser>
        <c:ser>
          <c:idx val="1"/>
          <c:order val="1"/>
          <c:tx>
            <c:strRef>
              <c:f>graphique!$Q$1</c:f>
              <c:strCache>
                <c:ptCount val="1"/>
                <c:pt idx="0">
                  <c:v>Cycle 2 Tablette</c:v>
                </c:pt>
              </c:strCache>
            </c:strRef>
          </c:tx>
          <c:spPr>
            <a:solidFill>
              <a:schemeClr val="accent2"/>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graphique!$K$2:$K$14</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graphique!$Q$2:$Q$14</c:f>
              <c:numCache>
                <c:formatCode>_(* #,##0_);_(* \(#,##0\);_(* "-"_);_(@_)</c:formatCode>
                <c:ptCount val="13"/>
                <c:pt idx="0">
                  <c:v>17527</c:v>
                </c:pt>
                <c:pt idx="1">
                  <c:v>18905</c:v>
                </c:pt>
                <c:pt idx="2">
                  <c:v>16712</c:v>
                </c:pt>
                <c:pt idx="3">
                  <c:v>30614</c:v>
                </c:pt>
                <c:pt idx="4">
                  <c:v>20727</c:v>
                </c:pt>
                <c:pt idx="5">
                  <c:v>33263</c:v>
                </c:pt>
                <c:pt idx="6">
                  <c:v>32174</c:v>
                </c:pt>
                <c:pt idx="7">
                  <c:v>29465</c:v>
                </c:pt>
                <c:pt idx="8">
                  <c:v>13169</c:v>
                </c:pt>
                <c:pt idx="9">
                  <c:v>6029</c:v>
                </c:pt>
                <c:pt idx="10">
                  <c:v>11646</c:v>
                </c:pt>
                <c:pt idx="11">
                  <c:v>18978</c:v>
                </c:pt>
                <c:pt idx="12">
                  <c:v>8030</c:v>
                </c:pt>
              </c:numCache>
            </c:numRef>
          </c:val>
          <c:shape val="cylinder"/>
          <c:extLst xmlns:c16r2="http://schemas.microsoft.com/office/drawing/2015/06/chart">
            <c:ext xmlns:c16="http://schemas.microsoft.com/office/drawing/2014/chart" uri="{C3380CC4-5D6E-409C-BE32-E72D297353CC}">
              <c16:uniqueId val="{00000001-1461-4486-8325-30CEBAE01CD1}"/>
            </c:ext>
          </c:extLst>
        </c:ser>
        <c:ser>
          <c:idx val="2"/>
          <c:order val="2"/>
          <c:tx>
            <c:strRef>
              <c:f>graphique!$R$1</c:f>
              <c:strCache>
                <c:ptCount val="1"/>
                <c:pt idx="0">
                  <c:v>Cycle 3 Tablette</c:v>
                </c:pt>
              </c:strCache>
            </c:strRef>
          </c:tx>
          <c:spPr>
            <a:solidFill>
              <a:schemeClr val="accent3"/>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graphique!$K$2:$K$14</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graphique!$R$2:$R$14</c:f>
              <c:numCache>
                <c:formatCode>_(* #,##0_);_(* \(#,##0\);_(* "-"_);_(@_)</c:formatCode>
                <c:ptCount val="13"/>
                <c:pt idx="0">
                  <c:v>17649</c:v>
                </c:pt>
                <c:pt idx="1">
                  <c:v>19067</c:v>
                </c:pt>
                <c:pt idx="2">
                  <c:v>19029</c:v>
                </c:pt>
                <c:pt idx="3">
                  <c:v>32628</c:v>
                </c:pt>
                <c:pt idx="4">
                  <c:v>23842</c:v>
                </c:pt>
                <c:pt idx="5">
                  <c:v>34488</c:v>
                </c:pt>
                <c:pt idx="6">
                  <c:v>33622</c:v>
                </c:pt>
                <c:pt idx="7">
                  <c:v>28987</c:v>
                </c:pt>
                <c:pt idx="8">
                  <c:v>12643</c:v>
                </c:pt>
                <c:pt idx="9">
                  <c:v>5432</c:v>
                </c:pt>
                <c:pt idx="10">
                  <c:v>14385</c:v>
                </c:pt>
                <c:pt idx="11">
                  <c:v>20739</c:v>
                </c:pt>
                <c:pt idx="12">
                  <c:v>7588</c:v>
                </c:pt>
              </c:numCache>
            </c:numRef>
          </c:val>
          <c:shape val="cylinder"/>
          <c:extLst xmlns:c16r2="http://schemas.microsoft.com/office/drawing/2015/06/chart">
            <c:ext xmlns:c16="http://schemas.microsoft.com/office/drawing/2014/chart" uri="{C3380CC4-5D6E-409C-BE32-E72D297353CC}">
              <c16:uniqueId val="{00000002-1461-4486-8325-30CEBAE01CD1}"/>
            </c:ext>
          </c:extLst>
        </c:ser>
        <c:ser>
          <c:idx val="3"/>
          <c:order val="3"/>
          <c:tx>
            <c:strRef>
              <c:f>graphique!$S$1</c:f>
              <c:strCache>
                <c:ptCount val="1"/>
                <c:pt idx="0">
                  <c:v>Cycle 4 Tablette</c:v>
                </c:pt>
              </c:strCache>
            </c:strRef>
          </c:tx>
          <c:spPr>
            <a:solidFill>
              <a:schemeClr val="accent4"/>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graphique!$K$2:$K$14</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graphique!$S$2:$S$14</c:f>
              <c:numCache>
                <c:formatCode>_(* #,##0_);_(* \(#,##0\);_(* "-"_);_(@_)</c:formatCode>
                <c:ptCount val="13"/>
                <c:pt idx="0">
                  <c:v>17580</c:v>
                </c:pt>
                <c:pt idx="1">
                  <c:v>18714</c:v>
                </c:pt>
                <c:pt idx="2">
                  <c:v>17838</c:v>
                </c:pt>
                <c:pt idx="3">
                  <c:v>31269</c:v>
                </c:pt>
                <c:pt idx="4">
                  <c:v>22631</c:v>
                </c:pt>
                <c:pt idx="5">
                  <c:v>31277</c:v>
                </c:pt>
                <c:pt idx="6">
                  <c:v>29984</c:v>
                </c:pt>
                <c:pt idx="7">
                  <c:v>26904</c:v>
                </c:pt>
                <c:pt idx="8">
                  <c:v>12510</c:v>
                </c:pt>
                <c:pt idx="9">
                  <c:v>5080</c:v>
                </c:pt>
                <c:pt idx="10">
                  <c:v>15103</c:v>
                </c:pt>
                <c:pt idx="11">
                  <c:v>15952</c:v>
                </c:pt>
                <c:pt idx="12">
                  <c:v>5549</c:v>
                </c:pt>
              </c:numCache>
            </c:numRef>
          </c:val>
          <c:shape val="cylinder"/>
          <c:extLst xmlns:c16r2="http://schemas.microsoft.com/office/drawing/2015/06/chart">
            <c:ext xmlns:c16="http://schemas.microsoft.com/office/drawing/2014/chart" uri="{C3380CC4-5D6E-409C-BE32-E72D297353CC}">
              <c16:uniqueId val="{00000003-1461-4486-8325-30CEBAE01CD1}"/>
            </c:ext>
          </c:extLst>
        </c:ser>
        <c:dLbls>
          <c:showLegendKey val="0"/>
          <c:showVal val="0"/>
          <c:showCatName val="0"/>
          <c:showSerName val="0"/>
          <c:showPercent val="0"/>
          <c:showBubbleSize val="0"/>
        </c:dLbls>
        <c:gapWidth val="150"/>
        <c:gapDepth val="160"/>
        <c:shape val="box"/>
        <c:axId val="1169860112"/>
        <c:axId val="1169863920"/>
        <c:axId val="0"/>
      </c:bar3DChart>
      <c:catAx>
        <c:axId val="1169860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fr-FR"/>
          </a:p>
        </c:txPr>
        <c:crossAx val="1169863920"/>
        <c:crosses val="autoZero"/>
        <c:auto val="1"/>
        <c:lblAlgn val="ctr"/>
        <c:lblOffset val="100"/>
        <c:noMultiLvlLbl val="0"/>
      </c:catAx>
      <c:valAx>
        <c:axId val="11698639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169860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prst="relaxedInset"/>
    </a:sp3d>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0" normalizeH="0" baseline="0">
                <a:solidFill>
                  <a:schemeClr val="bg2">
                    <a:lumMod val="10000"/>
                  </a:schemeClr>
                </a:solidFill>
                <a:latin typeface="Times New Roman" panose="02020603050405020304" pitchFamily="18" charset="0"/>
                <a:ea typeface="+mj-ea"/>
                <a:cs typeface="Times New Roman" panose="02020603050405020304" pitchFamily="18" charset="0"/>
              </a:defRPr>
            </a:pPr>
            <a:r>
              <a:rPr lang="fr-FR" sz="2400" b="1">
                <a:solidFill>
                  <a:schemeClr val="bg2">
                    <a:lumMod val="10000"/>
                  </a:schemeClr>
                </a:solidFill>
                <a:latin typeface="Times New Roman" panose="02020603050405020304" pitchFamily="18" charset="0"/>
                <a:cs typeface="Times New Roman" panose="02020603050405020304" pitchFamily="18" charset="0"/>
              </a:rPr>
              <a:t>Couverture distribution </a:t>
            </a:r>
            <a:r>
              <a:rPr lang="fr-FR" sz="2400" b="1" smtClean="0">
                <a:solidFill>
                  <a:schemeClr val="bg2">
                    <a:lumMod val="10000"/>
                  </a:schemeClr>
                </a:solidFill>
                <a:latin typeface="Times New Roman" panose="02020603050405020304" pitchFamily="18" charset="0"/>
                <a:cs typeface="Times New Roman" panose="02020603050405020304" pitchFamily="18" charset="0"/>
              </a:rPr>
              <a:t>DHIS2</a:t>
            </a:r>
            <a:endParaRPr lang="fr-FR" sz="2400" b="1">
              <a:solidFill>
                <a:schemeClr val="bg2">
                  <a:lumMod val="10000"/>
                </a:schemeClr>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400" b="1" i="0" u="none" strike="noStrike" kern="1200" cap="none" spc="0" normalizeH="0" baseline="0">
              <a:solidFill>
                <a:schemeClr val="bg2">
                  <a:lumMod val="10000"/>
                </a:schemeClr>
              </a:solidFill>
              <a:latin typeface="Times New Roman" panose="02020603050405020304" pitchFamily="18" charset="0"/>
              <a:ea typeface="+mj-ea"/>
              <a:cs typeface="Times New Roman" panose="02020603050405020304" pitchFamily="18" charset="0"/>
            </a:defRPr>
          </a:pPr>
          <a:endParaRPr lang="fr-FR"/>
        </a:p>
      </c:txPr>
    </c:title>
    <c:autoTitleDeleted val="0"/>
    <c:plotArea>
      <c:layout/>
      <c:lineChart>
        <c:grouping val="standard"/>
        <c:varyColors val="0"/>
        <c:ser>
          <c:idx val="0"/>
          <c:order val="0"/>
          <c:tx>
            <c:strRef>
              <c:f>'Synthese DS'!$T$2</c:f>
              <c:strCache>
                <c:ptCount val="1"/>
                <c:pt idx="0">
                  <c:v>Couv Cycle 1</c:v>
                </c:pt>
              </c:strCache>
            </c:strRef>
          </c:tx>
          <c:spPr>
            <a:ln w="38100" cap="rnd">
              <a:solidFill>
                <a:schemeClr val="accent1"/>
              </a:solidFill>
              <a:round/>
            </a:ln>
            <a:effectLst/>
          </c:spPr>
          <c:marker>
            <c:symbol val="circle"/>
            <c:size val="8"/>
            <c:spPr>
              <a:solidFill>
                <a:schemeClr val="accent1"/>
              </a:solidFill>
              <a:ln>
                <a:no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DS'!$T$3:$T$15</c:f>
              <c:numCache>
                <c:formatCode>0%</c:formatCode>
                <c:ptCount val="13"/>
                <c:pt idx="0">
                  <c:v>0.98916417405045431</c:v>
                </c:pt>
                <c:pt idx="1">
                  <c:v>0.96513171329385339</c:v>
                </c:pt>
                <c:pt idx="2">
                  <c:v>0.88512261003124837</c:v>
                </c:pt>
                <c:pt idx="3">
                  <c:v>0.89695584659107552</c:v>
                </c:pt>
                <c:pt idx="4">
                  <c:v>0.85886545394273406</c:v>
                </c:pt>
                <c:pt idx="5">
                  <c:v>0.895490644770494</c:v>
                </c:pt>
                <c:pt idx="6">
                  <c:v>0.89706128366698268</c:v>
                </c:pt>
                <c:pt idx="7">
                  <c:v>0.90013441681432149</c:v>
                </c:pt>
                <c:pt idx="8">
                  <c:v>0.91166493596400133</c:v>
                </c:pt>
                <c:pt idx="9">
                  <c:v>0.91640066879464965</c:v>
                </c:pt>
                <c:pt idx="10">
                  <c:v>0.90083539603960394</c:v>
                </c:pt>
                <c:pt idx="11">
                  <c:v>0.88089491273672482</c:v>
                </c:pt>
                <c:pt idx="12">
                  <c:v>0.81780222018535498</c:v>
                </c:pt>
              </c:numCache>
            </c:numRef>
          </c:val>
          <c:smooth val="1"/>
          <c:extLst xmlns:c16r2="http://schemas.microsoft.com/office/drawing/2015/06/chart">
            <c:ext xmlns:c16="http://schemas.microsoft.com/office/drawing/2014/chart" uri="{C3380CC4-5D6E-409C-BE32-E72D297353CC}">
              <c16:uniqueId val="{00000000-C0E2-4AD7-9EF7-F7B0922FB669}"/>
            </c:ext>
          </c:extLst>
        </c:ser>
        <c:ser>
          <c:idx val="1"/>
          <c:order val="1"/>
          <c:tx>
            <c:strRef>
              <c:f>'Synthese DS'!$U$2</c:f>
              <c:strCache>
                <c:ptCount val="1"/>
                <c:pt idx="0">
                  <c:v>Couv Cycle 2</c:v>
                </c:pt>
              </c:strCache>
            </c:strRef>
          </c:tx>
          <c:spPr>
            <a:ln w="38100" cap="rnd">
              <a:solidFill>
                <a:schemeClr val="accent2"/>
              </a:solidFill>
              <a:round/>
            </a:ln>
            <a:effectLst/>
          </c:spPr>
          <c:marker>
            <c:symbol val="circle"/>
            <c:size val="8"/>
            <c:spPr>
              <a:solidFill>
                <a:schemeClr val="accent2"/>
              </a:solidFill>
              <a:ln>
                <a:no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DS'!$U$3:$U$15</c:f>
              <c:numCache>
                <c:formatCode>0%</c:formatCode>
                <c:ptCount val="13"/>
                <c:pt idx="0">
                  <c:v>0.99604943845589478</c:v>
                </c:pt>
                <c:pt idx="1">
                  <c:v>0.97340208290790275</c:v>
                </c:pt>
                <c:pt idx="2">
                  <c:v>1.0078385678724644</c:v>
                </c:pt>
                <c:pt idx="3">
                  <c:v>0.95596378658697367</c:v>
                </c:pt>
                <c:pt idx="4">
                  <c:v>0.98794182240086192</c:v>
                </c:pt>
                <c:pt idx="5">
                  <c:v>0.92846951137434375</c:v>
                </c:pt>
                <c:pt idx="6">
                  <c:v>0.93743378129705013</c:v>
                </c:pt>
                <c:pt idx="7">
                  <c:v>0.88553186289484942</c:v>
                </c:pt>
                <c:pt idx="8">
                  <c:v>0.87525095188646596</c:v>
                </c:pt>
                <c:pt idx="9">
                  <c:v>0.8256573947408421</c:v>
                </c:pt>
                <c:pt idx="10">
                  <c:v>1.112701113861386</c:v>
                </c:pt>
                <c:pt idx="11">
                  <c:v>0.96263460824359448</c:v>
                </c:pt>
                <c:pt idx="12">
                  <c:v>0.77278745289744377</c:v>
                </c:pt>
              </c:numCache>
            </c:numRef>
          </c:val>
          <c:smooth val="1"/>
          <c:extLst xmlns:c16r2="http://schemas.microsoft.com/office/drawing/2015/06/chart">
            <c:ext xmlns:c16="http://schemas.microsoft.com/office/drawing/2014/chart" uri="{C3380CC4-5D6E-409C-BE32-E72D297353CC}">
              <c16:uniqueId val="{00000001-C0E2-4AD7-9EF7-F7B0922FB669}"/>
            </c:ext>
          </c:extLst>
        </c:ser>
        <c:ser>
          <c:idx val="2"/>
          <c:order val="2"/>
          <c:tx>
            <c:strRef>
              <c:f>'Synthese DS'!$V$2</c:f>
              <c:strCache>
                <c:ptCount val="1"/>
                <c:pt idx="0">
                  <c:v>Couv Cycle 3</c:v>
                </c:pt>
              </c:strCache>
            </c:strRef>
          </c:tx>
          <c:spPr>
            <a:ln w="38100" cap="rnd">
              <a:solidFill>
                <a:schemeClr val="accent3"/>
              </a:solidFill>
              <a:round/>
            </a:ln>
            <a:effectLst/>
          </c:spPr>
          <c:marker>
            <c:symbol val="circle"/>
            <c:size val="8"/>
            <c:spPr>
              <a:solidFill>
                <a:schemeClr val="accent3"/>
              </a:solidFill>
              <a:ln>
                <a:no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DS'!$V$3:$V$15</c:f>
              <c:numCache>
                <c:formatCode>0%</c:formatCode>
                <c:ptCount val="13"/>
                <c:pt idx="0">
                  <c:v>0.99215531350527686</c:v>
                </c:pt>
                <c:pt idx="1">
                  <c:v>0.95538084541556056</c:v>
                </c:pt>
                <c:pt idx="2">
                  <c:v>0.9447592818177003</c:v>
                </c:pt>
                <c:pt idx="3">
                  <c:v>0.91614661158477628</c:v>
                </c:pt>
                <c:pt idx="4">
                  <c:v>0.93776157129242121</c:v>
                </c:pt>
                <c:pt idx="5">
                  <c:v>0.84202449858661998</c:v>
                </c:pt>
                <c:pt idx="6">
                  <c:v>0.83600066915741933</c:v>
                </c:pt>
                <c:pt idx="7">
                  <c:v>0.82189772102401171</c:v>
                </c:pt>
                <c:pt idx="8">
                  <c:v>0.86604361370716509</c:v>
                </c:pt>
                <c:pt idx="9">
                  <c:v>0.7721538227694178</c:v>
                </c:pt>
                <c:pt idx="10">
                  <c:v>1.1682394801980198</c:v>
                </c:pt>
                <c:pt idx="11">
                  <c:v>0.74043817304121795</c:v>
                </c:pt>
                <c:pt idx="12">
                  <c:v>0.56512883185660456</c:v>
                </c:pt>
              </c:numCache>
            </c:numRef>
          </c:val>
          <c:smooth val="1"/>
          <c:extLst xmlns:c16r2="http://schemas.microsoft.com/office/drawing/2015/06/chart">
            <c:ext xmlns:c16="http://schemas.microsoft.com/office/drawing/2014/chart" uri="{C3380CC4-5D6E-409C-BE32-E72D297353CC}">
              <c16:uniqueId val="{00000002-C0E2-4AD7-9EF7-F7B0922FB669}"/>
            </c:ext>
          </c:extLst>
        </c:ser>
        <c:ser>
          <c:idx val="3"/>
          <c:order val="3"/>
          <c:tx>
            <c:strRef>
              <c:f>'Synthese DS'!$W$2</c:f>
              <c:strCache>
                <c:ptCount val="1"/>
                <c:pt idx="0">
                  <c:v>Couv Cycle 4</c:v>
                </c:pt>
              </c:strCache>
            </c:strRef>
          </c:tx>
          <c:spPr>
            <a:ln w="38100" cap="rnd">
              <a:solidFill>
                <a:schemeClr val="accent4"/>
              </a:solidFill>
              <a:round/>
            </a:ln>
            <a:effectLst/>
          </c:spPr>
          <c:marker>
            <c:symbol val="circle"/>
            <c:size val="8"/>
            <c:spPr>
              <a:solidFill>
                <a:schemeClr val="accent4"/>
              </a:solidFill>
              <a:ln>
                <a:no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DS'!$W$3:$W$15</c:f>
              <c:numCache>
                <c:formatCode>0%</c:formatCode>
                <c:ptCount val="13"/>
                <c:pt idx="0">
                  <c:v>0.99180418651013402</c:v>
                </c:pt>
                <c:pt idx="1">
                  <c:v>0.98712599226541831</c:v>
                </c:pt>
                <c:pt idx="2">
                  <c:v>0.940008025682183</c:v>
                </c:pt>
                <c:pt idx="3">
                  <c:v>0.98431808702905599</c:v>
                </c:pt>
                <c:pt idx="4">
                  <c:v>0.90849903910263952</c:v>
                </c:pt>
                <c:pt idx="5">
                  <c:v>1.0112362528156884</c:v>
                </c:pt>
                <c:pt idx="6">
                  <c:v>0.97257842912754755</c:v>
                </c:pt>
                <c:pt idx="7">
                  <c:v>0.99897504978329621</c:v>
                </c:pt>
                <c:pt idx="8">
                  <c:v>0.99438548864758147</c:v>
                </c:pt>
                <c:pt idx="9">
                  <c:v>0.9566013071895425</c:v>
                </c:pt>
                <c:pt idx="10">
                  <c:v>0.95556307449388145</c:v>
                </c:pt>
                <c:pt idx="11">
                  <c:v>0.95991723802182649</c:v>
                </c:pt>
                <c:pt idx="12">
                  <c:v>0.81935768354523408</c:v>
                </c:pt>
              </c:numCache>
            </c:numRef>
          </c:val>
          <c:smooth val="1"/>
          <c:extLst xmlns:c16r2="http://schemas.microsoft.com/office/drawing/2015/06/chart">
            <c:ext xmlns:c16="http://schemas.microsoft.com/office/drawing/2014/chart" uri="{C3380CC4-5D6E-409C-BE32-E72D297353CC}">
              <c16:uniqueId val="{00000003-C0E2-4AD7-9EF7-F7B0922FB669}"/>
            </c:ext>
          </c:extLst>
        </c:ser>
        <c:ser>
          <c:idx val="4"/>
          <c:order val="4"/>
          <c:tx>
            <c:strRef>
              <c:f>'Synthese DS'!$X$2</c:f>
              <c:strCache>
                <c:ptCount val="1"/>
                <c:pt idx="0">
                  <c:v>Couverture au moins 3 Cycle</c:v>
                </c:pt>
              </c:strCache>
            </c:strRef>
          </c:tx>
          <c:spPr>
            <a:ln w="38100" cap="rnd">
              <a:solidFill>
                <a:schemeClr val="accent5"/>
              </a:solidFill>
              <a:round/>
            </a:ln>
            <a:effectLst/>
          </c:spPr>
          <c:marker>
            <c:symbol val="circle"/>
            <c:size val="8"/>
            <c:spPr>
              <a:solidFill>
                <a:schemeClr val="accent5"/>
              </a:solidFill>
              <a:ln>
                <a:no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DS'!$X$3:$X$15</c:f>
              <c:numCache>
                <c:formatCode>0%</c:formatCode>
                <c:ptCount val="13"/>
                <c:pt idx="0">
                  <c:v>0.99706529713866476</c:v>
                </c:pt>
                <c:pt idx="1">
                  <c:v>0.92837451500918933</c:v>
                </c:pt>
                <c:pt idx="2">
                  <c:v>0.81611143477570047</c:v>
                </c:pt>
                <c:pt idx="3">
                  <c:v>0.87747209281884508</c:v>
                </c:pt>
                <c:pt idx="4">
                  <c:v>0.66108647909501517</c:v>
                </c:pt>
                <c:pt idx="5">
                  <c:v>0.75132588504509357</c:v>
                </c:pt>
                <c:pt idx="6">
                  <c:v>0.74848045502704508</c:v>
                </c:pt>
                <c:pt idx="7">
                  <c:v>0.76605364452862468</c:v>
                </c:pt>
                <c:pt idx="8">
                  <c:v>0.78026998961578398</c:v>
                </c:pt>
                <c:pt idx="9">
                  <c:v>0.69615443076455386</c:v>
                </c:pt>
                <c:pt idx="10">
                  <c:v>0.82278774752475248</c:v>
                </c:pt>
                <c:pt idx="11">
                  <c:v>0.70585777942814709</c:v>
                </c:pt>
                <c:pt idx="12">
                  <c:v>0.51644770343212143</c:v>
                </c:pt>
              </c:numCache>
            </c:numRef>
          </c:val>
          <c:smooth val="1"/>
          <c:extLst xmlns:c16r2="http://schemas.microsoft.com/office/drawing/2015/06/chart">
            <c:ext xmlns:c16="http://schemas.microsoft.com/office/drawing/2014/chart" uri="{C3380CC4-5D6E-409C-BE32-E72D297353CC}">
              <c16:uniqueId val="{00000004-C0E2-4AD7-9EF7-F7B0922FB669}"/>
            </c:ext>
          </c:extLst>
        </c:ser>
        <c:dLbls>
          <c:showLegendKey val="0"/>
          <c:showVal val="0"/>
          <c:showCatName val="0"/>
          <c:showSerName val="0"/>
          <c:showPercent val="0"/>
          <c:showBubbleSize val="0"/>
        </c:dLbls>
        <c:marker val="1"/>
        <c:smooth val="0"/>
        <c:axId val="1169861744"/>
        <c:axId val="1169870992"/>
      </c:lineChart>
      <c:catAx>
        <c:axId val="116986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fr-FR"/>
          </a:p>
        </c:txPr>
        <c:crossAx val="1169870992"/>
        <c:crosses val="autoZero"/>
        <c:auto val="1"/>
        <c:lblAlgn val="ctr"/>
        <c:lblOffset val="100"/>
        <c:noMultiLvlLbl val="0"/>
      </c:catAx>
      <c:valAx>
        <c:axId val="11698709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fr-FR"/>
          </a:p>
        </c:txPr>
        <c:crossAx val="1169861744"/>
        <c:crosses val="autoZero"/>
        <c:crossBetween val="between"/>
      </c:valAx>
      <c:spPr>
        <a:noFill/>
        <a:ln>
          <a:noFill/>
        </a:ln>
        <a:effectLst/>
      </c:spPr>
    </c:plotArea>
    <c:legend>
      <c:legendPos val="b"/>
      <c:layout>
        <c:manualLayout>
          <c:xMode val="edge"/>
          <c:yMode val="edge"/>
          <c:x val="5.909712074321222E-3"/>
          <c:y val="0.81779939439559701"/>
          <c:w val="0.99239713477627467"/>
          <c:h val="0.1677380709711876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a:glow rad="76200">
        <a:schemeClr val="accent1">
          <a:alpha val="50000"/>
        </a:schemeClr>
      </a:glow>
      <a:outerShdw blurRad="50800" dist="25400" dir="5400000" algn="ctr" rotWithShape="0">
        <a:srgbClr val="000000">
          <a:alpha val="91000"/>
        </a:srgbClr>
      </a:outerShdw>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bg2">
                    <a:lumMod val="25000"/>
                  </a:schemeClr>
                </a:solidFill>
                <a:latin typeface="Times New Roman" panose="02020603050405020304" pitchFamily="18" charset="0"/>
                <a:ea typeface="+mn-ea"/>
                <a:cs typeface="Times New Roman" panose="02020603050405020304" pitchFamily="18" charset="0"/>
              </a:defRPr>
            </a:pPr>
            <a:r>
              <a:rPr lang="fr-FR" sz="3200" dirty="0">
                <a:solidFill>
                  <a:schemeClr val="bg2">
                    <a:lumMod val="25000"/>
                  </a:schemeClr>
                </a:solidFill>
                <a:latin typeface="Times New Roman" panose="02020603050405020304" pitchFamily="18" charset="0"/>
                <a:cs typeface="Times New Roman" panose="02020603050405020304" pitchFamily="18" charset="0"/>
              </a:rPr>
              <a:t>Ecart</a:t>
            </a:r>
            <a:r>
              <a:rPr lang="fr-FR" sz="3200" baseline="0" dirty="0">
                <a:solidFill>
                  <a:schemeClr val="bg2">
                    <a:lumMod val="25000"/>
                  </a:schemeClr>
                </a:solidFill>
                <a:latin typeface="Times New Roman" panose="02020603050405020304" pitchFamily="18" charset="0"/>
                <a:cs typeface="Times New Roman" panose="02020603050405020304" pitchFamily="18" charset="0"/>
              </a:rPr>
              <a:t> </a:t>
            </a:r>
            <a:r>
              <a:rPr lang="fr-FR" sz="3200" baseline="0">
                <a:solidFill>
                  <a:schemeClr val="bg2">
                    <a:lumMod val="25000"/>
                  </a:schemeClr>
                </a:solidFill>
                <a:latin typeface="Times New Roman" panose="02020603050405020304" pitchFamily="18" charset="0"/>
                <a:cs typeface="Times New Roman" panose="02020603050405020304" pitchFamily="18" charset="0"/>
              </a:rPr>
              <a:t>entre </a:t>
            </a:r>
            <a:r>
              <a:rPr lang="fr-FR" sz="3200" baseline="0" smtClean="0">
                <a:solidFill>
                  <a:schemeClr val="bg2">
                    <a:lumMod val="25000"/>
                  </a:schemeClr>
                </a:solidFill>
                <a:latin typeface="Times New Roman" panose="02020603050405020304" pitchFamily="18" charset="0"/>
                <a:cs typeface="Times New Roman" panose="02020603050405020304" pitchFamily="18" charset="0"/>
              </a:rPr>
              <a:t>régistre </a:t>
            </a:r>
            <a:r>
              <a:rPr lang="fr-FR" sz="3200" baseline="0" dirty="0">
                <a:solidFill>
                  <a:schemeClr val="bg2">
                    <a:lumMod val="25000"/>
                  </a:schemeClr>
                </a:solidFill>
                <a:latin typeface="Times New Roman" panose="02020603050405020304" pitchFamily="18" charset="0"/>
                <a:cs typeface="Times New Roman" panose="02020603050405020304" pitchFamily="18" charset="0"/>
              </a:rPr>
              <a:t>et DHIS2 (%)</a:t>
            </a:r>
            <a:endParaRPr lang="fr-FR" sz="3200" dirty="0">
              <a:solidFill>
                <a:schemeClr val="bg2">
                  <a:lumMod val="25000"/>
                </a:schemeClr>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7.4832931376120973E-2"/>
          <c:y val="0.12362343865176256"/>
          <c:w val="0.91649394400780992"/>
          <c:h val="0.52995356001626637"/>
        </c:manualLayout>
      </c:layout>
      <c:lineChart>
        <c:grouping val="standard"/>
        <c:varyColors val="0"/>
        <c:ser>
          <c:idx val="0"/>
          <c:order val="0"/>
          <c:tx>
            <c:strRef>
              <c:f>'Synthese DS'!$B$2</c:f>
              <c:strCache>
                <c:ptCount val="1"/>
                <c:pt idx="0">
                  <c:v>Denom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DS'!$B$3:$B$15</c:f>
            </c:numRef>
          </c:val>
          <c:smooth val="0"/>
          <c:extLst xmlns:c16r2="http://schemas.microsoft.com/office/drawing/2015/06/chart">
            <c:ext xmlns:c16="http://schemas.microsoft.com/office/drawing/2014/chart" uri="{C3380CC4-5D6E-409C-BE32-E72D297353CC}">
              <c16:uniqueId val="{00000000-10C8-4EE6-A153-1419CEA4DA28}"/>
            </c:ext>
          </c:extLst>
        </c:ser>
        <c:ser>
          <c:idx val="1"/>
          <c:order val="1"/>
          <c:tx>
            <c:strRef>
              <c:f>'Synthese DS'!$C$2</c:f>
              <c:strCache>
                <c:ptCount val="1"/>
                <c:pt idx="0">
                  <c:v>cycle1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DS'!$C$3:$C$15</c:f>
            </c:numRef>
          </c:val>
          <c:smooth val="0"/>
          <c:extLst xmlns:c16r2="http://schemas.microsoft.com/office/drawing/2015/06/chart">
            <c:ext xmlns:c16="http://schemas.microsoft.com/office/drawing/2014/chart" uri="{C3380CC4-5D6E-409C-BE32-E72D297353CC}">
              <c16:uniqueId val="{00000001-10C8-4EE6-A153-1419CEA4DA28}"/>
            </c:ext>
          </c:extLst>
        </c:ser>
        <c:ser>
          <c:idx val="2"/>
          <c:order val="2"/>
          <c:tx>
            <c:strRef>
              <c:f>'Synthese DS'!$D$2</c:f>
              <c:strCache>
                <c:ptCount val="1"/>
                <c:pt idx="0">
                  <c:v>cycle2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DS'!$D$3:$D$15</c:f>
            </c:numRef>
          </c:val>
          <c:smooth val="0"/>
          <c:extLst xmlns:c16r2="http://schemas.microsoft.com/office/drawing/2015/06/chart">
            <c:ext xmlns:c16="http://schemas.microsoft.com/office/drawing/2014/chart" uri="{C3380CC4-5D6E-409C-BE32-E72D297353CC}">
              <c16:uniqueId val="{00000002-10C8-4EE6-A153-1419CEA4DA28}"/>
            </c:ext>
          </c:extLst>
        </c:ser>
        <c:ser>
          <c:idx val="3"/>
          <c:order val="3"/>
          <c:tx>
            <c:strRef>
              <c:f>'Synthese DS'!$E$2</c:f>
              <c:strCache>
                <c:ptCount val="1"/>
                <c:pt idx="0">
                  <c:v>cycle3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DS'!$E$3:$E$15</c:f>
            </c:numRef>
          </c:val>
          <c:smooth val="0"/>
          <c:extLst xmlns:c16r2="http://schemas.microsoft.com/office/drawing/2015/06/chart">
            <c:ext xmlns:c16="http://schemas.microsoft.com/office/drawing/2014/chart" uri="{C3380CC4-5D6E-409C-BE32-E72D297353CC}">
              <c16:uniqueId val="{00000003-10C8-4EE6-A153-1419CEA4DA28}"/>
            </c:ext>
          </c:extLst>
        </c:ser>
        <c:ser>
          <c:idx val="4"/>
          <c:order val="4"/>
          <c:tx>
            <c:strRef>
              <c:f>'Synthese DS'!$F$2</c:f>
              <c:strCache>
                <c:ptCount val="1"/>
                <c:pt idx="0">
                  <c:v>cycle4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DS'!$F$3:$F$15</c:f>
            </c:numRef>
          </c:val>
          <c:smooth val="0"/>
          <c:extLst xmlns:c16r2="http://schemas.microsoft.com/office/drawing/2015/06/chart">
            <c:ext xmlns:c16="http://schemas.microsoft.com/office/drawing/2014/chart" uri="{C3380CC4-5D6E-409C-BE32-E72D297353CC}">
              <c16:uniqueId val="{00000004-10C8-4EE6-A153-1419CEA4DA28}"/>
            </c:ext>
          </c:extLst>
        </c:ser>
        <c:ser>
          <c:idx val="5"/>
          <c:order val="5"/>
          <c:tx>
            <c:strRef>
              <c:f>'Synthese DS'!$G$2</c:f>
              <c:strCache>
                <c:ptCount val="1"/>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DS'!$G$3:$G$15</c:f>
            </c:numRef>
          </c:val>
          <c:smooth val="0"/>
          <c:extLst xmlns:c16r2="http://schemas.microsoft.com/office/drawing/2015/06/chart">
            <c:ext xmlns:c16="http://schemas.microsoft.com/office/drawing/2014/chart" uri="{C3380CC4-5D6E-409C-BE32-E72D297353CC}">
              <c16:uniqueId val="{00000005-10C8-4EE6-A153-1419CEA4DA28}"/>
            </c:ext>
          </c:extLst>
        </c:ser>
        <c:ser>
          <c:idx val="6"/>
          <c:order val="6"/>
          <c:tx>
            <c:strRef>
              <c:f>'Synthese DS'!$H$2</c:f>
              <c:strCache>
                <c:ptCount val="1"/>
                <c:pt idx="0">
                  <c:v>Denom</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DS'!$H$3:$H$15</c:f>
            </c:numRef>
          </c:val>
          <c:smooth val="0"/>
          <c:extLst xmlns:c16r2="http://schemas.microsoft.com/office/drawing/2015/06/chart">
            <c:ext xmlns:c16="http://schemas.microsoft.com/office/drawing/2014/chart" uri="{C3380CC4-5D6E-409C-BE32-E72D297353CC}">
              <c16:uniqueId val="{00000006-10C8-4EE6-A153-1419CEA4DA28}"/>
            </c:ext>
          </c:extLst>
        </c:ser>
        <c:ser>
          <c:idx val="7"/>
          <c:order val="7"/>
          <c:tx>
            <c:strRef>
              <c:f>'Synthese DS'!$I$2</c:f>
              <c:strCache>
                <c:ptCount val="1"/>
                <c:pt idx="0">
                  <c:v>cycle1</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DS'!$I$3:$I$15</c:f>
            </c:numRef>
          </c:val>
          <c:smooth val="0"/>
          <c:extLst xmlns:c16r2="http://schemas.microsoft.com/office/drawing/2015/06/chart">
            <c:ext xmlns:c16="http://schemas.microsoft.com/office/drawing/2014/chart" uri="{C3380CC4-5D6E-409C-BE32-E72D297353CC}">
              <c16:uniqueId val="{00000007-10C8-4EE6-A153-1419CEA4DA28}"/>
            </c:ext>
          </c:extLst>
        </c:ser>
        <c:ser>
          <c:idx val="8"/>
          <c:order val="8"/>
          <c:tx>
            <c:strRef>
              <c:f>'Synthese DS'!$J$2</c:f>
              <c:strCache>
                <c:ptCount val="1"/>
                <c:pt idx="0">
                  <c:v>cycle2</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DS'!$J$3:$J$15</c:f>
            </c:numRef>
          </c:val>
          <c:smooth val="0"/>
          <c:extLst xmlns:c16r2="http://schemas.microsoft.com/office/drawing/2015/06/chart">
            <c:ext xmlns:c16="http://schemas.microsoft.com/office/drawing/2014/chart" uri="{C3380CC4-5D6E-409C-BE32-E72D297353CC}">
              <c16:uniqueId val="{00000008-10C8-4EE6-A153-1419CEA4DA28}"/>
            </c:ext>
          </c:extLst>
        </c:ser>
        <c:ser>
          <c:idx val="9"/>
          <c:order val="9"/>
          <c:tx>
            <c:strRef>
              <c:f>'Synthese DS'!$K$2</c:f>
              <c:strCache>
                <c:ptCount val="1"/>
                <c:pt idx="0">
                  <c:v>cycle3</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DS'!$K$3:$K$15</c:f>
            </c:numRef>
          </c:val>
          <c:smooth val="0"/>
          <c:extLst xmlns:c16r2="http://schemas.microsoft.com/office/drawing/2015/06/chart">
            <c:ext xmlns:c16="http://schemas.microsoft.com/office/drawing/2014/chart" uri="{C3380CC4-5D6E-409C-BE32-E72D297353CC}">
              <c16:uniqueId val="{00000009-10C8-4EE6-A153-1419CEA4DA28}"/>
            </c:ext>
          </c:extLst>
        </c:ser>
        <c:ser>
          <c:idx val="10"/>
          <c:order val="10"/>
          <c:tx>
            <c:strRef>
              <c:f>'Synthese DS'!$L$2</c:f>
              <c:strCache>
                <c:ptCount val="1"/>
                <c:pt idx="0">
                  <c:v>cycle4</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DS'!$L$3:$L$15</c:f>
            </c:numRef>
          </c:val>
          <c:smooth val="0"/>
          <c:extLst xmlns:c16r2="http://schemas.microsoft.com/office/drawing/2015/06/chart">
            <c:ext xmlns:c16="http://schemas.microsoft.com/office/drawing/2014/chart" uri="{C3380CC4-5D6E-409C-BE32-E72D297353CC}">
              <c16:uniqueId val="{0000000A-10C8-4EE6-A153-1419CEA4DA28}"/>
            </c:ext>
          </c:extLst>
        </c:ser>
        <c:ser>
          <c:idx val="11"/>
          <c:order val="11"/>
          <c:tx>
            <c:strRef>
              <c:f>'Synthese DS'!$M$2</c:f>
              <c:strCache>
                <c:ptCount val="1"/>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DS'!$M$3:$M$15</c:f>
            </c:numRef>
          </c:val>
          <c:smooth val="0"/>
          <c:extLst xmlns:c16r2="http://schemas.microsoft.com/office/drawing/2015/06/chart">
            <c:ext xmlns:c16="http://schemas.microsoft.com/office/drawing/2014/chart" uri="{C3380CC4-5D6E-409C-BE32-E72D297353CC}">
              <c16:uniqueId val="{0000000B-10C8-4EE6-A153-1419CEA4DA28}"/>
            </c:ext>
          </c:extLst>
        </c:ser>
        <c:ser>
          <c:idx val="12"/>
          <c:order val="12"/>
          <c:tx>
            <c:strRef>
              <c:f>'Synthese DS'!$N$2</c:f>
              <c:strCache>
                <c:ptCount val="1"/>
                <c:pt idx="0">
                  <c:v>denom</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DS'!$N$3:$N$15</c:f>
            </c:numRef>
          </c:val>
          <c:smooth val="0"/>
          <c:extLst xmlns:c16r2="http://schemas.microsoft.com/office/drawing/2015/06/chart">
            <c:ext xmlns:c16="http://schemas.microsoft.com/office/drawing/2014/chart" uri="{C3380CC4-5D6E-409C-BE32-E72D297353CC}">
              <c16:uniqueId val="{0000000C-10C8-4EE6-A153-1419CEA4DA28}"/>
            </c:ext>
          </c:extLst>
        </c:ser>
        <c:ser>
          <c:idx val="13"/>
          <c:order val="13"/>
          <c:tx>
            <c:strRef>
              <c:f>'Synthese DS'!$O$2</c:f>
              <c:strCache>
                <c:ptCount val="1"/>
                <c:pt idx="0">
                  <c:v>cycle1</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DS'!$O$3:$O$15</c:f>
            </c:numRef>
          </c:val>
          <c:smooth val="0"/>
          <c:extLst xmlns:c16r2="http://schemas.microsoft.com/office/drawing/2015/06/chart">
            <c:ext xmlns:c16="http://schemas.microsoft.com/office/drawing/2014/chart" uri="{C3380CC4-5D6E-409C-BE32-E72D297353CC}">
              <c16:uniqueId val="{0000000D-10C8-4EE6-A153-1419CEA4DA28}"/>
            </c:ext>
          </c:extLst>
        </c:ser>
        <c:ser>
          <c:idx val="14"/>
          <c:order val="14"/>
          <c:tx>
            <c:strRef>
              <c:f>'Synthese DS'!$P$2</c:f>
              <c:strCache>
                <c:ptCount val="1"/>
                <c:pt idx="0">
                  <c:v>cycle2</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DS'!$P$3:$P$15</c:f>
            </c:numRef>
          </c:val>
          <c:smooth val="0"/>
          <c:extLst xmlns:c16r2="http://schemas.microsoft.com/office/drawing/2015/06/chart">
            <c:ext xmlns:c16="http://schemas.microsoft.com/office/drawing/2014/chart" uri="{C3380CC4-5D6E-409C-BE32-E72D297353CC}">
              <c16:uniqueId val="{0000000E-10C8-4EE6-A153-1419CEA4DA28}"/>
            </c:ext>
          </c:extLst>
        </c:ser>
        <c:ser>
          <c:idx val="15"/>
          <c:order val="15"/>
          <c:tx>
            <c:strRef>
              <c:f>'Synthese DS'!$Q$2</c:f>
              <c:strCache>
                <c:ptCount val="1"/>
                <c:pt idx="0">
                  <c:v>cycle3</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DS'!$Q$3:$Q$15</c:f>
            </c:numRef>
          </c:val>
          <c:smooth val="0"/>
          <c:extLst xmlns:c16r2="http://schemas.microsoft.com/office/drawing/2015/06/chart">
            <c:ext xmlns:c16="http://schemas.microsoft.com/office/drawing/2014/chart" uri="{C3380CC4-5D6E-409C-BE32-E72D297353CC}">
              <c16:uniqueId val="{0000000F-10C8-4EE6-A153-1419CEA4DA28}"/>
            </c:ext>
          </c:extLst>
        </c:ser>
        <c:ser>
          <c:idx val="16"/>
          <c:order val="16"/>
          <c:tx>
            <c:strRef>
              <c:f>'Synthese DS'!$R$2</c:f>
              <c:strCache>
                <c:ptCount val="1"/>
                <c:pt idx="0">
                  <c:v>cycle4</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DS'!$R$3:$R$15</c:f>
            </c:numRef>
          </c:val>
          <c:smooth val="0"/>
          <c:extLst xmlns:c16r2="http://schemas.microsoft.com/office/drawing/2015/06/chart">
            <c:ext xmlns:c16="http://schemas.microsoft.com/office/drawing/2014/chart" uri="{C3380CC4-5D6E-409C-BE32-E72D297353CC}">
              <c16:uniqueId val="{00000010-10C8-4EE6-A153-1419CEA4DA28}"/>
            </c:ext>
          </c:extLst>
        </c:ser>
        <c:ser>
          <c:idx val="17"/>
          <c:order val="17"/>
          <c:tx>
            <c:strRef>
              <c:f>'Synthese DS'!$S$2</c:f>
              <c:strCache>
                <c:ptCount val="1"/>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DS'!$S$3:$S$15</c:f>
            </c:numRef>
          </c:val>
          <c:smooth val="0"/>
          <c:extLst xmlns:c16r2="http://schemas.microsoft.com/office/drawing/2015/06/chart">
            <c:ext xmlns:c16="http://schemas.microsoft.com/office/drawing/2014/chart" uri="{C3380CC4-5D6E-409C-BE32-E72D297353CC}">
              <c16:uniqueId val="{00000011-10C8-4EE6-A153-1419CEA4DA28}"/>
            </c:ext>
          </c:extLst>
        </c:ser>
        <c:ser>
          <c:idx val="18"/>
          <c:order val="18"/>
          <c:tx>
            <c:strRef>
              <c:f>'Synthese DS'!$T$2</c:f>
              <c:strCache>
                <c:ptCount val="1"/>
                <c:pt idx="0">
                  <c:v>Couv Cycle 1</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DS'!$T$3:$T$15</c:f>
            </c:numRef>
          </c:val>
          <c:smooth val="0"/>
          <c:extLst xmlns:c16r2="http://schemas.microsoft.com/office/drawing/2015/06/chart">
            <c:ext xmlns:c16="http://schemas.microsoft.com/office/drawing/2014/chart" uri="{C3380CC4-5D6E-409C-BE32-E72D297353CC}">
              <c16:uniqueId val="{00000012-10C8-4EE6-A153-1419CEA4DA28}"/>
            </c:ext>
          </c:extLst>
        </c:ser>
        <c:ser>
          <c:idx val="19"/>
          <c:order val="19"/>
          <c:tx>
            <c:strRef>
              <c:f>'Synthese DS'!$U$2</c:f>
              <c:strCache>
                <c:ptCount val="1"/>
                <c:pt idx="0">
                  <c:v>Couv Cycle 2</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DS'!$U$3:$U$15</c:f>
            </c:numRef>
          </c:val>
          <c:smooth val="0"/>
          <c:extLst xmlns:c16r2="http://schemas.microsoft.com/office/drawing/2015/06/chart">
            <c:ext xmlns:c16="http://schemas.microsoft.com/office/drawing/2014/chart" uri="{C3380CC4-5D6E-409C-BE32-E72D297353CC}">
              <c16:uniqueId val="{00000013-10C8-4EE6-A153-1419CEA4DA28}"/>
            </c:ext>
          </c:extLst>
        </c:ser>
        <c:ser>
          <c:idx val="20"/>
          <c:order val="20"/>
          <c:tx>
            <c:strRef>
              <c:f>'Synthese DS'!$V$2</c:f>
              <c:strCache>
                <c:ptCount val="1"/>
                <c:pt idx="0">
                  <c:v>Couv Cycle 3</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DS'!$V$3:$V$15</c:f>
            </c:numRef>
          </c:val>
          <c:smooth val="0"/>
          <c:extLst xmlns:c16r2="http://schemas.microsoft.com/office/drawing/2015/06/chart">
            <c:ext xmlns:c16="http://schemas.microsoft.com/office/drawing/2014/chart" uri="{C3380CC4-5D6E-409C-BE32-E72D297353CC}">
              <c16:uniqueId val="{00000014-10C8-4EE6-A153-1419CEA4DA28}"/>
            </c:ext>
          </c:extLst>
        </c:ser>
        <c:ser>
          <c:idx val="21"/>
          <c:order val="21"/>
          <c:tx>
            <c:strRef>
              <c:f>'Synthese DS'!$W$2</c:f>
              <c:strCache>
                <c:ptCount val="1"/>
                <c:pt idx="0">
                  <c:v>Couv Cycle 4</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DS'!$W$3:$W$15</c:f>
            </c:numRef>
          </c:val>
          <c:smooth val="0"/>
          <c:extLst xmlns:c16r2="http://schemas.microsoft.com/office/drawing/2015/06/chart">
            <c:ext xmlns:c16="http://schemas.microsoft.com/office/drawing/2014/chart" uri="{C3380CC4-5D6E-409C-BE32-E72D297353CC}">
              <c16:uniqueId val="{00000015-10C8-4EE6-A153-1419CEA4DA28}"/>
            </c:ext>
          </c:extLst>
        </c:ser>
        <c:ser>
          <c:idx val="22"/>
          <c:order val="22"/>
          <c:tx>
            <c:strRef>
              <c:f>'Synthese DS'!$X$2</c:f>
              <c:strCache>
                <c:ptCount val="1"/>
                <c:pt idx="0">
                  <c:v>Couverture au moins 3 Cycle</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DS'!$X$3:$X$15</c:f>
            </c:numRef>
          </c:val>
          <c:smooth val="0"/>
          <c:extLst xmlns:c16r2="http://schemas.microsoft.com/office/drawing/2015/06/chart">
            <c:ext xmlns:c16="http://schemas.microsoft.com/office/drawing/2014/chart" uri="{C3380CC4-5D6E-409C-BE32-E72D297353CC}">
              <c16:uniqueId val="{00000016-10C8-4EE6-A153-1419CEA4DA28}"/>
            </c:ext>
          </c:extLst>
        </c:ser>
        <c:ser>
          <c:idx val="23"/>
          <c:order val="23"/>
          <c:tx>
            <c:strRef>
              <c:f>'Synthese DS'!$Y$2</c:f>
              <c:strCache>
                <c:ptCount val="1"/>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DS'!$Y$3:$Y$15</c:f>
            </c:numRef>
          </c:val>
          <c:smooth val="0"/>
          <c:extLst xmlns:c16r2="http://schemas.microsoft.com/office/drawing/2015/06/chart">
            <c:ext xmlns:c16="http://schemas.microsoft.com/office/drawing/2014/chart" uri="{C3380CC4-5D6E-409C-BE32-E72D297353CC}">
              <c16:uniqueId val="{00000017-10C8-4EE6-A153-1419CEA4DA28}"/>
            </c:ext>
          </c:extLst>
        </c:ser>
        <c:dLbls>
          <c:showLegendKey val="0"/>
          <c:showVal val="0"/>
          <c:showCatName val="0"/>
          <c:showSerName val="0"/>
          <c:showPercent val="0"/>
          <c:showBubbleSize val="0"/>
        </c:dLbls>
        <c:marker val="1"/>
        <c:smooth val="0"/>
        <c:axId val="1169866096"/>
        <c:axId val="1169867184"/>
      </c:lineChart>
      <c:lineChart>
        <c:grouping val="standard"/>
        <c:varyColors val="0"/>
        <c:ser>
          <c:idx val="24"/>
          <c:order val="24"/>
          <c:tx>
            <c:strRef>
              <c:f>'Synthese DS'!$Z$2</c:f>
              <c:strCache>
                <c:ptCount val="1"/>
                <c:pt idx="0">
                  <c:v>ECART MOYEN</c:v>
                </c:pt>
              </c:strCache>
            </c:strRef>
          </c:tx>
          <c:spPr>
            <a:ln w="44450" cap="rnd">
              <a:solidFill>
                <a:srgbClr val="FF0000"/>
              </a:solidFill>
              <a:round/>
            </a:ln>
            <a:effectLst>
              <a:softEdge rad="0"/>
            </a:effectLst>
          </c:spPr>
          <c:marker>
            <c:symbol val="circle"/>
            <c:size val="5"/>
            <c:spPr>
              <a:solidFill>
                <a:schemeClr val="accent1">
                  <a:lumMod val="60000"/>
                  <a:lumOff val="40000"/>
                </a:schemeClr>
              </a:solidFill>
              <a:ln w="9525">
                <a:solidFill>
                  <a:schemeClr val="accent1">
                    <a:lumMod val="60000"/>
                    <a:lumOff val="40000"/>
                  </a:schemeClr>
                </a:solidFill>
              </a:ln>
              <a:effectLst>
                <a:softEdge rad="0"/>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DS'!$Z$3:$Z$15</c:f>
              <c:numCache>
                <c:formatCode>0.00%</c:formatCode>
                <c:ptCount val="13"/>
                <c:pt idx="0">
                  <c:v>2.0435050165405248E-2</c:v>
                </c:pt>
                <c:pt idx="1">
                  <c:v>3.2478451083028229E-2</c:v>
                </c:pt>
                <c:pt idx="2">
                  <c:v>9.3672986908906394E-2</c:v>
                </c:pt>
                <c:pt idx="3">
                  <c:v>9.8228970957358261E-2</c:v>
                </c:pt>
                <c:pt idx="4">
                  <c:v>0.10642930470537752</c:v>
                </c:pt>
                <c:pt idx="5">
                  <c:v>0.12142015558760058</c:v>
                </c:pt>
                <c:pt idx="6">
                  <c:v>0.1304369211226879</c:v>
                </c:pt>
                <c:pt idx="7">
                  <c:v>0.16640195263460539</c:v>
                </c:pt>
                <c:pt idx="8">
                  <c:v>0.19390310961837565</c:v>
                </c:pt>
                <c:pt idx="9">
                  <c:v>0.23367591132063539</c:v>
                </c:pt>
                <c:pt idx="10">
                  <c:v>0.23844713161917808</c:v>
                </c:pt>
                <c:pt idx="11">
                  <c:v>0.27169122743087992</c:v>
                </c:pt>
                <c:pt idx="12">
                  <c:v>0.35332998426339723</c:v>
                </c:pt>
              </c:numCache>
            </c:numRef>
          </c:val>
          <c:smooth val="0"/>
          <c:extLst xmlns:c16r2="http://schemas.microsoft.com/office/drawing/2015/06/chart">
            <c:ext xmlns:c16="http://schemas.microsoft.com/office/drawing/2014/chart" uri="{C3380CC4-5D6E-409C-BE32-E72D297353CC}">
              <c16:uniqueId val="{00000018-10C8-4EE6-A153-1419CEA4DA28}"/>
            </c:ext>
          </c:extLst>
        </c:ser>
        <c:ser>
          <c:idx val="25"/>
          <c:order val="25"/>
          <c:tx>
            <c:strRef>
              <c:f>'Synthese DS'!$AA$2</c:f>
              <c:strCache>
                <c:ptCount val="1"/>
                <c:pt idx="0">
                  <c:v>Ecart cible</c:v>
                </c:pt>
              </c:strCache>
            </c:strRef>
          </c:tx>
          <c:spPr>
            <a:ln w="63500" cap="rnd">
              <a:solidFill>
                <a:srgbClr val="00B050">
                  <a:alpha val="94000"/>
                </a:srgb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'Synthese DS'!$A$3:$A$15</c:f>
              <c:strCache>
                <c:ptCount val="13"/>
                <c:pt idx="0">
                  <c:v>LIWA</c:v>
                </c:pt>
                <c:pt idx="1">
                  <c:v>ISSEIROM</c:v>
                </c:pt>
                <c:pt idx="2">
                  <c:v>KOUNDJOUROU</c:v>
                </c:pt>
                <c:pt idx="3">
                  <c:v>NGOURI</c:v>
                </c:pt>
                <c:pt idx="4">
                  <c:v>ALIFA</c:v>
                </c:pt>
                <c:pt idx="5">
                  <c:v>OUM-HADJER</c:v>
                </c:pt>
                <c:pt idx="6">
                  <c:v>BOL</c:v>
                </c:pt>
                <c:pt idx="7">
                  <c:v>BAGASOLA</c:v>
                </c:pt>
                <c:pt idx="8">
                  <c:v>ATI</c:v>
                </c:pt>
                <c:pt idx="9">
                  <c:v>HARAZE DJOMBO</c:v>
                </c:pt>
                <c:pt idx="10">
                  <c:v>ASSINET</c:v>
                </c:pt>
                <c:pt idx="11">
                  <c:v>KOULOUDIA</c:v>
                </c:pt>
                <c:pt idx="12">
                  <c:v>DJEDDA</c:v>
                </c:pt>
              </c:strCache>
            </c:strRef>
          </c:cat>
          <c:val>
            <c:numRef>
              <c:f>'Synthese DS'!$AA$3:$AA$15</c:f>
              <c:numCache>
                <c:formatCode>0.00%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xmlns:c16r2="http://schemas.microsoft.com/office/drawing/2015/06/chart">
            <c:ext xmlns:c16="http://schemas.microsoft.com/office/drawing/2014/chart" uri="{C3380CC4-5D6E-409C-BE32-E72D297353CC}">
              <c16:uniqueId val="{00000019-10C8-4EE6-A153-1419CEA4DA28}"/>
            </c:ext>
          </c:extLst>
        </c:ser>
        <c:dLbls>
          <c:showLegendKey val="0"/>
          <c:showVal val="0"/>
          <c:showCatName val="0"/>
          <c:showSerName val="0"/>
          <c:showPercent val="0"/>
          <c:showBubbleSize val="0"/>
        </c:dLbls>
        <c:marker val="1"/>
        <c:smooth val="0"/>
        <c:axId val="1169866096"/>
        <c:axId val="1169867184"/>
      </c:lineChart>
      <c:catAx>
        <c:axId val="116986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fr-FR"/>
          </a:p>
        </c:txPr>
        <c:crossAx val="1169867184"/>
        <c:crosses val="autoZero"/>
        <c:auto val="1"/>
        <c:lblAlgn val="ctr"/>
        <c:lblOffset val="100"/>
        <c:noMultiLvlLbl val="0"/>
      </c:catAx>
      <c:valAx>
        <c:axId val="1169867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fr-FR"/>
          </a:p>
        </c:txPr>
        <c:crossAx val="1169866096"/>
        <c:crosses val="autoZero"/>
        <c:crossBetween val="between"/>
      </c:valAx>
      <c:spPr>
        <a:noFill/>
        <a:ln>
          <a:noFill/>
        </a:ln>
        <a:effectLst>
          <a:softEdge rad="88900"/>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2-14T08:40:06.076" idx="786497536">
    <p:pos x="1310739" y="4325376"/>
    <p:text>ajouter un domaine d'intérêt ? numérisation, populations difficiles à atteindre, durabilité ou nouvelles géographies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3-02-14T08:40:06.078" idx="786497536">
    <p:pos x="2621457" y="54001697"/>
    <p:text>Ou nous pouvons simplement laisser cette information en 2022 pour plus de simplicité. Je l'ai laissé ici car quelqu'un a suggéré qu'une brève orientation serait utile pour chaque pays.</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3-02-14T08:40:06.081" idx="786497536">
    <p:pos x="131090" y="23986193"/>
    <p:text>Devrions-nous demander des informations sur le nombre de cycles à inclure dans ces cartes ? Est-il possible de les demander dans le temps qui reste ?</p:text>
  </p:cm>
  <p:cm authorId="2" dt="2023-02-14T08:40:06.082" idx="786497537">
    <p:pos x="131090" y="23986193"/>
    <p:text>Est-il possible de les réaliser avec les informations que Céline a déjà collectées ?</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3-02-14T08:40:06.086" idx="786497536">
    <p:pos x="3604497" y="27197451"/>
    <p:text>Nous pouvons soit faire trois versions de ce modèle pour les trois groupes de présentations, soit inclure des instructions pour remplir simplement l'une des trois sections colorées.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7" name="Google Shape;6;n"/>
          <p:cNvSpPr txBox="1">
            <a:spLocks noGrp="1"/>
          </p:cNvSpPr>
          <p:nvPr>
            <p:ph type="body"/>
          </p:nvPr>
        </p:nvSpPr>
        <p:spPr>
          <a:xfrm>
            <a:off x="685800" y="4400550"/>
            <a:ext cx="5486400" cy="3600450"/>
          </a:xfrm>
          <a:prstGeom prst="rect">
            <a:avLst/>
          </a:prstGeom>
          <a:noFill/>
          <a:ln w="9525">
            <a:noFill/>
          </a:ln>
        </p:spPr>
        <p:txBody>
          <a:bodyPr wrap="square" lIns="91425" tIns="45700" rIns="91425" bIns="45700" anchor="t" anchorCtr="0"/>
          <a:lstStyle/>
          <a:p>
            <a:pPr lvl="0"/>
            <a:endParaRPr lang="en-US"/>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fontAlgn="auto">
              <a:lnSpc>
                <a:spcPct val="100000"/>
              </a:lnSpc>
              <a:spcBef>
                <a:spcPts val="0"/>
              </a:spcBef>
              <a:spcAft>
                <a:spcPts val="0"/>
              </a:spcAft>
              <a:buClr>
                <a:srgbClr val="000000"/>
              </a:buClr>
              <a:buSzPts val="1200"/>
              <a:buFont typeface="Arial" panose="020B0604020202020204"/>
              <a:buNone/>
            </a:pPr>
            <a:fld id="{00000000-1234-1234-1234-123412341234}" type="slidenum">
              <a:rPr lang="fr-F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rPr>
              <a:t>‹N°›</a:t>
            </a:fld>
            <a:endParaRP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86157416"/>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Google Shape;85;p1:notes"/>
          <p:cNvSpPr txBox="1">
            <a:spLocks noGrp="1"/>
          </p:cNvSpPr>
          <p:nvPr>
            <p:ph type="body"/>
          </p:nvPr>
        </p:nvSpPr>
        <p:spPr>
          <a:ln/>
        </p:spPr>
        <p:txBody>
          <a:bodyPr wrap="square" lIns="91425" tIns="45700" rIns="91425" bIns="45700" anchor="t" anchorCtr="0"/>
          <a:lstStyle/>
          <a:p>
            <a:pPr marL="0" lvl="0" indent="0">
              <a:buNone/>
            </a:pPr>
            <a:endParaRPr lang="en-US" sz="1200" dirty="0">
              <a:solidFill>
                <a:srgbClr val="000000"/>
              </a:solidFill>
              <a:latin typeface="Calibri" panose="020F0502020204030204"/>
              <a:sym typeface="Calibri" panose="020F0502020204030204"/>
            </a:endParaRPr>
          </a:p>
        </p:txBody>
      </p:sp>
      <p:sp>
        <p:nvSpPr>
          <p:cNvPr id="86" name="Google Shape;86;p1:notes"/>
          <p:cNvSpPr>
            <a:spLocks noGrp="1" noRot="1" noChangeAspect="1"/>
          </p:cNvSpPr>
          <p:nvPr>
            <p:ph type="sldImg" idx="2"/>
          </p:nvPr>
        </p:nvSpPr>
        <p:spPr>
          <a:ln/>
        </p:spPr>
      </p:sp>
    </p:spTree>
    <p:extLst>
      <p:ext uri="{BB962C8B-B14F-4D97-AF65-F5344CB8AC3E}">
        <p14:creationId xmlns:p14="http://schemas.microsoft.com/office/powerpoint/2010/main" val="411965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Google Shape;168;g2073e6c94da_0_87: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69" name="Google Shape;169;g2073e6c94da_0_87:notes"/>
          <p:cNvSpPr>
            <a:spLocks noGrp="1" noRot="1" noChangeAspect="1"/>
          </p:cNvSpPr>
          <p:nvPr>
            <p:ph type="sldImg" idx="2"/>
          </p:nvPr>
        </p:nvSpPr>
        <p:spPr>
          <a:ln/>
        </p:spPr>
      </p:sp>
    </p:spTree>
    <p:extLst>
      <p:ext uri="{BB962C8B-B14F-4D97-AF65-F5344CB8AC3E}">
        <p14:creationId xmlns:p14="http://schemas.microsoft.com/office/powerpoint/2010/main" val="112625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Google Shape;95;g207aaa14ad4_0_32:notes"/>
          <p:cNvSpPr txBox="1">
            <a:spLocks noGrp="1"/>
          </p:cNvSpPr>
          <p:nvPr>
            <p:ph type="body"/>
          </p:nvPr>
        </p:nvSpPr>
        <p:spPr>
          <a:ln/>
        </p:spPr>
        <p:txBody>
          <a:bodyPr wrap="square" lIns="91425" tIns="45700" rIns="91425" bIns="45700" anchor="t" anchorCtr="0"/>
          <a:lstStyle/>
          <a:p>
            <a:pPr marL="0" lvl="0" indent="0">
              <a:buNone/>
            </a:pPr>
            <a:r>
              <a:rPr lang="en-US" sz="1200" dirty="0" err="1" smtClean="0">
                <a:solidFill>
                  <a:srgbClr val="000000"/>
                </a:solidFill>
                <a:latin typeface="Calibri" panose="020F0502020204030204"/>
                <a:sym typeface="Calibri" panose="020F0502020204030204"/>
              </a:rPr>
              <a:t>Cyble</a:t>
            </a:r>
            <a:r>
              <a:rPr lang="en-US" sz="1200" baseline="0" dirty="0" smtClean="0">
                <a:solidFill>
                  <a:srgbClr val="000000"/>
                </a:solidFill>
                <a:latin typeface="Calibri" panose="020F0502020204030204"/>
                <a:sym typeface="Calibri" panose="020F0502020204030204"/>
              </a:rPr>
              <a:t> 2023</a:t>
            </a:r>
            <a:endParaRPr lang="en-US" sz="1200" dirty="0">
              <a:solidFill>
                <a:srgbClr val="000000"/>
              </a:solidFill>
              <a:latin typeface="Calibri" panose="020F0502020204030204"/>
              <a:sym typeface="Calibri" panose="020F0502020204030204"/>
            </a:endParaRPr>
          </a:p>
        </p:txBody>
      </p:sp>
      <p:sp>
        <p:nvSpPr>
          <p:cNvPr id="96" name="Google Shape;96;g207aaa14ad4_0_32:notes"/>
          <p:cNvSpPr>
            <a:spLocks noGrp="1" noRot="1" noChangeAspect="1"/>
          </p:cNvSpPr>
          <p:nvPr>
            <p:ph type="sldImg" idx="2"/>
          </p:nvPr>
        </p:nvSpPr>
        <p:spPr>
          <a:ln/>
        </p:spPr>
      </p:sp>
    </p:spTree>
    <p:extLst>
      <p:ext uri="{BB962C8B-B14F-4D97-AF65-F5344CB8AC3E}">
        <p14:creationId xmlns:p14="http://schemas.microsoft.com/office/powerpoint/2010/main" val="262339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Google Shape;104;g207aaa14ad4_0_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05" name="Google Shape;105;g207aaa14ad4_0_21:notes"/>
          <p:cNvSpPr>
            <a:spLocks noGrp="1" noRot="1" noChangeAspect="1"/>
          </p:cNvSpPr>
          <p:nvPr>
            <p:ph type="sldImg" idx="2"/>
          </p:nvPr>
        </p:nvSpPr>
        <p:spPr>
          <a:ln/>
        </p:spPr>
      </p:sp>
    </p:spTree>
    <p:extLst>
      <p:ext uri="{BB962C8B-B14F-4D97-AF65-F5344CB8AC3E}">
        <p14:creationId xmlns:p14="http://schemas.microsoft.com/office/powerpoint/2010/main" val="143090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Google Shape;104;g207aaa14ad4_0_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05" name="Google Shape;105;g207aaa14ad4_0_21:notes"/>
          <p:cNvSpPr>
            <a:spLocks noGrp="1" noRot="1" noChangeAspect="1"/>
          </p:cNvSpPr>
          <p:nvPr>
            <p:ph type="sldImg" idx="2"/>
          </p:nvPr>
        </p:nvSpPr>
        <p:spPr>
          <a:ln/>
        </p:spPr>
      </p:sp>
    </p:spTree>
    <p:extLst>
      <p:ext uri="{BB962C8B-B14F-4D97-AF65-F5344CB8AC3E}">
        <p14:creationId xmlns:p14="http://schemas.microsoft.com/office/powerpoint/2010/main" val="428117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Google Shape;116;g2073e6c94da_0_54: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17" name="Google Shape;117;g2073e6c94da_0_54:notes"/>
          <p:cNvSpPr>
            <a:spLocks noGrp="1" noRot="1" noChangeAspect="1"/>
          </p:cNvSpPr>
          <p:nvPr>
            <p:ph type="sldImg" idx="2"/>
          </p:nvPr>
        </p:nvSpPr>
        <p:spPr>
          <a:ln/>
        </p:spPr>
      </p:sp>
    </p:spTree>
    <p:extLst>
      <p:ext uri="{BB962C8B-B14F-4D97-AF65-F5344CB8AC3E}">
        <p14:creationId xmlns:p14="http://schemas.microsoft.com/office/powerpoint/2010/main" val="284793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Google Shape;142;g2073e6c94da_0_7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43" name="Google Shape;143;g2073e6c94da_0_71:notes"/>
          <p:cNvSpPr>
            <a:spLocks noGrp="1" noRot="1" noChangeAspect="1"/>
          </p:cNvSpPr>
          <p:nvPr>
            <p:ph type="sldImg" idx="2"/>
          </p:nvPr>
        </p:nvSpPr>
        <p:spPr>
          <a:ln/>
        </p:spPr>
      </p:sp>
    </p:spTree>
    <p:extLst>
      <p:ext uri="{BB962C8B-B14F-4D97-AF65-F5344CB8AC3E}">
        <p14:creationId xmlns:p14="http://schemas.microsoft.com/office/powerpoint/2010/main" val="149997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Google Shape;151;g2073e6c94da_0_79: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52" name="Google Shape;152;g2073e6c94da_0_79:notes"/>
          <p:cNvSpPr>
            <a:spLocks noGrp="1" noRot="1" noChangeAspect="1"/>
          </p:cNvSpPr>
          <p:nvPr>
            <p:ph type="sldImg" idx="2"/>
          </p:nvPr>
        </p:nvSpPr>
        <p:spPr>
          <a:ln/>
        </p:spPr>
      </p:sp>
    </p:spTree>
    <p:extLst>
      <p:ext uri="{BB962C8B-B14F-4D97-AF65-F5344CB8AC3E}">
        <p14:creationId xmlns:p14="http://schemas.microsoft.com/office/powerpoint/2010/main" val="135956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Google Shape;160;g207aaa14ad4_0_42: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61" name="Google Shape;161;g207aaa14ad4_0_42:notes"/>
          <p:cNvSpPr>
            <a:spLocks noGrp="1" noRot="1" noChangeAspect="1"/>
          </p:cNvSpPr>
          <p:nvPr>
            <p:ph type="sldImg" idx="2"/>
          </p:nvPr>
        </p:nvSpPr>
        <p:spPr>
          <a:ln/>
        </p:spPr>
      </p:sp>
    </p:spTree>
    <p:extLst>
      <p:ext uri="{BB962C8B-B14F-4D97-AF65-F5344CB8AC3E}">
        <p14:creationId xmlns:p14="http://schemas.microsoft.com/office/powerpoint/2010/main" val="351978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Google Shape;168;g2073e6c94da_0_87: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69" name="Google Shape;169;g2073e6c94da_0_87:notes"/>
          <p:cNvSpPr>
            <a:spLocks noGrp="1" noRot="1" noChangeAspect="1"/>
          </p:cNvSpPr>
          <p:nvPr>
            <p:ph type="sldImg" idx="2"/>
          </p:nvPr>
        </p:nvSpPr>
        <p:spPr>
          <a:ln/>
        </p:spPr>
      </p:sp>
    </p:spTree>
    <p:extLst>
      <p:ext uri="{BB962C8B-B14F-4D97-AF65-F5344CB8AC3E}">
        <p14:creationId xmlns:p14="http://schemas.microsoft.com/office/powerpoint/2010/main" val="228688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chemeClr val="bg1"/>
        </a:solidFill>
        <a:effectLst/>
      </p:bgPr>
    </p:bg>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C2289DC-5D40-8742-B358-B5C906D054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919897BB-544F-DB40-916D-E699BFE8973C}"/>
              </a:ext>
            </a:extLst>
          </p:cNvPr>
          <p:cNvSpPr>
            <a:spLocks noGrp="1"/>
          </p:cNvSpPr>
          <p:nvPr>
            <p:ph type="ctrTitle"/>
          </p:nvPr>
        </p:nvSpPr>
        <p:spPr>
          <a:xfrm>
            <a:off x="911312" y="3031435"/>
            <a:ext cx="8123358" cy="1022224"/>
          </a:xfrm>
        </p:spPr>
        <p:txBody>
          <a:bodyPr anchor="b"/>
          <a:lstStyle>
            <a:lvl1pPr algn="l">
              <a:defRPr sz="4500"/>
            </a:lvl1pPr>
          </a:lstStyle>
          <a:p>
            <a:r>
              <a:rPr lang="en-US"/>
              <a:t>Click to edit Master title style</a:t>
            </a:r>
          </a:p>
        </p:txBody>
      </p:sp>
      <p:sp>
        <p:nvSpPr>
          <p:cNvPr id="3" name="Subtitle 2">
            <a:extLst>
              <a:ext uri="{FF2B5EF4-FFF2-40B4-BE49-F238E27FC236}">
                <a16:creationId xmlns:a16="http://schemas.microsoft.com/office/drawing/2014/main" xmlns="" id="{E7FFFDE2-8BE8-134F-8FBB-D25EA4B1061C}"/>
              </a:ext>
            </a:extLst>
          </p:cNvPr>
          <p:cNvSpPr>
            <a:spLocks noGrp="1"/>
          </p:cNvSpPr>
          <p:nvPr>
            <p:ph type="subTitle" idx="1" hasCustomPrompt="1"/>
          </p:nvPr>
        </p:nvSpPr>
        <p:spPr>
          <a:xfrm>
            <a:off x="911312" y="4053659"/>
            <a:ext cx="5869460" cy="625474"/>
          </a:xfrm>
        </p:spPr>
        <p:txBody>
          <a:bodyPr anchor="b"/>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descr="A picture containing clock&#10;&#10;Description automatically generated">
            <a:extLst>
              <a:ext uri="{FF2B5EF4-FFF2-40B4-BE49-F238E27FC236}">
                <a16:creationId xmlns:a16="http://schemas.microsoft.com/office/drawing/2014/main" xmlns="" id="{CDAB7A12-C41A-8446-9A14-175BE2A23204}"/>
              </a:ext>
            </a:extLst>
          </p:cNvPr>
          <p:cNvPicPr>
            <a:picLocks noChangeAspect="1"/>
          </p:cNvPicPr>
          <p:nvPr userDrawn="1"/>
        </p:nvPicPr>
        <p:blipFill>
          <a:blip r:embed="rId3"/>
          <a:stretch>
            <a:fillRect/>
          </a:stretch>
        </p:blipFill>
        <p:spPr>
          <a:xfrm>
            <a:off x="8231482" y="456890"/>
            <a:ext cx="477827" cy="1295711"/>
          </a:xfrm>
          <a:prstGeom prst="rect">
            <a:avLst/>
          </a:prstGeom>
        </p:spPr>
      </p:pic>
    </p:spTree>
    <p:extLst>
      <p:ext uri="{BB962C8B-B14F-4D97-AF65-F5344CB8AC3E}">
        <p14:creationId xmlns:p14="http://schemas.microsoft.com/office/powerpoint/2010/main" val="264113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bg1"/>
        </a:solidFill>
        <a:effectLst/>
      </p:bgPr>
    </p:bg>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9" name="Google Shape;29;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0" name="Google Shape;30;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1" name="Google Shape;31;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2" name="Google Shape;32;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3" name="Google Shape;33;p25"/>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4" name="Google Shape;34;p25"/>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5" name="Google Shape;35;p2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bg1"/>
        </a:solidFill>
        <a:effectLst/>
      </p:bgPr>
    </p:bg>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8" name="Google Shape;38;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fontAlgn="auto"/>
            <a:endParaRPr/>
          </a:p>
        </p:txBody>
      </p:sp>
      <p:sp>
        <p:nvSpPr>
          <p:cNvPr id="39" name="Google Shape;39;p26"/>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0" name="Google Shape;40;p26"/>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1" name="Google Shape;41;p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bg1"/>
        </a:solidFill>
        <a:effectLst/>
      </p:bgPr>
    </p:bg>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4" name="Google Shape;44;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5" name="Google Shape;45;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bg1"/>
        </a:solidFill>
        <a:effectLst/>
      </p:bgPr>
    </p:bg>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bg1"/>
        </a:solidFill>
        <a:effectLst/>
      </p:bgPr>
    </p:bg>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pPr fontAlgn="auto"/>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bg1"/>
        </a:solidFill>
        <a:effectLst/>
      </p:bgPr>
    </p:bg>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chemeClr val="bg1"/>
        </a:solidFill>
        <a:effectLst/>
      </p:bgPr>
    </p:bg>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2"/>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lstStyle/>
          <a:p>
            <a:pPr lvl="0"/>
            <a:endParaRPr lang="en-US"/>
          </a:p>
        </p:txBody>
      </p:sp>
      <p:sp>
        <p:nvSpPr>
          <p:cNvPr id="1027" name="Google Shape;11;p22"/>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lstStyle/>
          <a:p>
            <a:pPr lvl="0"/>
            <a:endParaRPr lang="en-US"/>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jpeg"/><Relationship Id="rId7"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oogle Shape;88;p1"/>
          <p:cNvGrpSpPr/>
          <p:nvPr/>
        </p:nvGrpSpPr>
        <p:grpSpPr>
          <a:xfrm>
            <a:off x="2222599" y="1922389"/>
            <a:ext cx="4657725" cy="1594828"/>
            <a:chOff x="0" y="0"/>
            <a:chExt cx="8280920" cy="2158130"/>
          </a:xfrm>
        </p:grpSpPr>
        <p:sp>
          <p:nvSpPr>
            <p:cNvPr id="89" name="Google Shape;89;p1"/>
            <p:cNvSpPr/>
            <p:nvPr/>
          </p:nvSpPr>
          <p:spPr>
            <a:xfrm>
              <a:off x="0" y="0"/>
              <a:ext cx="8280920" cy="2158130"/>
            </a:xfrm>
            <a:prstGeom prst="rect">
              <a:avLst/>
            </a:prstGeom>
            <a:solidFill>
              <a:schemeClr val="accent1"/>
            </a:solidFill>
            <a:ln>
              <a:noFill/>
            </a:ln>
            <a:effectLst>
              <a:outerShdw blurRad="40000" dist="23000" dir="5400000" rotWithShape="0">
                <a:srgbClr val="000000">
                  <a:alpha val="34509"/>
                </a:srgbClr>
              </a:outerShdw>
            </a:effectLst>
          </p:spPr>
          <p:txBody>
            <a:bodyPr spcFirstLastPara="1" wrap="square" lIns="51427" tIns="51427" rIns="51427" bIns="51427" anchor="ctr" anchorCtr="0">
              <a:noAutofit/>
            </a:bodyPr>
            <a:lstStyle/>
            <a:p>
              <a:pPr>
                <a:buClr>
                  <a:srgbClr val="000000"/>
                </a:buClr>
                <a:buSzPts val="1400"/>
              </a:pPr>
              <a:endParaRPr sz="788" noProof="1">
                <a:cs typeface="Arial" panose="020B0604020202020204"/>
              </a:endParaRPr>
            </a:p>
          </p:txBody>
        </p:sp>
        <p:sp>
          <p:nvSpPr>
            <p:cNvPr id="90" name="Google Shape;90;p1"/>
            <p:cNvSpPr txBox="1"/>
            <p:nvPr/>
          </p:nvSpPr>
          <p:spPr>
            <a:xfrm>
              <a:off x="0" y="0"/>
              <a:ext cx="8280920" cy="2158130"/>
            </a:xfrm>
            <a:prstGeom prst="rect">
              <a:avLst/>
            </a:prstGeom>
            <a:noFill/>
            <a:ln>
              <a:noFill/>
            </a:ln>
          </p:spPr>
          <p:txBody>
            <a:bodyPr spcFirstLastPara="1" wrap="square" lIns="51427" tIns="51427" rIns="51427" bIns="51427" anchor="ctr" anchorCtr="0">
              <a:noAutofit/>
            </a:bodyPr>
            <a:lstStyle/>
            <a:p>
              <a:pPr algn="ctr">
                <a:lnSpc>
                  <a:spcPct val="90000"/>
                </a:lnSpc>
                <a:buClr>
                  <a:schemeClr val="lt1"/>
                </a:buClr>
                <a:buSzPts val="2400"/>
              </a:pPr>
              <a:r>
                <a:rPr lang="fr-FR" sz="1519" b="1" noProof="1">
                  <a:solidFill>
                    <a:schemeClr val="lt1"/>
                  </a:solidFill>
                  <a:cs typeface="Arial" panose="020B0604020202020204"/>
                </a:rPr>
                <a:t>Chimioprévention du paludisme saisonnier (</a:t>
              </a:r>
              <a:r>
                <a:rPr lang="en-US" altLang="fr-FR" sz="1519" b="1" noProof="1">
                  <a:solidFill>
                    <a:schemeClr val="lt1"/>
                  </a:solidFill>
                  <a:cs typeface="Arial" panose="020B0604020202020204"/>
                </a:rPr>
                <a:t>CPS</a:t>
              </a:r>
              <a:r>
                <a:rPr lang="fr-FR" sz="1519" b="1" noProof="1">
                  <a:solidFill>
                    <a:schemeClr val="lt1"/>
                  </a:solidFill>
                  <a:cs typeface="Arial" panose="020B0604020202020204"/>
                </a:rPr>
                <a:t>) </a:t>
              </a:r>
              <a:endParaRPr sz="1519" b="1" noProof="1">
                <a:solidFill>
                  <a:schemeClr val="lt1"/>
                </a:solidFill>
                <a:cs typeface="Arial" panose="020B0604020202020204"/>
              </a:endParaRPr>
            </a:p>
            <a:p>
              <a:pPr algn="ctr">
                <a:lnSpc>
                  <a:spcPct val="90000"/>
                </a:lnSpc>
                <a:buClr>
                  <a:schemeClr val="lt1"/>
                </a:buClr>
                <a:buSzPts val="2400"/>
              </a:pPr>
              <a:r>
                <a:rPr lang="fr-FR" sz="1519" b="1" noProof="1">
                  <a:solidFill>
                    <a:schemeClr val="lt1"/>
                  </a:solidFill>
                  <a:cs typeface="Arial" panose="020B0604020202020204"/>
                </a:rPr>
                <a:t>Campagne 2023</a:t>
              </a:r>
              <a:endParaRPr sz="1519" b="1" noProof="1">
                <a:solidFill>
                  <a:schemeClr val="lt1"/>
                </a:solidFill>
              </a:endParaRPr>
            </a:p>
            <a:p>
              <a:pPr>
                <a:lnSpc>
                  <a:spcPct val="90000"/>
                </a:lnSpc>
                <a:spcBef>
                  <a:spcPts val="472"/>
                </a:spcBef>
                <a:buClr>
                  <a:schemeClr val="lt1"/>
                </a:buClr>
                <a:buSzPts val="2400"/>
              </a:pPr>
              <a:r>
                <a:rPr lang="fr-FR" sz="1050" b="1" noProof="1">
                  <a:solidFill>
                    <a:schemeClr val="lt1"/>
                  </a:solidFill>
                  <a:cs typeface="Arial" panose="020B0604020202020204"/>
                </a:rPr>
                <a:t>  </a:t>
              </a:r>
              <a:endParaRPr sz="788" noProof="1">
                <a:cs typeface="Arial" panose="020B0604020202020204"/>
              </a:endParaRPr>
            </a:p>
            <a:p>
              <a:pPr>
                <a:lnSpc>
                  <a:spcPct val="90000"/>
                </a:lnSpc>
                <a:spcBef>
                  <a:spcPts val="472"/>
                </a:spcBef>
                <a:buClr>
                  <a:schemeClr val="lt1"/>
                </a:buClr>
                <a:buSzPts val="2400"/>
              </a:pPr>
              <a:r>
                <a:rPr lang="fr-FR" sz="1050" b="1" noProof="1">
                  <a:solidFill>
                    <a:schemeClr val="lt1"/>
                  </a:solidFill>
                  <a:cs typeface="Arial" panose="020B0604020202020204"/>
                </a:rPr>
                <a:t> </a:t>
              </a:r>
              <a:endParaRPr sz="1050" i="1" noProof="1">
                <a:solidFill>
                  <a:schemeClr val="lt1"/>
                </a:solidFill>
                <a:cs typeface="Arial" panose="020B0604020202020204"/>
              </a:endParaRPr>
            </a:p>
          </p:txBody>
        </p:sp>
      </p:grpSp>
      <p:sp>
        <p:nvSpPr>
          <p:cNvPr id="91" name="Google Shape;91;p1"/>
          <p:cNvSpPr txBox="1"/>
          <p:nvPr/>
        </p:nvSpPr>
        <p:spPr>
          <a:xfrm>
            <a:off x="2614234" y="2828742"/>
            <a:ext cx="4010186" cy="49363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1427" tIns="51427" rIns="51427" bIns="51427" anchor="ctr" anchorCtr="0">
            <a:noAutofit/>
          </a:bodyPr>
          <a:lstStyle/>
          <a:p>
            <a:pPr algn="ctr">
              <a:lnSpc>
                <a:spcPct val="90000"/>
              </a:lnSpc>
              <a:buClr>
                <a:schemeClr val="dk1"/>
              </a:buClr>
              <a:buSzPts val="2000"/>
            </a:pPr>
            <a:r>
              <a:rPr lang="fr-FR" sz="1125" b="1" i="1" noProof="1">
                <a:solidFill>
                  <a:schemeClr val="dk1"/>
                </a:solidFill>
                <a:cs typeface="Arial" panose="020B0604020202020204"/>
              </a:rPr>
              <a:t>TCHAD</a:t>
            </a:r>
          </a:p>
          <a:p>
            <a:pPr lvl="0" algn="ctr">
              <a:lnSpc>
                <a:spcPct val="90000"/>
              </a:lnSpc>
              <a:buClr>
                <a:schemeClr val="dk1"/>
              </a:buClr>
              <a:buSzPts val="2000"/>
            </a:pPr>
            <a:r>
              <a:rPr lang="en-US" sz="1575" b="1" i="1" dirty="0" err="1" smtClean="0">
                <a:latin typeface="Times New Roman" panose="02020603050405020304" pitchFamily="18" charset="0"/>
                <a:cs typeface="Times New Roman" panose="02020603050405020304" pitchFamily="18" charset="0"/>
              </a:rPr>
              <a:t>Présentation</a:t>
            </a:r>
            <a:r>
              <a:rPr lang="en-US" sz="1575" b="1" i="1" dirty="0" smtClean="0">
                <a:latin typeface="Times New Roman" panose="02020603050405020304" pitchFamily="18" charset="0"/>
                <a:cs typeface="Times New Roman" panose="02020603050405020304" pitchFamily="18" charset="0"/>
              </a:rPr>
              <a:t> </a:t>
            </a:r>
            <a:r>
              <a:rPr lang="en-US" sz="1575" b="1" i="1" dirty="0" err="1">
                <a:latin typeface="Times New Roman" panose="02020603050405020304" pitchFamily="18" charset="0"/>
                <a:cs typeface="Times New Roman" panose="02020603050405020304" pitchFamily="18" charset="0"/>
              </a:rPr>
              <a:t>sur</a:t>
            </a:r>
            <a:r>
              <a:rPr lang="en-US" sz="1575" b="1" i="1" dirty="0">
                <a:latin typeface="Times New Roman" panose="02020603050405020304" pitchFamily="18" charset="0"/>
                <a:cs typeface="Times New Roman" panose="02020603050405020304" pitchFamily="18" charset="0"/>
              </a:rPr>
              <a:t> la </a:t>
            </a:r>
            <a:r>
              <a:rPr lang="en-US" sz="1575" b="1" i="1" dirty="0" err="1">
                <a:latin typeface="Times New Roman" panose="02020603050405020304" pitchFamily="18" charset="0"/>
                <a:cs typeface="Times New Roman" panose="02020603050405020304" pitchFamily="18" charset="0"/>
              </a:rPr>
              <a:t>digitalisation</a:t>
            </a:r>
            <a:r>
              <a:rPr lang="en-US" sz="1575" b="1" i="1" dirty="0">
                <a:latin typeface="Times New Roman" panose="02020603050405020304" pitchFamily="18" charset="0"/>
                <a:cs typeface="Times New Roman" panose="02020603050405020304" pitchFamily="18" charset="0"/>
              </a:rPr>
              <a:t> de la CPS</a:t>
            </a:r>
            <a:endParaRPr sz="1575" b="1" i="1" noProof="1">
              <a:solidFill>
                <a:schemeClr val="dk1"/>
              </a:solidFill>
              <a:latin typeface="Times New Roman" panose="02020603050405020304" pitchFamily="18" charset="0"/>
              <a:cs typeface="Times New Roman" panose="02020603050405020304" pitchFamily="18" charset="0"/>
            </a:endParaRPr>
          </a:p>
        </p:txBody>
      </p:sp>
      <p:sp>
        <p:nvSpPr>
          <p:cNvPr id="92" name="Google Shape;92;p1"/>
          <p:cNvSpPr txBox="1"/>
          <p:nvPr/>
        </p:nvSpPr>
        <p:spPr>
          <a:xfrm>
            <a:off x="2222600" y="3704821"/>
            <a:ext cx="4725591" cy="1339013"/>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1427" tIns="51427" rIns="51427" bIns="51427" anchor="ctr" anchorCtr="0">
            <a:noAutofit/>
          </a:bodyPr>
          <a:lstStyle/>
          <a:p>
            <a:pPr algn="ctr">
              <a:lnSpc>
                <a:spcPct val="150000"/>
              </a:lnSpc>
              <a:buClr>
                <a:schemeClr val="dk1"/>
              </a:buClr>
              <a:buSzPts val="2000"/>
            </a:pPr>
            <a:r>
              <a:rPr lang="en-US" sz="1200" b="1" noProof="1">
                <a:solidFill>
                  <a:schemeClr val="dk1"/>
                </a:solidFill>
                <a:latin typeface="Times New Roman" panose="02020603050405020304" pitchFamily="18" charset="0"/>
                <a:cs typeface="Times New Roman" panose="02020603050405020304" pitchFamily="18" charset="0"/>
              </a:rPr>
              <a:t>Dr Kodbessé Boulotigam, Coordonnateur Adjoint/PNLP</a:t>
            </a:r>
          </a:p>
          <a:p>
            <a:pPr algn="ctr">
              <a:lnSpc>
                <a:spcPct val="150000"/>
              </a:lnSpc>
              <a:buClr>
                <a:schemeClr val="dk1"/>
              </a:buClr>
              <a:buSzPts val="2000"/>
            </a:pPr>
            <a:r>
              <a:rPr lang="en-US" sz="1200" b="1" noProof="1">
                <a:solidFill>
                  <a:schemeClr val="dk1"/>
                </a:solidFill>
                <a:latin typeface="Times New Roman" panose="02020603050405020304" pitchFamily="18" charset="0"/>
                <a:cs typeface="Times New Roman" panose="02020603050405020304" pitchFamily="18" charset="0"/>
              </a:rPr>
              <a:t>Dr Hassane Moussa, Point Focal CPS</a:t>
            </a:r>
          </a:p>
          <a:p>
            <a:pPr algn="ctr">
              <a:lnSpc>
                <a:spcPct val="150000"/>
              </a:lnSpc>
              <a:buClr>
                <a:schemeClr val="dk1"/>
              </a:buClr>
              <a:buSzPts val="2000"/>
            </a:pPr>
            <a:r>
              <a:rPr lang="en-US" sz="1200" b="1" noProof="1">
                <a:solidFill>
                  <a:schemeClr val="dk1"/>
                </a:solidFill>
                <a:latin typeface="Times New Roman" panose="02020603050405020304" pitchFamily="18" charset="0"/>
                <a:cs typeface="Times New Roman" panose="02020603050405020304" pitchFamily="18" charset="0"/>
              </a:rPr>
              <a:t>Dr Assure Djerane, Directeur Pays MC</a:t>
            </a:r>
          </a:p>
          <a:p>
            <a:pPr algn="ctr">
              <a:lnSpc>
                <a:spcPct val="150000"/>
              </a:lnSpc>
              <a:buClr>
                <a:schemeClr val="dk1"/>
              </a:buClr>
              <a:buSzPts val="2000"/>
            </a:pPr>
            <a:r>
              <a:rPr lang="en-US" sz="1200" b="1" noProof="1">
                <a:solidFill>
                  <a:schemeClr val="dk1"/>
                </a:solidFill>
                <a:latin typeface="Times New Roman" panose="02020603050405020304" pitchFamily="18" charset="0"/>
                <a:cs typeface="Times New Roman" panose="02020603050405020304" pitchFamily="18" charset="0"/>
              </a:rPr>
              <a:t>Olé Bagamla, </a:t>
            </a:r>
            <a:r>
              <a:rPr lang="en-US" sz="1200" b="1" noProof="1" smtClean="0">
                <a:solidFill>
                  <a:schemeClr val="dk1"/>
                </a:solidFill>
                <a:latin typeface="Times New Roman" panose="02020603050405020304" pitchFamily="18" charset="0"/>
                <a:cs typeface="Times New Roman" panose="02020603050405020304" pitchFamily="18" charset="0"/>
              </a:rPr>
              <a:t>S/E </a:t>
            </a:r>
            <a:r>
              <a:rPr lang="en-US" sz="1200" b="1" noProof="1">
                <a:solidFill>
                  <a:schemeClr val="dk1"/>
                </a:solidFill>
                <a:latin typeface="Times New Roman" panose="02020603050405020304" pitchFamily="18" charset="0"/>
                <a:cs typeface="Times New Roman" panose="02020603050405020304" pitchFamily="18" charset="0"/>
              </a:rPr>
              <a:t>PALAT/PNUD</a:t>
            </a:r>
          </a:p>
        </p:txBody>
      </p:sp>
      <p:sp>
        <p:nvSpPr>
          <p:cNvPr id="93" name="Google Shape;93;p1"/>
          <p:cNvSpPr txBox="1"/>
          <p:nvPr/>
        </p:nvSpPr>
        <p:spPr>
          <a:xfrm>
            <a:off x="2290466" y="5730507"/>
            <a:ext cx="4657725" cy="31521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1427" tIns="51427" rIns="51427" bIns="51427" anchor="ctr" anchorCtr="0">
            <a:noAutofit/>
          </a:bodyPr>
          <a:lstStyle/>
          <a:p>
            <a:pPr algn="ctr">
              <a:lnSpc>
                <a:spcPct val="90000"/>
              </a:lnSpc>
              <a:buClr>
                <a:schemeClr val="dk1"/>
              </a:buClr>
              <a:buSzPts val="2000"/>
            </a:pPr>
            <a:r>
              <a:rPr lang="fr-FR" sz="1125" b="1" noProof="1" smtClean="0">
                <a:solidFill>
                  <a:schemeClr val="dk1"/>
                </a:solidFill>
                <a:cs typeface="Arial" panose="020B0604020202020204"/>
              </a:rPr>
              <a:t>Préparée </a:t>
            </a:r>
            <a:r>
              <a:rPr lang="fr-FR" sz="1125" b="1" noProof="1">
                <a:solidFill>
                  <a:schemeClr val="dk1"/>
                </a:solidFill>
                <a:cs typeface="Arial" panose="020B0604020202020204"/>
              </a:rPr>
              <a:t>pour la réunion de l'Alliance </a:t>
            </a:r>
            <a:r>
              <a:rPr lang="en-US" altLang="fr-FR" sz="1125" b="1" noProof="1">
                <a:solidFill>
                  <a:schemeClr val="dk1"/>
                </a:solidFill>
                <a:cs typeface="Arial" panose="020B0604020202020204"/>
              </a:rPr>
              <a:t>CPS</a:t>
            </a:r>
            <a:r>
              <a:rPr lang="fr-FR" sz="1125" b="1" noProof="1">
                <a:solidFill>
                  <a:schemeClr val="dk1"/>
                </a:solidFill>
                <a:cs typeface="Arial" panose="020B0604020202020204"/>
              </a:rPr>
              <a:t> 2024 – Abuja, Nigéria </a:t>
            </a:r>
            <a:endParaRPr sz="1125" b="1" noProof="1">
              <a:solidFill>
                <a:schemeClr val="dk1"/>
              </a:solidFill>
            </a:endParaRPr>
          </a:p>
        </p:txBody>
      </p:sp>
      <p:pic>
        <p:nvPicPr>
          <p:cNvPr id="8" name="Image 7">
            <a:extLst>
              <a:ext uri="{FF2B5EF4-FFF2-40B4-BE49-F238E27FC236}">
                <a16:creationId xmlns:a16="http://schemas.microsoft.com/office/drawing/2014/main" xmlns="" id="{95AC4DB9-465B-2D46-AEF3-2745E8C0F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673" y="554692"/>
            <a:ext cx="837064" cy="780048"/>
          </a:xfrm>
          <a:prstGeom prst="rect">
            <a:avLst/>
          </a:prstGeom>
        </p:spPr>
      </p:pic>
      <p:pic>
        <p:nvPicPr>
          <p:cNvPr id="9" name="Image 8">
            <a:extLst>
              <a:ext uri="{FF2B5EF4-FFF2-40B4-BE49-F238E27FC236}">
                <a16:creationId xmlns:a16="http://schemas.microsoft.com/office/drawing/2014/main" xmlns="" id="{F42A7DA5-0F4E-892E-1801-20C0FDE1B2BE}"/>
              </a:ext>
            </a:extLst>
          </p:cNvPr>
          <p:cNvPicPr>
            <a:picLocks noChangeAspect="1"/>
          </p:cNvPicPr>
          <p:nvPr/>
        </p:nvPicPr>
        <p:blipFill>
          <a:blip r:embed="rId4"/>
          <a:stretch>
            <a:fillRect/>
          </a:stretch>
        </p:blipFill>
        <p:spPr>
          <a:xfrm>
            <a:off x="2290467" y="542357"/>
            <a:ext cx="722057" cy="782932"/>
          </a:xfrm>
          <a:prstGeom prst="rect">
            <a:avLst/>
          </a:prstGeom>
        </p:spPr>
      </p:pic>
      <p:pic>
        <p:nvPicPr>
          <p:cNvPr id="10" name="Picture 2" descr="Malaria Consortium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5300" y="542354"/>
            <a:ext cx="1033279" cy="78829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6"/>
          <a:stretch>
            <a:fillRect/>
          </a:stretch>
        </p:blipFill>
        <p:spPr>
          <a:xfrm>
            <a:off x="4619327" y="552575"/>
            <a:ext cx="859757" cy="782932"/>
          </a:xfrm>
          <a:prstGeom prst="rect">
            <a:avLst/>
          </a:prstGeom>
        </p:spPr>
      </p:pic>
      <p:pic>
        <p:nvPicPr>
          <p:cNvPr id="12" name="Image 11"/>
          <p:cNvPicPr>
            <a:picLocks noChangeAspect="1"/>
          </p:cNvPicPr>
          <p:nvPr/>
        </p:nvPicPr>
        <p:blipFill>
          <a:blip r:embed="rId7"/>
          <a:stretch>
            <a:fillRect/>
          </a:stretch>
        </p:blipFill>
        <p:spPr>
          <a:xfrm>
            <a:off x="5880322" y="552574"/>
            <a:ext cx="1134923" cy="782931"/>
          </a:xfrm>
          <a:prstGeom prst="rect">
            <a:avLst/>
          </a:prstGeom>
        </p:spPr>
      </p:pic>
    </p:spTree>
    <p:extLst>
      <p:ext uri="{BB962C8B-B14F-4D97-AF65-F5344CB8AC3E}">
        <p14:creationId xmlns:p14="http://schemas.microsoft.com/office/powerpoint/2010/main" val="3882773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69900" y="0"/>
            <a:ext cx="8229600" cy="1143000"/>
          </a:xfrm>
        </p:spPr>
        <p:txBody>
          <a:bodyPr>
            <a:normAutofit/>
          </a:bodyPr>
          <a:lstStyle/>
          <a:p>
            <a:r>
              <a:rPr lang="fr-FR" sz="3600" dirty="0" smtClean="0">
                <a:latin typeface="Times New Roman" panose="02020603050405020304" pitchFamily="18" charset="0"/>
                <a:cs typeface="Times New Roman" panose="02020603050405020304" pitchFamily="18" charset="0"/>
              </a:rPr>
              <a:t>RESULTAT DE LA DISTRIBUTION</a:t>
            </a:r>
            <a:endParaRPr lang="fr-FR" sz="3600" dirty="0">
              <a:latin typeface="Times New Roman" panose="02020603050405020304" pitchFamily="18" charset="0"/>
              <a:cs typeface="Times New Roman" panose="02020603050405020304" pitchFamily="18" charset="0"/>
            </a:endParaRPr>
          </a:p>
        </p:txBody>
      </p:sp>
      <p:graphicFrame>
        <p:nvGraphicFramePr>
          <p:cNvPr id="8" name="Graphique 7">
            <a:extLst>
              <a:ext uri="{FF2B5EF4-FFF2-40B4-BE49-F238E27FC236}">
                <a16:creationId xmlns:a16="http://schemas.microsoft.com/office/drawing/2014/main" xmlns="" id="{4E0687E0-6A16-CAA2-A8B8-659D9C24EE94}"/>
              </a:ext>
            </a:extLst>
          </p:cNvPr>
          <p:cNvGraphicFramePr>
            <a:graphicFrameLocks/>
          </p:cNvGraphicFramePr>
          <p:nvPr>
            <p:extLst>
              <p:ext uri="{D42A27DB-BD31-4B8C-83A1-F6EECF244321}">
                <p14:modId xmlns:p14="http://schemas.microsoft.com/office/powerpoint/2010/main" val="3219013534"/>
              </p:ext>
            </p:extLst>
          </p:nvPr>
        </p:nvGraphicFramePr>
        <p:xfrm>
          <a:off x="1" y="1178805"/>
          <a:ext cx="9144000" cy="555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9838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xmlns="" id="{C399D310-1AE2-4A61-04F9-EEE86E777FB7}"/>
              </a:ext>
            </a:extLst>
          </p:cNvPr>
          <p:cNvGraphicFramePr>
            <a:graphicFrameLocks/>
          </p:cNvGraphicFramePr>
          <p:nvPr>
            <p:extLst>
              <p:ext uri="{D42A27DB-BD31-4B8C-83A1-F6EECF244321}">
                <p14:modId xmlns:p14="http://schemas.microsoft.com/office/powerpoint/2010/main" val="1552047851"/>
              </p:ext>
            </p:extLst>
          </p:nvPr>
        </p:nvGraphicFramePr>
        <p:xfrm>
          <a:off x="108196" y="1422400"/>
          <a:ext cx="9035804" cy="5268786"/>
        </p:xfrm>
        <a:graphic>
          <a:graphicData uri="http://schemas.openxmlformats.org/drawingml/2006/chart">
            <c:chart xmlns:c="http://schemas.openxmlformats.org/drawingml/2006/chart" xmlns:r="http://schemas.openxmlformats.org/officeDocument/2006/relationships" r:id="rId2"/>
          </a:graphicData>
        </a:graphic>
      </p:graphicFrame>
      <p:sp>
        <p:nvSpPr>
          <p:cNvPr id="8" name="Titre 1"/>
          <p:cNvSpPr>
            <a:spLocks noGrp="1"/>
          </p:cNvSpPr>
          <p:nvPr>
            <p:ph type="title"/>
          </p:nvPr>
        </p:nvSpPr>
        <p:spPr>
          <a:xfrm>
            <a:off x="457200" y="0"/>
            <a:ext cx="8229600" cy="1143000"/>
          </a:xfrm>
        </p:spPr>
        <p:txBody>
          <a:bodyPr>
            <a:normAutofit/>
          </a:bodyPr>
          <a:lstStyle/>
          <a:p>
            <a:r>
              <a:rPr lang="fr-FR" sz="3600" dirty="0" smtClean="0">
                <a:latin typeface="Times New Roman" panose="02020603050405020304" pitchFamily="18" charset="0"/>
                <a:cs typeface="Times New Roman" panose="02020603050405020304" pitchFamily="18" charset="0"/>
              </a:rPr>
              <a:t>RESULTAT DE LA DISTRIBUTION 2</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64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457200" y="0"/>
            <a:ext cx="8229600" cy="1143000"/>
          </a:xfrm>
        </p:spPr>
        <p:txBody>
          <a:bodyPr>
            <a:normAutofit/>
          </a:bodyPr>
          <a:lstStyle/>
          <a:p>
            <a:r>
              <a:rPr lang="fr-FR" sz="3600" dirty="0" smtClean="0">
                <a:latin typeface="Times New Roman" panose="02020603050405020304" pitchFamily="18" charset="0"/>
                <a:cs typeface="Times New Roman" panose="02020603050405020304" pitchFamily="18" charset="0"/>
              </a:rPr>
              <a:t>RESULTAT DE LA DISTRIBUTION 2</a:t>
            </a:r>
            <a:endParaRPr lang="fr-FR" sz="3600" dirty="0">
              <a:latin typeface="Times New Roman" panose="02020603050405020304" pitchFamily="18" charset="0"/>
              <a:cs typeface="Times New Roman" panose="02020603050405020304" pitchFamily="18" charset="0"/>
            </a:endParaRPr>
          </a:p>
        </p:txBody>
      </p:sp>
      <p:graphicFrame>
        <p:nvGraphicFramePr>
          <p:cNvPr id="4" name="Graphique 3">
            <a:extLst>
              <a:ext uri="{FF2B5EF4-FFF2-40B4-BE49-F238E27FC236}">
                <a16:creationId xmlns:a16="http://schemas.microsoft.com/office/drawing/2014/main" xmlns="" id="{C399D310-1AE2-4A61-04F9-EEE86E777FB7}"/>
              </a:ext>
            </a:extLst>
          </p:cNvPr>
          <p:cNvGraphicFramePr>
            <a:graphicFrameLocks/>
          </p:cNvGraphicFramePr>
          <p:nvPr>
            <p:extLst>
              <p:ext uri="{D42A27DB-BD31-4B8C-83A1-F6EECF244321}">
                <p14:modId xmlns:p14="http://schemas.microsoft.com/office/powerpoint/2010/main" val="2601627938"/>
              </p:ext>
            </p:extLst>
          </p:nvPr>
        </p:nvGraphicFramePr>
        <p:xfrm>
          <a:off x="1" y="1128154"/>
          <a:ext cx="9143999" cy="5729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8017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9033" y="205225"/>
            <a:ext cx="6877050" cy="523220"/>
          </a:xfrm>
          <a:prstGeom prst="rect">
            <a:avLst/>
          </a:prstGeom>
        </p:spPr>
        <p:txBody>
          <a:bodyPr wrap="square">
            <a:spAutoFit/>
          </a:bodyPr>
          <a:lstStyle/>
          <a:p>
            <a:pPr algn="ctr"/>
            <a:r>
              <a:rPr lang="fr-FR" sz="2800" dirty="0" smtClean="0">
                <a:latin typeface="Times New Roman" panose="02020603050405020304" pitchFamily="18" charset="0"/>
                <a:cs typeface="Times New Roman" panose="02020603050405020304" pitchFamily="18" charset="0"/>
              </a:rPr>
              <a:t>ACTIVITES POST DIGITALISATION</a:t>
            </a:r>
            <a:endParaRPr lang="fr-FR" sz="2800"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xmlns="" id="{9ED26AF0-7DCC-8025-A2CB-1BD69F6A07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61846" y="3805432"/>
            <a:ext cx="2676603" cy="2874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ymail_attachmentId87e08bf3-4bef-4cc8-ba24-389340b336e1">
            <a:extLst>
              <a:ext uri="{FF2B5EF4-FFF2-40B4-BE49-F238E27FC236}">
                <a16:creationId xmlns:a16="http://schemas.microsoft.com/office/drawing/2014/main" xmlns="" id="{F5BD9654-6D2D-12B4-9CBA-75C10F573B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47" y="1108200"/>
            <a:ext cx="2676603" cy="2697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10" name="Groupe 9"/>
          <p:cNvGrpSpPr/>
          <p:nvPr/>
        </p:nvGrpSpPr>
        <p:grpSpPr>
          <a:xfrm>
            <a:off x="2971802" y="1299756"/>
            <a:ext cx="6172199" cy="4723270"/>
            <a:chOff x="3345450" y="1374743"/>
            <a:chExt cx="8320504" cy="4815015"/>
          </a:xfrm>
        </p:grpSpPr>
        <p:grpSp>
          <p:nvGrpSpPr>
            <p:cNvPr id="11" name="Groupe 10"/>
            <p:cNvGrpSpPr/>
            <p:nvPr/>
          </p:nvGrpSpPr>
          <p:grpSpPr>
            <a:xfrm>
              <a:off x="3345450" y="1374743"/>
              <a:ext cx="8320504" cy="4815015"/>
              <a:chOff x="1912967" y="165060"/>
              <a:chExt cx="13376666" cy="7740985"/>
            </a:xfrm>
          </p:grpSpPr>
          <p:sp>
            <p:nvSpPr>
              <p:cNvPr id="13" name="Subtitle 2"/>
              <p:cNvSpPr txBox="1">
                <a:spLocks/>
              </p:cNvSpPr>
              <p:nvPr/>
            </p:nvSpPr>
            <p:spPr>
              <a:xfrm>
                <a:off x="3803769" y="386630"/>
                <a:ext cx="11383147" cy="1160157"/>
              </a:xfrm>
              <a:prstGeom prst="rect">
                <a:avLst/>
              </a:prstGeom>
              <a:noFill/>
            </p:spPr>
            <p:txBody>
              <a:bodyPr wrap="square" rtlCol="0" anchor="ctr" anchorCtr="0">
                <a:spAutoFit/>
              </a:bodyPr>
              <a:lstStyle>
                <a:defPPr>
                  <a:defRPr lang="en-US"/>
                </a:defPPr>
                <a:lvl1pPr defTabSz="1828434">
                  <a:defRPr sz="1600" b="1">
                    <a:solidFill>
                      <a:srgbClr val="445469"/>
                    </a:solidFill>
                    <a:latin typeface="Montserrat Bold" charset="0"/>
                    <a:ea typeface="Montserrat Bold" charset="0"/>
                    <a:cs typeface="Montserrat Bold" charset="0"/>
                  </a:defRPr>
                </a:lvl1pPr>
              </a:lstStyle>
              <a:p>
                <a:pPr algn="just">
                  <a:spcAft>
                    <a:spcPct val="20000"/>
                  </a:spcAft>
                </a:pPr>
                <a:r>
                  <a:rPr lang="fr-FR" sz="2000" dirty="0">
                    <a:solidFill>
                      <a:schemeClr val="tx1"/>
                    </a:solidFill>
                    <a:latin typeface="Times New Roman" panose="02020603050405020304" pitchFamily="18" charset="0"/>
                    <a:ea typeface="+mn-ea"/>
                    <a:cs typeface="Times New Roman" panose="02020603050405020304" pitchFamily="18" charset="0"/>
                  </a:rPr>
                  <a:t>Ateliers de validation des données registre/dhis2 dans les districts </a:t>
                </a:r>
                <a:r>
                  <a:rPr lang="fr-FR" sz="2000" dirty="0" smtClean="0">
                    <a:solidFill>
                      <a:schemeClr val="tx1"/>
                    </a:solidFill>
                    <a:latin typeface="Times New Roman" panose="02020603050405020304" pitchFamily="18" charset="0"/>
                    <a:ea typeface="+mn-ea"/>
                    <a:cs typeface="Times New Roman" panose="02020603050405020304" pitchFamily="18" charset="0"/>
                  </a:rPr>
                  <a:t>sanitaires.</a:t>
                </a:r>
                <a:endParaRPr lang="fr-FR" dirty="0">
                  <a:solidFill>
                    <a:srgbClr val="336699"/>
                  </a:solidFill>
                  <a:latin typeface="Times New Roman" panose="02020603050405020304" pitchFamily="18" charset="0"/>
                  <a:cs typeface="Times New Roman" panose="02020603050405020304" pitchFamily="18" charset="0"/>
                </a:endParaRPr>
              </a:p>
            </p:txBody>
          </p:sp>
          <p:sp>
            <p:nvSpPr>
              <p:cNvPr id="14" name="Subtitle 2"/>
              <p:cNvSpPr txBox="1">
                <a:spLocks/>
              </p:cNvSpPr>
              <p:nvPr/>
            </p:nvSpPr>
            <p:spPr>
              <a:xfrm>
                <a:off x="3803774" y="2607051"/>
                <a:ext cx="11485859" cy="1664574"/>
              </a:xfrm>
              <a:prstGeom prst="rect">
                <a:avLst/>
              </a:prstGeom>
              <a:noFill/>
            </p:spPr>
            <p:txBody>
              <a:bodyPr wrap="square" rtlCol="0" anchor="ctr" anchorCtr="0">
                <a:spAutoFit/>
              </a:bodyPr>
              <a:lstStyle>
                <a:defPPr>
                  <a:defRPr lang="en-US"/>
                </a:defPPr>
                <a:lvl1pPr defTabSz="1828434">
                  <a:defRPr sz="1600" b="1">
                    <a:solidFill>
                      <a:srgbClr val="445469"/>
                    </a:solidFill>
                    <a:latin typeface="Montserrat Bold" charset="0"/>
                    <a:ea typeface="Montserrat Bold" charset="0"/>
                    <a:cs typeface="Montserrat Bold" charset="0"/>
                  </a:defRPr>
                </a:lvl1pPr>
              </a:lstStyle>
              <a:p>
                <a:pPr algn="just">
                  <a:spcAft>
                    <a:spcPct val="20000"/>
                  </a:spcAft>
                </a:pPr>
                <a:r>
                  <a:rPr lang="fr-FR" sz="2000" dirty="0">
                    <a:solidFill>
                      <a:schemeClr val="tx1"/>
                    </a:solidFill>
                    <a:latin typeface="Times New Roman" panose="02020603050405020304" pitchFamily="18" charset="0"/>
                    <a:ea typeface="+mn-ea"/>
                    <a:cs typeface="Times New Roman" panose="02020603050405020304" pitchFamily="18" charset="0"/>
                  </a:rPr>
                  <a:t>Appui aux Ateliers de validation des données registre/dhis2 dans les 13 districts sanitaires du Batha et Lac par le niveau </a:t>
                </a:r>
                <a:r>
                  <a:rPr lang="fr-FR" sz="2000" dirty="0" smtClean="0">
                    <a:solidFill>
                      <a:schemeClr val="tx1"/>
                    </a:solidFill>
                    <a:latin typeface="Times New Roman" panose="02020603050405020304" pitchFamily="18" charset="0"/>
                    <a:ea typeface="+mn-ea"/>
                    <a:cs typeface="Times New Roman" panose="02020603050405020304" pitchFamily="18" charset="0"/>
                  </a:rPr>
                  <a:t>central.</a:t>
                </a:r>
                <a:endParaRPr lang="fr-FR" sz="1400" dirty="0">
                  <a:solidFill>
                    <a:srgbClr val="336699"/>
                  </a:solidFill>
                  <a:latin typeface="Times New Roman" panose="02020603050405020304" pitchFamily="18" charset="0"/>
                  <a:cs typeface="Times New Roman" panose="02020603050405020304" pitchFamily="18" charset="0"/>
                </a:endParaRPr>
              </a:p>
            </p:txBody>
          </p:sp>
          <p:sp>
            <p:nvSpPr>
              <p:cNvPr id="15" name="Oval 37"/>
              <p:cNvSpPr/>
              <p:nvPr/>
            </p:nvSpPr>
            <p:spPr>
              <a:xfrm>
                <a:off x="1912967" y="165060"/>
                <a:ext cx="1890802" cy="1601802"/>
              </a:xfrm>
              <a:prstGeom prst="ellipse">
                <a:avLst/>
              </a:prstGeom>
              <a:solidFill>
                <a:srgbClr val="119CF4"/>
              </a:solidFill>
              <a:ln w="12700" cap="flat" cmpd="sng" algn="ctr">
                <a:noFill/>
                <a:prstDash val="solid"/>
                <a:miter lim="800000"/>
              </a:ln>
              <a:effectLst/>
            </p:spPr>
            <p:txBody>
              <a:bodyPr rtlCol="0" anchor="ctr"/>
              <a:lstStyle/>
              <a:p>
                <a:pPr marL="0" marR="0" lvl="0" indent="0" algn="just"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rPr>
                  <a:t>1</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6" name="Subtitle 2"/>
              <p:cNvSpPr txBox="1">
                <a:spLocks/>
              </p:cNvSpPr>
              <p:nvPr/>
            </p:nvSpPr>
            <p:spPr>
              <a:xfrm>
                <a:off x="4855990" y="7351188"/>
                <a:ext cx="8533359" cy="554857"/>
              </a:xfrm>
              <a:prstGeom prst="rect">
                <a:avLst/>
              </a:prstGeom>
              <a:noFill/>
            </p:spPr>
            <p:txBody>
              <a:bodyPr wrap="square" rtlCol="0" anchor="ctr" anchorCtr="0">
                <a:spAutoFit/>
              </a:bodyPr>
              <a:lstStyle>
                <a:defPPr>
                  <a:defRPr lang="en-US"/>
                </a:defPPr>
                <a:lvl1pPr defTabSz="1828434">
                  <a:defRPr sz="1600" b="1">
                    <a:solidFill>
                      <a:srgbClr val="445469"/>
                    </a:solidFill>
                    <a:latin typeface="Montserrat Bold" charset="0"/>
                    <a:ea typeface="Montserrat Bold" charset="0"/>
                    <a:cs typeface="Montserrat Bold" charset="0"/>
                  </a:defRPr>
                </a:lvl1pPr>
              </a:lstStyle>
              <a:p>
                <a:pPr algn="just"/>
                <a:endParaRPr lang="fr-FR" dirty="0">
                  <a:solidFill>
                    <a:srgbClr val="336699"/>
                  </a:solidFill>
                </a:endParaRPr>
              </a:p>
            </p:txBody>
          </p:sp>
        </p:grpSp>
        <p:sp>
          <p:nvSpPr>
            <p:cNvPr id="12" name="Oval 37"/>
            <p:cNvSpPr/>
            <p:nvPr/>
          </p:nvSpPr>
          <p:spPr>
            <a:xfrm>
              <a:off x="3345450" y="2801968"/>
              <a:ext cx="1176110" cy="996345"/>
            </a:xfrm>
            <a:prstGeom prst="ellipse">
              <a:avLst/>
            </a:prstGeom>
            <a:solidFill>
              <a:srgbClr val="119CF4"/>
            </a:solidFill>
            <a:ln w="12700" cap="flat" cmpd="sng" algn="ctr">
              <a:noFill/>
              <a:prstDash val="solid"/>
              <a:miter lim="800000"/>
            </a:ln>
            <a:effectLst/>
          </p:spPr>
          <p:txBody>
            <a:bodyPr rtlCol="0" anchor="ctr"/>
            <a:lstStyle/>
            <a:p>
              <a:pPr marL="0" marR="0" lvl="0" indent="0" algn="just"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rPr>
                <a:t>2</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grpSp>
      <p:sp>
        <p:nvSpPr>
          <p:cNvPr id="17" name="Oval 37"/>
          <p:cNvSpPr/>
          <p:nvPr/>
        </p:nvSpPr>
        <p:spPr>
          <a:xfrm>
            <a:off x="2941476" y="5400498"/>
            <a:ext cx="902772" cy="996345"/>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rPr>
              <a:t>3</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8" name="ZoneTexte 17">
            <a:extLst>
              <a:ext uri="{FF2B5EF4-FFF2-40B4-BE49-F238E27FC236}">
                <a16:creationId xmlns:a16="http://schemas.microsoft.com/office/drawing/2014/main" xmlns="" id="{A1F2C91B-0A70-615E-24A8-AF1B622B821F}"/>
              </a:ext>
            </a:extLst>
          </p:cNvPr>
          <p:cNvSpPr txBox="1"/>
          <p:nvPr/>
        </p:nvSpPr>
        <p:spPr>
          <a:xfrm>
            <a:off x="3922468" y="5544727"/>
            <a:ext cx="5143313" cy="707886"/>
          </a:xfrm>
          <a:prstGeom prst="rect">
            <a:avLst/>
          </a:prstGeom>
          <a:noFill/>
        </p:spPr>
        <p:txBody>
          <a:bodyPr wrap="square">
            <a:spAutoFit/>
          </a:bodyPr>
          <a:lstStyle/>
          <a:p>
            <a:pPr algn="just">
              <a:spcAft>
                <a:spcPct val="20000"/>
              </a:spcAft>
            </a:pPr>
            <a:r>
              <a:rPr lang="fr-FR" sz="2000" b="1" dirty="0">
                <a:latin typeface="Times New Roman" panose="02020603050405020304" pitchFamily="18" charset="0"/>
                <a:cs typeface="Times New Roman" panose="02020603050405020304" pitchFamily="18" charset="0"/>
              </a:rPr>
              <a:t>Extraction et partage des données DHIS2 aux districts sanitaires pour </a:t>
            </a:r>
            <a:r>
              <a:rPr lang="fr-FR" sz="2000" b="1" dirty="0" smtClean="0">
                <a:latin typeface="Times New Roman" panose="02020603050405020304" pitchFamily="18" charset="0"/>
                <a:cs typeface="Times New Roman" panose="02020603050405020304" pitchFamily="18" charset="0"/>
              </a:rPr>
              <a:t>correction.</a:t>
            </a:r>
            <a:endParaRPr lang="fr-FR" sz="1800" b="1" dirty="0">
              <a:latin typeface="Times New Roman" panose="02020603050405020304" pitchFamily="18" charset="0"/>
              <a:cs typeface="Times New Roman" panose="02020603050405020304" pitchFamily="18" charset="0"/>
            </a:endParaRPr>
          </a:p>
        </p:txBody>
      </p:sp>
      <p:sp>
        <p:nvSpPr>
          <p:cNvPr id="19" name="Oval 37">
            <a:extLst>
              <a:ext uri="{FF2B5EF4-FFF2-40B4-BE49-F238E27FC236}">
                <a16:creationId xmlns:a16="http://schemas.microsoft.com/office/drawing/2014/main" xmlns="" id="{B04790D5-C947-F79C-1F40-8235E89CCA9C}"/>
              </a:ext>
            </a:extLst>
          </p:cNvPr>
          <p:cNvSpPr/>
          <p:nvPr/>
        </p:nvSpPr>
        <p:spPr>
          <a:xfrm>
            <a:off x="2949136" y="4051335"/>
            <a:ext cx="895111" cy="996345"/>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rPr>
              <a:t>3</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20" name="ZoneTexte 19">
            <a:extLst>
              <a:ext uri="{FF2B5EF4-FFF2-40B4-BE49-F238E27FC236}">
                <a16:creationId xmlns:a16="http://schemas.microsoft.com/office/drawing/2014/main" xmlns="" id="{DE8C5226-4213-E778-97F6-1513E67EF5B4}"/>
              </a:ext>
            </a:extLst>
          </p:cNvPr>
          <p:cNvSpPr txBox="1"/>
          <p:nvPr/>
        </p:nvSpPr>
        <p:spPr>
          <a:xfrm>
            <a:off x="3922468" y="4195564"/>
            <a:ext cx="5088259" cy="707886"/>
          </a:xfrm>
          <a:prstGeom prst="rect">
            <a:avLst/>
          </a:prstGeom>
          <a:noFill/>
        </p:spPr>
        <p:txBody>
          <a:bodyPr wrap="square">
            <a:spAutoFit/>
          </a:bodyPr>
          <a:lstStyle/>
          <a:p>
            <a:pPr algn="just">
              <a:spcAft>
                <a:spcPct val="20000"/>
              </a:spcAft>
            </a:pPr>
            <a:r>
              <a:rPr lang="fr-FR" sz="2000" b="1" dirty="0">
                <a:latin typeface="Times New Roman" panose="02020603050405020304" pitchFamily="18" charset="0"/>
                <a:cs typeface="Times New Roman" panose="02020603050405020304" pitchFamily="18" charset="0"/>
              </a:rPr>
              <a:t>Inventaire, collecte et retour des tablettes sur N'Djamena pour certain </a:t>
            </a:r>
            <a:r>
              <a:rPr lang="fr-FR" sz="2000" b="1" dirty="0" smtClean="0">
                <a:latin typeface="Times New Roman" panose="02020603050405020304" pitchFamily="18" charset="0"/>
                <a:cs typeface="Times New Roman" panose="02020603050405020304" pitchFamily="18" charset="0"/>
              </a:rPr>
              <a:t>DS.</a:t>
            </a:r>
            <a:endParaRPr lang="fr-FR"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460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oogle Shape;145;g2073e6c94da_0_71"/>
          <p:cNvGrpSpPr/>
          <p:nvPr/>
        </p:nvGrpSpPr>
        <p:grpSpPr>
          <a:xfrm>
            <a:off x="295275" y="0"/>
            <a:ext cx="8591550" cy="1008062"/>
            <a:chOff x="0" y="0"/>
            <a:chExt cx="8592857" cy="1007184"/>
          </a:xfrm>
        </p:grpSpPr>
        <p:sp>
          <p:nvSpPr>
            <p:cNvPr id="26626" name="Google Shape;146;g2073e6c94da_0_71"/>
            <p:cNvSpPr/>
            <p:nvPr/>
          </p:nvSpPr>
          <p:spPr>
            <a:xfrm>
              <a:off x="4280657" y="984"/>
              <a:ext cx="4312200" cy="1006200"/>
            </a:xfrm>
            <a:prstGeom prst="rightArrow">
              <a:avLst>
                <a:gd name="adj1" fmla="val 75000"/>
                <a:gd name="adj2" fmla="val 49999"/>
              </a:avLst>
            </a:prstGeom>
            <a:solidFill>
              <a:srgbClr val="D9D2E9"/>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6627" name="Google Shape;147;g2073e6c94da_0_71"/>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48" name="Google Shape;148;g2073e6c94da_0_71"/>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000" b="1" cap="none" noProof="1">
                  <a:solidFill>
                    <a:schemeClr val="dk1"/>
                  </a:solidFill>
                  <a:latin typeface="Arial" panose="020B0604020202020204"/>
                  <a:ea typeface="Arial" panose="020B0604020202020204"/>
                  <a:cs typeface="Arial" panose="020B0604020202020204"/>
                  <a:sym typeface="Arial" panose="020B0604020202020204"/>
                </a:rPr>
                <a:t>Principaux enseignements tirés en 2023 : Focus Digitalization   </a:t>
              </a:r>
              <a:endParaRPr sz="2000" b="1" cap="none" noProof="1">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49" name="Google Shape;149;g2073e6c94da_0_71"/>
          <p:cNvSpPr txBox="1"/>
          <p:nvPr/>
        </p:nvSpPr>
        <p:spPr>
          <a:xfrm>
            <a:off x="4993104" y="144549"/>
            <a:ext cx="3729789" cy="598487"/>
          </a:xfrm>
          <a:prstGeom prst="rect">
            <a:avLst/>
          </a:prstGeom>
          <a:noFill/>
          <a:ln>
            <a:noFill/>
          </a:ln>
        </p:spPr>
        <p:txBody>
          <a:bodyPr spcFirstLastPara="1" wrap="square" lIns="91425" tIns="45700" rIns="91425" bIns="45700" anchor="t" anchorCtr="0">
            <a:noAutofit/>
          </a:bodyPr>
          <a:lstStyle/>
          <a:p>
            <a:pPr marR="0" fontAlgn="auto">
              <a:spcBef>
                <a:spcPts val="360"/>
              </a:spcBef>
              <a:spcAft>
                <a:spcPts val="0"/>
              </a:spcAft>
              <a:buClr>
                <a:srgbClr val="000000"/>
              </a:buClr>
              <a:buSzPts val="2400"/>
              <a:buFont typeface="Arial" panose="020B0604020202020204"/>
              <a:buNone/>
            </a:pPr>
            <a:r>
              <a:rPr lang="fr-FR" sz="1800" b="1"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Quels sont les défis que </a:t>
            </a:r>
            <a:r>
              <a:rPr lang="fr-FR" sz="1800" b="1" cap="none" noProof="1" smtClean="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vous </a:t>
            </a:r>
            <a:r>
              <a:rPr lang="fr-FR" sz="1800" b="1"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avez dû relever ?</a:t>
            </a:r>
            <a:endParaRPr sz="1800" b="1"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aphicFrame>
        <p:nvGraphicFramePr>
          <p:cNvPr id="7" name="Tableau 6">
            <a:extLst>
              <a:ext uri="{FF2B5EF4-FFF2-40B4-BE49-F238E27FC236}">
                <a16:creationId xmlns:a16="http://schemas.microsoft.com/office/drawing/2014/main" xmlns="" id="{F4A69BB9-6E9C-4B30-2DC5-C550B7D95702}"/>
              </a:ext>
            </a:extLst>
          </p:cNvPr>
          <p:cNvGraphicFramePr>
            <a:graphicFrameLocks noGrp="1"/>
          </p:cNvGraphicFramePr>
          <p:nvPr>
            <p:extLst>
              <p:ext uri="{D42A27DB-BD31-4B8C-83A1-F6EECF244321}">
                <p14:modId xmlns:p14="http://schemas.microsoft.com/office/powerpoint/2010/main" val="1549186023"/>
              </p:ext>
            </p:extLst>
          </p:nvPr>
        </p:nvGraphicFramePr>
        <p:xfrm>
          <a:off x="0" y="1075482"/>
          <a:ext cx="9144000" cy="5782518"/>
        </p:xfrm>
        <a:graphic>
          <a:graphicData uri="http://schemas.openxmlformats.org/drawingml/2006/table">
            <a:tbl>
              <a:tblPr firstRow="1" firstCol="1" bandRow="1">
                <a:tableStyleId>{FABFCF23-3B69-468F-B69F-88F6DE6A72F2}</a:tableStyleId>
              </a:tblPr>
              <a:tblGrid>
                <a:gridCol w="3054073">
                  <a:extLst>
                    <a:ext uri="{9D8B030D-6E8A-4147-A177-3AD203B41FA5}">
                      <a16:colId xmlns:a16="http://schemas.microsoft.com/office/drawing/2014/main" xmlns="" val="2076301071"/>
                    </a:ext>
                  </a:extLst>
                </a:gridCol>
                <a:gridCol w="2781243">
                  <a:extLst>
                    <a:ext uri="{9D8B030D-6E8A-4147-A177-3AD203B41FA5}">
                      <a16:colId xmlns:a16="http://schemas.microsoft.com/office/drawing/2014/main" xmlns="" val="270356271"/>
                    </a:ext>
                  </a:extLst>
                </a:gridCol>
                <a:gridCol w="3308684">
                  <a:extLst>
                    <a:ext uri="{9D8B030D-6E8A-4147-A177-3AD203B41FA5}">
                      <a16:colId xmlns:a16="http://schemas.microsoft.com/office/drawing/2014/main" xmlns="" val="2963108228"/>
                    </a:ext>
                  </a:extLst>
                </a:gridCol>
              </a:tblGrid>
              <a:tr h="404052">
                <a:tc>
                  <a:txBody>
                    <a:bodyPr/>
                    <a:lstStyle/>
                    <a:p>
                      <a:pPr algn="ctr">
                        <a:lnSpc>
                          <a:spcPct val="107000"/>
                        </a:lnSpc>
                        <a:spcAft>
                          <a:spcPts val="800"/>
                        </a:spcAft>
                      </a:pPr>
                      <a:r>
                        <a:rPr lang="fr-FR" sz="2000" dirty="0">
                          <a:solidFill>
                            <a:schemeClr val="bg1"/>
                          </a:solidFill>
                          <a:effectLst/>
                        </a:rPr>
                        <a:t>Contraintes </a:t>
                      </a:r>
                      <a:endParaRPr lang="x-none"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solidFill>
                            <a:schemeClr val="bg1"/>
                          </a:solidFill>
                          <a:effectLst/>
                        </a:rPr>
                        <a:t>Conséquences</a:t>
                      </a:r>
                      <a:endParaRPr lang="x-none"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000" dirty="0">
                          <a:solidFill>
                            <a:schemeClr val="bg1"/>
                          </a:solidFill>
                          <a:effectLst/>
                        </a:rPr>
                        <a:t>Mesures entreprises </a:t>
                      </a:r>
                      <a:endParaRPr lang="x-none"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43394303"/>
                  </a:ext>
                </a:extLst>
              </a:tr>
              <a:tr h="1818075">
                <a:tc>
                  <a:txBody>
                    <a:bodyPr/>
                    <a:lstStyle/>
                    <a:p>
                      <a:pPr lvl="0" algn="just" rtl="0"/>
                      <a:r>
                        <a:rPr lang="fr-FR" sz="1600" b="0" kern="1200" dirty="0">
                          <a:solidFill>
                            <a:schemeClr val="tx1"/>
                          </a:solidFill>
                          <a:effectLst/>
                          <a:latin typeface="Times New Roman" panose="02020603050405020304" pitchFamily="18" charset="0"/>
                          <a:ea typeface="+mn-ea"/>
                          <a:cs typeface="Times New Roman" panose="02020603050405020304" pitchFamily="18" charset="0"/>
                        </a:rPr>
                        <a:t>Absence de suivi des données du DHIS2 : les données du serveur ne bénéficient que peu d’attentions de la part de l’ensemble des superviseurs du niveau district.  </a:t>
                      </a:r>
                      <a:endParaRPr lang="x-none"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FR" sz="1600" b="0" dirty="0">
                          <a:solidFill>
                            <a:schemeClr val="tx1"/>
                          </a:solidFill>
                          <a:effectLst/>
                          <a:latin typeface="Times New Roman" panose="02020603050405020304" pitchFamily="18" charset="0"/>
                          <a:cs typeface="Times New Roman" panose="02020603050405020304" pitchFamily="18" charset="0"/>
                        </a:rPr>
                        <a:t>Mauvaise qualité des données du DHIS2</a:t>
                      </a:r>
                      <a:endParaRPr lang="x-none"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FR" sz="1800" kern="1200" dirty="0" smtClean="0">
                          <a:solidFill>
                            <a:schemeClr val="dk1"/>
                          </a:solidFill>
                          <a:effectLst/>
                          <a:latin typeface="Times New Roman" panose="02020603050405020304" pitchFamily="18" charset="0"/>
                          <a:ea typeface="+mn-ea"/>
                          <a:cs typeface="Times New Roman" panose="02020603050405020304" pitchFamily="18" charset="0"/>
                        </a:rPr>
                        <a:t>Suivre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les données dès le premier cycle </a:t>
                      </a:r>
                      <a:r>
                        <a:rPr lang="en-GB" sz="18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800" kern="1200" dirty="0" err="1" smtClean="0">
                          <a:solidFill>
                            <a:schemeClr val="dk1"/>
                          </a:solidFill>
                          <a:effectLst/>
                          <a:latin typeface="Times New Roman" panose="02020603050405020304" pitchFamily="18" charset="0"/>
                          <a:ea typeface="+mn-ea"/>
                          <a:cs typeface="Times New Roman" panose="02020603050405020304" pitchFamily="18" charset="0"/>
                        </a:rPr>
                        <a:t>récruter</a:t>
                      </a:r>
                      <a:r>
                        <a:rPr lang="en-GB"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GB" sz="1800" kern="1200" dirty="0">
                          <a:solidFill>
                            <a:schemeClr val="dk1"/>
                          </a:solidFill>
                          <a:effectLst/>
                          <a:latin typeface="Times New Roman" panose="02020603050405020304" pitchFamily="18" charset="0"/>
                          <a:ea typeface="+mn-ea"/>
                          <a:cs typeface="Times New Roman" panose="02020603050405020304" pitchFamily="18" charset="0"/>
                        </a:rPr>
                        <a:t>un </a:t>
                      </a:r>
                      <a:r>
                        <a:rPr lang="en-GB" sz="1800" kern="1200" dirty="0" err="1" smtClean="0">
                          <a:solidFill>
                            <a:schemeClr val="dk1"/>
                          </a:solidFill>
                          <a:effectLst/>
                          <a:latin typeface="Times New Roman" panose="02020603050405020304" pitchFamily="18" charset="0"/>
                          <a:ea typeface="+mn-ea"/>
                          <a:cs typeface="Times New Roman" panose="02020603050405020304" pitchFamily="18" charset="0"/>
                        </a:rPr>
                        <a:t>téchnicien</a:t>
                      </a:r>
                      <a:r>
                        <a:rPr lang="en-GB" sz="1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GB" sz="1800" kern="1200" dirty="0">
                          <a:solidFill>
                            <a:schemeClr val="dk1"/>
                          </a:solidFill>
                          <a:effectLst/>
                          <a:latin typeface="Times New Roman" panose="02020603050405020304" pitchFamily="18" charset="0"/>
                          <a:ea typeface="+mn-ea"/>
                          <a:cs typeface="Times New Roman" panose="02020603050405020304" pitchFamily="18" charset="0"/>
                        </a:rPr>
                        <a:t>CPS par district à image de </a:t>
                      </a:r>
                      <a:r>
                        <a:rPr lang="en-GB" sz="1800" kern="1200" dirty="0" err="1">
                          <a:solidFill>
                            <a:schemeClr val="dk1"/>
                          </a:solidFill>
                          <a:effectLst/>
                          <a:latin typeface="Times New Roman" panose="02020603050405020304" pitchFamily="18" charset="0"/>
                          <a:ea typeface="+mn-ea"/>
                          <a:cs typeface="Times New Roman" panose="02020603050405020304" pitchFamily="18" charset="0"/>
                        </a:rPr>
                        <a:t>ce</a:t>
                      </a:r>
                      <a:r>
                        <a:rPr lang="en-GB" sz="1800" kern="1200" dirty="0">
                          <a:solidFill>
                            <a:schemeClr val="dk1"/>
                          </a:solidFill>
                          <a:effectLst/>
                          <a:latin typeface="Times New Roman" panose="02020603050405020304" pitchFamily="18" charset="0"/>
                          <a:ea typeface="+mn-ea"/>
                          <a:cs typeface="Times New Roman" panose="02020603050405020304" pitchFamily="18" charset="0"/>
                        </a:rPr>
                        <a:t> qui </a:t>
                      </a:r>
                      <a:r>
                        <a:rPr lang="en-GB" sz="1800" kern="1200" dirty="0" err="1">
                          <a:solidFill>
                            <a:schemeClr val="dk1"/>
                          </a:solidFill>
                          <a:effectLst/>
                          <a:latin typeface="Times New Roman" panose="02020603050405020304" pitchFamily="18" charset="0"/>
                          <a:ea typeface="+mn-ea"/>
                          <a:cs typeface="Times New Roman" panose="02020603050405020304" pitchFamily="18" charset="0"/>
                        </a:rPr>
                        <a:t>est</a:t>
                      </a:r>
                      <a:r>
                        <a:rPr lang="en-GB" sz="1800" kern="1200" dirty="0">
                          <a:solidFill>
                            <a:schemeClr val="dk1"/>
                          </a:solidFill>
                          <a:effectLst/>
                          <a:latin typeface="Times New Roman" panose="02020603050405020304" pitchFamily="18" charset="0"/>
                          <a:ea typeface="+mn-ea"/>
                          <a:cs typeface="Times New Roman" panose="02020603050405020304" pitchFamily="18" charset="0"/>
                        </a:rPr>
                        <a:t> fait pour la CDM 2023.</a:t>
                      </a:r>
                      <a:endParaRPr lang="x-none"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19031148"/>
                  </a:ext>
                </a:extLst>
              </a:tr>
              <a:tr h="1708692">
                <a:tc>
                  <a:txBody>
                    <a:bodyPr/>
                    <a:lstStyle/>
                    <a:p>
                      <a:pPr algn="just">
                        <a:lnSpc>
                          <a:spcPct val="107000"/>
                        </a:lnSpc>
                        <a:spcAft>
                          <a:spcPts val="800"/>
                        </a:spcAft>
                      </a:pPr>
                      <a:r>
                        <a:rPr lang="fr-FR" sz="1600" b="0" kern="1200" dirty="0">
                          <a:solidFill>
                            <a:schemeClr val="tx1"/>
                          </a:solidFill>
                          <a:effectLst/>
                          <a:latin typeface="Times New Roman" panose="02020603050405020304" pitchFamily="18" charset="0"/>
                          <a:ea typeface="+mn-ea"/>
                          <a:cs typeface="Times New Roman" panose="02020603050405020304" pitchFamily="18" charset="0"/>
                        </a:rPr>
                        <a:t>Faible capacité des acteurs du niveau périphérique sur la digitalisation des données CPS</a:t>
                      </a:r>
                      <a:endParaRPr lang="x-none"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just">
                        <a:lnSpc>
                          <a:spcPct val="107000"/>
                        </a:lnSpc>
                        <a:spcAft>
                          <a:spcPts val="800"/>
                        </a:spcAft>
                      </a:pPr>
                      <a:r>
                        <a:rPr lang="fr-FR" sz="1600" b="0" dirty="0">
                          <a:solidFill>
                            <a:schemeClr val="tx1"/>
                          </a:solidFill>
                          <a:effectLst/>
                          <a:latin typeface="Times New Roman" panose="02020603050405020304" pitchFamily="18" charset="0"/>
                          <a:cs typeface="Times New Roman" panose="02020603050405020304" pitchFamily="18" charset="0"/>
                        </a:rPr>
                        <a:t> </a:t>
                      </a:r>
                      <a:endParaRPr lang="x-none"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FR" sz="1600" b="0" kern="1200" dirty="0">
                          <a:solidFill>
                            <a:schemeClr val="tx1"/>
                          </a:solidFill>
                          <a:effectLst/>
                          <a:latin typeface="Times New Roman" panose="02020603050405020304" pitchFamily="18" charset="0"/>
                          <a:ea typeface="+mn-ea"/>
                          <a:cs typeface="Times New Roman" panose="02020603050405020304" pitchFamily="18" charset="0"/>
                        </a:rPr>
                        <a:t>Discordance des données CPS des registres avec celles du serveur autour de 13% en moyenne;</a:t>
                      </a:r>
                      <a:endParaRPr lang="x-none"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lvl="0" indent="0" algn="just" defTabSz="914400" rtl="0" eaLnBrk="1" latinLnBrk="0" hangingPunct="1">
                        <a:lnSpc>
                          <a:spcPct val="107000"/>
                        </a:lnSpc>
                        <a:spcAft>
                          <a:spcPts val="800"/>
                        </a:spcAft>
                        <a:buFont typeface="Arial" panose="020B0604020202020204" pitchFamily="34" charset="0"/>
                        <a:buNone/>
                      </a:pPr>
                      <a:r>
                        <a:rPr lang="fr-FR" sz="1600" b="0" kern="1200" dirty="0" smtClean="0">
                          <a:solidFill>
                            <a:schemeClr val="tx1"/>
                          </a:solidFill>
                          <a:effectLst/>
                          <a:latin typeface="Times New Roman" panose="02020603050405020304" pitchFamily="18" charset="0"/>
                          <a:ea typeface="+mn-ea"/>
                          <a:cs typeface="Times New Roman" panose="02020603050405020304" pitchFamily="18" charset="0"/>
                        </a:rPr>
                        <a:t>Mettre </a:t>
                      </a:r>
                      <a:r>
                        <a:rPr lang="fr-FR" sz="1600" b="0" kern="1200" dirty="0">
                          <a:solidFill>
                            <a:schemeClr val="tx1"/>
                          </a:solidFill>
                          <a:effectLst/>
                          <a:latin typeface="Times New Roman" panose="02020603050405020304" pitchFamily="18" charset="0"/>
                          <a:ea typeface="+mn-ea"/>
                          <a:cs typeface="Times New Roman" panose="02020603050405020304" pitchFamily="18" charset="0"/>
                        </a:rPr>
                        <a:t>l’accent sur la supervision de la formation à tous les niveaux</a:t>
                      </a:r>
                      <a:endParaRPr lang="x-none"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xmlns="" val="10402258"/>
                  </a:ext>
                </a:extLst>
              </a:tr>
              <a:tr h="1851699">
                <a:tc>
                  <a:txBody>
                    <a:bodyPr/>
                    <a:lstStyle/>
                    <a:p>
                      <a:pPr lvl="0" algn="just" rtl="0"/>
                      <a:r>
                        <a:rPr lang="fr-FR" sz="1600" b="0" kern="1200" dirty="0" smtClean="0">
                          <a:solidFill>
                            <a:schemeClr val="tx1"/>
                          </a:solidFill>
                          <a:effectLst/>
                          <a:latin typeface="Times New Roman" panose="02020603050405020304" pitchFamily="18" charset="0"/>
                          <a:ea typeface="+mn-ea"/>
                          <a:cs typeface="Times New Roman" panose="02020603050405020304" pitchFamily="18" charset="0"/>
                        </a:rPr>
                        <a:t>Insuffisance </a:t>
                      </a:r>
                      <a:r>
                        <a:rPr lang="fr-FR" sz="1600" b="0" kern="1200" dirty="0">
                          <a:solidFill>
                            <a:schemeClr val="tx1"/>
                          </a:solidFill>
                          <a:effectLst/>
                          <a:latin typeface="Times New Roman" panose="02020603050405020304" pitchFamily="18" charset="0"/>
                          <a:ea typeface="+mn-ea"/>
                          <a:cs typeface="Times New Roman" panose="02020603050405020304" pitchFamily="18" charset="0"/>
                        </a:rPr>
                        <a:t>dans le paramétrage du système</a:t>
                      </a:r>
                      <a:r>
                        <a:rPr lang="x-none" sz="1600" b="0" dirty="0">
                          <a:solidFill>
                            <a:schemeClr val="tx1"/>
                          </a:solidFill>
                          <a:effectLst/>
                          <a:latin typeface="Times New Roman" panose="02020603050405020304" pitchFamily="18" charset="0"/>
                          <a:cs typeface="Times New Roman" panose="02020603050405020304" pitchFamily="18" charset="0"/>
                        </a:rPr>
                        <a:t> </a:t>
                      </a:r>
                      <a:endParaRPr lang="x-none"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lvl="0" algn="just" rtl="0"/>
                      <a:r>
                        <a:rPr lang="fr-FR" sz="1600" b="0" kern="1200" dirty="0">
                          <a:solidFill>
                            <a:schemeClr val="tx1"/>
                          </a:solidFill>
                          <a:effectLst/>
                          <a:latin typeface="Times New Roman" panose="02020603050405020304" pitchFamily="18" charset="0"/>
                          <a:ea typeface="+mn-ea"/>
                          <a:cs typeface="Times New Roman" panose="02020603050405020304" pitchFamily="18" charset="0"/>
                        </a:rPr>
                        <a:t>le fait que le système accepte plus de deux traitements (évènements) pour un même cycle a accentué les discordances des données. </a:t>
                      </a:r>
                      <a:endParaRPr lang="x-none"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83185" marR="0" lvl="0" indent="0" algn="just" defTabSz="914400" rtl="0" eaLnBrk="1" fontAlgn="auto" latinLnBrk="0" hangingPunct="1">
                        <a:lnSpc>
                          <a:spcPct val="100000"/>
                        </a:lnSpc>
                        <a:spcBef>
                          <a:spcPts val="0"/>
                        </a:spcBef>
                        <a:spcAft>
                          <a:spcPts val="0"/>
                        </a:spcAft>
                        <a:buClrTx/>
                        <a:buSzTx/>
                        <a:buFontTx/>
                        <a:buNone/>
                        <a:tabLst/>
                        <a:defRPr/>
                      </a:pPr>
                      <a:r>
                        <a:rPr lang="fr-FR" sz="1600" b="0" kern="1200" dirty="0">
                          <a:solidFill>
                            <a:schemeClr val="tx1"/>
                          </a:solidFill>
                          <a:effectLst/>
                          <a:latin typeface="Times New Roman" panose="02020603050405020304" pitchFamily="18" charset="0"/>
                          <a:ea typeface="+mn-ea"/>
                          <a:cs typeface="Times New Roman" panose="02020603050405020304" pitchFamily="18" charset="0"/>
                        </a:rPr>
                        <a:t>Améliorer le paramétrage du DHIS2 de manière qu’aucun enfant ne reçoit plus d’une fois le même cycle et recourir aussi à d’autres outils complémentaire au </a:t>
                      </a:r>
                      <a:r>
                        <a:rPr lang="fr-FR" sz="1600" b="0" kern="1200" dirty="0" smtClean="0">
                          <a:solidFill>
                            <a:schemeClr val="tx1"/>
                          </a:solidFill>
                          <a:effectLst/>
                          <a:latin typeface="Times New Roman" panose="02020603050405020304" pitchFamily="18" charset="0"/>
                          <a:ea typeface="+mn-ea"/>
                          <a:cs typeface="Times New Roman" panose="02020603050405020304" pitchFamily="18" charset="0"/>
                        </a:rPr>
                        <a:t>DHIS2</a:t>
                      </a:r>
                      <a:endParaRPr lang="x-none"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48492062"/>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oogle Shape;154;g2073e6c94da_0_79"/>
          <p:cNvGrpSpPr/>
          <p:nvPr/>
        </p:nvGrpSpPr>
        <p:grpSpPr>
          <a:xfrm>
            <a:off x="295275" y="115888"/>
            <a:ext cx="8591550" cy="1008062"/>
            <a:chOff x="0" y="0"/>
            <a:chExt cx="8592857" cy="1007184"/>
          </a:xfrm>
        </p:grpSpPr>
        <p:sp>
          <p:nvSpPr>
            <p:cNvPr id="28674" name="Google Shape;155;g2073e6c94da_0_79"/>
            <p:cNvSpPr/>
            <p:nvPr/>
          </p:nvSpPr>
          <p:spPr>
            <a:xfrm>
              <a:off x="4280657" y="984"/>
              <a:ext cx="4312200" cy="1006200"/>
            </a:xfrm>
            <a:prstGeom prst="rightArrow">
              <a:avLst>
                <a:gd name="adj1" fmla="val 75000"/>
                <a:gd name="adj2" fmla="val 49999"/>
              </a:avLst>
            </a:prstGeom>
            <a:solidFill>
              <a:srgbClr val="D9D2E9"/>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8675" name="Google Shape;156;g2073e6c94da_0_79"/>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57" name="Google Shape;157;g2073e6c94da_0_79"/>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2000" b="1" cap="none" noProof="1">
                  <a:solidFill>
                    <a:schemeClr val="dk1"/>
                  </a:solidFill>
                  <a:latin typeface="Times New Roman" panose="02020603050405020304" pitchFamily="18" charset="0"/>
                  <a:cs typeface="Times New Roman" panose="02020603050405020304" pitchFamily="18" charset="0"/>
                  <a:sym typeface="Arial" panose="020B0604020202020204"/>
                </a:rPr>
                <a:t>Principaux enseignements tirés en 2023 : Focus Digitalization   </a:t>
              </a:r>
              <a:endParaRPr sz="20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
        <p:nvSpPr>
          <p:cNvPr id="158" name="Google Shape;158;g2073e6c94da_0_79"/>
          <p:cNvSpPr txBox="1"/>
          <p:nvPr/>
        </p:nvSpPr>
        <p:spPr>
          <a:xfrm>
            <a:off x="0" y="1370012"/>
            <a:ext cx="9144000" cy="5487988"/>
          </a:xfrm>
          <a:prstGeom prst="rect">
            <a:avLst/>
          </a:prstGeom>
          <a:noFill/>
          <a:ln>
            <a:noFill/>
          </a:ln>
        </p:spPr>
        <p:txBody>
          <a:bodyPr spcFirstLastPara="1" wrap="square" lIns="91425" tIns="45700" rIns="91425" bIns="45700" anchor="t" anchorCtr="0">
            <a:normAutofit fontScale="92500" lnSpcReduction="20000"/>
          </a:bodyPr>
          <a:lstStyle/>
          <a:p>
            <a:pPr marR="0" fontAlgn="auto">
              <a:spcBef>
                <a:spcPts val="360"/>
              </a:spcBef>
              <a:spcAft>
                <a:spcPts val="0"/>
              </a:spcAft>
              <a:buClr>
                <a:srgbClr val="000000"/>
              </a:buClr>
              <a:buSzPts val="2400"/>
              <a:buFont typeface="Arial" panose="020B0604020202020204"/>
              <a:buNone/>
            </a:pPr>
            <a:r>
              <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Que feriez-vous différemment à l'avenir </a:t>
            </a:r>
            <a:r>
              <a:rPr lang="fr-FR" sz="2400" cap="none" noProof="1" smtClean="0">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R="0" fontAlgn="auto">
              <a:spcBef>
                <a:spcPts val="360"/>
              </a:spcBef>
              <a:spcAft>
                <a:spcPts val="0"/>
              </a:spcAft>
              <a:buClr>
                <a:srgbClr val="000000"/>
              </a:buClr>
              <a:buSzPts val="2400"/>
              <a:buFont typeface="Arial" panose="020B0604020202020204"/>
              <a:buNone/>
            </a:pPr>
            <a:endPar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ü"/>
            </a:pPr>
            <a:r>
              <a:rPr lang="fr-FR" sz="2400" dirty="0">
                <a:solidFill>
                  <a:schemeClr val="dk1"/>
                </a:solidFill>
                <a:latin typeface="Times New Roman" panose="02020603050405020304" pitchFamily="18" charset="0"/>
                <a:cs typeface="Times New Roman" panose="02020603050405020304" pitchFamily="18" charset="0"/>
              </a:rPr>
              <a:t>La création d’un groupe </a:t>
            </a:r>
            <a:r>
              <a:rPr lang="fr-FR" sz="2400" dirty="0" err="1">
                <a:solidFill>
                  <a:schemeClr val="dk1"/>
                </a:solidFill>
                <a:latin typeface="Times New Roman" panose="02020603050405020304" pitchFamily="18" charset="0"/>
                <a:cs typeface="Times New Roman" panose="02020603050405020304" pitchFamily="18" charset="0"/>
              </a:rPr>
              <a:t>WhatsApp</a:t>
            </a:r>
            <a:r>
              <a:rPr lang="fr-FR" sz="2400" dirty="0">
                <a:solidFill>
                  <a:schemeClr val="dk1"/>
                </a:solidFill>
                <a:latin typeface="Times New Roman" panose="02020603050405020304" pitchFamily="18" charset="0"/>
                <a:cs typeface="Times New Roman" panose="02020603050405020304" pitchFamily="18" charset="0"/>
              </a:rPr>
              <a:t> a permis de résoudre beaucoup de problèmes et de garder un contact permanent avec les RCS ; </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ü"/>
            </a:pPr>
            <a:r>
              <a:rPr lang="fr-FR" sz="2400" dirty="0">
                <a:solidFill>
                  <a:schemeClr val="dk1"/>
                </a:solidFill>
                <a:latin typeface="Times New Roman" panose="02020603050405020304" pitchFamily="18" charset="0"/>
                <a:cs typeface="Times New Roman" panose="02020603050405020304" pitchFamily="18" charset="0"/>
              </a:rPr>
              <a:t>le suivi des mouvements des tablettes avec le serveur MDM et le partage de cette information avec les RCS ont renforcé le sérieux et le professionnalisme des relais et des </a:t>
            </a:r>
            <a:r>
              <a:rPr lang="fr-FR" sz="2400" dirty="0" smtClean="0">
                <a:solidFill>
                  <a:schemeClr val="dk1"/>
                </a:solidFill>
                <a:latin typeface="Times New Roman" panose="02020603050405020304" pitchFamily="18" charset="0"/>
                <a:cs typeface="Times New Roman" panose="02020603050405020304" pitchFamily="18" charset="0"/>
              </a:rPr>
              <a:t>RCS ;</a:t>
            </a:r>
            <a:endParaRPr lang="fr-FR" sz="2400" dirty="0">
              <a:solidFill>
                <a:schemeClr val="dk1"/>
              </a:solidFill>
              <a:latin typeface="Times New Roman" panose="02020603050405020304" pitchFamily="18" charset="0"/>
              <a:cs typeface="Times New Roman" panose="02020603050405020304" pitchFamily="18" charset="0"/>
            </a:endParaRP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ü"/>
            </a:pPr>
            <a:r>
              <a:rPr lang="fr-FR" sz="2400" dirty="0">
                <a:solidFill>
                  <a:schemeClr val="dk1"/>
                </a:solidFill>
                <a:latin typeface="Times New Roman" panose="02020603050405020304" pitchFamily="18" charset="0"/>
                <a:cs typeface="Times New Roman" panose="02020603050405020304" pitchFamily="18" charset="0"/>
              </a:rPr>
              <a:t>l’appui du niveau central à la validation des données au niveau des districts permet d’améliorer la qualité des données et de renforcer la capacité des RCS et des équipes de cadre de district non seulement sur la digitalisation </a:t>
            </a:r>
          </a:p>
          <a:p>
            <a:pPr marL="342900" marR="0" indent="-342900" algn="just" fontAlgn="auto">
              <a:lnSpc>
                <a:spcPct val="150000"/>
              </a:lnSpc>
              <a:spcBef>
                <a:spcPts val="360"/>
              </a:spcBef>
              <a:spcAft>
                <a:spcPts val="0"/>
              </a:spcAft>
              <a:buClr>
                <a:srgbClr val="000000"/>
              </a:buClr>
              <a:buSzPts val="2400"/>
              <a:buFont typeface="Wingdings" panose="05000000000000000000" pitchFamily="2" charset="2"/>
              <a:buChar char="ü"/>
            </a:pPr>
            <a:r>
              <a:rPr lang="fr-FR" sz="2400" dirty="0">
                <a:solidFill>
                  <a:schemeClr val="dk1"/>
                </a:solidFill>
                <a:latin typeface="Times New Roman" panose="02020603050405020304" pitchFamily="18" charset="0"/>
                <a:cs typeface="Times New Roman" panose="02020603050405020304" pitchFamily="18" charset="0"/>
              </a:rPr>
              <a:t>la digitalisation a amélioré le suivi de la mise en œuvre de la CPS notamment l’anticipation des ruptures de </a:t>
            </a:r>
            <a:r>
              <a:rPr lang="fr-FR" sz="2400" dirty="0" smtClean="0">
                <a:solidFill>
                  <a:schemeClr val="dk1"/>
                </a:solidFill>
                <a:latin typeface="Times New Roman" panose="02020603050405020304" pitchFamily="18" charset="0"/>
                <a:cs typeface="Times New Roman" panose="02020603050405020304" pitchFamily="18" charset="0"/>
              </a:rPr>
              <a:t>stock</a:t>
            </a:r>
            <a:endParaRPr lang="fr-FR" sz="2400" cap="none" noProof="1">
              <a:solidFill>
                <a:schemeClr val="dk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extLst>
      <p:ext uri="{BB962C8B-B14F-4D97-AF65-F5344CB8AC3E}">
        <p14:creationId xmlns:p14="http://schemas.microsoft.com/office/powerpoint/2010/main" val="1357618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oogle Shape;163;g207aaa14ad4_0_42"/>
          <p:cNvGrpSpPr/>
          <p:nvPr/>
        </p:nvGrpSpPr>
        <p:grpSpPr>
          <a:xfrm>
            <a:off x="284163" y="2830513"/>
            <a:ext cx="8593137" cy="1006475"/>
            <a:chOff x="0" y="0"/>
            <a:chExt cx="8592857" cy="1007184"/>
          </a:xfrm>
        </p:grpSpPr>
        <p:sp>
          <p:nvSpPr>
            <p:cNvPr id="30722" name="Google Shape;164;g207aaa14ad4_0_42"/>
            <p:cNvSpPr/>
            <p:nvPr/>
          </p:nvSpPr>
          <p:spPr>
            <a:xfrm>
              <a:off x="4280657" y="984"/>
              <a:ext cx="4312200" cy="1006200"/>
            </a:xfrm>
            <a:prstGeom prst="rightArrow">
              <a:avLst>
                <a:gd name="adj1" fmla="val 75000"/>
                <a:gd name="adj2" fmla="val 49999"/>
              </a:avLst>
            </a:prstGeom>
            <a:solidFill>
              <a:srgbClr val="D9EAD3"/>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30723" name="Google Shape;165;g207aaa14ad4_0_42"/>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66" name="Google Shape;166;g207aaa14ad4_0_42"/>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3000" b="1" cap="none" noProof="1" smtClean="0">
                  <a:solidFill>
                    <a:schemeClr val="dk1"/>
                  </a:solidFill>
                  <a:latin typeface="Times New Roman" panose="02020603050405020304" pitchFamily="18" charset="0"/>
                  <a:cs typeface="Times New Roman" panose="02020603050405020304" pitchFamily="18" charset="0"/>
                  <a:sym typeface="Arial" panose="020B0604020202020204"/>
                </a:rPr>
                <a:t>Utilisation des données</a:t>
              </a:r>
              <a:endParaRPr sz="30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1046746"/>
            <a:ext cx="9144000" cy="5811254"/>
          </a:xfrm>
          <a:prstGeom prst="rect">
            <a:avLst/>
          </a:prstGeom>
        </p:spPr>
      </p:pic>
      <p:grpSp>
        <p:nvGrpSpPr>
          <p:cNvPr id="11" name="Google Shape;171;g2073e6c94da_0_87"/>
          <p:cNvGrpSpPr/>
          <p:nvPr/>
        </p:nvGrpSpPr>
        <p:grpSpPr>
          <a:xfrm>
            <a:off x="240632" y="1152"/>
            <a:ext cx="8758988" cy="1197995"/>
            <a:chOff x="0" y="984"/>
            <a:chExt cx="8592857" cy="1023328"/>
          </a:xfrm>
        </p:grpSpPr>
        <p:sp>
          <p:nvSpPr>
            <p:cNvPr id="12" name="Google Shape;172;g2073e6c94da_0_87"/>
            <p:cNvSpPr/>
            <p:nvPr/>
          </p:nvSpPr>
          <p:spPr>
            <a:xfrm>
              <a:off x="4280657" y="984"/>
              <a:ext cx="4312200" cy="1006200"/>
            </a:xfrm>
            <a:prstGeom prst="rightArrow">
              <a:avLst>
                <a:gd name="adj1" fmla="val 75000"/>
                <a:gd name="adj2" fmla="val 49999"/>
              </a:avLst>
            </a:prstGeom>
            <a:solidFill>
              <a:srgbClr val="D9EAD3"/>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3" name="Google Shape;173;g2073e6c94da_0_87"/>
            <p:cNvSpPr/>
            <p:nvPr/>
          </p:nvSpPr>
          <p:spPr>
            <a:xfrm>
              <a:off x="0" y="146453"/>
              <a:ext cx="4275900" cy="713669"/>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4" name="Google Shape;174;g2073e6c94da_0_87"/>
            <p:cNvSpPr txBox="1"/>
            <p:nvPr/>
          </p:nvSpPr>
          <p:spPr>
            <a:xfrm>
              <a:off x="49200" y="211543"/>
              <a:ext cx="4226701" cy="812769"/>
            </a:xfrm>
            <a:prstGeom prst="rect">
              <a:avLst/>
            </a:prstGeom>
            <a:noFill/>
            <a:ln>
              <a:noFill/>
            </a:ln>
          </p:spPr>
          <p:txBody>
            <a:bodyPr spcFirstLastPara="1" wrap="square" lIns="76200" tIns="38100" rIns="76200" bIns="38100" anchor="ctr" anchorCtr="0">
              <a:noAutofit/>
            </a:bodyPr>
            <a:lstStyle/>
            <a:p>
              <a:pPr fontAlgn="auto">
                <a:lnSpc>
                  <a:spcPct val="90000"/>
                </a:lnSpc>
                <a:spcBef>
                  <a:spcPts val="0"/>
                </a:spcBef>
                <a:spcAft>
                  <a:spcPts val="0"/>
                </a:spcAft>
                <a:buClr>
                  <a:schemeClr val="dk1"/>
                </a:buClr>
                <a:buSzPts val="2000"/>
              </a:pPr>
              <a:r>
                <a:rPr lang="fr-FR" sz="2000" b="1" noProof="1">
                  <a:solidFill>
                    <a:schemeClr val="dk1"/>
                  </a:solidFill>
                  <a:latin typeface="Times New Roman" panose="02020603050405020304" pitchFamily="18" charset="0"/>
                  <a:cs typeface="Times New Roman" panose="02020603050405020304" pitchFamily="18" charset="0"/>
                </a:rPr>
                <a:t>Utilisation des données: </a:t>
              </a:r>
              <a:endParaRPr lang="fr-FR" sz="2000" b="1" noProof="1" smtClean="0">
                <a:solidFill>
                  <a:schemeClr val="dk1"/>
                </a:solidFill>
                <a:latin typeface="Times New Roman" panose="02020603050405020304" pitchFamily="18" charset="0"/>
                <a:cs typeface="Times New Roman" panose="02020603050405020304" pitchFamily="18" charset="0"/>
              </a:endParaRPr>
            </a:p>
            <a:p>
              <a:pPr fontAlgn="auto">
                <a:lnSpc>
                  <a:spcPct val="90000"/>
                </a:lnSpc>
                <a:spcBef>
                  <a:spcPts val="0"/>
                </a:spcBef>
                <a:spcAft>
                  <a:spcPts val="0"/>
                </a:spcAft>
                <a:buClr>
                  <a:schemeClr val="dk1"/>
                </a:buClr>
                <a:buSzPts val="2000"/>
              </a:pPr>
              <a:r>
                <a:rPr lang="fr-FR" sz="2000" b="1" noProof="1" smtClean="0">
                  <a:solidFill>
                    <a:schemeClr val="dk1"/>
                  </a:solidFill>
                  <a:latin typeface="Times New Roman" panose="02020603050405020304" pitchFamily="18" charset="0"/>
                  <a:cs typeface="Times New Roman" panose="02020603050405020304" pitchFamily="18" charset="0"/>
                </a:rPr>
                <a:t>Classement </a:t>
              </a:r>
              <a:r>
                <a:rPr lang="fr-FR" sz="2000" b="1" noProof="1">
                  <a:solidFill>
                    <a:schemeClr val="dk1"/>
                  </a:solidFill>
                  <a:latin typeface="Times New Roman" panose="02020603050405020304" pitchFamily="18" charset="0"/>
                  <a:cs typeface="Times New Roman" panose="02020603050405020304" pitchFamily="18" charset="0"/>
                </a:rPr>
                <a:t>des centres de santé</a:t>
              </a:r>
            </a:p>
            <a:p>
              <a:pPr fontAlgn="auto">
                <a:lnSpc>
                  <a:spcPct val="90000"/>
                </a:lnSpc>
                <a:spcBef>
                  <a:spcPts val="0"/>
                </a:spcBef>
                <a:spcAft>
                  <a:spcPts val="0"/>
                </a:spcAft>
                <a:buClr>
                  <a:schemeClr val="dk1"/>
                </a:buClr>
                <a:buSzPts val="2000"/>
              </a:pPr>
              <a:endParaRPr lang="fr-FR" sz="2000" b="1" noProof="1">
                <a:solidFill>
                  <a:schemeClr val="dk1"/>
                </a:solidFill>
                <a:cs typeface="Arial" panose="020B0604020202020204"/>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oogle Shape;171;g2073e6c94da_0_87"/>
          <p:cNvGrpSpPr/>
          <p:nvPr/>
        </p:nvGrpSpPr>
        <p:grpSpPr>
          <a:xfrm>
            <a:off x="240632" y="1152"/>
            <a:ext cx="8758988" cy="1197995"/>
            <a:chOff x="0" y="984"/>
            <a:chExt cx="8592857" cy="1023328"/>
          </a:xfrm>
        </p:grpSpPr>
        <p:sp>
          <p:nvSpPr>
            <p:cNvPr id="32770" name="Google Shape;172;g2073e6c94da_0_87"/>
            <p:cNvSpPr/>
            <p:nvPr/>
          </p:nvSpPr>
          <p:spPr>
            <a:xfrm>
              <a:off x="4280657" y="984"/>
              <a:ext cx="4312200" cy="1006200"/>
            </a:xfrm>
            <a:prstGeom prst="rightArrow">
              <a:avLst>
                <a:gd name="adj1" fmla="val 75000"/>
                <a:gd name="adj2" fmla="val 49999"/>
              </a:avLst>
            </a:prstGeom>
            <a:solidFill>
              <a:srgbClr val="D9EAD3"/>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32771" name="Google Shape;173;g2073e6c94da_0_87"/>
            <p:cNvSpPr/>
            <p:nvPr/>
          </p:nvSpPr>
          <p:spPr>
            <a:xfrm>
              <a:off x="0" y="146453"/>
              <a:ext cx="4275900" cy="713669"/>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74" name="Google Shape;174;g2073e6c94da_0_87"/>
            <p:cNvSpPr txBox="1"/>
            <p:nvPr/>
          </p:nvSpPr>
          <p:spPr>
            <a:xfrm>
              <a:off x="49200" y="211543"/>
              <a:ext cx="4226701" cy="812769"/>
            </a:xfrm>
            <a:prstGeom prst="rect">
              <a:avLst/>
            </a:prstGeom>
            <a:noFill/>
            <a:ln>
              <a:noFill/>
            </a:ln>
          </p:spPr>
          <p:txBody>
            <a:bodyPr spcFirstLastPara="1" wrap="square" lIns="76200" tIns="38100" rIns="76200" bIns="38100" anchor="ctr" anchorCtr="0">
              <a:noAutofit/>
            </a:bodyPr>
            <a:lstStyle/>
            <a:p>
              <a:pPr fontAlgn="auto">
                <a:lnSpc>
                  <a:spcPct val="90000"/>
                </a:lnSpc>
                <a:spcBef>
                  <a:spcPts val="0"/>
                </a:spcBef>
                <a:spcAft>
                  <a:spcPts val="0"/>
                </a:spcAft>
                <a:buClr>
                  <a:schemeClr val="dk1"/>
                </a:buClr>
                <a:buSzPts val="2000"/>
              </a:pPr>
              <a:r>
                <a:rPr lang="fr-FR" sz="2000" b="1" noProof="1">
                  <a:solidFill>
                    <a:schemeClr val="dk1"/>
                  </a:solidFill>
                  <a:latin typeface="Times New Roman" panose="02020603050405020304" pitchFamily="18" charset="0"/>
                  <a:cs typeface="Times New Roman" panose="02020603050405020304" pitchFamily="18" charset="0"/>
                </a:rPr>
                <a:t>Utilisation des données: </a:t>
              </a:r>
              <a:r>
                <a:rPr lang="fr-FR" sz="2000" b="1" noProof="1" smtClean="0">
                  <a:solidFill>
                    <a:schemeClr val="dk1"/>
                  </a:solidFill>
                  <a:latin typeface="Times New Roman" panose="02020603050405020304" pitchFamily="18" charset="0"/>
                  <a:cs typeface="Times New Roman" panose="02020603050405020304" pitchFamily="18" charset="0"/>
                </a:rPr>
                <a:t> </a:t>
              </a:r>
            </a:p>
            <a:p>
              <a:pPr fontAlgn="auto">
                <a:lnSpc>
                  <a:spcPct val="90000"/>
                </a:lnSpc>
                <a:spcBef>
                  <a:spcPts val="0"/>
                </a:spcBef>
                <a:spcAft>
                  <a:spcPts val="0"/>
                </a:spcAft>
                <a:buClr>
                  <a:schemeClr val="dk1"/>
                </a:buClr>
                <a:buSzPts val="2000"/>
              </a:pPr>
              <a:r>
                <a:rPr lang="fr-FR" sz="2000" b="1" noProof="1" smtClean="0">
                  <a:solidFill>
                    <a:schemeClr val="dk1"/>
                  </a:solidFill>
                  <a:latin typeface="Times New Roman" panose="02020603050405020304" pitchFamily="18" charset="0"/>
                  <a:cs typeface="Times New Roman" panose="02020603050405020304" pitchFamily="18" charset="0"/>
                </a:rPr>
                <a:t>Classement </a:t>
              </a:r>
              <a:r>
                <a:rPr lang="fr-FR" sz="2000" b="1" noProof="1">
                  <a:solidFill>
                    <a:schemeClr val="dk1"/>
                  </a:solidFill>
                  <a:latin typeface="Times New Roman" panose="02020603050405020304" pitchFamily="18" charset="0"/>
                  <a:cs typeface="Times New Roman" panose="02020603050405020304" pitchFamily="18" charset="0"/>
                </a:rPr>
                <a:t>des </a:t>
              </a:r>
              <a:r>
                <a:rPr lang="fr-FR" sz="2000" b="1" noProof="1" smtClean="0">
                  <a:solidFill>
                    <a:schemeClr val="dk1"/>
                  </a:solidFill>
                  <a:latin typeface="Times New Roman" panose="02020603050405020304" pitchFamily="18" charset="0"/>
                  <a:cs typeface="Times New Roman" panose="02020603050405020304" pitchFamily="18" charset="0"/>
                </a:rPr>
                <a:t>Districts</a:t>
              </a:r>
              <a:endParaRPr lang="fr-FR" sz="2000" b="1" noProof="1">
                <a:solidFill>
                  <a:schemeClr val="dk1"/>
                </a:solidFill>
                <a:latin typeface="Times New Roman" panose="02020603050405020304" pitchFamily="18" charset="0"/>
                <a:cs typeface="Times New Roman" panose="02020603050405020304" pitchFamily="18" charset="0"/>
              </a:endParaRPr>
            </a:p>
            <a:p>
              <a:pPr fontAlgn="auto">
                <a:lnSpc>
                  <a:spcPct val="90000"/>
                </a:lnSpc>
                <a:spcBef>
                  <a:spcPts val="0"/>
                </a:spcBef>
                <a:spcAft>
                  <a:spcPts val="0"/>
                </a:spcAft>
                <a:buClr>
                  <a:schemeClr val="dk1"/>
                </a:buClr>
                <a:buSzPts val="2000"/>
              </a:pPr>
              <a:endParaRPr lang="fr-FR" sz="2000" b="1" noProof="1">
                <a:solidFill>
                  <a:schemeClr val="dk1"/>
                </a:solidFill>
                <a:cs typeface="Arial" panose="020B0604020202020204"/>
              </a:endParaRPr>
            </a:p>
          </p:txBody>
        </p:sp>
      </p:grpSp>
      <p:graphicFrame>
        <p:nvGraphicFramePr>
          <p:cNvPr id="9" name="Tableau 8">
            <a:extLst>
              <a:ext uri="{FF2B5EF4-FFF2-40B4-BE49-F238E27FC236}">
                <a16:creationId xmlns:a16="http://schemas.microsoft.com/office/drawing/2014/main" xmlns="" id="{FB29963C-1C08-337D-1ED5-D31FF559F93F}"/>
              </a:ext>
            </a:extLst>
          </p:cNvPr>
          <p:cNvGraphicFramePr>
            <a:graphicFrameLocks noGrp="1"/>
          </p:cNvGraphicFramePr>
          <p:nvPr>
            <p:extLst>
              <p:ext uri="{D42A27DB-BD31-4B8C-83A1-F6EECF244321}">
                <p14:modId xmlns:p14="http://schemas.microsoft.com/office/powerpoint/2010/main" val="1113899031"/>
              </p:ext>
            </p:extLst>
          </p:nvPr>
        </p:nvGraphicFramePr>
        <p:xfrm>
          <a:off x="0" y="1241710"/>
          <a:ext cx="9144003" cy="5688472"/>
        </p:xfrm>
        <a:graphic>
          <a:graphicData uri="http://schemas.openxmlformats.org/drawingml/2006/table">
            <a:tbl>
              <a:tblPr>
                <a:tableStyleId>{5C22544A-7EE6-4342-B048-85BDC9FD1C3A}</a:tableStyleId>
              </a:tblPr>
              <a:tblGrid>
                <a:gridCol w="3593558">
                  <a:extLst>
                    <a:ext uri="{9D8B030D-6E8A-4147-A177-3AD203B41FA5}">
                      <a16:colId xmlns:a16="http://schemas.microsoft.com/office/drawing/2014/main" xmlns="" val="2262907063"/>
                    </a:ext>
                  </a:extLst>
                </a:gridCol>
                <a:gridCol w="3415659">
                  <a:extLst>
                    <a:ext uri="{9D8B030D-6E8A-4147-A177-3AD203B41FA5}">
                      <a16:colId xmlns:a16="http://schemas.microsoft.com/office/drawing/2014/main" xmlns="" val="3757271891"/>
                    </a:ext>
                  </a:extLst>
                </a:gridCol>
                <a:gridCol w="2134786">
                  <a:extLst>
                    <a:ext uri="{9D8B030D-6E8A-4147-A177-3AD203B41FA5}">
                      <a16:colId xmlns:a16="http://schemas.microsoft.com/office/drawing/2014/main" xmlns="" val="1998358538"/>
                    </a:ext>
                  </a:extLst>
                </a:gridCol>
              </a:tblGrid>
              <a:tr h="510442">
                <a:tc>
                  <a:txBody>
                    <a:bodyPr/>
                    <a:lstStyle/>
                    <a:p>
                      <a:pPr algn="l" fontAlgn="b"/>
                      <a:r>
                        <a:rPr lang="fr-FR" sz="2400" u="none" strike="noStrike">
                          <a:effectLst/>
                          <a:latin typeface="Times New Roman" panose="02020603050405020304" pitchFamily="18" charset="0"/>
                          <a:cs typeface="Times New Roman" panose="02020603050405020304" pitchFamily="18" charset="0"/>
                        </a:rPr>
                        <a:t>DISTRICT</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2400" u="none" strike="noStrike">
                          <a:effectLst/>
                          <a:latin typeface="Times New Roman" panose="02020603050405020304" pitchFamily="18" charset="0"/>
                          <a:cs typeface="Times New Roman" panose="02020603050405020304" pitchFamily="18" charset="0"/>
                        </a:rPr>
                        <a:t>ECART MOYEN</a:t>
                      </a:r>
                      <a:endParaRPr lang="fr-FR" sz="24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2400" u="none" strike="noStrike">
                          <a:effectLst/>
                          <a:latin typeface="Times New Roman" panose="02020603050405020304" pitchFamily="18" charset="0"/>
                          <a:cs typeface="Times New Roman" panose="02020603050405020304" pitchFamily="18" charset="0"/>
                        </a:rPr>
                        <a:t>RANG</a:t>
                      </a:r>
                      <a:endParaRPr lang="fr-FR" sz="24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1729600167"/>
                  </a:ext>
                </a:extLst>
              </a:tr>
              <a:tr h="385008">
                <a:tc>
                  <a:txBody>
                    <a:bodyPr/>
                    <a:lstStyle/>
                    <a:p>
                      <a:pPr algn="l" fontAlgn="b"/>
                      <a:r>
                        <a:rPr lang="fr-FR" sz="1800" u="none" strike="noStrike">
                          <a:solidFill>
                            <a:srgbClr val="FF0000"/>
                          </a:solidFill>
                          <a:effectLst/>
                          <a:latin typeface="Times New Roman" panose="02020603050405020304" pitchFamily="18" charset="0"/>
                          <a:cs typeface="Times New Roman" panose="02020603050405020304" pitchFamily="18" charset="0"/>
                        </a:rPr>
                        <a:t>LIWA</a:t>
                      </a:r>
                      <a:endParaRPr lang="fr-FR" sz="1800" b="0" i="0" u="none" strike="noStrike">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solidFill>
                            <a:srgbClr val="FF0000"/>
                          </a:solidFill>
                          <a:effectLst/>
                          <a:latin typeface="Times New Roman" panose="02020603050405020304" pitchFamily="18" charset="0"/>
                          <a:cs typeface="Times New Roman" panose="02020603050405020304" pitchFamily="18" charset="0"/>
                        </a:rPr>
                        <a:t>2,04%</a:t>
                      </a:r>
                      <a:endParaRPr lang="x-none"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solidFill>
                            <a:srgbClr val="FF0000"/>
                          </a:solidFill>
                          <a:effectLst/>
                          <a:latin typeface="Times New Roman" panose="02020603050405020304" pitchFamily="18" charset="0"/>
                          <a:cs typeface="Times New Roman" panose="02020603050405020304" pitchFamily="18" charset="0"/>
                        </a:rPr>
                        <a:t>1er</a:t>
                      </a:r>
                      <a:endParaRPr lang="fr-FR"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3382678145"/>
                  </a:ext>
                </a:extLst>
              </a:tr>
              <a:tr h="385008">
                <a:tc>
                  <a:txBody>
                    <a:bodyPr/>
                    <a:lstStyle/>
                    <a:p>
                      <a:pPr algn="l" fontAlgn="b"/>
                      <a:r>
                        <a:rPr lang="fr-FR" sz="1800" u="none" strike="noStrike">
                          <a:solidFill>
                            <a:srgbClr val="FF0000"/>
                          </a:solidFill>
                          <a:effectLst/>
                          <a:latin typeface="Times New Roman" panose="02020603050405020304" pitchFamily="18" charset="0"/>
                          <a:cs typeface="Times New Roman" panose="02020603050405020304" pitchFamily="18" charset="0"/>
                        </a:rPr>
                        <a:t>ISSEIROM</a:t>
                      </a:r>
                      <a:endParaRPr lang="fr-FR" sz="1800" b="0" i="0" u="none" strike="noStrike">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solidFill>
                            <a:srgbClr val="FF0000"/>
                          </a:solidFill>
                          <a:effectLst/>
                          <a:latin typeface="Times New Roman" panose="02020603050405020304" pitchFamily="18" charset="0"/>
                          <a:cs typeface="Times New Roman" panose="02020603050405020304" pitchFamily="18" charset="0"/>
                        </a:rPr>
                        <a:t>3,25%</a:t>
                      </a:r>
                      <a:endParaRPr lang="x-none"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solidFill>
                            <a:srgbClr val="FF0000"/>
                          </a:solidFill>
                          <a:effectLst/>
                          <a:latin typeface="Times New Roman" panose="02020603050405020304" pitchFamily="18" charset="0"/>
                          <a:cs typeface="Times New Roman" panose="02020603050405020304" pitchFamily="18" charset="0"/>
                        </a:rPr>
                        <a:t>2e</a:t>
                      </a:r>
                      <a:endParaRPr lang="fr-FR"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955131604"/>
                  </a:ext>
                </a:extLst>
              </a:tr>
              <a:tr h="385008">
                <a:tc>
                  <a:txBody>
                    <a:bodyPr/>
                    <a:lstStyle/>
                    <a:p>
                      <a:pPr algn="l" fontAlgn="b"/>
                      <a:r>
                        <a:rPr lang="fr-FR" sz="1800" u="none" strike="noStrike">
                          <a:solidFill>
                            <a:srgbClr val="FF0000"/>
                          </a:solidFill>
                          <a:effectLst/>
                          <a:latin typeface="Times New Roman" panose="02020603050405020304" pitchFamily="18" charset="0"/>
                          <a:cs typeface="Times New Roman" panose="02020603050405020304" pitchFamily="18" charset="0"/>
                        </a:rPr>
                        <a:t>KOUNDJOUROU</a:t>
                      </a:r>
                      <a:endParaRPr lang="fr-FR" sz="1800" b="0" i="0" u="none" strike="noStrike">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solidFill>
                            <a:srgbClr val="FF0000"/>
                          </a:solidFill>
                          <a:effectLst/>
                          <a:latin typeface="Times New Roman" panose="02020603050405020304" pitchFamily="18" charset="0"/>
                          <a:cs typeface="Times New Roman" panose="02020603050405020304" pitchFamily="18" charset="0"/>
                        </a:rPr>
                        <a:t>9,37%</a:t>
                      </a:r>
                      <a:endParaRPr lang="x-none"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solidFill>
                            <a:srgbClr val="FF0000"/>
                          </a:solidFill>
                          <a:effectLst/>
                          <a:latin typeface="Times New Roman" panose="02020603050405020304" pitchFamily="18" charset="0"/>
                          <a:cs typeface="Times New Roman" panose="02020603050405020304" pitchFamily="18" charset="0"/>
                        </a:rPr>
                        <a:t>3e</a:t>
                      </a:r>
                      <a:endParaRPr lang="fr-FR"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1392319658"/>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NGOURI</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9,82%</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4e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2667167260"/>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ALIFA</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10,64%</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5e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2763621778"/>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OUM-HADJER</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12,14%</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6e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3835772905"/>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BOL</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13,04%</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7e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207232245"/>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BAGASOLA</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16,64%</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a:effectLst/>
                          <a:latin typeface="Times New Roman" panose="02020603050405020304" pitchFamily="18" charset="0"/>
                          <a:cs typeface="Times New Roman" panose="02020603050405020304" pitchFamily="18" charset="0"/>
                        </a:rPr>
                        <a:t>8e</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1983210478"/>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ATI</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19,39%</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9e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1496523152"/>
                  </a:ext>
                </a:extLst>
              </a:tr>
              <a:tr h="557934">
                <a:tc>
                  <a:txBody>
                    <a:bodyPr/>
                    <a:lstStyle/>
                    <a:p>
                      <a:pPr algn="l" fontAlgn="b"/>
                      <a:r>
                        <a:rPr lang="fr-FR" sz="1800" u="none" strike="noStrike">
                          <a:effectLst/>
                          <a:latin typeface="Times New Roman" panose="02020603050405020304" pitchFamily="18" charset="0"/>
                          <a:cs typeface="Times New Roman" panose="02020603050405020304" pitchFamily="18" charset="0"/>
                        </a:rPr>
                        <a:t>HARAZE DJOMBO</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23,37%</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10e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1635434979"/>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ASSINET</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23,84%</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11e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2292399812"/>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KOULOUDIA</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27,17%</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12e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3513326884"/>
                  </a:ext>
                </a:extLst>
              </a:tr>
              <a:tr h="385008">
                <a:tc>
                  <a:txBody>
                    <a:bodyPr/>
                    <a:lstStyle/>
                    <a:p>
                      <a:pPr algn="l" fontAlgn="b"/>
                      <a:r>
                        <a:rPr lang="fr-FR" sz="1800" u="none" strike="noStrike">
                          <a:effectLst/>
                          <a:latin typeface="Times New Roman" panose="02020603050405020304" pitchFamily="18" charset="0"/>
                          <a:cs typeface="Times New Roman" panose="02020603050405020304" pitchFamily="18" charset="0"/>
                        </a:rPr>
                        <a:t>DJEDDA</a:t>
                      </a:r>
                      <a:endParaRPr lang="fr-FR"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x-none" sz="1800" u="none" strike="noStrike" dirty="0">
                          <a:effectLst/>
                          <a:latin typeface="Times New Roman" panose="02020603050405020304" pitchFamily="18" charset="0"/>
                          <a:cs typeface="Times New Roman" panose="02020603050405020304" pitchFamily="18" charset="0"/>
                        </a:rPr>
                        <a:t>35,33%</a:t>
                      </a:r>
                      <a:endParaRPr lang="x-none"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ctr" fontAlgn="b"/>
                      <a:r>
                        <a:rPr lang="fr-FR" sz="1800" u="none" strike="noStrike" dirty="0">
                          <a:effectLst/>
                          <a:latin typeface="Times New Roman" panose="02020603050405020304" pitchFamily="18" charset="0"/>
                          <a:cs typeface="Times New Roman" panose="02020603050405020304" pitchFamily="18" charset="0"/>
                        </a:rPr>
                        <a:t>13e</a:t>
                      </a:r>
                      <a:endParaRPr lang="fr-F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3571563349"/>
                  </a:ext>
                </a:extLst>
              </a:tr>
            </a:tbl>
          </a:graphicData>
        </a:graphic>
      </p:graphicFrame>
    </p:spTree>
    <p:extLst>
      <p:ext uri="{BB962C8B-B14F-4D97-AF65-F5344CB8AC3E}">
        <p14:creationId xmlns:p14="http://schemas.microsoft.com/office/powerpoint/2010/main" val="3234570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1752600"/>
            <a:ext cx="4114800" cy="4991101"/>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1752599"/>
            <a:ext cx="4762501" cy="4991101"/>
          </a:xfrm>
          <a:prstGeom prst="rect">
            <a:avLst/>
          </a:prstGeom>
        </p:spPr>
      </p:pic>
      <p:pic>
        <p:nvPicPr>
          <p:cNvPr id="9" name="Image 8">
            <a:extLst>
              <a:ext uri="{FF2B5EF4-FFF2-40B4-BE49-F238E27FC236}">
                <a16:creationId xmlns:a16="http://schemas.microsoft.com/office/drawing/2014/main" xmlns="" id="{95AC4DB9-465B-2D46-AEF3-2745E8C0F3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30" y="494939"/>
            <a:ext cx="819518" cy="763697"/>
          </a:xfrm>
          <a:prstGeom prst="rect">
            <a:avLst/>
          </a:prstGeom>
        </p:spPr>
      </p:pic>
      <p:pic>
        <p:nvPicPr>
          <p:cNvPr id="10" name="Image 9">
            <a:extLst>
              <a:ext uri="{FF2B5EF4-FFF2-40B4-BE49-F238E27FC236}">
                <a16:creationId xmlns:a16="http://schemas.microsoft.com/office/drawing/2014/main" xmlns="" id="{F42A7DA5-0F4E-892E-1801-20C0FDE1B2BE}"/>
              </a:ext>
            </a:extLst>
          </p:cNvPr>
          <p:cNvPicPr>
            <a:picLocks noChangeAspect="1"/>
          </p:cNvPicPr>
          <p:nvPr/>
        </p:nvPicPr>
        <p:blipFill>
          <a:blip r:embed="rId5"/>
          <a:stretch>
            <a:fillRect/>
          </a:stretch>
        </p:blipFill>
        <p:spPr>
          <a:xfrm>
            <a:off x="1529954" y="478490"/>
            <a:ext cx="706923" cy="766521"/>
          </a:xfrm>
          <a:prstGeom prst="rect">
            <a:avLst/>
          </a:prstGeom>
        </p:spPr>
      </p:pic>
      <p:pic>
        <p:nvPicPr>
          <p:cNvPr id="11" name="Picture 2" descr="Malaria Consortium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1798" y="478490"/>
            <a:ext cx="1011621" cy="77176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7"/>
          <a:stretch>
            <a:fillRect/>
          </a:stretch>
        </p:blipFill>
        <p:spPr>
          <a:xfrm>
            <a:off x="5930503" y="492115"/>
            <a:ext cx="841736" cy="766521"/>
          </a:xfrm>
          <a:prstGeom prst="rect">
            <a:avLst/>
          </a:prstGeom>
        </p:spPr>
      </p:pic>
      <p:pic>
        <p:nvPicPr>
          <p:cNvPr id="13" name="Image 12"/>
          <p:cNvPicPr>
            <a:picLocks noChangeAspect="1"/>
          </p:cNvPicPr>
          <p:nvPr/>
        </p:nvPicPr>
        <p:blipFill>
          <a:blip r:embed="rId8"/>
          <a:stretch>
            <a:fillRect/>
          </a:stretch>
        </p:blipFill>
        <p:spPr>
          <a:xfrm>
            <a:off x="7611828" y="492116"/>
            <a:ext cx="1111135" cy="766520"/>
          </a:xfrm>
          <a:prstGeom prst="rect">
            <a:avLst/>
          </a:prstGeom>
        </p:spPr>
      </p:pic>
      <p:pic>
        <p:nvPicPr>
          <p:cNvPr id="14" name="Image 13">
            <a:extLst>
              <a:ext uri="{FF2B5EF4-FFF2-40B4-BE49-F238E27FC236}">
                <a16:creationId xmlns:a16="http://schemas.microsoft.com/office/drawing/2014/main" xmlns="" id="{FE4D66DB-E2BC-DF71-968F-4788D7C701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1984" y="311456"/>
            <a:ext cx="1064707" cy="1100588"/>
          </a:xfrm>
          <a:prstGeom prst="rect">
            <a:avLst/>
          </a:prstGeom>
        </p:spPr>
      </p:pic>
    </p:spTree>
    <p:extLst>
      <p:ext uri="{BB962C8B-B14F-4D97-AF65-F5344CB8AC3E}">
        <p14:creationId xmlns:p14="http://schemas.microsoft.com/office/powerpoint/2010/main" val="322771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oogle Shape;98;g207aaa14ad4_0_32"/>
          <p:cNvGrpSpPr/>
          <p:nvPr/>
        </p:nvGrpSpPr>
        <p:grpSpPr>
          <a:xfrm>
            <a:off x="203200" y="101600"/>
            <a:ext cx="8491538" cy="993775"/>
            <a:chOff x="5271" y="0"/>
            <a:chExt cx="8491350" cy="994200"/>
          </a:xfrm>
        </p:grpSpPr>
        <p:sp>
          <p:nvSpPr>
            <p:cNvPr id="16386" name="Google Shape;99;g207aaa14ad4_0_32"/>
            <p:cNvSpPr/>
            <p:nvPr/>
          </p:nvSpPr>
          <p:spPr>
            <a:xfrm>
              <a:off x="6341721" y="0"/>
              <a:ext cx="2154900" cy="994200"/>
            </a:xfrm>
            <a:prstGeom prst="rightArrow">
              <a:avLst>
                <a:gd name="adj1" fmla="val 75000"/>
                <a:gd name="adj2" fmla="val 49992"/>
              </a:avLst>
            </a:prstGeom>
            <a:solidFill>
              <a:srgbClr val="CFD7E7">
                <a:alpha val="89409"/>
              </a:srgb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6387" name="Google Shape;100;g207aaa14ad4_0_32"/>
            <p:cNvSpPr/>
            <p:nvPr/>
          </p:nvSpPr>
          <p:spPr>
            <a:xfrm>
              <a:off x="5271" y="0"/>
              <a:ext cx="6336600" cy="994200"/>
            </a:xfrm>
            <a:prstGeom prst="roundRect">
              <a:avLst>
                <a:gd name="adj" fmla="val 16667"/>
              </a:avLst>
            </a:prstGeom>
            <a:solidFill>
              <a:schemeClr val="bg1"/>
            </a:solidFill>
            <a:ln w="25400" cap="flat" cmpd="sng">
              <a:solidFill>
                <a:srgbClr val="0070C0"/>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01" name="Google Shape;101;g207aaa14ad4_0_32"/>
            <p:cNvSpPr txBox="1"/>
            <p:nvPr/>
          </p:nvSpPr>
          <p:spPr>
            <a:xfrm>
              <a:off x="53800" y="48529"/>
              <a:ext cx="6239400" cy="897000"/>
            </a:xfrm>
            <a:prstGeom prst="rect">
              <a:avLst/>
            </a:prstGeom>
            <a:noFill/>
            <a:ln>
              <a:noFill/>
            </a:ln>
          </p:spPr>
          <p:txBody>
            <a:bodyPr spcFirstLastPara="1" wrap="square" lIns="91425" tIns="45700" rIns="91425" bIns="45700" anchor="ctr" anchorCtr="0">
              <a:noAutofit/>
            </a:bodyPr>
            <a:lstStyle/>
            <a:p>
              <a:pPr marR="0" fontAlgn="auto">
                <a:lnSpc>
                  <a:spcPct val="90000"/>
                </a:lnSpc>
                <a:spcBef>
                  <a:spcPts val="0"/>
                </a:spcBef>
                <a:spcAft>
                  <a:spcPts val="0"/>
                </a:spcAft>
                <a:buClr>
                  <a:schemeClr val="dk1"/>
                </a:buClr>
                <a:buSzPts val="2400"/>
                <a:buFont typeface="Calibri" panose="020F0502020204030204"/>
                <a:buNone/>
              </a:pPr>
              <a:r>
                <a:rPr lang="fr-FR" sz="2400" b="1" noProof="1">
                  <a:solidFill>
                    <a:schemeClr val="dk1"/>
                  </a:solidFill>
                  <a:latin typeface="Calibri" panose="020F0502020204030204"/>
                  <a:ea typeface="Calibri" panose="020F0502020204030204"/>
                  <a:cs typeface="Calibri" panose="020F0502020204030204"/>
                  <a:sym typeface="Calibri" panose="020F0502020204030204"/>
                </a:rPr>
                <a:t>Informations sommaires pour 2023 et plans pour les campagnes 2024</a:t>
              </a:r>
              <a:endParaRPr sz="2400" b="1" cap="none" noProof="1">
                <a:solidFill>
                  <a:schemeClr val="dk1"/>
                </a:solidFill>
                <a:latin typeface="Arial" panose="020B0604020202020204"/>
                <a:ea typeface="Arial" panose="020B0604020202020204"/>
                <a:cs typeface="Arial" panose="020B0604020202020204"/>
                <a:sym typeface="Arial" panose="020B0604020202020204"/>
              </a:endParaRPr>
            </a:p>
          </p:txBody>
        </p:sp>
      </p:grpSp>
      <p:graphicFrame>
        <p:nvGraphicFramePr>
          <p:cNvPr id="102" name="Google Shape;102;g207aaa14ad4_0_32"/>
          <p:cNvGraphicFramePr/>
          <p:nvPr>
            <p:extLst>
              <p:ext uri="{D42A27DB-BD31-4B8C-83A1-F6EECF244321}">
                <p14:modId xmlns:p14="http://schemas.microsoft.com/office/powerpoint/2010/main" val="1726306362"/>
              </p:ext>
            </p:extLst>
          </p:nvPr>
        </p:nvGraphicFramePr>
        <p:xfrm>
          <a:off x="-2" y="1295399"/>
          <a:ext cx="9144001" cy="5511634"/>
        </p:xfrm>
        <a:graphic>
          <a:graphicData uri="http://schemas.openxmlformats.org/drawingml/2006/table">
            <a:tbl>
              <a:tblPr>
                <a:noFill/>
              </a:tblPr>
              <a:tblGrid>
                <a:gridCol w="3789470">
                  <a:extLst>
                    <a:ext uri="{9D8B030D-6E8A-4147-A177-3AD203B41FA5}">
                      <a16:colId xmlns:a16="http://schemas.microsoft.com/office/drawing/2014/main" xmlns="" val="20000"/>
                    </a:ext>
                  </a:extLst>
                </a:gridCol>
                <a:gridCol w="2781200">
                  <a:extLst>
                    <a:ext uri="{9D8B030D-6E8A-4147-A177-3AD203B41FA5}">
                      <a16:colId xmlns:a16="http://schemas.microsoft.com/office/drawing/2014/main" xmlns="" val="20001"/>
                    </a:ext>
                  </a:extLst>
                </a:gridCol>
                <a:gridCol w="2573331">
                  <a:extLst>
                    <a:ext uri="{9D8B030D-6E8A-4147-A177-3AD203B41FA5}">
                      <a16:colId xmlns:a16="http://schemas.microsoft.com/office/drawing/2014/main" xmlns="" val="20002"/>
                    </a:ext>
                  </a:extLst>
                </a:gridCol>
              </a:tblGrid>
              <a:tr h="469351">
                <a:tc>
                  <a:txBody>
                    <a:bodyPr/>
                    <a:lstStyle/>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c>
                  <a:txBody>
                    <a:bodyPr/>
                    <a:lstStyle/>
                    <a:p>
                      <a:pPr marL="0" lvl="0" indent="0" algn="ctr" rtl="0">
                        <a:spcBef>
                          <a:spcPts val="0"/>
                        </a:spcBef>
                        <a:spcAft>
                          <a:spcPts val="0"/>
                        </a:spcAft>
                        <a:buNone/>
                      </a:pPr>
                      <a:r>
                        <a:rPr lang="fr-FR" sz="2000" b="1" dirty="0">
                          <a:latin typeface="Times New Roman" panose="02020603050405020304" pitchFamily="18" charset="0"/>
                          <a:cs typeface="Times New Roman" panose="02020603050405020304" pitchFamily="18" charset="0"/>
                        </a:rPr>
                        <a:t>2023</a:t>
                      </a:r>
                      <a:endParaRPr sz="20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c>
                  <a:txBody>
                    <a:bodyPr/>
                    <a:lstStyle/>
                    <a:p>
                      <a:pPr marL="0" lvl="0" indent="0" algn="ctr" rtl="0">
                        <a:spcBef>
                          <a:spcPts val="0"/>
                        </a:spcBef>
                        <a:spcAft>
                          <a:spcPts val="0"/>
                        </a:spcAft>
                        <a:buNone/>
                      </a:pPr>
                      <a:r>
                        <a:rPr lang="fr-FR" sz="2000" b="1" dirty="0">
                          <a:latin typeface="Times New Roman" panose="02020603050405020304" pitchFamily="18" charset="0"/>
                          <a:cs typeface="Times New Roman" panose="02020603050405020304" pitchFamily="18" charset="0"/>
                        </a:rPr>
                        <a:t>2024</a:t>
                      </a:r>
                      <a:endParaRPr sz="20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extLst>
                  <a:ext uri="{0D108BD9-81ED-4DB2-BD59-A6C34878D82A}">
                    <a16:rowId xmlns:a16="http://schemas.microsoft.com/office/drawing/2014/main" xmlns="" val="10000"/>
                  </a:ext>
                </a:extLst>
              </a:tr>
              <a:tr h="469351">
                <a:tc>
                  <a:txBody>
                    <a:bodyPr/>
                    <a:lstStyle/>
                    <a:p>
                      <a:pPr marL="0" lvl="0" indent="0" algn="l" rtl="0">
                        <a:spcBef>
                          <a:spcPts val="0"/>
                        </a:spcBef>
                        <a:spcAft>
                          <a:spcPts val="0"/>
                        </a:spcAft>
                        <a:buNone/>
                      </a:pPr>
                      <a:r>
                        <a:rPr lang="fr-FR" sz="2000" b="1">
                          <a:latin typeface="Times New Roman" panose="02020603050405020304" pitchFamily="18" charset="0"/>
                          <a:cs typeface="Times New Roman" panose="02020603050405020304" pitchFamily="18" charset="0"/>
                        </a:rPr>
                        <a:t>Dates de début et de fin</a:t>
                      </a:r>
                      <a:endParaRPr sz="2000" b="1">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Juillet à Octobre</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Juillet à Octobre</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r h="469351">
                <a:tc>
                  <a:txBody>
                    <a:bodyPr/>
                    <a:lstStyle/>
                    <a:p>
                      <a:pPr marL="0" lvl="0" indent="0" algn="l" rtl="0">
                        <a:spcBef>
                          <a:spcPts val="0"/>
                        </a:spcBef>
                        <a:spcAft>
                          <a:spcPts val="0"/>
                        </a:spcAft>
                        <a:buNone/>
                      </a:pPr>
                      <a:r>
                        <a:rPr lang="fr-FR" sz="2000" b="1">
                          <a:latin typeface="Times New Roman" panose="02020603050405020304" pitchFamily="18" charset="0"/>
                          <a:cs typeface="Times New Roman" panose="02020603050405020304" pitchFamily="18" charset="0"/>
                        </a:rPr>
                        <a:t>Nombre de cycles</a:t>
                      </a:r>
                      <a:endParaRPr sz="2000" b="1">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4</a:t>
                      </a:r>
                      <a:r>
                        <a:rPr lang="fr-FR" sz="2000" baseline="0" dirty="0" smtClean="0">
                          <a:latin typeface="Times New Roman" panose="02020603050405020304" pitchFamily="18" charset="0"/>
                          <a:cs typeface="Times New Roman" panose="02020603050405020304" pitchFamily="18" charset="0"/>
                        </a:rPr>
                        <a:t> à 5 tours</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4</a:t>
                      </a:r>
                      <a:r>
                        <a:rPr lang="fr-FR" sz="2000" baseline="0" dirty="0" smtClean="0">
                          <a:latin typeface="Times New Roman" panose="02020603050405020304" pitchFamily="18" charset="0"/>
                          <a:cs typeface="Times New Roman" panose="02020603050405020304" pitchFamily="18" charset="0"/>
                        </a:rPr>
                        <a:t> à 5 tours</a:t>
                      </a:r>
                      <a:endParaRPr lang="fr-F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469351">
                <a:tc>
                  <a:txBody>
                    <a:bodyPr/>
                    <a:lstStyle/>
                    <a:p>
                      <a:pPr marL="0" lvl="0" indent="0" algn="l" rtl="0">
                        <a:spcBef>
                          <a:spcPts val="0"/>
                        </a:spcBef>
                        <a:spcAft>
                          <a:spcPts val="0"/>
                        </a:spcAft>
                        <a:buNone/>
                      </a:pPr>
                      <a:r>
                        <a:rPr lang="fr-FR" sz="2000" b="1">
                          <a:latin typeface="Times New Roman" panose="02020603050405020304" pitchFamily="18" charset="0"/>
                          <a:cs typeface="Times New Roman" panose="02020603050405020304" pitchFamily="18" charset="0"/>
                        </a:rPr>
                        <a:t>Nombre de districts ciblés</a:t>
                      </a:r>
                      <a:endParaRPr sz="2000" b="1">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77 </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82</a:t>
                      </a:r>
                      <a:r>
                        <a:rPr lang="fr-FR" sz="2000" baseline="0" dirty="0" smtClean="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469351">
                <a:tc>
                  <a:txBody>
                    <a:bodyPr/>
                    <a:lstStyle/>
                    <a:p>
                      <a:pPr marL="0" lvl="0" indent="0" algn="l" rtl="0">
                        <a:spcBef>
                          <a:spcPts val="0"/>
                        </a:spcBef>
                        <a:spcAft>
                          <a:spcPts val="0"/>
                        </a:spcAft>
                        <a:buNone/>
                      </a:pPr>
                      <a:r>
                        <a:rPr lang="fr-FR" sz="2000" b="1" dirty="0">
                          <a:latin typeface="Times New Roman" panose="02020603050405020304" pitchFamily="18" charset="0"/>
                          <a:cs typeface="Times New Roman" panose="02020603050405020304" pitchFamily="18" charset="0"/>
                        </a:rPr>
                        <a:t>Nombre d'enfants couverts</a:t>
                      </a:r>
                      <a:endParaRPr sz="20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2 548 486</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3 215 378</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r h="469351">
                <a:tc>
                  <a:txBody>
                    <a:bodyPr/>
                    <a:lstStyle/>
                    <a:p>
                      <a:pPr marL="0" lvl="0" indent="0" algn="l" rtl="0">
                        <a:spcBef>
                          <a:spcPts val="0"/>
                        </a:spcBef>
                        <a:spcAft>
                          <a:spcPts val="0"/>
                        </a:spcAft>
                        <a:buNone/>
                      </a:pPr>
                      <a:r>
                        <a:rPr lang="fr-FR" sz="2000" b="1" dirty="0">
                          <a:latin typeface="Times New Roman" panose="02020603050405020304" pitchFamily="18" charset="0"/>
                          <a:cs typeface="Times New Roman" panose="02020603050405020304" pitchFamily="18" charset="0"/>
                        </a:rPr>
                        <a:t>Tranches d'âge couvertes</a:t>
                      </a:r>
                      <a:endParaRPr sz="20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3</a:t>
                      </a:r>
                      <a:r>
                        <a:rPr lang="fr-FR" sz="2000" baseline="0" dirty="0" smtClean="0">
                          <a:latin typeface="Times New Roman" panose="02020603050405020304" pitchFamily="18" charset="0"/>
                          <a:cs typeface="Times New Roman" panose="02020603050405020304" pitchFamily="18" charset="0"/>
                        </a:rPr>
                        <a:t> à 59 mois</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3</a:t>
                      </a:r>
                      <a:r>
                        <a:rPr lang="fr-FR" sz="2000" baseline="0" dirty="0" smtClean="0">
                          <a:latin typeface="Times New Roman" panose="02020603050405020304" pitchFamily="18" charset="0"/>
                          <a:cs typeface="Times New Roman" panose="02020603050405020304" pitchFamily="18" charset="0"/>
                        </a:rPr>
                        <a:t> à 59 mois</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xmlns="" val="10005"/>
                  </a:ext>
                </a:extLst>
              </a:tr>
              <a:tr h="762713">
                <a:tc>
                  <a:txBody>
                    <a:bodyPr/>
                    <a:lstStyle/>
                    <a:p>
                      <a:pPr marL="0" lvl="0" indent="0" algn="l" rtl="0">
                        <a:spcBef>
                          <a:spcPts val="0"/>
                        </a:spcBef>
                        <a:spcAft>
                          <a:spcPts val="0"/>
                        </a:spcAft>
                        <a:buNone/>
                      </a:pPr>
                      <a:r>
                        <a:rPr lang="fr-FR" sz="2000" b="1" dirty="0">
                          <a:latin typeface="Times New Roman" panose="02020603050405020304" pitchFamily="18" charset="0"/>
                          <a:cs typeface="Times New Roman" panose="02020603050405020304" pitchFamily="18" charset="0"/>
                        </a:rPr>
                        <a:t>Couverture (% d'enfants ciblés recevant tous les cycles)</a:t>
                      </a:r>
                      <a:endParaRPr sz="20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smtClean="0">
                          <a:latin typeface="Times New Roman" panose="02020603050405020304" pitchFamily="18" charset="0"/>
                          <a:cs typeface="Times New Roman" panose="02020603050405020304" pitchFamily="18" charset="0"/>
                        </a:rPr>
                        <a:t>95,87%</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NA</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xmlns="" val="10006"/>
                  </a:ext>
                </a:extLst>
              </a:tr>
              <a:tr h="1068939">
                <a:tc>
                  <a:txBody>
                    <a:bodyPr/>
                    <a:lstStyle/>
                    <a:p>
                      <a:pPr marL="0" lvl="0" indent="0" algn="l" rtl="0">
                        <a:spcBef>
                          <a:spcPts val="0"/>
                        </a:spcBef>
                        <a:spcAft>
                          <a:spcPts val="0"/>
                        </a:spcAft>
                        <a:buNone/>
                      </a:pPr>
                      <a:r>
                        <a:rPr lang="fr-FR" sz="1800" b="1" dirty="0">
                          <a:latin typeface="Times New Roman" panose="02020603050405020304" pitchFamily="18" charset="0"/>
                          <a:cs typeface="Times New Roman" panose="02020603050405020304" pitchFamily="18" charset="0"/>
                        </a:rPr>
                        <a:t>Des tests de résistance aux médicaments ou des études d'efficacité ont-ils été réalisés? (O/N)</a:t>
                      </a:r>
                      <a:endParaRPr sz="1800" b="1" dirty="0">
                        <a:latin typeface="Times New Roman" panose="02020603050405020304" pitchFamily="18" charset="0"/>
                        <a:cs typeface="Times New Roman" panose="02020603050405020304" pitchFamily="18" charset="0"/>
                      </a:endParaRPr>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En cours</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lgn="ctr">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En cours</a:t>
                      </a:r>
                      <a:endParaRPr lang="fr-FR" sz="2000" dirty="0">
                        <a:latin typeface="Times New Roman" panose="02020603050405020304" pitchFamily="18" charset="0"/>
                        <a:cs typeface="Times New Roman" panose="02020603050405020304" pitchFamily="18" charset="0"/>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8"/>
                  </a:ext>
                </a:extLst>
              </a:tr>
              <a:tr h="724345">
                <a:tc>
                  <a:txBody>
                    <a:bodyPr/>
                    <a:lstStyle/>
                    <a:p>
                      <a:pPr marL="0" lvl="0" indent="0" algn="l" rtl="0">
                        <a:spcBef>
                          <a:spcPts val="0"/>
                        </a:spcBef>
                        <a:spcAft>
                          <a:spcPts val="0"/>
                        </a:spcAft>
                        <a:buNone/>
                      </a:pPr>
                      <a:r>
                        <a:rPr lang="fr-CH" sz="1800" b="1" dirty="0">
                          <a:latin typeface="Times New Roman" panose="02020603050405020304" pitchFamily="18" charset="0"/>
                          <a:cs typeface="Times New Roman" panose="02020603050405020304" pitchFamily="18" charset="0"/>
                        </a:rPr>
                        <a:t>Gap </a:t>
                      </a:r>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64DS</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lgn="ctr">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sz="2000" dirty="0" smtClean="0">
                          <a:latin typeface="Times New Roman" panose="02020603050405020304" pitchFamily="18" charset="0"/>
                          <a:cs typeface="Times New Roman" panose="02020603050405020304" pitchFamily="18" charset="0"/>
                        </a:rPr>
                        <a:t>59</a:t>
                      </a:r>
                      <a:r>
                        <a:rPr lang="fr-FR" sz="2000" baseline="0" dirty="0" smtClean="0">
                          <a:latin typeface="Times New Roman" panose="02020603050405020304" pitchFamily="18" charset="0"/>
                          <a:cs typeface="Times New Roman" panose="02020603050405020304" pitchFamily="18" charset="0"/>
                        </a:rPr>
                        <a:t> DS</a:t>
                      </a:r>
                      <a:endParaRPr sz="2000" dirty="0">
                        <a:latin typeface="Times New Roman" panose="02020603050405020304" pitchFamily="18" charset="0"/>
                        <a:cs typeface="Times New Roman" panose="02020603050405020304" pitchFamily="18" charset="0"/>
                      </a:endParaRPr>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xmlns="" val="46650202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ymail_attachmentId638c4940-4d5d-4795-9bc4-b65bcd7c73dc">
            <a:extLst>
              <a:ext uri="{FF2B5EF4-FFF2-40B4-BE49-F238E27FC236}">
                <a16:creationId xmlns:a16="http://schemas.microsoft.com/office/drawing/2014/main" xmlns="" id="{FB1CAAFA-51C4-DB1E-654C-4B6D66D2AC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45" b="955"/>
          <a:stretch/>
        </p:blipFill>
        <p:spPr bwMode="auto">
          <a:xfrm>
            <a:off x="-2286" y="0"/>
            <a:ext cx="9143999"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3">
            <a:extLst>
              <a:ext uri="{FF2B5EF4-FFF2-40B4-BE49-F238E27FC236}">
                <a16:creationId xmlns:a16="http://schemas.microsoft.com/office/drawing/2014/main" xmlns="" id="{BB23864F-4076-7B00-C926-4EBFE3D1489B}"/>
              </a:ext>
            </a:extLst>
          </p:cNvPr>
          <p:cNvSpPr txBox="1">
            <a:spLocks/>
          </p:cNvSpPr>
          <p:nvPr/>
        </p:nvSpPr>
        <p:spPr>
          <a:xfrm>
            <a:off x="104720" y="4314217"/>
            <a:ext cx="3085954" cy="110020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b">
            <a:normAutofit fontScale="55000" lnSpcReduction="20000"/>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ctr">
              <a:spcAft>
                <a:spcPts val="450"/>
              </a:spcAft>
            </a:pPr>
            <a:r>
              <a:rPr lang="en-US" sz="3900" dirty="0" smtClean="0">
                <a:solidFill>
                  <a:srgbClr val="FFFFFF"/>
                </a:solidFill>
                <a:latin typeface="+mj-lt"/>
                <a:cs typeface="+mj-cs"/>
              </a:rPr>
              <a:t>                           </a:t>
            </a:r>
            <a:r>
              <a:rPr lang="en-US" sz="3900" dirty="0">
                <a:solidFill>
                  <a:srgbClr val="FFFFFF"/>
                </a:solidFill>
                <a:latin typeface="+mj-lt"/>
                <a:cs typeface="+mj-cs"/>
              </a:rPr>
              <a:t/>
            </a:r>
            <a:br>
              <a:rPr lang="en-US" sz="3900" dirty="0">
                <a:solidFill>
                  <a:srgbClr val="FFFFFF"/>
                </a:solidFill>
                <a:latin typeface="+mj-lt"/>
                <a:cs typeface="+mj-cs"/>
              </a:rPr>
            </a:br>
            <a:r>
              <a:rPr lang="en-US" sz="5800" i="1" dirty="0">
                <a:solidFill>
                  <a:srgbClr val="FF0000"/>
                </a:solidFill>
                <a:latin typeface="Times New Roman" panose="02020603050405020304" pitchFamily="18" charset="0"/>
                <a:cs typeface="Times New Roman" panose="02020603050405020304" pitchFamily="18" charset="0"/>
              </a:rPr>
              <a:t>Merci </a:t>
            </a:r>
            <a:r>
              <a:rPr lang="en-US" sz="5800" i="1" dirty="0" smtClean="0">
                <a:solidFill>
                  <a:srgbClr val="FF0000"/>
                </a:solidFill>
                <a:latin typeface="Times New Roman" panose="02020603050405020304" pitchFamily="18" charset="0"/>
                <a:cs typeface="Times New Roman" panose="02020603050405020304" pitchFamily="18" charset="0"/>
              </a:rPr>
              <a:t>de </a:t>
            </a:r>
            <a:r>
              <a:rPr lang="en-US" sz="5800" i="1" dirty="0" err="1" smtClean="0">
                <a:solidFill>
                  <a:srgbClr val="FF0000"/>
                </a:solidFill>
                <a:latin typeface="Times New Roman" panose="02020603050405020304" pitchFamily="18" charset="0"/>
                <a:cs typeface="Times New Roman" panose="02020603050405020304" pitchFamily="18" charset="0"/>
              </a:rPr>
              <a:t>votre</a:t>
            </a:r>
            <a:r>
              <a:rPr lang="en-US" sz="5800" i="1" dirty="0" smtClean="0">
                <a:solidFill>
                  <a:srgbClr val="FF0000"/>
                </a:solidFill>
                <a:latin typeface="Times New Roman" panose="02020603050405020304" pitchFamily="18" charset="0"/>
                <a:cs typeface="Times New Roman" panose="02020603050405020304" pitchFamily="18" charset="0"/>
              </a:rPr>
              <a:t> </a:t>
            </a:r>
          </a:p>
          <a:p>
            <a:pPr algn="ctr">
              <a:spcAft>
                <a:spcPts val="450"/>
              </a:spcAft>
            </a:pPr>
            <a:r>
              <a:rPr lang="en-US" sz="5800" i="1" dirty="0" smtClean="0">
                <a:solidFill>
                  <a:srgbClr val="FF0000"/>
                </a:solidFill>
                <a:latin typeface="Times New Roman" panose="02020603050405020304" pitchFamily="18" charset="0"/>
                <a:cs typeface="Times New Roman" panose="02020603050405020304" pitchFamily="18" charset="0"/>
              </a:rPr>
              <a:t>attention</a:t>
            </a:r>
            <a:endParaRPr lang="en-US" sz="2900" i="1" dirty="0">
              <a:solidFill>
                <a:srgbClr val="FF0000"/>
              </a:solidFill>
              <a:latin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xmlns="" id="{95AC4DB9-465B-2D46-AEF3-2745E8C0F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73" y="240498"/>
            <a:ext cx="819518" cy="763697"/>
          </a:xfrm>
          <a:prstGeom prst="rect">
            <a:avLst/>
          </a:prstGeom>
        </p:spPr>
      </p:pic>
      <p:pic>
        <p:nvPicPr>
          <p:cNvPr id="10" name="Image 9">
            <a:extLst>
              <a:ext uri="{FF2B5EF4-FFF2-40B4-BE49-F238E27FC236}">
                <a16:creationId xmlns:a16="http://schemas.microsoft.com/office/drawing/2014/main" xmlns="" id="{F42A7DA5-0F4E-892E-1801-20C0FDE1B2BE}"/>
              </a:ext>
            </a:extLst>
          </p:cNvPr>
          <p:cNvPicPr>
            <a:picLocks noChangeAspect="1"/>
          </p:cNvPicPr>
          <p:nvPr/>
        </p:nvPicPr>
        <p:blipFill>
          <a:blip r:embed="rId4"/>
          <a:stretch>
            <a:fillRect/>
          </a:stretch>
        </p:blipFill>
        <p:spPr>
          <a:xfrm>
            <a:off x="1897809" y="262021"/>
            <a:ext cx="654446" cy="766521"/>
          </a:xfrm>
          <a:prstGeom prst="rect">
            <a:avLst/>
          </a:prstGeom>
        </p:spPr>
      </p:pic>
      <p:pic>
        <p:nvPicPr>
          <p:cNvPr id="11" name="Picture 2" descr="Malaria Consortium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3048" y="249736"/>
            <a:ext cx="942912" cy="77176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6"/>
          <a:stretch>
            <a:fillRect/>
          </a:stretch>
        </p:blipFill>
        <p:spPr>
          <a:xfrm>
            <a:off x="6184194" y="240498"/>
            <a:ext cx="841736" cy="766521"/>
          </a:xfrm>
          <a:prstGeom prst="rect">
            <a:avLst/>
          </a:prstGeom>
        </p:spPr>
      </p:pic>
      <p:pic>
        <p:nvPicPr>
          <p:cNvPr id="15" name="Image 14"/>
          <p:cNvPicPr>
            <a:picLocks noChangeAspect="1"/>
          </p:cNvPicPr>
          <p:nvPr/>
        </p:nvPicPr>
        <p:blipFill>
          <a:blip r:embed="rId7"/>
          <a:stretch>
            <a:fillRect/>
          </a:stretch>
        </p:blipFill>
        <p:spPr>
          <a:xfrm>
            <a:off x="7579131" y="242376"/>
            <a:ext cx="1111135" cy="766520"/>
          </a:xfrm>
          <a:prstGeom prst="rect">
            <a:avLst/>
          </a:prstGeom>
        </p:spPr>
      </p:pic>
      <p:pic>
        <p:nvPicPr>
          <p:cNvPr id="16" name="Image 15">
            <a:extLst>
              <a:ext uri="{FF2B5EF4-FFF2-40B4-BE49-F238E27FC236}">
                <a16:creationId xmlns:a16="http://schemas.microsoft.com/office/drawing/2014/main" xmlns="" id="{FE4D66DB-E2BC-DF71-968F-4788D7C701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3703" y="67812"/>
            <a:ext cx="1064707" cy="1100588"/>
          </a:xfrm>
          <a:prstGeom prst="rect">
            <a:avLst/>
          </a:prstGeom>
        </p:spPr>
      </p:pic>
    </p:spTree>
    <p:extLst>
      <p:ext uri="{BB962C8B-B14F-4D97-AF65-F5344CB8AC3E}">
        <p14:creationId xmlns:p14="http://schemas.microsoft.com/office/powerpoint/2010/main" val="3737833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107;g207aaa14ad4_0_21"/>
          <p:cNvSpPr txBox="1">
            <a:spLocks noGrp="1"/>
          </p:cNvSpPr>
          <p:nvPr>
            <p:ph type="body" idx="1"/>
          </p:nvPr>
        </p:nvSpPr>
        <p:spPr>
          <a:xfrm>
            <a:off x="457200" y="1535113"/>
            <a:ext cx="4040188" cy="639763"/>
          </a:xfrm>
          <a:ln/>
        </p:spPr>
        <p:txBody>
          <a:bodyPr wrap="square" lIns="91425" tIns="45700" rIns="91425" bIns="45700" anchor="b"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Arial" panose="020B0604020202020204"/>
              <a:buNone/>
            </a:pPr>
            <a:r>
              <a:rPr kumimoji="0" lang="fr-FR" sz="2400" b="1" i="0" u="none" strike="noStrike" kern="0" cap="none" spc="0" normalizeH="0" baseline="0" noProof="1">
                <a:solidFill>
                  <a:schemeClr val="dk1"/>
                </a:solidFill>
                <a:latin typeface="Times New Roman" panose="02020603050405020304" pitchFamily="18" charset="0"/>
                <a:ea typeface="Calibri" panose="020F0502020204030204"/>
                <a:cs typeface="Times New Roman" panose="02020603050405020304" pitchFamily="18" charset="0"/>
              </a:rPr>
              <a:t>Carte 2023 (couverte) </a:t>
            </a:r>
          </a:p>
        </p:txBody>
      </p:sp>
      <p:sp>
        <p:nvSpPr>
          <p:cNvPr id="108" name="Google Shape;108;g207aaa14ad4_0_21"/>
          <p:cNvSpPr txBox="1">
            <a:spLocks noGrp="1"/>
          </p:cNvSpPr>
          <p:nvPr>
            <p:ph type="body" idx="2"/>
          </p:nvPr>
        </p:nvSpPr>
        <p:spPr>
          <a:xfrm>
            <a:off x="955299" y="2174876"/>
            <a:ext cx="3043989" cy="2902451"/>
          </a:xfrm>
          <a:ln/>
        </p:spPr>
        <p:style>
          <a:lnRef idx="2">
            <a:schemeClr val="accent1"/>
          </a:lnRef>
          <a:fillRef idx="1">
            <a:schemeClr val="lt1"/>
          </a:fillRef>
          <a:effectRef idx="0">
            <a:schemeClr val="accent1"/>
          </a:effectRef>
          <a:fontRef idx="minor">
            <a:schemeClr val="dk1"/>
          </a:fontRef>
        </p:style>
        <p:txBody>
          <a:bodyPr wrap="square" lIns="91425" tIns="45700" rIns="91425" bIns="45700" anchor="t" anchorCtr="0">
            <a:normAutofit/>
          </a:bodyPr>
          <a:lstStyle/>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77 DS </a:t>
            </a:r>
            <a:endParaRPr lang="fr-FR" sz="2800" dirty="0">
              <a:latin typeface="Times New Roman" panose="02020603050405020304" pitchFamily="18" charset="0"/>
              <a:cs typeface="Times New Roman" panose="02020603050405020304" pitchFamily="18" charset="0"/>
            </a:endParaRPr>
          </a:p>
          <a:p>
            <a:pPr marL="342900" lvl="0" indent="-190500" algn="l" rtl="0" fontAlgn="auto">
              <a:lnSpc>
                <a:spcPct val="100000"/>
              </a:lnSpc>
              <a:spcBef>
                <a:spcPts val="0"/>
              </a:spcBef>
              <a:spcAft>
                <a:spcPts val="0"/>
              </a:spcAft>
              <a:buClr>
                <a:schemeClr val="dk1"/>
              </a:buClr>
              <a:buSzPts val="2400"/>
              <a:buNone/>
            </a:pPr>
            <a:endParaRPr lang="fr-FR" sz="2800" dirty="0" smtClean="0">
              <a:latin typeface="Times New Roman" panose="02020603050405020304" pitchFamily="18" charset="0"/>
              <a:cs typeface="Times New Roman" panose="02020603050405020304" pitchFamily="18" charset="0"/>
            </a:endParaRP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FM 41</a:t>
            </a: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MC 27</a:t>
            </a: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UNICEF 5</a:t>
            </a: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MSF-France 4</a:t>
            </a:r>
            <a:endParaRPr sz="2800" dirty="0">
              <a:latin typeface="Times New Roman" panose="02020603050405020304" pitchFamily="18" charset="0"/>
              <a:cs typeface="Times New Roman" panose="02020603050405020304" pitchFamily="18" charset="0"/>
            </a:endParaRPr>
          </a:p>
        </p:txBody>
      </p:sp>
      <p:sp>
        <p:nvSpPr>
          <p:cNvPr id="109" name="Google Shape;109;g207aaa14ad4_0_21"/>
          <p:cNvSpPr txBox="1">
            <a:spLocks noGrp="1"/>
          </p:cNvSpPr>
          <p:nvPr>
            <p:ph type="body" idx="3"/>
          </p:nvPr>
        </p:nvSpPr>
        <p:spPr>
          <a:xfrm>
            <a:off x="4645025" y="1535113"/>
            <a:ext cx="4041775" cy="639763"/>
          </a:xfrm>
          <a:ln/>
        </p:spPr>
        <p:txBody>
          <a:bodyPr wrap="square" lIns="91425" tIns="45700" rIns="91425" bIns="45700" anchor="b"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Arial" panose="020B0604020202020204"/>
              <a:buNone/>
            </a:pPr>
            <a:r>
              <a:rPr kumimoji="0" lang="fr-FR" sz="2400" b="1" i="0" u="none" strike="noStrike" kern="0" cap="none" spc="0" normalizeH="0" baseline="0" noProof="1">
                <a:solidFill>
                  <a:schemeClr val="dk1"/>
                </a:solidFill>
                <a:latin typeface="Times New Roman" panose="02020603050405020304" pitchFamily="18" charset="0"/>
                <a:ea typeface="Calibri" panose="020F0502020204030204"/>
                <a:cs typeface="Times New Roman" panose="02020603050405020304" pitchFamily="18" charset="0"/>
              </a:rPr>
              <a:t>Carte 2024 (cibles)</a:t>
            </a:r>
          </a:p>
        </p:txBody>
      </p:sp>
      <p:sp>
        <p:nvSpPr>
          <p:cNvPr id="110" name="Google Shape;110;g207aaa14ad4_0_21"/>
          <p:cNvSpPr txBox="1">
            <a:spLocks noGrp="1"/>
          </p:cNvSpPr>
          <p:nvPr>
            <p:ph type="body" idx="4"/>
          </p:nvPr>
        </p:nvSpPr>
        <p:spPr>
          <a:xfrm>
            <a:off x="5320130" y="2174876"/>
            <a:ext cx="2970964" cy="2902451"/>
          </a:xfrm>
          <a:ln/>
        </p:spPr>
        <p:style>
          <a:lnRef idx="2">
            <a:schemeClr val="accent1"/>
          </a:lnRef>
          <a:fillRef idx="1">
            <a:schemeClr val="lt1"/>
          </a:fillRef>
          <a:effectRef idx="0">
            <a:schemeClr val="accent1"/>
          </a:effectRef>
          <a:fontRef idx="minor">
            <a:schemeClr val="dk1"/>
          </a:fontRef>
        </p:style>
        <p:txBody>
          <a:bodyPr wrap="square" lIns="91425" tIns="45700" rIns="91425" bIns="45700" anchor="t" anchorCtr="0">
            <a:normAutofit/>
          </a:bodyPr>
          <a:lstStyle/>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82 DS</a:t>
            </a:r>
          </a:p>
          <a:p>
            <a:pPr marL="342900" lvl="0" indent="-190500" algn="l" rtl="0" fontAlgn="auto">
              <a:lnSpc>
                <a:spcPct val="100000"/>
              </a:lnSpc>
              <a:spcBef>
                <a:spcPts val="0"/>
              </a:spcBef>
              <a:spcAft>
                <a:spcPts val="0"/>
              </a:spcAft>
              <a:buClr>
                <a:schemeClr val="dk1"/>
              </a:buClr>
              <a:buSzPts val="2400"/>
              <a:buNone/>
            </a:pPr>
            <a:endParaRPr lang="fr-FR" sz="2800" dirty="0">
              <a:latin typeface="Times New Roman" panose="02020603050405020304" pitchFamily="18" charset="0"/>
              <a:cs typeface="Times New Roman" panose="02020603050405020304" pitchFamily="18" charset="0"/>
            </a:endParaRP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FM 41</a:t>
            </a: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MC 30</a:t>
            </a: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UNICEF 7</a:t>
            </a:r>
          </a:p>
          <a:p>
            <a:pPr marL="342900" lvl="0" indent="-190500" algn="l" rtl="0" fontAlgn="auto">
              <a:lnSpc>
                <a:spcPct val="100000"/>
              </a:lnSpc>
              <a:spcBef>
                <a:spcPts val="0"/>
              </a:spcBef>
              <a:spcAft>
                <a:spcPts val="0"/>
              </a:spcAft>
              <a:buClr>
                <a:schemeClr val="dk1"/>
              </a:buClr>
              <a:buSzPts val="2400"/>
              <a:buNone/>
            </a:pPr>
            <a:r>
              <a:rPr lang="fr-FR" sz="2800" dirty="0" smtClean="0">
                <a:latin typeface="Times New Roman" panose="02020603050405020304" pitchFamily="18" charset="0"/>
                <a:cs typeface="Times New Roman" panose="02020603050405020304" pitchFamily="18" charset="0"/>
              </a:rPr>
              <a:t>MSF-France 4</a:t>
            </a:r>
            <a:endParaRPr sz="2800" dirty="0">
              <a:latin typeface="Times New Roman" panose="02020603050405020304" pitchFamily="18" charset="0"/>
              <a:cs typeface="Times New Roman" panose="02020603050405020304" pitchFamily="18" charset="0"/>
            </a:endParaRPr>
          </a:p>
        </p:txBody>
      </p:sp>
      <p:grpSp>
        <p:nvGrpSpPr>
          <p:cNvPr id="18437" name="Google Shape;111;g207aaa14ad4_0_21"/>
          <p:cNvGrpSpPr/>
          <p:nvPr/>
        </p:nvGrpSpPr>
        <p:grpSpPr>
          <a:xfrm>
            <a:off x="203200" y="101600"/>
            <a:ext cx="8491538" cy="993775"/>
            <a:chOff x="5271" y="0"/>
            <a:chExt cx="8491350" cy="994200"/>
          </a:xfrm>
        </p:grpSpPr>
        <p:sp>
          <p:nvSpPr>
            <p:cNvPr id="18438" name="Google Shape;112;g207aaa14ad4_0_21"/>
            <p:cNvSpPr/>
            <p:nvPr/>
          </p:nvSpPr>
          <p:spPr>
            <a:xfrm>
              <a:off x="6341721" y="0"/>
              <a:ext cx="2154900" cy="994200"/>
            </a:xfrm>
            <a:prstGeom prst="rightArrow">
              <a:avLst>
                <a:gd name="adj1" fmla="val 75000"/>
                <a:gd name="adj2" fmla="val 49992"/>
              </a:avLst>
            </a:prstGeom>
            <a:solidFill>
              <a:srgbClr val="CFD7E7">
                <a:alpha val="89409"/>
              </a:srgb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8439" name="Google Shape;113;g207aaa14ad4_0_21"/>
            <p:cNvSpPr/>
            <p:nvPr/>
          </p:nvSpPr>
          <p:spPr>
            <a:xfrm>
              <a:off x="5271" y="0"/>
              <a:ext cx="6336600" cy="994200"/>
            </a:xfrm>
            <a:prstGeom prst="roundRect">
              <a:avLst>
                <a:gd name="adj" fmla="val 16667"/>
              </a:avLst>
            </a:prstGeom>
            <a:solidFill>
              <a:schemeClr val="bg1"/>
            </a:solidFill>
            <a:ln w="25400" cap="flat" cmpd="sng">
              <a:solidFill>
                <a:srgbClr val="0070C0"/>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14" name="Google Shape;114;g207aaa14ad4_0_21"/>
            <p:cNvSpPr txBox="1"/>
            <p:nvPr/>
          </p:nvSpPr>
          <p:spPr>
            <a:xfrm>
              <a:off x="53800" y="48529"/>
              <a:ext cx="6239400" cy="897000"/>
            </a:xfrm>
            <a:prstGeom prst="rect">
              <a:avLst/>
            </a:prstGeom>
            <a:noFill/>
            <a:ln>
              <a:noFill/>
            </a:ln>
          </p:spPr>
          <p:txBody>
            <a:bodyPr spcFirstLastPara="1" wrap="square" lIns="91425" tIns="45700" rIns="91425" bIns="45700" anchor="ctr" anchorCtr="0">
              <a:noAutofit/>
            </a:bodyPr>
            <a:lstStyle/>
            <a:p>
              <a:pPr marR="0" fontAlgn="auto">
                <a:lnSpc>
                  <a:spcPct val="90000"/>
                </a:lnSpc>
                <a:spcBef>
                  <a:spcPts val="0"/>
                </a:spcBef>
                <a:spcAft>
                  <a:spcPts val="0"/>
                </a:spcAft>
                <a:buClr>
                  <a:schemeClr val="dk1"/>
                </a:buClr>
                <a:buSzPts val="2400"/>
                <a:buFont typeface="Calibri" panose="020F0502020204030204"/>
                <a:buNone/>
              </a:pPr>
              <a:r>
                <a:rPr lang="fr-FR" sz="2400" b="1" cap="none" noProof="1">
                  <a:solidFill>
                    <a:schemeClr val="dk1"/>
                  </a:solidFill>
                  <a:latin typeface="Calibri" panose="020F0502020204030204"/>
                  <a:ea typeface="Calibri" panose="020F0502020204030204"/>
                  <a:cs typeface="Calibri" panose="020F0502020204030204"/>
                  <a:sym typeface="Calibri" panose="020F0502020204030204"/>
                </a:rPr>
                <a:t>Carte du pays montrant les districts de mise en œuvre d</a:t>
              </a:r>
              <a:r>
                <a:rPr lang="en-US" altLang="fr-FR" sz="2400" b="1" cap="none" noProof="1">
                  <a:solidFill>
                    <a:schemeClr val="dk1"/>
                  </a:solidFill>
                  <a:latin typeface="Calibri" panose="020F0502020204030204"/>
                  <a:ea typeface="Calibri" panose="020F0502020204030204"/>
                  <a:cs typeface="Calibri" panose="020F0502020204030204"/>
                  <a:sym typeface="Calibri" panose="020F0502020204030204"/>
                </a:rPr>
                <a:t>e la CPS </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107;g207aaa14ad4_0_21"/>
          <p:cNvSpPr txBox="1">
            <a:spLocks noGrp="1"/>
          </p:cNvSpPr>
          <p:nvPr>
            <p:ph type="body" idx="1"/>
          </p:nvPr>
        </p:nvSpPr>
        <p:spPr>
          <a:xfrm>
            <a:off x="457200" y="1535113"/>
            <a:ext cx="4040188" cy="639763"/>
          </a:xfrm>
          <a:ln/>
        </p:spPr>
        <p:txBody>
          <a:bodyPr wrap="square" lIns="91425" tIns="45700" rIns="91425" bIns="45700" anchor="b"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Arial" panose="020B0604020202020204"/>
              <a:buNone/>
            </a:pPr>
            <a:r>
              <a:rPr kumimoji="0" lang="fr-FR" sz="2400" b="1" i="0" u="none" strike="noStrike" kern="0" cap="none" spc="0" normalizeH="0" baseline="0" noProof="1">
                <a:solidFill>
                  <a:schemeClr val="dk1"/>
                </a:solidFill>
                <a:latin typeface="Times New Roman" panose="02020603050405020304" pitchFamily="18" charset="0"/>
                <a:ea typeface="Calibri" panose="020F0502020204030204"/>
                <a:cs typeface="Times New Roman" panose="02020603050405020304" pitchFamily="18" charset="0"/>
              </a:rPr>
              <a:t>Carte 2023 (couverte) </a:t>
            </a:r>
          </a:p>
        </p:txBody>
      </p:sp>
      <p:sp>
        <p:nvSpPr>
          <p:cNvPr id="108" name="Google Shape;108;g207aaa14ad4_0_21"/>
          <p:cNvSpPr txBox="1">
            <a:spLocks noGrp="1"/>
          </p:cNvSpPr>
          <p:nvPr>
            <p:ph type="body" idx="2"/>
          </p:nvPr>
        </p:nvSpPr>
        <p:spPr>
          <a:xfrm>
            <a:off x="203199" y="1366463"/>
            <a:ext cx="8766139" cy="5137079"/>
          </a:xfrm>
          <a:ln/>
        </p:spPr>
        <p:style>
          <a:lnRef idx="2">
            <a:schemeClr val="accent1"/>
          </a:lnRef>
          <a:fillRef idx="1">
            <a:schemeClr val="lt1"/>
          </a:fillRef>
          <a:effectRef idx="0">
            <a:schemeClr val="accent1"/>
          </a:effectRef>
          <a:fontRef idx="minor">
            <a:schemeClr val="dk1"/>
          </a:fontRef>
        </p:style>
        <p:txBody>
          <a:bodyPr wrap="square" lIns="91425" tIns="45700" rIns="91425" bIns="45700" anchor="t" anchorCtr="0">
            <a:normAutofit/>
          </a:bodyPr>
          <a:lstStyle/>
          <a:p>
            <a:pPr marL="609600" lvl="0" indent="-457200" algn="just" rtl="0" fontAlgn="auto">
              <a:lnSpc>
                <a:spcPct val="150000"/>
              </a:lnSpc>
              <a:spcBef>
                <a:spcPts val="0"/>
              </a:spcBef>
              <a:spcAft>
                <a:spcPts val="0"/>
              </a:spcAft>
              <a:buClr>
                <a:schemeClr val="dk1"/>
              </a:buClr>
              <a:buSzPts val="2400"/>
              <a:buFont typeface="Wingdings" panose="05000000000000000000" pitchFamily="2" charset="2"/>
              <a:buChar char="ü"/>
            </a:pPr>
            <a:r>
              <a:rPr lang="fr-FR" sz="3600" dirty="0" smtClean="0">
                <a:latin typeface="Times New Roman" panose="02020603050405020304" pitchFamily="18" charset="0"/>
                <a:cs typeface="Times New Roman" panose="02020603050405020304" pitchFamily="18" charset="0"/>
              </a:rPr>
              <a:t>la </a:t>
            </a:r>
            <a:r>
              <a:rPr lang="fr-FR" sz="3600" dirty="0">
                <a:latin typeface="Times New Roman" panose="02020603050405020304" pitchFamily="18" charset="0"/>
                <a:cs typeface="Times New Roman" panose="02020603050405020304" pitchFamily="18" charset="0"/>
              </a:rPr>
              <a:t>couverture des </a:t>
            </a:r>
            <a:r>
              <a:rPr lang="fr-FR" sz="3600" dirty="0" smtClean="0">
                <a:latin typeface="Times New Roman" panose="02020603050405020304" pitchFamily="18" charset="0"/>
                <a:cs typeface="Times New Roman" panose="02020603050405020304" pitchFamily="18" charset="0"/>
              </a:rPr>
              <a:t>nomades ;</a:t>
            </a:r>
            <a:endParaRPr lang="fr-FR" sz="3600" dirty="0">
              <a:latin typeface="Times New Roman" panose="02020603050405020304" pitchFamily="18" charset="0"/>
              <a:cs typeface="Times New Roman" panose="02020603050405020304" pitchFamily="18" charset="0"/>
            </a:endParaRPr>
          </a:p>
          <a:p>
            <a:pPr marL="609600" lvl="0" indent="-457200" algn="just" rtl="0" fontAlgn="auto">
              <a:lnSpc>
                <a:spcPct val="150000"/>
              </a:lnSpc>
              <a:spcBef>
                <a:spcPts val="0"/>
              </a:spcBef>
              <a:spcAft>
                <a:spcPts val="0"/>
              </a:spcAft>
              <a:buClr>
                <a:schemeClr val="dk1"/>
              </a:buClr>
              <a:buSzPts val="2400"/>
              <a:buFont typeface="Wingdings" panose="05000000000000000000" pitchFamily="2" charset="2"/>
              <a:buChar char="ü"/>
            </a:pPr>
            <a:r>
              <a:rPr lang="fr-FR" sz="3600" dirty="0" smtClean="0">
                <a:latin typeface="Times New Roman" panose="02020603050405020304" pitchFamily="18" charset="0"/>
                <a:cs typeface="Times New Roman" panose="02020603050405020304" pitchFamily="18" charset="0"/>
              </a:rPr>
              <a:t>le </a:t>
            </a:r>
            <a:r>
              <a:rPr lang="fr-FR" sz="3600" dirty="0">
                <a:latin typeface="Times New Roman" panose="02020603050405020304" pitchFamily="18" charset="0"/>
                <a:cs typeface="Times New Roman" panose="02020603050405020304" pitchFamily="18" charset="0"/>
              </a:rPr>
              <a:t>suivi de l’administration des deuxième et troisième </a:t>
            </a:r>
            <a:r>
              <a:rPr lang="fr-FR" sz="3600" dirty="0" smtClean="0">
                <a:latin typeface="Times New Roman" panose="02020603050405020304" pitchFamily="18" charset="0"/>
                <a:cs typeface="Times New Roman" panose="02020603050405020304" pitchFamily="18" charset="0"/>
              </a:rPr>
              <a:t>doses ;</a:t>
            </a:r>
            <a:endParaRPr lang="fr-FR" sz="3600" dirty="0">
              <a:latin typeface="Times New Roman" panose="02020603050405020304" pitchFamily="18" charset="0"/>
              <a:cs typeface="Times New Roman" panose="02020603050405020304" pitchFamily="18" charset="0"/>
            </a:endParaRPr>
          </a:p>
          <a:p>
            <a:pPr marL="609600" lvl="0" indent="-457200" algn="just" rtl="0" fontAlgn="auto">
              <a:lnSpc>
                <a:spcPct val="150000"/>
              </a:lnSpc>
              <a:spcBef>
                <a:spcPts val="0"/>
              </a:spcBef>
              <a:spcAft>
                <a:spcPts val="0"/>
              </a:spcAft>
              <a:buClr>
                <a:schemeClr val="dk1"/>
              </a:buClr>
              <a:buSzPts val="2400"/>
              <a:buFont typeface="Wingdings" panose="05000000000000000000" pitchFamily="2" charset="2"/>
              <a:buChar char="ü"/>
            </a:pPr>
            <a:r>
              <a:rPr lang="fr-FR" sz="3600" dirty="0" smtClean="0">
                <a:latin typeface="Times New Roman" panose="02020603050405020304" pitchFamily="18" charset="0"/>
                <a:cs typeface="Times New Roman" panose="02020603050405020304" pitchFamily="18" charset="0"/>
              </a:rPr>
              <a:t>la </a:t>
            </a:r>
            <a:r>
              <a:rPr lang="fr-FR" sz="3600" dirty="0">
                <a:latin typeface="Times New Roman" panose="02020603050405020304" pitchFamily="18" charset="0"/>
                <a:cs typeface="Times New Roman" panose="02020603050405020304" pitchFamily="18" charset="0"/>
              </a:rPr>
              <a:t>couverture de l’ensemble de la cible sur tout le </a:t>
            </a:r>
            <a:r>
              <a:rPr lang="fr-FR" sz="3600" dirty="0" smtClean="0">
                <a:latin typeface="Times New Roman" panose="02020603050405020304" pitchFamily="18" charset="0"/>
                <a:cs typeface="Times New Roman" panose="02020603050405020304" pitchFamily="18" charset="0"/>
              </a:rPr>
              <a:t>territoire ;</a:t>
            </a:r>
            <a:endParaRPr lang="fr-FR" sz="3600" dirty="0">
              <a:latin typeface="Times New Roman" panose="02020603050405020304" pitchFamily="18" charset="0"/>
              <a:cs typeface="Times New Roman" panose="02020603050405020304" pitchFamily="18" charset="0"/>
            </a:endParaRPr>
          </a:p>
          <a:p>
            <a:pPr marL="609600" lvl="0" indent="-457200" algn="just" rtl="0" fontAlgn="auto">
              <a:lnSpc>
                <a:spcPct val="150000"/>
              </a:lnSpc>
              <a:spcBef>
                <a:spcPts val="0"/>
              </a:spcBef>
              <a:spcAft>
                <a:spcPts val="0"/>
              </a:spcAft>
              <a:buClr>
                <a:schemeClr val="dk1"/>
              </a:buClr>
              <a:buSzPts val="2400"/>
              <a:buFont typeface="Wingdings" panose="05000000000000000000" pitchFamily="2" charset="2"/>
              <a:buChar char="ü"/>
            </a:pPr>
            <a:r>
              <a:rPr lang="fr-FR" sz="3600" dirty="0">
                <a:latin typeface="Times New Roman" panose="02020603050405020304" pitchFamily="18" charset="0"/>
                <a:cs typeface="Times New Roman" panose="02020603050405020304" pitchFamily="18" charset="0"/>
              </a:rPr>
              <a:t>Paiement </a:t>
            </a:r>
            <a:r>
              <a:rPr lang="fr-FR" sz="3600" dirty="0" smtClean="0">
                <a:latin typeface="Times New Roman" panose="02020603050405020304" pitchFamily="18" charset="0"/>
                <a:cs typeface="Times New Roman" panose="02020603050405020304" pitchFamily="18" charset="0"/>
              </a:rPr>
              <a:t>électronique.</a:t>
            </a:r>
            <a:endParaRPr lang="fr-FR" sz="2800" dirty="0">
              <a:latin typeface="Times New Roman" panose="02020603050405020304" pitchFamily="18" charset="0"/>
              <a:cs typeface="Times New Roman" panose="02020603050405020304" pitchFamily="18" charset="0"/>
            </a:endParaRPr>
          </a:p>
          <a:p>
            <a:pPr marL="342900" lvl="0" indent="-190500" algn="l" rtl="0" fontAlgn="auto">
              <a:lnSpc>
                <a:spcPct val="100000"/>
              </a:lnSpc>
              <a:spcBef>
                <a:spcPts val="0"/>
              </a:spcBef>
              <a:spcAft>
                <a:spcPts val="0"/>
              </a:spcAft>
              <a:buClr>
                <a:schemeClr val="dk1"/>
              </a:buClr>
              <a:buSzPts val="2400"/>
              <a:buNone/>
            </a:pPr>
            <a:endParaRPr sz="2800" dirty="0">
              <a:latin typeface="Times New Roman" panose="02020603050405020304" pitchFamily="18" charset="0"/>
              <a:cs typeface="Times New Roman" panose="02020603050405020304" pitchFamily="18" charset="0"/>
            </a:endParaRPr>
          </a:p>
        </p:txBody>
      </p:sp>
      <p:grpSp>
        <p:nvGrpSpPr>
          <p:cNvPr id="18437" name="Google Shape;111;g207aaa14ad4_0_21"/>
          <p:cNvGrpSpPr/>
          <p:nvPr/>
        </p:nvGrpSpPr>
        <p:grpSpPr>
          <a:xfrm>
            <a:off x="203200" y="101600"/>
            <a:ext cx="8491538" cy="993775"/>
            <a:chOff x="5271" y="0"/>
            <a:chExt cx="8491350" cy="994200"/>
          </a:xfrm>
        </p:grpSpPr>
        <p:sp>
          <p:nvSpPr>
            <p:cNvPr id="18438" name="Google Shape;112;g207aaa14ad4_0_21"/>
            <p:cNvSpPr/>
            <p:nvPr/>
          </p:nvSpPr>
          <p:spPr>
            <a:xfrm>
              <a:off x="6341721" y="0"/>
              <a:ext cx="2154900" cy="994200"/>
            </a:xfrm>
            <a:prstGeom prst="rightArrow">
              <a:avLst>
                <a:gd name="adj1" fmla="val 75000"/>
                <a:gd name="adj2" fmla="val 49992"/>
              </a:avLst>
            </a:prstGeom>
            <a:solidFill>
              <a:srgbClr val="CFD7E7">
                <a:alpha val="89409"/>
              </a:srgb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8439" name="Google Shape;113;g207aaa14ad4_0_21"/>
            <p:cNvSpPr/>
            <p:nvPr/>
          </p:nvSpPr>
          <p:spPr>
            <a:xfrm>
              <a:off x="5271" y="0"/>
              <a:ext cx="6336600" cy="994200"/>
            </a:xfrm>
            <a:prstGeom prst="roundRect">
              <a:avLst>
                <a:gd name="adj" fmla="val 16667"/>
              </a:avLst>
            </a:prstGeom>
            <a:solidFill>
              <a:schemeClr val="bg1"/>
            </a:solidFill>
            <a:ln w="25400" cap="flat" cmpd="sng">
              <a:solidFill>
                <a:srgbClr val="0070C0"/>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14" name="Google Shape;114;g207aaa14ad4_0_21"/>
            <p:cNvSpPr txBox="1"/>
            <p:nvPr/>
          </p:nvSpPr>
          <p:spPr>
            <a:xfrm>
              <a:off x="53800" y="48529"/>
              <a:ext cx="6239400" cy="897000"/>
            </a:xfrm>
            <a:prstGeom prst="rect">
              <a:avLst/>
            </a:prstGeom>
            <a:noFill/>
            <a:ln>
              <a:noFill/>
            </a:ln>
          </p:spPr>
          <p:txBody>
            <a:bodyPr spcFirstLastPara="1" wrap="square" lIns="91425" tIns="45700" rIns="91425" bIns="45700" anchor="ctr" anchorCtr="0">
              <a:noAutofit/>
            </a:bodyPr>
            <a:lstStyle/>
            <a:p>
              <a:pPr marR="0" fontAlgn="auto">
                <a:lnSpc>
                  <a:spcPct val="90000"/>
                </a:lnSpc>
                <a:spcBef>
                  <a:spcPts val="0"/>
                </a:spcBef>
                <a:spcAft>
                  <a:spcPts val="0"/>
                </a:spcAft>
                <a:buClr>
                  <a:schemeClr val="dk1"/>
                </a:buClr>
                <a:buSzPts val="2400"/>
                <a:buFont typeface="Calibri" panose="020F0502020204030204"/>
                <a:buNone/>
              </a:pPr>
              <a:r>
                <a:rPr lang="fr-FR" altLang="fr-FR" sz="4400" b="1" noProof="1">
                  <a:solidFill>
                    <a:schemeClr val="dk1"/>
                  </a:solidFill>
                  <a:latin typeface="Calibri" panose="020F0502020204030204"/>
                  <a:ea typeface="Calibri" panose="020F0502020204030204"/>
                  <a:cs typeface="Calibri" panose="020F0502020204030204"/>
                  <a:sym typeface="Calibri" panose="020F0502020204030204"/>
                </a:rPr>
                <a:t>Défis liés à la CPS</a:t>
              </a:r>
              <a:endParaRPr lang="en-US" altLang="fr-FR" sz="4400" b="1" cap="none" noProof="1">
                <a:solidFill>
                  <a:schemeClr val="dk1"/>
                </a:solidFill>
                <a:latin typeface="Calibri" panose="020F0502020204030204"/>
                <a:ea typeface="Calibri" panose="020F0502020204030204"/>
                <a:cs typeface="Calibri" panose="020F0502020204030204"/>
                <a:sym typeface="Calibri" panose="020F0502020204030204"/>
              </a:endParaRPr>
            </a:p>
          </p:txBody>
        </p:sp>
      </p:grpSp>
    </p:spTree>
    <p:extLst>
      <p:ext uri="{BB962C8B-B14F-4D97-AF65-F5344CB8AC3E}">
        <p14:creationId xmlns:p14="http://schemas.microsoft.com/office/powerpoint/2010/main" val="169058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oogle Shape;119;g2073e6c94da_0_54"/>
          <p:cNvGrpSpPr/>
          <p:nvPr/>
        </p:nvGrpSpPr>
        <p:grpSpPr>
          <a:xfrm>
            <a:off x="284163" y="2830513"/>
            <a:ext cx="8593137" cy="1006475"/>
            <a:chOff x="0" y="0"/>
            <a:chExt cx="8592857" cy="1007184"/>
          </a:xfrm>
        </p:grpSpPr>
        <p:sp>
          <p:nvSpPr>
            <p:cNvPr id="20482" name="Google Shape;120;g2073e6c94da_0_54"/>
            <p:cNvSpPr/>
            <p:nvPr/>
          </p:nvSpPr>
          <p:spPr>
            <a:xfrm>
              <a:off x="4280657" y="984"/>
              <a:ext cx="4312200" cy="1006200"/>
            </a:xfrm>
            <a:prstGeom prst="rightArrow">
              <a:avLst>
                <a:gd name="adj1" fmla="val 75000"/>
                <a:gd name="adj2" fmla="val 49999"/>
              </a:avLst>
            </a:prstGeom>
            <a:solidFill>
              <a:srgbClr val="D9D2E9"/>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0483" name="Google Shape;121;g2073e6c94da_0_54"/>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122" name="Google Shape;122;g2073e6c94da_0_54"/>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marR="0" fontAlgn="auto">
                <a:lnSpc>
                  <a:spcPct val="90000"/>
                </a:lnSpc>
                <a:spcBef>
                  <a:spcPts val="0"/>
                </a:spcBef>
                <a:spcAft>
                  <a:spcPts val="0"/>
                </a:spcAft>
                <a:buClr>
                  <a:schemeClr val="dk1"/>
                </a:buClr>
                <a:buSzPts val="2000"/>
                <a:buFont typeface="Arial" panose="020B0604020202020204"/>
                <a:buNone/>
              </a:pPr>
              <a:r>
                <a:rPr lang="fr-FR" sz="3000" b="1" cap="none" noProof="1">
                  <a:solidFill>
                    <a:schemeClr val="dk1"/>
                  </a:solidFill>
                  <a:latin typeface="Times New Roman" panose="02020603050405020304" pitchFamily="18" charset="0"/>
                  <a:cs typeface="Times New Roman" panose="02020603050405020304" pitchFamily="18" charset="0"/>
                  <a:sym typeface="Arial" panose="020B0604020202020204"/>
                </a:rPr>
                <a:t>Focus Numérisation   </a:t>
              </a:r>
              <a:endParaRPr sz="30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a:extLst>
              <a:ext uri="{FF2B5EF4-FFF2-40B4-BE49-F238E27FC236}">
                <a16:creationId xmlns:a16="http://schemas.microsoft.com/office/drawing/2014/main" xmlns="" id="{9029D6B6-B9D2-FAB4-86AC-36D2C0B35290}"/>
              </a:ext>
            </a:extLst>
          </p:cNvPr>
          <p:cNvPicPr>
            <a:picLocks noChangeAspect="1"/>
          </p:cNvPicPr>
          <p:nvPr/>
        </p:nvPicPr>
        <p:blipFill>
          <a:blip r:embed="rId2"/>
          <a:stretch>
            <a:fillRect/>
          </a:stretch>
        </p:blipFill>
        <p:spPr>
          <a:xfrm>
            <a:off x="88900" y="1384250"/>
            <a:ext cx="3286939" cy="2763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ymail_attachmentId51b6dce6-a5a0-45bf-81b4-d9e9e0d47021">
            <a:extLst>
              <a:ext uri="{FF2B5EF4-FFF2-40B4-BE49-F238E27FC236}">
                <a16:creationId xmlns:a16="http://schemas.microsoft.com/office/drawing/2014/main" xmlns="" id="{D83F5B28-8199-8148-8266-718E0F68F2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413901"/>
            <a:ext cx="3322813" cy="2113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Oval 37"/>
          <p:cNvSpPr/>
          <p:nvPr/>
        </p:nvSpPr>
        <p:spPr>
          <a:xfrm>
            <a:off x="3558560" y="1698617"/>
            <a:ext cx="832966" cy="763387"/>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rPr>
              <a:t>1</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0" name="Oval 37"/>
          <p:cNvSpPr/>
          <p:nvPr/>
        </p:nvSpPr>
        <p:spPr>
          <a:xfrm>
            <a:off x="3554984" y="2999514"/>
            <a:ext cx="832966" cy="830848"/>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rPr>
              <a:t>2</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1" name="Oval 37"/>
          <p:cNvSpPr/>
          <p:nvPr/>
        </p:nvSpPr>
        <p:spPr>
          <a:xfrm>
            <a:off x="3554984" y="4287572"/>
            <a:ext cx="832966" cy="820190"/>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rPr>
              <a:t>3</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2" name="Oval 37"/>
          <p:cNvSpPr/>
          <p:nvPr/>
        </p:nvSpPr>
        <p:spPr>
          <a:xfrm>
            <a:off x="3554984" y="5473207"/>
            <a:ext cx="832966" cy="851232"/>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noProof="0" dirty="0">
                <a:solidFill>
                  <a:srgbClr val="FFFFFF"/>
                </a:solidFill>
                <a:effectLst>
                  <a:outerShdw blurRad="38100" dist="38100" dir="2700000" algn="tl">
                    <a:srgbClr val="000000">
                      <a:alpha val="43137"/>
                    </a:srgbClr>
                  </a:outerShdw>
                </a:effectLst>
                <a:latin typeface="Open Sans Regular" charset="0"/>
              </a:rPr>
              <a:t>4</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3" name="Subtitle 2"/>
          <p:cNvSpPr txBox="1">
            <a:spLocks/>
          </p:cNvSpPr>
          <p:nvPr/>
        </p:nvSpPr>
        <p:spPr>
          <a:xfrm>
            <a:off x="4438503" y="1961765"/>
            <a:ext cx="4494762" cy="584775"/>
          </a:xfrm>
          <a:prstGeom prst="rect">
            <a:avLst/>
          </a:prstGeom>
          <a:noFill/>
        </p:spPr>
        <p:txBody>
          <a:bodyPr wrap="square" rtlCol="0" anchor="ctr" anchorCtr="0">
            <a:spAutoFit/>
          </a:bodyPr>
          <a:lstStyle>
            <a:defPPr>
              <a:defRPr lang="en-US"/>
            </a:defPPr>
            <a:lvl1pPr defTabSz="1828434">
              <a:defRPr sz="1600" b="1">
                <a:solidFill>
                  <a:srgbClr val="445469"/>
                </a:solidFill>
                <a:latin typeface="Montserrat Bold" charset="0"/>
                <a:ea typeface="Montserrat Bold" charset="0"/>
                <a:cs typeface="Montserrat Bold" charset="0"/>
              </a:defRPr>
            </a:lvl1pPr>
          </a:lstStyle>
          <a:p>
            <a:pPr algn="just">
              <a:spcAft>
                <a:spcPct val="20000"/>
              </a:spcAft>
            </a:pPr>
            <a:r>
              <a:rPr lang="fr-FR" dirty="0">
                <a:solidFill>
                  <a:schemeClr val="tx1"/>
                </a:solidFill>
                <a:latin typeface="Times New Roman" panose="02020603050405020304" pitchFamily="18" charset="0"/>
                <a:ea typeface="+mn-ea"/>
                <a:cs typeface="Times New Roman" panose="02020603050405020304" pitchFamily="18" charset="0"/>
              </a:rPr>
              <a:t>Revue et déploiement du fichier de collecte de données dans les </a:t>
            </a:r>
            <a:r>
              <a:rPr lang="fr-FR" dirty="0" smtClean="0">
                <a:solidFill>
                  <a:schemeClr val="tx1"/>
                </a:solidFill>
                <a:latin typeface="Times New Roman" panose="02020603050405020304" pitchFamily="18" charset="0"/>
                <a:ea typeface="+mn-ea"/>
                <a:cs typeface="Times New Roman" panose="02020603050405020304" pitchFamily="18" charset="0"/>
              </a:rPr>
              <a:t>tablettes.</a:t>
            </a:r>
            <a:endParaRPr lang="fr-FR" sz="1050" dirty="0">
              <a:solidFill>
                <a:srgbClr val="336699"/>
              </a:solidFill>
            </a:endParaRPr>
          </a:p>
        </p:txBody>
      </p:sp>
      <p:sp>
        <p:nvSpPr>
          <p:cNvPr id="14" name="Subtitle 2"/>
          <p:cNvSpPr txBox="1">
            <a:spLocks/>
          </p:cNvSpPr>
          <p:nvPr/>
        </p:nvSpPr>
        <p:spPr>
          <a:xfrm>
            <a:off x="4387950" y="2950110"/>
            <a:ext cx="4545315" cy="830997"/>
          </a:xfrm>
          <a:prstGeom prst="rect">
            <a:avLst/>
          </a:prstGeom>
          <a:noFill/>
        </p:spPr>
        <p:txBody>
          <a:bodyPr wrap="square" rtlCol="0" anchor="ctr" anchorCtr="0">
            <a:spAutoFit/>
          </a:bodyPr>
          <a:lstStyle>
            <a:defPPr>
              <a:defRPr lang="en-US"/>
            </a:defPPr>
            <a:lvl1pPr defTabSz="1828434">
              <a:defRPr sz="1600" b="1">
                <a:solidFill>
                  <a:srgbClr val="445469"/>
                </a:solidFill>
                <a:latin typeface="Montserrat Bold" charset="0"/>
                <a:ea typeface="Montserrat Bold" charset="0"/>
                <a:cs typeface="Montserrat Bold" charset="0"/>
              </a:defRPr>
            </a:lvl1pPr>
          </a:lstStyle>
          <a:p>
            <a:pPr algn="just"/>
            <a:r>
              <a:rPr lang="fr-FR" dirty="0">
                <a:solidFill>
                  <a:schemeClr val="tx1"/>
                </a:solidFill>
                <a:latin typeface="Times New Roman" panose="02020603050405020304" pitchFamily="18" charset="0"/>
                <a:ea typeface="+mn-ea"/>
                <a:cs typeface="Times New Roman" panose="02020603050405020304" pitchFamily="18" charset="0"/>
              </a:rPr>
              <a:t>Atelier de formation des </a:t>
            </a:r>
            <a:r>
              <a:rPr lang="fr-FR" dirty="0" smtClean="0">
                <a:solidFill>
                  <a:schemeClr val="tx1"/>
                </a:solidFill>
                <a:latin typeface="Times New Roman" panose="02020603050405020304" pitchFamily="18" charset="0"/>
                <a:ea typeface="+mn-ea"/>
                <a:cs typeface="Times New Roman" panose="02020603050405020304" pitchFamily="18" charset="0"/>
              </a:rPr>
              <a:t>formateurs (</a:t>
            </a:r>
            <a:r>
              <a:rPr lang="fr-FR" dirty="0">
                <a:solidFill>
                  <a:schemeClr val="tx1"/>
                </a:solidFill>
                <a:latin typeface="Times New Roman" panose="02020603050405020304" pitchFamily="18" charset="0"/>
                <a:ea typeface="+mn-ea"/>
                <a:cs typeface="Times New Roman" panose="02020603050405020304" pitchFamily="18" charset="0"/>
              </a:rPr>
              <a:t>MCD, points focaux paludisme et délégués)  au niveau </a:t>
            </a:r>
            <a:r>
              <a:rPr lang="fr-FR" dirty="0" smtClean="0">
                <a:solidFill>
                  <a:schemeClr val="tx1"/>
                </a:solidFill>
                <a:latin typeface="Times New Roman" panose="02020603050405020304" pitchFamily="18" charset="0"/>
                <a:ea typeface="+mn-ea"/>
                <a:cs typeface="Times New Roman" panose="02020603050405020304" pitchFamily="18" charset="0"/>
              </a:rPr>
              <a:t>central.</a:t>
            </a:r>
            <a:endParaRPr lang="fr-FR" dirty="0">
              <a:solidFill>
                <a:schemeClr val="tx1"/>
              </a:solidFill>
              <a:latin typeface="Times New Roman" panose="02020603050405020304" pitchFamily="18" charset="0"/>
              <a:ea typeface="+mn-ea"/>
              <a:cs typeface="Times New Roman" panose="02020603050405020304" pitchFamily="18" charset="0"/>
            </a:endParaRPr>
          </a:p>
        </p:txBody>
      </p:sp>
      <p:sp>
        <p:nvSpPr>
          <p:cNvPr id="15" name="ZoneTexte 14">
            <a:extLst>
              <a:ext uri="{FF2B5EF4-FFF2-40B4-BE49-F238E27FC236}">
                <a16:creationId xmlns:a16="http://schemas.microsoft.com/office/drawing/2014/main" xmlns="" id="{A1F2C91B-0A70-615E-24A8-AF1B622B821F}"/>
              </a:ext>
            </a:extLst>
          </p:cNvPr>
          <p:cNvSpPr txBox="1"/>
          <p:nvPr/>
        </p:nvSpPr>
        <p:spPr>
          <a:xfrm>
            <a:off x="4457122" y="4405280"/>
            <a:ext cx="4476143" cy="584775"/>
          </a:xfrm>
          <a:prstGeom prst="rect">
            <a:avLst/>
          </a:prstGeom>
          <a:noFill/>
        </p:spPr>
        <p:txBody>
          <a:bodyPr wrap="square">
            <a:spAutoFit/>
          </a:bodyPr>
          <a:lstStyle/>
          <a:p>
            <a:pPr algn="just">
              <a:spcAft>
                <a:spcPct val="20000"/>
              </a:spcAft>
            </a:pPr>
            <a:r>
              <a:rPr lang="fr-FR" sz="1600" b="1" dirty="0">
                <a:latin typeface="Times New Roman" panose="02020603050405020304" pitchFamily="18" charset="0"/>
                <a:cs typeface="Times New Roman" panose="02020603050405020304" pitchFamily="18" charset="0"/>
              </a:rPr>
              <a:t>Formation des formateurs (RCS) au niveau DS sur la </a:t>
            </a:r>
            <a:r>
              <a:rPr lang="fr-FR" sz="1600" b="1" dirty="0" smtClean="0">
                <a:latin typeface="Times New Roman" panose="02020603050405020304" pitchFamily="18" charset="0"/>
                <a:cs typeface="Times New Roman" panose="02020603050405020304" pitchFamily="18" charset="0"/>
              </a:rPr>
              <a:t>digitalisation.</a:t>
            </a:r>
            <a:endParaRPr lang="fr-FR" sz="1600" b="1" dirty="0">
              <a:latin typeface="Times New Roman" panose="02020603050405020304" pitchFamily="18" charset="0"/>
              <a:cs typeface="Times New Roman" panose="02020603050405020304" pitchFamily="18" charset="0"/>
            </a:endParaRPr>
          </a:p>
        </p:txBody>
      </p:sp>
      <p:sp>
        <p:nvSpPr>
          <p:cNvPr id="16" name="ZoneTexte 15">
            <a:extLst>
              <a:ext uri="{FF2B5EF4-FFF2-40B4-BE49-F238E27FC236}">
                <a16:creationId xmlns:a16="http://schemas.microsoft.com/office/drawing/2014/main" xmlns="" id="{98F1CFB6-0B0D-3C7D-2734-37B7E206FAFD}"/>
              </a:ext>
            </a:extLst>
          </p:cNvPr>
          <p:cNvSpPr txBox="1"/>
          <p:nvPr/>
        </p:nvSpPr>
        <p:spPr>
          <a:xfrm>
            <a:off x="4438503" y="5473207"/>
            <a:ext cx="4640872" cy="830997"/>
          </a:xfrm>
          <a:prstGeom prst="rect">
            <a:avLst/>
          </a:prstGeom>
          <a:noFill/>
        </p:spPr>
        <p:txBody>
          <a:bodyPr wrap="square">
            <a:spAutoFit/>
          </a:bodyPr>
          <a:lstStyle/>
          <a:p>
            <a:pPr algn="just">
              <a:spcAft>
                <a:spcPct val="20000"/>
              </a:spcAft>
            </a:pPr>
            <a:r>
              <a:rPr lang="fr-FR" sz="1600" b="1" dirty="0">
                <a:latin typeface="Times New Roman" panose="02020603050405020304" pitchFamily="18" charset="0"/>
                <a:cs typeface="Times New Roman" panose="02020603050405020304" pitchFamily="18" charset="0"/>
              </a:rPr>
              <a:t>Appui à la formation des formateurs (RCS) au niveau DS sur la digitalisation par le niveau central et mise à jour du groupe </a:t>
            </a:r>
            <a:r>
              <a:rPr lang="fr-FR" sz="1600" b="1" dirty="0" err="1">
                <a:latin typeface="Times New Roman" panose="02020603050405020304" pitchFamily="18" charset="0"/>
                <a:cs typeface="Times New Roman" panose="02020603050405020304" pitchFamily="18" charset="0"/>
              </a:rPr>
              <a:t>W</a:t>
            </a:r>
            <a:r>
              <a:rPr lang="fr-FR" sz="1600" b="1" dirty="0" err="1" smtClean="0">
                <a:latin typeface="Times New Roman" panose="02020603050405020304" pitchFamily="18" charset="0"/>
                <a:cs typeface="Times New Roman" panose="02020603050405020304" pitchFamily="18" charset="0"/>
              </a:rPr>
              <a:t>hatsApp</a:t>
            </a:r>
            <a:r>
              <a:rPr lang="fr-FR" sz="1600" b="1" dirty="0" smtClean="0">
                <a:latin typeface="Times New Roman" panose="02020603050405020304" pitchFamily="18" charset="0"/>
                <a:cs typeface="Times New Roman" panose="02020603050405020304" pitchFamily="18" charset="0"/>
              </a:rPr>
              <a:t> digitalisation.</a:t>
            </a:r>
            <a:endParaRPr lang="fr-FR" sz="1600" b="1" dirty="0">
              <a:latin typeface="Times New Roman" panose="02020603050405020304" pitchFamily="18" charset="0"/>
              <a:cs typeface="Times New Roman" panose="02020603050405020304" pitchFamily="18" charset="0"/>
            </a:endParaRPr>
          </a:p>
        </p:txBody>
      </p:sp>
      <p:grpSp>
        <p:nvGrpSpPr>
          <p:cNvPr id="19" name="Google Shape;136;g2073e6c94da_0_63"/>
          <p:cNvGrpSpPr/>
          <p:nvPr/>
        </p:nvGrpSpPr>
        <p:grpSpPr>
          <a:xfrm>
            <a:off x="487825" y="110591"/>
            <a:ext cx="8591550" cy="1008062"/>
            <a:chOff x="0" y="0"/>
            <a:chExt cx="8592857" cy="1007184"/>
          </a:xfrm>
        </p:grpSpPr>
        <p:sp>
          <p:nvSpPr>
            <p:cNvPr id="20" name="Google Shape;137;g2073e6c94da_0_63"/>
            <p:cNvSpPr/>
            <p:nvPr/>
          </p:nvSpPr>
          <p:spPr>
            <a:xfrm>
              <a:off x="4280657" y="984"/>
              <a:ext cx="4312200" cy="1006200"/>
            </a:xfrm>
            <a:prstGeom prst="rightArrow">
              <a:avLst>
                <a:gd name="adj1" fmla="val 75000"/>
                <a:gd name="adj2" fmla="val 49999"/>
              </a:avLst>
            </a:prstGeom>
            <a:solidFill>
              <a:srgbClr val="D9D2E9"/>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1" name="Google Shape;138;g2073e6c94da_0_63"/>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 name="Google Shape;139;g2073e6c94da_0_63"/>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algn="ctr" fontAlgn="auto">
                <a:lnSpc>
                  <a:spcPct val="90000"/>
                </a:lnSpc>
                <a:spcBef>
                  <a:spcPts val="0"/>
                </a:spcBef>
                <a:spcAft>
                  <a:spcPts val="0"/>
                </a:spcAft>
                <a:buClr>
                  <a:schemeClr val="dk1"/>
                </a:buClr>
                <a:buSzPts val="2000"/>
              </a:pPr>
              <a:r>
                <a:rPr lang="fr-FR" sz="2800" dirty="0" smtClean="0">
                  <a:latin typeface="Times New Roman" panose="02020603050405020304" pitchFamily="18" charset="0"/>
                  <a:cs typeface="Times New Roman" panose="02020603050405020304" pitchFamily="18" charset="0"/>
                </a:rPr>
                <a:t>Activités </a:t>
              </a:r>
              <a:r>
                <a:rPr lang="fr-FR" sz="2800" dirty="0">
                  <a:latin typeface="Times New Roman" panose="02020603050405020304" pitchFamily="18" charset="0"/>
                  <a:cs typeface="Times New Roman" panose="02020603050405020304" pitchFamily="18" charset="0"/>
                </a:rPr>
                <a:t>préalables à</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la digitalisation</a:t>
              </a:r>
              <a:endParaRPr sz="28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spTree>
    <p:extLst>
      <p:ext uri="{BB962C8B-B14F-4D97-AF65-F5344CB8AC3E}">
        <p14:creationId xmlns:p14="http://schemas.microsoft.com/office/powerpoint/2010/main" val="4025139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p:cNvSpPr/>
          <p:nvPr/>
        </p:nvSpPr>
        <p:spPr>
          <a:xfrm>
            <a:off x="3558560" y="1698617"/>
            <a:ext cx="832966" cy="763387"/>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noProof="0" dirty="0" smtClean="0">
                <a:solidFill>
                  <a:srgbClr val="FFFFFF"/>
                </a:solidFill>
                <a:effectLst>
                  <a:outerShdw blurRad="38100" dist="38100" dir="2700000" algn="tl">
                    <a:srgbClr val="000000">
                      <a:alpha val="43137"/>
                    </a:srgbClr>
                  </a:outerShdw>
                </a:effectLst>
                <a:latin typeface="Open Sans Regular" charset="0"/>
                <a:ea typeface="+mn-ea"/>
              </a:rPr>
              <a:t>5</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0" name="Oval 37"/>
          <p:cNvSpPr/>
          <p:nvPr/>
        </p:nvSpPr>
        <p:spPr>
          <a:xfrm>
            <a:off x="3554984" y="2999514"/>
            <a:ext cx="832966" cy="830848"/>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ea typeface="+mn-ea"/>
              </a:rPr>
              <a:t>6</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1" name="Oval 37"/>
          <p:cNvSpPr/>
          <p:nvPr/>
        </p:nvSpPr>
        <p:spPr>
          <a:xfrm>
            <a:off x="3554984" y="4287572"/>
            <a:ext cx="832966" cy="820190"/>
          </a:xfrm>
          <a:prstGeom prst="ellipse">
            <a:avLst/>
          </a:prstGeom>
          <a:solidFill>
            <a:srgbClr val="119CF4"/>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000" b="1" kern="0" dirty="0">
                <a:solidFill>
                  <a:srgbClr val="FFFFFF"/>
                </a:solidFill>
                <a:effectLst>
                  <a:outerShdw blurRad="38100" dist="38100" dir="2700000" algn="tl">
                    <a:srgbClr val="000000">
                      <a:alpha val="43137"/>
                    </a:srgbClr>
                  </a:outerShdw>
                </a:effectLst>
                <a:latin typeface="Open Sans Regular" charset="0"/>
                <a:ea typeface="+mn-ea"/>
              </a:rPr>
              <a:t>7</a:t>
            </a:r>
            <a:endParaRPr kumimoji="0" lang="en-US" sz="6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Open Sans Regular" charset="0"/>
              <a:ea typeface="+mn-ea"/>
              <a:cs typeface="+mn-cs"/>
            </a:endParaRPr>
          </a:p>
        </p:txBody>
      </p:sp>
      <p:sp>
        <p:nvSpPr>
          <p:cNvPr id="13" name="Subtitle 2"/>
          <p:cNvSpPr txBox="1">
            <a:spLocks/>
          </p:cNvSpPr>
          <p:nvPr/>
        </p:nvSpPr>
        <p:spPr>
          <a:xfrm>
            <a:off x="4387950" y="1859577"/>
            <a:ext cx="4413150" cy="646331"/>
          </a:xfrm>
          <a:prstGeom prst="rect">
            <a:avLst/>
          </a:prstGeom>
          <a:noFill/>
        </p:spPr>
        <p:txBody>
          <a:bodyPr wrap="square" rtlCol="0" anchor="ctr" anchorCtr="0">
            <a:spAutoFit/>
          </a:bodyPr>
          <a:lstStyle>
            <a:defPPr>
              <a:defRPr lang="en-US"/>
            </a:defPPr>
            <a:lvl1pPr defTabSz="1828434">
              <a:defRPr sz="1600" b="1">
                <a:solidFill>
                  <a:srgbClr val="445469"/>
                </a:solidFill>
                <a:latin typeface="Montserrat Bold" charset="0"/>
                <a:ea typeface="Montserrat Bold" charset="0"/>
                <a:cs typeface="Montserrat Bold" charset="0"/>
              </a:defRPr>
            </a:lvl1pPr>
          </a:lstStyle>
          <a:p>
            <a:pPr algn="just">
              <a:spcAft>
                <a:spcPct val="20000"/>
              </a:spcAft>
            </a:pPr>
            <a:r>
              <a:rPr lang="fr-FR" sz="1800" dirty="0">
                <a:solidFill>
                  <a:schemeClr val="tx1"/>
                </a:solidFill>
                <a:latin typeface="Times New Roman" panose="02020603050405020304" pitchFamily="18" charset="0"/>
                <a:ea typeface="+mn-ea"/>
                <a:cs typeface="Times New Roman" panose="02020603050405020304" pitchFamily="18" charset="0"/>
              </a:rPr>
              <a:t>Déploiement des tablettes complémentaires par le niveau </a:t>
            </a:r>
            <a:r>
              <a:rPr lang="fr-FR" sz="1800" dirty="0" smtClean="0">
                <a:solidFill>
                  <a:schemeClr val="tx1"/>
                </a:solidFill>
                <a:latin typeface="Times New Roman" panose="02020603050405020304" pitchFamily="18" charset="0"/>
                <a:ea typeface="+mn-ea"/>
                <a:cs typeface="Times New Roman" panose="02020603050405020304" pitchFamily="18" charset="0"/>
              </a:rPr>
              <a:t>central.</a:t>
            </a:r>
            <a:endParaRPr lang="fr-FR" sz="1800" dirty="0">
              <a:solidFill>
                <a:schemeClr val="tx1"/>
              </a:solidFill>
              <a:latin typeface="Times New Roman" panose="02020603050405020304" pitchFamily="18" charset="0"/>
              <a:ea typeface="+mn-ea"/>
              <a:cs typeface="Times New Roman" panose="02020603050405020304" pitchFamily="18" charset="0"/>
            </a:endParaRPr>
          </a:p>
        </p:txBody>
      </p:sp>
      <p:sp>
        <p:nvSpPr>
          <p:cNvPr id="14" name="Subtitle 2"/>
          <p:cNvSpPr txBox="1">
            <a:spLocks/>
          </p:cNvSpPr>
          <p:nvPr/>
        </p:nvSpPr>
        <p:spPr>
          <a:xfrm>
            <a:off x="4422535" y="2953273"/>
            <a:ext cx="4545315" cy="923330"/>
          </a:xfrm>
          <a:prstGeom prst="rect">
            <a:avLst/>
          </a:prstGeom>
          <a:noFill/>
        </p:spPr>
        <p:txBody>
          <a:bodyPr wrap="square" rtlCol="0" anchor="ctr" anchorCtr="0">
            <a:spAutoFit/>
          </a:bodyPr>
          <a:lstStyle>
            <a:defPPr>
              <a:defRPr lang="en-US"/>
            </a:defPPr>
            <a:lvl1pPr defTabSz="1828434">
              <a:defRPr sz="1600" b="1">
                <a:solidFill>
                  <a:srgbClr val="445469"/>
                </a:solidFill>
                <a:latin typeface="Montserrat Bold" charset="0"/>
                <a:ea typeface="Montserrat Bold" charset="0"/>
                <a:cs typeface="Montserrat Bold" charset="0"/>
              </a:defRPr>
            </a:lvl1pPr>
          </a:lstStyle>
          <a:p>
            <a:pPr algn="just"/>
            <a:r>
              <a:rPr lang="fr-FR" sz="1800" dirty="0">
                <a:solidFill>
                  <a:schemeClr val="tx1"/>
                </a:solidFill>
                <a:latin typeface="Times New Roman" panose="02020603050405020304" pitchFamily="18" charset="0"/>
                <a:cs typeface="Times New Roman" panose="02020603050405020304" pitchFamily="18" charset="0"/>
              </a:rPr>
              <a:t>Formation des relais et superviseurs de proximité sur la digitalisation de la CPS par les </a:t>
            </a:r>
            <a:r>
              <a:rPr lang="fr-FR" sz="1800" dirty="0" smtClean="0">
                <a:solidFill>
                  <a:schemeClr val="tx1"/>
                </a:solidFill>
                <a:latin typeface="Times New Roman" panose="02020603050405020304" pitchFamily="18" charset="0"/>
                <a:cs typeface="Times New Roman" panose="02020603050405020304" pitchFamily="18" charset="0"/>
              </a:rPr>
              <a:t>RCS.</a:t>
            </a:r>
            <a:endParaRPr lang="fr-FR" sz="1800" dirty="0">
              <a:solidFill>
                <a:schemeClr val="tx1"/>
              </a:solidFill>
              <a:latin typeface="Times New Roman" panose="02020603050405020304" pitchFamily="18" charset="0"/>
              <a:cs typeface="Times New Roman" panose="02020603050405020304" pitchFamily="18" charset="0"/>
            </a:endParaRPr>
          </a:p>
        </p:txBody>
      </p:sp>
      <p:sp>
        <p:nvSpPr>
          <p:cNvPr id="15" name="ZoneTexte 14">
            <a:extLst>
              <a:ext uri="{FF2B5EF4-FFF2-40B4-BE49-F238E27FC236}">
                <a16:creationId xmlns:a16="http://schemas.microsoft.com/office/drawing/2014/main" xmlns="" id="{A1F2C91B-0A70-615E-24A8-AF1B622B821F}"/>
              </a:ext>
            </a:extLst>
          </p:cNvPr>
          <p:cNvSpPr txBox="1"/>
          <p:nvPr/>
        </p:nvSpPr>
        <p:spPr>
          <a:xfrm>
            <a:off x="4438503" y="4528390"/>
            <a:ext cx="4476143" cy="369332"/>
          </a:xfrm>
          <a:prstGeom prst="rect">
            <a:avLst/>
          </a:prstGeom>
          <a:noFill/>
        </p:spPr>
        <p:txBody>
          <a:bodyPr wrap="square">
            <a:spAutoFit/>
          </a:bodyPr>
          <a:lstStyle/>
          <a:p>
            <a:pPr algn="just">
              <a:spcAft>
                <a:spcPct val="20000"/>
              </a:spcAft>
            </a:pPr>
            <a:r>
              <a:rPr lang="fr-FR" sz="1800" b="1" dirty="0">
                <a:latin typeface="Times New Roman" panose="02020603050405020304" pitchFamily="18" charset="0"/>
                <a:cs typeface="Times New Roman" panose="02020603050405020304" pitchFamily="18" charset="0"/>
              </a:rPr>
              <a:t>Recharge de MB dans les </a:t>
            </a:r>
            <a:r>
              <a:rPr lang="fr-FR" sz="1800" b="1" dirty="0" smtClean="0">
                <a:latin typeface="Times New Roman" panose="02020603050405020304" pitchFamily="18" charset="0"/>
                <a:cs typeface="Times New Roman" panose="02020603050405020304" pitchFamily="18" charset="0"/>
              </a:rPr>
              <a:t>tablettes.</a:t>
            </a:r>
            <a:endParaRPr lang="fr-FR" sz="1800" b="1" dirty="0">
              <a:latin typeface="Times New Roman" panose="02020603050405020304" pitchFamily="18" charset="0"/>
              <a:cs typeface="Times New Roman" panose="02020603050405020304" pitchFamily="18" charset="0"/>
            </a:endParaRPr>
          </a:p>
        </p:txBody>
      </p:sp>
      <p:grpSp>
        <p:nvGrpSpPr>
          <p:cNvPr id="19" name="Google Shape;136;g2073e6c94da_0_63"/>
          <p:cNvGrpSpPr/>
          <p:nvPr/>
        </p:nvGrpSpPr>
        <p:grpSpPr>
          <a:xfrm>
            <a:off x="487825" y="110591"/>
            <a:ext cx="8591550" cy="1008062"/>
            <a:chOff x="0" y="0"/>
            <a:chExt cx="8592857" cy="1007184"/>
          </a:xfrm>
        </p:grpSpPr>
        <p:sp>
          <p:nvSpPr>
            <p:cNvPr id="20" name="Google Shape;137;g2073e6c94da_0_63"/>
            <p:cNvSpPr/>
            <p:nvPr/>
          </p:nvSpPr>
          <p:spPr>
            <a:xfrm>
              <a:off x="4280657" y="984"/>
              <a:ext cx="4312200" cy="1006200"/>
            </a:xfrm>
            <a:prstGeom prst="rightArrow">
              <a:avLst>
                <a:gd name="adj1" fmla="val 75000"/>
                <a:gd name="adj2" fmla="val 49999"/>
              </a:avLst>
            </a:prstGeom>
            <a:solidFill>
              <a:srgbClr val="D9D2E9"/>
            </a:solidFill>
            <a:ln w="25400" cap="flat" cmpd="sng">
              <a:solidFill>
                <a:srgbClr val="CFD7E7">
                  <a:alpha val="89410"/>
                </a:srgbClr>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1" name="Google Shape;138;g2073e6c94da_0_63"/>
            <p:cNvSpPr/>
            <p:nvPr/>
          </p:nvSpPr>
          <p:spPr>
            <a:xfrm>
              <a:off x="0" y="0"/>
              <a:ext cx="4275900" cy="1007100"/>
            </a:xfrm>
            <a:prstGeom prst="roundRect">
              <a:avLst>
                <a:gd name="adj" fmla="val 16667"/>
              </a:avLst>
            </a:prstGeom>
            <a:solidFill>
              <a:schemeClr val="bg1"/>
            </a:solidFill>
            <a:ln w="25400" cap="flat" cmpd="sng">
              <a:solidFill>
                <a:srgbClr val="366092"/>
              </a:solidFill>
              <a:prstDash val="solid"/>
              <a:round/>
              <a:headEnd type="none" w="sm" len="sm"/>
              <a:tailEnd type="none" w="sm" len="sm"/>
            </a:ln>
          </p:spPr>
          <p:txBody>
            <a:bodyPr wrap="square" lIns="91425" tIns="91425" rIns="91425" bIns="91425" anchor="ctr" anchorCtr="0"/>
            <a:lstStyle/>
            <a:p>
              <a:pPr>
                <a:buNone/>
              </a:pPr>
              <a:endParaRPr lang="en-US">
                <a:latin typeface="Arial" panose="020B0604020202020204"/>
                <a:ea typeface="Arial" panose="020B0604020202020204"/>
              </a:endParaRPr>
            </a:p>
          </p:txBody>
        </p:sp>
        <p:sp>
          <p:nvSpPr>
            <p:cNvPr id="22" name="Google Shape;139;g2073e6c94da_0_63"/>
            <p:cNvSpPr txBox="1"/>
            <p:nvPr/>
          </p:nvSpPr>
          <p:spPr>
            <a:xfrm>
              <a:off x="49164" y="49164"/>
              <a:ext cx="4177500" cy="908700"/>
            </a:xfrm>
            <a:prstGeom prst="rect">
              <a:avLst/>
            </a:prstGeom>
            <a:noFill/>
            <a:ln>
              <a:noFill/>
            </a:ln>
          </p:spPr>
          <p:txBody>
            <a:bodyPr spcFirstLastPara="1" wrap="square" lIns="76200" tIns="38100" rIns="76200" bIns="38100" anchor="ctr" anchorCtr="0">
              <a:noAutofit/>
            </a:bodyPr>
            <a:lstStyle/>
            <a:p>
              <a:pPr algn="ctr" fontAlgn="auto">
                <a:lnSpc>
                  <a:spcPct val="90000"/>
                </a:lnSpc>
                <a:spcBef>
                  <a:spcPts val="0"/>
                </a:spcBef>
                <a:spcAft>
                  <a:spcPts val="0"/>
                </a:spcAft>
                <a:buClr>
                  <a:schemeClr val="dk1"/>
                </a:buClr>
                <a:buSzPts val="2000"/>
              </a:pPr>
              <a:r>
                <a:rPr lang="fr-FR" sz="2800" dirty="0" smtClean="0">
                  <a:latin typeface="Times New Roman" panose="02020603050405020304" pitchFamily="18" charset="0"/>
                  <a:cs typeface="Times New Roman" panose="02020603050405020304" pitchFamily="18" charset="0"/>
                </a:rPr>
                <a:t>Activités </a:t>
              </a:r>
              <a:r>
                <a:rPr lang="fr-FR" sz="2800" dirty="0">
                  <a:latin typeface="Times New Roman" panose="02020603050405020304" pitchFamily="18" charset="0"/>
                  <a:cs typeface="Times New Roman" panose="02020603050405020304" pitchFamily="18" charset="0"/>
                </a:rPr>
                <a:t>préalables à</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la digitalisation</a:t>
              </a:r>
              <a:endParaRPr sz="2800" b="1" cap="none" noProof="1">
                <a:solidFill>
                  <a:schemeClr val="dk1"/>
                </a:solidFill>
                <a:latin typeface="Times New Roman" panose="02020603050405020304" pitchFamily="18" charset="0"/>
                <a:cs typeface="Times New Roman" panose="02020603050405020304" pitchFamily="18" charset="0"/>
                <a:sym typeface="Arial" panose="020B0604020202020204"/>
              </a:endParaRPr>
            </a:p>
          </p:txBody>
        </p:sp>
      </p:grpSp>
      <p:pic>
        <p:nvPicPr>
          <p:cNvPr id="17" name="ymail_attachmentId7599d5d1-7108-4dc8-a4ff-80a53b8b4d54">
            <a:extLst>
              <a:ext uri="{FF2B5EF4-FFF2-40B4-BE49-F238E27FC236}">
                <a16:creationId xmlns:a16="http://schemas.microsoft.com/office/drawing/2014/main" xmlns="" id="{07A8E32D-30FE-C9E2-3423-4684E5D429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70" y="4236290"/>
            <a:ext cx="3054805" cy="2418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8" name="ymail_attachmentId00c76982-9138-4293-9ba6-6494d0ed3253">
            <a:extLst>
              <a:ext uri="{FF2B5EF4-FFF2-40B4-BE49-F238E27FC236}">
                <a16:creationId xmlns:a16="http://schemas.microsoft.com/office/drawing/2014/main" xmlns="" id="{8F8641A2-8047-8CCF-1E62-20E4534639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070" y="1270626"/>
            <a:ext cx="3004005" cy="26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895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4825" y="446188"/>
            <a:ext cx="5418308" cy="680935"/>
          </a:xfrm>
        </p:spPr>
        <p:txBody>
          <a:bodyPr>
            <a:normAutofit/>
          </a:bodyPr>
          <a:lstStyle/>
          <a:p>
            <a:r>
              <a:rPr lang="fr-FR" sz="2800" dirty="0" smtClean="0">
                <a:latin typeface="Times New Roman" panose="02020603050405020304" pitchFamily="18" charset="0"/>
                <a:cs typeface="Times New Roman" panose="02020603050405020304" pitchFamily="18" charset="0"/>
              </a:rPr>
              <a:t>Formation des RCS et ECD</a:t>
            </a:r>
            <a:endParaRPr lang="fr-FR" sz="2800" dirty="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84825" y="1536970"/>
            <a:ext cx="5690684" cy="4221804"/>
          </a:xfrm>
          <a:prstGeom prst="rect">
            <a:avLst/>
          </a:prstGeom>
        </p:spPr>
      </p:pic>
      <p:sp>
        <p:nvSpPr>
          <p:cNvPr id="13" name="Espace réservé du texte 2"/>
          <p:cNvSpPr>
            <a:spLocks noGrp="1"/>
          </p:cNvSpPr>
          <p:nvPr>
            <p:ph type="body" idx="1"/>
          </p:nvPr>
        </p:nvSpPr>
        <p:spPr>
          <a:xfrm>
            <a:off x="5739316" y="671209"/>
            <a:ext cx="3404683" cy="3326859"/>
          </a:xfrm>
        </p:spPr>
        <p:txBody>
          <a:bodyPr>
            <a:normAutofit/>
          </a:bodyPr>
          <a:lstStyle/>
          <a:p>
            <a:pPr marL="571500"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Création de compte aux RCS et ECD ;</a:t>
            </a:r>
          </a:p>
          <a:p>
            <a:pPr marL="571500"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Remplissage de la fiche d’administration, fiche de stock ;</a:t>
            </a:r>
          </a:p>
          <a:p>
            <a:pPr marL="571500"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Tracking des enfants ;</a:t>
            </a:r>
          </a:p>
          <a:p>
            <a:pPr marL="571500"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Téléchargement des données ;</a:t>
            </a:r>
          </a:p>
          <a:p>
            <a:pPr marL="571500" indent="-342900" algn="just">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Correction des erreurs.</a:t>
            </a:r>
            <a:endParaRPr lang="fr-FR" sz="2800" dirty="0" smtClean="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224" y="4363387"/>
            <a:ext cx="3056043" cy="2494613"/>
          </a:xfrm>
          <a:prstGeom prst="rect">
            <a:avLst/>
          </a:prstGeom>
        </p:spPr>
      </p:pic>
    </p:spTree>
    <p:extLst>
      <p:ext uri="{BB962C8B-B14F-4D97-AF65-F5344CB8AC3E}">
        <p14:creationId xmlns:p14="http://schemas.microsoft.com/office/powerpoint/2010/main" val="2034814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xmlns="" id="{9F67DF96-65A1-4152-1B4A-E3B3598A5A07}"/>
              </a:ext>
            </a:extLst>
          </p:cNvPr>
          <p:cNvGraphicFramePr>
            <a:graphicFrameLocks/>
          </p:cNvGraphicFramePr>
          <p:nvPr>
            <p:extLst>
              <p:ext uri="{D42A27DB-BD31-4B8C-83A1-F6EECF244321}">
                <p14:modId xmlns:p14="http://schemas.microsoft.com/office/powerpoint/2010/main" val="3570630998"/>
              </p:ext>
            </p:extLst>
          </p:nvPr>
        </p:nvGraphicFramePr>
        <p:xfrm>
          <a:off x="0" y="1317498"/>
          <a:ext cx="9144000" cy="554050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re 1"/>
          <p:cNvSpPr>
            <a:spLocks noGrp="1"/>
          </p:cNvSpPr>
          <p:nvPr>
            <p:ph type="title"/>
          </p:nvPr>
        </p:nvSpPr>
        <p:spPr>
          <a:xfrm>
            <a:off x="419100" y="109538"/>
            <a:ext cx="8229600" cy="1143000"/>
          </a:xfrm>
        </p:spPr>
        <p:txBody>
          <a:bodyPr>
            <a:normAutofit/>
          </a:bodyPr>
          <a:lstStyle/>
          <a:p>
            <a:r>
              <a:rPr lang="fr-FR" sz="2800" dirty="0" smtClean="0">
                <a:latin typeface="Times New Roman" panose="02020603050405020304" pitchFamily="18" charset="0"/>
                <a:cs typeface="Times New Roman" panose="02020603050405020304" pitchFamily="18" charset="0"/>
              </a:rPr>
              <a:t>RESULTAT COMPARATIF DU DÉNOMBREMENT</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654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6992</TotalTime>
  <Words>861</Words>
  <Application>Microsoft Office PowerPoint</Application>
  <PresentationFormat>Affichage à l'écran (4:3)</PresentationFormat>
  <Paragraphs>173</Paragraphs>
  <Slides>20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Montserrat Bold</vt:lpstr>
      <vt:lpstr>Open Sans Regular</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RESULTAT COMPARATIF DU DÉNOMBREMENT</vt:lpstr>
      <vt:lpstr>RESULTAT DE LA DISTRIBUTION</vt:lpstr>
      <vt:lpstr>RESULTAT DE LA DISTRIBUTION 2</vt:lpstr>
      <vt:lpstr>RESULTAT DE LA DISTRIBUTION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tchouatieua@mmv.org</dc:creator>
  <cp:keywords>, docId:1977199CA60E7F458FFA04C232ACC5C4</cp:keywords>
  <cp:lastModifiedBy>23566</cp:lastModifiedBy>
  <cp:revision>29</cp:revision>
  <dcterms:created xsi:type="dcterms:W3CDTF">2023-02-13T11:49:39Z</dcterms:created>
  <dcterms:modified xsi:type="dcterms:W3CDTF">2024-02-28T08:40:47Z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0x01010084EAD12591D3B44A8A2C70EAA04D66AB</vt:lpwstr>
  </property>
  <property fmtid="{D5CDD505-2E9C-101B-9397-08002B2CF9AE}" pid="3" name="ICV">
    <vt:lpwstr>3287A82FAC41428CAC72D467CDCC1394</vt:lpwstr>
  </property>
  <property fmtid="{D5CDD505-2E9C-101B-9397-08002B2CF9AE}" pid="4" name="KSOProductBuildVer">
    <vt:lpwstr>1033-11.2.0.11440</vt:lpwstr>
  </property>
</Properties>
</file>