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5" r:id="rId5"/>
    <p:sldId id="276" r:id="rId6"/>
    <p:sldId id="280" r:id="rId7"/>
    <p:sldId id="282" r:id="rId8"/>
    <p:sldId id="277" r:id="rId9"/>
    <p:sldId id="278" r:id="rId10"/>
    <p:sldId id="279" r:id="rId11"/>
    <p:sldId id="274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1pPr>
    <a:lvl2pPr marL="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2pPr>
    <a:lvl3pPr marL="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3pPr>
    <a:lvl4pPr marL="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4pPr>
    <a:lvl5pPr marL="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Dentinger" initials="C" lastIdx="786497536" clrIdx="0"/>
  <p:cmAuthor id="2" name="Lia Florey" initials="L" lastIdx="78649753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Marie Tchouatieu" userId="d538aaad-2311-443c-9d41-ce265c3facdb" providerId="ADAL" clId="{88EBA12C-1D85-4785-A1FF-F67E75EF261B}"/>
    <pc:docChg chg="modSld">
      <pc:chgData name="Andre Marie Tchouatieu" userId="d538aaad-2311-443c-9d41-ce265c3facdb" providerId="ADAL" clId="{88EBA12C-1D85-4785-A1FF-F67E75EF261B}" dt="2024-02-12T08:33:03.519" v="20" actId="14100"/>
      <pc:docMkLst>
        <pc:docMk/>
      </pc:docMkLst>
      <pc:sldChg chg="modSp mod">
        <pc:chgData name="Andre Marie Tchouatieu" userId="d538aaad-2311-443c-9d41-ce265c3facdb" providerId="ADAL" clId="{88EBA12C-1D85-4785-A1FF-F67E75EF261B}" dt="2024-02-12T08:16:43.782" v="1" actId="20577"/>
        <pc:sldMkLst>
          <pc:docMk/>
          <pc:sldMk cId="0" sldId="256"/>
        </pc:sldMkLst>
        <pc:spChg chg="mod">
          <ac:chgData name="Andre Marie Tchouatieu" userId="d538aaad-2311-443c-9d41-ce265c3facdb" providerId="ADAL" clId="{88EBA12C-1D85-4785-A1FF-F67E75EF261B}" dt="2024-02-12T08:16:43.782" v="1" actId="20577"/>
          <ac:spMkLst>
            <pc:docMk/>
            <pc:sldMk cId="0" sldId="256"/>
            <ac:spMk id="92" creationId="{00000000-0000-0000-0000-000000000000}"/>
          </ac:spMkLst>
        </pc:spChg>
      </pc:sldChg>
      <pc:sldChg chg="modSp mod">
        <pc:chgData name="Andre Marie Tchouatieu" userId="d538aaad-2311-443c-9d41-ce265c3facdb" providerId="ADAL" clId="{88EBA12C-1D85-4785-A1FF-F67E75EF261B}" dt="2024-02-12T08:21:45.154" v="19" actId="14734"/>
        <pc:sldMkLst>
          <pc:docMk/>
          <pc:sldMk cId="0" sldId="257"/>
        </pc:sldMkLst>
        <pc:graphicFrameChg chg="mod modGraphic">
          <ac:chgData name="Andre Marie Tchouatieu" userId="d538aaad-2311-443c-9d41-ce265c3facdb" providerId="ADAL" clId="{88EBA12C-1D85-4785-A1FF-F67E75EF261B}" dt="2024-02-12T08:21:45.154" v="19" actId="14734"/>
          <ac:graphicFrameMkLst>
            <pc:docMk/>
            <pc:sldMk cId="0" sldId="257"/>
            <ac:graphicFrameMk id="102" creationId="{00000000-0000-0000-0000-000000000000}"/>
          </ac:graphicFrameMkLst>
        </pc:graphicFrameChg>
      </pc:sldChg>
      <pc:sldChg chg="modSp mod">
        <pc:chgData name="Andre Marie Tchouatieu" userId="d538aaad-2311-443c-9d41-ce265c3facdb" providerId="ADAL" clId="{88EBA12C-1D85-4785-A1FF-F67E75EF261B}" dt="2024-02-12T08:33:03.519" v="20" actId="14100"/>
        <pc:sldMkLst>
          <pc:docMk/>
          <pc:sldMk cId="0" sldId="269"/>
        </pc:sldMkLst>
        <pc:grpChg chg="mod">
          <ac:chgData name="Andre Marie Tchouatieu" userId="d538aaad-2311-443c-9d41-ce265c3facdb" providerId="ADAL" clId="{88EBA12C-1D85-4785-A1FF-F67E75EF261B}" dt="2024-02-12T08:33:03.519" v="20" actId="14100"/>
          <ac:grpSpMkLst>
            <pc:docMk/>
            <pc:sldMk cId="0" sldId="269"/>
            <ac:grpSpMk id="40961" creationId="{00000000-0000-0000-0000-000000000000}"/>
          </ac:grpSpMkLst>
        </pc:gr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08:40:06.076" idx="786497536">
    <p:pos x="1310739" y="4325376"/>
    <p:text>ajouter un domaine d'intérêt ? numérisation, populations difficiles à atteindre, durabilité ou nouvelles géographies 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78" idx="786497536">
    <p:pos x="2621457" y="54001697"/>
    <p:text>Ou nous pouvons simplement laisser cette information en 2022 pour plus de simplicité. Je l'ai laissé ici car quelqu'un a suggéré qu'une brève orientation serait utile pour chaque pays.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81" idx="786497536">
    <p:pos x="131090" y="23986193"/>
    <p:text>Devrions-nous demander des informations sur le nombre de cycles à inclure dans ces cartes ? Est-il possible de les demander dans le temps qui reste ?</p:text>
  </p:cm>
  <p:cm authorId="2" dt="2023-02-14T08:40:06.082" idx="786497537">
    <p:pos x="131090" y="23986193"/>
    <p:text>Est-il possible de les réaliser avec les informations que Céline a déjà collectées 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7" name="Google Shape;6;n"/>
          <p:cNvSpPr txBox="1"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t" anchorCtr="0"/>
          <a:lstStyle/>
          <a:p>
            <a:pPr lvl="0"/>
            <a:endParaRPr lang="en-US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fr-FR" sz="1200" b="0" i="0" u="none" strike="noStrike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‹N°›</a:t>
            </a:fld>
            <a:endParaRPr sz="1200" b="0" i="0" u="none" strike="noStrike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5;p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73e6c94da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2073e6c94d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4504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48;p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5;g207aaa14ad4_0_32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96" name="Google Shape;96;g207aaa14ad4_0_32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4;g207aaa14ad4_0_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g207aaa14ad4_0_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73e6c94da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2073e6c94d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774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7aaa14ad4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207aaa14a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8472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7aaa14ad4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207aaa14a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197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7aaa14ad4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207aaa14a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9250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73e6c94da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2073e6c94d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440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73e6c94da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073e6c94d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388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pPr fontAlgn="auto"/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solidFill>
          <a:schemeClr val="bg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bg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fontAlgn="auto"/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fontAlgn="auto"/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fontAlgn="auto"/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fontAlgn="auto"/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 fontAlgn="auto"/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bg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fontAlgn="auto"/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fontAlgn="auto"/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bg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bg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fontAlgn="auto"/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fontAlgn="auto"/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fontAlgn="auto"/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ctr" anchorCtr="0"/>
          <a:lstStyle/>
          <a:p>
            <a:pPr lvl="0"/>
            <a:endParaRPr lang="en-US"/>
          </a:p>
        </p:txBody>
      </p:sp>
      <p:sp>
        <p:nvSpPr>
          <p:cNvPr id="1027" name="Google Shape;11;p22"/>
          <p:cNvSpPr txBox="1"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t" anchorCtr="0"/>
          <a:lstStyle/>
          <a:p>
            <a:pPr lvl="0"/>
            <a:endParaRPr lang="en-US"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oogle Shape;88;p1"/>
          <p:cNvGrpSpPr/>
          <p:nvPr/>
        </p:nvGrpSpPr>
        <p:grpSpPr>
          <a:xfrm>
            <a:off x="395288" y="1916113"/>
            <a:ext cx="8280400" cy="2159000"/>
            <a:chOff x="0" y="0"/>
            <a:chExt cx="8280920" cy="2158130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27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Chimioprévention du paludisme saisonnier (</a:t>
              </a:r>
              <a:r>
                <a:rPr lang="en-US" altLang="fr-FR" sz="27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CPS</a:t>
              </a:r>
              <a:r>
                <a:rPr lang="fr-FR" sz="27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) </a:t>
              </a:r>
              <a:endParaRPr sz="2700" b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R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2700" b="1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Campagne 2023</a:t>
              </a:r>
              <a:endParaRPr sz="2700" b="1" noProof="1">
                <a:solidFill>
                  <a:schemeClr val="lt1"/>
                </a:solidFill>
              </a:endParaRPr>
            </a:p>
            <a:p>
              <a:pPr marR="0" fontAlgn="auto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24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 </a:t>
              </a:r>
              <a:endParaRPr cap="none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R="0" fontAlgn="auto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24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endParaRPr sz="2400" i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" name="Google Shape;91;p1"/>
          <p:cNvSpPr txBox="1"/>
          <p:nvPr/>
        </p:nvSpPr>
        <p:spPr>
          <a:xfrm>
            <a:off x="2244725" y="3308350"/>
            <a:ext cx="4824413" cy="5603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fr-FR" sz="2000" b="1" i="1" noProof="1">
                <a:solidFill>
                  <a:schemeClr val="dk1"/>
                </a:solidFill>
                <a:cs typeface="Arial" panose="020B0604020202020204"/>
              </a:rPr>
              <a:t>Madagascar</a:t>
            </a:r>
            <a:r>
              <a:rPr lang="fr-FR" sz="2000" b="1" i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000" b="1" i="1" noProof="1">
              <a:solidFill>
                <a:schemeClr val="dk1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244725" y="4298950"/>
            <a:ext cx="4824413" cy="5603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en-US" sz="2000" b="1" i="1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Dr RAZAFIMAHARO Lala Yvette</a:t>
            </a:r>
          </a:p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en-US" sz="2000" b="1" i="1" noProof="1">
                <a:solidFill>
                  <a:schemeClr val="dk1"/>
                </a:solidFill>
                <a:cs typeface="Arial" panose="020B0604020202020204"/>
              </a:rPr>
              <a:t>Point focal CPS</a:t>
            </a:r>
            <a:endParaRPr lang="en-US" sz="2000" b="1" i="1" noProof="1">
              <a:solidFill>
                <a:schemeClr val="dk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15938" y="6030913"/>
            <a:ext cx="8280400" cy="5603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fr-FR" sz="2000" b="1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Préparé pour la réunion de l'Alliance </a:t>
            </a:r>
            <a:r>
              <a:rPr lang="en-US" altLang="fr-FR" sz="2000" b="1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CPS</a:t>
            </a:r>
            <a:r>
              <a:rPr lang="fr-FR" sz="2000" b="1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2024 – Abuja, Nigéria </a:t>
            </a:r>
            <a:endParaRPr sz="2000" b="1" noProof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g2073e6c94da_0_79"/>
          <p:cNvGrpSpPr/>
          <p:nvPr/>
        </p:nvGrpSpPr>
        <p:grpSpPr>
          <a:xfrm>
            <a:off x="294650" y="116633"/>
            <a:ext cx="8592857" cy="1007184"/>
            <a:chOff x="0" y="0"/>
            <a:chExt cx="8592857" cy="1007184"/>
          </a:xfrm>
        </p:grpSpPr>
        <p:sp>
          <p:nvSpPr>
            <p:cNvPr id="155" name="Google Shape;155;g2073e6c94da_0_79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rgbClr val="CFD7E7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2073e6c94da_0_79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2073e6c94da_0_79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CH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en 2023 : </a:t>
              </a:r>
              <a:r>
                <a:rPr lang="fr-CH" alt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Expérience de première mise en œuvre </a:t>
              </a:r>
              <a:endParaRPr lang="fr-CH"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8" name="Google Shape;158;g2073e6c94da_0_79"/>
          <p:cNvSpPr txBox="1"/>
          <p:nvPr/>
        </p:nvSpPr>
        <p:spPr>
          <a:xfrm>
            <a:off x="198134" y="1268759"/>
            <a:ext cx="8766300" cy="5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differently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future?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fr-F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indent="-4572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fr-FR" sz="2400" noProof="1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Chercher un financement pour les prochaines campagnes;</a:t>
            </a:r>
          </a:p>
          <a:p>
            <a:pPr marL="457200" marR="0" indent="-4572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endParaRPr lang="fr-FR" sz="2400" noProof="1">
              <a:solidFill>
                <a:schemeClr val="tx1"/>
              </a:solidFill>
              <a:highlight>
                <a:srgbClr val="FFFF00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indent="-4572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fr-FR" sz="2400" noProof="1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Documentation de la première campagne.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04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xfrm>
            <a:off x="250825" y="2492375"/>
            <a:ext cx="8229600" cy="1143000"/>
          </a:xfrm>
          <a:ln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8000"/>
              <a:buFont typeface="Calibri" panose="020F0502020204030204"/>
              <a:buNone/>
            </a:pPr>
            <a:r>
              <a:rPr kumimoji="0" lang="fr-FR" sz="8000" b="1" i="0" u="none" strike="noStrike" kern="0" cap="none" spc="0" normalizeH="0" baseline="0" noProof="1">
                <a:solidFill>
                  <a:srgbClr val="366092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Merci.</a:t>
            </a:r>
            <a:br>
              <a:rPr kumimoji="0" lang="fr-FR" sz="8000" b="1" i="0" u="none" strike="noStrike" kern="0" cap="none" spc="0" normalizeH="0" baseline="0" noProof="1">
                <a:solidFill>
                  <a:srgbClr val="366092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</a:br>
            <a:endParaRPr kumimoji="0" lang="fr-FR" sz="8000" b="1" i="0" u="none" strike="noStrike" kern="0" cap="none" spc="0" normalizeH="0" baseline="0" noProof="1">
              <a:solidFill>
                <a:srgbClr val="366092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762581-9CE3-45D0-8C8E-2B3FC6C0D6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42" y="3234813"/>
            <a:ext cx="2816574" cy="200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oogle Shape;98;g207aaa14ad4_0_32"/>
          <p:cNvGrpSpPr/>
          <p:nvPr/>
        </p:nvGrpSpPr>
        <p:grpSpPr>
          <a:xfrm>
            <a:off x="203200" y="101600"/>
            <a:ext cx="8491538" cy="993775"/>
            <a:chOff x="5271" y="0"/>
            <a:chExt cx="8491350" cy="994200"/>
          </a:xfrm>
        </p:grpSpPr>
        <p:sp>
          <p:nvSpPr>
            <p:cNvPr id="16386" name="Google Shape;99;g207aaa14ad4_0_32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6387" name="Google Shape;100;g207aaa14ad4_0_32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01" name="Google Shape;101;g207aaa14ad4_0_32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Informations sommaires pour 2023 et plans pour les campagnes 2024</a:t>
              </a:r>
              <a:endParaRPr sz="24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aphicFrame>
        <p:nvGraphicFramePr>
          <p:cNvPr id="102" name="Google Shape;102;g207aaa14ad4_0_32"/>
          <p:cNvGraphicFramePr/>
          <p:nvPr>
            <p:extLst>
              <p:ext uri="{D42A27DB-BD31-4B8C-83A1-F6EECF244321}">
                <p14:modId xmlns:p14="http://schemas.microsoft.com/office/powerpoint/2010/main" val="1888616121"/>
              </p:ext>
            </p:extLst>
          </p:nvPr>
        </p:nvGraphicFramePr>
        <p:xfrm>
          <a:off x="276225" y="1246419"/>
          <a:ext cx="8592675" cy="54645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60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3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2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2023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2024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8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Dates de début et de fin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18-22 Décembre 2023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24-28 Janvier 2024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8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Nombre de cycles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1 cycle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1 cycle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8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Nombre de districts ciblés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05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05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8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Nombre d'enfants couverts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267 803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800" dirty="0"/>
                        <a:t>267 803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Tranches d'âge couvertes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5-14 ans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800" dirty="0"/>
                        <a:t>5-14 ans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85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Couverture (% d'enfants ciblés recevant tous les cycles)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72,78%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86,51%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420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Des tests de résistance aux médicaments ou des études d'efficacité ont-ils été réalisés? (O/N)</a:t>
                      </a:r>
                      <a:endParaRPr sz="16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Oui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Non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48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b="1" dirty="0"/>
                        <a:t>Gap 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0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0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5020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7aaa14ad4_0_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ln/>
        </p:spPr>
        <p:txBody>
          <a:bodyPr wrap="square" lIns="91425" tIns="45700" rIns="91425" bIns="4570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r>
              <a:rPr kumimoji="0" lang="fr-FR" sz="2400" b="1" i="0" u="none" strike="noStrike" kern="0" cap="none" spc="0" normalizeH="0" baseline="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Carte 2023 (couverte) </a:t>
            </a:r>
          </a:p>
        </p:txBody>
      </p:sp>
      <p:sp>
        <p:nvSpPr>
          <p:cNvPr id="109" name="Google Shape;109;g207aaa14ad4_0_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3"/>
          </a:xfrm>
          <a:ln/>
        </p:spPr>
        <p:txBody>
          <a:bodyPr wrap="square" lIns="91425" tIns="45700" rIns="91425" bIns="4570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r>
              <a:rPr kumimoji="0" lang="fr-FR" sz="2400" b="1" i="0" u="none" strike="noStrike" kern="0" cap="none" spc="0" normalizeH="0" baseline="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Carte 2024 (cibles)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9B529BF-6180-40D4-ADC1-F6032719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49068"/>
            <a:ext cx="3554276" cy="3913971"/>
          </a:xfrm>
          <a:prstGeom prst="rect">
            <a:avLst/>
          </a:prstGeom>
        </p:spPr>
      </p:pic>
      <p:grpSp>
        <p:nvGrpSpPr>
          <p:cNvPr id="18437" name="Google Shape;111;g207aaa14ad4_0_21"/>
          <p:cNvGrpSpPr/>
          <p:nvPr/>
        </p:nvGrpSpPr>
        <p:grpSpPr>
          <a:xfrm>
            <a:off x="203200" y="101600"/>
            <a:ext cx="8491538" cy="993775"/>
            <a:chOff x="5271" y="0"/>
            <a:chExt cx="8491350" cy="994200"/>
          </a:xfrm>
        </p:grpSpPr>
        <p:sp>
          <p:nvSpPr>
            <p:cNvPr id="18438" name="Google Shape;112;g207aaa14ad4_0_21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439" name="Google Shape;113;g207aaa14ad4_0_21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4" name="Google Shape;114;g207aaa14ad4_0_21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Carte du pays montrant les districts de mise en œuvre d</a:t>
              </a:r>
              <a:r>
                <a:rPr lang="en-US" alt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e la CPS 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000FEBB4-85B6-443C-B8E9-615ED2A8D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34" y="2143100"/>
            <a:ext cx="3715216" cy="40959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g2073e6c94da_0_54"/>
          <p:cNvGrpSpPr/>
          <p:nvPr/>
        </p:nvGrpSpPr>
        <p:grpSpPr>
          <a:xfrm>
            <a:off x="284849" y="2615979"/>
            <a:ext cx="8592858" cy="1399430"/>
            <a:chOff x="-1" y="-214129"/>
            <a:chExt cx="8592858" cy="1399430"/>
          </a:xfrm>
        </p:grpSpPr>
        <p:sp>
          <p:nvSpPr>
            <p:cNvPr id="120" name="Google Shape;120;g2073e6c94da_0_54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2073e6c94da_0_54"/>
            <p:cNvSpPr/>
            <p:nvPr/>
          </p:nvSpPr>
          <p:spPr>
            <a:xfrm>
              <a:off x="-1" y="0"/>
              <a:ext cx="5567311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2073e6c94da_0_54"/>
            <p:cNvSpPr txBox="1"/>
            <p:nvPr/>
          </p:nvSpPr>
          <p:spPr>
            <a:xfrm>
              <a:off x="49164" y="-214129"/>
              <a:ext cx="5518146" cy="1399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fr-FR" sz="3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Focus: Expérience de première mise en Œuvre</a:t>
              </a:r>
              <a:endParaRPr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AEF6D8EA-70E7-4EB0-8DDB-D9BFE797F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70" y="4229538"/>
            <a:ext cx="2923457" cy="21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6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g207aaa14ad4_0_11"/>
          <p:cNvGrpSpPr/>
          <p:nvPr/>
        </p:nvGrpSpPr>
        <p:grpSpPr>
          <a:xfrm>
            <a:off x="294650" y="116633"/>
            <a:ext cx="8592857" cy="1007184"/>
            <a:chOff x="0" y="0"/>
            <a:chExt cx="8592857" cy="1007184"/>
          </a:xfrm>
        </p:grpSpPr>
        <p:sp>
          <p:nvSpPr>
            <p:cNvPr id="128" name="Google Shape;128;g207aaa14ad4_0_1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rgbClr val="C00000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07aaa14ad4_0_1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207aaa14ad4_0_1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CH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en 2023 : </a:t>
              </a:r>
              <a:r>
                <a:rPr lang="fr-CH" alt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Expérience de première mise en œuvre </a:t>
              </a:r>
              <a:endParaRPr lang="fr-CH"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1" name="Google Shape;131;g207aaa14ad4_0_11"/>
          <p:cNvSpPr txBox="1"/>
          <p:nvPr/>
        </p:nvSpPr>
        <p:spPr>
          <a:xfrm>
            <a:off x="198134" y="1268759"/>
            <a:ext cx="8766300" cy="5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trying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solve? For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planning,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M&amp;E,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saving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La planification: </a:t>
            </a:r>
            <a:r>
              <a:rPr lang="fr-FR" sz="2400" dirty="0"/>
              <a:t>timing serré pour la répartition des OG et des intrants ( SPAQ et AL)</a:t>
            </a: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fr-FR" sz="2400" dirty="0">
                <a:solidFill>
                  <a:srgbClr val="00B0F0"/>
                </a:solidFill>
              </a:rPr>
              <a:t>- Insuffisance de communication et de sensibilisation autour de la mise en œuvre de la CPS;</a:t>
            </a:r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- Prise de médicaments tardives dans la journée par porte à porte ou à l’école : avec la chaleur et le ventre vide, la prise des médicaments a entrainé des EIM </a:t>
            </a:r>
            <a:r>
              <a:rPr lang="fr-FR" sz="2400" dirty="0">
                <a:sym typeface="Wingdings" panose="05000000000000000000" pitchFamily="2" charset="2"/>
              </a:rPr>
              <a:t> cas de refus</a:t>
            </a:r>
            <a:r>
              <a:rPr lang="fr-FR" sz="2400" dirty="0"/>
              <a:t>;</a:t>
            </a:r>
          </a:p>
          <a:p>
            <a:pPr lvl="0"/>
            <a:endParaRPr lang="fr-FR" sz="2400" dirty="0"/>
          </a:p>
          <a:p>
            <a:pPr lvl="0"/>
            <a:r>
              <a:rPr lang="fr-FR" sz="2400" dirty="0">
                <a:solidFill>
                  <a:srgbClr val="00B0F0"/>
                </a:solidFill>
              </a:rPr>
              <a:t>- Encadrement et appui des DC de la part des superviseurs de proximité insuffisants</a:t>
            </a:r>
            <a:endParaRPr lang="fr-F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87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g207aaa14ad4_0_11"/>
          <p:cNvGrpSpPr/>
          <p:nvPr/>
        </p:nvGrpSpPr>
        <p:grpSpPr>
          <a:xfrm>
            <a:off x="294650" y="116633"/>
            <a:ext cx="8592857" cy="1007184"/>
            <a:chOff x="0" y="0"/>
            <a:chExt cx="8592857" cy="1007184"/>
          </a:xfrm>
        </p:grpSpPr>
        <p:sp>
          <p:nvSpPr>
            <p:cNvPr id="128" name="Google Shape;128;g207aaa14ad4_0_1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rgbClr val="C00000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07aaa14ad4_0_1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207aaa14ad4_0_1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CH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en 2023 : </a:t>
              </a:r>
              <a:r>
                <a:rPr lang="fr-CH" alt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Expérience de première mise en œuvre </a:t>
              </a:r>
              <a:endParaRPr lang="fr-CH"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1" name="Google Shape;131;g207aaa14ad4_0_11"/>
          <p:cNvSpPr txBox="1"/>
          <p:nvPr/>
        </p:nvSpPr>
        <p:spPr>
          <a:xfrm>
            <a:off x="187400" y="1252783"/>
            <a:ext cx="8766300" cy="5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trying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solve? For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planning,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M&amp;E,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saving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- Disponibilité à temps des OG et intrants;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00B0F0"/>
                </a:solidFill>
              </a:rPr>
              <a:t>- Beaucoup d’enfant ne répondant pas aux critères d’éligibilité pour les 2 districts à transmission pérenne.</a:t>
            </a:r>
          </a:p>
          <a:p>
            <a:endParaRPr lang="fr-FR" sz="2400" dirty="0"/>
          </a:p>
          <a:p>
            <a:r>
              <a:rPr lang="fr-FR" sz="2400" dirty="0"/>
              <a:t>- Collecte, analyse et transmission des données à temps réels;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00B0F0"/>
                </a:solidFill>
              </a:rPr>
              <a:t>- Remplacement et formation sur le tas des nouveaux acteurs communautaires après désistement des autres;</a:t>
            </a:r>
          </a:p>
          <a:p>
            <a:endParaRPr lang="fr-FR" sz="2400" dirty="0">
              <a:solidFill>
                <a:srgbClr val="00B0F0"/>
              </a:solidFill>
            </a:endParaRPr>
          </a:p>
          <a:p>
            <a:endParaRPr lang="fr-FR" sz="2400" dirty="0"/>
          </a:p>
          <a:p>
            <a:endParaRPr lang="fr-FR" sz="2400" dirty="0">
              <a:solidFill>
                <a:srgbClr val="00B0F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95457D-D885-4203-9459-42DC045E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529" y="1886871"/>
            <a:ext cx="1733697" cy="12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5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g207aaa14ad4_0_11"/>
          <p:cNvGrpSpPr/>
          <p:nvPr/>
        </p:nvGrpSpPr>
        <p:grpSpPr>
          <a:xfrm>
            <a:off x="294650" y="116633"/>
            <a:ext cx="8592857" cy="1007184"/>
            <a:chOff x="0" y="0"/>
            <a:chExt cx="8592857" cy="1007184"/>
          </a:xfrm>
        </p:grpSpPr>
        <p:sp>
          <p:nvSpPr>
            <p:cNvPr id="128" name="Google Shape;128;g207aaa14ad4_0_1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rgbClr val="C00000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07aaa14ad4_0_1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207aaa14ad4_0_1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CH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en 2023 : </a:t>
              </a:r>
              <a:r>
                <a:rPr lang="fr-CH" alt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Expérience de première mise en œuvre </a:t>
              </a:r>
              <a:endParaRPr lang="fr-CH"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1" name="Google Shape;131;g207aaa14ad4_0_11"/>
          <p:cNvSpPr txBox="1"/>
          <p:nvPr/>
        </p:nvSpPr>
        <p:spPr>
          <a:xfrm>
            <a:off x="198134" y="1268759"/>
            <a:ext cx="8766300" cy="5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trying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solve? For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planning,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M&amp;E,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saving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2400" dirty="0">
                <a:solidFill>
                  <a:srgbClr val="00B0F0"/>
                </a:solidFill>
              </a:rPr>
              <a:t>- Les montées des eaux causées par la tempête ALVARO rendant difficile les déplacements des acteurs et la remontée des résultats ( 1</a:t>
            </a:r>
            <a:r>
              <a:rPr lang="fr-FR" sz="2400" baseline="30000" dirty="0">
                <a:solidFill>
                  <a:srgbClr val="00B0F0"/>
                </a:solidFill>
              </a:rPr>
              <a:t>er</a:t>
            </a:r>
            <a:r>
              <a:rPr lang="fr-FR" sz="2400" dirty="0">
                <a:solidFill>
                  <a:srgbClr val="00B0F0"/>
                </a:solidFill>
              </a:rPr>
              <a:t> et 2</a:t>
            </a:r>
            <a:r>
              <a:rPr lang="fr-FR" sz="2400" baseline="30000" dirty="0">
                <a:solidFill>
                  <a:srgbClr val="00B0F0"/>
                </a:solidFill>
              </a:rPr>
              <a:t>ème</a:t>
            </a:r>
            <a:r>
              <a:rPr lang="fr-FR" sz="2400" dirty="0">
                <a:solidFill>
                  <a:srgbClr val="00B0F0"/>
                </a:solidFill>
              </a:rPr>
              <a:t> cycle);</a:t>
            </a:r>
          </a:p>
          <a:p>
            <a:endParaRPr lang="fr-FR" sz="2400" dirty="0">
              <a:solidFill>
                <a:srgbClr val="00B0F0"/>
              </a:solidFill>
            </a:endParaRPr>
          </a:p>
          <a:p>
            <a:r>
              <a:rPr lang="fr-FR" sz="2400" dirty="0"/>
              <a:t>- Faible implication des Autorités Politico Administrative Religieux et Traditionnelle ( APART);</a:t>
            </a:r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- </a:t>
            </a:r>
            <a:r>
              <a:rPr lang="fr-FR" sz="2400" dirty="0">
                <a:solidFill>
                  <a:srgbClr val="00B0F0"/>
                </a:solidFill>
              </a:rPr>
              <a:t>Suivi de la prise des médicaments au 2ème et 3ème jour;</a:t>
            </a:r>
          </a:p>
          <a:p>
            <a:pPr lvl="0"/>
            <a:endParaRPr lang="fr-FR" sz="2400" dirty="0"/>
          </a:p>
          <a:p>
            <a:pPr lvl="0"/>
            <a:r>
              <a:rPr lang="fr-FR" sz="2400" dirty="0">
                <a:solidFill>
                  <a:srgbClr val="00B0F0"/>
                </a:solidFill>
              </a:rPr>
              <a:t>- </a:t>
            </a:r>
            <a:r>
              <a:rPr lang="fr-FR" sz="2400" dirty="0"/>
              <a:t>Contrainte financière: fin de la subvention NMF3 à la fin décembre qui nous a mis à une situation de gap pour le 2</a:t>
            </a:r>
            <a:r>
              <a:rPr lang="fr-FR" sz="2400" baseline="30000" dirty="0"/>
              <a:t>ème</a:t>
            </a:r>
            <a:r>
              <a:rPr lang="fr-FR" sz="2400" dirty="0"/>
              <a:t> , 3</a:t>
            </a:r>
            <a:r>
              <a:rPr lang="fr-FR" sz="2400" baseline="30000" dirty="0"/>
              <a:t>ème</a:t>
            </a:r>
            <a:r>
              <a:rPr lang="fr-FR" sz="2400" dirty="0"/>
              <a:t> , et 4</a:t>
            </a:r>
            <a:r>
              <a:rPr lang="fr-FR" sz="2400" baseline="30000" dirty="0"/>
              <a:t>ème</a:t>
            </a:r>
            <a:r>
              <a:rPr lang="fr-FR" sz="2400" dirty="0"/>
              <a:t>  cycle.</a:t>
            </a:r>
          </a:p>
          <a:p>
            <a:endParaRPr lang="fr-FR" sz="2400" dirty="0">
              <a:solidFill>
                <a:srgbClr val="00B0F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350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g2073e6c94da_0_63"/>
          <p:cNvGrpSpPr/>
          <p:nvPr/>
        </p:nvGrpSpPr>
        <p:grpSpPr>
          <a:xfrm>
            <a:off x="294650" y="116633"/>
            <a:ext cx="8592857" cy="1007184"/>
            <a:chOff x="0" y="0"/>
            <a:chExt cx="8592857" cy="1007184"/>
          </a:xfrm>
        </p:grpSpPr>
        <p:sp>
          <p:nvSpPr>
            <p:cNvPr id="137" name="Google Shape;137;g2073e6c94da_0_63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rgbClr val="C00000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2073e6c94da_0_63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2073e6c94da_0_63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CH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en 2023 : </a:t>
              </a:r>
              <a:r>
                <a:rPr lang="fr-CH" alt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Expérience de première mise en œuvre </a:t>
              </a:r>
              <a:endParaRPr lang="fr-CH"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0" name="Google Shape;140;g2073e6c94da_0_63"/>
          <p:cNvSpPr txBox="1"/>
          <p:nvPr/>
        </p:nvSpPr>
        <p:spPr>
          <a:xfrm>
            <a:off x="198134" y="1268759"/>
            <a:ext cx="8766300" cy="5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design of the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digitalization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était la conception de la numérisation ?</a:t>
            </a: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Intégration des données dans le DHIS2 programme: en attente de paramétrage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38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g2073e6c94da_0_71"/>
          <p:cNvGrpSpPr/>
          <p:nvPr/>
        </p:nvGrpSpPr>
        <p:grpSpPr>
          <a:xfrm>
            <a:off x="294650" y="116633"/>
            <a:ext cx="8592857" cy="1007184"/>
            <a:chOff x="0" y="0"/>
            <a:chExt cx="8592857" cy="1007184"/>
          </a:xfrm>
        </p:grpSpPr>
        <p:sp>
          <p:nvSpPr>
            <p:cNvPr id="146" name="Google Shape;146;g2073e6c94da_0_7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2073e6c94da_0_7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2073e6c94da_0_7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CH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en 2023 : </a:t>
              </a:r>
              <a:r>
                <a:rPr lang="fr-CH" alt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Expérience de première mise en œuvre </a:t>
              </a:r>
              <a:endParaRPr lang="fr-CH"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9" name="Google Shape;149;g2073e6c94da_0_71"/>
          <p:cNvSpPr txBox="1"/>
          <p:nvPr/>
        </p:nvSpPr>
        <p:spPr>
          <a:xfrm>
            <a:off x="198134" y="1268759"/>
            <a:ext cx="8766300" cy="5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fr-F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challenges </a:t>
            </a:r>
            <a:r>
              <a:rPr lang="fr-FR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</a:t>
            </a:r>
            <a:r>
              <a:rPr lang="fr-F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r-F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fr-FR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2200" kern="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- La d</a:t>
            </a:r>
            <a:r>
              <a:rPr lang="fr-FR" sz="2200" kern="0" dirty="0">
                <a:latin typeface="Times New Roman" pitchFamily="18" charset="0"/>
                <a:cs typeface="Times New Roman" pitchFamily="18" charset="0"/>
              </a:rPr>
              <a:t>isponibilité à temps des médicaments, des fonds et des outils de gestion de la CPS;</a:t>
            </a: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200" noProof="1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2200" noProof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  <a:sym typeface="Calibri" panose="020F0502020204030204"/>
              </a:rPr>
              <a:t>- Engagement des comunautés;</a:t>
            </a: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altLang="fr-FR" sz="2200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altLang="fr-FR" sz="22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- Renforcement de la sensibilisation sur la prévention de la survenue des EIM (collation, eau sucrée); </a:t>
            </a: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altLang="fr-FR" sz="2200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altLang="fr-FR" sz="22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- La prise en charge médicale des effets indésirables;</a:t>
            </a:r>
            <a:endParaRPr lang="fr-FR" sz="2200" kern="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200" kern="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Digitalisation des données CPS;</a:t>
            </a: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Trouver le financement pour les prochaines campagnes CPS.</a:t>
            </a:r>
          </a:p>
          <a:p>
            <a:pPr lv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9DB672-DF79-4E94-AB6F-065252BB6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045" y="4106966"/>
            <a:ext cx="1490200" cy="19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654</Words>
  <Application>Microsoft Office PowerPoint</Application>
  <PresentationFormat>Affichage à l'écran (4:3)</PresentationFormat>
  <Paragraphs>99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tchouatieua@mmv.org</dc:creator>
  <cp:keywords>, docId:1977199CA60E7F458FFA04C232ACC5C4</cp:keywords>
  <cp:lastModifiedBy>LENOVO</cp:lastModifiedBy>
  <cp:revision>63</cp:revision>
  <dcterms:created xsi:type="dcterms:W3CDTF">2023-02-13T11:49:39Z</dcterms:created>
  <dcterms:modified xsi:type="dcterms:W3CDTF">2024-02-20T06:36:54Z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0x01010084EAD12591D3B44A8A2C70EAA04D66AB</vt:lpwstr>
  </property>
  <property fmtid="{D5CDD505-2E9C-101B-9397-08002B2CF9AE}" pid="3" name="ICV">
    <vt:lpwstr>3287A82FAC41428CAC72D467CDCC1394</vt:lpwstr>
  </property>
  <property fmtid="{D5CDD505-2E9C-101B-9397-08002B2CF9AE}" pid="4" name="KSOProductBuildVer">
    <vt:lpwstr>1033-11.2.0.11440</vt:lpwstr>
  </property>
</Properties>
</file>