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6" r:id="rId6"/>
    <p:sldId id="258" r:id="rId7"/>
    <p:sldId id="269" r:id="rId8"/>
    <p:sldId id="265" r:id="rId9"/>
    <p:sldId id="266" r:id="rId10"/>
    <p:sldId id="27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77EC82-0DA0-D323-0CB2-F80B3B43D279}" name="Ashley Giles" initials="AG" userId="S::a.giles@malariaconsortium.org::297c8db5-8ecd-45fd-9339-66e0d89d4f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1897-1321-4DD4-96F3-622CE2A87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D34BE-449C-48CF-A3A4-063A4F9CF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CEE0E-8D7F-435A-8FAC-547E42CF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068-33BF-4831-8C2D-4906313602F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ED565-D2C7-4D46-8585-F72061B3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4559F-E281-4D1D-AB0B-3D9730963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0FFC-9950-4330-B342-B8D3A5973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84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B87A-6BB5-4CDD-A5B9-54C2C152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AD8C8-3B7B-48EE-89D0-32AEED5C2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8D707-AFA9-49F9-ABA9-B357E1B0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068-33BF-4831-8C2D-4906313602F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76EEA-D501-4054-8F0B-3B7196FD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6A893-12E4-4EB3-9FEF-CD09CFDF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0FFC-9950-4330-B342-B8D3A5973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9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14244A-3531-4D64-A023-C51249B3A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1E488-6ADE-4371-930C-8C5F527BF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666E9-F5C4-47BC-A082-CD85D6B1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068-33BF-4831-8C2D-4906313602F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D30F0-CB20-4C58-8F89-00425BAE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F970-D8F6-478B-AD51-46B1FFC6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0FFC-9950-4330-B342-B8D3A5973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2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5558-A1C2-4F06-844E-CA2D2A0A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09522-F05F-4900-9167-D0A23A43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7860A-1174-4B04-A34A-F5B7D61D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068-33BF-4831-8C2D-4906313602F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0E86F-92DF-4ED5-BC0F-77C2DA3A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7F42B-F55E-4FC3-8B85-2BD6635B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0FFC-9950-4330-B342-B8D3A5973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11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50A1-08E1-41B9-85DD-9F1018DA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FB3C1-039B-453A-AE4C-081D67D99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3AA4-F671-4872-A650-F8E4DED7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068-33BF-4831-8C2D-4906313602F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376D0-DAE8-44DD-B2CD-DE8086C5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3C904-DAC0-4A63-9785-7D9F675B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0FFC-9950-4330-B342-B8D3A5973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D9C51-787F-430A-8809-3CB94BE3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2E284-3377-4B5C-9F56-86DBD09A8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7266-CA5C-4344-8697-E9CD771A0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F9055-D9D0-4A9E-8877-A0B7270C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068-33BF-4831-8C2D-4906313602F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96D7A-D877-44F3-96EF-E5AE1EC9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37344-7E37-472D-A756-1189F761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0FFC-9950-4330-B342-B8D3A5973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3E37-0FE2-4BDD-9380-3C08CCF2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B8861-9EFC-4339-9C31-07B2B8CCC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6B1B3-7C04-460B-B860-B6B143BBE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2DBB0-90B8-4960-BEF0-19DAA69D3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F012C-90AC-4B73-8D9D-BF479EE92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62F4F-A2E9-4FFA-A511-88497EAF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068-33BF-4831-8C2D-4906313602F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2E20AE-760E-4F40-8E8C-5E53F0BA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443C04-0BF0-4010-A2AD-18E98D82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0FFC-9950-4330-B342-B8D3A5973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9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2749-B7A3-41FF-BF7F-11547D83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89ECF-9CDE-4F03-9886-7842A282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068-33BF-4831-8C2D-4906313602F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0983F-E7C5-4ACC-AEB1-CFF4D58A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07D4F-650B-4D6C-B20F-B277840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0FFC-9950-4330-B342-B8D3A5973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4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6E099-E02F-4D72-AD1D-7157E807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068-33BF-4831-8C2D-4906313602F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8D506-9177-4E0A-8088-9B020E6A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4103-7736-4D56-8976-983C9ED5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0FFC-9950-4330-B342-B8D3A5973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8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A3761-756A-4796-91BE-FCCD1D59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2447C-596E-444D-A67B-24F45D003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33E11-5344-4D92-9E27-0805EEB3D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6109C-67AF-4712-A243-809554B9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068-33BF-4831-8C2D-4906313602F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FC5A3-48C9-4391-879B-0331C902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AE08C-7016-402D-9BCB-834CC0D5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0FFC-9950-4330-B342-B8D3A5973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7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4235-7425-45B1-A9E8-76B4D14A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51A8E-E3B5-4066-9636-B7EC58624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C6733-1E41-4A2D-82A6-0A5953332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FC5C8-294C-4819-B0DA-3DBE4FC2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E068-33BF-4831-8C2D-4906313602F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783F4-B933-4F51-91C0-E23F5091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A70BE-BF8D-4EFD-BEF8-39A105D4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0FFC-9950-4330-B342-B8D3A5973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0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9EA75E-0962-4005-AF58-D14FCDD4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5983C-1739-42B4-9E2A-44D3379EE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F44AD-E1AD-4FCF-AB0F-095072C32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9E068-33BF-4831-8C2D-4906313602F4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1CF05-EDDD-4C7C-AFB7-7933E6991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F9AAB-2E51-489A-BE56-DAD7F8362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0FFC-9950-4330-B342-B8D3A5973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9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.giles@malariaconsortium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93117810/admin/feed/posts/" TargetMode="External"/><Relationship Id="rId2" Type="http://schemas.openxmlformats.org/officeDocument/2006/relationships/hyperlink" Target="http://www.smc-alliance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E4339-F42E-27D9-01BE-89C877131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46" r="4738"/>
          <a:stretch/>
        </p:blipFill>
        <p:spPr>
          <a:xfrm>
            <a:off x="0" y="-10"/>
            <a:ext cx="6400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B2BFFA-64E4-3441-F169-FD220B49CA4C}"/>
              </a:ext>
            </a:extLst>
          </p:cNvPr>
          <p:cNvSpPr/>
          <p:nvPr/>
        </p:nvSpPr>
        <p:spPr>
          <a:xfrm>
            <a:off x="6400800" y="0"/>
            <a:ext cx="5791180" cy="68579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SMC Alliance – Advocacy and communications sub-group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452557B-7245-0BB9-5E49-BB5C9BD75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2619" cy="1170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284CFC0-C0D7-92F9-B68A-1D8365FFE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29" y="0"/>
            <a:ext cx="1619451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2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D1C050-967F-0498-BBAE-9019AC3BE1A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70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Communications and Advocacy sub-group</a:t>
            </a:r>
            <a:endParaRPr lang="fr-CH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8ED40-0A00-47CE-8231-BA3064A2A68B}"/>
              </a:ext>
            </a:extLst>
          </p:cNvPr>
          <p:cNvSpPr txBox="1"/>
          <p:nvPr/>
        </p:nvSpPr>
        <p:spPr>
          <a:xfrm>
            <a:off x="387206" y="1424760"/>
            <a:ext cx="1107476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360000">
              <a:buFont typeface="Arial" panose="020B0604020202020204" pitchFamily="34" charset="0"/>
              <a:buChar char="•"/>
            </a:pPr>
            <a:r>
              <a:rPr lang="en-US" sz="2500" dirty="0"/>
              <a:t>The </a:t>
            </a:r>
            <a:r>
              <a:rPr lang="en-US" sz="2500" b="1" dirty="0"/>
              <a:t>SMC Alliance sub-group on communications and advocacy </a:t>
            </a:r>
            <a:r>
              <a:rPr lang="en-US" sz="2500" dirty="0"/>
              <a:t>was set up in April 2022 to</a:t>
            </a:r>
            <a:r>
              <a:rPr lang="en-US" sz="2500" b="1" dirty="0"/>
              <a:t> </a:t>
            </a:r>
            <a:r>
              <a:rPr lang="en-US" sz="2500" dirty="0"/>
              <a:t>serve as a platform for the SMC community to share best practices, lessons learnt, and challenges in communicating about and advocating for SMC.</a:t>
            </a:r>
          </a:p>
          <a:p>
            <a:pPr marL="285750" indent="-360000">
              <a:buFont typeface="Arial" panose="020B0604020202020204" pitchFamily="34" charset="0"/>
              <a:buChar char="•"/>
            </a:pPr>
            <a:r>
              <a:rPr lang="en-US" sz="2500" dirty="0"/>
              <a:t>We are about 10 members and 2 NMPs who are regular attendees. Most of us work on advocacy and communications not SBCC.</a:t>
            </a:r>
          </a:p>
          <a:p>
            <a:pPr marL="285750" indent="-360000">
              <a:buFont typeface="Arial" panose="020B0604020202020204" pitchFamily="34" charset="0"/>
              <a:buChar char="•"/>
            </a:pPr>
            <a:r>
              <a:rPr lang="en-US" sz="2500" dirty="0"/>
              <a:t>Tasks the group could take on include providing communication and advocacy support for:</a:t>
            </a:r>
          </a:p>
          <a:p>
            <a:pPr marL="1200150" lvl="2" indent="-360000">
              <a:buFont typeface="Arial" panose="020B0604020202020204" pitchFamily="34" charset="0"/>
              <a:buChar char="•"/>
            </a:pPr>
            <a:r>
              <a:rPr lang="en-US" sz="2500" dirty="0"/>
              <a:t>upcoming events </a:t>
            </a:r>
          </a:p>
          <a:p>
            <a:pPr marL="1200150" lvl="2" indent="-360000">
              <a:buFont typeface="Arial" panose="020B0604020202020204" pitchFamily="34" charset="0"/>
              <a:buChar char="•"/>
            </a:pPr>
            <a:r>
              <a:rPr lang="en-US" sz="2500" dirty="0"/>
              <a:t>support to other subgroups</a:t>
            </a:r>
          </a:p>
          <a:p>
            <a:pPr marL="1200150" lvl="2" indent="-360000">
              <a:buFont typeface="Arial" panose="020B0604020202020204" pitchFamily="34" charset="0"/>
              <a:buChar char="•"/>
            </a:pPr>
            <a:r>
              <a:rPr lang="en-US" sz="2500" dirty="0"/>
              <a:t>maintaining the SMC Alliance website</a:t>
            </a:r>
          </a:p>
          <a:p>
            <a:pPr marL="285750" indent="-360000">
              <a:buFont typeface="Arial" panose="020B0604020202020204" pitchFamily="34" charset="0"/>
              <a:buChar char="•"/>
            </a:pPr>
            <a:r>
              <a:rPr lang="en-US" sz="2500" dirty="0"/>
              <a:t>Everyone interested in joining the subgroup kindly include your details in the signup form being circulated or speak to/email Ashley Giles: </a:t>
            </a:r>
            <a:r>
              <a:rPr lang="pl-PL" sz="2500" dirty="0">
                <a:hlinkClick r:id="rId2"/>
              </a:rPr>
              <a:t>a.giles@malariaconsortium.org</a:t>
            </a:r>
            <a:r>
              <a:rPr lang="en-US" sz="2500" dirty="0"/>
              <a:t> 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2C910E1-6311-C832-50C3-21FD87D49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2619" cy="11700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6D3E78E-C441-55D5-8611-DA3C67FB4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49" y="0"/>
            <a:ext cx="1619451" cy="117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CA07AC-6356-7830-3F16-4023248CE361}"/>
              </a:ext>
            </a:extLst>
          </p:cNvPr>
          <p:cNvSpPr txBox="1"/>
          <p:nvPr/>
        </p:nvSpPr>
        <p:spPr>
          <a:xfrm>
            <a:off x="0" y="6857999"/>
            <a:ext cx="1219199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dirty="0">
                <a:solidFill>
                  <a:schemeClr val="bg1"/>
                </a:solidFill>
              </a:rPr>
              <a:t>www.smc-alliance.org</a:t>
            </a:r>
          </a:p>
        </p:txBody>
      </p:sp>
    </p:spTree>
    <p:extLst>
      <p:ext uri="{BB962C8B-B14F-4D97-AF65-F5344CB8AC3E}">
        <p14:creationId xmlns:p14="http://schemas.microsoft.com/office/powerpoint/2010/main" val="223143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71B0-9E38-779F-2C38-89911481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00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Involvements in 2023</a:t>
            </a:r>
            <a:endParaRPr lang="fr-CH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637E-3784-852F-D580-C4714B2AD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1" y="1196027"/>
            <a:ext cx="11868726" cy="53101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Developing 10 years of SMC report and infographic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Organised</a:t>
            </a:r>
            <a:r>
              <a:rPr lang="en-US" dirty="0"/>
              <a:t> last annual meeting’s media coverage</a:t>
            </a:r>
          </a:p>
          <a:p>
            <a:pPr>
              <a:lnSpc>
                <a:spcPct val="100000"/>
              </a:lnSpc>
            </a:pPr>
            <a:r>
              <a:rPr lang="en-US" dirty="0"/>
              <a:t>International Women’s day social media postings</a:t>
            </a:r>
          </a:p>
          <a:p>
            <a:pPr>
              <a:lnSpc>
                <a:spcPct val="100000"/>
              </a:lnSpc>
            </a:pPr>
            <a:r>
              <a:rPr lang="en-US" dirty="0"/>
              <a:t>Managing the SMC Alliance website</a:t>
            </a:r>
          </a:p>
          <a:p>
            <a:pPr>
              <a:lnSpc>
                <a:spcPct val="100000"/>
              </a:lnSpc>
            </a:pPr>
            <a:r>
              <a:rPr lang="en-US" dirty="0"/>
              <a:t>ASTMH activities compilation</a:t>
            </a:r>
          </a:p>
          <a:p>
            <a:pPr>
              <a:lnSpc>
                <a:spcPct val="100000"/>
              </a:lnSpc>
            </a:pPr>
            <a:r>
              <a:rPr lang="en-US" dirty="0"/>
              <a:t>ASTMH meeting</a:t>
            </a:r>
          </a:p>
          <a:p>
            <a:pPr marL="0" indent="0">
              <a:lnSpc>
                <a:spcPct val="100000"/>
              </a:lnSpc>
              <a:buNone/>
            </a:pPr>
            <a:endParaRPr lang="fr-CH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F63CE5E-6274-6014-CAE2-AC6950F42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12619" cy="1170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3A8D010-6E5D-C3DC-F991-4C8635F38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49" y="0"/>
            <a:ext cx="1619451" cy="117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27C161-E7A2-0802-B4F5-F17C6EBE912E}"/>
              </a:ext>
            </a:extLst>
          </p:cNvPr>
          <p:cNvSpPr txBox="1"/>
          <p:nvPr/>
        </p:nvSpPr>
        <p:spPr>
          <a:xfrm>
            <a:off x="-8313" y="6480151"/>
            <a:ext cx="1219199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dirty="0">
                <a:solidFill>
                  <a:schemeClr val="bg1"/>
                </a:solidFill>
              </a:rPr>
              <a:t>www.smc-alliance.org</a:t>
            </a:r>
          </a:p>
        </p:txBody>
      </p:sp>
    </p:spTree>
    <p:extLst>
      <p:ext uri="{BB962C8B-B14F-4D97-AF65-F5344CB8AC3E}">
        <p14:creationId xmlns:p14="http://schemas.microsoft.com/office/powerpoint/2010/main" val="20598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AE4DE0-4D8C-A633-BD80-317F39DF8BD9}"/>
              </a:ext>
            </a:extLst>
          </p:cNvPr>
          <p:cNvSpPr txBox="1">
            <a:spLocks/>
          </p:cNvSpPr>
          <p:nvPr/>
        </p:nvSpPr>
        <p:spPr>
          <a:xfrm>
            <a:off x="-3416" y="83332"/>
            <a:ext cx="12192000" cy="1170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Planned activities for 2024</a:t>
            </a:r>
            <a:endParaRPr lang="fr-CH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6D4A77D-ADC2-C957-806E-99CD3E0AD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2619" cy="1170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30D272A-C3C2-8F31-E95E-4C81E8BA6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49" y="0"/>
            <a:ext cx="1619451" cy="117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C3D3D-1E24-4388-B9A2-0F30E750F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53" y="1607740"/>
            <a:ext cx="11440622" cy="46766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Year-round activity (</a:t>
            </a:r>
            <a:r>
              <a:rPr lang="en-US" u="sng" dirty="0" err="1"/>
              <a:t>ies</a:t>
            </a:r>
            <a:r>
              <a:rPr lang="en-US" u="sng" dirty="0"/>
              <a:t>)</a:t>
            </a:r>
          </a:p>
          <a:p>
            <a:r>
              <a:rPr lang="en-US" dirty="0"/>
              <a:t>Website – moving to new Remora platform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Annual meeting activities</a:t>
            </a:r>
          </a:p>
          <a:p>
            <a:r>
              <a:rPr lang="en-US" dirty="0"/>
              <a:t>SMC video and infographic</a:t>
            </a:r>
          </a:p>
          <a:p>
            <a:r>
              <a:rPr lang="en-US" dirty="0"/>
              <a:t>Annual meeting media coverage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Advocacy and communications on our presence at other events</a:t>
            </a:r>
          </a:p>
          <a:p>
            <a:r>
              <a:rPr lang="en-US" dirty="0"/>
              <a:t>Multilateral initiative on malaria activities</a:t>
            </a:r>
          </a:p>
          <a:p>
            <a:r>
              <a:rPr lang="en-US" dirty="0"/>
              <a:t>International Day of the African Child</a:t>
            </a:r>
          </a:p>
          <a:p>
            <a:r>
              <a:rPr lang="en-US" dirty="0"/>
              <a:t>ASTMH</a:t>
            </a:r>
          </a:p>
          <a:p>
            <a:r>
              <a:rPr lang="en-US" dirty="0"/>
              <a:t>Conference on Public Health in Africa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B9860-0F2A-4CB5-1DA7-82D18B10A55F}"/>
              </a:ext>
            </a:extLst>
          </p:cNvPr>
          <p:cNvSpPr txBox="1"/>
          <p:nvPr/>
        </p:nvSpPr>
        <p:spPr>
          <a:xfrm>
            <a:off x="-8313" y="6480151"/>
            <a:ext cx="1219199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dirty="0">
                <a:solidFill>
                  <a:schemeClr val="bg1"/>
                </a:solidFill>
              </a:rPr>
              <a:t>www.smc-alliance.org</a:t>
            </a:r>
          </a:p>
        </p:txBody>
      </p:sp>
    </p:spTree>
    <p:extLst>
      <p:ext uri="{BB962C8B-B14F-4D97-AF65-F5344CB8AC3E}">
        <p14:creationId xmlns:p14="http://schemas.microsoft.com/office/powerpoint/2010/main" val="206709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A014D8B-AE88-3B3E-99C3-7D9C61A372AF}"/>
              </a:ext>
            </a:extLst>
          </p:cNvPr>
          <p:cNvSpPr txBox="1">
            <a:spLocks/>
          </p:cNvSpPr>
          <p:nvPr/>
        </p:nvSpPr>
        <p:spPr>
          <a:xfrm>
            <a:off x="838199" y="53778"/>
            <a:ext cx="10515599" cy="1170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algn="l">
              <a:spcAft>
                <a:spcPts val="600"/>
              </a:spcAft>
            </a:pP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sz="4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Advocacy and Communications Subgroup Calendar for 2024</a:t>
            </a:r>
            <a:endParaRPr lang="fr-CH" sz="43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endParaRPr lang="en-US" sz="4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1EC1226-14AD-1EA8-4694-408C1D423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78"/>
            <a:ext cx="1612619" cy="11700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671222C-5A28-296E-260D-6311567EF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49" y="53778"/>
            <a:ext cx="1619451" cy="1170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347ACC-94AC-7B85-97B5-B547DF9C9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976548"/>
              </p:ext>
            </p:extLst>
          </p:nvPr>
        </p:nvGraphicFramePr>
        <p:xfrm>
          <a:off x="1413164" y="1366417"/>
          <a:ext cx="8254538" cy="4500249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5769033">
                  <a:extLst>
                    <a:ext uri="{9D8B030D-6E8A-4147-A177-3AD203B41FA5}">
                      <a16:colId xmlns:a16="http://schemas.microsoft.com/office/drawing/2014/main" val="3742470165"/>
                    </a:ext>
                  </a:extLst>
                </a:gridCol>
                <a:gridCol w="2485505">
                  <a:extLst>
                    <a:ext uri="{9D8B030D-6E8A-4147-A177-3AD203B41FA5}">
                      <a16:colId xmlns:a16="http://schemas.microsoft.com/office/drawing/2014/main" val="2547245331"/>
                    </a:ext>
                  </a:extLst>
                </a:gridCol>
              </a:tblGrid>
              <a:tr h="489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cap="none" spc="0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fr-CH" sz="18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178" marR="76178" marT="1015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cap="none" spc="0">
                          <a:solidFill>
                            <a:schemeClr val="bg1"/>
                          </a:solidFill>
                          <a:effectLst/>
                        </a:rPr>
                        <a:t>Deadline for 1</a:t>
                      </a:r>
                      <a:r>
                        <a:rPr lang="en-US" sz="1800" b="0" cap="none" spc="0" baseline="30000">
                          <a:solidFill>
                            <a:schemeClr val="bg1"/>
                          </a:solidFill>
                          <a:effectLst/>
                        </a:rPr>
                        <a:t>st</a:t>
                      </a:r>
                      <a:r>
                        <a:rPr lang="en-US" sz="1800" b="0" cap="none" spc="0">
                          <a:solidFill>
                            <a:schemeClr val="bg1"/>
                          </a:solidFill>
                          <a:effectLst/>
                        </a:rPr>
                        <a:t> draft </a:t>
                      </a:r>
                      <a:endParaRPr lang="fr-CH" sz="18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178" marR="76178" marT="1015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72890"/>
                  </a:ext>
                </a:extLst>
              </a:tr>
              <a:tr h="409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SMC Alliance Annual Meeting</a:t>
                      </a:r>
                      <a:endParaRPr lang="fr-CH" sz="18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178" marR="76178" marT="10157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26 -29</a:t>
                      </a:r>
                      <a:r>
                        <a:rPr lang="en-US" sz="1800" cap="none" spc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February</a:t>
                      </a:r>
                      <a:endParaRPr lang="fr-CH" sz="18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178" marR="76178" marT="10157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321606"/>
                  </a:ext>
                </a:extLst>
              </a:tr>
              <a:tr h="664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Multilateral initiative on malaria activities</a:t>
                      </a:r>
                    </a:p>
                  </a:txBody>
                  <a:tcPr marL="76178" marR="76178" marT="10157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– 27th April</a:t>
                      </a:r>
                      <a:endParaRPr lang="fr-CH" sz="1800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178" marR="76178" marT="10157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86352"/>
                  </a:ext>
                </a:extLst>
              </a:tr>
              <a:tr h="664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World Malaria Day Infographic </a:t>
                      </a:r>
                      <a:endParaRPr lang="fr-CH" sz="18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178" marR="76178" marT="10157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r>
                        <a:rPr lang="en-US" sz="1800" cap="none" spc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April 2023</a:t>
                      </a:r>
                      <a:endParaRPr lang="fr-CH" sz="18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178" marR="76178" marT="10157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826414"/>
                  </a:ext>
                </a:extLst>
              </a:tr>
              <a:tr h="409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International Day of the African Child</a:t>
                      </a:r>
                      <a:endParaRPr lang="fr-CH" sz="18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CH" sz="18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178" marR="76178" marT="10157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r>
                        <a:rPr lang="en-US" sz="1800" cap="none" spc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June</a:t>
                      </a:r>
                      <a:endParaRPr lang="fr-CH" sz="18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CH" sz="18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178" marR="76178" marT="10157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679522"/>
                  </a:ext>
                </a:extLst>
              </a:tr>
              <a:tr h="664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ASTMH (List of events, social media support for symposium if approved and sub-group meeting)</a:t>
                      </a:r>
                      <a:endParaRPr lang="fr-CH" sz="18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178" marR="76178" marT="10157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en-US" sz="1800" cap="none" spc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17</a:t>
                      </a:r>
                      <a:r>
                        <a:rPr lang="en-US" sz="1800" cap="none" spc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 </a:t>
                      </a: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November</a:t>
                      </a:r>
                      <a:endParaRPr lang="fr-CH" sz="18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178" marR="76178" marT="10157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92367"/>
                  </a:ext>
                </a:extLst>
              </a:tr>
              <a:tr h="410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World Malaria Report social media</a:t>
                      </a:r>
                      <a:endParaRPr lang="fr-CH" sz="18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178" marR="76178" marT="10157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(TBC)</a:t>
                      </a:r>
                      <a:endParaRPr lang="fr-CH" sz="18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178" marR="76178" marT="10157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95507"/>
                  </a:ext>
                </a:extLst>
              </a:tr>
              <a:tr h="409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Conference on Public Health in Africa</a:t>
                      </a:r>
                      <a:endParaRPr lang="fr-CH" sz="1800" b="1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178" marR="76178" marT="10157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November (TBC)</a:t>
                      </a:r>
                      <a:endParaRPr lang="fr-CH" sz="18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178" marR="76178" marT="101571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9641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5D00A34-6DEA-EBC1-4EE4-3C6BD3DCD683}"/>
              </a:ext>
            </a:extLst>
          </p:cNvPr>
          <p:cNvSpPr txBox="1"/>
          <p:nvPr/>
        </p:nvSpPr>
        <p:spPr>
          <a:xfrm>
            <a:off x="-8313" y="6480151"/>
            <a:ext cx="1219199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dirty="0">
                <a:solidFill>
                  <a:schemeClr val="bg1"/>
                </a:solidFill>
              </a:rPr>
              <a:t>www.smc-alliance.org</a:t>
            </a:r>
          </a:p>
        </p:txBody>
      </p:sp>
    </p:spTree>
    <p:extLst>
      <p:ext uri="{BB962C8B-B14F-4D97-AF65-F5344CB8AC3E}">
        <p14:creationId xmlns:p14="http://schemas.microsoft.com/office/powerpoint/2010/main" val="363005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FAF784D-4932-D66E-BDE5-61060375CC4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70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Support for M&amp;E and research subgroup </a:t>
            </a:r>
            <a:r>
              <a:rPr lang="en-US" sz="3600" b="1" dirty="0" err="1">
                <a:solidFill>
                  <a:schemeClr val="bg1"/>
                </a:solidFill>
              </a:rPr>
              <a:t>activties</a:t>
            </a:r>
            <a:endParaRPr lang="fr-CH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CH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9286F84-2BBF-25BF-B708-FEB90CA9A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12619" cy="11700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4371761-E3D2-EA78-B8AA-8C4D281F3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49" y="0"/>
            <a:ext cx="1619451" cy="117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6AF493-8136-84E9-661E-55D43CB17753}"/>
              </a:ext>
            </a:extLst>
          </p:cNvPr>
          <p:cNvSpPr txBox="1"/>
          <p:nvPr/>
        </p:nvSpPr>
        <p:spPr>
          <a:xfrm>
            <a:off x="-8313" y="6480151"/>
            <a:ext cx="1219199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dirty="0">
                <a:solidFill>
                  <a:schemeClr val="bg1"/>
                </a:solidFill>
              </a:rPr>
              <a:t>www.smc-alliance.org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09306-AF1C-F2CE-BB63-21801E212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53" y="1497509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Support to be provided</a:t>
            </a:r>
          </a:p>
          <a:p>
            <a:r>
              <a:rPr lang="en-US" dirty="0"/>
              <a:t>Advertising in person and virtual activities by email, website and social media</a:t>
            </a:r>
          </a:p>
          <a:p>
            <a:r>
              <a:rPr lang="en-US" dirty="0"/>
              <a:t>Posting videos and event take aways on website and social media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To help make this a reality</a:t>
            </a:r>
          </a:p>
          <a:p>
            <a:r>
              <a:rPr lang="en-US" dirty="0"/>
              <a:t>To keep us informed in your planning</a:t>
            </a:r>
          </a:p>
          <a:p>
            <a:r>
              <a:rPr lang="en-US" dirty="0"/>
              <a:t>Send us video after event</a:t>
            </a:r>
          </a:p>
          <a:p>
            <a:r>
              <a:rPr lang="en-US" dirty="0"/>
              <a:t>We will contact you for assets to create social media cards and postings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1357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4A3A-80E6-E0DB-D92B-C506EF91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presence and new members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F4E3F-9B82-7052-875D-6C4DDAF5C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www.smc-alliance.org</a:t>
            </a:r>
            <a:endParaRPr lang="en-US" dirty="0"/>
          </a:p>
          <a:p>
            <a:r>
              <a:rPr lang="en-US" dirty="0"/>
              <a:t>Follow us on:</a:t>
            </a:r>
          </a:p>
          <a:p>
            <a:r>
              <a:rPr lang="en-US" dirty="0"/>
              <a:t>Twitter: </a:t>
            </a:r>
            <a:r>
              <a:rPr lang="fr-CH" b="0" i="0" dirty="0">
                <a:solidFill>
                  <a:srgbClr val="536471"/>
                </a:solidFill>
                <a:effectLst/>
                <a:latin typeface="TwitterChirp"/>
              </a:rPr>
              <a:t>@SmcAlliance </a:t>
            </a:r>
          </a:p>
          <a:p>
            <a:r>
              <a:rPr lang="fr-CH" dirty="0">
                <a:latin typeface="TwitterChirp"/>
              </a:rPr>
              <a:t>LinkedIn</a:t>
            </a:r>
            <a:r>
              <a:rPr lang="fr-CH" dirty="0">
                <a:solidFill>
                  <a:srgbClr val="536471"/>
                </a:solidFill>
                <a:latin typeface="TwitterChirp"/>
              </a:rPr>
              <a:t>: </a:t>
            </a:r>
            <a:r>
              <a:rPr lang="fr-CH" i="0" dirty="0">
                <a:solidFill>
                  <a:schemeClr val="tx2"/>
                </a:solidFill>
                <a:effectLst/>
                <a:latin typeface="-apple-system"/>
              </a:rPr>
              <a:t>SMC Alliance </a:t>
            </a:r>
            <a:r>
              <a:rPr lang="fr-CH" i="0" dirty="0">
                <a:effectLst/>
                <a:latin typeface="-apple-system"/>
              </a:rPr>
              <a:t>(</a:t>
            </a:r>
            <a:r>
              <a:rPr lang="fr-CH" i="0" dirty="0">
                <a:effectLst/>
                <a:latin typeface="-apple-system"/>
                <a:hlinkClick r:id="rId3"/>
              </a:rPr>
              <a:t>https://www.linkedin.com/company/93117810/admin/feed/posts/</a:t>
            </a:r>
            <a:r>
              <a:rPr lang="fr-CH" i="0" dirty="0">
                <a:effectLst/>
                <a:latin typeface="-apple-system"/>
              </a:rPr>
              <a:t>)</a:t>
            </a:r>
          </a:p>
          <a:p>
            <a:endParaRPr lang="fr-CH" dirty="0">
              <a:latin typeface="-apple-system"/>
            </a:endParaRPr>
          </a:p>
          <a:p>
            <a:r>
              <a:rPr lang="fr-CH" i="0" dirty="0" err="1">
                <a:effectLst/>
                <a:latin typeface="-apple-system"/>
              </a:rPr>
              <a:t>Recruit</a:t>
            </a:r>
            <a:r>
              <a:rPr lang="fr-CH" i="0" dirty="0">
                <a:effectLst/>
                <a:latin typeface="-apple-system"/>
              </a:rPr>
              <a:t> new </a:t>
            </a:r>
            <a:r>
              <a:rPr lang="fr-CH" i="0" dirty="0" err="1">
                <a:effectLst/>
                <a:latin typeface="-apple-system"/>
              </a:rPr>
              <a:t>members</a:t>
            </a:r>
            <a:r>
              <a:rPr lang="fr-CH" i="0" dirty="0">
                <a:effectLst/>
                <a:latin typeface="-apple-system"/>
              </a:rPr>
              <a:t> – </a:t>
            </a:r>
            <a:r>
              <a:rPr lang="fr-CH" i="0" dirty="0" err="1">
                <a:effectLst/>
                <a:latin typeface="-apple-system"/>
              </a:rPr>
              <a:t>fill</a:t>
            </a:r>
            <a:r>
              <a:rPr lang="fr-CH" i="0" dirty="0">
                <a:effectLst/>
                <a:latin typeface="-apple-system"/>
              </a:rPr>
              <a:t> out </a:t>
            </a:r>
            <a:r>
              <a:rPr lang="fr-CH" i="0">
                <a:effectLst/>
                <a:latin typeface="-apple-system"/>
              </a:rPr>
              <a:t>form</a:t>
            </a:r>
            <a:endParaRPr lang="fr-CH" i="0" dirty="0">
              <a:effectLst/>
              <a:latin typeface="-apple-system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6981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DDAF4-2176-C489-994D-30643D4A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DE012D-DF6E-8AF7-34D5-BB039F71DB3E}"/>
              </a:ext>
            </a:extLst>
          </p:cNvPr>
          <p:cNvSpPr txBox="1"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www.smc-alliance.org</a:t>
            </a:r>
          </a:p>
        </p:txBody>
      </p:sp>
    </p:spTree>
    <p:extLst>
      <p:ext uri="{BB962C8B-B14F-4D97-AF65-F5344CB8AC3E}">
        <p14:creationId xmlns:p14="http://schemas.microsoft.com/office/powerpoint/2010/main" val="180148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laria Consortium Document" ma:contentTypeID="0x0101001D5646EEDBA3214EB36B225F0D3F7646009E8B9D59706913498B0F0F898699FD0A" ma:contentTypeVersion="13" ma:contentTypeDescription="Content type for all other documents on the site. These are general documents that do not require control." ma:contentTypeScope="" ma:versionID="b613d37ee4f653be04e1daf9ed3fef3a">
  <xsd:schema xmlns:xsd="http://www.w3.org/2001/XMLSchema" xmlns:xs="http://www.w3.org/2001/XMLSchema" xmlns:p="http://schemas.microsoft.com/office/2006/metadata/properties" xmlns:ns2="446d9c23-33c1-4aaa-b610-0b49484beeba" xmlns:ns5="7e0408c1-ba92-43a7-a41e-f8f24d98cde9" targetNamespace="http://schemas.microsoft.com/office/2006/metadata/properties" ma:root="true" ma:fieldsID="36d868d629f83625ac4909ed766012e1" ns2:_="" ns5:_="">
    <xsd:import namespace="446d9c23-33c1-4aaa-b610-0b49484beeba"/>
    <xsd:import namespace="7e0408c1-ba92-43a7-a41e-f8f24d98cde9"/>
    <xsd:element name="properties">
      <xsd:complexType>
        <xsd:sequence>
          <xsd:element name="documentManagement">
            <xsd:complexType>
              <xsd:all>
                <xsd:element ref="ns2:Knowledge_x0020_Base_x0020_Status" minOccurs="0"/>
                <xsd:element ref="ns2:General_x0020_Document_x0020_Type" minOccurs="0"/>
                <xsd:element ref="ns2:Location_x0028_s_x0029_" minOccurs="0"/>
                <xsd:element ref="ns2:Function_x0028_s_x0029_" minOccurs="0"/>
                <xsd:element ref="ns2:Classification_x0028_s_x0029_" minOccurs="0"/>
                <xsd:element ref="ns2:Language_x0028_s_x0029_" minOccurs="0"/>
                <xsd:element ref="ns2:h07063d4a6c74212ab877aa424a1f7d6" minOccurs="0"/>
                <xsd:element ref="ns2:d51732ba3bba4342a416b429b6a40b0b" minOccurs="0"/>
                <xsd:element ref="ns2:TaxCatchAll" minOccurs="0"/>
                <xsd:element ref="ns2:TaxCatchAllLabel" minOccurs="0"/>
                <xsd:element ref="ns2:j49f4a525f6a4ed2b6a5dca880bae675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GenerationTime" minOccurs="0"/>
                <xsd:element ref="ns5:MediaServiceEventHashCode" minOccurs="0"/>
                <xsd:element ref="ns5:MediaServiceLocation" minOccurs="0"/>
                <xsd:element ref="ns5:MediaServiceAutoKeyPoints" minOccurs="0"/>
                <xsd:element ref="ns5:MediaServiceKeyPoints" minOccurs="0"/>
                <xsd:element ref="ns5:MediaServiceOCR" minOccurs="0"/>
                <xsd:element ref="ns5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d9c23-33c1-4aaa-b610-0b49484beeba" elementFormDefault="qualified">
    <xsd:import namespace="http://schemas.microsoft.com/office/2006/documentManagement/types"/>
    <xsd:import namespace="http://schemas.microsoft.com/office/infopath/2007/PartnerControls"/>
    <xsd:element name="Knowledge_x0020_Base_x0020_Status" ma:index="2" nillable="true" ma:displayName="Knowledge Base Status" ma:default="Do not display in Knowledge Base" ma:format="Dropdown" ma:internalName="Knowledge_x0020_Base_x0020_Status">
      <xsd:simpleType>
        <xsd:restriction base="dms:Choice">
          <xsd:enumeration value="Do not display in Knowledge Base"/>
          <xsd:enumeration value="Display in Knowledge Base only for permitted users"/>
          <xsd:enumeration value="Display in Knowledge Base for all users"/>
        </xsd:restriction>
      </xsd:simpleType>
    </xsd:element>
    <xsd:element name="General_x0020_Document_x0020_Type" ma:index="3" nillable="true" ma:displayName="General Document Type" ma:format="Dropdown" ma:internalName="General_x0020_Document_x0020_Type">
      <xsd:simpleType>
        <xsd:restriction base="dms:Choice">
          <xsd:enumeration value="Agenda"/>
          <xsd:enumeration value="Audio"/>
          <xsd:enumeration value="Budget"/>
          <xsd:enumeration value="Contract"/>
          <xsd:enumeration value="Data"/>
          <xsd:enumeration value="Form"/>
          <xsd:enumeration value="Manual"/>
          <xsd:enumeration value="Minutes"/>
          <xsd:enumeration value="Plan"/>
          <xsd:enumeration value="Policy"/>
          <xsd:enumeration value="Process"/>
          <xsd:enumeration value="Proposal"/>
          <xsd:enumeration value="Publication"/>
          <xsd:enumeration value="Report"/>
          <xsd:enumeration value="Requirements"/>
          <xsd:enumeration value="Template"/>
          <xsd:enumeration value="Training"/>
          <xsd:enumeration value="Video"/>
        </xsd:restriction>
      </xsd:simpleType>
    </xsd:element>
    <xsd:element name="Location_x0028_s_x0029_" ma:index="4" nillable="true" ma:displayName="Location(s)" ma:internalName="Location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frica"/>
                    <xsd:enumeration value="Africa Regional"/>
                    <xsd:enumeration value="Asia"/>
                    <xsd:enumeration value="Asia Regional"/>
                    <xsd:enumeration value="Burkina Faso"/>
                    <xsd:enumeration value="Cambodia"/>
                    <xsd:enumeration value="Chad"/>
                    <xsd:enumeration value="Ethiopia"/>
                    <xsd:enumeration value="Europe"/>
                    <xsd:enumeration value="Gambia"/>
                    <xsd:enumeration value="Ghana"/>
                    <xsd:enumeration value="Global"/>
                    <xsd:enumeration value="Guinea"/>
                    <xsd:enumeration value="Guinea-Bissau"/>
                    <xsd:enumeration value="Malawi"/>
                    <xsd:enumeration value="Mali"/>
                    <xsd:enumeration value="Mozambique"/>
                    <xsd:enumeration value="Myanmar"/>
                    <xsd:enumeration value="Nepal"/>
                    <xsd:enumeration value="Niger"/>
                    <xsd:enumeration value="Nigeria"/>
                    <xsd:enumeration value="North America"/>
                    <xsd:enumeration value="Senegal"/>
                    <xsd:enumeration value="South Sudan"/>
                    <xsd:enumeration value="Tanzania"/>
                    <xsd:enumeration value="Thailand"/>
                    <xsd:enumeration value="Uganda"/>
                    <xsd:enumeration value="UK"/>
                    <xsd:enumeration value="USA"/>
                    <xsd:enumeration value="Zambia"/>
                  </xsd:restriction>
                </xsd:simpleType>
              </xsd:element>
            </xsd:sequence>
          </xsd:extension>
        </xsd:complexContent>
      </xsd:complexType>
    </xsd:element>
    <xsd:element name="Function_x0028_s_x0029_" ma:index="5" nillable="true" ma:displayName="Function(s)" ma:format="Dropdown" ma:internalName="Function_x0028_s_x0029_">
      <xsd:simpleType>
        <xsd:restriction base="dms:Choice">
          <xsd:enumeration value="Business Development"/>
          <xsd:enumeration value="External Relations"/>
          <xsd:enumeration value="Finance"/>
          <xsd:enumeration value="General Management"/>
          <xsd:enumeration value="Global Management Group (GMG)"/>
          <xsd:enumeration value="Human Resources (HR)"/>
          <xsd:enumeration value="Information Technology (IT)"/>
          <xsd:enumeration value="Internal Audit"/>
          <xsd:enumeration value="Location Management"/>
          <xsd:enumeration value="Operations"/>
          <xsd:enumeration value="Organisation Wide"/>
          <xsd:enumeration value="Programme Management"/>
          <xsd:enumeration value="Technical"/>
          <xsd:enumeration value="Trustees"/>
        </xsd:restriction>
      </xsd:simpleType>
    </xsd:element>
    <xsd:element name="Classification_x0028_s_x0029_" ma:index="6" nillable="true" ma:displayName="Classification(s)" ma:format="Dropdown" ma:internalName="Classification_x0028_s_x0029_">
      <xsd:simpleType>
        <xsd:restriction base="dms:Choice">
          <xsd:enumeration value="Public"/>
          <xsd:enumeration value="Restricted Commercial"/>
          <xsd:enumeration value="Restricted Financial"/>
          <xsd:enumeration value="Restricted Personal Data (not staff)"/>
          <xsd:enumeration value="Restricted Sensitive Personal Information"/>
          <xsd:enumeration value="Restrictive Staff Records"/>
          <xsd:enumeration value="Restrictive Strategic"/>
        </xsd:restriction>
      </xsd:simpleType>
    </xsd:element>
    <xsd:element name="Language_x0028_s_x0029_" ma:index="7" nillable="true" ma:displayName="Language(s)" ma:format="Dropdown" ma:internalName="Language_x0028_s_x0029_">
      <xsd:simpleType>
        <xsd:restriction base="dms:Choice">
          <xsd:enumeration value="Arabic"/>
          <xsd:enumeration value="Burmese"/>
          <xsd:enumeration value="English"/>
          <xsd:enumeration value="French"/>
          <xsd:enumeration value="Khmer"/>
          <xsd:enumeration value="Portugese"/>
          <xsd:enumeration value="Spanish"/>
          <xsd:enumeration value="Thai"/>
        </xsd:restriction>
      </xsd:simpleType>
    </xsd:element>
    <xsd:element name="h07063d4a6c74212ab877aa424a1f7d6" ma:index="12" nillable="true" ma:taxonomy="true" ma:internalName="h07063d4a6c74212ab877aa424a1f7d6" ma:taxonomyFieldName="Diseases" ma:displayName="Diseases" ma:readOnly="false" ma:default="" ma:fieldId="{107063d4-a6c7-4212-ab87-7aa424a1f7d6}" ma:taxonomyMulti="true" ma:sspId="0c4f23ce-abd6-4fbe-ba55-9ba9bb7442d8" ma:termSetId="4ece0d02-a915-426b-8586-b8b7860cdf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51732ba3bba4342a416b429b6a40b0b" ma:index="14" nillable="true" ma:taxonomy="true" ma:internalName="d51732ba3bba4342a416b429b6a40b0b" ma:taxonomyFieldName="Tools_x0020_and_x0020_Techniques" ma:displayName="Tools and Techniques" ma:readOnly="false" ma:default="" ma:fieldId="{d51732ba-3bba-4342-a416-b429b6a40b0b}" ma:taxonomyMulti="true" ma:sspId="0c4f23ce-abd6-4fbe-ba55-9ba9bb7442d8" ma:termSetId="178e11fd-d4ce-402e-b760-9e71f48154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2f3aa77b-467f-474c-b4cc-3733fce4533c}" ma:internalName="TaxCatchAll" ma:showField="CatchAllData" ma:web="446d9c23-33c1-4aaa-b610-0b49484bee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2f3aa77b-467f-474c-b4cc-3733fce4533c}" ma:internalName="TaxCatchAllLabel" ma:readOnly="true" ma:showField="CatchAllDataLabel" ma:web="446d9c23-33c1-4aaa-b610-0b49484bee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9f4a525f6a4ed2b6a5dca880bae675" ma:index="22" nillable="true" ma:taxonomy="true" ma:internalName="j49f4a525f6a4ed2b6a5dca880bae675" ma:taxonomyFieldName="Project" ma:displayName="Project" ma:default="" ma:fieldId="{349f4a52-5f6a-4ed2-b6a5-dca880bae675}" ma:sspId="0c4f23ce-abd6-4fbe-ba55-9ba9bb7442d8" ma:termSetId="2b6b6760-1471-429e-a151-4284c2311bf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408c1-ba92-43a7-a41e-f8f24d98cd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0c4f23ce-abd6-4fbe-ba55-9ba9bb7442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1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nowledge_x0020_Base_x0020_Status xmlns="446d9c23-33c1-4aaa-b610-0b49484beeba">Do not display in Knowledge Base</Knowledge_x0020_Base_x0020_Status>
    <TaxCatchAll xmlns="446d9c23-33c1-4aaa-b610-0b49484beeba" xsi:nil="true"/>
    <Function_x0028_s_x0029_ xmlns="446d9c23-33c1-4aaa-b610-0b49484beeba" xsi:nil="true"/>
    <Location_x0028_s_x0029_ xmlns="446d9c23-33c1-4aaa-b610-0b49484beeba" xsi:nil="true"/>
    <Language_x0028_s_x0029_ xmlns="446d9c23-33c1-4aaa-b610-0b49484beeba" xsi:nil="true"/>
    <h07063d4a6c74212ab877aa424a1f7d6 xmlns="446d9c23-33c1-4aaa-b610-0b49484beeba">
      <Terms xmlns="http://schemas.microsoft.com/office/infopath/2007/PartnerControls"/>
    </h07063d4a6c74212ab877aa424a1f7d6>
    <lcf76f155ced4ddcb4097134ff3c332f xmlns="7e0408c1-ba92-43a7-a41e-f8f24d98cde9">
      <Terms xmlns="http://schemas.microsoft.com/office/infopath/2007/PartnerControls"/>
    </lcf76f155ced4ddcb4097134ff3c332f>
    <d51732ba3bba4342a416b429b6a40b0b xmlns="446d9c23-33c1-4aaa-b610-0b49484beeba">
      <Terms xmlns="http://schemas.microsoft.com/office/infopath/2007/PartnerControls"/>
    </d51732ba3bba4342a416b429b6a40b0b>
    <Classification_x0028_s_x0029_ xmlns="446d9c23-33c1-4aaa-b610-0b49484beeba" xsi:nil="true"/>
    <General_x0020_Document_x0020_Type xmlns="446d9c23-33c1-4aaa-b610-0b49484beeba" xsi:nil="true"/>
    <j49f4a525f6a4ed2b6a5dca880bae675 xmlns="446d9c23-33c1-4aaa-b610-0b49484beeba">
      <Terms xmlns="http://schemas.microsoft.com/office/infopath/2007/PartnerControls"/>
    </j49f4a525f6a4ed2b6a5dca880bae675>
  </documentManagement>
</p:properties>
</file>

<file path=customXml/itemProps1.xml><?xml version="1.0" encoding="utf-8"?>
<ds:datastoreItem xmlns:ds="http://schemas.openxmlformats.org/officeDocument/2006/customXml" ds:itemID="{5ADAD163-7619-4D71-9CCC-CBDAC3B232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d9c23-33c1-4aaa-b610-0b49484beeba"/>
    <ds:schemaRef ds:uri="7e0408c1-ba92-43a7-a41e-f8f24d98cd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BD8E2B-DBD2-46CC-A83B-6293CC59F8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BFCC50-F205-4118-8925-E1D107ABC2D1}">
  <ds:schemaRefs>
    <ds:schemaRef ds:uri="http://schemas.microsoft.com/office/2006/metadata/properties"/>
    <ds:schemaRef ds:uri="http://schemas.microsoft.com/office/infopath/2007/PartnerControls"/>
    <ds:schemaRef ds:uri="446d9c23-33c1-4aaa-b610-0b49484beeba"/>
    <ds:schemaRef ds:uri="7e0408c1-ba92-43a7-a41e-f8f24d98cd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6828</TotalTime>
  <Words>457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TwitterChirp</vt:lpstr>
      <vt:lpstr>Office Theme</vt:lpstr>
      <vt:lpstr>PowerPoint Presentation</vt:lpstr>
      <vt:lpstr>PowerPoint Presentation</vt:lpstr>
      <vt:lpstr>Involvements in 2023</vt:lpstr>
      <vt:lpstr>PowerPoint Presentation</vt:lpstr>
      <vt:lpstr>PowerPoint Presentation</vt:lpstr>
      <vt:lpstr>PowerPoint Presentation</vt:lpstr>
      <vt:lpstr>Social media presence and new members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Rassi</dc:creator>
  <cp:lastModifiedBy>Abena Poku-Awuku</cp:lastModifiedBy>
  <cp:revision>10</cp:revision>
  <dcterms:created xsi:type="dcterms:W3CDTF">2022-02-28T14:55:20Z</dcterms:created>
  <dcterms:modified xsi:type="dcterms:W3CDTF">2024-02-29T08:27:40Z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0x0101001D5646EEDBA3214EB36B225F0D3F7646009E8B9D59706913498B0F0F898699FD0A</vt:lpwstr>
  </property>
</Properties>
</file>