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474" r:id="rId3"/>
    <p:sldId id="518" r:id="rId4"/>
    <p:sldId id="453" r:id="rId5"/>
    <p:sldId id="463" r:id="rId6"/>
    <p:sldId id="468" r:id="rId7"/>
    <p:sldId id="523" r:id="rId8"/>
    <p:sldId id="520" r:id="rId9"/>
    <p:sldId id="522" r:id="rId10"/>
    <p:sldId id="496" r:id="rId11"/>
    <p:sldId id="268" r:id="rId12"/>
    <p:sldId id="464" r:id="rId13"/>
    <p:sldId id="472" r:id="rId14"/>
    <p:sldId id="5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ECB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5833" autoAdjust="0"/>
  </p:normalViewPr>
  <p:slideViewPr>
    <p:cSldViewPr snapToGrid="0">
      <p:cViewPr>
        <p:scale>
          <a:sx n="90" d="100"/>
          <a:sy n="90" d="100"/>
        </p:scale>
        <p:origin x="3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69527-8B89-4CC4-9C1B-5E1B23C77C3B}" type="datetimeFigureOut">
              <a:rPr lang="en-AU" smtClean="0"/>
              <a:t>22/02/2024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64261-E69C-465D-AB52-C595CE6C80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08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29FC-8F64-44F7-8C50-014646F48DE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43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A47F2-2EB4-0172-B3E8-918553582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E6FF0-34DF-AC37-A789-F6E6CA3765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11EA02-BF7F-C370-3512-F058BB153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Framing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21336-01AE-034E-D3EF-923C6B05B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029FC-8F64-44F7-8C50-014646F48DE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52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029FC-8F64-44F7-8C50-014646F48DE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52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029FC-8F64-44F7-8C50-014646F48DE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6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44588-0D28-3281-7AA9-15C3483A0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19935-1FC5-15C4-F1C7-F473DDFB9E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E5847-E56F-58DE-51E6-B0BE30FE3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3C865-D61B-2189-A1F3-7C9B26EB6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029FC-8F64-44F7-8C50-014646F48DE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28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239CE-85EC-B6C9-0D09-AA7100315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E82249-0655-8DEF-4C44-83C6CD7EA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83270-4A0B-F0B9-39F5-B36FB32CF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BB7C0-E42D-FCC0-8B8F-33A754A50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029FC-8F64-44F7-8C50-014646F48DE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088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30350-D4E2-FEAD-1207-66E154873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8F8DFA-B940-0AA2-9097-532EA83D4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38858E-CEFB-D643-1290-7CD45CC23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1A6E4-EF51-B209-5663-FAC0D0E98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029FC-8F64-44F7-8C50-014646F48DE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1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029FC-8F64-44F7-8C50-014646F48DE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204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029FC-8F64-44F7-8C50-014646F48DE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45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9029FC-8F64-44F7-8C50-014646F48DE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50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D1E6-8068-805D-8546-BA0857264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EE7B9-FAEB-EE6E-D993-5C1CB80E4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96467-13D7-E046-6297-971C1BDB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A2DC-D107-45B1-B0AF-47A1925DA35D}" type="datetimeFigureOut">
              <a:rPr lang="en-AU" smtClean="0"/>
              <a:t>22/02/2024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BFC3D-8D5D-D272-3F91-AAB25406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CC0D2-1CDC-4FE3-E453-2F278CCB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C2F-B08D-4363-9729-3BF22AE6A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57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0AC3-E3FB-5AEE-2F01-D32E5510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362BA-8BB8-3670-7CC6-D613B72E7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1DA46-13A1-54D6-07BF-132AA531B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A2DC-D107-45B1-B0AF-47A1925DA35D}" type="datetimeFigureOut">
              <a:rPr lang="en-AU" smtClean="0"/>
              <a:t>22/02/2024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C7E57-E3E8-D0FB-1760-7E7ADCAC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6DCFF-6BFE-1EEC-A6BC-ABD6FDBC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C2F-B08D-4363-9729-3BF22AE6A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77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84F2D-7E72-7FDA-DCCE-70C8C2ED4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70A08-1AB2-8C97-E0C3-BAB89B229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FFDF3-1A8D-1D4A-C072-20599C36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A2DC-D107-45B1-B0AF-47A1925DA35D}" type="datetimeFigureOut">
              <a:rPr lang="en-AU" smtClean="0"/>
              <a:t>22/02/2024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94C77-F72B-A798-E5A6-088A6EB9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4663E-C8D3-BCC3-BD96-19F75BA0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C2F-B08D-4363-9729-3BF22AE6A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904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66B4-7FD9-D341-862F-1B946D0B2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6F28D-04D9-5A48-9A71-B8F78EBDE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89CA-774D-894C-BF58-0456D792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467A-F703-9C4C-907A-1BE7CC632FD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9F05A-549F-674E-8573-46E7F3BF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22FF-4E8B-614E-9F48-0C7668CD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8683-55A8-A54B-A2CD-E395BC1A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97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5E70-D19F-984A-A183-58EA9FAB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76F8-26AB-3949-A2B4-D547006D8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6B0FD-0A76-DB42-8EA5-A7B833B5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467A-F703-9C4C-907A-1BE7CC632FD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F3EBD-2236-BB4B-81B1-9D74E00F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E1D4-BCC2-9943-BA87-F4DF6329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8683-55A8-A54B-A2CD-E395BC1A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8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213A-5459-B64A-8804-04E7F479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CEB33-D91B-EB42-A118-9AB142DAE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81F72-1089-B84D-AE67-06311E74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467A-F703-9C4C-907A-1BE7CC632FD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F2737-ED80-1846-A8DA-AE917543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8B1F7-C4F2-2C4C-9743-594DAF16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8683-55A8-A54B-A2CD-E395BC1A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8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BD27-DCA8-E741-B4D7-2AC648D2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D3695-FE44-F94E-A99C-1D8339387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AD624-B856-514A-9D81-6D69EA063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6A3E6-75F0-2348-9FF3-2412FA7B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467A-F703-9C4C-907A-1BE7CC632FD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1D12A-62F5-934D-BBBC-815CB4E5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D4BBE-E241-3444-BF5B-DE1B0D06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8683-55A8-A54B-A2CD-E395BC1A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50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E040-602B-B249-AE89-ECAB686C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D9EE6-7804-2749-BEA3-5C3908709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0DC28-5AF5-244E-9100-B1C250C8E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B9BB5-34D0-D04A-BC14-270B785A4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90C35-933F-C84C-B989-4EDC3292C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4CAA8-344E-0C4B-9ED0-54312CD1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467A-F703-9C4C-907A-1BE7CC632FD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2900DB-0121-B746-BEF3-F2D1F4A6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E6921-8657-3340-9340-2B7E24CA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8683-55A8-A54B-A2CD-E395BC1A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73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D2-7E8E-1E45-94F3-B6119EB6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E9ECB-BE3C-AC4E-AFC5-8198C641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467A-F703-9C4C-907A-1BE7CC632FD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588CE-53D4-BC41-9A20-DF7C893C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BCCBF-54E3-7346-A8CE-4AA03F3C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8683-55A8-A54B-A2CD-E395BC1A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83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E6DAC-FCD2-1A4B-A078-09FAD6CC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467A-F703-9C4C-907A-1BE7CC632FD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03EFF-5F5C-0A4B-973C-3AD49CDB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A66B4-2892-514F-95BE-9D61EF5B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8683-55A8-A54B-A2CD-E395BC1A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6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D656-B041-BE44-8679-7A53564A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9484-4841-554B-B79C-C6641F110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E2776-28E4-A746-920B-5D25C10F1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050F9-63C3-194E-A23A-FA768605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467A-F703-9C4C-907A-1BE7CC632FD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A5231-54C0-E440-900F-3BE68CA4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9CC66-3FB9-D243-90E2-183045C5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8683-55A8-A54B-A2CD-E395BC1A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1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3B98-F8AB-9E8F-09BC-5766B52A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11623-EB6B-6DB0-D59C-AC0733615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6D8F1-D534-DB15-52FC-2BB7B678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A2DC-D107-45B1-B0AF-47A1925DA35D}" type="datetimeFigureOut">
              <a:rPr lang="en-AU" smtClean="0"/>
              <a:t>22/02/2024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8DF18-E080-2475-5066-BBE81933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84C66-25E1-3CBD-BC58-B6DB8442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C2F-B08D-4363-9729-3BF22AE6A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430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009D-5991-A140-B9D5-CAC6D297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8A0EB-B2B7-E54C-8584-B9DBFA1A6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1CFF2-3E09-C84C-961D-143A311E2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0A5FA-B56E-C84D-8C4C-968D10A0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467A-F703-9C4C-907A-1BE7CC632FD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1F796-24C3-5045-92B8-02C14F7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02972-94DC-5441-82CE-24735CF3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8683-55A8-A54B-A2CD-E395BC1A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4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55C0F-A682-7443-872F-9ED34E93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59FCE-DD7D-0B4B-9DE7-54458E314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B96C0-2A5A-BE41-9585-A5B76C5C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467A-F703-9C4C-907A-1BE7CC632FD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426CC-61E5-6C41-9089-C5AB8A81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4649-D312-5141-AD37-273FFAB5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8683-55A8-A54B-A2CD-E395BC1A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5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7311A6-AA1D-A94F-98D7-F8A007AFA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D579A-2F31-4446-A23A-CA53E039F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78340-AABE-9D41-B525-D5860F34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467A-F703-9C4C-907A-1BE7CC632FD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813FA-6380-5641-A5C8-F1A401CC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1DA5-1970-E64C-856F-73B3BDB0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8683-55A8-A54B-A2CD-E395BC1A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54AA-274A-D2D9-7B64-13651EC3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12225-9919-50BA-4C90-82D80134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F6955-16C1-2AB9-26DA-9C2140EAA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A2DC-D107-45B1-B0AF-47A1925DA35D}" type="datetimeFigureOut">
              <a:rPr lang="en-AU" smtClean="0"/>
              <a:t>22/02/2024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2045B-BEA6-5F49-5406-B5CBBECB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B7844-15BC-43A1-7E11-F88B5E68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C2F-B08D-4363-9729-3BF22AE6A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8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2FB9-01B3-5658-D632-04B9C84E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5039-3D04-DEC3-224A-221143475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07226-6A26-3803-28CC-7F37A809E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2A4F2-75D6-D1FC-2D4E-300A9923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A2DC-D107-45B1-B0AF-47A1925DA35D}" type="datetimeFigureOut">
              <a:rPr lang="en-AU" smtClean="0"/>
              <a:t>22/02/2024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51E89-C76E-E2BE-09F1-7F1B6871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9B2CE-7946-034C-C1EB-7EFA0C66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C2F-B08D-4363-9729-3BF22AE6A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024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6E29-22F3-4CBC-A230-36AE6F32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1A9F3-A2AB-4124-B177-480F1D03F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4427C-3B0F-7411-1D5E-2C15EDBF5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D40DE-6357-E0A0-2388-4C2C131B5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0C6B-D1F4-25E6-E278-54C80444E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33B15-A8A3-993B-DEEF-EC8F9B77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A2DC-D107-45B1-B0AF-47A1925DA35D}" type="datetimeFigureOut">
              <a:rPr lang="en-AU" smtClean="0"/>
              <a:t>22/02/2024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E3BD2-F781-D22A-27FF-9C00DE73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ACACD-43DF-95DA-9726-5185ED20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C2F-B08D-4363-9729-3BF22AE6A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91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DABE-9CE7-E13E-AB86-1F8A5448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2FEDD-2F2E-35DF-BB3C-1C608CF0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A2DC-D107-45B1-B0AF-47A1925DA35D}" type="datetimeFigureOut">
              <a:rPr lang="en-AU" smtClean="0"/>
              <a:t>22/02/2024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DFF0B-7C06-4759-A851-04EF8881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1932B-A536-03FB-84D5-5361AEF1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C2F-B08D-4363-9729-3BF22AE6A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71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B7182-4B53-4548-5EBB-BF43BAAE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A2DC-D107-45B1-B0AF-47A1925DA35D}" type="datetimeFigureOut">
              <a:rPr lang="en-AU" smtClean="0"/>
              <a:t>22/02/2024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AC6DD-AE78-4EF4-8C4A-97B4B2BC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47D12-7021-0878-CB00-EED89B64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C2F-B08D-4363-9729-3BF22AE6A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63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EB59-71C6-0444-C486-1AE8B1D5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D3BE-88CF-5ECD-5C00-02DC014B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78A00-FA17-6054-12F0-2B7E573B3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CD030-16EB-A6AD-4CDB-768CCCD8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A2DC-D107-45B1-B0AF-47A1925DA35D}" type="datetimeFigureOut">
              <a:rPr lang="en-AU" smtClean="0"/>
              <a:t>22/02/2024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2DA2C-D15E-BF75-B829-CE02ADF6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0F402-3CEB-A8FE-00F7-3594E389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C2F-B08D-4363-9729-3BF22AE6A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807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1FC0-5F16-6899-CCA5-8AF71292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F2AA9-30CB-37DC-FFEE-9F1C8F0A8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C5E87-5DAC-B60D-DE9B-A2C66CF1E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9E899-48C9-CBFF-06FA-087658A2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A2DC-D107-45B1-B0AF-47A1925DA35D}" type="datetimeFigureOut">
              <a:rPr lang="en-AU" smtClean="0"/>
              <a:t>22/02/2024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29602-7985-1541-B63D-EDABA5C8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E40D1-E6A5-7DF4-F992-6984CDEE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6C2F-B08D-4363-9729-3BF22AE6A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408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F5FC7-17C7-A248-C9A1-04AB4FE7C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6626-A2F1-A889-D661-0D1A0D7A7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F6449-38C7-613B-E63A-069080EE3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EA2DC-D107-45B1-B0AF-47A1925DA35D}" type="datetimeFigureOut">
              <a:rPr lang="en-AU" smtClean="0"/>
              <a:t>22/02/2024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C5B69-5352-8F97-272F-F7DA021F7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DC0C-87B5-8C91-AC1D-EE0EEEF68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46C2F-B08D-4363-9729-3BF22AE6AA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44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3A2B5-3F8A-814E-9F6C-48FC62B1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FC19D-2E7F-B146-88C1-0E4E7FB3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E300E-F74B-F644-ACEA-7859A1ADA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C467A-F703-9C4C-907A-1BE7CC632FD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F6CD4-8F58-144C-BBF1-E5BCB4057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5159-B357-864A-BD69-E705854F2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B8683-55A8-A54B-A2CD-E395BC1A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6139-B073-711B-ABB4-3C57ACA5F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164" y="1041400"/>
            <a:ext cx="9144000" cy="2387600"/>
          </a:xfrm>
        </p:spPr>
        <p:txBody>
          <a:bodyPr/>
          <a:lstStyle/>
          <a:p>
            <a:r>
              <a:rPr lang="en-US" dirty="0"/>
              <a:t>Estimating Africa-wide </a:t>
            </a:r>
            <a:br>
              <a:rPr lang="en-US" dirty="0"/>
            </a:br>
            <a:r>
              <a:rPr lang="en-US" dirty="0"/>
              <a:t>SMC coverage 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A7F09-3F9C-341B-35C3-B79DB11C0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164" y="3789363"/>
            <a:ext cx="9144000" cy="1655762"/>
          </a:xfrm>
        </p:spPr>
        <p:txBody>
          <a:bodyPr/>
          <a:lstStyle/>
          <a:p>
            <a:r>
              <a:rPr lang="en-US" dirty="0"/>
              <a:t>Adam Saddler – adam.saddler@telethonkids.org.au</a:t>
            </a:r>
          </a:p>
          <a:p>
            <a:r>
              <a:rPr lang="en-US" dirty="0"/>
              <a:t>Malaria Atlas Project </a:t>
            </a:r>
          </a:p>
          <a:p>
            <a:r>
              <a:rPr lang="en-US" dirty="0"/>
              <a:t>Abuja – Feb 2024 </a:t>
            </a:r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350448-1608-D831-CA5D-D4D349206203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033164" cy="681037"/>
          </a:xfrm>
          <a:prstGeom prst="rect">
            <a:avLst/>
          </a:prstGeom>
          <a:solidFill>
            <a:srgbClr val="FFD966"/>
          </a:solidFill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b="1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63AA8DB-7196-EAE7-37D1-DC7F25400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56" y="79727"/>
            <a:ext cx="2981017" cy="6013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28DBFAA-77B3-CCAF-CA1E-8E2997DE3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03" y="5761188"/>
            <a:ext cx="3175000" cy="84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B7CD22B-6860-D1CD-3B48-7F678668C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22" y="5606089"/>
            <a:ext cx="1628498" cy="122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8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5E7D01-F437-701E-0AA9-8E3BCDA3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04" y="0"/>
            <a:ext cx="8671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0448-1608-D831-CA5D-D4D34920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33164" cy="681037"/>
          </a:xfrm>
          <a:solidFill>
            <a:srgbClr val="FFD966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SMC coverage estimation</a:t>
            </a:r>
            <a:endParaRPr lang="en-AU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3AA8DB-7196-EAE7-37D1-DC7F25400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56" y="79727"/>
            <a:ext cx="2981017" cy="601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0B1259-CF2D-4D64-D6FA-E2C74A0A3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58" y="1050855"/>
            <a:ext cx="11031833" cy="55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4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0448-1608-D831-CA5D-D4D34920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33164" cy="681037"/>
          </a:xfrm>
          <a:solidFill>
            <a:srgbClr val="FFD966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Discussion topics </a:t>
            </a:r>
            <a:endParaRPr lang="en-AU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3AA8DB-7196-EAE7-37D1-DC7F25400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56" y="79727"/>
            <a:ext cx="2981017" cy="6013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60EC-FF6F-58A7-4092-42D07BAA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10" y="1375449"/>
            <a:ext cx="10366037" cy="47603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Any other surveys?</a:t>
            </a:r>
          </a:p>
          <a:p>
            <a:pPr lvl="1"/>
            <a:r>
              <a:rPr lang="en-US" dirty="0"/>
              <a:t>In country-years without surveys </a:t>
            </a:r>
          </a:p>
          <a:p>
            <a:pPr lvl="1"/>
            <a:r>
              <a:rPr lang="en-US" dirty="0"/>
              <a:t>In areas outside of malaria consortium districts </a:t>
            </a:r>
          </a:p>
          <a:p>
            <a:pPr lvl="1"/>
            <a:endParaRPr lang="en-US" dirty="0"/>
          </a:p>
          <a:p>
            <a:r>
              <a:rPr lang="en-US" dirty="0"/>
              <a:t>What is driving the 100%+ coverage in program data?  </a:t>
            </a:r>
          </a:p>
          <a:p>
            <a:pPr lvl="1"/>
            <a:r>
              <a:rPr lang="en-US" dirty="0"/>
              <a:t>Denominator issue (incorrect population estimates)</a:t>
            </a:r>
          </a:p>
          <a:p>
            <a:pPr lvl="1"/>
            <a:r>
              <a:rPr lang="en-US" dirty="0"/>
              <a:t>non-target children receiving SMC (age-groups, nomadic populations)</a:t>
            </a:r>
          </a:p>
          <a:p>
            <a:pPr lvl="1"/>
            <a:r>
              <a:rPr lang="en-US" dirty="0"/>
              <a:t>other? </a:t>
            </a:r>
          </a:p>
          <a:p>
            <a:pPr lvl="1"/>
            <a:endParaRPr lang="en-US" dirty="0"/>
          </a:p>
          <a:p>
            <a:r>
              <a:rPr lang="en-US" dirty="0"/>
              <a:t>Timing and dates…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Future work</a:t>
            </a:r>
          </a:p>
          <a:p>
            <a:r>
              <a:rPr lang="en-US" dirty="0"/>
              <a:t>Coverage in non-target age groups  </a:t>
            </a:r>
          </a:p>
          <a:p>
            <a:r>
              <a:rPr lang="en-US" dirty="0"/>
              <a:t>Adherence maps (important for resistance)</a:t>
            </a:r>
          </a:p>
          <a:p>
            <a:r>
              <a:rPr lang="en-US" dirty="0"/>
              <a:t>Impact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5926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B79A2-D191-8443-736F-460AB43D3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8CE-60BB-F7CF-A401-804A1360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33164" cy="681037"/>
          </a:xfrm>
          <a:solidFill>
            <a:srgbClr val="FFD966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Additional work of interest </a:t>
            </a:r>
            <a:endParaRPr lang="en-AU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2C855BC-EE70-BCE6-35B5-DF2AFB169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56" y="79727"/>
            <a:ext cx="2981017" cy="6013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C46A6-5996-65ED-30AA-7F2AE3102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10" y="1375449"/>
            <a:ext cx="4495325" cy="48762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9600" b="1" dirty="0"/>
              <a:t>Seasonality work </a:t>
            </a:r>
          </a:p>
          <a:p>
            <a:pPr marL="0" indent="0">
              <a:buNone/>
            </a:pPr>
            <a:endParaRPr lang="en-US" sz="9600" b="1" dirty="0"/>
          </a:p>
          <a:p>
            <a:pPr marL="0" indent="0">
              <a:buNone/>
            </a:pPr>
            <a:r>
              <a:rPr lang="en-US" sz="9600" dirty="0"/>
              <a:t>Database:</a:t>
            </a:r>
          </a:p>
          <a:p>
            <a:pPr marL="0" indent="0">
              <a:buNone/>
            </a:pPr>
            <a:r>
              <a:rPr lang="en-US" sz="9600" dirty="0"/>
              <a:t>We collected data for 4 macro-categories of incidence, prevalence, entomological and mortality</a:t>
            </a:r>
          </a:p>
          <a:p>
            <a:pPr marL="0" indent="0">
              <a:buNone/>
            </a:pPr>
            <a:r>
              <a:rPr lang="en-US" sz="9600" dirty="0"/>
              <a:t>Current we have data collected for 47 Sub-Saharan Countries, for a total of n=912 unique sources, and n=4110 of rows in the database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Geospatial maps and analysis:</a:t>
            </a:r>
          </a:p>
          <a:p>
            <a:pPr marL="0" indent="0">
              <a:buNone/>
            </a:pPr>
            <a:r>
              <a:rPr lang="en-US" sz="9600" dirty="0"/>
              <a:t>SMC impact </a:t>
            </a:r>
          </a:p>
          <a:p>
            <a:pPr marL="0" indent="0">
              <a:buNone/>
            </a:pPr>
            <a:r>
              <a:rPr lang="en-US" sz="9600" dirty="0"/>
              <a:t>SMC planning…</a:t>
            </a:r>
          </a:p>
          <a:p>
            <a:pPr marL="457200" lvl="1" indent="0">
              <a:buNone/>
            </a:pPr>
            <a:endParaRPr lang="en-US" sz="8000" dirty="0"/>
          </a:p>
          <a:p>
            <a:pPr marL="457200" lvl="1" indent="0">
              <a:buNone/>
            </a:pPr>
            <a:endParaRPr lang="en-US" sz="8000" dirty="0"/>
          </a:p>
          <a:p>
            <a:pPr marL="457200" lvl="1" indent="0">
              <a:buNone/>
            </a:pPr>
            <a:endParaRPr lang="en-US" sz="8000" dirty="0"/>
          </a:p>
          <a:p>
            <a:pPr lvl="1"/>
            <a:endParaRPr lang="en-US" sz="8000" dirty="0"/>
          </a:p>
          <a:p>
            <a:pPr lvl="1"/>
            <a:endParaRPr lang="en-US" sz="8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dirty="0"/>
              <a:t>v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72B5AC-A973-8B53-2517-EDC90B0C6D22}"/>
              </a:ext>
            </a:extLst>
          </p:cNvPr>
          <p:cNvSpPr txBox="1">
            <a:spLocks/>
          </p:cNvSpPr>
          <p:nvPr/>
        </p:nvSpPr>
        <p:spPr>
          <a:xfrm>
            <a:off x="5897284" y="1189903"/>
            <a:ext cx="5092149" cy="4959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8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b="1" dirty="0"/>
              <a:t>EA node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6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9600" b="1" dirty="0"/>
          </a:p>
          <a:p>
            <a:r>
              <a:rPr lang="en-US" sz="9600" dirty="0"/>
              <a:t>Provision of technical support  </a:t>
            </a:r>
          </a:p>
          <a:p>
            <a:r>
              <a:rPr lang="en-US" sz="9600" dirty="0"/>
              <a:t>Capacity/skills development </a:t>
            </a:r>
          </a:p>
          <a:p>
            <a:r>
              <a:rPr lang="en-US" sz="9600" dirty="0"/>
              <a:t>Identifying, Prioritizing and Responding  to challenging malaria questions</a:t>
            </a:r>
          </a:p>
          <a:p>
            <a:pPr lvl="1"/>
            <a:endParaRPr lang="en-US" sz="9600" dirty="0"/>
          </a:p>
          <a:p>
            <a:pPr lvl="1"/>
            <a:endParaRPr lang="en-US" sz="8000" dirty="0"/>
          </a:p>
          <a:p>
            <a:pPr lvl="1"/>
            <a:endParaRPr lang="en-US" sz="8000" dirty="0"/>
          </a:p>
          <a:p>
            <a:pPr lvl="1"/>
            <a:endParaRPr lang="en-US" sz="8000" dirty="0"/>
          </a:p>
          <a:p>
            <a:pPr lvl="1"/>
            <a:endParaRPr lang="en-US" sz="8000" dirty="0"/>
          </a:p>
          <a:p>
            <a:pPr lvl="1"/>
            <a:endParaRPr lang="en-US" sz="8000" dirty="0"/>
          </a:p>
          <a:p>
            <a:pPr lvl="1"/>
            <a:endParaRPr lang="en-US" sz="8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v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E1058B-72B7-DA88-75EF-D7E84EFC53BA}"/>
              </a:ext>
            </a:extLst>
          </p:cNvPr>
          <p:cNvGrpSpPr/>
          <p:nvPr/>
        </p:nvGrpSpPr>
        <p:grpSpPr>
          <a:xfrm>
            <a:off x="5953674" y="4467526"/>
            <a:ext cx="5092149" cy="2190869"/>
            <a:chOff x="3105150" y="1916180"/>
            <a:chExt cx="6267449" cy="291145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00229-A531-1074-096A-D8488A74C6BC}"/>
                </a:ext>
              </a:extLst>
            </p:cNvPr>
            <p:cNvSpPr/>
            <p:nvPr/>
          </p:nvSpPr>
          <p:spPr>
            <a:xfrm>
              <a:off x="3105150" y="1916180"/>
              <a:ext cx="6267449" cy="29114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/>
            </a:p>
          </p:txBody>
        </p:sp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740237A4-FFB8-491A-FD42-43BEDE531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5478" y="2245623"/>
              <a:ext cx="5126793" cy="103414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3D638B-10D9-5CF2-CEFB-F9C61531226D}"/>
                </a:ext>
              </a:extLst>
            </p:cNvPr>
            <p:cNvGrpSpPr/>
            <p:nvPr/>
          </p:nvGrpSpPr>
          <p:grpSpPr>
            <a:xfrm>
              <a:off x="3518516" y="3429000"/>
              <a:ext cx="5440717" cy="961304"/>
              <a:chOff x="4137196" y="4758594"/>
              <a:chExt cx="5440717" cy="961304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91B2A88-0922-88D5-B7E2-2A7009B7F199}"/>
                  </a:ext>
                </a:extLst>
              </p:cNvPr>
              <p:cNvSpPr/>
              <p:nvPr/>
            </p:nvSpPr>
            <p:spPr>
              <a:xfrm>
                <a:off x="7151669" y="4758594"/>
                <a:ext cx="2426244" cy="961304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1"/>
                  <a:t>Perth</a:t>
                </a:r>
                <a:endParaRPr lang="en-AU" sz="3600" b="1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8103D4B-DE7C-2C4E-D05A-4CD91A8B4DB6}"/>
                  </a:ext>
                </a:extLst>
              </p:cNvPr>
              <p:cNvSpPr/>
              <p:nvPr/>
            </p:nvSpPr>
            <p:spPr>
              <a:xfrm>
                <a:off x="4137196" y="4758594"/>
                <a:ext cx="2426244" cy="96130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East Africa</a:t>
                </a:r>
                <a:endParaRPr lang="en-AU" sz="2800" b="1" dirty="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C617A9-072E-B04C-2BC6-8EC40FBB9C1C}"/>
              </a:ext>
            </a:extLst>
          </p:cNvPr>
          <p:cNvGrpSpPr/>
          <p:nvPr/>
        </p:nvGrpSpPr>
        <p:grpSpPr>
          <a:xfrm>
            <a:off x="9687896" y="860454"/>
            <a:ext cx="2296135" cy="1703256"/>
            <a:chOff x="1569308" y="4973769"/>
            <a:chExt cx="1702360" cy="1262798"/>
          </a:xfrm>
        </p:grpSpPr>
        <p:pic>
          <p:nvPicPr>
            <p:cNvPr id="9" name="Picture 8" descr="A person smiling for the camera&#10;&#10;Description automatically generated with low confidence">
              <a:extLst>
                <a:ext uri="{FF2B5EF4-FFF2-40B4-BE49-F238E27FC236}">
                  <a16:creationId xmlns:a16="http://schemas.microsoft.com/office/drawing/2014/main" id="{3A909DA0-5BD0-F441-E1B4-BCCC7DA33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0013" y="4973769"/>
              <a:ext cx="841655" cy="1262798"/>
            </a:xfrm>
            <a:prstGeom prst="rect">
              <a:avLst/>
            </a:prstGeom>
          </p:spPr>
        </p:pic>
        <p:pic>
          <p:nvPicPr>
            <p:cNvPr id="10" name="Picture 9" descr="A picture containing person, male&#10;&#10;Description automatically generated">
              <a:extLst>
                <a:ext uri="{FF2B5EF4-FFF2-40B4-BE49-F238E27FC236}">
                  <a16:creationId xmlns:a16="http://schemas.microsoft.com/office/drawing/2014/main" id="{BE9E3096-456C-D0E1-F231-3D2A20DDF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9308" y="4973769"/>
              <a:ext cx="841655" cy="1262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2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32BAC-9AD4-4E85-2A85-F0B678D5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9" y="759417"/>
            <a:ext cx="4724957" cy="5973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2" indent="0">
              <a:buNone/>
            </a:pPr>
            <a:endParaRPr lang="en-AU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AU" dirty="0">
                <a:ea typeface="+mn-lt"/>
                <a:cs typeface="+mn-lt"/>
              </a:rPr>
              <a:t>Global burden modelling </a:t>
            </a:r>
            <a:endParaRPr lang="en-AU" dirty="0"/>
          </a:p>
          <a:p>
            <a:pPr lvl="2"/>
            <a:r>
              <a:rPr lang="en-AU" dirty="0"/>
              <a:t>WMR (WHO) </a:t>
            </a:r>
            <a:endParaRPr lang="en-AU" dirty="0">
              <a:cs typeface="Calibri"/>
            </a:endParaRPr>
          </a:p>
          <a:p>
            <a:pPr lvl="3"/>
            <a:r>
              <a:rPr lang="en-AU" dirty="0"/>
              <a:t>MAP produces incidence for high burden African countries</a:t>
            </a:r>
          </a:p>
          <a:p>
            <a:pPr lvl="2"/>
            <a:r>
              <a:rPr lang="en-AU" dirty="0"/>
              <a:t>GBD (IHME)</a:t>
            </a:r>
            <a:endParaRPr lang="en-AU" dirty="0">
              <a:cs typeface="Calibri"/>
            </a:endParaRPr>
          </a:p>
          <a:p>
            <a:pPr lvl="3"/>
            <a:r>
              <a:rPr lang="en-AU" dirty="0"/>
              <a:t>MAP produces prevalence, incidence, and mortality for all endemic countries</a:t>
            </a:r>
          </a:p>
          <a:p>
            <a:pPr lvl="2"/>
            <a:r>
              <a:rPr lang="en-AU" dirty="0"/>
              <a:t>Downstream policy uses by others</a:t>
            </a:r>
            <a:endParaRPr lang="en-AU" dirty="0">
              <a:ea typeface="Calibri"/>
              <a:cs typeface="Calibri"/>
            </a:endParaRPr>
          </a:p>
          <a:p>
            <a:pPr lvl="3"/>
            <a:r>
              <a:rPr lang="en-AU" dirty="0"/>
              <a:t>Global Fund allocation</a:t>
            </a:r>
            <a:endParaRPr lang="en-AU" dirty="0">
              <a:ea typeface="Calibri"/>
              <a:cs typeface="Calibri"/>
            </a:endParaRPr>
          </a:p>
          <a:p>
            <a:pPr lvl="3"/>
            <a:r>
              <a:rPr lang="en-AU" dirty="0"/>
              <a:t>Recent RTS,S prioritisation exercise</a:t>
            </a:r>
          </a:p>
          <a:p>
            <a:pPr marL="1371600" lvl="3" indent="0">
              <a:buNone/>
            </a:pPr>
            <a:endParaRPr lang="en-AU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AU" dirty="0">
                <a:ea typeface="+mn-lt"/>
                <a:cs typeface="+mn-lt"/>
              </a:rPr>
              <a:t>Country risk stratification support (HBHI)</a:t>
            </a:r>
            <a:endParaRPr lang="en-AU" dirty="0"/>
          </a:p>
          <a:p>
            <a:pPr lvl="1"/>
            <a:endParaRPr lang="en-AU" dirty="0">
              <a:latin typeface="Arial"/>
              <a:cs typeface="Arial"/>
            </a:endParaRPr>
          </a:p>
          <a:p>
            <a:pPr lvl="1"/>
            <a:endParaRPr lang="en-AU" dirty="0">
              <a:latin typeface="Arial"/>
              <a:cs typeface="Arial"/>
            </a:endParaRPr>
          </a:p>
          <a:p>
            <a:pPr lvl="3"/>
            <a:endParaRPr lang="en-AU" dirty="0">
              <a:cs typeface="Calibri" panose="020F0502020204030204"/>
            </a:endParaRPr>
          </a:p>
          <a:p>
            <a:pPr lvl="1"/>
            <a:endParaRPr lang="en-AU" dirty="0">
              <a:cs typeface="Calibri" panose="020F0502020204030204"/>
            </a:endParaRPr>
          </a:p>
          <a:p>
            <a:pPr lvl="1"/>
            <a:endParaRPr lang="en-AU" dirty="0">
              <a:cs typeface="Calibri" panose="020F0502020204030204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3AA8DB-7196-EAE7-37D1-DC7F25400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56" y="79727"/>
            <a:ext cx="2981017" cy="6013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D99959E-EEE6-3CBF-39FE-785F87F08AA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033164" cy="681037"/>
          </a:xfrm>
          <a:prstGeom prst="rect">
            <a:avLst/>
          </a:prstGeom>
          <a:solidFill>
            <a:srgbClr val="FFD966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 </a:t>
            </a:r>
            <a:endParaRPr lang="en-A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51F6B-AEA2-1974-F9E9-6DC9CF3BC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904" y="759417"/>
            <a:ext cx="7228145" cy="58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7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0448-1608-D831-CA5D-D4D34920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33164" cy="681037"/>
          </a:xfrm>
          <a:solidFill>
            <a:srgbClr val="FFD966"/>
          </a:solidFill>
        </p:spPr>
        <p:txBody>
          <a:bodyPr>
            <a:normAutofit fontScale="90000"/>
          </a:bodyPr>
          <a:lstStyle/>
          <a:p>
            <a:r>
              <a:rPr lang="en-US" b="1"/>
              <a:t>Intervention Modelling | Overview</a:t>
            </a:r>
            <a:endParaRPr lang="en-AU" b="1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3AA8DB-7196-EAE7-37D1-DC7F25400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56" y="79727"/>
            <a:ext cx="2981017" cy="60131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C314FA-DB39-BD42-A0B8-59B4ED43471E}"/>
              </a:ext>
            </a:extLst>
          </p:cNvPr>
          <p:cNvSpPr txBox="1">
            <a:spLocks/>
          </p:cNvSpPr>
          <p:nvPr/>
        </p:nvSpPr>
        <p:spPr>
          <a:xfrm>
            <a:off x="219603" y="1008466"/>
            <a:ext cx="4832551" cy="5657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MAP tracks trends in malaria </a:t>
            </a:r>
            <a:r>
              <a:rPr lang="en-US" sz="2000" u="sng" dirty="0"/>
              <a:t>and its control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We model intervention coverage because: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Essential input to transmission models 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Essential to evaluate impact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Gives insight into mechanics of coverage – system efficiencies and how they might be improved</a:t>
            </a:r>
          </a:p>
          <a:p>
            <a:pPr>
              <a:spcAft>
                <a:spcPts val="600"/>
              </a:spcAft>
            </a:pPr>
            <a:r>
              <a:rPr lang="en-US" sz="2000" dirty="0" err="1"/>
              <a:t>Spatio</a:t>
            </a:r>
            <a:r>
              <a:rPr lang="en-US" sz="2000" dirty="0"/>
              <a:t>-temporal estimates produced for: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Vector Control: ITNs, IRS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Treatment: Care-seeking, proportional drug use, drug-class effectiveness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Time for SMC?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9501C-2B15-0856-54D0-C6DF5F7DC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58" b="-7859"/>
          <a:stretch/>
        </p:blipFill>
        <p:spPr>
          <a:xfrm>
            <a:off x="6810077" y="3570454"/>
            <a:ext cx="4446176" cy="35446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A1664E-342C-34D0-06D3-D964539B8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328" y="1137944"/>
            <a:ext cx="2287772" cy="2092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3131D4-B18B-8782-B6C9-A9087D9B2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729" y="1220270"/>
            <a:ext cx="2287772" cy="20090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B86BA4-E23C-1496-0191-8FC4AC409ABF}"/>
              </a:ext>
            </a:extLst>
          </p:cNvPr>
          <p:cNvSpPr txBox="1"/>
          <p:nvPr/>
        </p:nvSpPr>
        <p:spPr>
          <a:xfrm>
            <a:off x="6275810" y="785031"/>
            <a:ext cx="22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IRS coverage </a:t>
            </a:r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551D3-E067-8379-2C26-723A8353F31D}"/>
              </a:ext>
            </a:extLst>
          </p:cNvPr>
          <p:cNvSpPr txBox="1"/>
          <p:nvPr/>
        </p:nvSpPr>
        <p:spPr>
          <a:xfrm>
            <a:off x="9447728" y="806764"/>
            <a:ext cx="198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 effectiveness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A8D435-9C15-0FCB-0E59-9B542C05EE77}"/>
              </a:ext>
            </a:extLst>
          </p:cNvPr>
          <p:cNvSpPr txBox="1"/>
          <p:nvPr/>
        </p:nvSpPr>
        <p:spPr>
          <a:xfrm>
            <a:off x="8210117" y="3289536"/>
            <a:ext cx="22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ITN use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528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0448-1608-D831-CA5D-D4D34920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33164" cy="681037"/>
          </a:xfrm>
          <a:solidFill>
            <a:srgbClr val="FFD966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SMC coverage data types</a:t>
            </a:r>
            <a:endParaRPr lang="en-AU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3AA8DB-7196-EAE7-37D1-DC7F25400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56" y="79727"/>
            <a:ext cx="2981017" cy="60131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B5E9DD-37CA-1F5D-FE72-812E4411C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663" y="2637614"/>
            <a:ext cx="10662598" cy="422038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Campaign administrative data (MMV via WHO)</a:t>
            </a:r>
          </a:p>
          <a:p>
            <a:pPr lvl="1"/>
            <a:r>
              <a:rPr lang="en-US" dirty="0"/>
              <a:t>Rich subnational data </a:t>
            </a:r>
          </a:p>
          <a:p>
            <a:pPr lvl="1"/>
            <a:r>
              <a:rPr lang="en-US" dirty="0"/>
              <a:t>Mainly day 1 coverage </a:t>
            </a:r>
          </a:p>
          <a:p>
            <a:pPr lvl="1"/>
            <a:r>
              <a:rPr lang="en-US" dirty="0"/>
              <a:t>Tally sheets or delivery numbers</a:t>
            </a:r>
          </a:p>
          <a:p>
            <a:pPr lvl="1"/>
            <a:r>
              <a:rPr lang="en-US" dirty="0"/>
              <a:t>Many estimates over 100%</a:t>
            </a:r>
          </a:p>
          <a:p>
            <a:r>
              <a:rPr lang="en-US" dirty="0"/>
              <a:t>SMC household surveys (EOC and EOR) </a:t>
            </a:r>
          </a:p>
          <a:p>
            <a:pPr lvl="1"/>
            <a:r>
              <a:rPr lang="en-US" dirty="0"/>
              <a:t>Captures children that are not receiving SMC </a:t>
            </a:r>
          </a:p>
          <a:p>
            <a:pPr lvl="1"/>
            <a:r>
              <a:rPr lang="en-US" dirty="0"/>
              <a:t>Day 1-3 coverage often available </a:t>
            </a:r>
          </a:p>
          <a:p>
            <a:pPr lvl="1"/>
            <a:r>
              <a:rPr lang="en-US" dirty="0"/>
              <a:t>Non-target age-group estimates </a:t>
            </a:r>
          </a:p>
          <a:p>
            <a:pPr lvl="1"/>
            <a:r>
              <a:rPr lang="en-US" dirty="0"/>
              <a:t>Incomplete (geographically)</a:t>
            </a:r>
          </a:p>
          <a:p>
            <a:r>
              <a:rPr lang="en-US" dirty="0"/>
              <a:t>DHS surveys </a:t>
            </a:r>
          </a:p>
          <a:p>
            <a:pPr lvl="1"/>
            <a:r>
              <a:rPr lang="en-US" dirty="0"/>
              <a:t>Very sparse and inconsistent questioning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/>
              <a:t>Desired outcome: </a:t>
            </a:r>
            <a:r>
              <a:rPr lang="en-US" sz="2400" b="1" dirty="0"/>
              <a:t>SMC coverage for each admin unit/ month / year 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" name="Picture 58" descr="Table&#10;&#10;Description automatically generated">
            <a:extLst>
              <a:ext uri="{FF2B5EF4-FFF2-40B4-BE49-F238E27FC236}">
                <a16:creationId xmlns:a16="http://schemas.microsoft.com/office/drawing/2014/main" id="{9C03853F-D5E7-25BD-646C-C8E7C398E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08" y="839681"/>
            <a:ext cx="6778594" cy="16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91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0448-1608-D831-CA5D-D4D34920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33164" cy="681037"/>
          </a:xfrm>
          <a:solidFill>
            <a:srgbClr val="FFD966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SMC coverage estimation</a:t>
            </a:r>
            <a:endParaRPr lang="en-AU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3AA8DB-7196-EAE7-37D1-DC7F25400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56" y="79727"/>
            <a:ext cx="2981017" cy="601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F4174-7E25-6EB0-E1EB-6F6808354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320" y="934413"/>
            <a:ext cx="6073175" cy="5711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339A0F-AA40-C63F-ADD7-452202DF0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2124"/>
            <a:ext cx="6445133" cy="533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0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3E93D-36C2-806B-9A71-14A46347B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6CD0-19E6-CDDB-0799-AC6741AE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33164" cy="681037"/>
          </a:xfrm>
          <a:solidFill>
            <a:srgbClr val="FFD966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SMC coverage estimation</a:t>
            </a:r>
            <a:endParaRPr lang="en-AU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09AEE30-4635-50E7-CC24-54603844F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56" y="79727"/>
            <a:ext cx="2981017" cy="6013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4AE12D-C251-FF45-7F6D-07304332DE4C}"/>
              </a:ext>
            </a:extLst>
          </p:cNvPr>
          <p:cNvSpPr txBox="1"/>
          <p:nvPr/>
        </p:nvSpPr>
        <p:spPr>
          <a:xfrm>
            <a:off x="1584836" y="809276"/>
            <a:ext cx="277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Admin coverage 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E8338-2B13-E3B7-FA69-67EBD4E29C90}"/>
              </a:ext>
            </a:extLst>
          </p:cNvPr>
          <p:cNvSpPr txBox="1"/>
          <p:nvPr/>
        </p:nvSpPr>
        <p:spPr>
          <a:xfrm>
            <a:off x="6707588" y="809276"/>
            <a:ext cx="277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Survey coverage </a:t>
            </a:r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77F4C6-ED67-564B-1D49-2CA36D716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14" y="1396015"/>
            <a:ext cx="4577323" cy="51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EC4639-8454-7B42-8DC4-427B84466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280" y="1306847"/>
            <a:ext cx="4427524" cy="51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B7E1F-36A3-7A84-7547-2410BC188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F6EB-B403-2A5E-1870-C07A7D9D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33164" cy="681037"/>
          </a:xfrm>
          <a:solidFill>
            <a:srgbClr val="FFD966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SMC coverage estimation</a:t>
            </a:r>
            <a:endParaRPr lang="en-AU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A115829-5A6C-38AB-6C38-C390C064C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56" y="79727"/>
            <a:ext cx="2981017" cy="6013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F500-990D-D45C-17B7-CD4435AF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15" y="1405162"/>
            <a:ext cx="10662598" cy="4220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Current thinking</a:t>
            </a:r>
          </a:p>
          <a:p>
            <a:r>
              <a:rPr lang="en-US" dirty="0"/>
              <a:t>Use programmatic data – to identify geographical coverage </a:t>
            </a:r>
          </a:p>
          <a:p>
            <a:r>
              <a:rPr lang="en-US" dirty="0"/>
              <a:t>SMC surveys – for robust estimates of coverage in target age groups </a:t>
            </a:r>
          </a:p>
          <a:p>
            <a:r>
              <a:rPr lang="en-US" dirty="0"/>
              <a:t>Gap-fill non-surveyed areas </a:t>
            </a:r>
          </a:p>
          <a:p>
            <a:pPr lvl="1"/>
            <a:r>
              <a:rPr lang="en-US" dirty="0"/>
              <a:t>TBC. Conducting sensitivity analysis. Testing different </a:t>
            </a:r>
            <a:r>
              <a:rPr lang="en-US" dirty="0" err="1"/>
              <a:t>gapfilling</a:t>
            </a:r>
            <a:r>
              <a:rPr lang="en-US" dirty="0"/>
              <a:t> methods from simple global trends to </a:t>
            </a:r>
            <a:r>
              <a:rPr lang="en-US" dirty="0" err="1"/>
              <a:t>spatio</a:t>
            </a:r>
            <a:r>
              <a:rPr lang="en-US" dirty="0"/>
              <a:t>-temporal models.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But best to avoid </a:t>
            </a:r>
            <a:r>
              <a:rPr lang="en-US" dirty="0" err="1"/>
              <a:t>gapfilling</a:t>
            </a:r>
            <a:r>
              <a:rPr lang="en-US" dirty="0"/>
              <a:t>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915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4CE52-F367-7CAB-D524-52B1BEA79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FE78-6A09-1AB0-3CEF-61D5FAAD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33164" cy="681037"/>
          </a:xfrm>
          <a:solidFill>
            <a:srgbClr val="FFD966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Survey summary </a:t>
            </a:r>
            <a:endParaRPr lang="en-AU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BBE942-B53D-C703-49A1-2BFFAABE9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56" y="79727"/>
            <a:ext cx="2981017" cy="6013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6FE784-ED79-5FBA-0F3D-A9E85E167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210" y="1103020"/>
            <a:ext cx="9782216" cy="50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0448-1608-D831-CA5D-D4D34920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33164" cy="681037"/>
          </a:xfrm>
          <a:solidFill>
            <a:srgbClr val="FFD966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Initial results </a:t>
            </a:r>
            <a:endParaRPr lang="en-AU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3AA8DB-7196-EAE7-37D1-DC7F25400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56" y="79727"/>
            <a:ext cx="2981017" cy="601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952DA-9008-C0D5-0FA3-EBBBDF8DE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296" y="681037"/>
            <a:ext cx="8066409" cy="617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2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P ">
      <a:dk1>
        <a:srgbClr val="373737"/>
      </a:dk1>
      <a:lt1>
        <a:srgbClr val="FFFFFF"/>
      </a:lt1>
      <a:dk2>
        <a:srgbClr val="9D9C96"/>
      </a:dk2>
      <a:lt2>
        <a:srgbClr val="E7E6E6"/>
      </a:lt2>
      <a:accent1>
        <a:srgbClr val="EBBC40"/>
      </a:accent1>
      <a:accent2>
        <a:srgbClr val="5A9179"/>
      </a:accent2>
      <a:accent3>
        <a:srgbClr val="E3572E"/>
      </a:accent3>
      <a:accent4>
        <a:srgbClr val="8FCB9B"/>
      </a:accent4>
      <a:accent5>
        <a:srgbClr val="BED7E9"/>
      </a:accent5>
      <a:accent6>
        <a:srgbClr val="FD938C"/>
      </a:accent6>
      <a:hlink>
        <a:srgbClr val="EBBC40"/>
      </a:hlink>
      <a:folHlink>
        <a:srgbClr val="9D9C9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26359</TotalTime>
  <Words>466</Words>
  <Application>Microsoft Office PowerPoint</Application>
  <PresentationFormat>Widescreen</PresentationFormat>
  <Paragraphs>208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Estimating Africa-wide  SMC coverage </vt:lpstr>
      <vt:lpstr>PowerPoint Presentation</vt:lpstr>
      <vt:lpstr>Intervention Modelling | Overview</vt:lpstr>
      <vt:lpstr>SMC coverage data types</vt:lpstr>
      <vt:lpstr>SMC coverage estimation</vt:lpstr>
      <vt:lpstr>SMC coverage estimation</vt:lpstr>
      <vt:lpstr>SMC coverage estimation</vt:lpstr>
      <vt:lpstr>Survey summary </vt:lpstr>
      <vt:lpstr>Initial results </vt:lpstr>
      <vt:lpstr>PowerPoint Presentation</vt:lpstr>
      <vt:lpstr>SMC coverage estimation</vt:lpstr>
      <vt:lpstr>Discussion topics </vt:lpstr>
      <vt:lpstr>Additional work of interest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GBD SMC cube</dc:title>
  <dc:creator>Adam Saddler</dc:creator>
  <cp:lastModifiedBy>Adam Saddler</cp:lastModifiedBy>
  <cp:revision>49</cp:revision>
  <dcterms:created xsi:type="dcterms:W3CDTF">2023-11-07T07:42:17Z</dcterms:created>
  <dcterms:modified xsi:type="dcterms:W3CDTF">2024-02-28T09:56:37Z</dcterms:modified>
</cp:coreProperties>
</file>