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52" r:id="rId3"/>
    <p:sldId id="443" r:id="rId4"/>
    <p:sldId id="272" r:id="rId5"/>
    <p:sldId id="261" r:id="rId6"/>
    <p:sldId id="266" r:id="rId7"/>
    <p:sldId id="455" r:id="rId8"/>
    <p:sldId id="267" r:id="rId9"/>
    <p:sldId id="282" r:id="rId10"/>
    <p:sldId id="278" r:id="rId11"/>
    <p:sldId id="270" r:id="rId12"/>
    <p:sldId id="456" r:id="rId13"/>
    <p:sldId id="457" r:id="rId14"/>
    <p:sldId id="458" r:id="rId15"/>
    <p:sldId id="28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D65D5-42E9-4CAA-A976-16EC16030AE1}" v="2" dt="2024-02-28T09:40:48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5" autoAdjust="0"/>
    <p:restoredTop sz="94660"/>
  </p:normalViewPr>
  <p:slideViewPr>
    <p:cSldViewPr snapToGrid="0">
      <p:cViewPr>
        <p:scale>
          <a:sx n="60" d="100"/>
          <a:sy n="60" d="100"/>
        </p:scale>
        <p:origin x="82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Marie Tchouatieu" userId="d538aaad-2311-443c-9d41-ce265c3facdb" providerId="ADAL" clId="{7B1D65D5-42E9-4CAA-A976-16EC16030AE1}"/>
    <pc:docChg chg="custSel modSld">
      <pc:chgData name="Andre Marie Tchouatieu" userId="d538aaad-2311-443c-9d41-ce265c3facdb" providerId="ADAL" clId="{7B1D65D5-42E9-4CAA-A976-16EC16030AE1}" dt="2024-02-28T09:50:04.207" v="85" actId="20577"/>
      <pc:docMkLst>
        <pc:docMk/>
      </pc:docMkLst>
      <pc:sldChg chg="addSp modSp mod">
        <pc:chgData name="Andre Marie Tchouatieu" userId="d538aaad-2311-443c-9d41-ce265c3facdb" providerId="ADAL" clId="{7B1D65D5-42E9-4CAA-A976-16EC16030AE1}" dt="2024-02-28T09:41:04.246" v="71" actId="207"/>
        <pc:sldMkLst>
          <pc:docMk/>
          <pc:sldMk cId="2724736389" sldId="455"/>
        </pc:sldMkLst>
        <pc:spChg chg="mod">
          <ac:chgData name="Andre Marie Tchouatieu" userId="d538aaad-2311-443c-9d41-ce265c3facdb" providerId="ADAL" clId="{7B1D65D5-42E9-4CAA-A976-16EC16030AE1}" dt="2024-02-28T09:40:37.443" v="69" actId="207"/>
          <ac:spMkLst>
            <pc:docMk/>
            <pc:sldMk cId="2724736389" sldId="455"/>
            <ac:spMk id="8" creationId="{ECF43CC2-F720-D0F9-F6E7-2FBBF22F22BA}"/>
          </ac:spMkLst>
        </pc:spChg>
        <pc:spChg chg="mod">
          <ac:chgData name="Andre Marie Tchouatieu" userId="d538aaad-2311-443c-9d41-ce265c3facdb" providerId="ADAL" clId="{7B1D65D5-42E9-4CAA-A976-16EC16030AE1}" dt="2024-02-28T09:41:04.246" v="71" actId="207"/>
          <ac:spMkLst>
            <pc:docMk/>
            <pc:sldMk cId="2724736389" sldId="455"/>
            <ac:spMk id="13" creationId="{69C36A38-740C-7167-EEDE-329CB0824497}"/>
          </ac:spMkLst>
        </pc:spChg>
        <pc:spChg chg="add mod">
          <ac:chgData name="Andre Marie Tchouatieu" userId="d538aaad-2311-443c-9d41-ce265c3facdb" providerId="ADAL" clId="{7B1D65D5-42E9-4CAA-A976-16EC16030AE1}" dt="2024-02-28T09:39:35.072" v="67" actId="207"/>
          <ac:spMkLst>
            <pc:docMk/>
            <pc:sldMk cId="2724736389" sldId="455"/>
            <ac:spMk id="15" creationId="{9C895D17-CA73-211D-D219-C8153E60A8D6}"/>
          </ac:spMkLst>
        </pc:spChg>
        <pc:grpChg chg="add mod">
          <ac:chgData name="Andre Marie Tchouatieu" userId="d538aaad-2311-443c-9d41-ce265c3facdb" providerId="ADAL" clId="{7B1D65D5-42E9-4CAA-A976-16EC16030AE1}" dt="2024-02-28T09:40:37.443" v="69" actId="207"/>
          <ac:grpSpMkLst>
            <pc:docMk/>
            <pc:sldMk cId="2724736389" sldId="455"/>
            <ac:grpSpMk id="16" creationId="{655D0FF7-A993-23F8-5999-07DCAD8119FF}"/>
          </ac:grpSpMkLst>
        </pc:grpChg>
        <pc:grpChg chg="add mod">
          <ac:chgData name="Andre Marie Tchouatieu" userId="d538aaad-2311-443c-9d41-ce265c3facdb" providerId="ADAL" clId="{7B1D65D5-42E9-4CAA-A976-16EC16030AE1}" dt="2024-02-28T09:41:04.246" v="71" actId="207"/>
          <ac:grpSpMkLst>
            <pc:docMk/>
            <pc:sldMk cId="2724736389" sldId="455"/>
            <ac:grpSpMk id="17" creationId="{C651BDC9-3D4A-71A1-58B2-64018AC00174}"/>
          </ac:grpSpMkLst>
        </pc:grpChg>
        <pc:picChg chg="mod">
          <ac:chgData name="Andre Marie Tchouatieu" userId="d538aaad-2311-443c-9d41-ce265c3facdb" providerId="ADAL" clId="{7B1D65D5-42E9-4CAA-A976-16EC16030AE1}" dt="2024-02-28T09:40:37.443" v="69" actId="207"/>
          <ac:picMkLst>
            <pc:docMk/>
            <pc:sldMk cId="2724736389" sldId="455"/>
            <ac:picMk id="6" creationId="{58169F6A-F9FC-7E7B-8133-C0851079947E}"/>
          </ac:picMkLst>
        </pc:picChg>
        <pc:picChg chg="mod">
          <ac:chgData name="Andre Marie Tchouatieu" userId="d538aaad-2311-443c-9d41-ce265c3facdb" providerId="ADAL" clId="{7B1D65D5-42E9-4CAA-A976-16EC16030AE1}" dt="2024-02-28T09:41:04.246" v="71" actId="207"/>
          <ac:picMkLst>
            <pc:docMk/>
            <pc:sldMk cId="2724736389" sldId="455"/>
            <ac:picMk id="11" creationId="{6DFFF886-4754-EE4A-43D5-7AD19EAC7E35}"/>
          </ac:picMkLst>
        </pc:picChg>
      </pc:sldChg>
      <pc:sldChg chg="modSp mod">
        <pc:chgData name="Andre Marie Tchouatieu" userId="d538aaad-2311-443c-9d41-ce265c3facdb" providerId="ADAL" clId="{7B1D65D5-42E9-4CAA-A976-16EC16030AE1}" dt="2024-02-28T09:48:39.874" v="78" actId="403"/>
        <pc:sldMkLst>
          <pc:docMk/>
          <pc:sldMk cId="4068601287" sldId="456"/>
        </pc:sldMkLst>
        <pc:graphicFrameChg chg="mod modGraphic">
          <ac:chgData name="Andre Marie Tchouatieu" userId="d538aaad-2311-443c-9d41-ce265c3facdb" providerId="ADAL" clId="{7B1D65D5-42E9-4CAA-A976-16EC16030AE1}" dt="2024-02-28T09:48:39.874" v="78" actId="403"/>
          <ac:graphicFrameMkLst>
            <pc:docMk/>
            <pc:sldMk cId="4068601287" sldId="456"/>
            <ac:graphicFrameMk id="5" creationId="{45879AB3-AD44-8E6C-AAFB-1B269A29E004}"/>
          </ac:graphicFrameMkLst>
        </pc:graphicFrameChg>
      </pc:sldChg>
      <pc:sldChg chg="modSp mod">
        <pc:chgData name="Andre Marie Tchouatieu" userId="d538aaad-2311-443c-9d41-ce265c3facdb" providerId="ADAL" clId="{7B1D65D5-42E9-4CAA-A976-16EC16030AE1}" dt="2024-02-28T09:50:04.207" v="85" actId="20577"/>
        <pc:sldMkLst>
          <pc:docMk/>
          <pc:sldMk cId="2797469589" sldId="457"/>
        </pc:sldMkLst>
        <pc:graphicFrameChg chg="modGraphic">
          <ac:chgData name="Andre Marie Tchouatieu" userId="d538aaad-2311-443c-9d41-ce265c3facdb" providerId="ADAL" clId="{7B1D65D5-42E9-4CAA-A976-16EC16030AE1}" dt="2024-02-28T09:50:04.207" v="85" actId="20577"/>
          <ac:graphicFrameMkLst>
            <pc:docMk/>
            <pc:sldMk cId="2797469589" sldId="457"/>
            <ac:graphicFrameMk id="5" creationId="{64EC4AE0-1890-29AC-65BE-8307F68E11B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5741301-6760-49E4-BE3C-5EEE6C089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7" y="-2715683"/>
            <a:ext cx="13963651" cy="9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D84BA6-9C7F-4444-8397-89138D1B6BDA}"/>
              </a:ext>
            </a:extLst>
          </p:cNvPr>
          <p:cNvSpPr>
            <a:spLocks/>
          </p:cNvSpPr>
          <p:nvPr userDrawn="1"/>
        </p:nvSpPr>
        <p:spPr bwMode="auto">
          <a:xfrm>
            <a:off x="-1198033" y="3332989"/>
            <a:ext cx="14291733" cy="2793999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0F4B91"/>
          </a:solidFill>
          <a:ln>
            <a:solidFill>
              <a:srgbClr val="0F4B91"/>
            </a:solidFill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1B2C9-0F5A-458F-929B-428A99FEAF16}"/>
              </a:ext>
            </a:extLst>
          </p:cNvPr>
          <p:cNvSpPr>
            <a:spLocks/>
          </p:cNvSpPr>
          <p:nvPr userDrawn="1"/>
        </p:nvSpPr>
        <p:spPr bwMode="auto">
          <a:xfrm>
            <a:off x="-998742" y="4265999"/>
            <a:ext cx="14291735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604DB4FF-03B0-41EA-94D3-4C966057610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515533" y="-1149350"/>
            <a:ext cx="5854700" cy="5856817"/>
          </a:xfrm>
          <a:prstGeom prst="ellipse">
            <a:avLst/>
          </a:prstGeom>
          <a:solidFill>
            <a:srgbClr val="4C7330"/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2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1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8B774D-909F-440C-B661-E57E78AD0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6081789"/>
            <a:ext cx="1931705" cy="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>
            <a:extLst>
              <a:ext uri="{FF2B5EF4-FFF2-40B4-BE49-F238E27FC236}">
                <a16:creationId xmlns:a16="http://schemas.microsoft.com/office/drawing/2014/main" id="{CAD81C0F-B88E-46E6-816D-BE7F37CC3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9" y="6171662"/>
            <a:ext cx="98424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7D3C1BA8-2263-4356-ABB9-D6353D4CD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66" y="5565801"/>
            <a:ext cx="2067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71A6985-FF8E-485C-AFBE-3641193E7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8" y="6387560"/>
            <a:ext cx="2505492" cy="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08375C76-173A-47F7-8DCE-400DBFFAB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2" y="6330411"/>
            <a:ext cx="1955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3841FC24-0258-4780-9101-2EE8B5AF0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20" y="6241511"/>
            <a:ext cx="1371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52FE114D-51D6-4BB2-A8D3-62D6D1566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05" y="6255309"/>
            <a:ext cx="1185815" cy="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B8E481A-D405-43A9-A9EF-327FBACA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9A48-DE56-464E-8AEC-FE0B017393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71A58FB-595C-4F44-AD80-0917516E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415319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8DF7205-F553-4E22-A388-CEBDF43CC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895-14F8-4F5E-88DA-CA91A14873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1A0ECFE-962B-4D5A-86EB-2D82DFCAA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5663051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7718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>
            <a:extLst>
              <a:ext uri="{FF2B5EF4-FFF2-40B4-BE49-F238E27FC236}">
                <a16:creationId xmlns:a16="http://schemas.microsoft.com/office/drawing/2014/main" id="{A4141B4A-BC8E-4E2E-9A47-27CC7040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56" y="357718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white"/>
                </a:solidFill>
              </a:rPr>
              <a:t>SMC-IMPACT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white"/>
                </a:solidFill>
              </a:rPr>
              <a:t> UPDATE in 2023 </a:t>
            </a:r>
            <a:endParaRPr lang="en-US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3B00F4-3846-415B-88E4-427265ED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56" y="2646758"/>
            <a:ext cx="3027125" cy="9038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Aft>
                <a:spcPct val="0"/>
              </a:spcAft>
              <a:buClr>
                <a:srgbClr val="B30076"/>
              </a:buClr>
              <a:buFont typeface="Arial" panose="020B0604020202020204" pitchFamily="34" charset="0"/>
              <a:buNone/>
              <a:defRPr/>
            </a:pPr>
            <a:r>
              <a:rPr lang="en-GB" altLang="en-US" sz="1400" dirty="0">
                <a:solidFill>
                  <a:prstClr val="white"/>
                </a:solidFill>
              </a:rPr>
              <a:t>SMC Alliance Annual meeting February , 28, 2024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71D3C-2EC1-4D40-A174-66A55707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16" y="-2848416"/>
            <a:ext cx="5181600" cy="284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fr-FR" sz="4000" dirty="0"/>
              <a:t>Key </a:t>
            </a:r>
            <a:r>
              <a:rPr lang="fr-FR" sz="4000" dirty="0" err="1"/>
              <a:t>achievements</a:t>
            </a:r>
            <a:r>
              <a:rPr lang="fr-FR" sz="4000" dirty="0"/>
              <a:t> in 2023  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599" y="1021124"/>
            <a:ext cx="11990917" cy="56363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err="1"/>
              <a:t>Outcome</a:t>
            </a:r>
            <a:r>
              <a:rPr lang="fr-FR" dirty="0"/>
              <a:t> 5</a:t>
            </a:r>
            <a:r>
              <a:rPr lang="fr-FR" sz="2400" dirty="0"/>
              <a:t>:</a:t>
            </a:r>
            <a:r>
              <a:rPr lang="en-US" sz="2800" dirty="0"/>
              <a:t> Health workers trained on the use of PA as treatment for uncomplicated malaria in children in The Gambia and Guinea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/>
              <a:t>Introduction of PA in the national guideline in Guinea in 2022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/>
              <a:t>Training of health workers in </a:t>
            </a:r>
            <a:r>
              <a:rPr lang="en-US" sz="2400" b="0" dirty="0" err="1"/>
              <a:t>Siguiri</a:t>
            </a:r>
            <a:endParaRPr lang="en-US" sz="2400" b="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/>
              <a:t>Distribution planned for 2022 was delayed until early  2023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/>
              <a:t>One field visit done to continue advocacy in </a:t>
            </a:r>
            <a:r>
              <a:rPr lang="en-US" sz="2400" b="0" dirty="0" err="1"/>
              <a:t>Siguiri</a:t>
            </a:r>
            <a:r>
              <a:rPr lang="en-US" sz="2400" b="0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/>
              <a:t>Number of treated children not yet available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/>
              <a:t>But good tolerance and acceptability of PA by the patients and prescribers</a:t>
            </a:r>
          </a:p>
          <a:p>
            <a:pPr>
              <a:buFontTx/>
              <a:buChar char="-"/>
            </a:pPr>
            <a:endParaRPr lang="en-US" sz="2800" b="0" dirty="0"/>
          </a:p>
          <a:p>
            <a:pPr>
              <a:buFontTx/>
              <a:buChar char="-"/>
            </a:pP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3322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0" y="1142999"/>
            <a:ext cx="11785600" cy="5272319"/>
          </a:xfrm>
        </p:spPr>
        <p:txBody>
          <a:bodyPr/>
          <a:lstStyle/>
          <a:p>
            <a:r>
              <a:rPr lang="en-US" b="0" dirty="0"/>
              <a:t>Implement the 2024 SMC  activities as planned</a:t>
            </a:r>
          </a:p>
          <a:p>
            <a:r>
              <a:rPr lang="en-US" b="0" dirty="0"/>
              <a:t>Sustainability: Phase out of the Project in the 5 countries </a:t>
            </a:r>
          </a:p>
          <a:p>
            <a:r>
              <a:rPr lang="en-US" b="0" dirty="0"/>
              <a:t>follow-up on the sustainability of the project in the different countries </a:t>
            </a:r>
          </a:p>
          <a:p>
            <a:r>
              <a:rPr lang="en-US" b="0" dirty="0"/>
              <a:t>Field visit at the end of the Project </a:t>
            </a:r>
          </a:p>
          <a:p>
            <a:r>
              <a:rPr lang="en-US" b="0" dirty="0"/>
              <a:t>Discussions with the Alliance SMC to implement a cross-sectional study to review data and determine the burden of malaria within the 5-10 years old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700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5664-1C4D-B3DC-46B3-CCA4382C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phasing out </a:t>
            </a:r>
            <a:endParaRPr lang="fr-C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879AB3-AD44-8E6C-AAFB-1B269A29E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69156"/>
              </p:ext>
            </p:extLst>
          </p:nvPr>
        </p:nvGraphicFramePr>
        <p:xfrm>
          <a:off x="421420" y="1141541"/>
          <a:ext cx="11231863" cy="4998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9714">
                  <a:extLst>
                    <a:ext uri="{9D8B030D-6E8A-4147-A177-3AD203B41FA5}">
                      <a16:colId xmlns:a16="http://schemas.microsoft.com/office/drawing/2014/main" val="2582281684"/>
                    </a:ext>
                  </a:extLst>
                </a:gridCol>
                <a:gridCol w="3389714">
                  <a:extLst>
                    <a:ext uri="{9D8B030D-6E8A-4147-A177-3AD203B41FA5}">
                      <a16:colId xmlns:a16="http://schemas.microsoft.com/office/drawing/2014/main" val="3679434792"/>
                    </a:ext>
                  </a:extLst>
                </a:gridCol>
                <a:gridCol w="2061313">
                  <a:extLst>
                    <a:ext uri="{9D8B030D-6E8A-4147-A177-3AD203B41FA5}">
                      <a16:colId xmlns:a16="http://schemas.microsoft.com/office/drawing/2014/main" val="3105951303"/>
                    </a:ext>
                  </a:extLst>
                </a:gridCol>
                <a:gridCol w="2391122">
                  <a:extLst>
                    <a:ext uri="{9D8B030D-6E8A-4147-A177-3AD203B41FA5}">
                      <a16:colId xmlns:a16="http://schemas.microsoft.com/office/drawing/2014/main" val="1341026954"/>
                    </a:ext>
                  </a:extLst>
                </a:gridCol>
              </a:tblGrid>
              <a:tr h="249940">
                <a:tc>
                  <a:txBody>
                    <a:bodyPr/>
                    <a:lstStyle/>
                    <a:p>
                      <a:pPr algn="l" fontAlgn="t"/>
                      <a:r>
                        <a:rPr lang="fr-CH" sz="2000" b="1" u="none" strike="noStrike">
                          <a:effectLst/>
                        </a:rPr>
                        <a:t> </a:t>
                      </a:r>
                      <a:endParaRPr lang="fr-CH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2000" b="1" u="none" strike="noStrike" dirty="0">
                          <a:effectLst/>
                        </a:rPr>
                        <a:t>Actions </a:t>
                      </a:r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2000" b="1" u="none" strike="noStrike">
                          <a:effectLst/>
                        </a:rPr>
                        <a:t>MAIN CHALLENGES </a:t>
                      </a:r>
                      <a:endParaRPr lang="fr-CH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2000" b="1" u="none" strike="noStrike" dirty="0">
                          <a:effectLst/>
                        </a:rPr>
                        <a:t>OBSERVATIONS</a:t>
                      </a:r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75525"/>
                  </a:ext>
                </a:extLst>
              </a:tr>
              <a:tr h="1727635">
                <a:tc>
                  <a:txBody>
                    <a:bodyPr/>
                    <a:lstStyle/>
                    <a:p>
                      <a:pPr algn="ctr" fontAlgn="t"/>
                      <a:r>
                        <a:rPr lang="fr-CH" sz="2000" b="1" u="none" strike="noStrike" dirty="0">
                          <a:effectLst/>
                        </a:rPr>
                        <a:t>NIGERIA </a:t>
                      </a:r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Adequate training of state, LGA and community levels for SMC implementation (HR for SMC).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Improved government/private sector funding for malaria control/elimination.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Engagement with state to take over SMC at the exit of donor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endParaRPr lang="fr-CH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SMC will continue in the 2 LGAs with direct support from MC under Philanthropic funding 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extLst>
                  <a:ext uri="{0D108BD9-81ED-4DB2-BD59-A6C34878D82A}">
                    <a16:rowId xmlns:a16="http://schemas.microsoft.com/office/drawing/2014/main" val="4149399014"/>
                  </a:ext>
                </a:extLst>
              </a:tr>
              <a:tr h="1727635">
                <a:tc>
                  <a:txBody>
                    <a:bodyPr/>
                    <a:lstStyle/>
                    <a:p>
                      <a:pPr algn="ctr" fontAlgn="t"/>
                      <a:r>
                        <a:rPr lang="fr-CH" sz="2000" b="1" u="none" strike="noStrike" dirty="0">
                          <a:effectLst/>
                        </a:rPr>
                        <a:t>THE GAMBIA </a:t>
                      </a:r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Advocating for the continuation of SMC in 5-10 years old through Global Fund (GC7) or through PMI activities.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Difficulties in reaching the children during school time</a:t>
                      </a:r>
                    </a:p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The Gambia policy not allowing SMC in the school settings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Absence of caretakers due to farm work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Not </a:t>
                      </a:r>
                      <a:r>
                        <a:rPr lang="fr-CH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yet</a:t>
                      </a:r>
                      <a:r>
                        <a:rPr lang="fr-CH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CH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confirmed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extLst>
                  <a:ext uri="{0D108BD9-81ED-4DB2-BD59-A6C34878D82A}">
                    <a16:rowId xmlns:a16="http://schemas.microsoft.com/office/drawing/2014/main" val="2941764563"/>
                  </a:ext>
                </a:extLst>
              </a:tr>
              <a:tr h="1235070">
                <a:tc>
                  <a:txBody>
                    <a:bodyPr/>
                    <a:lstStyle/>
                    <a:p>
                      <a:pPr algn="ctr" fontAlgn="t"/>
                      <a:r>
                        <a:rPr lang="fr-CH" sz="2000" b="1" u="none" strike="noStrike" dirty="0">
                          <a:effectLst/>
                        </a:rPr>
                        <a:t>Niger </a:t>
                      </a:r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Advocating for the Continuity of extension of SMC to children 5 to 10 year in the SMC-Impact areas.</a:t>
                      </a:r>
                    </a:p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Advocating for the continuation of activities under Global Fund GC7 grant.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RAS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RAS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Damagaran</a:t>
                      </a:r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and Takaya will continue under GF</a:t>
                      </a:r>
                    </a:p>
                    <a:p>
                      <a:pPr algn="just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extLst>
                  <a:ext uri="{0D108BD9-81ED-4DB2-BD59-A6C34878D82A}">
                    <a16:rowId xmlns:a16="http://schemas.microsoft.com/office/drawing/2014/main" val="38738692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AD07-A653-762F-E91E-A1D493D46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86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E885-858B-A6E3-E999-82D191F6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phasing out 2</a:t>
            </a:r>
            <a:endParaRPr lang="fr-C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EC4AE0-1890-29AC-65BE-8307F68E1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87366"/>
              </p:ext>
            </p:extLst>
          </p:nvPr>
        </p:nvGraphicFramePr>
        <p:xfrm>
          <a:off x="609600" y="1143000"/>
          <a:ext cx="11076167" cy="476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726">
                  <a:extLst>
                    <a:ext uri="{9D8B030D-6E8A-4147-A177-3AD203B41FA5}">
                      <a16:colId xmlns:a16="http://schemas.microsoft.com/office/drawing/2014/main" val="134363485"/>
                    </a:ext>
                  </a:extLst>
                </a:gridCol>
                <a:gridCol w="3342726">
                  <a:extLst>
                    <a:ext uri="{9D8B030D-6E8A-4147-A177-3AD203B41FA5}">
                      <a16:colId xmlns:a16="http://schemas.microsoft.com/office/drawing/2014/main" val="3027322999"/>
                    </a:ext>
                  </a:extLst>
                </a:gridCol>
                <a:gridCol w="2032739">
                  <a:extLst>
                    <a:ext uri="{9D8B030D-6E8A-4147-A177-3AD203B41FA5}">
                      <a16:colId xmlns:a16="http://schemas.microsoft.com/office/drawing/2014/main" val="3548156277"/>
                    </a:ext>
                  </a:extLst>
                </a:gridCol>
                <a:gridCol w="2357976">
                  <a:extLst>
                    <a:ext uri="{9D8B030D-6E8A-4147-A177-3AD203B41FA5}">
                      <a16:colId xmlns:a16="http://schemas.microsoft.com/office/drawing/2014/main" val="4233579595"/>
                    </a:ext>
                  </a:extLst>
                </a:gridCol>
              </a:tblGrid>
              <a:tr h="494414">
                <a:tc>
                  <a:txBody>
                    <a:bodyPr/>
                    <a:lstStyle/>
                    <a:p>
                      <a:pPr algn="l" fontAlgn="t"/>
                      <a:r>
                        <a:rPr lang="fr-CH" sz="1800" b="1" u="none" strike="noStrike">
                          <a:effectLst/>
                        </a:rPr>
                        <a:t> </a:t>
                      </a:r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800" b="1" u="none" strike="noStrike" dirty="0">
                          <a:effectLst/>
                        </a:rPr>
                        <a:t>Actions 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800" b="1" u="none" strike="noStrike">
                          <a:effectLst/>
                        </a:rPr>
                        <a:t>MAIN CHALLENGES </a:t>
                      </a:r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800" b="1" u="none" strike="noStrike" dirty="0">
                          <a:effectLst/>
                        </a:rPr>
                        <a:t>OBSERVATIONS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74652"/>
                  </a:ext>
                </a:extLst>
              </a:tr>
              <a:tr h="1554259">
                <a:tc>
                  <a:txBody>
                    <a:bodyPr/>
                    <a:lstStyle/>
                    <a:p>
                      <a:pPr algn="ctr" fontAlgn="t"/>
                      <a:r>
                        <a:rPr lang="fr-CH" sz="1800" b="1" u="none" strike="noStrike" dirty="0">
                          <a:effectLst/>
                        </a:rPr>
                        <a:t>MALI 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Including the intervention in the concept note to be continued within GC7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Advocating for the continuation of SMC-Impact activities through Global Fund (GC7) or through PMI activities.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There is a remaining drugs for a 5th cycle in the project's District,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There should be discussion and  </a:t>
                      </a:r>
                      <a:r>
                        <a:rPr lang="en-US" sz="1400" u="none" strike="noStrike" dirty="0" err="1">
                          <a:effectLst/>
                        </a:rPr>
                        <a:t>advocay</a:t>
                      </a:r>
                      <a:r>
                        <a:rPr lang="en-US" sz="1400" u="none" strike="noStrike" dirty="0">
                          <a:effectLst/>
                        </a:rPr>
                        <a:t> for operational costs to be included in GC7 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low involvement of certain District Health Teams;</a:t>
                      </a:r>
                    </a:p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Failure to adapt the times when distribution teams visit households,</a:t>
                      </a:r>
                    </a:p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Low coverage of children by distributors (between 30 to 40 children treated/day);</a:t>
                      </a:r>
                    </a:p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 Absence of caretakers due to farm work 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Waiting for the GC7  results </a:t>
                      </a:r>
                    </a:p>
                    <a:p>
                      <a:pPr algn="just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extLst>
                  <a:ext uri="{0D108BD9-81ED-4DB2-BD59-A6C34878D82A}">
                    <a16:rowId xmlns:a16="http://schemas.microsoft.com/office/drawing/2014/main" val="1187335846"/>
                  </a:ext>
                </a:extLst>
              </a:tr>
              <a:tr h="1295886">
                <a:tc>
                  <a:txBody>
                    <a:bodyPr/>
                    <a:lstStyle/>
                    <a:p>
                      <a:pPr algn="ctr" fontAlgn="t"/>
                      <a:r>
                        <a:rPr lang="fr-CH" sz="1800" b="1" u="none" strike="noStrike" dirty="0">
                          <a:effectLst/>
                        </a:rPr>
                        <a:t>GUINEA 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Low coverage for children aged 3 to 11 months;</a:t>
                      </a:r>
                    </a:p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Low use of the sharing sheet.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Failure to control the population target leading to overruns in terms </a:t>
                      </a:r>
                      <a:r>
                        <a:rPr lang="en-US" sz="1400" u="none" strike="noStrike">
                          <a:effectLst/>
                        </a:rPr>
                        <a:t>of coverage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Continue the activities of the 5th cycle under financing from the Global Fund (GC7).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fr-CH" sz="1400" u="none" strike="noStrike" dirty="0">
                          <a:effectLst/>
                        </a:rPr>
                        <a:t> 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9" marR="3169" marT="3169" marB="0"/>
                </a:tc>
                <a:extLst>
                  <a:ext uri="{0D108BD9-81ED-4DB2-BD59-A6C34878D82A}">
                    <a16:rowId xmlns:a16="http://schemas.microsoft.com/office/drawing/2014/main" val="1978162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DFB4-A26D-26BE-43F5-82CB9913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974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16A3-65B2-B281-EC30-E6B9F853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plan 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D4C0-9FCA-3CC5-B2D1-968117ADA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title: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and cost-effectiveness of extending SMC to a fifth cycle in Guinea, Mali, and Niger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journal: Lancet Global Health 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title: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and coverage of extending SMC to a fifth cycle in Guinea, Mali, and Niger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journal: Lancet Global Health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title: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Process, coverage, costs, impact, and cost-effectiveness of extending SMC to children under 10 in Niger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journal: PLOS Global Public Health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title: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and coverage of extending SMC to a fifth cycle in two districts in Mali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First/lead author: Issaka Sagara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title: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SMC and ITN coverage in Guinea 2021-2023: </a:t>
            </a:r>
          </a:p>
          <a:p>
            <a:pPr marL="876286" lvl="1" indent="-34290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Bienvenu Camara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11" indent="-2286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title: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of SMC and insecticide-treated nets in two districts in Niger </a:t>
            </a:r>
          </a:p>
          <a:p>
            <a:pPr marL="761997" lvl="1" indent="-22860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Moustapha Mahaman Lamine/Ibrahim Alkassoum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Working title: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Efficient allocation of SMC resources to maximise health outcomes in 17 countries in sub-Saharan Africa. Lead </a:t>
            </a: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author: David Bath </a:t>
            </a:r>
            <a:endParaRPr lang="fr-CH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fr-CH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C967A-77A5-6B79-3F7A-A9FA7A689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714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8F71D3C-2EC1-4D40-A174-66A55707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06" y="1325479"/>
            <a:ext cx="9259011" cy="50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0D265-4F9E-4A2D-B405-D4A9B8DA6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48895-14F8-4F5E-88DA-CA91A14873B2}" type="slidenum">
              <a:rPr lang="fr-FR" altLang="en-US" smtClean="0"/>
              <a:pPr>
                <a:defRPr/>
              </a:pPr>
              <a:t>16</a:t>
            </a:fld>
            <a:endParaRPr lang="fr-F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88992-0CAA-45ED-9ECA-F8928A69BE83}"/>
              </a:ext>
            </a:extLst>
          </p:cNvPr>
          <p:cNvSpPr txBox="1"/>
          <p:nvPr/>
        </p:nvSpPr>
        <p:spPr>
          <a:xfrm>
            <a:off x="2088919" y="2628900"/>
            <a:ext cx="759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9600" dirty="0" err="1">
                <a:solidFill>
                  <a:srgbClr val="0070C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Thank</a:t>
            </a:r>
            <a:r>
              <a:rPr lang="fr-CH" sz="9600" dirty="0">
                <a:solidFill>
                  <a:srgbClr val="0070C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</a:t>
            </a:r>
            <a:r>
              <a:rPr lang="fr-CH" sz="9600" dirty="0" err="1">
                <a:solidFill>
                  <a:srgbClr val="0070C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you</a:t>
            </a:r>
            <a:r>
              <a:rPr lang="fr-CH" sz="9600" dirty="0">
                <a:solidFill>
                  <a:srgbClr val="0070C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</a:t>
            </a:r>
            <a:endParaRPr lang="fr-FR" sz="9600" dirty="0">
              <a:solidFill>
                <a:srgbClr val="0070C0"/>
              </a:solidFill>
              <a:latin typeface="Arial Rounded MT Bold" panose="020F07040305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B7BB72CE-67B6-46FF-A65C-CD6AE743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0351"/>
            <a:ext cx="11990917" cy="702733"/>
          </a:xfrm>
        </p:spPr>
        <p:txBody>
          <a:bodyPr/>
          <a:lstStyle/>
          <a:p>
            <a:r>
              <a:rPr lang="en-GB" altLang="en-US" dirty="0">
                <a:solidFill>
                  <a:srgbClr val="4F6228"/>
                </a:solidFill>
                <a:latin typeface="Arial" panose="020B0604020202020204" pitchFamily="34" charset="0"/>
              </a:rPr>
              <a:t>Objectives of SMC Impact 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B1320281-8586-4CA5-9C9D-B87C32FD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04900"/>
            <a:ext cx="11468100" cy="5181600"/>
          </a:xfrm>
        </p:spPr>
        <p:txBody>
          <a:bodyPr/>
          <a:lstStyle/>
          <a:p>
            <a:pPr>
              <a:buClr>
                <a:srgbClr val="4C7330"/>
              </a:buClr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Contributing to cover the remaining gaps for the current eligible target </a:t>
            </a:r>
            <a:r>
              <a:rPr lang="en-GB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(Nigeria)</a:t>
            </a:r>
          </a:p>
          <a:p>
            <a:pPr marL="0" indent="0">
              <a:buClr>
                <a:srgbClr val="4C7330"/>
              </a:buClr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Contribute to the body of evidence about </a:t>
            </a:r>
          </a:p>
          <a:p>
            <a:pPr lvl="1">
              <a:buClr>
                <a:srgbClr val="4C7330"/>
              </a:buClr>
            </a:pPr>
            <a:r>
              <a:rPr lang="en-GB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Efficacy and cost effectiveness of increasing SMC to 5-10 years old ((Niger and The Gambia)</a:t>
            </a:r>
          </a:p>
          <a:p>
            <a:pPr lvl="1">
              <a:buClr>
                <a:srgbClr val="4C7330"/>
              </a:buClr>
            </a:pPr>
            <a:r>
              <a:rPr lang="en-GB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Additional impact of adding one month of SMC coverage during the transmission season and relative cost increment (Guinea and Mali) </a:t>
            </a:r>
          </a:p>
          <a:p>
            <a:pPr>
              <a:buClr>
                <a:srgbClr val="4C7330"/>
              </a:buClr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of SPAQ presentation for 5-10 years old  </a:t>
            </a:r>
          </a:p>
          <a:p>
            <a:pPr>
              <a:buClr>
                <a:srgbClr val="4C7330"/>
              </a:buClr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Contributing to increase knowledge about Pyramax® and introduction in malaria endemic countries as an alternative therapeutic solution  </a:t>
            </a:r>
            <a:r>
              <a:rPr lang="en-GB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(Guinea and The Gambia)</a:t>
            </a:r>
          </a:p>
          <a:p>
            <a:pPr lvl="1">
              <a:buClr>
                <a:srgbClr val="4C7330"/>
              </a:buClr>
            </a:pPr>
            <a:endParaRPr lang="en-GB" alt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</a:pPr>
            <a:endParaRPr lang="en-GB" altLang="en-US" sz="2400" dirty="0">
              <a:latin typeface="Arial" panose="020B0604020202020204" pitchFamily="34" charset="0"/>
            </a:endParaRP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Espace réservé du pied de page 1">
            <a:extLst>
              <a:ext uri="{FF2B5EF4-FFF2-40B4-BE49-F238E27FC236}">
                <a16:creationId xmlns:a16="http://schemas.microsoft.com/office/drawing/2014/main" id="{9E015AEE-9F5B-4CBE-AC34-5D1F05C0FB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888317" y="7488767"/>
            <a:ext cx="2895600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0">
                <a:solidFill>
                  <a:srgbClr val="000000"/>
                </a:solidFill>
              </a:rPr>
              <a:t>Here is the footer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5723E80-0279-4617-B062-4AA7C33C5CDF}"/>
              </a:ext>
            </a:extLst>
          </p:cNvPr>
          <p:cNvSpPr txBox="1">
            <a:spLocks/>
          </p:cNvSpPr>
          <p:nvPr/>
        </p:nvSpPr>
        <p:spPr bwMode="auto">
          <a:xfrm>
            <a:off x="1054101" y="260351"/>
            <a:ext cx="10236199" cy="70273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3733" dirty="0">
                <a:solidFill>
                  <a:schemeClr val="accent3">
                    <a:lumMod val="50000"/>
                  </a:schemeClr>
                </a:solidFill>
              </a:rPr>
              <a:t>Project structure; countries and partners  </a:t>
            </a:r>
          </a:p>
        </p:txBody>
      </p:sp>
      <p:sp>
        <p:nvSpPr>
          <p:cNvPr id="10244" name="Espace réservé du pied de page 1">
            <a:extLst>
              <a:ext uri="{FF2B5EF4-FFF2-40B4-BE49-F238E27FC236}">
                <a16:creationId xmlns:a16="http://schemas.microsoft.com/office/drawing/2014/main" id="{1534A556-6660-434D-8B2C-138D1576BC6A}"/>
              </a:ext>
            </a:extLst>
          </p:cNvPr>
          <p:cNvSpPr txBox="1">
            <a:spLocks/>
          </p:cNvSpPr>
          <p:nvPr/>
        </p:nvSpPr>
        <p:spPr bwMode="auto">
          <a:xfrm>
            <a:off x="3503084" y="7488767"/>
            <a:ext cx="2895600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en-US" sz="1200">
                <a:solidFill>
                  <a:srgbClr val="000000"/>
                </a:solidFill>
              </a:rPr>
              <a:t>Confidential – internal use only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5" name="Espace réservé du contenu 2">
            <a:extLst>
              <a:ext uri="{FF2B5EF4-FFF2-40B4-BE49-F238E27FC236}">
                <a16:creationId xmlns:a16="http://schemas.microsoft.com/office/drawing/2014/main" id="{37C6A337-C5C1-4052-862E-FA990AD92346}"/>
              </a:ext>
            </a:extLst>
          </p:cNvPr>
          <p:cNvSpPr txBox="1">
            <a:spLocks/>
          </p:cNvSpPr>
          <p:nvPr/>
        </p:nvSpPr>
        <p:spPr bwMode="auto">
          <a:xfrm>
            <a:off x="1989667" y="740833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/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10246" name="Espace réservé du contenu 2">
            <a:extLst>
              <a:ext uri="{FF2B5EF4-FFF2-40B4-BE49-F238E27FC236}">
                <a16:creationId xmlns:a16="http://schemas.microsoft.com/office/drawing/2014/main" id="{0690AB0F-59B5-416C-A3BC-1CEEC680D1DD}"/>
              </a:ext>
            </a:extLst>
          </p:cNvPr>
          <p:cNvSpPr txBox="1">
            <a:spLocks/>
          </p:cNvSpPr>
          <p:nvPr/>
        </p:nvSpPr>
        <p:spPr bwMode="auto">
          <a:xfrm>
            <a:off x="1989667" y="1341205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/>
            <a:endParaRPr lang="en-GB" altLang="en-US" sz="2667"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9D7CC-D0F2-4397-8AED-54875BDD4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172340"/>
            <a:ext cx="6866455" cy="5230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70C5A-B950-4116-904E-57721C006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632" b="-1"/>
          <a:stretch/>
        </p:blipFill>
        <p:spPr>
          <a:xfrm>
            <a:off x="10426031" y="1131949"/>
            <a:ext cx="1542355" cy="1267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34EAF-CBB0-41B3-A79F-46A3D58D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113" y="2709061"/>
            <a:ext cx="1364191" cy="1364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434FD-E739-4872-A316-B817DE44B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72" y="4282507"/>
            <a:ext cx="2731717" cy="902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C93AD-D908-499A-9159-25566D7AE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901" y="1198865"/>
            <a:ext cx="1290335" cy="1290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28C4B-2801-477F-9DAE-85374DD54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042" y="2791297"/>
            <a:ext cx="1826049" cy="1264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0E2776-A3B9-4078-B6BD-B2C5053BE75A}"/>
              </a:ext>
            </a:extLst>
          </p:cNvPr>
          <p:cNvSpPr txBox="1"/>
          <p:nvPr/>
        </p:nvSpPr>
        <p:spPr>
          <a:xfrm>
            <a:off x="6222999" y="6118917"/>
            <a:ext cx="591179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Malaria Consortium, CRS, LSHTM and MMV have worked together in the pass on the Access SMC project to successfully scale up SMC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01D91-AC0A-4A9E-0CF3-805F9821D6A1}"/>
              </a:ext>
            </a:extLst>
          </p:cNvPr>
          <p:cNvSpPr txBox="1"/>
          <p:nvPr/>
        </p:nvSpPr>
        <p:spPr>
          <a:xfrm>
            <a:off x="580439" y="4282507"/>
            <a:ext cx="755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C2ED2-B8E3-23D0-42F9-CBFC1105EAA7}"/>
              </a:ext>
            </a:extLst>
          </p:cNvPr>
          <p:cNvSpPr txBox="1"/>
          <p:nvPr/>
        </p:nvSpPr>
        <p:spPr>
          <a:xfrm>
            <a:off x="6322729" y="5608676"/>
            <a:ext cx="609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Project duration : </a:t>
            </a:r>
            <a:r>
              <a:rPr lang="fr-FR" sz="2000" dirty="0" err="1"/>
              <a:t>December</a:t>
            </a:r>
            <a:r>
              <a:rPr lang="fr-FR" sz="2000" dirty="0"/>
              <a:t> 2020–June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936" y="1192695"/>
            <a:ext cx="11454581" cy="52226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The Gambia </a:t>
            </a:r>
            <a:r>
              <a:rPr lang="en-GB" sz="2800" b="0" dirty="0"/>
              <a:t>(Upper River and Central River regions),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Guinea</a:t>
            </a:r>
            <a:r>
              <a:rPr lang="en-GB" sz="2800" b="0" dirty="0"/>
              <a:t> (</a:t>
            </a:r>
            <a:r>
              <a:rPr lang="en-GB" sz="2800" b="0" dirty="0" err="1"/>
              <a:t>Dabola</a:t>
            </a:r>
            <a:r>
              <a:rPr lang="en-GB" sz="2800" b="0" dirty="0"/>
              <a:t> health district, </a:t>
            </a:r>
            <a:r>
              <a:rPr lang="en-GB" sz="2800" b="0" dirty="0" err="1"/>
              <a:t>Faranah</a:t>
            </a:r>
            <a:r>
              <a:rPr lang="en-GB" sz="2800" b="0" dirty="0"/>
              <a:t> region), ·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 Mali </a:t>
            </a:r>
            <a:r>
              <a:rPr lang="en-GB" sz="2800" b="0" dirty="0"/>
              <a:t>(</a:t>
            </a:r>
            <a:r>
              <a:rPr lang="en-GB" sz="2800" b="0" dirty="0" err="1"/>
              <a:t>Yanfolia</a:t>
            </a:r>
            <a:r>
              <a:rPr lang="en-GB" sz="2800" b="0" dirty="0"/>
              <a:t> and </a:t>
            </a:r>
            <a:r>
              <a:rPr lang="en-GB" sz="2800" b="0" dirty="0" err="1"/>
              <a:t>Niena</a:t>
            </a:r>
            <a:r>
              <a:rPr lang="en-GB" sz="2800" b="0" dirty="0"/>
              <a:t> districts in the Sikasso region)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Nigeria</a:t>
            </a:r>
            <a:r>
              <a:rPr lang="en-GB" sz="2800" b="0" dirty="0"/>
              <a:t> (</a:t>
            </a:r>
            <a:r>
              <a:rPr lang="en-GB" sz="2800" b="0" dirty="0" err="1"/>
              <a:t>Ningi</a:t>
            </a:r>
            <a:r>
              <a:rPr lang="en-GB" sz="2800" b="0" dirty="0"/>
              <a:t> and Tafawa Balewa local government areas [LGAs], Bauchi State) </a:t>
            </a:r>
          </a:p>
          <a:p>
            <a:pPr>
              <a:lnSpc>
                <a:spcPct val="150000"/>
              </a:lnSpc>
            </a:pPr>
            <a:r>
              <a:rPr lang="en-GB" sz="2800" b="0" dirty="0"/>
              <a:t> </a:t>
            </a:r>
            <a:r>
              <a:rPr lang="en-GB" sz="2800" dirty="0"/>
              <a:t>Niger </a:t>
            </a:r>
            <a:r>
              <a:rPr lang="en-GB" sz="2800" b="0" dirty="0"/>
              <a:t>(health district of Damagaram Takaya, Zinder region)</a:t>
            </a:r>
            <a:endParaRPr lang="en-GB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69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fr-FR" sz="4000" dirty="0"/>
              <a:t>Key </a:t>
            </a:r>
            <a:r>
              <a:rPr lang="fr-FR" sz="4000" dirty="0" err="1"/>
              <a:t>achievements</a:t>
            </a:r>
            <a:r>
              <a:rPr lang="fr-FR" sz="4000" dirty="0"/>
              <a:t> </a:t>
            </a:r>
            <a:r>
              <a:rPr lang="fr-FR" sz="4000" dirty="0" err="1"/>
              <a:t>so</a:t>
            </a:r>
            <a:r>
              <a:rPr lang="fr-FR" sz="4000" dirty="0"/>
              <a:t> far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541" y="983673"/>
            <a:ext cx="11990917" cy="5181600"/>
          </a:xfrm>
        </p:spPr>
        <p:txBody>
          <a:bodyPr/>
          <a:lstStyle/>
          <a:p>
            <a:r>
              <a:rPr lang="en-US" dirty="0"/>
              <a:t>In The Gambia, Guinea and Mali, the total numbers of children reached were: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90586" lvl="1" indent="-457200"/>
            <a:endParaRPr lang="fr-FR" sz="2800" dirty="0">
              <a:solidFill>
                <a:schemeClr val="tx1"/>
              </a:solidFill>
            </a:endParaRPr>
          </a:p>
          <a:p>
            <a:pPr marL="990586" lvl="1" indent="-457200"/>
            <a:endParaRPr lang="fr-FR" sz="2800" dirty="0">
              <a:solidFill>
                <a:schemeClr val="tx1"/>
              </a:solidFill>
            </a:endParaRPr>
          </a:p>
          <a:p>
            <a:r>
              <a:rPr lang="en-US" dirty="0"/>
              <a:t>In  Nigeria, the total number of children reached : </a:t>
            </a:r>
          </a:p>
          <a:p>
            <a:pPr marL="533386" lvl="1" indent="0">
              <a:buNone/>
            </a:pPr>
            <a:endParaRPr lang="en-US" sz="2800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00147"/>
              </p:ext>
            </p:extLst>
          </p:nvPr>
        </p:nvGraphicFramePr>
        <p:xfrm>
          <a:off x="0" y="2105005"/>
          <a:ext cx="12191999" cy="170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09">
                <a:tc>
                  <a:txBody>
                    <a:bodyPr/>
                    <a:lstStyle/>
                    <a:p>
                      <a:r>
                        <a:rPr lang="fr-FR" dirty="0"/>
                        <a:t>IN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 2023</a:t>
                      </a: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294">
                <a:tc>
                  <a:txBody>
                    <a:bodyPr/>
                    <a:lstStyle/>
                    <a:p>
                      <a:pPr marL="990586" lvl="1" indent="-457200"/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115,414 ( 3–59 </a:t>
                      </a:r>
                      <a:r>
                        <a:rPr lang="en-US" sz="28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mths</a:t>
                      </a:r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990586" lvl="1" indent="-457200"/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22,368 (60–119 </a:t>
                      </a:r>
                      <a:r>
                        <a:rPr lang="en-US" sz="28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mths</a:t>
                      </a:r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90586" lvl="1" indent="-457200" algn="l" defTabSz="609585" rtl="0" eaLnBrk="1" latinLnBrk="0" hangingPunct="1"/>
                      <a:r>
                        <a:rPr lang="fr-FR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116, 537 </a:t>
                      </a:r>
                    </a:p>
                    <a:p>
                      <a:pPr marL="990586" lvl="1" indent="-457200" algn="l" defTabSz="609585" rtl="0" eaLnBrk="1" latinLnBrk="0" hangingPunct="1"/>
                      <a:r>
                        <a:rPr lang="fr-FR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83,207</a:t>
                      </a:r>
                      <a:endParaRPr lang="en-US" sz="28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90586" lvl="1" indent="-457200" algn="l" defTabSz="609585" rtl="0" eaLnBrk="1" latinLnBrk="0" hangingPunct="1"/>
                      <a:r>
                        <a:rPr lang="fr-FR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120,000</a:t>
                      </a:r>
                    </a:p>
                    <a:p>
                      <a:pPr marL="990586" lvl="1" indent="-457200" algn="l" defTabSz="609585" rtl="0" eaLnBrk="1" latinLnBrk="0" hangingPunct="1"/>
                      <a:r>
                        <a:rPr lang="fr-FR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83,917</a:t>
                      </a:r>
                      <a:endParaRPr lang="en-US" sz="28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20953"/>
              </p:ext>
            </p:extLst>
          </p:nvPr>
        </p:nvGraphicFramePr>
        <p:xfrm>
          <a:off x="0" y="4783863"/>
          <a:ext cx="12091458" cy="175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747">
                <a:tc>
                  <a:txBody>
                    <a:bodyPr/>
                    <a:lstStyle/>
                    <a:p>
                      <a:r>
                        <a:rPr lang="fr-FR" dirty="0"/>
                        <a:t>IN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144">
                <a:tc>
                  <a:txBody>
                    <a:bodyPr/>
                    <a:lstStyle/>
                    <a:p>
                      <a:pPr marL="990586" marR="0" lvl="1" indent="-4572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 271,905 (3–59 </a:t>
                      </a:r>
                      <a:r>
                        <a:rPr lang="en-US" sz="28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mths</a:t>
                      </a:r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990586" lvl="1" indent="-457200" algn="l" defTabSz="609585" rtl="0" eaLnBrk="1" latinLnBrk="0" hangingPunct="1"/>
                      <a:endParaRPr lang="en-US" sz="28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90586" marR="0" lvl="1" indent="-4572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291,176</a:t>
                      </a:r>
                    </a:p>
                    <a:p>
                      <a:pPr marL="990586" marR="0" lvl="1" indent="-4572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90586" marR="0" lvl="1" indent="-4572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304,623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fr-FR" sz="4000" dirty="0"/>
              <a:t>Key </a:t>
            </a:r>
            <a:r>
              <a:rPr lang="fr-FR" sz="4000" dirty="0" err="1"/>
              <a:t>achievements</a:t>
            </a:r>
            <a:r>
              <a:rPr lang="fr-FR" sz="4000" dirty="0"/>
              <a:t> in 2023  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3000"/>
            <a:ext cx="118872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/>
              <a:t>Economic evaluation of the project in Mali, Niger and Guinea has been completed  by LSHTM together with local partners  </a:t>
            </a:r>
          </a:p>
          <a:p>
            <a:pPr>
              <a:lnSpc>
                <a:spcPct val="150000"/>
              </a:lnSpc>
            </a:pPr>
            <a:r>
              <a:rPr lang="en-GB" b="0" dirty="0"/>
              <a:t>Qualitative and quantitative data , financial data used for the evaluation </a:t>
            </a:r>
          </a:p>
          <a:p>
            <a:pPr>
              <a:lnSpc>
                <a:spcPct val="150000"/>
              </a:lnSpc>
            </a:pPr>
            <a:r>
              <a:rPr lang="en-GB" b="0" dirty="0"/>
              <a:t>Data analysed and, preliminary results published at ASTMH 2023</a:t>
            </a:r>
          </a:p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772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8439-A20E-314E-0CEE-F31017F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87C17-4702-A778-DBDB-F28CFDD68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5D0FF7-A993-23F8-5999-07DCAD8119FF}"/>
              </a:ext>
            </a:extLst>
          </p:cNvPr>
          <p:cNvGrpSpPr/>
          <p:nvPr/>
        </p:nvGrpSpPr>
        <p:grpSpPr>
          <a:xfrm>
            <a:off x="0" y="1749078"/>
            <a:ext cx="5446643" cy="4045880"/>
            <a:chOff x="0" y="1749078"/>
            <a:chExt cx="5446643" cy="404588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169F6A-F9FC-7E7B-8133-C08510799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749078"/>
              <a:ext cx="4799937" cy="2821164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F43CC2-F720-D0F9-F6E7-2FBBF22F22BA}"/>
                </a:ext>
              </a:extLst>
            </p:cNvPr>
            <p:cNvSpPr txBox="1"/>
            <p:nvPr/>
          </p:nvSpPr>
          <p:spPr>
            <a:xfrm>
              <a:off x="0" y="4594629"/>
              <a:ext cx="5446643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800" b="0" dirty="0"/>
                <a:t>Key drivers of incremental cost were drug administration, drug purchase, and monitoring &amp; supervision. Together, they were 92% of the additional cost in Guinea, 89% in Mali, and 96% in Niger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44FD35-04E2-0F8D-C760-BEC77CE87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60"/>
            <a:ext cx="12192000" cy="15557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51BDC9-3D4A-71A1-58B2-64018AC00174}"/>
              </a:ext>
            </a:extLst>
          </p:cNvPr>
          <p:cNvGrpSpPr/>
          <p:nvPr/>
        </p:nvGrpSpPr>
        <p:grpSpPr>
          <a:xfrm>
            <a:off x="5715221" y="1600200"/>
            <a:ext cx="6029713" cy="4293557"/>
            <a:chOff x="5715221" y="1600200"/>
            <a:chExt cx="6029713" cy="4293557"/>
          </a:xfrm>
          <a:solidFill>
            <a:schemeClr val="accent6">
              <a:lumMod val="40000"/>
              <a:lumOff val="60000"/>
            </a:schemeClr>
          </a:solidFill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FFF886-4754-EE4A-43D5-7AD19EAC7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221" y="1600200"/>
              <a:ext cx="6029713" cy="3657600"/>
            </a:xfrm>
            <a:prstGeom prst="rect">
              <a:avLst/>
            </a:prstGeom>
            <a:grp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C36A38-740C-7167-EEDE-329CB0824497}"/>
                </a:ext>
              </a:extLst>
            </p:cNvPr>
            <p:cNvSpPr txBox="1"/>
            <p:nvPr/>
          </p:nvSpPr>
          <p:spPr>
            <a:xfrm>
              <a:off x="5715221" y="4970427"/>
              <a:ext cx="5917537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800" b="0" dirty="0"/>
                <a:t>Incremental costs of delivering SMC per 5th cycle per child were higher in Guinea ($1.01) than in Mali ($0.80) or Niger ($0.87) due to higher monitoring &amp; supervision costs</a:t>
              </a:r>
              <a:endParaRPr lang="fr-CH" sz="1800" b="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895D17-CA73-211D-D219-C8153E60A8D6}"/>
              </a:ext>
            </a:extLst>
          </p:cNvPr>
          <p:cNvSpPr txBox="1"/>
          <p:nvPr/>
        </p:nvSpPr>
        <p:spPr>
          <a:xfrm>
            <a:off x="1509823" y="5891236"/>
            <a:ext cx="10345479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Adding a 5th cycle increased total costs of delivering SMC by 16% in Guinea (</a:t>
            </a:r>
            <a:r>
              <a:rPr lang="en-US" dirty="0" err="1"/>
              <a:t>Dabola</a:t>
            </a:r>
            <a:r>
              <a:rPr lang="en-US" dirty="0"/>
              <a:t>), 22% in Mali (</a:t>
            </a:r>
            <a:r>
              <a:rPr lang="en-US" dirty="0" err="1"/>
              <a:t>Yanfolila</a:t>
            </a:r>
            <a:r>
              <a:rPr lang="en-US" dirty="0"/>
              <a:t>), and 21% in Niger (</a:t>
            </a:r>
            <a:r>
              <a:rPr lang="en-US" dirty="0" err="1"/>
              <a:t>Takiéta</a:t>
            </a:r>
            <a:r>
              <a:rPr lang="en-US" dirty="0"/>
              <a:t>), indicating economies of scope as the incremental costs of a 5th cycle were less than the average cost per cycle of in a 4 cycles strategy.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247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fr-FR" sz="4000" dirty="0"/>
              <a:t>Key </a:t>
            </a:r>
            <a:r>
              <a:rPr lang="fr-FR" sz="4000" dirty="0" err="1"/>
              <a:t>achievements</a:t>
            </a:r>
            <a:r>
              <a:rPr lang="fr-FR" sz="4000" dirty="0"/>
              <a:t> in 2023  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1894" y="1021124"/>
            <a:ext cx="11165305" cy="5636386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err="1"/>
              <a:t>Outcome</a:t>
            </a:r>
            <a:r>
              <a:rPr lang="fr-FR" sz="2800" dirty="0"/>
              <a:t> 4 on </a:t>
            </a:r>
            <a:r>
              <a:rPr lang="fr-FR" sz="2800" dirty="0" err="1"/>
              <a:t>quality</a:t>
            </a:r>
            <a:r>
              <a:rPr lang="fr-FR" sz="2800" dirty="0"/>
              <a:t> </a:t>
            </a:r>
            <a:r>
              <a:rPr lang="fr-FR" sz="2800" dirty="0" err="1"/>
              <a:t>assured</a:t>
            </a:r>
            <a:r>
              <a:rPr lang="fr-FR" sz="2800" dirty="0"/>
              <a:t> </a:t>
            </a:r>
            <a:r>
              <a:rPr lang="fr-FR" sz="2800" dirty="0" err="1"/>
              <a:t>higher</a:t>
            </a:r>
            <a:r>
              <a:rPr lang="fr-FR" sz="2800" dirty="0"/>
              <a:t> </a:t>
            </a:r>
            <a:r>
              <a:rPr lang="fr-FR" sz="2800" dirty="0" err="1"/>
              <a:t>strength</a:t>
            </a:r>
            <a:r>
              <a:rPr lang="fr-FR" sz="2800" dirty="0"/>
              <a:t> of SPAQ </a:t>
            </a:r>
            <a:r>
              <a:rPr lang="fr-FR" sz="2800" dirty="0" err="1"/>
              <a:t>developped</a:t>
            </a:r>
            <a:r>
              <a:rPr lang="fr-FR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1800" b="0" dirty="0">
                <a:solidFill>
                  <a:schemeClr val="tx1"/>
                </a:solidFill>
              </a:rPr>
              <a:t>Meetings of the </a:t>
            </a:r>
            <a:r>
              <a:rPr lang="fr-FR" sz="1800" b="0" dirty="0" err="1">
                <a:solidFill>
                  <a:schemeClr val="tx1"/>
                </a:solidFill>
              </a:rPr>
              <a:t>advisory</a:t>
            </a:r>
            <a:r>
              <a:rPr lang="fr-FR" sz="1800" b="0" dirty="0">
                <a:solidFill>
                  <a:schemeClr val="tx1"/>
                </a:solidFill>
              </a:rPr>
              <a:t> group, to </a:t>
            </a:r>
            <a:r>
              <a:rPr lang="fr-FR" sz="1800" b="0" dirty="0" err="1">
                <a:solidFill>
                  <a:schemeClr val="tx1"/>
                </a:solidFill>
              </a:rPr>
              <a:t>define</a:t>
            </a:r>
            <a:r>
              <a:rPr lang="fr-FR" sz="1800" b="0" dirty="0">
                <a:solidFill>
                  <a:schemeClr val="tx1"/>
                </a:solidFill>
              </a:rPr>
              <a:t> the SPAQ dosage for </a:t>
            </a:r>
            <a:r>
              <a:rPr lang="fr-FR" sz="1800" b="0" dirty="0" err="1">
                <a:solidFill>
                  <a:schemeClr val="tx1"/>
                </a:solidFill>
              </a:rPr>
              <a:t>children</a:t>
            </a:r>
            <a:r>
              <a:rPr lang="fr-FR" sz="1800" b="0" dirty="0">
                <a:solidFill>
                  <a:schemeClr val="tx1"/>
                </a:solidFill>
              </a:rPr>
              <a:t> 5-10 </a:t>
            </a:r>
            <a:r>
              <a:rPr lang="fr-FR" sz="1800" b="0" dirty="0" err="1">
                <a:solidFill>
                  <a:schemeClr val="tx1"/>
                </a:solidFill>
              </a:rPr>
              <a:t>years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old</a:t>
            </a:r>
            <a:r>
              <a:rPr lang="fr-FR" sz="1800" b="0" dirty="0">
                <a:solidFill>
                  <a:schemeClr val="tx1"/>
                </a:solidFill>
              </a:rPr>
              <a:t> (</a:t>
            </a:r>
            <a:r>
              <a:rPr lang="en-US" sz="1800" b="0" dirty="0">
                <a:solidFill>
                  <a:schemeClr val="tx1"/>
                </a:solidFill>
              </a:rPr>
              <a:t>a consensus was reached) </a:t>
            </a:r>
            <a:endParaRPr lang="fr-FR" sz="18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800" b="0" dirty="0">
                <a:solidFill>
                  <a:schemeClr val="tx1"/>
                </a:solidFill>
              </a:rPr>
              <a:t>The PV data </a:t>
            </a:r>
            <a:r>
              <a:rPr lang="fr-FR" sz="1800" b="0" dirty="0" err="1">
                <a:solidFill>
                  <a:schemeClr val="tx1"/>
                </a:solidFill>
              </a:rPr>
              <a:t>from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Senegal</a:t>
            </a:r>
            <a:r>
              <a:rPr lang="fr-FR" sz="1800" b="0" dirty="0">
                <a:solidFill>
                  <a:schemeClr val="tx1"/>
                </a:solidFill>
              </a:rPr>
              <a:t> has been </a:t>
            </a:r>
            <a:r>
              <a:rPr lang="fr-FR" sz="1800" b="0" dirty="0" err="1">
                <a:solidFill>
                  <a:schemeClr val="tx1"/>
                </a:solidFill>
              </a:rPr>
              <a:t>reviewed</a:t>
            </a:r>
            <a:r>
              <a:rPr lang="fr-FR" sz="1800" b="0" dirty="0">
                <a:solidFill>
                  <a:schemeClr val="tx1"/>
                </a:solidFill>
              </a:rPr>
              <a:t> ( 03-59 monts and 5-10 </a:t>
            </a:r>
            <a:r>
              <a:rPr lang="fr-FR" sz="1800" b="0" dirty="0" err="1">
                <a:solidFill>
                  <a:schemeClr val="tx1"/>
                </a:solidFill>
              </a:rPr>
              <a:t>years</a:t>
            </a:r>
            <a:r>
              <a:rPr lang="fr-FR" sz="1800" b="0" dirty="0">
                <a:solidFill>
                  <a:schemeClr val="tx1"/>
                </a:solidFill>
              </a:rPr>
              <a:t>) and </a:t>
            </a:r>
            <a:r>
              <a:rPr lang="fr-FR" sz="1800" b="0" dirty="0" err="1">
                <a:solidFill>
                  <a:schemeClr val="tx1"/>
                </a:solidFill>
              </a:rPr>
              <a:t>preliminary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analysis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done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b="0" dirty="0"/>
              <a:t>A technical note was written and sent to the WHO’s Global Malaria Program concerning the SPAQ for 5-10 YO</a:t>
            </a:r>
          </a:p>
          <a:p>
            <a:pPr>
              <a:lnSpc>
                <a:spcPct val="150000"/>
              </a:lnSpc>
            </a:pPr>
            <a:r>
              <a:rPr lang="en-US" sz="1800" b="0" dirty="0"/>
              <a:t>Discussions are ongoing with the SMC-Alliance group to </a:t>
            </a:r>
            <a:r>
              <a:rPr lang="en-US" sz="1800" b="0" u="sng" dirty="0"/>
              <a:t>conduct </a:t>
            </a:r>
            <a:r>
              <a:rPr lang="en-US" sz="1800" b="0" dirty="0"/>
              <a:t>a  study to address this data gap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6187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and introduction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7" y="994123"/>
            <a:ext cx="12006270" cy="542119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11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1224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Wingdings</vt:lpstr>
      <vt:lpstr>4_Thème Office</vt:lpstr>
      <vt:lpstr>PowerPoint Presentation</vt:lpstr>
      <vt:lpstr>Objectives of SMC Impact </vt:lpstr>
      <vt:lpstr>PowerPoint Presentation</vt:lpstr>
      <vt:lpstr>Project location </vt:lpstr>
      <vt:lpstr>Key achievements so far  </vt:lpstr>
      <vt:lpstr>Key achievements in 2023    </vt:lpstr>
      <vt:lpstr>PowerPoint Presentation</vt:lpstr>
      <vt:lpstr>Key achievements in 2023    </vt:lpstr>
      <vt:lpstr>Context and introduction </vt:lpstr>
      <vt:lpstr>Key achievements in 2023    </vt:lpstr>
      <vt:lpstr>Way forward </vt:lpstr>
      <vt:lpstr>Project phasing out </vt:lpstr>
      <vt:lpstr>Project phasing out 2</vt:lpstr>
      <vt:lpstr>Publication plan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Andre Marie Tchouatieu</cp:lastModifiedBy>
  <cp:revision>36</cp:revision>
  <dcterms:created xsi:type="dcterms:W3CDTF">2022-11-16T19:58:29Z</dcterms:created>
  <dcterms:modified xsi:type="dcterms:W3CDTF">2024-02-28T09:50:10Z</dcterms:modified>
</cp:coreProperties>
</file>