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28"/>
  </p:notesMasterIdLst>
  <p:sldIdLst>
    <p:sldId id="10705336" r:id="rId4"/>
    <p:sldId id="494" r:id="rId5"/>
    <p:sldId id="10705344" r:id="rId6"/>
    <p:sldId id="10705324" r:id="rId7"/>
    <p:sldId id="356" r:id="rId8"/>
    <p:sldId id="10705325" r:id="rId9"/>
    <p:sldId id="489" r:id="rId10"/>
    <p:sldId id="10705326" r:id="rId11"/>
    <p:sldId id="10705327" r:id="rId12"/>
    <p:sldId id="10705341" r:id="rId13"/>
    <p:sldId id="10705343" r:id="rId14"/>
    <p:sldId id="10705342" r:id="rId15"/>
    <p:sldId id="10705340" r:id="rId16"/>
    <p:sldId id="10705328" r:id="rId17"/>
    <p:sldId id="10705345" r:id="rId18"/>
    <p:sldId id="10705347" r:id="rId19"/>
    <p:sldId id="10705331" r:id="rId20"/>
    <p:sldId id="10705334" r:id="rId21"/>
    <p:sldId id="281" r:id="rId22"/>
    <p:sldId id="10705337" r:id="rId23"/>
    <p:sldId id="260" r:id="rId24"/>
    <p:sldId id="10705339" r:id="rId25"/>
    <p:sldId id="10705338" r:id="rId26"/>
    <p:sldId id="274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1pPr>
    <a:lvl2pPr marL="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2pPr>
    <a:lvl3pPr marL="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3pPr>
    <a:lvl4pPr marL="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4pPr>
    <a:lvl5pPr marL="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/>
      <a:buNone/>
      <a:defRPr sz="1400" b="0" i="0" u="none" kern="1200">
        <a:solidFill>
          <a:srgbClr val="000000"/>
        </a:solidFill>
        <a:latin typeface="Arial" panose="020B0604020202020204"/>
        <a:ea typeface="Arial" panose="020B0604020202020204"/>
        <a:cs typeface="+mn-cs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Dentinger" initials="C" lastIdx="786497537" clrIdx="0"/>
  <p:cmAuthor id="2" name="Lia Florey" initials="L" lastIdx="7864975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5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yaokoffi\Documents\STOP%20DJEKOIDJO\CPS\CYCLE%202\Evaluation%20Rapide\Rapport%20Evaluation%20Rapide\Analyse_CPS_CYCLE2_EVALUATION__RAPIDE_KOFF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Registred</a:t>
            </a:r>
            <a:r>
              <a:rPr lang="fr-FR" dirty="0"/>
              <a:t> </a:t>
            </a:r>
            <a:r>
              <a:rPr lang="fr-FR" dirty="0" err="1"/>
              <a:t>coverage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Feuil1!$D$15</c:f>
              <c:strCache>
                <c:ptCount val="1"/>
                <c:pt idx="0">
                  <c:v># of children estimated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Feuil1!$E$14:$G$14</c:f>
              <c:strCache>
                <c:ptCount val="3"/>
                <c:pt idx="0">
                  <c:v>Dabakala</c:v>
                </c:pt>
                <c:pt idx="1">
                  <c:v>Dikodoukou</c:v>
                </c:pt>
                <c:pt idx="2">
                  <c:v>Total</c:v>
                </c:pt>
              </c:strCache>
            </c:strRef>
          </c:cat>
          <c:val>
            <c:numRef>
              <c:f>Feuil1!$E$15:$G$15</c:f>
              <c:numCache>
                <c:formatCode>#,##0</c:formatCode>
                <c:ptCount val="3"/>
                <c:pt idx="0">
                  <c:v>43977</c:v>
                </c:pt>
                <c:pt idx="1">
                  <c:v>17336</c:v>
                </c:pt>
                <c:pt idx="2" formatCode="General">
                  <c:v>61313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5-41FE-A3D9-C7F5D0E974A1}"/>
            </c:ext>
          </c:extLst>
        </c:ser>
        <c:ser>
          <c:idx val="1"/>
          <c:order val="1"/>
          <c:tx>
            <c:strRef>
              <c:f>Feuil1!$D$16</c:f>
              <c:strCache>
                <c:ptCount val="1"/>
                <c:pt idx="0">
                  <c:v># of children registred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Feuil1!$E$14:$G$14</c:f>
              <c:strCache>
                <c:ptCount val="3"/>
                <c:pt idx="0">
                  <c:v>Dabakala</c:v>
                </c:pt>
                <c:pt idx="1">
                  <c:v>Dikodoukou</c:v>
                </c:pt>
                <c:pt idx="2">
                  <c:v>Total</c:v>
                </c:pt>
              </c:strCache>
            </c:strRef>
          </c:cat>
          <c:val>
            <c:numRef>
              <c:f>Feuil1!$E$16:$G$16</c:f>
              <c:numCache>
                <c:formatCode>General</c:formatCode>
                <c:ptCount val="3"/>
                <c:pt idx="0">
                  <c:v>30515</c:v>
                </c:pt>
                <c:pt idx="1">
                  <c:v>13570</c:v>
                </c:pt>
                <c:pt idx="2">
                  <c:v>44085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5-41FE-A3D9-C7F5D0E97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03441072"/>
        <c:axId val="635323728"/>
      </c:barChart>
      <c:lineChart>
        <c:grouping val="standard"/>
        <c:varyColors val="0"/>
        <c:ser>
          <c:idx val="2"/>
          <c:order val="2"/>
          <c:tx>
            <c:strRef>
              <c:f>Feuil1!$D$17</c:f>
              <c:strCache>
                <c:ptCount val="1"/>
                <c:pt idx="0">
                  <c:v>% of registred coverage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Feuil1!$E$14:$G$14</c:f>
              <c:strCache>
                <c:ptCount val="3"/>
                <c:pt idx="0">
                  <c:v>Dabakala</c:v>
                </c:pt>
                <c:pt idx="1">
                  <c:v>Dikodoukou</c:v>
                </c:pt>
                <c:pt idx="2">
                  <c:v>Total</c:v>
                </c:pt>
              </c:strCache>
            </c:strRef>
          </c:cat>
          <c:val>
            <c:numRef>
              <c:f>Feuil1!$E$17:$G$17</c:f>
              <c:numCache>
                <c:formatCode>0.0%</c:formatCode>
                <c:ptCount val="3"/>
                <c:pt idx="0">
                  <c:v>0.6938854401164245</c:v>
                </c:pt>
                <c:pt idx="1">
                  <c:v>0.78276419012459619</c:v>
                </c:pt>
                <c:pt idx="2">
                  <c:v>0.71901554319638572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45-41FE-A3D9-C7F5D0E97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121248"/>
        <c:axId val="604747760"/>
      </c:lineChart>
      <c:catAx>
        <c:axId val="180344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5323728"/>
        <c:crosses val="autoZero"/>
        <c:auto val="1"/>
        <c:lblAlgn val="ctr"/>
        <c:lblOffset val="100"/>
        <c:noMultiLvlLbl val="0"/>
      </c:catAx>
      <c:valAx>
        <c:axId val="63532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3441072"/>
        <c:crosses val="autoZero"/>
        <c:crossBetween val="between"/>
      </c:valAx>
      <c:valAx>
        <c:axId val="60474776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4121248"/>
        <c:crosses val="max"/>
        <c:crossBetween val="between"/>
      </c:valAx>
      <c:catAx>
        <c:axId val="56412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4747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9503287895464E-2"/>
          <c:y val="0.12840296004666082"/>
          <c:w val="0.85089870318629524"/>
          <c:h val="0.7723527267424905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'Résultats Evaluation cycle 2'!$AG$9</c:f>
              <c:strCache>
                <c:ptCount val="1"/>
                <c:pt idx="0">
                  <c:v>Proportion de ménages où la troisième prise de médicament a été administrée à l’enfant par la mère/gardienne de l’enfant au J3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7F-4924-BF40-A43EDE63BE1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7F-4924-BF40-A43EDE63BE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Evaluation cycle 2'!$AD$10:$AD$12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'Résultats Evaluation cycle 2'!$AG$10:$AG$12</c:f>
              <c:numCache>
                <c:formatCode>0.0%</c:formatCode>
                <c:ptCount val="3"/>
                <c:pt idx="0">
                  <c:v>0.98218262806236079</c:v>
                </c:pt>
                <c:pt idx="1">
                  <c:v>0.99610894941634243</c:v>
                </c:pt>
                <c:pt idx="2">
                  <c:v>0.9872521246458924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7F-4924-BF40-A43EDE63B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27691232"/>
        <c:axId val="-527684704"/>
      </c:barChart>
      <c:catAx>
        <c:axId val="-5276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527684704"/>
        <c:crosses val="autoZero"/>
        <c:auto val="1"/>
        <c:lblAlgn val="ctr"/>
        <c:lblOffset val="100"/>
        <c:noMultiLvlLbl val="0"/>
      </c:catAx>
      <c:valAx>
        <c:axId val="-52768470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52769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011710635364949E-2"/>
          <c:y val="1.9560255288601745E-2"/>
          <c:w val="0.90062293705576124"/>
          <c:h val="0.75294627813467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'Résultats bruts'!$B$214</c:f>
              <c:strCache>
                <c:ptCount val="1"/>
                <c:pt idx="0">
                  <c:v>Refus de l’enfant à prendre les médicaments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bruts'!$A$215:$A$217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'Résultats bruts'!$B$215:$B$217</c:f>
              <c:numCache>
                <c:formatCode>0.0%</c:formatCode>
                <c:ptCount val="3"/>
                <c:pt idx="0">
                  <c:v>0.4838709677419355</c:v>
                </c:pt>
                <c:pt idx="1">
                  <c:v>0.125</c:v>
                </c:pt>
                <c:pt idx="2">
                  <c:v>0.41025641025641024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F-4585-9B32-6A00C6C7F6EC}"/>
            </c:ext>
          </c:extLst>
        </c:ser>
        <c:ser>
          <c:idx val="1"/>
          <c:order val="1"/>
          <c:tx>
            <c:strRef>
              <c:f>'Résultats bruts'!$C$214</c:f>
              <c:strCache>
                <c:ptCount val="1"/>
                <c:pt idx="0">
                  <c:v>Vomissement ou rejet des médicaments par l’enfant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bruts'!$A$215:$A$217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'Résultats bruts'!$C$215:$C$217</c:f>
              <c:numCache>
                <c:formatCode>0.0%</c:formatCode>
                <c:ptCount val="3"/>
                <c:pt idx="0">
                  <c:v>0.29032258064516131</c:v>
                </c:pt>
                <c:pt idx="1">
                  <c:v>0.375</c:v>
                </c:pt>
                <c:pt idx="2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F-4585-9B32-6A00C6C7F6EC}"/>
            </c:ext>
          </c:extLst>
        </c:ser>
        <c:ser>
          <c:idx val="2"/>
          <c:order val="2"/>
          <c:tx>
            <c:strRef>
              <c:f>'Résultats bruts'!$D$214</c:f>
              <c:strCache>
                <c:ptCount val="1"/>
                <c:pt idx="0">
                  <c:v>Oubli de donner les comprimés au moment indiqué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bruts'!$A$215:$A$217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'Résultats bruts'!$D$215:$D$217</c:f>
              <c:numCache>
                <c:formatCode>0.0%</c:formatCode>
                <c:ptCount val="3"/>
                <c:pt idx="0">
                  <c:v>9.6774193548387094E-2</c:v>
                </c:pt>
                <c:pt idx="1">
                  <c:v>0.5</c:v>
                </c:pt>
                <c:pt idx="2">
                  <c:v>0.17948717948717949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8F-4585-9B32-6A00C6C7F6EC}"/>
            </c:ext>
          </c:extLst>
        </c:ser>
        <c:ser>
          <c:idx val="3"/>
          <c:order val="3"/>
          <c:tx>
            <c:strRef>
              <c:f>'Résultats bruts'!$E$214</c:f>
              <c:strCache>
                <c:ptCount val="1"/>
                <c:pt idx="0">
                  <c:v>EIM (Diarrhée, Fièvre, Excès de sommeil, malaise)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bruts'!$A$215:$A$217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'Résultats bruts'!$E$215:$E$217</c:f>
              <c:numCache>
                <c:formatCode>0.0%</c:formatCode>
                <c:ptCount val="3"/>
                <c:pt idx="0">
                  <c:v>0.12903225806451613</c:v>
                </c:pt>
                <c:pt idx="1">
                  <c:v>0</c:v>
                </c:pt>
                <c:pt idx="2">
                  <c:v>0.10256410256410256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8F-4585-9B32-6A00C6C7F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27685792"/>
        <c:axId val="-527690144"/>
      </c:barChart>
      <c:catAx>
        <c:axId val="-5276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527690144"/>
        <c:crosses val="autoZero"/>
        <c:auto val="1"/>
        <c:lblAlgn val="ctr"/>
        <c:lblOffset val="100"/>
        <c:noMultiLvlLbl val="0"/>
      </c:catAx>
      <c:valAx>
        <c:axId val="-52769014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5276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57732638492657E-2"/>
          <c:y val="2.362868570286436E-2"/>
          <c:w val="0.86228105544777922"/>
          <c:h val="0.80734727204298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Feuil1!$C$30</c:f>
              <c:strCache>
                <c:ptCount val="1"/>
                <c:pt idx="0">
                  <c:v># d'enfant enregistré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Feuil1!$B$31:$B$33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Feuil1!$C$31:$C$33</c:f>
              <c:numCache>
                <c:formatCode>_-* #\ ##0_-;\-* #\ ##0_-;_-* "-"??_-;_-@_-</c:formatCode>
                <c:ptCount val="3"/>
                <c:pt idx="0">
                  <c:v>31522</c:v>
                </c:pt>
                <c:pt idx="1">
                  <c:v>13567</c:v>
                </c:pt>
                <c:pt idx="2">
                  <c:v>45089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D-4437-8604-E245F0F1A7CC}"/>
            </c:ext>
          </c:extLst>
        </c:ser>
        <c:ser>
          <c:idx val="1"/>
          <c:order val="1"/>
          <c:tx>
            <c:strRef>
              <c:f>Feuil1!$D$30</c:f>
              <c:strCache>
                <c:ptCount val="1"/>
                <c:pt idx="0">
                  <c:v># d'enfant ayant reçu la SPAQ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9444444444444344E-2"/>
                  <c:y val="2.5974025974025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8D-4437-8604-E245F0F1A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Feuil1!$B$31:$B$33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Feuil1!$D$31:$D$33</c:f>
              <c:numCache>
                <c:formatCode>_-* #\ ##0_-;\-* #\ ##0_-;_-* "-"??_-;_-@_-</c:formatCode>
                <c:ptCount val="3"/>
                <c:pt idx="0">
                  <c:v>26649</c:v>
                </c:pt>
                <c:pt idx="1">
                  <c:v>12117</c:v>
                </c:pt>
                <c:pt idx="2">
                  <c:v>38766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8D-4437-8604-E245F0F1A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107905984"/>
        <c:axId val="-1107914688"/>
      </c:barChart>
      <c:lineChart>
        <c:grouping val="standard"/>
        <c:varyColors val="0"/>
        <c:ser>
          <c:idx val="2"/>
          <c:order val="2"/>
          <c:tx>
            <c:strRef>
              <c:f>Feuil1!$E$30</c:f>
              <c:strCache>
                <c:ptCount val="1"/>
                <c:pt idx="0">
                  <c:v>Taux de couveture_ Cycle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1.7166666666666667E-2"/>
                  <c:y val="-4.3257660974196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8D-4437-8604-E245F0F1A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Feuil1!$B$31:$B$33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Feuil1!$E$31:$E$33</c:f>
              <c:numCache>
                <c:formatCode>0.0%</c:formatCode>
                <c:ptCount val="3"/>
                <c:pt idx="0">
                  <c:v>0.84540955523126704</c:v>
                </c:pt>
                <c:pt idx="1">
                  <c:v>0.89312301909044001</c:v>
                </c:pt>
                <c:pt idx="2">
                  <c:v>0.85976624010290759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8D-4437-8604-E245F0F1A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7917952"/>
        <c:axId val="-1107908160"/>
      </c:lineChart>
      <c:catAx>
        <c:axId val="-110790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07914688"/>
        <c:crosses val="autoZero"/>
        <c:auto val="1"/>
        <c:lblAlgn val="ctr"/>
        <c:lblOffset val="100"/>
        <c:noMultiLvlLbl val="0"/>
      </c:catAx>
      <c:valAx>
        <c:axId val="-1107914688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07905984"/>
        <c:crosses val="autoZero"/>
        <c:crossBetween val="between"/>
      </c:valAx>
      <c:valAx>
        <c:axId val="-1107908160"/>
        <c:scaling>
          <c:orientation val="minMax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07917952"/>
        <c:crosses val="max"/>
        <c:crossBetween val="between"/>
      </c:valAx>
      <c:catAx>
        <c:axId val="-110791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07908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266106229475"/>
          <c:y val="0.90441610571549214"/>
          <c:w val="0.61214677875410506"/>
          <c:h val="8.044193844854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CPS CYCLE 2, October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Feuil1!$C$30</c:f>
              <c:strCache>
                <c:ptCount val="1"/>
                <c:pt idx="0">
                  <c:v># d'enfant enregistré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Feuil1!$B$31:$B$33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Feuil1!$C$31:$C$33</c:f>
              <c:numCache>
                <c:formatCode>_-* #\ ##0_-;\-* #\ ##0_-;_-* "-"??_-;_-@_-</c:formatCode>
                <c:ptCount val="3"/>
                <c:pt idx="0">
                  <c:v>31522</c:v>
                </c:pt>
                <c:pt idx="1">
                  <c:v>13567</c:v>
                </c:pt>
                <c:pt idx="2">
                  <c:v>45089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9-4605-B6ED-647D89A39386}"/>
            </c:ext>
          </c:extLst>
        </c:ser>
        <c:ser>
          <c:idx val="1"/>
          <c:order val="1"/>
          <c:tx>
            <c:strRef>
              <c:f>Feuil1!$F$30</c:f>
              <c:strCache>
                <c:ptCount val="1"/>
                <c:pt idx="0">
                  <c:v># d'enfant ayant reçu la SPAQ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D9-4605-B6ED-647D89A39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Feuil1!$B$31:$B$33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Feuil1!$F$31:$F$33</c:f>
              <c:numCache>
                <c:formatCode>_-* #\ ##0_-;\-* #\ ##0_-;_-* "-"??_-;_-@_-</c:formatCode>
                <c:ptCount val="3"/>
                <c:pt idx="0">
                  <c:v>26719</c:v>
                </c:pt>
                <c:pt idx="1">
                  <c:v>13794</c:v>
                </c:pt>
                <c:pt idx="2">
                  <c:v>40513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D9-4605-B6ED-647D89A39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107905440"/>
        <c:axId val="-1107906528"/>
      </c:barChart>
      <c:lineChart>
        <c:grouping val="standard"/>
        <c:varyColors val="0"/>
        <c:ser>
          <c:idx val="2"/>
          <c:order val="2"/>
          <c:tx>
            <c:strRef>
              <c:f>Feuil1!$G$30</c:f>
              <c:strCache>
                <c:ptCount val="1"/>
                <c:pt idx="0">
                  <c:v>Taux de couveture_ Cycle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00B05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12260807937633E-2"/>
                  <c:y val="0.251114633398097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D9-4605-B6ED-647D89A39386}"/>
                </c:ext>
              </c:extLst>
            </c:dLbl>
            <c:dLbl>
              <c:idx val="2"/>
              <c:layout>
                <c:manualLayout>
                  <c:x val="-4.5310654382234909E-2"/>
                  <c:y val="7.36254559089204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D9-4605-B6ED-647D89A39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Feuil1!$B$31:$B$33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Feuil1!$G$31:$G$33</c:f>
              <c:numCache>
                <c:formatCode>0.0%</c:formatCode>
                <c:ptCount val="3"/>
                <c:pt idx="0">
                  <c:v>0.84763022650847031</c:v>
                </c:pt>
                <c:pt idx="1">
                  <c:v>1.0167317756320484</c:v>
                </c:pt>
                <c:pt idx="2">
                  <c:v>0.89851183215418395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D9-4605-B6ED-647D89A39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7908704"/>
        <c:axId val="-1107909248"/>
      </c:lineChart>
      <c:catAx>
        <c:axId val="-110790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07906528"/>
        <c:crosses val="autoZero"/>
        <c:auto val="1"/>
        <c:lblAlgn val="ctr"/>
        <c:lblOffset val="100"/>
        <c:noMultiLvlLbl val="0"/>
      </c:catAx>
      <c:valAx>
        <c:axId val="-1107906528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07905440"/>
        <c:crosses val="autoZero"/>
        <c:crossBetween val="between"/>
      </c:valAx>
      <c:valAx>
        <c:axId val="-1107909248"/>
        <c:scaling>
          <c:orientation val="minMax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07908704"/>
        <c:crosses val="max"/>
        <c:crossBetween val="between"/>
      </c:valAx>
      <c:catAx>
        <c:axId val="-110790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07909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266106229475"/>
          <c:y val="0.93323570818906731"/>
          <c:w val="0.61214677875410506"/>
          <c:h val="6.6764291810932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0702667273107"/>
          <c:y val="0.14347865053453684"/>
          <c:w val="0.86317605473814951"/>
          <c:h val="0.756420917682319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'Résultats Evaluation cycle 2'!$M$4</c:f>
              <c:strCache>
                <c:ptCount val="1"/>
                <c:pt idx="0">
                  <c:v>Est-ce que tous les enfants cibles éligibles dans le ménage ont reçu la première dose de médicament ?)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1D-4609-A233-3172070D8F6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1D-4609-A233-3172070D8F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Evaluation cycle 2'!$J$5:$J$7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'Résultats Evaluation cycle 2'!$M$5:$M$7</c:f>
              <c:numCache>
                <c:formatCode>0.0%</c:formatCode>
                <c:ptCount val="3"/>
                <c:pt idx="0">
                  <c:v>0.95896328293736499</c:v>
                </c:pt>
                <c:pt idx="1">
                  <c:v>0.99615384615384617</c:v>
                </c:pt>
                <c:pt idx="2">
                  <c:v>0.97233748271092668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1D-4609-A233-3172070D8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22988688"/>
        <c:axId val="-1122985968"/>
      </c:barChart>
      <c:catAx>
        <c:axId val="-112298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22985968"/>
        <c:crosses val="autoZero"/>
        <c:auto val="1"/>
        <c:lblAlgn val="ctr"/>
        <c:lblOffset val="100"/>
        <c:noMultiLvlLbl val="0"/>
      </c:catAx>
      <c:valAx>
        <c:axId val="-112298596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2298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DABAKALA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7552894834344104E-2"/>
          <c:y val="0.18510033996490735"/>
          <c:w val="0.94116424699206336"/>
          <c:h val="0.519341232479102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'Résultats Evaluation cycle 2'!$E$70</c:f>
              <c:strCache>
                <c:ptCount val="1"/>
                <c:pt idx="0">
                  <c:v>DABAKALA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Evaluation cycle 2'!$F$68:$J$68</c:f>
              <c:strCache>
                <c:ptCount val="5"/>
                <c:pt idx="0">
                  <c:v>Enfant absent/En déplacement</c:v>
                </c:pt>
                <c:pt idx="1">
                  <c:v>Enfant venu d’une zone non-CPS après le passage des distributeurs</c:v>
                </c:pt>
                <c:pt idx="2">
                  <c:v>Fièvre/ enfant malade</c:v>
                </c:pt>
                <c:pt idx="3">
                  <c:v>Absence de la mère</c:v>
                </c:pt>
                <c:pt idx="4">
                  <c:v>Autre</c:v>
                </c:pt>
              </c:strCache>
            </c:strRef>
          </c:cat>
          <c:val>
            <c:numRef>
              <c:f>'Résultats Evaluation cycle 2'!$F$70:$J$70</c:f>
              <c:numCache>
                <c:formatCode>0%</c:formatCode>
                <c:ptCount val="5"/>
                <c:pt idx="0">
                  <c:v>0.30769230769230771</c:v>
                </c:pt>
                <c:pt idx="1">
                  <c:v>0.23076923076923078</c:v>
                </c:pt>
                <c:pt idx="2">
                  <c:v>0.23076923076923078</c:v>
                </c:pt>
                <c:pt idx="3">
                  <c:v>0.15384615384615385</c:v>
                </c:pt>
                <c:pt idx="4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5-4D0D-AF35-F9E530C66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22988144"/>
        <c:axId val="-1122987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'Résultats Evaluation cycle 2'!$E$69</c15:sqref>
                        </c15:formulaRef>
                      </c:ext>
                    </c:extLst>
                    <c:strCache>
                      <c:ptCount val="1"/>
                      <c:pt idx="0">
                        <c:v>DABAKALA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numFmt formatCode="General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'Résultats Evaluation cycle 2'!$F$68:$J$68</c15:sqref>
                        </c15:formulaRef>
                      </c:ext>
                    </c:extLst>
                    <c:strCache>
                      <c:ptCount val="5"/>
                      <c:pt idx="0">
                        <c:v>Enfant absent/En déplacement</c:v>
                      </c:pt>
                      <c:pt idx="1">
                        <c:v>Enfant venu d’une zone non-CPS après le passage des distributeurs</c:v>
                      </c:pt>
                      <c:pt idx="2">
                        <c:v>Fièvre/ enfant malade</c:v>
                      </c:pt>
                      <c:pt idx="3">
                        <c:v>Absence de la mère</c:v>
                      </c:pt>
                      <c:pt idx="4">
                        <c:v>Autre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'Résultats Evaluation cycle 2'!$F$69:$J$69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2</c:v>
                      </c:pt>
                      <c:pt idx="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9D5-4D0D-AF35-F9E530C66DC6}"/>
                  </c:ext>
                </c:extLst>
              </c15:ser>
            </c15:filteredBarSeries>
          </c:ext>
        </c:extLst>
      </c:barChart>
      <c:catAx>
        <c:axId val="-112298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22987600"/>
        <c:crosses val="autoZero"/>
        <c:auto val="1"/>
        <c:lblAlgn val="ctr"/>
        <c:lblOffset val="100"/>
        <c:noMultiLvlLbl val="0"/>
      </c:catAx>
      <c:valAx>
        <c:axId val="-112298760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2298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2439029767252165E-2"/>
          <c:y val="0.33439437867072908"/>
          <c:w val="0.85881636454825527"/>
          <c:h val="0.4166358399830892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'Résultats Evaluation cycle 2'!$E$66</c:f>
              <c:strCache>
                <c:ptCount val="1"/>
                <c:pt idx="0">
                  <c:v>DIKODOUGOU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Evaluation cycle 2'!$F$64</c:f>
              <c:strCache>
                <c:ptCount val="1"/>
                <c:pt idx="0">
                  <c:v>L'agent a juste laissé la plaquette de medicament à la mère qui n'a pu l'administrer à l'enfant</c:v>
                </c:pt>
              </c:strCache>
              <c:extLst xmlns:c15="http://schemas.microsoft.com/office/drawing/2012/chart"/>
            </c:strRef>
          </c:cat>
          <c:val>
            <c:numRef>
              <c:f>'Résultats Evaluation cycle 2'!$F$66</c:f>
              <c:numCache>
                <c:formatCode>0%</c:formatCode>
                <c:ptCount val="1"/>
                <c:pt idx="0">
                  <c:v>1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442-4117-A298-1B1B74A9A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22984880"/>
        <c:axId val="-1122990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'Résultats Evaluation cycle 2'!$E$65</c15:sqref>
                        </c15:formulaRef>
                      </c:ext>
                    </c:extLst>
                    <c:strCache>
                      <c:ptCount val="1"/>
                      <c:pt idx="0">
                        <c:v>DIKODOUGOU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'Résultats Evaluation cycle 2'!$F$64</c15:sqref>
                        </c15:formulaRef>
                      </c:ext>
                    </c:extLst>
                    <c:strCache>
                      <c:ptCount val="1"/>
                      <c:pt idx="0">
                        <c:v>L'agent a juste laissé la plaquette de medicament à la mère qui n'a pu l'administrer à l'enfant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'Résultats Evaluation cycle 2'!$F$65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442-4117-A298-1B1B74A9AFEF}"/>
                  </c:ext>
                </c:extLst>
              </c15:ser>
            </c15:filteredBarSeries>
          </c:ext>
        </c:extLst>
      </c:barChart>
      <c:catAx>
        <c:axId val="-112298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22990864"/>
        <c:crosses val="autoZero"/>
        <c:auto val="1"/>
        <c:lblAlgn val="ctr"/>
        <c:lblOffset val="100"/>
        <c:noMultiLvlLbl val="0"/>
      </c:catAx>
      <c:valAx>
        <c:axId val="-1122990864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22984880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rgbClr val="ED7D31"/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12557801068944E-2"/>
          <c:y val="0.16263888888888886"/>
          <c:w val="0.83050960319058365"/>
          <c:h val="0.738116797900262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'Résultats Evaluation cycle 2'!$R$9</c:f>
              <c:strCache>
                <c:ptCount val="1"/>
                <c:pt idx="0">
                  <c:v>Proportion de méanges où la deuxième prise de médicament a- t-elle été administrée à l’enfant par la mère/gardienne de l’enfant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55-43FB-8F37-CE6CC005A56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55-43FB-8F37-CE6CC005A56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55-43FB-8F37-CE6CC005A5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Evaluation cycle 2'!$O$10:$O$12</c:f>
              <c:strCache>
                <c:ptCount val="3"/>
                <c:pt idx="0">
                  <c:v>DABAKALA</c:v>
                </c:pt>
                <c:pt idx="1">
                  <c:v>DIKODOUGOU</c:v>
                </c:pt>
                <c:pt idx="2">
                  <c:v>Ensemble</c:v>
                </c:pt>
              </c:strCache>
            </c:strRef>
          </c:cat>
          <c:val>
            <c:numRef>
              <c:f>'Résultats Evaluation cycle 2'!$R$10:$R$12</c:f>
              <c:numCache>
                <c:formatCode>0.0%</c:formatCode>
                <c:ptCount val="3"/>
                <c:pt idx="0">
                  <c:v>0.98249452954048144</c:v>
                </c:pt>
                <c:pt idx="1">
                  <c:v>0.99227799227799229</c:v>
                </c:pt>
                <c:pt idx="2">
                  <c:v>0.98603351955307261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55-43FB-8F37-CE6CC005A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22990320"/>
        <c:axId val="-944420896"/>
      </c:barChart>
      <c:catAx>
        <c:axId val="-112299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4420896"/>
        <c:crosses val="autoZero"/>
        <c:auto val="1"/>
        <c:lblAlgn val="ctr"/>
        <c:lblOffset val="100"/>
        <c:noMultiLvlLbl val="0"/>
      </c:catAx>
      <c:valAx>
        <c:axId val="-9444208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12299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DABAKALA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152891685306082"/>
          <c:y val="0.1971112609068579"/>
          <c:w val="0.79688524788904846"/>
          <c:h val="0.5849005887251106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'Résultats Evaluation cycle 2'!$E$62</c:f>
              <c:strCache>
                <c:ptCount val="1"/>
                <c:pt idx="0">
                  <c:v>DABAKALA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Evaluation cycle 2'!$F$60:$J$60</c:f>
              <c:strCache>
                <c:ptCount val="5"/>
                <c:pt idx="0">
                  <c:v>Enfant en déplacement hors du ménage</c:v>
                </c:pt>
                <c:pt idx="1">
                  <c:v>Oublie de la mère</c:v>
                </c:pt>
                <c:pt idx="2">
                  <c:v>Enfant malade</c:v>
                </c:pt>
                <c:pt idx="3">
                  <c:v>Perte du médicament</c:v>
                </c:pt>
                <c:pt idx="4">
                  <c:v>Absence de la mère</c:v>
                </c:pt>
              </c:strCache>
            </c:strRef>
          </c:cat>
          <c:val>
            <c:numRef>
              <c:f>'Résultats Evaluation cycle 2'!$F$62:$J$62</c:f>
              <c:numCache>
                <c:formatCode>0.0%</c:formatCode>
                <c:ptCount val="5"/>
                <c:pt idx="0">
                  <c:v>0.30769230769230771</c:v>
                </c:pt>
                <c:pt idx="1">
                  <c:v>0.30769230769230771</c:v>
                </c:pt>
                <c:pt idx="2">
                  <c:v>0.15384615384615385</c:v>
                </c:pt>
                <c:pt idx="3">
                  <c:v>0.15384615384615385</c:v>
                </c:pt>
                <c:pt idx="4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2-4D0B-B0BD-9D39CA7B4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4426880"/>
        <c:axId val="-9444263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'Résultats Evaluation cycle 2'!$E$61</c15:sqref>
                        </c15:formulaRef>
                      </c:ext>
                    </c:extLst>
                    <c:strCache>
                      <c:ptCount val="1"/>
                      <c:pt idx="0">
                        <c:v>DABAKALA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'Résultats Evaluation cycle 2'!$F$60:$J$60</c15:sqref>
                        </c15:formulaRef>
                      </c:ext>
                    </c:extLst>
                    <c:strCache>
                      <c:ptCount val="5"/>
                      <c:pt idx="0">
                        <c:v>Enfant en déplacement hors du ménage</c:v>
                      </c:pt>
                      <c:pt idx="1">
                        <c:v>Oublie de la mère</c:v>
                      </c:pt>
                      <c:pt idx="2">
                        <c:v>Enfant malade</c:v>
                      </c:pt>
                      <c:pt idx="3">
                        <c:v>Perte du médicament</c:v>
                      </c:pt>
                      <c:pt idx="4">
                        <c:v>Absence de la mère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'Résultats Evaluation cycle 2'!$F$61:$J$61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</c:v>
                      </c:pt>
                      <c:pt idx="1">
                        <c:v>4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902-4D0B-B0BD-9D39CA7B4787}"/>
                  </c:ext>
                </c:extLst>
              </c15:ser>
            </c15:filteredBarSeries>
          </c:ext>
        </c:extLst>
      </c:barChart>
      <c:catAx>
        <c:axId val="-9444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4426336"/>
        <c:crosses val="autoZero"/>
        <c:auto val="1"/>
        <c:lblAlgn val="ctr"/>
        <c:lblOffset val="100"/>
        <c:noMultiLvlLbl val="0"/>
      </c:catAx>
      <c:valAx>
        <c:axId val="-94442633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4472C4"/>
      </a:solidFill>
      <a:prstDash val="solid"/>
      <a:round/>
    </a:ln>
    <a:effectLst/>
  </c:spPr>
  <c:txPr>
    <a:bodyPr/>
    <a:lstStyle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DIKODOUGOU</a:t>
            </a:r>
          </a:p>
        </c:rich>
      </c:tx>
      <c:layout>
        <c:manualLayout>
          <c:xMode val="edge"/>
          <c:yMode val="edge"/>
          <c:x val="0.25140581604805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066263427094569"/>
          <c:y val="0.29151114777478221"/>
          <c:w val="0.9158070927474069"/>
          <c:h val="0.5781941655573855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'Résultats Evaluation cycle 2'!$E$61</c:f>
              <c:strCache>
                <c:ptCount val="1"/>
                <c:pt idx="0">
                  <c:v>DIKODOUGOU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'Résultats Evaluation cycle 2'!$F$59:$H$59</c:f>
              <c:strCache>
                <c:ptCount val="3"/>
                <c:pt idx="0">
                  <c:v>Plaquette non remise à la gardienne</c:v>
                </c:pt>
                <c:pt idx="1">
                  <c:v>Refus de l’enfant</c:v>
                </c:pt>
                <c:pt idx="2">
                  <c:v>Autre raison</c:v>
                </c:pt>
              </c:strCache>
            </c:strRef>
          </c:cat>
          <c:val>
            <c:numRef>
              <c:f>'Résultats Evaluation cycle 2'!$F$61:$H$61</c:f>
              <c:numCache>
                <c:formatCode>0.0%</c:formatCode>
                <c:ptCount val="3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3-4DAF-97BA-049294708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4424160"/>
        <c:axId val="-9444257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'Résultats Evaluation cycle 2'!$E$60</c15:sqref>
                        </c15:formulaRef>
                      </c:ext>
                    </c:extLst>
                    <c:strCache>
                      <c:ptCount val="1"/>
                      <c:pt idx="0">
                        <c:v>DIKODOUGOU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'Résultats Evaluation cycle 2'!$F$59:$H$59</c15:sqref>
                        </c15:formulaRef>
                      </c:ext>
                    </c:extLst>
                    <c:strCache>
                      <c:ptCount val="3"/>
                      <c:pt idx="0">
                        <c:v>Plaquette non remise à la gardienne</c:v>
                      </c:pt>
                      <c:pt idx="1">
                        <c:v>Refus de l’enfant</c:v>
                      </c:pt>
                      <c:pt idx="2">
                        <c:v>Autre raison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'Résultats Evaluation cycle 2'!$F$60:$H$60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853-4DAF-97BA-0492947083ED}"/>
                  </c:ext>
                </c:extLst>
              </c15:ser>
            </c15:filteredBarSeries>
          </c:ext>
        </c:extLst>
      </c:barChart>
      <c:catAx>
        <c:axId val="-94442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4425792"/>
        <c:crosses val="autoZero"/>
        <c:auto val="1"/>
        <c:lblAlgn val="ctr"/>
        <c:lblOffset val="100"/>
        <c:noMultiLvlLbl val="0"/>
      </c:catAx>
      <c:valAx>
        <c:axId val="-94442579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44241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ED7D3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fr-FR" sz="1200" b="0" i="0" u="none" strike="noStrike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‹N°›</a:t>
            </a:fld>
            <a:endParaRPr sz="1200" b="0" i="0" u="none" strike="noStrike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5;p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41899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9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2385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I" sz="14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F8A2F-CCBA-426E-A48B-992A2AED61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5424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I" dirty="0"/>
          </a:p>
        </p:txBody>
      </p:sp>
    </p:spTree>
    <p:extLst>
      <p:ext uri="{BB962C8B-B14F-4D97-AF65-F5344CB8AC3E}">
        <p14:creationId xmlns:p14="http://schemas.microsoft.com/office/powerpoint/2010/main" val="116166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207aaa14ad4_0_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42;g2073e6c94da_0_7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g2073e6c94da_0_7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8862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4;g207aaa14ad4_0_1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125" name="Google Shape;125;g207aaa14ad4_0_1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96556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48;p21:notes"/>
          <p:cNvSpPr txBox="1">
            <a:spLocks noGrp="1"/>
          </p:cNvSpPr>
          <p:nvPr>
            <p:ph type="body"/>
          </p:nvPr>
        </p:nvSpPr>
        <p:spPr>
          <a:ln/>
        </p:spPr>
        <p:txBody>
          <a:bodyPr wrap="square" lIns="91425" tIns="45700" rIns="91425" bIns="45700" anchor="t" anchorCtr="0"/>
          <a:lstStyle/>
          <a:p>
            <a:pPr marL="0" lvl="0" indent="0">
              <a:buNone/>
            </a:pPr>
            <a:endParaRPr lang="en-US" sz="1200">
              <a:solidFill>
                <a:srgbClr val="000000"/>
              </a:solid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chemeClr val="bg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09931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20795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84360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2609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96130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26790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64394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613052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47563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bg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3833577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2191139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99068"/>
            <a:ext cx="36576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525" y="2286003"/>
            <a:ext cx="36576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013"/>
            </a:lvl1pPr>
            <a:lvl2pPr marL="257175" indent="0">
              <a:buNone/>
              <a:defRPr sz="1125"/>
            </a:lvl2pPr>
            <a:lvl3pPr marL="514350" indent="0">
              <a:buNone/>
              <a:defRPr sz="1125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774865" y="1869925"/>
            <a:ext cx="36542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6118" y="990600"/>
            <a:ext cx="3627882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4485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86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’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774867" y="1874640"/>
            <a:ext cx="759427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25" y="4313437"/>
            <a:ext cx="13716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013" b="1"/>
            </a:lvl1pPr>
            <a:lvl2pPr marL="257175" indent="0">
              <a:buNone/>
              <a:defRPr sz="900"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1525" y="4752757"/>
            <a:ext cx="13716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900" b="0"/>
            </a:lvl1pPr>
            <a:lvl2pPr marL="257175" indent="0">
              <a:buNone/>
              <a:defRPr sz="900"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8450" y="4332491"/>
            <a:ext cx="13716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013" b="1"/>
            </a:lvl1pPr>
            <a:lvl2pPr marL="257175" indent="0">
              <a:buNone/>
              <a:defRPr sz="900"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8450" y="4752757"/>
            <a:ext cx="13716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900" b="0"/>
            </a:lvl1pPr>
            <a:lvl2pPr marL="257175" indent="0">
              <a:buNone/>
              <a:defRPr sz="900"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34" y="4313441"/>
            <a:ext cx="13716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013" b="1"/>
            </a:lvl1pPr>
            <a:lvl2pPr marL="257175" indent="0">
              <a:buNone/>
              <a:defRPr sz="900"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98634" y="4752762"/>
            <a:ext cx="13716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900" b="0"/>
            </a:lvl1pPr>
            <a:lvl2pPr marL="257175" indent="0">
              <a:buNone/>
              <a:defRPr sz="900"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300" y="4332491"/>
            <a:ext cx="13716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013" b="1"/>
            </a:lvl1pPr>
            <a:lvl2pPr marL="257175" indent="0">
              <a:buNone/>
              <a:defRPr sz="900"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300" y="4752762"/>
            <a:ext cx="13716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900" b="0"/>
            </a:lvl1pPr>
            <a:lvl2pPr marL="257175" indent="0">
              <a:buNone/>
              <a:defRPr sz="900"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’image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1525" y="2308936"/>
            <a:ext cx="1371600" cy="1831590"/>
          </a:xfrm>
          <a:prstGeom prst="rect">
            <a:avLst/>
          </a:prstGeom>
        </p:spPr>
        <p:txBody>
          <a:bodyPr rtlCol="0"/>
          <a:lstStyle>
            <a:lvl1pPr>
              <a:defRPr sz="1125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8" name="Espace réservé d’image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38450" y="2308936"/>
            <a:ext cx="1371600" cy="1831590"/>
          </a:xfrm>
          <a:prstGeom prst="rect">
            <a:avLst/>
          </a:prstGeom>
        </p:spPr>
        <p:txBody>
          <a:bodyPr rtlCol="0"/>
          <a:lstStyle>
            <a:lvl1pPr>
              <a:defRPr sz="1125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9" name="Espace réservé d’image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05375" y="2308936"/>
            <a:ext cx="1371600" cy="1831590"/>
          </a:xfrm>
          <a:prstGeom prst="rect">
            <a:avLst/>
          </a:prstGeom>
        </p:spPr>
        <p:txBody>
          <a:bodyPr rtlCol="0"/>
          <a:lstStyle>
            <a:lvl1pPr>
              <a:defRPr sz="1125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0" name="Espace réservé d’image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72300" y="2314278"/>
            <a:ext cx="1371600" cy="1831590"/>
          </a:xfrm>
          <a:prstGeom prst="rect">
            <a:avLst/>
          </a:prstGeom>
        </p:spPr>
        <p:txBody>
          <a:bodyPr rtlCol="0"/>
          <a:lstStyle>
            <a:lvl1pPr>
              <a:defRPr sz="1125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7" y="999068"/>
            <a:ext cx="5857875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8806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86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  <p15:guide id="8" orient="horz" pos="3072">
          <p15:clr>
            <a:srgbClr val="FBAE40"/>
          </p15:clr>
        </p15:guide>
        <p15:guide id="13" pos="4788">
          <p15:clr>
            <a:srgbClr val="FBAE40"/>
          </p15:clr>
        </p15:guide>
        <p15:guide id="14" orient="horz" pos="32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nne de 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7482" y="3044590"/>
            <a:ext cx="3651645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160735" indent="-160735">
              <a:buFont typeface="Wingdings" pitchFamily="2" charset="2"/>
              <a:buChar char="§"/>
              <a:defRPr sz="1013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14238" y="3044590"/>
            <a:ext cx="3651645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160735" indent="-160735">
              <a:buFont typeface="Wingdings" pitchFamily="2" charset="2"/>
              <a:buChar char="§"/>
              <a:defRPr sz="1013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7" y="999068"/>
            <a:ext cx="5857875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fr-FR" noProof="0"/>
              <a:t>Cliquez pour modifier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774867" y="1871272"/>
            <a:ext cx="7594271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214" y="2328554"/>
            <a:ext cx="3722913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013" b="1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649" y="2328554"/>
            <a:ext cx="3651645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013" b="1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fr-FR" noProof="0"/>
              <a:t>3 septembre 20XX 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fr-FR" noProof="0">
                <a:solidFill>
                  <a:schemeClr val="bg1"/>
                </a:solidFill>
              </a:rPr>
              <a:t>Rapport annuel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6557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86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69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43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00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81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fontAlgn="auto"/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53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04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08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79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30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7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bg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pPr fontAlgn="auto"/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bg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bg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fontAlgn="auto"/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fontAlgn="auto"/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fontAlgn="auto"/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fontAlgn="auto"/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ctr" anchorCtr="0"/>
          <a:lstStyle/>
          <a:p>
            <a:pPr lvl="0"/>
            <a:endParaRPr lang="en-US"/>
          </a:p>
        </p:txBody>
      </p:sp>
      <p:sp>
        <p:nvSpPr>
          <p:cNvPr id="1027" name="Google Shape;11;p22"/>
          <p:cNvSpPr txBox="1"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lIns="91425" tIns="45700" rIns="91425" bIns="45700" anchor="t" anchorCtr="0"/>
          <a:lstStyle/>
          <a:p>
            <a:pPr lvl="0"/>
            <a:endParaRPr lang="en-US"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fontAlgn="auto"/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 fontAlgn="auto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trike="noStrike" noProof="1">
                <a:latin typeface="Calibri" panose="020F0502020204030204"/>
                <a:ea typeface="Calibri" panose="020F0502020204030204"/>
                <a:cs typeface="Calibri" panose="020F0502020204030204"/>
              </a:rPr>
              <a:t>‹N°›</a:t>
            </a:fld>
            <a:endParaRPr lang="fr-FR" strike="noStrike" noProof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2CEEE-43BF-446E-92BC-D75D8EAFB53E}" type="datetimeFigureOut">
              <a:rPr lang="fr-CI" smtClean="0"/>
              <a:t>27/02/2024</a:t>
            </a:fld>
            <a:endParaRPr lang="fr-C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0247-C5F1-4F0C-AF07-4EFDC73DB813}" type="slidenum">
              <a:rPr lang="fr-CI" smtClean="0"/>
              <a:t>‹N°›</a:t>
            </a:fld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68126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7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70">
              <a:defRPr/>
            </a:pPr>
            <a:fld id="{D916B2DC-3F3C-431F-BC42-0D32B6BC35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67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3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wmf"/><Relationship Id="rId5" Type="http://schemas.openxmlformats.org/officeDocument/2006/relationships/image" Target="../media/image14.png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oogle Shape;88;p1"/>
          <p:cNvGrpSpPr/>
          <p:nvPr/>
        </p:nvGrpSpPr>
        <p:grpSpPr>
          <a:xfrm>
            <a:off x="431800" y="1916113"/>
            <a:ext cx="8280400" cy="2159000"/>
            <a:chOff x="0" y="0"/>
            <a:chExt cx="8280920" cy="21581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3200" b="1" noProof="1">
                  <a:solidFill>
                    <a:schemeClr val="lt1"/>
                  </a:solidFill>
                  <a:cs typeface="Arial" panose="020B0604020202020204"/>
                </a:rPr>
                <a:t>EXPERIENCE  DE PREMIERE MISE EN ŒUVRE DE LA CPS: LECONS APPRISES</a:t>
              </a:r>
              <a:endParaRPr lang="fr-FR" sz="3200" b="1" noProof="1">
                <a:solidFill>
                  <a:schemeClr val="lt1"/>
                </a:solidFill>
              </a:endParaRP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32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 </a:t>
              </a:r>
              <a:endParaRPr lang="fr-FR" sz="3200" cap="none" noProof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R="0" fontAlgn="auto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 panose="020B0604020202020204"/>
                <a:buNone/>
              </a:pPr>
              <a:r>
                <a:rPr lang="fr-FR" sz="3200" b="1" cap="none" noProof="1">
                  <a:solidFill>
                    <a:schemeClr val="lt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endParaRPr lang="fr-FR" sz="3200" i="1" cap="none" noProof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2244725" y="3308350"/>
            <a:ext cx="4824413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i="1" noProof="1">
                <a:solidFill>
                  <a:schemeClr val="dk1"/>
                </a:solidFill>
                <a:cs typeface="Arial" panose="020B0604020202020204"/>
              </a:rPr>
              <a:t>COTE D’IVOIRE</a:t>
            </a:r>
            <a:endParaRPr sz="2000" b="1" i="1" noProof="1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549650" y="4298950"/>
            <a:ext cx="3519488" cy="116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2000" b="1" i="1" noProof="1">
                <a:solidFill>
                  <a:schemeClr val="dk1"/>
                </a:solidFill>
                <a:cs typeface="Arial" panose="020B0604020202020204"/>
              </a:rPr>
              <a:t>Dr AGNON JACQUES</a:t>
            </a:r>
          </a:p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1200" b="1" i="1" noProof="1">
                <a:solidFill>
                  <a:schemeClr val="dk1"/>
                </a:solidFill>
                <a:cs typeface="Arial" panose="020B0604020202020204"/>
              </a:rPr>
              <a:t>POINT FOCAL  CPS</a:t>
            </a:r>
          </a:p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en-US" sz="1200" b="1" i="1" noProof="1">
                <a:solidFill>
                  <a:schemeClr val="dk1"/>
                </a:solidFill>
                <a:cs typeface="Arial" panose="020B0604020202020204"/>
              </a:rPr>
              <a:t>PNLP-CI</a:t>
            </a:r>
            <a:endParaRPr lang="en-US" sz="1200" b="1" i="1" noProof="1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15938" y="6030913"/>
            <a:ext cx="8280400" cy="5603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Réunion de l'Alliance </a:t>
            </a:r>
            <a:r>
              <a:rPr lang="en-US" alt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CPS</a:t>
            </a:r>
            <a:r>
              <a:rPr lang="fr-FR" sz="2000" b="1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2024 – Abuja, Nigéria </a:t>
            </a:r>
            <a:endParaRPr sz="2000" b="1" noProof="1">
              <a:solidFill>
                <a:schemeClr val="dk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89211F-382B-019B-38BF-78510B124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6" y="330709"/>
            <a:ext cx="10972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C:\Users\COMMUNICATION\Desktop\LOGO MSHP-CI.jpg">
            <a:extLst>
              <a:ext uri="{FF2B5EF4-FFF2-40B4-BE49-F238E27FC236}">
                <a16:creationId xmlns:a16="http://schemas.microsoft.com/office/drawing/2014/main" id="{9B22A6CF-E5D0-9341-A0F4-47571C524CF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330709"/>
            <a:ext cx="1461630" cy="11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562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888" y="1023472"/>
            <a:ext cx="5024383" cy="1443917"/>
          </a:xfrm>
        </p:spPr>
        <p:txBody>
          <a:bodyPr>
            <a:normAutofit fontScale="90000"/>
          </a:bodyPr>
          <a:lstStyle/>
          <a:p>
            <a:br>
              <a:rPr lang="fr-FR" dirty="0">
                <a:solidFill>
                  <a:srgbClr val="00B0F0"/>
                </a:solidFill>
                <a:latin typeface="Calibri Light" panose="020F0302020204030204"/>
              </a:rPr>
            </a:br>
            <a:br>
              <a:rPr lang="fr-FR" dirty="0">
                <a:solidFill>
                  <a:srgbClr val="00B0F0"/>
                </a:solidFill>
                <a:latin typeface="Calibri Light" panose="020F0302020204030204"/>
              </a:rPr>
            </a:br>
            <a:r>
              <a:rPr lang="fr-FR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br>
              <a:rPr lang="fr-FR" dirty="0">
                <a:solidFill>
                  <a:prstClr val="black"/>
                </a:solidFill>
                <a:latin typeface="Calibri Light" panose="020F0302020204030204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1846"/>
            <a:ext cx="7239000" cy="2815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  <a:sym typeface="Arial" panose="020B0604020202020204"/>
              </a:rPr>
              <a:t>20/10/2023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1" y="343811"/>
            <a:ext cx="1485900" cy="9938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2114216" y="1215664"/>
            <a:ext cx="3924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RESULTATS DENOMBREMENT 2023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CEFD957-2451-A8CF-95B3-DFD3EB32DB0E}"/>
              </a:ext>
            </a:extLst>
          </p:cNvPr>
          <p:cNvGraphicFramePr/>
          <p:nvPr/>
        </p:nvGraphicFramePr>
        <p:xfrm>
          <a:off x="754380" y="2297430"/>
          <a:ext cx="7315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907262A8-5954-965E-0894-AEC13F8A3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6" y="279909"/>
            <a:ext cx="109728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36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2A10A-385A-3746-1580-DEFD7FBA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8240"/>
            <a:ext cx="7886700" cy="532449"/>
          </a:xfrm>
        </p:spPr>
        <p:txBody>
          <a:bodyPr>
            <a:normAutofit fontScale="90000"/>
          </a:bodyPr>
          <a:lstStyle/>
          <a:p>
            <a:r>
              <a:rPr lang="fr-FR" dirty="0"/>
              <a:t>                   RESULTATS</a:t>
            </a:r>
            <a:endParaRPr lang="fr-CI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FD3EC75-E2AB-4786-89D6-9B785EA64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266829"/>
              </p:ext>
            </p:extLst>
          </p:nvPr>
        </p:nvGraphicFramePr>
        <p:xfrm>
          <a:off x="628650" y="1825624"/>
          <a:ext cx="7886700" cy="376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E354455-B7B1-350C-57BC-513AE28EC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62813"/>
            <a:ext cx="1485900" cy="9938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F1BD45-E2D0-DC1A-9884-44C626CEE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70" y="229109"/>
            <a:ext cx="1097280" cy="8275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113778F-21DD-62B0-A3FF-3F1FFCFD251F}"/>
              </a:ext>
            </a:extLst>
          </p:cNvPr>
          <p:cNvSpPr txBox="1"/>
          <p:nvPr/>
        </p:nvSpPr>
        <p:spPr>
          <a:xfrm>
            <a:off x="2651760" y="5830308"/>
            <a:ext cx="4572000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Taux de couverture de la distribution de SPAQ au cycle 1 sur la base du dénombrement cycle 1 </a:t>
            </a:r>
            <a:endParaRPr lang="fr-CI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29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8E107-8AD0-DF98-E078-8B7D6D58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640"/>
            <a:ext cx="7886700" cy="634049"/>
          </a:xfrm>
        </p:spPr>
        <p:txBody>
          <a:bodyPr>
            <a:normAutofit fontScale="90000"/>
          </a:bodyPr>
          <a:lstStyle/>
          <a:p>
            <a:r>
              <a:rPr lang="fr-FR" dirty="0"/>
              <a:t>                 RESULTATS</a:t>
            </a:r>
            <a:endParaRPr lang="fr-CI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9A64D6-62ED-C8E5-B703-395213A6E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2813"/>
            <a:ext cx="1485900" cy="9938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7EE5C7-E739-8E6E-B400-DD0ACF42E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70" y="229109"/>
            <a:ext cx="1097280" cy="99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405299D-4C1E-491C-89BB-EEFD6CD53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48779"/>
              </p:ext>
            </p:extLst>
          </p:nvPr>
        </p:nvGraphicFramePr>
        <p:xfrm>
          <a:off x="628650" y="1825625"/>
          <a:ext cx="7753350" cy="367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9C89FD9-8CDB-B197-9793-C51418607E14}"/>
              </a:ext>
            </a:extLst>
          </p:cNvPr>
          <p:cNvSpPr txBox="1"/>
          <p:nvPr/>
        </p:nvSpPr>
        <p:spPr>
          <a:xfrm>
            <a:off x="2092960" y="5923280"/>
            <a:ext cx="5080000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Taux de couverture de la distribution de SPAQ au cycle 2 sur la base du dénombrement cycle 1</a:t>
            </a:r>
            <a:endParaRPr lang="fr-CI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3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888" y="1023472"/>
            <a:ext cx="5024383" cy="1443917"/>
          </a:xfrm>
        </p:spPr>
        <p:txBody>
          <a:bodyPr>
            <a:normAutofit fontScale="90000"/>
          </a:bodyPr>
          <a:lstStyle/>
          <a:p>
            <a:br>
              <a:rPr lang="fr-FR" dirty="0">
                <a:solidFill>
                  <a:srgbClr val="00B0F0"/>
                </a:solidFill>
                <a:latin typeface="Calibri Light" panose="020F0302020204030204"/>
              </a:rPr>
            </a:br>
            <a:br>
              <a:rPr lang="fr-FR" dirty="0">
                <a:solidFill>
                  <a:srgbClr val="00B0F0"/>
                </a:solidFill>
                <a:latin typeface="Calibri Light" panose="020F0302020204030204"/>
              </a:rPr>
            </a:br>
            <a:r>
              <a:rPr lang="fr-FR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br>
              <a:rPr lang="fr-FR" dirty="0">
                <a:solidFill>
                  <a:prstClr val="black"/>
                </a:solidFill>
                <a:latin typeface="Calibri Light" panose="020F0302020204030204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1846"/>
            <a:ext cx="7239000" cy="2815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 flipV="1">
            <a:off x="550527" y="6448043"/>
            <a:ext cx="2057400" cy="45719"/>
          </a:xfrm>
        </p:spPr>
        <p:txBody>
          <a:bodyPr/>
          <a:lstStyle/>
          <a:p>
            <a:pPr marL="0" marR="0" lvl="0" indent="0" algn="l" defTabSz="685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  <a:sym typeface="Arial" panose="020B060402020202020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8" y="278108"/>
            <a:ext cx="1485900" cy="9938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1579227" y="1215664"/>
            <a:ext cx="52095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lang="fr-CI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DE L’EVALUATION RAPIDE </a:t>
            </a:r>
            <a:r>
              <a:rPr kumimoji="0" lang="fr-CI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4B76EE-3D73-0C7B-FC23-BF607D35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6" y="279909"/>
            <a:ext cx="1097280" cy="99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Espace réservé du contenu 4">
            <a:extLst>
              <a:ext uri="{FF2B5EF4-FFF2-40B4-BE49-F238E27FC236}">
                <a16:creationId xmlns:a16="http://schemas.microsoft.com/office/drawing/2014/main" id="{FCCBDCFF-9246-5CB4-295D-B69CBFBD9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11072"/>
              </p:ext>
            </p:extLst>
          </p:nvPr>
        </p:nvGraphicFramePr>
        <p:xfrm>
          <a:off x="1107440" y="2540153"/>
          <a:ext cx="6029166" cy="310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D9EEFED8-A0E0-C662-A29F-D81522748034}"/>
              </a:ext>
            </a:extLst>
          </p:cNvPr>
          <p:cNvSpPr txBox="1"/>
          <p:nvPr/>
        </p:nvSpPr>
        <p:spPr>
          <a:xfrm>
            <a:off x="1107440" y="5803899"/>
            <a:ext cx="58948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750"/>
              </a:spcAft>
            </a:pPr>
            <a:r>
              <a:rPr lang="fr-FR" sz="2000" b="1" kern="100" dirty="0">
                <a:solidFill>
                  <a:srgbClr val="1F497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Répartition des ménages avec au moins un enfant cible ayant reçu la première dose de médicament par district sanitaire</a:t>
            </a:r>
            <a:endParaRPr lang="fr-CI" sz="2000" b="1" kern="100" dirty="0">
              <a:solidFill>
                <a:srgbClr val="1F497D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6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3106" y="1063228"/>
            <a:ext cx="5072063" cy="812684"/>
          </a:xfrm>
        </p:spPr>
        <p:txBody>
          <a:bodyPr>
            <a:normAutofit fontScale="90000"/>
          </a:bodyPr>
          <a:lstStyle/>
          <a:p>
            <a:r>
              <a:rPr lang="fr-C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DE L’EVALUATION RAPIDE  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10/03/2020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D87A8EC-3681-B46B-05B1-9F4B57003B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1" y="2057401"/>
          <a:ext cx="4114799" cy="2327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2E29117-32BD-4C9E-F62B-F71852828BE9}"/>
              </a:ext>
            </a:extLst>
          </p:cNvPr>
          <p:cNvGraphicFramePr/>
          <p:nvPr/>
        </p:nvGraphicFramePr>
        <p:xfrm>
          <a:off x="4571999" y="2057400"/>
          <a:ext cx="2493170" cy="232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1F27C31-F268-906A-A252-322619B8B915}"/>
              </a:ext>
            </a:extLst>
          </p:cNvPr>
          <p:cNvSpPr txBox="1"/>
          <p:nvPr/>
        </p:nvSpPr>
        <p:spPr>
          <a:xfrm>
            <a:off x="1707357" y="4958276"/>
            <a:ext cx="42648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Arial" panose="020B0604020202020204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  <a:sym typeface="Arial" panose="020B0604020202020204"/>
              </a:rPr>
              <a:t>Raisons de la non prise de la première dose de SPAQ par district</a:t>
            </a:r>
            <a:endParaRPr kumimoji="0" lang="fr-C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3782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823DB-96CE-8B36-2C62-F203F730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70" y="5069840"/>
            <a:ext cx="5411470" cy="853441"/>
          </a:xfrm>
        </p:spPr>
        <p:txBody>
          <a:bodyPr>
            <a:normAutofit fontScale="90000"/>
          </a:bodyPr>
          <a:lstStyle/>
          <a:p>
            <a:r>
              <a:rPr lang="fr-FR" sz="2200" b="1" kern="100" dirty="0">
                <a:solidFill>
                  <a:srgbClr val="1F497D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Répartition de ménages où la deuxième prise de médicament a été administrée à l’enfant par la mère/gardienne de l’enfant</a:t>
            </a:r>
            <a:br>
              <a:rPr lang="fr-C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CI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0B7FD3-FBD1-8668-1604-BC94AFFD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4815525"/>
          </a:xfrm>
        </p:spPr>
        <p:txBody>
          <a:bodyPr/>
          <a:lstStyle/>
          <a:p>
            <a:pPr marL="0" indent="0">
              <a:buNone/>
            </a:pPr>
            <a:endParaRPr lang="fr-C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CI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D99221-9F6F-0529-FB4E-7CF5A048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670">
              <a:defRPr/>
            </a:pPr>
            <a:r>
              <a:rPr lang="fr-FR">
                <a:solidFill>
                  <a:prstClr val="black">
                    <a:tint val="75000"/>
                  </a:prstClr>
                </a:solidFill>
              </a:rPr>
              <a:t>10/03/2020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F180EC5-40E6-8A21-C632-996EC4632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78879"/>
              </p:ext>
            </p:extLst>
          </p:nvPr>
        </p:nvGraphicFramePr>
        <p:xfrm>
          <a:off x="1741170" y="1422400"/>
          <a:ext cx="5661660" cy="3234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20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F6F94-4317-1384-0B55-6FB6B0DC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5938519"/>
            <a:ext cx="5049520" cy="919481"/>
          </a:xfrm>
        </p:spPr>
        <p:txBody>
          <a:bodyPr>
            <a:normAutofit fontScale="90000"/>
          </a:bodyPr>
          <a:lstStyle/>
          <a:p>
            <a:r>
              <a:rPr lang="fr-FR" sz="2200" b="1" kern="10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Raisons de la non-administration de la deuxième prise de SPAQ par la mère/gardienne à l’enfant selon le district</a:t>
            </a:r>
            <a:br>
              <a:rPr lang="fr-CI" sz="2200" b="1" kern="10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lang="fr-CI" sz="2200" b="1" kern="100" dirty="0">
              <a:solidFill>
                <a:srgbClr val="1F497D"/>
              </a:solidFill>
              <a:latin typeface="Times New Roman" panose="020206030504050203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0F3162-0E0C-55CA-93C6-6BB5DBB02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4180839"/>
          </a:xfrm>
        </p:spPr>
        <p:txBody>
          <a:bodyPr/>
          <a:lstStyle/>
          <a:p>
            <a:endParaRPr lang="fr-CI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13A70F-6D75-55B1-6F34-4A74ADE2887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600200"/>
            <a:ext cx="4038600" cy="4180839"/>
          </a:xfrm>
        </p:spPr>
        <p:txBody>
          <a:bodyPr/>
          <a:lstStyle/>
          <a:p>
            <a:endParaRPr lang="fr-CI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65B9E6F5-002B-5B95-7CBF-27D53AE24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72180"/>
              </p:ext>
            </p:extLst>
          </p:nvPr>
        </p:nvGraphicFramePr>
        <p:xfrm>
          <a:off x="826770" y="1757680"/>
          <a:ext cx="3299460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6BE3B55-78C6-1241-CF9A-6D219AEFB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19016"/>
              </p:ext>
            </p:extLst>
          </p:nvPr>
        </p:nvGraphicFramePr>
        <p:xfrm>
          <a:off x="4724400" y="1828801"/>
          <a:ext cx="3319780" cy="364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E695CE77-3AED-BECB-19D4-A0721D28B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08" y="111760"/>
            <a:ext cx="1485900" cy="11079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CB3803-36EE-5AB5-0DB1-5FB69EBD3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76" y="328168"/>
            <a:ext cx="1641516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91689BE-5D16-BBA7-DAC3-93A83826326E}"/>
              </a:ext>
            </a:extLst>
          </p:cNvPr>
          <p:cNvSpPr txBox="1"/>
          <p:nvPr/>
        </p:nvSpPr>
        <p:spPr>
          <a:xfrm>
            <a:off x="2476500" y="672437"/>
            <a:ext cx="4269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 DE L’EVALUATION RAPIDE </a:t>
            </a:r>
            <a:endParaRPr lang="fr-CI" sz="1800" dirty="0"/>
          </a:p>
        </p:txBody>
      </p:sp>
    </p:spTree>
    <p:extLst>
      <p:ext uri="{BB962C8B-B14F-4D97-AF65-F5344CB8AC3E}">
        <p14:creationId xmlns:p14="http://schemas.microsoft.com/office/powerpoint/2010/main" val="1664466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F6C044-485C-9D05-E70D-A4731827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  <a:sym typeface="Arial" panose="020B0604020202020204"/>
              </a:rPr>
              <a:t>10/03/2020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E29D6A3-EBE0-3463-12EB-0FA62315447A}"/>
              </a:ext>
            </a:extLst>
          </p:cNvPr>
          <p:cNvGraphicFramePr/>
          <p:nvPr/>
        </p:nvGraphicFramePr>
        <p:xfrm>
          <a:off x="904875" y="1733550"/>
          <a:ext cx="70675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EB4F79D-42EE-B30E-A430-2D3CB512CD4D}"/>
              </a:ext>
            </a:extLst>
          </p:cNvPr>
          <p:cNvSpPr txBox="1"/>
          <p:nvPr/>
        </p:nvSpPr>
        <p:spPr>
          <a:xfrm>
            <a:off x="2667000" y="5421641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lang="fr-FR" sz="2000" b="1" kern="100" dirty="0">
                <a:solidFill>
                  <a:srgbClr val="1F497D"/>
                </a:solidFill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  <a:t>Répartition de ménages où la troisième prise de médicament a été administrée à l’enfant par la mère/gardienne de l’enfant</a:t>
            </a:r>
            <a:endParaRPr lang="fr-CI" sz="2000" b="1" kern="100" dirty="0">
              <a:solidFill>
                <a:srgbClr val="1F497D"/>
              </a:solidFill>
              <a:latin typeface="Times New Roman" panose="020206030504050203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7D82EB-2F69-40AC-8631-5E0B194EF905}"/>
              </a:ext>
            </a:extLst>
          </p:cNvPr>
          <p:cNvSpPr txBox="1"/>
          <p:nvPr/>
        </p:nvSpPr>
        <p:spPr>
          <a:xfrm>
            <a:off x="2590800" y="608309"/>
            <a:ext cx="464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RESULTAT DE L’EVALUATION RAPIDE </a:t>
            </a:r>
            <a:endParaRPr kumimoji="0" lang="fr-C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3622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1B79BF-7BBA-A5FF-5FCA-A1F6B93C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  <a:sym typeface="Arial" panose="020B0604020202020204"/>
              </a:rPr>
              <a:t>10/03/2020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7F84E03C-79DF-4D26-A684-63A4315C3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136454"/>
              </p:ext>
            </p:extLst>
          </p:nvPr>
        </p:nvGraphicFramePr>
        <p:xfrm>
          <a:off x="1143000" y="985520"/>
          <a:ext cx="6743699" cy="393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63A0136-336D-C3B2-6248-81904C552556}"/>
              </a:ext>
            </a:extLst>
          </p:cNvPr>
          <p:cNvSpPr txBox="1"/>
          <p:nvPr/>
        </p:nvSpPr>
        <p:spPr>
          <a:xfrm>
            <a:off x="2378075" y="5531223"/>
            <a:ext cx="4572000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Répartition des types de difficultés rencontrées dans l’administration de la SPAQ à domicile</a:t>
            </a:r>
            <a:endParaRPr kumimoji="0" lang="fr-CI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364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7888" y="1023472"/>
            <a:ext cx="5024383" cy="1443917"/>
          </a:xfrm>
        </p:spPr>
        <p:txBody>
          <a:bodyPr>
            <a:normAutofit fontScale="90000"/>
          </a:bodyPr>
          <a:lstStyle/>
          <a:p>
            <a:br>
              <a:rPr lang="fr-FR" dirty="0">
                <a:solidFill>
                  <a:srgbClr val="00B0F0"/>
                </a:solidFill>
                <a:latin typeface="Calibri Light" panose="020F0302020204030204"/>
              </a:rPr>
            </a:br>
            <a:br>
              <a:rPr lang="fr-FR" dirty="0">
                <a:solidFill>
                  <a:srgbClr val="00B0F0"/>
                </a:solidFill>
                <a:latin typeface="Calibri Light" panose="020F0302020204030204"/>
              </a:rPr>
            </a:br>
            <a:r>
              <a:rPr lang="fr-FR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br>
              <a:rPr lang="fr-FR" dirty="0">
                <a:solidFill>
                  <a:prstClr val="black"/>
                </a:solidFill>
                <a:latin typeface="Calibri Light" panose="020F0302020204030204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1846"/>
            <a:ext cx="7239000" cy="2815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 flipV="1">
            <a:off x="628650" y="6812280"/>
            <a:ext cx="2057400" cy="45719"/>
          </a:xfrm>
        </p:spPr>
        <p:txBody>
          <a:bodyPr/>
          <a:lstStyle/>
          <a:p>
            <a:pPr marL="0" marR="0" lvl="0" indent="0" algn="l" defTabSz="685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  <a:sym typeface="Arial" panose="020B0604020202020204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15527"/>
            <a:ext cx="1485900" cy="9938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2114216" y="1215664"/>
            <a:ext cx="3924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POINTS FORTS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8539" y="2122798"/>
            <a:ext cx="75862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06400" defTabSz="914400" eaLnBrk="1" fontAlgn="base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  <a:sym typeface="Arial" panose="020B0604020202020204"/>
              </a:rPr>
              <a:t>-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Arial" panose="020B0604020202020204"/>
              </a:rPr>
              <a:t>Forte implication des autorités administratives et politiques des départements de Dabakala et </a:t>
            </a:r>
            <a:r>
              <a:rPr lang="fr-FR" sz="2800" dirty="0" err="1">
                <a:latin typeface="Times New Roman" panose="02020603050405020304" pitchFamily="18" charset="0"/>
                <a:cs typeface="Arial" panose="020B0604020202020204"/>
              </a:rPr>
              <a:t>Dikodougou</a:t>
            </a:r>
            <a:endParaRPr lang="fr-FR" sz="2800" dirty="0">
              <a:latin typeface="Times New Roman" panose="02020603050405020304" pitchFamily="18" charset="0"/>
              <a:cs typeface="Arial" panose="020B0604020202020204"/>
            </a:endParaRPr>
          </a:p>
          <a:p>
            <a:pPr marL="508000" lvl="0" indent="-457200" defTabSz="914400" eaLnBrk="1" fontAlgn="base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lang="fr-FR" sz="2800" dirty="0">
                <a:latin typeface="Times New Roman" panose="02020603050405020304" pitchFamily="18" charset="0"/>
                <a:cs typeface="Arial" panose="020B0604020202020204"/>
              </a:rPr>
              <a:t>Mobilisation de l’ECD</a:t>
            </a:r>
          </a:p>
          <a:p>
            <a:pPr marL="508000" lvl="0" indent="-457200" defTabSz="914400" eaLnBrk="1" fontAlgn="base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lang="fr-FR" sz="2800" dirty="0">
                <a:latin typeface="Times New Roman" panose="02020603050405020304" pitchFamily="18" charset="0"/>
                <a:cs typeface="Arial" panose="020B0604020202020204"/>
              </a:rPr>
              <a:t>Bonne coordination des activités par l’équipe des STN et l’ECD</a:t>
            </a:r>
          </a:p>
          <a:p>
            <a:pPr marL="508000" lvl="0" indent="-457200" defTabSz="914400" eaLnBrk="1" fontAlgn="base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lang="fr-FR" sz="2800" dirty="0">
                <a:latin typeface="Times New Roman" panose="02020603050405020304" pitchFamily="18" charset="0"/>
                <a:cs typeface="Arial" panose="020B0604020202020204"/>
              </a:rPr>
              <a:t>Tenue régulière des réunions de synthèse journalière</a:t>
            </a:r>
          </a:p>
          <a:p>
            <a:pPr marL="508000" lvl="0" indent="-457200" defTabSz="914400" eaLnBrk="1" fontAlgn="base" latinLnBrk="0" hangingPunct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  <a:tabLst/>
              <a:defRPr/>
            </a:pPr>
            <a:r>
              <a:rPr lang="fr-FR" sz="2800" dirty="0">
                <a:latin typeface="Times New Roman" panose="02020603050405020304" pitchFamily="18" charset="0"/>
                <a:cs typeface="Arial" panose="020B0604020202020204"/>
              </a:rPr>
              <a:t>Supervision effective des acteurs par les RADS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3CA7CE-1A31-F4E6-C51E-188839F0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16" y="32872"/>
            <a:ext cx="109728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07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151D3-C2BC-D5D7-C9A6-81FC6607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887513"/>
            <a:ext cx="7886699" cy="856661"/>
          </a:xfrm>
        </p:spPr>
        <p:txBody>
          <a:bodyPr/>
          <a:lstStyle/>
          <a:p>
            <a:r>
              <a:rPr lang="fr-FR" dirty="0"/>
              <a:t>                </a:t>
            </a:r>
            <a:r>
              <a:rPr lang="fr-FR" b="1" dirty="0">
                <a:solidFill>
                  <a:srgbClr val="C00000"/>
                </a:solidFill>
              </a:rPr>
              <a:t>PLAN</a:t>
            </a:r>
            <a:endParaRPr lang="fr-CI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D77998-C7D7-2418-5C82-0438FCCA0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08" y="1819922"/>
            <a:ext cx="8806648" cy="492710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CI" sz="3200" dirty="0"/>
              <a:t>Contexte</a:t>
            </a:r>
            <a:endParaRPr lang="fr-CI" sz="3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CI" sz="3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CI" sz="3200" dirty="0"/>
              <a:t>Méthodologie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CI" sz="3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CI" sz="3200" dirty="0"/>
              <a:t>Résultats Obtenus en 2023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CI" sz="3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CI" sz="3200" dirty="0"/>
              <a:t>Points forts /Points à améliorer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CI" sz="32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CI" sz="3200" dirty="0"/>
              <a:t>Défis </a:t>
            </a:r>
          </a:p>
          <a:p>
            <a:pPr marL="0" indent="0">
              <a:buNone/>
            </a:pPr>
            <a:endParaRPr lang="fr-CI" dirty="0"/>
          </a:p>
        </p:txBody>
      </p:sp>
      <p:pic>
        <p:nvPicPr>
          <p:cNvPr id="7" name="Image 6" descr="C:\Users\COMMUNICATION\Desktop\LOGO MSHP-CI.jpg">
            <a:extLst>
              <a:ext uri="{FF2B5EF4-FFF2-40B4-BE49-F238E27FC236}">
                <a16:creationId xmlns:a16="http://schemas.microsoft.com/office/drawing/2014/main" id="{A503B6DF-4705-CAAC-A91E-BA8949C9B3E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330709"/>
            <a:ext cx="1461630" cy="11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33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0AD14-76A3-0BDC-5473-FC6E9DDE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538479"/>
            <a:ext cx="3108960" cy="782829"/>
          </a:xfrm>
        </p:spPr>
        <p:txBody>
          <a:bodyPr/>
          <a:lstStyle/>
          <a:p>
            <a:r>
              <a:rPr lang="fr-FR" sz="21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 FORTS</a:t>
            </a:r>
            <a:endParaRPr lang="fr-CI" sz="21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2CEEB9-CF66-19F5-EBC5-0BE163FA7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Forte implication des autorités locales, des leaders communautaires et des groupements associatifs des femmes et des jeunes</a:t>
            </a:r>
          </a:p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La digitalisation de la CPS a facilité le suivi des équipes sur le terrain </a:t>
            </a:r>
            <a:endParaRPr lang="fr-CI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CI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CI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FF442A-07C0-826C-B5D1-43B508EBC00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CI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027360-963D-D2C2-2F58-D53972717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4560" y="1737360"/>
            <a:ext cx="3810000" cy="43888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DD01E7-1AB5-D95D-3804-3B1947CAC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6" y="330709"/>
            <a:ext cx="10972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1327DA-38E5-6562-39F9-BB795116D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15527"/>
            <a:ext cx="1485900" cy="9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7aaa14ad4_0_11"/>
          <p:cNvSpPr txBox="1"/>
          <p:nvPr/>
        </p:nvSpPr>
        <p:spPr>
          <a:xfrm>
            <a:off x="0" y="685005"/>
            <a:ext cx="8986982" cy="605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</a:t>
            </a:r>
            <a:endParaRPr lang="fr-FR" sz="24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</a:rPr>
              <a:t>Couverture du dénombrement fixée à 80% nécessite une semaine d’activité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</a:rPr>
              <a:t>Non-atteinte de </a:t>
            </a:r>
            <a:r>
              <a:rPr lang="fr-FR" sz="2000" dirty="0"/>
              <a:t>la couverture de la distribution des médicaments fixée à 90% au cours du temps imparti            Prévoir 2 Jours de plus; </a:t>
            </a:r>
          </a:p>
          <a:p>
            <a:r>
              <a:rPr lang="fr-FR" sz="20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L</a:t>
            </a:r>
            <a:r>
              <a:rPr lang="fr-FR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c</a:t>
            </a:r>
            <a:r>
              <a:rPr lang="fr-FR" sz="2000" dirty="0">
                <a:solidFill>
                  <a:schemeClr val="tx1"/>
                </a:solidFill>
              </a:rPr>
              <a:t>alités densément peuplées, avec présence des cours d’eau à traverser                        prévoir plus de distributeurs communautaires;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+mn-lt"/>
                <a:cs typeface="Calibri" panose="020F0502020204030204"/>
              </a:rPr>
              <a:t>La prise supervisée des médicaments sur les 03 trois jours permettrait d’améliorer les résultats</a:t>
            </a:r>
            <a:r>
              <a:rPr lang="fr-FR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noProof="1">
              <a:solidFill>
                <a:schemeClr val="tx1"/>
              </a:solidFill>
              <a:latin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cap="none" noProof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Digitalisation a permis d’avoir les donné</a:t>
            </a:r>
            <a:r>
              <a:rPr lang="fr-FR" sz="2000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</a:t>
            </a:r>
            <a:r>
              <a:rPr lang="fr-FR" sz="20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 en temps réel;</a:t>
            </a:r>
          </a:p>
          <a:p>
            <a:endParaRPr lang="fr-FR" sz="20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Suivi du Contrôle quotidien des données réalisé par l’équipe du niveau central et ECD pour assurer la qualité des données;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noProof="1">
              <a:solidFill>
                <a:schemeClr val="tx1"/>
              </a:solidFill>
              <a:latin typeface="Calibri" panose="020F0502020204030204"/>
              <a:cs typeface="Calibri" panose="020F0502020204030204"/>
              <a:sym typeface="Calibri" panose="020F0502020204030204"/>
            </a:endParaRPr>
          </a:p>
          <a:p>
            <a:endParaRPr lang="fr-FR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>
              <a:solidFill>
                <a:srgbClr val="FF0000"/>
              </a:solidFill>
            </a:endParaRPr>
          </a:p>
          <a:p>
            <a:endParaRPr lang="fr-FR" sz="2400" dirty="0"/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Flèche : droite à entaille 7">
            <a:extLst>
              <a:ext uri="{FF2B5EF4-FFF2-40B4-BE49-F238E27FC236}">
                <a16:creationId xmlns:a16="http://schemas.microsoft.com/office/drawing/2014/main" id="{705FB874-8660-E110-7282-2DC717122347}"/>
              </a:ext>
            </a:extLst>
          </p:cNvPr>
          <p:cNvSpPr/>
          <p:nvPr/>
        </p:nvSpPr>
        <p:spPr>
          <a:xfrm flipV="1">
            <a:off x="4147128" y="2798617"/>
            <a:ext cx="374170" cy="175490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 dirty="0"/>
          </a:p>
        </p:txBody>
      </p:sp>
      <p:sp>
        <p:nvSpPr>
          <p:cNvPr id="10" name="Flèche : droite à entaille 9">
            <a:extLst>
              <a:ext uri="{FF2B5EF4-FFF2-40B4-BE49-F238E27FC236}">
                <a16:creationId xmlns:a16="http://schemas.microsoft.com/office/drawing/2014/main" id="{1623C129-5298-9AB1-AA5A-C8E0403061BB}"/>
              </a:ext>
            </a:extLst>
          </p:cNvPr>
          <p:cNvSpPr/>
          <p:nvPr/>
        </p:nvSpPr>
        <p:spPr>
          <a:xfrm flipV="1">
            <a:off x="1" y="3722254"/>
            <a:ext cx="344432" cy="147782"/>
          </a:xfrm>
          <a:prstGeom prst="notchedRightArrow">
            <a:avLst>
              <a:gd name="adj1" fmla="val 50000"/>
              <a:gd name="adj2" fmla="val 586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  <p:grpSp>
        <p:nvGrpSpPr>
          <p:cNvPr id="2" name="Google Shape;154;g2073e6c94da_0_79">
            <a:extLst>
              <a:ext uri="{FF2B5EF4-FFF2-40B4-BE49-F238E27FC236}">
                <a16:creationId xmlns:a16="http://schemas.microsoft.com/office/drawing/2014/main" id="{92677FCD-5A2C-4013-150F-2978DE295DD4}"/>
              </a:ext>
            </a:extLst>
          </p:cNvPr>
          <p:cNvGrpSpPr/>
          <p:nvPr/>
        </p:nvGrpSpPr>
        <p:grpSpPr>
          <a:xfrm>
            <a:off x="344433" y="181413"/>
            <a:ext cx="8592857" cy="1007184"/>
            <a:chOff x="0" y="0"/>
            <a:chExt cx="8592857" cy="1007184"/>
          </a:xfrm>
        </p:grpSpPr>
        <p:sp>
          <p:nvSpPr>
            <p:cNvPr id="3" name="Google Shape;155;g2073e6c94da_0_79">
              <a:extLst>
                <a:ext uri="{FF2B5EF4-FFF2-40B4-BE49-F238E27FC236}">
                  <a16:creationId xmlns:a16="http://schemas.microsoft.com/office/drawing/2014/main" id="{737FE3E0-592F-E306-AC0B-49BE3543ABBB}"/>
                </a:ext>
              </a:extLst>
            </p:cNvPr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56;g2073e6c94da_0_79">
              <a:extLst>
                <a:ext uri="{FF2B5EF4-FFF2-40B4-BE49-F238E27FC236}">
                  <a16:creationId xmlns:a16="http://schemas.microsoft.com/office/drawing/2014/main" id="{35C9F345-11D9-25C5-2193-0A48A6E6EB2D}"/>
                </a:ext>
              </a:extLst>
            </p:cNvPr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57;g2073e6c94da_0_79">
              <a:extLst>
                <a:ext uri="{FF2B5EF4-FFF2-40B4-BE49-F238E27FC236}">
                  <a16:creationId xmlns:a16="http://schemas.microsoft.com/office/drawing/2014/main" id="{514420A1-9328-B331-0DA9-286754C626A6}"/>
                </a:ext>
              </a:extLst>
            </p:cNvPr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73e6c94da_0_71"/>
          <p:cNvSpPr txBox="1"/>
          <p:nvPr/>
        </p:nvSpPr>
        <p:spPr>
          <a:xfrm>
            <a:off x="198438" y="1258253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fr-FR" sz="2400" b="1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Quels sont les défis ?</a:t>
            </a:r>
            <a:endParaRPr lang="fr-F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fr-FR" sz="2400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marR="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fr-FR" sz="2400" cap="none" noProof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Extension progressive de </a:t>
            </a:r>
            <a:r>
              <a:rPr lang="fr-FR" sz="2400" noProof="1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 CPS dans 28 districts sanitaires;</a:t>
            </a:r>
          </a:p>
          <a:p>
            <a:pPr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fr-FR"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Communication quasi permanente de la population durant la période de mise en œuvre de la CPS;</a:t>
            </a: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q"/>
            </a:pPr>
            <a:endParaRPr lang="fr-FR" sz="2400" dirty="0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marL="342900" indent="-342900" fontAlgn="auto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chemeClr val="tx1"/>
                </a:solidFill>
                <a:latin typeface="Calibri" panose="020F0502020204030204"/>
                <a:cs typeface="Calibri" panose="020F0502020204030204"/>
              </a:rPr>
              <a:t>Développer des Stratégies avancées en vue d’administrer les médicaments aux enfants dans les campements  par les ASC. </a:t>
            </a:r>
          </a:p>
        </p:txBody>
      </p:sp>
      <p:grpSp>
        <p:nvGrpSpPr>
          <p:cNvPr id="2" name="Google Shape;154;g2073e6c94da_0_79">
            <a:extLst>
              <a:ext uri="{FF2B5EF4-FFF2-40B4-BE49-F238E27FC236}">
                <a16:creationId xmlns:a16="http://schemas.microsoft.com/office/drawing/2014/main" id="{6D8DBD75-D6AF-D836-2950-292503027AB9}"/>
              </a:ext>
            </a:extLst>
          </p:cNvPr>
          <p:cNvGrpSpPr/>
          <p:nvPr/>
        </p:nvGrpSpPr>
        <p:grpSpPr>
          <a:xfrm>
            <a:off x="294650" y="55673"/>
            <a:ext cx="8592857" cy="1007184"/>
            <a:chOff x="0" y="0"/>
            <a:chExt cx="8592857" cy="1007184"/>
          </a:xfrm>
        </p:grpSpPr>
        <p:sp>
          <p:nvSpPr>
            <p:cNvPr id="3" name="Google Shape;155;g2073e6c94da_0_79">
              <a:extLst>
                <a:ext uri="{FF2B5EF4-FFF2-40B4-BE49-F238E27FC236}">
                  <a16:creationId xmlns:a16="http://schemas.microsoft.com/office/drawing/2014/main" id="{67B38EFD-482E-6E6C-AEDE-4CACFBBC8A22}"/>
                </a:ext>
              </a:extLst>
            </p:cNvPr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156;g2073e6c94da_0_79">
              <a:extLst>
                <a:ext uri="{FF2B5EF4-FFF2-40B4-BE49-F238E27FC236}">
                  <a16:creationId xmlns:a16="http://schemas.microsoft.com/office/drawing/2014/main" id="{A6C8FD7F-19B2-34C3-AF6A-5099AC747EDC}"/>
                </a:ext>
              </a:extLst>
            </p:cNvPr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57;g2073e6c94da_0_79">
              <a:extLst>
                <a:ext uri="{FF2B5EF4-FFF2-40B4-BE49-F238E27FC236}">
                  <a16:creationId xmlns:a16="http://schemas.microsoft.com/office/drawing/2014/main" id="{9367BE2D-EFCA-1763-A4F7-FCEDD45BE2B0}"/>
                </a:ext>
              </a:extLst>
            </p:cNvPr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48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7aaa14ad4_0_11"/>
          <p:cNvSpPr txBox="1"/>
          <p:nvPr/>
        </p:nvSpPr>
        <p:spPr>
          <a:xfrm>
            <a:off x="187437" y="1253139"/>
            <a:ext cx="8766175" cy="548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fr-FR" sz="2400" cap="none" noProof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fr-FR" sz="2400" dirty="0"/>
              <a:t> </a:t>
            </a:r>
            <a:r>
              <a:rPr lang="fr-FR" sz="2000" b="1" dirty="0"/>
              <a:t>Point à améliorer:</a:t>
            </a:r>
          </a:p>
          <a:p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Les trois prises des médicaments doivent être observés;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Augmenter le temps de formation sur la digitalisation pour permettre aux volontaires et RADS de maitriser les tablettes;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/>
              <a:t>Disponibiliser une ressource humaine suffisante pour une bonne couverture du dénombrement et de la distribution.</a:t>
            </a:r>
          </a:p>
          <a:p>
            <a:endParaRPr lang="fr-FR" sz="2400" dirty="0"/>
          </a:p>
          <a:p>
            <a:endParaRPr lang="fr-CI" sz="2400" dirty="0"/>
          </a:p>
          <a:p>
            <a:pPr lvl="0"/>
            <a:endParaRPr lang="fr-CI" sz="2400" strike="sngStrike" dirty="0"/>
          </a:p>
          <a:p>
            <a:pPr marR="0" fontAlgn="auto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 cap="none" noProof="1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154;g2073e6c94da_0_79">
            <a:extLst>
              <a:ext uri="{FF2B5EF4-FFF2-40B4-BE49-F238E27FC236}">
                <a16:creationId xmlns:a16="http://schemas.microsoft.com/office/drawing/2014/main" id="{B52C7BF4-F6B2-A65C-2C83-ABD1EE30148A}"/>
              </a:ext>
            </a:extLst>
          </p:cNvPr>
          <p:cNvGrpSpPr/>
          <p:nvPr/>
        </p:nvGrpSpPr>
        <p:grpSpPr>
          <a:xfrm>
            <a:off x="294650" y="55673"/>
            <a:ext cx="8592857" cy="1007184"/>
            <a:chOff x="0" y="0"/>
            <a:chExt cx="8592857" cy="1007184"/>
          </a:xfrm>
        </p:grpSpPr>
        <p:sp>
          <p:nvSpPr>
            <p:cNvPr id="7" name="Google Shape;155;g2073e6c94da_0_79">
              <a:extLst>
                <a:ext uri="{FF2B5EF4-FFF2-40B4-BE49-F238E27FC236}">
                  <a16:creationId xmlns:a16="http://schemas.microsoft.com/office/drawing/2014/main" id="{B9E480EB-4003-9267-A844-4B35862BC41C}"/>
                </a:ext>
              </a:extLst>
            </p:cNvPr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00000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6;g2073e6c94da_0_79">
              <a:extLst>
                <a:ext uri="{FF2B5EF4-FFF2-40B4-BE49-F238E27FC236}">
                  <a16:creationId xmlns:a16="http://schemas.microsoft.com/office/drawing/2014/main" id="{59FB4DB3-5291-6C0F-3500-66C786988888}"/>
                </a:ext>
              </a:extLst>
            </p:cNvPr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;g2073e6c94da_0_79">
              <a:extLst>
                <a:ext uri="{FF2B5EF4-FFF2-40B4-BE49-F238E27FC236}">
                  <a16:creationId xmlns:a16="http://schemas.microsoft.com/office/drawing/2014/main" id="{0DB20F79-1A4A-972E-E554-F1325EEC53B4}"/>
                </a:ext>
              </a:extLst>
            </p:cNvPr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R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CH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Principaux enseignements tirés en 2023 : </a:t>
              </a:r>
              <a:r>
                <a:rPr lang="fr-CH" altLang="fr-FR" sz="2000" b="1" cap="none" noProof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Expérience de première mise en œuvre </a:t>
              </a:r>
              <a:endParaRPr lang="fr-CH" sz="2000" b="1" cap="none" noProof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75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1376630" y="990600"/>
            <a:ext cx="6670090" cy="1142999"/>
          </a:xfrm>
          <a:ln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8000"/>
              <a:buFont typeface="Calibri" panose="020F0502020204030204"/>
              <a:buNone/>
            </a:pPr>
            <a:r>
              <a:rPr kumimoji="0" lang="fr-FR" sz="8000" b="1" i="0" u="none" strike="noStrike" kern="0" cap="none" spc="0" normalizeH="0" baseline="0" noProof="1">
                <a:solidFill>
                  <a:srgbClr val="366092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MERCI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712F10-9AC3-E4EE-029F-8632C3A10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30" y="2184222"/>
            <a:ext cx="7003890" cy="45582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5462A2-6154-5788-2C20-AC2D28CB3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0"/>
            <a:ext cx="10972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2D57F0-5CE4-C098-A21E-196F14253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115527"/>
            <a:ext cx="1485900" cy="9938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151D3-C2BC-D5D7-C9A6-81FC6607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887513"/>
            <a:ext cx="7886699" cy="856661"/>
          </a:xfrm>
        </p:spPr>
        <p:txBody>
          <a:bodyPr/>
          <a:lstStyle/>
          <a:p>
            <a:r>
              <a:rPr lang="fr-FR" dirty="0"/>
              <a:t>                </a:t>
            </a:r>
            <a:r>
              <a:rPr lang="fr-FR" dirty="0">
                <a:solidFill>
                  <a:srgbClr val="C00000"/>
                </a:solidFill>
              </a:rPr>
              <a:t>CONTEXTE 1/</a:t>
            </a:r>
            <a:endParaRPr lang="fr-CI" dirty="0">
              <a:solidFill>
                <a:srgbClr val="C0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D77998-C7D7-2418-5C82-0438FCCA0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44" y="2147957"/>
            <a:ext cx="4436038" cy="4379333"/>
          </a:xfrm>
        </p:spPr>
        <p:txBody>
          <a:bodyPr>
            <a:normAutofit fontScale="92500"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Éligibilité</a:t>
            </a:r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 selon les nouveaux critères OMS </a:t>
            </a:r>
          </a:p>
          <a:p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PNLP a adopté la CPS comme intervention complémentaire de prévention du paludisme chez les enfants âgés de 3 à 59 mois. </a:t>
            </a:r>
          </a:p>
          <a:p>
            <a:r>
              <a:rPr lang="fr-C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Etude pilote d’acceptabilité en </a:t>
            </a:r>
            <a:r>
              <a:rPr lang="fr-CI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fr-C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DS </a:t>
            </a:r>
            <a:r>
              <a:rPr lang="fr-C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Dikodougou</a:t>
            </a:r>
            <a:r>
              <a:rPr lang="fr-C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la CPS efficace et réalisable en Côte d’Ivoire</a:t>
            </a:r>
            <a:r>
              <a:rPr lang="fr-CI" sz="2800" dirty="0"/>
              <a:t>.   </a:t>
            </a:r>
            <a:endParaRPr lang="fr-FR" sz="2800" dirty="0"/>
          </a:p>
          <a:p>
            <a:endParaRPr lang="fr-CI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318968-4983-4B1B-F455-C9CF98415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V="1">
            <a:off x="4760515" y="2636939"/>
            <a:ext cx="3887391" cy="724178"/>
          </a:xfrm>
        </p:spPr>
        <p:txBody>
          <a:bodyPr>
            <a:normAutofit/>
          </a:bodyPr>
          <a:lstStyle/>
          <a:p>
            <a:endParaRPr lang="fr-C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F8F59E-2750-4BAE-EA54-190C4ACC4A5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70" y="2147957"/>
            <a:ext cx="3887788" cy="33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C:\Users\COMMUNICATION\Desktop\LOGO MSHP-CI.jpg">
            <a:extLst>
              <a:ext uri="{FF2B5EF4-FFF2-40B4-BE49-F238E27FC236}">
                <a16:creationId xmlns:a16="http://schemas.microsoft.com/office/drawing/2014/main" id="{A503B6DF-4705-CAAC-A91E-BA8949C9B3E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330709"/>
            <a:ext cx="1461630" cy="11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1D58F90C-104D-B8B9-438A-8A5D3D6AF564}"/>
              </a:ext>
            </a:extLst>
          </p:cNvPr>
          <p:cNvSpPr/>
          <p:nvPr/>
        </p:nvSpPr>
        <p:spPr>
          <a:xfrm flipV="1">
            <a:off x="0" y="5722831"/>
            <a:ext cx="304800" cy="1976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I"/>
          </a:p>
        </p:txBody>
      </p:sp>
    </p:spTree>
    <p:extLst>
      <p:ext uri="{BB962C8B-B14F-4D97-AF65-F5344CB8AC3E}">
        <p14:creationId xmlns:p14="http://schemas.microsoft.com/office/powerpoint/2010/main" val="173499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219" y="1044717"/>
            <a:ext cx="8757035" cy="512240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67" tIns="34283" rIns="68567" bIns="34283" numCol="1" spcCol="0" rtlCol="0" fromWordArt="0" anchor="ctr" anchorCtr="0" forceAA="0" compatLnSpc="1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" y="5528310"/>
            <a:ext cx="9126252" cy="47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ce réservé du contenu 4"/>
          <p:cNvSpPr txBox="1"/>
          <p:nvPr/>
        </p:nvSpPr>
        <p:spPr>
          <a:xfrm>
            <a:off x="362790" y="1993436"/>
            <a:ext cx="8436167" cy="3623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1" indent="-1714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CA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Titre 1"/>
          <p:cNvSpPr txBox="1"/>
          <p:nvPr/>
        </p:nvSpPr>
        <p:spPr>
          <a:xfrm>
            <a:off x="1748027" y="1347312"/>
            <a:ext cx="5638800" cy="527172"/>
          </a:xfrm>
          <a:prstGeom prst="rect">
            <a:avLst/>
          </a:prstGeom>
          <a:ln w="50800" cap="rnd" cmpd="dbl" algn="ctr">
            <a:solidFill>
              <a:schemeClr val="accent1"/>
            </a:solidFill>
            <a:prstDash val="solid"/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LES 28 DISTRICTS SANITAIRES ELIGIBLES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043" y="2145060"/>
            <a:ext cx="8715212" cy="37737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FR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7336" y="2496600"/>
            <a:ext cx="1385237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KORO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BOUNDIALI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KOUTO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TENGRELA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DIANRA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KOUNAHIRI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MANKONO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BOUNA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DOROPO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NASSIAN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C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036" y="2186941"/>
            <a:ext cx="3813800" cy="33582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733A9AC-5C05-4FCB-95AE-A07B4EFEE747}"/>
              </a:ext>
            </a:extLst>
          </p:cNvPr>
          <p:cNvSpPr txBox="1"/>
          <p:nvPr/>
        </p:nvSpPr>
        <p:spPr>
          <a:xfrm>
            <a:off x="3687014" y="2496601"/>
            <a:ext cx="154771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DIKODOUGOU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KORHOGO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KORHOGO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M'BENGUE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SINEMATIALI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FERKESSEDOUGOU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KONG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OUANGOLODOUGOU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KANI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SEGUELA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C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  <a:sym typeface="Arial" panose="020B0604020202020204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F795FD-88CE-42F0-AE68-A7EAD0DEE586}"/>
              </a:ext>
            </a:extLst>
          </p:cNvPr>
          <p:cNvSpPr txBox="1"/>
          <p:nvPr/>
        </p:nvSpPr>
        <p:spPr>
          <a:xfrm>
            <a:off x="2001831" y="2496600"/>
            <a:ext cx="13401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TEHINI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KANIASSO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MINIGNAN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DABAKALA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KATIOLA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NIAKARAMADOU</a:t>
            </a: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MADINANI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ODIENNE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C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  <a:sym typeface="Arial" panose="020B0604020202020204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F79C307-A33A-4AA9-A9A7-488BA332CCEC}"/>
              </a:ext>
            </a:extLst>
          </p:cNvPr>
          <p:cNvSpPr txBox="1"/>
          <p:nvPr/>
        </p:nvSpPr>
        <p:spPr>
          <a:xfrm>
            <a:off x="447335" y="4651171"/>
            <a:ext cx="434006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28 Districts éligibles à forte endémicité palustre dont  </a:t>
            </a: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Dikodougou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et Dabakala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; 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C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  <a:sym typeface="Arial" panose="020B0604020202020204"/>
            </a:endParaRPr>
          </a:p>
        </p:txBody>
      </p:sp>
      <p:pic>
        <p:nvPicPr>
          <p:cNvPr id="5" name="Image 4" descr="C:\Users\COMMUNICATION\Desktop\LOGO MSHP-CI.jpg">
            <a:extLst>
              <a:ext uri="{FF2B5EF4-FFF2-40B4-BE49-F238E27FC236}">
                <a16:creationId xmlns:a16="http://schemas.microsoft.com/office/drawing/2014/main" id="{E85F7B00-9E9B-44DC-BE26-126CEE738F3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993619"/>
            <a:ext cx="980440" cy="79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6CFDE1-BAAF-FF65-29D3-058391380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71" y="1044717"/>
            <a:ext cx="109728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B23639E-41A8-19E5-800F-D8688FE18CC3}"/>
              </a:ext>
            </a:extLst>
          </p:cNvPr>
          <p:cNvSpPr txBox="1"/>
          <p:nvPr/>
        </p:nvSpPr>
        <p:spPr>
          <a:xfrm>
            <a:off x="2540000" y="240661"/>
            <a:ext cx="4546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CONTEXTE 2/</a:t>
            </a:r>
            <a:endParaRPr lang="fr-C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07440"/>
            <a:ext cx="4968240" cy="58928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>
                <a:solidFill>
                  <a:srgbClr val="C00000"/>
                </a:solidFill>
              </a:rPr>
              <a:t>      CONTEXTE 3/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1DBD703-600E-482F-A13B-8305C911F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416" y="2031561"/>
            <a:ext cx="7600950" cy="2635689"/>
          </a:xfrm>
        </p:spPr>
        <p:txBody>
          <a:bodyPr rtlCol="0">
            <a:noAutofit/>
          </a:bodyPr>
          <a:lstStyle/>
          <a:p>
            <a:pPr marL="270272" algn="just">
              <a:lnSpc>
                <a:spcPct val="115000"/>
              </a:lnSpc>
              <a:spcAft>
                <a:spcPts val="600"/>
              </a:spcAft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CI a initié la première campagne de CPS dans les DS de Dabakala et </a:t>
            </a:r>
            <a:r>
              <a:rPr lang="fr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Dikodougou</a:t>
            </a: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deux cycles </a:t>
            </a:r>
            <a:r>
              <a:rPr lang="fr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0272" algn="just">
              <a:lnSpc>
                <a:spcPct val="115000"/>
              </a:lnSpc>
              <a:spcAft>
                <a:spcPts val="600"/>
              </a:spcAft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Août au 27 </a:t>
            </a:r>
            <a:r>
              <a:rPr lang="fr-C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septembre 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272" algn="just">
              <a:lnSpc>
                <a:spcPct val="115000"/>
              </a:lnSpc>
              <a:spcAft>
                <a:spcPts val="600"/>
              </a:spcAft>
            </a:pPr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30 octobre au 10 novembre 2023</a:t>
            </a:r>
            <a:endParaRPr lang="fr-CI" sz="24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70272" algn="just">
              <a:lnSpc>
                <a:spcPct val="115000"/>
              </a:lnSpc>
              <a:spcAft>
                <a:spcPts val="600"/>
              </a:spcAft>
            </a:pPr>
            <a:endParaRPr lang="fr-FR" sz="2400" b="1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272" algn="just">
              <a:lnSpc>
                <a:spcPct val="115000"/>
              </a:lnSpc>
              <a:spcAft>
                <a:spcPts val="600"/>
              </a:spcAft>
            </a:pPr>
            <a:endParaRPr lang="fr-FR" sz="2400" b="1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D3ECA-B48C-4B11-93ED-95857960E867}"/>
              </a:ext>
            </a:extLst>
          </p:cNvPr>
          <p:cNvSpPr/>
          <p:nvPr/>
        </p:nvSpPr>
        <p:spPr>
          <a:xfrm>
            <a:off x="914400" y="4368800"/>
            <a:ext cx="7951237" cy="1381760"/>
          </a:xfrm>
          <a:prstGeom prst="rect">
            <a:avLst/>
          </a:prstGeom>
          <a:solidFill>
            <a:srgbClr val="FFFFFF"/>
          </a:solidFill>
          <a:ln w="10795" cap="flat" cmpd="sng" algn="ctr">
            <a:solidFill>
              <a:srgbClr val="40BAD2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Objectifs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Dénombrement : </a:t>
            </a:r>
            <a:r>
              <a:rPr lang="fr-F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0% de la population cible (3-59 mois)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Distribution : Couv. 90% des enfants dénombrés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4" name="Flèche : courbe vers la droite 3">
            <a:extLst>
              <a:ext uri="{FF2B5EF4-FFF2-40B4-BE49-F238E27FC236}">
                <a16:creationId xmlns:a16="http://schemas.microsoft.com/office/drawing/2014/main" id="{C06583AD-8F82-4B1D-A233-38AC9F5A5DAA}"/>
              </a:ext>
            </a:extLst>
          </p:cNvPr>
          <p:cNvSpPr/>
          <p:nvPr/>
        </p:nvSpPr>
        <p:spPr>
          <a:xfrm>
            <a:off x="391798" y="3769798"/>
            <a:ext cx="568958" cy="942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I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FD463C-DA9D-4DCA-32C0-4CEFEBA1F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6" y="279909"/>
            <a:ext cx="10972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:\Users\COMMUNICATION\Desktop\LOGO MSHP-CI.jpg">
            <a:extLst>
              <a:ext uri="{FF2B5EF4-FFF2-40B4-BE49-F238E27FC236}">
                <a16:creationId xmlns:a16="http://schemas.microsoft.com/office/drawing/2014/main" id="{E4ABEADA-E5FF-505E-83DC-1B910D74A53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142240"/>
            <a:ext cx="1214120" cy="129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23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3922" y="1013288"/>
            <a:ext cx="8518164" cy="406145"/>
          </a:xfrm>
        </p:spPr>
        <p:txBody>
          <a:bodyPr>
            <a:noAutofit/>
          </a:bodyPr>
          <a:lstStyle/>
          <a:p>
            <a:pPr algn="ctr"/>
            <a:r>
              <a:rPr lang="fr-FR" sz="21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CARTOGRAPHIES DES DISTRICTS DE MISE EN ŒUVRE CPS</a:t>
            </a:r>
          </a:p>
        </p:txBody>
      </p:sp>
      <p:pic>
        <p:nvPicPr>
          <p:cNvPr id="20" name="Picture 2" descr="eut être une image de carte et texte qui dit ’POPULATION ET DENSITÉ DANS LE DÉ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1" y="1368633"/>
            <a:ext cx="4118819" cy="45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439"/>
          <a:stretch/>
        </p:blipFill>
        <p:spPr>
          <a:xfrm>
            <a:off x="4771724" y="1709086"/>
            <a:ext cx="4194209" cy="4186990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5833728" y="4048025"/>
            <a:ext cx="1284973" cy="1768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9476" y="1457832"/>
            <a:ext cx="4042610" cy="171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/>
              </a:rPr>
              <a:t>CARTE ADMINISTRATIVE DE LA REGION DU PORO</a:t>
            </a:r>
          </a:p>
        </p:txBody>
      </p:sp>
      <p:sp>
        <p:nvSpPr>
          <p:cNvPr id="24" name="Ellipse 23"/>
          <p:cNvSpPr/>
          <p:nvPr/>
        </p:nvSpPr>
        <p:spPr>
          <a:xfrm>
            <a:off x="7776275" y="2049538"/>
            <a:ext cx="290594" cy="2975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E4267E-A328-26E8-0DAD-8CD00F758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6" y="0"/>
            <a:ext cx="1097280" cy="8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C:\Users\COMMUNICATION\Desktop\LOGO MSHP-CI.jpg">
            <a:extLst>
              <a:ext uri="{FF2B5EF4-FFF2-40B4-BE49-F238E27FC236}">
                <a16:creationId xmlns:a16="http://schemas.microsoft.com/office/drawing/2014/main" id="{5E6F37C7-7D72-6459-2EEC-E840FAB6086D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" y="142241"/>
            <a:ext cx="1214120" cy="87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7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D8E95A-AC85-ABB7-F8EC-273AA87BC079}"/>
              </a:ext>
            </a:extLst>
          </p:cNvPr>
          <p:cNvSpPr/>
          <p:nvPr/>
        </p:nvSpPr>
        <p:spPr>
          <a:xfrm>
            <a:off x="6619422" y="5310143"/>
            <a:ext cx="2497684" cy="665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CI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9AA10F1-CE3C-466A-ABE9-CA4EA0BCCBDA}"/>
              </a:ext>
            </a:extLst>
          </p:cNvPr>
          <p:cNvSpPr txBox="1"/>
          <p:nvPr/>
        </p:nvSpPr>
        <p:spPr>
          <a:xfrm>
            <a:off x="287848" y="1627006"/>
            <a:ext cx="7125518" cy="44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 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16FD911-D34A-0FB2-40AA-0E6A2FC3E973}"/>
              </a:ext>
            </a:extLst>
          </p:cNvPr>
          <p:cNvSpPr txBox="1"/>
          <p:nvPr/>
        </p:nvSpPr>
        <p:spPr>
          <a:xfrm>
            <a:off x="2592197" y="995669"/>
            <a:ext cx="35241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METHODOLOGIE</a:t>
            </a:r>
            <a:endParaRPr kumimoji="0" lang="fr-CI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6FD911-D34A-0FB2-40AA-0E6A2FC3E973}"/>
              </a:ext>
            </a:extLst>
          </p:cNvPr>
          <p:cNvSpPr txBox="1"/>
          <p:nvPr/>
        </p:nvSpPr>
        <p:spPr>
          <a:xfrm>
            <a:off x="171450" y="3943351"/>
            <a:ext cx="2686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Forte implication  des parties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Autorités administratives, politiques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leaders communautaires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endParaRPr kumimoji="0" lang="fr-C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6FD911-D34A-0FB2-40AA-0E6A2FC3E973}"/>
              </a:ext>
            </a:extLst>
          </p:cNvPr>
          <p:cNvSpPr txBox="1"/>
          <p:nvPr/>
        </p:nvSpPr>
        <p:spPr>
          <a:xfrm>
            <a:off x="6116379" y="3771901"/>
            <a:ext cx="2856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Efforts conjugués</a:t>
            </a:r>
            <a:endParaRPr kumimoji="0" lang="fr-C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STN, ECD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Superviseurs, Volontaires,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Mobilisateurs, Crieurs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16FD911-D34A-0FB2-40AA-0E6A2FC3E973}"/>
              </a:ext>
            </a:extLst>
          </p:cNvPr>
          <p:cNvSpPr txBox="1"/>
          <p:nvPr/>
        </p:nvSpPr>
        <p:spPr>
          <a:xfrm>
            <a:off x="3600450" y="4961418"/>
            <a:ext cx="200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fr-C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Engagement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PNLP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PMI/PSI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C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rPr>
              <a:t>ROLPCI</a:t>
            </a: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8" y="2069178"/>
            <a:ext cx="2398203" cy="181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19" y="2751916"/>
            <a:ext cx="2402681" cy="188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C:\Users\PNLP-5\Downloads\20231104_1259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9" y="2120493"/>
            <a:ext cx="2974181" cy="143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4984FAF-FE5B-70C2-204E-7834EB819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6" y="330709"/>
            <a:ext cx="10972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C:\Users\COMMUNICATION\Desktop\LOGO MSHP-CI.jpg">
            <a:extLst>
              <a:ext uri="{FF2B5EF4-FFF2-40B4-BE49-F238E27FC236}">
                <a16:creationId xmlns:a16="http://schemas.microsoft.com/office/drawing/2014/main" id="{4CD9324E-C5D1-956C-BED6-091D980DF3A9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" y="142241"/>
            <a:ext cx="12141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83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1C1B6D5-6754-59E7-B751-0F62A36C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METHODOLODIE</a:t>
            </a:r>
            <a:endParaRPr lang="fr-CI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7A8AD4-D85E-54E5-9E11-086D5A67A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2286002"/>
            <a:ext cx="3997325" cy="3749037"/>
          </a:xfrm>
        </p:spPr>
        <p:txBody>
          <a:bodyPr>
            <a:normAutofit fontScale="85000" lnSpcReduction="10000"/>
          </a:bodyPr>
          <a:lstStyle/>
          <a:p>
            <a:r>
              <a:rPr lang="fr-FR" sz="16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STRATÉGIE COMMUNAUTAIRE DE DISTRIBUTION DE MÉDICAMENTS ET SURVEILLANCE DES EFFETS INDÉSIRABLES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Stratégie: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A" sz="3200" dirty="0">
                <a:cs typeface="Times New Roman" panose="02020603050405020304" pitchFamily="18" charset="0"/>
              </a:rPr>
              <a:t>Porte à Porte / Ménage</a:t>
            </a:r>
            <a:endParaRPr lang="fr-FR" sz="1600" b="1" i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130969"/>
            <a:r>
              <a:rPr lang="fr-FR" sz="16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2 MOIS (CYCLES) CONSÉCUTIFS</a:t>
            </a:r>
          </a:p>
          <a:p>
            <a:pPr marL="130969"/>
            <a:r>
              <a:rPr lang="fr-FR" sz="16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3 JOURS PAR CYCLE</a:t>
            </a:r>
          </a:p>
          <a:p>
            <a:pPr marL="130969"/>
            <a:r>
              <a:rPr lang="fr-FR" sz="1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JOUR 1 </a:t>
            </a:r>
            <a:r>
              <a:rPr lang="fr-FR" sz="16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: ASC = TRAITEMENT UNIQUE DE SP 500MG DE SULFADOXINE/25 MG DE PYRIMÉTHAMINE ET D'AQ 150MG (12-59 MOIS) / 250 MG DE SULFADOXINE/12,5 MG DE PYRIMÉTHAMINE) ET AQ 75 MG (&lt; 1 AN)</a:t>
            </a:r>
          </a:p>
          <a:p>
            <a:pPr marL="130969"/>
            <a:r>
              <a:rPr lang="fr-FR" sz="1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JOURS 2 ET 3  </a:t>
            </a:r>
            <a:r>
              <a:rPr lang="fr-FR" sz="16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: MÈRES = AQ 150MG (12-59 MOIS) /AQ 75 MG (&lt;1 AN) </a:t>
            </a:r>
          </a:p>
          <a:p>
            <a:endParaRPr lang="fr-CI" dirty="0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2E47F63A-445A-32C0-C6AF-A40286BD1F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8" r="21878"/>
          <a:stretch>
            <a:fillRect/>
          </a:stretch>
        </p:blipFill>
        <p:spPr>
          <a:xfrm>
            <a:off x="4848225" y="1521904"/>
            <a:ext cx="3352800" cy="4648709"/>
          </a:xfr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3DD08AA-C6B0-5AD1-BFCF-71452F5A5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16" y="330709"/>
            <a:ext cx="109728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C:\Users\COMMUNICATION\Desktop\LOGO MSHP-CI.jpg">
            <a:extLst>
              <a:ext uri="{FF2B5EF4-FFF2-40B4-BE49-F238E27FC236}">
                <a16:creationId xmlns:a16="http://schemas.microsoft.com/office/drawing/2014/main" id="{4D9FB479-89B4-5F01-67C8-A123C5A087A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142241"/>
            <a:ext cx="1214120" cy="85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138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’images pour IMAGE RESULTAT ANIME">
            <a:extLst>
              <a:ext uri="{FF2B5EF4-FFF2-40B4-BE49-F238E27FC236}">
                <a16:creationId xmlns:a16="http://schemas.microsoft.com/office/drawing/2014/main" id="{C15D4210-1150-801E-1976-0772C79E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014538"/>
            <a:ext cx="61436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2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887</Words>
  <Application>Microsoft Office PowerPoint</Application>
  <PresentationFormat>Affichage à l'écran (4:3)</PresentationFormat>
  <Paragraphs>170</Paragraphs>
  <Slides>24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Abadi MT Condensed Extra Bold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Thème Office</vt:lpstr>
      <vt:lpstr>1_Thème Office</vt:lpstr>
      <vt:lpstr>Présentation PowerPoint</vt:lpstr>
      <vt:lpstr>                PLAN</vt:lpstr>
      <vt:lpstr>                CONTEXTE 1/</vt:lpstr>
      <vt:lpstr>Présentation PowerPoint</vt:lpstr>
      <vt:lpstr>      CONTEXTE 3/</vt:lpstr>
      <vt:lpstr>CARTOGRAPHIES DES DISTRICTS DE MISE EN ŒUVRE CPS</vt:lpstr>
      <vt:lpstr>Présentation PowerPoint</vt:lpstr>
      <vt:lpstr>METHODOLODIE</vt:lpstr>
      <vt:lpstr>Présentation PowerPoint</vt:lpstr>
      <vt:lpstr>    </vt:lpstr>
      <vt:lpstr>                   RESULTATS</vt:lpstr>
      <vt:lpstr>                 RESULTATS</vt:lpstr>
      <vt:lpstr>    </vt:lpstr>
      <vt:lpstr>RESULTAT DE L’EVALUATION RAPIDE  </vt:lpstr>
      <vt:lpstr>Répartition de ménages où la deuxième prise de médicament a été administrée à l’enfant par la mère/gardienne de l’enfant </vt:lpstr>
      <vt:lpstr>Raisons de la non-administration de la deuxième prise de SPAQ par la mère/gardienne à l’enfant selon le district </vt:lpstr>
      <vt:lpstr>Présentation PowerPoint</vt:lpstr>
      <vt:lpstr>Présentation PowerPoint</vt:lpstr>
      <vt:lpstr>    </vt:lpstr>
      <vt:lpstr>POINTS  FORTS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tchouatieua@mmv.org</dc:creator>
  <cp:keywords>, docId:1977199CA60E7F458FFA04C232ACC5C4</cp:keywords>
  <cp:lastModifiedBy>Jacques AGNON</cp:lastModifiedBy>
  <cp:revision>32</cp:revision>
  <dcterms:created xsi:type="dcterms:W3CDTF">2023-02-13T11:49:39Z</dcterms:created>
  <dcterms:modified xsi:type="dcterms:W3CDTF">2024-02-27T07:18:33Z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  <property fmtid="{D5CDD505-2E9C-101B-9397-08002B2CF9AE}" pid="3" name="ICV">
    <vt:lpwstr>3287A82FAC41428CAC72D467CDCC1394</vt:lpwstr>
  </property>
  <property fmtid="{D5CDD505-2E9C-101B-9397-08002B2CF9AE}" pid="4" name="KSOProductBuildVer">
    <vt:lpwstr>1033-11.2.0.11440</vt:lpwstr>
  </property>
</Properties>
</file>