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1" r:id="rId5"/>
  </p:sldMasterIdLst>
  <p:notesMasterIdLst>
    <p:notesMasterId r:id="rId13"/>
  </p:notesMasterIdLst>
  <p:sldIdLst>
    <p:sldId id="256" r:id="rId6"/>
    <p:sldId id="481" r:id="rId7"/>
    <p:sldId id="1314" r:id="rId8"/>
    <p:sldId id="1315" r:id="rId9"/>
    <p:sldId id="1301" r:id="rId10"/>
    <p:sldId id="1300" r:id="rId11"/>
    <p:sldId id="131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936" userDrawn="1">
          <p15:clr>
            <a:srgbClr val="A4A3A4"/>
          </p15:clr>
        </p15:guide>
        <p15:guide id="5" pos="6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dmin Mostel" initials="JM" lastIdx="41" clrIdx="0">
    <p:extLst>
      <p:ext uri="{19B8F6BF-5375-455C-9EA6-DF929625EA0E}">
        <p15:presenceInfo xmlns:p15="http://schemas.microsoft.com/office/powerpoint/2012/main" userId="S::jmostel@psi.org::1bf6f03d-2b33-4df2-bad3-6e689b728fe6" providerId="AD"/>
      </p:ext>
    </p:extLst>
  </p:cmAuthor>
  <p:cmAuthor id="2" name="Charlotte Eddis" initials="CE" lastIdx="23" clrIdx="1">
    <p:extLst>
      <p:ext uri="{19B8F6BF-5375-455C-9EA6-DF929625EA0E}">
        <p15:presenceInfo xmlns:p15="http://schemas.microsoft.com/office/powerpoint/2012/main" userId="S::ceddis@psi.org::4fccab93-82f3-4b4b-9597-eb75872c70a2" providerId="AD"/>
      </p:ext>
    </p:extLst>
  </p:cmAuthor>
  <p:cmAuthor id="3" name="Thierno Mamadou Ba" initials="TMB" lastIdx="1" clrIdx="2">
    <p:extLst>
      <p:ext uri="{19B8F6BF-5375-455C-9EA6-DF929625EA0E}">
        <p15:presenceInfo xmlns:p15="http://schemas.microsoft.com/office/powerpoint/2012/main" userId="S::tba@psi.org::95e681e7-1141-4287-aba4-3adfbd958831" providerId="AD"/>
      </p:ext>
    </p:extLst>
  </p:cmAuthor>
  <p:cmAuthor id="4" name="Nicole Carbone" initials="NC" lastIdx="16" clrIdx="3">
    <p:extLst>
      <p:ext uri="{19B8F6BF-5375-455C-9EA6-DF929625EA0E}">
        <p15:presenceInfo xmlns:p15="http://schemas.microsoft.com/office/powerpoint/2012/main" userId="S::ncarbone@psi.org::d55cc107-ffa2-4237-9bf9-ade861566e08" providerId="AD"/>
      </p:ext>
    </p:extLst>
  </p:cmAuthor>
  <p:cmAuthor id="5" name="Beh Kamate" initials="BK" lastIdx="6" clrIdx="4">
    <p:extLst>
      <p:ext uri="{19B8F6BF-5375-455C-9EA6-DF929625EA0E}">
        <p15:presenceInfo xmlns:p15="http://schemas.microsoft.com/office/powerpoint/2012/main" userId="S::bkamate@psimali.org::730dd353-5d31-4b61-bb36-9477579f32bc" providerId="AD"/>
      </p:ext>
    </p:extLst>
  </p:cmAuthor>
  <p:cmAuthor id="6" name="Maman Bacharou Badamassi" initials="MB" lastIdx="2" clrIdx="5">
    <p:extLst>
      <p:ext uri="{19B8F6BF-5375-455C-9EA6-DF929625EA0E}">
        <p15:presenceInfo xmlns:p15="http://schemas.microsoft.com/office/powerpoint/2012/main" userId="S::mbadamassi@psi.org::5c7583e7-c920-4eef-99d3-a857179dbfe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67B9"/>
    <a:srgbClr val="A7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844BDD-BE34-42A7-B7E3-6A47764D8D2E}" v="4" dt="2024-02-26T15:48:06.6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2450" autoAdjust="0"/>
  </p:normalViewPr>
  <p:slideViewPr>
    <p:cSldViewPr snapToGrid="0">
      <p:cViewPr varScale="1">
        <p:scale>
          <a:sx n="42" d="100"/>
          <a:sy n="42" d="100"/>
        </p:scale>
        <p:origin x="224" y="28"/>
      </p:cViewPr>
      <p:guideLst>
        <p:guide orient="horz" pos="696"/>
        <p:guide pos="3840"/>
        <p:guide orient="horz" pos="1272"/>
        <p:guide orient="horz" pos="936"/>
        <p:guide pos="6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1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D629F-6672-4D26-A108-CCEC873DA129}" type="datetimeFigureOut">
              <a:rPr lang="en-US" smtClean="0"/>
              <a:t>28-Feb-24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CC06F-C66A-4720-82AD-DAC6FA356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81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1150C-618B-4C4A-A144-1F9FB681A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9EC3BF-EE6E-46A2-B86C-719D12425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DA203-5BA3-4C99-975B-6DA723D82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BE621-B0F9-4B83-9CB6-BEBA21321A3D}" type="datetime1">
              <a:rPr lang="en-US" smtClean="0"/>
              <a:t>28-Feb-24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01E87-C108-4B3B-9542-1CDC73332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6ED2D-3DEE-4B98-A01E-0A5655C7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31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4AFC6-37A9-4108-9AE0-596E187F7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4EDF80-DA86-430F-BD6B-5D484D22E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22E13-6D4A-4F9C-A39D-3B35102A2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6A49D-8E78-42A6-8FBB-B5DA61AF982D}" type="datetime1">
              <a:rPr lang="en-US" smtClean="0"/>
              <a:t>28-Feb-24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9D0E8-0675-4590-A126-8EC17FC5C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A0825-0473-4522-BED2-E4A9D31C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2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B159E2-FD6F-48E6-B6E0-E07771F0DD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BF7190-FBF9-4A2D-A440-D5BC9F9B8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69C14-FD38-4CB8-A64B-9E4635AD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7BE1-E7B0-49FA-8863-E2B6B7004125}" type="datetime1">
              <a:rPr lang="en-US" smtClean="0"/>
              <a:t>28-Feb-24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67F4E-5653-4B10-BFD6-67335D235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CD441-B6A5-48F2-9D93-60E33BAC3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90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336C373-DE87-A646-B2D9-679F2F7300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28224"/>
            <a:ext cx="10262356" cy="5974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GOES HERE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BBFDADE-A025-B648-A763-1BA4C9F3AC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60575"/>
            <a:ext cx="10262356" cy="3569201"/>
          </a:xfrm>
        </p:spPr>
        <p:txBody>
          <a:bodyPr/>
          <a:lstStyle>
            <a:lvl1pPr>
              <a:defRPr sz="1800" b="0" i="0">
                <a:latin typeface="Gill Sans MT" panose="020B0502020104020203" pitchFamily="34" charset="77"/>
                <a:ea typeface="+mn-ea"/>
                <a:cs typeface="Gill Sans Light" panose="020B03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775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01281-C127-4AC7-9C4E-484832D04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5418" y="1122363"/>
            <a:ext cx="680258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8673C-0F8C-417D-B2C4-252FD2447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2704" y="3602038"/>
            <a:ext cx="772529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746F4-F65C-4A2F-B122-11E415BB9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0FB1-4F82-4F31-ADEB-B26E105E9351}" type="datetimeFigureOut">
              <a:rPr lang="en-US" smtClean="0"/>
              <a:t>28-Feb-24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963A6-A80A-4C5A-8278-A4E7D325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5BFC9-F39F-403D-9797-61874EF7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D4CA5-08BA-4427-8EF6-A04BB4881E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4B4097-9004-4163-AD2E-A7D100E16DC1}"/>
              </a:ext>
            </a:extLst>
          </p:cNvPr>
          <p:cNvSpPr/>
          <p:nvPr userDrawn="1"/>
        </p:nvSpPr>
        <p:spPr>
          <a:xfrm>
            <a:off x="2396836" y="0"/>
            <a:ext cx="9829800" cy="5865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DA18321-33F4-4862-BCBD-6947E2982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6" t="17284" r="25498" b="21549"/>
          <a:stretch/>
        </p:blipFill>
        <p:spPr>
          <a:xfrm>
            <a:off x="55418" y="0"/>
            <a:ext cx="2286000" cy="18172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7BFA3F-D2CF-439C-814D-24490FD0FC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7880" t="-513" r="8014" b="513"/>
          <a:stretch/>
        </p:blipFill>
        <p:spPr>
          <a:xfrm>
            <a:off x="55418" y="3758650"/>
            <a:ext cx="2341418" cy="21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68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7C297-81ED-4000-A2F4-CDFD914F870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9165D-678C-4FCE-9996-2CA4AA661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E22C83-5402-4E93-9E2E-9738834A617F}"/>
              </a:ext>
            </a:extLst>
          </p:cNvPr>
          <p:cNvGrpSpPr/>
          <p:nvPr userDrawn="1"/>
        </p:nvGrpSpPr>
        <p:grpSpPr>
          <a:xfrm>
            <a:off x="709126" y="6050545"/>
            <a:ext cx="10644674" cy="753061"/>
            <a:chOff x="709126" y="6050545"/>
            <a:chExt cx="10644674" cy="753061"/>
          </a:xfrm>
        </p:grpSpPr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22BC9630-44D2-48E1-AC6D-2C107DB1CB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86" t="17284" r="25498" b="21549"/>
            <a:stretch/>
          </p:blipFill>
          <p:spPr>
            <a:xfrm>
              <a:off x="709126" y="6194536"/>
              <a:ext cx="766171" cy="60907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484E535-8C47-49B6-A06B-8AF1D405859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7880" t="-513" r="8014" b="513"/>
            <a:stretch/>
          </p:blipFill>
          <p:spPr>
            <a:xfrm>
              <a:off x="10544235" y="6050545"/>
              <a:ext cx="809565" cy="753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7816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47C21-97B3-4D4B-884C-B44C6EAD29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AE5D9-B8ED-4B91-B957-F9FA11C55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8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FE85E-5DA8-4B68-A5E2-990598B77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899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9B572F6-FB90-4F25-B722-B76EEE682D69}"/>
              </a:ext>
            </a:extLst>
          </p:cNvPr>
          <p:cNvGrpSpPr/>
          <p:nvPr userDrawn="1"/>
        </p:nvGrpSpPr>
        <p:grpSpPr>
          <a:xfrm>
            <a:off x="709126" y="6050545"/>
            <a:ext cx="10644674" cy="753061"/>
            <a:chOff x="709126" y="6050545"/>
            <a:chExt cx="10644674" cy="753061"/>
          </a:xfrm>
        </p:grpSpPr>
        <p:pic>
          <p:nvPicPr>
            <p:cNvPr id="9" name="Picture 8" descr="Logo, company name&#10;&#10;Description automatically generated">
              <a:extLst>
                <a:ext uri="{FF2B5EF4-FFF2-40B4-BE49-F238E27FC236}">
                  <a16:creationId xmlns:a16="http://schemas.microsoft.com/office/drawing/2014/main" id="{D8B013B9-98A2-4510-AF5D-79E4AB4F663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86" t="17284" r="25498" b="21549"/>
            <a:stretch/>
          </p:blipFill>
          <p:spPr>
            <a:xfrm>
              <a:off x="709126" y="6194536"/>
              <a:ext cx="766171" cy="60907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A9CCE87-7DBF-4C9D-AB4D-E3D5DB9408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7880" t="-513" r="8014" b="513"/>
            <a:stretch/>
          </p:blipFill>
          <p:spPr>
            <a:xfrm>
              <a:off x="10544235" y="6050545"/>
              <a:ext cx="809565" cy="753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9007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5CC9A-263C-4EBF-9AD9-9D3BE195AC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5751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1261" y="356619"/>
            <a:ext cx="10488000" cy="99719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slide 1-column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1276" y="1613648"/>
            <a:ext cx="10488000" cy="50426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420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AB222-6B29-4AF4-B9D7-4D0AD4C23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508F7-308E-4383-8652-5A1ECB5DA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C3093-186F-4663-871B-9951D028D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EB1DC-8DEF-4A60-8F4B-2B2A9D51A31D}" type="datetime1">
              <a:rPr lang="en-US" smtClean="0"/>
              <a:t>28-Feb-24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8563E-DF9C-4E02-B62F-65CD123C5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44F95-D83D-4392-98A7-C743802C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0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D4C7A-D341-4C19-A1D6-B8DB9ACC0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38018-157E-41ED-8D29-1757391AC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B8958-9F2A-4127-8E78-24B9ABE69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9C4A-1ED6-480B-A089-8D03A093CDCC}" type="datetime1">
              <a:rPr lang="en-US" smtClean="0"/>
              <a:t>28-Feb-24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9952D-B83C-47A3-A486-E4E3AE736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D111C-F259-434D-A2DF-4DEB809E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4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57955-A736-484D-B773-BEB10189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F1C02-24C9-4278-B55D-64E818689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2A305-65CD-4486-9CB0-149627116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23E26-E759-4A77-8F3D-F55871B10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3C4A-3A19-4A40-B60C-CF0146E88B1E}" type="datetime1">
              <a:rPr lang="en-US" smtClean="0"/>
              <a:t>28-Feb-24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42975-AC5D-4D96-8908-8BA67014B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5BD15-71E8-441A-A80B-6F835F05E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0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930D2-A5AB-41EE-B5BF-A8F7F04C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3C5A1-2B18-4CCA-8558-C411855CE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4B9C4-5323-4D3D-A677-A015307FC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0A922-AC76-44E0-8283-636FD9B08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7581F8-27AF-4A4A-911F-8C77C20F2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E3592-F2EC-4662-8E52-1A810340E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29FF-E040-4796-9095-B243BC7817C7}" type="datetime1">
              <a:rPr lang="en-US" smtClean="0"/>
              <a:t>28-Feb-24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58CD20-FFC7-4DEC-8E8F-D818D8045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3F6F89-DFFB-467E-B970-CBBBA5599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2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DE74B-A478-462E-8BB6-FE84F250C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1E891C-BBEF-4E88-8BDC-4C77AF34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A1EC-1B2A-4B6C-A5CB-6D51B2599EDB}" type="datetime1">
              <a:rPr lang="en-US" smtClean="0"/>
              <a:t>28-Feb-24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7EB7F-4892-42EF-87E2-AEF559DB2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2F031-2A64-4C2E-ABF9-3C9C7042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9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8150E8-B8FD-47F4-AB60-38F371B18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03DD-A0A8-4E64-806F-8C3958C0E156}" type="datetime1">
              <a:rPr lang="en-US" smtClean="0"/>
              <a:t>28-Feb-24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97B77D-279A-4A1A-9EC0-028B309E4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C7655-7CA4-4515-B3E6-0F9D4F949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10E6-94CB-4A84-964A-BC1C074E2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D9411-77EE-4391-ACBD-4C995058A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ED519-60A5-4411-8DFD-FE87E87D4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3EF6F-F3A5-4D4C-82FA-29C748FCC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901F4-57DC-4991-BC58-A8015DC7F574}" type="datetime1">
              <a:rPr lang="en-US" smtClean="0"/>
              <a:t>28-Feb-24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AC5C3-9604-4989-8AC1-1723FCE89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AD8E69-A244-4E5D-9801-26771A60C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7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4185A-F67B-41C5-9564-DA822ABFA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D3A16B-E173-4395-8ADD-6203CF6473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F4EFD2-464F-4E8F-BB9F-165B3EEDC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1E671-D2B3-47E4-B4B3-DDB5CA01E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9E33-B536-4BC6-9367-1F0F4C0DFED6}" type="datetime1">
              <a:rPr lang="en-US" smtClean="0"/>
              <a:t>28-Feb-24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AB15F-8589-4478-BE0C-DF0F7EBC8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2003D-94F7-44B6-8DC7-1FDFAD556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4A5B-3CFC-4180-A885-423B0562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4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83A40B-93CD-457F-9969-6364DE4D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CACE2-C7C7-4154-9BEC-1AE684B91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B17E1-6C42-475F-9767-6C4124EF6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0DE53-8854-4E98-B85A-01EA773F5139}" type="datetime1">
              <a:rPr lang="en-US" smtClean="0"/>
              <a:t>28-Feb-24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00346-A188-4C53-8E2B-C98899108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D80B4-B1B9-43F4-98A8-E446B04E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94A5B-3CFC-4180-A885-423B0562C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4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FFD0DC-289D-4A3F-87D1-2FBA73FC3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798B9-BC0A-4B77-8BDC-52844CA3F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AC1EE-E56D-4528-BEE1-6A32FB679D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1567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F0FB1-4F82-4F31-ADEB-B26E105E9351}" type="datetimeFigureOut">
              <a:rPr lang="en-US" smtClean="0"/>
              <a:t>28-Feb-24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099A8-1B50-4256-AF44-00FC0AF8C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3010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D4CA5-08BA-4427-8EF6-A04BB4881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6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uzanne.vanhulle@cr.org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c-alliance.org/resources/video-me-webinar-approaches-to-smc-campaigns-can-we-believe-what-is-reporte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c-alliance.org/smc-resources/national-and-subnational-processes-and-contexts-for-modelingeng-french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who.int/publications/i/item/9789240073692" TargetMode="External"/><Relationship Id="rId5" Type="http://schemas.openxmlformats.org/officeDocument/2006/relationships/hyperlink" Target="https://www.smc-alliance.org/smc-resources/me-webinar-decoding-the-impact-of-smc-english-version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uzanne.vanhulle@cr.org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3652-165E-4A8D-925B-4E505CDB9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4060" y="1058043"/>
            <a:ext cx="7909487" cy="243514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SEASONAL MALARIA CHEMOPREVENTION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MONITORING &amp; EVALUATION SUB-GROUP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EF55A5-73E7-4274-B56A-2C39C475A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6157" y="3602038"/>
            <a:ext cx="7725295" cy="1655762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Update to the SMC Alliance Annual Meeting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99C9DD-71E3-4D26-823C-F34FDF292363}"/>
              </a:ext>
            </a:extLst>
          </p:cNvPr>
          <p:cNvSpPr txBox="1"/>
          <p:nvPr/>
        </p:nvSpPr>
        <p:spPr>
          <a:xfrm>
            <a:off x="5971910" y="5931016"/>
            <a:ext cx="5765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 SMC M&amp;E Sub-Group of the SMC Alliance </a:t>
            </a:r>
          </a:p>
          <a:p>
            <a:pPr algn="r"/>
            <a:r>
              <a:rPr lang="en-US" dirty="0"/>
              <a:t>For questions or feedback, email: </a:t>
            </a:r>
            <a:r>
              <a:rPr lang="en-US" dirty="0">
                <a:hlinkClick r:id="rId2"/>
              </a:rPr>
              <a:t>suzanne.vanhulle@cr.org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3754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AE67A8-0BDC-4369-A8B0-E5C475E1A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681" y="5381215"/>
            <a:ext cx="2369319" cy="148164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35416-0465-4FFB-9802-7B1B2F403B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431161"/>
            <a:ext cx="6229865" cy="454950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Gill Sans MT" panose="020B0502020104020203" pitchFamily="34" charset="0"/>
                <a:cs typeface="Times New Roman" panose="02020603050405020304" pitchFamily="18" charset="0"/>
              </a:rPr>
              <a:t>First met on 6 November 2020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Gill Sans MT" panose="020B0502020104020203" pitchFamily="34" charset="0"/>
                <a:cs typeface="Times New Roman" panose="02020603050405020304" pitchFamily="18" charset="0"/>
              </a:rPr>
              <a:t>Terms of Reference finalized in January 2021</a:t>
            </a:r>
            <a:endParaRPr lang="en-US" sz="2000" dirty="0">
              <a:latin typeface="Gill Sans MT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</a:t>
            </a:r>
            <a:r>
              <a:rPr lang="en-US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a platform where members of the SMC community can</a:t>
            </a:r>
            <a:r>
              <a:rPr lang="en-US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challenges and best practices in M&amp;E, and can discuss and collectively develop and harmonize tools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Membership</a:t>
            </a:r>
            <a:r>
              <a:rPr lang="en-US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balance of scientific and programmatic knowledge and experience, as well as geographic representation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focus area</a:t>
            </a:r>
            <a:r>
              <a:rPr lang="en-US" sz="2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to support NMP and WHO efforts on the annual World Malaria Report chapter on SMC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457808-D69E-4581-8D93-F88134E08302}"/>
              </a:ext>
            </a:extLst>
          </p:cNvPr>
          <p:cNvSpPr txBox="1">
            <a:spLocks/>
          </p:cNvSpPr>
          <p:nvPr/>
        </p:nvSpPr>
        <p:spPr>
          <a:xfrm>
            <a:off x="838200" y="319001"/>
            <a:ext cx="10515600" cy="7441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7030A0"/>
                </a:solidFill>
                <a:latin typeface="Gill Sans MT"/>
              </a:rPr>
              <a:t>Terms of the Reference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5" name="Picture 4" descr="A person holding a packet of medicine&#10;&#10;Description automatically generated">
            <a:extLst>
              <a:ext uri="{FF2B5EF4-FFF2-40B4-BE49-F238E27FC236}">
                <a16:creationId xmlns:a16="http://schemas.microsoft.com/office/drawing/2014/main" id="{FA1E3A08-A3FD-EBED-8DC5-D007AC621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733" y="815546"/>
            <a:ext cx="3193191" cy="478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51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83A2B6-39DE-4E48-AF2C-1F156105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681" y="5381215"/>
            <a:ext cx="2369319" cy="148164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B457808-D69E-4581-8D93-F88134E08302}"/>
              </a:ext>
            </a:extLst>
          </p:cNvPr>
          <p:cNvSpPr txBox="1">
            <a:spLocks/>
          </p:cNvSpPr>
          <p:nvPr/>
        </p:nvSpPr>
        <p:spPr>
          <a:xfrm>
            <a:off x="4448655" y="2020277"/>
            <a:ext cx="3228154" cy="37750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7030A0"/>
                </a:solidFill>
                <a:latin typeface="Gill Sans MT"/>
              </a:rPr>
              <a:t>Achievements in 2023 : Webinar Series (March)</a:t>
            </a:r>
          </a:p>
          <a:p>
            <a:pPr algn="ctr"/>
            <a:endParaRPr lang="en-US" sz="4000" dirty="0">
              <a:latin typeface="Gill Sans MT"/>
            </a:endParaRPr>
          </a:p>
          <a:p>
            <a:pPr algn="ctr"/>
            <a:r>
              <a:rPr lang="en-US" sz="4000" dirty="0">
                <a:hlinkClick r:id="rId3"/>
              </a:rPr>
              <a:t>Recording</a:t>
            </a:r>
            <a:endParaRPr lang="en-US" sz="4000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49F0BDA8-B296-6CBF-838B-3920EA7FB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6"/>
          <a:stretch/>
        </p:blipFill>
        <p:spPr bwMode="auto">
          <a:xfrm>
            <a:off x="320375" y="87535"/>
            <a:ext cx="4082702" cy="66829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7" name="Picture 2" descr="A picture containing website&#10;&#10;Description automatically generated">
            <a:extLst>
              <a:ext uri="{FF2B5EF4-FFF2-40B4-BE49-F238E27FC236}">
                <a16:creationId xmlns:a16="http://schemas.microsoft.com/office/drawing/2014/main" id="{7B25F58B-A582-6FA7-0204-0FB426B70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3"/>
          <a:stretch/>
        </p:blipFill>
        <p:spPr bwMode="auto">
          <a:xfrm>
            <a:off x="7722388" y="19694"/>
            <a:ext cx="4082702" cy="682168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24269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83A2B6-39DE-4E48-AF2C-1F156105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681" y="5381215"/>
            <a:ext cx="2369319" cy="148164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B457808-D69E-4581-8D93-F88134E08302}"/>
              </a:ext>
            </a:extLst>
          </p:cNvPr>
          <p:cNvSpPr txBox="1">
            <a:spLocks/>
          </p:cNvSpPr>
          <p:nvPr/>
        </p:nvSpPr>
        <p:spPr>
          <a:xfrm>
            <a:off x="4454014" y="2094416"/>
            <a:ext cx="3228154" cy="31572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7030A0"/>
                </a:solidFill>
                <a:latin typeface="Gill Sans MT"/>
              </a:rPr>
              <a:t>Achievements in 2023 : Webinar Series (July)</a:t>
            </a:r>
          </a:p>
          <a:p>
            <a:pPr algn="ctr"/>
            <a:endParaRPr lang="en-US" sz="4000" dirty="0">
              <a:solidFill>
                <a:srgbClr val="7030A0"/>
              </a:solidFill>
              <a:latin typeface="Gill Sans MT"/>
            </a:endParaRPr>
          </a:p>
          <a:p>
            <a:pPr algn="ctr"/>
            <a:r>
              <a:rPr lang="en-US" sz="4000" dirty="0">
                <a:solidFill>
                  <a:srgbClr val="7030A0"/>
                </a:solidFill>
                <a:latin typeface="Gill Sans MT"/>
                <a:hlinkClick r:id="rId3"/>
              </a:rPr>
              <a:t>Recording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147F5D-6B8B-242C-1927-3A6ACBEFE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33" y="0"/>
            <a:ext cx="4439692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840705-6C5E-1A55-3651-0F85D35BA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7987" y="0"/>
            <a:ext cx="4454013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1307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83A2B6-39DE-4E48-AF2C-1F156105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986" y="5934211"/>
            <a:ext cx="1485014" cy="9286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B457808-D69E-4581-8D93-F88134E08302}"/>
              </a:ext>
            </a:extLst>
          </p:cNvPr>
          <p:cNvSpPr txBox="1">
            <a:spLocks/>
          </p:cNvSpPr>
          <p:nvPr/>
        </p:nvSpPr>
        <p:spPr>
          <a:xfrm>
            <a:off x="2333367" y="24151"/>
            <a:ext cx="10515600" cy="7441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7030A0"/>
                </a:solidFill>
                <a:latin typeface="Gill Sans MT"/>
              </a:rPr>
              <a:t>Achievements in 2023 - Continued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600C4E-29AE-6A19-EBAC-6C96273B9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492" y="2019297"/>
            <a:ext cx="3307362" cy="46912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72B805E-C655-0231-E2C0-B871CC9D4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7" y="2155736"/>
            <a:ext cx="6176170" cy="377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72983C-070C-23F0-3366-97AAFC1BAC50}"/>
              </a:ext>
            </a:extLst>
          </p:cNvPr>
          <p:cNvSpPr txBox="1"/>
          <p:nvPr/>
        </p:nvSpPr>
        <p:spPr>
          <a:xfrm>
            <a:off x="0" y="1367589"/>
            <a:ext cx="6097772" cy="462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Webinar Series (September): </a:t>
            </a:r>
            <a:r>
              <a:rPr lang="en-US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Recording link</a:t>
            </a:r>
            <a:endParaRPr lang="en-US" sz="24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173FFE-814F-9DCA-37F5-1A117748855D}"/>
              </a:ext>
            </a:extLst>
          </p:cNvPr>
          <p:cNvSpPr txBox="1"/>
          <p:nvPr/>
        </p:nvSpPr>
        <p:spPr>
          <a:xfrm>
            <a:off x="5860193" y="913826"/>
            <a:ext cx="6654112" cy="959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Contributed to Chapter 5 (M&amp;E) of </a:t>
            </a:r>
          </a:p>
          <a:p>
            <a:pPr marL="457200" lvl="1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WHO’s SMC Field Guide</a:t>
            </a:r>
            <a:endParaRPr lang="en-US" sz="24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620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35416-0465-4FFB-9802-7B1B2F403B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648" y="1188987"/>
            <a:ext cx="7655771" cy="51692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2575" lvl="1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Gill Sans MT" panose="020B0502020104020203" pitchFamily="34" charset="0"/>
                <a:cs typeface="Times New Roman" panose="02020603050405020304" pitchFamily="18" charset="0"/>
              </a:rPr>
              <a:t>Webinar Series – Continued:</a:t>
            </a:r>
          </a:p>
          <a:p>
            <a:pPr marL="739775" lvl="2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Gill Sans MT" panose="020B0502020104020203" pitchFamily="34" charset="0"/>
                <a:cs typeface="Times New Roman" panose="02020603050405020304" pitchFamily="18" charset="0"/>
              </a:rPr>
              <a:t>Monitoring resistance markers (need to monitor, but no standard approach)</a:t>
            </a:r>
          </a:p>
          <a:p>
            <a:pPr marL="739775" lvl="2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Gill Sans MT" panose="020B0502020104020203" pitchFamily="34" charset="0"/>
                <a:cs typeface="Times New Roman" panose="02020603050405020304" pitchFamily="18" charset="0"/>
              </a:rPr>
              <a:t>Using statistical models for impact evaluations</a:t>
            </a:r>
          </a:p>
          <a:p>
            <a:pPr marL="739775" lvl="2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Gill Sans MT" panose="020B0502020104020203" pitchFamily="34" charset="0"/>
                <a:cs typeface="Times New Roman" panose="02020603050405020304" pitchFamily="18" charset="0"/>
              </a:rPr>
              <a:t>Cost effectiveness &amp; Cost per DALYS averted</a:t>
            </a:r>
          </a:p>
          <a:p>
            <a:pPr marL="282575" lvl="1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Gill Sans MT" panose="020B0502020104020203" pitchFamily="34" charset="0"/>
                <a:cs typeface="Times New Roman" panose="02020603050405020304" pitchFamily="18" charset="0"/>
              </a:rPr>
              <a:t>Country consultations on the SMC M&amp;E Toolkit (i.e. better understanding how countries are using the SMC indicators in the toolkit and challenges)</a:t>
            </a:r>
          </a:p>
          <a:p>
            <a:pPr marL="282575" lvl="1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Gill Sans MT" panose="020B0502020104020203" pitchFamily="34" charset="0"/>
                <a:cs typeface="Times New Roman" panose="02020603050405020304" pitchFamily="18" charset="0"/>
              </a:rPr>
              <a:t>Annex to the SMC Field Guide: Compendium of Sample SMC Data Collection and M&amp;E Forms  </a:t>
            </a:r>
          </a:p>
          <a:p>
            <a:pPr marL="282575" lvl="1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Gill Sans MT" panose="020B0502020104020203" pitchFamily="34" charset="0"/>
                <a:cs typeface="Times New Roman" panose="02020603050405020304" pitchFamily="18" charset="0"/>
              </a:rPr>
              <a:t>Support the World Malaria Report 2024 SMC chapter</a:t>
            </a:r>
          </a:p>
          <a:p>
            <a:pPr marL="282575" lvl="1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282575" lvl="1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282575" lvl="1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457808-D69E-4581-8D93-F88134E08302}"/>
              </a:ext>
            </a:extLst>
          </p:cNvPr>
          <p:cNvSpPr txBox="1">
            <a:spLocks/>
          </p:cNvSpPr>
          <p:nvPr/>
        </p:nvSpPr>
        <p:spPr>
          <a:xfrm>
            <a:off x="627527" y="155983"/>
            <a:ext cx="10515600" cy="7441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7030A0"/>
                </a:solidFill>
                <a:latin typeface="Gill Sans MT"/>
              </a:rPr>
              <a:t>Plans for 2024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83A2B6-39DE-4E48-AF2C-1F156105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681" y="5381215"/>
            <a:ext cx="2369319" cy="14816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9F2E04-5AB6-27EB-CB3C-A19DEC10A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0175" y="2145776"/>
            <a:ext cx="3193301" cy="45294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37337D-F33E-59D1-9F71-C1A907DA9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424" y="182754"/>
            <a:ext cx="3413052" cy="15266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53923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35416-0465-4FFB-9802-7B1B2F403B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648" y="1188987"/>
            <a:ext cx="10753006" cy="51692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2575" lvl="1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highlight>
                <a:srgbClr val="FFFF00"/>
              </a:highlight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282575" lvl="1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Gill Sans MT" panose="020B0502020104020203" pitchFamily="34" charset="0"/>
                <a:cs typeface="Times New Roman" panose="02020603050405020304" pitchFamily="18" charset="0"/>
              </a:rPr>
              <a:t>What are the SMC-related M&amp;E challenges that you are facing?</a:t>
            </a:r>
          </a:p>
          <a:p>
            <a:pPr marL="282575" lvl="1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Gill Sans MT" panose="020B0502020104020203" pitchFamily="34" charset="0"/>
                <a:cs typeface="Times New Roman" panose="02020603050405020304" pitchFamily="18" charset="0"/>
              </a:rPr>
              <a:t>What would you like the M&amp;E sub-group to focus on to help you better monitor and evaluate your SMC campaigns?</a:t>
            </a:r>
          </a:p>
          <a:p>
            <a:pPr marL="282575" lvl="1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latin typeface="Gill Sans MT" panose="020B0502020104020203" pitchFamily="34" charset="0"/>
                <a:cs typeface="Times New Roman" panose="02020603050405020304" pitchFamily="18" charset="0"/>
              </a:rPr>
              <a:t>Please provide your inputs! </a:t>
            </a:r>
          </a:p>
          <a:p>
            <a:pPr marL="282575" lvl="1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282575" lvl="1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endParaRPr lang="en-US" sz="2200" b="1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0" lvl="1" indent="0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b="1" dirty="0">
                <a:solidFill>
                  <a:srgbClr val="00B050"/>
                </a:solidFill>
                <a:latin typeface="Gill Sans MT" panose="020B0502020104020203" pitchFamily="34" charset="0"/>
              </a:rPr>
              <a:t>For questions or feedback, please email: </a:t>
            </a:r>
            <a:r>
              <a:rPr lang="en-US" sz="2200" b="1" dirty="0">
                <a:latin typeface="Gill Sans MT" panose="020B0502020104020203" pitchFamily="34" charset="0"/>
                <a:hlinkClick r:id="rId2"/>
              </a:rPr>
              <a:t>suzanne.vanhulle@crs.org</a:t>
            </a:r>
            <a:r>
              <a:rPr lang="en-US" sz="2200" b="1" dirty="0">
                <a:latin typeface="Gill Sans MT" panose="020B0502020104020203" pitchFamily="34" charset="0"/>
              </a:rPr>
              <a:t> </a:t>
            </a:r>
          </a:p>
          <a:p>
            <a:pPr marL="0" lvl="1" indent="0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282575" lvl="1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282575" lvl="1" indent="-282575">
              <a:lnSpc>
                <a:spcPct val="9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457808-D69E-4581-8D93-F88134E08302}"/>
              </a:ext>
            </a:extLst>
          </p:cNvPr>
          <p:cNvSpPr txBox="1">
            <a:spLocks/>
          </p:cNvSpPr>
          <p:nvPr/>
        </p:nvSpPr>
        <p:spPr>
          <a:xfrm>
            <a:off x="838200" y="318997"/>
            <a:ext cx="10515600" cy="7441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7030A0"/>
                </a:solidFill>
                <a:latin typeface="Gill Sans MT"/>
              </a:rPr>
              <a:t>Plans for 2024 – Inputs from attendees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83A2B6-39DE-4E48-AF2C-1F1561051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2681" y="5381215"/>
            <a:ext cx="2369319" cy="148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18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AEE6EA96BE3E4EB492D463EE6A1F52" ma:contentTypeVersion="16" ma:contentTypeDescription="Create a new document." ma:contentTypeScope="" ma:versionID="b6526f6ca9108997fddcf364225ebcd0">
  <xsd:schema xmlns:xsd="http://www.w3.org/2001/XMLSchema" xmlns:xs="http://www.w3.org/2001/XMLSchema" xmlns:p="http://schemas.microsoft.com/office/2006/metadata/properties" xmlns:ns1="http://schemas.microsoft.com/sharepoint/v3" xmlns:ns2="904256b0-da5e-44ec-8fbf-7e6182eb04b3" xmlns:ns3="fd6cf429-9e6f-43c2-ad95-3825faa51009" targetNamespace="http://schemas.microsoft.com/office/2006/metadata/properties" ma:root="true" ma:fieldsID="adb6bbe662c9fdc7e168a2c8cd4c8033" ns1:_="" ns2:_="" ns3:_="">
    <xsd:import namespace="http://schemas.microsoft.com/sharepoint/v3"/>
    <xsd:import namespace="904256b0-da5e-44ec-8fbf-7e6182eb04b3"/>
    <xsd:import namespace="fd6cf429-9e6f-43c2-ad95-3825faa510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Date" minOccurs="0"/>
                <xsd:element ref="ns2:Dateand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256b0-da5e-44ec-8fbf-7e6182eb04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" ma:index="22" nillable="true" ma:displayName="Date" ma:format="DateOnly" ma:internalName="Date">
      <xsd:simpleType>
        <xsd:restriction base="dms:DateTime"/>
      </xsd:simpleType>
    </xsd:element>
    <xsd:element name="DateandTime" ma:index="23" nillable="true" ma:displayName="Date and Time" ma:format="DateTime" ma:internalName="DateandTim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6cf429-9e6f-43c2-ad95-3825faa5100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DateandTime xmlns="904256b0-da5e-44ec-8fbf-7e6182eb04b3" xsi:nil="true"/>
    <_ip_UnifiedCompliancePolicyProperties xmlns="http://schemas.microsoft.com/sharepoint/v3" xsi:nil="true"/>
    <Date xmlns="904256b0-da5e-44ec-8fbf-7e6182eb04b3" xsi:nil="true"/>
    <SharedWithUsers xmlns="fd6cf429-9e6f-43c2-ad95-3825faa51009">
      <UserInfo>
        <DisplayName>Charlotte Eddis</DisplayName>
        <AccountId>745</AccountId>
        <AccountType/>
      </UserInfo>
      <UserInfo>
        <DisplayName>Beh Kamate</DisplayName>
        <AccountId>854</AccountId>
        <AccountType/>
      </UserInfo>
      <UserInfo>
        <DisplayName>Jean Yves Mukamba</DisplayName>
        <AccountId>879</AccountId>
        <AccountType/>
      </UserInfo>
      <UserInfo>
        <DisplayName>Daniel Koko</DisplayName>
        <AccountId>446</AccountId>
        <AccountType/>
      </UserInfo>
      <UserInfo>
        <DisplayName>Maman Bacharou Badamassi</DisplayName>
        <AccountId>114</AccountId>
        <AccountType/>
      </UserInfo>
      <UserInfo>
        <DisplayName>Christophe TCHADJEU</DisplayName>
        <AccountId>882</AccountId>
        <AccountType/>
      </UserInfo>
      <UserInfo>
        <DisplayName>Samba Coumare</DisplayName>
        <AccountId>357</AccountId>
        <AccountType/>
      </UserInfo>
      <UserInfo>
        <DisplayName>Nicole Carbone</DisplayName>
        <AccountId>622</AccountId>
        <AccountType/>
      </UserInfo>
      <UserInfo>
        <DisplayName>Payton Hartford</DisplayName>
        <AccountId>869</AccountId>
        <AccountType/>
      </UserInfo>
      <UserInfo>
        <DisplayName>Jaclyn Flewelling</DisplayName>
        <AccountId>857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2117F0-02CE-4B14-91C2-1638E88E99BB}">
  <ds:schemaRefs>
    <ds:schemaRef ds:uri="904256b0-da5e-44ec-8fbf-7e6182eb04b3"/>
    <ds:schemaRef ds:uri="fd6cf429-9e6f-43c2-ad95-3825faa5100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0C81AAE-51E1-49C2-861B-2CD6B92CC495}">
  <ds:schemaRefs>
    <ds:schemaRef ds:uri="904256b0-da5e-44ec-8fbf-7e6182eb04b3"/>
    <ds:schemaRef ds:uri="fd6cf429-9e6f-43c2-ad95-3825faa5100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C452D48-8EF0-44E7-88CC-43D21A89B2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16227</TotalTime>
  <Words>321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Gill Sans MT</vt:lpstr>
      <vt:lpstr>Office Theme</vt:lpstr>
      <vt:lpstr>1_Office Theme</vt:lpstr>
      <vt:lpstr>SEASONAL MALARIA CHEMOPREVENTION  MONITORING &amp; EVALUATION SUB-GROUP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SMC Campaigns 2020</dc:title>
  <dc:creator>Charlotte Eddis</dc:creator>
  <cp:lastModifiedBy>Van Hulle, Suzanne</cp:lastModifiedBy>
  <cp:revision>34</cp:revision>
  <dcterms:created xsi:type="dcterms:W3CDTF">2020-09-15T09:31:22Z</dcterms:created>
  <dcterms:modified xsi:type="dcterms:W3CDTF">2024-02-28T12:37:29Z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0x0101004CAEE6EA96BE3E4EB492D463EE6A1F52</vt:lpwstr>
  </property>
</Properties>
</file>