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85" r:id="rId3"/>
    <p:sldId id="258" r:id="rId4"/>
    <p:sldId id="275" r:id="rId5"/>
    <p:sldId id="276" r:id="rId6"/>
    <p:sldId id="280" r:id="rId7"/>
    <p:sldId id="278" r:id="rId8"/>
    <p:sldId id="281" r:id="rId9"/>
    <p:sldId id="277" r:id="rId10"/>
    <p:sldId id="284" r:id="rId11"/>
    <p:sldId id="274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gDBfjYJAZTIa7Uzr0g1XFhsadPX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herine Dentinger" initials="" lastIdx="1" clrIdx="0"/>
  <p:cmAuthor id="1" name="Lia Florey" initials="" lastIdx="5" clrIdx="1"/>
  <p:cmAuthor id="2" name="Andre Marie Tchouatieu" initials="AMT" lastIdx="1" clrIdx="2">
    <p:extLst>
      <p:ext uri="{19B8F6BF-5375-455C-9EA6-DF929625EA0E}">
        <p15:presenceInfo xmlns:p15="http://schemas.microsoft.com/office/powerpoint/2012/main" userId="S::tchouatieua@mmv.org::d538aaad-2311-443c-9d41-ce265c3facdb" providerId="AD"/>
      </p:ext>
    </p:extLst>
  </p:cmAuthor>
  <p:cmAuthor id="3" name="Denis Mubiru" initials="DM" lastIdx="1" clrIdx="3">
    <p:extLst>
      <p:ext uri="{19B8F6BF-5375-455C-9EA6-DF929625EA0E}">
        <p15:presenceInfo xmlns:p15="http://schemas.microsoft.com/office/powerpoint/2012/main" userId="S::d.mubiru@malariaconsortium.org::5d6aff6d-c1dd-4102-b720-4473c65a7d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0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4E6BEE-4F9F-47F5-8C36-B8A89D4B9711}">
  <a:tblStyle styleId="{674E6BEE-4F9F-47F5-8C36-B8A89D4B971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152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customschemas.google.com/relationships/presentationmetadata" Target="meta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>
          <a:extLst>
            <a:ext uri="{FF2B5EF4-FFF2-40B4-BE49-F238E27FC236}">
              <a16:creationId xmlns:a16="http://schemas.microsoft.com/office/drawing/2014/main" id="{782EF7C2-2779-471F-69B6-B50E4818D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073e6c94da_0_71:notes">
            <a:extLst>
              <a:ext uri="{FF2B5EF4-FFF2-40B4-BE49-F238E27FC236}">
                <a16:creationId xmlns:a16="http://schemas.microsoft.com/office/drawing/2014/main" id="{CB5A5CE9-C294-96BC-2670-A07A9F9FD4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g2073e6c94da_0_71:notes">
            <a:extLst>
              <a:ext uri="{FF2B5EF4-FFF2-40B4-BE49-F238E27FC236}">
                <a16:creationId xmlns:a16="http://schemas.microsoft.com/office/drawing/2014/main" id="{403B55A9-9E2F-BC3A-DE23-4A224EC8C8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049244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9" name="Google Shape;24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07aaa14ad4_0_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g207aaa14ad4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7aaa14ad4_0_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g207aaa14ad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73e6c94da_0_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g2073e6c94da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07747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07aaa14ad4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g207aaa14ad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08472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073e6c94da_0_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g2073e6c94da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54402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>
          <a:extLst>
            <a:ext uri="{FF2B5EF4-FFF2-40B4-BE49-F238E27FC236}">
              <a16:creationId xmlns:a16="http://schemas.microsoft.com/office/drawing/2014/main" id="{AC2CFBFD-4D22-461C-F561-60412085A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073e6c94da_0_63:notes">
            <a:extLst>
              <a:ext uri="{FF2B5EF4-FFF2-40B4-BE49-F238E27FC236}">
                <a16:creationId xmlns:a16="http://schemas.microsoft.com/office/drawing/2014/main" id="{05E2F02B-FBC6-0049-06AB-08E8979818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g2073e6c94da_0_63:notes">
            <a:extLst>
              <a:ext uri="{FF2B5EF4-FFF2-40B4-BE49-F238E27FC236}">
                <a16:creationId xmlns:a16="http://schemas.microsoft.com/office/drawing/2014/main" id="{23BE232A-2245-58FE-2AB7-E25F6854E44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05738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073e6c94da_0_7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few caregivers sometimes were not interested in SMC because there was no direct benefit for them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3" name="Google Shape;143;g2073e6c94da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73881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073e6c94da_0_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g2073e6c94da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54402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3" name="Google Shape;33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"/>
          <p:cNvGrpSpPr/>
          <p:nvPr/>
        </p:nvGrpSpPr>
        <p:grpSpPr>
          <a:xfrm>
            <a:off x="395536" y="1916832"/>
            <a:ext cx="8280920" cy="2158130"/>
            <a:chOff x="0" y="0"/>
            <a:chExt cx="8280920" cy="2158130"/>
          </a:xfrm>
        </p:grpSpPr>
        <p:sp>
          <p:nvSpPr>
            <p:cNvPr id="89" name="Google Shape;89;p1"/>
            <p:cNvSpPr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fr-FR" sz="2700" b="1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Seasonal Malaria Chemoprevention (SMC) </a:t>
              </a:r>
              <a:endParaRPr sz="27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fr-FR" sz="2700" b="1" dirty="0">
                  <a:solidFill>
                    <a:schemeClr val="lt1"/>
                  </a:solidFill>
                </a:rPr>
                <a:t>2023 Campaign</a:t>
              </a:r>
              <a:endParaRPr sz="2700" b="1" dirty="0">
                <a:solidFill>
                  <a:schemeClr val="lt1"/>
                </a:solidFill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fr-FR" sz="2400" b="1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lang="fr-FR" sz="2400" b="1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sz="24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1" name="Google Shape;91;p1"/>
          <p:cNvSpPr txBox="1"/>
          <p:nvPr/>
        </p:nvSpPr>
        <p:spPr>
          <a:xfrm>
            <a:off x="2266376" y="3031527"/>
            <a:ext cx="4824600" cy="560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fr-FR" sz="2000" b="1" i="1" dirty="0">
                <a:solidFill>
                  <a:schemeClr val="dk1"/>
                </a:solidFill>
              </a:rPr>
              <a:t>South Sudan </a:t>
            </a:r>
            <a:r>
              <a:rPr lang="fr-FR" sz="2000" b="1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1" i="1" dirty="0">
              <a:solidFill>
                <a:schemeClr val="dk1"/>
              </a:solidFill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611086" y="4298299"/>
            <a:ext cx="5627913" cy="805545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fr-FR" sz="2000" b="1" i="1" dirty="0">
                <a:solidFill>
                  <a:schemeClr val="dk1"/>
                </a:solidFill>
              </a:rPr>
              <a:t>Dr. </a:t>
            </a:r>
            <a:r>
              <a:rPr lang="fr-FR" sz="2000" b="1" i="1" dirty="0" err="1">
                <a:solidFill>
                  <a:schemeClr val="dk1"/>
                </a:solidFill>
              </a:rPr>
              <a:t>Aleu</a:t>
            </a:r>
            <a:r>
              <a:rPr lang="fr-FR" sz="2000" b="1" i="1" dirty="0">
                <a:solidFill>
                  <a:schemeClr val="dk1"/>
                </a:solidFill>
              </a:rPr>
              <a:t> </a:t>
            </a:r>
            <a:r>
              <a:rPr lang="fr-FR" sz="2000" b="1" i="1" dirty="0" err="1">
                <a:solidFill>
                  <a:schemeClr val="dk1"/>
                </a:solidFill>
              </a:rPr>
              <a:t>Pioth</a:t>
            </a:r>
            <a:r>
              <a:rPr lang="fr-FR" sz="2000" b="1" i="1" dirty="0">
                <a:solidFill>
                  <a:schemeClr val="dk1"/>
                </a:solidFill>
              </a:rPr>
              <a:t> Akot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fr-FR" sz="2000" b="1" i="1" dirty="0">
                <a:solidFill>
                  <a:schemeClr val="dk1"/>
                </a:solidFill>
              </a:rPr>
              <a:t>Director General -SMOH </a:t>
            </a:r>
            <a:r>
              <a:rPr lang="fr-FR" sz="2000" b="1" i="1" dirty="0" err="1">
                <a:solidFill>
                  <a:schemeClr val="dk1"/>
                </a:solidFill>
              </a:rPr>
              <a:t>Northern</a:t>
            </a:r>
            <a:r>
              <a:rPr lang="fr-FR" sz="2000" b="1" i="1" dirty="0">
                <a:solidFill>
                  <a:schemeClr val="dk1"/>
                </a:solidFill>
              </a:rPr>
              <a:t> Bahr el Ghazal State </a:t>
            </a:r>
            <a:endParaRPr sz="2000" b="1" i="1" dirty="0">
              <a:solidFill>
                <a:schemeClr val="dk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16125" y="6030450"/>
            <a:ext cx="8280900" cy="560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GB" sz="2000" b="1" dirty="0">
                <a:solidFill>
                  <a:schemeClr val="dk1"/>
                </a:solidFill>
              </a:rPr>
              <a:t>Prepared</a:t>
            </a:r>
            <a:r>
              <a:rPr lang="fr-FR" sz="2000" b="1" dirty="0">
                <a:solidFill>
                  <a:schemeClr val="dk1"/>
                </a:solidFill>
              </a:rPr>
              <a:t> for the 2024 SMC Alliance Meeting – Abuja, Nigeria</a:t>
            </a:r>
            <a:endParaRPr sz="2000" b="1" dirty="0">
              <a:solidFill>
                <a:schemeClr val="dk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92310D-832A-6462-BCFE-E3E51E01E759}"/>
              </a:ext>
            </a:extLst>
          </p:cNvPr>
          <p:cNvSpPr txBox="1"/>
          <p:nvPr/>
        </p:nvSpPr>
        <p:spPr>
          <a:xfrm>
            <a:off x="1949129" y="1034710"/>
            <a:ext cx="49518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effectLst/>
                <a:latin typeface="Segoe UI" panose="020B0502040204020203" pitchFamily="34" charset="0"/>
              </a:rPr>
              <a:t>Emergency And Hard-to-Reach Populations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3AECE4-3ABE-569D-F699-5285CB2A70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6357" y="245021"/>
            <a:ext cx="1950099" cy="7768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75C2FD-FAF8-C052-00B1-D2DC75FC59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777" y="267150"/>
            <a:ext cx="1505339" cy="8309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087721-5D10-0C09-AFC0-64A100A4E3C7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3525103" y="170794"/>
            <a:ext cx="1317485" cy="84769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>
          <a:extLst>
            <a:ext uri="{FF2B5EF4-FFF2-40B4-BE49-F238E27FC236}">
              <a16:creationId xmlns:a16="http://schemas.microsoft.com/office/drawing/2014/main" id="{4EE2B174-4D1C-FB80-AF9D-5754E7633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oogle Shape;145;g2073e6c94da_0_71">
            <a:extLst>
              <a:ext uri="{FF2B5EF4-FFF2-40B4-BE49-F238E27FC236}">
                <a16:creationId xmlns:a16="http://schemas.microsoft.com/office/drawing/2014/main" id="{CE3FCFCC-5C88-7E0A-B6A8-F6A0089D1039}"/>
              </a:ext>
            </a:extLst>
          </p:cNvPr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46" name="Google Shape;146;g2073e6c94da_0_71">
              <a:extLst>
                <a:ext uri="{FF2B5EF4-FFF2-40B4-BE49-F238E27FC236}">
                  <a16:creationId xmlns:a16="http://schemas.microsoft.com/office/drawing/2014/main" id="{B3E7EBF5-029E-3CA2-5891-5EE107C9F0E9}"/>
                </a:ext>
              </a:extLst>
            </p:cNvPr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g2073e6c94da_0_71">
              <a:extLst>
                <a:ext uri="{FF2B5EF4-FFF2-40B4-BE49-F238E27FC236}">
                  <a16:creationId xmlns:a16="http://schemas.microsoft.com/office/drawing/2014/main" id="{251422BF-5184-4F34-1701-0F110A923AB7}"/>
                </a:ext>
              </a:extLst>
            </p:cNvPr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g2073e6c94da_0_71">
              <a:extLst>
                <a:ext uri="{FF2B5EF4-FFF2-40B4-BE49-F238E27FC236}">
                  <a16:creationId xmlns:a16="http://schemas.microsoft.com/office/drawing/2014/main" id="{9DBCFDF0-D750-7054-4B89-261A663D3A50}"/>
                </a:ext>
              </a:extLst>
            </p:cNvPr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Key lessons learnt in 2023: Focus initial implementation    </a:t>
              </a:r>
            </a:p>
          </p:txBody>
        </p:sp>
      </p:grpSp>
      <p:sp>
        <p:nvSpPr>
          <p:cNvPr id="149" name="Google Shape;149;g2073e6c94da_0_71">
            <a:extLst>
              <a:ext uri="{FF2B5EF4-FFF2-40B4-BE49-F238E27FC236}">
                <a16:creationId xmlns:a16="http://schemas.microsoft.com/office/drawing/2014/main" id="{99BBC46D-C393-E604-012F-7CFCBB86A7BD}"/>
              </a:ext>
            </a:extLst>
          </p:cNvPr>
          <p:cNvSpPr txBox="1"/>
          <p:nvPr/>
        </p:nvSpPr>
        <p:spPr>
          <a:xfrm>
            <a:off x="187400" y="1370400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would you do differently in the future?</a:t>
            </a: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Co-opt health facilities to share SMC information during health education sessions and during outreaches</a:t>
            </a:r>
          </a:p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Employ sustainable peer-led capacity building efforts led by BHWs</a:t>
            </a:r>
          </a:p>
          <a:p>
            <a:pPr>
              <a:spcBef>
                <a:spcPts val="360"/>
              </a:spcBef>
              <a:buSzPts val="2400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Considerations for a caregiver-led approach for SPAQ administration could be more sustainable.</a:t>
            </a:r>
          </a:p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South Sudan has highest child, infant and maternal mortality ; and lowest  poverty index in the world</a:t>
            </a:r>
          </a:p>
          <a:p>
            <a:pPr>
              <a:spcBef>
                <a:spcPts val="360"/>
              </a:spcBef>
              <a:buSzPts val="2400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So</a:t>
            </a: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is high need / demand of SMC  and expansion in all high burden states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5524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>
            <a:spLocks noGrp="1"/>
          </p:cNvSpPr>
          <p:nvPr>
            <p:ph type="title"/>
          </p:nvPr>
        </p:nvSpPr>
        <p:spPr>
          <a:xfrm>
            <a:off x="251519" y="615821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8000"/>
              <a:buFont typeface="Calibri"/>
              <a:buNone/>
            </a:pPr>
            <a:r>
              <a:rPr lang="fr-FR" sz="6000" b="1" dirty="0" err="1">
                <a:solidFill>
                  <a:srgbClr val="366092"/>
                </a:solidFill>
              </a:rPr>
              <a:t>Thank</a:t>
            </a:r>
            <a:r>
              <a:rPr lang="fr-FR" sz="6000" b="1" dirty="0">
                <a:solidFill>
                  <a:srgbClr val="366092"/>
                </a:solidFill>
              </a:rPr>
              <a:t> </a:t>
            </a:r>
            <a:r>
              <a:rPr lang="fr-FR" sz="6000" b="1" dirty="0" err="1">
                <a:solidFill>
                  <a:srgbClr val="366092"/>
                </a:solidFill>
              </a:rPr>
              <a:t>you</a:t>
            </a:r>
            <a:endParaRPr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291382-0628-2CB1-ED8D-634FFAE25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988" y="2472612"/>
            <a:ext cx="7165910" cy="3574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g207aaa14ad4_0_32"/>
          <p:cNvGrpSpPr/>
          <p:nvPr/>
        </p:nvGrpSpPr>
        <p:grpSpPr>
          <a:xfrm>
            <a:off x="203405" y="101615"/>
            <a:ext cx="8491350" cy="994200"/>
            <a:chOff x="5271" y="0"/>
            <a:chExt cx="8491350" cy="994200"/>
          </a:xfrm>
        </p:grpSpPr>
        <p:sp>
          <p:nvSpPr>
            <p:cNvPr id="99" name="Google Shape;99;g207aaa14ad4_0_32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FD7E7">
                <a:alpha val="89410"/>
              </a:srgbClr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g207aaa14ad4_0_32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g207aaa14ad4_0_32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lang="fr-FR" sz="2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Summary information for 2023 and plans for 2024 campaigns</a:t>
              </a:r>
              <a:endParaRPr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102" name="Google Shape;102;g207aaa14ad4_0_32"/>
          <p:cNvGraphicFramePr/>
          <p:nvPr>
            <p:extLst>
              <p:ext uri="{D42A27DB-BD31-4B8C-83A1-F6EECF244321}">
                <p14:modId xmlns:p14="http://schemas.microsoft.com/office/powerpoint/2010/main" val="2284801130"/>
              </p:ext>
            </p:extLst>
          </p:nvPr>
        </p:nvGraphicFramePr>
        <p:xfrm>
          <a:off x="275663" y="1352065"/>
          <a:ext cx="8592675" cy="5456077"/>
        </p:xfrm>
        <a:graphic>
          <a:graphicData uri="http://schemas.openxmlformats.org/drawingml/2006/table">
            <a:tbl>
              <a:tblPr>
                <a:noFill/>
                <a:tableStyleId>{674E6BEE-4F9F-47F5-8C36-B8A89D4B9711}</a:tableStyleId>
              </a:tblPr>
              <a:tblGrid>
                <a:gridCol w="3708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4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9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661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 dirty="0"/>
                        <a:t>2023 (</a:t>
                      </a:r>
                      <a:r>
                        <a:rPr lang="fr-FR" sz="1700" b="1" dirty="0" err="1"/>
                        <a:t>Achieved</a:t>
                      </a:r>
                      <a:r>
                        <a:rPr lang="fr-FR" sz="1700" b="1" dirty="0"/>
                        <a:t>)</a:t>
                      </a:r>
                      <a:endParaRPr sz="17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 dirty="0"/>
                        <a:t>2024 (Plan)</a:t>
                      </a:r>
                      <a:endParaRPr sz="17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57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/>
                        <a:t>Start and end dates</a:t>
                      </a:r>
                      <a:endParaRPr sz="17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10</a:t>
                      </a:r>
                      <a:r>
                        <a:rPr lang="en-US" sz="1700" baseline="30000" dirty="0"/>
                        <a:t>th</a:t>
                      </a:r>
                      <a:r>
                        <a:rPr lang="en-US" sz="1700" dirty="0"/>
                        <a:t> August to 3</a:t>
                      </a:r>
                      <a:r>
                        <a:rPr lang="en-US" sz="1700" baseline="30000" dirty="0"/>
                        <a:t>rd</a:t>
                      </a:r>
                      <a:r>
                        <a:rPr lang="en-US" sz="1700" dirty="0"/>
                        <a:t> Nov-203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24 June to 14 Oct-2024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61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/>
                        <a:t>Number of cycles</a:t>
                      </a:r>
                      <a:endParaRPr sz="17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4 cycles 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5 cycles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61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 dirty="0" err="1"/>
                        <a:t>Number</a:t>
                      </a:r>
                      <a:r>
                        <a:rPr lang="fr-FR" sz="1700" b="1" dirty="0"/>
                        <a:t> of </a:t>
                      </a:r>
                      <a:r>
                        <a:rPr lang="en-GB" sz="1700" b="1" noProof="0" dirty="0"/>
                        <a:t>counties</a:t>
                      </a:r>
                      <a:r>
                        <a:rPr lang="fr-FR" sz="1700" b="1" dirty="0"/>
                        <a:t>  </a:t>
                      </a:r>
                      <a:r>
                        <a:rPr lang="en-GB" sz="1700" b="1" noProof="0" dirty="0"/>
                        <a:t>targeted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2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2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23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/>
                        <a:t>Number of children covered</a:t>
                      </a:r>
                      <a:endParaRPr sz="17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67,563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67,000 </a:t>
                      </a:r>
                      <a:r>
                        <a:rPr lang="en-US" sz="1150" i="1" dirty="0">
                          <a:solidFill>
                            <a:srgbClr val="0070C0"/>
                          </a:solidFill>
                        </a:rPr>
                        <a:t>(starts June 2024)</a:t>
                      </a:r>
                      <a:endParaRPr sz="1150" i="1" dirty="0">
                        <a:solidFill>
                          <a:srgbClr val="0070C0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61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 dirty="0"/>
                        <a:t>Age range </a:t>
                      </a:r>
                      <a:r>
                        <a:rPr lang="en-GB" sz="1700" b="1" noProof="0" dirty="0"/>
                        <a:t>covered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3-59 months 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3-59 months 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257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/>
                        <a:t>Coverage (% targeted children receiving all cycles)</a:t>
                      </a:r>
                      <a:endParaRPr sz="17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100%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100%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257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 b="1" noProof="0" dirty="0"/>
                        <a:t>Any drug resistance testing or efficacy studies performed</a:t>
                      </a:r>
                      <a:r>
                        <a:rPr lang="fr-FR" sz="1700" b="1" dirty="0"/>
                        <a:t>? (Y/N)</a:t>
                      </a:r>
                      <a:endParaRPr sz="17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Yes 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No 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0638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700" b="1" dirty="0" err="1"/>
                        <a:t>Any</a:t>
                      </a:r>
                      <a:r>
                        <a:rPr lang="fr-CH" sz="1700" b="1" dirty="0"/>
                        <a:t> gap </a:t>
                      </a:r>
                      <a:endParaRPr sz="17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/>
                        <a:t>Unmet need for SMC from counties outside what was targeted</a:t>
                      </a:r>
                      <a:endParaRPr sz="1700" dirty="0"/>
                    </a:p>
                  </a:txBody>
                  <a:tcPr marL="91425" marR="91425" marT="91425" marB="91425">
                    <a:lnL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dirty="0"/>
                    </a:p>
                  </a:txBody>
                  <a:tcPr marL="91425" marR="91425" marT="91425" marB="91425">
                    <a:lnL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6941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g207aaa14ad4_0_21"/>
          <p:cNvGrpSpPr/>
          <p:nvPr/>
        </p:nvGrpSpPr>
        <p:grpSpPr>
          <a:xfrm>
            <a:off x="203405" y="101615"/>
            <a:ext cx="8491350" cy="994200"/>
            <a:chOff x="5271" y="0"/>
            <a:chExt cx="8491350" cy="994200"/>
          </a:xfrm>
        </p:grpSpPr>
        <p:sp>
          <p:nvSpPr>
            <p:cNvPr id="112" name="Google Shape;112;g207aaa14ad4_0_21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FD7E7">
                <a:alpha val="89410"/>
              </a:srgbClr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g207aaa14ad4_0_21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g207aaa14ad4_0_21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lang="fr-FR" sz="2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Country </a:t>
              </a:r>
              <a:r>
                <a:rPr lang="en-GB" sz="2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map</a:t>
              </a:r>
              <a:r>
                <a:rPr lang="fr-FR" sz="2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fr-FR" sz="2800" b="1" i="0" u="none" strike="noStrike" cap="none" noProof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showing</a:t>
              </a:r>
              <a:r>
                <a:rPr lang="fr-FR" sz="2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SMC </a:t>
              </a:r>
              <a:r>
                <a:rPr lang="en-GB" sz="2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implementing</a:t>
              </a:r>
              <a:r>
                <a:rPr lang="fr-FR" sz="2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fr-FR" sz="2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  </a:ext>
                  </a:extLst>
                </a:rPr>
                <a:t>Counties</a:t>
              </a:r>
              <a:r>
                <a:rPr lang="fr-FR" sz="2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  </a:ext>
                  </a:extLst>
                </a:rPr>
                <a:t> </a:t>
              </a:r>
              <a:endParaRPr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" name="Picture 1" descr="States of South Sudan - Wikipedia">
            <a:extLst>
              <a:ext uri="{FF2B5EF4-FFF2-40B4-BE49-F238E27FC236}">
                <a16:creationId xmlns:a16="http://schemas.microsoft.com/office/drawing/2014/main" id="{D5DCCB02-5EFC-73F4-190D-946C1E60E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71634" y="2683885"/>
            <a:ext cx="5584099" cy="4174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714320-4D6E-7A15-FB80-DCEEEABDC5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44" y="1373844"/>
            <a:ext cx="3136438" cy="2954839"/>
          </a:xfrm>
          <a:prstGeom prst="rect">
            <a:avLst/>
          </a:prstGeom>
          <a:solidFill>
            <a:srgbClr val="00B050"/>
          </a:solidFill>
          <a:ln>
            <a:noFill/>
          </a:ln>
        </p:spPr>
      </p:pic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B93DAA57-69BA-6D21-8CEF-D41BD5F3187A}"/>
              </a:ext>
            </a:extLst>
          </p:cNvPr>
          <p:cNvSpPr/>
          <p:nvPr/>
        </p:nvSpPr>
        <p:spPr>
          <a:xfrm>
            <a:off x="2776778" y="2865550"/>
            <a:ext cx="252000" cy="2520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EEBC1989-DCDC-3947-6A23-39B4E79ED14A}"/>
              </a:ext>
            </a:extLst>
          </p:cNvPr>
          <p:cNvSpPr/>
          <p:nvPr/>
        </p:nvSpPr>
        <p:spPr>
          <a:xfrm>
            <a:off x="1536363" y="2851263"/>
            <a:ext cx="252000" cy="2520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86265A1-1E85-4243-3D8E-F85B2E2B51A2}"/>
              </a:ext>
            </a:extLst>
          </p:cNvPr>
          <p:cNvCxnSpPr>
            <a:cxnSpLocks/>
          </p:cNvCxnSpPr>
          <p:nvPr/>
        </p:nvCxnSpPr>
        <p:spPr>
          <a:xfrm flipH="1" flipV="1">
            <a:off x="3066680" y="3160208"/>
            <a:ext cx="1862508" cy="783142"/>
          </a:xfrm>
          <a:prstGeom prst="straightConnector1">
            <a:avLst/>
          </a:prstGeom>
          <a:ln w="57150">
            <a:solidFill>
              <a:srgbClr val="E905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D44A282-0F21-11C6-0C5C-DC440E63F488}"/>
              </a:ext>
            </a:extLst>
          </p:cNvPr>
          <p:cNvCxnSpPr>
            <a:cxnSpLocks/>
          </p:cNvCxnSpPr>
          <p:nvPr/>
        </p:nvCxnSpPr>
        <p:spPr>
          <a:xfrm flipH="1" flipV="1">
            <a:off x="1788363" y="3208879"/>
            <a:ext cx="2556634" cy="1288809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g2073e6c94da_0_54"/>
          <p:cNvGrpSpPr/>
          <p:nvPr/>
        </p:nvGrpSpPr>
        <p:grpSpPr>
          <a:xfrm>
            <a:off x="284849" y="2615979"/>
            <a:ext cx="8592858" cy="1399430"/>
            <a:chOff x="-1" y="-214129"/>
            <a:chExt cx="8592858" cy="1399430"/>
          </a:xfrm>
        </p:grpSpPr>
        <p:sp>
          <p:nvSpPr>
            <p:cNvPr id="120" name="Google Shape;120;g2073e6c94da_0_54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g2073e6c94da_0_54"/>
            <p:cNvSpPr/>
            <p:nvPr/>
          </p:nvSpPr>
          <p:spPr>
            <a:xfrm>
              <a:off x="-1" y="0"/>
              <a:ext cx="5567311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g2073e6c94da_0_54"/>
            <p:cNvSpPr txBox="1"/>
            <p:nvPr/>
          </p:nvSpPr>
          <p:spPr>
            <a:xfrm>
              <a:off x="49164" y="-214129"/>
              <a:ext cx="5518146" cy="13994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3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Focus </a:t>
              </a:r>
              <a:r>
                <a:rPr lang="fr-FR" sz="3000" b="1" dirty="0">
                  <a:solidFill>
                    <a:schemeClr val="dk1"/>
                  </a:solidFill>
                </a:rPr>
                <a:t>Initial Implemntation experience </a:t>
              </a:r>
              <a:r>
                <a:rPr lang="fr-FR" sz="3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   </a:t>
              </a:r>
              <a:endParaRPr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566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g207aaa14ad4_0_11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28" name="Google Shape;128;g207aaa14ad4_0_11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g207aaa14ad4_0_11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g207aaa14ad4_0_11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2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Key Lesson learnt in 2023: Focus initial implemntation    </a:t>
              </a:r>
              <a:endParaRPr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1" name="Google Shape;131;g207aaa14ad4_0_11"/>
          <p:cNvSpPr txBox="1"/>
          <p:nvPr/>
        </p:nvSpPr>
        <p:spPr>
          <a:xfrm>
            <a:off x="198134" y="1268759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was a problem you were trying to solve?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educe malaria infection morbidity and mortality among children aged 3-59 months who are in high risk in rainy season  through Improved access to  SMC medicine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360"/>
              </a:spcBef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Mitigate economic shocks faced by households exacerbated by high out of pocket costs (for treating malaria).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endParaRPr lang="en-GB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187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g2073e6c94da_0_63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37" name="Google Shape;137;g2073e6c94da_0_6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g2073e6c94da_0_6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g2073e6c94da_0_6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Key lessons learnt in 2023: Focus initial implementation    </a:t>
              </a:r>
            </a:p>
          </p:txBody>
        </p:sp>
      </p:grpSp>
      <p:sp>
        <p:nvSpPr>
          <p:cNvPr id="140" name="Google Shape;140;g2073e6c94da_0_63"/>
          <p:cNvSpPr txBox="1"/>
          <p:nvPr/>
        </p:nvSpPr>
        <p:spPr>
          <a:xfrm>
            <a:off x="198134" y="1268759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was the design of the implementation?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fr-FR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Door to door approach for directly observed SPAQ administration </a:t>
            </a: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Community-led approach for SPAQ distribution and administration</a:t>
            </a: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Behavioral change communication </a:t>
            </a: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ownership through local actors leading engagements and accountability efforts </a:t>
            </a:r>
          </a:p>
          <a:p>
            <a:pPr marL="34290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501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>
          <a:extLst>
            <a:ext uri="{FF2B5EF4-FFF2-40B4-BE49-F238E27FC236}">
              <a16:creationId xmlns:a16="http://schemas.microsoft.com/office/drawing/2014/main" id="{10FFCC11-3CDB-F781-A184-56C4E5709A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g2073e6c94da_0_63">
            <a:extLst>
              <a:ext uri="{FF2B5EF4-FFF2-40B4-BE49-F238E27FC236}">
                <a16:creationId xmlns:a16="http://schemas.microsoft.com/office/drawing/2014/main" id="{1E6EF8DE-30DB-E3E5-6F07-06E94F84A8C4}"/>
              </a:ext>
            </a:extLst>
          </p:cNvPr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37" name="Google Shape;137;g2073e6c94da_0_63">
              <a:extLst>
                <a:ext uri="{FF2B5EF4-FFF2-40B4-BE49-F238E27FC236}">
                  <a16:creationId xmlns:a16="http://schemas.microsoft.com/office/drawing/2014/main" id="{E4CE0586-6737-D221-8204-C1F1BE740906}"/>
                </a:ext>
              </a:extLst>
            </p:cNvPr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g2073e6c94da_0_63">
              <a:extLst>
                <a:ext uri="{FF2B5EF4-FFF2-40B4-BE49-F238E27FC236}">
                  <a16:creationId xmlns:a16="http://schemas.microsoft.com/office/drawing/2014/main" id="{8D4751C7-6076-143A-ECBC-AB70BA44ACEF}"/>
                </a:ext>
              </a:extLst>
            </p:cNvPr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g2073e6c94da_0_63">
              <a:extLst>
                <a:ext uri="{FF2B5EF4-FFF2-40B4-BE49-F238E27FC236}">
                  <a16:creationId xmlns:a16="http://schemas.microsoft.com/office/drawing/2014/main" id="{2445C9E5-E52F-DB95-FBD2-A60C2E3BF9EB}"/>
                </a:ext>
              </a:extLst>
            </p:cNvPr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Key lessons learnt in 2023: Focus initial implementation    </a:t>
              </a:r>
            </a:p>
          </p:txBody>
        </p:sp>
      </p:grpSp>
      <p:sp>
        <p:nvSpPr>
          <p:cNvPr id="140" name="Google Shape;140;g2073e6c94da_0_63">
            <a:extLst>
              <a:ext uri="{FF2B5EF4-FFF2-40B4-BE49-F238E27FC236}">
                <a16:creationId xmlns:a16="http://schemas.microsoft.com/office/drawing/2014/main" id="{0824C0D6-6F33-0581-E9DA-E865F119BF19}"/>
              </a:ext>
            </a:extLst>
          </p:cNvPr>
          <p:cNvSpPr txBox="1"/>
          <p:nvPr/>
        </p:nvSpPr>
        <p:spPr>
          <a:xfrm>
            <a:off x="187400" y="1252783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>
              <a:spcBef>
                <a:spcPts val="360"/>
              </a:spcBef>
              <a:buSzPts val="2400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was impact of SMC?</a:t>
            </a:r>
          </a:p>
          <a:p>
            <a:pPr>
              <a:spcBef>
                <a:spcPts val="360"/>
              </a:spcBef>
              <a:buSzPts val="2400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r>
              <a:rPr lang="en-GB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SMC was significantly associated with 82% lower odds of caregiver-reported RDT-confirmed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malaria </a:t>
            </a:r>
            <a:r>
              <a:rPr lang="en-GB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(SMC effectiveness study South Sudan 2024) </a:t>
            </a:r>
            <a:endParaRPr lang="en-US"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40% reduction in malaria incidences in Aweil South County between 2022 and 2023(DHIS2)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100% administrative coverage for 2023 Round [67,563/63,133]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demand of SMC from community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adverse drug effects were registered</a:t>
            </a:r>
          </a:p>
        </p:txBody>
      </p:sp>
    </p:spTree>
    <p:extLst>
      <p:ext uri="{BB962C8B-B14F-4D97-AF65-F5344CB8AC3E}">
        <p14:creationId xmlns:p14="http://schemas.microsoft.com/office/powerpoint/2010/main" val="1330353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oogle Shape;145;g2073e6c94da_0_71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46" name="Google Shape;146;g2073e6c94da_0_71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g2073e6c94da_0_71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g2073e6c94da_0_71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Key lessons learnt in 2023: Focus initial implementation    </a:t>
              </a:r>
            </a:p>
          </p:txBody>
        </p:sp>
      </p:grpSp>
      <p:sp>
        <p:nvSpPr>
          <p:cNvPr id="149" name="Google Shape;149;g2073e6c94da_0_71"/>
          <p:cNvSpPr txBox="1"/>
          <p:nvPr/>
        </p:nvSpPr>
        <p:spPr>
          <a:xfrm>
            <a:off x="198134" y="1268759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challenges did you face?</a:t>
            </a:r>
          </a:p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Due to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limited resources unmet need for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SMC from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 not targeted was not met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Prolonged flood limited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 to beneficiaries for SPAQ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Low capacity of volunteers affected quality of services provided </a:t>
            </a:r>
            <a:r>
              <a:rPr lang="en-US" sz="1900" i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[Some couldn’t appropriately read and write] </a:t>
            </a:r>
          </a:p>
          <a:p>
            <a:pPr marL="342900" lvl="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interest by caregivers affected coverage due to unmet high expectations </a:t>
            </a:r>
            <a:r>
              <a:rPr lang="en-US" sz="19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[they wanted to directly benefit from the intervention] </a:t>
            </a:r>
            <a:endParaRPr lang="en-US" sz="19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8560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g2073e6c94da_0_63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37" name="Google Shape;137;g2073e6c94da_0_6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g2073e6c94da_0_6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g2073e6c94da_0_6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Key lessons learnt in 2023: Focus initial implementation    </a:t>
              </a:r>
            </a:p>
          </p:txBody>
        </p:sp>
      </p:grpSp>
      <p:sp>
        <p:nvSpPr>
          <p:cNvPr id="140" name="Google Shape;140;g2073e6c94da_0_63"/>
          <p:cNvSpPr txBox="1"/>
          <p:nvPr/>
        </p:nvSpPr>
        <p:spPr>
          <a:xfrm>
            <a:off x="187400" y="1252783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Lessons Learned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actors [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Religious &amp; cultural] were instrumental in attaining SMC acceptance and uptake – their opinions are WEIGHTY</a:t>
            </a:r>
          </a:p>
          <a:p>
            <a:pPr marL="342900" lvl="0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seeing the effectiveness of SMC, some caregivers would enroll children 60 months plus in anticipation they would be protected from malaria.  </a:t>
            </a: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caregivers didn’t see the need of using mosquito after their children received SPAQ thu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a call to orient them on comprehensive mitigation of malaria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Upon experiencing the effectiveness of SMC, government stakeholders advocated for the scaleup to non targeted locations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7386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89f2198-c796-49cd-8692-fe7856cf6d68}" enabled="0" method="" siteId="{389f2198-c796-49cd-8692-fe7856cf6d6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618</Words>
  <Application>Microsoft Office PowerPoint</Application>
  <PresentationFormat>On-screen Show (4:3)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tchouatieua@mmv.org</dc:creator>
  <cp:lastModifiedBy>Denis Mubiru</cp:lastModifiedBy>
  <cp:revision>22</cp:revision>
  <dcterms:created xsi:type="dcterms:W3CDTF">2013-10-16T10:55:00Z</dcterms:created>
  <dcterms:modified xsi:type="dcterms:W3CDTF">2024-02-27T07:40:05Z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0x01010084EAD12591D3B44A8A2C70EAA04D66AB</vt:lpwstr>
  </property>
</Properties>
</file>