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5" r:id="rId5"/>
    <p:sldId id="280" r:id="rId6"/>
    <p:sldId id="276" r:id="rId7"/>
    <p:sldId id="277" r:id="rId8"/>
    <p:sldId id="278" r:id="rId9"/>
    <p:sldId id="281" r:id="rId10"/>
    <p:sldId id="282" r:id="rId11"/>
    <p:sldId id="279" r:id="rId12"/>
    <p:sldId id="274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herine Dentinger" initials="" lastIdx="1" clrIdx="0"/>
  <p:cmAuthor id="1" name="Lia Florey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74E6BEE-4F9F-47F5-8C36-B8A89D4B971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617" autoAdjust="0"/>
  </p:normalViewPr>
  <p:slideViewPr>
    <p:cSldViewPr snapToGrid="0"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073e6c94da_0_7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3" name="Google Shape;143;g2073e6c94da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0732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073e6c94da_0_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g2073e6c94da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44504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07aaa14ad4_0_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6" name="Google Shape;96;g207aaa14ad4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07aaa14ad4_0_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g207aaa14ad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073e6c94da_0_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g2073e6c94da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07747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073e6c94da_0_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g2073e6c94da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04890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07aaa14ad4_0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25" name="Google Shape;125;g207aaa14ad4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08472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073e6c94da_0_6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4" name="Google Shape;134;g2073e6c94da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54402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073e6c94da_0_7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3" name="Google Shape;143;g2073e6c94da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73881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073e6c94da_0_7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3" name="Google Shape;143;g2073e6c94da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7580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3" name="Google Shape;33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"/>
          <p:cNvGrpSpPr/>
          <p:nvPr/>
        </p:nvGrpSpPr>
        <p:grpSpPr>
          <a:xfrm>
            <a:off x="395536" y="1916832"/>
            <a:ext cx="8280920" cy="2158130"/>
            <a:chOff x="0" y="0"/>
            <a:chExt cx="8280920" cy="2158130"/>
          </a:xfrm>
        </p:grpSpPr>
        <p:sp>
          <p:nvSpPr>
            <p:cNvPr id="89" name="Google Shape;89;p1"/>
            <p:cNvSpPr/>
            <p:nvPr/>
          </p:nvSpPr>
          <p:spPr>
            <a:xfrm>
              <a:off x="0" y="0"/>
              <a:ext cx="8280920" cy="21581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0" name="Google Shape;90;p1"/>
            <p:cNvSpPr txBox="1"/>
            <p:nvPr/>
          </p:nvSpPr>
          <p:spPr>
            <a:xfrm>
              <a:off x="0" y="0"/>
              <a:ext cx="8280920" cy="21581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700" b="1" i="0" u="none" strike="noStrike" cap="none" dirty="0" err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Quimioprevenção </a:t>
              </a:r>
              <a:r>
                <a:rPr lang="fr-FR" sz="2700" b="1" i="0" u="none" strike="noStrike" cap="none" dirty="0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da </a:t>
              </a:r>
              <a:r>
                <a:rPr lang="fr-FR" sz="2700" b="1" i="0" u="none" strike="noStrike" cap="none" dirty="0" err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Malária Sazonal </a:t>
              </a:r>
              <a:r>
                <a:rPr lang="fr-FR" sz="2700" b="1" i="0" u="none" strike="noStrike" cap="none" dirty="0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(SMC) </a:t>
              </a:r>
              <a:endParaRPr sz="2700" b="1" i="0" u="none" strike="noStrike" cap="none" dirty="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700" b="1" dirty="0" err="1">
                  <a:solidFill>
                    <a:schemeClr val="lt1"/>
                  </a:solidFill>
                </a:rPr>
                <a:t>Campanha </a:t>
              </a:r>
              <a:r>
                <a:rPr lang="fr-FR" sz="2700" b="1" dirty="0">
                  <a:solidFill>
                    <a:schemeClr val="lt1"/>
                  </a:solidFill>
                </a:rPr>
                <a:t>2023</a:t>
              </a:r>
              <a:endParaRPr sz="2700" b="1" dirty="0">
                <a:solidFill>
                  <a:schemeClr val="lt1"/>
                </a:solidFill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400" b="1" i="0" u="none" strike="noStrike" cap="none" dirty="0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 </a:t>
              </a:r>
              <a:endParaRPr sz="1400" b="0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400" b="1" i="0" u="none" strike="noStrike" cap="none" dirty="0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</a:t>
              </a:r>
              <a:endParaRPr sz="2400" b="0" i="1" u="none" strike="noStrike" cap="none" dirty="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91" name="Google Shape;91;p1"/>
          <p:cNvSpPr txBox="1"/>
          <p:nvPr/>
        </p:nvSpPr>
        <p:spPr>
          <a:xfrm>
            <a:off x="2266376" y="3031527"/>
            <a:ext cx="4824600" cy="560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fr-FR" sz="2000" b="1" i="1" dirty="0" err="1">
                <a:solidFill>
                  <a:schemeClr val="dk1"/>
                </a:solidFill>
              </a:rPr>
              <a:t>Moçambique</a:t>
            </a:r>
            <a:r>
              <a:rPr lang="fr-FR" sz="2000" b="1" i="1" u="none" strike="noStrike" cap="none" dirty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endParaRPr sz="2000" b="1" i="1" dirty="0">
              <a:solidFill>
                <a:schemeClr val="dk1"/>
              </a:solidFill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549748" y="4298300"/>
            <a:ext cx="2485291" cy="560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fr-FR" sz="2000" b="1" i="1" dirty="0">
                <a:solidFill>
                  <a:schemeClr val="dk1"/>
                </a:solidFill>
              </a:rPr>
              <a:t>Albertina Chihale</a:t>
            </a:r>
            <a:endParaRPr sz="2000" b="1" i="1" dirty="0">
              <a:solidFill>
                <a:schemeClr val="dk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16125" y="6030450"/>
            <a:ext cx="8280900" cy="560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fr-FR" sz="2000" b="1" dirty="0" err="1">
                <a:solidFill>
                  <a:schemeClr val="dk1"/>
                </a:solidFill>
              </a:rPr>
              <a:t>Preparado </a:t>
            </a:r>
            <a:r>
              <a:rPr lang="fr-FR" sz="2000" b="1" dirty="0">
                <a:solidFill>
                  <a:schemeClr val="dk1"/>
                </a:solidFill>
              </a:rPr>
              <a:t>para a </a:t>
            </a:r>
            <a:r>
              <a:rPr lang="fr-FR" sz="2000" b="1" dirty="0" err="1">
                <a:solidFill>
                  <a:schemeClr val="dk1"/>
                </a:solidFill>
              </a:rPr>
              <a:t>Reunião </a:t>
            </a:r>
            <a:r>
              <a:rPr lang="fr-FR" sz="2000" b="1" dirty="0">
                <a:solidFill>
                  <a:schemeClr val="dk1"/>
                </a:solidFill>
              </a:rPr>
              <a:t>da </a:t>
            </a:r>
            <a:r>
              <a:rPr lang="fr-FR" sz="2000" b="1" dirty="0" err="1">
                <a:solidFill>
                  <a:schemeClr val="dk1"/>
                </a:solidFill>
              </a:rPr>
              <a:t>Aliança </a:t>
            </a:r>
            <a:r>
              <a:rPr lang="fr-FR" sz="2000" b="1" dirty="0">
                <a:solidFill>
                  <a:schemeClr val="dk1"/>
                </a:solidFill>
              </a:rPr>
              <a:t>SMC de 2024 - Abuja, Nigéria </a:t>
            </a:r>
            <a:endParaRPr sz="20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g2073e6c94da_0_71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46" name="Google Shape;146;g2073e6c94da_0_71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g2073e6c94da_0_71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g2073e6c94da_0_71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CH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Principais lições aprendidas em 2023: </a:t>
              </a:r>
              <a:r>
                <a:rPr lang="fr-CH" alt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experiência inicial de implementação </a:t>
              </a:r>
              <a:endParaRPr lang="fr-CH"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82510"/>
              </p:ext>
            </p:extLst>
          </p:nvPr>
        </p:nvGraphicFramePr>
        <p:xfrm>
          <a:off x="343814" y="1172897"/>
          <a:ext cx="8473999" cy="5577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7534">
                  <a:extLst>
                    <a:ext uri="{9D8B030D-6E8A-4147-A177-3AD203B41FA5}">
                      <a16:colId xmlns:a16="http://schemas.microsoft.com/office/drawing/2014/main" val="1702792600"/>
                    </a:ext>
                  </a:extLst>
                </a:gridCol>
                <a:gridCol w="3264590">
                  <a:extLst>
                    <a:ext uri="{9D8B030D-6E8A-4147-A177-3AD203B41FA5}">
                      <a16:colId xmlns:a16="http://schemas.microsoft.com/office/drawing/2014/main" val="3532218056"/>
                    </a:ext>
                  </a:extLst>
                </a:gridCol>
                <a:gridCol w="3881875">
                  <a:extLst>
                    <a:ext uri="{9D8B030D-6E8A-4147-A177-3AD203B41FA5}">
                      <a16:colId xmlns:a16="http://schemas.microsoft.com/office/drawing/2014/main" val="1410660579"/>
                    </a:ext>
                  </a:extLst>
                </a:gridCol>
              </a:tblGrid>
              <a:tr h="311624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n-lt"/>
                          <a:cs typeface="Times New Roman" panose="02020603050405020304" pitchFamily="18" charset="0"/>
                        </a:rPr>
                        <a:t>Etapa</a:t>
                      </a:r>
                      <a:r>
                        <a:rPr lang="en-US" sz="1600" baseline="0" dirty="0">
                          <a:latin typeface="+mn-lt"/>
                          <a:cs typeface="Times New Roman" panose="02020603050405020304" pitchFamily="18" charset="0"/>
                        </a:rPr>
                        <a:t> da QSM</a:t>
                      </a:r>
                      <a:endParaRPr lang="pt-PT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n-lt"/>
                          <a:cs typeface="Times New Roman" panose="02020603050405020304" pitchFamily="18" charset="0"/>
                        </a:rPr>
                        <a:t>Desafio</a:t>
                      </a:r>
                      <a:endParaRPr lang="pt-PT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fr-CH" sz="1600" b="1" cap="none" noProof="1">
                          <a:solidFill>
                            <a:schemeClr val="bg1"/>
                          </a:solidFill>
                          <a:latin typeface="+mn-lt"/>
                          <a:ea typeface="Arial" panose="020B0604020202020204"/>
                          <a:cs typeface="Times New Roman" panose="02020603050405020304" pitchFamily="18" charset="0"/>
                          <a:sym typeface="Arial" panose="020B0604020202020204"/>
                        </a:rPr>
                        <a:t>icções aprendidas </a:t>
                      </a:r>
                      <a:endParaRPr lang="pt-PT" sz="1600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353985"/>
                  </a:ext>
                </a:extLst>
              </a:tr>
              <a:tr h="979391">
                <a:tc rowSpan="4">
                  <a:txBody>
                    <a:bodyPr/>
                    <a:lstStyle/>
                    <a:p>
                      <a:pPr lvl="0"/>
                      <a:endParaRPr lang="pt-PT" sz="16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lvl="0"/>
                      <a:endParaRPr lang="pt-PT" sz="16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lvl="0"/>
                      <a:endParaRPr lang="pt-PT" sz="16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lvl="0"/>
                      <a:endParaRPr lang="pt-PT" sz="16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lvl="0"/>
                      <a:endParaRPr lang="pt-PT" sz="16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lvl="0"/>
                      <a:endParaRPr lang="pt-PT" sz="16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lvl="0"/>
                      <a:endParaRPr lang="pt-PT" sz="16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lvl="0"/>
                      <a:endParaRPr lang="pt-PT" sz="16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lvl="0"/>
                      <a:r>
                        <a:rPr lang="pt-PT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Monitoria e avaliação</a:t>
                      </a:r>
                      <a:endParaRPr lang="pt-PT" sz="16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endParaRPr lang="pt-PT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 algn="just"/>
                      <a:r>
                        <a:rPr lang="pt-PT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Tempo limitado</a:t>
                      </a:r>
                      <a:r>
                        <a:rPr lang="pt-PT" sz="16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para compilar, analisar e completude de dados  </a:t>
                      </a:r>
                      <a:r>
                        <a:rPr lang="pt-PT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diários enviados da US para o distrito e do Distrito para a província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pt-PT" sz="16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pt-PT" sz="16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pt-PT" sz="16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6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Coordenação </a:t>
                      </a:r>
                      <a:r>
                        <a:rPr lang="pt-PT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deficiente entre as equipas técnicas e operacional compromete a implementação das </a:t>
                      </a:r>
                      <a:r>
                        <a:rPr lang="pt-PT" sz="16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actividades</a:t>
                      </a:r>
                      <a:r>
                        <a:rPr lang="pt-PT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de monitoria, dentro dos prazos estabelecidos</a:t>
                      </a:r>
                      <a:endParaRPr lang="pt-PT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 balanços diários contribuem para identificar as lacunas de implementação melhorando a implementação nos dias ou ciclos subsequentes e podem ser realizados virtualmente, contribuindo para a redução de custos de implementação</a:t>
                      </a:r>
                      <a:endParaRPr lang="pt-PT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28630"/>
                  </a:ext>
                </a:extLst>
              </a:tr>
              <a:tr h="100537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P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província (PNCM e parceiros) tem capacidade para conduzir os inquéritos do fim do ciclo com custos mais baixos, da definição do calendário e</a:t>
                      </a:r>
                      <a:r>
                        <a:rPr lang="pt-PT" sz="16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responsabilidades ao longo do processo</a:t>
                      </a:r>
                      <a:endParaRPr lang="pt-PT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372401"/>
                  </a:ext>
                </a:extLst>
              </a:tr>
              <a:tr h="721637">
                <a:tc vMerge="1">
                  <a:txBody>
                    <a:bodyPr/>
                    <a:lstStyle/>
                    <a:p>
                      <a:endParaRPr lang="pt-PT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pt-PT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pt-PT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Uso de dados com qualidade para </a:t>
                      </a:r>
                      <a:r>
                        <a:rPr lang="pt-PT" sz="16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acção</a:t>
                      </a:r>
                      <a:r>
                        <a:rPr lang="pt-PT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e tomada de decisão contribui para a melhoria de implementação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020215"/>
                  </a:ext>
                </a:extLst>
              </a:tr>
              <a:tr h="1005378">
                <a:tc vMerge="1">
                  <a:txBody>
                    <a:bodyPr/>
                    <a:lstStyle/>
                    <a:p>
                      <a:endParaRPr lang="pt-PT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6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Existência</a:t>
                      </a:r>
                      <a:r>
                        <a:rPr lang="pt-PT" sz="1600" b="0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</a:t>
                      </a:r>
                      <a:r>
                        <a:rPr lang="pt-PT" sz="16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de </a:t>
                      </a:r>
                      <a:r>
                        <a:rPr lang="pt-PT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um processo de planificação conjugado antes do início das campanhas</a:t>
                      </a:r>
                      <a:endParaRPr lang="pt-PT" sz="1600" dirty="0">
                        <a:latin typeface="+mn-lt"/>
                      </a:endParaRPr>
                    </a:p>
                    <a:p>
                      <a:pPr algn="just"/>
                      <a:endParaRPr lang="pt-PT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84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4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g2073e6c94da_0_79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55" name="Google Shape;155;g2073e6c94da_0_79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FD7E7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g2073e6c94da_0_79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g2073e6c94da_0_79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CH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Principais lições aprendidas em 2023: </a:t>
              </a:r>
              <a:r>
                <a:rPr lang="fr-CH" alt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experiência inicial de implementação </a:t>
              </a:r>
              <a:endParaRPr lang="fr-CH"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58" name="Google Shape;158;g2073e6c94da_0_79"/>
          <p:cNvSpPr txBox="1"/>
          <p:nvPr/>
        </p:nvSpPr>
        <p:spPr>
          <a:xfrm>
            <a:off x="187287" y="1233889"/>
            <a:ext cx="8766413" cy="5500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Ac</a:t>
            </a:r>
            <a:r>
              <a:rPr lang="fr-FR" sz="18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ções</a:t>
            </a:r>
            <a:r>
              <a:rPr lang="fr-FR" sz="18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a ter </a:t>
            </a:r>
            <a:r>
              <a:rPr lang="fr-FR" sz="18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em</a:t>
            </a:r>
            <a:r>
              <a:rPr lang="fr-FR" sz="18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conta </a:t>
            </a:r>
            <a:r>
              <a:rPr lang="fr-FR" sz="18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nas</a:t>
            </a:r>
            <a:r>
              <a:rPr lang="fr-FR" sz="18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futuras</a:t>
            </a:r>
            <a:r>
              <a:rPr lang="fr-FR" sz="18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rondas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:</a:t>
            </a:r>
          </a:p>
          <a:p>
            <a:pPr marL="342900" lvl="0" indent="-342900" algn="just">
              <a:lnSpc>
                <a:spcPct val="200000"/>
              </a:lnSpc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Uso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das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licções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aprendidas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conjuntamente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aos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resultados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dos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relatórios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do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fim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do </a:t>
            </a:r>
            <a:r>
              <a:rPr lang="fr-FR" sz="1800" dirty="0" err="1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ciclo</a:t>
            </a:r>
            <a:r>
              <a:rPr lang="fr-FR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da </a:t>
            </a:r>
            <a:r>
              <a:rPr lang="fr-FR" sz="1800" dirty="0" err="1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ronda</a:t>
            </a:r>
            <a:r>
              <a:rPr lang="fr-FR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 </a:t>
            </a:r>
            <a:r>
              <a:rPr lang="pt-PT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avaliação formativa</a:t>
            </a:r>
            <a:r>
              <a:rPr lang="fr-FR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para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melhorar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as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rondas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subsequentes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;</a:t>
            </a:r>
          </a:p>
          <a:p>
            <a:pPr marL="342900" lvl="0" indent="-342900" algn="just">
              <a:lnSpc>
                <a:spcPct val="200000"/>
              </a:lnSpc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r>
              <a:rPr lang="fr-FR" sz="18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Inclusão</a:t>
            </a:r>
            <a:r>
              <a:rPr lang="fr-FR" sz="18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da </a:t>
            </a:r>
            <a:r>
              <a:rPr lang="fr-FR" sz="18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digitalização</a:t>
            </a:r>
            <a:r>
              <a:rPr lang="fr-FR" sz="18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para 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garantir o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uso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de</a:t>
            </a:r>
            <a:r>
              <a:rPr lang="fr-FR" sz="18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dados</a:t>
            </a:r>
            <a:r>
              <a:rPr lang="fr-FR" sz="18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fr-FR" sz="1800" b="0" i="0" u="none" strike="noStrike" cap="none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em</a:t>
            </a:r>
            <a:r>
              <a:rPr lang="fr-FR" sz="18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t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empo real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orientando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a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tomada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de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decisões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mais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acertadas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;</a:t>
            </a:r>
            <a:endParaRPr lang="fr-FR" sz="18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200000"/>
              </a:lnSpc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Aprimorar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a </a:t>
            </a:r>
            <a:r>
              <a:rPr lang="fr-FR" sz="18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supervisão</a:t>
            </a:r>
            <a:r>
              <a:rPr lang="fr-FR" sz="18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para </a:t>
            </a:r>
            <a:r>
              <a:rPr lang="pt-PT" sz="1800" dirty="0"/>
              <a:t>identificar e melhorar lacunas de implementação da </a:t>
            </a:r>
            <a:r>
              <a:rPr lang="pt-PT" sz="1800" dirty="0" smtClean="0"/>
              <a:t>QSM;</a:t>
            </a:r>
          </a:p>
          <a:p>
            <a:pPr marL="342900" lvl="0" indent="-342900" algn="just">
              <a:lnSpc>
                <a:spcPct val="200000"/>
              </a:lnSpc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1800" dirty="0" err="1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Iniciar</a:t>
            </a:r>
            <a:r>
              <a:rPr lang="en-US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a </a:t>
            </a:r>
            <a:r>
              <a:rPr lang="en-US" sz="1800" dirty="0" err="1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preperação</a:t>
            </a:r>
            <a:r>
              <a:rPr lang="en-US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com </a:t>
            </a:r>
            <a:r>
              <a:rPr lang="en-US" sz="1800" dirty="0" err="1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antecedência</a:t>
            </a:r>
            <a:r>
              <a:rPr lang="en-US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para </a:t>
            </a:r>
            <a:r>
              <a:rPr lang="en-US" sz="1800" dirty="0" err="1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garantir</a:t>
            </a:r>
            <a:r>
              <a:rPr lang="en-US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a </a:t>
            </a:r>
            <a:r>
              <a:rPr lang="en-US" sz="1800" dirty="0" err="1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implementação</a:t>
            </a:r>
            <a:r>
              <a:rPr lang="en-US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da </a:t>
            </a:r>
            <a:r>
              <a:rPr lang="en-US" sz="1800" dirty="0" err="1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campanha</a:t>
            </a:r>
            <a:r>
              <a:rPr lang="en-US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no </a:t>
            </a:r>
            <a:r>
              <a:rPr lang="en-US" sz="1800" dirty="0" err="1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periodo</a:t>
            </a:r>
            <a:r>
              <a:rPr lang="en-US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previsto</a:t>
            </a:r>
            <a:r>
              <a:rPr lang="en-US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de </a:t>
            </a:r>
            <a:r>
              <a:rPr lang="en-US" sz="1800" dirty="0" err="1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acordo</a:t>
            </a:r>
            <a:r>
              <a:rPr lang="en-US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com a </a:t>
            </a:r>
            <a:r>
              <a:rPr lang="en-US" sz="1800" dirty="0" err="1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sazonalidade</a:t>
            </a:r>
            <a:r>
              <a:rPr lang="en-US" sz="18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80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"/>
          <p:cNvSpPr txBox="1">
            <a:spLocks noGrp="1"/>
          </p:cNvSpPr>
          <p:nvPr>
            <p:ph type="title"/>
          </p:nvPr>
        </p:nvSpPr>
        <p:spPr>
          <a:xfrm>
            <a:off x="251520" y="249289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8000"/>
              <a:buFont typeface="Calibri" panose="020F0502020204030204"/>
              <a:buNone/>
            </a:pPr>
            <a:r>
              <a:rPr lang="fr-FR" sz="8000" b="1" dirty="0" err="1">
                <a:solidFill>
                  <a:srgbClr val="366092"/>
                </a:solidFill>
              </a:rPr>
              <a:t>Obrigada</a:t>
            </a:r>
            <a:endParaRPr lang="fr-FR" sz="8000" b="1" dirty="0">
              <a:solidFill>
                <a:srgbClr val="3660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g207aaa14ad4_0_32"/>
          <p:cNvGrpSpPr/>
          <p:nvPr/>
        </p:nvGrpSpPr>
        <p:grpSpPr>
          <a:xfrm>
            <a:off x="203405" y="121935"/>
            <a:ext cx="8491350" cy="994200"/>
            <a:chOff x="5271" y="0"/>
            <a:chExt cx="8491350" cy="994200"/>
          </a:xfrm>
        </p:grpSpPr>
        <p:sp>
          <p:nvSpPr>
            <p:cNvPr id="99" name="Google Shape;99;g207aaa14ad4_0_32"/>
            <p:cNvSpPr/>
            <p:nvPr/>
          </p:nvSpPr>
          <p:spPr>
            <a:xfrm>
              <a:off x="6341721" y="0"/>
              <a:ext cx="2154900" cy="994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FD7E7">
                <a:alpha val="89410"/>
              </a:srgbClr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0" name="Google Shape;100;g207aaa14ad4_0_32"/>
            <p:cNvSpPr/>
            <p:nvPr/>
          </p:nvSpPr>
          <p:spPr>
            <a:xfrm>
              <a:off x="5271" y="0"/>
              <a:ext cx="6336600" cy="99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1" name="Google Shape;101;g207aaa14ad4_0_32"/>
            <p:cNvSpPr txBox="1"/>
            <p:nvPr/>
          </p:nvSpPr>
          <p:spPr>
            <a:xfrm>
              <a:off x="53800" y="48529"/>
              <a:ext cx="6239400" cy="8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 panose="020F0502020204030204"/>
                <a:buNone/>
              </a:pPr>
              <a:r>
                <a:rPr lang="fr-FR" sz="2400" b="1" dirty="0" err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Informações resumidas </a:t>
              </a:r>
              <a:r>
                <a:rPr lang="fr-FR" sz="2400" b="1" dirty="0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para 2023 e </a:t>
              </a:r>
              <a:r>
                <a:rPr lang="fr-FR" sz="2400" b="1" dirty="0" err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planos </a:t>
              </a:r>
              <a:r>
                <a:rPr lang="fr-FR" sz="2400" b="1" dirty="0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para as </a:t>
              </a:r>
              <a:r>
                <a:rPr lang="fr-FR" sz="2400" b="1" dirty="0" err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campanhas </a:t>
              </a:r>
              <a:r>
                <a:rPr lang="fr-FR" sz="2400" b="1" dirty="0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de 2024</a:t>
              </a:r>
              <a:endParaRPr sz="2400" b="1" i="0" u="none" strike="noStrike" cap="none" dirty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aphicFrame>
        <p:nvGraphicFramePr>
          <p:cNvPr id="102" name="Google Shape;102;g207aaa14ad4_0_32"/>
          <p:cNvGraphicFramePr/>
          <p:nvPr>
            <p:extLst>
              <p:ext uri="{D42A27DB-BD31-4B8C-83A1-F6EECF244321}">
                <p14:modId xmlns:p14="http://schemas.microsoft.com/office/powerpoint/2010/main" val="3996492369"/>
              </p:ext>
            </p:extLst>
          </p:nvPr>
        </p:nvGraphicFramePr>
        <p:xfrm>
          <a:off x="275663" y="1352065"/>
          <a:ext cx="8592675" cy="5302050"/>
        </p:xfrm>
        <a:graphic>
          <a:graphicData uri="http://schemas.openxmlformats.org/drawingml/2006/table">
            <a:tbl>
              <a:tblPr>
                <a:noFill/>
                <a:tableStyleId>{674E6BEE-4F9F-47F5-8C36-B8A89D4B9711}</a:tableStyleId>
              </a:tblPr>
              <a:tblGrid>
                <a:gridCol w="334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>
                          <a:latin typeface="+mn-lt"/>
                        </a:rPr>
                        <a:t>2023</a:t>
                      </a:r>
                      <a:endParaRPr sz="1800" b="1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>
                          <a:latin typeface="+mn-lt"/>
                        </a:rPr>
                        <a:t>2024</a:t>
                      </a:r>
                      <a:endParaRPr sz="1800" b="1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 dirty="0">
                          <a:latin typeface="+mn-lt"/>
                        </a:rPr>
                        <a:t>Datas de </a:t>
                      </a:r>
                      <a:r>
                        <a:rPr lang="fr-FR" sz="1600" b="1" dirty="0" err="1">
                          <a:latin typeface="+mn-lt"/>
                        </a:rPr>
                        <a:t>início</a:t>
                      </a:r>
                      <a:r>
                        <a:rPr lang="fr-FR" sz="1600" b="1" dirty="0">
                          <a:latin typeface="+mn-lt"/>
                        </a:rPr>
                        <a:t> e fim</a:t>
                      </a:r>
                      <a:endParaRPr sz="1600" b="1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+mn-lt"/>
                        </a:rPr>
                        <a:t>Janeiro a </a:t>
                      </a:r>
                      <a:r>
                        <a:rPr lang="en-US" sz="1800" dirty="0" err="1">
                          <a:latin typeface="+mn-lt"/>
                        </a:rPr>
                        <a:t>Junho</a:t>
                      </a:r>
                      <a:endParaRPr sz="1800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+mn-lt"/>
                        </a:rPr>
                        <a:t>Janeiro a Abril</a:t>
                      </a:r>
                      <a:endParaRPr sz="1800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 dirty="0" err="1">
                          <a:latin typeface="+mn-lt"/>
                        </a:rPr>
                        <a:t>Número</a:t>
                      </a:r>
                      <a:r>
                        <a:rPr lang="fr-FR" sz="1600" b="1" dirty="0">
                          <a:latin typeface="+mn-lt"/>
                        </a:rPr>
                        <a:t> de </a:t>
                      </a:r>
                      <a:r>
                        <a:rPr lang="fr-FR" sz="1600" b="1" dirty="0" err="1">
                          <a:latin typeface="+mn-lt"/>
                        </a:rPr>
                        <a:t>ciclos</a:t>
                      </a:r>
                      <a:endParaRPr sz="1600" b="1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+mn-lt"/>
                        </a:rPr>
                        <a:t>4</a:t>
                      </a:r>
                      <a:endParaRPr sz="1800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+mn-lt"/>
                        </a:rPr>
                        <a:t>4</a:t>
                      </a:r>
                      <a:endParaRPr sz="1800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 dirty="0" err="1">
                          <a:latin typeface="+mn-lt"/>
                        </a:rPr>
                        <a:t>Número</a:t>
                      </a:r>
                      <a:r>
                        <a:rPr lang="fr-FR" sz="1600" b="1" dirty="0">
                          <a:latin typeface="+mn-lt"/>
                        </a:rPr>
                        <a:t> de </a:t>
                      </a:r>
                      <a:r>
                        <a:rPr lang="fr-FR" sz="1600" b="1" dirty="0" err="1">
                          <a:latin typeface="+mn-lt"/>
                        </a:rPr>
                        <a:t>distritos</a:t>
                      </a:r>
                      <a:r>
                        <a:rPr lang="fr-FR" sz="1600" b="1" dirty="0">
                          <a:latin typeface="+mn-lt"/>
                        </a:rPr>
                        <a:t> </a:t>
                      </a:r>
                      <a:r>
                        <a:rPr lang="fr-FR" sz="1600" b="1" dirty="0" err="1">
                          <a:latin typeface="+mn-lt"/>
                        </a:rPr>
                        <a:t>visados</a:t>
                      </a:r>
                      <a:endParaRPr sz="1600" b="1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+mn-lt"/>
                        </a:rPr>
                        <a:t>23</a:t>
                      </a:r>
                      <a:endParaRPr sz="1800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+mn-lt"/>
                        </a:rPr>
                        <a:t>23</a:t>
                      </a:r>
                      <a:endParaRPr sz="1800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 dirty="0" err="1">
                          <a:latin typeface="+mn-lt"/>
                        </a:rPr>
                        <a:t>Número</a:t>
                      </a:r>
                      <a:r>
                        <a:rPr lang="fr-FR" sz="1600" b="1" dirty="0">
                          <a:latin typeface="+mn-lt"/>
                        </a:rPr>
                        <a:t> de </a:t>
                      </a:r>
                      <a:r>
                        <a:rPr lang="fr-FR" sz="1600" b="1" dirty="0" err="1">
                          <a:latin typeface="+mn-lt"/>
                        </a:rPr>
                        <a:t>crianças</a:t>
                      </a:r>
                      <a:r>
                        <a:rPr lang="fr-FR" sz="1600" b="1" dirty="0">
                          <a:latin typeface="+mn-lt"/>
                        </a:rPr>
                        <a:t> </a:t>
                      </a:r>
                      <a:r>
                        <a:rPr lang="fr-FR" sz="1600" b="1" dirty="0" err="1">
                          <a:latin typeface="+mn-lt"/>
                        </a:rPr>
                        <a:t>cobertas</a:t>
                      </a:r>
                      <a:endParaRPr sz="1600" b="1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1,3 milhões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Em curso</a:t>
                      </a:r>
                      <a:endParaRPr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 dirty="0" err="1">
                          <a:latin typeface="+mn-lt"/>
                        </a:rPr>
                        <a:t>Faixas</a:t>
                      </a:r>
                      <a:r>
                        <a:rPr lang="fr-FR" sz="1600" b="1" dirty="0">
                          <a:latin typeface="+mn-lt"/>
                        </a:rPr>
                        <a:t> </a:t>
                      </a:r>
                      <a:r>
                        <a:rPr lang="fr-FR" sz="1600" b="1" dirty="0" err="1">
                          <a:latin typeface="+mn-lt"/>
                        </a:rPr>
                        <a:t>etárias</a:t>
                      </a:r>
                      <a:r>
                        <a:rPr lang="fr-FR" sz="1600" b="1" dirty="0">
                          <a:latin typeface="+mn-lt"/>
                        </a:rPr>
                        <a:t> </a:t>
                      </a:r>
                      <a:r>
                        <a:rPr lang="fr-FR" sz="1600" b="1" dirty="0" err="1">
                          <a:latin typeface="+mn-lt"/>
                        </a:rPr>
                        <a:t>cobertas</a:t>
                      </a:r>
                      <a:endParaRPr sz="1600" b="1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+mn-lt"/>
                        </a:rPr>
                        <a:t>3 a 59 </a:t>
                      </a:r>
                      <a:r>
                        <a:rPr lang="en-US" sz="1800" dirty="0" err="1">
                          <a:latin typeface="+mn-lt"/>
                        </a:rPr>
                        <a:t>meses</a:t>
                      </a:r>
                      <a:r>
                        <a:rPr lang="en-US" sz="1800" dirty="0">
                          <a:latin typeface="+mn-lt"/>
                        </a:rPr>
                        <a:t> </a:t>
                      </a:r>
                      <a:endParaRPr sz="1800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+mn-lt"/>
                        </a:rPr>
                        <a:t>3 a 59 </a:t>
                      </a:r>
                      <a:r>
                        <a:rPr lang="en-US" sz="1800" dirty="0" err="1">
                          <a:latin typeface="+mn-lt"/>
                        </a:rPr>
                        <a:t>meses</a:t>
                      </a:r>
                      <a:r>
                        <a:rPr lang="en-US" sz="1800" dirty="0">
                          <a:latin typeface="+mn-lt"/>
                        </a:rPr>
                        <a:t> </a:t>
                      </a:r>
                      <a:endParaRPr sz="1800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 dirty="0" err="1">
                          <a:latin typeface="+mn-lt"/>
                        </a:rPr>
                        <a:t>Cobertura</a:t>
                      </a:r>
                      <a:r>
                        <a:rPr lang="fr-FR" sz="1600" b="1" dirty="0">
                          <a:latin typeface="+mn-lt"/>
                        </a:rPr>
                        <a:t> (% de </a:t>
                      </a:r>
                      <a:r>
                        <a:rPr lang="fr-FR" sz="1600" b="1" dirty="0" err="1">
                          <a:latin typeface="+mn-lt"/>
                        </a:rPr>
                        <a:t>crianças-alvo</a:t>
                      </a:r>
                      <a:r>
                        <a:rPr lang="fr-FR" sz="1600" b="1" dirty="0">
                          <a:latin typeface="+mn-lt"/>
                        </a:rPr>
                        <a:t> que </a:t>
                      </a:r>
                      <a:r>
                        <a:rPr lang="fr-FR" sz="1600" b="1" dirty="0" err="1">
                          <a:latin typeface="+mn-lt"/>
                        </a:rPr>
                        <a:t>recebem</a:t>
                      </a:r>
                      <a:r>
                        <a:rPr lang="fr-FR" sz="1600" b="1" dirty="0">
                          <a:latin typeface="+mn-lt"/>
                        </a:rPr>
                        <a:t> </a:t>
                      </a:r>
                      <a:r>
                        <a:rPr lang="fr-FR" sz="1600" b="1" dirty="0" err="1">
                          <a:latin typeface="+mn-lt"/>
                        </a:rPr>
                        <a:t>todos</a:t>
                      </a:r>
                      <a:r>
                        <a:rPr lang="fr-FR" sz="1600" b="1" dirty="0">
                          <a:latin typeface="+mn-lt"/>
                        </a:rPr>
                        <a:t> os </a:t>
                      </a:r>
                      <a:r>
                        <a:rPr lang="fr-FR" sz="1600" b="1" dirty="0" err="1">
                          <a:latin typeface="+mn-lt"/>
                        </a:rPr>
                        <a:t>ciclos</a:t>
                      </a:r>
                      <a:r>
                        <a:rPr lang="fr-FR" sz="1600" b="1" dirty="0">
                          <a:latin typeface="+mn-lt"/>
                        </a:rPr>
                        <a:t>)</a:t>
                      </a:r>
                      <a:endParaRPr sz="1600" b="1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/>
                          <a:sym typeface="Arial" panose="020B0604020202020204"/>
                        </a:rPr>
                        <a:t>100.25%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err="1">
                          <a:latin typeface="+mn-lt"/>
                        </a:rPr>
                        <a:t>Em</a:t>
                      </a:r>
                      <a:r>
                        <a:rPr lang="en-US" sz="1800" dirty="0">
                          <a:latin typeface="+mn-lt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</a:rPr>
                        <a:t>curso</a:t>
                      </a:r>
                      <a:endParaRPr sz="1800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3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 dirty="0" err="1">
                          <a:latin typeface="+mn-lt"/>
                        </a:rPr>
                        <a:t>Algum</a:t>
                      </a:r>
                      <a:r>
                        <a:rPr lang="fr-FR" sz="1600" b="1" dirty="0">
                          <a:latin typeface="+mn-lt"/>
                        </a:rPr>
                        <a:t> plano para a </a:t>
                      </a:r>
                      <a:r>
                        <a:rPr lang="fr-FR" sz="1600" b="1" dirty="0" err="1">
                          <a:latin typeface="+mn-lt"/>
                        </a:rPr>
                        <a:t>digitalização</a:t>
                      </a:r>
                      <a:r>
                        <a:rPr lang="fr-FR" sz="1600" b="1" dirty="0">
                          <a:latin typeface="+mn-lt"/>
                        </a:rPr>
                        <a:t> de </a:t>
                      </a:r>
                      <a:r>
                        <a:rPr lang="fr-FR" sz="1600" b="1" dirty="0" err="1">
                          <a:latin typeface="+mn-lt"/>
                        </a:rPr>
                        <a:t>campanhas</a:t>
                      </a:r>
                      <a:r>
                        <a:rPr lang="fr-FR" sz="1600" b="1" dirty="0">
                          <a:latin typeface="+mn-lt"/>
                        </a:rPr>
                        <a:t>?</a:t>
                      </a:r>
                      <a:endParaRPr sz="1600" b="1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err="1">
                          <a:latin typeface="+mn-lt"/>
                        </a:rPr>
                        <a:t>Não</a:t>
                      </a:r>
                      <a:endParaRPr sz="1800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+mn-lt"/>
                        </a:rPr>
                        <a:t>Sim</a:t>
                      </a:r>
                      <a:endParaRPr sz="1800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6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 dirty="0" err="1">
                          <a:latin typeface="+mn-lt"/>
                        </a:rPr>
                        <a:t>Algum</a:t>
                      </a:r>
                      <a:r>
                        <a:rPr lang="fr-FR" sz="1600" b="1" dirty="0">
                          <a:latin typeface="+mn-lt"/>
                        </a:rPr>
                        <a:t> teste de </a:t>
                      </a:r>
                      <a:r>
                        <a:rPr lang="fr-FR" sz="1600" b="1" dirty="0" err="1">
                          <a:latin typeface="+mn-lt"/>
                        </a:rPr>
                        <a:t>resistência</a:t>
                      </a:r>
                      <a:r>
                        <a:rPr lang="fr-FR" sz="1600" b="1" dirty="0">
                          <a:latin typeface="+mn-lt"/>
                        </a:rPr>
                        <a:t> a </a:t>
                      </a:r>
                      <a:r>
                        <a:rPr lang="fr-FR" sz="1600" b="1" dirty="0" err="1">
                          <a:latin typeface="+mn-lt"/>
                        </a:rPr>
                        <a:t>drogas</a:t>
                      </a:r>
                      <a:r>
                        <a:rPr lang="fr-FR" sz="1600" b="1" dirty="0">
                          <a:latin typeface="+mn-lt"/>
                        </a:rPr>
                        <a:t> ou </a:t>
                      </a:r>
                      <a:r>
                        <a:rPr lang="fr-FR" sz="1600" b="1" dirty="0" err="1">
                          <a:latin typeface="+mn-lt"/>
                        </a:rPr>
                        <a:t>estudos</a:t>
                      </a:r>
                      <a:r>
                        <a:rPr lang="fr-FR" sz="1600" b="1" dirty="0">
                          <a:latin typeface="+mn-lt"/>
                        </a:rPr>
                        <a:t> de </a:t>
                      </a:r>
                      <a:r>
                        <a:rPr lang="fr-FR" sz="1600" b="1" dirty="0" err="1">
                          <a:latin typeface="+mn-lt"/>
                        </a:rPr>
                        <a:t>eficácia</a:t>
                      </a:r>
                      <a:r>
                        <a:rPr lang="fr-FR" sz="1600" b="1" dirty="0">
                          <a:latin typeface="+mn-lt"/>
                        </a:rPr>
                        <a:t> </a:t>
                      </a:r>
                      <a:r>
                        <a:rPr lang="fr-FR" sz="1600" b="1" dirty="0" err="1">
                          <a:latin typeface="+mn-lt"/>
                        </a:rPr>
                        <a:t>realizados</a:t>
                      </a:r>
                      <a:r>
                        <a:rPr lang="fr-FR" sz="1600" b="1" dirty="0">
                          <a:latin typeface="+mn-lt"/>
                        </a:rPr>
                        <a:t>? (S/N)</a:t>
                      </a:r>
                      <a:endParaRPr sz="1600" b="1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err="1">
                          <a:latin typeface="+mn-lt"/>
                        </a:rPr>
                        <a:t>Não</a:t>
                      </a:r>
                      <a:endParaRPr sz="1800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err="1">
                          <a:latin typeface="+mn-lt"/>
                        </a:rPr>
                        <a:t>Não</a:t>
                      </a:r>
                      <a:endParaRPr sz="1800" dirty="0">
                        <a:latin typeface="+mn-l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g207aaa14ad4_0_21"/>
          <p:cNvGrpSpPr/>
          <p:nvPr/>
        </p:nvGrpSpPr>
        <p:grpSpPr>
          <a:xfrm>
            <a:off x="203405" y="101615"/>
            <a:ext cx="8491350" cy="994200"/>
            <a:chOff x="5271" y="0"/>
            <a:chExt cx="8491350" cy="994200"/>
          </a:xfrm>
        </p:grpSpPr>
        <p:sp>
          <p:nvSpPr>
            <p:cNvPr id="112" name="Google Shape;112;g207aaa14ad4_0_21"/>
            <p:cNvSpPr/>
            <p:nvPr/>
          </p:nvSpPr>
          <p:spPr>
            <a:xfrm>
              <a:off x="6341721" y="0"/>
              <a:ext cx="2154900" cy="994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FD7E7">
                <a:alpha val="89410"/>
              </a:srgbClr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3" name="Google Shape;113;g207aaa14ad4_0_21"/>
            <p:cNvSpPr/>
            <p:nvPr/>
          </p:nvSpPr>
          <p:spPr>
            <a:xfrm>
              <a:off x="5271" y="0"/>
              <a:ext cx="6336600" cy="99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4" name="Google Shape;114;g207aaa14ad4_0_21"/>
            <p:cNvSpPr txBox="1"/>
            <p:nvPr/>
          </p:nvSpPr>
          <p:spPr>
            <a:xfrm>
              <a:off x="53800" y="48529"/>
              <a:ext cx="6239400" cy="8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 panose="020F0502020204030204"/>
                <a:buNone/>
              </a:pPr>
              <a:r>
                <a:rPr lang="fr-FR" sz="2400" b="1" i="0" u="none" strike="noStrike" cap="none" dirty="0" err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Mapa</a:t>
              </a:r>
              <a:r>
                <a:rPr lang="fr-FR" sz="2400" b="1" i="0" u="none" strike="noStrike" cap="none" dirty="0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 do </a:t>
              </a:r>
              <a:r>
                <a:rPr lang="fr-FR" sz="2400" b="1" i="0" u="none" strike="noStrike" cap="none" dirty="0" err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país</a:t>
              </a:r>
              <a:r>
                <a:rPr lang="fr-FR" sz="2400" b="1" i="0" u="none" strike="noStrike" cap="none" dirty="0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 </a:t>
              </a:r>
              <a:r>
                <a:rPr lang="fr-FR" sz="2400" b="1" i="0" u="none" strike="noStrike" cap="none" dirty="0" err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mostrando</a:t>
              </a:r>
              <a:r>
                <a:rPr lang="fr-FR" sz="2400" b="1" i="0" u="none" strike="noStrike" cap="none" dirty="0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 os </a:t>
              </a:r>
              <a:r>
                <a:rPr lang="fr-FR" sz="2400" b="1" i="0" u="none" strike="noStrike" cap="none" dirty="0" err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distritos</a:t>
              </a:r>
              <a:r>
                <a:rPr lang="fr-FR" sz="2400" b="1" i="0" u="none" strike="noStrike" cap="none" dirty="0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 de </a:t>
              </a:r>
              <a:r>
                <a:rPr lang="fr-FR" sz="2400" b="1" i="0" u="none" strike="noStrike" cap="none" dirty="0" err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implementação</a:t>
              </a:r>
              <a:r>
                <a:rPr lang="fr-FR" sz="2400" b="1" i="0" u="none" strike="noStrike" cap="none" dirty="0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 da QSM</a:t>
              </a:r>
              <a:endParaRPr sz="2400" b="1" i="0" u="none" strike="noStrike" cap="none" dirty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5ABAF575-F499-4566-A58A-188EFD83A9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77" t="16281" r="49383" b="5231"/>
          <a:stretch/>
        </p:blipFill>
        <p:spPr>
          <a:xfrm>
            <a:off x="4858439" y="1552017"/>
            <a:ext cx="4042766" cy="4763095"/>
          </a:xfrm>
          <a:prstGeom prst="rect">
            <a:avLst/>
          </a:prstGeom>
          <a:solidFill>
            <a:srgbClr val="00B0F0"/>
          </a:solidFill>
          <a:ln w="19050">
            <a:solidFill>
              <a:srgbClr val="0070C0"/>
            </a:solidFill>
          </a:ln>
        </p:spPr>
      </p:pic>
      <p:sp>
        <p:nvSpPr>
          <p:cNvPr id="8" name="Google Shape;107;g207aaa14ad4_0_21">
            <a:extLst>
              <a:ext uri="{FF2B5EF4-FFF2-40B4-BE49-F238E27FC236}">
                <a16:creationId xmlns:a16="http://schemas.microsoft.com/office/drawing/2014/main" id="{273971A2-3209-4AD9-9F8E-DD383C9DF150}"/>
              </a:ext>
            </a:extLst>
          </p:cNvPr>
          <p:cNvSpPr txBox="1">
            <a:spLocks/>
          </p:cNvSpPr>
          <p:nvPr/>
        </p:nvSpPr>
        <p:spPr>
          <a:xfrm>
            <a:off x="4775567" y="863446"/>
            <a:ext cx="3976092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pt-PT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Mapa </a:t>
            </a:r>
            <a:r>
              <a:rPr kumimoji="0" lang="pt-PT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2024 </a:t>
            </a:r>
            <a:r>
              <a:rPr kumimoji="0" lang="pt-PT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(coberto)</a:t>
            </a:r>
          </a:p>
        </p:txBody>
      </p:sp>
      <p:pic>
        <p:nvPicPr>
          <p:cNvPr id="10" name="Imagem 1">
            <a:extLst>
              <a:ext uri="{FF2B5EF4-FFF2-40B4-BE49-F238E27FC236}">
                <a16:creationId xmlns:a16="http://schemas.microsoft.com/office/drawing/2014/main" id="{48D41754-36B9-4BF8-B54A-A2CBA06430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57" y="1552018"/>
            <a:ext cx="4412010" cy="4763094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sp>
        <p:nvSpPr>
          <p:cNvPr id="11" name="Google Shape;107;g207aaa14ad4_0_21">
            <a:extLst>
              <a:ext uri="{FF2B5EF4-FFF2-40B4-BE49-F238E27FC236}">
                <a16:creationId xmlns:a16="http://schemas.microsoft.com/office/drawing/2014/main" id="{273971A2-3209-4AD9-9F8E-DD383C9DF150}"/>
              </a:ext>
            </a:extLst>
          </p:cNvPr>
          <p:cNvSpPr txBox="1">
            <a:spLocks/>
          </p:cNvSpPr>
          <p:nvPr/>
        </p:nvSpPr>
        <p:spPr>
          <a:xfrm>
            <a:off x="409013" y="899690"/>
            <a:ext cx="3976092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pt-PT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Mapa </a:t>
            </a:r>
            <a:r>
              <a:rPr kumimoji="0" lang="pt-PT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2023 </a:t>
            </a:r>
            <a:r>
              <a:rPr kumimoji="0" lang="pt-PT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(coberto)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g2073e6c94da_0_54"/>
          <p:cNvGrpSpPr/>
          <p:nvPr/>
        </p:nvGrpSpPr>
        <p:grpSpPr>
          <a:xfrm>
            <a:off x="284849" y="2615979"/>
            <a:ext cx="8592858" cy="1399430"/>
            <a:chOff x="-1" y="-214129"/>
            <a:chExt cx="8592858" cy="1399430"/>
          </a:xfrm>
        </p:grpSpPr>
        <p:sp>
          <p:nvSpPr>
            <p:cNvPr id="120" name="Google Shape;120;g2073e6c94da_0_54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g2073e6c94da_0_54"/>
            <p:cNvSpPr/>
            <p:nvPr/>
          </p:nvSpPr>
          <p:spPr>
            <a:xfrm>
              <a:off x="-1" y="0"/>
              <a:ext cx="5567311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g2073e6c94da_0_54"/>
            <p:cNvSpPr txBox="1"/>
            <p:nvPr/>
          </p:nvSpPr>
          <p:spPr>
            <a:xfrm>
              <a:off x="49164" y="-214129"/>
              <a:ext cx="5518146" cy="13994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3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Âmbito: Primeira experiência de implementação</a:t>
              </a:r>
              <a:endParaRPr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56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g2073e6c94da_0_54"/>
          <p:cNvGrpSpPr/>
          <p:nvPr/>
        </p:nvGrpSpPr>
        <p:grpSpPr>
          <a:xfrm>
            <a:off x="284849" y="0"/>
            <a:ext cx="8859151" cy="1399430"/>
            <a:chOff x="-1" y="-2830108"/>
            <a:chExt cx="8859151" cy="1399430"/>
          </a:xfrm>
        </p:grpSpPr>
        <p:sp>
          <p:nvSpPr>
            <p:cNvPr id="120" name="Google Shape;120;g2073e6c94da_0_54"/>
            <p:cNvSpPr/>
            <p:nvPr/>
          </p:nvSpPr>
          <p:spPr>
            <a:xfrm>
              <a:off x="4546950" y="-2711820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g2073e6c94da_0_54"/>
            <p:cNvSpPr/>
            <p:nvPr/>
          </p:nvSpPr>
          <p:spPr>
            <a:xfrm>
              <a:off x="-1" y="-2712720"/>
              <a:ext cx="5567311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g2073e6c94da_0_54"/>
            <p:cNvSpPr txBox="1"/>
            <p:nvPr/>
          </p:nvSpPr>
          <p:spPr>
            <a:xfrm>
              <a:off x="49164" y="-2830108"/>
              <a:ext cx="5518146" cy="13994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3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Âmbito: Primeira experiência de implementação</a:t>
              </a:r>
              <a:endParaRPr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" name="Google Shape;107;g207aaa14ad4_0_21">
            <a:extLst>
              <a:ext uri="{FF2B5EF4-FFF2-40B4-BE49-F238E27FC236}">
                <a16:creationId xmlns:a16="http://schemas.microsoft.com/office/drawing/2014/main" id="{273971A2-3209-4AD9-9F8E-DD383C9DF150}"/>
              </a:ext>
            </a:extLst>
          </p:cNvPr>
          <p:cNvSpPr txBox="1">
            <a:spLocks/>
          </p:cNvSpPr>
          <p:nvPr/>
        </p:nvSpPr>
        <p:spPr>
          <a:xfrm>
            <a:off x="444183" y="1399430"/>
            <a:ext cx="8474706" cy="5221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tabLst/>
              <a:defRPr/>
            </a:pPr>
            <a:endParaRPr lang="en-US" sz="2200" b="0" dirty="0">
              <a:solidFill>
                <a:srgbClr val="000000"/>
              </a:solidFill>
              <a:latin typeface="+mn-lt"/>
            </a:endParaRP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defRPr/>
            </a:pPr>
            <a:endParaRPr lang="pt-PT" sz="2200" b="0" dirty="0" smtClean="0">
              <a:latin typeface="+mn-lt"/>
            </a:endParaRP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defRPr/>
            </a:pPr>
            <a:endParaRPr lang="pt-PT" sz="2200" b="0" dirty="0">
              <a:latin typeface="+mn-lt"/>
            </a:endParaRP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defRPr/>
            </a:pPr>
            <a:r>
              <a:rPr lang="pt-PT" sz="2200" b="0" dirty="0" smtClean="0">
                <a:latin typeface="+mn-lt"/>
              </a:rPr>
              <a:t>Integração </a:t>
            </a:r>
            <a:r>
              <a:rPr lang="pt-PT" sz="2200" b="0" dirty="0">
                <a:latin typeface="+mn-lt"/>
              </a:rPr>
              <a:t>da QSM no Plano Estratégico da Malária 2023-2030 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b="0" dirty="0">
                <a:solidFill>
                  <a:srgbClr val="000000"/>
                </a:solidFill>
                <a:latin typeface="+mn-lt"/>
              </a:rPr>
              <a:t>1ª </a:t>
            </a:r>
            <a:r>
              <a:rPr lang="en-US" sz="2200" b="0" dirty="0" err="1">
                <a:solidFill>
                  <a:srgbClr val="000000"/>
                </a:solidFill>
                <a:latin typeface="+mn-lt"/>
              </a:rPr>
              <a:t>implementa</a:t>
            </a:r>
            <a:r>
              <a:rPr lang="en-US" sz="2200" b="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çã</a:t>
            </a:r>
            <a:r>
              <a:rPr lang="en-US" sz="2200" b="0" dirty="0" err="1">
                <a:solidFill>
                  <a:srgbClr val="000000"/>
                </a:solidFill>
                <a:latin typeface="+mn-lt"/>
              </a:rPr>
              <a:t>o</a:t>
            </a:r>
            <a:r>
              <a:rPr lang="en-US" sz="2200" b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latin typeface="+mn-lt"/>
              </a:rPr>
              <a:t>programática</a:t>
            </a:r>
            <a:r>
              <a:rPr lang="en-US" sz="2200" b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latin typeface="+mn-lt"/>
              </a:rPr>
              <a:t>em</a:t>
            </a:r>
            <a:r>
              <a:rPr lang="en-US" sz="2200" b="0" dirty="0">
                <a:solidFill>
                  <a:srgbClr val="000000"/>
                </a:solidFill>
                <a:latin typeface="+mn-lt"/>
              </a:rPr>
              <a:t> 2023 </a:t>
            </a:r>
            <a:r>
              <a:rPr lang="en-US" sz="2200" b="0" dirty="0" err="1">
                <a:solidFill>
                  <a:srgbClr val="000000"/>
                </a:solidFill>
                <a:latin typeface="+mn-lt"/>
              </a:rPr>
              <a:t>pós</a:t>
            </a:r>
            <a:r>
              <a:rPr lang="en-US" sz="2200" b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latin typeface="+mn-lt"/>
              </a:rPr>
              <a:t>piloto</a:t>
            </a:r>
            <a:r>
              <a:rPr lang="en-US" sz="2200" b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latin typeface="+mn-lt"/>
              </a:rPr>
              <a:t>em</a:t>
            </a:r>
            <a:r>
              <a:rPr lang="en-US" sz="2200" b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latin typeface="+mn-lt"/>
              </a:rPr>
              <a:t>duas</a:t>
            </a:r>
            <a:r>
              <a:rPr lang="en-US" sz="2200" b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latin typeface="+mn-lt"/>
              </a:rPr>
              <a:t>fases</a:t>
            </a:r>
            <a:r>
              <a:rPr lang="en-US" sz="2200" b="0" dirty="0">
                <a:solidFill>
                  <a:srgbClr val="000000"/>
                </a:solidFill>
                <a:latin typeface="+mn-lt"/>
              </a:rPr>
              <a:t> 2020-21 e 2021-22;</a:t>
            </a:r>
          </a:p>
          <a:p>
            <a:pPr marL="342900" marR="0" lvl="0" indent="-34290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</a:rPr>
              <a:t>23</a:t>
            </a:r>
            <a:r>
              <a:rPr kumimoji="0" lang="en-US" sz="2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</a:rPr>
              <a:t> </a:t>
            </a:r>
            <a:r>
              <a:rPr kumimoji="0" lang="en-US" sz="2200" b="0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</a:rPr>
              <a:t>distritos</a:t>
            </a:r>
            <a:r>
              <a:rPr kumimoji="0" lang="en-US" sz="2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</a:rPr>
              <a:t> da </a:t>
            </a:r>
            <a:r>
              <a:rPr kumimoji="0" lang="en-US" sz="2200" b="0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</a:rPr>
              <a:t>prov</a:t>
            </a:r>
            <a:r>
              <a:rPr kumimoji="0" lang="en-US" sz="2200" b="0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  <a:sym typeface="Calibri"/>
              </a:rPr>
              <a:t>í</a:t>
            </a:r>
            <a:r>
              <a:rPr kumimoji="0" lang="en-US" sz="2200" b="0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</a:rPr>
              <a:t>ncia</a:t>
            </a:r>
            <a:r>
              <a:rPr kumimoji="0" lang="en-US" sz="2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</a:rPr>
              <a:t> de </a:t>
            </a:r>
            <a:r>
              <a:rPr kumimoji="0" lang="en-US" sz="2200" b="0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</a:rPr>
              <a:t>Nampula</a:t>
            </a:r>
            <a:endParaRPr kumimoji="0" lang="en-US" sz="22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Calibri"/>
            </a:endParaRPr>
          </a:p>
          <a:p>
            <a:pPr marL="342900" marR="0" lvl="0" indent="-34290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  <a:tabLst/>
              <a:defRPr/>
            </a:pPr>
            <a:r>
              <a:rPr lang="en-US" sz="2200" b="0" dirty="0">
                <a:solidFill>
                  <a:srgbClr val="000000"/>
                </a:solidFill>
                <a:latin typeface="+mn-lt"/>
              </a:rPr>
              <a:t>1.3 </a:t>
            </a:r>
            <a:r>
              <a:rPr lang="en-US" sz="2200" b="0" dirty="0" err="1">
                <a:solidFill>
                  <a:srgbClr val="000000"/>
                </a:solidFill>
                <a:latin typeface="+mn-lt"/>
              </a:rPr>
              <a:t>milhões</a:t>
            </a:r>
            <a:r>
              <a:rPr lang="en-US" sz="2200" b="0" dirty="0">
                <a:solidFill>
                  <a:srgbClr val="000000"/>
                </a:solidFill>
                <a:latin typeface="+mn-lt"/>
              </a:rPr>
              <a:t>  </a:t>
            </a:r>
            <a:r>
              <a:rPr lang="en-US" sz="2200" b="0" dirty="0" err="1">
                <a:solidFill>
                  <a:srgbClr val="000000"/>
                </a:solidFill>
                <a:latin typeface="+mn-lt"/>
              </a:rPr>
              <a:t>crianças</a:t>
            </a:r>
            <a:r>
              <a:rPr lang="en-US" sz="2200" b="0" dirty="0">
                <a:solidFill>
                  <a:srgbClr val="000000"/>
                </a:solidFill>
                <a:latin typeface="+mn-lt"/>
              </a:rPr>
              <a:t> 0-59 </a:t>
            </a:r>
            <a:r>
              <a:rPr lang="en-US" sz="2200" b="0" dirty="0" err="1" smtClean="0">
                <a:solidFill>
                  <a:srgbClr val="000000"/>
                </a:solidFill>
                <a:latin typeface="+mn-lt"/>
              </a:rPr>
              <a:t>meses</a:t>
            </a:r>
            <a:r>
              <a:rPr lang="en-US" sz="2200" b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  <a:latin typeface="+mn-lt"/>
              </a:rPr>
              <a:t>cobertas</a:t>
            </a:r>
            <a:endParaRPr lang="en-US" sz="2200" b="0" dirty="0">
              <a:solidFill>
                <a:schemeClr val="tx1"/>
              </a:solidFill>
              <a:latin typeface="+mn-lt"/>
            </a:endParaRPr>
          </a:p>
          <a:p>
            <a:pPr marL="342900" marR="0" lvl="0" indent="-34290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  <a:tabLst/>
              <a:defRPr/>
            </a:pPr>
            <a:r>
              <a:rPr lang="en-US" sz="2200" b="0" noProof="0" dirty="0">
                <a:solidFill>
                  <a:srgbClr val="000000"/>
                </a:solidFill>
                <a:latin typeface="+mn-lt"/>
              </a:rPr>
              <a:t>100.25% de </a:t>
            </a:r>
            <a:r>
              <a:rPr lang="en-US" sz="2200" b="0" noProof="0" dirty="0" err="1">
                <a:solidFill>
                  <a:srgbClr val="000000"/>
                </a:solidFill>
                <a:latin typeface="+mn-lt"/>
              </a:rPr>
              <a:t>crianças</a:t>
            </a:r>
            <a:r>
              <a:rPr lang="en-US" sz="2200" b="0" noProof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latin typeface="+mn-lt"/>
              </a:rPr>
              <a:t>em</a:t>
            </a:r>
            <a:r>
              <a:rPr lang="en-US" sz="2200" b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0" noProof="0" dirty="0" err="1">
                <a:solidFill>
                  <a:srgbClr val="000000"/>
                </a:solidFill>
                <a:latin typeface="+mn-lt"/>
              </a:rPr>
              <a:t>todos</a:t>
            </a:r>
            <a:r>
              <a:rPr lang="en-US" sz="2200" b="0" noProof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0" noProof="0" dirty="0" err="1">
                <a:solidFill>
                  <a:srgbClr val="000000"/>
                </a:solidFill>
                <a:latin typeface="+mn-lt"/>
              </a:rPr>
              <a:t>ciclos</a:t>
            </a:r>
            <a:r>
              <a:rPr lang="en-US" sz="2200" b="0" noProof="0" dirty="0">
                <a:solidFill>
                  <a:srgbClr val="000000"/>
                </a:solidFill>
                <a:latin typeface="+mn-lt"/>
              </a:rPr>
              <a:t> e 59.2% que </a:t>
            </a:r>
            <a:r>
              <a:rPr lang="en-US" sz="2200" b="0" noProof="0" dirty="0" err="1">
                <a:solidFill>
                  <a:srgbClr val="000000"/>
                </a:solidFill>
                <a:latin typeface="+mn-lt"/>
              </a:rPr>
              <a:t>receberam</a:t>
            </a:r>
            <a:r>
              <a:rPr lang="en-US" sz="2200" b="0" noProof="0" dirty="0">
                <a:solidFill>
                  <a:srgbClr val="000000"/>
                </a:solidFill>
                <a:latin typeface="+mn-lt"/>
              </a:rPr>
              <a:t> 4 </a:t>
            </a:r>
            <a:r>
              <a:rPr lang="en-US" sz="2200" b="0" noProof="0" dirty="0" err="1">
                <a:solidFill>
                  <a:srgbClr val="000000"/>
                </a:solidFill>
                <a:latin typeface="+mn-lt"/>
              </a:rPr>
              <a:t>ciclos</a:t>
            </a:r>
            <a:r>
              <a:rPr lang="en-US" sz="2200" b="0" noProof="0" dirty="0">
                <a:solidFill>
                  <a:srgbClr val="000000"/>
                </a:solidFill>
                <a:latin typeface="+mn-lt"/>
              </a:rPr>
              <a:t> (</a:t>
            </a:r>
            <a:r>
              <a:rPr lang="en-US" sz="2200" b="0" noProof="0" dirty="0" err="1">
                <a:solidFill>
                  <a:srgbClr val="000000"/>
                </a:solidFill>
                <a:latin typeface="+mn-lt"/>
              </a:rPr>
              <a:t>inquerito</a:t>
            </a:r>
            <a:r>
              <a:rPr lang="en-US" sz="2200" b="0" noProof="0" dirty="0">
                <a:solidFill>
                  <a:srgbClr val="000000"/>
                </a:solidFill>
                <a:latin typeface="+mn-lt"/>
              </a:rPr>
              <a:t> do </a:t>
            </a:r>
            <a:r>
              <a:rPr lang="en-US" sz="2200" b="0" noProof="0" dirty="0" err="1">
                <a:solidFill>
                  <a:srgbClr val="000000"/>
                </a:solidFill>
                <a:latin typeface="+mn-lt"/>
              </a:rPr>
              <a:t>fim</a:t>
            </a:r>
            <a:r>
              <a:rPr lang="en-US" sz="2200" b="0" noProof="0" dirty="0">
                <a:solidFill>
                  <a:srgbClr val="000000"/>
                </a:solidFill>
                <a:latin typeface="+mn-lt"/>
              </a:rPr>
              <a:t> da </a:t>
            </a:r>
            <a:r>
              <a:rPr lang="en-US" sz="2200" b="0" noProof="0" dirty="0" err="1">
                <a:solidFill>
                  <a:srgbClr val="000000"/>
                </a:solidFill>
                <a:latin typeface="+mn-lt"/>
              </a:rPr>
              <a:t>ronda</a:t>
            </a:r>
            <a:r>
              <a:rPr lang="en-US" sz="2200" b="0" noProof="0" dirty="0" smtClean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2900" marR="0" lvl="0" indent="-34290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  <a:tabLst/>
              <a:defRPr/>
            </a:pPr>
            <a:r>
              <a:rPr lang="en-US" sz="2200" b="0" noProof="0" dirty="0" err="1" smtClean="0">
                <a:solidFill>
                  <a:srgbClr val="000000"/>
                </a:solidFill>
                <a:latin typeface="+mn-lt"/>
              </a:rPr>
              <a:t>Pesquisas</a:t>
            </a:r>
            <a:r>
              <a:rPr lang="en-US" sz="2200" b="0" noProof="0" dirty="0" smtClean="0">
                <a:solidFill>
                  <a:srgbClr val="000000"/>
                </a:solidFill>
                <a:latin typeface="+mn-lt"/>
              </a:rPr>
              <a:t> e </a:t>
            </a:r>
            <a:r>
              <a:rPr lang="en-US" sz="2200" b="0" noProof="0" dirty="0" err="1" smtClean="0">
                <a:solidFill>
                  <a:srgbClr val="000000"/>
                </a:solidFill>
                <a:latin typeface="+mn-lt"/>
              </a:rPr>
              <a:t>avaliações</a:t>
            </a:r>
            <a:r>
              <a:rPr lang="en-US" sz="2200" b="0" noProof="0" dirty="0" smtClean="0">
                <a:solidFill>
                  <a:srgbClr val="000000"/>
                </a:solidFill>
                <a:latin typeface="+mn-lt"/>
              </a:rPr>
              <a:t> (</a:t>
            </a:r>
            <a:r>
              <a:rPr lang="en-US" sz="2200" b="0" dirty="0" err="1" smtClean="0">
                <a:solidFill>
                  <a:srgbClr val="000000"/>
                </a:solidFill>
                <a:latin typeface="+mn-lt"/>
              </a:rPr>
              <a:t>Inquerito</a:t>
            </a:r>
            <a:r>
              <a:rPr lang="en-US" sz="2200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0" dirty="0" smtClean="0">
                <a:solidFill>
                  <a:srgbClr val="000000"/>
                </a:solidFill>
                <a:latin typeface="+mn-lt"/>
              </a:rPr>
              <a:t>do </a:t>
            </a:r>
            <a:r>
              <a:rPr lang="en-US" sz="2200" b="0" dirty="0" err="1" smtClean="0">
                <a:solidFill>
                  <a:srgbClr val="000000"/>
                </a:solidFill>
                <a:latin typeface="+mn-lt"/>
              </a:rPr>
              <a:t>fim</a:t>
            </a:r>
            <a:r>
              <a:rPr lang="en-US" sz="2200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0" dirty="0" smtClean="0">
                <a:solidFill>
                  <a:srgbClr val="000000"/>
                </a:solidFill>
                <a:latin typeface="+mn-lt"/>
              </a:rPr>
              <a:t>do </a:t>
            </a:r>
            <a:r>
              <a:rPr lang="en-US" sz="2200" b="0" dirty="0" err="1" smtClean="0">
                <a:solidFill>
                  <a:srgbClr val="000000"/>
                </a:solidFill>
                <a:latin typeface="+mn-lt"/>
              </a:rPr>
              <a:t>cilco</a:t>
            </a:r>
            <a:r>
              <a:rPr lang="en-US" sz="2200" b="0" dirty="0" smtClean="0">
                <a:solidFill>
                  <a:srgbClr val="000000"/>
                </a:solidFill>
                <a:latin typeface="+mn-lt"/>
              </a:rPr>
              <a:t> e </a:t>
            </a:r>
            <a:r>
              <a:rPr lang="en-US" sz="2200" b="0" dirty="0" smtClean="0">
                <a:solidFill>
                  <a:srgbClr val="000000"/>
                </a:solidFill>
                <a:latin typeface="+mn-lt"/>
              </a:rPr>
              <a:t>da </a:t>
            </a:r>
            <a:r>
              <a:rPr lang="en-US" sz="2200" b="0" dirty="0" smtClean="0">
                <a:solidFill>
                  <a:srgbClr val="000000"/>
                </a:solidFill>
                <a:latin typeface="+mn-lt"/>
              </a:rPr>
              <a:t>Ronda 2023) e </a:t>
            </a:r>
            <a:r>
              <a:rPr lang="en-US" sz="2200" b="0" dirty="0" err="1" smtClean="0">
                <a:solidFill>
                  <a:srgbClr val="000000"/>
                </a:solidFill>
                <a:latin typeface="+mn-lt"/>
              </a:rPr>
              <a:t>em</a:t>
            </a:r>
            <a:r>
              <a:rPr lang="en-US" sz="2200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0" dirty="0" err="1" smtClean="0">
                <a:solidFill>
                  <a:srgbClr val="000000"/>
                </a:solidFill>
                <a:latin typeface="+mn-lt"/>
              </a:rPr>
              <a:t>curso</a:t>
            </a:r>
            <a:r>
              <a:rPr lang="en-US" sz="2200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0" dirty="0" err="1" smtClean="0">
                <a:solidFill>
                  <a:srgbClr val="000000"/>
                </a:solidFill>
                <a:latin typeface="+mn-lt"/>
              </a:rPr>
              <a:t>em</a:t>
            </a:r>
            <a:r>
              <a:rPr lang="en-US" sz="2200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0" dirty="0" smtClean="0">
                <a:solidFill>
                  <a:srgbClr val="000000"/>
                </a:solidFill>
                <a:latin typeface="+mn-lt"/>
              </a:rPr>
              <a:t>2024</a:t>
            </a:r>
            <a:endParaRPr kumimoji="0" lang="en-US" sz="22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Calibri"/>
            </a:endParaRPr>
          </a:p>
          <a:p>
            <a:pPr marL="342900" marR="0" lvl="0" indent="-34290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  <a:tabLst/>
              <a:defRPr/>
            </a:pPr>
            <a:endParaRPr kumimoji="0" lang="en-US" sz="22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Calibri"/>
            </a:endParaRPr>
          </a:p>
          <a:p>
            <a:pPr marL="342900" marR="0" lvl="0" indent="-34290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  <a:tabLst/>
              <a:defRPr/>
            </a:pPr>
            <a:endParaRPr kumimoji="0" lang="pt-PT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99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g207aaa14ad4_0_11"/>
          <p:cNvGrpSpPr/>
          <p:nvPr/>
        </p:nvGrpSpPr>
        <p:grpSpPr>
          <a:xfrm>
            <a:off x="294291" y="31854"/>
            <a:ext cx="8543657" cy="933346"/>
            <a:chOff x="0" y="0"/>
            <a:chExt cx="8592857" cy="1007184"/>
          </a:xfrm>
        </p:grpSpPr>
        <p:sp>
          <p:nvSpPr>
            <p:cNvPr id="128" name="Google Shape;128;g207aaa14ad4_0_11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00000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g207aaa14ad4_0_11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g207aaa14ad4_0_11"/>
            <p:cNvSpPr txBox="1"/>
            <p:nvPr/>
          </p:nvSpPr>
          <p:spPr>
            <a:xfrm>
              <a:off x="49200" y="98769"/>
              <a:ext cx="4177500" cy="7228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CH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Principais lições aprendidas em 2023: </a:t>
              </a:r>
              <a:r>
                <a:rPr lang="fr-CH" alt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experiência inicial de implementação </a:t>
              </a:r>
              <a:endParaRPr lang="fr-CH"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709080"/>
              </p:ext>
            </p:extLst>
          </p:nvPr>
        </p:nvGraphicFramePr>
        <p:xfrm>
          <a:off x="293942" y="1056650"/>
          <a:ext cx="8657913" cy="57412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2869">
                  <a:extLst>
                    <a:ext uri="{9D8B030D-6E8A-4147-A177-3AD203B41FA5}">
                      <a16:colId xmlns:a16="http://schemas.microsoft.com/office/drawing/2014/main" val="3796131230"/>
                    </a:ext>
                  </a:extLst>
                </a:gridCol>
                <a:gridCol w="2953480">
                  <a:extLst>
                    <a:ext uri="{9D8B030D-6E8A-4147-A177-3AD203B41FA5}">
                      <a16:colId xmlns:a16="http://schemas.microsoft.com/office/drawing/2014/main" val="3801749594"/>
                    </a:ext>
                  </a:extLst>
                </a:gridCol>
                <a:gridCol w="3831564">
                  <a:extLst>
                    <a:ext uri="{9D8B030D-6E8A-4147-A177-3AD203B41FA5}">
                      <a16:colId xmlns:a16="http://schemas.microsoft.com/office/drawing/2014/main" val="1430759315"/>
                    </a:ext>
                  </a:extLst>
                </a:gridCol>
              </a:tblGrid>
              <a:tr h="310943">
                <a:tc>
                  <a:txBody>
                    <a:bodyPr/>
                    <a:lstStyle/>
                    <a:p>
                      <a:r>
                        <a:rPr lang="en-US" sz="1500" dirty="0" err="1">
                          <a:latin typeface="+mn-lt"/>
                        </a:rPr>
                        <a:t>Etapa</a:t>
                      </a:r>
                      <a:r>
                        <a:rPr lang="en-US" sz="1500" baseline="0" dirty="0">
                          <a:latin typeface="+mn-lt"/>
                        </a:rPr>
                        <a:t> da QSM</a:t>
                      </a:r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>
                          <a:latin typeface="+mn-lt"/>
                        </a:rPr>
                        <a:t>Desafio</a:t>
                      </a:r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+mn-lt"/>
                        </a:rPr>
                        <a:t>L</a:t>
                      </a:r>
                      <a:r>
                        <a:rPr lang="fr-CH" sz="1500" b="1" cap="none" noProof="1">
                          <a:solidFill>
                            <a:schemeClr val="bg1"/>
                          </a:solidFill>
                          <a:latin typeface="+mn-lt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icções aprendidas </a:t>
                      </a:r>
                      <a:endParaRPr lang="pt-PT" sz="15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820359"/>
                  </a:ext>
                </a:extLst>
              </a:tr>
              <a:tr h="9772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pt-PT" sz="15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pt-PT" sz="15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pt-PT" sz="15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Planificação e Enumeração </a:t>
                      </a:r>
                      <a:endParaRPr lang="pt-PT" sz="15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Dados oficiais da população </a:t>
                      </a:r>
                    </a:p>
                    <a:p>
                      <a:pPr lvl="0" algn="l"/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abaixo dos dados administrativos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500" dirty="0">
                          <a:latin typeface="+mn-lt"/>
                        </a:rPr>
                        <a:t>Combinação de várias fontes de dados populacionais </a:t>
                      </a:r>
                    </a:p>
                    <a:p>
                      <a:pPr algn="just"/>
                      <a:r>
                        <a:rPr lang="pt-PT" sz="1500" dirty="0" smtClean="0">
                          <a:latin typeface="+mn-lt"/>
                        </a:rPr>
                        <a:t>Planificação </a:t>
                      </a:r>
                      <a:r>
                        <a:rPr lang="pt-PT" sz="1500" dirty="0">
                          <a:latin typeface="+mn-lt"/>
                        </a:rPr>
                        <a:t>da campanha, a partir</a:t>
                      </a:r>
                      <a:r>
                        <a:rPr lang="pt-PT" sz="1500" baseline="0" dirty="0">
                          <a:latin typeface="+mn-lt"/>
                        </a:rPr>
                        <a:t> do </a:t>
                      </a:r>
                      <a:r>
                        <a:rPr lang="pt-PT" sz="1500" dirty="0">
                          <a:latin typeface="+mn-lt"/>
                        </a:rPr>
                        <a:t>distrito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61431"/>
                  </a:ext>
                </a:extLst>
              </a:tr>
              <a:tr h="977250"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Pagamento dos implementadores, com implicações na </a:t>
                      </a:r>
                      <a:r>
                        <a:rPr lang="pt-PT" sz="15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efectividade</a:t>
                      </a: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da campanha</a:t>
                      </a:r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500" dirty="0">
                          <a:latin typeface="+mn-lt"/>
                        </a:rPr>
                        <a:t>Plano de gestão de riscos para mitigar possíveis riscos internos e externos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492500"/>
                  </a:ext>
                </a:extLst>
              </a:tr>
              <a:tr h="31094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pt-PT" sz="15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pt-PT" sz="15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pt-PT" sz="15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pt-PT" sz="1500" b="1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Gestão das aquisições e aprovisionamento</a:t>
                      </a:r>
                      <a:endParaRPr lang="pt-PT" sz="15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Altos custos de transporte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t-PT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integração do SPAQ na gestão e cadeia de distribuição de medicamentos do MISAU</a:t>
                      </a:r>
                      <a:endParaRPr lang="pt-PT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018199"/>
                  </a:ext>
                </a:extLst>
              </a:tr>
              <a:tr h="53304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Dificuldade de armazenamento atempado do SPAQ</a:t>
                      </a:r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047597"/>
                  </a:ext>
                </a:extLst>
              </a:tr>
              <a:tr h="755148"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Processos locais burocráticos para a importação dos medicamentos</a:t>
                      </a:r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254540"/>
                  </a:ext>
                </a:extLst>
              </a:tr>
              <a:tr h="1713458">
                <a:tc vMerge="1">
                  <a:txBody>
                    <a:bodyPr/>
                    <a:lstStyle/>
                    <a:p>
                      <a:endParaRPr lang="pt-PT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O tempo para dissolução do SPAQ (AQ</a:t>
                      </a:r>
                      <a:r>
                        <a:rPr lang="pt-PT" sz="15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&gt; </a:t>
                      </a: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2 min e 30 segundos)</a:t>
                      </a:r>
                      <a:endParaRPr lang="pt-PT" sz="1500" dirty="0"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PT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Avaliação da</a:t>
                      </a:r>
                      <a:r>
                        <a:rPr lang="pt-PT" sz="15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amostra de</a:t>
                      </a:r>
                      <a:r>
                        <a:rPr lang="pt-PT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SPAQ para aferir a conformidade com os padrões aceitáveis de </a:t>
                      </a:r>
                      <a:r>
                        <a:rPr lang="pt-PT" sz="15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toma </a:t>
                      </a:r>
                      <a:r>
                        <a:rPr lang="pt-PT" sz="15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pt-PT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5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acto</a:t>
                      </a:r>
                      <a:r>
                        <a:rPr lang="pt-PT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 importação. Voltar a usar o medicamento com menos tempo de dissolução </a:t>
                      </a:r>
                      <a:endParaRPr lang="pt-PT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60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8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g2073e6c94da_0_63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37" name="Google Shape;137;g2073e6c94da_0_6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00000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g2073e6c94da_0_6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g2073e6c94da_0_6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CH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Principais lições aprendidas em 2023: </a:t>
              </a:r>
              <a:r>
                <a:rPr lang="fr-CH" alt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experiência inicial de implementação </a:t>
              </a:r>
              <a:endParaRPr lang="fr-CH"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40" name="Google Shape;140;g2073e6c94da_0_63"/>
          <p:cNvSpPr txBox="1"/>
          <p:nvPr/>
        </p:nvSpPr>
        <p:spPr>
          <a:xfrm>
            <a:off x="198134" y="1268759"/>
            <a:ext cx="8766300" cy="5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264950"/>
              </p:ext>
            </p:extLst>
          </p:nvPr>
        </p:nvGraphicFramePr>
        <p:xfrm>
          <a:off x="280828" y="1172897"/>
          <a:ext cx="8543691" cy="562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3394">
                  <a:extLst>
                    <a:ext uri="{9D8B030D-6E8A-4147-A177-3AD203B41FA5}">
                      <a16:colId xmlns:a16="http://schemas.microsoft.com/office/drawing/2014/main" val="1702792600"/>
                    </a:ext>
                  </a:extLst>
                </a:gridCol>
                <a:gridCol w="2456761">
                  <a:extLst>
                    <a:ext uri="{9D8B030D-6E8A-4147-A177-3AD203B41FA5}">
                      <a16:colId xmlns:a16="http://schemas.microsoft.com/office/drawing/2014/main" val="3532218056"/>
                    </a:ext>
                  </a:extLst>
                </a:gridCol>
                <a:gridCol w="4263536">
                  <a:extLst>
                    <a:ext uri="{9D8B030D-6E8A-4147-A177-3AD203B41FA5}">
                      <a16:colId xmlns:a16="http://schemas.microsoft.com/office/drawing/2014/main" val="1410660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err="1">
                          <a:latin typeface="+mn-lt"/>
                        </a:rPr>
                        <a:t>Etapa</a:t>
                      </a:r>
                      <a:r>
                        <a:rPr lang="en-US" sz="1500" baseline="0" dirty="0">
                          <a:latin typeface="+mn-lt"/>
                        </a:rPr>
                        <a:t> da QSM</a:t>
                      </a:r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>
                          <a:latin typeface="+mn-lt"/>
                        </a:rPr>
                        <a:t>Desafio</a:t>
                      </a:r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+mn-lt"/>
                        </a:rPr>
                        <a:t>L</a:t>
                      </a:r>
                      <a:r>
                        <a:rPr lang="fr-CH" sz="1500" b="1" cap="none" noProof="1">
                          <a:solidFill>
                            <a:schemeClr val="bg1"/>
                          </a:solidFill>
                          <a:latin typeface="+mn-lt"/>
                          <a:ea typeface="Arial" panose="020B0604020202020204"/>
                          <a:cs typeface="Arial" panose="020B0604020202020204"/>
                          <a:sym typeface="Arial" panose="020B0604020202020204"/>
                        </a:rPr>
                        <a:t>icções aprendidas </a:t>
                      </a:r>
                      <a:endParaRPr lang="pt-PT" sz="15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35398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pt-PT" sz="15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Envolvimento comunitário e mobilização social </a:t>
                      </a:r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 algn="just"/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Incumprimento dos critérios de </a:t>
                      </a:r>
                      <a:r>
                        <a:rPr lang="pt-PT" sz="15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selecção</a:t>
                      </a: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dos </a:t>
                      </a:r>
                      <a:r>
                        <a:rPr lang="pt-PT" sz="15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líderes comunitários</a:t>
                      </a:r>
                      <a:endParaRPr lang="pt-PT" sz="15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PT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Selecção</a:t>
                      </a:r>
                      <a:r>
                        <a:rPr lang="pt-PT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dos implementadores (os líderes-guia) sem obedecer os critérios de </a:t>
                      </a:r>
                      <a:r>
                        <a:rPr lang="pt-PT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selecção</a:t>
                      </a:r>
                      <a:r>
                        <a:rPr lang="pt-PT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podem comprometer a implementação da campanha</a:t>
                      </a:r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9653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Mobilização comunitária porta-a-porta quando </a:t>
                      </a:r>
                      <a:r>
                        <a:rPr lang="pt-PT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efectuada</a:t>
                      </a:r>
                      <a:r>
                        <a:rPr lang="pt-PT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por autoridades comunitárias locais é </a:t>
                      </a:r>
                      <a:r>
                        <a:rPr lang="pt-PT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efectiva</a:t>
                      </a:r>
                      <a:r>
                        <a:rPr lang="pt-PT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 traz resultados positivos.</a:t>
                      </a:r>
                      <a:endParaRPr lang="pt-PT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0152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Incorporação dos resultados da avaliação formativa na estratégia SBCC constituiu um dos pilares para o sucesso da mobilização social.</a:t>
                      </a:r>
                      <a:endParaRPr lang="pt-PT" sz="15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15054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Formação dos implementadores</a:t>
                      </a:r>
                      <a:endParaRPr lang="pt-PT" sz="15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Incumprimento dos critérios para a </a:t>
                      </a:r>
                      <a:r>
                        <a:rPr lang="pt-PT" sz="15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selecção</a:t>
                      </a: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dos implementadores por parte dos coordenadores de QSM na 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As falhas na </a:t>
                      </a:r>
                      <a:r>
                        <a:rPr lang="pt-PT" sz="15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selecção</a:t>
                      </a: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dos implementadores pode impactar, comprometendo a qualidade, a cobertura e</a:t>
                      </a:r>
                      <a:r>
                        <a:rPr lang="pt-PT" sz="15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</a:t>
                      </a: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o pagamento dos implementadores. Discussão previa dos</a:t>
                      </a:r>
                      <a:r>
                        <a:rPr lang="pt-PT" sz="15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</a:t>
                      </a:r>
                      <a:r>
                        <a:rPr lang="pt-PT" sz="15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TdR</a:t>
                      </a: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dos </a:t>
                      </a:r>
                      <a:r>
                        <a:rPr lang="pt-PT" sz="15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implementaddores</a:t>
                      </a:r>
                      <a:endParaRPr lang="pt-PT" sz="15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3070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Identificação de formadores de QSM com a nota do pós-teste˃ 80 % </a:t>
                      </a:r>
                      <a:r>
                        <a:rPr lang="pt-PT" sz="15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sem </a:t>
                      </a:r>
                      <a:r>
                        <a:rPr lang="pt-PT" sz="1500" b="0" i="0" u="none" strike="noStrike" cap="non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hab</a:t>
                      </a:r>
                      <a:r>
                        <a:rPr lang="pt-PT" sz="15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lidades</a:t>
                      </a: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na fase de formação</a:t>
                      </a:r>
                      <a:endParaRPr lang="pt-PT" sz="1500" dirty="0">
                        <a:latin typeface="+mn-lt"/>
                      </a:endParaRPr>
                    </a:p>
                    <a:p>
                      <a:endParaRPr lang="pt-PT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A formação dos implementadores, em cascata continua sendo uma metodologia útil e eficiente, contudo, não se deve limitar apenas nas notas do pós-teste, mas também, deve se considerar a habilidade do formando em ser formador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020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38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g2073e6c94da_0_71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46" name="Google Shape;146;g2073e6c94da_0_71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g2073e6c94da_0_71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g2073e6c94da_0_71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CH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Principais lições aprendidas em 2023: </a:t>
              </a:r>
              <a:r>
                <a:rPr lang="fr-CH" alt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experiência inicial de implementação </a:t>
              </a:r>
              <a:endParaRPr lang="fr-CH"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347906"/>
              </p:ext>
            </p:extLst>
          </p:nvPr>
        </p:nvGraphicFramePr>
        <p:xfrm>
          <a:off x="298704" y="1172897"/>
          <a:ext cx="8543691" cy="55536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5673">
                  <a:extLst>
                    <a:ext uri="{9D8B030D-6E8A-4147-A177-3AD203B41FA5}">
                      <a16:colId xmlns:a16="http://schemas.microsoft.com/office/drawing/2014/main" val="1702792600"/>
                    </a:ext>
                  </a:extLst>
                </a:gridCol>
                <a:gridCol w="2506748">
                  <a:extLst>
                    <a:ext uri="{9D8B030D-6E8A-4147-A177-3AD203B41FA5}">
                      <a16:colId xmlns:a16="http://schemas.microsoft.com/office/drawing/2014/main" val="3532218056"/>
                    </a:ext>
                  </a:extLst>
                </a:gridCol>
                <a:gridCol w="4161270">
                  <a:extLst>
                    <a:ext uri="{9D8B030D-6E8A-4147-A177-3AD203B41FA5}">
                      <a16:colId xmlns:a16="http://schemas.microsoft.com/office/drawing/2014/main" val="1410660579"/>
                    </a:ext>
                  </a:extLst>
                </a:gridCol>
              </a:tblGrid>
              <a:tr h="354767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+mn-lt"/>
                          <a:cs typeface="Times New Roman" panose="02020603050405020304" pitchFamily="18" charset="0"/>
                        </a:rPr>
                        <a:t>Etapa</a:t>
                      </a:r>
                      <a:r>
                        <a:rPr lang="en-US" sz="1500" baseline="0" dirty="0" smtClean="0">
                          <a:latin typeface="+mn-lt"/>
                          <a:cs typeface="Times New Roman" panose="02020603050405020304" pitchFamily="18" charset="0"/>
                        </a:rPr>
                        <a:t> da QSM</a:t>
                      </a:r>
                      <a:endParaRPr lang="pt-PT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>
                          <a:latin typeface="+mn-lt"/>
                          <a:cs typeface="Times New Roman" panose="02020603050405020304" pitchFamily="18" charset="0"/>
                        </a:rPr>
                        <a:t>Desafio</a:t>
                      </a:r>
                      <a:endParaRPr lang="pt-PT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fr-CH" sz="1500" b="1" cap="none" noProof="1">
                          <a:solidFill>
                            <a:schemeClr val="bg1"/>
                          </a:solidFill>
                          <a:latin typeface="+mn-lt"/>
                          <a:ea typeface="Arial" panose="020B0604020202020204"/>
                          <a:cs typeface="Times New Roman" panose="02020603050405020304" pitchFamily="18" charset="0"/>
                          <a:sym typeface="Arial" panose="020B0604020202020204"/>
                        </a:rPr>
                        <a:t>icções aprendidas </a:t>
                      </a:r>
                      <a:endParaRPr lang="pt-PT" sz="1500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353985"/>
                  </a:ext>
                </a:extLst>
              </a:tr>
              <a:tr h="1214122">
                <a:tc rowSpan="2">
                  <a:txBody>
                    <a:bodyPr/>
                    <a:lstStyle/>
                    <a:p>
                      <a:r>
                        <a:rPr lang="pt-PT" sz="15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Arial" panose="020B0604020202020204"/>
                        </a:rPr>
                        <a:t>Administração comunitária de SPAQ</a:t>
                      </a:r>
                      <a:endParaRPr lang="pt-PT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just"/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Arial" panose="020B0604020202020204"/>
                        </a:rPr>
                        <a:t>Não seguimento do mecanismo de entrega da QSM  (porta</a:t>
                      </a:r>
                      <a:r>
                        <a:rPr lang="pt-PT" sz="15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Arial" panose="020B0604020202020204"/>
                        </a:rPr>
                        <a:t> a porta)</a:t>
                      </a:r>
                      <a:endParaRPr lang="pt-PT" sz="15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  <a:sym typeface="Arial" panose="020B0604020202020204"/>
                      </a:endParaRPr>
                    </a:p>
                    <a:p>
                      <a:pPr lvl="0" algn="just"/>
                      <a:endParaRPr lang="pt-PT" sz="15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  <a:sym typeface="Arial" panose="020B0604020202020204"/>
                      </a:endParaRPr>
                    </a:p>
                    <a:p>
                      <a:pPr lvl="0" algn="just"/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Arial" panose="020B0604020202020204"/>
                        </a:rPr>
                        <a:t>Falta de motivação dos implementadores não pagos para </a:t>
                      </a:r>
                      <a:r>
                        <a:rPr lang="pt-PT" sz="15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Arial" panose="020B0604020202020204"/>
                        </a:rPr>
                        <a:t>efectuar</a:t>
                      </a: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Arial" panose="020B0604020202020204"/>
                        </a:rPr>
                        <a:t> a distribuição do SPAQ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Mecanismo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oferta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 QSM porta a porta (com o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líder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guia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equipe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distribuição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é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eficiente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contribui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para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alta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aceitabilidade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cobertura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qualidade</a:t>
                      </a:r>
                      <a:endParaRPr lang="pt-PT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965336"/>
                  </a:ext>
                </a:extLst>
              </a:tr>
              <a:tr h="183591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supervisão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regular do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processo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pagamento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inclusão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pessoal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dos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serviços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provinciais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saúde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revisão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conjunta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documentação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distrito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contribui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para o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pagamento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quase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todos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implementadores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dentro</a:t>
                      </a:r>
                      <a:r>
                        <a:rPr lang="en-GB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 tempo </a:t>
                      </a:r>
                      <a:r>
                        <a:rPr lang="en-GB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estabelecido</a:t>
                      </a:r>
                      <a:endParaRPr lang="pt-PT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82382"/>
                  </a:ext>
                </a:extLst>
              </a:tr>
              <a:tr h="1114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Gestão de casos e </a:t>
                      </a:r>
                      <a:r>
                        <a:rPr lang="pt-PT" sz="1500" b="1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farmacovigilância</a:t>
                      </a:r>
                      <a:endParaRPr lang="pt-PT" sz="15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  <a:p>
                      <a:endParaRPr lang="pt-PT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Algumas equipas de </a:t>
                      </a:r>
                      <a:r>
                        <a:rPr lang="pt-PT" sz="15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DCs</a:t>
                      </a:r>
                      <a:r>
                        <a:rPr lang="pt-PT" sz="15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 continuam com dificuldade em identificar crianças com febre</a:t>
                      </a:r>
                      <a:endParaRPr lang="pt-PT" sz="15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pt-PT" sz="15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PT" sz="1500" dirty="0" smtClean="0">
                          <a:latin typeface="+mn-lt"/>
                          <a:cs typeface="Times New Roman" panose="02020603050405020304" pitchFamily="18" charset="0"/>
                        </a:rPr>
                        <a:t>Administração </a:t>
                      </a:r>
                      <a:r>
                        <a:rPr lang="pt-PT" sz="1500" dirty="0">
                          <a:latin typeface="+mn-lt"/>
                          <a:cs typeface="Times New Roman" panose="02020603050405020304" pitchFamily="18" charset="0"/>
                        </a:rPr>
                        <a:t>de SPAQ</a:t>
                      </a:r>
                      <a:r>
                        <a:rPr lang="pt-PT" sz="1500" baseline="0" dirty="0">
                          <a:latin typeface="+mn-lt"/>
                          <a:cs typeface="Times New Roman" panose="02020603050405020304" pitchFamily="18" charset="0"/>
                        </a:rPr>
                        <a:t> a crianças ilegíveis</a:t>
                      </a:r>
                      <a:endParaRPr lang="pt-PT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refrescamento dos implementadores focado na elegibilidade da criança para evitar administração em faixa etária errada e causar </a:t>
                      </a:r>
                      <a:r>
                        <a:rPr lang="pt-PT" sz="15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roptura</a:t>
                      </a:r>
                      <a:r>
                        <a:rPr lang="pt-PT" sz="15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stock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pt-PT" sz="15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5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pt-PT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inclusão dos </a:t>
                      </a:r>
                      <a:r>
                        <a:rPr lang="pt-PT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APSs</a:t>
                      </a:r>
                      <a:r>
                        <a:rPr lang="pt-PT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 circuito de referência das crianças doentes/ou com febre contribuiu para o seguimento das crianças</a:t>
                      </a:r>
                    </a:p>
                    <a:p>
                      <a:pPr algn="just"/>
                      <a:endParaRPr lang="pt-PT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28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5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g2073e6c94da_0_71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46" name="Google Shape;146;g2073e6c94da_0_71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g2073e6c94da_0_71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g2073e6c94da_0_71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CH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Principais lições aprendidas em 2023: </a:t>
              </a:r>
              <a:r>
                <a:rPr lang="fr-CH" alt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experiência inicial de implementação </a:t>
              </a:r>
              <a:endParaRPr lang="fr-CH"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018903"/>
              </p:ext>
            </p:extLst>
          </p:nvPr>
        </p:nvGraphicFramePr>
        <p:xfrm>
          <a:off x="392980" y="1283065"/>
          <a:ext cx="8494527" cy="41688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30750">
                  <a:extLst>
                    <a:ext uri="{9D8B030D-6E8A-4147-A177-3AD203B41FA5}">
                      <a16:colId xmlns:a16="http://schemas.microsoft.com/office/drawing/2014/main" val="1702792600"/>
                    </a:ext>
                  </a:extLst>
                </a:gridCol>
                <a:gridCol w="3272498">
                  <a:extLst>
                    <a:ext uri="{9D8B030D-6E8A-4147-A177-3AD203B41FA5}">
                      <a16:colId xmlns:a16="http://schemas.microsoft.com/office/drawing/2014/main" val="3532218056"/>
                    </a:ext>
                  </a:extLst>
                </a:gridCol>
                <a:gridCol w="3891279">
                  <a:extLst>
                    <a:ext uri="{9D8B030D-6E8A-4147-A177-3AD203B41FA5}">
                      <a16:colId xmlns:a16="http://schemas.microsoft.com/office/drawing/2014/main" val="1410660579"/>
                    </a:ext>
                  </a:extLst>
                </a:gridCol>
              </a:tblGrid>
              <a:tr h="698799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j-lt"/>
                          <a:cs typeface="Times New Roman" panose="02020603050405020304" pitchFamily="18" charset="0"/>
                        </a:rPr>
                        <a:t>Etapa</a:t>
                      </a:r>
                      <a:r>
                        <a:rPr lang="en-US" sz="1600" baseline="0" dirty="0">
                          <a:latin typeface="+mj-lt"/>
                          <a:cs typeface="Times New Roman" panose="02020603050405020304" pitchFamily="18" charset="0"/>
                        </a:rPr>
                        <a:t> da QSM</a:t>
                      </a:r>
                      <a:endParaRPr lang="pt-PT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j-lt"/>
                          <a:cs typeface="Times New Roman" panose="02020603050405020304" pitchFamily="18" charset="0"/>
                        </a:rPr>
                        <a:t>Desafio</a:t>
                      </a:r>
                      <a:endParaRPr lang="pt-PT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fr-CH" sz="1600" b="1" cap="none" noProof="1">
                          <a:solidFill>
                            <a:schemeClr val="bg1"/>
                          </a:solidFill>
                          <a:latin typeface="+mj-lt"/>
                          <a:ea typeface="Arial" panose="020B0604020202020204"/>
                          <a:cs typeface="Times New Roman" panose="02020603050405020304" pitchFamily="18" charset="0"/>
                          <a:sym typeface="Arial" panose="020B0604020202020204"/>
                        </a:rPr>
                        <a:t>icções aprendidas </a:t>
                      </a:r>
                      <a:endParaRPr lang="pt-PT" sz="1600" dirty="0">
                        <a:solidFill>
                          <a:schemeClr val="bg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353985"/>
                  </a:ext>
                </a:extLst>
              </a:tr>
              <a:tr h="1730067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Supervisão</a:t>
                      </a:r>
                      <a:endParaRPr lang="pt-PT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 panose="020B0604020202020204"/>
                        </a:rPr>
                        <a:t>Alto custo para o aluguer de motorizadas para a supervisão dos </a:t>
                      </a:r>
                      <a:r>
                        <a:rPr lang="pt-PT" sz="16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 panose="020B0604020202020204"/>
                        </a:rPr>
                        <a:t>DCs</a:t>
                      </a:r>
                      <a:endParaRPr lang="pt-PT" sz="1600" b="0" i="0" u="none" strike="noStrike" cap="none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 panose="020B0604020202020204"/>
                        </a:rPr>
                        <a:t>O circuito de movimentação dos supervisores dos </a:t>
                      </a:r>
                      <a:r>
                        <a:rPr lang="pt-PT" sz="16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 panose="020B0604020202020204"/>
                        </a:rPr>
                        <a:t>DCs</a:t>
                      </a:r>
                      <a:r>
                        <a:rPr lang="pt-PT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 panose="020B0604020202020204"/>
                        </a:rPr>
                        <a:t> contribui para reduzir o tempo </a:t>
                      </a:r>
                      <a:r>
                        <a:rPr lang="pt-PT" sz="16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 panose="020B0604020202020204"/>
                        </a:rPr>
                        <a:t>de deslocação para </a:t>
                      </a:r>
                      <a:r>
                        <a:rPr lang="pt-PT" sz="1600" b="0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 panose="020B0604020202020204"/>
                        </a:rPr>
                        <a:t>USs</a:t>
                      </a:r>
                      <a:r>
                        <a:rPr lang="pt-PT" sz="16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 panose="020B0604020202020204"/>
                        </a:rPr>
                        <a:t> disponibilizando mais tempo para </a:t>
                      </a:r>
                      <a:r>
                        <a:rPr lang="pt-PT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 panose="020B0604020202020204"/>
                        </a:rPr>
                        <a:t>o </a:t>
                      </a:r>
                      <a:r>
                        <a:rPr lang="pt-PT" sz="16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 panose="020B0604020202020204"/>
                        </a:rPr>
                        <a:t>trabalho </a:t>
                      </a:r>
                      <a:r>
                        <a:rPr lang="pt-PT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 panose="020B0604020202020204"/>
                        </a:rPr>
                        <a:t>na comunidade.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965336"/>
                  </a:ext>
                </a:extLst>
              </a:tr>
              <a:tr h="1739980">
                <a:tc vMerge="1">
                  <a:txBody>
                    <a:bodyPr/>
                    <a:lstStyle/>
                    <a:p>
                      <a:endParaRPr lang="pt-PT" sz="14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pt-PT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 panose="020B0604020202020204"/>
                        </a:rPr>
                        <a:t>Frequente mobilidade dos profissionais de saúde para a continuação de estudos ou transferência ou outros locais o que compromete a apropriação e a experiência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pt-PT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 panose="020B0604020202020204"/>
                        </a:rPr>
                        <a:t>Indicação de um ou mais representantes dos SPS reforça a aceitabilidade e entrega das equipas distritais na implementação da </a:t>
                      </a:r>
                      <a:r>
                        <a:rPr lang="pt-PT" sz="16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 panose="020B0604020202020204"/>
                        </a:rPr>
                        <a:t>campanha</a:t>
                      </a:r>
                      <a:endParaRPr lang="pt-PT" sz="1600" dirty="0"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algn="just"/>
                      <a:endParaRPr lang="pt-PT" sz="1600" b="0" i="0" u="none" strike="noStrike" cap="none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307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1095</Words>
  <Application>Microsoft Office PowerPoint</Application>
  <PresentationFormat>On-screen Show (4:3)</PresentationFormat>
  <Paragraphs>142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Obrigada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tchouatieua@mmv.org</dc:creator>
  <cp:keywords>docId:F995B217C5A34B786E65022E7E287D8E</cp:keywords>
  <cp:lastModifiedBy>Albertina Chihale</cp:lastModifiedBy>
  <cp:revision>65</cp:revision>
  <dcterms:created xsi:type="dcterms:W3CDTF">2023-02-13T13:08:00Z</dcterms:created>
  <dcterms:modified xsi:type="dcterms:W3CDTF">2024-02-26T20:34:28Z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0x01010084EAD12591D3B44A8A2C70EAA04D66AB</vt:lpwstr>
  </property>
  <property fmtid="{D5CDD505-2E9C-101B-9397-08002B2CF9AE}" pid="3" name="ICV">
    <vt:lpwstr>9BCC26A23B344EC78811A567470EBF36</vt:lpwstr>
  </property>
  <property fmtid="{D5CDD505-2E9C-101B-9397-08002B2CF9AE}" pid="4" name="KSOProductBuildVer">
    <vt:lpwstr>1033-11.2.0.11440</vt:lpwstr>
  </property>
</Properties>
</file>