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6"/>
  </p:notesMasterIdLst>
  <p:sldIdLst>
    <p:sldId id="256" r:id="rId3"/>
    <p:sldId id="258" r:id="rId4"/>
    <p:sldId id="2141412281" r:id="rId5"/>
    <p:sldId id="2141412278" r:id="rId6"/>
    <p:sldId id="263" r:id="rId7"/>
    <p:sldId id="266" r:id="rId8"/>
    <p:sldId id="286" r:id="rId9"/>
    <p:sldId id="2141412291" r:id="rId10"/>
    <p:sldId id="287" r:id="rId11"/>
    <p:sldId id="277" r:id="rId12"/>
    <p:sldId id="2141412280" r:id="rId13"/>
    <p:sldId id="262" r:id="rId14"/>
    <p:sldId id="2141412282" r:id="rId15"/>
    <p:sldId id="2141412283" r:id="rId16"/>
    <p:sldId id="2141412284" r:id="rId17"/>
    <p:sldId id="276" r:id="rId18"/>
    <p:sldId id="271" r:id="rId19"/>
    <p:sldId id="285" r:id="rId20"/>
    <p:sldId id="2141412285" r:id="rId21"/>
    <p:sldId id="2141412286" r:id="rId22"/>
    <p:sldId id="2141412287" r:id="rId23"/>
    <p:sldId id="2141412288" r:id="rId24"/>
    <p:sldId id="2141412243" r:id="rId25"/>
    <p:sldId id="2141412264" r:id="rId26"/>
    <p:sldId id="2141412244" r:id="rId27"/>
    <p:sldId id="2141412276" r:id="rId28"/>
    <p:sldId id="2141412289" r:id="rId29"/>
    <p:sldId id="2141412275" r:id="rId30"/>
    <p:sldId id="2141412290" r:id="rId31"/>
    <p:sldId id="280" r:id="rId32"/>
    <p:sldId id="3392" r:id="rId33"/>
    <p:sldId id="3390" r:id="rId34"/>
    <p:sldId id="2141412296"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Dentinger" initial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3574" autoAdjust="0"/>
  </p:normalViewPr>
  <p:slideViewPr>
    <p:cSldViewPr snapToGrid="0">
      <p:cViewPr>
        <p:scale>
          <a:sx n="62" d="100"/>
          <a:sy n="62" d="100"/>
        </p:scale>
        <p:origin x="86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ENOVO\Desktop\CPS%202024\Ressources_Couvertures_d&#233;pistage_E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enovo\Desktop\GM%20docs\Gm%20DN\CPS\2023\Bilan%20d&#233;pistage%20MA_CPS\Donn&#233;es%20CPS%202023\Compil%20P0%20&#224;%20P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fr-FR" sz="2000" b="1"/>
              <a:t>Couvertures CPS_2023 par région et par passage (P0 à P4)</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'Traités par région_2023'!$B$19</c:f>
              <c:strCache>
                <c:ptCount val="1"/>
                <c:pt idx="0">
                  <c:v>P0</c:v>
                </c:pt>
              </c:strCache>
            </c:strRef>
          </c:tx>
          <c:spPr>
            <a:solidFill>
              <a:schemeClr val="accent1"/>
            </a:solidFill>
            <a:ln>
              <a:noFill/>
            </a:ln>
            <a:effectLst/>
          </c:spPr>
          <c:invertIfNegative val="0"/>
          <c:cat>
            <c:strRef>
              <c:f>'Traités par région_2023'!$A$20:$A$33</c:f>
              <c:strCache>
                <c:ptCount val="14"/>
                <c:pt idx="0">
                  <c:v> Région BMH </c:v>
                </c:pt>
                <c:pt idx="1">
                  <c:v> Région Cascades </c:v>
                </c:pt>
                <c:pt idx="2">
                  <c:v> Région Centre </c:v>
                </c:pt>
                <c:pt idx="3">
                  <c:v> Région Centre-Est </c:v>
                </c:pt>
                <c:pt idx="4">
                  <c:v> Région Centre-Nord </c:v>
                </c:pt>
                <c:pt idx="5">
                  <c:v> Région Centre-Ouest </c:v>
                </c:pt>
                <c:pt idx="6">
                  <c:v> Région Centre-Sud </c:v>
                </c:pt>
                <c:pt idx="7">
                  <c:v> Région Est </c:v>
                </c:pt>
                <c:pt idx="8">
                  <c:v> Région Hauts-Bassins </c:v>
                </c:pt>
                <c:pt idx="9">
                  <c:v> Région Nord </c:v>
                </c:pt>
                <c:pt idx="10">
                  <c:v> Région Plateau-Central </c:v>
                </c:pt>
                <c:pt idx="11">
                  <c:v> Région Sahel </c:v>
                </c:pt>
                <c:pt idx="12">
                  <c:v> Région Sud-Ouest </c:v>
                </c:pt>
                <c:pt idx="13">
                  <c:v> Pays </c:v>
                </c:pt>
              </c:strCache>
            </c:strRef>
          </c:cat>
          <c:val>
            <c:numRef>
              <c:f>'Traités par région_2023'!$B$20:$B$33</c:f>
              <c:numCache>
                <c:formatCode>0.00%</c:formatCode>
                <c:ptCount val="14"/>
                <c:pt idx="1">
                  <c:v>0.94123628281705796</c:v>
                </c:pt>
                <c:pt idx="5">
                  <c:v>1.0633462894332459</c:v>
                </c:pt>
                <c:pt idx="6">
                  <c:v>1.0126131195198576</c:v>
                </c:pt>
                <c:pt idx="7">
                  <c:v>0.95747436589314627</c:v>
                </c:pt>
                <c:pt idx="8">
                  <c:v>1.0771681213306754</c:v>
                </c:pt>
                <c:pt idx="12">
                  <c:v>0.99719910586841187</c:v>
                </c:pt>
                <c:pt idx="13">
                  <c:v>1.0277010500569308</c:v>
                </c:pt>
              </c:numCache>
            </c:numRef>
          </c:val>
          <c:extLst>
            <c:ext xmlns:c16="http://schemas.microsoft.com/office/drawing/2014/chart" uri="{C3380CC4-5D6E-409C-BE32-E72D297353CC}">
              <c16:uniqueId val="{00000000-E253-4C8A-B574-2D3942B7EF82}"/>
            </c:ext>
          </c:extLst>
        </c:ser>
        <c:ser>
          <c:idx val="1"/>
          <c:order val="1"/>
          <c:tx>
            <c:strRef>
              <c:f>'Traités par région_2023'!$C$19</c:f>
              <c:strCache>
                <c:ptCount val="1"/>
                <c:pt idx="0">
                  <c:v>P1</c:v>
                </c:pt>
              </c:strCache>
            </c:strRef>
          </c:tx>
          <c:spPr>
            <a:solidFill>
              <a:schemeClr val="accent2"/>
            </a:solidFill>
            <a:ln>
              <a:noFill/>
            </a:ln>
            <a:effectLst/>
          </c:spPr>
          <c:invertIfNegative val="0"/>
          <c:cat>
            <c:strRef>
              <c:f>'Traités par région_2023'!$A$20:$A$33</c:f>
              <c:strCache>
                <c:ptCount val="14"/>
                <c:pt idx="0">
                  <c:v> Région BMH </c:v>
                </c:pt>
                <c:pt idx="1">
                  <c:v> Région Cascades </c:v>
                </c:pt>
                <c:pt idx="2">
                  <c:v> Région Centre </c:v>
                </c:pt>
                <c:pt idx="3">
                  <c:v> Région Centre-Est </c:v>
                </c:pt>
                <c:pt idx="4">
                  <c:v> Région Centre-Nord </c:v>
                </c:pt>
                <c:pt idx="5">
                  <c:v> Région Centre-Ouest </c:v>
                </c:pt>
                <c:pt idx="6">
                  <c:v> Région Centre-Sud </c:v>
                </c:pt>
                <c:pt idx="7">
                  <c:v> Région Est </c:v>
                </c:pt>
                <c:pt idx="8">
                  <c:v> Région Hauts-Bassins </c:v>
                </c:pt>
                <c:pt idx="9">
                  <c:v> Région Nord </c:v>
                </c:pt>
                <c:pt idx="10">
                  <c:v> Région Plateau-Central </c:v>
                </c:pt>
                <c:pt idx="11">
                  <c:v> Région Sahel </c:v>
                </c:pt>
                <c:pt idx="12">
                  <c:v> Région Sud-Ouest </c:v>
                </c:pt>
                <c:pt idx="13">
                  <c:v> Pays </c:v>
                </c:pt>
              </c:strCache>
            </c:strRef>
          </c:cat>
          <c:val>
            <c:numRef>
              <c:f>'Traités par région_2023'!$C$20:$C$33</c:f>
              <c:numCache>
                <c:formatCode>0.00%</c:formatCode>
                <c:ptCount val="14"/>
                <c:pt idx="0">
                  <c:v>0.93828299876096899</c:v>
                </c:pt>
                <c:pt idx="1">
                  <c:v>0.94684266275564244</c:v>
                </c:pt>
                <c:pt idx="2">
                  <c:v>1.2533433948362505</c:v>
                </c:pt>
                <c:pt idx="3">
                  <c:v>1.0523497271060556</c:v>
                </c:pt>
                <c:pt idx="4">
                  <c:v>0.97875038641193091</c:v>
                </c:pt>
                <c:pt idx="5">
                  <c:v>1.0518365156046316</c:v>
                </c:pt>
                <c:pt idx="6">
                  <c:v>1.0229345090388253</c:v>
                </c:pt>
                <c:pt idx="7">
                  <c:v>1.0341108164769628</c:v>
                </c:pt>
                <c:pt idx="8">
                  <c:v>1.0921240878384098</c:v>
                </c:pt>
                <c:pt idx="9">
                  <c:v>1.0664016784927304</c:v>
                </c:pt>
                <c:pt idx="10">
                  <c:v>1.1943660060442514</c:v>
                </c:pt>
                <c:pt idx="11">
                  <c:v>0.84030606461364066</c:v>
                </c:pt>
                <c:pt idx="12">
                  <c:v>1.0039425276451304</c:v>
                </c:pt>
                <c:pt idx="13">
                  <c:v>1.0555654860529256</c:v>
                </c:pt>
              </c:numCache>
            </c:numRef>
          </c:val>
          <c:extLst>
            <c:ext xmlns:c16="http://schemas.microsoft.com/office/drawing/2014/chart" uri="{C3380CC4-5D6E-409C-BE32-E72D297353CC}">
              <c16:uniqueId val="{00000001-E253-4C8A-B574-2D3942B7EF82}"/>
            </c:ext>
          </c:extLst>
        </c:ser>
        <c:ser>
          <c:idx val="2"/>
          <c:order val="2"/>
          <c:tx>
            <c:strRef>
              <c:f>'Traités par région_2023'!$D$19</c:f>
              <c:strCache>
                <c:ptCount val="1"/>
                <c:pt idx="0">
                  <c:v>P2</c:v>
                </c:pt>
              </c:strCache>
            </c:strRef>
          </c:tx>
          <c:spPr>
            <a:solidFill>
              <a:schemeClr val="accent3"/>
            </a:solidFill>
            <a:ln>
              <a:noFill/>
            </a:ln>
            <a:effectLst/>
          </c:spPr>
          <c:invertIfNegative val="0"/>
          <c:cat>
            <c:strRef>
              <c:f>'Traités par région_2023'!$A$20:$A$33</c:f>
              <c:strCache>
                <c:ptCount val="14"/>
                <c:pt idx="0">
                  <c:v> Région BMH </c:v>
                </c:pt>
                <c:pt idx="1">
                  <c:v> Région Cascades </c:v>
                </c:pt>
                <c:pt idx="2">
                  <c:v> Région Centre </c:v>
                </c:pt>
                <c:pt idx="3">
                  <c:v> Région Centre-Est </c:v>
                </c:pt>
                <c:pt idx="4">
                  <c:v> Région Centre-Nord </c:v>
                </c:pt>
                <c:pt idx="5">
                  <c:v> Région Centre-Ouest </c:v>
                </c:pt>
                <c:pt idx="6">
                  <c:v> Région Centre-Sud </c:v>
                </c:pt>
                <c:pt idx="7">
                  <c:v> Région Est </c:v>
                </c:pt>
                <c:pt idx="8">
                  <c:v> Région Hauts-Bassins </c:v>
                </c:pt>
                <c:pt idx="9">
                  <c:v> Région Nord </c:v>
                </c:pt>
                <c:pt idx="10">
                  <c:v> Région Plateau-Central </c:v>
                </c:pt>
                <c:pt idx="11">
                  <c:v> Région Sahel </c:v>
                </c:pt>
                <c:pt idx="12">
                  <c:v> Région Sud-Ouest </c:v>
                </c:pt>
                <c:pt idx="13">
                  <c:v> Pays </c:v>
                </c:pt>
              </c:strCache>
            </c:strRef>
          </c:cat>
          <c:val>
            <c:numRef>
              <c:f>'Traités par région_2023'!$D$20:$D$33</c:f>
              <c:numCache>
                <c:formatCode>0.00%</c:formatCode>
                <c:ptCount val="14"/>
                <c:pt idx="0">
                  <c:v>0.95406629693916434</c:v>
                </c:pt>
                <c:pt idx="1">
                  <c:v>0.97658788421683107</c:v>
                </c:pt>
                <c:pt idx="2">
                  <c:v>1.2734430417707139</c:v>
                </c:pt>
                <c:pt idx="3">
                  <c:v>1.0472512293170724</c:v>
                </c:pt>
                <c:pt idx="4">
                  <c:v>0.96774393205039089</c:v>
                </c:pt>
                <c:pt idx="5">
                  <c:v>1.0323369223302716</c:v>
                </c:pt>
                <c:pt idx="6">
                  <c:v>1.0440560325974355</c:v>
                </c:pt>
                <c:pt idx="7">
                  <c:v>1.0796354305674565</c:v>
                </c:pt>
                <c:pt idx="8">
                  <c:v>1.0662428595854079</c:v>
                </c:pt>
                <c:pt idx="9">
                  <c:v>1.0747767396774326</c:v>
                </c:pt>
                <c:pt idx="10">
                  <c:v>1.2185722440824482</c:v>
                </c:pt>
                <c:pt idx="11">
                  <c:v>0.86505167314657894</c:v>
                </c:pt>
                <c:pt idx="12">
                  <c:v>1.0147189044481055</c:v>
                </c:pt>
                <c:pt idx="13">
                  <c:v>1.0647331065596806</c:v>
                </c:pt>
              </c:numCache>
            </c:numRef>
          </c:val>
          <c:extLst>
            <c:ext xmlns:c16="http://schemas.microsoft.com/office/drawing/2014/chart" uri="{C3380CC4-5D6E-409C-BE32-E72D297353CC}">
              <c16:uniqueId val="{00000002-E253-4C8A-B574-2D3942B7EF82}"/>
            </c:ext>
          </c:extLst>
        </c:ser>
        <c:ser>
          <c:idx val="3"/>
          <c:order val="3"/>
          <c:tx>
            <c:strRef>
              <c:f>'Traités par région_2023'!$E$19</c:f>
              <c:strCache>
                <c:ptCount val="1"/>
                <c:pt idx="0">
                  <c:v>P3</c:v>
                </c:pt>
              </c:strCache>
            </c:strRef>
          </c:tx>
          <c:spPr>
            <a:solidFill>
              <a:schemeClr val="accent4"/>
            </a:solidFill>
            <a:ln>
              <a:noFill/>
            </a:ln>
            <a:effectLst/>
          </c:spPr>
          <c:invertIfNegative val="0"/>
          <c:cat>
            <c:strRef>
              <c:f>'Traités par région_2023'!$A$20:$A$33</c:f>
              <c:strCache>
                <c:ptCount val="14"/>
                <c:pt idx="0">
                  <c:v> Région BMH </c:v>
                </c:pt>
                <c:pt idx="1">
                  <c:v> Région Cascades </c:v>
                </c:pt>
                <c:pt idx="2">
                  <c:v> Région Centre </c:v>
                </c:pt>
                <c:pt idx="3">
                  <c:v> Région Centre-Est </c:v>
                </c:pt>
                <c:pt idx="4">
                  <c:v> Région Centre-Nord </c:v>
                </c:pt>
                <c:pt idx="5">
                  <c:v> Région Centre-Ouest </c:v>
                </c:pt>
                <c:pt idx="6">
                  <c:v> Région Centre-Sud </c:v>
                </c:pt>
                <c:pt idx="7">
                  <c:v> Région Est </c:v>
                </c:pt>
                <c:pt idx="8">
                  <c:v> Région Hauts-Bassins </c:v>
                </c:pt>
                <c:pt idx="9">
                  <c:v> Région Nord </c:v>
                </c:pt>
                <c:pt idx="10">
                  <c:v> Région Plateau-Central </c:v>
                </c:pt>
                <c:pt idx="11">
                  <c:v> Région Sahel </c:v>
                </c:pt>
                <c:pt idx="12">
                  <c:v> Région Sud-Ouest </c:v>
                </c:pt>
                <c:pt idx="13">
                  <c:v> Pays </c:v>
                </c:pt>
              </c:strCache>
            </c:strRef>
          </c:cat>
          <c:val>
            <c:numRef>
              <c:f>'Traités par région_2023'!$E$20:$E$33</c:f>
              <c:numCache>
                <c:formatCode>0.00%</c:formatCode>
                <c:ptCount val="14"/>
                <c:pt idx="0">
                  <c:v>0.9194511926062775</c:v>
                </c:pt>
                <c:pt idx="1">
                  <c:v>0.8718358426670928</c:v>
                </c:pt>
                <c:pt idx="2">
                  <c:v>1.2532749996167145</c:v>
                </c:pt>
                <c:pt idx="3">
                  <c:v>1.0132816632552148</c:v>
                </c:pt>
                <c:pt idx="4">
                  <c:v>0.98027379966070938</c:v>
                </c:pt>
                <c:pt idx="5">
                  <c:v>1.0279474123198422</c:v>
                </c:pt>
                <c:pt idx="6">
                  <c:v>1.0276887923116558</c:v>
                </c:pt>
                <c:pt idx="7">
                  <c:v>1.0559419006045552</c:v>
                </c:pt>
                <c:pt idx="8">
                  <c:v>1.0491922483004952</c:v>
                </c:pt>
                <c:pt idx="9">
                  <c:v>1.0574260212994311</c:v>
                </c:pt>
                <c:pt idx="10">
                  <c:v>1.1681879061461382</c:v>
                </c:pt>
                <c:pt idx="11">
                  <c:v>0.90316316402710051</c:v>
                </c:pt>
                <c:pt idx="12">
                  <c:v>1.0038190702919434</c:v>
                </c:pt>
                <c:pt idx="13">
                  <c:v>1.0461213479426403</c:v>
                </c:pt>
              </c:numCache>
            </c:numRef>
          </c:val>
          <c:extLst>
            <c:ext xmlns:c16="http://schemas.microsoft.com/office/drawing/2014/chart" uri="{C3380CC4-5D6E-409C-BE32-E72D297353CC}">
              <c16:uniqueId val="{00000003-E253-4C8A-B574-2D3942B7EF82}"/>
            </c:ext>
          </c:extLst>
        </c:ser>
        <c:ser>
          <c:idx val="4"/>
          <c:order val="4"/>
          <c:tx>
            <c:strRef>
              <c:f>'Traités par région_2023'!$F$19</c:f>
              <c:strCache>
                <c:ptCount val="1"/>
                <c:pt idx="0">
                  <c:v>P4</c:v>
                </c:pt>
              </c:strCache>
            </c:strRef>
          </c:tx>
          <c:spPr>
            <a:solidFill>
              <a:schemeClr val="accent5"/>
            </a:solidFill>
            <a:ln>
              <a:noFill/>
            </a:ln>
            <a:effectLst/>
          </c:spPr>
          <c:invertIfNegative val="0"/>
          <c:cat>
            <c:strRef>
              <c:f>'Traités par région_2023'!$A$20:$A$33</c:f>
              <c:strCache>
                <c:ptCount val="14"/>
                <c:pt idx="0">
                  <c:v> Région BMH </c:v>
                </c:pt>
                <c:pt idx="1">
                  <c:v> Région Cascades </c:v>
                </c:pt>
                <c:pt idx="2">
                  <c:v> Région Centre </c:v>
                </c:pt>
                <c:pt idx="3">
                  <c:v> Région Centre-Est </c:v>
                </c:pt>
                <c:pt idx="4">
                  <c:v> Région Centre-Nord </c:v>
                </c:pt>
                <c:pt idx="5">
                  <c:v> Région Centre-Ouest </c:v>
                </c:pt>
                <c:pt idx="6">
                  <c:v> Région Centre-Sud </c:v>
                </c:pt>
                <c:pt idx="7">
                  <c:v> Région Est </c:v>
                </c:pt>
                <c:pt idx="8">
                  <c:v> Région Hauts-Bassins </c:v>
                </c:pt>
                <c:pt idx="9">
                  <c:v> Région Nord </c:v>
                </c:pt>
                <c:pt idx="10">
                  <c:v> Région Plateau-Central </c:v>
                </c:pt>
                <c:pt idx="11">
                  <c:v> Région Sahel </c:v>
                </c:pt>
                <c:pt idx="12">
                  <c:v> Région Sud-Ouest </c:v>
                </c:pt>
                <c:pt idx="13">
                  <c:v> Pays </c:v>
                </c:pt>
              </c:strCache>
            </c:strRef>
          </c:cat>
          <c:val>
            <c:numRef>
              <c:f>'Traités par région_2023'!$F$20:$F$33</c:f>
              <c:numCache>
                <c:formatCode>0.00%</c:formatCode>
                <c:ptCount val="14"/>
                <c:pt idx="0">
                  <c:v>0.90392775412547888</c:v>
                </c:pt>
                <c:pt idx="1">
                  <c:v>0.95745568405128434</c:v>
                </c:pt>
                <c:pt idx="2">
                  <c:v>1.2249100103135007</c:v>
                </c:pt>
                <c:pt idx="3">
                  <c:v>1.0167312804763362</c:v>
                </c:pt>
                <c:pt idx="4">
                  <c:v>0.97367955510396631</c:v>
                </c:pt>
                <c:pt idx="5">
                  <c:v>1.0087924787161673</c:v>
                </c:pt>
                <c:pt idx="6">
                  <c:v>1.0123987038463851</c:v>
                </c:pt>
                <c:pt idx="7">
                  <c:v>0.79112981879780298</c:v>
                </c:pt>
                <c:pt idx="8">
                  <c:v>1.0351590277642853</c:v>
                </c:pt>
                <c:pt idx="9">
                  <c:v>1.0221390248216498</c:v>
                </c:pt>
                <c:pt idx="10">
                  <c:v>1.1460670894041338</c:v>
                </c:pt>
                <c:pt idx="11">
                  <c:v>0.87528223640085823</c:v>
                </c:pt>
                <c:pt idx="12">
                  <c:v>1.0221652586109902</c:v>
                </c:pt>
                <c:pt idx="13">
                  <c:v>1.0104558364742733</c:v>
                </c:pt>
              </c:numCache>
            </c:numRef>
          </c:val>
          <c:extLst>
            <c:ext xmlns:c16="http://schemas.microsoft.com/office/drawing/2014/chart" uri="{C3380CC4-5D6E-409C-BE32-E72D297353CC}">
              <c16:uniqueId val="{00000004-E253-4C8A-B574-2D3942B7EF82}"/>
            </c:ext>
          </c:extLst>
        </c:ser>
        <c:dLbls>
          <c:showLegendKey val="0"/>
          <c:showVal val="0"/>
          <c:showCatName val="0"/>
          <c:showSerName val="0"/>
          <c:showPercent val="0"/>
          <c:showBubbleSize val="0"/>
        </c:dLbls>
        <c:gapWidth val="219"/>
        <c:overlap val="-27"/>
        <c:axId val="-1295509376"/>
        <c:axId val="-1295506112"/>
      </c:barChart>
      <c:catAx>
        <c:axId val="-129550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5506112"/>
        <c:crosses val="autoZero"/>
        <c:auto val="1"/>
        <c:lblAlgn val="ctr"/>
        <c:lblOffset val="100"/>
        <c:noMultiLvlLbl val="0"/>
      </c:catAx>
      <c:valAx>
        <c:axId val="-1295506112"/>
        <c:scaling>
          <c:orientation val="minMax"/>
          <c:max val="1.3"/>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95509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475345137304832E-2"/>
          <c:y val="3.5646387832699619E-2"/>
          <c:w val="0.92998386346064343"/>
          <c:h val="0.80822486602197541"/>
        </c:manualLayout>
      </c:layout>
      <c:barChart>
        <c:barDir val="col"/>
        <c:grouping val="clustered"/>
        <c:varyColors val="0"/>
        <c:ser>
          <c:idx val="0"/>
          <c:order val="0"/>
          <c:tx>
            <c:strRef>
              <c:f>Sheet2!$C$1</c:f>
              <c:strCache>
                <c:ptCount val="1"/>
                <c:pt idx="0">
                  <c:v>Couvertures atteintes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Sheet2!$B$2:$B$18</c:f>
              <c:strCache>
                <c:ptCount val="17"/>
                <c:pt idx="0">
                  <c:v> Nouna </c:v>
                </c:pt>
                <c:pt idx="1">
                  <c:v> Solenzo </c:v>
                </c:pt>
                <c:pt idx="2">
                  <c:v> Toma </c:v>
                </c:pt>
                <c:pt idx="3">
                  <c:v> Tougan </c:v>
                </c:pt>
                <c:pt idx="4">
                  <c:v>Mangodara </c:v>
                </c:pt>
                <c:pt idx="5">
                  <c:v>Ouargaye</c:v>
                </c:pt>
                <c:pt idx="6">
                  <c:v> Barsalogo </c:v>
                </c:pt>
                <c:pt idx="7">
                  <c:v> Boulsa </c:v>
                </c:pt>
                <c:pt idx="8">
                  <c:v> Koungoussi </c:v>
                </c:pt>
                <c:pt idx="9">
                  <c:v> Tougouri </c:v>
                </c:pt>
                <c:pt idx="10">
                  <c:v> Diapaga </c:v>
                </c:pt>
                <c:pt idx="11">
                  <c:v> Manni </c:v>
                </c:pt>
                <c:pt idx="12">
                  <c:v> Pama </c:v>
                </c:pt>
                <c:pt idx="13">
                  <c:v> Thiou </c:v>
                </c:pt>
                <c:pt idx="14">
                  <c:v> Titao </c:v>
                </c:pt>
                <c:pt idx="15">
                  <c:v> Djibo </c:v>
                </c:pt>
                <c:pt idx="16">
                  <c:v> Sebba </c:v>
                </c:pt>
              </c:strCache>
            </c:strRef>
          </c:cat>
          <c:val>
            <c:numRef>
              <c:f>Sheet2!$C$2:$C$18</c:f>
              <c:numCache>
                <c:formatCode>0.00%</c:formatCode>
                <c:ptCount val="17"/>
                <c:pt idx="0">
                  <c:v>0.85050000000000003</c:v>
                </c:pt>
                <c:pt idx="1">
                  <c:v>0.98599999999999999</c:v>
                </c:pt>
                <c:pt idx="2">
                  <c:v>0.81979999999999997</c:v>
                </c:pt>
                <c:pt idx="3">
                  <c:v>0.72809999999999997</c:v>
                </c:pt>
                <c:pt idx="4">
                  <c:v>0.75700000000000001</c:v>
                </c:pt>
                <c:pt idx="5">
                  <c:v>0.92490000000000006</c:v>
                </c:pt>
                <c:pt idx="6">
                  <c:v>0.62680000000000002</c:v>
                </c:pt>
                <c:pt idx="7">
                  <c:v>0.87250000000000005</c:v>
                </c:pt>
                <c:pt idx="8">
                  <c:v>0.9728</c:v>
                </c:pt>
                <c:pt idx="9">
                  <c:v>0.99819999999999998</c:v>
                </c:pt>
                <c:pt idx="10">
                  <c:v>0.93540000000000001</c:v>
                </c:pt>
                <c:pt idx="11">
                  <c:v>0.95930000000000004</c:v>
                </c:pt>
                <c:pt idx="12">
                  <c:v>0.9173</c:v>
                </c:pt>
                <c:pt idx="13">
                  <c:v>0.83579999999999999</c:v>
                </c:pt>
                <c:pt idx="14">
                  <c:v>0.625</c:v>
                </c:pt>
                <c:pt idx="15">
                  <c:v>0.32469999999999999</c:v>
                </c:pt>
                <c:pt idx="16">
                  <c:v>0.80300000000000005</c:v>
                </c:pt>
              </c:numCache>
            </c:numRef>
          </c:val>
          <c:extLst>
            <c:ext xmlns:c16="http://schemas.microsoft.com/office/drawing/2014/chart" uri="{C3380CC4-5D6E-409C-BE32-E72D297353CC}">
              <c16:uniqueId val="{00000002-68F2-4E02-9FFE-EB3CFCE13CEF}"/>
            </c:ext>
          </c:extLst>
        </c:ser>
        <c:dLbls>
          <c:dLblPos val="outEnd"/>
          <c:showLegendKey val="0"/>
          <c:showVal val="1"/>
          <c:showCatName val="0"/>
          <c:showSerName val="0"/>
          <c:showPercent val="0"/>
          <c:showBubbleSize val="0"/>
        </c:dLbls>
        <c:gapWidth val="219"/>
        <c:overlap val="-27"/>
        <c:axId val="1937670352"/>
        <c:axId val="1940094192"/>
      </c:barChart>
      <c:lineChart>
        <c:grouping val="stacked"/>
        <c:varyColors val="0"/>
        <c:ser>
          <c:idx val="1"/>
          <c:order val="1"/>
          <c:tx>
            <c:strRef>
              <c:f>Sheet2!$D$1</c:f>
              <c:strCache>
                <c:ptCount val="1"/>
                <c:pt idx="0">
                  <c:v>Cible (100%)</c:v>
                </c:pt>
              </c:strCache>
            </c:strRef>
          </c:tx>
          <c:spPr>
            <a:ln w="28575" cap="rnd">
              <a:solidFill>
                <a:schemeClr val="accent2"/>
              </a:solidFill>
              <a:round/>
            </a:ln>
            <a:effectLst/>
          </c:spPr>
          <c:marker>
            <c:symbol val="none"/>
          </c:marker>
          <c:dLbls>
            <c:delete val="1"/>
          </c:dLbls>
          <c:cat>
            <c:strRef>
              <c:f>Sheet2!$B$2:$B$18</c:f>
              <c:strCache>
                <c:ptCount val="17"/>
                <c:pt idx="0">
                  <c:v> Nouna </c:v>
                </c:pt>
                <c:pt idx="1">
                  <c:v> Solenzo </c:v>
                </c:pt>
                <c:pt idx="2">
                  <c:v> Toma </c:v>
                </c:pt>
                <c:pt idx="3">
                  <c:v> Tougan </c:v>
                </c:pt>
                <c:pt idx="4">
                  <c:v>Mangodara </c:v>
                </c:pt>
                <c:pt idx="5">
                  <c:v>Ouargaye</c:v>
                </c:pt>
                <c:pt idx="6">
                  <c:v> Barsalogo </c:v>
                </c:pt>
                <c:pt idx="7">
                  <c:v> Boulsa </c:v>
                </c:pt>
                <c:pt idx="8">
                  <c:v> Koungoussi </c:v>
                </c:pt>
                <c:pt idx="9">
                  <c:v> Tougouri </c:v>
                </c:pt>
                <c:pt idx="10">
                  <c:v> Diapaga </c:v>
                </c:pt>
                <c:pt idx="11">
                  <c:v> Manni </c:v>
                </c:pt>
                <c:pt idx="12">
                  <c:v> Pama </c:v>
                </c:pt>
                <c:pt idx="13">
                  <c:v> Thiou </c:v>
                </c:pt>
                <c:pt idx="14">
                  <c:v> Titao </c:v>
                </c:pt>
                <c:pt idx="15">
                  <c:v> Djibo </c:v>
                </c:pt>
                <c:pt idx="16">
                  <c:v> Sebba </c:v>
                </c:pt>
              </c:strCache>
            </c:strRef>
          </c:cat>
          <c:val>
            <c:numRef>
              <c:f>Sheet2!$D$2:$D$18</c:f>
              <c:numCache>
                <c:formatCode>0%</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Cache>
            </c:numRef>
          </c:val>
          <c:smooth val="0"/>
          <c:extLst>
            <c:ext xmlns:c16="http://schemas.microsoft.com/office/drawing/2014/chart" uri="{C3380CC4-5D6E-409C-BE32-E72D297353CC}">
              <c16:uniqueId val="{00000003-68F2-4E02-9FFE-EB3CFCE13CEF}"/>
            </c:ext>
          </c:extLst>
        </c:ser>
        <c:dLbls>
          <c:showLegendKey val="0"/>
          <c:showVal val="1"/>
          <c:showCatName val="0"/>
          <c:showSerName val="0"/>
          <c:showPercent val="0"/>
          <c:showBubbleSize val="0"/>
        </c:dLbls>
        <c:marker val="1"/>
        <c:smooth val="0"/>
        <c:axId val="1937670352"/>
        <c:axId val="1940094192"/>
      </c:lineChart>
      <c:catAx>
        <c:axId val="1937670352"/>
        <c:scaling>
          <c:orientation val="minMax"/>
        </c:scaling>
        <c:delete val="0"/>
        <c:axPos val="b"/>
        <c:title>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40094192"/>
        <c:crosses val="autoZero"/>
        <c:auto val="1"/>
        <c:lblAlgn val="ctr"/>
        <c:lblOffset val="100"/>
        <c:noMultiLvlLbl val="0"/>
      </c:catAx>
      <c:valAx>
        <c:axId val="1940094192"/>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937670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22225" cap="flat" cmpd="sng" algn="ctr">
      <a:solidFill>
        <a:srgbClr val="4F81BD"/>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Sheet3!$C$4</c:f>
              <c:strCache>
                <c:ptCount val="1"/>
                <c:pt idx="0">
                  <c:v>Enfants PDI Traites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Sheet3!$D$3:$H$3</c:f>
              <c:strCache>
                <c:ptCount val="5"/>
                <c:pt idx="0">
                  <c:v>P0</c:v>
                </c:pt>
                <c:pt idx="1">
                  <c:v>P1</c:v>
                </c:pt>
                <c:pt idx="2">
                  <c:v>P2</c:v>
                </c:pt>
                <c:pt idx="3">
                  <c:v>P3</c:v>
                </c:pt>
                <c:pt idx="4">
                  <c:v>P4</c:v>
                </c:pt>
              </c:strCache>
            </c:strRef>
          </c:cat>
          <c:val>
            <c:numRef>
              <c:f>Sheet3!$D$4:$H$4</c:f>
              <c:numCache>
                <c:formatCode>_-* #,##0_-;\-* #,##0_-;_-* "-"??_-;_-@_-</c:formatCode>
                <c:ptCount val="5"/>
                <c:pt idx="0">
                  <c:v>22631</c:v>
                </c:pt>
                <c:pt idx="1">
                  <c:v>348781</c:v>
                </c:pt>
                <c:pt idx="2">
                  <c:v>351083</c:v>
                </c:pt>
                <c:pt idx="3">
                  <c:v>356535</c:v>
                </c:pt>
                <c:pt idx="4">
                  <c:v>357955</c:v>
                </c:pt>
              </c:numCache>
            </c:numRef>
          </c:val>
          <c:extLst>
            <c:ext xmlns:c16="http://schemas.microsoft.com/office/drawing/2014/chart" uri="{C3380CC4-5D6E-409C-BE32-E72D297353CC}">
              <c16:uniqueId val="{00000000-20F6-411C-B13F-81FAEEB6F4E7}"/>
            </c:ext>
          </c:extLst>
        </c:ser>
        <c:dLbls>
          <c:showLegendKey val="0"/>
          <c:showVal val="0"/>
          <c:showCatName val="0"/>
          <c:showSerName val="0"/>
          <c:showPercent val="0"/>
          <c:showBubbleSize val="0"/>
        </c:dLbls>
        <c:gapWidth val="219"/>
        <c:overlap val="-27"/>
        <c:axId val="530454224"/>
        <c:axId val="2067437664"/>
      </c:barChart>
      <c:catAx>
        <c:axId val="53045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067437664"/>
        <c:crosses val="autoZero"/>
        <c:auto val="1"/>
        <c:lblAlgn val="ctr"/>
        <c:lblOffset val="100"/>
        <c:noMultiLvlLbl val="0"/>
      </c:catAx>
      <c:valAx>
        <c:axId val="2067437664"/>
        <c:scaling>
          <c:orientation val="minMax"/>
        </c:scaling>
        <c:delete val="0"/>
        <c:axPos val="l"/>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30454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chemeClr val="accent1"/>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a:t>Effets indésirables déclarés par passage</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5"/>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BF6-4B86-AE1C-A696F6FA26D8}"/>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Feuil1!$B$1:$G$2</c:f>
              <c:multiLvlStrCache>
                <c:ptCount val="6"/>
                <c:lvl>
                  <c:pt idx="0">
                    <c:v>EI</c:v>
                  </c:pt>
                  <c:pt idx="1">
                    <c:v>EI</c:v>
                  </c:pt>
                  <c:pt idx="2">
                    <c:v>EI</c:v>
                  </c:pt>
                  <c:pt idx="3">
                    <c:v>EI</c:v>
                  </c:pt>
                  <c:pt idx="4">
                    <c:v>EI</c:v>
                  </c:pt>
                  <c:pt idx="5">
                    <c:v>EI</c:v>
                  </c:pt>
                </c:lvl>
                <c:lvl>
                  <c:pt idx="0">
                    <c:v>P0</c:v>
                  </c:pt>
                  <c:pt idx="1">
                    <c:v>P1</c:v>
                  </c:pt>
                  <c:pt idx="2">
                    <c:v>P2</c:v>
                  </c:pt>
                  <c:pt idx="3">
                    <c:v>P3</c:v>
                  </c:pt>
                  <c:pt idx="4">
                    <c:v>P4</c:v>
                  </c:pt>
                  <c:pt idx="5">
                    <c:v>Total</c:v>
                  </c:pt>
                </c:lvl>
              </c:multiLvlStrCache>
            </c:multiLvlStrRef>
          </c:cat>
          <c:val>
            <c:numRef>
              <c:f>Feuil1!$B$3:$G$3</c:f>
              <c:numCache>
                <c:formatCode>General</c:formatCode>
                <c:ptCount val="6"/>
                <c:pt idx="0">
                  <c:v>257</c:v>
                </c:pt>
                <c:pt idx="1">
                  <c:v>1177</c:v>
                </c:pt>
                <c:pt idx="2">
                  <c:v>896</c:v>
                </c:pt>
                <c:pt idx="3">
                  <c:v>995</c:v>
                </c:pt>
                <c:pt idx="4">
                  <c:v>777</c:v>
                </c:pt>
                <c:pt idx="5">
                  <c:v>4102</c:v>
                </c:pt>
              </c:numCache>
            </c:numRef>
          </c:val>
          <c:extLst>
            <c:ext xmlns:c16="http://schemas.microsoft.com/office/drawing/2014/chart" uri="{C3380CC4-5D6E-409C-BE32-E72D297353CC}">
              <c16:uniqueId val="{00000000-6BF6-4B86-AE1C-A696F6FA26D8}"/>
            </c:ext>
          </c:extLst>
        </c:ser>
        <c:dLbls>
          <c:dLblPos val="outEnd"/>
          <c:showLegendKey val="0"/>
          <c:showVal val="1"/>
          <c:showCatName val="0"/>
          <c:showSerName val="0"/>
          <c:showPercent val="0"/>
          <c:showBubbleSize val="0"/>
        </c:dLbls>
        <c:gapWidth val="219"/>
        <c:overlap val="-27"/>
        <c:axId val="666975048"/>
        <c:axId val="666972888"/>
      </c:barChart>
      <c:catAx>
        <c:axId val="666975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66972888"/>
        <c:crosses val="autoZero"/>
        <c:auto val="1"/>
        <c:lblAlgn val="ctr"/>
        <c:lblOffset val="100"/>
        <c:noMultiLvlLbl val="0"/>
      </c:catAx>
      <c:valAx>
        <c:axId val="666972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66975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chemeClr val="tx1"/>
      </a:solid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sz="1400" b="1" i="0" u="none" strike="noStrike" kern="1200" spc="0" baseline="0" dirty="0">
                <a:solidFill>
                  <a:sysClr val="windowText" lastClr="000000">
                    <a:lumMod val="65000"/>
                    <a:lumOff val="35000"/>
                  </a:sysClr>
                </a:solidFill>
                <a:latin typeface="Arial" panose="020B0604020202020204" pitchFamily="34" charset="0"/>
                <a:cs typeface="Arial" panose="020B0604020202020204" pitchFamily="34" charset="0"/>
              </a:rPr>
              <a:t>Contribution de la CPS à la couverture de la PCIMA</a:t>
            </a:r>
            <a:endParaRPr lang="fr-FR"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13"/>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95AF-49C7-8DF3-C6EDE6BF9A3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ContribCPS2023Couvert!$B$7:$B$20</c:f>
              <c:strCache>
                <c:ptCount val="14"/>
                <c:pt idx="0">
                  <c:v>Région BMH</c:v>
                </c:pt>
                <c:pt idx="1">
                  <c:v>Région Cascades</c:v>
                </c:pt>
                <c:pt idx="2">
                  <c:v>Région Centre</c:v>
                </c:pt>
                <c:pt idx="3">
                  <c:v>Région Centre-Est</c:v>
                </c:pt>
                <c:pt idx="4">
                  <c:v>Région Centre-Nord</c:v>
                </c:pt>
                <c:pt idx="5">
                  <c:v>Région Centre-Ouest</c:v>
                </c:pt>
                <c:pt idx="6">
                  <c:v>Région Centre-Sud</c:v>
                </c:pt>
                <c:pt idx="7">
                  <c:v>Région Est</c:v>
                </c:pt>
                <c:pt idx="8">
                  <c:v>Région Hauts-Bassins</c:v>
                </c:pt>
                <c:pt idx="9">
                  <c:v>Région Nord</c:v>
                </c:pt>
                <c:pt idx="10">
                  <c:v>Région Plateau-Central</c:v>
                </c:pt>
                <c:pt idx="11">
                  <c:v>Région Sahel</c:v>
                </c:pt>
                <c:pt idx="12">
                  <c:v>Région Sud-Ouest</c:v>
                </c:pt>
                <c:pt idx="13">
                  <c:v>TOTAL GENERAL</c:v>
                </c:pt>
              </c:strCache>
            </c:strRef>
          </c:cat>
          <c:val>
            <c:numRef>
              <c:f>ContribCPS2023Couvert!$BA$7:$BA$20</c:f>
              <c:numCache>
                <c:formatCode>0.00%</c:formatCode>
                <c:ptCount val="14"/>
                <c:pt idx="0">
                  <c:v>0.13669104919314312</c:v>
                </c:pt>
                <c:pt idx="1">
                  <c:v>8.1355932203389825E-2</c:v>
                </c:pt>
                <c:pt idx="2">
                  <c:v>0.11512490161150006</c:v>
                </c:pt>
                <c:pt idx="3">
                  <c:v>8.0410034512955239E-2</c:v>
                </c:pt>
                <c:pt idx="4">
                  <c:v>0.11769655535103865</c:v>
                </c:pt>
                <c:pt idx="5">
                  <c:v>0.11570529181555216</c:v>
                </c:pt>
                <c:pt idx="6">
                  <c:v>0.11738677771993754</c:v>
                </c:pt>
                <c:pt idx="7">
                  <c:v>0.14749453324709724</c:v>
                </c:pt>
                <c:pt idx="8">
                  <c:v>0.17097548718521413</c:v>
                </c:pt>
                <c:pt idx="9">
                  <c:v>0.14155355964303137</c:v>
                </c:pt>
                <c:pt idx="10">
                  <c:v>8.5489220563847432E-2</c:v>
                </c:pt>
                <c:pt idx="11">
                  <c:v>8.0466324526389146E-2</c:v>
                </c:pt>
                <c:pt idx="12">
                  <c:v>0.1013293543136191</c:v>
                </c:pt>
                <c:pt idx="13">
                  <c:v>0.11915416638127202</c:v>
                </c:pt>
              </c:numCache>
            </c:numRef>
          </c:val>
          <c:extLst>
            <c:ext xmlns:c16="http://schemas.microsoft.com/office/drawing/2014/chart" uri="{C3380CC4-5D6E-409C-BE32-E72D297353CC}">
              <c16:uniqueId val="{00000000-A81D-40A4-8321-3DA6415A647D}"/>
            </c:ext>
          </c:extLst>
        </c:ser>
        <c:dLbls>
          <c:dLblPos val="outEnd"/>
          <c:showLegendKey val="0"/>
          <c:showVal val="1"/>
          <c:showCatName val="0"/>
          <c:showSerName val="0"/>
          <c:showPercent val="0"/>
          <c:showBubbleSize val="0"/>
        </c:dLbls>
        <c:gapWidth val="219"/>
        <c:overlap val="-27"/>
        <c:axId val="1752972144"/>
        <c:axId val="1753121984"/>
      </c:barChart>
      <c:catAx>
        <c:axId val="175297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53121984"/>
        <c:crosses val="autoZero"/>
        <c:auto val="1"/>
        <c:lblAlgn val="ctr"/>
        <c:lblOffset val="100"/>
        <c:noMultiLvlLbl val="0"/>
      </c:catAx>
      <c:valAx>
        <c:axId val="17531219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752972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r>
              <a:rPr lang="fr-FR" b="1" dirty="0"/>
              <a:t>Courbes évolutives hebdomadaires des cas de paludisme chez les enfants moins de 5 ans de 2021 à 2023 </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Feuil7!$B$1</c:f>
              <c:strCache>
                <c:ptCount val="1"/>
                <c:pt idx="0">
                  <c:v>2021</c:v>
                </c:pt>
              </c:strCache>
            </c:strRef>
          </c:tx>
          <c:spPr>
            <a:ln w="57150" cap="rnd">
              <a:solidFill>
                <a:schemeClr val="accent1"/>
              </a:solidFill>
              <a:round/>
            </a:ln>
            <a:effectLst/>
          </c:spPr>
          <c:marker>
            <c:symbol val="none"/>
          </c:marker>
          <c:cat>
            <c:strRef>
              <c:f>Feuil7!$A$2:$A$53</c:f>
              <c:strCache>
                <c:ptCount val="52"/>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strCache>
            </c:strRef>
          </c:cat>
          <c:val>
            <c:numRef>
              <c:f>Feuil7!$B$2:$B$53</c:f>
              <c:numCache>
                <c:formatCode>General</c:formatCode>
                <c:ptCount val="52"/>
                <c:pt idx="0">
                  <c:v>79774</c:v>
                </c:pt>
                <c:pt idx="1">
                  <c:v>84145</c:v>
                </c:pt>
                <c:pt idx="2">
                  <c:v>83566</c:v>
                </c:pt>
                <c:pt idx="3">
                  <c:v>80893</c:v>
                </c:pt>
                <c:pt idx="4">
                  <c:v>80836</c:v>
                </c:pt>
                <c:pt idx="5">
                  <c:v>87729</c:v>
                </c:pt>
                <c:pt idx="6">
                  <c:v>84837</c:v>
                </c:pt>
                <c:pt idx="7">
                  <c:v>76561</c:v>
                </c:pt>
                <c:pt idx="8">
                  <c:v>77965</c:v>
                </c:pt>
                <c:pt idx="9">
                  <c:v>72692</c:v>
                </c:pt>
                <c:pt idx="10">
                  <c:v>69686</c:v>
                </c:pt>
                <c:pt idx="11">
                  <c:v>65420</c:v>
                </c:pt>
                <c:pt idx="12">
                  <c:v>55530</c:v>
                </c:pt>
                <c:pt idx="13">
                  <c:v>53673</c:v>
                </c:pt>
                <c:pt idx="14">
                  <c:v>46725</c:v>
                </c:pt>
                <c:pt idx="15">
                  <c:v>42277</c:v>
                </c:pt>
                <c:pt idx="16">
                  <c:v>45903</c:v>
                </c:pt>
                <c:pt idx="17">
                  <c:v>34719</c:v>
                </c:pt>
                <c:pt idx="18">
                  <c:v>35192</c:v>
                </c:pt>
                <c:pt idx="19">
                  <c:v>37628</c:v>
                </c:pt>
                <c:pt idx="20">
                  <c:v>40110</c:v>
                </c:pt>
                <c:pt idx="21">
                  <c:v>40224</c:v>
                </c:pt>
                <c:pt idx="22">
                  <c:v>34864</c:v>
                </c:pt>
                <c:pt idx="23">
                  <c:v>33593</c:v>
                </c:pt>
                <c:pt idx="24">
                  <c:v>38413</c:v>
                </c:pt>
                <c:pt idx="25">
                  <c:v>54896</c:v>
                </c:pt>
                <c:pt idx="26">
                  <c:v>59878</c:v>
                </c:pt>
                <c:pt idx="27">
                  <c:v>61210</c:v>
                </c:pt>
                <c:pt idx="28">
                  <c:v>62994</c:v>
                </c:pt>
                <c:pt idx="29">
                  <c:v>80538</c:v>
                </c:pt>
                <c:pt idx="30">
                  <c:v>135336</c:v>
                </c:pt>
                <c:pt idx="31">
                  <c:v>99288</c:v>
                </c:pt>
                <c:pt idx="32">
                  <c:v>113911</c:v>
                </c:pt>
                <c:pt idx="33">
                  <c:v>133473</c:v>
                </c:pt>
                <c:pt idx="34">
                  <c:v>175114</c:v>
                </c:pt>
                <c:pt idx="35">
                  <c:v>129030</c:v>
                </c:pt>
                <c:pt idx="36">
                  <c:v>149776</c:v>
                </c:pt>
                <c:pt idx="37">
                  <c:v>192138</c:v>
                </c:pt>
                <c:pt idx="38">
                  <c:v>246267</c:v>
                </c:pt>
                <c:pt idx="39">
                  <c:v>199490</c:v>
                </c:pt>
                <c:pt idx="40">
                  <c:v>176866</c:v>
                </c:pt>
                <c:pt idx="41">
                  <c:v>172579</c:v>
                </c:pt>
                <c:pt idx="42">
                  <c:v>159557</c:v>
                </c:pt>
                <c:pt idx="43">
                  <c:v>142155</c:v>
                </c:pt>
                <c:pt idx="44">
                  <c:v>137192</c:v>
                </c:pt>
                <c:pt idx="45">
                  <c:v>121053</c:v>
                </c:pt>
                <c:pt idx="46">
                  <c:v>101382</c:v>
                </c:pt>
                <c:pt idx="47">
                  <c:v>91792</c:v>
                </c:pt>
                <c:pt idx="48">
                  <c:v>87756</c:v>
                </c:pt>
                <c:pt idx="49">
                  <c:v>77569</c:v>
                </c:pt>
                <c:pt idx="50">
                  <c:v>64100</c:v>
                </c:pt>
                <c:pt idx="51">
                  <c:v>59643</c:v>
                </c:pt>
              </c:numCache>
            </c:numRef>
          </c:val>
          <c:smooth val="0"/>
          <c:extLst>
            <c:ext xmlns:c16="http://schemas.microsoft.com/office/drawing/2014/chart" uri="{C3380CC4-5D6E-409C-BE32-E72D297353CC}">
              <c16:uniqueId val="{00000000-5C0D-4D7F-AEDD-D3EE22B71B98}"/>
            </c:ext>
          </c:extLst>
        </c:ser>
        <c:ser>
          <c:idx val="1"/>
          <c:order val="1"/>
          <c:tx>
            <c:strRef>
              <c:f>Feuil7!$C$1</c:f>
              <c:strCache>
                <c:ptCount val="1"/>
                <c:pt idx="0">
                  <c:v>2022</c:v>
                </c:pt>
              </c:strCache>
            </c:strRef>
          </c:tx>
          <c:spPr>
            <a:ln w="57150" cap="rnd">
              <a:solidFill>
                <a:schemeClr val="accent2"/>
              </a:solidFill>
              <a:prstDash val="sysDash"/>
              <a:round/>
            </a:ln>
            <a:effectLst/>
          </c:spPr>
          <c:marker>
            <c:symbol val="none"/>
          </c:marker>
          <c:cat>
            <c:strRef>
              <c:f>Feuil7!$A$2:$A$53</c:f>
              <c:strCache>
                <c:ptCount val="52"/>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strCache>
            </c:strRef>
          </c:cat>
          <c:val>
            <c:numRef>
              <c:f>Feuil7!$C$2:$C$53</c:f>
              <c:numCache>
                <c:formatCode>General</c:formatCode>
                <c:ptCount val="52"/>
                <c:pt idx="0">
                  <c:v>60375</c:v>
                </c:pt>
                <c:pt idx="1">
                  <c:v>62010</c:v>
                </c:pt>
                <c:pt idx="2">
                  <c:v>54273</c:v>
                </c:pt>
                <c:pt idx="3">
                  <c:v>51674</c:v>
                </c:pt>
                <c:pt idx="4">
                  <c:v>48476</c:v>
                </c:pt>
                <c:pt idx="5">
                  <c:v>48836</c:v>
                </c:pt>
                <c:pt idx="6">
                  <c:v>47312</c:v>
                </c:pt>
                <c:pt idx="7">
                  <c:v>45334</c:v>
                </c:pt>
                <c:pt idx="8">
                  <c:v>43255</c:v>
                </c:pt>
                <c:pt idx="9">
                  <c:v>42371</c:v>
                </c:pt>
                <c:pt idx="10">
                  <c:v>41120</c:v>
                </c:pt>
                <c:pt idx="11">
                  <c:v>37878</c:v>
                </c:pt>
                <c:pt idx="12">
                  <c:v>35111</c:v>
                </c:pt>
                <c:pt idx="13">
                  <c:v>32409</c:v>
                </c:pt>
                <c:pt idx="14">
                  <c:v>29135</c:v>
                </c:pt>
                <c:pt idx="15">
                  <c:v>30446</c:v>
                </c:pt>
                <c:pt idx="16">
                  <c:v>29143</c:v>
                </c:pt>
                <c:pt idx="17">
                  <c:v>33889</c:v>
                </c:pt>
                <c:pt idx="18">
                  <c:v>36881</c:v>
                </c:pt>
                <c:pt idx="19">
                  <c:v>33683</c:v>
                </c:pt>
                <c:pt idx="20">
                  <c:v>35482</c:v>
                </c:pt>
                <c:pt idx="21">
                  <c:v>37484</c:v>
                </c:pt>
                <c:pt idx="22">
                  <c:v>37018</c:v>
                </c:pt>
                <c:pt idx="23">
                  <c:v>34632</c:v>
                </c:pt>
                <c:pt idx="24">
                  <c:v>37730</c:v>
                </c:pt>
                <c:pt idx="25">
                  <c:v>58693</c:v>
                </c:pt>
                <c:pt idx="26">
                  <c:v>118943</c:v>
                </c:pt>
                <c:pt idx="27">
                  <c:v>118943</c:v>
                </c:pt>
                <c:pt idx="28">
                  <c:v>61628</c:v>
                </c:pt>
                <c:pt idx="29">
                  <c:v>80145</c:v>
                </c:pt>
                <c:pt idx="30">
                  <c:v>105473</c:v>
                </c:pt>
                <c:pt idx="31">
                  <c:v>98777</c:v>
                </c:pt>
                <c:pt idx="32">
                  <c:v>93236</c:v>
                </c:pt>
                <c:pt idx="33">
                  <c:v>112038</c:v>
                </c:pt>
                <c:pt idx="34">
                  <c:v>149913</c:v>
                </c:pt>
                <c:pt idx="35">
                  <c:v>141381</c:v>
                </c:pt>
                <c:pt idx="36">
                  <c:v>113175</c:v>
                </c:pt>
                <c:pt idx="37">
                  <c:v>124006</c:v>
                </c:pt>
                <c:pt idx="38">
                  <c:v>147590</c:v>
                </c:pt>
                <c:pt idx="39">
                  <c:v>154422</c:v>
                </c:pt>
                <c:pt idx="40">
                  <c:v>129808</c:v>
                </c:pt>
                <c:pt idx="41">
                  <c:v>146970</c:v>
                </c:pt>
                <c:pt idx="42">
                  <c:v>176696</c:v>
                </c:pt>
                <c:pt idx="43">
                  <c:v>271325</c:v>
                </c:pt>
                <c:pt idx="44">
                  <c:v>173764</c:v>
                </c:pt>
                <c:pt idx="45">
                  <c:v>143140</c:v>
                </c:pt>
                <c:pt idx="46">
                  <c:v>119439</c:v>
                </c:pt>
                <c:pt idx="47">
                  <c:v>105172</c:v>
                </c:pt>
                <c:pt idx="48">
                  <c:v>90918</c:v>
                </c:pt>
                <c:pt idx="49">
                  <c:v>73821</c:v>
                </c:pt>
                <c:pt idx="50">
                  <c:v>67127</c:v>
                </c:pt>
                <c:pt idx="51">
                  <c:v>61079</c:v>
                </c:pt>
              </c:numCache>
            </c:numRef>
          </c:val>
          <c:smooth val="0"/>
          <c:extLst>
            <c:ext xmlns:c16="http://schemas.microsoft.com/office/drawing/2014/chart" uri="{C3380CC4-5D6E-409C-BE32-E72D297353CC}">
              <c16:uniqueId val="{00000001-5C0D-4D7F-AEDD-D3EE22B71B98}"/>
            </c:ext>
          </c:extLst>
        </c:ser>
        <c:ser>
          <c:idx val="2"/>
          <c:order val="2"/>
          <c:tx>
            <c:strRef>
              <c:f>Feuil7!$D$1</c:f>
              <c:strCache>
                <c:ptCount val="1"/>
                <c:pt idx="0">
                  <c:v>2023</c:v>
                </c:pt>
              </c:strCache>
            </c:strRef>
          </c:tx>
          <c:spPr>
            <a:ln w="57150" cap="rnd">
              <a:solidFill>
                <a:srgbClr val="00B050"/>
              </a:solidFill>
              <a:prstDash val="sysDash"/>
              <a:round/>
            </a:ln>
            <a:effectLst/>
          </c:spPr>
          <c:marker>
            <c:symbol val="none"/>
          </c:marker>
          <c:cat>
            <c:strRef>
              <c:f>Feuil7!$A$2:$A$53</c:f>
              <c:strCache>
                <c:ptCount val="52"/>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strCache>
            </c:strRef>
          </c:cat>
          <c:val>
            <c:numRef>
              <c:f>Feuil7!$D$2:$D$53</c:f>
              <c:numCache>
                <c:formatCode>General</c:formatCode>
                <c:ptCount val="52"/>
                <c:pt idx="0">
                  <c:v>55963</c:v>
                </c:pt>
                <c:pt idx="1">
                  <c:v>55725</c:v>
                </c:pt>
                <c:pt idx="2">
                  <c:v>57107</c:v>
                </c:pt>
                <c:pt idx="3">
                  <c:v>58259</c:v>
                </c:pt>
                <c:pt idx="4">
                  <c:v>57538</c:v>
                </c:pt>
                <c:pt idx="5">
                  <c:v>59974</c:v>
                </c:pt>
                <c:pt idx="6">
                  <c:v>56107</c:v>
                </c:pt>
                <c:pt idx="7">
                  <c:v>55294</c:v>
                </c:pt>
                <c:pt idx="8">
                  <c:v>61514</c:v>
                </c:pt>
                <c:pt idx="9">
                  <c:v>61787</c:v>
                </c:pt>
                <c:pt idx="10">
                  <c:v>53558</c:v>
                </c:pt>
                <c:pt idx="11">
                  <c:v>46104</c:v>
                </c:pt>
                <c:pt idx="12">
                  <c:v>42652</c:v>
                </c:pt>
                <c:pt idx="13">
                  <c:v>35163</c:v>
                </c:pt>
                <c:pt idx="14">
                  <c:v>37878</c:v>
                </c:pt>
                <c:pt idx="15">
                  <c:v>37970</c:v>
                </c:pt>
                <c:pt idx="16">
                  <c:v>35255</c:v>
                </c:pt>
                <c:pt idx="17">
                  <c:v>33124</c:v>
                </c:pt>
                <c:pt idx="18">
                  <c:v>32928</c:v>
                </c:pt>
                <c:pt idx="19">
                  <c:v>30315</c:v>
                </c:pt>
                <c:pt idx="20">
                  <c:v>33770</c:v>
                </c:pt>
                <c:pt idx="21">
                  <c:v>36200</c:v>
                </c:pt>
                <c:pt idx="22">
                  <c:v>37547</c:v>
                </c:pt>
                <c:pt idx="23">
                  <c:v>36390</c:v>
                </c:pt>
                <c:pt idx="24">
                  <c:v>34335</c:v>
                </c:pt>
                <c:pt idx="25">
                  <c:v>28899</c:v>
                </c:pt>
                <c:pt idx="26">
                  <c:v>40283</c:v>
                </c:pt>
                <c:pt idx="27">
                  <c:v>48781</c:v>
                </c:pt>
                <c:pt idx="28">
                  <c:v>70718</c:v>
                </c:pt>
                <c:pt idx="29">
                  <c:v>51672</c:v>
                </c:pt>
                <c:pt idx="30">
                  <c:v>55326</c:v>
                </c:pt>
                <c:pt idx="31">
                  <c:v>67156</c:v>
                </c:pt>
                <c:pt idx="32">
                  <c:v>85305</c:v>
                </c:pt>
                <c:pt idx="33">
                  <c:v>71144</c:v>
                </c:pt>
                <c:pt idx="34">
                  <c:v>79391</c:v>
                </c:pt>
                <c:pt idx="35">
                  <c:v>97073</c:v>
                </c:pt>
                <c:pt idx="36">
                  <c:v>120512</c:v>
                </c:pt>
                <c:pt idx="37">
                  <c:v>100430</c:v>
                </c:pt>
                <c:pt idx="38">
                  <c:v>107500</c:v>
                </c:pt>
                <c:pt idx="39">
                  <c:v>133888</c:v>
                </c:pt>
                <c:pt idx="40">
                  <c:v>161015</c:v>
                </c:pt>
                <c:pt idx="41">
                  <c:v>120951</c:v>
                </c:pt>
                <c:pt idx="42">
                  <c:v>117697</c:v>
                </c:pt>
                <c:pt idx="43">
                  <c:v>111106</c:v>
                </c:pt>
                <c:pt idx="44">
                  <c:v>107254</c:v>
                </c:pt>
                <c:pt idx="45">
                  <c:v>97275</c:v>
                </c:pt>
                <c:pt idx="46">
                  <c:v>81294</c:v>
                </c:pt>
                <c:pt idx="47">
                  <c:v>68639</c:v>
                </c:pt>
                <c:pt idx="48">
                  <c:v>57904</c:v>
                </c:pt>
                <c:pt idx="49">
                  <c:v>56110</c:v>
                </c:pt>
                <c:pt idx="50">
                  <c:v>44173</c:v>
                </c:pt>
                <c:pt idx="51">
                  <c:v>41791</c:v>
                </c:pt>
              </c:numCache>
            </c:numRef>
          </c:val>
          <c:smooth val="0"/>
          <c:extLst>
            <c:ext xmlns:c16="http://schemas.microsoft.com/office/drawing/2014/chart" uri="{C3380CC4-5D6E-409C-BE32-E72D297353CC}">
              <c16:uniqueId val="{00000002-5C0D-4D7F-AEDD-D3EE22B71B98}"/>
            </c:ext>
          </c:extLst>
        </c:ser>
        <c:dLbls>
          <c:showLegendKey val="0"/>
          <c:showVal val="0"/>
          <c:showCatName val="0"/>
          <c:showSerName val="0"/>
          <c:showPercent val="0"/>
          <c:showBubbleSize val="0"/>
        </c:dLbls>
        <c:smooth val="0"/>
        <c:axId val="-2090773728"/>
        <c:axId val="-2090772640"/>
      </c:lineChart>
      <c:catAx>
        <c:axId val="-209077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90772640"/>
        <c:crosses val="autoZero"/>
        <c:auto val="1"/>
        <c:lblAlgn val="ctr"/>
        <c:lblOffset val="100"/>
        <c:noMultiLvlLbl val="0"/>
      </c:catAx>
      <c:valAx>
        <c:axId val="-2090772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090773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02-14T08:40:06.076" idx="2">
    <p:pos x="1310739" y="4325376"/>
    <p:text>ajouter un domaine d'intérêt ? numérisation, populations difficiles à atteindre, durabilité ou nouvelles géographies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33FE7-6199-491C-869C-43E7B60A3110}" type="datetimeFigureOut">
              <a:rPr lang="en-US" smtClean="0"/>
              <a:t>2/27/2024</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30367-53C9-46FA-B7B1-06F1A5A57D63}" type="slidenum">
              <a:rPr lang="en-US" smtClean="0"/>
              <a:t>‹N°›</a:t>
            </a:fld>
            <a:endParaRPr lang="en-US"/>
          </a:p>
        </p:txBody>
      </p:sp>
    </p:spTree>
    <p:extLst>
      <p:ext uri="{BB962C8B-B14F-4D97-AF65-F5344CB8AC3E}">
        <p14:creationId xmlns:p14="http://schemas.microsoft.com/office/powerpoint/2010/main" val="126411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Google Shape;85;p1:notes"/>
          <p:cNvSpPr txBox="1">
            <a:spLocks noGrp="1"/>
          </p:cNvSpPr>
          <p:nvPr>
            <p:ph type="body"/>
          </p:nvPr>
        </p:nvSpPr>
        <p:spPr>
          <a:ln/>
        </p:spPr>
        <p:txBody>
          <a:bodyPr wrap="square" lIns="91425" tIns="45700" rIns="91425" bIns="45700" anchor="t" anchorCtr="0"/>
          <a:lstStyle/>
          <a:p>
            <a:pPr marL="0" lvl="0" indent="0">
              <a:buNone/>
            </a:pPr>
            <a:endParaRPr lang="en-US" sz="1200">
              <a:solidFill>
                <a:srgbClr val="000000"/>
              </a:solidFill>
              <a:latin typeface="Calibri" panose="020F0502020204030204"/>
              <a:sym typeface="Calibri" panose="020F0502020204030204"/>
            </a:endParaRPr>
          </a:p>
        </p:txBody>
      </p:sp>
      <p:sp>
        <p:nvSpPr>
          <p:cNvPr id="86" name="Google Shape;86;p1:notes"/>
          <p:cNvSpPr>
            <a:spLocks noGrp="1" noRot="1" noChangeAspect="1"/>
          </p:cNvSpPr>
          <p:nvPr>
            <p:ph type="sldImg" idx="2"/>
          </p:nvPr>
        </p:nvSpPr>
        <p:spPr>
          <a:ln/>
        </p:spPr>
      </p:sp>
    </p:spTree>
    <p:extLst>
      <p:ext uri="{BB962C8B-B14F-4D97-AF65-F5344CB8AC3E}">
        <p14:creationId xmlns:p14="http://schemas.microsoft.com/office/powerpoint/2010/main" val="2299710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D330F-931A-91FE-780D-9142078837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8938DD7-376E-9BBC-9A6C-11E49DA424A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4F5AB2-A53B-3F2C-FF40-362362F6B28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E670EB6-227D-099D-FE3A-DBAB57A756FF}"/>
              </a:ext>
            </a:extLst>
          </p:cNvPr>
          <p:cNvSpPr>
            <a:spLocks noGrp="1"/>
          </p:cNvSpPr>
          <p:nvPr>
            <p:ph type="sldNum" sz="quarter" idx="5"/>
          </p:nvPr>
        </p:nvSpPr>
        <p:spPr/>
        <p:txBody>
          <a:bodyPr/>
          <a:lstStyle/>
          <a:p>
            <a:fld id="{0D6E7506-E022-49FC-962B-257EA5CD47E9}" type="slidenum">
              <a:rPr lang="fr-FR" smtClean="0"/>
              <a:t>32</a:t>
            </a:fld>
            <a:endParaRPr lang="fr-FR" dirty="0"/>
          </a:p>
        </p:txBody>
      </p:sp>
    </p:spTree>
    <p:extLst>
      <p:ext uri="{BB962C8B-B14F-4D97-AF65-F5344CB8AC3E}">
        <p14:creationId xmlns:p14="http://schemas.microsoft.com/office/powerpoint/2010/main" val="3894716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Google Shape;248;p21:notes"/>
          <p:cNvSpPr txBox="1">
            <a:spLocks noGrp="1"/>
          </p:cNvSpPr>
          <p:nvPr>
            <p:ph type="body"/>
          </p:nvPr>
        </p:nvSpPr>
        <p:spPr>
          <a:ln/>
        </p:spPr>
        <p:txBody>
          <a:bodyPr wrap="square" lIns="91425" tIns="45700" rIns="91425" bIns="45700" anchor="t" anchorCtr="0"/>
          <a:lstStyle/>
          <a:p>
            <a:pPr marL="0" lvl="0" indent="0">
              <a:buNone/>
            </a:pPr>
            <a:endParaRPr lang="en-US" sz="1200">
              <a:solidFill>
                <a:srgbClr val="000000"/>
              </a:solidFill>
              <a:latin typeface="Calibri" panose="020F0502020204030204"/>
              <a:sym typeface="Calibri" panose="020F0502020204030204"/>
            </a:endParaRPr>
          </a:p>
        </p:txBody>
      </p:sp>
      <p:sp>
        <p:nvSpPr>
          <p:cNvPr id="249" name="Google Shape;249;p21:notes"/>
          <p:cNvSpPr>
            <a:spLocks noGrp="1" noRot="1" noChangeAspect="1"/>
          </p:cNvSpPr>
          <p:nvPr>
            <p:ph type="sldImg" idx="2"/>
          </p:nvPr>
        </p:nvSpPr>
        <p:spPr>
          <a:ln/>
        </p:spPr>
      </p:sp>
    </p:spTree>
    <p:extLst>
      <p:ext uri="{BB962C8B-B14F-4D97-AF65-F5344CB8AC3E}">
        <p14:creationId xmlns:p14="http://schemas.microsoft.com/office/powerpoint/2010/main" val="4166300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F8F30367-53C9-46FA-B7B1-06F1A5A57D63}" type="slidenum">
              <a:rPr lang="en-US" smtClean="0"/>
              <a:t>7</a:t>
            </a:fld>
            <a:endParaRPr lang="en-US"/>
          </a:p>
        </p:txBody>
      </p:sp>
    </p:spTree>
    <p:extLst>
      <p:ext uri="{BB962C8B-B14F-4D97-AF65-F5344CB8AC3E}">
        <p14:creationId xmlns:p14="http://schemas.microsoft.com/office/powerpoint/2010/main" val="235887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A429A-6E5C-40D2-B1E9-8228645B6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94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A429A-6E5C-40D2-B1E9-8228645B6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512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A429A-6E5C-40D2-B1E9-8228645B6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53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A429A-6E5C-40D2-B1E9-8228645B6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914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A429A-6E5C-40D2-B1E9-8228645B6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849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A429A-6E5C-40D2-B1E9-8228645B6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39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66C5E-2275-61C7-C4A7-B9E08E564A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E560853-533B-4253-F892-EA35EC97F2A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917FC5-716A-F9CA-C755-20434BF5158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2078B12-DE94-FEEC-41EC-DC06703A4B59}"/>
              </a:ext>
            </a:extLst>
          </p:cNvPr>
          <p:cNvSpPr>
            <a:spLocks noGrp="1"/>
          </p:cNvSpPr>
          <p:nvPr>
            <p:ph type="sldNum" sz="quarter" idx="5"/>
          </p:nvPr>
        </p:nvSpPr>
        <p:spPr/>
        <p:txBody>
          <a:bodyPr/>
          <a:lstStyle/>
          <a:p>
            <a:fld id="{0D6E7506-E022-49FC-962B-257EA5CD47E9}" type="slidenum">
              <a:rPr lang="fr-FR" smtClean="0"/>
              <a:t>31</a:t>
            </a:fld>
            <a:endParaRPr lang="fr-FR" dirty="0"/>
          </a:p>
        </p:txBody>
      </p:sp>
    </p:spTree>
    <p:extLst>
      <p:ext uri="{BB962C8B-B14F-4D97-AF65-F5344CB8AC3E}">
        <p14:creationId xmlns:p14="http://schemas.microsoft.com/office/powerpoint/2010/main" val="1858534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5.jpg"/><Relationship Id="rId5" Type="http://schemas.openxmlformats.org/officeDocument/2006/relationships/image" Target="../media/image4.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8.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5E4106FE-E536-471C-96B4-DE307A49F9D0}" type="datetimeFigureOut">
              <a:rPr lang="fr-FR" smtClean="0"/>
              <a:t>27/02/2024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C971D99-8964-45D8-B85C-0B26A3E4560F}" type="slidenum">
              <a:rPr lang="fr-FR" smtClean="0"/>
              <a:t>‹N°›</a:t>
            </a:fld>
            <a:endParaRPr lang="fr-FR"/>
          </a:p>
        </p:txBody>
      </p:sp>
    </p:spTree>
    <p:extLst>
      <p:ext uri="{BB962C8B-B14F-4D97-AF65-F5344CB8AC3E}">
        <p14:creationId xmlns:p14="http://schemas.microsoft.com/office/powerpoint/2010/main" val="1169427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E4106FE-E536-471C-96B4-DE307A49F9D0}" type="datetimeFigureOut">
              <a:rPr lang="fr-FR" smtClean="0"/>
              <a:t>27/02/2024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C971D99-8964-45D8-B85C-0B26A3E4560F}" type="slidenum">
              <a:rPr lang="fr-FR" smtClean="0"/>
              <a:t>‹N°›</a:t>
            </a:fld>
            <a:endParaRPr lang="fr-FR"/>
          </a:p>
        </p:txBody>
      </p:sp>
    </p:spTree>
    <p:extLst>
      <p:ext uri="{BB962C8B-B14F-4D97-AF65-F5344CB8AC3E}">
        <p14:creationId xmlns:p14="http://schemas.microsoft.com/office/powerpoint/2010/main" val="13895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E4106FE-E536-471C-96B4-DE307A49F9D0}" type="datetimeFigureOut">
              <a:rPr lang="fr-FR" smtClean="0"/>
              <a:t>27/02/2024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C971D99-8964-45D8-B85C-0B26A3E4560F}" type="slidenum">
              <a:rPr lang="fr-FR" smtClean="0"/>
              <a:t>‹N°›</a:t>
            </a:fld>
            <a:endParaRPr lang="fr-FR"/>
          </a:p>
        </p:txBody>
      </p:sp>
    </p:spTree>
    <p:extLst>
      <p:ext uri="{BB962C8B-B14F-4D97-AF65-F5344CB8AC3E}">
        <p14:creationId xmlns:p14="http://schemas.microsoft.com/office/powerpoint/2010/main" val="253014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e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8335688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Diapositive think-cell" r:id="rId4" imgW="470" imgH="469" progId="TCLayout.ActiveDocument.1">
                  <p:embed/>
                </p:oleObj>
              </mc:Choice>
              <mc:Fallback>
                <p:oleObj name="Diapositive think-cell" r:id="rId4" imgW="470" imgH="469"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6C0D39E-4423-4F77-8B95-6754EE5D75FF}"/>
              </a:ext>
            </a:extLst>
          </p:cNvPr>
          <p:cNvSpPr/>
          <p:nvPr>
            <p:custDataLst>
              <p:tags r:id="rId2"/>
            </p:custDataLst>
          </p:nvPr>
        </p:nvSpPr>
        <p:spPr bwMode="auto">
          <a:xfrm>
            <a:off x="0" y="0"/>
            <a:ext cx="158750" cy="158750"/>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lvl="0" indent="0" algn="ctr" eaLnBrk="0" fontAlgn="base" hangingPunct="0">
              <a:spcBef>
                <a:spcPct val="0"/>
              </a:spcBef>
              <a:spcAft>
                <a:spcPct val="0"/>
              </a:spcAft>
            </a:pPr>
            <a:endParaRPr lang="en-US" sz="2400" b="0" i="0" baseline="0" dirty="0">
              <a:solidFill>
                <a:schemeClr val="bg1"/>
              </a:solidFill>
              <a:latin typeface="Century Gothic" panose="020B0502020202020204" pitchFamily="34" charset="0"/>
              <a:ea typeface="MS PGothic" panose="020B0600070205080204" pitchFamily="34" charset="-128"/>
              <a:cs typeface="Calibri" panose="020F0502020204030204" pitchFamily="34" charset="0"/>
              <a:sym typeface="Century Gothic" panose="020B0502020202020204" pitchFamily="34" charset="0"/>
            </a:endParaRPr>
          </a:p>
        </p:txBody>
      </p:sp>
      <p:sp>
        <p:nvSpPr>
          <p:cNvPr id="9" name="Espace réservé du numéro de diapositive 8">
            <a:extLst>
              <a:ext uri="{FF2B5EF4-FFF2-40B4-BE49-F238E27FC236}">
                <a16:creationId xmlns:a16="http://schemas.microsoft.com/office/drawing/2014/main" id="{452FD274-B568-4F5D-BA88-14773FF5D576}"/>
              </a:ext>
            </a:extLst>
          </p:cNvPr>
          <p:cNvSpPr>
            <a:spLocks noGrp="1"/>
          </p:cNvSpPr>
          <p:nvPr>
            <p:ph type="sldNum" sz="quarter" idx="12"/>
          </p:nvPr>
        </p:nvSpPr>
        <p:spPr>
          <a:xfrm>
            <a:off x="11340548" y="6309360"/>
            <a:ext cx="548640" cy="365760"/>
          </a:xfrm>
          <a:prstGeom prst="rect">
            <a:avLst/>
          </a:prstGeom>
        </p:spPr>
        <p:txBody>
          <a:bodyPr anchor="ctr"/>
          <a:lstStyle>
            <a:lvl1pPr>
              <a:defRPr sz="1200" b="1">
                <a:latin typeface="Fira Sans" panose="020B0503050000020004" pitchFamily="34" charset="0"/>
              </a:defRPr>
            </a:lvl1pPr>
          </a:lstStyle>
          <a:p>
            <a:fld id="{E7B2C713-35EE-453D-9D4F-A959BE3F5148}" type="slidenum">
              <a:rPr lang="en-US" smtClean="0"/>
              <a:pPr/>
              <a:t>‹N°›</a:t>
            </a:fld>
            <a:endParaRPr lang="en-US" dirty="0"/>
          </a:p>
        </p:txBody>
      </p:sp>
      <p:pic>
        <p:nvPicPr>
          <p:cNvPr id="5" name="Image 4" descr="Une image contenant logo&#10;&#10;Description générée automatiquement">
            <a:extLst>
              <a:ext uri="{FF2B5EF4-FFF2-40B4-BE49-F238E27FC236}">
                <a16:creationId xmlns:a16="http://schemas.microsoft.com/office/drawing/2014/main" id="{5EDD574C-D607-A73B-9295-94E753FF412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421" t="25454" r="27937" b="43030"/>
          <a:stretch/>
        </p:blipFill>
        <p:spPr>
          <a:xfrm>
            <a:off x="203199" y="6331105"/>
            <a:ext cx="470663" cy="421974"/>
          </a:xfrm>
          <a:prstGeom prst="rect">
            <a:avLst/>
          </a:prstGeom>
        </p:spPr>
      </p:pic>
    </p:spTree>
    <p:extLst>
      <p:ext uri="{BB962C8B-B14F-4D97-AF65-F5344CB8AC3E}">
        <p14:creationId xmlns:p14="http://schemas.microsoft.com/office/powerpoint/2010/main" val="352122176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5BE54760-68E1-481F-93A9-8AF1CBC2690D}"/>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6501" b="6219"/>
          <a:stretch/>
        </p:blipFill>
        <p:spPr>
          <a:xfrm>
            <a:off x="0" y="-39462"/>
            <a:ext cx="12192000" cy="5000624"/>
          </a:xfrm>
          <a:prstGeom prst="rect">
            <a:avLst/>
          </a:prstGeom>
        </p:spPr>
      </p:pic>
      <p:sp>
        <p:nvSpPr>
          <p:cNvPr id="32" name="Rectangle 6">
            <a:extLst>
              <a:ext uri="{FF2B5EF4-FFF2-40B4-BE49-F238E27FC236}">
                <a16:creationId xmlns:a16="http://schemas.microsoft.com/office/drawing/2014/main" id="{02945B06-1D91-4FCD-BA2D-7CCCBC779F83}"/>
              </a:ext>
            </a:extLst>
          </p:cNvPr>
          <p:cNvSpPr>
            <a:spLocks noChangeArrowheads="1"/>
          </p:cNvSpPr>
          <p:nvPr userDrawn="1">
            <p:custDataLst>
              <p:tags r:id="rId1"/>
            </p:custDataLst>
          </p:nvPr>
        </p:nvSpPr>
        <p:spPr bwMode="auto">
          <a:xfrm>
            <a:off x="-1" y="-39462"/>
            <a:ext cx="12192000" cy="5027257"/>
          </a:xfrm>
          <a:prstGeom prst="rect">
            <a:avLst/>
          </a:prstGeom>
          <a:gradFill flip="none" rotWithShape="1">
            <a:gsLst>
              <a:gs pos="0">
                <a:srgbClr val="00864E">
                  <a:alpha val="88627"/>
                </a:srgbClr>
              </a:gs>
              <a:gs pos="87000">
                <a:srgbClr val="004C2B"/>
              </a:gs>
            </a:gsLst>
            <a:lin ang="5400000" scaled="1"/>
            <a:tileRect/>
          </a:gradFill>
          <a:ln>
            <a:noFill/>
          </a:ln>
        </p:spPr>
        <p:txBody>
          <a:bodyPr vert="horz" lIns="91440" tIns="45720" rIns="91440" bIns="45720" rtlCol="0" anchor="ctr">
            <a:normAutofit/>
          </a:bodyPr>
          <a:lstStyle/>
          <a:p>
            <a:pPr lvl="0">
              <a:lnSpc>
                <a:spcPct val="90000"/>
              </a:lnSpc>
              <a:spcBef>
                <a:spcPct val="0"/>
              </a:spcBef>
              <a:buNone/>
            </a:pPr>
            <a:endParaRPr lang="fr-FR" sz="2800" b="1" noProof="0" dirty="0">
              <a:solidFill>
                <a:schemeClr val="bg1"/>
              </a:solidFill>
              <a:latin typeface="+mj-lt"/>
              <a:ea typeface="+mj-ea"/>
              <a:cs typeface="+mj-cs"/>
            </a:endParaRPr>
          </a:p>
        </p:txBody>
      </p:sp>
      <p:sp>
        <p:nvSpPr>
          <p:cNvPr id="33" name="Title 1">
            <a:extLst>
              <a:ext uri="{FF2B5EF4-FFF2-40B4-BE49-F238E27FC236}">
                <a16:creationId xmlns:a16="http://schemas.microsoft.com/office/drawing/2014/main" id="{340CFC60-8758-4523-9AD7-FA5B7F6A63EF}"/>
              </a:ext>
            </a:extLst>
          </p:cNvPr>
          <p:cNvSpPr>
            <a:spLocks noGrp="1"/>
          </p:cNvSpPr>
          <p:nvPr>
            <p:ph type="ctrTitle" hasCustomPrompt="1"/>
          </p:nvPr>
        </p:nvSpPr>
        <p:spPr>
          <a:xfrm>
            <a:off x="522515" y="3034406"/>
            <a:ext cx="10363200" cy="718911"/>
          </a:xfrm>
          <a:prstGeom prst="rect">
            <a:avLst/>
          </a:prstGeom>
          <a:noFill/>
        </p:spPr>
        <p:txBody>
          <a:bodyPr/>
          <a:lstStyle>
            <a:lvl1pPr algn="l">
              <a:defRPr sz="2800" baseline="0">
                <a:solidFill>
                  <a:schemeClr val="bg1"/>
                </a:solidFill>
                <a:latin typeface="Fira Sans" panose="020B0503050000020004" pitchFamily="34" charset="0"/>
                <a:ea typeface="Verdana" pitchFamily="34" charset="0"/>
                <a:cs typeface="Fira Sans" panose="020B0503050000020004" pitchFamily="34" charset="0"/>
              </a:defRPr>
            </a:lvl1pPr>
          </a:lstStyle>
          <a:p>
            <a:r>
              <a:rPr lang="fr-FR" noProof="0" dirty="0"/>
              <a:t>Titre de la présentation</a:t>
            </a:r>
          </a:p>
        </p:txBody>
      </p:sp>
      <p:pic>
        <p:nvPicPr>
          <p:cNvPr id="9" name="Picture 2">
            <a:extLst>
              <a:ext uri="{FF2B5EF4-FFF2-40B4-BE49-F238E27FC236}">
                <a16:creationId xmlns:a16="http://schemas.microsoft.com/office/drawing/2014/main" id="{460CD14D-92EA-4FB4-84FE-D9D2CE01CAD0}"/>
              </a:ext>
            </a:extLst>
          </p:cNvPr>
          <p:cNvPicPr>
            <a:picLocks noChangeAspect="1" noChangeArrowheads="1"/>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222" t="4493" r="4797" b="9879"/>
          <a:stretch/>
        </p:blipFill>
        <p:spPr bwMode="auto">
          <a:xfrm>
            <a:off x="1260630" y="5076572"/>
            <a:ext cx="1455938" cy="165352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logo&#10;&#10;Description générée automatiquement">
            <a:extLst>
              <a:ext uri="{FF2B5EF4-FFF2-40B4-BE49-F238E27FC236}">
                <a16:creationId xmlns:a16="http://schemas.microsoft.com/office/drawing/2014/main" id="{A9F68AD2-3F64-C506-A0F6-7178A275B2F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2421" t="25454" r="27937" b="43030"/>
          <a:stretch/>
        </p:blipFill>
        <p:spPr>
          <a:xfrm>
            <a:off x="9662679" y="5187408"/>
            <a:ext cx="1633002" cy="1464071"/>
          </a:xfrm>
          <a:prstGeom prst="rect">
            <a:avLst/>
          </a:prstGeom>
        </p:spPr>
      </p:pic>
    </p:spTree>
    <p:extLst>
      <p:ext uri="{BB962C8B-B14F-4D97-AF65-F5344CB8AC3E}">
        <p14:creationId xmlns:p14="http://schemas.microsoft.com/office/powerpoint/2010/main" val="2516067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e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8335688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Diapositive think-cell" r:id="rId4" imgW="470" imgH="469" progId="TCLayout.ActiveDocument.1">
                  <p:embed/>
                </p:oleObj>
              </mc:Choice>
              <mc:Fallback>
                <p:oleObj name="Diapositive think-cell" r:id="rId4" imgW="470" imgH="469"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6C0D39E-4423-4F77-8B95-6754EE5D75FF}"/>
              </a:ext>
            </a:extLst>
          </p:cNvPr>
          <p:cNvSpPr/>
          <p:nvPr>
            <p:custDataLst>
              <p:tags r:id="rId2"/>
            </p:custDataLst>
          </p:nvPr>
        </p:nvSpPr>
        <p:spPr bwMode="auto">
          <a:xfrm>
            <a:off x="0" y="0"/>
            <a:ext cx="158750" cy="158750"/>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lvl="0" indent="0" algn="ctr" eaLnBrk="0" fontAlgn="base" hangingPunct="0">
              <a:spcBef>
                <a:spcPct val="0"/>
              </a:spcBef>
              <a:spcAft>
                <a:spcPct val="0"/>
              </a:spcAft>
            </a:pPr>
            <a:endParaRPr lang="en-US" sz="2400" b="0" i="0" baseline="0" dirty="0">
              <a:solidFill>
                <a:schemeClr val="bg1"/>
              </a:solidFill>
              <a:latin typeface="Century Gothic" panose="020B0502020202020204" pitchFamily="34" charset="0"/>
              <a:ea typeface="MS PGothic" panose="020B0600070205080204" pitchFamily="34" charset="-128"/>
              <a:cs typeface="Calibri" panose="020F0502020204030204" pitchFamily="34" charset="0"/>
              <a:sym typeface="Century Gothic" panose="020B0502020202020204" pitchFamily="34" charset="0"/>
            </a:endParaRPr>
          </a:p>
        </p:txBody>
      </p:sp>
      <p:sp>
        <p:nvSpPr>
          <p:cNvPr id="9" name="Espace réservé du numéro de diapositive 8">
            <a:extLst>
              <a:ext uri="{FF2B5EF4-FFF2-40B4-BE49-F238E27FC236}">
                <a16:creationId xmlns:a16="http://schemas.microsoft.com/office/drawing/2014/main" id="{452FD274-B568-4F5D-BA88-14773FF5D576}"/>
              </a:ext>
            </a:extLst>
          </p:cNvPr>
          <p:cNvSpPr>
            <a:spLocks noGrp="1"/>
          </p:cNvSpPr>
          <p:nvPr>
            <p:ph type="sldNum" sz="quarter" idx="12"/>
          </p:nvPr>
        </p:nvSpPr>
        <p:spPr>
          <a:xfrm>
            <a:off x="11340548" y="6309360"/>
            <a:ext cx="548640" cy="365760"/>
          </a:xfrm>
          <a:prstGeom prst="rect">
            <a:avLst/>
          </a:prstGeom>
        </p:spPr>
        <p:txBody>
          <a:bodyPr anchor="ctr"/>
          <a:lstStyle>
            <a:lvl1pPr>
              <a:defRPr sz="1200" b="1">
                <a:latin typeface="Fira Sans" panose="020B0503050000020004" pitchFamily="34" charset="0"/>
              </a:defRPr>
            </a:lvl1pPr>
          </a:lstStyle>
          <a:p>
            <a:fld id="{E7B2C713-35EE-453D-9D4F-A959BE3F5148}" type="slidenum">
              <a:rPr lang="en-US" smtClean="0"/>
              <a:pPr/>
              <a:t>‹N°›</a:t>
            </a:fld>
            <a:endParaRPr lang="en-US" dirty="0"/>
          </a:p>
        </p:txBody>
      </p:sp>
      <p:pic>
        <p:nvPicPr>
          <p:cNvPr id="5" name="Image 4" descr="Une image contenant logo&#10;&#10;Description générée automatiquement">
            <a:extLst>
              <a:ext uri="{FF2B5EF4-FFF2-40B4-BE49-F238E27FC236}">
                <a16:creationId xmlns:a16="http://schemas.microsoft.com/office/drawing/2014/main" id="{5EDD574C-D607-A73B-9295-94E753FF412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421" t="25454" r="27937" b="43030"/>
          <a:stretch/>
        </p:blipFill>
        <p:spPr>
          <a:xfrm>
            <a:off x="203199" y="6331105"/>
            <a:ext cx="470663" cy="421974"/>
          </a:xfrm>
          <a:prstGeom prst="rect">
            <a:avLst/>
          </a:prstGeom>
        </p:spPr>
      </p:pic>
    </p:spTree>
    <p:extLst>
      <p:ext uri="{BB962C8B-B14F-4D97-AF65-F5344CB8AC3E}">
        <p14:creationId xmlns:p14="http://schemas.microsoft.com/office/powerpoint/2010/main" val="46129536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C5EE4146-BF2A-7F39-ADE1-CDD0DE705C95}"/>
              </a:ext>
            </a:extLst>
          </p:cNvPr>
          <p:cNvGraphicFramePr>
            <a:graphicFrameLocks noChangeAspect="1"/>
          </p:cNvGraphicFramePr>
          <p:nvPr userDrawn="1">
            <p:custDataLst>
              <p:tags r:id="rId1"/>
            </p:custDataLst>
            <p:extLst>
              <p:ext uri="{D42A27DB-BD31-4B8C-83A1-F6EECF244321}">
                <p14:modId xmlns:p14="http://schemas.microsoft.com/office/powerpoint/2010/main" val="2144805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73" imgH="476" progId="TCLayout.ActiveDocument.1">
                  <p:embed/>
                </p:oleObj>
              </mc:Choice>
              <mc:Fallback>
                <p:oleObj name="Diapositive think-cell" r:id="rId3" imgW="473" imgH="476" progId="TCLayout.ActiveDocument.1">
                  <p:embed/>
                  <p:pic>
                    <p:nvPicPr>
                      <p:cNvPr id="4" name="Objet 3" hidden="1">
                        <a:extLst>
                          <a:ext uri="{FF2B5EF4-FFF2-40B4-BE49-F238E27FC236}">
                            <a16:creationId xmlns:a16="http://schemas.microsoft.com/office/drawing/2014/main" id="{C5EE4146-BF2A-7F39-ADE1-CDD0DE705C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2" descr="339,102 Teamwork Hands Stock Photos, Pictures &amp; Royalty-Free Images - iStock">
            <a:extLst>
              <a:ext uri="{FF2B5EF4-FFF2-40B4-BE49-F238E27FC236}">
                <a16:creationId xmlns:a16="http://schemas.microsoft.com/office/drawing/2014/main" id="{11E5385A-3F38-948E-BC3C-4CC509B5DC7D}"/>
              </a:ext>
            </a:extLst>
          </p:cNvPr>
          <p:cNvPicPr>
            <a:picLocks noChangeAspect="1" noChangeArrowheads="1"/>
          </p:cNvPicPr>
          <p:nvPr userDrawn="1"/>
        </p:nvPicPr>
        <p:blipFill rotWithShape="1">
          <a:blip r:embed="rId5">
            <a:alphaModFix amt="8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5866" b="1090"/>
          <a:stretch/>
        </p:blipFill>
        <p:spPr bwMode="auto">
          <a:xfrm>
            <a:off x="0" y="0"/>
            <a:ext cx="12191999" cy="685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Google Shape;718;p37">
            <a:extLst>
              <a:ext uri="{FF2B5EF4-FFF2-40B4-BE49-F238E27FC236}">
                <a16:creationId xmlns:a16="http://schemas.microsoft.com/office/drawing/2014/main" id="{66700640-2FC2-4987-BD27-067E7338A079}"/>
              </a:ext>
            </a:extLst>
          </p:cNvPr>
          <p:cNvSpPr/>
          <p:nvPr userDrawn="1"/>
        </p:nvSpPr>
        <p:spPr>
          <a:xfrm>
            <a:off x="0" y="2048248"/>
            <a:ext cx="12192000" cy="2758980"/>
          </a:xfrm>
          <a:prstGeom prst="rect">
            <a:avLst/>
          </a:prstGeom>
          <a:gradFill flip="none" rotWithShape="1">
            <a:gsLst>
              <a:gs pos="10000">
                <a:srgbClr val="004829"/>
              </a:gs>
              <a:gs pos="62000">
                <a:srgbClr val="00864E"/>
              </a:gs>
              <a:gs pos="100000">
                <a:srgbClr val="00BC6B"/>
              </a:gs>
            </a:gsLst>
            <a:lin ang="15600000" scaled="0"/>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Garamond"/>
              <a:ea typeface="Garamond"/>
              <a:cs typeface="Garamond"/>
              <a:sym typeface="Garamond"/>
            </a:endParaRPr>
          </a:p>
        </p:txBody>
      </p:sp>
      <p:sp>
        <p:nvSpPr>
          <p:cNvPr id="36" name="Google Shape;725;p37">
            <a:extLst>
              <a:ext uri="{FF2B5EF4-FFF2-40B4-BE49-F238E27FC236}">
                <a16:creationId xmlns:a16="http://schemas.microsoft.com/office/drawing/2014/main" id="{78CA45E6-1696-43D2-9AAD-FA402CC1160B}"/>
              </a:ext>
            </a:extLst>
          </p:cNvPr>
          <p:cNvSpPr/>
          <p:nvPr userDrawn="1"/>
        </p:nvSpPr>
        <p:spPr>
          <a:xfrm>
            <a:off x="3087420" y="2683438"/>
            <a:ext cx="5618045" cy="1084912"/>
          </a:xfrm>
          <a:prstGeom prst="rect">
            <a:avLst/>
          </a:prstGeom>
          <a:noFill/>
          <a:ln>
            <a:noFill/>
          </a:ln>
        </p:spPr>
        <p:txBody>
          <a:bodyPr spcFirstLastPara="1" wrap="square" lIns="68575" tIns="34275" rIns="68575" bIns="34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600" b="1" i="0" u="none" strike="noStrike" kern="0" cap="none" spc="0" normalizeH="0" baseline="0" noProof="0" dirty="0">
                <a:ln>
                  <a:noFill/>
                </a:ln>
                <a:solidFill>
                  <a:schemeClr val="bg1"/>
                </a:solidFill>
                <a:effectLst/>
                <a:uLnTx/>
                <a:uFillTx/>
                <a:latin typeface="Garamond"/>
                <a:ea typeface="Garamond"/>
                <a:cs typeface="Garamond"/>
                <a:sym typeface="Garamond"/>
              </a:rPr>
              <a:t>MERCI</a:t>
            </a:r>
            <a:endParaRPr kumimoji="0" sz="6600" b="1" i="0" u="none" strike="noStrike" kern="0" cap="none" spc="0" normalizeH="0" baseline="0" noProof="0" dirty="0">
              <a:ln>
                <a:noFill/>
              </a:ln>
              <a:solidFill>
                <a:schemeClr val="bg1"/>
              </a:solidFill>
              <a:effectLst/>
              <a:uLnTx/>
              <a:uFillTx/>
              <a:latin typeface="Garamond"/>
              <a:ea typeface="Garamond"/>
              <a:cs typeface="Garamond"/>
              <a:sym typeface="Garamond"/>
            </a:endParaRPr>
          </a:p>
        </p:txBody>
      </p:sp>
      <p:pic>
        <p:nvPicPr>
          <p:cNvPr id="2" name="Image 1" descr="Une image contenant logo&#10;&#10;Description générée automatiquement">
            <a:extLst>
              <a:ext uri="{FF2B5EF4-FFF2-40B4-BE49-F238E27FC236}">
                <a16:creationId xmlns:a16="http://schemas.microsoft.com/office/drawing/2014/main" id="{FE371033-A5C3-26EB-9699-E478750B6EE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2421" t="25454" r="27937" b="43030"/>
          <a:stretch/>
        </p:blipFill>
        <p:spPr>
          <a:xfrm>
            <a:off x="203199" y="6331105"/>
            <a:ext cx="470663" cy="421974"/>
          </a:xfrm>
          <a:prstGeom prst="rect">
            <a:avLst/>
          </a:prstGeom>
        </p:spPr>
      </p:pic>
    </p:spTree>
    <p:extLst>
      <p:ext uri="{BB962C8B-B14F-4D97-AF65-F5344CB8AC3E}">
        <p14:creationId xmlns:p14="http://schemas.microsoft.com/office/powerpoint/2010/main" val="3022751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hasCustomPrompt="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A1B4D85B-7807-49D7-871A-9D4F03497942}" type="datetime1">
              <a:rPr lang="en-US" smtClean="0"/>
              <a:t>2/27/2024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6ECAB46-ED55-4338-AF40-6E2ED0C81D66}" type="slidenum">
              <a:rPr lang="en-US" smtClean="0"/>
              <a:t>‹N°›</a:t>
            </a:fld>
            <a:endParaRPr lang="en-US"/>
          </a:p>
        </p:txBody>
      </p:sp>
    </p:spTree>
    <p:extLst>
      <p:ext uri="{BB962C8B-B14F-4D97-AF65-F5344CB8AC3E}">
        <p14:creationId xmlns:p14="http://schemas.microsoft.com/office/powerpoint/2010/main" val="27956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E4106FE-E536-471C-96B4-DE307A49F9D0}" type="datetimeFigureOut">
              <a:rPr lang="fr-FR" smtClean="0"/>
              <a:t>27/02/2024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C971D99-8964-45D8-B85C-0B26A3E4560F}" type="slidenum">
              <a:rPr lang="fr-FR" smtClean="0"/>
              <a:t>‹N°›</a:t>
            </a:fld>
            <a:endParaRPr lang="fr-FR"/>
          </a:p>
        </p:txBody>
      </p:sp>
    </p:spTree>
    <p:extLst>
      <p:ext uri="{BB962C8B-B14F-4D97-AF65-F5344CB8AC3E}">
        <p14:creationId xmlns:p14="http://schemas.microsoft.com/office/powerpoint/2010/main" val="3306141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5E4106FE-E536-471C-96B4-DE307A49F9D0}" type="datetimeFigureOut">
              <a:rPr lang="fr-FR" smtClean="0"/>
              <a:t>27/02/2024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C971D99-8964-45D8-B85C-0B26A3E4560F}" type="slidenum">
              <a:rPr lang="fr-FR" smtClean="0"/>
              <a:t>‹N°›</a:t>
            </a:fld>
            <a:endParaRPr lang="fr-FR"/>
          </a:p>
        </p:txBody>
      </p:sp>
    </p:spTree>
    <p:extLst>
      <p:ext uri="{BB962C8B-B14F-4D97-AF65-F5344CB8AC3E}">
        <p14:creationId xmlns:p14="http://schemas.microsoft.com/office/powerpoint/2010/main" val="2125525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E4106FE-E536-471C-96B4-DE307A49F9D0}" type="datetimeFigureOut">
              <a:rPr lang="fr-FR" smtClean="0"/>
              <a:t>27/02/2024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C971D99-8964-45D8-B85C-0B26A3E4560F}" type="slidenum">
              <a:rPr lang="fr-FR" smtClean="0"/>
              <a:t>‹N°›</a:t>
            </a:fld>
            <a:endParaRPr lang="fr-FR"/>
          </a:p>
        </p:txBody>
      </p:sp>
    </p:spTree>
    <p:extLst>
      <p:ext uri="{BB962C8B-B14F-4D97-AF65-F5344CB8AC3E}">
        <p14:creationId xmlns:p14="http://schemas.microsoft.com/office/powerpoint/2010/main" val="644573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E4106FE-E536-471C-96B4-DE307A49F9D0}" type="datetimeFigureOut">
              <a:rPr lang="fr-FR" smtClean="0"/>
              <a:t>27/02/2024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C971D99-8964-45D8-B85C-0B26A3E4560F}" type="slidenum">
              <a:rPr lang="fr-FR" smtClean="0"/>
              <a:t>‹N°›</a:t>
            </a:fld>
            <a:endParaRPr lang="fr-FR"/>
          </a:p>
        </p:txBody>
      </p:sp>
    </p:spTree>
    <p:extLst>
      <p:ext uri="{BB962C8B-B14F-4D97-AF65-F5344CB8AC3E}">
        <p14:creationId xmlns:p14="http://schemas.microsoft.com/office/powerpoint/2010/main" val="1491626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E4106FE-E536-471C-96B4-DE307A49F9D0}" type="datetimeFigureOut">
              <a:rPr lang="fr-FR" smtClean="0"/>
              <a:t>27/02/2024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C971D99-8964-45D8-B85C-0B26A3E4560F}" type="slidenum">
              <a:rPr lang="fr-FR" smtClean="0"/>
              <a:t>‹N°›</a:t>
            </a:fld>
            <a:endParaRPr lang="fr-FR"/>
          </a:p>
        </p:txBody>
      </p:sp>
    </p:spTree>
    <p:extLst>
      <p:ext uri="{BB962C8B-B14F-4D97-AF65-F5344CB8AC3E}">
        <p14:creationId xmlns:p14="http://schemas.microsoft.com/office/powerpoint/2010/main" val="426092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E4106FE-E536-471C-96B4-DE307A49F9D0}" type="datetimeFigureOut">
              <a:rPr lang="fr-FR" smtClean="0"/>
              <a:t>27/02/2024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C971D99-8964-45D8-B85C-0B26A3E4560F}" type="slidenum">
              <a:rPr lang="fr-FR" smtClean="0"/>
              <a:t>‹N°›</a:t>
            </a:fld>
            <a:endParaRPr lang="fr-FR"/>
          </a:p>
        </p:txBody>
      </p:sp>
    </p:spTree>
    <p:extLst>
      <p:ext uri="{BB962C8B-B14F-4D97-AF65-F5344CB8AC3E}">
        <p14:creationId xmlns:p14="http://schemas.microsoft.com/office/powerpoint/2010/main" val="996640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E4106FE-E536-471C-96B4-DE307A49F9D0}" type="datetimeFigureOut">
              <a:rPr lang="fr-FR" smtClean="0"/>
              <a:t>27/02/2024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C971D99-8964-45D8-B85C-0B26A3E4560F}" type="slidenum">
              <a:rPr lang="fr-FR" smtClean="0"/>
              <a:t>‹N°›</a:t>
            </a:fld>
            <a:endParaRPr lang="fr-FR"/>
          </a:p>
        </p:txBody>
      </p:sp>
    </p:spTree>
    <p:extLst>
      <p:ext uri="{BB962C8B-B14F-4D97-AF65-F5344CB8AC3E}">
        <p14:creationId xmlns:p14="http://schemas.microsoft.com/office/powerpoint/2010/main" val="167442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E4106FE-E536-471C-96B4-DE307A49F9D0}" type="datetimeFigureOut">
              <a:rPr lang="fr-FR" smtClean="0"/>
              <a:t>27/02/2024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C971D99-8964-45D8-B85C-0B26A3E4560F}" type="slidenum">
              <a:rPr lang="fr-FR" smtClean="0"/>
              <a:t>‹N°›</a:t>
            </a:fld>
            <a:endParaRPr lang="fr-FR"/>
          </a:p>
        </p:txBody>
      </p:sp>
    </p:spTree>
    <p:extLst>
      <p:ext uri="{BB962C8B-B14F-4D97-AF65-F5344CB8AC3E}">
        <p14:creationId xmlns:p14="http://schemas.microsoft.com/office/powerpoint/2010/main" val="2073926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15.xml"/><Relationship Id="rId7" Type="http://schemas.openxmlformats.org/officeDocument/2006/relationships/tags" Target="../tags/tag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ags" Target="../tags/tag3.xml"/><Relationship Id="rId5"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4106FE-E536-471C-96B4-DE307A49F9D0}" type="datetimeFigureOut">
              <a:rPr lang="fr-FR" smtClean="0"/>
              <a:t>27/02/2024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971D99-8964-45D8-B85C-0B26A3E4560F}" type="slidenum">
              <a:rPr lang="fr-FR" smtClean="0"/>
              <a:t>‹N°›</a:t>
            </a:fld>
            <a:endParaRPr lang="fr-FR"/>
          </a:p>
        </p:txBody>
      </p:sp>
    </p:spTree>
    <p:extLst>
      <p:ext uri="{BB962C8B-B14F-4D97-AF65-F5344CB8AC3E}">
        <p14:creationId xmlns:p14="http://schemas.microsoft.com/office/powerpoint/2010/main" val="4102482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18124630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Diapositive think-cell" r:id="rId8" imgW="470" imgH="469" progId="TCLayout.ActiveDocument.1">
                  <p:embed/>
                </p:oleObj>
              </mc:Choice>
              <mc:Fallback>
                <p:oleObj name="Diapositive think-cell" r:id="rId8" imgW="470" imgH="469" progId="TCLayout.ActiveDocument.1">
                  <p:embed/>
                  <p:pic>
                    <p:nvPicPr>
                      <p:cNvPr id="2" name="Object 1" hidden="1"/>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B3933E6-47A5-43DA-9338-BC352AB2009A}"/>
              </a:ext>
            </a:extLst>
          </p:cNvPr>
          <p:cNvSpPr/>
          <p:nvPr>
            <p:custDataLst>
              <p:tags r:id="rId7"/>
            </p:custDataLst>
          </p:nvPr>
        </p:nvSpPr>
        <p:spPr bwMode="auto">
          <a:xfrm>
            <a:off x="0" y="0"/>
            <a:ext cx="158750" cy="158750"/>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lvl="0" indent="0" algn="ctr" eaLnBrk="0" fontAlgn="base" hangingPunct="0">
              <a:spcBef>
                <a:spcPct val="0"/>
              </a:spcBef>
              <a:spcAft>
                <a:spcPct val="0"/>
              </a:spcAft>
            </a:pPr>
            <a:endParaRPr lang="en-US" sz="2400" b="0" i="0" baseline="0" dirty="0">
              <a:solidFill>
                <a:schemeClr val="bg1"/>
              </a:solidFill>
              <a:latin typeface="Century Gothic" panose="020B0502020202020204" pitchFamily="34" charset="0"/>
              <a:ea typeface="MS PGothic" panose="020B0600070205080204" pitchFamily="34" charset="-128"/>
              <a:cs typeface="Calibri" panose="020F0502020204030204" pitchFamily="34" charset="0"/>
              <a:sym typeface="Century Gothic" panose="020B0502020202020204" pitchFamily="34" charset="0"/>
            </a:endParaRPr>
          </a:p>
        </p:txBody>
      </p:sp>
      <p:sp>
        <p:nvSpPr>
          <p:cNvPr id="1026" name="Rectangle 4"/>
          <p:cNvSpPr>
            <a:spLocks noGrp="1" noChangeArrowheads="1"/>
          </p:cNvSpPr>
          <p:nvPr>
            <p:ph type="body" idx="1"/>
          </p:nvPr>
        </p:nvSpPr>
        <p:spPr bwMode="auto">
          <a:xfrm>
            <a:off x="933452" y="1277939"/>
            <a:ext cx="10382249" cy="1922707"/>
          </a:xfrm>
          <a:prstGeom prst="rect">
            <a:avLst/>
          </a:prstGeom>
          <a:noFill/>
          <a:ln w="9525">
            <a:noFill/>
            <a:miter lim="800000"/>
            <a:headEnd/>
            <a:tailEnd/>
          </a:ln>
        </p:spPr>
        <p:txBody>
          <a:bodyPr vert="horz" wrap="square" lIns="46800" tIns="46800" rIns="46800" bIns="4680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7"/>
          <p:cNvSpPr>
            <a:spLocks noChangeArrowheads="1"/>
          </p:cNvSpPr>
          <p:nvPr/>
        </p:nvSpPr>
        <p:spPr bwMode="gray">
          <a:xfrm>
            <a:off x="0" y="0"/>
            <a:ext cx="12192000" cy="914400"/>
          </a:xfrm>
          <a:prstGeom prst="rect">
            <a:avLst/>
          </a:prstGeom>
          <a:solidFill>
            <a:srgbClr val="00864E"/>
          </a:solidFill>
          <a:ln>
            <a:noFill/>
          </a:ln>
        </p:spPr>
        <p:txBody>
          <a:bodyPr vert="horz" lIns="91440" tIns="45720" rIns="91440" bIns="45720" rtlCol="0" anchor="ctr">
            <a:normAutofit/>
          </a:bodyPr>
          <a:lstStyle/>
          <a:p>
            <a:pPr lvl="0">
              <a:lnSpc>
                <a:spcPct val="90000"/>
              </a:lnSpc>
              <a:spcBef>
                <a:spcPct val="0"/>
              </a:spcBef>
              <a:buNone/>
            </a:pPr>
            <a:endParaRPr lang="en-US" sz="2800" b="1" dirty="0">
              <a:solidFill>
                <a:schemeClr val="bg1"/>
              </a:solidFill>
              <a:latin typeface="Fira Sans" panose="020B0503050000020004" pitchFamily="34" charset="0"/>
              <a:ea typeface="+mj-ea"/>
              <a:cs typeface="+mj-cs"/>
            </a:endParaRPr>
          </a:p>
        </p:txBody>
      </p:sp>
      <p:sp>
        <p:nvSpPr>
          <p:cNvPr id="10" name="Espace réservé du numéro de diapositive 8">
            <a:extLst>
              <a:ext uri="{FF2B5EF4-FFF2-40B4-BE49-F238E27FC236}">
                <a16:creationId xmlns:a16="http://schemas.microsoft.com/office/drawing/2014/main" id="{D613E477-5201-4B51-AB26-F7C84762711A}"/>
              </a:ext>
            </a:extLst>
          </p:cNvPr>
          <p:cNvSpPr>
            <a:spLocks noGrp="1"/>
          </p:cNvSpPr>
          <p:nvPr>
            <p:ph type="sldNum" sz="quarter" idx="4"/>
          </p:nvPr>
        </p:nvSpPr>
        <p:spPr>
          <a:xfrm>
            <a:off x="11340548" y="6309360"/>
            <a:ext cx="548640" cy="365760"/>
          </a:xfrm>
          <a:prstGeom prst="rect">
            <a:avLst/>
          </a:prstGeom>
        </p:spPr>
        <p:txBody>
          <a:bodyPr anchor="ctr"/>
          <a:lstStyle>
            <a:lvl1pPr>
              <a:defRPr sz="1200" b="1">
                <a:latin typeface="Fira Sans" panose="020B0503050000020004" pitchFamily="34" charset="0"/>
              </a:defRPr>
            </a:lvl1pPr>
          </a:lstStyle>
          <a:p>
            <a:fld id="{E7B2C713-35EE-453D-9D4F-A959BE3F5148}" type="slidenum">
              <a:rPr lang="en-US" smtClean="0"/>
              <a:pPr/>
              <a:t>‹N°›</a:t>
            </a:fld>
            <a:endParaRPr lang="en-US" dirty="0"/>
          </a:p>
        </p:txBody>
      </p:sp>
    </p:spTree>
    <p:extLst>
      <p:ext uri="{BB962C8B-B14F-4D97-AF65-F5344CB8AC3E}">
        <p14:creationId xmlns:p14="http://schemas.microsoft.com/office/powerpoint/2010/main" val="37831531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hf hdr="0" ftr="0" dt="0"/>
  <p:txStyles>
    <p:titleStyle>
      <a:lvl1pPr marL="234950" algn="l" rtl="0" eaLnBrk="1" fontAlgn="base" hangingPunct="1">
        <a:spcBef>
          <a:spcPct val="0"/>
        </a:spcBef>
        <a:spcAft>
          <a:spcPct val="0"/>
        </a:spcAft>
        <a:defRPr sz="2400">
          <a:solidFill>
            <a:schemeClr val="bg1"/>
          </a:solidFill>
          <a:latin typeface="Fira Sans" panose="020B0503050000020004" pitchFamily="34" charset="0"/>
          <a:ea typeface="MS PGothic" pitchFamily="34" charset="-128"/>
          <a:cs typeface="Calibri" pitchFamily="34" charset="0"/>
        </a:defRPr>
      </a:lvl1pPr>
      <a:lvl2pPr marL="234950" algn="l" rtl="0" eaLnBrk="1" fontAlgn="base" hangingPunct="1">
        <a:spcBef>
          <a:spcPct val="0"/>
        </a:spcBef>
        <a:spcAft>
          <a:spcPct val="0"/>
        </a:spcAft>
        <a:defRPr sz="2000">
          <a:solidFill>
            <a:schemeClr val="bg1"/>
          </a:solidFill>
          <a:latin typeface="Verdana" pitchFamily="34" charset="0"/>
          <a:ea typeface="MS PGothic" pitchFamily="34" charset="-128"/>
          <a:cs typeface="MS PGothic" pitchFamily="34" charset="-128"/>
        </a:defRPr>
      </a:lvl2pPr>
      <a:lvl3pPr marL="234950" algn="l" rtl="0" eaLnBrk="1" fontAlgn="base" hangingPunct="1">
        <a:spcBef>
          <a:spcPct val="0"/>
        </a:spcBef>
        <a:spcAft>
          <a:spcPct val="0"/>
        </a:spcAft>
        <a:defRPr sz="2000">
          <a:solidFill>
            <a:schemeClr val="bg1"/>
          </a:solidFill>
          <a:latin typeface="Verdana" pitchFamily="34" charset="0"/>
          <a:ea typeface="MS PGothic" pitchFamily="34" charset="-128"/>
          <a:cs typeface="MS PGothic" pitchFamily="34" charset="-128"/>
        </a:defRPr>
      </a:lvl3pPr>
      <a:lvl4pPr marL="234950" algn="l" rtl="0" eaLnBrk="1" fontAlgn="base" hangingPunct="1">
        <a:spcBef>
          <a:spcPct val="0"/>
        </a:spcBef>
        <a:spcAft>
          <a:spcPct val="0"/>
        </a:spcAft>
        <a:defRPr sz="2000">
          <a:solidFill>
            <a:schemeClr val="bg1"/>
          </a:solidFill>
          <a:latin typeface="Verdana" pitchFamily="34" charset="0"/>
          <a:ea typeface="MS PGothic" pitchFamily="34" charset="-128"/>
          <a:cs typeface="MS PGothic" pitchFamily="34" charset="-128"/>
        </a:defRPr>
      </a:lvl4pPr>
      <a:lvl5pPr marL="234950" algn="l" rtl="0" eaLnBrk="1" fontAlgn="base" hangingPunct="1">
        <a:spcBef>
          <a:spcPct val="0"/>
        </a:spcBef>
        <a:spcAft>
          <a:spcPct val="0"/>
        </a:spcAft>
        <a:defRPr sz="2000">
          <a:solidFill>
            <a:schemeClr val="bg1"/>
          </a:solidFill>
          <a:latin typeface="Verdana" pitchFamily="34" charset="0"/>
          <a:ea typeface="MS PGothic" pitchFamily="34" charset="-128"/>
          <a:cs typeface="MS PGothic" pitchFamily="34" charset="-128"/>
        </a:defRPr>
      </a:lvl5pPr>
      <a:lvl6pPr marL="457200" algn="l" rtl="0" eaLnBrk="1" fontAlgn="base" hangingPunct="1">
        <a:spcBef>
          <a:spcPct val="0"/>
        </a:spcBef>
        <a:spcAft>
          <a:spcPct val="0"/>
        </a:spcAft>
        <a:defRPr sz="2400">
          <a:solidFill>
            <a:schemeClr val="bg1"/>
          </a:solidFill>
          <a:latin typeface="Verdana" pitchFamily="34" charset="0"/>
        </a:defRPr>
      </a:lvl6pPr>
      <a:lvl7pPr marL="914400" algn="l" rtl="0" eaLnBrk="1" fontAlgn="base" hangingPunct="1">
        <a:spcBef>
          <a:spcPct val="0"/>
        </a:spcBef>
        <a:spcAft>
          <a:spcPct val="0"/>
        </a:spcAft>
        <a:defRPr sz="2400">
          <a:solidFill>
            <a:schemeClr val="bg1"/>
          </a:solidFill>
          <a:latin typeface="Verdana" pitchFamily="34" charset="0"/>
        </a:defRPr>
      </a:lvl7pPr>
      <a:lvl8pPr marL="1371600" algn="l" rtl="0" eaLnBrk="1" fontAlgn="base" hangingPunct="1">
        <a:spcBef>
          <a:spcPct val="0"/>
        </a:spcBef>
        <a:spcAft>
          <a:spcPct val="0"/>
        </a:spcAft>
        <a:defRPr sz="2400">
          <a:solidFill>
            <a:schemeClr val="bg1"/>
          </a:solidFill>
          <a:latin typeface="Verdana" pitchFamily="34" charset="0"/>
        </a:defRPr>
      </a:lvl8pPr>
      <a:lvl9pPr marL="1828800" algn="l" rtl="0" eaLnBrk="1" fontAlgn="base" hangingPunct="1">
        <a:spcBef>
          <a:spcPct val="0"/>
        </a:spcBef>
        <a:spcAft>
          <a:spcPct val="0"/>
        </a:spcAft>
        <a:defRPr sz="2400">
          <a:solidFill>
            <a:schemeClr val="bg1"/>
          </a:solidFill>
          <a:latin typeface="Verdana" pitchFamily="34" charset="0"/>
        </a:defRPr>
      </a:lvl9pPr>
    </p:titleStyle>
    <p:bodyStyle>
      <a:lvl1pPr marL="271463" indent="-271463" algn="l" defTabSz="981075" rtl="0" eaLnBrk="1" fontAlgn="base" hangingPunct="1">
        <a:spcBef>
          <a:spcPct val="40000"/>
        </a:spcBef>
        <a:spcAft>
          <a:spcPct val="0"/>
        </a:spcAft>
        <a:buClr>
          <a:schemeClr val="tx1"/>
        </a:buClr>
        <a:buFont typeface="Arial" pitchFamily="34" charset="0"/>
        <a:buChar char="•"/>
        <a:defRPr sz="2400">
          <a:solidFill>
            <a:schemeClr val="tx1"/>
          </a:solidFill>
          <a:latin typeface="Fira Sans" panose="020B0503050000020004" pitchFamily="34" charset="0"/>
          <a:ea typeface="MS PGothic" pitchFamily="34" charset="-128"/>
          <a:cs typeface="Arial" pitchFamily="34" charset="0"/>
        </a:defRPr>
      </a:lvl1pPr>
      <a:lvl2pPr marL="574675" indent="-119063" algn="l" defTabSz="981075" rtl="0" eaLnBrk="1" fontAlgn="base" hangingPunct="1">
        <a:spcBef>
          <a:spcPct val="20000"/>
        </a:spcBef>
        <a:spcAft>
          <a:spcPct val="0"/>
        </a:spcAft>
        <a:buClr>
          <a:schemeClr val="tx1"/>
        </a:buClr>
        <a:buChar char="-"/>
        <a:defRPr sz="2200">
          <a:solidFill>
            <a:schemeClr val="tx1"/>
          </a:solidFill>
          <a:latin typeface="Fira Sans" panose="020B0503050000020004" pitchFamily="34" charset="0"/>
          <a:ea typeface="MS PGothic" pitchFamily="34" charset="-128"/>
          <a:cs typeface="Arial" pitchFamily="34" charset="0"/>
        </a:defRPr>
      </a:lvl2pPr>
      <a:lvl3pPr marL="1052513" indent="-287338" algn="l" defTabSz="981075" rtl="0" eaLnBrk="1" fontAlgn="base" hangingPunct="1">
        <a:spcBef>
          <a:spcPct val="20000"/>
        </a:spcBef>
        <a:spcAft>
          <a:spcPct val="0"/>
        </a:spcAft>
        <a:buClr>
          <a:schemeClr val="tx1"/>
        </a:buClr>
        <a:buFont typeface="Marlett" pitchFamily="2" charset="2"/>
        <a:buChar char="8"/>
        <a:defRPr sz="2000">
          <a:solidFill>
            <a:schemeClr val="tx1"/>
          </a:solidFill>
          <a:latin typeface="Fira Sans" panose="020B0503050000020004" pitchFamily="34" charset="0"/>
          <a:ea typeface="MS PGothic" pitchFamily="34" charset="-128"/>
          <a:cs typeface="Arial" pitchFamily="34" charset="0"/>
        </a:defRPr>
      </a:lvl3pPr>
      <a:lvl4pPr marL="1639888" indent="-206375" algn="l" defTabSz="981075" rtl="0" eaLnBrk="1" fontAlgn="base" hangingPunct="1">
        <a:spcBef>
          <a:spcPct val="20000"/>
        </a:spcBef>
        <a:spcAft>
          <a:spcPct val="0"/>
        </a:spcAft>
        <a:buClr>
          <a:schemeClr val="tx1"/>
        </a:buClr>
        <a:buFont typeface="Marlett" pitchFamily="2" charset="2"/>
        <a:buChar char="8"/>
        <a:defRPr sz="1900">
          <a:solidFill>
            <a:schemeClr val="tx1"/>
          </a:solidFill>
          <a:latin typeface="Fira Sans" panose="020B0503050000020004" pitchFamily="34" charset="0"/>
          <a:ea typeface="MS PGothic" pitchFamily="34" charset="-128"/>
          <a:cs typeface="Arial" pitchFamily="34" charset="0"/>
        </a:defRPr>
      </a:lvl4pPr>
      <a:lvl5pPr marL="2116138" indent="-339725" algn="l" defTabSz="981075" rtl="0" eaLnBrk="1" fontAlgn="base" hangingPunct="1">
        <a:spcBef>
          <a:spcPct val="20000"/>
        </a:spcBef>
        <a:spcAft>
          <a:spcPct val="0"/>
        </a:spcAft>
        <a:buClr>
          <a:schemeClr val="tx1"/>
        </a:buClr>
        <a:buFont typeface="Marlett" pitchFamily="2" charset="2"/>
        <a:buChar char="8"/>
        <a:defRPr sz="1800">
          <a:solidFill>
            <a:schemeClr val="tx1"/>
          </a:solidFill>
          <a:latin typeface="Fira Sans" panose="020B0503050000020004" pitchFamily="34" charset="0"/>
          <a:ea typeface="MS PGothic" pitchFamily="34" charset="-128"/>
          <a:cs typeface="Arial" pitchFamily="34" charset="0"/>
        </a:defRPr>
      </a:lvl5pPr>
      <a:lvl6pPr marL="2573338" indent="-339725" algn="l" defTabSz="981075" rtl="0" eaLnBrk="1" fontAlgn="base" hangingPunct="1">
        <a:spcBef>
          <a:spcPct val="20000"/>
        </a:spcBef>
        <a:spcAft>
          <a:spcPct val="0"/>
        </a:spcAft>
        <a:buClr>
          <a:schemeClr val="tx1"/>
        </a:buClr>
        <a:buFont typeface="Marlett" pitchFamily="2" charset="2"/>
        <a:buChar char="8"/>
        <a:defRPr>
          <a:solidFill>
            <a:schemeClr val="tx1"/>
          </a:solidFill>
          <a:latin typeface="+mn-lt"/>
        </a:defRPr>
      </a:lvl6pPr>
      <a:lvl7pPr marL="3030538" indent="-339725" algn="l" defTabSz="981075" rtl="0" eaLnBrk="1" fontAlgn="base" hangingPunct="1">
        <a:spcBef>
          <a:spcPct val="20000"/>
        </a:spcBef>
        <a:spcAft>
          <a:spcPct val="0"/>
        </a:spcAft>
        <a:buClr>
          <a:schemeClr val="tx1"/>
        </a:buClr>
        <a:buFont typeface="Marlett" pitchFamily="2" charset="2"/>
        <a:buChar char="8"/>
        <a:defRPr>
          <a:solidFill>
            <a:schemeClr val="tx1"/>
          </a:solidFill>
          <a:latin typeface="+mn-lt"/>
        </a:defRPr>
      </a:lvl7pPr>
      <a:lvl8pPr marL="3487738" indent="-339725" algn="l" defTabSz="981075" rtl="0" eaLnBrk="1" fontAlgn="base" hangingPunct="1">
        <a:spcBef>
          <a:spcPct val="20000"/>
        </a:spcBef>
        <a:spcAft>
          <a:spcPct val="0"/>
        </a:spcAft>
        <a:buClr>
          <a:schemeClr val="tx1"/>
        </a:buClr>
        <a:buFont typeface="Marlett" pitchFamily="2" charset="2"/>
        <a:buChar char="8"/>
        <a:defRPr>
          <a:solidFill>
            <a:schemeClr val="tx1"/>
          </a:solidFill>
          <a:latin typeface="+mn-lt"/>
        </a:defRPr>
      </a:lvl8pPr>
      <a:lvl9pPr marL="3944938" indent="-339725" algn="l" defTabSz="981075" rtl="0" eaLnBrk="1" fontAlgn="base" hangingPunct="1">
        <a:spcBef>
          <a:spcPct val="20000"/>
        </a:spcBef>
        <a:spcAft>
          <a:spcPct val="0"/>
        </a:spcAft>
        <a:buClr>
          <a:schemeClr val="tx1"/>
        </a:buClr>
        <a:buFont typeface="Marlett" pitchFamily="2" charset="2"/>
        <a:buChar char="8"/>
        <a:defRPr>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13.e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2.xml"/><Relationship Id="rId5" Type="http://schemas.openxmlformats.org/officeDocument/2006/relationships/image" Target="../media/image13.emf"/><Relationship Id="rId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13.emf"/><Relationship Id="rId4" Type="http://schemas.openxmlformats.org/officeDocument/2006/relationships/oleObject" Target="../embeddings/oleObject8.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13.emf"/><Relationship Id="rId4" Type="http://schemas.openxmlformats.org/officeDocument/2006/relationships/oleObject" Target="../embeddings/oleObject9.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oogle Shape;88;p1"/>
          <p:cNvGrpSpPr/>
          <p:nvPr/>
        </p:nvGrpSpPr>
        <p:grpSpPr>
          <a:xfrm>
            <a:off x="1919288" y="1916113"/>
            <a:ext cx="8280400" cy="2159000"/>
            <a:chOff x="0" y="0"/>
            <a:chExt cx="8280920" cy="2158130"/>
          </a:xfrm>
        </p:grpSpPr>
        <p:sp>
          <p:nvSpPr>
            <p:cNvPr id="89" name="Google Shape;89;p1"/>
            <p:cNvSpPr/>
            <p:nvPr/>
          </p:nvSpPr>
          <p:spPr>
            <a:xfrm>
              <a:off x="0" y="0"/>
              <a:ext cx="8280920" cy="2158130"/>
            </a:xfrm>
            <a:prstGeom prst="rect">
              <a:avLst/>
            </a:prstGeom>
            <a:solidFill>
              <a:schemeClr val="accent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a:buClr>
                  <a:srgbClr val="000000"/>
                </a:buClr>
                <a:buSzPts val="1400"/>
              </a:pPr>
              <a:endParaRPr sz="1400" noProof="1">
                <a:solidFill>
                  <a:srgbClr val="000000"/>
                </a:solidFill>
                <a:latin typeface="Arial" panose="020B0604020202020204"/>
                <a:ea typeface="Arial" panose="020B0604020202020204"/>
                <a:cs typeface="Arial" panose="020B0604020202020204"/>
                <a:sym typeface="Arial" panose="020B0604020202020204"/>
              </a:endParaRPr>
            </a:p>
          </p:txBody>
        </p:sp>
        <p:sp>
          <p:nvSpPr>
            <p:cNvPr id="90" name="Google Shape;90;p1"/>
            <p:cNvSpPr txBox="1"/>
            <p:nvPr/>
          </p:nvSpPr>
          <p:spPr>
            <a:xfrm>
              <a:off x="0" y="0"/>
              <a:ext cx="8280920" cy="2158130"/>
            </a:xfrm>
            <a:prstGeom prst="rect">
              <a:avLst/>
            </a:prstGeom>
            <a:noFill/>
            <a:ln>
              <a:noFill/>
            </a:ln>
          </p:spPr>
          <p:txBody>
            <a:bodyPr spcFirstLastPara="1" wrap="square" lIns="91425" tIns="91425" rIns="91425" bIns="91425" anchor="ctr" anchorCtr="0">
              <a:noAutofit/>
            </a:bodyPr>
            <a:lstStyle/>
            <a:p>
              <a:pPr algn="ctr">
                <a:lnSpc>
                  <a:spcPct val="90000"/>
                </a:lnSpc>
                <a:buClr>
                  <a:schemeClr val="lt1"/>
                </a:buClr>
                <a:buSzPts val="2400"/>
              </a:pPr>
              <a:r>
                <a:rPr lang="fr-FR" sz="2700" b="1" noProof="1">
                  <a:solidFill>
                    <a:schemeClr val="lt1"/>
                  </a:solidFill>
                  <a:latin typeface="Arial" panose="020B0604020202020204"/>
                  <a:ea typeface="Arial" panose="020B0604020202020204"/>
                  <a:cs typeface="Arial" panose="020B0604020202020204"/>
                  <a:sym typeface="Arial" panose="020B0604020202020204"/>
                </a:rPr>
                <a:t>Chimioprévention du paludisme saisonnier (</a:t>
              </a:r>
              <a:r>
                <a:rPr lang="en-US" altLang="fr-FR" sz="2700" b="1" noProof="1">
                  <a:solidFill>
                    <a:schemeClr val="lt1"/>
                  </a:solidFill>
                  <a:latin typeface="Arial" panose="020B0604020202020204"/>
                  <a:ea typeface="Arial" panose="020B0604020202020204"/>
                  <a:cs typeface="Arial" panose="020B0604020202020204"/>
                  <a:sym typeface="Arial" panose="020B0604020202020204"/>
                </a:rPr>
                <a:t>CPS</a:t>
              </a:r>
              <a:r>
                <a:rPr lang="fr-FR" sz="2700" b="1" noProof="1">
                  <a:solidFill>
                    <a:schemeClr val="lt1"/>
                  </a:solidFill>
                  <a:latin typeface="Arial" panose="020B0604020202020204"/>
                  <a:ea typeface="Arial" panose="020B0604020202020204"/>
                  <a:cs typeface="Arial" panose="020B0604020202020204"/>
                  <a:sym typeface="Arial" panose="020B0604020202020204"/>
                </a:rPr>
                <a:t>) </a:t>
              </a:r>
              <a:endParaRPr sz="2700" b="1" noProof="1">
                <a:solidFill>
                  <a:schemeClr val="lt1"/>
                </a:solidFill>
                <a:latin typeface="Arial" panose="020B0604020202020204"/>
                <a:ea typeface="Arial" panose="020B0604020202020204"/>
                <a:cs typeface="Arial" panose="020B0604020202020204"/>
                <a:sym typeface="Arial" panose="020B0604020202020204"/>
              </a:endParaRPr>
            </a:p>
            <a:p>
              <a:pPr algn="ctr">
                <a:lnSpc>
                  <a:spcPct val="90000"/>
                </a:lnSpc>
                <a:buClr>
                  <a:schemeClr val="lt1"/>
                </a:buClr>
                <a:buSzPts val="2400"/>
              </a:pPr>
              <a:r>
                <a:rPr lang="fr-FR" sz="2700" b="1" noProof="1">
                  <a:solidFill>
                    <a:schemeClr val="lt1"/>
                  </a:solidFill>
                  <a:latin typeface="Arial" panose="020B0604020202020204"/>
                  <a:ea typeface="Arial" panose="020B0604020202020204"/>
                  <a:cs typeface="Arial" panose="020B0604020202020204"/>
                </a:rPr>
                <a:t>Campagne 2023</a:t>
              </a:r>
              <a:endParaRPr sz="2700" b="1" noProof="1">
                <a:solidFill>
                  <a:schemeClr val="lt1"/>
                </a:solidFill>
              </a:endParaRPr>
            </a:p>
            <a:p>
              <a:pPr>
                <a:lnSpc>
                  <a:spcPct val="90000"/>
                </a:lnSpc>
                <a:spcBef>
                  <a:spcPts val="840"/>
                </a:spcBef>
                <a:buClr>
                  <a:schemeClr val="lt1"/>
                </a:buClr>
                <a:buSzPts val="2400"/>
              </a:pPr>
              <a:r>
                <a:rPr lang="fr-FR" sz="2400" b="1" noProof="1">
                  <a:solidFill>
                    <a:schemeClr val="lt1"/>
                  </a:solidFill>
                  <a:latin typeface="Arial" panose="020B0604020202020204"/>
                  <a:ea typeface="Arial" panose="020B0604020202020204"/>
                  <a:cs typeface="Arial" panose="020B0604020202020204"/>
                  <a:sym typeface="Arial" panose="020B0604020202020204"/>
                </a:rPr>
                <a:t>  </a:t>
              </a:r>
              <a:endParaRPr noProof="1">
                <a:solidFill>
                  <a:srgbClr val="000000"/>
                </a:solidFill>
                <a:latin typeface="Arial" panose="020B0604020202020204"/>
                <a:ea typeface="Arial" panose="020B0604020202020204"/>
                <a:cs typeface="Arial" panose="020B0604020202020204"/>
                <a:sym typeface="Arial" panose="020B0604020202020204"/>
              </a:endParaRPr>
            </a:p>
            <a:p>
              <a:pPr>
                <a:lnSpc>
                  <a:spcPct val="90000"/>
                </a:lnSpc>
                <a:spcBef>
                  <a:spcPts val="840"/>
                </a:spcBef>
                <a:buClr>
                  <a:schemeClr val="lt1"/>
                </a:buClr>
                <a:buSzPts val="2400"/>
              </a:pPr>
              <a:r>
                <a:rPr lang="fr-FR" sz="2400" b="1" noProof="1">
                  <a:solidFill>
                    <a:schemeClr val="lt1"/>
                  </a:solidFill>
                  <a:latin typeface="Arial" panose="020B0604020202020204"/>
                  <a:ea typeface="Arial" panose="020B0604020202020204"/>
                  <a:cs typeface="Arial" panose="020B0604020202020204"/>
                  <a:sym typeface="Arial" panose="020B0604020202020204"/>
                </a:rPr>
                <a:t> </a:t>
              </a:r>
              <a:endParaRPr sz="2400" i="1" noProof="1">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91" name="Google Shape;91;p1"/>
          <p:cNvSpPr txBox="1"/>
          <p:nvPr/>
        </p:nvSpPr>
        <p:spPr>
          <a:xfrm>
            <a:off x="3768726" y="3308350"/>
            <a:ext cx="4824413" cy="56038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buClr>
                <a:schemeClr val="dk1"/>
              </a:buClr>
              <a:buSzPts val="2000"/>
            </a:pPr>
            <a:r>
              <a:rPr lang="fr-FR" sz="2000" b="1" noProof="1">
                <a:solidFill>
                  <a:schemeClr val="dk1"/>
                </a:solidFill>
                <a:latin typeface="Arial" panose="020B0604020202020204"/>
                <a:ea typeface="Arial" panose="020B0604020202020204"/>
                <a:cs typeface="Arial" panose="020B0604020202020204"/>
                <a:sym typeface="Arial" panose="020B0604020202020204"/>
              </a:rPr>
              <a:t>Burkina Faso</a:t>
            </a:r>
            <a:endParaRPr sz="2000" b="1" noProof="1">
              <a:solidFill>
                <a:schemeClr val="dk1"/>
              </a:solidFill>
            </a:endParaRPr>
          </a:p>
        </p:txBody>
      </p:sp>
      <p:sp>
        <p:nvSpPr>
          <p:cNvPr id="92" name="Google Shape;92;p1"/>
          <p:cNvSpPr txBox="1"/>
          <p:nvPr/>
        </p:nvSpPr>
        <p:spPr>
          <a:xfrm>
            <a:off x="4232984" y="4908306"/>
            <a:ext cx="3653008" cy="94795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buClr>
                <a:schemeClr val="dk1"/>
              </a:buClr>
              <a:buSzPts val="2000"/>
            </a:pPr>
            <a:r>
              <a:rPr lang="en-US" sz="2000" noProof="1">
                <a:solidFill>
                  <a:schemeClr val="dk1"/>
                </a:solidFill>
                <a:latin typeface="Arial" panose="020B0604020202020204"/>
                <a:ea typeface="Arial" panose="020B0604020202020204"/>
                <a:cs typeface="Arial" panose="020B0604020202020204"/>
              </a:rPr>
              <a:t>DAO Boulaye </a:t>
            </a:r>
          </a:p>
          <a:p>
            <a:pPr algn="ctr">
              <a:lnSpc>
                <a:spcPct val="90000"/>
              </a:lnSpc>
              <a:buClr>
                <a:schemeClr val="dk1"/>
              </a:buClr>
              <a:buSzPts val="2000"/>
            </a:pPr>
            <a:r>
              <a:rPr lang="en-US" sz="1600" b="1" i="1" noProof="1">
                <a:solidFill>
                  <a:schemeClr val="dk1"/>
                </a:solidFill>
                <a:latin typeface="Arial" panose="020B0604020202020204"/>
                <a:cs typeface="Arial" panose="020B0604020202020204"/>
              </a:rPr>
              <a:t>Point focal_CPS</a:t>
            </a:r>
          </a:p>
          <a:p>
            <a:pPr algn="ctr">
              <a:lnSpc>
                <a:spcPct val="90000"/>
              </a:lnSpc>
              <a:buClr>
                <a:schemeClr val="dk1"/>
              </a:buClr>
              <a:buSzPts val="2000"/>
            </a:pPr>
            <a:r>
              <a:rPr lang="en-US" sz="1600" b="1" noProof="1">
                <a:solidFill>
                  <a:schemeClr val="dk1"/>
                </a:solidFill>
                <a:cs typeface="Arial" panose="020B0604020202020204"/>
              </a:rPr>
              <a:t>SP/Palu</a:t>
            </a:r>
            <a:endParaRPr lang="en-US" sz="1600" b="1" noProof="1">
              <a:solidFill>
                <a:schemeClr val="dk1"/>
              </a:solidFill>
            </a:endParaRPr>
          </a:p>
        </p:txBody>
      </p:sp>
      <p:sp>
        <p:nvSpPr>
          <p:cNvPr id="93" name="Google Shape;93;p1"/>
          <p:cNvSpPr txBox="1"/>
          <p:nvPr/>
        </p:nvSpPr>
        <p:spPr>
          <a:xfrm>
            <a:off x="2039938" y="6030913"/>
            <a:ext cx="8280400" cy="56038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buClr>
                <a:schemeClr val="dk1"/>
              </a:buClr>
              <a:buSzPts val="2000"/>
            </a:pPr>
            <a:r>
              <a:rPr lang="fr-FR" sz="2000" b="1" noProof="1">
                <a:solidFill>
                  <a:schemeClr val="dk1"/>
                </a:solidFill>
                <a:latin typeface="Arial" panose="020B0604020202020204"/>
                <a:ea typeface="Arial" panose="020B0604020202020204"/>
                <a:cs typeface="Arial" panose="020B0604020202020204"/>
              </a:rPr>
              <a:t>Préparé pour la réunion de l'Alliance </a:t>
            </a:r>
            <a:r>
              <a:rPr lang="en-US" altLang="fr-FR" sz="2000" b="1" noProof="1">
                <a:solidFill>
                  <a:schemeClr val="dk1"/>
                </a:solidFill>
                <a:latin typeface="Arial" panose="020B0604020202020204"/>
                <a:ea typeface="Arial" panose="020B0604020202020204"/>
                <a:cs typeface="Arial" panose="020B0604020202020204"/>
              </a:rPr>
              <a:t>CPS</a:t>
            </a:r>
            <a:r>
              <a:rPr lang="fr-FR" sz="2000" b="1" noProof="1">
                <a:solidFill>
                  <a:schemeClr val="dk1"/>
                </a:solidFill>
                <a:latin typeface="Arial" panose="020B0604020202020204"/>
                <a:ea typeface="Arial" panose="020B0604020202020204"/>
                <a:cs typeface="Arial" panose="020B0604020202020204"/>
              </a:rPr>
              <a:t> 2024 - Abuja, Nigeria</a:t>
            </a:r>
            <a:endParaRPr sz="2000" b="1" noProof="1">
              <a:solidFill>
                <a:schemeClr val="dk1"/>
              </a:solidFill>
            </a:endParaRPr>
          </a:p>
        </p:txBody>
      </p:sp>
      <p:sp>
        <p:nvSpPr>
          <p:cNvPr id="2" name="Rectangle 1">
            <a:extLst>
              <a:ext uri="{FF2B5EF4-FFF2-40B4-BE49-F238E27FC236}">
                <a16:creationId xmlns:a16="http://schemas.microsoft.com/office/drawing/2014/main" id="{ED8BD0B3-DB1F-411A-B993-EF636DE0FD7E}"/>
              </a:ext>
            </a:extLst>
          </p:cNvPr>
          <p:cNvSpPr/>
          <p:nvPr/>
        </p:nvSpPr>
        <p:spPr>
          <a:xfrm>
            <a:off x="1919288" y="4210437"/>
            <a:ext cx="6894094" cy="646331"/>
          </a:xfrm>
          <a:prstGeom prst="rect">
            <a:avLst/>
          </a:prstGeom>
        </p:spPr>
        <p:txBody>
          <a:bodyPr wrap="square">
            <a:spAutoFit/>
          </a:bodyPr>
          <a:lstStyle/>
          <a:p>
            <a:pPr>
              <a:buSzPts val="1000"/>
              <a:tabLst>
                <a:tab pos="457200" algn="l"/>
              </a:tabLst>
            </a:pPr>
            <a:r>
              <a:rPr lang="en-US" dirty="0">
                <a:solidFill>
                  <a:srgbClr val="FF0000"/>
                </a:solidFill>
                <a:latin typeface="Calibri" panose="020F0502020204030204" pitchFamily="34" charset="0"/>
                <a:ea typeface="Calibri" panose="020F0502020204030204" pitchFamily="34" charset="0"/>
              </a:rPr>
              <a:t>Theme: </a:t>
            </a:r>
            <a:r>
              <a:rPr lang="en-US" dirty="0" err="1">
                <a:solidFill>
                  <a:srgbClr val="FF0000"/>
                </a:solidFill>
                <a:latin typeface="Calibri" panose="020F0502020204030204" pitchFamily="34" charset="0"/>
                <a:ea typeface="Calibri" panose="020F0502020204030204" pitchFamily="34" charset="0"/>
              </a:rPr>
              <a:t>Intégration</a:t>
            </a:r>
            <a:r>
              <a:rPr lang="en-US" dirty="0">
                <a:solidFill>
                  <a:srgbClr val="FF0000"/>
                </a:solidFill>
                <a:latin typeface="Calibri" panose="020F0502020204030204" pitchFamily="34" charset="0"/>
                <a:ea typeface="Calibri" panose="020F0502020204030204" pitchFamily="34" charset="0"/>
              </a:rPr>
              <a:t> de la CPS avec </a:t>
            </a:r>
            <a:r>
              <a:rPr lang="en-US" dirty="0" err="1">
                <a:solidFill>
                  <a:srgbClr val="FF0000"/>
                </a:solidFill>
                <a:latin typeface="Calibri" panose="020F0502020204030204" pitchFamily="34" charset="0"/>
                <a:ea typeface="Calibri" panose="020F0502020204030204" pitchFamily="34" charset="0"/>
              </a:rPr>
              <a:t>d’autres</a:t>
            </a:r>
            <a:r>
              <a:rPr lang="en-US" dirty="0">
                <a:solidFill>
                  <a:srgbClr val="FF0000"/>
                </a:solidFill>
                <a:latin typeface="Calibri" panose="020F0502020204030204" pitchFamily="34" charset="0"/>
                <a:ea typeface="Calibri" panose="020F0502020204030204" pitchFamily="34" charset="0"/>
              </a:rPr>
              <a:t> </a:t>
            </a:r>
            <a:r>
              <a:rPr lang="en-US" dirty="0" err="1">
                <a:solidFill>
                  <a:srgbClr val="FF0000"/>
                </a:solidFill>
                <a:latin typeface="Calibri" panose="020F0502020204030204" pitchFamily="34" charset="0"/>
                <a:ea typeface="Calibri" panose="020F0502020204030204" pitchFamily="34" charset="0"/>
              </a:rPr>
              <a:t>programmes</a:t>
            </a:r>
            <a:r>
              <a:rPr lang="en-US" dirty="0">
                <a:solidFill>
                  <a:srgbClr val="FF0000"/>
                </a:solidFill>
                <a:latin typeface="Calibri" panose="020F0502020204030204" pitchFamily="34" charset="0"/>
                <a:ea typeface="Calibri" panose="020F0502020204030204" pitchFamily="34" charset="0"/>
              </a:rPr>
              <a:t> </a:t>
            </a:r>
            <a:r>
              <a:rPr lang="en-US" dirty="0" err="1">
                <a:solidFill>
                  <a:srgbClr val="FF0000"/>
                </a:solidFill>
                <a:latin typeface="Calibri" panose="020F0502020204030204" pitchFamily="34" charset="0"/>
                <a:ea typeface="Calibri" panose="020F0502020204030204" pitchFamily="34" charset="0"/>
              </a:rPr>
              <a:t>sociaux</a:t>
            </a:r>
            <a:r>
              <a:rPr lang="en-US" dirty="0">
                <a:solidFill>
                  <a:srgbClr val="FF0000"/>
                </a:solidFill>
                <a:latin typeface="Calibri" panose="020F0502020204030204" pitchFamily="34" charset="0"/>
                <a:ea typeface="Calibri" panose="020F0502020204030204" pitchFamily="34" charset="0"/>
              </a:rPr>
              <a:t> </a:t>
            </a:r>
            <a:r>
              <a:rPr lang="en-US" dirty="0" err="1">
                <a:solidFill>
                  <a:srgbClr val="FF0000"/>
                </a:solidFill>
                <a:latin typeface="Calibri" panose="020F0502020204030204" pitchFamily="34" charset="0"/>
                <a:ea typeface="Calibri" panose="020F0502020204030204" pitchFamily="34" charset="0"/>
              </a:rPr>
              <a:t>ou</a:t>
            </a:r>
            <a:r>
              <a:rPr lang="en-US" dirty="0">
                <a:solidFill>
                  <a:srgbClr val="FF0000"/>
                </a:solidFill>
                <a:latin typeface="Calibri" panose="020F0502020204030204" pitchFamily="34" charset="0"/>
                <a:ea typeface="Calibri" panose="020F0502020204030204" pitchFamily="34" charset="0"/>
              </a:rPr>
              <a:t> de santé </a:t>
            </a:r>
            <a:r>
              <a:rPr lang="en-US" dirty="0" err="1">
                <a:solidFill>
                  <a:srgbClr val="FF0000"/>
                </a:solidFill>
                <a:latin typeface="Calibri" panose="020F0502020204030204" pitchFamily="34" charset="0"/>
                <a:ea typeface="Calibri" panose="020F0502020204030204" pitchFamily="34" charset="0"/>
              </a:rPr>
              <a:t>publique</a:t>
            </a:r>
            <a:r>
              <a:rPr lang="en-US" dirty="0">
                <a:solidFill>
                  <a:srgbClr val="FF0000"/>
                </a:solidFill>
                <a:latin typeface="Calibri" panose="020F0502020204030204" pitchFamily="34" charset="0"/>
                <a:ea typeface="Calibri" panose="020F0502020204030204" pitchFamily="34" charset="0"/>
              </a:rPr>
              <a:t> – (MILDA, </a:t>
            </a:r>
            <a:r>
              <a:rPr lang="en-US" dirty="0" err="1">
                <a:solidFill>
                  <a:srgbClr val="FF0000"/>
                </a:solidFill>
                <a:latin typeface="Calibri" panose="020F0502020204030204" pitchFamily="34" charset="0"/>
                <a:ea typeface="Calibri" panose="020F0502020204030204" pitchFamily="34" charset="0"/>
              </a:rPr>
              <a:t>Vitamine</a:t>
            </a:r>
            <a:r>
              <a:rPr lang="en-US" dirty="0">
                <a:solidFill>
                  <a:srgbClr val="FF0000"/>
                </a:solidFill>
                <a:latin typeface="Calibri" panose="020F0502020204030204" pitchFamily="34" charset="0"/>
                <a:ea typeface="Calibri" panose="020F0502020204030204" pitchFamily="34" charset="0"/>
              </a:rPr>
              <a:t> A, Malnutrition </a:t>
            </a:r>
            <a:r>
              <a:rPr lang="en-US" dirty="0" err="1">
                <a:solidFill>
                  <a:srgbClr val="FF0000"/>
                </a:solidFill>
                <a:latin typeface="Calibri" panose="020F0502020204030204" pitchFamily="34" charset="0"/>
                <a:ea typeface="Calibri" panose="020F0502020204030204" pitchFamily="34" charset="0"/>
              </a:rPr>
              <a:t>etc</a:t>
            </a:r>
            <a:r>
              <a:rPr lang="en-US" dirty="0">
                <a:solidFill>
                  <a:srgbClr val="FF0000"/>
                </a:solidFill>
                <a:latin typeface="Calibri" panose="020F0502020204030204" pitchFamily="34" charset="0"/>
                <a:ea typeface="Calibri" panose="020F0502020204030204" pitchFamily="34" charset="0"/>
              </a:rPr>
              <a:t>)</a:t>
            </a:r>
            <a:endParaRPr lang="fr-FR" dirty="0">
              <a:solidFill>
                <a:srgbClr val="FF0000"/>
              </a:solidFill>
              <a:latin typeface="Calibri" panose="020F0502020204030204" pitchFamily="34" charset="0"/>
              <a:ea typeface="Calibri" panose="020F0502020204030204" pitchFamily="34" charset="0"/>
            </a:endParaRPr>
          </a:p>
        </p:txBody>
      </p:sp>
      <p:pic>
        <p:nvPicPr>
          <p:cNvPr id="7170" name="Image 2" descr="ARMOIRIEBKF">
            <a:extLst>
              <a:ext uri="{FF2B5EF4-FFF2-40B4-BE49-F238E27FC236}">
                <a16:creationId xmlns:a16="http://schemas.microsoft.com/office/drawing/2014/main" id="{BA03EB7D-59D8-40B4-9DF7-86F0C43473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439" y="244706"/>
            <a:ext cx="1301123" cy="146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phique 2">
            <a:extLst>
              <a:ext uri="{FF2B5EF4-FFF2-40B4-BE49-F238E27FC236}">
                <a16:creationId xmlns:a16="http://schemas.microsoft.com/office/drawing/2014/main" id="{0C3055C3-E25D-7ED2-7597-68C44E1CE87A}"/>
              </a:ext>
            </a:extLst>
          </p:cNvPr>
          <p:cNvGraphicFramePr>
            <a:graphicFrameLocks/>
          </p:cNvGraphicFramePr>
          <p:nvPr>
            <p:extLst>
              <p:ext uri="{D42A27DB-BD31-4B8C-83A1-F6EECF244321}">
                <p14:modId xmlns:p14="http://schemas.microsoft.com/office/powerpoint/2010/main" val="1981621248"/>
              </p:ext>
            </p:extLst>
          </p:nvPr>
        </p:nvGraphicFramePr>
        <p:xfrm>
          <a:off x="1181099" y="409576"/>
          <a:ext cx="9982201" cy="4991100"/>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a:extLst>
              <a:ext uri="{FF2B5EF4-FFF2-40B4-BE49-F238E27FC236}">
                <a16:creationId xmlns:a16="http://schemas.microsoft.com/office/drawing/2014/main" id="{37637B44-FD5E-377D-1244-281204EC3C54}"/>
              </a:ext>
            </a:extLst>
          </p:cNvPr>
          <p:cNvSpPr txBox="1"/>
          <p:nvPr/>
        </p:nvSpPr>
        <p:spPr>
          <a:xfrm>
            <a:off x="3157537" y="5674757"/>
            <a:ext cx="5876925" cy="369332"/>
          </a:xfrm>
          <a:prstGeom prst="rect">
            <a:avLst/>
          </a:prstGeom>
          <a:noFill/>
        </p:spPr>
        <p:txBody>
          <a:bodyPr wrap="square" rtlCol="0">
            <a:spAutoFit/>
          </a:bodyPr>
          <a:lstStyle/>
          <a:p>
            <a:pPr algn="ctr"/>
            <a:r>
              <a:rPr lang="fr-FR" dirty="0">
                <a:solidFill>
                  <a:srgbClr val="FF0000"/>
                </a:solidFill>
              </a:rPr>
              <a:t>Aucun effet indésirable grave n’a été notifié</a:t>
            </a:r>
            <a:endParaRPr lang="en-US" dirty="0">
              <a:solidFill>
                <a:srgbClr val="FF0000"/>
              </a:solidFill>
            </a:endParaRPr>
          </a:p>
        </p:txBody>
      </p:sp>
    </p:spTree>
    <p:extLst>
      <p:ext uri="{BB962C8B-B14F-4D97-AF65-F5344CB8AC3E}">
        <p14:creationId xmlns:p14="http://schemas.microsoft.com/office/powerpoint/2010/main" val="897754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ED482A2-E910-82FF-49FA-6B21DDC2B481}"/>
              </a:ext>
            </a:extLst>
          </p:cNvPr>
          <p:cNvPicPr>
            <a:picLocks noChangeAspect="1"/>
          </p:cNvPicPr>
          <p:nvPr/>
        </p:nvPicPr>
        <p:blipFill>
          <a:blip r:embed="rId2"/>
          <a:stretch>
            <a:fillRect/>
          </a:stretch>
        </p:blipFill>
        <p:spPr>
          <a:xfrm>
            <a:off x="2139353" y="1423910"/>
            <a:ext cx="6628727" cy="4974099"/>
          </a:xfrm>
          <a:prstGeom prst="rect">
            <a:avLst/>
          </a:prstGeom>
        </p:spPr>
      </p:pic>
      <p:grpSp>
        <p:nvGrpSpPr>
          <p:cNvPr id="4" name="Google Shape;111;g207aaa14ad4_0_21">
            <a:extLst>
              <a:ext uri="{FF2B5EF4-FFF2-40B4-BE49-F238E27FC236}">
                <a16:creationId xmlns:a16="http://schemas.microsoft.com/office/drawing/2014/main" id="{410BD0C6-43A7-C85E-82D0-DD7E7BCB4FA2}"/>
              </a:ext>
            </a:extLst>
          </p:cNvPr>
          <p:cNvGrpSpPr/>
          <p:nvPr/>
        </p:nvGrpSpPr>
        <p:grpSpPr>
          <a:xfrm>
            <a:off x="528320" y="193040"/>
            <a:ext cx="11409680" cy="993775"/>
            <a:chOff x="5271" y="0"/>
            <a:chExt cx="8491350" cy="994200"/>
          </a:xfrm>
          <a:solidFill>
            <a:schemeClr val="accent4">
              <a:lumMod val="20000"/>
              <a:lumOff val="80000"/>
            </a:schemeClr>
          </a:solidFill>
        </p:grpSpPr>
        <p:sp>
          <p:nvSpPr>
            <p:cNvPr id="5" name="Google Shape;112;g207aaa14ad4_0_21">
              <a:extLst>
                <a:ext uri="{FF2B5EF4-FFF2-40B4-BE49-F238E27FC236}">
                  <a16:creationId xmlns:a16="http://schemas.microsoft.com/office/drawing/2014/main" id="{EAA4DBFB-DB9E-529E-6676-5AA0F1F72FEE}"/>
                </a:ext>
              </a:extLst>
            </p:cNvPr>
            <p:cNvSpPr/>
            <p:nvPr/>
          </p:nvSpPr>
          <p:spPr>
            <a:xfrm>
              <a:off x="6341721" y="0"/>
              <a:ext cx="2154900" cy="994200"/>
            </a:xfrm>
            <a:prstGeom prst="rightArrow">
              <a:avLst>
                <a:gd name="adj1" fmla="val 75000"/>
                <a:gd name="adj2" fmla="val 49992"/>
              </a:avLst>
            </a:prstGeom>
            <a:grpFill/>
            <a:ln w="25400" cap="flat" cmpd="sng">
              <a:solidFill>
                <a:srgbClr val="CFD7E7">
                  <a:alpha val="89409"/>
                </a:srgbClr>
              </a:solidFill>
              <a:prstDash val="solid"/>
              <a:round/>
              <a:headEnd type="none" w="sm" len="sm"/>
              <a:tailEnd type="none" w="sm" len="sm"/>
            </a:ln>
          </p:spPr>
          <p:txBody>
            <a:bodyPr wrap="square" lIns="91425" tIns="91425" rIns="91425" bIns="91425" anchor="ctr" anchorCtr="0"/>
            <a:lstStyle/>
            <a:p>
              <a:pPr>
                <a:buNone/>
              </a:pPr>
              <a:endParaRPr lang="en-US">
                <a:latin typeface="Arial" panose="020B0604020202020204"/>
                <a:ea typeface="Arial" panose="020B0604020202020204"/>
              </a:endParaRPr>
            </a:p>
          </p:txBody>
        </p:sp>
        <p:sp>
          <p:nvSpPr>
            <p:cNvPr id="6" name="Google Shape;113;g207aaa14ad4_0_21">
              <a:extLst>
                <a:ext uri="{FF2B5EF4-FFF2-40B4-BE49-F238E27FC236}">
                  <a16:creationId xmlns:a16="http://schemas.microsoft.com/office/drawing/2014/main" id="{B3439023-20E3-7C87-B021-A75DA296645A}"/>
                </a:ext>
              </a:extLst>
            </p:cNvPr>
            <p:cNvSpPr/>
            <p:nvPr/>
          </p:nvSpPr>
          <p:spPr>
            <a:xfrm>
              <a:off x="5271" y="0"/>
              <a:ext cx="6336600" cy="994200"/>
            </a:xfrm>
            <a:prstGeom prst="roundRect">
              <a:avLst>
                <a:gd name="adj" fmla="val 16667"/>
              </a:avLst>
            </a:prstGeom>
            <a:grpFill/>
            <a:ln w="25400" cap="flat" cmpd="sng">
              <a:solidFill>
                <a:srgbClr val="0070C0"/>
              </a:solidFill>
              <a:prstDash val="solid"/>
              <a:round/>
              <a:headEnd type="none" w="sm" len="sm"/>
              <a:tailEnd type="none" w="sm" len="sm"/>
            </a:ln>
          </p:spPr>
          <p:txBody>
            <a:bodyPr wrap="square" lIns="91425" tIns="91425" rIns="91425" bIns="91425" anchor="ctr" anchorCtr="0"/>
            <a:lstStyle/>
            <a:p>
              <a:pPr>
                <a:buNone/>
              </a:pPr>
              <a:endParaRPr lang="en-US">
                <a:latin typeface="Arial" panose="020B0604020202020204"/>
                <a:ea typeface="Arial" panose="020B0604020202020204"/>
              </a:endParaRPr>
            </a:p>
          </p:txBody>
        </p:sp>
        <p:sp>
          <p:nvSpPr>
            <p:cNvPr id="7" name="Google Shape;114;g207aaa14ad4_0_21">
              <a:extLst>
                <a:ext uri="{FF2B5EF4-FFF2-40B4-BE49-F238E27FC236}">
                  <a16:creationId xmlns:a16="http://schemas.microsoft.com/office/drawing/2014/main" id="{D579E2FA-AD62-47EF-2AE2-4E80D1BF30DD}"/>
                </a:ext>
              </a:extLst>
            </p:cNvPr>
            <p:cNvSpPr txBox="1"/>
            <p:nvPr/>
          </p:nvSpPr>
          <p:spPr>
            <a:xfrm>
              <a:off x="53800" y="48529"/>
              <a:ext cx="7916735" cy="897000"/>
            </a:xfrm>
            <a:prstGeom prst="rect">
              <a:avLst/>
            </a:prstGeom>
            <a:grpFill/>
            <a:ln>
              <a:noFill/>
            </a:ln>
          </p:spPr>
          <p:txBody>
            <a:bodyPr spcFirstLastPara="1" wrap="square" lIns="91425" tIns="45700" rIns="91425" bIns="45700" anchor="ctr" anchorCtr="0">
              <a:noAutofit/>
            </a:bodyPr>
            <a:lstStyle/>
            <a:p>
              <a:pPr marR="0" fontAlgn="auto">
                <a:lnSpc>
                  <a:spcPct val="90000"/>
                </a:lnSpc>
                <a:spcBef>
                  <a:spcPts val="0"/>
                </a:spcBef>
                <a:spcAft>
                  <a:spcPts val="0"/>
                </a:spcAft>
                <a:buClr>
                  <a:schemeClr val="dk1"/>
                </a:buClr>
                <a:buSzPts val="2400"/>
                <a:buFont typeface="Calibri" panose="020F0502020204030204"/>
                <a:buNone/>
              </a:pPr>
              <a:r>
                <a:rPr lang="en-US" sz="3600" b="1" cap="none" noProof="1">
                  <a:solidFill>
                    <a:schemeClr val="dk1"/>
                  </a:solidFill>
                  <a:latin typeface="Calibri" panose="020F0502020204030204"/>
                  <a:ea typeface="Calibri" panose="020F0502020204030204"/>
                  <a:cs typeface="Calibri" panose="020F0502020204030204"/>
                  <a:sym typeface="Calibri" panose="020F0502020204030204"/>
                </a:rPr>
                <a:t>Integration du depistage de la malnutrition</a:t>
              </a:r>
              <a:endParaRPr lang="en-US" altLang="fr-FR" sz="3600" b="1" cap="none" noProof="1">
                <a:solidFill>
                  <a:srgbClr val="FF0000"/>
                </a:solidFill>
                <a:latin typeface="Calibri" panose="020F0502020204030204"/>
                <a:ea typeface="Calibri" panose="020F0502020204030204"/>
                <a:cs typeface="Calibri" panose="020F0502020204030204"/>
                <a:sym typeface="Calibri" panose="020F0502020204030204"/>
              </a:endParaRPr>
            </a:p>
          </p:txBody>
        </p:sp>
      </p:grpSp>
    </p:spTree>
    <p:extLst>
      <p:ext uri="{BB962C8B-B14F-4D97-AF65-F5344CB8AC3E}">
        <p14:creationId xmlns:p14="http://schemas.microsoft.com/office/powerpoint/2010/main" val="1587018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003" y="184822"/>
            <a:ext cx="11307651" cy="681600"/>
          </a:xfrm>
        </p:spPr>
        <p:txBody>
          <a:bodyPr>
            <a:normAutofit/>
          </a:bodyPr>
          <a:lstStyle/>
          <a:p>
            <a:pPr algn="ctr"/>
            <a:r>
              <a:rPr lang="fr-FR" sz="3200" b="1" dirty="0">
                <a:latin typeface="+mn-lt"/>
                <a:ea typeface="+mn-ea"/>
                <a:cs typeface="+mn-cs"/>
              </a:rPr>
              <a:t>Description de l’intégration du dépistage de la malnutrition</a:t>
            </a:r>
          </a:p>
        </p:txBody>
      </p:sp>
      <p:sp>
        <p:nvSpPr>
          <p:cNvPr id="3" name="Rectangle 2"/>
          <p:cNvSpPr/>
          <p:nvPr/>
        </p:nvSpPr>
        <p:spPr>
          <a:xfrm>
            <a:off x="425003" y="1136878"/>
            <a:ext cx="11127345" cy="4549835"/>
          </a:xfrm>
          <a:prstGeom prst="rect">
            <a:avLst/>
          </a:prstGeom>
        </p:spPr>
        <p:txBody>
          <a:bodyPr wrap="square">
            <a:spAutoFit/>
          </a:bodyPr>
          <a:lstStyle/>
          <a:p>
            <a:pPr marL="635000" lvl="0" indent="-457200">
              <a:lnSpc>
                <a:spcPct val="150000"/>
              </a:lnSpc>
              <a:buClr>
                <a:schemeClr val="dk1"/>
              </a:buClr>
              <a:buSzPts val="2800"/>
              <a:buFontTx/>
              <a:buChar char="-"/>
            </a:pPr>
            <a:r>
              <a:rPr lang="fr-FR" sz="2800" b="1" dirty="0"/>
              <a:t>Début d’intégration</a:t>
            </a:r>
            <a:r>
              <a:rPr lang="fr-FR" sz="2800" dirty="0"/>
              <a:t>: à partir du 2</a:t>
            </a:r>
            <a:r>
              <a:rPr lang="fr-FR" sz="2800" baseline="30000" dirty="0"/>
              <a:t>ème</a:t>
            </a:r>
            <a:r>
              <a:rPr lang="fr-FR" sz="2800" dirty="0"/>
              <a:t> cycle de la CPS en 2018;</a:t>
            </a:r>
          </a:p>
          <a:p>
            <a:pPr marL="635000" lvl="0" indent="-457200">
              <a:lnSpc>
                <a:spcPct val="150000"/>
              </a:lnSpc>
              <a:buClr>
                <a:schemeClr val="dk1"/>
              </a:buClr>
              <a:buSzPts val="2800"/>
              <a:buFontTx/>
              <a:buChar char="-"/>
            </a:pPr>
            <a:r>
              <a:rPr lang="fr-FR" sz="2800" b="1" dirty="0"/>
              <a:t>Objectifs</a:t>
            </a:r>
          </a:p>
          <a:p>
            <a:pPr marL="177800" lvl="0">
              <a:lnSpc>
                <a:spcPct val="150000"/>
              </a:lnSpc>
              <a:buClr>
                <a:schemeClr val="dk1"/>
              </a:buClr>
              <a:buSzPts val="2800"/>
            </a:pPr>
            <a:r>
              <a:rPr lang="fr-FR" sz="2800" dirty="0"/>
              <a:t>Concernant les distributeurs communautaires (DC):</a:t>
            </a:r>
          </a:p>
          <a:p>
            <a:pPr marL="977900" lvl="1" indent="-342900">
              <a:lnSpc>
                <a:spcPct val="150000"/>
              </a:lnSpc>
              <a:buClr>
                <a:schemeClr val="dk1"/>
              </a:buClr>
              <a:buSzPts val="2800"/>
              <a:buFont typeface="Wingdings" panose="05000000000000000000" pitchFamily="2" charset="2"/>
              <a:buChar char="ü"/>
            </a:pPr>
            <a:r>
              <a:rPr lang="fr-FR" sz="2800" dirty="0"/>
              <a:t>dépister tous les enfants de 6-59 mois vus pendant la campagne CPS;</a:t>
            </a:r>
          </a:p>
          <a:p>
            <a:pPr marL="977900" lvl="1" indent="-342900">
              <a:lnSpc>
                <a:spcPct val="150000"/>
              </a:lnSpc>
              <a:buClr>
                <a:schemeClr val="dk1"/>
              </a:buClr>
              <a:buSzPts val="2800"/>
              <a:buFont typeface="Wingdings" panose="05000000000000000000" pitchFamily="2" charset="2"/>
              <a:buChar char="ü"/>
            </a:pPr>
            <a:r>
              <a:rPr lang="fr-FR" sz="2800" dirty="0"/>
              <a:t>Enregistrer sur les fiches de coche;</a:t>
            </a:r>
          </a:p>
          <a:p>
            <a:pPr marL="977900" lvl="1" indent="-342900">
              <a:lnSpc>
                <a:spcPct val="150000"/>
              </a:lnSpc>
              <a:buClr>
                <a:schemeClr val="dk1"/>
              </a:buClr>
              <a:buSzPts val="2800"/>
              <a:buFont typeface="Wingdings" panose="05000000000000000000" pitchFamily="2" charset="2"/>
              <a:buChar char="ü"/>
            </a:pPr>
            <a:r>
              <a:rPr lang="fr-FR" sz="2800" dirty="0"/>
              <a:t>Référer les nouveaux cas au niveau des centres de santé à l’aide d’une carte de référence communautaire;</a:t>
            </a:r>
          </a:p>
        </p:txBody>
      </p:sp>
    </p:spTree>
    <p:extLst>
      <p:ext uri="{BB962C8B-B14F-4D97-AF65-F5344CB8AC3E}">
        <p14:creationId xmlns:p14="http://schemas.microsoft.com/office/powerpoint/2010/main" val="2105280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003" y="184822"/>
            <a:ext cx="11307651" cy="681600"/>
          </a:xfrm>
        </p:spPr>
        <p:txBody>
          <a:bodyPr>
            <a:normAutofit fontScale="90000"/>
          </a:bodyPr>
          <a:lstStyle/>
          <a:p>
            <a:pPr algn="ctr"/>
            <a:r>
              <a:rPr lang="fr-FR" sz="3600" b="1" dirty="0">
                <a:latin typeface="+mn-lt"/>
                <a:ea typeface="+mn-ea"/>
                <a:cs typeface="+mn-cs"/>
              </a:rPr>
              <a:t>Description de l’intégration du dépistage de la malnutrition</a:t>
            </a:r>
            <a:endParaRPr lang="fr-FR" sz="3600" b="1" dirty="0"/>
          </a:p>
        </p:txBody>
      </p:sp>
      <p:sp>
        <p:nvSpPr>
          <p:cNvPr id="3" name="Rectangle 2"/>
          <p:cNvSpPr/>
          <p:nvPr/>
        </p:nvSpPr>
        <p:spPr>
          <a:xfrm>
            <a:off x="425003" y="1136878"/>
            <a:ext cx="11127345" cy="5196166"/>
          </a:xfrm>
          <a:prstGeom prst="rect">
            <a:avLst/>
          </a:prstGeom>
        </p:spPr>
        <p:txBody>
          <a:bodyPr wrap="square">
            <a:spAutoFit/>
          </a:bodyPr>
          <a:lstStyle/>
          <a:p>
            <a:pPr marL="635000" lvl="0" indent="-457200">
              <a:lnSpc>
                <a:spcPct val="150000"/>
              </a:lnSpc>
              <a:buClr>
                <a:schemeClr val="dk1"/>
              </a:buClr>
              <a:buSzPts val="2800"/>
              <a:buFontTx/>
              <a:buChar char="-"/>
            </a:pPr>
            <a:r>
              <a:rPr lang="fr-FR" sz="2800" b="1" dirty="0"/>
              <a:t>Objectifs</a:t>
            </a:r>
            <a:endParaRPr lang="fr-FR" sz="2800" dirty="0"/>
          </a:p>
          <a:p>
            <a:pPr marL="177800">
              <a:lnSpc>
                <a:spcPct val="150000"/>
              </a:lnSpc>
              <a:buClr>
                <a:schemeClr val="dk1"/>
              </a:buClr>
              <a:buSzPts val="2800"/>
            </a:pPr>
            <a:r>
              <a:rPr lang="fr-FR" sz="2800" dirty="0"/>
              <a:t>Concernant les centres de santé:</a:t>
            </a:r>
          </a:p>
          <a:p>
            <a:pPr marL="977900" lvl="1" indent="-342900">
              <a:lnSpc>
                <a:spcPct val="150000"/>
              </a:lnSpc>
              <a:buClr>
                <a:schemeClr val="dk1"/>
              </a:buClr>
              <a:buSzPts val="2800"/>
              <a:buFont typeface="Wingdings" panose="05000000000000000000" pitchFamily="2" charset="2"/>
              <a:buChar char="ü"/>
            </a:pPr>
            <a:r>
              <a:rPr lang="fr-FR" sz="2800" dirty="0"/>
              <a:t>Mettre en place un dispositif permanent de prise en charge des cas référés surtout MAS;</a:t>
            </a:r>
          </a:p>
          <a:p>
            <a:pPr marL="977900" lvl="1" indent="-342900">
              <a:lnSpc>
                <a:spcPct val="150000"/>
              </a:lnSpc>
              <a:buClr>
                <a:schemeClr val="dk1"/>
              </a:buClr>
              <a:buSzPts val="2800"/>
              <a:buFont typeface="Wingdings" panose="05000000000000000000" pitchFamily="2" charset="2"/>
              <a:buChar char="ü"/>
            </a:pPr>
            <a:r>
              <a:rPr lang="fr-FR" sz="2800" dirty="0"/>
              <a:t>Assurer la prise en charge des cas référés pendant la durée des cycles;</a:t>
            </a:r>
          </a:p>
          <a:p>
            <a:pPr marL="977900" lvl="1" indent="-342900">
              <a:lnSpc>
                <a:spcPct val="150000"/>
              </a:lnSpc>
              <a:buClr>
                <a:schemeClr val="dk1"/>
              </a:buClr>
              <a:buSzPts val="2800"/>
              <a:buFont typeface="Wingdings" panose="05000000000000000000" pitchFamily="2" charset="2"/>
              <a:buChar char="ü"/>
            </a:pPr>
            <a:r>
              <a:rPr lang="fr-FR" sz="2800" dirty="0"/>
              <a:t>Consigner les cas référés et reçus sur les fiches de coches;</a:t>
            </a:r>
          </a:p>
          <a:p>
            <a:pPr marL="977900" lvl="1" indent="-342900">
              <a:lnSpc>
                <a:spcPct val="150000"/>
              </a:lnSpc>
              <a:buClr>
                <a:schemeClr val="dk1"/>
              </a:buClr>
              <a:buSzPts val="2800"/>
              <a:buFont typeface="Wingdings" panose="05000000000000000000" pitchFamily="2" charset="2"/>
              <a:buChar char="ü"/>
            </a:pPr>
            <a:r>
              <a:rPr lang="fr-FR" sz="2800" dirty="0"/>
              <a:t>Transmettre les données au niveau district;</a:t>
            </a:r>
          </a:p>
        </p:txBody>
      </p:sp>
    </p:spTree>
    <p:extLst>
      <p:ext uri="{BB962C8B-B14F-4D97-AF65-F5344CB8AC3E}">
        <p14:creationId xmlns:p14="http://schemas.microsoft.com/office/powerpoint/2010/main" val="2801526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003" y="184822"/>
            <a:ext cx="11307651" cy="681600"/>
          </a:xfrm>
        </p:spPr>
        <p:txBody>
          <a:bodyPr>
            <a:normAutofit fontScale="90000"/>
          </a:bodyPr>
          <a:lstStyle/>
          <a:p>
            <a:pPr algn="ctr"/>
            <a:r>
              <a:rPr lang="fr-FR" sz="3600" b="1" dirty="0">
                <a:latin typeface="+mn-lt"/>
                <a:ea typeface="+mn-ea"/>
                <a:cs typeface="+mn-cs"/>
              </a:rPr>
              <a:t>Description de l’intégration du dépistage de la malnutrition</a:t>
            </a:r>
            <a:endParaRPr lang="fr-FR" sz="3600" b="1" dirty="0"/>
          </a:p>
        </p:txBody>
      </p:sp>
      <p:sp>
        <p:nvSpPr>
          <p:cNvPr id="3" name="Rectangle 2"/>
          <p:cNvSpPr/>
          <p:nvPr/>
        </p:nvSpPr>
        <p:spPr>
          <a:xfrm>
            <a:off x="425003" y="1136878"/>
            <a:ext cx="11127345" cy="4549835"/>
          </a:xfrm>
          <a:prstGeom prst="rect">
            <a:avLst/>
          </a:prstGeom>
        </p:spPr>
        <p:txBody>
          <a:bodyPr wrap="square">
            <a:spAutoFit/>
          </a:bodyPr>
          <a:lstStyle/>
          <a:p>
            <a:pPr marL="635000" lvl="0" indent="-457200">
              <a:lnSpc>
                <a:spcPct val="150000"/>
              </a:lnSpc>
              <a:buClr>
                <a:schemeClr val="dk1"/>
              </a:buClr>
              <a:buSzPts val="2800"/>
              <a:buFontTx/>
              <a:buChar char="-"/>
            </a:pPr>
            <a:r>
              <a:rPr lang="fr-FR" sz="2800" b="1" dirty="0"/>
              <a:t>Mise en œuvre du dépistage intégré</a:t>
            </a:r>
          </a:p>
          <a:p>
            <a:pPr marL="977900" lvl="1" indent="-342900">
              <a:lnSpc>
                <a:spcPct val="150000"/>
              </a:lnSpc>
              <a:buClr>
                <a:schemeClr val="dk1"/>
              </a:buClr>
              <a:buSzPts val="2800"/>
              <a:buFont typeface="Wingdings" panose="05000000000000000000" pitchFamily="2" charset="2"/>
              <a:buChar char="ü"/>
            </a:pPr>
            <a:r>
              <a:rPr lang="fr-FR" sz="2800" dirty="0"/>
              <a:t>Formation des acteurs;</a:t>
            </a:r>
          </a:p>
          <a:p>
            <a:pPr marL="977900" lvl="1" indent="-342900">
              <a:lnSpc>
                <a:spcPct val="150000"/>
              </a:lnSpc>
              <a:buClr>
                <a:schemeClr val="dk1"/>
              </a:buClr>
              <a:buSzPts val="2800"/>
              <a:buFont typeface="Wingdings" panose="05000000000000000000" pitchFamily="2" charset="2"/>
              <a:buChar char="ü"/>
            </a:pPr>
            <a:r>
              <a:rPr lang="fr-FR" sz="2800" dirty="0"/>
              <a:t>Supervision des acteurs;</a:t>
            </a:r>
          </a:p>
          <a:p>
            <a:pPr marL="977900" lvl="1" indent="-342900">
              <a:lnSpc>
                <a:spcPct val="150000"/>
              </a:lnSpc>
              <a:buClr>
                <a:schemeClr val="dk1"/>
              </a:buClr>
              <a:buSzPts val="2800"/>
              <a:buFont typeface="Wingdings" panose="05000000000000000000" pitchFamily="2" charset="2"/>
              <a:buChar char="ü"/>
            </a:pPr>
            <a:r>
              <a:rPr lang="fr-FR" sz="2800" dirty="0"/>
              <a:t>Collecte et transmission des données;</a:t>
            </a:r>
          </a:p>
          <a:p>
            <a:pPr marL="177800" lvl="0">
              <a:lnSpc>
                <a:spcPct val="150000"/>
              </a:lnSpc>
              <a:buClr>
                <a:schemeClr val="dk1"/>
              </a:buClr>
              <a:buSzPts val="2800"/>
            </a:pPr>
            <a:r>
              <a:rPr lang="fr-FR" sz="2800" dirty="0"/>
              <a:t>Toutes ces activités sont réalisées en </a:t>
            </a:r>
            <a:r>
              <a:rPr lang="fr-FR" sz="2800" b="1" dirty="0"/>
              <a:t>intégré et en collaboration avec la direction de la nutrition</a:t>
            </a:r>
          </a:p>
          <a:p>
            <a:pPr marL="177800" lvl="0">
              <a:lnSpc>
                <a:spcPct val="150000"/>
              </a:lnSpc>
              <a:buClr>
                <a:schemeClr val="dk1"/>
              </a:buClr>
              <a:buSzPts val="2800"/>
            </a:pPr>
            <a:endParaRPr lang="fr-FR" sz="2800" dirty="0"/>
          </a:p>
        </p:txBody>
      </p:sp>
    </p:spTree>
    <p:extLst>
      <p:ext uri="{BB962C8B-B14F-4D97-AF65-F5344CB8AC3E}">
        <p14:creationId xmlns:p14="http://schemas.microsoft.com/office/powerpoint/2010/main" val="969101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003" y="184822"/>
            <a:ext cx="11307651" cy="681600"/>
          </a:xfrm>
        </p:spPr>
        <p:txBody>
          <a:bodyPr>
            <a:normAutofit/>
          </a:bodyPr>
          <a:lstStyle/>
          <a:p>
            <a:pPr algn="ctr"/>
            <a:r>
              <a:rPr lang="fr-FR" sz="3600" b="1" dirty="0"/>
              <a:t>Description de l’intégration du dépistage de la malnutrition</a:t>
            </a:r>
          </a:p>
        </p:txBody>
      </p:sp>
      <p:sp>
        <p:nvSpPr>
          <p:cNvPr id="3" name="Rectangle 2"/>
          <p:cNvSpPr/>
          <p:nvPr/>
        </p:nvSpPr>
        <p:spPr>
          <a:xfrm>
            <a:off x="285934" y="866422"/>
            <a:ext cx="11307651" cy="5196166"/>
          </a:xfrm>
          <a:prstGeom prst="rect">
            <a:avLst/>
          </a:prstGeom>
        </p:spPr>
        <p:txBody>
          <a:bodyPr wrap="square">
            <a:spAutoFit/>
          </a:bodyPr>
          <a:lstStyle/>
          <a:p>
            <a:pPr marL="635000" lvl="0" indent="-457200">
              <a:lnSpc>
                <a:spcPct val="150000"/>
              </a:lnSpc>
              <a:buClr>
                <a:schemeClr val="dk1"/>
              </a:buClr>
              <a:buSzPts val="2800"/>
              <a:buFontTx/>
              <a:buChar char="-"/>
            </a:pPr>
            <a:r>
              <a:rPr lang="fr-FR" sz="2800" b="1" dirty="0"/>
              <a:t>Financement</a:t>
            </a:r>
          </a:p>
          <a:p>
            <a:pPr marL="977900" lvl="1" indent="-342900">
              <a:lnSpc>
                <a:spcPct val="150000"/>
              </a:lnSpc>
              <a:buClr>
                <a:schemeClr val="dk1"/>
              </a:buClr>
              <a:buSzPts val="2800"/>
              <a:buFont typeface="Wingdings" panose="05000000000000000000" pitchFamily="2" charset="2"/>
              <a:buChar char="ü"/>
            </a:pPr>
            <a:r>
              <a:rPr lang="fr-FR" sz="2800" dirty="0"/>
              <a:t>Les ressources sont intégrées. </a:t>
            </a:r>
          </a:p>
          <a:p>
            <a:pPr marL="977900" lvl="1" indent="-342900">
              <a:lnSpc>
                <a:spcPct val="150000"/>
              </a:lnSpc>
              <a:buClr>
                <a:schemeClr val="dk1"/>
              </a:buClr>
              <a:buSzPts val="2800"/>
              <a:buFont typeface="Wingdings" panose="05000000000000000000" pitchFamily="2" charset="2"/>
              <a:buChar char="ü"/>
            </a:pPr>
            <a:r>
              <a:rPr lang="fr-FR" sz="2800" dirty="0"/>
              <a:t>Cependant quelques frais supplémentaires sont supportés par </a:t>
            </a:r>
            <a:r>
              <a:rPr lang="fr-FR" sz="2800" b="1" dirty="0"/>
              <a:t>Unicef</a:t>
            </a:r>
            <a:r>
              <a:rPr lang="fr-FR" sz="2800" dirty="0"/>
              <a:t>:  </a:t>
            </a:r>
          </a:p>
          <a:p>
            <a:pPr marL="1435100" lvl="2" indent="-342900">
              <a:lnSpc>
                <a:spcPct val="150000"/>
              </a:lnSpc>
              <a:buClr>
                <a:schemeClr val="dk1"/>
              </a:buClr>
              <a:buSzPts val="2800"/>
              <a:buFont typeface="Wingdings" panose="05000000000000000000" pitchFamily="2" charset="2"/>
              <a:buChar char="v"/>
            </a:pPr>
            <a:r>
              <a:rPr lang="fr-FR" sz="2800" dirty="0"/>
              <a:t>cartes de référence communautaire; </a:t>
            </a:r>
          </a:p>
          <a:p>
            <a:pPr marL="1435100" lvl="2" indent="-342900">
              <a:lnSpc>
                <a:spcPct val="150000"/>
              </a:lnSpc>
              <a:buClr>
                <a:schemeClr val="dk1"/>
              </a:buClr>
              <a:buSzPts val="2800"/>
              <a:buFont typeface="Wingdings" panose="05000000000000000000" pitchFamily="2" charset="2"/>
              <a:buChar char="v"/>
            </a:pPr>
            <a:r>
              <a:rPr lang="fr-FR" sz="2800" dirty="0"/>
              <a:t>motivation de quelques superviseurs supplémentaires;</a:t>
            </a:r>
          </a:p>
          <a:p>
            <a:pPr marL="1435100" lvl="2" indent="-342900">
              <a:lnSpc>
                <a:spcPct val="150000"/>
              </a:lnSpc>
              <a:buClr>
                <a:schemeClr val="dk1"/>
              </a:buClr>
              <a:buSzPts val="2800"/>
              <a:buFont typeface="Wingdings" panose="05000000000000000000" pitchFamily="2" charset="2"/>
              <a:buChar char="v"/>
            </a:pPr>
            <a:r>
              <a:rPr lang="fr-FR" sz="2800" dirty="0"/>
              <a:t>Dotation en bandelettes de SHAKIR;</a:t>
            </a:r>
          </a:p>
          <a:p>
            <a:pPr marL="1435100" lvl="2" indent="-342900">
              <a:lnSpc>
                <a:spcPct val="150000"/>
              </a:lnSpc>
              <a:buClr>
                <a:schemeClr val="dk1"/>
              </a:buClr>
              <a:buSzPts val="2800"/>
              <a:buFont typeface="Wingdings" panose="05000000000000000000" pitchFamily="2" charset="2"/>
              <a:buChar char="v"/>
            </a:pPr>
            <a:r>
              <a:rPr lang="fr-FR" sz="2800" dirty="0"/>
              <a:t>Motivation pour la saisie des données…</a:t>
            </a:r>
          </a:p>
          <a:p>
            <a:pPr marL="177800" lvl="0">
              <a:lnSpc>
                <a:spcPct val="150000"/>
              </a:lnSpc>
              <a:buClr>
                <a:schemeClr val="dk1"/>
              </a:buClr>
              <a:buSzPts val="2800"/>
            </a:pPr>
            <a:endParaRPr lang="fr-FR" sz="2800" dirty="0"/>
          </a:p>
        </p:txBody>
      </p:sp>
    </p:spTree>
    <p:extLst>
      <p:ext uri="{BB962C8B-B14F-4D97-AF65-F5344CB8AC3E}">
        <p14:creationId xmlns:p14="http://schemas.microsoft.com/office/powerpoint/2010/main" val="334302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27591"/>
            <a:ext cx="10515600" cy="434472"/>
          </a:xfrm>
        </p:spPr>
        <p:txBody>
          <a:bodyPr>
            <a:normAutofit fontScale="90000"/>
          </a:bodyPr>
          <a:lstStyle/>
          <a:p>
            <a:pPr algn="ctr"/>
            <a:r>
              <a:rPr lang="fr-FR" sz="3200" b="1" dirty="0"/>
              <a:t>Enfants mesurés pour dépistage en 2023</a:t>
            </a:r>
          </a:p>
        </p:txBody>
      </p:sp>
      <p:graphicFrame>
        <p:nvGraphicFramePr>
          <p:cNvPr id="4" name="Tableau 3"/>
          <p:cNvGraphicFramePr>
            <a:graphicFrameLocks noGrp="1"/>
          </p:cNvGraphicFramePr>
          <p:nvPr>
            <p:extLst>
              <p:ext uri="{D42A27DB-BD31-4B8C-83A1-F6EECF244321}">
                <p14:modId xmlns:p14="http://schemas.microsoft.com/office/powerpoint/2010/main" val="203703237"/>
              </p:ext>
            </p:extLst>
          </p:nvPr>
        </p:nvGraphicFramePr>
        <p:xfrm>
          <a:off x="173664" y="687898"/>
          <a:ext cx="11844672" cy="5922631"/>
        </p:xfrm>
        <a:graphic>
          <a:graphicData uri="http://schemas.openxmlformats.org/drawingml/2006/table">
            <a:tbl>
              <a:tblPr>
                <a:tableStyleId>{5C22544A-7EE6-4342-B048-85BDC9FD1C3A}</a:tableStyleId>
              </a:tblPr>
              <a:tblGrid>
                <a:gridCol w="1974112">
                  <a:extLst>
                    <a:ext uri="{9D8B030D-6E8A-4147-A177-3AD203B41FA5}">
                      <a16:colId xmlns:a16="http://schemas.microsoft.com/office/drawing/2014/main" val="20000"/>
                    </a:ext>
                  </a:extLst>
                </a:gridCol>
                <a:gridCol w="1974112">
                  <a:extLst>
                    <a:ext uri="{9D8B030D-6E8A-4147-A177-3AD203B41FA5}">
                      <a16:colId xmlns:a16="http://schemas.microsoft.com/office/drawing/2014/main" val="20001"/>
                    </a:ext>
                  </a:extLst>
                </a:gridCol>
                <a:gridCol w="1974112">
                  <a:extLst>
                    <a:ext uri="{9D8B030D-6E8A-4147-A177-3AD203B41FA5}">
                      <a16:colId xmlns:a16="http://schemas.microsoft.com/office/drawing/2014/main" val="20002"/>
                    </a:ext>
                  </a:extLst>
                </a:gridCol>
                <a:gridCol w="1974112">
                  <a:extLst>
                    <a:ext uri="{9D8B030D-6E8A-4147-A177-3AD203B41FA5}">
                      <a16:colId xmlns:a16="http://schemas.microsoft.com/office/drawing/2014/main" val="20003"/>
                    </a:ext>
                  </a:extLst>
                </a:gridCol>
                <a:gridCol w="1974112">
                  <a:extLst>
                    <a:ext uri="{9D8B030D-6E8A-4147-A177-3AD203B41FA5}">
                      <a16:colId xmlns:a16="http://schemas.microsoft.com/office/drawing/2014/main" val="20004"/>
                    </a:ext>
                  </a:extLst>
                </a:gridCol>
                <a:gridCol w="1974112">
                  <a:extLst>
                    <a:ext uri="{9D8B030D-6E8A-4147-A177-3AD203B41FA5}">
                      <a16:colId xmlns:a16="http://schemas.microsoft.com/office/drawing/2014/main" val="20005"/>
                    </a:ext>
                  </a:extLst>
                </a:gridCol>
              </a:tblGrid>
              <a:tr h="381298">
                <a:tc>
                  <a:txBody>
                    <a:bodyPr/>
                    <a:lstStyle/>
                    <a:p>
                      <a:pPr algn="l" fontAlgn="b"/>
                      <a:r>
                        <a:rPr lang="fr-FR" sz="1800" b="1" u="none" strike="noStrike" dirty="0">
                          <a:effectLst/>
                        </a:rPr>
                        <a:t>Régions</a:t>
                      </a:r>
                      <a:endParaRPr lang="fr-FR" sz="18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800" b="1" u="none" strike="noStrike" dirty="0">
                          <a:effectLst/>
                        </a:rPr>
                        <a:t>P0</a:t>
                      </a:r>
                      <a:endParaRPr lang="fr-FR" sz="18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800" b="1" u="none" strike="noStrike" dirty="0">
                          <a:effectLst/>
                        </a:rPr>
                        <a:t>P1</a:t>
                      </a:r>
                      <a:endParaRPr lang="fr-FR" sz="18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800" b="1" u="none" strike="noStrike">
                          <a:effectLst/>
                        </a:rPr>
                        <a:t>P2</a:t>
                      </a:r>
                      <a:endParaRPr lang="fr-FR" sz="1800" b="1"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800" b="1" u="none" strike="noStrike" dirty="0">
                          <a:effectLst/>
                        </a:rPr>
                        <a:t>P3</a:t>
                      </a:r>
                      <a:endParaRPr lang="fr-FR" sz="18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1800" b="1" u="none" strike="noStrike" dirty="0">
                          <a:effectLst/>
                        </a:rPr>
                        <a:t>P4</a:t>
                      </a:r>
                      <a:endParaRPr lang="fr-FR" sz="18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298">
                <a:tc>
                  <a:txBody>
                    <a:bodyPr/>
                    <a:lstStyle/>
                    <a:p>
                      <a:pPr algn="l" fontAlgn="b"/>
                      <a:r>
                        <a:rPr lang="fr-FR" sz="1800" b="1" u="none" strike="noStrike" dirty="0">
                          <a:effectLst/>
                        </a:rPr>
                        <a:t>BMH</a:t>
                      </a:r>
                      <a:endParaRPr lang="fr-FR" sz="18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ctr"/>
                      <a:r>
                        <a:rPr lang="en-US" sz="1800" b="0" i="0" u="none" strike="noStrike" dirty="0">
                          <a:solidFill>
                            <a:srgbClr val="000000"/>
                          </a:solidFill>
                          <a:effectLst/>
                          <a:latin typeface="Arial" panose="020B0604020202020204" pitchFamily="34" charset="0"/>
                        </a:rPr>
                        <a:t>                - </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ctr"/>
                      <a:r>
                        <a:rPr lang="en-US" sz="1800" b="0" i="0" u="none" strike="noStrike" dirty="0">
                          <a:solidFill>
                            <a:srgbClr val="000000"/>
                          </a:solidFill>
                          <a:effectLst/>
                          <a:latin typeface="Arial" panose="020B0604020202020204" pitchFamily="34" charset="0"/>
                        </a:rPr>
                        <a:t>     345 894 </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ctr"/>
                      <a:r>
                        <a:rPr lang="en-US" sz="1800" b="0" i="0" u="none" strike="noStrike">
                          <a:solidFill>
                            <a:srgbClr val="000000"/>
                          </a:solidFill>
                          <a:effectLst/>
                          <a:latin typeface="Arial" panose="020B0604020202020204" pitchFamily="34" charset="0"/>
                        </a:rPr>
                        <a:t>     345 899 </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ctr"/>
                      <a:r>
                        <a:rPr lang="en-US" sz="1800" b="0" i="0" u="none" strike="noStrike">
                          <a:solidFill>
                            <a:srgbClr val="000000"/>
                          </a:solidFill>
                          <a:effectLst/>
                          <a:latin typeface="Arial" panose="020B0604020202020204" pitchFamily="34" charset="0"/>
                        </a:rPr>
                        <a:t>     348 122 </a:t>
                      </a: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ctr"/>
                      <a:r>
                        <a:rPr lang="en-US" sz="1800" b="0" i="0" u="none" strike="noStrike">
                          <a:solidFill>
                            <a:srgbClr val="000000"/>
                          </a:solidFill>
                          <a:effectLst/>
                          <a:latin typeface="Arial" panose="020B0604020202020204" pitchFamily="34" charset="0"/>
                        </a:rPr>
                        <a:t>     353 829 </a:t>
                      </a:r>
                    </a:p>
                  </a:txBody>
                  <a:tcPr marL="6350" marR="6350" marT="63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81298">
                <a:tc>
                  <a:txBody>
                    <a:bodyPr/>
                    <a:lstStyle/>
                    <a:p>
                      <a:pPr algn="l" fontAlgn="b"/>
                      <a:r>
                        <a:rPr lang="fr-FR" sz="1800" b="1" u="none" strike="noStrike" dirty="0">
                          <a:effectLst/>
                        </a:rPr>
                        <a:t>Cascades</a:t>
                      </a:r>
                      <a:endParaRPr lang="fr-FR"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ctr"/>
                      <a:r>
                        <a:rPr lang="en-US" sz="1800" b="0" i="0" u="none" strike="noStrike">
                          <a:solidFill>
                            <a:srgbClr val="000000"/>
                          </a:solidFill>
                          <a:effectLst/>
                          <a:latin typeface="Arial" panose="020B0604020202020204" pitchFamily="34" charset="0"/>
                        </a:rPr>
                        <a:t>     156 556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162 162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170 222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154 408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177 004 </a:t>
                      </a:r>
                    </a:p>
                  </a:txBody>
                  <a:tcPr marL="6350" marR="6350" marT="6350" marB="0" anchor="ctr"/>
                </a:tc>
                <a:extLst>
                  <a:ext uri="{0D108BD9-81ED-4DB2-BD59-A6C34878D82A}">
                    <a16:rowId xmlns:a16="http://schemas.microsoft.com/office/drawing/2014/main" val="10002"/>
                  </a:ext>
                </a:extLst>
              </a:tr>
              <a:tr h="381298">
                <a:tc>
                  <a:txBody>
                    <a:bodyPr/>
                    <a:lstStyle/>
                    <a:p>
                      <a:pPr algn="l" fontAlgn="b"/>
                      <a:r>
                        <a:rPr lang="fr-FR" sz="1800" b="1" u="none" strike="noStrike" dirty="0">
                          <a:effectLst/>
                        </a:rPr>
                        <a:t>Centre</a:t>
                      </a:r>
                      <a:endParaRPr lang="fr-FR"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ctr"/>
                      <a:r>
                        <a:rPr lang="en-US" sz="1800" b="0" i="0" u="none" strike="noStrike">
                          <a:solidFill>
                            <a:srgbClr val="000000"/>
                          </a:solidFill>
                          <a:effectLst/>
                          <a:latin typeface="Arial" panose="020B0604020202020204" pitchFamily="34" charset="0"/>
                        </a:rPr>
                        <a:t>                -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743 529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815 138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833 837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835 327 </a:t>
                      </a:r>
                    </a:p>
                  </a:txBody>
                  <a:tcPr marL="6350" marR="6350" marT="6350" marB="0" anchor="ctr"/>
                </a:tc>
                <a:extLst>
                  <a:ext uri="{0D108BD9-81ED-4DB2-BD59-A6C34878D82A}">
                    <a16:rowId xmlns:a16="http://schemas.microsoft.com/office/drawing/2014/main" val="10003"/>
                  </a:ext>
                </a:extLst>
              </a:tr>
              <a:tr h="381298">
                <a:tc>
                  <a:txBody>
                    <a:bodyPr/>
                    <a:lstStyle/>
                    <a:p>
                      <a:pPr algn="l" fontAlgn="b"/>
                      <a:r>
                        <a:rPr lang="fr-FR" sz="1800" b="1" u="none" strike="noStrike" dirty="0">
                          <a:effectLst/>
                        </a:rPr>
                        <a:t>Centre-Est</a:t>
                      </a:r>
                      <a:endParaRPr lang="fr-FR"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ctr"/>
                      <a:r>
                        <a:rPr lang="en-US" sz="1800" b="0" i="0" u="none" strike="noStrike">
                          <a:solidFill>
                            <a:srgbClr val="000000"/>
                          </a:solidFill>
                          <a:effectLst/>
                          <a:latin typeface="Arial" panose="020B0604020202020204" pitchFamily="34" charset="0"/>
                        </a:rPr>
                        <a:t>                -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326 567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344 325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324 296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338 525 </a:t>
                      </a:r>
                    </a:p>
                  </a:txBody>
                  <a:tcPr marL="6350" marR="6350" marT="6350" marB="0" anchor="ctr"/>
                </a:tc>
                <a:extLst>
                  <a:ext uri="{0D108BD9-81ED-4DB2-BD59-A6C34878D82A}">
                    <a16:rowId xmlns:a16="http://schemas.microsoft.com/office/drawing/2014/main" val="10004"/>
                  </a:ext>
                </a:extLst>
              </a:tr>
              <a:tr h="381298">
                <a:tc>
                  <a:txBody>
                    <a:bodyPr/>
                    <a:lstStyle/>
                    <a:p>
                      <a:pPr algn="l" fontAlgn="b"/>
                      <a:r>
                        <a:rPr lang="fr-FR" sz="1800" b="1" u="none" strike="noStrike" dirty="0">
                          <a:effectLst/>
                        </a:rPr>
                        <a:t>Centre-Nord</a:t>
                      </a:r>
                      <a:endParaRPr lang="fr-FR"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ctr"/>
                      <a:r>
                        <a:rPr lang="en-US" sz="1800" b="0" i="0" u="none" strike="noStrike">
                          <a:solidFill>
                            <a:srgbClr val="000000"/>
                          </a:solidFill>
                          <a:effectLst/>
                          <a:latin typeface="Arial" panose="020B0604020202020204" pitchFamily="34" charset="0"/>
                        </a:rPr>
                        <a:t>                -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366 234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377 443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390 505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398 687 </a:t>
                      </a:r>
                    </a:p>
                  </a:txBody>
                  <a:tcPr marL="6350" marR="6350" marT="6350" marB="0" anchor="ctr"/>
                </a:tc>
                <a:extLst>
                  <a:ext uri="{0D108BD9-81ED-4DB2-BD59-A6C34878D82A}">
                    <a16:rowId xmlns:a16="http://schemas.microsoft.com/office/drawing/2014/main" val="10005"/>
                  </a:ext>
                </a:extLst>
              </a:tr>
              <a:tr h="381298">
                <a:tc>
                  <a:txBody>
                    <a:bodyPr/>
                    <a:lstStyle/>
                    <a:p>
                      <a:pPr algn="l" fontAlgn="b"/>
                      <a:r>
                        <a:rPr lang="fr-FR" sz="1800" b="1" u="none" strike="noStrike">
                          <a:effectLst/>
                        </a:rPr>
                        <a:t>Centre-Ouest</a:t>
                      </a:r>
                      <a:endParaRPr lang="fr-FR" sz="1800" b="1"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n-US" sz="1800" b="0" i="0" u="none" strike="noStrike">
                          <a:solidFill>
                            <a:srgbClr val="000000"/>
                          </a:solidFill>
                          <a:effectLst/>
                          <a:latin typeface="Arial" panose="020B0604020202020204" pitchFamily="34" charset="0"/>
                        </a:rPr>
                        <a:t>     106 318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647 758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322 865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334 735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327 247 </a:t>
                      </a:r>
                    </a:p>
                  </a:txBody>
                  <a:tcPr marL="6350" marR="6350" marT="6350" marB="0" anchor="ctr"/>
                </a:tc>
                <a:extLst>
                  <a:ext uri="{0D108BD9-81ED-4DB2-BD59-A6C34878D82A}">
                    <a16:rowId xmlns:a16="http://schemas.microsoft.com/office/drawing/2014/main" val="10006"/>
                  </a:ext>
                </a:extLst>
              </a:tr>
              <a:tr h="381298">
                <a:tc>
                  <a:txBody>
                    <a:bodyPr/>
                    <a:lstStyle/>
                    <a:p>
                      <a:pPr algn="l" fontAlgn="b"/>
                      <a:r>
                        <a:rPr lang="fr-FR" sz="1800" b="1" u="none" strike="noStrike" dirty="0">
                          <a:effectLst/>
                        </a:rPr>
                        <a:t>Centre-Sud</a:t>
                      </a:r>
                      <a:endParaRPr lang="fr-FR"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ctr"/>
                      <a:r>
                        <a:rPr lang="en-US" sz="1800" b="0" i="0" u="none" strike="noStrike">
                          <a:solidFill>
                            <a:srgbClr val="000000"/>
                          </a:solidFill>
                          <a:effectLst/>
                          <a:latin typeface="Arial" panose="020B0604020202020204" pitchFamily="34" charset="0"/>
                        </a:rPr>
                        <a:t>       39 151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160 668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169 399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170 934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174 582 </a:t>
                      </a:r>
                    </a:p>
                  </a:txBody>
                  <a:tcPr marL="6350" marR="6350" marT="6350" marB="0" anchor="ctr"/>
                </a:tc>
                <a:extLst>
                  <a:ext uri="{0D108BD9-81ED-4DB2-BD59-A6C34878D82A}">
                    <a16:rowId xmlns:a16="http://schemas.microsoft.com/office/drawing/2014/main" val="10007"/>
                  </a:ext>
                </a:extLst>
              </a:tr>
              <a:tr h="381298">
                <a:tc>
                  <a:txBody>
                    <a:bodyPr/>
                    <a:lstStyle/>
                    <a:p>
                      <a:pPr algn="l" fontAlgn="b"/>
                      <a:r>
                        <a:rPr lang="fr-FR" sz="1800" b="1" u="none" strike="noStrike" dirty="0">
                          <a:effectLst/>
                        </a:rPr>
                        <a:t>Est</a:t>
                      </a:r>
                      <a:endParaRPr lang="fr-FR"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ctr"/>
                      <a:r>
                        <a:rPr lang="en-US" sz="1800" b="0" i="0" u="none" strike="noStrike">
                          <a:solidFill>
                            <a:srgbClr val="000000"/>
                          </a:solidFill>
                          <a:effectLst/>
                          <a:latin typeface="Arial" panose="020B0604020202020204" pitchFamily="34" charset="0"/>
                        </a:rPr>
                        <a:t>       24 730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396 227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427 610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429 142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327 384 </a:t>
                      </a:r>
                    </a:p>
                  </a:txBody>
                  <a:tcPr marL="6350" marR="6350" marT="6350" marB="0" anchor="ctr"/>
                </a:tc>
                <a:extLst>
                  <a:ext uri="{0D108BD9-81ED-4DB2-BD59-A6C34878D82A}">
                    <a16:rowId xmlns:a16="http://schemas.microsoft.com/office/drawing/2014/main" val="10008"/>
                  </a:ext>
                </a:extLst>
              </a:tr>
              <a:tr h="518740">
                <a:tc>
                  <a:txBody>
                    <a:bodyPr/>
                    <a:lstStyle/>
                    <a:p>
                      <a:pPr algn="l" fontAlgn="b"/>
                      <a:r>
                        <a:rPr lang="fr-FR" sz="1800" b="1" u="none" strike="noStrike" dirty="0">
                          <a:effectLst/>
                        </a:rPr>
                        <a:t>Hauts-Bassins</a:t>
                      </a:r>
                      <a:endParaRPr lang="fr-FR"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ctr"/>
                      <a:r>
                        <a:rPr lang="en-US" sz="1800" b="0" i="0" u="none" strike="noStrike">
                          <a:solidFill>
                            <a:srgbClr val="000000"/>
                          </a:solidFill>
                          <a:effectLst/>
                          <a:latin typeface="Arial" panose="020B0604020202020204" pitchFamily="34" charset="0"/>
                        </a:rPr>
                        <a:t>     399 858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477 778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481 374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488 375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494 343 </a:t>
                      </a:r>
                    </a:p>
                  </a:txBody>
                  <a:tcPr marL="6350" marR="6350" marT="6350" marB="0" anchor="ctr"/>
                </a:tc>
                <a:extLst>
                  <a:ext uri="{0D108BD9-81ED-4DB2-BD59-A6C34878D82A}">
                    <a16:rowId xmlns:a16="http://schemas.microsoft.com/office/drawing/2014/main" val="10009"/>
                  </a:ext>
                </a:extLst>
              </a:tr>
              <a:tr h="381298">
                <a:tc>
                  <a:txBody>
                    <a:bodyPr/>
                    <a:lstStyle/>
                    <a:p>
                      <a:pPr algn="l" fontAlgn="b"/>
                      <a:r>
                        <a:rPr lang="fr-FR" sz="1800" b="1" u="none" strike="noStrike" dirty="0">
                          <a:effectLst/>
                        </a:rPr>
                        <a:t>Nord</a:t>
                      </a:r>
                      <a:endParaRPr lang="fr-FR"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ctr"/>
                      <a:r>
                        <a:rPr lang="en-US" sz="1800" b="0" i="0" u="none" strike="noStrike">
                          <a:solidFill>
                            <a:srgbClr val="000000"/>
                          </a:solidFill>
                          <a:effectLst/>
                          <a:latin typeface="Arial" panose="020B0604020202020204" pitchFamily="34" charset="0"/>
                        </a:rPr>
                        <a:t>                -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374 947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387 712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389 739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387 062 </a:t>
                      </a:r>
                    </a:p>
                  </a:txBody>
                  <a:tcPr marL="6350" marR="6350" marT="6350" marB="0" anchor="ctr"/>
                </a:tc>
                <a:extLst>
                  <a:ext uri="{0D108BD9-81ED-4DB2-BD59-A6C34878D82A}">
                    <a16:rowId xmlns:a16="http://schemas.microsoft.com/office/drawing/2014/main" val="10010"/>
                  </a:ext>
                </a:extLst>
              </a:tr>
              <a:tr h="447017">
                <a:tc>
                  <a:txBody>
                    <a:bodyPr/>
                    <a:lstStyle/>
                    <a:p>
                      <a:pPr algn="l" fontAlgn="b"/>
                      <a:r>
                        <a:rPr lang="fr-FR" sz="1800" b="1" u="none" strike="noStrike" dirty="0">
                          <a:effectLst/>
                        </a:rPr>
                        <a:t>Plateau-Central</a:t>
                      </a:r>
                      <a:endParaRPr lang="fr-FR"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ctr"/>
                      <a:r>
                        <a:rPr lang="en-US" sz="1800" b="0" i="0" u="none" strike="noStrike">
                          <a:solidFill>
                            <a:srgbClr val="000000"/>
                          </a:solidFill>
                          <a:effectLst/>
                          <a:latin typeface="Arial" panose="020B0604020202020204" pitchFamily="34" charset="0"/>
                        </a:rPr>
                        <a:t>                -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213 274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219 715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221 394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224 379 </a:t>
                      </a:r>
                    </a:p>
                  </a:txBody>
                  <a:tcPr marL="6350" marR="6350" marT="6350" marB="0" anchor="ctr"/>
                </a:tc>
                <a:extLst>
                  <a:ext uri="{0D108BD9-81ED-4DB2-BD59-A6C34878D82A}">
                    <a16:rowId xmlns:a16="http://schemas.microsoft.com/office/drawing/2014/main" val="10011"/>
                  </a:ext>
                </a:extLst>
              </a:tr>
              <a:tr h="381298">
                <a:tc>
                  <a:txBody>
                    <a:bodyPr/>
                    <a:lstStyle/>
                    <a:p>
                      <a:pPr algn="l" fontAlgn="b"/>
                      <a:r>
                        <a:rPr lang="fr-FR" sz="1800" b="1" u="none" strike="noStrike" dirty="0">
                          <a:effectLst/>
                        </a:rPr>
                        <a:t>Sahel</a:t>
                      </a:r>
                      <a:endParaRPr lang="fr-FR" sz="1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ctr"/>
                      <a:r>
                        <a:rPr lang="en-US" sz="1800" b="0" i="0" u="none" strike="noStrike">
                          <a:solidFill>
                            <a:srgbClr val="000000"/>
                          </a:solidFill>
                          <a:effectLst/>
                          <a:latin typeface="Arial" panose="020B0604020202020204" pitchFamily="34" charset="0"/>
                        </a:rPr>
                        <a:t>                -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200 238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156 013 </a:t>
                      </a:r>
                    </a:p>
                  </a:txBody>
                  <a:tcPr marL="6350" marR="6350" marT="6350" marB="0" anchor="ctr"/>
                </a:tc>
                <a:tc>
                  <a:txBody>
                    <a:bodyPr/>
                    <a:lstStyle/>
                    <a:p>
                      <a:pPr algn="ctr" fontAlgn="ctr"/>
                      <a:r>
                        <a:rPr lang="en-US" sz="1800" b="0" i="0" u="none" strike="noStrike">
                          <a:solidFill>
                            <a:srgbClr val="000000"/>
                          </a:solidFill>
                          <a:effectLst/>
                          <a:latin typeface="Arial" panose="020B0604020202020204" pitchFamily="34" charset="0"/>
                        </a:rPr>
                        <a:t>     219 958 </a:t>
                      </a:r>
                    </a:p>
                  </a:txBody>
                  <a:tcPr marL="6350" marR="6350" marT="6350" marB="0" anchor="ctr"/>
                </a:tc>
                <a:tc>
                  <a:txBody>
                    <a:bodyPr/>
                    <a:lstStyle/>
                    <a:p>
                      <a:pPr algn="ctr" fontAlgn="ctr"/>
                      <a:r>
                        <a:rPr lang="en-US" sz="1800" b="0" i="0" u="none" strike="noStrike" dirty="0">
                          <a:solidFill>
                            <a:srgbClr val="000000"/>
                          </a:solidFill>
                          <a:effectLst/>
                          <a:latin typeface="Arial" panose="020B0604020202020204" pitchFamily="34" charset="0"/>
                        </a:rPr>
                        <a:t>     220 269 </a:t>
                      </a:r>
                    </a:p>
                  </a:txBody>
                  <a:tcPr marL="6350" marR="6350" marT="6350" marB="0" anchor="ctr"/>
                </a:tc>
                <a:extLst>
                  <a:ext uri="{0D108BD9-81ED-4DB2-BD59-A6C34878D82A}">
                    <a16:rowId xmlns:a16="http://schemas.microsoft.com/office/drawing/2014/main" val="10012"/>
                  </a:ext>
                </a:extLst>
              </a:tr>
              <a:tr h="381298">
                <a:tc>
                  <a:txBody>
                    <a:bodyPr/>
                    <a:lstStyle/>
                    <a:p>
                      <a:pPr algn="l" fontAlgn="b"/>
                      <a:r>
                        <a:rPr lang="fr-FR" sz="1800" b="1" u="none" strike="noStrike" dirty="0">
                          <a:effectLst/>
                        </a:rPr>
                        <a:t>Sud-Ouest</a:t>
                      </a:r>
                      <a:endParaRPr lang="fr-FR" sz="18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panose="020B0604020202020204" pitchFamily="34" charset="0"/>
                        </a:rPr>
                        <a:t>     171 246 </a:t>
                      </a: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rial" panose="020B0604020202020204" pitchFamily="34" charset="0"/>
                        </a:rPr>
                        <a:t>   186 378 </a:t>
                      </a: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rial" panose="020B0604020202020204" pitchFamily="34" charset="0"/>
                        </a:rPr>
                        <a:t>     184 347 </a:t>
                      </a: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Arial" panose="020B0604020202020204" pitchFamily="34" charset="0"/>
                        </a:rPr>
                        <a:t>     195 708 </a:t>
                      </a: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rial" panose="020B0604020202020204" pitchFamily="34" charset="0"/>
                        </a:rPr>
                        <a:t>     194 409 </a:t>
                      </a:r>
                    </a:p>
                  </a:txBody>
                  <a:tcPr marL="6350" marR="6350" marT="635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381298">
                <a:tc>
                  <a:txBody>
                    <a:bodyPr/>
                    <a:lstStyle/>
                    <a:p>
                      <a:pPr algn="l" fontAlgn="b"/>
                      <a:r>
                        <a:rPr lang="fr-FR" sz="1800" b="1" u="none" strike="noStrike" dirty="0">
                          <a:effectLst/>
                        </a:rPr>
                        <a:t>Pays</a:t>
                      </a:r>
                      <a:endParaRPr lang="fr-FR" sz="18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FF0000"/>
                          </a:solidFill>
                          <a:effectLst/>
                          <a:latin typeface="Calibri" panose="020F0502020204030204" pitchFamily="34" charset="0"/>
                        </a:rPr>
                        <a:t>       897 859 </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kern="1200" dirty="0">
                          <a:solidFill>
                            <a:srgbClr val="FF0000"/>
                          </a:solidFill>
                          <a:effectLst/>
                          <a:latin typeface="Calibri" panose="020F0502020204030204" pitchFamily="34" charset="0"/>
                          <a:ea typeface="+mn-ea"/>
                          <a:cs typeface="+mn-cs"/>
                        </a:rPr>
                        <a:t>4 601 654</a:t>
                      </a: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FF0000"/>
                          </a:solidFill>
                          <a:effectLst/>
                          <a:latin typeface="Calibri" panose="020F0502020204030204" pitchFamily="34" charset="0"/>
                        </a:rPr>
                        <a:t>    4 402 062 </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FF0000"/>
                          </a:solidFill>
                          <a:effectLst/>
                          <a:latin typeface="Calibri" panose="020F0502020204030204" pitchFamily="34" charset="0"/>
                        </a:rPr>
                        <a:t>    4 501 153 </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FF0000"/>
                          </a:solidFill>
                          <a:effectLst/>
                          <a:latin typeface="Calibri" panose="020F0502020204030204" pitchFamily="34" charset="0"/>
                        </a:rPr>
                        <a:t>    4 453 047 </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669336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8148" y="71275"/>
            <a:ext cx="10515600" cy="510638"/>
          </a:xfrm>
        </p:spPr>
        <p:txBody>
          <a:bodyPr>
            <a:noAutofit/>
          </a:bodyPr>
          <a:lstStyle/>
          <a:p>
            <a:pPr algn="ctr"/>
            <a:r>
              <a:rPr lang="fr-FR" sz="3200" b="1" dirty="0"/>
              <a:t>Nouveaux cas de malnutris dépistés en 2023</a:t>
            </a:r>
          </a:p>
        </p:txBody>
      </p:sp>
      <p:graphicFrame>
        <p:nvGraphicFramePr>
          <p:cNvPr id="5" name="Tableau 4"/>
          <p:cNvGraphicFramePr>
            <a:graphicFrameLocks noGrp="1"/>
          </p:cNvGraphicFramePr>
          <p:nvPr>
            <p:extLst>
              <p:ext uri="{D42A27DB-BD31-4B8C-83A1-F6EECF244321}">
                <p14:modId xmlns:p14="http://schemas.microsoft.com/office/powerpoint/2010/main" val="649690794"/>
              </p:ext>
            </p:extLst>
          </p:nvPr>
        </p:nvGraphicFramePr>
        <p:xfrm>
          <a:off x="117386" y="665804"/>
          <a:ext cx="11779678" cy="6009022"/>
        </p:xfrm>
        <a:graphic>
          <a:graphicData uri="http://schemas.openxmlformats.org/drawingml/2006/table">
            <a:tbl>
              <a:tblPr>
                <a:tableStyleId>{5C22544A-7EE6-4342-B048-85BDC9FD1C3A}</a:tableStyleId>
              </a:tblPr>
              <a:tblGrid>
                <a:gridCol w="1281254">
                  <a:extLst>
                    <a:ext uri="{9D8B030D-6E8A-4147-A177-3AD203B41FA5}">
                      <a16:colId xmlns:a16="http://schemas.microsoft.com/office/drawing/2014/main" val="20000"/>
                    </a:ext>
                  </a:extLst>
                </a:gridCol>
                <a:gridCol w="999179">
                  <a:extLst>
                    <a:ext uri="{9D8B030D-6E8A-4147-A177-3AD203B41FA5}">
                      <a16:colId xmlns:a16="http://schemas.microsoft.com/office/drawing/2014/main" val="20001"/>
                    </a:ext>
                  </a:extLst>
                </a:gridCol>
                <a:gridCol w="885240">
                  <a:extLst>
                    <a:ext uri="{9D8B030D-6E8A-4147-A177-3AD203B41FA5}">
                      <a16:colId xmlns:a16="http://schemas.microsoft.com/office/drawing/2014/main" val="20002"/>
                    </a:ext>
                  </a:extLst>
                </a:gridCol>
                <a:gridCol w="981651">
                  <a:extLst>
                    <a:ext uri="{9D8B030D-6E8A-4147-A177-3AD203B41FA5}">
                      <a16:colId xmlns:a16="http://schemas.microsoft.com/office/drawing/2014/main" val="20003"/>
                    </a:ext>
                  </a:extLst>
                </a:gridCol>
                <a:gridCol w="902768">
                  <a:extLst>
                    <a:ext uri="{9D8B030D-6E8A-4147-A177-3AD203B41FA5}">
                      <a16:colId xmlns:a16="http://schemas.microsoft.com/office/drawing/2014/main" val="20004"/>
                    </a:ext>
                  </a:extLst>
                </a:gridCol>
                <a:gridCol w="858945">
                  <a:extLst>
                    <a:ext uri="{9D8B030D-6E8A-4147-A177-3AD203B41FA5}">
                      <a16:colId xmlns:a16="http://schemas.microsoft.com/office/drawing/2014/main" val="20005"/>
                    </a:ext>
                  </a:extLst>
                </a:gridCol>
                <a:gridCol w="990416">
                  <a:extLst>
                    <a:ext uri="{9D8B030D-6E8A-4147-A177-3AD203B41FA5}">
                      <a16:colId xmlns:a16="http://schemas.microsoft.com/office/drawing/2014/main" val="20006"/>
                    </a:ext>
                  </a:extLst>
                </a:gridCol>
                <a:gridCol w="751676">
                  <a:extLst>
                    <a:ext uri="{9D8B030D-6E8A-4147-A177-3AD203B41FA5}">
                      <a16:colId xmlns:a16="http://schemas.microsoft.com/office/drawing/2014/main" val="20007"/>
                    </a:ext>
                  </a:extLst>
                </a:gridCol>
                <a:gridCol w="896095">
                  <a:extLst>
                    <a:ext uri="{9D8B030D-6E8A-4147-A177-3AD203B41FA5}">
                      <a16:colId xmlns:a16="http://schemas.microsoft.com/office/drawing/2014/main" val="20008"/>
                    </a:ext>
                  </a:extLst>
                </a:gridCol>
                <a:gridCol w="666120">
                  <a:extLst>
                    <a:ext uri="{9D8B030D-6E8A-4147-A177-3AD203B41FA5}">
                      <a16:colId xmlns:a16="http://schemas.microsoft.com/office/drawing/2014/main" val="20009"/>
                    </a:ext>
                  </a:extLst>
                </a:gridCol>
                <a:gridCol w="653552">
                  <a:extLst>
                    <a:ext uri="{9D8B030D-6E8A-4147-A177-3AD203B41FA5}">
                      <a16:colId xmlns:a16="http://schemas.microsoft.com/office/drawing/2014/main" val="20010"/>
                    </a:ext>
                  </a:extLst>
                </a:gridCol>
                <a:gridCol w="956391">
                  <a:extLst>
                    <a:ext uri="{9D8B030D-6E8A-4147-A177-3AD203B41FA5}">
                      <a16:colId xmlns:a16="http://schemas.microsoft.com/office/drawing/2014/main" val="20011"/>
                    </a:ext>
                  </a:extLst>
                </a:gridCol>
                <a:gridCol w="956391">
                  <a:extLst>
                    <a:ext uri="{9D8B030D-6E8A-4147-A177-3AD203B41FA5}">
                      <a16:colId xmlns:a16="http://schemas.microsoft.com/office/drawing/2014/main" val="20012"/>
                    </a:ext>
                  </a:extLst>
                </a:gridCol>
              </a:tblGrid>
              <a:tr h="202649">
                <a:tc>
                  <a:txBody>
                    <a:bodyPr/>
                    <a:lstStyle/>
                    <a:p>
                      <a:pPr algn="l" fontAlgn="b"/>
                      <a:endParaRPr lang="fr-FR" sz="14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gridSpan="6">
                  <a:txBody>
                    <a:bodyPr/>
                    <a:lstStyle/>
                    <a:p>
                      <a:pPr algn="ctr" fontAlgn="b"/>
                      <a:r>
                        <a:rPr lang="fr-FR" sz="1400" b="1" u="none" strike="noStrike" dirty="0">
                          <a:effectLst/>
                        </a:rPr>
                        <a:t>MAM nouveaux cas</a:t>
                      </a:r>
                      <a:endParaRPr lang="fr-FR" sz="14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pPr algn="l" fontAlgn="b"/>
                      <a:endParaRPr lang="fr-FR" sz="14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gridSpan="6">
                  <a:txBody>
                    <a:bodyPr/>
                    <a:lstStyle/>
                    <a:p>
                      <a:pPr algn="ctr" fontAlgn="b"/>
                      <a:r>
                        <a:rPr lang="fr-FR" sz="1400" b="1" u="none" strike="noStrike" dirty="0">
                          <a:effectLst/>
                        </a:rPr>
                        <a:t>MAS nouveaux cas</a:t>
                      </a:r>
                      <a:endParaRPr lang="fr-FR" sz="1400" b="1" i="0" u="none" strike="noStrike" dirty="0">
                        <a:solidFill>
                          <a:srgbClr val="000000"/>
                        </a:solidFill>
                        <a:effectLst/>
                        <a:latin typeface="Calibri" panose="020F0502020204030204" pitchFamily="34" charset="0"/>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fr-FR"/>
                    </a:p>
                  </a:txBody>
                  <a:tcPr/>
                </a:tc>
                <a:tc hMerge="1">
                  <a:txBody>
                    <a:bodyPr/>
                    <a:lstStyle/>
                    <a:p>
                      <a:pPr algn="l" fontAlgn="b"/>
                      <a:endParaRPr lang="fr-FR" sz="14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fr-FR" sz="14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fr-FR" sz="14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hMerge="1">
                  <a:txBody>
                    <a:bodyPr/>
                    <a:lstStyle/>
                    <a:p>
                      <a:pPr algn="l" fontAlgn="b"/>
                      <a:endParaRPr lang="fr-FR" sz="1400" b="1"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02649">
                <a:tc>
                  <a:txBody>
                    <a:bodyPr/>
                    <a:lstStyle/>
                    <a:p>
                      <a:pPr algn="l" fontAlgn="b"/>
                      <a:r>
                        <a:rPr lang="fr-FR" sz="1400" b="1" u="none" strike="noStrike" dirty="0">
                          <a:effectLst/>
                        </a:rPr>
                        <a:t>Régions</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fr-FR" sz="1400" b="1" u="none" strike="noStrike" dirty="0">
                          <a:effectLst/>
                        </a:rPr>
                        <a:t>P0</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fr-FR" sz="1400" b="1" u="none" strike="noStrike" dirty="0">
                          <a:effectLst/>
                        </a:rPr>
                        <a:t>P1</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fr-FR" sz="1400" b="1" u="none" strike="noStrike" dirty="0">
                          <a:effectLst/>
                        </a:rPr>
                        <a:t>P2</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fr-FR" sz="1400" b="1" u="none" strike="noStrike" dirty="0">
                          <a:effectLst/>
                        </a:rPr>
                        <a:t>P3</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fr-FR" sz="1400" b="1" u="none" strike="noStrike" dirty="0">
                          <a:effectLst/>
                        </a:rPr>
                        <a:t>P4</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fr-FR" sz="1400" b="1" u="none" strike="noStrike" dirty="0">
                          <a:effectLst/>
                        </a:rPr>
                        <a:t>Total</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fr-FR" sz="1400" b="1" u="none" strike="noStrike" dirty="0">
                          <a:effectLst/>
                        </a:rPr>
                        <a:t>P0</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fr-FR" sz="1400" b="1" u="none" strike="noStrike" dirty="0">
                          <a:effectLst/>
                        </a:rPr>
                        <a:t>P1</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fr-FR" sz="1400" b="1" u="none" strike="noStrike" dirty="0">
                          <a:effectLst/>
                        </a:rPr>
                        <a:t>P2</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fr-FR" sz="1400" b="1" u="none" strike="noStrike" dirty="0">
                          <a:effectLst/>
                        </a:rPr>
                        <a:t>P3</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fr-FR" sz="1400" b="1" u="none" strike="noStrike" dirty="0">
                          <a:effectLst/>
                        </a:rPr>
                        <a:t>P4</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fr-FR" sz="1400" b="1" u="none" strike="noStrike" dirty="0">
                          <a:effectLst/>
                        </a:rPr>
                        <a:t>Total</a:t>
                      </a:r>
                      <a:endParaRPr lang="fr-FR" sz="1400" b="1"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1329">
                <a:tc>
                  <a:txBody>
                    <a:bodyPr/>
                    <a:lstStyle/>
                    <a:p>
                      <a:pPr algn="l" fontAlgn="b"/>
                      <a:r>
                        <a:rPr lang="fr-FR" sz="1400" b="1" u="none" strike="noStrike" dirty="0">
                          <a:effectLst/>
                        </a:rPr>
                        <a:t>BMH</a:t>
                      </a:r>
                      <a:endParaRPr lang="fr-FR" sz="1400" b="1" i="0" u="none" strike="noStrike" dirty="0">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350" marR="6350" marT="6350" marB="0">
                    <a:lnT w="12700" cap="flat" cmpd="sng" algn="ctr">
                      <a:solidFill>
                        <a:schemeClr val="tx1"/>
                      </a:solidFill>
                      <a:prstDash val="solid"/>
                      <a:round/>
                      <a:headEnd type="none" w="med" len="med"/>
                      <a:tailEnd type="none" w="med" len="med"/>
                    </a:lnT>
                  </a:tcPr>
                </a:tc>
                <a:tc>
                  <a:txBody>
                    <a:bodyPr/>
                    <a:lstStyle/>
                    <a:p>
                      <a:pPr algn="ctr" fontAlgn="b"/>
                      <a:r>
                        <a:rPr lang="en-US" sz="1400" b="0" i="0" u="none" strike="noStrike" dirty="0">
                          <a:solidFill>
                            <a:srgbClr val="000000"/>
                          </a:solidFill>
                          <a:effectLst/>
                          <a:latin typeface="Calibri" panose="020F0502020204030204" pitchFamily="34" charset="0"/>
                        </a:rPr>
                        <a:t>784</a:t>
                      </a:r>
                    </a:p>
                  </a:txBody>
                  <a:tcPr marL="6350" marR="6350" marT="6350" marB="0">
                    <a:lnT w="12700" cap="flat" cmpd="sng" algn="ctr">
                      <a:solidFill>
                        <a:schemeClr val="tx1"/>
                      </a:solidFill>
                      <a:prstDash val="solid"/>
                      <a:round/>
                      <a:headEnd type="none" w="med" len="med"/>
                      <a:tailEnd type="none" w="med" len="med"/>
                    </a:lnT>
                  </a:tcPr>
                </a:tc>
                <a:tc>
                  <a:txBody>
                    <a:bodyPr/>
                    <a:lstStyle/>
                    <a:p>
                      <a:pPr algn="ctr" fontAlgn="b"/>
                      <a:r>
                        <a:rPr lang="en-US" sz="1400" b="0" i="0" u="none" strike="noStrike">
                          <a:solidFill>
                            <a:srgbClr val="000000"/>
                          </a:solidFill>
                          <a:effectLst/>
                          <a:latin typeface="Calibri" panose="020F0502020204030204" pitchFamily="34" charset="0"/>
                        </a:rPr>
                        <a:t>             590   </a:t>
                      </a:r>
                    </a:p>
                  </a:txBody>
                  <a:tcPr marL="6350" marR="6350" marT="6350" marB="0">
                    <a:lnT w="12700" cap="flat" cmpd="sng" algn="ctr">
                      <a:solidFill>
                        <a:schemeClr val="tx1"/>
                      </a:solidFill>
                      <a:prstDash val="solid"/>
                      <a:round/>
                      <a:headEnd type="none" w="med" len="med"/>
                      <a:tailEnd type="none" w="med" len="med"/>
                    </a:lnT>
                  </a:tcPr>
                </a:tc>
                <a:tc>
                  <a:txBody>
                    <a:bodyPr/>
                    <a:lstStyle/>
                    <a:p>
                      <a:pPr algn="ctr" fontAlgn="b"/>
                      <a:r>
                        <a:rPr lang="en-US" sz="1400" b="0" i="0" u="none" strike="noStrike">
                          <a:solidFill>
                            <a:srgbClr val="000000"/>
                          </a:solidFill>
                          <a:effectLst/>
                          <a:latin typeface="Calibri" panose="020F0502020204030204" pitchFamily="34" charset="0"/>
                        </a:rPr>
                        <a:t>             551   </a:t>
                      </a:r>
                    </a:p>
                  </a:txBody>
                  <a:tcPr marL="6350" marR="6350" marT="6350" marB="0">
                    <a:lnT w="12700" cap="flat" cmpd="sng" algn="ctr">
                      <a:solidFill>
                        <a:schemeClr val="tx1"/>
                      </a:solidFill>
                      <a:prstDash val="solid"/>
                      <a:round/>
                      <a:headEnd type="none" w="med" len="med"/>
                      <a:tailEnd type="none" w="med" len="med"/>
                    </a:lnT>
                  </a:tcPr>
                </a:tc>
                <a:tc>
                  <a:txBody>
                    <a:bodyPr/>
                    <a:lstStyle/>
                    <a:p>
                      <a:pPr algn="ctr" fontAlgn="b"/>
                      <a:r>
                        <a:rPr lang="en-US" sz="1400" b="0" i="0" u="none" strike="noStrike">
                          <a:solidFill>
                            <a:srgbClr val="000000"/>
                          </a:solidFill>
                          <a:effectLst/>
                          <a:latin typeface="Calibri" panose="020F0502020204030204" pitchFamily="34" charset="0"/>
                        </a:rPr>
                        <a:t>536</a:t>
                      </a:r>
                    </a:p>
                  </a:txBody>
                  <a:tcPr marL="6350" marR="6350" marT="6350" marB="0">
                    <a:lnT w="12700" cap="flat" cmpd="sng" algn="ctr">
                      <a:solidFill>
                        <a:schemeClr val="tx1"/>
                      </a:solidFill>
                      <a:prstDash val="solid"/>
                      <a:round/>
                      <a:headEnd type="none" w="med" len="med"/>
                      <a:tailEnd type="none" w="med" len="med"/>
                    </a:lnT>
                  </a:tcPr>
                </a:tc>
                <a:tc>
                  <a:txBody>
                    <a:bodyPr/>
                    <a:lstStyle/>
                    <a:p>
                      <a:pPr algn="ctr" fontAlgn="b"/>
                      <a:r>
                        <a:rPr lang="en-US" sz="1400" b="1" i="0" u="none" strike="noStrike">
                          <a:solidFill>
                            <a:srgbClr val="000000"/>
                          </a:solidFill>
                          <a:effectLst/>
                          <a:latin typeface="Calibri" panose="020F0502020204030204" pitchFamily="34" charset="0"/>
                        </a:rPr>
                        <a:t>2461</a:t>
                      </a:r>
                    </a:p>
                  </a:txBody>
                  <a:tcPr marL="6350" marR="6350" marT="6350" marB="0">
                    <a:lnT w="12700" cap="flat" cmpd="sng" algn="ctr">
                      <a:solidFill>
                        <a:schemeClr val="tx1"/>
                      </a:solidFill>
                      <a:prstDash val="solid"/>
                      <a:round/>
                      <a:headEnd type="none" w="med" len="med"/>
                      <a:tailEnd type="none" w="med" len="med"/>
                    </a:lnT>
                  </a:tcPr>
                </a:tc>
                <a:tc>
                  <a:txBody>
                    <a:bodyPr/>
                    <a:lstStyle/>
                    <a:p>
                      <a:pPr algn="ctr" fontAlgn="b"/>
                      <a:r>
                        <a:rPr lang="en-US" sz="1400" b="0" i="0" u="none" strike="noStrike">
                          <a:solidFill>
                            <a:srgbClr val="000000"/>
                          </a:solidFill>
                          <a:effectLst/>
                          <a:latin typeface="Calibri" panose="020F0502020204030204" pitchFamily="34" charset="0"/>
                        </a:rPr>
                        <a:t>0</a:t>
                      </a:r>
                    </a:p>
                  </a:txBody>
                  <a:tcPr marL="6350" marR="6350" marT="6350" marB="0">
                    <a:lnT w="12700" cap="flat" cmpd="sng" algn="ctr">
                      <a:solidFill>
                        <a:schemeClr val="tx1"/>
                      </a:solidFill>
                      <a:prstDash val="solid"/>
                      <a:round/>
                      <a:headEnd type="none" w="med" len="med"/>
                      <a:tailEnd type="none" w="med" len="med"/>
                    </a:lnT>
                  </a:tcPr>
                </a:tc>
                <a:tc>
                  <a:txBody>
                    <a:bodyPr/>
                    <a:lstStyle/>
                    <a:p>
                      <a:pPr algn="ctr" fontAlgn="b"/>
                      <a:r>
                        <a:rPr lang="en-US" sz="1400" b="0" i="0" u="none" strike="noStrike">
                          <a:solidFill>
                            <a:srgbClr val="000000"/>
                          </a:solidFill>
                          <a:effectLst/>
                          <a:latin typeface="Calibri" panose="020F0502020204030204" pitchFamily="34" charset="0"/>
                        </a:rPr>
                        <a:t>277</a:t>
                      </a:r>
                    </a:p>
                  </a:txBody>
                  <a:tcPr marL="6350" marR="6350" marT="6350" marB="0">
                    <a:lnT w="12700" cap="flat" cmpd="sng" algn="ctr">
                      <a:solidFill>
                        <a:schemeClr val="tx1"/>
                      </a:solidFill>
                      <a:prstDash val="solid"/>
                      <a:round/>
                      <a:headEnd type="none" w="med" len="med"/>
                      <a:tailEnd type="none" w="med" len="med"/>
                    </a:lnT>
                  </a:tcPr>
                </a:tc>
                <a:tc>
                  <a:txBody>
                    <a:bodyPr/>
                    <a:lstStyle/>
                    <a:p>
                      <a:pPr algn="ctr" fontAlgn="b"/>
                      <a:r>
                        <a:rPr lang="en-US" sz="1400" b="0" i="0" u="none" strike="noStrike" dirty="0">
                          <a:solidFill>
                            <a:srgbClr val="000000"/>
                          </a:solidFill>
                          <a:effectLst/>
                          <a:latin typeface="Calibri" panose="020F0502020204030204" pitchFamily="34" charset="0"/>
                        </a:rPr>
                        <a:t>249   </a:t>
                      </a:r>
                    </a:p>
                  </a:txBody>
                  <a:tcPr marL="6350" marR="6350" marT="6350" marB="0">
                    <a:lnT w="12700" cap="flat" cmpd="sng" algn="ctr">
                      <a:solidFill>
                        <a:schemeClr val="tx1"/>
                      </a:solidFill>
                      <a:prstDash val="solid"/>
                      <a:round/>
                      <a:headEnd type="none" w="med" len="med"/>
                      <a:tailEnd type="none" w="med" len="med"/>
                    </a:lnT>
                  </a:tcPr>
                </a:tc>
                <a:tc>
                  <a:txBody>
                    <a:bodyPr/>
                    <a:lstStyle/>
                    <a:p>
                      <a:pPr algn="ctr" fontAlgn="b"/>
                      <a:r>
                        <a:rPr lang="en-US" sz="1400" b="0" i="0" u="none" strike="noStrike" dirty="0">
                          <a:solidFill>
                            <a:srgbClr val="000000"/>
                          </a:solidFill>
                          <a:effectLst/>
                          <a:latin typeface="Calibri" panose="020F0502020204030204" pitchFamily="34" charset="0"/>
                        </a:rPr>
                        <a:t>241   </a:t>
                      </a:r>
                    </a:p>
                  </a:txBody>
                  <a:tcPr marL="6350" marR="6350" marT="6350" marB="0">
                    <a:lnT w="12700" cap="flat" cmpd="sng" algn="ctr">
                      <a:solidFill>
                        <a:schemeClr val="tx1"/>
                      </a:solidFill>
                      <a:prstDash val="solid"/>
                      <a:round/>
                      <a:headEnd type="none" w="med" len="med"/>
                      <a:tailEnd type="none" w="med" len="med"/>
                    </a:lnT>
                  </a:tcPr>
                </a:tc>
                <a:tc>
                  <a:txBody>
                    <a:bodyPr/>
                    <a:lstStyle/>
                    <a:p>
                      <a:pPr algn="ctr" fontAlgn="b"/>
                      <a:r>
                        <a:rPr lang="en-US" sz="1400" b="0" i="0" u="none" strike="noStrike">
                          <a:solidFill>
                            <a:srgbClr val="000000"/>
                          </a:solidFill>
                          <a:effectLst/>
                          <a:latin typeface="Calibri" panose="020F0502020204030204" pitchFamily="34" charset="0"/>
                        </a:rPr>
                        <a:t>266</a:t>
                      </a:r>
                    </a:p>
                  </a:txBody>
                  <a:tcPr marL="6350" marR="6350" marT="6350" marB="0">
                    <a:lnT w="12700" cap="flat" cmpd="sng" algn="ctr">
                      <a:solidFill>
                        <a:schemeClr val="tx1"/>
                      </a:solidFill>
                      <a:prstDash val="solid"/>
                      <a:round/>
                      <a:headEnd type="none" w="med" len="med"/>
                      <a:tailEnd type="none" w="med" len="med"/>
                    </a:lnT>
                  </a:tcPr>
                </a:tc>
                <a:tc>
                  <a:txBody>
                    <a:bodyPr/>
                    <a:lstStyle/>
                    <a:p>
                      <a:pPr algn="ctr" fontAlgn="b"/>
                      <a:r>
                        <a:rPr lang="en-US" sz="1400" b="1" i="0" u="none" strike="noStrike" dirty="0">
                          <a:solidFill>
                            <a:srgbClr val="000000"/>
                          </a:solidFill>
                          <a:effectLst/>
                          <a:latin typeface="Calibri" panose="020F0502020204030204" pitchFamily="34" charset="0"/>
                        </a:rPr>
                        <a:t>1033</a:t>
                      </a:r>
                    </a:p>
                  </a:txBody>
                  <a:tcPr marL="6350" marR="6350" marT="635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387096">
                <a:tc>
                  <a:txBody>
                    <a:bodyPr/>
                    <a:lstStyle/>
                    <a:p>
                      <a:pPr algn="l" fontAlgn="b"/>
                      <a:r>
                        <a:rPr lang="fr-FR" sz="1400" b="1" u="none" strike="noStrike" dirty="0">
                          <a:effectLst/>
                        </a:rPr>
                        <a:t>Cascades</a:t>
                      </a:r>
                      <a:endParaRPr lang="fr-FR" sz="1400" b="1"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400" b="0" i="0" u="none" strike="noStrike" dirty="0">
                          <a:solidFill>
                            <a:srgbClr val="000000"/>
                          </a:solidFill>
                          <a:effectLst/>
                          <a:latin typeface="Calibri" panose="020F0502020204030204" pitchFamily="34" charset="0"/>
                        </a:rPr>
                        <a:t>228</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128</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             181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             160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144</a:t>
                      </a:r>
                    </a:p>
                  </a:txBody>
                  <a:tcPr marL="6350" marR="6350" marT="6350" marB="0"/>
                </a:tc>
                <a:tc>
                  <a:txBody>
                    <a:bodyPr/>
                    <a:lstStyle/>
                    <a:p>
                      <a:pPr algn="ctr" fontAlgn="b"/>
                      <a:r>
                        <a:rPr lang="en-US" sz="1400" b="1" i="0" u="none" strike="noStrike">
                          <a:solidFill>
                            <a:srgbClr val="000000"/>
                          </a:solidFill>
                          <a:effectLst/>
                          <a:latin typeface="Calibri" panose="020F0502020204030204" pitchFamily="34" charset="0"/>
                        </a:rPr>
                        <a:t>841</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91</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57</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67   </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51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42</a:t>
                      </a:r>
                    </a:p>
                  </a:txBody>
                  <a:tcPr marL="6350" marR="6350" marT="6350" marB="0"/>
                </a:tc>
                <a:tc>
                  <a:txBody>
                    <a:bodyPr/>
                    <a:lstStyle/>
                    <a:p>
                      <a:pPr algn="ctr" fontAlgn="b"/>
                      <a:r>
                        <a:rPr lang="en-US" sz="1400" b="1" i="0" u="none" strike="noStrike" dirty="0">
                          <a:solidFill>
                            <a:srgbClr val="000000"/>
                          </a:solidFill>
                          <a:effectLst/>
                          <a:latin typeface="Calibri" panose="020F0502020204030204" pitchFamily="34" charset="0"/>
                        </a:rPr>
                        <a:t>308</a:t>
                      </a:r>
                    </a:p>
                  </a:txBody>
                  <a:tcPr marL="6350" marR="6350" marT="6350" marB="0"/>
                </a:tc>
                <a:extLst>
                  <a:ext uri="{0D108BD9-81ED-4DB2-BD59-A6C34878D82A}">
                    <a16:rowId xmlns:a16="http://schemas.microsoft.com/office/drawing/2014/main" val="10003"/>
                  </a:ext>
                </a:extLst>
              </a:tr>
              <a:tr h="411329">
                <a:tc>
                  <a:txBody>
                    <a:bodyPr/>
                    <a:lstStyle/>
                    <a:p>
                      <a:pPr algn="l" fontAlgn="b"/>
                      <a:r>
                        <a:rPr lang="fr-FR" sz="1400" b="1" u="none" strike="noStrike" dirty="0">
                          <a:effectLst/>
                        </a:rPr>
                        <a:t>Centre</a:t>
                      </a:r>
                      <a:endParaRPr lang="fr-FR" sz="1400" b="1"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400" b="0" i="0" u="none" strike="noStrike">
                          <a:solidFill>
                            <a:srgbClr val="000000"/>
                          </a:solidFill>
                          <a:effectLst/>
                          <a:latin typeface="Calibri" panose="020F0502020204030204" pitchFamily="34" charset="0"/>
                        </a:rPr>
                        <a:t>0</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777</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             749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             737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661</a:t>
                      </a:r>
                    </a:p>
                  </a:txBody>
                  <a:tcPr marL="6350" marR="6350" marT="6350" marB="0"/>
                </a:tc>
                <a:tc>
                  <a:txBody>
                    <a:bodyPr/>
                    <a:lstStyle/>
                    <a:p>
                      <a:pPr algn="ctr" fontAlgn="b"/>
                      <a:r>
                        <a:rPr lang="en-US" sz="1400" b="1" i="0" u="none" strike="noStrike" dirty="0">
                          <a:solidFill>
                            <a:srgbClr val="000000"/>
                          </a:solidFill>
                          <a:effectLst/>
                          <a:latin typeface="Calibri" panose="020F0502020204030204" pitchFamily="34" charset="0"/>
                        </a:rPr>
                        <a:t>2924</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266</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288   </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268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251</a:t>
                      </a:r>
                    </a:p>
                  </a:txBody>
                  <a:tcPr marL="6350" marR="6350" marT="6350" marB="0"/>
                </a:tc>
                <a:tc>
                  <a:txBody>
                    <a:bodyPr/>
                    <a:lstStyle/>
                    <a:p>
                      <a:pPr algn="ctr" fontAlgn="b"/>
                      <a:r>
                        <a:rPr lang="en-US" sz="1400" b="1" i="0" u="none" strike="noStrike">
                          <a:solidFill>
                            <a:srgbClr val="000000"/>
                          </a:solidFill>
                          <a:effectLst/>
                          <a:latin typeface="Calibri" panose="020F0502020204030204" pitchFamily="34" charset="0"/>
                        </a:rPr>
                        <a:t>1073</a:t>
                      </a:r>
                    </a:p>
                  </a:txBody>
                  <a:tcPr marL="6350" marR="6350" marT="6350" marB="0"/>
                </a:tc>
                <a:extLst>
                  <a:ext uri="{0D108BD9-81ED-4DB2-BD59-A6C34878D82A}">
                    <a16:rowId xmlns:a16="http://schemas.microsoft.com/office/drawing/2014/main" val="10004"/>
                  </a:ext>
                </a:extLst>
              </a:tr>
              <a:tr h="411329">
                <a:tc>
                  <a:txBody>
                    <a:bodyPr/>
                    <a:lstStyle/>
                    <a:p>
                      <a:pPr algn="l" fontAlgn="b"/>
                      <a:r>
                        <a:rPr lang="fr-FR" sz="1400" b="1" u="none" strike="noStrike" dirty="0">
                          <a:effectLst/>
                        </a:rPr>
                        <a:t>Centre-Est</a:t>
                      </a:r>
                      <a:endParaRPr lang="fr-FR" sz="1400" b="1"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400" b="0" i="0" u="none" strike="noStrike">
                          <a:solidFill>
                            <a:srgbClr val="000000"/>
                          </a:solidFill>
                          <a:effectLst/>
                          <a:latin typeface="Calibri" panose="020F0502020204030204" pitchFamily="34" charset="0"/>
                        </a:rPr>
                        <a:t>0</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964</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773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             402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348</a:t>
                      </a:r>
                    </a:p>
                  </a:txBody>
                  <a:tcPr marL="6350" marR="6350" marT="6350" marB="0"/>
                </a:tc>
                <a:tc>
                  <a:txBody>
                    <a:bodyPr/>
                    <a:lstStyle/>
                    <a:p>
                      <a:pPr algn="ctr" fontAlgn="b"/>
                      <a:r>
                        <a:rPr lang="en-US" sz="1400" b="1" i="0" u="none" strike="noStrike" dirty="0">
                          <a:solidFill>
                            <a:srgbClr val="000000"/>
                          </a:solidFill>
                          <a:effectLst/>
                          <a:latin typeface="Calibri" panose="020F0502020204030204" pitchFamily="34" charset="0"/>
                        </a:rPr>
                        <a:t>2487</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147</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148   </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92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67</a:t>
                      </a:r>
                    </a:p>
                  </a:txBody>
                  <a:tcPr marL="6350" marR="6350" marT="6350" marB="0"/>
                </a:tc>
                <a:tc>
                  <a:txBody>
                    <a:bodyPr/>
                    <a:lstStyle/>
                    <a:p>
                      <a:pPr algn="ctr" fontAlgn="b"/>
                      <a:r>
                        <a:rPr lang="en-US" sz="1400" b="1" i="0" u="none" strike="noStrike">
                          <a:solidFill>
                            <a:srgbClr val="000000"/>
                          </a:solidFill>
                          <a:effectLst/>
                          <a:latin typeface="Calibri" panose="020F0502020204030204" pitchFamily="34" charset="0"/>
                        </a:rPr>
                        <a:t>454</a:t>
                      </a:r>
                    </a:p>
                  </a:txBody>
                  <a:tcPr marL="6350" marR="6350" marT="6350" marB="0"/>
                </a:tc>
                <a:extLst>
                  <a:ext uri="{0D108BD9-81ED-4DB2-BD59-A6C34878D82A}">
                    <a16:rowId xmlns:a16="http://schemas.microsoft.com/office/drawing/2014/main" val="10005"/>
                  </a:ext>
                </a:extLst>
              </a:tr>
              <a:tr h="411329">
                <a:tc>
                  <a:txBody>
                    <a:bodyPr/>
                    <a:lstStyle/>
                    <a:p>
                      <a:pPr algn="l" fontAlgn="b"/>
                      <a:r>
                        <a:rPr lang="fr-FR" sz="1400" b="1" u="none" strike="noStrike" dirty="0">
                          <a:effectLst/>
                        </a:rPr>
                        <a:t>Centre-Nord</a:t>
                      </a:r>
                      <a:endParaRPr lang="fr-FR" sz="1400" b="1"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400" b="0" i="0" u="none" strike="noStrike">
                          <a:solidFill>
                            <a:srgbClr val="000000"/>
                          </a:solidFill>
                          <a:effectLst/>
                          <a:latin typeface="Calibri" panose="020F0502020204030204" pitchFamily="34" charset="0"/>
                        </a:rPr>
                        <a:t>0</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2124</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1 934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2 075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1835</a:t>
                      </a:r>
                    </a:p>
                  </a:txBody>
                  <a:tcPr marL="6350" marR="6350" marT="6350" marB="0"/>
                </a:tc>
                <a:tc>
                  <a:txBody>
                    <a:bodyPr/>
                    <a:lstStyle/>
                    <a:p>
                      <a:pPr algn="ctr" fontAlgn="b"/>
                      <a:r>
                        <a:rPr lang="en-US" sz="1400" b="1" i="0" u="none" strike="noStrike">
                          <a:solidFill>
                            <a:srgbClr val="000000"/>
                          </a:solidFill>
                          <a:effectLst/>
                          <a:latin typeface="Calibri" panose="020F0502020204030204" pitchFamily="34" charset="0"/>
                        </a:rPr>
                        <a:t>7968</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490</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463   </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474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440</a:t>
                      </a:r>
                    </a:p>
                  </a:txBody>
                  <a:tcPr marL="6350" marR="6350" marT="6350" marB="0"/>
                </a:tc>
                <a:tc>
                  <a:txBody>
                    <a:bodyPr/>
                    <a:lstStyle/>
                    <a:p>
                      <a:pPr algn="ctr" fontAlgn="b"/>
                      <a:r>
                        <a:rPr lang="en-US" sz="1400" b="1" i="0" u="none" strike="noStrike">
                          <a:solidFill>
                            <a:srgbClr val="000000"/>
                          </a:solidFill>
                          <a:effectLst/>
                          <a:latin typeface="Calibri" panose="020F0502020204030204" pitchFamily="34" charset="0"/>
                        </a:rPr>
                        <a:t>1867</a:t>
                      </a:r>
                    </a:p>
                  </a:txBody>
                  <a:tcPr marL="6350" marR="6350" marT="6350" marB="0"/>
                </a:tc>
                <a:extLst>
                  <a:ext uri="{0D108BD9-81ED-4DB2-BD59-A6C34878D82A}">
                    <a16:rowId xmlns:a16="http://schemas.microsoft.com/office/drawing/2014/main" val="10006"/>
                  </a:ext>
                </a:extLst>
              </a:tr>
              <a:tr h="411329">
                <a:tc>
                  <a:txBody>
                    <a:bodyPr/>
                    <a:lstStyle/>
                    <a:p>
                      <a:pPr algn="l" fontAlgn="b"/>
                      <a:r>
                        <a:rPr lang="fr-FR" sz="1400" b="1" u="none" strike="noStrike" dirty="0">
                          <a:effectLst/>
                        </a:rPr>
                        <a:t>Centre-Ouest</a:t>
                      </a:r>
                      <a:endParaRPr lang="fr-FR" sz="1400" b="1"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400" b="0" i="0" u="none" strike="noStrike">
                          <a:solidFill>
                            <a:srgbClr val="000000"/>
                          </a:solidFill>
                          <a:effectLst/>
                          <a:latin typeface="Calibri" panose="020F0502020204030204" pitchFamily="34" charset="0"/>
                        </a:rPr>
                        <a:t>267</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628</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551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578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413</a:t>
                      </a:r>
                    </a:p>
                  </a:txBody>
                  <a:tcPr marL="6350" marR="6350" marT="6350" marB="0"/>
                </a:tc>
                <a:tc>
                  <a:txBody>
                    <a:bodyPr/>
                    <a:lstStyle/>
                    <a:p>
                      <a:pPr algn="ctr" fontAlgn="b"/>
                      <a:r>
                        <a:rPr lang="en-US" sz="1400" b="1" i="0" u="none" strike="noStrike" dirty="0">
                          <a:solidFill>
                            <a:srgbClr val="000000"/>
                          </a:solidFill>
                          <a:effectLst/>
                          <a:latin typeface="Calibri" panose="020F0502020204030204" pitchFamily="34" charset="0"/>
                        </a:rPr>
                        <a:t>2437</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63</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183</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173   </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119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135</a:t>
                      </a:r>
                    </a:p>
                  </a:txBody>
                  <a:tcPr marL="6350" marR="6350" marT="6350" marB="0"/>
                </a:tc>
                <a:tc>
                  <a:txBody>
                    <a:bodyPr/>
                    <a:lstStyle/>
                    <a:p>
                      <a:pPr algn="ctr" fontAlgn="b"/>
                      <a:r>
                        <a:rPr lang="en-US" sz="1400" b="1" i="0" u="none" strike="noStrike">
                          <a:solidFill>
                            <a:srgbClr val="000000"/>
                          </a:solidFill>
                          <a:effectLst/>
                          <a:latin typeface="Calibri" panose="020F0502020204030204" pitchFamily="34" charset="0"/>
                        </a:rPr>
                        <a:t>673</a:t>
                      </a:r>
                    </a:p>
                  </a:txBody>
                  <a:tcPr marL="6350" marR="6350" marT="6350" marB="0"/>
                </a:tc>
                <a:extLst>
                  <a:ext uri="{0D108BD9-81ED-4DB2-BD59-A6C34878D82A}">
                    <a16:rowId xmlns:a16="http://schemas.microsoft.com/office/drawing/2014/main" val="10007"/>
                  </a:ext>
                </a:extLst>
              </a:tr>
              <a:tr h="411329">
                <a:tc>
                  <a:txBody>
                    <a:bodyPr/>
                    <a:lstStyle/>
                    <a:p>
                      <a:pPr algn="l" fontAlgn="b"/>
                      <a:r>
                        <a:rPr lang="fr-FR" sz="1400" b="1" u="none" strike="noStrike" dirty="0">
                          <a:effectLst/>
                        </a:rPr>
                        <a:t>Centre-Sud</a:t>
                      </a:r>
                      <a:endParaRPr lang="fr-FR" sz="1400" b="1"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400" b="0" i="0" u="none" strike="noStrike">
                          <a:solidFill>
                            <a:srgbClr val="000000"/>
                          </a:solidFill>
                          <a:effectLst/>
                          <a:latin typeface="Calibri" panose="020F0502020204030204" pitchFamily="34" charset="0"/>
                        </a:rPr>
                        <a:t>34</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107</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68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110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114</a:t>
                      </a:r>
                    </a:p>
                  </a:txBody>
                  <a:tcPr marL="6350" marR="6350" marT="6350" marB="0"/>
                </a:tc>
                <a:tc>
                  <a:txBody>
                    <a:bodyPr/>
                    <a:lstStyle/>
                    <a:p>
                      <a:pPr algn="ctr" fontAlgn="b"/>
                      <a:r>
                        <a:rPr lang="en-US" sz="1400" b="1" i="0" u="none" strike="noStrike" dirty="0">
                          <a:solidFill>
                            <a:srgbClr val="000000"/>
                          </a:solidFill>
                          <a:effectLst/>
                          <a:latin typeface="Calibri" panose="020F0502020204030204" pitchFamily="34" charset="0"/>
                        </a:rPr>
                        <a:t>433</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7</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44</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47   </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33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44</a:t>
                      </a:r>
                    </a:p>
                  </a:txBody>
                  <a:tcPr marL="6350" marR="6350" marT="6350" marB="0"/>
                </a:tc>
                <a:tc>
                  <a:txBody>
                    <a:bodyPr/>
                    <a:lstStyle/>
                    <a:p>
                      <a:pPr algn="ctr" fontAlgn="b"/>
                      <a:r>
                        <a:rPr lang="en-US" sz="1400" b="1" i="0" u="none" strike="noStrike">
                          <a:solidFill>
                            <a:srgbClr val="000000"/>
                          </a:solidFill>
                          <a:effectLst/>
                          <a:latin typeface="Calibri" panose="020F0502020204030204" pitchFamily="34" charset="0"/>
                        </a:rPr>
                        <a:t>175</a:t>
                      </a:r>
                    </a:p>
                  </a:txBody>
                  <a:tcPr marL="6350" marR="6350" marT="6350" marB="0"/>
                </a:tc>
                <a:extLst>
                  <a:ext uri="{0D108BD9-81ED-4DB2-BD59-A6C34878D82A}">
                    <a16:rowId xmlns:a16="http://schemas.microsoft.com/office/drawing/2014/main" val="10008"/>
                  </a:ext>
                </a:extLst>
              </a:tr>
              <a:tr h="411329">
                <a:tc>
                  <a:txBody>
                    <a:bodyPr/>
                    <a:lstStyle/>
                    <a:p>
                      <a:pPr algn="l" fontAlgn="b"/>
                      <a:r>
                        <a:rPr lang="fr-FR" sz="1400" b="1" u="none" strike="noStrike" dirty="0">
                          <a:effectLst/>
                        </a:rPr>
                        <a:t>Est</a:t>
                      </a:r>
                      <a:endParaRPr lang="fr-FR" sz="1400" b="1"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400" b="0" i="0" u="none" strike="noStrike">
                          <a:solidFill>
                            <a:srgbClr val="000000"/>
                          </a:solidFill>
                          <a:effectLst/>
                          <a:latin typeface="Calibri" panose="020F0502020204030204" pitchFamily="34" charset="0"/>
                        </a:rPr>
                        <a:t>125</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1625</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1 410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1 367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1656</a:t>
                      </a:r>
                    </a:p>
                  </a:txBody>
                  <a:tcPr marL="6350" marR="6350" marT="6350" marB="0"/>
                </a:tc>
                <a:tc>
                  <a:txBody>
                    <a:bodyPr/>
                    <a:lstStyle/>
                    <a:p>
                      <a:pPr algn="ctr" fontAlgn="b"/>
                      <a:r>
                        <a:rPr lang="en-US" sz="1400" b="1" i="0" u="none" strike="noStrike">
                          <a:solidFill>
                            <a:srgbClr val="000000"/>
                          </a:solidFill>
                          <a:effectLst/>
                          <a:latin typeface="Calibri" panose="020F0502020204030204" pitchFamily="34" charset="0"/>
                        </a:rPr>
                        <a:t>6183</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115</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780</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657   </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724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550</a:t>
                      </a:r>
                    </a:p>
                  </a:txBody>
                  <a:tcPr marL="6350" marR="6350" marT="6350" marB="0"/>
                </a:tc>
                <a:tc>
                  <a:txBody>
                    <a:bodyPr/>
                    <a:lstStyle/>
                    <a:p>
                      <a:pPr algn="ctr" fontAlgn="b"/>
                      <a:r>
                        <a:rPr lang="en-US" sz="1400" b="1" i="0" u="none" strike="noStrike" dirty="0">
                          <a:solidFill>
                            <a:srgbClr val="000000"/>
                          </a:solidFill>
                          <a:effectLst/>
                          <a:latin typeface="Calibri" panose="020F0502020204030204" pitchFamily="34" charset="0"/>
                        </a:rPr>
                        <a:t>2826</a:t>
                      </a:r>
                    </a:p>
                  </a:txBody>
                  <a:tcPr marL="6350" marR="6350" marT="6350" marB="0"/>
                </a:tc>
                <a:extLst>
                  <a:ext uri="{0D108BD9-81ED-4DB2-BD59-A6C34878D82A}">
                    <a16:rowId xmlns:a16="http://schemas.microsoft.com/office/drawing/2014/main" val="10009"/>
                  </a:ext>
                </a:extLst>
              </a:tr>
              <a:tr h="411329">
                <a:tc>
                  <a:txBody>
                    <a:bodyPr/>
                    <a:lstStyle/>
                    <a:p>
                      <a:pPr algn="l" fontAlgn="b"/>
                      <a:r>
                        <a:rPr lang="fr-FR" sz="1400" b="1" u="none" strike="noStrike" dirty="0">
                          <a:effectLst/>
                        </a:rPr>
                        <a:t>Hauts-Bassins</a:t>
                      </a:r>
                      <a:endParaRPr lang="fr-FR" sz="1400" b="1"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400" b="0" i="0" u="none" strike="noStrike">
                          <a:solidFill>
                            <a:srgbClr val="000000"/>
                          </a:solidFill>
                          <a:effectLst/>
                          <a:latin typeface="Calibri" panose="020F0502020204030204" pitchFamily="34" charset="0"/>
                        </a:rPr>
                        <a:t>660</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580</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583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504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466</a:t>
                      </a:r>
                    </a:p>
                  </a:txBody>
                  <a:tcPr marL="6350" marR="6350" marT="6350" marB="0"/>
                </a:tc>
                <a:tc>
                  <a:txBody>
                    <a:bodyPr/>
                    <a:lstStyle/>
                    <a:p>
                      <a:pPr algn="ctr" fontAlgn="b"/>
                      <a:r>
                        <a:rPr lang="en-US" sz="1400" b="1" i="0" u="none" strike="noStrike">
                          <a:solidFill>
                            <a:srgbClr val="000000"/>
                          </a:solidFill>
                          <a:effectLst/>
                          <a:latin typeface="Calibri" panose="020F0502020204030204" pitchFamily="34" charset="0"/>
                        </a:rPr>
                        <a:t>2793</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191</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172</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170   </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172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141</a:t>
                      </a:r>
                    </a:p>
                  </a:txBody>
                  <a:tcPr marL="6350" marR="6350" marT="6350" marB="0"/>
                </a:tc>
                <a:tc>
                  <a:txBody>
                    <a:bodyPr/>
                    <a:lstStyle/>
                    <a:p>
                      <a:pPr algn="ctr" fontAlgn="b"/>
                      <a:r>
                        <a:rPr lang="en-US" sz="1400" b="1" i="0" u="none" strike="noStrike" dirty="0">
                          <a:solidFill>
                            <a:srgbClr val="000000"/>
                          </a:solidFill>
                          <a:effectLst/>
                          <a:latin typeface="Calibri" panose="020F0502020204030204" pitchFamily="34" charset="0"/>
                        </a:rPr>
                        <a:t>846</a:t>
                      </a:r>
                    </a:p>
                  </a:txBody>
                  <a:tcPr marL="6350" marR="6350" marT="6350" marB="0"/>
                </a:tc>
                <a:extLst>
                  <a:ext uri="{0D108BD9-81ED-4DB2-BD59-A6C34878D82A}">
                    <a16:rowId xmlns:a16="http://schemas.microsoft.com/office/drawing/2014/main" val="10010"/>
                  </a:ext>
                </a:extLst>
              </a:tr>
              <a:tr h="411329">
                <a:tc>
                  <a:txBody>
                    <a:bodyPr/>
                    <a:lstStyle/>
                    <a:p>
                      <a:pPr algn="l" fontAlgn="b"/>
                      <a:r>
                        <a:rPr lang="fr-FR" sz="1400" b="1" u="none" strike="noStrike" dirty="0">
                          <a:effectLst/>
                        </a:rPr>
                        <a:t>Nord</a:t>
                      </a:r>
                      <a:endParaRPr lang="fr-FR" sz="1400" b="1"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400" b="0" i="0" u="none" strike="noStrike">
                          <a:solidFill>
                            <a:srgbClr val="000000"/>
                          </a:solidFill>
                          <a:effectLst/>
                          <a:latin typeface="Calibri" panose="020F0502020204030204" pitchFamily="34" charset="0"/>
                        </a:rPr>
                        <a:t>0</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1392</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1 318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1 292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1254</a:t>
                      </a:r>
                    </a:p>
                  </a:txBody>
                  <a:tcPr marL="6350" marR="6350" marT="6350" marB="0"/>
                </a:tc>
                <a:tc>
                  <a:txBody>
                    <a:bodyPr/>
                    <a:lstStyle/>
                    <a:p>
                      <a:pPr algn="ctr" fontAlgn="b"/>
                      <a:r>
                        <a:rPr lang="en-US" sz="1400" b="1" i="0" u="none" strike="noStrike">
                          <a:solidFill>
                            <a:srgbClr val="000000"/>
                          </a:solidFill>
                          <a:effectLst/>
                          <a:latin typeface="Calibri" panose="020F0502020204030204" pitchFamily="34" charset="0"/>
                        </a:rPr>
                        <a:t>5256</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365</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393   </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408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448</a:t>
                      </a:r>
                    </a:p>
                  </a:txBody>
                  <a:tcPr marL="6350" marR="6350" marT="6350" marB="0"/>
                </a:tc>
                <a:tc>
                  <a:txBody>
                    <a:bodyPr/>
                    <a:lstStyle/>
                    <a:p>
                      <a:pPr algn="ctr" fontAlgn="b"/>
                      <a:r>
                        <a:rPr lang="en-US" sz="1400" b="1" i="0" u="none" strike="noStrike" dirty="0">
                          <a:solidFill>
                            <a:srgbClr val="000000"/>
                          </a:solidFill>
                          <a:effectLst/>
                          <a:latin typeface="Calibri" panose="020F0502020204030204" pitchFamily="34" charset="0"/>
                        </a:rPr>
                        <a:t>1614</a:t>
                      </a:r>
                    </a:p>
                  </a:txBody>
                  <a:tcPr marL="6350" marR="6350" marT="6350" marB="0"/>
                </a:tc>
                <a:extLst>
                  <a:ext uri="{0D108BD9-81ED-4DB2-BD59-A6C34878D82A}">
                    <a16:rowId xmlns:a16="http://schemas.microsoft.com/office/drawing/2014/main" val="10011"/>
                  </a:ext>
                </a:extLst>
              </a:tr>
              <a:tr h="411329">
                <a:tc>
                  <a:txBody>
                    <a:bodyPr/>
                    <a:lstStyle/>
                    <a:p>
                      <a:pPr algn="l" fontAlgn="b"/>
                      <a:r>
                        <a:rPr lang="fr-FR" sz="1400" b="1" u="none" strike="noStrike" dirty="0">
                          <a:effectLst/>
                        </a:rPr>
                        <a:t>Plateau-Central</a:t>
                      </a:r>
                      <a:endParaRPr lang="fr-FR" sz="1400" b="1"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400" b="0" i="0" u="none" strike="noStrike">
                          <a:solidFill>
                            <a:srgbClr val="000000"/>
                          </a:solidFill>
                          <a:effectLst/>
                          <a:latin typeface="Calibri" panose="020F0502020204030204" pitchFamily="34" charset="0"/>
                        </a:rPr>
                        <a:t>0</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385</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605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327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303</a:t>
                      </a:r>
                    </a:p>
                  </a:txBody>
                  <a:tcPr marL="6350" marR="6350" marT="6350" marB="0"/>
                </a:tc>
                <a:tc>
                  <a:txBody>
                    <a:bodyPr/>
                    <a:lstStyle/>
                    <a:p>
                      <a:pPr algn="ctr" fontAlgn="b"/>
                      <a:r>
                        <a:rPr lang="en-US" sz="1400" b="1" i="0" u="none" strike="noStrike" dirty="0">
                          <a:solidFill>
                            <a:srgbClr val="000000"/>
                          </a:solidFill>
                          <a:effectLst/>
                          <a:latin typeface="Calibri" panose="020F0502020204030204" pitchFamily="34" charset="0"/>
                        </a:rPr>
                        <a:t>1620</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0</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105</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98   </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93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94</a:t>
                      </a:r>
                    </a:p>
                  </a:txBody>
                  <a:tcPr marL="6350" marR="6350" marT="6350" marB="0"/>
                </a:tc>
                <a:tc>
                  <a:txBody>
                    <a:bodyPr/>
                    <a:lstStyle/>
                    <a:p>
                      <a:pPr algn="ctr" fontAlgn="b"/>
                      <a:r>
                        <a:rPr lang="en-US" sz="1400" b="1" i="0" u="none" strike="noStrike" dirty="0">
                          <a:solidFill>
                            <a:srgbClr val="000000"/>
                          </a:solidFill>
                          <a:effectLst/>
                          <a:latin typeface="Calibri" panose="020F0502020204030204" pitchFamily="34" charset="0"/>
                        </a:rPr>
                        <a:t>390</a:t>
                      </a:r>
                    </a:p>
                  </a:txBody>
                  <a:tcPr marL="6350" marR="6350" marT="6350" marB="0"/>
                </a:tc>
                <a:extLst>
                  <a:ext uri="{0D108BD9-81ED-4DB2-BD59-A6C34878D82A}">
                    <a16:rowId xmlns:a16="http://schemas.microsoft.com/office/drawing/2014/main" val="10012"/>
                  </a:ext>
                </a:extLst>
              </a:tr>
              <a:tr h="411329">
                <a:tc>
                  <a:txBody>
                    <a:bodyPr/>
                    <a:lstStyle/>
                    <a:p>
                      <a:pPr algn="l" fontAlgn="b"/>
                      <a:r>
                        <a:rPr lang="fr-FR" sz="1400" b="1" u="none" strike="noStrike" dirty="0">
                          <a:effectLst/>
                        </a:rPr>
                        <a:t>Sahel</a:t>
                      </a:r>
                      <a:endParaRPr lang="fr-FR" sz="1400" b="1" i="0" u="none" strike="noStrike" dirty="0">
                        <a:solidFill>
                          <a:srgbClr val="000000"/>
                        </a:solidFill>
                        <a:effectLst/>
                        <a:latin typeface="Calibri" panose="020F0502020204030204" pitchFamily="34" charset="0"/>
                      </a:endParaRPr>
                    </a:p>
                  </a:txBody>
                  <a:tcPr marL="0" marR="0" marT="0" marB="0"/>
                </a:tc>
                <a:tc>
                  <a:txBody>
                    <a:bodyPr/>
                    <a:lstStyle/>
                    <a:p>
                      <a:pPr algn="ctr" fontAlgn="b"/>
                      <a:r>
                        <a:rPr lang="en-US" sz="1400" b="0" i="0" u="none" strike="noStrike">
                          <a:solidFill>
                            <a:srgbClr val="000000"/>
                          </a:solidFill>
                          <a:effectLst/>
                          <a:latin typeface="Calibri" panose="020F0502020204030204" pitchFamily="34" charset="0"/>
                        </a:rPr>
                        <a:t>0</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1267</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4 926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         1 304   </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1220</a:t>
                      </a:r>
                    </a:p>
                  </a:txBody>
                  <a:tcPr marL="6350" marR="6350" marT="6350" marB="0"/>
                </a:tc>
                <a:tc>
                  <a:txBody>
                    <a:bodyPr/>
                    <a:lstStyle/>
                    <a:p>
                      <a:pPr algn="ctr" fontAlgn="b"/>
                      <a:r>
                        <a:rPr lang="en-US" sz="1400" b="1" i="0" u="none" strike="noStrike">
                          <a:solidFill>
                            <a:srgbClr val="000000"/>
                          </a:solidFill>
                          <a:effectLst/>
                          <a:latin typeface="Calibri" panose="020F0502020204030204" pitchFamily="34" charset="0"/>
                        </a:rPr>
                        <a:t>8717</a:t>
                      </a:r>
                    </a:p>
                  </a:txBody>
                  <a:tcPr marL="6350" marR="6350" marT="6350" marB="0"/>
                </a:tc>
                <a:tc>
                  <a:txBody>
                    <a:bodyPr/>
                    <a:lstStyle/>
                    <a:p>
                      <a:pPr algn="ctr" fontAlgn="b"/>
                      <a:r>
                        <a:rPr lang="en-US" sz="1400" b="0" i="0" u="none" strike="noStrike">
                          <a:solidFill>
                            <a:srgbClr val="000000"/>
                          </a:solidFill>
                          <a:effectLst/>
                          <a:latin typeface="Calibri" panose="020F0502020204030204" pitchFamily="34" charset="0"/>
                        </a:rPr>
                        <a:t>0</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733</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4 531   </a:t>
                      </a:r>
                    </a:p>
                  </a:txBody>
                  <a:tcPr marL="6350" marR="6350" marT="6350" marB="0"/>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713   </a:t>
                      </a:r>
                    </a:p>
                  </a:txBody>
                  <a:tcPr marL="6350" marR="6350" marT="6350" marB="0"/>
                </a:tc>
                <a:tc>
                  <a:txBody>
                    <a:bodyPr/>
                    <a:lstStyle/>
                    <a:p>
                      <a:pPr algn="ctr" fontAlgn="b"/>
                      <a:r>
                        <a:rPr lang="en-US" sz="1400" b="0" i="0" u="none" strike="noStrike" dirty="0">
                          <a:solidFill>
                            <a:srgbClr val="000000"/>
                          </a:solidFill>
                          <a:effectLst/>
                          <a:latin typeface="Calibri" panose="020F0502020204030204" pitchFamily="34" charset="0"/>
                        </a:rPr>
                        <a:t>783</a:t>
                      </a:r>
                    </a:p>
                  </a:txBody>
                  <a:tcPr marL="6350" marR="6350" marT="6350" marB="0"/>
                </a:tc>
                <a:tc>
                  <a:txBody>
                    <a:bodyPr/>
                    <a:lstStyle/>
                    <a:p>
                      <a:pPr algn="ctr" fontAlgn="b"/>
                      <a:r>
                        <a:rPr lang="en-US" sz="1400" b="1" i="0" u="none" strike="noStrike" dirty="0">
                          <a:solidFill>
                            <a:srgbClr val="000000"/>
                          </a:solidFill>
                          <a:effectLst/>
                          <a:latin typeface="Calibri" panose="020F0502020204030204" pitchFamily="34" charset="0"/>
                        </a:rPr>
                        <a:t>6760</a:t>
                      </a:r>
                    </a:p>
                  </a:txBody>
                  <a:tcPr marL="6350" marR="6350" marT="6350" marB="0"/>
                </a:tc>
                <a:extLst>
                  <a:ext uri="{0D108BD9-81ED-4DB2-BD59-A6C34878D82A}">
                    <a16:rowId xmlns:a16="http://schemas.microsoft.com/office/drawing/2014/main" val="10013"/>
                  </a:ext>
                </a:extLst>
              </a:tr>
              <a:tr h="411329">
                <a:tc>
                  <a:txBody>
                    <a:bodyPr/>
                    <a:lstStyle/>
                    <a:p>
                      <a:pPr algn="l" fontAlgn="b"/>
                      <a:r>
                        <a:rPr lang="fr-FR" sz="1400" b="1" u="none" strike="noStrike" dirty="0">
                          <a:effectLst/>
                        </a:rPr>
                        <a:t>Sud-Ouest</a:t>
                      </a:r>
                      <a:endParaRPr lang="fr-FR" sz="1400" b="1" i="0" u="none" strike="noStrike" dirty="0">
                        <a:solidFill>
                          <a:srgbClr val="000000"/>
                        </a:solidFill>
                        <a:effectLst/>
                        <a:latin typeface="Calibri" panose="020F0502020204030204" pitchFamily="34"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365</a:t>
                      </a:r>
                    </a:p>
                  </a:txBody>
                  <a:tcPr marL="6350" marR="6350" marT="6350" marB="0">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188</a:t>
                      </a:r>
                    </a:p>
                  </a:txBody>
                  <a:tcPr marL="6350" marR="6350" marT="6350" marB="0">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128   </a:t>
                      </a:r>
                    </a:p>
                  </a:txBody>
                  <a:tcPr marL="6350" marR="6350" marT="6350" marB="0">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313   </a:t>
                      </a:r>
                    </a:p>
                  </a:txBody>
                  <a:tcPr marL="6350" marR="6350" marT="6350" marB="0">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121</a:t>
                      </a:r>
                    </a:p>
                  </a:txBody>
                  <a:tcPr marL="6350" marR="6350" marT="6350" marB="0">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1115</a:t>
                      </a:r>
                    </a:p>
                  </a:txBody>
                  <a:tcPr marL="6350" marR="6350" marT="6350" marB="0">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6350" marR="6350" marT="6350" marB="0">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58</a:t>
                      </a:r>
                    </a:p>
                  </a:txBody>
                  <a:tcPr marL="6350" marR="6350" marT="6350" marB="0">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62   </a:t>
                      </a:r>
                    </a:p>
                  </a:txBody>
                  <a:tcPr marL="6350" marR="6350" marT="6350" marB="0">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  44   </a:t>
                      </a:r>
                    </a:p>
                  </a:txBody>
                  <a:tcPr marL="6350" marR="6350" marT="6350" marB="0">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44</a:t>
                      </a:r>
                    </a:p>
                  </a:txBody>
                  <a:tcPr marL="6350" marR="6350" marT="6350" marB="0">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308</a:t>
                      </a:r>
                    </a:p>
                  </a:txBody>
                  <a:tcPr marL="6350" marR="6350" marT="635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59258">
                <a:tc>
                  <a:txBody>
                    <a:bodyPr/>
                    <a:lstStyle/>
                    <a:p>
                      <a:pPr algn="l" fontAlgn="b"/>
                      <a:r>
                        <a:rPr lang="fr-FR" sz="1400" b="1" u="none" strike="noStrike" dirty="0">
                          <a:solidFill>
                            <a:srgbClr val="FF0000"/>
                          </a:solidFill>
                          <a:effectLst/>
                        </a:rPr>
                        <a:t>Pays</a:t>
                      </a:r>
                      <a:endParaRPr lang="fr-FR" sz="1400" b="1" i="0" u="none" strike="noStrike" dirty="0">
                        <a:solidFill>
                          <a:srgbClr val="FF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panose="020F0502020204030204" pitchFamily="34" charset="0"/>
                        </a:rPr>
                        <a:t>1679</a:t>
                      </a: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panose="020F0502020204030204" pitchFamily="34" charset="0"/>
                        </a:rPr>
                        <a:t>10949</a:t>
                      </a: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panose="020F0502020204030204" pitchFamily="34" charset="0"/>
                        </a:rPr>
                        <a:t>13816</a:t>
                      </a: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panose="020F0502020204030204" pitchFamily="34" charset="0"/>
                        </a:rPr>
                        <a:t>9720</a:t>
                      </a: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panose="020F0502020204030204" pitchFamily="34" charset="0"/>
                        </a:rPr>
                        <a:t>9071</a:t>
                      </a: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panose="020F0502020204030204" pitchFamily="34" charset="0"/>
                        </a:rPr>
                        <a:t>45235</a:t>
                      </a: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rgbClr val="FF0000"/>
                          </a:solidFill>
                          <a:effectLst/>
                          <a:latin typeface="Calibri" panose="020F0502020204030204" pitchFamily="34" charset="0"/>
                        </a:rPr>
                        <a:t>567</a:t>
                      </a: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panose="020F0502020204030204" pitchFamily="34" charset="0"/>
                        </a:rPr>
                        <a:t>3677</a:t>
                      </a: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panose="020F0502020204030204" pitchFamily="34" charset="0"/>
                        </a:rPr>
                        <a:t>7346</a:t>
                      </a: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panose="020F0502020204030204" pitchFamily="34" charset="0"/>
                        </a:rPr>
                        <a:t>3432</a:t>
                      </a: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panose="020F0502020204030204" pitchFamily="34" charset="0"/>
                        </a:rPr>
                        <a:t>3305</a:t>
                      </a: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panose="020F0502020204030204" pitchFamily="34" charset="0"/>
                        </a:rPr>
                        <a:t>18327</a:t>
                      </a: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588231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14C89-CA26-FA47-E5F1-8808E75FC59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8DFC2BA-66BF-2194-59BA-F2ED0BCC8915}"/>
              </a:ext>
            </a:extLst>
          </p:cNvPr>
          <p:cNvSpPr>
            <a:spLocks noGrp="1"/>
          </p:cNvSpPr>
          <p:nvPr>
            <p:ph type="title"/>
          </p:nvPr>
        </p:nvSpPr>
        <p:spPr>
          <a:xfrm>
            <a:off x="640975" y="88314"/>
            <a:ext cx="10515600" cy="792603"/>
          </a:xfrm>
        </p:spPr>
        <p:txBody>
          <a:bodyPr>
            <a:normAutofit/>
          </a:bodyPr>
          <a:lstStyle/>
          <a:p>
            <a:pPr algn="ctr"/>
            <a:r>
              <a:rPr lang="fr-FR" sz="2400" dirty="0">
                <a:latin typeface="Arial" panose="020B0604020202020204" pitchFamily="34" charset="0"/>
                <a:cs typeface="Arial" panose="020B0604020202020204" pitchFamily="34" charset="0"/>
              </a:rPr>
              <a:t>Contribution de la CPS à la couverture de la PCIMA</a:t>
            </a:r>
          </a:p>
        </p:txBody>
      </p:sp>
      <p:sp>
        <p:nvSpPr>
          <p:cNvPr id="3" name="ZoneTexte 2">
            <a:extLst>
              <a:ext uri="{FF2B5EF4-FFF2-40B4-BE49-F238E27FC236}">
                <a16:creationId xmlns:a16="http://schemas.microsoft.com/office/drawing/2014/main" id="{FE9C2304-55E7-F2D4-54E0-00CB2DDF8FEB}"/>
              </a:ext>
            </a:extLst>
          </p:cNvPr>
          <p:cNvSpPr txBox="1"/>
          <p:nvPr/>
        </p:nvSpPr>
        <p:spPr>
          <a:xfrm>
            <a:off x="999563" y="5712759"/>
            <a:ext cx="9798425"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b="1" dirty="0">
                <a:latin typeface="Arial" panose="020B0604020202020204" pitchFamily="34" charset="0"/>
                <a:cs typeface="Arial" panose="020B0604020202020204" pitchFamily="34" charset="0"/>
              </a:rPr>
              <a:t>Commentaires</a:t>
            </a:r>
            <a:r>
              <a:rPr lang="fr-FR" sz="1400" dirty="0">
                <a:latin typeface="Arial" panose="020B0604020202020204" pitchFamily="34" charset="0"/>
                <a:cs typeface="Arial" panose="020B0604020202020204" pitchFamily="34" charset="0"/>
              </a:rPr>
              <a:t> : </a:t>
            </a:r>
          </a:p>
          <a:p>
            <a:pPr marL="285750" indent="-285750">
              <a:buFont typeface="Arial" panose="020B0604020202020204" pitchFamily="34" charset="0"/>
              <a:buChar char="•"/>
            </a:pPr>
            <a:r>
              <a:rPr lang="fr-FR" sz="1400" dirty="0">
                <a:latin typeface="Arial" panose="020B0604020202020204" pitchFamily="34" charset="0"/>
                <a:cs typeface="Arial" panose="020B0604020202020204" pitchFamily="34" charset="0"/>
              </a:rPr>
              <a:t>Contribution au dépistage : 11,92% (RSHL = 8,05%; RHBS = 17,10%).</a:t>
            </a:r>
          </a:p>
          <a:p>
            <a:pPr marL="285750" indent="-285750">
              <a:buFont typeface="Arial" panose="020B0604020202020204" pitchFamily="34" charset="0"/>
              <a:buChar char="•"/>
            </a:pPr>
            <a:r>
              <a:rPr lang="fr-FR" sz="1400" dirty="0">
                <a:latin typeface="Arial" panose="020B0604020202020204" pitchFamily="34" charset="0"/>
                <a:cs typeface="Arial" panose="020B0604020202020204" pitchFamily="34" charset="0"/>
              </a:rPr>
              <a:t>Niveau de contribution peut être amélioré, si meilleur référencement des cas dépistés vers les formations sanitaires : seulement 62% des cas référés sont effectivement arrivés dans la formation sanitaire.</a:t>
            </a:r>
          </a:p>
        </p:txBody>
      </p:sp>
      <p:graphicFrame>
        <p:nvGraphicFramePr>
          <p:cNvPr id="4" name="Graphique 3">
            <a:extLst>
              <a:ext uri="{FF2B5EF4-FFF2-40B4-BE49-F238E27FC236}">
                <a16:creationId xmlns:a16="http://schemas.microsoft.com/office/drawing/2014/main" id="{9FE03EDD-95C6-A661-CC28-2D198283E3E5}"/>
              </a:ext>
            </a:extLst>
          </p:cNvPr>
          <p:cNvGraphicFramePr>
            <a:graphicFrameLocks/>
          </p:cNvGraphicFramePr>
          <p:nvPr>
            <p:extLst>
              <p:ext uri="{D42A27DB-BD31-4B8C-83A1-F6EECF244321}">
                <p14:modId xmlns:p14="http://schemas.microsoft.com/office/powerpoint/2010/main" val="3021926446"/>
              </p:ext>
            </p:extLst>
          </p:nvPr>
        </p:nvGraphicFramePr>
        <p:xfrm>
          <a:off x="446809" y="789709"/>
          <a:ext cx="11430000" cy="47278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8353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003" y="57602"/>
            <a:ext cx="11307651" cy="710528"/>
          </a:xfrm>
        </p:spPr>
        <p:txBody>
          <a:bodyPr>
            <a:noAutofit/>
          </a:bodyPr>
          <a:lstStyle/>
          <a:p>
            <a:pPr marL="177800" lvl="0" algn="ctr">
              <a:lnSpc>
                <a:spcPct val="150000"/>
              </a:lnSpc>
              <a:buClr>
                <a:schemeClr val="dk1"/>
              </a:buClr>
              <a:buSzPts val="2800"/>
            </a:pPr>
            <a:r>
              <a:rPr lang="fr-FR" sz="3200" b="1" dirty="0">
                <a:latin typeface="+mn-lt"/>
                <a:ea typeface="+mn-ea"/>
                <a:cs typeface="+mn-cs"/>
              </a:rPr>
              <a:t>Leçons apprises</a:t>
            </a:r>
          </a:p>
        </p:txBody>
      </p:sp>
      <p:sp>
        <p:nvSpPr>
          <p:cNvPr id="3" name="Rectangle 2"/>
          <p:cNvSpPr/>
          <p:nvPr/>
        </p:nvSpPr>
        <p:spPr>
          <a:xfrm>
            <a:off x="425003" y="830917"/>
            <a:ext cx="11127345" cy="5842497"/>
          </a:xfrm>
          <a:prstGeom prst="rect">
            <a:avLst/>
          </a:prstGeom>
        </p:spPr>
        <p:txBody>
          <a:bodyPr wrap="square">
            <a:spAutoFit/>
          </a:bodyPr>
          <a:lstStyle/>
          <a:p>
            <a:pPr marL="520700" lvl="0" indent="-342900">
              <a:lnSpc>
                <a:spcPct val="150000"/>
              </a:lnSpc>
              <a:buClr>
                <a:schemeClr val="dk1"/>
              </a:buClr>
              <a:buSzPts val="2800"/>
              <a:buFont typeface="Wingdings" panose="05000000000000000000" pitchFamily="2" charset="2"/>
              <a:buChar char="ü"/>
            </a:pPr>
            <a:r>
              <a:rPr lang="fr-FR" sz="2800" dirty="0"/>
              <a:t>L’administration de la SPAQ étant contre-indiquée chez les malnutris sévères, </a:t>
            </a:r>
            <a:r>
              <a:rPr lang="fr-FR" sz="2800" b="1" dirty="0"/>
              <a:t>l’intégration du dépistage a permis d’éviter de traiter par erreur des cas non francs au niveau communautaire</a:t>
            </a:r>
            <a:r>
              <a:rPr lang="fr-FR" sz="2800" dirty="0"/>
              <a:t>. </a:t>
            </a:r>
          </a:p>
          <a:p>
            <a:pPr marL="177800" lvl="0">
              <a:lnSpc>
                <a:spcPct val="150000"/>
              </a:lnSpc>
              <a:buClr>
                <a:schemeClr val="dk1"/>
              </a:buClr>
              <a:buSzPts val="2800"/>
            </a:pPr>
            <a:endParaRPr lang="fr-FR" sz="2800" dirty="0"/>
          </a:p>
          <a:p>
            <a:pPr marL="520700" lvl="0" indent="-342900">
              <a:lnSpc>
                <a:spcPct val="150000"/>
              </a:lnSpc>
              <a:buClr>
                <a:schemeClr val="dk1"/>
              </a:buClr>
              <a:buSzPts val="2800"/>
              <a:buFont typeface="Wingdings" panose="05000000000000000000" pitchFamily="2" charset="2"/>
              <a:buChar char="ü"/>
            </a:pPr>
            <a:r>
              <a:rPr lang="fr-FR" sz="2800" dirty="0"/>
              <a:t>Au vu du nombre important de nouveaux enfants malnutris aigus dépistés, référés et intégrés par passage dans le programme de prise en charge, </a:t>
            </a:r>
            <a:r>
              <a:rPr lang="fr-FR" sz="2800" b="1" dirty="0"/>
              <a:t>l’intégration du dépistage à moindre coût est une opportunité pour sauver beaucoup d’enfants pendant la période de soudure    </a:t>
            </a:r>
          </a:p>
          <a:p>
            <a:pPr marL="177800" lvl="0">
              <a:lnSpc>
                <a:spcPct val="150000"/>
              </a:lnSpc>
              <a:buClr>
                <a:schemeClr val="dk1"/>
              </a:buClr>
              <a:buSzPts val="2800"/>
            </a:pPr>
            <a:endParaRPr lang="fr-FR" sz="2800" dirty="0"/>
          </a:p>
        </p:txBody>
      </p:sp>
    </p:spTree>
    <p:extLst>
      <p:ext uri="{BB962C8B-B14F-4D97-AF65-F5344CB8AC3E}">
        <p14:creationId xmlns:p14="http://schemas.microsoft.com/office/powerpoint/2010/main" val="2780800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72955" y="862884"/>
            <a:ext cx="11559654" cy="5834129"/>
          </a:xfrm>
        </p:spPr>
        <p:txBody>
          <a:bodyPr>
            <a:normAutofit/>
          </a:bodyPr>
          <a:lstStyle/>
          <a:p>
            <a:pPr lvl="0">
              <a:lnSpc>
                <a:spcPct val="150000"/>
              </a:lnSpc>
            </a:pPr>
            <a:r>
              <a:rPr lang="fr-FR" sz="2400" dirty="0"/>
              <a:t>Mise en œuvre de la CPS en 2023</a:t>
            </a:r>
          </a:p>
          <a:p>
            <a:pPr lvl="1">
              <a:lnSpc>
                <a:spcPct val="150000"/>
              </a:lnSpc>
              <a:buFont typeface="Wingdings" panose="05000000000000000000" pitchFamily="2" charset="2"/>
              <a:buChar char="ü"/>
            </a:pPr>
            <a:r>
              <a:rPr lang="fr-FR" dirty="0"/>
              <a:t>Cartographie de la CPS en 2023</a:t>
            </a:r>
            <a:endParaRPr lang="fr-FR" b="1" dirty="0"/>
          </a:p>
          <a:p>
            <a:pPr lvl="1">
              <a:lnSpc>
                <a:spcPct val="150000"/>
              </a:lnSpc>
              <a:buFont typeface="Wingdings" panose="05000000000000000000" pitchFamily="2" charset="2"/>
              <a:buChar char="ü"/>
            </a:pPr>
            <a:r>
              <a:rPr lang="fr-FR" dirty="0"/>
              <a:t>Ressources humaines et financières</a:t>
            </a:r>
          </a:p>
          <a:p>
            <a:pPr lvl="1">
              <a:lnSpc>
                <a:spcPct val="150000"/>
              </a:lnSpc>
              <a:buFont typeface="Wingdings" panose="05000000000000000000" pitchFamily="2" charset="2"/>
              <a:buChar char="ü"/>
            </a:pPr>
            <a:r>
              <a:rPr lang="fr-FR" dirty="0"/>
              <a:t>Couvertures administratives</a:t>
            </a:r>
          </a:p>
          <a:p>
            <a:pPr marL="457200" lvl="1" indent="0">
              <a:lnSpc>
                <a:spcPct val="150000"/>
              </a:lnSpc>
              <a:buNone/>
            </a:pPr>
            <a:endParaRPr lang="fr-FR" dirty="0"/>
          </a:p>
          <a:p>
            <a:pPr lvl="0">
              <a:lnSpc>
                <a:spcPct val="150000"/>
              </a:lnSpc>
            </a:pPr>
            <a:r>
              <a:rPr lang="fr-FR" sz="2400" dirty="0"/>
              <a:t>Intégration du dépistage de la malnutrition à la CPS</a:t>
            </a:r>
          </a:p>
          <a:p>
            <a:pPr marL="0" lvl="0" indent="0">
              <a:lnSpc>
                <a:spcPct val="150000"/>
              </a:lnSpc>
              <a:buNone/>
            </a:pPr>
            <a:endParaRPr lang="fr-FR" sz="2400" dirty="0"/>
          </a:p>
          <a:p>
            <a:pPr lvl="0">
              <a:lnSpc>
                <a:spcPct val="150000"/>
              </a:lnSpc>
            </a:pPr>
            <a:r>
              <a:rPr lang="fr-FR" sz="2400" dirty="0"/>
              <a:t>Intégration de la destruction des gîtes larvaires à la CPS</a:t>
            </a:r>
            <a:endParaRPr lang="fr-FR" sz="2400" b="1" dirty="0"/>
          </a:p>
        </p:txBody>
      </p:sp>
      <p:grpSp>
        <p:nvGrpSpPr>
          <p:cNvPr id="4" name="Google Shape;111;g207aaa14ad4_0_21">
            <a:extLst>
              <a:ext uri="{FF2B5EF4-FFF2-40B4-BE49-F238E27FC236}">
                <a16:creationId xmlns:a16="http://schemas.microsoft.com/office/drawing/2014/main" id="{791D2869-601D-5F4F-30AD-89016BAD7707}"/>
              </a:ext>
            </a:extLst>
          </p:cNvPr>
          <p:cNvGrpSpPr/>
          <p:nvPr/>
        </p:nvGrpSpPr>
        <p:grpSpPr>
          <a:xfrm>
            <a:off x="1615440" y="1"/>
            <a:ext cx="8491538" cy="862884"/>
            <a:chOff x="5271" y="0"/>
            <a:chExt cx="8491350" cy="994200"/>
          </a:xfrm>
        </p:grpSpPr>
        <p:sp>
          <p:nvSpPr>
            <p:cNvPr id="5" name="Google Shape;112;g207aaa14ad4_0_21">
              <a:extLst>
                <a:ext uri="{FF2B5EF4-FFF2-40B4-BE49-F238E27FC236}">
                  <a16:creationId xmlns:a16="http://schemas.microsoft.com/office/drawing/2014/main" id="{8D5BB1D9-8B5E-B7AB-C0B1-606CBE4B9A70}"/>
                </a:ext>
              </a:extLst>
            </p:cNvPr>
            <p:cNvSpPr/>
            <p:nvPr/>
          </p:nvSpPr>
          <p:spPr>
            <a:xfrm>
              <a:off x="6341721" y="0"/>
              <a:ext cx="2154900" cy="994200"/>
            </a:xfrm>
            <a:prstGeom prst="rightArrow">
              <a:avLst>
                <a:gd name="adj1" fmla="val 75000"/>
                <a:gd name="adj2" fmla="val 49992"/>
              </a:avLst>
            </a:prstGeom>
            <a:solidFill>
              <a:srgbClr val="CFD7E7">
                <a:alpha val="89409"/>
              </a:srgbClr>
            </a:solidFill>
            <a:ln w="25400" cap="flat" cmpd="sng">
              <a:solidFill>
                <a:srgbClr val="CFD7E7">
                  <a:alpha val="89409"/>
                </a:srgbClr>
              </a:solidFill>
              <a:prstDash val="solid"/>
              <a:round/>
              <a:headEnd type="none" w="sm" len="sm"/>
              <a:tailEnd type="none" w="sm" len="sm"/>
            </a:ln>
          </p:spPr>
          <p:txBody>
            <a:bodyPr wrap="square" lIns="91425" tIns="91425" rIns="91425" bIns="91425" anchor="ctr" anchorCtr="0"/>
            <a:lstStyle/>
            <a:p>
              <a:pPr>
                <a:buNone/>
              </a:pPr>
              <a:endParaRPr lang="en-US">
                <a:latin typeface="Arial" panose="020B0604020202020204"/>
                <a:ea typeface="Arial" panose="020B0604020202020204"/>
              </a:endParaRPr>
            </a:p>
          </p:txBody>
        </p:sp>
        <p:sp>
          <p:nvSpPr>
            <p:cNvPr id="6" name="Google Shape;113;g207aaa14ad4_0_21">
              <a:extLst>
                <a:ext uri="{FF2B5EF4-FFF2-40B4-BE49-F238E27FC236}">
                  <a16:creationId xmlns:a16="http://schemas.microsoft.com/office/drawing/2014/main" id="{6402062B-743A-6CF3-9182-4B963D2F81CB}"/>
                </a:ext>
              </a:extLst>
            </p:cNvPr>
            <p:cNvSpPr/>
            <p:nvPr/>
          </p:nvSpPr>
          <p:spPr>
            <a:xfrm>
              <a:off x="5271" y="0"/>
              <a:ext cx="6336600" cy="994200"/>
            </a:xfrm>
            <a:prstGeom prst="roundRect">
              <a:avLst>
                <a:gd name="adj" fmla="val 16667"/>
              </a:avLst>
            </a:prstGeom>
            <a:solidFill>
              <a:schemeClr val="bg1"/>
            </a:solidFill>
            <a:ln w="25400" cap="flat" cmpd="sng">
              <a:solidFill>
                <a:srgbClr val="0070C0"/>
              </a:solidFill>
              <a:prstDash val="solid"/>
              <a:round/>
              <a:headEnd type="none" w="sm" len="sm"/>
              <a:tailEnd type="none" w="sm" len="sm"/>
            </a:ln>
          </p:spPr>
          <p:txBody>
            <a:bodyPr wrap="square" lIns="91425" tIns="91425" rIns="91425" bIns="91425" anchor="ctr" anchorCtr="0"/>
            <a:lstStyle/>
            <a:p>
              <a:pPr>
                <a:buNone/>
              </a:pPr>
              <a:endParaRPr lang="en-US">
                <a:latin typeface="Arial" panose="020B0604020202020204"/>
                <a:ea typeface="Arial" panose="020B0604020202020204"/>
              </a:endParaRPr>
            </a:p>
          </p:txBody>
        </p:sp>
        <p:sp>
          <p:nvSpPr>
            <p:cNvPr id="7" name="Google Shape;114;g207aaa14ad4_0_21">
              <a:extLst>
                <a:ext uri="{FF2B5EF4-FFF2-40B4-BE49-F238E27FC236}">
                  <a16:creationId xmlns:a16="http://schemas.microsoft.com/office/drawing/2014/main" id="{70013B71-B8B2-2B94-289E-F1B3CAF01B9F}"/>
                </a:ext>
              </a:extLst>
            </p:cNvPr>
            <p:cNvSpPr txBox="1"/>
            <p:nvPr/>
          </p:nvSpPr>
          <p:spPr>
            <a:xfrm>
              <a:off x="53800" y="48529"/>
              <a:ext cx="6239400" cy="897000"/>
            </a:xfrm>
            <a:prstGeom prst="rect">
              <a:avLst/>
            </a:prstGeom>
            <a:noFill/>
            <a:ln>
              <a:noFill/>
            </a:ln>
          </p:spPr>
          <p:txBody>
            <a:bodyPr spcFirstLastPara="1" wrap="square" lIns="91425" tIns="45700" rIns="91425" bIns="45700" anchor="ctr" anchorCtr="0">
              <a:noAutofit/>
            </a:bodyPr>
            <a:lstStyle/>
            <a:p>
              <a:pPr marR="0" fontAlgn="auto">
                <a:lnSpc>
                  <a:spcPct val="90000"/>
                </a:lnSpc>
                <a:spcBef>
                  <a:spcPts val="0"/>
                </a:spcBef>
                <a:spcAft>
                  <a:spcPts val="0"/>
                </a:spcAft>
                <a:buClr>
                  <a:schemeClr val="dk1"/>
                </a:buClr>
                <a:buSzPts val="2400"/>
                <a:buFont typeface="Calibri" panose="020F0502020204030204"/>
                <a:buNone/>
              </a:pPr>
              <a:r>
                <a:rPr lang="fr-FR" altLang="fr-FR" sz="3600" b="1" noProof="1">
                  <a:solidFill>
                    <a:schemeClr val="dk1"/>
                  </a:solidFill>
                  <a:latin typeface="Calibri" panose="020F0502020204030204"/>
                  <a:ea typeface="Calibri" panose="020F0502020204030204"/>
                  <a:cs typeface="Calibri" panose="020F0502020204030204"/>
                  <a:sym typeface="Calibri" panose="020F0502020204030204"/>
                </a:rPr>
                <a:t>P</a:t>
              </a:r>
              <a:r>
                <a:rPr lang="en-US" altLang="fr-FR" sz="3600" b="1" noProof="1">
                  <a:solidFill>
                    <a:schemeClr val="dk1"/>
                  </a:solidFill>
                  <a:latin typeface="Calibri" panose="020F0502020204030204"/>
                  <a:ea typeface="Calibri" panose="020F0502020204030204"/>
                  <a:cs typeface="Calibri" panose="020F0502020204030204"/>
                  <a:sym typeface="Calibri" panose="020F0502020204030204"/>
                </a:rPr>
                <a:t>lan de présentation</a:t>
              </a:r>
              <a:endParaRPr lang="en-US" altLang="fr-FR" sz="2400" b="1" cap="none" noProof="1">
                <a:solidFill>
                  <a:schemeClr val="dk1"/>
                </a:solidFill>
                <a:latin typeface="Calibri" panose="020F0502020204030204"/>
                <a:ea typeface="Calibri" panose="020F0502020204030204"/>
                <a:cs typeface="Calibri" panose="020F0502020204030204"/>
                <a:sym typeface="Calibri" panose="020F0502020204030204"/>
              </a:endParaRPr>
            </a:p>
          </p:txBody>
        </p:sp>
      </p:grpSp>
    </p:spTree>
    <p:extLst>
      <p:ext uri="{BB962C8B-B14F-4D97-AF65-F5344CB8AC3E}">
        <p14:creationId xmlns:p14="http://schemas.microsoft.com/office/powerpoint/2010/main" val="2036528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1;g207aaa14ad4_0_21">
            <a:extLst>
              <a:ext uri="{FF2B5EF4-FFF2-40B4-BE49-F238E27FC236}">
                <a16:creationId xmlns:a16="http://schemas.microsoft.com/office/drawing/2014/main" id="{0D9D3AE9-520F-D905-5D3B-F22F5F481BF5}"/>
              </a:ext>
            </a:extLst>
          </p:cNvPr>
          <p:cNvGrpSpPr/>
          <p:nvPr/>
        </p:nvGrpSpPr>
        <p:grpSpPr>
          <a:xfrm>
            <a:off x="548640" y="2336914"/>
            <a:ext cx="11643360" cy="993775"/>
            <a:chOff x="5271" y="0"/>
            <a:chExt cx="8491350" cy="994200"/>
          </a:xfrm>
          <a:solidFill>
            <a:schemeClr val="accent4">
              <a:lumMod val="20000"/>
              <a:lumOff val="80000"/>
            </a:schemeClr>
          </a:solidFill>
        </p:grpSpPr>
        <p:sp>
          <p:nvSpPr>
            <p:cNvPr id="5" name="Google Shape;112;g207aaa14ad4_0_21">
              <a:extLst>
                <a:ext uri="{FF2B5EF4-FFF2-40B4-BE49-F238E27FC236}">
                  <a16:creationId xmlns:a16="http://schemas.microsoft.com/office/drawing/2014/main" id="{F4AACC6A-3F07-C076-5C93-CB7FEE4C923C}"/>
                </a:ext>
              </a:extLst>
            </p:cNvPr>
            <p:cNvSpPr/>
            <p:nvPr/>
          </p:nvSpPr>
          <p:spPr>
            <a:xfrm>
              <a:off x="6341721" y="0"/>
              <a:ext cx="2154900" cy="994200"/>
            </a:xfrm>
            <a:prstGeom prst="rightArrow">
              <a:avLst>
                <a:gd name="adj1" fmla="val 75000"/>
                <a:gd name="adj2" fmla="val 49992"/>
              </a:avLst>
            </a:prstGeom>
            <a:grpFill/>
            <a:ln w="25400" cap="flat" cmpd="sng">
              <a:solidFill>
                <a:srgbClr val="CFD7E7">
                  <a:alpha val="89409"/>
                </a:srgbClr>
              </a:solidFill>
              <a:prstDash val="solid"/>
              <a:round/>
              <a:headEnd type="none" w="sm" len="sm"/>
              <a:tailEnd type="none" w="sm" len="sm"/>
            </a:ln>
          </p:spPr>
          <p:txBody>
            <a:bodyPr wrap="square" lIns="91425" tIns="91425" rIns="91425" bIns="91425" anchor="ctr" anchorCtr="0"/>
            <a:lstStyle/>
            <a:p>
              <a:pPr>
                <a:buNone/>
              </a:pPr>
              <a:endParaRPr lang="en-US">
                <a:latin typeface="Arial" panose="020B0604020202020204"/>
                <a:ea typeface="Arial" panose="020B0604020202020204"/>
              </a:endParaRPr>
            </a:p>
          </p:txBody>
        </p:sp>
        <p:sp>
          <p:nvSpPr>
            <p:cNvPr id="6" name="Google Shape;113;g207aaa14ad4_0_21">
              <a:extLst>
                <a:ext uri="{FF2B5EF4-FFF2-40B4-BE49-F238E27FC236}">
                  <a16:creationId xmlns:a16="http://schemas.microsoft.com/office/drawing/2014/main" id="{250DDA10-1720-73BE-2509-514DF54C2EB1}"/>
                </a:ext>
              </a:extLst>
            </p:cNvPr>
            <p:cNvSpPr/>
            <p:nvPr/>
          </p:nvSpPr>
          <p:spPr>
            <a:xfrm>
              <a:off x="5271" y="0"/>
              <a:ext cx="6336600" cy="994200"/>
            </a:xfrm>
            <a:prstGeom prst="roundRect">
              <a:avLst>
                <a:gd name="adj" fmla="val 16667"/>
              </a:avLst>
            </a:prstGeom>
            <a:grpFill/>
            <a:ln w="25400" cap="flat" cmpd="sng">
              <a:solidFill>
                <a:srgbClr val="0070C0"/>
              </a:solidFill>
              <a:prstDash val="solid"/>
              <a:round/>
              <a:headEnd type="none" w="sm" len="sm"/>
              <a:tailEnd type="none" w="sm" len="sm"/>
            </a:ln>
          </p:spPr>
          <p:txBody>
            <a:bodyPr wrap="square" lIns="91425" tIns="91425" rIns="91425" bIns="91425" anchor="ctr" anchorCtr="0"/>
            <a:lstStyle/>
            <a:p>
              <a:pPr>
                <a:buNone/>
              </a:pPr>
              <a:endParaRPr lang="en-US">
                <a:latin typeface="Arial" panose="020B0604020202020204"/>
                <a:ea typeface="Arial" panose="020B0604020202020204"/>
              </a:endParaRPr>
            </a:p>
          </p:txBody>
        </p:sp>
        <p:sp>
          <p:nvSpPr>
            <p:cNvPr id="7" name="Google Shape;114;g207aaa14ad4_0_21">
              <a:extLst>
                <a:ext uri="{FF2B5EF4-FFF2-40B4-BE49-F238E27FC236}">
                  <a16:creationId xmlns:a16="http://schemas.microsoft.com/office/drawing/2014/main" id="{1BFC2231-8FAF-F923-03A3-1A706A4D4A9E}"/>
                </a:ext>
              </a:extLst>
            </p:cNvPr>
            <p:cNvSpPr txBox="1"/>
            <p:nvPr/>
          </p:nvSpPr>
          <p:spPr>
            <a:xfrm>
              <a:off x="53800" y="48529"/>
              <a:ext cx="7916735" cy="897000"/>
            </a:xfrm>
            <a:prstGeom prst="rect">
              <a:avLst/>
            </a:prstGeom>
            <a:grpFill/>
            <a:ln>
              <a:noFill/>
            </a:ln>
          </p:spPr>
          <p:txBody>
            <a:bodyPr spcFirstLastPara="1" wrap="square" lIns="91425" tIns="45700" rIns="91425" bIns="45700" anchor="ctr" anchorCtr="0">
              <a:noAutofit/>
            </a:bodyPr>
            <a:lstStyle/>
            <a:p>
              <a:pPr marR="0" fontAlgn="auto">
                <a:lnSpc>
                  <a:spcPct val="90000"/>
                </a:lnSpc>
                <a:spcBef>
                  <a:spcPts val="0"/>
                </a:spcBef>
                <a:spcAft>
                  <a:spcPts val="0"/>
                </a:spcAft>
                <a:buClr>
                  <a:schemeClr val="dk1"/>
                </a:buClr>
                <a:buSzPts val="2400"/>
                <a:buFont typeface="Calibri" panose="020F0502020204030204"/>
                <a:buNone/>
              </a:pPr>
              <a:r>
                <a:rPr lang="fr-FR" sz="3600" b="1" dirty="0"/>
                <a:t>INTEGRATION DE LA DESTRUTION DES GITES LARVAIRES</a:t>
              </a:r>
              <a:endParaRPr lang="en-US" altLang="fr-FR" sz="3600" b="1" cap="none" noProof="1">
                <a:solidFill>
                  <a:srgbClr val="FF0000"/>
                </a:solidFill>
                <a:latin typeface="Calibri" panose="020F0502020204030204"/>
                <a:ea typeface="Calibri" panose="020F0502020204030204"/>
                <a:cs typeface="Calibri" panose="020F0502020204030204"/>
                <a:sym typeface="Calibri" panose="020F0502020204030204"/>
              </a:endParaRPr>
            </a:p>
          </p:txBody>
        </p:sp>
      </p:grpSp>
    </p:spTree>
    <p:extLst>
      <p:ext uri="{BB962C8B-B14F-4D97-AF65-F5344CB8AC3E}">
        <p14:creationId xmlns:p14="http://schemas.microsoft.com/office/powerpoint/2010/main" val="361812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2174" y="149081"/>
            <a:ext cx="11307651" cy="681600"/>
          </a:xfrm>
        </p:spPr>
        <p:txBody>
          <a:bodyPr>
            <a:normAutofit/>
          </a:bodyPr>
          <a:lstStyle/>
          <a:p>
            <a:pPr algn="ctr"/>
            <a:r>
              <a:rPr lang="fr-FR" sz="3200" b="1" dirty="0">
                <a:latin typeface="+mn-lt"/>
                <a:ea typeface="+mn-ea"/>
                <a:cs typeface="+mn-cs"/>
              </a:rPr>
              <a:t>Description de l’intégration</a:t>
            </a:r>
          </a:p>
        </p:txBody>
      </p:sp>
      <p:sp>
        <p:nvSpPr>
          <p:cNvPr id="3" name="Rectangle 2"/>
          <p:cNvSpPr/>
          <p:nvPr/>
        </p:nvSpPr>
        <p:spPr>
          <a:xfrm>
            <a:off x="192156" y="830681"/>
            <a:ext cx="11807686" cy="5842497"/>
          </a:xfrm>
          <a:prstGeom prst="rect">
            <a:avLst/>
          </a:prstGeom>
        </p:spPr>
        <p:txBody>
          <a:bodyPr wrap="square">
            <a:spAutoFit/>
          </a:bodyPr>
          <a:lstStyle/>
          <a:p>
            <a:pPr marL="635000" lvl="0" indent="-457200">
              <a:lnSpc>
                <a:spcPct val="150000"/>
              </a:lnSpc>
              <a:buClr>
                <a:schemeClr val="dk1"/>
              </a:buClr>
              <a:buSzPts val="2800"/>
              <a:buFontTx/>
              <a:buChar char="-"/>
            </a:pPr>
            <a:r>
              <a:rPr lang="fr-FR" sz="2800" b="1" dirty="0"/>
              <a:t>Stratégie: CPS+ </a:t>
            </a:r>
          </a:p>
          <a:p>
            <a:pPr marL="635000" lvl="0" indent="-457200">
              <a:lnSpc>
                <a:spcPct val="150000"/>
              </a:lnSpc>
              <a:buClr>
                <a:schemeClr val="dk1"/>
              </a:buClr>
              <a:buSzPts val="2800"/>
              <a:buFontTx/>
              <a:buChar char="-"/>
            </a:pPr>
            <a:r>
              <a:rPr lang="fr-FR" sz="2800" b="1" dirty="0"/>
              <a:t>Début d’intégration</a:t>
            </a:r>
            <a:r>
              <a:rPr lang="fr-FR" sz="2800" dirty="0"/>
              <a:t>: à partir du mois d’Août;</a:t>
            </a:r>
          </a:p>
          <a:p>
            <a:pPr marL="635000" lvl="0" indent="-457200">
              <a:lnSpc>
                <a:spcPct val="150000"/>
              </a:lnSpc>
              <a:buClr>
                <a:schemeClr val="dk1"/>
              </a:buClr>
              <a:buSzPts val="2800"/>
              <a:buFontTx/>
              <a:buChar char="-"/>
            </a:pPr>
            <a:r>
              <a:rPr lang="fr-FR" sz="2800" b="1" dirty="0"/>
              <a:t>Objectifs</a:t>
            </a:r>
          </a:p>
          <a:p>
            <a:pPr marL="177800" lvl="0">
              <a:lnSpc>
                <a:spcPct val="150000"/>
              </a:lnSpc>
              <a:buClr>
                <a:schemeClr val="dk1"/>
              </a:buClr>
              <a:buSzPts val="2800"/>
            </a:pPr>
            <a:r>
              <a:rPr lang="fr-FR" sz="2800" dirty="0"/>
              <a:t>Pour les volontaires ASBC: 1 par équipe de DC</a:t>
            </a:r>
          </a:p>
          <a:p>
            <a:pPr marL="977900" lvl="1" indent="-342900">
              <a:lnSpc>
                <a:spcPct val="150000"/>
              </a:lnSpc>
              <a:buClr>
                <a:schemeClr val="dk1"/>
              </a:buClr>
              <a:buSzPts val="2800"/>
              <a:buFont typeface="Wingdings" panose="05000000000000000000" pitchFamily="2" charset="2"/>
              <a:buChar char="ü"/>
            </a:pPr>
            <a:r>
              <a:rPr lang="fr-FR" sz="2800" dirty="0"/>
              <a:t>Identifier les gîtes larvaires au niveau des concessions;</a:t>
            </a:r>
          </a:p>
          <a:p>
            <a:pPr marL="977900" lvl="1" indent="-342900">
              <a:lnSpc>
                <a:spcPct val="150000"/>
              </a:lnSpc>
              <a:buClr>
                <a:schemeClr val="dk1"/>
              </a:buClr>
              <a:buSzPts val="2800"/>
              <a:buFont typeface="Wingdings" panose="05000000000000000000" pitchFamily="2" charset="2"/>
              <a:buChar char="ü"/>
            </a:pPr>
            <a:r>
              <a:rPr lang="fr-FR" sz="2800" dirty="0"/>
              <a:t>Détruire les gîtes larvaires au niveau des concessions;</a:t>
            </a:r>
          </a:p>
          <a:p>
            <a:pPr marL="977900" lvl="1" indent="-342900">
              <a:lnSpc>
                <a:spcPct val="150000"/>
              </a:lnSpc>
              <a:buClr>
                <a:schemeClr val="dk1"/>
              </a:buClr>
              <a:buSzPts val="2800"/>
              <a:buFont typeface="Wingdings" panose="05000000000000000000" pitchFamily="2" charset="2"/>
              <a:buChar char="ü"/>
            </a:pPr>
            <a:r>
              <a:rPr lang="fr-FR" sz="2800" dirty="0"/>
              <a:t>Sensibiliser les familles</a:t>
            </a:r>
          </a:p>
          <a:p>
            <a:pPr marL="177800" lvl="0">
              <a:lnSpc>
                <a:spcPct val="150000"/>
              </a:lnSpc>
              <a:buClr>
                <a:schemeClr val="dk1"/>
              </a:buClr>
              <a:buSzPts val="2800"/>
            </a:pPr>
            <a:r>
              <a:rPr lang="fr-FR" sz="2800" dirty="0"/>
              <a:t>Pour les équipes de supervision (ECD, DRS, SP/Palu)</a:t>
            </a:r>
          </a:p>
          <a:p>
            <a:pPr marL="977900" lvl="1" indent="-342900">
              <a:lnSpc>
                <a:spcPct val="150000"/>
              </a:lnSpc>
              <a:buClr>
                <a:schemeClr val="dk1"/>
              </a:buClr>
              <a:buSzPts val="2800"/>
              <a:buFont typeface="Wingdings" panose="05000000000000000000" pitchFamily="2" charset="2"/>
              <a:buChar char="ü"/>
            </a:pPr>
            <a:r>
              <a:rPr lang="fr-FR" sz="2800" dirty="0"/>
              <a:t>Identifier les gîtes larvaires au niveau des lieux publics pour pulvérisation;</a:t>
            </a:r>
          </a:p>
        </p:txBody>
      </p:sp>
    </p:spTree>
    <p:extLst>
      <p:ext uri="{BB962C8B-B14F-4D97-AF65-F5344CB8AC3E}">
        <p14:creationId xmlns:p14="http://schemas.microsoft.com/office/powerpoint/2010/main" val="645917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003" y="184822"/>
            <a:ext cx="11307651" cy="681600"/>
          </a:xfrm>
        </p:spPr>
        <p:txBody>
          <a:bodyPr>
            <a:normAutofit/>
          </a:bodyPr>
          <a:lstStyle/>
          <a:p>
            <a:pPr algn="ctr"/>
            <a:r>
              <a:rPr lang="fr-FR" sz="3200" b="1" dirty="0">
                <a:latin typeface="+mn-lt"/>
                <a:ea typeface="+mn-ea"/>
                <a:cs typeface="+mn-cs"/>
              </a:rPr>
              <a:t>Description de l’intégration</a:t>
            </a:r>
          </a:p>
        </p:txBody>
      </p:sp>
      <p:sp>
        <p:nvSpPr>
          <p:cNvPr id="3" name="Rectangle 2"/>
          <p:cNvSpPr/>
          <p:nvPr/>
        </p:nvSpPr>
        <p:spPr>
          <a:xfrm>
            <a:off x="135172" y="830681"/>
            <a:ext cx="11752027" cy="5842497"/>
          </a:xfrm>
          <a:prstGeom prst="rect">
            <a:avLst/>
          </a:prstGeom>
        </p:spPr>
        <p:txBody>
          <a:bodyPr wrap="square">
            <a:spAutoFit/>
          </a:bodyPr>
          <a:lstStyle/>
          <a:p>
            <a:pPr marL="635000" lvl="0" indent="-457200">
              <a:lnSpc>
                <a:spcPct val="150000"/>
              </a:lnSpc>
              <a:buClr>
                <a:schemeClr val="dk1"/>
              </a:buClr>
              <a:buSzPts val="2800"/>
              <a:buFontTx/>
              <a:buChar char="-"/>
            </a:pPr>
            <a:r>
              <a:rPr lang="fr-FR" sz="2800" b="1" dirty="0"/>
              <a:t>Mise en œuvre de l’intégration</a:t>
            </a:r>
          </a:p>
          <a:p>
            <a:pPr marL="977900" lvl="1" indent="-342900">
              <a:lnSpc>
                <a:spcPct val="150000"/>
              </a:lnSpc>
              <a:buClr>
                <a:schemeClr val="dk1"/>
              </a:buClr>
              <a:buSzPts val="2800"/>
              <a:buFont typeface="Wingdings" panose="05000000000000000000" pitchFamily="2" charset="2"/>
              <a:buChar char="ü"/>
            </a:pPr>
            <a:r>
              <a:rPr lang="fr-FR" sz="2800" dirty="0"/>
              <a:t>Utilisation des ASBC recrutés par l’Etat dans les grandes villes;</a:t>
            </a:r>
          </a:p>
          <a:p>
            <a:pPr marL="977900" lvl="1" indent="-342900">
              <a:lnSpc>
                <a:spcPct val="150000"/>
              </a:lnSpc>
              <a:buClr>
                <a:schemeClr val="dk1"/>
              </a:buClr>
              <a:buSzPts val="2800"/>
              <a:buFont typeface="Wingdings" panose="05000000000000000000" pitchFamily="2" charset="2"/>
              <a:buChar char="ü"/>
            </a:pPr>
            <a:r>
              <a:rPr lang="fr-FR" sz="2800" dirty="0"/>
              <a:t>Formation;</a:t>
            </a:r>
          </a:p>
          <a:p>
            <a:pPr marL="977900" lvl="1" indent="-342900">
              <a:lnSpc>
                <a:spcPct val="150000"/>
              </a:lnSpc>
              <a:buClr>
                <a:schemeClr val="dk1"/>
              </a:buClr>
              <a:buSzPts val="2800"/>
              <a:buFont typeface="Wingdings" panose="05000000000000000000" pitchFamily="2" charset="2"/>
              <a:buChar char="ü"/>
            </a:pPr>
            <a:r>
              <a:rPr lang="fr-FR" sz="2800" dirty="0"/>
              <a:t>Aide aux ménages à identifier les gites larvaires et à les éliminer</a:t>
            </a:r>
          </a:p>
          <a:p>
            <a:pPr marL="977900" lvl="1" indent="-342900">
              <a:lnSpc>
                <a:spcPct val="150000"/>
              </a:lnSpc>
              <a:buClr>
                <a:schemeClr val="dk1"/>
              </a:buClr>
              <a:buSzPts val="2800"/>
              <a:buFont typeface="Wingdings" panose="05000000000000000000" pitchFamily="2" charset="2"/>
              <a:buChar char="ü"/>
            </a:pPr>
            <a:r>
              <a:rPr lang="fr-FR" sz="2800" dirty="0"/>
              <a:t>Collecte des données digitalisées</a:t>
            </a:r>
          </a:p>
          <a:p>
            <a:pPr marL="977900" lvl="1" indent="-342900">
              <a:lnSpc>
                <a:spcPct val="150000"/>
              </a:lnSpc>
              <a:buClr>
                <a:schemeClr val="dk1"/>
              </a:buClr>
              <a:buSzPts val="2800"/>
              <a:buFont typeface="Wingdings" panose="05000000000000000000" pitchFamily="2" charset="2"/>
              <a:buChar char="ü"/>
            </a:pPr>
            <a:r>
              <a:rPr lang="fr-FR" sz="2800" dirty="0"/>
              <a:t>Supervision;</a:t>
            </a:r>
          </a:p>
          <a:p>
            <a:pPr marL="635000" lvl="1">
              <a:lnSpc>
                <a:spcPct val="150000"/>
              </a:lnSpc>
              <a:buClr>
                <a:schemeClr val="dk1"/>
              </a:buClr>
              <a:buSzPts val="2800"/>
            </a:pPr>
            <a:r>
              <a:rPr lang="fr-FR" sz="2800" dirty="0"/>
              <a:t>Les activités d’identification et de destruction des gites larvaires, ainsi que la supervision ont été intégrées aux passages de la CPS en Août, Septembre et Octobre</a:t>
            </a:r>
          </a:p>
        </p:txBody>
      </p:sp>
    </p:spTree>
    <p:extLst>
      <p:ext uri="{BB962C8B-B14F-4D97-AF65-F5344CB8AC3E}">
        <p14:creationId xmlns:p14="http://schemas.microsoft.com/office/powerpoint/2010/main" val="212285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A12D261E-65BE-4BA6-881A-E27CC2C67D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4" name="Object 23" hidden="1">
                        <a:extLst>
                          <a:ext uri="{FF2B5EF4-FFF2-40B4-BE49-F238E27FC236}">
                            <a16:creationId xmlns:a16="http://schemas.microsoft.com/office/drawing/2014/main" id="{A12D261E-65BE-4BA6-881A-E27CC2C67D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9" name="Slide Number Placeholder 2">
            <a:extLst>
              <a:ext uri="{FF2B5EF4-FFF2-40B4-BE49-F238E27FC236}">
                <a16:creationId xmlns:a16="http://schemas.microsoft.com/office/drawing/2014/main" id="{AEB28AA2-F277-1F15-7093-FDD4EF0AC346}"/>
              </a:ext>
            </a:extLst>
          </p:cNvPr>
          <p:cNvSpPr>
            <a:spLocks noGrp="1"/>
          </p:cNvSpPr>
          <p:nvPr>
            <p:ph type="sldNum" sz="quarter" idx="12"/>
          </p:nvPr>
        </p:nvSpPr>
        <p:spPr>
          <a:xfrm>
            <a:off x="11253592" y="6455803"/>
            <a:ext cx="640080" cy="308113"/>
          </a:xfr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fld id="{8EE1A134-AC5E-4EA2-B3A4-E7AFA212C9FB}" type="slidenum">
              <a:rPr kumimoji="0" lang="fr-FR" sz="1200" b="1" i="0" u="none" strike="noStrike" kern="1200" cap="none" spc="0" normalizeH="0" baseline="0" noProof="0" smtClean="0">
                <a:ln>
                  <a:noFill/>
                </a:ln>
                <a:solidFill>
                  <a:srgbClr val="000000"/>
                </a:solidFill>
                <a:effectLst/>
                <a:uLnTx/>
                <a:uFillTx/>
                <a:latin typeface="Trebuchet MS" panose="020B0603020202020204" pitchFamily="34" charset="0"/>
                <a:ea typeface="+mn-ea"/>
                <a:cs typeface="+mn-cs"/>
                <a:sym typeface="Trebuchet MS" panose="020B0603020202020204" pitchFamily="34" charset="0"/>
              </a:rPr>
              <a:pPr marL="0" marR="0" lvl="0" indent="0" algn="ctr" defTabSz="914400" rtl="0" eaLnBrk="0" fontAlgn="auto" latinLnBrk="0" hangingPunct="0">
                <a:lnSpc>
                  <a:spcPct val="100000"/>
                </a:lnSpc>
                <a:spcBef>
                  <a:spcPts val="0"/>
                </a:spcBef>
                <a:spcAft>
                  <a:spcPts val="0"/>
                </a:spcAft>
                <a:buClrTx/>
                <a:buSzTx/>
                <a:buFontTx/>
                <a:buNone/>
                <a:tabLst/>
                <a:defRPr/>
              </a:pPr>
              <a:t>23</a:t>
            </a:fld>
            <a:endParaRPr kumimoji="0" lang="fr-FR" sz="12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sym typeface="Trebuchet MS" panose="020B0603020202020204" pitchFamily="34" charset="0"/>
            </a:endParaRPr>
          </a:p>
        </p:txBody>
      </p:sp>
      <p:pic>
        <p:nvPicPr>
          <p:cNvPr id="2" name="Image 1">
            <a:extLst>
              <a:ext uri="{FF2B5EF4-FFF2-40B4-BE49-F238E27FC236}">
                <a16:creationId xmlns:a16="http://schemas.microsoft.com/office/drawing/2014/main" id="{42FEED5E-B43F-51FE-84A8-A10107852EED}"/>
              </a:ext>
            </a:extLst>
          </p:cNvPr>
          <p:cNvPicPr>
            <a:picLocks noChangeAspect="1"/>
          </p:cNvPicPr>
          <p:nvPr/>
        </p:nvPicPr>
        <p:blipFill>
          <a:blip r:embed="rId6"/>
          <a:stretch>
            <a:fillRect/>
          </a:stretch>
        </p:blipFill>
        <p:spPr>
          <a:xfrm>
            <a:off x="914401" y="94084"/>
            <a:ext cx="11110338" cy="6249567"/>
          </a:xfrm>
          <a:prstGeom prst="rect">
            <a:avLst/>
          </a:prstGeom>
        </p:spPr>
      </p:pic>
    </p:spTree>
    <p:extLst>
      <p:ext uri="{BB962C8B-B14F-4D97-AF65-F5344CB8AC3E}">
        <p14:creationId xmlns:p14="http://schemas.microsoft.com/office/powerpoint/2010/main" val="1375074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A12D261E-65BE-4BA6-881A-E27CC2C67D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4" name="Object 23" hidden="1">
                        <a:extLst>
                          <a:ext uri="{FF2B5EF4-FFF2-40B4-BE49-F238E27FC236}">
                            <a16:creationId xmlns:a16="http://schemas.microsoft.com/office/drawing/2014/main" id="{A12D261E-65BE-4BA6-881A-E27CC2C67D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9" name="Slide Number Placeholder 2">
            <a:extLst>
              <a:ext uri="{FF2B5EF4-FFF2-40B4-BE49-F238E27FC236}">
                <a16:creationId xmlns:a16="http://schemas.microsoft.com/office/drawing/2014/main" id="{AEB28AA2-F277-1F15-7093-FDD4EF0AC346}"/>
              </a:ext>
            </a:extLst>
          </p:cNvPr>
          <p:cNvSpPr>
            <a:spLocks noGrp="1"/>
          </p:cNvSpPr>
          <p:nvPr>
            <p:ph type="sldNum" sz="quarter" idx="12"/>
          </p:nvPr>
        </p:nvSpPr>
        <p:spPr>
          <a:xfrm>
            <a:off x="11253592" y="6455803"/>
            <a:ext cx="640080" cy="308113"/>
          </a:xfr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fld id="{8EE1A134-AC5E-4EA2-B3A4-E7AFA212C9FB}" type="slidenum">
              <a:rPr kumimoji="0" lang="fr-FR" sz="1200" b="1" i="0" u="none" strike="noStrike" kern="1200" cap="none" spc="0" normalizeH="0" baseline="0" noProof="0" smtClean="0">
                <a:ln>
                  <a:noFill/>
                </a:ln>
                <a:solidFill>
                  <a:srgbClr val="000000"/>
                </a:solidFill>
                <a:effectLst/>
                <a:uLnTx/>
                <a:uFillTx/>
                <a:latin typeface="Trebuchet MS" panose="020B0603020202020204" pitchFamily="34" charset="0"/>
                <a:ea typeface="+mn-ea"/>
                <a:cs typeface="+mn-cs"/>
                <a:sym typeface="Trebuchet MS" panose="020B0603020202020204" pitchFamily="34" charset="0"/>
              </a:rPr>
              <a:pPr marL="0" marR="0" lvl="0" indent="0" algn="ctr" defTabSz="914400" rtl="0" eaLnBrk="0" fontAlgn="auto" latinLnBrk="0" hangingPunct="0">
                <a:lnSpc>
                  <a:spcPct val="100000"/>
                </a:lnSpc>
                <a:spcBef>
                  <a:spcPts val="0"/>
                </a:spcBef>
                <a:spcAft>
                  <a:spcPts val="0"/>
                </a:spcAft>
                <a:buClrTx/>
                <a:buSzTx/>
                <a:buFontTx/>
                <a:buNone/>
                <a:tabLst/>
                <a:defRPr/>
              </a:pPr>
              <a:t>24</a:t>
            </a:fld>
            <a:endParaRPr kumimoji="0" lang="fr-FR" sz="12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sym typeface="Trebuchet MS" panose="020B0603020202020204" pitchFamily="34" charset="0"/>
            </a:endParaRPr>
          </a:p>
        </p:txBody>
      </p:sp>
      <p:pic>
        <p:nvPicPr>
          <p:cNvPr id="2" name="Image 1">
            <a:extLst>
              <a:ext uri="{FF2B5EF4-FFF2-40B4-BE49-F238E27FC236}">
                <a16:creationId xmlns:a16="http://schemas.microsoft.com/office/drawing/2014/main" id="{74913AF1-2849-F259-3D1E-F8D5A8C1F604}"/>
              </a:ext>
            </a:extLst>
          </p:cNvPr>
          <p:cNvPicPr>
            <a:picLocks noChangeAspect="1"/>
          </p:cNvPicPr>
          <p:nvPr/>
        </p:nvPicPr>
        <p:blipFill>
          <a:blip r:embed="rId6"/>
          <a:stretch>
            <a:fillRect/>
          </a:stretch>
        </p:blipFill>
        <p:spPr>
          <a:xfrm>
            <a:off x="802640" y="274320"/>
            <a:ext cx="10896700" cy="6134842"/>
          </a:xfrm>
          <a:prstGeom prst="rect">
            <a:avLst/>
          </a:prstGeom>
        </p:spPr>
      </p:pic>
    </p:spTree>
    <p:extLst>
      <p:ext uri="{BB962C8B-B14F-4D97-AF65-F5344CB8AC3E}">
        <p14:creationId xmlns:p14="http://schemas.microsoft.com/office/powerpoint/2010/main" val="642021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A12D261E-65BE-4BA6-881A-E27CC2C67D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4" name="Object 23" hidden="1">
                        <a:extLst>
                          <a:ext uri="{FF2B5EF4-FFF2-40B4-BE49-F238E27FC236}">
                            <a16:creationId xmlns:a16="http://schemas.microsoft.com/office/drawing/2014/main" id="{A12D261E-65BE-4BA6-881A-E27CC2C67D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9" name="Slide Number Placeholder 2">
            <a:extLst>
              <a:ext uri="{FF2B5EF4-FFF2-40B4-BE49-F238E27FC236}">
                <a16:creationId xmlns:a16="http://schemas.microsoft.com/office/drawing/2014/main" id="{AEB28AA2-F277-1F15-7093-FDD4EF0AC346}"/>
              </a:ext>
            </a:extLst>
          </p:cNvPr>
          <p:cNvSpPr>
            <a:spLocks noGrp="1"/>
          </p:cNvSpPr>
          <p:nvPr>
            <p:ph type="sldNum" sz="quarter" idx="12"/>
          </p:nvPr>
        </p:nvSpPr>
        <p:spPr>
          <a:xfrm>
            <a:off x="11253592" y="6455803"/>
            <a:ext cx="640080" cy="308113"/>
          </a:xfr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fld id="{8EE1A134-AC5E-4EA2-B3A4-E7AFA212C9FB}" type="slidenum">
              <a:rPr kumimoji="0" lang="fr-FR" sz="1200" b="1" i="0" u="none" strike="noStrike" kern="1200" cap="none" spc="0" normalizeH="0" baseline="0" noProof="0" smtClean="0">
                <a:ln>
                  <a:noFill/>
                </a:ln>
                <a:solidFill>
                  <a:srgbClr val="000000"/>
                </a:solidFill>
                <a:effectLst/>
                <a:uLnTx/>
                <a:uFillTx/>
                <a:latin typeface="Trebuchet MS" panose="020B0603020202020204" pitchFamily="34" charset="0"/>
                <a:ea typeface="+mn-ea"/>
                <a:cs typeface="+mn-cs"/>
                <a:sym typeface="Trebuchet MS" panose="020B0603020202020204" pitchFamily="34" charset="0"/>
              </a:rPr>
              <a:pPr marL="0" marR="0" lvl="0" indent="0" algn="ctr" defTabSz="914400" rtl="0" eaLnBrk="0" fontAlgn="auto" latinLnBrk="0" hangingPunct="0">
                <a:lnSpc>
                  <a:spcPct val="100000"/>
                </a:lnSpc>
                <a:spcBef>
                  <a:spcPts val="0"/>
                </a:spcBef>
                <a:spcAft>
                  <a:spcPts val="0"/>
                </a:spcAft>
                <a:buClrTx/>
                <a:buSzTx/>
                <a:buFontTx/>
                <a:buNone/>
                <a:tabLst/>
                <a:defRPr/>
              </a:pPr>
              <a:t>25</a:t>
            </a:fld>
            <a:endParaRPr kumimoji="0" lang="fr-FR" sz="12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sym typeface="Trebuchet MS" panose="020B0603020202020204" pitchFamily="34" charset="0"/>
            </a:endParaRPr>
          </a:p>
        </p:txBody>
      </p:sp>
      <p:pic>
        <p:nvPicPr>
          <p:cNvPr id="7" name="Image 6">
            <a:extLst>
              <a:ext uri="{FF2B5EF4-FFF2-40B4-BE49-F238E27FC236}">
                <a16:creationId xmlns:a16="http://schemas.microsoft.com/office/drawing/2014/main" id="{C489A46C-1ED1-91D3-0819-CBAB6C6CFE2A}"/>
              </a:ext>
            </a:extLst>
          </p:cNvPr>
          <p:cNvPicPr>
            <a:picLocks noChangeAspect="1"/>
          </p:cNvPicPr>
          <p:nvPr/>
        </p:nvPicPr>
        <p:blipFill>
          <a:blip r:embed="rId6"/>
          <a:stretch>
            <a:fillRect/>
          </a:stretch>
        </p:blipFill>
        <p:spPr>
          <a:xfrm>
            <a:off x="716844" y="94084"/>
            <a:ext cx="11307893" cy="6360691"/>
          </a:xfrm>
          <a:prstGeom prst="rect">
            <a:avLst/>
          </a:prstGeom>
        </p:spPr>
      </p:pic>
    </p:spTree>
    <p:extLst>
      <p:ext uri="{BB962C8B-B14F-4D97-AF65-F5344CB8AC3E}">
        <p14:creationId xmlns:p14="http://schemas.microsoft.com/office/powerpoint/2010/main" val="1944772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A12D261E-65BE-4BA6-881A-E27CC2C67D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4" name="Object 23" hidden="1">
                        <a:extLst>
                          <a:ext uri="{FF2B5EF4-FFF2-40B4-BE49-F238E27FC236}">
                            <a16:creationId xmlns:a16="http://schemas.microsoft.com/office/drawing/2014/main" id="{A12D261E-65BE-4BA6-881A-E27CC2C67D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7AA19470-AAD9-49DC-8A33-48DC9AC2B7D8}"/>
              </a:ext>
            </a:extLst>
          </p:cNvPr>
          <p:cNvSpPr/>
          <p:nvPr/>
        </p:nvSpPr>
        <p:spPr bwMode="auto">
          <a:xfrm>
            <a:off x="723569" y="94084"/>
            <a:ext cx="10718358" cy="7249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effectLst/>
                <a:uLnTx/>
                <a:uFillTx/>
                <a:latin typeface="Trebuchet MS" panose="020B0603020202020204" pitchFamily="34" charset="0"/>
                <a:ea typeface="+mn-ea"/>
                <a:cs typeface="Arial" panose="020B0604020202020204" pitchFamily="34" charset="0"/>
                <a:sym typeface="Trebuchet MS" panose="020B0603020202020204" pitchFamily="34" charset="0"/>
              </a:rPr>
              <a:t>Résultats</a:t>
            </a:r>
          </a:p>
        </p:txBody>
      </p:sp>
      <p:sp>
        <p:nvSpPr>
          <p:cNvPr id="119" name="Slide Number Placeholder 2">
            <a:extLst>
              <a:ext uri="{FF2B5EF4-FFF2-40B4-BE49-F238E27FC236}">
                <a16:creationId xmlns:a16="http://schemas.microsoft.com/office/drawing/2014/main" id="{AEB28AA2-F277-1F15-7093-FDD4EF0AC346}"/>
              </a:ext>
            </a:extLst>
          </p:cNvPr>
          <p:cNvSpPr>
            <a:spLocks noGrp="1"/>
          </p:cNvSpPr>
          <p:nvPr>
            <p:ph type="sldNum" sz="quarter" idx="12"/>
          </p:nvPr>
        </p:nvSpPr>
        <p:spPr>
          <a:xfrm>
            <a:off x="11253592" y="6455803"/>
            <a:ext cx="640080" cy="308113"/>
          </a:xfr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fld id="{8EE1A134-AC5E-4EA2-B3A4-E7AFA212C9FB}" type="slidenum">
              <a:rPr kumimoji="0" lang="fr-FR" sz="1200" b="1" i="0" u="none" strike="noStrike" kern="1200" cap="none" spc="0" normalizeH="0" baseline="0" noProof="0" smtClean="0">
                <a:ln>
                  <a:noFill/>
                </a:ln>
                <a:solidFill>
                  <a:srgbClr val="000000"/>
                </a:solidFill>
                <a:effectLst/>
                <a:uLnTx/>
                <a:uFillTx/>
                <a:latin typeface="Trebuchet MS" panose="020B0603020202020204" pitchFamily="34" charset="0"/>
                <a:ea typeface="+mn-ea"/>
                <a:cs typeface="+mn-cs"/>
                <a:sym typeface="Trebuchet MS" panose="020B0603020202020204" pitchFamily="34" charset="0"/>
              </a:rPr>
              <a:pPr marL="0" marR="0" lvl="0" indent="0" algn="ctr" defTabSz="914400" rtl="0" eaLnBrk="0" fontAlgn="auto" latinLnBrk="0" hangingPunct="0">
                <a:lnSpc>
                  <a:spcPct val="100000"/>
                </a:lnSpc>
                <a:spcBef>
                  <a:spcPts val="0"/>
                </a:spcBef>
                <a:spcAft>
                  <a:spcPts val="0"/>
                </a:spcAft>
                <a:buClrTx/>
                <a:buSzTx/>
                <a:buFontTx/>
                <a:buNone/>
                <a:tabLst/>
                <a:defRPr/>
              </a:pPr>
              <a:t>26</a:t>
            </a:fld>
            <a:endParaRPr kumimoji="0" lang="fr-FR" sz="12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sym typeface="Trebuchet MS" panose="020B0603020202020204" pitchFamily="34" charset="0"/>
            </a:endParaRPr>
          </a:p>
        </p:txBody>
      </p:sp>
      <p:graphicFrame>
        <p:nvGraphicFramePr>
          <p:cNvPr id="3" name="Tableau 2">
            <a:extLst>
              <a:ext uri="{FF2B5EF4-FFF2-40B4-BE49-F238E27FC236}">
                <a16:creationId xmlns:a16="http://schemas.microsoft.com/office/drawing/2014/main" id="{7200CED6-FCD2-77E2-54BD-051A98B0E3D5}"/>
              </a:ext>
            </a:extLst>
          </p:cNvPr>
          <p:cNvGraphicFramePr>
            <a:graphicFrameLocks noGrp="1"/>
          </p:cNvGraphicFramePr>
          <p:nvPr>
            <p:extLst>
              <p:ext uri="{D42A27DB-BD31-4B8C-83A1-F6EECF244321}">
                <p14:modId xmlns:p14="http://schemas.microsoft.com/office/powerpoint/2010/main" val="2585538911"/>
              </p:ext>
            </p:extLst>
          </p:nvPr>
        </p:nvGraphicFramePr>
        <p:xfrm>
          <a:off x="667885" y="1463040"/>
          <a:ext cx="10856229" cy="2870421"/>
        </p:xfrm>
        <a:graphic>
          <a:graphicData uri="http://schemas.openxmlformats.org/drawingml/2006/table">
            <a:tbl>
              <a:tblPr firstRow="1" bandRow="1">
                <a:tableStyleId>{93296810-A885-4BE3-A3E7-6D5BEEA58F35}</a:tableStyleId>
              </a:tblPr>
              <a:tblGrid>
                <a:gridCol w="2632618">
                  <a:extLst>
                    <a:ext uri="{9D8B030D-6E8A-4147-A177-3AD203B41FA5}">
                      <a16:colId xmlns:a16="http://schemas.microsoft.com/office/drawing/2014/main" val="1892210368"/>
                    </a:ext>
                  </a:extLst>
                </a:gridCol>
                <a:gridCol w="1709873">
                  <a:extLst>
                    <a:ext uri="{9D8B030D-6E8A-4147-A177-3AD203B41FA5}">
                      <a16:colId xmlns:a16="http://schemas.microsoft.com/office/drawing/2014/main" val="313278173"/>
                    </a:ext>
                  </a:extLst>
                </a:gridCol>
                <a:gridCol w="2171246">
                  <a:extLst>
                    <a:ext uri="{9D8B030D-6E8A-4147-A177-3AD203B41FA5}">
                      <a16:colId xmlns:a16="http://schemas.microsoft.com/office/drawing/2014/main" val="2941311218"/>
                    </a:ext>
                  </a:extLst>
                </a:gridCol>
                <a:gridCol w="2171246">
                  <a:extLst>
                    <a:ext uri="{9D8B030D-6E8A-4147-A177-3AD203B41FA5}">
                      <a16:colId xmlns:a16="http://schemas.microsoft.com/office/drawing/2014/main" val="4164060050"/>
                    </a:ext>
                  </a:extLst>
                </a:gridCol>
                <a:gridCol w="2171246">
                  <a:extLst>
                    <a:ext uri="{9D8B030D-6E8A-4147-A177-3AD203B41FA5}">
                      <a16:colId xmlns:a16="http://schemas.microsoft.com/office/drawing/2014/main" val="568416881"/>
                    </a:ext>
                  </a:extLst>
                </a:gridCol>
              </a:tblGrid>
              <a:tr h="533978">
                <a:tc>
                  <a:txBody>
                    <a:bodyPr/>
                    <a:lstStyle/>
                    <a:p>
                      <a:pPr algn="l" fontAlgn="b"/>
                      <a:r>
                        <a:rPr lang="en-US" sz="2400" b="1" u="none" strike="noStrike" dirty="0">
                          <a:solidFill>
                            <a:schemeClr val="tx1"/>
                          </a:solidFill>
                          <a:effectLst/>
                        </a:rPr>
                        <a:t>SITES</a:t>
                      </a:r>
                      <a:endParaRPr lang="en-US" sz="2400" b="1" i="0" u="none" strike="noStrike" dirty="0">
                        <a:solidFill>
                          <a:schemeClr val="tx1"/>
                        </a:solidFill>
                        <a:effectLst/>
                        <a:latin typeface="Calibri" panose="020F0502020204030204" pitchFamily="34" charset="0"/>
                      </a:endParaRP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none" strike="noStrike" dirty="0">
                          <a:solidFill>
                            <a:schemeClr val="tx1"/>
                          </a:solidFill>
                          <a:effectLst/>
                        </a:rPr>
                        <a:t>CONCESSIONS VISITÉES</a:t>
                      </a:r>
                      <a:endParaRPr lang="en-US" sz="1800" b="1" i="0" u="none" strike="noStrike" dirty="0">
                        <a:solidFill>
                          <a:schemeClr val="tx1"/>
                        </a:solidFill>
                        <a:effectLst/>
                        <a:latin typeface="Calibri" panose="020F050202020403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fr-FR"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dirty="0">
                        <a:solidFill>
                          <a:srgbClr val="000000"/>
                        </a:solidFill>
                        <a:effectLst/>
                        <a:latin typeface="Calibri" panose="020F050202020403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i="0" u="none" strike="noStrike" dirty="0">
                        <a:solidFill>
                          <a:srgbClr val="000000"/>
                        </a:solidFill>
                        <a:effectLst/>
                        <a:latin typeface="Calibri" panose="020F0502020204030204" pitchFamily="34" charset="0"/>
                      </a:endParaRPr>
                    </a:p>
                  </a:txBody>
                  <a:tcPr/>
                </a:tc>
                <a:extLst>
                  <a:ext uri="{0D108BD9-81ED-4DB2-BD59-A6C34878D82A}">
                    <a16:rowId xmlns:a16="http://schemas.microsoft.com/office/drawing/2014/main" val="1580302314"/>
                  </a:ext>
                </a:extLst>
              </a:tr>
              <a:tr h="532155">
                <a:tc>
                  <a:txBody>
                    <a:bodyPr/>
                    <a:lstStyle/>
                    <a:p>
                      <a:endParaRPr lang="fr-BF" sz="16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000" b="1" u="none" strike="noStrike" dirty="0" err="1">
                          <a:solidFill>
                            <a:srgbClr val="000000"/>
                          </a:solidFill>
                          <a:effectLst/>
                        </a:rPr>
                        <a:t>Août</a:t>
                      </a:r>
                      <a:endParaRPr lang="en-US" sz="2000" b="1" i="0" u="none" strike="noStrike" dirty="0">
                        <a:solidFill>
                          <a:srgbClr val="000000"/>
                        </a:solidFill>
                        <a:effectLst/>
                        <a:latin typeface="Calibri" panose="020F0502020204030204" pitchFamily="34" charset="0"/>
                      </a:endParaRP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000" b="1" u="none" strike="noStrike" dirty="0" err="1">
                          <a:solidFill>
                            <a:srgbClr val="000000"/>
                          </a:solidFill>
                          <a:effectLst/>
                        </a:rPr>
                        <a:t>Septembre</a:t>
                      </a:r>
                      <a:endParaRPr lang="en-US" sz="2000" b="1" i="0" u="none" strike="noStrike" dirty="0">
                        <a:solidFill>
                          <a:srgbClr val="000000"/>
                        </a:solidFill>
                        <a:effectLst/>
                        <a:latin typeface="Calibri" panose="020F0502020204030204" pitchFamily="34" charset="0"/>
                      </a:endParaRP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000" b="1" u="none" strike="noStrike" dirty="0" err="1">
                          <a:solidFill>
                            <a:srgbClr val="000000"/>
                          </a:solidFill>
                          <a:effectLst/>
                        </a:rPr>
                        <a:t>Octobre</a:t>
                      </a:r>
                      <a:endParaRPr lang="en-US" sz="2000" b="1" i="0" u="none" strike="noStrike" dirty="0">
                        <a:solidFill>
                          <a:srgbClr val="000000"/>
                        </a:solidFill>
                        <a:effectLst/>
                        <a:latin typeface="Calibri" panose="020F0502020204030204" pitchFamily="34" charset="0"/>
                      </a:endParaRP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000" b="1" i="0" u="none" strike="noStrike" dirty="0">
                          <a:solidFill>
                            <a:srgbClr val="FF0000"/>
                          </a:solidFill>
                          <a:effectLst/>
                          <a:latin typeface="Calibri" panose="020F0502020204030204" pitchFamily="34" charset="0"/>
                        </a:rPr>
                        <a:t>Novembre</a:t>
                      </a:r>
                    </a:p>
                  </a:txBody>
                  <a:tcPr marL="6350" marR="6350" marT="635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9613268"/>
                  </a:ext>
                </a:extLst>
              </a:tr>
              <a:tr h="621456">
                <a:tc>
                  <a:txBody>
                    <a:bodyPr/>
                    <a:lstStyle/>
                    <a:p>
                      <a:pPr marL="0" algn="l" defTabSz="914400" rtl="0" eaLnBrk="1" fontAlgn="b" latinLnBrk="0" hangingPunct="1"/>
                      <a:r>
                        <a:rPr lang="en-US" sz="2000" b="1" u="none" strike="noStrike" kern="1200" dirty="0" err="1">
                          <a:solidFill>
                            <a:schemeClr val="dk1"/>
                          </a:solidFill>
                          <a:effectLst/>
                          <a:latin typeface="Abadi" panose="020B0604020104020204" pitchFamily="34" charset="0"/>
                        </a:rPr>
                        <a:t>Ouaga</a:t>
                      </a:r>
                      <a:endParaRPr lang="en-US" sz="2000" b="1" u="none" strike="noStrike" kern="1200" dirty="0">
                        <a:solidFill>
                          <a:schemeClr val="dk1"/>
                        </a:solidFill>
                        <a:effectLst/>
                        <a:latin typeface="Abadi" panose="020B0604020104020204" pitchFamily="34" charset="0"/>
                        <a:ea typeface="+mn-ea"/>
                        <a:cs typeface="+mn-cs"/>
                      </a:endParaRPr>
                    </a:p>
                  </a:txBody>
                  <a:tcPr marL="6350" marR="6350" marT="6350" marB="0" anchor="b">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b"/>
                      <a:r>
                        <a:rPr lang="en-US" sz="2400" u="none" strike="noStrike" dirty="0">
                          <a:effectLst/>
                          <a:latin typeface="Abadi" panose="020B0604020104020204" pitchFamily="34" charset="0"/>
                        </a:rPr>
                        <a:t>189 629</a:t>
                      </a:r>
                      <a:endParaRPr lang="en-US" sz="2400" b="0" i="0" u="none" strike="noStrike" dirty="0">
                        <a:solidFill>
                          <a:srgbClr val="FF0000"/>
                        </a:solidFill>
                        <a:effectLst/>
                        <a:latin typeface="Abadi" panose="020B0604020104020204" pitchFamily="34" charset="0"/>
                      </a:endParaRPr>
                    </a:p>
                  </a:txBody>
                  <a:tcPr marL="6350" marR="6350" marT="6350" marB="0" anchor="b">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b"/>
                      <a:r>
                        <a:rPr lang="en-US" sz="2400" b="0" u="none" strike="noStrike" dirty="0">
                          <a:solidFill>
                            <a:schemeClr val="tx1"/>
                          </a:solidFill>
                          <a:effectLst/>
                          <a:latin typeface="Abadi" panose="020B0604020104020204" pitchFamily="34" charset="0"/>
                        </a:rPr>
                        <a:t>170 387</a:t>
                      </a:r>
                      <a:endParaRPr lang="en-US" sz="2400" b="0" i="0" u="none" strike="noStrike" dirty="0">
                        <a:solidFill>
                          <a:schemeClr val="tx1"/>
                        </a:solidFill>
                        <a:effectLst/>
                        <a:latin typeface="Abadi" panose="020B0604020104020204" pitchFamily="34" charset="0"/>
                      </a:endParaRPr>
                    </a:p>
                  </a:txBody>
                  <a:tcPr marL="6350" marR="6350" marT="6350" marB="0" anchor="b">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b"/>
                      <a:r>
                        <a:rPr lang="en-US" sz="2800" b="0" i="0" u="none" strike="noStrike" dirty="0">
                          <a:solidFill>
                            <a:schemeClr val="tx1"/>
                          </a:solidFill>
                          <a:effectLst/>
                          <a:latin typeface="Calibri" panose="020F0502020204030204" pitchFamily="34" charset="0"/>
                        </a:rPr>
                        <a:t>130 528</a:t>
                      </a:r>
                    </a:p>
                  </a:txBody>
                  <a:tcPr marL="6350" marR="6350" marT="6350" marB="0" anchor="b">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b"/>
                      <a:r>
                        <a:rPr lang="en-US" sz="2800" b="0" i="0" u="none" strike="noStrike" dirty="0">
                          <a:solidFill>
                            <a:srgbClr val="FF0000"/>
                          </a:solidFill>
                          <a:effectLst/>
                          <a:latin typeface="Calibri" panose="020F0502020204030204" pitchFamily="34" charset="0"/>
                        </a:rPr>
                        <a:t>180 567</a:t>
                      </a:r>
                    </a:p>
                  </a:txBody>
                  <a:tcPr marL="6350" marR="6350" marT="6350" marB="0" anchor="b">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155741286"/>
                  </a:ext>
                </a:extLst>
              </a:tr>
              <a:tr h="621456">
                <a:tc>
                  <a:txBody>
                    <a:bodyPr/>
                    <a:lstStyle/>
                    <a:p>
                      <a:pPr marL="0" algn="l" defTabSz="914400" rtl="0" eaLnBrk="1" fontAlgn="b" latinLnBrk="0" hangingPunct="1"/>
                      <a:r>
                        <a:rPr lang="fr-FR" sz="2000" b="1" u="none" strike="noStrike" kern="1200" dirty="0">
                          <a:solidFill>
                            <a:schemeClr val="dk1"/>
                          </a:solidFill>
                          <a:effectLst/>
                          <a:latin typeface="Abadi" panose="020B0604020104020204" pitchFamily="34" charset="0"/>
                        </a:rPr>
                        <a:t>B</a:t>
                      </a:r>
                      <a:r>
                        <a:rPr lang="en-US" sz="2000" b="1" u="none" strike="noStrike" kern="1200" dirty="0">
                          <a:solidFill>
                            <a:schemeClr val="dk1"/>
                          </a:solidFill>
                          <a:effectLst/>
                          <a:latin typeface="Abadi" panose="020B0604020104020204" pitchFamily="34" charset="0"/>
                        </a:rPr>
                        <a:t>obo</a:t>
                      </a:r>
                      <a:endParaRPr lang="en-US" sz="2000" b="1" u="none" strike="noStrike" kern="1200" dirty="0">
                        <a:solidFill>
                          <a:schemeClr val="dk1"/>
                        </a:solidFill>
                        <a:effectLst/>
                        <a:latin typeface="Abadi" panose="020B0604020104020204" pitchFamily="34" charset="0"/>
                        <a:ea typeface="+mn-ea"/>
                        <a:cs typeface="+mn-cs"/>
                      </a:endParaRPr>
                    </a:p>
                  </a:txBody>
                  <a:tcPr marL="6350" marR="6350" marT="6350" marB="0" anchor="b">
                    <a:solidFill>
                      <a:schemeClr val="bg1">
                        <a:lumMod val="95000"/>
                      </a:schemeClr>
                    </a:solidFill>
                  </a:tcPr>
                </a:tc>
                <a:tc>
                  <a:txBody>
                    <a:bodyPr/>
                    <a:lstStyle/>
                    <a:p>
                      <a:pPr marL="0" algn="ctr" defTabSz="914400" rtl="0" eaLnBrk="1" fontAlgn="b" latinLnBrk="0" hangingPunct="1"/>
                      <a:r>
                        <a:rPr lang="en-US" sz="2400" u="none" strike="noStrike" kern="1200" dirty="0">
                          <a:solidFill>
                            <a:schemeClr val="dk1"/>
                          </a:solidFill>
                          <a:effectLst/>
                          <a:latin typeface="Abadi" panose="020B0604020104020204" pitchFamily="34" charset="0"/>
                        </a:rPr>
                        <a:t>58310</a:t>
                      </a:r>
                      <a:endParaRPr lang="en-US" sz="2400" u="none" strike="noStrike" kern="1200" dirty="0">
                        <a:solidFill>
                          <a:schemeClr val="dk1"/>
                        </a:solidFill>
                        <a:effectLst/>
                        <a:latin typeface="Abadi" panose="020B0604020104020204" pitchFamily="34" charset="0"/>
                        <a:ea typeface="+mn-ea"/>
                        <a:cs typeface="+mn-cs"/>
                      </a:endParaRPr>
                    </a:p>
                  </a:txBody>
                  <a:tcPr marL="6350" marR="6350" marT="6350" marB="0" anchor="b">
                    <a:solidFill>
                      <a:schemeClr val="bg1">
                        <a:lumMod val="95000"/>
                      </a:schemeClr>
                    </a:solidFill>
                  </a:tcPr>
                </a:tc>
                <a:tc>
                  <a:txBody>
                    <a:bodyPr/>
                    <a:lstStyle/>
                    <a:p>
                      <a:pPr marL="0" algn="ctr" defTabSz="914400" rtl="0" eaLnBrk="1" fontAlgn="b" latinLnBrk="0" hangingPunct="1"/>
                      <a:r>
                        <a:rPr lang="en-US" sz="2400" u="none" strike="noStrike" kern="1200" dirty="0">
                          <a:solidFill>
                            <a:schemeClr val="tx1"/>
                          </a:solidFill>
                          <a:effectLst/>
                          <a:latin typeface="Abadi" panose="020B0604020104020204" pitchFamily="34" charset="0"/>
                        </a:rPr>
                        <a:t>60 424</a:t>
                      </a:r>
                      <a:endParaRPr lang="en-US" sz="2400" u="none" strike="noStrike" kern="1200" dirty="0">
                        <a:solidFill>
                          <a:schemeClr val="tx1"/>
                        </a:solidFill>
                        <a:effectLst/>
                        <a:latin typeface="Abadi" panose="020B0604020104020204" pitchFamily="34" charset="0"/>
                        <a:ea typeface="+mn-ea"/>
                        <a:cs typeface="+mn-cs"/>
                      </a:endParaRPr>
                    </a:p>
                  </a:txBody>
                  <a:tcPr marL="6350" marR="6350" marT="6350" marB="0" anchor="b">
                    <a:solidFill>
                      <a:schemeClr val="bg1">
                        <a:lumMod val="95000"/>
                      </a:schemeClr>
                    </a:solidFill>
                  </a:tcPr>
                </a:tc>
                <a:tc>
                  <a:txBody>
                    <a:bodyPr/>
                    <a:lstStyle/>
                    <a:p>
                      <a:pPr marL="0" algn="ctr" defTabSz="914400" rtl="0" eaLnBrk="1" fontAlgn="b" latinLnBrk="0" hangingPunct="1"/>
                      <a:r>
                        <a:rPr lang="en-US" sz="2800" u="none" strike="noStrike" kern="1200" dirty="0">
                          <a:solidFill>
                            <a:schemeClr val="dk1"/>
                          </a:solidFill>
                          <a:effectLst/>
                          <a:latin typeface="+mn-lt"/>
                          <a:ea typeface="+mn-ea"/>
                          <a:cs typeface="+mn-cs"/>
                        </a:rPr>
                        <a:t>92 599</a:t>
                      </a:r>
                    </a:p>
                  </a:txBody>
                  <a:tcPr marL="6350" marR="6350" marT="6350" marB="0" anchor="b">
                    <a:solidFill>
                      <a:schemeClr val="bg1">
                        <a:lumMod val="95000"/>
                      </a:schemeClr>
                    </a:solidFill>
                  </a:tcPr>
                </a:tc>
                <a:tc>
                  <a:txBody>
                    <a:bodyPr/>
                    <a:lstStyle/>
                    <a:p>
                      <a:pPr marL="0" algn="ctr" defTabSz="914400" rtl="0" eaLnBrk="1" fontAlgn="b" latinLnBrk="0" hangingPunct="1"/>
                      <a:r>
                        <a:rPr lang="en-US" sz="2800" u="none" strike="noStrike" kern="1200" dirty="0">
                          <a:solidFill>
                            <a:srgbClr val="FF0000"/>
                          </a:solidFill>
                          <a:effectLst/>
                          <a:latin typeface="+mn-lt"/>
                          <a:ea typeface="+mn-ea"/>
                          <a:cs typeface="+mn-cs"/>
                        </a:rPr>
                        <a:t>116867</a:t>
                      </a:r>
                    </a:p>
                  </a:txBody>
                  <a:tcPr marL="6350" marR="6350" marT="6350" marB="0" anchor="b">
                    <a:solidFill>
                      <a:schemeClr val="bg1">
                        <a:lumMod val="95000"/>
                      </a:schemeClr>
                    </a:solidFill>
                  </a:tcPr>
                </a:tc>
                <a:extLst>
                  <a:ext uri="{0D108BD9-81ED-4DB2-BD59-A6C34878D82A}">
                    <a16:rowId xmlns:a16="http://schemas.microsoft.com/office/drawing/2014/main" val="2430703664"/>
                  </a:ext>
                </a:extLst>
              </a:tr>
              <a:tr h="561376">
                <a:tc>
                  <a:txBody>
                    <a:bodyPr/>
                    <a:lstStyle/>
                    <a:p>
                      <a:pPr marL="0" algn="l" defTabSz="914400" rtl="0" eaLnBrk="1" fontAlgn="b" latinLnBrk="0" hangingPunct="1"/>
                      <a:r>
                        <a:rPr lang="en-US" sz="2400" u="none" strike="noStrike" kern="1200" dirty="0">
                          <a:solidFill>
                            <a:schemeClr val="dk1"/>
                          </a:solidFill>
                          <a:effectLst/>
                          <a:latin typeface="Abadi" panose="020B0604020104020204" pitchFamily="34" charset="0"/>
                        </a:rPr>
                        <a:t>Total</a:t>
                      </a:r>
                      <a:endParaRPr lang="en-US" sz="2400" u="none" strike="noStrike" kern="1200" dirty="0">
                        <a:solidFill>
                          <a:schemeClr val="dk1"/>
                        </a:solidFill>
                        <a:effectLst/>
                        <a:latin typeface="Abadi" panose="020B0604020104020204" pitchFamily="34" charset="0"/>
                        <a:ea typeface="+mn-ea"/>
                        <a:cs typeface="+mn-cs"/>
                      </a:endParaRPr>
                    </a:p>
                  </a:txBody>
                  <a:tcPr marL="6350" marR="6350" marT="6350" marB="0" anchor="b">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400" u="none" strike="noStrike" kern="1200" dirty="0">
                          <a:solidFill>
                            <a:schemeClr val="dk1"/>
                          </a:solidFill>
                          <a:effectLst/>
                          <a:latin typeface="Abadi" panose="020B0604020104020204" pitchFamily="34" charset="0"/>
                        </a:rPr>
                        <a:t>247 939</a:t>
                      </a:r>
                      <a:endParaRPr lang="en-US" sz="2400" u="none" strike="noStrike" kern="1200" dirty="0">
                        <a:solidFill>
                          <a:schemeClr val="dk1"/>
                        </a:solidFill>
                        <a:effectLst/>
                        <a:latin typeface="Abadi" panose="020B0604020104020204" pitchFamily="34" charset="0"/>
                        <a:ea typeface="+mn-ea"/>
                        <a:cs typeface="+mn-cs"/>
                      </a:endParaRPr>
                    </a:p>
                  </a:txBody>
                  <a:tcPr marL="6350" marR="6350" marT="6350" marB="0" anchor="b">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400" u="none" strike="noStrike" kern="1200" dirty="0">
                          <a:solidFill>
                            <a:schemeClr val="bg2"/>
                          </a:solidFill>
                          <a:effectLst/>
                          <a:latin typeface="Abadi" panose="020B0604020104020204" pitchFamily="34" charset="0"/>
                        </a:rPr>
                        <a:t>230 811</a:t>
                      </a:r>
                      <a:endParaRPr lang="en-US" sz="2400" u="none" strike="noStrike" kern="1200" dirty="0">
                        <a:solidFill>
                          <a:schemeClr val="bg2"/>
                        </a:solidFill>
                        <a:effectLst/>
                        <a:latin typeface="Abadi" panose="020B0604020104020204" pitchFamily="34" charset="0"/>
                        <a:ea typeface="+mn-ea"/>
                        <a:cs typeface="+mn-cs"/>
                      </a:endParaRPr>
                    </a:p>
                  </a:txBody>
                  <a:tcPr marL="6350" marR="6350" marT="6350" marB="0" anchor="b">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400" u="none" strike="noStrike" kern="1200" dirty="0">
                          <a:solidFill>
                            <a:schemeClr val="bg2"/>
                          </a:solidFill>
                          <a:effectLst/>
                          <a:latin typeface="Abadi" panose="020B0604020104020204" pitchFamily="34" charset="0"/>
                          <a:ea typeface="+mn-ea"/>
                          <a:cs typeface="+mn-cs"/>
                        </a:rPr>
                        <a:t>223 127</a:t>
                      </a:r>
                    </a:p>
                  </a:txBody>
                  <a:tcPr marL="6350" marR="6350" marT="6350" marB="0" anchor="b">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2400" u="none" strike="noStrike" kern="1200" dirty="0">
                          <a:solidFill>
                            <a:srgbClr val="FF0000"/>
                          </a:solidFill>
                          <a:effectLst/>
                          <a:latin typeface="Abadi" panose="020B0604020104020204" pitchFamily="34" charset="0"/>
                          <a:ea typeface="+mn-ea"/>
                          <a:cs typeface="+mn-cs"/>
                        </a:rPr>
                        <a:t>297434</a:t>
                      </a:r>
                    </a:p>
                  </a:txBody>
                  <a:tcPr marL="6350" marR="6350" marT="6350" marB="0" anchor="b">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89554911"/>
                  </a:ext>
                </a:extLst>
              </a:tr>
            </a:tbl>
          </a:graphicData>
        </a:graphic>
      </p:graphicFrame>
    </p:spTree>
    <p:extLst>
      <p:ext uri="{BB962C8B-B14F-4D97-AF65-F5344CB8AC3E}">
        <p14:creationId xmlns:p14="http://schemas.microsoft.com/office/powerpoint/2010/main" val="2293639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A12D261E-65BE-4BA6-881A-E27CC2C67D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4" name="Object 23" hidden="1">
                        <a:extLst>
                          <a:ext uri="{FF2B5EF4-FFF2-40B4-BE49-F238E27FC236}">
                            <a16:creationId xmlns:a16="http://schemas.microsoft.com/office/drawing/2014/main" id="{A12D261E-65BE-4BA6-881A-E27CC2C67D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7AA19470-AAD9-49DC-8A33-48DC9AC2B7D8}"/>
              </a:ext>
            </a:extLst>
          </p:cNvPr>
          <p:cNvSpPr/>
          <p:nvPr/>
        </p:nvSpPr>
        <p:spPr bwMode="auto">
          <a:xfrm>
            <a:off x="667886" y="94084"/>
            <a:ext cx="10856227" cy="902422"/>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effectLst/>
                <a:uLnTx/>
                <a:uFillTx/>
                <a:latin typeface="Trebuchet MS" panose="020B0603020202020204" pitchFamily="34" charset="0"/>
                <a:ea typeface="+mn-ea"/>
                <a:cs typeface="Arial" panose="020B0604020202020204" pitchFamily="34" charset="0"/>
                <a:sym typeface="Trebuchet MS" panose="020B0603020202020204" pitchFamily="34" charset="0"/>
              </a:rPr>
              <a:t>Résultats</a:t>
            </a:r>
          </a:p>
        </p:txBody>
      </p:sp>
      <p:sp>
        <p:nvSpPr>
          <p:cNvPr id="119" name="Slide Number Placeholder 2">
            <a:extLst>
              <a:ext uri="{FF2B5EF4-FFF2-40B4-BE49-F238E27FC236}">
                <a16:creationId xmlns:a16="http://schemas.microsoft.com/office/drawing/2014/main" id="{AEB28AA2-F277-1F15-7093-FDD4EF0AC346}"/>
              </a:ext>
            </a:extLst>
          </p:cNvPr>
          <p:cNvSpPr>
            <a:spLocks noGrp="1"/>
          </p:cNvSpPr>
          <p:nvPr>
            <p:ph type="sldNum" sz="quarter" idx="12"/>
          </p:nvPr>
        </p:nvSpPr>
        <p:spPr>
          <a:xfrm>
            <a:off x="11253592" y="6455803"/>
            <a:ext cx="640080" cy="308113"/>
          </a:xfr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fld id="{8EE1A134-AC5E-4EA2-B3A4-E7AFA212C9FB}" type="slidenum">
              <a:rPr kumimoji="0" lang="fr-FR" sz="1200" b="1" i="0" u="none" strike="noStrike" kern="1200" cap="none" spc="0" normalizeH="0" baseline="0" noProof="0" smtClean="0">
                <a:ln>
                  <a:noFill/>
                </a:ln>
                <a:solidFill>
                  <a:srgbClr val="000000"/>
                </a:solidFill>
                <a:effectLst/>
                <a:uLnTx/>
                <a:uFillTx/>
                <a:latin typeface="Trebuchet MS" panose="020B0603020202020204" pitchFamily="34" charset="0"/>
                <a:ea typeface="+mn-ea"/>
                <a:cs typeface="+mn-cs"/>
                <a:sym typeface="Trebuchet MS" panose="020B0603020202020204" pitchFamily="34" charset="0"/>
              </a:rPr>
              <a:pPr marL="0" marR="0" lvl="0" indent="0" algn="ctr" defTabSz="914400" rtl="0" eaLnBrk="0" fontAlgn="auto" latinLnBrk="0" hangingPunct="0">
                <a:lnSpc>
                  <a:spcPct val="100000"/>
                </a:lnSpc>
                <a:spcBef>
                  <a:spcPts val="0"/>
                </a:spcBef>
                <a:spcAft>
                  <a:spcPts val="0"/>
                </a:spcAft>
                <a:buClrTx/>
                <a:buSzTx/>
                <a:buFontTx/>
                <a:buNone/>
                <a:tabLst/>
                <a:defRPr/>
              </a:pPr>
              <a:t>27</a:t>
            </a:fld>
            <a:endParaRPr kumimoji="0" lang="fr-FR" sz="12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sym typeface="Trebuchet MS" panose="020B0603020202020204" pitchFamily="34" charset="0"/>
            </a:endParaRPr>
          </a:p>
        </p:txBody>
      </p:sp>
      <p:graphicFrame>
        <p:nvGraphicFramePr>
          <p:cNvPr id="2" name="Tableau 1">
            <a:extLst>
              <a:ext uri="{FF2B5EF4-FFF2-40B4-BE49-F238E27FC236}">
                <a16:creationId xmlns:a16="http://schemas.microsoft.com/office/drawing/2014/main" id="{E488866E-E55A-E1F0-BBB5-9D19E506A76E}"/>
              </a:ext>
            </a:extLst>
          </p:cNvPr>
          <p:cNvGraphicFramePr>
            <a:graphicFrameLocks noGrp="1"/>
          </p:cNvGraphicFramePr>
          <p:nvPr>
            <p:extLst>
              <p:ext uri="{D42A27DB-BD31-4B8C-83A1-F6EECF244321}">
                <p14:modId xmlns:p14="http://schemas.microsoft.com/office/powerpoint/2010/main" val="1574436944"/>
              </p:ext>
            </p:extLst>
          </p:nvPr>
        </p:nvGraphicFramePr>
        <p:xfrm>
          <a:off x="667886" y="1313953"/>
          <a:ext cx="10778359" cy="2995654"/>
        </p:xfrm>
        <a:graphic>
          <a:graphicData uri="http://schemas.openxmlformats.org/drawingml/2006/table">
            <a:tbl>
              <a:tblPr>
                <a:tableStyleId>{5C22544A-7EE6-4342-B048-85BDC9FD1C3A}</a:tableStyleId>
              </a:tblPr>
              <a:tblGrid>
                <a:gridCol w="626173">
                  <a:extLst>
                    <a:ext uri="{9D8B030D-6E8A-4147-A177-3AD203B41FA5}">
                      <a16:colId xmlns:a16="http://schemas.microsoft.com/office/drawing/2014/main" val="2415654559"/>
                    </a:ext>
                  </a:extLst>
                </a:gridCol>
                <a:gridCol w="140532">
                  <a:extLst>
                    <a:ext uri="{9D8B030D-6E8A-4147-A177-3AD203B41FA5}">
                      <a16:colId xmlns:a16="http://schemas.microsoft.com/office/drawing/2014/main" val="1017586024"/>
                    </a:ext>
                  </a:extLst>
                </a:gridCol>
                <a:gridCol w="69850">
                  <a:extLst>
                    <a:ext uri="{9D8B030D-6E8A-4147-A177-3AD203B41FA5}">
                      <a16:colId xmlns:a16="http://schemas.microsoft.com/office/drawing/2014/main" val="302301197"/>
                    </a:ext>
                  </a:extLst>
                </a:gridCol>
                <a:gridCol w="1551202">
                  <a:extLst>
                    <a:ext uri="{9D8B030D-6E8A-4147-A177-3AD203B41FA5}">
                      <a16:colId xmlns:a16="http://schemas.microsoft.com/office/drawing/2014/main" val="3169518756"/>
                    </a:ext>
                  </a:extLst>
                </a:gridCol>
                <a:gridCol w="1293720">
                  <a:extLst>
                    <a:ext uri="{9D8B030D-6E8A-4147-A177-3AD203B41FA5}">
                      <a16:colId xmlns:a16="http://schemas.microsoft.com/office/drawing/2014/main" val="2657070131"/>
                    </a:ext>
                  </a:extLst>
                </a:gridCol>
                <a:gridCol w="1357077">
                  <a:extLst>
                    <a:ext uri="{9D8B030D-6E8A-4147-A177-3AD203B41FA5}">
                      <a16:colId xmlns:a16="http://schemas.microsoft.com/office/drawing/2014/main" val="3804281991"/>
                    </a:ext>
                  </a:extLst>
                </a:gridCol>
                <a:gridCol w="1147961">
                  <a:extLst>
                    <a:ext uri="{9D8B030D-6E8A-4147-A177-3AD203B41FA5}">
                      <a16:colId xmlns:a16="http://schemas.microsoft.com/office/drawing/2014/main" val="2909597104"/>
                    </a:ext>
                  </a:extLst>
                </a:gridCol>
                <a:gridCol w="1147961">
                  <a:extLst>
                    <a:ext uri="{9D8B030D-6E8A-4147-A177-3AD203B41FA5}">
                      <a16:colId xmlns:a16="http://schemas.microsoft.com/office/drawing/2014/main" val="767527032"/>
                    </a:ext>
                  </a:extLst>
                </a:gridCol>
                <a:gridCol w="1147961">
                  <a:extLst>
                    <a:ext uri="{9D8B030D-6E8A-4147-A177-3AD203B41FA5}">
                      <a16:colId xmlns:a16="http://schemas.microsoft.com/office/drawing/2014/main" val="2694118466"/>
                    </a:ext>
                  </a:extLst>
                </a:gridCol>
                <a:gridCol w="1147961">
                  <a:extLst>
                    <a:ext uri="{9D8B030D-6E8A-4147-A177-3AD203B41FA5}">
                      <a16:colId xmlns:a16="http://schemas.microsoft.com/office/drawing/2014/main" val="4176631519"/>
                    </a:ext>
                  </a:extLst>
                </a:gridCol>
                <a:gridCol w="1147961">
                  <a:extLst>
                    <a:ext uri="{9D8B030D-6E8A-4147-A177-3AD203B41FA5}">
                      <a16:colId xmlns:a16="http://schemas.microsoft.com/office/drawing/2014/main" val="3888405790"/>
                    </a:ext>
                  </a:extLst>
                </a:gridCol>
              </a:tblGrid>
              <a:tr h="357759">
                <a:tc rowSpan="2">
                  <a:txBody>
                    <a:bodyPr/>
                    <a:lstStyle/>
                    <a:p>
                      <a:pPr algn="ctr" fontAlgn="b"/>
                      <a:r>
                        <a:rPr lang="en-US" sz="2000" b="1" u="none" strike="noStrike" dirty="0">
                          <a:effectLst/>
                        </a:rPr>
                        <a:t>SITES</a:t>
                      </a:r>
                      <a:endParaRPr lang="en-US" sz="2000" b="1" i="0" u="none" strike="noStrike" dirty="0">
                        <a:solidFill>
                          <a:srgbClr val="000000"/>
                        </a:solidFill>
                        <a:effectLst/>
                        <a:latin typeface="Calibri" panose="020F0502020204030204" pitchFamily="34" charset="0"/>
                      </a:endParaRPr>
                    </a:p>
                  </a:txBody>
                  <a:tcPr marL="6350" marR="6350" marT="635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fontAlgn="b"/>
                      <a:endParaRPr lang="en-US" sz="2000" b="1" i="0" u="none" strike="noStrike" dirty="0">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fontAlgn="b"/>
                      <a:endParaRPr lang="en-US" sz="2000" b="1" i="0" u="none" strike="noStrike" dirty="0">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8">
                  <a:txBody>
                    <a:bodyPr/>
                    <a:lstStyle/>
                    <a:p>
                      <a:pPr algn="ctr" fontAlgn="b"/>
                      <a:r>
                        <a:rPr lang="en-US" sz="2000" b="1" u="none" strike="noStrike" dirty="0">
                          <a:effectLst/>
                        </a:rPr>
                        <a:t>GITES IDENTIFIÉS</a:t>
                      </a:r>
                      <a:endParaRPr lang="en-US" sz="2000" b="1" i="0" u="none" strike="noStrike" dirty="0">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pPr algn="ctr" fontAlgn="b"/>
                      <a:endParaRPr lang="en-US" sz="2400" b="1" i="0" u="none" strike="noStrike" dirty="0">
                        <a:solidFill>
                          <a:srgbClr val="000000"/>
                        </a:solidFill>
                        <a:effectLst/>
                        <a:latin typeface="Calibri" panose="020F0502020204030204" pitchFamily="34" charset="0"/>
                      </a:endParaRPr>
                    </a:p>
                  </a:txBody>
                  <a:tcPr marL="6350" marR="6350" marT="6350" marB="0" anchor="b">
                    <a:solidFill>
                      <a:schemeClr val="accent4">
                        <a:lumMod val="75000"/>
                      </a:schemeClr>
                    </a:solidFill>
                  </a:tcPr>
                </a:tc>
                <a:tc hMerge="1">
                  <a:txBody>
                    <a:bodyPr/>
                    <a:lstStyle/>
                    <a:p>
                      <a:pPr algn="ctr" fontAlgn="b"/>
                      <a:endParaRPr lang="en-US" sz="2400" b="1" i="0" u="none" strike="noStrike" dirty="0">
                        <a:solidFill>
                          <a:srgbClr val="000000"/>
                        </a:solidFill>
                        <a:effectLst/>
                        <a:latin typeface="Calibri" panose="020F0502020204030204" pitchFamily="34" charset="0"/>
                      </a:endParaRPr>
                    </a:p>
                  </a:txBody>
                  <a:tcPr marL="6350" marR="6350" marT="6350" marB="0" anchor="b">
                    <a:solidFill>
                      <a:srgbClr val="BBDCC0"/>
                    </a:solidFill>
                  </a:tcPr>
                </a:tc>
                <a:tc hMerge="1">
                  <a:txBody>
                    <a:bodyPr/>
                    <a:lstStyle/>
                    <a:p>
                      <a:pPr algn="ctr" fontAlgn="b"/>
                      <a:endParaRPr lang="en-US" sz="2400" b="1" i="0" u="none" strike="noStrike" dirty="0">
                        <a:solidFill>
                          <a:srgbClr val="000000"/>
                        </a:solidFill>
                        <a:effectLst/>
                        <a:latin typeface="Calibri" panose="020F0502020204030204" pitchFamily="34" charset="0"/>
                      </a:endParaRPr>
                    </a:p>
                  </a:txBody>
                  <a:tcPr marL="6350" marR="6350" marT="6350" marB="0" anchor="b">
                    <a:solidFill>
                      <a:srgbClr val="BBDCC0"/>
                    </a:solidFill>
                  </a:tcPr>
                </a:tc>
                <a:tc hMerge="1">
                  <a:txBody>
                    <a:bodyPr/>
                    <a:lstStyle/>
                    <a:p>
                      <a:pPr algn="ctr" fontAlgn="b"/>
                      <a:endParaRPr lang="en-US" sz="2400" b="1" i="0" u="none" strike="noStrike" dirty="0">
                        <a:solidFill>
                          <a:srgbClr val="000000"/>
                        </a:solidFill>
                        <a:effectLst/>
                        <a:latin typeface="Calibri" panose="020F0502020204030204" pitchFamily="34" charset="0"/>
                      </a:endParaRPr>
                    </a:p>
                  </a:txBody>
                  <a:tcPr marL="6350" marR="6350" marT="6350" marB="0" anchor="b">
                    <a:solidFill>
                      <a:schemeClr val="accent4">
                        <a:lumMod val="75000"/>
                      </a:schemeClr>
                    </a:solidFill>
                  </a:tcPr>
                </a:tc>
                <a:tc hMerge="1">
                  <a:txBody>
                    <a:bodyPr/>
                    <a:lstStyle/>
                    <a:p>
                      <a:pPr algn="ctr" fontAlgn="b"/>
                      <a:endParaRPr lang="en-US" sz="2000" b="1" i="0" u="none" strike="noStrike" dirty="0">
                        <a:solidFill>
                          <a:srgbClr val="FF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en-US" sz="2000" b="1" i="0" u="none" strike="noStrike" dirty="0">
                        <a:solidFill>
                          <a:srgbClr val="FF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3695074"/>
                  </a:ext>
                </a:extLst>
              </a:tr>
              <a:tr h="381290">
                <a:tc vMerge="1">
                  <a:txBody>
                    <a:bodyPr/>
                    <a:lstStyle/>
                    <a:p>
                      <a:endParaRPr lang="fr-BF"/>
                    </a:p>
                  </a:txBody>
                  <a:tcPr/>
                </a:tc>
                <a:tc vMerge="1">
                  <a:txBody>
                    <a:bodyPr/>
                    <a:lstStyle/>
                    <a:p>
                      <a:endParaRPr lang="en-US"/>
                    </a:p>
                  </a:txBody>
                  <a:tcPr/>
                </a:tc>
                <a:tc vMerge="1">
                  <a:txBody>
                    <a:bodyPr/>
                    <a:lstStyle/>
                    <a:p>
                      <a:endParaRPr lang="en-US"/>
                    </a:p>
                  </a:txBody>
                  <a:tcPr/>
                </a:tc>
                <a:tc>
                  <a:txBody>
                    <a:bodyPr/>
                    <a:lstStyle/>
                    <a:p>
                      <a:pPr algn="ctr" fontAlgn="b"/>
                      <a:r>
                        <a:rPr lang="en-US" sz="2000" b="1" u="none" strike="noStrike" dirty="0" err="1">
                          <a:solidFill>
                            <a:srgbClr val="000000"/>
                          </a:solidFill>
                          <a:effectLst/>
                        </a:rPr>
                        <a:t>Août</a:t>
                      </a:r>
                      <a:endParaRPr lang="en-US" sz="2000" b="1" i="0" u="none" strike="noStrike" dirty="0">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u="none" strike="noStrike" dirty="0">
                          <a:effectLst/>
                        </a:rPr>
                        <a:t>%</a:t>
                      </a:r>
                      <a:endParaRPr lang="en-US" sz="2000" b="1" i="0" u="none" strike="noStrike" dirty="0">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dirty="0" err="1">
                          <a:solidFill>
                            <a:srgbClr val="000000"/>
                          </a:solidFill>
                          <a:effectLst/>
                        </a:rPr>
                        <a:t>Septembre</a:t>
                      </a:r>
                      <a:endParaRPr lang="en-US" sz="2000" b="1" i="0" u="none" strike="noStrike" dirty="0">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libri" panose="020F0502020204030204" pitchFamily="34" charset="0"/>
                        </a:rPr>
                        <a:t>%</a:t>
                      </a: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u="none" strike="noStrike" dirty="0" err="1">
                          <a:solidFill>
                            <a:srgbClr val="000000"/>
                          </a:solidFill>
                          <a:effectLst/>
                        </a:rPr>
                        <a:t>Octobre</a:t>
                      </a:r>
                      <a:endParaRPr lang="en-US" sz="2000" b="1" i="0" u="none" strike="noStrike" dirty="0">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libri" panose="020F0502020204030204" pitchFamily="34" charset="0"/>
                        </a:rPr>
                        <a:t>%</a:t>
                      </a: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FF0000"/>
                          </a:solidFill>
                          <a:effectLst/>
                          <a:latin typeface="Calibri" panose="020F0502020204030204" pitchFamily="34" charset="0"/>
                        </a:rPr>
                        <a:t>Novembre</a:t>
                      </a: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FF0000"/>
                          </a:solidFill>
                          <a:effectLst/>
                          <a:latin typeface="Calibri" panose="020F0502020204030204" pitchFamily="34" charset="0"/>
                        </a:rPr>
                        <a:t>%</a:t>
                      </a: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7136344"/>
                  </a:ext>
                </a:extLst>
              </a:tr>
              <a:tr h="675810">
                <a:tc gridSpan="3">
                  <a:txBody>
                    <a:bodyPr/>
                    <a:lstStyle/>
                    <a:p>
                      <a:pPr marL="0" algn="l" defTabSz="914400" rtl="0" eaLnBrk="1" fontAlgn="b" latinLnBrk="0" hangingPunct="1"/>
                      <a:r>
                        <a:rPr lang="en-US" sz="2000" b="1" u="none" strike="noStrike" kern="1200" dirty="0" err="1">
                          <a:solidFill>
                            <a:schemeClr val="dk1"/>
                          </a:solidFill>
                          <a:effectLst/>
                          <a:latin typeface="+mn-lt"/>
                          <a:ea typeface="+mn-ea"/>
                          <a:cs typeface="+mn-cs"/>
                        </a:rPr>
                        <a:t>Ouaga</a:t>
                      </a:r>
                      <a:endParaRPr lang="en-US" sz="2000" b="1" u="none" strike="noStrike" kern="1200" dirty="0">
                        <a:solidFill>
                          <a:schemeClr val="dk1"/>
                        </a:solidFill>
                        <a:effectLst/>
                        <a:latin typeface="+mn-lt"/>
                        <a:ea typeface="+mn-ea"/>
                        <a:cs typeface="+mn-cs"/>
                      </a:endParaRPr>
                    </a:p>
                  </a:txBody>
                  <a:tcPr marL="6350" marR="6350" marT="6350" marB="0" anchor="b">
                    <a:lnT w="12700" cap="flat" cmpd="sng" algn="ctr">
                      <a:solidFill>
                        <a:schemeClr val="tx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tc>
                <a:tc>
                  <a:txBody>
                    <a:bodyPr/>
                    <a:lstStyle/>
                    <a:p>
                      <a:pPr algn="ctr" fontAlgn="b"/>
                      <a:r>
                        <a:rPr lang="en-US" sz="2400" u="none" strike="noStrike" kern="1200" dirty="0">
                          <a:solidFill>
                            <a:schemeClr val="dk1"/>
                          </a:solidFill>
                          <a:effectLst/>
                          <a:latin typeface="+mn-lt"/>
                          <a:ea typeface="+mn-ea"/>
                          <a:cs typeface="+mn-cs"/>
                        </a:rPr>
                        <a:t>355 157</a:t>
                      </a:r>
                    </a:p>
                  </a:txBody>
                  <a:tcPr marL="6350" marR="6350" marT="6350" marB="0" anchor="b">
                    <a:lnT w="12700" cap="flat" cmpd="sng" algn="ctr">
                      <a:solidFill>
                        <a:schemeClr val="tx1"/>
                      </a:solidFill>
                      <a:prstDash val="solid"/>
                      <a:round/>
                      <a:headEnd type="none" w="med" len="med"/>
                      <a:tailEnd type="none" w="med" len="med"/>
                    </a:lnT>
                    <a:noFill/>
                  </a:tcPr>
                </a:tc>
                <a:tc>
                  <a:txBody>
                    <a:bodyPr/>
                    <a:lstStyle/>
                    <a:p>
                      <a:pPr algn="ctr" fontAlgn="b"/>
                      <a:r>
                        <a:rPr lang="en-US" sz="2000" b="1" u="none" strike="noStrike" kern="1200" dirty="0">
                          <a:solidFill>
                            <a:schemeClr val="dk1"/>
                          </a:solidFill>
                          <a:effectLst/>
                          <a:latin typeface="+mn-lt"/>
                          <a:ea typeface="+mn-ea"/>
                          <a:cs typeface="+mn-cs"/>
                        </a:rPr>
                        <a:t>83,68</a:t>
                      </a:r>
                    </a:p>
                  </a:txBody>
                  <a:tcPr marL="6350" marR="6350" marT="6350" marB="0" anchor="b">
                    <a:lnT w="12700" cap="flat" cmpd="sng" algn="ctr">
                      <a:solidFill>
                        <a:schemeClr val="tx1"/>
                      </a:solidFill>
                      <a:prstDash val="solid"/>
                      <a:round/>
                      <a:headEnd type="none" w="med" len="med"/>
                      <a:tailEnd type="none" w="med" len="med"/>
                    </a:lnT>
                    <a:noFill/>
                  </a:tcPr>
                </a:tc>
                <a:tc>
                  <a:txBody>
                    <a:bodyPr/>
                    <a:lstStyle/>
                    <a:p>
                      <a:pPr algn="ctr" fontAlgn="b"/>
                      <a:r>
                        <a:rPr lang="en-US" sz="2400" u="none" strike="noStrike" kern="1200" dirty="0">
                          <a:solidFill>
                            <a:schemeClr val="dk1"/>
                          </a:solidFill>
                          <a:effectLst/>
                          <a:latin typeface="+mn-lt"/>
                          <a:ea typeface="+mn-ea"/>
                          <a:cs typeface="+mn-cs"/>
                        </a:rPr>
                        <a:t>297 147</a:t>
                      </a:r>
                    </a:p>
                  </a:txBody>
                  <a:tcPr marL="6350" marR="6350" marT="6350" marB="0" anchor="b">
                    <a:lnT w="12700" cap="flat" cmpd="sng" algn="ctr">
                      <a:solidFill>
                        <a:schemeClr val="tx1"/>
                      </a:solidFill>
                      <a:prstDash val="solid"/>
                      <a:round/>
                      <a:headEnd type="none" w="med" len="med"/>
                      <a:tailEnd type="none" w="med" len="med"/>
                    </a:lnT>
                    <a:noFill/>
                  </a:tcPr>
                </a:tc>
                <a:tc>
                  <a:txBody>
                    <a:bodyPr/>
                    <a:lstStyle/>
                    <a:p>
                      <a:pPr algn="ctr" fontAlgn="b"/>
                      <a:r>
                        <a:rPr lang="en-US" sz="2000" b="1" u="none" strike="noStrike" kern="1200" dirty="0">
                          <a:solidFill>
                            <a:schemeClr val="tx1"/>
                          </a:solidFill>
                          <a:effectLst/>
                          <a:latin typeface="+mn-lt"/>
                          <a:ea typeface="+mn-ea"/>
                          <a:cs typeface="+mn-cs"/>
                        </a:rPr>
                        <a:t>73,25</a:t>
                      </a:r>
                    </a:p>
                  </a:txBody>
                  <a:tcPr marL="6350" marR="6350" marT="6350" marB="0" anchor="b">
                    <a:lnT w="12700" cap="flat" cmpd="sng" algn="ctr">
                      <a:solidFill>
                        <a:schemeClr val="tx1"/>
                      </a:solidFill>
                      <a:prstDash val="solid"/>
                      <a:round/>
                      <a:headEnd type="none" w="med" len="med"/>
                      <a:tailEnd type="none" w="med" len="med"/>
                    </a:lnT>
                    <a:noFill/>
                  </a:tcPr>
                </a:tc>
                <a:tc>
                  <a:txBody>
                    <a:bodyPr/>
                    <a:lstStyle/>
                    <a:p>
                      <a:pPr algn="ctr" fontAlgn="b"/>
                      <a:r>
                        <a:rPr lang="en-US" sz="2400" b="0" i="0" u="none" strike="noStrike" dirty="0">
                          <a:solidFill>
                            <a:schemeClr val="tx1"/>
                          </a:solidFill>
                          <a:effectLst/>
                          <a:latin typeface="Calibri" panose="020F0502020204030204" pitchFamily="34" charset="0"/>
                        </a:rPr>
                        <a:t>210 434</a:t>
                      </a:r>
                    </a:p>
                  </a:txBody>
                  <a:tcPr marL="6350" marR="6350" marT="6350" marB="0" anchor="b">
                    <a:lnT w="12700" cap="flat" cmpd="sng" algn="ctr">
                      <a:solidFill>
                        <a:schemeClr val="tx1"/>
                      </a:solidFill>
                      <a:prstDash val="solid"/>
                      <a:round/>
                      <a:headEnd type="none" w="med" len="med"/>
                      <a:tailEnd type="none" w="med" len="med"/>
                    </a:lnT>
                    <a:noFill/>
                  </a:tcPr>
                </a:tc>
                <a:tc>
                  <a:txBody>
                    <a:bodyPr/>
                    <a:lstStyle/>
                    <a:p>
                      <a:pPr algn="ctr"/>
                      <a:r>
                        <a:rPr lang="fr-FR" sz="2000" b="1" u="none" strike="noStrike" kern="1200" dirty="0">
                          <a:solidFill>
                            <a:schemeClr val="tx1"/>
                          </a:solidFill>
                          <a:effectLst/>
                          <a:latin typeface="+mn-lt"/>
                          <a:ea typeface="+mn-ea"/>
                          <a:cs typeface="+mn-cs"/>
                        </a:rPr>
                        <a:t>52,03</a:t>
                      </a:r>
                    </a:p>
                  </a:txBody>
                  <a:tcPr marL="6350" marR="6350" marT="6350" marB="0" anchor="b">
                    <a:lnT w="12700" cap="flat" cmpd="sng" algn="ctr">
                      <a:solidFill>
                        <a:schemeClr val="tx1"/>
                      </a:solidFill>
                      <a:prstDash val="solid"/>
                      <a:round/>
                      <a:headEnd type="none" w="med" len="med"/>
                      <a:tailEnd type="none" w="med" len="med"/>
                    </a:lnT>
                    <a:noFill/>
                  </a:tcPr>
                </a:tc>
                <a:tc>
                  <a:txBody>
                    <a:bodyPr/>
                    <a:lstStyle/>
                    <a:p>
                      <a:pPr algn="ctr"/>
                      <a:r>
                        <a:rPr lang="fr-FR" sz="2000" b="1" u="none" strike="noStrike" kern="1200" dirty="0">
                          <a:solidFill>
                            <a:srgbClr val="FF0000"/>
                          </a:solidFill>
                          <a:effectLst/>
                          <a:latin typeface="+mn-lt"/>
                          <a:ea typeface="+mn-ea"/>
                          <a:cs typeface="+mn-cs"/>
                        </a:rPr>
                        <a:t>196113</a:t>
                      </a:r>
                    </a:p>
                  </a:txBody>
                  <a:tcPr marL="6350" marR="6350" marT="6350" marB="0" anchor="b">
                    <a:lnT w="12700" cap="flat" cmpd="sng" algn="ctr">
                      <a:solidFill>
                        <a:schemeClr val="tx1"/>
                      </a:solidFill>
                      <a:prstDash val="solid"/>
                      <a:round/>
                      <a:headEnd type="none" w="med" len="med"/>
                      <a:tailEnd type="none" w="med" len="med"/>
                    </a:lnT>
                    <a:noFill/>
                  </a:tcPr>
                </a:tc>
                <a:tc>
                  <a:txBody>
                    <a:bodyPr/>
                    <a:lstStyle/>
                    <a:p>
                      <a:pPr algn="ctr"/>
                      <a:r>
                        <a:rPr lang="fr-FR" sz="2000" b="1" u="none" strike="noStrike" kern="1200" dirty="0">
                          <a:solidFill>
                            <a:srgbClr val="FF0000"/>
                          </a:solidFill>
                          <a:effectLst/>
                          <a:latin typeface="+mn-lt"/>
                          <a:ea typeface="+mn-ea"/>
                          <a:cs typeface="+mn-cs"/>
                        </a:rPr>
                        <a:t>49%</a:t>
                      </a:r>
                    </a:p>
                  </a:txBody>
                  <a:tcPr marL="6350" marR="6350" marT="635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571088084"/>
                  </a:ext>
                </a:extLst>
              </a:tr>
              <a:tr h="699793">
                <a:tc gridSpan="3">
                  <a:txBody>
                    <a:bodyPr/>
                    <a:lstStyle/>
                    <a:p>
                      <a:pPr marL="0" algn="l" defTabSz="914400" rtl="0" eaLnBrk="1" fontAlgn="b" latinLnBrk="0" hangingPunct="1"/>
                      <a:r>
                        <a:rPr lang="fr-FR" sz="2000" b="1" u="none" strike="noStrike" kern="1200" dirty="0">
                          <a:solidFill>
                            <a:schemeClr val="dk1"/>
                          </a:solidFill>
                          <a:effectLst/>
                          <a:latin typeface="+mn-lt"/>
                          <a:ea typeface="+mn-ea"/>
                          <a:cs typeface="+mn-cs"/>
                        </a:rPr>
                        <a:t>B</a:t>
                      </a:r>
                      <a:r>
                        <a:rPr lang="en-US" sz="2000" b="1" u="none" strike="noStrike" kern="1200" dirty="0">
                          <a:solidFill>
                            <a:schemeClr val="dk1"/>
                          </a:solidFill>
                          <a:effectLst/>
                          <a:latin typeface="+mn-lt"/>
                          <a:ea typeface="+mn-ea"/>
                          <a:cs typeface="+mn-cs"/>
                        </a:rPr>
                        <a:t>obo</a:t>
                      </a:r>
                    </a:p>
                  </a:txBody>
                  <a:tcPr marL="6350" marR="6350" marT="6350" marB="0" anchor="b">
                    <a:noFill/>
                  </a:tcPr>
                </a:tc>
                <a:tc hMerge="1">
                  <a:txBody>
                    <a:bodyPr/>
                    <a:lstStyle/>
                    <a:p>
                      <a:endParaRPr lang="en-US"/>
                    </a:p>
                  </a:txBody>
                  <a:tcPr/>
                </a:tc>
                <a:tc hMerge="1">
                  <a:txBody>
                    <a:bodyPr/>
                    <a:lstStyle/>
                    <a:p>
                      <a:endParaRPr lang="en-US"/>
                    </a:p>
                  </a:txBody>
                  <a:tcPr/>
                </a:tc>
                <a:tc>
                  <a:txBody>
                    <a:bodyPr/>
                    <a:lstStyle/>
                    <a:p>
                      <a:pPr marL="0" algn="ctr" defTabSz="914400" rtl="0" eaLnBrk="1" fontAlgn="b" latinLnBrk="0" hangingPunct="1"/>
                      <a:r>
                        <a:rPr lang="en-US" sz="2400" u="none" strike="noStrike" kern="1200" dirty="0">
                          <a:solidFill>
                            <a:schemeClr val="dk1"/>
                          </a:solidFill>
                          <a:effectLst/>
                          <a:latin typeface="+mn-lt"/>
                          <a:ea typeface="+mn-ea"/>
                          <a:cs typeface="+mn-cs"/>
                        </a:rPr>
                        <a:t>69 258</a:t>
                      </a:r>
                    </a:p>
                  </a:txBody>
                  <a:tcPr marL="6350" marR="6350" marT="6350" marB="0" anchor="b">
                    <a:noFill/>
                  </a:tcPr>
                </a:tc>
                <a:tc>
                  <a:txBody>
                    <a:bodyPr/>
                    <a:lstStyle/>
                    <a:p>
                      <a:pPr algn="ctr" fontAlgn="b"/>
                      <a:r>
                        <a:rPr lang="en-US" sz="2000" b="1" u="none" strike="noStrike" kern="1200" dirty="0">
                          <a:solidFill>
                            <a:schemeClr val="dk1"/>
                          </a:solidFill>
                          <a:effectLst/>
                          <a:latin typeface="+mn-lt"/>
                          <a:ea typeface="+mn-ea"/>
                          <a:cs typeface="+mn-cs"/>
                        </a:rPr>
                        <a:t>16,32</a:t>
                      </a:r>
                    </a:p>
                  </a:txBody>
                  <a:tcPr marL="6350" marR="6350" marT="6350" marB="0" anchor="b">
                    <a:noFill/>
                  </a:tcPr>
                </a:tc>
                <a:tc>
                  <a:txBody>
                    <a:bodyPr/>
                    <a:lstStyle/>
                    <a:p>
                      <a:pPr marL="0" algn="ctr" defTabSz="914400" rtl="0" eaLnBrk="1" fontAlgn="b" latinLnBrk="0" hangingPunct="1"/>
                      <a:r>
                        <a:rPr lang="en-US" sz="2400" u="none" strike="noStrike" kern="1200" dirty="0">
                          <a:solidFill>
                            <a:schemeClr val="tx1"/>
                          </a:solidFill>
                          <a:effectLst/>
                          <a:latin typeface="+mn-lt"/>
                          <a:ea typeface="+mn-ea"/>
                          <a:cs typeface="+mn-cs"/>
                        </a:rPr>
                        <a:t>108 546</a:t>
                      </a:r>
                    </a:p>
                  </a:txBody>
                  <a:tcPr marL="6350" marR="6350" marT="6350" marB="0" anchor="b">
                    <a:noFill/>
                  </a:tcPr>
                </a:tc>
                <a:tc>
                  <a:txBody>
                    <a:bodyPr/>
                    <a:lstStyle/>
                    <a:p>
                      <a:pPr algn="ctr" fontAlgn="b"/>
                      <a:r>
                        <a:rPr lang="en-US" sz="2000" b="1" u="none" strike="noStrike" kern="1200" dirty="0">
                          <a:solidFill>
                            <a:schemeClr val="tx1"/>
                          </a:solidFill>
                          <a:effectLst/>
                          <a:latin typeface="+mn-lt"/>
                          <a:ea typeface="+mn-ea"/>
                          <a:cs typeface="+mn-cs"/>
                        </a:rPr>
                        <a:t>26,75</a:t>
                      </a:r>
                    </a:p>
                  </a:txBody>
                  <a:tcPr marL="6350" marR="6350" marT="6350" marB="0" anchor="b">
                    <a:noFill/>
                  </a:tcPr>
                </a:tc>
                <a:tc>
                  <a:txBody>
                    <a:bodyPr/>
                    <a:lstStyle/>
                    <a:p>
                      <a:pPr marL="0" algn="ctr" defTabSz="914400" rtl="0" eaLnBrk="1" fontAlgn="b" latinLnBrk="0" hangingPunct="1"/>
                      <a:r>
                        <a:rPr lang="en-US" sz="2400" u="none" strike="noStrike" kern="1200" dirty="0">
                          <a:solidFill>
                            <a:schemeClr val="dk1"/>
                          </a:solidFill>
                          <a:effectLst/>
                          <a:latin typeface="+mn-lt"/>
                          <a:ea typeface="+mn-ea"/>
                          <a:cs typeface="+mn-cs"/>
                        </a:rPr>
                        <a:t>194 040</a:t>
                      </a:r>
                    </a:p>
                  </a:txBody>
                  <a:tcPr marL="6350" marR="6350" marT="6350" marB="0" anchor="b">
                    <a:noFill/>
                  </a:tcPr>
                </a:tc>
                <a:tc>
                  <a:txBody>
                    <a:bodyPr/>
                    <a:lstStyle/>
                    <a:p>
                      <a:pPr algn="ctr"/>
                      <a:r>
                        <a:rPr lang="fr-FR" sz="2000" b="1" u="none" strike="noStrike" kern="1200" dirty="0">
                          <a:solidFill>
                            <a:schemeClr val="tx1"/>
                          </a:solidFill>
                          <a:effectLst/>
                          <a:latin typeface="+mn-lt"/>
                          <a:ea typeface="+mn-ea"/>
                          <a:cs typeface="+mn-cs"/>
                        </a:rPr>
                        <a:t>47,97</a:t>
                      </a:r>
                    </a:p>
                  </a:txBody>
                  <a:tcPr marL="6350" marR="6350" marT="6350" marB="0" anchor="b">
                    <a:noFill/>
                  </a:tcPr>
                </a:tc>
                <a:tc>
                  <a:txBody>
                    <a:bodyPr/>
                    <a:lstStyle/>
                    <a:p>
                      <a:pPr algn="ctr"/>
                      <a:r>
                        <a:rPr lang="fr-FR" sz="2000" b="1" u="none" strike="noStrike" kern="1200" dirty="0">
                          <a:solidFill>
                            <a:srgbClr val="FF0000"/>
                          </a:solidFill>
                          <a:effectLst/>
                          <a:latin typeface="+mn-lt"/>
                          <a:ea typeface="+mn-ea"/>
                          <a:cs typeface="+mn-cs"/>
                        </a:rPr>
                        <a:t>197144</a:t>
                      </a:r>
                    </a:p>
                  </a:txBody>
                  <a:tcPr marL="6350" marR="6350" marT="6350" marB="0" anchor="b">
                    <a:noFill/>
                  </a:tcPr>
                </a:tc>
                <a:tc>
                  <a:txBody>
                    <a:bodyPr/>
                    <a:lstStyle/>
                    <a:p>
                      <a:pPr algn="ctr"/>
                      <a:r>
                        <a:rPr lang="fr-FR" sz="2000" b="1" u="none" strike="noStrike" kern="1200" dirty="0">
                          <a:solidFill>
                            <a:srgbClr val="FF0000"/>
                          </a:solidFill>
                          <a:effectLst/>
                          <a:latin typeface="+mn-lt"/>
                          <a:ea typeface="+mn-ea"/>
                          <a:cs typeface="+mn-cs"/>
                        </a:rPr>
                        <a:t>50,13%</a:t>
                      </a:r>
                    </a:p>
                  </a:txBody>
                  <a:tcPr marL="6350" marR="6350" marT="6350" marB="0" anchor="b">
                    <a:noFill/>
                  </a:tcPr>
                </a:tc>
                <a:extLst>
                  <a:ext uri="{0D108BD9-81ED-4DB2-BD59-A6C34878D82A}">
                    <a16:rowId xmlns:a16="http://schemas.microsoft.com/office/drawing/2014/main" val="840483202"/>
                  </a:ext>
                </a:extLst>
              </a:tr>
              <a:tr h="881002">
                <a:tc gridSpan="3">
                  <a:txBody>
                    <a:bodyPr/>
                    <a:lstStyle/>
                    <a:p>
                      <a:pPr marL="0" algn="l" defTabSz="914400" rtl="0" eaLnBrk="1" fontAlgn="b" latinLnBrk="0" hangingPunct="1"/>
                      <a:r>
                        <a:rPr lang="en-US" sz="2400" u="none" strike="noStrike" kern="1200" dirty="0">
                          <a:solidFill>
                            <a:schemeClr val="dk1"/>
                          </a:solidFill>
                          <a:effectLst/>
                          <a:latin typeface="+mn-lt"/>
                          <a:ea typeface="+mn-ea"/>
                          <a:cs typeface="+mn-cs"/>
                        </a:rPr>
                        <a:t>Total</a:t>
                      </a:r>
                    </a:p>
                  </a:txBody>
                  <a:tcPr marL="6350" marR="6350" marT="6350" marB="0" anchor="b">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ctr" fontAlgn="b"/>
                      <a:r>
                        <a:rPr lang="en-US" sz="2400" u="none" strike="noStrike" kern="1200" dirty="0">
                          <a:solidFill>
                            <a:schemeClr val="dk1"/>
                          </a:solidFill>
                          <a:effectLst/>
                          <a:latin typeface="+mn-lt"/>
                          <a:ea typeface="+mn-ea"/>
                          <a:cs typeface="+mn-cs"/>
                        </a:rPr>
                        <a:t>424 415</a:t>
                      </a: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2400" u="none" strike="noStrike" kern="1200" dirty="0">
                          <a:solidFill>
                            <a:schemeClr val="dk1"/>
                          </a:solidFill>
                          <a:effectLst/>
                          <a:latin typeface="+mn-lt"/>
                          <a:ea typeface="+mn-ea"/>
                          <a:cs typeface="+mn-cs"/>
                        </a:rPr>
                        <a:t>100,00</a:t>
                      </a: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b"/>
                      <a:r>
                        <a:rPr lang="en-US" sz="2400" u="none" strike="noStrike" kern="1200" dirty="0">
                          <a:solidFill>
                            <a:schemeClr val="tx1"/>
                          </a:solidFill>
                          <a:effectLst/>
                          <a:latin typeface="+mn-lt"/>
                          <a:ea typeface="+mn-ea"/>
                          <a:cs typeface="+mn-cs"/>
                        </a:rPr>
                        <a:t>405 693</a:t>
                      </a: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2400" u="none" strike="noStrike" kern="1200" dirty="0">
                          <a:solidFill>
                            <a:schemeClr val="tx1"/>
                          </a:solidFill>
                          <a:effectLst/>
                          <a:latin typeface="+mn-lt"/>
                          <a:ea typeface="+mn-ea"/>
                          <a:cs typeface="+mn-cs"/>
                        </a:rPr>
                        <a:t>100</a:t>
                      </a: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b"/>
                      <a:r>
                        <a:rPr lang="en-US" sz="2400" u="none" strike="noStrike" kern="1200" dirty="0">
                          <a:solidFill>
                            <a:schemeClr val="dk1"/>
                          </a:solidFill>
                          <a:effectLst/>
                          <a:latin typeface="+mn-lt"/>
                          <a:ea typeface="+mn-ea"/>
                          <a:cs typeface="+mn-cs"/>
                        </a:rPr>
                        <a:t>404 474</a:t>
                      </a: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r>
                        <a:rPr lang="en-US" sz="2400" u="none" strike="noStrike" kern="1200" dirty="0">
                          <a:solidFill>
                            <a:schemeClr val="dk1"/>
                          </a:solidFill>
                          <a:effectLst/>
                          <a:latin typeface="+mn-lt"/>
                          <a:ea typeface="+mn-ea"/>
                          <a:cs typeface="+mn-cs"/>
                        </a:rPr>
                        <a:t>100,00</a:t>
                      </a: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a:r>
                        <a:rPr lang="fr-FR" sz="2400" u="none" strike="noStrike" kern="1200" dirty="0">
                          <a:solidFill>
                            <a:srgbClr val="FF0000"/>
                          </a:solidFill>
                          <a:effectLst/>
                          <a:latin typeface="+mn-lt"/>
                          <a:ea typeface="+mn-ea"/>
                          <a:cs typeface="+mn-cs"/>
                        </a:rPr>
                        <a:t>393257</a:t>
                      </a: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a:r>
                        <a:rPr lang="fr-FR" sz="2400" u="none" strike="noStrike" kern="1200" dirty="0">
                          <a:solidFill>
                            <a:srgbClr val="FF0000"/>
                          </a:solidFill>
                          <a:effectLst/>
                          <a:latin typeface="+mn-lt"/>
                          <a:ea typeface="+mn-ea"/>
                          <a:cs typeface="+mn-cs"/>
                        </a:rPr>
                        <a:t>100</a:t>
                      </a:r>
                    </a:p>
                  </a:txBody>
                  <a:tcPr marL="6350" marR="6350" marT="635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3951947"/>
                  </a:ext>
                </a:extLst>
              </a:tr>
            </a:tbl>
          </a:graphicData>
        </a:graphic>
      </p:graphicFrame>
    </p:spTree>
    <p:extLst>
      <p:ext uri="{BB962C8B-B14F-4D97-AF65-F5344CB8AC3E}">
        <p14:creationId xmlns:p14="http://schemas.microsoft.com/office/powerpoint/2010/main" val="3553833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A12D261E-65BE-4BA6-881A-E27CC2C67D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4" name="Object 23" hidden="1">
                        <a:extLst>
                          <a:ext uri="{FF2B5EF4-FFF2-40B4-BE49-F238E27FC236}">
                            <a16:creationId xmlns:a16="http://schemas.microsoft.com/office/drawing/2014/main" id="{A12D261E-65BE-4BA6-881A-E27CC2C67D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9" name="Slide Number Placeholder 2">
            <a:extLst>
              <a:ext uri="{FF2B5EF4-FFF2-40B4-BE49-F238E27FC236}">
                <a16:creationId xmlns:a16="http://schemas.microsoft.com/office/drawing/2014/main" id="{AEB28AA2-F277-1F15-7093-FDD4EF0AC346}"/>
              </a:ext>
            </a:extLst>
          </p:cNvPr>
          <p:cNvSpPr>
            <a:spLocks noGrp="1"/>
          </p:cNvSpPr>
          <p:nvPr>
            <p:ph type="sldNum" sz="quarter" idx="12"/>
          </p:nvPr>
        </p:nvSpPr>
        <p:spPr>
          <a:xfrm>
            <a:off x="11253592" y="6455803"/>
            <a:ext cx="640080" cy="308113"/>
          </a:xfrm>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fld id="{8EE1A134-AC5E-4EA2-B3A4-E7AFA212C9FB}" type="slidenum">
              <a:rPr kumimoji="0" lang="fr-FR" sz="1200" b="1" i="0" u="none" strike="noStrike" kern="1200" cap="none" spc="0" normalizeH="0" baseline="0" noProof="0" smtClean="0">
                <a:ln>
                  <a:noFill/>
                </a:ln>
                <a:solidFill>
                  <a:srgbClr val="000000"/>
                </a:solidFill>
                <a:effectLst/>
                <a:uLnTx/>
                <a:uFillTx/>
                <a:latin typeface="Trebuchet MS" panose="020B0603020202020204" pitchFamily="34" charset="0"/>
                <a:ea typeface="+mn-ea"/>
                <a:cs typeface="+mn-cs"/>
                <a:sym typeface="Trebuchet MS" panose="020B0603020202020204" pitchFamily="34" charset="0"/>
              </a:rPr>
              <a:pPr marL="0" marR="0" lvl="0" indent="0" algn="ctr" defTabSz="914400" rtl="0" eaLnBrk="0" fontAlgn="auto" latinLnBrk="0" hangingPunct="0">
                <a:lnSpc>
                  <a:spcPct val="100000"/>
                </a:lnSpc>
                <a:spcBef>
                  <a:spcPts val="0"/>
                </a:spcBef>
                <a:spcAft>
                  <a:spcPts val="0"/>
                </a:spcAft>
                <a:buClrTx/>
                <a:buSzTx/>
                <a:buFontTx/>
                <a:buNone/>
                <a:tabLst/>
                <a:defRPr/>
              </a:pPr>
              <a:t>28</a:t>
            </a:fld>
            <a:endParaRPr kumimoji="0" lang="fr-FR" sz="12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sym typeface="Trebuchet MS" panose="020B0603020202020204" pitchFamily="34" charset="0"/>
            </a:endParaRPr>
          </a:p>
        </p:txBody>
      </p:sp>
      <p:grpSp>
        <p:nvGrpSpPr>
          <p:cNvPr id="1036" name="Groupe 1035">
            <a:extLst>
              <a:ext uri="{FF2B5EF4-FFF2-40B4-BE49-F238E27FC236}">
                <a16:creationId xmlns:a16="http://schemas.microsoft.com/office/drawing/2014/main" id="{24B2CE0B-6C4D-EF27-7A01-3681047328D4}"/>
              </a:ext>
            </a:extLst>
          </p:cNvPr>
          <p:cNvGrpSpPr/>
          <p:nvPr/>
        </p:nvGrpSpPr>
        <p:grpSpPr>
          <a:xfrm>
            <a:off x="38997" y="969585"/>
            <a:ext cx="2436323" cy="2019579"/>
            <a:chOff x="478111" y="1198868"/>
            <a:chExt cx="2694420" cy="2158409"/>
          </a:xfrm>
          <a:effectLst>
            <a:outerShdw blurRad="50800" dist="38100" dir="2700000" algn="tl" rotWithShape="0">
              <a:prstClr val="black">
                <a:alpha val="40000"/>
              </a:prstClr>
            </a:outerShdw>
          </a:effectLst>
        </p:grpSpPr>
        <p:sp>
          <p:nvSpPr>
            <p:cNvPr id="1033" name="Rectangle : coins arrondis 1032">
              <a:extLst>
                <a:ext uri="{FF2B5EF4-FFF2-40B4-BE49-F238E27FC236}">
                  <a16:creationId xmlns:a16="http://schemas.microsoft.com/office/drawing/2014/main" id="{0D496296-B4A2-BEC9-AFE7-2001C80ACDC5}"/>
                </a:ext>
              </a:extLst>
            </p:cNvPr>
            <p:cNvSpPr/>
            <p:nvPr/>
          </p:nvSpPr>
          <p:spPr bwMode="auto">
            <a:xfrm>
              <a:off x="520771" y="1198868"/>
              <a:ext cx="2651760" cy="2158409"/>
            </a:xfrm>
            <a:prstGeom prst="roundRect">
              <a:avLst/>
            </a:prstGeom>
            <a:solidFill>
              <a:schemeClr val="accent2">
                <a:lumMod val="60000"/>
                <a:lumOff val="4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34" name="Rectangle : coins arrondis 1033">
              <a:extLst>
                <a:ext uri="{FF2B5EF4-FFF2-40B4-BE49-F238E27FC236}">
                  <a16:creationId xmlns:a16="http://schemas.microsoft.com/office/drawing/2014/main" id="{90A5B523-BD06-ACA7-7381-A33A6038B746}"/>
                </a:ext>
              </a:extLst>
            </p:cNvPr>
            <p:cNvSpPr/>
            <p:nvPr/>
          </p:nvSpPr>
          <p:spPr bwMode="auto">
            <a:xfrm>
              <a:off x="719267" y="1490938"/>
              <a:ext cx="2154956" cy="510363"/>
            </a:xfrm>
            <a:prstGeom prst="roundRect">
              <a:avLst>
                <a:gd name="adj" fmla="val 50000"/>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0" cap="none" spc="0" normalizeH="0" baseline="0" noProof="0" dirty="0">
                  <a:ln>
                    <a:noFill/>
                  </a:ln>
                  <a:solidFill>
                    <a:srgbClr val="FF0000"/>
                  </a:solidFill>
                  <a:effectLst/>
                  <a:uLnTx/>
                  <a:uFillTx/>
                  <a:latin typeface="Trebuchet MS" panose="020B0603020202020204"/>
                  <a:ea typeface="+mn-ea"/>
                  <a:cs typeface="+mn-cs"/>
                </a:rPr>
                <a:t>249 828</a:t>
              </a:r>
            </a:p>
          </p:txBody>
        </p:sp>
        <p:sp>
          <p:nvSpPr>
            <p:cNvPr id="1035" name="Rectangle 1034">
              <a:extLst>
                <a:ext uri="{FF2B5EF4-FFF2-40B4-BE49-F238E27FC236}">
                  <a16:creationId xmlns:a16="http://schemas.microsoft.com/office/drawing/2014/main" id="{E182E1EE-F877-D64B-1C70-2B3F1584EE3D}"/>
                </a:ext>
              </a:extLst>
            </p:cNvPr>
            <p:cNvSpPr>
              <a:spLocks/>
            </p:cNvSpPr>
            <p:nvPr/>
          </p:nvSpPr>
          <p:spPr>
            <a:xfrm>
              <a:off x="478111" y="2353746"/>
              <a:ext cx="2594343" cy="740013"/>
            </a:xfrm>
            <a:prstGeom prst="rect">
              <a:avLst/>
            </a:prstGeom>
            <a:noFill/>
            <a:ln w="12700" cap="flat" cmpd="sng" algn="ctr">
              <a:noFill/>
              <a:prstDash val="solid"/>
              <a:miter lim="800000"/>
            </a:ln>
            <a:effectLst/>
          </p:spPr>
          <p:txBody>
            <a:bodyPr rtlCol="0" anchor="t"/>
            <a:lstStyle/>
            <a:p>
              <a:pPr marL="0" marR="0" lvl="0" indent="0" algn="l" defTabSz="861217" rtl="0" eaLnBrk="0" fontAlgn="base" latinLnBrk="0" hangingPunct="0">
                <a:lnSpc>
                  <a:spcPct val="100000"/>
                </a:lnSpc>
                <a:spcBef>
                  <a:spcPct val="0"/>
                </a:spcBef>
                <a:spcAft>
                  <a:spcPct val="0"/>
                </a:spcAft>
                <a:buClr>
                  <a:srgbClr val="002960"/>
                </a:buClr>
                <a:buSzPct val="125000"/>
                <a:buFontTx/>
                <a:buNone/>
                <a:tabLst/>
                <a:defRPr/>
              </a:pPr>
              <a:r>
                <a:rPr kumimoji="0" lang="fr-FR" sz="2000" b="1" i="0" u="none" strike="noStrike" kern="0" cap="none" spc="0" normalizeH="0" baseline="0" noProof="0" dirty="0">
                  <a:ln>
                    <a:noFill/>
                  </a:ln>
                  <a:solidFill>
                    <a:srgbClr val="FFFFFF"/>
                  </a:solidFill>
                  <a:effectLst/>
                  <a:uLnTx/>
                  <a:uFillTx/>
                  <a:latin typeface="Trebuchet MS" panose="020B0603020202020204"/>
                  <a:ea typeface="+mn-ea"/>
                  <a:cs typeface="+mn-cs"/>
                </a:rPr>
                <a:t>Nb moyen de Concessions visité</a:t>
              </a:r>
              <a:r>
                <a:rPr kumimoji="0" lang="en-US" sz="2000" b="1" i="0" u="none" strike="noStrike" kern="0" cap="none" spc="0" normalizeH="0" baseline="0" noProof="0" dirty="0">
                  <a:ln>
                    <a:noFill/>
                  </a:ln>
                  <a:solidFill>
                    <a:srgbClr val="FFFFFF"/>
                  </a:solidFill>
                  <a:effectLst/>
                  <a:uLnTx/>
                  <a:uFillTx/>
                  <a:latin typeface="Trebuchet MS" panose="020B0603020202020204"/>
                  <a:ea typeface="+mn-ea"/>
                  <a:cs typeface="+mn-cs"/>
                </a:rPr>
                <a:t>es/passage</a:t>
              </a:r>
              <a:endParaRPr kumimoji="0" lang="fr-FR" sz="20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1037" name="Groupe 1036">
            <a:extLst>
              <a:ext uri="{FF2B5EF4-FFF2-40B4-BE49-F238E27FC236}">
                <a16:creationId xmlns:a16="http://schemas.microsoft.com/office/drawing/2014/main" id="{2905B5F6-C6AF-8560-E3E0-CD4CE636AE95}"/>
              </a:ext>
            </a:extLst>
          </p:cNvPr>
          <p:cNvGrpSpPr/>
          <p:nvPr/>
        </p:nvGrpSpPr>
        <p:grpSpPr>
          <a:xfrm>
            <a:off x="2565812" y="1023777"/>
            <a:ext cx="2397749" cy="2039295"/>
            <a:chOff x="449402" y="1254890"/>
            <a:chExt cx="2651760" cy="2158409"/>
          </a:xfrm>
          <a:effectLst>
            <a:outerShdw blurRad="50800" dist="38100" dir="2700000" algn="tl" rotWithShape="0">
              <a:prstClr val="black">
                <a:alpha val="40000"/>
              </a:prstClr>
            </a:outerShdw>
          </a:effectLst>
        </p:grpSpPr>
        <p:sp>
          <p:nvSpPr>
            <p:cNvPr id="1038" name="Rectangle : coins arrondis 1037">
              <a:extLst>
                <a:ext uri="{FF2B5EF4-FFF2-40B4-BE49-F238E27FC236}">
                  <a16:creationId xmlns:a16="http://schemas.microsoft.com/office/drawing/2014/main" id="{229349A1-BEA3-6D91-FFDE-964B9319B8A4}"/>
                </a:ext>
              </a:extLst>
            </p:cNvPr>
            <p:cNvSpPr/>
            <p:nvPr/>
          </p:nvSpPr>
          <p:spPr bwMode="auto">
            <a:xfrm>
              <a:off x="449402" y="1254890"/>
              <a:ext cx="2651760" cy="2158409"/>
            </a:xfrm>
            <a:prstGeom prst="roundRect">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39" name="Rectangle : coins arrondis 1038">
              <a:extLst>
                <a:ext uri="{FF2B5EF4-FFF2-40B4-BE49-F238E27FC236}">
                  <a16:creationId xmlns:a16="http://schemas.microsoft.com/office/drawing/2014/main" id="{2474052A-7F6D-A891-32E9-6BE6CCD37C4B}"/>
                </a:ext>
              </a:extLst>
            </p:cNvPr>
            <p:cNvSpPr/>
            <p:nvPr/>
          </p:nvSpPr>
          <p:spPr bwMode="auto">
            <a:xfrm>
              <a:off x="893223" y="1504569"/>
              <a:ext cx="1764118" cy="510363"/>
            </a:xfrm>
            <a:prstGeom prst="roundRect">
              <a:avLst>
                <a:gd name="adj" fmla="val 50000"/>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0" cap="none" spc="0" normalizeH="0" baseline="0" noProof="0" dirty="0">
                  <a:ln>
                    <a:noFill/>
                  </a:ln>
                  <a:solidFill>
                    <a:srgbClr val="FF0000"/>
                  </a:solidFill>
                  <a:effectLst/>
                  <a:uLnTx/>
                  <a:uFillTx/>
                  <a:latin typeface="Trebuchet MS" panose="020B0603020202020204"/>
                  <a:ea typeface="+mn-ea"/>
                  <a:cs typeface="+mn-cs"/>
                </a:rPr>
                <a:t>77,3%</a:t>
              </a:r>
            </a:p>
          </p:txBody>
        </p:sp>
        <p:sp>
          <p:nvSpPr>
            <p:cNvPr id="1040" name="Rectangle 1039">
              <a:extLst>
                <a:ext uri="{FF2B5EF4-FFF2-40B4-BE49-F238E27FC236}">
                  <a16:creationId xmlns:a16="http://schemas.microsoft.com/office/drawing/2014/main" id="{EAD02C0D-9040-4A07-074E-C4F92BCF369E}"/>
                </a:ext>
              </a:extLst>
            </p:cNvPr>
            <p:cNvSpPr>
              <a:spLocks/>
            </p:cNvSpPr>
            <p:nvPr/>
          </p:nvSpPr>
          <p:spPr>
            <a:xfrm>
              <a:off x="478111" y="2453679"/>
              <a:ext cx="2594343" cy="640080"/>
            </a:xfrm>
            <a:prstGeom prst="rect">
              <a:avLst/>
            </a:prstGeom>
            <a:noFill/>
            <a:ln w="12700" cap="flat" cmpd="sng" algn="ctr">
              <a:noFill/>
              <a:prstDash val="solid"/>
              <a:miter lim="800000"/>
            </a:ln>
            <a:effectLst/>
          </p:spPr>
          <p:txBody>
            <a:bodyPr rtlCol="0" anchor="t"/>
            <a:lstStyle/>
            <a:p>
              <a:pPr marL="0" marR="0" lvl="0" indent="0" algn="ctr" defTabSz="861217" rtl="0" eaLnBrk="0" fontAlgn="base" latinLnBrk="0" hangingPunct="0">
                <a:lnSpc>
                  <a:spcPct val="100000"/>
                </a:lnSpc>
                <a:spcBef>
                  <a:spcPct val="0"/>
                </a:spcBef>
                <a:spcAft>
                  <a:spcPct val="0"/>
                </a:spcAft>
                <a:buClr>
                  <a:srgbClr val="002960"/>
                </a:buClr>
                <a:buSzPct val="125000"/>
                <a:buFontTx/>
                <a:buNone/>
                <a:tabLst/>
                <a:defRPr/>
              </a:pPr>
              <a:r>
                <a:rPr kumimoji="0" lang="fr-FR" sz="2000" b="1" i="0" u="none" strike="noStrike" kern="0" cap="none" spc="0" normalizeH="0" baseline="0" noProof="0" dirty="0">
                  <a:ln>
                    <a:noFill/>
                  </a:ln>
                  <a:solidFill>
                    <a:srgbClr val="FFFFFF"/>
                  </a:solidFill>
                  <a:effectLst/>
                  <a:uLnTx/>
                  <a:uFillTx/>
                  <a:latin typeface="Trebuchet MS" panose="020B0603020202020204"/>
                  <a:ea typeface="+mn-ea"/>
                  <a:cs typeface="+mn-cs"/>
                </a:rPr>
                <a:t>Concessions avec des gites</a:t>
              </a:r>
            </a:p>
          </p:txBody>
        </p:sp>
      </p:grpSp>
      <p:grpSp>
        <p:nvGrpSpPr>
          <p:cNvPr id="1041" name="Groupe 1040">
            <a:extLst>
              <a:ext uri="{FF2B5EF4-FFF2-40B4-BE49-F238E27FC236}">
                <a16:creationId xmlns:a16="http://schemas.microsoft.com/office/drawing/2014/main" id="{BDB08493-739E-2CAF-8EFA-BBC9EE56B366}"/>
              </a:ext>
            </a:extLst>
          </p:cNvPr>
          <p:cNvGrpSpPr/>
          <p:nvPr/>
        </p:nvGrpSpPr>
        <p:grpSpPr>
          <a:xfrm>
            <a:off x="7575722" y="1039797"/>
            <a:ext cx="2397750" cy="1972531"/>
            <a:chOff x="449403" y="1254890"/>
            <a:chExt cx="2651760" cy="2158409"/>
          </a:xfrm>
          <a:effectLst>
            <a:outerShdw blurRad="50800" dist="38100" dir="2700000" algn="tl" rotWithShape="0">
              <a:prstClr val="black">
                <a:alpha val="40000"/>
              </a:prstClr>
            </a:outerShdw>
          </a:effectLst>
        </p:grpSpPr>
        <p:sp>
          <p:nvSpPr>
            <p:cNvPr id="1042" name="Rectangle : coins arrondis 1041">
              <a:extLst>
                <a:ext uri="{FF2B5EF4-FFF2-40B4-BE49-F238E27FC236}">
                  <a16:creationId xmlns:a16="http://schemas.microsoft.com/office/drawing/2014/main" id="{1EE8CB35-8D86-7A69-F849-939506CD2881}"/>
                </a:ext>
              </a:extLst>
            </p:cNvPr>
            <p:cNvSpPr/>
            <p:nvPr/>
          </p:nvSpPr>
          <p:spPr bwMode="auto">
            <a:xfrm>
              <a:off x="449403" y="1254890"/>
              <a:ext cx="2651760" cy="2158409"/>
            </a:xfrm>
            <a:prstGeom prst="roundRect">
              <a:avLst/>
            </a:prstGeom>
            <a:solidFill>
              <a:schemeClr val="accent6">
                <a:lumMod val="60000"/>
                <a:lumOff val="4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3" name="Rectangle : coins arrondis 1042">
              <a:extLst>
                <a:ext uri="{FF2B5EF4-FFF2-40B4-BE49-F238E27FC236}">
                  <a16:creationId xmlns:a16="http://schemas.microsoft.com/office/drawing/2014/main" id="{4EED974C-1FB3-44A4-307E-DA4FA57D9C06}"/>
                </a:ext>
              </a:extLst>
            </p:cNvPr>
            <p:cNvSpPr/>
            <p:nvPr/>
          </p:nvSpPr>
          <p:spPr bwMode="auto">
            <a:xfrm>
              <a:off x="893223" y="1504569"/>
              <a:ext cx="1764118" cy="510363"/>
            </a:xfrm>
            <a:prstGeom prst="roundRect">
              <a:avLst>
                <a:gd name="adj" fmla="val 50000"/>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0" cap="none" spc="0" normalizeH="0" baseline="0" noProof="0" dirty="0">
                  <a:ln>
                    <a:noFill/>
                  </a:ln>
                  <a:solidFill>
                    <a:srgbClr val="4E525D">
                      <a:lumMod val="50000"/>
                    </a:srgbClr>
                  </a:solidFill>
                  <a:effectLst/>
                  <a:uLnTx/>
                  <a:uFillTx/>
                  <a:latin typeface="Trebuchet MS" panose="020B0603020202020204"/>
                  <a:ea typeface="+mn-ea"/>
                  <a:cs typeface="+mn-cs"/>
                </a:rPr>
                <a:t>≈2</a:t>
              </a:r>
              <a:endParaRPr kumimoji="0" lang="fr-FR" sz="2800" b="0" i="0" u="none" strike="noStrike" kern="0" cap="none" spc="0" normalizeH="0" baseline="0" noProof="0" dirty="0">
                <a:ln>
                  <a:noFill/>
                </a:ln>
                <a:solidFill>
                  <a:srgbClr val="4E525D">
                    <a:lumMod val="50000"/>
                  </a:srgbClr>
                </a:solidFill>
                <a:effectLst/>
                <a:uLnTx/>
                <a:uFillTx/>
                <a:latin typeface="Trebuchet MS" panose="020B0603020202020204"/>
                <a:ea typeface="+mn-ea"/>
                <a:cs typeface="+mn-cs"/>
              </a:endParaRPr>
            </a:p>
          </p:txBody>
        </p:sp>
        <p:sp>
          <p:nvSpPr>
            <p:cNvPr id="1044" name="Rectangle 1043">
              <a:extLst>
                <a:ext uri="{FF2B5EF4-FFF2-40B4-BE49-F238E27FC236}">
                  <a16:creationId xmlns:a16="http://schemas.microsoft.com/office/drawing/2014/main" id="{DAFC9ECD-7881-E60E-29F0-6E638A350547}"/>
                </a:ext>
              </a:extLst>
            </p:cNvPr>
            <p:cNvSpPr>
              <a:spLocks/>
            </p:cNvSpPr>
            <p:nvPr/>
          </p:nvSpPr>
          <p:spPr>
            <a:xfrm>
              <a:off x="478111" y="2453679"/>
              <a:ext cx="2594343" cy="640080"/>
            </a:xfrm>
            <a:prstGeom prst="rect">
              <a:avLst/>
            </a:prstGeom>
            <a:noFill/>
            <a:ln w="12700" cap="flat" cmpd="sng" algn="ctr">
              <a:noFill/>
              <a:prstDash val="solid"/>
              <a:miter lim="800000"/>
            </a:ln>
            <a:effectLst/>
          </p:spPr>
          <p:txBody>
            <a:bodyPr rtlCol="0" anchor="t"/>
            <a:lstStyle/>
            <a:p>
              <a:pPr marL="0" marR="0" lvl="0" indent="0" algn="ctr" defTabSz="861217" rtl="0" eaLnBrk="0" fontAlgn="base" latinLnBrk="0" hangingPunct="0">
                <a:lnSpc>
                  <a:spcPct val="100000"/>
                </a:lnSpc>
                <a:spcBef>
                  <a:spcPct val="0"/>
                </a:spcBef>
                <a:spcAft>
                  <a:spcPct val="0"/>
                </a:spcAft>
                <a:buClr>
                  <a:srgbClr val="002960"/>
                </a:buClr>
                <a:buSzPct val="125000"/>
                <a:buFontTx/>
                <a:buNone/>
                <a:tabLst/>
                <a:defRPr/>
              </a:pPr>
              <a:r>
                <a:rPr kumimoji="0" lang="fr-FR" sz="2000" b="1" i="0" u="none" strike="noStrike" kern="0" cap="none" spc="0" normalizeH="0" baseline="0" noProof="0" dirty="0">
                  <a:ln>
                    <a:noFill/>
                  </a:ln>
                  <a:solidFill>
                    <a:srgbClr val="FFFFFF"/>
                  </a:solidFill>
                  <a:effectLst/>
                  <a:uLnTx/>
                  <a:uFillTx/>
                  <a:latin typeface="Trebuchet MS" panose="020B0603020202020204"/>
                  <a:ea typeface="+mn-ea"/>
                  <a:cs typeface="+mn-cs"/>
                </a:rPr>
                <a:t>Gites en moyenne par concession</a:t>
              </a:r>
            </a:p>
          </p:txBody>
        </p:sp>
      </p:grpSp>
      <p:grpSp>
        <p:nvGrpSpPr>
          <p:cNvPr id="1045" name="Groupe 1044">
            <a:extLst>
              <a:ext uri="{FF2B5EF4-FFF2-40B4-BE49-F238E27FC236}">
                <a16:creationId xmlns:a16="http://schemas.microsoft.com/office/drawing/2014/main" id="{A429A663-D9D1-5BF3-F103-C12B3B41B857}"/>
              </a:ext>
            </a:extLst>
          </p:cNvPr>
          <p:cNvGrpSpPr/>
          <p:nvPr/>
        </p:nvGrpSpPr>
        <p:grpSpPr>
          <a:xfrm>
            <a:off x="5077310" y="1022004"/>
            <a:ext cx="2397749" cy="2039295"/>
            <a:chOff x="449403" y="1254890"/>
            <a:chExt cx="2651760" cy="2158409"/>
          </a:xfrm>
          <a:effectLst>
            <a:outerShdw blurRad="50800" dist="38100" dir="2700000" algn="tl" rotWithShape="0">
              <a:prstClr val="black">
                <a:alpha val="40000"/>
              </a:prstClr>
            </a:outerShdw>
          </a:effectLst>
        </p:grpSpPr>
        <p:sp>
          <p:nvSpPr>
            <p:cNvPr id="1046" name="Rectangle : coins arrondis 1045">
              <a:extLst>
                <a:ext uri="{FF2B5EF4-FFF2-40B4-BE49-F238E27FC236}">
                  <a16:creationId xmlns:a16="http://schemas.microsoft.com/office/drawing/2014/main" id="{E38A4223-C1C0-6EFF-4609-DBF7DBDBF785}"/>
                </a:ext>
              </a:extLst>
            </p:cNvPr>
            <p:cNvSpPr/>
            <p:nvPr/>
          </p:nvSpPr>
          <p:spPr bwMode="auto">
            <a:xfrm>
              <a:off x="449403" y="1254890"/>
              <a:ext cx="2651760" cy="2158409"/>
            </a:xfrm>
            <a:prstGeom prst="roundRect">
              <a:avLst/>
            </a:prstGeom>
            <a:solidFill>
              <a:schemeClr val="tx1">
                <a:lumMod val="60000"/>
                <a:lumOff val="4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7" name="Rectangle : coins arrondis 1046">
              <a:extLst>
                <a:ext uri="{FF2B5EF4-FFF2-40B4-BE49-F238E27FC236}">
                  <a16:creationId xmlns:a16="http://schemas.microsoft.com/office/drawing/2014/main" id="{45CDB530-B075-AE75-89BE-B98AC363592F}"/>
                </a:ext>
              </a:extLst>
            </p:cNvPr>
            <p:cNvSpPr/>
            <p:nvPr/>
          </p:nvSpPr>
          <p:spPr bwMode="auto">
            <a:xfrm>
              <a:off x="566338" y="1504569"/>
              <a:ext cx="2310395" cy="510363"/>
            </a:xfrm>
            <a:prstGeom prst="roundRect">
              <a:avLst>
                <a:gd name="adj" fmla="val 50000"/>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0" cap="none" spc="0" normalizeH="0" baseline="0" noProof="0" dirty="0">
                  <a:ln>
                    <a:noFill/>
                  </a:ln>
                  <a:solidFill>
                    <a:srgbClr val="4E525D">
                      <a:lumMod val="50000"/>
                    </a:srgbClr>
                  </a:solidFill>
                  <a:effectLst/>
                  <a:uLnTx/>
                  <a:uFillTx/>
                  <a:latin typeface="Trebuchet MS" panose="020B0603020202020204"/>
                  <a:ea typeface="+mn-ea"/>
                  <a:cs typeface="+mn-cs"/>
                </a:rPr>
                <a:t>1 627 839</a:t>
              </a:r>
            </a:p>
          </p:txBody>
        </p:sp>
        <p:sp>
          <p:nvSpPr>
            <p:cNvPr id="1048" name="Rectangle 1047">
              <a:extLst>
                <a:ext uri="{FF2B5EF4-FFF2-40B4-BE49-F238E27FC236}">
                  <a16:creationId xmlns:a16="http://schemas.microsoft.com/office/drawing/2014/main" id="{6A3E1001-4A09-DDF6-CC68-3978939E4999}"/>
                </a:ext>
              </a:extLst>
            </p:cNvPr>
            <p:cNvSpPr>
              <a:spLocks/>
            </p:cNvSpPr>
            <p:nvPr/>
          </p:nvSpPr>
          <p:spPr>
            <a:xfrm>
              <a:off x="478111" y="2453679"/>
              <a:ext cx="2594343" cy="640080"/>
            </a:xfrm>
            <a:prstGeom prst="rect">
              <a:avLst/>
            </a:prstGeom>
            <a:noFill/>
            <a:ln w="12700" cap="flat" cmpd="sng" algn="ctr">
              <a:noFill/>
              <a:prstDash val="solid"/>
              <a:miter lim="800000"/>
            </a:ln>
            <a:effectLst/>
          </p:spPr>
          <p:txBody>
            <a:bodyPr rtlCol="0" anchor="t"/>
            <a:lstStyle/>
            <a:p>
              <a:pPr marL="0" marR="0" lvl="0" indent="0" algn="ctr" defTabSz="861217" rtl="0" eaLnBrk="0" fontAlgn="base" latinLnBrk="0" hangingPunct="0">
                <a:lnSpc>
                  <a:spcPct val="100000"/>
                </a:lnSpc>
                <a:spcBef>
                  <a:spcPct val="0"/>
                </a:spcBef>
                <a:spcAft>
                  <a:spcPct val="0"/>
                </a:spcAft>
                <a:buClr>
                  <a:srgbClr val="002960"/>
                </a:buClr>
                <a:buSzPct val="125000"/>
                <a:buFontTx/>
                <a:buNone/>
                <a:tabLst/>
                <a:defRPr/>
              </a:pPr>
              <a:r>
                <a:rPr kumimoji="0" lang="fr-FR" sz="2000" b="1" i="0" u="none" strike="noStrike" kern="0" cap="none" spc="0" normalizeH="0" baseline="0" noProof="0" dirty="0">
                  <a:ln>
                    <a:noFill/>
                  </a:ln>
                  <a:solidFill>
                    <a:srgbClr val="FFFFFF"/>
                  </a:solidFill>
                  <a:effectLst/>
                  <a:uLnTx/>
                  <a:uFillTx/>
                  <a:latin typeface="Trebuchet MS" panose="020B0603020202020204"/>
                  <a:ea typeface="+mn-ea"/>
                  <a:cs typeface="+mn-cs"/>
                </a:rPr>
                <a:t>Gites trouvé</a:t>
              </a:r>
              <a:r>
                <a:rPr kumimoji="0" lang="en-US" sz="2000" b="1" i="0" u="none" strike="noStrike" kern="0" cap="none" spc="0" normalizeH="0" baseline="0" noProof="0" dirty="0">
                  <a:ln>
                    <a:noFill/>
                  </a:ln>
                  <a:solidFill>
                    <a:srgbClr val="FFFFFF"/>
                  </a:solidFill>
                  <a:effectLst/>
                  <a:uLnTx/>
                  <a:uFillTx/>
                  <a:latin typeface="Trebuchet MS" panose="020B0603020202020204"/>
                  <a:ea typeface="+mn-ea"/>
                  <a:cs typeface="+mn-cs"/>
                </a:rPr>
                <a:t>s</a:t>
              </a:r>
              <a:endParaRPr kumimoji="0" lang="fr-FR" sz="2000" b="1"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grpSp>
      <p:grpSp>
        <p:nvGrpSpPr>
          <p:cNvPr id="1049" name="Groupe 1048">
            <a:extLst>
              <a:ext uri="{FF2B5EF4-FFF2-40B4-BE49-F238E27FC236}">
                <a16:creationId xmlns:a16="http://schemas.microsoft.com/office/drawing/2014/main" id="{991E9314-DC4D-6D34-8B89-3B2B9C22838A}"/>
              </a:ext>
            </a:extLst>
          </p:cNvPr>
          <p:cNvGrpSpPr/>
          <p:nvPr/>
        </p:nvGrpSpPr>
        <p:grpSpPr>
          <a:xfrm>
            <a:off x="10027833" y="1039797"/>
            <a:ext cx="2152285" cy="2001786"/>
            <a:chOff x="449403" y="1254890"/>
            <a:chExt cx="2651760" cy="2158409"/>
          </a:xfrm>
          <a:effectLst>
            <a:outerShdw blurRad="50800" dist="38100" dir="2700000" algn="tl" rotWithShape="0">
              <a:prstClr val="black">
                <a:alpha val="40000"/>
              </a:prstClr>
            </a:outerShdw>
          </a:effectLst>
        </p:grpSpPr>
        <p:sp>
          <p:nvSpPr>
            <p:cNvPr id="1050" name="Rectangle : coins arrondis 1049">
              <a:extLst>
                <a:ext uri="{FF2B5EF4-FFF2-40B4-BE49-F238E27FC236}">
                  <a16:creationId xmlns:a16="http://schemas.microsoft.com/office/drawing/2014/main" id="{781AD7C0-849A-8097-F9DB-48E12BA00970}"/>
                </a:ext>
              </a:extLst>
            </p:cNvPr>
            <p:cNvSpPr/>
            <p:nvPr/>
          </p:nvSpPr>
          <p:spPr bwMode="auto">
            <a:xfrm>
              <a:off x="449403" y="1254890"/>
              <a:ext cx="2651760" cy="2158409"/>
            </a:xfrm>
            <a:prstGeom prst="round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1" name="Rectangle : coins arrondis 1050">
              <a:extLst>
                <a:ext uri="{FF2B5EF4-FFF2-40B4-BE49-F238E27FC236}">
                  <a16:creationId xmlns:a16="http://schemas.microsoft.com/office/drawing/2014/main" id="{045093FD-3FE0-D532-4441-12DF39EDF414}"/>
                </a:ext>
              </a:extLst>
            </p:cNvPr>
            <p:cNvSpPr/>
            <p:nvPr/>
          </p:nvSpPr>
          <p:spPr bwMode="auto">
            <a:xfrm>
              <a:off x="893223" y="1504569"/>
              <a:ext cx="1764118" cy="510363"/>
            </a:xfrm>
            <a:prstGeom prst="roundRect">
              <a:avLst>
                <a:gd name="adj" fmla="val 50000"/>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1" i="0" u="none" strike="noStrike" kern="0" cap="none" spc="0" normalizeH="0" baseline="0" noProof="0" dirty="0">
                  <a:ln>
                    <a:noFill/>
                  </a:ln>
                  <a:solidFill>
                    <a:srgbClr val="FF0000"/>
                  </a:solidFill>
                  <a:effectLst/>
                  <a:uLnTx/>
                  <a:uFillTx/>
                  <a:latin typeface="Trebuchet MS" panose="020B0603020202020204"/>
                  <a:ea typeface="+mn-ea"/>
                  <a:cs typeface="+mn-cs"/>
                </a:rPr>
                <a:t>88,3%</a:t>
              </a:r>
              <a:endParaRPr kumimoji="0" lang="fr-FR" sz="2800" b="0" i="0" u="none" strike="noStrike" kern="0" cap="none" spc="0" normalizeH="0" baseline="0" noProof="0" dirty="0">
                <a:ln>
                  <a:noFill/>
                </a:ln>
                <a:solidFill>
                  <a:srgbClr val="FF0000"/>
                </a:solidFill>
                <a:effectLst/>
                <a:uLnTx/>
                <a:uFillTx/>
                <a:latin typeface="Trebuchet MS" panose="020B0603020202020204"/>
                <a:ea typeface="+mn-ea"/>
                <a:cs typeface="+mn-cs"/>
              </a:endParaRPr>
            </a:p>
          </p:txBody>
        </p:sp>
        <p:sp>
          <p:nvSpPr>
            <p:cNvPr id="1052" name="Rectangle 1051">
              <a:extLst>
                <a:ext uri="{FF2B5EF4-FFF2-40B4-BE49-F238E27FC236}">
                  <a16:creationId xmlns:a16="http://schemas.microsoft.com/office/drawing/2014/main" id="{F683FB75-8ECF-6391-2B1C-BDE3C8524DE4}"/>
                </a:ext>
              </a:extLst>
            </p:cNvPr>
            <p:cNvSpPr>
              <a:spLocks/>
            </p:cNvSpPr>
            <p:nvPr/>
          </p:nvSpPr>
          <p:spPr>
            <a:xfrm>
              <a:off x="478111" y="2453679"/>
              <a:ext cx="2594343" cy="640080"/>
            </a:xfrm>
            <a:prstGeom prst="rect">
              <a:avLst/>
            </a:prstGeom>
            <a:noFill/>
            <a:ln w="12700" cap="flat" cmpd="sng" algn="ctr">
              <a:noFill/>
              <a:prstDash val="solid"/>
              <a:miter lim="800000"/>
            </a:ln>
            <a:effectLst/>
          </p:spPr>
          <p:txBody>
            <a:bodyPr rtlCol="0" anchor="t"/>
            <a:lstStyle/>
            <a:p>
              <a:pPr marL="0" marR="0" lvl="0" indent="0" algn="ctr" defTabSz="861217" rtl="0" eaLnBrk="0" fontAlgn="base" latinLnBrk="0" hangingPunct="0">
                <a:lnSpc>
                  <a:spcPct val="100000"/>
                </a:lnSpc>
                <a:spcBef>
                  <a:spcPct val="0"/>
                </a:spcBef>
                <a:spcAft>
                  <a:spcPct val="0"/>
                </a:spcAft>
                <a:buClr>
                  <a:srgbClr val="002960"/>
                </a:buClr>
                <a:buSzPct val="125000"/>
                <a:buFontTx/>
                <a:buNone/>
                <a:tabLst/>
                <a:defRPr/>
              </a:pPr>
              <a:r>
                <a:rPr kumimoji="0" lang="fr-FR" sz="2000" b="1" i="0" u="none" strike="noStrike" kern="0" cap="none" spc="0" normalizeH="0" baseline="0" noProof="0" dirty="0">
                  <a:ln>
                    <a:noFill/>
                  </a:ln>
                  <a:solidFill>
                    <a:srgbClr val="FFFFFF"/>
                  </a:solidFill>
                  <a:effectLst/>
                  <a:uLnTx/>
                  <a:uFillTx/>
                  <a:latin typeface="Trebuchet MS" panose="020B0603020202020204"/>
                  <a:ea typeface="+mn-ea"/>
                  <a:cs typeface="+mn-cs"/>
                </a:rPr>
                <a:t>Gites dé</a:t>
              </a:r>
              <a:r>
                <a:rPr kumimoji="0" lang="en-US" sz="2000" b="1" i="0" u="none" strike="noStrike" kern="0" cap="none" spc="0" normalizeH="0" baseline="0" noProof="0" dirty="0" err="1">
                  <a:ln>
                    <a:noFill/>
                  </a:ln>
                  <a:solidFill>
                    <a:srgbClr val="FFFFFF"/>
                  </a:solidFill>
                  <a:effectLst/>
                  <a:uLnTx/>
                  <a:uFillTx/>
                  <a:latin typeface="Trebuchet MS" panose="020B0603020202020204"/>
                  <a:ea typeface="+mn-ea"/>
                  <a:cs typeface="+mn-cs"/>
                </a:rPr>
                <a:t>truits</a:t>
              </a:r>
              <a:endParaRPr kumimoji="0" lang="fr-FR" sz="2000" b="1"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grpSp>
      <p:cxnSp>
        <p:nvCxnSpPr>
          <p:cNvPr id="6" name="Connecteur droit 5">
            <a:extLst>
              <a:ext uri="{FF2B5EF4-FFF2-40B4-BE49-F238E27FC236}">
                <a16:creationId xmlns:a16="http://schemas.microsoft.com/office/drawing/2014/main" id="{81F88E1F-F947-6342-5D38-2D430DFED946}"/>
              </a:ext>
            </a:extLst>
          </p:cNvPr>
          <p:cNvCxnSpPr>
            <a:cxnSpLocks/>
          </p:cNvCxnSpPr>
          <p:nvPr/>
        </p:nvCxnSpPr>
        <p:spPr bwMode="auto">
          <a:xfrm>
            <a:off x="1211913" y="4061435"/>
            <a:ext cx="9680677" cy="18072"/>
          </a:xfrm>
          <a:prstGeom prst="line">
            <a:avLst/>
          </a:prstGeom>
          <a:solidFill>
            <a:srgbClr val="99CCFF"/>
          </a:solidFill>
          <a:ln w="57150" cap="flat" cmpd="sng" algn="ctr">
            <a:solidFill>
              <a:schemeClr val="accent5">
                <a:lumMod val="75000"/>
              </a:schemeClr>
            </a:solidFill>
            <a:prstDash val="solid"/>
            <a:round/>
            <a:headEnd type="none" w="med" len="med"/>
            <a:tailEnd type="none" w="med" len="med"/>
          </a:ln>
          <a:effectLst/>
        </p:spPr>
      </p:cxnSp>
      <p:cxnSp>
        <p:nvCxnSpPr>
          <p:cNvPr id="8" name="Connecteur droit avec flèche 7">
            <a:extLst>
              <a:ext uri="{FF2B5EF4-FFF2-40B4-BE49-F238E27FC236}">
                <a16:creationId xmlns:a16="http://schemas.microsoft.com/office/drawing/2014/main" id="{1000EE65-BD42-925F-5532-4F4D6531C54D}"/>
              </a:ext>
            </a:extLst>
          </p:cNvPr>
          <p:cNvCxnSpPr/>
          <p:nvPr/>
        </p:nvCxnSpPr>
        <p:spPr bwMode="auto">
          <a:xfrm flipV="1">
            <a:off x="1260039" y="3143517"/>
            <a:ext cx="0" cy="885524"/>
          </a:xfrm>
          <a:prstGeom prst="straightConnector1">
            <a:avLst/>
          </a:prstGeom>
          <a:solidFill>
            <a:srgbClr val="99CCFF"/>
          </a:solidFill>
          <a:ln w="28575" cap="flat" cmpd="sng" algn="ctr">
            <a:solidFill>
              <a:schemeClr val="accent5">
                <a:lumMod val="75000"/>
              </a:schemeClr>
            </a:solidFill>
            <a:prstDash val="solid"/>
            <a:round/>
            <a:headEnd type="none" w="med" len="med"/>
            <a:tailEnd type="triangle"/>
          </a:ln>
          <a:effectLst/>
        </p:spPr>
      </p:cxnSp>
      <p:cxnSp>
        <p:nvCxnSpPr>
          <p:cNvPr id="10" name="Connecteur droit avec flèche 9">
            <a:extLst>
              <a:ext uri="{FF2B5EF4-FFF2-40B4-BE49-F238E27FC236}">
                <a16:creationId xmlns:a16="http://schemas.microsoft.com/office/drawing/2014/main" id="{814F8C5B-98CB-B3BE-C95E-090E78DC7945}"/>
              </a:ext>
            </a:extLst>
          </p:cNvPr>
          <p:cNvCxnSpPr/>
          <p:nvPr/>
        </p:nvCxnSpPr>
        <p:spPr bwMode="auto">
          <a:xfrm flipV="1">
            <a:off x="10835651" y="3175911"/>
            <a:ext cx="0" cy="885524"/>
          </a:xfrm>
          <a:prstGeom prst="straightConnector1">
            <a:avLst/>
          </a:prstGeom>
          <a:solidFill>
            <a:srgbClr val="99CCFF"/>
          </a:solidFill>
          <a:ln w="28575" cap="flat" cmpd="sng" algn="ctr">
            <a:solidFill>
              <a:schemeClr val="accent5">
                <a:lumMod val="75000"/>
              </a:schemeClr>
            </a:solidFill>
            <a:prstDash val="solid"/>
            <a:round/>
            <a:headEnd type="none" w="med" len="med"/>
            <a:tailEnd type="triangle"/>
          </a:ln>
          <a:effectLst/>
        </p:spPr>
      </p:cxnSp>
      <p:cxnSp>
        <p:nvCxnSpPr>
          <p:cNvPr id="11" name="Connecteur droit avec flèche 10">
            <a:extLst>
              <a:ext uri="{FF2B5EF4-FFF2-40B4-BE49-F238E27FC236}">
                <a16:creationId xmlns:a16="http://schemas.microsoft.com/office/drawing/2014/main" id="{8A71F91A-D7B3-F00F-8462-955864BFF12E}"/>
              </a:ext>
            </a:extLst>
          </p:cNvPr>
          <p:cNvCxnSpPr/>
          <p:nvPr/>
        </p:nvCxnSpPr>
        <p:spPr bwMode="auto">
          <a:xfrm flipV="1">
            <a:off x="3662413" y="3143517"/>
            <a:ext cx="0" cy="885524"/>
          </a:xfrm>
          <a:prstGeom prst="straightConnector1">
            <a:avLst/>
          </a:prstGeom>
          <a:solidFill>
            <a:srgbClr val="99CCFF"/>
          </a:solidFill>
          <a:ln w="28575" cap="flat" cmpd="sng" algn="ctr">
            <a:solidFill>
              <a:schemeClr val="accent5">
                <a:lumMod val="75000"/>
              </a:schemeClr>
            </a:solidFill>
            <a:prstDash val="solid"/>
            <a:round/>
            <a:headEnd type="none" w="med" len="med"/>
            <a:tailEnd type="triangle"/>
          </a:ln>
          <a:effectLst/>
        </p:spPr>
      </p:cxnSp>
      <p:cxnSp>
        <p:nvCxnSpPr>
          <p:cNvPr id="12" name="Connecteur droit avec flèche 11">
            <a:extLst>
              <a:ext uri="{FF2B5EF4-FFF2-40B4-BE49-F238E27FC236}">
                <a16:creationId xmlns:a16="http://schemas.microsoft.com/office/drawing/2014/main" id="{2A77BB77-EFA4-09D1-A769-FB22F353D573}"/>
              </a:ext>
            </a:extLst>
          </p:cNvPr>
          <p:cNvCxnSpPr/>
          <p:nvPr/>
        </p:nvCxnSpPr>
        <p:spPr bwMode="auto">
          <a:xfrm flipV="1">
            <a:off x="6769768" y="3161311"/>
            <a:ext cx="0" cy="885524"/>
          </a:xfrm>
          <a:prstGeom prst="straightConnector1">
            <a:avLst/>
          </a:prstGeom>
          <a:solidFill>
            <a:srgbClr val="99CCFF"/>
          </a:solidFill>
          <a:ln w="28575" cap="flat" cmpd="sng" algn="ctr">
            <a:solidFill>
              <a:schemeClr val="accent5">
                <a:lumMod val="75000"/>
              </a:schemeClr>
            </a:solidFill>
            <a:prstDash val="solid"/>
            <a:round/>
            <a:headEnd type="none" w="med" len="med"/>
            <a:tailEnd type="triangle"/>
          </a:ln>
          <a:effectLst/>
        </p:spPr>
      </p:cxnSp>
      <p:cxnSp>
        <p:nvCxnSpPr>
          <p:cNvPr id="13" name="Connecteur droit avec flèche 12">
            <a:extLst>
              <a:ext uri="{FF2B5EF4-FFF2-40B4-BE49-F238E27FC236}">
                <a16:creationId xmlns:a16="http://schemas.microsoft.com/office/drawing/2014/main" id="{B24298AC-5A8C-E6B8-FD34-0613A41955A0}"/>
              </a:ext>
            </a:extLst>
          </p:cNvPr>
          <p:cNvCxnSpPr/>
          <p:nvPr/>
        </p:nvCxnSpPr>
        <p:spPr bwMode="auto">
          <a:xfrm flipV="1">
            <a:off x="9078227" y="3161311"/>
            <a:ext cx="0" cy="885524"/>
          </a:xfrm>
          <a:prstGeom prst="straightConnector1">
            <a:avLst/>
          </a:prstGeom>
          <a:solidFill>
            <a:srgbClr val="99CCFF"/>
          </a:solidFill>
          <a:ln w="28575" cap="flat" cmpd="sng" algn="ctr">
            <a:solidFill>
              <a:schemeClr val="accent5">
                <a:lumMod val="75000"/>
              </a:schemeClr>
            </a:solidFill>
            <a:prstDash val="solid"/>
            <a:round/>
            <a:headEnd type="none" w="med" len="med"/>
            <a:tailEnd type="triangle"/>
          </a:ln>
          <a:effectLst/>
        </p:spPr>
      </p:cxnSp>
      <p:sp>
        <p:nvSpPr>
          <p:cNvPr id="3" name="Rectangle 2">
            <a:extLst>
              <a:ext uri="{FF2B5EF4-FFF2-40B4-BE49-F238E27FC236}">
                <a16:creationId xmlns:a16="http://schemas.microsoft.com/office/drawing/2014/main" id="{0FEDBA1A-B7B6-4C7E-5869-C17519E31C4B}"/>
              </a:ext>
            </a:extLst>
          </p:cNvPr>
          <p:cNvSpPr/>
          <p:nvPr/>
        </p:nvSpPr>
        <p:spPr bwMode="auto">
          <a:xfrm>
            <a:off x="667886" y="94084"/>
            <a:ext cx="10856227" cy="734837"/>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effectLst/>
                <a:uLnTx/>
                <a:uFillTx/>
                <a:latin typeface="Trebuchet MS" panose="020B0603020202020204" pitchFamily="34" charset="0"/>
                <a:ea typeface="+mn-ea"/>
                <a:cs typeface="Arial" panose="020B0604020202020204" pitchFamily="34" charset="0"/>
                <a:sym typeface="Trebuchet MS" panose="020B0603020202020204" pitchFamily="34" charset="0"/>
              </a:rPr>
              <a:t>Résultats</a:t>
            </a:r>
          </a:p>
        </p:txBody>
      </p:sp>
      <p:sp>
        <p:nvSpPr>
          <p:cNvPr id="7" name="ZoneTexte 6">
            <a:extLst>
              <a:ext uri="{FF2B5EF4-FFF2-40B4-BE49-F238E27FC236}">
                <a16:creationId xmlns:a16="http://schemas.microsoft.com/office/drawing/2014/main" id="{B71026FE-3622-E4A4-4102-8E109F01C41D}"/>
              </a:ext>
            </a:extLst>
          </p:cNvPr>
          <p:cNvSpPr txBox="1"/>
          <p:nvPr/>
        </p:nvSpPr>
        <p:spPr>
          <a:xfrm>
            <a:off x="1211913" y="5092256"/>
            <a:ext cx="881592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Consigne: ne pas détruire de gîte sans le consentement du ménage</a:t>
            </a:r>
          </a:p>
        </p:txBody>
      </p:sp>
    </p:spTree>
    <p:extLst>
      <p:ext uri="{BB962C8B-B14F-4D97-AF65-F5344CB8AC3E}">
        <p14:creationId xmlns:p14="http://schemas.microsoft.com/office/powerpoint/2010/main" val="62258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003" y="57602"/>
            <a:ext cx="11307651" cy="710528"/>
          </a:xfrm>
        </p:spPr>
        <p:txBody>
          <a:bodyPr>
            <a:noAutofit/>
          </a:bodyPr>
          <a:lstStyle/>
          <a:p>
            <a:pPr marL="177800" lvl="0" algn="ctr">
              <a:lnSpc>
                <a:spcPct val="150000"/>
              </a:lnSpc>
              <a:buClr>
                <a:schemeClr val="dk1"/>
              </a:buClr>
              <a:buSzPts val="2800"/>
            </a:pPr>
            <a:r>
              <a:rPr lang="fr-FR" sz="3200" b="1" dirty="0">
                <a:latin typeface="+mn-lt"/>
                <a:ea typeface="+mn-ea"/>
                <a:cs typeface="+mn-cs"/>
              </a:rPr>
              <a:t>Leçons apprises</a:t>
            </a:r>
          </a:p>
        </p:txBody>
      </p:sp>
      <p:sp>
        <p:nvSpPr>
          <p:cNvPr id="3" name="Rectangle 2"/>
          <p:cNvSpPr/>
          <p:nvPr/>
        </p:nvSpPr>
        <p:spPr>
          <a:xfrm>
            <a:off x="425003" y="830917"/>
            <a:ext cx="11127345" cy="5842497"/>
          </a:xfrm>
          <a:prstGeom prst="rect">
            <a:avLst/>
          </a:prstGeom>
        </p:spPr>
        <p:txBody>
          <a:bodyPr wrap="square">
            <a:spAutoFit/>
          </a:bodyPr>
          <a:lstStyle/>
          <a:p>
            <a:pPr marL="520700" lvl="0" indent="-342900">
              <a:lnSpc>
                <a:spcPct val="150000"/>
              </a:lnSpc>
              <a:buClr>
                <a:schemeClr val="dk1"/>
              </a:buClr>
              <a:buSzPts val="2800"/>
              <a:buFont typeface="Wingdings" panose="05000000000000000000" pitchFamily="2" charset="2"/>
              <a:buChar char="ü"/>
            </a:pPr>
            <a:r>
              <a:rPr lang="fr-FR" sz="2800" dirty="0"/>
              <a:t>Les gîtes larvaires sont beaucoup développés en saison hivernale et la CPS permet de visiter la majorité des concessions en cette période, alors  l’intégration de la destruction des gites est une </a:t>
            </a:r>
            <a:r>
              <a:rPr lang="fr-FR" sz="2800" b="1" dirty="0"/>
              <a:t>occasion pour conscientiser les populations sur la présence et le lien entre ces gîtes et le paludisme</a:t>
            </a:r>
            <a:r>
              <a:rPr lang="fr-FR" sz="2800" dirty="0"/>
              <a:t>. </a:t>
            </a:r>
          </a:p>
          <a:p>
            <a:pPr marL="520700" lvl="0" indent="-342900">
              <a:lnSpc>
                <a:spcPct val="150000"/>
              </a:lnSpc>
              <a:buClr>
                <a:schemeClr val="dk1"/>
              </a:buClr>
              <a:buSzPts val="2800"/>
              <a:buFont typeface="Wingdings" panose="05000000000000000000" pitchFamily="2" charset="2"/>
              <a:buChar char="ü"/>
            </a:pPr>
            <a:r>
              <a:rPr lang="fr-FR" sz="2800" dirty="0"/>
              <a:t>L’identification et la destruction des gîtes avec </a:t>
            </a:r>
            <a:r>
              <a:rPr lang="fr-FR" sz="2800" b="1" dirty="0"/>
              <a:t>la pleine participation des familles constitue un moyen de pérennisation de l’activité en vue de lutter contre la pullulation des moustiques.</a:t>
            </a:r>
            <a:r>
              <a:rPr lang="fr-FR" sz="2800" dirty="0"/>
              <a:t>  </a:t>
            </a:r>
          </a:p>
          <a:p>
            <a:pPr marL="177800" lvl="0">
              <a:lnSpc>
                <a:spcPct val="150000"/>
              </a:lnSpc>
              <a:buClr>
                <a:schemeClr val="dk1"/>
              </a:buClr>
              <a:buSzPts val="2800"/>
            </a:pPr>
            <a:endParaRPr lang="fr-FR" sz="2800" dirty="0"/>
          </a:p>
        </p:txBody>
      </p:sp>
    </p:spTree>
    <p:extLst>
      <p:ext uri="{BB962C8B-B14F-4D97-AF65-F5344CB8AC3E}">
        <p14:creationId xmlns:p14="http://schemas.microsoft.com/office/powerpoint/2010/main" val="267889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1;g207aaa14ad4_0_21">
            <a:extLst>
              <a:ext uri="{FF2B5EF4-FFF2-40B4-BE49-F238E27FC236}">
                <a16:creationId xmlns:a16="http://schemas.microsoft.com/office/drawing/2014/main" id="{230A9D0F-63BA-ED35-A0DC-BE7AB86F0D13}"/>
              </a:ext>
            </a:extLst>
          </p:cNvPr>
          <p:cNvGrpSpPr/>
          <p:nvPr/>
        </p:nvGrpSpPr>
        <p:grpSpPr>
          <a:xfrm>
            <a:off x="619760" y="538480"/>
            <a:ext cx="11409680" cy="993775"/>
            <a:chOff x="5271" y="0"/>
            <a:chExt cx="8491350" cy="994200"/>
          </a:xfrm>
          <a:solidFill>
            <a:schemeClr val="accent4">
              <a:lumMod val="20000"/>
              <a:lumOff val="80000"/>
            </a:schemeClr>
          </a:solidFill>
        </p:grpSpPr>
        <p:sp>
          <p:nvSpPr>
            <p:cNvPr id="4" name="Google Shape;112;g207aaa14ad4_0_21">
              <a:extLst>
                <a:ext uri="{FF2B5EF4-FFF2-40B4-BE49-F238E27FC236}">
                  <a16:creationId xmlns:a16="http://schemas.microsoft.com/office/drawing/2014/main" id="{5931C1D8-2F5D-5FE3-6215-2B3DD6A522E7}"/>
                </a:ext>
              </a:extLst>
            </p:cNvPr>
            <p:cNvSpPr/>
            <p:nvPr/>
          </p:nvSpPr>
          <p:spPr>
            <a:xfrm>
              <a:off x="6341721" y="0"/>
              <a:ext cx="2154900" cy="994200"/>
            </a:xfrm>
            <a:prstGeom prst="rightArrow">
              <a:avLst>
                <a:gd name="adj1" fmla="val 75000"/>
                <a:gd name="adj2" fmla="val 49992"/>
              </a:avLst>
            </a:prstGeom>
            <a:grpFill/>
            <a:ln w="25400" cap="flat" cmpd="sng">
              <a:solidFill>
                <a:srgbClr val="CFD7E7">
                  <a:alpha val="89409"/>
                </a:srgbClr>
              </a:solidFill>
              <a:prstDash val="solid"/>
              <a:round/>
              <a:headEnd type="none" w="sm" len="sm"/>
              <a:tailEnd type="none" w="sm" len="sm"/>
            </a:ln>
          </p:spPr>
          <p:txBody>
            <a:bodyPr wrap="square" lIns="91425" tIns="91425" rIns="91425" bIns="91425" anchor="ctr" anchorCtr="0"/>
            <a:lstStyle/>
            <a:p>
              <a:pPr>
                <a:buNone/>
              </a:pPr>
              <a:endParaRPr lang="en-US">
                <a:latin typeface="Arial" panose="020B0604020202020204"/>
                <a:ea typeface="Arial" panose="020B0604020202020204"/>
              </a:endParaRPr>
            </a:p>
          </p:txBody>
        </p:sp>
        <p:sp>
          <p:nvSpPr>
            <p:cNvPr id="5" name="Google Shape;113;g207aaa14ad4_0_21">
              <a:extLst>
                <a:ext uri="{FF2B5EF4-FFF2-40B4-BE49-F238E27FC236}">
                  <a16:creationId xmlns:a16="http://schemas.microsoft.com/office/drawing/2014/main" id="{D89FCEFB-4559-438C-04AD-6DBAAB017D43}"/>
                </a:ext>
              </a:extLst>
            </p:cNvPr>
            <p:cNvSpPr/>
            <p:nvPr/>
          </p:nvSpPr>
          <p:spPr>
            <a:xfrm>
              <a:off x="5271" y="0"/>
              <a:ext cx="6336600" cy="994200"/>
            </a:xfrm>
            <a:prstGeom prst="roundRect">
              <a:avLst>
                <a:gd name="adj" fmla="val 16667"/>
              </a:avLst>
            </a:prstGeom>
            <a:grpFill/>
            <a:ln w="25400" cap="flat" cmpd="sng">
              <a:solidFill>
                <a:srgbClr val="0070C0"/>
              </a:solidFill>
              <a:prstDash val="solid"/>
              <a:round/>
              <a:headEnd type="none" w="sm" len="sm"/>
              <a:tailEnd type="none" w="sm" len="sm"/>
            </a:ln>
          </p:spPr>
          <p:txBody>
            <a:bodyPr wrap="square" lIns="91425" tIns="91425" rIns="91425" bIns="91425" anchor="ctr" anchorCtr="0"/>
            <a:lstStyle/>
            <a:p>
              <a:pPr>
                <a:buNone/>
              </a:pPr>
              <a:endParaRPr lang="en-US">
                <a:latin typeface="Arial" panose="020B0604020202020204"/>
                <a:ea typeface="Arial" panose="020B0604020202020204"/>
              </a:endParaRPr>
            </a:p>
          </p:txBody>
        </p:sp>
        <p:sp>
          <p:nvSpPr>
            <p:cNvPr id="6" name="Google Shape;114;g207aaa14ad4_0_21">
              <a:extLst>
                <a:ext uri="{FF2B5EF4-FFF2-40B4-BE49-F238E27FC236}">
                  <a16:creationId xmlns:a16="http://schemas.microsoft.com/office/drawing/2014/main" id="{C0238B27-1775-9E66-0BB8-973EEAD6964C}"/>
                </a:ext>
              </a:extLst>
            </p:cNvPr>
            <p:cNvSpPr txBox="1"/>
            <p:nvPr/>
          </p:nvSpPr>
          <p:spPr>
            <a:xfrm>
              <a:off x="53800" y="48529"/>
              <a:ext cx="7916735" cy="897000"/>
            </a:xfrm>
            <a:prstGeom prst="rect">
              <a:avLst/>
            </a:prstGeom>
            <a:grpFill/>
            <a:ln>
              <a:noFill/>
            </a:ln>
          </p:spPr>
          <p:txBody>
            <a:bodyPr spcFirstLastPara="1" wrap="square" lIns="91425" tIns="45700" rIns="91425" bIns="45700" anchor="ctr" anchorCtr="0">
              <a:noAutofit/>
            </a:bodyPr>
            <a:lstStyle/>
            <a:p>
              <a:pPr marR="0" fontAlgn="auto">
                <a:lnSpc>
                  <a:spcPct val="90000"/>
                </a:lnSpc>
                <a:spcBef>
                  <a:spcPts val="0"/>
                </a:spcBef>
                <a:spcAft>
                  <a:spcPts val="0"/>
                </a:spcAft>
                <a:buClr>
                  <a:schemeClr val="dk1"/>
                </a:buClr>
                <a:buSzPts val="2400"/>
                <a:buFont typeface="Calibri" panose="020F0502020204030204"/>
                <a:buNone/>
              </a:pPr>
              <a:r>
                <a:rPr lang="fr-FR" sz="3600" b="1" dirty="0"/>
                <a:t>MISE EN ŒUVRE DE LA CPS EN 2023</a:t>
              </a:r>
              <a:endParaRPr lang="en-US" altLang="fr-FR" sz="3600" b="1" cap="none" noProof="1">
                <a:solidFill>
                  <a:srgbClr val="FF0000"/>
                </a:solidFill>
                <a:latin typeface="Calibri" panose="020F0502020204030204"/>
                <a:ea typeface="Calibri" panose="020F0502020204030204"/>
                <a:cs typeface="Calibri" panose="020F0502020204030204"/>
                <a:sym typeface="Calibri" panose="020F0502020204030204"/>
              </a:endParaRPr>
            </a:p>
          </p:txBody>
        </p:sp>
      </p:grpSp>
      <p:pic>
        <p:nvPicPr>
          <p:cNvPr id="9" name="Image 8">
            <a:extLst>
              <a:ext uri="{FF2B5EF4-FFF2-40B4-BE49-F238E27FC236}">
                <a16:creationId xmlns:a16="http://schemas.microsoft.com/office/drawing/2014/main" id="{AECD9B30-98DA-53FF-A3E2-C0A02140FEC3}"/>
              </a:ext>
            </a:extLst>
          </p:cNvPr>
          <p:cNvPicPr>
            <a:picLocks noChangeAspect="1"/>
          </p:cNvPicPr>
          <p:nvPr/>
        </p:nvPicPr>
        <p:blipFill>
          <a:blip r:embed="rId2"/>
          <a:stretch>
            <a:fillRect/>
          </a:stretch>
        </p:blipFill>
        <p:spPr>
          <a:xfrm>
            <a:off x="1960364" y="1956688"/>
            <a:ext cx="8067556" cy="3735982"/>
          </a:xfrm>
          <a:prstGeom prst="rect">
            <a:avLst/>
          </a:prstGeom>
        </p:spPr>
      </p:pic>
    </p:spTree>
    <p:extLst>
      <p:ext uri="{BB962C8B-B14F-4D97-AF65-F5344CB8AC3E}">
        <p14:creationId xmlns:p14="http://schemas.microsoft.com/office/powerpoint/2010/main" val="558951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8148" y="171943"/>
            <a:ext cx="10515600" cy="510638"/>
          </a:xfrm>
        </p:spPr>
        <p:txBody>
          <a:bodyPr>
            <a:noAutofit/>
          </a:bodyPr>
          <a:lstStyle/>
          <a:p>
            <a:pPr algn="ctr"/>
            <a:r>
              <a:rPr lang="fr-FR" sz="3200" b="1" dirty="0"/>
              <a:t>Suivi des cas de paludisme (moins de 5 ans)</a:t>
            </a:r>
          </a:p>
        </p:txBody>
      </p:sp>
      <p:graphicFrame>
        <p:nvGraphicFramePr>
          <p:cNvPr id="3" name="Graphique 2">
            <a:extLst>
              <a:ext uri="{FF2B5EF4-FFF2-40B4-BE49-F238E27FC236}">
                <a16:creationId xmlns:a16="http://schemas.microsoft.com/office/drawing/2014/main" id="{00000000-0008-0000-0800-000002000000}"/>
              </a:ext>
            </a:extLst>
          </p:cNvPr>
          <p:cNvGraphicFramePr>
            <a:graphicFrameLocks/>
          </p:cNvGraphicFramePr>
          <p:nvPr/>
        </p:nvGraphicFramePr>
        <p:xfrm>
          <a:off x="361950" y="1057274"/>
          <a:ext cx="11249025" cy="5305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7476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6FA71-05D4-8CC7-9D23-C156408A5C8A}"/>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C97C27E-51E4-7CE8-8A63-4FF57D7F10E2}"/>
              </a:ext>
            </a:extLst>
          </p:cNvPr>
          <p:cNvSpPr>
            <a:spLocks noGrp="1"/>
          </p:cNvSpPr>
          <p:nvPr>
            <p:ph idx="1"/>
          </p:nvPr>
        </p:nvSpPr>
        <p:spPr>
          <a:xfrm>
            <a:off x="323851" y="1259839"/>
            <a:ext cx="11715750" cy="5301177"/>
          </a:xfrm>
        </p:spPr>
        <p:txBody>
          <a:bodyPr>
            <a:normAutofit/>
          </a:bodyPr>
          <a:lstStyle/>
          <a:p>
            <a:pPr algn="just">
              <a:lnSpc>
                <a:spcPct val="150000"/>
              </a:lnSpc>
              <a:buClr>
                <a:schemeClr val="accent1">
                  <a:lumMod val="75000"/>
                </a:schemeClr>
              </a:buClr>
              <a:buFont typeface="Wingdings" panose="05000000000000000000" pitchFamily="2" charset="2"/>
              <a:buChar char="q"/>
            </a:pPr>
            <a:r>
              <a:rPr lang="fr-FR" sz="1800" b="1" dirty="0">
                <a:latin typeface="Tahoma" panose="020B0604030504040204" pitchFamily="34" charset="0"/>
                <a:ea typeface="Tahoma" panose="020B0604030504040204" pitchFamily="34" charset="0"/>
                <a:cs typeface="Tahoma" panose="020B0604030504040204" pitchFamily="34" charset="0"/>
              </a:rPr>
              <a:t>Paiement des acteurs de mise en œuvre de la CPS</a:t>
            </a:r>
          </a:p>
          <a:p>
            <a:pPr lvl="1" algn="just">
              <a:lnSpc>
                <a:spcPct val="150000"/>
              </a:lnSpc>
              <a:buClr>
                <a:schemeClr val="accent1">
                  <a:lumMod val="75000"/>
                </a:schemeClr>
              </a:buClr>
            </a:pPr>
            <a:r>
              <a:rPr lang="fr-FR" sz="1800" dirty="0">
                <a:latin typeface="Tahoma" panose="020B0604030504040204" pitchFamily="34" charset="0"/>
                <a:ea typeface="Tahoma" panose="020B0604030504040204" pitchFamily="34" charset="0"/>
                <a:cs typeface="Tahoma" panose="020B0604030504040204" pitchFamily="34" charset="0"/>
              </a:rPr>
              <a:t>Paiement électronique des acteurs dans les zones </a:t>
            </a:r>
            <a:r>
              <a:rPr lang="fr-FR" sz="1800" dirty="0"/>
              <a:t>à</a:t>
            </a:r>
            <a:r>
              <a:rPr lang="fr-FR" sz="1800" dirty="0">
                <a:latin typeface="Tahoma" panose="020B0604030504040204" pitchFamily="34" charset="0"/>
                <a:ea typeface="Tahoma" panose="020B0604030504040204" pitchFamily="34" charset="0"/>
                <a:cs typeface="Tahoma" panose="020B0604030504040204" pitchFamily="34" charset="0"/>
              </a:rPr>
              <a:t> défis sécuritaires</a:t>
            </a:r>
          </a:p>
          <a:p>
            <a:pPr lvl="1" algn="just">
              <a:lnSpc>
                <a:spcPct val="150000"/>
              </a:lnSpc>
              <a:buClr>
                <a:schemeClr val="accent1">
                  <a:lumMod val="75000"/>
                </a:schemeClr>
              </a:buClr>
            </a:pPr>
            <a:r>
              <a:rPr lang="fr-FR" sz="1800" dirty="0">
                <a:latin typeface="Tahoma" panose="020B0604030504040204" pitchFamily="34" charset="0"/>
                <a:ea typeface="Tahoma" panose="020B0604030504040204" pitchFamily="34" charset="0"/>
                <a:cs typeface="Tahoma" panose="020B0604030504040204" pitchFamily="34" charset="0"/>
              </a:rPr>
              <a:t>Retards de paiement des acteurs  et de transmission des PJ</a:t>
            </a:r>
          </a:p>
          <a:p>
            <a:pPr lvl="1" algn="just">
              <a:lnSpc>
                <a:spcPct val="150000"/>
              </a:lnSpc>
              <a:buClr>
                <a:schemeClr val="accent1">
                  <a:lumMod val="75000"/>
                </a:schemeClr>
              </a:buClr>
            </a:pPr>
            <a:r>
              <a:rPr lang="fr-FR" sz="1800" dirty="0">
                <a:latin typeface="Tahoma" panose="020B0604030504040204" pitchFamily="34" charset="0"/>
                <a:ea typeface="Tahoma" panose="020B0604030504040204" pitchFamily="34" charset="0"/>
                <a:cs typeface="Tahoma" panose="020B0604030504040204" pitchFamily="34" charset="0"/>
              </a:rPr>
              <a:t>Motivation des DC et crieurs publics</a:t>
            </a:r>
          </a:p>
          <a:p>
            <a:pPr algn="just">
              <a:lnSpc>
                <a:spcPct val="150000"/>
              </a:lnSpc>
              <a:buClr>
                <a:schemeClr val="accent1">
                  <a:lumMod val="75000"/>
                </a:schemeClr>
              </a:buClr>
              <a:buFont typeface="Wingdings" panose="05000000000000000000" pitchFamily="2" charset="2"/>
              <a:buChar char="q"/>
            </a:pPr>
            <a:r>
              <a:rPr lang="fr-FR" sz="1800" b="1" dirty="0">
                <a:latin typeface="Tahoma" panose="020B0604030504040204" pitchFamily="34" charset="0"/>
                <a:ea typeface="Tahoma" panose="020B0604030504040204" pitchFamily="34" charset="0"/>
                <a:cs typeface="Tahoma" panose="020B0604030504040204" pitchFamily="34" charset="0"/>
              </a:rPr>
              <a:t>Planification de la CPS</a:t>
            </a:r>
          </a:p>
          <a:p>
            <a:pPr lvl="1" algn="just">
              <a:lnSpc>
                <a:spcPct val="150000"/>
              </a:lnSpc>
              <a:buClr>
                <a:schemeClr val="accent1">
                  <a:lumMod val="75000"/>
                </a:schemeClr>
              </a:buClr>
            </a:pPr>
            <a:r>
              <a:rPr lang="fr-FR" sz="1800" dirty="0">
                <a:latin typeface="Tahoma" panose="020B0604030504040204" pitchFamily="34" charset="0"/>
                <a:ea typeface="Tahoma" panose="020B0604030504040204" pitchFamily="34" charset="0"/>
                <a:cs typeface="Tahoma" panose="020B0604030504040204" pitchFamily="34" charset="0"/>
              </a:rPr>
              <a:t>Prise en compte des spécificités pendant la planification de la CPS</a:t>
            </a:r>
          </a:p>
          <a:p>
            <a:pPr lvl="1" algn="just">
              <a:lnSpc>
                <a:spcPct val="150000"/>
              </a:lnSpc>
              <a:buClr>
                <a:schemeClr val="accent1">
                  <a:lumMod val="75000"/>
                </a:schemeClr>
              </a:buClr>
            </a:pPr>
            <a:r>
              <a:rPr lang="fr-FR" sz="1800" dirty="0">
                <a:latin typeface="Tahoma" panose="020B0604030504040204" pitchFamily="34" charset="0"/>
                <a:ea typeface="Tahoma" panose="020B0604030504040204" pitchFamily="34" charset="0"/>
                <a:cs typeface="Tahoma" panose="020B0604030504040204" pitchFamily="34" charset="0"/>
              </a:rPr>
              <a:t>Populations </a:t>
            </a:r>
            <a:r>
              <a:rPr lang="fr-FR" sz="1800" dirty="0"/>
              <a:t>à</a:t>
            </a:r>
            <a:r>
              <a:rPr lang="fr-FR" sz="1800" dirty="0">
                <a:latin typeface="Tahoma" panose="020B0604030504040204" pitchFamily="34" charset="0"/>
                <a:ea typeface="Tahoma" panose="020B0604030504040204" pitchFamily="34" charset="0"/>
                <a:cs typeface="Tahoma" panose="020B0604030504040204" pitchFamily="34" charset="0"/>
              </a:rPr>
              <a:t> utiliser pour la CPS (RGPH, projection </a:t>
            </a:r>
            <a:r>
              <a:rPr lang="fr-FR" sz="1800" dirty="0"/>
              <a:t>à </a:t>
            </a:r>
            <a:r>
              <a:rPr lang="fr-FR" sz="1800" dirty="0">
                <a:latin typeface="Tahoma" panose="020B0604030504040204" pitchFamily="34" charset="0"/>
                <a:ea typeface="Tahoma" panose="020B0604030504040204" pitchFamily="34" charset="0"/>
                <a:cs typeface="Tahoma" panose="020B0604030504040204" pitchFamily="34" charset="0"/>
              </a:rPr>
              <a:t>partir des CPS passées)</a:t>
            </a:r>
          </a:p>
          <a:p>
            <a:pPr algn="just">
              <a:lnSpc>
                <a:spcPct val="150000"/>
              </a:lnSpc>
              <a:buClr>
                <a:schemeClr val="accent1">
                  <a:lumMod val="75000"/>
                </a:schemeClr>
              </a:buClr>
              <a:buFont typeface="Wingdings" panose="05000000000000000000" pitchFamily="2" charset="2"/>
              <a:buChar char="q"/>
            </a:pPr>
            <a:r>
              <a:rPr lang="fr-FR" sz="1800" b="1" dirty="0">
                <a:latin typeface="Tahoma" panose="020B0604030504040204" pitchFamily="34" charset="0"/>
                <a:ea typeface="Tahoma" panose="020B0604030504040204" pitchFamily="34" charset="0"/>
                <a:cs typeface="Tahoma" panose="020B0604030504040204" pitchFamily="34" charset="0"/>
              </a:rPr>
              <a:t>Gestion et utilisation des données </a:t>
            </a:r>
          </a:p>
          <a:p>
            <a:pPr lvl="1" algn="just">
              <a:lnSpc>
                <a:spcPct val="150000"/>
              </a:lnSpc>
              <a:buClr>
                <a:schemeClr val="accent1">
                  <a:lumMod val="75000"/>
                </a:schemeClr>
              </a:buClr>
            </a:pPr>
            <a:r>
              <a:rPr lang="fr-FR" sz="1800" dirty="0">
                <a:latin typeface="Tahoma" panose="020B0604030504040204" pitchFamily="34" charset="0"/>
                <a:ea typeface="Tahoma" panose="020B0604030504040204" pitchFamily="34" charset="0"/>
                <a:cs typeface="Tahoma" panose="020B0604030504040204" pitchFamily="34" charset="0"/>
              </a:rPr>
              <a:t>Appropriation par les acteurs de l’analyse, l’utilisation des courbes évolutives des cas de paludisme </a:t>
            </a:r>
          </a:p>
          <a:p>
            <a:pPr lvl="1" algn="just">
              <a:lnSpc>
                <a:spcPct val="150000"/>
              </a:lnSpc>
              <a:buClr>
                <a:schemeClr val="accent1">
                  <a:lumMod val="75000"/>
                </a:schemeClr>
              </a:buClr>
            </a:pPr>
            <a:r>
              <a:rPr lang="fr-FR" sz="1800" dirty="0">
                <a:latin typeface="Tahoma" panose="020B0604030504040204" pitchFamily="34" charset="0"/>
                <a:ea typeface="Tahoma" panose="020B0604030504040204" pitchFamily="34" charset="0"/>
                <a:cs typeface="Tahoma" panose="020B0604030504040204" pitchFamily="34" charset="0"/>
              </a:rPr>
              <a:t>Appropriation des données monitorage et LQAS pour corriger les imperfections de mise en œuvre CPS</a:t>
            </a:r>
          </a:p>
          <a:p>
            <a:pPr lvl="1" algn="just">
              <a:lnSpc>
                <a:spcPct val="150000"/>
              </a:lnSpc>
              <a:buClr>
                <a:schemeClr val="accent1">
                  <a:lumMod val="75000"/>
                </a:schemeClr>
              </a:buClr>
            </a:pPr>
            <a:endParaRPr lang="fr-FR" sz="18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buClr>
                <a:schemeClr val="accent1">
                  <a:lumMod val="75000"/>
                </a:schemeClr>
              </a:buClr>
              <a:buFont typeface="Wingdings" panose="05000000000000000000" pitchFamily="2" charset="2"/>
              <a:buChar char="q"/>
            </a:pPr>
            <a:endParaRPr lang="fr-FR" sz="20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50000"/>
              </a:lnSpc>
              <a:buClr>
                <a:schemeClr val="accent1">
                  <a:lumMod val="75000"/>
                </a:schemeClr>
              </a:buClr>
              <a:buNone/>
            </a:pPr>
            <a:endParaRPr 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CDD0E4E9-BDB4-A281-20E8-B85A1F972A2C}"/>
              </a:ext>
            </a:extLst>
          </p:cNvPr>
          <p:cNvSpPr>
            <a:spLocks noGrp="1"/>
          </p:cNvSpPr>
          <p:nvPr>
            <p:ph type="sldNum" sz="quarter" idx="12"/>
          </p:nvPr>
        </p:nvSpPr>
        <p:spPr/>
        <p:txBody>
          <a:bodyPr/>
          <a:lstStyle/>
          <a:p>
            <a:fld id="{6926BFCC-E099-44D6-9F9E-1887C2887FA6}" type="slidenum">
              <a:rPr lang="fr-FR" smtClean="0"/>
              <a:pPr/>
              <a:t>31</a:t>
            </a:fld>
            <a:endParaRPr lang="fr-FR"/>
          </a:p>
        </p:txBody>
      </p:sp>
      <p:grpSp>
        <p:nvGrpSpPr>
          <p:cNvPr id="6" name="Google Shape;198;g2073e6c94da_0_111">
            <a:extLst>
              <a:ext uri="{FF2B5EF4-FFF2-40B4-BE49-F238E27FC236}">
                <a16:creationId xmlns:a16="http://schemas.microsoft.com/office/drawing/2014/main" id="{8EFEBF2C-12AD-59B7-968C-B6E98BEF046C}"/>
              </a:ext>
            </a:extLst>
          </p:cNvPr>
          <p:cNvGrpSpPr/>
          <p:nvPr/>
        </p:nvGrpSpPr>
        <p:grpSpPr>
          <a:xfrm>
            <a:off x="238125" y="116204"/>
            <a:ext cx="11715749" cy="1231453"/>
            <a:chOff x="0" y="0"/>
            <a:chExt cx="8592857" cy="1230380"/>
          </a:xfrm>
        </p:grpSpPr>
        <p:sp>
          <p:nvSpPr>
            <p:cNvPr id="7" name="Google Shape;199;g2073e6c94da_0_111">
              <a:extLst>
                <a:ext uri="{FF2B5EF4-FFF2-40B4-BE49-F238E27FC236}">
                  <a16:creationId xmlns:a16="http://schemas.microsoft.com/office/drawing/2014/main" id="{D95F3588-AAD1-B22D-9FA6-F2E0FCA6ED40}"/>
                </a:ext>
              </a:extLst>
            </p:cNvPr>
            <p:cNvSpPr/>
            <p:nvPr/>
          </p:nvSpPr>
          <p:spPr>
            <a:xfrm>
              <a:off x="4280657" y="984"/>
              <a:ext cx="4312200" cy="1006200"/>
            </a:xfrm>
            <a:prstGeom prst="rightArrow">
              <a:avLst>
                <a:gd name="adj1" fmla="val 75000"/>
                <a:gd name="adj2" fmla="val 49999"/>
              </a:avLst>
            </a:prstGeom>
            <a:solidFill>
              <a:srgbClr val="D9EAD3"/>
            </a:solidFill>
            <a:ln w="25400" cap="flat" cmpd="sng">
              <a:solidFill>
                <a:srgbClr val="CFD7E7">
                  <a:alpha val="89410"/>
                </a:srgbClr>
              </a:solidFill>
              <a:prstDash val="solid"/>
              <a:round/>
              <a:headEnd type="none" w="sm" len="sm"/>
              <a:tailEnd type="none" w="sm" len="sm"/>
            </a:ln>
          </p:spPr>
          <p:txBody>
            <a:bodyPr wrap="square" lIns="91425" tIns="91425" rIns="91425" bIns="91425" anchor="ctr" anchorCtr="0"/>
            <a:lstStyle/>
            <a:p>
              <a:pPr>
                <a:buNone/>
              </a:pPr>
              <a:endParaRPr lang="en-US">
                <a:latin typeface="Arial" panose="020B0604020202020204"/>
                <a:ea typeface="Arial" panose="020B0604020202020204"/>
              </a:endParaRPr>
            </a:p>
          </p:txBody>
        </p:sp>
        <p:sp>
          <p:nvSpPr>
            <p:cNvPr id="8" name="Google Shape;200;g2073e6c94da_0_111">
              <a:extLst>
                <a:ext uri="{FF2B5EF4-FFF2-40B4-BE49-F238E27FC236}">
                  <a16:creationId xmlns:a16="http://schemas.microsoft.com/office/drawing/2014/main" id="{8E99A07B-3131-BAC1-5F87-7D9B2233ACF5}"/>
                </a:ext>
              </a:extLst>
            </p:cNvPr>
            <p:cNvSpPr/>
            <p:nvPr/>
          </p:nvSpPr>
          <p:spPr>
            <a:xfrm>
              <a:off x="0" y="0"/>
              <a:ext cx="4275900" cy="1007100"/>
            </a:xfrm>
            <a:prstGeom prst="roundRect">
              <a:avLst>
                <a:gd name="adj" fmla="val 16667"/>
              </a:avLst>
            </a:prstGeom>
            <a:solidFill>
              <a:schemeClr val="bg1"/>
            </a:solidFill>
            <a:ln w="25400" cap="flat" cmpd="sng">
              <a:solidFill>
                <a:srgbClr val="366092"/>
              </a:solidFill>
              <a:prstDash val="solid"/>
              <a:round/>
              <a:headEnd type="none" w="sm" len="sm"/>
              <a:tailEnd type="none" w="sm" len="sm"/>
            </a:ln>
          </p:spPr>
          <p:txBody>
            <a:bodyPr wrap="square" lIns="91425" tIns="91425" rIns="91425" bIns="91425" anchor="ctr" anchorCtr="0"/>
            <a:lstStyle/>
            <a:p>
              <a:pPr>
                <a:buNone/>
              </a:pPr>
              <a:endParaRPr lang="en-US">
                <a:latin typeface="Arial" panose="020B0604020202020204"/>
                <a:ea typeface="Arial" panose="020B0604020202020204"/>
              </a:endParaRPr>
            </a:p>
          </p:txBody>
        </p:sp>
        <p:sp>
          <p:nvSpPr>
            <p:cNvPr id="9" name="Google Shape;201;g2073e6c94da_0_111">
              <a:extLst>
                <a:ext uri="{FF2B5EF4-FFF2-40B4-BE49-F238E27FC236}">
                  <a16:creationId xmlns:a16="http://schemas.microsoft.com/office/drawing/2014/main" id="{214D5DC9-0721-630D-0667-4F4BCBE07BA8}"/>
                </a:ext>
              </a:extLst>
            </p:cNvPr>
            <p:cNvSpPr txBox="1"/>
            <p:nvPr/>
          </p:nvSpPr>
          <p:spPr>
            <a:xfrm>
              <a:off x="1" y="224180"/>
              <a:ext cx="8414016" cy="1006200"/>
            </a:xfrm>
            <a:prstGeom prst="rect">
              <a:avLst/>
            </a:prstGeom>
            <a:noFill/>
            <a:ln>
              <a:noFill/>
            </a:ln>
          </p:spPr>
          <p:txBody>
            <a:bodyPr spcFirstLastPara="1" wrap="square" lIns="76200" tIns="38100" rIns="76200" bIns="38100" anchor="ctr" anchorCtr="0">
              <a:noAutofit/>
            </a:bodyPr>
            <a:lstStyle/>
            <a:p>
              <a:pPr>
                <a:lnSpc>
                  <a:spcPct val="90000"/>
                </a:lnSpc>
                <a:buClr>
                  <a:schemeClr val="dk1"/>
                </a:buClr>
                <a:buSzPts val="2000"/>
              </a:pPr>
              <a:r>
                <a:rPr lang="fr-FR" sz="2800" b="1" noProof="1">
                  <a:solidFill>
                    <a:schemeClr val="dk1"/>
                  </a:solidFill>
                  <a:latin typeface="Calibri" panose="020F0502020204030204"/>
                  <a:ea typeface="Calibri" panose="020F0502020204030204"/>
                  <a:cs typeface="Calibri" panose="020F0502020204030204"/>
                  <a:sym typeface="Calibri" panose="020F0502020204030204"/>
                </a:rPr>
                <a:t>Que feriez-vous différemment à l'avenir ?      </a:t>
              </a:r>
              <a:r>
                <a:rPr lang="fr-FR" sz="2800" b="1" dirty="0">
                  <a:ln w="22225">
                    <a:solidFill>
                      <a:schemeClr val="accent2"/>
                    </a:solidFill>
                    <a:prstDash val="solid"/>
                  </a:ln>
                  <a:solidFill>
                    <a:srgbClr val="C00000"/>
                  </a:solidFill>
                  <a:latin typeface="Fira Sans"/>
                  <a:sym typeface="Fira Sans"/>
                </a:rPr>
                <a:t>POINTS DE DISCUSSION</a:t>
              </a:r>
            </a:p>
            <a:p>
              <a:pPr fontAlgn="auto">
                <a:lnSpc>
                  <a:spcPct val="90000"/>
                </a:lnSpc>
                <a:spcBef>
                  <a:spcPts val="0"/>
                </a:spcBef>
                <a:spcAft>
                  <a:spcPts val="0"/>
                </a:spcAft>
                <a:buClr>
                  <a:schemeClr val="dk1"/>
                </a:buClr>
                <a:buSzPts val="2000"/>
              </a:pPr>
              <a:endParaRPr lang="fr-FR" sz="2800" b="1" noProof="1">
                <a:solidFill>
                  <a:schemeClr val="dk1"/>
                </a:solidFill>
                <a:latin typeface="Calibri" panose="020F0502020204030204"/>
                <a:ea typeface="Calibri" panose="020F0502020204030204"/>
                <a:cs typeface="Calibri" panose="020F0502020204030204"/>
                <a:sym typeface="Calibri" panose="020F0502020204030204"/>
              </a:endParaRPr>
            </a:p>
          </p:txBody>
        </p:sp>
      </p:grpSp>
    </p:spTree>
    <p:extLst>
      <p:ext uri="{BB962C8B-B14F-4D97-AF65-F5344CB8AC3E}">
        <p14:creationId xmlns:p14="http://schemas.microsoft.com/office/powerpoint/2010/main" val="1080227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161F0-9F31-9D74-E8C9-351DB5CB896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C752C4F-76E3-FA6A-39C7-70FAD38580E3}"/>
              </a:ext>
            </a:extLst>
          </p:cNvPr>
          <p:cNvSpPr>
            <a:spLocks noGrp="1"/>
          </p:cNvSpPr>
          <p:nvPr>
            <p:ph idx="1"/>
          </p:nvPr>
        </p:nvSpPr>
        <p:spPr>
          <a:xfrm>
            <a:off x="238125" y="1172088"/>
            <a:ext cx="11715750" cy="5402777"/>
          </a:xfrm>
        </p:spPr>
        <p:txBody>
          <a:bodyPr>
            <a:normAutofit fontScale="25000" lnSpcReduction="20000"/>
          </a:bodyPr>
          <a:lstStyle/>
          <a:p>
            <a:pPr algn="just">
              <a:lnSpc>
                <a:spcPct val="170000"/>
              </a:lnSpc>
              <a:buClr>
                <a:schemeClr val="accent1">
                  <a:lumMod val="75000"/>
                </a:schemeClr>
              </a:buClr>
              <a:buFont typeface="Wingdings" panose="05000000000000000000" pitchFamily="2" charset="2"/>
              <a:buChar char="q"/>
            </a:pPr>
            <a:r>
              <a:rPr lang="fr-FR" sz="6800" b="1" dirty="0">
                <a:latin typeface="Tahoma" panose="020B0604030504040204" pitchFamily="34" charset="0"/>
                <a:ea typeface="Tahoma" panose="020B0604030504040204" pitchFamily="34" charset="0"/>
                <a:cs typeface="Tahoma" panose="020B0604030504040204" pitchFamily="34" charset="0"/>
              </a:rPr>
              <a:t>Gestion des intrants et pharmacovigilance</a:t>
            </a:r>
          </a:p>
          <a:p>
            <a:pPr lvl="1" algn="just">
              <a:lnSpc>
                <a:spcPct val="170000"/>
              </a:lnSpc>
              <a:buClr>
                <a:schemeClr val="accent1">
                  <a:lumMod val="75000"/>
                </a:schemeClr>
              </a:buClr>
            </a:pPr>
            <a:r>
              <a:rPr lang="fr-FR" sz="6800" dirty="0">
                <a:latin typeface="Tahoma" panose="020B0604030504040204" pitchFamily="34" charset="0"/>
                <a:ea typeface="Tahoma" panose="020B0604030504040204" pitchFamily="34" charset="0"/>
                <a:cs typeface="Tahoma" panose="020B0604030504040204" pitchFamily="34" charset="0"/>
              </a:rPr>
              <a:t>Notification des effets indésirables et transmission des fiches</a:t>
            </a:r>
          </a:p>
          <a:p>
            <a:pPr lvl="1" algn="just">
              <a:lnSpc>
                <a:spcPct val="170000"/>
              </a:lnSpc>
              <a:buClr>
                <a:schemeClr val="accent1">
                  <a:lumMod val="75000"/>
                </a:schemeClr>
              </a:buClr>
            </a:pPr>
            <a:r>
              <a:rPr lang="fr-FR" sz="6800" dirty="0">
                <a:latin typeface="Tahoma" panose="020B0604030504040204" pitchFamily="34" charset="0"/>
                <a:ea typeface="Tahoma" panose="020B0604030504040204" pitchFamily="34" charset="0"/>
                <a:cs typeface="Tahoma" panose="020B0604030504040204" pitchFamily="34" charset="0"/>
              </a:rPr>
              <a:t>Approvisionnement en intrants dans les zone à défis sécuritaires (Districts, formations sanitaires et DC)</a:t>
            </a:r>
          </a:p>
          <a:p>
            <a:pPr lvl="1" algn="just">
              <a:lnSpc>
                <a:spcPct val="170000"/>
              </a:lnSpc>
              <a:buClr>
                <a:schemeClr val="accent1">
                  <a:lumMod val="75000"/>
                </a:schemeClr>
              </a:buClr>
            </a:pPr>
            <a:r>
              <a:rPr lang="fr-FR" sz="6800" dirty="0">
                <a:latin typeface="Tahoma" panose="020B0604030504040204" pitchFamily="34" charset="0"/>
                <a:ea typeface="Tahoma" panose="020B0604030504040204" pitchFamily="34" charset="0"/>
                <a:cs typeface="Tahoma" panose="020B0604030504040204" pitchFamily="34" charset="0"/>
              </a:rPr>
              <a:t>Dotation en matériels des DC (dossards, imperméables, cartes)</a:t>
            </a:r>
          </a:p>
          <a:p>
            <a:pPr algn="just">
              <a:lnSpc>
                <a:spcPct val="170000"/>
              </a:lnSpc>
              <a:buClr>
                <a:schemeClr val="accent1">
                  <a:lumMod val="75000"/>
                </a:schemeClr>
              </a:buClr>
              <a:buFont typeface="Wingdings" panose="05000000000000000000" pitchFamily="2" charset="2"/>
              <a:buChar char="q"/>
            </a:pPr>
            <a:r>
              <a:rPr lang="fr-FR" sz="6800" b="1" dirty="0">
                <a:latin typeface="Tahoma" panose="020B0604030504040204" pitchFamily="34" charset="0"/>
                <a:ea typeface="Tahoma" panose="020B0604030504040204" pitchFamily="34" charset="0"/>
                <a:cs typeface="Tahoma" panose="020B0604030504040204" pitchFamily="34" charset="0"/>
              </a:rPr>
              <a:t>Réflexion sur la stratégie actuelle et innovations</a:t>
            </a:r>
          </a:p>
          <a:p>
            <a:pPr lvl="1" algn="just">
              <a:lnSpc>
                <a:spcPct val="170000"/>
              </a:lnSpc>
              <a:buClr>
                <a:schemeClr val="accent1">
                  <a:lumMod val="75000"/>
                </a:schemeClr>
              </a:buClr>
            </a:pPr>
            <a:r>
              <a:rPr lang="fr-FR" sz="6800" dirty="0">
                <a:latin typeface="Tahoma" panose="020B0604030504040204" pitchFamily="34" charset="0"/>
                <a:ea typeface="Tahoma" panose="020B0604030504040204" pitchFamily="34" charset="0"/>
                <a:cs typeface="Tahoma" panose="020B0604030504040204" pitchFamily="34" charset="0"/>
              </a:rPr>
              <a:t>Financements domestiques de la CPS</a:t>
            </a:r>
          </a:p>
          <a:p>
            <a:pPr lvl="1" algn="just">
              <a:lnSpc>
                <a:spcPct val="170000"/>
              </a:lnSpc>
              <a:buClr>
                <a:schemeClr val="accent1">
                  <a:lumMod val="75000"/>
                </a:schemeClr>
              </a:buClr>
            </a:pPr>
            <a:r>
              <a:rPr lang="fr-FR" sz="6800" dirty="0">
                <a:latin typeface="Tahoma" panose="020B0604030504040204" pitchFamily="34" charset="0"/>
                <a:ea typeface="Tahoma" panose="020B0604030504040204" pitchFamily="34" charset="0"/>
                <a:cs typeface="Tahoma" panose="020B0604030504040204" pitchFamily="34" charset="0"/>
              </a:rPr>
              <a:t>Stratégies de campagne CPS (porte </a:t>
            </a:r>
            <a:r>
              <a:rPr lang="fr-FR" sz="6800" dirty="0"/>
              <a:t>à</a:t>
            </a:r>
            <a:r>
              <a:rPr lang="fr-FR" sz="6800" dirty="0">
                <a:latin typeface="Tahoma" panose="020B0604030504040204" pitchFamily="34" charset="0"/>
                <a:ea typeface="Tahoma" panose="020B0604030504040204" pitchFamily="34" charset="0"/>
                <a:cs typeface="Tahoma" panose="020B0604030504040204" pitchFamily="34" charset="0"/>
              </a:rPr>
              <a:t> porte, fixe, avancée)</a:t>
            </a:r>
          </a:p>
          <a:p>
            <a:pPr lvl="1" algn="just">
              <a:lnSpc>
                <a:spcPct val="170000"/>
              </a:lnSpc>
              <a:buClr>
                <a:schemeClr val="accent1">
                  <a:lumMod val="75000"/>
                </a:schemeClr>
              </a:buClr>
            </a:pPr>
            <a:r>
              <a:rPr lang="fr-FR" sz="6800" dirty="0">
                <a:latin typeface="Tahoma" panose="020B0604030504040204" pitchFamily="34" charset="0"/>
                <a:ea typeface="Tahoma" panose="020B0604030504040204" pitchFamily="34" charset="0"/>
                <a:cs typeface="Tahoma" panose="020B0604030504040204" pitchFamily="34" charset="0"/>
              </a:rPr>
              <a:t>Interférence des activités avec de la mise en œuvre de la CPS</a:t>
            </a:r>
          </a:p>
          <a:p>
            <a:pPr lvl="1" algn="just">
              <a:lnSpc>
                <a:spcPct val="170000"/>
              </a:lnSpc>
              <a:buClr>
                <a:schemeClr val="accent1">
                  <a:lumMod val="75000"/>
                </a:schemeClr>
              </a:buClr>
            </a:pPr>
            <a:r>
              <a:rPr lang="fr-FR" sz="6800" dirty="0">
                <a:latin typeface="Tahoma" panose="020B0604030504040204" pitchFamily="34" charset="0"/>
                <a:ea typeface="Tahoma" panose="020B0604030504040204" pitchFamily="34" charset="0"/>
                <a:cs typeface="Tahoma" panose="020B0604030504040204" pitchFamily="34" charset="0"/>
              </a:rPr>
              <a:t>Dysfonctionnement de la plateforme CPS</a:t>
            </a:r>
          </a:p>
          <a:p>
            <a:pPr algn="just">
              <a:lnSpc>
                <a:spcPct val="170000"/>
              </a:lnSpc>
              <a:buClr>
                <a:schemeClr val="accent1">
                  <a:lumMod val="75000"/>
                </a:schemeClr>
              </a:buClr>
              <a:buFont typeface="Wingdings" panose="05000000000000000000" pitchFamily="2" charset="2"/>
              <a:buChar char="q"/>
            </a:pPr>
            <a:r>
              <a:rPr lang="fr-FR" sz="6800" b="1" dirty="0">
                <a:latin typeface="Tahoma" panose="020B0604030504040204" pitchFamily="34" charset="0"/>
                <a:ea typeface="Tahoma" panose="020B0604030504040204" pitchFamily="34" charset="0"/>
                <a:cs typeface="Tahoma" panose="020B0604030504040204" pitchFamily="34" charset="0"/>
              </a:rPr>
              <a:t>Vétusté de la logistique roulante</a:t>
            </a:r>
          </a:p>
          <a:p>
            <a:pPr algn="just">
              <a:lnSpc>
                <a:spcPct val="200000"/>
              </a:lnSpc>
              <a:buClr>
                <a:schemeClr val="accent1">
                  <a:lumMod val="75000"/>
                </a:schemeClr>
              </a:buClr>
              <a:buFont typeface="Wingdings" panose="05000000000000000000" pitchFamily="2" charset="2"/>
              <a:buChar char="q"/>
            </a:pPr>
            <a:endParaRPr lang="fr-FR" sz="20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buClr>
                <a:schemeClr val="accent1">
                  <a:lumMod val="75000"/>
                </a:schemeClr>
              </a:buClr>
              <a:buFont typeface="Wingdings" panose="05000000000000000000" pitchFamily="2" charset="2"/>
              <a:buChar char="q"/>
            </a:pPr>
            <a:endParaRPr lang="fr-FR" sz="2000" dirty="0">
              <a:latin typeface="Tahoma" panose="020B0604030504040204" pitchFamily="34" charset="0"/>
              <a:ea typeface="Tahoma" panose="020B0604030504040204" pitchFamily="34" charset="0"/>
              <a:cs typeface="Tahoma" panose="020B0604030504040204" pitchFamily="34" charset="0"/>
            </a:endParaRPr>
          </a:p>
          <a:p>
            <a:pPr marL="0" indent="0" algn="just">
              <a:lnSpc>
                <a:spcPct val="150000"/>
              </a:lnSpc>
              <a:buClr>
                <a:schemeClr val="accent1">
                  <a:lumMod val="75000"/>
                </a:schemeClr>
              </a:buClr>
              <a:buNone/>
            </a:pPr>
            <a:endParaRPr 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5" name="Espace réservé du numéro de diapositive 4">
            <a:extLst>
              <a:ext uri="{FF2B5EF4-FFF2-40B4-BE49-F238E27FC236}">
                <a16:creationId xmlns:a16="http://schemas.microsoft.com/office/drawing/2014/main" id="{65407A7A-A3D2-C077-B1D1-BD1922004DAD}"/>
              </a:ext>
            </a:extLst>
          </p:cNvPr>
          <p:cNvSpPr>
            <a:spLocks noGrp="1"/>
          </p:cNvSpPr>
          <p:nvPr>
            <p:ph type="sldNum" sz="quarter" idx="12"/>
          </p:nvPr>
        </p:nvSpPr>
        <p:spPr/>
        <p:txBody>
          <a:bodyPr/>
          <a:lstStyle/>
          <a:p>
            <a:fld id="{6926BFCC-E099-44D6-9F9E-1887C2887FA6}" type="slidenum">
              <a:rPr lang="fr-FR" smtClean="0"/>
              <a:pPr/>
              <a:t>32</a:t>
            </a:fld>
            <a:endParaRPr lang="fr-FR" dirty="0"/>
          </a:p>
        </p:txBody>
      </p:sp>
      <p:grpSp>
        <p:nvGrpSpPr>
          <p:cNvPr id="7" name="Google Shape;198;g2073e6c94da_0_111">
            <a:extLst>
              <a:ext uri="{FF2B5EF4-FFF2-40B4-BE49-F238E27FC236}">
                <a16:creationId xmlns:a16="http://schemas.microsoft.com/office/drawing/2014/main" id="{5E2253EB-AA74-1E44-29FC-58EBA3616615}"/>
              </a:ext>
            </a:extLst>
          </p:cNvPr>
          <p:cNvGrpSpPr/>
          <p:nvPr/>
        </p:nvGrpSpPr>
        <p:grpSpPr>
          <a:xfrm>
            <a:off x="295274" y="115888"/>
            <a:ext cx="11715748" cy="1008062"/>
            <a:chOff x="0" y="0"/>
            <a:chExt cx="8592856" cy="1007184"/>
          </a:xfrm>
        </p:grpSpPr>
        <p:sp>
          <p:nvSpPr>
            <p:cNvPr id="8" name="Google Shape;199;g2073e6c94da_0_111">
              <a:extLst>
                <a:ext uri="{FF2B5EF4-FFF2-40B4-BE49-F238E27FC236}">
                  <a16:creationId xmlns:a16="http://schemas.microsoft.com/office/drawing/2014/main" id="{B0C386F5-3852-0F18-CF0B-663F842A78EC}"/>
                </a:ext>
              </a:extLst>
            </p:cNvPr>
            <p:cNvSpPr/>
            <p:nvPr/>
          </p:nvSpPr>
          <p:spPr>
            <a:xfrm>
              <a:off x="4325065" y="984"/>
              <a:ext cx="4267791" cy="1006200"/>
            </a:xfrm>
            <a:prstGeom prst="rightArrow">
              <a:avLst>
                <a:gd name="adj1" fmla="val 75000"/>
                <a:gd name="adj2" fmla="val 49999"/>
              </a:avLst>
            </a:prstGeom>
            <a:solidFill>
              <a:srgbClr val="D9EAD3"/>
            </a:solidFill>
            <a:ln w="25400" cap="flat" cmpd="sng">
              <a:solidFill>
                <a:srgbClr val="CFD7E7">
                  <a:alpha val="89410"/>
                </a:srgbClr>
              </a:solidFill>
              <a:prstDash val="solid"/>
              <a:round/>
              <a:headEnd type="none" w="sm" len="sm"/>
              <a:tailEnd type="none" w="sm" len="sm"/>
            </a:ln>
          </p:spPr>
          <p:txBody>
            <a:bodyPr wrap="square" lIns="91425" tIns="91425" rIns="91425" bIns="91425" anchor="ctr" anchorCtr="0"/>
            <a:lstStyle/>
            <a:p>
              <a:pPr>
                <a:buNone/>
              </a:pPr>
              <a:endParaRPr lang="en-US">
                <a:latin typeface="Arial" panose="020B0604020202020204"/>
                <a:ea typeface="Arial" panose="020B0604020202020204"/>
              </a:endParaRPr>
            </a:p>
          </p:txBody>
        </p:sp>
        <p:sp>
          <p:nvSpPr>
            <p:cNvPr id="9" name="Google Shape;200;g2073e6c94da_0_111">
              <a:extLst>
                <a:ext uri="{FF2B5EF4-FFF2-40B4-BE49-F238E27FC236}">
                  <a16:creationId xmlns:a16="http://schemas.microsoft.com/office/drawing/2014/main" id="{0B953F9F-1C4B-3251-3E66-148BD80E1DE2}"/>
                </a:ext>
              </a:extLst>
            </p:cNvPr>
            <p:cNvSpPr/>
            <p:nvPr/>
          </p:nvSpPr>
          <p:spPr>
            <a:xfrm>
              <a:off x="0" y="0"/>
              <a:ext cx="4275900" cy="1007100"/>
            </a:xfrm>
            <a:prstGeom prst="roundRect">
              <a:avLst>
                <a:gd name="adj" fmla="val 16667"/>
              </a:avLst>
            </a:prstGeom>
            <a:solidFill>
              <a:schemeClr val="bg1"/>
            </a:solidFill>
            <a:ln w="25400" cap="flat" cmpd="sng">
              <a:solidFill>
                <a:srgbClr val="366092"/>
              </a:solidFill>
              <a:prstDash val="solid"/>
              <a:round/>
              <a:headEnd type="none" w="sm" len="sm"/>
              <a:tailEnd type="none" w="sm" len="sm"/>
            </a:ln>
          </p:spPr>
          <p:txBody>
            <a:bodyPr wrap="square" lIns="91425" tIns="91425" rIns="91425" bIns="91425" anchor="ctr" anchorCtr="0"/>
            <a:lstStyle/>
            <a:p>
              <a:pPr>
                <a:buNone/>
              </a:pPr>
              <a:endParaRPr lang="en-US">
                <a:latin typeface="Arial" panose="020B0604020202020204"/>
                <a:ea typeface="Arial" panose="020B0604020202020204"/>
              </a:endParaRPr>
            </a:p>
          </p:txBody>
        </p:sp>
        <p:sp>
          <p:nvSpPr>
            <p:cNvPr id="10" name="Google Shape;201;g2073e6c94da_0_111">
              <a:extLst>
                <a:ext uri="{FF2B5EF4-FFF2-40B4-BE49-F238E27FC236}">
                  <a16:creationId xmlns:a16="http://schemas.microsoft.com/office/drawing/2014/main" id="{A6724FC6-174A-B0E5-5CB8-3D27B6617ACA}"/>
                </a:ext>
              </a:extLst>
            </p:cNvPr>
            <p:cNvSpPr txBox="1"/>
            <p:nvPr/>
          </p:nvSpPr>
          <p:spPr>
            <a:xfrm>
              <a:off x="49164" y="49164"/>
              <a:ext cx="8147351" cy="908700"/>
            </a:xfrm>
            <a:prstGeom prst="rect">
              <a:avLst/>
            </a:prstGeom>
            <a:noFill/>
            <a:ln>
              <a:noFill/>
            </a:ln>
          </p:spPr>
          <p:txBody>
            <a:bodyPr spcFirstLastPara="1" wrap="square" lIns="76200" tIns="38100" rIns="76200" bIns="38100" anchor="ctr" anchorCtr="0">
              <a:noAutofit/>
            </a:bodyPr>
            <a:lstStyle/>
            <a:p>
              <a:pPr fontAlgn="auto">
                <a:lnSpc>
                  <a:spcPct val="90000"/>
                </a:lnSpc>
                <a:spcBef>
                  <a:spcPts val="0"/>
                </a:spcBef>
                <a:spcAft>
                  <a:spcPts val="0"/>
                </a:spcAft>
                <a:buClr>
                  <a:schemeClr val="dk1"/>
                </a:buClr>
                <a:buSzPts val="2000"/>
              </a:pPr>
              <a:r>
                <a:rPr lang="fr-FR" sz="2800" b="1" noProof="1">
                  <a:solidFill>
                    <a:schemeClr val="dk1"/>
                  </a:solidFill>
                  <a:latin typeface="Calibri" panose="020F0502020204030204"/>
                  <a:ea typeface="Calibri" panose="020F0502020204030204"/>
                  <a:cs typeface="Calibri" panose="020F0502020204030204"/>
                  <a:sym typeface="Calibri" panose="020F0502020204030204"/>
                </a:rPr>
                <a:t>Que feriez-vous différemment à l'avenir ?      </a:t>
              </a:r>
              <a:r>
                <a:rPr lang="fr-FR" sz="2800" b="1" dirty="0">
                  <a:ln w="22225">
                    <a:solidFill>
                      <a:schemeClr val="accent2"/>
                    </a:solidFill>
                    <a:prstDash val="solid"/>
                  </a:ln>
                  <a:solidFill>
                    <a:srgbClr val="C00000"/>
                  </a:solidFill>
                  <a:latin typeface="Fira Sans"/>
                  <a:sym typeface="Fira Sans"/>
                </a:rPr>
                <a:t>POINTS DE DISCUSSION</a:t>
              </a:r>
              <a:endParaRPr lang="fr-FR" sz="2800" b="1" noProof="1">
                <a:solidFill>
                  <a:schemeClr val="dk1"/>
                </a:solidFill>
                <a:latin typeface="Calibri" panose="020F0502020204030204"/>
                <a:ea typeface="Calibri" panose="020F0502020204030204"/>
                <a:cs typeface="Calibri" panose="020F0502020204030204"/>
                <a:sym typeface="Calibri" panose="020F0502020204030204"/>
              </a:endParaRPr>
            </a:p>
          </p:txBody>
        </p:sp>
      </p:grpSp>
    </p:spTree>
    <p:extLst>
      <p:ext uri="{BB962C8B-B14F-4D97-AF65-F5344CB8AC3E}">
        <p14:creationId xmlns:p14="http://schemas.microsoft.com/office/powerpoint/2010/main" val="194728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Google Shape;251;p21"/>
          <p:cNvSpPr txBox="1">
            <a:spLocks noGrp="1"/>
          </p:cNvSpPr>
          <p:nvPr>
            <p:ph type="title"/>
          </p:nvPr>
        </p:nvSpPr>
        <p:spPr>
          <a:xfrm>
            <a:off x="5949170" y="5534263"/>
            <a:ext cx="3378072" cy="1143000"/>
          </a:xfrm>
          <a:ln/>
        </p:spPr>
        <p:txBody>
          <a:bodyPr vert="horz" wrap="square" lIns="91425" tIns="45700" rIns="91425" bIns="45700" rtlCol="0" anchor="ctr" anchorCtr="0">
            <a:noAutofit/>
          </a:bodyPr>
          <a:lstStyle/>
          <a:p>
            <a:pPr algn="ctr">
              <a:lnSpc>
                <a:spcPct val="100000"/>
              </a:lnSpc>
              <a:spcBef>
                <a:spcPts val="0"/>
              </a:spcBef>
              <a:buClr>
                <a:srgbClr val="366092"/>
              </a:buClr>
              <a:buSzPts val="8000"/>
            </a:pPr>
            <a:r>
              <a:rPr lang="fr-FR" sz="6600" b="1" kern="0" noProof="1">
                <a:solidFill>
                  <a:srgbClr val="366092"/>
                </a:solidFill>
                <a:latin typeface="Calibri" panose="020F0502020204030204"/>
                <a:ea typeface="Calibri" panose="020F0502020204030204"/>
                <a:cs typeface="Calibri" panose="020F0502020204030204"/>
              </a:rPr>
              <a:t>Merci ! </a:t>
            </a:r>
          </a:p>
        </p:txBody>
      </p:sp>
      <p:pic>
        <p:nvPicPr>
          <p:cNvPr id="4" name="Picture 3">
            <a:extLst>
              <a:ext uri="{FF2B5EF4-FFF2-40B4-BE49-F238E27FC236}">
                <a16:creationId xmlns:a16="http://schemas.microsoft.com/office/drawing/2014/main" id="{CCC95FF3-9C7C-4CCE-BB22-CFF7AB4963FB}"/>
              </a:ext>
            </a:extLst>
          </p:cNvPr>
          <p:cNvPicPr/>
          <p:nvPr/>
        </p:nvPicPr>
        <p:blipFill rotWithShape="1">
          <a:blip r:embed="rId3" cstate="print">
            <a:extLst>
              <a:ext uri="{28A0092B-C50C-407E-A947-70E740481C1C}">
                <a14:useLocalDpi xmlns:a14="http://schemas.microsoft.com/office/drawing/2010/main" val="0"/>
              </a:ext>
            </a:extLst>
          </a:blip>
          <a:srcRect r="4651" b="-266"/>
          <a:stretch/>
        </p:blipFill>
        <p:spPr>
          <a:xfrm>
            <a:off x="4844313" y="933569"/>
            <a:ext cx="5587786" cy="4409952"/>
          </a:xfrm>
          <a:prstGeom prst="rect">
            <a:avLst/>
          </a:prstGeom>
          <a:ln>
            <a:noFill/>
          </a:ln>
          <a:effectLst>
            <a:softEdge rad="112500"/>
          </a:effectLst>
        </p:spPr>
      </p:pic>
      <p:pic>
        <p:nvPicPr>
          <p:cNvPr id="8194" name="Picture 2" descr="UNICEF | Get Every One in the Picture">
            <a:extLst>
              <a:ext uri="{FF2B5EF4-FFF2-40B4-BE49-F238E27FC236}">
                <a16:creationId xmlns:a16="http://schemas.microsoft.com/office/drawing/2014/main" id="{B245880E-89D1-4642-8E0E-71A2B3182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7656" y="933570"/>
            <a:ext cx="1259137" cy="125913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laria Consortium - Wikipedia">
            <a:extLst>
              <a:ext uri="{FF2B5EF4-FFF2-40B4-BE49-F238E27FC236}">
                <a16:creationId xmlns:a16="http://schemas.microsoft.com/office/drawing/2014/main" id="{CD601ED0-BED9-466D-AB61-71FF36407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223" y="4050884"/>
            <a:ext cx="2228330" cy="105948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ccueil - Le Fonds mondial de lutte contre le sida, la tuberculose et le  paludisme">
            <a:extLst>
              <a:ext uri="{FF2B5EF4-FFF2-40B4-BE49-F238E27FC236}">
                <a16:creationId xmlns:a16="http://schemas.microsoft.com/office/drawing/2014/main" id="{4FF49F51-8C41-4243-9437-47147CAE39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2947" y="2458658"/>
            <a:ext cx="1510770" cy="151077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Our focus is case management quality assurance | MalariaCare">
            <a:extLst>
              <a:ext uri="{FF2B5EF4-FFF2-40B4-BE49-F238E27FC236}">
                <a16:creationId xmlns:a16="http://schemas.microsoft.com/office/drawing/2014/main" id="{FB8B8A5D-072D-41F7-9584-7FAAFAACB3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2146" y="5632044"/>
            <a:ext cx="2658485" cy="947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DB73B91-A13A-D141-53C7-1DEE19324F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3662"/>
            <a:ext cx="9639299" cy="6206643"/>
          </a:xfrm>
          <a:prstGeom prst="rect">
            <a:avLst/>
          </a:prstGeom>
          <a:noFill/>
        </p:spPr>
      </p:pic>
    </p:spTree>
    <p:extLst>
      <p:ext uri="{BB962C8B-B14F-4D97-AF65-F5344CB8AC3E}">
        <p14:creationId xmlns:p14="http://schemas.microsoft.com/office/powerpoint/2010/main" val="2611167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107548"/>
            <a:ext cx="10515600" cy="446244"/>
          </a:xfrm>
        </p:spPr>
        <p:txBody>
          <a:bodyPr>
            <a:normAutofit fontScale="90000"/>
          </a:bodyPr>
          <a:lstStyle/>
          <a:p>
            <a:pPr algn="ctr"/>
            <a:r>
              <a:rPr lang="fr-FR" sz="3600" b="1" dirty="0"/>
              <a:t>Ressources humaines</a:t>
            </a:r>
            <a:endParaRPr lang="fr-FR" sz="3600" dirty="0"/>
          </a:p>
        </p:txBody>
      </p:sp>
      <p:graphicFrame>
        <p:nvGraphicFramePr>
          <p:cNvPr id="5" name="Tableau 4"/>
          <p:cNvGraphicFramePr>
            <a:graphicFrameLocks noGrp="1"/>
          </p:cNvGraphicFramePr>
          <p:nvPr>
            <p:extLst>
              <p:ext uri="{D42A27DB-BD31-4B8C-83A1-F6EECF244321}">
                <p14:modId xmlns:p14="http://schemas.microsoft.com/office/powerpoint/2010/main" val="2288204241"/>
              </p:ext>
            </p:extLst>
          </p:nvPr>
        </p:nvGraphicFramePr>
        <p:xfrm>
          <a:off x="248989" y="766004"/>
          <a:ext cx="11694020" cy="1121927"/>
        </p:xfrm>
        <a:graphic>
          <a:graphicData uri="http://schemas.openxmlformats.org/drawingml/2006/table">
            <a:tbl>
              <a:tblPr>
                <a:tableStyleId>{5C22544A-7EE6-4342-B048-85BDC9FD1C3A}</a:tableStyleId>
              </a:tblPr>
              <a:tblGrid>
                <a:gridCol w="899540">
                  <a:extLst>
                    <a:ext uri="{9D8B030D-6E8A-4147-A177-3AD203B41FA5}">
                      <a16:colId xmlns:a16="http://schemas.microsoft.com/office/drawing/2014/main" val="20000"/>
                    </a:ext>
                  </a:extLst>
                </a:gridCol>
                <a:gridCol w="899540">
                  <a:extLst>
                    <a:ext uri="{9D8B030D-6E8A-4147-A177-3AD203B41FA5}">
                      <a16:colId xmlns:a16="http://schemas.microsoft.com/office/drawing/2014/main" val="20001"/>
                    </a:ext>
                  </a:extLst>
                </a:gridCol>
                <a:gridCol w="899540">
                  <a:extLst>
                    <a:ext uri="{9D8B030D-6E8A-4147-A177-3AD203B41FA5}">
                      <a16:colId xmlns:a16="http://schemas.microsoft.com/office/drawing/2014/main" val="20002"/>
                    </a:ext>
                  </a:extLst>
                </a:gridCol>
                <a:gridCol w="899540">
                  <a:extLst>
                    <a:ext uri="{9D8B030D-6E8A-4147-A177-3AD203B41FA5}">
                      <a16:colId xmlns:a16="http://schemas.microsoft.com/office/drawing/2014/main" val="20003"/>
                    </a:ext>
                  </a:extLst>
                </a:gridCol>
                <a:gridCol w="899540">
                  <a:extLst>
                    <a:ext uri="{9D8B030D-6E8A-4147-A177-3AD203B41FA5}">
                      <a16:colId xmlns:a16="http://schemas.microsoft.com/office/drawing/2014/main" val="20004"/>
                    </a:ext>
                  </a:extLst>
                </a:gridCol>
                <a:gridCol w="899540">
                  <a:extLst>
                    <a:ext uri="{9D8B030D-6E8A-4147-A177-3AD203B41FA5}">
                      <a16:colId xmlns:a16="http://schemas.microsoft.com/office/drawing/2014/main" val="20005"/>
                    </a:ext>
                  </a:extLst>
                </a:gridCol>
                <a:gridCol w="899540">
                  <a:extLst>
                    <a:ext uri="{9D8B030D-6E8A-4147-A177-3AD203B41FA5}">
                      <a16:colId xmlns:a16="http://schemas.microsoft.com/office/drawing/2014/main" val="20006"/>
                    </a:ext>
                  </a:extLst>
                </a:gridCol>
                <a:gridCol w="899540">
                  <a:extLst>
                    <a:ext uri="{9D8B030D-6E8A-4147-A177-3AD203B41FA5}">
                      <a16:colId xmlns:a16="http://schemas.microsoft.com/office/drawing/2014/main" val="20007"/>
                    </a:ext>
                  </a:extLst>
                </a:gridCol>
                <a:gridCol w="899540">
                  <a:extLst>
                    <a:ext uri="{9D8B030D-6E8A-4147-A177-3AD203B41FA5}">
                      <a16:colId xmlns:a16="http://schemas.microsoft.com/office/drawing/2014/main" val="20008"/>
                    </a:ext>
                  </a:extLst>
                </a:gridCol>
                <a:gridCol w="899540">
                  <a:extLst>
                    <a:ext uri="{9D8B030D-6E8A-4147-A177-3AD203B41FA5}">
                      <a16:colId xmlns:a16="http://schemas.microsoft.com/office/drawing/2014/main" val="20009"/>
                    </a:ext>
                  </a:extLst>
                </a:gridCol>
                <a:gridCol w="899540">
                  <a:extLst>
                    <a:ext uri="{9D8B030D-6E8A-4147-A177-3AD203B41FA5}">
                      <a16:colId xmlns:a16="http://schemas.microsoft.com/office/drawing/2014/main" val="20010"/>
                    </a:ext>
                  </a:extLst>
                </a:gridCol>
                <a:gridCol w="899540">
                  <a:extLst>
                    <a:ext uri="{9D8B030D-6E8A-4147-A177-3AD203B41FA5}">
                      <a16:colId xmlns:a16="http://schemas.microsoft.com/office/drawing/2014/main" val="20011"/>
                    </a:ext>
                  </a:extLst>
                </a:gridCol>
                <a:gridCol w="899540">
                  <a:extLst>
                    <a:ext uri="{9D8B030D-6E8A-4147-A177-3AD203B41FA5}">
                      <a16:colId xmlns:a16="http://schemas.microsoft.com/office/drawing/2014/main" val="20012"/>
                    </a:ext>
                  </a:extLst>
                </a:gridCol>
              </a:tblGrid>
              <a:tr h="834604">
                <a:tc>
                  <a:txBody>
                    <a:bodyPr/>
                    <a:lstStyle/>
                    <a:p>
                      <a:pPr algn="l" fontAlgn="t"/>
                      <a:r>
                        <a:rPr lang="fr-FR" sz="1600" b="1" u="none" strike="noStrike" dirty="0">
                          <a:effectLst/>
                        </a:rPr>
                        <a:t>Régions</a:t>
                      </a:r>
                      <a:endParaRPr lang="fr-FR" sz="1600" b="1" i="0" u="none" strike="noStrike" dirty="0">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fr-FR" sz="1600" b="1" u="none" strike="noStrike" dirty="0">
                          <a:effectLst/>
                        </a:rPr>
                        <a:t>FS</a:t>
                      </a:r>
                      <a:endParaRPr lang="fr-FR" sz="1600" b="1" i="0" u="none" strike="noStrike" dirty="0">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fr-FR" sz="1600" b="1" u="none" strike="noStrike" dirty="0">
                          <a:effectLst/>
                        </a:rPr>
                        <a:t>Cible P0_3-59 mois</a:t>
                      </a:r>
                      <a:endParaRPr lang="fr-FR" sz="1600" b="1" i="0" u="none" strike="noStrike" dirty="0">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fr-FR" sz="1600" b="1" u="none" strike="noStrike" dirty="0">
                          <a:effectLst/>
                        </a:rPr>
                        <a:t>Cible P1_3-59 mois</a:t>
                      </a:r>
                      <a:endParaRPr lang="fr-FR" sz="1600" b="1" i="0" u="none" strike="noStrike" dirty="0">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fr-FR" sz="1600" b="1" u="none" strike="noStrike">
                          <a:effectLst/>
                        </a:rPr>
                        <a:t>Cible P2_3-59 mois</a:t>
                      </a:r>
                      <a:endParaRPr lang="fr-FR" sz="1600" b="1" i="0" u="none" strike="noStrike">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fr-FR" sz="1600" b="1" u="none" strike="noStrike" dirty="0">
                          <a:effectLst/>
                        </a:rPr>
                        <a:t>Cible P3_3-59 mois</a:t>
                      </a:r>
                      <a:endParaRPr lang="fr-FR" sz="1600" b="1" i="0" u="none" strike="noStrike" dirty="0">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fr-FR" sz="1600" b="1" u="none" strike="noStrike" dirty="0">
                          <a:effectLst/>
                        </a:rPr>
                        <a:t>Cible P4_3-59 mois</a:t>
                      </a:r>
                      <a:endParaRPr lang="fr-FR" sz="1600" b="1" i="0" u="none" strike="noStrike" dirty="0">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fr-FR" sz="1600" b="1" u="none" strike="noStrike">
                          <a:effectLst/>
                        </a:rPr>
                        <a:t>Cible Moy_3-59 mois</a:t>
                      </a:r>
                      <a:endParaRPr lang="fr-FR" sz="1600" b="1" i="0" u="none" strike="noStrike">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fr-FR" sz="1600" b="1" u="none" strike="noStrike">
                          <a:effectLst/>
                        </a:rPr>
                        <a:t>Nbre de DC</a:t>
                      </a:r>
                      <a:endParaRPr lang="fr-FR" sz="1600" b="1" i="0" u="none" strike="noStrike">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fr-FR" sz="1600" b="1" u="none" strike="noStrike">
                          <a:effectLst/>
                        </a:rPr>
                        <a:t>Nbre de Crieurs</a:t>
                      </a:r>
                      <a:endParaRPr lang="fr-FR" sz="1600" b="1" i="0" u="none" strike="noStrike">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fr-FR" sz="1600" b="1" u="none" strike="noStrike" dirty="0">
                          <a:effectLst/>
                        </a:rPr>
                        <a:t>Nbre de sup CSPS</a:t>
                      </a:r>
                      <a:endParaRPr lang="fr-FR" sz="1600" b="1" i="0" u="none" strike="noStrike" dirty="0">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t"/>
                      <a:r>
                        <a:rPr lang="fr-FR" sz="1600" b="1" u="none" strike="noStrike" dirty="0" err="1">
                          <a:effectLst/>
                        </a:rPr>
                        <a:t>Nbre</a:t>
                      </a:r>
                      <a:r>
                        <a:rPr lang="fr-FR" sz="1600" b="1" u="none" strike="noStrike" dirty="0">
                          <a:effectLst/>
                        </a:rPr>
                        <a:t> de sup ECD</a:t>
                      </a:r>
                      <a:endParaRPr lang="fr-FR" sz="1600" b="1" i="0" u="none" strike="noStrike" dirty="0">
                        <a:solidFill>
                          <a:srgbClr val="000000"/>
                        </a:solidFill>
                        <a:effectLst/>
                        <a:latin typeface="Calibri" panose="020F050202020403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r" defTabSz="914400" rtl="0" eaLnBrk="1" fontAlgn="b" latinLnBrk="0" hangingPunct="1"/>
                      <a:r>
                        <a:rPr lang="fr-FR" sz="1600" b="1" u="none" strike="noStrike" kern="1200" dirty="0" err="1">
                          <a:solidFill>
                            <a:schemeClr val="dk1"/>
                          </a:solidFill>
                          <a:effectLst/>
                          <a:latin typeface="+mn-lt"/>
                          <a:ea typeface="+mn-ea"/>
                          <a:cs typeface="+mn-cs"/>
                        </a:rPr>
                        <a:t>Nbre</a:t>
                      </a:r>
                      <a:r>
                        <a:rPr lang="fr-FR" sz="1600" b="1" u="none" strike="noStrike" kern="1200" dirty="0">
                          <a:solidFill>
                            <a:schemeClr val="dk1"/>
                          </a:solidFill>
                          <a:effectLst/>
                          <a:latin typeface="+mn-lt"/>
                          <a:ea typeface="+mn-ea"/>
                          <a:cs typeface="+mn-cs"/>
                        </a:rPr>
                        <a:t> sup </a:t>
                      </a:r>
                      <a:r>
                        <a:rPr lang="fr-FR" sz="1600" b="1" u="none" strike="noStrike" kern="1200" dirty="0" err="1">
                          <a:solidFill>
                            <a:schemeClr val="dk1"/>
                          </a:solidFill>
                          <a:effectLst/>
                          <a:latin typeface="+mn-lt"/>
                          <a:ea typeface="+mn-ea"/>
                          <a:cs typeface="+mn-cs"/>
                        </a:rPr>
                        <a:t>Niv</a:t>
                      </a:r>
                      <a:r>
                        <a:rPr lang="fr-FR" sz="1600" b="1" u="none" strike="noStrike" kern="1200" dirty="0">
                          <a:solidFill>
                            <a:schemeClr val="dk1"/>
                          </a:solidFill>
                          <a:effectLst/>
                          <a:latin typeface="+mn-lt"/>
                          <a:ea typeface="+mn-ea"/>
                          <a:cs typeface="+mn-cs"/>
                        </a:rPr>
                        <a:t> région</a:t>
                      </a: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87323">
                <a:tc>
                  <a:txBody>
                    <a:bodyPr/>
                    <a:lstStyle/>
                    <a:p>
                      <a:pPr marL="0" algn="l" defTabSz="914400" rtl="0" eaLnBrk="1" fontAlgn="b" latinLnBrk="0" hangingPunct="1"/>
                      <a:r>
                        <a:rPr lang="fr-FR" sz="1600" b="1" u="none" strike="noStrike" kern="1200" dirty="0">
                          <a:solidFill>
                            <a:schemeClr val="dk1"/>
                          </a:solidFill>
                          <a:effectLst/>
                          <a:latin typeface="+mn-lt"/>
                          <a:ea typeface="+mn-ea"/>
                          <a:cs typeface="+mn-cs"/>
                        </a:rPr>
                        <a:t>Total</a:t>
                      </a: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b" latinLnBrk="0" hangingPunct="1"/>
                      <a:r>
                        <a:rPr lang="fr-FR" sz="1600" b="1" u="none" strike="noStrike" kern="1200" dirty="0">
                          <a:solidFill>
                            <a:schemeClr val="dk1"/>
                          </a:solidFill>
                          <a:effectLst/>
                          <a:latin typeface="+mn-lt"/>
                          <a:ea typeface="+mn-ea"/>
                          <a:cs typeface="+mn-cs"/>
                        </a:rPr>
                        <a:t>2 402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b" latinLnBrk="0" hangingPunct="1"/>
                      <a:r>
                        <a:rPr lang="fr-FR" sz="1600" b="1" u="none" strike="noStrike" kern="1200" dirty="0">
                          <a:solidFill>
                            <a:schemeClr val="dk1"/>
                          </a:solidFill>
                          <a:effectLst/>
                          <a:latin typeface="+mn-lt"/>
                          <a:ea typeface="+mn-ea"/>
                          <a:cs typeface="+mn-cs"/>
                        </a:rPr>
                        <a:t>948 520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b" latinLnBrk="0" hangingPunct="1"/>
                      <a:r>
                        <a:rPr lang="fr-FR" sz="1600" b="1" u="none" strike="noStrike" kern="1200" dirty="0">
                          <a:solidFill>
                            <a:schemeClr val="dk1"/>
                          </a:solidFill>
                          <a:effectLst/>
                          <a:latin typeface="+mn-lt"/>
                          <a:ea typeface="+mn-ea"/>
                          <a:cs typeface="+mn-cs"/>
                        </a:rPr>
                        <a:t> 4 402 823   </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b" latinLnBrk="0" hangingPunct="1"/>
                      <a:r>
                        <a:rPr lang="fr-FR" sz="1600" b="1" u="none" strike="noStrike" kern="1200" dirty="0">
                          <a:solidFill>
                            <a:schemeClr val="dk1"/>
                          </a:solidFill>
                          <a:effectLst/>
                          <a:latin typeface="+mn-lt"/>
                          <a:ea typeface="+mn-ea"/>
                          <a:cs typeface="+mn-cs"/>
                        </a:rPr>
                        <a:t> 4 511 986   </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b" latinLnBrk="0" hangingPunct="1"/>
                      <a:r>
                        <a:rPr lang="fr-FR" sz="1600" b="1" u="none" strike="noStrike" kern="1200" dirty="0">
                          <a:solidFill>
                            <a:schemeClr val="dk1"/>
                          </a:solidFill>
                          <a:effectLst/>
                          <a:latin typeface="+mn-lt"/>
                          <a:ea typeface="+mn-ea"/>
                          <a:cs typeface="+mn-cs"/>
                        </a:rPr>
                        <a:t> 4 639 782   </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b" latinLnBrk="0" hangingPunct="1"/>
                      <a:r>
                        <a:rPr lang="fr-FR" sz="1600" b="1" u="none" strike="noStrike" kern="1200" dirty="0">
                          <a:solidFill>
                            <a:schemeClr val="dk1"/>
                          </a:solidFill>
                          <a:effectLst/>
                          <a:latin typeface="+mn-lt"/>
                          <a:ea typeface="+mn-ea"/>
                          <a:cs typeface="+mn-cs"/>
                        </a:rPr>
                        <a:t> 4 758 396   </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b" latinLnBrk="0" hangingPunct="1"/>
                      <a:r>
                        <a:rPr lang="fr-FR" sz="1600" b="1" u="none" strike="noStrike" kern="1200" dirty="0">
                          <a:solidFill>
                            <a:schemeClr val="dk1"/>
                          </a:solidFill>
                          <a:effectLst/>
                          <a:latin typeface="+mn-lt"/>
                          <a:ea typeface="+mn-ea"/>
                          <a:cs typeface="+mn-cs"/>
                        </a:rPr>
                        <a:t> </a:t>
                      </a:r>
                      <a:r>
                        <a:rPr lang="fr-FR" sz="1600" b="1" u="none" strike="noStrike" kern="1200" dirty="0">
                          <a:solidFill>
                            <a:srgbClr val="FF0000"/>
                          </a:solidFill>
                          <a:effectLst/>
                          <a:latin typeface="+mn-lt"/>
                          <a:ea typeface="+mn-ea"/>
                          <a:cs typeface="+mn-cs"/>
                        </a:rPr>
                        <a:t>4 565 690</a:t>
                      </a:r>
                      <a:r>
                        <a:rPr lang="fr-FR" sz="1600" b="1" u="none" strike="noStrike" kern="1200" dirty="0">
                          <a:solidFill>
                            <a:schemeClr val="dk1"/>
                          </a:solidFill>
                          <a:effectLst/>
                          <a:latin typeface="+mn-lt"/>
                          <a:ea typeface="+mn-ea"/>
                          <a:cs typeface="+mn-cs"/>
                        </a:rPr>
                        <a:t>   </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fr-FR" sz="1600" b="1" u="none" strike="noStrike" kern="1200" dirty="0">
                          <a:solidFill>
                            <a:schemeClr val="dk1"/>
                          </a:solidFill>
                          <a:effectLst/>
                          <a:latin typeface="+mn-lt"/>
                          <a:ea typeface="+mn-ea"/>
                          <a:cs typeface="+mn-cs"/>
                        </a:rPr>
                        <a:t>57 690   </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fr-FR" sz="1600" b="1" u="none" strike="noStrike" kern="1200" dirty="0">
                          <a:solidFill>
                            <a:schemeClr val="dk1"/>
                          </a:solidFill>
                          <a:effectLst/>
                          <a:latin typeface="+mn-lt"/>
                          <a:ea typeface="+mn-ea"/>
                          <a:cs typeface="+mn-cs"/>
                        </a:rPr>
                        <a:t>   17 764   </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fr-FR" sz="1600" b="1" u="none" strike="noStrike" kern="1200" dirty="0">
                          <a:solidFill>
                            <a:schemeClr val="dk1"/>
                          </a:solidFill>
                          <a:effectLst/>
                          <a:latin typeface="+mn-lt"/>
                          <a:ea typeface="+mn-ea"/>
                          <a:cs typeface="+mn-cs"/>
                        </a:rPr>
                        <a:t>   7 792   </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fr-FR" sz="1600" b="1" u="none" strike="noStrike" kern="1200" dirty="0">
                          <a:solidFill>
                            <a:schemeClr val="dk1"/>
                          </a:solidFill>
                          <a:effectLst/>
                          <a:latin typeface="+mn-lt"/>
                          <a:ea typeface="+mn-ea"/>
                          <a:cs typeface="+mn-cs"/>
                        </a:rPr>
                        <a:t>    636   </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b" latinLnBrk="0" hangingPunct="1"/>
                      <a:r>
                        <a:rPr lang="fr-FR" sz="1600" b="1" u="none" strike="noStrike" kern="1200" dirty="0">
                          <a:solidFill>
                            <a:schemeClr val="dk1"/>
                          </a:solidFill>
                          <a:effectLst/>
                          <a:latin typeface="+mn-lt"/>
                          <a:ea typeface="+mn-ea"/>
                          <a:cs typeface="+mn-cs"/>
                        </a:rPr>
                        <a:t>77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4"/>
                  </a:ext>
                </a:extLst>
              </a:tr>
            </a:tbl>
          </a:graphicData>
        </a:graphic>
      </p:graphicFrame>
      <p:sp>
        <p:nvSpPr>
          <p:cNvPr id="3" name="Titre 1">
            <a:extLst>
              <a:ext uri="{FF2B5EF4-FFF2-40B4-BE49-F238E27FC236}">
                <a16:creationId xmlns:a16="http://schemas.microsoft.com/office/drawing/2014/main" id="{539E311C-AF28-E6CF-CFB1-D286FA3BC6EC}"/>
              </a:ext>
            </a:extLst>
          </p:cNvPr>
          <p:cNvSpPr txBox="1">
            <a:spLocks/>
          </p:cNvSpPr>
          <p:nvPr/>
        </p:nvSpPr>
        <p:spPr>
          <a:xfrm>
            <a:off x="1101546" y="2100143"/>
            <a:ext cx="10515600" cy="5363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t>Ressources financières</a:t>
            </a:r>
          </a:p>
        </p:txBody>
      </p:sp>
      <p:graphicFrame>
        <p:nvGraphicFramePr>
          <p:cNvPr id="4" name="Tableau 3">
            <a:extLst>
              <a:ext uri="{FF2B5EF4-FFF2-40B4-BE49-F238E27FC236}">
                <a16:creationId xmlns:a16="http://schemas.microsoft.com/office/drawing/2014/main" id="{97F1A59D-34BB-9FDD-4F84-7A483BBA4A4D}"/>
              </a:ext>
            </a:extLst>
          </p:cNvPr>
          <p:cNvGraphicFramePr>
            <a:graphicFrameLocks noGrp="1"/>
          </p:cNvGraphicFramePr>
          <p:nvPr>
            <p:extLst>
              <p:ext uri="{D42A27DB-BD31-4B8C-83A1-F6EECF244321}">
                <p14:modId xmlns:p14="http://schemas.microsoft.com/office/powerpoint/2010/main" val="2293450880"/>
              </p:ext>
            </p:extLst>
          </p:nvPr>
        </p:nvGraphicFramePr>
        <p:xfrm>
          <a:off x="248990" y="2691709"/>
          <a:ext cx="11694019" cy="2411359"/>
        </p:xfrm>
        <a:graphic>
          <a:graphicData uri="http://schemas.openxmlformats.org/drawingml/2006/table">
            <a:tbl>
              <a:tblPr firstRow="1" firstCol="1" bandRow="1">
                <a:tableStyleId>{5C22544A-7EE6-4342-B048-85BDC9FD1C3A}</a:tableStyleId>
              </a:tblPr>
              <a:tblGrid>
                <a:gridCol w="2383886">
                  <a:extLst>
                    <a:ext uri="{9D8B030D-6E8A-4147-A177-3AD203B41FA5}">
                      <a16:colId xmlns:a16="http://schemas.microsoft.com/office/drawing/2014/main" val="20000"/>
                    </a:ext>
                  </a:extLst>
                </a:gridCol>
                <a:gridCol w="2998641">
                  <a:extLst>
                    <a:ext uri="{9D8B030D-6E8A-4147-A177-3AD203B41FA5}">
                      <a16:colId xmlns:a16="http://schemas.microsoft.com/office/drawing/2014/main" val="20001"/>
                    </a:ext>
                  </a:extLst>
                </a:gridCol>
                <a:gridCol w="3155746">
                  <a:extLst>
                    <a:ext uri="{9D8B030D-6E8A-4147-A177-3AD203B41FA5}">
                      <a16:colId xmlns:a16="http://schemas.microsoft.com/office/drawing/2014/main" val="20002"/>
                    </a:ext>
                  </a:extLst>
                </a:gridCol>
                <a:gridCol w="3155746">
                  <a:extLst>
                    <a:ext uri="{9D8B030D-6E8A-4147-A177-3AD203B41FA5}">
                      <a16:colId xmlns:a16="http://schemas.microsoft.com/office/drawing/2014/main" val="20003"/>
                    </a:ext>
                  </a:extLst>
                </a:gridCol>
              </a:tblGrid>
              <a:tr h="458428">
                <a:tc>
                  <a:txBody>
                    <a:bodyPr/>
                    <a:lstStyle/>
                    <a:p>
                      <a:pPr marL="457200" algn="l">
                        <a:lnSpc>
                          <a:spcPct val="115000"/>
                        </a:lnSpc>
                        <a:spcAft>
                          <a:spcPts val="0"/>
                        </a:spcAft>
                      </a:pPr>
                      <a:r>
                        <a:rPr lang="fr-FR" sz="1800" dirty="0">
                          <a:solidFill>
                            <a:schemeClr val="tx1"/>
                          </a:solidFill>
                          <a:effectLst/>
                        </a:rPr>
                        <a:t>Sources de financement</a:t>
                      </a:r>
                      <a:endParaRPr lang="fr-FR"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457200" algn="ctr">
                        <a:lnSpc>
                          <a:spcPct val="115000"/>
                        </a:lnSpc>
                        <a:spcAft>
                          <a:spcPts val="0"/>
                        </a:spcAft>
                      </a:pPr>
                      <a:r>
                        <a:rPr lang="fr-FR" sz="1800" dirty="0">
                          <a:solidFill>
                            <a:schemeClr val="tx1"/>
                          </a:solidFill>
                          <a:effectLst/>
                        </a:rPr>
                        <a:t>Coûts intrants </a:t>
                      </a:r>
                    </a:p>
                    <a:p>
                      <a:pPr marL="457200" algn="ctr">
                        <a:lnSpc>
                          <a:spcPct val="115000"/>
                        </a:lnSpc>
                        <a:spcAft>
                          <a:spcPts val="0"/>
                        </a:spcAft>
                      </a:pPr>
                      <a:r>
                        <a:rPr lang="fr-FR"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(SP+AQ)</a:t>
                      </a: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457200" algn="ctr">
                        <a:lnSpc>
                          <a:spcPct val="115000"/>
                        </a:lnSpc>
                        <a:spcAft>
                          <a:spcPts val="0"/>
                        </a:spcAft>
                      </a:pPr>
                      <a:r>
                        <a:rPr lang="fr-FR" sz="1800" dirty="0">
                          <a:solidFill>
                            <a:schemeClr val="tx1"/>
                          </a:solidFill>
                          <a:effectLst/>
                        </a:rPr>
                        <a:t>Coûts</a:t>
                      </a:r>
                      <a:r>
                        <a:rPr lang="fr-FR" sz="1800" baseline="0" dirty="0">
                          <a:solidFill>
                            <a:schemeClr val="tx1"/>
                          </a:solidFill>
                          <a:effectLst/>
                        </a:rPr>
                        <a:t> </a:t>
                      </a:r>
                      <a:r>
                        <a:rPr lang="fr-FR" sz="1800" dirty="0">
                          <a:solidFill>
                            <a:schemeClr val="tx1"/>
                          </a:solidFill>
                          <a:effectLst/>
                        </a:rPr>
                        <a:t>opérationnels</a:t>
                      </a:r>
                      <a:endParaRPr lang="fr-FR"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457200" algn="ctr">
                        <a:lnSpc>
                          <a:spcPct val="115000"/>
                        </a:lnSpc>
                        <a:spcAft>
                          <a:spcPts val="0"/>
                        </a:spcAft>
                      </a:pPr>
                      <a:r>
                        <a:rPr lang="fr-FR"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Total </a:t>
                      </a: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96397">
                <a:tc>
                  <a:txBody>
                    <a:bodyPr/>
                    <a:lstStyle/>
                    <a:p>
                      <a:pPr marL="457200" algn="l">
                        <a:lnSpc>
                          <a:spcPct val="115000"/>
                        </a:lnSpc>
                        <a:spcAft>
                          <a:spcPts val="0"/>
                        </a:spcAft>
                      </a:pPr>
                      <a:r>
                        <a:rPr lang="fr-FR" sz="1800" dirty="0">
                          <a:solidFill>
                            <a:schemeClr val="tx1"/>
                          </a:solidFill>
                          <a:effectLst/>
                        </a:rPr>
                        <a:t>MC</a:t>
                      </a:r>
                      <a:endParaRPr lang="fr-FR"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800" b="0" i="0" u="none" strike="noStrike" dirty="0">
                          <a:solidFill>
                            <a:schemeClr val="tx1"/>
                          </a:solidFill>
                          <a:effectLst/>
                          <a:latin typeface="Calibri" panose="020F0502020204030204" pitchFamily="34" charset="0"/>
                        </a:rPr>
                        <a:t>  2 194 434 000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800" b="0" i="0" u="none" strike="noStrike" dirty="0">
                          <a:solidFill>
                            <a:schemeClr val="tx1"/>
                          </a:solidFill>
                          <a:effectLst/>
                          <a:latin typeface="Calibri" panose="020F0502020204030204" pitchFamily="34" charset="0"/>
                        </a:rPr>
                        <a:t>   3 500 000 000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800" b="1" i="0" u="none" strike="noStrike" kern="1200" dirty="0">
                          <a:solidFill>
                            <a:schemeClr val="tx1"/>
                          </a:solidFill>
                          <a:effectLst/>
                          <a:latin typeface="Calibri" panose="020F0502020204030204" pitchFamily="34" charset="0"/>
                          <a:ea typeface="+mn-ea"/>
                          <a:cs typeface="+mn-cs"/>
                        </a:rPr>
                        <a:t>   5 694 434 000 </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96397">
                <a:tc>
                  <a:txBody>
                    <a:bodyPr/>
                    <a:lstStyle/>
                    <a:p>
                      <a:pPr marL="457200" algn="l">
                        <a:lnSpc>
                          <a:spcPct val="115000"/>
                        </a:lnSpc>
                        <a:spcAft>
                          <a:spcPts val="0"/>
                        </a:spcAft>
                      </a:pPr>
                      <a:r>
                        <a:rPr lang="fr-FR" sz="1800" dirty="0">
                          <a:solidFill>
                            <a:schemeClr val="tx1"/>
                          </a:solidFill>
                          <a:effectLst/>
                        </a:rPr>
                        <a:t>FM</a:t>
                      </a:r>
                      <a:endParaRPr lang="fr-FR"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7000"/>
                        </a:lnSpc>
                        <a:spcAft>
                          <a:spcPts val="0"/>
                        </a:spcAft>
                      </a:pPr>
                      <a:r>
                        <a:rPr lang="fr-FR" sz="1800" b="0" i="0" u="none" strike="noStrike" kern="1200" dirty="0">
                          <a:solidFill>
                            <a:schemeClr val="tx1"/>
                          </a:solidFill>
                          <a:effectLst/>
                          <a:latin typeface="Calibri" panose="020F0502020204030204" pitchFamily="34" charset="0"/>
                          <a:ea typeface="+mn-ea"/>
                          <a:cs typeface="+mn-cs"/>
                        </a:rPr>
                        <a:t>1 246 472 750 </a:t>
                      </a:r>
                    </a:p>
                  </a:txBody>
                  <a:tcPr marL="68580" marR="6858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800" b="0" i="0" u="none" strike="noStrike" kern="1200" dirty="0">
                          <a:solidFill>
                            <a:schemeClr val="tx1"/>
                          </a:solidFill>
                          <a:effectLst/>
                          <a:latin typeface="Calibri" panose="020F0502020204030204" pitchFamily="34" charset="0"/>
                          <a:ea typeface="+mn-ea"/>
                          <a:cs typeface="+mn-cs"/>
                        </a:rPr>
                        <a:t>   1 733 788 185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800" b="1" i="0" u="none" strike="noStrike" kern="1200" dirty="0">
                          <a:solidFill>
                            <a:schemeClr val="tx1"/>
                          </a:solidFill>
                          <a:effectLst/>
                          <a:latin typeface="Calibri" panose="020F0502020204030204" pitchFamily="34" charset="0"/>
                          <a:ea typeface="+mn-ea"/>
                          <a:cs typeface="+mn-cs"/>
                        </a:rPr>
                        <a:t>   2 980 260 935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96397">
                <a:tc>
                  <a:txBody>
                    <a:bodyPr/>
                    <a:lstStyle/>
                    <a:p>
                      <a:pPr marL="457200" algn="l">
                        <a:lnSpc>
                          <a:spcPct val="115000"/>
                        </a:lnSpc>
                        <a:spcAft>
                          <a:spcPts val="0"/>
                        </a:spcAft>
                      </a:pPr>
                      <a:r>
                        <a:rPr lang="fr-FR" sz="1800" dirty="0">
                          <a:solidFill>
                            <a:schemeClr val="tx1"/>
                          </a:solidFill>
                          <a:effectLst/>
                        </a:rPr>
                        <a:t>PMI</a:t>
                      </a:r>
                      <a:endParaRPr lang="fr-FR"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fr-FR" sz="1800" b="0" i="0" u="none" strike="noStrike" kern="1200" dirty="0">
                          <a:solidFill>
                            <a:schemeClr val="tx1"/>
                          </a:solidFill>
                          <a:effectLst/>
                          <a:latin typeface="Calibri" panose="020F0502020204030204" pitchFamily="34" charset="0"/>
                          <a:ea typeface="+mn-ea"/>
                          <a:cs typeface="+mn-cs"/>
                        </a:rPr>
                        <a:t>     801 052 750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800" b="0" i="0" u="none" strike="noStrike" kern="1200" dirty="0">
                          <a:solidFill>
                            <a:schemeClr val="tx1"/>
                          </a:solidFill>
                          <a:effectLst/>
                          <a:latin typeface="Calibri" panose="020F0502020204030204" pitchFamily="34" charset="0"/>
                          <a:ea typeface="+mn-ea"/>
                          <a:cs typeface="+mn-cs"/>
                        </a:rPr>
                        <a:t>       502 928 716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800" b="1" i="0" u="none" strike="noStrike" kern="1200" dirty="0">
                          <a:solidFill>
                            <a:schemeClr val="tx1"/>
                          </a:solidFill>
                          <a:effectLst/>
                          <a:latin typeface="Calibri" panose="020F0502020204030204" pitchFamily="34" charset="0"/>
                          <a:ea typeface="+mn-ea"/>
                          <a:cs typeface="+mn-cs"/>
                        </a:rPr>
                        <a:t>   1 303 981 466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96397">
                <a:tc>
                  <a:txBody>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lang="fr-FR" sz="1800" dirty="0">
                          <a:solidFill>
                            <a:schemeClr val="tx1"/>
                          </a:solidFill>
                          <a:effectLst/>
                        </a:rPr>
                        <a:t>UNICEF</a:t>
                      </a:r>
                      <a:endParaRPr lang="fr-FR"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107000"/>
                        </a:lnSpc>
                        <a:spcAft>
                          <a:spcPts val="0"/>
                        </a:spcAft>
                      </a:pPr>
                      <a:r>
                        <a:rPr lang="fr-FR" sz="1800" b="0" i="0" u="none" strike="noStrike" kern="1200" dirty="0">
                          <a:solidFill>
                            <a:schemeClr val="tx1"/>
                          </a:solidFill>
                          <a:effectLst/>
                          <a:latin typeface="Calibri" panose="020F0502020204030204" pitchFamily="34" charset="0"/>
                          <a:ea typeface="+mn-ea"/>
                          <a:cs typeface="+mn-cs"/>
                        </a:rPr>
                        <a:t>-</a:t>
                      </a:r>
                    </a:p>
                  </a:txBody>
                  <a:tcPr marL="68580" marR="6858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800" b="0" i="0" u="none" strike="noStrike" kern="1200" baseline="0" dirty="0">
                          <a:solidFill>
                            <a:schemeClr val="tx1"/>
                          </a:solidFill>
                          <a:effectLst/>
                          <a:latin typeface="Calibri" panose="020F0502020204030204" pitchFamily="34" charset="0"/>
                          <a:ea typeface="+mn-ea"/>
                          <a:cs typeface="+mn-cs"/>
                        </a:rPr>
                        <a:t>       </a:t>
                      </a:r>
                      <a:r>
                        <a:rPr lang="fr-FR" sz="1800" b="0" i="0" u="none" strike="noStrike" kern="1200" dirty="0">
                          <a:solidFill>
                            <a:schemeClr val="tx1"/>
                          </a:solidFill>
                          <a:effectLst/>
                          <a:latin typeface="Calibri" panose="020F0502020204030204" pitchFamily="34" charset="0"/>
                          <a:ea typeface="+mn-ea"/>
                          <a:cs typeface="+mn-cs"/>
                        </a:rPr>
                        <a:t>117 365 940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fr-FR" sz="1800" b="0" i="0" u="none" strike="noStrike" kern="1200" dirty="0">
                          <a:solidFill>
                            <a:schemeClr val="tx1"/>
                          </a:solidFill>
                          <a:effectLst/>
                          <a:latin typeface="Calibri" panose="020F0502020204030204" pitchFamily="34" charset="0"/>
                          <a:ea typeface="+mn-ea"/>
                          <a:cs typeface="+mn-cs"/>
                        </a:rPr>
                        <a:t>       </a:t>
                      </a:r>
                      <a:r>
                        <a:rPr lang="fr-FR" sz="1800" b="1" i="0" u="none" strike="noStrike" kern="1200" dirty="0">
                          <a:solidFill>
                            <a:schemeClr val="tx1"/>
                          </a:solidFill>
                          <a:effectLst/>
                          <a:latin typeface="Calibri" panose="020F0502020204030204" pitchFamily="34" charset="0"/>
                          <a:ea typeface="+mn-ea"/>
                          <a:cs typeface="+mn-cs"/>
                        </a:rPr>
                        <a:t>117 365 940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611261">
                <a:tc>
                  <a:txBody>
                    <a:bodyPr/>
                    <a:lstStyle/>
                    <a:p>
                      <a:pPr marL="457200" algn="l">
                        <a:lnSpc>
                          <a:spcPct val="115000"/>
                        </a:lnSpc>
                        <a:spcAft>
                          <a:spcPts val="0"/>
                        </a:spcAft>
                      </a:pPr>
                      <a:r>
                        <a:rPr lang="fr-FR" sz="1800" b="1" dirty="0">
                          <a:solidFill>
                            <a:schemeClr val="tx1"/>
                          </a:solidFill>
                          <a:effectLst/>
                        </a:rPr>
                        <a:t>Total Général</a:t>
                      </a:r>
                      <a:endParaRPr lang="fr-FR" sz="1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fr-FR" sz="1800" b="1" i="0" u="none" strike="noStrike" kern="1200" dirty="0">
                          <a:solidFill>
                            <a:schemeClr val="tx1"/>
                          </a:solidFill>
                          <a:effectLst/>
                          <a:latin typeface="Calibri" panose="020F0502020204030204" pitchFamily="34" charset="0"/>
                          <a:ea typeface="+mn-ea"/>
                          <a:cs typeface="+mn-cs"/>
                        </a:rPr>
                        <a:t>   4 241 959 500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fr-FR" sz="1800" b="1" i="0" u="none" strike="noStrike" kern="1200" dirty="0">
                          <a:solidFill>
                            <a:schemeClr val="tx1"/>
                          </a:solidFill>
                          <a:effectLst/>
                          <a:latin typeface="Calibri" panose="020F0502020204030204" pitchFamily="34" charset="0"/>
                          <a:ea typeface="+mn-ea"/>
                          <a:cs typeface="+mn-cs"/>
                        </a:rPr>
                        <a:t>      5 854 082 841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fr-FR" sz="1800" b="1" i="0" u="none" strike="noStrike" kern="1200" dirty="0">
                          <a:solidFill>
                            <a:schemeClr val="tx1"/>
                          </a:solidFill>
                          <a:effectLst/>
                          <a:latin typeface="Calibri" panose="020F0502020204030204" pitchFamily="34" charset="0"/>
                          <a:ea typeface="+mn-ea"/>
                          <a:cs typeface="+mn-cs"/>
                        </a:rPr>
                        <a:t>  10 096 042 341 </a:t>
                      </a:r>
                    </a:p>
                  </a:txBody>
                  <a:tcPr marL="9525" marR="9525" marT="9525"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97034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46546"/>
            <a:ext cx="10515600" cy="587912"/>
          </a:xfrm>
        </p:spPr>
        <p:txBody>
          <a:bodyPr>
            <a:normAutofit/>
          </a:bodyPr>
          <a:lstStyle/>
          <a:p>
            <a:pPr algn="ctr"/>
            <a:r>
              <a:rPr lang="fr-FR" sz="3600" b="1" dirty="0"/>
              <a:t>Couvertures P0 à P4</a:t>
            </a:r>
          </a:p>
        </p:txBody>
      </p:sp>
      <p:graphicFrame>
        <p:nvGraphicFramePr>
          <p:cNvPr id="6" name="Graphique 5">
            <a:extLst>
              <a:ext uri="{FF2B5EF4-FFF2-40B4-BE49-F238E27FC236}">
                <a16:creationId xmlns:a16="http://schemas.microsoft.com/office/drawing/2014/main" id="{00000000-0008-0000-0600-000002000000}"/>
              </a:ext>
            </a:extLst>
          </p:cNvPr>
          <p:cNvGraphicFramePr>
            <a:graphicFrameLocks/>
          </p:cNvGraphicFramePr>
          <p:nvPr>
            <p:extLst>
              <p:ext uri="{D42A27DB-BD31-4B8C-83A1-F6EECF244321}">
                <p14:modId xmlns:p14="http://schemas.microsoft.com/office/powerpoint/2010/main" val="1395993396"/>
              </p:ext>
            </p:extLst>
          </p:nvPr>
        </p:nvGraphicFramePr>
        <p:xfrm>
          <a:off x="317500" y="734458"/>
          <a:ext cx="11620500" cy="57584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3471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F92D-C431-4E45-B613-AFAF441FDD2D}"/>
              </a:ext>
            </a:extLst>
          </p:cNvPr>
          <p:cNvSpPr>
            <a:spLocks noGrp="1"/>
          </p:cNvSpPr>
          <p:nvPr>
            <p:ph type="title"/>
          </p:nvPr>
        </p:nvSpPr>
        <p:spPr>
          <a:xfrm>
            <a:off x="838200" y="152082"/>
            <a:ext cx="10515600" cy="589915"/>
          </a:xfrm>
        </p:spPr>
        <p:txBody>
          <a:bodyPr>
            <a:normAutofit/>
          </a:bodyPr>
          <a:lstStyle/>
          <a:p>
            <a:r>
              <a:rPr lang="fr-FR" sz="2800" b="1" dirty="0"/>
              <a:t>Districts à faibles couvertures influencées par la situation sécuritaire</a:t>
            </a:r>
            <a:endParaRPr lang="fr-FR" sz="2800" dirty="0"/>
          </a:p>
        </p:txBody>
      </p:sp>
      <p:graphicFrame>
        <p:nvGraphicFramePr>
          <p:cNvPr id="4" name="Chart 3">
            <a:extLst>
              <a:ext uri="{FF2B5EF4-FFF2-40B4-BE49-F238E27FC236}">
                <a16:creationId xmlns:a16="http://schemas.microsoft.com/office/drawing/2014/main" id="{E1B12730-0177-438E-AFCA-869565FEE79E}"/>
              </a:ext>
            </a:extLst>
          </p:cNvPr>
          <p:cNvGraphicFramePr>
            <a:graphicFrameLocks/>
          </p:cNvGraphicFramePr>
          <p:nvPr>
            <p:extLst>
              <p:ext uri="{D42A27DB-BD31-4B8C-83A1-F6EECF244321}">
                <p14:modId xmlns:p14="http://schemas.microsoft.com/office/powerpoint/2010/main" val="3283880720"/>
              </p:ext>
            </p:extLst>
          </p:nvPr>
        </p:nvGraphicFramePr>
        <p:xfrm>
          <a:off x="838200" y="944880"/>
          <a:ext cx="10398760" cy="53441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6958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7F0C3-ACB2-BE55-1ABB-12CF516B6C3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6143A1F-51F1-5D80-7751-CD437BBF64AD}"/>
              </a:ext>
            </a:extLst>
          </p:cNvPr>
          <p:cNvSpPr>
            <a:spLocks noGrp="1"/>
          </p:cNvSpPr>
          <p:nvPr>
            <p:ph type="title"/>
          </p:nvPr>
        </p:nvSpPr>
        <p:spPr>
          <a:xfrm>
            <a:off x="583904" y="146545"/>
            <a:ext cx="11024191" cy="1395176"/>
          </a:xfrm>
        </p:spPr>
        <p:txBody>
          <a:bodyPr>
            <a:normAutofit/>
          </a:bodyPr>
          <a:lstStyle/>
          <a:p>
            <a:pPr algn="ctr"/>
            <a:r>
              <a:rPr lang="fr-FR" sz="3200" b="1" dirty="0"/>
              <a:t>Cartographie des districts à faibles couvertures influencées par la situation sécuritaire</a:t>
            </a:r>
            <a:endParaRPr lang="fr-FR" sz="3200" b="1" dirty="0">
              <a:solidFill>
                <a:srgbClr val="FF0000"/>
              </a:solidFill>
            </a:endParaRPr>
          </a:p>
        </p:txBody>
      </p:sp>
      <p:pic>
        <p:nvPicPr>
          <p:cNvPr id="3" name="Image 2">
            <a:extLst>
              <a:ext uri="{FF2B5EF4-FFF2-40B4-BE49-F238E27FC236}">
                <a16:creationId xmlns:a16="http://schemas.microsoft.com/office/drawing/2014/main" id="{70371EF2-4789-4F9A-98EF-ED13045796F9}"/>
              </a:ext>
            </a:extLst>
          </p:cNvPr>
          <p:cNvPicPr>
            <a:picLocks noChangeAspect="1"/>
          </p:cNvPicPr>
          <p:nvPr/>
        </p:nvPicPr>
        <p:blipFill>
          <a:blip r:embed="rId2"/>
          <a:stretch>
            <a:fillRect/>
          </a:stretch>
        </p:blipFill>
        <p:spPr>
          <a:xfrm>
            <a:off x="1940560" y="1219339"/>
            <a:ext cx="9763760" cy="5492116"/>
          </a:xfrm>
          <a:prstGeom prst="rect">
            <a:avLst/>
          </a:prstGeom>
        </p:spPr>
      </p:pic>
    </p:spTree>
    <p:extLst>
      <p:ext uri="{BB962C8B-B14F-4D97-AF65-F5344CB8AC3E}">
        <p14:creationId xmlns:p14="http://schemas.microsoft.com/office/powerpoint/2010/main" val="1068951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5839-441E-4AC7-82C1-C32F168FE9A6}"/>
              </a:ext>
            </a:extLst>
          </p:cNvPr>
          <p:cNvSpPr>
            <a:spLocks noGrp="1"/>
          </p:cNvSpPr>
          <p:nvPr>
            <p:ph type="title"/>
          </p:nvPr>
        </p:nvSpPr>
        <p:spPr>
          <a:xfrm>
            <a:off x="1772919" y="132398"/>
            <a:ext cx="8646160" cy="914082"/>
          </a:xfrm>
        </p:spPr>
        <p:txBody>
          <a:bodyPr>
            <a:normAutofit/>
          </a:bodyPr>
          <a:lstStyle/>
          <a:p>
            <a:r>
              <a:rPr lang="fr-FR" sz="3200" b="1" dirty="0"/>
              <a:t>Enfants déplacés internes (PDI) traités par passage</a:t>
            </a:r>
            <a:endParaRPr lang="fr-FR" sz="3200" dirty="0"/>
          </a:p>
        </p:txBody>
      </p:sp>
      <p:graphicFrame>
        <p:nvGraphicFramePr>
          <p:cNvPr id="4" name="Chart 3">
            <a:extLst>
              <a:ext uri="{FF2B5EF4-FFF2-40B4-BE49-F238E27FC236}">
                <a16:creationId xmlns:a16="http://schemas.microsoft.com/office/drawing/2014/main" id="{FBCFF75C-8C25-409E-9401-658EB95E5513}"/>
              </a:ext>
            </a:extLst>
          </p:cNvPr>
          <p:cNvGraphicFramePr>
            <a:graphicFrameLocks/>
          </p:cNvGraphicFramePr>
          <p:nvPr>
            <p:extLst>
              <p:ext uri="{D42A27DB-BD31-4B8C-83A1-F6EECF244321}">
                <p14:modId xmlns:p14="http://schemas.microsoft.com/office/powerpoint/2010/main" val="1690502320"/>
              </p:ext>
            </p:extLst>
          </p:nvPr>
        </p:nvGraphicFramePr>
        <p:xfrm>
          <a:off x="782320" y="1503680"/>
          <a:ext cx="10220959" cy="4886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36088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M6Dhq4.Or6pU5GVL6hj24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gcoV_J5OCgUpp1ZEbnn7i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Vjz_T_mE0WAOpKjG5jZa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M6Dhq4.Or6pU5GVL6hj24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rkina PNLP">
  <a:themeElements>
    <a:clrScheme name="Custom 1">
      <a:dk1>
        <a:srgbClr val="4E525D"/>
      </a:dk1>
      <a:lt1>
        <a:srgbClr val="FFFFFF"/>
      </a:lt1>
      <a:dk2>
        <a:srgbClr val="038CA6"/>
      </a:dk2>
      <a:lt2>
        <a:srgbClr val="024873"/>
      </a:lt2>
      <a:accent1>
        <a:srgbClr val="048A53"/>
      </a:accent1>
      <a:accent2>
        <a:srgbClr val="56A662"/>
      </a:accent2>
      <a:accent3>
        <a:srgbClr val="FBD310"/>
      </a:accent3>
      <a:accent4>
        <a:srgbClr val="CD8C46"/>
      </a:accent4>
      <a:accent5>
        <a:srgbClr val="F28963"/>
      </a:accent5>
      <a:accent6>
        <a:srgbClr val="D92818"/>
      </a:accent6>
      <a:hlink>
        <a:srgbClr val="AA5B5B"/>
      </a:hlink>
      <a:folHlink>
        <a:srgbClr val="E8CAA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solidFill>
            <a:schemeClr val="tx1"/>
          </a:solidFill>
          <a:prstDash val="solid"/>
          <a:round/>
          <a:headEnd type="none" w="med" len="med"/>
          <a:tailEnd type="none" w="med" len="med"/>
        </a:ln>
        <a:effectLst/>
      </a:spPr>
      <a:bodyPr rot="0" spcFirstLastPara="0" vertOverflow="overflow" horzOverflow="overflow" vert="horz" wrap="square" lIns="99440" tIns="49721" rIns="99440" bIns="49721" numCol="1" spcCol="0" rtlCol="0" fromWordArt="0" anchor="ctr" anchorCtr="0" forceAA="0" compatLnSpc="1">
        <a:prstTxWarp prst="textNoShape">
          <a:avLst/>
        </a:prstTxWarp>
        <a:noAutofit/>
      </a:bodyPr>
      <a:lstStyle>
        <a:defPPr algn="ctr" eaLnBrk="0" fontAlgn="base" hangingPunct="0">
          <a:spcBef>
            <a:spcPct val="0"/>
          </a:spcBef>
          <a:spcAft>
            <a:spcPct val="0"/>
          </a:spcAft>
          <a:defRPr sz="2000" dirty="0" err="1" smtClean="0">
            <a:solidFill>
              <a:schemeClr val="bg1"/>
            </a:solidFill>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99CCFF"/>
        </a:solidFill>
        <a:ln w="9525" cap="flat" cmpd="sng" algn="ctr">
          <a:solidFill>
            <a:schemeClr val="tx1"/>
          </a:solidFill>
          <a:prstDash val="solid"/>
          <a:round/>
          <a:headEnd type="none" w="med" len="med"/>
          <a:tailEnd type="none" w="med" len="med"/>
        </a:ln>
        <a:effectLst/>
      </a:spPr>
      <a:bodyPr vert="horz" wrap="square" lIns="99440" tIns="49721" rIns="99440" bIns="49721"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284A8C"/>
        </a:dk2>
        <a:lt2>
          <a:srgbClr val="808080"/>
        </a:lt2>
        <a:accent1>
          <a:srgbClr val="E2EED1"/>
        </a:accent1>
        <a:accent2>
          <a:srgbClr val="BF071A"/>
        </a:accent2>
        <a:accent3>
          <a:srgbClr val="FFFFFF"/>
        </a:accent3>
        <a:accent4>
          <a:srgbClr val="000000"/>
        </a:accent4>
        <a:accent5>
          <a:srgbClr val="EEF5E5"/>
        </a:accent5>
        <a:accent6>
          <a:srgbClr val="AD0616"/>
        </a:accent6>
        <a:hlink>
          <a:srgbClr val="788DCC"/>
        </a:hlink>
        <a:folHlink>
          <a:srgbClr val="D7B6B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enin NTD" id="{C8A2FE98-E9BE-43B2-B5D5-62E07680E23B}" vid="{F1A28261-A1C6-4662-B3FC-EACE2CCCF66F}"/>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2649</TotalTime>
  <Words>1824</Words>
  <Application>Microsoft Office PowerPoint</Application>
  <PresentationFormat>Grand écran</PresentationFormat>
  <Paragraphs>547</Paragraphs>
  <Slides>33</Slides>
  <Notes>11</Notes>
  <HiddenSlides>0</HiddenSlides>
  <MMClips>0</MMClips>
  <ScaleCrop>false</ScaleCrop>
  <HeadingPairs>
    <vt:vector size="8" baseType="variant">
      <vt:variant>
        <vt:lpstr>Polices utilisées</vt:lpstr>
      </vt:variant>
      <vt:variant>
        <vt:i4>12</vt:i4>
      </vt:variant>
      <vt:variant>
        <vt:lpstr>Thème</vt:lpstr>
      </vt:variant>
      <vt:variant>
        <vt:i4>2</vt:i4>
      </vt:variant>
      <vt:variant>
        <vt:lpstr>Serveurs OLE incorporés</vt:lpstr>
      </vt:variant>
      <vt:variant>
        <vt:i4>2</vt:i4>
      </vt:variant>
      <vt:variant>
        <vt:lpstr>Titres des diapositives</vt:lpstr>
      </vt:variant>
      <vt:variant>
        <vt:i4>33</vt:i4>
      </vt:variant>
    </vt:vector>
  </HeadingPairs>
  <TitlesOfParts>
    <vt:vector size="49" baseType="lpstr">
      <vt:lpstr>Abadi</vt:lpstr>
      <vt:lpstr>Arial</vt:lpstr>
      <vt:lpstr>Calibri</vt:lpstr>
      <vt:lpstr>Calibri Light</vt:lpstr>
      <vt:lpstr>Century Gothic</vt:lpstr>
      <vt:lpstr>Fira Sans</vt:lpstr>
      <vt:lpstr>Garamond</vt:lpstr>
      <vt:lpstr>Marlett</vt:lpstr>
      <vt:lpstr>Tahoma</vt:lpstr>
      <vt:lpstr>Trebuchet MS</vt:lpstr>
      <vt:lpstr>Verdana</vt:lpstr>
      <vt:lpstr>Wingdings</vt:lpstr>
      <vt:lpstr>Thème Office</vt:lpstr>
      <vt:lpstr>Burkina PNLP</vt:lpstr>
      <vt:lpstr>Diapositive think-cell</vt:lpstr>
      <vt:lpstr>think-cell Slide</vt:lpstr>
      <vt:lpstr>Présentation PowerPoint</vt:lpstr>
      <vt:lpstr>Présentation PowerPoint</vt:lpstr>
      <vt:lpstr>Présentation PowerPoint</vt:lpstr>
      <vt:lpstr>Présentation PowerPoint</vt:lpstr>
      <vt:lpstr>Ressources humaines</vt:lpstr>
      <vt:lpstr>Couvertures P0 à P4</vt:lpstr>
      <vt:lpstr>Districts à faibles couvertures influencées par la situation sécuritaire</vt:lpstr>
      <vt:lpstr>Cartographie des districts à faibles couvertures influencées par la situation sécuritaire</vt:lpstr>
      <vt:lpstr>Enfants déplacés internes (PDI) traités par passage</vt:lpstr>
      <vt:lpstr>Présentation PowerPoint</vt:lpstr>
      <vt:lpstr>Présentation PowerPoint</vt:lpstr>
      <vt:lpstr>Description de l’intégration du dépistage de la malnutrition</vt:lpstr>
      <vt:lpstr>Description de l’intégration du dépistage de la malnutrition</vt:lpstr>
      <vt:lpstr>Description de l’intégration du dépistage de la malnutrition</vt:lpstr>
      <vt:lpstr>Description de l’intégration du dépistage de la malnutrition</vt:lpstr>
      <vt:lpstr>Enfants mesurés pour dépistage en 2023</vt:lpstr>
      <vt:lpstr>Nouveaux cas de malnutris dépistés en 2023</vt:lpstr>
      <vt:lpstr>Contribution de la CPS à la couverture de la PCIMA</vt:lpstr>
      <vt:lpstr>Leçons apprises</vt:lpstr>
      <vt:lpstr>Présentation PowerPoint</vt:lpstr>
      <vt:lpstr>Description de l’intégration</vt:lpstr>
      <vt:lpstr>Description de l’intégration</vt:lpstr>
      <vt:lpstr>Présentation PowerPoint</vt:lpstr>
      <vt:lpstr>Présentation PowerPoint</vt:lpstr>
      <vt:lpstr>Présentation PowerPoint</vt:lpstr>
      <vt:lpstr>Présentation PowerPoint</vt:lpstr>
      <vt:lpstr>Présentation PowerPoint</vt:lpstr>
      <vt:lpstr>Présentation PowerPoint</vt:lpstr>
      <vt:lpstr>Leçons apprises</vt:lpstr>
      <vt:lpstr>Suivi des cas de paludisme (moins de 5 ans)</vt:lpstr>
      <vt:lpstr>Présentation PowerPoint</vt:lpstr>
      <vt:lpstr>Présentation PowerPoint</vt:lpstr>
      <vt:lpstr>Merci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BILAN DE LA CAMPAGNE CPS 2022</dc:title>
  <dc:creator>user</dc:creator>
  <cp:lastModifiedBy>LENOVO</cp:lastModifiedBy>
  <cp:revision>110</cp:revision>
  <dcterms:created xsi:type="dcterms:W3CDTF">2023-02-19T11:53:40Z</dcterms:created>
  <dcterms:modified xsi:type="dcterms:W3CDTF">2024-02-27T05:29:22Z</dcterms:modified>
</cp:coreProperties>
</file>