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4.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 id="2147483684" r:id="rId4"/>
    <p:sldMasterId id="2147483695" r:id="rId5"/>
    <p:sldMasterId id="2147483706" r:id="rId6"/>
  </p:sldMasterIdLst>
  <p:notesMasterIdLst>
    <p:notesMasterId r:id="rId116"/>
  </p:notesMasterIdLst>
  <p:sldIdLst>
    <p:sldId id="3992" r:id="rId7"/>
    <p:sldId id="264" r:id="rId8"/>
    <p:sldId id="287" r:id="rId9"/>
    <p:sldId id="267" r:id="rId10"/>
    <p:sldId id="2714" r:id="rId11"/>
    <p:sldId id="339" r:id="rId12"/>
    <p:sldId id="2713" r:id="rId13"/>
    <p:sldId id="381" r:id="rId14"/>
    <p:sldId id="2709" r:id="rId15"/>
    <p:sldId id="2710" r:id="rId16"/>
    <p:sldId id="263" r:id="rId17"/>
    <p:sldId id="2711" r:id="rId18"/>
    <p:sldId id="2715" r:id="rId19"/>
    <p:sldId id="2712" r:id="rId20"/>
    <p:sldId id="256" r:id="rId21"/>
    <p:sldId id="257" r:id="rId22"/>
    <p:sldId id="258" r:id="rId23"/>
    <p:sldId id="259" r:id="rId24"/>
    <p:sldId id="261" r:id="rId25"/>
    <p:sldId id="3986" r:id="rId26"/>
    <p:sldId id="3977" r:id="rId27"/>
    <p:sldId id="3990" r:id="rId28"/>
    <p:sldId id="3975" r:id="rId29"/>
    <p:sldId id="3987" r:id="rId30"/>
    <p:sldId id="313" r:id="rId31"/>
    <p:sldId id="318" r:id="rId32"/>
    <p:sldId id="3976" r:id="rId33"/>
    <p:sldId id="3989" r:id="rId34"/>
    <p:sldId id="321" r:id="rId35"/>
    <p:sldId id="3991" r:id="rId36"/>
    <p:sldId id="324" r:id="rId37"/>
    <p:sldId id="3999" r:id="rId38"/>
    <p:sldId id="4000" r:id="rId39"/>
    <p:sldId id="4001" r:id="rId40"/>
    <p:sldId id="325" r:id="rId41"/>
    <p:sldId id="353" r:id="rId42"/>
    <p:sldId id="354" r:id="rId43"/>
    <p:sldId id="355" r:id="rId44"/>
    <p:sldId id="350" r:id="rId45"/>
    <p:sldId id="330" r:id="rId46"/>
    <p:sldId id="331" r:id="rId47"/>
    <p:sldId id="329" r:id="rId48"/>
    <p:sldId id="356" r:id="rId49"/>
    <p:sldId id="357" r:id="rId50"/>
    <p:sldId id="358" r:id="rId51"/>
    <p:sldId id="341" r:id="rId52"/>
    <p:sldId id="359" r:id="rId53"/>
    <p:sldId id="360" r:id="rId54"/>
    <p:sldId id="362" r:id="rId55"/>
    <p:sldId id="361" r:id="rId56"/>
    <p:sldId id="363" r:id="rId57"/>
    <p:sldId id="364" r:id="rId58"/>
    <p:sldId id="365" r:id="rId59"/>
    <p:sldId id="366" r:id="rId60"/>
    <p:sldId id="344" r:id="rId61"/>
    <p:sldId id="347" r:id="rId62"/>
    <p:sldId id="349" r:id="rId63"/>
    <p:sldId id="348" r:id="rId64"/>
    <p:sldId id="4002" r:id="rId65"/>
    <p:sldId id="302" r:id="rId66"/>
    <p:sldId id="4003" r:id="rId67"/>
    <p:sldId id="4004" r:id="rId68"/>
    <p:sldId id="4005" r:id="rId69"/>
    <p:sldId id="4006" r:id="rId70"/>
    <p:sldId id="281" r:id="rId71"/>
    <p:sldId id="284" r:id="rId72"/>
    <p:sldId id="282" r:id="rId73"/>
    <p:sldId id="4007" r:id="rId74"/>
    <p:sldId id="293" r:id="rId75"/>
    <p:sldId id="294" r:id="rId76"/>
    <p:sldId id="297" r:id="rId77"/>
    <p:sldId id="298" r:id="rId78"/>
    <p:sldId id="301" r:id="rId79"/>
    <p:sldId id="299" r:id="rId80"/>
    <p:sldId id="300" r:id="rId81"/>
    <p:sldId id="4008" r:id="rId82"/>
    <p:sldId id="4009" r:id="rId83"/>
    <p:sldId id="4010" r:id="rId84"/>
    <p:sldId id="4011" r:id="rId85"/>
    <p:sldId id="4012" r:id="rId86"/>
    <p:sldId id="268" r:id="rId87"/>
    <p:sldId id="3995" r:id="rId88"/>
    <p:sldId id="3996" r:id="rId89"/>
    <p:sldId id="278" r:id="rId90"/>
    <p:sldId id="3997" r:id="rId91"/>
    <p:sldId id="260" r:id="rId92"/>
    <p:sldId id="272" r:id="rId93"/>
    <p:sldId id="289" r:id="rId94"/>
    <p:sldId id="290" r:id="rId95"/>
    <p:sldId id="285" r:id="rId96"/>
    <p:sldId id="274" r:id="rId97"/>
    <p:sldId id="275" r:id="rId98"/>
    <p:sldId id="276" r:id="rId99"/>
    <p:sldId id="280" r:id="rId100"/>
    <p:sldId id="286" r:id="rId101"/>
    <p:sldId id="292" r:id="rId102"/>
    <p:sldId id="270" r:id="rId103"/>
    <p:sldId id="269" r:id="rId104"/>
    <p:sldId id="271" r:id="rId105"/>
    <p:sldId id="3998" r:id="rId106"/>
    <p:sldId id="279" r:id="rId107"/>
    <p:sldId id="288" r:id="rId108"/>
    <p:sldId id="3993" r:id="rId109"/>
    <p:sldId id="743" r:id="rId110"/>
    <p:sldId id="2834" r:id="rId111"/>
    <p:sldId id="2831" r:id="rId112"/>
    <p:sldId id="3994" r:id="rId113"/>
    <p:sldId id="262" r:id="rId114"/>
    <p:sldId id="2835"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ena Poku-Awuku" initials="AP" lastIdx="2" clrIdx="0">
    <p:extLst>
      <p:ext uri="{19B8F6BF-5375-455C-9EA6-DF929625EA0E}">
        <p15:presenceInfo xmlns:p15="http://schemas.microsoft.com/office/powerpoint/2012/main" userId="S::poku-awukua@mmv.org::d2e7c70c-e5e1-4d25-8e5c-98cb23decede" providerId="AD"/>
      </p:ext>
    </p:extLst>
  </p:cmAuthor>
  <p:cmAuthor id="2" name="Andre Marie Tchouatieu" initials="AMT" lastIdx="8" clrIdx="1">
    <p:extLst>
      <p:ext uri="{19B8F6BF-5375-455C-9EA6-DF929625EA0E}">
        <p15:presenceInfo xmlns:p15="http://schemas.microsoft.com/office/powerpoint/2012/main" userId="S::tchouatieua@mmv.org::d538aaad-2311-443c-9d41-ce265c3fac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317EE1-A5A4-42BF-84C0-6CAF908957BC}" v="75" dt="2023-11-08T09:50:16.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6327"/>
  </p:normalViewPr>
  <p:slideViewPr>
    <p:cSldViewPr snapToGrid="0">
      <p:cViewPr varScale="1">
        <p:scale>
          <a:sx n="77" d="100"/>
          <a:sy n="77" d="100"/>
        </p:scale>
        <p:origin x="5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commentAuthors" Target="commentAuthor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viewProps" Target="view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ena Poku-Awuku" userId="d2e7c70c-e5e1-4d25-8e5c-98cb23decede" providerId="ADAL" clId="{DB317EE1-A5A4-42BF-84C0-6CAF908957BC}"/>
    <pc:docChg chg="undo custSel addSld delSld modSld">
      <pc:chgData name="Abena Poku-Awuku" userId="d2e7c70c-e5e1-4d25-8e5c-98cb23decede" providerId="ADAL" clId="{DB317EE1-A5A4-42BF-84C0-6CAF908957BC}" dt="2023-11-08T09:42:29.912" v="574" actId="207"/>
      <pc:docMkLst>
        <pc:docMk/>
      </pc:docMkLst>
      <pc:sldChg chg="modSp mod">
        <pc:chgData name="Abena Poku-Awuku" userId="d2e7c70c-e5e1-4d25-8e5c-98cb23decede" providerId="ADAL" clId="{DB317EE1-A5A4-42BF-84C0-6CAF908957BC}" dt="2023-11-08T09:39:05.195" v="564" actId="255"/>
        <pc:sldMkLst>
          <pc:docMk/>
          <pc:sldMk cId="772882177" sldId="257"/>
        </pc:sldMkLst>
        <pc:spChg chg="mod">
          <ac:chgData name="Abena Poku-Awuku" userId="d2e7c70c-e5e1-4d25-8e5c-98cb23decede" providerId="ADAL" clId="{DB317EE1-A5A4-42BF-84C0-6CAF908957BC}" dt="2023-11-08T09:39:05.195" v="564" actId="255"/>
          <ac:spMkLst>
            <pc:docMk/>
            <pc:sldMk cId="772882177" sldId="257"/>
            <ac:spMk id="2" creationId="{CEB083BB-39DB-4935-3EB4-63FAB95A69BE}"/>
          </ac:spMkLst>
        </pc:spChg>
        <pc:spChg chg="mod">
          <ac:chgData name="Abena Poku-Awuku" userId="d2e7c70c-e5e1-4d25-8e5c-98cb23decede" providerId="ADAL" clId="{DB317EE1-A5A4-42BF-84C0-6CAF908957BC}" dt="2023-11-08T08:24:42.557" v="1" actId="403"/>
          <ac:spMkLst>
            <pc:docMk/>
            <pc:sldMk cId="772882177" sldId="257"/>
            <ac:spMk id="3" creationId="{C038F818-201B-0488-03B8-FD149F5FBD08}"/>
          </ac:spMkLst>
        </pc:spChg>
      </pc:sldChg>
      <pc:sldChg chg="modSp mod">
        <pc:chgData name="Abena Poku-Awuku" userId="d2e7c70c-e5e1-4d25-8e5c-98cb23decede" providerId="ADAL" clId="{DB317EE1-A5A4-42BF-84C0-6CAF908957BC}" dt="2023-11-08T09:39:26.556" v="567" actId="14100"/>
        <pc:sldMkLst>
          <pc:docMk/>
          <pc:sldMk cId="276858154" sldId="258"/>
        </pc:sldMkLst>
        <pc:spChg chg="mod">
          <ac:chgData name="Abena Poku-Awuku" userId="d2e7c70c-e5e1-4d25-8e5c-98cb23decede" providerId="ADAL" clId="{DB317EE1-A5A4-42BF-84C0-6CAF908957BC}" dt="2023-11-08T09:39:26.556" v="567" actId="14100"/>
          <ac:spMkLst>
            <pc:docMk/>
            <pc:sldMk cId="276858154" sldId="258"/>
            <ac:spMk id="2" creationId="{F3301C05-691C-5AD0-58FB-E909F59A88EA}"/>
          </ac:spMkLst>
        </pc:spChg>
      </pc:sldChg>
      <pc:sldChg chg="modSp mod">
        <pc:chgData name="Abena Poku-Awuku" userId="d2e7c70c-e5e1-4d25-8e5c-98cb23decede" providerId="ADAL" clId="{DB317EE1-A5A4-42BF-84C0-6CAF908957BC}" dt="2023-11-08T09:05:19.544" v="240" actId="207"/>
        <pc:sldMkLst>
          <pc:docMk/>
          <pc:sldMk cId="3630056386" sldId="260"/>
        </pc:sldMkLst>
        <pc:spChg chg="mod">
          <ac:chgData name="Abena Poku-Awuku" userId="d2e7c70c-e5e1-4d25-8e5c-98cb23decede" providerId="ADAL" clId="{DB317EE1-A5A4-42BF-84C0-6CAF908957BC}" dt="2023-11-08T09:05:19.544" v="240" actId="207"/>
          <ac:spMkLst>
            <pc:docMk/>
            <pc:sldMk cId="3630056386" sldId="260"/>
            <ac:spMk id="3" creationId="{71840F14-1F5B-00ED-CF8B-BD1364CA79D4}"/>
          </ac:spMkLst>
        </pc:spChg>
      </pc:sldChg>
      <pc:sldChg chg="addSp delSp add del delDesignElem">
        <pc:chgData name="Abena Poku-Awuku" userId="d2e7c70c-e5e1-4d25-8e5c-98cb23decede" providerId="ADAL" clId="{DB317EE1-A5A4-42BF-84C0-6CAF908957BC}" dt="2023-11-08T08:47:40.229" v="234"/>
        <pc:sldMkLst>
          <pc:docMk/>
          <pc:sldMk cId="4221357049" sldId="262"/>
        </pc:sldMkLst>
        <pc:spChg chg="add del">
          <ac:chgData name="Abena Poku-Awuku" userId="d2e7c70c-e5e1-4d25-8e5c-98cb23decede" providerId="ADAL" clId="{DB317EE1-A5A4-42BF-84C0-6CAF908957BC}" dt="2023-11-08T08:47:40.229" v="234"/>
          <ac:spMkLst>
            <pc:docMk/>
            <pc:sldMk cId="4221357049" sldId="262"/>
            <ac:spMk id="10" creationId="{09465401-B3E4-8514-B009-344A5EAFA47C}"/>
          </ac:spMkLst>
        </pc:spChg>
        <pc:cxnChg chg="add del">
          <ac:chgData name="Abena Poku-Awuku" userId="d2e7c70c-e5e1-4d25-8e5c-98cb23decede" providerId="ADAL" clId="{DB317EE1-A5A4-42BF-84C0-6CAF908957BC}" dt="2023-11-08T08:47:40.229" v="234"/>
          <ac:cxnSpMkLst>
            <pc:docMk/>
            <pc:sldMk cId="4221357049" sldId="262"/>
            <ac:cxnSpMk id="12" creationId="{86535816-0610-4734-4FC6-549F249E5760}"/>
          </ac:cxnSpMkLst>
        </pc:cxnChg>
        <pc:cxnChg chg="add del">
          <ac:chgData name="Abena Poku-Awuku" userId="d2e7c70c-e5e1-4d25-8e5c-98cb23decede" providerId="ADAL" clId="{DB317EE1-A5A4-42BF-84C0-6CAF908957BC}" dt="2023-11-08T08:47:40.229" v="234"/>
          <ac:cxnSpMkLst>
            <pc:docMk/>
            <pc:sldMk cId="4221357049" sldId="262"/>
            <ac:cxnSpMk id="13" creationId="{EDD61DBA-783A-DE3F-4048-885F7631C563}"/>
          </ac:cxnSpMkLst>
        </pc:cxnChg>
        <pc:cxnChg chg="add del">
          <ac:chgData name="Abena Poku-Awuku" userId="d2e7c70c-e5e1-4d25-8e5c-98cb23decede" providerId="ADAL" clId="{DB317EE1-A5A4-42BF-84C0-6CAF908957BC}" dt="2023-11-08T08:47:40.229" v="234"/>
          <ac:cxnSpMkLst>
            <pc:docMk/>
            <pc:sldMk cId="4221357049" sldId="262"/>
            <ac:cxnSpMk id="14" creationId="{7BC9EE41-9373-6611-0EE3-6B91593FE87D}"/>
          </ac:cxnSpMkLst>
        </pc:cxnChg>
        <pc:cxnChg chg="add del">
          <ac:chgData name="Abena Poku-Awuku" userId="d2e7c70c-e5e1-4d25-8e5c-98cb23decede" providerId="ADAL" clId="{DB317EE1-A5A4-42BF-84C0-6CAF908957BC}" dt="2023-11-08T08:47:40.229" v="234"/>
          <ac:cxnSpMkLst>
            <pc:docMk/>
            <pc:sldMk cId="4221357049" sldId="262"/>
            <ac:cxnSpMk id="15" creationId="{F9972095-C1A4-3D24-5231-7FF524093A84}"/>
          </ac:cxnSpMkLst>
        </pc:cxnChg>
        <pc:cxnChg chg="add del">
          <ac:chgData name="Abena Poku-Awuku" userId="d2e7c70c-e5e1-4d25-8e5c-98cb23decede" providerId="ADAL" clId="{DB317EE1-A5A4-42BF-84C0-6CAF908957BC}" dt="2023-11-08T08:47:40.229" v="234"/>
          <ac:cxnSpMkLst>
            <pc:docMk/>
            <pc:sldMk cId="4221357049" sldId="262"/>
            <ac:cxnSpMk id="16" creationId="{A2641EFF-092D-0576-807E-083F4867A25E}"/>
          </ac:cxnSpMkLst>
        </pc:cxnChg>
      </pc:sldChg>
      <pc:sldChg chg="modSp add del mod">
        <pc:chgData name="Abena Poku-Awuku" userId="d2e7c70c-e5e1-4d25-8e5c-98cb23decede" providerId="ADAL" clId="{DB317EE1-A5A4-42BF-84C0-6CAF908957BC}" dt="2023-11-08T08:44:10.691" v="229" actId="207"/>
        <pc:sldMkLst>
          <pc:docMk/>
          <pc:sldMk cId="1766548716" sldId="263"/>
        </pc:sldMkLst>
        <pc:spChg chg="mod">
          <ac:chgData name="Abena Poku-Awuku" userId="d2e7c70c-e5e1-4d25-8e5c-98cb23decede" providerId="ADAL" clId="{DB317EE1-A5A4-42BF-84C0-6CAF908957BC}" dt="2023-11-08T08:44:10.691" v="229" actId="207"/>
          <ac:spMkLst>
            <pc:docMk/>
            <pc:sldMk cId="1766548716" sldId="263"/>
            <ac:spMk id="3" creationId="{42DE4878-4177-8E21-0E15-A2FCB593281F}"/>
          </ac:spMkLst>
        </pc:spChg>
      </pc:sldChg>
      <pc:sldChg chg="modSp add del mod">
        <pc:chgData name="Abena Poku-Awuku" userId="d2e7c70c-e5e1-4d25-8e5c-98cb23decede" providerId="ADAL" clId="{DB317EE1-A5A4-42BF-84C0-6CAF908957BC}" dt="2023-11-08T08:40:19.345" v="189" actId="207"/>
        <pc:sldMkLst>
          <pc:docMk/>
          <pc:sldMk cId="929373499" sldId="264"/>
        </pc:sldMkLst>
        <pc:spChg chg="mod">
          <ac:chgData name="Abena Poku-Awuku" userId="d2e7c70c-e5e1-4d25-8e5c-98cb23decede" providerId="ADAL" clId="{DB317EE1-A5A4-42BF-84C0-6CAF908957BC}" dt="2023-11-08T08:40:19.345" v="189" actId="207"/>
          <ac:spMkLst>
            <pc:docMk/>
            <pc:sldMk cId="929373499" sldId="264"/>
            <ac:spMk id="3" creationId="{65788759-90C6-5DB9-AFD1-3CFA65012704}"/>
          </ac:spMkLst>
        </pc:spChg>
        <pc:spChg chg="mod">
          <ac:chgData name="Abena Poku-Awuku" userId="d2e7c70c-e5e1-4d25-8e5c-98cb23decede" providerId="ADAL" clId="{DB317EE1-A5A4-42BF-84C0-6CAF908957BC}" dt="2023-11-08T08:40:12.286" v="188" actId="207"/>
          <ac:spMkLst>
            <pc:docMk/>
            <pc:sldMk cId="929373499" sldId="264"/>
            <ac:spMk id="10" creationId="{E4AC8DAE-2E4F-7EBC-835A-1DA5050501C3}"/>
          </ac:spMkLst>
        </pc:spChg>
      </pc:sldChg>
      <pc:sldChg chg="add del">
        <pc:chgData name="Abena Poku-Awuku" userId="d2e7c70c-e5e1-4d25-8e5c-98cb23decede" providerId="ADAL" clId="{DB317EE1-A5A4-42BF-84C0-6CAF908957BC}" dt="2023-11-08T08:38:51.358" v="183"/>
        <pc:sldMkLst>
          <pc:docMk/>
          <pc:sldMk cId="3125846699" sldId="267"/>
        </pc:sldMkLst>
      </pc:sldChg>
      <pc:sldChg chg="modSp mod">
        <pc:chgData name="Abena Poku-Awuku" userId="d2e7c70c-e5e1-4d25-8e5c-98cb23decede" providerId="ADAL" clId="{DB317EE1-A5A4-42BF-84C0-6CAF908957BC}" dt="2023-11-08T09:09:38.001" v="322" actId="207"/>
        <pc:sldMkLst>
          <pc:docMk/>
          <pc:sldMk cId="1334012472" sldId="269"/>
        </pc:sldMkLst>
        <pc:spChg chg="mod">
          <ac:chgData name="Abena Poku-Awuku" userId="d2e7c70c-e5e1-4d25-8e5c-98cb23decede" providerId="ADAL" clId="{DB317EE1-A5A4-42BF-84C0-6CAF908957BC}" dt="2023-11-08T09:09:38.001" v="322" actId="207"/>
          <ac:spMkLst>
            <pc:docMk/>
            <pc:sldMk cId="1334012472" sldId="269"/>
            <ac:spMk id="3" creationId="{63F7BEDE-35F9-8EE5-54EF-FCA1F60EB35D}"/>
          </ac:spMkLst>
        </pc:spChg>
      </pc:sldChg>
      <pc:sldChg chg="modSp mod">
        <pc:chgData name="Abena Poku-Awuku" userId="d2e7c70c-e5e1-4d25-8e5c-98cb23decede" providerId="ADAL" clId="{DB317EE1-A5A4-42BF-84C0-6CAF908957BC}" dt="2023-11-08T09:06:37.929" v="253" actId="207"/>
        <pc:sldMkLst>
          <pc:docMk/>
          <pc:sldMk cId="3102046503" sldId="274"/>
        </pc:sldMkLst>
        <pc:spChg chg="mod">
          <ac:chgData name="Abena Poku-Awuku" userId="d2e7c70c-e5e1-4d25-8e5c-98cb23decede" providerId="ADAL" clId="{DB317EE1-A5A4-42BF-84C0-6CAF908957BC}" dt="2023-11-08T09:06:14.038" v="247" actId="207"/>
          <ac:spMkLst>
            <pc:docMk/>
            <pc:sldMk cId="3102046503" sldId="274"/>
            <ac:spMk id="9" creationId="{5D64784A-101A-8C7B-6D8C-98A94B233E10}"/>
          </ac:spMkLst>
        </pc:spChg>
        <pc:spChg chg="mod">
          <ac:chgData name="Abena Poku-Awuku" userId="d2e7c70c-e5e1-4d25-8e5c-98cb23decede" providerId="ADAL" clId="{DB317EE1-A5A4-42BF-84C0-6CAF908957BC}" dt="2023-11-08T09:06:17.338" v="248" actId="207"/>
          <ac:spMkLst>
            <pc:docMk/>
            <pc:sldMk cId="3102046503" sldId="274"/>
            <ac:spMk id="12" creationId="{83C4238D-853D-81AF-3028-AC672220C13B}"/>
          </ac:spMkLst>
        </pc:spChg>
        <pc:spChg chg="mod">
          <ac:chgData name="Abena Poku-Awuku" userId="d2e7c70c-e5e1-4d25-8e5c-98cb23decede" providerId="ADAL" clId="{DB317EE1-A5A4-42BF-84C0-6CAF908957BC}" dt="2023-11-08T09:06:21.176" v="249" actId="207"/>
          <ac:spMkLst>
            <pc:docMk/>
            <pc:sldMk cId="3102046503" sldId="274"/>
            <ac:spMk id="13" creationId="{AC2C7A03-EE9A-1848-6FD7-796E1CBE592D}"/>
          </ac:spMkLst>
        </pc:spChg>
        <pc:spChg chg="mod">
          <ac:chgData name="Abena Poku-Awuku" userId="d2e7c70c-e5e1-4d25-8e5c-98cb23decede" providerId="ADAL" clId="{DB317EE1-A5A4-42BF-84C0-6CAF908957BC}" dt="2023-11-08T09:06:25.175" v="250" actId="207"/>
          <ac:spMkLst>
            <pc:docMk/>
            <pc:sldMk cId="3102046503" sldId="274"/>
            <ac:spMk id="14" creationId="{0A461942-A70F-C0C4-8E1D-7A4005F3B6B0}"/>
          </ac:spMkLst>
        </pc:spChg>
        <pc:spChg chg="mod">
          <ac:chgData name="Abena Poku-Awuku" userId="d2e7c70c-e5e1-4d25-8e5c-98cb23decede" providerId="ADAL" clId="{DB317EE1-A5A4-42BF-84C0-6CAF908957BC}" dt="2023-11-08T09:06:28.301" v="251" actId="207"/>
          <ac:spMkLst>
            <pc:docMk/>
            <pc:sldMk cId="3102046503" sldId="274"/>
            <ac:spMk id="21" creationId="{67895FC0-CEC9-9DEC-72D2-A4B7EE0A4721}"/>
          </ac:spMkLst>
        </pc:spChg>
        <pc:spChg chg="mod">
          <ac:chgData name="Abena Poku-Awuku" userId="d2e7c70c-e5e1-4d25-8e5c-98cb23decede" providerId="ADAL" clId="{DB317EE1-A5A4-42BF-84C0-6CAF908957BC}" dt="2023-11-08T09:06:34.417" v="252" actId="207"/>
          <ac:spMkLst>
            <pc:docMk/>
            <pc:sldMk cId="3102046503" sldId="274"/>
            <ac:spMk id="22" creationId="{BF338F9A-7B6D-5064-ABF2-C9375E2A0222}"/>
          </ac:spMkLst>
        </pc:spChg>
        <pc:spChg chg="mod">
          <ac:chgData name="Abena Poku-Awuku" userId="d2e7c70c-e5e1-4d25-8e5c-98cb23decede" providerId="ADAL" clId="{DB317EE1-A5A4-42BF-84C0-6CAF908957BC}" dt="2023-11-08T09:06:37.929" v="253" actId="207"/>
          <ac:spMkLst>
            <pc:docMk/>
            <pc:sldMk cId="3102046503" sldId="274"/>
            <ac:spMk id="23" creationId="{CE4E1CB8-4295-8B40-42D0-FC9E3F20D385}"/>
          </ac:spMkLst>
        </pc:spChg>
        <pc:spChg chg="mod">
          <ac:chgData name="Abena Poku-Awuku" userId="d2e7c70c-e5e1-4d25-8e5c-98cb23decede" providerId="ADAL" clId="{DB317EE1-A5A4-42BF-84C0-6CAF908957BC}" dt="2023-11-08T09:06:08.863" v="246" actId="207"/>
          <ac:spMkLst>
            <pc:docMk/>
            <pc:sldMk cId="3102046503" sldId="274"/>
            <ac:spMk id="24" creationId="{F47C8708-2D0E-7C43-6024-948ABD6159EF}"/>
          </ac:spMkLst>
        </pc:spChg>
        <pc:spChg chg="mod">
          <ac:chgData name="Abena Poku-Awuku" userId="d2e7c70c-e5e1-4d25-8e5c-98cb23decede" providerId="ADAL" clId="{DB317EE1-A5A4-42BF-84C0-6CAF908957BC}" dt="2023-11-08T09:06:02.790" v="245" actId="207"/>
          <ac:spMkLst>
            <pc:docMk/>
            <pc:sldMk cId="3102046503" sldId="274"/>
            <ac:spMk id="31" creationId="{53ADB217-3BB1-E015-BE96-00B48F74E589}"/>
          </ac:spMkLst>
        </pc:spChg>
      </pc:sldChg>
      <pc:sldChg chg="modSp mod">
        <pc:chgData name="Abena Poku-Awuku" userId="d2e7c70c-e5e1-4d25-8e5c-98cb23decede" providerId="ADAL" clId="{DB317EE1-A5A4-42BF-84C0-6CAF908957BC}" dt="2023-11-08T09:06:44.736" v="254" actId="207"/>
        <pc:sldMkLst>
          <pc:docMk/>
          <pc:sldMk cId="983841651" sldId="275"/>
        </pc:sldMkLst>
        <pc:spChg chg="mod">
          <ac:chgData name="Abena Poku-Awuku" userId="d2e7c70c-e5e1-4d25-8e5c-98cb23decede" providerId="ADAL" clId="{DB317EE1-A5A4-42BF-84C0-6CAF908957BC}" dt="2023-11-08T09:06:44.736" v="254" actId="207"/>
          <ac:spMkLst>
            <pc:docMk/>
            <pc:sldMk cId="983841651" sldId="275"/>
            <ac:spMk id="6" creationId="{0DB88ECB-C14F-C2A4-82E4-EEE9A2FD68E7}"/>
          </ac:spMkLst>
        </pc:spChg>
      </pc:sldChg>
      <pc:sldChg chg="modSp mod">
        <pc:chgData name="Abena Poku-Awuku" userId="d2e7c70c-e5e1-4d25-8e5c-98cb23decede" providerId="ADAL" clId="{DB317EE1-A5A4-42BF-84C0-6CAF908957BC}" dt="2023-11-08T09:08:08.061" v="314" actId="20577"/>
        <pc:sldMkLst>
          <pc:docMk/>
          <pc:sldMk cId="1563070258" sldId="276"/>
        </pc:sldMkLst>
        <pc:spChg chg="mod">
          <ac:chgData name="Abena Poku-Awuku" userId="d2e7c70c-e5e1-4d25-8e5c-98cb23decede" providerId="ADAL" clId="{DB317EE1-A5A4-42BF-84C0-6CAF908957BC}" dt="2023-11-08T09:08:08.061" v="314" actId="20577"/>
          <ac:spMkLst>
            <pc:docMk/>
            <pc:sldMk cId="1563070258" sldId="276"/>
            <ac:spMk id="9" creationId="{67A8FC95-EAFB-1191-55D8-4800E45E6C6B}"/>
          </ac:spMkLst>
        </pc:spChg>
      </pc:sldChg>
      <pc:sldChg chg="modSp mod">
        <pc:chgData name="Abena Poku-Awuku" userId="d2e7c70c-e5e1-4d25-8e5c-98cb23decede" providerId="ADAL" clId="{DB317EE1-A5A4-42BF-84C0-6CAF908957BC}" dt="2023-11-08T09:04:57.064" v="236" actId="207"/>
        <pc:sldMkLst>
          <pc:docMk/>
          <pc:sldMk cId="2486214867" sldId="278"/>
        </pc:sldMkLst>
        <pc:spChg chg="mod">
          <ac:chgData name="Abena Poku-Awuku" userId="d2e7c70c-e5e1-4d25-8e5c-98cb23decede" providerId="ADAL" clId="{DB317EE1-A5A4-42BF-84C0-6CAF908957BC}" dt="2023-11-08T09:04:57.064" v="236" actId="207"/>
          <ac:spMkLst>
            <pc:docMk/>
            <pc:sldMk cId="2486214867" sldId="278"/>
            <ac:spMk id="9" creationId="{BCEB37DE-4E07-EF11-1C29-40A991164C7D}"/>
          </ac:spMkLst>
        </pc:spChg>
      </pc:sldChg>
      <pc:sldChg chg="mod modShow">
        <pc:chgData name="Abena Poku-Awuku" userId="d2e7c70c-e5e1-4d25-8e5c-98cb23decede" providerId="ADAL" clId="{DB317EE1-A5A4-42BF-84C0-6CAF908957BC}" dt="2023-11-08T09:10:09.685" v="324" actId="729"/>
        <pc:sldMkLst>
          <pc:docMk/>
          <pc:sldMk cId="2328328196" sldId="279"/>
        </pc:sldMkLst>
      </pc:sldChg>
      <pc:sldChg chg="modSp mod">
        <pc:chgData name="Abena Poku-Awuku" userId="d2e7c70c-e5e1-4d25-8e5c-98cb23decede" providerId="ADAL" clId="{DB317EE1-A5A4-42BF-84C0-6CAF908957BC}" dt="2023-11-08T09:42:24.261" v="573" actId="207"/>
        <pc:sldMkLst>
          <pc:docMk/>
          <pc:sldMk cId="2568278731" sldId="280"/>
        </pc:sldMkLst>
        <pc:spChg chg="mod">
          <ac:chgData name="Abena Poku-Awuku" userId="d2e7c70c-e5e1-4d25-8e5c-98cb23decede" providerId="ADAL" clId="{DB317EE1-A5A4-42BF-84C0-6CAF908957BC}" dt="2023-11-08T09:42:24.261" v="573" actId="207"/>
          <ac:spMkLst>
            <pc:docMk/>
            <pc:sldMk cId="2568278731" sldId="280"/>
            <ac:spMk id="2" creationId="{257CE5B1-F571-6998-70D6-23B6612B8140}"/>
          </ac:spMkLst>
        </pc:spChg>
        <pc:spChg chg="mod">
          <ac:chgData name="Abena Poku-Awuku" userId="d2e7c70c-e5e1-4d25-8e5c-98cb23decede" providerId="ADAL" clId="{DB317EE1-A5A4-42BF-84C0-6CAF908957BC}" dt="2023-11-08T09:08:21.864" v="316" actId="207"/>
          <ac:spMkLst>
            <pc:docMk/>
            <pc:sldMk cId="2568278731" sldId="280"/>
            <ac:spMk id="3" creationId="{FD7270D7-DB7B-7D71-6C70-DDAAF1A3608B}"/>
          </ac:spMkLst>
        </pc:spChg>
        <pc:spChg chg="mod">
          <ac:chgData name="Abena Poku-Awuku" userId="d2e7c70c-e5e1-4d25-8e5c-98cb23decede" providerId="ADAL" clId="{DB317EE1-A5A4-42BF-84C0-6CAF908957BC}" dt="2023-11-08T09:08:26.582" v="317" actId="207"/>
          <ac:spMkLst>
            <pc:docMk/>
            <pc:sldMk cId="2568278731" sldId="280"/>
            <ac:spMk id="6" creationId="{45BDA1AD-DF72-398A-8691-085299026787}"/>
          </ac:spMkLst>
        </pc:spChg>
      </pc:sldChg>
      <pc:sldChg chg="modSp mod">
        <pc:chgData name="Abena Poku-Awuku" userId="d2e7c70c-e5e1-4d25-8e5c-98cb23decede" providerId="ADAL" clId="{DB317EE1-A5A4-42BF-84C0-6CAF908957BC}" dt="2023-11-08T09:05:55.406" v="244" actId="207"/>
        <pc:sldMkLst>
          <pc:docMk/>
          <pc:sldMk cId="1159615184" sldId="285"/>
        </pc:sldMkLst>
        <pc:spChg chg="mod">
          <ac:chgData name="Abena Poku-Awuku" userId="d2e7c70c-e5e1-4d25-8e5c-98cb23decede" providerId="ADAL" clId="{DB317EE1-A5A4-42BF-84C0-6CAF908957BC}" dt="2023-11-08T09:05:55.406" v="244" actId="207"/>
          <ac:spMkLst>
            <pc:docMk/>
            <pc:sldMk cId="1159615184" sldId="285"/>
            <ac:spMk id="3" creationId="{ACD68328-C5FC-EA28-4C88-FBF8E56843BE}"/>
          </ac:spMkLst>
        </pc:spChg>
      </pc:sldChg>
      <pc:sldChg chg="modSp mod">
        <pc:chgData name="Abena Poku-Awuku" userId="d2e7c70c-e5e1-4d25-8e5c-98cb23decede" providerId="ADAL" clId="{DB317EE1-A5A4-42BF-84C0-6CAF908957BC}" dt="2023-11-08T09:42:29.912" v="574" actId="207"/>
        <pc:sldMkLst>
          <pc:docMk/>
          <pc:sldMk cId="2945510199" sldId="286"/>
        </pc:sldMkLst>
        <pc:spChg chg="mod">
          <ac:chgData name="Abena Poku-Awuku" userId="d2e7c70c-e5e1-4d25-8e5c-98cb23decede" providerId="ADAL" clId="{DB317EE1-A5A4-42BF-84C0-6CAF908957BC}" dt="2023-11-08T09:08:38.001" v="318" actId="207"/>
          <ac:spMkLst>
            <pc:docMk/>
            <pc:sldMk cId="2945510199" sldId="286"/>
            <ac:spMk id="3" creationId="{63E4C777-E187-BE62-A53E-77A5F447E21E}"/>
          </ac:spMkLst>
        </pc:spChg>
        <pc:spChg chg="mod">
          <ac:chgData name="Abena Poku-Awuku" userId="d2e7c70c-e5e1-4d25-8e5c-98cb23decede" providerId="ADAL" clId="{DB317EE1-A5A4-42BF-84C0-6CAF908957BC}" dt="2023-11-08T09:42:29.912" v="574" actId="207"/>
          <ac:spMkLst>
            <pc:docMk/>
            <pc:sldMk cId="2945510199" sldId="286"/>
            <ac:spMk id="5" creationId="{61861E41-3E1F-C558-A8BB-7E7E2D123532}"/>
          </ac:spMkLst>
        </pc:spChg>
      </pc:sldChg>
      <pc:sldChg chg="modSp add del mod">
        <pc:chgData name="Abena Poku-Awuku" userId="d2e7c70c-e5e1-4d25-8e5c-98cb23decede" providerId="ADAL" clId="{DB317EE1-A5A4-42BF-84C0-6CAF908957BC}" dt="2023-11-08T08:39:55.305" v="186" actId="207"/>
        <pc:sldMkLst>
          <pc:docMk/>
          <pc:sldMk cId="2533505811" sldId="287"/>
        </pc:sldMkLst>
        <pc:spChg chg="mod">
          <ac:chgData name="Abena Poku-Awuku" userId="d2e7c70c-e5e1-4d25-8e5c-98cb23decede" providerId="ADAL" clId="{DB317EE1-A5A4-42BF-84C0-6CAF908957BC}" dt="2023-11-08T08:39:55.305" v="186" actId="207"/>
          <ac:spMkLst>
            <pc:docMk/>
            <pc:sldMk cId="2533505811" sldId="287"/>
            <ac:spMk id="3" creationId="{13DF3B8E-C4DA-0481-E769-FB0B81326BE2}"/>
          </ac:spMkLst>
        </pc:spChg>
        <pc:spChg chg="mod">
          <ac:chgData name="Abena Poku-Awuku" userId="d2e7c70c-e5e1-4d25-8e5c-98cb23decede" providerId="ADAL" clId="{DB317EE1-A5A4-42BF-84C0-6CAF908957BC}" dt="2023-11-08T08:39:51.138" v="185" actId="207"/>
          <ac:spMkLst>
            <pc:docMk/>
            <pc:sldMk cId="2533505811" sldId="287"/>
            <ac:spMk id="11" creationId="{00000000-0000-0000-0000-000000000000}"/>
          </ac:spMkLst>
        </pc:spChg>
      </pc:sldChg>
      <pc:sldChg chg="mod modShow">
        <pc:chgData name="Abena Poku-Awuku" userId="d2e7c70c-e5e1-4d25-8e5c-98cb23decede" providerId="ADAL" clId="{DB317EE1-A5A4-42BF-84C0-6CAF908957BC}" dt="2023-11-08T09:10:18.904" v="325" actId="729"/>
        <pc:sldMkLst>
          <pc:docMk/>
          <pc:sldMk cId="1438166951" sldId="288"/>
        </pc:sldMkLst>
      </pc:sldChg>
      <pc:sldChg chg="modSp mod">
        <pc:chgData name="Abena Poku-Awuku" userId="d2e7c70c-e5e1-4d25-8e5c-98cb23decede" providerId="ADAL" clId="{DB317EE1-A5A4-42BF-84C0-6CAF908957BC}" dt="2023-11-08T09:05:36.595" v="242" actId="207"/>
        <pc:sldMkLst>
          <pc:docMk/>
          <pc:sldMk cId="337143999" sldId="289"/>
        </pc:sldMkLst>
        <pc:spChg chg="mod">
          <ac:chgData name="Abena Poku-Awuku" userId="d2e7c70c-e5e1-4d25-8e5c-98cb23decede" providerId="ADAL" clId="{DB317EE1-A5A4-42BF-84C0-6CAF908957BC}" dt="2023-11-08T09:05:28.120" v="241" actId="207"/>
          <ac:spMkLst>
            <pc:docMk/>
            <pc:sldMk cId="337143999" sldId="289"/>
            <ac:spMk id="3" creationId="{7EDA3ED7-A3F0-F893-894A-BD8D5C9CEE4A}"/>
          </ac:spMkLst>
        </pc:spChg>
        <pc:spChg chg="mod">
          <ac:chgData name="Abena Poku-Awuku" userId="d2e7c70c-e5e1-4d25-8e5c-98cb23decede" providerId="ADAL" clId="{DB317EE1-A5A4-42BF-84C0-6CAF908957BC}" dt="2023-11-08T09:05:36.595" v="242" actId="207"/>
          <ac:spMkLst>
            <pc:docMk/>
            <pc:sldMk cId="337143999" sldId="289"/>
            <ac:spMk id="12" creationId="{C53BA4EF-67C4-984C-9E47-E26EB33A98B9}"/>
          </ac:spMkLst>
        </pc:spChg>
      </pc:sldChg>
      <pc:sldChg chg="modSp mod">
        <pc:chgData name="Abena Poku-Awuku" userId="d2e7c70c-e5e1-4d25-8e5c-98cb23decede" providerId="ADAL" clId="{DB317EE1-A5A4-42BF-84C0-6CAF908957BC}" dt="2023-11-08T09:05:47.512" v="243" actId="207"/>
        <pc:sldMkLst>
          <pc:docMk/>
          <pc:sldMk cId="473891839" sldId="290"/>
        </pc:sldMkLst>
        <pc:spChg chg="mod">
          <ac:chgData name="Abena Poku-Awuku" userId="d2e7c70c-e5e1-4d25-8e5c-98cb23decede" providerId="ADAL" clId="{DB317EE1-A5A4-42BF-84C0-6CAF908957BC}" dt="2023-11-08T09:05:47.512" v="243" actId="207"/>
          <ac:spMkLst>
            <pc:docMk/>
            <pc:sldMk cId="473891839" sldId="290"/>
            <ac:spMk id="5" creationId="{F0FE8E59-537B-CE12-90D8-BFEF2C688097}"/>
          </ac:spMkLst>
        </pc:spChg>
      </pc:sldChg>
      <pc:sldChg chg="modSp mod">
        <pc:chgData name="Abena Poku-Awuku" userId="d2e7c70c-e5e1-4d25-8e5c-98cb23decede" providerId="ADAL" clId="{DB317EE1-A5A4-42BF-84C0-6CAF908957BC}" dt="2023-11-08T09:08:58.111" v="321" actId="207"/>
        <pc:sldMkLst>
          <pc:docMk/>
          <pc:sldMk cId="1874251046" sldId="292"/>
        </pc:sldMkLst>
        <pc:spChg chg="mod">
          <ac:chgData name="Abena Poku-Awuku" userId="d2e7c70c-e5e1-4d25-8e5c-98cb23decede" providerId="ADAL" clId="{DB317EE1-A5A4-42BF-84C0-6CAF908957BC}" dt="2023-11-08T09:08:58.111" v="321" actId="207"/>
          <ac:spMkLst>
            <pc:docMk/>
            <pc:sldMk cId="1874251046" sldId="292"/>
            <ac:spMk id="9" creationId="{A26E0EA0-2696-A2E3-7BA1-5CB2780C09BF}"/>
          </ac:spMkLst>
        </pc:spChg>
        <pc:spChg chg="mod">
          <ac:chgData name="Abena Poku-Awuku" userId="d2e7c70c-e5e1-4d25-8e5c-98cb23decede" providerId="ADAL" clId="{DB317EE1-A5A4-42BF-84C0-6CAF908957BC}" dt="2023-11-08T09:08:53.614" v="320" actId="207"/>
          <ac:spMkLst>
            <pc:docMk/>
            <pc:sldMk cId="1874251046" sldId="292"/>
            <ac:spMk id="11" creationId="{06CAB550-9B7E-36D6-FE45-4CFF3A0B09A4}"/>
          </ac:spMkLst>
        </pc:spChg>
        <pc:spChg chg="mod">
          <ac:chgData name="Abena Poku-Awuku" userId="d2e7c70c-e5e1-4d25-8e5c-98cb23decede" providerId="ADAL" clId="{DB317EE1-A5A4-42BF-84C0-6CAF908957BC}" dt="2023-11-08T09:08:48.852" v="319" actId="207"/>
          <ac:spMkLst>
            <pc:docMk/>
            <pc:sldMk cId="1874251046" sldId="292"/>
            <ac:spMk id="12" creationId="{C0547675-7B55-2D42-A855-8ADDD837362D}"/>
          </ac:spMkLst>
        </pc:spChg>
      </pc:sldChg>
      <pc:sldChg chg="modSp">
        <pc:chgData name="Abena Poku-Awuku" userId="d2e7c70c-e5e1-4d25-8e5c-98cb23decede" providerId="ADAL" clId="{DB317EE1-A5A4-42BF-84C0-6CAF908957BC}" dt="2023-11-08T08:32:25.066" v="139"/>
        <pc:sldMkLst>
          <pc:docMk/>
          <pc:sldMk cId="3160160327" sldId="313"/>
        </pc:sldMkLst>
        <pc:graphicFrameChg chg="mod">
          <ac:chgData name="Abena Poku-Awuku" userId="d2e7c70c-e5e1-4d25-8e5c-98cb23decede" providerId="ADAL" clId="{DB317EE1-A5A4-42BF-84C0-6CAF908957BC}" dt="2023-11-08T08:32:25.066" v="139"/>
          <ac:graphicFrameMkLst>
            <pc:docMk/>
            <pc:sldMk cId="3160160327" sldId="313"/>
            <ac:graphicFrameMk id="4" creationId="{F699E281-45D9-43E7-8C79-F3DCC5F5E44E}"/>
          </ac:graphicFrameMkLst>
        </pc:graphicFrameChg>
      </pc:sldChg>
      <pc:sldChg chg="modSp">
        <pc:chgData name="Abena Poku-Awuku" userId="d2e7c70c-e5e1-4d25-8e5c-98cb23decede" providerId="ADAL" clId="{DB317EE1-A5A4-42BF-84C0-6CAF908957BC}" dt="2023-11-08T08:35:13.293" v="162"/>
        <pc:sldMkLst>
          <pc:docMk/>
          <pc:sldMk cId="2506760593" sldId="318"/>
        </pc:sldMkLst>
        <pc:graphicFrameChg chg="mod">
          <ac:chgData name="Abena Poku-Awuku" userId="d2e7c70c-e5e1-4d25-8e5c-98cb23decede" providerId="ADAL" clId="{DB317EE1-A5A4-42BF-84C0-6CAF908957BC}" dt="2023-11-08T08:35:13.293" v="162"/>
          <ac:graphicFrameMkLst>
            <pc:docMk/>
            <pc:sldMk cId="2506760593" sldId="318"/>
            <ac:graphicFrameMk id="6" creationId="{A2F45F10-44D2-4B9E-8CDA-B203DCDB717C}"/>
          </ac:graphicFrameMkLst>
        </pc:graphicFrameChg>
      </pc:sldChg>
      <pc:sldChg chg="modSp mod">
        <pc:chgData name="Abena Poku-Awuku" userId="d2e7c70c-e5e1-4d25-8e5c-98cb23decede" providerId="ADAL" clId="{DB317EE1-A5A4-42BF-84C0-6CAF908957BC}" dt="2023-11-08T09:18:07.137" v="345" actId="2711"/>
        <pc:sldMkLst>
          <pc:docMk/>
          <pc:sldMk cId="120568151" sldId="325"/>
        </pc:sldMkLst>
        <pc:spChg chg="mod">
          <ac:chgData name="Abena Poku-Awuku" userId="d2e7c70c-e5e1-4d25-8e5c-98cb23decede" providerId="ADAL" clId="{DB317EE1-A5A4-42BF-84C0-6CAF908957BC}" dt="2023-11-08T09:18:07.137" v="345" actId="2711"/>
          <ac:spMkLst>
            <pc:docMk/>
            <pc:sldMk cId="120568151" sldId="325"/>
            <ac:spMk id="2" creationId="{F3301C05-691C-5AD0-58FB-E909F59A88EA}"/>
          </ac:spMkLst>
        </pc:spChg>
      </pc:sldChg>
      <pc:sldChg chg="modSp mod">
        <pc:chgData name="Abena Poku-Awuku" userId="d2e7c70c-e5e1-4d25-8e5c-98cb23decede" providerId="ADAL" clId="{DB317EE1-A5A4-42BF-84C0-6CAF908957BC}" dt="2023-11-08T09:22:13.036" v="391" actId="2711"/>
        <pc:sldMkLst>
          <pc:docMk/>
          <pc:sldMk cId="936918771" sldId="329"/>
        </pc:sldMkLst>
        <pc:spChg chg="mod">
          <ac:chgData name="Abena Poku-Awuku" userId="d2e7c70c-e5e1-4d25-8e5c-98cb23decede" providerId="ADAL" clId="{DB317EE1-A5A4-42BF-84C0-6CAF908957BC}" dt="2023-11-08T09:22:13.036" v="391" actId="2711"/>
          <ac:spMkLst>
            <pc:docMk/>
            <pc:sldMk cId="936918771" sldId="329"/>
            <ac:spMk id="2" creationId="{F3301C05-691C-5AD0-58FB-E909F59A88EA}"/>
          </ac:spMkLst>
        </pc:spChg>
      </pc:sldChg>
      <pc:sldChg chg="modSp mod">
        <pc:chgData name="Abena Poku-Awuku" userId="d2e7c70c-e5e1-4d25-8e5c-98cb23decede" providerId="ADAL" clId="{DB317EE1-A5A4-42BF-84C0-6CAF908957BC}" dt="2023-11-08T09:21:41.997" v="385" actId="2711"/>
        <pc:sldMkLst>
          <pc:docMk/>
          <pc:sldMk cId="2151258857" sldId="330"/>
        </pc:sldMkLst>
        <pc:spChg chg="mod">
          <ac:chgData name="Abena Poku-Awuku" userId="d2e7c70c-e5e1-4d25-8e5c-98cb23decede" providerId="ADAL" clId="{DB317EE1-A5A4-42BF-84C0-6CAF908957BC}" dt="2023-11-08T09:21:41.997" v="385" actId="2711"/>
          <ac:spMkLst>
            <pc:docMk/>
            <pc:sldMk cId="2151258857" sldId="330"/>
            <ac:spMk id="2" creationId="{F3301C05-691C-5AD0-58FB-E909F59A88EA}"/>
          </ac:spMkLst>
        </pc:spChg>
      </pc:sldChg>
      <pc:sldChg chg="modSp mod">
        <pc:chgData name="Abena Poku-Awuku" userId="d2e7c70c-e5e1-4d25-8e5c-98cb23decede" providerId="ADAL" clId="{DB317EE1-A5A4-42BF-84C0-6CAF908957BC}" dt="2023-11-08T09:21:55.289" v="388" actId="2711"/>
        <pc:sldMkLst>
          <pc:docMk/>
          <pc:sldMk cId="992005420" sldId="331"/>
        </pc:sldMkLst>
        <pc:spChg chg="mod">
          <ac:chgData name="Abena Poku-Awuku" userId="d2e7c70c-e5e1-4d25-8e5c-98cb23decede" providerId="ADAL" clId="{DB317EE1-A5A4-42BF-84C0-6CAF908957BC}" dt="2023-11-08T09:21:55.289" v="388" actId="2711"/>
          <ac:spMkLst>
            <pc:docMk/>
            <pc:sldMk cId="992005420" sldId="331"/>
            <ac:spMk id="2" creationId="{F3301C05-691C-5AD0-58FB-E909F59A88EA}"/>
          </ac:spMkLst>
        </pc:spChg>
      </pc:sldChg>
      <pc:sldChg chg="modSp add del mod">
        <pc:chgData name="Abena Poku-Awuku" userId="d2e7c70c-e5e1-4d25-8e5c-98cb23decede" providerId="ADAL" clId="{DB317EE1-A5A4-42BF-84C0-6CAF908957BC}" dt="2023-11-08T08:40:46.154" v="191" actId="207"/>
        <pc:sldMkLst>
          <pc:docMk/>
          <pc:sldMk cId="3752153561" sldId="339"/>
        </pc:sldMkLst>
        <pc:spChg chg="mod">
          <ac:chgData name="Abena Poku-Awuku" userId="d2e7c70c-e5e1-4d25-8e5c-98cb23decede" providerId="ADAL" clId="{DB317EE1-A5A4-42BF-84C0-6CAF908957BC}" dt="2023-11-08T08:40:46.154" v="191" actId="207"/>
          <ac:spMkLst>
            <pc:docMk/>
            <pc:sldMk cId="3752153561" sldId="339"/>
            <ac:spMk id="3" creationId="{B08414A8-7A5D-9B40-B9E0-582034DE12FC}"/>
          </ac:spMkLst>
        </pc:spChg>
      </pc:sldChg>
      <pc:sldChg chg="modSp mod">
        <pc:chgData name="Abena Poku-Awuku" userId="d2e7c70c-e5e1-4d25-8e5c-98cb23decede" providerId="ADAL" clId="{DB317EE1-A5A4-42BF-84C0-6CAF908957BC}" dt="2023-11-08T09:35:15.507" v="526" actId="14100"/>
        <pc:sldMkLst>
          <pc:docMk/>
          <pc:sldMk cId="3472437895" sldId="341"/>
        </pc:sldMkLst>
        <pc:spChg chg="mod">
          <ac:chgData name="Abena Poku-Awuku" userId="d2e7c70c-e5e1-4d25-8e5c-98cb23decede" providerId="ADAL" clId="{DB317EE1-A5A4-42BF-84C0-6CAF908957BC}" dt="2023-11-08T09:25:53.121" v="451" actId="27636"/>
          <ac:spMkLst>
            <pc:docMk/>
            <pc:sldMk cId="3472437895" sldId="341"/>
            <ac:spMk id="2" creationId="{F3301C05-691C-5AD0-58FB-E909F59A88EA}"/>
          </ac:spMkLst>
        </pc:spChg>
        <pc:spChg chg="mod">
          <ac:chgData name="Abena Poku-Awuku" userId="d2e7c70c-e5e1-4d25-8e5c-98cb23decede" providerId="ADAL" clId="{DB317EE1-A5A4-42BF-84C0-6CAF908957BC}" dt="2023-11-08T09:34:43.801" v="522" actId="255"/>
          <ac:spMkLst>
            <pc:docMk/>
            <pc:sldMk cId="3472437895" sldId="341"/>
            <ac:spMk id="4" creationId="{7D41C7BF-7829-DC1D-C937-F118B25EE535}"/>
          </ac:spMkLst>
        </pc:spChg>
        <pc:spChg chg="mod">
          <ac:chgData name="Abena Poku-Awuku" userId="d2e7c70c-e5e1-4d25-8e5c-98cb23decede" providerId="ADAL" clId="{DB317EE1-A5A4-42BF-84C0-6CAF908957BC}" dt="2023-11-08T09:35:15.507" v="526" actId="14100"/>
          <ac:spMkLst>
            <pc:docMk/>
            <pc:sldMk cId="3472437895" sldId="341"/>
            <ac:spMk id="5" creationId="{3EA5163D-0402-86A7-2E3D-C644CE401ED3}"/>
          </ac:spMkLst>
        </pc:spChg>
      </pc:sldChg>
      <pc:sldChg chg="modSp mod">
        <pc:chgData name="Abena Poku-Awuku" userId="d2e7c70c-e5e1-4d25-8e5c-98cb23decede" providerId="ADAL" clId="{DB317EE1-A5A4-42BF-84C0-6CAF908957BC}" dt="2023-11-08T09:32:14.534" v="505" actId="2711"/>
        <pc:sldMkLst>
          <pc:docMk/>
          <pc:sldMk cId="2677399116" sldId="344"/>
        </pc:sldMkLst>
        <pc:spChg chg="mod">
          <ac:chgData name="Abena Poku-Awuku" userId="d2e7c70c-e5e1-4d25-8e5c-98cb23decede" providerId="ADAL" clId="{DB317EE1-A5A4-42BF-84C0-6CAF908957BC}" dt="2023-11-08T09:32:14.534" v="505" actId="2711"/>
          <ac:spMkLst>
            <pc:docMk/>
            <pc:sldMk cId="2677399116" sldId="344"/>
            <ac:spMk id="2" creationId="{F3301C05-691C-5AD0-58FB-E909F59A88EA}"/>
          </ac:spMkLst>
        </pc:spChg>
      </pc:sldChg>
      <pc:sldChg chg="modSp mod">
        <pc:chgData name="Abena Poku-Awuku" userId="d2e7c70c-e5e1-4d25-8e5c-98cb23decede" providerId="ADAL" clId="{DB317EE1-A5A4-42BF-84C0-6CAF908957BC}" dt="2023-11-08T09:32:35.701" v="507" actId="2711"/>
        <pc:sldMkLst>
          <pc:docMk/>
          <pc:sldMk cId="2104727397" sldId="347"/>
        </pc:sldMkLst>
        <pc:spChg chg="mod">
          <ac:chgData name="Abena Poku-Awuku" userId="d2e7c70c-e5e1-4d25-8e5c-98cb23decede" providerId="ADAL" clId="{DB317EE1-A5A4-42BF-84C0-6CAF908957BC}" dt="2023-11-08T09:32:35.701" v="507" actId="2711"/>
          <ac:spMkLst>
            <pc:docMk/>
            <pc:sldMk cId="2104727397" sldId="347"/>
            <ac:spMk id="2" creationId="{F3301C05-691C-5AD0-58FB-E909F59A88EA}"/>
          </ac:spMkLst>
        </pc:spChg>
      </pc:sldChg>
      <pc:sldChg chg="modSp mod">
        <pc:chgData name="Abena Poku-Awuku" userId="d2e7c70c-e5e1-4d25-8e5c-98cb23decede" providerId="ADAL" clId="{DB317EE1-A5A4-42BF-84C0-6CAF908957BC}" dt="2023-11-08T09:33:00.435" v="511" actId="255"/>
        <pc:sldMkLst>
          <pc:docMk/>
          <pc:sldMk cId="4278657752" sldId="348"/>
        </pc:sldMkLst>
        <pc:spChg chg="mod">
          <ac:chgData name="Abena Poku-Awuku" userId="d2e7c70c-e5e1-4d25-8e5c-98cb23decede" providerId="ADAL" clId="{DB317EE1-A5A4-42BF-84C0-6CAF908957BC}" dt="2023-11-08T09:33:00.435" v="511" actId="255"/>
          <ac:spMkLst>
            <pc:docMk/>
            <pc:sldMk cId="4278657752" sldId="348"/>
            <ac:spMk id="2" creationId="{F3301C05-691C-5AD0-58FB-E909F59A88EA}"/>
          </ac:spMkLst>
        </pc:spChg>
      </pc:sldChg>
      <pc:sldChg chg="modSp mod">
        <pc:chgData name="Abena Poku-Awuku" userId="d2e7c70c-e5e1-4d25-8e5c-98cb23decede" providerId="ADAL" clId="{DB317EE1-A5A4-42BF-84C0-6CAF908957BC}" dt="2023-11-08T09:32:48.320" v="509" actId="2711"/>
        <pc:sldMkLst>
          <pc:docMk/>
          <pc:sldMk cId="716900324" sldId="349"/>
        </pc:sldMkLst>
        <pc:spChg chg="mod">
          <ac:chgData name="Abena Poku-Awuku" userId="d2e7c70c-e5e1-4d25-8e5c-98cb23decede" providerId="ADAL" clId="{DB317EE1-A5A4-42BF-84C0-6CAF908957BC}" dt="2023-11-08T09:32:48.320" v="509" actId="2711"/>
          <ac:spMkLst>
            <pc:docMk/>
            <pc:sldMk cId="716900324" sldId="349"/>
            <ac:spMk id="2" creationId="{F3301C05-691C-5AD0-58FB-E909F59A88EA}"/>
          </ac:spMkLst>
        </pc:spChg>
      </pc:sldChg>
      <pc:sldChg chg="modSp mod">
        <pc:chgData name="Abena Poku-Awuku" userId="d2e7c70c-e5e1-4d25-8e5c-98cb23decede" providerId="ADAL" clId="{DB317EE1-A5A4-42BF-84C0-6CAF908957BC}" dt="2023-11-08T09:20:07.866" v="382" actId="2711"/>
        <pc:sldMkLst>
          <pc:docMk/>
          <pc:sldMk cId="736217096" sldId="350"/>
        </pc:sldMkLst>
        <pc:spChg chg="mod">
          <ac:chgData name="Abena Poku-Awuku" userId="d2e7c70c-e5e1-4d25-8e5c-98cb23decede" providerId="ADAL" clId="{DB317EE1-A5A4-42BF-84C0-6CAF908957BC}" dt="2023-11-08T09:20:07.866" v="382" actId="2711"/>
          <ac:spMkLst>
            <pc:docMk/>
            <pc:sldMk cId="736217096" sldId="350"/>
            <ac:spMk id="2" creationId="{F3301C05-691C-5AD0-58FB-E909F59A88EA}"/>
          </ac:spMkLst>
        </pc:spChg>
      </pc:sldChg>
      <pc:sldChg chg="modSp mod">
        <pc:chgData name="Abena Poku-Awuku" userId="d2e7c70c-e5e1-4d25-8e5c-98cb23decede" providerId="ADAL" clId="{DB317EE1-A5A4-42BF-84C0-6CAF908957BC}" dt="2023-11-08T09:19:07.670" v="353" actId="2711"/>
        <pc:sldMkLst>
          <pc:docMk/>
          <pc:sldMk cId="1694444799" sldId="353"/>
        </pc:sldMkLst>
        <pc:spChg chg="mod">
          <ac:chgData name="Abena Poku-Awuku" userId="d2e7c70c-e5e1-4d25-8e5c-98cb23decede" providerId="ADAL" clId="{DB317EE1-A5A4-42BF-84C0-6CAF908957BC}" dt="2023-11-08T09:19:07.670" v="353" actId="2711"/>
          <ac:spMkLst>
            <pc:docMk/>
            <pc:sldMk cId="1694444799" sldId="353"/>
            <ac:spMk id="2" creationId="{F3301C05-691C-5AD0-58FB-E909F59A88EA}"/>
          </ac:spMkLst>
        </pc:spChg>
        <pc:spChg chg="mod">
          <ac:chgData name="Abena Poku-Awuku" userId="d2e7c70c-e5e1-4d25-8e5c-98cb23decede" providerId="ADAL" clId="{DB317EE1-A5A4-42BF-84C0-6CAF908957BC}" dt="2023-11-08T09:18:33" v="346" actId="1076"/>
          <ac:spMkLst>
            <pc:docMk/>
            <pc:sldMk cId="1694444799" sldId="353"/>
            <ac:spMk id="8" creationId="{1E59E3FC-12A6-A728-A88E-8F5553850B58}"/>
          </ac:spMkLst>
        </pc:spChg>
        <pc:spChg chg="mod">
          <ac:chgData name="Abena Poku-Awuku" userId="d2e7c70c-e5e1-4d25-8e5c-98cb23decede" providerId="ADAL" clId="{DB317EE1-A5A4-42BF-84C0-6CAF908957BC}" dt="2023-11-08T09:18:37.089" v="347" actId="1076"/>
          <ac:spMkLst>
            <pc:docMk/>
            <pc:sldMk cId="1694444799" sldId="353"/>
            <ac:spMk id="10" creationId="{F717E5C1-ED7B-D4ED-275A-648A72FF3329}"/>
          </ac:spMkLst>
        </pc:spChg>
      </pc:sldChg>
      <pc:sldChg chg="modSp mod">
        <pc:chgData name="Abena Poku-Awuku" userId="d2e7c70c-e5e1-4d25-8e5c-98cb23decede" providerId="ADAL" clId="{DB317EE1-A5A4-42BF-84C0-6CAF908957BC}" dt="2023-11-08T09:19:32.265" v="374" actId="1038"/>
        <pc:sldMkLst>
          <pc:docMk/>
          <pc:sldMk cId="3266426679" sldId="354"/>
        </pc:sldMkLst>
        <pc:spChg chg="mod">
          <ac:chgData name="Abena Poku-Awuku" userId="d2e7c70c-e5e1-4d25-8e5c-98cb23decede" providerId="ADAL" clId="{DB317EE1-A5A4-42BF-84C0-6CAF908957BC}" dt="2023-11-08T09:19:32.265" v="374" actId="1038"/>
          <ac:spMkLst>
            <pc:docMk/>
            <pc:sldMk cId="3266426679" sldId="354"/>
            <ac:spMk id="2" creationId="{F3301C05-691C-5AD0-58FB-E909F59A88EA}"/>
          </ac:spMkLst>
        </pc:spChg>
        <pc:spChg chg="mod">
          <ac:chgData name="Abena Poku-Awuku" userId="d2e7c70c-e5e1-4d25-8e5c-98cb23decede" providerId="ADAL" clId="{DB317EE1-A5A4-42BF-84C0-6CAF908957BC}" dt="2023-11-08T09:19:15.596" v="354" actId="1076"/>
          <ac:spMkLst>
            <pc:docMk/>
            <pc:sldMk cId="3266426679" sldId="354"/>
            <ac:spMk id="5" creationId="{559C8E14-38EE-E6F5-1DDF-E366726772FA}"/>
          </ac:spMkLst>
        </pc:spChg>
      </pc:sldChg>
      <pc:sldChg chg="modSp mod">
        <pc:chgData name="Abena Poku-Awuku" userId="d2e7c70c-e5e1-4d25-8e5c-98cb23decede" providerId="ADAL" clId="{DB317EE1-A5A4-42BF-84C0-6CAF908957BC}" dt="2023-11-08T09:19:50.971" v="377" actId="1076"/>
        <pc:sldMkLst>
          <pc:docMk/>
          <pc:sldMk cId="2785186085" sldId="355"/>
        </pc:sldMkLst>
        <pc:spChg chg="mod">
          <ac:chgData name="Abena Poku-Awuku" userId="d2e7c70c-e5e1-4d25-8e5c-98cb23decede" providerId="ADAL" clId="{DB317EE1-A5A4-42BF-84C0-6CAF908957BC}" dt="2023-11-08T09:19:50.971" v="377" actId="1076"/>
          <ac:spMkLst>
            <pc:docMk/>
            <pc:sldMk cId="2785186085" sldId="355"/>
            <ac:spMk id="2" creationId="{F3301C05-691C-5AD0-58FB-E909F59A88EA}"/>
          </ac:spMkLst>
        </pc:spChg>
      </pc:sldChg>
      <pc:sldChg chg="modSp mod">
        <pc:chgData name="Abena Poku-Awuku" userId="d2e7c70c-e5e1-4d25-8e5c-98cb23decede" providerId="ADAL" clId="{DB317EE1-A5A4-42BF-84C0-6CAF908957BC}" dt="2023-11-08T09:34:10.584" v="519" actId="255"/>
        <pc:sldMkLst>
          <pc:docMk/>
          <pc:sldMk cId="2944732333" sldId="356"/>
        </pc:sldMkLst>
        <pc:spChg chg="mod">
          <ac:chgData name="Abena Poku-Awuku" userId="d2e7c70c-e5e1-4d25-8e5c-98cb23decede" providerId="ADAL" clId="{DB317EE1-A5A4-42BF-84C0-6CAF908957BC}" dt="2023-11-08T09:23:00.603" v="402" actId="255"/>
          <ac:spMkLst>
            <pc:docMk/>
            <pc:sldMk cId="2944732333" sldId="356"/>
            <ac:spMk id="2" creationId="{65E22593-ECCD-2528-5BA3-00118050A798}"/>
          </ac:spMkLst>
        </pc:spChg>
        <pc:spChg chg="mod">
          <ac:chgData name="Abena Poku-Awuku" userId="d2e7c70c-e5e1-4d25-8e5c-98cb23decede" providerId="ADAL" clId="{DB317EE1-A5A4-42BF-84C0-6CAF908957BC}" dt="2023-11-08T09:33:27.663" v="514" actId="255"/>
          <ac:spMkLst>
            <pc:docMk/>
            <pc:sldMk cId="2944732333" sldId="356"/>
            <ac:spMk id="3" creationId="{3EA61B60-9C8C-7476-2027-6C53FC52A167}"/>
          </ac:spMkLst>
        </pc:spChg>
        <pc:spChg chg="mod">
          <ac:chgData name="Abena Poku-Awuku" userId="d2e7c70c-e5e1-4d25-8e5c-98cb23decede" providerId="ADAL" clId="{DB317EE1-A5A4-42BF-84C0-6CAF908957BC}" dt="2023-11-08T09:34:10.584" v="519" actId="255"/>
          <ac:spMkLst>
            <pc:docMk/>
            <pc:sldMk cId="2944732333" sldId="356"/>
            <ac:spMk id="4" creationId="{34B10446-D986-D0D5-4057-D985B81651AB}"/>
          </ac:spMkLst>
        </pc:spChg>
      </pc:sldChg>
      <pc:sldChg chg="modSp mod">
        <pc:chgData name="Abena Poku-Awuku" userId="d2e7c70c-e5e1-4d25-8e5c-98cb23decede" providerId="ADAL" clId="{DB317EE1-A5A4-42BF-84C0-6CAF908957BC}" dt="2023-11-08T09:40:37.701" v="569" actId="114"/>
        <pc:sldMkLst>
          <pc:docMk/>
          <pc:sldMk cId="822155964" sldId="357"/>
        </pc:sldMkLst>
        <pc:spChg chg="mod">
          <ac:chgData name="Abena Poku-Awuku" userId="d2e7c70c-e5e1-4d25-8e5c-98cb23decede" providerId="ADAL" clId="{DB317EE1-A5A4-42BF-84C0-6CAF908957BC}" dt="2023-11-08T09:25:13.906" v="447" actId="14100"/>
          <ac:spMkLst>
            <pc:docMk/>
            <pc:sldMk cId="822155964" sldId="357"/>
            <ac:spMk id="2" creationId="{65E22593-ECCD-2528-5BA3-00118050A798}"/>
          </ac:spMkLst>
        </pc:spChg>
        <pc:spChg chg="mod">
          <ac:chgData name="Abena Poku-Awuku" userId="d2e7c70c-e5e1-4d25-8e5c-98cb23decede" providerId="ADAL" clId="{DB317EE1-A5A4-42BF-84C0-6CAF908957BC}" dt="2023-11-08T09:33:43.649" v="516" actId="255"/>
          <ac:spMkLst>
            <pc:docMk/>
            <pc:sldMk cId="822155964" sldId="357"/>
            <ac:spMk id="3" creationId="{3EA61B60-9C8C-7476-2027-6C53FC52A167}"/>
          </ac:spMkLst>
        </pc:spChg>
        <pc:spChg chg="mod">
          <ac:chgData name="Abena Poku-Awuku" userId="d2e7c70c-e5e1-4d25-8e5c-98cb23decede" providerId="ADAL" clId="{DB317EE1-A5A4-42BF-84C0-6CAF908957BC}" dt="2023-11-08T09:40:37.701" v="569" actId="114"/>
          <ac:spMkLst>
            <pc:docMk/>
            <pc:sldMk cId="822155964" sldId="357"/>
            <ac:spMk id="5" creationId="{458A12E9-0909-2821-CA54-C5601023C498}"/>
          </ac:spMkLst>
        </pc:spChg>
      </pc:sldChg>
      <pc:sldChg chg="modSp mod">
        <pc:chgData name="Abena Poku-Awuku" userId="d2e7c70c-e5e1-4d25-8e5c-98cb23decede" providerId="ADAL" clId="{DB317EE1-A5A4-42BF-84C0-6CAF908957BC}" dt="2023-11-08T09:34:36.073" v="521" actId="255"/>
        <pc:sldMkLst>
          <pc:docMk/>
          <pc:sldMk cId="2604514765" sldId="358"/>
        </pc:sldMkLst>
        <pc:spChg chg="mod">
          <ac:chgData name="Abena Poku-Awuku" userId="d2e7c70c-e5e1-4d25-8e5c-98cb23decede" providerId="ADAL" clId="{DB317EE1-A5A4-42BF-84C0-6CAF908957BC}" dt="2023-11-08T09:25:00.150" v="445" actId="255"/>
          <ac:spMkLst>
            <pc:docMk/>
            <pc:sldMk cId="2604514765" sldId="358"/>
            <ac:spMk id="2" creationId="{65E22593-ECCD-2528-5BA3-00118050A798}"/>
          </ac:spMkLst>
        </pc:spChg>
        <pc:spChg chg="mod">
          <ac:chgData name="Abena Poku-Awuku" userId="d2e7c70c-e5e1-4d25-8e5c-98cb23decede" providerId="ADAL" clId="{DB317EE1-A5A4-42BF-84C0-6CAF908957BC}" dt="2023-11-08T09:34:29.105" v="520" actId="255"/>
          <ac:spMkLst>
            <pc:docMk/>
            <pc:sldMk cId="2604514765" sldId="358"/>
            <ac:spMk id="3" creationId="{3EA61B60-9C8C-7476-2027-6C53FC52A167}"/>
          </ac:spMkLst>
        </pc:spChg>
        <pc:spChg chg="mod">
          <ac:chgData name="Abena Poku-Awuku" userId="d2e7c70c-e5e1-4d25-8e5c-98cb23decede" providerId="ADAL" clId="{DB317EE1-A5A4-42BF-84C0-6CAF908957BC}" dt="2023-11-08T09:34:36.073" v="521" actId="255"/>
          <ac:spMkLst>
            <pc:docMk/>
            <pc:sldMk cId="2604514765" sldId="358"/>
            <ac:spMk id="4" creationId="{F7BDB656-D397-8ABD-AD01-E8CA98E781D7}"/>
          </ac:spMkLst>
        </pc:spChg>
      </pc:sldChg>
      <pc:sldChg chg="modSp mod">
        <pc:chgData name="Abena Poku-Awuku" userId="d2e7c70c-e5e1-4d25-8e5c-98cb23decede" providerId="ADAL" clId="{DB317EE1-A5A4-42BF-84C0-6CAF908957BC}" dt="2023-11-08T09:35:28.863" v="528" actId="255"/>
        <pc:sldMkLst>
          <pc:docMk/>
          <pc:sldMk cId="2673036755" sldId="359"/>
        </pc:sldMkLst>
        <pc:spChg chg="mod">
          <ac:chgData name="Abena Poku-Awuku" userId="d2e7c70c-e5e1-4d25-8e5c-98cb23decede" providerId="ADAL" clId="{DB317EE1-A5A4-42BF-84C0-6CAF908957BC}" dt="2023-11-08T09:26:46.649" v="460" actId="255"/>
          <ac:spMkLst>
            <pc:docMk/>
            <pc:sldMk cId="2673036755" sldId="359"/>
            <ac:spMk id="2" creationId="{65E22593-ECCD-2528-5BA3-00118050A798}"/>
          </ac:spMkLst>
        </pc:spChg>
        <pc:spChg chg="mod">
          <ac:chgData name="Abena Poku-Awuku" userId="d2e7c70c-e5e1-4d25-8e5c-98cb23decede" providerId="ADAL" clId="{DB317EE1-A5A4-42BF-84C0-6CAF908957BC}" dt="2023-11-08T09:35:23.909" v="527" actId="255"/>
          <ac:spMkLst>
            <pc:docMk/>
            <pc:sldMk cId="2673036755" sldId="359"/>
            <ac:spMk id="3" creationId="{3EA61B60-9C8C-7476-2027-6C53FC52A167}"/>
          </ac:spMkLst>
        </pc:spChg>
        <pc:spChg chg="mod">
          <ac:chgData name="Abena Poku-Awuku" userId="d2e7c70c-e5e1-4d25-8e5c-98cb23decede" providerId="ADAL" clId="{DB317EE1-A5A4-42BF-84C0-6CAF908957BC}" dt="2023-11-08T09:35:28.863" v="528" actId="255"/>
          <ac:spMkLst>
            <pc:docMk/>
            <pc:sldMk cId="2673036755" sldId="359"/>
            <ac:spMk id="5" creationId="{33156B59-2AD4-C5E7-559B-98BB9F5C7C9A}"/>
          </ac:spMkLst>
        </pc:spChg>
      </pc:sldChg>
      <pc:sldChg chg="modSp mod">
        <pc:chgData name="Abena Poku-Awuku" userId="d2e7c70c-e5e1-4d25-8e5c-98cb23decede" providerId="ADAL" clId="{DB317EE1-A5A4-42BF-84C0-6CAF908957BC}" dt="2023-11-08T09:40:49.632" v="570" actId="114"/>
        <pc:sldMkLst>
          <pc:docMk/>
          <pc:sldMk cId="22636106" sldId="360"/>
        </pc:sldMkLst>
        <pc:spChg chg="mod">
          <ac:chgData name="Abena Poku-Awuku" userId="d2e7c70c-e5e1-4d25-8e5c-98cb23decede" providerId="ADAL" clId="{DB317EE1-A5A4-42BF-84C0-6CAF908957BC}" dt="2023-11-08T09:27:39.269" v="468" actId="255"/>
          <ac:spMkLst>
            <pc:docMk/>
            <pc:sldMk cId="22636106" sldId="360"/>
            <ac:spMk id="2" creationId="{65E22593-ECCD-2528-5BA3-00118050A798}"/>
          </ac:spMkLst>
        </pc:spChg>
        <pc:spChg chg="mod">
          <ac:chgData name="Abena Poku-Awuku" userId="d2e7c70c-e5e1-4d25-8e5c-98cb23decede" providerId="ADAL" clId="{DB317EE1-A5A4-42BF-84C0-6CAF908957BC}" dt="2023-11-08T09:35:45.771" v="530" actId="255"/>
          <ac:spMkLst>
            <pc:docMk/>
            <pc:sldMk cId="22636106" sldId="360"/>
            <ac:spMk id="3" creationId="{3EA61B60-9C8C-7476-2027-6C53FC52A167}"/>
          </ac:spMkLst>
        </pc:spChg>
        <pc:spChg chg="mod">
          <ac:chgData name="Abena Poku-Awuku" userId="d2e7c70c-e5e1-4d25-8e5c-98cb23decede" providerId="ADAL" clId="{DB317EE1-A5A4-42BF-84C0-6CAF908957BC}" dt="2023-11-08T09:40:49.632" v="570" actId="114"/>
          <ac:spMkLst>
            <pc:docMk/>
            <pc:sldMk cId="22636106" sldId="360"/>
            <ac:spMk id="4" creationId="{62A22C80-ECB8-A2F8-645B-CC9DF90899F9}"/>
          </ac:spMkLst>
        </pc:spChg>
        <pc:grpChg chg="mod">
          <ac:chgData name="Abena Poku-Awuku" userId="d2e7c70c-e5e1-4d25-8e5c-98cb23decede" providerId="ADAL" clId="{DB317EE1-A5A4-42BF-84C0-6CAF908957BC}" dt="2023-11-08T09:27:08.326" v="463" actId="1076"/>
          <ac:grpSpMkLst>
            <pc:docMk/>
            <pc:sldMk cId="22636106" sldId="360"/>
            <ac:grpSpMk id="6" creationId="{ECE3A58A-CDAD-5A36-BA70-B8CB3EEA3C09}"/>
          </ac:grpSpMkLst>
        </pc:grpChg>
      </pc:sldChg>
      <pc:sldChg chg="modSp mod">
        <pc:chgData name="Abena Poku-Awuku" userId="d2e7c70c-e5e1-4d25-8e5c-98cb23decede" providerId="ADAL" clId="{DB317EE1-A5A4-42BF-84C0-6CAF908957BC}" dt="2023-11-08T09:36:36.083" v="536" actId="255"/>
        <pc:sldMkLst>
          <pc:docMk/>
          <pc:sldMk cId="854709778" sldId="361"/>
        </pc:sldMkLst>
        <pc:spChg chg="mod">
          <ac:chgData name="Abena Poku-Awuku" userId="d2e7c70c-e5e1-4d25-8e5c-98cb23decede" providerId="ADAL" clId="{DB317EE1-A5A4-42BF-84C0-6CAF908957BC}" dt="2023-11-08T09:28:50.240" v="480" actId="2711"/>
          <ac:spMkLst>
            <pc:docMk/>
            <pc:sldMk cId="854709778" sldId="361"/>
            <ac:spMk id="2" creationId="{65E22593-ECCD-2528-5BA3-00118050A798}"/>
          </ac:spMkLst>
        </pc:spChg>
        <pc:spChg chg="mod">
          <ac:chgData name="Abena Poku-Awuku" userId="d2e7c70c-e5e1-4d25-8e5c-98cb23decede" providerId="ADAL" clId="{DB317EE1-A5A4-42BF-84C0-6CAF908957BC}" dt="2023-11-08T09:36:23.296" v="535" actId="255"/>
          <ac:spMkLst>
            <pc:docMk/>
            <pc:sldMk cId="854709778" sldId="361"/>
            <ac:spMk id="3" creationId="{3EA61B60-9C8C-7476-2027-6C53FC52A167}"/>
          </ac:spMkLst>
        </pc:spChg>
        <pc:spChg chg="mod">
          <ac:chgData name="Abena Poku-Awuku" userId="d2e7c70c-e5e1-4d25-8e5c-98cb23decede" providerId="ADAL" clId="{DB317EE1-A5A4-42BF-84C0-6CAF908957BC}" dt="2023-11-08T09:36:36.083" v="536" actId="255"/>
          <ac:spMkLst>
            <pc:docMk/>
            <pc:sldMk cId="854709778" sldId="361"/>
            <ac:spMk id="13" creationId="{BEEEC774-1770-4FE9-8CC8-39431D222B4F}"/>
          </ac:spMkLst>
        </pc:spChg>
      </pc:sldChg>
      <pc:sldChg chg="modSp mod">
        <pc:chgData name="Abena Poku-Awuku" userId="d2e7c70c-e5e1-4d25-8e5c-98cb23decede" providerId="ADAL" clId="{DB317EE1-A5A4-42BF-84C0-6CAF908957BC}" dt="2023-11-08T09:40:55.821" v="571" actId="114"/>
        <pc:sldMkLst>
          <pc:docMk/>
          <pc:sldMk cId="3377401085" sldId="362"/>
        </pc:sldMkLst>
        <pc:spChg chg="mod">
          <ac:chgData name="Abena Poku-Awuku" userId="d2e7c70c-e5e1-4d25-8e5c-98cb23decede" providerId="ADAL" clId="{DB317EE1-A5A4-42BF-84C0-6CAF908957BC}" dt="2023-11-08T09:28:08.864" v="472" actId="255"/>
          <ac:spMkLst>
            <pc:docMk/>
            <pc:sldMk cId="3377401085" sldId="362"/>
            <ac:spMk id="2" creationId="{65E22593-ECCD-2528-5BA3-00118050A798}"/>
          </ac:spMkLst>
        </pc:spChg>
        <pc:spChg chg="mod">
          <ac:chgData name="Abena Poku-Awuku" userId="d2e7c70c-e5e1-4d25-8e5c-98cb23decede" providerId="ADAL" clId="{DB317EE1-A5A4-42BF-84C0-6CAF908957BC}" dt="2023-11-08T09:35:55.764" v="531" actId="255"/>
          <ac:spMkLst>
            <pc:docMk/>
            <pc:sldMk cId="3377401085" sldId="362"/>
            <ac:spMk id="3" creationId="{3EA61B60-9C8C-7476-2027-6C53FC52A167}"/>
          </ac:spMkLst>
        </pc:spChg>
        <pc:spChg chg="mod">
          <ac:chgData name="Abena Poku-Awuku" userId="d2e7c70c-e5e1-4d25-8e5c-98cb23decede" providerId="ADAL" clId="{DB317EE1-A5A4-42BF-84C0-6CAF908957BC}" dt="2023-11-08T09:40:55.821" v="571" actId="114"/>
          <ac:spMkLst>
            <pc:docMk/>
            <pc:sldMk cId="3377401085" sldId="362"/>
            <ac:spMk id="5" creationId="{E5DA52B3-AB4A-F320-DE91-06F67E056496}"/>
          </ac:spMkLst>
        </pc:spChg>
      </pc:sldChg>
      <pc:sldChg chg="modSp mod">
        <pc:chgData name="Abena Poku-Awuku" userId="d2e7c70c-e5e1-4d25-8e5c-98cb23decede" providerId="ADAL" clId="{DB317EE1-A5A4-42BF-84C0-6CAF908957BC}" dt="2023-11-08T09:37:00.821" v="540" actId="14100"/>
        <pc:sldMkLst>
          <pc:docMk/>
          <pc:sldMk cId="390429211" sldId="363"/>
        </pc:sldMkLst>
        <pc:spChg chg="mod">
          <ac:chgData name="Abena Poku-Awuku" userId="d2e7c70c-e5e1-4d25-8e5c-98cb23decede" providerId="ADAL" clId="{DB317EE1-A5A4-42BF-84C0-6CAF908957BC}" dt="2023-11-08T09:29:20.681" v="487" actId="2711"/>
          <ac:spMkLst>
            <pc:docMk/>
            <pc:sldMk cId="390429211" sldId="363"/>
            <ac:spMk id="2" creationId="{65E22593-ECCD-2528-5BA3-00118050A798}"/>
          </ac:spMkLst>
        </pc:spChg>
        <pc:spChg chg="mod">
          <ac:chgData name="Abena Poku-Awuku" userId="d2e7c70c-e5e1-4d25-8e5c-98cb23decede" providerId="ADAL" clId="{DB317EE1-A5A4-42BF-84C0-6CAF908957BC}" dt="2023-11-08T09:36:44.763" v="537" actId="255"/>
          <ac:spMkLst>
            <pc:docMk/>
            <pc:sldMk cId="390429211" sldId="363"/>
            <ac:spMk id="3" creationId="{3EA61B60-9C8C-7476-2027-6C53FC52A167}"/>
          </ac:spMkLst>
        </pc:spChg>
        <pc:spChg chg="mod">
          <ac:chgData name="Abena Poku-Awuku" userId="d2e7c70c-e5e1-4d25-8e5c-98cb23decede" providerId="ADAL" clId="{DB317EE1-A5A4-42BF-84C0-6CAF908957BC}" dt="2023-11-08T09:37:00.821" v="540" actId="14100"/>
          <ac:spMkLst>
            <pc:docMk/>
            <pc:sldMk cId="390429211" sldId="363"/>
            <ac:spMk id="4" creationId="{546BD1E2-6F3C-8DB5-7C0B-CEABA90442E3}"/>
          </ac:spMkLst>
        </pc:spChg>
      </pc:sldChg>
      <pc:sldChg chg="modSp mod">
        <pc:chgData name="Abena Poku-Awuku" userId="d2e7c70c-e5e1-4d25-8e5c-98cb23decede" providerId="ADAL" clId="{DB317EE1-A5A4-42BF-84C0-6CAF908957BC}" dt="2023-11-08T09:37:19.301" v="542" actId="14100"/>
        <pc:sldMkLst>
          <pc:docMk/>
          <pc:sldMk cId="3966644171" sldId="364"/>
        </pc:sldMkLst>
        <pc:spChg chg="mod">
          <ac:chgData name="Abena Poku-Awuku" userId="d2e7c70c-e5e1-4d25-8e5c-98cb23decede" providerId="ADAL" clId="{DB317EE1-A5A4-42BF-84C0-6CAF908957BC}" dt="2023-11-08T09:30:17.796" v="494" actId="2711"/>
          <ac:spMkLst>
            <pc:docMk/>
            <pc:sldMk cId="3966644171" sldId="364"/>
            <ac:spMk id="2" creationId="{65E22593-ECCD-2528-5BA3-00118050A798}"/>
          </ac:spMkLst>
        </pc:spChg>
        <pc:spChg chg="mod">
          <ac:chgData name="Abena Poku-Awuku" userId="d2e7c70c-e5e1-4d25-8e5c-98cb23decede" providerId="ADAL" clId="{DB317EE1-A5A4-42BF-84C0-6CAF908957BC}" dt="2023-11-08T09:29:51.284" v="491" actId="14100"/>
          <ac:spMkLst>
            <pc:docMk/>
            <pc:sldMk cId="3966644171" sldId="364"/>
            <ac:spMk id="3" creationId="{3EA61B60-9C8C-7476-2027-6C53FC52A167}"/>
          </ac:spMkLst>
        </pc:spChg>
        <pc:spChg chg="mod">
          <ac:chgData name="Abena Poku-Awuku" userId="d2e7c70c-e5e1-4d25-8e5c-98cb23decede" providerId="ADAL" clId="{DB317EE1-A5A4-42BF-84C0-6CAF908957BC}" dt="2023-11-08T09:37:19.301" v="542" actId="14100"/>
          <ac:spMkLst>
            <pc:docMk/>
            <pc:sldMk cId="3966644171" sldId="364"/>
            <ac:spMk id="4" creationId="{546BD1E2-6F3C-8DB5-7C0B-CEABA90442E3}"/>
          </ac:spMkLst>
        </pc:spChg>
      </pc:sldChg>
      <pc:sldChg chg="modSp mod">
        <pc:chgData name="Abena Poku-Awuku" userId="d2e7c70c-e5e1-4d25-8e5c-98cb23decede" providerId="ADAL" clId="{DB317EE1-A5A4-42BF-84C0-6CAF908957BC}" dt="2023-11-08T09:31:07.920" v="498" actId="20577"/>
        <pc:sldMkLst>
          <pc:docMk/>
          <pc:sldMk cId="4144280670" sldId="365"/>
        </pc:sldMkLst>
        <pc:spChg chg="mod">
          <ac:chgData name="Abena Poku-Awuku" userId="d2e7c70c-e5e1-4d25-8e5c-98cb23decede" providerId="ADAL" clId="{DB317EE1-A5A4-42BF-84C0-6CAF908957BC}" dt="2023-11-08T09:31:07.920" v="498" actId="20577"/>
          <ac:spMkLst>
            <pc:docMk/>
            <pc:sldMk cId="4144280670" sldId="365"/>
            <ac:spMk id="2" creationId="{65E22593-ECCD-2528-5BA3-00118050A798}"/>
          </ac:spMkLst>
        </pc:spChg>
        <pc:spChg chg="mod">
          <ac:chgData name="Abena Poku-Awuku" userId="d2e7c70c-e5e1-4d25-8e5c-98cb23decede" providerId="ADAL" clId="{DB317EE1-A5A4-42BF-84C0-6CAF908957BC}" dt="2023-11-08T09:31:01.389" v="497" actId="14100"/>
          <ac:spMkLst>
            <pc:docMk/>
            <pc:sldMk cId="4144280670" sldId="365"/>
            <ac:spMk id="3" creationId="{3EA61B60-9C8C-7476-2027-6C53FC52A167}"/>
          </ac:spMkLst>
        </pc:spChg>
      </pc:sldChg>
      <pc:sldChg chg="modSp mod">
        <pc:chgData name="Abena Poku-Awuku" userId="d2e7c70c-e5e1-4d25-8e5c-98cb23decede" providerId="ADAL" clId="{DB317EE1-A5A4-42BF-84C0-6CAF908957BC}" dt="2023-11-08T09:31:43.630" v="503" actId="2711"/>
        <pc:sldMkLst>
          <pc:docMk/>
          <pc:sldMk cId="588240161" sldId="366"/>
        </pc:sldMkLst>
        <pc:spChg chg="mod">
          <ac:chgData name="Abena Poku-Awuku" userId="d2e7c70c-e5e1-4d25-8e5c-98cb23decede" providerId="ADAL" clId="{DB317EE1-A5A4-42BF-84C0-6CAF908957BC}" dt="2023-11-08T09:31:43.630" v="503" actId="2711"/>
          <ac:spMkLst>
            <pc:docMk/>
            <pc:sldMk cId="588240161" sldId="366"/>
            <ac:spMk id="2" creationId="{65E22593-ECCD-2528-5BA3-00118050A798}"/>
          </ac:spMkLst>
        </pc:spChg>
      </pc:sldChg>
      <pc:sldChg chg="modSp add del mod">
        <pc:chgData name="Abena Poku-Awuku" userId="d2e7c70c-e5e1-4d25-8e5c-98cb23decede" providerId="ADAL" clId="{DB317EE1-A5A4-42BF-84C0-6CAF908957BC}" dt="2023-11-08T08:42:52.755" v="215" actId="207"/>
        <pc:sldMkLst>
          <pc:docMk/>
          <pc:sldMk cId="679294332" sldId="381"/>
        </pc:sldMkLst>
        <pc:graphicFrameChg chg="mod modGraphic">
          <ac:chgData name="Abena Poku-Awuku" userId="d2e7c70c-e5e1-4d25-8e5c-98cb23decede" providerId="ADAL" clId="{DB317EE1-A5A4-42BF-84C0-6CAF908957BC}" dt="2023-11-08T08:42:52.755" v="215" actId="207"/>
          <ac:graphicFrameMkLst>
            <pc:docMk/>
            <pc:sldMk cId="679294332" sldId="381"/>
            <ac:graphicFrameMk id="7" creationId="{EEDE6E36-1966-4A15-31F9-18A7311C366F}"/>
          </ac:graphicFrameMkLst>
        </pc:graphicFrameChg>
      </pc:sldChg>
      <pc:sldChg chg="add del">
        <pc:chgData name="Abena Poku-Awuku" userId="d2e7c70c-e5e1-4d25-8e5c-98cb23decede" providerId="ADAL" clId="{DB317EE1-A5A4-42BF-84C0-6CAF908957BC}" dt="2023-11-08T08:47:40.229" v="234"/>
        <pc:sldMkLst>
          <pc:docMk/>
          <pc:sldMk cId="1221448650" sldId="743"/>
        </pc:sldMkLst>
      </pc:sldChg>
      <pc:sldChg chg="modSp add del mod">
        <pc:chgData name="Abena Poku-Awuku" userId="d2e7c70c-e5e1-4d25-8e5c-98cb23decede" providerId="ADAL" clId="{DB317EE1-A5A4-42BF-84C0-6CAF908957BC}" dt="2023-11-08T08:42:59.695" v="216" actId="207"/>
        <pc:sldMkLst>
          <pc:docMk/>
          <pc:sldMk cId="1090723412" sldId="2709"/>
        </pc:sldMkLst>
        <pc:spChg chg="mod">
          <ac:chgData name="Abena Poku-Awuku" userId="d2e7c70c-e5e1-4d25-8e5c-98cb23decede" providerId="ADAL" clId="{DB317EE1-A5A4-42BF-84C0-6CAF908957BC}" dt="2023-11-08T08:42:59.695" v="216" actId="207"/>
          <ac:spMkLst>
            <pc:docMk/>
            <pc:sldMk cId="1090723412" sldId="2709"/>
            <ac:spMk id="3" creationId="{9789AA45-C501-2338-F55A-A35E8FF111F6}"/>
          </ac:spMkLst>
        </pc:spChg>
      </pc:sldChg>
      <pc:sldChg chg="modSp add del mod">
        <pc:chgData name="Abena Poku-Awuku" userId="d2e7c70c-e5e1-4d25-8e5c-98cb23decede" providerId="ADAL" clId="{DB317EE1-A5A4-42BF-84C0-6CAF908957BC}" dt="2023-11-08T08:43:10.914" v="218" actId="207"/>
        <pc:sldMkLst>
          <pc:docMk/>
          <pc:sldMk cId="2095121481" sldId="2710"/>
        </pc:sldMkLst>
        <pc:spChg chg="mod">
          <ac:chgData name="Abena Poku-Awuku" userId="d2e7c70c-e5e1-4d25-8e5c-98cb23decede" providerId="ADAL" clId="{DB317EE1-A5A4-42BF-84C0-6CAF908957BC}" dt="2023-11-08T08:43:10.914" v="218" actId="207"/>
          <ac:spMkLst>
            <pc:docMk/>
            <pc:sldMk cId="2095121481" sldId="2710"/>
            <ac:spMk id="3" creationId="{4C73814C-7A55-2CF6-5E62-A99525FE3BB3}"/>
          </ac:spMkLst>
        </pc:spChg>
      </pc:sldChg>
      <pc:sldChg chg="add del">
        <pc:chgData name="Abena Poku-Awuku" userId="d2e7c70c-e5e1-4d25-8e5c-98cb23decede" providerId="ADAL" clId="{DB317EE1-A5A4-42BF-84C0-6CAF908957BC}" dt="2023-11-08T08:38:51.358" v="183"/>
        <pc:sldMkLst>
          <pc:docMk/>
          <pc:sldMk cId="2545800475" sldId="2711"/>
        </pc:sldMkLst>
      </pc:sldChg>
      <pc:sldChg chg="add del">
        <pc:chgData name="Abena Poku-Awuku" userId="d2e7c70c-e5e1-4d25-8e5c-98cb23decede" providerId="ADAL" clId="{DB317EE1-A5A4-42BF-84C0-6CAF908957BC}" dt="2023-11-08T08:38:51.358" v="183"/>
        <pc:sldMkLst>
          <pc:docMk/>
          <pc:sldMk cId="985910167" sldId="2712"/>
        </pc:sldMkLst>
      </pc:sldChg>
      <pc:sldChg chg="modSp add del mod">
        <pc:chgData name="Abena Poku-Awuku" userId="d2e7c70c-e5e1-4d25-8e5c-98cb23decede" providerId="ADAL" clId="{DB317EE1-A5A4-42BF-84C0-6CAF908957BC}" dt="2023-11-08T08:40:54.679" v="192" actId="207"/>
        <pc:sldMkLst>
          <pc:docMk/>
          <pc:sldMk cId="2469293171" sldId="2713"/>
        </pc:sldMkLst>
        <pc:spChg chg="mod">
          <ac:chgData name="Abena Poku-Awuku" userId="d2e7c70c-e5e1-4d25-8e5c-98cb23decede" providerId="ADAL" clId="{DB317EE1-A5A4-42BF-84C0-6CAF908957BC}" dt="2023-11-08T08:40:54.679" v="192" actId="207"/>
          <ac:spMkLst>
            <pc:docMk/>
            <pc:sldMk cId="2469293171" sldId="2713"/>
            <ac:spMk id="69" creationId="{4FCDC6AF-818A-E045-894F-2C64BFB5494C}"/>
          </ac:spMkLst>
        </pc:spChg>
      </pc:sldChg>
      <pc:sldChg chg="modSp add del mod">
        <pc:chgData name="Abena Poku-Awuku" userId="d2e7c70c-e5e1-4d25-8e5c-98cb23decede" providerId="ADAL" clId="{DB317EE1-A5A4-42BF-84C0-6CAF908957BC}" dt="2023-11-08T08:40:36.618" v="190" actId="207"/>
        <pc:sldMkLst>
          <pc:docMk/>
          <pc:sldMk cId="1092913791" sldId="2714"/>
        </pc:sldMkLst>
        <pc:spChg chg="mod">
          <ac:chgData name="Abena Poku-Awuku" userId="d2e7c70c-e5e1-4d25-8e5c-98cb23decede" providerId="ADAL" clId="{DB317EE1-A5A4-42BF-84C0-6CAF908957BC}" dt="2023-11-08T08:40:36.618" v="190" actId="207"/>
          <ac:spMkLst>
            <pc:docMk/>
            <pc:sldMk cId="1092913791" sldId="2714"/>
            <ac:spMk id="20" creationId="{ACC6A888-CD6E-9662-C651-FAD009589F73}"/>
          </ac:spMkLst>
        </pc:spChg>
      </pc:sldChg>
      <pc:sldChg chg="add del setBg">
        <pc:chgData name="Abena Poku-Awuku" userId="d2e7c70c-e5e1-4d25-8e5c-98cb23decede" providerId="ADAL" clId="{DB317EE1-A5A4-42BF-84C0-6CAF908957BC}" dt="2023-11-08T08:38:51.358" v="183"/>
        <pc:sldMkLst>
          <pc:docMk/>
          <pc:sldMk cId="2746102796" sldId="2715"/>
        </pc:sldMkLst>
      </pc:sldChg>
      <pc:sldChg chg="add del">
        <pc:chgData name="Abena Poku-Awuku" userId="d2e7c70c-e5e1-4d25-8e5c-98cb23decede" providerId="ADAL" clId="{DB317EE1-A5A4-42BF-84C0-6CAF908957BC}" dt="2023-11-08T08:47:40.229" v="234"/>
        <pc:sldMkLst>
          <pc:docMk/>
          <pc:sldMk cId="2063581448" sldId="2831"/>
        </pc:sldMkLst>
      </pc:sldChg>
      <pc:sldChg chg="add del">
        <pc:chgData name="Abena Poku-Awuku" userId="d2e7c70c-e5e1-4d25-8e5c-98cb23decede" providerId="ADAL" clId="{DB317EE1-A5A4-42BF-84C0-6CAF908957BC}" dt="2023-11-08T08:47:40.229" v="234"/>
        <pc:sldMkLst>
          <pc:docMk/>
          <pc:sldMk cId="1183943529" sldId="2834"/>
        </pc:sldMkLst>
      </pc:sldChg>
      <pc:sldChg chg="add del setBg">
        <pc:chgData name="Abena Poku-Awuku" userId="d2e7c70c-e5e1-4d25-8e5c-98cb23decede" providerId="ADAL" clId="{DB317EE1-A5A4-42BF-84C0-6CAF908957BC}" dt="2023-11-08T08:47:40.229" v="234"/>
        <pc:sldMkLst>
          <pc:docMk/>
          <pc:sldMk cId="3791603734" sldId="2835"/>
        </pc:sldMkLst>
      </pc:sldChg>
      <pc:sldChg chg="modSp mod">
        <pc:chgData name="Abena Poku-Awuku" userId="d2e7c70c-e5e1-4d25-8e5c-98cb23decede" providerId="ADAL" clId="{DB317EE1-A5A4-42BF-84C0-6CAF908957BC}" dt="2023-11-08T08:26:10.154" v="15" actId="14100"/>
        <pc:sldMkLst>
          <pc:docMk/>
          <pc:sldMk cId="3549893516" sldId="3977"/>
        </pc:sldMkLst>
        <pc:spChg chg="mod">
          <ac:chgData name="Abena Poku-Awuku" userId="d2e7c70c-e5e1-4d25-8e5c-98cb23decede" providerId="ADAL" clId="{DB317EE1-A5A4-42BF-84C0-6CAF908957BC}" dt="2023-11-08T08:26:10.154" v="15" actId="14100"/>
          <ac:spMkLst>
            <pc:docMk/>
            <pc:sldMk cId="3549893516" sldId="3977"/>
            <ac:spMk id="15" creationId="{16AF8D05-4569-8E4B-A58A-79D879413808}"/>
          </ac:spMkLst>
        </pc:spChg>
      </pc:sldChg>
      <pc:sldChg chg="modSp mod">
        <pc:chgData name="Abena Poku-Awuku" userId="d2e7c70c-e5e1-4d25-8e5c-98cb23decede" providerId="ADAL" clId="{DB317EE1-A5A4-42BF-84C0-6CAF908957BC}" dt="2023-11-08T08:25:38.111" v="12" actId="14100"/>
        <pc:sldMkLst>
          <pc:docMk/>
          <pc:sldMk cId="616865995" sldId="3986"/>
        </pc:sldMkLst>
        <pc:graphicFrameChg chg="mod modGraphic">
          <ac:chgData name="Abena Poku-Awuku" userId="d2e7c70c-e5e1-4d25-8e5c-98cb23decede" providerId="ADAL" clId="{DB317EE1-A5A4-42BF-84C0-6CAF908957BC}" dt="2023-11-08T08:25:38.111" v="12" actId="14100"/>
          <ac:graphicFrameMkLst>
            <pc:docMk/>
            <pc:sldMk cId="616865995" sldId="3986"/>
            <ac:graphicFrameMk id="8" creationId="{D5F73F10-B3F4-8944-9811-AE711AE6EBD8}"/>
          </ac:graphicFrameMkLst>
        </pc:graphicFrameChg>
      </pc:sldChg>
      <pc:sldChg chg="modSp mod">
        <pc:chgData name="Abena Poku-Awuku" userId="d2e7c70c-e5e1-4d25-8e5c-98cb23decede" providerId="ADAL" clId="{DB317EE1-A5A4-42BF-84C0-6CAF908957BC}" dt="2023-11-08T08:29:20.133" v="121" actId="1037"/>
        <pc:sldMkLst>
          <pc:docMk/>
          <pc:sldMk cId="2239029937" sldId="3987"/>
        </pc:sldMkLst>
        <pc:spChg chg="mod">
          <ac:chgData name="Abena Poku-Awuku" userId="d2e7c70c-e5e1-4d25-8e5c-98cb23decede" providerId="ADAL" clId="{DB317EE1-A5A4-42BF-84C0-6CAF908957BC}" dt="2023-11-08T08:28:50.823" v="68" actId="1076"/>
          <ac:spMkLst>
            <pc:docMk/>
            <pc:sldMk cId="2239029937" sldId="3987"/>
            <ac:spMk id="2" creationId="{BC65F9F5-1F4C-8FB1-3818-6D24A8E23861}"/>
          </ac:spMkLst>
        </pc:spChg>
        <pc:spChg chg="mod">
          <ac:chgData name="Abena Poku-Awuku" userId="d2e7c70c-e5e1-4d25-8e5c-98cb23decede" providerId="ADAL" clId="{DB317EE1-A5A4-42BF-84C0-6CAF908957BC}" dt="2023-11-08T08:29:20.133" v="121" actId="1037"/>
          <ac:spMkLst>
            <pc:docMk/>
            <pc:sldMk cId="2239029937" sldId="3987"/>
            <ac:spMk id="7" creationId="{C900B377-89E9-B44A-ADBE-35C430FDEF59}"/>
          </ac:spMkLst>
        </pc:spChg>
        <pc:spChg chg="mod">
          <ac:chgData name="Abena Poku-Awuku" userId="d2e7c70c-e5e1-4d25-8e5c-98cb23decede" providerId="ADAL" clId="{DB317EE1-A5A4-42BF-84C0-6CAF908957BC}" dt="2023-11-08T08:29:20.133" v="121" actId="1037"/>
          <ac:spMkLst>
            <pc:docMk/>
            <pc:sldMk cId="2239029937" sldId="3987"/>
            <ac:spMk id="9" creationId="{54192530-798D-AE4E-BE70-00CE1AFBD20D}"/>
          </ac:spMkLst>
        </pc:spChg>
        <pc:spChg chg="mod">
          <ac:chgData name="Abena Poku-Awuku" userId="d2e7c70c-e5e1-4d25-8e5c-98cb23decede" providerId="ADAL" clId="{DB317EE1-A5A4-42BF-84C0-6CAF908957BC}" dt="2023-11-08T08:29:20.133" v="121" actId="1037"/>
          <ac:spMkLst>
            <pc:docMk/>
            <pc:sldMk cId="2239029937" sldId="3987"/>
            <ac:spMk id="23" creationId="{C26F2D8B-1347-D04F-8C35-535C3F01587C}"/>
          </ac:spMkLst>
        </pc:spChg>
        <pc:spChg chg="mod">
          <ac:chgData name="Abena Poku-Awuku" userId="d2e7c70c-e5e1-4d25-8e5c-98cb23decede" providerId="ADAL" clId="{DB317EE1-A5A4-42BF-84C0-6CAF908957BC}" dt="2023-11-08T08:29:20.133" v="121" actId="1037"/>
          <ac:spMkLst>
            <pc:docMk/>
            <pc:sldMk cId="2239029937" sldId="3987"/>
            <ac:spMk id="27" creationId="{26605AB3-3EB6-2D4C-99D6-136487AD5552}"/>
          </ac:spMkLst>
        </pc:spChg>
        <pc:graphicFrameChg chg="mod">
          <ac:chgData name="Abena Poku-Awuku" userId="d2e7c70c-e5e1-4d25-8e5c-98cb23decede" providerId="ADAL" clId="{DB317EE1-A5A4-42BF-84C0-6CAF908957BC}" dt="2023-11-08T08:29:04.319" v="98" actId="1036"/>
          <ac:graphicFrameMkLst>
            <pc:docMk/>
            <pc:sldMk cId="2239029937" sldId="3987"/>
            <ac:graphicFrameMk id="14" creationId="{8ED16DE2-84AC-784C-89F5-8E91EC48EF31}"/>
          </ac:graphicFrameMkLst>
        </pc:graphicFrameChg>
      </pc:sldChg>
      <pc:sldChg chg="modSp mod">
        <pc:chgData name="Abena Poku-Awuku" userId="d2e7c70c-e5e1-4d25-8e5c-98cb23decede" providerId="ADAL" clId="{DB317EE1-A5A4-42BF-84C0-6CAF908957BC}" dt="2023-11-08T08:36:58.905" v="176" actId="20577"/>
        <pc:sldMkLst>
          <pc:docMk/>
          <pc:sldMk cId="1710542777" sldId="3989"/>
        </pc:sldMkLst>
        <pc:spChg chg="mod">
          <ac:chgData name="Abena Poku-Awuku" userId="d2e7c70c-e5e1-4d25-8e5c-98cb23decede" providerId="ADAL" clId="{DB317EE1-A5A4-42BF-84C0-6CAF908957BC}" dt="2023-11-08T08:36:33.789" v="171" actId="14100"/>
          <ac:spMkLst>
            <pc:docMk/>
            <pc:sldMk cId="1710542777" sldId="3989"/>
            <ac:spMk id="2" creationId="{58C89AAB-1BA2-A8F0-2C4B-CAC1EECE341A}"/>
          </ac:spMkLst>
        </pc:spChg>
        <pc:spChg chg="mod">
          <ac:chgData name="Abena Poku-Awuku" userId="d2e7c70c-e5e1-4d25-8e5c-98cb23decede" providerId="ADAL" clId="{DB317EE1-A5A4-42BF-84C0-6CAF908957BC}" dt="2023-11-08T08:36:58.905" v="176" actId="20577"/>
          <ac:spMkLst>
            <pc:docMk/>
            <pc:sldMk cId="1710542777" sldId="3989"/>
            <ac:spMk id="3" creationId="{BA8E4DFF-70A1-FB44-97AF-BB665E1423C8}"/>
          </ac:spMkLst>
        </pc:spChg>
      </pc:sldChg>
      <pc:sldChg chg="modSp mod">
        <pc:chgData name="Abena Poku-Awuku" userId="d2e7c70c-e5e1-4d25-8e5c-98cb23decede" providerId="ADAL" clId="{DB317EE1-A5A4-42BF-84C0-6CAF908957BC}" dt="2023-11-08T08:27:37.057" v="30" actId="1076"/>
        <pc:sldMkLst>
          <pc:docMk/>
          <pc:sldMk cId="2490457542" sldId="3990"/>
        </pc:sldMkLst>
        <pc:spChg chg="mod">
          <ac:chgData name="Abena Poku-Awuku" userId="d2e7c70c-e5e1-4d25-8e5c-98cb23decede" providerId="ADAL" clId="{DB317EE1-A5A4-42BF-84C0-6CAF908957BC}" dt="2023-11-08T08:27:37.057" v="30" actId="1076"/>
          <ac:spMkLst>
            <pc:docMk/>
            <pc:sldMk cId="2490457542" sldId="3990"/>
            <ac:spMk id="2" creationId="{58C89AAB-1BA2-A8F0-2C4B-CAC1EECE341A}"/>
          </ac:spMkLst>
        </pc:spChg>
        <pc:graphicFrameChg chg="mod modGraphic">
          <ac:chgData name="Abena Poku-Awuku" userId="d2e7c70c-e5e1-4d25-8e5c-98cb23decede" providerId="ADAL" clId="{DB317EE1-A5A4-42BF-84C0-6CAF908957BC}" dt="2023-11-08T08:27:32.560" v="29" actId="1076"/>
          <ac:graphicFrameMkLst>
            <pc:docMk/>
            <pc:sldMk cId="2490457542" sldId="3990"/>
            <ac:graphicFrameMk id="14" creationId="{09CF0026-856C-7044-AD1B-0BC0F2B6E403}"/>
          </ac:graphicFrameMkLst>
        </pc:graphicFrameChg>
      </pc:sldChg>
      <pc:sldChg chg="modSp mod">
        <pc:chgData name="Abena Poku-Awuku" userId="d2e7c70c-e5e1-4d25-8e5c-98cb23decede" providerId="ADAL" clId="{DB317EE1-A5A4-42BF-84C0-6CAF908957BC}" dt="2023-11-08T08:37:39.433" v="178" actId="1076"/>
        <pc:sldMkLst>
          <pc:docMk/>
          <pc:sldMk cId="1903984687" sldId="3991"/>
        </pc:sldMkLst>
        <pc:spChg chg="mod">
          <ac:chgData name="Abena Poku-Awuku" userId="d2e7c70c-e5e1-4d25-8e5c-98cb23decede" providerId="ADAL" clId="{DB317EE1-A5A4-42BF-84C0-6CAF908957BC}" dt="2023-11-08T08:37:39.433" v="178" actId="1076"/>
          <ac:spMkLst>
            <pc:docMk/>
            <pc:sldMk cId="1903984687" sldId="3991"/>
            <ac:spMk id="2" creationId="{BC3B9CCA-D14E-488F-9A14-B31EB812AAC4}"/>
          </ac:spMkLst>
        </pc:spChg>
      </pc:sldChg>
      <pc:sldChg chg="modSp add del mod">
        <pc:chgData name="Abena Poku-Awuku" userId="d2e7c70c-e5e1-4d25-8e5c-98cb23decede" providerId="ADAL" clId="{DB317EE1-A5A4-42BF-84C0-6CAF908957BC}" dt="2023-11-08T08:38:51.358" v="183"/>
        <pc:sldMkLst>
          <pc:docMk/>
          <pc:sldMk cId="2571010996" sldId="3992"/>
        </pc:sldMkLst>
        <pc:spChg chg="mod">
          <ac:chgData name="Abena Poku-Awuku" userId="d2e7c70c-e5e1-4d25-8e5c-98cb23decede" providerId="ADAL" clId="{DB317EE1-A5A4-42BF-84C0-6CAF908957BC}" dt="2023-11-08T08:38:51.358" v="183"/>
          <ac:spMkLst>
            <pc:docMk/>
            <pc:sldMk cId="2571010996" sldId="3992"/>
            <ac:spMk id="6" creationId="{1D1FAE32-1731-6F4E-9960-DD4B4530228A}"/>
          </ac:spMkLst>
        </pc:spChg>
      </pc:sldChg>
      <pc:sldChg chg="add del">
        <pc:chgData name="Abena Poku-Awuku" userId="d2e7c70c-e5e1-4d25-8e5c-98cb23decede" providerId="ADAL" clId="{DB317EE1-A5A4-42BF-84C0-6CAF908957BC}" dt="2023-11-08T08:47:40.229" v="234"/>
        <pc:sldMkLst>
          <pc:docMk/>
          <pc:sldMk cId="131594848" sldId="3993"/>
        </pc:sldMkLst>
      </pc:sldChg>
      <pc:sldChg chg="del">
        <pc:chgData name="Abena Poku-Awuku" userId="d2e7c70c-e5e1-4d25-8e5c-98cb23decede" providerId="ADAL" clId="{DB317EE1-A5A4-42BF-84C0-6CAF908957BC}" dt="2023-11-08T09:11:38.126" v="326" actId="2696"/>
        <pc:sldMkLst>
          <pc:docMk/>
          <pc:sldMk cId="673241729" sldId="3993"/>
        </pc:sldMkLst>
      </pc:sldChg>
      <pc:sldChg chg="add">
        <pc:chgData name="Abena Poku-Awuku" userId="d2e7c70c-e5e1-4d25-8e5c-98cb23decede" providerId="ADAL" clId="{DB317EE1-A5A4-42BF-84C0-6CAF908957BC}" dt="2023-11-08T09:11:49.634" v="327"/>
        <pc:sldMkLst>
          <pc:docMk/>
          <pc:sldMk cId="1043829236" sldId="3993"/>
        </pc:sldMkLst>
      </pc:sldChg>
      <pc:sldChg chg="modSp add del mod">
        <pc:chgData name="Abena Poku-Awuku" userId="d2e7c70c-e5e1-4d25-8e5c-98cb23decede" providerId="ADAL" clId="{DB317EE1-A5A4-42BF-84C0-6CAF908957BC}" dt="2023-11-08T08:47:40.229" v="234"/>
        <pc:sldMkLst>
          <pc:docMk/>
          <pc:sldMk cId="1914753858" sldId="3994"/>
        </pc:sldMkLst>
        <pc:spChg chg="mod">
          <ac:chgData name="Abena Poku-Awuku" userId="d2e7c70c-e5e1-4d25-8e5c-98cb23decede" providerId="ADAL" clId="{DB317EE1-A5A4-42BF-84C0-6CAF908957BC}" dt="2023-11-08T08:47:40.229" v="234"/>
          <ac:spMkLst>
            <pc:docMk/>
            <pc:sldMk cId="1914753858" sldId="3994"/>
            <ac:spMk id="38" creationId="{550E5C95-8DDA-47DC-FC99-44CA18ACB7E9}"/>
          </ac:spMkLst>
        </pc:spChg>
      </pc:sldChg>
      <pc:sldChg chg="modSp mod">
        <pc:chgData name="Abena Poku-Awuku" userId="d2e7c70c-e5e1-4d25-8e5c-98cb23decede" providerId="ADAL" clId="{DB317EE1-A5A4-42BF-84C0-6CAF908957BC}" dt="2023-11-08T09:04:50.857" v="235" actId="207"/>
        <pc:sldMkLst>
          <pc:docMk/>
          <pc:sldMk cId="1521204403" sldId="3996"/>
        </pc:sldMkLst>
        <pc:spChg chg="mod">
          <ac:chgData name="Abena Poku-Awuku" userId="d2e7c70c-e5e1-4d25-8e5c-98cb23decede" providerId="ADAL" clId="{DB317EE1-A5A4-42BF-84C0-6CAF908957BC}" dt="2023-11-08T09:04:50.857" v="235" actId="207"/>
          <ac:spMkLst>
            <pc:docMk/>
            <pc:sldMk cId="1521204403" sldId="3996"/>
            <ac:spMk id="10" creationId="{3D32257C-0770-AD5A-1A35-55C95132632E}"/>
          </ac:spMkLst>
        </pc:spChg>
      </pc:sldChg>
      <pc:sldChg chg="modSp mod">
        <pc:chgData name="Abena Poku-Awuku" userId="d2e7c70c-e5e1-4d25-8e5c-98cb23decede" providerId="ADAL" clId="{DB317EE1-A5A4-42BF-84C0-6CAF908957BC}" dt="2023-11-08T09:05:05.387" v="237" actId="207"/>
        <pc:sldMkLst>
          <pc:docMk/>
          <pc:sldMk cId="4023542017" sldId="3997"/>
        </pc:sldMkLst>
        <pc:spChg chg="mod">
          <ac:chgData name="Abena Poku-Awuku" userId="d2e7c70c-e5e1-4d25-8e5c-98cb23decede" providerId="ADAL" clId="{DB317EE1-A5A4-42BF-84C0-6CAF908957BC}" dt="2023-11-08T09:05:05.387" v="237" actId="207"/>
          <ac:spMkLst>
            <pc:docMk/>
            <pc:sldMk cId="4023542017" sldId="3997"/>
            <ac:spMk id="3" creationId="{11C09F27-77CB-4789-CB03-8682AD2BF152}"/>
          </ac:spMkLst>
        </pc:spChg>
      </pc:sldChg>
      <pc:sldChg chg="mod modShow">
        <pc:chgData name="Abena Poku-Awuku" userId="d2e7c70c-e5e1-4d25-8e5c-98cb23decede" providerId="ADAL" clId="{DB317EE1-A5A4-42BF-84C0-6CAF908957BC}" dt="2023-11-08T09:09:56.159" v="323" actId="729"/>
        <pc:sldMkLst>
          <pc:docMk/>
          <pc:sldMk cId="2223012734" sldId="3998"/>
        </pc:sldMkLst>
      </pc:sldChg>
      <pc:sldChg chg="modSp mod">
        <pc:chgData name="Abena Poku-Awuku" userId="d2e7c70c-e5e1-4d25-8e5c-98cb23decede" providerId="ADAL" clId="{DB317EE1-A5A4-42BF-84C0-6CAF908957BC}" dt="2023-11-08T09:17:40.783" v="340" actId="113"/>
        <pc:sldMkLst>
          <pc:docMk/>
          <pc:sldMk cId="799564796" sldId="4000"/>
        </pc:sldMkLst>
        <pc:spChg chg="mod">
          <ac:chgData name="Abena Poku-Awuku" userId="d2e7c70c-e5e1-4d25-8e5c-98cb23decede" providerId="ADAL" clId="{DB317EE1-A5A4-42BF-84C0-6CAF908957BC}" dt="2023-11-08T09:17:40.783" v="340" actId="113"/>
          <ac:spMkLst>
            <pc:docMk/>
            <pc:sldMk cId="799564796" sldId="4000"/>
            <ac:spMk id="2" creationId="{CEB083BB-39DB-4935-3EB4-63FAB95A69BE}"/>
          </ac:spMkLst>
        </pc:spChg>
        <pc:spChg chg="mod">
          <ac:chgData name="Abena Poku-Awuku" userId="d2e7c70c-e5e1-4d25-8e5c-98cb23decede" providerId="ADAL" clId="{DB317EE1-A5A4-42BF-84C0-6CAF908957BC}" dt="2023-11-08T09:15:26.496" v="335" actId="27636"/>
          <ac:spMkLst>
            <pc:docMk/>
            <pc:sldMk cId="799564796" sldId="4000"/>
            <ac:spMk id="3" creationId="{C038F818-201B-0488-03B8-FD149F5FBD08}"/>
          </ac:spMkLst>
        </pc:spChg>
      </pc:sldChg>
      <pc:sldChg chg="modSp mod">
        <pc:chgData name="Abena Poku-Awuku" userId="d2e7c70c-e5e1-4d25-8e5c-98cb23decede" providerId="ADAL" clId="{DB317EE1-A5A4-42BF-84C0-6CAF908957BC}" dt="2023-11-08T09:17:48.099" v="341" actId="255"/>
        <pc:sldMkLst>
          <pc:docMk/>
          <pc:sldMk cId="393860892" sldId="4001"/>
        </pc:sldMkLst>
        <pc:spChg chg="mod">
          <ac:chgData name="Abena Poku-Awuku" userId="d2e7c70c-e5e1-4d25-8e5c-98cb23decede" providerId="ADAL" clId="{DB317EE1-A5A4-42BF-84C0-6CAF908957BC}" dt="2023-11-08T09:17:48.099" v="341" actId="255"/>
          <ac:spMkLst>
            <pc:docMk/>
            <pc:sldMk cId="393860892" sldId="4001"/>
            <ac:spMk id="2" creationId="{F3301C05-691C-5AD0-58FB-E909F59A88E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ell\Documents\Consultations\PNLP\EDCTP-RMO-CPS\Analyse%20des%20donn&#233;es\Analyses%20quanti\figur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'perceptions (2)'!$D$37</c:f>
              <c:strCache>
                <c:ptCount val="1"/>
                <c:pt idx="0">
                  <c:v>Post-intervention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'perceptions (2)'!$C$38:$C$42</c:f>
              <c:strCache>
                <c:ptCount val="5"/>
                <c:pt idx="0">
                  <c:v>Distributors visiting the household were known to them</c:v>
                </c:pt>
                <c:pt idx="1">
                  <c:v>Had the confidence in the information given the distributors</c:v>
                </c:pt>
                <c:pt idx="2">
                  <c:v>Preferred the local distributors to the previous ones</c:v>
                </c:pt>
                <c:pt idx="3">
                  <c:v>Believed that SMC is effective in preventing malaria</c:v>
                </c:pt>
                <c:pt idx="4">
                  <c:v>Believed that SMC would not harm their children</c:v>
                </c:pt>
              </c:strCache>
            </c:strRef>
          </c:cat>
          <c:val>
            <c:numRef>
              <c:f>'perceptions (2)'!$D$38:$D$42</c:f>
              <c:numCache>
                <c:formatCode>0%</c:formatCode>
                <c:ptCount val="5"/>
                <c:pt idx="0">
                  <c:v>0.96</c:v>
                </c:pt>
                <c:pt idx="1">
                  <c:v>0.96</c:v>
                </c:pt>
                <c:pt idx="2">
                  <c:v>0.79</c:v>
                </c:pt>
                <c:pt idx="3">
                  <c:v>0.95</c:v>
                </c:pt>
                <c:pt idx="4">
                  <c:v>0.96</c:v>
                </c:pt>
              </c:numCache>
            </c:numRef>
          </c:val>
          <c:extLst>
            <c:ext xmlns:c16="http://schemas.microsoft.com/office/drawing/2014/chart" uri="{C3380CC4-5D6E-409C-BE32-E72D297353CC}">
              <c16:uniqueId val="{00000000-2316-4F2E-B209-EAAD02B65BB4}"/>
            </c:ext>
          </c:extLst>
        </c:ser>
        <c:ser>
          <c:idx val="1"/>
          <c:order val="1"/>
          <c:tx>
            <c:strRef>
              <c:f>'perceptions (2)'!$E$37</c:f>
              <c:strCache>
                <c:ptCount val="1"/>
                <c:pt idx="0">
                  <c:v>Pre-intervention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'perceptions (2)'!$C$38:$C$42</c:f>
              <c:strCache>
                <c:ptCount val="5"/>
                <c:pt idx="0">
                  <c:v>Distributors visiting the household were known to them</c:v>
                </c:pt>
                <c:pt idx="1">
                  <c:v>Had the confidence in the information given the distributors</c:v>
                </c:pt>
                <c:pt idx="2">
                  <c:v>Preferred the local distributors to the previous ones</c:v>
                </c:pt>
                <c:pt idx="3">
                  <c:v>Believed that SMC is effective in preventing malaria</c:v>
                </c:pt>
                <c:pt idx="4">
                  <c:v>Believed that SMC would not harm their children</c:v>
                </c:pt>
              </c:strCache>
            </c:strRef>
          </c:cat>
          <c:val>
            <c:numRef>
              <c:f>'perceptions (2)'!$E$38:$E$42</c:f>
              <c:numCache>
                <c:formatCode>0%</c:formatCode>
                <c:ptCount val="5"/>
                <c:pt idx="0">
                  <c:v>0.56999999999999995</c:v>
                </c:pt>
                <c:pt idx="1">
                  <c:v>0.79</c:v>
                </c:pt>
                <c:pt idx="2">
                  <c:v>0.59</c:v>
                </c:pt>
                <c:pt idx="3">
                  <c:v>0.8</c:v>
                </c:pt>
                <c:pt idx="4">
                  <c:v>0.78</c:v>
                </c:pt>
              </c:numCache>
            </c:numRef>
          </c:val>
          <c:extLst>
            <c:ext xmlns:c16="http://schemas.microsoft.com/office/drawing/2014/chart" uri="{C3380CC4-5D6E-409C-BE32-E72D297353CC}">
              <c16:uniqueId val="{00000001-2316-4F2E-B209-EAAD02B65BB4}"/>
            </c:ext>
          </c:extLst>
        </c:ser>
        <c:dLbls>
          <c:showLegendKey val="0"/>
          <c:showVal val="0"/>
          <c:showCatName val="0"/>
          <c:showSerName val="0"/>
          <c:showPercent val="0"/>
          <c:showBubbleSize val="0"/>
        </c:dLbls>
        <c:gapWidth val="182"/>
        <c:axId val="1597959407"/>
        <c:axId val="1597959823"/>
      </c:barChart>
      <c:catAx>
        <c:axId val="159795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597959823"/>
        <c:crosses val="autoZero"/>
        <c:auto val="1"/>
        <c:lblAlgn val="ctr"/>
        <c:lblOffset val="100"/>
        <c:noMultiLvlLbl val="0"/>
      </c:catAx>
      <c:valAx>
        <c:axId val="1597959823"/>
        <c:scaling>
          <c:orientation val="minMax"/>
        </c:scaling>
        <c:delete val="1"/>
        <c:axPos val="b"/>
        <c:numFmt formatCode="0%" sourceLinked="1"/>
        <c:majorTickMark val="none"/>
        <c:minorTickMark val="none"/>
        <c:tickLblPos val="nextTo"/>
        <c:crossAx val="1597959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0-29T09:01:37.186" idx="2">
    <p:pos x="10" y="10"/>
    <p:text>NMPs can include their logos in the footnote with all the other logos on the Master slide.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11-02T17:35:06.203" idx="5">
    <p:pos x="10" y="10"/>
    <p:text>I have splitted the slide intot two to get it less busy</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3-11-02T17:09:12.704" idx="6">
    <p:pos x="5651" y="480"/>
    <p:text>Not convinced of the relevance of this slide mainly because it is outdated and was from the project ACCESS SMC and not routine implementation</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3-11-02T17:31:35.305" idx="7">
    <p:pos x="10" y="10"/>
    <p:text>I have included here the governing structure of the project and remove the map that is already used on slide 4.</p:text>
    <p:extLst>
      <p:ext uri="{C676402C-5697-4E1C-873F-D02D1690AC5C}">
        <p15:threadingInfo xmlns:p15="http://schemas.microsoft.com/office/powerpoint/2012/main" timeZoneBias="-60"/>
      </p:ext>
    </p:extLst>
  </p:cm>
  <p:cm authorId="2" dt="2023-11-02T17:32:22.023" idx="8">
    <p:pos x="146" y="146"/>
    <p:text>a proposal</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4C0DC-FFAC-5A4D-A6B3-5829333EB752}" type="doc">
      <dgm:prSet loTypeId="urn:microsoft.com/office/officeart/2005/8/layout/hList1" loCatId="" qsTypeId="urn:microsoft.com/office/officeart/2005/8/quickstyle/simple1" qsCatId="simple" csTypeId="urn:microsoft.com/office/officeart/2005/8/colors/colorful5" csCatId="colorful" phldr="1"/>
      <dgm:spPr/>
      <dgm:t>
        <a:bodyPr/>
        <a:lstStyle/>
        <a:p>
          <a:endParaRPr lang="en-GB"/>
        </a:p>
      </dgm:t>
    </dgm:pt>
    <dgm:pt modelId="{3A9D5AFA-14A1-F242-A944-F1FE6953C4A0}">
      <dgm:prSet phldrT="[Text]" custT="1"/>
      <dgm:spPr/>
      <dgm:t>
        <a:bodyPr/>
        <a:lstStyle/>
        <a:p>
          <a:pPr>
            <a:buFont typeface="Wingdings" pitchFamily="2" charset="2"/>
            <a:buChar char="Ø"/>
          </a:pPr>
          <a:r>
            <a:rPr lang="en-GB" sz="1600" b="1" dirty="0"/>
            <a:t>Monitor and Evaluate </a:t>
          </a:r>
        </a:p>
      </dgm:t>
    </dgm:pt>
    <dgm:pt modelId="{F762B200-98E0-534F-8C30-ACFDF7CC8170}" type="parTrans" cxnId="{9895CCD9-66A5-CA40-AB81-17665E4755E8}">
      <dgm:prSet/>
      <dgm:spPr/>
      <dgm:t>
        <a:bodyPr/>
        <a:lstStyle/>
        <a:p>
          <a:endParaRPr lang="en-GB"/>
        </a:p>
      </dgm:t>
    </dgm:pt>
    <dgm:pt modelId="{E6A10E6A-4AC0-8040-A18F-91C1BE72C771}" type="sibTrans" cxnId="{9895CCD9-66A5-CA40-AB81-17665E4755E8}">
      <dgm:prSet/>
      <dgm:spPr/>
      <dgm:t>
        <a:bodyPr/>
        <a:lstStyle/>
        <a:p>
          <a:endParaRPr lang="en-GB"/>
        </a:p>
      </dgm:t>
    </dgm:pt>
    <dgm:pt modelId="{8E7CD45B-8CDE-B141-9E9C-D630277B76EC}">
      <dgm:prSet phldrT="[Text]"/>
      <dgm:spPr/>
      <dgm:t>
        <a:bodyPr/>
        <a:lstStyle/>
        <a:p>
          <a:pPr>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Ghana</a:t>
          </a:r>
          <a:r>
            <a:rPr lang="en-US" dirty="0">
              <a:solidFill>
                <a:schemeClr val="accent1"/>
              </a:solidFill>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SMC coverage and factors associated with uptake and adherence </a:t>
          </a:r>
        </a:p>
      </dgm:t>
    </dgm:pt>
    <dgm:pt modelId="{E19AFFFB-7129-C444-95CA-6D46FAA7461D}" type="parTrans" cxnId="{0BB91A94-966F-394E-9EB0-78C14D5F1CF0}">
      <dgm:prSet/>
      <dgm:spPr/>
      <dgm:t>
        <a:bodyPr/>
        <a:lstStyle/>
        <a:p>
          <a:endParaRPr lang="en-GB"/>
        </a:p>
      </dgm:t>
    </dgm:pt>
    <dgm:pt modelId="{32A95C84-95A2-1046-95A0-6CA8E0B1A8FB}" type="sibTrans" cxnId="{0BB91A94-966F-394E-9EB0-78C14D5F1CF0}">
      <dgm:prSet/>
      <dgm:spPr/>
      <dgm:t>
        <a:bodyPr/>
        <a:lstStyle/>
        <a:p>
          <a:endParaRPr lang="en-GB"/>
        </a:p>
      </dgm:t>
    </dgm:pt>
    <dgm:pt modelId="{C87CED63-919E-F44A-865D-C348E34912B6}">
      <dgm:prSet phldrT="[Text]" custT="1"/>
      <dgm:spPr/>
      <dgm:t>
        <a:bodyPr/>
        <a:lstStyle/>
        <a:p>
          <a:pPr>
            <a:buFont typeface="Wingdings" pitchFamily="2" charset="2"/>
            <a:buChar char="Ø"/>
          </a:pPr>
          <a:r>
            <a:rPr lang="en-GB" sz="1600" b="1" dirty="0"/>
            <a:t>Barriers to uptake: Qualitative studies </a:t>
          </a:r>
        </a:p>
      </dgm:t>
    </dgm:pt>
    <dgm:pt modelId="{7A61FCB9-0EBA-1443-ABC0-E5901B81EC25}" type="parTrans" cxnId="{9D2F9AA2-5F16-9445-A272-38BC67CE60CC}">
      <dgm:prSet/>
      <dgm:spPr/>
      <dgm:t>
        <a:bodyPr/>
        <a:lstStyle/>
        <a:p>
          <a:endParaRPr lang="en-GB"/>
        </a:p>
      </dgm:t>
    </dgm:pt>
    <dgm:pt modelId="{BC563541-59CD-D64B-9FE1-35904A77A898}" type="sibTrans" cxnId="{9D2F9AA2-5F16-9445-A272-38BC67CE60CC}">
      <dgm:prSet/>
      <dgm:spPr/>
      <dgm:t>
        <a:bodyPr/>
        <a:lstStyle/>
        <a:p>
          <a:endParaRPr lang="en-GB"/>
        </a:p>
      </dgm:t>
    </dgm:pt>
    <dgm:pt modelId="{0394A3A2-FCF7-324D-98F4-65D28D80F9E0}">
      <dgm:prSet phldrT="[Text]"/>
      <dgm:spPr/>
      <dgm:t>
        <a:bodyPr/>
        <a:lstStyle/>
        <a:p>
          <a:pPr>
            <a:buFont typeface="Wingdings" pitchFamily="2" charset="2"/>
            <a:buChar char="Ø"/>
          </a:pPr>
          <a:r>
            <a:rPr lang="en-GB" b="1" dirty="0">
              <a:solidFill>
                <a:schemeClr val="accent5">
                  <a:lumMod val="75000"/>
                </a:schemeClr>
              </a:solidFill>
              <a:latin typeface="Arial" panose="020B0604020202020204" pitchFamily="34" charset="0"/>
              <a:cs typeface="Arial" panose="020B0604020202020204" pitchFamily="34" charset="0"/>
            </a:rPr>
            <a:t>Guinea</a:t>
          </a:r>
          <a:r>
            <a:rPr lang="en-GB" dirty="0">
              <a:solidFill>
                <a:schemeClr val="accent5">
                  <a:lumMod val="75000"/>
                </a:schemeClr>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Barriers to SMC uptake in mining areas in Guinea and an improved delivery approach. </a:t>
          </a:r>
        </a:p>
      </dgm:t>
    </dgm:pt>
    <dgm:pt modelId="{55F0F301-4213-224B-B444-D8F3D55ECA02}" type="parTrans" cxnId="{0CC86282-29AE-1844-ABB0-3662BF6076B5}">
      <dgm:prSet/>
      <dgm:spPr/>
      <dgm:t>
        <a:bodyPr/>
        <a:lstStyle/>
        <a:p>
          <a:endParaRPr lang="en-GB"/>
        </a:p>
      </dgm:t>
    </dgm:pt>
    <dgm:pt modelId="{018386B1-5552-4440-AA1E-931A785B6EF3}" type="sibTrans" cxnId="{0CC86282-29AE-1844-ABB0-3662BF6076B5}">
      <dgm:prSet/>
      <dgm:spPr/>
      <dgm:t>
        <a:bodyPr/>
        <a:lstStyle/>
        <a:p>
          <a:endParaRPr lang="en-GB"/>
        </a:p>
      </dgm:t>
    </dgm:pt>
    <dgm:pt modelId="{4321027B-4A8F-C842-A2D5-8B745A73AB3A}">
      <dgm:prSet phldrT="[Text]" custT="1"/>
      <dgm:spPr/>
      <dgm:t>
        <a:bodyPr/>
        <a:lstStyle/>
        <a:p>
          <a:pPr>
            <a:buFont typeface="Wingdings" pitchFamily="2" charset="2"/>
            <a:buChar char="Ø"/>
          </a:pPr>
          <a:r>
            <a:rPr lang="en-GB" sz="1600" b="1" dirty="0"/>
            <a:t>Developing New Strategies  </a:t>
          </a:r>
        </a:p>
      </dgm:t>
    </dgm:pt>
    <dgm:pt modelId="{42B1EF57-7964-1540-96CC-475CFADC80D3}" type="parTrans" cxnId="{05D88A97-0158-0E4D-8CD8-BC7026C30BDA}">
      <dgm:prSet/>
      <dgm:spPr/>
      <dgm:t>
        <a:bodyPr/>
        <a:lstStyle/>
        <a:p>
          <a:endParaRPr lang="en-GB"/>
        </a:p>
      </dgm:t>
    </dgm:pt>
    <dgm:pt modelId="{60DCD350-1CC8-A345-AE38-3C2AA34B51D0}" type="sibTrans" cxnId="{05D88A97-0158-0E4D-8CD8-BC7026C30BDA}">
      <dgm:prSet/>
      <dgm:spPr/>
      <dgm:t>
        <a:bodyPr/>
        <a:lstStyle/>
        <a:p>
          <a:endParaRPr lang="en-GB"/>
        </a:p>
      </dgm:t>
    </dgm:pt>
    <dgm:pt modelId="{F7FA1B4C-BAE9-D045-8E09-C46A57FC38ED}">
      <dgm:prSet phldrT="[Text]"/>
      <dgm:spPr/>
      <dgm:t>
        <a:bodyPr/>
        <a:lstStyle/>
        <a:p>
          <a:pPr rtl="0">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Mali </a:t>
          </a:r>
          <a:r>
            <a:rPr lang="en-GB" dirty="0">
              <a:solidFill>
                <a:schemeClr val="bg2">
                  <a:lumMod val="10000"/>
                </a:schemeClr>
              </a:solidFill>
              <a:latin typeface="Arial" panose="020B0604020202020204" pitchFamily="34" charset="0"/>
              <a:cs typeface="Arial" panose="020B0604020202020204" pitchFamily="34" charset="0"/>
            </a:rPr>
            <a:t>:</a:t>
          </a:r>
          <a:r>
            <a:rPr lang="en-US" dirty="0">
              <a:solidFill>
                <a:schemeClr val="bg2">
                  <a:lumMod val="10000"/>
                </a:schemeClr>
              </a:solidFill>
              <a:latin typeface="Arial" panose="020B0604020202020204" pitchFamily="34" charset="0"/>
              <a:cs typeface="Arial" panose="020B0604020202020204" pitchFamily="34" charset="0"/>
            </a:rPr>
            <a:t>Evaluation of SMC using 3 approaches: 3 days DOT , Community SMC and Standard SMC</a:t>
          </a:r>
          <a:endParaRPr lang="en-GB" dirty="0">
            <a:solidFill>
              <a:schemeClr val="bg2">
                <a:lumMod val="10000"/>
              </a:schemeClr>
            </a:solidFill>
          </a:endParaRPr>
        </a:p>
      </dgm:t>
    </dgm:pt>
    <dgm:pt modelId="{1ADC47EF-3455-2945-92A7-1ADD498A4818}" type="parTrans" cxnId="{5C31B7E5-509A-9A47-8552-CB286145E53B}">
      <dgm:prSet/>
      <dgm:spPr/>
      <dgm:t>
        <a:bodyPr/>
        <a:lstStyle/>
        <a:p>
          <a:endParaRPr lang="en-GB"/>
        </a:p>
      </dgm:t>
    </dgm:pt>
    <dgm:pt modelId="{D84EDAFA-9455-DB48-9649-85B460270E19}" type="sibTrans" cxnId="{5C31B7E5-509A-9A47-8552-CB286145E53B}">
      <dgm:prSet/>
      <dgm:spPr/>
      <dgm:t>
        <a:bodyPr/>
        <a:lstStyle/>
        <a:p>
          <a:endParaRPr lang="en-GB"/>
        </a:p>
      </dgm:t>
    </dgm:pt>
    <dgm:pt modelId="{57AEA9C2-2600-D140-AE4B-56DAE75A0771}">
      <dgm:prSet custT="1"/>
      <dgm:spPr/>
      <dgm:t>
        <a:bodyPr/>
        <a:lstStyle/>
        <a:p>
          <a:r>
            <a:rPr lang="en-GB" sz="1600" b="1" dirty="0"/>
            <a:t>Adapting target groups </a:t>
          </a:r>
        </a:p>
      </dgm:t>
    </dgm:pt>
    <dgm:pt modelId="{B62B0EDB-A9EC-3240-9F66-5661FA306168}" type="parTrans" cxnId="{07040186-8826-3847-9854-D60D2D8E4B2E}">
      <dgm:prSet/>
      <dgm:spPr/>
      <dgm:t>
        <a:bodyPr/>
        <a:lstStyle/>
        <a:p>
          <a:endParaRPr lang="en-GB"/>
        </a:p>
      </dgm:t>
    </dgm:pt>
    <dgm:pt modelId="{89629406-D275-2644-8E0A-255C201E9FB3}" type="sibTrans" cxnId="{07040186-8826-3847-9854-D60D2D8E4B2E}">
      <dgm:prSet/>
      <dgm:spPr/>
      <dgm:t>
        <a:bodyPr/>
        <a:lstStyle/>
        <a:p>
          <a:endParaRPr lang="en-GB"/>
        </a:p>
      </dgm:t>
    </dgm:pt>
    <dgm:pt modelId="{88C48496-F44F-C74D-B215-C66FCB77289A}">
      <dgm:prSet/>
      <dgm:spPr/>
      <dgm:t>
        <a:bodyPr/>
        <a:lstStyle/>
        <a:p>
          <a:pPr rtl="0">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Togo: </a:t>
          </a:r>
          <a:r>
            <a:rPr lang="en-GB" dirty="0">
              <a:solidFill>
                <a:schemeClr val="bg2">
                  <a:lumMod val="10000"/>
                </a:schemeClr>
              </a:solidFill>
              <a:latin typeface="Arial" panose="020B0604020202020204" pitchFamily="34" charset="0"/>
              <a:cs typeface="Arial" panose="020B0604020202020204" pitchFamily="34" charset="0"/>
            </a:rPr>
            <a:t>Defining optimal SMC strategies in Togo: timing and number of cycles, and age ranges at risk of severe malaria </a:t>
          </a:r>
        </a:p>
      </dgm:t>
    </dgm:pt>
    <dgm:pt modelId="{D6EE6C12-FFE6-1F45-8EB1-558DC6A51810}" type="parTrans" cxnId="{EA86254B-5DAE-EE4E-BE79-BFCA2C913571}">
      <dgm:prSet/>
      <dgm:spPr/>
      <dgm:t>
        <a:bodyPr/>
        <a:lstStyle/>
        <a:p>
          <a:endParaRPr lang="en-GB"/>
        </a:p>
      </dgm:t>
    </dgm:pt>
    <dgm:pt modelId="{E167C59C-0FB9-2147-8504-A8BAE4C3603F}" type="sibTrans" cxnId="{EA86254B-5DAE-EE4E-BE79-BFCA2C913571}">
      <dgm:prSet/>
      <dgm:spPr/>
      <dgm:t>
        <a:bodyPr/>
        <a:lstStyle/>
        <a:p>
          <a:endParaRPr lang="en-GB"/>
        </a:p>
      </dgm:t>
    </dgm:pt>
    <dgm:pt modelId="{8CEF700E-CA8E-F749-9566-9C47B200B282}">
      <dgm:prSet/>
      <dgm:spPr/>
      <dgm:t>
        <a:bodyPr/>
        <a:lstStyle/>
        <a:p>
          <a:pPr rtl="0">
            <a:buFont typeface="Wingdings" pitchFamily="2" charset="2"/>
            <a:buNone/>
          </a:pPr>
          <a:endParaRPr lang="en-GB" dirty="0">
            <a:latin typeface="Arial" panose="020B0604020202020204" pitchFamily="34" charset="0"/>
            <a:cs typeface="Arial" panose="020B0604020202020204" pitchFamily="34" charset="0"/>
          </a:endParaRPr>
        </a:p>
      </dgm:t>
    </dgm:pt>
    <dgm:pt modelId="{900761A6-E449-4242-8C81-76619C8C86A0}" type="parTrans" cxnId="{2DD02703-C4EF-A74D-BD27-B767FF762AEA}">
      <dgm:prSet/>
      <dgm:spPr/>
      <dgm:t>
        <a:bodyPr/>
        <a:lstStyle/>
        <a:p>
          <a:endParaRPr lang="en-GB"/>
        </a:p>
      </dgm:t>
    </dgm:pt>
    <dgm:pt modelId="{E3408299-1951-3A48-B4B0-5030F40283CC}" type="sibTrans" cxnId="{2DD02703-C4EF-A74D-BD27-B767FF762AEA}">
      <dgm:prSet/>
      <dgm:spPr/>
      <dgm:t>
        <a:bodyPr/>
        <a:lstStyle/>
        <a:p>
          <a:endParaRPr lang="en-GB"/>
        </a:p>
      </dgm:t>
    </dgm:pt>
    <dgm:pt modelId="{5F5D22AF-95C3-BE46-9D4A-95F9BCD479AD}">
      <dgm:prSet/>
      <dgm:spPr/>
      <dgm:t>
        <a:bodyPr/>
        <a:lstStyle/>
        <a:p>
          <a:pPr rtl="0">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Benin</a:t>
          </a:r>
          <a:r>
            <a:rPr lang="en-GB" dirty="0">
              <a:solidFill>
                <a:schemeClr val="accent1"/>
              </a:solidFill>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Monitoring the effectiveness of SMC in northern Benin using the case-control method. </a:t>
          </a:r>
        </a:p>
      </dgm:t>
    </dgm:pt>
    <dgm:pt modelId="{67306218-0DE0-564E-B7D8-C53A397CF580}" type="parTrans" cxnId="{F164D572-EB60-3342-849E-24A4BF2984A3}">
      <dgm:prSet/>
      <dgm:spPr/>
      <dgm:t>
        <a:bodyPr/>
        <a:lstStyle/>
        <a:p>
          <a:endParaRPr lang="en-GB"/>
        </a:p>
      </dgm:t>
    </dgm:pt>
    <dgm:pt modelId="{C5DF05E7-0713-0E4B-BDA4-9F374DC25482}" type="sibTrans" cxnId="{F164D572-EB60-3342-849E-24A4BF2984A3}">
      <dgm:prSet/>
      <dgm:spPr/>
      <dgm:t>
        <a:bodyPr/>
        <a:lstStyle/>
        <a:p>
          <a:endParaRPr lang="en-GB"/>
        </a:p>
      </dgm:t>
    </dgm:pt>
    <dgm:pt modelId="{A89B9E86-076C-2F49-B36E-D5CB4F00576A}">
      <dgm:prSet/>
      <dgm:spPr/>
      <dgm:t>
        <a:bodyPr/>
        <a:lstStyle/>
        <a:p>
          <a:pPr rtl="0">
            <a:buFont typeface="Wingdings" pitchFamily="2" charset="2"/>
            <a:buNone/>
          </a:pPr>
          <a:endParaRPr lang="en-GB" dirty="0">
            <a:latin typeface="Arial" panose="020B0604020202020204" pitchFamily="34" charset="0"/>
            <a:cs typeface="Arial" panose="020B0604020202020204" pitchFamily="34" charset="0"/>
          </a:endParaRPr>
        </a:p>
      </dgm:t>
    </dgm:pt>
    <dgm:pt modelId="{66BAFF8A-316E-1943-BE9F-FDFBFAF3A334}" type="parTrans" cxnId="{3A580E64-C2DF-5E4E-8711-37097308E439}">
      <dgm:prSet/>
      <dgm:spPr/>
      <dgm:t>
        <a:bodyPr/>
        <a:lstStyle/>
        <a:p>
          <a:endParaRPr lang="en-GB"/>
        </a:p>
      </dgm:t>
    </dgm:pt>
    <dgm:pt modelId="{B50D1748-0747-0E40-B63A-435855B917D9}" type="sibTrans" cxnId="{3A580E64-C2DF-5E4E-8711-37097308E439}">
      <dgm:prSet/>
      <dgm:spPr/>
      <dgm:t>
        <a:bodyPr/>
        <a:lstStyle/>
        <a:p>
          <a:endParaRPr lang="en-GB"/>
        </a:p>
      </dgm:t>
    </dgm:pt>
    <dgm:pt modelId="{429B11E2-CFAC-B948-B8F3-4E3365A42E03}">
      <dgm:prSet/>
      <dgm:spPr/>
      <dgm:t>
        <a:bodyPr/>
        <a:lstStyle/>
        <a:p>
          <a:pPr rtl="0">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Senegal</a:t>
          </a:r>
          <a:r>
            <a:rPr lang="en-GB" dirty="0">
              <a:solidFill>
                <a:schemeClr val="accent1"/>
              </a:solidFill>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Estimating the delivery costs and cost effectiveness of SMC in southern Senegal </a:t>
          </a:r>
        </a:p>
      </dgm:t>
    </dgm:pt>
    <dgm:pt modelId="{BEFF678A-BADD-F54C-A77B-3AC785323144}" type="parTrans" cxnId="{6B3CB198-97AD-184F-B7FB-B8C5110950ED}">
      <dgm:prSet/>
      <dgm:spPr/>
      <dgm:t>
        <a:bodyPr/>
        <a:lstStyle/>
        <a:p>
          <a:endParaRPr lang="en-GB"/>
        </a:p>
      </dgm:t>
    </dgm:pt>
    <dgm:pt modelId="{1C9AE3BB-1591-2B47-918F-2FB068DDB4EF}" type="sibTrans" cxnId="{6B3CB198-97AD-184F-B7FB-B8C5110950ED}">
      <dgm:prSet/>
      <dgm:spPr/>
      <dgm:t>
        <a:bodyPr/>
        <a:lstStyle/>
        <a:p>
          <a:endParaRPr lang="en-GB"/>
        </a:p>
      </dgm:t>
    </dgm:pt>
    <dgm:pt modelId="{3D0DEF71-D1EA-C14D-BC85-E5D6E5115F0D}">
      <dgm:prSet/>
      <dgm:spPr/>
      <dgm:t>
        <a:bodyPr/>
        <a:lstStyle/>
        <a:p>
          <a:pPr rtl="0">
            <a:buFont typeface="Wingdings" pitchFamily="2" charset="2"/>
            <a:buNone/>
          </a:pPr>
          <a:endParaRPr lang="en-GB" dirty="0">
            <a:latin typeface="Arial" panose="020B0604020202020204" pitchFamily="34" charset="0"/>
            <a:cs typeface="Arial" panose="020B0604020202020204" pitchFamily="34" charset="0"/>
          </a:endParaRPr>
        </a:p>
      </dgm:t>
    </dgm:pt>
    <dgm:pt modelId="{910A3CB6-0EA9-AB45-B2B1-D094C4D1867A}" type="parTrans" cxnId="{F9CC201F-4B54-B241-9E49-9527B302A231}">
      <dgm:prSet/>
      <dgm:spPr/>
      <dgm:t>
        <a:bodyPr/>
        <a:lstStyle/>
        <a:p>
          <a:endParaRPr lang="en-GB"/>
        </a:p>
      </dgm:t>
    </dgm:pt>
    <dgm:pt modelId="{C1C9DFD9-811F-9E4D-9E22-6E7BCCD7E2ED}" type="sibTrans" cxnId="{F9CC201F-4B54-B241-9E49-9527B302A231}">
      <dgm:prSet/>
      <dgm:spPr/>
      <dgm:t>
        <a:bodyPr/>
        <a:lstStyle/>
        <a:p>
          <a:endParaRPr lang="en-GB"/>
        </a:p>
      </dgm:t>
    </dgm:pt>
    <dgm:pt modelId="{8DED396A-2DBE-B14B-B90E-384534745C18}">
      <dgm:prSet/>
      <dgm:spPr/>
      <dgm:t>
        <a:bodyPr/>
        <a:lstStyle/>
        <a:p>
          <a:pPr rtl="0">
            <a:buFont typeface="Arial" panose="020B0604020202020204" pitchFamily="34" charset="0"/>
            <a:buNone/>
          </a:pPr>
          <a:endParaRPr lang="en-GB" dirty="0">
            <a:latin typeface="Arial" panose="020B0604020202020204" pitchFamily="34" charset="0"/>
            <a:cs typeface="Arial" panose="020B0604020202020204" pitchFamily="34" charset="0"/>
          </a:endParaRPr>
        </a:p>
      </dgm:t>
    </dgm:pt>
    <dgm:pt modelId="{849BB938-87F2-B34E-AE39-42061F8251F3}" type="parTrans" cxnId="{BE490238-E2CF-0C42-86C9-4D3B0E3F61B3}">
      <dgm:prSet/>
      <dgm:spPr/>
      <dgm:t>
        <a:bodyPr/>
        <a:lstStyle/>
        <a:p>
          <a:endParaRPr lang="en-GB"/>
        </a:p>
      </dgm:t>
    </dgm:pt>
    <dgm:pt modelId="{39B02A17-E2FE-F74A-8EED-9FC90029DB04}" type="sibTrans" cxnId="{BE490238-E2CF-0C42-86C9-4D3B0E3F61B3}">
      <dgm:prSet/>
      <dgm:spPr/>
      <dgm:t>
        <a:bodyPr/>
        <a:lstStyle/>
        <a:p>
          <a:endParaRPr lang="en-GB"/>
        </a:p>
      </dgm:t>
    </dgm:pt>
    <dgm:pt modelId="{CABA55E4-59C5-CC46-88D5-4295639AE934}">
      <dgm:prSet/>
      <dgm:spPr/>
      <dgm:t>
        <a:bodyPr/>
        <a:lstStyle/>
        <a:p>
          <a:pPr>
            <a:buFont typeface="Wingdings" pitchFamily="2" charset="2"/>
            <a:buChar char="Ø"/>
          </a:pPr>
          <a:r>
            <a:rPr lang="en-GB" b="1" dirty="0">
              <a:solidFill>
                <a:schemeClr val="accent5">
                  <a:lumMod val="75000"/>
                </a:schemeClr>
              </a:solidFill>
              <a:latin typeface="Arial" panose="020B0604020202020204" pitchFamily="34" charset="0"/>
              <a:cs typeface="Arial" panose="020B0604020202020204" pitchFamily="34" charset="0"/>
            </a:rPr>
            <a:t>Nigeria</a:t>
          </a:r>
          <a:r>
            <a:rPr lang="en-GB" dirty="0">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Barriers and facilitators of SMC uptake in Nigeria: a qualitative study in 5 States. </a:t>
          </a:r>
        </a:p>
      </dgm:t>
    </dgm:pt>
    <dgm:pt modelId="{DF11A527-7E66-4645-8023-91A68E01824F}" type="parTrans" cxnId="{2C58F61E-304E-1A43-B566-79D036A457BE}">
      <dgm:prSet/>
      <dgm:spPr/>
      <dgm:t>
        <a:bodyPr/>
        <a:lstStyle/>
        <a:p>
          <a:endParaRPr lang="en-GB"/>
        </a:p>
      </dgm:t>
    </dgm:pt>
    <dgm:pt modelId="{945D5AA2-B4D0-4444-A5D3-4312636304AC}" type="sibTrans" cxnId="{2C58F61E-304E-1A43-B566-79D036A457BE}">
      <dgm:prSet/>
      <dgm:spPr/>
      <dgm:t>
        <a:bodyPr/>
        <a:lstStyle/>
        <a:p>
          <a:endParaRPr lang="en-GB"/>
        </a:p>
      </dgm:t>
    </dgm:pt>
    <dgm:pt modelId="{AF78A5D6-9146-F44F-9AD6-85EDFCD61B8C}">
      <dgm:prSet/>
      <dgm:spPr/>
      <dgm:t>
        <a:bodyPr/>
        <a:lstStyle/>
        <a:p>
          <a:pPr>
            <a:buFont typeface="Wingdings" pitchFamily="2" charset="2"/>
            <a:buChar char="Ø"/>
          </a:pPr>
          <a:r>
            <a:rPr lang="en-GB" b="1" dirty="0">
              <a:solidFill>
                <a:schemeClr val="accent5">
                  <a:lumMod val="75000"/>
                </a:schemeClr>
              </a:solidFill>
              <a:latin typeface="Arial" panose="020B0604020202020204" pitchFamily="34" charset="0"/>
              <a:cs typeface="Arial" panose="020B0604020202020204" pitchFamily="34" charset="0"/>
            </a:rPr>
            <a:t>Burkina Faso</a:t>
          </a:r>
          <a:r>
            <a:rPr lang="en-GB" dirty="0">
              <a:solidFill>
                <a:schemeClr val="accent5">
                  <a:lumMod val="75000"/>
                </a:schemeClr>
              </a:solidFill>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Evaluating the determinants of variations in SMC coverage in Burkina Faso between urban and rural areas</a:t>
          </a:r>
        </a:p>
      </dgm:t>
    </dgm:pt>
    <dgm:pt modelId="{8EF531B0-98E3-BB42-A400-727431787FBD}" type="parTrans" cxnId="{BCB0C641-25BD-2844-B268-6C9967374F9F}">
      <dgm:prSet/>
      <dgm:spPr/>
      <dgm:t>
        <a:bodyPr/>
        <a:lstStyle/>
        <a:p>
          <a:endParaRPr lang="en-GB"/>
        </a:p>
      </dgm:t>
    </dgm:pt>
    <dgm:pt modelId="{1F7A1514-D610-C548-981D-0F49A38DF5C3}" type="sibTrans" cxnId="{BCB0C641-25BD-2844-B268-6C9967374F9F}">
      <dgm:prSet/>
      <dgm:spPr/>
      <dgm:t>
        <a:bodyPr/>
        <a:lstStyle/>
        <a:p>
          <a:endParaRPr lang="en-GB"/>
        </a:p>
      </dgm:t>
    </dgm:pt>
    <dgm:pt modelId="{8119E43F-2161-C74E-84B1-99293725001F}">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990E213A-2943-D548-90E5-AE30CFF69607}" type="parTrans" cxnId="{B56AC40F-676D-FD4B-94F9-0EBF29723986}">
      <dgm:prSet/>
      <dgm:spPr/>
      <dgm:t>
        <a:bodyPr/>
        <a:lstStyle/>
        <a:p>
          <a:endParaRPr lang="en-GB"/>
        </a:p>
      </dgm:t>
    </dgm:pt>
    <dgm:pt modelId="{A6F8B124-0D5A-6444-A1AA-037D61311828}" type="sibTrans" cxnId="{B56AC40F-676D-FD4B-94F9-0EBF29723986}">
      <dgm:prSet/>
      <dgm:spPr/>
      <dgm:t>
        <a:bodyPr/>
        <a:lstStyle/>
        <a:p>
          <a:endParaRPr lang="en-GB"/>
        </a:p>
      </dgm:t>
    </dgm:pt>
    <dgm:pt modelId="{A65254DA-7CF0-0047-B917-C976A8F745D3}">
      <dgm:prSet/>
      <dgm:spPr/>
      <dgm:t>
        <a:bodyPr/>
        <a:lstStyle/>
        <a:p>
          <a:pPr rtl="0">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Cameroon: </a:t>
          </a:r>
          <a:r>
            <a:rPr lang="en-GB" dirty="0">
              <a:solidFill>
                <a:schemeClr val="bg2">
                  <a:lumMod val="10000"/>
                </a:schemeClr>
              </a:solidFill>
              <a:latin typeface="Arial" panose="020B0604020202020204" pitchFamily="34" charset="0"/>
              <a:cs typeface="Arial" panose="020B0604020202020204" pitchFamily="34" charset="0"/>
            </a:rPr>
            <a:t>Effectiveness of using household leaders to improve adherence during SMC</a:t>
          </a:r>
        </a:p>
      </dgm:t>
    </dgm:pt>
    <dgm:pt modelId="{221F0FD6-A904-9A4A-8018-45FBE6DC30B4}" type="parTrans" cxnId="{F122C72C-2EBF-5B4F-A77D-ED4EBB5C5BAF}">
      <dgm:prSet/>
      <dgm:spPr/>
      <dgm:t>
        <a:bodyPr/>
        <a:lstStyle/>
        <a:p>
          <a:endParaRPr lang="en-GB"/>
        </a:p>
      </dgm:t>
    </dgm:pt>
    <dgm:pt modelId="{CB6780D6-3C31-3F48-95F4-F69B126A8E61}" type="sibTrans" cxnId="{F122C72C-2EBF-5B4F-A77D-ED4EBB5C5BAF}">
      <dgm:prSet/>
      <dgm:spPr/>
      <dgm:t>
        <a:bodyPr/>
        <a:lstStyle/>
        <a:p>
          <a:endParaRPr lang="en-GB"/>
        </a:p>
      </dgm:t>
    </dgm:pt>
    <dgm:pt modelId="{50C7705F-5122-8D4F-B03C-B33E56E08EA3}">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DDDB0BE3-6031-B64B-B40D-EF97754F7CDE}" type="parTrans" cxnId="{89601DF9-0F0A-6F44-96AD-48297127BCA7}">
      <dgm:prSet/>
      <dgm:spPr/>
      <dgm:t>
        <a:bodyPr/>
        <a:lstStyle/>
        <a:p>
          <a:endParaRPr lang="en-GB"/>
        </a:p>
      </dgm:t>
    </dgm:pt>
    <dgm:pt modelId="{97284B01-81BE-6F43-BB4B-D1C8D8ED84D5}" type="sibTrans" cxnId="{89601DF9-0F0A-6F44-96AD-48297127BCA7}">
      <dgm:prSet/>
      <dgm:spPr/>
      <dgm:t>
        <a:bodyPr/>
        <a:lstStyle/>
        <a:p>
          <a:endParaRPr lang="en-GB"/>
        </a:p>
      </dgm:t>
    </dgm:pt>
    <dgm:pt modelId="{A422AA54-B9C5-AF4E-AFD1-1C67F036CB8B}">
      <dgm:prSet/>
      <dgm:spPr/>
      <dgm:t>
        <a:bodyPr/>
        <a:lstStyle/>
        <a:p>
          <a:pPr rtl="0">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Chad</a:t>
          </a:r>
          <a:r>
            <a:rPr lang="en-GB" dirty="0">
              <a:solidFill>
                <a:schemeClr val="bg2">
                  <a:lumMod val="10000"/>
                </a:schemeClr>
              </a:solidFill>
              <a:latin typeface="Arial" panose="020B0604020202020204" pitchFamily="34" charset="0"/>
              <a:cs typeface="Arial" panose="020B0604020202020204" pitchFamily="34" charset="0"/>
            </a:rPr>
            <a:t>: Development stage</a:t>
          </a:r>
        </a:p>
      </dgm:t>
    </dgm:pt>
    <dgm:pt modelId="{8F4EE3ED-1C64-FC40-9665-BB25EE1A9545}" type="parTrans" cxnId="{8E70113F-9DF4-5346-9CA4-60DC80213291}">
      <dgm:prSet/>
      <dgm:spPr/>
      <dgm:t>
        <a:bodyPr/>
        <a:lstStyle/>
        <a:p>
          <a:endParaRPr lang="en-GB"/>
        </a:p>
      </dgm:t>
    </dgm:pt>
    <dgm:pt modelId="{E5905E79-CC33-2645-9B6F-1BC5469A3C4C}" type="sibTrans" cxnId="{8E70113F-9DF4-5346-9CA4-60DC80213291}">
      <dgm:prSet/>
      <dgm:spPr/>
      <dgm:t>
        <a:bodyPr/>
        <a:lstStyle/>
        <a:p>
          <a:endParaRPr lang="en-GB"/>
        </a:p>
      </dgm:t>
    </dgm:pt>
    <dgm:pt modelId="{F775605D-2E7E-8D48-BFEF-2321F5BBC26D}">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B5C70E30-8C9E-3540-85C9-AD6F87C740FE}" type="parTrans" cxnId="{C46C3CF3-9AF4-0A4D-879D-BBFBD2E62EB3}">
      <dgm:prSet/>
      <dgm:spPr/>
      <dgm:t>
        <a:bodyPr/>
        <a:lstStyle/>
        <a:p>
          <a:endParaRPr lang="en-GB"/>
        </a:p>
      </dgm:t>
    </dgm:pt>
    <dgm:pt modelId="{EE7FBF2D-1BBF-3C42-8149-AE669A407CF2}" type="sibTrans" cxnId="{C46C3CF3-9AF4-0A4D-879D-BBFBD2E62EB3}">
      <dgm:prSet/>
      <dgm:spPr/>
      <dgm:t>
        <a:bodyPr/>
        <a:lstStyle/>
        <a:p>
          <a:endParaRPr lang="en-GB"/>
        </a:p>
      </dgm:t>
    </dgm:pt>
    <dgm:pt modelId="{3F6C5490-1A81-D24E-900A-214FE630A786}">
      <dgm:prSet/>
      <dgm:spPr/>
      <dgm:t>
        <a:bodyPr/>
        <a:lstStyle/>
        <a:p>
          <a:pPr rtl="0">
            <a:buFont typeface="Wingdings" pitchFamily="2" charset="2"/>
            <a:buNone/>
          </a:pPr>
          <a:endParaRPr lang="en-GB" dirty="0">
            <a:solidFill>
              <a:schemeClr val="accent1"/>
            </a:solidFill>
          </a:endParaRPr>
        </a:p>
      </dgm:t>
    </dgm:pt>
    <dgm:pt modelId="{DC81E1E8-082F-6D41-9470-989D673F51E8}" type="parTrans" cxnId="{407FD453-BF91-624C-AEF8-9E24D2CCE5B5}">
      <dgm:prSet/>
      <dgm:spPr/>
      <dgm:t>
        <a:bodyPr/>
        <a:lstStyle/>
        <a:p>
          <a:endParaRPr lang="en-GB"/>
        </a:p>
      </dgm:t>
    </dgm:pt>
    <dgm:pt modelId="{93AB6499-D7C2-F843-BCE8-64E280A1BDAA}" type="sibTrans" cxnId="{407FD453-BF91-624C-AEF8-9E24D2CCE5B5}">
      <dgm:prSet/>
      <dgm:spPr/>
      <dgm:t>
        <a:bodyPr/>
        <a:lstStyle/>
        <a:p>
          <a:endParaRPr lang="en-GB"/>
        </a:p>
      </dgm:t>
    </dgm:pt>
    <dgm:pt modelId="{3A9F3774-5B87-4140-A22B-04F204A01AC4}">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98B0C5FB-4162-914D-B95C-74EC2A2837F7}" type="parTrans" cxnId="{F7C81A79-D69D-534C-8297-EB9C9401C100}">
      <dgm:prSet/>
      <dgm:spPr/>
      <dgm:t>
        <a:bodyPr/>
        <a:lstStyle/>
        <a:p>
          <a:endParaRPr lang="en-GB"/>
        </a:p>
      </dgm:t>
    </dgm:pt>
    <dgm:pt modelId="{BD7A71F8-57F8-8B4D-A2F3-6C7B165E78DD}" type="sibTrans" cxnId="{F7C81A79-D69D-534C-8297-EB9C9401C100}">
      <dgm:prSet/>
      <dgm:spPr/>
      <dgm:t>
        <a:bodyPr/>
        <a:lstStyle/>
        <a:p>
          <a:endParaRPr lang="en-GB"/>
        </a:p>
      </dgm:t>
    </dgm:pt>
    <dgm:pt modelId="{BE513B3A-23B3-A14A-B60C-1A1EE1C5055E}">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4F5650EA-6386-1848-A604-4F28846EEB64}" type="parTrans" cxnId="{C99757B7-C742-0D40-A0B9-9EDD8762CA92}">
      <dgm:prSet/>
      <dgm:spPr/>
      <dgm:t>
        <a:bodyPr/>
        <a:lstStyle/>
        <a:p>
          <a:endParaRPr lang="en-GB"/>
        </a:p>
      </dgm:t>
    </dgm:pt>
    <dgm:pt modelId="{4634C8C7-EE80-0641-A3B2-C300933A1866}" type="sibTrans" cxnId="{C99757B7-C742-0D40-A0B9-9EDD8762CA92}">
      <dgm:prSet/>
      <dgm:spPr/>
      <dgm:t>
        <a:bodyPr/>
        <a:lstStyle/>
        <a:p>
          <a:endParaRPr lang="en-GB"/>
        </a:p>
      </dgm:t>
    </dgm:pt>
    <dgm:pt modelId="{0D5CAEF6-5479-C04B-A94A-E4DAE8F697C8}">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FECC2E6E-A98E-E645-9F44-1F9971B51EA2}" type="parTrans" cxnId="{4784E860-BE99-9D40-BC59-36F704405A36}">
      <dgm:prSet/>
      <dgm:spPr/>
      <dgm:t>
        <a:bodyPr/>
        <a:lstStyle/>
        <a:p>
          <a:endParaRPr lang="en-GB"/>
        </a:p>
      </dgm:t>
    </dgm:pt>
    <dgm:pt modelId="{07B4797A-1817-AD41-B5CC-E3B39AE05749}" type="sibTrans" cxnId="{4784E860-BE99-9D40-BC59-36F704405A36}">
      <dgm:prSet/>
      <dgm:spPr/>
      <dgm:t>
        <a:bodyPr/>
        <a:lstStyle/>
        <a:p>
          <a:endParaRPr lang="en-GB"/>
        </a:p>
      </dgm:t>
    </dgm:pt>
    <dgm:pt modelId="{05FF6836-D152-3D49-9995-BB96749A70C1}">
      <dgm:prSet/>
      <dgm:spPr/>
      <dgm:t>
        <a:bodyPr/>
        <a:lstStyle/>
        <a:p>
          <a:pPr rtl="0">
            <a:buFont typeface="Arial" panose="020B0604020202020204" pitchFamily="34" charset="0"/>
            <a:buNone/>
          </a:pPr>
          <a:endParaRPr lang="en-GB" dirty="0">
            <a:latin typeface="Arial" panose="020B0604020202020204" pitchFamily="34" charset="0"/>
            <a:cs typeface="Arial" panose="020B0604020202020204" pitchFamily="34" charset="0"/>
          </a:endParaRPr>
        </a:p>
      </dgm:t>
    </dgm:pt>
    <dgm:pt modelId="{2B758BC6-901B-9D4F-BA32-25F737F664A6}" type="parTrans" cxnId="{8B8EB45F-1080-1E47-BFE9-DE82FF683D85}">
      <dgm:prSet/>
      <dgm:spPr/>
      <dgm:t>
        <a:bodyPr/>
        <a:lstStyle/>
        <a:p>
          <a:endParaRPr lang="en-GB"/>
        </a:p>
      </dgm:t>
    </dgm:pt>
    <dgm:pt modelId="{D15DA4B8-4A82-AF43-B587-A4DCF9EC0A6B}" type="sibTrans" cxnId="{8B8EB45F-1080-1E47-BFE9-DE82FF683D85}">
      <dgm:prSet/>
      <dgm:spPr/>
      <dgm:t>
        <a:bodyPr/>
        <a:lstStyle/>
        <a:p>
          <a:endParaRPr lang="en-GB"/>
        </a:p>
      </dgm:t>
    </dgm:pt>
    <dgm:pt modelId="{BF238F32-EB07-C64A-940B-B23F26D9FF07}">
      <dgm:prSet/>
      <dgm:spPr/>
      <dgm:t>
        <a:bodyPr/>
        <a:lstStyle/>
        <a:p>
          <a:pPr rtl="0">
            <a:buFont typeface="Arial" panose="020B0604020202020204" pitchFamily="34" charset="0"/>
            <a:buChar char="•"/>
          </a:pPr>
          <a:endParaRPr lang="en-GB" dirty="0">
            <a:latin typeface="Arial" panose="020B0604020202020204" pitchFamily="34" charset="0"/>
            <a:cs typeface="Arial" panose="020B0604020202020204" pitchFamily="34" charset="0"/>
          </a:endParaRPr>
        </a:p>
      </dgm:t>
    </dgm:pt>
    <dgm:pt modelId="{6083A333-6FB0-BD44-88D5-015C061C5835}" type="parTrans" cxnId="{C25672F3-07B6-9343-812C-C1779967D002}">
      <dgm:prSet/>
      <dgm:spPr/>
      <dgm:t>
        <a:bodyPr/>
        <a:lstStyle/>
        <a:p>
          <a:endParaRPr lang="en-GB"/>
        </a:p>
      </dgm:t>
    </dgm:pt>
    <dgm:pt modelId="{3A7BA26C-0D9C-2649-8608-50DC9B878982}" type="sibTrans" cxnId="{C25672F3-07B6-9343-812C-C1779967D002}">
      <dgm:prSet/>
      <dgm:spPr/>
      <dgm:t>
        <a:bodyPr/>
        <a:lstStyle/>
        <a:p>
          <a:endParaRPr lang="en-GB"/>
        </a:p>
      </dgm:t>
    </dgm:pt>
    <dgm:pt modelId="{FE2518E9-56B2-A644-BFA8-DC3E549ECB85}">
      <dgm:prSet/>
      <dgm:spPr/>
      <dgm:t>
        <a:bodyPr/>
        <a:lstStyle/>
        <a:p>
          <a:pPr>
            <a:buFont typeface="Wingdings" pitchFamily="2" charset="2"/>
            <a:buChar char="Ø"/>
          </a:pPr>
          <a:r>
            <a:rPr lang="en-GB" b="1" dirty="0">
              <a:solidFill>
                <a:schemeClr val="accent5">
                  <a:lumMod val="75000"/>
                </a:schemeClr>
              </a:solidFill>
              <a:latin typeface="Arial" panose="020B0604020202020204" pitchFamily="34" charset="0"/>
              <a:cs typeface="Arial" panose="020B0604020202020204" pitchFamily="34" charset="0"/>
            </a:rPr>
            <a:t>Niger</a:t>
          </a:r>
          <a:r>
            <a:rPr lang="en-GB" dirty="0">
              <a:solidFill>
                <a:schemeClr val="accent5">
                  <a:lumMod val="75000"/>
                </a:schemeClr>
              </a:solidFill>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Applying the updated WHO SMC guidelines in Niger: timing and number of cycles, and age ranges at risk of severe malaria </a:t>
          </a:r>
        </a:p>
      </dgm:t>
    </dgm:pt>
    <dgm:pt modelId="{540E6BC7-1480-834B-960E-F5122FD495D4}" type="parTrans" cxnId="{C9C793EA-1DA6-5444-8A26-D78F2B938600}">
      <dgm:prSet/>
      <dgm:spPr/>
      <dgm:t>
        <a:bodyPr/>
        <a:lstStyle/>
        <a:p>
          <a:endParaRPr lang="en-GB"/>
        </a:p>
      </dgm:t>
    </dgm:pt>
    <dgm:pt modelId="{F1E0AA78-4178-2D46-828C-15D33C205376}" type="sibTrans" cxnId="{C9C793EA-1DA6-5444-8A26-D78F2B938600}">
      <dgm:prSet/>
      <dgm:spPr/>
      <dgm:t>
        <a:bodyPr/>
        <a:lstStyle/>
        <a:p>
          <a:endParaRPr lang="en-GB"/>
        </a:p>
      </dgm:t>
    </dgm:pt>
    <dgm:pt modelId="{DE7E368F-28FA-E84D-A019-7D55C636ACD5}">
      <dgm:prSet/>
      <dgm:spPr/>
      <dgm:t>
        <a:bodyPr/>
        <a:lstStyle/>
        <a:p>
          <a:pPr rtl="0">
            <a:buFont typeface="Wingdings" pitchFamily="2" charset="2"/>
            <a:buNone/>
          </a:pPr>
          <a:endParaRPr lang="en-GB" dirty="0">
            <a:latin typeface="Arial" panose="020B0604020202020204" pitchFamily="34" charset="0"/>
            <a:cs typeface="Arial" panose="020B0604020202020204" pitchFamily="34" charset="0"/>
          </a:endParaRPr>
        </a:p>
      </dgm:t>
    </dgm:pt>
    <dgm:pt modelId="{0CA4C1A8-A605-1B4B-9EF4-28A7A519BB15}" type="parTrans" cxnId="{AE27813E-967C-C242-92C0-9F52A9CE1D1A}">
      <dgm:prSet/>
      <dgm:spPr/>
      <dgm:t>
        <a:bodyPr/>
        <a:lstStyle/>
        <a:p>
          <a:endParaRPr lang="en-GB"/>
        </a:p>
      </dgm:t>
    </dgm:pt>
    <dgm:pt modelId="{CA8EF524-DEC1-FA44-9001-869675131881}" type="sibTrans" cxnId="{AE27813E-967C-C242-92C0-9F52A9CE1D1A}">
      <dgm:prSet/>
      <dgm:spPr/>
      <dgm:t>
        <a:bodyPr/>
        <a:lstStyle/>
        <a:p>
          <a:endParaRPr lang="en-GB"/>
        </a:p>
      </dgm:t>
    </dgm:pt>
    <dgm:pt modelId="{AF5FCEFD-C33F-EF45-BDED-568741613C6B}">
      <dgm:prSet/>
      <dgm:spPr/>
      <dgm:t>
        <a:bodyPr/>
        <a:lstStyle/>
        <a:p>
          <a:pPr>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The Gambia</a:t>
          </a:r>
          <a:r>
            <a:rPr lang="en-GB" dirty="0">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Assessment of adherence to SMC in The Gambia</a:t>
          </a:r>
        </a:p>
      </dgm:t>
    </dgm:pt>
    <dgm:pt modelId="{CB509322-46FC-1A4A-AB05-B0E7439DB57C}" type="parTrans" cxnId="{CA3ECFF6-486E-444D-8EDE-B760A832A6B8}">
      <dgm:prSet/>
      <dgm:spPr/>
      <dgm:t>
        <a:bodyPr/>
        <a:lstStyle/>
        <a:p>
          <a:endParaRPr lang="en-GB"/>
        </a:p>
      </dgm:t>
    </dgm:pt>
    <dgm:pt modelId="{187517BD-748B-7347-986C-CE1810A38C30}" type="sibTrans" cxnId="{CA3ECFF6-486E-444D-8EDE-B760A832A6B8}">
      <dgm:prSet/>
      <dgm:spPr/>
      <dgm:t>
        <a:bodyPr/>
        <a:lstStyle/>
        <a:p>
          <a:endParaRPr lang="en-GB"/>
        </a:p>
      </dgm:t>
    </dgm:pt>
    <dgm:pt modelId="{8802CE9F-ADEC-0A47-B8A9-AD669A34D571}">
      <dgm:prSet/>
      <dgm:spPr/>
      <dgm:t>
        <a:bodyPr/>
        <a:lstStyle/>
        <a:p>
          <a:endParaRPr lang="en-GB" dirty="0">
            <a:latin typeface="Arial" panose="020B0604020202020204" pitchFamily="34" charset="0"/>
            <a:cs typeface="Arial" panose="020B0604020202020204" pitchFamily="34" charset="0"/>
          </a:endParaRPr>
        </a:p>
      </dgm:t>
    </dgm:pt>
    <dgm:pt modelId="{619C379A-F147-E34F-A7C7-EF6151360FF7}" type="parTrans" cxnId="{2E002F45-7480-1541-B75F-D4C5876500E6}">
      <dgm:prSet/>
      <dgm:spPr/>
      <dgm:t>
        <a:bodyPr/>
        <a:lstStyle/>
        <a:p>
          <a:endParaRPr lang="en-GB"/>
        </a:p>
      </dgm:t>
    </dgm:pt>
    <dgm:pt modelId="{503FE161-AD10-7345-BBFF-89D7C4FEAB14}" type="sibTrans" cxnId="{2E002F45-7480-1541-B75F-D4C5876500E6}">
      <dgm:prSet/>
      <dgm:spPr/>
      <dgm:t>
        <a:bodyPr/>
        <a:lstStyle/>
        <a:p>
          <a:endParaRPr lang="en-GB"/>
        </a:p>
      </dgm:t>
    </dgm:pt>
    <dgm:pt modelId="{3E425B8D-576F-C84F-9BBE-003A9FB040CF}">
      <dgm:prSet/>
      <dgm:spPr/>
      <dgm:t>
        <a:bodyPr/>
        <a:lstStyle/>
        <a:p>
          <a:pPr rtl="0">
            <a:buFont typeface="Wingdings" pitchFamily="2" charset="2"/>
            <a:buNone/>
          </a:pPr>
          <a:endParaRPr lang="en-GB" dirty="0">
            <a:solidFill>
              <a:schemeClr val="accent1">
                <a:lumMod val="75000"/>
              </a:schemeClr>
            </a:solidFill>
          </a:endParaRPr>
        </a:p>
      </dgm:t>
    </dgm:pt>
    <dgm:pt modelId="{B04829CD-6897-3C4D-A3E5-3235F3480722}" type="parTrans" cxnId="{417B308A-EAAD-C145-8542-B5170CC90D6C}">
      <dgm:prSet/>
      <dgm:spPr/>
      <dgm:t>
        <a:bodyPr/>
        <a:lstStyle/>
        <a:p>
          <a:endParaRPr lang="en-GB"/>
        </a:p>
      </dgm:t>
    </dgm:pt>
    <dgm:pt modelId="{35272A4F-7618-7646-B672-EB0817B95E35}" type="sibTrans" cxnId="{417B308A-EAAD-C145-8542-B5170CC90D6C}">
      <dgm:prSet/>
      <dgm:spPr/>
      <dgm:t>
        <a:bodyPr/>
        <a:lstStyle/>
        <a:p>
          <a:endParaRPr lang="en-GB"/>
        </a:p>
      </dgm:t>
    </dgm:pt>
    <dgm:pt modelId="{58119F5E-124D-9C4F-A43C-1E8F461374C2}">
      <dgm:prSet/>
      <dgm:spPr/>
      <dgm:t>
        <a:bodyPr/>
        <a:lstStyle/>
        <a:p>
          <a:pPr rtl="0">
            <a:buFont typeface="Wingdings" pitchFamily="2" charset="2"/>
            <a:buChar char="Ø"/>
          </a:pPr>
          <a:r>
            <a:rPr lang="en-GB" dirty="0">
              <a:solidFill>
                <a:schemeClr val="bg2">
                  <a:lumMod val="10000"/>
                </a:schemeClr>
              </a:solidFill>
              <a:latin typeface="Arial" panose="020B0604020202020204" pitchFamily="34" charset="0"/>
              <a:cs typeface="Arial" panose="020B0604020202020204" pitchFamily="34" charset="0"/>
            </a:rPr>
            <a:t>ongoing</a:t>
          </a:r>
        </a:p>
      </dgm:t>
    </dgm:pt>
    <dgm:pt modelId="{95C1A454-A017-5848-86C7-D6AB41171E23}" type="parTrans" cxnId="{82C0CAA0-D1FB-9347-8BD8-4D5D6A181647}">
      <dgm:prSet/>
      <dgm:spPr/>
      <dgm:t>
        <a:bodyPr/>
        <a:lstStyle/>
        <a:p>
          <a:endParaRPr lang="en-GB"/>
        </a:p>
      </dgm:t>
    </dgm:pt>
    <dgm:pt modelId="{EBD7A1F7-EB7B-E848-9241-208308F36031}" type="sibTrans" cxnId="{82C0CAA0-D1FB-9347-8BD8-4D5D6A181647}">
      <dgm:prSet/>
      <dgm:spPr/>
      <dgm:t>
        <a:bodyPr/>
        <a:lstStyle/>
        <a:p>
          <a:endParaRPr lang="en-GB"/>
        </a:p>
      </dgm:t>
    </dgm:pt>
    <dgm:pt modelId="{A6279156-2692-4244-9996-D19B1FCFF1C0}">
      <dgm:prSet/>
      <dgm:spPr/>
      <dgm:t>
        <a:bodyPr/>
        <a:lstStyle/>
        <a:p>
          <a:pPr rtl="0">
            <a:buFont typeface="Wingdings" pitchFamily="2" charset="2"/>
            <a:buChar char="Ø"/>
          </a:pPr>
          <a:r>
            <a:rPr lang="en-GB" dirty="0">
              <a:solidFill>
                <a:schemeClr val="bg2">
                  <a:lumMod val="10000"/>
                </a:schemeClr>
              </a:solidFill>
              <a:latin typeface="Arial" panose="020B0604020202020204" pitchFamily="34" charset="0"/>
              <a:cs typeface="Arial" panose="020B0604020202020204" pitchFamily="34" charset="0"/>
            </a:rPr>
            <a:t>ongoing</a:t>
          </a:r>
        </a:p>
      </dgm:t>
    </dgm:pt>
    <dgm:pt modelId="{82BEC6BA-4F20-3E4F-A7A5-BEBC6D603639}" type="parTrans" cxnId="{BAD29946-2FAF-D343-8E35-1CAFFD64A338}">
      <dgm:prSet/>
      <dgm:spPr/>
      <dgm:t>
        <a:bodyPr/>
        <a:lstStyle/>
        <a:p>
          <a:endParaRPr lang="en-GB"/>
        </a:p>
      </dgm:t>
    </dgm:pt>
    <dgm:pt modelId="{85A218E2-9DE8-4942-9236-336480F24B9D}" type="sibTrans" cxnId="{BAD29946-2FAF-D343-8E35-1CAFFD64A338}">
      <dgm:prSet/>
      <dgm:spPr/>
      <dgm:t>
        <a:bodyPr/>
        <a:lstStyle/>
        <a:p>
          <a:endParaRPr lang="en-GB"/>
        </a:p>
      </dgm:t>
    </dgm:pt>
    <dgm:pt modelId="{8883DE74-07A0-084A-820A-942199DB0E69}">
      <dgm:prSet/>
      <dgm:spPr/>
      <dgm:t>
        <a:bodyPr/>
        <a:lstStyle/>
        <a:p>
          <a:pPr rtl="0">
            <a:buFont typeface="Wingdings" pitchFamily="2" charset="2"/>
            <a:buNone/>
          </a:pPr>
          <a:endParaRPr lang="en-GB" dirty="0">
            <a:solidFill>
              <a:schemeClr val="tx1"/>
            </a:solidFill>
            <a:latin typeface="Arial" panose="020B0604020202020204" pitchFamily="34" charset="0"/>
            <a:cs typeface="Arial" panose="020B0604020202020204" pitchFamily="34" charset="0"/>
          </a:endParaRPr>
        </a:p>
      </dgm:t>
    </dgm:pt>
    <dgm:pt modelId="{F7B9A835-02C3-D941-AA6C-7AED21C1E72A}" type="parTrans" cxnId="{7662817F-4936-F44A-A927-D20B3E44FEC2}">
      <dgm:prSet/>
      <dgm:spPr/>
      <dgm:t>
        <a:bodyPr/>
        <a:lstStyle/>
        <a:p>
          <a:endParaRPr lang="en-GB"/>
        </a:p>
      </dgm:t>
    </dgm:pt>
    <dgm:pt modelId="{F5B80878-6DB9-5B49-B18E-1CDB9CBF63EC}" type="sibTrans" cxnId="{7662817F-4936-F44A-A927-D20B3E44FEC2}">
      <dgm:prSet/>
      <dgm:spPr/>
      <dgm:t>
        <a:bodyPr/>
        <a:lstStyle/>
        <a:p>
          <a:endParaRPr lang="en-GB"/>
        </a:p>
      </dgm:t>
    </dgm:pt>
    <dgm:pt modelId="{0DD420E2-0572-7A47-ACCB-C6412FB17D2C}">
      <dgm:prSet/>
      <dgm:spPr/>
      <dgm:t>
        <a:bodyPr/>
        <a:lstStyle/>
        <a:p>
          <a:pPr>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Guinea Bissau</a:t>
          </a:r>
          <a:r>
            <a:rPr lang="en-GB" dirty="0">
              <a:solidFill>
                <a:schemeClr val="accent1">
                  <a:lumMod val="75000"/>
                </a:schemeClr>
              </a:solidFill>
              <a:latin typeface="Arial" panose="020B0604020202020204" pitchFamily="34" charset="0"/>
              <a:cs typeface="Arial" panose="020B0604020202020204" pitchFamily="34" charset="0"/>
            </a:rPr>
            <a:t>: </a:t>
          </a:r>
          <a:r>
            <a:rPr lang="en-US" dirty="0">
              <a:solidFill>
                <a:schemeClr val="bg2">
                  <a:lumMod val="10000"/>
                </a:schemeClr>
              </a:solidFill>
              <a:latin typeface="Arial" panose="020B0604020202020204" pitchFamily="34" charset="0"/>
              <a:cs typeface="Arial" panose="020B0604020202020204" pitchFamily="34" charset="0"/>
            </a:rPr>
            <a:t>Strengthening health management information systems to assess the impact of SMC in three regions in Guinea Bissau</a:t>
          </a:r>
          <a:r>
            <a:rPr lang="en-US" u="sng" dirty="0">
              <a:solidFill>
                <a:schemeClr val="bg2">
                  <a:lumMod val="10000"/>
                </a:schemeClr>
              </a:solidFill>
              <a:latin typeface="Arial" panose="020B0604020202020204" pitchFamily="34" charset="0"/>
              <a:cs typeface="Arial" panose="020B0604020202020204" pitchFamily="34" charset="0"/>
            </a:rPr>
            <a:t> </a:t>
          </a:r>
          <a:endParaRPr lang="en-GB" dirty="0">
            <a:solidFill>
              <a:schemeClr val="bg2">
                <a:lumMod val="10000"/>
              </a:schemeClr>
            </a:solidFill>
            <a:latin typeface="Arial" panose="020B0604020202020204" pitchFamily="34" charset="0"/>
            <a:cs typeface="Arial" panose="020B0604020202020204" pitchFamily="34" charset="0"/>
          </a:endParaRPr>
        </a:p>
      </dgm:t>
    </dgm:pt>
    <dgm:pt modelId="{28BB71CE-BE92-B047-9BDB-C1A4E4310B79}" type="parTrans" cxnId="{77871A9C-0B2E-B142-8008-999B9C7BF733}">
      <dgm:prSet/>
      <dgm:spPr/>
      <dgm:t>
        <a:bodyPr/>
        <a:lstStyle/>
        <a:p>
          <a:endParaRPr lang="en-GB"/>
        </a:p>
      </dgm:t>
    </dgm:pt>
    <dgm:pt modelId="{5DCB1849-55A2-AB41-AA06-9D9B10018F90}" type="sibTrans" cxnId="{77871A9C-0B2E-B142-8008-999B9C7BF733}">
      <dgm:prSet/>
      <dgm:spPr/>
      <dgm:t>
        <a:bodyPr/>
        <a:lstStyle/>
        <a:p>
          <a:endParaRPr lang="en-GB"/>
        </a:p>
      </dgm:t>
    </dgm:pt>
    <dgm:pt modelId="{BBA6FB7D-9BD6-6B4B-B339-2A9DD5AC0EF2}">
      <dgm:prSet/>
      <dgm:spPr/>
      <dgm:t>
        <a:bodyPr/>
        <a:lstStyle/>
        <a:p>
          <a:pPr rtl="0">
            <a:buFont typeface="Wingdings" pitchFamily="2" charset="2"/>
            <a:buChar char="Ø"/>
          </a:pPr>
          <a:endParaRPr lang="en-GB" b="1" dirty="0">
            <a:solidFill>
              <a:schemeClr val="tx1"/>
            </a:solidFill>
            <a:latin typeface="Arial" panose="020B0604020202020204" pitchFamily="34" charset="0"/>
            <a:cs typeface="Arial" panose="020B0604020202020204" pitchFamily="34" charset="0"/>
          </a:endParaRPr>
        </a:p>
      </dgm:t>
    </dgm:pt>
    <dgm:pt modelId="{762C577C-668A-E445-9B50-6362C0BB376C}" type="parTrans" cxnId="{FFF40EF4-2409-D348-A436-8BCC07DC31BE}">
      <dgm:prSet/>
      <dgm:spPr/>
      <dgm:t>
        <a:bodyPr/>
        <a:lstStyle/>
        <a:p>
          <a:endParaRPr lang="en-GB"/>
        </a:p>
      </dgm:t>
    </dgm:pt>
    <dgm:pt modelId="{5DBCE63E-9BB0-3141-B9EF-58E986152845}" type="sibTrans" cxnId="{FFF40EF4-2409-D348-A436-8BCC07DC31BE}">
      <dgm:prSet/>
      <dgm:spPr/>
      <dgm:t>
        <a:bodyPr/>
        <a:lstStyle/>
        <a:p>
          <a:endParaRPr lang="en-GB"/>
        </a:p>
      </dgm:t>
    </dgm:pt>
    <dgm:pt modelId="{F2E18CC8-E362-464C-B91C-223782B13F88}">
      <dgm:prSet/>
      <dgm:spPr/>
      <dgm:t>
        <a:bodyPr/>
        <a:lstStyle/>
        <a:p>
          <a:pPr rtl="0">
            <a:buFont typeface="Wingdings" pitchFamily="2" charset="2"/>
            <a:buNone/>
          </a:pPr>
          <a:endParaRPr lang="en-GB" dirty="0">
            <a:solidFill>
              <a:schemeClr val="tx1"/>
            </a:solidFill>
            <a:latin typeface="Arial" panose="020B0604020202020204" pitchFamily="34" charset="0"/>
            <a:cs typeface="Arial" panose="020B0604020202020204" pitchFamily="34" charset="0"/>
          </a:endParaRPr>
        </a:p>
      </dgm:t>
    </dgm:pt>
    <dgm:pt modelId="{D26036EE-E3D2-F94B-86ED-EE069852B443}" type="parTrans" cxnId="{C1ECA9DC-0042-4945-9719-7258F94DE85E}">
      <dgm:prSet/>
      <dgm:spPr/>
      <dgm:t>
        <a:bodyPr/>
        <a:lstStyle/>
        <a:p>
          <a:endParaRPr lang="en-GB"/>
        </a:p>
      </dgm:t>
    </dgm:pt>
    <dgm:pt modelId="{376617AF-7529-6743-9314-01ED37C986ED}" type="sibTrans" cxnId="{C1ECA9DC-0042-4945-9719-7258F94DE85E}">
      <dgm:prSet/>
      <dgm:spPr/>
      <dgm:t>
        <a:bodyPr/>
        <a:lstStyle/>
        <a:p>
          <a:endParaRPr lang="en-GB"/>
        </a:p>
      </dgm:t>
    </dgm:pt>
    <dgm:pt modelId="{725B583F-0D3E-47AF-85EA-98245A16F473}">
      <dgm:prSet/>
      <dgm:spPr/>
      <dgm:t>
        <a:bodyPr/>
        <a:lstStyle/>
        <a:p>
          <a:pPr>
            <a:buFont typeface="Wingdings" pitchFamily="2" charset="2"/>
            <a:buChar char="Ø"/>
          </a:pPr>
          <a:endParaRPr lang="en-GB" dirty="0">
            <a:solidFill>
              <a:schemeClr val="tx1"/>
            </a:solidFill>
            <a:latin typeface="Arial" panose="020B0604020202020204" pitchFamily="34" charset="0"/>
            <a:cs typeface="Arial" panose="020B0604020202020204" pitchFamily="34" charset="0"/>
          </a:endParaRPr>
        </a:p>
      </dgm:t>
    </dgm:pt>
    <dgm:pt modelId="{4AE931CF-1D85-4A37-B41D-403D314B3AC1}" type="parTrans" cxnId="{ACF5736D-CC1F-4632-89B9-0A48CB5D9E74}">
      <dgm:prSet/>
      <dgm:spPr/>
    </dgm:pt>
    <dgm:pt modelId="{BEA947D1-AC69-4D46-AA9B-D3BD77BC397C}" type="sibTrans" cxnId="{ACF5736D-CC1F-4632-89B9-0A48CB5D9E74}">
      <dgm:prSet/>
      <dgm:spPr/>
    </dgm:pt>
    <dgm:pt modelId="{791C3CA5-22F6-9F4B-8269-B34AD1BE96B5}">
      <dgm:prSet/>
      <dgm:spPr/>
      <dgm:t>
        <a:bodyPr/>
        <a:lstStyle/>
        <a:p>
          <a:pPr>
            <a:buFont typeface="Wingdings" pitchFamily="2" charset="2"/>
            <a:buChar char="Ø"/>
          </a:pPr>
          <a:r>
            <a:rPr lang="en-GB" b="1" dirty="0">
              <a:solidFill>
                <a:schemeClr val="accent1"/>
              </a:solidFill>
              <a:latin typeface="Arial" panose="020B0604020202020204" pitchFamily="34" charset="0"/>
              <a:cs typeface="Arial" panose="020B0604020202020204" pitchFamily="34" charset="0"/>
            </a:rPr>
            <a:t>Senegal</a:t>
          </a:r>
          <a:r>
            <a:rPr lang="en-GB" dirty="0">
              <a:solidFill>
                <a:schemeClr val="tx1"/>
              </a:solidFill>
              <a:latin typeface="Arial" panose="020B0604020202020204" pitchFamily="34" charset="0"/>
              <a:cs typeface="Arial" panose="020B0604020202020204" pitchFamily="34" charset="0"/>
            </a:rPr>
            <a:t> </a:t>
          </a:r>
          <a:r>
            <a:rPr lang="en-GB" dirty="0">
              <a:solidFill>
                <a:schemeClr val="bg2">
                  <a:lumMod val="10000"/>
                </a:schemeClr>
              </a:solidFill>
              <a:latin typeface="Arial" panose="020B0604020202020204" pitchFamily="34" charset="0"/>
              <a:cs typeface="Arial" panose="020B0604020202020204" pitchFamily="34" charset="0"/>
            </a:rPr>
            <a:t>: Mechanistic Model for cost effective  evaluation of SMC delivery </a:t>
          </a:r>
        </a:p>
      </dgm:t>
    </dgm:pt>
    <dgm:pt modelId="{9B723CF7-4D52-064B-A18F-ECB8F06E2227}" type="parTrans" cxnId="{EC133288-D636-DB4B-A10A-0851FA902960}">
      <dgm:prSet/>
      <dgm:spPr/>
    </dgm:pt>
    <dgm:pt modelId="{DA56B84A-CB95-0941-8775-B3334553436F}" type="sibTrans" cxnId="{EC133288-D636-DB4B-A10A-0851FA902960}">
      <dgm:prSet/>
      <dgm:spPr/>
    </dgm:pt>
    <dgm:pt modelId="{1454C7E9-D29E-2A47-BA2D-30A424183816}">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E5BC1C1F-A8D1-A447-8DE8-1BA04B94FE05}" type="parTrans" cxnId="{85863B20-5079-FB4E-8AD3-BF02FD5AC95D}">
      <dgm:prSet/>
      <dgm:spPr/>
    </dgm:pt>
    <dgm:pt modelId="{E4917111-B22B-8A45-BA97-30AC4F6A4DC5}" type="sibTrans" cxnId="{85863B20-5079-FB4E-8AD3-BF02FD5AC95D}">
      <dgm:prSet/>
      <dgm:spPr/>
    </dgm:pt>
    <dgm:pt modelId="{DD141A88-E145-8C44-B25E-FCC7DFF87D81}">
      <dgm:prSet/>
      <dgm:spPr/>
      <dgm:t>
        <a:bodyPr/>
        <a:lstStyle/>
        <a:p>
          <a:pPr rtl="0">
            <a:buFont typeface="Wingdings" pitchFamily="2" charset="2"/>
            <a:buChar char="Ø"/>
          </a:pPr>
          <a:endParaRPr lang="en-GB" dirty="0">
            <a:latin typeface="Arial" panose="020B0604020202020204" pitchFamily="34" charset="0"/>
            <a:cs typeface="Arial" panose="020B0604020202020204" pitchFamily="34" charset="0"/>
          </a:endParaRPr>
        </a:p>
      </dgm:t>
    </dgm:pt>
    <dgm:pt modelId="{AB2A5A72-73B4-4A4E-A6AA-FADA746DF93F}" type="parTrans" cxnId="{5EBFC913-811B-0C4E-B9F5-456CDBF2E70B}">
      <dgm:prSet/>
      <dgm:spPr/>
    </dgm:pt>
    <dgm:pt modelId="{A2886485-64FA-B647-9408-951D4F550455}" type="sibTrans" cxnId="{5EBFC913-811B-0C4E-B9F5-456CDBF2E70B}">
      <dgm:prSet/>
      <dgm:spPr/>
    </dgm:pt>
    <dgm:pt modelId="{22CA5887-2701-7B49-8A55-4BA7A23CE393}">
      <dgm:prSet/>
      <dgm:spPr/>
      <dgm:t>
        <a:bodyPr/>
        <a:lstStyle/>
        <a:p>
          <a:pPr rtl="0">
            <a:buFont typeface="Arial" panose="020B0604020202020204" pitchFamily="34" charset="0"/>
            <a:buNone/>
          </a:pPr>
          <a:endParaRPr lang="en-GB" dirty="0">
            <a:latin typeface="Arial" panose="020B0604020202020204" pitchFamily="34" charset="0"/>
            <a:cs typeface="Arial" panose="020B0604020202020204" pitchFamily="34" charset="0"/>
          </a:endParaRPr>
        </a:p>
      </dgm:t>
    </dgm:pt>
    <dgm:pt modelId="{7C7BA8BE-BD70-7D45-93A5-2E3E7B863497}" type="parTrans" cxnId="{17FCC2A9-9FD8-0246-9EFC-DAE26409296D}">
      <dgm:prSet/>
      <dgm:spPr/>
    </dgm:pt>
    <dgm:pt modelId="{59EE3822-5ACA-6E4B-A1B7-4A433759DB91}" type="sibTrans" cxnId="{17FCC2A9-9FD8-0246-9EFC-DAE26409296D}">
      <dgm:prSet/>
      <dgm:spPr/>
    </dgm:pt>
    <dgm:pt modelId="{AFCB6CA0-E3F4-CB4F-BB03-1CF04D61BB46}" type="pres">
      <dgm:prSet presAssocID="{0554C0DC-FFAC-5A4D-A6B3-5829333EB752}" presName="Name0" presStyleCnt="0">
        <dgm:presLayoutVars>
          <dgm:dir/>
          <dgm:animLvl val="lvl"/>
          <dgm:resizeHandles val="exact"/>
        </dgm:presLayoutVars>
      </dgm:prSet>
      <dgm:spPr/>
    </dgm:pt>
    <dgm:pt modelId="{2BE14590-F915-D54E-A335-654C8BDDBFF4}" type="pres">
      <dgm:prSet presAssocID="{3A9D5AFA-14A1-F242-A944-F1FE6953C4A0}" presName="composite" presStyleCnt="0"/>
      <dgm:spPr/>
    </dgm:pt>
    <dgm:pt modelId="{14AA0232-059B-554F-B1F7-99AA6BCDCED6}" type="pres">
      <dgm:prSet presAssocID="{3A9D5AFA-14A1-F242-A944-F1FE6953C4A0}" presName="parTx" presStyleLbl="alignNode1" presStyleIdx="0" presStyleCnt="4" custLinFactNeighborX="-6594" custLinFactNeighborY="-1458">
        <dgm:presLayoutVars>
          <dgm:chMax val="0"/>
          <dgm:chPref val="0"/>
          <dgm:bulletEnabled val="1"/>
        </dgm:presLayoutVars>
      </dgm:prSet>
      <dgm:spPr/>
    </dgm:pt>
    <dgm:pt modelId="{1D1D289B-542A-BE40-99B4-36317C418888}" type="pres">
      <dgm:prSet presAssocID="{3A9D5AFA-14A1-F242-A944-F1FE6953C4A0}" presName="desTx" presStyleLbl="alignAccFollowNode1" presStyleIdx="0" presStyleCnt="4">
        <dgm:presLayoutVars>
          <dgm:bulletEnabled val="1"/>
        </dgm:presLayoutVars>
      </dgm:prSet>
      <dgm:spPr/>
    </dgm:pt>
    <dgm:pt modelId="{E9ED4E2E-D01D-F14A-B1BC-BC64BA42AC7A}" type="pres">
      <dgm:prSet presAssocID="{E6A10E6A-4AC0-8040-A18F-91C1BE72C771}" presName="space" presStyleCnt="0"/>
      <dgm:spPr/>
    </dgm:pt>
    <dgm:pt modelId="{64399891-03A7-9B41-B4A4-6E70922B9C18}" type="pres">
      <dgm:prSet presAssocID="{C87CED63-919E-F44A-865D-C348E34912B6}" presName="composite" presStyleCnt="0"/>
      <dgm:spPr/>
    </dgm:pt>
    <dgm:pt modelId="{FDA1ED37-218F-6945-AF20-19B200C3C013}" type="pres">
      <dgm:prSet presAssocID="{C87CED63-919E-F44A-865D-C348E34912B6}" presName="parTx" presStyleLbl="alignNode1" presStyleIdx="1" presStyleCnt="4">
        <dgm:presLayoutVars>
          <dgm:chMax val="0"/>
          <dgm:chPref val="0"/>
          <dgm:bulletEnabled val="1"/>
        </dgm:presLayoutVars>
      </dgm:prSet>
      <dgm:spPr/>
    </dgm:pt>
    <dgm:pt modelId="{4ACFF43D-DEE9-7043-8566-0565E6527757}" type="pres">
      <dgm:prSet presAssocID="{C87CED63-919E-F44A-865D-C348E34912B6}" presName="desTx" presStyleLbl="alignAccFollowNode1" presStyleIdx="1" presStyleCnt="4">
        <dgm:presLayoutVars>
          <dgm:bulletEnabled val="1"/>
        </dgm:presLayoutVars>
      </dgm:prSet>
      <dgm:spPr/>
    </dgm:pt>
    <dgm:pt modelId="{B703B4FB-0676-1E45-8DC1-D3494602871F}" type="pres">
      <dgm:prSet presAssocID="{BC563541-59CD-D64B-9FE1-35904A77A898}" presName="space" presStyleCnt="0"/>
      <dgm:spPr/>
    </dgm:pt>
    <dgm:pt modelId="{EAF61303-0A17-BC43-99CB-1AE4BD652E54}" type="pres">
      <dgm:prSet presAssocID="{4321027B-4A8F-C842-A2D5-8B745A73AB3A}" presName="composite" presStyleCnt="0"/>
      <dgm:spPr/>
    </dgm:pt>
    <dgm:pt modelId="{525DFC1D-3117-244A-B793-F2DC1C16EC60}" type="pres">
      <dgm:prSet presAssocID="{4321027B-4A8F-C842-A2D5-8B745A73AB3A}" presName="parTx" presStyleLbl="alignNode1" presStyleIdx="2" presStyleCnt="4">
        <dgm:presLayoutVars>
          <dgm:chMax val="0"/>
          <dgm:chPref val="0"/>
          <dgm:bulletEnabled val="1"/>
        </dgm:presLayoutVars>
      </dgm:prSet>
      <dgm:spPr/>
    </dgm:pt>
    <dgm:pt modelId="{1DBC1F84-F1E3-E441-A32B-73B8E679CAD5}" type="pres">
      <dgm:prSet presAssocID="{4321027B-4A8F-C842-A2D5-8B745A73AB3A}" presName="desTx" presStyleLbl="alignAccFollowNode1" presStyleIdx="2" presStyleCnt="4" custLinFactNeighborY="259">
        <dgm:presLayoutVars>
          <dgm:bulletEnabled val="1"/>
        </dgm:presLayoutVars>
      </dgm:prSet>
      <dgm:spPr/>
    </dgm:pt>
    <dgm:pt modelId="{EF38D55A-B10C-E241-976B-0B0FD6585EC1}" type="pres">
      <dgm:prSet presAssocID="{60DCD350-1CC8-A345-AE38-3C2AA34B51D0}" presName="space" presStyleCnt="0"/>
      <dgm:spPr/>
    </dgm:pt>
    <dgm:pt modelId="{7DDD4CF6-E2C6-0F4F-A485-7632C334C48B}" type="pres">
      <dgm:prSet presAssocID="{57AEA9C2-2600-D140-AE4B-56DAE75A0771}" presName="composite" presStyleCnt="0"/>
      <dgm:spPr/>
    </dgm:pt>
    <dgm:pt modelId="{82A82D2F-61D7-3045-B532-E8F158077466}" type="pres">
      <dgm:prSet presAssocID="{57AEA9C2-2600-D140-AE4B-56DAE75A0771}" presName="parTx" presStyleLbl="alignNode1" presStyleIdx="3" presStyleCnt="4" custLinFactNeighborX="502">
        <dgm:presLayoutVars>
          <dgm:chMax val="0"/>
          <dgm:chPref val="0"/>
          <dgm:bulletEnabled val="1"/>
        </dgm:presLayoutVars>
      </dgm:prSet>
      <dgm:spPr/>
    </dgm:pt>
    <dgm:pt modelId="{0B4A5CBF-3620-964C-BE9D-0C1D4ED109F1}" type="pres">
      <dgm:prSet presAssocID="{57AEA9C2-2600-D140-AE4B-56DAE75A0771}" presName="desTx" presStyleLbl="alignAccFollowNode1" presStyleIdx="3" presStyleCnt="4">
        <dgm:presLayoutVars>
          <dgm:bulletEnabled val="1"/>
        </dgm:presLayoutVars>
      </dgm:prSet>
      <dgm:spPr/>
    </dgm:pt>
  </dgm:ptLst>
  <dgm:cxnLst>
    <dgm:cxn modelId="{2DD02703-C4EF-A74D-BD27-B767FF762AEA}" srcId="{3A9D5AFA-14A1-F242-A944-F1FE6953C4A0}" destId="{8CEF700E-CA8E-F749-9566-9C47B200B282}" srcOrd="1" destOrd="0" parTransId="{900761A6-E449-4242-8C81-76619C8C86A0}" sibTransId="{E3408299-1951-3A48-B4B0-5030F40283CC}"/>
    <dgm:cxn modelId="{A1C0DA03-6D1A-7445-AC0B-FDE21200D015}" type="presOf" srcId="{AF5FCEFD-C33F-EF45-BDED-568741613C6B}" destId="{1D1D289B-542A-BE40-99B4-36317C418888}" srcOrd="0" destOrd="9" presId="urn:microsoft.com/office/officeart/2005/8/layout/hList1"/>
    <dgm:cxn modelId="{D252540A-4116-524E-AD83-54462C3F1FAF}" type="presOf" srcId="{A6279156-2692-4244-9996-D19B1FCFF1C0}" destId="{0B4A5CBF-3620-964C-BE9D-0C1D4ED109F1}" srcOrd="0" destOrd="4" presId="urn:microsoft.com/office/officeart/2005/8/layout/hList1"/>
    <dgm:cxn modelId="{B56AC40F-676D-FD4B-94F9-0EBF29723986}" srcId="{4321027B-4A8F-C842-A2D5-8B745A73AB3A}" destId="{8119E43F-2161-C74E-84B1-99293725001F}" srcOrd="1" destOrd="0" parTransId="{990E213A-2943-D548-90E5-AE30CFF69607}" sibTransId="{A6F8B124-0D5A-6444-A1AA-037D61311828}"/>
    <dgm:cxn modelId="{CD756110-16FD-C246-B276-ED3C6973B906}" type="presOf" srcId="{88C48496-F44F-C74D-B215-C66FCB77289A}" destId="{0B4A5CBF-3620-964C-BE9D-0C1D4ED109F1}" srcOrd="0" destOrd="3" presId="urn:microsoft.com/office/officeart/2005/8/layout/hList1"/>
    <dgm:cxn modelId="{5EBFC913-811B-0C4E-B9F5-456CDBF2E70B}" srcId="{50C7705F-5122-8D4F-B03C-B33E56E08EA3}" destId="{DD141A88-E145-8C44-B25E-FCC7DFF87D81}" srcOrd="2" destOrd="0" parTransId="{AB2A5A72-73B4-4A4E-A6AA-FADA746DF93F}" sibTransId="{A2886485-64FA-B647-9408-951D4F550455}"/>
    <dgm:cxn modelId="{8492E716-17D3-FA49-85C3-A9250C135B7F}" type="presOf" srcId="{8CEF700E-CA8E-F749-9566-9C47B200B282}" destId="{1D1D289B-542A-BE40-99B4-36317C418888}" srcOrd="0" destOrd="1" presId="urn:microsoft.com/office/officeart/2005/8/layout/hList1"/>
    <dgm:cxn modelId="{FFB12C19-408E-4C41-8413-15D9047163F0}" type="presOf" srcId="{0554C0DC-FFAC-5A4D-A6B3-5829333EB752}" destId="{AFCB6CA0-E3F4-CB4F-BB03-1CF04D61BB46}" srcOrd="0" destOrd="0" presId="urn:microsoft.com/office/officeart/2005/8/layout/hList1"/>
    <dgm:cxn modelId="{A8FE3F1C-7FEE-1D4A-BAE3-EB5E58A8C224}" type="presOf" srcId="{DD141A88-E145-8C44-B25E-FCC7DFF87D81}" destId="{1DBC1F84-F1E3-E441-A32B-73B8E679CAD5}" srcOrd="0" destOrd="7" presId="urn:microsoft.com/office/officeart/2005/8/layout/hList1"/>
    <dgm:cxn modelId="{F916511C-31CA-AD49-8A59-E228E4172B68}" type="presOf" srcId="{BE513B3A-23B3-A14A-B60C-1A1EE1C5055E}" destId="{1D1D289B-542A-BE40-99B4-36317C418888}" srcOrd="0" destOrd="2" presId="urn:microsoft.com/office/officeart/2005/8/layout/hList1"/>
    <dgm:cxn modelId="{2C58F61E-304E-1A43-B566-79D036A457BE}" srcId="{C87CED63-919E-F44A-865D-C348E34912B6}" destId="{CABA55E4-59C5-CC46-88D5-4295639AE934}" srcOrd="2" destOrd="0" parTransId="{DF11A527-7E66-4645-8023-91A68E01824F}" sibTransId="{945D5AA2-B4D0-4444-A5D3-4312636304AC}"/>
    <dgm:cxn modelId="{F9CC201F-4B54-B241-9E49-9527B302A231}" srcId="{3A9D5AFA-14A1-F242-A944-F1FE6953C4A0}" destId="{3D0DEF71-D1EA-C14D-BC85-E5D6E5115F0D}" srcOrd="6" destOrd="0" parTransId="{910A3CB6-0EA9-AB45-B2B1-D094C4D1867A}" sibTransId="{C1C9DFD9-811F-9E4D-9E22-6E7BCCD7E2ED}"/>
    <dgm:cxn modelId="{85863B20-5079-FB4E-8AD3-BF02FD5AC95D}" srcId="{50C7705F-5122-8D4F-B03C-B33E56E08EA3}" destId="{1454C7E9-D29E-2A47-BA2D-30A424183816}" srcOrd="0" destOrd="0" parTransId="{E5BC1C1F-A8D1-A447-8DE8-1BA04B94FE05}" sibTransId="{E4917111-B22B-8A45-BA97-30AC4F6A4DC5}"/>
    <dgm:cxn modelId="{986CD722-C857-C540-93CD-D356DAEB28A4}" type="presOf" srcId="{3E425B8D-576F-C84F-9BBE-003A9FB040CF}" destId="{0B4A5CBF-3620-964C-BE9D-0C1D4ED109F1}" srcOrd="0" destOrd="8" presId="urn:microsoft.com/office/officeart/2005/8/layout/hList1"/>
    <dgm:cxn modelId="{F122C72C-2EBF-5B4F-A77D-ED4EBB5C5BAF}" srcId="{4321027B-4A8F-C842-A2D5-8B745A73AB3A}" destId="{A65254DA-7CF0-0047-B917-C976A8F745D3}" srcOrd="2" destOrd="0" parTransId="{221F0FD6-A904-9A4A-8018-45FBE6DC30B4}" sibTransId="{CB6780D6-3C31-3F48-95F4-F69B126A8E61}"/>
    <dgm:cxn modelId="{BE490238-E2CF-0C42-86C9-4D3B0E3F61B3}" srcId="{C87CED63-919E-F44A-865D-C348E34912B6}" destId="{8DED396A-2DBE-B14B-B90E-384534745C18}" srcOrd="1" destOrd="0" parTransId="{849BB938-87F2-B34E-AE39-42061F8251F3}" sibTransId="{39B02A17-E2FE-F74A-8EED-9FC90029DB04}"/>
    <dgm:cxn modelId="{AAA1163A-58B7-5741-BE81-05DB3F91ACC4}" type="presOf" srcId="{0D5CAEF6-5479-C04B-A94A-E4DAE8F697C8}" destId="{1D1D289B-542A-BE40-99B4-36317C418888}" srcOrd="0" destOrd="5" presId="urn:microsoft.com/office/officeart/2005/8/layout/hList1"/>
    <dgm:cxn modelId="{C5E3B73C-B007-344B-AA34-C2B6A5816B4D}" type="presOf" srcId="{8119E43F-2161-C74E-84B1-99293725001F}" destId="{1DBC1F84-F1E3-E441-A32B-73B8E679CAD5}" srcOrd="0" destOrd="1" presId="urn:microsoft.com/office/officeart/2005/8/layout/hList1"/>
    <dgm:cxn modelId="{97D3EA3C-E793-8B4F-8662-590124B2F320}" type="presOf" srcId="{CABA55E4-59C5-CC46-88D5-4295639AE934}" destId="{4ACFF43D-DEE9-7043-8566-0565E6527757}" srcOrd="0" destOrd="3" presId="urn:microsoft.com/office/officeart/2005/8/layout/hList1"/>
    <dgm:cxn modelId="{AE27813E-967C-C242-92C0-9F52A9CE1D1A}" srcId="{57AEA9C2-2600-D140-AE4B-56DAE75A0771}" destId="{DE7E368F-28FA-E84D-A019-7D55C636ACD5}" srcOrd="2" destOrd="0" parTransId="{0CA4C1A8-A605-1B4B-9EF4-28A7A519BB15}" sibTransId="{CA8EF524-DEC1-FA44-9001-869675131881}"/>
    <dgm:cxn modelId="{8E70113F-9DF4-5346-9CA4-60DC80213291}" srcId="{57AEA9C2-2600-D140-AE4B-56DAE75A0771}" destId="{A422AA54-B9C5-AF4E-AFD1-1C67F036CB8B}" srcOrd="6" destOrd="0" parTransId="{8F4EE3ED-1C64-FC40-9665-BB25EE1A9545}" sibTransId="{E5905E79-CC33-2645-9B6F-1BC5469A3C4C}"/>
    <dgm:cxn modelId="{8B8EB45F-1080-1E47-BFE9-DE82FF683D85}" srcId="{C87CED63-919E-F44A-865D-C348E34912B6}" destId="{05FF6836-D152-3D49-9995-BB96749A70C1}" srcOrd="4" destOrd="0" parTransId="{2B758BC6-901B-9D4F-BA32-25F737F664A6}" sibTransId="{D15DA4B8-4A82-AF43-B587-A4DCF9EC0A6B}"/>
    <dgm:cxn modelId="{F4109160-F421-7C42-BCC8-3BA26EA0E4A3}" type="presOf" srcId="{8802CE9F-ADEC-0A47-B8A9-AD669A34D571}" destId="{1D1D289B-542A-BE40-99B4-36317C418888}" srcOrd="0" destOrd="8" presId="urn:microsoft.com/office/officeart/2005/8/layout/hList1"/>
    <dgm:cxn modelId="{4784E860-BE99-9D40-BC59-36F704405A36}" srcId="{3A9D5AFA-14A1-F242-A944-F1FE6953C4A0}" destId="{0D5CAEF6-5479-C04B-A94A-E4DAE8F697C8}" srcOrd="4" destOrd="0" parTransId="{FECC2E6E-A98E-E645-9F44-1F9971B51EA2}" sibTransId="{07B4797A-1817-AD41-B5CC-E3B39AE05749}"/>
    <dgm:cxn modelId="{BCB0C641-25BD-2844-B268-6C9967374F9F}" srcId="{C87CED63-919E-F44A-865D-C348E34912B6}" destId="{AF78A5D6-9146-F44F-9AD6-85EDFCD61B8C}" srcOrd="5" destOrd="0" parTransId="{8EF531B0-98E3-BB42-A400-727431787FBD}" sibTransId="{1F7A1514-D610-C548-981D-0F49A38DF5C3}"/>
    <dgm:cxn modelId="{3A580E64-C2DF-5E4E-8711-37097308E439}" srcId="{3A9D5AFA-14A1-F242-A944-F1FE6953C4A0}" destId="{A89B9E86-076C-2F49-B36E-D5CB4F00576A}" srcOrd="3" destOrd="0" parTransId="{66BAFF8A-316E-1943-BE9F-FDFBFAF3A334}" sibTransId="{B50D1748-0747-0E40-B63A-435855B917D9}"/>
    <dgm:cxn modelId="{DA62C364-0C58-934D-9D10-BBF85FA54C82}" type="presOf" srcId="{05FF6836-D152-3D49-9995-BB96749A70C1}" destId="{4ACFF43D-DEE9-7043-8566-0565E6527757}" srcOrd="0" destOrd="5" presId="urn:microsoft.com/office/officeart/2005/8/layout/hList1"/>
    <dgm:cxn modelId="{2E002F45-7480-1541-B75F-D4C5876500E6}" srcId="{3A9D5AFA-14A1-F242-A944-F1FE6953C4A0}" destId="{8802CE9F-ADEC-0A47-B8A9-AD669A34D571}" srcOrd="7" destOrd="0" parTransId="{619C379A-F147-E34F-A7C7-EF6151360FF7}" sibTransId="{503FE161-AD10-7345-BBFF-89D7C4FEAB14}"/>
    <dgm:cxn modelId="{BAD29946-2FAF-D343-8E35-1CAFFD64A338}" srcId="{57AEA9C2-2600-D140-AE4B-56DAE75A0771}" destId="{A6279156-2692-4244-9996-D19B1FCFF1C0}" srcOrd="4" destOrd="0" parTransId="{82BEC6BA-4F20-3E4F-A7A5-BEBC6D603639}" sibTransId="{85A218E2-9DE8-4942-9236-336480F24B9D}"/>
    <dgm:cxn modelId="{EA86254B-5DAE-EE4E-BE79-BFCA2C913571}" srcId="{57AEA9C2-2600-D140-AE4B-56DAE75A0771}" destId="{88C48496-F44F-C74D-B215-C66FCB77289A}" srcOrd="3" destOrd="0" parTransId="{D6EE6C12-FFE6-1F45-8EB1-558DC6A51810}" sibTransId="{E167C59C-0FB9-2147-8504-A8BAE4C3603F}"/>
    <dgm:cxn modelId="{365A674C-8DF1-2A4A-A73C-BC8C63B7352B}" type="presOf" srcId="{AF78A5D6-9146-F44F-9AD6-85EDFCD61B8C}" destId="{4ACFF43D-DEE9-7043-8566-0565E6527757}" srcOrd="0" destOrd="6" presId="urn:microsoft.com/office/officeart/2005/8/layout/hList1"/>
    <dgm:cxn modelId="{ACF5736D-CC1F-4632-89B9-0A48CB5D9E74}" srcId="{57AEA9C2-2600-D140-AE4B-56DAE75A0771}" destId="{725B583F-0D3E-47AF-85EA-98245A16F473}" srcOrd="7" destOrd="0" parTransId="{4AE931CF-1D85-4A37-B41D-403D314B3AC1}" sibTransId="{BEA947D1-AC69-4D46-AA9B-D3BD77BC397C}"/>
    <dgm:cxn modelId="{C02E7D52-6A3D-F84E-A9D4-2F296957B47E}" type="presOf" srcId="{0394A3A2-FCF7-324D-98F4-65D28D80F9E0}" destId="{4ACFF43D-DEE9-7043-8566-0565E6527757}" srcOrd="0" destOrd="0" presId="urn:microsoft.com/office/officeart/2005/8/layout/hList1"/>
    <dgm:cxn modelId="{DE3EB272-0898-F347-9DFE-8B5549DF7813}" type="presOf" srcId="{22CA5887-2701-7B49-8A55-4BA7A23CE393}" destId="{4ACFF43D-DEE9-7043-8566-0565E6527757}" srcOrd="0" destOrd="4" presId="urn:microsoft.com/office/officeart/2005/8/layout/hList1"/>
    <dgm:cxn modelId="{FD68B652-0C68-7D41-974A-F087A1F03D32}" type="presOf" srcId="{3A9D5AFA-14A1-F242-A944-F1FE6953C4A0}" destId="{14AA0232-059B-554F-B1F7-99AA6BCDCED6}" srcOrd="0" destOrd="0" presId="urn:microsoft.com/office/officeart/2005/8/layout/hList1"/>
    <dgm:cxn modelId="{F164D572-EB60-3342-849E-24A4BF2984A3}" srcId="{3A9D5AFA-14A1-F242-A944-F1FE6953C4A0}" destId="{5F5D22AF-95C3-BE46-9D4A-95F9BCD479AD}" srcOrd="2" destOrd="0" parTransId="{67306218-0DE0-564E-B7D8-C53A397CF580}" sibTransId="{C5DF05E7-0713-0E4B-BDA4-9F374DC25482}"/>
    <dgm:cxn modelId="{C8C8A953-F2E3-4143-846E-3DC9EF2958B4}" type="presOf" srcId="{C87CED63-919E-F44A-865D-C348E34912B6}" destId="{FDA1ED37-218F-6945-AF20-19B200C3C013}" srcOrd="0" destOrd="0" presId="urn:microsoft.com/office/officeart/2005/8/layout/hList1"/>
    <dgm:cxn modelId="{407FD453-BF91-624C-AEF8-9E24D2CCE5B5}" srcId="{57AEA9C2-2600-D140-AE4B-56DAE75A0771}" destId="{3F6C5490-1A81-D24E-900A-214FE630A786}" srcOrd="9" destOrd="0" parTransId="{DC81E1E8-082F-6D41-9470-989D673F51E8}" sibTransId="{93AB6499-D7C2-F843-BCE8-64E280A1BDAA}"/>
    <dgm:cxn modelId="{A9353856-59D5-0B41-B22F-1252922DF1BC}" type="presOf" srcId="{3F6C5490-1A81-D24E-900A-214FE630A786}" destId="{0B4A5CBF-3620-964C-BE9D-0C1D4ED109F1}" srcOrd="0" destOrd="9" presId="urn:microsoft.com/office/officeart/2005/8/layout/hList1"/>
    <dgm:cxn modelId="{F7C81A79-D69D-534C-8297-EB9C9401C100}" srcId="{8119E43F-2161-C74E-84B1-99293725001F}" destId="{3A9F3774-5B87-4140-A22B-04F204A01AC4}" srcOrd="0" destOrd="0" parTransId="{98B0C5FB-4162-914D-B95C-74EC2A2837F7}" sibTransId="{BD7A71F8-57F8-8B4D-A2F3-6C7B165E78DD}"/>
    <dgm:cxn modelId="{4CE1F97C-4EC6-304B-B89A-A791E878A8F5}" type="presOf" srcId="{BF238F32-EB07-C64A-940B-B23F26D9FF07}" destId="{4ACFF43D-DEE9-7043-8566-0565E6527757}" srcOrd="0" destOrd="2" presId="urn:microsoft.com/office/officeart/2005/8/layout/hList1"/>
    <dgm:cxn modelId="{5239E27D-9A7A-524E-8E0B-12922FCEC20B}" type="presOf" srcId="{57AEA9C2-2600-D140-AE4B-56DAE75A0771}" destId="{82A82D2F-61D7-3045-B532-E8F158077466}" srcOrd="0" destOrd="0" presId="urn:microsoft.com/office/officeart/2005/8/layout/hList1"/>
    <dgm:cxn modelId="{7662817F-4936-F44A-A927-D20B3E44FEC2}" srcId="{3A9D5AFA-14A1-F242-A944-F1FE6953C4A0}" destId="{8883DE74-07A0-084A-820A-942199DB0E69}" srcOrd="9" destOrd="0" parTransId="{F7B9A835-02C3-D941-AA6C-7AED21C1E72A}" sibTransId="{F5B80878-6DB9-5B49-B18E-1CDB9CBF63EC}"/>
    <dgm:cxn modelId="{042A4282-96F8-C841-AB14-36DF81CAF8A9}" type="presOf" srcId="{3D0DEF71-D1EA-C14D-BC85-E5D6E5115F0D}" destId="{1D1D289B-542A-BE40-99B4-36317C418888}" srcOrd="0" destOrd="7" presId="urn:microsoft.com/office/officeart/2005/8/layout/hList1"/>
    <dgm:cxn modelId="{0CC86282-29AE-1844-ABB0-3662BF6076B5}" srcId="{C87CED63-919E-F44A-865D-C348E34912B6}" destId="{0394A3A2-FCF7-324D-98F4-65D28D80F9E0}" srcOrd="0" destOrd="0" parTransId="{55F0F301-4213-224B-B444-D8F3D55ECA02}" sibTransId="{018386B1-5552-4440-AA1E-931A785B6EF3}"/>
    <dgm:cxn modelId="{07040186-8826-3847-9854-D60D2D8E4B2E}" srcId="{0554C0DC-FFAC-5A4D-A6B3-5829333EB752}" destId="{57AEA9C2-2600-D140-AE4B-56DAE75A0771}" srcOrd="3" destOrd="0" parTransId="{B62B0EDB-A9EC-3240-9F66-5661FA306168}" sibTransId="{89629406-D275-2644-8E0A-255C201E9FB3}"/>
    <dgm:cxn modelId="{EC133288-D636-DB4B-A10A-0851FA902960}" srcId="{50C7705F-5122-8D4F-B03C-B33E56E08EA3}" destId="{791C3CA5-22F6-9F4B-8269-B34AD1BE96B5}" srcOrd="1" destOrd="0" parTransId="{9B723CF7-4D52-064B-A18F-ECB8F06E2227}" sibTransId="{DA56B84A-CB95-0941-8775-B3334553436F}"/>
    <dgm:cxn modelId="{EB238E88-F06D-A543-91C6-237425A18A7D}" type="presOf" srcId="{58119F5E-124D-9C4F-A43C-1E8F461374C2}" destId="{0B4A5CBF-3620-964C-BE9D-0C1D4ED109F1}" srcOrd="0" destOrd="1" presId="urn:microsoft.com/office/officeart/2005/8/layout/hList1"/>
    <dgm:cxn modelId="{417B308A-EAAD-C145-8542-B5170CC90D6C}" srcId="{57AEA9C2-2600-D140-AE4B-56DAE75A0771}" destId="{3E425B8D-576F-C84F-9BBE-003A9FB040CF}" srcOrd="8" destOrd="0" parTransId="{B04829CD-6897-3C4D-A3E5-3235F3480722}" sibTransId="{35272A4F-7618-7646-B672-EB0817B95E35}"/>
    <dgm:cxn modelId="{0BB91A94-966F-394E-9EB0-78C14D5F1CF0}" srcId="{3A9D5AFA-14A1-F242-A944-F1FE6953C4A0}" destId="{8E7CD45B-8CDE-B141-9E9C-D630277B76EC}" srcOrd="0" destOrd="0" parTransId="{E19AFFFB-7129-C444-95CA-6D46FAA7461D}" sibTransId="{32A95C84-95A2-1046-95A0-6CA8E0B1A8FB}"/>
    <dgm:cxn modelId="{05D88A97-0158-0E4D-8CD8-BC7026C30BDA}" srcId="{0554C0DC-FFAC-5A4D-A6B3-5829333EB752}" destId="{4321027B-4A8F-C842-A2D5-8B745A73AB3A}" srcOrd="2" destOrd="0" parTransId="{42B1EF57-7964-1540-96CC-475CFADC80D3}" sibTransId="{60DCD350-1CC8-A345-AE38-3C2AA34B51D0}"/>
    <dgm:cxn modelId="{6B3CB198-97AD-184F-B7FB-B8C5110950ED}" srcId="{3A9D5AFA-14A1-F242-A944-F1FE6953C4A0}" destId="{429B11E2-CFAC-B948-B8F3-4E3365A42E03}" srcOrd="5" destOrd="0" parTransId="{BEFF678A-BADD-F54C-A77B-3AC785323144}" sibTransId="{1C9AE3BB-1591-2B47-918F-2FB068DDB4EF}"/>
    <dgm:cxn modelId="{C2A56899-0DC9-9248-8ECA-33A5177DD3D9}" type="presOf" srcId="{50C7705F-5122-8D4F-B03C-B33E56E08EA3}" destId="{1DBC1F84-F1E3-E441-A32B-73B8E679CAD5}" srcOrd="0" destOrd="4" presId="urn:microsoft.com/office/officeart/2005/8/layout/hList1"/>
    <dgm:cxn modelId="{77871A9C-0B2E-B142-8008-999B9C7BF733}" srcId="{3A9D5AFA-14A1-F242-A944-F1FE6953C4A0}" destId="{0DD420E2-0572-7A47-ACCB-C6412FB17D2C}" srcOrd="11" destOrd="0" parTransId="{28BB71CE-BE92-B047-9BDB-C1A4E4310B79}" sibTransId="{5DCB1849-55A2-AB41-AA06-9D9B10018F90}"/>
    <dgm:cxn modelId="{15672B9F-D834-0443-8953-1A8DC7420F3F}" type="presOf" srcId="{FE2518E9-56B2-A644-BFA8-DC3E549ECB85}" destId="{0B4A5CBF-3620-964C-BE9D-0C1D4ED109F1}" srcOrd="0" destOrd="0" presId="urn:microsoft.com/office/officeart/2005/8/layout/hList1"/>
    <dgm:cxn modelId="{82C0CAA0-D1FB-9347-8BD8-4D5D6A181647}" srcId="{57AEA9C2-2600-D140-AE4B-56DAE75A0771}" destId="{58119F5E-124D-9C4F-A43C-1E8F461374C2}" srcOrd="1" destOrd="0" parTransId="{95C1A454-A017-5848-86C7-D6AB41171E23}" sibTransId="{EBD7A1F7-EB7B-E848-9241-208308F36031}"/>
    <dgm:cxn modelId="{9D2F9AA2-5F16-9445-A272-38BC67CE60CC}" srcId="{0554C0DC-FFAC-5A4D-A6B3-5829333EB752}" destId="{C87CED63-919E-F44A-865D-C348E34912B6}" srcOrd="1" destOrd="0" parTransId="{7A61FCB9-0EBA-1443-ABC0-E5901B81EC25}" sibTransId="{BC563541-59CD-D64B-9FE1-35904A77A898}"/>
    <dgm:cxn modelId="{17FCC2A9-9FD8-0246-9EFC-DAE26409296D}" srcId="{C87CED63-919E-F44A-865D-C348E34912B6}" destId="{22CA5887-2701-7B49-8A55-4BA7A23CE393}" srcOrd="3" destOrd="0" parTransId="{7C7BA8BE-BD70-7D45-93A5-2E3E7B863497}" sibTransId="{59EE3822-5ACA-6E4B-A1B7-4A433759DB91}"/>
    <dgm:cxn modelId="{498A5BAC-099A-3E45-AC2E-AA86861EB091}" type="presOf" srcId="{5F5D22AF-95C3-BE46-9D4A-95F9BCD479AD}" destId="{1D1D289B-542A-BE40-99B4-36317C418888}" srcOrd="0" destOrd="3" presId="urn:microsoft.com/office/officeart/2005/8/layout/hList1"/>
    <dgm:cxn modelId="{ACFDE8AF-E4A1-6E46-A69A-E85B17BF5101}" type="presOf" srcId="{429B11E2-CFAC-B948-B8F3-4E3365A42E03}" destId="{1D1D289B-542A-BE40-99B4-36317C418888}" srcOrd="0" destOrd="6" presId="urn:microsoft.com/office/officeart/2005/8/layout/hList1"/>
    <dgm:cxn modelId="{CD6FC8B6-3D2A-8148-A49A-5D6946F8811B}" type="presOf" srcId="{8883DE74-07A0-084A-820A-942199DB0E69}" destId="{1D1D289B-542A-BE40-99B4-36317C418888}" srcOrd="0" destOrd="10" presId="urn:microsoft.com/office/officeart/2005/8/layout/hList1"/>
    <dgm:cxn modelId="{C99757B7-C742-0D40-A0B9-9EDD8762CA92}" srcId="{8CEF700E-CA8E-F749-9566-9C47B200B282}" destId="{BE513B3A-23B3-A14A-B60C-1A1EE1C5055E}" srcOrd="0" destOrd="0" parTransId="{4F5650EA-6386-1848-A604-4F28846EEB64}" sibTransId="{4634C8C7-EE80-0641-A3B2-C300933A1866}"/>
    <dgm:cxn modelId="{04872EB9-95C5-C542-8722-98ECD9DA0671}" type="presOf" srcId="{DE7E368F-28FA-E84D-A019-7D55C636ACD5}" destId="{0B4A5CBF-3620-964C-BE9D-0C1D4ED109F1}" srcOrd="0" destOrd="2" presId="urn:microsoft.com/office/officeart/2005/8/layout/hList1"/>
    <dgm:cxn modelId="{2B953FBB-504D-ED49-8C81-F671C78CB55D}" type="presOf" srcId="{A89B9E86-076C-2F49-B36E-D5CB4F00576A}" destId="{1D1D289B-542A-BE40-99B4-36317C418888}" srcOrd="0" destOrd="4" presId="urn:microsoft.com/office/officeart/2005/8/layout/hList1"/>
    <dgm:cxn modelId="{C95566C4-4E4E-C14E-AB02-58F91A38B768}" type="presOf" srcId="{F775605D-2E7E-8D48-BFEF-2321F5BBC26D}" destId="{0B4A5CBF-3620-964C-BE9D-0C1D4ED109F1}" srcOrd="0" destOrd="5" presId="urn:microsoft.com/office/officeart/2005/8/layout/hList1"/>
    <dgm:cxn modelId="{42ABAED0-4FB1-0E46-ABED-46D393360090}" type="presOf" srcId="{0DD420E2-0572-7A47-ACCB-C6412FB17D2C}" destId="{1D1D289B-542A-BE40-99B4-36317C418888}" srcOrd="0" destOrd="12" presId="urn:microsoft.com/office/officeart/2005/8/layout/hList1"/>
    <dgm:cxn modelId="{C5BBCBD2-85FB-FE48-9F21-80C9F730A896}" type="presOf" srcId="{BBA6FB7D-9BD6-6B4B-B339-2A9DD5AC0EF2}" destId="{1D1D289B-542A-BE40-99B4-36317C418888}" srcOrd="0" destOrd="11" presId="urn:microsoft.com/office/officeart/2005/8/layout/hList1"/>
    <dgm:cxn modelId="{663B49D5-B0CB-DC44-B131-4D7FD4226133}" type="presOf" srcId="{8E7CD45B-8CDE-B141-9E9C-D630277B76EC}" destId="{1D1D289B-542A-BE40-99B4-36317C418888}" srcOrd="0" destOrd="0" presId="urn:microsoft.com/office/officeart/2005/8/layout/hList1"/>
    <dgm:cxn modelId="{44626BD7-561A-2F48-A92B-8BD8470E6DF2}" type="presOf" srcId="{F2E18CC8-E362-464C-B91C-223782B13F88}" destId="{1D1D289B-542A-BE40-99B4-36317C418888}" srcOrd="0" destOrd="13" presId="urn:microsoft.com/office/officeart/2005/8/layout/hList1"/>
    <dgm:cxn modelId="{C44A2FD9-5DC9-DD49-99A5-DB92812FFBDF}" type="presOf" srcId="{3A9F3774-5B87-4140-A22B-04F204A01AC4}" destId="{1DBC1F84-F1E3-E441-A32B-73B8E679CAD5}" srcOrd="0" destOrd="2" presId="urn:microsoft.com/office/officeart/2005/8/layout/hList1"/>
    <dgm:cxn modelId="{9895CCD9-66A5-CA40-AB81-17665E4755E8}" srcId="{0554C0DC-FFAC-5A4D-A6B3-5829333EB752}" destId="{3A9D5AFA-14A1-F242-A944-F1FE6953C4A0}" srcOrd="0" destOrd="0" parTransId="{F762B200-98E0-534F-8C30-ACFDF7CC8170}" sibTransId="{E6A10E6A-4AC0-8040-A18F-91C1BE72C771}"/>
    <dgm:cxn modelId="{AF5E54DC-8E2A-9340-A05D-F0D8AB613F7D}" type="presOf" srcId="{791C3CA5-22F6-9F4B-8269-B34AD1BE96B5}" destId="{1DBC1F84-F1E3-E441-A32B-73B8E679CAD5}" srcOrd="0" destOrd="6" presId="urn:microsoft.com/office/officeart/2005/8/layout/hList1"/>
    <dgm:cxn modelId="{C1ECA9DC-0042-4945-9719-7258F94DE85E}" srcId="{3A9D5AFA-14A1-F242-A944-F1FE6953C4A0}" destId="{F2E18CC8-E362-464C-B91C-223782B13F88}" srcOrd="12" destOrd="0" parTransId="{D26036EE-E3D2-F94B-86ED-EE069852B443}" sibTransId="{376617AF-7529-6743-9314-01ED37C986ED}"/>
    <dgm:cxn modelId="{2ADA48E4-4DD4-0B49-BA92-75E2F4217683}" type="presOf" srcId="{4321027B-4A8F-C842-A2D5-8B745A73AB3A}" destId="{525DFC1D-3117-244A-B793-F2DC1C16EC60}" srcOrd="0" destOrd="0" presId="urn:microsoft.com/office/officeart/2005/8/layout/hList1"/>
    <dgm:cxn modelId="{78D4A5E5-E515-4749-891C-70AF75D2AF64}" type="presOf" srcId="{F7FA1B4C-BAE9-D045-8E09-C46A57FC38ED}" destId="{1DBC1F84-F1E3-E441-A32B-73B8E679CAD5}" srcOrd="0" destOrd="0" presId="urn:microsoft.com/office/officeart/2005/8/layout/hList1"/>
    <dgm:cxn modelId="{5C31B7E5-509A-9A47-8552-CB286145E53B}" srcId="{4321027B-4A8F-C842-A2D5-8B745A73AB3A}" destId="{F7FA1B4C-BAE9-D045-8E09-C46A57FC38ED}" srcOrd="0" destOrd="0" parTransId="{1ADC47EF-3455-2945-92A7-1ADD498A4818}" sibTransId="{D84EDAFA-9455-DB48-9649-85B460270E19}"/>
    <dgm:cxn modelId="{C20DE6E5-611B-E549-9D18-79D480D66570}" type="presOf" srcId="{A422AA54-B9C5-AF4E-AFD1-1C67F036CB8B}" destId="{0B4A5CBF-3620-964C-BE9D-0C1D4ED109F1}" srcOrd="0" destOrd="6" presId="urn:microsoft.com/office/officeart/2005/8/layout/hList1"/>
    <dgm:cxn modelId="{C9C793EA-1DA6-5444-8A26-D78F2B938600}" srcId="{57AEA9C2-2600-D140-AE4B-56DAE75A0771}" destId="{FE2518E9-56B2-A644-BFA8-DC3E549ECB85}" srcOrd="0" destOrd="0" parTransId="{540E6BC7-1480-834B-960E-F5122FD495D4}" sibTransId="{F1E0AA78-4178-2D46-828C-15D33C205376}"/>
    <dgm:cxn modelId="{2F92D0EA-F475-894E-85C9-361F97489229}" type="presOf" srcId="{1454C7E9-D29E-2A47-BA2D-30A424183816}" destId="{1DBC1F84-F1E3-E441-A32B-73B8E679CAD5}" srcOrd="0" destOrd="5" presId="urn:microsoft.com/office/officeart/2005/8/layout/hList1"/>
    <dgm:cxn modelId="{C46C3CF3-9AF4-0A4D-879D-BBFBD2E62EB3}" srcId="{57AEA9C2-2600-D140-AE4B-56DAE75A0771}" destId="{F775605D-2E7E-8D48-BFEF-2321F5BBC26D}" srcOrd="5" destOrd="0" parTransId="{B5C70E30-8C9E-3540-85C9-AD6F87C740FE}" sibTransId="{EE7FBF2D-1BBF-3C42-8149-AE669A407CF2}"/>
    <dgm:cxn modelId="{C25672F3-07B6-9343-812C-C1779967D002}" srcId="{8DED396A-2DBE-B14B-B90E-384534745C18}" destId="{BF238F32-EB07-C64A-940B-B23F26D9FF07}" srcOrd="0" destOrd="0" parTransId="{6083A333-6FB0-BD44-88D5-015C061C5835}" sibTransId="{3A7BA26C-0D9C-2649-8608-50DC9B878982}"/>
    <dgm:cxn modelId="{FFF40EF4-2409-D348-A436-8BCC07DC31BE}" srcId="{3A9D5AFA-14A1-F242-A944-F1FE6953C4A0}" destId="{BBA6FB7D-9BD6-6B4B-B339-2A9DD5AC0EF2}" srcOrd="10" destOrd="0" parTransId="{762C577C-668A-E445-9B50-6362C0BB376C}" sibTransId="{5DBCE63E-9BB0-3141-B9EF-58E986152845}"/>
    <dgm:cxn modelId="{223E3FF4-EBA5-D645-A7FC-F4E16428AECC}" type="presOf" srcId="{8DED396A-2DBE-B14B-B90E-384534745C18}" destId="{4ACFF43D-DEE9-7043-8566-0565E6527757}" srcOrd="0" destOrd="1" presId="urn:microsoft.com/office/officeart/2005/8/layout/hList1"/>
    <dgm:cxn modelId="{CA3ECFF6-486E-444D-8EDE-B760A832A6B8}" srcId="{3A9D5AFA-14A1-F242-A944-F1FE6953C4A0}" destId="{AF5FCEFD-C33F-EF45-BDED-568741613C6B}" srcOrd="8" destOrd="0" parTransId="{CB509322-46FC-1A4A-AB05-B0E7439DB57C}" sibTransId="{187517BD-748B-7347-986C-CE1810A38C30}"/>
    <dgm:cxn modelId="{5B9901F7-09A5-455A-993A-D1C62A3EFDFD}" type="presOf" srcId="{725B583F-0D3E-47AF-85EA-98245A16F473}" destId="{0B4A5CBF-3620-964C-BE9D-0C1D4ED109F1}" srcOrd="0" destOrd="7" presId="urn:microsoft.com/office/officeart/2005/8/layout/hList1"/>
    <dgm:cxn modelId="{89601DF9-0F0A-6F44-96AD-48297127BCA7}" srcId="{4321027B-4A8F-C842-A2D5-8B745A73AB3A}" destId="{50C7705F-5122-8D4F-B03C-B33E56E08EA3}" srcOrd="3" destOrd="0" parTransId="{DDDB0BE3-6031-B64B-B40D-EF97754F7CDE}" sibTransId="{97284B01-81BE-6F43-BB4B-D1C8D8ED84D5}"/>
    <dgm:cxn modelId="{301E3BFE-F1C4-0840-AC15-60D7E7B32805}" type="presOf" srcId="{A65254DA-7CF0-0047-B917-C976A8F745D3}" destId="{1DBC1F84-F1E3-E441-A32B-73B8E679CAD5}" srcOrd="0" destOrd="3" presId="urn:microsoft.com/office/officeart/2005/8/layout/hList1"/>
    <dgm:cxn modelId="{74A1E57C-9DCB-E44B-A425-F7A8E570D4A1}" type="presParOf" srcId="{AFCB6CA0-E3F4-CB4F-BB03-1CF04D61BB46}" destId="{2BE14590-F915-D54E-A335-654C8BDDBFF4}" srcOrd="0" destOrd="0" presId="urn:microsoft.com/office/officeart/2005/8/layout/hList1"/>
    <dgm:cxn modelId="{94FC9C49-F339-1B4D-9D7D-B4B3E3B3EDFF}" type="presParOf" srcId="{2BE14590-F915-D54E-A335-654C8BDDBFF4}" destId="{14AA0232-059B-554F-B1F7-99AA6BCDCED6}" srcOrd="0" destOrd="0" presId="urn:microsoft.com/office/officeart/2005/8/layout/hList1"/>
    <dgm:cxn modelId="{21F7AE0B-D9BC-B34F-8590-656D2D8A8750}" type="presParOf" srcId="{2BE14590-F915-D54E-A335-654C8BDDBFF4}" destId="{1D1D289B-542A-BE40-99B4-36317C418888}" srcOrd="1" destOrd="0" presId="urn:microsoft.com/office/officeart/2005/8/layout/hList1"/>
    <dgm:cxn modelId="{A70AD706-3460-5C48-8FB1-ACCAC36D2890}" type="presParOf" srcId="{AFCB6CA0-E3F4-CB4F-BB03-1CF04D61BB46}" destId="{E9ED4E2E-D01D-F14A-B1BC-BC64BA42AC7A}" srcOrd="1" destOrd="0" presId="urn:microsoft.com/office/officeart/2005/8/layout/hList1"/>
    <dgm:cxn modelId="{5322FC57-954B-D24A-B13F-11EAA688538D}" type="presParOf" srcId="{AFCB6CA0-E3F4-CB4F-BB03-1CF04D61BB46}" destId="{64399891-03A7-9B41-B4A4-6E70922B9C18}" srcOrd="2" destOrd="0" presId="urn:microsoft.com/office/officeart/2005/8/layout/hList1"/>
    <dgm:cxn modelId="{D75F1507-A9FA-7946-9BBF-E83C03F6B438}" type="presParOf" srcId="{64399891-03A7-9B41-B4A4-6E70922B9C18}" destId="{FDA1ED37-218F-6945-AF20-19B200C3C013}" srcOrd="0" destOrd="0" presId="urn:microsoft.com/office/officeart/2005/8/layout/hList1"/>
    <dgm:cxn modelId="{FF759555-6CC2-2646-B942-25B8C086B9B2}" type="presParOf" srcId="{64399891-03A7-9B41-B4A4-6E70922B9C18}" destId="{4ACFF43D-DEE9-7043-8566-0565E6527757}" srcOrd="1" destOrd="0" presId="urn:microsoft.com/office/officeart/2005/8/layout/hList1"/>
    <dgm:cxn modelId="{6F653740-453D-3541-9578-6D9E87D50E02}" type="presParOf" srcId="{AFCB6CA0-E3F4-CB4F-BB03-1CF04D61BB46}" destId="{B703B4FB-0676-1E45-8DC1-D3494602871F}" srcOrd="3" destOrd="0" presId="urn:microsoft.com/office/officeart/2005/8/layout/hList1"/>
    <dgm:cxn modelId="{1BB6631D-7ACA-BA45-ACE9-78E98456105C}" type="presParOf" srcId="{AFCB6CA0-E3F4-CB4F-BB03-1CF04D61BB46}" destId="{EAF61303-0A17-BC43-99CB-1AE4BD652E54}" srcOrd="4" destOrd="0" presId="urn:microsoft.com/office/officeart/2005/8/layout/hList1"/>
    <dgm:cxn modelId="{3530B3D8-7CC2-3A4B-B3C6-0773426FAF8E}" type="presParOf" srcId="{EAF61303-0A17-BC43-99CB-1AE4BD652E54}" destId="{525DFC1D-3117-244A-B793-F2DC1C16EC60}" srcOrd="0" destOrd="0" presId="urn:microsoft.com/office/officeart/2005/8/layout/hList1"/>
    <dgm:cxn modelId="{DE25A945-0DAF-2E4F-BB9B-B63B8DC3BAD9}" type="presParOf" srcId="{EAF61303-0A17-BC43-99CB-1AE4BD652E54}" destId="{1DBC1F84-F1E3-E441-A32B-73B8E679CAD5}" srcOrd="1" destOrd="0" presId="urn:microsoft.com/office/officeart/2005/8/layout/hList1"/>
    <dgm:cxn modelId="{2F44E98C-6740-4B44-8F0B-70A495BA08DE}" type="presParOf" srcId="{AFCB6CA0-E3F4-CB4F-BB03-1CF04D61BB46}" destId="{EF38D55A-B10C-E241-976B-0B0FD6585EC1}" srcOrd="5" destOrd="0" presId="urn:microsoft.com/office/officeart/2005/8/layout/hList1"/>
    <dgm:cxn modelId="{66FEAC32-B332-1949-9185-27BB5555900C}" type="presParOf" srcId="{AFCB6CA0-E3F4-CB4F-BB03-1CF04D61BB46}" destId="{7DDD4CF6-E2C6-0F4F-A485-7632C334C48B}" srcOrd="6" destOrd="0" presId="urn:microsoft.com/office/officeart/2005/8/layout/hList1"/>
    <dgm:cxn modelId="{65F54B1E-6AC6-0D4D-B5BC-F346AC3F3BAB}" type="presParOf" srcId="{7DDD4CF6-E2C6-0F4F-A485-7632C334C48B}" destId="{82A82D2F-61D7-3045-B532-E8F158077466}" srcOrd="0" destOrd="0" presId="urn:microsoft.com/office/officeart/2005/8/layout/hList1"/>
    <dgm:cxn modelId="{833CB4BD-3509-434E-AC02-D0EED11727D0}" type="presParOf" srcId="{7DDD4CF6-E2C6-0F4F-A485-7632C334C48B}" destId="{0B4A5CBF-3620-964C-BE9D-0C1D4ED109F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FF616-A7B2-4155-9F3C-CC9ABC35AA24}"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009984A9-0040-41A9-BFD2-84BC4DAD9A34}">
      <dgm:prSet custT="1"/>
      <dgm:spPr>
        <a:solidFill>
          <a:schemeClr val="bg1">
            <a:lumMod val="75000"/>
          </a:schemeClr>
        </a:solidFill>
      </dgm:spPr>
      <dgm:t>
        <a:bodyPr/>
        <a:lstStyle/>
        <a:p>
          <a:r>
            <a:rPr lang="en-US" sz="1800" i="1" dirty="0">
              <a:solidFill>
                <a:schemeClr val="tx1"/>
              </a:solidFill>
            </a:rPr>
            <a:t>“…they (the CDDs) work well to ensure children get the drugs. They come to us to administer the drug to the kids. So, their drugs reach every household.”</a:t>
          </a:r>
          <a:endParaRPr lang="en-US" sz="1800" dirty="0">
            <a:solidFill>
              <a:schemeClr val="tx1"/>
            </a:solidFill>
          </a:endParaRPr>
        </a:p>
      </dgm:t>
    </dgm:pt>
    <dgm:pt modelId="{9C4F9F43-A5F0-4DFE-80AD-62AB5A7345C5}" type="parTrans" cxnId="{4AF3C734-A9CC-4FDB-A404-E6FA4644CD36}">
      <dgm:prSet/>
      <dgm:spPr/>
      <dgm:t>
        <a:bodyPr/>
        <a:lstStyle/>
        <a:p>
          <a:endParaRPr lang="en-US"/>
        </a:p>
      </dgm:t>
    </dgm:pt>
    <dgm:pt modelId="{6A520636-E55C-4077-B72F-7E1C7661AC31}" type="sibTrans" cxnId="{4AF3C734-A9CC-4FDB-A404-E6FA4644CD36}">
      <dgm:prSet/>
      <dgm:spPr/>
      <dgm:t>
        <a:bodyPr/>
        <a:lstStyle/>
        <a:p>
          <a:endParaRPr lang="en-US"/>
        </a:p>
      </dgm:t>
    </dgm:pt>
    <dgm:pt modelId="{E0F54C01-4F23-4C75-97F5-4FC0FD930B39}">
      <dgm:prSet custT="1"/>
      <dgm:spPr>
        <a:solidFill>
          <a:srgbClr val="FFC000">
            <a:alpha val="90000"/>
          </a:srgbClr>
        </a:solidFill>
      </dgm:spPr>
      <dgm:t>
        <a:bodyPr/>
        <a:lstStyle/>
        <a:p>
          <a:r>
            <a:rPr lang="en-US" sz="1800" dirty="0"/>
            <a:t>A male caregiver, Kwara State</a:t>
          </a:r>
        </a:p>
      </dgm:t>
    </dgm:pt>
    <dgm:pt modelId="{1595CAAA-4618-44C1-BD9C-27428E59C2A4}" type="parTrans" cxnId="{BA6D8C9F-E9CF-4B2F-8DE2-8DCE71F4D5CA}">
      <dgm:prSet/>
      <dgm:spPr/>
      <dgm:t>
        <a:bodyPr/>
        <a:lstStyle/>
        <a:p>
          <a:endParaRPr lang="en-US"/>
        </a:p>
      </dgm:t>
    </dgm:pt>
    <dgm:pt modelId="{4F488225-A10C-4E86-B9DE-0645F9310A75}" type="sibTrans" cxnId="{BA6D8C9F-E9CF-4B2F-8DE2-8DCE71F4D5CA}">
      <dgm:prSet/>
      <dgm:spPr/>
      <dgm:t>
        <a:bodyPr/>
        <a:lstStyle/>
        <a:p>
          <a:endParaRPr lang="en-US"/>
        </a:p>
      </dgm:t>
    </dgm:pt>
    <dgm:pt modelId="{E438D1F6-3CB9-4C53-94D8-3C7F355C643E}">
      <dgm:prSet custT="1"/>
      <dgm:spPr>
        <a:solidFill>
          <a:schemeClr val="bg1">
            <a:lumMod val="75000"/>
          </a:schemeClr>
        </a:solidFill>
      </dgm:spPr>
      <dgm:t>
        <a:bodyPr/>
        <a:lstStyle/>
        <a:p>
          <a:r>
            <a:rPr lang="en-US" sz="1800" i="1" dirty="0">
              <a:solidFill>
                <a:schemeClr val="tx1"/>
              </a:solidFill>
            </a:rPr>
            <a:t>“……does not affect home chores and the CDDs do either revisit the next day or leave a message with your neighbors if they do not meet you at home. More so, they come early hours in the morning before people go out.”</a:t>
          </a:r>
          <a:endParaRPr lang="en-US" sz="1800" dirty="0">
            <a:solidFill>
              <a:schemeClr val="tx1"/>
            </a:solidFill>
          </a:endParaRPr>
        </a:p>
      </dgm:t>
    </dgm:pt>
    <dgm:pt modelId="{34566B1E-4BE9-415B-8BB1-E73B8D2E8534}" type="parTrans" cxnId="{F9FB3868-09EB-491E-9AD1-D27AA2CCFA44}">
      <dgm:prSet/>
      <dgm:spPr/>
      <dgm:t>
        <a:bodyPr/>
        <a:lstStyle/>
        <a:p>
          <a:endParaRPr lang="en-US"/>
        </a:p>
      </dgm:t>
    </dgm:pt>
    <dgm:pt modelId="{86DD18C0-29EA-4526-8128-D6B485048014}" type="sibTrans" cxnId="{F9FB3868-09EB-491E-9AD1-D27AA2CCFA44}">
      <dgm:prSet/>
      <dgm:spPr/>
      <dgm:t>
        <a:bodyPr/>
        <a:lstStyle/>
        <a:p>
          <a:endParaRPr lang="en-US"/>
        </a:p>
      </dgm:t>
    </dgm:pt>
    <dgm:pt modelId="{08D8FB0F-0EAE-4717-8140-52488271C692}">
      <dgm:prSet custT="1"/>
      <dgm:spPr>
        <a:solidFill>
          <a:schemeClr val="bg1">
            <a:lumMod val="75000"/>
          </a:schemeClr>
        </a:solidFill>
      </dgm:spPr>
      <dgm:t>
        <a:bodyPr/>
        <a:lstStyle/>
        <a:p>
          <a:r>
            <a:rPr lang="en-US" sz="1800" i="1" dirty="0">
              <a:solidFill>
                <a:schemeClr val="tx1"/>
              </a:solidFill>
            </a:rPr>
            <a:t>“if the drug is to be distributed at a fixed point, there would be overcrowding and stampede during collection and this will deter some mothers from going to the facilities for collection of drug for their children.” </a:t>
          </a:r>
          <a:endParaRPr lang="en-US" sz="1800" dirty="0">
            <a:solidFill>
              <a:schemeClr val="tx1"/>
            </a:solidFill>
          </a:endParaRPr>
        </a:p>
      </dgm:t>
    </dgm:pt>
    <dgm:pt modelId="{22E5059E-7110-4893-9911-DA2DE6C8275A}" type="parTrans" cxnId="{2A0C9094-6FF1-4A8D-AA13-480F7B0500A7}">
      <dgm:prSet/>
      <dgm:spPr/>
      <dgm:t>
        <a:bodyPr/>
        <a:lstStyle/>
        <a:p>
          <a:endParaRPr lang="en-US"/>
        </a:p>
      </dgm:t>
    </dgm:pt>
    <dgm:pt modelId="{E35228B0-B456-453B-9E5D-BE82349D4D8B}" type="sibTrans" cxnId="{2A0C9094-6FF1-4A8D-AA13-480F7B0500A7}">
      <dgm:prSet/>
      <dgm:spPr/>
      <dgm:t>
        <a:bodyPr/>
        <a:lstStyle/>
        <a:p>
          <a:endParaRPr lang="en-US"/>
        </a:p>
      </dgm:t>
    </dgm:pt>
    <dgm:pt modelId="{6DB13A5C-7478-4BBD-AFE6-BBD0B99F0D21}">
      <dgm:prSet custT="1"/>
      <dgm:spPr>
        <a:solidFill>
          <a:schemeClr val="bg1">
            <a:lumMod val="75000"/>
          </a:schemeClr>
        </a:solidFill>
      </dgm:spPr>
      <dgm:t>
        <a:bodyPr/>
        <a:lstStyle/>
        <a:p>
          <a:r>
            <a:rPr lang="en-US" sz="1800" i="1" dirty="0">
              <a:solidFill>
                <a:schemeClr val="tx1"/>
              </a:solidFill>
            </a:rPr>
            <a:t>“Door-to-door is better as it eliminates overcrowding and noise pollution in our facilities”</a:t>
          </a:r>
          <a:endParaRPr lang="en-US" sz="1800" dirty="0">
            <a:solidFill>
              <a:schemeClr val="tx1"/>
            </a:solidFill>
          </a:endParaRPr>
        </a:p>
      </dgm:t>
    </dgm:pt>
    <dgm:pt modelId="{45A1A31A-8361-4094-A260-B6ED5C534382}" type="parTrans" cxnId="{4C7C3A78-7AEC-4F18-AA46-B11AA559B55C}">
      <dgm:prSet/>
      <dgm:spPr/>
      <dgm:t>
        <a:bodyPr/>
        <a:lstStyle/>
        <a:p>
          <a:endParaRPr lang="en-US"/>
        </a:p>
      </dgm:t>
    </dgm:pt>
    <dgm:pt modelId="{1CA36BD0-7DBA-40FD-9BB5-583369E1AAAA}" type="sibTrans" cxnId="{4C7C3A78-7AEC-4F18-AA46-B11AA559B55C}">
      <dgm:prSet/>
      <dgm:spPr/>
      <dgm:t>
        <a:bodyPr/>
        <a:lstStyle/>
        <a:p>
          <a:endParaRPr lang="en-US"/>
        </a:p>
      </dgm:t>
    </dgm:pt>
    <dgm:pt modelId="{A8EC3D5B-9DB8-40D2-8E0B-00F38F39C079}">
      <dgm:prSet custT="1"/>
      <dgm:spPr>
        <a:solidFill>
          <a:srgbClr val="FFC000">
            <a:alpha val="90000"/>
          </a:srgbClr>
        </a:solidFill>
      </dgm:spPr>
      <dgm:t>
        <a:bodyPr/>
        <a:lstStyle/>
        <a:p>
          <a:r>
            <a:rPr lang="en-US" sz="1800" dirty="0"/>
            <a:t>FGD with female caregivers, Nasarawa State</a:t>
          </a:r>
        </a:p>
      </dgm:t>
    </dgm:pt>
    <dgm:pt modelId="{44560FBD-33F6-4AE2-A4F9-AB6E3C1EA975}" type="parTrans" cxnId="{4165F056-467E-4546-8402-31679B37E759}">
      <dgm:prSet/>
      <dgm:spPr/>
      <dgm:t>
        <a:bodyPr/>
        <a:lstStyle/>
        <a:p>
          <a:endParaRPr lang="en-US"/>
        </a:p>
      </dgm:t>
    </dgm:pt>
    <dgm:pt modelId="{B2E52732-70BB-4E00-80DC-B3AA00F6055E}" type="sibTrans" cxnId="{4165F056-467E-4546-8402-31679B37E759}">
      <dgm:prSet/>
      <dgm:spPr/>
      <dgm:t>
        <a:bodyPr/>
        <a:lstStyle/>
        <a:p>
          <a:endParaRPr lang="en-US"/>
        </a:p>
      </dgm:t>
    </dgm:pt>
    <dgm:pt modelId="{6D632B27-20BD-4DDB-85B3-0EA40039BE68}">
      <dgm:prSet custT="1"/>
      <dgm:spPr>
        <a:solidFill>
          <a:srgbClr val="FFC000">
            <a:alpha val="90000"/>
          </a:srgbClr>
        </a:solidFill>
      </dgm:spPr>
      <dgm:t>
        <a:bodyPr/>
        <a:lstStyle/>
        <a:p>
          <a:r>
            <a:rPr lang="en-US" sz="1800" dirty="0"/>
            <a:t>A female caregiver, Yobe State</a:t>
          </a:r>
        </a:p>
      </dgm:t>
    </dgm:pt>
    <dgm:pt modelId="{07B7D619-DA5E-490A-9392-AE520E2D2527}" type="sibTrans" cxnId="{C56D353D-F2E2-44A0-B643-151EC4167092}">
      <dgm:prSet/>
      <dgm:spPr/>
      <dgm:t>
        <a:bodyPr/>
        <a:lstStyle/>
        <a:p>
          <a:endParaRPr lang="en-US"/>
        </a:p>
      </dgm:t>
    </dgm:pt>
    <dgm:pt modelId="{43E9D9A5-93E1-401B-9F27-6BA36E18C2BF}" type="parTrans" cxnId="{C56D353D-F2E2-44A0-B643-151EC4167092}">
      <dgm:prSet/>
      <dgm:spPr/>
      <dgm:t>
        <a:bodyPr/>
        <a:lstStyle/>
        <a:p>
          <a:endParaRPr lang="en-US"/>
        </a:p>
      </dgm:t>
    </dgm:pt>
    <dgm:pt modelId="{AFE22068-B0C4-491E-9A5B-CFA04AFD5956}" type="pres">
      <dgm:prSet presAssocID="{CE0FF616-A7B2-4155-9F3C-CC9ABC35AA24}" presName="Name0" presStyleCnt="0">
        <dgm:presLayoutVars>
          <dgm:dir/>
          <dgm:animLvl val="lvl"/>
          <dgm:resizeHandles val="exact"/>
        </dgm:presLayoutVars>
      </dgm:prSet>
      <dgm:spPr/>
    </dgm:pt>
    <dgm:pt modelId="{6B70A794-B1AC-4BBC-ADFE-8C4CDBA42015}" type="pres">
      <dgm:prSet presAssocID="{009984A9-0040-41A9-BFD2-84BC4DAD9A34}" presName="linNode" presStyleCnt="0"/>
      <dgm:spPr/>
    </dgm:pt>
    <dgm:pt modelId="{BF584142-97D5-4432-9D32-55FFAE0428AA}" type="pres">
      <dgm:prSet presAssocID="{009984A9-0040-41A9-BFD2-84BC4DAD9A34}" presName="parentText" presStyleLbl="node1" presStyleIdx="0" presStyleCnt="4" custScaleX="522654">
        <dgm:presLayoutVars>
          <dgm:chMax val="1"/>
          <dgm:bulletEnabled val="1"/>
        </dgm:presLayoutVars>
      </dgm:prSet>
      <dgm:spPr/>
    </dgm:pt>
    <dgm:pt modelId="{7102CED9-8CCF-46BA-86F1-54426DD1144B}" type="pres">
      <dgm:prSet presAssocID="{009984A9-0040-41A9-BFD2-84BC4DAD9A34}" presName="descendantText" presStyleLbl="alignAccFollowNode1" presStyleIdx="0" presStyleCnt="3">
        <dgm:presLayoutVars>
          <dgm:bulletEnabled val="1"/>
        </dgm:presLayoutVars>
      </dgm:prSet>
      <dgm:spPr/>
    </dgm:pt>
    <dgm:pt modelId="{6D91DA09-E5FB-42A6-8EB7-7819CD177C44}" type="pres">
      <dgm:prSet presAssocID="{6A520636-E55C-4077-B72F-7E1C7661AC31}" presName="sp" presStyleCnt="0"/>
      <dgm:spPr/>
    </dgm:pt>
    <dgm:pt modelId="{B68BCF99-DC7C-4964-BA84-B2CA3F12933D}" type="pres">
      <dgm:prSet presAssocID="{E438D1F6-3CB9-4C53-94D8-3C7F355C643E}" presName="linNode" presStyleCnt="0"/>
      <dgm:spPr/>
    </dgm:pt>
    <dgm:pt modelId="{1069AB5A-BC5C-42D0-AC0B-2AFE201D57C0}" type="pres">
      <dgm:prSet presAssocID="{E438D1F6-3CB9-4C53-94D8-3C7F355C643E}" presName="parentText" presStyleLbl="node1" presStyleIdx="1" presStyleCnt="4" custScaleX="459096">
        <dgm:presLayoutVars>
          <dgm:chMax val="1"/>
          <dgm:bulletEnabled val="1"/>
        </dgm:presLayoutVars>
      </dgm:prSet>
      <dgm:spPr/>
    </dgm:pt>
    <dgm:pt modelId="{5406D5B1-DD48-4D36-9B40-433E36D1717A}" type="pres">
      <dgm:prSet presAssocID="{E438D1F6-3CB9-4C53-94D8-3C7F355C643E}" presName="descendantText" presStyleLbl="alignAccFollowNode1" presStyleIdx="1" presStyleCnt="3" custLinFactNeighborX="2764" custLinFactNeighborY="84721">
        <dgm:presLayoutVars>
          <dgm:bulletEnabled val="1"/>
        </dgm:presLayoutVars>
      </dgm:prSet>
      <dgm:spPr/>
    </dgm:pt>
    <dgm:pt modelId="{4C4FB097-9A15-4B8F-80D6-AECA1741107E}" type="pres">
      <dgm:prSet presAssocID="{86DD18C0-29EA-4526-8128-D6B485048014}" presName="sp" presStyleCnt="0"/>
      <dgm:spPr/>
    </dgm:pt>
    <dgm:pt modelId="{ABFA5154-918A-499F-BA5C-B35A70148B4C}" type="pres">
      <dgm:prSet presAssocID="{08D8FB0F-0EAE-4717-8140-52488271C692}" presName="linNode" presStyleCnt="0"/>
      <dgm:spPr/>
    </dgm:pt>
    <dgm:pt modelId="{D0B0DC3A-CD71-4607-83FF-864C1563DC72}" type="pres">
      <dgm:prSet presAssocID="{08D8FB0F-0EAE-4717-8140-52488271C692}" presName="parentText" presStyleLbl="node1" presStyleIdx="2" presStyleCnt="4" custScaleX="200182">
        <dgm:presLayoutVars>
          <dgm:chMax val="1"/>
          <dgm:bulletEnabled val="1"/>
        </dgm:presLayoutVars>
      </dgm:prSet>
      <dgm:spPr/>
    </dgm:pt>
    <dgm:pt modelId="{F7CA056E-B6E3-42A5-8619-CDE2C255EE35}" type="pres">
      <dgm:prSet presAssocID="{E35228B0-B456-453B-9E5D-BE82349D4D8B}" presName="sp" presStyleCnt="0"/>
      <dgm:spPr/>
    </dgm:pt>
    <dgm:pt modelId="{10026B7A-4849-4BAA-9EDB-7CDC5390FC23}" type="pres">
      <dgm:prSet presAssocID="{6DB13A5C-7478-4BBD-AFE6-BBD0B99F0D21}" presName="linNode" presStyleCnt="0"/>
      <dgm:spPr/>
    </dgm:pt>
    <dgm:pt modelId="{F5F5340C-026A-4268-A533-B0126443EC20}" type="pres">
      <dgm:prSet presAssocID="{6DB13A5C-7478-4BBD-AFE6-BBD0B99F0D21}" presName="parentText" presStyleLbl="node1" presStyleIdx="3" presStyleCnt="4" custScaleX="497814">
        <dgm:presLayoutVars>
          <dgm:chMax val="1"/>
          <dgm:bulletEnabled val="1"/>
        </dgm:presLayoutVars>
      </dgm:prSet>
      <dgm:spPr/>
    </dgm:pt>
    <dgm:pt modelId="{AEDC5C4B-D041-49C6-A9EF-C31603DC04C8}" type="pres">
      <dgm:prSet presAssocID="{6DB13A5C-7478-4BBD-AFE6-BBD0B99F0D21}" presName="descendantText" presStyleLbl="alignAccFollowNode1" presStyleIdx="2" presStyleCnt="3" custScaleY="125647">
        <dgm:presLayoutVars>
          <dgm:bulletEnabled val="1"/>
        </dgm:presLayoutVars>
      </dgm:prSet>
      <dgm:spPr/>
    </dgm:pt>
  </dgm:ptLst>
  <dgm:cxnLst>
    <dgm:cxn modelId="{BC9B920B-EC8E-4F32-9FB8-176A9293C855}" type="presOf" srcId="{08D8FB0F-0EAE-4717-8140-52488271C692}" destId="{D0B0DC3A-CD71-4607-83FF-864C1563DC72}" srcOrd="0" destOrd="0" presId="urn:microsoft.com/office/officeart/2005/8/layout/vList5"/>
    <dgm:cxn modelId="{013BCE0E-79B8-4362-9B13-86EF630E5E4E}" type="presOf" srcId="{6DB13A5C-7478-4BBD-AFE6-BBD0B99F0D21}" destId="{F5F5340C-026A-4268-A533-B0126443EC20}" srcOrd="0" destOrd="0" presId="urn:microsoft.com/office/officeart/2005/8/layout/vList5"/>
    <dgm:cxn modelId="{EBDA4A1C-1D5F-44F9-BBDD-92E613D01D8C}" type="presOf" srcId="{6D632B27-20BD-4DDB-85B3-0EA40039BE68}" destId="{5406D5B1-DD48-4D36-9B40-433E36D1717A}" srcOrd="0" destOrd="0" presId="urn:microsoft.com/office/officeart/2005/8/layout/vList5"/>
    <dgm:cxn modelId="{4AF3C734-A9CC-4FDB-A404-E6FA4644CD36}" srcId="{CE0FF616-A7B2-4155-9F3C-CC9ABC35AA24}" destId="{009984A9-0040-41A9-BFD2-84BC4DAD9A34}" srcOrd="0" destOrd="0" parTransId="{9C4F9F43-A5F0-4DFE-80AD-62AB5A7345C5}" sibTransId="{6A520636-E55C-4077-B72F-7E1C7661AC31}"/>
    <dgm:cxn modelId="{C56D353D-F2E2-44A0-B643-151EC4167092}" srcId="{E438D1F6-3CB9-4C53-94D8-3C7F355C643E}" destId="{6D632B27-20BD-4DDB-85B3-0EA40039BE68}" srcOrd="0" destOrd="0" parTransId="{43E9D9A5-93E1-401B-9F27-6BA36E18C2BF}" sibTransId="{07B7D619-DA5E-490A-9392-AE520E2D2527}"/>
    <dgm:cxn modelId="{F9FB3868-09EB-491E-9AD1-D27AA2CCFA44}" srcId="{CE0FF616-A7B2-4155-9F3C-CC9ABC35AA24}" destId="{E438D1F6-3CB9-4C53-94D8-3C7F355C643E}" srcOrd="1" destOrd="0" parTransId="{34566B1E-4BE9-415B-8BB1-E73B8D2E8534}" sibTransId="{86DD18C0-29EA-4526-8128-D6B485048014}"/>
    <dgm:cxn modelId="{4165F056-467E-4546-8402-31679B37E759}" srcId="{6DB13A5C-7478-4BBD-AFE6-BBD0B99F0D21}" destId="{A8EC3D5B-9DB8-40D2-8E0B-00F38F39C079}" srcOrd="0" destOrd="0" parTransId="{44560FBD-33F6-4AE2-A4F9-AB6E3C1EA975}" sibTransId="{B2E52732-70BB-4E00-80DC-B3AA00F6055E}"/>
    <dgm:cxn modelId="{4C7C3A78-7AEC-4F18-AA46-B11AA559B55C}" srcId="{CE0FF616-A7B2-4155-9F3C-CC9ABC35AA24}" destId="{6DB13A5C-7478-4BBD-AFE6-BBD0B99F0D21}" srcOrd="3" destOrd="0" parTransId="{45A1A31A-8361-4094-A260-B6ED5C534382}" sibTransId="{1CA36BD0-7DBA-40FD-9BB5-583369E1AAAA}"/>
    <dgm:cxn modelId="{5244417A-9AC7-4207-B65F-D5F7F98E4120}" type="presOf" srcId="{A8EC3D5B-9DB8-40D2-8E0B-00F38F39C079}" destId="{AEDC5C4B-D041-49C6-A9EF-C31603DC04C8}" srcOrd="0" destOrd="0" presId="urn:microsoft.com/office/officeart/2005/8/layout/vList5"/>
    <dgm:cxn modelId="{0ED17882-15A0-49BA-969B-90195719F329}" type="presOf" srcId="{E0F54C01-4F23-4C75-97F5-4FC0FD930B39}" destId="{7102CED9-8CCF-46BA-86F1-54426DD1144B}" srcOrd="0" destOrd="0" presId="urn:microsoft.com/office/officeart/2005/8/layout/vList5"/>
    <dgm:cxn modelId="{5873FF85-D5E1-4C31-B086-80D559371438}" type="presOf" srcId="{CE0FF616-A7B2-4155-9F3C-CC9ABC35AA24}" destId="{AFE22068-B0C4-491E-9A5B-CFA04AFD5956}" srcOrd="0" destOrd="0" presId="urn:microsoft.com/office/officeart/2005/8/layout/vList5"/>
    <dgm:cxn modelId="{2A0C9094-6FF1-4A8D-AA13-480F7B0500A7}" srcId="{CE0FF616-A7B2-4155-9F3C-CC9ABC35AA24}" destId="{08D8FB0F-0EAE-4717-8140-52488271C692}" srcOrd="2" destOrd="0" parTransId="{22E5059E-7110-4893-9911-DA2DE6C8275A}" sibTransId="{E35228B0-B456-453B-9E5D-BE82349D4D8B}"/>
    <dgm:cxn modelId="{520B3C9A-8355-468A-8BFA-19DC3F4C0717}" type="presOf" srcId="{E438D1F6-3CB9-4C53-94D8-3C7F355C643E}" destId="{1069AB5A-BC5C-42D0-AC0B-2AFE201D57C0}" srcOrd="0" destOrd="0" presId="urn:microsoft.com/office/officeart/2005/8/layout/vList5"/>
    <dgm:cxn modelId="{BA6D8C9F-E9CF-4B2F-8DE2-8DCE71F4D5CA}" srcId="{009984A9-0040-41A9-BFD2-84BC4DAD9A34}" destId="{E0F54C01-4F23-4C75-97F5-4FC0FD930B39}" srcOrd="0" destOrd="0" parTransId="{1595CAAA-4618-44C1-BD9C-27428E59C2A4}" sibTransId="{4F488225-A10C-4E86-B9DE-0645F9310A75}"/>
    <dgm:cxn modelId="{A55C90FB-C95E-426A-B2B9-B3ABE59493AB}" type="presOf" srcId="{009984A9-0040-41A9-BFD2-84BC4DAD9A34}" destId="{BF584142-97D5-4432-9D32-55FFAE0428AA}" srcOrd="0" destOrd="0" presId="urn:microsoft.com/office/officeart/2005/8/layout/vList5"/>
    <dgm:cxn modelId="{421AC0C0-75A7-4439-B35E-4035ACEE8F53}" type="presParOf" srcId="{AFE22068-B0C4-491E-9A5B-CFA04AFD5956}" destId="{6B70A794-B1AC-4BBC-ADFE-8C4CDBA42015}" srcOrd="0" destOrd="0" presId="urn:microsoft.com/office/officeart/2005/8/layout/vList5"/>
    <dgm:cxn modelId="{9CA03572-4A76-4DC7-938D-94812286EC57}" type="presParOf" srcId="{6B70A794-B1AC-4BBC-ADFE-8C4CDBA42015}" destId="{BF584142-97D5-4432-9D32-55FFAE0428AA}" srcOrd="0" destOrd="0" presId="urn:microsoft.com/office/officeart/2005/8/layout/vList5"/>
    <dgm:cxn modelId="{9DD6DB2B-D954-44A6-829F-592A8AF20DB8}" type="presParOf" srcId="{6B70A794-B1AC-4BBC-ADFE-8C4CDBA42015}" destId="{7102CED9-8CCF-46BA-86F1-54426DD1144B}" srcOrd="1" destOrd="0" presId="urn:microsoft.com/office/officeart/2005/8/layout/vList5"/>
    <dgm:cxn modelId="{1952D448-8776-460D-9723-99CB0E53EA68}" type="presParOf" srcId="{AFE22068-B0C4-491E-9A5B-CFA04AFD5956}" destId="{6D91DA09-E5FB-42A6-8EB7-7819CD177C44}" srcOrd="1" destOrd="0" presId="urn:microsoft.com/office/officeart/2005/8/layout/vList5"/>
    <dgm:cxn modelId="{8DFD04B0-5CF2-4B91-B9F4-4077C607B1A2}" type="presParOf" srcId="{AFE22068-B0C4-491E-9A5B-CFA04AFD5956}" destId="{B68BCF99-DC7C-4964-BA84-B2CA3F12933D}" srcOrd="2" destOrd="0" presId="urn:microsoft.com/office/officeart/2005/8/layout/vList5"/>
    <dgm:cxn modelId="{058BAA20-8BD8-4E4D-BE82-1108F3952AB1}" type="presParOf" srcId="{B68BCF99-DC7C-4964-BA84-B2CA3F12933D}" destId="{1069AB5A-BC5C-42D0-AC0B-2AFE201D57C0}" srcOrd="0" destOrd="0" presId="urn:microsoft.com/office/officeart/2005/8/layout/vList5"/>
    <dgm:cxn modelId="{F3FA08FF-14AD-460B-96D6-79F23A2994FE}" type="presParOf" srcId="{B68BCF99-DC7C-4964-BA84-B2CA3F12933D}" destId="{5406D5B1-DD48-4D36-9B40-433E36D1717A}" srcOrd="1" destOrd="0" presId="urn:microsoft.com/office/officeart/2005/8/layout/vList5"/>
    <dgm:cxn modelId="{F225FBED-2628-48AB-A39F-0AC61815BA47}" type="presParOf" srcId="{AFE22068-B0C4-491E-9A5B-CFA04AFD5956}" destId="{4C4FB097-9A15-4B8F-80D6-AECA1741107E}" srcOrd="3" destOrd="0" presId="urn:microsoft.com/office/officeart/2005/8/layout/vList5"/>
    <dgm:cxn modelId="{7E014184-72C9-4B8B-A4ED-2D74353532EB}" type="presParOf" srcId="{AFE22068-B0C4-491E-9A5B-CFA04AFD5956}" destId="{ABFA5154-918A-499F-BA5C-B35A70148B4C}" srcOrd="4" destOrd="0" presId="urn:microsoft.com/office/officeart/2005/8/layout/vList5"/>
    <dgm:cxn modelId="{06C97463-B88E-45AA-B03D-1A1CF561F6AF}" type="presParOf" srcId="{ABFA5154-918A-499F-BA5C-B35A70148B4C}" destId="{D0B0DC3A-CD71-4607-83FF-864C1563DC72}" srcOrd="0" destOrd="0" presId="urn:microsoft.com/office/officeart/2005/8/layout/vList5"/>
    <dgm:cxn modelId="{E9407539-0C68-4EE3-8378-31E72DC52915}" type="presParOf" srcId="{AFE22068-B0C4-491E-9A5B-CFA04AFD5956}" destId="{F7CA056E-B6E3-42A5-8619-CDE2C255EE35}" srcOrd="5" destOrd="0" presId="urn:microsoft.com/office/officeart/2005/8/layout/vList5"/>
    <dgm:cxn modelId="{E9B5E402-2F2B-470D-A79E-AA5B7B53A7D1}" type="presParOf" srcId="{AFE22068-B0C4-491E-9A5B-CFA04AFD5956}" destId="{10026B7A-4849-4BAA-9EDB-7CDC5390FC23}" srcOrd="6" destOrd="0" presId="urn:microsoft.com/office/officeart/2005/8/layout/vList5"/>
    <dgm:cxn modelId="{E121A67E-1FD6-49F0-81AF-06020D5DEE04}" type="presParOf" srcId="{10026B7A-4849-4BAA-9EDB-7CDC5390FC23}" destId="{F5F5340C-026A-4268-A533-B0126443EC20}" srcOrd="0" destOrd="0" presId="urn:microsoft.com/office/officeart/2005/8/layout/vList5"/>
    <dgm:cxn modelId="{5C2A1B02-DAC5-47D6-84FF-399B45EECF8E}" type="presParOf" srcId="{10026B7A-4849-4BAA-9EDB-7CDC5390FC23}" destId="{AEDC5C4B-D041-49C6-A9EF-C31603DC04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0FF616-A7B2-4155-9F3C-CC9ABC35AA24}"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009984A9-0040-41A9-BFD2-84BC4DAD9A34}">
      <dgm:prSet custT="1"/>
      <dgm:spPr>
        <a:solidFill>
          <a:schemeClr val="bg1">
            <a:lumMod val="75000"/>
          </a:schemeClr>
        </a:solidFill>
      </dgm:spPr>
      <dgm:t>
        <a:bodyPr/>
        <a:lstStyle/>
        <a:p>
          <a:r>
            <a:rPr lang="en-US" sz="1800" i="1" dirty="0">
              <a:solidFill>
                <a:schemeClr val="tx1"/>
              </a:solidFill>
            </a:rPr>
            <a:t>“ some mothers who do not take the drug for their children feel that the Community Drug Distributors were hostile to day” </a:t>
          </a:r>
          <a:r>
            <a:rPr lang="en-US" sz="1800" b="1" i="1" dirty="0">
              <a:solidFill>
                <a:schemeClr val="tx1"/>
              </a:solidFill>
            </a:rPr>
            <a:t>(Negative)</a:t>
          </a:r>
          <a:endParaRPr lang="en-US" sz="1800" b="1" dirty="0">
            <a:solidFill>
              <a:schemeClr val="tx1"/>
            </a:solidFill>
          </a:endParaRPr>
        </a:p>
      </dgm:t>
    </dgm:pt>
    <dgm:pt modelId="{9C4F9F43-A5F0-4DFE-80AD-62AB5A7345C5}" type="parTrans" cxnId="{4AF3C734-A9CC-4FDB-A404-E6FA4644CD36}">
      <dgm:prSet/>
      <dgm:spPr/>
      <dgm:t>
        <a:bodyPr/>
        <a:lstStyle/>
        <a:p>
          <a:endParaRPr lang="en-US"/>
        </a:p>
      </dgm:t>
    </dgm:pt>
    <dgm:pt modelId="{6A520636-E55C-4077-B72F-7E1C7661AC31}" type="sibTrans" cxnId="{4AF3C734-A9CC-4FDB-A404-E6FA4644CD36}">
      <dgm:prSet/>
      <dgm:spPr/>
      <dgm:t>
        <a:bodyPr/>
        <a:lstStyle/>
        <a:p>
          <a:endParaRPr lang="en-US"/>
        </a:p>
      </dgm:t>
    </dgm:pt>
    <dgm:pt modelId="{E438D1F6-3CB9-4C53-94D8-3C7F355C643E}">
      <dgm:prSet custT="1"/>
      <dgm:spPr>
        <a:solidFill>
          <a:schemeClr val="bg1">
            <a:lumMod val="75000"/>
          </a:schemeClr>
        </a:solidFill>
      </dgm:spPr>
      <dgm:t>
        <a:bodyPr/>
        <a:lstStyle/>
        <a:p>
          <a:r>
            <a:rPr lang="en-US" sz="1800" i="1" dirty="0">
              <a:solidFill>
                <a:schemeClr val="tx1"/>
              </a:solidFill>
            </a:rPr>
            <a:t>“……offers greater opportunities for engagement between caregivers and CDDs. The CDDs come to enlighten us on the drugs: how best to use it, the time to administer it and how to notice any development that may arise.” </a:t>
          </a:r>
          <a:r>
            <a:rPr lang="en-US" sz="1800" b="1" i="1" dirty="0">
              <a:solidFill>
                <a:schemeClr val="tx1"/>
              </a:solidFill>
            </a:rPr>
            <a:t>(Positive)</a:t>
          </a:r>
          <a:endParaRPr lang="en-US" sz="1800" b="1" dirty="0">
            <a:solidFill>
              <a:schemeClr val="tx1"/>
            </a:solidFill>
          </a:endParaRPr>
        </a:p>
      </dgm:t>
    </dgm:pt>
    <dgm:pt modelId="{34566B1E-4BE9-415B-8BB1-E73B8D2E8534}" type="parTrans" cxnId="{F9FB3868-09EB-491E-9AD1-D27AA2CCFA44}">
      <dgm:prSet/>
      <dgm:spPr/>
      <dgm:t>
        <a:bodyPr/>
        <a:lstStyle/>
        <a:p>
          <a:endParaRPr lang="en-US"/>
        </a:p>
      </dgm:t>
    </dgm:pt>
    <dgm:pt modelId="{86DD18C0-29EA-4526-8128-D6B485048014}" type="sibTrans" cxnId="{F9FB3868-09EB-491E-9AD1-D27AA2CCFA44}">
      <dgm:prSet/>
      <dgm:spPr/>
      <dgm:t>
        <a:bodyPr/>
        <a:lstStyle/>
        <a:p>
          <a:endParaRPr lang="en-US"/>
        </a:p>
      </dgm:t>
    </dgm:pt>
    <dgm:pt modelId="{08D8FB0F-0EAE-4717-8140-52488271C692}">
      <dgm:prSet custT="1"/>
      <dgm:spPr>
        <a:solidFill>
          <a:schemeClr val="bg1">
            <a:lumMod val="75000"/>
          </a:schemeClr>
        </a:solidFill>
      </dgm:spPr>
      <dgm:t>
        <a:bodyPr/>
        <a:lstStyle/>
        <a:p>
          <a:r>
            <a:rPr lang="en-US" sz="1800" i="1" dirty="0">
              <a:solidFill>
                <a:schemeClr val="tx1"/>
              </a:solidFill>
            </a:rPr>
            <a:t>” they (the CDDs) work well to ensure children get the drugs. They come to us to administer the drug to the kids. So, their drugs reach every household “  </a:t>
          </a:r>
          <a:r>
            <a:rPr lang="en-US" sz="1800" b="1" i="1" dirty="0">
              <a:solidFill>
                <a:schemeClr val="tx1"/>
              </a:solidFill>
            </a:rPr>
            <a:t>(Positive)</a:t>
          </a:r>
          <a:endParaRPr lang="en-US" sz="1800" b="1" dirty="0">
            <a:solidFill>
              <a:schemeClr val="tx1"/>
            </a:solidFill>
          </a:endParaRPr>
        </a:p>
      </dgm:t>
    </dgm:pt>
    <dgm:pt modelId="{22E5059E-7110-4893-9911-DA2DE6C8275A}" type="parTrans" cxnId="{2A0C9094-6FF1-4A8D-AA13-480F7B0500A7}">
      <dgm:prSet/>
      <dgm:spPr/>
      <dgm:t>
        <a:bodyPr/>
        <a:lstStyle/>
        <a:p>
          <a:endParaRPr lang="en-US"/>
        </a:p>
      </dgm:t>
    </dgm:pt>
    <dgm:pt modelId="{E35228B0-B456-453B-9E5D-BE82349D4D8B}" type="sibTrans" cxnId="{2A0C9094-6FF1-4A8D-AA13-480F7B0500A7}">
      <dgm:prSet/>
      <dgm:spPr/>
      <dgm:t>
        <a:bodyPr/>
        <a:lstStyle/>
        <a:p>
          <a:endParaRPr lang="en-US"/>
        </a:p>
      </dgm:t>
    </dgm:pt>
    <dgm:pt modelId="{6DB13A5C-7478-4BBD-AFE6-BBD0B99F0D21}">
      <dgm:prSet custT="1"/>
      <dgm:spPr>
        <a:solidFill>
          <a:schemeClr val="bg1">
            <a:lumMod val="75000"/>
          </a:schemeClr>
        </a:solidFill>
      </dgm:spPr>
      <dgm:t>
        <a:bodyPr/>
        <a:lstStyle/>
        <a:p>
          <a:r>
            <a:rPr lang="en-US" sz="1800" i="1" dirty="0">
              <a:solidFill>
                <a:schemeClr val="tx1"/>
              </a:solidFill>
            </a:rPr>
            <a:t>“Where we have trust issues is when CDD are not residents/indigenes of the area in question and this trust gap is usually filled by their supervisors who are working in the health facilities of the areas”</a:t>
          </a:r>
          <a:endParaRPr lang="en-US" sz="1800" dirty="0">
            <a:solidFill>
              <a:schemeClr val="tx1"/>
            </a:solidFill>
          </a:endParaRPr>
        </a:p>
      </dgm:t>
    </dgm:pt>
    <dgm:pt modelId="{45A1A31A-8361-4094-A260-B6ED5C534382}" type="parTrans" cxnId="{4C7C3A78-7AEC-4F18-AA46-B11AA559B55C}">
      <dgm:prSet/>
      <dgm:spPr/>
      <dgm:t>
        <a:bodyPr/>
        <a:lstStyle/>
        <a:p>
          <a:endParaRPr lang="en-US"/>
        </a:p>
      </dgm:t>
    </dgm:pt>
    <dgm:pt modelId="{1CA36BD0-7DBA-40FD-9BB5-583369E1AAAA}" type="sibTrans" cxnId="{4C7C3A78-7AEC-4F18-AA46-B11AA559B55C}">
      <dgm:prSet/>
      <dgm:spPr/>
      <dgm:t>
        <a:bodyPr/>
        <a:lstStyle/>
        <a:p>
          <a:endParaRPr lang="en-US"/>
        </a:p>
      </dgm:t>
    </dgm:pt>
    <dgm:pt modelId="{AFE22068-B0C4-491E-9A5B-CFA04AFD5956}" type="pres">
      <dgm:prSet presAssocID="{CE0FF616-A7B2-4155-9F3C-CC9ABC35AA24}" presName="Name0" presStyleCnt="0">
        <dgm:presLayoutVars>
          <dgm:dir/>
          <dgm:animLvl val="lvl"/>
          <dgm:resizeHandles val="exact"/>
        </dgm:presLayoutVars>
      </dgm:prSet>
      <dgm:spPr/>
    </dgm:pt>
    <dgm:pt modelId="{6B70A794-B1AC-4BBC-ADFE-8C4CDBA42015}" type="pres">
      <dgm:prSet presAssocID="{009984A9-0040-41A9-BFD2-84BC4DAD9A34}" presName="linNode" presStyleCnt="0"/>
      <dgm:spPr/>
    </dgm:pt>
    <dgm:pt modelId="{BF584142-97D5-4432-9D32-55FFAE0428AA}" type="pres">
      <dgm:prSet presAssocID="{009984A9-0040-41A9-BFD2-84BC4DAD9A34}" presName="parentText" presStyleLbl="node1" presStyleIdx="0" presStyleCnt="4" custScaleX="277778" custLinFactNeighborX="-406" custLinFactNeighborY="8048">
        <dgm:presLayoutVars>
          <dgm:chMax val="1"/>
          <dgm:bulletEnabled val="1"/>
        </dgm:presLayoutVars>
      </dgm:prSet>
      <dgm:spPr/>
    </dgm:pt>
    <dgm:pt modelId="{6D91DA09-E5FB-42A6-8EB7-7819CD177C44}" type="pres">
      <dgm:prSet presAssocID="{6A520636-E55C-4077-B72F-7E1C7661AC31}" presName="sp" presStyleCnt="0"/>
      <dgm:spPr/>
    </dgm:pt>
    <dgm:pt modelId="{B68BCF99-DC7C-4964-BA84-B2CA3F12933D}" type="pres">
      <dgm:prSet presAssocID="{E438D1F6-3CB9-4C53-94D8-3C7F355C643E}" presName="linNode" presStyleCnt="0"/>
      <dgm:spPr/>
    </dgm:pt>
    <dgm:pt modelId="{1069AB5A-BC5C-42D0-AC0B-2AFE201D57C0}" type="pres">
      <dgm:prSet presAssocID="{E438D1F6-3CB9-4C53-94D8-3C7F355C643E}" presName="parentText" presStyleLbl="node1" presStyleIdx="1" presStyleCnt="4" custScaleX="278049" custScaleY="113955" custLinFactNeighborX="-7456" custLinFactNeighborY="-1522">
        <dgm:presLayoutVars>
          <dgm:chMax val="1"/>
          <dgm:bulletEnabled val="1"/>
        </dgm:presLayoutVars>
      </dgm:prSet>
      <dgm:spPr/>
    </dgm:pt>
    <dgm:pt modelId="{4C4FB097-9A15-4B8F-80D6-AECA1741107E}" type="pres">
      <dgm:prSet presAssocID="{86DD18C0-29EA-4526-8128-D6B485048014}" presName="sp" presStyleCnt="0"/>
      <dgm:spPr/>
    </dgm:pt>
    <dgm:pt modelId="{ABFA5154-918A-499F-BA5C-B35A70148B4C}" type="pres">
      <dgm:prSet presAssocID="{08D8FB0F-0EAE-4717-8140-52488271C692}" presName="linNode" presStyleCnt="0"/>
      <dgm:spPr/>
    </dgm:pt>
    <dgm:pt modelId="{D0B0DC3A-CD71-4607-83FF-864C1563DC72}" type="pres">
      <dgm:prSet presAssocID="{08D8FB0F-0EAE-4717-8140-52488271C692}" presName="parentText" presStyleLbl="node1" presStyleIdx="2" presStyleCnt="4" custScaleX="277778" custScaleY="108632" custLinFactNeighborX="271" custLinFactNeighborY="-519">
        <dgm:presLayoutVars>
          <dgm:chMax val="1"/>
          <dgm:bulletEnabled val="1"/>
        </dgm:presLayoutVars>
      </dgm:prSet>
      <dgm:spPr/>
    </dgm:pt>
    <dgm:pt modelId="{F7CA056E-B6E3-42A5-8619-CDE2C255EE35}" type="pres">
      <dgm:prSet presAssocID="{E35228B0-B456-453B-9E5D-BE82349D4D8B}" presName="sp" presStyleCnt="0"/>
      <dgm:spPr/>
    </dgm:pt>
    <dgm:pt modelId="{10026B7A-4849-4BAA-9EDB-7CDC5390FC23}" type="pres">
      <dgm:prSet presAssocID="{6DB13A5C-7478-4BBD-AFE6-BBD0B99F0D21}" presName="linNode" presStyleCnt="0"/>
      <dgm:spPr/>
    </dgm:pt>
    <dgm:pt modelId="{F5F5340C-026A-4268-A533-B0126443EC20}" type="pres">
      <dgm:prSet presAssocID="{6DB13A5C-7478-4BBD-AFE6-BBD0B99F0D21}" presName="parentText" presStyleLbl="node1" presStyleIdx="3" presStyleCnt="4" custScaleX="277778">
        <dgm:presLayoutVars>
          <dgm:chMax val="1"/>
          <dgm:bulletEnabled val="1"/>
        </dgm:presLayoutVars>
      </dgm:prSet>
      <dgm:spPr/>
    </dgm:pt>
  </dgm:ptLst>
  <dgm:cxnLst>
    <dgm:cxn modelId="{BC9B920B-EC8E-4F32-9FB8-176A9293C855}" type="presOf" srcId="{08D8FB0F-0EAE-4717-8140-52488271C692}" destId="{D0B0DC3A-CD71-4607-83FF-864C1563DC72}" srcOrd="0" destOrd="0" presId="urn:microsoft.com/office/officeart/2005/8/layout/vList5"/>
    <dgm:cxn modelId="{013BCE0E-79B8-4362-9B13-86EF630E5E4E}" type="presOf" srcId="{6DB13A5C-7478-4BBD-AFE6-BBD0B99F0D21}" destId="{F5F5340C-026A-4268-A533-B0126443EC20}" srcOrd="0" destOrd="0" presId="urn:microsoft.com/office/officeart/2005/8/layout/vList5"/>
    <dgm:cxn modelId="{4AF3C734-A9CC-4FDB-A404-E6FA4644CD36}" srcId="{CE0FF616-A7B2-4155-9F3C-CC9ABC35AA24}" destId="{009984A9-0040-41A9-BFD2-84BC4DAD9A34}" srcOrd="0" destOrd="0" parTransId="{9C4F9F43-A5F0-4DFE-80AD-62AB5A7345C5}" sibTransId="{6A520636-E55C-4077-B72F-7E1C7661AC31}"/>
    <dgm:cxn modelId="{F9FB3868-09EB-491E-9AD1-D27AA2CCFA44}" srcId="{CE0FF616-A7B2-4155-9F3C-CC9ABC35AA24}" destId="{E438D1F6-3CB9-4C53-94D8-3C7F355C643E}" srcOrd="1" destOrd="0" parTransId="{34566B1E-4BE9-415B-8BB1-E73B8D2E8534}" sibTransId="{86DD18C0-29EA-4526-8128-D6B485048014}"/>
    <dgm:cxn modelId="{4C7C3A78-7AEC-4F18-AA46-B11AA559B55C}" srcId="{CE0FF616-A7B2-4155-9F3C-CC9ABC35AA24}" destId="{6DB13A5C-7478-4BBD-AFE6-BBD0B99F0D21}" srcOrd="3" destOrd="0" parTransId="{45A1A31A-8361-4094-A260-B6ED5C534382}" sibTransId="{1CA36BD0-7DBA-40FD-9BB5-583369E1AAAA}"/>
    <dgm:cxn modelId="{5873FF85-D5E1-4C31-B086-80D559371438}" type="presOf" srcId="{CE0FF616-A7B2-4155-9F3C-CC9ABC35AA24}" destId="{AFE22068-B0C4-491E-9A5B-CFA04AFD5956}" srcOrd="0" destOrd="0" presId="urn:microsoft.com/office/officeart/2005/8/layout/vList5"/>
    <dgm:cxn modelId="{2A0C9094-6FF1-4A8D-AA13-480F7B0500A7}" srcId="{CE0FF616-A7B2-4155-9F3C-CC9ABC35AA24}" destId="{08D8FB0F-0EAE-4717-8140-52488271C692}" srcOrd="2" destOrd="0" parTransId="{22E5059E-7110-4893-9911-DA2DE6C8275A}" sibTransId="{E35228B0-B456-453B-9E5D-BE82349D4D8B}"/>
    <dgm:cxn modelId="{520B3C9A-8355-468A-8BFA-19DC3F4C0717}" type="presOf" srcId="{E438D1F6-3CB9-4C53-94D8-3C7F355C643E}" destId="{1069AB5A-BC5C-42D0-AC0B-2AFE201D57C0}" srcOrd="0" destOrd="0" presId="urn:microsoft.com/office/officeart/2005/8/layout/vList5"/>
    <dgm:cxn modelId="{A55C90FB-C95E-426A-B2B9-B3ABE59493AB}" type="presOf" srcId="{009984A9-0040-41A9-BFD2-84BC4DAD9A34}" destId="{BF584142-97D5-4432-9D32-55FFAE0428AA}" srcOrd="0" destOrd="0" presId="urn:microsoft.com/office/officeart/2005/8/layout/vList5"/>
    <dgm:cxn modelId="{421AC0C0-75A7-4439-B35E-4035ACEE8F53}" type="presParOf" srcId="{AFE22068-B0C4-491E-9A5B-CFA04AFD5956}" destId="{6B70A794-B1AC-4BBC-ADFE-8C4CDBA42015}" srcOrd="0" destOrd="0" presId="urn:microsoft.com/office/officeart/2005/8/layout/vList5"/>
    <dgm:cxn modelId="{9CA03572-4A76-4DC7-938D-94812286EC57}" type="presParOf" srcId="{6B70A794-B1AC-4BBC-ADFE-8C4CDBA42015}" destId="{BF584142-97D5-4432-9D32-55FFAE0428AA}" srcOrd="0" destOrd="0" presId="urn:microsoft.com/office/officeart/2005/8/layout/vList5"/>
    <dgm:cxn modelId="{1952D448-8776-460D-9723-99CB0E53EA68}" type="presParOf" srcId="{AFE22068-B0C4-491E-9A5B-CFA04AFD5956}" destId="{6D91DA09-E5FB-42A6-8EB7-7819CD177C44}" srcOrd="1" destOrd="0" presId="urn:microsoft.com/office/officeart/2005/8/layout/vList5"/>
    <dgm:cxn modelId="{8DFD04B0-5CF2-4B91-B9F4-4077C607B1A2}" type="presParOf" srcId="{AFE22068-B0C4-491E-9A5B-CFA04AFD5956}" destId="{B68BCF99-DC7C-4964-BA84-B2CA3F12933D}" srcOrd="2" destOrd="0" presId="urn:microsoft.com/office/officeart/2005/8/layout/vList5"/>
    <dgm:cxn modelId="{058BAA20-8BD8-4E4D-BE82-1108F3952AB1}" type="presParOf" srcId="{B68BCF99-DC7C-4964-BA84-B2CA3F12933D}" destId="{1069AB5A-BC5C-42D0-AC0B-2AFE201D57C0}" srcOrd="0" destOrd="0" presId="urn:microsoft.com/office/officeart/2005/8/layout/vList5"/>
    <dgm:cxn modelId="{F225FBED-2628-48AB-A39F-0AC61815BA47}" type="presParOf" srcId="{AFE22068-B0C4-491E-9A5B-CFA04AFD5956}" destId="{4C4FB097-9A15-4B8F-80D6-AECA1741107E}" srcOrd="3" destOrd="0" presId="urn:microsoft.com/office/officeart/2005/8/layout/vList5"/>
    <dgm:cxn modelId="{7E014184-72C9-4B8B-A4ED-2D74353532EB}" type="presParOf" srcId="{AFE22068-B0C4-491E-9A5B-CFA04AFD5956}" destId="{ABFA5154-918A-499F-BA5C-B35A70148B4C}" srcOrd="4" destOrd="0" presId="urn:microsoft.com/office/officeart/2005/8/layout/vList5"/>
    <dgm:cxn modelId="{06C97463-B88E-45AA-B03D-1A1CF561F6AF}" type="presParOf" srcId="{ABFA5154-918A-499F-BA5C-B35A70148B4C}" destId="{D0B0DC3A-CD71-4607-83FF-864C1563DC72}" srcOrd="0" destOrd="0" presId="urn:microsoft.com/office/officeart/2005/8/layout/vList5"/>
    <dgm:cxn modelId="{E9407539-0C68-4EE3-8378-31E72DC52915}" type="presParOf" srcId="{AFE22068-B0C4-491E-9A5B-CFA04AFD5956}" destId="{F7CA056E-B6E3-42A5-8619-CDE2C255EE35}" srcOrd="5" destOrd="0" presId="urn:microsoft.com/office/officeart/2005/8/layout/vList5"/>
    <dgm:cxn modelId="{E9B5E402-2F2B-470D-A79E-AA5B7B53A7D1}" type="presParOf" srcId="{AFE22068-B0C4-491E-9A5B-CFA04AFD5956}" destId="{10026B7A-4849-4BAA-9EDB-7CDC5390FC23}" srcOrd="6" destOrd="0" presId="urn:microsoft.com/office/officeart/2005/8/layout/vList5"/>
    <dgm:cxn modelId="{E121A67E-1FD6-49F0-81AF-06020D5DEE04}" type="presParOf" srcId="{10026B7A-4849-4BAA-9EDB-7CDC5390FC23}" destId="{F5F5340C-026A-4268-A533-B0126443EC20}"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2D879-5A1D-4903-B262-434D1994E6FC}" type="doc">
      <dgm:prSet loTypeId="urn:microsoft.com/office/officeart/2005/8/layout/hierarchy3" loCatId="hierarchy" qsTypeId="urn:microsoft.com/office/officeart/2005/8/quickstyle/simple1" qsCatId="simple" csTypeId="urn:microsoft.com/office/officeart/2005/8/colors/accent6_3" csCatId="accent6" phldr="1"/>
      <dgm:spPr/>
      <dgm:t>
        <a:bodyPr/>
        <a:lstStyle/>
        <a:p>
          <a:endParaRPr lang="en-US"/>
        </a:p>
      </dgm:t>
    </dgm:pt>
    <dgm:pt modelId="{2AC1090A-EF85-44B8-B3C5-E684897846AB}">
      <dgm:prSet custT="1"/>
      <dgm:spPr>
        <a:solidFill>
          <a:schemeClr val="accent4"/>
        </a:solidFill>
      </dgm:spPr>
      <dgm:t>
        <a:bodyPr/>
        <a:lstStyle/>
        <a:p>
          <a:r>
            <a:rPr lang="en-US" sz="2000" i="1" dirty="0">
              <a:solidFill>
                <a:schemeClr val="tx1"/>
              </a:solidFill>
            </a:rPr>
            <a:t>“those who reject the drugs do so because they think it is harmful to their children.”</a:t>
          </a:r>
          <a:r>
            <a:rPr lang="en-US" sz="2000" dirty="0">
              <a:solidFill>
                <a:schemeClr val="tx1"/>
              </a:solidFill>
            </a:rPr>
            <a:t> </a:t>
          </a:r>
        </a:p>
      </dgm:t>
    </dgm:pt>
    <dgm:pt modelId="{C3B462CD-C922-4F27-AA6F-69008EC03DE6}" type="parTrans" cxnId="{453FE43C-1071-43AE-9E0D-E7F9407D833D}">
      <dgm:prSet/>
      <dgm:spPr/>
      <dgm:t>
        <a:bodyPr/>
        <a:lstStyle/>
        <a:p>
          <a:endParaRPr lang="en-US"/>
        </a:p>
      </dgm:t>
    </dgm:pt>
    <dgm:pt modelId="{C38EED74-E622-4C46-9FEE-DA419A44C1B4}" type="sibTrans" cxnId="{453FE43C-1071-43AE-9E0D-E7F9407D833D}">
      <dgm:prSet/>
      <dgm:spPr/>
      <dgm:t>
        <a:bodyPr/>
        <a:lstStyle/>
        <a:p>
          <a:endParaRPr lang="en-US"/>
        </a:p>
      </dgm:t>
    </dgm:pt>
    <dgm:pt modelId="{00AB07F4-86FB-4CF4-BBC4-57F4A122DB36}">
      <dgm:prSet custT="1"/>
      <dgm:spPr/>
      <dgm:t>
        <a:bodyPr/>
        <a:lstStyle/>
        <a:p>
          <a:r>
            <a:rPr lang="en-US" sz="1500" b="1" dirty="0">
              <a:solidFill>
                <a:schemeClr val="tx1"/>
              </a:solidFill>
            </a:rPr>
            <a:t>A caregiver in rural Kano, FGD</a:t>
          </a:r>
        </a:p>
      </dgm:t>
    </dgm:pt>
    <dgm:pt modelId="{DFB9277A-F31A-42D0-B797-D8157BE66A6E}" type="parTrans" cxnId="{2B5893AA-5790-4C1E-9FCA-10403D950B7E}">
      <dgm:prSet/>
      <dgm:spPr/>
      <dgm:t>
        <a:bodyPr/>
        <a:lstStyle/>
        <a:p>
          <a:endParaRPr lang="en-US"/>
        </a:p>
      </dgm:t>
    </dgm:pt>
    <dgm:pt modelId="{EE631228-5DD2-407F-A8C6-EDFF4FB78EF9}" type="sibTrans" cxnId="{2B5893AA-5790-4C1E-9FCA-10403D950B7E}">
      <dgm:prSet/>
      <dgm:spPr/>
      <dgm:t>
        <a:bodyPr/>
        <a:lstStyle/>
        <a:p>
          <a:endParaRPr lang="en-US"/>
        </a:p>
      </dgm:t>
    </dgm:pt>
    <dgm:pt modelId="{8E5B6614-074F-4594-9579-C9B50C9E167B}">
      <dgm:prSet custT="1"/>
      <dgm:spPr>
        <a:solidFill>
          <a:schemeClr val="accent4"/>
        </a:solidFill>
      </dgm:spPr>
      <dgm:t>
        <a:bodyPr/>
        <a:lstStyle/>
        <a:p>
          <a:r>
            <a:rPr lang="en-US" sz="1800" dirty="0">
              <a:solidFill>
                <a:schemeClr val="tx1"/>
              </a:solidFill>
            </a:rPr>
            <a:t>“some people have a belief that their children could be harmed when they take the drugs. That is why they do not accept it. For instance, some people believe that the drugs can cause infertility in the future</a:t>
          </a:r>
          <a:r>
            <a:rPr lang="en-US" sz="1800" dirty="0"/>
            <a:t>”</a:t>
          </a:r>
        </a:p>
      </dgm:t>
    </dgm:pt>
    <dgm:pt modelId="{1233A752-4AD5-4781-A07B-A5AB13C2B085}" type="parTrans" cxnId="{AE24CE9F-E9BB-49FD-A2A2-4F19FB4CBAFA}">
      <dgm:prSet/>
      <dgm:spPr/>
      <dgm:t>
        <a:bodyPr/>
        <a:lstStyle/>
        <a:p>
          <a:endParaRPr lang="en-US"/>
        </a:p>
      </dgm:t>
    </dgm:pt>
    <dgm:pt modelId="{71099E74-CB05-4F55-847B-1A86CCF05F92}" type="sibTrans" cxnId="{AE24CE9F-E9BB-49FD-A2A2-4F19FB4CBAFA}">
      <dgm:prSet/>
      <dgm:spPr/>
      <dgm:t>
        <a:bodyPr/>
        <a:lstStyle/>
        <a:p>
          <a:endParaRPr lang="en-US"/>
        </a:p>
      </dgm:t>
    </dgm:pt>
    <dgm:pt modelId="{E621885C-0083-45D0-B32E-C02EFCAF00B9}">
      <dgm:prSet custT="1"/>
      <dgm:spPr/>
      <dgm:t>
        <a:bodyPr/>
        <a:lstStyle/>
        <a:p>
          <a:r>
            <a:rPr lang="en-US" sz="1500" b="1" dirty="0">
              <a:solidFill>
                <a:schemeClr val="tx1"/>
              </a:solidFill>
            </a:rPr>
            <a:t>Another caregiver in rural Kano, FGD</a:t>
          </a:r>
        </a:p>
      </dgm:t>
    </dgm:pt>
    <dgm:pt modelId="{4F83491E-EADD-4C4D-B00D-319D065F2E41}" type="parTrans" cxnId="{B4677D47-AC0F-4240-97D3-E0872B55E67C}">
      <dgm:prSet/>
      <dgm:spPr/>
      <dgm:t>
        <a:bodyPr/>
        <a:lstStyle/>
        <a:p>
          <a:endParaRPr lang="en-US"/>
        </a:p>
      </dgm:t>
    </dgm:pt>
    <dgm:pt modelId="{155F9C5A-0D36-4E62-B9BC-141C2C71DE32}" type="sibTrans" cxnId="{B4677D47-AC0F-4240-97D3-E0872B55E67C}">
      <dgm:prSet/>
      <dgm:spPr/>
      <dgm:t>
        <a:bodyPr/>
        <a:lstStyle/>
        <a:p>
          <a:endParaRPr lang="en-US"/>
        </a:p>
      </dgm:t>
    </dgm:pt>
    <dgm:pt modelId="{EAEF2561-43A6-42DC-8E23-3B20580E5885}">
      <dgm:prSet custT="1"/>
      <dgm:spPr>
        <a:solidFill>
          <a:schemeClr val="accent4"/>
        </a:solidFill>
      </dgm:spPr>
      <dgm:t>
        <a:bodyPr/>
        <a:lstStyle/>
        <a:p>
          <a:r>
            <a:rPr lang="en-US" sz="1800" i="1" dirty="0">
              <a:solidFill>
                <a:schemeClr val="tx1"/>
              </a:solidFill>
            </a:rPr>
            <a:t>“There are few challenges. It is not all the households in his domain that understand the essence of the campaign. While some household are receptive, others do resist, although we usually overcome this by summoning such people to the palace to further enlighten them on the importance and need for their children to partake in the programme. This works because even before we conclude, they call and give permission to allow the SPAQ to be administered on their children</a:t>
          </a:r>
          <a:r>
            <a:rPr lang="en-US" sz="1800" i="1" dirty="0"/>
            <a:t>.” </a:t>
          </a:r>
          <a:endParaRPr lang="en-US" sz="1800" dirty="0"/>
        </a:p>
      </dgm:t>
    </dgm:pt>
    <dgm:pt modelId="{A8AC5DF0-C49A-4381-83EF-A923248B21EA}" type="parTrans" cxnId="{51497BAB-991B-47A6-BBB0-AE3D04A30F4B}">
      <dgm:prSet/>
      <dgm:spPr/>
      <dgm:t>
        <a:bodyPr/>
        <a:lstStyle/>
        <a:p>
          <a:endParaRPr lang="en-US"/>
        </a:p>
      </dgm:t>
    </dgm:pt>
    <dgm:pt modelId="{D6B3DA0F-C1EF-4972-AB90-39F064D09A12}" type="sibTrans" cxnId="{51497BAB-991B-47A6-BBB0-AE3D04A30F4B}">
      <dgm:prSet/>
      <dgm:spPr/>
      <dgm:t>
        <a:bodyPr/>
        <a:lstStyle/>
        <a:p>
          <a:endParaRPr lang="en-US"/>
        </a:p>
      </dgm:t>
    </dgm:pt>
    <dgm:pt modelId="{B328F1A7-5E21-4A26-9460-F67270AF289C}">
      <dgm:prSet/>
      <dgm:spPr/>
      <dgm:t>
        <a:bodyPr/>
        <a:lstStyle/>
        <a:p>
          <a:r>
            <a:rPr lang="en-US" b="1" dirty="0"/>
            <a:t>A traditional Leader, Nasarawa</a:t>
          </a:r>
        </a:p>
      </dgm:t>
    </dgm:pt>
    <dgm:pt modelId="{2EC6E096-3586-461D-ADBD-F69FD275F50E}" type="parTrans" cxnId="{56AC2F32-BF92-4181-B97F-72FA3DDA995F}">
      <dgm:prSet/>
      <dgm:spPr/>
      <dgm:t>
        <a:bodyPr/>
        <a:lstStyle/>
        <a:p>
          <a:endParaRPr lang="en-US"/>
        </a:p>
      </dgm:t>
    </dgm:pt>
    <dgm:pt modelId="{77B459E5-FABB-4438-B51C-CABD307B65CB}" type="sibTrans" cxnId="{56AC2F32-BF92-4181-B97F-72FA3DDA995F}">
      <dgm:prSet/>
      <dgm:spPr/>
      <dgm:t>
        <a:bodyPr/>
        <a:lstStyle/>
        <a:p>
          <a:endParaRPr lang="en-US"/>
        </a:p>
      </dgm:t>
    </dgm:pt>
    <dgm:pt modelId="{80AE062E-1299-4232-9902-356C1B87BEF4}">
      <dgm:prSet/>
      <dgm:spPr>
        <a:solidFill>
          <a:schemeClr val="bg1">
            <a:lumMod val="65000"/>
          </a:schemeClr>
        </a:solidFill>
      </dgm:spPr>
      <dgm:t>
        <a:bodyPr/>
        <a:lstStyle/>
        <a:p>
          <a:r>
            <a:rPr lang="en-US" dirty="0">
              <a:solidFill>
                <a:schemeClr val="tx1"/>
              </a:solidFill>
            </a:rPr>
            <a:t>Resistance driven by mistrust, hesitancy, skepticism and conspiracy theory has always undermined access to, and utilization of, healthcare in Nigeria</a:t>
          </a:r>
        </a:p>
      </dgm:t>
    </dgm:pt>
    <dgm:pt modelId="{D5A5C826-F1AF-4E2A-A784-36991E5BAFFB}" type="parTrans" cxnId="{ADBE583E-0102-47C6-9A13-B9E62F318F7C}">
      <dgm:prSet/>
      <dgm:spPr/>
      <dgm:t>
        <a:bodyPr/>
        <a:lstStyle/>
        <a:p>
          <a:endParaRPr lang="en-US"/>
        </a:p>
      </dgm:t>
    </dgm:pt>
    <dgm:pt modelId="{CB30E3E9-D023-4E6B-8C94-9CE45FDAC6B9}" type="sibTrans" cxnId="{ADBE583E-0102-47C6-9A13-B9E62F318F7C}">
      <dgm:prSet/>
      <dgm:spPr/>
      <dgm:t>
        <a:bodyPr/>
        <a:lstStyle/>
        <a:p>
          <a:endParaRPr lang="en-US"/>
        </a:p>
      </dgm:t>
    </dgm:pt>
    <dgm:pt modelId="{606CBD56-A2D0-4BC9-B025-48FC622EA8C2}" type="pres">
      <dgm:prSet presAssocID="{AD02D879-5A1D-4903-B262-434D1994E6FC}" presName="diagram" presStyleCnt="0">
        <dgm:presLayoutVars>
          <dgm:chPref val="1"/>
          <dgm:dir/>
          <dgm:animOne val="branch"/>
          <dgm:animLvl val="lvl"/>
          <dgm:resizeHandles/>
        </dgm:presLayoutVars>
      </dgm:prSet>
      <dgm:spPr/>
    </dgm:pt>
    <dgm:pt modelId="{2272B815-EAEF-4E3A-BC7D-6EFD65A5BE49}" type="pres">
      <dgm:prSet presAssocID="{2AC1090A-EF85-44B8-B3C5-E684897846AB}" presName="root" presStyleCnt="0"/>
      <dgm:spPr/>
    </dgm:pt>
    <dgm:pt modelId="{0CD45E11-533E-41E7-86B0-3435FA97CF65}" type="pres">
      <dgm:prSet presAssocID="{2AC1090A-EF85-44B8-B3C5-E684897846AB}" presName="rootComposite" presStyleCnt="0"/>
      <dgm:spPr/>
    </dgm:pt>
    <dgm:pt modelId="{0D538722-74E1-4020-8126-02EAA7F581BE}" type="pres">
      <dgm:prSet presAssocID="{2AC1090A-EF85-44B8-B3C5-E684897846AB}" presName="rootText" presStyleLbl="node1" presStyleIdx="0" presStyleCnt="4" custScaleX="119380" custScaleY="485995"/>
      <dgm:spPr/>
    </dgm:pt>
    <dgm:pt modelId="{395678AB-9513-44D1-AC14-84F3FE319629}" type="pres">
      <dgm:prSet presAssocID="{2AC1090A-EF85-44B8-B3C5-E684897846AB}" presName="rootConnector" presStyleLbl="node1" presStyleIdx="0" presStyleCnt="4"/>
      <dgm:spPr/>
    </dgm:pt>
    <dgm:pt modelId="{BBF17065-443E-4C36-AE7F-3C85DB88D796}" type="pres">
      <dgm:prSet presAssocID="{2AC1090A-EF85-44B8-B3C5-E684897846AB}" presName="childShape" presStyleCnt="0"/>
      <dgm:spPr/>
    </dgm:pt>
    <dgm:pt modelId="{D214FD89-2819-4934-A732-FE83B35C4313}" type="pres">
      <dgm:prSet presAssocID="{DFB9277A-F31A-42D0-B797-D8157BE66A6E}" presName="Name13" presStyleLbl="parChTrans1D2" presStyleIdx="0" presStyleCnt="3"/>
      <dgm:spPr/>
    </dgm:pt>
    <dgm:pt modelId="{9533E0A0-7216-404C-8F99-5C961CEF484A}" type="pres">
      <dgm:prSet presAssocID="{00AB07F4-86FB-4CF4-BBC4-57F4A122DB36}" presName="childText" presStyleLbl="bgAcc1" presStyleIdx="0" presStyleCnt="3" custScaleY="129322">
        <dgm:presLayoutVars>
          <dgm:bulletEnabled val="1"/>
        </dgm:presLayoutVars>
      </dgm:prSet>
      <dgm:spPr/>
    </dgm:pt>
    <dgm:pt modelId="{420D5421-85F2-46D2-935C-65C90949DBBB}" type="pres">
      <dgm:prSet presAssocID="{8E5B6614-074F-4594-9579-C9B50C9E167B}" presName="root" presStyleCnt="0"/>
      <dgm:spPr/>
    </dgm:pt>
    <dgm:pt modelId="{D7CE2973-316F-4989-9A8D-FC19CC2CF0CC}" type="pres">
      <dgm:prSet presAssocID="{8E5B6614-074F-4594-9579-C9B50C9E167B}" presName="rootComposite" presStyleCnt="0"/>
      <dgm:spPr/>
    </dgm:pt>
    <dgm:pt modelId="{C6682CB9-A473-4778-BA3D-2B61BC8BA7B9}" type="pres">
      <dgm:prSet presAssocID="{8E5B6614-074F-4594-9579-C9B50C9E167B}" presName="rootText" presStyleLbl="node1" presStyleIdx="1" presStyleCnt="4" custScaleX="136916" custScaleY="484786"/>
      <dgm:spPr/>
    </dgm:pt>
    <dgm:pt modelId="{E7E16A40-6B71-48FA-A756-1ABF2A0D5900}" type="pres">
      <dgm:prSet presAssocID="{8E5B6614-074F-4594-9579-C9B50C9E167B}" presName="rootConnector" presStyleLbl="node1" presStyleIdx="1" presStyleCnt="4"/>
      <dgm:spPr/>
    </dgm:pt>
    <dgm:pt modelId="{F3161B6B-3DDE-44ED-89F3-195298B5477A}" type="pres">
      <dgm:prSet presAssocID="{8E5B6614-074F-4594-9579-C9B50C9E167B}" presName="childShape" presStyleCnt="0"/>
      <dgm:spPr/>
    </dgm:pt>
    <dgm:pt modelId="{1E736728-2897-4BDA-B222-A146BD826830}" type="pres">
      <dgm:prSet presAssocID="{4F83491E-EADD-4C4D-B00D-319D065F2E41}" presName="Name13" presStyleLbl="parChTrans1D2" presStyleIdx="1" presStyleCnt="3"/>
      <dgm:spPr/>
    </dgm:pt>
    <dgm:pt modelId="{9D0DDE4F-ACCE-4692-9BAE-C7E8F9E15EF8}" type="pres">
      <dgm:prSet presAssocID="{E621885C-0083-45D0-B32E-C02EFCAF00B9}" presName="childText" presStyleLbl="bgAcc1" presStyleIdx="1" presStyleCnt="3" custScaleX="105682" custScaleY="131010">
        <dgm:presLayoutVars>
          <dgm:bulletEnabled val="1"/>
        </dgm:presLayoutVars>
      </dgm:prSet>
      <dgm:spPr/>
    </dgm:pt>
    <dgm:pt modelId="{470A3447-7AD6-4688-8B74-4CF27D28D218}" type="pres">
      <dgm:prSet presAssocID="{EAEF2561-43A6-42DC-8E23-3B20580E5885}" presName="root" presStyleCnt="0"/>
      <dgm:spPr/>
    </dgm:pt>
    <dgm:pt modelId="{EBDE4827-F702-4360-BD66-D50B4F4B5C84}" type="pres">
      <dgm:prSet presAssocID="{EAEF2561-43A6-42DC-8E23-3B20580E5885}" presName="rootComposite" presStyleCnt="0"/>
      <dgm:spPr/>
    </dgm:pt>
    <dgm:pt modelId="{C6938799-1202-45CA-B771-57105585F01B}" type="pres">
      <dgm:prSet presAssocID="{EAEF2561-43A6-42DC-8E23-3B20580E5885}" presName="rootText" presStyleLbl="node1" presStyleIdx="2" presStyleCnt="4" custScaleX="241095" custScaleY="487720"/>
      <dgm:spPr/>
    </dgm:pt>
    <dgm:pt modelId="{B8A1E524-6946-4509-8AED-D3CD6BC218C0}" type="pres">
      <dgm:prSet presAssocID="{EAEF2561-43A6-42DC-8E23-3B20580E5885}" presName="rootConnector" presStyleLbl="node1" presStyleIdx="2" presStyleCnt="4"/>
      <dgm:spPr/>
    </dgm:pt>
    <dgm:pt modelId="{D33D3D71-D1A1-4E6F-AE7A-091D4EA4A7A0}" type="pres">
      <dgm:prSet presAssocID="{EAEF2561-43A6-42DC-8E23-3B20580E5885}" presName="childShape" presStyleCnt="0"/>
      <dgm:spPr/>
    </dgm:pt>
    <dgm:pt modelId="{62A32A9E-03A1-4163-AF13-CBD51CA68C4E}" type="pres">
      <dgm:prSet presAssocID="{2EC6E096-3586-461D-ADBD-F69FD275F50E}" presName="Name13" presStyleLbl="parChTrans1D2" presStyleIdx="2" presStyleCnt="3"/>
      <dgm:spPr/>
    </dgm:pt>
    <dgm:pt modelId="{BF67581E-5F7E-4555-B6E6-C28941937A40}" type="pres">
      <dgm:prSet presAssocID="{B328F1A7-5E21-4A26-9460-F67270AF289C}" presName="childText" presStyleLbl="bgAcc1" presStyleIdx="2" presStyleCnt="3" custScaleY="128490">
        <dgm:presLayoutVars>
          <dgm:bulletEnabled val="1"/>
        </dgm:presLayoutVars>
      </dgm:prSet>
      <dgm:spPr/>
    </dgm:pt>
    <dgm:pt modelId="{A8DC9E31-5E0B-49F0-9F95-C79FCF013927}" type="pres">
      <dgm:prSet presAssocID="{80AE062E-1299-4232-9902-356C1B87BEF4}" presName="root" presStyleCnt="0"/>
      <dgm:spPr/>
    </dgm:pt>
    <dgm:pt modelId="{01CE85FC-237B-4C8A-8E49-806473134DCB}" type="pres">
      <dgm:prSet presAssocID="{80AE062E-1299-4232-9902-356C1B87BEF4}" presName="rootComposite" presStyleCnt="0"/>
      <dgm:spPr/>
    </dgm:pt>
    <dgm:pt modelId="{8E73491E-793D-4E44-8F56-9BC3FFD88B61}" type="pres">
      <dgm:prSet presAssocID="{80AE062E-1299-4232-9902-356C1B87BEF4}" presName="rootText" presStyleLbl="node1" presStyleIdx="3" presStyleCnt="4" custScaleX="141541" custScaleY="461093" custLinFactNeighborX="26082" custLinFactNeighborY="15783"/>
      <dgm:spPr/>
    </dgm:pt>
    <dgm:pt modelId="{BB321153-FFC4-4FDE-93B6-BC400D6D403B}" type="pres">
      <dgm:prSet presAssocID="{80AE062E-1299-4232-9902-356C1B87BEF4}" presName="rootConnector" presStyleLbl="node1" presStyleIdx="3" presStyleCnt="4"/>
      <dgm:spPr/>
    </dgm:pt>
    <dgm:pt modelId="{6C42067E-67B0-4EF9-B8DC-5EA5194C8574}" type="pres">
      <dgm:prSet presAssocID="{80AE062E-1299-4232-9902-356C1B87BEF4}" presName="childShape" presStyleCnt="0"/>
      <dgm:spPr/>
    </dgm:pt>
  </dgm:ptLst>
  <dgm:cxnLst>
    <dgm:cxn modelId="{C091382D-D174-4A40-B34F-784E9240C731}" type="presOf" srcId="{2AC1090A-EF85-44B8-B3C5-E684897846AB}" destId="{395678AB-9513-44D1-AC14-84F3FE319629}" srcOrd="1" destOrd="0" presId="urn:microsoft.com/office/officeart/2005/8/layout/hierarchy3"/>
    <dgm:cxn modelId="{56AC2F32-BF92-4181-B97F-72FA3DDA995F}" srcId="{EAEF2561-43A6-42DC-8E23-3B20580E5885}" destId="{B328F1A7-5E21-4A26-9460-F67270AF289C}" srcOrd="0" destOrd="0" parTransId="{2EC6E096-3586-461D-ADBD-F69FD275F50E}" sibTransId="{77B459E5-FABB-4438-B51C-CABD307B65CB}"/>
    <dgm:cxn modelId="{124ED834-217D-4176-85B6-DB3419A6B92E}" type="presOf" srcId="{8E5B6614-074F-4594-9579-C9B50C9E167B}" destId="{E7E16A40-6B71-48FA-A756-1ABF2A0D5900}" srcOrd="1" destOrd="0" presId="urn:microsoft.com/office/officeart/2005/8/layout/hierarchy3"/>
    <dgm:cxn modelId="{453FE43C-1071-43AE-9E0D-E7F9407D833D}" srcId="{AD02D879-5A1D-4903-B262-434D1994E6FC}" destId="{2AC1090A-EF85-44B8-B3C5-E684897846AB}" srcOrd="0" destOrd="0" parTransId="{C3B462CD-C922-4F27-AA6F-69008EC03DE6}" sibTransId="{C38EED74-E622-4C46-9FEE-DA419A44C1B4}"/>
    <dgm:cxn modelId="{ADBE583E-0102-47C6-9A13-B9E62F318F7C}" srcId="{AD02D879-5A1D-4903-B262-434D1994E6FC}" destId="{80AE062E-1299-4232-9902-356C1B87BEF4}" srcOrd="3" destOrd="0" parTransId="{D5A5C826-F1AF-4E2A-A784-36991E5BAFFB}" sibTransId="{CB30E3E9-D023-4E6B-8C94-9CE45FDAC6B9}"/>
    <dgm:cxn modelId="{49097460-7E95-4AF2-B6B2-69CC369B8D31}" type="presOf" srcId="{4F83491E-EADD-4C4D-B00D-319D065F2E41}" destId="{1E736728-2897-4BDA-B222-A146BD826830}" srcOrd="0" destOrd="0" presId="urn:microsoft.com/office/officeart/2005/8/layout/hierarchy3"/>
    <dgm:cxn modelId="{B4677D47-AC0F-4240-97D3-E0872B55E67C}" srcId="{8E5B6614-074F-4594-9579-C9B50C9E167B}" destId="{E621885C-0083-45D0-B32E-C02EFCAF00B9}" srcOrd="0" destOrd="0" parTransId="{4F83491E-EADD-4C4D-B00D-319D065F2E41}" sibTransId="{155F9C5A-0D36-4E62-B9BC-141C2C71DE32}"/>
    <dgm:cxn modelId="{5126CB6B-7A32-40D4-BFA1-544808F15020}" type="presOf" srcId="{80AE062E-1299-4232-9902-356C1B87BEF4}" destId="{BB321153-FFC4-4FDE-93B6-BC400D6D403B}" srcOrd="1" destOrd="0" presId="urn:microsoft.com/office/officeart/2005/8/layout/hierarchy3"/>
    <dgm:cxn modelId="{792D366E-9A37-490F-8E4A-8F37A1A20C12}" type="presOf" srcId="{EAEF2561-43A6-42DC-8E23-3B20580E5885}" destId="{B8A1E524-6946-4509-8AED-D3CD6BC218C0}" srcOrd="1" destOrd="0" presId="urn:microsoft.com/office/officeart/2005/8/layout/hierarchy3"/>
    <dgm:cxn modelId="{E5762879-D58B-417F-9847-ECBDD330AD8C}" type="presOf" srcId="{EAEF2561-43A6-42DC-8E23-3B20580E5885}" destId="{C6938799-1202-45CA-B771-57105585F01B}" srcOrd="0" destOrd="0" presId="urn:microsoft.com/office/officeart/2005/8/layout/hierarchy3"/>
    <dgm:cxn modelId="{98A68B7A-194E-49F6-B1D9-A3AE53F6C80F}" type="presOf" srcId="{2EC6E096-3586-461D-ADBD-F69FD275F50E}" destId="{62A32A9E-03A1-4163-AF13-CBD51CA68C4E}" srcOrd="0" destOrd="0" presId="urn:microsoft.com/office/officeart/2005/8/layout/hierarchy3"/>
    <dgm:cxn modelId="{AFBD4982-7EC9-4649-A648-709001D03146}" type="presOf" srcId="{80AE062E-1299-4232-9902-356C1B87BEF4}" destId="{8E73491E-793D-4E44-8F56-9BC3FFD88B61}" srcOrd="0" destOrd="0" presId="urn:microsoft.com/office/officeart/2005/8/layout/hierarchy3"/>
    <dgm:cxn modelId="{3C713188-6781-44E2-93AF-61B5B07D9CBB}" type="presOf" srcId="{2AC1090A-EF85-44B8-B3C5-E684897846AB}" destId="{0D538722-74E1-4020-8126-02EAA7F581BE}" srcOrd="0" destOrd="0" presId="urn:microsoft.com/office/officeart/2005/8/layout/hierarchy3"/>
    <dgm:cxn modelId="{AE24CE9F-E9BB-49FD-A2A2-4F19FB4CBAFA}" srcId="{AD02D879-5A1D-4903-B262-434D1994E6FC}" destId="{8E5B6614-074F-4594-9579-C9B50C9E167B}" srcOrd="1" destOrd="0" parTransId="{1233A752-4AD5-4781-A07B-A5AB13C2B085}" sibTransId="{71099E74-CB05-4F55-847B-1A86CCF05F92}"/>
    <dgm:cxn modelId="{9735F7A4-E3FB-4D68-A1B8-A9E7F57AF840}" type="presOf" srcId="{B328F1A7-5E21-4A26-9460-F67270AF289C}" destId="{BF67581E-5F7E-4555-B6E6-C28941937A40}" srcOrd="0" destOrd="0" presId="urn:microsoft.com/office/officeart/2005/8/layout/hierarchy3"/>
    <dgm:cxn modelId="{2B5893AA-5790-4C1E-9FCA-10403D950B7E}" srcId="{2AC1090A-EF85-44B8-B3C5-E684897846AB}" destId="{00AB07F4-86FB-4CF4-BBC4-57F4A122DB36}" srcOrd="0" destOrd="0" parTransId="{DFB9277A-F31A-42D0-B797-D8157BE66A6E}" sibTransId="{EE631228-5DD2-407F-A8C6-EDFF4FB78EF9}"/>
    <dgm:cxn modelId="{51497BAB-991B-47A6-BBB0-AE3D04A30F4B}" srcId="{AD02D879-5A1D-4903-B262-434D1994E6FC}" destId="{EAEF2561-43A6-42DC-8E23-3B20580E5885}" srcOrd="2" destOrd="0" parTransId="{A8AC5DF0-C49A-4381-83EF-A923248B21EA}" sibTransId="{D6B3DA0F-C1EF-4972-AB90-39F064D09A12}"/>
    <dgm:cxn modelId="{B1B7EFB7-A356-4B9F-9CB7-8CDD720E2D15}" type="presOf" srcId="{8E5B6614-074F-4594-9579-C9B50C9E167B}" destId="{C6682CB9-A473-4778-BA3D-2B61BC8BA7B9}" srcOrd="0" destOrd="0" presId="urn:microsoft.com/office/officeart/2005/8/layout/hierarchy3"/>
    <dgm:cxn modelId="{BC586ACB-ECDB-4D3F-A763-1D73BB13EA6B}" type="presOf" srcId="{00AB07F4-86FB-4CF4-BBC4-57F4A122DB36}" destId="{9533E0A0-7216-404C-8F99-5C961CEF484A}" srcOrd="0" destOrd="0" presId="urn:microsoft.com/office/officeart/2005/8/layout/hierarchy3"/>
    <dgm:cxn modelId="{DD8AE5DA-4E00-4818-9D12-7E6304088AFB}" type="presOf" srcId="{DFB9277A-F31A-42D0-B797-D8157BE66A6E}" destId="{D214FD89-2819-4934-A732-FE83B35C4313}" srcOrd="0" destOrd="0" presId="urn:microsoft.com/office/officeart/2005/8/layout/hierarchy3"/>
    <dgm:cxn modelId="{A33C7BE4-C401-44A6-8781-9EBFBE9EC4CA}" type="presOf" srcId="{AD02D879-5A1D-4903-B262-434D1994E6FC}" destId="{606CBD56-A2D0-4BC9-B025-48FC622EA8C2}" srcOrd="0" destOrd="0" presId="urn:microsoft.com/office/officeart/2005/8/layout/hierarchy3"/>
    <dgm:cxn modelId="{5B94E3E7-6A6E-428D-8E52-F729586167BD}" type="presOf" srcId="{E621885C-0083-45D0-B32E-C02EFCAF00B9}" destId="{9D0DDE4F-ACCE-4692-9BAE-C7E8F9E15EF8}" srcOrd="0" destOrd="0" presId="urn:microsoft.com/office/officeart/2005/8/layout/hierarchy3"/>
    <dgm:cxn modelId="{99D9B512-4387-4EF1-93FE-3CCF5B89F32E}" type="presParOf" srcId="{606CBD56-A2D0-4BC9-B025-48FC622EA8C2}" destId="{2272B815-EAEF-4E3A-BC7D-6EFD65A5BE49}" srcOrd="0" destOrd="0" presId="urn:microsoft.com/office/officeart/2005/8/layout/hierarchy3"/>
    <dgm:cxn modelId="{F35424D1-5625-41DD-8514-806F341CC076}" type="presParOf" srcId="{2272B815-EAEF-4E3A-BC7D-6EFD65A5BE49}" destId="{0CD45E11-533E-41E7-86B0-3435FA97CF65}" srcOrd="0" destOrd="0" presId="urn:microsoft.com/office/officeart/2005/8/layout/hierarchy3"/>
    <dgm:cxn modelId="{3609DA2F-3507-4604-B9D5-F471ACF0775F}" type="presParOf" srcId="{0CD45E11-533E-41E7-86B0-3435FA97CF65}" destId="{0D538722-74E1-4020-8126-02EAA7F581BE}" srcOrd="0" destOrd="0" presId="urn:microsoft.com/office/officeart/2005/8/layout/hierarchy3"/>
    <dgm:cxn modelId="{774B653C-57B1-4279-ADF1-106776197015}" type="presParOf" srcId="{0CD45E11-533E-41E7-86B0-3435FA97CF65}" destId="{395678AB-9513-44D1-AC14-84F3FE319629}" srcOrd="1" destOrd="0" presId="urn:microsoft.com/office/officeart/2005/8/layout/hierarchy3"/>
    <dgm:cxn modelId="{C7CBE514-E513-4EC7-AF30-BD3915C99287}" type="presParOf" srcId="{2272B815-EAEF-4E3A-BC7D-6EFD65A5BE49}" destId="{BBF17065-443E-4C36-AE7F-3C85DB88D796}" srcOrd="1" destOrd="0" presId="urn:microsoft.com/office/officeart/2005/8/layout/hierarchy3"/>
    <dgm:cxn modelId="{23BD0554-9FFD-4613-9170-4F829D1974F8}" type="presParOf" srcId="{BBF17065-443E-4C36-AE7F-3C85DB88D796}" destId="{D214FD89-2819-4934-A732-FE83B35C4313}" srcOrd="0" destOrd="0" presId="urn:microsoft.com/office/officeart/2005/8/layout/hierarchy3"/>
    <dgm:cxn modelId="{725591EA-1693-46C1-9730-40B3C9532B16}" type="presParOf" srcId="{BBF17065-443E-4C36-AE7F-3C85DB88D796}" destId="{9533E0A0-7216-404C-8F99-5C961CEF484A}" srcOrd="1" destOrd="0" presId="urn:microsoft.com/office/officeart/2005/8/layout/hierarchy3"/>
    <dgm:cxn modelId="{216C0020-4AF4-4CAE-9991-908FC602E9AF}" type="presParOf" srcId="{606CBD56-A2D0-4BC9-B025-48FC622EA8C2}" destId="{420D5421-85F2-46D2-935C-65C90949DBBB}" srcOrd="1" destOrd="0" presId="urn:microsoft.com/office/officeart/2005/8/layout/hierarchy3"/>
    <dgm:cxn modelId="{15A28E6D-C9B2-4B12-821C-840D57CEBD43}" type="presParOf" srcId="{420D5421-85F2-46D2-935C-65C90949DBBB}" destId="{D7CE2973-316F-4989-9A8D-FC19CC2CF0CC}" srcOrd="0" destOrd="0" presId="urn:microsoft.com/office/officeart/2005/8/layout/hierarchy3"/>
    <dgm:cxn modelId="{525C4B15-06B0-456B-9E80-1D84062A89E1}" type="presParOf" srcId="{D7CE2973-316F-4989-9A8D-FC19CC2CF0CC}" destId="{C6682CB9-A473-4778-BA3D-2B61BC8BA7B9}" srcOrd="0" destOrd="0" presId="urn:microsoft.com/office/officeart/2005/8/layout/hierarchy3"/>
    <dgm:cxn modelId="{1DEF21A7-F9C1-4F4E-92F6-4AD7D7E3F28C}" type="presParOf" srcId="{D7CE2973-316F-4989-9A8D-FC19CC2CF0CC}" destId="{E7E16A40-6B71-48FA-A756-1ABF2A0D5900}" srcOrd="1" destOrd="0" presId="urn:microsoft.com/office/officeart/2005/8/layout/hierarchy3"/>
    <dgm:cxn modelId="{D73E207C-67C3-4103-BF11-42D772B188A8}" type="presParOf" srcId="{420D5421-85F2-46D2-935C-65C90949DBBB}" destId="{F3161B6B-3DDE-44ED-89F3-195298B5477A}" srcOrd="1" destOrd="0" presId="urn:microsoft.com/office/officeart/2005/8/layout/hierarchy3"/>
    <dgm:cxn modelId="{FE51AA9A-07BC-4166-81B0-BB306DD60029}" type="presParOf" srcId="{F3161B6B-3DDE-44ED-89F3-195298B5477A}" destId="{1E736728-2897-4BDA-B222-A146BD826830}" srcOrd="0" destOrd="0" presId="urn:microsoft.com/office/officeart/2005/8/layout/hierarchy3"/>
    <dgm:cxn modelId="{97B76ED6-BA8A-43EE-AC3E-45B9007136E2}" type="presParOf" srcId="{F3161B6B-3DDE-44ED-89F3-195298B5477A}" destId="{9D0DDE4F-ACCE-4692-9BAE-C7E8F9E15EF8}" srcOrd="1" destOrd="0" presId="urn:microsoft.com/office/officeart/2005/8/layout/hierarchy3"/>
    <dgm:cxn modelId="{324A39A2-339B-4368-AA53-BCC5AE691763}" type="presParOf" srcId="{606CBD56-A2D0-4BC9-B025-48FC622EA8C2}" destId="{470A3447-7AD6-4688-8B74-4CF27D28D218}" srcOrd="2" destOrd="0" presId="urn:microsoft.com/office/officeart/2005/8/layout/hierarchy3"/>
    <dgm:cxn modelId="{537F867D-1100-46AB-844F-9DA924EF934E}" type="presParOf" srcId="{470A3447-7AD6-4688-8B74-4CF27D28D218}" destId="{EBDE4827-F702-4360-BD66-D50B4F4B5C84}" srcOrd="0" destOrd="0" presId="urn:microsoft.com/office/officeart/2005/8/layout/hierarchy3"/>
    <dgm:cxn modelId="{5E16B9DD-4271-4F48-B8DF-17BAC6E87A25}" type="presParOf" srcId="{EBDE4827-F702-4360-BD66-D50B4F4B5C84}" destId="{C6938799-1202-45CA-B771-57105585F01B}" srcOrd="0" destOrd="0" presId="urn:microsoft.com/office/officeart/2005/8/layout/hierarchy3"/>
    <dgm:cxn modelId="{DAEAFA28-6A85-452E-AF5C-D5A9FBA4493D}" type="presParOf" srcId="{EBDE4827-F702-4360-BD66-D50B4F4B5C84}" destId="{B8A1E524-6946-4509-8AED-D3CD6BC218C0}" srcOrd="1" destOrd="0" presId="urn:microsoft.com/office/officeart/2005/8/layout/hierarchy3"/>
    <dgm:cxn modelId="{429D807A-9D2C-4093-877B-59949245F115}" type="presParOf" srcId="{470A3447-7AD6-4688-8B74-4CF27D28D218}" destId="{D33D3D71-D1A1-4E6F-AE7A-091D4EA4A7A0}" srcOrd="1" destOrd="0" presId="urn:microsoft.com/office/officeart/2005/8/layout/hierarchy3"/>
    <dgm:cxn modelId="{5953B539-11F2-45DD-B5E4-4FA2BFAF60FC}" type="presParOf" srcId="{D33D3D71-D1A1-4E6F-AE7A-091D4EA4A7A0}" destId="{62A32A9E-03A1-4163-AF13-CBD51CA68C4E}" srcOrd="0" destOrd="0" presId="urn:microsoft.com/office/officeart/2005/8/layout/hierarchy3"/>
    <dgm:cxn modelId="{3A12E3BC-1C6E-400D-8C78-A0F1870E34F0}" type="presParOf" srcId="{D33D3D71-D1A1-4E6F-AE7A-091D4EA4A7A0}" destId="{BF67581E-5F7E-4555-B6E6-C28941937A40}" srcOrd="1" destOrd="0" presId="urn:microsoft.com/office/officeart/2005/8/layout/hierarchy3"/>
    <dgm:cxn modelId="{19A77C8B-DB35-4256-B56E-C97BE73696BC}" type="presParOf" srcId="{606CBD56-A2D0-4BC9-B025-48FC622EA8C2}" destId="{A8DC9E31-5E0B-49F0-9F95-C79FCF013927}" srcOrd="3" destOrd="0" presId="urn:microsoft.com/office/officeart/2005/8/layout/hierarchy3"/>
    <dgm:cxn modelId="{7A92DE50-91E8-42DA-BF58-CD0EA17EA31F}" type="presParOf" srcId="{A8DC9E31-5E0B-49F0-9F95-C79FCF013927}" destId="{01CE85FC-237B-4C8A-8E49-806473134DCB}" srcOrd="0" destOrd="0" presId="urn:microsoft.com/office/officeart/2005/8/layout/hierarchy3"/>
    <dgm:cxn modelId="{476FA2B0-F7A0-48C7-8EC3-0D225246BE4C}" type="presParOf" srcId="{01CE85FC-237B-4C8A-8E49-806473134DCB}" destId="{8E73491E-793D-4E44-8F56-9BC3FFD88B61}" srcOrd="0" destOrd="0" presId="urn:microsoft.com/office/officeart/2005/8/layout/hierarchy3"/>
    <dgm:cxn modelId="{4C4F4876-7DF9-4139-BAB6-58172728BB8E}" type="presParOf" srcId="{01CE85FC-237B-4C8A-8E49-806473134DCB}" destId="{BB321153-FFC4-4FDE-93B6-BC400D6D403B}" srcOrd="1" destOrd="0" presId="urn:microsoft.com/office/officeart/2005/8/layout/hierarchy3"/>
    <dgm:cxn modelId="{DE9AC04C-191F-4850-9665-E99BAD19EDCD}" type="presParOf" srcId="{A8DC9E31-5E0B-49F0-9F95-C79FCF013927}" destId="{6C42067E-67B0-4EF9-B8DC-5EA5194C8574}" srcOrd="1"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A04BE7-BFB3-4B3D-B3D1-A958C944FFDB}"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n-US"/>
        </a:p>
      </dgm:t>
    </dgm:pt>
    <dgm:pt modelId="{59607ACC-516D-4C82-AF48-5120C916F837}">
      <dgm:prSet custT="1"/>
      <dgm:spPr>
        <a:solidFill>
          <a:schemeClr val="bg1">
            <a:lumMod val="75000"/>
          </a:schemeClr>
        </a:solidFill>
      </dgm:spPr>
      <dgm:t>
        <a:bodyPr/>
        <a:lstStyle/>
        <a:p>
          <a:r>
            <a:rPr lang="en-US" sz="2000" b="1" dirty="0">
              <a:solidFill>
                <a:schemeClr val="tx1"/>
              </a:solidFill>
            </a:rPr>
            <a:t>Reported in Yobe, Nasarawa, Kano, Kwara States</a:t>
          </a:r>
        </a:p>
      </dgm:t>
    </dgm:pt>
    <dgm:pt modelId="{8F8D8056-97D2-4AC4-9DD4-5A1A576473DB}" type="parTrans" cxnId="{08085855-C673-44D7-AAEC-68641CA653F8}">
      <dgm:prSet/>
      <dgm:spPr/>
      <dgm:t>
        <a:bodyPr/>
        <a:lstStyle/>
        <a:p>
          <a:endParaRPr lang="en-US"/>
        </a:p>
      </dgm:t>
    </dgm:pt>
    <dgm:pt modelId="{E1EF38C0-9840-4B4A-9A8C-6946F14311C9}" type="sibTrans" cxnId="{08085855-C673-44D7-AAEC-68641CA653F8}">
      <dgm:prSet/>
      <dgm:spPr/>
      <dgm:t>
        <a:bodyPr/>
        <a:lstStyle/>
        <a:p>
          <a:endParaRPr lang="en-US"/>
        </a:p>
      </dgm:t>
    </dgm:pt>
    <dgm:pt modelId="{E1D59122-F3A7-499A-AD8C-A0C4AF41B964}">
      <dgm:prSet custT="1"/>
      <dgm:spPr>
        <a:solidFill>
          <a:schemeClr val="accent4"/>
        </a:solidFill>
      </dgm:spPr>
      <dgm:t>
        <a:bodyPr/>
        <a:lstStyle/>
        <a:p>
          <a:r>
            <a:rPr lang="en-US" sz="1800" b="1" dirty="0">
              <a:solidFill>
                <a:schemeClr val="tx1"/>
              </a:solidFill>
            </a:rPr>
            <a:t>“..there are communities that SPAQ did not reach them. During the last SMC campaign, the SPAQ allocated to the teams was insufficient to cover the entire LGA”</a:t>
          </a:r>
        </a:p>
      </dgm:t>
    </dgm:pt>
    <dgm:pt modelId="{4195A7E1-970E-40ED-BF5E-A08C12C9193C}" type="parTrans" cxnId="{62ED60EA-8E24-4A96-B12B-87810FD65C71}">
      <dgm:prSet/>
      <dgm:spPr/>
      <dgm:t>
        <a:bodyPr/>
        <a:lstStyle/>
        <a:p>
          <a:endParaRPr lang="en-US"/>
        </a:p>
      </dgm:t>
    </dgm:pt>
    <dgm:pt modelId="{C8E1512A-8044-43BB-85D3-35E2A415DF52}" type="sibTrans" cxnId="{62ED60EA-8E24-4A96-B12B-87810FD65C71}">
      <dgm:prSet/>
      <dgm:spPr/>
      <dgm:t>
        <a:bodyPr/>
        <a:lstStyle/>
        <a:p>
          <a:endParaRPr lang="en-US"/>
        </a:p>
      </dgm:t>
    </dgm:pt>
    <dgm:pt modelId="{55FCCC2A-A261-4827-AC56-808CC7BF6D7C}">
      <dgm:prSet custT="1"/>
      <dgm:spPr/>
      <dgm:t>
        <a:bodyPr/>
        <a:lstStyle/>
        <a:p>
          <a:r>
            <a:rPr lang="en-US" sz="1600" b="1" dirty="0"/>
            <a:t>LGA Focal Person, Yobe State</a:t>
          </a:r>
        </a:p>
      </dgm:t>
    </dgm:pt>
    <dgm:pt modelId="{F2B6CFDD-C8AE-4A99-9E8F-027F7BED69BD}" type="parTrans" cxnId="{0F9B80C4-A30B-40F2-8AF2-71CA8A5A7004}">
      <dgm:prSet/>
      <dgm:spPr/>
      <dgm:t>
        <a:bodyPr/>
        <a:lstStyle/>
        <a:p>
          <a:endParaRPr lang="en-US"/>
        </a:p>
      </dgm:t>
    </dgm:pt>
    <dgm:pt modelId="{6BBAC3AC-6CFD-496B-A127-A391DEEDA87B}" type="sibTrans" cxnId="{0F9B80C4-A30B-40F2-8AF2-71CA8A5A7004}">
      <dgm:prSet/>
      <dgm:spPr/>
      <dgm:t>
        <a:bodyPr/>
        <a:lstStyle/>
        <a:p>
          <a:endParaRPr lang="en-US"/>
        </a:p>
      </dgm:t>
    </dgm:pt>
    <dgm:pt modelId="{0809BCAE-02D5-412F-8FD6-3F8B9564773E}">
      <dgm:prSet custT="1"/>
      <dgm:spPr>
        <a:solidFill>
          <a:schemeClr val="accent4"/>
        </a:solidFill>
      </dgm:spPr>
      <dgm:t>
        <a:bodyPr/>
        <a:lstStyle/>
        <a:p>
          <a:r>
            <a:rPr lang="en-US" sz="1800" b="1" dirty="0">
              <a:solidFill>
                <a:schemeClr val="tx1"/>
              </a:solidFill>
            </a:rPr>
            <a:t>“..that there are some areas, such as Oke-Ero, that are hard to reach. Some of these areas are waterlogged, which make access difficult</a:t>
          </a:r>
          <a:r>
            <a:rPr lang="en-US" sz="1800" dirty="0">
              <a:solidFill>
                <a:schemeClr val="tx1"/>
              </a:solidFill>
            </a:rPr>
            <a:t>”</a:t>
          </a:r>
        </a:p>
      </dgm:t>
    </dgm:pt>
    <dgm:pt modelId="{C7A44452-B85F-4E3C-BD5D-0733D8619D64}" type="parTrans" cxnId="{C8078F92-F3B1-4384-AEC1-3797E3AF343E}">
      <dgm:prSet/>
      <dgm:spPr/>
      <dgm:t>
        <a:bodyPr/>
        <a:lstStyle/>
        <a:p>
          <a:endParaRPr lang="en-US"/>
        </a:p>
      </dgm:t>
    </dgm:pt>
    <dgm:pt modelId="{F268B102-E3ED-422D-BAB2-9BE8B85B175B}" type="sibTrans" cxnId="{C8078F92-F3B1-4384-AEC1-3797E3AF343E}">
      <dgm:prSet/>
      <dgm:spPr/>
      <dgm:t>
        <a:bodyPr/>
        <a:lstStyle/>
        <a:p>
          <a:endParaRPr lang="en-US"/>
        </a:p>
      </dgm:t>
    </dgm:pt>
    <dgm:pt modelId="{674921C2-8C9C-4FAB-8FB5-217D3379F366}">
      <dgm:prSet custT="1"/>
      <dgm:spPr/>
      <dgm:t>
        <a:bodyPr/>
        <a:lstStyle/>
        <a:p>
          <a:r>
            <a:rPr lang="en-US" sz="1600" b="1" dirty="0"/>
            <a:t>Malaria Programme Manager, Kwara State</a:t>
          </a:r>
        </a:p>
      </dgm:t>
    </dgm:pt>
    <dgm:pt modelId="{E7FD47AC-73E0-4BFA-BC21-440876ADCD29}" type="parTrans" cxnId="{9047E2B8-B0BB-4615-BDF3-27F60A24ED58}">
      <dgm:prSet/>
      <dgm:spPr/>
      <dgm:t>
        <a:bodyPr/>
        <a:lstStyle/>
        <a:p>
          <a:endParaRPr lang="en-US"/>
        </a:p>
      </dgm:t>
    </dgm:pt>
    <dgm:pt modelId="{7F5C1FFC-B71B-4C9D-BC49-7250265ADAD7}" type="sibTrans" cxnId="{9047E2B8-B0BB-4615-BDF3-27F60A24ED58}">
      <dgm:prSet/>
      <dgm:spPr/>
      <dgm:t>
        <a:bodyPr/>
        <a:lstStyle/>
        <a:p>
          <a:endParaRPr lang="en-US"/>
        </a:p>
      </dgm:t>
    </dgm:pt>
    <dgm:pt modelId="{ED44A273-0482-4228-B203-DB8CCB2A2EBF}">
      <dgm:prSet custT="1"/>
      <dgm:spPr>
        <a:solidFill>
          <a:schemeClr val="accent4"/>
        </a:solidFill>
      </dgm:spPr>
      <dgm:t>
        <a:bodyPr/>
        <a:lstStyle/>
        <a:p>
          <a:r>
            <a:rPr lang="en-US" sz="1800" b="1" dirty="0">
              <a:solidFill>
                <a:schemeClr val="tx1"/>
              </a:solidFill>
            </a:rPr>
            <a:t>“the drugs are inadequate in this community because it does not go round to all, especially here in </a:t>
          </a:r>
          <a:r>
            <a:rPr lang="en-US" sz="1800" b="1" dirty="0" err="1">
              <a:solidFill>
                <a:schemeClr val="tx1"/>
              </a:solidFill>
            </a:rPr>
            <a:t>Daderi</a:t>
          </a:r>
          <a:r>
            <a:rPr lang="en-US" sz="1800" b="1" dirty="0">
              <a:solidFill>
                <a:schemeClr val="tx1"/>
              </a:solidFill>
            </a:rPr>
            <a:t>, </a:t>
          </a:r>
          <a:r>
            <a:rPr lang="en-US" sz="1800" b="1" dirty="0" err="1">
              <a:solidFill>
                <a:schemeClr val="tx1"/>
              </a:solidFill>
            </a:rPr>
            <a:t>Kokona</a:t>
          </a:r>
          <a:r>
            <a:rPr lang="en-US" sz="1800" b="1" dirty="0">
              <a:solidFill>
                <a:schemeClr val="tx1"/>
              </a:solidFill>
            </a:rPr>
            <a:t> LGA</a:t>
          </a:r>
          <a:r>
            <a:rPr lang="en-US" sz="1800" dirty="0">
              <a:solidFill>
                <a:schemeClr val="tx1"/>
              </a:solidFill>
            </a:rPr>
            <a:t>”</a:t>
          </a:r>
        </a:p>
      </dgm:t>
    </dgm:pt>
    <dgm:pt modelId="{D3CD6DE5-4B93-4B44-B5D3-5585F7C2CF35}" type="parTrans" cxnId="{2EBE5483-6EC3-4C91-A87A-518BD1E79B3A}">
      <dgm:prSet/>
      <dgm:spPr/>
      <dgm:t>
        <a:bodyPr/>
        <a:lstStyle/>
        <a:p>
          <a:endParaRPr lang="en-US"/>
        </a:p>
      </dgm:t>
    </dgm:pt>
    <dgm:pt modelId="{1BF52D98-579F-456C-A71C-AFAF60316CAF}" type="sibTrans" cxnId="{2EBE5483-6EC3-4C91-A87A-518BD1E79B3A}">
      <dgm:prSet/>
      <dgm:spPr/>
      <dgm:t>
        <a:bodyPr/>
        <a:lstStyle/>
        <a:p>
          <a:endParaRPr lang="en-US"/>
        </a:p>
      </dgm:t>
    </dgm:pt>
    <dgm:pt modelId="{5F559A9E-EC26-4E18-8BB0-87CB5D2E174F}">
      <dgm:prSet custT="1"/>
      <dgm:spPr/>
      <dgm:t>
        <a:bodyPr/>
        <a:lstStyle/>
        <a:p>
          <a:r>
            <a:rPr lang="en-US" sz="1600" b="1" dirty="0">
              <a:solidFill>
                <a:schemeClr val="tx1"/>
              </a:solidFill>
            </a:rPr>
            <a:t>Male caregiver, Nasarawa State</a:t>
          </a:r>
        </a:p>
      </dgm:t>
    </dgm:pt>
    <dgm:pt modelId="{67F482A8-0A66-4568-BF13-B209B7B184D6}" type="parTrans" cxnId="{2722BFD7-85F8-44F8-B9A3-18B97C2D53B8}">
      <dgm:prSet/>
      <dgm:spPr/>
      <dgm:t>
        <a:bodyPr/>
        <a:lstStyle/>
        <a:p>
          <a:endParaRPr lang="en-US"/>
        </a:p>
      </dgm:t>
    </dgm:pt>
    <dgm:pt modelId="{2B5BB02C-8AF6-4809-8112-74C6E16DDF2A}" type="sibTrans" cxnId="{2722BFD7-85F8-44F8-B9A3-18B97C2D53B8}">
      <dgm:prSet/>
      <dgm:spPr/>
      <dgm:t>
        <a:bodyPr/>
        <a:lstStyle/>
        <a:p>
          <a:endParaRPr lang="en-US"/>
        </a:p>
      </dgm:t>
    </dgm:pt>
    <dgm:pt modelId="{74CA4D99-1820-48E3-AFDB-AD3D0F0026F2}" type="pres">
      <dgm:prSet presAssocID="{9EA04BE7-BFB3-4B3D-B3D1-A958C944FFDB}" presName="diagram" presStyleCnt="0">
        <dgm:presLayoutVars>
          <dgm:chPref val="1"/>
          <dgm:dir/>
          <dgm:animOne val="branch"/>
          <dgm:animLvl val="lvl"/>
          <dgm:resizeHandles/>
        </dgm:presLayoutVars>
      </dgm:prSet>
      <dgm:spPr/>
    </dgm:pt>
    <dgm:pt modelId="{163FD300-792A-4377-816E-D1C17AF6207F}" type="pres">
      <dgm:prSet presAssocID="{59607ACC-516D-4C82-AF48-5120C916F837}" presName="root" presStyleCnt="0"/>
      <dgm:spPr/>
    </dgm:pt>
    <dgm:pt modelId="{B05DCB8A-A7E4-4CEA-81CC-33FAFA2C151E}" type="pres">
      <dgm:prSet presAssocID="{59607ACC-516D-4C82-AF48-5120C916F837}" presName="rootComposite" presStyleCnt="0"/>
      <dgm:spPr/>
    </dgm:pt>
    <dgm:pt modelId="{452F1510-DBBA-465A-BFDF-A0DB1C37F52E}" type="pres">
      <dgm:prSet presAssocID="{59607ACC-516D-4C82-AF48-5120C916F837}" presName="rootText" presStyleLbl="node1" presStyleIdx="0" presStyleCnt="4" custScaleX="100602" custScaleY="339845" custLinFactNeighborX="12590" custLinFactNeighborY="48790"/>
      <dgm:spPr/>
    </dgm:pt>
    <dgm:pt modelId="{EA8F1995-3798-4C06-B301-B52B813D144F}" type="pres">
      <dgm:prSet presAssocID="{59607ACC-516D-4C82-AF48-5120C916F837}" presName="rootConnector" presStyleLbl="node1" presStyleIdx="0" presStyleCnt="4"/>
      <dgm:spPr/>
    </dgm:pt>
    <dgm:pt modelId="{9AC2113F-14BA-4EE0-882F-C8AEA9E7CB94}" type="pres">
      <dgm:prSet presAssocID="{59607ACC-516D-4C82-AF48-5120C916F837}" presName="childShape" presStyleCnt="0"/>
      <dgm:spPr/>
    </dgm:pt>
    <dgm:pt modelId="{AFE99250-41F4-4F1D-AFF7-0007DA086492}" type="pres">
      <dgm:prSet presAssocID="{E1D59122-F3A7-499A-AD8C-A0C4AF41B964}" presName="root" presStyleCnt="0"/>
      <dgm:spPr/>
    </dgm:pt>
    <dgm:pt modelId="{60B6640D-DBF4-4AE7-9C1B-6A6CB19753AE}" type="pres">
      <dgm:prSet presAssocID="{E1D59122-F3A7-499A-AD8C-A0C4AF41B964}" presName="rootComposite" presStyleCnt="0"/>
      <dgm:spPr/>
    </dgm:pt>
    <dgm:pt modelId="{F24B8BA0-0A4A-4B4C-B798-6EB0DE29011C}" type="pres">
      <dgm:prSet presAssocID="{E1D59122-F3A7-499A-AD8C-A0C4AF41B964}" presName="rootText" presStyleLbl="node1" presStyleIdx="1" presStyleCnt="4" custScaleY="420230"/>
      <dgm:spPr/>
    </dgm:pt>
    <dgm:pt modelId="{B3BFB295-DEAB-4D00-9B15-9C21FF9C9F45}" type="pres">
      <dgm:prSet presAssocID="{E1D59122-F3A7-499A-AD8C-A0C4AF41B964}" presName="rootConnector" presStyleLbl="node1" presStyleIdx="1" presStyleCnt="4"/>
      <dgm:spPr/>
    </dgm:pt>
    <dgm:pt modelId="{26161A13-3F51-4E9D-A993-D01520E1CFA0}" type="pres">
      <dgm:prSet presAssocID="{E1D59122-F3A7-499A-AD8C-A0C4AF41B964}" presName="childShape" presStyleCnt="0"/>
      <dgm:spPr/>
    </dgm:pt>
    <dgm:pt modelId="{47C7DFA6-B53B-4955-8364-752D1B8D99F9}" type="pres">
      <dgm:prSet presAssocID="{F2B6CFDD-C8AE-4A99-9E8F-027F7BED69BD}" presName="Name13" presStyleLbl="parChTrans1D2" presStyleIdx="0" presStyleCnt="3"/>
      <dgm:spPr/>
    </dgm:pt>
    <dgm:pt modelId="{12B7D9FD-5345-43E1-8DBD-07F8E8AB03D5}" type="pres">
      <dgm:prSet presAssocID="{55FCCC2A-A261-4827-AC56-808CC7BF6D7C}" presName="childText" presStyleLbl="bgAcc1" presStyleIdx="0" presStyleCnt="3">
        <dgm:presLayoutVars>
          <dgm:bulletEnabled val="1"/>
        </dgm:presLayoutVars>
      </dgm:prSet>
      <dgm:spPr/>
    </dgm:pt>
    <dgm:pt modelId="{C00D9884-F47B-4BB9-B5B4-A3502BD03E74}" type="pres">
      <dgm:prSet presAssocID="{0809BCAE-02D5-412F-8FD6-3F8B9564773E}" presName="root" presStyleCnt="0"/>
      <dgm:spPr/>
    </dgm:pt>
    <dgm:pt modelId="{C55268D2-656C-4A81-9DEF-29D205057F52}" type="pres">
      <dgm:prSet presAssocID="{0809BCAE-02D5-412F-8FD6-3F8B9564773E}" presName="rootComposite" presStyleCnt="0"/>
      <dgm:spPr/>
    </dgm:pt>
    <dgm:pt modelId="{E5D5AD5B-50C7-48CC-AA34-BF93AECC2CE4}" type="pres">
      <dgm:prSet presAssocID="{0809BCAE-02D5-412F-8FD6-3F8B9564773E}" presName="rootText" presStyleLbl="node1" presStyleIdx="2" presStyleCnt="4" custScaleY="416608"/>
      <dgm:spPr/>
    </dgm:pt>
    <dgm:pt modelId="{F6F1E5DF-8617-4AD4-BED3-A658AE16B8D5}" type="pres">
      <dgm:prSet presAssocID="{0809BCAE-02D5-412F-8FD6-3F8B9564773E}" presName="rootConnector" presStyleLbl="node1" presStyleIdx="2" presStyleCnt="4"/>
      <dgm:spPr/>
    </dgm:pt>
    <dgm:pt modelId="{0000C075-6EDB-4FFF-BA97-7AE7ABD7417A}" type="pres">
      <dgm:prSet presAssocID="{0809BCAE-02D5-412F-8FD6-3F8B9564773E}" presName="childShape" presStyleCnt="0"/>
      <dgm:spPr/>
    </dgm:pt>
    <dgm:pt modelId="{ED09C4FF-A203-4043-9496-00C5B870C656}" type="pres">
      <dgm:prSet presAssocID="{E7FD47AC-73E0-4BFA-BC21-440876ADCD29}" presName="Name13" presStyleLbl="parChTrans1D2" presStyleIdx="1" presStyleCnt="3"/>
      <dgm:spPr/>
    </dgm:pt>
    <dgm:pt modelId="{3D0731FB-7081-4150-95E1-A7815EEC8920}" type="pres">
      <dgm:prSet presAssocID="{674921C2-8C9C-4FAB-8FB5-217D3379F366}" presName="childText" presStyleLbl="bgAcc1" presStyleIdx="1" presStyleCnt="3" custScaleY="119929" custLinFactNeighborX="3166" custLinFactNeighborY="-14572">
        <dgm:presLayoutVars>
          <dgm:bulletEnabled val="1"/>
        </dgm:presLayoutVars>
      </dgm:prSet>
      <dgm:spPr/>
    </dgm:pt>
    <dgm:pt modelId="{94288D7E-AAF7-43B5-A3A5-41C5043C4A56}" type="pres">
      <dgm:prSet presAssocID="{ED44A273-0482-4228-B203-DB8CCB2A2EBF}" presName="root" presStyleCnt="0"/>
      <dgm:spPr/>
    </dgm:pt>
    <dgm:pt modelId="{B4261F18-65DF-4BA6-B736-5370EC69AD03}" type="pres">
      <dgm:prSet presAssocID="{ED44A273-0482-4228-B203-DB8CCB2A2EBF}" presName="rootComposite" presStyleCnt="0"/>
      <dgm:spPr/>
    </dgm:pt>
    <dgm:pt modelId="{986A2639-0E74-496A-909B-779000E598BD}" type="pres">
      <dgm:prSet presAssocID="{ED44A273-0482-4228-B203-DB8CCB2A2EBF}" presName="rootText" presStyleLbl="node1" presStyleIdx="3" presStyleCnt="4" custScaleY="417070"/>
      <dgm:spPr/>
    </dgm:pt>
    <dgm:pt modelId="{A58CFC8C-9268-4A7B-B2BC-E0AFE3122C80}" type="pres">
      <dgm:prSet presAssocID="{ED44A273-0482-4228-B203-DB8CCB2A2EBF}" presName="rootConnector" presStyleLbl="node1" presStyleIdx="3" presStyleCnt="4"/>
      <dgm:spPr/>
    </dgm:pt>
    <dgm:pt modelId="{7DD8AA30-6023-44A1-A2C0-7FE320FE2FFA}" type="pres">
      <dgm:prSet presAssocID="{ED44A273-0482-4228-B203-DB8CCB2A2EBF}" presName="childShape" presStyleCnt="0"/>
      <dgm:spPr/>
    </dgm:pt>
    <dgm:pt modelId="{425EF66D-BB34-4E75-A086-6881C6140DCD}" type="pres">
      <dgm:prSet presAssocID="{67F482A8-0A66-4568-BF13-B209B7B184D6}" presName="Name13" presStyleLbl="parChTrans1D2" presStyleIdx="2" presStyleCnt="3"/>
      <dgm:spPr/>
    </dgm:pt>
    <dgm:pt modelId="{9EE88BEC-8258-42CF-9585-859252A6784E}" type="pres">
      <dgm:prSet presAssocID="{5F559A9E-EC26-4E18-8BB0-87CB5D2E174F}" presName="childText" presStyleLbl="bgAcc1" presStyleIdx="2" presStyleCnt="3" custScaleY="122254" custLinFactNeighborX="-301" custLinFactNeighborY="-18446">
        <dgm:presLayoutVars>
          <dgm:bulletEnabled val="1"/>
        </dgm:presLayoutVars>
      </dgm:prSet>
      <dgm:spPr/>
    </dgm:pt>
  </dgm:ptLst>
  <dgm:cxnLst>
    <dgm:cxn modelId="{EBA06D13-7C5A-4EF9-AF01-3D3D11257F4D}" type="presOf" srcId="{5F559A9E-EC26-4E18-8BB0-87CB5D2E174F}" destId="{9EE88BEC-8258-42CF-9585-859252A6784E}" srcOrd="0" destOrd="0" presId="urn:microsoft.com/office/officeart/2005/8/layout/hierarchy3"/>
    <dgm:cxn modelId="{56765814-C55F-4C29-9C3D-BB2AAB65DA30}" type="presOf" srcId="{59607ACC-516D-4C82-AF48-5120C916F837}" destId="{452F1510-DBBA-465A-BFDF-A0DB1C37F52E}" srcOrd="0" destOrd="0" presId="urn:microsoft.com/office/officeart/2005/8/layout/hierarchy3"/>
    <dgm:cxn modelId="{456FB11E-BA9F-424D-BBA3-32AC9659E3EF}" type="presOf" srcId="{ED44A273-0482-4228-B203-DB8CCB2A2EBF}" destId="{A58CFC8C-9268-4A7B-B2BC-E0AFE3122C80}" srcOrd="1" destOrd="0" presId="urn:microsoft.com/office/officeart/2005/8/layout/hierarchy3"/>
    <dgm:cxn modelId="{D4869E3E-4376-471A-A03F-C9C874EBC395}" type="presOf" srcId="{674921C2-8C9C-4FAB-8FB5-217D3379F366}" destId="{3D0731FB-7081-4150-95E1-A7815EEC8920}" srcOrd="0" destOrd="0" presId="urn:microsoft.com/office/officeart/2005/8/layout/hierarchy3"/>
    <dgm:cxn modelId="{0A4EC05E-D566-4FEF-8A19-BB355B5C4D6C}" type="presOf" srcId="{E1D59122-F3A7-499A-AD8C-A0C4AF41B964}" destId="{F24B8BA0-0A4A-4B4C-B798-6EB0DE29011C}" srcOrd="0" destOrd="0" presId="urn:microsoft.com/office/officeart/2005/8/layout/hierarchy3"/>
    <dgm:cxn modelId="{B931DF6A-D6F1-4F44-BE6F-77D2CC74BCF0}" type="presOf" srcId="{ED44A273-0482-4228-B203-DB8CCB2A2EBF}" destId="{986A2639-0E74-496A-909B-779000E598BD}" srcOrd="0" destOrd="0" presId="urn:microsoft.com/office/officeart/2005/8/layout/hierarchy3"/>
    <dgm:cxn modelId="{9210D24E-8B45-41CE-A404-2AAD1C93ECFB}" type="presOf" srcId="{0809BCAE-02D5-412F-8FD6-3F8B9564773E}" destId="{F6F1E5DF-8617-4AD4-BED3-A658AE16B8D5}" srcOrd="1" destOrd="0" presId="urn:microsoft.com/office/officeart/2005/8/layout/hierarchy3"/>
    <dgm:cxn modelId="{9FE52775-4F35-4E60-987A-82FC59E795B8}" type="presOf" srcId="{E7FD47AC-73E0-4BFA-BC21-440876ADCD29}" destId="{ED09C4FF-A203-4043-9496-00C5B870C656}" srcOrd="0" destOrd="0" presId="urn:microsoft.com/office/officeart/2005/8/layout/hierarchy3"/>
    <dgm:cxn modelId="{08085855-C673-44D7-AAEC-68641CA653F8}" srcId="{9EA04BE7-BFB3-4B3D-B3D1-A958C944FFDB}" destId="{59607ACC-516D-4C82-AF48-5120C916F837}" srcOrd="0" destOrd="0" parTransId="{8F8D8056-97D2-4AC4-9DD4-5A1A576473DB}" sibTransId="{E1EF38C0-9840-4B4A-9A8C-6946F14311C9}"/>
    <dgm:cxn modelId="{2EBE5483-6EC3-4C91-A87A-518BD1E79B3A}" srcId="{9EA04BE7-BFB3-4B3D-B3D1-A958C944FFDB}" destId="{ED44A273-0482-4228-B203-DB8CCB2A2EBF}" srcOrd="3" destOrd="0" parTransId="{D3CD6DE5-4B93-4B44-B5D3-5585F7C2CF35}" sibTransId="{1BF52D98-579F-456C-A71C-AFAF60316CAF}"/>
    <dgm:cxn modelId="{4FE2948B-3741-4ECD-ACE2-DA933DC0C3B4}" type="presOf" srcId="{0809BCAE-02D5-412F-8FD6-3F8B9564773E}" destId="{E5D5AD5B-50C7-48CC-AA34-BF93AECC2CE4}" srcOrd="0" destOrd="0" presId="urn:microsoft.com/office/officeart/2005/8/layout/hierarchy3"/>
    <dgm:cxn modelId="{23F31D8D-37F6-40D0-BDE1-624D631E0DFE}" type="presOf" srcId="{67F482A8-0A66-4568-BF13-B209B7B184D6}" destId="{425EF66D-BB34-4E75-A086-6881C6140DCD}" srcOrd="0" destOrd="0" presId="urn:microsoft.com/office/officeart/2005/8/layout/hierarchy3"/>
    <dgm:cxn modelId="{C8078F92-F3B1-4384-AEC1-3797E3AF343E}" srcId="{9EA04BE7-BFB3-4B3D-B3D1-A958C944FFDB}" destId="{0809BCAE-02D5-412F-8FD6-3F8B9564773E}" srcOrd="2" destOrd="0" parTransId="{C7A44452-B85F-4E3C-BD5D-0733D8619D64}" sibTransId="{F268B102-E3ED-422D-BAB2-9BE8B85B175B}"/>
    <dgm:cxn modelId="{C9D96EAE-FA7E-48B9-BFCB-6446B8804EE3}" type="presOf" srcId="{E1D59122-F3A7-499A-AD8C-A0C4AF41B964}" destId="{B3BFB295-DEAB-4D00-9B15-9C21FF9C9F45}" srcOrd="1" destOrd="0" presId="urn:microsoft.com/office/officeart/2005/8/layout/hierarchy3"/>
    <dgm:cxn modelId="{9047E2B8-B0BB-4615-BDF3-27F60A24ED58}" srcId="{0809BCAE-02D5-412F-8FD6-3F8B9564773E}" destId="{674921C2-8C9C-4FAB-8FB5-217D3379F366}" srcOrd="0" destOrd="0" parTransId="{E7FD47AC-73E0-4BFA-BC21-440876ADCD29}" sibTransId="{7F5C1FFC-B71B-4C9D-BC49-7250265ADAD7}"/>
    <dgm:cxn modelId="{B48B17C0-CCE7-41BE-9B3E-54AA7EEE863E}" type="presOf" srcId="{9EA04BE7-BFB3-4B3D-B3D1-A958C944FFDB}" destId="{74CA4D99-1820-48E3-AFDB-AD3D0F0026F2}" srcOrd="0" destOrd="0" presId="urn:microsoft.com/office/officeart/2005/8/layout/hierarchy3"/>
    <dgm:cxn modelId="{0F9B80C4-A30B-40F2-8AF2-71CA8A5A7004}" srcId="{E1D59122-F3A7-499A-AD8C-A0C4AF41B964}" destId="{55FCCC2A-A261-4827-AC56-808CC7BF6D7C}" srcOrd="0" destOrd="0" parTransId="{F2B6CFDD-C8AE-4A99-9E8F-027F7BED69BD}" sibTransId="{6BBAC3AC-6CFD-496B-A127-A391DEEDA87B}"/>
    <dgm:cxn modelId="{63E59ECD-CBF3-465D-BE27-3178DC254B00}" type="presOf" srcId="{59607ACC-516D-4C82-AF48-5120C916F837}" destId="{EA8F1995-3798-4C06-B301-B52B813D144F}" srcOrd="1" destOrd="0" presId="urn:microsoft.com/office/officeart/2005/8/layout/hierarchy3"/>
    <dgm:cxn modelId="{2722BFD7-85F8-44F8-B9A3-18B97C2D53B8}" srcId="{ED44A273-0482-4228-B203-DB8CCB2A2EBF}" destId="{5F559A9E-EC26-4E18-8BB0-87CB5D2E174F}" srcOrd="0" destOrd="0" parTransId="{67F482A8-0A66-4568-BF13-B209B7B184D6}" sibTransId="{2B5BB02C-8AF6-4809-8112-74C6E16DDF2A}"/>
    <dgm:cxn modelId="{BEFDE1E7-2621-4029-9686-BFD22E377EF3}" type="presOf" srcId="{F2B6CFDD-C8AE-4A99-9E8F-027F7BED69BD}" destId="{47C7DFA6-B53B-4955-8364-752D1B8D99F9}" srcOrd="0" destOrd="0" presId="urn:microsoft.com/office/officeart/2005/8/layout/hierarchy3"/>
    <dgm:cxn modelId="{62ED60EA-8E24-4A96-B12B-87810FD65C71}" srcId="{9EA04BE7-BFB3-4B3D-B3D1-A958C944FFDB}" destId="{E1D59122-F3A7-499A-AD8C-A0C4AF41B964}" srcOrd="1" destOrd="0" parTransId="{4195A7E1-970E-40ED-BF5E-A08C12C9193C}" sibTransId="{C8E1512A-8044-43BB-85D3-35E2A415DF52}"/>
    <dgm:cxn modelId="{5211E3FE-461C-441E-A69E-227A83BAAEC9}" type="presOf" srcId="{55FCCC2A-A261-4827-AC56-808CC7BF6D7C}" destId="{12B7D9FD-5345-43E1-8DBD-07F8E8AB03D5}" srcOrd="0" destOrd="0" presId="urn:microsoft.com/office/officeart/2005/8/layout/hierarchy3"/>
    <dgm:cxn modelId="{CA4E0A94-F94E-4474-803F-E9091ECC48E3}" type="presParOf" srcId="{74CA4D99-1820-48E3-AFDB-AD3D0F0026F2}" destId="{163FD300-792A-4377-816E-D1C17AF6207F}" srcOrd="0" destOrd="0" presId="urn:microsoft.com/office/officeart/2005/8/layout/hierarchy3"/>
    <dgm:cxn modelId="{DE3C02A1-6853-4378-B21D-6B5B66242FEB}" type="presParOf" srcId="{163FD300-792A-4377-816E-D1C17AF6207F}" destId="{B05DCB8A-A7E4-4CEA-81CC-33FAFA2C151E}" srcOrd="0" destOrd="0" presId="urn:microsoft.com/office/officeart/2005/8/layout/hierarchy3"/>
    <dgm:cxn modelId="{8EE863DF-E26F-4D10-958F-4AD31982F1BC}" type="presParOf" srcId="{B05DCB8A-A7E4-4CEA-81CC-33FAFA2C151E}" destId="{452F1510-DBBA-465A-BFDF-A0DB1C37F52E}" srcOrd="0" destOrd="0" presId="urn:microsoft.com/office/officeart/2005/8/layout/hierarchy3"/>
    <dgm:cxn modelId="{CFE84247-900A-41B5-878C-F30477C8E3BE}" type="presParOf" srcId="{B05DCB8A-A7E4-4CEA-81CC-33FAFA2C151E}" destId="{EA8F1995-3798-4C06-B301-B52B813D144F}" srcOrd="1" destOrd="0" presId="urn:microsoft.com/office/officeart/2005/8/layout/hierarchy3"/>
    <dgm:cxn modelId="{9F5FDEF5-CA22-4736-9795-AFDB2BD6FF53}" type="presParOf" srcId="{163FD300-792A-4377-816E-D1C17AF6207F}" destId="{9AC2113F-14BA-4EE0-882F-C8AEA9E7CB94}" srcOrd="1" destOrd="0" presId="urn:microsoft.com/office/officeart/2005/8/layout/hierarchy3"/>
    <dgm:cxn modelId="{30EDCFB8-42CD-4710-9323-2D284FBC0BC1}" type="presParOf" srcId="{74CA4D99-1820-48E3-AFDB-AD3D0F0026F2}" destId="{AFE99250-41F4-4F1D-AFF7-0007DA086492}" srcOrd="1" destOrd="0" presId="urn:microsoft.com/office/officeart/2005/8/layout/hierarchy3"/>
    <dgm:cxn modelId="{864B2C54-E7D5-43A4-A85F-3983CE7808E2}" type="presParOf" srcId="{AFE99250-41F4-4F1D-AFF7-0007DA086492}" destId="{60B6640D-DBF4-4AE7-9C1B-6A6CB19753AE}" srcOrd="0" destOrd="0" presId="urn:microsoft.com/office/officeart/2005/8/layout/hierarchy3"/>
    <dgm:cxn modelId="{18819AE3-2967-4812-AA9B-76C0A24BB179}" type="presParOf" srcId="{60B6640D-DBF4-4AE7-9C1B-6A6CB19753AE}" destId="{F24B8BA0-0A4A-4B4C-B798-6EB0DE29011C}" srcOrd="0" destOrd="0" presId="urn:microsoft.com/office/officeart/2005/8/layout/hierarchy3"/>
    <dgm:cxn modelId="{535969DD-CA67-4E94-89C1-BB04F321AABA}" type="presParOf" srcId="{60B6640D-DBF4-4AE7-9C1B-6A6CB19753AE}" destId="{B3BFB295-DEAB-4D00-9B15-9C21FF9C9F45}" srcOrd="1" destOrd="0" presId="urn:microsoft.com/office/officeart/2005/8/layout/hierarchy3"/>
    <dgm:cxn modelId="{4EA9FE58-46DF-48EC-901E-0AF365045E48}" type="presParOf" srcId="{AFE99250-41F4-4F1D-AFF7-0007DA086492}" destId="{26161A13-3F51-4E9D-A993-D01520E1CFA0}" srcOrd="1" destOrd="0" presId="urn:microsoft.com/office/officeart/2005/8/layout/hierarchy3"/>
    <dgm:cxn modelId="{A9A1375A-D0FF-451D-9E96-05E62DC8BCDB}" type="presParOf" srcId="{26161A13-3F51-4E9D-A993-D01520E1CFA0}" destId="{47C7DFA6-B53B-4955-8364-752D1B8D99F9}" srcOrd="0" destOrd="0" presId="urn:microsoft.com/office/officeart/2005/8/layout/hierarchy3"/>
    <dgm:cxn modelId="{6B149EA3-B830-49BF-BD61-2D25DE11BEAE}" type="presParOf" srcId="{26161A13-3F51-4E9D-A993-D01520E1CFA0}" destId="{12B7D9FD-5345-43E1-8DBD-07F8E8AB03D5}" srcOrd="1" destOrd="0" presId="urn:microsoft.com/office/officeart/2005/8/layout/hierarchy3"/>
    <dgm:cxn modelId="{44D2BF24-48A4-4B30-8AED-E14944A571AC}" type="presParOf" srcId="{74CA4D99-1820-48E3-AFDB-AD3D0F0026F2}" destId="{C00D9884-F47B-4BB9-B5B4-A3502BD03E74}" srcOrd="2" destOrd="0" presId="urn:microsoft.com/office/officeart/2005/8/layout/hierarchy3"/>
    <dgm:cxn modelId="{C0C57667-1927-4F3B-981C-913A04664967}" type="presParOf" srcId="{C00D9884-F47B-4BB9-B5B4-A3502BD03E74}" destId="{C55268D2-656C-4A81-9DEF-29D205057F52}" srcOrd="0" destOrd="0" presId="urn:microsoft.com/office/officeart/2005/8/layout/hierarchy3"/>
    <dgm:cxn modelId="{BF137F49-A80F-416B-B74F-DFC291064C8D}" type="presParOf" srcId="{C55268D2-656C-4A81-9DEF-29D205057F52}" destId="{E5D5AD5B-50C7-48CC-AA34-BF93AECC2CE4}" srcOrd="0" destOrd="0" presId="urn:microsoft.com/office/officeart/2005/8/layout/hierarchy3"/>
    <dgm:cxn modelId="{3959091F-67CA-42F8-88B3-D66509489C2C}" type="presParOf" srcId="{C55268D2-656C-4A81-9DEF-29D205057F52}" destId="{F6F1E5DF-8617-4AD4-BED3-A658AE16B8D5}" srcOrd="1" destOrd="0" presId="urn:microsoft.com/office/officeart/2005/8/layout/hierarchy3"/>
    <dgm:cxn modelId="{FDF17A7E-D8FB-49BB-833E-E2D5D6D8D5AC}" type="presParOf" srcId="{C00D9884-F47B-4BB9-B5B4-A3502BD03E74}" destId="{0000C075-6EDB-4FFF-BA97-7AE7ABD7417A}" srcOrd="1" destOrd="0" presId="urn:microsoft.com/office/officeart/2005/8/layout/hierarchy3"/>
    <dgm:cxn modelId="{6D1C36DE-BE2D-4C20-BB4A-38C5543F15F6}" type="presParOf" srcId="{0000C075-6EDB-4FFF-BA97-7AE7ABD7417A}" destId="{ED09C4FF-A203-4043-9496-00C5B870C656}" srcOrd="0" destOrd="0" presId="urn:microsoft.com/office/officeart/2005/8/layout/hierarchy3"/>
    <dgm:cxn modelId="{C7ABD669-26F7-4CA4-A42C-80F6F932F324}" type="presParOf" srcId="{0000C075-6EDB-4FFF-BA97-7AE7ABD7417A}" destId="{3D0731FB-7081-4150-95E1-A7815EEC8920}" srcOrd="1" destOrd="0" presId="urn:microsoft.com/office/officeart/2005/8/layout/hierarchy3"/>
    <dgm:cxn modelId="{DD864E54-BE8E-4A3D-B9B1-63398F06CC8D}" type="presParOf" srcId="{74CA4D99-1820-48E3-AFDB-AD3D0F0026F2}" destId="{94288D7E-AAF7-43B5-A3A5-41C5043C4A56}" srcOrd="3" destOrd="0" presId="urn:microsoft.com/office/officeart/2005/8/layout/hierarchy3"/>
    <dgm:cxn modelId="{3FA9CA71-B248-49E1-B9EA-50814C4108F5}" type="presParOf" srcId="{94288D7E-AAF7-43B5-A3A5-41C5043C4A56}" destId="{B4261F18-65DF-4BA6-B736-5370EC69AD03}" srcOrd="0" destOrd="0" presId="urn:microsoft.com/office/officeart/2005/8/layout/hierarchy3"/>
    <dgm:cxn modelId="{8F7E3FCC-446C-458E-968F-A9292D198717}" type="presParOf" srcId="{B4261F18-65DF-4BA6-B736-5370EC69AD03}" destId="{986A2639-0E74-496A-909B-779000E598BD}" srcOrd="0" destOrd="0" presId="urn:microsoft.com/office/officeart/2005/8/layout/hierarchy3"/>
    <dgm:cxn modelId="{1F957F7B-5A90-41DD-AFCB-FCA084EB1E3F}" type="presParOf" srcId="{B4261F18-65DF-4BA6-B736-5370EC69AD03}" destId="{A58CFC8C-9268-4A7B-B2BC-E0AFE3122C80}" srcOrd="1" destOrd="0" presId="urn:microsoft.com/office/officeart/2005/8/layout/hierarchy3"/>
    <dgm:cxn modelId="{99204FB7-7246-49E4-9E38-74F707F0C6BA}" type="presParOf" srcId="{94288D7E-AAF7-43B5-A3A5-41C5043C4A56}" destId="{7DD8AA30-6023-44A1-A2C0-7FE320FE2FFA}" srcOrd="1" destOrd="0" presId="urn:microsoft.com/office/officeart/2005/8/layout/hierarchy3"/>
    <dgm:cxn modelId="{8E87889F-FBEF-4EE5-92B4-1722BE979E31}" type="presParOf" srcId="{7DD8AA30-6023-44A1-A2C0-7FE320FE2FFA}" destId="{425EF66D-BB34-4E75-A086-6881C6140DCD}" srcOrd="0" destOrd="0" presId="urn:microsoft.com/office/officeart/2005/8/layout/hierarchy3"/>
    <dgm:cxn modelId="{015F13FE-B403-4257-8086-171E3B54ACA1}" type="presParOf" srcId="{7DD8AA30-6023-44A1-A2C0-7FE320FE2FFA}" destId="{9EE88BEC-8258-42CF-9585-859252A6784E}" srcOrd="1"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28BF34-AB01-4CDD-B0CB-E9B8443CDC9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DBADDE1-F285-400E-B019-F0EAB429E5D4}">
      <dgm:prSet custT="1"/>
      <dgm:spPr/>
      <dgm:t>
        <a:bodyPr/>
        <a:lstStyle/>
        <a:p>
          <a:r>
            <a:rPr lang="en-GB" sz="1600" dirty="0"/>
            <a:t>“</a:t>
          </a:r>
          <a:r>
            <a:rPr lang="en-GB" sz="1700" dirty="0"/>
            <a:t>We have made it one of the key factors to the hired personnel how much they are going to be paid before the work begin and we try to pay that exact amount,, we promised them. People may not  be completely satisfied with the remuneration but a good number of them are happy with it”. </a:t>
          </a:r>
        </a:p>
        <a:p>
          <a:r>
            <a:rPr lang="en-GB" sz="1700" b="1" i="1" dirty="0"/>
            <a:t>(WHO Stakeholder, Abuja).</a:t>
          </a:r>
          <a:endParaRPr lang="en-US" sz="1700" b="1" i="1" dirty="0"/>
        </a:p>
      </dgm:t>
    </dgm:pt>
    <dgm:pt modelId="{AC1E44AF-AEA2-4C93-A0EC-8869F30B8936}" type="parTrans" cxnId="{05BFA015-6858-4E4A-8198-6E5DBE47A026}">
      <dgm:prSet/>
      <dgm:spPr/>
      <dgm:t>
        <a:bodyPr/>
        <a:lstStyle/>
        <a:p>
          <a:endParaRPr lang="en-US"/>
        </a:p>
      </dgm:t>
    </dgm:pt>
    <dgm:pt modelId="{6345877D-EDB7-4659-80AC-2DCBF1468586}" type="sibTrans" cxnId="{05BFA015-6858-4E4A-8198-6E5DBE47A026}">
      <dgm:prSet/>
      <dgm:spPr/>
      <dgm:t>
        <a:bodyPr/>
        <a:lstStyle/>
        <a:p>
          <a:endParaRPr lang="en-US"/>
        </a:p>
      </dgm:t>
    </dgm:pt>
    <dgm:pt modelId="{87140827-3223-4073-B51F-FF0BE350F0C3}">
      <dgm:prSet custT="1"/>
      <dgm:spPr/>
      <dgm:t>
        <a:bodyPr/>
        <a:lstStyle/>
        <a:p>
          <a:r>
            <a:rPr lang="en-GB" sz="1500" dirty="0"/>
            <a:t>“….</a:t>
          </a:r>
          <a:r>
            <a:rPr lang="en-GB" sz="1600" dirty="0"/>
            <a:t>the feedbacks we get from the field personnel, supervisors, and the rest show the need for increase in remuneration. This need is very pronounced where particularly the CDDs are not from the area where they are working. They spend a lot of money on transportation and this makes us to fear that it might affect the policy of delivery.” </a:t>
          </a:r>
        </a:p>
        <a:p>
          <a:r>
            <a:rPr lang="en-GB" sz="1600" b="1" i="1" dirty="0"/>
            <a:t>(Malaria Consortium Stakeholder, Abuja)</a:t>
          </a:r>
          <a:endParaRPr lang="en-US" sz="1600" b="1" i="1" dirty="0"/>
        </a:p>
      </dgm:t>
    </dgm:pt>
    <dgm:pt modelId="{8A61F05B-6136-4158-8300-B4A4C23D4171}" type="parTrans" cxnId="{ADD45BD1-1BDD-4952-BEF8-ED000C23842A}">
      <dgm:prSet/>
      <dgm:spPr/>
      <dgm:t>
        <a:bodyPr/>
        <a:lstStyle/>
        <a:p>
          <a:endParaRPr lang="en-US"/>
        </a:p>
      </dgm:t>
    </dgm:pt>
    <dgm:pt modelId="{47B7B96A-8AF5-4FD1-815E-6ED599C257D3}" type="sibTrans" cxnId="{ADD45BD1-1BDD-4952-BEF8-ED000C23842A}">
      <dgm:prSet/>
      <dgm:spPr/>
      <dgm:t>
        <a:bodyPr/>
        <a:lstStyle/>
        <a:p>
          <a:endParaRPr lang="en-US"/>
        </a:p>
      </dgm:t>
    </dgm:pt>
    <dgm:pt modelId="{15AC4A99-0CF9-441F-B9E3-D281821DBA78}">
      <dgm:prSet custT="1"/>
      <dgm:spPr/>
      <dgm:t>
        <a:bodyPr/>
        <a:lstStyle/>
        <a:p>
          <a:r>
            <a:rPr lang="en-GB" sz="1400" dirty="0"/>
            <a:t>“…. </a:t>
          </a:r>
          <a:r>
            <a:rPr lang="en-GB" sz="1800" dirty="0"/>
            <a:t>We face the challenges of late payment. When we are about to start the second cycle, the CCDs refuse to participate/implement it. I have to start persuading them by sending them messages, assuring them that the money will soon be paid”. </a:t>
          </a:r>
        </a:p>
        <a:p>
          <a:r>
            <a:rPr lang="en-GB" sz="1800" b="1" i="1" dirty="0"/>
            <a:t>(Programme Manager, </a:t>
          </a:r>
          <a:r>
            <a:rPr lang="en-GB" sz="1800" b="1" i="1" dirty="0" err="1"/>
            <a:t>Kwara</a:t>
          </a:r>
          <a:r>
            <a:rPr lang="en-GB" sz="1800" b="1" i="1" dirty="0"/>
            <a:t> State)</a:t>
          </a:r>
          <a:endParaRPr lang="en-US" sz="1800" b="1" i="1" dirty="0"/>
        </a:p>
      </dgm:t>
    </dgm:pt>
    <dgm:pt modelId="{A85F4B27-422C-49A0-A627-218BFD443603}" type="parTrans" cxnId="{CA5B6A99-6A31-47FF-946A-3D544F5BF3E6}">
      <dgm:prSet/>
      <dgm:spPr/>
      <dgm:t>
        <a:bodyPr/>
        <a:lstStyle/>
        <a:p>
          <a:endParaRPr lang="en-US"/>
        </a:p>
      </dgm:t>
    </dgm:pt>
    <dgm:pt modelId="{222B31AC-5C94-4255-BD70-77FFF2ABD720}" type="sibTrans" cxnId="{CA5B6A99-6A31-47FF-946A-3D544F5BF3E6}">
      <dgm:prSet/>
      <dgm:spPr/>
      <dgm:t>
        <a:bodyPr/>
        <a:lstStyle/>
        <a:p>
          <a:endParaRPr lang="en-US"/>
        </a:p>
      </dgm:t>
    </dgm:pt>
    <dgm:pt modelId="{3104A79E-A8AF-4559-BC01-990BF971A331}">
      <dgm:prSet custT="1"/>
      <dgm:spPr/>
      <dgm:t>
        <a:bodyPr/>
        <a:lstStyle/>
        <a:p>
          <a:r>
            <a:rPr lang="en-GB" sz="1400" dirty="0"/>
            <a:t>“</a:t>
          </a:r>
          <a:r>
            <a:rPr lang="en-GB" sz="1800" dirty="0"/>
            <a:t>To ease financial burden, government should make deliberate effort at harnessing domestic fund for SMC. Furthermore, since the driving cost for SMC is on payment of </a:t>
          </a:r>
          <a:r>
            <a:rPr lang="en-GB" sz="1800" dirty="0" err="1"/>
            <a:t>personnels</a:t>
          </a:r>
          <a:r>
            <a:rPr lang="en-GB" sz="1800" dirty="0"/>
            <a:t>, volunteerism at the community level should be promoted to reduce cost”. </a:t>
          </a:r>
        </a:p>
        <a:p>
          <a:r>
            <a:rPr lang="en-GB" sz="1800" dirty="0"/>
            <a:t> </a:t>
          </a:r>
          <a:r>
            <a:rPr lang="en-GB" sz="1800" b="1" i="1" dirty="0"/>
            <a:t>(US President Malaria Initiative Stakeholder, Abuja)</a:t>
          </a:r>
          <a:endParaRPr lang="en-US" sz="1800" b="1" i="1" dirty="0"/>
        </a:p>
      </dgm:t>
    </dgm:pt>
    <dgm:pt modelId="{32949488-5151-42B2-A0A3-736CF8EEA7BC}" type="parTrans" cxnId="{7ED22509-76DA-41C9-AB2D-C85A41DB73B6}">
      <dgm:prSet/>
      <dgm:spPr/>
      <dgm:t>
        <a:bodyPr/>
        <a:lstStyle/>
        <a:p>
          <a:endParaRPr lang="en-US"/>
        </a:p>
      </dgm:t>
    </dgm:pt>
    <dgm:pt modelId="{59CF7E3D-4E59-4FB1-8C1F-A56E576CF34D}" type="sibTrans" cxnId="{7ED22509-76DA-41C9-AB2D-C85A41DB73B6}">
      <dgm:prSet/>
      <dgm:spPr/>
      <dgm:t>
        <a:bodyPr/>
        <a:lstStyle/>
        <a:p>
          <a:endParaRPr lang="en-US"/>
        </a:p>
      </dgm:t>
    </dgm:pt>
    <dgm:pt modelId="{AD69DC77-72E3-F346-9BD9-99AF37023CB1}" type="pres">
      <dgm:prSet presAssocID="{6728BF34-AB01-4CDD-B0CB-E9B8443CDC94}" presName="vert0" presStyleCnt="0">
        <dgm:presLayoutVars>
          <dgm:dir/>
          <dgm:animOne val="branch"/>
          <dgm:animLvl val="lvl"/>
        </dgm:presLayoutVars>
      </dgm:prSet>
      <dgm:spPr/>
    </dgm:pt>
    <dgm:pt modelId="{E5124244-CE4C-A149-B561-A50B480EB163}" type="pres">
      <dgm:prSet presAssocID="{3DBADDE1-F285-400E-B019-F0EAB429E5D4}" presName="thickLine" presStyleLbl="alignNode1" presStyleIdx="0" presStyleCnt="4"/>
      <dgm:spPr/>
    </dgm:pt>
    <dgm:pt modelId="{BA00A1B8-F3F2-9148-B59A-A74EFC295281}" type="pres">
      <dgm:prSet presAssocID="{3DBADDE1-F285-400E-B019-F0EAB429E5D4}" presName="horz1" presStyleCnt="0"/>
      <dgm:spPr/>
    </dgm:pt>
    <dgm:pt modelId="{F4FBA2CF-6F2F-AA45-91EE-59D83A91A7BD}" type="pres">
      <dgm:prSet presAssocID="{3DBADDE1-F285-400E-B019-F0EAB429E5D4}" presName="tx1" presStyleLbl="revTx" presStyleIdx="0" presStyleCnt="4"/>
      <dgm:spPr/>
    </dgm:pt>
    <dgm:pt modelId="{2D363214-270F-FA4C-BE76-B809D3FC2302}" type="pres">
      <dgm:prSet presAssocID="{3DBADDE1-F285-400E-B019-F0EAB429E5D4}" presName="vert1" presStyleCnt="0"/>
      <dgm:spPr/>
    </dgm:pt>
    <dgm:pt modelId="{5C5A02AF-3F82-7645-93FF-23DD945E649C}" type="pres">
      <dgm:prSet presAssocID="{87140827-3223-4073-B51F-FF0BE350F0C3}" presName="thickLine" presStyleLbl="alignNode1" presStyleIdx="1" presStyleCnt="4"/>
      <dgm:spPr/>
    </dgm:pt>
    <dgm:pt modelId="{4C02DA81-A5A5-1449-AE80-2A94EB857D0A}" type="pres">
      <dgm:prSet presAssocID="{87140827-3223-4073-B51F-FF0BE350F0C3}" presName="horz1" presStyleCnt="0"/>
      <dgm:spPr/>
    </dgm:pt>
    <dgm:pt modelId="{E39CD9CA-26B3-7E49-85C7-B81393272917}" type="pres">
      <dgm:prSet presAssocID="{87140827-3223-4073-B51F-FF0BE350F0C3}" presName="tx1" presStyleLbl="revTx" presStyleIdx="1" presStyleCnt="4"/>
      <dgm:spPr/>
    </dgm:pt>
    <dgm:pt modelId="{AD27CEB8-70A8-BB42-8492-6B205560A225}" type="pres">
      <dgm:prSet presAssocID="{87140827-3223-4073-B51F-FF0BE350F0C3}" presName="vert1" presStyleCnt="0"/>
      <dgm:spPr/>
    </dgm:pt>
    <dgm:pt modelId="{0EC4A4F3-362F-A641-8A54-042764C3C534}" type="pres">
      <dgm:prSet presAssocID="{15AC4A99-0CF9-441F-B9E3-D281821DBA78}" presName="thickLine" presStyleLbl="alignNode1" presStyleIdx="2" presStyleCnt="4"/>
      <dgm:spPr/>
    </dgm:pt>
    <dgm:pt modelId="{62C9A2E5-5B79-1245-B3BD-E41294A3D1BA}" type="pres">
      <dgm:prSet presAssocID="{15AC4A99-0CF9-441F-B9E3-D281821DBA78}" presName="horz1" presStyleCnt="0"/>
      <dgm:spPr/>
    </dgm:pt>
    <dgm:pt modelId="{127D1348-A0ED-3B41-BCB8-5FCD1353047F}" type="pres">
      <dgm:prSet presAssocID="{15AC4A99-0CF9-441F-B9E3-D281821DBA78}" presName="tx1" presStyleLbl="revTx" presStyleIdx="2" presStyleCnt="4" custScaleY="102722"/>
      <dgm:spPr/>
    </dgm:pt>
    <dgm:pt modelId="{469B0540-F45C-EE40-8944-08DB9359830C}" type="pres">
      <dgm:prSet presAssocID="{15AC4A99-0CF9-441F-B9E3-D281821DBA78}" presName="vert1" presStyleCnt="0"/>
      <dgm:spPr/>
    </dgm:pt>
    <dgm:pt modelId="{178E7DEE-6AA6-9645-8175-35B47D86E410}" type="pres">
      <dgm:prSet presAssocID="{3104A79E-A8AF-4559-BC01-990BF971A331}" presName="thickLine" presStyleLbl="alignNode1" presStyleIdx="3" presStyleCnt="4"/>
      <dgm:spPr/>
    </dgm:pt>
    <dgm:pt modelId="{C2D95982-B537-4240-9256-A448FB911ABC}" type="pres">
      <dgm:prSet presAssocID="{3104A79E-A8AF-4559-BC01-990BF971A331}" presName="horz1" presStyleCnt="0"/>
      <dgm:spPr/>
    </dgm:pt>
    <dgm:pt modelId="{6318C671-B4CF-AC48-96AF-CFFABAB1808F}" type="pres">
      <dgm:prSet presAssocID="{3104A79E-A8AF-4559-BC01-990BF971A331}" presName="tx1" presStyleLbl="revTx" presStyleIdx="3" presStyleCnt="4"/>
      <dgm:spPr/>
    </dgm:pt>
    <dgm:pt modelId="{AEEBFD8C-5697-B140-B7F4-949382E5B996}" type="pres">
      <dgm:prSet presAssocID="{3104A79E-A8AF-4559-BC01-990BF971A331}" presName="vert1" presStyleCnt="0"/>
      <dgm:spPr/>
    </dgm:pt>
  </dgm:ptLst>
  <dgm:cxnLst>
    <dgm:cxn modelId="{7ED22509-76DA-41C9-AB2D-C85A41DB73B6}" srcId="{6728BF34-AB01-4CDD-B0CB-E9B8443CDC94}" destId="{3104A79E-A8AF-4559-BC01-990BF971A331}" srcOrd="3" destOrd="0" parTransId="{32949488-5151-42B2-A0A3-736CF8EEA7BC}" sibTransId="{59CF7E3D-4E59-4FB1-8C1F-A56E576CF34D}"/>
    <dgm:cxn modelId="{05BFA015-6858-4E4A-8198-6E5DBE47A026}" srcId="{6728BF34-AB01-4CDD-B0CB-E9B8443CDC94}" destId="{3DBADDE1-F285-400E-B019-F0EAB429E5D4}" srcOrd="0" destOrd="0" parTransId="{AC1E44AF-AEA2-4C93-A0EC-8869F30B8936}" sibTransId="{6345877D-EDB7-4659-80AC-2DCBF1468586}"/>
    <dgm:cxn modelId="{4578E716-A9AA-464D-B5CD-4F7DD9120E2A}" type="presOf" srcId="{3DBADDE1-F285-400E-B019-F0EAB429E5D4}" destId="{F4FBA2CF-6F2F-AA45-91EE-59D83A91A7BD}" srcOrd="0" destOrd="0" presId="urn:microsoft.com/office/officeart/2008/layout/LinedList"/>
    <dgm:cxn modelId="{1B027C1D-1DD9-2E4A-A3A7-D4E4EC7E2A64}" type="presOf" srcId="{15AC4A99-0CF9-441F-B9E3-D281821DBA78}" destId="{127D1348-A0ED-3B41-BCB8-5FCD1353047F}" srcOrd="0" destOrd="0" presId="urn:microsoft.com/office/officeart/2008/layout/LinedList"/>
    <dgm:cxn modelId="{1C90602E-4545-5947-B914-ECE508026FE3}" type="presOf" srcId="{3104A79E-A8AF-4559-BC01-990BF971A331}" destId="{6318C671-B4CF-AC48-96AF-CFFABAB1808F}" srcOrd="0" destOrd="0" presId="urn:microsoft.com/office/officeart/2008/layout/LinedList"/>
    <dgm:cxn modelId="{C700BB77-C234-6241-BEAE-29768F276B48}" type="presOf" srcId="{6728BF34-AB01-4CDD-B0CB-E9B8443CDC94}" destId="{AD69DC77-72E3-F346-9BD9-99AF37023CB1}" srcOrd="0" destOrd="0" presId="urn:microsoft.com/office/officeart/2008/layout/LinedList"/>
    <dgm:cxn modelId="{FA5A327D-10A3-D844-B84D-F0C3ABD518CC}" type="presOf" srcId="{87140827-3223-4073-B51F-FF0BE350F0C3}" destId="{E39CD9CA-26B3-7E49-85C7-B81393272917}" srcOrd="0" destOrd="0" presId="urn:microsoft.com/office/officeart/2008/layout/LinedList"/>
    <dgm:cxn modelId="{CA5B6A99-6A31-47FF-946A-3D544F5BF3E6}" srcId="{6728BF34-AB01-4CDD-B0CB-E9B8443CDC94}" destId="{15AC4A99-0CF9-441F-B9E3-D281821DBA78}" srcOrd="2" destOrd="0" parTransId="{A85F4B27-422C-49A0-A627-218BFD443603}" sibTransId="{222B31AC-5C94-4255-BD70-77FFF2ABD720}"/>
    <dgm:cxn modelId="{ADD45BD1-1BDD-4952-BEF8-ED000C23842A}" srcId="{6728BF34-AB01-4CDD-B0CB-E9B8443CDC94}" destId="{87140827-3223-4073-B51F-FF0BE350F0C3}" srcOrd="1" destOrd="0" parTransId="{8A61F05B-6136-4158-8300-B4A4C23D4171}" sibTransId="{47B7B96A-8AF5-4FD1-815E-6ED599C257D3}"/>
    <dgm:cxn modelId="{9AC05D56-1AD7-2D46-A4F7-A7390D94A9AC}" type="presParOf" srcId="{AD69DC77-72E3-F346-9BD9-99AF37023CB1}" destId="{E5124244-CE4C-A149-B561-A50B480EB163}" srcOrd="0" destOrd="0" presId="urn:microsoft.com/office/officeart/2008/layout/LinedList"/>
    <dgm:cxn modelId="{17C428EF-8908-AB4C-A2CA-4C5C76119DA6}" type="presParOf" srcId="{AD69DC77-72E3-F346-9BD9-99AF37023CB1}" destId="{BA00A1B8-F3F2-9148-B59A-A74EFC295281}" srcOrd="1" destOrd="0" presId="urn:microsoft.com/office/officeart/2008/layout/LinedList"/>
    <dgm:cxn modelId="{A5A62F61-1483-5148-AFCF-75FC21B7BB10}" type="presParOf" srcId="{BA00A1B8-F3F2-9148-B59A-A74EFC295281}" destId="{F4FBA2CF-6F2F-AA45-91EE-59D83A91A7BD}" srcOrd="0" destOrd="0" presId="urn:microsoft.com/office/officeart/2008/layout/LinedList"/>
    <dgm:cxn modelId="{0050C5FE-163F-784C-A0A0-22CF5463B315}" type="presParOf" srcId="{BA00A1B8-F3F2-9148-B59A-A74EFC295281}" destId="{2D363214-270F-FA4C-BE76-B809D3FC2302}" srcOrd="1" destOrd="0" presId="urn:microsoft.com/office/officeart/2008/layout/LinedList"/>
    <dgm:cxn modelId="{105908BB-5098-854A-9F52-A5C68A5EF607}" type="presParOf" srcId="{AD69DC77-72E3-F346-9BD9-99AF37023CB1}" destId="{5C5A02AF-3F82-7645-93FF-23DD945E649C}" srcOrd="2" destOrd="0" presId="urn:microsoft.com/office/officeart/2008/layout/LinedList"/>
    <dgm:cxn modelId="{6F230019-6F2E-EB48-9C2B-14A2FBBBD778}" type="presParOf" srcId="{AD69DC77-72E3-F346-9BD9-99AF37023CB1}" destId="{4C02DA81-A5A5-1449-AE80-2A94EB857D0A}" srcOrd="3" destOrd="0" presId="urn:microsoft.com/office/officeart/2008/layout/LinedList"/>
    <dgm:cxn modelId="{DFCA2DF8-96F6-474B-9E93-38A8C414AB0F}" type="presParOf" srcId="{4C02DA81-A5A5-1449-AE80-2A94EB857D0A}" destId="{E39CD9CA-26B3-7E49-85C7-B81393272917}" srcOrd="0" destOrd="0" presId="urn:microsoft.com/office/officeart/2008/layout/LinedList"/>
    <dgm:cxn modelId="{BAA07A6A-E305-9445-BA35-A872A0AB7243}" type="presParOf" srcId="{4C02DA81-A5A5-1449-AE80-2A94EB857D0A}" destId="{AD27CEB8-70A8-BB42-8492-6B205560A225}" srcOrd="1" destOrd="0" presId="urn:microsoft.com/office/officeart/2008/layout/LinedList"/>
    <dgm:cxn modelId="{864F7045-5561-F24E-B433-2B0AC977D348}" type="presParOf" srcId="{AD69DC77-72E3-F346-9BD9-99AF37023CB1}" destId="{0EC4A4F3-362F-A641-8A54-042764C3C534}" srcOrd="4" destOrd="0" presId="urn:microsoft.com/office/officeart/2008/layout/LinedList"/>
    <dgm:cxn modelId="{86F779A6-468E-6947-826B-38BC0A5CD5F6}" type="presParOf" srcId="{AD69DC77-72E3-F346-9BD9-99AF37023CB1}" destId="{62C9A2E5-5B79-1245-B3BD-E41294A3D1BA}" srcOrd="5" destOrd="0" presId="urn:microsoft.com/office/officeart/2008/layout/LinedList"/>
    <dgm:cxn modelId="{DB6BD5F7-34F7-B74E-AF76-46A0C1FD0376}" type="presParOf" srcId="{62C9A2E5-5B79-1245-B3BD-E41294A3D1BA}" destId="{127D1348-A0ED-3B41-BCB8-5FCD1353047F}" srcOrd="0" destOrd="0" presId="urn:microsoft.com/office/officeart/2008/layout/LinedList"/>
    <dgm:cxn modelId="{508F08F5-2CEE-A74E-A7C0-9B3718650A64}" type="presParOf" srcId="{62C9A2E5-5B79-1245-B3BD-E41294A3D1BA}" destId="{469B0540-F45C-EE40-8944-08DB9359830C}" srcOrd="1" destOrd="0" presId="urn:microsoft.com/office/officeart/2008/layout/LinedList"/>
    <dgm:cxn modelId="{6B62D5E7-4A85-C44B-A3FB-ABD08BE34197}" type="presParOf" srcId="{AD69DC77-72E3-F346-9BD9-99AF37023CB1}" destId="{178E7DEE-6AA6-9645-8175-35B47D86E410}" srcOrd="6" destOrd="0" presId="urn:microsoft.com/office/officeart/2008/layout/LinedList"/>
    <dgm:cxn modelId="{04D3661A-1AD8-C749-A247-0CA2D2EC4AD0}" type="presParOf" srcId="{AD69DC77-72E3-F346-9BD9-99AF37023CB1}" destId="{C2D95982-B537-4240-9256-A448FB911ABC}" srcOrd="7" destOrd="0" presId="urn:microsoft.com/office/officeart/2008/layout/LinedList"/>
    <dgm:cxn modelId="{4D01E699-6DAE-6741-9CD1-CB92FC1529C7}" type="presParOf" srcId="{C2D95982-B537-4240-9256-A448FB911ABC}" destId="{6318C671-B4CF-AC48-96AF-CFFABAB1808F}" srcOrd="0" destOrd="0" presId="urn:microsoft.com/office/officeart/2008/layout/LinedList"/>
    <dgm:cxn modelId="{BDC96818-1392-7948-91CF-614FD44E6E22}" type="presParOf" srcId="{C2D95982-B537-4240-9256-A448FB911ABC}" destId="{AEEBFD8C-5697-B140-B7F4-949382E5B9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A0232-059B-554F-B1F7-99AA6BCDCED6}">
      <dsp:nvSpPr>
        <dsp:cNvPr id="0" name=""/>
        <dsp:cNvSpPr/>
      </dsp:nvSpPr>
      <dsp:spPr>
        <a:xfrm>
          <a:off x="0" y="88054"/>
          <a:ext cx="2690342" cy="57176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GB" sz="1600" b="1" kern="1200" dirty="0"/>
            <a:t>Monitor and Evaluate </a:t>
          </a:r>
        </a:p>
      </dsp:txBody>
      <dsp:txXfrm>
        <a:off x="0" y="88054"/>
        <a:ext cx="2690342" cy="571763"/>
      </dsp:txXfrm>
    </dsp:sp>
    <dsp:sp modelId="{1D1D289B-542A-BE40-99B4-36317C418888}">
      <dsp:nvSpPr>
        <dsp:cNvPr id="0" name=""/>
        <dsp:cNvSpPr/>
      </dsp:nvSpPr>
      <dsp:spPr>
        <a:xfrm>
          <a:off x="4474" y="668154"/>
          <a:ext cx="2690342" cy="52813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Ghana</a:t>
          </a:r>
          <a:r>
            <a:rPr lang="en-US" sz="1300" kern="1200" dirty="0">
              <a:solidFill>
                <a:schemeClr val="accent1"/>
              </a:solidFill>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SMC coverage and factors associated with uptake and adherence </a:t>
          </a:r>
        </a:p>
        <a:p>
          <a:pPr marL="114300" lvl="1" indent="-114300" algn="l" defTabSz="577850" rtl="0">
            <a:lnSpc>
              <a:spcPct val="90000"/>
            </a:lnSpc>
            <a:spcBef>
              <a:spcPct val="0"/>
            </a:spcBef>
            <a:spcAft>
              <a:spcPct val="15000"/>
            </a:spcAft>
            <a:buFont typeface="Wingdings" pitchFamily="2" charset="2"/>
            <a:buNone/>
          </a:pPr>
          <a:endParaRPr lang="en-GB" sz="1300" kern="1200" dirty="0">
            <a:latin typeface="Arial" panose="020B0604020202020204" pitchFamily="34" charset="0"/>
            <a:cs typeface="Arial" panose="020B0604020202020204" pitchFamily="34" charset="0"/>
          </a:endParaRPr>
        </a:p>
        <a:p>
          <a:pPr marL="228600" lvl="2"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Benin</a:t>
          </a:r>
          <a:r>
            <a:rPr lang="en-GB" sz="1300" kern="1200" dirty="0">
              <a:solidFill>
                <a:schemeClr val="accent1"/>
              </a:solidFill>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Monitoring the effectiveness of SMC in northern Benin using the case-control method. </a:t>
          </a:r>
        </a:p>
        <a:p>
          <a:pPr marL="114300" lvl="1" indent="-114300" algn="l" defTabSz="577850" rtl="0">
            <a:lnSpc>
              <a:spcPct val="90000"/>
            </a:lnSpc>
            <a:spcBef>
              <a:spcPct val="0"/>
            </a:spcBef>
            <a:spcAft>
              <a:spcPct val="15000"/>
            </a:spcAft>
            <a:buFont typeface="Wingdings" pitchFamily="2" charset="2"/>
            <a:buNone/>
          </a:pPr>
          <a:endParaRPr lang="en-GB" sz="1300" kern="1200" dirty="0">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Senegal</a:t>
          </a:r>
          <a:r>
            <a:rPr lang="en-GB" sz="1300" kern="1200" dirty="0">
              <a:solidFill>
                <a:schemeClr val="accent1"/>
              </a:solidFill>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Estimating the delivery costs and cost effectiveness of SMC in southern Senegal </a:t>
          </a:r>
        </a:p>
        <a:p>
          <a:pPr marL="114300" lvl="1" indent="-114300" algn="l" defTabSz="577850" rtl="0">
            <a:lnSpc>
              <a:spcPct val="90000"/>
            </a:lnSpc>
            <a:spcBef>
              <a:spcPct val="0"/>
            </a:spcBef>
            <a:spcAft>
              <a:spcPct val="15000"/>
            </a:spcAft>
            <a:buFont typeface="Wingdings" pitchFamily="2" charset="2"/>
            <a:buNone/>
          </a:pPr>
          <a:endParaRPr lang="en-GB"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endParaRPr lang="en-GB"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The Gambia</a:t>
          </a:r>
          <a:r>
            <a:rPr lang="en-GB" sz="1300" kern="1200" dirty="0">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Assessment of adherence to SMC in The Gambia</a:t>
          </a:r>
        </a:p>
        <a:p>
          <a:pPr marL="114300" lvl="1" indent="-114300" algn="l" defTabSz="577850" rtl="0">
            <a:lnSpc>
              <a:spcPct val="90000"/>
            </a:lnSpc>
            <a:spcBef>
              <a:spcPct val="0"/>
            </a:spcBef>
            <a:spcAft>
              <a:spcPct val="15000"/>
            </a:spcAft>
            <a:buFont typeface="Wingdings" pitchFamily="2" charset="2"/>
            <a:buNone/>
          </a:pPr>
          <a:endParaRPr lang="en-GB" sz="1300" kern="1200" dirty="0">
            <a:solidFill>
              <a:schemeClr val="tx1"/>
            </a:solidFill>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Char char="Ø"/>
          </a:pPr>
          <a:endParaRPr lang="en-GB" sz="1300" b="1" kern="1200" dirty="0">
            <a:solidFill>
              <a:schemeClr val="tx1"/>
            </a:solidFill>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Guinea Bissau</a:t>
          </a:r>
          <a:r>
            <a:rPr lang="en-GB" sz="1300" kern="1200" dirty="0">
              <a:solidFill>
                <a:schemeClr val="accent1">
                  <a:lumMod val="75000"/>
                </a:schemeClr>
              </a:solidFill>
              <a:latin typeface="Arial" panose="020B0604020202020204" pitchFamily="34" charset="0"/>
              <a:cs typeface="Arial" panose="020B0604020202020204" pitchFamily="34" charset="0"/>
            </a:rPr>
            <a:t>: </a:t>
          </a:r>
          <a:r>
            <a:rPr lang="en-US" sz="1300" kern="1200" dirty="0">
              <a:solidFill>
                <a:schemeClr val="bg2">
                  <a:lumMod val="10000"/>
                </a:schemeClr>
              </a:solidFill>
              <a:latin typeface="Arial" panose="020B0604020202020204" pitchFamily="34" charset="0"/>
              <a:cs typeface="Arial" panose="020B0604020202020204" pitchFamily="34" charset="0"/>
            </a:rPr>
            <a:t>Strengthening health management information systems to assess the impact of SMC in three regions in Guinea Bissau</a:t>
          </a:r>
          <a:r>
            <a:rPr lang="en-US" sz="1300" u="sng" kern="1200" dirty="0">
              <a:solidFill>
                <a:schemeClr val="bg2">
                  <a:lumMod val="10000"/>
                </a:schemeClr>
              </a:solidFill>
              <a:latin typeface="Arial" panose="020B0604020202020204" pitchFamily="34" charset="0"/>
              <a:cs typeface="Arial" panose="020B0604020202020204" pitchFamily="34" charset="0"/>
            </a:rPr>
            <a:t> </a:t>
          </a:r>
          <a:endParaRPr lang="en-GB" sz="1300" kern="1200" dirty="0">
            <a:solidFill>
              <a:schemeClr val="bg2">
                <a:lumMod val="10000"/>
              </a:schemeClr>
            </a:solidFill>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None/>
          </a:pPr>
          <a:endParaRPr lang="en-GB" sz="1300" kern="1200" dirty="0">
            <a:solidFill>
              <a:schemeClr val="tx1"/>
            </a:solidFill>
            <a:latin typeface="Arial" panose="020B0604020202020204" pitchFamily="34" charset="0"/>
            <a:cs typeface="Arial" panose="020B0604020202020204" pitchFamily="34" charset="0"/>
          </a:endParaRPr>
        </a:p>
      </dsp:txBody>
      <dsp:txXfrm>
        <a:off x="4474" y="668154"/>
        <a:ext cx="2690342" cy="5281380"/>
      </dsp:txXfrm>
    </dsp:sp>
    <dsp:sp modelId="{FDA1ED37-218F-6945-AF20-19B200C3C013}">
      <dsp:nvSpPr>
        <dsp:cNvPr id="0" name=""/>
        <dsp:cNvSpPr/>
      </dsp:nvSpPr>
      <dsp:spPr>
        <a:xfrm>
          <a:off x="3071464" y="96391"/>
          <a:ext cx="2690342" cy="57176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GB" sz="1600" b="1" kern="1200" dirty="0"/>
            <a:t>Barriers to uptake: Qualitative studies </a:t>
          </a:r>
        </a:p>
      </dsp:txBody>
      <dsp:txXfrm>
        <a:off x="3071464" y="96391"/>
        <a:ext cx="2690342" cy="571763"/>
      </dsp:txXfrm>
    </dsp:sp>
    <dsp:sp modelId="{4ACFF43D-DEE9-7043-8566-0565E6527757}">
      <dsp:nvSpPr>
        <dsp:cNvPr id="0" name=""/>
        <dsp:cNvSpPr/>
      </dsp:nvSpPr>
      <dsp:spPr>
        <a:xfrm>
          <a:off x="3071464" y="668154"/>
          <a:ext cx="2690342" cy="5281380"/>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itchFamily="2" charset="2"/>
            <a:buChar char="Ø"/>
          </a:pPr>
          <a:r>
            <a:rPr lang="en-GB" sz="1300" b="1" kern="1200" dirty="0">
              <a:solidFill>
                <a:schemeClr val="accent5">
                  <a:lumMod val="75000"/>
                </a:schemeClr>
              </a:solidFill>
              <a:latin typeface="Arial" panose="020B0604020202020204" pitchFamily="34" charset="0"/>
              <a:cs typeface="Arial" panose="020B0604020202020204" pitchFamily="34" charset="0"/>
            </a:rPr>
            <a:t>Guinea</a:t>
          </a:r>
          <a:r>
            <a:rPr lang="en-GB" sz="1300" kern="1200" dirty="0">
              <a:solidFill>
                <a:schemeClr val="accent5">
                  <a:lumMod val="75000"/>
                </a:schemeClr>
              </a:solidFill>
              <a:latin typeface="Arial" panose="020B0604020202020204" pitchFamily="34" charset="0"/>
              <a:cs typeface="Arial" panose="020B0604020202020204" pitchFamily="34" charset="0"/>
            </a:rPr>
            <a:t>: </a:t>
          </a:r>
          <a:r>
            <a:rPr lang="en-GB" sz="1300" kern="1200" dirty="0">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Barriers to SMC uptake in mining areas in Guinea and an improved delivery approach. </a:t>
          </a:r>
        </a:p>
        <a:p>
          <a:pPr marL="114300" lvl="1" indent="-114300" algn="l" defTabSz="577850" rtl="0">
            <a:lnSpc>
              <a:spcPct val="90000"/>
            </a:lnSpc>
            <a:spcBef>
              <a:spcPct val="0"/>
            </a:spcBef>
            <a:spcAft>
              <a:spcPct val="15000"/>
            </a:spcAft>
            <a:buFont typeface="Arial" panose="020B0604020202020204" pitchFamily="34" charset="0"/>
            <a:buNone/>
          </a:pPr>
          <a:endParaRPr lang="en-GB" sz="1300" kern="1200" dirty="0">
            <a:latin typeface="Arial" panose="020B0604020202020204" pitchFamily="34" charset="0"/>
            <a:cs typeface="Arial" panose="020B0604020202020204" pitchFamily="34" charset="0"/>
          </a:endParaRPr>
        </a:p>
        <a:p>
          <a:pPr marL="228600" lvl="2" indent="-114300" algn="l" defTabSz="577850" rtl="0">
            <a:lnSpc>
              <a:spcPct val="90000"/>
            </a:lnSpc>
            <a:spcBef>
              <a:spcPct val="0"/>
            </a:spcBef>
            <a:spcAft>
              <a:spcPct val="15000"/>
            </a:spcAft>
            <a:buFont typeface="Arial" panose="020B0604020202020204" pitchFamily="34" charset="0"/>
            <a:buChar char="•"/>
          </a:pPr>
          <a:endParaRPr lang="en-GB"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Font typeface="Wingdings" pitchFamily="2" charset="2"/>
            <a:buChar char="Ø"/>
          </a:pPr>
          <a:r>
            <a:rPr lang="en-GB" sz="1300" b="1" kern="1200" dirty="0">
              <a:solidFill>
                <a:schemeClr val="accent5">
                  <a:lumMod val="75000"/>
                </a:schemeClr>
              </a:solidFill>
              <a:latin typeface="Arial" panose="020B0604020202020204" pitchFamily="34" charset="0"/>
              <a:cs typeface="Arial" panose="020B0604020202020204" pitchFamily="34" charset="0"/>
            </a:rPr>
            <a:t>Nigeria</a:t>
          </a:r>
          <a:r>
            <a:rPr lang="en-GB" sz="1300" kern="1200" dirty="0">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Barriers and facilitators of SMC uptake in Nigeria: a qualitative study in 5 States. </a:t>
          </a:r>
        </a:p>
        <a:p>
          <a:pPr marL="114300" lvl="1" indent="-114300" algn="l" defTabSz="577850" rtl="0">
            <a:lnSpc>
              <a:spcPct val="90000"/>
            </a:lnSpc>
            <a:spcBef>
              <a:spcPct val="0"/>
            </a:spcBef>
            <a:spcAft>
              <a:spcPct val="15000"/>
            </a:spcAft>
            <a:buFont typeface="Arial" panose="020B0604020202020204" pitchFamily="34" charset="0"/>
            <a:buNone/>
          </a:pPr>
          <a:endParaRPr lang="en-GB" sz="1300" kern="1200" dirty="0">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Arial" panose="020B0604020202020204" pitchFamily="34" charset="0"/>
            <a:buNone/>
          </a:pPr>
          <a:endParaRPr lang="en-GB" sz="1300" kern="120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Font typeface="Wingdings" pitchFamily="2" charset="2"/>
            <a:buChar char="Ø"/>
          </a:pPr>
          <a:r>
            <a:rPr lang="en-GB" sz="1300" b="1" kern="1200" dirty="0">
              <a:solidFill>
                <a:schemeClr val="accent5">
                  <a:lumMod val="75000"/>
                </a:schemeClr>
              </a:solidFill>
              <a:latin typeface="Arial" panose="020B0604020202020204" pitchFamily="34" charset="0"/>
              <a:cs typeface="Arial" panose="020B0604020202020204" pitchFamily="34" charset="0"/>
            </a:rPr>
            <a:t>Burkina Faso</a:t>
          </a:r>
          <a:r>
            <a:rPr lang="en-GB" sz="1300" kern="1200" dirty="0">
              <a:solidFill>
                <a:schemeClr val="accent5">
                  <a:lumMod val="75000"/>
                </a:schemeClr>
              </a:solidFill>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Evaluating the determinants of variations in SMC coverage in Burkina Faso between urban and rural areas</a:t>
          </a:r>
        </a:p>
      </dsp:txBody>
      <dsp:txXfrm>
        <a:off x="3071464" y="668154"/>
        <a:ext cx="2690342" cy="5281380"/>
      </dsp:txXfrm>
    </dsp:sp>
    <dsp:sp modelId="{525DFC1D-3117-244A-B793-F2DC1C16EC60}">
      <dsp:nvSpPr>
        <dsp:cNvPr id="0" name=""/>
        <dsp:cNvSpPr/>
      </dsp:nvSpPr>
      <dsp:spPr>
        <a:xfrm>
          <a:off x="6138455" y="96391"/>
          <a:ext cx="2690342" cy="57176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GB" sz="1600" b="1" kern="1200" dirty="0"/>
            <a:t>Developing New Strategies  </a:t>
          </a:r>
        </a:p>
      </dsp:txBody>
      <dsp:txXfrm>
        <a:off x="6138455" y="96391"/>
        <a:ext cx="2690342" cy="571763"/>
      </dsp:txXfrm>
    </dsp:sp>
    <dsp:sp modelId="{1DBC1F84-F1E3-E441-A32B-73B8E679CAD5}">
      <dsp:nvSpPr>
        <dsp:cNvPr id="0" name=""/>
        <dsp:cNvSpPr/>
      </dsp:nvSpPr>
      <dsp:spPr>
        <a:xfrm>
          <a:off x="6138455" y="681833"/>
          <a:ext cx="2690342" cy="5281380"/>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Mali </a:t>
          </a:r>
          <a:r>
            <a:rPr lang="en-GB" sz="1300" kern="1200" dirty="0">
              <a:solidFill>
                <a:schemeClr val="bg2">
                  <a:lumMod val="10000"/>
                </a:schemeClr>
              </a:solidFill>
              <a:latin typeface="Arial" panose="020B0604020202020204" pitchFamily="34" charset="0"/>
              <a:cs typeface="Arial" panose="020B0604020202020204" pitchFamily="34" charset="0"/>
            </a:rPr>
            <a:t>:</a:t>
          </a:r>
          <a:r>
            <a:rPr lang="en-US" sz="1300" kern="1200" dirty="0">
              <a:solidFill>
                <a:schemeClr val="bg2">
                  <a:lumMod val="10000"/>
                </a:schemeClr>
              </a:solidFill>
              <a:latin typeface="Arial" panose="020B0604020202020204" pitchFamily="34" charset="0"/>
              <a:cs typeface="Arial" panose="020B0604020202020204" pitchFamily="34" charset="0"/>
            </a:rPr>
            <a:t>Evaluation of SMC using 3 approaches: 3 days DOT , Community SMC and Standard SMC</a:t>
          </a:r>
          <a:endParaRPr lang="en-GB" sz="1300" kern="1200" dirty="0">
            <a:solidFill>
              <a:schemeClr val="bg2">
                <a:lumMod val="10000"/>
              </a:schemeClr>
            </a:solidFill>
          </a:endParaRPr>
        </a:p>
        <a:p>
          <a:pPr marL="114300" lvl="1"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a:p>
          <a:pPr marL="228600" lvl="2"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Cameroon: </a:t>
          </a:r>
          <a:r>
            <a:rPr lang="en-GB" sz="1300" kern="1200" dirty="0">
              <a:solidFill>
                <a:schemeClr val="bg2">
                  <a:lumMod val="10000"/>
                </a:schemeClr>
              </a:solidFill>
              <a:latin typeface="Arial" panose="020B0604020202020204" pitchFamily="34" charset="0"/>
              <a:cs typeface="Arial" panose="020B0604020202020204" pitchFamily="34" charset="0"/>
            </a:rPr>
            <a:t>Effectiveness of using household leaders to improve adherence during SMC</a:t>
          </a:r>
        </a:p>
        <a:p>
          <a:pPr marL="114300" lvl="1"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a:p>
          <a:pPr marL="228600" lvl="2"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a:p>
          <a:pPr marL="228600" lvl="2" indent="-114300" algn="l" defTabSz="57785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Senegal</a:t>
          </a:r>
          <a:r>
            <a:rPr lang="en-GB" sz="1300" kern="1200" dirty="0">
              <a:solidFill>
                <a:schemeClr val="tx1"/>
              </a:solidFill>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 Mechanistic Model for cost effective  evaluation of SMC delivery </a:t>
          </a:r>
        </a:p>
        <a:p>
          <a:pPr marL="228600" lvl="2"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dsp:txBody>
      <dsp:txXfrm>
        <a:off x="6138455" y="681833"/>
        <a:ext cx="2690342" cy="5281380"/>
      </dsp:txXfrm>
    </dsp:sp>
    <dsp:sp modelId="{82A82D2F-61D7-3045-B532-E8F158077466}">
      <dsp:nvSpPr>
        <dsp:cNvPr id="0" name=""/>
        <dsp:cNvSpPr/>
      </dsp:nvSpPr>
      <dsp:spPr>
        <a:xfrm>
          <a:off x="9209920" y="96391"/>
          <a:ext cx="2690342" cy="57176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Adapting target groups </a:t>
          </a:r>
        </a:p>
      </dsp:txBody>
      <dsp:txXfrm>
        <a:off x="9209920" y="96391"/>
        <a:ext cx="2690342" cy="571763"/>
      </dsp:txXfrm>
    </dsp:sp>
    <dsp:sp modelId="{0B4A5CBF-3620-964C-BE9D-0C1D4ED109F1}">
      <dsp:nvSpPr>
        <dsp:cNvPr id="0" name=""/>
        <dsp:cNvSpPr/>
      </dsp:nvSpPr>
      <dsp:spPr>
        <a:xfrm>
          <a:off x="9205446" y="668154"/>
          <a:ext cx="2690342" cy="528138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itchFamily="2" charset="2"/>
            <a:buChar char="Ø"/>
          </a:pPr>
          <a:r>
            <a:rPr lang="en-GB" sz="1300" b="1" kern="1200" dirty="0">
              <a:solidFill>
                <a:schemeClr val="accent5">
                  <a:lumMod val="75000"/>
                </a:schemeClr>
              </a:solidFill>
              <a:latin typeface="Arial" panose="020B0604020202020204" pitchFamily="34" charset="0"/>
              <a:cs typeface="Arial" panose="020B0604020202020204" pitchFamily="34" charset="0"/>
            </a:rPr>
            <a:t>Niger</a:t>
          </a:r>
          <a:r>
            <a:rPr lang="en-GB" sz="1300" kern="1200" dirty="0">
              <a:solidFill>
                <a:schemeClr val="accent5">
                  <a:lumMod val="75000"/>
                </a:schemeClr>
              </a:solidFill>
              <a:latin typeface="Arial" panose="020B0604020202020204" pitchFamily="34" charset="0"/>
              <a:cs typeface="Arial" panose="020B0604020202020204" pitchFamily="34" charset="0"/>
            </a:rPr>
            <a:t>: </a:t>
          </a:r>
          <a:r>
            <a:rPr lang="en-GB" sz="1300" kern="1200" dirty="0">
              <a:solidFill>
                <a:schemeClr val="bg2">
                  <a:lumMod val="10000"/>
                </a:schemeClr>
              </a:solidFill>
              <a:latin typeface="Arial" panose="020B0604020202020204" pitchFamily="34" charset="0"/>
              <a:cs typeface="Arial" panose="020B0604020202020204" pitchFamily="34" charset="0"/>
            </a:rPr>
            <a:t>Applying the updated WHO SMC guidelines in Niger: timing and number of cycles, and age ranges at risk of severe malaria </a:t>
          </a:r>
        </a:p>
        <a:p>
          <a:pPr marL="114300" lvl="1" indent="-114300" algn="l" defTabSz="577850" rtl="0">
            <a:lnSpc>
              <a:spcPct val="90000"/>
            </a:lnSpc>
            <a:spcBef>
              <a:spcPct val="0"/>
            </a:spcBef>
            <a:spcAft>
              <a:spcPct val="15000"/>
            </a:spcAft>
            <a:buFont typeface="Wingdings" pitchFamily="2" charset="2"/>
            <a:buChar char="Ø"/>
          </a:pPr>
          <a:r>
            <a:rPr lang="en-GB" sz="1300" kern="1200" dirty="0">
              <a:solidFill>
                <a:schemeClr val="bg2">
                  <a:lumMod val="10000"/>
                </a:schemeClr>
              </a:solidFill>
              <a:latin typeface="Arial" panose="020B0604020202020204" pitchFamily="34" charset="0"/>
              <a:cs typeface="Arial" panose="020B0604020202020204" pitchFamily="34" charset="0"/>
            </a:rPr>
            <a:t>ongoing</a:t>
          </a:r>
        </a:p>
        <a:p>
          <a:pPr marL="114300" lvl="1" indent="-114300" algn="l" defTabSz="577850" rtl="0">
            <a:lnSpc>
              <a:spcPct val="90000"/>
            </a:lnSpc>
            <a:spcBef>
              <a:spcPct val="0"/>
            </a:spcBef>
            <a:spcAft>
              <a:spcPct val="15000"/>
            </a:spcAft>
            <a:buFont typeface="Wingdings" pitchFamily="2" charset="2"/>
            <a:buNone/>
          </a:pPr>
          <a:endParaRPr lang="en-GB" sz="1300" kern="1200" dirty="0">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Togo: </a:t>
          </a:r>
          <a:r>
            <a:rPr lang="en-GB" sz="1300" kern="1200" dirty="0">
              <a:solidFill>
                <a:schemeClr val="bg2">
                  <a:lumMod val="10000"/>
                </a:schemeClr>
              </a:solidFill>
              <a:latin typeface="Arial" panose="020B0604020202020204" pitchFamily="34" charset="0"/>
              <a:cs typeface="Arial" panose="020B0604020202020204" pitchFamily="34" charset="0"/>
            </a:rPr>
            <a:t>Defining optimal SMC strategies in Togo: timing and number of cycles, and age ranges at risk of severe malaria </a:t>
          </a:r>
        </a:p>
        <a:p>
          <a:pPr marL="114300" lvl="1" indent="-114300" algn="l" defTabSz="577850" rtl="0">
            <a:lnSpc>
              <a:spcPct val="90000"/>
            </a:lnSpc>
            <a:spcBef>
              <a:spcPct val="0"/>
            </a:spcBef>
            <a:spcAft>
              <a:spcPct val="15000"/>
            </a:spcAft>
            <a:buFont typeface="Wingdings" pitchFamily="2" charset="2"/>
            <a:buChar char="Ø"/>
          </a:pPr>
          <a:r>
            <a:rPr lang="en-GB" sz="1300" kern="1200" dirty="0">
              <a:solidFill>
                <a:schemeClr val="bg2">
                  <a:lumMod val="10000"/>
                </a:schemeClr>
              </a:solidFill>
              <a:latin typeface="Arial" panose="020B0604020202020204" pitchFamily="34" charset="0"/>
              <a:cs typeface="Arial" panose="020B0604020202020204" pitchFamily="34" charset="0"/>
            </a:rPr>
            <a:t>ongoing</a:t>
          </a:r>
        </a:p>
        <a:p>
          <a:pPr marL="114300" lvl="1" indent="-114300" algn="l" defTabSz="577850" rtl="0">
            <a:lnSpc>
              <a:spcPct val="90000"/>
            </a:lnSpc>
            <a:spcBef>
              <a:spcPct val="0"/>
            </a:spcBef>
            <a:spcAft>
              <a:spcPct val="15000"/>
            </a:spcAft>
            <a:buFont typeface="Wingdings" pitchFamily="2" charset="2"/>
            <a:buChar char="Ø"/>
          </a:pPr>
          <a:endParaRPr lang="en-GB" sz="1300" kern="1200" dirty="0">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Char char="Ø"/>
          </a:pPr>
          <a:r>
            <a:rPr lang="en-GB" sz="1300" b="1" kern="1200" dirty="0">
              <a:solidFill>
                <a:schemeClr val="accent1"/>
              </a:solidFill>
              <a:latin typeface="Arial" panose="020B0604020202020204" pitchFamily="34" charset="0"/>
              <a:cs typeface="Arial" panose="020B0604020202020204" pitchFamily="34" charset="0"/>
            </a:rPr>
            <a:t>Chad</a:t>
          </a:r>
          <a:r>
            <a:rPr lang="en-GB" sz="1300" kern="1200" dirty="0">
              <a:solidFill>
                <a:schemeClr val="bg2">
                  <a:lumMod val="10000"/>
                </a:schemeClr>
              </a:solidFill>
              <a:latin typeface="Arial" panose="020B0604020202020204" pitchFamily="34" charset="0"/>
              <a:cs typeface="Arial" panose="020B0604020202020204" pitchFamily="34" charset="0"/>
            </a:rPr>
            <a:t>: Development stage</a:t>
          </a:r>
        </a:p>
        <a:p>
          <a:pPr marL="114300" lvl="1" indent="-114300" algn="l" defTabSz="577850">
            <a:lnSpc>
              <a:spcPct val="90000"/>
            </a:lnSpc>
            <a:spcBef>
              <a:spcPct val="0"/>
            </a:spcBef>
            <a:spcAft>
              <a:spcPct val="15000"/>
            </a:spcAft>
            <a:buFont typeface="Wingdings" pitchFamily="2" charset="2"/>
            <a:buChar char="Ø"/>
          </a:pPr>
          <a:endParaRPr lang="en-GB" sz="1300" kern="1200" dirty="0">
            <a:solidFill>
              <a:schemeClr val="tx1"/>
            </a:solidFill>
            <a:latin typeface="Arial" panose="020B0604020202020204" pitchFamily="34" charset="0"/>
            <a:cs typeface="Arial" panose="020B0604020202020204" pitchFamily="34" charset="0"/>
          </a:endParaRPr>
        </a:p>
        <a:p>
          <a:pPr marL="114300" lvl="1" indent="-114300" algn="l" defTabSz="577850" rtl="0">
            <a:lnSpc>
              <a:spcPct val="90000"/>
            </a:lnSpc>
            <a:spcBef>
              <a:spcPct val="0"/>
            </a:spcBef>
            <a:spcAft>
              <a:spcPct val="15000"/>
            </a:spcAft>
            <a:buFont typeface="Wingdings" pitchFamily="2" charset="2"/>
            <a:buNone/>
          </a:pPr>
          <a:endParaRPr lang="en-GB" sz="1300" kern="1200" dirty="0">
            <a:solidFill>
              <a:schemeClr val="accent1">
                <a:lumMod val="75000"/>
              </a:schemeClr>
            </a:solidFill>
          </a:endParaRPr>
        </a:p>
        <a:p>
          <a:pPr marL="114300" lvl="1" indent="-114300" algn="l" defTabSz="577850" rtl="0">
            <a:lnSpc>
              <a:spcPct val="90000"/>
            </a:lnSpc>
            <a:spcBef>
              <a:spcPct val="0"/>
            </a:spcBef>
            <a:spcAft>
              <a:spcPct val="15000"/>
            </a:spcAft>
            <a:buFont typeface="Wingdings" pitchFamily="2" charset="2"/>
            <a:buNone/>
          </a:pPr>
          <a:endParaRPr lang="en-GB" sz="1300" kern="1200" dirty="0">
            <a:solidFill>
              <a:schemeClr val="accent1"/>
            </a:solidFill>
          </a:endParaRPr>
        </a:p>
      </dsp:txBody>
      <dsp:txXfrm>
        <a:off x="9205446" y="668154"/>
        <a:ext cx="2690342" cy="5281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2CED9-8CCF-46BA-86F1-54426DD1144B}">
      <dsp:nvSpPr>
        <dsp:cNvPr id="0" name=""/>
        <dsp:cNvSpPr/>
      </dsp:nvSpPr>
      <dsp:spPr>
        <a:xfrm rot="5400000">
          <a:off x="5375609" y="-216003"/>
          <a:ext cx="1019829" cy="1710873"/>
        </a:xfrm>
        <a:prstGeom prst="round2SameRect">
          <a:avLst/>
        </a:prstGeom>
        <a:solidFill>
          <a:srgbClr val="FFC000">
            <a:alpha val="90000"/>
          </a:srgb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 male caregiver, Kwara State</a:t>
          </a:r>
        </a:p>
      </dsp:txBody>
      <dsp:txXfrm rot="-5400000">
        <a:off x="5030087" y="179303"/>
        <a:ext cx="1661089" cy="920261"/>
      </dsp:txXfrm>
    </dsp:sp>
    <dsp:sp modelId="{BF584142-97D5-4432-9D32-55FFAE0428AA}">
      <dsp:nvSpPr>
        <dsp:cNvPr id="0" name=""/>
        <dsp:cNvSpPr/>
      </dsp:nvSpPr>
      <dsp:spPr>
        <a:xfrm>
          <a:off x="240" y="2039"/>
          <a:ext cx="5029846" cy="1274786"/>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“…they (the CDDs) work well to ensure children get the drugs. They come to us to administer the drug to the kids. So, their drugs reach every household.”</a:t>
          </a:r>
          <a:endParaRPr lang="en-US" sz="1800" kern="1200" dirty="0">
            <a:solidFill>
              <a:schemeClr val="tx1"/>
            </a:solidFill>
          </a:endParaRPr>
        </a:p>
      </dsp:txBody>
      <dsp:txXfrm>
        <a:off x="62470" y="64269"/>
        <a:ext cx="4905386" cy="1150326"/>
      </dsp:txXfrm>
    </dsp:sp>
    <dsp:sp modelId="{5406D5B1-DD48-4D36-9B40-433E36D1717A}">
      <dsp:nvSpPr>
        <dsp:cNvPr id="0" name=""/>
        <dsp:cNvSpPr/>
      </dsp:nvSpPr>
      <dsp:spPr>
        <a:xfrm rot="5400000">
          <a:off x="5291674" y="1901199"/>
          <a:ext cx="1019829" cy="1881539"/>
        </a:xfrm>
        <a:prstGeom prst="round2SameRect">
          <a:avLst/>
        </a:prstGeom>
        <a:solidFill>
          <a:srgbClr val="FFC000">
            <a:alpha val="90000"/>
          </a:srgb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 female caregiver, Yobe State</a:t>
          </a:r>
        </a:p>
      </dsp:txBody>
      <dsp:txXfrm rot="-5400000">
        <a:off x="4860819" y="2381838"/>
        <a:ext cx="1831755" cy="920261"/>
      </dsp:txXfrm>
    </dsp:sp>
    <dsp:sp modelId="{1069AB5A-BC5C-42D0-AC0B-2AFE201D57C0}">
      <dsp:nvSpPr>
        <dsp:cNvPr id="0" name=""/>
        <dsp:cNvSpPr/>
      </dsp:nvSpPr>
      <dsp:spPr>
        <a:xfrm>
          <a:off x="240" y="1340565"/>
          <a:ext cx="4858915" cy="1274786"/>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“……does not affect home chores and the CDDs do either revisit the next day or leave a message with your neighbors if they do not meet you at home. More so, they come early hours in the morning before people go out.”</a:t>
          </a:r>
          <a:endParaRPr lang="en-US" sz="1800" kern="1200" dirty="0">
            <a:solidFill>
              <a:schemeClr val="tx1"/>
            </a:solidFill>
          </a:endParaRPr>
        </a:p>
      </dsp:txBody>
      <dsp:txXfrm>
        <a:off x="62470" y="1402795"/>
        <a:ext cx="4734455" cy="1150326"/>
      </dsp:txXfrm>
    </dsp:sp>
    <dsp:sp modelId="{D0B0DC3A-CD71-4607-83FF-864C1563DC72}">
      <dsp:nvSpPr>
        <dsp:cNvPr id="0" name=""/>
        <dsp:cNvSpPr/>
      </dsp:nvSpPr>
      <dsp:spPr>
        <a:xfrm>
          <a:off x="240" y="2679092"/>
          <a:ext cx="4858916" cy="1274786"/>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“if the drug is to be distributed at a fixed point, there would be overcrowding and stampede during collection and this will deter some mothers from going to the facilities for collection of drug for their children.” </a:t>
          </a:r>
          <a:endParaRPr lang="en-US" sz="1800" kern="1200" dirty="0">
            <a:solidFill>
              <a:schemeClr val="tx1"/>
            </a:solidFill>
          </a:endParaRPr>
        </a:p>
      </dsp:txBody>
      <dsp:txXfrm>
        <a:off x="62470" y="2741322"/>
        <a:ext cx="4734456" cy="1150326"/>
      </dsp:txXfrm>
    </dsp:sp>
    <dsp:sp modelId="{AEDC5C4B-D041-49C6-A9EF-C31603DC04C8}">
      <dsp:nvSpPr>
        <dsp:cNvPr id="0" name=""/>
        <dsp:cNvSpPr/>
      </dsp:nvSpPr>
      <dsp:spPr>
        <a:xfrm rot="5400000">
          <a:off x="5214384" y="3771269"/>
          <a:ext cx="1281385" cy="1774083"/>
        </a:xfrm>
        <a:prstGeom prst="round2SameRect">
          <a:avLst/>
        </a:prstGeom>
        <a:solidFill>
          <a:srgbClr val="FFC000">
            <a:alpha val="90000"/>
          </a:srgb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FGD with female caregivers, Nasarawa State</a:t>
          </a:r>
        </a:p>
      </dsp:txBody>
      <dsp:txXfrm rot="-5400000">
        <a:off x="4968035" y="4080170"/>
        <a:ext cx="1711531" cy="1156281"/>
      </dsp:txXfrm>
    </dsp:sp>
    <dsp:sp modelId="{F5F5340C-026A-4268-A533-B0126443EC20}">
      <dsp:nvSpPr>
        <dsp:cNvPr id="0" name=""/>
        <dsp:cNvSpPr/>
      </dsp:nvSpPr>
      <dsp:spPr>
        <a:xfrm>
          <a:off x="240" y="4020917"/>
          <a:ext cx="4967794" cy="1274786"/>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“Door-to-door is better as it eliminates overcrowding and noise pollution in our facilities”</a:t>
          </a:r>
          <a:endParaRPr lang="en-US" sz="1800" kern="1200" dirty="0">
            <a:solidFill>
              <a:schemeClr val="tx1"/>
            </a:solidFill>
          </a:endParaRPr>
        </a:p>
      </dsp:txBody>
      <dsp:txXfrm>
        <a:off x="62470" y="4083147"/>
        <a:ext cx="4843334" cy="1150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84142-97D5-4432-9D32-55FFAE0428AA}">
      <dsp:nvSpPr>
        <dsp:cNvPr id="0" name=""/>
        <dsp:cNvSpPr/>
      </dsp:nvSpPr>
      <dsp:spPr>
        <a:xfrm>
          <a:off x="0" y="97611"/>
          <a:ext cx="5686142" cy="1211371"/>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 some mothers who do not take the drug for their children feel that the Community Drug Distributors were hostile to day” </a:t>
          </a:r>
          <a:r>
            <a:rPr lang="en-US" sz="1800" b="1" i="1" kern="1200" dirty="0">
              <a:solidFill>
                <a:schemeClr val="tx1"/>
              </a:solidFill>
            </a:rPr>
            <a:t>(Negative)</a:t>
          </a:r>
          <a:endParaRPr lang="en-US" sz="1800" b="1" kern="1200" dirty="0">
            <a:solidFill>
              <a:schemeClr val="tx1"/>
            </a:solidFill>
          </a:endParaRPr>
        </a:p>
      </dsp:txBody>
      <dsp:txXfrm>
        <a:off x="59134" y="156745"/>
        <a:ext cx="5567874" cy="1093103"/>
      </dsp:txXfrm>
    </dsp:sp>
    <dsp:sp modelId="{1069AB5A-BC5C-42D0-AC0B-2AFE201D57C0}">
      <dsp:nvSpPr>
        <dsp:cNvPr id="0" name=""/>
        <dsp:cNvSpPr/>
      </dsp:nvSpPr>
      <dsp:spPr>
        <a:xfrm>
          <a:off x="0" y="1253622"/>
          <a:ext cx="5691689" cy="1380417"/>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“……offers greater opportunities for engagement between caregivers and CDDs. The CDDs come to enlighten us on the drugs: how best to use it, the time to administer it and how to notice any development that may arise.” </a:t>
          </a:r>
          <a:r>
            <a:rPr lang="en-US" sz="1800" b="1" i="1" kern="1200" dirty="0">
              <a:solidFill>
                <a:schemeClr val="tx1"/>
              </a:solidFill>
            </a:rPr>
            <a:t>(Positive)</a:t>
          </a:r>
          <a:endParaRPr lang="en-US" sz="1800" b="1" kern="1200" dirty="0">
            <a:solidFill>
              <a:schemeClr val="tx1"/>
            </a:solidFill>
          </a:endParaRPr>
        </a:p>
      </dsp:txBody>
      <dsp:txXfrm>
        <a:off x="67386" y="1321008"/>
        <a:ext cx="5556917" cy="1245645"/>
      </dsp:txXfrm>
    </dsp:sp>
    <dsp:sp modelId="{D0B0DC3A-CD71-4607-83FF-864C1563DC72}">
      <dsp:nvSpPr>
        <dsp:cNvPr id="0" name=""/>
        <dsp:cNvSpPr/>
      </dsp:nvSpPr>
      <dsp:spPr>
        <a:xfrm>
          <a:off x="5550" y="2706759"/>
          <a:ext cx="5686142" cy="1315936"/>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 they (the CDDs) work well to ensure children get the drugs. They come to us to administer the drug to the kids. So, their drugs reach every household “  </a:t>
          </a:r>
          <a:r>
            <a:rPr lang="en-US" sz="1800" b="1" i="1" kern="1200" dirty="0">
              <a:solidFill>
                <a:schemeClr val="tx1"/>
              </a:solidFill>
            </a:rPr>
            <a:t>(Positive)</a:t>
          </a:r>
          <a:endParaRPr lang="en-US" sz="1800" b="1" kern="1200" dirty="0">
            <a:solidFill>
              <a:schemeClr val="tx1"/>
            </a:solidFill>
          </a:endParaRPr>
        </a:p>
      </dsp:txBody>
      <dsp:txXfrm>
        <a:off x="69789" y="2770998"/>
        <a:ext cx="5557664" cy="1187458"/>
      </dsp:txXfrm>
    </dsp:sp>
    <dsp:sp modelId="{F5F5340C-026A-4268-A533-B0126443EC20}">
      <dsp:nvSpPr>
        <dsp:cNvPr id="0" name=""/>
        <dsp:cNvSpPr/>
      </dsp:nvSpPr>
      <dsp:spPr>
        <a:xfrm>
          <a:off x="3" y="4089551"/>
          <a:ext cx="5686142" cy="1211371"/>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“Where we have trust issues is when CDD are not residents/indigenes of the area in question and this trust gap is usually filled by their supervisors who are working in the health facilities of the areas”</a:t>
          </a:r>
          <a:endParaRPr lang="en-US" sz="1800" kern="1200" dirty="0">
            <a:solidFill>
              <a:schemeClr val="tx1"/>
            </a:solidFill>
          </a:endParaRPr>
        </a:p>
      </dsp:txBody>
      <dsp:txXfrm>
        <a:off x="59137" y="4148685"/>
        <a:ext cx="5567874" cy="1093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38722-74E1-4020-8126-02EAA7F581BE}">
      <dsp:nvSpPr>
        <dsp:cNvPr id="0" name=""/>
        <dsp:cNvSpPr/>
      </dsp:nvSpPr>
      <dsp:spPr>
        <a:xfrm>
          <a:off x="7452" y="136055"/>
          <a:ext cx="1972199" cy="401440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solidFill>
                <a:schemeClr val="tx1"/>
              </a:solidFill>
            </a:rPr>
            <a:t>“those who reject the drugs do so because they think it is harmful to their children.”</a:t>
          </a:r>
          <a:r>
            <a:rPr lang="en-US" sz="2000" kern="1200" dirty="0">
              <a:solidFill>
                <a:schemeClr val="tx1"/>
              </a:solidFill>
            </a:rPr>
            <a:t> </a:t>
          </a:r>
        </a:p>
      </dsp:txBody>
      <dsp:txXfrm>
        <a:off x="65216" y="193819"/>
        <a:ext cx="1856671" cy="3898875"/>
      </dsp:txXfrm>
    </dsp:sp>
    <dsp:sp modelId="{D214FD89-2819-4934-A732-FE83B35C4313}">
      <dsp:nvSpPr>
        <dsp:cNvPr id="0" name=""/>
        <dsp:cNvSpPr/>
      </dsp:nvSpPr>
      <dsp:spPr>
        <a:xfrm>
          <a:off x="204672" y="4150459"/>
          <a:ext cx="197219" cy="740615"/>
        </a:xfrm>
        <a:custGeom>
          <a:avLst/>
          <a:gdLst/>
          <a:ahLst/>
          <a:cxnLst/>
          <a:rect l="0" t="0" r="0" b="0"/>
          <a:pathLst>
            <a:path>
              <a:moveTo>
                <a:pt x="0" y="0"/>
              </a:moveTo>
              <a:lnTo>
                <a:pt x="0" y="740615"/>
              </a:lnTo>
              <a:lnTo>
                <a:pt x="197219" y="740615"/>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33E0A0-7216-404C-8F99-5C961CEF484A}">
      <dsp:nvSpPr>
        <dsp:cNvPr id="0" name=""/>
        <dsp:cNvSpPr/>
      </dsp:nvSpPr>
      <dsp:spPr>
        <a:xfrm>
          <a:off x="401892" y="4356964"/>
          <a:ext cx="1321628" cy="1068222"/>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A caregiver in rural Kano, FGD</a:t>
          </a:r>
        </a:p>
      </dsp:txBody>
      <dsp:txXfrm>
        <a:off x="433179" y="4388251"/>
        <a:ext cx="1259054" cy="1005648"/>
      </dsp:txXfrm>
    </dsp:sp>
    <dsp:sp modelId="{C6682CB9-A473-4778-BA3D-2B61BC8BA7B9}">
      <dsp:nvSpPr>
        <dsp:cNvPr id="0" name=""/>
        <dsp:cNvSpPr/>
      </dsp:nvSpPr>
      <dsp:spPr>
        <a:xfrm>
          <a:off x="2392660" y="136055"/>
          <a:ext cx="2261900" cy="400441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“some people have a belief that their children could be harmed when they take the drugs. That is why they do not accept it. For instance, some people believe that the drugs can cause infertility in the future</a:t>
          </a:r>
          <a:r>
            <a:rPr lang="en-US" sz="1800" kern="1200" dirty="0"/>
            <a:t>”</a:t>
          </a:r>
        </a:p>
      </dsp:txBody>
      <dsp:txXfrm>
        <a:off x="2458909" y="202304"/>
        <a:ext cx="2129402" cy="3871919"/>
      </dsp:txXfrm>
    </dsp:sp>
    <dsp:sp modelId="{1E736728-2897-4BDA-B222-A146BD826830}">
      <dsp:nvSpPr>
        <dsp:cNvPr id="0" name=""/>
        <dsp:cNvSpPr/>
      </dsp:nvSpPr>
      <dsp:spPr>
        <a:xfrm>
          <a:off x="2618850" y="4140473"/>
          <a:ext cx="226190" cy="747587"/>
        </a:xfrm>
        <a:custGeom>
          <a:avLst/>
          <a:gdLst/>
          <a:ahLst/>
          <a:cxnLst/>
          <a:rect l="0" t="0" r="0" b="0"/>
          <a:pathLst>
            <a:path>
              <a:moveTo>
                <a:pt x="0" y="0"/>
              </a:moveTo>
              <a:lnTo>
                <a:pt x="0" y="747587"/>
              </a:lnTo>
              <a:lnTo>
                <a:pt x="226190" y="747587"/>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0DDE4F-ACCE-4692-9BAE-C7E8F9E15EF8}">
      <dsp:nvSpPr>
        <dsp:cNvPr id="0" name=""/>
        <dsp:cNvSpPr/>
      </dsp:nvSpPr>
      <dsp:spPr>
        <a:xfrm>
          <a:off x="2845040" y="4346977"/>
          <a:ext cx="1396722" cy="1082165"/>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160640"/>
              <a:satOff val="-6455"/>
              <a:lumOff val="138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Another caregiver in rural Kano, FGD</a:t>
          </a:r>
        </a:p>
      </dsp:txBody>
      <dsp:txXfrm>
        <a:off x="2876736" y="4378673"/>
        <a:ext cx="1333330" cy="1018773"/>
      </dsp:txXfrm>
    </dsp:sp>
    <dsp:sp modelId="{C6938799-1202-45CA-B771-57105585F01B}">
      <dsp:nvSpPr>
        <dsp:cNvPr id="0" name=""/>
        <dsp:cNvSpPr/>
      </dsp:nvSpPr>
      <dsp:spPr>
        <a:xfrm>
          <a:off x="5067569" y="136055"/>
          <a:ext cx="3982974" cy="402865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chemeClr val="tx1"/>
              </a:solidFill>
            </a:rPr>
            <a:t>“There are few challenges. It is not all the households in his domain that understand the essence of the campaign. While some household are receptive, others do resist, although we usually overcome this by summoning such people to the palace to further enlighten them on the importance and need for their children to partake in the programme. This works because even before we conclude, they call and give permission to allow the SPAQ to be administered on their children</a:t>
          </a:r>
          <a:r>
            <a:rPr lang="en-US" sz="1800" i="1" kern="1200" dirty="0"/>
            <a:t>.” </a:t>
          </a:r>
          <a:endParaRPr lang="en-US" sz="1800" kern="1200" dirty="0"/>
        </a:p>
      </dsp:txBody>
      <dsp:txXfrm>
        <a:off x="5184226" y="252712"/>
        <a:ext cx="3749660" cy="3795338"/>
      </dsp:txXfrm>
    </dsp:sp>
    <dsp:sp modelId="{62A32A9E-03A1-4163-AF13-CBD51CA68C4E}">
      <dsp:nvSpPr>
        <dsp:cNvPr id="0" name=""/>
        <dsp:cNvSpPr/>
      </dsp:nvSpPr>
      <dsp:spPr>
        <a:xfrm>
          <a:off x="5465867" y="4164708"/>
          <a:ext cx="398297" cy="737179"/>
        </a:xfrm>
        <a:custGeom>
          <a:avLst/>
          <a:gdLst/>
          <a:ahLst/>
          <a:cxnLst/>
          <a:rect l="0" t="0" r="0" b="0"/>
          <a:pathLst>
            <a:path>
              <a:moveTo>
                <a:pt x="0" y="0"/>
              </a:moveTo>
              <a:lnTo>
                <a:pt x="0" y="737179"/>
              </a:lnTo>
              <a:lnTo>
                <a:pt x="398297" y="737179"/>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7581E-5F7E-4555-B6E6-C28941937A40}">
      <dsp:nvSpPr>
        <dsp:cNvPr id="0" name=""/>
        <dsp:cNvSpPr/>
      </dsp:nvSpPr>
      <dsp:spPr>
        <a:xfrm>
          <a:off x="5864164" y="4371213"/>
          <a:ext cx="1321628" cy="1061349"/>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A traditional Leader, Nasarawa</a:t>
          </a:r>
        </a:p>
      </dsp:txBody>
      <dsp:txXfrm>
        <a:off x="5895250" y="4402299"/>
        <a:ext cx="1259456" cy="999177"/>
      </dsp:txXfrm>
    </dsp:sp>
    <dsp:sp modelId="{8E73491E-793D-4E44-8F56-9BC3FFD88B61}">
      <dsp:nvSpPr>
        <dsp:cNvPr id="0" name=""/>
        <dsp:cNvSpPr/>
      </dsp:nvSpPr>
      <dsp:spPr>
        <a:xfrm>
          <a:off x="9471004" y="266426"/>
          <a:ext cx="2338307" cy="3808709"/>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Resistance driven by mistrust, hesitancy, skepticism and conspiracy theory has always undermined access to, and utilization of, healthcare in Nigeria</a:t>
          </a:r>
        </a:p>
      </dsp:txBody>
      <dsp:txXfrm>
        <a:off x="9539491" y="334913"/>
        <a:ext cx="2201333" cy="36717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F1510-DBBA-465A-BFDF-A0DB1C37F52E}">
      <dsp:nvSpPr>
        <dsp:cNvPr id="0" name=""/>
        <dsp:cNvSpPr/>
      </dsp:nvSpPr>
      <dsp:spPr>
        <a:xfrm>
          <a:off x="1028313" y="532126"/>
          <a:ext cx="2178267" cy="3679217"/>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Reported in Yobe, Nasarawa, Kano, Kwara States</a:t>
          </a:r>
        </a:p>
      </dsp:txBody>
      <dsp:txXfrm>
        <a:off x="1092112" y="595925"/>
        <a:ext cx="2050669" cy="3551619"/>
      </dsp:txXfrm>
    </dsp:sp>
    <dsp:sp modelId="{F24B8BA0-0A4A-4B4C-B798-6EB0DE29011C}">
      <dsp:nvSpPr>
        <dsp:cNvPr id="0" name=""/>
        <dsp:cNvSpPr/>
      </dsp:nvSpPr>
      <dsp:spPr>
        <a:xfrm>
          <a:off x="3475286" y="3917"/>
          <a:ext cx="2165232" cy="4549478"/>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“..there are communities that SPAQ did not reach them. During the last SMC campaign, the SPAQ allocated to the teams was insufficient to cover the entire LGA”</a:t>
          </a:r>
        </a:p>
      </dsp:txBody>
      <dsp:txXfrm>
        <a:off x="3538703" y="67334"/>
        <a:ext cx="2038398" cy="4422644"/>
      </dsp:txXfrm>
    </dsp:sp>
    <dsp:sp modelId="{47C7DFA6-B53B-4955-8364-752D1B8D99F9}">
      <dsp:nvSpPr>
        <dsp:cNvPr id="0" name=""/>
        <dsp:cNvSpPr/>
      </dsp:nvSpPr>
      <dsp:spPr>
        <a:xfrm>
          <a:off x="3691809" y="4553396"/>
          <a:ext cx="216523" cy="811962"/>
        </a:xfrm>
        <a:custGeom>
          <a:avLst/>
          <a:gdLst/>
          <a:ahLst/>
          <a:cxnLst/>
          <a:rect l="0" t="0" r="0" b="0"/>
          <a:pathLst>
            <a:path>
              <a:moveTo>
                <a:pt x="0" y="0"/>
              </a:moveTo>
              <a:lnTo>
                <a:pt x="0" y="811962"/>
              </a:lnTo>
              <a:lnTo>
                <a:pt x="216523" y="8119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B7D9FD-5345-43E1-8DBD-07F8E8AB03D5}">
      <dsp:nvSpPr>
        <dsp:cNvPr id="0" name=""/>
        <dsp:cNvSpPr/>
      </dsp:nvSpPr>
      <dsp:spPr>
        <a:xfrm>
          <a:off x="3908333" y="4824050"/>
          <a:ext cx="1732186" cy="108261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LGA Focal Person, Yobe State</a:t>
          </a:r>
        </a:p>
      </dsp:txBody>
      <dsp:txXfrm>
        <a:off x="3940042" y="4855759"/>
        <a:ext cx="1668768" cy="1019198"/>
      </dsp:txXfrm>
    </dsp:sp>
    <dsp:sp modelId="{E5D5AD5B-50C7-48CC-AA34-BF93AECC2CE4}">
      <dsp:nvSpPr>
        <dsp:cNvPr id="0" name=""/>
        <dsp:cNvSpPr/>
      </dsp:nvSpPr>
      <dsp:spPr>
        <a:xfrm>
          <a:off x="6181827" y="3917"/>
          <a:ext cx="2165232" cy="451026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“..that there are some areas, such as Oke-Ero, that are hard to reach. Some of these areas are waterlogged, which make access difficult</a:t>
          </a:r>
          <a:r>
            <a:rPr lang="en-US" sz="1800" kern="1200" dirty="0">
              <a:solidFill>
                <a:schemeClr val="tx1"/>
              </a:solidFill>
            </a:rPr>
            <a:t>”</a:t>
          </a:r>
        </a:p>
      </dsp:txBody>
      <dsp:txXfrm>
        <a:off x="6245244" y="67334"/>
        <a:ext cx="2038398" cy="4383432"/>
      </dsp:txXfrm>
    </dsp:sp>
    <dsp:sp modelId="{ED09C4FF-A203-4043-9496-00C5B870C656}">
      <dsp:nvSpPr>
        <dsp:cNvPr id="0" name=""/>
        <dsp:cNvSpPr/>
      </dsp:nvSpPr>
      <dsp:spPr>
        <a:xfrm>
          <a:off x="6398350" y="4514183"/>
          <a:ext cx="271364" cy="762080"/>
        </a:xfrm>
        <a:custGeom>
          <a:avLst/>
          <a:gdLst/>
          <a:ahLst/>
          <a:cxnLst/>
          <a:rect l="0" t="0" r="0" b="0"/>
          <a:pathLst>
            <a:path>
              <a:moveTo>
                <a:pt x="0" y="0"/>
              </a:moveTo>
              <a:lnTo>
                <a:pt x="0" y="762080"/>
              </a:lnTo>
              <a:lnTo>
                <a:pt x="271364" y="762080"/>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0731FB-7081-4150-95E1-A7815EEC8920}">
      <dsp:nvSpPr>
        <dsp:cNvPr id="0" name=""/>
        <dsp:cNvSpPr/>
      </dsp:nvSpPr>
      <dsp:spPr>
        <a:xfrm>
          <a:off x="6669715" y="4627079"/>
          <a:ext cx="1732186" cy="129837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Malaria Programme Manager, Kwara State</a:t>
          </a:r>
        </a:p>
      </dsp:txBody>
      <dsp:txXfrm>
        <a:off x="6707743" y="4665107"/>
        <a:ext cx="1656130" cy="1222314"/>
      </dsp:txXfrm>
    </dsp:sp>
    <dsp:sp modelId="{986A2639-0E74-496A-909B-779000E598BD}">
      <dsp:nvSpPr>
        <dsp:cNvPr id="0" name=""/>
        <dsp:cNvSpPr/>
      </dsp:nvSpPr>
      <dsp:spPr>
        <a:xfrm>
          <a:off x="8888368" y="3917"/>
          <a:ext cx="2165232" cy="4515268"/>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“the drugs are inadequate in this community because it does not go round to all, especially here in </a:t>
          </a:r>
          <a:r>
            <a:rPr lang="en-US" sz="1800" b="1" kern="1200" dirty="0" err="1">
              <a:solidFill>
                <a:schemeClr val="tx1"/>
              </a:solidFill>
            </a:rPr>
            <a:t>Daderi</a:t>
          </a:r>
          <a:r>
            <a:rPr lang="en-US" sz="1800" b="1" kern="1200" dirty="0">
              <a:solidFill>
                <a:schemeClr val="tx1"/>
              </a:solidFill>
            </a:rPr>
            <a:t>, </a:t>
          </a:r>
          <a:r>
            <a:rPr lang="en-US" sz="1800" b="1" kern="1200" dirty="0" err="1">
              <a:solidFill>
                <a:schemeClr val="tx1"/>
              </a:solidFill>
            </a:rPr>
            <a:t>Kokona</a:t>
          </a:r>
          <a:r>
            <a:rPr lang="en-US" sz="1800" b="1" kern="1200" dirty="0">
              <a:solidFill>
                <a:schemeClr val="tx1"/>
              </a:solidFill>
            </a:rPr>
            <a:t> LGA</a:t>
          </a:r>
          <a:r>
            <a:rPr lang="en-US" sz="1800" kern="1200" dirty="0">
              <a:solidFill>
                <a:schemeClr val="tx1"/>
              </a:solidFill>
            </a:rPr>
            <a:t>”</a:t>
          </a:r>
        </a:p>
      </dsp:txBody>
      <dsp:txXfrm>
        <a:off x="8951785" y="67334"/>
        <a:ext cx="2038398" cy="4388434"/>
      </dsp:txXfrm>
    </dsp:sp>
    <dsp:sp modelId="{425EF66D-BB34-4E75-A086-6881C6140DCD}">
      <dsp:nvSpPr>
        <dsp:cNvPr id="0" name=""/>
        <dsp:cNvSpPr/>
      </dsp:nvSpPr>
      <dsp:spPr>
        <a:xfrm>
          <a:off x="9104891" y="4519185"/>
          <a:ext cx="211309" cy="732725"/>
        </a:xfrm>
        <a:custGeom>
          <a:avLst/>
          <a:gdLst/>
          <a:ahLst/>
          <a:cxnLst/>
          <a:rect l="0" t="0" r="0" b="0"/>
          <a:pathLst>
            <a:path>
              <a:moveTo>
                <a:pt x="0" y="0"/>
              </a:moveTo>
              <a:lnTo>
                <a:pt x="0" y="732725"/>
              </a:lnTo>
              <a:lnTo>
                <a:pt x="211309" y="732725"/>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88BEC-8258-42CF-9585-859252A6784E}">
      <dsp:nvSpPr>
        <dsp:cNvPr id="0" name=""/>
        <dsp:cNvSpPr/>
      </dsp:nvSpPr>
      <dsp:spPr>
        <a:xfrm>
          <a:off x="9316201" y="4590140"/>
          <a:ext cx="1732186" cy="1323541"/>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Male caregiver, Nasarawa State</a:t>
          </a:r>
        </a:p>
      </dsp:txBody>
      <dsp:txXfrm>
        <a:off x="9354966" y="4628905"/>
        <a:ext cx="1654656" cy="12460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24244-CE4C-A149-B561-A50B480EB163}">
      <dsp:nvSpPr>
        <dsp:cNvPr id="0" name=""/>
        <dsp:cNvSpPr/>
      </dsp:nvSpPr>
      <dsp:spPr>
        <a:xfrm>
          <a:off x="0" y="242"/>
          <a:ext cx="65581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BA2CF-6F2F-AA45-91EE-59D83A91A7BD}">
      <dsp:nvSpPr>
        <dsp:cNvPr id="0" name=""/>
        <dsp:cNvSpPr/>
      </dsp:nvSpPr>
      <dsp:spPr>
        <a:xfrm>
          <a:off x="0" y="242"/>
          <a:ext cx="6558129" cy="155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a:t>
          </a:r>
          <a:r>
            <a:rPr lang="en-GB" sz="1700" kern="1200" dirty="0"/>
            <a:t>We have made it one of the key factors to the hired personnel how much they are going to be paid before the work begin and we try to pay that exact amount,, we promised them. People may not  be completely satisfied with the remuneration but a good number of them are happy with it”. </a:t>
          </a:r>
        </a:p>
        <a:p>
          <a:pPr marL="0" lvl="0" indent="0" algn="l" defTabSz="711200">
            <a:lnSpc>
              <a:spcPct val="90000"/>
            </a:lnSpc>
            <a:spcBef>
              <a:spcPct val="0"/>
            </a:spcBef>
            <a:spcAft>
              <a:spcPct val="35000"/>
            </a:spcAft>
            <a:buNone/>
          </a:pPr>
          <a:r>
            <a:rPr lang="en-GB" sz="1700" b="1" i="1" kern="1200" dirty="0"/>
            <a:t>(WHO Stakeholder, Abuja).</a:t>
          </a:r>
          <a:endParaRPr lang="en-US" sz="1700" b="1" i="1" kern="1200" dirty="0"/>
        </a:p>
      </dsp:txBody>
      <dsp:txXfrm>
        <a:off x="0" y="242"/>
        <a:ext cx="6558129" cy="1551900"/>
      </dsp:txXfrm>
    </dsp:sp>
    <dsp:sp modelId="{5C5A02AF-3F82-7645-93FF-23DD945E649C}">
      <dsp:nvSpPr>
        <dsp:cNvPr id="0" name=""/>
        <dsp:cNvSpPr/>
      </dsp:nvSpPr>
      <dsp:spPr>
        <a:xfrm>
          <a:off x="0" y="1552142"/>
          <a:ext cx="65581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CD9CA-26B3-7E49-85C7-B81393272917}">
      <dsp:nvSpPr>
        <dsp:cNvPr id="0" name=""/>
        <dsp:cNvSpPr/>
      </dsp:nvSpPr>
      <dsp:spPr>
        <a:xfrm>
          <a:off x="0" y="1552142"/>
          <a:ext cx="6558129" cy="155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a:t>
          </a:r>
          <a:r>
            <a:rPr lang="en-GB" sz="1600" kern="1200" dirty="0"/>
            <a:t>the feedbacks we get from the field personnel, supervisors, and the rest show the need for increase in remuneration. This need is very pronounced where particularly the CDDs are not from the area where they are working. They spend a lot of money on transportation and this makes us to fear that it might affect the policy of delivery.” </a:t>
          </a:r>
        </a:p>
        <a:p>
          <a:pPr marL="0" lvl="0" indent="0" algn="l" defTabSz="666750">
            <a:lnSpc>
              <a:spcPct val="90000"/>
            </a:lnSpc>
            <a:spcBef>
              <a:spcPct val="0"/>
            </a:spcBef>
            <a:spcAft>
              <a:spcPct val="35000"/>
            </a:spcAft>
            <a:buNone/>
          </a:pPr>
          <a:r>
            <a:rPr lang="en-GB" sz="1600" b="1" i="1" kern="1200" dirty="0"/>
            <a:t>(Malaria Consortium Stakeholder, Abuja)</a:t>
          </a:r>
          <a:endParaRPr lang="en-US" sz="1600" b="1" i="1" kern="1200" dirty="0"/>
        </a:p>
      </dsp:txBody>
      <dsp:txXfrm>
        <a:off x="0" y="1552142"/>
        <a:ext cx="6558129" cy="1551900"/>
      </dsp:txXfrm>
    </dsp:sp>
    <dsp:sp modelId="{0EC4A4F3-362F-A641-8A54-042764C3C534}">
      <dsp:nvSpPr>
        <dsp:cNvPr id="0" name=""/>
        <dsp:cNvSpPr/>
      </dsp:nvSpPr>
      <dsp:spPr>
        <a:xfrm>
          <a:off x="0" y="3104043"/>
          <a:ext cx="65581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D1348-A0ED-3B41-BCB8-5FCD1353047F}">
      <dsp:nvSpPr>
        <dsp:cNvPr id="0" name=""/>
        <dsp:cNvSpPr/>
      </dsp:nvSpPr>
      <dsp:spPr>
        <a:xfrm>
          <a:off x="0" y="3104043"/>
          <a:ext cx="6551724" cy="1594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 </a:t>
          </a:r>
          <a:r>
            <a:rPr lang="en-GB" sz="1800" kern="1200" dirty="0"/>
            <a:t>We face the challenges of late payment. When we are about to start the second cycle, the CCDs refuse to participate/implement it. I have to start persuading them by sending them messages, assuring them that the money will soon be paid”. </a:t>
          </a:r>
        </a:p>
        <a:p>
          <a:pPr marL="0" lvl="0" indent="0" algn="l" defTabSz="622300">
            <a:lnSpc>
              <a:spcPct val="90000"/>
            </a:lnSpc>
            <a:spcBef>
              <a:spcPct val="0"/>
            </a:spcBef>
            <a:spcAft>
              <a:spcPct val="35000"/>
            </a:spcAft>
            <a:buNone/>
          </a:pPr>
          <a:r>
            <a:rPr lang="en-GB" sz="1800" b="1" i="1" kern="1200" dirty="0"/>
            <a:t>(Programme Manager, </a:t>
          </a:r>
          <a:r>
            <a:rPr lang="en-GB" sz="1800" b="1" i="1" kern="1200" dirty="0" err="1"/>
            <a:t>Kwara</a:t>
          </a:r>
          <a:r>
            <a:rPr lang="en-GB" sz="1800" b="1" i="1" kern="1200" dirty="0"/>
            <a:t> State)</a:t>
          </a:r>
          <a:endParaRPr lang="en-US" sz="1800" b="1" i="1" kern="1200" dirty="0"/>
        </a:p>
      </dsp:txBody>
      <dsp:txXfrm>
        <a:off x="0" y="3104043"/>
        <a:ext cx="6551724" cy="1594143"/>
      </dsp:txXfrm>
    </dsp:sp>
    <dsp:sp modelId="{178E7DEE-6AA6-9645-8175-35B47D86E410}">
      <dsp:nvSpPr>
        <dsp:cNvPr id="0" name=""/>
        <dsp:cNvSpPr/>
      </dsp:nvSpPr>
      <dsp:spPr>
        <a:xfrm>
          <a:off x="0" y="4698186"/>
          <a:ext cx="65581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8C671-B4CF-AC48-96AF-CFFABAB1808F}">
      <dsp:nvSpPr>
        <dsp:cNvPr id="0" name=""/>
        <dsp:cNvSpPr/>
      </dsp:nvSpPr>
      <dsp:spPr>
        <a:xfrm>
          <a:off x="0" y="4698186"/>
          <a:ext cx="6558129" cy="155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a:t>
          </a:r>
          <a:r>
            <a:rPr lang="en-GB" sz="1800" kern="1200" dirty="0"/>
            <a:t>To ease financial burden, government should make deliberate effort at harnessing domestic fund for SMC. Furthermore, since the driving cost for SMC is on payment of </a:t>
          </a:r>
          <a:r>
            <a:rPr lang="en-GB" sz="1800" kern="1200" dirty="0" err="1"/>
            <a:t>personnels</a:t>
          </a:r>
          <a:r>
            <a:rPr lang="en-GB" sz="1800" kern="1200" dirty="0"/>
            <a:t>, volunteerism at the community level should be promoted to reduce cost”. </a:t>
          </a:r>
        </a:p>
        <a:p>
          <a:pPr marL="0" lvl="0" indent="0" algn="l" defTabSz="622300">
            <a:lnSpc>
              <a:spcPct val="90000"/>
            </a:lnSpc>
            <a:spcBef>
              <a:spcPct val="0"/>
            </a:spcBef>
            <a:spcAft>
              <a:spcPct val="35000"/>
            </a:spcAft>
            <a:buNone/>
          </a:pPr>
          <a:r>
            <a:rPr lang="en-GB" sz="1800" kern="1200" dirty="0"/>
            <a:t> </a:t>
          </a:r>
          <a:r>
            <a:rPr lang="en-GB" sz="1800" b="1" i="1" kern="1200" dirty="0"/>
            <a:t>(US President Malaria Initiative Stakeholder, Abuja)</a:t>
          </a:r>
          <a:endParaRPr lang="en-US" sz="1800" b="1" i="1" kern="1200" dirty="0"/>
        </a:p>
      </dsp:txBody>
      <dsp:txXfrm>
        <a:off x="0" y="4698186"/>
        <a:ext cx="6558129" cy="15519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18292-F576-49A1-B617-5FEBF5F148DC}" type="datetimeFigureOut">
              <a:rPr lang="fr-CH" smtClean="0"/>
              <a:t>08.11.2023</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1652B-5237-472F-93BA-7813CC966B85}" type="slidenum">
              <a:rPr lang="fr-CH" smtClean="0"/>
              <a:t>‹#›</a:t>
            </a:fld>
            <a:endParaRPr lang="fr-CH"/>
          </a:p>
        </p:txBody>
      </p:sp>
    </p:spTree>
    <p:extLst>
      <p:ext uri="{BB962C8B-B14F-4D97-AF65-F5344CB8AC3E}">
        <p14:creationId xmlns:p14="http://schemas.microsoft.com/office/powerpoint/2010/main" val="419087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WHO analyses showed that key malaria indicators had not improved since 2015. The need to make full use of proven tools was emphasized. There was an emphasis on SMC and its focus on countries with a very high burden of malaria mortality. Although child survival has improved, child mortality (% dying before age of 5) remains above 10% in most of the SMC countries, and malaria remains a leading cause of death. The maps produced by the malaria atlas project highlight the areas of high prevalence and high malaria mortality. OPT-SMC was a response to the 2018 WHO call, and focusses on 13 countries in these high burden regions.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E6F7-E8FC-4585-8D22-10CBBBE63A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98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E039-6B7E-8441-9707-E0E36BF938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05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funding from the European and Developing Countries Clinical Trials Partnership (EDCTP), the OPT-SMC project will support 14 countries in West Africa and Central Africa to conduct implementation research on SMC, working in partnership with the University of </a:t>
            </a:r>
            <a:r>
              <a:rPr lang="en-US" sz="1200" i="1" kern="1200" dirty="0" err="1">
                <a:solidFill>
                  <a:schemeClr val="tx1"/>
                </a:solidFill>
                <a:effectLst/>
                <a:latin typeface="+mn-lt"/>
                <a:ea typeface="+mn-ea"/>
                <a:cs typeface="+mn-cs"/>
              </a:rPr>
              <a:t>ThièsMa</a:t>
            </a:r>
            <a:r>
              <a:rPr lang="en-US" sz="1200" kern="1200" dirty="0">
                <a:solidFill>
                  <a:schemeClr val="tx1"/>
                </a:solidFill>
                <a:effectLst/>
                <a:latin typeface="+mn-lt"/>
                <a:ea typeface="+mn-ea"/>
                <a:cs typeface="+mn-cs"/>
              </a:rPr>
              <a:t> in Senegal, TDR, Medicines for Malaria Venture (MMV), and the London School of Hygiene and Tropical Medicine (LSHTM).</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E039-6B7E-8441-9707-E0E36BF938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92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p:txBody>
          <a:bodyPr/>
          <a:lstStyle/>
          <a:p>
            <a:r>
              <a:rPr lang="en-GB" sz="1200" kern="1200" dirty="0">
                <a:solidFill>
                  <a:schemeClr val="tx1"/>
                </a:solidFill>
                <a:effectLst/>
                <a:latin typeface="+mn-lt"/>
                <a:ea typeface="+mn-ea"/>
                <a:cs typeface="+mn-cs"/>
              </a:rPr>
              <a:t>Thank you!</a:t>
            </a:r>
          </a:p>
          <a:p>
            <a:r>
              <a:rPr lang="en-GB" sz="1200" kern="1200" dirty="0">
                <a:solidFill>
                  <a:schemeClr val="tx1"/>
                </a:solidFill>
                <a:effectLst/>
                <a:latin typeface="+mn-lt"/>
                <a:ea typeface="+mn-ea"/>
                <a:cs typeface="+mn-cs"/>
              </a:rPr>
              <a:t>As thesis, we explored health seeking behaviours for febrile illnesses post-Ebola virus disease outbreak in Guinea, taking the case of children under 5 years in a malaria endemic zone.</a:t>
            </a:r>
          </a:p>
          <a:p>
            <a:r>
              <a:rPr lang="en-GB" sz="1200" kern="1200">
                <a:solidFill>
                  <a:schemeClr val="tx1"/>
                </a:solidFill>
                <a:effectLst/>
                <a:latin typeface="+mn-lt"/>
                <a:ea typeface="+mn-ea"/>
                <a:cs typeface="+mn-cs"/>
              </a:rPr>
              <a:t>The expression Ebola virus disease is abbreviated EVD in my slides, but for easy communication I will use the term Ebola</a:t>
            </a:r>
          </a:p>
        </p:txBody>
      </p:sp>
      <p:sp>
        <p:nvSpPr>
          <p:cNvPr id="6" name="Notes Placeholder 5"/>
          <p:cNvSpPr>
            <a:spLocks noGrp="1"/>
          </p:cNvSpPr>
          <p:nvPr>
            <p:ph type="body" idx="1"/>
          </p:nvPr>
        </p:nvSpPr>
        <p:spPr/>
        <p:txBody>
          <a:bodyPr/>
          <a:lstStyle/>
          <a:p>
            <a:r>
              <a:rPr lang="en-GB" sz="1200" kern="1200" dirty="0">
                <a:solidFill>
                  <a:schemeClr val="tx1"/>
                </a:solidFill>
                <a:effectLst/>
                <a:latin typeface="+mn-lt"/>
                <a:ea typeface="+mn-ea"/>
                <a:cs typeface="+mn-cs"/>
              </a:rPr>
              <a:t>As thesis, we explored health seeking behaviours for febrile illnesses post-Ebola virus disease outbreak in Guinea, taking the case of children under 5 years in a malaria endemic zone.</a:t>
            </a:r>
            <a:endParaRPr lang="en-GB" dirty="0"/>
          </a:p>
        </p:txBody>
      </p:sp>
    </p:spTree>
    <p:extLst>
      <p:ext uri="{BB962C8B-B14F-4D97-AF65-F5344CB8AC3E}">
        <p14:creationId xmlns:p14="http://schemas.microsoft.com/office/powerpoint/2010/main" val="337990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context of our study is that Guinea was one of the countries affected by the West-African EVD outbreak from 2013 to 2015.</a:t>
            </a:r>
          </a:p>
          <a:p>
            <a:r>
              <a:rPr lang="en-GB" sz="1200" kern="1200" dirty="0">
                <a:solidFill>
                  <a:schemeClr val="tx1"/>
                </a:solidFill>
                <a:effectLst/>
                <a:latin typeface="+mn-lt"/>
                <a:ea typeface="+mn-ea"/>
                <a:cs typeface="+mn-cs"/>
              </a:rPr>
              <a:t>Countrywide, more than 3 thousands and 3 hundreds people were infected, of which more than 2 thousand people died.</a:t>
            </a:r>
          </a:p>
          <a:p>
            <a:r>
              <a:rPr lang="en-GB" sz="1200" kern="1200" dirty="0">
                <a:solidFill>
                  <a:schemeClr val="tx1"/>
                </a:solidFill>
                <a:effectLst/>
                <a:latin typeface="+mn-lt"/>
                <a:ea typeface="+mn-ea"/>
                <a:cs typeface="+mn-cs"/>
              </a:rPr>
              <a:t>Poor strategy planning to control the outbreak led to community misperception, fear and mistrust in the health system.</a:t>
            </a:r>
          </a:p>
          <a:p>
            <a:r>
              <a:rPr lang="en-GB" sz="1200" kern="1200" dirty="0">
                <a:solidFill>
                  <a:schemeClr val="tx1"/>
                </a:solidFill>
                <a:effectLst/>
                <a:latin typeface="+mn-lt"/>
                <a:ea typeface="+mn-ea"/>
                <a:cs typeface="+mn-cs"/>
              </a:rPr>
              <a:t>In fact, people refrained from attending health facilities. Although this was not focused on malaria only, one of our studies conducted in 7 districts showed that facility attendance significantly dropped for under 5 children during the EVD outbreak.</a:t>
            </a:r>
          </a:p>
          <a:p>
            <a:r>
              <a:rPr lang="en-GB" sz="1200" kern="1200" dirty="0">
                <a:solidFill>
                  <a:schemeClr val="tx1"/>
                </a:solidFill>
                <a:effectLst/>
                <a:latin typeface="+mn-lt"/>
                <a:ea typeface="+mn-ea"/>
                <a:cs typeface="+mn-cs"/>
              </a:rPr>
              <a:t>Though the EVD outbreak is over, communities might still suffer fears related to it, and this may still influence health-seeking behaviours.</a:t>
            </a:r>
          </a:p>
          <a:p>
            <a:r>
              <a:rPr lang="en-GB" sz="1200" kern="1200" dirty="0">
                <a:solidFill>
                  <a:schemeClr val="tx1"/>
                </a:solidFill>
                <a:effectLst/>
                <a:latin typeface="+mn-lt"/>
                <a:ea typeface="+mn-ea"/>
                <a:cs typeface="+mn-cs"/>
              </a:rPr>
              <a:t>The problem that triggered our research is that in Guinea, health seeking behaviours post-EVD were not yet surveyed. Existing studies based only on facility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3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context of our study is that Guinea was one of the countries affected by the West-African EVD outbreak from 2013 to 2015.</a:t>
            </a:r>
          </a:p>
          <a:p>
            <a:r>
              <a:rPr lang="en-GB" sz="1200" kern="1200" dirty="0">
                <a:solidFill>
                  <a:schemeClr val="tx1"/>
                </a:solidFill>
                <a:effectLst/>
                <a:latin typeface="+mn-lt"/>
                <a:ea typeface="+mn-ea"/>
                <a:cs typeface="+mn-cs"/>
              </a:rPr>
              <a:t>Countrywide, more than 3 thousands and 3 hundreds people were infected, of which more than 2 thousand people died.</a:t>
            </a:r>
          </a:p>
          <a:p>
            <a:r>
              <a:rPr lang="en-GB" sz="1200" kern="1200" dirty="0">
                <a:solidFill>
                  <a:schemeClr val="tx1"/>
                </a:solidFill>
                <a:effectLst/>
                <a:latin typeface="+mn-lt"/>
                <a:ea typeface="+mn-ea"/>
                <a:cs typeface="+mn-cs"/>
              </a:rPr>
              <a:t>Poor strategy planning to control the outbreak led to community misperception, fear and mistrust in the health system.</a:t>
            </a:r>
          </a:p>
          <a:p>
            <a:r>
              <a:rPr lang="en-GB" sz="1200" kern="1200" dirty="0">
                <a:solidFill>
                  <a:schemeClr val="tx1"/>
                </a:solidFill>
                <a:effectLst/>
                <a:latin typeface="+mn-lt"/>
                <a:ea typeface="+mn-ea"/>
                <a:cs typeface="+mn-cs"/>
              </a:rPr>
              <a:t>In fact, people refrained from attending health facilities. Although this was not focused on malaria only, one of our studies conducted in 7 districts showed that facility attendance significantly dropped for under 5 children during the EVD outbreak.</a:t>
            </a:r>
          </a:p>
          <a:p>
            <a:r>
              <a:rPr lang="en-GB" sz="1200" kern="1200" dirty="0">
                <a:solidFill>
                  <a:schemeClr val="tx1"/>
                </a:solidFill>
                <a:effectLst/>
                <a:latin typeface="+mn-lt"/>
                <a:ea typeface="+mn-ea"/>
                <a:cs typeface="+mn-cs"/>
              </a:rPr>
              <a:t>Though the EVD outbreak is over, communities might still suffer fears related to it, and this may still influence health-seeking behaviours.</a:t>
            </a:r>
          </a:p>
          <a:p>
            <a:r>
              <a:rPr lang="en-GB" sz="1200" kern="1200" dirty="0">
                <a:solidFill>
                  <a:schemeClr val="tx1"/>
                </a:solidFill>
                <a:effectLst/>
                <a:latin typeface="+mn-lt"/>
                <a:ea typeface="+mn-ea"/>
                <a:cs typeface="+mn-cs"/>
              </a:rPr>
              <a:t>The problem that triggered our research is that in Guinea, health seeking behaviours post-EVD were not yet surveyed. Existing studies based only on facility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958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Given this situation, the objective of this study was to assess whether EVD memories control health-seeking behaviours for under-5-year children with febrile illnesses post-EVD outbreak in Guéckédou district, Guinea, in order to restore </a:t>
            </a:r>
            <a:r>
              <a:rPr lang="en-GB" sz="1200" kern="1200" dirty="0" err="1">
                <a:solidFill>
                  <a:schemeClr val="tx1"/>
                </a:solidFill>
                <a:effectLst/>
                <a:latin typeface="+mn-lt"/>
                <a:ea typeface="+mn-ea"/>
                <a:cs typeface="+mn-cs"/>
              </a:rPr>
              <a:t>communities’s</a:t>
            </a:r>
            <a:r>
              <a:rPr lang="en-GB" sz="1200" kern="1200" dirty="0">
                <a:solidFill>
                  <a:schemeClr val="tx1"/>
                </a:solidFill>
                <a:effectLst/>
                <a:latin typeface="+mn-lt"/>
                <a:ea typeface="+mn-ea"/>
                <a:cs typeface="+mn-cs"/>
              </a:rPr>
              <a:t> perceptions about health services. </a:t>
            </a:r>
          </a:p>
          <a:p>
            <a:r>
              <a:rPr lang="en-GB" sz="1200" kern="1200" dirty="0">
                <a:solidFill>
                  <a:schemeClr val="tx1"/>
                </a:solidFill>
                <a:effectLst/>
                <a:latin typeface="+mn-lt"/>
                <a:ea typeface="+mn-ea"/>
                <a:cs typeface="+mn-cs"/>
              </a:rPr>
              <a:t>Specifically, we sought:</a:t>
            </a:r>
          </a:p>
          <a:p>
            <a:pPr lvl="0"/>
            <a:r>
              <a:rPr lang="en-US" sz="1200" kern="1200" dirty="0">
                <a:solidFill>
                  <a:schemeClr val="tx1"/>
                </a:solidFill>
                <a:effectLst/>
                <a:latin typeface="+mn-lt"/>
                <a:ea typeface="+mn-ea"/>
                <a:cs typeface="+mn-cs"/>
              </a:rPr>
              <a:t>To compare health service utilization for febrile illnesses post-EVD with pre-EVD;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assess EVD-related fears among caregivers;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assess health-seeking options post-EVD and factors associated with utilized cares;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to explore reasons for health-seeking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post-EVD.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688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Guinea is located in West Africa and comprises 33 districts.   </a:t>
            </a:r>
          </a:p>
          <a:p>
            <a:r>
              <a:rPr lang="en-US" sz="1200" kern="1200" dirty="0">
                <a:solidFill>
                  <a:schemeClr val="tx1"/>
                </a:solidFill>
                <a:effectLst/>
                <a:latin typeface="+mn-lt"/>
                <a:ea typeface="+mn-ea"/>
                <a:cs typeface="+mn-cs"/>
              </a:rPr>
              <a:t>The study was conducted in Guéckédou district, which was the </a:t>
            </a:r>
            <a:r>
              <a:rPr lang="en-US" sz="1200" kern="1200" dirty="0" err="1">
                <a:solidFill>
                  <a:schemeClr val="tx1"/>
                </a:solidFill>
                <a:effectLst/>
                <a:latin typeface="+mn-lt"/>
                <a:ea typeface="+mn-ea"/>
                <a:cs typeface="+mn-cs"/>
              </a:rPr>
              <a:t>epicentre</a:t>
            </a:r>
            <a:r>
              <a:rPr lang="en-US" sz="1200" kern="1200" dirty="0">
                <a:solidFill>
                  <a:schemeClr val="tx1"/>
                </a:solidFill>
                <a:effectLst/>
                <a:latin typeface="+mn-lt"/>
                <a:ea typeface="+mn-ea"/>
                <a:cs typeface="+mn-cs"/>
              </a:rPr>
              <a:t> of the EVD outbreak and has a prevalence of 61% of malaria.</a:t>
            </a:r>
          </a:p>
          <a:p>
            <a:r>
              <a:rPr lang="en-US" sz="1200" kern="1200" dirty="0">
                <a:solidFill>
                  <a:schemeClr val="tx1"/>
                </a:solidFill>
                <a:effectLst/>
                <a:latin typeface="+mn-lt"/>
                <a:ea typeface="+mn-ea"/>
                <a:cs typeface="+mn-cs"/>
              </a:rPr>
              <a:t>We precisely conducted the study in 2 sub-districts, the most affected by the EVD with 60 reported cases, and a less affected sub-district with only one case reported.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17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Guinea is located in West Africa and comprises 33 districts.   </a:t>
            </a:r>
          </a:p>
          <a:p>
            <a:r>
              <a:rPr lang="en-US" sz="1200" kern="1200" dirty="0">
                <a:solidFill>
                  <a:schemeClr val="tx1"/>
                </a:solidFill>
                <a:effectLst/>
                <a:latin typeface="+mn-lt"/>
                <a:ea typeface="+mn-ea"/>
                <a:cs typeface="+mn-cs"/>
              </a:rPr>
              <a:t>The study was conducted in Guéckédou district, which was the </a:t>
            </a:r>
            <a:r>
              <a:rPr lang="en-US" sz="1200" kern="1200" dirty="0" err="1">
                <a:solidFill>
                  <a:schemeClr val="tx1"/>
                </a:solidFill>
                <a:effectLst/>
                <a:latin typeface="+mn-lt"/>
                <a:ea typeface="+mn-ea"/>
                <a:cs typeface="+mn-cs"/>
              </a:rPr>
              <a:t>epicentre</a:t>
            </a:r>
            <a:r>
              <a:rPr lang="en-US" sz="1200" kern="1200" dirty="0">
                <a:solidFill>
                  <a:schemeClr val="tx1"/>
                </a:solidFill>
                <a:effectLst/>
                <a:latin typeface="+mn-lt"/>
                <a:ea typeface="+mn-ea"/>
                <a:cs typeface="+mn-cs"/>
              </a:rPr>
              <a:t> of the EVD outbreak and has a prevalence of 61% of malaria.</a:t>
            </a:r>
          </a:p>
          <a:p>
            <a:r>
              <a:rPr lang="en-US" sz="1200" kern="1200" dirty="0">
                <a:solidFill>
                  <a:schemeClr val="tx1"/>
                </a:solidFill>
                <a:effectLst/>
                <a:latin typeface="+mn-lt"/>
                <a:ea typeface="+mn-ea"/>
                <a:cs typeface="+mn-cs"/>
              </a:rPr>
              <a:t>We precisely conducted the study in 2 sub-districts, the most affected by the EVD with 60 reported cases, and a less affected sub-district with only one case reported.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989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762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48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4876A-784D-49C6-937B-2296AF6473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62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2653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671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478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252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822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290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447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58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212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80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SMC has been a public health success story, with strong donor support, NMPs have scaled up SMC to virtually all priority regions, and more recently have extended to 5 cycles in the areas where there is a high burden just outside the 4-month window that was previously covered. It is also successfully rolled out outside the Sahel in East and south Africa (Tanzania, Uganda and Mozambique)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E6F7-E8FC-4585-8D22-10CBBBE63A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57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846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534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main findings of the study,</a:t>
            </a:r>
          </a:p>
          <a:p>
            <a:r>
              <a:rPr lang="en-US" sz="1200" kern="1200" dirty="0">
                <a:solidFill>
                  <a:schemeClr val="tx1"/>
                </a:solidFill>
                <a:effectLst/>
                <a:latin typeface="+mn-lt"/>
                <a:ea typeface="+mn-ea"/>
                <a:cs typeface="+mn-cs"/>
              </a:rPr>
              <a:t>In the EVD-affected sub-district, facility attendance for under-5 febrile illnesses dropped during the outbreak, but in the post-outbreak, we found that it had recovered even beyond pre-EVD levels, as also indicate the monthly median numbers.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197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Thank you for your attention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9D31F-2734-4CE7-A412-11BAFF3457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824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544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0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201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64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387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7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SMC </a:t>
            </a:r>
            <a:r>
              <a:rPr lang="en-US" dirty="0" err="1"/>
              <a:t>programmes</a:t>
            </a:r>
            <a:r>
              <a:rPr lang="en-US" dirty="0"/>
              <a:t> now reach all the priority regions, coverage is variable. The last time there was systematic monitoring of coverage using standardized methods across multiple countries was in ACCESS-SMC project, these data showed that very high coverage is achievable with door to door campaigns, but was not being achieved everywhere. The project aimed to support NMPS to identify barriers, develop approaches to overcome them, and monitor their application.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E6F7-E8FC-4585-8D22-10CBBBE63A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380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046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0"/>
              </a:spcBef>
            </a:pPr>
            <a:r>
              <a:rPr lang="en-GB" dirty="0"/>
              <a:t>This slide shows the incentives paid to SMC distributors and to the community volunteers.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cSMC</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volunteers are chosen by the health association of the village, with the head of the health centre. An incentive of 6000CFA per month per volunteer is paid to the association.  Training is organised by the head of the health centre before the first SMC cycle in July.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961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891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697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044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16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951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809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705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35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year project :  1</a:t>
            </a:r>
            <a:r>
              <a:rPr lang="en-US" baseline="30000" dirty="0"/>
              <a:t>st</a:t>
            </a:r>
            <a:r>
              <a:rPr lang="en-US" dirty="0"/>
              <a:t> May 2020 – Apr 2024</a:t>
            </a:r>
          </a:p>
          <a:p>
            <a:r>
              <a:rPr lang="en-US" dirty="0"/>
              <a:t>Develop Letter of intent – workshop 1 (May 2020)</a:t>
            </a:r>
          </a:p>
          <a:p>
            <a:r>
              <a:rPr lang="en-US" dirty="0"/>
              <a:t>2020 SMC campaigns (Jul- Dec 2020):  data collection, baseline assessments </a:t>
            </a:r>
          </a:p>
          <a:p>
            <a:r>
              <a:rPr lang="en-US" dirty="0"/>
              <a:t>Workshop 2: training in OR </a:t>
            </a:r>
          </a:p>
          <a:p>
            <a:r>
              <a:rPr lang="en-US" dirty="0"/>
              <a:t>2021 SMC campaigns (Jul- Dec 2021):  data collection</a:t>
            </a:r>
          </a:p>
          <a:p>
            <a:r>
              <a:rPr lang="en-US" dirty="0"/>
              <a:t>2022 SMC campaigns (Jul- Dec 2022):  data collection</a:t>
            </a:r>
          </a:p>
          <a:p>
            <a:r>
              <a:rPr lang="en-US" dirty="0"/>
              <a:t>Workshop 3: impact assessment </a:t>
            </a:r>
          </a:p>
          <a:p>
            <a:r>
              <a:rPr lang="en-US" dirty="0"/>
              <a:t>2023 SMC campaigns (Jul- Dec 2023):  data collection</a:t>
            </a:r>
          </a:p>
          <a:p>
            <a:r>
              <a:rPr lang="en-US" dirty="0"/>
              <a:t>Workshop 4: dissemination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E039-6B7E-8441-9707-E0E36BF938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965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18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E039-6B7E-8441-9707-E0E36BF938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4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18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359BF-7772-7549-B061-AD27F80D5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78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E039-6B7E-8441-9707-E0E36BF938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33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D1677-3CDB-2974-5111-F22BA38FC6F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A025CC5-E533-3C42-089A-072B0966D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EAE2F7-169A-7619-5FCF-45822DD6776A}"/>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5" name="Footer Placeholder 4">
            <a:extLst>
              <a:ext uri="{FF2B5EF4-FFF2-40B4-BE49-F238E27FC236}">
                <a16:creationId xmlns:a16="http://schemas.microsoft.com/office/drawing/2014/main" id="{B1F02642-A063-C797-54B3-DB4DCBE56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B35D75-D2E0-012B-0513-D8E344061AD3}"/>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2952222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E9B8-42AE-87A5-8141-F351464CB7B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F99C06B-AFC2-519E-7917-CFB165CC22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622F2F7-2F8B-F60C-7FAF-C4D2DDAFADAB}"/>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5" name="Footer Placeholder 4">
            <a:extLst>
              <a:ext uri="{FF2B5EF4-FFF2-40B4-BE49-F238E27FC236}">
                <a16:creationId xmlns:a16="http://schemas.microsoft.com/office/drawing/2014/main" id="{06FFA65B-2FE1-7ED8-24D2-8BC16A510D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88051-C92F-90B3-C96B-7475DF667B9D}"/>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325346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A9EDC-C406-6D1D-BF09-2688784CF2E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BF528D6-5722-19EE-562E-576EDE2C4D3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B1E9D9-9814-ECA7-C2D8-918F458CFB18}"/>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5" name="Footer Placeholder 4">
            <a:extLst>
              <a:ext uri="{FF2B5EF4-FFF2-40B4-BE49-F238E27FC236}">
                <a16:creationId xmlns:a16="http://schemas.microsoft.com/office/drawing/2014/main" id="{D808BF50-CBD8-B5B9-A463-BA5C04EFC0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F91E34-514D-2FE3-F256-3F7F0191CF84}"/>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129167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E67145-3AA0-3242-A9D6-40CA9DFAC603}"/>
              </a:ext>
            </a:extLst>
          </p:cNvPr>
          <p:cNvSpPr/>
          <p:nvPr userDrawn="1"/>
        </p:nvSpPr>
        <p:spPr>
          <a:xfrm>
            <a:off x="-194872" y="-239843"/>
            <a:ext cx="12516787" cy="63708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B73193-D9E9-4CC6-8D8C-39F1E5AF9C9C}"/>
              </a:ext>
            </a:extLst>
          </p:cNvPr>
          <p:cNvSpPr>
            <a:spLocks noGrp="1"/>
          </p:cNvSpPr>
          <p:nvPr>
            <p:ph type="title"/>
          </p:nvPr>
        </p:nvSpPr>
        <p:spPr>
          <a:xfrm>
            <a:off x="3217842" y="867704"/>
            <a:ext cx="8129608" cy="383545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665C79E-C6E7-4574-BC94-734ABF7B14A4}"/>
              </a:ext>
            </a:extLst>
          </p:cNvPr>
          <p:cNvSpPr>
            <a:spLocks noGrp="1"/>
          </p:cNvSpPr>
          <p:nvPr>
            <p:ph type="body" idx="1" hasCustomPrompt="1"/>
          </p:nvPr>
        </p:nvSpPr>
        <p:spPr>
          <a:xfrm>
            <a:off x="3217840" y="4730143"/>
            <a:ext cx="8129609" cy="1500187"/>
          </a:xfrm>
        </p:spPr>
        <p:txBody>
          <a:bodyPr/>
          <a:lstStyle>
            <a:lvl1pPr marL="0" indent="0">
              <a:buNone/>
              <a:defRPr sz="2400">
                <a:solidFill>
                  <a:srgbClr val="FBD1A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C4F6FA1-4A69-F941-A6D8-FCF619A179DA}"/>
              </a:ext>
            </a:extLst>
          </p:cNvPr>
          <p:cNvSpPr/>
          <p:nvPr userDrawn="1"/>
        </p:nvSpPr>
        <p:spPr>
          <a:xfrm>
            <a:off x="-194872" y="-339197"/>
            <a:ext cx="3247561" cy="6428847"/>
          </a:xfrm>
          <a:prstGeom prst="rect">
            <a:avLst/>
          </a:prstGeom>
          <a:gradFill flip="none" rotWithShape="1">
            <a:gsLst>
              <a:gs pos="0">
                <a:srgbClr val="FBD1AE"/>
              </a:gs>
              <a:gs pos="29000">
                <a:schemeClr val="bg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90D9804C-6A3C-2744-9A66-127B0D06326F}"/>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18433" y="3058163"/>
            <a:ext cx="1928902" cy="1136840"/>
          </a:xfrm>
          <a:prstGeom prst="rect">
            <a:avLst/>
          </a:prstGeom>
        </p:spPr>
      </p:pic>
      <p:pic>
        <p:nvPicPr>
          <p:cNvPr id="11" name="Image 10">
            <a:extLst>
              <a:ext uri="{FF2B5EF4-FFF2-40B4-BE49-F238E27FC236}">
                <a16:creationId xmlns:a16="http://schemas.microsoft.com/office/drawing/2014/main" id="{047517ED-644D-1E49-BD05-247C99C8C2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1" y="19137"/>
            <a:ext cx="2757267" cy="2757267"/>
          </a:xfrm>
          <a:prstGeom prst="rect">
            <a:avLst/>
          </a:prstGeom>
        </p:spPr>
      </p:pic>
      <p:sp>
        <p:nvSpPr>
          <p:cNvPr id="8" name="Rectangle 7">
            <a:extLst>
              <a:ext uri="{FF2B5EF4-FFF2-40B4-BE49-F238E27FC236}">
                <a16:creationId xmlns:a16="http://schemas.microsoft.com/office/drawing/2014/main" id="{F8CDD705-F403-4544-A2EC-C4FDC4AF0469}"/>
              </a:ext>
            </a:extLst>
          </p:cNvPr>
          <p:cNvSpPr/>
          <p:nvPr userDrawn="1"/>
        </p:nvSpPr>
        <p:spPr>
          <a:xfrm>
            <a:off x="-194872" y="5981075"/>
            <a:ext cx="12516787"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996B90E-3B5A-4851-A063-4BA725F76702}"/>
              </a:ext>
            </a:extLst>
          </p:cNvPr>
          <p:cNvSpPr>
            <a:spLocks noGrp="1"/>
          </p:cNvSpPr>
          <p:nvPr>
            <p:ph type="dt" sz="half" idx="10"/>
          </p:nvPr>
        </p:nvSpPr>
        <p:spPr/>
        <p:txBody>
          <a:bodyPr/>
          <a:lstStyle/>
          <a:p>
            <a:fld id="{F21E6597-2363-C54A-8590-B1B8C3F0CB3A}" type="datetime1">
              <a:rPr lang="fr-FR" smtClean="0"/>
              <a:t>08/11/2023</a:t>
            </a:fld>
            <a:endParaRPr lang="en-US"/>
          </a:p>
        </p:txBody>
      </p:sp>
      <p:sp>
        <p:nvSpPr>
          <p:cNvPr id="5" name="Footer Placeholder 4">
            <a:extLst>
              <a:ext uri="{FF2B5EF4-FFF2-40B4-BE49-F238E27FC236}">
                <a16:creationId xmlns:a16="http://schemas.microsoft.com/office/drawing/2014/main" id="{B49B6E6E-98C8-4002-87E7-74D836A32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16221-847C-45FA-B67A-FE63A7A6B675}"/>
              </a:ext>
            </a:extLst>
          </p:cNvPr>
          <p:cNvSpPr>
            <a:spLocks noGrp="1"/>
          </p:cNvSpPr>
          <p:nvPr>
            <p:ph type="sldNum" sz="quarter" idx="12"/>
          </p:nvPr>
        </p:nvSpPr>
        <p:spPr/>
        <p:txBody>
          <a:bodyPr/>
          <a:lstStyle/>
          <a:p>
            <a:fld id="{E3B75ECA-62B0-4AFB-ADC2-C05D9FB9C7B8}" type="slidenum">
              <a:rPr lang="en-US" smtClean="0"/>
              <a:t>‹#›</a:t>
            </a:fld>
            <a:endParaRPr lang="en-US"/>
          </a:p>
        </p:txBody>
      </p:sp>
      <p:grpSp>
        <p:nvGrpSpPr>
          <p:cNvPr id="16" name="Groupe 15">
            <a:extLst>
              <a:ext uri="{FF2B5EF4-FFF2-40B4-BE49-F238E27FC236}">
                <a16:creationId xmlns:a16="http://schemas.microsoft.com/office/drawing/2014/main" id="{51B34D8B-F8DC-054A-86DD-97D3370BC2FC}"/>
              </a:ext>
            </a:extLst>
          </p:cNvPr>
          <p:cNvGrpSpPr/>
          <p:nvPr userDrawn="1"/>
        </p:nvGrpSpPr>
        <p:grpSpPr>
          <a:xfrm>
            <a:off x="4716091" y="6079691"/>
            <a:ext cx="7238900" cy="689215"/>
            <a:chOff x="4251398" y="6178167"/>
            <a:chExt cx="7238900" cy="689215"/>
          </a:xfrm>
        </p:grpSpPr>
        <p:pic>
          <p:nvPicPr>
            <p:cNvPr id="13" name="Image 12">
              <a:extLst>
                <a:ext uri="{FF2B5EF4-FFF2-40B4-BE49-F238E27FC236}">
                  <a16:creationId xmlns:a16="http://schemas.microsoft.com/office/drawing/2014/main" id="{1D08D4CA-DDDD-9C47-A097-8390081B43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4" name="Image 13">
              <a:extLst>
                <a:ext uri="{FF2B5EF4-FFF2-40B4-BE49-F238E27FC236}">
                  <a16:creationId xmlns:a16="http://schemas.microsoft.com/office/drawing/2014/main" id="{E65D667A-FA55-E945-A787-CF4F32226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5" name="Image 14">
              <a:extLst>
                <a:ext uri="{FF2B5EF4-FFF2-40B4-BE49-F238E27FC236}">
                  <a16:creationId xmlns:a16="http://schemas.microsoft.com/office/drawing/2014/main" id="{E48A5ECF-18EE-B344-B3E5-BDA645BFED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2" name="Image 11">
              <a:extLst>
                <a:ext uri="{FF2B5EF4-FFF2-40B4-BE49-F238E27FC236}">
                  <a16:creationId xmlns:a16="http://schemas.microsoft.com/office/drawing/2014/main" id="{B0A8C1F3-A721-AE4E-A183-E05233DB1CE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Tree>
    <p:extLst>
      <p:ext uri="{BB962C8B-B14F-4D97-AF65-F5344CB8AC3E}">
        <p14:creationId xmlns:p14="http://schemas.microsoft.com/office/powerpoint/2010/main" val="732520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213C-8177-4C4E-8398-A15F847F2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16296-C494-4D2A-80EB-986019427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8E663-00A8-4A93-AE11-6AAA85362C97}"/>
              </a:ext>
            </a:extLst>
          </p:cNvPr>
          <p:cNvSpPr>
            <a:spLocks noGrp="1"/>
          </p:cNvSpPr>
          <p:nvPr>
            <p:ph type="dt" sz="half" idx="10"/>
          </p:nvPr>
        </p:nvSpPr>
        <p:spPr/>
        <p:txBody>
          <a:bodyPr/>
          <a:lstStyle/>
          <a:p>
            <a:fld id="{151A7F4D-793B-3346-98E9-A00DC2934953}" type="datetime1">
              <a:rPr lang="fr-FR" smtClean="0"/>
              <a:t>08/11/2023</a:t>
            </a:fld>
            <a:endParaRPr lang="en-US"/>
          </a:p>
        </p:txBody>
      </p:sp>
      <p:sp>
        <p:nvSpPr>
          <p:cNvPr id="5" name="Footer Placeholder 4">
            <a:extLst>
              <a:ext uri="{FF2B5EF4-FFF2-40B4-BE49-F238E27FC236}">
                <a16:creationId xmlns:a16="http://schemas.microsoft.com/office/drawing/2014/main" id="{2BC0E408-E1E4-4258-9145-78DA5B673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AC4B4-5540-43B0-9058-CF05A162781B}"/>
              </a:ext>
            </a:extLst>
          </p:cNvPr>
          <p:cNvSpPr>
            <a:spLocks noGrp="1"/>
          </p:cNvSpPr>
          <p:nvPr>
            <p:ph type="sldNum" sz="quarter" idx="12"/>
          </p:nvPr>
        </p:nvSpPr>
        <p:spPr/>
        <p:txBody>
          <a:bodyPr/>
          <a:lstStyle/>
          <a:p>
            <a:fld id="{E3B75ECA-62B0-4AFB-ADC2-C05D9FB9C7B8}" type="slidenum">
              <a:rPr lang="en-US" smtClean="0"/>
              <a:t>‹#›</a:t>
            </a:fld>
            <a:endParaRPr lang="en-US"/>
          </a:p>
        </p:txBody>
      </p:sp>
    </p:spTree>
    <p:extLst>
      <p:ext uri="{BB962C8B-B14F-4D97-AF65-F5344CB8AC3E}">
        <p14:creationId xmlns:p14="http://schemas.microsoft.com/office/powerpoint/2010/main" val="3270167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9031ED-A548-034F-8170-000E84DA1426}"/>
              </a:ext>
            </a:extLst>
          </p:cNvPr>
          <p:cNvSpPr/>
          <p:nvPr userDrawn="1"/>
        </p:nvSpPr>
        <p:spPr>
          <a:xfrm>
            <a:off x="-194872" y="-239843"/>
            <a:ext cx="12516787" cy="63708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5510E-CE09-4B67-8C8D-6ECCD481A2BC}"/>
              </a:ext>
            </a:extLst>
          </p:cNvPr>
          <p:cNvSpPr>
            <a:spLocks noGrp="1"/>
          </p:cNvSpPr>
          <p:nvPr>
            <p:ph type="ctrTitle"/>
          </p:nvPr>
        </p:nvSpPr>
        <p:spPr>
          <a:xfrm>
            <a:off x="1524000" y="1296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D2F92BF-B04E-4AD6-BC0C-B88DA4D963D3}"/>
              </a:ext>
            </a:extLst>
          </p:cNvPr>
          <p:cNvSpPr>
            <a:spLocks noGrp="1"/>
          </p:cNvSpPr>
          <p:nvPr>
            <p:ph type="subTitle" idx="1" hasCustomPrompt="1"/>
          </p:nvPr>
        </p:nvSpPr>
        <p:spPr>
          <a:xfrm>
            <a:off x="1524000" y="2572452"/>
            <a:ext cx="9144000" cy="753894"/>
          </a:xfrm>
        </p:spPr>
        <p:txBody>
          <a:bodyPr/>
          <a:lstStyle>
            <a:lvl1pPr marL="0" indent="0" algn="ctr">
              <a:buNone/>
              <a:defRPr sz="2400">
                <a:solidFill>
                  <a:srgbClr val="FBD1A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79A63AB9-4760-0843-9DF7-C8618EEE23D9}"/>
              </a:ext>
            </a:extLst>
          </p:cNvPr>
          <p:cNvSpPr/>
          <p:nvPr userDrawn="1"/>
        </p:nvSpPr>
        <p:spPr>
          <a:xfrm flipV="1">
            <a:off x="-194872" y="3306281"/>
            <a:ext cx="12516787" cy="245438"/>
          </a:xfrm>
          <a:prstGeom prst="rect">
            <a:avLst/>
          </a:prstGeom>
          <a:solidFill>
            <a:srgbClr val="FBD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42520D-FAA2-004E-895B-E8D110CEAEA0}"/>
              </a:ext>
            </a:extLst>
          </p:cNvPr>
          <p:cNvSpPr/>
          <p:nvPr userDrawn="1"/>
        </p:nvSpPr>
        <p:spPr>
          <a:xfrm>
            <a:off x="-194872" y="3551719"/>
            <a:ext cx="12516787" cy="354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Image 15">
            <a:extLst>
              <a:ext uri="{FF2B5EF4-FFF2-40B4-BE49-F238E27FC236}">
                <a16:creationId xmlns:a16="http://schemas.microsoft.com/office/drawing/2014/main" id="{803B250E-84A8-C947-88C0-5AC2770D8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6446" y="5363157"/>
            <a:ext cx="2605554" cy="1535640"/>
          </a:xfrm>
          <a:prstGeom prst="rect">
            <a:avLst/>
          </a:prstGeom>
        </p:spPr>
      </p:pic>
      <p:pic>
        <p:nvPicPr>
          <p:cNvPr id="19" name="Image 18">
            <a:extLst>
              <a:ext uri="{FF2B5EF4-FFF2-40B4-BE49-F238E27FC236}">
                <a16:creationId xmlns:a16="http://schemas.microsoft.com/office/drawing/2014/main" id="{5B57C5E8-2103-1948-8C57-ACDA3BF157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4138" y="3602038"/>
            <a:ext cx="3274842" cy="3274842"/>
          </a:xfrm>
          <a:prstGeom prst="rect">
            <a:avLst/>
          </a:prstGeom>
        </p:spPr>
      </p:pic>
    </p:spTree>
    <p:extLst>
      <p:ext uri="{BB962C8B-B14F-4D97-AF65-F5344CB8AC3E}">
        <p14:creationId xmlns:p14="http://schemas.microsoft.com/office/powerpoint/2010/main" val="1548363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4555-2A07-41CC-A4DB-427AABF92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DC99B-220D-4481-8B9E-58A061624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DDE8C2-E2B5-4497-8E9A-43746EE5B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B351D7-F946-4B06-848C-30D52325953D}"/>
              </a:ext>
            </a:extLst>
          </p:cNvPr>
          <p:cNvSpPr>
            <a:spLocks noGrp="1"/>
          </p:cNvSpPr>
          <p:nvPr>
            <p:ph type="dt" sz="half" idx="10"/>
          </p:nvPr>
        </p:nvSpPr>
        <p:spPr/>
        <p:txBody>
          <a:bodyPr/>
          <a:lstStyle/>
          <a:p>
            <a:fld id="{5B0FC852-C072-194B-ACF7-7E1E14AD0DC7}" type="datetime1">
              <a:rPr lang="fr-FR" smtClean="0"/>
              <a:t>08/11/2023</a:t>
            </a:fld>
            <a:endParaRPr lang="en-US"/>
          </a:p>
        </p:txBody>
      </p:sp>
      <p:sp>
        <p:nvSpPr>
          <p:cNvPr id="6" name="Footer Placeholder 5">
            <a:extLst>
              <a:ext uri="{FF2B5EF4-FFF2-40B4-BE49-F238E27FC236}">
                <a16:creationId xmlns:a16="http://schemas.microsoft.com/office/drawing/2014/main" id="{52C6D4A4-A145-46D6-8579-56E12A2EC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05CD79-CF50-4CA7-93F0-BE08CBD7A14F}"/>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1838540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6781BD-A32F-4D90-BE89-EE8F365B27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DA1AD1-2D44-410D-8B9D-BE241B0880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F4B5D-6B70-4072-94F0-09D17AE52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E0FCE-3F30-4490-9D8F-380E94DC32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50106-4EDA-4796-ACEC-E0B7D6CABB8C}"/>
              </a:ext>
            </a:extLst>
          </p:cNvPr>
          <p:cNvSpPr>
            <a:spLocks noGrp="1"/>
          </p:cNvSpPr>
          <p:nvPr>
            <p:ph type="dt" sz="half" idx="10"/>
          </p:nvPr>
        </p:nvSpPr>
        <p:spPr/>
        <p:txBody>
          <a:bodyPr/>
          <a:lstStyle/>
          <a:p>
            <a:fld id="{87A1B3AD-2E71-B443-85C7-B4CB056F4E8B}" type="datetime1">
              <a:rPr lang="fr-FR" smtClean="0"/>
              <a:t>08/11/2023</a:t>
            </a:fld>
            <a:endParaRPr lang="en-US"/>
          </a:p>
        </p:txBody>
      </p:sp>
      <p:sp>
        <p:nvSpPr>
          <p:cNvPr id="8" name="Footer Placeholder 7">
            <a:extLst>
              <a:ext uri="{FF2B5EF4-FFF2-40B4-BE49-F238E27FC236}">
                <a16:creationId xmlns:a16="http://schemas.microsoft.com/office/drawing/2014/main" id="{AB39B136-D18C-4DD4-83D9-F38A86DAE4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0A54D-6679-4C7E-B165-B7A000C60E46}"/>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
        <p:nvSpPr>
          <p:cNvPr id="10" name="Title 1">
            <a:extLst>
              <a:ext uri="{FF2B5EF4-FFF2-40B4-BE49-F238E27FC236}">
                <a16:creationId xmlns:a16="http://schemas.microsoft.com/office/drawing/2014/main" id="{BDC5BCA4-5122-CF4E-9D39-964E9EAC3F20}"/>
              </a:ext>
            </a:extLst>
          </p:cNvPr>
          <p:cNvSpPr txBox="1">
            <a:spLocks/>
          </p:cNvSpPr>
          <p:nvPr userDrawn="1"/>
        </p:nvSpPr>
        <p:spPr>
          <a:xfrm>
            <a:off x="474642" y="160127"/>
            <a:ext cx="11335439" cy="985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01445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F35D-C36D-4DBF-849E-ABB56F8F2F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105A2-0DD0-462B-A995-A4C3EA7C5961}"/>
              </a:ext>
            </a:extLst>
          </p:cNvPr>
          <p:cNvSpPr>
            <a:spLocks noGrp="1"/>
          </p:cNvSpPr>
          <p:nvPr>
            <p:ph type="dt" sz="half" idx="10"/>
          </p:nvPr>
        </p:nvSpPr>
        <p:spPr/>
        <p:txBody>
          <a:bodyPr/>
          <a:lstStyle/>
          <a:p>
            <a:fld id="{EBE413F2-40A4-F54A-A064-3CF06C448BE8}" type="datetime1">
              <a:rPr lang="fr-FR" smtClean="0"/>
              <a:t>08/11/2023</a:t>
            </a:fld>
            <a:endParaRPr lang="en-US"/>
          </a:p>
        </p:txBody>
      </p:sp>
      <p:sp>
        <p:nvSpPr>
          <p:cNvPr id="4" name="Footer Placeholder 3">
            <a:extLst>
              <a:ext uri="{FF2B5EF4-FFF2-40B4-BE49-F238E27FC236}">
                <a16:creationId xmlns:a16="http://schemas.microsoft.com/office/drawing/2014/main" id="{4FC1AA0D-5F34-499A-9BF2-608BB64763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497694-5107-484C-B544-A75229103477}"/>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293658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89827-7469-41B6-BACE-C3CBB040BE02}"/>
              </a:ext>
            </a:extLst>
          </p:cNvPr>
          <p:cNvSpPr>
            <a:spLocks noGrp="1"/>
          </p:cNvSpPr>
          <p:nvPr>
            <p:ph type="dt" sz="half" idx="10"/>
          </p:nvPr>
        </p:nvSpPr>
        <p:spPr/>
        <p:txBody>
          <a:bodyPr/>
          <a:lstStyle/>
          <a:p>
            <a:fld id="{A58CBA82-D94A-1C41-A45C-D1FAED41A9EF}" type="datetime1">
              <a:rPr lang="fr-FR" smtClean="0"/>
              <a:t>08/11/2023</a:t>
            </a:fld>
            <a:endParaRPr lang="en-US"/>
          </a:p>
        </p:txBody>
      </p:sp>
      <p:sp>
        <p:nvSpPr>
          <p:cNvPr id="3" name="Footer Placeholder 2">
            <a:extLst>
              <a:ext uri="{FF2B5EF4-FFF2-40B4-BE49-F238E27FC236}">
                <a16:creationId xmlns:a16="http://schemas.microsoft.com/office/drawing/2014/main" id="{D8B5D26A-E9C5-4EDE-9001-5D9F0E31AC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E2BDD-2AC9-443F-82DB-1B0DE69EF9F3}"/>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495884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EB2C-D326-41D0-BDDC-6617089E7FBB}"/>
              </a:ext>
            </a:extLst>
          </p:cNvPr>
          <p:cNvSpPr>
            <a:spLocks noGrp="1"/>
          </p:cNvSpPr>
          <p:nvPr>
            <p:ph type="title" hasCustomPrompt="1"/>
          </p:nvPr>
        </p:nvSpPr>
        <p:spPr>
          <a:xfrm>
            <a:off x="474642" y="1304144"/>
            <a:ext cx="4297383" cy="813216"/>
          </a:xfrm>
        </p:spPr>
        <p:txBody>
          <a:bodyPr anchor="b"/>
          <a:lstStyle>
            <a:lvl1pPr>
              <a:defRPr sz="32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E1CF71-9CC5-4026-BA40-146D1D394F3D}"/>
              </a:ext>
            </a:extLst>
          </p:cNvPr>
          <p:cNvSpPr>
            <a:spLocks noGrp="1"/>
          </p:cNvSpPr>
          <p:nvPr>
            <p:ph idx="1"/>
          </p:nvPr>
        </p:nvSpPr>
        <p:spPr>
          <a:xfrm>
            <a:off x="5183188" y="1244184"/>
            <a:ext cx="6172200" cy="46168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36234D-CCF5-4A1F-9F8B-E2E51DC707B7}"/>
              </a:ext>
            </a:extLst>
          </p:cNvPr>
          <p:cNvSpPr>
            <a:spLocks noGrp="1"/>
          </p:cNvSpPr>
          <p:nvPr>
            <p:ph type="body" sz="half" idx="2"/>
          </p:nvPr>
        </p:nvSpPr>
        <p:spPr>
          <a:xfrm>
            <a:off x="474642" y="2353456"/>
            <a:ext cx="4297383" cy="35155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978FA-64AC-4DA4-A043-4CFA055C5D5C}"/>
              </a:ext>
            </a:extLst>
          </p:cNvPr>
          <p:cNvSpPr>
            <a:spLocks noGrp="1"/>
          </p:cNvSpPr>
          <p:nvPr>
            <p:ph type="dt" sz="half" idx="10"/>
          </p:nvPr>
        </p:nvSpPr>
        <p:spPr/>
        <p:txBody>
          <a:bodyPr/>
          <a:lstStyle/>
          <a:p>
            <a:fld id="{2E925719-F60B-A44D-8FA3-23E8255BBBE1}" type="datetime1">
              <a:rPr lang="fr-FR" smtClean="0"/>
              <a:t>08/11/2023</a:t>
            </a:fld>
            <a:endParaRPr lang="en-US"/>
          </a:p>
        </p:txBody>
      </p:sp>
      <p:sp>
        <p:nvSpPr>
          <p:cNvPr id="6" name="Footer Placeholder 5">
            <a:extLst>
              <a:ext uri="{FF2B5EF4-FFF2-40B4-BE49-F238E27FC236}">
                <a16:creationId xmlns:a16="http://schemas.microsoft.com/office/drawing/2014/main" id="{511EA0E1-10BE-4E42-90E5-C90BAB438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3179A-CC72-46CE-A393-4788C9ECD74E}"/>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
        <p:nvSpPr>
          <p:cNvPr id="9" name="Title 1">
            <a:extLst>
              <a:ext uri="{FF2B5EF4-FFF2-40B4-BE49-F238E27FC236}">
                <a16:creationId xmlns:a16="http://schemas.microsoft.com/office/drawing/2014/main" id="{C3EF0D8C-8277-4742-B953-4B55467887F9}"/>
              </a:ext>
            </a:extLst>
          </p:cNvPr>
          <p:cNvSpPr txBox="1">
            <a:spLocks/>
          </p:cNvSpPr>
          <p:nvPr userDrawn="1"/>
        </p:nvSpPr>
        <p:spPr>
          <a:xfrm>
            <a:off x="474642" y="160127"/>
            <a:ext cx="11335439" cy="985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2754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EC41-ADF1-250D-DACD-7C3C78D5876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EDB4F17-4B93-51D4-65D2-ED205E38CB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8269CEB-A48E-8DB4-504A-7D421FF41E30}"/>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5" name="Footer Placeholder 4">
            <a:extLst>
              <a:ext uri="{FF2B5EF4-FFF2-40B4-BE49-F238E27FC236}">
                <a16:creationId xmlns:a16="http://schemas.microsoft.com/office/drawing/2014/main" id="{3E3F4026-114D-6666-D9B8-3410971452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F9F85-3E9D-C8B3-1F39-E1EAB9A2B1AD}"/>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2569648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747C45-1F4D-C84C-943D-04E92A570F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2161" y="6253398"/>
            <a:ext cx="578138" cy="578138"/>
          </a:xfrm>
          <a:prstGeom prst="rect">
            <a:avLst/>
          </a:prstGeom>
        </p:spPr>
      </p:pic>
      <p:sp>
        <p:nvSpPr>
          <p:cNvPr id="2" name="Espace réservé de la date 1">
            <a:extLst>
              <a:ext uri="{FF2B5EF4-FFF2-40B4-BE49-F238E27FC236}">
                <a16:creationId xmlns:a16="http://schemas.microsoft.com/office/drawing/2014/main" id="{3385F0E7-79CE-5D4D-B4F9-FCB8BC349708}"/>
              </a:ext>
            </a:extLst>
          </p:cNvPr>
          <p:cNvSpPr>
            <a:spLocks noGrp="1"/>
          </p:cNvSpPr>
          <p:nvPr>
            <p:ph type="dt" sz="half" idx="10"/>
          </p:nvPr>
        </p:nvSpPr>
        <p:spPr/>
        <p:txBody>
          <a:bodyPr/>
          <a:lstStyle/>
          <a:p>
            <a:pPr algn="r"/>
            <a:fld id="{DD2FCA4A-0901-1E49-9385-320D167628F3}" type="datetime1">
              <a:rPr lang="fr-FR" smtClean="0"/>
              <a:pPr algn="r"/>
              <a:t>08/11/2023</a:t>
            </a:fld>
            <a:endParaRPr lang="en-US" dirty="0"/>
          </a:p>
        </p:txBody>
      </p:sp>
      <p:sp>
        <p:nvSpPr>
          <p:cNvPr id="3" name="Espace réservé du pied de page 2">
            <a:extLst>
              <a:ext uri="{FF2B5EF4-FFF2-40B4-BE49-F238E27FC236}">
                <a16:creationId xmlns:a16="http://schemas.microsoft.com/office/drawing/2014/main" id="{52FA890C-7421-1C49-BD68-8FFFCD76E1F3}"/>
              </a:ext>
            </a:extLst>
          </p:cNvPr>
          <p:cNvSpPr>
            <a:spLocks noGrp="1"/>
          </p:cNvSpPr>
          <p:nvPr>
            <p:ph type="ftr" sz="quarter" idx="11"/>
          </p:nvPr>
        </p:nvSpPr>
        <p:spPr/>
        <p:txBody>
          <a:bodyPr/>
          <a:lstStyle/>
          <a:p>
            <a:pPr algn="r"/>
            <a:endParaRPr lang="en-US" dirty="0"/>
          </a:p>
        </p:txBody>
      </p:sp>
      <p:sp>
        <p:nvSpPr>
          <p:cNvPr id="4" name="Espace réservé du numéro de diapositive 3">
            <a:extLst>
              <a:ext uri="{FF2B5EF4-FFF2-40B4-BE49-F238E27FC236}">
                <a16:creationId xmlns:a16="http://schemas.microsoft.com/office/drawing/2014/main" id="{985C22F7-EB8D-7045-AAEA-550D02196450}"/>
              </a:ext>
            </a:extLst>
          </p:cNvPr>
          <p:cNvSpPr>
            <a:spLocks noGrp="1"/>
          </p:cNvSpPr>
          <p:nvPr>
            <p:ph type="sldNum" sz="quarter" idx="12"/>
          </p:nvPr>
        </p:nvSpPr>
        <p:spPr/>
        <p:txBody>
          <a:bodyPr/>
          <a:lstStyle/>
          <a:p>
            <a:fld id="{E3B75ECA-62B0-4AFB-ADC2-C05D9FB9C7B8}" type="slidenum">
              <a:rPr lang="en-US" smtClean="0"/>
              <a:pPr/>
              <a:t>‹#›</a:t>
            </a:fld>
            <a:endParaRPr lang="en-US" sz="900" dirty="0"/>
          </a:p>
        </p:txBody>
      </p:sp>
    </p:spTree>
    <p:extLst>
      <p:ext uri="{BB962C8B-B14F-4D97-AF65-F5344CB8AC3E}">
        <p14:creationId xmlns:p14="http://schemas.microsoft.com/office/powerpoint/2010/main" val="332476229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8854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53A2-9CFF-8646-A96E-649C73D703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5170A77-4958-754E-8FCF-7D36C3FA1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5BADE5-AFFE-0940-A355-CA2EBE99D73E}"/>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5" name="Footer Placeholder 4">
            <a:extLst>
              <a:ext uri="{FF2B5EF4-FFF2-40B4-BE49-F238E27FC236}">
                <a16:creationId xmlns:a16="http://schemas.microsoft.com/office/drawing/2014/main" id="{E1EBC57C-512E-8B4C-AAE1-8A00FF9C5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112D4-40C4-7040-A52E-02D7EF154C88}"/>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3704707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EF62-673C-CF43-ABA4-54E60C36379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DE8E15-5756-564F-8495-3C7CD006D5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668C07-C2BC-744E-AF73-D545A3D2CC7C}"/>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5" name="Footer Placeholder 4">
            <a:extLst>
              <a:ext uri="{FF2B5EF4-FFF2-40B4-BE49-F238E27FC236}">
                <a16:creationId xmlns:a16="http://schemas.microsoft.com/office/drawing/2014/main" id="{1C483A65-F948-954A-A7B9-163722303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5CE6F-E1CC-3345-8FA2-180876F2E0DE}"/>
              </a:ext>
            </a:extLst>
          </p:cNvPr>
          <p:cNvSpPr>
            <a:spLocks noGrp="1"/>
          </p:cNvSpPr>
          <p:nvPr>
            <p:ph type="sldNum" sz="quarter" idx="12"/>
          </p:nvPr>
        </p:nvSpPr>
        <p:spPr/>
        <p:txBody>
          <a:bodyPr/>
          <a:lstStyle/>
          <a:p>
            <a:fld id="{AD37C2C5-DA4F-CE49-8312-A180230CBB8B}" type="slidenum">
              <a:rPr lang="en-US" smtClean="0"/>
              <a:t>‹#›</a:t>
            </a:fld>
            <a:endParaRPr lang="en-US"/>
          </a:p>
        </p:txBody>
      </p:sp>
      <p:pic>
        <p:nvPicPr>
          <p:cNvPr id="7" name="Picture 3">
            <a:extLst>
              <a:ext uri="{FF2B5EF4-FFF2-40B4-BE49-F238E27FC236}">
                <a16:creationId xmlns:a16="http://schemas.microsoft.com/office/drawing/2014/main" id="{07AD0ED3-52C5-F743-B6CA-CE0908213908}"/>
              </a:ext>
            </a:extLst>
          </p:cNvPr>
          <p:cNvPicPr>
            <a:picLocks noChangeAspect="1"/>
          </p:cNvPicPr>
          <p:nvPr userDrawn="1"/>
        </p:nvPicPr>
        <p:blipFill rotWithShape="1">
          <a:blip r:embed="rId2">
            <a:alphaModFix/>
          </a:blip>
          <a:srcRect l="2572" r="4531" b="3"/>
          <a:stretch/>
        </p:blipFill>
        <p:spPr>
          <a:xfrm>
            <a:off x="11076972" y="0"/>
            <a:ext cx="1030147" cy="102849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025810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0768-D100-4E40-A974-74F54B9B0FD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BB76D59-4C0F-544D-8BA8-89ECF6E3B3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71976F3-0125-FB4F-B89B-448BD835267D}"/>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5" name="Footer Placeholder 4">
            <a:extLst>
              <a:ext uri="{FF2B5EF4-FFF2-40B4-BE49-F238E27FC236}">
                <a16:creationId xmlns:a16="http://schemas.microsoft.com/office/drawing/2014/main" id="{48641369-F83C-194A-9AF7-7757869F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1561C-74FC-B84C-A9C1-CCA32D35F612}"/>
              </a:ext>
            </a:extLst>
          </p:cNvPr>
          <p:cNvSpPr>
            <a:spLocks noGrp="1"/>
          </p:cNvSpPr>
          <p:nvPr>
            <p:ph type="sldNum" sz="quarter" idx="12"/>
          </p:nvPr>
        </p:nvSpPr>
        <p:spPr/>
        <p:txBody>
          <a:bodyPr/>
          <a:lstStyle/>
          <a:p>
            <a:fld id="{AD37C2C5-DA4F-CE49-8312-A180230CBB8B}" type="slidenum">
              <a:rPr lang="en-US" smtClean="0"/>
              <a:t>‹#›</a:t>
            </a:fld>
            <a:endParaRPr lang="en-US"/>
          </a:p>
        </p:txBody>
      </p:sp>
      <p:pic>
        <p:nvPicPr>
          <p:cNvPr id="7" name="Picture 3">
            <a:extLst>
              <a:ext uri="{FF2B5EF4-FFF2-40B4-BE49-F238E27FC236}">
                <a16:creationId xmlns:a16="http://schemas.microsoft.com/office/drawing/2014/main" id="{9017362C-4431-964D-8F5A-AAA780DD7CC4}"/>
              </a:ext>
            </a:extLst>
          </p:cNvPr>
          <p:cNvPicPr>
            <a:picLocks noChangeAspect="1"/>
          </p:cNvPicPr>
          <p:nvPr userDrawn="1"/>
        </p:nvPicPr>
        <p:blipFill rotWithShape="1">
          <a:blip r:embed="rId2">
            <a:alphaModFix/>
          </a:blip>
          <a:srcRect l="2572" r="4531" b="3"/>
          <a:stretch/>
        </p:blipFill>
        <p:spPr>
          <a:xfrm>
            <a:off x="10279440" y="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43960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D8EF-AE84-B445-9E0A-87804999429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AF9775-CF4E-D341-B259-355E530DD49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96C8819-91FD-1A4F-B477-98285608E1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E3E909-27CC-E243-812C-415AFA3604C2}"/>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6" name="Footer Placeholder 5">
            <a:extLst>
              <a:ext uri="{FF2B5EF4-FFF2-40B4-BE49-F238E27FC236}">
                <a16:creationId xmlns:a16="http://schemas.microsoft.com/office/drawing/2014/main" id="{26351F9A-E9E7-7742-8BEA-2607CEE98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B7ED6-0761-3A4D-8F2B-A1A1075E2C72}"/>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732415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1503-BA29-FD40-B65A-375B066BACF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6AA640-F372-5441-9D0D-1A07A7788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592DCF5-16DA-E64E-8E60-A9A39C3058C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9FCE3A-F5E0-9F48-9E0C-6E0816367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AD9470-D0C4-404E-8E15-CAB2A59C710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4405CAA-0720-EF44-BF3E-DFA2E47859E4}"/>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8" name="Footer Placeholder 7">
            <a:extLst>
              <a:ext uri="{FF2B5EF4-FFF2-40B4-BE49-F238E27FC236}">
                <a16:creationId xmlns:a16="http://schemas.microsoft.com/office/drawing/2014/main" id="{229A5E85-0D92-C34F-8A6C-C9B9A2A80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458395-C91F-394C-977E-700D6A195375}"/>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2168249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BEBD-9293-7B45-B7D0-9EDAD4BC56C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2E2D08E-4792-4D4A-A3DD-C8B93E901DB1}"/>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4" name="Footer Placeholder 3">
            <a:extLst>
              <a:ext uri="{FF2B5EF4-FFF2-40B4-BE49-F238E27FC236}">
                <a16:creationId xmlns:a16="http://schemas.microsoft.com/office/drawing/2014/main" id="{FD2CA473-58A3-8D40-9350-77A6FB28E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B6AD18-A648-564E-93F4-3F4879F3F108}"/>
              </a:ext>
            </a:extLst>
          </p:cNvPr>
          <p:cNvSpPr>
            <a:spLocks noGrp="1"/>
          </p:cNvSpPr>
          <p:nvPr>
            <p:ph type="sldNum" sz="quarter" idx="12"/>
          </p:nvPr>
        </p:nvSpPr>
        <p:spPr/>
        <p:txBody>
          <a:bodyPr/>
          <a:lstStyle/>
          <a:p>
            <a:fld id="{AD37C2C5-DA4F-CE49-8312-A180230CBB8B}" type="slidenum">
              <a:rPr lang="en-US" smtClean="0"/>
              <a:t>‹#›</a:t>
            </a:fld>
            <a:endParaRPr lang="en-US"/>
          </a:p>
        </p:txBody>
      </p:sp>
      <p:pic>
        <p:nvPicPr>
          <p:cNvPr id="6" name="Picture 3">
            <a:extLst>
              <a:ext uri="{FF2B5EF4-FFF2-40B4-BE49-F238E27FC236}">
                <a16:creationId xmlns:a16="http://schemas.microsoft.com/office/drawing/2014/main" id="{0E6568D2-6ACA-154A-A737-FD7EF6C7EF0D}"/>
              </a:ext>
            </a:extLst>
          </p:cNvPr>
          <p:cNvPicPr>
            <a:picLocks noChangeAspect="1"/>
          </p:cNvPicPr>
          <p:nvPr userDrawn="1"/>
        </p:nvPicPr>
        <p:blipFill rotWithShape="1">
          <a:blip r:embed="rId2">
            <a:alphaModFix/>
          </a:blip>
          <a:srcRect l="2572" r="4531" b="3"/>
          <a:stretch/>
        </p:blipFill>
        <p:spPr>
          <a:xfrm>
            <a:off x="11076972" y="0"/>
            <a:ext cx="1030147" cy="102849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87406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9E5A3-0D16-9A4F-BD8E-A5BDE38A186F}"/>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3" name="Footer Placeholder 2">
            <a:extLst>
              <a:ext uri="{FF2B5EF4-FFF2-40B4-BE49-F238E27FC236}">
                <a16:creationId xmlns:a16="http://schemas.microsoft.com/office/drawing/2014/main" id="{4B9D23DA-1191-C94E-A158-C5EC34A386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579CDE-99EB-934D-A667-1FB18C7F3888}"/>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1507528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A962-D92B-D948-ADD8-7155BFC165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2A38D04-94E0-1D4F-BDF5-DE861FE71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9744DD0-F242-3542-A71E-7E02FC536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A76900-D9DD-CB40-9C24-9589F271B3B4}"/>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6" name="Footer Placeholder 5">
            <a:extLst>
              <a:ext uri="{FF2B5EF4-FFF2-40B4-BE49-F238E27FC236}">
                <a16:creationId xmlns:a16="http://schemas.microsoft.com/office/drawing/2014/main" id="{3059FC9C-8363-7D46-9021-F6E541E90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E4349-FF3D-034F-BFAD-16E90CEBFF9A}"/>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126359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E313-B07C-CA97-E580-2F7896DDE0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83680C1-83D5-9CC7-D72D-DB52BCF676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F5D283-A6B4-FC65-E82A-599BC666A919}"/>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5" name="Footer Placeholder 4">
            <a:extLst>
              <a:ext uri="{FF2B5EF4-FFF2-40B4-BE49-F238E27FC236}">
                <a16:creationId xmlns:a16="http://schemas.microsoft.com/office/drawing/2014/main" id="{C1833E2B-1E71-A27F-6DDC-4C0AF47014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5F35CC-DBFB-29F4-5A49-9E40246911E7}"/>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3058870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807D-BBE2-F149-BDD5-D629C1857C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90CA570-060D-FB4F-9FA7-C1F167DA5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50D9-6EB3-7942-9738-1C48312AD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C7BA70-3E84-6C48-8506-3383EC78DEBC}"/>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6" name="Footer Placeholder 5">
            <a:extLst>
              <a:ext uri="{FF2B5EF4-FFF2-40B4-BE49-F238E27FC236}">
                <a16:creationId xmlns:a16="http://schemas.microsoft.com/office/drawing/2014/main" id="{0BD5EBA9-7B2E-C246-8D54-D2AC058EE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AF1C7C-2253-BD4B-A7CB-932CB75EF270}"/>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551431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E02F-EC15-994B-A9F8-88154AE1E8F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30742B-9D40-ED4C-BFBA-A28AC429AE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2EEED5-8478-3F47-AA66-10A50DAEDB62}"/>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5" name="Footer Placeholder 4">
            <a:extLst>
              <a:ext uri="{FF2B5EF4-FFF2-40B4-BE49-F238E27FC236}">
                <a16:creationId xmlns:a16="http://schemas.microsoft.com/office/drawing/2014/main" id="{EC3F7D96-185D-824C-8086-851A5F536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4F34A-996E-2247-8B1B-DEF2839780B2}"/>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777319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26ECB-1B10-214E-83F4-D13DD78311E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6D7AF6-126D-1A4D-ADD1-99E1100A4F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708828-A3B9-764B-B823-EA337759E842}"/>
              </a:ext>
            </a:extLst>
          </p:cNvPr>
          <p:cNvSpPr>
            <a:spLocks noGrp="1"/>
          </p:cNvSpPr>
          <p:nvPr>
            <p:ph type="dt" sz="half" idx="10"/>
          </p:nvPr>
        </p:nvSpPr>
        <p:spPr/>
        <p:txBody>
          <a:bodyPr/>
          <a:lstStyle/>
          <a:p>
            <a:fld id="{05FF3195-6013-554E-BDE3-DACE6E9B83E7}" type="datetimeFigureOut">
              <a:rPr lang="en-US" smtClean="0"/>
              <a:t>08/11/23</a:t>
            </a:fld>
            <a:endParaRPr lang="en-US"/>
          </a:p>
        </p:txBody>
      </p:sp>
      <p:sp>
        <p:nvSpPr>
          <p:cNvPr id="5" name="Footer Placeholder 4">
            <a:extLst>
              <a:ext uri="{FF2B5EF4-FFF2-40B4-BE49-F238E27FC236}">
                <a16:creationId xmlns:a16="http://schemas.microsoft.com/office/drawing/2014/main" id="{040BCCF5-2A48-584F-B4A5-16A46B541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00D0E-8524-9A4E-B415-1CC8529121CB}"/>
              </a:ext>
            </a:extLst>
          </p:cNvPr>
          <p:cNvSpPr>
            <a:spLocks noGrp="1"/>
          </p:cNvSpPr>
          <p:nvPr>
            <p:ph type="sldNum" sz="quarter" idx="12"/>
          </p:nvPr>
        </p:nvSpPr>
        <p:spPr/>
        <p:txBody>
          <a:bodyPr/>
          <a:lstStyle/>
          <a:p>
            <a:fld id="{AD37C2C5-DA4F-CE49-8312-A180230CBB8B}" type="slidenum">
              <a:rPr lang="en-US" smtClean="0"/>
              <a:t>‹#›</a:t>
            </a:fld>
            <a:endParaRPr lang="en-US"/>
          </a:p>
        </p:txBody>
      </p:sp>
    </p:spTree>
    <p:extLst>
      <p:ext uri="{BB962C8B-B14F-4D97-AF65-F5344CB8AC3E}">
        <p14:creationId xmlns:p14="http://schemas.microsoft.com/office/powerpoint/2010/main" val="3827400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
        <p:nvSpPr>
          <p:cNvPr id="9" name="Footer Placeholder 8">
            <a:extLst>
              <a:ext uri="{FF2B5EF4-FFF2-40B4-BE49-F238E27FC236}">
                <a16:creationId xmlns:a16="http://schemas.microsoft.com/office/drawing/2014/main" id="{0A77DE88-76F5-4BA9-9847-7F3284A04200}"/>
              </a:ext>
            </a:extLst>
          </p:cNvPr>
          <p:cNvSpPr>
            <a:spLocks noGrp="1"/>
          </p:cNvSpPr>
          <p:nvPr>
            <p:ph type="ftr" sz="quarter" idx="23"/>
          </p:nvPr>
        </p:nvSpPr>
        <p:spPr>
          <a:xfrm>
            <a:off x="479999" y="6559630"/>
            <a:ext cx="3177601" cy="208579"/>
          </a:xfrm>
          <a:prstGeom prst="rect">
            <a:avLst/>
          </a:prstGeom>
        </p:spPr>
        <p:txBody>
          <a:bodyPr/>
          <a:lstStyle>
            <a:lvl1pPr>
              <a:defRPr sz="600"/>
            </a:lvl1pPr>
          </a:lstStyle>
          <a:p>
            <a:r>
              <a:rPr lang="en-US"/>
              <a:t>Overview MVIP</a:t>
            </a:r>
            <a:endParaRPr lang="en-GB" dirty="0"/>
          </a:p>
        </p:txBody>
      </p:sp>
      <p:sp>
        <p:nvSpPr>
          <p:cNvPr id="10" name="Slide Number Placeholder 9">
            <a:extLst>
              <a:ext uri="{FF2B5EF4-FFF2-40B4-BE49-F238E27FC236}">
                <a16:creationId xmlns:a16="http://schemas.microsoft.com/office/drawing/2014/main" id="{1AC1B66F-C1FE-4F18-8129-FE677489DF3F}"/>
              </a:ext>
            </a:extLst>
          </p:cNvPr>
          <p:cNvSpPr>
            <a:spLocks noGrp="1"/>
          </p:cNvSpPr>
          <p:nvPr>
            <p:ph type="sldNum" sz="quarter" idx="24"/>
          </p:nvPr>
        </p:nvSpPr>
        <p:spPr/>
        <p:txBody>
          <a:bodyPr/>
          <a:lstStyle/>
          <a:p>
            <a:fld id="{A74CE0EA-F3B5-4684-BA10-C594598FDB9C}" type="slidenum">
              <a:rPr lang="en-GB" noProof="0" smtClean="0"/>
              <a:pPr/>
              <a:t>‹#›</a:t>
            </a:fld>
            <a:endParaRPr lang="en-GB" noProof="0"/>
          </a:p>
        </p:txBody>
      </p:sp>
    </p:spTree>
    <p:extLst>
      <p:ext uri="{BB962C8B-B14F-4D97-AF65-F5344CB8AC3E}">
        <p14:creationId xmlns:p14="http://schemas.microsoft.com/office/powerpoint/2010/main" val="2423242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E67145-3AA0-3242-A9D6-40CA9DFAC603}"/>
              </a:ext>
            </a:extLst>
          </p:cNvPr>
          <p:cNvSpPr/>
          <p:nvPr userDrawn="1"/>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B73193-D9E9-4CC6-8D8C-39F1E5AF9C9C}"/>
              </a:ext>
            </a:extLst>
          </p:cNvPr>
          <p:cNvSpPr>
            <a:spLocks noGrp="1"/>
          </p:cNvSpPr>
          <p:nvPr>
            <p:ph type="title"/>
          </p:nvPr>
        </p:nvSpPr>
        <p:spPr>
          <a:xfrm>
            <a:off x="3217842" y="867704"/>
            <a:ext cx="8129608" cy="3835452"/>
          </a:xfrm>
        </p:spPr>
        <p:txBody>
          <a:bodyPr anchor="b"/>
          <a:lstStyle>
            <a:lvl1pPr>
              <a:defRPr sz="6000">
                <a:solidFill>
                  <a:schemeClr val="tx1">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5C79E-C6E7-4574-BC94-734ABF7B14A4}"/>
              </a:ext>
            </a:extLst>
          </p:cNvPr>
          <p:cNvSpPr>
            <a:spLocks noGrp="1"/>
          </p:cNvSpPr>
          <p:nvPr>
            <p:ph type="body" idx="1" hasCustomPrompt="1"/>
          </p:nvPr>
        </p:nvSpPr>
        <p:spPr>
          <a:xfrm>
            <a:off x="3217840" y="4730143"/>
            <a:ext cx="8129609" cy="1500187"/>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C4F6FA1-4A69-F941-A6D8-FCF619A179DA}"/>
              </a:ext>
            </a:extLst>
          </p:cNvPr>
          <p:cNvSpPr/>
          <p:nvPr userDrawn="1"/>
        </p:nvSpPr>
        <p:spPr>
          <a:xfrm>
            <a:off x="-194872" y="-339197"/>
            <a:ext cx="3247561" cy="6428847"/>
          </a:xfrm>
          <a:prstGeom prst="rect">
            <a:avLst/>
          </a:prstGeom>
          <a:gradFill flip="none" rotWithShape="1">
            <a:gsLst>
              <a:gs pos="0">
                <a:srgbClr val="FBD1AE"/>
              </a:gs>
              <a:gs pos="29000">
                <a:schemeClr val="bg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90D9804C-6A3C-2744-9A66-127B0D06326F}"/>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18433" y="3058163"/>
            <a:ext cx="1928902" cy="1136840"/>
          </a:xfrm>
          <a:prstGeom prst="rect">
            <a:avLst/>
          </a:prstGeom>
        </p:spPr>
      </p:pic>
      <p:pic>
        <p:nvPicPr>
          <p:cNvPr id="11" name="Image 10">
            <a:extLst>
              <a:ext uri="{FF2B5EF4-FFF2-40B4-BE49-F238E27FC236}">
                <a16:creationId xmlns:a16="http://schemas.microsoft.com/office/drawing/2014/main" id="{047517ED-644D-1E49-BD05-247C99C8C2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1" y="19137"/>
            <a:ext cx="2757267" cy="2757267"/>
          </a:xfrm>
          <a:prstGeom prst="rect">
            <a:avLst/>
          </a:prstGeom>
        </p:spPr>
      </p:pic>
      <p:sp>
        <p:nvSpPr>
          <p:cNvPr id="8" name="Rectangle 7">
            <a:extLst>
              <a:ext uri="{FF2B5EF4-FFF2-40B4-BE49-F238E27FC236}">
                <a16:creationId xmlns:a16="http://schemas.microsoft.com/office/drawing/2014/main" id="{F8CDD705-F403-4544-A2EC-C4FDC4AF0469}"/>
              </a:ext>
            </a:extLst>
          </p:cNvPr>
          <p:cNvSpPr/>
          <p:nvPr userDrawn="1"/>
        </p:nvSpPr>
        <p:spPr>
          <a:xfrm>
            <a:off x="-194872" y="5981075"/>
            <a:ext cx="12516787"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996B90E-3B5A-4851-A063-4BA725F76702}"/>
              </a:ext>
            </a:extLst>
          </p:cNvPr>
          <p:cNvSpPr>
            <a:spLocks noGrp="1"/>
          </p:cNvSpPr>
          <p:nvPr>
            <p:ph type="dt" sz="half" idx="10"/>
          </p:nvPr>
        </p:nvSpPr>
        <p:spPr/>
        <p:txBody>
          <a:bodyPr/>
          <a:lstStyle/>
          <a:p>
            <a:fld id="{038FE858-9292-4258-81BE-835EA13F34ED}" type="datetime1">
              <a:rPr lang="fr-FR" smtClean="0"/>
              <a:t>08/11/2023</a:t>
            </a:fld>
            <a:endParaRPr lang="en-US"/>
          </a:p>
        </p:txBody>
      </p:sp>
      <p:sp>
        <p:nvSpPr>
          <p:cNvPr id="5" name="Footer Placeholder 4">
            <a:extLst>
              <a:ext uri="{FF2B5EF4-FFF2-40B4-BE49-F238E27FC236}">
                <a16:creationId xmlns:a16="http://schemas.microsoft.com/office/drawing/2014/main" id="{B49B6E6E-98C8-4002-87E7-74D836A32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16221-847C-45FA-B67A-FE63A7A6B675}"/>
              </a:ext>
            </a:extLst>
          </p:cNvPr>
          <p:cNvSpPr>
            <a:spLocks noGrp="1"/>
          </p:cNvSpPr>
          <p:nvPr>
            <p:ph type="sldNum" sz="quarter" idx="12"/>
          </p:nvPr>
        </p:nvSpPr>
        <p:spPr/>
        <p:txBody>
          <a:bodyPr/>
          <a:lstStyle/>
          <a:p>
            <a:fld id="{E3B75ECA-62B0-4AFB-ADC2-C05D9FB9C7B8}" type="slidenum">
              <a:rPr lang="en-US" smtClean="0"/>
              <a:t>‹#›</a:t>
            </a:fld>
            <a:endParaRPr lang="en-US"/>
          </a:p>
        </p:txBody>
      </p:sp>
      <p:grpSp>
        <p:nvGrpSpPr>
          <p:cNvPr id="16" name="Groupe 15">
            <a:extLst>
              <a:ext uri="{FF2B5EF4-FFF2-40B4-BE49-F238E27FC236}">
                <a16:creationId xmlns:a16="http://schemas.microsoft.com/office/drawing/2014/main" id="{51B34D8B-F8DC-054A-86DD-97D3370BC2FC}"/>
              </a:ext>
            </a:extLst>
          </p:cNvPr>
          <p:cNvGrpSpPr/>
          <p:nvPr userDrawn="1"/>
        </p:nvGrpSpPr>
        <p:grpSpPr>
          <a:xfrm>
            <a:off x="4716091" y="6079691"/>
            <a:ext cx="7238900" cy="689215"/>
            <a:chOff x="4251398" y="6178167"/>
            <a:chExt cx="7238900" cy="689215"/>
          </a:xfrm>
        </p:grpSpPr>
        <p:pic>
          <p:nvPicPr>
            <p:cNvPr id="13" name="Image 12">
              <a:extLst>
                <a:ext uri="{FF2B5EF4-FFF2-40B4-BE49-F238E27FC236}">
                  <a16:creationId xmlns:a16="http://schemas.microsoft.com/office/drawing/2014/main" id="{1D08D4CA-DDDD-9C47-A097-8390081B43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4" name="Image 13">
              <a:extLst>
                <a:ext uri="{FF2B5EF4-FFF2-40B4-BE49-F238E27FC236}">
                  <a16:creationId xmlns:a16="http://schemas.microsoft.com/office/drawing/2014/main" id="{E65D667A-FA55-E945-A787-CF4F32226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5" name="Image 14">
              <a:extLst>
                <a:ext uri="{FF2B5EF4-FFF2-40B4-BE49-F238E27FC236}">
                  <a16:creationId xmlns:a16="http://schemas.microsoft.com/office/drawing/2014/main" id="{E48A5ECF-18EE-B344-B3E5-BDA645BFED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2" name="Image 11">
              <a:extLst>
                <a:ext uri="{FF2B5EF4-FFF2-40B4-BE49-F238E27FC236}">
                  <a16:creationId xmlns:a16="http://schemas.microsoft.com/office/drawing/2014/main" id="{B0A8C1F3-A721-AE4E-A183-E05233DB1CE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Tree>
    <p:extLst>
      <p:ext uri="{BB962C8B-B14F-4D97-AF65-F5344CB8AC3E}">
        <p14:creationId xmlns:p14="http://schemas.microsoft.com/office/powerpoint/2010/main" val="3409747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213C-8177-4C4E-8398-A15F847F2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16296-C494-4D2A-80EB-986019427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8E663-00A8-4A93-AE11-6AAA85362C97}"/>
              </a:ext>
            </a:extLst>
          </p:cNvPr>
          <p:cNvSpPr>
            <a:spLocks noGrp="1"/>
          </p:cNvSpPr>
          <p:nvPr>
            <p:ph type="dt" sz="half" idx="10"/>
          </p:nvPr>
        </p:nvSpPr>
        <p:spPr/>
        <p:txBody>
          <a:bodyPr/>
          <a:lstStyle/>
          <a:p>
            <a:fld id="{3F8AA794-B869-4A7A-89FB-3DBFBE678B07}" type="datetime1">
              <a:rPr lang="fr-FR" smtClean="0"/>
              <a:t>08/11/2023</a:t>
            </a:fld>
            <a:endParaRPr lang="en-US"/>
          </a:p>
        </p:txBody>
      </p:sp>
      <p:sp>
        <p:nvSpPr>
          <p:cNvPr id="5" name="Footer Placeholder 4">
            <a:extLst>
              <a:ext uri="{FF2B5EF4-FFF2-40B4-BE49-F238E27FC236}">
                <a16:creationId xmlns:a16="http://schemas.microsoft.com/office/drawing/2014/main" id="{2BC0E408-E1E4-4258-9145-78DA5B673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AC4B4-5540-43B0-9058-CF05A162781B}"/>
              </a:ext>
            </a:extLst>
          </p:cNvPr>
          <p:cNvSpPr>
            <a:spLocks noGrp="1"/>
          </p:cNvSpPr>
          <p:nvPr>
            <p:ph type="sldNum" sz="quarter" idx="12"/>
          </p:nvPr>
        </p:nvSpPr>
        <p:spPr/>
        <p:txBody>
          <a:bodyPr/>
          <a:lstStyle/>
          <a:p>
            <a:fld id="{E3B75ECA-62B0-4AFB-ADC2-C05D9FB9C7B8}" type="slidenum">
              <a:rPr lang="en-US" smtClean="0"/>
              <a:t>‹#›</a:t>
            </a:fld>
            <a:endParaRPr lang="en-US"/>
          </a:p>
        </p:txBody>
      </p:sp>
    </p:spTree>
    <p:extLst>
      <p:ext uri="{BB962C8B-B14F-4D97-AF65-F5344CB8AC3E}">
        <p14:creationId xmlns:p14="http://schemas.microsoft.com/office/powerpoint/2010/main" val="3457742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9031ED-A548-034F-8170-000E84DA1426}"/>
              </a:ext>
            </a:extLst>
          </p:cNvPr>
          <p:cNvSpPr/>
          <p:nvPr userDrawn="1"/>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5510E-CE09-4B67-8C8D-6ECCD481A2BC}"/>
              </a:ext>
            </a:extLst>
          </p:cNvPr>
          <p:cNvSpPr>
            <a:spLocks noGrp="1"/>
          </p:cNvSpPr>
          <p:nvPr>
            <p:ph type="ctrTitle"/>
          </p:nvPr>
        </p:nvSpPr>
        <p:spPr>
          <a:xfrm>
            <a:off x="1524000" y="1296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D2F92BF-B04E-4AD6-BC0C-B88DA4D963D3}"/>
              </a:ext>
            </a:extLst>
          </p:cNvPr>
          <p:cNvSpPr>
            <a:spLocks noGrp="1"/>
          </p:cNvSpPr>
          <p:nvPr>
            <p:ph type="subTitle" idx="1" hasCustomPrompt="1"/>
          </p:nvPr>
        </p:nvSpPr>
        <p:spPr>
          <a:xfrm>
            <a:off x="1524000" y="2572452"/>
            <a:ext cx="9144000" cy="753894"/>
          </a:xfrm>
        </p:spPr>
        <p:txBody>
          <a:bodyPr/>
          <a:lstStyle>
            <a:lvl1pPr marL="0" indent="0" algn="ctr">
              <a:buNone/>
              <a:defRPr sz="24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79A63AB9-4760-0843-9DF7-C8618EEE23D9}"/>
              </a:ext>
            </a:extLst>
          </p:cNvPr>
          <p:cNvSpPr/>
          <p:nvPr userDrawn="1"/>
        </p:nvSpPr>
        <p:spPr>
          <a:xfrm flipV="1">
            <a:off x="-194872" y="3306281"/>
            <a:ext cx="12516787" cy="245438"/>
          </a:xfrm>
          <a:prstGeom prst="rect">
            <a:avLst/>
          </a:prstGeom>
          <a:solidFill>
            <a:srgbClr val="FBD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42520D-FAA2-004E-895B-E8D110CEAEA0}"/>
              </a:ext>
            </a:extLst>
          </p:cNvPr>
          <p:cNvSpPr/>
          <p:nvPr userDrawn="1"/>
        </p:nvSpPr>
        <p:spPr>
          <a:xfrm>
            <a:off x="-194872" y="3551719"/>
            <a:ext cx="12516787" cy="354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Image 15">
            <a:extLst>
              <a:ext uri="{FF2B5EF4-FFF2-40B4-BE49-F238E27FC236}">
                <a16:creationId xmlns:a16="http://schemas.microsoft.com/office/drawing/2014/main" id="{803B250E-84A8-C947-88C0-5AC2770D8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6446" y="5363157"/>
            <a:ext cx="2605554" cy="1535640"/>
          </a:xfrm>
          <a:prstGeom prst="rect">
            <a:avLst/>
          </a:prstGeom>
        </p:spPr>
      </p:pic>
      <p:pic>
        <p:nvPicPr>
          <p:cNvPr id="19" name="Image 18">
            <a:extLst>
              <a:ext uri="{FF2B5EF4-FFF2-40B4-BE49-F238E27FC236}">
                <a16:creationId xmlns:a16="http://schemas.microsoft.com/office/drawing/2014/main" id="{5B57C5E8-2103-1948-8C57-ACDA3BF157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4138" y="3602038"/>
            <a:ext cx="3274842" cy="3274842"/>
          </a:xfrm>
          <a:prstGeom prst="rect">
            <a:avLst/>
          </a:prstGeom>
        </p:spPr>
      </p:pic>
    </p:spTree>
    <p:extLst>
      <p:ext uri="{BB962C8B-B14F-4D97-AF65-F5344CB8AC3E}">
        <p14:creationId xmlns:p14="http://schemas.microsoft.com/office/powerpoint/2010/main" val="199741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4555-2A07-41CC-A4DB-427AABF92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DC99B-220D-4481-8B9E-58A061624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DDE8C2-E2B5-4497-8E9A-43746EE5B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B351D7-F946-4B06-848C-30D52325953D}"/>
              </a:ext>
            </a:extLst>
          </p:cNvPr>
          <p:cNvSpPr>
            <a:spLocks noGrp="1"/>
          </p:cNvSpPr>
          <p:nvPr>
            <p:ph type="dt" sz="half" idx="10"/>
          </p:nvPr>
        </p:nvSpPr>
        <p:spPr/>
        <p:txBody>
          <a:bodyPr/>
          <a:lstStyle/>
          <a:p>
            <a:fld id="{13DB106F-1BBE-4EAD-B230-A274894B4433}" type="datetime1">
              <a:rPr lang="fr-FR" smtClean="0"/>
              <a:t>08/11/2023</a:t>
            </a:fld>
            <a:endParaRPr lang="en-US"/>
          </a:p>
        </p:txBody>
      </p:sp>
      <p:sp>
        <p:nvSpPr>
          <p:cNvPr id="6" name="Footer Placeholder 5">
            <a:extLst>
              <a:ext uri="{FF2B5EF4-FFF2-40B4-BE49-F238E27FC236}">
                <a16:creationId xmlns:a16="http://schemas.microsoft.com/office/drawing/2014/main" id="{52C6D4A4-A145-46D6-8579-56E12A2EC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05CD79-CF50-4CA7-93F0-BE08CBD7A14F}"/>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2592438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6781BD-A32F-4D90-BE89-EE8F365B27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DA1AD1-2D44-410D-8B9D-BE241B0880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F4B5D-6B70-4072-94F0-09D17AE52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E0FCE-3F30-4490-9D8F-380E94DC32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50106-4EDA-4796-ACEC-E0B7D6CABB8C}"/>
              </a:ext>
            </a:extLst>
          </p:cNvPr>
          <p:cNvSpPr>
            <a:spLocks noGrp="1"/>
          </p:cNvSpPr>
          <p:nvPr>
            <p:ph type="dt" sz="half" idx="10"/>
          </p:nvPr>
        </p:nvSpPr>
        <p:spPr/>
        <p:txBody>
          <a:bodyPr/>
          <a:lstStyle/>
          <a:p>
            <a:fld id="{987D812C-4066-462D-8172-0E64E7AEAD7B}" type="datetime1">
              <a:rPr lang="fr-FR" smtClean="0"/>
              <a:t>08/11/2023</a:t>
            </a:fld>
            <a:endParaRPr lang="en-US"/>
          </a:p>
        </p:txBody>
      </p:sp>
      <p:sp>
        <p:nvSpPr>
          <p:cNvPr id="8" name="Footer Placeholder 7">
            <a:extLst>
              <a:ext uri="{FF2B5EF4-FFF2-40B4-BE49-F238E27FC236}">
                <a16:creationId xmlns:a16="http://schemas.microsoft.com/office/drawing/2014/main" id="{AB39B136-D18C-4DD4-83D9-F38A86DAE4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0A54D-6679-4C7E-B165-B7A000C60E46}"/>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
        <p:nvSpPr>
          <p:cNvPr id="10" name="Title 1">
            <a:extLst>
              <a:ext uri="{FF2B5EF4-FFF2-40B4-BE49-F238E27FC236}">
                <a16:creationId xmlns:a16="http://schemas.microsoft.com/office/drawing/2014/main" id="{BDC5BCA4-5122-CF4E-9D39-964E9EAC3F20}"/>
              </a:ext>
            </a:extLst>
          </p:cNvPr>
          <p:cNvSpPr txBox="1">
            <a:spLocks/>
          </p:cNvSpPr>
          <p:nvPr userDrawn="1"/>
        </p:nvSpPr>
        <p:spPr>
          <a:xfrm>
            <a:off x="474642" y="160127"/>
            <a:ext cx="11335439" cy="985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55060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F35D-C36D-4DBF-849E-ABB56F8F2F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105A2-0DD0-462B-A995-A4C3EA7C5961}"/>
              </a:ext>
            </a:extLst>
          </p:cNvPr>
          <p:cNvSpPr>
            <a:spLocks noGrp="1"/>
          </p:cNvSpPr>
          <p:nvPr>
            <p:ph type="dt" sz="half" idx="10"/>
          </p:nvPr>
        </p:nvSpPr>
        <p:spPr/>
        <p:txBody>
          <a:bodyPr/>
          <a:lstStyle/>
          <a:p>
            <a:fld id="{0B615B9D-DC8A-4C7C-851A-CA08BAE89D69}" type="datetime1">
              <a:rPr lang="fr-FR" smtClean="0"/>
              <a:t>08/11/2023</a:t>
            </a:fld>
            <a:endParaRPr lang="en-US"/>
          </a:p>
        </p:txBody>
      </p:sp>
      <p:sp>
        <p:nvSpPr>
          <p:cNvPr id="4" name="Footer Placeholder 3">
            <a:extLst>
              <a:ext uri="{FF2B5EF4-FFF2-40B4-BE49-F238E27FC236}">
                <a16:creationId xmlns:a16="http://schemas.microsoft.com/office/drawing/2014/main" id="{4FC1AA0D-5F34-499A-9BF2-608BB64763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497694-5107-484C-B544-A75229103477}"/>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239414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48A4-6059-B672-8FF8-E08E24EEF9B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710B35E-A6B4-9004-F7C1-05D3EF065EB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F8017F2-F09F-3418-9ADD-C9B7100F48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6FC577F-0934-13D0-EA72-DAF46A70B5A2}"/>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6" name="Footer Placeholder 5">
            <a:extLst>
              <a:ext uri="{FF2B5EF4-FFF2-40B4-BE49-F238E27FC236}">
                <a16:creationId xmlns:a16="http://schemas.microsoft.com/office/drawing/2014/main" id="{29F6C408-03D0-10F0-C670-9B6DE236B2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3C907C-4AE6-3000-88F6-7F9603A8CEB6}"/>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2730140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89827-7469-41B6-BACE-C3CBB040BE02}"/>
              </a:ext>
            </a:extLst>
          </p:cNvPr>
          <p:cNvSpPr>
            <a:spLocks noGrp="1"/>
          </p:cNvSpPr>
          <p:nvPr>
            <p:ph type="dt" sz="half" idx="10"/>
          </p:nvPr>
        </p:nvSpPr>
        <p:spPr/>
        <p:txBody>
          <a:bodyPr/>
          <a:lstStyle/>
          <a:p>
            <a:fld id="{0CF2E85D-C09C-49B7-86D6-14EB2B70F105}" type="datetime1">
              <a:rPr lang="fr-FR" smtClean="0"/>
              <a:t>08/11/2023</a:t>
            </a:fld>
            <a:endParaRPr lang="en-US"/>
          </a:p>
        </p:txBody>
      </p:sp>
      <p:sp>
        <p:nvSpPr>
          <p:cNvPr id="3" name="Footer Placeholder 2">
            <a:extLst>
              <a:ext uri="{FF2B5EF4-FFF2-40B4-BE49-F238E27FC236}">
                <a16:creationId xmlns:a16="http://schemas.microsoft.com/office/drawing/2014/main" id="{D8B5D26A-E9C5-4EDE-9001-5D9F0E31AC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E2BDD-2AC9-443F-82DB-1B0DE69EF9F3}"/>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2669041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EB2C-D326-41D0-BDDC-6617089E7FBB}"/>
              </a:ext>
            </a:extLst>
          </p:cNvPr>
          <p:cNvSpPr>
            <a:spLocks noGrp="1"/>
          </p:cNvSpPr>
          <p:nvPr>
            <p:ph type="title" hasCustomPrompt="1"/>
          </p:nvPr>
        </p:nvSpPr>
        <p:spPr>
          <a:xfrm>
            <a:off x="474642" y="1304144"/>
            <a:ext cx="4297383" cy="813216"/>
          </a:xfrm>
        </p:spPr>
        <p:txBody>
          <a:bodyPr anchor="b"/>
          <a:lstStyle>
            <a:lvl1pPr>
              <a:defRPr sz="32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E1CF71-9CC5-4026-BA40-146D1D394F3D}"/>
              </a:ext>
            </a:extLst>
          </p:cNvPr>
          <p:cNvSpPr>
            <a:spLocks noGrp="1"/>
          </p:cNvSpPr>
          <p:nvPr>
            <p:ph idx="1"/>
          </p:nvPr>
        </p:nvSpPr>
        <p:spPr>
          <a:xfrm>
            <a:off x="5183188" y="1244184"/>
            <a:ext cx="6172200" cy="46168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36234D-CCF5-4A1F-9F8B-E2E51DC707B7}"/>
              </a:ext>
            </a:extLst>
          </p:cNvPr>
          <p:cNvSpPr>
            <a:spLocks noGrp="1"/>
          </p:cNvSpPr>
          <p:nvPr>
            <p:ph type="body" sz="half" idx="2"/>
          </p:nvPr>
        </p:nvSpPr>
        <p:spPr>
          <a:xfrm>
            <a:off x="474642" y="2353456"/>
            <a:ext cx="4297383" cy="35155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978FA-64AC-4DA4-A043-4CFA055C5D5C}"/>
              </a:ext>
            </a:extLst>
          </p:cNvPr>
          <p:cNvSpPr>
            <a:spLocks noGrp="1"/>
          </p:cNvSpPr>
          <p:nvPr>
            <p:ph type="dt" sz="half" idx="10"/>
          </p:nvPr>
        </p:nvSpPr>
        <p:spPr/>
        <p:txBody>
          <a:bodyPr/>
          <a:lstStyle/>
          <a:p>
            <a:fld id="{169A0DEF-502F-4853-87DB-8AC7E3108FBF}" type="datetime1">
              <a:rPr lang="fr-FR" smtClean="0"/>
              <a:t>08/11/2023</a:t>
            </a:fld>
            <a:endParaRPr lang="en-US"/>
          </a:p>
        </p:txBody>
      </p:sp>
      <p:sp>
        <p:nvSpPr>
          <p:cNvPr id="6" name="Footer Placeholder 5">
            <a:extLst>
              <a:ext uri="{FF2B5EF4-FFF2-40B4-BE49-F238E27FC236}">
                <a16:creationId xmlns:a16="http://schemas.microsoft.com/office/drawing/2014/main" id="{511EA0E1-10BE-4E42-90E5-C90BAB438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3179A-CC72-46CE-A393-4788C9ECD74E}"/>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
        <p:nvSpPr>
          <p:cNvPr id="9" name="Title 1">
            <a:extLst>
              <a:ext uri="{FF2B5EF4-FFF2-40B4-BE49-F238E27FC236}">
                <a16:creationId xmlns:a16="http://schemas.microsoft.com/office/drawing/2014/main" id="{C3EF0D8C-8277-4742-B953-4B55467887F9}"/>
              </a:ext>
            </a:extLst>
          </p:cNvPr>
          <p:cNvSpPr txBox="1">
            <a:spLocks/>
          </p:cNvSpPr>
          <p:nvPr userDrawn="1"/>
        </p:nvSpPr>
        <p:spPr>
          <a:xfrm>
            <a:off x="474642" y="160127"/>
            <a:ext cx="11335439" cy="985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76335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747C45-1F4D-C84C-943D-04E92A570F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2161" y="6253398"/>
            <a:ext cx="578138" cy="578138"/>
          </a:xfrm>
          <a:prstGeom prst="rect">
            <a:avLst/>
          </a:prstGeom>
        </p:spPr>
      </p:pic>
      <p:sp>
        <p:nvSpPr>
          <p:cNvPr id="2" name="Espace réservé de la date 1">
            <a:extLst>
              <a:ext uri="{FF2B5EF4-FFF2-40B4-BE49-F238E27FC236}">
                <a16:creationId xmlns:a16="http://schemas.microsoft.com/office/drawing/2014/main" id="{3385F0E7-79CE-5D4D-B4F9-FCB8BC349708}"/>
              </a:ext>
            </a:extLst>
          </p:cNvPr>
          <p:cNvSpPr>
            <a:spLocks noGrp="1"/>
          </p:cNvSpPr>
          <p:nvPr>
            <p:ph type="dt" sz="half" idx="10"/>
          </p:nvPr>
        </p:nvSpPr>
        <p:spPr/>
        <p:txBody>
          <a:bodyPr/>
          <a:lstStyle/>
          <a:p>
            <a:pPr algn="r"/>
            <a:fld id="{84BB47FF-1422-46FF-B2C5-199E233AB7C4}" type="datetime1">
              <a:rPr lang="fr-FR" smtClean="0"/>
              <a:t>08/11/2023</a:t>
            </a:fld>
            <a:endParaRPr lang="en-US" dirty="0"/>
          </a:p>
        </p:txBody>
      </p:sp>
      <p:sp>
        <p:nvSpPr>
          <p:cNvPr id="3" name="Espace réservé du pied de page 2">
            <a:extLst>
              <a:ext uri="{FF2B5EF4-FFF2-40B4-BE49-F238E27FC236}">
                <a16:creationId xmlns:a16="http://schemas.microsoft.com/office/drawing/2014/main" id="{52FA890C-7421-1C49-BD68-8FFFCD76E1F3}"/>
              </a:ext>
            </a:extLst>
          </p:cNvPr>
          <p:cNvSpPr>
            <a:spLocks noGrp="1"/>
          </p:cNvSpPr>
          <p:nvPr>
            <p:ph type="ftr" sz="quarter" idx="11"/>
          </p:nvPr>
        </p:nvSpPr>
        <p:spPr/>
        <p:txBody>
          <a:bodyPr/>
          <a:lstStyle/>
          <a:p>
            <a:pPr algn="r"/>
            <a:endParaRPr lang="en-US" dirty="0"/>
          </a:p>
        </p:txBody>
      </p:sp>
      <p:sp>
        <p:nvSpPr>
          <p:cNvPr id="4" name="Espace réservé du numéro de diapositive 3">
            <a:extLst>
              <a:ext uri="{FF2B5EF4-FFF2-40B4-BE49-F238E27FC236}">
                <a16:creationId xmlns:a16="http://schemas.microsoft.com/office/drawing/2014/main" id="{985C22F7-EB8D-7045-AAEA-550D02196450}"/>
              </a:ext>
            </a:extLst>
          </p:cNvPr>
          <p:cNvSpPr>
            <a:spLocks noGrp="1"/>
          </p:cNvSpPr>
          <p:nvPr>
            <p:ph type="sldNum" sz="quarter" idx="12"/>
          </p:nvPr>
        </p:nvSpPr>
        <p:spPr/>
        <p:txBody>
          <a:bodyPr/>
          <a:lstStyle/>
          <a:p>
            <a:fld id="{E3B75ECA-62B0-4AFB-ADC2-C05D9FB9C7B8}" type="slidenum">
              <a:rPr lang="en-US" smtClean="0"/>
              <a:pPr/>
              <a:t>‹#›</a:t>
            </a:fld>
            <a:endParaRPr lang="en-US" sz="900" dirty="0"/>
          </a:p>
        </p:txBody>
      </p:sp>
    </p:spTree>
    <p:extLst>
      <p:ext uri="{BB962C8B-B14F-4D97-AF65-F5344CB8AC3E}">
        <p14:creationId xmlns:p14="http://schemas.microsoft.com/office/powerpoint/2010/main" val="224115705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12921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E67145-3AA0-3242-A9D6-40CA9DFAC603}"/>
              </a:ext>
            </a:extLst>
          </p:cNvPr>
          <p:cNvSpPr/>
          <p:nvPr userDrawn="1"/>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B73193-D9E9-4CC6-8D8C-39F1E5AF9C9C}"/>
              </a:ext>
            </a:extLst>
          </p:cNvPr>
          <p:cNvSpPr>
            <a:spLocks noGrp="1"/>
          </p:cNvSpPr>
          <p:nvPr>
            <p:ph type="title"/>
          </p:nvPr>
        </p:nvSpPr>
        <p:spPr>
          <a:xfrm>
            <a:off x="3217842" y="867704"/>
            <a:ext cx="8129608" cy="3835452"/>
          </a:xfrm>
        </p:spPr>
        <p:txBody>
          <a:bodyPr anchor="b"/>
          <a:lstStyle>
            <a:lvl1pPr>
              <a:defRPr sz="6000">
                <a:solidFill>
                  <a:schemeClr val="tx1">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665C79E-C6E7-4574-BC94-734ABF7B14A4}"/>
              </a:ext>
            </a:extLst>
          </p:cNvPr>
          <p:cNvSpPr>
            <a:spLocks noGrp="1"/>
          </p:cNvSpPr>
          <p:nvPr>
            <p:ph type="body" idx="1" hasCustomPrompt="1"/>
          </p:nvPr>
        </p:nvSpPr>
        <p:spPr>
          <a:xfrm>
            <a:off x="3217840" y="4730143"/>
            <a:ext cx="8129609" cy="1500187"/>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C4F6FA1-4A69-F941-A6D8-FCF619A179DA}"/>
              </a:ext>
            </a:extLst>
          </p:cNvPr>
          <p:cNvSpPr/>
          <p:nvPr userDrawn="1"/>
        </p:nvSpPr>
        <p:spPr>
          <a:xfrm>
            <a:off x="-194872" y="-339197"/>
            <a:ext cx="3247561" cy="6428847"/>
          </a:xfrm>
          <a:prstGeom prst="rect">
            <a:avLst/>
          </a:prstGeom>
          <a:gradFill flip="none" rotWithShape="1">
            <a:gsLst>
              <a:gs pos="0">
                <a:srgbClr val="FBD1AE"/>
              </a:gs>
              <a:gs pos="29000">
                <a:schemeClr val="bg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90D9804C-6A3C-2744-9A66-127B0D06326F}"/>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18433" y="3058163"/>
            <a:ext cx="1928902" cy="1136840"/>
          </a:xfrm>
          <a:prstGeom prst="rect">
            <a:avLst/>
          </a:prstGeom>
        </p:spPr>
      </p:pic>
      <p:sp>
        <p:nvSpPr>
          <p:cNvPr id="8" name="Rectangle 7">
            <a:extLst>
              <a:ext uri="{FF2B5EF4-FFF2-40B4-BE49-F238E27FC236}">
                <a16:creationId xmlns:a16="http://schemas.microsoft.com/office/drawing/2014/main" id="{F8CDD705-F403-4544-A2EC-C4FDC4AF0469}"/>
              </a:ext>
            </a:extLst>
          </p:cNvPr>
          <p:cNvSpPr/>
          <p:nvPr userDrawn="1"/>
        </p:nvSpPr>
        <p:spPr>
          <a:xfrm>
            <a:off x="-194872" y="5981075"/>
            <a:ext cx="12386873"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996B90E-3B5A-4851-A063-4BA725F76702}"/>
              </a:ext>
            </a:extLst>
          </p:cNvPr>
          <p:cNvSpPr>
            <a:spLocks noGrp="1"/>
          </p:cNvSpPr>
          <p:nvPr>
            <p:ph type="dt" sz="half" idx="10"/>
          </p:nvPr>
        </p:nvSpPr>
        <p:spPr/>
        <p:txBody>
          <a:bodyPr/>
          <a:lstStyle/>
          <a:p>
            <a:fld id="{F21E6597-2363-C54A-8590-B1B8C3F0CB3A}" type="datetime1">
              <a:rPr lang="fr-FR" smtClean="0"/>
              <a:t>08/11/2023</a:t>
            </a:fld>
            <a:endParaRPr lang="en-US"/>
          </a:p>
        </p:txBody>
      </p:sp>
      <p:sp>
        <p:nvSpPr>
          <p:cNvPr id="5" name="Footer Placeholder 4">
            <a:extLst>
              <a:ext uri="{FF2B5EF4-FFF2-40B4-BE49-F238E27FC236}">
                <a16:creationId xmlns:a16="http://schemas.microsoft.com/office/drawing/2014/main" id="{B49B6E6E-98C8-4002-87E7-74D836A32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16221-847C-45FA-B67A-FE63A7A6B675}"/>
              </a:ext>
            </a:extLst>
          </p:cNvPr>
          <p:cNvSpPr>
            <a:spLocks noGrp="1"/>
          </p:cNvSpPr>
          <p:nvPr>
            <p:ph type="sldNum" sz="quarter" idx="12"/>
          </p:nvPr>
        </p:nvSpPr>
        <p:spPr/>
        <p:txBody>
          <a:bodyPr/>
          <a:lstStyle/>
          <a:p>
            <a:fld id="{E3B75ECA-62B0-4AFB-ADC2-C05D9FB9C7B8}" type="slidenum">
              <a:rPr lang="en-US" smtClean="0"/>
              <a:t>‹#›</a:t>
            </a:fld>
            <a:endParaRPr lang="en-US"/>
          </a:p>
        </p:txBody>
      </p:sp>
      <p:grpSp>
        <p:nvGrpSpPr>
          <p:cNvPr id="16" name="Groupe 15">
            <a:extLst>
              <a:ext uri="{FF2B5EF4-FFF2-40B4-BE49-F238E27FC236}">
                <a16:creationId xmlns:a16="http://schemas.microsoft.com/office/drawing/2014/main" id="{51B34D8B-F8DC-054A-86DD-97D3370BC2FC}"/>
              </a:ext>
            </a:extLst>
          </p:cNvPr>
          <p:cNvGrpSpPr/>
          <p:nvPr userDrawn="1"/>
        </p:nvGrpSpPr>
        <p:grpSpPr>
          <a:xfrm>
            <a:off x="4716091" y="6079691"/>
            <a:ext cx="7238900" cy="689215"/>
            <a:chOff x="4251398" y="6178167"/>
            <a:chExt cx="7238900" cy="689215"/>
          </a:xfrm>
        </p:grpSpPr>
        <p:pic>
          <p:nvPicPr>
            <p:cNvPr id="13" name="Image 12">
              <a:extLst>
                <a:ext uri="{FF2B5EF4-FFF2-40B4-BE49-F238E27FC236}">
                  <a16:creationId xmlns:a16="http://schemas.microsoft.com/office/drawing/2014/main" id="{1D08D4CA-DDDD-9C47-A097-8390081B43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4" name="Image 13">
              <a:extLst>
                <a:ext uri="{FF2B5EF4-FFF2-40B4-BE49-F238E27FC236}">
                  <a16:creationId xmlns:a16="http://schemas.microsoft.com/office/drawing/2014/main" id="{E65D667A-FA55-E945-A787-CF4F322263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5" name="Image 14">
              <a:extLst>
                <a:ext uri="{FF2B5EF4-FFF2-40B4-BE49-F238E27FC236}">
                  <a16:creationId xmlns:a16="http://schemas.microsoft.com/office/drawing/2014/main" id="{E48A5ECF-18EE-B344-B3E5-BDA645BFED2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2" name="Image 11">
              <a:extLst>
                <a:ext uri="{FF2B5EF4-FFF2-40B4-BE49-F238E27FC236}">
                  <a16:creationId xmlns:a16="http://schemas.microsoft.com/office/drawing/2014/main" id="{B0A8C1F3-A721-AE4E-A183-E05233DB1C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8" name="Picture 17">
            <a:extLst>
              <a:ext uri="{FF2B5EF4-FFF2-40B4-BE49-F238E27FC236}">
                <a16:creationId xmlns:a16="http://schemas.microsoft.com/office/drawing/2014/main" id="{8B013014-1381-0717-4BDF-3B828EACF8FF}"/>
              </a:ext>
            </a:extLst>
          </p:cNvPr>
          <p:cNvPicPr>
            <a:picLocks noChangeAspect="1"/>
          </p:cNvPicPr>
          <p:nvPr userDrawn="1"/>
        </p:nvPicPr>
        <p:blipFill>
          <a:blip r:embed="rId7"/>
          <a:stretch>
            <a:fillRect/>
          </a:stretch>
        </p:blipFill>
        <p:spPr>
          <a:xfrm>
            <a:off x="42401" y="-156377"/>
            <a:ext cx="3010288" cy="2757600"/>
          </a:xfrm>
          <a:prstGeom prst="rect">
            <a:avLst/>
          </a:prstGeom>
        </p:spPr>
      </p:pic>
    </p:spTree>
    <p:extLst>
      <p:ext uri="{BB962C8B-B14F-4D97-AF65-F5344CB8AC3E}">
        <p14:creationId xmlns:p14="http://schemas.microsoft.com/office/powerpoint/2010/main" val="3137047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213C-8177-4C4E-8398-A15F847F2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16296-C494-4D2A-80EB-986019427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8E663-00A8-4A93-AE11-6AAA85362C97}"/>
              </a:ext>
            </a:extLst>
          </p:cNvPr>
          <p:cNvSpPr>
            <a:spLocks noGrp="1"/>
          </p:cNvSpPr>
          <p:nvPr>
            <p:ph type="dt" sz="half" idx="10"/>
          </p:nvPr>
        </p:nvSpPr>
        <p:spPr/>
        <p:txBody>
          <a:bodyPr/>
          <a:lstStyle/>
          <a:p>
            <a:fld id="{151A7F4D-793B-3346-98E9-A00DC2934953}" type="datetime1">
              <a:rPr lang="fr-FR" smtClean="0"/>
              <a:t>08/11/2023</a:t>
            </a:fld>
            <a:endParaRPr lang="en-US"/>
          </a:p>
        </p:txBody>
      </p:sp>
      <p:sp>
        <p:nvSpPr>
          <p:cNvPr id="5" name="Footer Placeholder 4">
            <a:extLst>
              <a:ext uri="{FF2B5EF4-FFF2-40B4-BE49-F238E27FC236}">
                <a16:creationId xmlns:a16="http://schemas.microsoft.com/office/drawing/2014/main" id="{2BC0E408-E1E4-4258-9145-78DA5B673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AC4B4-5540-43B0-9058-CF05A162781B}"/>
              </a:ext>
            </a:extLst>
          </p:cNvPr>
          <p:cNvSpPr>
            <a:spLocks noGrp="1"/>
          </p:cNvSpPr>
          <p:nvPr>
            <p:ph type="sldNum" sz="quarter" idx="12"/>
          </p:nvPr>
        </p:nvSpPr>
        <p:spPr/>
        <p:txBody>
          <a:bodyPr/>
          <a:lstStyle/>
          <a:p>
            <a:fld id="{E3B75ECA-62B0-4AFB-ADC2-C05D9FB9C7B8}" type="slidenum">
              <a:rPr lang="en-US" smtClean="0"/>
              <a:t>‹#›</a:t>
            </a:fld>
            <a:endParaRPr lang="en-US"/>
          </a:p>
        </p:txBody>
      </p:sp>
    </p:spTree>
    <p:extLst>
      <p:ext uri="{BB962C8B-B14F-4D97-AF65-F5344CB8AC3E}">
        <p14:creationId xmlns:p14="http://schemas.microsoft.com/office/powerpoint/2010/main" val="1389733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9031ED-A548-034F-8170-000E84DA1426}"/>
              </a:ext>
            </a:extLst>
          </p:cNvPr>
          <p:cNvSpPr/>
          <p:nvPr userDrawn="1"/>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5510E-CE09-4B67-8C8D-6ECCD481A2BC}"/>
              </a:ext>
            </a:extLst>
          </p:cNvPr>
          <p:cNvSpPr>
            <a:spLocks noGrp="1"/>
          </p:cNvSpPr>
          <p:nvPr>
            <p:ph type="ctrTitle"/>
          </p:nvPr>
        </p:nvSpPr>
        <p:spPr>
          <a:xfrm>
            <a:off x="1524000" y="1296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D2F92BF-B04E-4AD6-BC0C-B88DA4D963D3}"/>
              </a:ext>
            </a:extLst>
          </p:cNvPr>
          <p:cNvSpPr>
            <a:spLocks noGrp="1"/>
          </p:cNvSpPr>
          <p:nvPr>
            <p:ph type="subTitle" idx="1" hasCustomPrompt="1"/>
          </p:nvPr>
        </p:nvSpPr>
        <p:spPr>
          <a:xfrm>
            <a:off x="1524000" y="2572452"/>
            <a:ext cx="9144000" cy="753894"/>
          </a:xfrm>
        </p:spPr>
        <p:txBody>
          <a:bodyPr/>
          <a:lstStyle>
            <a:lvl1pPr marL="0" indent="0" algn="ctr">
              <a:buNone/>
              <a:defRPr sz="24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79A63AB9-4760-0843-9DF7-C8618EEE23D9}"/>
              </a:ext>
            </a:extLst>
          </p:cNvPr>
          <p:cNvSpPr/>
          <p:nvPr userDrawn="1"/>
        </p:nvSpPr>
        <p:spPr>
          <a:xfrm flipV="1">
            <a:off x="-194872" y="3306281"/>
            <a:ext cx="12516787" cy="245438"/>
          </a:xfrm>
          <a:prstGeom prst="rect">
            <a:avLst/>
          </a:prstGeom>
          <a:solidFill>
            <a:srgbClr val="FBD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42520D-FAA2-004E-895B-E8D110CEAEA0}"/>
              </a:ext>
            </a:extLst>
          </p:cNvPr>
          <p:cNvSpPr/>
          <p:nvPr userDrawn="1"/>
        </p:nvSpPr>
        <p:spPr>
          <a:xfrm>
            <a:off x="-194872" y="3551719"/>
            <a:ext cx="12516787" cy="354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Image 15">
            <a:extLst>
              <a:ext uri="{FF2B5EF4-FFF2-40B4-BE49-F238E27FC236}">
                <a16:creationId xmlns:a16="http://schemas.microsoft.com/office/drawing/2014/main" id="{803B250E-84A8-C947-88C0-5AC2770D8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6446" y="5363157"/>
            <a:ext cx="2605554" cy="1535640"/>
          </a:xfrm>
          <a:prstGeom prst="rect">
            <a:avLst/>
          </a:prstGeom>
        </p:spPr>
      </p:pic>
      <p:pic>
        <p:nvPicPr>
          <p:cNvPr id="4" name="Picture 3">
            <a:extLst>
              <a:ext uri="{FF2B5EF4-FFF2-40B4-BE49-F238E27FC236}">
                <a16:creationId xmlns:a16="http://schemas.microsoft.com/office/drawing/2014/main" id="{01A5DF14-8694-6B29-64D5-9DB93904C0AF}"/>
              </a:ext>
            </a:extLst>
          </p:cNvPr>
          <p:cNvPicPr>
            <a:picLocks noChangeAspect="1"/>
          </p:cNvPicPr>
          <p:nvPr userDrawn="1"/>
        </p:nvPicPr>
        <p:blipFill>
          <a:blip r:embed="rId3"/>
          <a:stretch>
            <a:fillRect/>
          </a:stretch>
        </p:blipFill>
        <p:spPr>
          <a:xfrm>
            <a:off x="4371774" y="4062862"/>
            <a:ext cx="3010288" cy="2757600"/>
          </a:xfrm>
          <a:prstGeom prst="rect">
            <a:avLst/>
          </a:prstGeom>
        </p:spPr>
      </p:pic>
    </p:spTree>
    <p:extLst>
      <p:ext uri="{BB962C8B-B14F-4D97-AF65-F5344CB8AC3E}">
        <p14:creationId xmlns:p14="http://schemas.microsoft.com/office/powerpoint/2010/main" val="3677814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4555-2A07-41CC-A4DB-427AABF92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DC99B-220D-4481-8B9E-58A061624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DDE8C2-E2B5-4497-8E9A-43746EE5B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B351D7-F946-4B06-848C-30D52325953D}"/>
              </a:ext>
            </a:extLst>
          </p:cNvPr>
          <p:cNvSpPr>
            <a:spLocks noGrp="1"/>
          </p:cNvSpPr>
          <p:nvPr>
            <p:ph type="dt" sz="half" idx="10"/>
          </p:nvPr>
        </p:nvSpPr>
        <p:spPr/>
        <p:txBody>
          <a:bodyPr/>
          <a:lstStyle/>
          <a:p>
            <a:fld id="{5B0FC852-C072-194B-ACF7-7E1E14AD0DC7}" type="datetime1">
              <a:rPr lang="fr-FR" smtClean="0"/>
              <a:t>08/11/2023</a:t>
            </a:fld>
            <a:endParaRPr lang="en-US"/>
          </a:p>
        </p:txBody>
      </p:sp>
      <p:sp>
        <p:nvSpPr>
          <p:cNvPr id="6" name="Footer Placeholder 5">
            <a:extLst>
              <a:ext uri="{FF2B5EF4-FFF2-40B4-BE49-F238E27FC236}">
                <a16:creationId xmlns:a16="http://schemas.microsoft.com/office/drawing/2014/main" id="{52C6D4A4-A145-46D6-8579-56E12A2EC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05CD79-CF50-4CA7-93F0-BE08CBD7A14F}"/>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3020204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6781BD-A32F-4D90-BE89-EE8F365B27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DA1AD1-2D44-410D-8B9D-BE241B0880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F4B5D-6B70-4072-94F0-09D17AE52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E0FCE-3F30-4490-9D8F-380E94DC32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50106-4EDA-4796-ACEC-E0B7D6CABB8C}"/>
              </a:ext>
            </a:extLst>
          </p:cNvPr>
          <p:cNvSpPr>
            <a:spLocks noGrp="1"/>
          </p:cNvSpPr>
          <p:nvPr>
            <p:ph type="dt" sz="half" idx="10"/>
          </p:nvPr>
        </p:nvSpPr>
        <p:spPr/>
        <p:txBody>
          <a:bodyPr/>
          <a:lstStyle/>
          <a:p>
            <a:fld id="{87A1B3AD-2E71-B443-85C7-B4CB056F4E8B}" type="datetime1">
              <a:rPr lang="fr-FR" smtClean="0"/>
              <a:t>08/11/2023</a:t>
            </a:fld>
            <a:endParaRPr lang="en-US"/>
          </a:p>
        </p:txBody>
      </p:sp>
      <p:sp>
        <p:nvSpPr>
          <p:cNvPr id="8" name="Footer Placeholder 7">
            <a:extLst>
              <a:ext uri="{FF2B5EF4-FFF2-40B4-BE49-F238E27FC236}">
                <a16:creationId xmlns:a16="http://schemas.microsoft.com/office/drawing/2014/main" id="{AB39B136-D18C-4DD4-83D9-F38A86DAE4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0A54D-6679-4C7E-B165-B7A000C60E46}"/>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
        <p:nvSpPr>
          <p:cNvPr id="10" name="Title 1">
            <a:extLst>
              <a:ext uri="{FF2B5EF4-FFF2-40B4-BE49-F238E27FC236}">
                <a16:creationId xmlns:a16="http://schemas.microsoft.com/office/drawing/2014/main" id="{BDC5BCA4-5122-CF4E-9D39-964E9EAC3F20}"/>
              </a:ext>
            </a:extLst>
          </p:cNvPr>
          <p:cNvSpPr txBox="1">
            <a:spLocks/>
          </p:cNvSpPr>
          <p:nvPr userDrawn="1"/>
        </p:nvSpPr>
        <p:spPr>
          <a:xfrm>
            <a:off x="474642" y="160127"/>
            <a:ext cx="11335439" cy="985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30572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F35D-C36D-4DBF-849E-ABB56F8F2F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105A2-0DD0-462B-A995-A4C3EA7C5961}"/>
              </a:ext>
            </a:extLst>
          </p:cNvPr>
          <p:cNvSpPr>
            <a:spLocks noGrp="1"/>
          </p:cNvSpPr>
          <p:nvPr>
            <p:ph type="dt" sz="half" idx="10"/>
          </p:nvPr>
        </p:nvSpPr>
        <p:spPr/>
        <p:txBody>
          <a:bodyPr/>
          <a:lstStyle/>
          <a:p>
            <a:fld id="{EBE413F2-40A4-F54A-A064-3CF06C448BE8}" type="datetime1">
              <a:rPr lang="fr-FR" smtClean="0"/>
              <a:t>08/11/2023</a:t>
            </a:fld>
            <a:endParaRPr lang="en-US"/>
          </a:p>
        </p:txBody>
      </p:sp>
      <p:sp>
        <p:nvSpPr>
          <p:cNvPr id="4" name="Footer Placeholder 3">
            <a:extLst>
              <a:ext uri="{FF2B5EF4-FFF2-40B4-BE49-F238E27FC236}">
                <a16:creationId xmlns:a16="http://schemas.microsoft.com/office/drawing/2014/main" id="{4FC1AA0D-5F34-499A-9BF2-608BB64763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497694-5107-484C-B544-A75229103477}"/>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183225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B8A7-C89A-B05A-7F55-F0AAA28952D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2F6914C-A1C0-3AEF-997C-B44CBDF2B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81ED1E-5C93-DD19-14C4-32C330CD83F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8C3846B-8E82-E9EA-1B88-06DBC3EEC5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B0B212-2938-522D-F0DD-867B71285F2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4288A65-B108-659C-1B6F-609142BD96C8}"/>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8" name="Footer Placeholder 7">
            <a:extLst>
              <a:ext uri="{FF2B5EF4-FFF2-40B4-BE49-F238E27FC236}">
                <a16:creationId xmlns:a16="http://schemas.microsoft.com/office/drawing/2014/main" id="{8BCF380B-A999-4833-48D8-A282A4F807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F9A5F1-345D-EB66-4956-150B9662E6FD}"/>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350991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89827-7469-41B6-BACE-C3CBB040BE02}"/>
              </a:ext>
            </a:extLst>
          </p:cNvPr>
          <p:cNvSpPr>
            <a:spLocks noGrp="1"/>
          </p:cNvSpPr>
          <p:nvPr>
            <p:ph type="dt" sz="half" idx="10"/>
          </p:nvPr>
        </p:nvSpPr>
        <p:spPr/>
        <p:txBody>
          <a:bodyPr/>
          <a:lstStyle/>
          <a:p>
            <a:fld id="{A58CBA82-D94A-1C41-A45C-D1FAED41A9EF}" type="datetime1">
              <a:rPr lang="fr-FR" smtClean="0"/>
              <a:t>08/11/2023</a:t>
            </a:fld>
            <a:endParaRPr lang="en-US"/>
          </a:p>
        </p:txBody>
      </p:sp>
      <p:sp>
        <p:nvSpPr>
          <p:cNvPr id="3" name="Footer Placeholder 2">
            <a:extLst>
              <a:ext uri="{FF2B5EF4-FFF2-40B4-BE49-F238E27FC236}">
                <a16:creationId xmlns:a16="http://schemas.microsoft.com/office/drawing/2014/main" id="{D8B5D26A-E9C5-4EDE-9001-5D9F0E31AC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E2BDD-2AC9-443F-82DB-1B0DE69EF9F3}"/>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Tree>
    <p:extLst>
      <p:ext uri="{BB962C8B-B14F-4D97-AF65-F5344CB8AC3E}">
        <p14:creationId xmlns:p14="http://schemas.microsoft.com/office/powerpoint/2010/main" val="2569758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EB2C-D326-41D0-BDDC-6617089E7FBB}"/>
              </a:ext>
            </a:extLst>
          </p:cNvPr>
          <p:cNvSpPr>
            <a:spLocks noGrp="1"/>
          </p:cNvSpPr>
          <p:nvPr>
            <p:ph type="title" hasCustomPrompt="1"/>
          </p:nvPr>
        </p:nvSpPr>
        <p:spPr>
          <a:xfrm>
            <a:off x="474642" y="1304144"/>
            <a:ext cx="4297383" cy="813216"/>
          </a:xfrm>
        </p:spPr>
        <p:txBody>
          <a:bodyPr anchor="b"/>
          <a:lstStyle>
            <a:lvl1pPr>
              <a:defRPr sz="32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E1CF71-9CC5-4026-BA40-146D1D394F3D}"/>
              </a:ext>
            </a:extLst>
          </p:cNvPr>
          <p:cNvSpPr>
            <a:spLocks noGrp="1"/>
          </p:cNvSpPr>
          <p:nvPr>
            <p:ph idx="1"/>
          </p:nvPr>
        </p:nvSpPr>
        <p:spPr>
          <a:xfrm>
            <a:off x="5183188" y="1244184"/>
            <a:ext cx="6172200" cy="46168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36234D-CCF5-4A1F-9F8B-E2E51DC707B7}"/>
              </a:ext>
            </a:extLst>
          </p:cNvPr>
          <p:cNvSpPr>
            <a:spLocks noGrp="1"/>
          </p:cNvSpPr>
          <p:nvPr>
            <p:ph type="body" sz="half" idx="2"/>
          </p:nvPr>
        </p:nvSpPr>
        <p:spPr>
          <a:xfrm>
            <a:off x="474642" y="2353456"/>
            <a:ext cx="4297383" cy="35155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978FA-64AC-4DA4-A043-4CFA055C5D5C}"/>
              </a:ext>
            </a:extLst>
          </p:cNvPr>
          <p:cNvSpPr>
            <a:spLocks noGrp="1"/>
          </p:cNvSpPr>
          <p:nvPr>
            <p:ph type="dt" sz="half" idx="10"/>
          </p:nvPr>
        </p:nvSpPr>
        <p:spPr/>
        <p:txBody>
          <a:bodyPr/>
          <a:lstStyle/>
          <a:p>
            <a:fld id="{2E925719-F60B-A44D-8FA3-23E8255BBBE1}" type="datetime1">
              <a:rPr lang="fr-FR" smtClean="0"/>
              <a:t>08/11/2023</a:t>
            </a:fld>
            <a:endParaRPr lang="en-US"/>
          </a:p>
        </p:txBody>
      </p:sp>
      <p:sp>
        <p:nvSpPr>
          <p:cNvPr id="6" name="Footer Placeholder 5">
            <a:extLst>
              <a:ext uri="{FF2B5EF4-FFF2-40B4-BE49-F238E27FC236}">
                <a16:creationId xmlns:a16="http://schemas.microsoft.com/office/drawing/2014/main" id="{511EA0E1-10BE-4E42-90E5-C90BAB438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3179A-CC72-46CE-A393-4788C9ECD74E}"/>
              </a:ext>
            </a:extLst>
          </p:cNvPr>
          <p:cNvSpPr>
            <a:spLocks noGrp="1"/>
          </p:cNvSpPr>
          <p:nvPr>
            <p:ph type="sldNum" sz="quarter" idx="12"/>
          </p:nvPr>
        </p:nvSpPr>
        <p:spPr/>
        <p:txBody>
          <a:bodyPr/>
          <a:lstStyle>
            <a:lvl1pPr>
              <a:defRPr>
                <a:solidFill>
                  <a:schemeClr val="bg1"/>
                </a:solidFill>
              </a:defRPr>
            </a:lvl1pPr>
          </a:lstStyle>
          <a:p>
            <a:fld id="{E3B75ECA-62B0-4AFB-ADC2-C05D9FB9C7B8}" type="slidenum">
              <a:rPr lang="en-US" smtClean="0"/>
              <a:pPr/>
              <a:t>‹#›</a:t>
            </a:fld>
            <a:endParaRPr lang="en-US"/>
          </a:p>
        </p:txBody>
      </p:sp>
      <p:sp>
        <p:nvSpPr>
          <p:cNvPr id="9" name="Title 1">
            <a:extLst>
              <a:ext uri="{FF2B5EF4-FFF2-40B4-BE49-F238E27FC236}">
                <a16:creationId xmlns:a16="http://schemas.microsoft.com/office/drawing/2014/main" id="{C3EF0D8C-8277-4742-B953-4B55467887F9}"/>
              </a:ext>
            </a:extLst>
          </p:cNvPr>
          <p:cNvSpPr txBox="1">
            <a:spLocks/>
          </p:cNvSpPr>
          <p:nvPr userDrawn="1"/>
        </p:nvSpPr>
        <p:spPr>
          <a:xfrm>
            <a:off x="474642" y="160127"/>
            <a:ext cx="11335439" cy="985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771145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2747C45-1F4D-C84C-943D-04E92A570F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2161" y="6253398"/>
            <a:ext cx="578138" cy="578138"/>
          </a:xfrm>
          <a:prstGeom prst="rect">
            <a:avLst/>
          </a:prstGeom>
        </p:spPr>
      </p:pic>
      <p:sp>
        <p:nvSpPr>
          <p:cNvPr id="2" name="Espace réservé de la date 1">
            <a:extLst>
              <a:ext uri="{FF2B5EF4-FFF2-40B4-BE49-F238E27FC236}">
                <a16:creationId xmlns:a16="http://schemas.microsoft.com/office/drawing/2014/main" id="{3385F0E7-79CE-5D4D-B4F9-FCB8BC349708}"/>
              </a:ext>
            </a:extLst>
          </p:cNvPr>
          <p:cNvSpPr>
            <a:spLocks noGrp="1"/>
          </p:cNvSpPr>
          <p:nvPr>
            <p:ph type="dt" sz="half" idx="10"/>
          </p:nvPr>
        </p:nvSpPr>
        <p:spPr/>
        <p:txBody>
          <a:bodyPr/>
          <a:lstStyle/>
          <a:p>
            <a:pPr algn="r"/>
            <a:fld id="{DD2FCA4A-0901-1E49-9385-320D167628F3}" type="datetime1">
              <a:rPr lang="fr-FR" smtClean="0"/>
              <a:pPr algn="r"/>
              <a:t>08/11/2023</a:t>
            </a:fld>
            <a:endParaRPr lang="en-US" dirty="0"/>
          </a:p>
        </p:txBody>
      </p:sp>
      <p:sp>
        <p:nvSpPr>
          <p:cNvPr id="3" name="Espace réservé du pied de page 2">
            <a:extLst>
              <a:ext uri="{FF2B5EF4-FFF2-40B4-BE49-F238E27FC236}">
                <a16:creationId xmlns:a16="http://schemas.microsoft.com/office/drawing/2014/main" id="{52FA890C-7421-1C49-BD68-8FFFCD76E1F3}"/>
              </a:ext>
            </a:extLst>
          </p:cNvPr>
          <p:cNvSpPr>
            <a:spLocks noGrp="1"/>
          </p:cNvSpPr>
          <p:nvPr>
            <p:ph type="ftr" sz="quarter" idx="11"/>
          </p:nvPr>
        </p:nvSpPr>
        <p:spPr/>
        <p:txBody>
          <a:bodyPr/>
          <a:lstStyle/>
          <a:p>
            <a:pPr algn="r"/>
            <a:endParaRPr lang="en-US" dirty="0"/>
          </a:p>
        </p:txBody>
      </p:sp>
      <p:sp>
        <p:nvSpPr>
          <p:cNvPr id="4" name="Espace réservé du numéro de diapositive 3">
            <a:extLst>
              <a:ext uri="{FF2B5EF4-FFF2-40B4-BE49-F238E27FC236}">
                <a16:creationId xmlns:a16="http://schemas.microsoft.com/office/drawing/2014/main" id="{985C22F7-EB8D-7045-AAEA-550D02196450}"/>
              </a:ext>
            </a:extLst>
          </p:cNvPr>
          <p:cNvSpPr>
            <a:spLocks noGrp="1"/>
          </p:cNvSpPr>
          <p:nvPr>
            <p:ph type="sldNum" sz="quarter" idx="12"/>
          </p:nvPr>
        </p:nvSpPr>
        <p:spPr/>
        <p:txBody>
          <a:bodyPr/>
          <a:lstStyle/>
          <a:p>
            <a:fld id="{E3B75ECA-62B0-4AFB-ADC2-C05D9FB9C7B8}" type="slidenum">
              <a:rPr lang="en-US" smtClean="0"/>
              <a:pPr/>
              <a:t>‹#›</a:t>
            </a:fld>
            <a:endParaRPr lang="en-US" sz="900" dirty="0"/>
          </a:p>
        </p:txBody>
      </p:sp>
    </p:spTree>
    <p:extLst>
      <p:ext uri="{BB962C8B-B14F-4D97-AF65-F5344CB8AC3E}">
        <p14:creationId xmlns:p14="http://schemas.microsoft.com/office/powerpoint/2010/main" val="288798948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49820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75D040C-C7BE-4FB2-8C2B-E6141DB8704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325678168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5D040C-C7BE-4FB2-8C2B-E6141DB8704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210402315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5D040C-C7BE-4FB2-8C2B-E6141DB8704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360704412"/>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5D040C-C7BE-4FB2-8C2B-E6141DB8704B}"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4264565801"/>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75D040C-C7BE-4FB2-8C2B-E6141DB8704B}" type="datetimeFigureOut">
              <a:rPr lang="en-GB" smtClean="0"/>
              <a:t>08/11/2023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375159409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75D040C-C7BE-4FB2-8C2B-E6141DB8704B}" type="datetimeFigureOut">
              <a:rPr lang="en-GB" smtClean="0"/>
              <a:t>08/11/2023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316207412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4B04-C26D-01C1-E5A0-EF5BE590D5C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30BE84D-6CB5-4162-E2E7-74B6561E8D05}"/>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4" name="Footer Placeholder 3">
            <a:extLst>
              <a:ext uri="{FF2B5EF4-FFF2-40B4-BE49-F238E27FC236}">
                <a16:creationId xmlns:a16="http://schemas.microsoft.com/office/drawing/2014/main" id="{EC2ACFE1-E907-A456-12D1-666C9E9C54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95C6B6-F55E-2A93-C764-3531FED14A5F}"/>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1558078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D040C-C7BE-4FB2-8C2B-E6141DB8704B}" type="datetimeFigureOut">
              <a:rPr lang="en-GB" smtClean="0"/>
              <a:t>08/11/2023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2298873683"/>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5D040C-C7BE-4FB2-8C2B-E6141DB8704B}"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797533648"/>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5D040C-C7BE-4FB2-8C2B-E6141DB8704B}"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27891422"/>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5D040C-C7BE-4FB2-8C2B-E6141DB8704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1718527413"/>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5D040C-C7BE-4FB2-8C2B-E6141DB8704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601C4B-0A47-47A4-88D8-ED36F3E5BD7D}" type="slidenum">
              <a:rPr lang="en-GB" smtClean="0"/>
              <a:t>‹#›</a:t>
            </a:fld>
            <a:endParaRPr lang="en-GB"/>
          </a:p>
        </p:txBody>
      </p:sp>
    </p:spTree>
    <p:extLst>
      <p:ext uri="{BB962C8B-B14F-4D97-AF65-F5344CB8AC3E}">
        <p14:creationId xmlns:p14="http://schemas.microsoft.com/office/powerpoint/2010/main" val="405664635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AF811-10B9-7559-6B3C-5252C28842A0}"/>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3" name="Footer Placeholder 2">
            <a:extLst>
              <a:ext uri="{FF2B5EF4-FFF2-40B4-BE49-F238E27FC236}">
                <a16:creationId xmlns:a16="http://schemas.microsoft.com/office/drawing/2014/main" id="{FC3202B4-6A88-DF7F-03FF-AC345CB4D3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E1A5BF-9A51-F8DB-D568-0FF23CD49B1D}"/>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1087714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834E-5464-20E2-9269-7CBB6AE293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DB60294-67F4-1FEF-6FAF-55B83B303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1F3B52D-BA13-C248-8849-BE87554BD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90C958-A46B-D420-B677-D3A48E801830}"/>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6" name="Footer Placeholder 5">
            <a:extLst>
              <a:ext uri="{FF2B5EF4-FFF2-40B4-BE49-F238E27FC236}">
                <a16:creationId xmlns:a16="http://schemas.microsoft.com/office/drawing/2014/main" id="{7E9E0B37-0EB8-65EB-C893-2FF0C94702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9DCD97-C993-B8B9-F288-288E98BFFA85}"/>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135632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30F9-7993-57B8-90BA-3F5AE2E4F9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59E8D64-AAD1-DE09-71B8-3C25BC3E5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F9169E-1938-56F7-7A1A-B416CD8F6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18C1A3-AB8E-D016-1D3E-47140359A20D}"/>
              </a:ext>
            </a:extLst>
          </p:cNvPr>
          <p:cNvSpPr>
            <a:spLocks noGrp="1"/>
          </p:cNvSpPr>
          <p:nvPr>
            <p:ph type="dt" sz="half" idx="10"/>
          </p:nvPr>
        </p:nvSpPr>
        <p:spPr/>
        <p:txBody>
          <a:bodyPr/>
          <a:lstStyle/>
          <a:p>
            <a:fld id="{2DD28581-E892-4944-8D75-2C6A55B49EA1}" type="datetimeFigureOut">
              <a:rPr lang="en-GB" smtClean="0"/>
              <a:t>08/11/2023</a:t>
            </a:fld>
            <a:endParaRPr lang="en-GB"/>
          </a:p>
        </p:txBody>
      </p:sp>
      <p:sp>
        <p:nvSpPr>
          <p:cNvPr id="6" name="Footer Placeholder 5">
            <a:extLst>
              <a:ext uri="{FF2B5EF4-FFF2-40B4-BE49-F238E27FC236}">
                <a16:creationId xmlns:a16="http://schemas.microsoft.com/office/drawing/2014/main" id="{B7509596-EFD3-33AE-6998-25ECC098C9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F30262-8F92-E89C-DD1D-B403596DCA89}"/>
              </a:ext>
            </a:extLst>
          </p:cNvPr>
          <p:cNvSpPr>
            <a:spLocks noGrp="1"/>
          </p:cNvSpPr>
          <p:nvPr>
            <p:ph type="sldNum" sz="quarter" idx="12"/>
          </p:nvPr>
        </p:nvSpPr>
        <p:spPr/>
        <p:txBody>
          <a:bodyPr/>
          <a:lstStyle/>
          <a:p>
            <a:fld id="{C3607EE0-2CA8-604C-A104-D809044D8EE5}" type="slidenum">
              <a:rPr lang="en-GB" smtClean="0"/>
              <a:t>‹#›</a:t>
            </a:fld>
            <a:endParaRPr lang="en-GB"/>
          </a:p>
        </p:txBody>
      </p:sp>
    </p:spTree>
    <p:extLst>
      <p:ext uri="{BB962C8B-B14F-4D97-AF65-F5344CB8AC3E}">
        <p14:creationId xmlns:p14="http://schemas.microsoft.com/office/powerpoint/2010/main" val="287931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4.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8.tif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image" Target="../media/image4.jp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image" Target="../media/image5.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5" Type="http://schemas.openxmlformats.org/officeDocument/2006/relationships/image" Target="../media/image10.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9B8C68-C498-2DF6-1F2C-2F35AB233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4E14158-4B6F-1803-4BA9-592386BEE9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D516BD-3718-9B3B-A246-2AF45A56E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28581-E892-4944-8D75-2C6A55B49EA1}" type="datetimeFigureOut">
              <a:rPr lang="en-GB" smtClean="0"/>
              <a:t>08/11/2023</a:t>
            </a:fld>
            <a:endParaRPr lang="en-GB"/>
          </a:p>
        </p:txBody>
      </p:sp>
      <p:sp>
        <p:nvSpPr>
          <p:cNvPr id="5" name="Footer Placeholder 4">
            <a:extLst>
              <a:ext uri="{FF2B5EF4-FFF2-40B4-BE49-F238E27FC236}">
                <a16:creationId xmlns:a16="http://schemas.microsoft.com/office/drawing/2014/main" id="{59CF476B-B7CF-E1D0-0391-85C32C63D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1659E6-0F88-7886-DD99-6B3D1B084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07EE0-2CA8-604C-A104-D809044D8EE5}" type="slidenum">
              <a:rPr lang="en-GB" smtClean="0"/>
              <a:t>‹#›</a:t>
            </a:fld>
            <a:endParaRPr lang="en-GB"/>
          </a:p>
        </p:txBody>
      </p:sp>
    </p:spTree>
    <p:extLst>
      <p:ext uri="{BB962C8B-B14F-4D97-AF65-F5344CB8AC3E}">
        <p14:creationId xmlns:p14="http://schemas.microsoft.com/office/powerpoint/2010/main" val="801184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DD781E-BA44-4D4E-B6EF-AFCD8883DB5F}"/>
              </a:ext>
            </a:extLst>
          </p:cNvPr>
          <p:cNvSpPr/>
          <p:nvPr userDrawn="1"/>
        </p:nvSpPr>
        <p:spPr>
          <a:xfrm rot="21438355">
            <a:off x="-552087" y="384233"/>
            <a:ext cx="4274744" cy="846784"/>
          </a:xfrm>
          <a:prstGeom prst="rect">
            <a:avLst/>
          </a:prstGeom>
          <a:solidFill>
            <a:srgbClr val="FBD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0523DA-D092-1D4D-8E58-D2C01EC30690}"/>
              </a:ext>
            </a:extLst>
          </p:cNvPr>
          <p:cNvSpPr/>
          <p:nvPr userDrawn="1"/>
        </p:nvSpPr>
        <p:spPr>
          <a:xfrm rot="21240596">
            <a:off x="3413308" y="6163521"/>
            <a:ext cx="9376824" cy="1310625"/>
          </a:xfrm>
          <a:prstGeom prst="rect">
            <a:avLst/>
          </a:prstGeom>
          <a:gradFill flip="none" rotWithShape="1">
            <a:gsLst>
              <a:gs pos="25000">
                <a:srgbClr val="FCE0C8"/>
              </a:gs>
              <a:gs pos="5000">
                <a:srgbClr val="FBD1A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9">
            <a:extLst>
              <a:ext uri="{FF2B5EF4-FFF2-40B4-BE49-F238E27FC236}">
                <a16:creationId xmlns:a16="http://schemas.microsoft.com/office/drawing/2014/main" id="{A878511F-3090-084F-86F6-D12B7F4EBDA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499661" y="6250898"/>
            <a:ext cx="578138" cy="578138"/>
          </a:xfrm>
          <a:prstGeom prst="rect">
            <a:avLst/>
          </a:prstGeom>
        </p:spPr>
      </p:pic>
      <p:sp>
        <p:nvSpPr>
          <p:cNvPr id="7" name="Rectangle 6">
            <a:extLst>
              <a:ext uri="{FF2B5EF4-FFF2-40B4-BE49-F238E27FC236}">
                <a16:creationId xmlns:a16="http://schemas.microsoft.com/office/drawing/2014/main" id="{63740B2C-5B4F-4E42-848B-FE40699D503F}"/>
              </a:ext>
            </a:extLst>
          </p:cNvPr>
          <p:cNvSpPr/>
          <p:nvPr userDrawn="1"/>
        </p:nvSpPr>
        <p:spPr>
          <a:xfrm>
            <a:off x="0" y="0"/>
            <a:ext cx="12192000" cy="1145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8AEB7F1-B7BB-411A-87FA-29CC694E04A6}"/>
              </a:ext>
            </a:extLst>
          </p:cNvPr>
          <p:cNvSpPr>
            <a:spLocks noGrp="1"/>
          </p:cNvSpPr>
          <p:nvPr>
            <p:ph type="title"/>
          </p:nvPr>
        </p:nvSpPr>
        <p:spPr>
          <a:xfrm>
            <a:off x="474642" y="160127"/>
            <a:ext cx="11335439" cy="9856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44DF0C3-2300-4136-BD8C-4771F4FF56E9}"/>
              </a:ext>
            </a:extLst>
          </p:cNvPr>
          <p:cNvSpPr>
            <a:spLocks noGrp="1"/>
          </p:cNvSpPr>
          <p:nvPr>
            <p:ph type="body" idx="1"/>
          </p:nvPr>
        </p:nvSpPr>
        <p:spPr>
          <a:xfrm>
            <a:off x="474642" y="14605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E4511A-1935-41C3-B825-7D4FEAC608A4}"/>
              </a:ext>
            </a:extLst>
          </p:cNvPr>
          <p:cNvSpPr>
            <a:spLocks noGrp="1"/>
          </p:cNvSpPr>
          <p:nvPr>
            <p:ph type="dt" sz="half" idx="2"/>
          </p:nvPr>
        </p:nvSpPr>
        <p:spPr>
          <a:xfrm>
            <a:off x="10247243" y="6428981"/>
            <a:ext cx="994958"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r"/>
            <a:fld id="{DD2FCA4A-0901-1E49-9385-320D167628F3}" type="datetime1">
              <a:rPr lang="fr-FR" smtClean="0"/>
              <a:pPr algn="r"/>
              <a:t>08/11/2023</a:t>
            </a:fld>
            <a:endParaRPr lang="en-US" dirty="0"/>
          </a:p>
        </p:txBody>
      </p:sp>
      <p:sp>
        <p:nvSpPr>
          <p:cNvPr id="5" name="Footer Placeholder 4">
            <a:extLst>
              <a:ext uri="{FF2B5EF4-FFF2-40B4-BE49-F238E27FC236}">
                <a16:creationId xmlns:a16="http://schemas.microsoft.com/office/drawing/2014/main" id="{F9C4E1F6-AB9C-4E5E-9C80-B9A9FDA8746C}"/>
              </a:ext>
            </a:extLst>
          </p:cNvPr>
          <p:cNvSpPr>
            <a:spLocks noGrp="1"/>
          </p:cNvSpPr>
          <p:nvPr>
            <p:ph type="ftr" sz="quarter" idx="3"/>
          </p:nvPr>
        </p:nvSpPr>
        <p:spPr>
          <a:xfrm>
            <a:off x="5591460" y="6426662"/>
            <a:ext cx="465578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r"/>
            <a:endParaRPr lang="en-US" dirty="0"/>
          </a:p>
        </p:txBody>
      </p:sp>
      <p:sp>
        <p:nvSpPr>
          <p:cNvPr id="6" name="Slide Number Placeholder 5">
            <a:extLst>
              <a:ext uri="{FF2B5EF4-FFF2-40B4-BE49-F238E27FC236}">
                <a16:creationId xmlns:a16="http://schemas.microsoft.com/office/drawing/2014/main" id="{117D4ABF-7E7A-4028-9FB3-EA84D3353DD8}"/>
              </a:ext>
            </a:extLst>
          </p:cNvPr>
          <p:cNvSpPr>
            <a:spLocks noGrp="1"/>
          </p:cNvSpPr>
          <p:nvPr>
            <p:ph type="sldNum" sz="quarter" idx="4"/>
          </p:nvPr>
        </p:nvSpPr>
        <p:spPr>
          <a:xfrm>
            <a:off x="11242201" y="6431300"/>
            <a:ext cx="578138"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3B75ECA-62B0-4AFB-ADC2-C05D9FB9C7B8}" type="slidenum">
              <a:rPr lang="en-US" smtClean="0"/>
              <a:pPr/>
              <a:t>‹#›</a:t>
            </a:fld>
            <a:endParaRPr lang="en-US" sz="900" dirty="0"/>
          </a:p>
        </p:txBody>
      </p:sp>
      <p:pic>
        <p:nvPicPr>
          <p:cNvPr id="12" name="Image 11">
            <a:extLst>
              <a:ext uri="{FF2B5EF4-FFF2-40B4-BE49-F238E27FC236}">
                <a16:creationId xmlns:a16="http://schemas.microsoft.com/office/drawing/2014/main" id="{58924684-8D2F-6C4A-9B99-1B6FB21F4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7137" y="6376492"/>
            <a:ext cx="1021153" cy="409615"/>
          </a:xfrm>
          <a:prstGeom prst="rect">
            <a:avLst/>
          </a:prstGeom>
        </p:spPr>
      </p:pic>
      <p:pic>
        <p:nvPicPr>
          <p:cNvPr id="13" name="Image 12">
            <a:extLst>
              <a:ext uri="{FF2B5EF4-FFF2-40B4-BE49-F238E27FC236}">
                <a16:creationId xmlns:a16="http://schemas.microsoft.com/office/drawing/2014/main" id="{9005F282-33FB-F647-B51B-5F06A5911CA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9262" y="6361010"/>
            <a:ext cx="917875" cy="440580"/>
          </a:xfrm>
          <a:prstGeom prst="rect">
            <a:avLst/>
          </a:prstGeom>
        </p:spPr>
      </p:pic>
      <p:pic>
        <p:nvPicPr>
          <p:cNvPr id="14" name="Image 13">
            <a:extLst>
              <a:ext uri="{FF2B5EF4-FFF2-40B4-BE49-F238E27FC236}">
                <a16:creationId xmlns:a16="http://schemas.microsoft.com/office/drawing/2014/main" id="{34F872E4-A218-F442-AB8D-AEE1C35E8DC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041137" y="6386291"/>
            <a:ext cx="1292863" cy="406713"/>
          </a:xfrm>
          <a:prstGeom prst="rect">
            <a:avLst/>
          </a:prstGeom>
        </p:spPr>
      </p:pic>
      <p:pic>
        <p:nvPicPr>
          <p:cNvPr id="15" name="Image 14">
            <a:extLst>
              <a:ext uri="{FF2B5EF4-FFF2-40B4-BE49-F238E27FC236}">
                <a16:creationId xmlns:a16="http://schemas.microsoft.com/office/drawing/2014/main" id="{6EB8D14E-B0D7-6A4F-A090-99E167F472B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16785" y="6431300"/>
            <a:ext cx="1396153" cy="300000"/>
          </a:xfrm>
          <a:prstGeom prst="rect">
            <a:avLst/>
          </a:prstGeom>
        </p:spPr>
      </p:pic>
    </p:spTree>
    <p:extLst>
      <p:ext uri="{BB962C8B-B14F-4D97-AF65-F5344CB8AC3E}">
        <p14:creationId xmlns:p14="http://schemas.microsoft.com/office/powerpoint/2010/main" val="67630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6"/>
        </a:buClr>
        <a:buFont typeface="Wingdings" pitchFamily="2" charset="2"/>
        <a:buChar char="§"/>
        <a:defRPr sz="2800" kern="1200">
          <a:solidFill>
            <a:schemeClr val="tx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6"/>
        </a:buClr>
        <a:buFont typeface="Wingdings" pitchFamily="2" charset="2"/>
        <a:buChar char="§"/>
        <a:defRPr sz="24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892344-F069-3944-B6E3-73A5F7BE5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CC3A32-BF42-D346-A855-020E4A3D5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AC1641-9984-2142-B961-7C04C6741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F3195-6013-554E-BDE3-DACE6E9B83E7}" type="datetimeFigureOut">
              <a:rPr lang="en-US" smtClean="0"/>
              <a:t>08/11/23</a:t>
            </a:fld>
            <a:endParaRPr lang="en-US"/>
          </a:p>
        </p:txBody>
      </p:sp>
      <p:sp>
        <p:nvSpPr>
          <p:cNvPr id="5" name="Footer Placeholder 4">
            <a:extLst>
              <a:ext uri="{FF2B5EF4-FFF2-40B4-BE49-F238E27FC236}">
                <a16:creationId xmlns:a16="http://schemas.microsoft.com/office/drawing/2014/main" id="{4E72F87C-02CB-6E40-BE48-39319F1249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EAE639-141C-0041-BDD9-9F6E4D503B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7C2C5-DA4F-CE49-8312-A180230CBB8B}" type="slidenum">
              <a:rPr lang="en-US" smtClean="0"/>
              <a:t>‹#›</a:t>
            </a:fld>
            <a:endParaRPr lang="en-US"/>
          </a:p>
        </p:txBody>
      </p:sp>
      <p:pic>
        <p:nvPicPr>
          <p:cNvPr id="7" name="Picture 3">
            <a:extLst>
              <a:ext uri="{FF2B5EF4-FFF2-40B4-BE49-F238E27FC236}">
                <a16:creationId xmlns:a16="http://schemas.microsoft.com/office/drawing/2014/main" id="{EE0D9D43-99CC-A341-8E09-4E880BD0CA92}"/>
              </a:ext>
            </a:extLst>
          </p:cNvPr>
          <p:cNvPicPr>
            <a:picLocks noChangeAspect="1"/>
          </p:cNvPicPr>
          <p:nvPr userDrawn="1"/>
        </p:nvPicPr>
        <p:blipFill rotWithShape="1">
          <a:blip r:embed="rId14">
            <a:alphaModFix/>
          </a:blip>
          <a:srcRect l="2572" r="4531" b="3"/>
          <a:stretch/>
        </p:blipFill>
        <p:spPr>
          <a:xfrm>
            <a:off x="11076972" y="0"/>
            <a:ext cx="1030147" cy="102849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96820286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0523DA-D092-1D4D-8E58-D2C01EC30690}"/>
              </a:ext>
            </a:extLst>
          </p:cNvPr>
          <p:cNvSpPr/>
          <p:nvPr userDrawn="1"/>
        </p:nvSpPr>
        <p:spPr>
          <a:xfrm rot="21240596">
            <a:off x="3413308" y="6163521"/>
            <a:ext cx="9376824" cy="1310625"/>
          </a:xfrm>
          <a:prstGeom prst="rect">
            <a:avLst/>
          </a:prstGeom>
          <a:gradFill flip="none" rotWithShape="1">
            <a:gsLst>
              <a:gs pos="25000">
                <a:srgbClr val="FCE0C8"/>
              </a:gs>
              <a:gs pos="5000">
                <a:srgbClr val="FBD1A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9">
            <a:extLst>
              <a:ext uri="{FF2B5EF4-FFF2-40B4-BE49-F238E27FC236}">
                <a16:creationId xmlns:a16="http://schemas.microsoft.com/office/drawing/2014/main" id="{A878511F-3090-084F-86F6-D12B7F4EBDA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499661" y="6250898"/>
            <a:ext cx="578138" cy="578138"/>
          </a:xfrm>
          <a:prstGeom prst="rect">
            <a:avLst/>
          </a:prstGeom>
        </p:spPr>
      </p:pic>
      <p:sp>
        <p:nvSpPr>
          <p:cNvPr id="7" name="Rectangle 6">
            <a:extLst>
              <a:ext uri="{FF2B5EF4-FFF2-40B4-BE49-F238E27FC236}">
                <a16:creationId xmlns:a16="http://schemas.microsoft.com/office/drawing/2014/main" id="{63740B2C-5B4F-4E42-848B-FE40699D503F}"/>
              </a:ext>
            </a:extLst>
          </p:cNvPr>
          <p:cNvSpPr/>
          <p:nvPr userDrawn="1"/>
        </p:nvSpPr>
        <p:spPr>
          <a:xfrm>
            <a:off x="0" y="0"/>
            <a:ext cx="12192000" cy="1145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 name="Title Placeholder 1">
            <a:extLst>
              <a:ext uri="{FF2B5EF4-FFF2-40B4-BE49-F238E27FC236}">
                <a16:creationId xmlns:a16="http://schemas.microsoft.com/office/drawing/2014/main" id="{B8AEB7F1-B7BB-411A-87FA-29CC694E04A6}"/>
              </a:ext>
            </a:extLst>
          </p:cNvPr>
          <p:cNvSpPr>
            <a:spLocks noGrp="1"/>
          </p:cNvSpPr>
          <p:nvPr>
            <p:ph type="title"/>
          </p:nvPr>
        </p:nvSpPr>
        <p:spPr>
          <a:xfrm>
            <a:off x="474642" y="160127"/>
            <a:ext cx="11335439" cy="9856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44DF0C3-2300-4136-BD8C-4771F4FF56E9}"/>
              </a:ext>
            </a:extLst>
          </p:cNvPr>
          <p:cNvSpPr>
            <a:spLocks noGrp="1"/>
          </p:cNvSpPr>
          <p:nvPr>
            <p:ph type="body" idx="1"/>
          </p:nvPr>
        </p:nvSpPr>
        <p:spPr>
          <a:xfrm>
            <a:off x="474642" y="14605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E4511A-1935-41C3-B825-7D4FEAC608A4}"/>
              </a:ext>
            </a:extLst>
          </p:cNvPr>
          <p:cNvSpPr>
            <a:spLocks noGrp="1"/>
          </p:cNvSpPr>
          <p:nvPr>
            <p:ph type="dt" sz="half" idx="2"/>
          </p:nvPr>
        </p:nvSpPr>
        <p:spPr>
          <a:xfrm>
            <a:off x="10247243" y="6428981"/>
            <a:ext cx="994958"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r"/>
            <a:fld id="{563334F1-BEF4-4A15-97CA-A9A0688DB379}" type="datetime1">
              <a:rPr lang="fr-FR" smtClean="0"/>
              <a:t>08/11/2023</a:t>
            </a:fld>
            <a:endParaRPr lang="en-US" dirty="0"/>
          </a:p>
        </p:txBody>
      </p:sp>
      <p:sp>
        <p:nvSpPr>
          <p:cNvPr id="5" name="Footer Placeholder 4">
            <a:extLst>
              <a:ext uri="{FF2B5EF4-FFF2-40B4-BE49-F238E27FC236}">
                <a16:creationId xmlns:a16="http://schemas.microsoft.com/office/drawing/2014/main" id="{F9C4E1F6-AB9C-4E5E-9C80-B9A9FDA8746C}"/>
              </a:ext>
            </a:extLst>
          </p:cNvPr>
          <p:cNvSpPr>
            <a:spLocks noGrp="1"/>
          </p:cNvSpPr>
          <p:nvPr>
            <p:ph type="ftr" sz="quarter" idx="3"/>
          </p:nvPr>
        </p:nvSpPr>
        <p:spPr>
          <a:xfrm>
            <a:off x="5591460" y="6426662"/>
            <a:ext cx="465578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r"/>
            <a:endParaRPr lang="en-US" dirty="0"/>
          </a:p>
        </p:txBody>
      </p:sp>
      <p:sp>
        <p:nvSpPr>
          <p:cNvPr id="6" name="Slide Number Placeholder 5">
            <a:extLst>
              <a:ext uri="{FF2B5EF4-FFF2-40B4-BE49-F238E27FC236}">
                <a16:creationId xmlns:a16="http://schemas.microsoft.com/office/drawing/2014/main" id="{117D4ABF-7E7A-4028-9FB3-EA84D3353DD8}"/>
              </a:ext>
            </a:extLst>
          </p:cNvPr>
          <p:cNvSpPr>
            <a:spLocks noGrp="1"/>
          </p:cNvSpPr>
          <p:nvPr>
            <p:ph type="sldNum" sz="quarter" idx="4"/>
          </p:nvPr>
        </p:nvSpPr>
        <p:spPr>
          <a:xfrm>
            <a:off x="11242201" y="6431300"/>
            <a:ext cx="578138"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3B75ECA-62B0-4AFB-ADC2-C05D9FB9C7B8}" type="slidenum">
              <a:rPr lang="en-US" smtClean="0"/>
              <a:pPr/>
              <a:t>‹#›</a:t>
            </a:fld>
            <a:endParaRPr lang="en-US" sz="900" dirty="0"/>
          </a:p>
        </p:txBody>
      </p:sp>
      <p:pic>
        <p:nvPicPr>
          <p:cNvPr id="12" name="Image 11">
            <a:extLst>
              <a:ext uri="{FF2B5EF4-FFF2-40B4-BE49-F238E27FC236}">
                <a16:creationId xmlns:a16="http://schemas.microsoft.com/office/drawing/2014/main" id="{58924684-8D2F-6C4A-9B99-1B6FB21F4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7137" y="6376492"/>
            <a:ext cx="1021153" cy="409615"/>
          </a:xfrm>
          <a:prstGeom prst="rect">
            <a:avLst/>
          </a:prstGeom>
        </p:spPr>
      </p:pic>
      <p:pic>
        <p:nvPicPr>
          <p:cNvPr id="13" name="Image 12">
            <a:extLst>
              <a:ext uri="{FF2B5EF4-FFF2-40B4-BE49-F238E27FC236}">
                <a16:creationId xmlns:a16="http://schemas.microsoft.com/office/drawing/2014/main" id="{9005F282-33FB-F647-B51B-5F06A5911CA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9262" y="6361010"/>
            <a:ext cx="917875" cy="440580"/>
          </a:xfrm>
          <a:prstGeom prst="rect">
            <a:avLst/>
          </a:prstGeom>
        </p:spPr>
      </p:pic>
      <p:pic>
        <p:nvPicPr>
          <p:cNvPr id="14" name="Image 13">
            <a:extLst>
              <a:ext uri="{FF2B5EF4-FFF2-40B4-BE49-F238E27FC236}">
                <a16:creationId xmlns:a16="http://schemas.microsoft.com/office/drawing/2014/main" id="{34F872E4-A218-F442-AB8D-AEE1C35E8DC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041137" y="6386291"/>
            <a:ext cx="1292863" cy="406713"/>
          </a:xfrm>
          <a:prstGeom prst="rect">
            <a:avLst/>
          </a:prstGeom>
        </p:spPr>
      </p:pic>
      <p:pic>
        <p:nvPicPr>
          <p:cNvPr id="15" name="Image 14">
            <a:extLst>
              <a:ext uri="{FF2B5EF4-FFF2-40B4-BE49-F238E27FC236}">
                <a16:creationId xmlns:a16="http://schemas.microsoft.com/office/drawing/2014/main" id="{6EB8D14E-B0D7-6A4F-A090-99E167F472B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16785" y="6431300"/>
            <a:ext cx="1396153" cy="300000"/>
          </a:xfrm>
          <a:prstGeom prst="rect">
            <a:avLst/>
          </a:prstGeom>
        </p:spPr>
      </p:pic>
    </p:spTree>
    <p:extLst>
      <p:ext uri="{BB962C8B-B14F-4D97-AF65-F5344CB8AC3E}">
        <p14:creationId xmlns:p14="http://schemas.microsoft.com/office/powerpoint/2010/main" val="26445462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l" defTabSz="914400" rtl="0" eaLnBrk="1" latinLnBrk="0" hangingPunct="1">
        <a:lnSpc>
          <a:spcPct val="90000"/>
        </a:lnSpc>
        <a:spcBef>
          <a:spcPct val="0"/>
        </a:spcBef>
        <a:buNone/>
        <a:defRPr sz="3600" b="1" kern="1200">
          <a:solidFill>
            <a:schemeClr val="tx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6"/>
        </a:buClr>
        <a:buFont typeface="Wingdings" pitchFamily="2" charset="2"/>
        <a:buChar char="§"/>
        <a:defRPr sz="2800" kern="1200">
          <a:solidFill>
            <a:schemeClr val="tx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6"/>
        </a:buClr>
        <a:buFont typeface="Wingdings" pitchFamily="2" charset="2"/>
        <a:buChar char="§"/>
        <a:defRPr sz="24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0523DA-D092-1D4D-8E58-D2C01EC30690}"/>
              </a:ext>
            </a:extLst>
          </p:cNvPr>
          <p:cNvSpPr/>
          <p:nvPr userDrawn="1"/>
        </p:nvSpPr>
        <p:spPr>
          <a:xfrm rot="21240596">
            <a:off x="3413308" y="6163521"/>
            <a:ext cx="9376824" cy="1310625"/>
          </a:xfrm>
          <a:prstGeom prst="rect">
            <a:avLst/>
          </a:prstGeom>
          <a:gradFill flip="none" rotWithShape="1">
            <a:gsLst>
              <a:gs pos="25000">
                <a:srgbClr val="FCE0C8"/>
              </a:gs>
              <a:gs pos="5000">
                <a:srgbClr val="FBD1A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9">
            <a:extLst>
              <a:ext uri="{FF2B5EF4-FFF2-40B4-BE49-F238E27FC236}">
                <a16:creationId xmlns:a16="http://schemas.microsoft.com/office/drawing/2014/main" id="{A878511F-3090-084F-86F6-D12B7F4EBDA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499661" y="6250898"/>
            <a:ext cx="578138" cy="578138"/>
          </a:xfrm>
          <a:prstGeom prst="rect">
            <a:avLst/>
          </a:prstGeom>
        </p:spPr>
      </p:pic>
      <p:sp>
        <p:nvSpPr>
          <p:cNvPr id="7" name="Rectangle 6">
            <a:extLst>
              <a:ext uri="{FF2B5EF4-FFF2-40B4-BE49-F238E27FC236}">
                <a16:creationId xmlns:a16="http://schemas.microsoft.com/office/drawing/2014/main" id="{63740B2C-5B4F-4E42-848B-FE40699D503F}"/>
              </a:ext>
            </a:extLst>
          </p:cNvPr>
          <p:cNvSpPr/>
          <p:nvPr userDrawn="1"/>
        </p:nvSpPr>
        <p:spPr>
          <a:xfrm>
            <a:off x="0" y="0"/>
            <a:ext cx="12192000" cy="1145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 name="Title Placeholder 1">
            <a:extLst>
              <a:ext uri="{FF2B5EF4-FFF2-40B4-BE49-F238E27FC236}">
                <a16:creationId xmlns:a16="http://schemas.microsoft.com/office/drawing/2014/main" id="{B8AEB7F1-B7BB-411A-87FA-29CC694E04A6}"/>
              </a:ext>
            </a:extLst>
          </p:cNvPr>
          <p:cNvSpPr>
            <a:spLocks noGrp="1"/>
          </p:cNvSpPr>
          <p:nvPr>
            <p:ph type="title"/>
          </p:nvPr>
        </p:nvSpPr>
        <p:spPr>
          <a:xfrm>
            <a:off x="474642" y="160127"/>
            <a:ext cx="11335439" cy="9856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44DF0C3-2300-4136-BD8C-4771F4FF56E9}"/>
              </a:ext>
            </a:extLst>
          </p:cNvPr>
          <p:cNvSpPr>
            <a:spLocks noGrp="1"/>
          </p:cNvSpPr>
          <p:nvPr>
            <p:ph type="body" idx="1"/>
          </p:nvPr>
        </p:nvSpPr>
        <p:spPr>
          <a:xfrm>
            <a:off x="474642" y="14605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E4511A-1935-41C3-B825-7D4FEAC608A4}"/>
              </a:ext>
            </a:extLst>
          </p:cNvPr>
          <p:cNvSpPr>
            <a:spLocks noGrp="1"/>
          </p:cNvSpPr>
          <p:nvPr>
            <p:ph type="dt" sz="half" idx="2"/>
          </p:nvPr>
        </p:nvSpPr>
        <p:spPr>
          <a:xfrm>
            <a:off x="10247243" y="6428981"/>
            <a:ext cx="994958"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r"/>
            <a:fld id="{DD2FCA4A-0901-1E49-9385-320D167628F3}" type="datetime1">
              <a:rPr lang="fr-FR" smtClean="0"/>
              <a:pPr algn="r"/>
              <a:t>08/11/2023</a:t>
            </a:fld>
            <a:endParaRPr lang="en-US" dirty="0"/>
          </a:p>
        </p:txBody>
      </p:sp>
      <p:sp>
        <p:nvSpPr>
          <p:cNvPr id="5" name="Footer Placeholder 4">
            <a:extLst>
              <a:ext uri="{FF2B5EF4-FFF2-40B4-BE49-F238E27FC236}">
                <a16:creationId xmlns:a16="http://schemas.microsoft.com/office/drawing/2014/main" id="{F9C4E1F6-AB9C-4E5E-9C80-B9A9FDA8746C}"/>
              </a:ext>
            </a:extLst>
          </p:cNvPr>
          <p:cNvSpPr>
            <a:spLocks noGrp="1"/>
          </p:cNvSpPr>
          <p:nvPr>
            <p:ph type="ftr" sz="quarter" idx="3"/>
          </p:nvPr>
        </p:nvSpPr>
        <p:spPr>
          <a:xfrm>
            <a:off x="5591460" y="6426662"/>
            <a:ext cx="465578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r"/>
            <a:endParaRPr lang="en-US" dirty="0"/>
          </a:p>
        </p:txBody>
      </p:sp>
      <p:sp>
        <p:nvSpPr>
          <p:cNvPr id="6" name="Slide Number Placeholder 5">
            <a:extLst>
              <a:ext uri="{FF2B5EF4-FFF2-40B4-BE49-F238E27FC236}">
                <a16:creationId xmlns:a16="http://schemas.microsoft.com/office/drawing/2014/main" id="{117D4ABF-7E7A-4028-9FB3-EA84D3353DD8}"/>
              </a:ext>
            </a:extLst>
          </p:cNvPr>
          <p:cNvSpPr>
            <a:spLocks noGrp="1"/>
          </p:cNvSpPr>
          <p:nvPr>
            <p:ph type="sldNum" sz="quarter" idx="4"/>
          </p:nvPr>
        </p:nvSpPr>
        <p:spPr>
          <a:xfrm>
            <a:off x="11242201" y="6431300"/>
            <a:ext cx="578138"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3B75ECA-62B0-4AFB-ADC2-C05D9FB9C7B8}" type="slidenum">
              <a:rPr lang="en-US" smtClean="0"/>
              <a:pPr/>
              <a:t>‹#›</a:t>
            </a:fld>
            <a:endParaRPr lang="en-US" sz="900" dirty="0"/>
          </a:p>
        </p:txBody>
      </p:sp>
      <p:pic>
        <p:nvPicPr>
          <p:cNvPr id="12" name="Image 11">
            <a:extLst>
              <a:ext uri="{FF2B5EF4-FFF2-40B4-BE49-F238E27FC236}">
                <a16:creationId xmlns:a16="http://schemas.microsoft.com/office/drawing/2014/main" id="{58924684-8D2F-6C4A-9B99-1B6FB21F4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7137" y="6376492"/>
            <a:ext cx="1021153" cy="409615"/>
          </a:xfrm>
          <a:prstGeom prst="rect">
            <a:avLst/>
          </a:prstGeom>
        </p:spPr>
      </p:pic>
      <p:pic>
        <p:nvPicPr>
          <p:cNvPr id="13" name="Image 12">
            <a:extLst>
              <a:ext uri="{FF2B5EF4-FFF2-40B4-BE49-F238E27FC236}">
                <a16:creationId xmlns:a16="http://schemas.microsoft.com/office/drawing/2014/main" id="{9005F282-33FB-F647-B51B-5F06A5911CA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89262" y="6361010"/>
            <a:ext cx="917875" cy="440580"/>
          </a:xfrm>
          <a:prstGeom prst="rect">
            <a:avLst/>
          </a:prstGeom>
        </p:spPr>
      </p:pic>
      <p:pic>
        <p:nvPicPr>
          <p:cNvPr id="14" name="Image 13">
            <a:extLst>
              <a:ext uri="{FF2B5EF4-FFF2-40B4-BE49-F238E27FC236}">
                <a16:creationId xmlns:a16="http://schemas.microsoft.com/office/drawing/2014/main" id="{34F872E4-A218-F442-AB8D-AEE1C35E8D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41137" y="6386291"/>
            <a:ext cx="1292863" cy="406713"/>
          </a:xfrm>
          <a:prstGeom prst="rect">
            <a:avLst/>
          </a:prstGeom>
        </p:spPr>
      </p:pic>
      <p:pic>
        <p:nvPicPr>
          <p:cNvPr id="15" name="Image 14">
            <a:extLst>
              <a:ext uri="{FF2B5EF4-FFF2-40B4-BE49-F238E27FC236}">
                <a16:creationId xmlns:a16="http://schemas.microsoft.com/office/drawing/2014/main" id="{6EB8D14E-B0D7-6A4F-A090-99E167F472B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16785" y="6431300"/>
            <a:ext cx="1396153" cy="300000"/>
          </a:xfrm>
          <a:prstGeom prst="rect">
            <a:avLst/>
          </a:prstGeom>
        </p:spPr>
      </p:pic>
    </p:spTree>
    <p:extLst>
      <p:ext uri="{BB962C8B-B14F-4D97-AF65-F5344CB8AC3E}">
        <p14:creationId xmlns:p14="http://schemas.microsoft.com/office/powerpoint/2010/main" val="294824864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hdr="0" ftr="0" dt="0"/>
  <p:txStyles>
    <p:titleStyle>
      <a:lvl1pPr algn="l" defTabSz="914400" rtl="0" eaLnBrk="1" latinLnBrk="0" hangingPunct="1">
        <a:lnSpc>
          <a:spcPct val="90000"/>
        </a:lnSpc>
        <a:spcBef>
          <a:spcPct val="0"/>
        </a:spcBef>
        <a:buNone/>
        <a:defRPr sz="3600" b="1" kern="1200">
          <a:solidFill>
            <a:schemeClr val="tx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6"/>
        </a:buClr>
        <a:buFont typeface="Wingdings" pitchFamily="2" charset="2"/>
        <a:buChar char="§"/>
        <a:defRPr sz="2800" kern="1200">
          <a:solidFill>
            <a:schemeClr val="tx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6"/>
        </a:buClr>
        <a:buFont typeface="Wingdings" pitchFamily="2" charset="2"/>
        <a:buChar char="§"/>
        <a:defRPr sz="2400" kern="1200">
          <a:solidFill>
            <a:schemeClr val="tx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D040C-C7BE-4FB2-8C2B-E6141DB8704B}" type="datetimeFigureOut">
              <a:rPr lang="en-GB" smtClean="0"/>
              <a:t>08/11/2023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01C4B-0A47-47A4-88D8-ED36F3E5BD7D}" type="slidenum">
              <a:rPr lang="en-GB" smtClean="0"/>
              <a:t>‹#›</a:t>
            </a:fld>
            <a:endParaRPr lang="en-GB"/>
          </a:p>
        </p:txBody>
      </p:sp>
    </p:spTree>
    <p:extLst>
      <p:ext uri="{BB962C8B-B14F-4D97-AF65-F5344CB8AC3E}">
        <p14:creationId xmlns:p14="http://schemas.microsoft.com/office/powerpoint/2010/main" val="321573974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5.xml"/><Relationship Id="rId1" Type="http://schemas.openxmlformats.org/officeDocument/2006/relationships/tags" Target="../tags/tag2.xml"/><Relationship Id="rId4" Type="http://schemas.openxmlformats.org/officeDocument/2006/relationships/image" Target="../media/image7.png"/></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5.xml"/><Relationship Id="rId5" Type="http://schemas.openxmlformats.org/officeDocument/2006/relationships/image" Target="../media/image94.png"/><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5.xml"/><Relationship Id="rId5" Type="http://schemas.openxmlformats.org/officeDocument/2006/relationships/image" Target="../media/image96.png"/><Relationship Id="rId4" Type="http://schemas.openxmlformats.org/officeDocument/2006/relationships/image" Target="../media/image95.PNG"/></Relationships>
</file>

<file path=ppt/slides/_rels/slide108.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42.jpeg"/><Relationship Id="rId7"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image" Target="../media/image8.tiff"/><Relationship Id="rId5" Type="http://schemas.openxmlformats.org/officeDocument/2006/relationships/image" Target="../media/image37.png"/><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hyperlink" Target="https://healthpolicy-watch.news/97669-2/"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echosante.info/zero-malaria-icf-supports-evidence-for-streamlining-smc-implementation/" TargetMode="Externa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9.tiff"/><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8.tiff"/><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9.tif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4.png"/><Relationship Id="rId3" Type="http://schemas.openxmlformats.org/officeDocument/2006/relationships/diagramLayout" Target="../diagrams/layout2.xml"/><Relationship Id="rId7" Type="http://schemas.openxmlformats.org/officeDocument/2006/relationships/image" Target="../media/image7.png"/><Relationship Id="rId12" Type="http://schemas.openxmlformats.org/officeDocument/2006/relationships/image" Target="../media/image4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5.png"/><Relationship Id="rId5" Type="http://schemas.openxmlformats.org/officeDocument/2006/relationships/diagramColors" Target="../diagrams/colors2.xml"/><Relationship Id="rId10" Type="http://schemas.openxmlformats.org/officeDocument/2006/relationships/image" Target="../media/image4.jpg"/><Relationship Id="rId4" Type="http://schemas.openxmlformats.org/officeDocument/2006/relationships/diagramQuickStyle" Target="../diagrams/quickStyle2.xml"/><Relationship Id="rId9" Type="http://schemas.openxmlformats.org/officeDocument/2006/relationships/image" Target="../media/image3.jp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4.png"/><Relationship Id="rId3" Type="http://schemas.openxmlformats.org/officeDocument/2006/relationships/diagramLayout" Target="../diagrams/layout3.xml"/><Relationship Id="rId7" Type="http://schemas.openxmlformats.org/officeDocument/2006/relationships/image" Target="../media/image7.png"/><Relationship Id="rId12" Type="http://schemas.openxmlformats.org/officeDocument/2006/relationships/image" Target="../media/image4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5.png"/><Relationship Id="rId5" Type="http://schemas.openxmlformats.org/officeDocument/2006/relationships/diagramColors" Target="../diagrams/colors3.xml"/><Relationship Id="rId10" Type="http://schemas.openxmlformats.org/officeDocument/2006/relationships/image" Target="../media/image4.jpg"/><Relationship Id="rId4" Type="http://schemas.openxmlformats.org/officeDocument/2006/relationships/diagramQuickStyle" Target="../diagrams/quickStyle3.xml"/><Relationship Id="rId9" Type="http://schemas.openxmlformats.org/officeDocument/2006/relationships/image" Target="../media/image3.jp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6.xml"/><Relationship Id="rId7" Type="http://schemas.openxmlformats.org/officeDocument/2006/relationships/image" Target="../media/image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47.jpeg"/><Relationship Id="rId4" Type="http://schemas.openxmlformats.org/officeDocument/2006/relationships/image" Target="../media/image2.png"/><Relationship Id="rId9" Type="http://schemas.openxmlformats.org/officeDocument/2006/relationships/image" Target="../media/image6.jpg"/></Relationships>
</file>

<file path=ppt/slides/_rels/slide3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50.jpe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jpg"/><Relationship Id="rId10" Type="http://schemas.openxmlformats.org/officeDocument/2006/relationships/image" Target="../media/image48.jpeg"/><Relationship Id="rId4" Type="http://schemas.openxmlformats.org/officeDocument/2006/relationships/image" Target="../media/image3.jpg"/><Relationship Id="rId9"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comments" Target="../comments/comment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jpg"/></Relationships>
</file>

<file path=ppt/slides/_rels/slide5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49.jpe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4.xml"/><Relationship Id="rId5" Type="http://schemas.openxmlformats.org/officeDocument/2006/relationships/image" Target="../media/image60.png"/><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62.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54.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44.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jpeg"/></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5.xml"/><Relationship Id="rId4" Type="http://schemas.openxmlformats.org/officeDocument/2006/relationships/image" Target="../media/image66.jpeg"/></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45.xml"/><Relationship Id="rId5" Type="http://schemas.openxmlformats.org/officeDocument/2006/relationships/image" Target="../media/image66.jpeg"/><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openxmlformats.org/officeDocument/2006/relationships/image" Target="../media/image73.png"/><Relationship Id="rId5" Type="http://schemas.openxmlformats.org/officeDocument/2006/relationships/image" Target="../media/image75.jpeg"/><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45.xml"/><Relationship Id="rId4" Type="http://schemas.openxmlformats.org/officeDocument/2006/relationships/image" Target="../media/image79.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45.xml"/><Relationship Id="rId4" Type="http://schemas.openxmlformats.org/officeDocument/2006/relationships/image" Target="../media/image6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8.png"/><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45.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66.jpeg"/></Relationships>
</file>

<file path=ppt/slides/_rels/slide9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6.png"/><Relationship Id="rId7" Type="http://schemas.openxmlformats.org/officeDocument/2006/relationships/image" Target="../media/image12.jpeg"/><Relationship Id="rId12" Type="http://schemas.openxmlformats.org/officeDocument/2006/relationships/image" Target="../media/image90.jpeg"/><Relationship Id="rId2" Type="http://schemas.openxmlformats.org/officeDocument/2006/relationships/image" Target="../media/image66.jpeg"/><Relationship Id="rId1" Type="http://schemas.openxmlformats.org/officeDocument/2006/relationships/slideLayout" Target="../slideLayouts/slideLayout45.xml"/><Relationship Id="rId6" Type="http://schemas.openxmlformats.org/officeDocument/2006/relationships/image" Target="../media/image11.jpeg"/><Relationship Id="rId11" Type="http://schemas.openxmlformats.org/officeDocument/2006/relationships/image" Target="../media/image89.jpg"/><Relationship Id="rId5" Type="http://schemas.openxmlformats.org/officeDocument/2006/relationships/image" Target="../media/image2.png"/><Relationship Id="rId10" Type="http://schemas.openxmlformats.org/officeDocument/2006/relationships/image" Target="../media/image88.png"/><Relationship Id="rId4" Type="http://schemas.openxmlformats.org/officeDocument/2006/relationships/image" Target="../media/image7.png"/><Relationship Id="rId9"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77C8637-4589-3A4E-9EF1-C7ACACC67899}"/>
              </a:ext>
            </a:extLst>
          </p:cNvPr>
          <p:cNvSpPr>
            <a:spLocks noGrp="1"/>
          </p:cNvSpPr>
          <p:nvPr>
            <p:ph type="title"/>
          </p:nvPr>
        </p:nvSpPr>
        <p:spPr>
          <a:xfrm>
            <a:off x="3217841" y="348343"/>
            <a:ext cx="8974159" cy="1788929"/>
          </a:xfrm>
        </p:spPr>
        <p:txBody>
          <a:bodyPr>
            <a:noAutofit/>
          </a:bodyPr>
          <a:lstStyle/>
          <a:p>
            <a:r>
              <a:rPr lang="en-US" sz="3600" dirty="0"/>
              <a:t>Regional partnerships for strengthening implementation research to improve access to SMC </a:t>
            </a:r>
          </a:p>
        </p:txBody>
      </p:sp>
      <p:sp>
        <p:nvSpPr>
          <p:cNvPr id="6" name="Espace réservé du texte 5">
            <a:extLst>
              <a:ext uri="{FF2B5EF4-FFF2-40B4-BE49-F238E27FC236}">
                <a16:creationId xmlns:a16="http://schemas.microsoft.com/office/drawing/2014/main" id="{1D1FAE32-1731-6F4E-9960-DD4B4530228A}"/>
              </a:ext>
            </a:extLst>
          </p:cNvPr>
          <p:cNvSpPr>
            <a:spLocks noGrp="1"/>
          </p:cNvSpPr>
          <p:nvPr>
            <p:ph type="body" idx="1"/>
          </p:nvPr>
        </p:nvSpPr>
        <p:spPr>
          <a:xfrm>
            <a:off x="3504280" y="5408699"/>
            <a:ext cx="8602499" cy="365125"/>
          </a:xfrm>
        </p:spPr>
        <p:txBody>
          <a:bodyPr>
            <a:normAutofit fontScale="92500" lnSpcReduction="10000"/>
          </a:bodyPr>
          <a:lstStyle/>
          <a:p>
            <a:r>
              <a:rPr lang="en-US" dirty="0"/>
              <a:t>8</a:t>
            </a:r>
            <a:r>
              <a:rPr lang="en-US" baseline="30000" dirty="0"/>
              <a:t>th</a:t>
            </a:r>
            <a:r>
              <a:rPr lang="en-US" dirty="0"/>
              <a:t> November 2023</a:t>
            </a:r>
          </a:p>
        </p:txBody>
      </p:sp>
      <p:sp>
        <p:nvSpPr>
          <p:cNvPr id="4" name="Espace réservé du numéro de diapositive 3">
            <a:extLst>
              <a:ext uri="{FF2B5EF4-FFF2-40B4-BE49-F238E27FC236}">
                <a16:creationId xmlns:a16="http://schemas.microsoft.com/office/drawing/2014/main" id="{63942888-66FB-1F4F-9201-8E7D34CD7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re 4">
            <a:extLst>
              <a:ext uri="{FF2B5EF4-FFF2-40B4-BE49-F238E27FC236}">
                <a16:creationId xmlns:a16="http://schemas.microsoft.com/office/drawing/2014/main" id="{A76D3110-BC18-E1BB-5944-9C5A3A2942F6}"/>
              </a:ext>
            </a:extLst>
          </p:cNvPr>
          <p:cNvSpPr txBox="1">
            <a:spLocks/>
          </p:cNvSpPr>
          <p:nvPr/>
        </p:nvSpPr>
        <p:spPr>
          <a:xfrm>
            <a:off x="3406579" y="4440705"/>
            <a:ext cx="8888246" cy="7747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5F0E5">
                    <a:lumMod val="50000"/>
                  </a:srgbClr>
                </a:solidFill>
                <a:effectLst/>
                <a:uLnTx/>
                <a:uFillTx/>
                <a:latin typeface="Arial" panose="020B0604020202020204" pitchFamily="34" charset="0"/>
                <a:ea typeface="+mj-ea"/>
                <a:cs typeface="Arial" panose="020B0604020202020204" pitchFamily="34" charset="0"/>
              </a:rPr>
              <a:t>11</a:t>
            </a:r>
            <a:r>
              <a:rPr kumimoji="0" lang="en-US" sz="3400" b="1" i="0" u="none" strike="noStrike" kern="1200" cap="none" spc="0" normalizeH="0" baseline="30000" noProof="0" dirty="0">
                <a:ln>
                  <a:noFill/>
                </a:ln>
                <a:solidFill>
                  <a:srgbClr val="F5F0E5">
                    <a:lumMod val="50000"/>
                  </a:srgbClr>
                </a:solidFill>
                <a:effectLst/>
                <a:uLnTx/>
                <a:uFillTx/>
                <a:latin typeface="Arial" panose="020B0604020202020204" pitchFamily="34" charset="0"/>
                <a:ea typeface="+mj-ea"/>
                <a:cs typeface="Arial" panose="020B0604020202020204" pitchFamily="34" charset="0"/>
              </a:rPr>
              <a:t>th</a:t>
            </a:r>
            <a:r>
              <a:rPr kumimoji="0" lang="en-US" sz="3400" b="1" i="0" u="none" strike="noStrike" kern="1200" cap="none" spc="0" normalizeH="0" baseline="0" noProof="0" dirty="0">
                <a:ln>
                  <a:noFill/>
                </a:ln>
                <a:solidFill>
                  <a:srgbClr val="F5F0E5">
                    <a:lumMod val="50000"/>
                  </a:srgbClr>
                </a:solidFill>
                <a:effectLst/>
                <a:uLnTx/>
                <a:uFillTx/>
                <a:latin typeface="Arial" panose="020B0604020202020204" pitchFamily="34" charset="0"/>
                <a:ea typeface="+mj-ea"/>
                <a:cs typeface="Arial" panose="020B0604020202020204" pitchFamily="34" charset="0"/>
              </a:rPr>
              <a:t> EDCTP Conference; Paris, France</a:t>
            </a:r>
          </a:p>
        </p:txBody>
      </p:sp>
      <p:sp>
        <p:nvSpPr>
          <p:cNvPr id="3" name="Titre 4">
            <a:extLst>
              <a:ext uri="{FF2B5EF4-FFF2-40B4-BE49-F238E27FC236}">
                <a16:creationId xmlns:a16="http://schemas.microsoft.com/office/drawing/2014/main" id="{5B949FC1-BA7C-223D-D187-536F58775163}"/>
              </a:ext>
            </a:extLst>
          </p:cNvPr>
          <p:cNvSpPr txBox="1">
            <a:spLocks/>
          </p:cNvSpPr>
          <p:nvPr/>
        </p:nvSpPr>
        <p:spPr>
          <a:xfrm>
            <a:off x="3184078" y="3337171"/>
            <a:ext cx="8347192" cy="77479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Jean Louis Ndiaye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University </a:t>
            </a:r>
            <a:r>
              <a:rPr kumimoji="0" lang="en-US" sz="28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rPr>
              <a:t>Iba</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Der Thiam, </a:t>
            </a:r>
            <a:r>
              <a:rPr kumimoji="0" lang="en-US" sz="2800" b="1" i="0" u="none"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rPr>
              <a:t>Thies</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7101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54C6-B978-4C23-54F6-2BB76562F4A2}"/>
              </a:ext>
            </a:extLst>
          </p:cNvPr>
          <p:cNvSpPr>
            <a:spLocks noGrp="1"/>
          </p:cNvSpPr>
          <p:nvPr>
            <p:ph type="title"/>
          </p:nvPr>
        </p:nvSpPr>
        <p:spPr>
          <a:xfrm>
            <a:off x="0" y="227234"/>
            <a:ext cx="12191999" cy="1325563"/>
          </a:xfrm>
        </p:spPr>
        <p:txBody>
          <a:bodyPr>
            <a:normAutofit fontScale="90000"/>
          </a:bodyPr>
          <a:lstStyle/>
          <a:p>
            <a:r>
              <a:rPr lang="en-GB" b="1" dirty="0"/>
              <a:t>Add on studies to support the project &amp; further collaborations </a:t>
            </a:r>
            <a:br>
              <a:rPr lang="en-GB" b="1" dirty="0"/>
            </a:br>
            <a:endParaRPr lang="en-GB" dirty="0"/>
          </a:p>
        </p:txBody>
      </p:sp>
      <p:sp>
        <p:nvSpPr>
          <p:cNvPr id="3" name="Content Placeholder 2">
            <a:extLst>
              <a:ext uri="{FF2B5EF4-FFF2-40B4-BE49-F238E27FC236}">
                <a16:creationId xmlns:a16="http://schemas.microsoft.com/office/drawing/2014/main" id="{4C73814C-7A55-2CF6-5E62-A99525FE3BB3}"/>
              </a:ext>
            </a:extLst>
          </p:cNvPr>
          <p:cNvSpPr>
            <a:spLocks noGrp="1"/>
          </p:cNvSpPr>
          <p:nvPr>
            <p:ph idx="1"/>
          </p:nvPr>
        </p:nvSpPr>
        <p:spPr>
          <a:xfrm>
            <a:off x="347133" y="3739864"/>
            <a:ext cx="5266858" cy="2652076"/>
          </a:xfrm>
        </p:spPr>
        <p:txBody>
          <a:bodyPr>
            <a:normAutofit lnSpcReduction="10000"/>
          </a:bodyPr>
          <a:lstStyle/>
          <a:p>
            <a:r>
              <a:rPr lang="en-GB" sz="2000" dirty="0">
                <a:solidFill>
                  <a:schemeClr val="bg2">
                    <a:lumMod val="10000"/>
                  </a:schemeClr>
                </a:solidFill>
              </a:rPr>
              <a:t>Standardised protocols for implementation research (WHO funded)</a:t>
            </a:r>
          </a:p>
          <a:p>
            <a:r>
              <a:rPr lang="en-GB" sz="2000" dirty="0">
                <a:solidFill>
                  <a:schemeClr val="bg2">
                    <a:lumMod val="10000"/>
                  </a:schemeClr>
                </a:solidFill>
                <a:effectLst/>
                <a:ea typeface="Times New Roman" panose="02020603050405020304" pitchFamily="18" charset="0"/>
              </a:rPr>
              <a:t>WHO/GMP: collaboration to add SMC module onto the DHIS2 and train countries on how to use it to better interpret their data </a:t>
            </a:r>
          </a:p>
          <a:p>
            <a:r>
              <a:rPr lang="en-US" sz="2000" dirty="0">
                <a:solidFill>
                  <a:schemeClr val="bg2">
                    <a:lumMod val="10000"/>
                  </a:schemeClr>
                </a:solidFill>
                <a:effectLst/>
                <a:ea typeface="Times New Roman" panose="02020603050405020304" pitchFamily="18" charset="0"/>
              </a:rPr>
              <a:t>Contribution to the revision of the WHO SMC Implementation field guide (2</a:t>
            </a:r>
            <a:r>
              <a:rPr lang="en-US" sz="2000" baseline="30000" dirty="0">
                <a:solidFill>
                  <a:schemeClr val="bg2">
                    <a:lumMod val="10000"/>
                  </a:schemeClr>
                </a:solidFill>
                <a:effectLst/>
                <a:ea typeface="Times New Roman" panose="02020603050405020304" pitchFamily="18" charset="0"/>
              </a:rPr>
              <a:t>nd</a:t>
            </a:r>
            <a:r>
              <a:rPr lang="en-US" sz="2000" dirty="0">
                <a:solidFill>
                  <a:schemeClr val="bg2">
                    <a:lumMod val="10000"/>
                  </a:schemeClr>
                </a:solidFill>
                <a:effectLst/>
                <a:ea typeface="Times New Roman" panose="02020603050405020304" pitchFamily="18" charset="0"/>
              </a:rPr>
              <a:t>  edition) </a:t>
            </a:r>
            <a:endParaRPr lang="en-GB" sz="2000" dirty="0">
              <a:solidFill>
                <a:schemeClr val="bg2">
                  <a:lumMod val="10000"/>
                </a:schemeClr>
              </a:solidFill>
              <a:effectLst/>
              <a:ea typeface="Times New Roman" panose="02020603050405020304" pitchFamily="18" charset="0"/>
            </a:endParaRPr>
          </a:p>
        </p:txBody>
      </p:sp>
      <p:pic>
        <p:nvPicPr>
          <p:cNvPr id="6" name="Picture 5">
            <a:extLst>
              <a:ext uri="{FF2B5EF4-FFF2-40B4-BE49-F238E27FC236}">
                <a16:creationId xmlns:a16="http://schemas.microsoft.com/office/drawing/2014/main" id="{6B101306-41BC-B58A-2B0C-245C08A360E5}"/>
              </a:ext>
            </a:extLst>
          </p:cNvPr>
          <p:cNvPicPr>
            <a:picLocks noChangeAspect="1"/>
          </p:cNvPicPr>
          <p:nvPr/>
        </p:nvPicPr>
        <p:blipFill rotWithShape="1">
          <a:blip r:embed="rId2"/>
          <a:srcRect l="4285" r="3369"/>
          <a:stretch/>
        </p:blipFill>
        <p:spPr>
          <a:xfrm>
            <a:off x="8066394" y="890015"/>
            <a:ext cx="4081346" cy="2649612"/>
          </a:xfrm>
          <a:prstGeom prst="rect">
            <a:avLst/>
          </a:prstGeom>
        </p:spPr>
      </p:pic>
      <p:pic>
        <p:nvPicPr>
          <p:cNvPr id="7" name="Picture 6">
            <a:extLst>
              <a:ext uri="{FF2B5EF4-FFF2-40B4-BE49-F238E27FC236}">
                <a16:creationId xmlns:a16="http://schemas.microsoft.com/office/drawing/2014/main" id="{F5C16D9C-F4FF-DF95-26BC-9425E59CCD33}"/>
              </a:ext>
            </a:extLst>
          </p:cNvPr>
          <p:cNvPicPr>
            <a:picLocks noChangeAspect="1"/>
          </p:cNvPicPr>
          <p:nvPr/>
        </p:nvPicPr>
        <p:blipFill rotWithShape="1">
          <a:blip r:embed="rId3"/>
          <a:srcRect l="2285" r="3897"/>
          <a:stretch/>
        </p:blipFill>
        <p:spPr>
          <a:xfrm>
            <a:off x="55411" y="890015"/>
            <a:ext cx="5502825" cy="2649612"/>
          </a:xfrm>
          <a:prstGeom prst="rect">
            <a:avLst/>
          </a:prstGeom>
        </p:spPr>
      </p:pic>
      <p:pic>
        <p:nvPicPr>
          <p:cNvPr id="8" name="Picture 7">
            <a:extLst>
              <a:ext uri="{FF2B5EF4-FFF2-40B4-BE49-F238E27FC236}">
                <a16:creationId xmlns:a16="http://schemas.microsoft.com/office/drawing/2014/main" id="{8901F8A8-17E6-B52B-66E6-C871E658CB17}"/>
              </a:ext>
            </a:extLst>
          </p:cNvPr>
          <p:cNvPicPr>
            <a:picLocks noChangeAspect="1"/>
          </p:cNvPicPr>
          <p:nvPr/>
        </p:nvPicPr>
        <p:blipFill rotWithShape="1">
          <a:blip r:embed="rId4"/>
          <a:srcRect l="4427" r="5852"/>
          <a:stretch/>
        </p:blipFill>
        <p:spPr>
          <a:xfrm>
            <a:off x="7136778" y="3877380"/>
            <a:ext cx="5018049" cy="2514560"/>
          </a:xfrm>
          <a:prstGeom prst="rect">
            <a:avLst/>
          </a:prstGeom>
        </p:spPr>
      </p:pic>
      <p:pic>
        <p:nvPicPr>
          <p:cNvPr id="1026" name="Picture 2" descr="Seasonal malaria chemoprevention with sulfadoxine–pyrimethamine plus amodiaquine in children: a field guide">
            <a:extLst>
              <a:ext uri="{FF2B5EF4-FFF2-40B4-BE49-F238E27FC236}">
                <a16:creationId xmlns:a16="http://schemas.microsoft.com/office/drawing/2014/main" id="{8C933366-F9F8-95C5-4F6C-7549BF6F0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278" y="853934"/>
            <a:ext cx="1902366" cy="268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214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88C1-D0AD-FB60-1A21-295765946095}"/>
              </a:ext>
            </a:extLst>
          </p:cNvPr>
          <p:cNvSpPr>
            <a:spLocks noGrp="1"/>
          </p:cNvSpPr>
          <p:nvPr>
            <p:ph type="title"/>
          </p:nvPr>
        </p:nvSpPr>
        <p:spPr/>
        <p:txBody>
          <a:bodyPr/>
          <a:lstStyle/>
          <a:p>
            <a:endParaRPr lang="en-GB" dirty="0"/>
          </a:p>
        </p:txBody>
      </p:sp>
      <p:sp>
        <p:nvSpPr>
          <p:cNvPr id="4" name="Slide Number Placeholder 3">
            <a:extLst>
              <a:ext uri="{FF2B5EF4-FFF2-40B4-BE49-F238E27FC236}">
                <a16:creationId xmlns:a16="http://schemas.microsoft.com/office/drawing/2014/main" id="{F90E07CC-FF1B-D067-3F88-52461226F3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CD13A27-19B2-2378-CE52-9A8476E99B6B}"/>
              </a:ext>
            </a:extLst>
          </p:cNvPr>
          <p:cNvPicPr>
            <a:picLocks noChangeAspect="1"/>
          </p:cNvPicPr>
          <p:nvPr/>
        </p:nvPicPr>
        <p:blipFill>
          <a:blip r:embed="rId2"/>
          <a:stretch>
            <a:fillRect/>
          </a:stretch>
        </p:blipFill>
        <p:spPr>
          <a:xfrm>
            <a:off x="785592" y="1901371"/>
            <a:ext cx="11034747" cy="2339163"/>
          </a:xfrm>
          <a:prstGeom prst="rect">
            <a:avLst/>
          </a:prstGeom>
        </p:spPr>
      </p:pic>
    </p:spTree>
    <p:extLst>
      <p:ext uri="{BB962C8B-B14F-4D97-AF65-F5344CB8AC3E}">
        <p14:creationId xmlns:p14="http://schemas.microsoft.com/office/powerpoint/2010/main" val="22230127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4699-CB02-8B69-FF18-B7C781E34269}"/>
              </a:ext>
            </a:extLst>
          </p:cNvPr>
          <p:cNvSpPr>
            <a:spLocks noGrp="1"/>
          </p:cNvSpPr>
          <p:nvPr>
            <p:ph type="title"/>
          </p:nvPr>
        </p:nvSpPr>
        <p:spPr>
          <a:xfrm>
            <a:off x="484900" y="177766"/>
            <a:ext cx="11335439" cy="492814"/>
          </a:xfrm>
        </p:spPr>
        <p:txBody>
          <a:bodyPr>
            <a:normAutofit fontScale="90000"/>
          </a:bodyPr>
          <a:lstStyle/>
          <a:p>
            <a:r>
              <a:rPr lang="en-GB" dirty="0">
                <a:solidFill>
                  <a:schemeClr val="accent6">
                    <a:lumMod val="50000"/>
                  </a:schemeClr>
                </a:solidFill>
              </a:rPr>
              <a:t>Results: Delivery of 2</a:t>
            </a:r>
            <a:r>
              <a:rPr lang="en-GB" baseline="30000" dirty="0">
                <a:solidFill>
                  <a:schemeClr val="accent6">
                    <a:lumMod val="50000"/>
                  </a:schemeClr>
                </a:solidFill>
              </a:rPr>
              <a:t>nd</a:t>
            </a:r>
            <a:r>
              <a:rPr lang="en-GB" dirty="0">
                <a:solidFill>
                  <a:schemeClr val="accent6">
                    <a:lumMod val="50000"/>
                  </a:schemeClr>
                </a:solidFill>
              </a:rPr>
              <a:t> and 3</a:t>
            </a:r>
            <a:r>
              <a:rPr lang="en-GB" baseline="30000" dirty="0">
                <a:solidFill>
                  <a:schemeClr val="accent6">
                    <a:lumMod val="50000"/>
                  </a:schemeClr>
                </a:solidFill>
              </a:rPr>
              <a:t>rd</a:t>
            </a:r>
            <a:r>
              <a:rPr lang="en-GB" dirty="0">
                <a:solidFill>
                  <a:schemeClr val="accent6">
                    <a:lumMod val="50000"/>
                  </a:schemeClr>
                </a:solidFill>
              </a:rPr>
              <a:t> dose on the 4</a:t>
            </a:r>
            <a:r>
              <a:rPr lang="en-GB" baseline="30000" dirty="0">
                <a:solidFill>
                  <a:schemeClr val="accent6">
                    <a:lumMod val="50000"/>
                  </a:schemeClr>
                </a:solidFill>
              </a:rPr>
              <a:t>th</a:t>
            </a:r>
            <a:r>
              <a:rPr lang="en-GB" dirty="0">
                <a:solidFill>
                  <a:schemeClr val="accent6">
                    <a:lumMod val="50000"/>
                  </a:schemeClr>
                </a:solidFill>
              </a:rPr>
              <a:t> cycle</a:t>
            </a:r>
          </a:p>
        </p:txBody>
      </p:sp>
      <p:sp>
        <p:nvSpPr>
          <p:cNvPr id="4" name="Slide Number Placeholder 3">
            <a:extLst>
              <a:ext uri="{FF2B5EF4-FFF2-40B4-BE49-F238E27FC236}">
                <a16:creationId xmlns:a16="http://schemas.microsoft.com/office/drawing/2014/main" id="{A1AE42D0-A2CC-2E6B-8D13-C458CBD5B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9" name="Content Placeholder 8">
            <a:extLst>
              <a:ext uri="{FF2B5EF4-FFF2-40B4-BE49-F238E27FC236}">
                <a16:creationId xmlns:a16="http://schemas.microsoft.com/office/drawing/2014/main" id="{B94B43D5-26B4-9627-62A0-36B41E18CC9D}"/>
              </a:ext>
            </a:extLst>
          </p:cNvPr>
          <p:cNvGraphicFramePr>
            <a:graphicFrameLocks noGrp="1"/>
          </p:cNvGraphicFramePr>
          <p:nvPr>
            <p:ph idx="1"/>
          </p:nvPr>
        </p:nvGraphicFramePr>
        <p:xfrm>
          <a:off x="484900" y="859316"/>
          <a:ext cx="11335439" cy="5273040"/>
        </p:xfrm>
        <a:graphic>
          <a:graphicData uri="http://schemas.openxmlformats.org/drawingml/2006/table">
            <a:tbl>
              <a:tblPr firstRow="1" bandRow="1">
                <a:tableStyleId>{5C22544A-7EE6-4342-B048-85BDC9FD1C3A}</a:tableStyleId>
              </a:tblPr>
              <a:tblGrid>
                <a:gridCol w="4928907">
                  <a:extLst>
                    <a:ext uri="{9D8B030D-6E8A-4147-A177-3AD203B41FA5}">
                      <a16:colId xmlns:a16="http://schemas.microsoft.com/office/drawing/2014/main" val="132206839"/>
                    </a:ext>
                  </a:extLst>
                </a:gridCol>
                <a:gridCol w="6406532">
                  <a:extLst>
                    <a:ext uri="{9D8B030D-6E8A-4147-A177-3AD203B41FA5}">
                      <a16:colId xmlns:a16="http://schemas.microsoft.com/office/drawing/2014/main" val="3620939678"/>
                    </a:ext>
                  </a:extLst>
                </a:gridCol>
              </a:tblGrid>
              <a:tr h="578442">
                <a:tc>
                  <a:txBody>
                    <a:bodyPr/>
                    <a:lstStyle/>
                    <a:p>
                      <a:endParaRPr lang="en-GB" sz="1600" dirty="0">
                        <a:solidFill>
                          <a:schemeClr val="tx2"/>
                        </a:solidFill>
                      </a:endParaRPr>
                    </a:p>
                  </a:txBody>
                  <a:tcPr>
                    <a:noFill/>
                  </a:tcPr>
                </a:tc>
                <a:tc>
                  <a:txBody>
                    <a:bodyPr/>
                    <a:lstStyle/>
                    <a:p>
                      <a:pPr algn="ctr"/>
                      <a:r>
                        <a:rPr lang="en-GB" sz="1600" dirty="0">
                          <a:solidFill>
                            <a:schemeClr val="tx2"/>
                          </a:solidFill>
                        </a:rPr>
                        <a:t>% doses administered by the </a:t>
                      </a:r>
                    </a:p>
                    <a:p>
                      <a:pPr algn="ctr"/>
                      <a:r>
                        <a:rPr lang="en-GB" sz="1600" dirty="0">
                          <a:solidFill>
                            <a:schemeClr val="tx2"/>
                          </a:solidFill>
                        </a:rPr>
                        <a:t>distributor or volunteer and by the caregiver</a:t>
                      </a:r>
                    </a:p>
                  </a:txBody>
                  <a:tcPr>
                    <a:noFill/>
                  </a:tcPr>
                </a:tc>
                <a:extLst>
                  <a:ext uri="{0D108BD9-81ED-4DB2-BD59-A6C34878D82A}">
                    <a16:rowId xmlns:a16="http://schemas.microsoft.com/office/drawing/2014/main" val="3279688469"/>
                  </a:ext>
                </a:extLst>
              </a:tr>
              <a:tr h="334887">
                <a:tc>
                  <a:txBody>
                    <a:bodyPr/>
                    <a:lstStyle/>
                    <a:p>
                      <a:r>
                        <a:rPr lang="en-GB" sz="1600" b="1" dirty="0">
                          <a:solidFill>
                            <a:schemeClr val="tx2"/>
                          </a:solidFill>
                        </a:rPr>
                        <a:t>DOTs</a:t>
                      </a:r>
                    </a:p>
                  </a:txBody>
                  <a:tcPr>
                    <a:noFill/>
                  </a:tcPr>
                </a:tc>
                <a:tc>
                  <a:txBody>
                    <a:bodyPr/>
                    <a:lstStyle/>
                    <a:p>
                      <a:pPr algn="ctr"/>
                      <a:endParaRPr lang="en-GB" sz="1600" dirty="0">
                        <a:solidFill>
                          <a:schemeClr val="tx2"/>
                        </a:solidFill>
                      </a:endParaRPr>
                    </a:p>
                  </a:txBody>
                  <a:tcPr>
                    <a:noFill/>
                  </a:tcPr>
                </a:tc>
                <a:extLst>
                  <a:ext uri="{0D108BD9-81ED-4DB2-BD59-A6C34878D82A}">
                    <a16:rowId xmlns:a16="http://schemas.microsoft.com/office/drawing/2014/main" val="958377888"/>
                  </a:ext>
                </a:extLst>
              </a:tr>
              <a:tr h="334887">
                <a:tc>
                  <a:txBody>
                    <a:bodyPr/>
                    <a:lstStyle/>
                    <a:p>
                      <a:r>
                        <a:rPr lang="en-GB" sz="1600" dirty="0">
                          <a:solidFill>
                            <a:schemeClr val="tx2"/>
                          </a:solidFill>
                        </a:rPr>
                        <a:t>2</a:t>
                      </a:r>
                      <a:r>
                        <a:rPr lang="en-GB" sz="1600" baseline="30000" dirty="0">
                          <a:solidFill>
                            <a:schemeClr val="tx2"/>
                          </a:solidFill>
                        </a:rPr>
                        <a:t>nd</a:t>
                      </a:r>
                      <a:r>
                        <a:rPr lang="en-GB" sz="1600" dirty="0">
                          <a:solidFill>
                            <a:schemeClr val="tx2"/>
                          </a:solidFill>
                        </a:rPr>
                        <a:t> Dose </a:t>
                      </a:r>
                    </a:p>
                  </a:txBody>
                  <a:tcPr>
                    <a:noFill/>
                  </a:tcPr>
                </a:tc>
                <a:tc>
                  <a:txBody>
                    <a:bodyPr/>
                    <a:lstStyle/>
                    <a:p>
                      <a:pPr algn="ctr"/>
                      <a:endParaRPr lang="en-GB" sz="1600" dirty="0">
                        <a:solidFill>
                          <a:schemeClr val="tx2"/>
                        </a:solidFill>
                      </a:endParaRPr>
                    </a:p>
                  </a:txBody>
                  <a:tcPr>
                    <a:noFill/>
                  </a:tcPr>
                </a:tc>
                <a:extLst>
                  <a:ext uri="{0D108BD9-81ED-4DB2-BD59-A6C34878D82A}">
                    <a16:rowId xmlns:a16="http://schemas.microsoft.com/office/drawing/2014/main" val="3375573462"/>
                  </a:ext>
                </a:extLst>
              </a:tr>
              <a:tr h="334887">
                <a:tc>
                  <a:txBody>
                    <a:bodyPr/>
                    <a:lstStyle/>
                    <a:p>
                      <a:pPr algn="r"/>
                      <a:r>
                        <a:rPr lang="en-GB" sz="1600" dirty="0">
                          <a:solidFill>
                            <a:schemeClr val="tx2"/>
                          </a:solidFill>
                        </a:rPr>
                        <a:t>SMC drug distributors </a:t>
                      </a:r>
                    </a:p>
                  </a:txBody>
                  <a:tcPr>
                    <a:noFill/>
                  </a:tcPr>
                </a:tc>
                <a:tc>
                  <a:txBody>
                    <a:bodyPr/>
                    <a:lstStyle/>
                    <a:p>
                      <a:pPr algn="ctr"/>
                      <a:r>
                        <a:rPr lang="en-GB" sz="1600" dirty="0">
                          <a:solidFill>
                            <a:schemeClr val="tx2"/>
                          </a:solidFill>
                        </a:rPr>
                        <a:t>94%</a:t>
                      </a:r>
                    </a:p>
                  </a:txBody>
                  <a:tcPr>
                    <a:noFill/>
                  </a:tcPr>
                </a:tc>
                <a:extLst>
                  <a:ext uri="{0D108BD9-81ED-4DB2-BD59-A6C34878D82A}">
                    <a16:rowId xmlns:a16="http://schemas.microsoft.com/office/drawing/2014/main" val="3444791713"/>
                  </a:ext>
                </a:extLst>
              </a:tr>
              <a:tr h="334887">
                <a:tc>
                  <a:txBody>
                    <a:bodyPr/>
                    <a:lstStyle/>
                    <a:p>
                      <a:pPr algn="r"/>
                      <a:r>
                        <a:rPr lang="en-GB" sz="1600" dirty="0">
                          <a:solidFill>
                            <a:schemeClr val="tx2"/>
                          </a:solidFill>
                        </a:rPr>
                        <a:t>Parents/Caregivers</a:t>
                      </a:r>
                    </a:p>
                  </a:txBody>
                  <a:tcPr>
                    <a:noFill/>
                  </a:tcPr>
                </a:tc>
                <a:tc>
                  <a:txBody>
                    <a:bodyPr/>
                    <a:lstStyle/>
                    <a:p>
                      <a:pPr algn="ctr"/>
                      <a:r>
                        <a:rPr lang="en-GB" sz="1600" dirty="0">
                          <a:solidFill>
                            <a:schemeClr val="tx2"/>
                          </a:solidFill>
                        </a:rPr>
                        <a:t>6%</a:t>
                      </a:r>
                    </a:p>
                  </a:txBody>
                  <a:tcPr>
                    <a:noFill/>
                  </a:tcPr>
                </a:tc>
                <a:extLst>
                  <a:ext uri="{0D108BD9-81ED-4DB2-BD59-A6C34878D82A}">
                    <a16:rowId xmlns:a16="http://schemas.microsoft.com/office/drawing/2014/main" val="2635103401"/>
                  </a:ext>
                </a:extLst>
              </a:tr>
              <a:tr h="334887">
                <a:tc>
                  <a:txBody>
                    <a:bodyPr/>
                    <a:lstStyle/>
                    <a:p>
                      <a:r>
                        <a:rPr lang="en-GB" sz="1600" dirty="0">
                          <a:solidFill>
                            <a:schemeClr val="tx2"/>
                          </a:solidFill>
                        </a:rPr>
                        <a:t>3</a:t>
                      </a:r>
                      <a:r>
                        <a:rPr lang="en-GB" sz="1600" baseline="30000" dirty="0">
                          <a:solidFill>
                            <a:schemeClr val="tx2"/>
                          </a:solidFill>
                        </a:rPr>
                        <a:t>rd</a:t>
                      </a:r>
                      <a:r>
                        <a:rPr lang="en-GB" sz="1600" dirty="0">
                          <a:solidFill>
                            <a:schemeClr val="tx2"/>
                          </a:solidFill>
                        </a:rPr>
                        <a:t> Dose</a:t>
                      </a:r>
                    </a:p>
                  </a:txBody>
                  <a:tcPr>
                    <a:noFill/>
                  </a:tcPr>
                </a:tc>
                <a:tc>
                  <a:txBody>
                    <a:bodyPr/>
                    <a:lstStyle/>
                    <a:p>
                      <a:pPr algn="ctr"/>
                      <a:endParaRPr lang="en-GB" sz="1600" dirty="0">
                        <a:solidFill>
                          <a:schemeClr val="tx2"/>
                        </a:solidFill>
                      </a:endParaRPr>
                    </a:p>
                  </a:txBody>
                  <a:tcPr>
                    <a:noFill/>
                  </a:tcPr>
                </a:tc>
                <a:extLst>
                  <a:ext uri="{0D108BD9-81ED-4DB2-BD59-A6C34878D82A}">
                    <a16:rowId xmlns:a16="http://schemas.microsoft.com/office/drawing/2014/main" val="4017751230"/>
                  </a:ext>
                </a:extLst>
              </a:tr>
              <a:tr h="334887">
                <a:tc>
                  <a:txBody>
                    <a:bodyPr/>
                    <a:lstStyle/>
                    <a:p>
                      <a:pPr algn="r"/>
                      <a:r>
                        <a:rPr lang="en-GB" sz="1600" dirty="0">
                          <a:solidFill>
                            <a:schemeClr val="tx2"/>
                          </a:solidFill>
                        </a:rPr>
                        <a:t>SMC drug distributors </a:t>
                      </a:r>
                    </a:p>
                  </a:txBody>
                  <a:tcPr>
                    <a:noFill/>
                  </a:tcPr>
                </a:tc>
                <a:tc>
                  <a:txBody>
                    <a:bodyPr/>
                    <a:lstStyle/>
                    <a:p>
                      <a:pPr algn="ctr"/>
                      <a:r>
                        <a:rPr lang="en-GB" sz="1600" dirty="0">
                          <a:solidFill>
                            <a:schemeClr val="tx2"/>
                          </a:solidFill>
                        </a:rPr>
                        <a:t>92%</a:t>
                      </a:r>
                    </a:p>
                  </a:txBody>
                  <a:tcPr>
                    <a:noFill/>
                  </a:tcPr>
                </a:tc>
                <a:extLst>
                  <a:ext uri="{0D108BD9-81ED-4DB2-BD59-A6C34878D82A}">
                    <a16:rowId xmlns:a16="http://schemas.microsoft.com/office/drawing/2014/main" val="384507170"/>
                  </a:ext>
                </a:extLst>
              </a:tr>
              <a:tr h="334887">
                <a:tc>
                  <a:txBody>
                    <a:bodyPr/>
                    <a:lstStyle/>
                    <a:p>
                      <a:pPr algn="r"/>
                      <a:r>
                        <a:rPr lang="en-GB" sz="1600" dirty="0">
                          <a:solidFill>
                            <a:schemeClr val="tx2"/>
                          </a:solidFill>
                        </a:rPr>
                        <a:t>Parents/Caregivers</a:t>
                      </a:r>
                    </a:p>
                  </a:txBody>
                  <a:tcPr>
                    <a:noFill/>
                  </a:tcPr>
                </a:tc>
                <a:tc>
                  <a:txBody>
                    <a:bodyPr/>
                    <a:lstStyle/>
                    <a:p>
                      <a:pPr algn="ctr"/>
                      <a:r>
                        <a:rPr lang="en-GB" sz="1600" dirty="0">
                          <a:solidFill>
                            <a:schemeClr val="tx2"/>
                          </a:solidFill>
                        </a:rPr>
                        <a:t>8%</a:t>
                      </a:r>
                    </a:p>
                  </a:txBody>
                  <a:tcPr>
                    <a:noFill/>
                  </a:tcPr>
                </a:tc>
                <a:extLst>
                  <a:ext uri="{0D108BD9-81ED-4DB2-BD59-A6C34878D82A}">
                    <a16:rowId xmlns:a16="http://schemas.microsoft.com/office/drawing/2014/main" val="1299849892"/>
                  </a:ext>
                </a:extLst>
              </a:tr>
              <a:tr h="334887">
                <a:tc>
                  <a:txBody>
                    <a:bodyPr/>
                    <a:lstStyle/>
                    <a:p>
                      <a:r>
                        <a:rPr lang="en-GB" sz="1600" b="1" dirty="0" err="1">
                          <a:solidFill>
                            <a:schemeClr val="tx2"/>
                          </a:solidFill>
                        </a:rPr>
                        <a:t>cSMC</a:t>
                      </a:r>
                      <a:endParaRPr lang="en-GB" sz="1600" b="1" dirty="0">
                        <a:solidFill>
                          <a:schemeClr val="tx2"/>
                        </a:solidFill>
                      </a:endParaRPr>
                    </a:p>
                  </a:txBody>
                  <a:tcPr>
                    <a:noFill/>
                  </a:tcPr>
                </a:tc>
                <a:tc>
                  <a:txBody>
                    <a:bodyPr/>
                    <a:lstStyle/>
                    <a:p>
                      <a:pPr algn="ctr"/>
                      <a:endParaRPr lang="en-GB" sz="1600" dirty="0">
                        <a:solidFill>
                          <a:schemeClr val="tx2"/>
                        </a:solidFill>
                      </a:endParaRPr>
                    </a:p>
                  </a:txBody>
                  <a:tcPr>
                    <a:noFill/>
                  </a:tcPr>
                </a:tc>
                <a:extLst>
                  <a:ext uri="{0D108BD9-81ED-4DB2-BD59-A6C34878D82A}">
                    <a16:rowId xmlns:a16="http://schemas.microsoft.com/office/drawing/2014/main" val="3109170050"/>
                  </a:ext>
                </a:extLst>
              </a:tr>
              <a:tr h="334887">
                <a:tc>
                  <a:txBody>
                    <a:bodyPr/>
                    <a:lstStyle/>
                    <a:p>
                      <a:r>
                        <a:rPr lang="en-GB" sz="1600" dirty="0">
                          <a:solidFill>
                            <a:schemeClr val="tx2"/>
                          </a:solidFill>
                        </a:rPr>
                        <a:t>2</a:t>
                      </a:r>
                      <a:r>
                        <a:rPr lang="en-GB" sz="1600" baseline="30000" dirty="0">
                          <a:solidFill>
                            <a:schemeClr val="tx2"/>
                          </a:solidFill>
                        </a:rPr>
                        <a:t>nd</a:t>
                      </a:r>
                      <a:r>
                        <a:rPr lang="en-GB" sz="1600" dirty="0">
                          <a:solidFill>
                            <a:schemeClr val="tx2"/>
                          </a:solidFill>
                        </a:rPr>
                        <a:t> Dose</a:t>
                      </a:r>
                    </a:p>
                  </a:txBody>
                  <a:tcPr>
                    <a:noFill/>
                  </a:tcPr>
                </a:tc>
                <a:tc>
                  <a:txBody>
                    <a:bodyPr/>
                    <a:lstStyle/>
                    <a:p>
                      <a:pPr algn="ctr"/>
                      <a:endParaRPr lang="en-GB" sz="1600" dirty="0">
                        <a:solidFill>
                          <a:schemeClr val="tx2"/>
                        </a:solidFill>
                      </a:endParaRPr>
                    </a:p>
                  </a:txBody>
                  <a:tcPr>
                    <a:noFill/>
                  </a:tcPr>
                </a:tc>
                <a:extLst>
                  <a:ext uri="{0D108BD9-81ED-4DB2-BD59-A6C34878D82A}">
                    <a16:rowId xmlns:a16="http://schemas.microsoft.com/office/drawing/2014/main" val="3270945410"/>
                  </a:ext>
                </a:extLst>
              </a:tr>
              <a:tr h="334887">
                <a:tc>
                  <a:txBody>
                    <a:bodyPr/>
                    <a:lstStyle/>
                    <a:p>
                      <a:pPr algn="r"/>
                      <a:r>
                        <a:rPr lang="en-GB" sz="1600" dirty="0">
                          <a:solidFill>
                            <a:schemeClr val="tx2"/>
                          </a:solidFill>
                        </a:rPr>
                        <a:t>Community monitoring agents</a:t>
                      </a:r>
                    </a:p>
                  </a:txBody>
                  <a:tcPr>
                    <a:noFill/>
                  </a:tcPr>
                </a:tc>
                <a:tc>
                  <a:txBody>
                    <a:bodyPr/>
                    <a:lstStyle/>
                    <a:p>
                      <a:pPr algn="ctr"/>
                      <a:r>
                        <a:rPr lang="en-GB" sz="1600" dirty="0">
                          <a:solidFill>
                            <a:schemeClr val="tx2"/>
                          </a:solidFill>
                        </a:rPr>
                        <a:t>85%</a:t>
                      </a:r>
                    </a:p>
                  </a:txBody>
                  <a:tcPr>
                    <a:noFill/>
                  </a:tcPr>
                </a:tc>
                <a:extLst>
                  <a:ext uri="{0D108BD9-81ED-4DB2-BD59-A6C34878D82A}">
                    <a16:rowId xmlns:a16="http://schemas.microsoft.com/office/drawing/2014/main" val="2382688920"/>
                  </a:ext>
                </a:extLst>
              </a:tr>
              <a:tr h="33488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rPr>
                        <a:t>Parents/Caregivers</a:t>
                      </a:r>
                    </a:p>
                  </a:txBody>
                  <a:tcPr>
                    <a:noFill/>
                  </a:tcPr>
                </a:tc>
                <a:tc>
                  <a:txBody>
                    <a:bodyPr/>
                    <a:lstStyle/>
                    <a:p>
                      <a:pPr algn="ctr"/>
                      <a:r>
                        <a:rPr lang="en-GB" sz="1600" dirty="0">
                          <a:solidFill>
                            <a:schemeClr val="tx2"/>
                          </a:solidFill>
                        </a:rPr>
                        <a:t>15%</a:t>
                      </a:r>
                    </a:p>
                  </a:txBody>
                  <a:tcPr>
                    <a:noFill/>
                  </a:tcPr>
                </a:tc>
                <a:extLst>
                  <a:ext uri="{0D108BD9-81ED-4DB2-BD59-A6C34878D82A}">
                    <a16:rowId xmlns:a16="http://schemas.microsoft.com/office/drawing/2014/main" val="1806571161"/>
                  </a:ext>
                </a:extLst>
              </a:tr>
              <a:tr h="334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rPr>
                        <a:t>3rd Dose</a:t>
                      </a:r>
                    </a:p>
                  </a:txBody>
                  <a:tcPr>
                    <a:noFill/>
                  </a:tcPr>
                </a:tc>
                <a:tc>
                  <a:txBody>
                    <a:bodyPr/>
                    <a:lstStyle/>
                    <a:p>
                      <a:pPr algn="ctr"/>
                      <a:endParaRPr lang="en-GB" sz="1600" dirty="0">
                        <a:solidFill>
                          <a:schemeClr val="tx2"/>
                        </a:solidFill>
                      </a:endParaRPr>
                    </a:p>
                  </a:txBody>
                  <a:tcPr>
                    <a:noFill/>
                  </a:tcPr>
                </a:tc>
                <a:extLst>
                  <a:ext uri="{0D108BD9-81ED-4DB2-BD59-A6C34878D82A}">
                    <a16:rowId xmlns:a16="http://schemas.microsoft.com/office/drawing/2014/main" val="3308152177"/>
                  </a:ext>
                </a:extLst>
              </a:tr>
              <a:tr h="334887">
                <a:tc>
                  <a:txBody>
                    <a:bodyPr/>
                    <a:lstStyle/>
                    <a:p>
                      <a:pPr algn="r"/>
                      <a:r>
                        <a:rPr lang="en-GB" sz="1600" dirty="0">
                          <a:solidFill>
                            <a:schemeClr val="tx2"/>
                          </a:solidFill>
                        </a:rPr>
                        <a:t>Community monitoring agents</a:t>
                      </a:r>
                    </a:p>
                  </a:txBody>
                  <a:tcPr>
                    <a:noFill/>
                  </a:tcPr>
                </a:tc>
                <a:tc>
                  <a:txBody>
                    <a:bodyPr/>
                    <a:lstStyle/>
                    <a:p>
                      <a:pPr algn="ctr"/>
                      <a:r>
                        <a:rPr lang="en-GB" sz="1600" dirty="0">
                          <a:solidFill>
                            <a:schemeClr val="tx2"/>
                          </a:solidFill>
                        </a:rPr>
                        <a:t>83%</a:t>
                      </a:r>
                    </a:p>
                  </a:txBody>
                  <a:tcPr>
                    <a:noFill/>
                  </a:tcPr>
                </a:tc>
                <a:extLst>
                  <a:ext uri="{0D108BD9-81ED-4DB2-BD59-A6C34878D82A}">
                    <a16:rowId xmlns:a16="http://schemas.microsoft.com/office/drawing/2014/main" val="3297808655"/>
                  </a:ext>
                </a:extLst>
              </a:tr>
              <a:tr h="33488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rPr>
                        <a:t>Parents/Caregivers</a:t>
                      </a:r>
                    </a:p>
                  </a:txBody>
                  <a:tcPr>
                    <a:noFill/>
                  </a:tcPr>
                </a:tc>
                <a:tc>
                  <a:txBody>
                    <a:bodyPr/>
                    <a:lstStyle/>
                    <a:p>
                      <a:pPr algn="ctr"/>
                      <a:r>
                        <a:rPr lang="en-GB" sz="1600" dirty="0">
                          <a:solidFill>
                            <a:schemeClr val="tx2"/>
                          </a:solidFill>
                        </a:rPr>
                        <a:t>17%</a:t>
                      </a:r>
                    </a:p>
                  </a:txBody>
                  <a:tcPr>
                    <a:noFill/>
                  </a:tcPr>
                </a:tc>
                <a:extLst>
                  <a:ext uri="{0D108BD9-81ED-4DB2-BD59-A6C34878D82A}">
                    <a16:rowId xmlns:a16="http://schemas.microsoft.com/office/drawing/2014/main" val="885015200"/>
                  </a:ext>
                </a:extLst>
              </a:tr>
            </a:tbl>
          </a:graphicData>
        </a:graphic>
      </p:graphicFrame>
    </p:spTree>
    <p:extLst>
      <p:ext uri="{BB962C8B-B14F-4D97-AF65-F5344CB8AC3E}">
        <p14:creationId xmlns:p14="http://schemas.microsoft.com/office/powerpoint/2010/main" val="23283281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618596" y="-405820"/>
            <a:ext cx="4942212" cy="7050977"/>
          </a:xfrm>
        </p:spPr>
      </p:pic>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81669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77C8637-4589-3A4E-9EF1-C7ACACC67899}"/>
              </a:ext>
            </a:extLst>
          </p:cNvPr>
          <p:cNvSpPr>
            <a:spLocks noGrp="1"/>
          </p:cNvSpPr>
          <p:nvPr>
            <p:ph type="title"/>
          </p:nvPr>
        </p:nvSpPr>
        <p:spPr>
          <a:xfrm>
            <a:off x="3318449" y="1084176"/>
            <a:ext cx="8974159" cy="1269568"/>
          </a:xfrm>
        </p:spPr>
        <p:txBody>
          <a:bodyPr>
            <a:normAutofit fontScale="90000"/>
          </a:bodyPr>
          <a:lstStyle/>
          <a:p>
            <a:r>
              <a:rPr lang="en-GB" dirty="0"/>
              <a:t>Summary and forward looking for the control of seasonal malaria</a:t>
            </a:r>
          </a:p>
        </p:txBody>
      </p:sp>
      <p:sp>
        <p:nvSpPr>
          <p:cNvPr id="4" name="Espace réservé du numéro de diapositive 3">
            <a:extLst>
              <a:ext uri="{FF2B5EF4-FFF2-40B4-BE49-F238E27FC236}">
                <a16:creationId xmlns:a16="http://schemas.microsoft.com/office/drawing/2014/main" id="{63942888-66FB-1F4F-9201-8E7D34CD7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GB"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re 4">
            <a:extLst>
              <a:ext uri="{FF2B5EF4-FFF2-40B4-BE49-F238E27FC236}">
                <a16:creationId xmlns:a16="http://schemas.microsoft.com/office/drawing/2014/main" id="{A76D3110-BC18-E1BB-5944-9C5A3A2942F6}"/>
              </a:ext>
            </a:extLst>
          </p:cNvPr>
          <p:cNvSpPr txBox="1">
            <a:spLocks/>
          </p:cNvSpPr>
          <p:nvPr/>
        </p:nvSpPr>
        <p:spPr>
          <a:xfrm>
            <a:off x="3406579" y="4440705"/>
            <a:ext cx="8888246" cy="7747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6C747C">
                    <a:lumMod val="50000"/>
                  </a:srgbClr>
                </a:solidFill>
                <a:effectLst/>
                <a:uLnTx/>
                <a:uFillTx/>
                <a:latin typeface="Arial" panose="020B0604020202020204" pitchFamily="34" charset="0"/>
                <a:ea typeface="+mj-ea"/>
                <a:cs typeface="Arial" panose="020B0604020202020204" pitchFamily="34" charset="0"/>
              </a:rPr>
              <a:t>EDCTP FORUM</a:t>
            </a:r>
            <a:br>
              <a:rPr kumimoji="0" lang="en-GB" sz="2400" b="1" i="0" u="none" strike="noStrike" kern="1200" cap="none" spc="0" normalizeH="0" baseline="0" noProof="0">
                <a:ln>
                  <a:noFill/>
                </a:ln>
                <a:solidFill>
                  <a:srgbClr val="6C747C">
                    <a:lumMod val="50000"/>
                  </a:srgbClr>
                </a:solidFill>
                <a:effectLst/>
                <a:uLnTx/>
                <a:uFillTx/>
                <a:latin typeface="Arial" panose="020B0604020202020204" pitchFamily="34" charset="0"/>
                <a:ea typeface="+mj-ea"/>
                <a:cs typeface="Arial" panose="020B0604020202020204" pitchFamily="34" charset="0"/>
              </a:rPr>
            </a:br>
            <a:r>
              <a:rPr kumimoji="0" lang="en-GB" sz="2400" b="1" i="0" u="none" strike="noStrike" kern="1200" cap="none" spc="0" normalizeH="0" baseline="0" noProof="0">
                <a:ln>
                  <a:noFill/>
                </a:ln>
                <a:solidFill>
                  <a:srgbClr val="6C747C">
                    <a:lumMod val="50000"/>
                  </a:srgbClr>
                </a:solidFill>
                <a:effectLst/>
                <a:uLnTx/>
                <a:uFillTx/>
                <a:latin typeface="Arial" panose="020B0604020202020204" pitchFamily="34" charset="0"/>
                <a:ea typeface="+mj-ea"/>
                <a:cs typeface="Arial" panose="020B0604020202020204" pitchFamily="34" charset="0"/>
              </a:rPr>
              <a:t>7-10 NOV 2023  PARIS,  FRANCE</a:t>
            </a:r>
            <a:endParaRPr kumimoji="0" lang="en-GB" sz="2400" b="1" i="0" u="none" strike="noStrike" kern="1200" cap="none" spc="0" normalizeH="0" baseline="0" noProof="0" dirty="0">
              <a:ln>
                <a:noFill/>
              </a:ln>
              <a:solidFill>
                <a:srgbClr val="6C747C">
                  <a:lumMod val="50000"/>
                </a:srgbClr>
              </a:solidFill>
              <a:effectLst/>
              <a:uLnTx/>
              <a:uFillTx/>
              <a:latin typeface="Arial" panose="020B0604020202020204" pitchFamily="34" charset="0"/>
              <a:ea typeface="+mj-ea"/>
              <a:cs typeface="Arial" panose="020B0604020202020204" pitchFamily="34" charset="0"/>
            </a:endParaRPr>
          </a:p>
        </p:txBody>
      </p:sp>
      <p:sp>
        <p:nvSpPr>
          <p:cNvPr id="3" name="Titre 4">
            <a:extLst>
              <a:ext uri="{FF2B5EF4-FFF2-40B4-BE49-F238E27FC236}">
                <a16:creationId xmlns:a16="http://schemas.microsoft.com/office/drawing/2014/main" id="{5B949FC1-BA7C-223D-D187-536F58775163}"/>
              </a:ext>
            </a:extLst>
          </p:cNvPr>
          <p:cNvSpPr txBox="1">
            <a:spLocks/>
          </p:cNvSpPr>
          <p:nvPr/>
        </p:nvSpPr>
        <p:spPr>
          <a:xfrm>
            <a:off x="3318449" y="2705026"/>
            <a:ext cx="9159993" cy="107959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6C747C">
                    <a:lumMod val="50000"/>
                  </a:srgbClr>
                </a:solidFill>
                <a:effectLst/>
                <a:uLnTx/>
                <a:uFillTx/>
                <a:latin typeface="Arial" panose="020B0604020202020204" pitchFamily="34" charset="0"/>
                <a:ea typeface="+mj-ea"/>
                <a:cs typeface="Arial" panose="020B0604020202020204" pitchFamily="34" charset="0"/>
              </a:rPr>
              <a:t>Fatimata B. SALL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6C747C">
                    <a:lumMod val="50000"/>
                  </a:srgbClr>
                </a:solidFill>
                <a:effectLst/>
                <a:uLnTx/>
                <a:uFillTx/>
                <a:latin typeface="Arial" panose="020B0604020202020204" pitchFamily="34" charset="0"/>
                <a:ea typeface="+mj-ea"/>
                <a:cs typeface="Arial" panose="020B0604020202020204" pitchFamily="34" charset="0"/>
              </a:rPr>
              <a:t>University of Thiès, Senegal</a:t>
            </a:r>
            <a:endParaRPr kumimoji="0" lang="en-GB" sz="3200" b="1" i="0" u="none" strike="noStrike" kern="1200" cap="none" spc="0" normalizeH="0" baseline="0" noProof="0" dirty="0">
              <a:ln>
                <a:noFill/>
              </a:ln>
              <a:solidFill>
                <a:srgbClr val="6C747C">
                  <a:lumMod val="50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438292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210">
            <a:extLst>
              <a:ext uri="{FF2B5EF4-FFF2-40B4-BE49-F238E27FC236}">
                <a16:creationId xmlns:a16="http://schemas.microsoft.com/office/drawing/2014/main" id="{824A9F7C-6E79-3A64-1CD7-F62C86B045C0}"/>
              </a:ext>
            </a:extLst>
          </p:cNvPr>
          <p:cNvSpPr/>
          <p:nvPr/>
        </p:nvSpPr>
        <p:spPr>
          <a:xfrm>
            <a:off x="211540" y="6231410"/>
            <a:ext cx="5145206" cy="6005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3F2CD9B2-C5D6-478B-8E7C-219B532E0F96}"/>
              </a:ext>
            </a:extLst>
          </p:cNvPr>
          <p:cNvGrpSpPr/>
          <p:nvPr/>
        </p:nvGrpSpPr>
        <p:grpSpPr>
          <a:xfrm>
            <a:off x="136842" y="1184896"/>
            <a:ext cx="10753082" cy="818182"/>
            <a:chOff x="719958" y="2736554"/>
            <a:chExt cx="10753082" cy="1045284"/>
          </a:xfrm>
        </p:grpSpPr>
        <p:sp>
          <p:nvSpPr>
            <p:cNvPr id="13" name="Rectangle 12"/>
            <p:cNvSpPr/>
            <p:nvPr/>
          </p:nvSpPr>
          <p:spPr>
            <a:xfrm>
              <a:off x="719958" y="2736554"/>
              <a:ext cx="1177082" cy="1045284"/>
            </a:xfrm>
            <a:prstGeom prst="rect">
              <a:avLst/>
            </a:prstGeom>
            <a:solidFill>
              <a:schemeClr val="accent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2" name="Rectangle 41"/>
            <p:cNvSpPr/>
            <p:nvPr/>
          </p:nvSpPr>
          <p:spPr>
            <a:xfrm>
              <a:off x="1897040" y="2736554"/>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rPr>
                <a:t>Network of 13 countries sharing progress and lessons learnt</a:t>
              </a:r>
            </a:p>
          </p:txBody>
        </p:sp>
        <p:sp>
          <p:nvSpPr>
            <p:cNvPr id="40" name="Isosceles Triangle 39"/>
            <p:cNvSpPr>
              <a:spLocks noChangeAspect="1"/>
            </p:cNvSpPr>
            <p:nvPr/>
          </p:nvSpPr>
          <p:spPr>
            <a:xfrm rot="5400000">
              <a:off x="1880124" y="3112229"/>
              <a:ext cx="340958" cy="293930"/>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3" name="Group 2">
            <a:extLst>
              <a:ext uri="{FF2B5EF4-FFF2-40B4-BE49-F238E27FC236}">
                <a16:creationId xmlns:a16="http://schemas.microsoft.com/office/drawing/2014/main" id="{11CCB6B7-3042-424E-B34A-DB37ED7A94E4}"/>
              </a:ext>
            </a:extLst>
          </p:cNvPr>
          <p:cNvGrpSpPr/>
          <p:nvPr/>
        </p:nvGrpSpPr>
        <p:grpSpPr>
          <a:xfrm>
            <a:off x="136842" y="2071767"/>
            <a:ext cx="10753082" cy="818182"/>
            <a:chOff x="719958" y="4032931"/>
            <a:chExt cx="10753082" cy="1045284"/>
          </a:xfrm>
        </p:grpSpPr>
        <p:sp>
          <p:nvSpPr>
            <p:cNvPr id="15" name="Rectangle 14"/>
            <p:cNvSpPr/>
            <p:nvPr/>
          </p:nvSpPr>
          <p:spPr>
            <a:xfrm>
              <a:off x="719958" y="4032931"/>
              <a:ext cx="1177082" cy="1045284"/>
            </a:xfrm>
            <a:prstGeom prst="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3" name="Rectangle 42"/>
            <p:cNvSpPr/>
            <p:nvPr/>
          </p:nvSpPr>
          <p:spPr>
            <a:xfrm>
              <a:off x="1897040" y="4032931"/>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NMPs leading the research: Identifying priority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Conducting research and putting the findings into practice</a:t>
              </a: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5" name="Isosceles Triangle 44"/>
            <p:cNvSpPr>
              <a:spLocks noChangeAspect="1"/>
            </p:cNvSpPr>
            <p:nvPr/>
          </p:nvSpPr>
          <p:spPr>
            <a:xfrm rot="5400000">
              <a:off x="1880124" y="4408607"/>
              <a:ext cx="340958" cy="293930"/>
            </a:xfrm>
            <a:prstGeom prst="triangl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2" name="Group 1">
            <a:extLst>
              <a:ext uri="{FF2B5EF4-FFF2-40B4-BE49-F238E27FC236}">
                <a16:creationId xmlns:a16="http://schemas.microsoft.com/office/drawing/2014/main" id="{F24321EE-F858-45C1-B588-73348DD9647C}"/>
              </a:ext>
            </a:extLst>
          </p:cNvPr>
          <p:cNvGrpSpPr/>
          <p:nvPr/>
        </p:nvGrpSpPr>
        <p:grpSpPr>
          <a:xfrm>
            <a:off x="136842" y="2981719"/>
            <a:ext cx="10753082" cy="818183"/>
            <a:chOff x="719958" y="5329309"/>
            <a:chExt cx="10753082" cy="1045285"/>
          </a:xfrm>
        </p:grpSpPr>
        <p:sp>
          <p:nvSpPr>
            <p:cNvPr id="44" name="Rectangle 43"/>
            <p:cNvSpPr/>
            <p:nvPr/>
          </p:nvSpPr>
          <p:spPr>
            <a:xfrm>
              <a:off x="719958" y="5329310"/>
              <a:ext cx="1177082" cy="1045284"/>
            </a:xfrm>
            <a:prstGeom prst="rect">
              <a:avLst/>
            </a:prstGeom>
            <a:solidFill>
              <a:schemeClr val="accent3"/>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6" name="Rectangle 45"/>
            <p:cNvSpPr/>
            <p:nvPr/>
          </p:nvSpPr>
          <p:spPr>
            <a:xfrm>
              <a:off x="1897040" y="5329309"/>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rPr>
                <a:t>Providing technical support and strengthening capacity in </a:t>
              </a: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implementation research methods</a:t>
              </a: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7" name="Isosceles Triangle 46"/>
            <p:cNvSpPr>
              <a:spLocks noChangeAspect="1"/>
            </p:cNvSpPr>
            <p:nvPr/>
          </p:nvSpPr>
          <p:spPr>
            <a:xfrm rot="5400000">
              <a:off x="1880124" y="5704986"/>
              <a:ext cx="340958" cy="293930"/>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88F1EC6E-AD1B-42FE-AE7D-AA583C82A1EF}"/>
              </a:ext>
            </a:extLst>
          </p:cNvPr>
          <p:cNvGrpSpPr/>
          <p:nvPr/>
        </p:nvGrpSpPr>
        <p:grpSpPr>
          <a:xfrm>
            <a:off x="136842" y="3868586"/>
            <a:ext cx="10769877" cy="818184"/>
            <a:chOff x="703163" y="1440172"/>
            <a:chExt cx="10769877" cy="1045289"/>
          </a:xfrm>
        </p:grpSpPr>
        <p:sp>
          <p:nvSpPr>
            <p:cNvPr id="38" name="Rectangle 37">
              <a:extLst>
                <a:ext uri="{FF2B5EF4-FFF2-40B4-BE49-F238E27FC236}">
                  <a16:creationId xmlns:a16="http://schemas.microsoft.com/office/drawing/2014/main" id="{3939B042-DCBF-499E-BE28-695AF81DC6E6}"/>
                </a:ext>
              </a:extLst>
            </p:cNvPr>
            <p:cNvSpPr/>
            <p:nvPr/>
          </p:nvSpPr>
          <p:spPr>
            <a:xfrm>
              <a:off x="1897040" y="1440177"/>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Facilitating collaboration between NMPs and local research institutions / partners</a:t>
              </a: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ED64E27A-E39C-4BD6-9DB1-EB4E29E55B31}"/>
                </a:ext>
              </a:extLst>
            </p:cNvPr>
            <p:cNvSpPr/>
            <p:nvPr/>
          </p:nvSpPr>
          <p:spPr>
            <a:xfrm>
              <a:off x="703163" y="1440172"/>
              <a:ext cx="1177082" cy="1045283"/>
            </a:xfrm>
            <a:prstGeom prst="rect">
              <a:avLst/>
            </a:prstGeom>
            <a:solidFill>
              <a:schemeClr val="accent4"/>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8" name="Isosceles Triangle 47">
              <a:extLst>
                <a:ext uri="{FF2B5EF4-FFF2-40B4-BE49-F238E27FC236}">
                  <a16:creationId xmlns:a16="http://schemas.microsoft.com/office/drawing/2014/main" id="{4EB85AB9-3723-451D-830B-B9BD7531F2FF}"/>
                </a:ext>
              </a:extLst>
            </p:cNvPr>
            <p:cNvSpPr>
              <a:spLocks noChangeAspect="1"/>
            </p:cNvSpPr>
            <p:nvPr/>
          </p:nvSpPr>
          <p:spPr>
            <a:xfrm rot="5400000">
              <a:off x="1880124" y="1815851"/>
              <a:ext cx="340958" cy="293930"/>
            </a:xfrm>
            <a:prstGeom prst="triangl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E9EA8E65-1C34-46A4-BA4D-96872EA89EF8}"/>
              </a:ext>
            </a:extLst>
          </p:cNvPr>
          <p:cNvGrpSpPr/>
          <p:nvPr/>
        </p:nvGrpSpPr>
        <p:grpSpPr>
          <a:xfrm>
            <a:off x="136842" y="4786832"/>
            <a:ext cx="10753082" cy="818182"/>
            <a:chOff x="719958" y="1440175"/>
            <a:chExt cx="10753082" cy="1045286"/>
          </a:xfrm>
        </p:grpSpPr>
        <p:sp>
          <p:nvSpPr>
            <p:cNvPr id="50" name="Rectangle 49">
              <a:extLst>
                <a:ext uri="{FF2B5EF4-FFF2-40B4-BE49-F238E27FC236}">
                  <a16:creationId xmlns:a16="http://schemas.microsoft.com/office/drawing/2014/main" id="{1695A6E4-1C58-4C61-A80F-AC12B3E331D4}"/>
                </a:ext>
              </a:extLst>
            </p:cNvPr>
            <p:cNvSpPr/>
            <p:nvPr/>
          </p:nvSpPr>
          <p:spPr>
            <a:xfrm>
              <a:off x="1897040" y="1440177"/>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Frequent communications with each NMP and bringing all partners together through regular webinars and in-person meetings</a:t>
              </a: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13C294A1-C799-4C40-846A-422CC6BB8E79}"/>
                </a:ext>
              </a:extLst>
            </p:cNvPr>
            <p:cNvSpPr/>
            <p:nvPr/>
          </p:nvSpPr>
          <p:spPr>
            <a:xfrm>
              <a:off x="719958" y="1440175"/>
              <a:ext cx="1177082" cy="1045284"/>
            </a:xfrm>
            <a:prstGeom prst="rect">
              <a:avLst/>
            </a:prstGeom>
            <a:solidFill>
              <a:schemeClr val="accent5"/>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52" name="Isosceles Triangle 51">
              <a:extLst>
                <a:ext uri="{FF2B5EF4-FFF2-40B4-BE49-F238E27FC236}">
                  <a16:creationId xmlns:a16="http://schemas.microsoft.com/office/drawing/2014/main" id="{19A1A0DA-A833-4C2B-A383-26E8ABF8E71E}"/>
                </a:ext>
              </a:extLst>
            </p:cNvPr>
            <p:cNvSpPr>
              <a:spLocks noChangeAspect="1"/>
            </p:cNvSpPr>
            <p:nvPr/>
          </p:nvSpPr>
          <p:spPr>
            <a:xfrm rot="5400000">
              <a:off x="1892564" y="1815850"/>
              <a:ext cx="340958" cy="293930"/>
            </a:xfrm>
            <a:prstGeom prst="triangl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sp>
        <p:nvSpPr>
          <p:cNvPr id="196" name="Oval 15">
            <a:extLst>
              <a:ext uri="{FF2B5EF4-FFF2-40B4-BE49-F238E27FC236}">
                <a16:creationId xmlns:a16="http://schemas.microsoft.com/office/drawing/2014/main" id="{A785676E-81B6-3AA1-A722-26AE001FFB4C}"/>
              </a:ext>
            </a:extLst>
          </p:cNvPr>
          <p:cNvSpPr>
            <a:spLocks noChangeAspect="1"/>
          </p:cNvSpPr>
          <p:nvPr/>
        </p:nvSpPr>
        <p:spPr>
          <a:xfrm>
            <a:off x="408886" y="1347755"/>
            <a:ext cx="527076" cy="5270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1</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7" name="Oval 16">
            <a:extLst>
              <a:ext uri="{FF2B5EF4-FFF2-40B4-BE49-F238E27FC236}">
                <a16:creationId xmlns:a16="http://schemas.microsoft.com/office/drawing/2014/main" id="{33674ACC-0DB9-A3DE-2477-8350EA915A72}"/>
              </a:ext>
            </a:extLst>
          </p:cNvPr>
          <p:cNvSpPr>
            <a:spLocks noChangeAspect="1"/>
          </p:cNvSpPr>
          <p:nvPr/>
        </p:nvSpPr>
        <p:spPr>
          <a:xfrm>
            <a:off x="408886" y="2228832"/>
            <a:ext cx="527076" cy="527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2</a:t>
            </a:r>
          </a:p>
        </p:txBody>
      </p:sp>
      <p:sp>
        <p:nvSpPr>
          <p:cNvPr id="198" name="Oval 17">
            <a:extLst>
              <a:ext uri="{FF2B5EF4-FFF2-40B4-BE49-F238E27FC236}">
                <a16:creationId xmlns:a16="http://schemas.microsoft.com/office/drawing/2014/main" id="{CE9B2EA5-D9C1-0F63-0980-2133892B0C13}"/>
              </a:ext>
            </a:extLst>
          </p:cNvPr>
          <p:cNvSpPr>
            <a:spLocks noChangeAspect="1"/>
          </p:cNvSpPr>
          <p:nvPr/>
        </p:nvSpPr>
        <p:spPr>
          <a:xfrm>
            <a:off x="392091" y="3110153"/>
            <a:ext cx="527076" cy="5270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3</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9" name="Oval 18">
            <a:extLst>
              <a:ext uri="{FF2B5EF4-FFF2-40B4-BE49-F238E27FC236}">
                <a16:creationId xmlns:a16="http://schemas.microsoft.com/office/drawing/2014/main" id="{E3EA2910-3A33-9A35-E6DB-EE4543669A7A}"/>
              </a:ext>
            </a:extLst>
          </p:cNvPr>
          <p:cNvSpPr>
            <a:spLocks noChangeAspect="1"/>
          </p:cNvSpPr>
          <p:nvPr/>
        </p:nvSpPr>
        <p:spPr>
          <a:xfrm>
            <a:off x="388414" y="3996668"/>
            <a:ext cx="527076" cy="5270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4</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0" name="Oval 19">
            <a:extLst>
              <a:ext uri="{FF2B5EF4-FFF2-40B4-BE49-F238E27FC236}">
                <a16:creationId xmlns:a16="http://schemas.microsoft.com/office/drawing/2014/main" id="{F3042FC4-D575-72E2-5E7A-15630F2C27D7}"/>
              </a:ext>
            </a:extLst>
          </p:cNvPr>
          <p:cNvSpPr>
            <a:spLocks noChangeAspect="1"/>
          </p:cNvSpPr>
          <p:nvPr/>
        </p:nvSpPr>
        <p:spPr>
          <a:xfrm>
            <a:off x="392091" y="4882353"/>
            <a:ext cx="527076" cy="5270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5</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1" name="Espace réservé du numéro de diapositive 4">
            <a:extLst>
              <a:ext uri="{FF2B5EF4-FFF2-40B4-BE49-F238E27FC236}">
                <a16:creationId xmlns:a16="http://schemas.microsoft.com/office/drawing/2014/main" id="{8ECB4C6B-BAF0-5390-F71A-EC08ECAA4A45}"/>
              </a:ext>
            </a:extLst>
          </p:cNvPr>
          <p:cNvSpPr>
            <a:spLocks noGrp="1"/>
          </p:cNvSpPr>
          <p:nvPr>
            <p:ph type="sldNum" sz="quarter" idx="12"/>
          </p:nvPr>
        </p:nvSpPr>
        <p:spPr>
          <a:xfrm>
            <a:off x="11242201" y="6431300"/>
            <a:ext cx="57813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GB"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02" name="Image 201">
            <a:extLst>
              <a:ext uri="{FF2B5EF4-FFF2-40B4-BE49-F238E27FC236}">
                <a16:creationId xmlns:a16="http://schemas.microsoft.com/office/drawing/2014/main" id="{1CBCC179-7EDD-C0EE-7371-0601A2B63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2201" y="188301"/>
            <a:ext cx="796162" cy="796162"/>
          </a:xfrm>
          <a:prstGeom prst="rect">
            <a:avLst/>
          </a:prstGeom>
        </p:spPr>
      </p:pic>
      <p:sp>
        <p:nvSpPr>
          <p:cNvPr id="205" name="Title 1">
            <a:extLst>
              <a:ext uri="{FF2B5EF4-FFF2-40B4-BE49-F238E27FC236}">
                <a16:creationId xmlns:a16="http://schemas.microsoft.com/office/drawing/2014/main" id="{C786267C-A4F6-D795-6FC1-A2AA8F4EA70E}"/>
              </a:ext>
            </a:extLst>
          </p:cNvPr>
          <p:cNvSpPr>
            <a:spLocks noGrp="1"/>
          </p:cNvSpPr>
          <p:nvPr>
            <p:ph type="title"/>
          </p:nvPr>
        </p:nvSpPr>
        <p:spPr>
          <a:xfrm>
            <a:off x="143301" y="153774"/>
            <a:ext cx="10763418" cy="1018639"/>
          </a:xfrm>
          <a:solidFill>
            <a:schemeClr val="accent6">
              <a:lumMod val="50000"/>
            </a:schemeClr>
          </a:solidFill>
          <a:ln>
            <a:solidFill>
              <a:schemeClr val="accent6">
                <a:lumMod val="50000"/>
              </a:schemeClr>
            </a:solidFill>
          </a:ln>
        </p:spPr>
        <p:txBody>
          <a:bodyPr>
            <a:normAutofit/>
          </a:bodyPr>
          <a:lstStyle/>
          <a:p>
            <a:pPr algn="ctr"/>
            <a:r>
              <a:rPr lang="en-GB" sz="6000">
                <a:solidFill>
                  <a:schemeClr val="bg1"/>
                </a:solidFill>
              </a:rPr>
              <a:t>Strengths</a:t>
            </a:r>
            <a:endParaRPr lang="en-GB" sz="6000" dirty="0">
              <a:solidFill>
                <a:schemeClr val="bg1"/>
              </a:solidFill>
            </a:endParaRPr>
          </a:p>
        </p:txBody>
      </p:sp>
      <p:grpSp>
        <p:nvGrpSpPr>
          <p:cNvPr id="206" name="Group 48">
            <a:extLst>
              <a:ext uri="{FF2B5EF4-FFF2-40B4-BE49-F238E27FC236}">
                <a16:creationId xmlns:a16="http://schemas.microsoft.com/office/drawing/2014/main" id="{5198ED44-E376-4701-418C-154F41A0FD9F}"/>
              </a:ext>
            </a:extLst>
          </p:cNvPr>
          <p:cNvGrpSpPr/>
          <p:nvPr/>
        </p:nvGrpSpPr>
        <p:grpSpPr>
          <a:xfrm>
            <a:off x="153637" y="5688839"/>
            <a:ext cx="10753082" cy="818182"/>
            <a:chOff x="719958" y="1440175"/>
            <a:chExt cx="10753082" cy="1045286"/>
          </a:xfrm>
        </p:grpSpPr>
        <p:sp>
          <p:nvSpPr>
            <p:cNvPr id="207" name="Rectangle 206">
              <a:extLst>
                <a:ext uri="{FF2B5EF4-FFF2-40B4-BE49-F238E27FC236}">
                  <a16:creationId xmlns:a16="http://schemas.microsoft.com/office/drawing/2014/main" id="{B4705A8C-895A-5DE2-E98C-1BFCB157544A}"/>
                </a:ext>
              </a:extLst>
            </p:cNvPr>
            <p:cNvSpPr/>
            <p:nvPr/>
          </p:nvSpPr>
          <p:spPr>
            <a:xfrm>
              <a:off x="1897040" y="1440177"/>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rPr>
                <a:t>Multi-lingual project – strong emphasis to be inclusive to all </a:t>
              </a:r>
            </a:p>
          </p:txBody>
        </p:sp>
        <p:sp>
          <p:nvSpPr>
            <p:cNvPr id="208" name="Rectangle 207">
              <a:extLst>
                <a:ext uri="{FF2B5EF4-FFF2-40B4-BE49-F238E27FC236}">
                  <a16:creationId xmlns:a16="http://schemas.microsoft.com/office/drawing/2014/main" id="{32D3774A-EBBC-524C-B224-D2C8348BA68D}"/>
                </a:ext>
              </a:extLst>
            </p:cNvPr>
            <p:cNvSpPr/>
            <p:nvPr/>
          </p:nvSpPr>
          <p:spPr>
            <a:xfrm>
              <a:off x="719958" y="1440175"/>
              <a:ext cx="1177082" cy="1045284"/>
            </a:xfrm>
            <a:prstGeom prst="rect">
              <a:avLst/>
            </a:prstGeom>
            <a:solidFill>
              <a:schemeClr val="bg2">
                <a:lumMod val="5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209" name="Isosceles Triangle 51">
              <a:extLst>
                <a:ext uri="{FF2B5EF4-FFF2-40B4-BE49-F238E27FC236}">
                  <a16:creationId xmlns:a16="http://schemas.microsoft.com/office/drawing/2014/main" id="{A347FE8D-FF3A-3E31-99B9-31C628E3C972}"/>
                </a:ext>
              </a:extLst>
            </p:cNvPr>
            <p:cNvSpPr>
              <a:spLocks noChangeAspect="1"/>
            </p:cNvSpPr>
            <p:nvPr/>
          </p:nvSpPr>
          <p:spPr>
            <a:xfrm rot="5400000">
              <a:off x="1886344" y="1815850"/>
              <a:ext cx="340958" cy="293930"/>
            </a:xfrm>
            <a:prstGeom prst="triangl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sp>
        <p:nvSpPr>
          <p:cNvPr id="210" name="Oval 19">
            <a:extLst>
              <a:ext uri="{FF2B5EF4-FFF2-40B4-BE49-F238E27FC236}">
                <a16:creationId xmlns:a16="http://schemas.microsoft.com/office/drawing/2014/main" id="{08D98F1C-C213-428A-F5A1-442C072B92DC}"/>
              </a:ext>
            </a:extLst>
          </p:cNvPr>
          <p:cNvSpPr>
            <a:spLocks noChangeAspect="1"/>
          </p:cNvSpPr>
          <p:nvPr/>
        </p:nvSpPr>
        <p:spPr>
          <a:xfrm>
            <a:off x="408886" y="5784360"/>
            <a:ext cx="527076" cy="52707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6</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2214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200" grpId="0" animBg="1"/>
      <p:bldP spid="2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10E75-CF25-4BC9-949D-96E362EE9730}"/>
              </a:ext>
            </a:extLst>
          </p:cNvPr>
          <p:cNvSpPr/>
          <p:nvPr/>
        </p:nvSpPr>
        <p:spPr>
          <a:xfrm>
            <a:off x="211540" y="6243850"/>
            <a:ext cx="5145206" cy="6005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3F2CD9B2-C5D6-478B-8E7C-219B532E0F96}"/>
              </a:ext>
            </a:extLst>
          </p:cNvPr>
          <p:cNvGrpSpPr/>
          <p:nvPr/>
        </p:nvGrpSpPr>
        <p:grpSpPr>
          <a:xfrm>
            <a:off x="194745" y="1457592"/>
            <a:ext cx="10753082" cy="818182"/>
            <a:chOff x="719958" y="2736554"/>
            <a:chExt cx="10753082" cy="1045284"/>
          </a:xfrm>
        </p:grpSpPr>
        <p:sp>
          <p:nvSpPr>
            <p:cNvPr id="13" name="Rectangle 12"/>
            <p:cNvSpPr/>
            <p:nvPr/>
          </p:nvSpPr>
          <p:spPr>
            <a:xfrm>
              <a:off x="719958" y="2736554"/>
              <a:ext cx="1177082" cy="1045284"/>
            </a:xfrm>
            <a:prstGeom prst="rect">
              <a:avLst/>
            </a:prstGeom>
            <a:solidFill>
              <a:schemeClr val="accent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2" name="Rectangle 41"/>
            <p:cNvSpPr/>
            <p:nvPr/>
          </p:nvSpPr>
          <p:spPr>
            <a:xfrm>
              <a:off x="1897040" y="2736554"/>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Mistrust : safety, suspicion about drugs provided free, not effective communication, distributors not from local community</a:t>
              </a: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0" name="Isosceles Triangle 39"/>
            <p:cNvSpPr>
              <a:spLocks noChangeAspect="1"/>
            </p:cNvSpPr>
            <p:nvPr/>
          </p:nvSpPr>
          <p:spPr>
            <a:xfrm rot="5400000">
              <a:off x="1880124" y="3112229"/>
              <a:ext cx="340958" cy="293930"/>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3" name="Group 2">
            <a:extLst>
              <a:ext uri="{FF2B5EF4-FFF2-40B4-BE49-F238E27FC236}">
                <a16:creationId xmlns:a16="http://schemas.microsoft.com/office/drawing/2014/main" id="{11CCB6B7-3042-424E-B34A-DB37ED7A94E4}"/>
              </a:ext>
            </a:extLst>
          </p:cNvPr>
          <p:cNvGrpSpPr/>
          <p:nvPr/>
        </p:nvGrpSpPr>
        <p:grpSpPr>
          <a:xfrm>
            <a:off x="194745" y="2512753"/>
            <a:ext cx="10753082" cy="818182"/>
            <a:chOff x="719958" y="4032931"/>
            <a:chExt cx="10753082" cy="1045284"/>
          </a:xfrm>
        </p:grpSpPr>
        <p:sp>
          <p:nvSpPr>
            <p:cNvPr id="15" name="Rectangle 14"/>
            <p:cNvSpPr/>
            <p:nvPr/>
          </p:nvSpPr>
          <p:spPr>
            <a:xfrm>
              <a:off x="719958" y="4032931"/>
              <a:ext cx="1177082" cy="1045284"/>
            </a:xfrm>
            <a:prstGeom prst="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3" name="Rectangle 42"/>
            <p:cNvSpPr/>
            <p:nvPr/>
          </p:nvSpPr>
          <p:spPr>
            <a:xfrm>
              <a:off x="1897040" y="4032931"/>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Need to adapt delivery to local factors</a:t>
              </a: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5" name="Isosceles Triangle 44"/>
            <p:cNvSpPr>
              <a:spLocks noChangeAspect="1"/>
            </p:cNvSpPr>
            <p:nvPr/>
          </p:nvSpPr>
          <p:spPr>
            <a:xfrm rot="5400000">
              <a:off x="1880124" y="4408607"/>
              <a:ext cx="340958" cy="293930"/>
            </a:xfrm>
            <a:prstGeom prst="triangl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2" name="Group 1">
            <a:extLst>
              <a:ext uri="{FF2B5EF4-FFF2-40B4-BE49-F238E27FC236}">
                <a16:creationId xmlns:a16="http://schemas.microsoft.com/office/drawing/2014/main" id="{F24321EE-F858-45C1-B588-73348DD9647C}"/>
              </a:ext>
            </a:extLst>
          </p:cNvPr>
          <p:cNvGrpSpPr/>
          <p:nvPr/>
        </p:nvGrpSpPr>
        <p:grpSpPr>
          <a:xfrm>
            <a:off x="211540" y="3509207"/>
            <a:ext cx="10753082" cy="818183"/>
            <a:chOff x="719958" y="5329309"/>
            <a:chExt cx="10753082" cy="1045285"/>
          </a:xfrm>
        </p:grpSpPr>
        <p:sp>
          <p:nvSpPr>
            <p:cNvPr id="44" name="Rectangle 43"/>
            <p:cNvSpPr/>
            <p:nvPr/>
          </p:nvSpPr>
          <p:spPr>
            <a:xfrm>
              <a:off x="719958" y="5329310"/>
              <a:ext cx="1177082" cy="1045284"/>
            </a:xfrm>
            <a:prstGeom prst="rect">
              <a:avLst/>
            </a:prstGeom>
            <a:solidFill>
              <a:schemeClr val="accent3"/>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6" name="Rectangle 45"/>
            <p:cNvSpPr/>
            <p:nvPr/>
          </p:nvSpPr>
          <p:spPr>
            <a:xfrm>
              <a:off x="1897040" y="5329309"/>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F5F0E5">
                      <a:lumMod val="10000"/>
                    </a:srgbClr>
                  </a:solidFill>
                  <a:effectLst/>
                  <a:uLnTx/>
                  <a:uFillTx/>
                  <a:latin typeface="Arial" panose="020B0604020202020204"/>
                  <a:ea typeface="+mn-ea"/>
                  <a:cs typeface="+mn-cs"/>
                </a:rPr>
                <a:t>Importance of qualitative research to understand community perspectives and then  take  these into account when planning SMC delivery</a:t>
              </a:r>
              <a:endParaRPr kumimoji="0" lang="en-GB" sz="22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7" name="Isosceles Triangle 46"/>
            <p:cNvSpPr>
              <a:spLocks noChangeAspect="1"/>
            </p:cNvSpPr>
            <p:nvPr/>
          </p:nvSpPr>
          <p:spPr>
            <a:xfrm rot="5400000">
              <a:off x="1880124" y="5704986"/>
              <a:ext cx="340958" cy="293930"/>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88F1EC6E-AD1B-42FE-AE7D-AA583C82A1EF}"/>
              </a:ext>
            </a:extLst>
          </p:cNvPr>
          <p:cNvGrpSpPr/>
          <p:nvPr/>
        </p:nvGrpSpPr>
        <p:grpSpPr>
          <a:xfrm>
            <a:off x="194745" y="4545449"/>
            <a:ext cx="10769877" cy="818184"/>
            <a:chOff x="703163" y="1440172"/>
            <a:chExt cx="10769877" cy="1045289"/>
          </a:xfrm>
        </p:grpSpPr>
        <p:sp>
          <p:nvSpPr>
            <p:cNvPr id="38" name="Rectangle 37">
              <a:extLst>
                <a:ext uri="{FF2B5EF4-FFF2-40B4-BE49-F238E27FC236}">
                  <a16:creationId xmlns:a16="http://schemas.microsoft.com/office/drawing/2014/main" id="{3939B042-DCBF-499E-BE28-695AF81DC6E6}"/>
                </a:ext>
              </a:extLst>
            </p:cNvPr>
            <p:cNvSpPr/>
            <p:nvPr/>
          </p:nvSpPr>
          <p:spPr>
            <a:xfrm>
              <a:off x="1897040" y="1440177"/>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5F0E5">
                      <a:lumMod val="10000"/>
                    </a:srgbClr>
                  </a:solidFill>
                  <a:effectLst/>
                  <a:uLnTx/>
                  <a:uFillTx/>
                  <a:latin typeface="Arial" panose="020B0604020202020204"/>
                  <a:ea typeface="+mn-ea"/>
                  <a:cs typeface="+mn-cs"/>
                </a:rPr>
                <a:t>Challenges of delivery in areas with security problems</a:t>
              </a:r>
              <a:endPar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ED64E27A-E39C-4BD6-9DB1-EB4E29E55B31}"/>
                </a:ext>
              </a:extLst>
            </p:cNvPr>
            <p:cNvSpPr/>
            <p:nvPr/>
          </p:nvSpPr>
          <p:spPr>
            <a:xfrm>
              <a:off x="703163" y="1440172"/>
              <a:ext cx="1177082" cy="1045283"/>
            </a:xfrm>
            <a:prstGeom prst="rect">
              <a:avLst/>
            </a:prstGeom>
            <a:solidFill>
              <a:schemeClr val="accent4"/>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48" name="Isosceles Triangle 47">
              <a:extLst>
                <a:ext uri="{FF2B5EF4-FFF2-40B4-BE49-F238E27FC236}">
                  <a16:creationId xmlns:a16="http://schemas.microsoft.com/office/drawing/2014/main" id="{4EB85AB9-3723-451D-830B-B9BD7531F2FF}"/>
                </a:ext>
              </a:extLst>
            </p:cNvPr>
            <p:cNvSpPr>
              <a:spLocks noChangeAspect="1"/>
            </p:cNvSpPr>
            <p:nvPr/>
          </p:nvSpPr>
          <p:spPr>
            <a:xfrm rot="5400000">
              <a:off x="1880124" y="1815851"/>
              <a:ext cx="340958" cy="293930"/>
            </a:xfrm>
            <a:prstGeom prst="triangl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E9EA8E65-1C34-46A4-BA4D-96872EA89EF8}"/>
              </a:ext>
            </a:extLst>
          </p:cNvPr>
          <p:cNvGrpSpPr/>
          <p:nvPr/>
        </p:nvGrpSpPr>
        <p:grpSpPr>
          <a:xfrm>
            <a:off x="211540" y="5563786"/>
            <a:ext cx="10753082" cy="818182"/>
            <a:chOff x="719958" y="1440175"/>
            <a:chExt cx="10753082" cy="1045286"/>
          </a:xfrm>
        </p:grpSpPr>
        <p:sp>
          <p:nvSpPr>
            <p:cNvPr id="50" name="Rectangle 49">
              <a:extLst>
                <a:ext uri="{FF2B5EF4-FFF2-40B4-BE49-F238E27FC236}">
                  <a16:creationId xmlns:a16="http://schemas.microsoft.com/office/drawing/2014/main" id="{1695A6E4-1C58-4C61-A80F-AC12B3E331D4}"/>
                </a:ext>
              </a:extLst>
            </p:cNvPr>
            <p:cNvSpPr/>
            <p:nvPr/>
          </p:nvSpPr>
          <p:spPr>
            <a:xfrm>
              <a:off x="1897040" y="1440177"/>
              <a:ext cx="9576000" cy="1045284"/>
            </a:xfrm>
            <a:prstGeom prst="rect">
              <a:avLst/>
            </a:prstGeom>
            <a:solidFill>
              <a:srgbClr val="F2F2F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rPr>
                <a:t>Implementing the recommendations from the various research might involve some additional cost</a:t>
              </a:r>
            </a:p>
          </p:txBody>
        </p:sp>
        <p:sp>
          <p:nvSpPr>
            <p:cNvPr id="51" name="Rectangle 50">
              <a:extLst>
                <a:ext uri="{FF2B5EF4-FFF2-40B4-BE49-F238E27FC236}">
                  <a16:creationId xmlns:a16="http://schemas.microsoft.com/office/drawing/2014/main" id="{13C294A1-C799-4C40-846A-422CC6BB8E79}"/>
                </a:ext>
              </a:extLst>
            </p:cNvPr>
            <p:cNvSpPr/>
            <p:nvPr/>
          </p:nvSpPr>
          <p:spPr>
            <a:xfrm>
              <a:off x="719958" y="1440175"/>
              <a:ext cx="1177082" cy="1045284"/>
            </a:xfrm>
            <a:prstGeom prst="rect">
              <a:avLst/>
            </a:prstGeom>
            <a:solidFill>
              <a:schemeClr val="accent5"/>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F5F0E5">
                    <a:lumMod val="10000"/>
                  </a:srgbClr>
                </a:solidFill>
                <a:effectLst/>
                <a:uLnTx/>
                <a:uFillTx/>
                <a:latin typeface="Arial" panose="020B0604020202020204"/>
                <a:ea typeface="+mn-ea"/>
                <a:cs typeface="+mn-cs"/>
              </a:endParaRPr>
            </a:p>
          </p:txBody>
        </p:sp>
        <p:sp>
          <p:nvSpPr>
            <p:cNvPr id="52" name="Isosceles Triangle 51">
              <a:extLst>
                <a:ext uri="{FF2B5EF4-FFF2-40B4-BE49-F238E27FC236}">
                  <a16:creationId xmlns:a16="http://schemas.microsoft.com/office/drawing/2014/main" id="{19A1A0DA-A833-4C2B-A383-26E8ABF8E71E}"/>
                </a:ext>
              </a:extLst>
            </p:cNvPr>
            <p:cNvSpPr>
              <a:spLocks noChangeAspect="1"/>
            </p:cNvSpPr>
            <p:nvPr/>
          </p:nvSpPr>
          <p:spPr>
            <a:xfrm rot="5400000">
              <a:off x="1880124" y="1815851"/>
              <a:ext cx="340958" cy="293930"/>
            </a:xfrm>
            <a:prstGeom prst="triangl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F5F0E5">
                    <a:lumMod val="10000"/>
                  </a:srgbClr>
                </a:solidFill>
                <a:effectLst/>
                <a:uLnTx/>
                <a:uFillTx/>
                <a:latin typeface="Arial" panose="020B0604020202020204"/>
                <a:ea typeface="+mn-ea"/>
                <a:cs typeface="+mn-cs"/>
              </a:endParaRPr>
            </a:p>
          </p:txBody>
        </p:sp>
      </p:grpSp>
      <p:sp>
        <p:nvSpPr>
          <p:cNvPr id="41" name="Title 1"/>
          <p:cNvSpPr>
            <a:spLocks noGrp="1"/>
          </p:cNvSpPr>
          <p:nvPr>
            <p:ph type="title"/>
          </p:nvPr>
        </p:nvSpPr>
        <p:spPr>
          <a:xfrm>
            <a:off x="211540" y="160127"/>
            <a:ext cx="10753082" cy="1021813"/>
          </a:xfrm>
          <a:solidFill>
            <a:schemeClr val="accent6">
              <a:lumMod val="50000"/>
            </a:schemeClr>
          </a:solidFill>
          <a:ln>
            <a:solidFill>
              <a:schemeClr val="accent6">
                <a:lumMod val="50000"/>
              </a:schemeClr>
            </a:solidFill>
          </a:ln>
        </p:spPr>
        <p:txBody>
          <a:bodyPr vert="horz" lIns="91440" tIns="45720" rIns="91440" bIns="45720" rtlCol="0" anchor="t">
            <a:noAutofit/>
          </a:bodyPr>
          <a:lstStyle/>
          <a:p>
            <a:pPr algn="ctr"/>
            <a:r>
              <a:rPr lang="en-GB" sz="4800">
                <a:solidFill>
                  <a:schemeClr val="bg1"/>
                </a:solidFill>
              </a:rPr>
              <a:t>Common themes that came out</a:t>
            </a:r>
            <a:endParaRPr lang="en-GB" sz="4800" dirty="0">
              <a:solidFill>
                <a:schemeClr val="bg1"/>
              </a:solidFill>
            </a:endParaRPr>
          </a:p>
        </p:txBody>
      </p:sp>
      <p:sp>
        <p:nvSpPr>
          <p:cNvPr id="196" name="Oval 15">
            <a:extLst>
              <a:ext uri="{FF2B5EF4-FFF2-40B4-BE49-F238E27FC236}">
                <a16:creationId xmlns:a16="http://schemas.microsoft.com/office/drawing/2014/main" id="{A785676E-81B6-3AA1-A722-26AE001FFB4C}"/>
              </a:ext>
            </a:extLst>
          </p:cNvPr>
          <p:cNvSpPr>
            <a:spLocks noChangeAspect="1"/>
          </p:cNvSpPr>
          <p:nvPr/>
        </p:nvSpPr>
        <p:spPr>
          <a:xfrm>
            <a:off x="466789" y="1593155"/>
            <a:ext cx="527076" cy="5270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1</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7" name="Oval 16">
            <a:extLst>
              <a:ext uri="{FF2B5EF4-FFF2-40B4-BE49-F238E27FC236}">
                <a16:creationId xmlns:a16="http://schemas.microsoft.com/office/drawing/2014/main" id="{33674ACC-0DB9-A3DE-2477-8350EA915A72}"/>
              </a:ext>
            </a:extLst>
          </p:cNvPr>
          <p:cNvSpPr>
            <a:spLocks noChangeAspect="1"/>
          </p:cNvSpPr>
          <p:nvPr/>
        </p:nvSpPr>
        <p:spPr>
          <a:xfrm>
            <a:off x="466789" y="2587930"/>
            <a:ext cx="527076" cy="527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2</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8" name="Oval 17">
            <a:extLst>
              <a:ext uri="{FF2B5EF4-FFF2-40B4-BE49-F238E27FC236}">
                <a16:creationId xmlns:a16="http://schemas.microsoft.com/office/drawing/2014/main" id="{CE9B2EA5-D9C1-0F63-0980-2133892B0C13}"/>
              </a:ext>
            </a:extLst>
          </p:cNvPr>
          <p:cNvSpPr>
            <a:spLocks noChangeAspect="1"/>
          </p:cNvSpPr>
          <p:nvPr/>
        </p:nvSpPr>
        <p:spPr>
          <a:xfrm>
            <a:off x="466789" y="3623993"/>
            <a:ext cx="527076" cy="5270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3</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9" name="Oval 18">
            <a:extLst>
              <a:ext uri="{FF2B5EF4-FFF2-40B4-BE49-F238E27FC236}">
                <a16:creationId xmlns:a16="http://schemas.microsoft.com/office/drawing/2014/main" id="{E3EA2910-3A33-9A35-E6DB-EE4543669A7A}"/>
              </a:ext>
            </a:extLst>
          </p:cNvPr>
          <p:cNvSpPr>
            <a:spLocks noChangeAspect="1"/>
          </p:cNvSpPr>
          <p:nvPr/>
        </p:nvSpPr>
        <p:spPr>
          <a:xfrm>
            <a:off x="466789" y="4639412"/>
            <a:ext cx="527076" cy="5270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4</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0" name="Oval 19">
            <a:extLst>
              <a:ext uri="{FF2B5EF4-FFF2-40B4-BE49-F238E27FC236}">
                <a16:creationId xmlns:a16="http://schemas.microsoft.com/office/drawing/2014/main" id="{F3042FC4-D575-72E2-5E7A-15630F2C27D7}"/>
              </a:ext>
            </a:extLst>
          </p:cNvPr>
          <p:cNvSpPr>
            <a:spLocks noChangeAspect="1"/>
          </p:cNvSpPr>
          <p:nvPr/>
        </p:nvSpPr>
        <p:spPr>
          <a:xfrm>
            <a:off x="466789" y="5659307"/>
            <a:ext cx="527076" cy="5270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a:ea typeface="+mn-ea"/>
                <a:cs typeface="+mn-cs"/>
              </a:rPr>
              <a:t>5</a:t>
            </a:r>
            <a:endPar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1" name="Espace réservé du numéro de diapositive 4">
            <a:extLst>
              <a:ext uri="{FF2B5EF4-FFF2-40B4-BE49-F238E27FC236}">
                <a16:creationId xmlns:a16="http://schemas.microsoft.com/office/drawing/2014/main" id="{8ECB4C6B-BAF0-5390-F71A-EC08ECAA4A45}"/>
              </a:ext>
            </a:extLst>
          </p:cNvPr>
          <p:cNvSpPr>
            <a:spLocks noGrp="1"/>
          </p:cNvSpPr>
          <p:nvPr>
            <p:ph type="sldNum" sz="quarter" idx="12"/>
          </p:nvPr>
        </p:nvSpPr>
        <p:spPr>
          <a:xfrm>
            <a:off x="11242201" y="6431300"/>
            <a:ext cx="57813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GB"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02" name="Image 201">
            <a:extLst>
              <a:ext uri="{FF2B5EF4-FFF2-40B4-BE49-F238E27FC236}">
                <a16:creationId xmlns:a16="http://schemas.microsoft.com/office/drawing/2014/main" id="{1CBCC179-7EDD-C0EE-7371-0601A2B63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2201" y="188301"/>
            <a:ext cx="796162" cy="796162"/>
          </a:xfrm>
          <a:prstGeom prst="rect">
            <a:avLst/>
          </a:prstGeom>
        </p:spPr>
      </p:pic>
    </p:spTree>
    <p:custDataLst>
      <p:tags r:id="rId1"/>
    </p:custDataLst>
    <p:extLst>
      <p:ext uri="{BB962C8B-B14F-4D97-AF65-F5344CB8AC3E}">
        <p14:creationId xmlns:p14="http://schemas.microsoft.com/office/powerpoint/2010/main" val="11839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25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checkerboard(across)">
                                      <p:cBhvr>
                                        <p:cTn id="10" dur="250"/>
                                        <p:tgtEl>
                                          <p:spTgt spid="19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250"/>
                                        <p:tgtEl>
                                          <p:spTgt spid="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7"/>
                                        </p:tgtEl>
                                        <p:attrNameLst>
                                          <p:attrName>style.visibility</p:attrName>
                                        </p:attrNameLst>
                                      </p:cBhvr>
                                      <p:to>
                                        <p:strVal val="visible"/>
                                      </p:to>
                                    </p:set>
                                    <p:animEffect transition="in" filter="checkerboard(across)">
                                      <p:cBhvr>
                                        <p:cTn id="18" dur="250"/>
                                        <p:tgtEl>
                                          <p:spTgt spid="19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250"/>
                                        <p:tgtEl>
                                          <p:spTgt spid="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98"/>
                                        </p:tgtEl>
                                        <p:attrNameLst>
                                          <p:attrName>style.visibility</p:attrName>
                                        </p:attrNameLst>
                                      </p:cBhvr>
                                      <p:to>
                                        <p:strVal val="visible"/>
                                      </p:to>
                                    </p:set>
                                    <p:animEffect transition="in" filter="checkerboard(across)">
                                      <p:cBhvr>
                                        <p:cTn id="26" dur="250"/>
                                        <p:tgtEl>
                                          <p:spTgt spid="19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heckerboard(across)">
                                      <p:cBhvr>
                                        <p:cTn id="31" dur="250"/>
                                        <p:tgtEl>
                                          <p:spTgt spid="3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99"/>
                                        </p:tgtEl>
                                        <p:attrNameLst>
                                          <p:attrName>style.visibility</p:attrName>
                                        </p:attrNameLst>
                                      </p:cBhvr>
                                      <p:to>
                                        <p:strVal val="visible"/>
                                      </p:to>
                                    </p:set>
                                    <p:animEffect transition="in" filter="checkerboard(across)">
                                      <p:cBhvr>
                                        <p:cTn id="34" dur="250"/>
                                        <p:tgtEl>
                                          <p:spTgt spid="19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checkerboard(across)">
                                      <p:cBhvr>
                                        <p:cTn id="39" dur="250"/>
                                        <p:tgtEl>
                                          <p:spTgt spid="4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200"/>
                                        </p:tgtEl>
                                        <p:attrNameLst>
                                          <p:attrName>style.visibility</p:attrName>
                                        </p:attrNameLst>
                                      </p:cBhvr>
                                      <p:to>
                                        <p:strVal val="visible"/>
                                      </p:to>
                                    </p:set>
                                    <p:animEffect transition="in" filter="checkerboard(across)">
                                      <p:cBhvr>
                                        <p:cTn id="42" dur="25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20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43F127-2F9C-144E-2F42-88536E9BBB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GB"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itre 1">
            <a:extLst>
              <a:ext uri="{FF2B5EF4-FFF2-40B4-BE49-F238E27FC236}">
                <a16:creationId xmlns:a16="http://schemas.microsoft.com/office/drawing/2014/main" id="{18C1F9D4-D93C-180E-B18D-4CA090DB6D59}"/>
              </a:ext>
            </a:extLst>
          </p:cNvPr>
          <p:cNvSpPr>
            <a:spLocks noGrp="1"/>
          </p:cNvSpPr>
          <p:nvPr>
            <p:ph type="title"/>
          </p:nvPr>
        </p:nvSpPr>
        <p:spPr>
          <a:xfrm>
            <a:off x="116006" y="211540"/>
            <a:ext cx="10713494" cy="1139587"/>
          </a:xfrm>
          <a:solidFill>
            <a:schemeClr val="accent6">
              <a:lumMod val="50000"/>
            </a:schemeClr>
          </a:solidFill>
          <a:ln>
            <a:solidFill>
              <a:schemeClr val="accent6">
                <a:lumMod val="50000"/>
              </a:schemeClr>
            </a:solidFill>
          </a:ln>
        </p:spPr>
        <p:txBody>
          <a:bodyPr vert="horz" lIns="91440" tIns="45720" rIns="91440" bIns="45720" rtlCol="0" anchor="t">
            <a:noAutofit/>
          </a:bodyPr>
          <a:lstStyle/>
          <a:p>
            <a:pPr algn="ctr"/>
            <a:r>
              <a:rPr lang="en-GB" sz="4000" dirty="0">
                <a:solidFill>
                  <a:schemeClr val="bg1"/>
                </a:solidFill>
              </a:rPr>
              <a:t>Forward looking for the control of seasonal malaria</a:t>
            </a:r>
          </a:p>
        </p:txBody>
      </p:sp>
      <p:sp>
        <p:nvSpPr>
          <p:cNvPr id="6" name="Rectangle 5">
            <a:extLst>
              <a:ext uri="{FF2B5EF4-FFF2-40B4-BE49-F238E27FC236}">
                <a16:creationId xmlns:a16="http://schemas.microsoft.com/office/drawing/2014/main" id="{A3F684D8-831A-7BBA-628A-607AD4C00197}"/>
              </a:ext>
            </a:extLst>
          </p:cNvPr>
          <p:cNvSpPr/>
          <p:nvPr/>
        </p:nvSpPr>
        <p:spPr>
          <a:xfrm>
            <a:off x="211540" y="6243850"/>
            <a:ext cx="5145206" cy="6005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Espace réservé du contenu 2">
            <a:extLst>
              <a:ext uri="{FF2B5EF4-FFF2-40B4-BE49-F238E27FC236}">
                <a16:creationId xmlns:a16="http://schemas.microsoft.com/office/drawing/2014/main" id="{55FB30E1-9A6D-6157-AB05-86800F468B21}"/>
              </a:ext>
            </a:extLst>
          </p:cNvPr>
          <p:cNvSpPr>
            <a:spLocks noGrp="1"/>
          </p:cNvSpPr>
          <p:nvPr>
            <p:ph idx="1"/>
          </p:nvPr>
        </p:nvSpPr>
        <p:spPr>
          <a:xfrm>
            <a:off x="116006" y="1374758"/>
            <a:ext cx="11975910" cy="5469593"/>
          </a:xfrm>
          <a:ln>
            <a:solidFill>
              <a:schemeClr val="accent6">
                <a:lumMod val="50000"/>
              </a:schemeClr>
            </a:solidFill>
          </a:ln>
        </p:spPr>
        <p:txBody>
          <a:bodyPr>
            <a:normAutofit fontScale="92500" lnSpcReduction="10000"/>
          </a:bodyPr>
          <a:lstStyle/>
          <a:p>
            <a:pPr>
              <a:lnSpc>
                <a:spcPct val="150000"/>
              </a:lnSpc>
            </a:pPr>
            <a:r>
              <a:rPr lang="en-GB" sz="3200" dirty="0">
                <a:solidFill>
                  <a:schemeClr val="bg2">
                    <a:lumMod val="10000"/>
                  </a:schemeClr>
                </a:solidFill>
                <a:sym typeface="Wingdings" panose="05000000000000000000" pitchFamily="2" charset="2"/>
              </a:rPr>
              <a:t> </a:t>
            </a:r>
            <a:r>
              <a:rPr lang="en-GB" sz="3200" dirty="0">
                <a:solidFill>
                  <a:schemeClr val="bg2">
                    <a:lumMod val="10000"/>
                  </a:schemeClr>
                </a:solidFill>
              </a:rPr>
              <a:t>Optimizing SMC</a:t>
            </a:r>
          </a:p>
          <a:p>
            <a:pPr marL="0" indent="0">
              <a:lnSpc>
                <a:spcPct val="150000"/>
              </a:lnSpc>
              <a:buNone/>
            </a:pPr>
            <a:endParaRPr lang="en-GB" sz="3200" dirty="0">
              <a:solidFill>
                <a:schemeClr val="bg2">
                  <a:lumMod val="10000"/>
                </a:schemeClr>
              </a:solidFill>
            </a:endParaRPr>
          </a:p>
          <a:p>
            <a:pPr>
              <a:lnSpc>
                <a:spcPct val="150000"/>
              </a:lnSpc>
            </a:pPr>
            <a:r>
              <a:rPr lang="en-GB" sz="3200" dirty="0">
                <a:solidFill>
                  <a:schemeClr val="bg2">
                    <a:lumMod val="10000"/>
                  </a:schemeClr>
                </a:solidFill>
              </a:rPr>
              <a:t>WHO 2022 guidelines on malaria </a:t>
            </a:r>
            <a:r>
              <a:rPr lang="en-GB" sz="2600" dirty="0">
                <a:solidFill>
                  <a:schemeClr val="bg2">
                    <a:lumMod val="10000"/>
                  </a:schemeClr>
                </a:solidFill>
              </a:rPr>
              <a:t>(Sub-national tailoring)</a:t>
            </a:r>
          </a:p>
          <a:p>
            <a:pPr lvl="1">
              <a:lnSpc>
                <a:spcPct val="150000"/>
              </a:lnSpc>
            </a:pPr>
            <a:r>
              <a:rPr lang="en-GB" sz="2800" dirty="0">
                <a:solidFill>
                  <a:schemeClr val="bg2">
                    <a:lumMod val="10000"/>
                  </a:schemeClr>
                </a:solidFill>
              </a:rPr>
              <a:t>Where should we do SMC?</a:t>
            </a:r>
          </a:p>
          <a:p>
            <a:pPr lvl="1">
              <a:lnSpc>
                <a:spcPct val="150000"/>
              </a:lnSpc>
            </a:pPr>
            <a:r>
              <a:rPr lang="en-GB" sz="2800" dirty="0">
                <a:solidFill>
                  <a:schemeClr val="bg2">
                    <a:lumMod val="10000"/>
                  </a:schemeClr>
                </a:solidFill>
              </a:rPr>
              <a:t>When to start? How many cycles? When to stop?</a:t>
            </a:r>
          </a:p>
          <a:p>
            <a:pPr lvl="1">
              <a:lnSpc>
                <a:spcPct val="150000"/>
              </a:lnSpc>
            </a:pPr>
            <a:r>
              <a:rPr lang="en-GB" sz="2800" dirty="0">
                <a:solidFill>
                  <a:schemeClr val="bg2">
                    <a:lumMod val="10000"/>
                  </a:schemeClr>
                </a:solidFill>
              </a:rPr>
              <a:t>Age range? (High risk of severe disease) </a:t>
            </a:r>
          </a:p>
          <a:p>
            <a:pPr>
              <a:lnSpc>
                <a:spcPct val="150000"/>
              </a:lnSpc>
            </a:pPr>
            <a:r>
              <a:rPr lang="en-GB" sz="3200" dirty="0">
                <a:solidFill>
                  <a:schemeClr val="bg2">
                    <a:lumMod val="10000"/>
                  </a:schemeClr>
                </a:solidFill>
              </a:rPr>
              <a:t>Need for improved surveillance data for severe disease and greater granularity</a:t>
            </a:r>
          </a:p>
        </p:txBody>
      </p:sp>
      <p:pic>
        <p:nvPicPr>
          <p:cNvPr id="7" name="Image 6">
            <a:extLst>
              <a:ext uri="{FF2B5EF4-FFF2-40B4-BE49-F238E27FC236}">
                <a16:creationId xmlns:a16="http://schemas.microsoft.com/office/drawing/2014/main" id="{FA3F3F5A-D9DF-7A92-6A0C-8EA2B731E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2391" y="211540"/>
            <a:ext cx="930815" cy="930815"/>
          </a:xfrm>
          <a:prstGeom prst="rect">
            <a:avLst/>
          </a:prstGeom>
        </p:spPr>
      </p:pic>
      <p:pic>
        <p:nvPicPr>
          <p:cNvPr id="8" name="Image 7" descr="Une image contenant texte, graphisme, capture d’écran, affiche&#10;&#10;Description générée automatiquement">
            <a:extLst>
              <a:ext uri="{FF2B5EF4-FFF2-40B4-BE49-F238E27FC236}">
                <a16:creationId xmlns:a16="http://schemas.microsoft.com/office/drawing/2014/main" id="{826C5FC7-0E46-5929-F86D-96993F78C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733" y="1374758"/>
            <a:ext cx="2702606" cy="3844164"/>
          </a:xfrm>
          <a:prstGeom prst="rect">
            <a:avLst/>
          </a:prstGeom>
        </p:spPr>
      </p:pic>
      <p:pic>
        <p:nvPicPr>
          <p:cNvPr id="12" name="Image 11">
            <a:extLst>
              <a:ext uri="{FF2B5EF4-FFF2-40B4-BE49-F238E27FC236}">
                <a16:creationId xmlns:a16="http://schemas.microsoft.com/office/drawing/2014/main" id="{E8B808AC-FA89-F69A-047A-FADD7CAAC33C}"/>
              </a:ext>
            </a:extLst>
          </p:cNvPr>
          <p:cNvPicPr>
            <a:picLocks noChangeAspect="1"/>
          </p:cNvPicPr>
          <p:nvPr/>
        </p:nvPicPr>
        <p:blipFill>
          <a:blip r:embed="rId5"/>
          <a:stretch>
            <a:fillRect/>
          </a:stretch>
        </p:blipFill>
        <p:spPr>
          <a:xfrm>
            <a:off x="211540" y="2258008"/>
            <a:ext cx="6568377" cy="656838"/>
          </a:xfrm>
          <a:prstGeom prst="rect">
            <a:avLst/>
          </a:prstGeom>
        </p:spPr>
      </p:pic>
    </p:spTree>
    <p:extLst>
      <p:ext uri="{BB962C8B-B14F-4D97-AF65-F5344CB8AC3E}">
        <p14:creationId xmlns:p14="http://schemas.microsoft.com/office/powerpoint/2010/main" val="206358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7EB01-CF13-00EB-46B4-482D74A37AA5}"/>
              </a:ext>
            </a:extLst>
          </p:cNvPr>
          <p:cNvSpPr/>
          <p:nvPr/>
        </p:nvSpPr>
        <p:spPr>
          <a:xfrm>
            <a:off x="211540" y="6243850"/>
            <a:ext cx="5145206" cy="6005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Espace réservé du contenu 37">
            <a:extLst>
              <a:ext uri="{FF2B5EF4-FFF2-40B4-BE49-F238E27FC236}">
                <a16:creationId xmlns:a16="http://schemas.microsoft.com/office/drawing/2014/main" id="{550E5C95-8DDA-47DC-FC99-44CA18ACB7E9}"/>
              </a:ext>
            </a:extLst>
          </p:cNvPr>
          <p:cNvSpPr>
            <a:spLocks noGrp="1"/>
          </p:cNvSpPr>
          <p:nvPr>
            <p:ph idx="1"/>
          </p:nvPr>
        </p:nvSpPr>
        <p:spPr>
          <a:xfrm>
            <a:off x="116006" y="1351126"/>
            <a:ext cx="11959988" cy="5506873"/>
          </a:xfrm>
          <a:ln>
            <a:solidFill>
              <a:schemeClr val="accent6">
                <a:lumMod val="50000"/>
              </a:schemeClr>
            </a:solidFill>
          </a:ln>
        </p:spPr>
        <p:txBody>
          <a:bodyPr>
            <a:normAutofit fontScale="92500" lnSpcReduction="20000"/>
          </a:bodyPr>
          <a:lstStyle/>
          <a:p>
            <a:pPr marL="0" indent="0">
              <a:lnSpc>
                <a:spcPct val="150000"/>
              </a:lnSpc>
              <a:buNone/>
            </a:pPr>
            <a:endParaRPr lang="en-GB" sz="3200" dirty="0">
              <a:solidFill>
                <a:schemeClr val="bg2">
                  <a:lumMod val="10000"/>
                </a:schemeClr>
              </a:solidFill>
            </a:endParaRPr>
          </a:p>
          <a:p>
            <a:pPr>
              <a:lnSpc>
                <a:spcPct val="150000"/>
              </a:lnSpc>
            </a:pPr>
            <a:endParaRPr lang="en-GB" sz="3200" dirty="0">
              <a:solidFill>
                <a:schemeClr val="bg2">
                  <a:lumMod val="10000"/>
                </a:schemeClr>
              </a:solidFill>
            </a:endParaRPr>
          </a:p>
          <a:p>
            <a:pPr>
              <a:lnSpc>
                <a:spcPct val="150000"/>
              </a:lnSpc>
            </a:pPr>
            <a:r>
              <a:rPr lang="en-GB" sz="3200" dirty="0">
                <a:solidFill>
                  <a:schemeClr val="bg2">
                    <a:lumMod val="10000"/>
                  </a:schemeClr>
                </a:solidFill>
              </a:rPr>
              <a:t>Potential future interventions </a:t>
            </a:r>
          </a:p>
          <a:p>
            <a:pPr lvl="1">
              <a:lnSpc>
                <a:spcPct val="150000"/>
              </a:lnSpc>
            </a:pPr>
            <a:r>
              <a:rPr lang="en-GB" sz="2800" dirty="0">
                <a:solidFill>
                  <a:schemeClr val="bg2">
                    <a:lumMod val="10000"/>
                  </a:schemeClr>
                </a:solidFill>
              </a:rPr>
              <a:t>Monoclonal antibodies?</a:t>
            </a:r>
          </a:p>
          <a:p>
            <a:pPr lvl="1">
              <a:lnSpc>
                <a:spcPct val="150000"/>
              </a:lnSpc>
            </a:pPr>
            <a:r>
              <a:rPr lang="en-GB" sz="2800" dirty="0">
                <a:solidFill>
                  <a:schemeClr val="bg2">
                    <a:lumMod val="10000"/>
                  </a:schemeClr>
                </a:solidFill>
              </a:rPr>
              <a:t>Long Acting Injectable antimalarials ? </a:t>
            </a:r>
          </a:p>
          <a:p>
            <a:pPr>
              <a:lnSpc>
                <a:spcPct val="150000"/>
              </a:lnSpc>
            </a:pPr>
            <a:r>
              <a:rPr lang="en-GB" sz="3200" dirty="0">
                <a:solidFill>
                  <a:schemeClr val="bg2">
                    <a:lumMod val="10000"/>
                  </a:schemeClr>
                </a:solidFill>
              </a:rPr>
              <a:t>Similar implementation challenges to ensure that all children are reached</a:t>
            </a:r>
          </a:p>
          <a:p>
            <a:pPr>
              <a:lnSpc>
                <a:spcPct val="150000"/>
              </a:lnSpc>
            </a:pPr>
            <a:r>
              <a:rPr lang="en-GB" sz="3200" dirty="0">
                <a:solidFill>
                  <a:schemeClr val="bg2">
                    <a:lumMod val="10000"/>
                  </a:schemeClr>
                </a:solidFill>
              </a:rPr>
              <a:t>Network approach of OPT-SMC may be helpful</a:t>
            </a:r>
          </a:p>
        </p:txBody>
      </p:sp>
      <p:sp>
        <p:nvSpPr>
          <p:cNvPr id="4" name="Espace réservé du numéro de diapositive 3">
            <a:extLst>
              <a:ext uri="{FF2B5EF4-FFF2-40B4-BE49-F238E27FC236}">
                <a16:creationId xmlns:a16="http://schemas.microsoft.com/office/drawing/2014/main" id="{DDAD8F7E-41B3-68E6-AF16-1F0C422E8D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GB"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Image 2">
            <a:extLst>
              <a:ext uri="{FF2B5EF4-FFF2-40B4-BE49-F238E27FC236}">
                <a16:creationId xmlns:a16="http://schemas.microsoft.com/office/drawing/2014/main" id="{C570AC5C-D07C-2B48-373D-B7761AA3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6640" y="49533"/>
            <a:ext cx="1064302" cy="1064302"/>
          </a:xfrm>
          <a:prstGeom prst="rect">
            <a:avLst/>
          </a:prstGeom>
        </p:spPr>
      </p:pic>
      <p:sp>
        <p:nvSpPr>
          <p:cNvPr id="11" name="Titre 1">
            <a:extLst>
              <a:ext uri="{FF2B5EF4-FFF2-40B4-BE49-F238E27FC236}">
                <a16:creationId xmlns:a16="http://schemas.microsoft.com/office/drawing/2014/main" id="{AA1BCC5B-5DB9-5341-B4C1-047A4706243D}"/>
              </a:ext>
            </a:extLst>
          </p:cNvPr>
          <p:cNvSpPr>
            <a:spLocks noGrp="1"/>
          </p:cNvSpPr>
          <p:nvPr>
            <p:ph type="title"/>
          </p:nvPr>
        </p:nvSpPr>
        <p:spPr>
          <a:xfrm>
            <a:off x="116006" y="211540"/>
            <a:ext cx="10713494" cy="1139587"/>
          </a:xfrm>
          <a:solidFill>
            <a:schemeClr val="accent6">
              <a:lumMod val="50000"/>
            </a:schemeClr>
          </a:solidFill>
          <a:ln>
            <a:solidFill>
              <a:schemeClr val="accent6">
                <a:lumMod val="50000"/>
              </a:schemeClr>
            </a:solidFill>
          </a:ln>
        </p:spPr>
        <p:txBody>
          <a:bodyPr vert="horz" lIns="91440" tIns="45720" rIns="91440" bIns="45720" rtlCol="0" anchor="t">
            <a:noAutofit/>
          </a:bodyPr>
          <a:lstStyle/>
          <a:p>
            <a:pPr algn="ctr"/>
            <a:r>
              <a:rPr lang="en-GB" sz="4000" dirty="0">
                <a:solidFill>
                  <a:schemeClr val="bg1"/>
                </a:solidFill>
              </a:rPr>
              <a:t>Forward looking for the control of seasonal malaria</a:t>
            </a:r>
          </a:p>
        </p:txBody>
      </p:sp>
      <p:pic>
        <p:nvPicPr>
          <p:cNvPr id="6" name="Image 5" descr="Une image contenant personne, habits, tennis&#10;&#10;Description générée automatiquement">
            <a:extLst>
              <a:ext uri="{FF2B5EF4-FFF2-40B4-BE49-F238E27FC236}">
                <a16:creationId xmlns:a16="http://schemas.microsoft.com/office/drawing/2014/main" id="{F3105A5A-776C-CE76-3CEE-0833C9C62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111" y="1408157"/>
            <a:ext cx="3423267" cy="2778178"/>
          </a:xfrm>
          <a:prstGeom prst="rect">
            <a:avLst/>
          </a:prstGeom>
        </p:spPr>
      </p:pic>
      <p:pic>
        <p:nvPicPr>
          <p:cNvPr id="8" name="Image 7">
            <a:extLst>
              <a:ext uri="{FF2B5EF4-FFF2-40B4-BE49-F238E27FC236}">
                <a16:creationId xmlns:a16="http://schemas.microsoft.com/office/drawing/2014/main" id="{6FCF441C-C269-C27F-B520-F14B0F541FFF}"/>
              </a:ext>
            </a:extLst>
          </p:cNvPr>
          <p:cNvPicPr>
            <a:picLocks noChangeAspect="1"/>
          </p:cNvPicPr>
          <p:nvPr/>
        </p:nvPicPr>
        <p:blipFill>
          <a:blip r:embed="rId5"/>
          <a:stretch>
            <a:fillRect/>
          </a:stretch>
        </p:blipFill>
        <p:spPr>
          <a:xfrm>
            <a:off x="211540" y="1462241"/>
            <a:ext cx="5999275" cy="1328953"/>
          </a:xfrm>
          <a:prstGeom prst="rect">
            <a:avLst/>
          </a:prstGeom>
        </p:spPr>
      </p:pic>
    </p:spTree>
    <p:extLst>
      <p:ext uri="{BB962C8B-B14F-4D97-AF65-F5344CB8AC3E}">
        <p14:creationId xmlns:p14="http://schemas.microsoft.com/office/powerpoint/2010/main" val="191475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A close up of a sign&#10;&#10;Description generated with very high confidence">
            <a:extLst>
              <a:ext uri="{FF2B5EF4-FFF2-40B4-BE49-F238E27FC236}">
                <a16:creationId xmlns:a16="http://schemas.microsoft.com/office/drawing/2014/main" id="{15AF545E-2E1D-7ABA-1ED9-1EB00FD5E3D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06890" y="346167"/>
            <a:ext cx="1650533" cy="1588946"/>
          </a:xfrm>
          <a:prstGeom prst="rect">
            <a:avLst/>
          </a:prstGeom>
        </p:spPr>
      </p:pic>
      <p:pic>
        <p:nvPicPr>
          <p:cNvPr id="6" name="Picture 10" descr="A close up of a logo&#10;&#10;Description automatically generated">
            <a:extLst>
              <a:ext uri="{FF2B5EF4-FFF2-40B4-BE49-F238E27FC236}">
                <a16:creationId xmlns:a16="http://schemas.microsoft.com/office/drawing/2014/main" id="{F3DBFB5B-7F5C-F8DE-61FE-FF913D673906}"/>
              </a:ext>
            </a:extLst>
          </p:cNvPr>
          <p:cNvPicPr>
            <a:picLocks noChangeAspect="1"/>
          </p:cNvPicPr>
          <p:nvPr/>
        </p:nvPicPr>
        <p:blipFill>
          <a:blip r:embed="rId4"/>
          <a:stretch>
            <a:fillRect/>
          </a:stretch>
        </p:blipFill>
        <p:spPr>
          <a:xfrm>
            <a:off x="4384208" y="608741"/>
            <a:ext cx="3251032" cy="1022796"/>
          </a:xfrm>
          <a:prstGeom prst="rect">
            <a:avLst/>
          </a:prstGeom>
        </p:spPr>
      </p:pic>
      <p:pic>
        <p:nvPicPr>
          <p:cNvPr id="7" name="Picture 12">
            <a:extLst>
              <a:ext uri="{FF2B5EF4-FFF2-40B4-BE49-F238E27FC236}">
                <a16:creationId xmlns:a16="http://schemas.microsoft.com/office/drawing/2014/main" id="{BF253407-9DD2-77C9-894A-195E8C35F537}"/>
              </a:ext>
            </a:extLst>
          </p:cNvPr>
          <p:cNvPicPr>
            <a:picLocks noChangeAspect="1"/>
          </p:cNvPicPr>
          <p:nvPr/>
        </p:nvPicPr>
        <p:blipFill>
          <a:blip r:embed="rId5"/>
          <a:stretch>
            <a:fillRect/>
          </a:stretch>
        </p:blipFill>
        <p:spPr>
          <a:xfrm>
            <a:off x="8487106" y="764753"/>
            <a:ext cx="3286884" cy="708181"/>
          </a:xfrm>
          <a:prstGeom prst="rect">
            <a:avLst/>
          </a:prstGeom>
        </p:spPr>
      </p:pic>
      <p:pic>
        <p:nvPicPr>
          <p:cNvPr id="8" name="Picture 1" descr="A close up of a logo&#10;&#10;Description automatically generated">
            <a:extLst>
              <a:ext uri="{FF2B5EF4-FFF2-40B4-BE49-F238E27FC236}">
                <a16:creationId xmlns:a16="http://schemas.microsoft.com/office/drawing/2014/main" id="{17383522-AA41-6DE1-0EBB-D105C6A7FAB0}"/>
              </a:ext>
            </a:extLst>
          </p:cNvPr>
          <p:cNvPicPr>
            <a:picLocks noChangeAspect="1"/>
          </p:cNvPicPr>
          <p:nvPr/>
        </p:nvPicPr>
        <p:blipFill>
          <a:blip r:embed="rId6"/>
          <a:stretch>
            <a:fillRect/>
          </a:stretch>
        </p:blipFill>
        <p:spPr>
          <a:xfrm>
            <a:off x="1175588" y="2639045"/>
            <a:ext cx="1713136" cy="1588934"/>
          </a:xfrm>
          <a:prstGeom prst="rect">
            <a:avLst/>
          </a:prstGeom>
        </p:spPr>
      </p:pic>
      <p:pic>
        <p:nvPicPr>
          <p:cNvPr id="9" name="Picture 11" descr="A close up of a logo&#10;&#10;Description automatically generated">
            <a:extLst>
              <a:ext uri="{FF2B5EF4-FFF2-40B4-BE49-F238E27FC236}">
                <a16:creationId xmlns:a16="http://schemas.microsoft.com/office/drawing/2014/main" id="{934E1403-DCC9-DA7D-7FA5-DAA2521A2B12}"/>
              </a:ext>
            </a:extLst>
          </p:cNvPr>
          <p:cNvPicPr>
            <a:picLocks noChangeAspect="1"/>
          </p:cNvPicPr>
          <p:nvPr/>
        </p:nvPicPr>
        <p:blipFill>
          <a:blip r:embed="rId7"/>
          <a:stretch>
            <a:fillRect/>
          </a:stretch>
        </p:blipFill>
        <p:spPr>
          <a:xfrm>
            <a:off x="239486" y="4930536"/>
            <a:ext cx="3735973" cy="1865882"/>
          </a:xfrm>
          <a:prstGeom prst="rect">
            <a:avLst/>
          </a:prstGeom>
        </p:spPr>
      </p:pic>
      <p:sp>
        <p:nvSpPr>
          <p:cNvPr id="10" name="Rectangle 9">
            <a:extLst>
              <a:ext uri="{FF2B5EF4-FFF2-40B4-BE49-F238E27FC236}">
                <a16:creationId xmlns:a16="http://schemas.microsoft.com/office/drawing/2014/main" id="{09465401-B3E4-8514-B009-344A5EAFA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5127" y="2300641"/>
            <a:ext cx="4236873"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6">
            <a:extLst>
              <a:ext uri="{FF2B5EF4-FFF2-40B4-BE49-F238E27FC236}">
                <a16:creationId xmlns:a16="http://schemas.microsoft.com/office/drawing/2014/main" id="{BF3A526F-978B-22B8-63CB-860A04E7EBA5}"/>
              </a:ext>
            </a:extLst>
          </p:cNvPr>
          <p:cNvSpPr txBox="1">
            <a:spLocks/>
          </p:cNvSpPr>
          <p:nvPr/>
        </p:nvSpPr>
        <p:spPr>
          <a:xfrm>
            <a:off x="8014746" y="2396810"/>
            <a:ext cx="4060313" cy="23121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lumMod val="50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Narrow" panose="020B0606020202030204" pitchFamily="34" charset="0"/>
                <a:ea typeface="+mj-ea"/>
                <a:cs typeface="Arial" panose="020B0604020202020204" pitchFamily="34" charset="0"/>
              </a:rPr>
              <a:t>NMP: Benin, Burkina Faso, Cameroon, Chad, Ghana, Gambia, Guinea, Guinea Bissau, Mali, Niger, Nigeria, Senegal, Togo and Mauritania</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cxnSp>
        <p:nvCxnSpPr>
          <p:cNvPr id="12" name="Straight Connector 32">
            <a:extLst>
              <a:ext uri="{FF2B5EF4-FFF2-40B4-BE49-F238E27FC236}">
                <a16:creationId xmlns:a16="http://schemas.microsoft.com/office/drawing/2014/main" id="{86535816-0610-4734-4FC6-549F249E5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3" name="Straight Connector 34">
            <a:extLst>
              <a:ext uri="{FF2B5EF4-FFF2-40B4-BE49-F238E27FC236}">
                <a16:creationId xmlns:a16="http://schemas.microsoft.com/office/drawing/2014/main" id="{EDD61DBA-783A-DE3F-4048-885F7631C5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4" name="Straight Connector 36">
            <a:extLst>
              <a:ext uri="{FF2B5EF4-FFF2-40B4-BE49-F238E27FC236}">
                <a16:creationId xmlns:a16="http://schemas.microsoft.com/office/drawing/2014/main" id="{7BC9EE41-9373-6611-0EE3-6B91593FE8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5" name="Straight Connector 38">
            <a:extLst>
              <a:ext uri="{FF2B5EF4-FFF2-40B4-BE49-F238E27FC236}">
                <a16:creationId xmlns:a16="http://schemas.microsoft.com/office/drawing/2014/main" id="{F9972095-C1A4-3D24-5231-7FF524093A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6" name="Straight Connector 40">
            <a:extLst>
              <a:ext uri="{FF2B5EF4-FFF2-40B4-BE49-F238E27FC236}">
                <a16:creationId xmlns:a16="http://schemas.microsoft.com/office/drawing/2014/main" id="{A2641EFF-092D-0576-807E-083F4867A2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340636" y="53362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74955BF-BF04-9479-CEAD-F2EB4187B8EF}"/>
              </a:ext>
            </a:extLst>
          </p:cNvPr>
          <p:cNvSpPr/>
          <p:nvPr/>
        </p:nvSpPr>
        <p:spPr>
          <a:xfrm>
            <a:off x="8020742" y="5447212"/>
            <a:ext cx="393177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THANK YOU !!!!</a:t>
            </a:r>
          </a:p>
        </p:txBody>
      </p:sp>
      <p:pic>
        <p:nvPicPr>
          <p:cNvPr id="18" name="Image 17">
            <a:extLst>
              <a:ext uri="{FF2B5EF4-FFF2-40B4-BE49-F238E27FC236}">
                <a16:creationId xmlns:a16="http://schemas.microsoft.com/office/drawing/2014/main" id="{409625B4-E75D-ECBF-91FA-B884C1B762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9994" y="3010996"/>
            <a:ext cx="2707352" cy="2820936"/>
          </a:xfrm>
          <a:prstGeom prst="rect">
            <a:avLst/>
          </a:prstGeom>
        </p:spPr>
      </p:pic>
      <p:sp>
        <p:nvSpPr>
          <p:cNvPr id="4" name="Espace réservé du numéro de diapositive 3">
            <a:extLst>
              <a:ext uri="{FF2B5EF4-FFF2-40B4-BE49-F238E27FC236}">
                <a16:creationId xmlns:a16="http://schemas.microsoft.com/office/drawing/2014/main" id="{E45B0B10-F18C-2E0D-B45B-17756EFD83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GB"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6642ABD4-F184-C44C-74A9-4C203749B5A1}"/>
              </a:ext>
            </a:extLst>
          </p:cNvPr>
          <p:cNvSpPr/>
          <p:nvPr/>
        </p:nvSpPr>
        <p:spPr>
          <a:xfrm>
            <a:off x="4140926" y="6431300"/>
            <a:ext cx="1182186" cy="365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13570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habits, personne, chaussures, mur&#10;&#10;Description générée automatiquement">
            <a:extLst>
              <a:ext uri="{FF2B5EF4-FFF2-40B4-BE49-F238E27FC236}">
                <a16:creationId xmlns:a16="http://schemas.microsoft.com/office/drawing/2014/main" id="{EDF576E4-9374-F82D-7103-5BAFFA005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4" y="396973"/>
            <a:ext cx="7400841" cy="5550630"/>
          </a:xfrm>
          <a:prstGeom prst="rect">
            <a:avLst/>
          </a:prstGeom>
        </p:spPr>
      </p:pic>
      <p:sp>
        <p:nvSpPr>
          <p:cNvPr id="4" name="Espace réservé du numéro de diapositive 3">
            <a:extLst>
              <a:ext uri="{FF2B5EF4-FFF2-40B4-BE49-F238E27FC236}">
                <a16:creationId xmlns:a16="http://schemas.microsoft.com/office/drawing/2014/main" id="{5F62DCFF-38D9-7761-D34A-5298F3DEF424}"/>
              </a:ext>
            </a:extLst>
          </p:cNvPr>
          <p:cNvSpPr>
            <a:spLocks noGrp="1"/>
          </p:cNvSpPr>
          <p:nvPr>
            <p:ph type="sldNum" sz="quarter" idx="12"/>
          </p:nvPr>
        </p:nvSpPr>
        <p:spPr>
          <a:xfrm>
            <a:off x="10917767" y="6500896"/>
            <a:ext cx="952499" cy="27432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3B75ECA-62B0-4AFB-ADC2-C05D9FB9C7B8}" type="slidenum">
              <a:rPr kumimoji="0" lang="en-US" sz="1200" b="0" i="0" u="none" strike="noStrike" kern="1200" cap="none" spc="0" normalizeH="0" baseline="0" noProof="0" smtClean="0">
                <a:ln>
                  <a:noFill/>
                </a:ln>
                <a:solidFill>
                  <a:srgbClr val="6C747C">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109</a:t>
            </a:fld>
            <a:endParaRPr kumimoji="0" lang="en-US" sz="1200" b="0" i="0" u="none" strike="noStrike" kern="1200" cap="none" spc="0" normalizeH="0" baseline="0" noProof="0">
              <a:ln>
                <a:noFill/>
              </a:ln>
              <a:solidFill>
                <a:srgbClr val="6C747C">
                  <a:tint val="75000"/>
                </a:srgbClr>
              </a:solidFill>
              <a:effectLst/>
              <a:uLnTx/>
              <a:uFillTx/>
              <a:latin typeface="Arial" panose="020B0604020202020204"/>
              <a:ea typeface="+mn-ea"/>
              <a:cs typeface="Arial" panose="020B0604020202020204" pitchFamily="34" charset="0"/>
            </a:endParaRPr>
          </a:p>
        </p:txBody>
      </p:sp>
      <p:grpSp>
        <p:nvGrpSpPr>
          <p:cNvPr id="5" name="Questions" descr="{&quot;Key&quot;:&quot;POWER_USER_SHAPE_ICON&quot;,&quot;Value&quot;:&quot;POWER_USER_SHAPE_ICON_STYLE_1&quot;}">
            <a:extLst>
              <a:ext uri="{FF2B5EF4-FFF2-40B4-BE49-F238E27FC236}">
                <a16:creationId xmlns:a16="http://schemas.microsoft.com/office/drawing/2014/main" id="{DF0DB528-ABE4-D5B0-ACBA-524E75434F13}"/>
              </a:ext>
            </a:extLst>
          </p:cNvPr>
          <p:cNvGrpSpPr>
            <a:grpSpLocks noChangeAspect="1"/>
          </p:cNvGrpSpPr>
          <p:nvPr/>
        </p:nvGrpSpPr>
        <p:grpSpPr>
          <a:xfrm>
            <a:off x="7534655" y="1586090"/>
            <a:ext cx="4172712" cy="3685820"/>
            <a:chOff x="9815512" y="2119391"/>
            <a:chExt cx="639763" cy="565112"/>
          </a:xfrm>
          <a:solidFill>
            <a:schemeClr val="accent2">
              <a:lumMod val="20000"/>
              <a:lumOff val="80000"/>
            </a:schemeClr>
          </a:solidFill>
        </p:grpSpPr>
        <p:sp>
          <p:nvSpPr>
            <p:cNvPr id="6" name="Freeform: Shape 48">
              <a:extLst>
                <a:ext uri="{FF2B5EF4-FFF2-40B4-BE49-F238E27FC236}">
                  <a16:creationId xmlns:a16="http://schemas.microsoft.com/office/drawing/2014/main" id="{01144635-7A1A-CE2C-474E-CA0DF39E4964}"/>
                </a:ext>
              </a:extLst>
            </p:cNvPr>
            <p:cNvSpPr>
              <a:spLocks/>
            </p:cNvSpPr>
            <p:nvPr/>
          </p:nvSpPr>
          <p:spPr bwMode="auto">
            <a:xfrm>
              <a:off x="10075862" y="2292428"/>
              <a:ext cx="379413" cy="392075"/>
            </a:xfrm>
            <a:custGeom>
              <a:avLst/>
              <a:gdLst>
                <a:gd name="connsiteX0" fmla="*/ 117475 w 379413"/>
                <a:gd name="connsiteY0" fmla="*/ 0 h 392075"/>
                <a:gd name="connsiteX1" fmla="*/ 347051 w 379413"/>
                <a:gd name="connsiteY1" fmla="*/ 0 h 392075"/>
                <a:gd name="connsiteX2" fmla="*/ 379413 w 379413"/>
                <a:gd name="connsiteY2" fmla="*/ 33539 h 392075"/>
                <a:gd name="connsiteX3" fmla="*/ 379413 w 379413"/>
                <a:gd name="connsiteY3" fmla="*/ 260484 h 392075"/>
                <a:gd name="connsiteX4" fmla="*/ 347051 w 379413"/>
                <a:gd name="connsiteY4" fmla="*/ 292905 h 392075"/>
                <a:gd name="connsiteX5" fmla="*/ 292371 w 379413"/>
                <a:gd name="connsiteY5" fmla="*/ 292905 h 392075"/>
                <a:gd name="connsiteX6" fmla="*/ 292371 w 379413"/>
                <a:gd name="connsiteY6" fmla="*/ 378988 h 392075"/>
                <a:gd name="connsiteX7" fmla="*/ 271169 w 379413"/>
                <a:gd name="connsiteY7" fmla="*/ 387931 h 392075"/>
                <a:gd name="connsiteX8" fmla="*/ 186359 w 379413"/>
                <a:gd name="connsiteY8" fmla="*/ 292905 h 392075"/>
                <a:gd name="connsiteX9" fmla="*/ 33478 w 379413"/>
                <a:gd name="connsiteY9" fmla="*/ 292905 h 392075"/>
                <a:gd name="connsiteX10" fmla="*/ 0 w 379413"/>
                <a:gd name="connsiteY10" fmla="*/ 260484 h 392075"/>
                <a:gd name="connsiteX11" fmla="*/ 0 w 379413"/>
                <a:gd name="connsiteY11" fmla="*/ 118404 h 392075"/>
                <a:gd name="connsiteX12" fmla="*/ 85249 w 379413"/>
                <a:gd name="connsiteY12" fmla="*/ 118404 h 392075"/>
                <a:gd name="connsiteX13" fmla="*/ 117475 w 379413"/>
                <a:gd name="connsiteY13" fmla="*/ 86022 h 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413" h="392075">
                  <a:moveTo>
                    <a:pt x="117475" y="0"/>
                  </a:moveTo>
                  <a:lnTo>
                    <a:pt x="347051" y="0"/>
                  </a:lnTo>
                  <a:cubicBezTo>
                    <a:pt x="364906" y="0"/>
                    <a:pt x="379413" y="15652"/>
                    <a:pt x="379413" y="33539"/>
                  </a:cubicBezTo>
                  <a:lnTo>
                    <a:pt x="379413" y="260484"/>
                  </a:lnTo>
                  <a:cubicBezTo>
                    <a:pt x="379413" y="278372"/>
                    <a:pt x="364906" y="292905"/>
                    <a:pt x="347051" y="292905"/>
                  </a:cubicBezTo>
                  <a:lnTo>
                    <a:pt x="292371" y="292905"/>
                  </a:lnTo>
                  <a:lnTo>
                    <a:pt x="292371" y="378988"/>
                  </a:lnTo>
                  <a:cubicBezTo>
                    <a:pt x="292371" y="390167"/>
                    <a:pt x="278980" y="396875"/>
                    <a:pt x="271169" y="387931"/>
                  </a:cubicBezTo>
                  <a:lnTo>
                    <a:pt x="186359" y="292905"/>
                  </a:lnTo>
                  <a:lnTo>
                    <a:pt x="33478" y="292905"/>
                  </a:lnTo>
                  <a:cubicBezTo>
                    <a:pt x="15623" y="292905"/>
                    <a:pt x="0" y="278372"/>
                    <a:pt x="0" y="260484"/>
                  </a:cubicBezTo>
                  <a:lnTo>
                    <a:pt x="0" y="118404"/>
                  </a:lnTo>
                  <a:lnTo>
                    <a:pt x="85249" y="118404"/>
                  </a:lnTo>
                  <a:cubicBezTo>
                    <a:pt x="103029" y="118404"/>
                    <a:pt x="117475" y="103888"/>
                    <a:pt x="117475" y="86022"/>
                  </a:cubicBezTo>
                  <a:close/>
                </a:path>
              </a:pathLst>
            </a:cu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507">
              <a:extLst>
                <a:ext uri="{FF2B5EF4-FFF2-40B4-BE49-F238E27FC236}">
                  <a16:creationId xmlns:a16="http://schemas.microsoft.com/office/drawing/2014/main" id="{D4F1FEE6-8A09-40E0-29CD-450305FF994D}"/>
                </a:ext>
              </a:extLst>
            </p:cNvPr>
            <p:cNvSpPr>
              <a:spLocks/>
            </p:cNvSpPr>
            <p:nvPr/>
          </p:nvSpPr>
          <p:spPr bwMode="auto">
            <a:xfrm>
              <a:off x="9815512" y="2119391"/>
              <a:ext cx="377825" cy="395288"/>
            </a:xfrm>
            <a:custGeom>
              <a:avLst/>
              <a:gdLst>
                <a:gd name="T0" fmla="*/ 311 w 340"/>
                <a:gd name="T1" fmla="*/ 0 h 354"/>
                <a:gd name="T2" fmla="*/ 30 w 340"/>
                <a:gd name="T3" fmla="*/ 0 h 354"/>
                <a:gd name="T4" fmla="*/ 0 w 340"/>
                <a:gd name="T5" fmla="*/ 29 h 354"/>
                <a:gd name="T6" fmla="*/ 0 w 340"/>
                <a:gd name="T7" fmla="*/ 232 h 354"/>
                <a:gd name="T8" fmla="*/ 30 w 340"/>
                <a:gd name="T9" fmla="*/ 261 h 354"/>
                <a:gd name="T10" fmla="*/ 79 w 340"/>
                <a:gd name="T11" fmla="*/ 261 h 354"/>
                <a:gd name="T12" fmla="*/ 79 w 340"/>
                <a:gd name="T13" fmla="*/ 339 h 354"/>
                <a:gd name="T14" fmla="*/ 98 w 340"/>
                <a:gd name="T15" fmla="*/ 347 h 354"/>
                <a:gd name="T16" fmla="*/ 173 w 340"/>
                <a:gd name="T17" fmla="*/ 261 h 354"/>
                <a:gd name="T18" fmla="*/ 311 w 340"/>
                <a:gd name="T19" fmla="*/ 261 h 354"/>
                <a:gd name="T20" fmla="*/ 340 w 340"/>
                <a:gd name="T21" fmla="*/ 232 h 354"/>
                <a:gd name="T22" fmla="*/ 340 w 340"/>
                <a:gd name="T23" fmla="*/ 29 h 354"/>
                <a:gd name="T24" fmla="*/ 311 w 340"/>
                <a:gd name="T25"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54">
                  <a:moveTo>
                    <a:pt x="311" y="0"/>
                  </a:moveTo>
                  <a:lnTo>
                    <a:pt x="30" y="0"/>
                  </a:lnTo>
                  <a:cubicBezTo>
                    <a:pt x="14" y="0"/>
                    <a:pt x="0" y="13"/>
                    <a:pt x="0" y="29"/>
                  </a:cubicBezTo>
                  <a:lnTo>
                    <a:pt x="0" y="232"/>
                  </a:lnTo>
                  <a:cubicBezTo>
                    <a:pt x="0" y="248"/>
                    <a:pt x="14" y="261"/>
                    <a:pt x="30" y="261"/>
                  </a:cubicBezTo>
                  <a:lnTo>
                    <a:pt x="79" y="261"/>
                  </a:lnTo>
                  <a:lnTo>
                    <a:pt x="79" y="339"/>
                  </a:lnTo>
                  <a:cubicBezTo>
                    <a:pt x="79" y="349"/>
                    <a:pt x="91" y="354"/>
                    <a:pt x="98" y="347"/>
                  </a:cubicBezTo>
                  <a:lnTo>
                    <a:pt x="173" y="261"/>
                  </a:lnTo>
                  <a:lnTo>
                    <a:pt x="311" y="261"/>
                  </a:lnTo>
                  <a:cubicBezTo>
                    <a:pt x="327" y="261"/>
                    <a:pt x="340" y="248"/>
                    <a:pt x="340" y="232"/>
                  </a:cubicBezTo>
                  <a:lnTo>
                    <a:pt x="340" y="29"/>
                  </a:lnTo>
                  <a:cubicBezTo>
                    <a:pt x="340" y="13"/>
                    <a:pt x="327" y="0"/>
                    <a:pt x="311" y="0"/>
                  </a:cubicBezTo>
                  <a:close/>
                </a:path>
              </a:pathLst>
            </a:cu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508">
              <a:extLst>
                <a:ext uri="{FF2B5EF4-FFF2-40B4-BE49-F238E27FC236}">
                  <a16:creationId xmlns:a16="http://schemas.microsoft.com/office/drawing/2014/main" id="{2C0D179C-3CBA-BCD0-607B-51AAD0BB2E23}"/>
                </a:ext>
              </a:extLst>
            </p:cNvPr>
            <p:cNvSpPr>
              <a:spLocks/>
            </p:cNvSpPr>
            <p:nvPr/>
          </p:nvSpPr>
          <p:spPr bwMode="auto">
            <a:xfrm>
              <a:off x="9959975" y="2173366"/>
              <a:ext cx="90488" cy="138113"/>
            </a:xfrm>
            <a:custGeom>
              <a:avLst/>
              <a:gdLst>
                <a:gd name="T0" fmla="*/ 40 w 81"/>
                <a:gd name="T1" fmla="*/ 123 h 123"/>
                <a:gd name="T2" fmla="*/ 40 w 81"/>
                <a:gd name="T3" fmla="*/ 117 h 123"/>
                <a:gd name="T4" fmla="*/ 61 w 81"/>
                <a:gd name="T5" fmla="*/ 79 h 123"/>
                <a:gd name="T6" fmla="*/ 81 w 81"/>
                <a:gd name="T7" fmla="*/ 41 h 123"/>
                <a:gd name="T8" fmla="*/ 40 w 81"/>
                <a:gd name="T9" fmla="*/ 0 h 123"/>
                <a:gd name="T10" fmla="*/ 0 w 81"/>
                <a:gd name="T11" fmla="*/ 41 h 123"/>
              </a:gdLst>
              <a:ahLst/>
              <a:cxnLst>
                <a:cxn ang="0">
                  <a:pos x="T0" y="T1"/>
                </a:cxn>
                <a:cxn ang="0">
                  <a:pos x="T2" y="T3"/>
                </a:cxn>
                <a:cxn ang="0">
                  <a:pos x="T4" y="T5"/>
                </a:cxn>
                <a:cxn ang="0">
                  <a:pos x="T6" y="T7"/>
                </a:cxn>
                <a:cxn ang="0">
                  <a:pos x="T8" y="T9"/>
                </a:cxn>
                <a:cxn ang="0">
                  <a:pos x="T10" y="T11"/>
                </a:cxn>
              </a:cxnLst>
              <a:rect l="0" t="0" r="r" b="b"/>
              <a:pathLst>
                <a:path w="81" h="123">
                  <a:moveTo>
                    <a:pt x="40" y="123"/>
                  </a:moveTo>
                  <a:lnTo>
                    <a:pt x="40" y="117"/>
                  </a:lnTo>
                  <a:cubicBezTo>
                    <a:pt x="40" y="100"/>
                    <a:pt x="50" y="89"/>
                    <a:pt x="61" y="79"/>
                  </a:cubicBezTo>
                  <a:cubicBezTo>
                    <a:pt x="71" y="68"/>
                    <a:pt x="81" y="58"/>
                    <a:pt x="81" y="41"/>
                  </a:cubicBezTo>
                  <a:cubicBezTo>
                    <a:pt x="81" y="18"/>
                    <a:pt x="63" y="0"/>
                    <a:pt x="40" y="0"/>
                  </a:cubicBezTo>
                  <a:cubicBezTo>
                    <a:pt x="18" y="0"/>
                    <a:pt x="0" y="18"/>
                    <a:pt x="0" y="41"/>
                  </a:cubicBezTo>
                </a:path>
              </a:pathLst>
            </a:cu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2509">
              <a:extLst>
                <a:ext uri="{FF2B5EF4-FFF2-40B4-BE49-F238E27FC236}">
                  <a16:creationId xmlns:a16="http://schemas.microsoft.com/office/drawing/2014/main" id="{ED1B21ED-7DFF-7CAF-2054-E3C9F8697BD7}"/>
                </a:ext>
              </a:extLst>
            </p:cNvPr>
            <p:cNvSpPr>
              <a:spLocks noChangeShapeType="1"/>
            </p:cNvSpPr>
            <p:nvPr/>
          </p:nvSpPr>
          <p:spPr bwMode="auto">
            <a:xfrm>
              <a:off x="10004425" y="2351166"/>
              <a:ext cx="0" cy="0"/>
            </a:xfrm>
            <a:prstGeom prst="line">
              <a:avLst/>
            </a:pr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Line 2510">
              <a:extLst>
                <a:ext uri="{FF2B5EF4-FFF2-40B4-BE49-F238E27FC236}">
                  <a16:creationId xmlns:a16="http://schemas.microsoft.com/office/drawing/2014/main" id="{7BB3AD5F-B7AB-3EB3-D531-9A90B06FE226}"/>
                </a:ext>
              </a:extLst>
            </p:cNvPr>
            <p:cNvSpPr>
              <a:spLocks noChangeShapeType="1"/>
            </p:cNvSpPr>
            <p:nvPr/>
          </p:nvSpPr>
          <p:spPr bwMode="auto">
            <a:xfrm>
              <a:off x="10264775" y="2524203"/>
              <a:ext cx="0" cy="0"/>
            </a:xfrm>
            <a:prstGeom prst="line">
              <a:avLst/>
            </a:prstGeom>
            <a:grpFill/>
            <a:ln w="76200">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2511">
              <a:extLst>
                <a:ext uri="{FF2B5EF4-FFF2-40B4-BE49-F238E27FC236}">
                  <a16:creationId xmlns:a16="http://schemas.microsoft.com/office/drawing/2014/main" id="{3CC9EF77-2A34-294B-93E4-55A39025B992}"/>
                </a:ext>
              </a:extLst>
            </p:cNvPr>
            <p:cNvSpPr>
              <a:spLocks noChangeShapeType="1"/>
            </p:cNvSpPr>
            <p:nvPr/>
          </p:nvSpPr>
          <p:spPr bwMode="auto">
            <a:xfrm>
              <a:off x="10264775" y="2524203"/>
              <a:ext cx="0" cy="0"/>
            </a:xfrm>
            <a:prstGeom prst="line">
              <a:avLst/>
            </a:pr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2512">
              <a:extLst>
                <a:ext uri="{FF2B5EF4-FFF2-40B4-BE49-F238E27FC236}">
                  <a16:creationId xmlns:a16="http://schemas.microsoft.com/office/drawing/2014/main" id="{DDB9F1EE-92E1-30A2-7166-CAE8D006EAE9}"/>
                </a:ext>
              </a:extLst>
            </p:cNvPr>
            <p:cNvSpPr>
              <a:spLocks noChangeShapeType="1"/>
            </p:cNvSpPr>
            <p:nvPr/>
          </p:nvSpPr>
          <p:spPr bwMode="auto">
            <a:xfrm>
              <a:off x="10145712" y="2524203"/>
              <a:ext cx="0" cy="0"/>
            </a:xfrm>
            <a:prstGeom prst="line">
              <a:avLst/>
            </a:prstGeom>
            <a:grpFill/>
            <a:ln w="76200">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2513">
              <a:extLst>
                <a:ext uri="{FF2B5EF4-FFF2-40B4-BE49-F238E27FC236}">
                  <a16:creationId xmlns:a16="http://schemas.microsoft.com/office/drawing/2014/main" id="{A0FC3734-3CDA-CC1E-429A-D543E5D2D8F4}"/>
                </a:ext>
              </a:extLst>
            </p:cNvPr>
            <p:cNvSpPr>
              <a:spLocks noChangeShapeType="1"/>
            </p:cNvSpPr>
            <p:nvPr/>
          </p:nvSpPr>
          <p:spPr bwMode="auto">
            <a:xfrm>
              <a:off x="10145712" y="2524203"/>
              <a:ext cx="0" cy="0"/>
            </a:xfrm>
            <a:prstGeom prst="line">
              <a:avLst/>
            </a:pr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2514">
              <a:extLst>
                <a:ext uri="{FF2B5EF4-FFF2-40B4-BE49-F238E27FC236}">
                  <a16:creationId xmlns:a16="http://schemas.microsoft.com/office/drawing/2014/main" id="{129E75D8-6720-43ED-2B73-69370B0F3C32}"/>
                </a:ext>
              </a:extLst>
            </p:cNvPr>
            <p:cNvSpPr>
              <a:spLocks noChangeShapeType="1"/>
            </p:cNvSpPr>
            <p:nvPr/>
          </p:nvSpPr>
          <p:spPr bwMode="auto">
            <a:xfrm>
              <a:off x="10185400" y="2524203"/>
              <a:ext cx="0" cy="0"/>
            </a:xfrm>
            <a:prstGeom prst="line">
              <a:avLst/>
            </a:prstGeom>
            <a:grpFill/>
            <a:ln w="76200">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2515">
              <a:extLst>
                <a:ext uri="{FF2B5EF4-FFF2-40B4-BE49-F238E27FC236}">
                  <a16:creationId xmlns:a16="http://schemas.microsoft.com/office/drawing/2014/main" id="{975D5871-8090-F62D-2746-CEE5E0A65EDF}"/>
                </a:ext>
              </a:extLst>
            </p:cNvPr>
            <p:cNvSpPr>
              <a:spLocks noChangeShapeType="1"/>
            </p:cNvSpPr>
            <p:nvPr/>
          </p:nvSpPr>
          <p:spPr bwMode="auto">
            <a:xfrm>
              <a:off x="10185400" y="2524203"/>
              <a:ext cx="0" cy="0"/>
            </a:xfrm>
            <a:prstGeom prst="line">
              <a:avLst/>
            </a:pr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2516">
              <a:extLst>
                <a:ext uri="{FF2B5EF4-FFF2-40B4-BE49-F238E27FC236}">
                  <a16:creationId xmlns:a16="http://schemas.microsoft.com/office/drawing/2014/main" id="{07A23355-CEB1-9B4A-5D86-3893DD1D6ECD}"/>
                </a:ext>
              </a:extLst>
            </p:cNvPr>
            <p:cNvSpPr>
              <a:spLocks noChangeShapeType="1"/>
            </p:cNvSpPr>
            <p:nvPr/>
          </p:nvSpPr>
          <p:spPr bwMode="auto">
            <a:xfrm>
              <a:off x="10226675" y="2524203"/>
              <a:ext cx="0" cy="0"/>
            </a:xfrm>
            <a:prstGeom prst="line">
              <a:avLst/>
            </a:prstGeom>
            <a:grpFill/>
            <a:ln w="76200">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2517">
              <a:extLst>
                <a:ext uri="{FF2B5EF4-FFF2-40B4-BE49-F238E27FC236}">
                  <a16:creationId xmlns:a16="http://schemas.microsoft.com/office/drawing/2014/main" id="{36E66FD9-CD9D-91A9-D7DD-DEDF96D1F022}"/>
                </a:ext>
              </a:extLst>
            </p:cNvPr>
            <p:cNvSpPr>
              <a:spLocks noChangeShapeType="1"/>
            </p:cNvSpPr>
            <p:nvPr/>
          </p:nvSpPr>
          <p:spPr bwMode="auto">
            <a:xfrm>
              <a:off x="10226675" y="2524203"/>
              <a:ext cx="0" cy="0"/>
            </a:xfrm>
            <a:prstGeom prst="line">
              <a:avLst/>
            </a:pr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2518">
              <a:extLst>
                <a:ext uri="{FF2B5EF4-FFF2-40B4-BE49-F238E27FC236}">
                  <a16:creationId xmlns:a16="http://schemas.microsoft.com/office/drawing/2014/main" id="{398252A5-C120-8DB6-E0F6-6010A96E3FE7}"/>
                </a:ext>
              </a:extLst>
            </p:cNvPr>
            <p:cNvSpPr>
              <a:spLocks noChangeShapeType="1"/>
            </p:cNvSpPr>
            <p:nvPr/>
          </p:nvSpPr>
          <p:spPr bwMode="auto">
            <a:xfrm flipV="1">
              <a:off x="10264775" y="2347991"/>
              <a:ext cx="0" cy="136525"/>
            </a:xfrm>
            <a:prstGeom prst="line">
              <a:avLst/>
            </a:prstGeom>
            <a:grpFill/>
            <a:ln w="76200">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2519">
              <a:extLst>
                <a:ext uri="{FF2B5EF4-FFF2-40B4-BE49-F238E27FC236}">
                  <a16:creationId xmlns:a16="http://schemas.microsoft.com/office/drawing/2014/main" id="{2DBFC368-E765-574C-4364-AEB8F7591EFC}"/>
                </a:ext>
              </a:extLst>
            </p:cNvPr>
            <p:cNvSpPr>
              <a:spLocks noChangeShapeType="1"/>
            </p:cNvSpPr>
            <p:nvPr/>
          </p:nvSpPr>
          <p:spPr bwMode="auto">
            <a:xfrm flipV="1">
              <a:off x="10264775" y="2347991"/>
              <a:ext cx="0" cy="136525"/>
            </a:xfrm>
            <a:prstGeom prst="line">
              <a:avLst/>
            </a:prstGeom>
            <a:grpFill/>
            <a:ln w="7620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91603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2A54F-5CF5-9CA3-EF24-E1942C295370}"/>
              </a:ext>
            </a:extLst>
          </p:cNvPr>
          <p:cNvSpPr>
            <a:spLocks noGrp="1"/>
          </p:cNvSpPr>
          <p:nvPr>
            <p:ph type="title"/>
          </p:nvPr>
        </p:nvSpPr>
        <p:spPr>
          <a:xfrm>
            <a:off x="474642" y="160127"/>
            <a:ext cx="11335439" cy="785804"/>
          </a:xfrm>
        </p:spPr>
        <p:txBody>
          <a:bodyPr>
            <a:normAutofit/>
          </a:bodyPr>
          <a:lstStyle/>
          <a:p>
            <a:r>
              <a:rPr lang="en-GB" dirty="0"/>
              <a:t>OPT SMC communication and visibility</a:t>
            </a:r>
            <a:endParaRPr lang="fr-CH" dirty="0"/>
          </a:p>
        </p:txBody>
      </p:sp>
      <p:sp>
        <p:nvSpPr>
          <p:cNvPr id="3" name="Content Placeholder 2">
            <a:extLst>
              <a:ext uri="{FF2B5EF4-FFF2-40B4-BE49-F238E27FC236}">
                <a16:creationId xmlns:a16="http://schemas.microsoft.com/office/drawing/2014/main" id="{42DE4878-4177-8E21-0E15-A2FCB593281F}"/>
              </a:ext>
            </a:extLst>
          </p:cNvPr>
          <p:cNvSpPr>
            <a:spLocks noGrp="1"/>
          </p:cNvSpPr>
          <p:nvPr>
            <p:ph idx="1"/>
          </p:nvPr>
        </p:nvSpPr>
        <p:spPr>
          <a:xfrm>
            <a:off x="474641" y="1278469"/>
            <a:ext cx="11345697" cy="5127892"/>
          </a:xfrm>
        </p:spPr>
        <p:txBody>
          <a:bodyPr>
            <a:normAutofit/>
          </a:bodyPr>
          <a:lstStyle/>
          <a:p>
            <a:r>
              <a:rPr lang="en-US" sz="2100" dirty="0">
                <a:solidFill>
                  <a:schemeClr val="bg2">
                    <a:lumMod val="10000"/>
                  </a:schemeClr>
                </a:solidFill>
              </a:rPr>
              <a:t>Two newsletters every year</a:t>
            </a:r>
          </a:p>
          <a:p>
            <a:r>
              <a:rPr lang="en-US" sz="2100" dirty="0">
                <a:solidFill>
                  <a:schemeClr val="bg2">
                    <a:lumMod val="10000"/>
                  </a:schemeClr>
                </a:solidFill>
              </a:rPr>
              <a:t>OPT-SMC Web page on the SMC Alliance Web site </a:t>
            </a:r>
          </a:p>
          <a:p>
            <a:r>
              <a:rPr lang="en-US" sz="2100" dirty="0">
                <a:solidFill>
                  <a:schemeClr val="bg2">
                    <a:lumMod val="10000"/>
                  </a:schemeClr>
                </a:solidFill>
              </a:rPr>
              <a:t>OPT-SMC project updates at the SMC Alliance annual meetings </a:t>
            </a:r>
          </a:p>
          <a:p>
            <a:r>
              <a:rPr lang="en-US" sz="2100" dirty="0">
                <a:solidFill>
                  <a:schemeClr val="bg2">
                    <a:lumMod val="10000"/>
                  </a:schemeClr>
                </a:solidFill>
              </a:rPr>
              <a:t>World Malaria Day social media activities</a:t>
            </a:r>
          </a:p>
          <a:p>
            <a:r>
              <a:rPr lang="en-US" sz="2100" dirty="0">
                <a:solidFill>
                  <a:schemeClr val="bg2">
                    <a:lumMod val="10000"/>
                  </a:schemeClr>
                </a:solidFill>
              </a:rPr>
              <a:t>OPT-SMC as part of 10 years anniversary of SMC </a:t>
            </a:r>
          </a:p>
          <a:p>
            <a:pPr lvl="1"/>
            <a:r>
              <a:rPr lang="en-US" sz="2100" dirty="0">
                <a:solidFill>
                  <a:schemeClr val="bg2">
                    <a:lumMod val="10000"/>
                  </a:schemeClr>
                </a:solidFill>
              </a:rPr>
              <a:t>OPT-SMC on the International Day of the African Child: </a:t>
            </a:r>
            <a:r>
              <a:rPr lang="en-US" sz="2100" dirty="0">
                <a:hlinkClick r:id="rId3"/>
              </a:rPr>
              <a:t>https://healthpolicy-watch.news/97669-2/</a:t>
            </a:r>
            <a:r>
              <a:rPr lang="en-US" sz="2100" dirty="0"/>
              <a:t> </a:t>
            </a:r>
          </a:p>
          <a:p>
            <a:r>
              <a:rPr lang="en-US" sz="2100" dirty="0">
                <a:solidFill>
                  <a:schemeClr val="bg2">
                    <a:lumMod val="10000"/>
                  </a:schemeClr>
                </a:solidFill>
              </a:rPr>
              <a:t>OPT-SMC several webinars</a:t>
            </a:r>
          </a:p>
          <a:p>
            <a:pPr lvl="1"/>
            <a:r>
              <a:rPr lang="en-US" sz="2100" dirty="0">
                <a:solidFill>
                  <a:schemeClr val="bg2">
                    <a:lumMod val="10000"/>
                  </a:schemeClr>
                </a:solidFill>
              </a:rPr>
              <a:t>Organizing a webinar on SMC: </a:t>
            </a:r>
            <a:r>
              <a:rPr lang="en-US" sz="2100" dirty="0">
                <a:hlinkClick r:id="rId4"/>
              </a:rPr>
              <a:t>https://echosante.info/zero-malaria-icf-supports-evidence-for-streamlining-smc-implementation/</a:t>
            </a:r>
            <a:r>
              <a:rPr lang="en-US" sz="2100" dirty="0"/>
              <a:t> </a:t>
            </a:r>
          </a:p>
          <a:p>
            <a:pPr lvl="1"/>
            <a:r>
              <a:rPr lang="en-US" sz="2100" dirty="0">
                <a:solidFill>
                  <a:schemeClr val="bg2">
                    <a:lumMod val="10000"/>
                  </a:schemeClr>
                </a:solidFill>
              </a:rPr>
              <a:t>Webinars on SMC and vaccines </a:t>
            </a:r>
          </a:p>
          <a:p>
            <a:r>
              <a:rPr lang="en-US" sz="2100" dirty="0">
                <a:solidFill>
                  <a:schemeClr val="bg2">
                    <a:lumMod val="10000"/>
                  </a:schemeClr>
                </a:solidFill>
              </a:rPr>
              <a:t>Meetings with NMPs representatives at ASTMH (2022 – 2023)</a:t>
            </a:r>
          </a:p>
          <a:p>
            <a:r>
              <a:rPr lang="en-US" sz="2100" dirty="0">
                <a:solidFill>
                  <a:schemeClr val="bg2">
                    <a:lumMod val="10000"/>
                  </a:schemeClr>
                </a:solidFill>
              </a:rPr>
              <a:t>Development of OPT-SMC publication / dissemination plan (2024)  </a:t>
            </a:r>
          </a:p>
          <a:p>
            <a:pPr marL="0" indent="0">
              <a:buNone/>
            </a:pPr>
            <a:endParaRPr lang="fr-CH" sz="2200" dirty="0"/>
          </a:p>
          <a:p>
            <a:pPr marL="0" indent="0">
              <a:buNone/>
            </a:pPr>
            <a:endParaRPr lang="fr-CH" sz="2200" dirty="0"/>
          </a:p>
        </p:txBody>
      </p:sp>
      <p:sp>
        <p:nvSpPr>
          <p:cNvPr id="4" name="Slide Number Placeholder 3">
            <a:extLst>
              <a:ext uri="{FF2B5EF4-FFF2-40B4-BE49-F238E27FC236}">
                <a16:creationId xmlns:a16="http://schemas.microsoft.com/office/drawing/2014/main" id="{C3BC7FEC-6995-4FBB-4264-592C872808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6548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CABE1EEF-76E2-9A4B-8802-A062728CBACD}"/>
              </a:ext>
            </a:extLst>
          </p:cNvPr>
          <p:cNvPicPr>
            <a:picLocks noChangeAspect="1"/>
          </p:cNvPicPr>
          <p:nvPr/>
        </p:nvPicPr>
        <p:blipFill>
          <a:blip r:embed="rId3"/>
          <a:stretch>
            <a:fillRect/>
          </a:stretch>
        </p:blipFill>
        <p:spPr>
          <a:xfrm>
            <a:off x="3482407" y="4778747"/>
            <a:ext cx="1003611" cy="554882"/>
          </a:xfrm>
          <a:prstGeom prst="rect">
            <a:avLst/>
          </a:prstGeom>
        </p:spPr>
      </p:pic>
      <p:pic>
        <p:nvPicPr>
          <p:cNvPr id="13" name="Picture 12">
            <a:extLst>
              <a:ext uri="{FF2B5EF4-FFF2-40B4-BE49-F238E27FC236}">
                <a16:creationId xmlns:a16="http://schemas.microsoft.com/office/drawing/2014/main" id="{A2E564CA-3C52-8348-A476-8DEE167FED81}"/>
              </a:ext>
            </a:extLst>
          </p:cNvPr>
          <p:cNvPicPr>
            <a:picLocks noChangeAspect="1"/>
          </p:cNvPicPr>
          <p:nvPr/>
        </p:nvPicPr>
        <p:blipFill>
          <a:blip r:embed="rId4"/>
          <a:stretch>
            <a:fillRect/>
          </a:stretch>
        </p:blipFill>
        <p:spPr>
          <a:xfrm>
            <a:off x="9764103" y="4803568"/>
            <a:ext cx="1589016" cy="342365"/>
          </a:xfrm>
          <a:prstGeom prst="rect">
            <a:avLst/>
          </a:prstGeom>
        </p:spPr>
      </p:pic>
      <p:sp>
        <p:nvSpPr>
          <p:cNvPr id="3" name="TextBox 2">
            <a:extLst>
              <a:ext uri="{FF2B5EF4-FFF2-40B4-BE49-F238E27FC236}">
                <a16:creationId xmlns:a16="http://schemas.microsoft.com/office/drawing/2014/main" id="{D1849138-5D0D-4B41-97C6-86DFE7B2DFE3}"/>
              </a:ext>
            </a:extLst>
          </p:cNvPr>
          <p:cNvSpPr txBox="1"/>
          <p:nvPr/>
        </p:nvSpPr>
        <p:spPr>
          <a:xfrm>
            <a:off x="-1" y="404016"/>
            <a:ext cx="5820471" cy="2616101"/>
          </a:xfrm>
          <a:prstGeom prst="rect">
            <a:avLst/>
          </a:prstGeom>
          <a:noFill/>
        </p:spPr>
        <p:txBody>
          <a:bodyPr wrap="square" rtlCol="0">
            <a:spAutoFit/>
          </a:bodyPr>
          <a:lstStyle/>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NMCPs</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from </a:t>
            </a: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Benin, Burkina Faso, Cameroon, Chad, The Gambia, Ghana, Guinea, Guinea Bissau, Mali, Niger, Nigeria, Togo and Senegal</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University of Thiès :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Ibrahima</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Mbaye,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Fatimata</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Bintou</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Sall,  Amadou Seck, Ndeye Fatou Diop</a:t>
            </a:r>
          </a:p>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LSHTM:</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Paul Milligan, Susana Scott, Lamin Leigh</a:t>
            </a:r>
          </a:p>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WHO/TDR : </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Corinne Merle</a:t>
            </a:r>
          </a:p>
          <a:p>
            <a:pPr marL="0" marR="0" lvl="0" indent="0" algn="l" defTabSz="758952"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MMV :</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André Tchouatieu, Abena Poku-Awuku</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336532-25CF-4244-8A68-D79A37C77AE9}"/>
              </a:ext>
            </a:extLst>
          </p:cNvPr>
          <p:cNvPicPr>
            <a:picLocks noChangeAspect="1"/>
          </p:cNvPicPr>
          <p:nvPr/>
        </p:nvPicPr>
        <p:blipFill>
          <a:blip r:embed="rId5"/>
          <a:stretch>
            <a:fillRect/>
          </a:stretch>
        </p:blipFill>
        <p:spPr>
          <a:xfrm>
            <a:off x="7332114" y="4727576"/>
            <a:ext cx="1637474" cy="517653"/>
          </a:xfrm>
          <a:prstGeom prst="rect">
            <a:avLst/>
          </a:prstGeom>
        </p:spPr>
      </p:pic>
      <p:pic>
        <p:nvPicPr>
          <p:cNvPr id="11" name="Image 10">
            <a:extLst>
              <a:ext uri="{FF2B5EF4-FFF2-40B4-BE49-F238E27FC236}">
                <a16:creationId xmlns:a16="http://schemas.microsoft.com/office/drawing/2014/main" id="{C0E67498-468C-35FC-6ADD-0BD169BF9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389" y="4655317"/>
            <a:ext cx="769876" cy="802176"/>
          </a:xfrm>
          <a:prstGeom prst="rect">
            <a:avLst/>
          </a:prstGeom>
        </p:spPr>
      </p:pic>
      <p:sp>
        <p:nvSpPr>
          <p:cNvPr id="14" name="Rectangle 13">
            <a:extLst>
              <a:ext uri="{FF2B5EF4-FFF2-40B4-BE49-F238E27FC236}">
                <a16:creationId xmlns:a16="http://schemas.microsoft.com/office/drawing/2014/main" id="{971DBD86-EC24-DC9B-13E3-36442EFDB100}"/>
              </a:ext>
            </a:extLst>
          </p:cNvPr>
          <p:cNvSpPr/>
          <p:nvPr/>
        </p:nvSpPr>
        <p:spPr>
          <a:xfrm>
            <a:off x="1082955" y="3702691"/>
            <a:ext cx="393177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THANK YOU !!!!</a:t>
            </a:r>
            <a:endParaRPr kumimoji="0" lang="en-US" sz="44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pic>
        <p:nvPicPr>
          <p:cNvPr id="15" name="Picture 2" descr="C:\0_tdr_talk\0access_papers\main  paper\rebuttal\final\SMC blocks 2019_3.png">
            <a:extLst>
              <a:ext uri="{FF2B5EF4-FFF2-40B4-BE49-F238E27FC236}">
                <a16:creationId xmlns:a16="http://schemas.microsoft.com/office/drawing/2014/main" id="{12F06FA3-7CF5-3330-46ED-EBE9AC0E5310}"/>
              </a:ext>
            </a:extLst>
          </p:cNvPr>
          <p:cNvPicPr>
            <a:picLocks noChangeAspect="1" noChangeArrowheads="1"/>
          </p:cNvPicPr>
          <p:nvPr/>
        </p:nvPicPr>
        <p:blipFill>
          <a:blip r:embed="rId7" cstate="print">
            <a:alphaModFix amt="50000"/>
            <a:extLst>
              <a:ext uri="{28A0092B-C50C-407E-A947-70E740481C1C}">
                <a14:useLocalDpi xmlns:a14="http://schemas.microsoft.com/office/drawing/2010/main" val="0"/>
              </a:ext>
            </a:extLst>
          </a:blip>
          <a:srcRect/>
          <a:stretch>
            <a:fillRect/>
          </a:stretch>
        </p:blipFill>
        <p:spPr bwMode="auto">
          <a:xfrm>
            <a:off x="6371531" y="-124896"/>
            <a:ext cx="5196114" cy="367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0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 name="Picture 2" descr="C:\0_tdr_talk\0access_papers\main  paper\rebuttal\final\SMC blocks 2019_3.png">
            <a:extLst>
              <a:ext uri="{FF2B5EF4-FFF2-40B4-BE49-F238E27FC236}">
                <a16:creationId xmlns:a16="http://schemas.microsoft.com/office/drawing/2014/main" id="{7973D829-E983-AA4B-A4C5-0A7FD40011EB}"/>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4442445" y="315155"/>
            <a:ext cx="7813491" cy="55245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CABE1EEF-76E2-9A4B-8802-A062728CBACD}"/>
              </a:ext>
            </a:extLst>
          </p:cNvPr>
          <p:cNvPicPr>
            <a:picLocks noChangeAspect="1"/>
          </p:cNvPicPr>
          <p:nvPr/>
        </p:nvPicPr>
        <p:blipFill>
          <a:blip r:embed="rId4"/>
          <a:stretch>
            <a:fillRect/>
          </a:stretch>
        </p:blipFill>
        <p:spPr>
          <a:xfrm>
            <a:off x="2432052" y="5948889"/>
            <a:ext cx="1029606" cy="569254"/>
          </a:xfrm>
          <a:prstGeom prst="rect">
            <a:avLst/>
          </a:prstGeom>
        </p:spPr>
      </p:pic>
      <p:pic>
        <p:nvPicPr>
          <p:cNvPr id="13" name="Picture 12">
            <a:extLst>
              <a:ext uri="{FF2B5EF4-FFF2-40B4-BE49-F238E27FC236}">
                <a16:creationId xmlns:a16="http://schemas.microsoft.com/office/drawing/2014/main" id="{A2E564CA-3C52-8348-A476-8DEE167FED81}"/>
              </a:ext>
            </a:extLst>
          </p:cNvPr>
          <p:cNvPicPr>
            <a:picLocks noChangeAspect="1"/>
          </p:cNvPicPr>
          <p:nvPr/>
        </p:nvPicPr>
        <p:blipFill>
          <a:blip r:embed="rId5"/>
          <a:stretch>
            <a:fillRect/>
          </a:stretch>
        </p:blipFill>
        <p:spPr>
          <a:xfrm>
            <a:off x="8617857" y="5985487"/>
            <a:ext cx="1910246" cy="411576"/>
          </a:xfrm>
          <a:prstGeom prst="rect">
            <a:avLst/>
          </a:prstGeom>
        </p:spPr>
      </p:pic>
      <p:pic>
        <p:nvPicPr>
          <p:cNvPr id="2" name="Picture 1" descr="A close up of a logo&#10;&#10;Description automatically generated">
            <a:extLst>
              <a:ext uri="{FF2B5EF4-FFF2-40B4-BE49-F238E27FC236}">
                <a16:creationId xmlns:a16="http://schemas.microsoft.com/office/drawing/2014/main" id="{6D28A785-C838-AB41-B7CF-28597C1294ED}"/>
              </a:ext>
            </a:extLst>
          </p:cNvPr>
          <p:cNvPicPr>
            <a:picLocks noChangeAspect="1"/>
          </p:cNvPicPr>
          <p:nvPr/>
        </p:nvPicPr>
        <p:blipFill>
          <a:blip r:embed="rId6"/>
          <a:stretch>
            <a:fillRect/>
          </a:stretch>
        </p:blipFill>
        <p:spPr>
          <a:xfrm>
            <a:off x="225874" y="235858"/>
            <a:ext cx="3914963" cy="3627332"/>
          </a:xfrm>
          <a:prstGeom prst="rect">
            <a:avLst/>
          </a:prstGeom>
        </p:spPr>
      </p:pic>
      <p:sp>
        <p:nvSpPr>
          <p:cNvPr id="5" name="Rectangle 4">
            <a:extLst>
              <a:ext uri="{FF2B5EF4-FFF2-40B4-BE49-F238E27FC236}">
                <a16:creationId xmlns:a16="http://schemas.microsoft.com/office/drawing/2014/main" id="{407D52E9-2B79-E64A-BEEB-2BF1CC15E065}"/>
              </a:ext>
            </a:extLst>
          </p:cNvPr>
          <p:cNvSpPr/>
          <p:nvPr/>
        </p:nvSpPr>
        <p:spPr>
          <a:xfrm>
            <a:off x="4698609" y="4970119"/>
            <a:ext cx="2560320" cy="614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NMCP</a:t>
            </a:r>
          </a:p>
        </p:txBody>
      </p:sp>
      <p:sp>
        <p:nvSpPr>
          <p:cNvPr id="3" name="TextBox 2">
            <a:extLst>
              <a:ext uri="{FF2B5EF4-FFF2-40B4-BE49-F238E27FC236}">
                <a16:creationId xmlns:a16="http://schemas.microsoft.com/office/drawing/2014/main" id="{D1849138-5D0D-4B41-97C6-86DFE7B2DFE3}"/>
              </a:ext>
            </a:extLst>
          </p:cNvPr>
          <p:cNvSpPr txBox="1"/>
          <p:nvPr/>
        </p:nvSpPr>
        <p:spPr>
          <a:xfrm>
            <a:off x="225875" y="3888383"/>
            <a:ext cx="484585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NMCPs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Benin, Burkina Faso, Cameroon, Chad, The Gambia, Ghana, Guinea, Guinea Bissau, Mali, Niger, Nigeria, Togo and Senegal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University of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Thies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Ibrahima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Mbaye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Fatimatou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Bintou</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Sall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Amadou Seck, Ndeye Fatou Diop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LSHTM: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Paul Milligan, Susana Scott, Lucy Bell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WHO/TDR :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Corinne Merle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MMV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Andre Tchouatieu, Abena Poku-Awuku</a:t>
            </a:r>
          </a:p>
        </p:txBody>
      </p:sp>
      <p:pic>
        <p:nvPicPr>
          <p:cNvPr id="4" name="Picture 3">
            <a:extLst>
              <a:ext uri="{FF2B5EF4-FFF2-40B4-BE49-F238E27FC236}">
                <a16:creationId xmlns:a16="http://schemas.microsoft.com/office/drawing/2014/main" id="{A0D76471-8F51-D54A-AC56-CA27172BA0F0}"/>
              </a:ext>
            </a:extLst>
          </p:cNvPr>
          <p:cNvPicPr>
            <a:picLocks noChangeAspect="1"/>
          </p:cNvPicPr>
          <p:nvPr/>
        </p:nvPicPr>
        <p:blipFill>
          <a:blip r:embed="rId7"/>
          <a:stretch>
            <a:fillRect/>
          </a:stretch>
        </p:blipFill>
        <p:spPr>
          <a:xfrm>
            <a:off x="9572980" y="49362"/>
            <a:ext cx="1244600" cy="1117600"/>
          </a:xfrm>
          <a:prstGeom prst="rect">
            <a:avLst/>
          </a:prstGeom>
        </p:spPr>
      </p:pic>
      <p:pic>
        <p:nvPicPr>
          <p:cNvPr id="7" name="Picture 6">
            <a:extLst>
              <a:ext uri="{FF2B5EF4-FFF2-40B4-BE49-F238E27FC236}">
                <a16:creationId xmlns:a16="http://schemas.microsoft.com/office/drawing/2014/main" id="{B9336532-25CF-4244-8A68-D79A37C77AE9}"/>
              </a:ext>
            </a:extLst>
          </p:cNvPr>
          <p:cNvPicPr>
            <a:picLocks noChangeAspect="1"/>
          </p:cNvPicPr>
          <p:nvPr/>
        </p:nvPicPr>
        <p:blipFill>
          <a:blip r:embed="rId8"/>
          <a:stretch>
            <a:fillRect/>
          </a:stretch>
        </p:blipFill>
        <p:spPr>
          <a:xfrm>
            <a:off x="5179168" y="5857662"/>
            <a:ext cx="1968500" cy="622300"/>
          </a:xfrm>
          <a:prstGeom prst="rect">
            <a:avLst/>
          </a:prstGeom>
        </p:spPr>
      </p:pic>
      <p:pic>
        <p:nvPicPr>
          <p:cNvPr id="11" name="Image 10">
            <a:extLst>
              <a:ext uri="{FF2B5EF4-FFF2-40B4-BE49-F238E27FC236}">
                <a16:creationId xmlns:a16="http://schemas.microsoft.com/office/drawing/2014/main" id="{C0E67498-468C-35FC-6ADD-0BD169BF9D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278" y="5782316"/>
            <a:ext cx="925512" cy="964341"/>
          </a:xfrm>
          <a:prstGeom prst="rect">
            <a:avLst/>
          </a:prstGeom>
        </p:spPr>
      </p:pic>
      <p:sp>
        <p:nvSpPr>
          <p:cNvPr id="14" name="Rectangle 13">
            <a:extLst>
              <a:ext uri="{FF2B5EF4-FFF2-40B4-BE49-F238E27FC236}">
                <a16:creationId xmlns:a16="http://schemas.microsoft.com/office/drawing/2014/main" id="{A8CDD0DD-95F8-A29E-24C7-119F437C157D}"/>
              </a:ext>
            </a:extLst>
          </p:cNvPr>
          <p:cNvSpPr/>
          <p:nvPr/>
        </p:nvSpPr>
        <p:spPr>
          <a:xfrm>
            <a:off x="5071731" y="4892775"/>
            <a:ext cx="393177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THANK YOU !!!!</a:t>
            </a:r>
            <a:endParaRPr kumimoji="0" lang="en-US" sz="44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746102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A close up of a sign&#10;&#10;Description generated with very high confidence">
            <a:extLst>
              <a:ext uri="{FF2B5EF4-FFF2-40B4-BE49-F238E27FC236}">
                <a16:creationId xmlns:a16="http://schemas.microsoft.com/office/drawing/2014/main" id="{C41B5B38-6130-B34A-BF17-BC496F3BC60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6662" y="1369424"/>
            <a:ext cx="1650533" cy="1588946"/>
          </a:xfrm>
          <a:prstGeom prst="rect">
            <a:avLst/>
          </a:prstGeom>
        </p:spPr>
      </p:pic>
      <p:pic>
        <p:nvPicPr>
          <p:cNvPr id="2" name="Picture 1" descr="A close up of a logo&#10;&#10;Description automatically generated">
            <a:extLst>
              <a:ext uri="{FF2B5EF4-FFF2-40B4-BE49-F238E27FC236}">
                <a16:creationId xmlns:a16="http://schemas.microsoft.com/office/drawing/2014/main" id="{6D28A785-C838-AB41-B7CF-28597C1294ED}"/>
              </a:ext>
            </a:extLst>
          </p:cNvPr>
          <p:cNvPicPr>
            <a:picLocks noChangeAspect="1"/>
          </p:cNvPicPr>
          <p:nvPr/>
        </p:nvPicPr>
        <p:blipFill>
          <a:blip r:embed="rId4"/>
          <a:stretch>
            <a:fillRect/>
          </a:stretch>
        </p:blipFill>
        <p:spPr>
          <a:xfrm>
            <a:off x="10361923" y="1213016"/>
            <a:ext cx="1713136" cy="1588934"/>
          </a:xfrm>
          <a:prstGeom prst="rect">
            <a:avLst/>
          </a:prstGeom>
        </p:spPr>
      </p:pic>
      <p:sp>
        <p:nvSpPr>
          <p:cNvPr id="7" name="Titre 6">
            <a:extLst>
              <a:ext uri="{FF2B5EF4-FFF2-40B4-BE49-F238E27FC236}">
                <a16:creationId xmlns:a16="http://schemas.microsoft.com/office/drawing/2014/main" id="{3BA0FEE6-672F-7849-A6B0-7D335CB92EF5}"/>
              </a:ext>
            </a:extLst>
          </p:cNvPr>
          <p:cNvSpPr>
            <a:spLocks noGrp="1"/>
          </p:cNvSpPr>
          <p:nvPr>
            <p:ph type="title"/>
          </p:nvPr>
        </p:nvSpPr>
        <p:spPr>
          <a:xfrm>
            <a:off x="315686" y="2323169"/>
            <a:ext cx="11636828" cy="2312126"/>
          </a:xfrm>
        </p:spPr>
        <p:txBody>
          <a:bodyPr vert="horz" lIns="91440" tIns="45720" rIns="91440" bIns="45720" rtlCol="0" anchor="b">
            <a:noAutofit/>
          </a:bodyPr>
          <a:lstStyle/>
          <a:p>
            <a:r>
              <a:rPr lang="en-GB" sz="3200" b="1" dirty="0">
                <a:solidFill>
                  <a:srgbClr val="002060"/>
                </a:solidFill>
                <a:latin typeface="Arial Narrow" panose="020B0606020202030204" pitchFamily="34" charset="0"/>
              </a:rPr>
              <a:t>NMPs</a:t>
            </a:r>
            <a:r>
              <a:rPr lang="en-GB" sz="3200" dirty="0">
                <a:solidFill>
                  <a:srgbClr val="002060"/>
                </a:solidFill>
                <a:latin typeface="Arial Narrow" panose="020B0606020202030204" pitchFamily="34" charset="0"/>
              </a:rPr>
              <a:t>: Benin, Burkina Faso, Cameroon, Chad, Ghana, Gambia, Guinea, Guinea Bissau, Mali, Niger, Nigeria, Senegal, Togo and Mauritania</a:t>
            </a:r>
            <a:endParaRPr lang="en-GB" sz="3200" kern="1200" dirty="0">
              <a:solidFill>
                <a:srgbClr val="002060"/>
              </a:solidFill>
            </a:endParaRPr>
          </a:p>
        </p:txBody>
      </p:sp>
      <p:sp>
        <p:nvSpPr>
          <p:cNvPr id="3" name="Rectangle 2"/>
          <p:cNvSpPr/>
          <p:nvPr/>
        </p:nvSpPr>
        <p:spPr>
          <a:xfrm>
            <a:off x="7432913" y="5839098"/>
            <a:ext cx="393177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THANK YOU !!!!</a:t>
            </a:r>
            <a:endParaRPr kumimoji="0" lang="en-US" sz="44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98591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1D2F55-A508-7118-B3D8-171A2615F246}"/>
              </a:ext>
            </a:extLst>
          </p:cNvPr>
          <p:cNvSpPr/>
          <p:nvPr/>
        </p:nvSpPr>
        <p:spPr>
          <a:xfrm>
            <a:off x="99722" y="101972"/>
            <a:ext cx="3247561" cy="6428847"/>
          </a:xfrm>
          <a:prstGeom prst="rect">
            <a:avLst/>
          </a:prstGeom>
          <a:gradFill flip="none" rotWithShape="1">
            <a:gsLst>
              <a:gs pos="0">
                <a:srgbClr val="FBD1AE"/>
              </a:gs>
              <a:gs pos="29000">
                <a:schemeClr val="bg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9">
            <a:extLst>
              <a:ext uri="{FF2B5EF4-FFF2-40B4-BE49-F238E27FC236}">
                <a16:creationId xmlns:a16="http://schemas.microsoft.com/office/drawing/2014/main" id="{B9D89FBA-8799-561D-8BFC-92E9D52CAB3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18433" y="3058163"/>
            <a:ext cx="1928902" cy="1136840"/>
          </a:xfrm>
          <a:prstGeom prst="rect">
            <a:avLst/>
          </a:prstGeom>
        </p:spPr>
      </p:pic>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05" y="101972"/>
            <a:ext cx="2757267" cy="2757267"/>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2" name="Rectangle 21">
            <a:extLst>
              <a:ext uri="{FF2B5EF4-FFF2-40B4-BE49-F238E27FC236}">
                <a16:creationId xmlns:a16="http://schemas.microsoft.com/office/drawing/2014/main" id="{D68B6630-A1DB-2BCD-D414-1611BE8DC162}"/>
              </a:ext>
            </a:extLst>
          </p:cNvPr>
          <p:cNvSpPr/>
          <p:nvPr/>
        </p:nvSpPr>
        <p:spPr>
          <a:xfrm>
            <a:off x="3374172" y="1096491"/>
            <a:ext cx="8980277" cy="4696670"/>
          </a:xfrm>
          <a:prstGeom prst="rect">
            <a:avLst/>
          </a:prstGeom>
        </p:spPr>
        <p:txBody>
          <a:bodyPr wrap="square">
            <a:spAutoFit/>
          </a:bodyPr>
          <a:lstStyle/>
          <a:p>
            <a:pPr algn="ctr">
              <a:lnSpc>
                <a:spcPct val="107000"/>
              </a:lnSpc>
            </a:pPr>
            <a:r>
              <a:rPr lang="en-GB" sz="2667" b="1" dirty="0"/>
              <a:t>SCALING UP SMC IN NIGERIA: COMMUNITY PERCEPTION AND PUBLIC ENGAGEMENT: A QUALITATIVE STUDY IN 5 STATES</a:t>
            </a:r>
          </a:p>
          <a:p>
            <a:pPr algn="ctr">
              <a:lnSpc>
                <a:spcPct val="107000"/>
              </a:lnSpc>
            </a:pPr>
            <a:endParaRPr lang="en-GB" sz="2667" b="1" dirty="0"/>
          </a:p>
          <a:p>
            <a:pPr algn="ctr">
              <a:lnSpc>
                <a:spcPct val="107000"/>
              </a:lnSpc>
            </a:pPr>
            <a:r>
              <a:rPr lang="en-GB" sz="2200" b="1" dirty="0"/>
              <a:t>DR. NNENNA OGBULAFOR</a:t>
            </a:r>
            <a:br>
              <a:rPr lang="en-GB" sz="2200" b="1" dirty="0">
                <a:latin typeface="Bahnschrift" panose="020B0502040204020203" pitchFamily="34" charset="0"/>
              </a:rPr>
            </a:br>
            <a:r>
              <a:rPr lang="en-GB" sz="2200" b="1" dirty="0">
                <a:latin typeface="Bahnschrift" panose="020B0502040204020203" pitchFamily="34" charset="0"/>
              </a:rPr>
              <a:t>NATIONAL MALARIA ELIMINATION PROGRAMME </a:t>
            </a:r>
          </a:p>
          <a:p>
            <a:pPr algn="ctr">
              <a:lnSpc>
                <a:spcPct val="107000"/>
              </a:lnSpc>
            </a:pPr>
            <a:r>
              <a:rPr lang="en-GB" sz="2200" b="1" dirty="0">
                <a:latin typeface="Bahnschrift" panose="020B0502040204020203" pitchFamily="34" charset="0"/>
              </a:rPr>
              <a:t>ABUJA, NIGERIA</a:t>
            </a:r>
            <a:endParaRPr lang="en-GB" sz="2200" b="1" dirty="0"/>
          </a:p>
          <a:p>
            <a:pPr algn="ctr">
              <a:lnSpc>
                <a:spcPct val="107000"/>
              </a:lnSpc>
            </a:pPr>
            <a:endParaRPr lang="en-GB" sz="2667" b="1" dirty="0"/>
          </a:p>
          <a:p>
            <a:pPr algn="ctr">
              <a:lnSpc>
                <a:spcPct val="107000"/>
              </a:lnSpc>
            </a:pPr>
            <a:r>
              <a:rPr lang="en-GB" sz="2600" b="1" dirty="0">
                <a:latin typeface="Bahnschrift" panose="020B0502040204020203" pitchFamily="34" charset="0"/>
                <a:ea typeface="Verdana" panose="020B0604030504040204" pitchFamily="34" charset="0"/>
                <a:cs typeface="Times New Roman" panose="02020603050405020304" pitchFamily="18" charset="0"/>
              </a:rPr>
              <a:t>EDCTP FORUM</a:t>
            </a:r>
          </a:p>
          <a:p>
            <a:pPr algn="ctr">
              <a:lnSpc>
                <a:spcPct val="107000"/>
              </a:lnSpc>
            </a:pPr>
            <a:r>
              <a:rPr lang="en-GB" sz="2600" b="1" dirty="0">
                <a:latin typeface="Bahnschrift" panose="020B0502040204020203" pitchFamily="34" charset="0"/>
                <a:ea typeface="Verdana" panose="020B0604030504040204" pitchFamily="34" charset="0"/>
                <a:cs typeface="Times New Roman" panose="02020603050405020304" pitchFamily="18" charset="0"/>
              </a:rPr>
              <a:t>7-10 NOV 2023  PARIS,  FRANCE</a:t>
            </a:r>
            <a:endParaRPr lang="en-US" sz="2600" dirty="0">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pPr>
            <a:br>
              <a:rPr lang="en-GB" sz="3200" b="1" dirty="0"/>
            </a:br>
            <a:endParaRPr lang="en-GB" sz="2400" b="1" dirty="0">
              <a:latin typeface="Bahnschrift" panose="020B0502040204020203" pitchFamily="34" charset="0"/>
              <a:ea typeface="Verdana" panose="020B0604030504040204" pitchFamily="34" charset="0"/>
              <a:cs typeface="Times New Roman" panose="02020603050405020304" pitchFamily="18" charset="0"/>
            </a:endParaRPr>
          </a:p>
        </p:txBody>
      </p:sp>
      <p:pic>
        <p:nvPicPr>
          <p:cNvPr id="23" name="Picture 22" descr="E:\Things to Do V (2012)\National RBM logos.jpg">
            <a:extLst>
              <a:ext uri="{FF2B5EF4-FFF2-40B4-BE49-F238E27FC236}">
                <a16:creationId xmlns:a16="http://schemas.microsoft.com/office/drawing/2014/main" id="{72FC0128-22D8-2FA5-B2F3-317E12475386}"/>
              </a:ext>
            </a:extLst>
          </p:cNvPr>
          <p:cNvPicPr/>
          <p:nvPr/>
        </p:nvPicPr>
        <p:blipFill>
          <a:blip r:embed="rId8"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24" name="Picture 23">
            <a:extLst>
              <a:ext uri="{FF2B5EF4-FFF2-40B4-BE49-F238E27FC236}">
                <a16:creationId xmlns:a16="http://schemas.microsoft.com/office/drawing/2014/main" id="{C56181A1-7856-8FF6-CEF9-1F7D1F963714}"/>
              </a:ext>
            </a:extLst>
          </p:cNvPr>
          <p:cNvPicPr>
            <a:picLocks noChangeAspect="1"/>
          </p:cNvPicPr>
          <p:nvPr/>
        </p:nvPicPr>
        <p:blipFill>
          <a:blip r:embed="rId9"/>
          <a:stretch>
            <a:fillRect/>
          </a:stretch>
        </p:blipFill>
        <p:spPr>
          <a:xfrm>
            <a:off x="10931949" y="5861050"/>
            <a:ext cx="1147344" cy="1044574"/>
          </a:xfrm>
          <a:prstGeom prst="rect">
            <a:avLst/>
          </a:prstGeom>
        </p:spPr>
      </p:pic>
    </p:spTree>
    <p:extLst>
      <p:ext uri="{BB962C8B-B14F-4D97-AF65-F5344CB8AC3E}">
        <p14:creationId xmlns:p14="http://schemas.microsoft.com/office/powerpoint/2010/main" val="62170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23" name="Picture 22" descr="E:\Things to Do V (2012)\National RBM logos.jpg">
            <a:extLst>
              <a:ext uri="{FF2B5EF4-FFF2-40B4-BE49-F238E27FC236}">
                <a16:creationId xmlns:a16="http://schemas.microsoft.com/office/drawing/2014/main" id="{72FC0128-22D8-2FA5-B2F3-317E12475386}"/>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24" name="Picture 23">
            <a:extLst>
              <a:ext uri="{FF2B5EF4-FFF2-40B4-BE49-F238E27FC236}">
                <a16:creationId xmlns:a16="http://schemas.microsoft.com/office/drawing/2014/main" id="{C56181A1-7856-8FF6-CEF9-1F7D1F963714}"/>
              </a:ext>
            </a:extLst>
          </p:cNvPr>
          <p:cNvPicPr>
            <a:picLocks noChangeAspect="1"/>
          </p:cNvPicPr>
          <p:nvPr/>
        </p:nvPicPr>
        <p:blipFill>
          <a:blip r:embed="rId8"/>
          <a:stretch>
            <a:fillRect/>
          </a:stretch>
        </p:blipFill>
        <p:spPr>
          <a:xfrm>
            <a:off x="10931949" y="5861050"/>
            <a:ext cx="1147344" cy="1044574"/>
          </a:xfrm>
          <a:prstGeom prst="rect">
            <a:avLst/>
          </a:prstGeom>
        </p:spPr>
      </p:pic>
      <p:sp>
        <p:nvSpPr>
          <p:cNvPr id="2" name="Title 1">
            <a:extLst>
              <a:ext uri="{FF2B5EF4-FFF2-40B4-BE49-F238E27FC236}">
                <a16:creationId xmlns:a16="http://schemas.microsoft.com/office/drawing/2014/main" id="{CEB083BB-39DB-4935-3EB4-63FAB95A69BE}"/>
              </a:ext>
            </a:extLst>
          </p:cNvPr>
          <p:cNvSpPr txBox="1">
            <a:spLocks/>
          </p:cNvSpPr>
          <p:nvPr/>
        </p:nvSpPr>
        <p:spPr>
          <a:xfrm>
            <a:off x="21484" y="94983"/>
            <a:ext cx="11358640" cy="9573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900" b="1" dirty="0">
                <a:solidFill>
                  <a:schemeClr val="accent6">
                    <a:lumMod val="50000"/>
                  </a:schemeClr>
                </a:solidFill>
                <a:latin typeface="+mn-lt"/>
              </a:rPr>
              <a:t>Introduction  of Seasonal Malaria Chemo-prevention</a:t>
            </a:r>
          </a:p>
        </p:txBody>
      </p:sp>
      <p:sp>
        <p:nvSpPr>
          <p:cNvPr id="3" name="Content Placeholder 5">
            <a:extLst>
              <a:ext uri="{FF2B5EF4-FFF2-40B4-BE49-F238E27FC236}">
                <a16:creationId xmlns:a16="http://schemas.microsoft.com/office/drawing/2014/main" id="{C038F818-201B-0488-03B8-FD149F5FBD08}"/>
              </a:ext>
            </a:extLst>
          </p:cNvPr>
          <p:cNvSpPr txBox="1">
            <a:spLocks/>
          </p:cNvSpPr>
          <p:nvPr/>
        </p:nvSpPr>
        <p:spPr>
          <a:xfrm>
            <a:off x="602428" y="1338729"/>
            <a:ext cx="10555567" cy="401646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GB" sz="2200" dirty="0">
              <a:ea typeface="Tahoma" panose="020B0604030504040204" pitchFamily="34" charset="0"/>
              <a:cs typeface="Tahoma" panose="020B0604030504040204" pitchFamily="34" charset="0"/>
            </a:endParaRPr>
          </a:p>
          <a:p>
            <a:pPr marL="457200" indent="-457200" algn="just">
              <a:buFont typeface="Arial" panose="020B0604020202020204" pitchFamily="34" charset="0"/>
              <a:buChar char="•"/>
            </a:pPr>
            <a:r>
              <a:rPr lang="en-GB" sz="3200" dirty="0">
                <a:ea typeface="Tahoma" panose="020B0604030504040204" pitchFamily="34" charset="0"/>
                <a:cs typeface="Tahoma" panose="020B0604030504040204" pitchFamily="34" charset="0"/>
              </a:rPr>
              <a:t>SMC was adopted in 2014 in Nigeria following WHO recommendation in 2012 and in-country pilot in 2013</a:t>
            </a:r>
          </a:p>
          <a:p>
            <a:pPr marL="365760" indent="-457200" algn="just">
              <a:buFont typeface="Arial" panose="020B0604020202020204" pitchFamily="34" charset="0"/>
              <a:buChar char="•"/>
            </a:pPr>
            <a:r>
              <a:rPr lang="en-US" sz="3200" dirty="0">
                <a:ea typeface="Tahoma" panose="020B0604030504040204" pitchFamily="34" charset="0"/>
                <a:cs typeface="Tahoma" panose="020B0604030504040204" pitchFamily="34" charset="0"/>
              </a:rPr>
              <a:t>SMC was scaled up in 2022 to all the eligible states (21) in the country</a:t>
            </a:r>
            <a:endParaRPr lang="en-US" sz="3200" dirty="0"/>
          </a:p>
          <a:p>
            <a:pPr marL="365760" indent="-457200" algn="just">
              <a:buFont typeface="Arial" panose="020B0604020202020204" pitchFamily="34" charset="0"/>
              <a:buChar char="•"/>
            </a:pPr>
            <a:r>
              <a:rPr lang="en-US" altLang="en-US" sz="3200" b="1" dirty="0">
                <a:cs typeface="Arial" panose="020B0604020202020204" pitchFamily="34" charset="0"/>
              </a:rPr>
              <a:t>A</a:t>
            </a:r>
            <a:r>
              <a:rPr lang="en-GB" altLang="en-US" sz="3200" b="1" dirty="0">
                <a:cs typeface="Arial" panose="020B0604020202020204" pitchFamily="34" charset="0"/>
              </a:rPr>
              <a:t> total of 27,638,429 children were reached with SMC in 2022  </a:t>
            </a:r>
            <a:endParaRPr lang="en-US" sz="3200" dirty="0">
              <a:ea typeface="Tahoma" panose="020B0604030504040204" pitchFamily="34" charset="0"/>
              <a:cs typeface="Tahoma" panose="020B0604030504040204" pitchFamily="34" charset="0"/>
            </a:endParaRPr>
          </a:p>
          <a:p>
            <a:pPr algn="just"/>
            <a:endParaRPr lang="en-GB" sz="2800" dirty="0">
              <a:ea typeface="Tahoma" panose="020B0604030504040204" pitchFamily="34" charset="0"/>
              <a:cs typeface="Tahoma" panose="020B0604030504040204" pitchFamily="34" charset="0"/>
            </a:endParaRPr>
          </a:p>
          <a:p>
            <a:endParaRPr lang="en-US" sz="2000" dirty="0"/>
          </a:p>
        </p:txBody>
      </p:sp>
    </p:spTree>
    <p:extLst>
      <p:ext uri="{BB962C8B-B14F-4D97-AF65-F5344CB8AC3E}">
        <p14:creationId xmlns:p14="http://schemas.microsoft.com/office/powerpoint/2010/main" val="772882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23" name="Picture 22" descr="E:\Things to Do V (2012)\National RBM logos.jpg">
            <a:extLst>
              <a:ext uri="{FF2B5EF4-FFF2-40B4-BE49-F238E27FC236}">
                <a16:creationId xmlns:a16="http://schemas.microsoft.com/office/drawing/2014/main" id="{72FC0128-22D8-2FA5-B2F3-317E12475386}"/>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24" name="Picture 23">
            <a:extLst>
              <a:ext uri="{FF2B5EF4-FFF2-40B4-BE49-F238E27FC236}">
                <a16:creationId xmlns:a16="http://schemas.microsoft.com/office/drawing/2014/main" id="{C56181A1-7856-8FF6-CEF9-1F7D1F963714}"/>
              </a:ext>
            </a:extLst>
          </p:cNvPr>
          <p:cNvPicPr>
            <a:picLocks noChangeAspect="1"/>
          </p:cNvPicPr>
          <p:nvPr/>
        </p:nvPicPr>
        <p:blipFill>
          <a:blip r:embed="rId8"/>
          <a:stretch>
            <a:fillRect/>
          </a:stretch>
        </p:blipFill>
        <p:spPr>
          <a:xfrm>
            <a:off x="10931949" y="5861050"/>
            <a:ext cx="1147344" cy="1044574"/>
          </a:xfrm>
          <a:prstGeom prst="rect">
            <a:avLst/>
          </a:prstGeom>
        </p:spPr>
      </p:pic>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19774"/>
            <a:ext cx="11029065" cy="8267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accent6">
                    <a:lumMod val="50000"/>
                  </a:schemeClr>
                </a:solidFill>
                <a:latin typeface="+mn-lt"/>
              </a:rPr>
              <a:t>Milestones in SMC Implementation</a:t>
            </a:r>
            <a:endParaRPr lang="en-US" sz="3800" dirty="0">
              <a:solidFill>
                <a:schemeClr val="accent6">
                  <a:lumMod val="50000"/>
                </a:schemeClr>
              </a:solidFill>
              <a:latin typeface="+mn-lt"/>
            </a:endParaRPr>
          </a:p>
        </p:txBody>
      </p:sp>
      <p:pic>
        <p:nvPicPr>
          <p:cNvPr id="4" name="Picture 3">
            <a:extLst>
              <a:ext uri="{FF2B5EF4-FFF2-40B4-BE49-F238E27FC236}">
                <a16:creationId xmlns:a16="http://schemas.microsoft.com/office/drawing/2014/main" id="{ABF7518F-6028-FAA4-AAC2-10EC178B7002}"/>
              </a:ext>
            </a:extLst>
          </p:cNvPr>
          <p:cNvPicPr>
            <a:picLocks noChangeAspect="1"/>
          </p:cNvPicPr>
          <p:nvPr/>
        </p:nvPicPr>
        <p:blipFill>
          <a:blip r:embed="rId9"/>
          <a:stretch>
            <a:fillRect/>
          </a:stretch>
        </p:blipFill>
        <p:spPr>
          <a:xfrm>
            <a:off x="451821" y="1640963"/>
            <a:ext cx="11627472" cy="3871566"/>
          </a:xfrm>
          <a:prstGeom prst="rect">
            <a:avLst/>
          </a:prstGeom>
        </p:spPr>
      </p:pic>
      <p:sp>
        <p:nvSpPr>
          <p:cNvPr id="5" name="Rectangle 4">
            <a:extLst>
              <a:ext uri="{FF2B5EF4-FFF2-40B4-BE49-F238E27FC236}">
                <a16:creationId xmlns:a16="http://schemas.microsoft.com/office/drawing/2014/main" id="{5931FCF6-2D6F-8406-EEE4-A86AD38E0291}"/>
              </a:ext>
            </a:extLst>
          </p:cNvPr>
          <p:cNvSpPr/>
          <p:nvPr/>
        </p:nvSpPr>
        <p:spPr>
          <a:xfrm>
            <a:off x="153637" y="1036236"/>
            <a:ext cx="6044883" cy="369332"/>
          </a:xfrm>
          <a:prstGeom prst="rect">
            <a:avLst/>
          </a:prstGeom>
        </p:spPr>
        <p:txBody>
          <a:bodyPr wrap="square">
            <a:spAutoFit/>
          </a:bodyPr>
          <a:lstStyle/>
          <a:p>
            <a:pPr marL="285750" indent="-285750">
              <a:buFont typeface="Wingdings" pitchFamily="2" charset="2"/>
              <a:buChar char="§"/>
            </a:pPr>
            <a:r>
              <a:rPr lang="en-US" b="1" dirty="0">
                <a:solidFill>
                  <a:schemeClr val="accent5"/>
                </a:solidFill>
              </a:rPr>
              <a:t>Maps of Nigeria Showing Coverage 2013-2022</a:t>
            </a:r>
            <a:endParaRPr lang="en-US" dirty="0">
              <a:solidFill>
                <a:schemeClr val="accent5"/>
              </a:solidFill>
            </a:endParaRPr>
          </a:p>
        </p:txBody>
      </p:sp>
      <p:sp>
        <p:nvSpPr>
          <p:cNvPr id="6" name="Rectangle 5">
            <a:extLst>
              <a:ext uri="{FF2B5EF4-FFF2-40B4-BE49-F238E27FC236}">
                <a16:creationId xmlns:a16="http://schemas.microsoft.com/office/drawing/2014/main" id="{DEF15F74-A0C2-8046-7E0E-23FC9EC8E75C}"/>
              </a:ext>
            </a:extLst>
          </p:cNvPr>
          <p:cNvSpPr/>
          <p:nvPr/>
        </p:nvSpPr>
        <p:spPr>
          <a:xfrm>
            <a:off x="42941" y="5693582"/>
            <a:ext cx="6985298" cy="646331"/>
          </a:xfrm>
          <a:prstGeom prst="rect">
            <a:avLst/>
          </a:prstGeom>
        </p:spPr>
        <p:txBody>
          <a:bodyPr wrap="square">
            <a:spAutoFit/>
          </a:bodyPr>
          <a:lstStyle/>
          <a:p>
            <a:pPr marL="285750" indent="-285750">
              <a:buFont typeface="Wingdings" panose="05000000000000000000" pitchFamily="2" charset="2"/>
              <a:buChar char="§"/>
            </a:pPr>
            <a:r>
              <a:rPr lang="en-US" b="1" dirty="0">
                <a:solidFill>
                  <a:schemeClr val="accent5"/>
                </a:solidFill>
                <a:cs typeface="Arial" panose="020B0604020202020204" pitchFamily="34" charset="0"/>
              </a:rPr>
              <a:t>All the states in the Northwest, North East and Northcentral</a:t>
            </a:r>
          </a:p>
          <a:p>
            <a:pPr marL="285750" indent="-285750">
              <a:buFont typeface="Wingdings" panose="05000000000000000000" pitchFamily="2" charset="2"/>
              <a:buChar char="§"/>
            </a:pPr>
            <a:endParaRPr lang="en-US" b="1" dirty="0">
              <a:solidFill>
                <a:schemeClr val="accent5"/>
              </a:solidFill>
            </a:endParaRPr>
          </a:p>
        </p:txBody>
      </p:sp>
    </p:spTree>
    <p:extLst>
      <p:ext uri="{BB962C8B-B14F-4D97-AF65-F5344CB8AC3E}">
        <p14:creationId xmlns:p14="http://schemas.microsoft.com/office/powerpoint/2010/main" val="27685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23" name="Picture 22" descr="E:\Things to Do V (2012)\National RBM logos.jpg">
            <a:extLst>
              <a:ext uri="{FF2B5EF4-FFF2-40B4-BE49-F238E27FC236}">
                <a16:creationId xmlns:a16="http://schemas.microsoft.com/office/drawing/2014/main" id="{72FC0128-22D8-2FA5-B2F3-317E12475386}"/>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24" name="Picture 23">
            <a:extLst>
              <a:ext uri="{FF2B5EF4-FFF2-40B4-BE49-F238E27FC236}">
                <a16:creationId xmlns:a16="http://schemas.microsoft.com/office/drawing/2014/main" id="{C56181A1-7856-8FF6-CEF9-1F7D1F963714}"/>
              </a:ext>
            </a:extLst>
          </p:cNvPr>
          <p:cNvPicPr>
            <a:picLocks noChangeAspect="1"/>
          </p:cNvPicPr>
          <p:nvPr/>
        </p:nvPicPr>
        <p:blipFill>
          <a:blip r:embed="rId8"/>
          <a:stretch>
            <a:fillRect/>
          </a:stretch>
        </p:blipFill>
        <p:spPr>
          <a:xfrm>
            <a:off x="10931949" y="5861050"/>
            <a:ext cx="1147344" cy="1044574"/>
          </a:xfrm>
          <a:prstGeom prst="rect">
            <a:avLst/>
          </a:prstGeom>
        </p:spPr>
      </p:pic>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61485"/>
            <a:ext cx="11029065" cy="95731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accent6">
                    <a:lumMod val="50000"/>
                  </a:schemeClr>
                </a:solidFill>
                <a:latin typeface="+mn-lt"/>
              </a:rPr>
              <a:t>Facilitators and Barriers to Uptake of Seasonal Malaria Chemoprevention in Nigeria: A Qualitative Approach</a:t>
            </a:r>
            <a:endParaRPr lang="en-US" sz="3800" b="1" dirty="0">
              <a:solidFill>
                <a:schemeClr val="accent6">
                  <a:lumMod val="50000"/>
                </a:schemeClr>
              </a:solidFill>
              <a:latin typeface="+mn-lt"/>
            </a:endParaRPr>
          </a:p>
        </p:txBody>
      </p:sp>
      <p:sp>
        <p:nvSpPr>
          <p:cNvPr id="5" name="Content Placeholder 2">
            <a:extLst>
              <a:ext uri="{FF2B5EF4-FFF2-40B4-BE49-F238E27FC236}">
                <a16:creationId xmlns:a16="http://schemas.microsoft.com/office/drawing/2014/main" id="{E11D2943-B9CB-208E-588D-697728D18CCE}"/>
              </a:ext>
            </a:extLst>
          </p:cNvPr>
          <p:cNvSpPr txBox="1">
            <a:spLocks/>
          </p:cNvSpPr>
          <p:nvPr/>
        </p:nvSpPr>
        <p:spPr>
          <a:xfrm>
            <a:off x="387275" y="1268030"/>
            <a:ext cx="10602967" cy="454380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700" dirty="0">
                <a:solidFill>
                  <a:schemeClr val="accent1"/>
                </a:solidFill>
                <a:latin typeface="Bahnschrift" panose="020B0502040204020203" pitchFamily="34" charset="0"/>
                <a:ea typeface="Calibri" panose="020F0502020204030204" pitchFamily="34" charset="0"/>
              </a:rPr>
              <a:t>Aim: To determine facilitators and barriers to uptake of SMC among children aged 3-59 months in Five States in Nigeria</a:t>
            </a:r>
          </a:p>
          <a:p>
            <a:pPr algn="l"/>
            <a:r>
              <a:rPr lang="en-US" sz="2700" dirty="0">
                <a:solidFill>
                  <a:schemeClr val="accent1"/>
                </a:solidFill>
                <a:latin typeface="Bahnschrift" panose="020B0502040204020203" pitchFamily="34" charset="0"/>
              </a:rPr>
              <a:t>Specifically: </a:t>
            </a:r>
          </a:p>
          <a:p>
            <a:pPr marL="965176" lvl="1" indent="-457189" algn="l">
              <a:lnSpc>
                <a:spcPct val="150000"/>
              </a:lnSpc>
              <a:spcBef>
                <a:spcPts val="0"/>
              </a:spcBef>
              <a:buFont typeface="+mj-lt"/>
              <a:buAutoNum type="romanLcPeriod"/>
            </a:pPr>
            <a:r>
              <a:rPr lang="en-US" sz="2100" dirty="0">
                <a:latin typeface="Bahnschrift" panose="020B0502040204020203" pitchFamily="34" charset="0"/>
                <a:ea typeface="Calibri" panose="020F0502020204030204" pitchFamily="34" charset="0"/>
                <a:cs typeface="Times New Roman" panose="02020603050405020304" pitchFamily="18" charset="0"/>
              </a:rPr>
              <a:t>knowledge of malaria whether it affects uptake of SMC, and to examine</a:t>
            </a:r>
          </a:p>
          <a:p>
            <a:pPr marL="965176" lvl="1" indent="-457189" algn="l">
              <a:lnSpc>
                <a:spcPct val="150000"/>
              </a:lnSpc>
              <a:spcBef>
                <a:spcPts val="0"/>
              </a:spcBef>
              <a:buFont typeface="+mj-lt"/>
              <a:buAutoNum type="romanLcPeriod"/>
            </a:pPr>
            <a:r>
              <a:rPr lang="en-US" sz="2100" dirty="0">
                <a:latin typeface="Bahnschrift" panose="020B0502040204020203" pitchFamily="34" charset="0"/>
                <a:ea typeface="Calibri" panose="020F0502020204030204" pitchFamily="34" charset="0"/>
                <a:cs typeface="Times New Roman" panose="02020603050405020304" pitchFamily="18" charset="0"/>
              </a:rPr>
              <a:t>perceived effect of SMC on their children's health,</a:t>
            </a:r>
          </a:p>
          <a:p>
            <a:pPr marL="965176" lvl="1" indent="-457189" algn="l">
              <a:lnSpc>
                <a:spcPct val="150000"/>
              </a:lnSpc>
              <a:spcBef>
                <a:spcPts val="0"/>
              </a:spcBef>
              <a:buFont typeface="+mj-lt"/>
              <a:buAutoNum type="romanLcPeriod"/>
            </a:pPr>
            <a:r>
              <a:rPr lang="en-US" sz="2100" dirty="0">
                <a:latin typeface="Bahnschrift" panose="020B0502040204020203" pitchFamily="34" charset="0"/>
                <a:ea typeface="Calibri" panose="020F0502020204030204" pitchFamily="34" charset="0"/>
                <a:cs typeface="Times New Roman" panose="02020603050405020304" pitchFamily="18" charset="0"/>
              </a:rPr>
              <a:t>experiences and attitudes of caregivers concerning the concept of SMC, </a:t>
            </a:r>
          </a:p>
          <a:p>
            <a:pPr marL="965176" lvl="1" indent="-457189" algn="l">
              <a:lnSpc>
                <a:spcPct val="150000"/>
              </a:lnSpc>
              <a:spcBef>
                <a:spcPts val="0"/>
              </a:spcBef>
              <a:buFont typeface="+mj-lt"/>
              <a:buAutoNum type="romanLcPeriod"/>
            </a:pPr>
            <a:r>
              <a:rPr lang="en-US" sz="2100" dirty="0">
                <a:latin typeface="Bahnschrift" panose="020B0502040204020203" pitchFamily="34" charset="0"/>
                <a:ea typeface="Calibri" panose="020F0502020204030204" pitchFamily="34" charset="0"/>
                <a:cs typeface="Times New Roman" panose="02020603050405020304" pitchFamily="18" charset="0"/>
              </a:rPr>
              <a:t>experiences and attitudes of caregivers concerning the regimen of the chemoprevention</a:t>
            </a:r>
          </a:p>
          <a:p>
            <a:pPr marL="965176" lvl="1" indent="-457189" algn="l">
              <a:lnSpc>
                <a:spcPct val="150000"/>
              </a:lnSpc>
              <a:spcBef>
                <a:spcPts val="0"/>
              </a:spcBef>
              <a:buFont typeface="+mj-lt"/>
              <a:buAutoNum type="romanLcPeriod"/>
            </a:pPr>
            <a:r>
              <a:rPr lang="en-US" sz="2100" dirty="0">
                <a:latin typeface="Bahnschrift" panose="020B0502040204020203" pitchFamily="34" charset="0"/>
                <a:ea typeface="Calibri" panose="020F0502020204030204" pitchFamily="34" charset="0"/>
                <a:cs typeface="Times New Roman" panose="02020603050405020304" pitchFamily="18" charset="0"/>
              </a:rPr>
              <a:t>preferred mode of delivery/place of administration of SMC by caregivers</a:t>
            </a:r>
          </a:p>
          <a:p>
            <a:pPr marL="965176" lvl="1" indent="-457189" algn="l">
              <a:lnSpc>
                <a:spcPct val="150000"/>
              </a:lnSpc>
              <a:spcBef>
                <a:spcPts val="0"/>
              </a:spcBef>
              <a:buFont typeface="+mj-lt"/>
              <a:buAutoNum type="romanLcPeriod"/>
            </a:pPr>
            <a:r>
              <a:rPr lang="en-US" sz="2100" dirty="0">
                <a:latin typeface="Bahnschrift" panose="020B0502040204020203" pitchFamily="34" charset="0"/>
                <a:ea typeface="Calibri" panose="020F0502020204030204" pitchFamily="34" charset="0"/>
                <a:cs typeface="Times New Roman" panose="02020603050405020304" pitchFamily="18" charset="0"/>
              </a:rPr>
              <a:t>health workers’ attitudes and experiences regarding delivery of SMC</a:t>
            </a:r>
          </a:p>
          <a:p>
            <a:pPr marL="965176" lvl="1" indent="-457189" algn="l">
              <a:lnSpc>
                <a:spcPct val="150000"/>
              </a:lnSpc>
              <a:spcBef>
                <a:spcPts val="0"/>
              </a:spcBef>
              <a:buFont typeface="+mj-lt"/>
              <a:buAutoNum type="romanLcPeriod"/>
            </a:pPr>
            <a:r>
              <a:rPr lang="en-US" sz="2100" dirty="0">
                <a:latin typeface="Bahnschrift" panose="020B0502040204020203" pitchFamily="34" charset="0"/>
                <a:ea typeface="Calibri" panose="020F0502020204030204" pitchFamily="34" charset="0"/>
                <a:cs typeface="Times New Roman" panose="02020603050405020304" pitchFamily="18" charset="0"/>
              </a:rPr>
              <a:t>to determine if (ii)-(vi) above affects uptake of SMC </a:t>
            </a:r>
          </a:p>
          <a:p>
            <a:endParaRPr lang="en-US" dirty="0"/>
          </a:p>
        </p:txBody>
      </p:sp>
    </p:spTree>
    <p:extLst>
      <p:ext uri="{BB962C8B-B14F-4D97-AF65-F5344CB8AC3E}">
        <p14:creationId xmlns:p14="http://schemas.microsoft.com/office/powerpoint/2010/main" val="3228330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23" name="Picture 22" descr="E:\Things to Do V (2012)\National RBM logos.jpg">
            <a:extLst>
              <a:ext uri="{FF2B5EF4-FFF2-40B4-BE49-F238E27FC236}">
                <a16:creationId xmlns:a16="http://schemas.microsoft.com/office/drawing/2014/main" id="{72FC0128-22D8-2FA5-B2F3-317E12475386}"/>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24" name="Picture 23">
            <a:extLst>
              <a:ext uri="{FF2B5EF4-FFF2-40B4-BE49-F238E27FC236}">
                <a16:creationId xmlns:a16="http://schemas.microsoft.com/office/drawing/2014/main" id="{C56181A1-7856-8FF6-CEF9-1F7D1F963714}"/>
              </a:ext>
            </a:extLst>
          </p:cNvPr>
          <p:cNvPicPr>
            <a:picLocks noChangeAspect="1"/>
          </p:cNvPicPr>
          <p:nvPr/>
        </p:nvPicPr>
        <p:blipFill>
          <a:blip r:embed="rId8"/>
          <a:stretch>
            <a:fillRect/>
          </a:stretch>
        </p:blipFill>
        <p:spPr>
          <a:xfrm>
            <a:off x="10931949" y="5861050"/>
            <a:ext cx="1147344" cy="1044574"/>
          </a:xfrm>
          <a:prstGeom prst="rect">
            <a:avLst/>
          </a:prstGeom>
        </p:spPr>
      </p:pic>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5131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b="1" dirty="0">
                <a:solidFill>
                  <a:schemeClr val="accent6">
                    <a:lumMod val="50000"/>
                  </a:schemeClr>
                </a:solidFill>
                <a:latin typeface="+mn-lt"/>
              </a:rPr>
              <a:t>Methodology</a:t>
            </a:r>
          </a:p>
        </p:txBody>
      </p:sp>
      <p:sp>
        <p:nvSpPr>
          <p:cNvPr id="3" name="Content Placeholder 2">
            <a:extLst>
              <a:ext uri="{FF2B5EF4-FFF2-40B4-BE49-F238E27FC236}">
                <a16:creationId xmlns:a16="http://schemas.microsoft.com/office/drawing/2014/main" id="{EC84497E-17D2-188D-2352-E7E53024E6F9}"/>
              </a:ext>
            </a:extLst>
          </p:cNvPr>
          <p:cNvSpPr txBox="1">
            <a:spLocks/>
          </p:cNvSpPr>
          <p:nvPr/>
        </p:nvSpPr>
        <p:spPr>
          <a:xfrm>
            <a:off x="212676" y="1143015"/>
            <a:ext cx="11416340" cy="484631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spcAft>
                <a:spcPts val="600"/>
              </a:spcAft>
            </a:pPr>
            <a:r>
              <a:rPr lang="en-US" sz="2200" b="1" dirty="0">
                <a:latin typeface="Bahnschrift" panose="020B0502040204020203" pitchFamily="34" charset="0"/>
              </a:rPr>
              <a:t>Purposively selected 5 States:</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Kano, Kebbi, </a:t>
            </a:r>
            <a:r>
              <a:rPr lang="en-US" sz="2100" dirty="0" err="1">
                <a:latin typeface="Bahnschrift" panose="020B0502040204020203" pitchFamily="34" charset="0"/>
              </a:rPr>
              <a:t>Kwara</a:t>
            </a:r>
            <a:r>
              <a:rPr lang="en-US" sz="2100" dirty="0">
                <a:latin typeface="Bahnschrift" panose="020B0502040204020203" pitchFamily="34" charset="0"/>
              </a:rPr>
              <a:t>, Nasarawa &amp; Yobe</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Two LGAs in each State</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Two Wards/Communities in each LGA</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Based on geopolitical zone/partner mapping/No. of years of implementation/performance in SMC 2021 round/rural and urban setting</a:t>
            </a:r>
          </a:p>
          <a:p>
            <a:pPr algn="l">
              <a:spcBef>
                <a:spcPts val="600"/>
              </a:spcBef>
              <a:spcAft>
                <a:spcPts val="600"/>
              </a:spcAft>
            </a:pPr>
            <a:r>
              <a:rPr lang="en-US" sz="2200" b="1" dirty="0">
                <a:solidFill>
                  <a:srgbClr val="000000"/>
                </a:solidFill>
                <a:latin typeface="Bahnschrift" panose="020B0502040204020203" pitchFamily="34" charset="0"/>
                <a:ea typeface="Calibri" panose="020F0502020204030204" pitchFamily="34" charset="0"/>
                <a:cs typeface="Times New Roman" panose="02020603050405020304" pitchFamily="18" charset="0"/>
              </a:rPr>
              <a:t>Study Population: </a:t>
            </a:r>
            <a:endParaRPr lang="en-US" sz="2200" dirty="0">
              <a:latin typeface="Bahnschrift" panose="020B0502040204020203" pitchFamily="34" charset="0"/>
              <a:ea typeface="Calibri" panose="020F0502020204030204" pitchFamily="34" charset="0"/>
              <a:cs typeface="Times New Roman" panose="02020603050405020304" pitchFamily="18" charset="0"/>
            </a:endParaRP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Caregivers-mothers and fathers (slit into those who could write and read and those who could not)</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Community-Directed Distributors (CDDs)</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Community Leaders</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LGA Malaria Focal Person</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ea typeface="Calibri" panose="020F0502020204030204" pitchFamily="34" charset="0"/>
              </a:rPr>
              <a:t>Director of Public Health/Disease Control and Malaria </a:t>
            </a:r>
            <a:r>
              <a:rPr lang="en-US" sz="2100" dirty="0" err="1">
                <a:latin typeface="Bahnschrift" panose="020B0502040204020203" pitchFamily="34" charset="0"/>
                <a:ea typeface="Calibri" panose="020F0502020204030204" pitchFamily="34" charset="0"/>
              </a:rPr>
              <a:t>Programme</a:t>
            </a:r>
            <a:r>
              <a:rPr lang="en-US" sz="2100" dirty="0">
                <a:latin typeface="Bahnschrift" panose="020B0502040204020203" pitchFamily="34" charset="0"/>
                <a:ea typeface="Calibri" panose="020F0502020204030204" pitchFamily="34" charset="0"/>
              </a:rPr>
              <a:t> Manager</a:t>
            </a:r>
          </a:p>
          <a:p>
            <a:pPr algn="l">
              <a:spcBef>
                <a:spcPts val="600"/>
              </a:spcBef>
              <a:spcAft>
                <a:spcPts val="600"/>
              </a:spcAft>
            </a:pPr>
            <a:r>
              <a:rPr lang="en-US" sz="2200" b="1" dirty="0">
                <a:latin typeface="Bahnschrift" panose="020B0502040204020203" pitchFamily="34" charset="0"/>
              </a:rPr>
              <a:t>National </a:t>
            </a:r>
            <a:r>
              <a:rPr lang="en-US" sz="2200" b="1" dirty="0" err="1">
                <a:latin typeface="Bahnschrift" panose="020B0502040204020203" pitchFamily="34" charset="0"/>
              </a:rPr>
              <a:t>Programme</a:t>
            </a:r>
            <a:r>
              <a:rPr lang="en-US" sz="2200" b="1" dirty="0">
                <a:latin typeface="Bahnschrift" panose="020B0502040204020203" pitchFamily="34" charset="0"/>
              </a:rPr>
              <a:t> Officers/Partners:</a:t>
            </a:r>
          </a:p>
          <a:p>
            <a:pPr marL="800100" lvl="1" indent="-342900" algn="l">
              <a:spcBef>
                <a:spcPts val="600"/>
              </a:spcBef>
              <a:spcAft>
                <a:spcPts val="600"/>
              </a:spcAft>
              <a:buFont typeface="Arial" panose="020B0604020202020204" pitchFamily="34" charset="0"/>
              <a:buChar char="•"/>
            </a:pPr>
            <a:r>
              <a:rPr lang="en-US" sz="2100" dirty="0">
                <a:latin typeface="Bahnschrift" panose="020B0502040204020203" pitchFamily="34" charset="0"/>
              </a:rPr>
              <a:t>National Coordinator NMEP, Malaria Consortium, WHO, PMI, GF</a:t>
            </a: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66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A923A-6B2B-661B-86C2-20068BB8446A}"/>
              </a:ext>
            </a:extLst>
          </p:cNvPr>
          <p:cNvPicPr>
            <a:picLocks noChangeAspect="1"/>
          </p:cNvPicPr>
          <p:nvPr/>
        </p:nvPicPr>
        <p:blipFill>
          <a:blip r:embed="rId3"/>
          <a:stretch>
            <a:fillRect/>
          </a:stretch>
        </p:blipFill>
        <p:spPr>
          <a:xfrm>
            <a:off x="1091410" y="4288790"/>
            <a:ext cx="3568347" cy="2498355"/>
          </a:xfrm>
          <a:prstGeom prst="rect">
            <a:avLst/>
          </a:prstGeom>
        </p:spPr>
      </p:pic>
      <p:pic>
        <p:nvPicPr>
          <p:cNvPr id="7" name="Picture 6">
            <a:extLst>
              <a:ext uri="{FF2B5EF4-FFF2-40B4-BE49-F238E27FC236}">
                <a16:creationId xmlns:a16="http://schemas.microsoft.com/office/drawing/2014/main" id="{5B3B0219-C350-A2BF-5CA3-C99193CCF92F}"/>
              </a:ext>
            </a:extLst>
          </p:cNvPr>
          <p:cNvPicPr>
            <a:picLocks noChangeAspect="1"/>
          </p:cNvPicPr>
          <p:nvPr/>
        </p:nvPicPr>
        <p:blipFill>
          <a:blip r:embed="rId4"/>
          <a:stretch>
            <a:fillRect/>
          </a:stretch>
        </p:blipFill>
        <p:spPr>
          <a:xfrm>
            <a:off x="180976" y="4694262"/>
            <a:ext cx="894672" cy="2050707"/>
          </a:xfrm>
          <a:prstGeom prst="rect">
            <a:avLst/>
          </a:prstGeom>
        </p:spPr>
      </p:pic>
      <p:pic>
        <p:nvPicPr>
          <p:cNvPr id="13" name="Picture 12">
            <a:extLst>
              <a:ext uri="{FF2B5EF4-FFF2-40B4-BE49-F238E27FC236}">
                <a16:creationId xmlns:a16="http://schemas.microsoft.com/office/drawing/2014/main" id="{00FF5C61-F8B6-10D2-56EF-194F7F699347}"/>
              </a:ext>
            </a:extLst>
          </p:cNvPr>
          <p:cNvPicPr>
            <a:picLocks noChangeAspect="1"/>
          </p:cNvPicPr>
          <p:nvPr/>
        </p:nvPicPr>
        <p:blipFill>
          <a:blip r:embed="rId5"/>
          <a:stretch>
            <a:fillRect/>
          </a:stretch>
        </p:blipFill>
        <p:spPr>
          <a:xfrm>
            <a:off x="4809913" y="4288790"/>
            <a:ext cx="3592523" cy="2498355"/>
          </a:xfrm>
          <a:prstGeom prst="rect">
            <a:avLst/>
          </a:prstGeom>
        </p:spPr>
      </p:pic>
      <p:pic>
        <p:nvPicPr>
          <p:cNvPr id="15" name="Picture 14">
            <a:extLst>
              <a:ext uri="{FF2B5EF4-FFF2-40B4-BE49-F238E27FC236}">
                <a16:creationId xmlns:a16="http://schemas.microsoft.com/office/drawing/2014/main" id="{6639CD54-E05E-8DD6-9F92-CF7C62825CC2}"/>
              </a:ext>
            </a:extLst>
          </p:cNvPr>
          <p:cNvPicPr>
            <a:picLocks noChangeAspect="1"/>
          </p:cNvPicPr>
          <p:nvPr/>
        </p:nvPicPr>
        <p:blipFill>
          <a:blip r:embed="rId6"/>
          <a:stretch>
            <a:fillRect/>
          </a:stretch>
        </p:blipFill>
        <p:spPr>
          <a:xfrm>
            <a:off x="8462105" y="4546401"/>
            <a:ext cx="993405" cy="2293691"/>
          </a:xfrm>
          <a:prstGeom prst="rect">
            <a:avLst/>
          </a:prstGeom>
        </p:spPr>
      </p:pic>
      <p:grpSp>
        <p:nvGrpSpPr>
          <p:cNvPr id="4" name="Group 3">
            <a:extLst>
              <a:ext uri="{FF2B5EF4-FFF2-40B4-BE49-F238E27FC236}">
                <a16:creationId xmlns:a16="http://schemas.microsoft.com/office/drawing/2014/main" id="{23AFF258-C971-FD9D-7AC5-D4FCF47CA374}"/>
              </a:ext>
            </a:extLst>
          </p:cNvPr>
          <p:cNvGrpSpPr/>
          <p:nvPr/>
        </p:nvGrpSpPr>
        <p:grpSpPr>
          <a:xfrm>
            <a:off x="287279" y="199792"/>
            <a:ext cx="5035098" cy="3691171"/>
            <a:chOff x="475590" y="199792"/>
            <a:chExt cx="5035098" cy="3691171"/>
          </a:xfrm>
        </p:grpSpPr>
        <p:pic>
          <p:nvPicPr>
            <p:cNvPr id="2" name="Picture 1">
              <a:extLst>
                <a:ext uri="{FF2B5EF4-FFF2-40B4-BE49-F238E27FC236}">
                  <a16:creationId xmlns:a16="http://schemas.microsoft.com/office/drawing/2014/main" id="{1D8C51CF-9714-0B39-A7D9-F687A332C1DC}"/>
                </a:ext>
              </a:extLst>
            </p:cNvPr>
            <p:cNvPicPr>
              <a:picLocks noChangeAspect="1"/>
            </p:cNvPicPr>
            <p:nvPr/>
          </p:nvPicPr>
          <p:blipFill>
            <a:blip r:embed="rId7"/>
            <a:stretch>
              <a:fillRect/>
            </a:stretch>
          </p:blipFill>
          <p:spPr>
            <a:xfrm>
              <a:off x="475590" y="199792"/>
              <a:ext cx="5035098" cy="3691171"/>
            </a:xfrm>
            <a:prstGeom prst="rect">
              <a:avLst/>
            </a:prstGeom>
          </p:spPr>
        </p:pic>
        <p:sp>
          <p:nvSpPr>
            <p:cNvPr id="3" name="TextBox 2">
              <a:extLst>
                <a:ext uri="{FF2B5EF4-FFF2-40B4-BE49-F238E27FC236}">
                  <a16:creationId xmlns:a16="http://schemas.microsoft.com/office/drawing/2014/main" id="{65788759-90C6-5DB9-AFD1-3CFA65012704}"/>
                </a:ext>
              </a:extLst>
            </p:cNvPr>
            <p:cNvSpPr txBox="1"/>
            <p:nvPr/>
          </p:nvSpPr>
          <p:spPr>
            <a:xfrm>
              <a:off x="3661930" y="199792"/>
              <a:ext cx="1848758" cy="7848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United Nations Inter-Agency Group for Child Mortality Estimation (2023) ourworldindata.org/child-mortality</a:t>
              </a:r>
              <a:endParaRPr kumimoji="0" lang="en-GB" sz="9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grpSp>
      <p:pic>
        <p:nvPicPr>
          <p:cNvPr id="9" name="Picture 8">
            <a:extLst>
              <a:ext uri="{FF2B5EF4-FFF2-40B4-BE49-F238E27FC236}">
                <a16:creationId xmlns:a16="http://schemas.microsoft.com/office/drawing/2014/main" id="{41A13FA8-1DB0-2814-2074-E02EDFE3D620}"/>
              </a:ext>
            </a:extLst>
          </p:cNvPr>
          <p:cNvPicPr>
            <a:picLocks noChangeAspect="1"/>
          </p:cNvPicPr>
          <p:nvPr/>
        </p:nvPicPr>
        <p:blipFill>
          <a:blip r:embed="rId8"/>
          <a:stretch>
            <a:fillRect/>
          </a:stretch>
        </p:blipFill>
        <p:spPr>
          <a:xfrm>
            <a:off x="5563295" y="2458935"/>
            <a:ext cx="6138861" cy="1821815"/>
          </a:xfrm>
          <a:prstGeom prst="rect">
            <a:avLst/>
          </a:prstGeom>
        </p:spPr>
      </p:pic>
      <p:sp>
        <p:nvSpPr>
          <p:cNvPr id="10" name="TextBox 9">
            <a:extLst>
              <a:ext uri="{FF2B5EF4-FFF2-40B4-BE49-F238E27FC236}">
                <a16:creationId xmlns:a16="http://schemas.microsoft.com/office/drawing/2014/main" id="{E4AC8DAE-2E4F-7EBC-835A-1DA5050501C3}"/>
              </a:ext>
            </a:extLst>
          </p:cNvPr>
          <p:cNvSpPr txBox="1"/>
          <p:nvPr/>
        </p:nvSpPr>
        <p:spPr>
          <a:xfrm>
            <a:off x="5472148" y="114067"/>
            <a:ext cx="6638888" cy="24314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World’s highest rates of under-5 mortality are in sub-Saharan Africa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Malaria remains a leading cause of death in young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50% of global malaria deaths occur in 12 countries in W and C Africa with highly seasonal transmission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WHO (2018) consultation on universal access to core malaria interventions</a:t>
            </a:r>
            <a:r>
              <a:rPr kumimoji="0" lang="en-US" sz="1600" b="1" i="1"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 “implementation of seasonal malaria chemoprevention should be extended to all suitable areas, aiming at full coverage”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https://cdn.who.int/media/docs/default-source/malaria/mpac-documentation/mpac-april2018-universal-access-core-interventions-session8.pdf?sfvrsn=1c2c1e25_2&amp;download=true</a:t>
            </a:r>
          </a:p>
        </p:txBody>
      </p:sp>
      <p:sp>
        <p:nvSpPr>
          <p:cNvPr id="20" name="TextBox 19">
            <a:extLst>
              <a:ext uri="{FF2B5EF4-FFF2-40B4-BE49-F238E27FC236}">
                <a16:creationId xmlns:a16="http://schemas.microsoft.com/office/drawing/2014/main" id="{1BEE3810-929C-7B5C-AF34-8D88B5836E5F}"/>
              </a:ext>
            </a:extLst>
          </p:cNvPr>
          <p:cNvSpPr txBox="1"/>
          <p:nvPr/>
        </p:nvSpPr>
        <p:spPr>
          <a:xfrm>
            <a:off x="9350951" y="6470760"/>
            <a:ext cx="26600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rPr>
              <a:t>https://malariaatlas.org/</a:t>
            </a:r>
          </a:p>
        </p:txBody>
      </p:sp>
    </p:spTree>
    <p:extLst>
      <p:ext uri="{BB962C8B-B14F-4D97-AF65-F5344CB8AC3E}">
        <p14:creationId xmlns:p14="http://schemas.microsoft.com/office/powerpoint/2010/main" val="929373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2435-AA76-0341-88A0-F025025E315B}"/>
              </a:ext>
            </a:extLst>
          </p:cNvPr>
          <p:cNvSpPr>
            <a:spLocks noGrp="1"/>
          </p:cNvSpPr>
          <p:nvPr>
            <p:ph type="title"/>
          </p:nvPr>
        </p:nvSpPr>
        <p:spPr>
          <a:xfrm>
            <a:off x="381965" y="351581"/>
            <a:ext cx="5204039" cy="590309"/>
          </a:xfrm>
        </p:spPr>
        <p:txBody>
          <a:bodyPr anchor="b">
            <a:normAutofit fontScale="90000"/>
          </a:bodyPr>
          <a:lstStyle/>
          <a:p>
            <a:r>
              <a:rPr lang="en-US" sz="4000" b="1" dirty="0">
                <a:solidFill>
                  <a:schemeClr val="accent6">
                    <a:lumMod val="50000"/>
                  </a:schemeClr>
                </a:solidFill>
                <a:latin typeface="+mn-lt"/>
                <a:cs typeface="Times New Roman" panose="02020603050405020304" pitchFamily="18" charset="0"/>
              </a:rPr>
              <a:t>Methodology</a:t>
            </a:r>
            <a:r>
              <a:rPr lang="en-NG" sz="4000" b="1">
                <a:solidFill>
                  <a:schemeClr val="accent6">
                    <a:lumMod val="50000"/>
                  </a:schemeClr>
                </a:solidFill>
                <a:latin typeface="+mn-lt"/>
                <a:cs typeface="Times New Roman" panose="02020603050405020304" pitchFamily="18" charset="0"/>
              </a:rPr>
              <a:t> </a:t>
            </a:r>
            <a:endParaRPr lang="en-NG" sz="4000" b="1" dirty="0">
              <a:solidFill>
                <a:schemeClr val="accent6">
                  <a:lumMod val="50000"/>
                </a:schemeClr>
              </a:solidFill>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id="{26F3ED37-6C42-E44B-BF75-BD0A2544FB8A}"/>
              </a:ext>
            </a:extLst>
          </p:cNvPr>
          <p:cNvSpPr>
            <a:spLocks noGrp="1"/>
          </p:cNvSpPr>
          <p:nvPr>
            <p:ph idx="1"/>
          </p:nvPr>
        </p:nvSpPr>
        <p:spPr>
          <a:xfrm>
            <a:off x="381965" y="1365662"/>
            <a:ext cx="6979534" cy="4992941"/>
          </a:xfrm>
        </p:spPr>
        <p:txBody>
          <a:bodyPr>
            <a:normAutofit/>
          </a:bodyPr>
          <a:lstStyle/>
          <a:p>
            <a:pPr marL="0" indent="0">
              <a:buNone/>
            </a:pPr>
            <a:endParaRPr lang="en-US" dirty="0">
              <a:latin typeface="Bahnschrift" panose="020B0502040204020203" pitchFamily="34" charset="0"/>
            </a:endParaRPr>
          </a:p>
          <a:p>
            <a:endParaRPr lang="en-US" dirty="0">
              <a:latin typeface="Times New Roman" panose="02020603050405020304" pitchFamily="18" charset="0"/>
              <a:cs typeface="Times New Roman" panose="02020603050405020304" pitchFamily="18" charset="0"/>
            </a:endParaRPr>
          </a:p>
        </p:txBody>
      </p:sp>
      <p:sp>
        <p:nvSpPr>
          <p:cNvPr id="7" name="Text Placeholder 3">
            <a:extLst>
              <a:ext uri="{FF2B5EF4-FFF2-40B4-BE49-F238E27FC236}">
                <a16:creationId xmlns:a16="http://schemas.microsoft.com/office/drawing/2014/main" id="{D2BA2608-0F78-D648-80BB-260D88C4BDB0}"/>
              </a:ext>
            </a:extLst>
          </p:cNvPr>
          <p:cNvSpPr txBox="1">
            <a:spLocks/>
          </p:cNvSpPr>
          <p:nvPr/>
        </p:nvSpPr>
        <p:spPr>
          <a:xfrm>
            <a:off x="143341" y="1222767"/>
            <a:ext cx="4945221" cy="5036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2000" b="1" dirty="0">
                <a:latin typeface="Bahnschrift" panose="020B0502040204020203" pitchFamily="34" charset="0"/>
              </a:rPr>
              <a:t>Data Collection:</a:t>
            </a:r>
          </a:p>
          <a:p>
            <a:pPr lvl="1"/>
            <a:r>
              <a:rPr lang="en-US" sz="1900" dirty="0">
                <a:latin typeface="Bahnschrift" panose="020B0502040204020203" pitchFamily="34" charset="0"/>
                <a:ea typeface="Calibri" panose="020F0502020204030204" pitchFamily="34" charset="0"/>
                <a:cs typeface="Times New Roman" panose="02020603050405020304" pitchFamily="18" charset="0"/>
              </a:rPr>
              <a:t>Key Informant Interviews</a:t>
            </a:r>
          </a:p>
          <a:p>
            <a:pPr lvl="1"/>
            <a:r>
              <a:rPr lang="en-US" sz="1900" dirty="0">
                <a:latin typeface="Bahnschrift" panose="020B0502040204020203" pitchFamily="34" charset="0"/>
                <a:ea typeface="Calibri" panose="020F0502020204030204" pitchFamily="34" charset="0"/>
                <a:cs typeface="Times New Roman" panose="02020603050405020304" pitchFamily="18" charset="0"/>
              </a:rPr>
              <a:t>In-Depth Interviews</a:t>
            </a:r>
          </a:p>
          <a:p>
            <a:pPr lvl="1"/>
            <a:r>
              <a:rPr lang="en-US" sz="1900" dirty="0">
                <a:latin typeface="Bahnschrift" panose="020B0502040204020203" pitchFamily="34" charset="0"/>
              </a:rPr>
              <a:t>Focus Group Discussions</a:t>
            </a:r>
          </a:p>
          <a:p>
            <a:pPr lvl="1"/>
            <a:r>
              <a:rPr lang="en-US" sz="1900" dirty="0">
                <a:latin typeface="Bahnschrift" panose="020B0502040204020203" pitchFamily="34" charset="0"/>
              </a:rPr>
              <a:t>FGDs conducted in local languages (Hausa/Yoruba) translated into English and transcribed verbatim</a:t>
            </a:r>
          </a:p>
          <a:p>
            <a:pPr lvl="1"/>
            <a:r>
              <a:rPr lang="en-US" sz="1900" dirty="0">
                <a:latin typeface="Bahnschrift" panose="020B0502040204020203" pitchFamily="34" charset="0"/>
              </a:rPr>
              <a:t>Interviews conducted in local language or English</a:t>
            </a:r>
          </a:p>
          <a:p>
            <a:pPr>
              <a:buFont typeface="Wingdings" pitchFamily="2" charset="2"/>
              <a:buChar char="§"/>
            </a:pPr>
            <a:r>
              <a:rPr lang="en-US" sz="2000" b="1" dirty="0">
                <a:latin typeface="Bahnschrift" panose="020B0502040204020203" pitchFamily="34" charset="0"/>
              </a:rPr>
              <a:t>Data Analysis:</a:t>
            </a:r>
          </a:p>
          <a:p>
            <a:pPr lvl="1"/>
            <a:r>
              <a:rPr lang="en-US" sz="1900" dirty="0">
                <a:latin typeface="Bahnschrift" panose="020B0502040204020203" pitchFamily="34" charset="0"/>
              </a:rPr>
              <a:t>Content Analysis and Thematic Analysis</a:t>
            </a:r>
          </a:p>
          <a:p>
            <a:pPr lvl="1"/>
            <a:r>
              <a:rPr lang="en-US" sz="1900" dirty="0">
                <a:latin typeface="Bahnschrift" panose="020B0502040204020203" pitchFamily="34" charset="0"/>
              </a:rPr>
              <a:t>Narration of the results produced</a:t>
            </a:r>
          </a:p>
          <a:p>
            <a:pPr lvl="1"/>
            <a:r>
              <a:rPr lang="en-US" sz="1900" dirty="0">
                <a:latin typeface="Bahnschrift" panose="020B0502040204020203" pitchFamily="34" charset="0"/>
              </a:rPr>
              <a:t>Ten Thematic Areas identified</a:t>
            </a:r>
          </a:p>
          <a:p>
            <a:pPr>
              <a:buFont typeface="Wingdings" pitchFamily="2" charset="2"/>
              <a:buChar char="§"/>
            </a:pPr>
            <a:endParaRPr lang="en-US" sz="2133" dirty="0">
              <a:latin typeface="Bahnschrift" panose="020B0502040204020203" pitchFamily="34" charset="0"/>
            </a:endParaRPr>
          </a:p>
          <a:p>
            <a:pPr>
              <a:buFont typeface="Wingdings" pitchFamily="2" charset="2"/>
              <a:buChar char="§"/>
            </a:pPr>
            <a:endParaRPr lang="en-US" sz="2133" dirty="0">
              <a:latin typeface="Bahnschrift" panose="020B0502040204020203" pitchFamily="34" charset="0"/>
            </a:endParaRPr>
          </a:p>
          <a:p>
            <a:pPr>
              <a:buFont typeface="Wingdings" pitchFamily="2" charset="2"/>
              <a:buChar char="§"/>
            </a:pPr>
            <a:endParaRPr lang="en-US" sz="2133" dirty="0">
              <a:latin typeface="Bahnschrift" panose="020B0502040204020203" pitchFamily="34" charset="0"/>
            </a:endParaRPr>
          </a:p>
        </p:txBody>
      </p:sp>
      <p:graphicFrame>
        <p:nvGraphicFramePr>
          <p:cNvPr id="8" name="Table 7">
            <a:extLst>
              <a:ext uri="{FF2B5EF4-FFF2-40B4-BE49-F238E27FC236}">
                <a16:creationId xmlns:a16="http://schemas.microsoft.com/office/drawing/2014/main" id="{D5F73F10-B3F4-8944-9811-AE711AE6EBD8}"/>
              </a:ext>
            </a:extLst>
          </p:cNvPr>
          <p:cNvGraphicFramePr>
            <a:graphicFrameLocks noGrp="1"/>
          </p:cNvGraphicFramePr>
          <p:nvPr>
            <p:extLst>
              <p:ext uri="{D42A27DB-BD31-4B8C-83A1-F6EECF244321}">
                <p14:modId xmlns:p14="http://schemas.microsoft.com/office/powerpoint/2010/main" val="4251880584"/>
              </p:ext>
            </p:extLst>
          </p:nvPr>
        </p:nvGraphicFramePr>
        <p:xfrm>
          <a:off x="5231905" y="941890"/>
          <a:ext cx="6655296" cy="5132711"/>
        </p:xfrm>
        <a:graphic>
          <a:graphicData uri="http://schemas.openxmlformats.org/drawingml/2006/table">
            <a:tbl>
              <a:tblPr>
                <a:tableStyleId>{E8B1032C-EA38-4F05-BA0D-38AFFFC7BED3}</a:tableStyleId>
              </a:tblPr>
              <a:tblGrid>
                <a:gridCol w="2368249">
                  <a:extLst>
                    <a:ext uri="{9D8B030D-6E8A-4147-A177-3AD203B41FA5}">
                      <a16:colId xmlns:a16="http://schemas.microsoft.com/office/drawing/2014/main" val="84720336"/>
                    </a:ext>
                  </a:extLst>
                </a:gridCol>
                <a:gridCol w="829750">
                  <a:extLst>
                    <a:ext uri="{9D8B030D-6E8A-4147-A177-3AD203B41FA5}">
                      <a16:colId xmlns:a16="http://schemas.microsoft.com/office/drawing/2014/main" val="2042794186"/>
                    </a:ext>
                  </a:extLst>
                </a:gridCol>
                <a:gridCol w="2470330">
                  <a:extLst>
                    <a:ext uri="{9D8B030D-6E8A-4147-A177-3AD203B41FA5}">
                      <a16:colId xmlns:a16="http://schemas.microsoft.com/office/drawing/2014/main" val="302671054"/>
                    </a:ext>
                  </a:extLst>
                </a:gridCol>
                <a:gridCol w="986967">
                  <a:extLst>
                    <a:ext uri="{9D8B030D-6E8A-4147-A177-3AD203B41FA5}">
                      <a16:colId xmlns:a16="http://schemas.microsoft.com/office/drawing/2014/main" val="1102723543"/>
                    </a:ext>
                  </a:extLst>
                </a:gridCol>
              </a:tblGrid>
              <a:tr h="503359">
                <a:tc>
                  <a:txBody>
                    <a:bodyPr/>
                    <a:lstStyle/>
                    <a:p>
                      <a:pPr algn="l" fontAlgn="ctr"/>
                      <a:r>
                        <a:rPr lang="en-US" sz="2100" b="1" u="none" strike="noStrike" dirty="0">
                          <a:effectLst/>
                        </a:rPr>
                        <a:t>State</a:t>
                      </a:r>
                      <a:endParaRPr lang="en-US" sz="21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b="1" u="none" strike="noStrike" dirty="0">
                          <a:effectLst/>
                        </a:rPr>
                        <a:t>FGDs</a:t>
                      </a:r>
                      <a:endParaRPr lang="en-US" sz="21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b="1" u="none" strike="noStrike" dirty="0">
                          <a:effectLst/>
                        </a:rPr>
                        <a:t>In-depth interviews</a:t>
                      </a:r>
                      <a:endParaRPr lang="en-US" sz="21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b="1" u="none" strike="noStrike" dirty="0">
                          <a:effectLst/>
                        </a:rPr>
                        <a:t>Total</a:t>
                      </a:r>
                      <a:endParaRPr lang="en-US" sz="2100" b="1"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611897240"/>
                  </a:ext>
                </a:extLst>
              </a:tr>
              <a:tr h="503359">
                <a:tc>
                  <a:txBody>
                    <a:bodyPr/>
                    <a:lstStyle/>
                    <a:p>
                      <a:pPr algn="l" fontAlgn="ctr"/>
                      <a:r>
                        <a:rPr lang="en-US" sz="2100" u="none" strike="noStrike" dirty="0">
                          <a:effectLst/>
                        </a:rPr>
                        <a:t>Kano</a:t>
                      </a:r>
                      <a:endParaRPr lang="en-US" sz="21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16</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24</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40</a:t>
                      </a:r>
                      <a:endParaRPr lang="en-US" sz="2100" b="1" i="0" u="none" strike="noStrike">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4148488906"/>
                  </a:ext>
                </a:extLst>
              </a:tr>
              <a:tr h="503359">
                <a:tc>
                  <a:txBody>
                    <a:bodyPr/>
                    <a:lstStyle/>
                    <a:p>
                      <a:pPr algn="l" fontAlgn="ctr"/>
                      <a:r>
                        <a:rPr lang="en-US" sz="2100" u="none" strike="noStrike" dirty="0">
                          <a:effectLst/>
                        </a:rPr>
                        <a:t>Kebbi</a:t>
                      </a:r>
                      <a:endParaRPr lang="en-US" sz="21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16</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20</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36</a:t>
                      </a:r>
                      <a:endParaRPr lang="en-US" sz="2100" b="1" i="0" u="none" strike="noStrike">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1997671747"/>
                  </a:ext>
                </a:extLst>
              </a:tr>
              <a:tr h="503359">
                <a:tc>
                  <a:txBody>
                    <a:bodyPr/>
                    <a:lstStyle/>
                    <a:p>
                      <a:pPr algn="l" fontAlgn="ctr"/>
                      <a:r>
                        <a:rPr lang="en-US" sz="2100" u="none" strike="noStrike">
                          <a:effectLst/>
                        </a:rPr>
                        <a:t>Kwara</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16</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20</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36</a:t>
                      </a:r>
                      <a:endParaRPr lang="en-US" sz="2100" b="1" i="0" u="none" strike="noStrike">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4264581306"/>
                  </a:ext>
                </a:extLst>
              </a:tr>
              <a:tr h="503359">
                <a:tc>
                  <a:txBody>
                    <a:bodyPr/>
                    <a:lstStyle/>
                    <a:p>
                      <a:pPr algn="l" fontAlgn="ctr"/>
                      <a:r>
                        <a:rPr lang="en-US" sz="2100" u="none" strike="noStrike" dirty="0">
                          <a:effectLst/>
                        </a:rPr>
                        <a:t>Nasarawa</a:t>
                      </a:r>
                      <a:endParaRPr lang="en-US" sz="21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16</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21</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37</a:t>
                      </a:r>
                      <a:endParaRPr lang="en-US" sz="2100" b="1" i="0" u="none" strike="noStrike">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3510973515"/>
                  </a:ext>
                </a:extLst>
              </a:tr>
              <a:tr h="503359">
                <a:tc>
                  <a:txBody>
                    <a:bodyPr/>
                    <a:lstStyle/>
                    <a:p>
                      <a:pPr algn="l" fontAlgn="ctr"/>
                      <a:r>
                        <a:rPr lang="en-US" sz="2100" u="none" strike="noStrike" dirty="0">
                          <a:effectLst/>
                        </a:rPr>
                        <a:t>Yobe</a:t>
                      </a:r>
                      <a:endParaRPr lang="en-US" sz="21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16</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20</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36</a:t>
                      </a:r>
                      <a:endParaRPr lang="en-US" sz="2100" b="1" i="0" u="none" strike="noStrike">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922510111"/>
                  </a:ext>
                </a:extLst>
              </a:tr>
              <a:tr h="739867">
                <a:tc gridSpan="3">
                  <a:txBody>
                    <a:bodyPr/>
                    <a:lstStyle/>
                    <a:p>
                      <a:pPr algn="l" fontAlgn="ctr"/>
                      <a:r>
                        <a:rPr lang="en-US" sz="2100" u="none" strike="noStrike" dirty="0">
                          <a:effectLst/>
                        </a:rPr>
                        <a:t>Key Informant Interviews (National level/Partners)</a:t>
                      </a:r>
                      <a:endParaRPr lang="en-US" sz="2100" b="0" i="0" u="none" strike="noStrike" dirty="0">
                        <a:solidFill>
                          <a:srgbClr val="000000"/>
                        </a:solidFill>
                        <a:effectLst/>
                        <a:latin typeface="Times New Roman" panose="02020603050405020304" pitchFamily="18" charset="0"/>
                      </a:endParaRPr>
                    </a:p>
                  </a:txBody>
                  <a:tcPr marL="12700" marR="12700" marT="12700" marB="0" anchor="ctr"/>
                </a:tc>
                <a:tc hMerge="1">
                  <a:txBody>
                    <a:bodyPr/>
                    <a:lstStyle/>
                    <a:p>
                      <a:endParaRPr lang="en-US"/>
                    </a:p>
                  </a:txBody>
                  <a:tcPr/>
                </a:tc>
                <a:tc hMerge="1">
                  <a:txBody>
                    <a:bodyPr/>
                    <a:lstStyle/>
                    <a:p>
                      <a:endParaRPr lang="en-US"/>
                    </a:p>
                  </a:txBody>
                  <a:tcPr/>
                </a:tc>
                <a:tc>
                  <a:txBody>
                    <a:bodyPr/>
                    <a:lstStyle/>
                    <a:p>
                      <a:pPr algn="ctr" fontAlgn="ctr"/>
                      <a:r>
                        <a:rPr lang="en-US" sz="2100" u="none" strike="noStrike">
                          <a:effectLst/>
                        </a:rPr>
                        <a:t>5</a:t>
                      </a:r>
                      <a:endParaRPr lang="en-US" sz="2100" b="1" i="0" u="none" strike="noStrike">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3176925737"/>
                  </a:ext>
                </a:extLst>
              </a:tr>
              <a:tr h="628070">
                <a:tc>
                  <a:txBody>
                    <a:bodyPr/>
                    <a:lstStyle/>
                    <a:p>
                      <a:pPr algn="l" fontAlgn="ctr"/>
                      <a:r>
                        <a:rPr lang="en-US" sz="2100" u="none" strike="noStrike">
                          <a:effectLst/>
                        </a:rPr>
                        <a:t>Total (FGDs &amp; IDIs)</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80</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105</a:t>
                      </a:r>
                      <a:endParaRPr lang="en-US" sz="2100" b="0" i="0" u="none" strike="noStrike">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100" u="none" strike="noStrike">
                          <a:effectLst/>
                        </a:rPr>
                        <a:t>185</a:t>
                      </a:r>
                      <a:endParaRPr lang="en-US" sz="2100" b="1" i="0" u="none" strike="noStrike">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2404817608"/>
                  </a:ext>
                </a:extLst>
              </a:tr>
              <a:tr h="744620">
                <a:tc>
                  <a:txBody>
                    <a:bodyPr/>
                    <a:lstStyle/>
                    <a:p>
                      <a:pPr algn="l" fontAlgn="ctr"/>
                      <a:r>
                        <a:rPr lang="en-US" sz="1900" b="1" u="none" strike="noStrike" dirty="0">
                          <a:effectLst/>
                        </a:rPr>
                        <a:t>Total (FGDs, IDIs &amp; KII)</a:t>
                      </a:r>
                      <a:endParaRPr lang="en-US" sz="19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400" b="1" u="none" strike="noStrike" dirty="0">
                          <a:effectLst/>
                        </a:rPr>
                        <a:t> </a:t>
                      </a:r>
                      <a:endParaRPr lang="en-US" sz="24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400" b="1" u="none" strike="noStrike" dirty="0">
                          <a:effectLst/>
                        </a:rPr>
                        <a:t>105</a:t>
                      </a:r>
                      <a:endParaRPr lang="en-US" sz="24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2400" b="1" u="none" strike="noStrike" dirty="0">
                          <a:effectLst/>
                        </a:rPr>
                        <a:t>190</a:t>
                      </a:r>
                      <a:endParaRPr lang="en-US" sz="2400" b="1"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3099944054"/>
                  </a:ext>
                </a:extLst>
              </a:tr>
            </a:tbl>
          </a:graphicData>
        </a:graphic>
      </p:graphicFrame>
      <p:pic>
        <p:nvPicPr>
          <p:cNvPr id="4" name="Image 10">
            <a:extLst>
              <a:ext uri="{FF2B5EF4-FFF2-40B4-BE49-F238E27FC236}">
                <a16:creationId xmlns:a16="http://schemas.microsoft.com/office/drawing/2014/main" id="{529E4554-D4C5-F912-52B8-44B94CC11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225" y="69963"/>
            <a:ext cx="871927" cy="871927"/>
          </a:xfrm>
          <a:prstGeom prst="rect">
            <a:avLst/>
          </a:prstGeom>
        </p:spPr>
      </p:pic>
      <p:grpSp>
        <p:nvGrpSpPr>
          <p:cNvPr id="5" name="Groupe 15">
            <a:extLst>
              <a:ext uri="{FF2B5EF4-FFF2-40B4-BE49-F238E27FC236}">
                <a16:creationId xmlns:a16="http://schemas.microsoft.com/office/drawing/2014/main" id="{C8792179-8524-A4AF-498B-37705A997841}"/>
              </a:ext>
            </a:extLst>
          </p:cNvPr>
          <p:cNvGrpSpPr/>
          <p:nvPr/>
        </p:nvGrpSpPr>
        <p:grpSpPr>
          <a:xfrm>
            <a:off x="212676" y="6146404"/>
            <a:ext cx="7238900" cy="689215"/>
            <a:chOff x="4251398" y="6178167"/>
            <a:chExt cx="7238900" cy="689215"/>
          </a:xfrm>
        </p:grpSpPr>
        <p:pic>
          <p:nvPicPr>
            <p:cNvPr id="6" name="Image 12">
              <a:extLst>
                <a:ext uri="{FF2B5EF4-FFF2-40B4-BE49-F238E27FC236}">
                  <a16:creationId xmlns:a16="http://schemas.microsoft.com/office/drawing/2014/main" id="{2D8260BB-DEA6-6E15-9AA6-DBF321C358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9" name="Image 13">
              <a:extLst>
                <a:ext uri="{FF2B5EF4-FFF2-40B4-BE49-F238E27FC236}">
                  <a16:creationId xmlns:a16="http://schemas.microsoft.com/office/drawing/2014/main" id="{95BCF1B9-2993-545E-CF15-954F73733B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0" name="Image 14">
              <a:extLst>
                <a:ext uri="{FF2B5EF4-FFF2-40B4-BE49-F238E27FC236}">
                  <a16:creationId xmlns:a16="http://schemas.microsoft.com/office/drawing/2014/main" id="{97F374FA-8618-E67B-E667-44B66A3E33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3" name="Image 11">
              <a:extLst>
                <a:ext uri="{FF2B5EF4-FFF2-40B4-BE49-F238E27FC236}">
                  <a16:creationId xmlns:a16="http://schemas.microsoft.com/office/drawing/2014/main" id="{0436DA61-0D31-5D4C-5DDD-E843900303F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4" name="Picture 13" descr="E:\Things to Do V (2012)\National RBM logos.jpg">
            <a:extLst>
              <a:ext uri="{FF2B5EF4-FFF2-40B4-BE49-F238E27FC236}">
                <a16:creationId xmlns:a16="http://schemas.microsoft.com/office/drawing/2014/main" id="{9677F61F-F13D-D9C1-0CCE-51AD7B8CE9AA}"/>
              </a:ext>
            </a:extLst>
          </p:cNvPr>
          <p:cNvPicPr/>
          <p:nvPr/>
        </p:nvPicPr>
        <p:blipFill>
          <a:blip r:embed="rId7" cstate="print">
            <a:lum bright="-10000" contrast="10000"/>
          </a:blip>
          <a:srcRect/>
          <a:stretch>
            <a:fillRect/>
          </a:stretch>
        </p:blipFill>
        <p:spPr bwMode="auto">
          <a:xfrm>
            <a:off x="10101431" y="6146403"/>
            <a:ext cx="797984" cy="642921"/>
          </a:xfrm>
          <a:prstGeom prst="rect">
            <a:avLst/>
          </a:prstGeom>
          <a:noFill/>
          <a:ln w="9525">
            <a:noFill/>
            <a:miter lim="800000"/>
            <a:headEnd/>
            <a:tailEnd/>
          </a:ln>
        </p:spPr>
      </p:pic>
      <p:pic>
        <p:nvPicPr>
          <p:cNvPr id="15" name="Picture 14">
            <a:extLst>
              <a:ext uri="{FF2B5EF4-FFF2-40B4-BE49-F238E27FC236}">
                <a16:creationId xmlns:a16="http://schemas.microsoft.com/office/drawing/2014/main" id="{0AF8269A-032A-D50B-BA7A-D2F1AB72C0F7}"/>
              </a:ext>
            </a:extLst>
          </p:cNvPr>
          <p:cNvPicPr>
            <a:picLocks noChangeAspect="1"/>
          </p:cNvPicPr>
          <p:nvPr/>
        </p:nvPicPr>
        <p:blipFill>
          <a:blip r:embed="rId8"/>
          <a:stretch>
            <a:fillRect/>
          </a:stretch>
        </p:blipFill>
        <p:spPr>
          <a:xfrm>
            <a:off x="11207365" y="6111796"/>
            <a:ext cx="871928" cy="793828"/>
          </a:xfrm>
          <a:prstGeom prst="rect">
            <a:avLst/>
          </a:prstGeom>
        </p:spPr>
      </p:pic>
    </p:spTree>
    <p:extLst>
      <p:ext uri="{BB962C8B-B14F-4D97-AF65-F5344CB8AC3E}">
        <p14:creationId xmlns:p14="http://schemas.microsoft.com/office/powerpoint/2010/main" val="616865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2ED-8007-F597-A704-830F87745B13}"/>
              </a:ext>
            </a:extLst>
          </p:cNvPr>
          <p:cNvSpPr>
            <a:spLocks noGrp="1"/>
          </p:cNvSpPr>
          <p:nvPr>
            <p:ph type="title"/>
          </p:nvPr>
        </p:nvSpPr>
        <p:spPr>
          <a:xfrm>
            <a:off x="415325" y="374611"/>
            <a:ext cx="3973795" cy="3272231"/>
          </a:xfrm>
        </p:spPr>
        <p:txBody>
          <a:bodyPr anchor="t">
            <a:normAutofit fontScale="90000"/>
          </a:bodyPr>
          <a:lstStyle/>
          <a:p>
            <a:r>
              <a:rPr lang="en-US" b="1" dirty="0">
                <a:solidFill>
                  <a:schemeClr val="accent6">
                    <a:lumMod val="50000"/>
                  </a:schemeClr>
                </a:solidFill>
                <a:latin typeface="+mn-lt"/>
              </a:rPr>
              <a:t>RESULTS</a:t>
            </a:r>
            <a:br>
              <a:rPr lang="en-US" sz="5400" dirty="0"/>
            </a:br>
            <a:br>
              <a:rPr lang="en-US" sz="5400" dirty="0"/>
            </a:br>
            <a:r>
              <a:rPr lang="en-US" sz="4000" b="1" dirty="0">
                <a:solidFill>
                  <a:schemeClr val="accent6">
                    <a:lumMod val="50000"/>
                  </a:schemeClr>
                </a:solidFill>
              </a:rPr>
              <a:t>Ten Thematic Areas Identified from Analysis</a:t>
            </a:r>
            <a:br>
              <a:rPr lang="en-US" sz="4000" b="1" dirty="0"/>
            </a:br>
            <a:endParaRPr lang="en-NG" sz="4000" b="1">
              <a:solidFill>
                <a:srgbClr val="FFFFFF"/>
              </a:solidFill>
            </a:endParaRPr>
          </a:p>
        </p:txBody>
      </p:sp>
      <p:sp>
        <p:nvSpPr>
          <p:cNvPr id="15" name="Content Placeholder 14">
            <a:extLst>
              <a:ext uri="{FF2B5EF4-FFF2-40B4-BE49-F238E27FC236}">
                <a16:creationId xmlns:a16="http://schemas.microsoft.com/office/drawing/2014/main" id="{16AF8D05-4569-8E4B-A58A-79D879413808}"/>
              </a:ext>
            </a:extLst>
          </p:cNvPr>
          <p:cNvSpPr>
            <a:spLocks noGrp="1"/>
          </p:cNvSpPr>
          <p:nvPr>
            <p:ph idx="1"/>
          </p:nvPr>
        </p:nvSpPr>
        <p:spPr>
          <a:xfrm>
            <a:off x="4550486" y="615142"/>
            <a:ext cx="6381463" cy="5245908"/>
          </a:xfrm>
        </p:spPr>
        <p:txBody>
          <a:bodyPr>
            <a:normAutofit fontScale="77500" lnSpcReduction="20000"/>
          </a:bodyPr>
          <a:lstStyle/>
          <a:p>
            <a:pPr lvl="0">
              <a:spcBef>
                <a:spcPts val="600"/>
              </a:spcBef>
              <a:spcAft>
                <a:spcPts val="600"/>
              </a:spcAft>
              <a:buFont typeface="+mj-lt"/>
              <a:buAutoNum type="romanLcPeriod"/>
            </a:pPr>
            <a:r>
              <a:rPr lang="en-US" dirty="0"/>
              <a:t>Major health problems in the communities; </a:t>
            </a:r>
          </a:p>
          <a:p>
            <a:pPr lvl="0">
              <a:spcBef>
                <a:spcPts val="600"/>
              </a:spcBef>
              <a:spcAft>
                <a:spcPts val="600"/>
              </a:spcAft>
              <a:buFont typeface="+mj-lt"/>
              <a:buAutoNum type="romanLcPeriod"/>
            </a:pPr>
            <a:r>
              <a:rPr lang="en-US" dirty="0"/>
              <a:t> Knowledge of Seasonal Malaria Chemoprevention (SMC) among caregivers; </a:t>
            </a:r>
          </a:p>
          <a:p>
            <a:pPr lvl="0">
              <a:spcBef>
                <a:spcPts val="600"/>
              </a:spcBef>
              <a:spcAft>
                <a:spcPts val="600"/>
              </a:spcAft>
              <a:buFont typeface="+mj-lt"/>
              <a:buAutoNum type="romanLcPeriod"/>
            </a:pPr>
            <a:r>
              <a:rPr lang="en-US" dirty="0"/>
              <a:t> Extent of SMC’s coverage;</a:t>
            </a:r>
          </a:p>
          <a:p>
            <a:pPr lvl="0">
              <a:spcBef>
                <a:spcPts val="600"/>
              </a:spcBef>
              <a:spcAft>
                <a:spcPts val="600"/>
              </a:spcAft>
              <a:buFont typeface="+mj-lt"/>
              <a:buAutoNum type="romanLcPeriod"/>
            </a:pPr>
            <a:r>
              <a:rPr lang="en-US" dirty="0"/>
              <a:t> Knowledge of malaria among caregivers and its effect on SMC uptake; </a:t>
            </a:r>
          </a:p>
          <a:p>
            <a:pPr lvl="0">
              <a:spcBef>
                <a:spcPts val="600"/>
              </a:spcBef>
              <a:spcAft>
                <a:spcPts val="600"/>
              </a:spcAft>
              <a:buFont typeface="+mj-lt"/>
              <a:buAutoNum type="romanLcPeriod"/>
            </a:pPr>
            <a:r>
              <a:rPr lang="en-US" dirty="0"/>
              <a:t> Perceived effects of SMC on children’s health among caregivers; </a:t>
            </a:r>
          </a:p>
          <a:p>
            <a:pPr lvl="0">
              <a:spcBef>
                <a:spcPts val="600"/>
              </a:spcBef>
              <a:spcAft>
                <a:spcPts val="600"/>
              </a:spcAft>
              <a:buFont typeface="+mj-lt"/>
              <a:buAutoNum type="romanLcPeriod"/>
            </a:pPr>
            <a:r>
              <a:rPr lang="en-US" dirty="0"/>
              <a:t> Caregivers’ experience of and attitude towards SMC; </a:t>
            </a:r>
          </a:p>
          <a:p>
            <a:pPr lvl="0">
              <a:spcBef>
                <a:spcPts val="600"/>
              </a:spcBef>
              <a:spcAft>
                <a:spcPts val="600"/>
              </a:spcAft>
              <a:buFont typeface="+mj-lt"/>
              <a:buAutoNum type="romanLcPeriod"/>
            </a:pPr>
            <a:r>
              <a:rPr lang="en-US" dirty="0"/>
              <a:t> Barriers to SMC uptake; </a:t>
            </a:r>
          </a:p>
          <a:p>
            <a:pPr lvl="0">
              <a:spcBef>
                <a:spcPts val="600"/>
              </a:spcBef>
              <a:spcAft>
                <a:spcPts val="600"/>
              </a:spcAft>
              <a:buFont typeface="+mj-lt"/>
              <a:buAutoNum type="romanLcPeriod"/>
            </a:pPr>
            <a:r>
              <a:rPr lang="en-US" dirty="0"/>
              <a:t> Caregivers preferred mode of delivery/place of administration; </a:t>
            </a:r>
          </a:p>
          <a:p>
            <a:pPr lvl="0">
              <a:spcBef>
                <a:spcPts val="600"/>
              </a:spcBef>
              <a:spcAft>
                <a:spcPts val="600"/>
              </a:spcAft>
              <a:buFont typeface="+mj-lt"/>
              <a:buAutoNum type="romanLcPeriod"/>
            </a:pPr>
            <a:r>
              <a:rPr lang="en-US" dirty="0"/>
              <a:t> Health workers/CDDs experience and attitude regarding delivery of SMC; </a:t>
            </a:r>
          </a:p>
          <a:p>
            <a:pPr lvl="0">
              <a:spcBef>
                <a:spcPts val="600"/>
              </a:spcBef>
              <a:spcAft>
                <a:spcPts val="600"/>
              </a:spcAft>
              <a:buFont typeface="+mj-lt"/>
              <a:buAutoNum type="romanLcPeriod"/>
            </a:pPr>
            <a:r>
              <a:rPr lang="en-US" dirty="0"/>
              <a:t> Recommendations on how to upscale SMC Uptake</a:t>
            </a:r>
          </a:p>
        </p:txBody>
      </p:sp>
      <p:pic>
        <p:nvPicPr>
          <p:cNvPr id="3" name="Image 10">
            <a:extLst>
              <a:ext uri="{FF2B5EF4-FFF2-40B4-BE49-F238E27FC236}">
                <a16:creationId xmlns:a16="http://schemas.microsoft.com/office/drawing/2014/main" id="{D124941D-0283-A0B5-BAAF-B47C3D3CC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grpSp>
        <p:nvGrpSpPr>
          <p:cNvPr id="4" name="Groupe 15">
            <a:extLst>
              <a:ext uri="{FF2B5EF4-FFF2-40B4-BE49-F238E27FC236}">
                <a16:creationId xmlns:a16="http://schemas.microsoft.com/office/drawing/2014/main" id="{E597478B-37D8-D942-A0D0-C6ED5AEF2117}"/>
              </a:ext>
            </a:extLst>
          </p:cNvPr>
          <p:cNvGrpSpPr/>
          <p:nvPr/>
        </p:nvGrpSpPr>
        <p:grpSpPr>
          <a:xfrm>
            <a:off x="212676" y="6146404"/>
            <a:ext cx="7238900" cy="689215"/>
            <a:chOff x="4251398" y="6178167"/>
            <a:chExt cx="7238900" cy="689215"/>
          </a:xfrm>
        </p:grpSpPr>
        <p:pic>
          <p:nvPicPr>
            <p:cNvPr id="5" name="Image 12">
              <a:extLst>
                <a:ext uri="{FF2B5EF4-FFF2-40B4-BE49-F238E27FC236}">
                  <a16:creationId xmlns:a16="http://schemas.microsoft.com/office/drawing/2014/main" id="{8086F270-9F05-42E0-AD0A-EB67110F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6" name="Image 13">
              <a:extLst>
                <a:ext uri="{FF2B5EF4-FFF2-40B4-BE49-F238E27FC236}">
                  <a16:creationId xmlns:a16="http://schemas.microsoft.com/office/drawing/2014/main" id="{001518CA-7891-1923-32A3-DFA9ED6270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7" name="Image 14">
              <a:extLst>
                <a:ext uri="{FF2B5EF4-FFF2-40B4-BE49-F238E27FC236}">
                  <a16:creationId xmlns:a16="http://schemas.microsoft.com/office/drawing/2014/main" id="{C1D43A39-B995-89D1-765E-310FFCEA275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8" name="Image 11">
              <a:extLst>
                <a:ext uri="{FF2B5EF4-FFF2-40B4-BE49-F238E27FC236}">
                  <a16:creationId xmlns:a16="http://schemas.microsoft.com/office/drawing/2014/main" id="{3907554E-9DF2-A833-9C20-9F57D720852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9" name="Picture 8" descr="E:\Things to Do V (2012)\National RBM logos.jpg">
            <a:extLst>
              <a:ext uri="{FF2B5EF4-FFF2-40B4-BE49-F238E27FC236}">
                <a16:creationId xmlns:a16="http://schemas.microsoft.com/office/drawing/2014/main" id="{953103D9-161C-1994-CAA5-4B539D068DFA}"/>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10" name="Picture 9">
            <a:extLst>
              <a:ext uri="{FF2B5EF4-FFF2-40B4-BE49-F238E27FC236}">
                <a16:creationId xmlns:a16="http://schemas.microsoft.com/office/drawing/2014/main" id="{35428B3A-E294-8820-59FD-7ACEE47FEAF7}"/>
              </a:ext>
            </a:extLst>
          </p:cNvPr>
          <p:cNvPicPr>
            <a:picLocks noChangeAspect="1"/>
          </p:cNvPicPr>
          <p:nvPr/>
        </p:nvPicPr>
        <p:blipFill>
          <a:blip r:embed="rId8"/>
          <a:stretch>
            <a:fillRect/>
          </a:stretch>
        </p:blipFill>
        <p:spPr>
          <a:xfrm>
            <a:off x="10931949" y="5861050"/>
            <a:ext cx="1147344" cy="1044574"/>
          </a:xfrm>
          <a:prstGeom prst="rect">
            <a:avLst/>
          </a:prstGeom>
        </p:spPr>
      </p:pic>
    </p:spTree>
    <p:extLst>
      <p:ext uri="{BB962C8B-B14F-4D97-AF65-F5344CB8AC3E}">
        <p14:creationId xmlns:p14="http://schemas.microsoft.com/office/powerpoint/2010/main" val="3549893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9AAB-1BA2-A8F0-2C4B-CAC1EECE341A}"/>
              </a:ext>
            </a:extLst>
          </p:cNvPr>
          <p:cNvSpPr>
            <a:spLocks noGrp="1"/>
          </p:cNvSpPr>
          <p:nvPr>
            <p:ph type="title"/>
          </p:nvPr>
        </p:nvSpPr>
        <p:spPr>
          <a:xfrm>
            <a:off x="317482" y="367964"/>
            <a:ext cx="11060232" cy="775780"/>
          </a:xfrm>
        </p:spPr>
        <p:txBody>
          <a:bodyPr>
            <a:noAutofit/>
          </a:bodyPr>
          <a:lstStyle/>
          <a:p>
            <a:r>
              <a:rPr lang="en-US" sz="32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Summary of Facilitators and Barriers using the Health Belief Model</a:t>
            </a:r>
            <a:endParaRPr lang="en-NG" sz="3200" dirty="0">
              <a:solidFill>
                <a:schemeClr val="accent6">
                  <a:lumMod val="50000"/>
                </a:schemeClr>
              </a:solidFill>
            </a:endParaRPr>
          </a:p>
        </p:txBody>
      </p:sp>
      <p:pic>
        <p:nvPicPr>
          <p:cNvPr id="3" name="Image 10">
            <a:extLst>
              <a:ext uri="{FF2B5EF4-FFF2-40B4-BE49-F238E27FC236}">
                <a16:creationId xmlns:a16="http://schemas.microsoft.com/office/drawing/2014/main" id="{22EF0C0A-6C63-2085-2EB6-6458DC7DF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grpSp>
        <p:nvGrpSpPr>
          <p:cNvPr id="4" name="Groupe 15">
            <a:extLst>
              <a:ext uri="{FF2B5EF4-FFF2-40B4-BE49-F238E27FC236}">
                <a16:creationId xmlns:a16="http://schemas.microsoft.com/office/drawing/2014/main" id="{42078958-118F-E66C-6863-4641B0F22DA5}"/>
              </a:ext>
            </a:extLst>
          </p:cNvPr>
          <p:cNvGrpSpPr/>
          <p:nvPr/>
        </p:nvGrpSpPr>
        <p:grpSpPr>
          <a:xfrm>
            <a:off x="212676" y="6146404"/>
            <a:ext cx="7238900" cy="689215"/>
            <a:chOff x="4251398" y="6178167"/>
            <a:chExt cx="7238900" cy="689215"/>
          </a:xfrm>
        </p:grpSpPr>
        <p:pic>
          <p:nvPicPr>
            <p:cNvPr id="5" name="Image 12">
              <a:extLst>
                <a:ext uri="{FF2B5EF4-FFF2-40B4-BE49-F238E27FC236}">
                  <a16:creationId xmlns:a16="http://schemas.microsoft.com/office/drawing/2014/main" id="{16D25CC7-A378-B58E-493E-0FC80C958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6" name="Image 13">
              <a:extLst>
                <a:ext uri="{FF2B5EF4-FFF2-40B4-BE49-F238E27FC236}">
                  <a16:creationId xmlns:a16="http://schemas.microsoft.com/office/drawing/2014/main" id="{BC069F96-538B-AEF1-8590-5EFFDD1383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7" name="Image 14">
              <a:extLst>
                <a:ext uri="{FF2B5EF4-FFF2-40B4-BE49-F238E27FC236}">
                  <a16:creationId xmlns:a16="http://schemas.microsoft.com/office/drawing/2014/main" id="{415E20E6-67DD-280D-959A-4758F4476D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8" name="Image 11">
              <a:extLst>
                <a:ext uri="{FF2B5EF4-FFF2-40B4-BE49-F238E27FC236}">
                  <a16:creationId xmlns:a16="http://schemas.microsoft.com/office/drawing/2014/main" id="{E0E435B4-A07D-5C8F-DA79-FA3CA6DBA0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9" name="Picture 8" descr="E:\Things to Do V (2012)\National RBM logos.jpg">
            <a:extLst>
              <a:ext uri="{FF2B5EF4-FFF2-40B4-BE49-F238E27FC236}">
                <a16:creationId xmlns:a16="http://schemas.microsoft.com/office/drawing/2014/main" id="{C4DA5961-C231-8CE6-8D73-BC6DAE27B2A7}"/>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10" name="Picture 9">
            <a:extLst>
              <a:ext uri="{FF2B5EF4-FFF2-40B4-BE49-F238E27FC236}">
                <a16:creationId xmlns:a16="http://schemas.microsoft.com/office/drawing/2014/main" id="{E9EF307E-CCBC-27BF-1A2F-1D71C71597E0}"/>
              </a:ext>
            </a:extLst>
          </p:cNvPr>
          <p:cNvPicPr>
            <a:picLocks noChangeAspect="1"/>
          </p:cNvPicPr>
          <p:nvPr/>
        </p:nvPicPr>
        <p:blipFill>
          <a:blip r:embed="rId8"/>
          <a:stretch>
            <a:fillRect/>
          </a:stretch>
        </p:blipFill>
        <p:spPr>
          <a:xfrm>
            <a:off x="10931949" y="5861050"/>
            <a:ext cx="1147344" cy="1044574"/>
          </a:xfrm>
          <a:prstGeom prst="rect">
            <a:avLst/>
          </a:prstGeom>
        </p:spPr>
      </p:pic>
      <p:graphicFrame>
        <p:nvGraphicFramePr>
          <p:cNvPr id="14" name="Content Placeholder 13">
            <a:extLst>
              <a:ext uri="{FF2B5EF4-FFF2-40B4-BE49-F238E27FC236}">
                <a16:creationId xmlns:a16="http://schemas.microsoft.com/office/drawing/2014/main" id="{09CF0026-856C-7044-AD1B-0BC0F2B6E403}"/>
              </a:ext>
            </a:extLst>
          </p:cNvPr>
          <p:cNvGraphicFramePr>
            <a:graphicFrameLocks noGrp="1"/>
          </p:cNvGraphicFramePr>
          <p:nvPr>
            <p:ph idx="1"/>
            <p:extLst>
              <p:ext uri="{D42A27DB-BD31-4B8C-83A1-F6EECF244321}">
                <p14:modId xmlns:p14="http://schemas.microsoft.com/office/powerpoint/2010/main" val="2219144130"/>
              </p:ext>
            </p:extLst>
          </p:nvPr>
        </p:nvGraphicFramePr>
        <p:xfrm>
          <a:off x="795781" y="1527610"/>
          <a:ext cx="10103634" cy="4084952"/>
        </p:xfrm>
        <a:graphic>
          <a:graphicData uri="http://schemas.openxmlformats.org/drawingml/2006/table">
            <a:tbl>
              <a:tblPr firstRow="1" bandRow="1">
                <a:tableStyleId>{5C22544A-7EE6-4342-B048-85BDC9FD1C3A}</a:tableStyleId>
              </a:tblPr>
              <a:tblGrid>
                <a:gridCol w="5174187">
                  <a:extLst>
                    <a:ext uri="{9D8B030D-6E8A-4147-A177-3AD203B41FA5}">
                      <a16:colId xmlns:a16="http://schemas.microsoft.com/office/drawing/2014/main" val="1933013776"/>
                    </a:ext>
                  </a:extLst>
                </a:gridCol>
                <a:gridCol w="4929447">
                  <a:extLst>
                    <a:ext uri="{9D8B030D-6E8A-4147-A177-3AD203B41FA5}">
                      <a16:colId xmlns:a16="http://schemas.microsoft.com/office/drawing/2014/main" val="4249796985"/>
                    </a:ext>
                  </a:extLst>
                </a:gridCol>
              </a:tblGrid>
              <a:tr h="430609">
                <a:tc>
                  <a:txBody>
                    <a:bodyPr/>
                    <a:lstStyle/>
                    <a:p>
                      <a:r>
                        <a:rPr lang="en-US" b="1" dirty="0"/>
                        <a:t>FACILITATORS</a:t>
                      </a:r>
                    </a:p>
                  </a:txBody>
                  <a:tcPr/>
                </a:tc>
                <a:tc>
                  <a:txBody>
                    <a:bodyPr/>
                    <a:lstStyle/>
                    <a:p>
                      <a:r>
                        <a:rPr lang="en-US" dirty="0"/>
                        <a:t>BARRIERS</a:t>
                      </a:r>
                    </a:p>
                  </a:txBody>
                  <a:tcPr/>
                </a:tc>
                <a:extLst>
                  <a:ext uri="{0D108BD9-81ED-4DB2-BD59-A6C34878D82A}">
                    <a16:rowId xmlns:a16="http://schemas.microsoft.com/office/drawing/2014/main" val="2582669198"/>
                  </a:ext>
                </a:extLst>
              </a:tr>
              <a:tr h="430609">
                <a:tc>
                  <a:txBody>
                    <a:bodyPr/>
                    <a:lstStyle/>
                    <a:p>
                      <a:r>
                        <a:rPr lang="en-US" dirty="0" err="1"/>
                        <a:t>Favourable</a:t>
                      </a:r>
                      <a:r>
                        <a:rPr lang="en-US" dirty="0"/>
                        <a:t> attitude towards SMC by Care- givers</a:t>
                      </a:r>
                    </a:p>
                  </a:txBody>
                  <a:tcPr/>
                </a:tc>
                <a:tc>
                  <a:txBody>
                    <a:bodyPr/>
                    <a:lstStyle/>
                    <a:p>
                      <a:r>
                        <a:rPr lang="en-US" dirty="0"/>
                        <a:t>Real time experience of side effect in children</a:t>
                      </a:r>
                    </a:p>
                  </a:txBody>
                  <a:tcPr/>
                </a:tc>
                <a:extLst>
                  <a:ext uri="{0D108BD9-81ED-4DB2-BD59-A6C34878D82A}">
                    <a16:rowId xmlns:a16="http://schemas.microsoft.com/office/drawing/2014/main" val="1229593291"/>
                  </a:ext>
                </a:extLst>
              </a:tr>
              <a:tr h="430609">
                <a:tc>
                  <a:txBody>
                    <a:bodyPr/>
                    <a:lstStyle/>
                    <a:p>
                      <a:r>
                        <a:rPr lang="en-US" dirty="0"/>
                        <a:t>Improved sweet flavor of the drug formulation</a:t>
                      </a:r>
                    </a:p>
                  </a:txBody>
                  <a:tcPr/>
                </a:tc>
                <a:tc>
                  <a:txBody>
                    <a:bodyPr/>
                    <a:lstStyle/>
                    <a:p>
                      <a:r>
                        <a:rPr lang="en-US" dirty="0"/>
                        <a:t>Perceived side effects of SMC drugs</a:t>
                      </a:r>
                    </a:p>
                  </a:txBody>
                  <a:tcPr/>
                </a:tc>
                <a:extLst>
                  <a:ext uri="{0D108BD9-81ED-4DB2-BD59-A6C34878D82A}">
                    <a16:rowId xmlns:a16="http://schemas.microsoft.com/office/drawing/2014/main" val="4244660845"/>
                  </a:ext>
                </a:extLst>
              </a:tr>
              <a:tr h="430609">
                <a:tc>
                  <a:txBody>
                    <a:bodyPr/>
                    <a:lstStyle/>
                    <a:p>
                      <a:r>
                        <a:rPr lang="en-US" dirty="0"/>
                        <a:t>Friendly CDDs</a:t>
                      </a:r>
                    </a:p>
                  </a:txBody>
                  <a:tcPr/>
                </a:tc>
                <a:tc>
                  <a:txBody>
                    <a:bodyPr/>
                    <a:lstStyle/>
                    <a:p>
                      <a:r>
                        <a:rPr lang="en-US" dirty="0"/>
                        <a:t>Lack of awareness, Resistance/Skepticism</a:t>
                      </a:r>
                    </a:p>
                  </a:txBody>
                  <a:tcPr/>
                </a:tc>
                <a:extLst>
                  <a:ext uri="{0D108BD9-81ED-4DB2-BD59-A6C34878D82A}">
                    <a16:rowId xmlns:a16="http://schemas.microsoft.com/office/drawing/2014/main" val="3376139572"/>
                  </a:ext>
                </a:extLst>
              </a:tr>
              <a:tr h="430609">
                <a:tc>
                  <a:txBody>
                    <a:bodyPr/>
                    <a:lstStyle/>
                    <a:p>
                      <a:r>
                        <a:rPr lang="en-US" dirty="0"/>
                        <a:t>Trust on CCDs</a:t>
                      </a:r>
                    </a:p>
                  </a:txBody>
                  <a:tcPr/>
                </a:tc>
                <a:tc>
                  <a:txBody>
                    <a:bodyPr/>
                    <a:lstStyle/>
                    <a:p>
                      <a:r>
                        <a:rPr lang="en-US" dirty="0"/>
                        <a:t>Unfriendly attitude of CCDs</a:t>
                      </a:r>
                    </a:p>
                  </a:txBody>
                  <a:tcPr/>
                </a:tc>
                <a:extLst>
                  <a:ext uri="{0D108BD9-81ED-4DB2-BD59-A6C34878D82A}">
                    <a16:rowId xmlns:a16="http://schemas.microsoft.com/office/drawing/2014/main" val="710632481"/>
                  </a:ext>
                </a:extLst>
              </a:tr>
              <a:tr h="430609">
                <a:tc>
                  <a:txBody>
                    <a:bodyPr/>
                    <a:lstStyle/>
                    <a:p>
                      <a:r>
                        <a:rPr lang="en-US" dirty="0"/>
                        <a:t>Mode of delivery via Door-to-door approach</a:t>
                      </a:r>
                    </a:p>
                  </a:txBody>
                  <a:tcPr/>
                </a:tc>
                <a:tc>
                  <a:txBody>
                    <a:bodyPr/>
                    <a:lstStyle/>
                    <a:p>
                      <a:r>
                        <a:rPr lang="en-US" dirty="0"/>
                        <a:t>Alleged/Perceived inefficacy of the medicines </a:t>
                      </a:r>
                    </a:p>
                  </a:txBody>
                  <a:tcPr/>
                </a:tc>
                <a:extLst>
                  <a:ext uri="{0D108BD9-81ED-4DB2-BD59-A6C34878D82A}">
                    <a16:rowId xmlns:a16="http://schemas.microsoft.com/office/drawing/2014/main" val="114105029"/>
                  </a:ext>
                </a:extLst>
              </a:tr>
              <a:tr h="430609">
                <a:tc>
                  <a:txBody>
                    <a:bodyPr/>
                    <a:lstStyle/>
                    <a:p>
                      <a:r>
                        <a:rPr lang="en-US" dirty="0"/>
                        <a:t>Social desirability – Malaria a major health problem in children</a:t>
                      </a:r>
                    </a:p>
                  </a:txBody>
                  <a:tcPr/>
                </a:tc>
                <a:tc>
                  <a:txBody>
                    <a:bodyPr/>
                    <a:lstStyle/>
                    <a:p>
                      <a:r>
                        <a:rPr lang="en-US" dirty="0"/>
                        <a:t>Incomplete coverage/shortage of medicines</a:t>
                      </a:r>
                    </a:p>
                  </a:txBody>
                  <a:tcPr/>
                </a:tc>
                <a:extLst>
                  <a:ext uri="{0D108BD9-81ED-4DB2-BD59-A6C34878D82A}">
                    <a16:rowId xmlns:a16="http://schemas.microsoft.com/office/drawing/2014/main" val="2665587905"/>
                  </a:ext>
                </a:extLst>
              </a:tr>
              <a:tr h="430609">
                <a:tc>
                  <a:txBody>
                    <a:bodyPr/>
                    <a:lstStyle/>
                    <a:p>
                      <a:r>
                        <a:rPr lang="en-US" dirty="0"/>
                        <a:t>Support and empower Lead Mothers (LM)</a:t>
                      </a:r>
                    </a:p>
                  </a:txBody>
                  <a:tcPr/>
                </a:tc>
                <a:tc>
                  <a:txBody>
                    <a:bodyPr/>
                    <a:lstStyle/>
                    <a:p>
                      <a:r>
                        <a:rPr lang="en-US" dirty="0"/>
                        <a:t>Mistrust/induced rejection</a:t>
                      </a:r>
                    </a:p>
                  </a:txBody>
                  <a:tcPr/>
                </a:tc>
                <a:extLst>
                  <a:ext uri="{0D108BD9-81ED-4DB2-BD59-A6C34878D82A}">
                    <a16:rowId xmlns:a16="http://schemas.microsoft.com/office/drawing/2014/main" val="1661017158"/>
                  </a:ext>
                </a:extLst>
              </a:tr>
              <a:tr h="430609">
                <a:tc>
                  <a:txBody>
                    <a:bodyPr/>
                    <a:lstStyle/>
                    <a:p>
                      <a:endParaRPr lang="en-US"/>
                    </a:p>
                  </a:txBody>
                  <a:tcPr/>
                </a:tc>
                <a:tc>
                  <a:txBody>
                    <a:bodyPr/>
                    <a:lstStyle/>
                    <a:p>
                      <a:r>
                        <a:rPr lang="en-US" dirty="0"/>
                        <a:t>Poor remuneration of CCDs</a:t>
                      </a:r>
                    </a:p>
                  </a:txBody>
                  <a:tcPr/>
                </a:tc>
                <a:extLst>
                  <a:ext uri="{0D108BD9-81ED-4DB2-BD59-A6C34878D82A}">
                    <a16:rowId xmlns:a16="http://schemas.microsoft.com/office/drawing/2014/main" val="2155743629"/>
                  </a:ext>
                </a:extLst>
              </a:tr>
            </a:tbl>
          </a:graphicData>
        </a:graphic>
      </p:graphicFrame>
    </p:spTree>
    <p:extLst>
      <p:ext uri="{BB962C8B-B14F-4D97-AF65-F5344CB8AC3E}">
        <p14:creationId xmlns:p14="http://schemas.microsoft.com/office/powerpoint/2010/main" val="2490457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F9F5-1F4C-8FB1-3818-6D24A8E23861}"/>
              </a:ext>
            </a:extLst>
          </p:cNvPr>
          <p:cNvSpPr>
            <a:spLocks noGrp="1"/>
          </p:cNvSpPr>
          <p:nvPr>
            <p:ph type="title"/>
          </p:nvPr>
        </p:nvSpPr>
        <p:spPr>
          <a:xfrm>
            <a:off x="635000" y="640823"/>
            <a:ext cx="3418659" cy="5583148"/>
          </a:xfrm>
        </p:spPr>
        <p:txBody>
          <a:bodyPr anchor="ctr">
            <a:normAutofit/>
          </a:bodyPr>
          <a:lstStyle/>
          <a:p>
            <a:r>
              <a:rPr lang="en-GB" sz="4500" b="1" dirty="0">
                <a:solidFill>
                  <a:schemeClr val="accent6">
                    <a:lumMod val="50000"/>
                  </a:schemeClr>
                </a:solidFill>
              </a:rPr>
              <a:t>Quotes to Support the Themes</a:t>
            </a:r>
            <a:br>
              <a:rPr lang="en-GB" sz="4500" b="1" dirty="0">
                <a:solidFill>
                  <a:schemeClr val="accent6">
                    <a:lumMod val="50000"/>
                  </a:schemeClr>
                </a:solidFill>
              </a:rPr>
            </a:br>
            <a:r>
              <a:rPr lang="en-GB" sz="4500" b="1" dirty="0">
                <a:solidFill>
                  <a:schemeClr val="accent6">
                    <a:lumMod val="50000"/>
                  </a:schemeClr>
                </a:solidFill>
              </a:rPr>
              <a:t>(Community Perception)</a:t>
            </a:r>
            <a:endParaRPr lang="en-NG" sz="4500" b="1">
              <a:solidFill>
                <a:schemeClr val="accent6">
                  <a:lumMod val="50000"/>
                </a:schemeClr>
              </a:solidFill>
            </a:endParaRPr>
          </a:p>
        </p:txBody>
      </p:sp>
      <p:graphicFrame>
        <p:nvGraphicFramePr>
          <p:cNvPr id="14" name="Content Placeholder 5">
            <a:extLst>
              <a:ext uri="{FF2B5EF4-FFF2-40B4-BE49-F238E27FC236}">
                <a16:creationId xmlns:a16="http://schemas.microsoft.com/office/drawing/2014/main" id="{8ED16DE2-84AC-784C-89F5-8E91EC48EF31}"/>
              </a:ext>
            </a:extLst>
          </p:cNvPr>
          <p:cNvGraphicFramePr>
            <a:graphicFrameLocks noGrp="1"/>
          </p:cNvGraphicFramePr>
          <p:nvPr>
            <p:ph idx="1"/>
          </p:nvPr>
        </p:nvGraphicFramePr>
        <p:xfrm>
          <a:off x="4611441" y="875920"/>
          <a:ext cx="6742359" cy="5301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2">
            <a:extLst>
              <a:ext uri="{FF2B5EF4-FFF2-40B4-BE49-F238E27FC236}">
                <a16:creationId xmlns:a16="http://schemas.microsoft.com/office/drawing/2014/main" id="{EB36C67C-3E69-7D4F-993E-55452EB7B3CD}"/>
              </a:ext>
            </a:extLst>
          </p:cNvPr>
          <p:cNvSpPr txBox="1">
            <a:spLocks/>
          </p:cNvSpPr>
          <p:nvPr/>
        </p:nvSpPr>
        <p:spPr>
          <a:xfrm>
            <a:off x="153637" y="227632"/>
            <a:ext cx="8394323" cy="405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chemeClr val="accent6">
                    <a:lumMod val="50000"/>
                  </a:schemeClr>
                </a:solidFill>
                <a:latin typeface="+mn-lt"/>
              </a:rPr>
              <a:t>Model of Delivery via Door-to-Door</a:t>
            </a:r>
          </a:p>
        </p:txBody>
      </p:sp>
      <p:pic>
        <p:nvPicPr>
          <p:cNvPr id="3" name="Image 10">
            <a:extLst>
              <a:ext uri="{FF2B5EF4-FFF2-40B4-BE49-F238E27FC236}">
                <a16:creationId xmlns:a16="http://schemas.microsoft.com/office/drawing/2014/main" id="{2911F549-2AC6-B752-1BD7-648EC6482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grpSp>
        <p:nvGrpSpPr>
          <p:cNvPr id="4" name="Groupe 15">
            <a:extLst>
              <a:ext uri="{FF2B5EF4-FFF2-40B4-BE49-F238E27FC236}">
                <a16:creationId xmlns:a16="http://schemas.microsoft.com/office/drawing/2014/main" id="{54D45E84-B048-79CD-1F9D-C41BBA9C0858}"/>
              </a:ext>
            </a:extLst>
          </p:cNvPr>
          <p:cNvGrpSpPr/>
          <p:nvPr/>
        </p:nvGrpSpPr>
        <p:grpSpPr>
          <a:xfrm>
            <a:off x="212676" y="6146404"/>
            <a:ext cx="7238900" cy="689215"/>
            <a:chOff x="4251398" y="6178167"/>
            <a:chExt cx="7238900" cy="689215"/>
          </a:xfrm>
        </p:grpSpPr>
        <p:pic>
          <p:nvPicPr>
            <p:cNvPr id="5" name="Image 12">
              <a:extLst>
                <a:ext uri="{FF2B5EF4-FFF2-40B4-BE49-F238E27FC236}">
                  <a16:creationId xmlns:a16="http://schemas.microsoft.com/office/drawing/2014/main" id="{9EC5B535-24EA-4FC4-AC72-2E04704094D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6" name="Image 13">
              <a:extLst>
                <a:ext uri="{FF2B5EF4-FFF2-40B4-BE49-F238E27FC236}">
                  <a16:creationId xmlns:a16="http://schemas.microsoft.com/office/drawing/2014/main" id="{B6FEBDDE-AA31-1CB7-EE8A-C707CB903DC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7" name="Image 14">
              <a:extLst>
                <a:ext uri="{FF2B5EF4-FFF2-40B4-BE49-F238E27FC236}">
                  <a16:creationId xmlns:a16="http://schemas.microsoft.com/office/drawing/2014/main" id="{B3CB941F-3185-BD14-979B-A8004F6A62E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9" name="Image 11">
              <a:extLst>
                <a:ext uri="{FF2B5EF4-FFF2-40B4-BE49-F238E27FC236}">
                  <a16:creationId xmlns:a16="http://schemas.microsoft.com/office/drawing/2014/main" id="{EDA3D8C9-1D3B-1D55-AD49-27F843673AE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0" descr="E:\Things to Do V (2012)\National RBM logos.jpg">
            <a:extLst>
              <a:ext uri="{FF2B5EF4-FFF2-40B4-BE49-F238E27FC236}">
                <a16:creationId xmlns:a16="http://schemas.microsoft.com/office/drawing/2014/main" id="{42AD61E0-FA27-B61B-2606-2C8C6224BAEC}"/>
              </a:ext>
            </a:extLst>
          </p:cNvPr>
          <p:cNvPicPr/>
          <p:nvPr/>
        </p:nvPicPr>
        <p:blipFill>
          <a:blip r:embed="rId12" cstate="print">
            <a:lum bright="-10000" contrast="10000"/>
          </a:blip>
          <a:srcRect/>
          <a:stretch>
            <a:fillRect/>
          </a:stretch>
        </p:blipFill>
        <p:spPr bwMode="auto">
          <a:xfrm>
            <a:off x="10047309" y="6170623"/>
            <a:ext cx="852106" cy="618701"/>
          </a:xfrm>
          <a:prstGeom prst="rect">
            <a:avLst/>
          </a:prstGeom>
          <a:noFill/>
          <a:ln w="9525">
            <a:noFill/>
            <a:miter lim="800000"/>
            <a:headEnd/>
            <a:tailEnd/>
          </a:ln>
        </p:spPr>
      </p:pic>
      <p:pic>
        <p:nvPicPr>
          <p:cNvPr id="13" name="Picture 12">
            <a:extLst>
              <a:ext uri="{FF2B5EF4-FFF2-40B4-BE49-F238E27FC236}">
                <a16:creationId xmlns:a16="http://schemas.microsoft.com/office/drawing/2014/main" id="{30A87E6D-285D-FF4D-D9E2-E57371F7BBE7}"/>
              </a:ext>
            </a:extLst>
          </p:cNvPr>
          <p:cNvPicPr>
            <a:picLocks noChangeAspect="1"/>
          </p:cNvPicPr>
          <p:nvPr/>
        </p:nvPicPr>
        <p:blipFill>
          <a:blip r:embed="rId13"/>
          <a:stretch>
            <a:fillRect/>
          </a:stretch>
        </p:blipFill>
        <p:spPr>
          <a:xfrm>
            <a:off x="11227187" y="6129842"/>
            <a:ext cx="852106" cy="775781"/>
          </a:xfrm>
          <a:prstGeom prst="rect">
            <a:avLst/>
          </a:prstGeom>
        </p:spPr>
      </p:pic>
    </p:spTree>
    <p:extLst>
      <p:ext uri="{BB962C8B-B14F-4D97-AF65-F5344CB8AC3E}">
        <p14:creationId xmlns:p14="http://schemas.microsoft.com/office/powerpoint/2010/main" val="217226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F9F5-1F4C-8FB1-3818-6D24A8E23861}"/>
              </a:ext>
            </a:extLst>
          </p:cNvPr>
          <p:cNvSpPr>
            <a:spLocks noGrp="1"/>
          </p:cNvSpPr>
          <p:nvPr>
            <p:ph type="title"/>
          </p:nvPr>
        </p:nvSpPr>
        <p:spPr>
          <a:xfrm>
            <a:off x="479974" y="646645"/>
            <a:ext cx="3418659" cy="5583148"/>
          </a:xfrm>
        </p:spPr>
        <p:txBody>
          <a:bodyPr anchor="ctr">
            <a:normAutofit/>
          </a:bodyPr>
          <a:lstStyle/>
          <a:p>
            <a:r>
              <a:rPr lang="en-GB" sz="5000" b="1" dirty="0">
                <a:solidFill>
                  <a:schemeClr val="accent6">
                    <a:lumMod val="50000"/>
                  </a:schemeClr>
                </a:solidFill>
              </a:rPr>
              <a:t>Quotes to Support the Themes</a:t>
            </a:r>
            <a:br>
              <a:rPr lang="en-GB" sz="5000" b="1" dirty="0"/>
            </a:br>
            <a:endParaRPr lang="en-NG" sz="5000" b="1" dirty="0"/>
          </a:p>
        </p:txBody>
      </p:sp>
      <p:graphicFrame>
        <p:nvGraphicFramePr>
          <p:cNvPr id="14" name="Content Placeholder 5">
            <a:extLst>
              <a:ext uri="{FF2B5EF4-FFF2-40B4-BE49-F238E27FC236}">
                <a16:creationId xmlns:a16="http://schemas.microsoft.com/office/drawing/2014/main" id="{8ED16DE2-84AC-784C-89F5-8E91EC48EF31}"/>
              </a:ext>
            </a:extLst>
          </p:cNvPr>
          <p:cNvGraphicFramePr>
            <a:graphicFrameLocks noGrp="1"/>
          </p:cNvGraphicFramePr>
          <p:nvPr>
            <p:ph idx="1"/>
            <p:extLst>
              <p:ext uri="{D42A27DB-BD31-4B8C-83A1-F6EECF244321}">
                <p14:modId xmlns:p14="http://schemas.microsoft.com/office/powerpoint/2010/main" val="2429583353"/>
              </p:ext>
            </p:extLst>
          </p:nvPr>
        </p:nvGraphicFramePr>
        <p:xfrm>
          <a:off x="3887405" y="828840"/>
          <a:ext cx="5691696" cy="5301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2">
            <a:extLst>
              <a:ext uri="{FF2B5EF4-FFF2-40B4-BE49-F238E27FC236}">
                <a16:creationId xmlns:a16="http://schemas.microsoft.com/office/drawing/2014/main" id="{EB36C67C-3E69-7D4F-993E-55452EB7B3CD}"/>
              </a:ext>
            </a:extLst>
          </p:cNvPr>
          <p:cNvSpPr txBox="1">
            <a:spLocks/>
          </p:cNvSpPr>
          <p:nvPr/>
        </p:nvSpPr>
        <p:spPr>
          <a:xfrm>
            <a:off x="392041" y="222987"/>
            <a:ext cx="9257568" cy="469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chemeClr val="accent6">
                    <a:lumMod val="50000"/>
                  </a:schemeClr>
                </a:solidFill>
                <a:latin typeface="+mn-lt"/>
              </a:rPr>
              <a:t>Attitudes and </a:t>
            </a:r>
            <a:r>
              <a:rPr lang="en-GB" sz="3000" b="1" dirty="0">
                <a:solidFill>
                  <a:schemeClr val="accent6">
                    <a:lumMod val="50000"/>
                  </a:schemeClr>
                </a:solidFill>
                <a:latin typeface="+mn-lt"/>
              </a:rPr>
              <a:t>Behaviours</a:t>
            </a:r>
            <a:r>
              <a:rPr lang="en-US" sz="3000" b="1" dirty="0">
                <a:solidFill>
                  <a:schemeClr val="accent6">
                    <a:lumMod val="50000"/>
                  </a:schemeClr>
                </a:solidFill>
                <a:latin typeface="+mn-lt"/>
              </a:rPr>
              <a:t> of CDDs – (2 Sides of the Coin)</a:t>
            </a:r>
          </a:p>
        </p:txBody>
      </p:sp>
      <p:sp>
        <p:nvSpPr>
          <p:cNvPr id="7" name="Oval 6">
            <a:extLst>
              <a:ext uri="{FF2B5EF4-FFF2-40B4-BE49-F238E27FC236}">
                <a16:creationId xmlns:a16="http://schemas.microsoft.com/office/drawing/2014/main" id="{C900B377-89E9-B44A-ADBE-35C430FDEF59}"/>
              </a:ext>
            </a:extLst>
          </p:cNvPr>
          <p:cNvSpPr/>
          <p:nvPr/>
        </p:nvSpPr>
        <p:spPr>
          <a:xfrm>
            <a:off x="9624243" y="2222092"/>
            <a:ext cx="1484607" cy="114040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rPr>
              <a:t>FGD with caregivers, </a:t>
            </a:r>
            <a:r>
              <a:rPr lang="en-US" sz="1600" b="1" dirty="0" err="1">
                <a:solidFill>
                  <a:schemeClr val="tx1"/>
                </a:solidFill>
              </a:rPr>
              <a:t>Yobe</a:t>
            </a:r>
            <a:r>
              <a:rPr lang="en-US" sz="1600" b="1" dirty="0">
                <a:solidFill>
                  <a:schemeClr val="tx1"/>
                </a:solidFill>
              </a:rPr>
              <a:t> State</a:t>
            </a:r>
          </a:p>
        </p:txBody>
      </p:sp>
      <p:sp>
        <p:nvSpPr>
          <p:cNvPr id="9" name="Oval 8">
            <a:extLst>
              <a:ext uri="{FF2B5EF4-FFF2-40B4-BE49-F238E27FC236}">
                <a16:creationId xmlns:a16="http://schemas.microsoft.com/office/drawing/2014/main" id="{54192530-798D-AE4E-BE70-00CE1AFBD20D}"/>
              </a:ext>
            </a:extLst>
          </p:cNvPr>
          <p:cNvSpPr/>
          <p:nvPr/>
        </p:nvSpPr>
        <p:spPr>
          <a:xfrm>
            <a:off x="9624244" y="3594553"/>
            <a:ext cx="1484607" cy="114040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rPr>
              <a:t>FGD male caregiver, </a:t>
            </a:r>
            <a:r>
              <a:rPr lang="en-US" sz="1600" b="1" dirty="0" err="1">
                <a:solidFill>
                  <a:schemeClr val="tx1"/>
                </a:solidFill>
              </a:rPr>
              <a:t>Kwara</a:t>
            </a:r>
            <a:r>
              <a:rPr lang="en-US" sz="1600" b="1" dirty="0">
                <a:solidFill>
                  <a:schemeClr val="tx1"/>
                </a:solidFill>
              </a:rPr>
              <a:t> State</a:t>
            </a:r>
          </a:p>
        </p:txBody>
      </p:sp>
      <p:sp>
        <p:nvSpPr>
          <p:cNvPr id="23" name="Oval 22">
            <a:extLst>
              <a:ext uri="{FF2B5EF4-FFF2-40B4-BE49-F238E27FC236}">
                <a16:creationId xmlns:a16="http://schemas.microsoft.com/office/drawing/2014/main" id="{C26F2D8B-1347-D04F-8C35-535C3F01587C}"/>
              </a:ext>
            </a:extLst>
          </p:cNvPr>
          <p:cNvSpPr/>
          <p:nvPr/>
        </p:nvSpPr>
        <p:spPr>
          <a:xfrm>
            <a:off x="9511546" y="824965"/>
            <a:ext cx="1678329" cy="13755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rPr>
              <a:t>FGD with female caregiver in Kebbi     state </a:t>
            </a:r>
          </a:p>
        </p:txBody>
      </p:sp>
      <p:sp>
        <p:nvSpPr>
          <p:cNvPr id="27" name="Oval 26">
            <a:extLst>
              <a:ext uri="{FF2B5EF4-FFF2-40B4-BE49-F238E27FC236}">
                <a16:creationId xmlns:a16="http://schemas.microsoft.com/office/drawing/2014/main" id="{26605AB3-3EB6-2D4C-99D6-136487AD5552}"/>
              </a:ext>
            </a:extLst>
          </p:cNvPr>
          <p:cNvSpPr/>
          <p:nvPr/>
        </p:nvSpPr>
        <p:spPr>
          <a:xfrm>
            <a:off x="9627292" y="4775173"/>
            <a:ext cx="1481560" cy="13352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rPr>
              <a:t>Key </a:t>
            </a:r>
            <a:r>
              <a:rPr lang="en-US" sz="1600" b="1" dirty="0" err="1">
                <a:solidFill>
                  <a:schemeClr val="tx1"/>
                </a:solidFill>
              </a:rPr>
              <a:t>informantGlobal</a:t>
            </a:r>
            <a:r>
              <a:rPr lang="en-US" sz="1600" b="1" dirty="0">
                <a:solidFill>
                  <a:schemeClr val="tx1"/>
                </a:solidFill>
              </a:rPr>
              <a:t> Fund, Abuja</a:t>
            </a:r>
          </a:p>
        </p:txBody>
      </p:sp>
      <p:pic>
        <p:nvPicPr>
          <p:cNvPr id="3" name="Image 10">
            <a:extLst>
              <a:ext uri="{FF2B5EF4-FFF2-40B4-BE49-F238E27FC236}">
                <a16:creationId xmlns:a16="http://schemas.microsoft.com/office/drawing/2014/main" id="{7737CB76-3637-F854-0BEB-0A1FBAE97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4061" y="199059"/>
            <a:ext cx="1064302" cy="1064302"/>
          </a:xfrm>
          <a:prstGeom prst="rect">
            <a:avLst/>
          </a:prstGeom>
        </p:spPr>
      </p:pic>
      <p:grpSp>
        <p:nvGrpSpPr>
          <p:cNvPr id="4" name="Groupe 15">
            <a:extLst>
              <a:ext uri="{FF2B5EF4-FFF2-40B4-BE49-F238E27FC236}">
                <a16:creationId xmlns:a16="http://schemas.microsoft.com/office/drawing/2014/main" id="{20DDB1BF-10DE-BC96-7A3C-E51CE3527C8F}"/>
              </a:ext>
            </a:extLst>
          </p:cNvPr>
          <p:cNvGrpSpPr/>
          <p:nvPr/>
        </p:nvGrpSpPr>
        <p:grpSpPr>
          <a:xfrm>
            <a:off x="212676" y="6157162"/>
            <a:ext cx="7238900" cy="689215"/>
            <a:chOff x="4251398" y="6178167"/>
            <a:chExt cx="7238900" cy="689215"/>
          </a:xfrm>
        </p:grpSpPr>
        <p:pic>
          <p:nvPicPr>
            <p:cNvPr id="5" name="Image 12">
              <a:extLst>
                <a:ext uri="{FF2B5EF4-FFF2-40B4-BE49-F238E27FC236}">
                  <a16:creationId xmlns:a16="http://schemas.microsoft.com/office/drawing/2014/main" id="{2F5D8193-B41D-93E4-1573-8D32966C8C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6" name="Image 13">
              <a:extLst>
                <a:ext uri="{FF2B5EF4-FFF2-40B4-BE49-F238E27FC236}">
                  <a16:creationId xmlns:a16="http://schemas.microsoft.com/office/drawing/2014/main" id="{0C60BACD-6C7B-940C-AB23-9B52A49C745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1" name="Image 14">
              <a:extLst>
                <a:ext uri="{FF2B5EF4-FFF2-40B4-BE49-F238E27FC236}">
                  <a16:creationId xmlns:a16="http://schemas.microsoft.com/office/drawing/2014/main" id="{9F4E8494-7AD8-A772-5E14-BC1DA03C712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3" name="Image 11">
              <a:extLst>
                <a:ext uri="{FF2B5EF4-FFF2-40B4-BE49-F238E27FC236}">
                  <a16:creationId xmlns:a16="http://schemas.microsoft.com/office/drawing/2014/main" id="{55E81F05-E85E-48F8-2F9D-73B9095249D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5" name="Picture 14" descr="E:\Things to Do V (2012)\National RBM logos.jpg">
            <a:extLst>
              <a:ext uri="{FF2B5EF4-FFF2-40B4-BE49-F238E27FC236}">
                <a16:creationId xmlns:a16="http://schemas.microsoft.com/office/drawing/2014/main" id="{A859DE83-32D6-5D69-559B-6A5BCD015DB0}"/>
              </a:ext>
            </a:extLst>
          </p:cNvPr>
          <p:cNvPicPr/>
          <p:nvPr/>
        </p:nvPicPr>
        <p:blipFill>
          <a:blip r:embed="rId12" cstate="print">
            <a:lum bright="-10000" contrast="10000"/>
          </a:blip>
          <a:srcRect/>
          <a:stretch>
            <a:fillRect/>
          </a:stretch>
        </p:blipFill>
        <p:spPr bwMode="auto">
          <a:xfrm>
            <a:off x="10147948" y="6183651"/>
            <a:ext cx="751467" cy="616432"/>
          </a:xfrm>
          <a:prstGeom prst="rect">
            <a:avLst/>
          </a:prstGeom>
          <a:noFill/>
          <a:ln w="9525">
            <a:noFill/>
            <a:miter lim="800000"/>
            <a:headEnd/>
            <a:tailEnd/>
          </a:ln>
        </p:spPr>
      </p:pic>
      <p:pic>
        <p:nvPicPr>
          <p:cNvPr id="16" name="Picture 15">
            <a:extLst>
              <a:ext uri="{FF2B5EF4-FFF2-40B4-BE49-F238E27FC236}">
                <a16:creationId xmlns:a16="http://schemas.microsoft.com/office/drawing/2014/main" id="{77B165D4-0055-89C2-93AA-1730F33F5BFE}"/>
              </a:ext>
            </a:extLst>
          </p:cNvPr>
          <p:cNvPicPr>
            <a:picLocks noChangeAspect="1"/>
          </p:cNvPicPr>
          <p:nvPr/>
        </p:nvPicPr>
        <p:blipFill>
          <a:blip r:embed="rId13"/>
          <a:stretch>
            <a:fillRect/>
          </a:stretch>
        </p:blipFill>
        <p:spPr>
          <a:xfrm>
            <a:off x="11209467" y="6124468"/>
            <a:ext cx="869825" cy="791913"/>
          </a:xfrm>
          <a:prstGeom prst="rect">
            <a:avLst/>
          </a:prstGeom>
        </p:spPr>
      </p:pic>
    </p:spTree>
    <p:extLst>
      <p:ext uri="{BB962C8B-B14F-4D97-AF65-F5344CB8AC3E}">
        <p14:creationId xmlns:p14="http://schemas.microsoft.com/office/powerpoint/2010/main" val="2239029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D8BEB-2F22-4528-A497-815421D4B330}"/>
              </a:ext>
            </a:extLst>
          </p:cNvPr>
          <p:cNvSpPr>
            <a:spLocks noGrp="1"/>
          </p:cNvSpPr>
          <p:nvPr>
            <p:ph type="title"/>
          </p:nvPr>
        </p:nvSpPr>
        <p:spPr>
          <a:xfrm>
            <a:off x="1435261" y="104173"/>
            <a:ext cx="8988115" cy="864912"/>
          </a:xfrm>
        </p:spPr>
        <p:txBody>
          <a:bodyPr>
            <a:normAutofit/>
          </a:bodyPr>
          <a:lstStyle/>
          <a:p>
            <a:r>
              <a:rPr lang="en-US" sz="3500" b="1" dirty="0">
                <a:solidFill>
                  <a:schemeClr val="accent6">
                    <a:lumMod val="50000"/>
                  </a:schemeClr>
                </a:solidFill>
                <a:latin typeface="+mn-lt"/>
              </a:rPr>
              <a:t>Barriers to Uptake</a:t>
            </a:r>
          </a:p>
        </p:txBody>
      </p:sp>
      <p:graphicFrame>
        <p:nvGraphicFramePr>
          <p:cNvPr id="4" name="Content Placeholder 3">
            <a:extLst>
              <a:ext uri="{FF2B5EF4-FFF2-40B4-BE49-F238E27FC236}">
                <a16:creationId xmlns:a16="http://schemas.microsoft.com/office/drawing/2014/main" id="{F699E281-45D9-43E7-8C79-F3DCC5F5E44E}"/>
              </a:ext>
            </a:extLst>
          </p:cNvPr>
          <p:cNvGraphicFramePr>
            <a:graphicFrameLocks noGrp="1"/>
          </p:cNvGraphicFramePr>
          <p:nvPr>
            <p:ph idx="1"/>
            <p:extLst>
              <p:ext uri="{D42A27DB-BD31-4B8C-83A1-F6EECF244321}">
                <p14:modId xmlns:p14="http://schemas.microsoft.com/office/powerpoint/2010/main" val="689246565"/>
              </p:ext>
            </p:extLst>
          </p:nvPr>
        </p:nvGraphicFramePr>
        <p:xfrm>
          <a:off x="143339" y="932723"/>
          <a:ext cx="11809312" cy="5568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 10">
            <a:extLst>
              <a:ext uri="{FF2B5EF4-FFF2-40B4-BE49-F238E27FC236}">
                <a16:creationId xmlns:a16="http://schemas.microsoft.com/office/drawing/2014/main" id="{CD3F21E2-9A7A-6590-449F-865C930F57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0125" y="26931"/>
            <a:ext cx="1064302" cy="1064302"/>
          </a:xfrm>
          <a:prstGeom prst="rect">
            <a:avLst/>
          </a:prstGeom>
        </p:spPr>
      </p:pic>
      <p:pic>
        <p:nvPicPr>
          <p:cNvPr id="20" name="Picture 19" descr="E:\Things to Do V (2012)\National RBM logos.jpg">
            <a:extLst>
              <a:ext uri="{FF2B5EF4-FFF2-40B4-BE49-F238E27FC236}">
                <a16:creationId xmlns:a16="http://schemas.microsoft.com/office/drawing/2014/main" id="{FF111C77-DC7D-F07D-C5C2-F7D9A8A725B3}"/>
              </a:ext>
            </a:extLst>
          </p:cNvPr>
          <p:cNvPicPr/>
          <p:nvPr/>
        </p:nvPicPr>
        <p:blipFill>
          <a:blip r:embed="rId8"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21" name="Picture 20">
            <a:extLst>
              <a:ext uri="{FF2B5EF4-FFF2-40B4-BE49-F238E27FC236}">
                <a16:creationId xmlns:a16="http://schemas.microsoft.com/office/drawing/2014/main" id="{7DDF5BD1-54AD-F0BD-3878-F80176C0C01B}"/>
              </a:ext>
            </a:extLst>
          </p:cNvPr>
          <p:cNvPicPr>
            <a:picLocks noChangeAspect="1"/>
          </p:cNvPicPr>
          <p:nvPr/>
        </p:nvPicPr>
        <p:blipFill>
          <a:blip r:embed="rId9"/>
          <a:stretch>
            <a:fillRect/>
          </a:stretch>
        </p:blipFill>
        <p:spPr>
          <a:xfrm>
            <a:off x="10931949" y="5861050"/>
            <a:ext cx="1147344" cy="1044574"/>
          </a:xfrm>
          <a:prstGeom prst="rect">
            <a:avLst/>
          </a:prstGeom>
        </p:spPr>
      </p:pic>
    </p:spTree>
    <p:extLst>
      <p:ext uri="{BB962C8B-B14F-4D97-AF65-F5344CB8AC3E}">
        <p14:creationId xmlns:p14="http://schemas.microsoft.com/office/powerpoint/2010/main" val="3160160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8D789F-4A4C-4E39-9AF1-766E9067C9D2}"/>
              </a:ext>
            </a:extLst>
          </p:cNvPr>
          <p:cNvSpPr>
            <a:spLocks noGrp="1"/>
          </p:cNvSpPr>
          <p:nvPr>
            <p:ph type="title"/>
          </p:nvPr>
        </p:nvSpPr>
        <p:spPr>
          <a:xfrm>
            <a:off x="417023" y="188301"/>
            <a:ext cx="8750763" cy="576064"/>
          </a:xfrm>
        </p:spPr>
        <p:txBody>
          <a:bodyPr>
            <a:normAutofit/>
          </a:bodyPr>
          <a:lstStyle/>
          <a:p>
            <a:r>
              <a:rPr lang="en-US" sz="2667" b="1" dirty="0">
                <a:solidFill>
                  <a:schemeClr val="accent6">
                    <a:lumMod val="50000"/>
                  </a:schemeClr>
                </a:solidFill>
                <a:latin typeface="+mn-lt"/>
                <a:ea typeface="Calibri" panose="020F0502020204030204" pitchFamily="34" charset="0"/>
              </a:rPr>
              <a:t>Incomplete Coverage/Shortage of Drugs/Hard-to-Reach</a:t>
            </a:r>
            <a:endParaRPr lang="en-US" sz="2667" b="1" dirty="0">
              <a:solidFill>
                <a:schemeClr val="accent6">
                  <a:lumMod val="50000"/>
                </a:schemeClr>
              </a:solidFill>
              <a:latin typeface="+mn-lt"/>
            </a:endParaRPr>
          </a:p>
        </p:txBody>
      </p:sp>
      <p:graphicFrame>
        <p:nvGraphicFramePr>
          <p:cNvPr id="6" name="Content Placeholder 5">
            <a:extLst>
              <a:ext uri="{FF2B5EF4-FFF2-40B4-BE49-F238E27FC236}">
                <a16:creationId xmlns:a16="http://schemas.microsoft.com/office/drawing/2014/main" id="{A2F45F10-44D2-4B9E-8CDA-B203DCDB717C}"/>
              </a:ext>
            </a:extLst>
          </p:cNvPr>
          <p:cNvGraphicFramePr>
            <a:graphicFrameLocks noGrp="1"/>
          </p:cNvGraphicFramePr>
          <p:nvPr>
            <p:ph idx="1"/>
            <p:extLst>
              <p:ext uri="{D42A27DB-BD31-4B8C-83A1-F6EECF244321}">
                <p14:modId xmlns:p14="http://schemas.microsoft.com/office/powerpoint/2010/main" val="1194753495"/>
              </p:ext>
            </p:extLst>
          </p:nvPr>
        </p:nvGraphicFramePr>
        <p:xfrm>
          <a:off x="0" y="793186"/>
          <a:ext cx="11809312" cy="6117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 10">
            <a:extLst>
              <a:ext uri="{FF2B5EF4-FFF2-40B4-BE49-F238E27FC236}">
                <a16:creationId xmlns:a16="http://schemas.microsoft.com/office/drawing/2014/main" id="{F9F4A407-A77D-BBDA-172A-CAA069019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pic>
        <p:nvPicPr>
          <p:cNvPr id="12" name="Picture 11" descr="E:\Things to Do V (2012)\National RBM logos.jpg">
            <a:extLst>
              <a:ext uri="{FF2B5EF4-FFF2-40B4-BE49-F238E27FC236}">
                <a16:creationId xmlns:a16="http://schemas.microsoft.com/office/drawing/2014/main" id="{84894107-685B-F3AD-F0BC-93513CE9BF2D}"/>
              </a:ext>
            </a:extLst>
          </p:cNvPr>
          <p:cNvPicPr/>
          <p:nvPr/>
        </p:nvPicPr>
        <p:blipFill>
          <a:blip r:embed="rId8" cstate="print">
            <a:lum bright="-10000" contrast="10000"/>
          </a:blip>
          <a:srcRect/>
          <a:stretch>
            <a:fillRect/>
          </a:stretch>
        </p:blipFill>
        <p:spPr bwMode="auto">
          <a:xfrm>
            <a:off x="112707" y="5995447"/>
            <a:ext cx="948173" cy="775780"/>
          </a:xfrm>
          <a:prstGeom prst="rect">
            <a:avLst/>
          </a:prstGeom>
          <a:noFill/>
          <a:ln w="9525">
            <a:noFill/>
            <a:miter lim="800000"/>
            <a:headEnd/>
            <a:tailEnd/>
          </a:ln>
        </p:spPr>
      </p:pic>
      <p:pic>
        <p:nvPicPr>
          <p:cNvPr id="13" name="Picture 12">
            <a:extLst>
              <a:ext uri="{FF2B5EF4-FFF2-40B4-BE49-F238E27FC236}">
                <a16:creationId xmlns:a16="http://schemas.microsoft.com/office/drawing/2014/main" id="{23B661BE-6AC4-C752-9DE7-09A8B6B93064}"/>
              </a:ext>
            </a:extLst>
          </p:cNvPr>
          <p:cNvPicPr>
            <a:picLocks noChangeAspect="1"/>
          </p:cNvPicPr>
          <p:nvPr/>
        </p:nvPicPr>
        <p:blipFill>
          <a:blip r:embed="rId9"/>
          <a:stretch>
            <a:fillRect/>
          </a:stretch>
        </p:blipFill>
        <p:spPr>
          <a:xfrm>
            <a:off x="10931949" y="5861050"/>
            <a:ext cx="1147344" cy="1044574"/>
          </a:xfrm>
          <a:prstGeom prst="rect">
            <a:avLst/>
          </a:prstGeom>
        </p:spPr>
      </p:pic>
    </p:spTree>
    <p:extLst>
      <p:ext uri="{BB962C8B-B14F-4D97-AF65-F5344CB8AC3E}">
        <p14:creationId xmlns:p14="http://schemas.microsoft.com/office/powerpoint/2010/main" val="2506760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7817-AFA7-50BA-C999-9A91AACB4CCD}"/>
              </a:ext>
            </a:extLst>
          </p:cNvPr>
          <p:cNvSpPr>
            <a:spLocks noGrp="1"/>
          </p:cNvSpPr>
          <p:nvPr>
            <p:ph type="title"/>
          </p:nvPr>
        </p:nvSpPr>
        <p:spPr>
          <a:xfrm>
            <a:off x="333215" y="509539"/>
            <a:ext cx="3657601" cy="5457208"/>
          </a:xfrm>
        </p:spPr>
        <p:txBody>
          <a:bodyPr anchor="ctr">
            <a:normAutofit/>
          </a:bodyPr>
          <a:lstStyle/>
          <a:p>
            <a:r>
              <a:rPr lang="en-NG" sz="5000" b="1">
                <a:solidFill>
                  <a:schemeClr val="accent6">
                    <a:lumMod val="50000"/>
                  </a:schemeClr>
                </a:solidFill>
              </a:rPr>
              <a:t>Quotes</a:t>
            </a:r>
            <a:r>
              <a:rPr lang="en-US" sz="5000" b="1" dirty="0">
                <a:solidFill>
                  <a:schemeClr val="accent6">
                    <a:lumMod val="50000"/>
                  </a:schemeClr>
                </a:solidFill>
              </a:rPr>
              <a:t> from </a:t>
            </a:r>
            <a:r>
              <a:rPr lang="en-US" sz="5000" b="1" dirty="0" err="1">
                <a:solidFill>
                  <a:schemeClr val="accent6">
                    <a:lumMod val="50000"/>
                  </a:schemeClr>
                </a:solidFill>
              </a:rPr>
              <a:t>Stakeholdersand</a:t>
            </a:r>
            <a:r>
              <a:rPr lang="en-US" sz="5000" b="1" dirty="0">
                <a:solidFill>
                  <a:schemeClr val="accent6">
                    <a:lumMod val="50000"/>
                  </a:schemeClr>
                </a:solidFill>
              </a:rPr>
              <a:t> Funders </a:t>
            </a:r>
            <a:r>
              <a:rPr lang="en-NG" sz="5000" b="1">
                <a:solidFill>
                  <a:schemeClr val="accent6">
                    <a:lumMod val="50000"/>
                  </a:schemeClr>
                </a:solidFill>
              </a:rPr>
              <a:t> </a:t>
            </a:r>
          </a:p>
        </p:txBody>
      </p:sp>
      <p:graphicFrame>
        <p:nvGraphicFramePr>
          <p:cNvPr id="7" name="Content Placeholder 2">
            <a:extLst>
              <a:ext uri="{FF2B5EF4-FFF2-40B4-BE49-F238E27FC236}">
                <a16:creationId xmlns:a16="http://schemas.microsoft.com/office/drawing/2014/main" id="{F8939871-6292-049F-90B5-2E422E54C4D4}"/>
              </a:ext>
            </a:extLst>
          </p:cNvPr>
          <p:cNvGraphicFramePr>
            <a:graphicFrameLocks noGrp="1"/>
          </p:cNvGraphicFramePr>
          <p:nvPr>
            <p:ph idx="1"/>
          </p:nvPr>
        </p:nvGraphicFramePr>
        <p:xfrm>
          <a:off x="4611441" y="439838"/>
          <a:ext cx="6558129" cy="6250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10">
            <a:extLst>
              <a:ext uri="{FF2B5EF4-FFF2-40B4-BE49-F238E27FC236}">
                <a16:creationId xmlns:a16="http://schemas.microsoft.com/office/drawing/2014/main" id="{827E2E47-183A-EBB4-D9A4-85EC708D5E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789" y="188301"/>
            <a:ext cx="1044574" cy="1044574"/>
          </a:xfrm>
          <a:prstGeom prst="rect">
            <a:avLst/>
          </a:prstGeom>
        </p:spPr>
      </p:pic>
      <p:pic>
        <p:nvPicPr>
          <p:cNvPr id="12" name="Picture 11" descr="E:\Things to Do V (2012)\National RBM logos.jpg">
            <a:extLst>
              <a:ext uri="{FF2B5EF4-FFF2-40B4-BE49-F238E27FC236}">
                <a16:creationId xmlns:a16="http://schemas.microsoft.com/office/drawing/2014/main" id="{636E403F-D5F2-07A3-BA8F-4DA19D0809D1}"/>
              </a:ext>
            </a:extLst>
          </p:cNvPr>
          <p:cNvPicPr/>
          <p:nvPr/>
        </p:nvPicPr>
        <p:blipFill>
          <a:blip r:embed="rId8" cstate="print">
            <a:lum bright="-10000" contrast="10000"/>
          </a:blip>
          <a:srcRect/>
          <a:stretch>
            <a:fillRect/>
          </a:stretch>
        </p:blipFill>
        <p:spPr bwMode="auto">
          <a:xfrm>
            <a:off x="10209007" y="6153373"/>
            <a:ext cx="690408" cy="635951"/>
          </a:xfrm>
          <a:prstGeom prst="rect">
            <a:avLst/>
          </a:prstGeom>
          <a:noFill/>
          <a:ln w="9525">
            <a:noFill/>
            <a:miter lim="800000"/>
            <a:headEnd/>
            <a:tailEnd/>
          </a:ln>
        </p:spPr>
      </p:pic>
      <p:pic>
        <p:nvPicPr>
          <p:cNvPr id="13" name="Picture 12">
            <a:extLst>
              <a:ext uri="{FF2B5EF4-FFF2-40B4-BE49-F238E27FC236}">
                <a16:creationId xmlns:a16="http://schemas.microsoft.com/office/drawing/2014/main" id="{19FD4456-30AE-1A6F-B84A-2AE98D5F6DDB}"/>
              </a:ext>
            </a:extLst>
          </p:cNvPr>
          <p:cNvPicPr>
            <a:picLocks noChangeAspect="1"/>
          </p:cNvPicPr>
          <p:nvPr/>
        </p:nvPicPr>
        <p:blipFill>
          <a:blip r:embed="rId9"/>
          <a:stretch>
            <a:fillRect/>
          </a:stretch>
        </p:blipFill>
        <p:spPr>
          <a:xfrm>
            <a:off x="11253031" y="6153372"/>
            <a:ext cx="826261" cy="752251"/>
          </a:xfrm>
          <a:prstGeom prst="rect">
            <a:avLst/>
          </a:prstGeom>
        </p:spPr>
      </p:pic>
    </p:spTree>
    <p:extLst>
      <p:ext uri="{BB962C8B-B14F-4D97-AF65-F5344CB8AC3E}">
        <p14:creationId xmlns:p14="http://schemas.microsoft.com/office/powerpoint/2010/main" val="1498722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9AAB-1BA2-A8F0-2C4B-CAC1EECE341A}"/>
              </a:ext>
            </a:extLst>
          </p:cNvPr>
          <p:cNvSpPr>
            <a:spLocks noGrp="1"/>
          </p:cNvSpPr>
          <p:nvPr>
            <p:ph type="title"/>
          </p:nvPr>
        </p:nvSpPr>
        <p:spPr>
          <a:xfrm>
            <a:off x="1148580" y="68675"/>
            <a:ext cx="9276748" cy="867206"/>
          </a:xfrm>
        </p:spPr>
        <p:txBody>
          <a:bodyPr>
            <a:normAutofit/>
          </a:bodyPr>
          <a:lstStyle/>
          <a:p>
            <a:r>
              <a:rPr lang="en-US" sz="40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Key Findings and </a:t>
            </a:r>
            <a:r>
              <a:rPr lang="en-US" sz="38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Recommendation</a:t>
            </a:r>
            <a:endParaRPr lang="en-NG" sz="3800" dirty="0">
              <a:solidFill>
                <a:schemeClr val="accent6">
                  <a:lumMod val="50000"/>
                </a:schemeClr>
              </a:solidFill>
            </a:endParaRPr>
          </a:p>
        </p:txBody>
      </p:sp>
      <p:sp>
        <p:nvSpPr>
          <p:cNvPr id="3" name="Content Placeholder 2">
            <a:extLst>
              <a:ext uri="{FF2B5EF4-FFF2-40B4-BE49-F238E27FC236}">
                <a16:creationId xmlns:a16="http://schemas.microsoft.com/office/drawing/2014/main" id="{BA8E4DFF-70A1-FB44-97AF-BB665E1423C8}"/>
              </a:ext>
            </a:extLst>
          </p:cNvPr>
          <p:cNvSpPr>
            <a:spLocks noGrp="1"/>
          </p:cNvSpPr>
          <p:nvPr>
            <p:ph idx="1"/>
          </p:nvPr>
        </p:nvSpPr>
        <p:spPr>
          <a:xfrm>
            <a:off x="423949" y="970065"/>
            <a:ext cx="11655344" cy="5043480"/>
          </a:xfrm>
        </p:spPr>
        <p:txBody>
          <a:bodyPr>
            <a:normAutofit/>
          </a:bodyPr>
          <a:lstStyle/>
          <a:p>
            <a:pPr marL="0" indent="0">
              <a:buNone/>
            </a:pPr>
            <a:r>
              <a:rPr lang="en-US" sz="2500" b="1" dirty="0">
                <a:solidFill>
                  <a:schemeClr val="accent6">
                    <a:lumMod val="50000"/>
                  </a:schemeClr>
                </a:solidFill>
              </a:rPr>
              <a:t>Key Findings</a:t>
            </a:r>
            <a:r>
              <a:rPr lang="en-US" sz="3000" b="1" dirty="0">
                <a:solidFill>
                  <a:schemeClr val="accent6">
                    <a:lumMod val="50000"/>
                  </a:schemeClr>
                </a:solidFill>
              </a:rPr>
              <a:t>:</a:t>
            </a:r>
          </a:p>
          <a:p>
            <a:r>
              <a:rPr lang="en-US" sz="2000" dirty="0"/>
              <a:t>In all study areas, malaria was seen as a major health concern</a:t>
            </a:r>
          </a:p>
          <a:p>
            <a:r>
              <a:rPr lang="en-US" sz="2000" dirty="0"/>
              <a:t>SMC was widely accepted as a key preventive measure of malaria infection </a:t>
            </a:r>
          </a:p>
          <a:p>
            <a:r>
              <a:rPr lang="en-US" sz="2000" dirty="0"/>
              <a:t>Caregivers preferred SMC delivered door-to-door than at fixed points</a:t>
            </a:r>
          </a:p>
          <a:p>
            <a:r>
              <a:rPr lang="en-US" sz="2000" dirty="0"/>
              <a:t>Generally, Community Drug Distributors were trusted</a:t>
            </a:r>
          </a:p>
          <a:p>
            <a:r>
              <a:rPr lang="en-US" sz="2000" dirty="0"/>
              <a:t>Isolated cases of rejection/hesitancy</a:t>
            </a:r>
          </a:p>
          <a:p>
            <a:r>
              <a:rPr lang="en-US" sz="2000" dirty="0"/>
              <a:t>Isolated cases of missed households/children</a:t>
            </a:r>
          </a:p>
          <a:p>
            <a:r>
              <a:rPr lang="en-US" sz="2000" dirty="0"/>
              <a:t>Isolated concerns on perceived side effects and safety of medicine</a:t>
            </a:r>
          </a:p>
          <a:p>
            <a:r>
              <a:rPr lang="en-US" sz="2000" dirty="0"/>
              <a:t>Shortage of medicines during drug distribution </a:t>
            </a:r>
          </a:p>
          <a:p>
            <a:pPr marL="0" indent="0">
              <a:buNone/>
            </a:pPr>
            <a:r>
              <a:rPr lang="en-US" sz="2500" b="1" dirty="0">
                <a:solidFill>
                  <a:schemeClr val="accent6">
                    <a:lumMod val="50000"/>
                  </a:schemeClr>
                </a:solidFill>
              </a:rPr>
              <a:t>Recommendation:</a:t>
            </a:r>
          </a:p>
          <a:p>
            <a:r>
              <a:rPr lang="en-US" sz="2000" dirty="0"/>
              <a:t>Address the concerns of the caregivers and </a:t>
            </a:r>
            <a:r>
              <a:rPr lang="en-US" sz="2000" dirty="0" err="1"/>
              <a:t>programme</a:t>
            </a:r>
            <a:r>
              <a:rPr lang="en-US" sz="2000" dirty="0"/>
              <a:t> managers with respect to the identified facilitators and barriers</a:t>
            </a:r>
          </a:p>
          <a:p>
            <a:pPr marL="0" indent="0">
              <a:buNone/>
            </a:pPr>
            <a:endParaRPr lang="en-US" sz="2000" dirty="0"/>
          </a:p>
          <a:p>
            <a:pPr marL="0" indent="0">
              <a:buNone/>
            </a:pPr>
            <a:endParaRPr lang="en-US" sz="2500" b="1" dirty="0"/>
          </a:p>
        </p:txBody>
      </p:sp>
      <p:pic>
        <p:nvPicPr>
          <p:cNvPr id="4" name="Image 10">
            <a:extLst>
              <a:ext uri="{FF2B5EF4-FFF2-40B4-BE49-F238E27FC236}">
                <a16:creationId xmlns:a16="http://schemas.microsoft.com/office/drawing/2014/main" id="{1AFAAD45-5F48-B457-F8C1-E38F3DEC0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grpSp>
        <p:nvGrpSpPr>
          <p:cNvPr id="5" name="Groupe 15">
            <a:extLst>
              <a:ext uri="{FF2B5EF4-FFF2-40B4-BE49-F238E27FC236}">
                <a16:creationId xmlns:a16="http://schemas.microsoft.com/office/drawing/2014/main" id="{4DB1F76C-036A-25E4-B4F2-E834B4938971}"/>
              </a:ext>
            </a:extLst>
          </p:cNvPr>
          <p:cNvGrpSpPr/>
          <p:nvPr/>
        </p:nvGrpSpPr>
        <p:grpSpPr>
          <a:xfrm>
            <a:off x="212676" y="6146404"/>
            <a:ext cx="7238900" cy="689215"/>
            <a:chOff x="4251398" y="6178167"/>
            <a:chExt cx="7238900" cy="689215"/>
          </a:xfrm>
        </p:grpSpPr>
        <p:pic>
          <p:nvPicPr>
            <p:cNvPr id="6" name="Image 12">
              <a:extLst>
                <a:ext uri="{FF2B5EF4-FFF2-40B4-BE49-F238E27FC236}">
                  <a16:creationId xmlns:a16="http://schemas.microsoft.com/office/drawing/2014/main" id="{D4973DD7-F925-BBA9-C524-AAEDC06C92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7" name="Image 13">
              <a:extLst>
                <a:ext uri="{FF2B5EF4-FFF2-40B4-BE49-F238E27FC236}">
                  <a16:creationId xmlns:a16="http://schemas.microsoft.com/office/drawing/2014/main" id="{EFB0E1CF-7142-BAF1-2B4A-F91499BFB2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8" name="Image 14">
              <a:extLst>
                <a:ext uri="{FF2B5EF4-FFF2-40B4-BE49-F238E27FC236}">
                  <a16:creationId xmlns:a16="http://schemas.microsoft.com/office/drawing/2014/main" id="{CCC8C6FA-BC8A-8B8B-C82A-197717A512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9" name="Image 11">
              <a:extLst>
                <a:ext uri="{FF2B5EF4-FFF2-40B4-BE49-F238E27FC236}">
                  <a16:creationId xmlns:a16="http://schemas.microsoft.com/office/drawing/2014/main" id="{661B1DA0-9F4A-3BC8-212C-8464C06A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0" name="Picture 9" descr="E:\Things to Do V (2012)\National RBM logos.jpg">
            <a:extLst>
              <a:ext uri="{FF2B5EF4-FFF2-40B4-BE49-F238E27FC236}">
                <a16:creationId xmlns:a16="http://schemas.microsoft.com/office/drawing/2014/main" id="{CBB7094B-CF48-755E-E93F-5D72723FDAE1}"/>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11" name="Picture 10">
            <a:extLst>
              <a:ext uri="{FF2B5EF4-FFF2-40B4-BE49-F238E27FC236}">
                <a16:creationId xmlns:a16="http://schemas.microsoft.com/office/drawing/2014/main" id="{FA3EA645-6EF8-8218-E75B-BA05C86B82C9}"/>
              </a:ext>
            </a:extLst>
          </p:cNvPr>
          <p:cNvPicPr>
            <a:picLocks noChangeAspect="1"/>
          </p:cNvPicPr>
          <p:nvPr/>
        </p:nvPicPr>
        <p:blipFill>
          <a:blip r:embed="rId8"/>
          <a:stretch>
            <a:fillRect/>
          </a:stretch>
        </p:blipFill>
        <p:spPr>
          <a:xfrm>
            <a:off x="10931949" y="5861050"/>
            <a:ext cx="1147344" cy="1044574"/>
          </a:xfrm>
          <a:prstGeom prst="rect">
            <a:avLst/>
          </a:prstGeom>
        </p:spPr>
      </p:pic>
    </p:spTree>
    <p:extLst>
      <p:ext uri="{BB962C8B-B14F-4D97-AF65-F5344CB8AC3E}">
        <p14:creationId xmlns:p14="http://schemas.microsoft.com/office/powerpoint/2010/main" val="1710542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9C93F-E733-4126-A33C-DB8A2AF371A4}"/>
              </a:ext>
            </a:extLst>
          </p:cNvPr>
          <p:cNvSpPr>
            <a:spLocks noGrp="1"/>
          </p:cNvSpPr>
          <p:nvPr>
            <p:ph type="title"/>
          </p:nvPr>
        </p:nvSpPr>
        <p:spPr>
          <a:xfrm>
            <a:off x="406653" y="287419"/>
            <a:ext cx="8846773" cy="628804"/>
          </a:xfrm>
        </p:spPr>
        <p:txBody>
          <a:bodyPr>
            <a:normAutofit fontScale="90000"/>
          </a:bodyPr>
          <a:lstStyle/>
          <a:p>
            <a:r>
              <a:rPr lang="en-US" b="1" dirty="0">
                <a:solidFill>
                  <a:schemeClr val="accent6">
                    <a:lumMod val="50000"/>
                  </a:schemeClr>
                </a:solidFill>
                <a:latin typeface="+mn-lt"/>
              </a:rPr>
              <a:t>Country Level Actions</a:t>
            </a:r>
          </a:p>
        </p:txBody>
      </p:sp>
      <p:sp>
        <p:nvSpPr>
          <p:cNvPr id="2" name="Content Placeholder 1">
            <a:extLst>
              <a:ext uri="{FF2B5EF4-FFF2-40B4-BE49-F238E27FC236}">
                <a16:creationId xmlns:a16="http://schemas.microsoft.com/office/drawing/2014/main" id="{BC3B9CCA-D14E-488F-9A14-B31EB812AAC4}"/>
              </a:ext>
            </a:extLst>
          </p:cNvPr>
          <p:cNvSpPr>
            <a:spLocks noGrp="1"/>
          </p:cNvSpPr>
          <p:nvPr>
            <p:ph idx="1"/>
          </p:nvPr>
        </p:nvSpPr>
        <p:spPr>
          <a:xfrm>
            <a:off x="719403" y="916223"/>
            <a:ext cx="10380719" cy="5009055"/>
          </a:xfrm>
        </p:spPr>
        <p:txBody>
          <a:bodyPr>
            <a:normAutofit/>
          </a:bodyPr>
          <a:lstStyle/>
          <a:p>
            <a:r>
              <a:rPr lang="en-US" sz="2400" dirty="0">
                <a:latin typeface="Seaford" panose="00000500000000000000" pitchFamily="2" charset="0"/>
                <a:ea typeface="Calibri" panose="020F0502020204030204" pitchFamily="34" charset="0"/>
                <a:cs typeface="Times New Roman" panose="02020603050405020304" pitchFamily="18" charset="0"/>
              </a:rPr>
              <a:t>Study result was disseminated widely in-country to all the stakeholders, including at international fora</a:t>
            </a:r>
          </a:p>
          <a:p>
            <a:r>
              <a:rPr lang="en-US" sz="2400" dirty="0">
                <a:latin typeface="Seaford" panose="00000500000000000000" pitchFamily="2" charset="0"/>
                <a:ea typeface="Calibri" panose="020F0502020204030204" pitchFamily="34" charset="0"/>
                <a:cs typeface="Times New Roman" panose="02020603050405020304" pitchFamily="18" charset="0"/>
              </a:rPr>
              <a:t>Key findings and study results were shared with delivery teams during the 2022 national and state level trainings and cascaded down to the Community Drug Distributors (CDDs) during the LGA and community level trainings</a:t>
            </a:r>
          </a:p>
          <a:p>
            <a:r>
              <a:rPr lang="en-US" sz="2400" dirty="0">
                <a:latin typeface="Seaford" panose="00000500000000000000" pitchFamily="2" charset="0"/>
                <a:ea typeface="Calibri" panose="020F0502020204030204" pitchFamily="34" charset="0"/>
                <a:cs typeface="Times New Roman" panose="02020603050405020304" pitchFamily="18" charset="0"/>
              </a:rPr>
              <a:t>Secured funds from partners: </a:t>
            </a:r>
          </a:p>
          <a:p>
            <a:pPr lvl="1"/>
            <a:r>
              <a:rPr lang="en-US" sz="2133" dirty="0">
                <a:latin typeface="Seaford" panose="00000500000000000000" pitchFamily="2" charset="0"/>
                <a:ea typeface="Calibri" panose="020F0502020204030204" pitchFamily="34" charset="0"/>
                <a:cs typeface="Times New Roman" panose="02020603050405020304" pitchFamily="18" charset="0"/>
              </a:rPr>
              <a:t>for the revision of training modules to </a:t>
            </a:r>
            <a:r>
              <a:rPr lang="en-US" sz="2133" b="1" dirty="0">
                <a:latin typeface="Seaford" panose="00000500000000000000" pitchFamily="2" charset="0"/>
                <a:ea typeface="Calibri" panose="020F0502020204030204" pitchFamily="34" charset="0"/>
                <a:cs typeface="Times New Roman" panose="02020603050405020304" pitchFamily="18" charset="0"/>
              </a:rPr>
              <a:t>strengthen communication about SMC safety and effectiveness</a:t>
            </a:r>
          </a:p>
          <a:p>
            <a:pPr lvl="1"/>
            <a:r>
              <a:rPr lang="en-US" sz="2133" b="1" dirty="0">
                <a:latin typeface="Seaford" panose="00000500000000000000" pitchFamily="2" charset="0"/>
                <a:ea typeface="Calibri" panose="020F0502020204030204" pitchFamily="34" charset="0"/>
                <a:cs typeface="Times New Roman" panose="02020603050405020304" pitchFamily="18" charset="0"/>
              </a:rPr>
              <a:t>increase involvement of state-level PV coordinators </a:t>
            </a:r>
            <a:r>
              <a:rPr lang="en-US" sz="2133" dirty="0">
                <a:latin typeface="Seaford" panose="00000500000000000000" pitchFamily="2" charset="0"/>
                <a:ea typeface="Calibri" panose="020F0502020204030204" pitchFamily="34" charset="0"/>
                <a:cs typeface="Times New Roman" panose="02020603050405020304" pitchFamily="18" charset="0"/>
              </a:rPr>
              <a:t>through a workshop on pharmacovigilance that produce a  Risk Mitigation Document among others</a:t>
            </a:r>
          </a:p>
          <a:p>
            <a:pPr lvl="1"/>
            <a:r>
              <a:rPr lang="en-US" sz="2133" dirty="0">
                <a:latin typeface="Seaford" panose="00000500000000000000" pitchFamily="2" charset="0"/>
                <a:ea typeface="Calibri" panose="020F0502020204030204" pitchFamily="34" charset="0"/>
                <a:cs typeface="Times New Roman" panose="02020603050405020304" pitchFamily="18" charset="0"/>
              </a:rPr>
              <a:t>scale-up of the use of digital technology for implementation to improve efficiency and accountability </a:t>
            </a:r>
          </a:p>
          <a:p>
            <a:pPr marL="609585" lvl="1" indent="0">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p>
          <a:p>
            <a:endParaRPr lang="en-US" sz="1867" dirty="0">
              <a:latin typeface="Times New Roman" panose="02020603050405020304" pitchFamily="18" charset="0"/>
              <a:ea typeface="Calibri" panose="020F0502020204030204" pitchFamily="34" charset="0"/>
            </a:endParaRPr>
          </a:p>
          <a:p>
            <a:pPr marL="609585" lvl="1" indent="0">
              <a:buNone/>
            </a:pPr>
            <a:endParaRPr lang="en-US" sz="1867" i="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 10">
            <a:extLst>
              <a:ext uri="{FF2B5EF4-FFF2-40B4-BE49-F238E27FC236}">
                <a16:creationId xmlns:a16="http://schemas.microsoft.com/office/drawing/2014/main" id="{666448D4-9F64-3E9F-E886-3A633053D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grpSp>
        <p:nvGrpSpPr>
          <p:cNvPr id="5" name="Groupe 15">
            <a:extLst>
              <a:ext uri="{FF2B5EF4-FFF2-40B4-BE49-F238E27FC236}">
                <a16:creationId xmlns:a16="http://schemas.microsoft.com/office/drawing/2014/main" id="{4F8A897C-BA2A-3762-0EF6-E74995758045}"/>
              </a:ext>
            </a:extLst>
          </p:cNvPr>
          <p:cNvGrpSpPr/>
          <p:nvPr/>
        </p:nvGrpSpPr>
        <p:grpSpPr>
          <a:xfrm>
            <a:off x="212676" y="6146404"/>
            <a:ext cx="7238900" cy="689215"/>
            <a:chOff x="4251398" y="6178167"/>
            <a:chExt cx="7238900" cy="689215"/>
          </a:xfrm>
        </p:grpSpPr>
        <p:pic>
          <p:nvPicPr>
            <p:cNvPr id="8" name="Image 12">
              <a:extLst>
                <a:ext uri="{FF2B5EF4-FFF2-40B4-BE49-F238E27FC236}">
                  <a16:creationId xmlns:a16="http://schemas.microsoft.com/office/drawing/2014/main" id="{08BFD248-3DA5-EBAE-CA1C-ACC8BFB579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9" name="Image 13">
              <a:extLst>
                <a:ext uri="{FF2B5EF4-FFF2-40B4-BE49-F238E27FC236}">
                  <a16:creationId xmlns:a16="http://schemas.microsoft.com/office/drawing/2014/main" id="{DA2D3DA9-6653-B0CC-9262-1BECB53B6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0" name="Image 14">
              <a:extLst>
                <a:ext uri="{FF2B5EF4-FFF2-40B4-BE49-F238E27FC236}">
                  <a16:creationId xmlns:a16="http://schemas.microsoft.com/office/drawing/2014/main" id="{7BE885DA-23E2-222A-B435-F218C2E353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1" name="Image 11">
              <a:extLst>
                <a:ext uri="{FF2B5EF4-FFF2-40B4-BE49-F238E27FC236}">
                  <a16:creationId xmlns:a16="http://schemas.microsoft.com/office/drawing/2014/main" id="{CF5781BF-BDAF-B615-C34F-C651B10DC2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2" name="Picture 11" descr="E:\Things to Do V (2012)\National RBM logos.jpg">
            <a:extLst>
              <a:ext uri="{FF2B5EF4-FFF2-40B4-BE49-F238E27FC236}">
                <a16:creationId xmlns:a16="http://schemas.microsoft.com/office/drawing/2014/main" id="{169E8A35-32B6-15D4-C5FA-A728EFA70986}"/>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13" name="Picture 12">
            <a:extLst>
              <a:ext uri="{FF2B5EF4-FFF2-40B4-BE49-F238E27FC236}">
                <a16:creationId xmlns:a16="http://schemas.microsoft.com/office/drawing/2014/main" id="{866F8712-8095-6B7A-EC12-7E91F7B5FAC8}"/>
              </a:ext>
            </a:extLst>
          </p:cNvPr>
          <p:cNvPicPr>
            <a:picLocks noChangeAspect="1"/>
          </p:cNvPicPr>
          <p:nvPr/>
        </p:nvPicPr>
        <p:blipFill>
          <a:blip r:embed="rId8"/>
          <a:stretch>
            <a:fillRect/>
          </a:stretch>
        </p:blipFill>
        <p:spPr>
          <a:xfrm>
            <a:off x="10931949" y="5861050"/>
            <a:ext cx="1147344" cy="1044574"/>
          </a:xfrm>
          <a:prstGeom prst="rect">
            <a:avLst/>
          </a:prstGeom>
        </p:spPr>
      </p:pic>
    </p:spTree>
    <p:extLst>
      <p:ext uri="{BB962C8B-B14F-4D97-AF65-F5344CB8AC3E}">
        <p14:creationId xmlns:p14="http://schemas.microsoft.com/office/powerpoint/2010/main" val="65797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68105" y="193972"/>
            <a:ext cx="576209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Seasonal Malaria Chemoprevention (SMC):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the monthly administration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anti-malarial medicine usually for 3-4-5 months during the rainy season where malaria is highly seasonal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6 of the 11 high burden countries include SMC-eligible regions – Sahel region</a:t>
            </a:r>
          </a:p>
        </p:txBody>
      </p:sp>
      <p:pic>
        <p:nvPicPr>
          <p:cNvPr id="2" name="Picture 1">
            <a:extLst>
              <a:ext uri="{FF2B5EF4-FFF2-40B4-BE49-F238E27FC236}">
                <a16:creationId xmlns:a16="http://schemas.microsoft.com/office/drawing/2014/main" id="{5837069B-77CF-5D4A-812D-1BF5C603BADB}"/>
              </a:ext>
            </a:extLst>
          </p:cNvPr>
          <p:cNvPicPr>
            <a:picLocks noChangeAspect="1"/>
          </p:cNvPicPr>
          <p:nvPr/>
        </p:nvPicPr>
        <p:blipFill>
          <a:blip r:embed="rId3"/>
          <a:stretch>
            <a:fillRect/>
          </a:stretch>
        </p:blipFill>
        <p:spPr>
          <a:xfrm>
            <a:off x="6502399" y="258642"/>
            <a:ext cx="5321496" cy="2874301"/>
          </a:xfrm>
          <a:prstGeom prst="rect">
            <a:avLst/>
          </a:prstGeom>
        </p:spPr>
      </p:pic>
      <p:sp>
        <p:nvSpPr>
          <p:cNvPr id="3" name="TextBox 2">
            <a:extLst>
              <a:ext uri="{FF2B5EF4-FFF2-40B4-BE49-F238E27FC236}">
                <a16:creationId xmlns:a16="http://schemas.microsoft.com/office/drawing/2014/main" id="{13DF3B8E-C4DA-0481-E769-FB0B81326BE2}"/>
              </a:ext>
            </a:extLst>
          </p:cNvPr>
          <p:cNvSpPr txBox="1"/>
          <p:nvPr/>
        </p:nvSpPr>
        <p:spPr>
          <a:xfrm>
            <a:off x="451502" y="3347838"/>
            <a:ext cx="4128459" cy="58477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Seasonality: % of total annual malaria burden in 5 consecutive months</a:t>
            </a:r>
          </a:p>
        </p:txBody>
      </p:sp>
      <p:pic>
        <p:nvPicPr>
          <p:cNvPr id="4" name="Picture 3">
            <a:extLst>
              <a:ext uri="{FF2B5EF4-FFF2-40B4-BE49-F238E27FC236}">
                <a16:creationId xmlns:a16="http://schemas.microsoft.com/office/drawing/2014/main" id="{4BB31944-7043-5A42-A81E-80C7B36E5D88}"/>
              </a:ext>
            </a:extLst>
          </p:cNvPr>
          <p:cNvPicPr>
            <a:picLocks noChangeAspect="1"/>
          </p:cNvPicPr>
          <p:nvPr/>
        </p:nvPicPr>
        <p:blipFill>
          <a:blip r:embed="rId4"/>
          <a:stretch>
            <a:fillRect/>
          </a:stretch>
        </p:blipFill>
        <p:spPr>
          <a:xfrm>
            <a:off x="231210" y="4003866"/>
            <a:ext cx="5473700" cy="2781300"/>
          </a:xfrm>
          <a:prstGeom prst="rect">
            <a:avLst/>
          </a:prstGeom>
        </p:spPr>
      </p:pic>
      <p:pic>
        <p:nvPicPr>
          <p:cNvPr id="5" name="Picture 4" descr="max percent of under 5 cases in 4 months.png">
            <a:extLst>
              <a:ext uri="{FF2B5EF4-FFF2-40B4-BE49-F238E27FC236}">
                <a16:creationId xmlns:a16="http://schemas.microsoft.com/office/drawing/2014/main" id="{68588743-DE70-1D47-B0DF-E5D07DFEA653}"/>
              </a:ext>
            </a:extLst>
          </p:cNvPr>
          <p:cNvPicPr>
            <a:picLocks noGrp="1" noChangeAspect="1"/>
          </p:cNvPicPr>
          <p:nvPr isPhoto="1"/>
        </p:nvPicPr>
        <p:blipFill>
          <a:blip r:embed="rId5" cstate="print">
            <a:lum/>
          </a:blip>
          <a:srcRect l="86201" t="11925" r="4725" b="13860"/>
          <a:stretch>
            <a:fillRect/>
          </a:stretch>
        </p:blipFill>
        <p:spPr>
          <a:xfrm>
            <a:off x="6051284" y="3789694"/>
            <a:ext cx="350687" cy="2868201"/>
          </a:xfrm>
          <a:prstGeom prst="rect">
            <a:avLst/>
          </a:prstGeom>
          <a:noFill/>
          <a:ln>
            <a:noFill/>
          </a:ln>
        </p:spPr>
      </p:pic>
      <p:sp>
        <p:nvSpPr>
          <p:cNvPr id="13" name="Rectangle 12">
            <a:extLst>
              <a:ext uri="{FF2B5EF4-FFF2-40B4-BE49-F238E27FC236}">
                <a16:creationId xmlns:a16="http://schemas.microsoft.com/office/drawing/2014/main" id="{7B01D05A-3D1F-8404-C7A1-FD4ACE7EC64C}"/>
              </a:ext>
            </a:extLst>
          </p:cNvPr>
          <p:cNvSpPr/>
          <p:nvPr/>
        </p:nvSpPr>
        <p:spPr>
          <a:xfrm>
            <a:off x="6401970" y="3932613"/>
            <a:ext cx="555881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C7330">
                    <a:lumMod val="75000"/>
                  </a:srgbClr>
                </a:solidFill>
                <a:effectLst/>
                <a:uLnTx/>
                <a:uFillTx/>
                <a:latin typeface="Merriweather"/>
                <a:ea typeface="+mn-ea"/>
                <a:cs typeface="+mn-cs"/>
              </a:rPr>
              <a:t>SMC in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Merriweather"/>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ea"/>
                <a:cs typeface="+mn-cs"/>
              </a:rPr>
              <a:t>A total of 85million treatments were administered in 2019 in 13 countries.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ea"/>
                <a:cs typeface="+mn-cs"/>
              </a:rPr>
              <a:t>An estimated 22million children were reached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ea"/>
                <a:cs typeface="+mn-cs"/>
              </a:rPr>
              <a:t>73% of target population (30.3m) &gt; Gap of 8.3m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ea"/>
                <a:cs typeface="+mn-cs"/>
              </a:rPr>
              <a:t>Most countries don’t have reliable coverage estimates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ea"/>
                <a:cs typeface="+mn-cs"/>
              </a:rPr>
              <a:t>Not all children are getting the full SMC treatment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ea"/>
                <a:cs typeface="+mn-cs"/>
              </a:rPr>
              <a:t>High coverage is possible but not achieved everywhere</a:t>
            </a:r>
          </a:p>
        </p:txBody>
      </p:sp>
    </p:spTree>
    <p:extLst>
      <p:ext uri="{BB962C8B-B14F-4D97-AF65-F5344CB8AC3E}">
        <p14:creationId xmlns:p14="http://schemas.microsoft.com/office/powerpoint/2010/main" val="2533505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9C93F-E733-4126-A33C-DB8A2AF371A4}"/>
              </a:ext>
            </a:extLst>
          </p:cNvPr>
          <p:cNvSpPr>
            <a:spLocks noGrp="1"/>
          </p:cNvSpPr>
          <p:nvPr>
            <p:ph type="title"/>
          </p:nvPr>
        </p:nvSpPr>
        <p:spPr>
          <a:xfrm>
            <a:off x="406653" y="287419"/>
            <a:ext cx="8846773" cy="628804"/>
          </a:xfrm>
        </p:spPr>
        <p:txBody>
          <a:bodyPr>
            <a:normAutofit fontScale="90000"/>
          </a:bodyPr>
          <a:lstStyle/>
          <a:p>
            <a:r>
              <a:rPr lang="en-US" b="1" dirty="0">
                <a:solidFill>
                  <a:schemeClr val="accent6">
                    <a:lumMod val="50000"/>
                  </a:schemeClr>
                </a:solidFill>
                <a:latin typeface="+mn-lt"/>
              </a:rPr>
              <a:t>Country Level Actions</a:t>
            </a:r>
          </a:p>
        </p:txBody>
      </p:sp>
      <p:sp>
        <p:nvSpPr>
          <p:cNvPr id="2" name="Content Placeholder 1">
            <a:extLst>
              <a:ext uri="{FF2B5EF4-FFF2-40B4-BE49-F238E27FC236}">
                <a16:creationId xmlns:a16="http://schemas.microsoft.com/office/drawing/2014/main" id="{BC3B9CCA-D14E-488F-9A14-B31EB812AAC4}"/>
              </a:ext>
            </a:extLst>
          </p:cNvPr>
          <p:cNvSpPr>
            <a:spLocks noGrp="1"/>
          </p:cNvSpPr>
          <p:nvPr>
            <p:ph idx="1"/>
          </p:nvPr>
        </p:nvSpPr>
        <p:spPr>
          <a:xfrm>
            <a:off x="736028" y="1004490"/>
            <a:ext cx="10380719" cy="5009055"/>
          </a:xfrm>
        </p:spPr>
        <p:txBody>
          <a:bodyPr>
            <a:normAutofit/>
          </a:bodyPr>
          <a:lstStyle/>
          <a:p>
            <a:pPr>
              <a:lnSpc>
                <a:spcPct val="100000"/>
              </a:lnSpc>
            </a:pPr>
            <a:r>
              <a:rPr lang="en-US" sz="2400" dirty="0">
                <a:latin typeface="Seaford" panose="00000500000000000000" pitchFamily="2" charset="0"/>
                <a:ea typeface="Calibri" panose="020F0502020204030204" pitchFamily="34" charset="0"/>
                <a:cs typeface="Times New Roman" panose="02020603050405020304" pitchFamily="18" charset="0"/>
              </a:rPr>
              <a:t>Findings from the routine SMC Programmatic Assessment (LQAS) in 2022 and 2023, showed very marked increase in acceptance of SMC among other findings </a:t>
            </a:r>
          </a:p>
          <a:p>
            <a:pPr>
              <a:lnSpc>
                <a:spcPct val="100000"/>
              </a:lnSpc>
            </a:pPr>
            <a:r>
              <a:rPr lang="en-US" sz="2400" dirty="0">
                <a:latin typeface="Seaford" panose="00000500000000000000" pitchFamily="2" charset="0"/>
                <a:ea typeface="Calibri" panose="020F0502020204030204" pitchFamily="34" charset="0"/>
                <a:cs typeface="Times New Roman" panose="02020603050405020304" pitchFamily="18" charset="0"/>
              </a:rPr>
              <a:t>Measures to avoid local shortages of SMC drugs (maintaining microplanning allocations) </a:t>
            </a:r>
          </a:p>
          <a:p>
            <a:pPr>
              <a:lnSpc>
                <a:spcPct val="100000"/>
              </a:lnSpc>
            </a:pPr>
            <a:r>
              <a:rPr lang="en-US" sz="2400" dirty="0">
                <a:latin typeface="Seaford" panose="00000500000000000000" pitchFamily="2" charset="0"/>
                <a:ea typeface="Calibri" panose="020F0502020204030204" pitchFamily="34" charset="0"/>
                <a:cs typeface="Times New Roman" panose="02020603050405020304" pitchFamily="18" charset="0"/>
              </a:rPr>
              <a:t>emphasis on recruiting distributors from the local community</a:t>
            </a:r>
          </a:p>
          <a:p>
            <a:pPr>
              <a:lnSpc>
                <a:spcPct val="100000"/>
              </a:lnSpc>
            </a:pPr>
            <a:r>
              <a:rPr lang="en-US" sz="2400" dirty="0">
                <a:latin typeface="Seaford" panose="00000500000000000000" pitchFamily="2" charset="0"/>
                <a:ea typeface="Calibri" panose="020F0502020204030204" pitchFamily="34" charset="0"/>
                <a:cs typeface="Times New Roman" panose="02020603050405020304" pitchFamily="18" charset="0"/>
              </a:rPr>
              <a:t>Intensified advocacy for SMC funding across all levels of government</a:t>
            </a:r>
          </a:p>
          <a:p>
            <a:pPr>
              <a:lnSpc>
                <a:spcPct val="100000"/>
              </a:lnSpc>
            </a:pPr>
            <a:r>
              <a:rPr lang="en-US" sz="2400" dirty="0">
                <a:latin typeface="Seaford" panose="00000500000000000000" pitchFamily="2" charset="0"/>
                <a:ea typeface="Calibri" panose="020F0502020204030204" pitchFamily="34" charset="0"/>
                <a:cs typeface="Times New Roman" panose="02020603050405020304" pitchFamily="18" charset="0"/>
              </a:rPr>
              <a:t>The study has since been published in Malaria Journal </a:t>
            </a:r>
            <a:r>
              <a:rPr lang="en-US" sz="2400" dirty="0">
                <a:solidFill>
                  <a:schemeClr val="accent1"/>
                </a:solidFill>
                <a:latin typeface="Seaford" panose="00000500000000000000" pitchFamily="2" charset="0"/>
                <a:ea typeface="Calibri" panose="020F0502020204030204" pitchFamily="34" charset="0"/>
                <a:cs typeface="Times New Roman" panose="02020603050405020304" pitchFamily="18" charset="0"/>
              </a:rPr>
              <a:t>(</a:t>
            </a:r>
            <a:r>
              <a:rPr lang="en-US" sz="2400" i="1" dirty="0" err="1">
                <a:solidFill>
                  <a:schemeClr val="accent1"/>
                </a:solidFill>
              </a:rPr>
              <a:t>Ogbulafor</a:t>
            </a:r>
            <a:r>
              <a:rPr lang="en-US" sz="2400" i="1" dirty="0">
                <a:solidFill>
                  <a:schemeClr val="accent1"/>
                </a:solidFill>
              </a:rPr>
              <a:t> et al. Malaria Journal (2023) 22:120 https://</a:t>
            </a:r>
            <a:r>
              <a:rPr lang="en-US" sz="2400" i="1" dirty="0" err="1">
                <a:solidFill>
                  <a:schemeClr val="accent1"/>
                </a:solidFill>
              </a:rPr>
              <a:t>doi.org</a:t>
            </a:r>
            <a:r>
              <a:rPr lang="en-US" sz="2400" i="1" dirty="0">
                <a:solidFill>
                  <a:schemeClr val="accent1"/>
                </a:solidFill>
              </a:rPr>
              <a:t>/10.1186/s12936-023-04547-w)</a:t>
            </a:r>
            <a:endParaRPr lang="en-US" sz="2400" i="1" dirty="0">
              <a:solidFill>
                <a:schemeClr val="accent1"/>
              </a:solidFill>
              <a:latin typeface="Seaford" panose="00000500000000000000" pitchFamily="2" charset="0"/>
              <a:ea typeface="Calibri" panose="020F0502020204030204" pitchFamily="34" charset="0"/>
              <a:cs typeface="Times New Roman" panose="02020603050405020304" pitchFamily="18" charset="0"/>
            </a:endParaRPr>
          </a:p>
          <a:p>
            <a:pPr>
              <a:lnSpc>
                <a:spcPct val="100000"/>
              </a:lnSpc>
            </a:pPr>
            <a:r>
              <a:rPr lang="en-US" sz="2400" dirty="0">
                <a:latin typeface="Seaford" panose="00000500000000000000" pitchFamily="2" charset="0"/>
                <a:ea typeface="Calibri" panose="020F0502020204030204" pitchFamily="34" charset="0"/>
                <a:cs typeface="Times New Roman" panose="02020603050405020304" pitchFamily="18" charset="0"/>
              </a:rPr>
              <a:t>Second manuscript in preparation for another publication</a:t>
            </a:r>
          </a:p>
          <a:p>
            <a:pPr marL="609585" lvl="1" indent="0">
              <a:lnSpc>
                <a:spcPct val="100000"/>
              </a:lnSpc>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0000"/>
              </a:lnSpc>
            </a:pPr>
            <a:endParaRPr lang="en-US" sz="1867" dirty="0">
              <a:latin typeface="Times New Roman" panose="02020603050405020304" pitchFamily="18" charset="0"/>
              <a:ea typeface="Calibri" panose="020F0502020204030204" pitchFamily="34" charset="0"/>
            </a:endParaRPr>
          </a:p>
          <a:p>
            <a:pPr marL="609585" lvl="1" indent="0">
              <a:lnSpc>
                <a:spcPct val="100000"/>
              </a:lnSpc>
              <a:buNone/>
            </a:pPr>
            <a:endParaRPr lang="en-US" sz="1867" i="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 10">
            <a:extLst>
              <a:ext uri="{FF2B5EF4-FFF2-40B4-BE49-F238E27FC236}">
                <a16:creationId xmlns:a16="http://schemas.microsoft.com/office/drawing/2014/main" id="{666448D4-9F64-3E9F-E886-3A633053D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grpSp>
        <p:nvGrpSpPr>
          <p:cNvPr id="5" name="Groupe 15">
            <a:extLst>
              <a:ext uri="{FF2B5EF4-FFF2-40B4-BE49-F238E27FC236}">
                <a16:creationId xmlns:a16="http://schemas.microsoft.com/office/drawing/2014/main" id="{4F8A897C-BA2A-3762-0EF6-E74995758045}"/>
              </a:ext>
            </a:extLst>
          </p:cNvPr>
          <p:cNvGrpSpPr/>
          <p:nvPr/>
        </p:nvGrpSpPr>
        <p:grpSpPr>
          <a:xfrm>
            <a:off x="212676" y="6146404"/>
            <a:ext cx="7238900" cy="689215"/>
            <a:chOff x="4251398" y="6178167"/>
            <a:chExt cx="7238900" cy="689215"/>
          </a:xfrm>
        </p:grpSpPr>
        <p:pic>
          <p:nvPicPr>
            <p:cNvPr id="8" name="Image 12">
              <a:extLst>
                <a:ext uri="{FF2B5EF4-FFF2-40B4-BE49-F238E27FC236}">
                  <a16:creationId xmlns:a16="http://schemas.microsoft.com/office/drawing/2014/main" id="{08BFD248-3DA5-EBAE-CA1C-ACC8BFB579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9" name="Image 13">
              <a:extLst>
                <a:ext uri="{FF2B5EF4-FFF2-40B4-BE49-F238E27FC236}">
                  <a16:creationId xmlns:a16="http://schemas.microsoft.com/office/drawing/2014/main" id="{DA2D3DA9-6653-B0CC-9262-1BECB53B6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0" name="Image 14">
              <a:extLst>
                <a:ext uri="{FF2B5EF4-FFF2-40B4-BE49-F238E27FC236}">
                  <a16:creationId xmlns:a16="http://schemas.microsoft.com/office/drawing/2014/main" id="{7BE885DA-23E2-222A-B435-F218C2E353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1" name="Image 11">
              <a:extLst>
                <a:ext uri="{FF2B5EF4-FFF2-40B4-BE49-F238E27FC236}">
                  <a16:creationId xmlns:a16="http://schemas.microsoft.com/office/drawing/2014/main" id="{CF5781BF-BDAF-B615-C34F-C651B10DC2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2" name="Picture 11" descr="E:\Things to Do V (2012)\National RBM logos.jpg">
            <a:extLst>
              <a:ext uri="{FF2B5EF4-FFF2-40B4-BE49-F238E27FC236}">
                <a16:creationId xmlns:a16="http://schemas.microsoft.com/office/drawing/2014/main" id="{169E8A35-32B6-15D4-C5FA-A728EFA70986}"/>
              </a:ext>
            </a:extLst>
          </p:cNvPr>
          <p:cNvPicPr/>
          <p:nvPr/>
        </p:nvPicPr>
        <p:blipFill>
          <a:blip r:embed="rId7" cstate="print">
            <a:lum bright="-10000" contrast="10000"/>
          </a:blip>
          <a:srcRect/>
          <a:stretch>
            <a:fillRect/>
          </a:stretch>
        </p:blipFill>
        <p:spPr bwMode="auto">
          <a:xfrm>
            <a:off x="9951242" y="6013545"/>
            <a:ext cx="948173" cy="775780"/>
          </a:xfrm>
          <a:prstGeom prst="rect">
            <a:avLst/>
          </a:prstGeom>
          <a:noFill/>
          <a:ln w="9525">
            <a:noFill/>
            <a:miter lim="800000"/>
            <a:headEnd/>
            <a:tailEnd/>
          </a:ln>
        </p:spPr>
      </p:pic>
      <p:pic>
        <p:nvPicPr>
          <p:cNvPr id="13" name="Picture 12">
            <a:extLst>
              <a:ext uri="{FF2B5EF4-FFF2-40B4-BE49-F238E27FC236}">
                <a16:creationId xmlns:a16="http://schemas.microsoft.com/office/drawing/2014/main" id="{866F8712-8095-6B7A-EC12-7E91F7B5FAC8}"/>
              </a:ext>
            </a:extLst>
          </p:cNvPr>
          <p:cNvPicPr>
            <a:picLocks noChangeAspect="1"/>
          </p:cNvPicPr>
          <p:nvPr/>
        </p:nvPicPr>
        <p:blipFill>
          <a:blip r:embed="rId8"/>
          <a:stretch>
            <a:fillRect/>
          </a:stretch>
        </p:blipFill>
        <p:spPr>
          <a:xfrm>
            <a:off x="10931949" y="5861050"/>
            <a:ext cx="1147344" cy="1044574"/>
          </a:xfrm>
          <a:prstGeom prst="rect">
            <a:avLst/>
          </a:prstGeom>
        </p:spPr>
      </p:pic>
    </p:spTree>
    <p:extLst>
      <p:ext uri="{BB962C8B-B14F-4D97-AF65-F5344CB8AC3E}">
        <p14:creationId xmlns:p14="http://schemas.microsoft.com/office/powerpoint/2010/main" val="190398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a:extLst>
              <a:ext uri="{FF2B5EF4-FFF2-40B4-BE49-F238E27FC236}">
                <a16:creationId xmlns:a16="http://schemas.microsoft.com/office/drawing/2014/main" id="{47E84BBD-DB82-CA41-8F18-77D02235482F}"/>
              </a:ext>
            </a:extLst>
          </p:cNvPr>
          <p:cNvPicPr>
            <a:picLocks noChangeAspect="1"/>
          </p:cNvPicPr>
          <p:nvPr/>
        </p:nvPicPr>
        <p:blipFill>
          <a:blip r:embed="rId2"/>
          <a:stretch>
            <a:fillRect/>
          </a:stretch>
        </p:blipFill>
        <p:spPr>
          <a:xfrm>
            <a:off x="2946400" y="432507"/>
            <a:ext cx="6278623" cy="1750782"/>
          </a:xfrm>
          <a:prstGeom prst="rect">
            <a:avLst/>
          </a:prstGeom>
        </p:spPr>
      </p:pic>
      <p:pic>
        <p:nvPicPr>
          <p:cNvPr id="2" name="Image 10">
            <a:extLst>
              <a:ext uri="{FF2B5EF4-FFF2-40B4-BE49-F238E27FC236}">
                <a16:creationId xmlns:a16="http://schemas.microsoft.com/office/drawing/2014/main" id="{189549EC-0A0A-6495-FA99-5800278C4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014" y="2236417"/>
            <a:ext cx="1919764" cy="1919764"/>
          </a:xfrm>
          <a:prstGeom prst="rect">
            <a:avLst/>
          </a:prstGeom>
        </p:spPr>
      </p:pic>
      <p:grpSp>
        <p:nvGrpSpPr>
          <p:cNvPr id="3" name="Groupe 15">
            <a:extLst>
              <a:ext uri="{FF2B5EF4-FFF2-40B4-BE49-F238E27FC236}">
                <a16:creationId xmlns:a16="http://schemas.microsoft.com/office/drawing/2014/main" id="{17F5932F-0D10-D1CF-F986-A4D8A62099AE}"/>
              </a:ext>
            </a:extLst>
          </p:cNvPr>
          <p:cNvGrpSpPr/>
          <p:nvPr/>
        </p:nvGrpSpPr>
        <p:grpSpPr>
          <a:xfrm>
            <a:off x="212676" y="6146404"/>
            <a:ext cx="7238900" cy="689215"/>
            <a:chOff x="4251398" y="6178167"/>
            <a:chExt cx="7238900" cy="689215"/>
          </a:xfrm>
        </p:grpSpPr>
        <p:pic>
          <p:nvPicPr>
            <p:cNvPr id="4" name="Image 12">
              <a:extLst>
                <a:ext uri="{FF2B5EF4-FFF2-40B4-BE49-F238E27FC236}">
                  <a16:creationId xmlns:a16="http://schemas.microsoft.com/office/drawing/2014/main" id="{EEBD40DE-C1A8-D303-A7A5-6C6E6A6F2F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5" name="Image 13">
              <a:extLst>
                <a:ext uri="{FF2B5EF4-FFF2-40B4-BE49-F238E27FC236}">
                  <a16:creationId xmlns:a16="http://schemas.microsoft.com/office/drawing/2014/main" id="{29973057-4220-00CB-F7E5-46BB62F3B3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6" name="Image 14">
              <a:extLst>
                <a:ext uri="{FF2B5EF4-FFF2-40B4-BE49-F238E27FC236}">
                  <a16:creationId xmlns:a16="http://schemas.microsoft.com/office/drawing/2014/main" id="{5BF6EAFD-CDFC-8A5B-6FFE-D4939A94D9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7" name="Image 11">
              <a:extLst>
                <a:ext uri="{FF2B5EF4-FFF2-40B4-BE49-F238E27FC236}">
                  <a16:creationId xmlns:a16="http://schemas.microsoft.com/office/drawing/2014/main" id="{FC6B0C68-CAA8-CF6F-6649-CFC192C51C3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8" name="Picture 7" descr="E:\Things to Do V (2012)\National RBM logos.jpg">
            <a:extLst>
              <a:ext uri="{FF2B5EF4-FFF2-40B4-BE49-F238E27FC236}">
                <a16:creationId xmlns:a16="http://schemas.microsoft.com/office/drawing/2014/main" id="{E7112475-7576-C91F-92ED-A9C88CA3915D}"/>
              </a:ext>
            </a:extLst>
          </p:cNvPr>
          <p:cNvPicPr/>
          <p:nvPr/>
        </p:nvPicPr>
        <p:blipFill>
          <a:blip r:embed="rId8" cstate="print">
            <a:lum bright="-10000" contrast="10000"/>
          </a:blip>
          <a:srcRect/>
          <a:stretch>
            <a:fillRect/>
          </a:stretch>
        </p:blipFill>
        <p:spPr bwMode="auto">
          <a:xfrm>
            <a:off x="1930626" y="2366682"/>
            <a:ext cx="2184052" cy="1665045"/>
          </a:xfrm>
          <a:prstGeom prst="rect">
            <a:avLst/>
          </a:prstGeom>
          <a:noFill/>
          <a:ln w="9525">
            <a:noFill/>
            <a:miter lim="800000"/>
            <a:headEnd/>
            <a:tailEnd/>
          </a:ln>
        </p:spPr>
      </p:pic>
      <p:pic>
        <p:nvPicPr>
          <p:cNvPr id="10" name="Image 9">
            <a:extLst>
              <a:ext uri="{FF2B5EF4-FFF2-40B4-BE49-F238E27FC236}">
                <a16:creationId xmlns:a16="http://schemas.microsoft.com/office/drawing/2014/main" id="{DE4BD898-2125-1CB2-A51E-5D1A2BA5A12E}"/>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10138951" y="5588821"/>
            <a:ext cx="1928902" cy="1136840"/>
          </a:xfrm>
          <a:prstGeom prst="rect">
            <a:avLst/>
          </a:prstGeom>
        </p:spPr>
      </p:pic>
      <p:pic>
        <p:nvPicPr>
          <p:cNvPr id="12" name="Picture 4" descr="Federal Ministry of Health, NIGERIA (@Fmohnigeria) / X">
            <a:extLst>
              <a:ext uri="{FF2B5EF4-FFF2-40B4-BE49-F238E27FC236}">
                <a16:creationId xmlns:a16="http://schemas.microsoft.com/office/drawing/2014/main" id="{78A364C1-2CF8-D1E2-FF8A-ADE4DB1ED3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1848" y="2236417"/>
            <a:ext cx="1795310" cy="1795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00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1D2F55-A508-7118-B3D8-171A2615F246}"/>
              </a:ext>
            </a:extLst>
          </p:cNvPr>
          <p:cNvSpPr/>
          <p:nvPr/>
        </p:nvSpPr>
        <p:spPr>
          <a:xfrm>
            <a:off x="99722" y="101972"/>
            <a:ext cx="3247561" cy="6428847"/>
          </a:xfrm>
          <a:prstGeom prst="rect">
            <a:avLst/>
          </a:prstGeom>
          <a:gradFill flip="none" rotWithShape="1">
            <a:gsLst>
              <a:gs pos="0">
                <a:srgbClr val="FBD1AE"/>
              </a:gs>
              <a:gs pos="29000">
                <a:schemeClr val="bg1"/>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 9">
            <a:extLst>
              <a:ext uri="{FF2B5EF4-FFF2-40B4-BE49-F238E27FC236}">
                <a16:creationId xmlns:a16="http://schemas.microsoft.com/office/drawing/2014/main" id="{B9D89FBA-8799-561D-8BFC-92E9D52CAB3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18433" y="3058163"/>
            <a:ext cx="1928902" cy="1136840"/>
          </a:xfrm>
          <a:prstGeom prst="rect">
            <a:avLst/>
          </a:prstGeom>
        </p:spPr>
      </p:pic>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05" y="101972"/>
            <a:ext cx="2757267" cy="2757267"/>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2" name="Rectangle 21">
            <a:extLst>
              <a:ext uri="{FF2B5EF4-FFF2-40B4-BE49-F238E27FC236}">
                <a16:creationId xmlns:a16="http://schemas.microsoft.com/office/drawing/2014/main" id="{D68B6630-A1DB-2BCD-D414-1611BE8DC162}"/>
              </a:ext>
            </a:extLst>
          </p:cNvPr>
          <p:cNvSpPr/>
          <p:nvPr/>
        </p:nvSpPr>
        <p:spPr>
          <a:xfrm>
            <a:off x="2960918" y="990719"/>
            <a:ext cx="8980277" cy="469154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black"/>
                </a:solidFill>
                <a:effectLst/>
                <a:uLnTx/>
                <a:uFillTx/>
                <a:latin typeface="Calibri" panose="020F0502020204030204"/>
                <a:ea typeface="+mn-ea"/>
                <a:cs typeface="+mn-cs"/>
              </a:rPr>
              <a:t>Evaluating the determinants of variations in SMC coverage in Urban areas in Burkina Faso</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GB" sz="2667"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Aissata BARRY</a:t>
            </a:r>
            <a:br>
              <a:rPr kumimoji="0" lang="en-GB" sz="22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br>
            <a:r>
              <a:rPr kumimoji="0" lang="en-GB" sz="22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NATIONAL MALARIA PROGRAMME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BURKINA FASO</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GB" sz="2667"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black"/>
                </a:solidFill>
                <a:effectLst/>
                <a:uLnTx/>
                <a:uFillTx/>
                <a:latin typeface="Bahnschrift" panose="020B0502040204020203" pitchFamily="34" charset="0"/>
                <a:ea typeface="Verdana" panose="020B0604030504040204" pitchFamily="34" charset="0"/>
                <a:cs typeface="Times New Roman" panose="02020603050405020304" pitchFamily="18" charset="0"/>
              </a:rPr>
              <a:t>EDCTP FORUM</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black"/>
                </a:solidFill>
                <a:effectLst/>
                <a:uLnTx/>
                <a:uFillTx/>
                <a:latin typeface="Bahnschrift" panose="020B0502040204020203" pitchFamily="34" charset="0"/>
                <a:ea typeface="Verdana" panose="020B0604030504040204" pitchFamily="34" charset="0"/>
                <a:cs typeface="Times New Roman" panose="02020603050405020304" pitchFamily="18" charset="0"/>
              </a:rPr>
              <a:t>7-10 NOV 2023  PARIS,  FRANCE</a:t>
            </a:r>
            <a:endParaRPr kumimoji="0" lang="en-US" sz="2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b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400" b="1" i="0" u="none" strike="noStrike" kern="1200" cap="none" spc="0" normalizeH="0" baseline="0" noProof="0" dirty="0">
              <a:ln>
                <a:noFill/>
              </a:ln>
              <a:solidFill>
                <a:prstClr val="black"/>
              </a:solidFill>
              <a:effectLst/>
              <a:uLnTx/>
              <a:uFillTx/>
              <a:latin typeface="Bahnschrift" panose="020B0502040204020203" pitchFamily="34" charset="0"/>
              <a:ea typeface="Verdana" panose="020B0604030504040204" pitchFamily="34" charset="0"/>
              <a:cs typeface="Times New Roman" panose="02020603050405020304" pitchFamily="18" charset="0"/>
            </a:endParaRPr>
          </a:p>
        </p:txBody>
      </p:sp>
      <p:pic>
        <p:nvPicPr>
          <p:cNvPr id="2" name="Image 4">
            <a:extLst>
              <a:ext uri="{FF2B5EF4-FFF2-40B4-BE49-F238E27FC236}">
                <a16:creationId xmlns:a16="http://schemas.microsoft.com/office/drawing/2014/main" id="{65D440BF-9C19-C57B-3C01-9228AC69B21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3" name="Picture 2">
            <a:extLst>
              <a:ext uri="{FF2B5EF4-FFF2-40B4-BE49-F238E27FC236}">
                <a16:creationId xmlns:a16="http://schemas.microsoft.com/office/drawing/2014/main" id="{1EB7CB77-F9DF-B9AC-5824-D502877966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328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CEB083BB-39DB-4935-3EB4-63FAB95A69BE}"/>
              </a:ext>
            </a:extLst>
          </p:cNvPr>
          <p:cNvSpPr txBox="1">
            <a:spLocks/>
          </p:cNvSpPr>
          <p:nvPr/>
        </p:nvSpPr>
        <p:spPr>
          <a:xfrm>
            <a:off x="212676" y="16148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rPr>
              <a:t>Research Team   </a:t>
            </a:r>
          </a:p>
        </p:txBody>
      </p:sp>
      <p:sp>
        <p:nvSpPr>
          <p:cNvPr id="3" name="Content Placeholder 5">
            <a:extLst>
              <a:ext uri="{FF2B5EF4-FFF2-40B4-BE49-F238E27FC236}">
                <a16:creationId xmlns:a16="http://schemas.microsoft.com/office/drawing/2014/main" id="{C038F818-201B-0488-03B8-FD149F5FBD08}"/>
              </a:ext>
            </a:extLst>
          </p:cNvPr>
          <p:cNvSpPr txBox="1">
            <a:spLocks/>
          </p:cNvSpPr>
          <p:nvPr/>
        </p:nvSpPr>
        <p:spPr>
          <a:xfrm>
            <a:off x="212676" y="1118795"/>
            <a:ext cx="5883324" cy="4966091"/>
          </a:xfrm>
          <a:prstGeom prst="rect">
            <a:avLst/>
          </a:prstGeom>
        </p:spPr>
        <p:txBody>
          <a:bodyPr vert="horz" lIns="91440" tIns="45720" rIns="91440" bIns="45720" rtlCol="0" anchor="ctr">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fr-FR" sz="40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Principal </a:t>
            </a:r>
            <a:r>
              <a:rPr kumimoji="0" lang="fr-FR" sz="4000" b="1"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Investigator</a:t>
            </a:r>
            <a:endParaRPr kumimoji="0" lang="fr-F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Dr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Tougri</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Gauthier, MD</a:t>
            </a:r>
            <a:endParaRPr kumimoji="0" lang="fr-F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fr-FR" sz="40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General </a:t>
            </a:r>
            <a:r>
              <a:rPr kumimoji="0" lang="fr-FR" sz="4000" b="1"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coordinator</a:t>
            </a:r>
            <a:endParaRPr kumimoji="0" lang="fr-F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Dr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Sié</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Ali, MD, PhD</a:t>
            </a: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fr-FR" sz="40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a:t>
            </a:r>
            <a:r>
              <a:rPr kumimoji="0" lang="fr-FR" sz="4000" b="1"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investigators</a:t>
            </a:r>
            <a:endParaRPr kumimoji="0" lang="fr-FR" sz="40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1000"/>
              </a:spcBef>
              <a:spcAft>
                <a:spcPts val="800"/>
              </a:spcAft>
              <a:buClrTx/>
              <a:buSzPts val="1200"/>
              <a:buFont typeface="Times New Roman" panose="02020603050405020304" pitchFamily="18" charset="0"/>
              <a:buChar char="₋"/>
              <a:tabLst/>
              <a:defRPr/>
            </a:pP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Dr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Ourohiré</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Millogo</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MD, PhD,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epidemiologist</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15000"/>
              </a:lnSpc>
              <a:spcBef>
                <a:spcPts val="1000"/>
              </a:spcBef>
              <a:spcAft>
                <a:spcPts val="800"/>
              </a:spcAft>
              <a:buClrTx/>
              <a:buSzPts val="1200"/>
              <a:buFont typeface="Times New Roman" panose="02020603050405020304" pitchFamily="18" charset="0"/>
              <a:buChar char="₋"/>
              <a:tabLst/>
              <a:defRPr/>
            </a:pP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Dr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Kagoné</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Moubassira</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MSc</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PhD, socio-</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anthropologist</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15000"/>
              </a:lnSpc>
              <a:spcBef>
                <a:spcPts val="1000"/>
              </a:spcBef>
              <a:spcAft>
                <a:spcPts val="800"/>
              </a:spcAft>
              <a:buClrTx/>
              <a:buSzPts val="1200"/>
              <a:buFont typeface="Times New Roman" panose="02020603050405020304" pitchFamily="18" charset="0"/>
              <a:buChar char="₋"/>
              <a:tabLst/>
              <a:defRPr/>
            </a:pP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Mr Dao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Boulaye</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health</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assistant in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epidemiology</a:t>
            </a:r>
            <a:endPar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1000"/>
              </a:spcBef>
              <a:spcAft>
                <a:spcPts val="800"/>
              </a:spcAft>
              <a:buClrTx/>
              <a:buSzPts val="1200"/>
              <a:buFont typeface="Times New Roman" panose="02020603050405020304" pitchFamily="18" charset="0"/>
              <a:buChar char="₋"/>
              <a:tabLst/>
              <a:defRPr/>
            </a:pP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Mr Ouédraogo Moussa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MSc</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Sociologist</a:t>
            </a:r>
            <a:endPar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1000"/>
              </a:spcBef>
              <a:spcAft>
                <a:spcPts val="800"/>
              </a:spcAft>
              <a:buClrTx/>
              <a:buSzPts val="1200"/>
              <a:buFont typeface="Times New Roman" panose="02020603050405020304" pitchFamily="18" charset="0"/>
              <a:buChar char="₋"/>
              <a:tabLst/>
              <a:defRPr/>
            </a:pP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Mme Sawadogo N. Hélène,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MSc</a:t>
            </a:r>
            <a:r>
              <a:rPr kumimoji="0" lang="fr-FR"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Sociologist</a:t>
            </a:r>
            <a:endParaRPr kumimoji="0" lang="fr-FR"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4">
            <a:extLst>
              <a:ext uri="{FF2B5EF4-FFF2-40B4-BE49-F238E27FC236}">
                <a16:creationId xmlns:a16="http://schemas.microsoft.com/office/drawing/2014/main" id="{AF723DB9-4434-2DB8-E56D-9A2A8DB149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5" name="Picture 4">
            <a:extLst>
              <a:ext uri="{FF2B5EF4-FFF2-40B4-BE49-F238E27FC236}">
                <a16:creationId xmlns:a16="http://schemas.microsoft.com/office/drawing/2014/main" id="{16619E73-BC34-DA11-3006-8DE887CB05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space réservé du contenu 4">
            <a:extLst>
              <a:ext uri="{FF2B5EF4-FFF2-40B4-BE49-F238E27FC236}">
                <a16:creationId xmlns:a16="http://schemas.microsoft.com/office/drawing/2014/main" id="{976EF11E-4ECB-1D8E-8AB7-8ECFC558F2E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17218" y="1354393"/>
            <a:ext cx="5321145" cy="4478146"/>
          </a:xfrm>
          <a:prstGeom prst="rect">
            <a:avLst/>
          </a:prstGeom>
          <a:noFill/>
          <a:ln>
            <a:noFill/>
          </a:ln>
        </p:spPr>
      </p:pic>
    </p:spTree>
    <p:extLst>
      <p:ext uri="{BB962C8B-B14F-4D97-AF65-F5344CB8AC3E}">
        <p14:creationId xmlns:p14="http://schemas.microsoft.com/office/powerpoint/2010/main" val="799564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4737" y="22382"/>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6148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mn-lt"/>
                <a:ea typeface="+mj-ea"/>
                <a:cs typeface="+mj-cs"/>
              </a:rPr>
              <a:t>Study rationale </a:t>
            </a:r>
            <a:endParaRPr kumimoji="0" lang="en-US" sz="5400" b="0" i="0" u="none" strike="noStrike" kern="1200" cap="none" spc="0" normalizeH="0" baseline="0" noProof="0" dirty="0">
              <a:ln>
                <a:noFill/>
              </a:ln>
              <a:solidFill>
                <a:srgbClr val="70AD47">
                  <a:lumMod val="50000"/>
                </a:srgbClr>
              </a:solidFill>
              <a:effectLst/>
              <a:uLnTx/>
              <a:uFillTx/>
              <a:latin typeface="+mn-lt"/>
              <a:ea typeface="+mj-ea"/>
              <a:cs typeface="+mj-cs"/>
            </a:endParaRPr>
          </a:p>
        </p:txBody>
      </p:sp>
      <p:sp>
        <p:nvSpPr>
          <p:cNvPr id="8" name="TextBox 7">
            <a:extLst>
              <a:ext uri="{FF2B5EF4-FFF2-40B4-BE49-F238E27FC236}">
                <a16:creationId xmlns:a16="http://schemas.microsoft.com/office/drawing/2014/main" id="{AE14E61C-1681-BEB1-38E7-F038AA2A007C}"/>
              </a:ext>
            </a:extLst>
          </p:cNvPr>
          <p:cNvSpPr txBox="1"/>
          <p:nvPr/>
        </p:nvSpPr>
        <p:spPr>
          <a:xfrm>
            <a:off x="4255903" y="861686"/>
            <a:ext cx="7050795" cy="553638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SMC is one of the most cost-effective interventions in the era of malaria eradication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SMC adopted in 2014 in Burkina Faso and expanded to all district in 2016</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Given over 4-5 rounds from July to November to all children aged 3 to 59 months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SMC coverage across the SMC region in Burkina Faso is high (&gt;80%)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However, there are disparities  between urban and rural health districts, with lower coverage in urban areas compared to rural areas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pic>
        <p:nvPicPr>
          <p:cNvPr id="9" name="Espace réservé du contenu 6" descr="C:\Users\del\AppData\Local\Temp\IMG_20200714_091101_542.jpg">
            <a:extLst>
              <a:ext uri="{FF2B5EF4-FFF2-40B4-BE49-F238E27FC236}">
                <a16:creationId xmlns:a16="http://schemas.microsoft.com/office/drawing/2014/main" id="{7D811A8D-D66A-5B1F-3F1B-BF38D6DE61E8}"/>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810" y="1434349"/>
            <a:ext cx="3135756" cy="2151368"/>
          </a:xfrm>
          <a:prstGeom prst="rect">
            <a:avLst/>
          </a:prstGeom>
          <a:noFill/>
          <a:ln>
            <a:noFill/>
          </a:ln>
        </p:spPr>
      </p:pic>
      <p:pic>
        <p:nvPicPr>
          <p:cNvPr id="10" name="Espace réservé du contenu 10">
            <a:extLst>
              <a:ext uri="{FF2B5EF4-FFF2-40B4-BE49-F238E27FC236}">
                <a16:creationId xmlns:a16="http://schemas.microsoft.com/office/drawing/2014/main" id="{9FB0DF4D-6E55-E9A2-1F70-2479FA3124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810" y="3382711"/>
            <a:ext cx="3634732" cy="1223059"/>
          </a:xfrm>
          <a:prstGeom prst="rect">
            <a:avLst/>
          </a:prstGeom>
        </p:spPr>
      </p:pic>
      <p:pic>
        <p:nvPicPr>
          <p:cNvPr id="11" name="Image 8">
            <a:extLst>
              <a:ext uri="{FF2B5EF4-FFF2-40B4-BE49-F238E27FC236}">
                <a16:creationId xmlns:a16="http://schemas.microsoft.com/office/drawing/2014/main" id="{0ECBCFDE-D9A0-E41A-91E1-55FD90FEAB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808" y="4545541"/>
            <a:ext cx="3634734" cy="1181701"/>
          </a:xfrm>
          <a:prstGeom prst="rect">
            <a:avLst/>
          </a:prstGeom>
        </p:spPr>
      </p:pic>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60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6148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Study Objectives</a:t>
            </a: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335569" y="1244179"/>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Primary objective</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Determine the reasons for the disparity in the coverage of SMC campaigns between urban and rural areas</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Ø"/>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Secondary objectives</a:t>
            </a:r>
          </a:p>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Compare barriers and facilitators in the adoption of SMC in urban versus rural areas </a:t>
            </a:r>
          </a:p>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Identify best practices for improving the coverage and quality of SMC</a:t>
            </a:r>
          </a:p>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Propose realistic and relevant actions to improve SMC coverage in Burkina Faso</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0568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32157" y="12425"/>
            <a:ext cx="11029065" cy="8862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Study Site </a:t>
            </a: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E59E3FC-12A6-A728-A88E-8F5553850B58}"/>
              </a:ext>
            </a:extLst>
          </p:cNvPr>
          <p:cNvSpPr txBox="1"/>
          <p:nvPr/>
        </p:nvSpPr>
        <p:spPr>
          <a:xfrm>
            <a:off x="-129915" y="940618"/>
            <a:ext cx="6342558" cy="4857740"/>
          </a:xfrm>
          <a:prstGeom prst="rect">
            <a:avLst/>
          </a:prstGeom>
          <a:noFill/>
        </p:spPr>
        <p:txBody>
          <a:bodyPr wrap="square">
            <a:spAutoFit/>
          </a:bodyPr>
          <a:lstStyle/>
          <a:p>
            <a:pPr marL="228600" marR="0" lvl="1" indent="0" algn="l" defTabSz="914400" rtl="0" eaLnBrk="1" fontAlgn="auto" latinLnBrk="0" hangingPunct="1">
              <a:lnSpc>
                <a:spcPct val="100000"/>
              </a:lnSpc>
              <a:spcBef>
                <a:spcPts val="1000"/>
              </a:spcBef>
              <a:spcAft>
                <a:spcPts val="800"/>
              </a:spcAft>
              <a:buClrTx/>
              <a:buSzTx/>
              <a:buFont typeface="Wingdings" panose="05000000000000000000" pitchFamily="2" charset="2"/>
              <a:buChar char="q"/>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4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urban districts (low SMC performance)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Baskuy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Nongr-Maassom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Dafra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Do</a:t>
            </a:r>
          </a:p>
          <a:p>
            <a:pPr marL="228600" marR="0" lvl="1" indent="0" algn="l" defTabSz="914400" rtl="0" eaLnBrk="1" fontAlgn="auto" latinLnBrk="0" hangingPunct="1">
              <a:lnSpc>
                <a:spcPct val="100000"/>
              </a:lnSpc>
              <a:spcBef>
                <a:spcPts val="1000"/>
              </a:spcBef>
              <a:spcAft>
                <a:spcPts val="800"/>
              </a:spcAft>
              <a:buClrTx/>
              <a:buSzTx/>
              <a:buFont typeface="Wingdings" panose="05000000000000000000" pitchFamily="2" charset="2"/>
              <a:buChar char="q"/>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5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rural districts with better performance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Ouahigouya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Dédougou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Karagasso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Vigué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Zorgho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a:cs typeface="Times New Roman" panose="02020603050405020304" pitchFamily="18" charset="0"/>
              </a:rPr>
              <a:t>Pouytenga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F717E5C1-ED7B-D4ED-275A-648A72FF3329}"/>
              </a:ext>
            </a:extLst>
          </p:cNvPr>
          <p:cNvSpPr txBox="1"/>
          <p:nvPr/>
        </p:nvSpPr>
        <p:spPr>
          <a:xfrm>
            <a:off x="232157" y="5483346"/>
            <a:ext cx="116627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all" spc="0" normalizeH="0" baseline="0" noProof="0" dirty="0">
                <a:ln>
                  <a:noFill/>
                </a:ln>
                <a:solidFill>
                  <a:srgbClr val="4472C4"/>
                </a:solidFill>
                <a:effectLst/>
                <a:uLnTx/>
                <a:uFillTx/>
                <a:latin typeface="Calibri" panose="020F0502020204030204"/>
                <a:ea typeface="+mn-ea"/>
                <a:cs typeface="+mn-cs"/>
              </a:rPr>
              <a:t>2 Local health facilities (LHF) Selected per district = 18  </a:t>
            </a:r>
            <a:r>
              <a:rPr kumimoji="0" lang="en-AU" sz="2400" b="1" i="0" u="none" strike="noStrike" kern="1200" cap="none" spc="0" normalizeH="0" baseline="0" noProof="0" dirty="0">
                <a:ln>
                  <a:noFill/>
                </a:ln>
                <a:solidFill>
                  <a:srgbClr val="4472C4"/>
                </a:solidFill>
                <a:effectLst/>
                <a:uLnTx/>
                <a:uFillTx/>
                <a:latin typeface="Calibri" panose="020F0502020204030204"/>
                <a:ea typeface="+mn-ea"/>
                <a:cs typeface="+mn-cs"/>
              </a:rPr>
              <a:t>urban and rural LHF in total</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444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432262" y="1242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Study Population</a:t>
            </a:r>
            <a:endParaRPr kumimoji="0" lang="en-US" sz="54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9C8E14-38EE-E6F5-1DDF-E366726772FA}"/>
              </a:ext>
            </a:extLst>
          </p:cNvPr>
          <p:cNvSpPr txBox="1"/>
          <p:nvPr/>
        </p:nvSpPr>
        <p:spPr>
          <a:xfrm>
            <a:off x="-41235" y="1312952"/>
            <a:ext cx="11070300" cy="3945247"/>
          </a:xfrm>
          <a:prstGeom prst="rect">
            <a:avLst/>
          </a:prstGeom>
          <a:noFill/>
        </p:spPr>
        <p:txBody>
          <a:bodyPr wrap="square">
            <a:spAutoFit/>
          </a:bodyPr>
          <a:lstStyle/>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Mothers or legal guardians of children aged 3-59 months;</a:t>
            </a:r>
          </a:p>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Fathers;</a:t>
            </a:r>
          </a:p>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Community distributors;</a:t>
            </a:r>
          </a:p>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Health facilities Head and EPI managers;  </a:t>
            </a:r>
          </a:p>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Head and EPI managers at district level;</a:t>
            </a:r>
          </a:p>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Regional health directors and input managers; </a:t>
            </a:r>
          </a:p>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Decision-makers at central level (SP/</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Palu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PADS);</a:t>
            </a:r>
          </a:p>
          <a:p>
            <a:pPr marL="742950" marR="0" lvl="1"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Other Stakeholders (PMI; UNICEF; Malaria Consortium);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6426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62917"/>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Methodology</a:t>
            </a:r>
            <a:endParaRPr kumimoji="0" lang="en-US" sz="54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9682AE5-9016-8582-82CB-A4BCCFB55E74}"/>
              </a:ext>
            </a:extLst>
          </p:cNvPr>
          <p:cNvSpPr txBox="1"/>
          <p:nvPr/>
        </p:nvSpPr>
        <p:spPr>
          <a:xfrm>
            <a:off x="212676" y="1260809"/>
            <a:ext cx="10023802" cy="3848554"/>
          </a:xfrm>
          <a:prstGeom prst="rect">
            <a:avLst/>
          </a:prstGeom>
          <a:noFill/>
        </p:spPr>
        <p:txBody>
          <a:bodyPr wrap="square">
            <a:spAutoFit/>
          </a:bodyPr>
          <a:lstStyle/>
          <a:p>
            <a:pPr marL="228600" marR="0" lvl="1" indent="-342900" algn="l" defTabSz="914400" rtl="0" eaLnBrk="1" fontAlgn="auto" latinLnBrk="0" hangingPunct="1">
              <a:lnSpc>
                <a:spcPct val="130000"/>
              </a:lnSpc>
              <a:spcBef>
                <a:spcPts val="1000"/>
              </a:spcBef>
              <a:spcAft>
                <a:spcPts val="800"/>
              </a:spcAft>
              <a:buClrTx/>
              <a:buSzTx/>
              <a:buFont typeface="Wingdings" panose="05000000000000000000" pitchFamily="2" charset="2"/>
              <a:buChar char="q"/>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Qualitative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approach using semi-structured interview guides adapted to the different targets;</a:t>
            </a:r>
          </a:p>
          <a:p>
            <a:pPr marL="228600" marR="0" lvl="1" indent="-342900" algn="l" defTabSz="914400" rtl="0" eaLnBrk="1" fontAlgn="auto" latinLnBrk="0" hangingPunct="1">
              <a:lnSpc>
                <a:spcPct val="130000"/>
              </a:lnSpc>
              <a:spcBef>
                <a:spcPts val="1000"/>
              </a:spcBef>
              <a:spcAft>
                <a:spcPts val="80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Focus Group Discussions (FGDs)</a:t>
            </a:r>
          </a:p>
          <a:p>
            <a:pPr marL="228600" marR="0" lvl="1" indent="-342900" algn="l" defTabSz="914400" rtl="0" eaLnBrk="1" fontAlgn="auto" latinLnBrk="0" hangingPunct="1">
              <a:lnSpc>
                <a:spcPct val="130000"/>
              </a:lnSpc>
              <a:spcBef>
                <a:spcPts val="1000"/>
              </a:spcBef>
              <a:spcAft>
                <a:spcPts val="80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In-depth interviews (IDIs)</a:t>
            </a: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00100" marR="0" lvl="2" indent="-342900" algn="l" defTabSz="914400" rtl="0" eaLnBrk="1" fontAlgn="auto" latinLnBrk="0" hangingPunct="1">
              <a:lnSpc>
                <a:spcPct val="130000"/>
              </a:lnSpc>
              <a:spcBef>
                <a:spcPts val="1000"/>
              </a:spcBef>
              <a:spcAft>
                <a:spcPts val="80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86 IDIs and 44 FGDs were conducted</a:t>
            </a:r>
          </a:p>
          <a:p>
            <a:pPr marL="800100" marR="0" lvl="2" indent="-342900" algn="l" defTabSz="914400" rtl="0" eaLnBrk="1" fontAlgn="auto" latinLnBrk="0" hangingPunct="1">
              <a:lnSpc>
                <a:spcPct val="130000"/>
              </a:lnSpc>
              <a:spcBef>
                <a:spcPts val="1000"/>
              </a:spcBef>
              <a:spcAft>
                <a:spcPts val="800"/>
              </a:spcAft>
              <a:buClrTx/>
              <a:buSzTx/>
              <a:buFont typeface="Wingdings" pitchFamily="2" charset="2"/>
              <a:buChar char="Ø"/>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October 10 to November 10, 2022</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2785186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0" y="-3060"/>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Conceptual framework</a:t>
            </a: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1AF76C1-3C27-D644-3901-5735905E8BC7}"/>
              </a:ext>
            </a:extLst>
          </p:cNvPr>
          <p:cNvGrpSpPr/>
          <p:nvPr/>
        </p:nvGrpSpPr>
        <p:grpSpPr>
          <a:xfrm>
            <a:off x="5429636" y="1269970"/>
            <a:ext cx="6773333" cy="4501346"/>
            <a:chOff x="0" y="-123232"/>
            <a:chExt cx="5913755" cy="3846282"/>
          </a:xfrm>
        </p:grpSpPr>
        <p:sp>
          <p:nvSpPr>
            <p:cNvPr id="6" name="Oval 5">
              <a:extLst>
                <a:ext uri="{FF2B5EF4-FFF2-40B4-BE49-F238E27FC236}">
                  <a16:creationId xmlns:a16="http://schemas.microsoft.com/office/drawing/2014/main" id="{4A61815A-3F47-A98A-6898-9A43B2E86CA6}"/>
                </a:ext>
              </a:extLst>
            </p:cNvPr>
            <p:cNvSpPr/>
            <p:nvPr/>
          </p:nvSpPr>
          <p:spPr>
            <a:xfrm>
              <a:off x="2869500" y="1014082"/>
              <a:ext cx="1522883" cy="1396721"/>
            </a:xfrm>
            <a:prstGeom prst="ellipse">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de-DE" sz="1200" b="0"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Increase</a:t>
              </a:r>
              <a:r>
                <a:rPr kumimoji="0" lang="de-DE" sz="1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in SMC Coverage</a:t>
              </a: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B2AC5546-5CC0-5475-DD93-C12ADEF0A029}"/>
                </a:ext>
              </a:extLst>
            </p:cNvPr>
            <p:cNvSpPr/>
            <p:nvPr/>
          </p:nvSpPr>
          <p:spPr>
            <a:xfrm>
              <a:off x="9727" y="1559353"/>
              <a:ext cx="2560320" cy="1118699"/>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1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2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Community </a:t>
              </a: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factors</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Geographical</a:t>
              </a: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coverage</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Social mobilisation</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Eligible population</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Acceptability</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Accession</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 </a:t>
              </a:r>
              <a:endParaRPr kumimoji="0" lang="en-GB" sz="11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A64A028-7F4F-450D-5855-BABDAA27FAF0}"/>
                </a:ext>
              </a:extLst>
            </p:cNvPr>
            <p:cNvSpPr/>
            <p:nvPr/>
          </p:nvSpPr>
          <p:spPr>
            <a:xfrm>
              <a:off x="0" y="-123232"/>
              <a:ext cx="2579775" cy="164053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Programmatic</a:t>
              </a:r>
              <a:r>
                <a:rPr kumimoji="0" lang="fr-FR" sz="12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factors</a:t>
              </a:r>
              <a:r>
                <a:rPr kumimoji="0" lang="fr-FR" sz="12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(central and </a:t>
              </a: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regional</a:t>
              </a:r>
              <a:r>
                <a:rPr kumimoji="0" lang="fr-FR" sz="12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authorities</a:t>
              </a:r>
              <a:r>
                <a:rPr kumimoji="0" lang="fr-FR" sz="12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districts, </a:t>
              </a: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health</a:t>
              </a:r>
              <a:r>
                <a:rPr kumimoji="0" lang="fr-FR" sz="12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centres</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Planning, </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Procurement</a:t>
              </a: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Training, </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Supervision, </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Communication,</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Distribution </a:t>
              </a: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scheme</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endPar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endParaRPr kumimoji="0" lang="en-GB" sz="11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H" sz="11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E04031A-5988-C3A7-4A6F-1F03FC021212}"/>
                </a:ext>
              </a:extLst>
            </p:cNvPr>
            <p:cNvSpPr/>
            <p:nvPr/>
          </p:nvSpPr>
          <p:spPr>
            <a:xfrm>
              <a:off x="0" y="2729910"/>
              <a:ext cx="2630017" cy="99314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Medication</a:t>
              </a:r>
              <a:r>
                <a:rPr kumimoji="0" lang="fr-FR" sz="1200" b="1"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1200" b="1" i="0" u="sng"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factors</a:t>
              </a:r>
              <a:endParaRPr kumimoji="0" lang="en-GB" sz="12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Safety</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Resistance </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Side</a:t>
              </a:r>
              <a:r>
                <a:rPr kumimoji="0" lang="fr-FR" sz="1200" b="0"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fr-FR" sz="1200" b="0" i="0" u="none"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effects</a:t>
              </a:r>
              <a:endParaRPr kumimoji="0" lang="en-GB" sz="1200" b="0" i="0" u="none" strike="noStrike" kern="1200" cap="none" spc="0" normalizeH="0" baseline="0" noProof="0" dirty="0">
                <a:ln>
                  <a:noFill/>
                </a:ln>
                <a:solidFill>
                  <a:prstClr val="white"/>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 </a:t>
              </a:r>
              <a:endParaRPr kumimoji="0" lang="en-GB" sz="11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1" name="Oval 10">
              <a:extLst>
                <a:ext uri="{FF2B5EF4-FFF2-40B4-BE49-F238E27FC236}">
                  <a16:creationId xmlns:a16="http://schemas.microsoft.com/office/drawing/2014/main" id="{C6E77B9D-6CFB-39C6-5D97-D6F7C4374D96}"/>
                </a:ext>
              </a:extLst>
            </p:cNvPr>
            <p:cNvSpPr/>
            <p:nvPr/>
          </p:nvSpPr>
          <p:spPr>
            <a:xfrm>
              <a:off x="4600575" y="761023"/>
              <a:ext cx="1313180" cy="1857844"/>
            </a:xfrm>
            <a:prstGeom prst="ellipse">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CH" sz="12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Impact SMC: </a:t>
              </a:r>
              <a:r>
                <a:rPr kumimoji="0" lang="fr-CH" sz="1200" b="0" i="0" u="none" strike="noStrike" kern="1200" cap="none" spc="0" normalizeH="0" baseline="0" noProof="0" dirty="0" err="1">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reduction</a:t>
              </a:r>
              <a:r>
                <a:rPr kumimoji="0" lang="fr-CH" sz="12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 of malaria incidence </a:t>
              </a:r>
              <a:endParaRPr kumimoji="0" lang="en-GB"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7C6CD0B6-230A-893E-CE1F-AADB02EF57D4}"/>
                </a:ext>
              </a:extLst>
            </p:cNvPr>
            <p:cNvCxnSpPr/>
            <p:nvPr/>
          </p:nvCxnSpPr>
          <p:spPr>
            <a:xfrm flipV="1">
              <a:off x="2630017" y="2368752"/>
              <a:ext cx="1013613" cy="8138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131A510-71B8-AAE9-E57C-948EF9E1DC30}"/>
                </a:ext>
              </a:extLst>
            </p:cNvPr>
            <p:cNvCxnSpPr/>
            <p:nvPr/>
          </p:nvCxnSpPr>
          <p:spPr>
            <a:xfrm>
              <a:off x="2579775" y="466721"/>
              <a:ext cx="1029489" cy="5053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4236A3D-7A10-672A-28F0-02B5773CD797}"/>
                </a:ext>
              </a:extLst>
            </p:cNvPr>
            <p:cNvCxnSpPr/>
            <p:nvPr/>
          </p:nvCxnSpPr>
          <p:spPr>
            <a:xfrm>
              <a:off x="4368800" y="1654175"/>
              <a:ext cx="22987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02AA597-F6C5-661D-F296-593C62C972C6}"/>
                </a:ext>
              </a:extLst>
            </p:cNvPr>
            <p:cNvCxnSpPr/>
            <p:nvPr/>
          </p:nvCxnSpPr>
          <p:spPr>
            <a:xfrm>
              <a:off x="2630017" y="1802284"/>
              <a:ext cx="21780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E6F6C1D4-A8BB-E6EC-6334-7C119775ECA1}"/>
              </a:ext>
            </a:extLst>
          </p:cNvPr>
          <p:cNvSpPr txBox="1"/>
          <p:nvPr/>
        </p:nvSpPr>
        <p:spPr>
          <a:xfrm>
            <a:off x="228114" y="1346547"/>
            <a:ext cx="39887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framework was used to guide the themes during the qualitative study </a:t>
            </a:r>
          </a:p>
        </p:txBody>
      </p:sp>
    </p:spTree>
    <p:extLst>
      <p:ext uri="{BB962C8B-B14F-4D97-AF65-F5344CB8AC3E}">
        <p14:creationId xmlns:p14="http://schemas.microsoft.com/office/powerpoint/2010/main" val="736217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different colored areas&#10;&#10;Description automatically generated">
            <a:extLst>
              <a:ext uri="{FF2B5EF4-FFF2-40B4-BE49-F238E27FC236}">
                <a16:creationId xmlns:a16="http://schemas.microsoft.com/office/drawing/2014/main" id="{F8A15DF4-3847-C6FF-1444-C95360F8AA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3859" y="3487485"/>
            <a:ext cx="4627408" cy="3272305"/>
          </a:xfrm>
          <a:prstGeom prst="rect">
            <a:avLst/>
          </a:prstGeom>
          <a:ln>
            <a:noFill/>
          </a:ln>
          <a:effectLst>
            <a:outerShdw blurRad="292100" dist="139700" dir="2700000" algn="tl" rotWithShape="0">
              <a:srgbClr val="333333">
                <a:alpha val="65000"/>
              </a:srgbClr>
            </a:outerShdw>
          </a:effectLst>
        </p:spPr>
      </p:pic>
      <p:pic>
        <p:nvPicPr>
          <p:cNvPr id="7" name="Picture 6" descr="A blue map with white text&#10;&#10;Description automatically generated">
            <a:extLst>
              <a:ext uri="{FF2B5EF4-FFF2-40B4-BE49-F238E27FC236}">
                <a16:creationId xmlns:a16="http://schemas.microsoft.com/office/drawing/2014/main" id="{ECDF7756-63CC-6973-9CC2-9EBE8807D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8410" y="71591"/>
            <a:ext cx="4747278" cy="3357409"/>
          </a:xfrm>
          <a:prstGeom prst="rect">
            <a:avLst/>
          </a:prstGeom>
          <a:solidFill>
            <a:srgbClr val="EC1A1A"/>
          </a:solidFill>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EA23708-7FCF-C2A0-EC56-B8561D5A53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194" y="98209"/>
            <a:ext cx="4627264" cy="327230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508228E-20F3-DE1C-A9F7-77F64001D556}"/>
              </a:ext>
            </a:extLst>
          </p:cNvPr>
          <p:cNvSpPr txBox="1"/>
          <p:nvPr/>
        </p:nvSpPr>
        <p:spPr>
          <a:xfrm>
            <a:off x="2534536" y="2734491"/>
            <a:ext cx="876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C747C"/>
                </a:solidFill>
                <a:effectLst/>
                <a:uLnTx/>
                <a:uFillTx/>
                <a:latin typeface="Arial" panose="020B0604020202020204"/>
                <a:ea typeface="+mn-ea"/>
                <a:cs typeface="+mn-cs"/>
              </a:rPr>
              <a:t>2019</a:t>
            </a:r>
            <a:endPar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2E08FE7-6EE9-673B-1825-55701E99F7EF}"/>
              </a:ext>
            </a:extLst>
          </p:cNvPr>
          <p:cNvSpPr txBox="1"/>
          <p:nvPr/>
        </p:nvSpPr>
        <p:spPr>
          <a:xfrm>
            <a:off x="8791220" y="2658659"/>
            <a:ext cx="876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C747C"/>
                </a:solidFill>
                <a:effectLst/>
                <a:uLnTx/>
                <a:uFillTx/>
                <a:latin typeface="Arial" panose="020B0604020202020204"/>
                <a:ea typeface="+mn-ea"/>
                <a:cs typeface="+mn-cs"/>
              </a:rPr>
              <a:t>2020</a:t>
            </a:r>
            <a:endPar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E7A1A20-1EDD-09C9-B165-8057D9BEF140}"/>
              </a:ext>
            </a:extLst>
          </p:cNvPr>
          <p:cNvSpPr txBox="1"/>
          <p:nvPr/>
        </p:nvSpPr>
        <p:spPr>
          <a:xfrm>
            <a:off x="2633676" y="5822131"/>
            <a:ext cx="876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C747C"/>
                </a:solidFill>
                <a:effectLst/>
                <a:uLnTx/>
                <a:uFillTx/>
                <a:latin typeface="Arial" panose="020B0604020202020204"/>
                <a:ea typeface="+mn-ea"/>
                <a:cs typeface="+mn-cs"/>
              </a:rPr>
              <a:t>2021</a:t>
            </a:r>
            <a:endPar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endParaRPr>
          </a:p>
        </p:txBody>
      </p:sp>
      <p:pic>
        <p:nvPicPr>
          <p:cNvPr id="11" name="Image 10">
            <a:extLst>
              <a:ext uri="{FF2B5EF4-FFF2-40B4-BE49-F238E27FC236}">
                <a16:creationId xmlns:a16="http://schemas.microsoft.com/office/drawing/2014/main" id="{DB21057E-8ED0-5452-F55B-C82EEB57F5B3}"/>
              </a:ext>
            </a:extLst>
          </p:cNvPr>
          <p:cNvPicPr>
            <a:picLocks noChangeAspect="1"/>
          </p:cNvPicPr>
          <p:nvPr/>
        </p:nvPicPr>
        <p:blipFill>
          <a:blip r:embed="rId6"/>
          <a:stretch>
            <a:fillRect/>
          </a:stretch>
        </p:blipFill>
        <p:spPr>
          <a:xfrm>
            <a:off x="7028410" y="3513171"/>
            <a:ext cx="4747278" cy="3358030"/>
          </a:xfrm>
          <a:prstGeom prst="rect">
            <a:avLst/>
          </a:prstGeom>
          <a:solidFill>
            <a:schemeClr val="tx1"/>
          </a:solidFill>
        </p:spPr>
      </p:pic>
    </p:spTree>
    <p:extLst>
      <p:ext uri="{BB962C8B-B14F-4D97-AF65-F5344CB8AC3E}">
        <p14:creationId xmlns:p14="http://schemas.microsoft.com/office/powerpoint/2010/main" val="3125846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7909" y="29022"/>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Number of interviews </a:t>
            </a:r>
            <a:endParaRPr kumimoji="0" lang="en-US" sz="54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57B8981-177A-854E-F987-A4F53696E21C}"/>
              </a:ext>
            </a:extLst>
          </p:cNvPr>
          <p:cNvSpPr txBox="1"/>
          <p:nvPr/>
        </p:nvSpPr>
        <p:spPr>
          <a:xfrm>
            <a:off x="2203373" y="3073706"/>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Espace réservé du contenu 5">
            <a:extLst>
              <a:ext uri="{FF2B5EF4-FFF2-40B4-BE49-F238E27FC236}">
                <a16:creationId xmlns:a16="http://schemas.microsoft.com/office/drawing/2014/main" id="{79661C72-B882-2A70-67D8-E3E975D138B5}"/>
              </a:ext>
            </a:extLst>
          </p:cNvPr>
          <p:cNvGraphicFramePr>
            <a:graphicFrameLocks/>
          </p:cNvGraphicFramePr>
          <p:nvPr/>
        </p:nvGraphicFramePr>
        <p:xfrm>
          <a:off x="474642" y="1204532"/>
          <a:ext cx="7425557" cy="4325880"/>
        </p:xfrm>
        <a:graphic>
          <a:graphicData uri="http://schemas.openxmlformats.org/drawingml/2006/table">
            <a:tbl>
              <a:tblPr firstRow="1" firstCol="1" bandRow="1">
                <a:tableStyleId>{912C8C85-51F0-491E-9774-3900AFEF0FD7}</a:tableStyleId>
              </a:tblPr>
              <a:tblGrid>
                <a:gridCol w="3861398">
                  <a:extLst>
                    <a:ext uri="{9D8B030D-6E8A-4147-A177-3AD203B41FA5}">
                      <a16:colId xmlns:a16="http://schemas.microsoft.com/office/drawing/2014/main" val="1139780362"/>
                    </a:ext>
                  </a:extLst>
                </a:gridCol>
                <a:gridCol w="3564159">
                  <a:extLst>
                    <a:ext uri="{9D8B030D-6E8A-4147-A177-3AD203B41FA5}">
                      <a16:colId xmlns:a16="http://schemas.microsoft.com/office/drawing/2014/main" val="1658101267"/>
                    </a:ext>
                  </a:extLst>
                </a:gridCol>
              </a:tblGrid>
              <a:tr h="285478">
                <a:tc>
                  <a:txBody>
                    <a:bodyPr/>
                    <a:lstStyle/>
                    <a:p>
                      <a:pPr marL="0" marR="0">
                        <a:lnSpc>
                          <a:spcPct val="107000"/>
                        </a:lnSpc>
                        <a:spcBef>
                          <a:spcPts val="0"/>
                        </a:spcBef>
                        <a:spcAft>
                          <a:spcPts val="800"/>
                        </a:spcAft>
                      </a:pPr>
                      <a:r>
                        <a:rPr lang="en-US" sz="1800" b="1" dirty="0">
                          <a:effectLst/>
                        </a:rPr>
                        <a:t>IDIs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b="1" dirty="0" err="1">
                          <a:effectLst/>
                        </a:rPr>
                        <a:t>Number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3940299502"/>
                  </a:ext>
                </a:extLst>
              </a:tr>
              <a:tr h="285478">
                <a:tc>
                  <a:txBody>
                    <a:bodyPr/>
                    <a:lstStyle/>
                    <a:p>
                      <a:pPr marL="0" marR="0">
                        <a:lnSpc>
                          <a:spcPct val="107000"/>
                        </a:lnSpc>
                        <a:spcBef>
                          <a:spcPts val="0"/>
                        </a:spcBef>
                        <a:spcAft>
                          <a:spcPts val="800"/>
                        </a:spcAft>
                      </a:pPr>
                      <a:r>
                        <a:rPr lang="fr-FR" sz="1800">
                          <a:effectLst/>
                        </a:rPr>
                        <a:t>TFPs (Unicef ; JHPIEGO ; USAID)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1997337119"/>
                  </a:ext>
                </a:extLst>
              </a:tr>
              <a:tr h="285478">
                <a:tc>
                  <a:txBody>
                    <a:bodyPr/>
                    <a:lstStyle/>
                    <a:p>
                      <a:pPr marL="0" marR="0">
                        <a:lnSpc>
                          <a:spcPct val="107000"/>
                        </a:lnSpc>
                        <a:spcBef>
                          <a:spcPts val="0"/>
                        </a:spcBef>
                        <a:spcAft>
                          <a:spcPts val="800"/>
                        </a:spcAft>
                      </a:pPr>
                      <a:r>
                        <a:rPr lang="en-US" sz="1800">
                          <a:effectLst/>
                        </a:rPr>
                        <a:t>Central level (SP/Palu ; PADS)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329760433"/>
                  </a:ext>
                </a:extLst>
              </a:tr>
              <a:tr h="285478">
                <a:tc>
                  <a:txBody>
                    <a:bodyPr/>
                    <a:lstStyle/>
                    <a:p>
                      <a:pPr marL="0" marR="0">
                        <a:lnSpc>
                          <a:spcPct val="107000"/>
                        </a:lnSpc>
                        <a:spcBef>
                          <a:spcPts val="0"/>
                        </a:spcBef>
                        <a:spcAft>
                          <a:spcPts val="800"/>
                        </a:spcAft>
                      </a:pPr>
                      <a:r>
                        <a:rPr lang="en-US" sz="1800" dirty="0" err="1">
                          <a:effectLst/>
                        </a:rPr>
                        <a:t>Rgional</a:t>
                      </a:r>
                      <a:r>
                        <a:rPr lang="en-US" sz="1800" dirty="0">
                          <a:effectLst/>
                        </a:rPr>
                        <a:t> level (DRS, input managers)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3291511376"/>
                  </a:ext>
                </a:extLst>
              </a:tr>
              <a:tr h="285478">
                <a:tc>
                  <a:txBody>
                    <a:bodyPr/>
                    <a:lstStyle/>
                    <a:p>
                      <a:pPr marL="0" marR="0">
                        <a:lnSpc>
                          <a:spcPct val="107000"/>
                        </a:lnSpc>
                        <a:spcBef>
                          <a:spcPts val="0"/>
                        </a:spcBef>
                        <a:spcAft>
                          <a:spcPts val="800"/>
                        </a:spcAft>
                      </a:pPr>
                      <a:r>
                        <a:rPr lang="en-US" sz="1800" dirty="0">
                          <a:effectLst/>
                        </a:rPr>
                        <a:t>District level (MCD, EPI managers)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511910358"/>
                  </a:ext>
                </a:extLst>
              </a:tr>
              <a:tr h="285478">
                <a:tc>
                  <a:txBody>
                    <a:bodyPr/>
                    <a:lstStyle/>
                    <a:p>
                      <a:pPr marL="0" marR="0">
                        <a:lnSpc>
                          <a:spcPct val="107000"/>
                        </a:lnSpc>
                        <a:spcBef>
                          <a:spcPts val="0"/>
                        </a:spcBef>
                        <a:spcAft>
                          <a:spcPts val="800"/>
                        </a:spcAft>
                      </a:pPr>
                      <a:r>
                        <a:rPr lang="en-US" sz="1800" dirty="0">
                          <a:effectLst/>
                        </a:rPr>
                        <a:t>Peripheral level (ICP, EPI managers)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1574174236"/>
                  </a:ext>
                </a:extLst>
              </a:tr>
              <a:tr h="285478">
                <a:tc>
                  <a:txBody>
                    <a:bodyPr/>
                    <a:lstStyle/>
                    <a:p>
                      <a:pPr marL="0" marR="0">
                        <a:lnSpc>
                          <a:spcPct val="107000"/>
                        </a:lnSpc>
                        <a:spcBef>
                          <a:spcPts val="0"/>
                        </a:spcBef>
                        <a:spcAft>
                          <a:spcPts val="800"/>
                        </a:spcAft>
                      </a:pPr>
                      <a:r>
                        <a:rPr lang="fr-FR" sz="1800" dirty="0">
                          <a:effectLst/>
                        </a:rPr>
                        <a:t>Community </a:t>
                      </a:r>
                      <a:r>
                        <a:rPr lang="fr-FR" sz="1800" dirty="0" err="1">
                          <a:effectLst/>
                        </a:rPr>
                        <a:t>distributors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2971662563"/>
                  </a:ext>
                </a:extLst>
              </a:tr>
              <a:tr h="285478">
                <a:tc>
                  <a:txBody>
                    <a:bodyPr/>
                    <a:lstStyle/>
                    <a:p>
                      <a:pPr marL="0" marR="0">
                        <a:lnSpc>
                          <a:spcPct val="107000"/>
                        </a:lnSpc>
                        <a:spcBef>
                          <a:spcPts val="0"/>
                        </a:spcBef>
                        <a:spcAft>
                          <a:spcPts val="800"/>
                        </a:spcAft>
                      </a:pPr>
                      <a:r>
                        <a:rPr lang="fr-FR" sz="1800" dirty="0">
                          <a:effectLst/>
                        </a:rPr>
                        <a:t>Mother or Guardian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3035127117"/>
                  </a:ext>
                </a:extLst>
              </a:tr>
              <a:tr h="285478">
                <a:tc>
                  <a:txBody>
                    <a:bodyPr/>
                    <a:lstStyle/>
                    <a:p>
                      <a:pPr marL="0" marR="0">
                        <a:lnSpc>
                          <a:spcPct val="107000"/>
                        </a:lnSpc>
                        <a:spcBef>
                          <a:spcPts val="0"/>
                        </a:spcBef>
                        <a:spcAft>
                          <a:spcPts val="800"/>
                        </a:spcAft>
                      </a:pPr>
                      <a:r>
                        <a:rPr lang="en-US" sz="1800">
                          <a:effectLst/>
                        </a:rPr>
                        <a:t>Father of children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2212466441"/>
                  </a:ext>
                </a:extLst>
              </a:tr>
              <a:tr h="285478">
                <a:tc>
                  <a:txBody>
                    <a:bodyPr/>
                    <a:lstStyle/>
                    <a:p>
                      <a:pPr marL="0" marR="0">
                        <a:lnSpc>
                          <a:spcPct val="107000"/>
                        </a:lnSpc>
                        <a:spcBef>
                          <a:spcPts val="0"/>
                        </a:spcBef>
                        <a:spcAft>
                          <a:spcPts val="800"/>
                        </a:spcAft>
                      </a:pPr>
                      <a:r>
                        <a:rPr lang="fr-FR" sz="1800" b="1" dirty="0">
                          <a:effectLst/>
                        </a:rPr>
                        <a:t>Total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b="1" dirty="0">
                          <a:effectLst/>
                        </a:rPr>
                        <a:t>86</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2995790426"/>
                  </a:ext>
                </a:extLst>
              </a:tr>
              <a:tr h="285478">
                <a:tc>
                  <a:txBody>
                    <a:bodyPr/>
                    <a:lstStyle/>
                    <a:p>
                      <a:pPr marL="0" marR="0">
                        <a:lnSpc>
                          <a:spcPct val="107000"/>
                        </a:lnSpc>
                        <a:spcBef>
                          <a:spcPts val="0"/>
                        </a:spcBef>
                        <a:spcAft>
                          <a:spcPts val="800"/>
                        </a:spcAft>
                      </a:pPr>
                      <a:r>
                        <a:rPr lang="en-US" sz="1800" b="1" dirty="0">
                          <a:solidFill>
                            <a:schemeClr val="bg1"/>
                          </a:solidFill>
                          <a:effectLst/>
                        </a:rPr>
                        <a:t>FGDs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solidFill>
                      <a:schemeClr val="accent6"/>
                    </a:solidFill>
                  </a:tcPr>
                </a:tc>
                <a:tc>
                  <a:txBody>
                    <a:bodyPr/>
                    <a:lstStyle/>
                    <a:p>
                      <a:pPr marL="0" marR="0" algn="ctr">
                        <a:lnSpc>
                          <a:spcPct val="107000"/>
                        </a:lnSpc>
                        <a:spcBef>
                          <a:spcPts val="0"/>
                        </a:spcBef>
                        <a:spcAft>
                          <a:spcPts val="800"/>
                        </a:spcAft>
                      </a:pPr>
                      <a:r>
                        <a:rPr lang="fr-FR" sz="1800" b="1" dirty="0" err="1">
                          <a:solidFill>
                            <a:schemeClr val="bg1"/>
                          </a:solidFill>
                          <a:effectLst/>
                        </a:rPr>
                        <a:t>Number</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solidFill>
                      <a:schemeClr val="accent6"/>
                    </a:solidFill>
                  </a:tcPr>
                </a:tc>
                <a:extLst>
                  <a:ext uri="{0D108BD9-81ED-4DB2-BD59-A6C34878D82A}">
                    <a16:rowId xmlns:a16="http://schemas.microsoft.com/office/drawing/2014/main" val="4149550273"/>
                  </a:ext>
                </a:extLst>
              </a:tr>
              <a:tr h="285478">
                <a:tc>
                  <a:txBody>
                    <a:bodyPr/>
                    <a:lstStyle/>
                    <a:p>
                      <a:pPr marL="0" marR="0">
                        <a:lnSpc>
                          <a:spcPct val="107000"/>
                        </a:lnSpc>
                        <a:spcBef>
                          <a:spcPts val="0"/>
                        </a:spcBef>
                        <a:spcAft>
                          <a:spcPts val="800"/>
                        </a:spcAft>
                      </a:pPr>
                      <a:r>
                        <a:rPr lang="fr-FR" sz="1800">
                          <a:effectLst/>
                        </a:rPr>
                        <a:t>Mother or Guardian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758087977"/>
                  </a:ext>
                </a:extLst>
              </a:tr>
              <a:tr h="285478">
                <a:tc>
                  <a:txBody>
                    <a:bodyPr/>
                    <a:lstStyle/>
                    <a:p>
                      <a:pPr marL="0" marR="0">
                        <a:lnSpc>
                          <a:spcPct val="107000"/>
                        </a:lnSpc>
                        <a:spcBef>
                          <a:spcPts val="0"/>
                        </a:spcBef>
                        <a:spcAft>
                          <a:spcPts val="800"/>
                        </a:spcAft>
                      </a:pPr>
                      <a:r>
                        <a:rPr lang="en-US" sz="1800">
                          <a:effectLst/>
                        </a:rPr>
                        <a:t>Father of children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1941378032"/>
                  </a:ext>
                </a:extLst>
              </a:tr>
              <a:tr h="285478">
                <a:tc>
                  <a:txBody>
                    <a:bodyPr/>
                    <a:lstStyle/>
                    <a:p>
                      <a:pPr marL="0" marR="0">
                        <a:lnSpc>
                          <a:spcPct val="107000"/>
                        </a:lnSpc>
                        <a:spcBef>
                          <a:spcPts val="0"/>
                        </a:spcBef>
                        <a:spcAft>
                          <a:spcPts val="800"/>
                        </a:spcAft>
                      </a:pPr>
                      <a:r>
                        <a:rPr lang="fr-FR" sz="1800">
                          <a:effectLst/>
                        </a:rPr>
                        <a:t>Community distributors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dirty="0">
                          <a:effectLst/>
                        </a:rPr>
                        <a:t>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511691973"/>
                  </a:ext>
                </a:extLst>
              </a:tr>
              <a:tr h="285478">
                <a:tc>
                  <a:txBody>
                    <a:bodyPr/>
                    <a:lstStyle/>
                    <a:p>
                      <a:pPr marL="0" marR="0">
                        <a:lnSpc>
                          <a:spcPct val="107000"/>
                        </a:lnSpc>
                        <a:spcBef>
                          <a:spcPts val="0"/>
                        </a:spcBef>
                        <a:spcAft>
                          <a:spcPts val="800"/>
                        </a:spcAft>
                      </a:pPr>
                      <a:r>
                        <a:rPr lang="fr-FR" sz="1800" b="1" dirty="0">
                          <a:effectLst/>
                        </a:rPr>
                        <a:t>Total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tc>
                  <a:txBody>
                    <a:bodyPr/>
                    <a:lstStyle/>
                    <a:p>
                      <a:pPr marL="0" marR="0" algn="ctr">
                        <a:lnSpc>
                          <a:spcPct val="107000"/>
                        </a:lnSpc>
                        <a:spcBef>
                          <a:spcPts val="0"/>
                        </a:spcBef>
                        <a:spcAft>
                          <a:spcPts val="800"/>
                        </a:spcAft>
                      </a:pPr>
                      <a:r>
                        <a:rPr lang="fr-FR" sz="1800" b="1" dirty="0">
                          <a:effectLst/>
                        </a:rPr>
                        <a:t>44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66" marR="56966" marT="7912" marB="0"/>
                </a:tc>
                <a:extLst>
                  <a:ext uri="{0D108BD9-81ED-4DB2-BD59-A6C34878D82A}">
                    <a16:rowId xmlns:a16="http://schemas.microsoft.com/office/drawing/2014/main" val="317563348"/>
                  </a:ext>
                </a:extLst>
              </a:tr>
            </a:tbl>
          </a:graphicData>
        </a:graphic>
      </p:graphicFrame>
    </p:spTree>
    <p:extLst>
      <p:ext uri="{BB962C8B-B14F-4D97-AF65-F5344CB8AC3E}">
        <p14:creationId xmlns:p14="http://schemas.microsoft.com/office/powerpoint/2010/main" val="2151258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7909" y="45936"/>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Data Analysis </a:t>
            </a:r>
            <a:endParaRPr kumimoji="0" lang="en-US" sz="54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D43946C-4B05-0C3A-7635-28A4950E1B0F}"/>
              </a:ext>
            </a:extLst>
          </p:cNvPr>
          <p:cNvSpPr txBox="1"/>
          <p:nvPr/>
        </p:nvSpPr>
        <p:spPr>
          <a:xfrm>
            <a:off x="474641" y="1520123"/>
            <a:ext cx="8581223" cy="1687963"/>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Interviews were recorded, transcribed and coded using Nvivo12 qualitative analysis software</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Thematic analysis was used for data exploration</a:t>
            </a:r>
          </a:p>
        </p:txBody>
      </p:sp>
    </p:spTree>
    <p:extLst>
      <p:ext uri="{BB962C8B-B14F-4D97-AF65-F5344CB8AC3E}">
        <p14:creationId xmlns:p14="http://schemas.microsoft.com/office/powerpoint/2010/main" val="992005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7909" y="106677"/>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Ethical considerations</a:t>
            </a: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9682AE5-9016-8582-82CB-A4BCCFB55E74}"/>
              </a:ext>
            </a:extLst>
          </p:cNvPr>
          <p:cNvSpPr txBox="1"/>
          <p:nvPr/>
        </p:nvSpPr>
        <p:spPr>
          <a:xfrm>
            <a:off x="212676" y="1431089"/>
            <a:ext cx="10023802" cy="3848554"/>
          </a:xfrm>
          <a:prstGeom prst="rect">
            <a:avLst/>
          </a:prstGeom>
          <a:noFill/>
        </p:spPr>
        <p:txBody>
          <a:bodyPr wrap="square">
            <a:spAutoFit/>
          </a:bodyPr>
          <a:lstStyle/>
          <a:p>
            <a:pPr marL="228600" marR="0" lvl="1" indent="-342900" algn="l" defTabSz="914400" rtl="0" eaLnBrk="1" fontAlgn="auto" latinLnBrk="0" hangingPunct="1">
              <a:lnSpc>
                <a:spcPct val="130000"/>
              </a:lnSpc>
              <a:spcBef>
                <a:spcPts val="1000"/>
              </a:spcBef>
              <a:spcAft>
                <a:spcPts val="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Ethical approval from the National Ethic Committee (CERS): deliberation No. 2022-06-135 of June 13, 2022 </a:t>
            </a:r>
          </a:p>
          <a:p>
            <a:pPr marL="228600" marR="0" lvl="1" indent="-342900" algn="l" defTabSz="914400" rtl="0" eaLnBrk="1" fontAlgn="auto" latinLnBrk="0" hangingPunct="1">
              <a:lnSpc>
                <a:spcPct val="130000"/>
              </a:lnSpc>
              <a:spcBef>
                <a:spcPts val="1000"/>
              </a:spcBef>
              <a:spcAft>
                <a:spcPts val="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Survey authorization No. 2022-4247/MSHP/SG/INSP of October 24, 2022</a:t>
            </a:r>
          </a:p>
          <a:p>
            <a:pPr marL="228600" marR="0" lvl="1" indent="-342900" algn="l" defTabSz="914400" rtl="0" eaLnBrk="1" fontAlgn="auto" latinLnBrk="0" hangingPunct="1">
              <a:lnSpc>
                <a:spcPct val="130000"/>
              </a:lnSpc>
              <a:spcBef>
                <a:spcPts val="1000"/>
              </a:spcBef>
              <a:spcAft>
                <a:spcPts val="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Informed and free consent obtained from all study participants </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1" indent="-342900" algn="l" defTabSz="914400" rtl="0" eaLnBrk="1" fontAlgn="auto" latinLnBrk="0" hangingPunct="1">
              <a:lnSpc>
                <a:spcPct val="130000"/>
              </a:lnSpc>
              <a:spcBef>
                <a:spcPts val="1000"/>
              </a:spcBef>
              <a:spcAft>
                <a:spcPts val="80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Anonymity required </a:t>
            </a: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2" indent="0" algn="l" defTabSz="914400" rtl="0" eaLnBrk="1" fontAlgn="auto" latinLnBrk="0" hangingPunct="1">
              <a:lnSpc>
                <a:spcPct val="130000"/>
              </a:lnSpc>
              <a:spcBef>
                <a:spcPts val="1000"/>
              </a:spcBef>
              <a:spcAft>
                <a:spcPts val="80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936918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50" y="132339"/>
            <a:ext cx="11925300" cy="906752"/>
          </a:xfrm>
        </p:spPr>
        <p:txBody>
          <a:bodyPr>
            <a:normAutofit fontScale="90000"/>
          </a:bodyPr>
          <a:lstStyle/>
          <a:p>
            <a:br>
              <a:rPr lang="en-US" sz="4400" b="1" dirty="0">
                <a:solidFill>
                  <a:schemeClr val="accent6">
                    <a:lumMod val="50000"/>
                  </a:schemeClr>
                </a:solidFill>
              </a:rPr>
            </a:br>
            <a:r>
              <a:rPr lang="en-US" sz="5600" b="1" dirty="0">
                <a:solidFill>
                  <a:schemeClr val="accent6">
                    <a:lumMod val="50000"/>
                  </a:schemeClr>
                </a:solidFill>
                <a:latin typeface="+mn-lt"/>
              </a:rPr>
              <a:t>Challenges of SMC delivery in Urban Areas</a:t>
            </a:r>
            <a:br>
              <a:rPr lang="en-US" sz="5600" dirty="0">
                <a:solidFill>
                  <a:schemeClr val="accent6">
                    <a:lumMod val="50000"/>
                  </a:schemeClr>
                </a:solidFill>
                <a:latin typeface="+mn-lt"/>
              </a:rPr>
            </a:br>
            <a:endParaRPr lang="fr-FR" sz="5600" dirty="0">
              <a:latin typeface="+mn-lt"/>
            </a:endParaRPr>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50" y="1363287"/>
            <a:ext cx="11925300" cy="4513816"/>
          </a:xfrm>
        </p:spPr>
        <p:txBody>
          <a:bodyPr/>
          <a:lstStyle/>
          <a:p>
            <a:r>
              <a:rPr lang="en-US" sz="2000" dirty="0">
                <a:latin typeface="Times New Roman" panose="02020603050405020304" pitchFamily="18" charset="0"/>
                <a:cs typeface="Times New Roman" panose="02020603050405020304" pitchFamily="18" charset="0"/>
              </a:rPr>
              <a:t>High population mobility in urban areas</a:t>
            </a:r>
          </a:p>
          <a:p>
            <a:r>
              <a:rPr lang="en-US" sz="2000" dirty="0">
                <a:latin typeface="Times New Roman" panose="02020603050405020304" pitchFamily="18" charset="0"/>
                <a:cs typeface="Times New Roman" panose="02020603050405020304" pitchFamily="18" charset="0"/>
              </a:rPr>
              <a:t>Problem in estimating the target population (underestimation or overestimation of SMC targets)</a:t>
            </a:r>
          </a:p>
          <a:p>
            <a:endParaRPr lang="en-US"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sp>
        <p:nvSpPr>
          <p:cNvPr id="4" name="Bulle narrative : rectangle à coins arrondis 3">
            <a:extLst>
              <a:ext uri="{FF2B5EF4-FFF2-40B4-BE49-F238E27FC236}">
                <a16:creationId xmlns:a16="http://schemas.microsoft.com/office/drawing/2014/main" id="{34B10446-D986-D0D5-4057-D985B81651AB}"/>
              </a:ext>
            </a:extLst>
          </p:cNvPr>
          <p:cNvSpPr/>
          <p:nvPr/>
        </p:nvSpPr>
        <p:spPr>
          <a:xfrm>
            <a:off x="264146" y="2734304"/>
            <a:ext cx="11251579" cy="2542546"/>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8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fr-FR"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we often find percentages higher than 100%, and we've even seen places where we've reached 150%, 160% or 170%. So on the one hand because the population was underestimated at the start, and on the other, because of the displaced population"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IDI_Act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District-N).</a:t>
            </a: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e 15">
            <a:extLst>
              <a:ext uri="{FF2B5EF4-FFF2-40B4-BE49-F238E27FC236}">
                <a16:creationId xmlns:a16="http://schemas.microsoft.com/office/drawing/2014/main" id="{2B25D91B-6CDF-9CE1-E66E-2E54C12B7D76}"/>
              </a:ext>
            </a:extLst>
          </p:cNvPr>
          <p:cNvGrpSpPr/>
          <p:nvPr/>
        </p:nvGrpSpPr>
        <p:grpSpPr>
          <a:xfrm>
            <a:off x="212676" y="6146404"/>
            <a:ext cx="7238900" cy="689215"/>
            <a:chOff x="4251398" y="6178167"/>
            <a:chExt cx="7238900" cy="689215"/>
          </a:xfrm>
        </p:grpSpPr>
        <p:pic>
          <p:nvPicPr>
            <p:cNvPr id="6" name="Image 12">
              <a:extLst>
                <a:ext uri="{FF2B5EF4-FFF2-40B4-BE49-F238E27FC236}">
                  <a16:creationId xmlns:a16="http://schemas.microsoft.com/office/drawing/2014/main" id="{C129D7D3-2B85-1819-87E7-065756F8F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7" name="Image 13">
              <a:extLst>
                <a:ext uri="{FF2B5EF4-FFF2-40B4-BE49-F238E27FC236}">
                  <a16:creationId xmlns:a16="http://schemas.microsoft.com/office/drawing/2014/main" id="{45C89F35-D6C1-A283-752B-A447B96CBA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8" name="Image 14">
              <a:extLst>
                <a:ext uri="{FF2B5EF4-FFF2-40B4-BE49-F238E27FC236}">
                  <a16:creationId xmlns:a16="http://schemas.microsoft.com/office/drawing/2014/main" id="{B59E878E-6A99-B4DE-3484-3031B6725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9" name="Image 11">
              <a:extLst>
                <a:ext uri="{FF2B5EF4-FFF2-40B4-BE49-F238E27FC236}">
                  <a16:creationId xmlns:a16="http://schemas.microsoft.com/office/drawing/2014/main" id="{DDFB0E0B-6DCA-87AA-6E9A-33BFE3454C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0" name="Picture 14">
            <a:extLst>
              <a:ext uri="{FF2B5EF4-FFF2-40B4-BE49-F238E27FC236}">
                <a16:creationId xmlns:a16="http://schemas.microsoft.com/office/drawing/2014/main" id="{A0BCAFA7-D706-E6AE-950D-5D6E9CFBCF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4">
            <a:extLst>
              <a:ext uri="{FF2B5EF4-FFF2-40B4-BE49-F238E27FC236}">
                <a16:creationId xmlns:a16="http://schemas.microsoft.com/office/drawing/2014/main" id="{30D48E83-16F0-9C3E-5E07-06B9A1A16D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2944732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51" y="140334"/>
            <a:ext cx="12002918" cy="946023"/>
          </a:xfrm>
        </p:spPr>
        <p:txBody>
          <a:bodyPr>
            <a:noAutofit/>
          </a:bodyPr>
          <a:lstStyle/>
          <a:p>
            <a:br>
              <a:rPr lang="en-US" sz="5400" b="1" dirty="0">
                <a:solidFill>
                  <a:schemeClr val="accent6">
                    <a:lumMod val="50000"/>
                  </a:schemeClr>
                </a:solidFill>
                <a:latin typeface="+mn-lt"/>
              </a:rPr>
            </a:br>
            <a:r>
              <a:rPr lang="en-US" sz="5000" b="1" dirty="0">
                <a:solidFill>
                  <a:schemeClr val="accent6">
                    <a:lumMod val="50000"/>
                  </a:schemeClr>
                </a:solidFill>
                <a:latin typeface="+mn-lt"/>
              </a:rPr>
              <a:t>Challenges of SMC delivery in Urban Areas</a:t>
            </a:r>
            <a:br>
              <a:rPr lang="en-US" sz="5400" dirty="0">
                <a:solidFill>
                  <a:schemeClr val="accent6">
                    <a:lumMod val="50000"/>
                  </a:schemeClr>
                </a:solidFill>
                <a:latin typeface="+mn-lt"/>
              </a:rPr>
            </a:br>
            <a:endParaRPr lang="fr-FR" sz="5400" dirty="0">
              <a:latin typeface="+mn-lt"/>
            </a:endParaRPr>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50" y="1188719"/>
            <a:ext cx="11925300" cy="4705003"/>
          </a:xfrm>
        </p:spPr>
        <p:txBody>
          <a:bodyPr/>
          <a:lstStyle/>
          <a:p>
            <a:r>
              <a:rPr lang="en-US" sz="2000" dirty="0">
                <a:latin typeface="Times New Roman" panose="02020603050405020304" pitchFamily="18" charset="0"/>
                <a:cs typeface="Times New Roman" panose="02020603050405020304" pitchFamily="18" charset="0"/>
              </a:rPr>
              <a:t>Population density and the expansion of major cities do not help full coverage</a:t>
            </a:r>
          </a:p>
          <a:p>
            <a:endParaRPr lang="en-US" sz="20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sp>
        <p:nvSpPr>
          <p:cNvPr id="5" name="Bulle narrative : rectangle à coins arrondis 4">
            <a:extLst>
              <a:ext uri="{FF2B5EF4-FFF2-40B4-BE49-F238E27FC236}">
                <a16:creationId xmlns:a16="http://schemas.microsoft.com/office/drawing/2014/main" id="{458A12E9-0909-2821-CA54-C5601023C498}"/>
              </a:ext>
            </a:extLst>
          </p:cNvPr>
          <p:cNvSpPr/>
          <p:nvPr/>
        </p:nvSpPr>
        <p:spPr>
          <a:xfrm>
            <a:off x="769441" y="1999731"/>
            <a:ext cx="10585744" cy="2068717"/>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800"/>
              </a:spcAft>
              <a:buClrTx/>
              <a:buSzTx/>
              <a:buFontTx/>
              <a:buNone/>
              <a:tabLst/>
              <a:defRPr/>
            </a:pPr>
            <a:r>
              <a:rPr kumimoji="0" lang="fr-FR" sz="2800" b="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Ouagadougou is too vast and [...] even if you get up one day and want to supervise, you can't go from door to door checking all the doors in an area to see if they all received the drug ". (IDI, Act. DS. C)</a:t>
            </a:r>
            <a:endParaRPr kumimoji="0" lang="fr-FR" sz="28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e 15">
            <a:extLst>
              <a:ext uri="{FF2B5EF4-FFF2-40B4-BE49-F238E27FC236}">
                <a16:creationId xmlns:a16="http://schemas.microsoft.com/office/drawing/2014/main" id="{379B72DE-4860-5F49-8AAF-85014A2E94B6}"/>
              </a:ext>
            </a:extLst>
          </p:cNvPr>
          <p:cNvGrpSpPr/>
          <p:nvPr/>
        </p:nvGrpSpPr>
        <p:grpSpPr>
          <a:xfrm>
            <a:off x="212676" y="6146404"/>
            <a:ext cx="7238900" cy="689215"/>
            <a:chOff x="4251398" y="6178167"/>
            <a:chExt cx="7238900" cy="689215"/>
          </a:xfrm>
        </p:grpSpPr>
        <p:pic>
          <p:nvPicPr>
            <p:cNvPr id="7" name="Image 12">
              <a:extLst>
                <a:ext uri="{FF2B5EF4-FFF2-40B4-BE49-F238E27FC236}">
                  <a16:creationId xmlns:a16="http://schemas.microsoft.com/office/drawing/2014/main" id="{88082329-CDB6-A629-06D1-6AA54E5CA4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EC6F405D-80F6-A4ED-5DF6-CC7D07E406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FF828E6B-7712-58DE-3574-FFA4B9018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577CA2A1-F15A-40A1-45DE-1A114C1588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5D77F092-E463-5AA8-9A46-68DD142885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96FF1DA9-802B-51AB-2A4F-4A5B1A74698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822155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50" y="274320"/>
            <a:ext cx="11712286" cy="822960"/>
          </a:xfrm>
        </p:spPr>
        <p:txBody>
          <a:bodyPr>
            <a:noAutofit/>
          </a:bodyPr>
          <a:lstStyle/>
          <a:p>
            <a:br>
              <a:rPr lang="en-US" sz="5400" b="1" dirty="0">
                <a:solidFill>
                  <a:schemeClr val="accent6">
                    <a:lumMod val="50000"/>
                  </a:schemeClr>
                </a:solidFill>
              </a:rPr>
            </a:br>
            <a:r>
              <a:rPr lang="en-US" sz="5000" b="1" dirty="0">
                <a:solidFill>
                  <a:schemeClr val="accent6">
                    <a:lumMod val="50000"/>
                  </a:schemeClr>
                </a:solidFill>
                <a:latin typeface="+mn-lt"/>
              </a:rPr>
              <a:t>Challenges of SMC delivery in Urban Areas</a:t>
            </a:r>
            <a:br>
              <a:rPr lang="en-US" sz="5400" dirty="0">
                <a:solidFill>
                  <a:schemeClr val="accent6">
                    <a:lumMod val="50000"/>
                  </a:schemeClr>
                </a:solidFill>
              </a:rPr>
            </a:br>
            <a:endParaRPr lang="fr-FR" sz="5400" dirty="0"/>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50" y="1368038"/>
            <a:ext cx="11925300" cy="4261440"/>
          </a:xfrm>
        </p:spPr>
        <p:txBody>
          <a:bodyPr/>
          <a:lstStyle/>
          <a:p>
            <a:r>
              <a:rPr lang="en-US" sz="2000" dirty="0">
                <a:latin typeface="Times New Roman" panose="02020603050405020304" pitchFamily="18" charset="0"/>
                <a:cs typeface="Times New Roman" panose="02020603050405020304" pitchFamily="18" charset="0"/>
              </a:rPr>
              <a:t>Insufficient training (although in urban centers, CDs are not community relays)</a:t>
            </a:r>
          </a:p>
          <a:p>
            <a:endParaRPr lang="en-US" sz="20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sp>
        <p:nvSpPr>
          <p:cNvPr id="4" name="Bulle narrative : rectangle à coins arrondis 3">
            <a:extLst>
              <a:ext uri="{FF2B5EF4-FFF2-40B4-BE49-F238E27FC236}">
                <a16:creationId xmlns:a16="http://schemas.microsoft.com/office/drawing/2014/main" id="{F7BDB656-D397-8ABD-AD01-E8CA98E781D7}"/>
              </a:ext>
            </a:extLst>
          </p:cNvPr>
          <p:cNvSpPr/>
          <p:nvPr/>
        </p:nvSpPr>
        <p:spPr>
          <a:xfrm>
            <a:off x="275732" y="2210262"/>
            <a:ext cx="11640536" cy="2248246"/>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8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It's not a training course, we call it a debriefing, because on the eve of the activity we first call all the actors to see if they are available, because here we don't have relays like those in rural areas, they're more like volunteers, most of our volunteers are students" (IDI, Act. CSPS_C).</a:t>
            </a: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e 15">
            <a:extLst>
              <a:ext uri="{FF2B5EF4-FFF2-40B4-BE49-F238E27FC236}">
                <a16:creationId xmlns:a16="http://schemas.microsoft.com/office/drawing/2014/main" id="{7FB0C962-BDD7-7C28-6171-C487D0DD91C9}"/>
              </a:ext>
            </a:extLst>
          </p:cNvPr>
          <p:cNvGrpSpPr/>
          <p:nvPr/>
        </p:nvGrpSpPr>
        <p:grpSpPr>
          <a:xfrm>
            <a:off x="212676" y="6146404"/>
            <a:ext cx="7238900" cy="689215"/>
            <a:chOff x="4251398" y="6178167"/>
            <a:chExt cx="7238900" cy="689215"/>
          </a:xfrm>
        </p:grpSpPr>
        <p:pic>
          <p:nvPicPr>
            <p:cNvPr id="7" name="Image 12">
              <a:extLst>
                <a:ext uri="{FF2B5EF4-FFF2-40B4-BE49-F238E27FC236}">
                  <a16:creationId xmlns:a16="http://schemas.microsoft.com/office/drawing/2014/main" id="{1A588773-F9BE-B198-72D7-C8C92291B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6B99CDC8-7CE4-F821-8EC6-CC405533C5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F6D7661B-423F-7EEF-A41C-D0C4DBA8C4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2D2E94DA-A0BF-9043-35A2-1DDC8829B5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F5F1618A-AB87-8B9B-BC8D-808BB384CA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F680D9A7-81C3-ED83-1CAA-8C4C364C48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2604514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56112" y="-317"/>
            <a:ext cx="11029065" cy="95731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Challenges of SMC delivery in all areas</a:t>
            </a:r>
            <a:endParaRPr kumimoji="0" lang="en-US" sz="54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Espace réservé du contenu 2">
            <a:extLst>
              <a:ext uri="{FF2B5EF4-FFF2-40B4-BE49-F238E27FC236}">
                <a16:creationId xmlns:a16="http://schemas.microsoft.com/office/drawing/2014/main" id="{7D41C7BF-7829-DC1D-C937-F118B25EE535}"/>
              </a:ext>
            </a:extLst>
          </p:cNvPr>
          <p:cNvSpPr txBox="1">
            <a:spLocks/>
          </p:cNvSpPr>
          <p:nvPr/>
        </p:nvSpPr>
        <p:spPr>
          <a:xfrm>
            <a:off x="256112" y="977951"/>
            <a:ext cx="11942292" cy="49294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These factors are not specific to urban districts:</a:t>
            </a:r>
          </a:p>
          <a:p>
            <a:pPr marL="457200" marR="0" lvl="1" indent="0" algn="l" defTabSz="914400" rtl="0" eaLnBrk="1" fontAlgn="auto" latinLnBrk="0" hangingPunct="1">
              <a:lnSpc>
                <a:spcPct val="100000"/>
              </a:lnSpc>
              <a:spcBef>
                <a:spcPts val="500"/>
              </a:spcBef>
              <a:spcAft>
                <a:spcPts val="80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Insecurity as an obstacle to geographical coverage in areas facing major security challenges</a:t>
            </a:r>
          </a:p>
          <a:p>
            <a:pPr marL="457200" marR="0" lvl="1" indent="0" algn="l" defTabSz="914400" rtl="0" eaLnBrk="1" fontAlgn="auto" latinLnBrk="0" hangingPunct="1">
              <a:lnSpc>
                <a:spcPct val="100000"/>
              </a:lnSpc>
              <a:spcBef>
                <a:spcPts val="500"/>
              </a:spcBef>
              <a:spcAft>
                <a:spcPts val="80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The campaign period, when people in rural areas are more preoccupied with fields work</a:t>
            </a:r>
          </a:p>
          <a:p>
            <a:pPr marL="457200" marR="0" lvl="1" indent="0" algn="l" defTabSz="914400" rtl="0" eaLnBrk="1" fontAlgn="auto" latinLnBrk="0" hangingPunct="1">
              <a:lnSpc>
                <a:spcPct val="100000"/>
              </a:lnSpc>
              <a:spcBef>
                <a:spcPts val="500"/>
              </a:spcBef>
              <a:spcAft>
                <a:spcPts val="80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Overlapping of SMC rounds with other malaria control interventions</a:t>
            </a:r>
          </a:p>
          <a:p>
            <a:pPr marL="457200" marR="0" lvl="1" indent="0" algn="l" defTabSz="914400" rtl="0" eaLnBrk="1" fontAlgn="auto" latinLnBrk="0" hangingPunct="1">
              <a:lnSpc>
                <a:spcPct val="100000"/>
              </a:lnSpc>
              <a:spcBef>
                <a:spcPts val="500"/>
              </a:spcBef>
              <a:spcAft>
                <a:spcPts val="800"/>
              </a:spcAft>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Non-supervision of the three doses</a:t>
            </a:r>
            <a:endParaRPr kumimoji="0" lang="fr-FR"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500"/>
              </a:spcBef>
              <a:spcAft>
                <a:spcPts val="80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endParaRPr kumimoji="0" lang="fr-FR"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Bulle narrative : rectangle à coins arrondis 3">
            <a:extLst>
              <a:ext uri="{FF2B5EF4-FFF2-40B4-BE49-F238E27FC236}">
                <a16:creationId xmlns:a16="http://schemas.microsoft.com/office/drawing/2014/main" id="{3EA5163D-0402-86A7-2E3D-C644CE401ED3}"/>
              </a:ext>
            </a:extLst>
          </p:cNvPr>
          <p:cNvSpPr/>
          <p:nvPr/>
        </p:nvSpPr>
        <p:spPr>
          <a:xfrm>
            <a:off x="557339" y="3429000"/>
            <a:ext cx="11012363" cy="2232360"/>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1000"/>
              </a:spcBef>
              <a:spcAft>
                <a:spcPts val="80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You know that at the moment there is an overlap of activities, so somewhere there is a lack of coordination, but sometimes not everything depends on us, there are certain things that depend, there are certain things that don't depend, that's it. [...] Sometimes there has to be a preparatory meeting here and there are certain actors who are called to other localities by the central level to carry out activities, you understand" (IDI, Act. DRS_N).</a:t>
            </a:r>
            <a:endPar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2437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49" y="18256"/>
            <a:ext cx="11687175" cy="962820"/>
          </a:xfrm>
        </p:spPr>
        <p:txBody>
          <a:bodyPr>
            <a:noAutofit/>
          </a:bodyPr>
          <a:lstStyle/>
          <a:p>
            <a:r>
              <a:rPr lang="en-US" sz="4600" b="1" dirty="0">
                <a:solidFill>
                  <a:schemeClr val="accent6">
                    <a:lumMod val="50000"/>
                  </a:schemeClr>
                </a:solidFill>
                <a:latin typeface="Calibri" panose="020F0502020204030204" pitchFamily="34" charset="0"/>
                <a:cs typeface="Calibri" panose="020F0502020204030204" pitchFamily="34" charset="0"/>
              </a:rPr>
              <a:t>Community Perceptions of SMC in Urban Areas</a:t>
            </a:r>
            <a:endParaRPr lang="fr-FR" sz="4600"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49" y="1221971"/>
            <a:ext cx="11925301" cy="4438996"/>
          </a:xfrm>
        </p:spPr>
        <p:txBody>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Negative perception of free healthcare interventions</a:t>
            </a:r>
            <a:endParaRPr lang="en-US" sz="20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sp>
        <p:nvSpPr>
          <p:cNvPr id="5" name="Bulle narrative : rectangle à coins arrondis 3">
            <a:extLst>
              <a:ext uri="{FF2B5EF4-FFF2-40B4-BE49-F238E27FC236}">
                <a16:creationId xmlns:a16="http://schemas.microsoft.com/office/drawing/2014/main" id="{33156B59-2AD4-C5E7-559B-98BB9F5C7C9A}"/>
              </a:ext>
            </a:extLst>
          </p:cNvPr>
          <p:cNvSpPr/>
          <p:nvPr/>
        </p:nvSpPr>
        <p:spPr>
          <a:xfrm>
            <a:off x="290427" y="2086320"/>
            <a:ext cx="11249024" cy="1990725"/>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As it's something free, they think it's to kill their children and there are others who say that as in Africa women give birth a lot, it's also to reduce fecundity. Other women, when they only see health workers coming, flee with their children"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IDI_Femme</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allaitante_BM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e 15">
            <a:extLst>
              <a:ext uri="{FF2B5EF4-FFF2-40B4-BE49-F238E27FC236}">
                <a16:creationId xmlns:a16="http://schemas.microsoft.com/office/drawing/2014/main" id="{0108AC71-01E1-0FC7-8AB9-3DA1E2C57C2D}"/>
              </a:ext>
            </a:extLst>
          </p:cNvPr>
          <p:cNvGrpSpPr/>
          <p:nvPr/>
        </p:nvGrpSpPr>
        <p:grpSpPr>
          <a:xfrm>
            <a:off x="212676" y="6146404"/>
            <a:ext cx="7238900" cy="689215"/>
            <a:chOff x="4251398" y="6178167"/>
            <a:chExt cx="7238900" cy="689215"/>
          </a:xfrm>
        </p:grpSpPr>
        <p:pic>
          <p:nvPicPr>
            <p:cNvPr id="7" name="Image 12">
              <a:extLst>
                <a:ext uri="{FF2B5EF4-FFF2-40B4-BE49-F238E27FC236}">
                  <a16:creationId xmlns:a16="http://schemas.microsoft.com/office/drawing/2014/main" id="{98F4204D-80F0-1D8D-7F34-9E0418155B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6B6DEF45-CF27-A240-98C5-394D89D0F8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DE18C8D8-AEB5-5A07-5B7D-2368F3CCFA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D45E936E-CEB7-12BC-33DA-361C477B22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BD9F7B49-1A5F-6625-41CC-DF1EFB575F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9C63CE90-3A7F-D5EE-8671-BDD2E14867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2673036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49" y="18256"/>
            <a:ext cx="11687175" cy="962820"/>
          </a:xfrm>
        </p:spPr>
        <p:txBody>
          <a:bodyPr>
            <a:noAutofit/>
          </a:bodyPr>
          <a:lstStyle/>
          <a:p>
            <a:r>
              <a:rPr lang="en-US" b="1" dirty="0">
                <a:solidFill>
                  <a:schemeClr val="accent6">
                    <a:lumMod val="50000"/>
                  </a:schemeClr>
                </a:solidFill>
                <a:latin typeface="Calibri" panose="020F0502020204030204" pitchFamily="34" charset="0"/>
                <a:cs typeface="Calibri" panose="020F0502020204030204" pitchFamily="34" charset="0"/>
              </a:rPr>
              <a:t>Community Perceptions of SMC in Urban Areas</a:t>
            </a:r>
            <a:endParaRPr lang="fr-FR"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49" y="1479665"/>
            <a:ext cx="11925301" cy="5225934"/>
          </a:xfrm>
        </p:spPr>
        <p:txBody>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Population hesitancy in the context of COVID-19</a:t>
            </a:r>
            <a:r>
              <a:rPr lang="fr-FR" sz="2000" dirty="0">
                <a:latin typeface="Times New Roman" panose="02020603050405020304" pitchFamily="18" charset="0"/>
                <a:ea typeface="Calibri" panose="020F0502020204030204" pitchFamily="34"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sp>
        <p:nvSpPr>
          <p:cNvPr id="4" name="Bulle narrative : rectangle 6">
            <a:extLst>
              <a:ext uri="{FF2B5EF4-FFF2-40B4-BE49-F238E27FC236}">
                <a16:creationId xmlns:a16="http://schemas.microsoft.com/office/drawing/2014/main" id="{62A22C80-ECB8-A2F8-645B-CC9DF90899F9}"/>
              </a:ext>
            </a:extLst>
          </p:cNvPr>
          <p:cNvSpPr/>
          <p:nvPr/>
        </p:nvSpPr>
        <p:spPr>
          <a:xfrm>
            <a:off x="242886" y="2286866"/>
            <a:ext cx="11468100" cy="2057400"/>
          </a:xfrm>
          <a:prstGeom prst="wedge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fr-FR" sz="2800" b="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"The population was initially a little hesitant because at a certain point, with the advent of COVID, people wondered whether it wasn't the drugs" (IDI, Act. CSPS_C).</a:t>
            </a:r>
            <a:endParaRPr kumimoji="0" lang="fr-FR" sz="2800" b="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e 15">
            <a:extLst>
              <a:ext uri="{FF2B5EF4-FFF2-40B4-BE49-F238E27FC236}">
                <a16:creationId xmlns:a16="http://schemas.microsoft.com/office/drawing/2014/main" id="{ECE3A58A-CDAD-5A36-BA70-B8CB3EEA3C09}"/>
              </a:ext>
            </a:extLst>
          </p:cNvPr>
          <p:cNvGrpSpPr/>
          <p:nvPr/>
        </p:nvGrpSpPr>
        <p:grpSpPr>
          <a:xfrm>
            <a:off x="294659" y="6016384"/>
            <a:ext cx="7238900" cy="689215"/>
            <a:chOff x="4251398" y="6178167"/>
            <a:chExt cx="7238900" cy="689215"/>
          </a:xfrm>
        </p:grpSpPr>
        <p:pic>
          <p:nvPicPr>
            <p:cNvPr id="7" name="Image 12">
              <a:extLst>
                <a:ext uri="{FF2B5EF4-FFF2-40B4-BE49-F238E27FC236}">
                  <a16:creationId xmlns:a16="http://schemas.microsoft.com/office/drawing/2014/main" id="{DDF6DD74-2979-F7C2-8EAB-BC11E341BC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5C39EF9A-CC50-21B6-5A43-B92755B671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C5404817-F861-8C7E-45A6-8042F2BB2B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4D5208A1-43A5-74C7-1678-D1252CBFC50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2D5AC751-E33A-6303-A177-C0E9112BFC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C663E92E-674F-3B54-011D-947EF9DC65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22636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49" y="18256"/>
            <a:ext cx="11687175" cy="962820"/>
          </a:xfrm>
        </p:spPr>
        <p:txBody>
          <a:bodyPr>
            <a:noAutofit/>
          </a:bodyPr>
          <a:lstStyle/>
          <a:p>
            <a:r>
              <a:rPr lang="en-US" b="1" dirty="0">
                <a:solidFill>
                  <a:schemeClr val="accent6">
                    <a:lumMod val="50000"/>
                  </a:schemeClr>
                </a:solidFill>
                <a:latin typeface="Calibri" panose="020F0502020204030204" pitchFamily="34" charset="0"/>
                <a:cs typeface="Calibri" panose="020F0502020204030204" pitchFamily="34" charset="0"/>
              </a:rPr>
              <a:t>Community Perceptions of SMC in Urban Areas</a:t>
            </a:r>
            <a:endParaRPr lang="fr-FR" dirty="0">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49" y="1255223"/>
            <a:ext cx="11925301" cy="4372494"/>
          </a:xfrm>
        </p:spPr>
        <p:txBody>
          <a:bodyPr/>
          <a:lstStyle/>
          <a:p>
            <a:r>
              <a:rPr lang="en-US" sz="2000" dirty="0">
                <a:latin typeface="Times New Roman" panose="02020603050405020304" pitchFamily="18" charset="0"/>
                <a:cs typeface="Times New Roman" panose="02020603050405020304" pitchFamily="18" charset="0"/>
              </a:rPr>
              <a:t>Doubts and mistrust in urban intellectual circles</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sp>
        <p:nvSpPr>
          <p:cNvPr id="5" name="Bulle narrative : rectangle à coins arrondis 4">
            <a:extLst>
              <a:ext uri="{FF2B5EF4-FFF2-40B4-BE49-F238E27FC236}">
                <a16:creationId xmlns:a16="http://schemas.microsoft.com/office/drawing/2014/main" id="{E5DA52B3-AB4A-F320-DE91-06F67E056496}"/>
              </a:ext>
            </a:extLst>
          </p:cNvPr>
          <p:cNvSpPr/>
          <p:nvPr/>
        </p:nvSpPr>
        <p:spPr>
          <a:xfrm>
            <a:off x="313594" y="1873245"/>
            <a:ext cx="11564809" cy="3729532"/>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"In Ouagadougou, we're in intellectual areas, so when you go out, you have to be prepared for everything, because there are others who want to see if you have a mission order, who sent you, and they'll even check the notice first, because you know that there are fakes, well we're not going to say fakes but street drugs [...] so people have doubts. The area is full of old people, because the old people are retired teachers, retired gendarmes, retired lawyers, so they're a bit suspicious of everything that goes on here" (IDI, Act. CSPS_C).</a:t>
            </a:r>
            <a:endParaRPr kumimoji="0" lang="fr-FR" sz="2800" b="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e 15">
            <a:extLst>
              <a:ext uri="{FF2B5EF4-FFF2-40B4-BE49-F238E27FC236}">
                <a16:creationId xmlns:a16="http://schemas.microsoft.com/office/drawing/2014/main" id="{0EB3D708-5D40-2B39-14D8-978ADBFFADF7}"/>
              </a:ext>
            </a:extLst>
          </p:cNvPr>
          <p:cNvGrpSpPr/>
          <p:nvPr/>
        </p:nvGrpSpPr>
        <p:grpSpPr>
          <a:xfrm>
            <a:off x="133349" y="6016384"/>
            <a:ext cx="7238900" cy="689215"/>
            <a:chOff x="4251398" y="6178167"/>
            <a:chExt cx="7238900" cy="689215"/>
          </a:xfrm>
        </p:grpSpPr>
        <p:pic>
          <p:nvPicPr>
            <p:cNvPr id="7" name="Image 12">
              <a:extLst>
                <a:ext uri="{FF2B5EF4-FFF2-40B4-BE49-F238E27FC236}">
                  <a16:creationId xmlns:a16="http://schemas.microsoft.com/office/drawing/2014/main" id="{58DB9208-64A1-2667-614B-1A0EAE296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DAEE8176-F2E4-CC5B-1853-3D9995464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09E37B36-4A2D-0DE5-97BE-C3E707119A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B6DDC576-8DC9-EB55-B794-50814062E1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B26F60DB-2673-E669-2ACC-7A531AF7F9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DB30637C-9478-4D21-17C6-00B7479384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337740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51A2D31-CED0-EC5E-11F7-049C61E51201}"/>
              </a:ext>
            </a:extLst>
          </p:cNvPr>
          <p:cNvGrpSpPr/>
          <p:nvPr/>
        </p:nvGrpSpPr>
        <p:grpSpPr>
          <a:xfrm>
            <a:off x="566057" y="1291771"/>
            <a:ext cx="9768114" cy="4760686"/>
            <a:chOff x="-1144069" y="3687525"/>
            <a:chExt cx="7602013" cy="3143843"/>
          </a:xfrm>
        </p:grpSpPr>
        <p:pic>
          <p:nvPicPr>
            <p:cNvPr id="19" name="Picture 18">
              <a:extLst>
                <a:ext uri="{FF2B5EF4-FFF2-40B4-BE49-F238E27FC236}">
                  <a16:creationId xmlns:a16="http://schemas.microsoft.com/office/drawing/2014/main" id="{0E68430A-070B-A4A4-AF7B-F2F4730258FF}"/>
                </a:ext>
              </a:extLst>
            </p:cNvPr>
            <p:cNvPicPr>
              <a:picLocks noChangeAspect="1"/>
            </p:cNvPicPr>
            <p:nvPr/>
          </p:nvPicPr>
          <p:blipFill>
            <a:blip r:embed="rId3"/>
            <a:stretch>
              <a:fillRect/>
            </a:stretch>
          </p:blipFill>
          <p:spPr>
            <a:xfrm>
              <a:off x="0" y="3687525"/>
              <a:ext cx="6457944" cy="3143843"/>
            </a:xfrm>
            <a:prstGeom prst="rect">
              <a:avLst/>
            </a:prstGeom>
          </p:spPr>
        </p:pic>
        <p:sp>
          <p:nvSpPr>
            <p:cNvPr id="20" name="TextBox 19">
              <a:extLst>
                <a:ext uri="{FF2B5EF4-FFF2-40B4-BE49-F238E27FC236}">
                  <a16:creationId xmlns:a16="http://schemas.microsoft.com/office/drawing/2014/main" id="{ACC6A888-CD6E-9662-C651-FAD009589F73}"/>
                </a:ext>
              </a:extLst>
            </p:cNvPr>
            <p:cNvSpPr txBox="1"/>
            <p:nvPr/>
          </p:nvSpPr>
          <p:spPr>
            <a:xfrm>
              <a:off x="-1144069" y="4874430"/>
              <a:ext cx="1825411" cy="243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2012-2022</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92913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65912" y="84932"/>
            <a:ext cx="11687175" cy="810406"/>
          </a:xfrm>
        </p:spPr>
        <p:txBody>
          <a:bodyPr>
            <a:noAutofit/>
          </a:bodyPr>
          <a:lstStyle/>
          <a:p>
            <a:br>
              <a:rPr lang="en-US" sz="5400" b="1" dirty="0">
                <a:solidFill>
                  <a:schemeClr val="accent6">
                    <a:lumMod val="50000"/>
                  </a:schemeClr>
                </a:solidFill>
              </a:rPr>
            </a:br>
            <a:r>
              <a:rPr lang="en-US" sz="5400" b="1" dirty="0">
                <a:solidFill>
                  <a:schemeClr val="accent6">
                    <a:lumMod val="50000"/>
                  </a:schemeClr>
                </a:solidFill>
                <a:latin typeface="Calibri" panose="020F0502020204030204" pitchFamily="34" charset="0"/>
                <a:cs typeface="Calibri" panose="020F0502020204030204" pitchFamily="34" charset="0"/>
              </a:rPr>
              <a:t>Facilitating factors in Rural Areas</a:t>
            </a:r>
            <a:br>
              <a:rPr lang="en-US" sz="4000" dirty="0">
                <a:solidFill>
                  <a:schemeClr val="accent6">
                    <a:lumMod val="50000"/>
                  </a:schemeClr>
                </a:solidFill>
              </a:rPr>
            </a:br>
            <a:endParaRPr lang="fr-FR" sz="4000" dirty="0"/>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49" y="1263535"/>
            <a:ext cx="11925301" cy="4613567"/>
          </a:xfrm>
        </p:spPr>
        <p:txBody>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Support and guidance from community leaders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Use of  Community Health Workers ‘community relays” in rural areas and their proximity to the population improves the acceptability of the campaign</a:t>
            </a:r>
            <a:endParaRPr lang="fr-FR"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grpSp>
        <p:nvGrpSpPr>
          <p:cNvPr id="6" name="Groupe 15">
            <a:extLst>
              <a:ext uri="{FF2B5EF4-FFF2-40B4-BE49-F238E27FC236}">
                <a16:creationId xmlns:a16="http://schemas.microsoft.com/office/drawing/2014/main" id="{0EB3D708-5D40-2B39-14D8-978ADBFFADF7}"/>
              </a:ext>
            </a:extLst>
          </p:cNvPr>
          <p:cNvGrpSpPr/>
          <p:nvPr/>
        </p:nvGrpSpPr>
        <p:grpSpPr>
          <a:xfrm>
            <a:off x="133349" y="6016384"/>
            <a:ext cx="7238900" cy="689215"/>
            <a:chOff x="4251398" y="6178167"/>
            <a:chExt cx="7238900" cy="689215"/>
          </a:xfrm>
        </p:grpSpPr>
        <p:pic>
          <p:nvPicPr>
            <p:cNvPr id="7" name="Image 12">
              <a:extLst>
                <a:ext uri="{FF2B5EF4-FFF2-40B4-BE49-F238E27FC236}">
                  <a16:creationId xmlns:a16="http://schemas.microsoft.com/office/drawing/2014/main" id="{58DB9208-64A1-2667-614B-1A0EAE296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DAEE8176-F2E4-CC5B-1853-3D9995464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09E37B36-4A2D-0DE5-97BE-C3E707119A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B6DDC576-8DC9-EB55-B794-50814062E1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B26F60DB-2673-E669-2ACC-7A531AF7F9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DB30637C-9478-4D21-17C6-00B7479384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
        <p:nvSpPr>
          <p:cNvPr id="13" name="Bulle narrative : rectangle à coins arrondis 3">
            <a:extLst>
              <a:ext uri="{FF2B5EF4-FFF2-40B4-BE49-F238E27FC236}">
                <a16:creationId xmlns:a16="http://schemas.microsoft.com/office/drawing/2014/main" id="{BEEEC774-1770-4FE9-8CC8-39431D222B4F}"/>
              </a:ext>
            </a:extLst>
          </p:cNvPr>
          <p:cNvSpPr/>
          <p:nvPr/>
        </p:nvSpPr>
        <p:spPr>
          <a:xfrm>
            <a:off x="165912" y="2855334"/>
            <a:ext cx="11654612" cy="2307215"/>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1000"/>
              </a:spcBef>
              <a:spcAft>
                <a:spcPts val="8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Each team has a coverage area and as the CRs live in the community and it is the rainy season, if they have to get there early enough to administer the drug to the children, they will do so, they can wait until they return from the fields to administer them, they may also go to the fields to reach them" (IDI, Act. DRS_N)</a:t>
            </a: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4709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49" y="109946"/>
            <a:ext cx="11687175" cy="962820"/>
          </a:xfrm>
        </p:spPr>
        <p:txBody>
          <a:bodyPr>
            <a:noAutofit/>
          </a:bodyPr>
          <a:lstStyle/>
          <a:p>
            <a:br>
              <a:rPr lang="en-US" sz="4000" b="1" dirty="0">
                <a:solidFill>
                  <a:schemeClr val="accent6">
                    <a:lumMod val="50000"/>
                  </a:schemeClr>
                </a:solidFill>
              </a:rPr>
            </a:br>
            <a:r>
              <a:rPr lang="en-US" sz="5400" b="1" dirty="0">
                <a:solidFill>
                  <a:schemeClr val="accent6">
                    <a:lumMod val="50000"/>
                  </a:schemeClr>
                </a:solidFill>
                <a:latin typeface="Calibri" panose="020F0502020204030204" pitchFamily="34" charset="0"/>
                <a:cs typeface="Calibri" panose="020F0502020204030204" pitchFamily="34" charset="0"/>
              </a:rPr>
              <a:t>Facilitating factors in Rural Areas</a:t>
            </a:r>
            <a:br>
              <a:rPr lang="en-US" sz="4000" dirty="0">
                <a:solidFill>
                  <a:schemeClr val="accent6">
                    <a:lumMod val="50000"/>
                  </a:schemeClr>
                </a:solidFill>
              </a:rPr>
            </a:br>
            <a:endParaRPr lang="fr-FR" sz="4000" dirty="0"/>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49" y="1158503"/>
            <a:ext cx="11925301" cy="4593904"/>
          </a:xfrm>
        </p:spPr>
        <p:txBody>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In rural districts, children are less socially isolated, so it's easy to group them together and administer the product (home-field-market)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The use of public criers, a much more appropriate channel for circulating information in rural areas</a:t>
            </a:r>
            <a:endParaRPr lang="fr-FR" sz="2000" dirty="0">
              <a:latin typeface="Times New Roman" panose="02020603050405020304" pitchFamily="18" charset="0"/>
              <a:cs typeface="Times New Roman" panose="02020603050405020304" pitchFamily="18" charset="0"/>
            </a:endParaRPr>
          </a:p>
          <a:p>
            <a:endParaRPr lang="fr-FR" dirty="0"/>
          </a:p>
        </p:txBody>
      </p:sp>
      <p:grpSp>
        <p:nvGrpSpPr>
          <p:cNvPr id="6" name="Groupe 15">
            <a:extLst>
              <a:ext uri="{FF2B5EF4-FFF2-40B4-BE49-F238E27FC236}">
                <a16:creationId xmlns:a16="http://schemas.microsoft.com/office/drawing/2014/main" id="{0EB3D708-5D40-2B39-14D8-978ADBFFADF7}"/>
              </a:ext>
            </a:extLst>
          </p:cNvPr>
          <p:cNvGrpSpPr/>
          <p:nvPr/>
        </p:nvGrpSpPr>
        <p:grpSpPr>
          <a:xfrm>
            <a:off x="133349" y="6016384"/>
            <a:ext cx="7238900" cy="689215"/>
            <a:chOff x="4251398" y="6178167"/>
            <a:chExt cx="7238900" cy="689215"/>
          </a:xfrm>
        </p:grpSpPr>
        <p:pic>
          <p:nvPicPr>
            <p:cNvPr id="7" name="Image 12">
              <a:extLst>
                <a:ext uri="{FF2B5EF4-FFF2-40B4-BE49-F238E27FC236}">
                  <a16:creationId xmlns:a16="http://schemas.microsoft.com/office/drawing/2014/main" id="{58DB9208-64A1-2667-614B-1A0EAE296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DAEE8176-F2E4-CC5B-1853-3D9995464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09E37B36-4A2D-0DE5-97BE-C3E707119A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B6DDC576-8DC9-EB55-B794-50814062E1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B26F60DB-2673-E669-2ACC-7A531AF7F9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DB30637C-9478-4D21-17C6-00B7479384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
        <p:nvSpPr>
          <p:cNvPr id="4" name="Bulle narrative : rectangle à coins arrondis 3">
            <a:extLst>
              <a:ext uri="{FF2B5EF4-FFF2-40B4-BE49-F238E27FC236}">
                <a16:creationId xmlns:a16="http://schemas.microsoft.com/office/drawing/2014/main" id="{546BD1E2-6F3C-8DB5-7C0B-CEABA90442E3}"/>
              </a:ext>
            </a:extLst>
          </p:cNvPr>
          <p:cNvSpPr/>
          <p:nvPr/>
        </p:nvSpPr>
        <p:spPr>
          <a:xfrm>
            <a:off x="257175" y="2618510"/>
            <a:ext cx="11687175" cy="2467840"/>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 think that the town crier is always the best choice, given that we live in areas where other channels are not always accessible. When it comes to posters or flyers for example, you have to be able to read to get the message. The town crier, on the other hand, goes out and meets people where they are. So, I think they're always the best people to talk to". (IDI, PTF_CE)</a:t>
            </a: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429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133349" y="109946"/>
            <a:ext cx="11687175" cy="962820"/>
          </a:xfrm>
        </p:spPr>
        <p:txBody>
          <a:bodyPr>
            <a:noAutofit/>
          </a:bodyPr>
          <a:lstStyle/>
          <a:p>
            <a:br>
              <a:rPr lang="en-US" sz="4000" b="1" dirty="0">
                <a:solidFill>
                  <a:schemeClr val="accent6">
                    <a:lumMod val="50000"/>
                  </a:schemeClr>
                </a:solidFill>
              </a:rPr>
            </a:br>
            <a:r>
              <a:rPr lang="en-US" sz="5400" b="1" dirty="0">
                <a:solidFill>
                  <a:schemeClr val="accent6">
                    <a:lumMod val="50000"/>
                  </a:schemeClr>
                </a:solidFill>
                <a:latin typeface="Calibri" panose="020F0502020204030204" pitchFamily="34" charset="0"/>
                <a:cs typeface="Calibri" panose="020F0502020204030204" pitchFamily="34" charset="0"/>
              </a:rPr>
              <a:t>Facilitating factors in Rural Areas</a:t>
            </a:r>
            <a:br>
              <a:rPr lang="en-US" sz="4000" dirty="0">
                <a:solidFill>
                  <a:schemeClr val="accent6">
                    <a:lumMod val="50000"/>
                  </a:schemeClr>
                </a:solidFill>
              </a:rPr>
            </a:br>
            <a:endParaRPr lang="fr-FR" sz="4000" dirty="0"/>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133349" y="1197033"/>
            <a:ext cx="11925301" cy="5508566"/>
          </a:xfrm>
        </p:spPr>
        <p:txBody>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The continuation of the campaign by community relays beyond the campaign days improves coverage in rural areas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In rural districts, children are less socially isolated, so it's easy to group them together and administer the product (home-field-market)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The use of public criers, a much more appropriate channel for circulating information in rural areas</a:t>
            </a:r>
            <a:endParaRPr lang="fr-FR" sz="2000" dirty="0">
              <a:latin typeface="Times New Roman" panose="02020603050405020304" pitchFamily="18" charset="0"/>
              <a:cs typeface="Times New Roman" panose="02020603050405020304" pitchFamily="18" charset="0"/>
            </a:endParaRPr>
          </a:p>
          <a:p>
            <a:endParaRPr lang="fr-FR" dirty="0"/>
          </a:p>
        </p:txBody>
      </p:sp>
      <p:grpSp>
        <p:nvGrpSpPr>
          <p:cNvPr id="6" name="Groupe 15">
            <a:extLst>
              <a:ext uri="{FF2B5EF4-FFF2-40B4-BE49-F238E27FC236}">
                <a16:creationId xmlns:a16="http://schemas.microsoft.com/office/drawing/2014/main" id="{0EB3D708-5D40-2B39-14D8-978ADBFFADF7}"/>
              </a:ext>
            </a:extLst>
          </p:cNvPr>
          <p:cNvGrpSpPr/>
          <p:nvPr/>
        </p:nvGrpSpPr>
        <p:grpSpPr>
          <a:xfrm>
            <a:off x="133349" y="6016384"/>
            <a:ext cx="7238900" cy="689215"/>
            <a:chOff x="4251398" y="6178167"/>
            <a:chExt cx="7238900" cy="689215"/>
          </a:xfrm>
        </p:grpSpPr>
        <p:pic>
          <p:nvPicPr>
            <p:cNvPr id="7" name="Image 12">
              <a:extLst>
                <a:ext uri="{FF2B5EF4-FFF2-40B4-BE49-F238E27FC236}">
                  <a16:creationId xmlns:a16="http://schemas.microsoft.com/office/drawing/2014/main" id="{58DB9208-64A1-2667-614B-1A0EAE296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DAEE8176-F2E4-CC5B-1853-3D9995464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09E37B36-4A2D-0DE5-97BE-C3E707119A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B6DDC576-8DC9-EB55-B794-50814062E1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B26F60DB-2673-E669-2ACC-7A531AF7F9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DB30637C-9478-4D21-17C6-00B7479384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
        <p:nvSpPr>
          <p:cNvPr id="4" name="Bulle narrative : rectangle à coins arrondis 3">
            <a:extLst>
              <a:ext uri="{FF2B5EF4-FFF2-40B4-BE49-F238E27FC236}">
                <a16:creationId xmlns:a16="http://schemas.microsoft.com/office/drawing/2014/main" id="{546BD1E2-6F3C-8DB5-7C0B-CEABA90442E3}"/>
              </a:ext>
            </a:extLst>
          </p:cNvPr>
          <p:cNvSpPr/>
          <p:nvPr/>
        </p:nvSpPr>
        <p:spPr>
          <a:xfrm>
            <a:off x="252411" y="3175463"/>
            <a:ext cx="11687175" cy="2419432"/>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 think that the town crier is always the best choice, given that we live in areas where other channels are not always accessible. When it comes to posters or flyers for example, you have to be able to read to get the message. The town crier, on the other hand, goes out and meets people where they are. So I think they're always the best people to talk to". (IDI, PTF_CE)</a:t>
            </a: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6644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77617" y="262359"/>
            <a:ext cx="12058651" cy="1153160"/>
          </a:xfrm>
        </p:spPr>
        <p:txBody>
          <a:bodyPr>
            <a:noAutofit/>
          </a:bodyPr>
          <a:lstStyle/>
          <a:p>
            <a:br>
              <a:rPr lang="en-US" sz="3700" b="1" dirty="0">
                <a:solidFill>
                  <a:schemeClr val="accent6">
                    <a:lumMod val="50000"/>
                  </a:schemeClr>
                </a:solidFill>
                <a:latin typeface="Calibri" panose="020F0502020204030204" pitchFamily="34" charset="0"/>
                <a:cs typeface="Calibri" panose="020F0502020204030204" pitchFamily="34" charset="0"/>
              </a:rPr>
            </a:br>
            <a:r>
              <a:rPr lang="en-US" sz="3700" b="1" dirty="0">
                <a:solidFill>
                  <a:schemeClr val="accent6">
                    <a:lumMod val="50000"/>
                  </a:schemeClr>
                </a:solidFill>
                <a:latin typeface="Calibri" panose="020F0502020204030204" pitchFamily="34" charset="0"/>
                <a:cs typeface="Calibri" panose="020F0502020204030204" pitchFamily="34" charset="0"/>
              </a:rPr>
              <a:t>Best Practices to improve the coverage and quality of SMC in Burkina Faso</a:t>
            </a:r>
            <a:r>
              <a:rPr lang="en-GB" sz="3700" dirty="0">
                <a:solidFill>
                  <a:srgbClr val="000000"/>
                </a:solidFill>
                <a:uFill>
                  <a:solidFill>
                    <a:srgbClr val="000000"/>
                  </a:solidFill>
                </a:uFill>
                <a:latin typeface="Calibri" panose="020F0502020204030204" pitchFamily="34" charset="0"/>
                <a:ea typeface="Arial Unicode MS"/>
                <a:cs typeface="Calibri" panose="020F0502020204030204" pitchFamily="34" charset="0"/>
              </a:rPr>
              <a:t> </a:t>
            </a:r>
            <a:br>
              <a:rPr lang="en-US" sz="4000" dirty="0">
                <a:solidFill>
                  <a:schemeClr val="accent6">
                    <a:lumMod val="50000"/>
                  </a:schemeClr>
                </a:solidFill>
              </a:rPr>
            </a:br>
            <a:endParaRPr lang="fr-FR" sz="4000" dirty="0"/>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200023" y="1554481"/>
            <a:ext cx="11925301" cy="4073236"/>
          </a:xfrm>
        </p:spPr>
        <p:txBody>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Involvement of an extra person specifically for communication during administration in the households;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Organization of performance feedback meetings to enable stakeholders to share their experiences;</a:t>
            </a:r>
          </a:p>
          <a:p>
            <a:r>
              <a:rPr lang="en-US" sz="2800" dirty="0">
                <a:latin typeface="Times New Roman" panose="02020603050405020304" pitchFamily="18" charset="0"/>
                <a:ea typeface="Calibri" panose="020F0502020204030204" pitchFamily="34" charset="0"/>
                <a:cs typeface="Times New Roman" panose="02020603050405020304" pitchFamily="18" charset="0"/>
              </a:rPr>
              <a:t>Production of T-shirts for CDs and supervisors to raise the profile of the campaign;</a:t>
            </a:r>
          </a:p>
          <a:p>
            <a:r>
              <a:rPr lang="en-US" sz="2800" dirty="0">
                <a:latin typeface="Times New Roman" panose="02020603050405020304" pitchFamily="18" charset="0"/>
                <a:ea typeface="Calibri" panose="020F0502020204030204" pitchFamily="34" charset="0"/>
                <a:cs typeface="Times New Roman" panose="02020603050405020304" pitchFamily="18" charset="0"/>
              </a:rPr>
              <a:t>Administration of drug by the child's mother or guardian under observation on day 1</a:t>
            </a:r>
          </a:p>
          <a:p>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grpSp>
        <p:nvGrpSpPr>
          <p:cNvPr id="6" name="Groupe 15">
            <a:extLst>
              <a:ext uri="{FF2B5EF4-FFF2-40B4-BE49-F238E27FC236}">
                <a16:creationId xmlns:a16="http://schemas.microsoft.com/office/drawing/2014/main" id="{0EB3D708-5D40-2B39-14D8-978ADBFFADF7}"/>
              </a:ext>
            </a:extLst>
          </p:cNvPr>
          <p:cNvGrpSpPr/>
          <p:nvPr/>
        </p:nvGrpSpPr>
        <p:grpSpPr>
          <a:xfrm>
            <a:off x="133349" y="6016384"/>
            <a:ext cx="7238900" cy="689215"/>
            <a:chOff x="4251398" y="6178167"/>
            <a:chExt cx="7238900" cy="689215"/>
          </a:xfrm>
        </p:grpSpPr>
        <p:pic>
          <p:nvPicPr>
            <p:cNvPr id="7" name="Image 12">
              <a:extLst>
                <a:ext uri="{FF2B5EF4-FFF2-40B4-BE49-F238E27FC236}">
                  <a16:creationId xmlns:a16="http://schemas.microsoft.com/office/drawing/2014/main" id="{58DB9208-64A1-2667-614B-1A0EAE296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DAEE8176-F2E4-CC5B-1853-3D9995464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09E37B36-4A2D-0DE5-97BE-C3E707119A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B6DDC576-8DC9-EB55-B794-50814062E1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B26F60DB-2673-E669-2ACC-7A531AF7F9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DB30637C-9478-4D21-17C6-00B7479384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4144280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22593-ECCD-2528-5BA3-00118050A798}"/>
              </a:ext>
            </a:extLst>
          </p:cNvPr>
          <p:cNvSpPr>
            <a:spLocks noGrp="1"/>
          </p:cNvSpPr>
          <p:nvPr>
            <p:ph type="title"/>
          </p:nvPr>
        </p:nvSpPr>
        <p:spPr>
          <a:xfrm>
            <a:off x="0" y="262359"/>
            <a:ext cx="12058651" cy="866879"/>
          </a:xfrm>
        </p:spPr>
        <p:txBody>
          <a:bodyPr>
            <a:noAutofit/>
          </a:bodyPr>
          <a:lstStyle/>
          <a:p>
            <a:br>
              <a:rPr lang="en-US" sz="3700" b="1" dirty="0">
                <a:solidFill>
                  <a:schemeClr val="accent6">
                    <a:lumMod val="50000"/>
                  </a:schemeClr>
                </a:solidFill>
                <a:latin typeface="+mn-lt"/>
                <a:cs typeface="Calibri" panose="020F0502020204030204" pitchFamily="34" charset="0"/>
              </a:rPr>
            </a:br>
            <a:r>
              <a:rPr lang="en-US" sz="3700" b="1" dirty="0">
                <a:solidFill>
                  <a:schemeClr val="accent6">
                    <a:lumMod val="50000"/>
                  </a:schemeClr>
                </a:solidFill>
                <a:latin typeface="+mn-lt"/>
                <a:cs typeface="Calibri" panose="020F0502020204030204" pitchFamily="34" charset="0"/>
              </a:rPr>
              <a:t>Best Practices to improve the coverage and quality of SMC in Burkina Faso</a:t>
            </a:r>
            <a:r>
              <a:rPr lang="en-GB" sz="3700" dirty="0">
                <a:solidFill>
                  <a:srgbClr val="000000"/>
                </a:solidFill>
                <a:uFill>
                  <a:solidFill>
                    <a:srgbClr val="000000"/>
                  </a:solidFill>
                </a:uFill>
                <a:latin typeface="+mn-lt"/>
                <a:ea typeface="Arial Unicode MS"/>
                <a:cs typeface="Calibri" panose="020F0502020204030204" pitchFamily="34" charset="0"/>
              </a:rPr>
              <a:t> </a:t>
            </a:r>
            <a:br>
              <a:rPr lang="en-US" sz="4000" dirty="0">
                <a:solidFill>
                  <a:schemeClr val="accent6">
                    <a:lumMod val="50000"/>
                  </a:schemeClr>
                </a:solidFill>
                <a:latin typeface="+mn-lt"/>
              </a:rPr>
            </a:br>
            <a:endParaRPr lang="fr-FR" sz="4000" dirty="0">
              <a:latin typeface="+mn-lt"/>
            </a:endParaRPr>
          </a:p>
        </p:txBody>
      </p:sp>
      <p:sp>
        <p:nvSpPr>
          <p:cNvPr id="3" name="Espace réservé du contenu 2">
            <a:extLst>
              <a:ext uri="{FF2B5EF4-FFF2-40B4-BE49-F238E27FC236}">
                <a16:creationId xmlns:a16="http://schemas.microsoft.com/office/drawing/2014/main" id="{3EA61B60-9C8C-7476-2027-6C53FC52A167}"/>
              </a:ext>
            </a:extLst>
          </p:cNvPr>
          <p:cNvSpPr>
            <a:spLocks noGrp="1"/>
          </p:cNvSpPr>
          <p:nvPr>
            <p:ph idx="1"/>
          </p:nvPr>
        </p:nvSpPr>
        <p:spPr>
          <a:xfrm>
            <a:off x="210967" y="1501231"/>
            <a:ext cx="11925301" cy="5962649"/>
          </a:xfrm>
        </p:spPr>
        <p:txBody>
          <a:bodyPr>
            <a:normAutofit/>
          </a:bodyPr>
          <a:lstStyle/>
          <a:p>
            <a:r>
              <a:rPr lang="en-US" dirty="0">
                <a:latin typeface="Times New Roman" panose="02020603050405020304" pitchFamily="18" charset="0"/>
                <a:cs typeface="Times New Roman" panose="02020603050405020304" pitchFamily="18" charset="0"/>
              </a:rPr>
              <a:t>Diversification of communication channels and culturally adapted messages;</a:t>
            </a:r>
          </a:p>
          <a:p>
            <a:r>
              <a:rPr lang="en-US" dirty="0">
                <a:latin typeface="Times New Roman" panose="02020603050405020304" pitchFamily="18" charset="0"/>
                <a:cs typeface="Times New Roman" panose="02020603050405020304" pitchFamily="18" charset="0"/>
              </a:rPr>
              <a:t>Introduction of recreational activities to reward a group of children who have not contracted malaria thanks to good administration by the mother </a:t>
            </a:r>
          </a:p>
          <a:p>
            <a:r>
              <a:rPr lang="en-US" dirty="0">
                <a:latin typeface="Times New Roman" panose="02020603050405020304" pitchFamily="18" charset="0"/>
                <a:cs typeface="Times New Roman" panose="02020603050405020304" pitchFamily="18" charset="0"/>
              </a:rPr>
              <a:t>Availability of inputs before the start of the campaign</a:t>
            </a:r>
          </a:p>
          <a:p>
            <a:r>
              <a:rPr lang="en-US" dirty="0">
                <a:latin typeface="Times New Roman" panose="02020603050405020304" pitchFamily="18" charset="0"/>
                <a:cs typeface="Times New Roman" panose="02020603050405020304" pitchFamily="18" charset="0"/>
              </a:rPr>
              <a:t>Use of toys or sweets to encourage children during treatment</a:t>
            </a:r>
          </a:p>
          <a:p>
            <a:pPr marL="0" indent="0">
              <a:buNone/>
            </a:pPr>
            <a:endParaRPr lang="fr-FR" dirty="0"/>
          </a:p>
        </p:txBody>
      </p:sp>
      <p:grpSp>
        <p:nvGrpSpPr>
          <p:cNvPr id="6" name="Groupe 15">
            <a:extLst>
              <a:ext uri="{FF2B5EF4-FFF2-40B4-BE49-F238E27FC236}">
                <a16:creationId xmlns:a16="http://schemas.microsoft.com/office/drawing/2014/main" id="{0EB3D708-5D40-2B39-14D8-978ADBFFADF7}"/>
              </a:ext>
            </a:extLst>
          </p:cNvPr>
          <p:cNvGrpSpPr/>
          <p:nvPr/>
        </p:nvGrpSpPr>
        <p:grpSpPr>
          <a:xfrm>
            <a:off x="133349" y="6016384"/>
            <a:ext cx="7238900" cy="689215"/>
            <a:chOff x="4251398" y="6178167"/>
            <a:chExt cx="7238900" cy="689215"/>
          </a:xfrm>
        </p:grpSpPr>
        <p:pic>
          <p:nvPicPr>
            <p:cNvPr id="7" name="Image 12">
              <a:extLst>
                <a:ext uri="{FF2B5EF4-FFF2-40B4-BE49-F238E27FC236}">
                  <a16:creationId xmlns:a16="http://schemas.microsoft.com/office/drawing/2014/main" id="{58DB9208-64A1-2667-614B-1A0EAE296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8" name="Image 13">
              <a:extLst>
                <a:ext uri="{FF2B5EF4-FFF2-40B4-BE49-F238E27FC236}">
                  <a16:creationId xmlns:a16="http://schemas.microsoft.com/office/drawing/2014/main" id="{DAEE8176-F2E4-CC5B-1853-3D9995464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9" name="Image 14">
              <a:extLst>
                <a:ext uri="{FF2B5EF4-FFF2-40B4-BE49-F238E27FC236}">
                  <a16:creationId xmlns:a16="http://schemas.microsoft.com/office/drawing/2014/main" id="{09E37B36-4A2D-0DE5-97BE-C3E707119A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0" name="Image 11">
              <a:extLst>
                <a:ext uri="{FF2B5EF4-FFF2-40B4-BE49-F238E27FC236}">
                  <a16:creationId xmlns:a16="http://schemas.microsoft.com/office/drawing/2014/main" id="{B6DDC576-8DC9-EB55-B794-50814062E1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1" name="Picture 14">
            <a:extLst>
              <a:ext uri="{FF2B5EF4-FFF2-40B4-BE49-F238E27FC236}">
                <a16:creationId xmlns:a16="http://schemas.microsoft.com/office/drawing/2014/main" id="{B26F60DB-2673-E669-2ACC-7A531AF7F9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4">
            <a:extLst>
              <a:ext uri="{FF2B5EF4-FFF2-40B4-BE49-F238E27FC236}">
                <a16:creationId xmlns:a16="http://schemas.microsoft.com/office/drawing/2014/main" id="{DB30637C-9478-4D21-17C6-00B7479384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spTree>
    <p:extLst>
      <p:ext uri="{BB962C8B-B14F-4D97-AF65-F5344CB8AC3E}">
        <p14:creationId xmlns:p14="http://schemas.microsoft.com/office/powerpoint/2010/main" val="588240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6148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Recommendations</a:t>
            </a:r>
            <a:r>
              <a:rPr kumimoji="0" lang="en-US" sz="4000" b="1" i="0" u="none" strike="noStrike" kern="1200" cap="none" spc="0" normalizeH="0" baseline="0" noProof="0" dirty="0">
                <a:ln>
                  <a:noFill/>
                </a:ln>
                <a:solidFill>
                  <a:srgbClr val="70AD47">
                    <a:lumMod val="50000"/>
                  </a:srgbClr>
                </a:solidFill>
                <a:effectLst/>
                <a:uLnTx/>
                <a:uFillTx/>
                <a:latin typeface="Calibri Light" panose="020F0302020204030204"/>
                <a:ea typeface="+mj-ea"/>
                <a:cs typeface="+mj-cs"/>
              </a:rPr>
              <a:t> </a:t>
            </a:r>
            <a:endParaRPr kumimoji="0" lang="en-US" sz="3800" b="0" i="0" u="none" strike="noStrike" kern="1200" cap="none" spc="0" normalizeH="0" baseline="0" noProof="0" dirty="0">
              <a:ln>
                <a:noFill/>
              </a:ln>
              <a:solidFill>
                <a:srgbClr val="70AD47">
                  <a:lumMod val="50000"/>
                </a:srgbClr>
              </a:solidFill>
              <a:effectLst/>
              <a:uLnTx/>
              <a:uFillTx/>
              <a:latin typeface="Calibri Light" panose="020F0302020204030204"/>
              <a:ea typeface="+mj-ea"/>
              <a:cs typeface="+mj-cs"/>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Espace réservé du contenu 2">
            <a:extLst>
              <a:ext uri="{FF2B5EF4-FFF2-40B4-BE49-F238E27FC236}">
                <a16:creationId xmlns:a16="http://schemas.microsoft.com/office/drawing/2014/main" id="{05877467-18D8-D9EC-CD32-3340F37B85C4}"/>
              </a:ext>
            </a:extLst>
          </p:cNvPr>
          <p:cNvSpPr txBox="1">
            <a:spLocks/>
          </p:cNvSpPr>
          <p:nvPr/>
        </p:nvSpPr>
        <p:spPr>
          <a:xfrm>
            <a:off x="212676" y="1546939"/>
            <a:ext cx="11979324" cy="45142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Digitized the campaign to improve data quality for better decision-making;</a:t>
            </a: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Recruit a sufficient number of CDs who know and control their coverage areas;</a:t>
            </a: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Involve community leaders in distribution (women's leaders, youth leaders, leaders of associations, etc.) in large towns;</a:t>
            </a: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Give priority to students trained in health schools when recruiting CDs in large towns;</a:t>
            </a: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More time of training in urban districts</a:t>
            </a:r>
            <a:endParaRPr kumimoji="0" lang="fr-CA"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7399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6148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Recommendations</a:t>
            </a:r>
            <a:r>
              <a:rPr kumimoji="0" lang="en-US" sz="4000" b="1" i="0" u="none" strike="noStrike" kern="1200" cap="none" spc="0" normalizeH="0" baseline="0" noProof="0" dirty="0">
                <a:ln>
                  <a:noFill/>
                </a:ln>
                <a:solidFill>
                  <a:srgbClr val="70AD47">
                    <a:lumMod val="50000"/>
                  </a:srgbClr>
                </a:solidFill>
                <a:effectLst/>
                <a:uLnTx/>
                <a:uFillTx/>
                <a:latin typeface="Calibri Light" panose="020F0302020204030204"/>
                <a:ea typeface="+mj-ea"/>
                <a:cs typeface="+mj-cs"/>
              </a:rPr>
              <a:t> </a:t>
            </a:r>
            <a:endParaRPr kumimoji="0" lang="en-US" sz="3800" b="0" i="0" u="none" strike="noStrike" kern="1200" cap="none" spc="0" normalizeH="0" baseline="0" noProof="0" dirty="0">
              <a:ln>
                <a:noFill/>
              </a:ln>
              <a:solidFill>
                <a:srgbClr val="70AD47">
                  <a:lumMod val="50000"/>
                </a:srgbClr>
              </a:solidFill>
              <a:effectLst/>
              <a:uLnTx/>
              <a:uFillTx/>
              <a:latin typeface="Calibri Light" panose="020F0302020204030204"/>
              <a:ea typeface="+mj-ea"/>
              <a:cs typeface="+mj-cs"/>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Espace réservé du contenu 2">
            <a:extLst>
              <a:ext uri="{FF2B5EF4-FFF2-40B4-BE49-F238E27FC236}">
                <a16:creationId xmlns:a16="http://schemas.microsoft.com/office/drawing/2014/main" id="{D0E29A72-2938-7640-67B1-A97F47491F5F}"/>
              </a:ext>
            </a:extLst>
          </p:cNvPr>
          <p:cNvSpPr txBox="1">
            <a:spLocks/>
          </p:cNvSpPr>
          <p:nvPr/>
        </p:nvSpPr>
        <p:spPr>
          <a:xfrm>
            <a:off x="247481" y="1418584"/>
            <a:ext cx="12074434" cy="42062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Improve support for supervisors and CDs and make resources available;</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Maximize on the dynamism of the CDs and their level of education in order to face the questions of intellectual populations;</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Involve private health-care structures in order to reach children from privileged backgrounds</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Use social media networks for communication in urban centers, and start raising awareness a month before the campaign begins</a:t>
            </a:r>
            <a:endParaRPr kumimoji="0" lang="fr-CA"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4727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6148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Recommendations</a:t>
            </a:r>
            <a:r>
              <a:rPr kumimoji="0" lang="en-US" sz="4000" b="1" i="0" u="none" strike="noStrike" kern="1200" cap="none" spc="0" normalizeH="0" baseline="0" noProof="0" dirty="0">
                <a:ln>
                  <a:noFill/>
                </a:ln>
                <a:solidFill>
                  <a:srgbClr val="70AD47">
                    <a:lumMod val="50000"/>
                  </a:srgbClr>
                </a:solidFill>
                <a:effectLst/>
                <a:uLnTx/>
                <a:uFillTx/>
                <a:latin typeface="Calibri Light" panose="020F0302020204030204"/>
                <a:ea typeface="+mj-ea"/>
                <a:cs typeface="+mj-cs"/>
              </a:rPr>
              <a:t> </a:t>
            </a:r>
            <a:endParaRPr kumimoji="0" lang="en-US" sz="3800" b="0" i="0" u="none" strike="noStrike" kern="1200" cap="none" spc="0" normalizeH="0" baseline="0" noProof="0" dirty="0">
              <a:ln>
                <a:noFill/>
              </a:ln>
              <a:solidFill>
                <a:srgbClr val="70AD47">
                  <a:lumMod val="50000"/>
                </a:srgbClr>
              </a:solidFill>
              <a:effectLst/>
              <a:uLnTx/>
              <a:uFillTx/>
              <a:latin typeface="Calibri Light" panose="020F0302020204030204"/>
              <a:ea typeface="+mj-ea"/>
              <a:cs typeface="+mj-cs"/>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Espace réservé du contenu 2">
            <a:extLst>
              <a:ext uri="{FF2B5EF4-FFF2-40B4-BE49-F238E27FC236}">
                <a16:creationId xmlns:a16="http://schemas.microsoft.com/office/drawing/2014/main" id="{A72E334E-F9BE-8F70-0C01-64E7E86DABD4}"/>
              </a:ext>
            </a:extLst>
          </p:cNvPr>
          <p:cNvSpPr txBox="1">
            <a:spLocks/>
          </p:cNvSpPr>
          <p:nvPr/>
        </p:nvSpPr>
        <p:spPr>
          <a:xfrm>
            <a:off x="320981" y="1484992"/>
            <a:ext cx="11717382" cy="43760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Collaborate with the Ministry of Education and day-care centers in order to reach children who escape the doorstep;</a:t>
            </a:r>
            <a:endParaRPr kumimoji="0" lang="fr-CA"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Integration of the SMC into the routine activities EPI;</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Switch to supervised administration of the three doses;</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Set up fixed sites at markets and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yaars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Involve and motivate community leaders (Imam, priest, chief, etc.)</a:t>
            </a: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6900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012641-D2D6-72C8-A9A9-A681C2872FD2}"/>
              </a:ext>
            </a:extLst>
          </p:cNvPr>
          <p:cNvSpPr/>
          <p:nvPr/>
        </p:nvSpPr>
        <p:spPr>
          <a:xfrm>
            <a:off x="-194872" y="-239843"/>
            <a:ext cx="12516787" cy="6370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 10">
            <a:extLst>
              <a:ext uri="{FF2B5EF4-FFF2-40B4-BE49-F238E27FC236}">
                <a16:creationId xmlns:a16="http://schemas.microsoft.com/office/drawing/2014/main" id="{3E7594CC-4114-573D-CADA-2CDE60777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sp>
        <p:nvSpPr>
          <p:cNvPr id="13" name="Rectangle 12">
            <a:extLst>
              <a:ext uri="{FF2B5EF4-FFF2-40B4-BE49-F238E27FC236}">
                <a16:creationId xmlns:a16="http://schemas.microsoft.com/office/drawing/2014/main" id="{0B86BB42-AC77-02A3-F66B-011C9143D588}"/>
              </a:ext>
            </a:extLst>
          </p:cNvPr>
          <p:cNvSpPr/>
          <p:nvPr/>
        </p:nvSpPr>
        <p:spPr>
          <a:xfrm>
            <a:off x="1" y="5861050"/>
            <a:ext cx="12192000"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e 15">
            <a:extLst>
              <a:ext uri="{FF2B5EF4-FFF2-40B4-BE49-F238E27FC236}">
                <a16:creationId xmlns:a16="http://schemas.microsoft.com/office/drawing/2014/main" id="{FA931FF2-DC2B-0084-4C7B-5AF3CA900887}"/>
              </a:ext>
            </a:extLst>
          </p:cNvPr>
          <p:cNvGrpSpPr/>
          <p:nvPr/>
        </p:nvGrpSpPr>
        <p:grpSpPr>
          <a:xfrm>
            <a:off x="212676" y="6146404"/>
            <a:ext cx="7238900" cy="689215"/>
            <a:chOff x="4251398" y="6178167"/>
            <a:chExt cx="7238900" cy="689215"/>
          </a:xfrm>
        </p:grpSpPr>
        <p:pic>
          <p:nvPicPr>
            <p:cNvPr id="18" name="Image 12">
              <a:extLst>
                <a:ext uri="{FF2B5EF4-FFF2-40B4-BE49-F238E27FC236}">
                  <a16:creationId xmlns:a16="http://schemas.microsoft.com/office/drawing/2014/main" id="{42575344-633E-69C4-5EAB-753022100A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9" name="Image 13">
              <a:extLst>
                <a:ext uri="{FF2B5EF4-FFF2-40B4-BE49-F238E27FC236}">
                  <a16:creationId xmlns:a16="http://schemas.microsoft.com/office/drawing/2014/main" id="{70CFF894-BEE0-7B45-5DA9-277AE0097F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20" name="Image 14">
              <a:extLst>
                <a:ext uri="{FF2B5EF4-FFF2-40B4-BE49-F238E27FC236}">
                  <a16:creationId xmlns:a16="http://schemas.microsoft.com/office/drawing/2014/main" id="{67C2B653-C258-0092-BFE2-14C65D7DC2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21" name="Image 11">
              <a:extLst>
                <a:ext uri="{FF2B5EF4-FFF2-40B4-BE49-F238E27FC236}">
                  <a16:creationId xmlns:a16="http://schemas.microsoft.com/office/drawing/2014/main" id="{0DEF8756-F5D1-4DCC-FDED-5229B83F62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sp>
        <p:nvSpPr>
          <p:cNvPr id="2" name="Title 1">
            <a:extLst>
              <a:ext uri="{FF2B5EF4-FFF2-40B4-BE49-F238E27FC236}">
                <a16:creationId xmlns:a16="http://schemas.microsoft.com/office/drawing/2014/main" id="{F3301C05-691C-5AD0-58FB-E909F59A88EA}"/>
              </a:ext>
            </a:extLst>
          </p:cNvPr>
          <p:cNvSpPr txBox="1">
            <a:spLocks/>
          </p:cNvSpPr>
          <p:nvPr/>
        </p:nvSpPr>
        <p:spPr>
          <a:xfrm>
            <a:off x="212676" y="161485"/>
            <a:ext cx="11029065" cy="95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Conclusions</a:t>
            </a:r>
            <a:endParaRPr kumimoji="0" lang="en-US" sz="54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4" name="Image 4">
            <a:extLst>
              <a:ext uri="{FF2B5EF4-FFF2-40B4-BE49-F238E27FC236}">
                <a16:creationId xmlns:a16="http://schemas.microsoft.com/office/drawing/2014/main" id="{D99A61E7-A1D1-175F-DFA6-398476DAB3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11740" y="5962840"/>
            <a:ext cx="924528" cy="872778"/>
          </a:xfrm>
          <a:prstGeom prst="rect">
            <a:avLst/>
          </a:prstGeom>
          <a:noFill/>
          <a:ln>
            <a:noFill/>
          </a:ln>
        </p:spPr>
      </p:pic>
      <p:pic>
        <p:nvPicPr>
          <p:cNvPr id="15" name="Picture 14">
            <a:extLst>
              <a:ext uri="{FF2B5EF4-FFF2-40B4-BE49-F238E27FC236}">
                <a16:creationId xmlns:a16="http://schemas.microsoft.com/office/drawing/2014/main" id="{15E4E2D8-4B81-DE72-A118-3CE6F12195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401" y="5962840"/>
            <a:ext cx="1013583" cy="95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156D95FA-B9CA-EC19-90C7-B6A9514C716A}"/>
              </a:ext>
            </a:extLst>
          </p:cNvPr>
          <p:cNvSpPr txBox="1">
            <a:spLocks/>
          </p:cNvSpPr>
          <p:nvPr/>
        </p:nvSpPr>
        <p:spPr>
          <a:xfrm>
            <a:off x="474642" y="1460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Espace réservé du contenu 2">
            <a:extLst>
              <a:ext uri="{FF2B5EF4-FFF2-40B4-BE49-F238E27FC236}">
                <a16:creationId xmlns:a16="http://schemas.microsoft.com/office/drawing/2014/main" id="{1AAB8941-E77B-F334-B149-45C040EC8DA3}"/>
              </a:ext>
            </a:extLst>
          </p:cNvPr>
          <p:cNvSpPr txBox="1">
            <a:spLocks/>
          </p:cNvSpPr>
          <p:nvPr/>
        </p:nvSpPr>
        <p:spPr>
          <a:xfrm>
            <a:off x="140966" y="1542694"/>
            <a:ext cx="11845109" cy="48985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study identified the challenges to SMC delivery  in urban areas and the factors that have facilitated its adoption in rural Burkina Faso</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Good practices adopted by some rural health facilities have enabled them to achieve high coverage performance</a:t>
            </a:r>
          </a:p>
          <a:p>
            <a:pPr marL="457200" marR="0" lvl="0" indent="-457200" algn="l" defTabSz="914400" rtl="0" eaLnBrk="1" fontAlgn="auto" latinLnBrk="0" hangingPunct="1">
              <a:lnSpc>
                <a:spcPct val="110000"/>
              </a:lnSpc>
              <a:spcBef>
                <a:spcPts val="100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These strategies should be applied in urban areas in order to improve coverage and the quality of SMC</a:t>
            </a: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78657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0">
            <a:extLst>
              <a:ext uri="{FF2B5EF4-FFF2-40B4-BE49-F238E27FC236}">
                <a16:creationId xmlns:a16="http://schemas.microsoft.com/office/drawing/2014/main" id="{189549EC-0A0A-6495-FA99-5800278C4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014" y="2236417"/>
            <a:ext cx="1919764" cy="1919764"/>
          </a:xfrm>
          <a:prstGeom prst="rect">
            <a:avLst/>
          </a:prstGeom>
        </p:spPr>
      </p:pic>
      <p:grpSp>
        <p:nvGrpSpPr>
          <p:cNvPr id="3" name="Groupe 15">
            <a:extLst>
              <a:ext uri="{FF2B5EF4-FFF2-40B4-BE49-F238E27FC236}">
                <a16:creationId xmlns:a16="http://schemas.microsoft.com/office/drawing/2014/main" id="{17F5932F-0D10-D1CF-F986-A4D8A62099AE}"/>
              </a:ext>
            </a:extLst>
          </p:cNvPr>
          <p:cNvGrpSpPr/>
          <p:nvPr/>
        </p:nvGrpSpPr>
        <p:grpSpPr>
          <a:xfrm>
            <a:off x="212676" y="6146404"/>
            <a:ext cx="7238900" cy="689215"/>
            <a:chOff x="4251398" y="6178167"/>
            <a:chExt cx="7238900" cy="689215"/>
          </a:xfrm>
        </p:grpSpPr>
        <p:pic>
          <p:nvPicPr>
            <p:cNvPr id="4" name="Image 12">
              <a:extLst>
                <a:ext uri="{FF2B5EF4-FFF2-40B4-BE49-F238E27FC236}">
                  <a16:creationId xmlns:a16="http://schemas.microsoft.com/office/drawing/2014/main" id="{EEBD40DE-C1A8-D303-A7A5-6C6E6A6F2F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5" name="Image 13">
              <a:extLst>
                <a:ext uri="{FF2B5EF4-FFF2-40B4-BE49-F238E27FC236}">
                  <a16:creationId xmlns:a16="http://schemas.microsoft.com/office/drawing/2014/main" id="{29973057-4220-00CB-F7E5-46BB62F3B3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6" name="Image 14">
              <a:extLst>
                <a:ext uri="{FF2B5EF4-FFF2-40B4-BE49-F238E27FC236}">
                  <a16:creationId xmlns:a16="http://schemas.microsoft.com/office/drawing/2014/main" id="{5BF6EAFD-CDFC-8A5B-6FFE-D4939A94D9C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7" name="Image 11">
              <a:extLst>
                <a:ext uri="{FF2B5EF4-FFF2-40B4-BE49-F238E27FC236}">
                  <a16:creationId xmlns:a16="http://schemas.microsoft.com/office/drawing/2014/main" id="{FC6B0C68-CAA8-CF6F-6649-CFC192C51C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0" name="Image 9">
            <a:extLst>
              <a:ext uri="{FF2B5EF4-FFF2-40B4-BE49-F238E27FC236}">
                <a16:creationId xmlns:a16="http://schemas.microsoft.com/office/drawing/2014/main" id="{DE4BD898-2125-1CB2-A51E-5D1A2BA5A12E}"/>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10138951" y="5588821"/>
            <a:ext cx="1928902" cy="1136840"/>
          </a:xfrm>
          <a:prstGeom prst="rect">
            <a:avLst/>
          </a:prstGeom>
        </p:spPr>
      </p:pic>
      <p:pic>
        <p:nvPicPr>
          <p:cNvPr id="9" name="Image 4">
            <a:extLst>
              <a:ext uri="{FF2B5EF4-FFF2-40B4-BE49-F238E27FC236}">
                <a16:creationId xmlns:a16="http://schemas.microsoft.com/office/drawing/2014/main" id="{87567B67-64DC-5C0E-473D-D24E22A5A6B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73945" y="2384158"/>
            <a:ext cx="1919764" cy="1812306"/>
          </a:xfrm>
          <a:prstGeom prst="rect">
            <a:avLst/>
          </a:prstGeom>
          <a:noFill/>
          <a:ln>
            <a:noFill/>
          </a:ln>
        </p:spPr>
      </p:pic>
      <p:pic>
        <p:nvPicPr>
          <p:cNvPr id="11" name="Picture 10">
            <a:extLst>
              <a:ext uri="{FF2B5EF4-FFF2-40B4-BE49-F238E27FC236}">
                <a16:creationId xmlns:a16="http://schemas.microsoft.com/office/drawing/2014/main" id="{397C75E4-6ACD-8FB2-223E-2AE1EA99AC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7103" y="2269026"/>
            <a:ext cx="1919764" cy="181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1FFFD90-00B5-289C-CEE3-69EB5D8AFE87}"/>
              </a:ext>
            </a:extLst>
          </p:cNvPr>
          <p:cNvSpPr txBox="1"/>
          <p:nvPr/>
        </p:nvSpPr>
        <p:spPr>
          <a:xfrm>
            <a:off x="2599921" y="1042001"/>
            <a:ext cx="73638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rPr>
              <a:t>Merci de </a:t>
            </a:r>
            <a:r>
              <a:rPr kumimoji="0" lang="en-GB" sz="4000" b="1" i="0" u="none" strike="noStrike" kern="1200" cap="none" spc="0" normalizeH="0" baseline="0" noProof="0" dirty="0" err="1">
                <a:ln>
                  <a:noFill/>
                </a:ln>
                <a:solidFill>
                  <a:prstClr val="black"/>
                </a:solidFill>
                <a:effectLst/>
                <a:uLnTx/>
                <a:uFillTx/>
                <a:latin typeface="Calibri" panose="020F0502020204030204"/>
                <a:ea typeface="+mn-ea"/>
                <a:cs typeface="+mn-cs"/>
              </a:rPr>
              <a:t>Votre</a:t>
            </a:r>
            <a:r>
              <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rPr>
              <a:t> Aimable Attention</a:t>
            </a:r>
          </a:p>
        </p:txBody>
      </p:sp>
    </p:spTree>
    <p:extLst>
      <p:ext uri="{BB962C8B-B14F-4D97-AF65-F5344CB8AC3E}">
        <p14:creationId xmlns:p14="http://schemas.microsoft.com/office/powerpoint/2010/main" val="3315650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067D-B891-0642-A952-EDAB63EA9086}"/>
              </a:ext>
            </a:extLst>
          </p:cNvPr>
          <p:cNvSpPr>
            <a:spLocks noGrp="1"/>
          </p:cNvSpPr>
          <p:nvPr>
            <p:ph type="title"/>
          </p:nvPr>
        </p:nvSpPr>
        <p:spPr>
          <a:xfrm>
            <a:off x="152400" y="150813"/>
            <a:ext cx="5987143" cy="1325563"/>
          </a:xfrm>
        </p:spPr>
        <p:txBody>
          <a:bodyPr>
            <a:normAutofit/>
          </a:bodyPr>
          <a:lstStyle/>
          <a:p>
            <a:r>
              <a:rPr lang="en-US" sz="4000" b="1" dirty="0">
                <a:latin typeface="Arial Narrow" panose="020B0606020202030204" pitchFamily="34" charset="0"/>
              </a:rPr>
              <a:t>Objectives of OPT-SMC</a:t>
            </a:r>
          </a:p>
        </p:txBody>
      </p:sp>
      <p:sp>
        <p:nvSpPr>
          <p:cNvPr id="3" name="Content Placeholder 2">
            <a:extLst>
              <a:ext uri="{FF2B5EF4-FFF2-40B4-BE49-F238E27FC236}">
                <a16:creationId xmlns:a16="http://schemas.microsoft.com/office/drawing/2014/main" id="{B08414A8-7A5D-9B40-B9E0-582034DE12FC}"/>
              </a:ext>
            </a:extLst>
          </p:cNvPr>
          <p:cNvSpPr>
            <a:spLocks noGrp="1"/>
          </p:cNvSpPr>
          <p:nvPr>
            <p:ph idx="1"/>
          </p:nvPr>
        </p:nvSpPr>
        <p:spPr>
          <a:xfrm>
            <a:off x="240863" y="1362074"/>
            <a:ext cx="7350561" cy="5205993"/>
          </a:xfrm>
        </p:spPr>
        <p:txBody>
          <a:bodyPr>
            <a:noAutofit/>
          </a:bodyPr>
          <a:lstStyle/>
          <a:p>
            <a:pPr marL="0" indent="0">
              <a:spcBef>
                <a:spcPts val="600"/>
              </a:spcBef>
              <a:spcAft>
                <a:spcPts val="600"/>
              </a:spcAft>
              <a:buNone/>
            </a:pPr>
            <a:r>
              <a:rPr lang="en-US" sz="2200" b="1" dirty="0">
                <a:solidFill>
                  <a:schemeClr val="bg2">
                    <a:lumMod val="10000"/>
                  </a:schemeClr>
                </a:solidFill>
                <a:latin typeface="+mn-lt"/>
              </a:rPr>
              <a:t>Strengthening the capacities </a:t>
            </a:r>
            <a:r>
              <a:rPr lang="en-US" sz="2200" dirty="0">
                <a:solidFill>
                  <a:schemeClr val="bg2">
                    <a:lumMod val="10000"/>
                  </a:schemeClr>
                </a:solidFill>
                <a:latin typeface="+mn-lt"/>
              </a:rPr>
              <a:t>of the NMPs implementing SMC: </a:t>
            </a:r>
          </a:p>
          <a:p>
            <a:pPr marL="800100" lvl="1" indent="-342900" defTabSz="180000">
              <a:spcAft>
                <a:spcPts val="600"/>
              </a:spcAft>
              <a:buFontTx/>
              <a:buChar char="-"/>
            </a:pPr>
            <a:r>
              <a:rPr lang="en-US" sz="2200" dirty="0">
                <a:solidFill>
                  <a:schemeClr val="bg2">
                    <a:lumMod val="10000"/>
                  </a:schemeClr>
                </a:solidFill>
                <a:latin typeface="+mn-lt"/>
              </a:rPr>
              <a:t>To define research priorities for </a:t>
            </a:r>
            <a:r>
              <a:rPr lang="en-US" sz="2200" b="1" dirty="0">
                <a:solidFill>
                  <a:schemeClr val="bg2">
                    <a:lumMod val="10000"/>
                  </a:schemeClr>
                </a:solidFill>
                <a:latin typeface="+mn-lt"/>
              </a:rPr>
              <a:t>optimizing SMC effectiveness</a:t>
            </a:r>
          </a:p>
          <a:p>
            <a:pPr marL="800100" lvl="1" indent="-342900" defTabSz="180000">
              <a:spcAft>
                <a:spcPts val="600"/>
              </a:spcAft>
              <a:buFontTx/>
              <a:buChar char="-"/>
            </a:pPr>
            <a:r>
              <a:rPr lang="en-US" sz="2200" dirty="0">
                <a:solidFill>
                  <a:schemeClr val="bg2">
                    <a:lumMod val="10000"/>
                  </a:schemeClr>
                </a:solidFill>
                <a:latin typeface="+mn-lt"/>
              </a:rPr>
              <a:t>To </a:t>
            </a:r>
            <a:r>
              <a:rPr lang="en-US" sz="2200" b="1" dirty="0">
                <a:solidFill>
                  <a:schemeClr val="bg2">
                    <a:lumMod val="10000"/>
                  </a:schemeClr>
                </a:solidFill>
                <a:latin typeface="+mn-lt"/>
              </a:rPr>
              <a:t>conduct IR/OR projects </a:t>
            </a:r>
            <a:r>
              <a:rPr lang="en-US" sz="2200" dirty="0">
                <a:solidFill>
                  <a:schemeClr val="bg2">
                    <a:lumMod val="10000"/>
                  </a:schemeClr>
                </a:solidFill>
                <a:latin typeface="+mn-lt"/>
              </a:rPr>
              <a:t>for improving SMC effectiveness: </a:t>
            </a:r>
          </a:p>
          <a:p>
            <a:pPr marL="800100" lvl="1" indent="-342900" defTabSz="180000">
              <a:spcAft>
                <a:spcPts val="600"/>
              </a:spcAft>
              <a:buFontTx/>
              <a:buChar char="-"/>
            </a:pPr>
            <a:r>
              <a:rPr lang="en-US" sz="2200" dirty="0">
                <a:solidFill>
                  <a:schemeClr val="bg2">
                    <a:lumMod val="10000"/>
                  </a:schemeClr>
                </a:solidFill>
                <a:latin typeface="+mn-lt"/>
              </a:rPr>
              <a:t>interpret and make use of malaria surveillance data</a:t>
            </a:r>
          </a:p>
          <a:p>
            <a:pPr marL="800100" lvl="1" indent="-342900" defTabSz="180000">
              <a:spcAft>
                <a:spcPts val="600"/>
              </a:spcAft>
              <a:buFontTx/>
              <a:buChar char="-"/>
            </a:pPr>
            <a:r>
              <a:rPr lang="en-US" sz="2200" dirty="0">
                <a:solidFill>
                  <a:schemeClr val="bg2">
                    <a:lumMod val="10000"/>
                  </a:schemeClr>
                </a:solidFill>
                <a:latin typeface="+mn-lt"/>
              </a:rPr>
              <a:t>target effectively (high risk populations and periods of the year)</a:t>
            </a:r>
          </a:p>
          <a:p>
            <a:pPr marL="800100" lvl="1" indent="-342900" defTabSz="180000">
              <a:spcAft>
                <a:spcPts val="600"/>
              </a:spcAft>
              <a:buFontTx/>
              <a:buChar char="-"/>
            </a:pPr>
            <a:r>
              <a:rPr lang="en-US" sz="2200" dirty="0">
                <a:solidFill>
                  <a:schemeClr val="bg2">
                    <a:lumMod val="10000"/>
                  </a:schemeClr>
                </a:solidFill>
                <a:latin typeface="+mn-lt"/>
              </a:rPr>
              <a:t>monitor delivery, uptake and effectiveness</a:t>
            </a:r>
          </a:p>
          <a:p>
            <a:pPr marL="0" indent="0">
              <a:spcBef>
                <a:spcPts val="600"/>
              </a:spcBef>
              <a:spcAft>
                <a:spcPts val="600"/>
              </a:spcAft>
              <a:buNone/>
            </a:pPr>
            <a:r>
              <a:rPr lang="en-GB" sz="2200" b="1" dirty="0">
                <a:solidFill>
                  <a:schemeClr val="bg2">
                    <a:lumMod val="10000"/>
                  </a:schemeClr>
                </a:solidFill>
                <a:latin typeface="+mn-lt"/>
              </a:rPr>
              <a:t>Promote inter-country collaboration, sharing of information and expertise</a:t>
            </a:r>
            <a:endParaRPr lang="en-US" sz="2200" b="1" dirty="0">
              <a:solidFill>
                <a:schemeClr val="bg2">
                  <a:lumMod val="10000"/>
                </a:schemeClr>
              </a:solidFill>
              <a:latin typeface="+mn-lt"/>
            </a:endParaRPr>
          </a:p>
          <a:p>
            <a:pPr marL="0" indent="0">
              <a:spcBef>
                <a:spcPts val="600"/>
              </a:spcBef>
              <a:spcAft>
                <a:spcPts val="600"/>
              </a:spcAft>
              <a:buNone/>
            </a:pPr>
            <a:endParaRPr lang="en-US" sz="2400" b="1" dirty="0">
              <a:solidFill>
                <a:schemeClr val="bg2">
                  <a:lumMod val="10000"/>
                </a:schemeClr>
              </a:solidFill>
              <a:latin typeface="Arial Narrow" panose="020B0606020202030204" pitchFamily="34" charset="0"/>
            </a:endParaRPr>
          </a:p>
          <a:p>
            <a:pPr>
              <a:spcBef>
                <a:spcPts val="600"/>
              </a:spcBef>
              <a:spcAft>
                <a:spcPts val="600"/>
              </a:spcAft>
            </a:pPr>
            <a:endParaRPr lang="en-US" sz="2000" dirty="0"/>
          </a:p>
        </p:txBody>
      </p:sp>
      <p:pic>
        <p:nvPicPr>
          <p:cNvPr id="5" name="Picture 4">
            <a:extLst>
              <a:ext uri="{FF2B5EF4-FFF2-40B4-BE49-F238E27FC236}">
                <a16:creationId xmlns:a16="http://schemas.microsoft.com/office/drawing/2014/main" id="{79660656-D8EF-40FF-873A-E0EBFE9DAE97}"/>
              </a:ext>
            </a:extLst>
          </p:cNvPr>
          <p:cNvPicPr>
            <a:picLocks noChangeAspect="1"/>
          </p:cNvPicPr>
          <p:nvPr/>
        </p:nvPicPr>
        <p:blipFill>
          <a:blip r:embed="rId2"/>
          <a:stretch>
            <a:fillRect/>
          </a:stretch>
        </p:blipFill>
        <p:spPr>
          <a:xfrm>
            <a:off x="7779476" y="1180370"/>
            <a:ext cx="4412524" cy="4784326"/>
          </a:xfrm>
          <a:prstGeom prst="rect">
            <a:avLst/>
          </a:prstGeom>
        </p:spPr>
      </p:pic>
    </p:spTree>
    <p:extLst>
      <p:ext uri="{BB962C8B-B14F-4D97-AF65-F5344CB8AC3E}">
        <p14:creationId xmlns:p14="http://schemas.microsoft.com/office/powerpoint/2010/main" val="3752153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24146" y="0"/>
            <a:ext cx="208357" cy="6858000"/>
            <a:chOff x="8028384" y="536648"/>
            <a:chExt cx="864096" cy="2892514"/>
          </a:xfrm>
        </p:grpSpPr>
        <p:sp>
          <p:nvSpPr>
            <p:cNvPr id="7" name="Rectangle 6"/>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8" name="Rectangle 7"/>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9" name="Rectangle 8"/>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4" name="Rectangle 3"/>
          <p:cNvSpPr/>
          <p:nvPr/>
        </p:nvSpPr>
        <p:spPr>
          <a:xfrm>
            <a:off x="1916497" y="160009"/>
            <a:ext cx="8208912" cy="1489382"/>
          </a:xfrm>
          <a:prstGeom prst="rect">
            <a:avLst/>
          </a:prstGeom>
        </p:spPr>
        <p:txBody>
          <a:bodyPr wrap="square">
            <a:spAutoFit/>
          </a:bodyPr>
          <a:lstStyle/>
          <a:p>
            <a:pPr algn="ctr">
              <a:lnSpc>
                <a:spcPct val="150000"/>
              </a:lnSpc>
            </a:pPr>
            <a:r>
              <a:rPr lang="fr-FR" sz="3600" b="1" dirty="0" err="1">
                <a:solidFill>
                  <a:prstClr val="black"/>
                </a:solidFill>
                <a:latin typeface="Segoe UI Light" panose="020B0502040204020203" pitchFamily="34" charset="0"/>
                <a:cs typeface="Segoe UI Light" panose="020B0502040204020203" pitchFamily="34" charset="0"/>
              </a:rPr>
              <a:t>Optimizing</a:t>
            </a:r>
            <a:r>
              <a:rPr lang="fr-FR" sz="3600" b="1" dirty="0">
                <a:solidFill>
                  <a:prstClr val="black"/>
                </a:solidFill>
                <a:latin typeface="Segoe UI Light" panose="020B0502040204020203" pitchFamily="34" charset="0"/>
                <a:cs typeface="Segoe UI Light" panose="020B0502040204020203" pitchFamily="34" charset="0"/>
              </a:rPr>
              <a:t> SMC </a:t>
            </a:r>
            <a:r>
              <a:rPr lang="fr-FR" sz="3600" b="1" dirty="0" err="1">
                <a:solidFill>
                  <a:prstClr val="black"/>
                </a:solidFill>
                <a:latin typeface="Segoe UI Light" panose="020B0502040204020203" pitchFamily="34" charset="0"/>
                <a:cs typeface="Segoe UI Light" panose="020B0502040204020203" pitchFamily="34" charset="0"/>
              </a:rPr>
              <a:t>delivery</a:t>
            </a:r>
            <a:r>
              <a:rPr lang="fr-FR" sz="3600" b="1" dirty="0">
                <a:solidFill>
                  <a:prstClr val="black"/>
                </a:solidFill>
                <a:latin typeface="Segoe UI Light" panose="020B0502040204020203" pitchFamily="34" charset="0"/>
                <a:cs typeface="Segoe UI Light" panose="020B0502040204020203" pitchFamily="34" charset="0"/>
              </a:rPr>
              <a:t> in </a:t>
            </a:r>
            <a:r>
              <a:rPr lang="fr-FR" sz="3600" b="1" dirty="0" err="1">
                <a:solidFill>
                  <a:prstClr val="black"/>
                </a:solidFill>
                <a:latin typeface="Segoe UI Light" panose="020B0502040204020203" pitchFamily="34" charset="0"/>
                <a:cs typeface="Segoe UI Light" panose="020B0502040204020203" pitchFamily="34" charset="0"/>
              </a:rPr>
              <a:t>Guinea</a:t>
            </a:r>
            <a:endParaRPr lang="fr-FR" sz="3600" b="1" dirty="0">
              <a:solidFill>
                <a:prstClr val="black"/>
              </a:solidFill>
              <a:latin typeface="Segoe UI Light" panose="020B0502040204020203" pitchFamily="34" charset="0"/>
              <a:cs typeface="Segoe UI Light" panose="020B0502040204020203" pitchFamily="34" charset="0"/>
            </a:endParaRPr>
          </a:p>
          <a:p>
            <a:pPr algn="ctr">
              <a:lnSpc>
                <a:spcPct val="150000"/>
              </a:lnSpc>
            </a:pPr>
            <a:r>
              <a:rPr lang="fr-FR" sz="2800" i="1" dirty="0">
                <a:solidFill>
                  <a:prstClr val="black"/>
                </a:solidFill>
                <a:latin typeface="Segoe UI Light" panose="020B0502040204020203" pitchFamily="34" charset="0"/>
                <a:cs typeface="Segoe UI Light" panose="020B0502040204020203" pitchFamily="34" charset="0"/>
              </a:rPr>
              <a:t>An </a:t>
            </a:r>
            <a:r>
              <a:rPr lang="fr-FR" sz="2800" i="1" dirty="0" err="1">
                <a:solidFill>
                  <a:prstClr val="black"/>
                </a:solidFill>
                <a:latin typeface="Segoe UI Light" panose="020B0502040204020203" pitchFamily="34" charset="0"/>
                <a:cs typeface="Segoe UI Light" panose="020B0502040204020203" pitchFamily="34" charset="0"/>
              </a:rPr>
              <a:t>implementation</a:t>
            </a:r>
            <a:r>
              <a:rPr lang="fr-FR" sz="2800" i="1" dirty="0">
                <a:solidFill>
                  <a:prstClr val="black"/>
                </a:solidFill>
                <a:latin typeface="Segoe UI Light" panose="020B0502040204020203" pitchFamily="34" charset="0"/>
                <a:cs typeface="Segoe UI Light" panose="020B0502040204020203" pitchFamily="34" charset="0"/>
              </a:rPr>
              <a:t> </a:t>
            </a:r>
            <a:r>
              <a:rPr lang="fr-FR" sz="2800" i="1" dirty="0" err="1">
                <a:solidFill>
                  <a:prstClr val="black"/>
                </a:solidFill>
                <a:latin typeface="Segoe UI Light" panose="020B0502040204020203" pitchFamily="34" charset="0"/>
                <a:cs typeface="Segoe UI Light" panose="020B0502040204020203" pitchFamily="34" charset="0"/>
              </a:rPr>
              <a:t>research</a:t>
            </a:r>
            <a:r>
              <a:rPr lang="fr-FR" sz="2800" i="1" dirty="0">
                <a:solidFill>
                  <a:prstClr val="black"/>
                </a:solidFill>
                <a:latin typeface="Segoe UI Light" panose="020B0502040204020203" pitchFamily="34" charset="0"/>
                <a:cs typeface="Segoe UI Light" panose="020B0502040204020203" pitchFamily="34" charset="0"/>
              </a:rPr>
              <a:t> in the Siguiri </a:t>
            </a:r>
            <a:r>
              <a:rPr lang="fr-FR" sz="2800" i="1" dirty="0" err="1">
                <a:solidFill>
                  <a:prstClr val="black"/>
                </a:solidFill>
                <a:latin typeface="Segoe UI Light" panose="020B0502040204020203" pitchFamily="34" charset="0"/>
                <a:cs typeface="Segoe UI Light" panose="020B0502040204020203" pitchFamily="34" charset="0"/>
              </a:rPr>
              <a:t>mining</a:t>
            </a:r>
            <a:r>
              <a:rPr lang="fr-FR" sz="2800" i="1" dirty="0">
                <a:solidFill>
                  <a:prstClr val="black"/>
                </a:solidFill>
                <a:latin typeface="Segoe UI Light" panose="020B0502040204020203" pitchFamily="34" charset="0"/>
                <a:cs typeface="Segoe UI Light" panose="020B0502040204020203" pitchFamily="34" charset="0"/>
              </a:rPr>
              <a:t> zone</a:t>
            </a:r>
            <a:endParaRPr lang="en-GB" sz="2800" i="1" dirty="0">
              <a:solidFill>
                <a:prstClr val="black"/>
              </a:solidFill>
              <a:latin typeface="Segoe UI Light" panose="020B0502040204020203" pitchFamily="34" charset="0"/>
              <a:cs typeface="Segoe UI Light" panose="020B0502040204020203" pitchFamily="34" charset="0"/>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34250"/>
          <a:stretch/>
        </p:blipFill>
        <p:spPr>
          <a:xfrm>
            <a:off x="1541639" y="1772817"/>
            <a:ext cx="8863297" cy="4370699"/>
          </a:xfrm>
          <a:prstGeom prst="rect">
            <a:avLst/>
          </a:prstGeom>
        </p:spPr>
      </p:pic>
      <p:sp>
        <p:nvSpPr>
          <p:cNvPr id="17" name="Rectangle 16"/>
          <p:cNvSpPr/>
          <p:nvPr/>
        </p:nvSpPr>
        <p:spPr>
          <a:xfrm>
            <a:off x="1703512" y="6143516"/>
            <a:ext cx="8720632" cy="654025"/>
          </a:xfrm>
          <a:prstGeom prst="rect">
            <a:avLst/>
          </a:prstGeom>
        </p:spPr>
        <p:txBody>
          <a:bodyPr wrap="square">
            <a:spAutoFit/>
          </a:bodyPr>
          <a:lstStyle/>
          <a:p>
            <a:pPr algn="ctr"/>
            <a:r>
              <a:rPr lang="en-US" sz="1050" u="sng" dirty="0">
                <a:solidFill>
                  <a:prstClr val="black"/>
                </a:solidFill>
                <a:latin typeface="Trebuchet MS" pitchFamily="34" charset="0"/>
              </a:rPr>
              <a:t>Bienvenu Salim </a:t>
            </a:r>
            <a:r>
              <a:rPr lang="en-US" sz="1050" u="sng" dirty="0" err="1">
                <a:solidFill>
                  <a:prstClr val="black"/>
                </a:solidFill>
                <a:latin typeface="Trebuchet MS" pitchFamily="34" charset="0"/>
              </a:rPr>
              <a:t>Camara</a:t>
            </a:r>
            <a:r>
              <a:rPr lang="en-US" sz="1050" dirty="0">
                <a:solidFill>
                  <a:prstClr val="black"/>
                </a:solidFill>
                <a:latin typeface="Trebuchet MS" pitchFamily="34" charset="0"/>
              </a:rPr>
              <a:t>, </a:t>
            </a:r>
            <a:r>
              <a:rPr lang="en-US" sz="1050" dirty="0" err="1">
                <a:solidFill>
                  <a:prstClr val="black"/>
                </a:solidFill>
                <a:latin typeface="Trebuchet MS" pitchFamily="34" charset="0"/>
              </a:rPr>
              <a:t>Alioune</a:t>
            </a:r>
            <a:r>
              <a:rPr lang="en-US" sz="1050" dirty="0">
                <a:solidFill>
                  <a:prstClr val="black"/>
                </a:solidFill>
                <a:latin typeface="Trebuchet MS" pitchFamily="34" charset="0"/>
              </a:rPr>
              <a:t> </a:t>
            </a:r>
            <a:r>
              <a:rPr lang="en-US" sz="1050" dirty="0" err="1">
                <a:solidFill>
                  <a:prstClr val="black"/>
                </a:solidFill>
                <a:latin typeface="Trebuchet MS" pitchFamily="34" charset="0"/>
              </a:rPr>
              <a:t>Camara</a:t>
            </a:r>
            <a:r>
              <a:rPr lang="en-US" sz="1050" dirty="0">
                <a:solidFill>
                  <a:prstClr val="black"/>
                </a:solidFill>
                <a:latin typeface="Trebuchet MS" pitchFamily="34" charset="0"/>
              </a:rPr>
              <a:t>, </a:t>
            </a:r>
            <a:r>
              <a:rPr lang="en-US" sz="1050" dirty="0" err="1">
                <a:solidFill>
                  <a:prstClr val="black"/>
                </a:solidFill>
                <a:latin typeface="Trebuchet MS" pitchFamily="34" charset="0"/>
              </a:rPr>
              <a:t>Eugène</a:t>
            </a:r>
            <a:r>
              <a:rPr lang="en-US" sz="1050" dirty="0">
                <a:solidFill>
                  <a:prstClr val="black"/>
                </a:solidFill>
                <a:latin typeface="Trebuchet MS" pitchFamily="34" charset="0"/>
              </a:rPr>
              <a:t> K Lama, </a:t>
            </a:r>
            <a:r>
              <a:rPr lang="en-US" sz="1050" dirty="0" err="1">
                <a:solidFill>
                  <a:prstClr val="black"/>
                </a:solidFill>
                <a:latin typeface="Trebuchet MS" pitchFamily="34" charset="0"/>
              </a:rPr>
              <a:t>Moriba</a:t>
            </a:r>
            <a:r>
              <a:rPr lang="en-US" sz="1050" dirty="0">
                <a:solidFill>
                  <a:prstClr val="black"/>
                </a:solidFill>
                <a:latin typeface="Trebuchet MS" pitchFamily="34" charset="0"/>
              </a:rPr>
              <a:t> </a:t>
            </a:r>
            <a:r>
              <a:rPr lang="en-US" sz="1050" dirty="0" err="1">
                <a:solidFill>
                  <a:prstClr val="black"/>
                </a:solidFill>
                <a:latin typeface="Trebuchet MS" pitchFamily="34" charset="0"/>
              </a:rPr>
              <a:t>Haba</a:t>
            </a:r>
            <a:r>
              <a:rPr lang="en-US" sz="1050" dirty="0">
                <a:solidFill>
                  <a:prstClr val="black"/>
                </a:solidFill>
                <a:latin typeface="Trebuchet MS" pitchFamily="34" charset="0"/>
              </a:rPr>
              <a:t>, </a:t>
            </a:r>
            <a:r>
              <a:rPr lang="en-US" sz="1050" dirty="0" err="1">
                <a:solidFill>
                  <a:prstClr val="black"/>
                </a:solidFill>
                <a:latin typeface="Trebuchet MS" pitchFamily="34" charset="0"/>
              </a:rPr>
              <a:t>Ibrahima</a:t>
            </a:r>
            <a:r>
              <a:rPr lang="en-US" sz="1050" dirty="0">
                <a:solidFill>
                  <a:prstClr val="black"/>
                </a:solidFill>
                <a:latin typeface="Trebuchet MS" pitchFamily="34" charset="0"/>
              </a:rPr>
              <a:t> </a:t>
            </a:r>
            <a:r>
              <a:rPr lang="en-US" sz="1050" dirty="0" err="1">
                <a:solidFill>
                  <a:prstClr val="black"/>
                </a:solidFill>
                <a:latin typeface="Trebuchet MS" pitchFamily="34" charset="0"/>
              </a:rPr>
              <a:t>Mbaye</a:t>
            </a:r>
            <a:r>
              <a:rPr lang="en-US" sz="1050" dirty="0">
                <a:solidFill>
                  <a:prstClr val="black"/>
                </a:solidFill>
                <a:latin typeface="Trebuchet MS" pitchFamily="34" charset="0"/>
              </a:rPr>
              <a:t>, Jean-Louis </a:t>
            </a:r>
            <a:r>
              <a:rPr lang="en-US" sz="1050" dirty="0" err="1">
                <a:solidFill>
                  <a:prstClr val="black"/>
                </a:solidFill>
                <a:latin typeface="Trebuchet MS" pitchFamily="34" charset="0"/>
              </a:rPr>
              <a:t>Ndiaye</a:t>
            </a:r>
            <a:r>
              <a:rPr lang="en-US" sz="1050" dirty="0">
                <a:solidFill>
                  <a:prstClr val="black"/>
                </a:solidFill>
                <a:latin typeface="Trebuchet MS" pitchFamily="34" charset="0"/>
              </a:rPr>
              <a:t>, Susana Scott,  </a:t>
            </a:r>
            <a:r>
              <a:rPr lang="en-US" sz="1050" dirty="0" err="1">
                <a:solidFill>
                  <a:prstClr val="black"/>
                </a:solidFill>
                <a:latin typeface="Trebuchet MS" pitchFamily="34" charset="0"/>
              </a:rPr>
              <a:t>Abena</a:t>
            </a:r>
            <a:r>
              <a:rPr lang="en-US" sz="1050" dirty="0">
                <a:solidFill>
                  <a:prstClr val="black"/>
                </a:solidFill>
                <a:latin typeface="Trebuchet MS" pitchFamily="34" charset="0"/>
              </a:rPr>
              <a:t> </a:t>
            </a:r>
            <a:r>
              <a:rPr lang="en-US" sz="1050" dirty="0" err="1">
                <a:solidFill>
                  <a:prstClr val="black"/>
                </a:solidFill>
                <a:latin typeface="Trebuchet MS" pitchFamily="34" charset="0"/>
              </a:rPr>
              <a:t>Polku-Awuku</a:t>
            </a:r>
            <a:r>
              <a:rPr lang="en-US" sz="1050" dirty="0">
                <a:solidFill>
                  <a:prstClr val="black"/>
                </a:solidFill>
                <a:latin typeface="Trebuchet MS" pitchFamily="34" charset="0"/>
              </a:rPr>
              <a:t>, Andre-Marie </a:t>
            </a:r>
            <a:r>
              <a:rPr lang="en-US" sz="1050" dirty="0" err="1">
                <a:solidFill>
                  <a:prstClr val="black"/>
                </a:solidFill>
                <a:latin typeface="Trebuchet MS" pitchFamily="34" charset="0"/>
              </a:rPr>
              <a:t>Tchouatieu</a:t>
            </a:r>
            <a:r>
              <a:rPr lang="en-US" sz="1050" dirty="0">
                <a:solidFill>
                  <a:prstClr val="black"/>
                </a:solidFill>
                <a:latin typeface="Trebuchet MS" pitchFamily="34" charset="0"/>
              </a:rPr>
              <a:t>, Corinne Merle, </a:t>
            </a:r>
            <a:r>
              <a:rPr lang="en-US" sz="1050" dirty="0" err="1">
                <a:solidFill>
                  <a:prstClr val="black"/>
                </a:solidFill>
                <a:latin typeface="Trebuchet MS" pitchFamily="34" charset="0"/>
              </a:rPr>
              <a:t>Kovana</a:t>
            </a:r>
            <a:r>
              <a:rPr lang="en-US" sz="1050" dirty="0">
                <a:solidFill>
                  <a:prstClr val="black"/>
                </a:solidFill>
                <a:latin typeface="Trebuchet MS" pitchFamily="34" charset="0"/>
              </a:rPr>
              <a:t> M </a:t>
            </a:r>
            <a:r>
              <a:rPr lang="en-US" sz="1050" dirty="0" err="1">
                <a:solidFill>
                  <a:prstClr val="black"/>
                </a:solidFill>
                <a:latin typeface="Trebuchet MS" pitchFamily="34" charset="0"/>
              </a:rPr>
              <a:t>Loua</a:t>
            </a:r>
            <a:r>
              <a:rPr lang="en-US" sz="1050" dirty="0">
                <a:solidFill>
                  <a:prstClr val="black"/>
                </a:solidFill>
                <a:latin typeface="Trebuchet MS" pitchFamily="34" charset="0"/>
              </a:rPr>
              <a:t>, Paul J Milligan</a:t>
            </a:r>
            <a:endParaRPr lang="en-US" sz="500" dirty="0">
              <a:solidFill>
                <a:prstClr val="black"/>
              </a:solidFill>
              <a:latin typeface="Trebuchet MS" pitchFamily="34" charset="0"/>
            </a:endParaRPr>
          </a:p>
          <a:p>
            <a:pPr algn="ctr"/>
            <a:r>
              <a:rPr lang="en-US" sz="500" dirty="0">
                <a:solidFill>
                  <a:prstClr val="black"/>
                </a:solidFill>
                <a:latin typeface="Trebuchet MS" pitchFamily="34" charset="0"/>
              </a:rPr>
              <a:t> </a:t>
            </a:r>
          </a:p>
          <a:p>
            <a:pPr algn="ctr"/>
            <a:r>
              <a:rPr lang="en-US" sz="1050" b="1" i="1" dirty="0">
                <a:solidFill>
                  <a:prstClr val="black"/>
                </a:solidFill>
                <a:latin typeface="Trebuchet MS" pitchFamily="34" charset="0"/>
              </a:rPr>
              <a:t>Paris, November 8, 2023</a:t>
            </a:r>
          </a:p>
        </p:txBody>
      </p:sp>
      <p:pic>
        <p:nvPicPr>
          <p:cNvPr id="19" name="Picture 18"/>
          <p:cNvPicPr>
            <a:picLocks noChangeAspect="1"/>
          </p:cNvPicPr>
          <p:nvPr/>
        </p:nvPicPr>
        <p:blipFill>
          <a:blip r:embed="rId4"/>
          <a:stretch>
            <a:fillRect/>
          </a:stretch>
        </p:blipFill>
        <p:spPr>
          <a:xfrm>
            <a:off x="6384033" y="2038892"/>
            <a:ext cx="3931813" cy="534778"/>
          </a:xfrm>
          <a:prstGeom prst="rect">
            <a:avLst/>
          </a:prstGeom>
        </p:spPr>
      </p:pic>
    </p:spTree>
    <p:extLst>
      <p:ext uri="{BB962C8B-B14F-4D97-AF65-F5344CB8AC3E}">
        <p14:creationId xmlns:p14="http://schemas.microsoft.com/office/powerpoint/2010/main" val="1475212706"/>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90382"/>
            <a:ext cx="8496944" cy="646331"/>
          </a:xfrm>
          <a:prstGeom prst="rect">
            <a:avLst/>
          </a:prstGeom>
          <a:noFill/>
        </p:spPr>
        <p:txBody>
          <a:bodyPr wrap="square" rtlCol="0">
            <a:spAutoFit/>
          </a:bodyPr>
          <a:lstStyle/>
          <a:p>
            <a:pPr algn="r"/>
            <a:r>
              <a:rPr lang="en-GB" sz="3600" b="1" dirty="0">
                <a:solidFill>
                  <a:srgbClr val="CC3300"/>
                </a:solidFill>
                <a:latin typeface="Calibri"/>
              </a:rPr>
              <a:t>Introduction (1/3)</a:t>
            </a:r>
          </a:p>
        </p:txBody>
      </p:sp>
      <p:sp>
        <p:nvSpPr>
          <p:cNvPr id="5" name="TextBox 4"/>
          <p:cNvSpPr txBox="1"/>
          <p:nvPr/>
        </p:nvSpPr>
        <p:spPr>
          <a:xfrm>
            <a:off x="6242228" y="4725145"/>
            <a:ext cx="3909223" cy="1420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4 cycles </a:t>
            </a:r>
          </a:p>
          <a:p>
            <a:pPr marL="342900" indent="-342900">
              <a:lnSpc>
                <a:spcPct val="150000"/>
              </a:lnSpc>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5 cycles in </a:t>
            </a:r>
            <a:r>
              <a:rPr lang="en-GB" sz="2000" dirty="0" err="1">
                <a:solidFill>
                  <a:prstClr val="black"/>
                </a:solidFill>
                <a:latin typeface="Arial" panose="020B0604020202020204" pitchFamily="34" charset="0"/>
                <a:cs typeface="Arial" panose="020B0604020202020204" pitchFamily="34" charset="0"/>
              </a:rPr>
              <a:t>Dabola</a:t>
            </a:r>
            <a:r>
              <a:rPr lang="en-GB" sz="2000" dirty="0">
                <a:solidFill>
                  <a:prstClr val="black"/>
                </a:solidFill>
                <a:latin typeface="Arial" panose="020B0604020202020204" pitchFamily="34" charset="0"/>
                <a:cs typeface="Arial" panose="020B0604020202020204" pitchFamily="34" charset="0"/>
              </a:rPr>
              <a:t> since 2021</a:t>
            </a:r>
          </a:p>
          <a:p>
            <a:pPr marL="342900" indent="-342900">
              <a:lnSpc>
                <a:spcPct val="150000"/>
              </a:lnSpc>
              <a:buFont typeface="Arial" panose="020B0604020202020204" pitchFamily="34" charset="0"/>
              <a:buChar char="•"/>
            </a:pPr>
            <a:r>
              <a:rPr lang="en-US" sz="2000" dirty="0" err="1">
                <a:solidFill>
                  <a:prstClr val="black"/>
                </a:solidFill>
                <a:latin typeface="Arial" panose="020B0604020202020204" pitchFamily="34" charset="0"/>
                <a:cs typeface="Arial" panose="020B0604020202020204" pitchFamily="34" charset="0"/>
              </a:rPr>
              <a:t>Mutualization</a:t>
            </a:r>
            <a:r>
              <a:rPr lang="en-US" sz="2000" dirty="0">
                <a:solidFill>
                  <a:prstClr val="black"/>
                </a:solidFill>
                <a:latin typeface="Arial" panose="020B0604020202020204" pitchFamily="34" charset="0"/>
                <a:cs typeface="Arial" panose="020B0604020202020204" pitchFamily="34" charset="0"/>
              </a:rPr>
              <a:t> since 2019</a:t>
            </a:r>
          </a:p>
        </p:txBody>
      </p:sp>
      <p:cxnSp>
        <p:nvCxnSpPr>
          <p:cNvPr id="9" name="Straight Connector 8"/>
          <p:cNvCxnSpPr/>
          <p:nvPr/>
        </p:nvCxnSpPr>
        <p:spPr>
          <a:xfrm>
            <a:off x="1991544" y="836712"/>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416481" y="0"/>
            <a:ext cx="205357" cy="6858000"/>
            <a:chOff x="8028384" y="536648"/>
            <a:chExt cx="864096" cy="2892514"/>
          </a:xfrm>
        </p:grpSpPr>
        <p:sp>
          <p:nvSpPr>
            <p:cNvPr id="11" name="Rectangle 10"/>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 name="Rectangle 11"/>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3" name="Rectangle 12"/>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grpSp>
        <p:nvGrpSpPr>
          <p:cNvPr id="14" name="Group 13">
            <a:extLst>
              <a:ext uri="{FF2B5EF4-FFF2-40B4-BE49-F238E27FC236}">
                <a16:creationId xmlns:a16="http://schemas.microsoft.com/office/drawing/2014/main" id="{10180823-662D-63CE-AA95-3779A769900F}"/>
              </a:ext>
            </a:extLst>
          </p:cNvPr>
          <p:cNvGrpSpPr/>
          <p:nvPr/>
        </p:nvGrpSpPr>
        <p:grpSpPr>
          <a:xfrm>
            <a:off x="2234710" y="4397634"/>
            <a:ext cx="3742488" cy="2322731"/>
            <a:chOff x="6462713" y="365125"/>
            <a:chExt cx="5257800" cy="3540125"/>
          </a:xfrm>
        </p:grpSpPr>
        <p:pic>
          <p:nvPicPr>
            <p:cNvPr id="15" name="Picture 14">
              <a:extLst>
                <a:ext uri="{FF2B5EF4-FFF2-40B4-BE49-F238E27FC236}">
                  <a16:creationId xmlns:a16="http://schemas.microsoft.com/office/drawing/2014/main" id="{CE939EF0-4752-F983-BDDC-D20A44B0B14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713" y="365125"/>
              <a:ext cx="5257800" cy="3540125"/>
            </a:xfrm>
            <a:prstGeom prst="rect">
              <a:avLst/>
            </a:prstGeom>
            <a:noFill/>
            <a:ln>
              <a:noFill/>
            </a:ln>
          </p:spPr>
        </p:pic>
        <p:sp>
          <p:nvSpPr>
            <p:cNvPr id="16" name="Title 1">
              <a:extLst>
                <a:ext uri="{FF2B5EF4-FFF2-40B4-BE49-F238E27FC236}">
                  <a16:creationId xmlns:a16="http://schemas.microsoft.com/office/drawing/2014/main" id="{3B44238F-B85C-41CF-9B76-1B25303DD5CA}"/>
                </a:ext>
              </a:extLst>
            </p:cNvPr>
            <p:cNvSpPr txBox="1">
              <a:spLocks/>
            </p:cNvSpPr>
            <p:nvPr/>
          </p:nvSpPr>
          <p:spPr>
            <a:xfrm>
              <a:off x="6586538" y="2243138"/>
              <a:ext cx="1209675" cy="351137"/>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prstClr val="black"/>
                  </a:solidFill>
                  <a:latin typeface="Calibri"/>
                </a:rPr>
                <a:t>Scale-up of SMC in Guinea</a:t>
              </a:r>
              <a:endParaRPr lang="en-GB" sz="1200" b="1" dirty="0">
                <a:solidFill>
                  <a:prstClr val="black"/>
                </a:solidFill>
                <a:latin typeface="Calibri"/>
              </a:endParaRPr>
            </a:p>
          </p:txBody>
        </p:sp>
      </p:grpSp>
      <p:pic>
        <p:nvPicPr>
          <p:cNvPr id="17" name="Picture 16">
            <a:extLst>
              <a:ext uri="{FF2B5EF4-FFF2-40B4-BE49-F238E27FC236}">
                <a16:creationId xmlns:a16="http://schemas.microsoft.com/office/drawing/2014/main" id="{FADD515A-CA52-7217-36F2-8A1FB334DDB8}"/>
              </a:ext>
            </a:extLst>
          </p:cNvPr>
          <p:cNvPicPr>
            <a:picLocks noChangeAspect="1"/>
          </p:cNvPicPr>
          <p:nvPr/>
        </p:nvPicPr>
        <p:blipFill>
          <a:blip r:embed="rId4"/>
          <a:stretch>
            <a:fillRect/>
          </a:stretch>
        </p:blipFill>
        <p:spPr>
          <a:xfrm>
            <a:off x="2215876" y="1324731"/>
            <a:ext cx="7192492" cy="3072903"/>
          </a:xfrm>
          <a:prstGeom prst="rect">
            <a:avLst/>
          </a:prstGeom>
        </p:spPr>
      </p:pic>
      <p:sp>
        <p:nvSpPr>
          <p:cNvPr id="18" name="TextBox 17"/>
          <p:cNvSpPr txBox="1"/>
          <p:nvPr/>
        </p:nvSpPr>
        <p:spPr>
          <a:xfrm>
            <a:off x="2112740" y="836712"/>
            <a:ext cx="3864458" cy="496996"/>
          </a:xfrm>
          <a:prstGeom prst="rect">
            <a:avLst/>
          </a:prstGeom>
          <a:noFill/>
        </p:spPr>
        <p:txBody>
          <a:bodyPr wrap="square" rtlCol="0">
            <a:spAutoFit/>
          </a:bodyPr>
          <a:lstStyle/>
          <a:p>
            <a:pPr>
              <a:lnSpc>
                <a:spcPct val="150000"/>
              </a:lnSpc>
            </a:pPr>
            <a:r>
              <a:rPr lang="en-GB" sz="2000" b="1" dirty="0">
                <a:solidFill>
                  <a:prstClr val="black"/>
                </a:solidFill>
                <a:latin typeface="Arial" panose="020B0604020202020204" pitchFamily="34" charset="0"/>
                <a:cs typeface="Arial" panose="020B0604020202020204" pitchFamily="34" charset="0"/>
              </a:rPr>
              <a:t>SMC in Guinea</a:t>
            </a:r>
          </a:p>
        </p:txBody>
      </p:sp>
    </p:spTree>
    <p:extLst>
      <p:ext uri="{BB962C8B-B14F-4D97-AF65-F5344CB8AC3E}">
        <p14:creationId xmlns:p14="http://schemas.microsoft.com/office/powerpoint/2010/main" val="3063742562"/>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90382"/>
            <a:ext cx="8496944" cy="646331"/>
          </a:xfrm>
          <a:prstGeom prst="rect">
            <a:avLst/>
          </a:prstGeom>
          <a:noFill/>
        </p:spPr>
        <p:txBody>
          <a:bodyPr wrap="square" rtlCol="0">
            <a:spAutoFit/>
          </a:bodyPr>
          <a:lstStyle/>
          <a:p>
            <a:pPr algn="r"/>
            <a:r>
              <a:rPr lang="en-GB" sz="3600" b="1" dirty="0">
                <a:solidFill>
                  <a:srgbClr val="CC3300"/>
                </a:solidFill>
                <a:latin typeface="Calibri"/>
              </a:rPr>
              <a:t>Introduction (3/3)</a:t>
            </a:r>
          </a:p>
        </p:txBody>
      </p:sp>
      <p:sp>
        <p:nvSpPr>
          <p:cNvPr id="5" name="TextBox 4"/>
          <p:cNvSpPr txBox="1"/>
          <p:nvPr/>
        </p:nvSpPr>
        <p:spPr>
          <a:xfrm>
            <a:off x="1993160" y="764705"/>
            <a:ext cx="3096344" cy="3323987"/>
          </a:xfrm>
          <a:prstGeom prst="rect">
            <a:avLst/>
          </a:prstGeom>
          <a:noFill/>
        </p:spPr>
        <p:txBody>
          <a:bodyPr wrap="square" rtlCol="0">
            <a:spAutoFit/>
          </a:bodyPr>
          <a:lstStyle/>
          <a:p>
            <a:pPr>
              <a:lnSpc>
                <a:spcPct val="150000"/>
              </a:lnSpc>
            </a:pPr>
            <a:r>
              <a:rPr lang="en-GB" sz="2000" b="1" dirty="0">
                <a:solidFill>
                  <a:prstClr val="black"/>
                </a:solidFill>
                <a:latin typeface="Arial" panose="020B0604020202020204" pitchFamily="34" charset="0"/>
                <a:cs typeface="Arial" panose="020B0604020202020204" pitchFamily="34" charset="0"/>
              </a:rPr>
              <a:t>SMC uptake</a:t>
            </a:r>
          </a:p>
          <a:p>
            <a:r>
              <a:rPr lang="fr-FR" sz="2000" dirty="0">
                <a:solidFill>
                  <a:prstClr val="black"/>
                </a:solidFill>
                <a:latin typeface="Arial" panose="020B0604020202020204" pitchFamily="34" charset="0"/>
                <a:cs typeface="Arial" panose="020B0604020202020204" pitchFamily="34" charset="0"/>
              </a:rPr>
              <a:t>Consistent </a:t>
            </a:r>
            <a:r>
              <a:rPr lang="fr-FR" sz="2000" dirty="0" err="1">
                <a:solidFill>
                  <a:prstClr val="black"/>
                </a:solidFill>
                <a:latin typeface="Arial" panose="020B0604020202020204" pitchFamily="34" charset="0"/>
                <a:cs typeface="Arial" panose="020B0604020202020204" pitchFamily="34" charset="0"/>
              </a:rPr>
              <a:t>low</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coverage</a:t>
            </a:r>
            <a:r>
              <a:rPr lang="fr-FR" sz="2000" dirty="0">
                <a:solidFill>
                  <a:prstClr val="black"/>
                </a:solidFill>
                <a:latin typeface="Arial" panose="020B0604020202020204" pitchFamily="34" charset="0"/>
                <a:cs typeface="Arial" panose="020B0604020202020204" pitchFamily="34" charset="0"/>
              </a:rPr>
              <a:t> in Siguiri </a:t>
            </a:r>
            <a:r>
              <a:rPr lang="fr-FR" sz="2000" dirty="0" err="1">
                <a:solidFill>
                  <a:prstClr val="black"/>
                </a:solidFill>
                <a:latin typeface="Arial" panose="020B0604020202020204" pitchFamily="34" charset="0"/>
                <a:cs typeface="Arial" panose="020B0604020202020204" pitchFamily="34" charset="0"/>
              </a:rPr>
              <a:t>prefecture</a:t>
            </a:r>
            <a:r>
              <a:rPr lang="fr-FR" sz="2000" dirty="0">
                <a:solidFill>
                  <a:prstClr val="black"/>
                </a:solidFill>
                <a:latin typeface="Arial" panose="020B0604020202020204" pitchFamily="34" charset="0"/>
                <a:cs typeface="Arial" panose="020B0604020202020204" pitchFamily="34" charset="0"/>
              </a:rPr>
              <a:t> (2019-2020)</a:t>
            </a:r>
          </a:p>
          <a:p>
            <a:endParaRPr lang="fr-FR" sz="2000" dirty="0">
              <a:solidFill>
                <a:prstClr val="black"/>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fr-FR" sz="2000" dirty="0" err="1">
                <a:solidFill>
                  <a:prstClr val="black"/>
                </a:solidFill>
                <a:latin typeface="Arial" panose="020B0604020202020204" pitchFamily="34" charset="0"/>
                <a:cs typeface="Arial" panose="020B0604020202020204" pitchFamily="34" charset="0"/>
              </a:rPr>
              <a:t>Some</a:t>
            </a:r>
            <a:r>
              <a:rPr lang="fr-FR" sz="2000" dirty="0">
                <a:solidFill>
                  <a:prstClr val="black"/>
                </a:solidFill>
                <a:latin typeface="Arial" panose="020B0604020202020204" pitchFamily="34" charset="0"/>
                <a:cs typeface="Arial" panose="020B0604020202020204" pitchFamily="34" charset="0"/>
              </a:rPr>
              <a:t> villages not </a:t>
            </a:r>
            <a:r>
              <a:rPr lang="fr-FR" sz="2000" dirty="0" err="1">
                <a:solidFill>
                  <a:prstClr val="black"/>
                </a:solidFill>
                <a:latin typeface="Arial" panose="020B0604020202020204" pitchFamily="34" charset="0"/>
                <a:cs typeface="Arial" panose="020B0604020202020204" pitchFamily="34" charset="0"/>
              </a:rPr>
              <a:t>covered</a:t>
            </a:r>
            <a:endParaRPr lang="fr-FR" sz="2000" dirty="0">
              <a:solidFill>
                <a:prstClr val="black"/>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fr-FR" sz="2000" dirty="0">
              <a:solidFill>
                <a:prstClr val="black"/>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fr-FR" sz="2000" dirty="0" err="1">
                <a:solidFill>
                  <a:prstClr val="black"/>
                </a:solidFill>
                <a:latin typeface="Arial" panose="020B0604020202020204" pitchFamily="34" charset="0"/>
                <a:cs typeface="Arial" panose="020B0604020202020204" pitchFamily="34" charset="0"/>
              </a:rPr>
              <a:t>Implementation</a:t>
            </a:r>
            <a:r>
              <a:rPr lang="fr-FR" sz="2000" dirty="0">
                <a:solidFill>
                  <a:prstClr val="black"/>
                </a:solidFill>
                <a:latin typeface="Arial" panose="020B0604020202020204" pitchFamily="34" charset="0"/>
                <a:cs typeface="Arial" panose="020B0604020202020204" pitchFamily="34" charset="0"/>
              </a:rPr>
              <a:t> challenges</a:t>
            </a:r>
          </a:p>
        </p:txBody>
      </p:sp>
      <p:cxnSp>
        <p:nvCxnSpPr>
          <p:cNvPr id="9" name="Straight Connector 8"/>
          <p:cNvCxnSpPr/>
          <p:nvPr/>
        </p:nvCxnSpPr>
        <p:spPr>
          <a:xfrm>
            <a:off x="1991544" y="836712"/>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416481" y="0"/>
            <a:ext cx="205357" cy="6858000"/>
            <a:chOff x="8028384" y="536648"/>
            <a:chExt cx="864096" cy="2892514"/>
          </a:xfrm>
        </p:grpSpPr>
        <p:sp>
          <p:nvSpPr>
            <p:cNvPr id="11" name="Rectangle 10"/>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 name="Rectangle 11"/>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3" name="Rectangle 12"/>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grpSp>
        <p:nvGrpSpPr>
          <p:cNvPr id="14" name="Group 13">
            <a:extLst>
              <a:ext uri="{FF2B5EF4-FFF2-40B4-BE49-F238E27FC236}">
                <a16:creationId xmlns:a16="http://schemas.microsoft.com/office/drawing/2014/main" id="{6436BEE7-22B0-3FE0-539D-E0E2121E221C}"/>
              </a:ext>
            </a:extLst>
          </p:cNvPr>
          <p:cNvGrpSpPr/>
          <p:nvPr/>
        </p:nvGrpSpPr>
        <p:grpSpPr>
          <a:xfrm>
            <a:off x="5663952" y="953037"/>
            <a:ext cx="4464496" cy="5728731"/>
            <a:chOff x="295909" y="216923"/>
            <a:chExt cx="4266566" cy="5892170"/>
          </a:xfrm>
        </p:grpSpPr>
        <p:pic>
          <p:nvPicPr>
            <p:cNvPr id="15" name="Picture 14">
              <a:extLst>
                <a:ext uri="{FF2B5EF4-FFF2-40B4-BE49-F238E27FC236}">
                  <a16:creationId xmlns:a16="http://schemas.microsoft.com/office/drawing/2014/main" id="{32C93166-E0BE-7E36-63E5-57C7A9178E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910" y="3921987"/>
              <a:ext cx="4266565" cy="2187106"/>
            </a:xfrm>
            <a:prstGeom prst="rect">
              <a:avLst/>
            </a:prstGeom>
            <a:noFill/>
          </p:spPr>
        </p:pic>
        <p:pic>
          <p:nvPicPr>
            <p:cNvPr id="16" name="Picture 15">
              <a:extLst>
                <a:ext uri="{FF2B5EF4-FFF2-40B4-BE49-F238E27FC236}">
                  <a16:creationId xmlns:a16="http://schemas.microsoft.com/office/drawing/2014/main" id="{31B42F31-24F2-1C72-9816-9BD771983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911" y="216923"/>
              <a:ext cx="4266564" cy="2187332"/>
            </a:xfrm>
            <a:prstGeom prst="rect">
              <a:avLst/>
            </a:prstGeom>
            <a:noFill/>
          </p:spPr>
        </p:pic>
        <p:pic>
          <p:nvPicPr>
            <p:cNvPr id="17" name="Picture 16">
              <a:extLst>
                <a:ext uri="{FF2B5EF4-FFF2-40B4-BE49-F238E27FC236}">
                  <a16:creationId xmlns:a16="http://schemas.microsoft.com/office/drawing/2014/main" id="{39641045-33BF-3A66-5228-EF85CB2380AC}"/>
                </a:ext>
              </a:extLst>
            </p:cNvPr>
            <p:cNvPicPr>
              <a:picLocks noChangeAspect="1"/>
            </p:cNvPicPr>
            <p:nvPr/>
          </p:nvPicPr>
          <p:blipFill>
            <a:blip r:embed="rId5"/>
            <a:stretch>
              <a:fillRect/>
            </a:stretch>
          </p:blipFill>
          <p:spPr>
            <a:xfrm>
              <a:off x="295909" y="2376922"/>
              <a:ext cx="3890329" cy="1545065"/>
            </a:xfrm>
            <a:prstGeom prst="rect">
              <a:avLst/>
            </a:prstGeom>
          </p:spPr>
        </p:pic>
        <p:sp>
          <p:nvSpPr>
            <p:cNvPr id="18" name="Oval 17">
              <a:extLst>
                <a:ext uri="{FF2B5EF4-FFF2-40B4-BE49-F238E27FC236}">
                  <a16:creationId xmlns:a16="http://schemas.microsoft.com/office/drawing/2014/main" id="{6EDA4E7A-4037-56A7-2FE4-20DDC14797AC}"/>
                </a:ext>
              </a:extLst>
            </p:cNvPr>
            <p:cNvSpPr/>
            <p:nvPr/>
          </p:nvSpPr>
          <p:spPr>
            <a:xfrm>
              <a:off x="3724275" y="1027906"/>
              <a:ext cx="461963" cy="89897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9" name="Oval 18">
              <a:extLst>
                <a:ext uri="{FF2B5EF4-FFF2-40B4-BE49-F238E27FC236}">
                  <a16:creationId xmlns:a16="http://schemas.microsoft.com/office/drawing/2014/main" id="{7A149ECC-56AB-7D40-7362-D3D2D82D0C87}"/>
                </a:ext>
              </a:extLst>
            </p:cNvPr>
            <p:cNvSpPr/>
            <p:nvPr/>
          </p:nvSpPr>
          <p:spPr>
            <a:xfrm>
              <a:off x="3802856" y="2336783"/>
              <a:ext cx="461963" cy="89897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20" name="Oval 19">
              <a:extLst>
                <a:ext uri="{FF2B5EF4-FFF2-40B4-BE49-F238E27FC236}">
                  <a16:creationId xmlns:a16="http://schemas.microsoft.com/office/drawing/2014/main" id="{A70F0903-5780-6717-0AC9-4F6AEED27F9E}"/>
                </a:ext>
              </a:extLst>
            </p:cNvPr>
            <p:cNvSpPr/>
            <p:nvPr/>
          </p:nvSpPr>
          <p:spPr>
            <a:xfrm>
              <a:off x="3724274" y="4718033"/>
              <a:ext cx="461963" cy="89897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Tree>
    <p:extLst>
      <p:ext uri="{BB962C8B-B14F-4D97-AF65-F5344CB8AC3E}">
        <p14:creationId xmlns:p14="http://schemas.microsoft.com/office/powerpoint/2010/main" val="1267148232"/>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262390"/>
            <a:ext cx="8496944" cy="646331"/>
          </a:xfrm>
          <a:prstGeom prst="rect">
            <a:avLst/>
          </a:prstGeom>
          <a:noFill/>
        </p:spPr>
        <p:txBody>
          <a:bodyPr wrap="square" rtlCol="0">
            <a:spAutoFit/>
          </a:bodyPr>
          <a:lstStyle/>
          <a:p>
            <a:pPr algn="r"/>
            <a:r>
              <a:rPr lang="en-GB" sz="3600" b="1" dirty="0">
                <a:solidFill>
                  <a:srgbClr val="CC3300"/>
                </a:solidFill>
                <a:latin typeface="Calibri"/>
              </a:rPr>
              <a:t>Objectives</a:t>
            </a:r>
          </a:p>
        </p:txBody>
      </p:sp>
      <p:cxnSp>
        <p:nvCxnSpPr>
          <p:cNvPr id="9" name="Straight Connector 8"/>
          <p:cNvCxnSpPr/>
          <p:nvPr/>
        </p:nvCxnSpPr>
        <p:spPr>
          <a:xfrm>
            <a:off x="2063552" y="908720"/>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79576" y="1052736"/>
            <a:ext cx="7848872" cy="3844450"/>
          </a:xfrm>
          <a:prstGeom prst="rect">
            <a:avLst/>
          </a:prstGeom>
          <a:noFill/>
          <a:ln>
            <a:noFill/>
          </a:ln>
        </p:spPr>
        <p:txBody>
          <a:bodyPr wrap="square" rtlCol="0">
            <a:spAutoFit/>
          </a:bodyPr>
          <a:lstStyle/>
          <a:p>
            <a:pPr algn="just">
              <a:lnSpc>
                <a:spcPct val="300000"/>
              </a:lnSpc>
            </a:pPr>
            <a:r>
              <a:rPr lang="en-US" sz="500" b="1" dirty="0">
                <a:solidFill>
                  <a:srgbClr val="F79646">
                    <a:lumMod val="50000"/>
                  </a:srgbClr>
                </a:solidFill>
                <a:latin typeface="Trebuchet MS" pitchFamily="34" charset="0"/>
                <a:cs typeface="Calibri Light" pitchFamily="34" charset="0"/>
              </a:rPr>
              <a:t> </a:t>
            </a:r>
          </a:p>
          <a:p>
            <a:pPr algn="just">
              <a:lnSpc>
                <a:spcPct val="300000"/>
              </a:lnSpc>
            </a:pPr>
            <a:r>
              <a:rPr lang="fr-FR" sz="2000" dirty="0">
                <a:solidFill>
                  <a:prstClr val="black"/>
                </a:solidFill>
                <a:latin typeface="Arial" panose="020B0604020202020204" pitchFamily="34" charset="0"/>
                <a:cs typeface="Arial" panose="020B0604020202020204" pitchFamily="34" charset="0"/>
              </a:rPr>
              <a:t>In Siguiri </a:t>
            </a:r>
            <a:r>
              <a:rPr lang="fr-FR" sz="2000" dirty="0" err="1">
                <a:solidFill>
                  <a:prstClr val="black"/>
                </a:solidFill>
                <a:latin typeface="Arial" panose="020B0604020202020204" pitchFamily="34" charset="0"/>
                <a:cs typeface="Arial" panose="020B0604020202020204" pitchFamily="34" charset="0"/>
              </a:rPr>
              <a:t>prefecture</a:t>
            </a:r>
            <a:endParaRPr lang="en-US" sz="2000" dirty="0">
              <a:solidFill>
                <a:prstClr val="black"/>
              </a:solidFill>
              <a:latin typeface="Arial" panose="020B0604020202020204" pitchFamily="34" charset="0"/>
              <a:cs typeface="Arial" panose="020B0604020202020204" pitchFamily="34" charset="0"/>
            </a:endParaRPr>
          </a:p>
          <a:p>
            <a:pPr marL="342900" indent="-342900" algn="just">
              <a:lnSpc>
                <a:spcPct val="30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To understand facilitating factors and barriers to SMC uptake</a:t>
            </a:r>
          </a:p>
          <a:p>
            <a:pPr marL="342900" indent="-342900" algn="just">
              <a:lnSpc>
                <a:spcPct val="30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To adapt the SMC delivery strategy to optimize uptake </a:t>
            </a:r>
          </a:p>
          <a:p>
            <a:pPr marL="342900" indent="-342900" algn="just">
              <a:lnSpc>
                <a:spcPct val="30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To assess effectiveness of the adapted strategy on SMC uptake  </a:t>
            </a:r>
            <a:endParaRPr lang="en-GB" sz="200" b="1" dirty="0">
              <a:solidFill>
                <a:srgbClr val="F79646">
                  <a:lumMod val="50000"/>
                </a:srgbClr>
              </a:solidFill>
              <a:latin typeface="Trebuchet MS" pitchFamily="34" charset="0"/>
              <a:cs typeface="Calibri Light" pitchFamily="34" charset="0"/>
            </a:endParaRPr>
          </a:p>
        </p:txBody>
      </p: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Tree>
    <p:extLst>
      <p:ext uri="{BB962C8B-B14F-4D97-AF65-F5344CB8AC3E}">
        <p14:creationId xmlns:p14="http://schemas.microsoft.com/office/powerpoint/2010/main" val="1920666193"/>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Methods (1/2) </a:t>
            </a:r>
          </a:p>
        </p:txBody>
      </p:sp>
      <p:cxnSp>
        <p:nvCxnSpPr>
          <p:cNvPr id="8" name="Straight Connector 7"/>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0488489" y="0"/>
            <a:ext cx="133349" cy="6858000"/>
            <a:chOff x="8028384" y="536648"/>
            <a:chExt cx="864096" cy="2892514"/>
          </a:xfrm>
        </p:grpSpPr>
        <p:sp>
          <p:nvSpPr>
            <p:cNvPr id="10" name="Rectangle 9"/>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1" name="Rectangle 10"/>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 name="Rectangle 11"/>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pic>
        <p:nvPicPr>
          <p:cNvPr id="13" name="Picture 12" descr="C:\Users\Dell\Documents\In use\Consultations\OPT-SMC-Mise en oeuvre\Rapports\Photos\Carte-final.png"/>
          <p:cNvPicPr/>
          <p:nvPr/>
        </p:nvPicPr>
        <p:blipFill rotWithShape="1">
          <a:blip r:embed="rId3" cstate="print">
            <a:extLst>
              <a:ext uri="{28A0092B-C50C-407E-A947-70E740481C1C}">
                <a14:useLocalDpi xmlns:a14="http://schemas.microsoft.com/office/drawing/2010/main" val="0"/>
              </a:ext>
            </a:extLst>
          </a:blip>
          <a:srcRect t="55731" r="57597"/>
          <a:stretch/>
        </p:blipFill>
        <p:spPr bwMode="auto">
          <a:xfrm>
            <a:off x="2279577" y="895091"/>
            <a:ext cx="4417481" cy="3168352"/>
          </a:xfrm>
          <a:prstGeom prst="rect">
            <a:avLst/>
          </a:prstGeom>
          <a:noFill/>
          <a:ln>
            <a:solidFill>
              <a:schemeClr val="bg1">
                <a:lumMod val="75000"/>
              </a:schemeClr>
            </a:solidFill>
          </a:ln>
        </p:spPr>
      </p:pic>
      <p:sp>
        <p:nvSpPr>
          <p:cNvPr id="16" name="TextBox 15"/>
          <p:cNvSpPr txBox="1"/>
          <p:nvPr/>
        </p:nvSpPr>
        <p:spPr>
          <a:xfrm>
            <a:off x="3302488" y="4509121"/>
            <a:ext cx="3350120" cy="1846659"/>
          </a:xfrm>
          <a:prstGeom prst="rect">
            <a:avLst/>
          </a:prstGeom>
          <a:noFill/>
          <a:ln>
            <a:noFill/>
          </a:ln>
        </p:spPr>
        <p:txBody>
          <a:bodyPr wrap="square" rtlCol="0">
            <a:spAutoFit/>
          </a:bodyPr>
          <a:lstStyle/>
          <a:p>
            <a:r>
              <a:rPr lang="fr-FR" sz="2000" b="1" dirty="0">
                <a:solidFill>
                  <a:prstClr val="black"/>
                </a:solidFill>
                <a:latin typeface="Arial" panose="020B0604020202020204" pitchFamily="34" charset="0"/>
                <a:cs typeface="Arial" panose="020B0604020202020204" pitchFamily="34" charset="0"/>
              </a:rPr>
              <a:t>Siguiri </a:t>
            </a:r>
            <a:r>
              <a:rPr lang="fr-FR" sz="2000" b="1" dirty="0" err="1">
                <a:solidFill>
                  <a:prstClr val="black"/>
                </a:solidFill>
                <a:latin typeface="Arial" panose="020B0604020202020204" pitchFamily="34" charset="0"/>
                <a:cs typeface="Arial" panose="020B0604020202020204" pitchFamily="34" charset="0"/>
              </a:rPr>
              <a:t>prefecture</a:t>
            </a:r>
            <a:endParaRPr lang="fr-FR" sz="2000" b="1" dirty="0">
              <a:solidFill>
                <a:prstClr val="black"/>
              </a:solidFill>
              <a:latin typeface="Arial" panose="020B0604020202020204" pitchFamily="34" charset="0"/>
              <a:cs typeface="Arial" panose="020B0604020202020204" pitchFamily="34" charset="0"/>
            </a:endParaRPr>
          </a:p>
          <a:p>
            <a:r>
              <a:rPr lang="fr-FR" sz="2000" dirty="0">
                <a:solidFill>
                  <a:prstClr val="black"/>
                </a:solidFill>
                <a:latin typeface="Arial" panose="020B0604020202020204" pitchFamily="34" charset="0"/>
                <a:cs typeface="Arial" panose="020B0604020202020204" pitchFamily="34" charset="0"/>
              </a:rPr>
              <a:t>Over 800.000 </a:t>
            </a:r>
            <a:r>
              <a:rPr lang="fr-FR" sz="2000" dirty="0" err="1">
                <a:solidFill>
                  <a:prstClr val="black"/>
                </a:solidFill>
                <a:latin typeface="Arial" panose="020B0604020202020204" pitchFamily="34" charset="0"/>
                <a:cs typeface="Arial" panose="020B0604020202020204" pitchFamily="34" charset="0"/>
              </a:rPr>
              <a:t>inhabitants</a:t>
            </a:r>
            <a:endParaRPr lang="fr-FR" sz="2000" dirty="0">
              <a:solidFill>
                <a:prstClr val="black"/>
              </a:solidFill>
              <a:latin typeface="Arial" panose="020B0604020202020204" pitchFamily="34" charset="0"/>
              <a:cs typeface="Arial" panose="020B0604020202020204" pitchFamily="34" charset="0"/>
            </a:endParaRPr>
          </a:p>
          <a:p>
            <a:r>
              <a:rPr lang="fr-FR" sz="2000" dirty="0" err="1">
                <a:solidFill>
                  <a:prstClr val="black"/>
                </a:solidFill>
                <a:latin typeface="Arial" panose="020B0604020202020204" pitchFamily="34" charset="0"/>
                <a:cs typeface="Arial" panose="020B0604020202020204" pitchFamily="34" charset="0"/>
              </a:rPr>
              <a:t>Cosmopolitan</a:t>
            </a:r>
            <a:endParaRPr lang="fr-FR" sz="2000" dirty="0">
              <a:solidFill>
                <a:prstClr val="black"/>
              </a:solidFill>
              <a:latin typeface="Arial" panose="020B0604020202020204" pitchFamily="34" charset="0"/>
              <a:cs typeface="Arial" panose="020B0604020202020204" pitchFamily="34" charset="0"/>
            </a:endParaRPr>
          </a:p>
          <a:p>
            <a:r>
              <a:rPr lang="fr-FR" sz="2000" dirty="0">
                <a:solidFill>
                  <a:prstClr val="black"/>
                </a:solidFill>
                <a:latin typeface="Arial" panose="020B0604020202020204" pitchFamily="34" charset="0"/>
                <a:cs typeface="Arial" panose="020B0604020202020204" pitchFamily="34" charset="0"/>
              </a:rPr>
              <a:t>Gold-</a:t>
            </a:r>
            <a:r>
              <a:rPr lang="fr-FR" sz="2000" dirty="0" err="1">
                <a:solidFill>
                  <a:prstClr val="black"/>
                </a:solidFill>
                <a:latin typeface="Arial" panose="020B0604020202020204" pitchFamily="34" charset="0"/>
                <a:cs typeface="Arial" panose="020B0604020202020204" pitchFamily="34" charset="0"/>
              </a:rPr>
              <a:t>mining</a:t>
            </a:r>
            <a:r>
              <a:rPr lang="fr-FR" sz="2000" dirty="0">
                <a:solidFill>
                  <a:prstClr val="black"/>
                </a:solidFill>
                <a:latin typeface="Arial" panose="020B0604020202020204" pitchFamily="34" charset="0"/>
                <a:cs typeface="Arial" panose="020B0604020202020204" pitchFamily="34" charset="0"/>
              </a:rPr>
              <a:t> area</a:t>
            </a:r>
          </a:p>
          <a:p>
            <a:r>
              <a:rPr lang="fr-FR" sz="1400" dirty="0">
                <a:solidFill>
                  <a:prstClr val="black"/>
                </a:solidFill>
                <a:latin typeface="Arial" panose="020B0604020202020204" pitchFamily="34" charset="0"/>
                <a:cs typeface="Arial" panose="020B0604020202020204" pitchFamily="34" charset="0"/>
              </a:rPr>
              <a:t> </a:t>
            </a:r>
            <a:endParaRPr lang="fr-FR" sz="12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b="1" i="1" dirty="0" err="1">
                <a:solidFill>
                  <a:prstClr val="black"/>
                </a:solidFill>
                <a:latin typeface="Arial" panose="020B0604020202020204" pitchFamily="34" charset="0"/>
                <a:cs typeface="Arial" panose="020B0604020202020204" pitchFamily="34" charset="0"/>
              </a:rPr>
              <a:t>Doko</a:t>
            </a:r>
            <a:r>
              <a:rPr lang="fr-FR" sz="2000" b="1" i="1" dirty="0">
                <a:solidFill>
                  <a:prstClr val="black"/>
                </a:solidFill>
                <a:latin typeface="Arial" panose="020B0604020202020204" pitchFamily="34" charset="0"/>
                <a:cs typeface="Arial" panose="020B0604020202020204" pitchFamily="34" charset="0"/>
              </a:rPr>
              <a:t> </a:t>
            </a:r>
            <a:r>
              <a:rPr lang="fr-FR" sz="2000" b="1" i="1" dirty="0" err="1">
                <a:solidFill>
                  <a:prstClr val="black"/>
                </a:solidFill>
                <a:latin typeface="Arial" panose="020B0604020202020204" pitchFamily="34" charset="0"/>
                <a:cs typeface="Arial" panose="020B0604020202020204" pitchFamily="34" charset="0"/>
              </a:rPr>
              <a:t>sub-prefecture</a:t>
            </a:r>
            <a:endParaRPr lang="fr-FR" sz="2000" b="1" i="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058" y="4037815"/>
            <a:ext cx="3090619" cy="2317964"/>
          </a:xfrm>
          <a:prstGeom prst="rect">
            <a:avLst/>
          </a:prstGeom>
        </p:spPr>
      </p:pic>
      <p:sp>
        <p:nvSpPr>
          <p:cNvPr id="17" name="TextBox 16"/>
          <p:cNvSpPr txBox="1"/>
          <p:nvPr/>
        </p:nvSpPr>
        <p:spPr>
          <a:xfrm>
            <a:off x="6918076" y="1648522"/>
            <a:ext cx="3350120" cy="1323439"/>
          </a:xfrm>
          <a:prstGeom prst="rect">
            <a:avLst/>
          </a:prstGeom>
          <a:noFill/>
          <a:ln>
            <a:noFill/>
          </a:ln>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Guinea</a:t>
            </a:r>
            <a:endParaRPr lang="fr-FR" sz="2000" b="1" dirty="0">
              <a:solidFill>
                <a:prstClr val="black"/>
              </a:solidFill>
              <a:latin typeface="Arial" panose="020B0604020202020204" pitchFamily="34" charset="0"/>
              <a:cs typeface="Arial" panose="020B0604020202020204" pitchFamily="34" charset="0"/>
            </a:endParaRPr>
          </a:p>
          <a:p>
            <a:r>
              <a:rPr lang="fr-FR" sz="2000" dirty="0">
                <a:solidFill>
                  <a:prstClr val="black"/>
                </a:solidFill>
                <a:latin typeface="Arial" panose="020B0604020202020204" pitchFamily="34" charset="0"/>
                <a:cs typeface="Arial" panose="020B0604020202020204" pitchFamily="34" charset="0"/>
              </a:rPr>
              <a:t>West </a:t>
            </a:r>
            <a:r>
              <a:rPr lang="fr-FR" sz="2000" dirty="0" err="1">
                <a:solidFill>
                  <a:prstClr val="black"/>
                </a:solidFill>
                <a:latin typeface="Arial" panose="020B0604020202020204" pitchFamily="34" charset="0"/>
                <a:cs typeface="Arial" panose="020B0604020202020204" pitchFamily="34" charset="0"/>
              </a:rPr>
              <a:t>Africa</a:t>
            </a:r>
            <a:endParaRPr lang="fr-FR" sz="2000" dirty="0">
              <a:solidFill>
                <a:prstClr val="black"/>
              </a:solidFill>
              <a:latin typeface="Arial" panose="020B0604020202020204" pitchFamily="34" charset="0"/>
              <a:cs typeface="Arial" panose="020B0604020202020204" pitchFamily="34" charset="0"/>
            </a:endParaRPr>
          </a:p>
          <a:p>
            <a:r>
              <a:rPr lang="fr-FR" sz="2000" dirty="0">
                <a:solidFill>
                  <a:prstClr val="black"/>
                </a:solidFill>
                <a:latin typeface="Arial" panose="020B0604020202020204" pitchFamily="34" charset="0"/>
                <a:cs typeface="Arial" panose="020B0604020202020204" pitchFamily="34" charset="0"/>
              </a:rPr>
              <a:t>Over 13 M. </a:t>
            </a:r>
            <a:r>
              <a:rPr lang="fr-FR" sz="2000" dirty="0" err="1">
                <a:solidFill>
                  <a:prstClr val="black"/>
                </a:solidFill>
                <a:latin typeface="Arial" panose="020B0604020202020204" pitchFamily="34" charset="0"/>
                <a:cs typeface="Arial" panose="020B0604020202020204" pitchFamily="34" charset="0"/>
              </a:rPr>
              <a:t>inhabitants</a:t>
            </a:r>
            <a:endParaRPr lang="fr-FR" sz="2000" dirty="0">
              <a:solidFill>
                <a:prstClr val="black"/>
              </a:solidFill>
              <a:latin typeface="Arial" panose="020B0604020202020204" pitchFamily="34" charset="0"/>
              <a:cs typeface="Arial" panose="020B0604020202020204" pitchFamily="34" charset="0"/>
            </a:endParaRPr>
          </a:p>
          <a:p>
            <a:r>
              <a:rPr lang="fr-FR" sz="2000" dirty="0">
                <a:solidFill>
                  <a:prstClr val="black"/>
                </a:solidFill>
                <a:latin typeface="Arial" panose="020B0604020202020204" pitchFamily="34" charset="0"/>
                <a:cs typeface="Arial" panose="020B0604020202020204" pitchFamily="34" charset="0"/>
              </a:rPr>
              <a:t>33 districts</a:t>
            </a:r>
          </a:p>
        </p:txBody>
      </p:sp>
    </p:spTree>
    <p:extLst>
      <p:ext uri="{BB962C8B-B14F-4D97-AF65-F5344CB8AC3E}">
        <p14:creationId xmlns:p14="http://schemas.microsoft.com/office/powerpoint/2010/main" val="2523992044"/>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Methods (2/2) </a:t>
            </a:r>
          </a:p>
        </p:txBody>
      </p:sp>
      <p:cxnSp>
        <p:nvCxnSpPr>
          <p:cNvPr id="8" name="Straight Connector 7"/>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0488489" y="0"/>
            <a:ext cx="133349" cy="6858000"/>
            <a:chOff x="8028384" y="536648"/>
            <a:chExt cx="864096" cy="2892514"/>
          </a:xfrm>
        </p:grpSpPr>
        <p:sp>
          <p:nvSpPr>
            <p:cNvPr id="10" name="Rectangle 9"/>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1" name="Rectangle 10"/>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2" name="Rectangle 11"/>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14" name="TextBox 13"/>
          <p:cNvSpPr txBox="1"/>
          <p:nvPr/>
        </p:nvSpPr>
        <p:spPr>
          <a:xfrm>
            <a:off x="2351584" y="1189202"/>
            <a:ext cx="7546960" cy="1015663"/>
          </a:xfrm>
          <a:prstGeom prst="rect">
            <a:avLst/>
          </a:prstGeom>
          <a:noFill/>
          <a:ln>
            <a:noFill/>
          </a:ln>
        </p:spPr>
        <p:txBody>
          <a:bodyPr wrap="square" rtlCol="0">
            <a:spAutoFit/>
          </a:bodyPr>
          <a:lstStyle/>
          <a:p>
            <a:r>
              <a:rPr lang="fr-FR" sz="2000" b="1" dirty="0">
                <a:solidFill>
                  <a:prstClr val="black"/>
                </a:solidFill>
                <a:latin typeface="Arial" panose="020B0604020202020204" pitchFamily="34" charset="0"/>
                <a:cs typeface="Arial" panose="020B0604020202020204" pitchFamily="34" charset="0"/>
              </a:rPr>
              <a:t>Baseline qualitative </a:t>
            </a:r>
            <a:r>
              <a:rPr lang="fr-FR" sz="2000" b="1" dirty="0" err="1">
                <a:solidFill>
                  <a:prstClr val="black"/>
                </a:solidFill>
                <a:latin typeface="Arial" panose="020B0604020202020204" pitchFamily="34" charset="0"/>
                <a:cs typeface="Arial" panose="020B0604020202020204" pitchFamily="34" charset="0"/>
              </a:rPr>
              <a:t>research</a:t>
            </a:r>
            <a:r>
              <a:rPr lang="fr-FR" sz="2000" b="1" dirty="0">
                <a:solidFill>
                  <a:prstClr val="black"/>
                </a:solidFill>
                <a:latin typeface="Arial" panose="020B0604020202020204" pitchFamily="34" charset="0"/>
                <a:cs typeface="Arial" panose="020B0604020202020204" pitchFamily="34" charset="0"/>
              </a:rPr>
              <a:t> (</a:t>
            </a:r>
            <a:r>
              <a:rPr lang="fr-FR" sz="2000" b="1" dirty="0" err="1">
                <a:solidFill>
                  <a:prstClr val="black"/>
                </a:solidFill>
                <a:latin typeface="Arial" panose="020B0604020202020204" pitchFamily="34" charset="0"/>
                <a:cs typeface="Arial" panose="020B0604020202020204" pitchFamily="34" charset="0"/>
              </a:rPr>
              <a:t>October</a:t>
            </a:r>
            <a:r>
              <a:rPr lang="fr-FR" sz="2000" b="1" dirty="0">
                <a:solidFill>
                  <a:prstClr val="black"/>
                </a:solidFill>
                <a:latin typeface="Arial" panose="020B0604020202020204" pitchFamily="34" charset="0"/>
                <a:cs typeface="Arial" panose="020B0604020202020204" pitchFamily="34" charset="0"/>
              </a:rPr>
              <a:t> 2020)</a:t>
            </a:r>
          </a:p>
          <a:p>
            <a:pPr marL="800100" lvl="1"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Focus groups, </a:t>
            </a:r>
            <a:r>
              <a:rPr lang="fr-FR" sz="2000" dirty="0" err="1">
                <a:solidFill>
                  <a:prstClr val="black"/>
                </a:solidFill>
                <a:latin typeface="Arial" panose="020B0604020202020204" pitchFamily="34" charset="0"/>
                <a:cs typeface="Arial" panose="020B0604020202020204" pitchFamily="34" charset="0"/>
              </a:rPr>
              <a:t>IDIs</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informal</a:t>
            </a:r>
            <a:r>
              <a:rPr lang="fr-FR" sz="2000" dirty="0">
                <a:solidFill>
                  <a:prstClr val="black"/>
                </a:solidFill>
                <a:latin typeface="Arial" panose="020B0604020202020204" pitchFamily="34" charset="0"/>
                <a:cs typeface="Arial" panose="020B0604020202020204" pitchFamily="34" charset="0"/>
              </a:rPr>
              <a:t> conversations, observations</a:t>
            </a:r>
          </a:p>
          <a:p>
            <a:pPr marL="800100" lvl="1" indent="-342900">
              <a:buFont typeface="Arial" panose="020B0604020202020204" pitchFamily="34" charset="0"/>
              <a:buChar char="•"/>
            </a:pPr>
            <a:r>
              <a:rPr lang="fr-FR" sz="2000" dirty="0" err="1">
                <a:solidFill>
                  <a:prstClr val="black"/>
                </a:solidFill>
                <a:latin typeface="Arial" panose="020B0604020202020204" pitchFamily="34" charset="0"/>
                <a:cs typeface="Arial" panose="020B0604020202020204" pitchFamily="34" charset="0"/>
              </a:rPr>
              <a:t>With</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community</a:t>
            </a:r>
            <a:r>
              <a:rPr lang="fr-FR" sz="2000" dirty="0">
                <a:solidFill>
                  <a:prstClr val="black"/>
                </a:solidFill>
                <a:latin typeface="Arial" panose="020B0604020202020204" pitchFamily="34" charset="0"/>
                <a:cs typeface="Arial" panose="020B0604020202020204" pitchFamily="34" charset="0"/>
              </a:rPr>
              <a:t>, SMC providers (managers, </a:t>
            </a:r>
            <a:r>
              <a:rPr lang="fr-FR" sz="2000" dirty="0" err="1">
                <a:solidFill>
                  <a:prstClr val="black"/>
                </a:solidFill>
                <a:latin typeface="Arial" panose="020B0604020202020204" pitchFamily="34" charset="0"/>
                <a:cs typeface="Arial" panose="020B0604020202020204" pitchFamily="34" charset="0"/>
              </a:rPr>
              <a:t>distributors</a:t>
            </a:r>
            <a:r>
              <a:rPr lang="fr-FR" sz="2000" dirty="0">
                <a:solidFill>
                  <a:prstClr val="black"/>
                </a:solidFill>
                <a:latin typeface="Arial" panose="020B0604020202020204" pitchFamily="34" charset="0"/>
                <a:cs typeface="Arial" panose="020B0604020202020204" pitchFamily="34" charset="0"/>
              </a:rPr>
              <a:t>)</a:t>
            </a:r>
          </a:p>
        </p:txBody>
      </p:sp>
      <p:sp>
        <p:nvSpPr>
          <p:cNvPr id="17" name="TextBox 16"/>
          <p:cNvSpPr txBox="1"/>
          <p:nvPr/>
        </p:nvSpPr>
        <p:spPr>
          <a:xfrm>
            <a:off x="2351585" y="2917394"/>
            <a:ext cx="7985947" cy="1015663"/>
          </a:xfrm>
          <a:prstGeom prst="rect">
            <a:avLst/>
          </a:prstGeom>
          <a:noFill/>
          <a:ln>
            <a:noFill/>
          </a:ln>
        </p:spPr>
        <p:txBody>
          <a:bodyPr wrap="square" rtlCol="0">
            <a:spAutoFit/>
          </a:bodyPr>
          <a:lstStyle/>
          <a:p>
            <a:r>
              <a:rPr lang="en-US" sz="2000" b="1" dirty="0">
                <a:solidFill>
                  <a:prstClr val="black"/>
                </a:solidFill>
                <a:latin typeface="Arial" panose="020B0604020202020204" pitchFamily="34" charset="0"/>
                <a:cs typeface="Arial" panose="020B0604020202020204" pitchFamily="34" charset="0"/>
              </a:rPr>
              <a:t>Designing the pilot SMC strategy </a:t>
            </a:r>
            <a:r>
              <a:rPr lang="fr-FR" sz="2000" b="1" dirty="0">
                <a:solidFill>
                  <a:prstClr val="black"/>
                </a:solidFill>
                <a:latin typeface="Arial" panose="020B0604020202020204" pitchFamily="34" charset="0"/>
                <a:cs typeface="Arial" panose="020B0604020202020204" pitchFamily="34" charset="0"/>
              </a:rPr>
              <a:t>(</a:t>
            </a:r>
            <a:r>
              <a:rPr lang="fr-FR" sz="2000" b="1" dirty="0" err="1">
                <a:solidFill>
                  <a:prstClr val="black"/>
                </a:solidFill>
                <a:latin typeface="Arial" panose="020B0604020202020204" pitchFamily="34" charset="0"/>
                <a:cs typeface="Arial" panose="020B0604020202020204" pitchFamily="34" charset="0"/>
              </a:rPr>
              <a:t>September</a:t>
            </a:r>
            <a:r>
              <a:rPr lang="fr-FR" sz="2000" b="1" dirty="0">
                <a:solidFill>
                  <a:prstClr val="black"/>
                </a:solidFill>
                <a:latin typeface="Arial" panose="020B0604020202020204" pitchFamily="34" charset="0"/>
                <a:cs typeface="Arial" panose="020B0604020202020204" pitchFamily="34" charset="0"/>
              </a:rPr>
              <a:t> 2021)</a:t>
            </a:r>
          </a:p>
          <a:p>
            <a:pPr marL="800100" lvl="1" indent="-342900">
              <a:buFont typeface="Arial" panose="020B0604020202020204" pitchFamily="34" charset="0"/>
              <a:buChar char="•"/>
            </a:pPr>
            <a:r>
              <a:rPr lang="fr-FR" sz="2000" dirty="0" err="1">
                <a:solidFill>
                  <a:prstClr val="black"/>
                </a:solidFill>
                <a:latin typeface="Arial" panose="020B0604020202020204" pitchFamily="34" charset="0"/>
                <a:cs typeface="Arial" panose="020B0604020202020204" pitchFamily="34" charset="0"/>
              </a:rPr>
              <a:t>Participatory</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community</a:t>
            </a:r>
            <a:r>
              <a:rPr lang="fr-FR" sz="2000" dirty="0">
                <a:solidFill>
                  <a:prstClr val="black"/>
                </a:solidFill>
                <a:latin typeface="Arial" panose="020B0604020202020204" pitchFamily="34" charset="0"/>
                <a:cs typeface="Arial" panose="020B0604020202020204" pitchFamily="34" charset="0"/>
              </a:rPr>
              <a:t>, providers, </a:t>
            </a:r>
            <a:r>
              <a:rPr lang="fr-FR" sz="2000" dirty="0" err="1">
                <a:solidFill>
                  <a:prstClr val="black"/>
                </a:solidFill>
                <a:latin typeface="Arial" panose="020B0604020202020204" pitchFamily="34" charset="0"/>
                <a:cs typeface="Arial" panose="020B0604020202020204" pitchFamily="34" charset="0"/>
              </a:rPr>
              <a:t>researchers</a:t>
            </a:r>
            <a:r>
              <a:rPr lang="fr-FR" sz="2000" dirty="0">
                <a:solidFill>
                  <a:prstClr val="black"/>
                </a:solidFill>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fr-FR" sz="2000" dirty="0" err="1">
                <a:solidFill>
                  <a:prstClr val="black"/>
                </a:solidFill>
                <a:latin typeface="Arial" panose="020B0604020202020204" pitchFamily="34" charset="0"/>
                <a:cs typeface="Arial" panose="020B0604020202020204" pitchFamily="34" charset="0"/>
              </a:rPr>
              <a:t>Stakeholder</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mapping</a:t>
            </a:r>
            <a:r>
              <a:rPr lang="fr-FR" sz="2000" dirty="0">
                <a:solidFill>
                  <a:prstClr val="black"/>
                </a:solidFill>
                <a:latin typeface="Arial" panose="020B0604020202020204" pitchFamily="34" charset="0"/>
                <a:cs typeface="Arial" panose="020B0604020202020204" pitchFamily="34" charset="0"/>
              </a:rPr>
              <a:t>, consultations, </a:t>
            </a:r>
            <a:r>
              <a:rPr lang="fr-FR" sz="2000" dirty="0" err="1">
                <a:solidFill>
                  <a:prstClr val="black"/>
                </a:solidFill>
                <a:latin typeface="Arial" panose="020B0604020202020204" pitchFamily="34" charset="0"/>
                <a:cs typeface="Arial" panose="020B0604020202020204" pitchFamily="34" charset="0"/>
              </a:rPr>
              <a:t>activities</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programming</a:t>
            </a:r>
            <a:r>
              <a:rPr lang="fr-FR" sz="2000" dirty="0">
                <a:solidFill>
                  <a:prstClr val="black"/>
                </a:solidFill>
                <a:latin typeface="Arial" panose="020B0604020202020204" pitchFamily="34" charset="0"/>
                <a:cs typeface="Arial" panose="020B0604020202020204" pitchFamily="34" charset="0"/>
              </a:rPr>
              <a:t>  </a:t>
            </a:r>
            <a:endParaRPr lang="en-US" sz="2000"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2423593" y="4581129"/>
            <a:ext cx="7985947" cy="1015663"/>
          </a:xfrm>
          <a:prstGeom prst="rect">
            <a:avLst/>
          </a:prstGeom>
          <a:noFill/>
          <a:ln>
            <a:noFill/>
          </a:ln>
        </p:spPr>
        <p:txBody>
          <a:bodyPr wrap="square" rtlCol="0">
            <a:spAutoFit/>
          </a:bodyPr>
          <a:lstStyle/>
          <a:p>
            <a:r>
              <a:rPr lang="en-US" sz="2000" b="1" dirty="0">
                <a:solidFill>
                  <a:prstClr val="black"/>
                </a:solidFill>
                <a:latin typeface="Arial" panose="020B0604020202020204" pitchFamily="34" charset="0"/>
                <a:cs typeface="Arial" panose="020B0604020202020204" pitchFamily="34" charset="0"/>
              </a:rPr>
              <a:t>Evaluating the effect of the pilot strategy </a:t>
            </a:r>
            <a:r>
              <a:rPr lang="fr-FR" sz="2000" b="1" dirty="0">
                <a:solidFill>
                  <a:prstClr val="black"/>
                </a:solidFill>
                <a:latin typeface="Arial" panose="020B0604020202020204" pitchFamily="34" charset="0"/>
                <a:cs typeface="Arial" panose="020B0604020202020204" pitchFamily="34" charset="0"/>
              </a:rPr>
              <a:t>(July-Oct. 2021)</a:t>
            </a:r>
          </a:p>
          <a:p>
            <a:pPr marL="800100" lvl="1" indent="-342900">
              <a:buFont typeface="Arial" panose="020B0604020202020204" pitchFamily="34" charset="0"/>
              <a:buChar char="•"/>
            </a:pPr>
            <a:r>
              <a:rPr lang="fr-FR" sz="2000" dirty="0" err="1">
                <a:solidFill>
                  <a:prstClr val="black"/>
                </a:solidFill>
                <a:latin typeface="Arial" panose="020B0604020202020204" pitchFamily="34" charset="0"/>
                <a:cs typeface="Arial" panose="020B0604020202020204" pitchFamily="34" charset="0"/>
              </a:rPr>
              <a:t>Surveys</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before</a:t>
            </a:r>
            <a:r>
              <a:rPr lang="fr-FR" sz="2000" dirty="0">
                <a:solidFill>
                  <a:prstClr val="black"/>
                </a:solidFill>
                <a:latin typeface="Arial" panose="020B0604020202020204" pitchFamily="34" charset="0"/>
                <a:cs typeface="Arial" panose="020B0604020202020204" pitchFamily="34" charset="0"/>
              </a:rPr>
              <a:t> and </a:t>
            </a:r>
            <a:r>
              <a:rPr lang="fr-FR" sz="2000" dirty="0" err="1">
                <a:solidFill>
                  <a:prstClr val="black"/>
                </a:solidFill>
                <a:latin typeface="Arial" panose="020B0604020202020204" pitchFamily="34" charset="0"/>
                <a:cs typeface="Arial" panose="020B0604020202020204" pitchFamily="34" charset="0"/>
              </a:rPr>
              <a:t>after</a:t>
            </a:r>
            <a:r>
              <a:rPr lang="fr-FR" sz="2000" dirty="0">
                <a:solidFill>
                  <a:prstClr val="black"/>
                </a:solidFill>
                <a:latin typeface="Arial" panose="020B0604020202020204" pitchFamily="34" charset="0"/>
                <a:cs typeface="Arial" panose="020B0604020202020204" pitchFamily="34" charset="0"/>
              </a:rPr>
              <a:t> the SMC 4th cycle</a:t>
            </a:r>
          </a:p>
          <a:p>
            <a:pPr marL="800100" lvl="1" indent="-342900">
              <a:buFont typeface="Arial" panose="020B0604020202020204" pitchFamily="34" charset="0"/>
              <a:buChar char="•"/>
            </a:pPr>
            <a:r>
              <a:rPr lang="fr-FR" sz="2000" dirty="0">
                <a:solidFill>
                  <a:prstClr val="black"/>
                </a:solidFill>
                <a:latin typeface="Arial" panose="020B0604020202020204" pitchFamily="34" charset="0"/>
                <a:cs typeface="Arial" panose="020B0604020202020204" pitchFamily="34" charset="0"/>
              </a:rPr>
              <a:t>1234 </a:t>
            </a:r>
            <a:r>
              <a:rPr lang="fr-FR" sz="2000" dirty="0" err="1">
                <a:solidFill>
                  <a:prstClr val="black"/>
                </a:solidFill>
                <a:latin typeface="Arial" panose="020B0604020202020204" pitchFamily="34" charset="0"/>
                <a:cs typeface="Arial" panose="020B0604020202020204" pitchFamily="34" charset="0"/>
              </a:rPr>
              <a:t>children</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surveyed</a:t>
            </a:r>
            <a:r>
              <a:rPr lang="fr-FR" sz="2000" dirty="0">
                <a:solidFill>
                  <a:prstClr val="black"/>
                </a:solidFill>
                <a:latin typeface="Arial" panose="020B0604020202020204" pitchFamily="34" charset="0"/>
                <a:cs typeface="Arial" panose="020B0604020202020204" pitchFamily="34" charset="0"/>
              </a:rPr>
              <a:t> in intervention and control areas</a:t>
            </a:r>
            <a:endParaRPr lang="en-US" sz="2000" dirty="0">
              <a:solidFill>
                <a:prstClr val="black"/>
              </a:solidFill>
              <a:latin typeface="Arial" panose="020B0604020202020204" pitchFamily="34" charset="0"/>
              <a:cs typeface="Arial" panose="020B0604020202020204" pitchFamily="34" charset="0"/>
            </a:endParaRPr>
          </a:p>
        </p:txBody>
      </p:sp>
      <p:sp>
        <p:nvSpPr>
          <p:cNvPr id="3" name="Down Arrow 2"/>
          <p:cNvSpPr/>
          <p:nvPr/>
        </p:nvSpPr>
        <p:spPr>
          <a:xfrm>
            <a:off x="5519936" y="2348880"/>
            <a:ext cx="288032" cy="36004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Down Arrow 18"/>
          <p:cNvSpPr/>
          <p:nvPr/>
        </p:nvSpPr>
        <p:spPr>
          <a:xfrm>
            <a:off x="5519936" y="4077072"/>
            <a:ext cx="288032" cy="36004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92443101"/>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(1/14)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Facilitators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349620" y="1662479"/>
            <a:ext cx="5402564" cy="1266437"/>
          </a:xfrm>
          <a:prstGeom prst="rect">
            <a:avLst/>
          </a:prstGeom>
          <a:noFill/>
        </p:spPr>
        <p:txBody>
          <a:bodyPr wrap="square" rtlCol="0">
            <a:spAutoFit/>
          </a:bodyPr>
          <a:lstStyle/>
          <a:p>
            <a:r>
              <a:rPr lang="fr-FR" sz="2000" b="1" i="1" dirty="0" err="1">
                <a:solidFill>
                  <a:prstClr val="black"/>
                </a:solidFill>
                <a:latin typeface="Arial" panose="020B0604020202020204" pitchFamily="34" charset="0"/>
                <a:cs typeface="Arial" panose="020B0604020202020204" pitchFamily="34" charset="0"/>
              </a:rPr>
              <a:t>Community’s</a:t>
            </a:r>
            <a:r>
              <a:rPr lang="fr-FR" sz="2000" b="1" i="1" dirty="0">
                <a:solidFill>
                  <a:prstClr val="black"/>
                </a:solidFill>
                <a:latin typeface="Arial" panose="020B0604020202020204" pitchFamily="34" charset="0"/>
                <a:cs typeface="Arial" panose="020B0604020202020204" pitchFamily="34" charset="0"/>
              </a:rPr>
              <a:t> perspectives</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Perceived effectiveness of SMC</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Perceived economic benefits of SMC</a:t>
            </a:r>
          </a:p>
        </p:txBody>
      </p:sp>
      <p:sp>
        <p:nvSpPr>
          <p:cNvPr id="11" name="TextBox 10"/>
          <p:cNvSpPr txBox="1"/>
          <p:nvPr/>
        </p:nvSpPr>
        <p:spPr>
          <a:xfrm>
            <a:off x="2362057" y="3239983"/>
            <a:ext cx="8170881" cy="1420325"/>
          </a:xfrm>
          <a:prstGeom prst="rect">
            <a:avLst/>
          </a:prstGeom>
          <a:noFill/>
        </p:spPr>
        <p:txBody>
          <a:bodyPr wrap="square" rtlCol="0">
            <a:spAutoFit/>
          </a:bodyPr>
          <a:lstStyle/>
          <a:p>
            <a:pPr>
              <a:lnSpc>
                <a:spcPct val="150000"/>
              </a:lnSpc>
            </a:pPr>
            <a:r>
              <a:rPr lang="fr-FR" sz="2000" b="1" i="1" dirty="0">
                <a:solidFill>
                  <a:prstClr val="black"/>
                </a:solidFill>
                <a:latin typeface="Arial" panose="020B0604020202020204" pitchFamily="34" charset="0"/>
                <a:cs typeface="Arial" panose="020B0604020202020204" pitchFamily="34" charset="0"/>
              </a:rPr>
              <a:t>Providers’ perspectives</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Cooperation between local authorities, partners and community</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On the job supervision</a:t>
            </a:r>
          </a:p>
        </p:txBody>
      </p:sp>
    </p:spTree>
    <p:extLst>
      <p:ext uri="{BB962C8B-B14F-4D97-AF65-F5344CB8AC3E}">
        <p14:creationId xmlns:p14="http://schemas.microsoft.com/office/powerpoint/2010/main" val="1807290912"/>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(2/14)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1"/>
            <a:ext cx="8136904" cy="1420325"/>
          </a:xfrm>
          <a:prstGeom prst="rect">
            <a:avLst/>
          </a:prstGeom>
          <a:noFill/>
        </p:spPr>
        <p:txBody>
          <a:bodyPr wrap="square" rtlCol="0">
            <a:spAutoFit/>
          </a:bodyPr>
          <a:lstStyle/>
          <a:p>
            <a:pPr>
              <a:lnSpc>
                <a:spcPct val="150000"/>
              </a:lnSpc>
            </a:pPr>
            <a:r>
              <a:rPr lang="fr-FR" sz="2000" b="1" i="1" dirty="0" err="1">
                <a:solidFill>
                  <a:prstClr val="black"/>
                </a:solidFill>
                <a:latin typeface="Arial" panose="020B0604020202020204" pitchFamily="34" charset="0"/>
                <a:cs typeface="Arial" panose="020B0604020202020204" pitchFamily="34" charset="0"/>
              </a:rPr>
              <a:t>Community’s</a:t>
            </a:r>
            <a:r>
              <a:rPr lang="fr-FR" sz="2000" b="1" i="1" dirty="0">
                <a:solidFill>
                  <a:prstClr val="black"/>
                </a:solidFill>
                <a:latin typeface="Arial" panose="020B0604020202020204" pitchFamily="34" charset="0"/>
                <a:cs typeface="Arial" panose="020B0604020202020204" pitchFamily="34" charset="0"/>
              </a:rPr>
              <a:t> perspectives</a:t>
            </a:r>
          </a:p>
          <a:p>
            <a:pPr>
              <a:lnSpc>
                <a:spcPct val="150000"/>
              </a:lnSpc>
            </a:pPr>
            <a:endParaRPr lang="fr-FR" sz="2000" b="1" i="1" dirty="0">
              <a:solidFill>
                <a:prstClr val="black"/>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What is free is ‘’a poisoned gift’‘</a:t>
            </a:r>
          </a:p>
        </p:txBody>
      </p:sp>
      <p:sp>
        <p:nvSpPr>
          <p:cNvPr id="10" name="TextBox 9"/>
          <p:cNvSpPr txBox="1"/>
          <p:nvPr/>
        </p:nvSpPr>
        <p:spPr>
          <a:xfrm>
            <a:off x="3471304" y="3270307"/>
            <a:ext cx="5302192" cy="1421992"/>
          </a:xfrm>
          <a:prstGeom prst="rect">
            <a:avLst/>
          </a:prstGeom>
          <a:noFill/>
        </p:spPr>
        <p:txBody>
          <a:bodyPr wrap="square" rtlCol="0">
            <a:spAutoFit/>
          </a:bodyPr>
          <a:lstStyle/>
          <a:p>
            <a:pPr>
              <a:lnSpc>
                <a:spcPct val="150000"/>
              </a:lnSpc>
            </a:pPr>
            <a:r>
              <a:rPr lang="en-GB" sz="2000" i="1" dirty="0">
                <a:solidFill>
                  <a:prstClr val="black"/>
                </a:solidFill>
                <a:latin typeface="Times New Roman" panose="02020603050405020304" pitchFamily="18" charset="0"/>
                <a:cs typeface="Times New Roman" panose="02020603050405020304" pitchFamily="18" charset="0"/>
              </a:rPr>
              <a:t>“</a:t>
            </a:r>
            <a:r>
              <a:rPr lang="en-US" sz="2000" i="1" dirty="0">
                <a:solidFill>
                  <a:prstClr val="black"/>
                </a:solidFill>
                <a:latin typeface="Times New Roman" panose="02020603050405020304" pitchFamily="18" charset="0"/>
                <a:cs typeface="Times New Roman" panose="02020603050405020304" pitchFamily="18" charset="0"/>
              </a:rPr>
              <a:t>Here, when they [distributors] say it's for free, some people think it is a poisoned gift; they think it's to make their children sick </a:t>
            </a:r>
            <a:r>
              <a:rPr lang="en-GB" sz="2000" i="1" dirty="0">
                <a:solidFill>
                  <a:prstClr val="black"/>
                </a:solidFill>
                <a:latin typeface="Times New Roman" panose="02020603050405020304" pitchFamily="18" charset="0"/>
                <a:cs typeface="Times New Roman" panose="02020603050405020304" pitchFamily="18" charset="0"/>
              </a:rPr>
              <a:t>" </a:t>
            </a:r>
            <a:r>
              <a:rPr lang="en-GB" sz="2000" dirty="0">
                <a:solidFill>
                  <a:prstClr val="black"/>
                </a:solidFill>
                <a:latin typeface="Times New Roman" panose="02020603050405020304" pitchFamily="18" charset="0"/>
                <a:cs typeface="Times New Roman" panose="02020603050405020304" pitchFamily="18" charset="0"/>
              </a:rPr>
              <a:t>Father of a child</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343141"/>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(3/14)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1"/>
            <a:ext cx="8136904" cy="1420325"/>
          </a:xfrm>
          <a:prstGeom prst="rect">
            <a:avLst/>
          </a:prstGeom>
          <a:noFill/>
        </p:spPr>
        <p:txBody>
          <a:bodyPr wrap="square" rtlCol="0">
            <a:spAutoFit/>
          </a:bodyPr>
          <a:lstStyle/>
          <a:p>
            <a:pPr>
              <a:lnSpc>
                <a:spcPct val="150000"/>
              </a:lnSpc>
            </a:pPr>
            <a:r>
              <a:rPr lang="fr-FR" sz="2000" b="1" i="1" dirty="0" err="1">
                <a:solidFill>
                  <a:prstClr val="black"/>
                </a:solidFill>
                <a:latin typeface="Arial" panose="020B0604020202020204" pitchFamily="34" charset="0"/>
                <a:cs typeface="Arial" panose="020B0604020202020204" pitchFamily="34" charset="0"/>
              </a:rPr>
              <a:t>Community’s</a:t>
            </a:r>
            <a:r>
              <a:rPr lang="fr-FR" sz="2000" b="1" i="1" dirty="0">
                <a:solidFill>
                  <a:prstClr val="black"/>
                </a:solidFill>
                <a:latin typeface="Arial" panose="020B0604020202020204" pitchFamily="34" charset="0"/>
                <a:cs typeface="Arial" panose="020B0604020202020204" pitchFamily="34" charset="0"/>
              </a:rPr>
              <a:t> perspectives</a:t>
            </a:r>
          </a:p>
          <a:p>
            <a:pPr marL="342900" indent="-342900">
              <a:lnSpc>
                <a:spcPct val="150000"/>
              </a:lnSpc>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Doubts about treatments to healthy children</a:t>
            </a:r>
          </a:p>
        </p:txBody>
      </p:sp>
      <p:sp>
        <p:nvSpPr>
          <p:cNvPr id="10" name="TextBox 9"/>
          <p:cNvSpPr txBox="1"/>
          <p:nvPr/>
        </p:nvSpPr>
        <p:spPr>
          <a:xfrm>
            <a:off x="2815906" y="3386978"/>
            <a:ext cx="6704205" cy="1477328"/>
          </a:xfrm>
          <a:prstGeom prst="rect">
            <a:avLst/>
          </a:prstGeom>
          <a:noFill/>
        </p:spPr>
        <p:txBody>
          <a:bodyPr wrap="square" rtlCol="0">
            <a:spAutoFit/>
          </a:bodyPr>
          <a:lstStyle/>
          <a:p>
            <a:pPr>
              <a:lnSpc>
                <a:spcPct val="150000"/>
              </a:lnSpc>
            </a:pPr>
            <a:r>
              <a:rPr lang="en-GB" sz="2000" i="1" dirty="0">
                <a:solidFill>
                  <a:prstClr val="black"/>
                </a:solidFill>
                <a:latin typeface="Times New Roman" panose="02020603050405020304" pitchFamily="18" charset="0"/>
                <a:cs typeface="Times New Roman" panose="02020603050405020304" pitchFamily="18" charset="0"/>
              </a:rPr>
              <a:t>“Y</a:t>
            </a:r>
            <a:r>
              <a:rPr lang="en-US" sz="2000" i="1" dirty="0" err="1">
                <a:solidFill>
                  <a:prstClr val="black"/>
                </a:solidFill>
                <a:latin typeface="Times New Roman" panose="02020603050405020304" pitchFamily="18" charset="0"/>
                <a:cs typeface="Times New Roman" panose="02020603050405020304" pitchFamily="18" charset="0"/>
              </a:rPr>
              <a:t>ou</a:t>
            </a:r>
            <a:r>
              <a:rPr lang="en-US" sz="2000" i="1" dirty="0">
                <a:solidFill>
                  <a:prstClr val="black"/>
                </a:solidFill>
                <a:latin typeface="Times New Roman" panose="02020603050405020304" pitchFamily="18" charset="0"/>
                <a:cs typeface="Times New Roman" panose="02020603050405020304" pitchFamily="18" charset="0"/>
              </a:rPr>
              <a:t> know, it's usually when someone is ill that he is given  medicine; so people have doubts when we ask their children to swallow medicine when they are not ill</a:t>
            </a:r>
            <a:r>
              <a:rPr lang="en-GB" sz="2000" i="1" dirty="0">
                <a:solidFill>
                  <a:prstClr val="black"/>
                </a:solidFill>
                <a:latin typeface="Times New Roman" panose="02020603050405020304" pitchFamily="18" charset="0"/>
                <a:cs typeface="Times New Roman" panose="02020603050405020304" pitchFamily="18" charset="0"/>
              </a:rPr>
              <a:t>" </a:t>
            </a:r>
            <a:r>
              <a:rPr lang="en-GB" sz="2000" dirty="0">
                <a:solidFill>
                  <a:prstClr val="black"/>
                </a:solidFill>
                <a:latin typeface="Times New Roman" panose="02020603050405020304" pitchFamily="18" charset="0"/>
                <a:cs typeface="Times New Roman" panose="02020603050405020304" pitchFamily="18" charset="0"/>
              </a:rPr>
              <a:t>SMC Distributor</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766346"/>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(4/14)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1"/>
            <a:ext cx="8136904" cy="1420325"/>
          </a:xfrm>
          <a:prstGeom prst="rect">
            <a:avLst/>
          </a:prstGeom>
          <a:noFill/>
        </p:spPr>
        <p:txBody>
          <a:bodyPr wrap="square" rtlCol="0">
            <a:spAutoFit/>
          </a:bodyPr>
          <a:lstStyle/>
          <a:p>
            <a:pPr>
              <a:lnSpc>
                <a:spcPct val="150000"/>
              </a:lnSpc>
            </a:pPr>
            <a:r>
              <a:rPr lang="fr-FR" sz="2000" b="1" i="1" dirty="0" err="1">
                <a:solidFill>
                  <a:prstClr val="black"/>
                </a:solidFill>
                <a:latin typeface="Arial" panose="020B0604020202020204" pitchFamily="34" charset="0"/>
                <a:cs typeface="Arial" panose="020B0604020202020204" pitchFamily="34" charset="0"/>
              </a:rPr>
              <a:t>Community’s</a:t>
            </a:r>
            <a:r>
              <a:rPr lang="fr-FR" sz="2000" b="1" i="1" dirty="0">
                <a:solidFill>
                  <a:prstClr val="black"/>
                </a:solidFill>
                <a:latin typeface="Arial" panose="020B0604020202020204" pitchFamily="34" charset="0"/>
                <a:cs typeface="Arial" panose="020B0604020202020204" pitchFamily="34" charset="0"/>
              </a:rPr>
              <a:t> perspectives</a:t>
            </a:r>
          </a:p>
          <a:p>
            <a:pPr marL="342900" indent="-342900">
              <a:lnSpc>
                <a:spcPct val="150000"/>
              </a:lnSpc>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Some distributors seen as outsiders</a:t>
            </a:r>
          </a:p>
        </p:txBody>
      </p:sp>
      <p:sp>
        <p:nvSpPr>
          <p:cNvPr id="10" name="TextBox 9"/>
          <p:cNvSpPr txBox="1"/>
          <p:nvPr/>
        </p:nvSpPr>
        <p:spPr>
          <a:xfrm>
            <a:off x="2840679" y="3212976"/>
            <a:ext cx="6953357" cy="1477328"/>
          </a:xfrm>
          <a:prstGeom prst="rect">
            <a:avLst/>
          </a:prstGeom>
          <a:noFill/>
        </p:spPr>
        <p:txBody>
          <a:bodyPr wrap="square" rtlCol="0">
            <a:spAutoFit/>
          </a:bodyPr>
          <a:lstStyle/>
          <a:p>
            <a:pPr>
              <a:lnSpc>
                <a:spcPct val="150000"/>
              </a:lnSpc>
            </a:pPr>
            <a:r>
              <a:rPr lang="en-GB" sz="2000" i="1" dirty="0">
                <a:solidFill>
                  <a:prstClr val="black"/>
                </a:solidFill>
                <a:latin typeface="Times New Roman" panose="02020603050405020304" pitchFamily="18" charset="0"/>
                <a:cs typeface="Times New Roman" panose="02020603050405020304" pitchFamily="18" charset="0"/>
              </a:rPr>
              <a:t>“</a:t>
            </a:r>
            <a:r>
              <a:rPr lang="en-US" sz="2000" i="1" dirty="0">
                <a:solidFill>
                  <a:prstClr val="black"/>
                </a:solidFill>
                <a:latin typeface="Times New Roman" panose="02020603050405020304" pitchFamily="18" charset="0"/>
                <a:cs typeface="Times New Roman" panose="02020603050405020304" pitchFamily="18" charset="0"/>
              </a:rPr>
              <a:t>SMC is not easy here […] They are many in the community here, as soon as they see you are a foreign body [not native], they refuse everything you asks for [about SMC] " </a:t>
            </a:r>
            <a:r>
              <a:rPr lang="en-GB" sz="2000" dirty="0">
                <a:solidFill>
                  <a:prstClr val="black"/>
                </a:solidFill>
                <a:latin typeface="Times New Roman" panose="02020603050405020304" pitchFamily="18" charset="0"/>
                <a:cs typeface="Times New Roman" panose="02020603050405020304" pitchFamily="18" charset="0"/>
              </a:rPr>
              <a:t>SMC Distributor</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92995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wn Arrow 60">
            <a:extLst>
              <a:ext uri="{FF2B5EF4-FFF2-40B4-BE49-F238E27FC236}">
                <a16:creationId xmlns:a16="http://schemas.microsoft.com/office/drawing/2014/main" id="{22FE4EAB-63AE-A54E-BD84-8660CDE97684}"/>
              </a:ext>
            </a:extLst>
          </p:cNvPr>
          <p:cNvSpPr/>
          <p:nvPr/>
        </p:nvSpPr>
        <p:spPr>
          <a:xfrm>
            <a:off x="5529048" y="3788089"/>
            <a:ext cx="144962" cy="92983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416067D-B891-0642-A952-EDAB63EA9086}"/>
              </a:ext>
            </a:extLst>
          </p:cNvPr>
          <p:cNvSpPr>
            <a:spLocks noGrp="1"/>
          </p:cNvSpPr>
          <p:nvPr>
            <p:ph type="title"/>
          </p:nvPr>
        </p:nvSpPr>
        <p:spPr>
          <a:xfrm>
            <a:off x="838200" y="365602"/>
            <a:ext cx="10515600" cy="1325563"/>
          </a:xfrm>
        </p:spPr>
        <p:txBody>
          <a:bodyPr/>
          <a:lstStyle/>
          <a:p>
            <a:r>
              <a:rPr lang="en-US"/>
              <a:t>                Project Timelines</a:t>
            </a:r>
            <a:endParaRPr lang="en-US" dirty="0"/>
          </a:p>
        </p:txBody>
      </p:sp>
      <p:cxnSp>
        <p:nvCxnSpPr>
          <p:cNvPr id="7" name="Straight Connector 6">
            <a:extLst>
              <a:ext uri="{FF2B5EF4-FFF2-40B4-BE49-F238E27FC236}">
                <a16:creationId xmlns:a16="http://schemas.microsoft.com/office/drawing/2014/main" id="{014B0991-9458-934B-9577-7113DE405050}"/>
              </a:ext>
            </a:extLst>
          </p:cNvPr>
          <p:cNvCxnSpPr>
            <a:cxnSpLocks/>
          </p:cNvCxnSpPr>
          <p:nvPr/>
        </p:nvCxnSpPr>
        <p:spPr>
          <a:xfrm>
            <a:off x="619179" y="4746467"/>
            <a:ext cx="10413993" cy="11425"/>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A133D76-9BC1-AF4E-BEAC-5996F4FAD0CD}"/>
              </a:ext>
            </a:extLst>
          </p:cNvPr>
          <p:cNvSpPr/>
          <p:nvPr/>
        </p:nvSpPr>
        <p:spPr>
          <a:xfrm>
            <a:off x="9383945" y="4957611"/>
            <a:ext cx="886968" cy="2830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rPr>
              <a:t>2024</a:t>
            </a:r>
          </a:p>
        </p:txBody>
      </p:sp>
      <p:sp>
        <p:nvSpPr>
          <p:cNvPr id="9" name="Rectangle 8">
            <a:extLst>
              <a:ext uri="{FF2B5EF4-FFF2-40B4-BE49-F238E27FC236}">
                <a16:creationId xmlns:a16="http://schemas.microsoft.com/office/drawing/2014/main" id="{C261E6A2-026F-574F-8E25-FC8B6461A17F}"/>
              </a:ext>
            </a:extLst>
          </p:cNvPr>
          <p:cNvSpPr/>
          <p:nvPr/>
        </p:nvSpPr>
        <p:spPr>
          <a:xfrm>
            <a:off x="102943" y="4962664"/>
            <a:ext cx="886968" cy="2830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rPr>
              <a:t>2020</a:t>
            </a:r>
          </a:p>
        </p:txBody>
      </p:sp>
      <p:sp>
        <p:nvSpPr>
          <p:cNvPr id="10" name="Rectangle 9">
            <a:extLst>
              <a:ext uri="{FF2B5EF4-FFF2-40B4-BE49-F238E27FC236}">
                <a16:creationId xmlns:a16="http://schemas.microsoft.com/office/drawing/2014/main" id="{7D102317-1082-AD47-BC8F-41C44F925E14}"/>
              </a:ext>
            </a:extLst>
          </p:cNvPr>
          <p:cNvSpPr/>
          <p:nvPr/>
        </p:nvSpPr>
        <p:spPr>
          <a:xfrm>
            <a:off x="2354102" y="4962664"/>
            <a:ext cx="886968" cy="2830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rPr>
              <a:t>2021</a:t>
            </a:r>
          </a:p>
        </p:txBody>
      </p:sp>
      <p:sp>
        <p:nvSpPr>
          <p:cNvPr id="11" name="Rectangle 10">
            <a:extLst>
              <a:ext uri="{FF2B5EF4-FFF2-40B4-BE49-F238E27FC236}">
                <a16:creationId xmlns:a16="http://schemas.microsoft.com/office/drawing/2014/main" id="{96E29484-5F4C-C043-8D59-3D9A923C17FC}"/>
              </a:ext>
            </a:extLst>
          </p:cNvPr>
          <p:cNvSpPr/>
          <p:nvPr/>
        </p:nvSpPr>
        <p:spPr>
          <a:xfrm>
            <a:off x="6858878" y="4971122"/>
            <a:ext cx="886968" cy="2830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rPr>
              <a:t>2023</a:t>
            </a:r>
          </a:p>
        </p:txBody>
      </p:sp>
      <p:sp>
        <p:nvSpPr>
          <p:cNvPr id="12" name="Rectangle 11">
            <a:extLst>
              <a:ext uri="{FF2B5EF4-FFF2-40B4-BE49-F238E27FC236}">
                <a16:creationId xmlns:a16="http://schemas.microsoft.com/office/drawing/2014/main" id="{B93C76C5-E857-AC48-A9C1-F563ADB95D6C}"/>
              </a:ext>
            </a:extLst>
          </p:cNvPr>
          <p:cNvSpPr/>
          <p:nvPr/>
        </p:nvSpPr>
        <p:spPr>
          <a:xfrm>
            <a:off x="4886846" y="4950108"/>
            <a:ext cx="886968" cy="2830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rPr>
              <a:t>2022</a:t>
            </a:r>
          </a:p>
        </p:txBody>
      </p:sp>
      <p:sp>
        <p:nvSpPr>
          <p:cNvPr id="17" name="Down Arrow 16">
            <a:extLst>
              <a:ext uri="{FF2B5EF4-FFF2-40B4-BE49-F238E27FC236}">
                <a16:creationId xmlns:a16="http://schemas.microsoft.com/office/drawing/2014/main" id="{92BBF13A-5D10-5444-98F1-8F8A224AC90F}"/>
              </a:ext>
            </a:extLst>
          </p:cNvPr>
          <p:cNvSpPr/>
          <p:nvPr/>
        </p:nvSpPr>
        <p:spPr>
          <a:xfrm>
            <a:off x="84174" y="2309546"/>
            <a:ext cx="124712" cy="23850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Down Arrow 18">
            <a:extLst>
              <a:ext uri="{FF2B5EF4-FFF2-40B4-BE49-F238E27FC236}">
                <a16:creationId xmlns:a16="http://schemas.microsoft.com/office/drawing/2014/main" id="{33121D4C-2E2B-D742-B2C4-FE1BFA7FF4B1}"/>
              </a:ext>
            </a:extLst>
          </p:cNvPr>
          <p:cNvSpPr/>
          <p:nvPr/>
        </p:nvSpPr>
        <p:spPr>
          <a:xfrm>
            <a:off x="10988125" y="2327470"/>
            <a:ext cx="132774" cy="239281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7C98C9ED-5027-8548-8A8C-393E4D5A5750}"/>
              </a:ext>
            </a:extLst>
          </p:cNvPr>
          <p:cNvSpPr txBox="1"/>
          <p:nvPr/>
        </p:nvSpPr>
        <p:spPr>
          <a:xfrm>
            <a:off x="-29324" y="4759165"/>
            <a:ext cx="1160627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6C747C"/>
                </a:solidFill>
                <a:effectLst/>
                <a:uLnTx/>
                <a:uFillTx/>
                <a:latin typeface="Arial" panose="020B0604020202020204"/>
                <a:ea typeface="+mn-ea"/>
                <a:cs typeface="+mn-cs"/>
              </a:rPr>
              <a:t>    M    J      </a:t>
            </a:r>
            <a:r>
              <a:rPr kumimoji="0" lang="en-GB" sz="700" b="0" i="0" u="none" strike="noStrike" kern="1200" cap="none" spc="0" normalizeH="0" baseline="0" noProof="0" dirty="0" err="1">
                <a:ln>
                  <a:noFill/>
                </a:ln>
                <a:solidFill>
                  <a:srgbClr val="6C747C"/>
                </a:solidFill>
                <a:effectLst/>
                <a:uLnTx/>
                <a:uFillTx/>
                <a:latin typeface="Arial" panose="020B0604020202020204"/>
                <a:ea typeface="+mn-ea"/>
                <a:cs typeface="+mn-cs"/>
              </a:rPr>
              <a:t>J</a:t>
            </a:r>
            <a:r>
              <a:rPr kumimoji="0" lang="en-GB" sz="700" b="0" i="0" u="none" strike="noStrike" kern="1200" cap="none" spc="0" normalizeH="0" baseline="0" noProof="0" dirty="0">
                <a:ln>
                  <a:noFill/>
                </a:ln>
                <a:solidFill>
                  <a:srgbClr val="6C747C"/>
                </a:solidFill>
                <a:effectLst/>
                <a:uLnTx/>
                <a:uFillTx/>
                <a:latin typeface="Arial" panose="020B0604020202020204"/>
                <a:ea typeface="+mn-ea"/>
                <a:cs typeface="+mn-cs"/>
              </a:rPr>
              <a:t>      A        S        O        N        D      J       F       M      A       M       J        </a:t>
            </a:r>
            <a:r>
              <a:rPr kumimoji="0" lang="en-GB" sz="700" b="0" i="0" u="none" strike="noStrike" kern="1200" cap="none" spc="0" normalizeH="0" baseline="0" noProof="0" dirty="0" err="1">
                <a:ln>
                  <a:noFill/>
                </a:ln>
                <a:solidFill>
                  <a:srgbClr val="6C747C"/>
                </a:solidFill>
                <a:effectLst/>
                <a:uLnTx/>
                <a:uFillTx/>
                <a:latin typeface="Arial" panose="020B0604020202020204"/>
                <a:ea typeface="+mn-ea"/>
                <a:cs typeface="+mn-cs"/>
              </a:rPr>
              <a:t>J</a:t>
            </a:r>
            <a:r>
              <a:rPr kumimoji="0" lang="en-GB" sz="700" b="0" i="0" u="none" strike="noStrike" kern="1200" cap="none" spc="0" normalizeH="0" baseline="0" noProof="0" dirty="0">
                <a:ln>
                  <a:noFill/>
                </a:ln>
                <a:solidFill>
                  <a:srgbClr val="6C747C"/>
                </a:solidFill>
                <a:effectLst/>
                <a:uLnTx/>
                <a:uFillTx/>
                <a:latin typeface="Arial" panose="020B0604020202020204"/>
                <a:ea typeface="+mn-ea"/>
                <a:cs typeface="+mn-cs"/>
              </a:rPr>
              <a:t>      A        S        O        N        D          J       F       M       A       M       J        J        A        S        O        N        D        J       F       M       A       M     J     </a:t>
            </a:r>
            <a:r>
              <a:rPr kumimoji="0" lang="en-GB" sz="700" b="0" i="0" u="none" strike="noStrike" kern="1200" cap="none" spc="0" normalizeH="0" baseline="0" noProof="0" dirty="0" err="1">
                <a:ln>
                  <a:noFill/>
                </a:ln>
                <a:solidFill>
                  <a:srgbClr val="6C747C"/>
                </a:solidFill>
                <a:effectLst/>
                <a:uLnTx/>
                <a:uFillTx/>
                <a:latin typeface="Arial" panose="020B0604020202020204"/>
                <a:ea typeface="+mn-ea"/>
                <a:cs typeface="+mn-cs"/>
              </a:rPr>
              <a:t>J</a:t>
            </a:r>
            <a:r>
              <a:rPr kumimoji="0" lang="en-GB" sz="700" b="0" i="0" u="none" strike="noStrike" kern="1200" cap="none" spc="0" normalizeH="0" baseline="0" noProof="0" dirty="0">
                <a:ln>
                  <a:noFill/>
                </a:ln>
                <a:solidFill>
                  <a:srgbClr val="6C747C"/>
                </a:solidFill>
                <a:effectLst/>
                <a:uLnTx/>
                <a:uFillTx/>
                <a:latin typeface="Arial" panose="020B0604020202020204"/>
                <a:ea typeface="+mn-ea"/>
                <a:cs typeface="+mn-cs"/>
              </a:rPr>
              <a:t>      A     S     O    N      D     J      F      M      A      M       J     </a:t>
            </a:r>
            <a:r>
              <a:rPr kumimoji="0" lang="en-GB" sz="700" b="0" i="0" u="none" strike="noStrike" kern="1200" cap="none" spc="0" normalizeH="0" baseline="0" noProof="0" dirty="0" err="1">
                <a:ln>
                  <a:noFill/>
                </a:ln>
                <a:solidFill>
                  <a:srgbClr val="6C747C"/>
                </a:solidFill>
                <a:effectLst/>
                <a:uLnTx/>
                <a:uFillTx/>
                <a:latin typeface="Arial" panose="020B0604020202020204"/>
                <a:ea typeface="+mn-ea"/>
                <a:cs typeface="+mn-cs"/>
              </a:rPr>
              <a:t>J</a:t>
            </a:r>
            <a:r>
              <a:rPr kumimoji="0" lang="en-GB" sz="700" b="0" i="0" u="none" strike="noStrike" kern="1200" cap="none" spc="0" normalizeH="0" baseline="0" noProof="0" dirty="0">
                <a:ln>
                  <a:noFill/>
                </a:ln>
                <a:solidFill>
                  <a:srgbClr val="6C747C"/>
                </a:solidFill>
                <a:effectLst/>
                <a:uLnTx/>
                <a:uFillTx/>
                <a:latin typeface="Arial" panose="020B0604020202020204"/>
                <a:ea typeface="+mn-ea"/>
                <a:cs typeface="+mn-cs"/>
              </a:rPr>
              <a:t>      A     S     O    N      D     J      F      M      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6C747C"/>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81B39FC9-6E7D-E547-905D-B7C65325BCB3}"/>
              </a:ext>
            </a:extLst>
          </p:cNvPr>
          <p:cNvSpPr/>
          <p:nvPr/>
        </p:nvSpPr>
        <p:spPr>
          <a:xfrm>
            <a:off x="2358461" y="3953903"/>
            <a:ext cx="963701" cy="66588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SMC campaigns: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Jul-Nov</a:t>
            </a:r>
          </a:p>
        </p:txBody>
      </p:sp>
      <p:grpSp>
        <p:nvGrpSpPr>
          <p:cNvPr id="26" name="Group 25">
            <a:extLst>
              <a:ext uri="{FF2B5EF4-FFF2-40B4-BE49-F238E27FC236}">
                <a16:creationId xmlns:a16="http://schemas.microsoft.com/office/drawing/2014/main" id="{D1AC7708-A9FD-714B-88A4-64FFDE25D753}"/>
              </a:ext>
            </a:extLst>
          </p:cNvPr>
          <p:cNvGrpSpPr/>
          <p:nvPr/>
        </p:nvGrpSpPr>
        <p:grpSpPr>
          <a:xfrm>
            <a:off x="77556" y="1912612"/>
            <a:ext cx="11437354" cy="414858"/>
            <a:chOff x="573324" y="2222926"/>
            <a:chExt cx="10613049" cy="414858"/>
          </a:xfrm>
        </p:grpSpPr>
        <p:sp>
          <p:nvSpPr>
            <p:cNvPr id="27" name="Rounded Rectangle 26">
              <a:extLst>
                <a:ext uri="{FF2B5EF4-FFF2-40B4-BE49-F238E27FC236}">
                  <a16:creationId xmlns:a16="http://schemas.microsoft.com/office/drawing/2014/main" id="{8374AB9E-B276-4345-8621-37B91A37A844}"/>
                </a:ext>
              </a:extLst>
            </p:cNvPr>
            <p:cNvSpPr/>
            <p:nvPr/>
          </p:nvSpPr>
          <p:spPr>
            <a:xfrm>
              <a:off x="573324" y="2226042"/>
              <a:ext cx="1085035" cy="38604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Project starts</a:t>
              </a:r>
            </a:p>
          </p:txBody>
        </p:sp>
        <p:sp>
          <p:nvSpPr>
            <p:cNvPr id="28" name="Rounded Rectangle 27">
              <a:extLst>
                <a:ext uri="{FF2B5EF4-FFF2-40B4-BE49-F238E27FC236}">
                  <a16:creationId xmlns:a16="http://schemas.microsoft.com/office/drawing/2014/main" id="{B912A41C-8B10-8C4F-A7D1-65AC4CC12787}"/>
                </a:ext>
              </a:extLst>
            </p:cNvPr>
            <p:cNvSpPr/>
            <p:nvPr/>
          </p:nvSpPr>
          <p:spPr>
            <a:xfrm>
              <a:off x="10101338" y="2222926"/>
              <a:ext cx="1085035" cy="41485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Project ends</a:t>
              </a:r>
            </a:p>
          </p:txBody>
        </p:sp>
      </p:grpSp>
      <p:sp>
        <p:nvSpPr>
          <p:cNvPr id="48" name="Rectangle 47">
            <a:extLst>
              <a:ext uri="{FF2B5EF4-FFF2-40B4-BE49-F238E27FC236}">
                <a16:creationId xmlns:a16="http://schemas.microsoft.com/office/drawing/2014/main" id="{B23BE151-C1EB-2040-86B6-3CAEBECBF578}"/>
              </a:ext>
            </a:extLst>
          </p:cNvPr>
          <p:cNvSpPr/>
          <p:nvPr/>
        </p:nvSpPr>
        <p:spPr>
          <a:xfrm>
            <a:off x="4505168" y="3962373"/>
            <a:ext cx="963701" cy="66588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SMC campaigns: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Jul-Nov</a:t>
            </a:r>
          </a:p>
        </p:txBody>
      </p:sp>
      <p:sp>
        <p:nvSpPr>
          <p:cNvPr id="49" name="Rectangle 48">
            <a:extLst>
              <a:ext uri="{FF2B5EF4-FFF2-40B4-BE49-F238E27FC236}">
                <a16:creationId xmlns:a16="http://schemas.microsoft.com/office/drawing/2014/main" id="{BB69E61E-88B8-4446-9E29-AD528616C568}"/>
              </a:ext>
            </a:extLst>
          </p:cNvPr>
          <p:cNvSpPr/>
          <p:nvPr/>
        </p:nvSpPr>
        <p:spPr>
          <a:xfrm>
            <a:off x="6586295" y="3981232"/>
            <a:ext cx="963701" cy="7080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SMC campaigns: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Jul-Nov</a:t>
            </a:r>
          </a:p>
        </p:txBody>
      </p:sp>
      <p:sp>
        <p:nvSpPr>
          <p:cNvPr id="53" name="Down Arrow 52">
            <a:extLst>
              <a:ext uri="{FF2B5EF4-FFF2-40B4-BE49-F238E27FC236}">
                <a16:creationId xmlns:a16="http://schemas.microsoft.com/office/drawing/2014/main" id="{03CFB2EC-502A-8249-9F4A-6DB29853E474}"/>
              </a:ext>
            </a:extLst>
          </p:cNvPr>
          <p:cNvSpPr/>
          <p:nvPr/>
        </p:nvSpPr>
        <p:spPr>
          <a:xfrm>
            <a:off x="1022372" y="3418929"/>
            <a:ext cx="125326" cy="1021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FE29D746-1111-A749-9E85-659DDD6A3485}"/>
              </a:ext>
            </a:extLst>
          </p:cNvPr>
          <p:cNvSpPr/>
          <p:nvPr/>
        </p:nvSpPr>
        <p:spPr>
          <a:xfrm>
            <a:off x="522039" y="3999185"/>
            <a:ext cx="924567" cy="6277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SMC campaigns: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Jul-Nov</a:t>
            </a:r>
          </a:p>
        </p:txBody>
      </p:sp>
      <p:grpSp>
        <p:nvGrpSpPr>
          <p:cNvPr id="44" name="Group 43">
            <a:extLst>
              <a:ext uri="{FF2B5EF4-FFF2-40B4-BE49-F238E27FC236}">
                <a16:creationId xmlns:a16="http://schemas.microsoft.com/office/drawing/2014/main" id="{94E4F0C8-D0BE-EB2B-8490-9295EF050631}"/>
              </a:ext>
            </a:extLst>
          </p:cNvPr>
          <p:cNvGrpSpPr/>
          <p:nvPr/>
        </p:nvGrpSpPr>
        <p:grpSpPr>
          <a:xfrm>
            <a:off x="1277059" y="3379447"/>
            <a:ext cx="892160" cy="1350225"/>
            <a:chOff x="1277059" y="3379447"/>
            <a:chExt cx="892160" cy="1350225"/>
          </a:xfrm>
        </p:grpSpPr>
        <p:sp>
          <p:nvSpPr>
            <p:cNvPr id="57" name="Down Arrow 56">
              <a:extLst>
                <a:ext uri="{FF2B5EF4-FFF2-40B4-BE49-F238E27FC236}">
                  <a16:creationId xmlns:a16="http://schemas.microsoft.com/office/drawing/2014/main" id="{DB88189A-E97C-A94E-B8D3-88C6C7B34FC9}"/>
                </a:ext>
              </a:extLst>
            </p:cNvPr>
            <p:cNvSpPr/>
            <p:nvPr/>
          </p:nvSpPr>
          <p:spPr>
            <a:xfrm>
              <a:off x="1575968" y="3764259"/>
              <a:ext cx="115043" cy="965413"/>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6" name="Rounded Rectangle 55">
              <a:extLst>
                <a:ext uri="{FF2B5EF4-FFF2-40B4-BE49-F238E27FC236}">
                  <a16:creationId xmlns:a16="http://schemas.microsoft.com/office/drawing/2014/main" id="{00E7963A-8946-9348-9EBC-E4DDD112F088}"/>
                </a:ext>
              </a:extLst>
            </p:cNvPr>
            <p:cNvSpPr/>
            <p:nvPr/>
          </p:nvSpPr>
          <p:spPr>
            <a:xfrm>
              <a:off x="1277059" y="3379447"/>
              <a:ext cx="892160" cy="421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Coverage survey**</a:t>
              </a:r>
            </a:p>
          </p:txBody>
        </p:sp>
      </p:grpSp>
      <p:grpSp>
        <p:nvGrpSpPr>
          <p:cNvPr id="43" name="Group 42">
            <a:extLst>
              <a:ext uri="{FF2B5EF4-FFF2-40B4-BE49-F238E27FC236}">
                <a16:creationId xmlns:a16="http://schemas.microsoft.com/office/drawing/2014/main" id="{6D94936F-3EAF-A8ED-105E-116C381C56A8}"/>
              </a:ext>
            </a:extLst>
          </p:cNvPr>
          <p:cNvGrpSpPr/>
          <p:nvPr/>
        </p:nvGrpSpPr>
        <p:grpSpPr>
          <a:xfrm>
            <a:off x="3061041" y="3383697"/>
            <a:ext cx="892160" cy="1364532"/>
            <a:chOff x="3061041" y="3383697"/>
            <a:chExt cx="892160" cy="1364532"/>
          </a:xfrm>
        </p:grpSpPr>
        <p:sp>
          <p:nvSpPr>
            <p:cNvPr id="60" name="Down Arrow 59">
              <a:extLst>
                <a:ext uri="{FF2B5EF4-FFF2-40B4-BE49-F238E27FC236}">
                  <a16:creationId xmlns:a16="http://schemas.microsoft.com/office/drawing/2014/main" id="{B5A84FE4-864F-6A4C-BA05-17E495D67C2C}"/>
                </a:ext>
              </a:extLst>
            </p:cNvPr>
            <p:cNvSpPr/>
            <p:nvPr/>
          </p:nvSpPr>
          <p:spPr>
            <a:xfrm>
              <a:off x="3423998" y="3756485"/>
              <a:ext cx="122478" cy="99174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8" name="Rounded Rectangle 57">
              <a:extLst>
                <a:ext uri="{FF2B5EF4-FFF2-40B4-BE49-F238E27FC236}">
                  <a16:creationId xmlns:a16="http://schemas.microsoft.com/office/drawing/2014/main" id="{8506408B-FAEA-4C43-A1B1-D2718320C7EA}"/>
                </a:ext>
              </a:extLst>
            </p:cNvPr>
            <p:cNvSpPr/>
            <p:nvPr/>
          </p:nvSpPr>
          <p:spPr>
            <a:xfrm>
              <a:off x="3061041" y="3383697"/>
              <a:ext cx="892160" cy="421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Coverage survey**</a:t>
              </a:r>
            </a:p>
          </p:txBody>
        </p:sp>
      </p:grpSp>
      <p:sp>
        <p:nvSpPr>
          <p:cNvPr id="59" name="Rounded Rectangle 58">
            <a:extLst>
              <a:ext uri="{FF2B5EF4-FFF2-40B4-BE49-F238E27FC236}">
                <a16:creationId xmlns:a16="http://schemas.microsoft.com/office/drawing/2014/main" id="{D164CEAD-08FC-0646-9066-4EFFD14541B1}"/>
              </a:ext>
            </a:extLst>
          </p:cNvPr>
          <p:cNvSpPr/>
          <p:nvPr/>
        </p:nvSpPr>
        <p:spPr>
          <a:xfrm>
            <a:off x="5189327" y="3407012"/>
            <a:ext cx="892160" cy="421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Coverage survey**</a:t>
            </a:r>
          </a:p>
        </p:txBody>
      </p:sp>
      <p:grpSp>
        <p:nvGrpSpPr>
          <p:cNvPr id="39" name="Group 38">
            <a:extLst>
              <a:ext uri="{FF2B5EF4-FFF2-40B4-BE49-F238E27FC236}">
                <a16:creationId xmlns:a16="http://schemas.microsoft.com/office/drawing/2014/main" id="{ACBC2079-0004-F2B9-651A-F978CCFD8C42}"/>
              </a:ext>
            </a:extLst>
          </p:cNvPr>
          <p:cNvGrpSpPr/>
          <p:nvPr/>
        </p:nvGrpSpPr>
        <p:grpSpPr>
          <a:xfrm>
            <a:off x="2510967" y="2466419"/>
            <a:ext cx="1279528" cy="2290465"/>
            <a:chOff x="2510967" y="2466419"/>
            <a:chExt cx="1279528" cy="2290465"/>
          </a:xfrm>
        </p:grpSpPr>
        <p:sp>
          <p:nvSpPr>
            <p:cNvPr id="66" name="Down Arrow 65">
              <a:extLst>
                <a:ext uri="{FF2B5EF4-FFF2-40B4-BE49-F238E27FC236}">
                  <a16:creationId xmlns:a16="http://schemas.microsoft.com/office/drawing/2014/main" id="{2ED3D4D7-A70B-B747-8F4B-E4A334066BE5}"/>
                </a:ext>
              </a:extLst>
            </p:cNvPr>
            <p:cNvSpPr/>
            <p:nvPr/>
          </p:nvSpPr>
          <p:spPr>
            <a:xfrm>
              <a:off x="3575965" y="3223423"/>
              <a:ext cx="139243" cy="1533461"/>
            </a:xfrm>
            <a:prstGeom prst="down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Rounded Rectangle 61">
              <a:extLst>
                <a:ext uri="{FF2B5EF4-FFF2-40B4-BE49-F238E27FC236}">
                  <a16:creationId xmlns:a16="http://schemas.microsoft.com/office/drawing/2014/main" id="{915E3D06-0372-854F-B36A-3EDCDBA8577C}"/>
                </a:ext>
              </a:extLst>
            </p:cNvPr>
            <p:cNvSpPr/>
            <p:nvPr/>
          </p:nvSpPr>
          <p:spPr>
            <a:xfrm>
              <a:off x="2510967" y="2466419"/>
              <a:ext cx="1279528" cy="77762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WS2: Training on qualitative research</a:t>
              </a:r>
            </a:p>
          </p:txBody>
        </p:sp>
      </p:grpSp>
      <p:grpSp>
        <p:nvGrpSpPr>
          <p:cNvPr id="33" name="Group 32">
            <a:extLst>
              <a:ext uri="{FF2B5EF4-FFF2-40B4-BE49-F238E27FC236}">
                <a16:creationId xmlns:a16="http://schemas.microsoft.com/office/drawing/2014/main" id="{62A9CBEE-B4A2-C1F3-234A-386B721B3FAE}"/>
              </a:ext>
            </a:extLst>
          </p:cNvPr>
          <p:cNvGrpSpPr/>
          <p:nvPr/>
        </p:nvGrpSpPr>
        <p:grpSpPr>
          <a:xfrm>
            <a:off x="9609417" y="2519368"/>
            <a:ext cx="1279528" cy="2025542"/>
            <a:chOff x="9609417" y="2519368"/>
            <a:chExt cx="1279528" cy="2025542"/>
          </a:xfrm>
        </p:grpSpPr>
        <p:sp>
          <p:nvSpPr>
            <p:cNvPr id="40" name="Down Arrow 39">
              <a:extLst>
                <a:ext uri="{FF2B5EF4-FFF2-40B4-BE49-F238E27FC236}">
                  <a16:creationId xmlns:a16="http://schemas.microsoft.com/office/drawing/2014/main" id="{A94BE60C-78F8-6D4C-9000-AB86E8D45693}"/>
                </a:ext>
              </a:extLst>
            </p:cNvPr>
            <p:cNvSpPr/>
            <p:nvPr/>
          </p:nvSpPr>
          <p:spPr>
            <a:xfrm>
              <a:off x="10498672" y="3163830"/>
              <a:ext cx="125326" cy="1381080"/>
            </a:xfrm>
            <a:prstGeom prst="down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Rounded Rectangle 63">
              <a:extLst>
                <a:ext uri="{FF2B5EF4-FFF2-40B4-BE49-F238E27FC236}">
                  <a16:creationId xmlns:a16="http://schemas.microsoft.com/office/drawing/2014/main" id="{6A2A947B-2752-3646-8678-7EABBB30921E}"/>
                </a:ext>
              </a:extLst>
            </p:cNvPr>
            <p:cNvSpPr/>
            <p:nvPr/>
          </p:nvSpPr>
          <p:spPr>
            <a:xfrm>
              <a:off x="9609417" y="2519368"/>
              <a:ext cx="1279528" cy="75489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WS7: Dissemination *</a:t>
              </a:r>
            </a:p>
          </p:txBody>
        </p:sp>
      </p:grpSp>
      <p:grpSp>
        <p:nvGrpSpPr>
          <p:cNvPr id="38" name="Group 37">
            <a:extLst>
              <a:ext uri="{FF2B5EF4-FFF2-40B4-BE49-F238E27FC236}">
                <a16:creationId xmlns:a16="http://schemas.microsoft.com/office/drawing/2014/main" id="{2CB6A590-8BDF-AFDB-08B0-CC0E3BC14228}"/>
              </a:ext>
            </a:extLst>
          </p:cNvPr>
          <p:cNvGrpSpPr/>
          <p:nvPr/>
        </p:nvGrpSpPr>
        <p:grpSpPr>
          <a:xfrm>
            <a:off x="3894125" y="2531111"/>
            <a:ext cx="1118135" cy="2248764"/>
            <a:chOff x="3894125" y="2531111"/>
            <a:chExt cx="1118135" cy="2248764"/>
          </a:xfrm>
        </p:grpSpPr>
        <p:sp>
          <p:nvSpPr>
            <p:cNvPr id="63" name="Rounded Rectangle 62">
              <a:extLst>
                <a:ext uri="{FF2B5EF4-FFF2-40B4-BE49-F238E27FC236}">
                  <a16:creationId xmlns:a16="http://schemas.microsoft.com/office/drawing/2014/main" id="{1CF196A8-5647-AB49-9C77-86B734E4B162}"/>
                </a:ext>
              </a:extLst>
            </p:cNvPr>
            <p:cNvSpPr/>
            <p:nvPr/>
          </p:nvSpPr>
          <p:spPr>
            <a:xfrm>
              <a:off x="3894125" y="2531111"/>
              <a:ext cx="1118135" cy="72134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WS3: Introduction of the RTS,S/S (virtual)</a:t>
              </a:r>
            </a:p>
          </p:txBody>
        </p:sp>
        <p:sp>
          <p:nvSpPr>
            <p:cNvPr id="65" name="Down Arrow 64">
              <a:extLst>
                <a:ext uri="{FF2B5EF4-FFF2-40B4-BE49-F238E27FC236}">
                  <a16:creationId xmlns:a16="http://schemas.microsoft.com/office/drawing/2014/main" id="{516149A8-93B7-334F-BA1E-04488C404BAC}"/>
                </a:ext>
              </a:extLst>
            </p:cNvPr>
            <p:cNvSpPr/>
            <p:nvPr/>
          </p:nvSpPr>
          <p:spPr>
            <a:xfrm>
              <a:off x="4463258" y="3252612"/>
              <a:ext cx="144962" cy="1527263"/>
            </a:xfrm>
            <a:prstGeom prst="down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41" name="Group 40">
            <a:extLst>
              <a:ext uri="{FF2B5EF4-FFF2-40B4-BE49-F238E27FC236}">
                <a16:creationId xmlns:a16="http://schemas.microsoft.com/office/drawing/2014/main" id="{0F454F4F-598C-9B36-EB58-DDD8D10FD365}"/>
              </a:ext>
            </a:extLst>
          </p:cNvPr>
          <p:cNvGrpSpPr/>
          <p:nvPr/>
        </p:nvGrpSpPr>
        <p:grpSpPr>
          <a:xfrm>
            <a:off x="186010" y="2421281"/>
            <a:ext cx="1288856" cy="2208431"/>
            <a:chOff x="186010" y="2421281"/>
            <a:chExt cx="1288856" cy="2208431"/>
          </a:xfrm>
        </p:grpSpPr>
        <p:sp>
          <p:nvSpPr>
            <p:cNvPr id="68" name="Down Arrow 67">
              <a:extLst>
                <a:ext uri="{FF2B5EF4-FFF2-40B4-BE49-F238E27FC236}">
                  <a16:creationId xmlns:a16="http://schemas.microsoft.com/office/drawing/2014/main" id="{C68ECDBA-27C5-6849-8F82-698DE324BEEA}"/>
                </a:ext>
              </a:extLst>
            </p:cNvPr>
            <p:cNvSpPr/>
            <p:nvPr/>
          </p:nvSpPr>
          <p:spPr>
            <a:xfrm>
              <a:off x="186010" y="3029698"/>
              <a:ext cx="125326" cy="1600014"/>
            </a:xfrm>
            <a:prstGeom prst="down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Rounded Rectangle 45">
              <a:extLst>
                <a:ext uri="{FF2B5EF4-FFF2-40B4-BE49-F238E27FC236}">
                  <a16:creationId xmlns:a16="http://schemas.microsoft.com/office/drawing/2014/main" id="{A960CF70-2555-3445-BCCD-CCA2B11B47EE}"/>
                </a:ext>
              </a:extLst>
            </p:cNvPr>
            <p:cNvSpPr/>
            <p:nvPr/>
          </p:nvSpPr>
          <p:spPr>
            <a:xfrm>
              <a:off x="195338" y="2421281"/>
              <a:ext cx="1279528" cy="6801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WS1:  Development research plans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May 2020</a:t>
              </a:r>
            </a:p>
          </p:txBody>
        </p:sp>
      </p:grpSp>
      <p:sp>
        <p:nvSpPr>
          <p:cNvPr id="52" name="Rounded Rectangle 51">
            <a:extLst>
              <a:ext uri="{FF2B5EF4-FFF2-40B4-BE49-F238E27FC236}">
                <a16:creationId xmlns:a16="http://schemas.microsoft.com/office/drawing/2014/main" id="{925D27FD-8D4A-2549-B598-3CEF3DFEDEE6}"/>
              </a:ext>
            </a:extLst>
          </p:cNvPr>
          <p:cNvSpPr/>
          <p:nvPr/>
        </p:nvSpPr>
        <p:spPr>
          <a:xfrm>
            <a:off x="231193" y="3138975"/>
            <a:ext cx="1279528" cy="4664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Baseline needs assessment</a:t>
            </a:r>
          </a:p>
        </p:txBody>
      </p:sp>
      <p:sp>
        <p:nvSpPr>
          <p:cNvPr id="69" name="TextBox 68">
            <a:extLst>
              <a:ext uri="{FF2B5EF4-FFF2-40B4-BE49-F238E27FC236}">
                <a16:creationId xmlns:a16="http://schemas.microsoft.com/office/drawing/2014/main" id="{4FCDC6AF-818A-E045-894F-2C64BFB5494C}"/>
              </a:ext>
            </a:extLst>
          </p:cNvPr>
          <p:cNvSpPr txBox="1"/>
          <p:nvPr/>
        </p:nvSpPr>
        <p:spPr>
          <a:xfrm>
            <a:off x="453278" y="5659289"/>
            <a:ext cx="11061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*Workshop dates subject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 no specific funding for supporting coverage surveys but through OPT-SMC technical support could be provided for good quality surveys  and additional sub-studies for understanding the variation of the coverage. </a:t>
            </a:r>
          </a:p>
        </p:txBody>
      </p:sp>
      <p:sp>
        <p:nvSpPr>
          <p:cNvPr id="71" name="Right Arrow 70">
            <a:extLst>
              <a:ext uri="{FF2B5EF4-FFF2-40B4-BE49-F238E27FC236}">
                <a16:creationId xmlns:a16="http://schemas.microsoft.com/office/drawing/2014/main" id="{A50CB791-E5A4-0148-97E6-DE9341622C49}"/>
              </a:ext>
            </a:extLst>
          </p:cNvPr>
          <p:cNvSpPr/>
          <p:nvPr/>
        </p:nvSpPr>
        <p:spPr>
          <a:xfrm>
            <a:off x="1797216" y="1476437"/>
            <a:ext cx="8125910" cy="61273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Operational/Implementation research, mentoring and technical assistance </a:t>
            </a:r>
          </a:p>
        </p:txBody>
      </p:sp>
      <p:pic>
        <p:nvPicPr>
          <p:cNvPr id="42" name="Picture 41">
            <a:extLst>
              <a:ext uri="{FF2B5EF4-FFF2-40B4-BE49-F238E27FC236}">
                <a16:creationId xmlns:a16="http://schemas.microsoft.com/office/drawing/2014/main" id="{4B5E1E07-E1C4-1D42-8F91-AEE4675AB277}"/>
              </a:ext>
            </a:extLst>
          </p:cNvPr>
          <p:cNvPicPr>
            <a:picLocks noChangeAspect="1"/>
          </p:cNvPicPr>
          <p:nvPr/>
        </p:nvPicPr>
        <p:blipFill>
          <a:blip r:embed="rId3"/>
          <a:stretch>
            <a:fillRect/>
          </a:stretch>
        </p:blipFill>
        <p:spPr>
          <a:xfrm>
            <a:off x="838200" y="317137"/>
            <a:ext cx="1430674" cy="1325563"/>
          </a:xfrm>
          <a:prstGeom prst="rect">
            <a:avLst/>
          </a:prstGeom>
        </p:spPr>
      </p:pic>
      <p:sp>
        <p:nvSpPr>
          <p:cNvPr id="6" name="Rectangle 5">
            <a:extLst>
              <a:ext uri="{FF2B5EF4-FFF2-40B4-BE49-F238E27FC236}">
                <a16:creationId xmlns:a16="http://schemas.microsoft.com/office/drawing/2014/main" id="{0EEF07BF-DA89-51A0-31F3-36B37477FF29}"/>
              </a:ext>
            </a:extLst>
          </p:cNvPr>
          <p:cNvSpPr/>
          <p:nvPr/>
        </p:nvSpPr>
        <p:spPr>
          <a:xfrm>
            <a:off x="11265736" y="4920747"/>
            <a:ext cx="886968" cy="2830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C747C"/>
                </a:solidFill>
                <a:effectLst/>
                <a:uLnTx/>
                <a:uFillTx/>
                <a:latin typeface="Arial" panose="020B0604020202020204"/>
                <a:ea typeface="+mn-ea"/>
                <a:cs typeface="+mn-cs"/>
              </a:rPr>
              <a:t>2025</a:t>
            </a:r>
          </a:p>
        </p:txBody>
      </p:sp>
      <p:sp>
        <p:nvSpPr>
          <p:cNvPr id="24" name="Rounded Rectangle 58">
            <a:extLst>
              <a:ext uri="{FF2B5EF4-FFF2-40B4-BE49-F238E27FC236}">
                <a16:creationId xmlns:a16="http://schemas.microsoft.com/office/drawing/2014/main" id="{4BD97598-3455-F915-B26B-AEA23D358C55}"/>
              </a:ext>
            </a:extLst>
          </p:cNvPr>
          <p:cNvSpPr/>
          <p:nvPr/>
        </p:nvSpPr>
        <p:spPr>
          <a:xfrm>
            <a:off x="7242961" y="3373990"/>
            <a:ext cx="892160" cy="42824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Coverage survey**</a:t>
            </a:r>
          </a:p>
        </p:txBody>
      </p:sp>
      <p:sp>
        <p:nvSpPr>
          <p:cNvPr id="25" name="Down Arrow 59">
            <a:extLst>
              <a:ext uri="{FF2B5EF4-FFF2-40B4-BE49-F238E27FC236}">
                <a16:creationId xmlns:a16="http://schemas.microsoft.com/office/drawing/2014/main" id="{7FEBCFD7-31C6-A4F1-7505-02FCCDBCBA9E}"/>
              </a:ext>
            </a:extLst>
          </p:cNvPr>
          <p:cNvSpPr/>
          <p:nvPr/>
        </p:nvSpPr>
        <p:spPr>
          <a:xfrm>
            <a:off x="7632844" y="3810009"/>
            <a:ext cx="129427" cy="91173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Flèche : double flèche horizontale 30">
            <a:extLst>
              <a:ext uri="{FF2B5EF4-FFF2-40B4-BE49-F238E27FC236}">
                <a16:creationId xmlns:a16="http://schemas.microsoft.com/office/drawing/2014/main" id="{EA79706F-5AA5-136C-BCC7-DF823E3E9E8B}"/>
              </a:ext>
            </a:extLst>
          </p:cNvPr>
          <p:cNvSpPr/>
          <p:nvPr/>
        </p:nvSpPr>
        <p:spPr>
          <a:xfrm>
            <a:off x="9609416" y="5310404"/>
            <a:ext cx="1967529" cy="453535"/>
          </a:xfrm>
          <a:prstGeom prst="lef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B72072"/>
                </a:solidFill>
                <a:effectLst/>
                <a:uLnTx/>
                <a:uFillTx/>
                <a:latin typeface="Arial" panose="020B0604020202020204"/>
                <a:ea typeface="+mn-ea"/>
                <a:cs typeface="+mn-cs"/>
              </a:rPr>
              <a:t>No  </a:t>
            </a:r>
            <a:r>
              <a:rPr kumimoji="0" lang="fr-FR" sz="1200" b="1" i="0" u="none" strike="noStrike" kern="1200" cap="none" spc="0" normalizeH="0" baseline="0" noProof="0" dirty="0" err="1">
                <a:ln>
                  <a:noFill/>
                </a:ln>
                <a:solidFill>
                  <a:srgbClr val="B72072"/>
                </a:solidFill>
                <a:effectLst/>
                <a:uLnTx/>
                <a:uFillTx/>
                <a:latin typeface="Arial" panose="020B0604020202020204"/>
                <a:ea typeface="+mn-ea"/>
                <a:cs typeface="+mn-cs"/>
              </a:rPr>
              <a:t>cost</a:t>
            </a:r>
            <a:r>
              <a:rPr kumimoji="0" lang="fr-FR" sz="1200" b="1" i="0" u="none" strike="noStrike" kern="1200" cap="none" spc="0" normalizeH="0" baseline="0" noProof="0" dirty="0">
                <a:ln>
                  <a:noFill/>
                </a:ln>
                <a:solidFill>
                  <a:srgbClr val="B72072"/>
                </a:solidFill>
                <a:effectLst/>
                <a:uLnTx/>
                <a:uFillTx/>
                <a:latin typeface="Arial" panose="020B0604020202020204"/>
                <a:ea typeface="+mn-ea"/>
                <a:cs typeface="+mn-cs"/>
              </a:rPr>
              <a:t> extension</a:t>
            </a:r>
          </a:p>
        </p:txBody>
      </p:sp>
      <p:cxnSp>
        <p:nvCxnSpPr>
          <p:cNvPr id="37" name="Connecteur droit 36">
            <a:extLst>
              <a:ext uri="{FF2B5EF4-FFF2-40B4-BE49-F238E27FC236}">
                <a16:creationId xmlns:a16="http://schemas.microsoft.com/office/drawing/2014/main" id="{6EE65046-D62E-492D-DDE5-9ABDFD32DB6E}"/>
              </a:ext>
            </a:extLst>
          </p:cNvPr>
          <p:cNvCxnSpPr>
            <a:cxnSpLocks/>
            <a:stCxn id="21" idx="0"/>
            <a:endCxn id="21" idx="0"/>
          </p:cNvCxnSpPr>
          <p:nvPr/>
        </p:nvCxnSpPr>
        <p:spPr>
          <a:xfrm>
            <a:off x="5773815" y="475916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6BF63549-A221-9948-2414-E527C98FC810}"/>
              </a:ext>
            </a:extLst>
          </p:cNvPr>
          <p:cNvSpPr/>
          <p:nvPr/>
        </p:nvSpPr>
        <p:spPr>
          <a:xfrm>
            <a:off x="9883390" y="3999185"/>
            <a:ext cx="963701" cy="7080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SMC campaigns: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Jul-Nov</a:t>
            </a:r>
          </a:p>
        </p:txBody>
      </p:sp>
      <p:cxnSp>
        <p:nvCxnSpPr>
          <p:cNvPr id="72" name="Connecteur droit 71">
            <a:extLst>
              <a:ext uri="{FF2B5EF4-FFF2-40B4-BE49-F238E27FC236}">
                <a16:creationId xmlns:a16="http://schemas.microsoft.com/office/drawing/2014/main" id="{4A4FCF9E-82DD-4F37-3119-DA64048C373A}"/>
              </a:ext>
            </a:extLst>
          </p:cNvPr>
          <p:cNvCxnSpPr/>
          <p:nvPr/>
        </p:nvCxnSpPr>
        <p:spPr>
          <a:xfrm>
            <a:off x="1553537" y="4759165"/>
            <a:ext cx="0" cy="339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3FEAD164-8516-21AF-74FB-7DE74A0427F7}"/>
              </a:ext>
            </a:extLst>
          </p:cNvPr>
          <p:cNvCxnSpPr/>
          <p:nvPr/>
        </p:nvCxnSpPr>
        <p:spPr>
          <a:xfrm>
            <a:off x="8054014" y="4801142"/>
            <a:ext cx="0" cy="339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4FC875DB-3A3A-44F6-5887-D6251A3AAA2B}"/>
              </a:ext>
            </a:extLst>
          </p:cNvPr>
          <p:cNvCxnSpPr/>
          <p:nvPr/>
        </p:nvCxnSpPr>
        <p:spPr>
          <a:xfrm>
            <a:off x="6486220" y="4755309"/>
            <a:ext cx="0" cy="339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DC21A85B-0914-3469-9769-E768AB3EDB69}"/>
              </a:ext>
            </a:extLst>
          </p:cNvPr>
          <p:cNvCxnSpPr/>
          <p:nvPr/>
        </p:nvCxnSpPr>
        <p:spPr>
          <a:xfrm>
            <a:off x="3983588" y="4766401"/>
            <a:ext cx="0" cy="339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8EB9C47B-416D-F6A1-D166-977C8CC08456}"/>
              </a:ext>
            </a:extLst>
          </p:cNvPr>
          <p:cNvCxnSpPr/>
          <p:nvPr/>
        </p:nvCxnSpPr>
        <p:spPr>
          <a:xfrm>
            <a:off x="10516596" y="4801142"/>
            <a:ext cx="0" cy="339960"/>
          </a:xfrm>
          <a:prstGeom prst="line">
            <a:avLst/>
          </a:prstGeom>
        </p:spPr>
        <p:style>
          <a:lnRef idx="1">
            <a:schemeClr val="accent1"/>
          </a:lnRef>
          <a:fillRef idx="0">
            <a:schemeClr val="accent1"/>
          </a:fillRef>
          <a:effectRef idx="0">
            <a:schemeClr val="accent1"/>
          </a:effectRef>
          <a:fontRef idx="minor">
            <a:schemeClr val="tx1"/>
          </a:fontRef>
        </p:style>
      </p:cxnSp>
      <p:sp>
        <p:nvSpPr>
          <p:cNvPr id="79" name="Down Arrow 59">
            <a:extLst>
              <a:ext uri="{FF2B5EF4-FFF2-40B4-BE49-F238E27FC236}">
                <a16:creationId xmlns:a16="http://schemas.microsoft.com/office/drawing/2014/main" id="{7B685790-FAD9-51D5-5387-68252D72C3D5}"/>
              </a:ext>
            </a:extLst>
          </p:cNvPr>
          <p:cNvSpPr/>
          <p:nvPr/>
        </p:nvSpPr>
        <p:spPr>
          <a:xfrm>
            <a:off x="9598066" y="3764259"/>
            <a:ext cx="148726" cy="91395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1" name="Rounded Rectangle 58">
            <a:extLst>
              <a:ext uri="{FF2B5EF4-FFF2-40B4-BE49-F238E27FC236}">
                <a16:creationId xmlns:a16="http://schemas.microsoft.com/office/drawing/2014/main" id="{989E15E0-DE56-3659-739A-3EB31BD065BF}"/>
              </a:ext>
            </a:extLst>
          </p:cNvPr>
          <p:cNvSpPr/>
          <p:nvPr/>
        </p:nvSpPr>
        <p:spPr>
          <a:xfrm>
            <a:off x="9014809" y="3328240"/>
            <a:ext cx="892160" cy="42824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Coverage survey**</a:t>
            </a:r>
          </a:p>
        </p:txBody>
      </p:sp>
      <p:grpSp>
        <p:nvGrpSpPr>
          <p:cNvPr id="34" name="Group 33">
            <a:extLst>
              <a:ext uri="{FF2B5EF4-FFF2-40B4-BE49-F238E27FC236}">
                <a16:creationId xmlns:a16="http://schemas.microsoft.com/office/drawing/2014/main" id="{581F17E3-F2C8-74B3-BE45-7344270339D8}"/>
              </a:ext>
            </a:extLst>
          </p:cNvPr>
          <p:cNvGrpSpPr/>
          <p:nvPr/>
        </p:nvGrpSpPr>
        <p:grpSpPr>
          <a:xfrm>
            <a:off x="7950354" y="2499536"/>
            <a:ext cx="1279528" cy="2254374"/>
            <a:chOff x="7950354" y="2499536"/>
            <a:chExt cx="1279528" cy="2254374"/>
          </a:xfrm>
        </p:grpSpPr>
        <p:sp>
          <p:nvSpPr>
            <p:cNvPr id="15" name="Down Arrow 65">
              <a:extLst>
                <a:ext uri="{FF2B5EF4-FFF2-40B4-BE49-F238E27FC236}">
                  <a16:creationId xmlns:a16="http://schemas.microsoft.com/office/drawing/2014/main" id="{8B1E6834-0AC4-1582-AE34-18912CC6A985}"/>
                </a:ext>
              </a:extLst>
            </p:cNvPr>
            <p:cNvSpPr/>
            <p:nvPr/>
          </p:nvSpPr>
          <p:spPr>
            <a:xfrm>
              <a:off x="8510314" y="3252544"/>
              <a:ext cx="125326" cy="1501366"/>
            </a:xfrm>
            <a:prstGeom prst="down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ounded Rectangle 62">
              <a:extLst>
                <a:ext uri="{FF2B5EF4-FFF2-40B4-BE49-F238E27FC236}">
                  <a16:creationId xmlns:a16="http://schemas.microsoft.com/office/drawing/2014/main" id="{F417CC1F-671A-6F98-9F31-8A39331D167A}"/>
                </a:ext>
              </a:extLst>
            </p:cNvPr>
            <p:cNvSpPr/>
            <p:nvPr/>
          </p:nvSpPr>
          <p:spPr>
            <a:xfrm>
              <a:off x="7950354" y="2499536"/>
              <a:ext cx="1279528" cy="75300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WS6 : Data analysis, data interpretation</a:t>
              </a:r>
            </a:p>
          </p:txBody>
        </p:sp>
      </p:grpSp>
      <p:grpSp>
        <p:nvGrpSpPr>
          <p:cNvPr id="35" name="Group 34">
            <a:extLst>
              <a:ext uri="{FF2B5EF4-FFF2-40B4-BE49-F238E27FC236}">
                <a16:creationId xmlns:a16="http://schemas.microsoft.com/office/drawing/2014/main" id="{759C7148-1BF0-EE90-E993-470207E044A5}"/>
              </a:ext>
            </a:extLst>
          </p:cNvPr>
          <p:cNvGrpSpPr/>
          <p:nvPr/>
        </p:nvGrpSpPr>
        <p:grpSpPr>
          <a:xfrm>
            <a:off x="6412196" y="2513563"/>
            <a:ext cx="1475495" cy="2285629"/>
            <a:chOff x="6412196" y="2513563"/>
            <a:chExt cx="1475495" cy="2285629"/>
          </a:xfrm>
        </p:grpSpPr>
        <p:sp>
          <p:nvSpPr>
            <p:cNvPr id="14" name="Down Arrow 65">
              <a:extLst>
                <a:ext uri="{FF2B5EF4-FFF2-40B4-BE49-F238E27FC236}">
                  <a16:creationId xmlns:a16="http://schemas.microsoft.com/office/drawing/2014/main" id="{C347B666-6765-B342-DCBD-F86CBB5A7704}"/>
                </a:ext>
              </a:extLst>
            </p:cNvPr>
            <p:cNvSpPr/>
            <p:nvPr/>
          </p:nvSpPr>
          <p:spPr>
            <a:xfrm>
              <a:off x="6500034" y="3199178"/>
              <a:ext cx="125326" cy="1600014"/>
            </a:xfrm>
            <a:prstGeom prst="down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ounded Rectangle 62">
              <a:extLst>
                <a:ext uri="{FF2B5EF4-FFF2-40B4-BE49-F238E27FC236}">
                  <a16:creationId xmlns:a16="http://schemas.microsoft.com/office/drawing/2014/main" id="{A4DCB877-2F59-FABF-C9A2-133BB67782FC}"/>
                </a:ext>
              </a:extLst>
            </p:cNvPr>
            <p:cNvSpPr/>
            <p:nvPr/>
          </p:nvSpPr>
          <p:spPr>
            <a:xfrm>
              <a:off x="6412196" y="2513563"/>
              <a:ext cx="1475495" cy="74889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WS5:implementation strategies for the RTS,S introduction</a:t>
              </a:r>
              <a:endParaRPr kumimoji="0" lang="fr-FR" sz="1000" b="0"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CDE78672-5185-14DF-4F63-20DF131FA924}"/>
              </a:ext>
            </a:extLst>
          </p:cNvPr>
          <p:cNvGrpSpPr/>
          <p:nvPr/>
        </p:nvGrpSpPr>
        <p:grpSpPr>
          <a:xfrm>
            <a:off x="5074923" y="2493605"/>
            <a:ext cx="1310292" cy="2299894"/>
            <a:chOff x="5074923" y="2493605"/>
            <a:chExt cx="1310292" cy="2299894"/>
          </a:xfrm>
        </p:grpSpPr>
        <p:sp>
          <p:nvSpPr>
            <p:cNvPr id="18" name="Down Arrow 65">
              <a:extLst>
                <a:ext uri="{FF2B5EF4-FFF2-40B4-BE49-F238E27FC236}">
                  <a16:creationId xmlns:a16="http://schemas.microsoft.com/office/drawing/2014/main" id="{6041E980-E00D-45FA-1118-86312379E0B6}"/>
                </a:ext>
              </a:extLst>
            </p:cNvPr>
            <p:cNvSpPr/>
            <p:nvPr/>
          </p:nvSpPr>
          <p:spPr>
            <a:xfrm>
              <a:off x="6259889" y="3193485"/>
              <a:ext cx="125326" cy="1600014"/>
            </a:xfrm>
            <a:prstGeom prst="down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ounded Rectangle 62">
              <a:extLst>
                <a:ext uri="{FF2B5EF4-FFF2-40B4-BE49-F238E27FC236}">
                  <a16:creationId xmlns:a16="http://schemas.microsoft.com/office/drawing/2014/main" id="{65C23D1E-19E6-7D9E-36CC-172AAEE5CF72}"/>
                </a:ext>
              </a:extLst>
            </p:cNvPr>
            <p:cNvSpPr/>
            <p:nvPr/>
          </p:nvSpPr>
          <p:spPr>
            <a:xfrm>
              <a:off x="5074923" y="2493605"/>
              <a:ext cx="1279528" cy="7648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WS4: Research training Module 1 (virtual)</a:t>
              </a:r>
            </a:p>
          </p:txBody>
        </p:sp>
      </p:grpSp>
      <p:sp>
        <p:nvSpPr>
          <p:cNvPr id="23" name="Rectangle 22">
            <a:extLst>
              <a:ext uri="{FF2B5EF4-FFF2-40B4-BE49-F238E27FC236}">
                <a16:creationId xmlns:a16="http://schemas.microsoft.com/office/drawing/2014/main" id="{507AB17D-723F-1653-53DF-292E57729103}"/>
              </a:ext>
            </a:extLst>
          </p:cNvPr>
          <p:cNvSpPr/>
          <p:nvPr/>
        </p:nvSpPr>
        <p:spPr>
          <a:xfrm>
            <a:off x="8351594" y="3967220"/>
            <a:ext cx="963701" cy="7080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SMC campaigns: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Jul-Nov</a:t>
            </a:r>
          </a:p>
        </p:txBody>
      </p:sp>
    </p:spTree>
    <p:extLst>
      <p:ext uri="{BB962C8B-B14F-4D97-AF65-F5344CB8AC3E}">
        <p14:creationId xmlns:p14="http://schemas.microsoft.com/office/powerpoint/2010/main" val="2469293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(5/14)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0"/>
            <a:ext cx="8136904" cy="2862322"/>
          </a:xfrm>
          <a:prstGeom prst="rect">
            <a:avLst/>
          </a:prstGeom>
          <a:noFill/>
        </p:spPr>
        <p:txBody>
          <a:bodyPr wrap="square" rtlCol="0">
            <a:spAutoFit/>
          </a:bodyPr>
          <a:lstStyle/>
          <a:p>
            <a:pPr>
              <a:lnSpc>
                <a:spcPct val="150000"/>
              </a:lnSpc>
            </a:pPr>
            <a:r>
              <a:rPr lang="fr-FR" sz="2000" b="1" i="1" dirty="0" err="1">
                <a:solidFill>
                  <a:prstClr val="black"/>
                </a:solidFill>
                <a:latin typeface="Arial" panose="020B0604020202020204" pitchFamily="34" charset="0"/>
                <a:cs typeface="Arial" panose="020B0604020202020204" pitchFamily="34" charset="0"/>
              </a:rPr>
              <a:t>Community’s</a:t>
            </a:r>
            <a:r>
              <a:rPr lang="fr-FR" sz="2000" b="1" i="1" dirty="0">
                <a:solidFill>
                  <a:prstClr val="black"/>
                </a:solidFill>
                <a:latin typeface="Arial" panose="020B0604020202020204" pitchFamily="34" charset="0"/>
                <a:cs typeface="Arial" panose="020B0604020202020204" pitchFamily="34" charset="0"/>
              </a:rPr>
              <a:t> perspectives</a:t>
            </a:r>
            <a:endParaRPr lang="en-US" sz="2000" dirty="0">
              <a:solidFill>
                <a:prstClr val="black"/>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Influence of COVID-19 on trust toward SMC</a:t>
            </a:r>
          </a:p>
          <a:p>
            <a:pPr marL="342900"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Perceived risk of adverse reactions to SMC</a:t>
            </a:r>
          </a:p>
          <a:p>
            <a:pPr marL="342900"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Perceived excessive number of preventive medications </a:t>
            </a:r>
          </a:p>
          <a:p>
            <a:pPr marL="342900"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Non-retention of SMC record cards</a:t>
            </a:r>
          </a:p>
        </p:txBody>
      </p:sp>
    </p:spTree>
    <p:extLst>
      <p:ext uri="{BB962C8B-B14F-4D97-AF65-F5344CB8AC3E}">
        <p14:creationId xmlns:p14="http://schemas.microsoft.com/office/powerpoint/2010/main" val="1845121659"/>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(6/14)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1"/>
            <a:ext cx="8136904" cy="1420325"/>
          </a:xfrm>
          <a:prstGeom prst="rect">
            <a:avLst/>
          </a:prstGeom>
          <a:noFill/>
        </p:spPr>
        <p:txBody>
          <a:bodyPr wrap="square" rtlCol="0">
            <a:spAutoFit/>
          </a:bodyPr>
          <a:lstStyle/>
          <a:p>
            <a:pPr>
              <a:lnSpc>
                <a:spcPct val="150000"/>
              </a:lnSpc>
            </a:pPr>
            <a:r>
              <a:rPr lang="fr-FR" sz="2000" b="1" i="1" dirty="0">
                <a:solidFill>
                  <a:prstClr val="black"/>
                </a:solidFill>
                <a:latin typeface="Arial" panose="020B0604020202020204" pitchFamily="34" charset="0"/>
                <a:cs typeface="Arial" panose="020B0604020202020204" pitchFamily="34" charset="0"/>
              </a:rPr>
              <a:t>Providers’ perspectives</a:t>
            </a:r>
          </a:p>
          <a:p>
            <a:pPr marL="800100" lvl="1" indent="-342900">
              <a:lnSpc>
                <a:spcPct val="150000"/>
              </a:lnSpc>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Distributors living far from their distribution areas</a:t>
            </a:r>
          </a:p>
        </p:txBody>
      </p:sp>
      <p:sp>
        <p:nvSpPr>
          <p:cNvPr id="11" name="TextBox 10"/>
          <p:cNvSpPr txBox="1"/>
          <p:nvPr/>
        </p:nvSpPr>
        <p:spPr>
          <a:xfrm>
            <a:off x="3206188" y="3091542"/>
            <a:ext cx="6953357" cy="1477328"/>
          </a:xfrm>
          <a:prstGeom prst="rect">
            <a:avLst/>
          </a:prstGeom>
          <a:noFill/>
        </p:spPr>
        <p:txBody>
          <a:bodyPr wrap="square" rtlCol="0">
            <a:spAutoFit/>
          </a:bodyPr>
          <a:lstStyle/>
          <a:p>
            <a:pPr>
              <a:lnSpc>
                <a:spcPct val="150000"/>
              </a:lnSpc>
            </a:pPr>
            <a:r>
              <a:rPr lang="en-GB" sz="2000" i="1" dirty="0">
                <a:solidFill>
                  <a:prstClr val="black"/>
                </a:solidFill>
                <a:latin typeface="Times New Roman" panose="02020603050405020304" pitchFamily="18" charset="0"/>
                <a:cs typeface="Times New Roman" panose="02020603050405020304" pitchFamily="18" charset="0"/>
              </a:rPr>
              <a:t>“</a:t>
            </a:r>
            <a:r>
              <a:rPr lang="en-US" sz="2000" i="1" dirty="0">
                <a:solidFill>
                  <a:prstClr val="black"/>
                </a:solidFill>
                <a:latin typeface="Times New Roman" panose="02020603050405020304" pitchFamily="18" charset="0"/>
                <a:cs typeface="Times New Roman" panose="02020603050405020304" pitchFamily="18" charset="0"/>
              </a:rPr>
              <a:t>Some [distributors] are sent to villages more than 20 or 30 km away for SMC; by the time they get there, many of the children's parents are already in the farm." </a:t>
            </a:r>
            <a:r>
              <a:rPr lang="en-GB" sz="2000" dirty="0">
                <a:solidFill>
                  <a:prstClr val="black"/>
                </a:solidFill>
                <a:latin typeface="Times New Roman" panose="02020603050405020304" pitchFamily="18" charset="0"/>
                <a:cs typeface="Times New Roman" panose="02020603050405020304" pitchFamily="18" charset="0"/>
              </a:rPr>
              <a:t>SMC Distributor</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0916"/>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(7/14)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1"/>
            <a:ext cx="8136904" cy="1420325"/>
          </a:xfrm>
          <a:prstGeom prst="rect">
            <a:avLst/>
          </a:prstGeom>
          <a:noFill/>
        </p:spPr>
        <p:txBody>
          <a:bodyPr wrap="square" rtlCol="0">
            <a:spAutoFit/>
          </a:bodyPr>
          <a:lstStyle/>
          <a:p>
            <a:pPr>
              <a:lnSpc>
                <a:spcPct val="150000"/>
              </a:lnSpc>
            </a:pPr>
            <a:r>
              <a:rPr lang="fr-FR" sz="2000" b="1" i="1" dirty="0">
                <a:solidFill>
                  <a:prstClr val="black"/>
                </a:solidFill>
                <a:latin typeface="Arial" panose="020B0604020202020204" pitchFamily="34" charset="0"/>
                <a:cs typeface="Arial" panose="020B0604020202020204" pitchFamily="34" charset="0"/>
              </a:rPr>
              <a:t>Providers’ perspectives</a:t>
            </a:r>
          </a:p>
          <a:p>
            <a:pPr marL="800100" lvl="1" indent="-342900">
              <a:lnSpc>
                <a:spcPct val="150000"/>
              </a:lnSpc>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High assigned workload related to the working hours</a:t>
            </a:r>
          </a:p>
        </p:txBody>
      </p:sp>
      <p:sp>
        <p:nvSpPr>
          <p:cNvPr id="10" name="TextBox 9"/>
          <p:cNvSpPr txBox="1"/>
          <p:nvPr/>
        </p:nvSpPr>
        <p:spPr>
          <a:xfrm>
            <a:off x="3051379" y="3062378"/>
            <a:ext cx="7303904" cy="1477328"/>
          </a:xfrm>
          <a:prstGeom prst="rect">
            <a:avLst/>
          </a:prstGeom>
          <a:noFill/>
        </p:spPr>
        <p:txBody>
          <a:bodyPr wrap="square" rtlCol="0">
            <a:spAutoFit/>
          </a:bodyPr>
          <a:lstStyle/>
          <a:p>
            <a:pPr>
              <a:lnSpc>
                <a:spcPct val="150000"/>
              </a:lnSpc>
            </a:pPr>
            <a:r>
              <a:rPr lang="en-GB" sz="2000" i="1" dirty="0">
                <a:solidFill>
                  <a:prstClr val="black"/>
                </a:solidFill>
                <a:latin typeface="Times New Roman" panose="02020603050405020304" pitchFamily="18" charset="0"/>
                <a:cs typeface="Times New Roman" panose="02020603050405020304" pitchFamily="18" charset="0"/>
              </a:rPr>
              <a:t>“I</a:t>
            </a:r>
            <a:r>
              <a:rPr lang="en-US" sz="2000" i="1" dirty="0">
                <a:solidFill>
                  <a:prstClr val="black"/>
                </a:solidFill>
                <a:latin typeface="Times New Roman" panose="02020603050405020304" pitchFamily="18" charset="0"/>
                <a:cs typeface="Times New Roman" panose="02020603050405020304" pitchFamily="18" charset="0"/>
              </a:rPr>
              <a:t>t's difficult to have 80 children a day. We struggle, but we can have 30, 35, sometimes 50 children... there are many parents who refuse" </a:t>
            </a:r>
            <a:r>
              <a:rPr lang="en-GB" sz="2000" dirty="0">
                <a:solidFill>
                  <a:prstClr val="black"/>
                </a:solidFill>
                <a:latin typeface="Times New Roman" panose="02020603050405020304" pitchFamily="18" charset="0"/>
                <a:cs typeface="Times New Roman" panose="02020603050405020304" pitchFamily="18" charset="0"/>
              </a:rPr>
              <a:t>SMC Distributor</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6843938"/>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(8/14)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1"/>
            <a:ext cx="8136904" cy="1420325"/>
          </a:xfrm>
          <a:prstGeom prst="rect">
            <a:avLst/>
          </a:prstGeom>
          <a:noFill/>
        </p:spPr>
        <p:txBody>
          <a:bodyPr wrap="square" rtlCol="0">
            <a:spAutoFit/>
          </a:bodyPr>
          <a:lstStyle/>
          <a:p>
            <a:pPr>
              <a:lnSpc>
                <a:spcPct val="150000"/>
              </a:lnSpc>
            </a:pPr>
            <a:r>
              <a:rPr lang="fr-FR" sz="2000" b="1" i="1" dirty="0">
                <a:solidFill>
                  <a:prstClr val="black"/>
                </a:solidFill>
                <a:latin typeface="Arial" panose="020B0604020202020204" pitchFamily="34" charset="0"/>
                <a:cs typeface="Arial" panose="020B0604020202020204" pitchFamily="34" charset="0"/>
              </a:rPr>
              <a:t>Providers’ perspectives</a:t>
            </a:r>
          </a:p>
          <a:p>
            <a:pPr marL="800100" lvl="1" indent="-342900">
              <a:lnSpc>
                <a:spcPct val="150000"/>
              </a:lnSpc>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 Distributors leaving work for some of the monthly cycles</a:t>
            </a:r>
          </a:p>
        </p:txBody>
      </p:sp>
      <p:sp>
        <p:nvSpPr>
          <p:cNvPr id="10" name="TextBox 9"/>
          <p:cNvSpPr txBox="1"/>
          <p:nvPr/>
        </p:nvSpPr>
        <p:spPr>
          <a:xfrm>
            <a:off x="3051379" y="3062378"/>
            <a:ext cx="7303904" cy="1477328"/>
          </a:xfrm>
          <a:prstGeom prst="rect">
            <a:avLst/>
          </a:prstGeom>
          <a:noFill/>
        </p:spPr>
        <p:txBody>
          <a:bodyPr wrap="square" rtlCol="0">
            <a:spAutoFit/>
          </a:bodyPr>
          <a:lstStyle/>
          <a:p>
            <a:pPr>
              <a:lnSpc>
                <a:spcPct val="150000"/>
              </a:lnSpc>
            </a:pPr>
            <a:r>
              <a:rPr lang="en-GB" sz="2000" i="1" dirty="0">
                <a:solidFill>
                  <a:prstClr val="black"/>
                </a:solidFill>
                <a:latin typeface="Times New Roman" panose="02020603050405020304" pitchFamily="18" charset="0"/>
                <a:cs typeface="Times New Roman" panose="02020603050405020304" pitchFamily="18" charset="0"/>
              </a:rPr>
              <a:t>“</a:t>
            </a:r>
            <a:r>
              <a:rPr lang="en-US" sz="2000" i="1" dirty="0">
                <a:solidFill>
                  <a:prstClr val="black"/>
                </a:solidFill>
                <a:latin typeface="Times New Roman" panose="02020603050405020304" pitchFamily="18" charset="0"/>
                <a:cs typeface="Times New Roman" panose="02020603050405020304" pitchFamily="18" charset="0"/>
              </a:rPr>
              <a:t>"...no, last month I was in Kankan, I had gone to the school for exams, so the head of the health </a:t>
            </a:r>
            <a:r>
              <a:rPr lang="en-US" sz="2000" i="1" dirty="0" err="1">
                <a:solidFill>
                  <a:prstClr val="black"/>
                </a:solidFill>
                <a:latin typeface="Times New Roman" panose="02020603050405020304" pitchFamily="18" charset="0"/>
                <a:cs typeface="Times New Roman" panose="02020603050405020304" pitchFamily="18" charset="0"/>
              </a:rPr>
              <a:t>centre</a:t>
            </a:r>
            <a:r>
              <a:rPr lang="en-US" sz="2000" i="1" dirty="0">
                <a:solidFill>
                  <a:prstClr val="black"/>
                </a:solidFill>
                <a:latin typeface="Times New Roman" panose="02020603050405020304" pitchFamily="18" charset="0"/>
                <a:cs typeface="Times New Roman" panose="02020603050405020304" pitchFamily="18" charset="0"/>
              </a:rPr>
              <a:t> replaced me with  someone else...when I came back, I took over again" </a:t>
            </a:r>
            <a:r>
              <a:rPr lang="en-GB" sz="2000" dirty="0">
                <a:solidFill>
                  <a:prstClr val="black"/>
                </a:solidFill>
                <a:latin typeface="Times New Roman" panose="02020603050405020304" pitchFamily="18" charset="0"/>
                <a:cs typeface="Times New Roman" panose="02020603050405020304" pitchFamily="18" charset="0"/>
              </a:rPr>
              <a:t>SMC Distributor</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45177"/>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(9/14)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1"/>
            <a:ext cx="8136904" cy="1420325"/>
          </a:xfrm>
          <a:prstGeom prst="rect">
            <a:avLst/>
          </a:prstGeom>
          <a:noFill/>
        </p:spPr>
        <p:txBody>
          <a:bodyPr wrap="square" rtlCol="0">
            <a:spAutoFit/>
          </a:bodyPr>
          <a:lstStyle/>
          <a:p>
            <a:pPr>
              <a:lnSpc>
                <a:spcPct val="150000"/>
              </a:lnSpc>
            </a:pPr>
            <a:r>
              <a:rPr lang="fr-FR" sz="2000" b="1" i="1" dirty="0">
                <a:solidFill>
                  <a:prstClr val="black"/>
                </a:solidFill>
                <a:latin typeface="Arial" panose="020B0604020202020204" pitchFamily="34" charset="0"/>
                <a:cs typeface="Arial" panose="020B0604020202020204" pitchFamily="34" charset="0"/>
              </a:rPr>
              <a:t>Providers’ perspectives</a:t>
            </a:r>
          </a:p>
          <a:p>
            <a:pPr marL="800100" lvl="1" indent="-342900">
              <a:lnSpc>
                <a:spcPct val="150000"/>
              </a:lnSpc>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Insufficient number of local advocates (community mobilisers)</a:t>
            </a:r>
          </a:p>
        </p:txBody>
      </p:sp>
      <p:sp>
        <p:nvSpPr>
          <p:cNvPr id="10" name="TextBox 9"/>
          <p:cNvSpPr txBox="1"/>
          <p:nvPr/>
        </p:nvSpPr>
        <p:spPr>
          <a:xfrm>
            <a:off x="3035766" y="3284984"/>
            <a:ext cx="7303904" cy="1477328"/>
          </a:xfrm>
          <a:prstGeom prst="rect">
            <a:avLst/>
          </a:prstGeom>
          <a:noFill/>
        </p:spPr>
        <p:txBody>
          <a:bodyPr wrap="square" rtlCol="0">
            <a:spAutoFit/>
          </a:bodyPr>
          <a:lstStyle/>
          <a:p>
            <a:pPr>
              <a:lnSpc>
                <a:spcPct val="150000"/>
              </a:lnSpc>
            </a:pPr>
            <a:r>
              <a:rPr lang="en-GB" sz="2000" i="1" dirty="0">
                <a:solidFill>
                  <a:prstClr val="black"/>
                </a:solidFill>
                <a:latin typeface="Times New Roman" panose="02020603050405020304" pitchFamily="18" charset="0"/>
                <a:cs typeface="Times New Roman" panose="02020603050405020304" pitchFamily="18" charset="0"/>
              </a:rPr>
              <a:t>“</a:t>
            </a:r>
            <a:r>
              <a:rPr lang="en-US" sz="2000" i="1" dirty="0">
                <a:solidFill>
                  <a:prstClr val="black"/>
                </a:solidFill>
                <a:latin typeface="Times New Roman" panose="02020603050405020304" pitchFamily="18" charset="0"/>
                <a:cs typeface="Times New Roman" panose="02020603050405020304" pitchFamily="18" charset="0"/>
              </a:rPr>
              <a:t>For the health </a:t>
            </a:r>
            <a:r>
              <a:rPr lang="en-US" sz="2000" i="1" dirty="0" err="1">
                <a:solidFill>
                  <a:prstClr val="black"/>
                </a:solidFill>
                <a:latin typeface="Times New Roman" panose="02020603050405020304" pitchFamily="18" charset="0"/>
                <a:cs typeface="Times New Roman" panose="02020603050405020304" pitchFamily="18" charset="0"/>
              </a:rPr>
              <a:t>centre</a:t>
            </a:r>
            <a:r>
              <a:rPr lang="en-US" sz="2000" i="1" dirty="0">
                <a:solidFill>
                  <a:prstClr val="black"/>
                </a:solidFill>
                <a:latin typeface="Times New Roman" panose="02020603050405020304" pitchFamily="18" charset="0"/>
                <a:cs typeface="Times New Roman" panose="02020603050405020304" pitchFamily="18" charset="0"/>
              </a:rPr>
              <a:t>, you have two, sometimes three [social mobilisers] who have to go round many villages to raise awareness in the households; which is not feasible in reality" </a:t>
            </a:r>
            <a:r>
              <a:rPr lang="en-GB" sz="2000" dirty="0">
                <a:solidFill>
                  <a:prstClr val="black"/>
                </a:solidFill>
                <a:latin typeface="Times New Roman" panose="02020603050405020304" pitchFamily="18" charset="0"/>
                <a:cs typeface="Times New Roman" panose="02020603050405020304" pitchFamily="18" charset="0"/>
              </a:rPr>
              <a:t>Head of Health </a:t>
            </a:r>
            <a:r>
              <a:rPr lang="en-GB" sz="2000" dirty="0" err="1">
                <a:solidFill>
                  <a:prstClr val="black"/>
                </a:solidFill>
                <a:latin typeface="Times New Roman" panose="02020603050405020304" pitchFamily="18" charset="0"/>
                <a:cs typeface="Times New Roman" panose="02020603050405020304" pitchFamily="18" charset="0"/>
              </a:rPr>
              <a:t>center</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001985"/>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(10/14)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err="1">
                <a:solidFill>
                  <a:prstClr val="black"/>
                </a:solidFill>
                <a:latin typeface="Arial" panose="020B0604020202020204" pitchFamily="34" charset="0"/>
                <a:cs typeface="Arial" panose="020B0604020202020204" pitchFamily="34" charset="0"/>
              </a:rPr>
              <a:t>Barriers</a:t>
            </a:r>
            <a:r>
              <a:rPr lang="fr-FR" sz="2000" b="1" dirty="0">
                <a:solidFill>
                  <a:prstClr val="black"/>
                </a:solidFill>
                <a:latin typeface="Arial" panose="020B0604020202020204" pitchFamily="34" charset="0"/>
                <a:cs typeface="Arial" panose="020B0604020202020204" pitchFamily="34" charset="0"/>
              </a:rPr>
              <a:t> to SMC </a:t>
            </a:r>
            <a:r>
              <a:rPr lang="fr-FR" sz="2000" b="1" dirty="0" err="1">
                <a:solidFill>
                  <a:prstClr val="black"/>
                </a:solidFill>
                <a:latin typeface="Arial" panose="020B0604020202020204" pitchFamily="34" charset="0"/>
                <a:cs typeface="Arial" panose="020B0604020202020204" pitchFamily="34" charset="0"/>
              </a:rPr>
              <a:t>uptake</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053948" y="1511470"/>
            <a:ext cx="8136904" cy="2862322"/>
          </a:xfrm>
          <a:prstGeom prst="rect">
            <a:avLst/>
          </a:prstGeom>
          <a:noFill/>
        </p:spPr>
        <p:txBody>
          <a:bodyPr wrap="square" rtlCol="0">
            <a:spAutoFit/>
          </a:bodyPr>
          <a:lstStyle/>
          <a:p>
            <a:pPr>
              <a:lnSpc>
                <a:spcPct val="150000"/>
              </a:lnSpc>
            </a:pPr>
            <a:r>
              <a:rPr lang="fr-FR" sz="2000" b="1" i="1" dirty="0">
                <a:solidFill>
                  <a:prstClr val="black"/>
                </a:solidFill>
                <a:latin typeface="Arial" panose="020B0604020202020204" pitchFamily="34" charset="0"/>
                <a:cs typeface="Arial" panose="020B0604020202020204" pitchFamily="34" charset="0"/>
              </a:rPr>
              <a:t>Providers’ perspectives</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Distributors unfamiliar with their distribution areas</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Some distributors’ lack of technical knowledge about SMC</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Remuneration considered too low</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Lack of field visits by some local supervisors</a:t>
            </a:r>
          </a:p>
          <a:p>
            <a:pPr marL="800100" lvl="1" indent="-342900">
              <a:lnSpc>
                <a:spcPct val="150000"/>
              </a:lnSpc>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Mobility of households</a:t>
            </a:r>
          </a:p>
        </p:txBody>
      </p:sp>
    </p:spTree>
    <p:extLst>
      <p:ext uri="{BB962C8B-B14F-4D97-AF65-F5344CB8AC3E}">
        <p14:creationId xmlns:p14="http://schemas.microsoft.com/office/powerpoint/2010/main" val="4077769504"/>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(11/14)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2" y="1012666"/>
            <a:ext cx="7992890" cy="400110"/>
          </a:xfrm>
          <a:prstGeom prst="rect">
            <a:avLst/>
          </a:prstGeom>
          <a:noFill/>
        </p:spPr>
        <p:txBody>
          <a:bodyPr wrap="square" rtlCol="0">
            <a:spAutoFit/>
          </a:bodyPr>
          <a:lstStyle/>
          <a:p>
            <a:r>
              <a:rPr lang="fr-FR" sz="2000" b="1" dirty="0">
                <a:solidFill>
                  <a:prstClr val="black"/>
                </a:solidFill>
                <a:latin typeface="Arial" panose="020B0604020202020204" pitchFamily="34" charset="0"/>
                <a:cs typeface="Arial" panose="020B0604020202020204" pitchFamily="34" charset="0"/>
              </a:rPr>
              <a:t>Pilot SMC </a:t>
            </a:r>
            <a:r>
              <a:rPr lang="fr-FR" sz="2000" b="1" dirty="0" err="1">
                <a:solidFill>
                  <a:prstClr val="black"/>
                </a:solidFill>
                <a:latin typeface="Arial" panose="020B0604020202020204" pitchFamily="34" charset="0"/>
                <a:cs typeface="Arial" panose="020B0604020202020204" pitchFamily="34" charset="0"/>
              </a:rPr>
              <a:t>strategy</a:t>
            </a:r>
            <a:r>
              <a:rPr lang="fr-FR" sz="2000" b="1" dirty="0">
                <a:solidFill>
                  <a:prstClr val="black"/>
                </a:solidFill>
                <a:latin typeface="Arial" panose="020B0604020202020204" pitchFamily="34" charset="0"/>
                <a:cs typeface="Arial" panose="020B0604020202020204" pitchFamily="34" charset="0"/>
              </a:rPr>
              <a:t> (points of adaptation) – Cycle 4 </a:t>
            </a:r>
            <a:endParaRPr lang="en-US" sz="2000"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1999990" y="1782064"/>
            <a:ext cx="8496944" cy="3477875"/>
          </a:xfrm>
          <a:prstGeom prst="rect">
            <a:avLst/>
          </a:prstGeom>
          <a:noFill/>
        </p:spPr>
        <p:txBody>
          <a:bodyPr wrap="square" rtlCol="0">
            <a:spAutoFit/>
          </a:bodyPr>
          <a:lstStyle/>
          <a:p>
            <a:pPr marL="342900" indent="-342900">
              <a:buFont typeface="Arial" panose="020B0604020202020204" pitchFamily="34" charset="0"/>
              <a:buChar char="•"/>
            </a:pPr>
            <a:r>
              <a:rPr lang="en-GB" sz="2000" b="1" i="1" dirty="0">
                <a:solidFill>
                  <a:prstClr val="black"/>
                </a:solidFill>
                <a:latin typeface="Arial" panose="020B0604020202020204" pitchFamily="34" charset="0"/>
                <a:ea typeface="MS Mincho"/>
                <a:cs typeface="Arial" panose="020B0604020202020204" pitchFamily="34" charset="0"/>
              </a:rPr>
              <a:t>Selection criteria for distributors </a:t>
            </a:r>
          </a:p>
          <a:p>
            <a:pPr marL="800100" lvl="1" indent="-342900">
              <a:buFont typeface="Courier New" panose="02070309020205020404" pitchFamily="49" charset="0"/>
              <a:buChar char="o"/>
            </a:pPr>
            <a:r>
              <a:rPr lang="en-GB" sz="2000" dirty="0">
                <a:solidFill>
                  <a:prstClr val="black"/>
                </a:solidFill>
                <a:latin typeface="Arial" panose="020B0604020202020204" pitchFamily="34" charset="0"/>
                <a:ea typeface="MS Mincho"/>
                <a:cs typeface="Arial" panose="020B0604020202020204" pitchFamily="34" charset="0"/>
              </a:rPr>
              <a:t>Each pair: one from neighbourhood, one literate </a:t>
            </a:r>
          </a:p>
          <a:p>
            <a:pPr marL="800100" lvl="1" indent="-342900">
              <a:buFont typeface="Courier New" panose="02070309020205020404" pitchFamily="49" charset="0"/>
              <a:buChar char="o"/>
            </a:pPr>
            <a:r>
              <a:rPr lang="en-GB" sz="2000" dirty="0">
                <a:solidFill>
                  <a:prstClr val="black"/>
                </a:solidFill>
                <a:latin typeface="Arial" panose="020B0604020202020204" pitchFamily="34" charset="0"/>
                <a:ea typeface="MS Mincho"/>
                <a:cs typeface="Arial" panose="020B0604020202020204" pitchFamily="34" charset="0"/>
              </a:rPr>
              <a:t>Available to work throughout the season</a:t>
            </a:r>
          </a:p>
          <a:p>
            <a:pPr marL="342900" indent="-342900">
              <a:buFont typeface="Arial" panose="020B0604020202020204" pitchFamily="34" charset="0"/>
              <a:buChar char="•"/>
            </a:pPr>
            <a:endParaRPr lang="en-GB" sz="2000" b="1" dirty="0">
              <a:solidFill>
                <a:prstClr val="black"/>
              </a:solidFill>
              <a:latin typeface="Arial" panose="020B0604020202020204" pitchFamily="34" charset="0"/>
              <a:ea typeface="MS Mincho"/>
              <a:cs typeface="Arial" panose="020B0604020202020204" pitchFamily="34" charset="0"/>
            </a:endParaRPr>
          </a:p>
          <a:p>
            <a:pPr marL="342900" indent="-342900">
              <a:buFont typeface="Arial" panose="020B0604020202020204" pitchFamily="34" charset="0"/>
              <a:buChar char="•"/>
            </a:pPr>
            <a:r>
              <a:rPr lang="en-GB" sz="2000" b="1" i="1" dirty="0">
                <a:solidFill>
                  <a:prstClr val="black"/>
                </a:solidFill>
                <a:latin typeface="Arial" panose="020B0604020202020204" pitchFamily="34" charset="0"/>
                <a:ea typeface="MS Mincho"/>
                <a:cs typeface="Arial" panose="020B0604020202020204" pitchFamily="34" charset="0"/>
              </a:rPr>
              <a:t>Distributors’ workload</a:t>
            </a:r>
            <a:r>
              <a:rPr lang="en-GB" sz="2000" b="1" dirty="0">
                <a:solidFill>
                  <a:prstClr val="black"/>
                </a:solidFill>
                <a:latin typeface="Arial" panose="020B0604020202020204" pitchFamily="34" charset="0"/>
                <a:ea typeface="MS Mincho"/>
                <a:cs typeface="Arial" panose="020B0604020202020204" pitchFamily="34" charset="0"/>
              </a:rPr>
              <a:t> </a:t>
            </a:r>
          </a:p>
          <a:p>
            <a:pPr marL="800100" lvl="1" indent="-342900">
              <a:buFont typeface="Courier New" panose="02070309020205020404" pitchFamily="49" charset="0"/>
              <a:buChar char="o"/>
            </a:pPr>
            <a:r>
              <a:rPr lang="en-GB" sz="2000" dirty="0">
                <a:solidFill>
                  <a:prstClr val="black"/>
                </a:solidFill>
                <a:latin typeface="Arial" panose="020B0604020202020204" pitchFamily="34" charset="0"/>
                <a:ea typeface="MS Mincho"/>
                <a:cs typeface="Arial" panose="020B0604020202020204" pitchFamily="34" charset="0"/>
              </a:rPr>
              <a:t>Number of distributors increased to allow more time in households</a:t>
            </a:r>
          </a:p>
          <a:p>
            <a:pPr marL="800100" lvl="1" indent="-342900">
              <a:buFont typeface="Courier New" panose="02070309020205020404" pitchFamily="49" charset="0"/>
              <a:buChar char="o"/>
            </a:pPr>
            <a:r>
              <a:rPr lang="en-GB" sz="2000" dirty="0">
                <a:solidFill>
                  <a:prstClr val="black"/>
                </a:solidFill>
                <a:latin typeface="Arial" panose="020B0604020202020204" pitchFamily="34" charset="0"/>
                <a:ea typeface="MS Mincho"/>
                <a:cs typeface="Arial" panose="020B0604020202020204" pitchFamily="34" charset="0"/>
              </a:rPr>
              <a:t>Workload reduced from 80 children to 40 to treat per day</a:t>
            </a:r>
          </a:p>
          <a:p>
            <a:endParaRPr lang="en-GB" sz="2000" b="1" dirty="0">
              <a:solidFill>
                <a:prstClr val="black"/>
              </a:solidFill>
              <a:latin typeface="Arial" panose="020B0604020202020204" pitchFamily="34" charset="0"/>
              <a:ea typeface="MS Mincho"/>
              <a:cs typeface="Arial" panose="020B0604020202020204" pitchFamily="34" charset="0"/>
            </a:endParaRPr>
          </a:p>
          <a:p>
            <a:pPr marL="342900" indent="-342900">
              <a:buFont typeface="Arial" panose="020B0604020202020204" pitchFamily="34" charset="0"/>
              <a:buChar char="•"/>
            </a:pPr>
            <a:r>
              <a:rPr lang="en-GB" sz="2000" b="1" i="1" dirty="0">
                <a:solidFill>
                  <a:prstClr val="black"/>
                </a:solidFill>
                <a:latin typeface="Arial" panose="020B0604020202020204" pitchFamily="34" charset="0"/>
                <a:ea typeface="MS Mincho"/>
                <a:cs typeface="Arial" panose="020B0604020202020204" pitchFamily="34" charset="0"/>
              </a:rPr>
              <a:t>Community mobilization </a:t>
            </a:r>
          </a:p>
          <a:p>
            <a:pPr marL="800100" lvl="1" indent="-342900">
              <a:buFont typeface="Courier New" panose="02070309020205020404" pitchFamily="49" charset="0"/>
              <a:buChar char="o"/>
            </a:pPr>
            <a:r>
              <a:rPr lang="en-GB" sz="2000" dirty="0">
                <a:solidFill>
                  <a:prstClr val="black"/>
                </a:solidFill>
                <a:latin typeface="Arial" panose="020B0604020202020204" pitchFamily="34" charset="0"/>
                <a:ea typeface="MS Mincho"/>
                <a:cs typeface="Arial" panose="020B0604020202020204" pitchFamily="34" charset="0"/>
              </a:rPr>
              <a:t>Local/neighbourhood advocates for community mobilization  </a:t>
            </a:r>
          </a:p>
          <a:p>
            <a:pPr marL="800100" lvl="1" indent="-342900">
              <a:buFont typeface="Courier New" panose="02070309020205020404" pitchFamily="49" charset="0"/>
              <a:buChar char="o"/>
            </a:pPr>
            <a:r>
              <a:rPr lang="en-GB" sz="2000" dirty="0">
                <a:solidFill>
                  <a:prstClr val="black"/>
                </a:solidFill>
                <a:latin typeface="Arial" panose="020B0604020202020204" pitchFamily="34" charset="0"/>
                <a:ea typeface="MS Mincho"/>
                <a:cs typeface="Arial" panose="020B0604020202020204" pitchFamily="34" charset="0"/>
              </a:rPr>
              <a:t>Broadcasting messages on local radio</a:t>
            </a:r>
          </a:p>
        </p:txBody>
      </p:sp>
    </p:spTree>
    <p:extLst>
      <p:ext uri="{BB962C8B-B14F-4D97-AF65-F5344CB8AC3E}">
        <p14:creationId xmlns:p14="http://schemas.microsoft.com/office/powerpoint/2010/main" val="435395470"/>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(12/14)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a:solidFill>
                  <a:prstClr val="black"/>
                </a:solidFill>
                <a:latin typeface="Arial" panose="020B0604020202020204" pitchFamily="34" charset="0"/>
                <a:cs typeface="Arial" panose="020B0604020202020204" pitchFamily="34" charset="0"/>
              </a:rPr>
              <a:t>Evaluation of the pilot SMC </a:t>
            </a:r>
            <a:r>
              <a:rPr lang="fr-FR" sz="2000" b="1" dirty="0" err="1">
                <a:solidFill>
                  <a:prstClr val="black"/>
                </a:solidFill>
                <a:latin typeface="Arial" panose="020B0604020202020204" pitchFamily="34" charset="0"/>
                <a:cs typeface="Arial" panose="020B0604020202020204" pitchFamily="34" charset="0"/>
              </a:rPr>
              <a:t>strategy</a:t>
            </a:r>
            <a:endParaRPr lang="en-US" sz="2000" b="1"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2063552" y="1651384"/>
            <a:ext cx="5255826" cy="369332"/>
          </a:xfrm>
          <a:prstGeom prst="rect">
            <a:avLst/>
          </a:prstGeom>
          <a:noFill/>
        </p:spPr>
        <p:txBody>
          <a:bodyPr wrap="square" rtlCol="0">
            <a:spAutoFit/>
          </a:bodyPr>
          <a:lstStyle/>
          <a:p>
            <a:r>
              <a:rPr lang="en-GB" dirty="0">
                <a:solidFill>
                  <a:prstClr val="black"/>
                </a:solidFill>
                <a:latin typeface="Arial" panose="020B0604020202020204" pitchFamily="34" charset="0"/>
                <a:ea typeface="Calibri" panose="020F0502020204030204" pitchFamily="34" charset="0"/>
                <a:cs typeface="Arial" panose="020B0604020202020204" pitchFamily="34" charset="0"/>
              </a:rPr>
              <a:t>SMC coverage increased</a:t>
            </a:r>
          </a:p>
        </p:txBody>
      </p:sp>
      <p:pic>
        <p:nvPicPr>
          <p:cNvPr id="10" name="Picture 9"/>
          <p:cNvPicPr>
            <a:picLocks noChangeAspect="1"/>
          </p:cNvPicPr>
          <p:nvPr/>
        </p:nvPicPr>
        <p:blipFill>
          <a:blip r:embed="rId3"/>
          <a:stretch>
            <a:fillRect/>
          </a:stretch>
        </p:blipFill>
        <p:spPr>
          <a:xfrm>
            <a:off x="1919536" y="2564905"/>
            <a:ext cx="8175366" cy="2235605"/>
          </a:xfrm>
          <a:prstGeom prst="rect">
            <a:avLst/>
          </a:prstGeom>
        </p:spPr>
      </p:pic>
    </p:spTree>
    <p:extLst>
      <p:ext uri="{BB962C8B-B14F-4D97-AF65-F5344CB8AC3E}">
        <p14:creationId xmlns:p14="http://schemas.microsoft.com/office/powerpoint/2010/main" val="3527824226"/>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(13/14)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a:solidFill>
                  <a:prstClr val="black"/>
                </a:solidFill>
                <a:latin typeface="Arial" panose="020B0604020202020204" pitchFamily="34" charset="0"/>
                <a:cs typeface="Arial" panose="020B0604020202020204" pitchFamily="34" charset="0"/>
              </a:rPr>
              <a:t>Evaluation of the pilot SMC </a:t>
            </a:r>
            <a:r>
              <a:rPr lang="fr-FR" sz="2000" b="1" dirty="0" err="1">
                <a:solidFill>
                  <a:prstClr val="black"/>
                </a:solidFill>
                <a:latin typeface="Arial" panose="020B0604020202020204" pitchFamily="34" charset="0"/>
                <a:cs typeface="Arial" panose="020B0604020202020204" pitchFamily="34" charset="0"/>
              </a:rPr>
              <a:t>strategy</a:t>
            </a:r>
            <a:endParaRPr lang="en-US" sz="20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036120" y="1782383"/>
            <a:ext cx="5184576" cy="369332"/>
          </a:xfrm>
          <a:prstGeom prst="rect">
            <a:avLst/>
          </a:prstGeom>
          <a:noFill/>
        </p:spPr>
        <p:txBody>
          <a:bodyPr wrap="square" rtlCol="0">
            <a:spAutoFit/>
          </a:bodyPr>
          <a:lstStyle/>
          <a:p>
            <a:r>
              <a:rPr lang="en-GB" dirty="0">
                <a:solidFill>
                  <a:prstClr val="black"/>
                </a:solidFill>
                <a:latin typeface="Arial" panose="020B0604020202020204" pitchFamily="34" charset="0"/>
                <a:ea typeface="Calibri" panose="020F0502020204030204" pitchFamily="34" charset="0"/>
                <a:cs typeface="Arial" panose="020B0604020202020204" pitchFamily="34" charset="0"/>
              </a:rPr>
              <a:t>Caregiver trust in the SMC programme increased</a:t>
            </a:r>
          </a:p>
        </p:txBody>
      </p:sp>
      <p:graphicFrame>
        <p:nvGraphicFramePr>
          <p:cNvPr id="17" name="Chart 16"/>
          <p:cNvGraphicFramePr>
            <a:graphicFrameLocks/>
          </p:cNvGraphicFramePr>
          <p:nvPr/>
        </p:nvGraphicFramePr>
        <p:xfrm>
          <a:off x="1991543" y="2438881"/>
          <a:ext cx="8064896"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4502563"/>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Findings (14/14)</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2" name="TextBox 21"/>
          <p:cNvSpPr txBox="1"/>
          <p:nvPr/>
        </p:nvSpPr>
        <p:spPr>
          <a:xfrm>
            <a:off x="1991543" y="1012666"/>
            <a:ext cx="4711788" cy="400110"/>
          </a:xfrm>
          <a:prstGeom prst="rect">
            <a:avLst/>
          </a:prstGeom>
          <a:noFill/>
        </p:spPr>
        <p:txBody>
          <a:bodyPr wrap="square" rtlCol="0">
            <a:spAutoFit/>
          </a:bodyPr>
          <a:lstStyle/>
          <a:p>
            <a:r>
              <a:rPr lang="fr-FR" sz="2000" b="1" dirty="0">
                <a:solidFill>
                  <a:prstClr val="black"/>
                </a:solidFill>
                <a:latin typeface="Arial" panose="020B0604020202020204" pitchFamily="34" charset="0"/>
                <a:cs typeface="Arial" panose="020B0604020202020204" pitchFamily="34" charset="0"/>
              </a:rPr>
              <a:t>Evaluation of the pilot SMC </a:t>
            </a:r>
            <a:r>
              <a:rPr lang="fr-FR" sz="2000" b="1" dirty="0" err="1">
                <a:solidFill>
                  <a:prstClr val="black"/>
                </a:solidFill>
                <a:latin typeface="Arial" panose="020B0604020202020204" pitchFamily="34" charset="0"/>
                <a:cs typeface="Arial" panose="020B0604020202020204" pitchFamily="34" charset="0"/>
              </a:rPr>
              <a:t>strategy</a:t>
            </a:r>
            <a:endParaRPr lang="en-US" sz="2000" b="1"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2063552" y="1662479"/>
            <a:ext cx="6264696" cy="646331"/>
          </a:xfrm>
          <a:prstGeom prst="rect">
            <a:avLst/>
          </a:prstGeom>
          <a:noFill/>
        </p:spPr>
        <p:txBody>
          <a:bodyPr wrap="square" rtlCol="0">
            <a:spAutoFit/>
          </a:bodyPr>
          <a:lstStyle/>
          <a:p>
            <a:r>
              <a:rPr lang="en-GB" dirty="0">
                <a:solidFill>
                  <a:prstClr val="black"/>
                </a:solidFill>
                <a:latin typeface="Arial" panose="020B0604020202020204" pitchFamily="34" charset="0"/>
                <a:ea typeface="Calibri" panose="020F0502020204030204" pitchFamily="34" charset="0"/>
                <a:cs typeface="Arial" panose="020B0604020202020204" pitchFamily="34" charset="0"/>
              </a:rPr>
              <a:t>Neighbourhood advocates were effective in strengthening community mobilization  </a:t>
            </a:r>
          </a:p>
        </p:txBody>
      </p:sp>
      <p:pic>
        <p:nvPicPr>
          <p:cNvPr id="2" name="Picture 1"/>
          <p:cNvPicPr>
            <a:picLocks noChangeAspect="1"/>
          </p:cNvPicPr>
          <p:nvPr/>
        </p:nvPicPr>
        <p:blipFill>
          <a:blip r:embed="rId3"/>
          <a:stretch>
            <a:fillRect/>
          </a:stretch>
        </p:blipFill>
        <p:spPr>
          <a:xfrm>
            <a:off x="3071664" y="2558512"/>
            <a:ext cx="5915162" cy="3544371"/>
          </a:xfrm>
          <a:prstGeom prst="rect">
            <a:avLst/>
          </a:prstGeom>
        </p:spPr>
      </p:pic>
    </p:spTree>
    <p:extLst>
      <p:ext uri="{BB962C8B-B14F-4D97-AF65-F5344CB8AC3E}">
        <p14:creationId xmlns:p14="http://schemas.microsoft.com/office/powerpoint/2010/main" val="37580566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08D5-1CFA-1A46-B09D-E283BB8CCC97}"/>
              </a:ext>
            </a:extLst>
          </p:cNvPr>
          <p:cNvSpPr>
            <a:spLocks noGrp="1"/>
          </p:cNvSpPr>
          <p:nvPr>
            <p:ph type="title"/>
          </p:nvPr>
        </p:nvSpPr>
        <p:spPr>
          <a:xfrm>
            <a:off x="422366" y="2176"/>
            <a:ext cx="10286811" cy="977538"/>
          </a:xfrm>
        </p:spPr>
        <p:txBody>
          <a:bodyPr>
            <a:normAutofit/>
          </a:bodyPr>
          <a:lstStyle/>
          <a:p>
            <a:r>
              <a:rPr lang="en-US" sz="4000" b="1" dirty="0">
                <a:latin typeface="Arial Narrow" panose="020B0606020202030204" pitchFamily="34" charset="0"/>
              </a:rPr>
              <a:t>NMCP projects:</a:t>
            </a:r>
          </a:p>
        </p:txBody>
      </p:sp>
      <p:graphicFrame>
        <p:nvGraphicFramePr>
          <p:cNvPr id="7" name="Content Placeholder 18">
            <a:extLst>
              <a:ext uri="{FF2B5EF4-FFF2-40B4-BE49-F238E27FC236}">
                <a16:creationId xmlns:a16="http://schemas.microsoft.com/office/drawing/2014/main" id="{EEDE6E36-1966-4A15-31F9-18A7311C366F}"/>
              </a:ext>
            </a:extLst>
          </p:cNvPr>
          <p:cNvGraphicFramePr>
            <a:graphicFrameLocks/>
          </p:cNvGraphicFramePr>
          <p:nvPr>
            <p:extLst>
              <p:ext uri="{D42A27DB-BD31-4B8C-83A1-F6EECF244321}">
                <p14:modId xmlns:p14="http://schemas.microsoft.com/office/powerpoint/2010/main" val="4023026916"/>
              </p:ext>
            </p:extLst>
          </p:nvPr>
        </p:nvGraphicFramePr>
        <p:xfrm>
          <a:off x="195943" y="809898"/>
          <a:ext cx="11900263" cy="6045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92943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116633"/>
            <a:ext cx="8496944" cy="646331"/>
          </a:xfrm>
          <a:prstGeom prst="rect">
            <a:avLst/>
          </a:prstGeom>
          <a:noFill/>
        </p:spPr>
        <p:txBody>
          <a:bodyPr wrap="square" rtlCol="0">
            <a:spAutoFit/>
          </a:bodyPr>
          <a:lstStyle/>
          <a:p>
            <a:pPr algn="r"/>
            <a:r>
              <a:rPr lang="en-GB" sz="3600" b="1" dirty="0">
                <a:solidFill>
                  <a:srgbClr val="CC3300"/>
                </a:solidFill>
                <a:latin typeface="Calibri"/>
              </a:rPr>
              <a:t>Conclusions</a:t>
            </a:r>
          </a:p>
        </p:txBody>
      </p:sp>
      <p:cxnSp>
        <p:nvCxnSpPr>
          <p:cNvPr id="9" name="Straight Connector 8"/>
          <p:cNvCxnSpPr/>
          <p:nvPr/>
        </p:nvCxnSpPr>
        <p:spPr>
          <a:xfrm>
            <a:off x="2063552" y="762963"/>
            <a:ext cx="85076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488489" y="0"/>
            <a:ext cx="133349" cy="6858000"/>
            <a:chOff x="8028384" y="536648"/>
            <a:chExt cx="864096" cy="2892514"/>
          </a:xfrm>
        </p:grpSpPr>
        <p:sp>
          <p:nvSpPr>
            <p:cNvPr id="14" name="Rectangle 13"/>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0" name="TextBox 19"/>
          <p:cNvSpPr txBox="1"/>
          <p:nvPr/>
        </p:nvSpPr>
        <p:spPr>
          <a:xfrm>
            <a:off x="2063552" y="1375058"/>
            <a:ext cx="8208912"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To optimize uptake of SMC, delivery approaches need to be adapted to local contexts</a:t>
            </a:r>
            <a:endParaRPr lang="fr-FR"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Using local distributors increased trust</a:t>
            </a:r>
          </a:p>
          <a:p>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Increasing the number of distributors increased cost but</a:t>
            </a:r>
            <a:r>
              <a:rPr lang="en-GB" sz="2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made it possible to cover a high proportion of eligible children</a:t>
            </a:r>
          </a:p>
          <a:p>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fr-FR" sz="2000" dirty="0">
                <a:solidFill>
                  <a:prstClr val="black"/>
                </a:solidFill>
                <a:latin typeface="Arial" panose="020B0604020202020204" pitchFamily="34" charset="0"/>
                <a:ea typeface="Calibri" panose="020F0502020204030204" pitchFamily="34" charset="0"/>
                <a:cs typeface="Arial" panose="020B0604020202020204" pitchFamily="34" charset="0"/>
              </a:rPr>
              <a:t>Local </a:t>
            </a:r>
            <a:r>
              <a:rPr lang="fr-FR" sz="2000" dirty="0" err="1">
                <a:solidFill>
                  <a:prstClr val="black"/>
                </a:solidFill>
                <a:latin typeface="Arial" panose="020B0604020202020204" pitchFamily="34" charset="0"/>
                <a:ea typeface="Calibri" panose="020F0502020204030204" pitchFamily="34" charset="0"/>
                <a:cs typeface="Arial" panose="020B0604020202020204" pitchFamily="34" charset="0"/>
              </a:rPr>
              <a:t>advocates</a:t>
            </a:r>
            <a:r>
              <a:rPr lang="fr-FR"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prstClr val="black"/>
                </a:solidFill>
                <a:latin typeface="Arial" panose="020B0604020202020204" pitchFamily="34" charset="0"/>
                <a:ea typeface="Calibri" panose="020F0502020204030204" pitchFamily="34" charset="0"/>
                <a:cs typeface="Arial" panose="020B0604020202020204" pitchFamily="34" charset="0"/>
              </a:rPr>
              <a:t>were</a:t>
            </a:r>
            <a:r>
              <a:rPr lang="fr-FR" sz="2000" dirty="0">
                <a:solidFill>
                  <a:prstClr val="black"/>
                </a:solidFill>
                <a:latin typeface="Arial" panose="020B0604020202020204" pitchFamily="34" charset="0"/>
                <a:ea typeface="Calibri" panose="020F0502020204030204" pitchFamily="34" charset="0"/>
                <a:cs typeface="Arial" panose="020B0604020202020204" pitchFamily="34" charset="0"/>
              </a:rPr>
              <a:t> effective in </a:t>
            </a:r>
            <a:r>
              <a:rPr lang="fr-FR" sz="2000" dirty="0" err="1">
                <a:solidFill>
                  <a:prstClr val="black"/>
                </a:solidFill>
                <a:latin typeface="Arial" panose="020B0604020202020204" pitchFamily="34" charset="0"/>
                <a:ea typeface="Calibri" panose="020F0502020204030204" pitchFamily="34" charset="0"/>
                <a:cs typeface="Arial" panose="020B0604020202020204" pitchFamily="34" charset="0"/>
              </a:rPr>
              <a:t>strengthening</a:t>
            </a:r>
            <a:r>
              <a:rPr lang="fr-FR"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prstClr val="black"/>
                </a:solidFill>
                <a:latin typeface="Arial" panose="020B0604020202020204" pitchFamily="34" charset="0"/>
                <a:ea typeface="Calibri" panose="020F0502020204030204" pitchFamily="34" charset="0"/>
                <a:cs typeface="Arial" panose="020B0604020202020204" pitchFamily="34" charset="0"/>
              </a:rPr>
              <a:t>community</a:t>
            </a:r>
            <a:r>
              <a:rPr lang="fr-FR"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prstClr val="black"/>
                </a:solidFill>
                <a:latin typeface="Arial" panose="020B0604020202020204" pitchFamily="34" charset="0"/>
                <a:ea typeface="Calibri" panose="020F0502020204030204" pitchFamily="34" charset="0"/>
                <a:cs typeface="Arial" panose="020B0604020202020204" pitchFamily="34" charset="0"/>
              </a:rPr>
              <a:t>mobilization</a:t>
            </a:r>
            <a:r>
              <a:rPr lang="fr-FR" sz="20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endParaRPr lang="fr-FR"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Need</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for </a:t>
            </a: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research</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understand</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barriers</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to putting </a:t>
            </a: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these</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findings</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into</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practices (</a:t>
            </a:r>
            <a:r>
              <a:rPr lang="fr-FR" sz="2000" b="1" dirty="0" err="1">
                <a:solidFill>
                  <a:prstClr val="black"/>
                </a:solidFill>
                <a:latin typeface="Arial" panose="020B0604020202020204" pitchFamily="34" charset="0"/>
                <a:ea typeface="Calibri" panose="020F0502020204030204" pitchFamily="34" charset="0"/>
                <a:cs typeface="Arial" panose="020B0604020202020204" pitchFamily="34" charset="0"/>
              </a:rPr>
              <a:t>scaling</a:t>
            </a:r>
            <a:r>
              <a:rPr lang="fr-FR" sz="2000" b="1" dirty="0">
                <a:solidFill>
                  <a:prstClr val="black"/>
                </a:solidFill>
                <a:latin typeface="Arial" panose="020B0604020202020204" pitchFamily="34" charset="0"/>
                <a:ea typeface="Calibri" panose="020F0502020204030204" pitchFamily="34" charset="0"/>
                <a:cs typeface="Arial" panose="020B0604020202020204" pitchFamily="34" charset="0"/>
              </a:rPr>
              <a:t> up)</a:t>
            </a:r>
            <a:endParaRPr lang="en-GB" sz="2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76334700"/>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59696" y="692697"/>
            <a:ext cx="1800200" cy="646331"/>
          </a:xfrm>
          <a:prstGeom prst="rect">
            <a:avLst/>
          </a:prstGeom>
          <a:noFill/>
        </p:spPr>
        <p:txBody>
          <a:bodyPr wrap="square" rtlCol="0">
            <a:spAutoFit/>
          </a:bodyPr>
          <a:lstStyle/>
          <a:p>
            <a:r>
              <a:rPr lang="en-GB" sz="3600" b="1" dirty="0" err="1">
                <a:solidFill>
                  <a:prstClr val="black"/>
                </a:solidFill>
                <a:latin typeface="Calibri"/>
              </a:rPr>
              <a:t>Merci</a:t>
            </a:r>
            <a:endParaRPr lang="en-GB" sz="3600" b="1" dirty="0">
              <a:solidFill>
                <a:prstClr val="black"/>
              </a:solidFill>
              <a:latin typeface="Calibri"/>
            </a:endParaRPr>
          </a:p>
        </p:txBody>
      </p:sp>
      <p:grpSp>
        <p:nvGrpSpPr>
          <p:cNvPr id="12" name="Group 11"/>
          <p:cNvGrpSpPr/>
          <p:nvPr/>
        </p:nvGrpSpPr>
        <p:grpSpPr>
          <a:xfrm>
            <a:off x="10344473" y="0"/>
            <a:ext cx="288031" cy="6858000"/>
            <a:chOff x="8028384" y="536648"/>
            <a:chExt cx="864096" cy="2892514"/>
          </a:xfrm>
        </p:grpSpPr>
        <p:sp>
          <p:nvSpPr>
            <p:cNvPr id="13" name="Rectangle 12"/>
            <p:cNvSpPr/>
            <p:nvPr/>
          </p:nvSpPr>
          <p:spPr>
            <a:xfrm>
              <a:off x="8604448" y="542583"/>
              <a:ext cx="288032" cy="288641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4" name="Rectangle 13"/>
            <p:cNvSpPr/>
            <p:nvPr/>
          </p:nvSpPr>
          <p:spPr>
            <a:xfrm>
              <a:off x="8316416" y="536648"/>
              <a:ext cx="288032" cy="2886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5" name="Rectangle 14"/>
            <p:cNvSpPr/>
            <p:nvPr/>
          </p:nvSpPr>
          <p:spPr>
            <a:xfrm>
              <a:off x="8028384" y="542745"/>
              <a:ext cx="288032" cy="288641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924944"/>
            <a:ext cx="8815138" cy="3918600"/>
          </a:xfrm>
          <a:prstGeom prst="rect">
            <a:avLst/>
          </a:prstGeom>
        </p:spPr>
      </p:pic>
      <p:sp>
        <p:nvSpPr>
          <p:cNvPr id="17" name="TextBox 16"/>
          <p:cNvSpPr txBox="1"/>
          <p:nvPr/>
        </p:nvSpPr>
        <p:spPr>
          <a:xfrm>
            <a:off x="6528048" y="1027780"/>
            <a:ext cx="2232248" cy="646331"/>
          </a:xfrm>
          <a:prstGeom prst="rect">
            <a:avLst/>
          </a:prstGeom>
          <a:noFill/>
        </p:spPr>
        <p:txBody>
          <a:bodyPr wrap="square" rtlCol="0">
            <a:spAutoFit/>
          </a:bodyPr>
          <a:lstStyle/>
          <a:p>
            <a:r>
              <a:rPr lang="en-GB" sz="3600" b="1" dirty="0">
                <a:solidFill>
                  <a:prstClr val="black"/>
                </a:solidFill>
                <a:latin typeface="Calibri"/>
              </a:rPr>
              <a:t>Thank you</a:t>
            </a:r>
          </a:p>
        </p:txBody>
      </p:sp>
      <p:pic>
        <p:nvPicPr>
          <p:cNvPr id="9" name="Picture 8"/>
          <p:cNvPicPr>
            <a:picLocks noChangeAspect="1"/>
          </p:cNvPicPr>
          <p:nvPr/>
        </p:nvPicPr>
        <p:blipFill>
          <a:blip r:embed="rId4"/>
          <a:stretch>
            <a:fillRect/>
          </a:stretch>
        </p:blipFill>
        <p:spPr>
          <a:xfrm>
            <a:off x="2423592" y="1864237"/>
            <a:ext cx="7128792" cy="829154"/>
          </a:xfrm>
          <a:prstGeom prst="rect">
            <a:avLst/>
          </a:prstGeom>
        </p:spPr>
      </p:pic>
    </p:spTree>
    <p:extLst>
      <p:ext uri="{BB962C8B-B14F-4D97-AF65-F5344CB8AC3E}">
        <p14:creationId xmlns:p14="http://schemas.microsoft.com/office/powerpoint/2010/main" val="1766245605"/>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77C8637-4589-3A4E-9EF1-C7ACACC67899}"/>
              </a:ext>
            </a:extLst>
          </p:cNvPr>
          <p:cNvSpPr>
            <a:spLocks noGrp="1"/>
          </p:cNvSpPr>
          <p:nvPr>
            <p:ph type="title"/>
          </p:nvPr>
        </p:nvSpPr>
        <p:spPr>
          <a:xfrm>
            <a:off x="3086101" y="4584700"/>
            <a:ext cx="9056912" cy="713750"/>
          </a:xfrm>
        </p:spPr>
        <p:txBody>
          <a:bodyPr>
            <a:noAutofit/>
          </a:bodyPr>
          <a:lstStyle/>
          <a:p>
            <a:pPr algn="ctr">
              <a:lnSpc>
                <a:spcPct val="107000"/>
              </a:lnSpc>
            </a:pPr>
            <a:r>
              <a:rPr lang="en-GB" sz="2800" b="1" dirty="0">
                <a:ea typeface="Verdana" panose="020B0604030504040204" pitchFamily="34" charset="0"/>
              </a:rPr>
              <a:t>EDCTP </a:t>
            </a:r>
            <a:r>
              <a:rPr lang="en-GB" sz="2400" b="1" dirty="0">
                <a:ea typeface="Verdana" panose="020B0604030504040204" pitchFamily="34" charset="0"/>
              </a:rPr>
              <a:t>FORUM</a:t>
            </a:r>
            <a:br>
              <a:rPr lang="en-GB" sz="2400" b="1" dirty="0">
                <a:ea typeface="Verdana" panose="020B0604030504040204" pitchFamily="34" charset="0"/>
              </a:rPr>
            </a:br>
            <a:br>
              <a:rPr lang="en-GB" sz="2800" b="1" dirty="0">
                <a:ea typeface="Verdana" panose="020B0604030504040204" pitchFamily="34" charset="0"/>
              </a:rPr>
            </a:br>
            <a:r>
              <a:rPr lang="en-GB" sz="2800" b="1" dirty="0">
                <a:ea typeface="Verdana" panose="020B0604030504040204" pitchFamily="34" charset="0"/>
              </a:rPr>
              <a:t>8 NOV 2023  PARIS,  FRANCE</a:t>
            </a:r>
            <a:endParaRPr lang="en-US" sz="2800" dirty="0">
              <a:ea typeface="Verdana" panose="020B0604030504040204" pitchFamily="34" charset="0"/>
            </a:endParaRPr>
          </a:p>
        </p:txBody>
      </p:sp>
      <p:sp>
        <p:nvSpPr>
          <p:cNvPr id="4" name="Espace réservé du numéro de diapositive 3">
            <a:extLst>
              <a:ext uri="{FF2B5EF4-FFF2-40B4-BE49-F238E27FC236}">
                <a16:creationId xmlns:a16="http://schemas.microsoft.com/office/drawing/2014/main" id="{63942888-66FB-1F4F-9201-8E7D34CD7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re 4">
            <a:extLst>
              <a:ext uri="{FF2B5EF4-FFF2-40B4-BE49-F238E27FC236}">
                <a16:creationId xmlns:a16="http://schemas.microsoft.com/office/drawing/2014/main" id="{60AA0E32-F6D8-9006-A4C8-198E140C4C70}"/>
              </a:ext>
            </a:extLst>
          </p:cNvPr>
          <p:cNvSpPr txBox="1">
            <a:spLocks/>
          </p:cNvSpPr>
          <p:nvPr/>
        </p:nvSpPr>
        <p:spPr>
          <a:xfrm>
            <a:off x="3202768" y="473725"/>
            <a:ext cx="8786758" cy="13660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6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Evaluating three approaches to improve coverage and adherence of SMC in Dioila, Mali</a:t>
            </a:r>
          </a:p>
        </p:txBody>
      </p:sp>
      <p:sp>
        <p:nvSpPr>
          <p:cNvPr id="3" name="Titre 4">
            <a:extLst>
              <a:ext uri="{FF2B5EF4-FFF2-40B4-BE49-F238E27FC236}">
                <a16:creationId xmlns:a16="http://schemas.microsoft.com/office/drawing/2014/main" id="{C8CFAC0B-2F39-3A29-1D06-06E5D50F8C20}"/>
              </a:ext>
            </a:extLst>
          </p:cNvPr>
          <p:cNvSpPr txBox="1">
            <a:spLocks/>
          </p:cNvSpPr>
          <p:nvPr/>
        </p:nvSpPr>
        <p:spPr>
          <a:xfrm>
            <a:off x="3202768" y="2534763"/>
            <a:ext cx="8974159" cy="10499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6C747C">
                    <a:lumMod val="50000"/>
                  </a:srgbClr>
                </a:solidFill>
                <a:effectLst/>
                <a:uLnTx/>
                <a:uFillTx/>
                <a:latin typeface="Arial" panose="020B0604020202020204" pitchFamily="34" charset="0"/>
                <a:ea typeface="+mj-ea"/>
                <a:cs typeface="Arial" panose="020B0604020202020204" pitchFamily="34" charset="0"/>
              </a:rPr>
              <a:t>Dr. Mady CISSOKO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6C747C">
                    <a:lumMod val="50000"/>
                  </a:srgbClr>
                </a:solidFill>
                <a:effectLst/>
                <a:uLnTx/>
                <a:uFillTx/>
                <a:latin typeface="Arial" panose="020B0604020202020204" pitchFamily="34" charset="0"/>
                <a:ea typeface="+mj-ea"/>
                <a:cs typeface="Arial" panose="020B0604020202020204" pitchFamily="34" charset="0"/>
              </a:rPr>
              <a:t>National Malaria Control Program, Mali</a:t>
            </a:r>
            <a:endParaRPr kumimoji="0" lang="en-US" sz="2800" b="1" i="0" u="none" strike="noStrike" kern="1200" cap="none" spc="0" normalizeH="0" baseline="0" noProof="0" dirty="0">
              <a:ln>
                <a:noFill/>
              </a:ln>
              <a:solidFill>
                <a:srgbClr val="6C747C">
                  <a:lumMod val="50000"/>
                </a:srgbClr>
              </a:solidFill>
              <a:effectLst/>
              <a:uLnTx/>
              <a:uFillTx/>
              <a:latin typeface="Arial" panose="020B0604020202020204" pitchFamily="34" charset="0"/>
              <a:ea typeface="+mj-ea"/>
              <a:cs typeface="Arial" panose="020B0604020202020204" pitchFamily="34" charset="0"/>
            </a:endParaRPr>
          </a:p>
        </p:txBody>
      </p:sp>
      <p:sp>
        <p:nvSpPr>
          <p:cNvPr id="10" name="Rectangle 9">
            <a:extLst>
              <a:ext uri="{FF2B5EF4-FFF2-40B4-BE49-F238E27FC236}">
                <a16:creationId xmlns:a16="http://schemas.microsoft.com/office/drawing/2014/main" id="{C52FD5EF-1B69-E226-FD81-6321E923A9F8}"/>
              </a:ext>
            </a:extLst>
          </p:cNvPr>
          <p:cNvSpPr/>
          <p:nvPr/>
        </p:nvSpPr>
        <p:spPr>
          <a:xfrm>
            <a:off x="-202474" y="5763107"/>
            <a:ext cx="12192000" cy="113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oupe 15">
            <a:extLst>
              <a:ext uri="{FF2B5EF4-FFF2-40B4-BE49-F238E27FC236}">
                <a16:creationId xmlns:a16="http://schemas.microsoft.com/office/drawing/2014/main" id="{132D5807-BF7E-CB5D-0F53-3EB454A740A6}"/>
              </a:ext>
            </a:extLst>
          </p:cNvPr>
          <p:cNvGrpSpPr/>
          <p:nvPr/>
        </p:nvGrpSpPr>
        <p:grpSpPr>
          <a:xfrm>
            <a:off x="10202" y="5849957"/>
            <a:ext cx="7238900" cy="1065229"/>
            <a:chOff x="4251398" y="6178167"/>
            <a:chExt cx="7238900" cy="689215"/>
          </a:xfrm>
        </p:grpSpPr>
        <p:pic>
          <p:nvPicPr>
            <p:cNvPr id="12" name="Image 12">
              <a:extLst>
                <a:ext uri="{FF2B5EF4-FFF2-40B4-BE49-F238E27FC236}">
                  <a16:creationId xmlns:a16="http://schemas.microsoft.com/office/drawing/2014/main" id="{6C020C6A-777E-9E67-1413-2789FEFE23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3" name="Image 13">
              <a:extLst>
                <a:ext uri="{FF2B5EF4-FFF2-40B4-BE49-F238E27FC236}">
                  <a16:creationId xmlns:a16="http://schemas.microsoft.com/office/drawing/2014/main" id="{FD92F069-D949-EE5F-A526-BA382C90666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4" name="Image 14">
              <a:extLst>
                <a:ext uri="{FF2B5EF4-FFF2-40B4-BE49-F238E27FC236}">
                  <a16:creationId xmlns:a16="http://schemas.microsoft.com/office/drawing/2014/main" id="{DA3C74AD-95BD-2514-1208-83747BD9F6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5" name="Image 11">
              <a:extLst>
                <a:ext uri="{FF2B5EF4-FFF2-40B4-BE49-F238E27FC236}">
                  <a16:creationId xmlns:a16="http://schemas.microsoft.com/office/drawing/2014/main" id="{888BC126-CDA7-65AD-A011-0B3BF39FCA9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9" name="Image 9">
            <a:extLst>
              <a:ext uri="{FF2B5EF4-FFF2-40B4-BE49-F238E27FC236}">
                <a16:creationId xmlns:a16="http://schemas.microsoft.com/office/drawing/2014/main" id="{132F8742-609F-0CE4-B2D4-2BBACE89164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596854" y="5633421"/>
            <a:ext cx="1223485" cy="11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779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E7929-4C34-4D6E-850C-F9244129F77E}"/>
              </a:ext>
            </a:extLst>
          </p:cNvPr>
          <p:cNvSpPr>
            <a:spLocks noGrp="1"/>
          </p:cNvSpPr>
          <p:nvPr>
            <p:ph type="title"/>
          </p:nvPr>
        </p:nvSpPr>
        <p:spPr/>
        <p:txBody>
          <a:bodyPr/>
          <a:lstStyle/>
          <a:p>
            <a:r>
              <a:rPr lang="en-US" dirty="0">
                <a:solidFill>
                  <a:schemeClr val="accent6">
                    <a:lumMod val="50000"/>
                  </a:schemeClr>
                </a:solidFill>
              </a:rPr>
              <a:t>Background</a:t>
            </a:r>
          </a:p>
        </p:txBody>
      </p:sp>
      <p:sp>
        <p:nvSpPr>
          <p:cNvPr id="7" name="Espace réservé du numéro de diapositive 6">
            <a:extLst>
              <a:ext uri="{FF2B5EF4-FFF2-40B4-BE49-F238E27FC236}">
                <a16:creationId xmlns:a16="http://schemas.microsoft.com/office/drawing/2014/main" id="{572A34D4-C4DA-D74B-ABFB-63BB0A7B9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4">
            <a:extLst>
              <a:ext uri="{FF2B5EF4-FFF2-40B4-BE49-F238E27FC236}">
                <a16:creationId xmlns:a16="http://schemas.microsoft.com/office/drawing/2014/main" id="{4E2199CF-BB25-5528-C1CD-F3EF46AAA35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36" t="1332" r="1735" b="2439"/>
          <a:stretch/>
        </p:blipFill>
        <p:spPr>
          <a:xfrm>
            <a:off x="23457" y="831610"/>
            <a:ext cx="4729008" cy="3672244"/>
          </a:xfrm>
          <a:prstGeom prst="rect">
            <a:avLst/>
          </a:prstGeom>
        </p:spPr>
      </p:pic>
      <p:sp>
        <p:nvSpPr>
          <p:cNvPr id="10" name="ZoneTexte 9">
            <a:extLst>
              <a:ext uri="{FF2B5EF4-FFF2-40B4-BE49-F238E27FC236}">
                <a16:creationId xmlns:a16="http://schemas.microsoft.com/office/drawing/2014/main" id="{3D32257C-0770-AD5A-1A35-55C95132632E}"/>
              </a:ext>
            </a:extLst>
          </p:cNvPr>
          <p:cNvSpPr txBox="1"/>
          <p:nvPr/>
        </p:nvSpPr>
        <p:spPr>
          <a:xfrm>
            <a:off x="4967355" y="196054"/>
            <a:ext cx="6274846" cy="4555093"/>
          </a:xfrm>
          <a:prstGeom prst="rect">
            <a:avLst/>
          </a:prstGeom>
          <a:noFill/>
        </p:spPr>
        <p:txBody>
          <a:bodyPr wrap="square">
            <a:spAutoFit/>
          </a:bodyPr>
          <a:lstStyle/>
          <a:p>
            <a:pPr marL="285750" marR="0" lvl="0" indent="-285750" algn="l" defTabSz="914400" rtl="0" eaLnBrk="1" fontAlgn="auto" latinLnBrk="0" hangingPunct="1">
              <a:lnSpc>
                <a:spcPct val="150000"/>
              </a:lnSpc>
              <a:spcBef>
                <a:spcPct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SMC was adopted by Mali in 2012 for children aged from 3 to 59 months</a:t>
            </a:r>
          </a:p>
          <a:p>
            <a:pPr marL="285750" marR="0" lvl="0" indent="-285750" algn="l" defTabSz="914400" rtl="0" eaLnBrk="1" fontAlgn="auto" latinLnBrk="0" hangingPunct="1">
              <a:lnSpc>
                <a:spcPct val="150000"/>
              </a:lnSpc>
              <a:spcBef>
                <a:spcPct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Stratification in 2020 showed that SMC should be implemented in 53 Health Districts with 3 and 5 cycles reflecting the duration of the malaria season</a:t>
            </a:r>
          </a:p>
          <a:p>
            <a:pPr marL="285750" marR="0" lvl="0" indent="-285750" algn="l" defTabSz="914400" rtl="0" eaLnBrk="1" fontAlgn="auto" latinLnBrk="0" hangingPunct="1">
              <a:lnSpc>
                <a:spcPct val="150000"/>
              </a:lnSpc>
              <a:spcBef>
                <a:spcPct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Mixed delivery mode: door-to-door, fixed and mobile</a:t>
            </a:r>
          </a:p>
          <a:p>
            <a:pPr marL="285750" marR="0" lvl="0" indent="-285750" algn="l" defTabSz="914400" rtl="0" eaLnBrk="1" fontAlgn="auto" latinLnBrk="0" hangingPunct="1">
              <a:lnSpc>
                <a:spcPct val="150000"/>
              </a:lnSpc>
              <a:spcBef>
                <a:spcPct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Delivery strategy: First dose by SMC drug distributors and remaining doses by parents at home</a:t>
            </a:r>
          </a:p>
          <a:p>
            <a:pPr marL="285750" marR="0" lvl="0" indent="-285750" algn="l" defTabSz="914400" rtl="0" eaLnBrk="1" fontAlgn="auto" latinLnBrk="0" hangingPunct="1">
              <a:lnSpc>
                <a:spcPct val="150000"/>
              </a:lnSpc>
              <a:spcBef>
                <a:spcPct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SMC in Mali includes: screening for malnutrition, testing suspected malaria cases and administering SPAQ </a:t>
            </a:r>
          </a:p>
        </p:txBody>
      </p:sp>
      <p:pic>
        <p:nvPicPr>
          <p:cNvPr id="11" name="Image 10">
            <a:extLst>
              <a:ext uri="{FF2B5EF4-FFF2-40B4-BE49-F238E27FC236}">
                <a16:creationId xmlns:a16="http://schemas.microsoft.com/office/drawing/2014/main" id="{31B33D51-34F4-FB94-64E1-5FB17F241D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pic>
        <p:nvPicPr>
          <p:cNvPr id="3" name="Imag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67400" y="4878936"/>
            <a:ext cx="1499441" cy="1999255"/>
          </a:xfrm>
          <a:prstGeom prst="rect">
            <a:avLst/>
          </a:prstGeom>
        </p:spPr>
      </p:pic>
      <p:pic>
        <p:nvPicPr>
          <p:cNvPr id="4" name="Imag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04665" y="4857995"/>
            <a:ext cx="1530852" cy="2041136"/>
          </a:xfrm>
          <a:prstGeom prst="rect">
            <a:avLst/>
          </a:prstGeom>
        </p:spPr>
      </p:pic>
      <p:pic>
        <p:nvPicPr>
          <p:cNvPr id="6" name="Image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64305" y="4878936"/>
            <a:ext cx="2668968" cy="1999255"/>
          </a:xfrm>
          <a:prstGeom prst="rect">
            <a:avLst/>
          </a:prstGeom>
        </p:spPr>
      </p:pic>
    </p:spTree>
    <p:extLst>
      <p:ext uri="{BB962C8B-B14F-4D97-AF65-F5344CB8AC3E}">
        <p14:creationId xmlns:p14="http://schemas.microsoft.com/office/powerpoint/2010/main" val="15212044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E7929-4C34-4D6E-850C-F9244129F77E}"/>
              </a:ext>
            </a:extLst>
          </p:cNvPr>
          <p:cNvSpPr>
            <a:spLocks noGrp="1"/>
          </p:cNvSpPr>
          <p:nvPr>
            <p:ph type="title"/>
          </p:nvPr>
        </p:nvSpPr>
        <p:spPr>
          <a:xfrm>
            <a:off x="182080" y="188301"/>
            <a:ext cx="5794872" cy="809357"/>
          </a:xfrm>
        </p:spPr>
        <p:txBody>
          <a:bodyPr/>
          <a:lstStyle/>
          <a:p>
            <a:r>
              <a:rPr lang="en-US" dirty="0">
                <a:solidFill>
                  <a:schemeClr val="accent6">
                    <a:lumMod val="50000"/>
                  </a:schemeClr>
                </a:solidFill>
              </a:rPr>
              <a:t>Rationale for this study</a:t>
            </a:r>
          </a:p>
        </p:txBody>
      </p:sp>
      <p:sp>
        <p:nvSpPr>
          <p:cNvPr id="7" name="Espace réservé du numéro de diapositive 6">
            <a:extLst>
              <a:ext uri="{FF2B5EF4-FFF2-40B4-BE49-F238E27FC236}">
                <a16:creationId xmlns:a16="http://schemas.microsoft.com/office/drawing/2014/main" id="{572A34D4-C4DA-D74B-ABFB-63BB0A7B9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ZoneTexte 8">
            <a:extLst>
              <a:ext uri="{FF2B5EF4-FFF2-40B4-BE49-F238E27FC236}">
                <a16:creationId xmlns:a16="http://schemas.microsoft.com/office/drawing/2014/main" id="{BCEB37DE-4E07-EF11-1C29-40A991164C7D}"/>
              </a:ext>
            </a:extLst>
          </p:cNvPr>
          <p:cNvSpPr txBox="1"/>
          <p:nvPr/>
        </p:nvSpPr>
        <p:spPr>
          <a:xfrm>
            <a:off x="164653" y="798067"/>
            <a:ext cx="6136994" cy="5463034"/>
          </a:xfrm>
          <a:prstGeom prst="rect">
            <a:avLst/>
          </a:prstGeom>
          <a:noFill/>
        </p:spPr>
        <p:txBody>
          <a:bodyPr wrap="square">
            <a:spAutoFit/>
          </a:bodyPr>
          <a:lstStyle/>
          <a:p>
            <a:pPr marL="0" marR="0" lvl="0" indent="0" algn="l" defTabSz="914400" rtl="0" eaLnBrk="1" fontAlgn="auto" latinLnBrk="0" hangingPunct="1">
              <a:lnSpc>
                <a:spcPct val="150000"/>
              </a:lnSpc>
              <a:spcBef>
                <a:spcPct val="0"/>
              </a:spcBef>
              <a:spcAft>
                <a:spcPts val="600"/>
              </a:spcAft>
              <a:buClrTx/>
              <a:buSzTx/>
              <a:buFontTx/>
              <a:buNone/>
              <a:tabLst/>
              <a:defRPr/>
            </a:pPr>
            <a:r>
              <a:rPr kumimoji="0" lang="fr-FR"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Some issues raised from previous studies:</a:t>
            </a:r>
          </a:p>
          <a:p>
            <a:pPr marL="342900" marR="0" lvl="0" indent="-342900" algn="l" defTabSz="914400" rtl="0" eaLnBrk="1" fontAlgn="auto" latinLnBrk="0" hangingPunct="1">
              <a:lnSpc>
                <a:spcPct val="15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Variable levels of coverage across the areas</a:t>
            </a:r>
          </a:p>
          <a:p>
            <a:pPr marL="342900" marR="0" lvl="0" indent="-342900" algn="l" defTabSz="914400" rtl="0" eaLnBrk="1" fontAlgn="auto" latinLnBrk="0" hangingPunct="1">
              <a:lnSpc>
                <a:spcPct val="15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Questions about adherence to the 2</a:t>
            </a:r>
            <a:r>
              <a:rPr kumimoji="0" lang="en-US" sz="2400" b="0" i="0" u="none" strike="noStrike" kern="1200" cap="none" spc="0" normalizeH="0" baseline="3000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nd</a:t>
            </a: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and 3</a:t>
            </a:r>
            <a:r>
              <a:rPr kumimoji="0" lang="en-US" sz="2400" b="0" i="0" u="none" strike="noStrike" kern="1200" cap="none" spc="0" normalizeH="0" baseline="3000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rd</a:t>
            </a: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dose of </a:t>
            </a:r>
            <a:r>
              <a:rPr kumimoji="0" lang="en-US" sz="24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amodiaquine</a:t>
            </a: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(AQ) </a:t>
            </a:r>
          </a:p>
          <a:p>
            <a:pPr marL="342900" marR="0" lvl="0" indent="-342900" algn="l" defTabSz="914400" rtl="0" eaLnBrk="1" fontAlgn="auto" latinLnBrk="0" hangingPunct="1">
              <a:lnSpc>
                <a:spcPct val="15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Absence of parents at the time of administrators visits </a:t>
            </a:r>
          </a:p>
          <a:p>
            <a:pPr marL="342900" marR="0" lvl="0" indent="-342900" algn="l" defTabSz="914400" rtl="0" eaLnBrk="1" fontAlgn="auto" latinLnBrk="0" hangingPunct="1">
              <a:lnSpc>
                <a:spcPct val="15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Importance of effective communication about SMC campaigns </a:t>
            </a:r>
          </a:p>
          <a:p>
            <a:pPr marL="342900" marR="0" lvl="0" indent="-342900" algn="l" defTabSz="914400" rtl="0" eaLnBrk="1" fontAlgn="auto" latinLnBrk="0" hangingPunct="1">
              <a:lnSpc>
                <a:spcPct val="15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Increase of malaria incidence in children  </a:t>
            </a:r>
          </a:p>
        </p:txBody>
      </p:sp>
      <p:pic>
        <p:nvPicPr>
          <p:cNvPr id="11" name="Image 10">
            <a:extLst>
              <a:ext uri="{FF2B5EF4-FFF2-40B4-BE49-F238E27FC236}">
                <a16:creationId xmlns:a16="http://schemas.microsoft.com/office/drawing/2014/main" id="{31B33D51-34F4-FB94-64E1-5FB17F241D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pic>
        <p:nvPicPr>
          <p:cNvPr id="3" name="Image 3">
            <a:extLst>
              <a:ext uri="{FF2B5EF4-FFF2-40B4-BE49-F238E27FC236}">
                <a16:creationId xmlns:a16="http://schemas.microsoft.com/office/drawing/2014/main" id="{0D96E969-44C8-9DDE-B3D0-09C733803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412375" y="454128"/>
            <a:ext cx="4126263" cy="2617660"/>
          </a:xfrm>
          <a:prstGeom prst="rect">
            <a:avLst/>
          </a:prstGeom>
          <a:noFill/>
        </p:spPr>
      </p:pic>
    </p:spTree>
    <p:extLst>
      <p:ext uri="{BB962C8B-B14F-4D97-AF65-F5344CB8AC3E}">
        <p14:creationId xmlns:p14="http://schemas.microsoft.com/office/powerpoint/2010/main" val="24862148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8D8A6-4256-DF3D-8BD3-49A478E0C4A5}"/>
              </a:ext>
            </a:extLst>
          </p:cNvPr>
          <p:cNvSpPr>
            <a:spLocks noGrp="1"/>
          </p:cNvSpPr>
          <p:nvPr>
            <p:ph type="title"/>
          </p:nvPr>
        </p:nvSpPr>
        <p:spPr/>
        <p:txBody>
          <a:bodyPr/>
          <a:lstStyle/>
          <a:p>
            <a:r>
              <a:rPr lang="fr-FR" dirty="0">
                <a:solidFill>
                  <a:schemeClr val="accent6">
                    <a:lumMod val="50000"/>
                  </a:schemeClr>
                </a:solidFill>
              </a:rPr>
              <a:t>Objectives</a:t>
            </a:r>
          </a:p>
        </p:txBody>
      </p:sp>
      <p:sp>
        <p:nvSpPr>
          <p:cNvPr id="3" name="Espace réservé du contenu 2">
            <a:extLst>
              <a:ext uri="{FF2B5EF4-FFF2-40B4-BE49-F238E27FC236}">
                <a16:creationId xmlns:a16="http://schemas.microsoft.com/office/drawing/2014/main" id="{11C09F27-77CB-4789-CB03-8682AD2BF152}"/>
              </a:ext>
            </a:extLst>
          </p:cNvPr>
          <p:cNvSpPr>
            <a:spLocks noGrp="1"/>
          </p:cNvSpPr>
          <p:nvPr>
            <p:ph idx="1"/>
          </p:nvPr>
        </p:nvSpPr>
        <p:spPr>
          <a:xfrm>
            <a:off x="230178" y="734644"/>
            <a:ext cx="10768941" cy="5474770"/>
          </a:xfrm>
        </p:spPr>
        <p:txBody>
          <a:bodyPr vert="horz" lIns="91440" tIns="45720" rIns="91440" bIns="45720" rtlCol="0" anchor="t">
            <a:normAutofit fontScale="62500" lnSpcReduction="20000"/>
          </a:bodyPr>
          <a:lstStyle/>
          <a:p>
            <a:pPr marL="0" indent="0">
              <a:lnSpc>
                <a:spcPct val="150000"/>
              </a:lnSpc>
              <a:buNone/>
            </a:pPr>
            <a:r>
              <a:rPr lang="en-US" sz="3200" b="1" dirty="0">
                <a:solidFill>
                  <a:schemeClr val="bg2">
                    <a:lumMod val="10000"/>
                  </a:schemeClr>
                </a:solidFill>
              </a:rPr>
              <a:t>Research questions: </a:t>
            </a:r>
          </a:p>
          <a:p>
            <a:pPr>
              <a:lnSpc>
                <a:spcPct val="150000"/>
              </a:lnSpc>
            </a:pPr>
            <a:r>
              <a:rPr lang="en-US" sz="3200" b="1" dirty="0">
                <a:solidFill>
                  <a:schemeClr val="bg2">
                    <a:lumMod val="10000"/>
                  </a:schemeClr>
                </a:solidFill>
              </a:rPr>
              <a:t>Can SMC coverage and adherence be improved, compared to standard SMC, by using locally recruited community monitoring volunteers (cSMC) to follow up on 2</a:t>
            </a:r>
            <a:r>
              <a:rPr lang="en-US" sz="3200" b="1" baseline="30000" dirty="0">
                <a:solidFill>
                  <a:schemeClr val="bg2">
                    <a:lumMod val="10000"/>
                  </a:schemeClr>
                </a:solidFill>
              </a:rPr>
              <a:t>nd</a:t>
            </a:r>
            <a:r>
              <a:rPr lang="en-US" sz="3200" b="1" dirty="0">
                <a:solidFill>
                  <a:schemeClr val="bg2">
                    <a:lumMod val="10000"/>
                  </a:schemeClr>
                </a:solidFill>
              </a:rPr>
              <a:t> and 3</a:t>
            </a:r>
            <a:r>
              <a:rPr lang="en-US" sz="3200" b="1" baseline="30000" dirty="0">
                <a:solidFill>
                  <a:schemeClr val="bg2">
                    <a:lumMod val="10000"/>
                  </a:schemeClr>
                </a:solidFill>
              </a:rPr>
              <a:t>rd</a:t>
            </a:r>
            <a:r>
              <a:rPr lang="en-US" sz="3200" b="1" dirty="0">
                <a:solidFill>
                  <a:schemeClr val="bg2">
                    <a:lumMod val="10000"/>
                  </a:schemeClr>
                </a:solidFill>
              </a:rPr>
              <a:t> doses uptake? </a:t>
            </a:r>
          </a:p>
          <a:p>
            <a:pPr>
              <a:lnSpc>
                <a:spcPct val="150000"/>
              </a:lnSpc>
            </a:pPr>
            <a:r>
              <a:rPr lang="en-US" sz="3200" b="1" dirty="0">
                <a:solidFill>
                  <a:schemeClr val="bg2">
                    <a:lumMod val="10000"/>
                  </a:schemeClr>
                </a:solidFill>
                <a:latin typeface="Arial"/>
                <a:cs typeface="Arial"/>
              </a:rPr>
              <a:t>Is this strategy as effective and less costly than 3 days of DOT (SMC distributors visiting on each children of the 3 days)? </a:t>
            </a:r>
            <a:endParaRPr lang="en-US" sz="3200" b="1" dirty="0">
              <a:solidFill>
                <a:schemeClr val="bg2">
                  <a:lumMod val="10000"/>
                </a:schemeClr>
              </a:solidFill>
            </a:endParaRPr>
          </a:p>
          <a:p>
            <a:pPr marL="0" indent="0">
              <a:lnSpc>
                <a:spcPct val="150000"/>
              </a:lnSpc>
              <a:buNone/>
            </a:pPr>
            <a:r>
              <a:rPr lang="en-US" sz="3200" b="1" dirty="0">
                <a:solidFill>
                  <a:schemeClr val="bg2">
                    <a:lumMod val="10000"/>
                  </a:schemeClr>
                </a:solidFill>
              </a:rPr>
              <a:t>Specific objectives: </a:t>
            </a:r>
          </a:p>
          <a:p>
            <a:pPr lvl="1">
              <a:lnSpc>
                <a:spcPct val="150000"/>
              </a:lnSpc>
              <a:buFont typeface="Wingdings" panose="05000000000000000000" pitchFamily="2" charset="2"/>
              <a:buChar char="ü"/>
            </a:pPr>
            <a:r>
              <a:rPr lang="en-US" sz="2800" dirty="0">
                <a:solidFill>
                  <a:schemeClr val="bg2">
                    <a:lumMod val="10000"/>
                  </a:schemeClr>
                </a:solidFill>
              </a:rPr>
              <a:t> Assess feasibility of the two approaches and their impact on SMC coverage and adherence </a:t>
            </a:r>
          </a:p>
          <a:p>
            <a:pPr lvl="1">
              <a:lnSpc>
                <a:spcPct val="150000"/>
              </a:lnSpc>
              <a:buFont typeface="Wingdings" panose="05000000000000000000" pitchFamily="2" charset="2"/>
              <a:buChar char="ü"/>
            </a:pPr>
            <a:r>
              <a:rPr lang="en-US" sz="2800" dirty="0">
                <a:solidFill>
                  <a:schemeClr val="bg2">
                    <a:lumMod val="10000"/>
                  </a:schemeClr>
                </a:solidFill>
              </a:rPr>
              <a:t> Understand community perceptions about adherence and attitudes to the interventions </a:t>
            </a:r>
            <a:endParaRPr lang="fr-FR" sz="2800" dirty="0">
              <a:solidFill>
                <a:schemeClr val="bg2">
                  <a:lumMod val="10000"/>
                </a:schemeClr>
              </a:solidFill>
            </a:endParaRPr>
          </a:p>
          <a:p>
            <a:pPr lvl="1">
              <a:lnSpc>
                <a:spcPct val="150000"/>
              </a:lnSpc>
              <a:buFont typeface="Wingdings" panose="05000000000000000000" pitchFamily="2" charset="2"/>
              <a:buChar char="ü"/>
            </a:pPr>
            <a:r>
              <a:rPr lang="en-US" sz="2800" dirty="0">
                <a:solidFill>
                  <a:schemeClr val="bg2">
                    <a:lumMod val="10000"/>
                  </a:schemeClr>
                </a:solidFill>
              </a:rPr>
              <a:t> Estimate costs </a:t>
            </a:r>
          </a:p>
          <a:p>
            <a:pPr lvl="1">
              <a:lnSpc>
                <a:spcPct val="150000"/>
              </a:lnSpc>
              <a:buFont typeface="Wingdings" panose="05000000000000000000" pitchFamily="2" charset="2"/>
              <a:buChar char="ü"/>
            </a:pPr>
            <a:r>
              <a:rPr lang="en-US" sz="2800" dirty="0">
                <a:solidFill>
                  <a:schemeClr val="bg2">
                    <a:lumMod val="10000"/>
                  </a:schemeClr>
                </a:solidFill>
              </a:rPr>
              <a:t> Monitor the incidence of malaria in children in the study areas</a:t>
            </a:r>
          </a:p>
        </p:txBody>
      </p:sp>
      <p:sp>
        <p:nvSpPr>
          <p:cNvPr id="4" name="Espace réservé du numéro de diapositive 3">
            <a:extLst>
              <a:ext uri="{FF2B5EF4-FFF2-40B4-BE49-F238E27FC236}">
                <a16:creationId xmlns:a16="http://schemas.microsoft.com/office/drawing/2014/main" id="{FE090EBD-9028-FFDA-598D-ED044556C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10">
            <a:extLst>
              <a:ext uri="{FF2B5EF4-FFF2-40B4-BE49-F238E27FC236}">
                <a16:creationId xmlns:a16="http://schemas.microsoft.com/office/drawing/2014/main" id="{6648FEE1-423D-38CB-87E4-2BA220C59A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9119" y="61575"/>
            <a:ext cx="1064302" cy="1064302"/>
          </a:xfrm>
          <a:prstGeom prst="rect">
            <a:avLst/>
          </a:prstGeom>
        </p:spPr>
      </p:pic>
      <p:pic>
        <p:nvPicPr>
          <p:cNvPr id="6" name="Image 9">
            <a:extLst>
              <a:ext uri="{FF2B5EF4-FFF2-40B4-BE49-F238E27FC236}">
                <a16:creationId xmlns:a16="http://schemas.microsoft.com/office/drawing/2014/main" id="{BBF965F6-4B9E-2FA9-8DCA-EC7B3423E2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839936" y="5684608"/>
            <a:ext cx="1223485" cy="11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542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4">
            <a:extLst>
              <a:ext uri="{FF2B5EF4-FFF2-40B4-BE49-F238E27FC236}">
                <a16:creationId xmlns:a16="http://schemas.microsoft.com/office/drawing/2014/main" id="{77E76688-8B27-143D-7AD3-92F6B72C974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6785931" y="1365565"/>
            <a:ext cx="5406069" cy="3845715"/>
          </a:xfrm>
          <a:prstGeom prst="rect">
            <a:avLst/>
          </a:prstGeom>
          <a:noFill/>
          <a:ln>
            <a:noFill/>
          </a:ln>
        </p:spPr>
      </p:pic>
      <p:sp>
        <p:nvSpPr>
          <p:cNvPr id="2" name="Titre 1">
            <a:extLst>
              <a:ext uri="{FF2B5EF4-FFF2-40B4-BE49-F238E27FC236}">
                <a16:creationId xmlns:a16="http://schemas.microsoft.com/office/drawing/2014/main" id="{56CF3820-9793-73F0-D6ED-627458872E52}"/>
              </a:ext>
            </a:extLst>
          </p:cNvPr>
          <p:cNvSpPr>
            <a:spLocks noGrp="1"/>
          </p:cNvSpPr>
          <p:nvPr>
            <p:ph type="title"/>
          </p:nvPr>
        </p:nvSpPr>
        <p:spPr>
          <a:xfrm>
            <a:off x="259104" y="75339"/>
            <a:ext cx="11335439" cy="674433"/>
          </a:xfrm>
        </p:spPr>
        <p:txBody>
          <a:bodyPr>
            <a:normAutofit fontScale="90000"/>
          </a:bodyPr>
          <a:lstStyle/>
          <a:p>
            <a:r>
              <a:rPr lang="fr-FR" sz="4400" dirty="0" err="1">
                <a:solidFill>
                  <a:schemeClr val="accent6">
                    <a:lumMod val="50000"/>
                  </a:schemeClr>
                </a:solidFill>
              </a:rPr>
              <a:t>Methodology</a:t>
            </a:r>
            <a:endParaRPr lang="fr-FR" sz="4400" dirty="0">
              <a:solidFill>
                <a:schemeClr val="accent6">
                  <a:lumMod val="50000"/>
                </a:schemeClr>
              </a:solidFill>
            </a:endParaRPr>
          </a:p>
        </p:txBody>
      </p:sp>
      <p:sp>
        <p:nvSpPr>
          <p:cNvPr id="3" name="Espace réservé du contenu 2">
            <a:extLst>
              <a:ext uri="{FF2B5EF4-FFF2-40B4-BE49-F238E27FC236}">
                <a16:creationId xmlns:a16="http://schemas.microsoft.com/office/drawing/2014/main" id="{71840F14-1F5B-00ED-CF8B-BD1364CA79D4}"/>
              </a:ext>
            </a:extLst>
          </p:cNvPr>
          <p:cNvSpPr>
            <a:spLocks noGrp="1"/>
          </p:cNvSpPr>
          <p:nvPr>
            <p:ph idx="1"/>
          </p:nvPr>
        </p:nvSpPr>
        <p:spPr>
          <a:xfrm>
            <a:off x="48988" y="776865"/>
            <a:ext cx="7282210" cy="5605308"/>
          </a:xfrm>
        </p:spPr>
        <p:txBody>
          <a:bodyPr>
            <a:normAutofit/>
          </a:bodyPr>
          <a:lstStyle/>
          <a:p>
            <a:pPr>
              <a:lnSpc>
                <a:spcPct val="150000"/>
              </a:lnSpc>
            </a:pPr>
            <a:r>
              <a:rPr lang="en-US" sz="2600" b="1" dirty="0">
                <a:solidFill>
                  <a:srgbClr val="C00000"/>
                </a:solidFill>
              </a:rPr>
              <a:t>Choice of study site  </a:t>
            </a:r>
          </a:p>
          <a:p>
            <a:pPr lvl="1">
              <a:lnSpc>
                <a:spcPct val="150000"/>
              </a:lnSpc>
              <a:buFont typeface="Wingdings" panose="05000000000000000000" pitchFamily="2" charset="2"/>
              <a:buChar char="ü"/>
            </a:pPr>
            <a:r>
              <a:rPr lang="en-US" sz="1800" dirty="0">
                <a:solidFill>
                  <a:schemeClr val="bg2">
                    <a:lumMod val="10000"/>
                  </a:schemeClr>
                </a:solidFill>
              </a:rPr>
              <a:t>Dioila health district (included 44 health areas, and 1 district hospital) in a high transmission area</a:t>
            </a:r>
          </a:p>
          <a:p>
            <a:pPr lvl="1">
              <a:lnSpc>
                <a:spcPct val="150000"/>
              </a:lnSpc>
              <a:buFont typeface="Wingdings" panose="05000000000000000000" pitchFamily="2" charset="2"/>
              <a:buChar char="ü"/>
            </a:pPr>
            <a:r>
              <a:rPr lang="en-US" sz="1800" dirty="0">
                <a:solidFill>
                  <a:schemeClr val="bg2">
                    <a:lumMod val="10000"/>
                  </a:schemeClr>
                </a:solidFill>
              </a:rPr>
              <a:t>Malaria season: high transmission period is between July       and November</a:t>
            </a:r>
          </a:p>
          <a:p>
            <a:pPr lvl="1">
              <a:lnSpc>
                <a:spcPct val="150000"/>
              </a:lnSpc>
              <a:buFont typeface="Wingdings" panose="05000000000000000000" pitchFamily="2" charset="2"/>
              <a:buChar char="ü"/>
            </a:pPr>
            <a:r>
              <a:rPr lang="en-US" sz="1800" dirty="0">
                <a:solidFill>
                  <a:schemeClr val="bg2">
                    <a:lumMod val="10000"/>
                  </a:schemeClr>
                </a:solidFill>
              </a:rPr>
              <a:t>6 health areas selected for this study that had a high    incidence in children under 5s between 2019-2021</a:t>
            </a:r>
          </a:p>
          <a:p>
            <a:pPr>
              <a:lnSpc>
                <a:spcPct val="150000"/>
              </a:lnSpc>
            </a:pPr>
            <a:r>
              <a:rPr lang="en-US" sz="2600" b="1" dirty="0">
                <a:solidFill>
                  <a:srgbClr val="C00000"/>
                </a:solidFill>
              </a:rPr>
              <a:t>Target population </a:t>
            </a:r>
            <a:r>
              <a:rPr lang="en-US" sz="2600" dirty="0"/>
              <a:t>: </a:t>
            </a:r>
          </a:p>
          <a:p>
            <a:pPr lvl="1">
              <a:lnSpc>
                <a:spcPct val="150000"/>
              </a:lnSpc>
              <a:buFont typeface="Wingdings" panose="05000000000000000000" pitchFamily="2" charset="2"/>
              <a:buChar char="ü"/>
            </a:pPr>
            <a:r>
              <a:rPr lang="en-US" sz="1800" dirty="0">
                <a:solidFill>
                  <a:schemeClr val="bg2">
                    <a:lumMod val="10000"/>
                  </a:schemeClr>
                </a:solidFill>
              </a:rPr>
              <a:t>child aged 3-59 months and their parents </a:t>
            </a:r>
          </a:p>
          <a:p>
            <a:pPr lvl="1">
              <a:lnSpc>
                <a:spcPct val="150000"/>
              </a:lnSpc>
              <a:buFont typeface="Wingdings" panose="05000000000000000000" pitchFamily="2" charset="2"/>
              <a:buChar char="ü"/>
            </a:pPr>
            <a:r>
              <a:rPr lang="en-US" sz="1800" dirty="0">
                <a:solidFill>
                  <a:schemeClr val="bg2">
                    <a:lumMod val="10000"/>
                  </a:schemeClr>
                </a:solidFill>
              </a:rPr>
              <a:t> health providers </a:t>
            </a:r>
          </a:p>
          <a:p>
            <a:pPr>
              <a:lnSpc>
                <a:spcPct val="150000"/>
              </a:lnSpc>
            </a:pPr>
            <a:endParaRPr lang="en-US" sz="2600" b="1" dirty="0">
              <a:solidFill>
                <a:srgbClr val="C00000"/>
              </a:solidFill>
            </a:endParaRPr>
          </a:p>
        </p:txBody>
      </p:sp>
      <p:sp>
        <p:nvSpPr>
          <p:cNvPr id="4" name="Espace réservé du numéro de diapositive 3">
            <a:extLst>
              <a:ext uri="{FF2B5EF4-FFF2-40B4-BE49-F238E27FC236}">
                <a16:creationId xmlns:a16="http://schemas.microsoft.com/office/drawing/2014/main" id="{D330424A-C563-33C3-2F62-B15C489A26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10">
            <a:extLst>
              <a:ext uri="{FF2B5EF4-FFF2-40B4-BE49-F238E27FC236}">
                <a16:creationId xmlns:a16="http://schemas.microsoft.com/office/drawing/2014/main" id="{9056FE82-C651-1A69-B3ED-987E5C455D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pic>
        <p:nvPicPr>
          <p:cNvPr id="6" name="Image 9">
            <a:extLst>
              <a:ext uri="{FF2B5EF4-FFF2-40B4-BE49-F238E27FC236}">
                <a16:creationId xmlns:a16="http://schemas.microsoft.com/office/drawing/2014/main" id="{519CACE1-7DD9-7FEE-2CAD-817BA718BEB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862915" y="5670844"/>
            <a:ext cx="1223485" cy="11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DECB6A01-200F-F6C1-2B0F-4869A1A5FB83}"/>
              </a:ext>
            </a:extLst>
          </p:cNvPr>
          <p:cNvSpPr/>
          <p:nvPr/>
        </p:nvSpPr>
        <p:spPr>
          <a:xfrm>
            <a:off x="8565910" y="4534332"/>
            <a:ext cx="357039" cy="27202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00563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2EFBCAD8-7447-4015-BDB3-69D40666352F}"/>
              </a:ext>
            </a:extLst>
          </p:cNvPr>
          <p:cNvGrpSpPr/>
          <p:nvPr/>
        </p:nvGrpSpPr>
        <p:grpSpPr>
          <a:xfrm>
            <a:off x="7696200" y="3352800"/>
            <a:ext cx="4396740" cy="3289486"/>
            <a:chOff x="6599711" y="3505679"/>
            <a:chExt cx="5039982" cy="3299233"/>
          </a:xfrm>
        </p:grpSpPr>
        <p:pic>
          <p:nvPicPr>
            <p:cNvPr id="8" name="Image 7">
              <a:extLst>
                <a:ext uri="{FF2B5EF4-FFF2-40B4-BE49-F238E27FC236}">
                  <a16:creationId xmlns:a16="http://schemas.microsoft.com/office/drawing/2014/main" id="{FE67EB5F-736A-0AE3-4739-636C21EE2E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711" y="3505679"/>
              <a:ext cx="5039982" cy="3299233"/>
            </a:xfrm>
            <a:prstGeom prst="rect">
              <a:avLst/>
            </a:prstGeom>
            <a:ln w="44450">
              <a:solidFill>
                <a:srgbClr val="0070C0"/>
              </a:solidFill>
            </a:ln>
          </p:spPr>
        </p:pic>
        <p:sp>
          <p:nvSpPr>
            <p:cNvPr id="9" name="ZoneTexte 8">
              <a:extLst>
                <a:ext uri="{FF2B5EF4-FFF2-40B4-BE49-F238E27FC236}">
                  <a16:creationId xmlns:a16="http://schemas.microsoft.com/office/drawing/2014/main" id="{80BD7FA5-2023-0EC5-725C-AF83249E28B9}"/>
                </a:ext>
              </a:extLst>
            </p:cNvPr>
            <p:cNvSpPr txBox="1"/>
            <p:nvPr/>
          </p:nvSpPr>
          <p:spPr>
            <a:xfrm>
              <a:off x="9222124" y="4164339"/>
              <a:ext cx="670825" cy="369332"/>
            </a:xfrm>
            <a:prstGeom prst="rect">
              <a:avLst/>
            </a:prstGeom>
            <a:noFill/>
            <a:ln w="444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a:ea typeface="+mn-ea"/>
                  <a:cs typeface="+mn-cs"/>
                </a:rPr>
                <a:t>DOTs</a:t>
              </a:r>
            </a:p>
          </p:txBody>
        </p:sp>
        <p:sp>
          <p:nvSpPr>
            <p:cNvPr id="10" name="ZoneTexte 9">
              <a:extLst>
                <a:ext uri="{FF2B5EF4-FFF2-40B4-BE49-F238E27FC236}">
                  <a16:creationId xmlns:a16="http://schemas.microsoft.com/office/drawing/2014/main" id="{9C5F15DA-7EEA-E5AE-0637-DA7FF1B0F3D0}"/>
                </a:ext>
              </a:extLst>
            </p:cNvPr>
            <p:cNvSpPr txBox="1"/>
            <p:nvPr/>
          </p:nvSpPr>
          <p:spPr>
            <a:xfrm>
              <a:off x="8942273" y="6165034"/>
              <a:ext cx="670825" cy="369332"/>
            </a:xfrm>
            <a:prstGeom prst="rect">
              <a:avLst/>
            </a:prstGeom>
            <a:noFill/>
            <a:ln w="444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a:ea typeface="+mn-ea"/>
                  <a:cs typeface="+mn-cs"/>
                </a:rPr>
                <a:t>DOTs</a:t>
              </a:r>
            </a:p>
          </p:txBody>
        </p:sp>
        <p:sp>
          <p:nvSpPr>
            <p:cNvPr id="11" name="ZoneTexte 10">
              <a:extLst>
                <a:ext uri="{FF2B5EF4-FFF2-40B4-BE49-F238E27FC236}">
                  <a16:creationId xmlns:a16="http://schemas.microsoft.com/office/drawing/2014/main" id="{4D88D1B9-2FDA-FE5C-2089-44DC187F312E}"/>
                </a:ext>
              </a:extLst>
            </p:cNvPr>
            <p:cNvSpPr txBox="1"/>
            <p:nvPr/>
          </p:nvSpPr>
          <p:spPr>
            <a:xfrm>
              <a:off x="8393215" y="5173257"/>
              <a:ext cx="825867" cy="369332"/>
            </a:xfrm>
            <a:prstGeom prst="rect">
              <a:avLst/>
            </a:prstGeom>
            <a:noFill/>
            <a:ln w="444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a:ea typeface="+mn-ea"/>
                  <a:cs typeface="+mn-cs"/>
                </a:rPr>
                <a:t>cSMC</a:t>
              </a:r>
            </a:p>
          </p:txBody>
        </p:sp>
        <p:sp>
          <p:nvSpPr>
            <p:cNvPr id="12" name="ZoneTexte 11">
              <a:extLst>
                <a:ext uri="{FF2B5EF4-FFF2-40B4-BE49-F238E27FC236}">
                  <a16:creationId xmlns:a16="http://schemas.microsoft.com/office/drawing/2014/main" id="{D2C96D4D-57CC-ECCF-DF1A-C5E6D8DE1219}"/>
                </a:ext>
              </a:extLst>
            </p:cNvPr>
            <p:cNvSpPr txBox="1"/>
            <p:nvPr/>
          </p:nvSpPr>
          <p:spPr>
            <a:xfrm>
              <a:off x="8393215" y="5691781"/>
              <a:ext cx="825867" cy="369332"/>
            </a:xfrm>
            <a:prstGeom prst="rect">
              <a:avLst/>
            </a:prstGeom>
            <a:noFill/>
            <a:ln w="444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a:ea typeface="+mn-ea"/>
                  <a:cs typeface="+mn-cs"/>
                </a:rPr>
                <a:t>cSMC</a:t>
              </a:r>
            </a:p>
          </p:txBody>
        </p:sp>
        <p:sp>
          <p:nvSpPr>
            <p:cNvPr id="13" name="ZoneTexte 12">
              <a:extLst>
                <a:ext uri="{FF2B5EF4-FFF2-40B4-BE49-F238E27FC236}">
                  <a16:creationId xmlns:a16="http://schemas.microsoft.com/office/drawing/2014/main" id="{E4184FD7-6224-E356-BCA5-9022402063BB}"/>
                </a:ext>
              </a:extLst>
            </p:cNvPr>
            <p:cNvSpPr txBox="1"/>
            <p:nvPr/>
          </p:nvSpPr>
          <p:spPr>
            <a:xfrm>
              <a:off x="9010063" y="4785964"/>
              <a:ext cx="697627" cy="369332"/>
            </a:xfrm>
            <a:prstGeom prst="rect">
              <a:avLst/>
            </a:prstGeom>
            <a:noFill/>
            <a:ln w="444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a:ea typeface="+mn-ea"/>
                  <a:cs typeface="+mn-cs"/>
                </a:rPr>
                <a:t>SMC</a:t>
              </a:r>
            </a:p>
          </p:txBody>
        </p:sp>
        <p:sp>
          <p:nvSpPr>
            <p:cNvPr id="14" name="ZoneTexte 13">
              <a:extLst>
                <a:ext uri="{FF2B5EF4-FFF2-40B4-BE49-F238E27FC236}">
                  <a16:creationId xmlns:a16="http://schemas.microsoft.com/office/drawing/2014/main" id="{4631D678-F9FA-553F-10A6-435F1460D52A}"/>
                </a:ext>
              </a:extLst>
            </p:cNvPr>
            <p:cNvSpPr txBox="1"/>
            <p:nvPr/>
          </p:nvSpPr>
          <p:spPr>
            <a:xfrm>
              <a:off x="7854285" y="4191435"/>
              <a:ext cx="697627" cy="369332"/>
            </a:xfrm>
            <a:prstGeom prst="rect">
              <a:avLst/>
            </a:prstGeom>
            <a:noFill/>
            <a:ln w="444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a:ea typeface="+mn-ea"/>
                  <a:cs typeface="+mn-cs"/>
                </a:rPr>
                <a:t>SMC</a:t>
              </a:r>
            </a:p>
          </p:txBody>
        </p:sp>
      </p:grpSp>
      <p:sp>
        <p:nvSpPr>
          <p:cNvPr id="2" name="Titre 1">
            <a:extLst>
              <a:ext uri="{FF2B5EF4-FFF2-40B4-BE49-F238E27FC236}">
                <a16:creationId xmlns:a16="http://schemas.microsoft.com/office/drawing/2014/main" id="{56CF3820-9793-73F0-D6ED-627458872E52}"/>
              </a:ext>
            </a:extLst>
          </p:cNvPr>
          <p:cNvSpPr>
            <a:spLocks noGrp="1"/>
          </p:cNvSpPr>
          <p:nvPr>
            <p:ph type="title"/>
          </p:nvPr>
        </p:nvSpPr>
        <p:spPr>
          <a:xfrm>
            <a:off x="259104" y="75339"/>
            <a:ext cx="11335439" cy="674433"/>
          </a:xfrm>
        </p:spPr>
        <p:txBody>
          <a:bodyPr>
            <a:normAutofit fontScale="90000"/>
          </a:bodyPr>
          <a:lstStyle/>
          <a:p>
            <a:r>
              <a:rPr lang="fr-FR" sz="4400" dirty="0" err="1">
                <a:solidFill>
                  <a:schemeClr val="accent6">
                    <a:lumMod val="50000"/>
                  </a:schemeClr>
                </a:solidFill>
              </a:rPr>
              <a:t>Methodology</a:t>
            </a:r>
            <a:endParaRPr lang="fr-FR" sz="4400" dirty="0">
              <a:solidFill>
                <a:schemeClr val="accent6">
                  <a:lumMod val="50000"/>
                </a:schemeClr>
              </a:solidFill>
            </a:endParaRPr>
          </a:p>
        </p:txBody>
      </p:sp>
      <p:sp>
        <p:nvSpPr>
          <p:cNvPr id="3" name="Espace réservé du contenu 2">
            <a:extLst>
              <a:ext uri="{FF2B5EF4-FFF2-40B4-BE49-F238E27FC236}">
                <a16:creationId xmlns:a16="http://schemas.microsoft.com/office/drawing/2014/main" id="{71840F14-1F5B-00ED-CF8B-BD1364CA79D4}"/>
              </a:ext>
            </a:extLst>
          </p:cNvPr>
          <p:cNvSpPr>
            <a:spLocks noGrp="1"/>
          </p:cNvSpPr>
          <p:nvPr>
            <p:ph idx="1"/>
          </p:nvPr>
        </p:nvSpPr>
        <p:spPr>
          <a:xfrm>
            <a:off x="385590" y="940390"/>
            <a:ext cx="6848779" cy="5251090"/>
          </a:xfrm>
        </p:spPr>
        <p:txBody>
          <a:bodyPr vert="horz" lIns="91440" tIns="45720" rIns="91440" bIns="45720" rtlCol="0" anchor="t">
            <a:normAutofit fontScale="85000" lnSpcReduction="10000"/>
          </a:bodyPr>
          <a:lstStyle/>
          <a:p>
            <a:pPr>
              <a:lnSpc>
                <a:spcPct val="150000"/>
              </a:lnSpc>
            </a:pPr>
            <a:r>
              <a:rPr lang="en-US" sz="3500" b="1" dirty="0">
                <a:solidFill>
                  <a:srgbClr val="C00000"/>
                </a:solidFill>
              </a:rPr>
              <a:t>Delivery approaches </a:t>
            </a:r>
          </a:p>
          <a:p>
            <a:pPr marL="0" indent="0">
              <a:lnSpc>
                <a:spcPct val="150000"/>
              </a:lnSpc>
              <a:buNone/>
            </a:pPr>
            <a:r>
              <a:rPr lang="en-GB" sz="2600" b="1" dirty="0">
                <a:solidFill>
                  <a:schemeClr val="bg2">
                    <a:lumMod val="10000"/>
                  </a:schemeClr>
                </a:solidFill>
              </a:rPr>
              <a:t>6 health areas </a:t>
            </a:r>
            <a:r>
              <a:rPr lang="en-GB" sz="2600" dirty="0">
                <a:solidFill>
                  <a:schemeClr val="bg2">
                    <a:lumMod val="10000"/>
                  </a:schemeClr>
                </a:solidFill>
              </a:rPr>
              <a:t>selected in the </a:t>
            </a:r>
            <a:r>
              <a:rPr lang="en-US" sz="2600" dirty="0">
                <a:solidFill>
                  <a:schemeClr val="bg2">
                    <a:lumMod val="10000"/>
                  </a:schemeClr>
                </a:solidFill>
              </a:rPr>
              <a:t>Dioila health district </a:t>
            </a:r>
            <a:endParaRPr lang="en-GB" sz="2600" dirty="0">
              <a:solidFill>
                <a:schemeClr val="bg2">
                  <a:lumMod val="10000"/>
                </a:schemeClr>
              </a:solidFill>
            </a:endParaRPr>
          </a:p>
          <a:p>
            <a:pPr lvl="1">
              <a:lnSpc>
                <a:spcPct val="150000"/>
              </a:lnSpc>
              <a:buFont typeface="Wingdings" panose="05000000000000000000" pitchFamily="2" charset="2"/>
              <a:buChar char="ü"/>
            </a:pPr>
            <a:r>
              <a:rPr lang="en-GB" sz="3000" dirty="0">
                <a:solidFill>
                  <a:schemeClr val="bg2">
                    <a:lumMod val="10000"/>
                  </a:schemeClr>
                </a:solidFill>
              </a:rPr>
              <a:t> 2 areas: </a:t>
            </a:r>
            <a:r>
              <a:rPr lang="en-GB" sz="3000" b="1" dirty="0">
                <a:solidFill>
                  <a:schemeClr val="bg2">
                    <a:lumMod val="10000"/>
                  </a:schemeClr>
                </a:solidFill>
              </a:rPr>
              <a:t>SMC</a:t>
            </a:r>
            <a:r>
              <a:rPr lang="en-GB" sz="3000" dirty="0">
                <a:solidFill>
                  <a:schemeClr val="bg2">
                    <a:lumMod val="10000"/>
                  </a:schemeClr>
                </a:solidFill>
              </a:rPr>
              <a:t> (standard SMC)</a:t>
            </a:r>
          </a:p>
          <a:p>
            <a:pPr lvl="1">
              <a:lnSpc>
                <a:spcPct val="150000"/>
              </a:lnSpc>
              <a:buFont typeface="Wingdings" panose="05000000000000000000" pitchFamily="2" charset="2"/>
              <a:buChar char="ü"/>
            </a:pPr>
            <a:r>
              <a:rPr lang="en-GB" sz="3000" dirty="0">
                <a:solidFill>
                  <a:schemeClr val="bg2">
                    <a:lumMod val="10000"/>
                  </a:schemeClr>
                </a:solidFill>
                <a:latin typeface="Arial"/>
                <a:cs typeface="Arial"/>
              </a:rPr>
              <a:t> 2 areas:  </a:t>
            </a:r>
            <a:r>
              <a:rPr lang="en-GB" sz="3000" b="1" dirty="0">
                <a:solidFill>
                  <a:schemeClr val="bg2">
                    <a:lumMod val="10000"/>
                  </a:schemeClr>
                </a:solidFill>
                <a:latin typeface="Arial"/>
                <a:cs typeface="Arial"/>
              </a:rPr>
              <a:t>cSMC</a:t>
            </a:r>
            <a:r>
              <a:rPr lang="en-GB" sz="3000" dirty="0">
                <a:solidFill>
                  <a:schemeClr val="bg2">
                    <a:lumMod val="10000"/>
                  </a:schemeClr>
                </a:solidFill>
                <a:latin typeface="Arial"/>
                <a:cs typeface="Arial"/>
              </a:rPr>
              <a:t> (Community approach, local volunteers visit to assist with doses 2 and 3)</a:t>
            </a:r>
          </a:p>
          <a:p>
            <a:pPr lvl="1">
              <a:lnSpc>
                <a:spcPct val="150000"/>
              </a:lnSpc>
              <a:buFont typeface="Wingdings" panose="05000000000000000000" pitchFamily="2" charset="2"/>
              <a:buChar char="ü"/>
            </a:pPr>
            <a:r>
              <a:rPr lang="en-GB" sz="3000" dirty="0">
                <a:solidFill>
                  <a:schemeClr val="bg2">
                    <a:lumMod val="10000"/>
                  </a:schemeClr>
                </a:solidFill>
              </a:rPr>
              <a:t> 2 areas: </a:t>
            </a:r>
            <a:r>
              <a:rPr lang="en-GB" sz="3000" b="1" dirty="0">
                <a:solidFill>
                  <a:schemeClr val="bg2">
                    <a:lumMod val="10000"/>
                  </a:schemeClr>
                </a:solidFill>
              </a:rPr>
              <a:t>DOTs</a:t>
            </a:r>
            <a:r>
              <a:rPr lang="en-GB" sz="3000" dirty="0">
                <a:solidFill>
                  <a:schemeClr val="bg2">
                    <a:lumMod val="10000"/>
                  </a:schemeClr>
                </a:solidFill>
              </a:rPr>
              <a:t> (SMC team visits on 3 days to supervise all 3 doses)</a:t>
            </a:r>
          </a:p>
          <a:p>
            <a:pPr marL="457200" lvl="1" indent="0">
              <a:lnSpc>
                <a:spcPct val="150000"/>
              </a:lnSpc>
              <a:buNone/>
            </a:pPr>
            <a:endParaRPr lang="en-US" sz="1800" dirty="0"/>
          </a:p>
        </p:txBody>
      </p:sp>
      <p:sp>
        <p:nvSpPr>
          <p:cNvPr id="4" name="Espace réservé du numéro de diapositive 3">
            <a:extLst>
              <a:ext uri="{FF2B5EF4-FFF2-40B4-BE49-F238E27FC236}">
                <a16:creationId xmlns:a16="http://schemas.microsoft.com/office/drawing/2014/main" id="{D330424A-C563-33C3-2F62-B15C489A26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10">
            <a:extLst>
              <a:ext uri="{FF2B5EF4-FFF2-40B4-BE49-F238E27FC236}">
                <a16:creationId xmlns:a16="http://schemas.microsoft.com/office/drawing/2014/main" id="{9056FE82-C651-1A69-B3ED-987E5C455D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pic>
        <p:nvPicPr>
          <p:cNvPr id="6" name="Image 9">
            <a:extLst>
              <a:ext uri="{FF2B5EF4-FFF2-40B4-BE49-F238E27FC236}">
                <a16:creationId xmlns:a16="http://schemas.microsoft.com/office/drawing/2014/main" id="{519CACE1-7DD9-7FEE-2CAD-817BA718BEB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5609177" y="6412012"/>
            <a:ext cx="506805" cy="46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Espace réservé du contenu 4">
            <a:extLst>
              <a:ext uri="{FF2B5EF4-FFF2-40B4-BE49-F238E27FC236}">
                <a16:creationId xmlns:a16="http://schemas.microsoft.com/office/drawing/2014/main" id="{77E76688-8B27-143D-7AD3-92F6B72C9743}"/>
              </a:ext>
            </a:extLst>
          </p:cNvPr>
          <p:cNvPicPr>
            <a:picLocks/>
          </p:cNvPicPr>
          <p:nvPr/>
        </p:nvPicPr>
        <p:blipFill>
          <a:blip r:embed="rId6" cstate="hqprint">
            <a:extLst>
              <a:ext uri="{28A0092B-C50C-407E-A947-70E740481C1C}">
                <a14:useLocalDpi xmlns:a14="http://schemas.microsoft.com/office/drawing/2010/main" val="0"/>
              </a:ext>
            </a:extLst>
          </a:blip>
          <a:stretch>
            <a:fillRect/>
          </a:stretch>
        </p:blipFill>
        <p:spPr bwMode="auto">
          <a:xfrm>
            <a:off x="8773610" y="0"/>
            <a:ext cx="3319330" cy="2596642"/>
          </a:xfrm>
          <a:prstGeom prst="rect">
            <a:avLst/>
          </a:prstGeom>
          <a:noFill/>
          <a:ln>
            <a:noFill/>
          </a:ln>
        </p:spPr>
      </p:pic>
      <p:sp>
        <p:nvSpPr>
          <p:cNvPr id="16" name="Rectangle 15">
            <a:extLst>
              <a:ext uri="{FF2B5EF4-FFF2-40B4-BE49-F238E27FC236}">
                <a16:creationId xmlns:a16="http://schemas.microsoft.com/office/drawing/2014/main" id="{DECB6A01-200F-F6C1-2B0F-4869A1A5FB83}"/>
              </a:ext>
            </a:extLst>
          </p:cNvPr>
          <p:cNvSpPr/>
          <p:nvPr/>
        </p:nvSpPr>
        <p:spPr>
          <a:xfrm>
            <a:off x="9860455" y="1961580"/>
            <a:ext cx="357039" cy="27202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5455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D1AC-BB10-CB2E-B164-87BDF1E0C52C}"/>
              </a:ext>
            </a:extLst>
          </p:cNvPr>
          <p:cNvSpPr>
            <a:spLocks noGrp="1"/>
          </p:cNvSpPr>
          <p:nvPr>
            <p:ph type="title"/>
          </p:nvPr>
        </p:nvSpPr>
        <p:spPr>
          <a:xfrm>
            <a:off x="484900" y="314363"/>
            <a:ext cx="11335439" cy="626894"/>
          </a:xfrm>
        </p:spPr>
        <p:txBody>
          <a:bodyPr/>
          <a:lstStyle/>
          <a:p>
            <a:r>
              <a:rPr lang="en-US" dirty="0"/>
              <a:t>Description of the interventions (1)</a:t>
            </a:r>
            <a:endParaRPr lang="en-GB" dirty="0"/>
          </a:p>
        </p:txBody>
      </p:sp>
      <p:sp>
        <p:nvSpPr>
          <p:cNvPr id="3" name="Content Placeholder 2">
            <a:extLst>
              <a:ext uri="{FF2B5EF4-FFF2-40B4-BE49-F238E27FC236}">
                <a16:creationId xmlns:a16="http://schemas.microsoft.com/office/drawing/2014/main" id="{7EDA3ED7-A3F0-F893-894A-BD8D5C9CEE4A}"/>
              </a:ext>
            </a:extLst>
          </p:cNvPr>
          <p:cNvSpPr>
            <a:spLocks noGrp="1"/>
          </p:cNvSpPr>
          <p:nvPr>
            <p:ph idx="1"/>
          </p:nvPr>
        </p:nvSpPr>
        <p:spPr>
          <a:xfrm>
            <a:off x="262286" y="1178806"/>
            <a:ext cx="3954114" cy="1881894"/>
          </a:xfrm>
        </p:spPr>
        <p:txBody>
          <a:bodyPr>
            <a:normAutofit lnSpcReduction="10000"/>
          </a:bodyPr>
          <a:lstStyle/>
          <a:p>
            <a:pPr marL="0" indent="0">
              <a:lnSpc>
                <a:spcPct val="107000"/>
              </a:lnSpc>
              <a:spcAft>
                <a:spcPts val="800"/>
              </a:spcAft>
              <a:buNone/>
            </a:pPr>
            <a:r>
              <a:rPr lang="en-GB" sz="1800" b="1"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Standard SMC:</a:t>
            </a:r>
            <a:r>
              <a:rPr lang="en-GB" sz="18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Distributors in teams of </a:t>
            </a:r>
            <a:r>
              <a:rPr lang="en-GB" sz="1800" kern="1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2</a:t>
            </a:r>
            <a:r>
              <a:rPr lang="en-GB" sz="18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work for 5 days each month, visit each household once to administer the first dose and leave the blister with the caregiver to administer doses on day 2 and day 3.</a:t>
            </a:r>
            <a:endParaRPr lang="en-GB" sz="1800" b="1"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800"/>
              </a:spcAft>
            </a:pPr>
            <a:endParaRPr lang="en-GB" sz="1800" b="1"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800"/>
              </a:spcAft>
            </a:pPr>
            <a:endParaRPr lang="en-GB" sz="1800" b="1"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a:extLst>
              <a:ext uri="{FF2B5EF4-FFF2-40B4-BE49-F238E27FC236}">
                <a16:creationId xmlns:a16="http://schemas.microsoft.com/office/drawing/2014/main" id="{EDBDB609-3E82-0FED-F2ED-BA169D31FA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9">
            <a:extLst>
              <a:ext uri="{FF2B5EF4-FFF2-40B4-BE49-F238E27FC236}">
                <a16:creationId xmlns:a16="http://schemas.microsoft.com/office/drawing/2014/main" id="{519CACE1-7DD9-7FEE-2CAD-817BA718BE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03431" y="5875391"/>
            <a:ext cx="1223485" cy="11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9C5BD59-315F-F01C-F4A6-85433FA68A24}"/>
              </a:ext>
            </a:extLst>
          </p:cNvPr>
          <p:cNvPicPr>
            <a:picLocks noChangeAspect="1"/>
          </p:cNvPicPr>
          <p:nvPr/>
        </p:nvPicPr>
        <p:blipFill>
          <a:blip r:embed="rId4"/>
          <a:stretch>
            <a:fillRect/>
          </a:stretch>
        </p:blipFill>
        <p:spPr>
          <a:xfrm>
            <a:off x="4129086" y="2747778"/>
            <a:ext cx="7800627" cy="1057275"/>
          </a:xfrm>
          <a:prstGeom prst="rect">
            <a:avLst/>
          </a:prstGeom>
        </p:spPr>
      </p:pic>
      <p:pic>
        <p:nvPicPr>
          <p:cNvPr id="8" name="Picture 7">
            <a:extLst>
              <a:ext uri="{FF2B5EF4-FFF2-40B4-BE49-F238E27FC236}">
                <a16:creationId xmlns:a16="http://schemas.microsoft.com/office/drawing/2014/main" id="{7C40E8CE-9A35-1F8A-2A30-B75E0579D817}"/>
              </a:ext>
            </a:extLst>
          </p:cNvPr>
          <p:cNvPicPr>
            <a:picLocks noChangeAspect="1"/>
          </p:cNvPicPr>
          <p:nvPr/>
        </p:nvPicPr>
        <p:blipFill>
          <a:blip r:embed="rId5"/>
          <a:stretch>
            <a:fillRect/>
          </a:stretch>
        </p:blipFill>
        <p:spPr>
          <a:xfrm>
            <a:off x="4129086" y="4344036"/>
            <a:ext cx="4123069" cy="992372"/>
          </a:xfrm>
          <a:prstGeom prst="rect">
            <a:avLst/>
          </a:prstGeom>
        </p:spPr>
      </p:pic>
      <p:sp>
        <p:nvSpPr>
          <p:cNvPr id="10" name="TextBox 9">
            <a:extLst>
              <a:ext uri="{FF2B5EF4-FFF2-40B4-BE49-F238E27FC236}">
                <a16:creationId xmlns:a16="http://schemas.microsoft.com/office/drawing/2014/main" id="{09017B2D-5F56-BEAC-FA16-237C99E57E19}"/>
              </a:ext>
            </a:extLst>
          </p:cNvPr>
          <p:cNvSpPr txBox="1"/>
          <p:nvPr/>
        </p:nvSpPr>
        <p:spPr>
          <a:xfrm>
            <a:off x="8405628" y="4262163"/>
            <a:ext cx="359560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dirty="0">
                <a:ln>
                  <a:noFill/>
                </a:ln>
                <a:solidFill>
                  <a:srgbClr val="6C747C">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DOTS:</a:t>
            </a:r>
            <a:r>
              <a:rPr kumimoji="0" lang="en-GB" sz="1800" b="0" i="0" u="none" strike="noStrike" kern="100" cap="none" spc="0" normalizeH="0" baseline="0" noProof="0" dirty="0">
                <a:ln>
                  <a:noFill/>
                </a:ln>
                <a:solidFill>
                  <a:srgbClr val="6C747C">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Distributors in teams of 2, work for 3 days each month, and visit each household 3 times (on day 1, day 2 and day 3).</a:t>
            </a:r>
          </a:p>
        </p:txBody>
      </p:sp>
      <p:sp>
        <p:nvSpPr>
          <p:cNvPr id="12" name="TextBox 11">
            <a:extLst>
              <a:ext uri="{FF2B5EF4-FFF2-40B4-BE49-F238E27FC236}">
                <a16:creationId xmlns:a16="http://schemas.microsoft.com/office/drawing/2014/main" id="{C53BA4EF-67C4-984C-9E47-E26EB33A98B9}"/>
              </a:ext>
            </a:extLst>
          </p:cNvPr>
          <p:cNvSpPr txBox="1"/>
          <p:nvPr/>
        </p:nvSpPr>
        <p:spPr>
          <a:xfrm>
            <a:off x="330363" y="3060700"/>
            <a:ext cx="3524087"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00" cap="none" spc="0" normalizeH="0" baseline="0" noProof="0" dirty="0" err="1">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cSMC</a:t>
            </a:r>
            <a:r>
              <a:rPr kumimoji="0" lang="en-GB" sz="1800" b="1"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8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Same as standard SMC but in addition, local community volunteers visit for doses 2 and 3 to: </a:t>
            </a:r>
            <a:r>
              <a:rPr kumimoji="0" lang="en-GB" sz="1800" b="1"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explain about SMC</a:t>
            </a:r>
            <a:r>
              <a:rPr kumimoji="0" lang="en-GB" sz="18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1"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explain how to write on the SMC card if the child received the daily dose</a:t>
            </a:r>
            <a:r>
              <a:rPr kumimoji="0" lang="en-GB" sz="18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1"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check the blister pack</a:t>
            </a:r>
            <a:r>
              <a:rPr kumimoji="0" lang="en-GB" sz="18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800" b="1"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if the AQ dose has not been used then assists the caregiver to administer and to complete the SMC card</a:t>
            </a:r>
            <a:r>
              <a:rPr kumimoji="0" lang="en-GB" sz="18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224647DD-8926-3C59-0A73-BA420921596A}"/>
              </a:ext>
            </a:extLst>
          </p:cNvPr>
          <p:cNvPicPr>
            <a:picLocks noChangeAspect="1"/>
          </p:cNvPicPr>
          <p:nvPr/>
        </p:nvPicPr>
        <p:blipFill>
          <a:blip r:embed="rId6"/>
          <a:stretch>
            <a:fillRect/>
          </a:stretch>
        </p:blipFill>
        <p:spPr>
          <a:xfrm>
            <a:off x="4129086" y="1354156"/>
            <a:ext cx="7800619" cy="1057274"/>
          </a:xfrm>
          <a:prstGeom prst="rect">
            <a:avLst/>
          </a:prstGeom>
        </p:spPr>
      </p:pic>
    </p:spTree>
    <p:extLst>
      <p:ext uri="{BB962C8B-B14F-4D97-AF65-F5344CB8AC3E}">
        <p14:creationId xmlns:p14="http://schemas.microsoft.com/office/powerpoint/2010/main" val="3371439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4A72-B434-E199-63A3-9E07EB693C86}"/>
              </a:ext>
            </a:extLst>
          </p:cNvPr>
          <p:cNvSpPr>
            <a:spLocks noGrp="1"/>
          </p:cNvSpPr>
          <p:nvPr>
            <p:ph type="title"/>
          </p:nvPr>
        </p:nvSpPr>
        <p:spPr>
          <a:xfrm>
            <a:off x="352540" y="160127"/>
            <a:ext cx="11457541" cy="798414"/>
          </a:xfrm>
        </p:spPr>
        <p:txBody>
          <a:bodyPr>
            <a:normAutofit/>
          </a:bodyPr>
          <a:lstStyle/>
          <a:p>
            <a:r>
              <a:rPr lang="en-US" dirty="0"/>
              <a:t>Description of the interventions (2)</a:t>
            </a:r>
            <a:endParaRPr lang="en-GB" dirty="0"/>
          </a:p>
        </p:txBody>
      </p:sp>
      <p:sp>
        <p:nvSpPr>
          <p:cNvPr id="4" name="Slide Number Placeholder 3">
            <a:extLst>
              <a:ext uri="{FF2B5EF4-FFF2-40B4-BE49-F238E27FC236}">
                <a16:creationId xmlns:a16="http://schemas.microsoft.com/office/drawing/2014/main" id="{FF394DFB-322C-8A6F-CF81-BE90E9900E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Image 9">
            <a:extLst>
              <a:ext uri="{FF2B5EF4-FFF2-40B4-BE49-F238E27FC236}">
                <a16:creationId xmlns:a16="http://schemas.microsoft.com/office/drawing/2014/main" id="{519CACE1-7DD9-7FEE-2CAD-817BA718BE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35663" y="5746183"/>
            <a:ext cx="1223485" cy="11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0FE8E59-537B-CE12-90D8-BFEF2C688097}"/>
              </a:ext>
            </a:extLst>
          </p:cNvPr>
          <p:cNvSpPr txBox="1"/>
          <p:nvPr/>
        </p:nvSpPr>
        <p:spPr>
          <a:xfrm>
            <a:off x="490423" y="3811836"/>
            <a:ext cx="11055254" cy="171739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00" cap="none" spc="0" normalizeH="0" baseline="0" noProof="0" dirty="0" err="1">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cSMC</a:t>
            </a:r>
            <a:r>
              <a:rPr kumimoji="0" lang="en-GB" sz="24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volunteers are chosen by the health association of the village, with the head of the health centre.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An incentive of 6000CFA per month per volunteer is paid to the association.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Training is organised by the head of the health centre before the first SMC cycle in July</a:t>
            </a:r>
          </a:p>
        </p:txBody>
      </p:sp>
      <p:pic>
        <p:nvPicPr>
          <p:cNvPr id="12" name="Picture 11">
            <a:extLst>
              <a:ext uri="{FF2B5EF4-FFF2-40B4-BE49-F238E27FC236}">
                <a16:creationId xmlns:a16="http://schemas.microsoft.com/office/drawing/2014/main" id="{DD9E05AB-1F48-8AF9-0D6E-E5A405878565}"/>
              </a:ext>
            </a:extLst>
          </p:cNvPr>
          <p:cNvPicPr>
            <a:picLocks noChangeAspect="1"/>
          </p:cNvPicPr>
          <p:nvPr/>
        </p:nvPicPr>
        <p:blipFill>
          <a:blip r:embed="rId4"/>
          <a:stretch>
            <a:fillRect/>
          </a:stretch>
        </p:blipFill>
        <p:spPr>
          <a:xfrm>
            <a:off x="490423" y="952063"/>
            <a:ext cx="11728304" cy="2991976"/>
          </a:xfrm>
          <a:prstGeom prst="rect">
            <a:avLst/>
          </a:prstGeom>
        </p:spPr>
      </p:pic>
    </p:spTree>
    <p:extLst>
      <p:ext uri="{BB962C8B-B14F-4D97-AF65-F5344CB8AC3E}">
        <p14:creationId xmlns:p14="http://schemas.microsoft.com/office/powerpoint/2010/main" val="473891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445132-952C-A6B3-9EA1-F3543A93BC6E}"/>
              </a:ext>
            </a:extLst>
          </p:cNvPr>
          <p:cNvPicPr>
            <a:picLocks noChangeAspect="1"/>
          </p:cNvPicPr>
          <p:nvPr/>
        </p:nvPicPr>
        <p:blipFill>
          <a:blip r:embed="rId3"/>
          <a:stretch>
            <a:fillRect/>
          </a:stretch>
        </p:blipFill>
        <p:spPr>
          <a:xfrm>
            <a:off x="7357730" y="4826333"/>
            <a:ext cx="4833542" cy="1737894"/>
          </a:xfrm>
          <a:prstGeom prst="rect">
            <a:avLst/>
          </a:prstGeom>
        </p:spPr>
      </p:pic>
      <p:sp>
        <p:nvSpPr>
          <p:cNvPr id="2" name="Title 1">
            <a:extLst>
              <a:ext uri="{FF2B5EF4-FFF2-40B4-BE49-F238E27FC236}">
                <a16:creationId xmlns:a16="http://schemas.microsoft.com/office/drawing/2014/main" id="{485FEFFB-B2C4-50D3-7BB0-3318FB3E205C}"/>
              </a:ext>
            </a:extLst>
          </p:cNvPr>
          <p:cNvSpPr>
            <a:spLocks noGrp="1"/>
          </p:cNvSpPr>
          <p:nvPr>
            <p:ph type="title"/>
          </p:nvPr>
        </p:nvSpPr>
        <p:spPr>
          <a:xfrm>
            <a:off x="515814" y="36881"/>
            <a:ext cx="10415957" cy="807181"/>
          </a:xfrm>
        </p:spPr>
        <p:txBody>
          <a:bodyPr>
            <a:normAutofit/>
          </a:bodyPr>
          <a:lstStyle/>
          <a:p>
            <a:r>
              <a:rPr lang="en-GB" sz="4000" b="1" dirty="0"/>
              <a:t>Project updates</a:t>
            </a:r>
          </a:p>
        </p:txBody>
      </p:sp>
      <p:sp>
        <p:nvSpPr>
          <p:cNvPr id="3" name="Content Placeholder 2">
            <a:extLst>
              <a:ext uri="{FF2B5EF4-FFF2-40B4-BE49-F238E27FC236}">
                <a16:creationId xmlns:a16="http://schemas.microsoft.com/office/drawing/2014/main" id="{9789AA45-C501-2338-F55A-A35E8FF111F6}"/>
              </a:ext>
            </a:extLst>
          </p:cNvPr>
          <p:cNvSpPr>
            <a:spLocks noGrp="1"/>
          </p:cNvSpPr>
          <p:nvPr>
            <p:ph idx="1"/>
          </p:nvPr>
        </p:nvSpPr>
        <p:spPr>
          <a:xfrm>
            <a:off x="198202" y="1520456"/>
            <a:ext cx="7063835" cy="5156791"/>
          </a:xfrm>
        </p:spPr>
        <p:txBody>
          <a:bodyPr>
            <a:normAutofit/>
          </a:bodyPr>
          <a:lstStyle/>
          <a:p>
            <a:pPr>
              <a:buFont typeface="Wingdings" pitchFamily="2" charset="2"/>
              <a:buChar char="Ø"/>
            </a:pPr>
            <a:r>
              <a:rPr lang="en-GB" sz="2200" b="1" dirty="0">
                <a:solidFill>
                  <a:schemeClr val="bg2">
                    <a:lumMod val="10000"/>
                  </a:schemeClr>
                </a:solidFill>
              </a:rPr>
              <a:t>13 countries: </a:t>
            </a:r>
          </a:p>
          <a:p>
            <a:pPr lvl="1"/>
            <a:r>
              <a:rPr lang="en-GB" sz="2200" dirty="0">
                <a:solidFill>
                  <a:schemeClr val="bg2">
                    <a:lumMod val="10000"/>
                  </a:schemeClr>
                </a:solidFill>
              </a:rPr>
              <a:t>3  - complete (Nigeria, Ghana and Guinea)</a:t>
            </a:r>
          </a:p>
          <a:p>
            <a:pPr lvl="1"/>
            <a:r>
              <a:rPr lang="en-GB" sz="2200" dirty="0">
                <a:solidFill>
                  <a:schemeClr val="bg2">
                    <a:lumMod val="10000"/>
                  </a:schemeClr>
                </a:solidFill>
              </a:rPr>
              <a:t>5  - data collection complete, analysis stage</a:t>
            </a:r>
          </a:p>
          <a:p>
            <a:pPr lvl="1"/>
            <a:r>
              <a:rPr lang="en-GB" sz="2200" dirty="0">
                <a:solidFill>
                  <a:schemeClr val="bg2">
                    <a:lumMod val="10000"/>
                  </a:schemeClr>
                </a:solidFill>
              </a:rPr>
              <a:t>2  - data collection ongoing </a:t>
            </a:r>
          </a:p>
          <a:p>
            <a:pPr lvl="1"/>
            <a:r>
              <a:rPr lang="en-GB" sz="2200" dirty="0">
                <a:solidFill>
                  <a:schemeClr val="bg2">
                    <a:lumMod val="10000"/>
                  </a:schemeClr>
                </a:solidFill>
              </a:rPr>
              <a:t>2 – ethics approval,  will start this year </a:t>
            </a:r>
          </a:p>
          <a:p>
            <a:pPr lvl="1"/>
            <a:r>
              <a:rPr lang="en-GB" sz="2200" dirty="0">
                <a:solidFill>
                  <a:schemeClr val="bg2">
                    <a:lumMod val="10000"/>
                  </a:schemeClr>
                </a:solidFill>
              </a:rPr>
              <a:t>1 – still to confirm a project </a:t>
            </a:r>
          </a:p>
          <a:p>
            <a:pPr>
              <a:buFont typeface="Wingdings" pitchFamily="2" charset="2"/>
              <a:buChar char="Ø"/>
            </a:pPr>
            <a:r>
              <a:rPr lang="en-GB" sz="2200" b="1" dirty="0">
                <a:solidFill>
                  <a:schemeClr val="bg2">
                    <a:lumMod val="10000"/>
                  </a:schemeClr>
                </a:solidFill>
              </a:rPr>
              <a:t>Conferences:</a:t>
            </a:r>
          </a:p>
          <a:p>
            <a:pPr lvl="1"/>
            <a:r>
              <a:rPr lang="en-GB" sz="1800" dirty="0">
                <a:solidFill>
                  <a:schemeClr val="bg2">
                    <a:lumMod val="10000"/>
                  </a:schemeClr>
                </a:solidFill>
              </a:rPr>
              <a:t>ASTMH 2021 ( Ghana, COVID work and video job-aids) and ASTMH 2022 (Guinea and Nigeria)</a:t>
            </a:r>
          </a:p>
          <a:p>
            <a:pPr lvl="1"/>
            <a:r>
              <a:rPr lang="en-GB" sz="1800" dirty="0">
                <a:solidFill>
                  <a:schemeClr val="bg2">
                    <a:lumMod val="10000"/>
                  </a:schemeClr>
                </a:solidFill>
              </a:rPr>
              <a:t>EDCTP forum – Nov 23, Paris (Guinea, Nigeria, Mali and Burkina Faso) </a:t>
            </a:r>
          </a:p>
          <a:p>
            <a:endParaRPr lang="en-GB" sz="2200" dirty="0"/>
          </a:p>
        </p:txBody>
      </p:sp>
      <p:pic>
        <p:nvPicPr>
          <p:cNvPr id="4" name="Picture 3">
            <a:extLst>
              <a:ext uri="{FF2B5EF4-FFF2-40B4-BE49-F238E27FC236}">
                <a16:creationId xmlns:a16="http://schemas.microsoft.com/office/drawing/2014/main" id="{30765434-8B41-A4ED-F773-A8156B36DEC5}"/>
              </a:ext>
            </a:extLst>
          </p:cNvPr>
          <p:cNvPicPr>
            <a:picLocks noChangeAspect="1"/>
          </p:cNvPicPr>
          <p:nvPr/>
        </p:nvPicPr>
        <p:blipFill>
          <a:blip r:embed="rId4"/>
          <a:stretch>
            <a:fillRect/>
          </a:stretch>
        </p:blipFill>
        <p:spPr>
          <a:xfrm>
            <a:off x="7465392" y="421368"/>
            <a:ext cx="4726608" cy="2182273"/>
          </a:xfrm>
          <a:prstGeom prst="rect">
            <a:avLst/>
          </a:prstGeom>
        </p:spPr>
      </p:pic>
      <p:pic>
        <p:nvPicPr>
          <p:cNvPr id="5" name="Picture 4">
            <a:extLst>
              <a:ext uri="{FF2B5EF4-FFF2-40B4-BE49-F238E27FC236}">
                <a16:creationId xmlns:a16="http://schemas.microsoft.com/office/drawing/2014/main" id="{F49ECA81-07BB-3C0A-906D-002E0BBE29D2}"/>
              </a:ext>
            </a:extLst>
          </p:cNvPr>
          <p:cNvPicPr>
            <a:picLocks noChangeAspect="1"/>
          </p:cNvPicPr>
          <p:nvPr/>
        </p:nvPicPr>
        <p:blipFill>
          <a:blip r:embed="rId5"/>
          <a:stretch>
            <a:fillRect/>
          </a:stretch>
        </p:blipFill>
        <p:spPr>
          <a:xfrm>
            <a:off x="7534898" y="2688068"/>
            <a:ext cx="4657102" cy="1737894"/>
          </a:xfrm>
          <a:prstGeom prst="rect">
            <a:avLst/>
          </a:prstGeom>
        </p:spPr>
      </p:pic>
    </p:spTree>
    <p:extLst>
      <p:ext uri="{BB962C8B-B14F-4D97-AF65-F5344CB8AC3E}">
        <p14:creationId xmlns:p14="http://schemas.microsoft.com/office/powerpoint/2010/main" val="10907234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D804-C6B6-DA07-3798-C895FF567B65}"/>
              </a:ext>
            </a:extLst>
          </p:cNvPr>
          <p:cNvSpPr>
            <a:spLocks noGrp="1"/>
          </p:cNvSpPr>
          <p:nvPr>
            <p:ph type="title"/>
          </p:nvPr>
        </p:nvSpPr>
        <p:spPr/>
        <p:txBody>
          <a:bodyPr/>
          <a:lstStyle/>
          <a:p>
            <a:r>
              <a:rPr lang="en-US" dirty="0"/>
              <a:t>Description of the interventions (3)</a:t>
            </a:r>
            <a:endParaRPr lang="en-GB" dirty="0"/>
          </a:p>
        </p:txBody>
      </p:sp>
      <p:sp>
        <p:nvSpPr>
          <p:cNvPr id="3" name="Content Placeholder 2">
            <a:extLst>
              <a:ext uri="{FF2B5EF4-FFF2-40B4-BE49-F238E27FC236}">
                <a16:creationId xmlns:a16="http://schemas.microsoft.com/office/drawing/2014/main" id="{ACD68328-C5FC-EA28-4C88-FBF8E56843BE}"/>
              </a:ext>
            </a:extLst>
          </p:cNvPr>
          <p:cNvSpPr>
            <a:spLocks noGrp="1"/>
          </p:cNvSpPr>
          <p:nvPr>
            <p:ph idx="1"/>
          </p:nvPr>
        </p:nvSpPr>
        <p:spPr>
          <a:xfrm>
            <a:off x="309351" y="3785712"/>
            <a:ext cx="11104124" cy="2026126"/>
          </a:xfrm>
        </p:spPr>
        <p:txBody>
          <a:bodyPr>
            <a:normAutofit/>
          </a:bodyPr>
          <a:lstStyle/>
          <a:p>
            <a:r>
              <a:rPr lang="en-US" sz="2400" dirty="0">
                <a:solidFill>
                  <a:schemeClr val="bg2">
                    <a:lumMod val="10000"/>
                  </a:schemeClr>
                </a:solidFill>
              </a:rPr>
              <a:t>In the standard SMC area, 48 distributors worked over 5 days each month to cover a target of 6816 children</a:t>
            </a:r>
          </a:p>
          <a:p>
            <a:r>
              <a:rPr lang="en-US" sz="2400" dirty="0">
                <a:solidFill>
                  <a:schemeClr val="bg2">
                    <a:lumMod val="10000"/>
                  </a:schemeClr>
                </a:solidFill>
              </a:rPr>
              <a:t>In the DOTs, 200 distributors over 3 days to cover 8078 children</a:t>
            </a:r>
          </a:p>
          <a:p>
            <a:r>
              <a:rPr lang="en-US" sz="2400" dirty="0">
                <a:solidFill>
                  <a:schemeClr val="bg2">
                    <a:lumMod val="10000"/>
                  </a:schemeClr>
                </a:solidFill>
              </a:rPr>
              <a:t>In cSMC, 12 distributors worked over 5 days and 53 volunteers worked over 6 days to cover 2190 children each month </a:t>
            </a:r>
            <a:endParaRPr lang="en-GB" sz="2400" dirty="0">
              <a:solidFill>
                <a:schemeClr val="bg2">
                  <a:lumMod val="10000"/>
                </a:schemeClr>
              </a:solidFill>
            </a:endParaRPr>
          </a:p>
        </p:txBody>
      </p:sp>
      <p:sp>
        <p:nvSpPr>
          <p:cNvPr id="4" name="Slide Number Placeholder 3">
            <a:extLst>
              <a:ext uri="{FF2B5EF4-FFF2-40B4-BE49-F238E27FC236}">
                <a16:creationId xmlns:a16="http://schemas.microsoft.com/office/drawing/2014/main" id="{CF8F25B4-5F74-C6E7-1C9D-B91C0E96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5" name="Tableau 4"/>
          <p:cNvGraphicFramePr>
            <a:graphicFrameLocks noGrp="1"/>
          </p:cNvGraphicFramePr>
          <p:nvPr/>
        </p:nvGraphicFramePr>
        <p:xfrm>
          <a:off x="749147" y="870332"/>
          <a:ext cx="10664327" cy="2666082"/>
        </p:xfrm>
        <a:graphic>
          <a:graphicData uri="http://schemas.openxmlformats.org/drawingml/2006/table">
            <a:tbl>
              <a:tblPr firstRow="1" firstCol="1" bandRow="1"/>
              <a:tblGrid>
                <a:gridCol w="1406878">
                  <a:extLst>
                    <a:ext uri="{9D8B030D-6E8A-4147-A177-3AD203B41FA5}">
                      <a16:colId xmlns:a16="http://schemas.microsoft.com/office/drawing/2014/main" val="3415370302"/>
                    </a:ext>
                  </a:extLst>
                </a:gridCol>
                <a:gridCol w="848902">
                  <a:extLst>
                    <a:ext uri="{9D8B030D-6E8A-4147-A177-3AD203B41FA5}">
                      <a16:colId xmlns:a16="http://schemas.microsoft.com/office/drawing/2014/main" val="1310342117"/>
                    </a:ext>
                  </a:extLst>
                </a:gridCol>
                <a:gridCol w="1077043">
                  <a:extLst>
                    <a:ext uri="{9D8B030D-6E8A-4147-A177-3AD203B41FA5}">
                      <a16:colId xmlns:a16="http://schemas.microsoft.com/office/drawing/2014/main" val="2675418662"/>
                    </a:ext>
                  </a:extLst>
                </a:gridCol>
                <a:gridCol w="1296344">
                  <a:extLst>
                    <a:ext uri="{9D8B030D-6E8A-4147-A177-3AD203B41FA5}">
                      <a16:colId xmlns:a16="http://schemas.microsoft.com/office/drawing/2014/main" val="13416078"/>
                    </a:ext>
                  </a:extLst>
                </a:gridCol>
                <a:gridCol w="1387423">
                  <a:extLst>
                    <a:ext uri="{9D8B030D-6E8A-4147-A177-3AD203B41FA5}">
                      <a16:colId xmlns:a16="http://schemas.microsoft.com/office/drawing/2014/main" val="3220844509"/>
                    </a:ext>
                  </a:extLst>
                </a:gridCol>
                <a:gridCol w="1253899">
                  <a:extLst>
                    <a:ext uri="{9D8B030D-6E8A-4147-A177-3AD203B41FA5}">
                      <a16:colId xmlns:a16="http://schemas.microsoft.com/office/drawing/2014/main" val="1021548983"/>
                    </a:ext>
                  </a:extLst>
                </a:gridCol>
                <a:gridCol w="1128332">
                  <a:extLst>
                    <a:ext uri="{9D8B030D-6E8A-4147-A177-3AD203B41FA5}">
                      <a16:colId xmlns:a16="http://schemas.microsoft.com/office/drawing/2014/main" val="3659720711"/>
                    </a:ext>
                  </a:extLst>
                </a:gridCol>
                <a:gridCol w="1132753">
                  <a:extLst>
                    <a:ext uri="{9D8B030D-6E8A-4147-A177-3AD203B41FA5}">
                      <a16:colId xmlns:a16="http://schemas.microsoft.com/office/drawing/2014/main" val="1940942424"/>
                    </a:ext>
                  </a:extLst>
                </a:gridCol>
                <a:gridCol w="1132753">
                  <a:extLst>
                    <a:ext uri="{9D8B030D-6E8A-4147-A177-3AD203B41FA5}">
                      <a16:colId xmlns:a16="http://schemas.microsoft.com/office/drawing/2014/main" val="2242615222"/>
                    </a:ext>
                  </a:extLst>
                </a:gridCol>
              </a:tblGrid>
              <a:tr h="1128006">
                <a:tc>
                  <a:txBody>
                    <a:bodyPr/>
                    <a:lstStyle/>
                    <a:p>
                      <a:pPr>
                        <a:lnSpc>
                          <a:spcPct val="107000"/>
                        </a:lnSpc>
                        <a:spcAft>
                          <a:spcPts val="0"/>
                        </a:spcAft>
                      </a:pPr>
                      <a:r>
                        <a:rPr lang="en-GB" sz="11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Strategy</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1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of villages</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1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Target population</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1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Number of distributors</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Number of community volunteers</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per pair of distributors</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per volunteer</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gridSpan="2">
                  <a:txBody>
                    <a:bodyPr/>
                    <a:lstStyle/>
                    <a:p>
                      <a:pPr algn="ctr">
                        <a:lnSpc>
                          <a:spcPct val="107000"/>
                        </a:lnSpc>
                        <a:spcAft>
                          <a:spcPts val="0"/>
                        </a:spcAft>
                      </a:pPr>
                      <a:r>
                        <a:rPr lang="en-GB" sz="11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Days worked per cycle</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Distributors   Volunteers</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8575" cap="flat" cmpd="sng" algn="ctr">
                      <a:solidFill>
                        <a:srgbClr val="5B9BD5"/>
                      </a:solidFill>
                      <a:prstDash val="solid"/>
                      <a:round/>
                      <a:headEnd type="none" w="med" len="med"/>
                      <a:tailEnd type="none" w="med" len="med"/>
                    </a:lnB>
                  </a:tcPr>
                </a:tc>
                <a:tc hMerge="1">
                  <a:txBody>
                    <a:bodyPr/>
                    <a:lstStyle/>
                    <a:p>
                      <a:endParaRPr lang="fr-ML"/>
                    </a:p>
                  </a:txBody>
                  <a:tcPr/>
                </a:tc>
                <a:extLst>
                  <a:ext uri="{0D108BD9-81ED-4DB2-BD59-A6C34878D82A}">
                    <a16:rowId xmlns:a16="http://schemas.microsoft.com/office/drawing/2014/main" val="2912989253"/>
                  </a:ext>
                </a:extLst>
              </a:tr>
              <a:tr h="512692">
                <a:tc>
                  <a:txBody>
                    <a:bodyPr/>
                    <a:lstStyle/>
                    <a:p>
                      <a:pP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Standard SMC</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6816</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endParaRPr lang="fr-FR" sz="1100" kern="100">
                        <a:effectLst/>
                        <a:latin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284</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endParaRPr lang="fr-FR" sz="1100" kern="100">
                        <a:effectLst/>
                        <a:latin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lumMod val="95000"/>
                      </a:schemeClr>
                    </a:solidFill>
                  </a:tcPr>
                </a:tc>
                <a:tc>
                  <a:txBody>
                    <a:bodyPr/>
                    <a:lstStyle/>
                    <a:p>
                      <a:pPr algn="ctr">
                        <a:lnSpc>
                          <a:spcPct val="107000"/>
                        </a:lnSpc>
                        <a:spcAft>
                          <a:spcPts val="0"/>
                        </a:spcAft>
                      </a:pPr>
                      <a:r>
                        <a:rPr lang="en-GB" sz="15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5041464"/>
                  </a:ext>
                </a:extLst>
              </a:tr>
              <a:tr h="512692">
                <a:tc>
                  <a:txBody>
                    <a:bodyPr/>
                    <a:lstStyle/>
                    <a:p>
                      <a:pP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DOTS</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8078</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endParaRPr lang="fr-FR" sz="1100" kern="100">
                        <a:effectLst/>
                        <a:latin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endParaRPr lang="fr-FR" sz="1100" kern="100">
                        <a:effectLst/>
                        <a:latin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15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fr-FR" sz="15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07000"/>
                        </a:lnSpc>
                        <a:spcAft>
                          <a:spcPts val="0"/>
                        </a:spcAft>
                      </a:pPr>
                      <a:r>
                        <a:rPr lang="en-GB" sz="15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5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a:noFill/>
                    </a:lnL>
                    <a:lnR>
                      <a:noFill/>
                    </a:lnR>
                    <a:lnT w="12700" cap="flat" cmpd="sng" algn="ctr">
                      <a:solidFill>
                        <a:srgbClr val="5B9BD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256471"/>
                  </a:ext>
                </a:extLst>
              </a:tr>
              <a:tr h="512692">
                <a:tc>
                  <a:txBody>
                    <a:bodyPr/>
                    <a:lstStyle/>
                    <a:p>
                      <a:pPr>
                        <a:lnSpc>
                          <a:spcPct val="107000"/>
                        </a:lnSpc>
                        <a:spcAft>
                          <a:spcPts val="0"/>
                        </a:spcAft>
                      </a:pPr>
                      <a:r>
                        <a:rPr lang="en-GB" sz="11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cSMC</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2190</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365</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tcPr>
                </a:tc>
                <a:tc>
                  <a:txBody>
                    <a:bodyPr/>
                    <a:lstStyle/>
                    <a:p>
                      <a:pPr algn="ctr">
                        <a:lnSpc>
                          <a:spcPct val="107000"/>
                        </a:lnSpc>
                        <a:spcAft>
                          <a:spcPts val="0"/>
                        </a:spcAft>
                      </a:pPr>
                      <a:r>
                        <a:rPr lang="en-GB" sz="15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solidFill>
                      <a:schemeClr val="bg1">
                        <a:lumMod val="95000"/>
                      </a:schemeClr>
                    </a:solidFill>
                  </a:tcPr>
                </a:tc>
                <a:tc>
                  <a:txBody>
                    <a:bodyPr/>
                    <a:lstStyle/>
                    <a:p>
                      <a:pPr algn="ctr">
                        <a:lnSpc>
                          <a:spcPct val="107000"/>
                        </a:lnSpc>
                        <a:spcAft>
                          <a:spcPts val="0"/>
                        </a:spcAft>
                      </a:pPr>
                      <a:r>
                        <a:rPr lang="en-GB" sz="15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28575" cap="flat" cmpd="sng" algn="ctr">
                      <a:solidFill>
                        <a:srgbClr val="5B9BD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8348325"/>
                  </a:ext>
                </a:extLst>
              </a:tr>
            </a:tbl>
          </a:graphicData>
        </a:graphic>
      </p:graphicFrame>
    </p:spTree>
    <p:extLst>
      <p:ext uri="{BB962C8B-B14F-4D97-AF65-F5344CB8AC3E}">
        <p14:creationId xmlns:p14="http://schemas.microsoft.com/office/powerpoint/2010/main" val="1159615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0EB1-DC98-0B07-58EB-FFFBD953B498}"/>
              </a:ext>
            </a:extLst>
          </p:cNvPr>
          <p:cNvSpPr>
            <a:spLocks noGrp="1"/>
          </p:cNvSpPr>
          <p:nvPr>
            <p:ph type="title"/>
          </p:nvPr>
        </p:nvSpPr>
        <p:spPr/>
        <p:txBody>
          <a:bodyPr/>
          <a:lstStyle/>
          <a:p>
            <a:r>
              <a:rPr lang="en-GB" dirty="0">
                <a:solidFill>
                  <a:schemeClr val="accent6">
                    <a:lumMod val="50000"/>
                  </a:schemeClr>
                </a:solidFill>
              </a:rPr>
              <a:t>Study timeline and data collection</a:t>
            </a:r>
          </a:p>
        </p:txBody>
      </p:sp>
      <p:sp>
        <p:nvSpPr>
          <p:cNvPr id="4" name="Slide Number Placeholder 3">
            <a:extLst>
              <a:ext uri="{FF2B5EF4-FFF2-40B4-BE49-F238E27FC236}">
                <a16:creationId xmlns:a16="http://schemas.microsoft.com/office/drawing/2014/main" id="{98522E8A-EE26-8A2A-6622-6C74F2CB2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26F69532-2113-6442-B91D-4757EB67DBEB}"/>
              </a:ext>
            </a:extLst>
          </p:cNvPr>
          <p:cNvGrpSpPr/>
          <p:nvPr/>
        </p:nvGrpSpPr>
        <p:grpSpPr>
          <a:xfrm>
            <a:off x="194768" y="959236"/>
            <a:ext cx="8286561" cy="1831764"/>
            <a:chOff x="577659" y="745407"/>
            <a:chExt cx="8286561" cy="2048789"/>
          </a:xfrm>
        </p:grpSpPr>
        <p:sp>
          <p:nvSpPr>
            <p:cNvPr id="9" name="TextBox 8">
              <a:extLst>
                <a:ext uri="{FF2B5EF4-FFF2-40B4-BE49-F238E27FC236}">
                  <a16:creationId xmlns:a16="http://schemas.microsoft.com/office/drawing/2014/main" id="{5D64784A-101A-8C7B-6D8C-98A94B233E10}"/>
                </a:ext>
              </a:extLst>
            </p:cNvPr>
            <p:cNvSpPr txBox="1"/>
            <p:nvPr/>
          </p:nvSpPr>
          <p:spPr>
            <a:xfrm>
              <a:off x="2272352" y="1180753"/>
              <a:ext cx="1273791" cy="413090"/>
            </a:xfrm>
            <a:prstGeom prst="rect">
              <a:avLst/>
            </a:prstGeom>
            <a:noFill/>
            <a:ln w="28575">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July</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83C4238D-853D-81AF-3028-AC672220C13B}"/>
                </a:ext>
              </a:extLst>
            </p:cNvPr>
            <p:cNvSpPr txBox="1"/>
            <p:nvPr/>
          </p:nvSpPr>
          <p:spPr>
            <a:xfrm>
              <a:off x="3546143" y="1180753"/>
              <a:ext cx="1273791" cy="413090"/>
            </a:xfrm>
            <a:prstGeom prst="rect">
              <a:avLst/>
            </a:prstGeom>
            <a:noFill/>
            <a:ln w="28575">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August</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AC2C7A03-EE9A-1848-6FD7-796E1CBE592D}"/>
                </a:ext>
              </a:extLst>
            </p:cNvPr>
            <p:cNvSpPr txBox="1"/>
            <p:nvPr/>
          </p:nvSpPr>
          <p:spPr>
            <a:xfrm>
              <a:off x="4819934" y="1180753"/>
              <a:ext cx="1587690" cy="413090"/>
            </a:xfrm>
            <a:prstGeom prst="rect">
              <a:avLst/>
            </a:prstGeom>
            <a:noFill/>
            <a:ln w="28575">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September</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0A461942-A70F-C0C4-8E1D-7A4005F3B6B0}"/>
                </a:ext>
              </a:extLst>
            </p:cNvPr>
            <p:cNvSpPr txBox="1"/>
            <p:nvPr/>
          </p:nvSpPr>
          <p:spPr>
            <a:xfrm>
              <a:off x="6387153" y="1180753"/>
              <a:ext cx="1273791" cy="413090"/>
            </a:xfrm>
            <a:prstGeom prst="rect">
              <a:avLst/>
            </a:prstGeom>
            <a:noFill/>
            <a:ln w="28575">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October</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15" name="Arrow: Down 14">
              <a:extLst>
                <a:ext uri="{FF2B5EF4-FFF2-40B4-BE49-F238E27FC236}">
                  <a16:creationId xmlns:a16="http://schemas.microsoft.com/office/drawing/2014/main" id="{C50FA414-15E0-58FA-EF93-43C03D040949}"/>
                </a:ext>
              </a:extLst>
            </p:cNvPr>
            <p:cNvSpPr/>
            <p:nvPr/>
          </p:nvSpPr>
          <p:spPr>
            <a:xfrm rot="10800000">
              <a:off x="1835623" y="1591355"/>
              <a:ext cx="309349" cy="464024"/>
            </a:xfrm>
            <a:prstGeom prst="downArrow">
              <a:avLst/>
            </a:prstGeom>
            <a:solidFill>
              <a:srgbClr val="00B05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Arrow: Down 15">
              <a:extLst>
                <a:ext uri="{FF2B5EF4-FFF2-40B4-BE49-F238E27FC236}">
                  <a16:creationId xmlns:a16="http://schemas.microsoft.com/office/drawing/2014/main" id="{68AF5B37-1528-6446-8767-A36BFE068151}"/>
                </a:ext>
              </a:extLst>
            </p:cNvPr>
            <p:cNvSpPr/>
            <p:nvPr/>
          </p:nvSpPr>
          <p:spPr>
            <a:xfrm rot="10800000">
              <a:off x="2563505" y="1579139"/>
              <a:ext cx="309349" cy="464024"/>
            </a:xfrm>
            <a:prstGeom prst="downArrow">
              <a:avLst/>
            </a:prstGeom>
            <a:solidFill>
              <a:schemeClr val="accent2">
                <a:lumMod val="60000"/>
                <a:lumOff val="4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Arrow: Down 16">
              <a:extLst>
                <a:ext uri="{FF2B5EF4-FFF2-40B4-BE49-F238E27FC236}">
                  <a16:creationId xmlns:a16="http://schemas.microsoft.com/office/drawing/2014/main" id="{D2B949AB-D141-6625-9B57-D859BC80E869}"/>
                </a:ext>
              </a:extLst>
            </p:cNvPr>
            <p:cNvSpPr/>
            <p:nvPr/>
          </p:nvSpPr>
          <p:spPr>
            <a:xfrm rot="10800000">
              <a:off x="3811524" y="1576166"/>
              <a:ext cx="309349" cy="464024"/>
            </a:xfrm>
            <a:prstGeom prst="downArrow">
              <a:avLst/>
            </a:prstGeom>
            <a:solidFill>
              <a:schemeClr val="accent2">
                <a:lumMod val="60000"/>
                <a:lumOff val="4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Arrow: Down 17">
              <a:extLst>
                <a:ext uri="{FF2B5EF4-FFF2-40B4-BE49-F238E27FC236}">
                  <a16:creationId xmlns:a16="http://schemas.microsoft.com/office/drawing/2014/main" id="{D04EDF8C-B205-DD19-31CC-9533B04BD50F}"/>
                </a:ext>
              </a:extLst>
            </p:cNvPr>
            <p:cNvSpPr/>
            <p:nvPr/>
          </p:nvSpPr>
          <p:spPr>
            <a:xfrm rot="10800000">
              <a:off x="6571779" y="1579139"/>
              <a:ext cx="309349" cy="464024"/>
            </a:xfrm>
            <a:prstGeom prst="downArrow">
              <a:avLst/>
            </a:prstGeom>
            <a:solidFill>
              <a:schemeClr val="accent2">
                <a:lumMod val="60000"/>
                <a:lumOff val="4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Arrow: Down 18">
              <a:extLst>
                <a:ext uri="{FF2B5EF4-FFF2-40B4-BE49-F238E27FC236}">
                  <a16:creationId xmlns:a16="http://schemas.microsoft.com/office/drawing/2014/main" id="{B64350C6-2203-FE66-42FA-619972C562B3}"/>
                </a:ext>
              </a:extLst>
            </p:cNvPr>
            <p:cNvSpPr/>
            <p:nvPr/>
          </p:nvSpPr>
          <p:spPr>
            <a:xfrm rot="10800000">
              <a:off x="5229853" y="1570406"/>
              <a:ext cx="309349" cy="464024"/>
            </a:xfrm>
            <a:prstGeom prst="downArrow">
              <a:avLst/>
            </a:prstGeom>
            <a:solidFill>
              <a:schemeClr val="accent2">
                <a:lumMod val="60000"/>
                <a:lumOff val="4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Down 19">
              <a:extLst>
                <a:ext uri="{FF2B5EF4-FFF2-40B4-BE49-F238E27FC236}">
                  <a16:creationId xmlns:a16="http://schemas.microsoft.com/office/drawing/2014/main" id="{97DE82DD-840A-5AF6-D600-FB84A3F63109}"/>
                </a:ext>
              </a:extLst>
            </p:cNvPr>
            <p:cNvSpPr/>
            <p:nvPr/>
          </p:nvSpPr>
          <p:spPr>
            <a:xfrm rot="10800000">
              <a:off x="7463052" y="1606915"/>
              <a:ext cx="309349" cy="464024"/>
            </a:xfrm>
            <a:prstGeom prst="downArrow">
              <a:avLst/>
            </a:prstGeom>
            <a:solidFill>
              <a:schemeClr val="accent5">
                <a:lumMod val="60000"/>
                <a:lumOff val="4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67895FC0-CEC9-9DEC-72D2-A4B7EE0A4721}"/>
                </a:ext>
              </a:extLst>
            </p:cNvPr>
            <p:cNvSpPr txBox="1"/>
            <p:nvPr/>
          </p:nvSpPr>
          <p:spPr>
            <a:xfrm>
              <a:off x="577659" y="2048140"/>
              <a:ext cx="2027205" cy="654058"/>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Training community volunteers</a:t>
              </a:r>
              <a:endParaRPr kumimoji="0" lang="en-GB" sz="16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BF338F9A-7B6D-5064-ABF2-C9375E2A0222}"/>
                </a:ext>
              </a:extLst>
            </p:cNvPr>
            <p:cNvSpPr txBox="1"/>
            <p:nvPr/>
          </p:nvSpPr>
          <p:spPr>
            <a:xfrm>
              <a:off x="4185313" y="2085177"/>
              <a:ext cx="1451212" cy="413090"/>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SMC cycles</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CE4E1CB8-4295-8B40-42D0-FC9E3F20D385}"/>
                </a:ext>
              </a:extLst>
            </p:cNvPr>
            <p:cNvSpPr txBox="1"/>
            <p:nvPr/>
          </p:nvSpPr>
          <p:spPr>
            <a:xfrm>
              <a:off x="7413008" y="2071289"/>
              <a:ext cx="1451212" cy="722907"/>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Household survey</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F47C8708-2D0E-7C43-6024-948ABD6159EF}"/>
                </a:ext>
              </a:extLst>
            </p:cNvPr>
            <p:cNvSpPr txBox="1"/>
            <p:nvPr/>
          </p:nvSpPr>
          <p:spPr>
            <a:xfrm>
              <a:off x="2280308" y="745407"/>
              <a:ext cx="5374945" cy="413090"/>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Passive malaria case detection</a:t>
              </a:r>
              <a:endParaRPr kumimoji="0" lang="en-GB" sz="18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grpSp>
      <p:pic>
        <p:nvPicPr>
          <p:cNvPr id="29" name="Image 9">
            <a:extLst>
              <a:ext uri="{FF2B5EF4-FFF2-40B4-BE49-F238E27FC236}">
                <a16:creationId xmlns:a16="http://schemas.microsoft.com/office/drawing/2014/main" id="{0F60737E-BABD-8CED-84D3-9A9A87D8C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236" y="126038"/>
            <a:ext cx="3136448" cy="2352336"/>
          </a:xfrm>
          <a:prstGeom prst="rect">
            <a:avLst/>
          </a:prstGeom>
        </p:spPr>
      </p:pic>
      <p:sp>
        <p:nvSpPr>
          <p:cNvPr id="31" name="TextBox 30">
            <a:extLst>
              <a:ext uri="{FF2B5EF4-FFF2-40B4-BE49-F238E27FC236}">
                <a16:creationId xmlns:a16="http://schemas.microsoft.com/office/drawing/2014/main" id="{53ADB217-3BB1-E015-BE96-00B48F74E589}"/>
              </a:ext>
            </a:extLst>
          </p:cNvPr>
          <p:cNvSpPr txBox="1"/>
          <p:nvPr/>
        </p:nvSpPr>
        <p:spPr>
          <a:xfrm>
            <a:off x="227947" y="2789207"/>
            <a:ext cx="11763737" cy="3447098"/>
          </a:xfrm>
          <a:prstGeom prst="rect">
            <a:avLst/>
          </a:prstGeom>
          <a:noFill/>
        </p:spPr>
        <p:txBody>
          <a:bodyPr wrap="square">
            <a:spAutoFit/>
          </a:bodyPr>
          <a:lstStyle/>
          <a:p>
            <a:pPr marL="228600" marR="0" lvl="1" indent="0" algn="l" defTabSz="914400" rtl="0" eaLnBrk="1" fontAlgn="auto" latinLnBrk="0" hangingPunct="1">
              <a:lnSpc>
                <a:spcPct val="100000"/>
              </a:lnSpc>
              <a:spcBef>
                <a:spcPct val="0"/>
              </a:spcBef>
              <a:spcAft>
                <a:spcPts val="300"/>
              </a:spcAft>
              <a:buClrTx/>
              <a:buSzTx/>
              <a:buFontTx/>
              <a:buNone/>
              <a:tabLst/>
              <a:defRPr/>
            </a:pPr>
            <a:r>
              <a:rPr kumimoji="0" lang="en-US" sz="1800" b="1"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Household survey:</a:t>
            </a:r>
          </a:p>
          <a:p>
            <a:pPr marL="971550" marR="0" lvl="2"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after last SMC cycle to measure coverage in the previous 4 cycles and adherence to the daily doses : </a:t>
            </a:r>
          </a:p>
          <a:p>
            <a:pPr marL="1428750" marR="0" lvl="3" indent="-285750" algn="l" defTabSz="914400" rtl="0" eaLnBrk="1" fontAlgn="auto" latinLnBrk="0" hangingPunct="1">
              <a:lnSpc>
                <a:spcPct val="100000"/>
              </a:lnSpc>
              <a:spcBef>
                <a:spcPct val="0"/>
              </a:spcBef>
              <a:spcAft>
                <a:spcPts val="3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4 villages were selected in each health area, 30 households per village, a total of 240 households in each approach, and all children in the selected households were surveyed</a:t>
            </a:r>
          </a:p>
          <a:p>
            <a:pPr marL="1428750" marR="0" lvl="3" indent="-285750" algn="l" defTabSz="914400" rtl="0" eaLnBrk="1" fontAlgn="auto" latinLnBrk="0" hangingPunct="1">
              <a:lnSpc>
                <a:spcPct val="100000"/>
              </a:lnSpc>
              <a:spcBef>
                <a:spcPct val="0"/>
              </a:spcBef>
              <a:spcAft>
                <a:spcPts val="3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SMC card inspected for dates of treatment and recording of daily doses</a:t>
            </a:r>
          </a:p>
          <a:p>
            <a:pPr marL="1428750" marR="0" lvl="3" indent="-285750" algn="l" defTabSz="914400" rtl="0" eaLnBrk="1" fontAlgn="auto" latinLnBrk="0" hangingPunct="1">
              <a:lnSpc>
                <a:spcPct val="100000"/>
              </a:lnSpc>
              <a:spcBef>
                <a:spcPct val="0"/>
              </a:spcBef>
              <a:spcAft>
                <a:spcPts val="3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parents were asked about treatment adherence and blister packs inspected for left-over medication</a:t>
            </a:r>
          </a:p>
          <a:p>
            <a:pPr marL="971550" marR="0" lvl="2"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Data were collected using the </a:t>
            </a:r>
            <a:r>
              <a:rPr kumimoji="0" lang="en-US" sz="18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Kobocollect</a:t>
            </a:r>
            <a:r>
              <a:rPr kumimoji="0" lang="en-US"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electronic questionnaire</a:t>
            </a:r>
          </a:p>
          <a:p>
            <a:pPr marL="228600" marR="0" lvl="1" indent="0" algn="l" defTabSz="914400" rtl="0" eaLnBrk="1" fontAlgn="auto" latinLnBrk="0" hangingPunct="1">
              <a:lnSpc>
                <a:spcPct val="100000"/>
              </a:lnSpc>
              <a:spcBef>
                <a:spcPct val="0"/>
              </a:spcBef>
              <a:spcAft>
                <a:spcPts val="300"/>
              </a:spcAft>
              <a:buClrTx/>
              <a:buSzTx/>
              <a:buFontTx/>
              <a:buNone/>
              <a:tabLst/>
              <a:defRPr/>
            </a:pPr>
            <a:r>
              <a:rPr kumimoji="0" lang="pt-BR" sz="1800" b="1"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Malaria surveillance: </a:t>
            </a:r>
            <a:r>
              <a:rPr kumimoji="0" lang="pt-BR"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Individual patient records from clinic registers 2019-2022</a:t>
            </a:r>
          </a:p>
          <a:p>
            <a:pPr marL="228600" marR="0" lvl="1" indent="0" algn="l" defTabSz="914400" rtl="0" eaLnBrk="1" fontAlgn="auto" latinLnBrk="0" hangingPunct="1">
              <a:lnSpc>
                <a:spcPct val="100000"/>
              </a:lnSpc>
              <a:spcBef>
                <a:spcPct val="0"/>
              </a:spcBef>
              <a:spcAft>
                <a:spcPts val="300"/>
              </a:spcAft>
              <a:buClrTx/>
              <a:buSzTx/>
              <a:buFontTx/>
              <a:buNone/>
              <a:tabLst/>
              <a:defRPr/>
            </a:pPr>
            <a:r>
              <a:rPr kumimoji="0" lang="pt-BR" sz="1800" b="1"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Costs: </a:t>
            </a:r>
            <a:r>
              <a:rPr kumimoji="0" lang="pt-BR"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Approximate additional costs estimated, added to the previous estimate of SMC costs</a:t>
            </a:r>
          </a:p>
          <a:p>
            <a:pPr marL="228600" marR="0" lvl="1" indent="0" algn="l" defTabSz="914400" rtl="0" eaLnBrk="1" fontAlgn="auto" latinLnBrk="0" hangingPunct="1">
              <a:lnSpc>
                <a:spcPct val="100000"/>
              </a:lnSpc>
              <a:spcBef>
                <a:spcPct val="0"/>
              </a:spcBef>
              <a:spcAft>
                <a:spcPts val="300"/>
              </a:spcAft>
              <a:buClrTx/>
              <a:buSzTx/>
              <a:buFontTx/>
              <a:buNone/>
              <a:tabLst/>
              <a:defRPr/>
            </a:pPr>
            <a:r>
              <a:rPr kumimoji="0" lang="pt-BR" sz="1800" b="1"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Qualitative data collection: 16 interviews </a:t>
            </a:r>
            <a:r>
              <a:rPr kumimoji="0" lang="fr-FR"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with </a:t>
            </a:r>
            <a:r>
              <a:rPr kumimoji="0" lang="fr-FR" sz="18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health</a:t>
            </a:r>
            <a:r>
              <a:rPr kumimoji="0" lang="fr-FR"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 providers, distribution agents, </a:t>
            </a:r>
            <a:r>
              <a:rPr kumimoji="0" lang="fr-FR" sz="18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community</a:t>
            </a:r>
            <a:r>
              <a:rPr kumimoji="0" lang="fr-FR"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 leaders, and key </a:t>
            </a:r>
            <a:r>
              <a:rPr kumimoji="0" lang="fr-FR" sz="18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informants</a:t>
            </a:r>
            <a:r>
              <a:rPr kumimoji="0" lang="fr-FR"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 3 focus groups, 2 with </a:t>
            </a:r>
            <a:r>
              <a:rPr kumimoji="0" lang="fr-FR" sz="18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female</a:t>
            </a:r>
            <a:r>
              <a:rPr kumimoji="0" lang="fr-FR" sz="18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Calibri" panose="020F0502020204030204" pitchFamily="34" charset="0"/>
                <a:cs typeface="+mn-cs"/>
              </a:rPr>
              <a:t> and 1 with men. </a:t>
            </a:r>
            <a:endParaRPr kumimoji="0" lang="fr-FR" sz="1800" b="1"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20465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641E-76C0-6F9A-F377-02C61EB6AE8D}"/>
              </a:ext>
            </a:extLst>
          </p:cNvPr>
          <p:cNvSpPr>
            <a:spLocks noGrp="1"/>
          </p:cNvSpPr>
          <p:nvPr>
            <p:ph type="title"/>
          </p:nvPr>
        </p:nvSpPr>
        <p:spPr/>
        <p:txBody>
          <a:bodyPr/>
          <a:lstStyle/>
          <a:p>
            <a:r>
              <a:rPr lang="en-GB" dirty="0">
                <a:solidFill>
                  <a:schemeClr val="accent6">
                    <a:lumMod val="50000"/>
                  </a:schemeClr>
                </a:solidFill>
              </a:rPr>
              <a:t>Results: Household survey</a:t>
            </a:r>
          </a:p>
        </p:txBody>
      </p:sp>
      <p:sp>
        <p:nvSpPr>
          <p:cNvPr id="4" name="Slide Number Placeholder 3">
            <a:extLst>
              <a:ext uri="{FF2B5EF4-FFF2-40B4-BE49-F238E27FC236}">
                <a16:creationId xmlns:a16="http://schemas.microsoft.com/office/drawing/2014/main" id="{47458A34-7817-9A37-BC34-9A83399DB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054D92C4-31A9-76D6-4285-93BFD08F10A9}"/>
              </a:ext>
            </a:extLst>
          </p:cNvPr>
          <p:cNvPicPr>
            <a:picLocks noChangeAspect="1"/>
          </p:cNvPicPr>
          <p:nvPr/>
        </p:nvPicPr>
        <p:blipFill>
          <a:blip r:embed="rId2"/>
          <a:stretch>
            <a:fillRect/>
          </a:stretch>
        </p:blipFill>
        <p:spPr>
          <a:xfrm>
            <a:off x="474642" y="1010889"/>
            <a:ext cx="11225427" cy="2470441"/>
          </a:xfrm>
          <a:prstGeom prst="rect">
            <a:avLst/>
          </a:prstGeom>
        </p:spPr>
      </p:pic>
      <p:pic>
        <p:nvPicPr>
          <p:cNvPr id="3" name="Image 2"/>
          <p:cNvPicPr>
            <a:picLocks noChangeAspect="1"/>
          </p:cNvPicPr>
          <p:nvPr/>
        </p:nvPicPr>
        <p:blipFill>
          <a:blip r:embed="rId3"/>
          <a:stretch>
            <a:fillRect/>
          </a:stretch>
        </p:blipFill>
        <p:spPr>
          <a:xfrm>
            <a:off x="9364259" y="223311"/>
            <a:ext cx="2500828" cy="3414530"/>
          </a:xfrm>
          <a:prstGeom prst="rect">
            <a:avLst/>
          </a:prstGeom>
        </p:spPr>
      </p:pic>
      <p:sp>
        <p:nvSpPr>
          <p:cNvPr id="6" name="TextBox 5">
            <a:extLst>
              <a:ext uri="{FF2B5EF4-FFF2-40B4-BE49-F238E27FC236}">
                <a16:creationId xmlns:a16="http://schemas.microsoft.com/office/drawing/2014/main" id="{0DB88ECB-C14F-C2A4-82E4-EEE9A2FD68E7}"/>
              </a:ext>
            </a:extLst>
          </p:cNvPr>
          <p:cNvSpPr txBox="1"/>
          <p:nvPr/>
        </p:nvSpPr>
        <p:spPr>
          <a:xfrm>
            <a:off x="458117" y="3794352"/>
            <a:ext cx="10321888" cy="18466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Very high adherence (according to SMC card, blister pack inspection, and parents recall) in all three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High coverage of 4 cycles in all three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C747C"/>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3841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32D14-871B-C4EC-62E7-B256E27B6E76}"/>
              </a:ext>
            </a:extLst>
          </p:cNvPr>
          <p:cNvSpPr>
            <a:spLocks noGrp="1"/>
          </p:cNvSpPr>
          <p:nvPr>
            <p:ph type="title"/>
          </p:nvPr>
        </p:nvSpPr>
        <p:spPr>
          <a:xfrm>
            <a:off x="352698" y="160127"/>
            <a:ext cx="10465866" cy="772592"/>
          </a:xfrm>
        </p:spPr>
        <p:txBody>
          <a:bodyPr>
            <a:normAutofit/>
          </a:bodyPr>
          <a:lstStyle/>
          <a:p>
            <a:r>
              <a:rPr lang="en-US" sz="3600" b="1" dirty="0">
                <a:solidFill>
                  <a:schemeClr val="accent6">
                    <a:lumMod val="50000"/>
                  </a:schemeClr>
                </a:solidFill>
              </a:rPr>
              <a:t>Results: Cost of different delivery approaches</a:t>
            </a:r>
            <a:endParaRPr lang="fr-FR" dirty="0">
              <a:solidFill>
                <a:schemeClr val="accent6">
                  <a:lumMod val="50000"/>
                </a:schemeClr>
              </a:solidFill>
            </a:endParaRPr>
          </a:p>
        </p:txBody>
      </p:sp>
      <p:sp>
        <p:nvSpPr>
          <p:cNvPr id="4" name="Espace réservé du numéro de diapositive 3">
            <a:extLst>
              <a:ext uri="{FF2B5EF4-FFF2-40B4-BE49-F238E27FC236}">
                <a16:creationId xmlns:a16="http://schemas.microsoft.com/office/drawing/2014/main" id="{4A5713A0-DF77-3C40-D100-6F8AE54B17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10">
            <a:extLst>
              <a:ext uri="{FF2B5EF4-FFF2-40B4-BE49-F238E27FC236}">
                <a16:creationId xmlns:a16="http://schemas.microsoft.com/office/drawing/2014/main" id="{88F75F8D-18D5-9651-9AEC-0AD6FA3D37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34293" y="10074"/>
            <a:ext cx="1064302" cy="1064302"/>
          </a:xfrm>
          <a:prstGeom prst="rect">
            <a:avLst/>
          </a:prstGeom>
        </p:spPr>
      </p:pic>
      <p:pic>
        <p:nvPicPr>
          <p:cNvPr id="6" name="Image 9">
            <a:extLst>
              <a:ext uri="{FF2B5EF4-FFF2-40B4-BE49-F238E27FC236}">
                <a16:creationId xmlns:a16="http://schemas.microsoft.com/office/drawing/2014/main" id="{993B3AF3-878A-6B9C-42D5-CB28232CF97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854701" y="5746183"/>
            <a:ext cx="1223485" cy="11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au 6">
            <a:extLst>
              <a:ext uri="{FF2B5EF4-FFF2-40B4-BE49-F238E27FC236}">
                <a16:creationId xmlns:a16="http://schemas.microsoft.com/office/drawing/2014/main" id="{0F88245C-EDB5-E552-449D-3450096D529B}"/>
              </a:ext>
            </a:extLst>
          </p:cNvPr>
          <p:cNvGraphicFramePr>
            <a:graphicFrameLocks noGrp="1"/>
          </p:cNvGraphicFramePr>
          <p:nvPr/>
        </p:nvGraphicFramePr>
        <p:xfrm>
          <a:off x="539827" y="1074376"/>
          <a:ext cx="11071952" cy="1312330"/>
        </p:xfrm>
        <a:graphic>
          <a:graphicData uri="http://schemas.openxmlformats.org/drawingml/2006/table">
            <a:tbl>
              <a:tblPr firstRow="1" firstCol="1" bandRow="1">
                <a:tableStyleId>{9D7B26C5-4107-4FEC-AEDC-1716B250A1EF}</a:tableStyleId>
              </a:tblPr>
              <a:tblGrid>
                <a:gridCol w="3314640">
                  <a:extLst>
                    <a:ext uri="{9D8B030D-6E8A-4147-A177-3AD203B41FA5}">
                      <a16:colId xmlns:a16="http://schemas.microsoft.com/office/drawing/2014/main" val="3045008233"/>
                    </a:ext>
                  </a:extLst>
                </a:gridCol>
                <a:gridCol w="2465592">
                  <a:extLst>
                    <a:ext uri="{9D8B030D-6E8A-4147-A177-3AD203B41FA5}">
                      <a16:colId xmlns:a16="http://schemas.microsoft.com/office/drawing/2014/main" val="4054703037"/>
                    </a:ext>
                  </a:extLst>
                </a:gridCol>
                <a:gridCol w="2844915">
                  <a:extLst>
                    <a:ext uri="{9D8B030D-6E8A-4147-A177-3AD203B41FA5}">
                      <a16:colId xmlns:a16="http://schemas.microsoft.com/office/drawing/2014/main" val="3526355722"/>
                    </a:ext>
                  </a:extLst>
                </a:gridCol>
                <a:gridCol w="2446805">
                  <a:extLst>
                    <a:ext uri="{9D8B030D-6E8A-4147-A177-3AD203B41FA5}">
                      <a16:colId xmlns:a16="http://schemas.microsoft.com/office/drawing/2014/main" val="2822302071"/>
                    </a:ext>
                  </a:extLst>
                </a:gridCol>
              </a:tblGrid>
              <a:tr h="218858">
                <a:tc>
                  <a:txBody>
                    <a:bodyPr/>
                    <a:lstStyle/>
                    <a:p>
                      <a:pPr algn="l" fontAlgn="t">
                        <a:lnSpc>
                          <a:spcPct val="100000"/>
                        </a:lnSpc>
                        <a:spcBef>
                          <a:spcPts val="0"/>
                        </a:spcBef>
                        <a:spcAft>
                          <a:spcPts val="1000"/>
                        </a:spcAft>
                      </a:pPr>
                      <a:endParaRPr lang="fr-ML" sz="1900" b="1" u="none" strike="noStrike" dirty="0">
                        <a:solidFill>
                          <a:schemeClr val="bg2">
                            <a:lumMod val="10000"/>
                          </a:schemeClr>
                        </a:solidFill>
                        <a:effectLst/>
                        <a:latin typeface="Times New Roman" panose="02020603050405020304" pitchFamily="18" charset="0"/>
                        <a:cs typeface="Times New Roman" panose="02020603050405020304" pitchFamily="18" charset="0"/>
                      </a:endParaRPr>
                    </a:p>
                  </a:txBody>
                  <a:tcPr marL="97520" marR="97520" marT="135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t">
                        <a:lnSpc>
                          <a:spcPct val="100000"/>
                        </a:lnSpc>
                        <a:spcBef>
                          <a:spcPts val="0"/>
                        </a:spcBef>
                        <a:spcAft>
                          <a:spcPts val="1000"/>
                        </a:spcAft>
                      </a:pPr>
                      <a:r>
                        <a:rPr lang="fr-ML" sz="1900" b="1" u="none" strike="noStrike" dirty="0">
                          <a:solidFill>
                            <a:schemeClr val="bg2">
                              <a:lumMod val="10000"/>
                            </a:schemeClr>
                          </a:solidFill>
                          <a:effectLst/>
                          <a:latin typeface="Times New Roman" panose="02020603050405020304" pitchFamily="18" charset="0"/>
                          <a:cs typeface="Times New Roman" panose="02020603050405020304" pitchFamily="18" charset="0"/>
                        </a:rPr>
                        <a:t>Standard</a:t>
                      </a:r>
                      <a:endParaRPr lang="fr-ML" sz="1900" b="0" i="0" u="none" strike="noStrike" dirty="0">
                        <a:solidFill>
                          <a:schemeClr val="bg2">
                            <a:lumMod val="10000"/>
                          </a:schemeClr>
                        </a:solidFill>
                        <a:effectLst/>
                        <a:latin typeface="Times New Roman" panose="02020603050405020304" pitchFamily="18" charset="0"/>
                        <a:cs typeface="Times New Roman" panose="02020603050405020304" pitchFamily="18" charset="0"/>
                      </a:endParaRPr>
                    </a:p>
                  </a:txBody>
                  <a:tcPr marL="97520" marR="97520" marT="13545" marB="0">
                    <a:lnL w="12700" cap="flat" cmpd="sng" algn="ctr">
                      <a:solidFill>
                        <a:schemeClr val="tx1"/>
                      </a:solidFill>
                      <a:prstDash val="solid"/>
                      <a:round/>
                      <a:headEnd type="none" w="med" len="med"/>
                      <a:tailEnd type="none" w="med" len="med"/>
                    </a:lnL>
                  </a:tcPr>
                </a:tc>
                <a:tc>
                  <a:txBody>
                    <a:bodyPr/>
                    <a:lstStyle/>
                    <a:p>
                      <a:pPr algn="ctr" fontAlgn="t">
                        <a:lnSpc>
                          <a:spcPct val="100000"/>
                        </a:lnSpc>
                        <a:spcBef>
                          <a:spcPts val="0"/>
                        </a:spcBef>
                        <a:spcAft>
                          <a:spcPts val="1000"/>
                        </a:spcAft>
                      </a:pPr>
                      <a:r>
                        <a:rPr lang="fr-ML" sz="1900" b="1" u="none" strike="noStrike" dirty="0" err="1">
                          <a:solidFill>
                            <a:schemeClr val="bg2">
                              <a:lumMod val="10000"/>
                            </a:schemeClr>
                          </a:solidFill>
                          <a:effectLst/>
                          <a:latin typeface="Times New Roman" panose="02020603050405020304" pitchFamily="18" charset="0"/>
                          <a:cs typeface="Times New Roman" panose="02020603050405020304" pitchFamily="18" charset="0"/>
                        </a:rPr>
                        <a:t>cSMC</a:t>
                      </a:r>
                      <a:endParaRPr lang="fr-ML" sz="1900" b="0" i="0" u="none" strike="noStrike" dirty="0">
                        <a:solidFill>
                          <a:schemeClr val="bg2">
                            <a:lumMod val="10000"/>
                          </a:schemeClr>
                        </a:solidFill>
                        <a:effectLst/>
                        <a:latin typeface="Times New Roman" panose="02020603050405020304" pitchFamily="18" charset="0"/>
                        <a:cs typeface="Times New Roman" panose="02020603050405020304" pitchFamily="18" charset="0"/>
                      </a:endParaRPr>
                    </a:p>
                  </a:txBody>
                  <a:tcPr marL="97520" marR="97520" marT="13545" marB="0"/>
                </a:tc>
                <a:tc>
                  <a:txBody>
                    <a:bodyPr/>
                    <a:lstStyle/>
                    <a:p>
                      <a:pPr algn="ctr" fontAlgn="t">
                        <a:lnSpc>
                          <a:spcPct val="100000"/>
                        </a:lnSpc>
                        <a:spcBef>
                          <a:spcPts val="0"/>
                        </a:spcBef>
                        <a:spcAft>
                          <a:spcPts val="1000"/>
                        </a:spcAft>
                      </a:pPr>
                      <a:r>
                        <a:rPr lang="fr-ML" sz="1900" b="1" u="none" strike="noStrike" dirty="0" err="1">
                          <a:solidFill>
                            <a:schemeClr val="bg2">
                              <a:lumMod val="10000"/>
                            </a:schemeClr>
                          </a:solidFill>
                          <a:effectLst/>
                          <a:latin typeface="Times New Roman" panose="02020603050405020304" pitchFamily="18" charset="0"/>
                          <a:cs typeface="Times New Roman" panose="02020603050405020304" pitchFamily="18" charset="0"/>
                        </a:rPr>
                        <a:t>DOTs</a:t>
                      </a:r>
                      <a:endParaRPr lang="fr-ML" sz="1900" b="0" i="0" u="none" strike="noStrike" dirty="0">
                        <a:solidFill>
                          <a:schemeClr val="bg2">
                            <a:lumMod val="10000"/>
                          </a:schemeClr>
                        </a:solidFill>
                        <a:effectLst/>
                        <a:latin typeface="Times New Roman" panose="02020603050405020304" pitchFamily="18" charset="0"/>
                        <a:cs typeface="Times New Roman" panose="02020603050405020304" pitchFamily="18" charset="0"/>
                      </a:endParaRPr>
                    </a:p>
                  </a:txBody>
                  <a:tcPr marL="97520" marR="97520" marT="13545" marB="0"/>
                </a:tc>
                <a:extLst>
                  <a:ext uri="{0D108BD9-81ED-4DB2-BD59-A6C34878D82A}">
                    <a16:rowId xmlns:a16="http://schemas.microsoft.com/office/drawing/2014/main" val="2529375804"/>
                  </a:ext>
                </a:extLst>
              </a:tr>
              <a:tr h="384549">
                <a:tc>
                  <a:txBody>
                    <a:bodyPr/>
                    <a:lstStyle/>
                    <a:p>
                      <a:pPr marL="0" algn="l" defTabSz="914400" rtl="0" eaLnBrk="1" fontAlgn="t" latinLnBrk="0" hangingPunct="1">
                        <a:lnSpc>
                          <a:spcPct val="150000"/>
                        </a:lnSpc>
                        <a:spcBef>
                          <a:spcPts val="0"/>
                        </a:spcBef>
                        <a:spcAft>
                          <a:spcPts val="1000"/>
                        </a:spcAft>
                      </a:pPr>
                      <a:r>
                        <a:rPr lang="fr-ML" sz="1900" b="1" u="none" strike="noStrike" kern="1200" dirty="0" err="1">
                          <a:solidFill>
                            <a:schemeClr val="bg2">
                              <a:lumMod val="10000"/>
                            </a:schemeClr>
                          </a:solidFill>
                          <a:effectLst/>
                          <a:latin typeface="Times New Roman" panose="02020603050405020304" pitchFamily="18" charset="0"/>
                          <a:ea typeface="+mn-ea"/>
                          <a:cs typeface="Times New Roman" panose="02020603050405020304" pitchFamily="18" charset="0"/>
                        </a:rPr>
                        <a:t>Cost</a:t>
                      </a:r>
                      <a:r>
                        <a:rPr lang="fr-ML" sz="1900" b="1" u="none" strike="noStrike" kern="1200" dirty="0">
                          <a:solidFill>
                            <a:schemeClr val="bg2">
                              <a:lumMod val="10000"/>
                            </a:schemeClr>
                          </a:solidFill>
                          <a:effectLst/>
                          <a:latin typeface="Times New Roman" panose="02020603050405020304" pitchFamily="18" charset="0"/>
                          <a:ea typeface="+mn-ea"/>
                          <a:cs typeface="Times New Roman" panose="02020603050405020304" pitchFamily="18" charset="0"/>
                        </a:rPr>
                        <a:t> per </a:t>
                      </a:r>
                      <a:r>
                        <a:rPr lang="fr-ML" sz="1900" b="1" u="none" strike="noStrike" kern="1200" dirty="0" err="1">
                          <a:solidFill>
                            <a:schemeClr val="bg2">
                              <a:lumMod val="10000"/>
                            </a:schemeClr>
                          </a:solidFill>
                          <a:effectLst/>
                          <a:latin typeface="Times New Roman" panose="02020603050405020304" pitchFamily="18" charset="0"/>
                          <a:ea typeface="+mn-ea"/>
                          <a:cs typeface="Times New Roman" panose="02020603050405020304" pitchFamily="18" charset="0"/>
                        </a:rPr>
                        <a:t>child</a:t>
                      </a:r>
                      <a:r>
                        <a:rPr lang="fr-ML" sz="1900" b="1" u="none" strike="noStrike" kern="1200" dirty="0">
                          <a:solidFill>
                            <a:schemeClr val="bg2">
                              <a:lumMod val="10000"/>
                            </a:schemeClr>
                          </a:solidFill>
                          <a:effectLst/>
                          <a:latin typeface="Times New Roman" panose="02020603050405020304" pitchFamily="18" charset="0"/>
                          <a:ea typeface="+mn-ea"/>
                          <a:cs typeface="Times New Roman" panose="02020603050405020304" pitchFamily="18" charset="0"/>
                        </a:rPr>
                        <a:t> per cycle (CFA)</a:t>
                      </a:r>
                      <a:endParaRPr lang="fr-ML" sz="1900" b="1" u="none" strike="noStrike" kern="1200" dirty="0">
                        <a:solidFill>
                          <a:schemeClr val="bg2">
                            <a:lumMod val="10000"/>
                          </a:schemeClr>
                        </a:solidFill>
                        <a:effectLst/>
                        <a:highlight>
                          <a:srgbClr val="FFFF00"/>
                        </a:highlight>
                        <a:latin typeface="Times New Roman" panose="02020603050405020304" pitchFamily="18" charset="0"/>
                        <a:ea typeface="+mn-ea"/>
                        <a:cs typeface="Times New Roman" panose="02020603050405020304" pitchFamily="18" charset="0"/>
                      </a:endParaRPr>
                    </a:p>
                    <a:p>
                      <a:pPr marL="0" algn="l" defTabSz="914400" rtl="0" eaLnBrk="1" fontAlgn="t" latinLnBrk="0" hangingPunct="1">
                        <a:lnSpc>
                          <a:spcPct val="150000"/>
                        </a:lnSpc>
                        <a:spcBef>
                          <a:spcPts val="0"/>
                        </a:spcBef>
                        <a:spcAft>
                          <a:spcPts val="1000"/>
                        </a:spcAft>
                      </a:pPr>
                      <a:endParaRPr lang="fr-ML" sz="1900" b="1" u="none" strike="noStrike" kern="1200" dirty="0">
                        <a:solidFill>
                          <a:schemeClr val="bg2">
                            <a:lumMod val="10000"/>
                          </a:schemeClr>
                        </a:solidFill>
                        <a:effectLst/>
                        <a:latin typeface="Times New Roman" panose="02020603050405020304" pitchFamily="18" charset="0"/>
                        <a:ea typeface="+mn-ea"/>
                        <a:cs typeface="Times New Roman" panose="02020603050405020304" pitchFamily="18" charset="0"/>
                      </a:endParaRPr>
                    </a:p>
                  </a:txBody>
                  <a:tcPr marL="97520" marR="97520" marT="135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t" latinLnBrk="0" hangingPunct="1">
                        <a:lnSpc>
                          <a:spcPct val="150000"/>
                        </a:lnSpc>
                        <a:spcBef>
                          <a:spcPts val="0"/>
                        </a:spcBef>
                        <a:spcAft>
                          <a:spcPts val="1000"/>
                        </a:spcAft>
                      </a:pPr>
                      <a:r>
                        <a:rPr lang="fr-ML" sz="1900" b="0" i="0" u="none" strike="noStrike" kern="1200" dirty="0">
                          <a:solidFill>
                            <a:schemeClr val="bg2">
                              <a:lumMod val="10000"/>
                            </a:schemeClr>
                          </a:solidFill>
                          <a:effectLst/>
                          <a:latin typeface="Times New Roman" panose="02020603050405020304" pitchFamily="18" charset="0"/>
                          <a:cs typeface="Times New Roman" panose="02020603050405020304" pitchFamily="18" charset="0"/>
                        </a:rPr>
                        <a:t>2 246 CFA</a:t>
                      </a:r>
                    </a:p>
                  </a:txBody>
                  <a:tcPr marL="97520" marR="97520" marT="13545" marB="0">
                    <a:lnL w="12700" cap="flat" cmpd="sng" algn="ctr">
                      <a:solidFill>
                        <a:schemeClr val="tx1"/>
                      </a:solidFill>
                      <a:prstDash val="solid"/>
                      <a:round/>
                      <a:headEnd type="none" w="med" len="med"/>
                      <a:tailEnd type="none" w="med" len="med"/>
                    </a:lnL>
                  </a:tcPr>
                </a:tc>
                <a:tc>
                  <a:txBody>
                    <a:bodyPr/>
                    <a:lstStyle/>
                    <a:p>
                      <a:pPr marL="0" algn="ctr" defTabSz="914400" rtl="0" eaLnBrk="1" fontAlgn="t" latinLnBrk="0" hangingPunct="1">
                        <a:lnSpc>
                          <a:spcPct val="150000"/>
                        </a:lnSpc>
                        <a:spcBef>
                          <a:spcPts val="0"/>
                        </a:spcBef>
                        <a:spcAft>
                          <a:spcPts val="1000"/>
                        </a:spcAft>
                      </a:pPr>
                      <a:r>
                        <a:rPr lang="fr-ML" sz="1900" b="0" i="0" u="none" strike="noStrike" kern="1200" dirty="0">
                          <a:solidFill>
                            <a:schemeClr val="bg2">
                              <a:lumMod val="10000"/>
                            </a:schemeClr>
                          </a:solidFill>
                          <a:effectLst/>
                          <a:latin typeface="Times New Roman" panose="02020603050405020304" pitchFamily="18" charset="0"/>
                          <a:cs typeface="Times New Roman" panose="02020603050405020304" pitchFamily="18" charset="0"/>
                        </a:rPr>
                        <a:t>2 845 CFA</a:t>
                      </a:r>
                    </a:p>
                  </a:txBody>
                  <a:tcPr marL="97520" marR="97520" marT="13545" marB="0"/>
                </a:tc>
                <a:tc>
                  <a:txBody>
                    <a:bodyPr/>
                    <a:lstStyle/>
                    <a:p>
                      <a:pPr marL="0" algn="ctr" defTabSz="914400" rtl="0" eaLnBrk="1" fontAlgn="t" latinLnBrk="0" hangingPunct="1">
                        <a:lnSpc>
                          <a:spcPct val="150000"/>
                        </a:lnSpc>
                        <a:spcBef>
                          <a:spcPts val="0"/>
                        </a:spcBef>
                        <a:spcAft>
                          <a:spcPts val="1000"/>
                        </a:spcAft>
                      </a:pPr>
                      <a:r>
                        <a:rPr lang="fr-ML" sz="1900" b="0" i="0" u="none" strike="noStrike" kern="1200" dirty="0">
                          <a:solidFill>
                            <a:schemeClr val="bg2">
                              <a:lumMod val="10000"/>
                            </a:schemeClr>
                          </a:solidFill>
                          <a:effectLst/>
                          <a:latin typeface="Times New Roman" panose="02020603050405020304" pitchFamily="18" charset="0"/>
                          <a:cs typeface="Times New Roman" panose="02020603050405020304" pitchFamily="18" charset="0"/>
                        </a:rPr>
                        <a:t>3 071 CFA</a:t>
                      </a:r>
                    </a:p>
                  </a:txBody>
                  <a:tcPr marL="97520" marR="97520" marT="13545" marB="0"/>
                </a:tc>
                <a:extLst>
                  <a:ext uri="{0D108BD9-81ED-4DB2-BD59-A6C34878D82A}">
                    <a16:rowId xmlns:a16="http://schemas.microsoft.com/office/drawing/2014/main" val="2792361796"/>
                  </a:ext>
                </a:extLst>
              </a:tr>
            </a:tbl>
          </a:graphicData>
        </a:graphic>
      </p:graphicFrame>
      <p:sp>
        <p:nvSpPr>
          <p:cNvPr id="9" name="TextBox 8">
            <a:extLst>
              <a:ext uri="{FF2B5EF4-FFF2-40B4-BE49-F238E27FC236}">
                <a16:creationId xmlns:a16="http://schemas.microsoft.com/office/drawing/2014/main" id="{67A8FC95-EAFB-1191-55D8-4800E45E6C6B}"/>
              </a:ext>
            </a:extLst>
          </p:cNvPr>
          <p:cNvSpPr txBox="1"/>
          <p:nvPr/>
        </p:nvSpPr>
        <p:spPr>
          <a:xfrm>
            <a:off x="539827" y="2637620"/>
            <a:ext cx="10983816" cy="304698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Costs</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were</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estimated</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from the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additional</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cost</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of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DOTs</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and cSMC,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above</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costs</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of standard SMC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additional</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training, supervision, and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volunteer</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distributor</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costs</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per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child</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per cycle,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added</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to the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previous</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estimate</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of the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cost</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of SMC per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child</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in Mali (0.86 USD per cycle per </a:t>
            </a:r>
            <a:r>
              <a:rPr kumimoji="0" lang="fr-ML"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child</a:t>
            </a:r>
            <a:r>
              <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Diawara et al. Malaria Journal </a:t>
            </a:r>
            <a:r>
              <a:rPr kumimoji="0" lang="en-US" alt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2021 20:128)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DOTs </a:t>
            </a:r>
            <a:r>
              <a:rPr lang="en-US" sz="2400" dirty="0">
                <a:solidFill>
                  <a:schemeClr val="bg2">
                    <a:lumMod val="10000"/>
                  </a:schemeClr>
                </a:solidFill>
                <a:latin typeface="Arial" panose="020B0604020202020204"/>
                <a:cs typeface="Calibri" panose="020F0502020204030204" pitchFamily="34" charset="0"/>
              </a:rPr>
              <a:t>cost is</a:t>
            </a:r>
            <a:r>
              <a:rPr kumimoji="0" 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37% higher than for standard SMC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chemeClr val="bg2">
                    <a:lumMod val="10000"/>
                  </a:schemeClr>
                </a:solidFill>
                <a:effectLst/>
                <a:uLnTx/>
                <a:uFillTx/>
                <a:latin typeface="Arial" panose="020B0604020202020204"/>
                <a:ea typeface="+mn-ea"/>
                <a:cs typeface="Calibri" panose="020F0502020204030204" pitchFamily="34" charset="0"/>
              </a:rPr>
              <a:t>cSMC</a:t>
            </a:r>
            <a:r>
              <a:rPr kumimoji="0" lang="en-US"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rPr>
              <a:t> cost is 27% higher than for standard SMC</a:t>
            </a:r>
            <a:endParaRPr kumimoji="0" lang="fr-ML" sz="2400" b="0" i="0" u="none" strike="noStrike" kern="1200" cap="none" spc="0" normalizeH="0" baseline="0" noProof="0" dirty="0">
              <a:ln>
                <a:noFill/>
              </a:ln>
              <a:solidFill>
                <a:schemeClr val="bg2">
                  <a:lumMod val="10000"/>
                </a:schemeClr>
              </a:solidFill>
              <a:effectLst/>
              <a:uLnTx/>
              <a:uFillTx/>
              <a:latin typeface="Arial" panose="020B0604020202020204"/>
              <a:ea typeface="+mn-ea"/>
              <a:cs typeface="Calibri" panose="020F0502020204030204" pitchFamily="34" charset="0"/>
            </a:endParaRPr>
          </a:p>
        </p:txBody>
      </p:sp>
    </p:spTree>
    <p:extLst>
      <p:ext uri="{BB962C8B-B14F-4D97-AF65-F5344CB8AC3E}">
        <p14:creationId xmlns:p14="http://schemas.microsoft.com/office/powerpoint/2010/main" val="15630702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E5B1-F571-6998-70D6-23B6612B8140}"/>
              </a:ext>
            </a:extLst>
          </p:cNvPr>
          <p:cNvSpPr>
            <a:spLocks noGrp="1"/>
          </p:cNvSpPr>
          <p:nvPr>
            <p:ph type="title"/>
          </p:nvPr>
        </p:nvSpPr>
        <p:spPr/>
        <p:txBody>
          <a:bodyPr/>
          <a:lstStyle/>
          <a:p>
            <a:r>
              <a:rPr lang="en-US" dirty="0">
                <a:solidFill>
                  <a:schemeClr val="accent1">
                    <a:lumMod val="75000"/>
                  </a:schemeClr>
                </a:solidFill>
              </a:rPr>
              <a:t>Qualitative findings: adherence</a:t>
            </a:r>
            <a:endParaRPr lang="en-GB" dirty="0">
              <a:solidFill>
                <a:schemeClr val="accent1">
                  <a:lumMod val="75000"/>
                </a:schemeClr>
              </a:solidFill>
            </a:endParaRPr>
          </a:p>
        </p:txBody>
      </p:sp>
      <p:sp>
        <p:nvSpPr>
          <p:cNvPr id="3" name="Content Placeholder 2">
            <a:extLst>
              <a:ext uri="{FF2B5EF4-FFF2-40B4-BE49-F238E27FC236}">
                <a16:creationId xmlns:a16="http://schemas.microsoft.com/office/drawing/2014/main" id="{FD7270D7-DB7B-7D71-6C70-DDAAF1A3608B}"/>
              </a:ext>
            </a:extLst>
          </p:cNvPr>
          <p:cNvSpPr>
            <a:spLocks noGrp="1"/>
          </p:cNvSpPr>
          <p:nvPr>
            <p:ph idx="1"/>
          </p:nvPr>
        </p:nvSpPr>
        <p:spPr>
          <a:xfrm>
            <a:off x="474641" y="1460500"/>
            <a:ext cx="11125479" cy="4351338"/>
          </a:xfrm>
        </p:spPr>
        <p:txBody>
          <a:bodyPr>
            <a:normAutofit/>
          </a:bodyPr>
          <a:lstStyle/>
          <a:p>
            <a:r>
              <a:rPr lang="fr-FR" sz="22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With</a:t>
            </a:r>
            <a:r>
              <a:rPr lang="fr-FR" sz="22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standard SMC, not all </a:t>
            </a:r>
            <a:r>
              <a:rPr lang="fr-FR" sz="22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children</a:t>
            </a:r>
            <a:r>
              <a:rPr lang="fr-FR" sz="22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who</a:t>
            </a:r>
            <a:r>
              <a:rPr lang="fr-FR" sz="22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22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received</a:t>
            </a:r>
            <a:r>
              <a:rPr lang="fr-FR" sz="22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the first dose </a:t>
            </a:r>
            <a:r>
              <a:rPr lang="fr-FR" sz="22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received</a:t>
            </a:r>
            <a:r>
              <a:rPr lang="fr-FR" sz="22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all the second and </a:t>
            </a:r>
            <a:r>
              <a:rPr lang="fr-FR" sz="2200"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third</a:t>
            </a:r>
            <a:r>
              <a:rPr lang="fr-FR" sz="22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doses:</a:t>
            </a:r>
          </a:p>
          <a:p>
            <a:r>
              <a:rPr lang="fr-FR" sz="18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1800" i="1" dirty="0">
                <a:solidFill>
                  <a:schemeClr val="bg2">
                    <a:lumMod val="10000"/>
                  </a:schemeClr>
                </a:solidFill>
                <a:effectLst/>
                <a:latin typeface="Times New Roman" panose="02020603050405020304" pitchFamily="18" charset="0"/>
                <a:ea typeface="Calibri" panose="020F0502020204030204" pitchFamily="34" charset="0"/>
                <a:cs typeface="Segoe UI" panose="020B0502040204020203" pitchFamily="34" charset="0"/>
              </a:rPr>
              <a:t>"</a:t>
            </a:r>
            <a:r>
              <a:rPr lang="fr-FR" sz="2100" i="1" dirty="0">
                <a:solidFill>
                  <a:schemeClr val="bg2">
                    <a:lumMod val="10000"/>
                  </a:schemeClr>
                </a:solidFill>
                <a:latin typeface="Times New Roman" panose="02020603050405020304" pitchFamily="18" charset="0"/>
                <a:cs typeface="Times New Roman" panose="02020603050405020304" pitchFamily="18" charset="0"/>
              </a:rPr>
              <a:t>There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is</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too</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much</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wastage</a:t>
            </a:r>
            <a:r>
              <a:rPr lang="fr-FR" sz="2100" i="1" dirty="0">
                <a:solidFill>
                  <a:schemeClr val="bg2">
                    <a:lumMod val="10000"/>
                  </a:schemeClr>
                </a:solidFill>
                <a:latin typeface="Times New Roman" panose="02020603050405020304" pitchFamily="18" charset="0"/>
                <a:cs typeface="Times New Roman" panose="02020603050405020304" pitchFamily="18" charset="0"/>
              </a:rPr>
              <a:t> in the standard SMC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strategy</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because</a:t>
            </a:r>
            <a:r>
              <a:rPr lang="fr-FR" sz="2100" i="1" dirty="0">
                <a:solidFill>
                  <a:schemeClr val="bg2">
                    <a:lumMod val="10000"/>
                  </a:schemeClr>
                </a:solidFill>
                <a:latin typeface="Times New Roman" panose="02020603050405020304" pitchFamily="18" charset="0"/>
                <a:cs typeface="Times New Roman" panose="02020603050405020304" pitchFamily="18" charset="0"/>
              </a:rPr>
              <a:t> the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drugs</a:t>
            </a:r>
            <a:r>
              <a:rPr lang="fr-FR" sz="2100" i="1" dirty="0">
                <a:solidFill>
                  <a:schemeClr val="bg2">
                    <a:lumMod val="10000"/>
                  </a:schemeClr>
                </a:solidFill>
                <a:latin typeface="Times New Roman" panose="02020603050405020304" pitchFamily="18" charset="0"/>
                <a:cs typeface="Times New Roman" panose="02020603050405020304" pitchFamily="18" charset="0"/>
              </a:rPr>
              <a:t> are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given</a:t>
            </a:r>
            <a:r>
              <a:rPr lang="fr-FR" sz="2100" i="1" dirty="0">
                <a:solidFill>
                  <a:schemeClr val="bg2">
                    <a:lumMod val="10000"/>
                  </a:schemeClr>
                </a:solidFill>
                <a:latin typeface="Times New Roman" panose="02020603050405020304" pitchFamily="18" charset="0"/>
                <a:cs typeface="Times New Roman" panose="02020603050405020304" pitchFamily="18" charset="0"/>
              </a:rPr>
              <a:t> to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other</a:t>
            </a:r>
            <a:r>
              <a:rPr lang="fr-FR" sz="2100" i="1" dirty="0">
                <a:solidFill>
                  <a:schemeClr val="bg2">
                    <a:lumMod val="10000"/>
                  </a:schemeClr>
                </a:solidFill>
                <a:latin typeface="Times New Roman" panose="02020603050405020304" pitchFamily="18" charset="0"/>
                <a:cs typeface="Times New Roman" panose="02020603050405020304" pitchFamily="18" charset="0"/>
              </a:rPr>
              <a:t> people,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they</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don't</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give</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them</a:t>
            </a:r>
            <a:r>
              <a:rPr lang="fr-FR" sz="2100" i="1" dirty="0">
                <a:solidFill>
                  <a:schemeClr val="bg2">
                    <a:lumMod val="10000"/>
                  </a:schemeClr>
                </a:solidFill>
                <a:latin typeface="Times New Roman" panose="02020603050405020304" pitchFamily="18" charset="0"/>
                <a:cs typeface="Times New Roman" panose="02020603050405020304" pitchFamily="18" charset="0"/>
              </a:rPr>
              <a:t> to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their</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children</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then</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their</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children</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will</a:t>
            </a:r>
            <a:r>
              <a:rPr lang="fr-FR" sz="2100" i="1" dirty="0">
                <a:solidFill>
                  <a:schemeClr val="bg2">
                    <a:lumMod val="10000"/>
                  </a:schemeClr>
                </a:solidFill>
                <a:latin typeface="Times New Roman" panose="02020603050405020304" pitchFamily="18" charset="0"/>
                <a:cs typeface="Times New Roman" panose="02020603050405020304" pitchFamily="18" charset="0"/>
              </a:rPr>
              <a:t> not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be</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protected</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against</a:t>
            </a:r>
            <a:r>
              <a:rPr lang="fr-FR" sz="2100" i="1" dirty="0">
                <a:solidFill>
                  <a:schemeClr val="bg2">
                    <a:lumMod val="10000"/>
                  </a:schemeClr>
                </a:solidFill>
                <a:latin typeface="Times New Roman" panose="02020603050405020304" pitchFamily="18" charset="0"/>
                <a:cs typeface="Times New Roman" panose="02020603050405020304" pitchFamily="18" charset="0"/>
              </a:rPr>
              <a:t> malaria." </a:t>
            </a:r>
            <a:r>
              <a:rPr lang="fr-FR" sz="2100" dirty="0">
                <a:solidFill>
                  <a:schemeClr val="bg2">
                    <a:lumMod val="10000"/>
                  </a:schemeClr>
                </a:solidFill>
                <a:latin typeface="Times New Roman" panose="02020603050405020304" pitchFamily="18" charset="0"/>
                <a:cs typeface="Times New Roman" panose="02020603050405020304" pitchFamily="18" charset="0"/>
              </a:rPr>
              <a:t>EIA-LEAD-H-CSCO</a:t>
            </a:r>
          </a:p>
          <a:p>
            <a:r>
              <a:rPr lang="fr-FR" sz="2100" i="1" dirty="0">
                <a:solidFill>
                  <a:schemeClr val="bg2">
                    <a:lumMod val="10000"/>
                  </a:schemeClr>
                </a:solidFill>
                <a:latin typeface="Times New Roman" panose="02020603050405020304" pitchFamily="18" charset="0"/>
                <a:cs typeface="Times New Roman" panose="02020603050405020304" pitchFamily="18" charset="0"/>
              </a:rPr>
              <a:t>" If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you</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try</a:t>
            </a:r>
            <a:r>
              <a:rPr lang="fr-FR" sz="2100" i="1" dirty="0">
                <a:solidFill>
                  <a:schemeClr val="bg2">
                    <a:lumMod val="10000"/>
                  </a:schemeClr>
                </a:solidFill>
                <a:latin typeface="Times New Roman" panose="02020603050405020304" pitchFamily="18" charset="0"/>
                <a:cs typeface="Times New Roman" panose="02020603050405020304" pitchFamily="18" charset="0"/>
              </a:rPr>
              <a:t> to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see</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there</a:t>
            </a:r>
            <a:r>
              <a:rPr lang="fr-FR" sz="2100" i="1" dirty="0">
                <a:solidFill>
                  <a:schemeClr val="bg2">
                    <a:lumMod val="10000"/>
                  </a:schemeClr>
                </a:solidFill>
                <a:latin typeface="Times New Roman" panose="02020603050405020304" pitchFamily="18" charset="0"/>
                <a:cs typeface="Times New Roman" panose="02020603050405020304" pitchFamily="18" charset="0"/>
              </a:rPr>
              <a:t> are a lot of parents of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children</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who</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don't</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give</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these</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other</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two</a:t>
            </a:r>
            <a:r>
              <a:rPr lang="fr-FR" sz="2100" i="1" dirty="0">
                <a:solidFill>
                  <a:schemeClr val="bg2">
                    <a:lumMod val="10000"/>
                  </a:schemeClr>
                </a:solidFill>
                <a:latin typeface="Times New Roman" panose="02020603050405020304" pitchFamily="18" charset="0"/>
                <a:cs typeface="Times New Roman" panose="02020603050405020304" pitchFamily="18" charset="0"/>
              </a:rPr>
              <a:t> doses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that</a:t>
            </a:r>
            <a:r>
              <a:rPr lang="fr-FR" sz="2100" i="1" dirty="0">
                <a:solidFill>
                  <a:schemeClr val="bg2">
                    <a:lumMod val="10000"/>
                  </a:schemeClr>
                </a:solidFill>
                <a:latin typeface="Times New Roman" panose="02020603050405020304" pitchFamily="18" charset="0"/>
                <a:cs typeface="Times New Roman" panose="02020603050405020304" pitchFamily="18" charset="0"/>
              </a:rPr>
              <a:t> have been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given</a:t>
            </a:r>
            <a:r>
              <a:rPr lang="fr-FR" sz="2100" i="1" dirty="0">
                <a:solidFill>
                  <a:schemeClr val="bg2">
                    <a:lumMod val="10000"/>
                  </a:schemeClr>
                </a:solidFill>
                <a:latin typeface="Times New Roman" panose="02020603050405020304" pitchFamily="18" charset="0"/>
                <a:cs typeface="Times New Roman" panose="02020603050405020304" pitchFamily="18" charset="0"/>
              </a:rPr>
              <a:t> to </a:t>
            </a:r>
            <a:r>
              <a:rPr lang="fr-FR" sz="2100" i="1" dirty="0" err="1">
                <a:solidFill>
                  <a:schemeClr val="bg2">
                    <a:lumMod val="10000"/>
                  </a:schemeClr>
                </a:solidFill>
                <a:latin typeface="Times New Roman" panose="02020603050405020304" pitchFamily="18" charset="0"/>
                <a:cs typeface="Times New Roman" panose="02020603050405020304" pitchFamily="18" charset="0"/>
              </a:rPr>
              <a:t>them</a:t>
            </a:r>
            <a:r>
              <a:rPr lang="fr-FR" sz="2100" i="1" dirty="0">
                <a:solidFill>
                  <a:schemeClr val="bg2">
                    <a:lumMod val="10000"/>
                  </a:schemeClr>
                </a:solidFill>
                <a:latin typeface="Times New Roman" panose="02020603050405020304" pitchFamily="18" charset="0"/>
                <a:cs typeface="Times New Roman" panose="02020603050405020304" pitchFamily="18" charset="0"/>
              </a:rPr>
              <a:t>." </a:t>
            </a:r>
            <a:r>
              <a:rPr lang="fr-FR" sz="2100" dirty="0">
                <a:solidFill>
                  <a:schemeClr val="bg2">
                    <a:lumMod val="10000"/>
                  </a:schemeClr>
                </a:solidFill>
                <a:latin typeface="Times New Roman" panose="02020603050405020304" pitchFamily="18" charset="0"/>
                <a:cs typeface="Times New Roman" panose="02020603050405020304" pitchFamily="18" charset="0"/>
              </a:rPr>
              <a:t>FGD-FEMMES-CSCOM-</a:t>
            </a:r>
            <a:r>
              <a:rPr lang="fr-FR" sz="2100" dirty="0" err="1">
                <a:solidFill>
                  <a:schemeClr val="bg2">
                    <a:lumMod val="10000"/>
                  </a:schemeClr>
                </a:solidFill>
                <a:latin typeface="Times New Roman" panose="02020603050405020304" pitchFamily="18" charset="0"/>
                <a:cs typeface="Times New Roman" panose="02020603050405020304" pitchFamily="18" charset="0"/>
              </a:rPr>
              <a:t>Falakono</a:t>
            </a:r>
            <a:r>
              <a:rPr lang="fr-FR" sz="2100" dirty="0">
                <a:solidFill>
                  <a:schemeClr val="bg2">
                    <a:lumMod val="10000"/>
                  </a:schemeClr>
                </a:solidFill>
                <a:latin typeface="Times New Roman" panose="02020603050405020304" pitchFamily="18" charset="0"/>
                <a:cs typeface="Times New Roman" panose="02020603050405020304" pitchFamily="18" charset="0"/>
              </a:rPr>
              <a:t>-Participant 2.</a:t>
            </a:r>
            <a:endParaRPr lang="en-GB" sz="2100" dirty="0">
              <a:solidFill>
                <a:schemeClr val="bg2">
                  <a:lumMod val="10000"/>
                </a:schemeClr>
              </a:solidFill>
              <a:latin typeface="Times New Roman" panose="02020603050405020304" pitchFamily="18" charset="0"/>
              <a:cs typeface="Times New Roman" panose="02020603050405020304" pitchFamily="18" charset="0"/>
            </a:endParaRPr>
          </a:p>
          <a:p>
            <a:endParaRPr lang="en-GB" sz="1800" dirty="0"/>
          </a:p>
        </p:txBody>
      </p:sp>
      <p:sp>
        <p:nvSpPr>
          <p:cNvPr id="4" name="Slide Number Placeholder 3">
            <a:extLst>
              <a:ext uri="{FF2B5EF4-FFF2-40B4-BE49-F238E27FC236}">
                <a16:creationId xmlns:a16="http://schemas.microsoft.com/office/drawing/2014/main" id="{7B9E4A2A-CC05-1F3D-2D07-96DED66B30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5BDA1AD-DF72-398A-8691-085299026787}"/>
              </a:ext>
            </a:extLst>
          </p:cNvPr>
          <p:cNvSpPr txBox="1"/>
          <p:nvPr/>
        </p:nvSpPr>
        <p:spPr>
          <a:xfrm>
            <a:off x="820922" y="4206028"/>
            <a:ext cx="1055015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After</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the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campaign</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packets</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of SMC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pills</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were</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seen</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on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garbage</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dumps in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some</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families</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indicating</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that</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those</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doses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weren't</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r>
              <a:rPr kumimoji="0" lang="fr-FR" sz="2200" b="0" i="0" u="none" strike="noStrike" kern="1200" cap="none" spc="0" normalizeH="0" baseline="0" noProof="0" dirty="0" err="1">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administered</a:t>
            </a:r>
            <a:r>
              <a:rPr kumimoji="0" lang="fr-FR"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rPr>
              <a:t>. </a:t>
            </a:r>
            <a:endParaRPr kumimoji="0" lang="en-GB" sz="22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68278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E4C777-E187-BE62-A53E-77A5F447E21E}"/>
              </a:ext>
            </a:extLst>
          </p:cNvPr>
          <p:cNvSpPr>
            <a:spLocks noGrp="1"/>
          </p:cNvSpPr>
          <p:nvPr>
            <p:ph idx="1"/>
          </p:nvPr>
        </p:nvSpPr>
        <p:spPr>
          <a:xfrm>
            <a:off x="400215" y="1348858"/>
            <a:ext cx="11635842" cy="4860556"/>
          </a:xfrm>
        </p:spPr>
        <p:txBody>
          <a:bodyPr>
            <a:normAutofit fontScale="62500" lnSpcReduction="20000"/>
          </a:bodyPr>
          <a:lstStyle/>
          <a:p>
            <a:r>
              <a:rPr lang="en-GB" sz="3300" dirty="0">
                <a:solidFill>
                  <a:schemeClr val="bg2">
                    <a:lumMod val="10000"/>
                  </a:schemeClr>
                </a:solidFill>
              </a:rPr>
              <a:t>DOTs: </a:t>
            </a:r>
          </a:p>
          <a:p>
            <a:pPr>
              <a:lnSpc>
                <a:spcPct val="120000"/>
              </a:lnSpc>
              <a:spcBef>
                <a:spcPts val="0"/>
              </a:spcBef>
            </a:pP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We</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think</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it's</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 good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strategy</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as P2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just</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said</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there</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were</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women</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who</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threw</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away</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the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rest</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of the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drugs</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instead</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of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giving</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those</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other</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two</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doses to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their</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children</a:t>
            </a:r>
            <a:r>
              <a:rPr lang="fr-FR" sz="3300" i="1"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fr-FR" sz="33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FGD-FEMMES-CSCOM-WACORO-P3.</a:t>
            </a:r>
            <a:r>
              <a:rPr lang="en-GB" sz="33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 </a:t>
            </a:r>
            <a:r>
              <a:rPr lang="fr-FR" sz="3300" dirty="0">
                <a:solidFill>
                  <a:schemeClr val="bg2">
                    <a:lumMod val="10000"/>
                  </a:schemeClr>
                </a:solidFill>
                <a:latin typeface="Times New Roman" panose="02020603050405020304" pitchFamily="18" charset="0"/>
                <a:ea typeface="Calibri" panose="020F0502020204030204" pitchFamily="34" charset="0"/>
              </a:rPr>
              <a:t>M-CENTRAL-DIOILA</a:t>
            </a:r>
          </a:p>
          <a:p>
            <a:endParaRPr lang="fr-FR" sz="3300" dirty="0">
              <a:solidFill>
                <a:schemeClr val="bg2">
                  <a:lumMod val="10000"/>
                </a:schemeClr>
              </a:solidFill>
              <a:latin typeface="Times New Roman" panose="02020603050405020304" pitchFamily="18" charset="0"/>
              <a:ea typeface="Calibri" panose="020F0502020204030204" pitchFamily="34" charset="0"/>
            </a:endParaRPr>
          </a:p>
          <a:p>
            <a:r>
              <a:rPr lang="fr-FR" sz="3300" dirty="0">
                <a:solidFill>
                  <a:schemeClr val="bg2">
                    <a:lumMod val="10000"/>
                  </a:schemeClr>
                </a:solidFill>
                <a:latin typeface="Times New Roman" panose="02020603050405020304" pitchFamily="18" charset="0"/>
                <a:ea typeface="Calibri" panose="020F0502020204030204" pitchFamily="34" charset="0"/>
              </a:rPr>
              <a:t>cSMC:</a:t>
            </a:r>
          </a:p>
          <a:p>
            <a:pPr algn="just">
              <a:lnSpc>
                <a:spcPct val="120000"/>
              </a:lnSpc>
              <a:spcBef>
                <a:spcPts val="0"/>
              </a:spcBef>
            </a:pP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"For me,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they</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have to continue </a:t>
            </a:r>
            <a:r>
              <a:rPr lang="fr-FR" sz="3300" i="1" dirty="0" err="1">
                <a:solidFill>
                  <a:schemeClr val="bg2">
                    <a:lumMod val="10000"/>
                  </a:schemeClr>
                </a:solidFill>
                <a:latin typeface="Times New Roman" panose="02020603050405020304" pitchFamily="18" charset="0"/>
                <a:cs typeface="Times New Roman" panose="02020603050405020304" pitchFamily="18" charset="0"/>
              </a:rPr>
              <a:t>with</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strategy</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with</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community</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monitoring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because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mothers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of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children</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are not the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same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There are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some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who</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give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all </a:t>
            </a:r>
            <a:r>
              <a:rPr lang="fr-FR" sz="3300" i="1" dirty="0">
                <a:solidFill>
                  <a:schemeClr val="bg2">
                    <a:lumMod val="10000"/>
                  </a:schemeClr>
                </a:solidFill>
                <a:latin typeface="Times New Roman" panose="02020603050405020304" pitchFamily="18" charset="0"/>
                <a:cs typeface="Times New Roman" panose="02020603050405020304" pitchFamily="18" charset="0"/>
              </a:rPr>
              <a:t>the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doses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correctly</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but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others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do not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give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other</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doses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entrusted</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them</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all."</a:t>
            </a:r>
            <a:r>
              <a:rPr lang="fr-FR" sz="33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EIA-LEAD-H-CSCOM-SANANKORO-TEGUERE.</a:t>
            </a:r>
            <a:endParaRPr lang="en-GB" sz="33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"If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you</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see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that</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volunter</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have been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asked</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visit</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families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see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if the doses are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being</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administered</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all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this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is for the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success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of the SMC.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When</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you</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spend</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money on a job,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you'll</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have to follow up to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see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if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it's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done</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right. For me, follow-up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is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very</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important in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this</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300" i="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work</a:t>
            </a:r>
            <a:r>
              <a:rPr lang="fr-FR" sz="3300" i="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33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FGD-MEN-CSCOM-SANANKORO-TEGUERE-P9.</a:t>
            </a:r>
            <a:endParaRPr lang="en-GB" sz="33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A19C368F-8B7B-B12F-0E5A-B9C43D8714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61861E41-3E1F-C558-A8BB-7E7E2D123532}"/>
              </a:ext>
            </a:extLst>
          </p:cNvPr>
          <p:cNvSpPr txBox="1">
            <a:spLocks/>
          </p:cNvSpPr>
          <p:nvPr/>
        </p:nvSpPr>
        <p:spPr>
          <a:xfrm>
            <a:off x="627042" y="312527"/>
            <a:ext cx="11335439" cy="985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lumMod val="50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j-ea"/>
                <a:cs typeface="Arial" panose="020B0604020202020204" pitchFamily="34" charset="0"/>
              </a:rPr>
              <a:t>Qualitative findings: DOTs and </a:t>
            </a:r>
            <a:r>
              <a:rPr kumimoji="0" lang="en-US" sz="3600" b="1" i="0" u="none" strike="noStrike" kern="1200" cap="none" spc="0" normalizeH="0" baseline="0" noProof="0" dirty="0" err="1">
                <a:ln>
                  <a:noFill/>
                </a:ln>
                <a:solidFill>
                  <a:schemeClr val="accent1">
                    <a:lumMod val="75000"/>
                  </a:schemeClr>
                </a:solidFill>
                <a:effectLst/>
                <a:uLnTx/>
                <a:uFillTx/>
                <a:latin typeface="Arial" panose="020B0604020202020204" pitchFamily="34" charset="0"/>
                <a:ea typeface="+mj-ea"/>
                <a:cs typeface="Arial" panose="020B0604020202020204" pitchFamily="34" charset="0"/>
              </a:rPr>
              <a:t>cSMC</a:t>
            </a:r>
            <a:endParaRPr kumimoji="0" lang="en-GB"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455101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2E7CB2-6A70-8F71-73DC-136ABF092E4B}"/>
              </a:ext>
            </a:extLst>
          </p:cNvPr>
          <p:cNvGrpSpPr>
            <a:grpSpLocks noChangeAspect="1"/>
          </p:cNvGrpSpPr>
          <p:nvPr/>
        </p:nvGrpSpPr>
        <p:grpSpPr>
          <a:xfrm>
            <a:off x="4895343" y="1137770"/>
            <a:ext cx="7121225" cy="3937873"/>
            <a:chOff x="5014877" y="1600200"/>
            <a:chExt cx="7367623" cy="4176712"/>
          </a:xfrm>
        </p:grpSpPr>
        <p:pic>
          <p:nvPicPr>
            <p:cNvPr id="4" name="Picture 3">
              <a:extLst>
                <a:ext uri="{FF2B5EF4-FFF2-40B4-BE49-F238E27FC236}">
                  <a16:creationId xmlns:a16="http://schemas.microsoft.com/office/drawing/2014/main" id="{8D4BDDDF-44E5-4A95-0040-7A0F3D2D1A29}"/>
                </a:ext>
              </a:extLst>
            </p:cNvPr>
            <p:cNvPicPr>
              <a:picLocks noChangeAspect="1"/>
            </p:cNvPicPr>
            <p:nvPr/>
          </p:nvPicPr>
          <p:blipFill>
            <a:blip r:embed="rId2"/>
            <a:stretch>
              <a:fillRect/>
            </a:stretch>
          </p:blipFill>
          <p:spPr>
            <a:xfrm>
              <a:off x="5014877" y="1600200"/>
              <a:ext cx="6481798" cy="4176712"/>
            </a:xfrm>
            <a:prstGeom prst="rect">
              <a:avLst/>
            </a:prstGeom>
          </p:spPr>
        </p:pic>
        <p:sp>
          <p:nvSpPr>
            <p:cNvPr id="5" name="TextBox 4">
              <a:extLst>
                <a:ext uri="{FF2B5EF4-FFF2-40B4-BE49-F238E27FC236}">
                  <a16:creationId xmlns:a16="http://schemas.microsoft.com/office/drawing/2014/main" id="{0923350D-68BB-CD41-4632-71F6D669E8CE}"/>
                </a:ext>
              </a:extLst>
            </p:cNvPr>
            <p:cNvSpPr txBox="1"/>
            <p:nvPr/>
          </p:nvSpPr>
          <p:spPr>
            <a:xfrm>
              <a:off x="9910763" y="5148262"/>
              <a:ext cx="247173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6C747C"/>
                  </a:solidFill>
                  <a:effectLst/>
                  <a:uLnTx/>
                  <a:uFillTx/>
                  <a:latin typeface="Arial" panose="020B0604020202020204"/>
                  <a:ea typeface="+mn-ea"/>
                  <a:cs typeface="+mn-cs"/>
                </a:rPr>
                <a:t>22% (-5%,42%) p=0.098</a:t>
              </a:r>
              <a:endParaRPr kumimoji="0" lang="en-GB" sz="1500" b="0" i="0" u="none" strike="noStrike" kern="1200" cap="none" spc="0" normalizeH="0" baseline="0" noProof="0" dirty="0">
                <a:ln>
                  <a:noFill/>
                </a:ln>
                <a:solidFill>
                  <a:srgbClr val="6C747C"/>
                </a:solidFill>
                <a:effectLst/>
                <a:uLnTx/>
                <a:uFillTx/>
                <a:latin typeface="Arial" panose="020B0604020202020204"/>
                <a:ea typeface="+mn-ea"/>
                <a:cs typeface="+mn-cs"/>
              </a:endParaRPr>
            </a:p>
          </p:txBody>
        </p:sp>
      </p:grpSp>
      <p:pic>
        <p:nvPicPr>
          <p:cNvPr id="8" name="Picture 7">
            <a:extLst>
              <a:ext uri="{FF2B5EF4-FFF2-40B4-BE49-F238E27FC236}">
                <a16:creationId xmlns:a16="http://schemas.microsoft.com/office/drawing/2014/main" id="{B0963079-170D-0571-5215-079BD7D20852}"/>
              </a:ext>
            </a:extLst>
          </p:cNvPr>
          <p:cNvPicPr>
            <a:picLocks noChangeAspect="1"/>
          </p:cNvPicPr>
          <p:nvPr/>
        </p:nvPicPr>
        <p:blipFill>
          <a:blip r:embed="rId3"/>
          <a:stretch>
            <a:fillRect/>
          </a:stretch>
        </p:blipFill>
        <p:spPr>
          <a:xfrm>
            <a:off x="450255" y="1398792"/>
            <a:ext cx="3779567" cy="5291394"/>
          </a:xfrm>
          <a:prstGeom prst="rect">
            <a:avLst/>
          </a:prstGeom>
        </p:spPr>
      </p:pic>
      <p:sp>
        <p:nvSpPr>
          <p:cNvPr id="9" name="TextBox 8">
            <a:extLst>
              <a:ext uri="{FF2B5EF4-FFF2-40B4-BE49-F238E27FC236}">
                <a16:creationId xmlns:a16="http://schemas.microsoft.com/office/drawing/2014/main" id="{A26E0EA0-2696-A2E3-7BA1-5CB2780C09BF}"/>
              </a:ext>
            </a:extLst>
          </p:cNvPr>
          <p:cNvSpPr txBox="1"/>
          <p:nvPr/>
        </p:nvSpPr>
        <p:spPr>
          <a:xfrm>
            <a:off x="4895343" y="5075643"/>
            <a:ext cx="7121225" cy="92333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Although there is no clear evidence of an intervention effect, the data do not exclude a benefit (data are consistent with a benefit), but there is wide uncertainty.</a:t>
            </a:r>
            <a:endParaRPr kumimoji="0" lang="en-GB" sz="1800" b="1"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6CAB550-9B7E-36D6-FE45-4CFF3A0B09A4}"/>
              </a:ext>
            </a:extLst>
          </p:cNvPr>
          <p:cNvSpPr txBox="1"/>
          <p:nvPr/>
        </p:nvSpPr>
        <p:spPr>
          <a:xfrm>
            <a:off x="4895343" y="173779"/>
            <a:ext cx="7121226" cy="784830"/>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Trends over time differ between the intervention and control areas. Using the data for the older age group to control for this, the estimate of the intervention effect from Poisson regression, is 22% (95% confidence interval -5% to 42%), p=0.098. </a:t>
            </a:r>
          </a:p>
        </p:txBody>
      </p:sp>
      <p:sp>
        <p:nvSpPr>
          <p:cNvPr id="12" name="TextBox 11">
            <a:extLst>
              <a:ext uri="{FF2B5EF4-FFF2-40B4-BE49-F238E27FC236}">
                <a16:creationId xmlns:a16="http://schemas.microsoft.com/office/drawing/2014/main" id="{C0547675-7B55-2D42-A855-8ADDD837362D}"/>
              </a:ext>
            </a:extLst>
          </p:cNvPr>
          <p:cNvSpPr txBox="1"/>
          <p:nvPr/>
        </p:nvSpPr>
        <p:spPr>
          <a:xfrm>
            <a:off x="189893" y="173779"/>
            <a:ext cx="430029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2">
                    <a:lumMod val="10000"/>
                  </a:schemeClr>
                </a:solidFill>
                <a:effectLst/>
                <a:uLnTx/>
                <a:uFillTx/>
                <a:latin typeface="Arial" panose="020B0604020202020204"/>
                <a:ea typeface="+mn-ea"/>
                <a:cs typeface="+mn-cs"/>
              </a:rPr>
              <a:t>Incidence rates of clinical malaria 2020-2022, in children under 5 (in red) and older age groups (in blue), in the three zones. Intervention (DOTs and Community) took place in under 5’s in 2022.</a:t>
            </a:r>
            <a:endParaRPr kumimoji="0" lang="en-GB" sz="1500" b="1" i="0" u="none" strike="noStrike" kern="120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2" name="Rectangle à coins arrondis 1"/>
          <p:cNvSpPr/>
          <p:nvPr/>
        </p:nvSpPr>
        <p:spPr>
          <a:xfrm>
            <a:off x="3624549" y="2148289"/>
            <a:ext cx="528810" cy="2126256"/>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6C747C"/>
              </a:solidFill>
              <a:effectLst/>
              <a:uLnTx/>
              <a:uFillTx/>
              <a:latin typeface="Arial" panose="020B0604020202020204"/>
              <a:ea typeface="+mn-ea"/>
              <a:cs typeface="+mn-cs"/>
            </a:endParaRPr>
          </a:p>
        </p:txBody>
      </p:sp>
      <p:sp>
        <p:nvSpPr>
          <p:cNvPr id="3" name="Rectangle 2"/>
          <p:cNvSpPr/>
          <p:nvPr/>
        </p:nvSpPr>
        <p:spPr>
          <a:xfrm>
            <a:off x="3152382" y="1588875"/>
            <a:ext cx="15055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Intervention</a:t>
            </a:r>
            <a:endParaRPr kumimoji="0" lang="fr-FR" sz="18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4251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C6294-2194-3349-0EAA-1A129BDFD437}"/>
              </a:ext>
            </a:extLst>
          </p:cNvPr>
          <p:cNvSpPr>
            <a:spLocks noGrp="1"/>
          </p:cNvSpPr>
          <p:nvPr>
            <p:ph type="title"/>
          </p:nvPr>
        </p:nvSpPr>
        <p:spPr/>
        <p:txBody>
          <a:bodyPr/>
          <a:lstStyle/>
          <a:p>
            <a:r>
              <a:rPr lang="fr-FR" dirty="0">
                <a:solidFill>
                  <a:schemeClr val="accent6">
                    <a:lumMod val="50000"/>
                  </a:schemeClr>
                </a:solidFill>
              </a:rPr>
              <a:t>Conclusions</a:t>
            </a:r>
          </a:p>
        </p:txBody>
      </p:sp>
      <p:sp>
        <p:nvSpPr>
          <p:cNvPr id="3" name="Espace réservé du contenu 2">
            <a:extLst>
              <a:ext uri="{FF2B5EF4-FFF2-40B4-BE49-F238E27FC236}">
                <a16:creationId xmlns:a16="http://schemas.microsoft.com/office/drawing/2014/main" id="{1EF305F9-F568-414B-0155-24EE52E24B11}"/>
              </a:ext>
            </a:extLst>
          </p:cNvPr>
          <p:cNvSpPr>
            <a:spLocks noGrp="1"/>
          </p:cNvSpPr>
          <p:nvPr>
            <p:ph idx="1"/>
          </p:nvPr>
        </p:nvSpPr>
        <p:spPr>
          <a:xfrm>
            <a:off x="257012" y="915356"/>
            <a:ext cx="11277648" cy="5213426"/>
          </a:xfrm>
        </p:spPr>
        <p:txBody>
          <a:bodyPr>
            <a:noAutofit/>
          </a:bodyPr>
          <a:lstStyle/>
          <a:p>
            <a:pPr>
              <a:lnSpc>
                <a:spcPct val="150000"/>
              </a:lnSpc>
            </a:pPr>
            <a:r>
              <a:rPr lang="en-US" sz="1800" dirty="0">
                <a:solidFill>
                  <a:schemeClr val="bg2">
                    <a:lumMod val="10000"/>
                  </a:schemeClr>
                </a:solidFill>
              </a:rPr>
              <a:t>The study was planned to evaluate two alternative delivery strategies to address concerns about variable SMC coverage and poor adherence.</a:t>
            </a:r>
          </a:p>
          <a:p>
            <a:pPr>
              <a:lnSpc>
                <a:spcPct val="150000"/>
              </a:lnSpc>
            </a:pPr>
            <a:r>
              <a:rPr lang="fr-FR" sz="1800" dirty="0">
                <a:solidFill>
                  <a:schemeClr val="bg2">
                    <a:lumMod val="10000"/>
                  </a:schemeClr>
                </a:solidFill>
              </a:rPr>
              <a:t>3day </a:t>
            </a:r>
            <a:r>
              <a:rPr lang="fr-FR" sz="1800" dirty="0" err="1">
                <a:solidFill>
                  <a:schemeClr val="bg2">
                    <a:lumMod val="10000"/>
                  </a:schemeClr>
                </a:solidFill>
              </a:rPr>
              <a:t>DOTs</a:t>
            </a:r>
            <a:r>
              <a:rPr lang="fr-FR" sz="1800" dirty="0">
                <a:solidFill>
                  <a:schemeClr val="bg2">
                    <a:lumMod val="10000"/>
                  </a:schemeClr>
                </a:solidFill>
              </a:rPr>
              <a:t> is </a:t>
            </a:r>
            <a:r>
              <a:rPr lang="fr-FR" sz="1800" dirty="0" err="1">
                <a:solidFill>
                  <a:schemeClr val="bg2">
                    <a:lumMod val="10000"/>
                  </a:schemeClr>
                </a:solidFill>
              </a:rPr>
              <a:t>becoming</a:t>
            </a:r>
            <a:r>
              <a:rPr lang="fr-FR" sz="1800" dirty="0">
                <a:solidFill>
                  <a:schemeClr val="bg2">
                    <a:lumMod val="10000"/>
                  </a:schemeClr>
                </a:solidFill>
              </a:rPr>
              <a:t> more </a:t>
            </a:r>
            <a:r>
              <a:rPr lang="fr-FR" sz="1800" dirty="0" err="1">
                <a:solidFill>
                  <a:schemeClr val="bg2">
                    <a:lumMod val="10000"/>
                  </a:schemeClr>
                </a:solidFill>
              </a:rPr>
              <a:t>widely</a:t>
            </a:r>
            <a:r>
              <a:rPr lang="fr-FR" sz="1800" dirty="0">
                <a:solidFill>
                  <a:schemeClr val="bg2">
                    <a:lumMod val="10000"/>
                  </a:schemeClr>
                </a:solidFill>
              </a:rPr>
              <a:t> </a:t>
            </a:r>
            <a:r>
              <a:rPr lang="fr-FR" sz="1800" dirty="0" err="1">
                <a:solidFill>
                  <a:schemeClr val="bg2">
                    <a:lumMod val="10000"/>
                  </a:schemeClr>
                </a:solidFill>
              </a:rPr>
              <a:t>used</a:t>
            </a:r>
            <a:r>
              <a:rPr lang="fr-FR" sz="1800" dirty="0">
                <a:solidFill>
                  <a:schemeClr val="bg2">
                    <a:lumMod val="10000"/>
                  </a:schemeClr>
                </a:solidFill>
              </a:rPr>
              <a:t> due to </a:t>
            </a:r>
            <a:r>
              <a:rPr lang="fr-FR" sz="1800" dirty="0" err="1">
                <a:solidFill>
                  <a:schemeClr val="bg2">
                    <a:lumMod val="10000"/>
                  </a:schemeClr>
                </a:solidFill>
              </a:rPr>
              <a:t>concerns</a:t>
            </a:r>
            <a:r>
              <a:rPr lang="fr-FR" sz="1800" dirty="0">
                <a:solidFill>
                  <a:schemeClr val="bg2">
                    <a:lumMod val="10000"/>
                  </a:schemeClr>
                </a:solidFill>
              </a:rPr>
              <a:t> about </a:t>
            </a:r>
            <a:r>
              <a:rPr lang="fr-FR" sz="1800" dirty="0" err="1">
                <a:solidFill>
                  <a:schemeClr val="bg2">
                    <a:lumMod val="10000"/>
                  </a:schemeClr>
                </a:solidFill>
              </a:rPr>
              <a:t>adherence</a:t>
            </a:r>
            <a:r>
              <a:rPr lang="fr-FR" sz="1800" dirty="0">
                <a:solidFill>
                  <a:schemeClr val="bg2">
                    <a:lumMod val="10000"/>
                  </a:schemeClr>
                </a:solidFill>
              </a:rPr>
              <a:t> but </a:t>
            </a:r>
            <a:r>
              <a:rPr lang="fr-FR" sz="1800" dirty="0" err="1">
                <a:solidFill>
                  <a:schemeClr val="bg2">
                    <a:lumMod val="10000"/>
                  </a:schemeClr>
                </a:solidFill>
              </a:rPr>
              <a:t>DOTs</a:t>
            </a:r>
            <a:r>
              <a:rPr lang="fr-FR" sz="1800" dirty="0">
                <a:solidFill>
                  <a:schemeClr val="bg2">
                    <a:lumMod val="10000"/>
                  </a:schemeClr>
                </a:solidFill>
              </a:rPr>
              <a:t> is </a:t>
            </a:r>
            <a:r>
              <a:rPr lang="fr-FR" sz="1800" dirty="0" err="1">
                <a:solidFill>
                  <a:schemeClr val="bg2">
                    <a:lumMod val="10000"/>
                  </a:schemeClr>
                </a:solidFill>
              </a:rPr>
              <a:t>costly</a:t>
            </a:r>
            <a:r>
              <a:rPr lang="fr-FR" sz="1800" dirty="0">
                <a:solidFill>
                  <a:schemeClr val="bg2">
                    <a:lumMod val="10000"/>
                  </a:schemeClr>
                </a:solidFill>
              </a:rPr>
              <a:t> and </a:t>
            </a:r>
            <a:r>
              <a:rPr lang="fr-FR" sz="1800" dirty="0" err="1">
                <a:solidFill>
                  <a:schemeClr val="bg2">
                    <a:lumMod val="10000"/>
                  </a:schemeClr>
                </a:solidFill>
              </a:rPr>
              <a:t>there</a:t>
            </a:r>
            <a:r>
              <a:rPr lang="fr-FR" sz="1800" dirty="0">
                <a:solidFill>
                  <a:schemeClr val="bg2">
                    <a:lumMod val="10000"/>
                  </a:schemeClr>
                </a:solidFill>
              </a:rPr>
              <a:t> is </a:t>
            </a:r>
            <a:r>
              <a:rPr lang="fr-FR" sz="1800" dirty="0" err="1">
                <a:solidFill>
                  <a:schemeClr val="bg2">
                    <a:lumMod val="10000"/>
                  </a:schemeClr>
                </a:solidFill>
              </a:rPr>
              <a:t>limited</a:t>
            </a:r>
            <a:r>
              <a:rPr lang="fr-FR" sz="1800" dirty="0">
                <a:solidFill>
                  <a:schemeClr val="bg2">
                    <a:lumMod val="10000"/>
                  </a:schemeClr>
                </a:solidFill>
              </a:rPr>
              <a:t> </a:t>
            </a:r>
            <a:r>
              <a:rPr lang="fr-FR" sz="1800" dirty="0" err="1">
                <a:solidFill>
                  <a:schemeClr val="bg2">
                    <a:lumMod val="10000"/>
                  </a:schemeClr>
                </a:solidFill>
              </a:rPr>
              <a:t>evidence</a:t>
            </a:r>
            <a:r>
              <a:rPr lang="fr-FR" sz="1800" dirty="0">
                <a:solidFill>
                  <a:schemeClr val="bg2">
                    <a:lumMod val="10000"/>
                  </a:schemeClr>
                </a:solidFill>
              </a:rPr>
              <a:t> about </a:t>
            </a:r>
            <a:r>
              <a:rPr lang="fr-FR" sz="1800" dirty="0" err="1">
                <a:solidFill>
                  <a:schemeClr val="bg2">
                    <a:lumMod val="10000"/>
                  </a:schemeClr>
                </a:solidFill>
              </a:rPr>
              <a:t>poor</a:t>
            </a:r>
            <a:r>
              <a:rPr lang="fr-FR" sz="1800" dirty="0">
                <a:solidFill>
                  <a:schemeClr val="bg2">
                    <a:lumMod val="10000"/>
                  </a:schemeClr>
                </a:solidFill>
              </a:rPr>
              <a:t> </a:t>
            </a:r>
            <a:r>
              <a:rPr lang="fr-FR" sz="1800" dirty="0" err="1">
                <a:solidFill>
                  <a:schemeClr val="bg2">
                    <a:lumMod val="10000"/>
                  </a:schemeClr>
                </a:solidFill>
              </a:rPr>
              <a:t>adherence</a:t>
            </a:r>
            <a:r>
              <a:rPr lang="fr-FR" sz="1800" dirty="0">
                <a:solidFill>
                  <a:schemeClr val="bg2">
                    <a:lumMod val="10000"/>
                  </a:schemeClr>
                </a:solidFill>
              </a:rPr>
              <a:t> and the </a:t>
            </a:r>
            <a:r>
              <a:rPr lang="fr-FR" sz="1800" dirty="0" err="1">
                <a:solidFill>
                  <a:schemeClr val="bg2">
                    <a:lumMod val="10000"/>
                  </a:schemeClr>
                </a:solidFill>
              </a:rPr>
              <a:t>benefit</a:t>
            </a:r>
            <a:r>
              <a:rPr lang="fr-FR" sz="1800" dirty="0">
                <a:solidFill>
                  <a:schemeClr val="bg2">
                    <a:lumMod val="10000"/>
                  </a:schemeClr>
                </a:solidFill>
              </a:rPr>
              <a:t> of </a:t>
            </a:r>
            <a:r>
              <a:rPr lang="fr-FR" sz="1800" dirty="0" err="1">
                <a:solidFill>
                  <a:schemeClr val="bg2">
                    <a:lumMod val="10000"/>
                  </a:schemeClr>
                </a:solidFill>
              </a:rPr>
              <a:t>DOTs</a:t>
            </a:r>
            <a:r>
              <a:rPr lang="fr-FR" sz="1800" dirty="0">
                <a:solidFill>
                  <a:schemeClr val="bg2">
                    <a:lumMod val="10000"/>
                  </a:schemeClr>
                </a:solidFill>
              </a:rPr>
              <a:t> </a:t>
            </a:r>
          </a:p>
          <a:p>
            <a:pPr>
              <a:lnSpc>
                <a:spcPct val="150000"/>
              </a:lnSpc>
            </a:pPr>
            <a:r>
              <a:rPr lang="fr-FR" sz="1800" dirty="0">
                <a:solidFill>
                  <a:schemeClr val="bg2">
                    <a:lumMod val="10000"/>
                  </a:schemeClr>
                </a:solidFill>
              </a:rPr>
              <a:t> </a:t>
            </a:r>
            <a:r>
              <a:rPr lang="fr-FR" sz="1800" dirty="0" err="1">
                <a:solidFill>
                  <a:schemeClr val="bg2">
                    <a:lumMod val="10000"/>
                  </a:schemeClr>
                </a:solidFill>
              </a:rPr>
              <a:t>We</a:t>
            </a:r>
            <a:r>
              <a:rPr lang="fr-FR" sz="1800" dirty="0">
                <a:solidFill>
                  <a:schemeClr val="bg2">
                    <a:lumMod val="10000"/>
                  </a:schemeClr>
                </a:solidFill>
              </a:rPr>
              <a:t> </a:t>
            </a:r>
            <a:r>
              <a:rPr lang="fr-FR" sz="1800" dirty="0" err="1">
                <a:solidFill>
                  <a:schemeClr val="bg2">
                    <a:lumMod val="10000"/>
                  </a:schemeClr>
                </a:solidFill>
              </a:rPr>
              <a:t>evaluated</a:t>
            </a:r>
            <a:r>
              <a:rPr lang="fr-FR" sz="1800" dirty="0">
                <a:solidFill>
                  <a:schemeClr val="bg2">
                    <a:lumMod val="10000"/>
                  </a:schemeClr>
                </a:solidFill>
              </a:rPr>
              <a:t> a </a:t>
            </a:r>
            <a:r>
              <a:rPr lang="fr-FR" sz="1800" dirty="0" err="1">
                <a:solidFill>
                  <a:schemeClr val="bg2">
                    <a:lumMod val="10000"/>
                  </a:schemeClr>
                </a:solidFill>
              </a:rPr>
              <a:t>community</a:t>
            </a:r>
            <a:r>
              <a:rPr lang="fr-FR" sz="1800" dirty="0">
                <a:solidFill>
                  <a:schemeClr val="bg2">
                    <a:lumMod val="10000"/>
                  </a:schemeClr>
                </a:solidFill>
              </a:rPr>
              <a:t> </a:t>
            </a:r>
            <a:r>
              <a:rPr lang="fr-FR" sz="1800" dirty="0" err="1">
                <a:solidFill>
                  <a:schemeClr val="bg2">
                    <a:lumMod val="10000"/>
                  </a:schemeClr>
                </a:solidFill>
              </a:rPr>
              <a:t>strategy</a:t>
            </a:r>
            <a:r>
              <a:rPr lang="fr-FR" sz="1800" dirty="0">
                <a:solidFill>
                  <a:schemeClr val="bg2">
                    <a:lumMod val="10000"/>
                  </a:schemeClr>
                </a:solidFill>
              </a:rPr>
              <a:t> to </a:t>
            </a:r>
            <a:r>
              <a:rPr lang="fr-FR" sz="1800" dirty="0" err="1">
                <a:solidFill>
                  <a:schemeClr val="bg2">
                    <a:lumMod val="10000"/>
                  </a:schemeClr>
                </a:solidFill>
              </a:rPr>
              <a:t>promote</a:t>
            </a:r>
            <a:r>
              <a:rPr lang="fr-FR" sz="1800" dirty="0">
                <a:solidFill>
                  <a:schemeClr val="bg2">
                    <a:lumMod val="10000"/>
                  </a:schemeClr>
                </a:solidFill>
              </a:rPr>
              <a:t> </a:t>
            </a:r>
            <a:r>
              <a:rPr lang="fr-FR" sz="1800" dirty="0" err="1">
                <a:solidFill>
                  <a:schemeClr val="bg2">
                    <a:lumMod val="10000"/>
                  </a:schemeClr>
                </a:solidFill>
              </a:rPr>
              <a:t>adherence</a:t>
            </a:r>
            <a:r>
              <a:rPr lang="fr-FR" sz="1800" dirty="0">
                <a:solidFill>
                  <a:schemeClr val="bg2">
                    <a:lumMod val="10000"/>
                  </a:schemeClr>
                </a:solidFill>
              </a:rPr>
              <a:t> </a:t>
            </a:r>
            <a:r>
              <a:rPr lang="fr-FR" sz="1800" dirty="0" err="1">
                <a:solidFill>
                  <a:schemeClr val="bg2">
                    <a:lumMod val="10000"/>
                  </a:schemeClr>
                </a:solidFill>
              </a:rPr>
              <a:t>using</a:t>
            </a:r>
            <a:r>
              <a:rPr lang="fr-FR" sz="1800" dirty="0">
                <a:solidFill>
                  <a:schemeClr val="bg2">
                    <a:lumMod val="10000"/>
                  </a:schemeClr>
                </a:solidFill>
              </a:rPr>
              <a:t> local </a:t>
            </a:r>
            <a:r>
              <a:rPr lang="fr-FR" sz="1800" dirty="0" err="1">
                <a:solidFill>
                  <a:schemeClr val="bg2">
                    <a:lumMod val="10000"/>
                  </a:schemeClr>
                </a:solidFill>
              </a:rPr>
              <a:t>volunteers</a:t>
            </a:r>
            <a:r>
              <a:rPr lang="fr-FR" sz="1800" dirty="0">
                <a:solidFill>
                  <a:schemeClr val="bg2">
                    <a:lumMod val="10000"/>
                  </a:schemeClr>
                </a:solidFill>
              </a:rPr>
              <a:t>. </a:t>
            </a:r>
          </a:p>
          <a:p>
            <a:pPr>
              <a:lnSpc>
                <a:spcPct val="150000"/>
              </a:lnSpc>
            </a:pPr>
            <a:r>
              <a:rPr lang="fr-FR" sz="1800" dirty="0" err="1">
                <a:solidFill>
                  <a:schemeClr val="bg2">
                    <a:lumMod val="10000"/>
                  </a:schemeClr>
                </a:solidFill>
              </a:rPr>
              <a:t>Qualitatively</a:t>
            </a:r>
            <a:r>
              <a:rPr lang="fr-FR" sz="1800" dirty="0">
                <a:solidFill>
                  <a:schemeClr val="bg2">
                    <a:lumMod val="10000"/>
                  </a:schemeClr>
                </a:solidFill>
              </a:rPr>
              <a:t>, </a:t>
            </a:r>
            <a:r>
              <a:rPr lang="fr-FR" sz="1800" dirty="0" err="1">
                <a:solidFill>
                  <a:schemeClr val="bg2">
                    <a:lumMod val="10000"/>
                  </a:schemeClr>
                </a:solidFill>
              </a:rPr>
              <a:t>caregivers</a:t>
            </a:r>
            <a:r>
              <a:rPr lang="fr-FR" sz="1800" dirty="0">
                <a:solidFill>
                  <a:schemeClr val="bg2">
                    <a:lumMod val="10000"/>
                  </a:schemeClr>
                </a:solidFill>
              </a:rPr>
              <a:t> and </a:t>
            </a:r>
            <a:r>
              <a:rPr lang="fr-FR" sz="1800" dirty="0" err="1">
                <a:solidFill>
                  <a:schemeClr val="bg2">
                    <a:lumMod val="10000"/>
                  </a:schemeClr>
                </a:solidFill>
              </a:rPr>
              <a:t>distributors</a:t>
            </a:r>
            <a:r>
              <a:rPr lang="fr-FR" sz="1800" dirty="0">
                <a:solidFill>
                  <a:schemeClr val="bg2">
                    <a:lumMod val="10000"/>
                  </a:schemeClr>
                </a:solidFill>
              </a:rPr>
              <a:t> </a:t>
            </a:r>
            <a:r>
              <a:rPr lang="fr-FR" sz="1800" dirty="0" err="1">
                <a:solidFill>
                  <a:schemeClr val="bg2">
                    <a:lumMod val="10000"/>
                  </a:schemeClr>
                </a:solidFill>
              </a:rPr>
              <a:t>highlighted</a:t>
            </a:r>
            <a:r>
              <a:rPr lang="fr-FR" sz="1800" dirty="0">
                <a:solidFill>
                  <a:schemeClr val="bg2">
                    <a:lumMod val="10000"/>
                  </a:schemeClr>
                </a:solidFill>
              </a:rPr>
              <a:t> </a:t>
            </a:r>
            <a:r>
              <a:rPr lang="fr-FR" sz="1800" dirty="0" err="1">
                <a:solidFill>
                  <a:schemeClr val="bg2">
                    <a:lumMod val="10000"/>
                  </a:schemeClr>
                </a:solidFill>
              </a:rPr>
              <a:t>poor</a:t>
            </a:r>
            <a:r>
              <a:rPr lang="fr-FR" sz="1800" dirty="0">
                <a:solidFill>
                  <a:schemeClr val="bg2">
                    <a:lumMod val="10000"/>
                  </a:schemeClr>
                </a:solidFill>
              </a:rPr>
              <a:t> </a:t>
            </a:r>
            <a:r>
              <a:rPr lang="fr-FR" sz="1800" dirty="0" err="1">
                <a:solidFill>
                  <a:schemeClr val="bg2">
                    <a:lumMod val="10000"/>
                  </a:schemeClr>
                </a:solidFill>
              </a:rPr>
              <a:t>adherence</a:t>
            </a:r>
            <a:r>
              <a:rPr lang="fr-FR" sz="1800" dirty="0">
                <a:solidFill>
                  <a:schemeClr val="bg2">
                    <a:lumMod val="10000"/>
                  </a:schemeClr>
                </a:solidFill>
              </a:rPr>
              <a:t> and the </a:t>
            </a:r>
            <a:r>
              <a:rPr lang="fr-FR" sz="1800" dirty="0" err="1">
                <a:solidFill>
                  <a:schemeClr val="bg2">
                    <a:lumMod val="10000"/>
                  </a:schemeClr>
                </a:solidFill>
              </a:rPr>
              <a:t>need</a:t>
            </a:r>
            <a:r>
              <a:rPr lang="fr-FR" sz="1800" dirty="0">
                <a:solidFill>
                  <a:schemeClr val="bg2">
                    <a:lumMod val="10000"/>
                  </a:schemeClr>
                </a:solidFill>
              </a:rPr>
              <a:t> for the </a:t>
            </a:r>
            <a:r>
              <a:rPr lang="fr-FR" sz="1800" dirty="0" err="1">
                <a:solidFill>
                  <a:schemeClr val="bg2">
                    <a:lumMod val="10000"/>
                  </a:schemeClr>
                </a:solidFill>
              </a:rPr>
              <a:t>strategy</a:t>
            </a:r>
            <a:r>
              <a:rPr lang="fr-FR" sz="1800" dirty="0">
                <a:solidFill>
                  <a:schemeClr val="bg2">
                    <a:lumMod val="10000"/>
                  </a:schemeClr>
                </a:solidFill>
              </a:rPr>
              <a:t>.</a:t>
            </a:r>
          </a:p>
          <a:p>
            <a:pPr>
              <a:lnSpc>
                <a:spcPct val="150000"/>
              </a:lnSpc>
            </a:pPr>
            <a:r>
              <a:rPr lang="fr-FR" sz="1800" dirty="0">
                <a:solidFill>
                  <a:schemeClr val="bg2">
                    <a:lumMod val="10000"/>
                  </a:schemeClr>
                </a:solidFill>
              </a:rPr>
              <a:t> There </a:t>
            </a:r>
            <a:r>
              <a:rPr lang="fr-FR" sz="1800" dirty="0" err="1">
                <a:solidFill>
                  <a:schemeClr val="bg2">
                    <a:lumMod val="10000"/>
                  </a:schemeClr>
                </a:solidFill>
              </a:rPr>
              <a:t>were</a:t>
            </a:r>
            <a:r>
              <a:rPr lang="fr-FR" sz="1800" dirty="0">
                <a:solidFill>
                  <a:schemeClr val="bg2">
                    <a:lumMod val="10000"/>
                  </a:schemeClr>
                </a:solidFill>
              </a:rPr>
              <a:t> positive attitudes to the </a:t>
            </a:r>
            <a:r>
              <a:rPr lang="fr-FR" sz="1800" dirty="0" err="1">
                <a:solidFill>
                  <a:schemeClr val="bg2">
                    <a:lumMod val="10000"/>
                  </a:schemeClr>
                </a:solidFill>
              </a:rPr>
              <a:t>strategy</a:t>
            </a:r>
            <a:r>
              <a:rPr lang="fr-FR" sz="1800" dirty="0">
                <a:solidFill>
                  <a:schemeClr val="bg2">
                    <a:lumMod val="10000"/>
                  </a:schemeClr>
                </a:solidFill>
              </a:rPr>
              <a:t>, and </a:t>
            </a:r>
            <a:r>
              <a:rPr lang="fr-FR" sz="1800" dirty="0" err="1">
                <a:solidFill>
                  <a:schemeClr val="bg2">
                    <a:lumMod val="10000"/>
                  </a:schemeClr>
                </a:solidFill>
              </a:rPr>
              <a:t>it</a:t>
            </a:r>
            <a:r>
              <a:rPr lang="fr-FR" sz="1800" dirty="0">
                <a:solidFill>
                  <a:schemeClr val="bg2">
                    <a:lumMod val="10000"/>
                  </a:schemeClr>
                </a:solidFill>
              </a:rPr>
              <a:t> </a:t>
            </a:r>
            <a:r>
              <a:rPr lang="fr-FR" sz="1800" dirty="0" err="1">
                <a:solidFill>
                  <a:schemeClr val="bg2">
                    <a:lumMod val="10000"/>
                  </a:schemeClr>
                </a:solidFill>
              </a:rPr>
              <a:t>was</a:t>
            </a:r>
            <a:r>
              <a:rPr lang="fr-FR" sz="1800" dirty="0">
                <a:solidFill>
                  <a:schemeClr val="bg2">
                    <a:lumMod val="10000"/>
                  </a:schemeClr>
                </a:solidFill>
              </a:rPr>
              <a:t> </a:t>
            </a:r>
            <a:r>
              <a:rPr lang="fr-FR" sz="1800" dirty="0" err="1">
                <a:solidFill>
                  <a:schemeClr val="bg2">
                    <a:lumMod val="10000"/>
                  </a:schemeClr>
                </a:solidFill>
              </a:rPr>
              <a:t>less</a:t>
            </a:r>
            <a:r>
              <a:rPr lang="fr-FR" sz="1800" dirty="0">
                <a:solidFill>
                  <a:schemeClr val="bg2">
                    <a:lumMod val="10000"/>
                  </a:schemeClr>
                </a:solidFill>
              </a:rPr>
              <a:t> </a:t>
            </a:r>
            <a:r>
              <a:rPr lang="fr-FR" sz="1800" dirty="0" err="1">
                <a:solidFill>
                  <a:schemeClr val="bg2">
                    <a:lumMod val="10000"/>
                  </a:schemeClr>
                </a:solidFill>
              </a:rPr>
              <a:t>costly</a:t>
            </a:r>
            <a:r>
              <a:rPr lang="fr-FR" sz="1800" dirty="0">
                <a:solidFill>
                  <a:schemeClr val="bg2">
                    <a:lumMod val="10000"/>
                  </a:schemeClr>
                </a:solidFill>
              </a:rPr>
              <a:t> </a:t>
            </a:r>
            <a:r>
              <a:rPr lang="fr-FR" sz="1800" dirty="0" err="1">
                <a:solidFill>
                  <a:schemeClr val="bg2">
                    <a:lumMod val="10000"/>
                  </a:schemeClr>
                </a:solidFill>
              </a:rPr>
              <a:t>than</a:t>
            </a:r>
            <a:r>
              <a:rPr lang="fr-FR" sz="1800" dirty="0">
                <a:solidFill>
                  <a:schemeClr val="bg2">
                    <a:lumMod val="10000"/>
                  </a:schemeClr>
                </a:solidFill>
              </a:rPr>
              <a:t> </a:t>
            </a:r>
            <a:r>
              <a:rPr lang="fr-FR" sz="1800" dirty="0" err="1">
                <a:solidFill>
                  <a:schemeClr val="bg2">
                    <a:lumMod val="10000"/>
                  </a:schemeClr>
                </a:solidFill>
              </a:rPr>
              <a:t>DOTs</a:t>
            </a:r>
            <a:r>
              <a:rPr lang="fr-FR" sz="1800" dirty="0">
                <a:solidFill>
                  <a:schemeClr val="bg2">
                    <a:lumMod val="10000"/>
                  </a:schemeClr>
                </a:solidFill>
              </a:rPr>
              <a:t>.</a:t>
            </a:r>
          </a:p>
          <a:p>
            <a:pPr>
              <a:lnSpc>
                <a:spcPct val="150000"/>
              </a:lnSpc>
            </a:pPr>
            <a:r>
              <a:rPr lang="fr-FR" sz="1800" dirty="0">
                <a:solidFill>
                  <a:schemeClr val="bg2">
                    <a:lumMod val="10000"/>
                  </a:schemeClr>
                </a:solidFill>
              </a:rPr>
              <a:t> </a:t>
            </a:r>
            <a:r>
              <a:rPr lang="fr-FR" sz="1800" dirty="0" err="1">
                <a:solidFill>
                  <a:schemeClr val="bg2">
                    <a:lumMod val="10000"/>
                  </a:schemeClr>
                </a:solidFill>
              </a:rPr>
              <a:t>Reported</a:t>
            </a:r>
            <a:r>
              <a:rPr lang="fr-FR" sz="1800" dirty="0">
                <a:solidFill>
                  <a:schemeClr val="bg2">
                    <a:lumMod val="10000"/>
                  </a:schemeClr>
                </a:solidFill>
              </a:rPr>
              <a:t> </a:t>
            </a:r>
            <a:r>
              <a:rPr lang="fr-FR" sz="1800" dirty="0" err="1">
                <a:solidFill>
                  <a:schemeClr val="bg2">
                    <a:lumMod val="10000"/>
                  </a:schemeClr>
                </a:solidFill>
              </a:rPr>
              <a:t>adherence</a:t>
            </a:r>
            <a:r>
              <a:rPr lang="fr-FR" sz="1800" dirty="0">
                <a:solidFill>
                  <a:schemeClr val="bg2">
                    <a:lumMod val="10000"/>
                  </a:schemeClr>
                </a:solidFill>
              </a:rPr>
              <a:t> in </a:t>
            </a:r>
            <a:r>
              <a:rPr lang="fr-FR" sz="1800" dirty="0" err="1">
                <a:solidFill>
                  <a:schemeClr val="bg2">
                    <a:lumMod val="10000"/>
                  </a:schemeClr>
                </a:solidFill>
              </a:rPr>
              <a:t>surveys</a:t>
            </a:r>
            <a:r>
              <a:rPr lang="fr-FR" sz="1800" dirty="0">
                <a:solidFill>
                  <a:schemeClr val="bg2">
                    <a:lumMod val="10000"/>
                  </a:schemeClr>
                </a:solidFill>
              </a:rPr>
              <a:t> </a:t>
            </a:r>
            <a:r>
              <a:rPr lang="fr-FR" sz="1800" dirty="0" err="1">
                <a:solidFill>
                  <a:schemeClr val="bg2">
                    <a:lumMod val="10000"/>
                  </a:schemeClr>
                </a:solidFill>
              </a:rPr>
              <a:t>was</a:t>
            </a:r>
            <a:r>
              <a:rPr lang="fr-FR" sz="1800" dirty="0">
                <a:solidFill>
                  <a:schemeClr val="bg2">
                    <a:lumMod val="10000"/>
                  </a:schemeClr>
                </a:solidFill>
              </a:rPr>
              <a:t> high with all </a:t>
            </a:r>
            <a:r>
              <a:rPr lang="fr-FR" sz="1800" dirty="0" err="1">
                <a:solidFill>
                  <a:schemeClr val="bg2">
                    <a:lumMod val="10000"/>
                  </a:schemeClr>
                </a:solidFill>
              </a:rPr>
              <a:t>strategies</a:t>
            </a:r>
            <a:r>
              <a:rPr lang="fr-FR" sz="1800" dirty="0">
                <a:solidFill>
                  <a:schemeClr val="bg2">
                    <a:lumMod val="10000"/>
                  </a:schemeClr>
                </a:solidFill>
              </a:rPr>
              <a:t> but </a:t>
            </a:r>
            <a:r>
              <a:rPr lang="fr-FR" sz="1800" dirty="0" err="1">
                <a:solidFill>
                  <a:schemeClr val="bg2">
                    <a:lumMod val="10000"/>
                  </a:schemeClr>
                </a:solidFill>
              </a:rPr>
              <a:t>may</a:t>
            </a:r>
            <a:r>
              <a:rPr lang="fr-FR" sz="1800" dirty="0">
                <a:solidFill>
                  <a:schemeClr val="bg2">
                    <a:lumMod val="10000"/>
                  </a:schemeClr>
                </a:solidFill>
              </a:rPr>
              <a:t> </a:t>
            </a:r>
            <a:r>
              <a:rPr lang="fr-FR" sz="1800" dirty="0" err="1">
                <a:solidFill>
                  <a:schemeClr val="bg2">
                    <a:lumMod val="10000"/>
                  </a:schemeClr>
                </a:solidFill>
              </a:rPr>
              <a:t>be</a:t>
            </a:r>
            <a:r>
              <a:rPr lang="fr-FR" sz="1800" dirty="0">
                <a:solidFill>
                  <a:schemeClr val="bg2">
                    <a:lumMod val="10000"/>
                  </a:schemeClr>
                </a:solidFill>
              </a:rPr>
              <a:t> </a:t>
            </a:r>
            <a:r>
              <a:rPr lang="fr-FR" sz="1800" dirty="0" err="1">
                <a:solidFill>
                  <a:schemeClr val="bg2">
                    <a:lumMod val="10000"/>
                  </a:schemeClr>
                </a:solidFill>
              </a:rPr>
              <a:t>affected</a:t>
            </a:r>
            <a:r>
              <a:rPr lang="fr-FR" sz="1800" dirty="0">
                <a:solidFill>
                  <a:schemeClr val="bg2">
                    <a:lumMod val="10000"/>
                  </a:schemeClr>
                </a:solidFill>
              </a:rPr>
              <a:t> by </a:t>
            </a:r>
            <a:r>
              <a:rPr lang="fr-FR" sz="1800" dirty="0" err="1">
                <a:solidFill>
                  <a:schemeClr val="bg2">
                    <a:lumMod val="10000"/>
                  </a:schemeClr>
                </a:solidFill>
              </a:rPr>
              <a:t>reporting</a:t>
            </a:r>
            <a:r>
              <a:rPr lang="fr-FR" sz="1800" dirty="0">
                <a:solidFill>
                  <a:schemeClr val="bg2">
                    <a:lumMod val="10000"/>
                  </a:schemeClr>
                </a:solidFill>
              </a:rPr>
              <a:t> </a:t>
            </a:r>
            <a:r>
              <a:rPr lang="fr-FR" sz="1800" dirty="0" err="1">
                <a:solidFill>
                  <a:schemeClr val="bg2">
                    <a:lumMod val="10000"/>
                  </a:schemeClr>
                </a:solidFill>
              </a:rPr>
              <a:t>bias</a:t>
            </a:r>
            <a:r>
              <a:rPr lang="fr-FR" sz="1800" dirty="0">
                <a:solidFill>
                  <a:schemeClr val="bg2">
                    <a:lumMod val="10000"/>
                  </a:schemeClr>
                </a:solidFill>
              </a:rPr>
              <a:t>. Objective </a:t>
            </a:r>
            <a:r>
              <a:rPr lang="fr-FR" sz="1800" dirty="0" err="1">
                <a:solidFill>
                  <a:schemeClr val="bg2">
                    <a:lumMod val="10000"/>
                  </a:schemeClr>
                </a:solidFill>
              </a:rPr>
              <a:t>methods</a:t>
            </a:r>
            <a:r>
              <a:rPr lang="fr-FR" sz="1800" dirty="0">
                <a:solidFill>
                  <a:schemeClr val="bg2">
                    <a:lumMod val="10000"/>
                  </a:schemeClr>
                </a:solidFill>
              </a:rPr>
              <a:t> (</a:t>
            </a:r>
            <a:r>
              <a:rPr lang="fr-FR" sz="1800" dirty="0" err="1">
                <a:solidFill>
                  <a:schemeClr val="bg2">
                    <a:lumMod val="10000"/>
                  </a:schemeClr>
                </a:solidFill>
              </a:rPr>
              <a:t>measure</a:t>
            </a:r>
            <a:r>
              <a:rPr lang="fr-FR" sz="1800" dirty="0">
                <a:solidFill>
                  <a:schemeClr val="bg2">
                    <a:lumMod val="10000"/>
                  </a:schemeClr>
                </a:solidFill>
              </a:rPr>
              <a:t> </a:t>
            </a:r>
            <a:r>
              <a:rPr lang="fr-FR" sz="1800" dirty="0" err="1">
                <a:solidFill>
                  <a:schemeClr val="bg2">
                    <a:lumMod val="10000"/>
                  </a:schemeClr>
                </a:solidFill>
              </a:rPr>
              <a:t>drug</a:t>
            </a:r>
            <a:r>
              <a:rPr lang="fr-FR" sz="1800" dirty="0">
                <a:solidFill>
                  <a:schemeClr val="bg2">
                    <a:lumMod val="10000"/>
                  </a:schemeClr>
                </a:solidFill>
              </a:rPr>
              <a:t> </a:t>
            </a:r>
            <a:r>
              <a:rPr lang="fr-FR" sz="1800" dirty="0" err="1">
                <a:solidFill>
                  <a:schemeClr val="bg2">
                    <a:lumMod val="10000"/>
                  </a:schemeClr>
                </a:solidFill>
              </a:rPr>
              <a:t>levels</a:t>
            </a:r>
            <a:r>
              <a:rPr lang="fr-FR" sz="1800" dirty="0">
                <a:solidFill>
                  <a:schemeClr val="bg2">
                    <a:lumMod val="10000"/>
                  </a:schemeClr>
                </a:solidFill>
              </a:rPr>
              <a:t>) </a:t>
            </a:r>
            <a:r>
              <a:rPr lang="fr-FR" sz="1800" dirty="0" err="1">
                <a:solidFill>
                  <a:schemeClr val="bg2">
                    <a:lumMod val="10000"/>
                  </a:schemeClr>
                </a:solidFill>
              </a:rPr>
              <a:t>may</a:t>
            </a:r>
            <a:r>
              <a:rPr lang="fr-FR" sz="1800" dirty="0">
                <a:solidFill>
                  <a:schemeClr val="bg2">
                    <a:lumMod val="10000"/>
                  </a:schemeClr>
                </a:solidFill>
              </a:rPr>
              <a:t> </a:t>
            </a:r>
            <a:r>
              <a:rPr lang="fr-FR" sz="1800" dirty="0" err="1">
                <a:solidFill>
                  <a:schemeClr val="bg2">
                    <a:lumMod val="10000"/>
                  </a:schemeClr>
                </a:solidFill>
              </a:rPr>
              <a:t>be</a:t>
            </a:r>
            <a:r>
              <a:rPr lang="fr-FR" sz="1800" dirty="0">
                <a:solidFill>
                  <a:schemeClr val="bg2">
                    <a:lumMod val="10000"/>
                  </a:schemeClr>
                </a:solidFill>
              </a:rPr>
              <a:t> </a:t>
            </a:r>
            <a:r>
              <a:rPr lang="fr-FR" sz="1800" dirty="0" err="1">
                <a:solidFill>
                  <a:schemeClr val="bg2">
                    <a:lumMod val="10000"/>
                  </a:schemeClr>
                </a:solidFill>
              </a:rPr>
              <a:t>needed</a:t>
            </a:r>
            <a:r>
              <a:rPr lang="fr-FR" sz="1800" dirty="0">
                <a:solidFill>
                  <a:schemeClr val="bg2">
                    <a:lumMod val="10000"/>
                  </a:schemeClr>
                </a:solidFill>
              </a:rPr>
              <a:t>.</a:t>
            </a:r>
          </a:p>
          <a:p>
            <a:pPr>
              <a:lnSpc>
                <a:spcPct val="150000"/>
              </a:lnSpc>
            </a:pPr>
            <a:r>
              <a:rPr lang="fr-FR" sz="1800" dirty="0">
                <a:solidFill>
                  <a:schemeClr val="bg2">
                    <a:lumMod val="10000"/>
                  </a:schemeClr>
                </a:solidFill>
              </a:rPr>
              <a:t> </a:t>
            </a:r>
            <a:r>
              <a:rPr lang="fr-FR" sz="1800" dirty="0" err="1">
                <a:solidFill>
                  <a:schemeClr val="bg2">
                    <a:lumMod val="10000"/>
                  </a:schemeClr>
                </a:solidFill>
              </a:rPr>
              <a:t>Adherence</a:t>
            </a:r>
            <a:r>
              <a:rPr lang="fr-FR" sz="1800" dirty="0">
                <a:solidFill>
                  <a:schemeClr val="bg2">
                    <a:lumMod val="10000"/>
                  </a:schemeClr>
                </a:solidFill>
              </a:rPr>
              <a:t> is a </a:t>
            </a:r>
            <a:r>
              <a:rPr lang="fr-FR" sz="1800" dirty="0" err="1">
                <a:solidFill>
                  <a:schemeClr val="bg2">
                    <a:lumMod val="10000"/>
                  </a:schemeClr>
                </a:solidFill>
              </a:rPr>
              <a:t>potential</a:t>
            </a:r>
            <a:r>
              <a:rPr lang="fr-FR" sz="1800" dirty="0">
                <a:solidFill>
                  <a:schemeClr val="bg2">
                    <a:lumMod val="10000"/>
                  </a:schemeClr>
                </a:solidFill>
              </a:rPr>
              <a:t> </a:t>
            </a:r>
            <a:r>
              <a:rPr lang="fr-FR" sz="1800" dirty="0" err="1">
                <a:solidFill>
                  <a:schemeClr val="bg2">
                    <a:lumMod val="10000"/>
                  </a:schemeClr>
                </a:solidFill>
              </a:rPr>
              <a:t>concern</a:t>
            </a:r>
            <a:r>
              <a:rPr lang="fr-FR" sz="1800" dirty="0">
                <a:solidFill>
                  <a:schemeClr val="bg2">
                    <a:lumMod val="10000"/>
                  </a:schemeClr>
                </a:solidFill>
              </a:rPr>
              <a:t> but </a:t>
            </a:r>
            <a:r>
              <a:rPr lang="fr-FR" sz="1800" dirty="0" err="1">
                <a:solidFill>
                  <a:schemeClr val="bg2">
                    <a:lumMod val="10000"/>
                  </a:schemeClr>
                </a:solidFill>
              </a:rPr>
              <a:t>simpler</a:t>
            </a:r>
            <a:r>
              <a:rPr lang="fr-FR" sz="1800" dirty="0">
                <a:solidFill>
                  <a:schemeClr val="bg2">
                    <a:lumMod val="10000"/>
                  </a:schemeClr>
                </a:solidFill>
              </a:rPr>
              <a:t> </a:t>
            </a:r>
            <a:r>
              <a:rPr lang="fr-FR" sz="1800" dirty="0" err="1">
                <a:solidFill>
                  <a:schemeClr val="bg2">
                    <a:lumMod val="10000"/>
                  </a:schemeClr>
                </a:solidFill>
              </a:rPr>
              <a:t>strategies</a:t>
            </a:r>
            <a:r>
              <a:rPr lang="fr-FR" sz="1800" dirty="0">
                <a:solidFill>
                  <a:schemeClr val="bg2">
                    <a:lumMod val="10000"/>
                  </a:schemeClr>
                </a:solidFill>
              </a:rPr>
              <a:t> </a:t>
            </a:r>
            <a:r>
              <a:rPr lang="fr-FR" sz="1800" dirty="0" err="1">
                <a:solidFill>
                  <a:schemeClr val="bg2">
                    <a:lumMod val="10000"/>
                  </a:schemeClr>
                </a:solidFill>
              </a:rPr>
              <a:t>than</a:t>
            </a:r>
            <a:r>
              <a:rPr lang="fr-FR" sz="1800" dirty="0">
                <a:solidFill>
                  <a:schemeClr val="bg2">
                    <a:lumMod val="10000"/>
                  </a:schemeClr>
                </a:solidFill>
              </a:rPr>
              <a:t> 3day </a:t>
            </a:r>
            <a:r>
              <a:rPr lang="fr-FR" sz="1800" dirty="0" err="1">
                <a:solidFill>
                  <a:schemeClr val="bg2">
                    <a:lumMod val="10000"/>
                  </a:schemeClr>
                </a:solidFill>
              </a:rPr>
              <a:t>DOTs</a:t>
            </a:r>
            <a:r>
              <a:rPr lang="fr-FR" sz="1800" dirty="0">
                <a:solidFill>
                  <a:schemeClr val="bg2">
                    <a:lumMod val="10000"/>
                  </a:schemeClr>
                </a:solidFill>
              </a:rPr>
              <a:t> by SMC teams, </a:t>
            </a:r>
            <a:r>
              <a:rPr lang="fr-FR" sz="1800" dirty="0" err="1">
                <a:solidFill>
                  <a:schemeClr val="bg2">
                    <a:lumMod val="10000"/>
                  </a:schemeClr>
                </a:solidFill>
              </a:rPr>
              <a:t>may</a:t>
            </a:r>
            <a:r>
              <a:rPr lang="fr-FR" sz="1800" dirty="0">
                <a:solidFill>
                  <a:schemeClr val="bg2">
                    <a:lumMod val="10000"/>
                  </a:schemeClr>
                </a:solidFill>
              </a:rPr>
              <a:t> </a:t>
            </a:r>
            <a:r>
              <a:rPr lang="fr-FR" sz="1800" dirty="0" err="1">
                <a:solidFill>
                  <a:schemeClr val="bg2">
                    <a:lumMod val="10000"/>
                  </a:schemeClr>
                </a:solidFill>
              </a:rPr>
              <a:t>be</a:t>
            </a:r>
            <a:r>
              <a:rPr lang="fr-FR" sz="1800" dirty="0">
                <a:solidFill>
                  <a:schemeClr val="bg2">
                    <a:lumMod val="10000"/>
                  </a:schemeClr>
                </a:solidFill>
              </a:rPr>
              <a:t> more effective.</a:t>
            </a:r>
          </a:p>
        </p:txBody>
      </p:sp>
      <p:sp>
        <p:nvSpPr>
          <p:cNvPr id="4" name="Espace réservé du numéro de diapositive 3">
            <a:extLst>
              <a:ext uri="{FF2B5EF4-FFF2-40B4-BE49-F238E27FC236}">
                <a16:creationId xmlns:a16="http://schemas.microsoft.com/office/drawing/2014/main" id="{6211556F-9117-5A50-BF9B-017EF310A4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10">
            <a:extLst>
              <a:ext uri="{FF2B5EF4-FFF2-40B4-BE49-F238E27FC236}">
                <a16:creationId xmlns:a16="http://schemas.microsoft.com/office/drawing/2014/main" id="{36C4D103-F9CF-2531-0D1F-46C2EBF994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80483" y="106056"/>
            <a:ext cx="901571" cy="901571"/>
          </a:xfrm>
          <a:prstGeom prst="rect">
            <a:avLst/>
          </a:prstGeom>
        </p:spPr>
      </p:pic>
      <p:pic>
        <p:nvPicPr>
          <p:cNvPr id="6" name="Image 9">
            <a:extLst>
              <a:ext uri="{FF2B5EF4-FFF2-40B4-BE49-F238E27FC236}">
                <a16:creationId xmlns:a16="http://schemas.microsoft.com/office/drawing/2014/main" id="{DA09564F-F8FF-FE92-C89E-9FE920C0BC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19527" y="5972532"/>
            <a:ext cx="1062527" cy="9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7203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42FE88-868D-9C56-DE31-8153A5A0A8C2}"/>
              </a:ext>
            </a:extLst>
          </p:cNvPr>
          <p:cNvSpPr/>
          <p:nvPr/>
        </p:nvSpPr>
        <p:spPr>
          <a:xfrm>
            <a:off x="48988" y="5793698"/>
            <a:ext cx="9420902"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Espace réservé du contenu 2">
            <a:extLst>
              <a:ext uri="{FF2B5EF4-FFF2-40B4-BE49-F238E27FC236}">
                <a16:creationId xmlns:a16="http://schemas.microsoft.com/office/drawing/2014/main" id="{63F7BEDE-35F9-8EE5-54EF-FCA1F60EB35D}"/>
              </a:ext>
            </a:extLst>
          </p:cNvPr>
          <p:cNvSpPr>
            <a:spLocks noGrp="1"/>
          </p:cNvSpPr>
          <p:nvPr>
            <p:ph idx="1"/>
          </p:nvPr>
        </p:nvSpPr>
        <p:spPr>
          <a:xfrm>
            <a:off x="131304" y="101010"/>
            <a:ext cx="10632175" cy="3137949"/>
          </a:xfrm>
        </p:spPr>
        <p:txBody>
          <a:bodyPr>
            <a:normAutofit/>
          </a:bodyPr>
          <a:lstStyle/>
          <a:p>
            <a:pPr>
              <a:lnSpc>
                <a:spcPct val="150000"/>
              </a:lnSpc>
            </a:pPr>
            <a:r>
              <a:rPr lang="en-US" sz="2400" dirty="0">
                <a:solidFill>
                  <a:schemeClr val="bg2">
                    <a:lumMod val="10000"/>
                  </a:schemeClr>
                </a:solidFill>
              </a:rPr>
              <a:t>Use of PNLP results: </a:t>
            </a:r>
          </a:p>
          <a:p>
            <a:pPr lvl="1">
              <a:lnSpc>
                <a:spcPct val="150000"/>
              </a:lnSpc>
              <a:buFont typeface="Wingdings" panose="05000000000000000000" pitchFamily="2" charset="2"/>
              <a:buChar char="ü"/>
            </a:pPr>
            <a:r>
              <a:rPr lang="en-US" sz="2000" dirty="0">
                <a:solidFill>
                  <a:schemeClr val="bg2">
                    <a:lumMod val="10000"/>
                  </a:schemeClr>
                </a:solidFill>
              </a:rPr>
              <a:t>USAID PMI: KN in the </a:t>
            </a:r>
            <a:r>
              <a:rPr lang="en-US" sz="2000" dirty="0" err="1">
                <a:solidFill>
                  <a:schemeClr val="bg2">
                    <a:lumMod val="10000"/>
                  </a:schemeClr>
                </a:solidFill>
              </a:rPr>
              <a:t>Djenné</a:t>
            </a:r>
            <a:r>
              <a:rPr lang="en-US" sz="2000" dirty="0">
                <a:solidFill>
                  <a:schemeClr val="bg2">
                    <a:lumMod val="10000"/>
                  </a:schemeClr>
                </a:solidFill>
              </a:rPr>
              <a:t> Health District for the SMC</a:t>
            </a:r>
            <a:endParaRPr lang="fr-FR" sz="2000" dirty="0">
              <a:solidFill>
                <a:schemeClr val="bg2">
                  <a:lumMod val="10000"/>
                </a:schemeClr>
              </a:solidFill>
            </a:endParaRPr>
          </a:p>
        </p:txBody>
      </p:sp>
      <p:sp>
        <p:nvSpPr>
          <p:cNvPr id="4" name="Espace réservé du numéro de diapositive 3">
            <a:extLst>
              <a:ext uri="{FF2B5EF4-FFF2-40B4-BE49-F238E27FC236}">
                <a16:creationId xmlns:a16="http://schemas.microsoft.com/office/drawing/2014/main" id="{92D59B41-26C9-8001-3514-FC38C300EF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age 10">
            <a:extLst>
              <a:ext uri="{FF2B5EF4-FFF2-40B4-BE49-F238E27FC236}">
                <a16:creationId xmlns:a16="http://schemas.microsoft.com/office/drawing/2014/main" id="{92D408D1-5BF1-AE72-B4B0-FAC5C468EC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4061" y="188301"/>
            <a:ext cx="1064302" cy="1064302"/>
          </a:xfrm>
          <a:prstGeom prst="rect">
            <a:avLst/>
          </a:prstGeom>
        </p:spPr>
      </p:pic>
      <p:pic>
        <p:nvPicPr>
          <p:cNvPr id="6" name="Image 9">
            <a:extLst>
              <a:ext uri="{FF2B5EF4-FFF2-40B4-BE49-F238E27FC236}">
                <a16:creationId xmlns:a16="http://schemas.microsoft.com/office/drawing/2014/main" id="{99DE6876-ECA6-69A5-419B-880EA6F7F3C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919527" y="5826265"/>
            <a:ext cx="1223485" cy="111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05A376A6-9D89-A9F3-776C-9749901086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7555" y="2004298"/>
            <a:ext cx="3044996" cy="4059995"/>
          </a:xfrm>
          <a:prstGeom prst="rect">
            <a:avLst/>
          </a:prstGeom>
        </p:spPr>
      </p:pic>
      <p:pic>
        <p:nvPicPr>
          <p:cNvPr id="8" name="Image 7">
            <a:extLst>
              <a:ext uri="{FF2B5EF4-FFF2-40B4-BE49-F238E27FC236}">
                <a16:creationId xmlns:a16="http://schemas.microsoft.com/office/drawing/2014/main" id="{10594919-A478-3259-C871-9D901D744D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86281" y="2004298"/>
            <a:ext cx="3044996" cy="4059995"/>
          </a:xfrm>
          <a:prstGeom prst="rect">
            <a:avLst/>
          </a:prstGeom>
        </p:spPr>
      </p:pic>
      <p:pic>
        <p:nvPicPr>
          <p:cNvPr id="2" name="Image 1"/>
          <p:cNvPicPr>
            <a:picLocks noChangeAspect="1"/>
          </p:cNvPicPr>
          <p:nvPr/>
        </p:nvPicPr>
        <p:blipFill>
          <a:blip r:embed="rId7"/>
          <a:stretch>
            <a:fillRect/>
          </a:stretch>
        </p:blipFill>
        <p:spPr>
          <a:xfrm>
            <a:off x="4093856" y="2004298"/>
            <a:ext cx="2681517" cy="3989035"/>
          </a:xfrm>
          <a:prstGeom prst="rect">
            <a:avLst/>
          </a:prstGeom>
        </p:spPr>
      </p:pic>
    </p:spTree>
    <p:extLst>
      <p:ext uri="{BB962C8B-B14F-4D97-AF65-F5344CB8AC3E}">
        <p14:creationId xmlns:p14="http://schemas.microsoft.com/office/powerpoint/2010/main" val="13340124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5F41025-16A3-85F5-639D-EAE0EB0CA9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75ECA-62B0-4AFB-ADC2-C05D9FB9C7B8}"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Image 9">
            <a:extLst>
              <a:ext uri="{FF2B5EF4-FFF2-40B4-BE49-F238E27FC236}">
                <a16:creationId xmlns:a16="http://schemas.microsoft.com/office/drawing/2014/main" id="{47FA79FC-EFBF-E8A6-FDC6-3796C11933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64739" y="209519"/>
            <a:ext cx="1954663" cy="177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09F712E1-A8D6-BE07-542C-3203C8F7CEE0}"/>
              </a:ext>
            </a:extLst>
          </p:cNvPr>
          <p:cNvPicPr>
            <a:picLocks noChangeAspect="1"/>
          </p:cNvPicPr>
          <p:nvPr/>
        </p:nvPicPr>
        <p:blipFill>
          <a:blip r:embed="rId3"/>
          <a:stretch>
            <a:fillRect/>
          </a:stretch>
        </p:blipFill>
        <p:spPr>
          <a:xfrm>
            <a:off x="3387651" y="392076"/>
            <a:ext cx="6278623" cy="1750782"/>
          </a:xfrm>
          <a:prstGeom prst="rect">
            <a:avLst/>
          </a:prstGeom>
        </p:spPr>
      </p:pic>
      <p:pic>
        <p:nvPicPr>
          <p:cNvPr id="8" name="Image 10">
            <a:extLst>
              <a:ext uri="{FF2B5EF4-FFF2-40B4-BE49-F238E27FC236}">
                <a16:creationId xmlns:a16="http://schemas.microsoft.com/office/drawing/2014/main" id="{377F3737-9FC5-88A4-06AA-EB10118FEE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676" y="189741"/>
            <a:ext cx="1919764" cy="1919764"/>
          </a:xfrm>
          <a:prstGeom prst="rect">
            <a:avLst/>
          </a:prstGeom>
        </p:spPr>
      </p:pic>
      <p:grpSp>
        <p:nvGrpSpPr>
          <p:cNvPr id="9" name="Groupe 15">
            <a:extLst>
              <a:ext uri="{FF2B5EF4-FFF2-40B4-BE49-F238E27FC236}">
                <a16:creationId xmlns:a16="http://schemas.microsoft.com/office/drawing/2014/main" id="{27663D1B-7B42-F654-9722-B5A61FF98E14}"/>
              </a:ext>
            </a:extLst>
          </p:cNvPr>
          <p:cNvGrpSpPr/>
          <p:nvPr/>
        </p:nvGrpSpPr>
        <p:grpSpPr>
          <a:xfrm>
            <a:off x="212676" y="6146404"/>
            <a:ext cx="7238900" cy="689215"/>
            <a:chOff x="4251398" y="6178167"/>
            <a:chExt cx="7238900" cy="689215"/>
          </a:xfrm>
        </p:grpSpPr>
        <p:pic>
          <p:nvPicPr>
            <p:cNvPr id="10" name="Image 12">
              <a:extLst>
                <a:ext uri="{FF2B5EF4-FFF2-40B4-BE49-F238E27FC236}">
                  <a16:creationId xmlns:a16="http://schemas.microsoft.com/office/drawing/2014/main" id="{5B6A531C-66A0-208E-E234-56C72F956C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65824" y="6202387"/>
              <a:ext cx="1597426" cy="640775"/>
            </a:xfrm>
            <a:prstGeom prst="rect">
              <a:avLst/>
            </a:prstGeom>
          </p:spPr>
        </p:pic>
        <p:pic>
          <p:nvPicPr>
            <p:cNvPr id="11" name="Image 13">
              <a:extLst>
                <a:ext uri="{FF2B5EF4-FFF2-40B4-BE49-F238E27FC236}">
                  <a16:creationId xmlns:a16="http://schemas.microsoft.com/office/drawing/2014/main" id="{2A2FF5B8-7EAA-AF1B-CC96-6F3B58710AF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251398" y="6178167"/>
              <a:ext cx="1435864" cy="689215"/>
            </a:xfrm>
            <a:prstGeom prst="rect">
              <a:avLst/>
            </a:prstGeom>
          </p:spPr>
        </p:pic>
        <p:pic>
          <p:nvPicPr>
            <p:cNvPr id="12" name="Image 14">
              <a:extLst>
                <a:ext uri="{FF2B5EF4-FFF2-40B4-BE49-F238E27FC236}">
                  <a16:creationId xmlns:a16="http://schemas.microsoft.com/office/drawing/2014/main" id="{149265F0-2E1D-C69C-6D2D-23EDE4C131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467826" y="6204656"/>
              <a:ext cx="2022472" cy="636236"/>
            </a:xfrm>
            <a:prstGeom prst="rect">
              <a:avLst/>
            </a:prstGeom>
          </p:spPr>
        </p:pic>
        <p:pic>
          <p:nvPicPr>
            <p:cNvPr id="13" name="Image 11">
              <a:extLst>
                <a:ext uri="{FF2B5EF4-FFF2-40B4-BE49-F238E27FC236}">
                  <a16:creationId xmlns:a16="http://schemas.microsoft.com/office/drawing/2014/main" id="{CEA9FD0B-E008-5FB6-BC85-2A87A5F57AB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61374" y="6288124"/>
              <a:ext cx="2184052" cy="469300"/>
            </a:xfrm>
            <a:prstGeom prst="rect">
              <a:avLst/>
            </a:prstGeom>
          </p:spPr>
        </p:pic>
      </p:grpSp>
      <p:pic>
        <p:nvPicPr>
          <p:cNvPr id="14" name="Image 13">
            <a:extLst>
              <a:ext uri="{FF2B5EF4-FFF2-40B4-BE49-F238E27FC236}">
                <a16:creationId xmlns:a16="http://schemas.microsoft.com/office/drawing/2014/main" id="{587F3914-5123-60D2-747E-98B2299901C6}"/>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9363337" y="5231016"/>
            <a:ext cx="2656065" cy="1565409"/>
          </a:xfrm>
          <a:prstGeom prst="rect">
            <a:avLst/>
          </a:prstGeom>
        </p:spPr>
      </p:pic>
      <p:pic>
        <p:nvPicPr>
          <p:cNvPr id="15" name="Content Placeholder 5">
            <a:extLst>
              <a:ext uri="{FF2B5EF4-FFF2-40B4-BE49-F238E27FC236}">
                <a16:creationId xmlns:a16="http://schemas.microsoft.com/office/drawing/2014/main" id="{F27E5538-6B90-C7CC-2B01-935B3668464F}"/>
              </a:ext>
            </a:extLst>
          </p:cNvPr>
          <p:cNvPicPr>
            <a:picLocks noChangeAspect="1"/>
          </p:cNvPicPr>
          <p:nvPr/>
        </p:nvPicPr>
        <p:blipFill rotWithShape="1">
          <a:blip r:embed="rId10"/>
          <a:srcRect l="19933" b="30477"/>
          <a:stretch/>
        </p:blipFill>
        <p:spPr>
          <a:xfrm>
            <a:off x="4781237" y="2109505"/>
            <a:ext cx="3318205" cy="3024913"/>
          </a:xfrm>
          <a:prstGeom prst="rect">
            <a:avLst/>
          </a:prstGeom>
        </p:spPr>
      </p:pic>
      <p:pic>
        <p:nvPicPr>
          <p:cNvPr id="16" name="Image 15">
            <a:extLst>
              <a:ext uri="{FF2B5EF4-FFF2-40B4-BE49-F238E27FC236}">
                <a16:creationId xmlns:a16="http://schemas.microsoft.com/office/drawing/2014/main" id="{CBE311BD-923D-6EB8-30E9-51567EC326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041" y="3356531"/>
            <a:ext cx="4024423" cy="1341474"/>
          </a:xfrm>
          <a:prstGeom prst="rect">
            <a:avLst/>
          </a:prstGeom>
        </p:spPr>
      </p:pic>
      <p:pic>
        <p:nvPicPr>
          <p:cNvPr id="17" name="Image 16">
            <a:extLst>
              <a:ext uri="{FF2B5EF4-FFF2-40B4-BE49-F238E27FC236}">
                <a16:creationId xmlns:a16="http://schemas.microsoft.com/office/drawing/2014/main" id="{6B80E370-ABF1-90CE-CA6D-20A8CDE329F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453078" y="2474802"/>
            <a:ext cx="3667027" cy="2436056"/>
          </a:xfrm>
          <a:prstGeom prst="rect">
            <a:avLst/>
          </a:prstGeom>
        </p:spPr>
      </p:pic>
    </p:spTree>
    <p:extLst>
      <p:ext uri="{BB962C8B-B14F-4D97-AF65-F5344CB8AC3E}">
        <p14:creationId xmlns:p14="http://schemas.microsoft.com/office/powerpoint/2010/main" val="3807783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Horizontal_text_frames_5"/>
</p:tagLst>
</file>

<file path=ppt/tags/tag2.xml><?xml version="1.0" encoding="utf-8"?>
<p:tagLst xmlns:a="http://schemas.openxmlformats.org/drawingml/2006/main" xmlns:r="http://schemas.openxmlformats.org/officeDocument/2006/relationships" xmlns:p="http://schemas.openxmlformats.org/presentationml/2006/main">
  <p:tag name="POWER_USER_ID_TEMPLATES" val="Horizontal_text_frames_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ersonnalisé 2">
      <a:dk1>
        <a:srgbClr val="6C747C"/>
      </a:dk1>
      <a:lt1>
        <a:srgbClr val="FFFFFF"/>
      </a:lt1>
      <a:dk2>
        <a:srgbClr val="44546A"/>
      </a:dk2>
      <a:lt2>
        <a:srgbClr val="F5F0E5"/>
      </a:lt2>
      <a:accent1>
        <a:srgbClr val="4C7330"/>
      </a:accent1>
      <a:accent2>
        <a:srgbClr val="ED7D31"/>
      </a:accent2>
      <a:accent3>
        <a:srgbClr val="B72072"/>
      </a:accent3>
      <a:accent4>
        <a:srgbClr val="FFC000"/>
      </a:accent4>
      <a:accent5>
        <a:srgbClr val="5B9BD5"/>
      </a:accent5>
      <a:accent6>
        <a:srgbClr val="70AD47"/>
      </a:accent6>
      <a:hlink>
        <a:srgbClr val="AEC900"/>
      </a:hlink>
      <a:folHlink>
        <a:srgbClr val="C7D3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Personnalisé 2">
      <a:dk1>
        <a:srgbClr val="6C747C"/>
      </a:dk1>
      <a:lt1>
        <a:srgbClr val="FFFFFF"/>
      </a:lt1>
      <a:dk2>
        <a:srgbClr val="44546A"/>
      </a:dk2>
      <a:lt2>
        <a:srgbClr val="F5F0E5"/>
      </a:lt2>
      <a:accent1>
        <a:srgbClr val="4C7330"/>
      </a:accent1>
      <a:accent2>
        <a:srgbClr val="ED7D31"/>
      </a:accent2>
      <a:accent3>
        <a:srgbClr val="B72072"/>
      </a:accent3>
      <a:accent4>
        <a:srgbClr val="FFC000"/>
      </a:accent4>
      <a:accent5>
        <a:srgbClr val="5B9BD5"/>
      </a:accent5>
      <a:accent6>
        <a:srgbClr val="70AD47"/>
      </a:accent6>
      <a:hlink>
        <a:srgbClr val="AEC900"/>
      </a:hlink>
      <a:folHlink>
        <a:srgbClr val="C7D3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Personnalisé 2">
      <a:dk1>
        <a:srgbClr val="6C747C"/>
      </a:dk1>
      <a:lt1>
        <a:srgbClr val="FFFFFF"/>
      </a:lt1>
      <a:dk2>
        <a:srgbClr val="44546A"/>
      </a:dk2>
      <a:lt2>
        <a:srgbClr val="F5F0E5"/>
      </a:lt2>
      <a:accent1>
        <a:srgbClr val="4C7330"/>
      </a:accent1>
      <a:accent2>
        <a:srgbClr val="ED7D31"/>
      </a:accent2>
      <a:accent3>
        <a:srgbClr val="B72072"/>
      </a:accent3>
      <a:accent4>
        <a:srgbClr val="FFC000"/>
      </a:accent4>
      <a:accent5>
        <a:srgbClr val="5B9BD5"/>
      </a:accent5>
      <a:accent6>
        <a:srgbClr val="70AD47"/>
      </a:accent6>
      <a:hlink>
        <a:srgbClr val="AEC900"/>
      </a:hlink>
      <a:folHlink>
        <a:srgbClr val="C7D3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EDCTP conference_country presentation template</Template>
  <TotalTime>1399</TotalTime>
  <Words>10009</Words>
  <Application>Microsoft Office PowerPoint</Application>
  <PresentationFormat>Widescreen</PresentationFormat>
  <Paragraphs>1073</Paragraphs>
  <Slides>109</Slides>
  <Notes>50</Notes>
  <HiddenSlides>5</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109</vt:i4>
      </vt:variant>
    </vt:vector>
  </HeadingPairs>
  <TitlesOfParts>
    <vt:vector size="129" baseType="lpstr">
      <vt:lpstr>Arial</vt:lpstr>
      <vt:lpstr>Arial Narrow</vt:lpstr>
      <vt:lpstr>Bahnschrift</vt:lpstr>
      <vt:lpstr>Calibri</vt:lpstr>
      <vt:lpstr>Calibri Light</vt:lpstr>
      <vt:lpstr>Courier New</vt:lpstr>
      <vt:lpstr>Merriweather</vt:lpstr>
      <vt:lpstr>Open Sans</vt:lpstr>
      <vt:lpstr>Seaford</vt:lpstr>
      <vt:lpstr>Segoe UI Light</vt:lpstr>
      <vt:lpstr>Times New Roman</vt:lpstr>
      <vt:lpstr>Trebuchet MS</vt:lpstr>
      <vt:lpstr>Verdana</vt:lpstr>
      <vt:lpstr>Wingdings</vt:lpstr>
      <vt:lpstr>Office Theme</vt:lpstr>
      <vt:lpstr>1_Office Theme</vt:lpstr>
      <vt:lpstr>2_Office Theme</vt:lpstr>
      <vt:lpstr>3_Office Theme</vt:lpstr>
      <vt:lpstr>4_Office Theme</vt:lpstr>
      <vt:lpstr>5_Office Theme</vt:lpstr>
      <vt:lpstr>Regional partnerships for strengthening implementation research to improve access to SMC </vt:lpstr>
      <vt:lpstr>PowerPoint Presentation</vt:lpstr>
      <vt:lpstr>PowerPoint Presentation</vt:lpstr>
      <vt:lpstr>PowerPoint Presentation</vt:lpstr>
      <vt:lpstr>PowerPoint Presentation</vt:lpstr>
      <vt:lpstr>Objectives of OPT-SMC</vt:lpstr>
      <vt:lpstr>                Project Timelines</vt:lpstr>
      <vt:lpstr>NMCP projects:</vt:lpstr>
      <vt:lpstr>Project updates</vt:lpstr>
      <vt:lpstr>Add on studies to support the project &amp; further collaborations  </vt:lpstr>
      <vt:lpstr>OPT SMC communication and visibility</vt:lpstr>
      <vt:lpstr>PowerPoint Presentation</vt:lpstr>
      <vt:lpstr>PowerPoint Presentation</vt:lpstr>
      <vt:lpstr>NMPs: Benin, Burkina Faso, Cameroon, Chad, Ghana, Gambia, Guinea, Guinea Bissau, Mali, Niger, Nigeria, Senegal, Togo and Mauritania</vt:lpstr>
      <vt:lpstr>PowerPoint Presentation</vt:lpstr>
      <vt:lpstr>PowerPoint Presentation</vt:lpstr>
      <vt:lpstr>PowerPoint Presentation</vt:lpstr>
      <vt:lpstr>PowerPoint Presentation</vt:lpstr>
      <vt:lpstr>PowerPoint Presentation</vt:lpstr>
      <vt:lpstr>Methodology </vt:lpstr>
      <vt:lpstr>RESULTS  Ten Thematic Areas Identified from Analysis </vt:lpstr>
      <vt:lpstr>Summary of Facilitators and Barriers using the Health Belief Model</vt:lpstr>
      <vt:lpstr>Quotes to Support the Themes (Community Perception)</vt:lpstr>
      <vt:lpstr>Quotes to Support the Themes </vt:lpstr>
      <vt:lpstr>Barriers to Uptake</vt:lpstr>
      <vt:lpstr>Incomplete Coverage/Shortage of Drugs/Hard-to-Reach</vt:lpstr>
      <vt:lpstr>Quotes from Stakeholdersand Funders  </vt:lpstr>
      <vt:lpstr>Key Findings and Recommendation</vt:lpstr>
      <vt:lpstr>Country Level Actions</vt:lpstr>
      <vt:lpstr>Country Level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Challenges of SMC delivery in Urban Areas </vt:lpstr>
      <vt:lpstr> Challenges of SMC delivery in Urban Areas </vt:lpstr>
      <vt:lpstr> Challenges of SMC delivery in Urban Areas </vt:lpstr>
      <vt:lpstr>PowerPoint Presentation</vt:lpstr>
      <vt:lpstr>Community Perceptions of SMC in Urban Areas</vt:lpstr>
      <vt:lpstr>Community Perceptions of SMC in Urban Areas</vt:lpstr>
      <vt:lpstr>Community Perceptions of SMC in Urban Areas</vt:lpstr>
      <vt:lpstr> Facilitating factors in Rural Areas </vt:lpstr>
      <vt:lpstr> Facilitating factors in Rural Areas </vt:lpstr>
      <vt:lpstr> Facilitating factors in Rural Areas </vt:lpstr>
      <vt:lpstr> Best Practices to improve the coverage and quality of SMC in Burkina Faso  </vt:lpstr>
      <vt:lpstr> Best Practices to improve the coverage and quality of SMC in Burkina Faso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EDCTP FORUM  8 NOV 2023  PARIS,  FRANCE</vt:lpstr>
      <vt:lpstr>Background</vt:lpstr>
      <vt:lpstr>Rationale for this study</vt:lpstr>
      <vt:lpstr>Objectives</vt:lpstr>
      <vt:lpstr>Methodology</vt:lpstr>
      <vt:lpstr>Methodology</vt:lpstr>
      <vt:lpstr>Description of the interventions (1)</vt:lpstr>
      <vt:lpstr>Description of the interventions (2)</vt:lpstr>
      <vt:lpstr>Description of the interventions (3)</vt:lpstr>
      <vt:lpstr>Study timeline and data collection</vt:lpstr>
      <vt:lpstr>Results: Household survey</vt:lpstr>
      <vt:lpstr>Results: Cost of different delivery approaches</vt:lpstr>
      <vt:lpstr>Qualitative findings: adherence</vt:lpstr>
      <vt:lpstr>PowerPoint Presentation</vt:lpstr>
      <vt:lpstr>PowerPoint Presentation</vt:lpstr>
      <vt:lpstr>Conclusions</vt:lpstr>
      <vt:lpstr>PowerPoint Presentation</vt:lpstr>
      <vt:lpstr>PowerPoint Presentation</vt:lpstr>
      <vt:lpstr>PowerPoint Presentation</vt:lpstr>
      <vt:lpstr>Results: Delivery of 2nd and 3rd dose on the 4th cycle</vt:lpstr>
      <vt:lpstr>PowerPoint Presentation</vt:lpstr>
      <vt:lpstr>Summary and forward looking for the control of seasonal malaria</vt:lpstr>
      <vt:lpstr>Strengths</vt:lpstr>
      <vt:lpstr>Common themes that came out</vt:lpstr>
      <vt:lpstr>Forward looking for the control of seasonal malaria</vt:lpstr>
      <vt:lpstr>Forward looking for the control of seasonal malaria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Susana Scott</dc:creator>
  <cp:lastModifiedBy>Abena Poku-Awuku</cp:lastModifiedBy>
  <cp:revision>38</cp:revision>
  <dcterms:created xsi:type="dcterms:W3CDTF">2023-10-04T12:28:54Z</dcterms:created>
  <dcterms:modified xsi:type="dcterms:W3CDTF">2023-11-08T09:50:25Z</dcterms:modified>
</cp:coreProperties>
</file>