
<file path=[Content_Types].xml><?xml version="1.0" encoding="utf-8"?>
<Types xmlns="http://schemas.openxmlformats.org/package/2006/content-types">
  <Default Extension="jpeg" ContentType="image/jpeg"/>
  <Default Extension="JPG" ContentType="image/.jpg"/>
  <Default Extension="xlsx" ContentType="application/vnd.openxmlformats-officedocument.spreadsheetml.sheet"/>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olors1.xml" ContentType="application/vnd.ms-office.chartcolorstyle+xml"/>
  <Override PartName="/ppt/charts/colors2.xml" ContentType="application/vnd.ms-office.chartcolorstyle+xml"/>
  <Override PartName="/ppt/charts/style1.xml" ContentType="application/vnd.ms-office.chartstyle+xml"/>
  <Override PartName="/ppt/charts/style2.xml" ContentType="application/vnd.ms-office.chartstyle+xml"/>
  <Override PartName="/ppt/drawings/drawing1.xml" ContentType="application/vnd.openxmlformats-officedocument.drawingml.chartshapes+xml"/>
  <Override PartName="/ppt/drawings/drawing2.xml" ContentType="application/vnd.openxmlformats-officedocument.drawingml.chartshapes+xml"/>
  <Override PartName="/ppt/media/image10.svg" ContentType="image/svg+xml"/>
  <Override PartName="/ppt/media/image12.svg" ContentType="image/svg+xml"/>
  <Override PartName="/ppt/media/image14.svg" ContentType="image/svg+xml"/>
  <Override PartName="/ppt/media/image18.svg" ContentType="image/svg+xml"/>
  <Override PartName="/ppt/media/image20.svg" ContentType="image/svg+xml"/>
  <Override PartName="/ppt/media/image22.svg" ContentType="image/svg+xml"/>
  <Override PartName="/ppt/media/image24.svg" ContentType="image/svg+xml"/>
  <Override PartName="/ppt/media/image27.svg" ContentType="image/svg+xml"/>
  <Override PartName="/ppt/media/image29.svg" ContentType="image/svg+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1.svg" ContentType="image/svg+xml"/>
  <Override PartName="/ppt/media/image43.svg" ContentType="image/svg+xml"/>
  <Override PartName="/ppt/media/image45.svg" ContentType="image/svg+xml"/>
  <Override PartName="/ppt/media/image6.svg" ContentType="image/svg+xml"/>
  <Override PartName="/ppt/media/image8.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2" r:id="rId3"/>
  </p:sldMasterIdLst>
  <p:notesMasterIdLst>
    <p:notesMasterId r:id="rId6"/>
  </p:notesMasterIdLst>
  <p:sldIdLst>
    <p:sldId id="258" r:id="rId4"/>
    <p:sldId id="257" r:id="rId5"/>
    <p:sldId id="277" r:id="rId7"/>
    <p:sldId id="276" r:id="rId8"/>
    <p:sldId id="263" r:id="rId9"/>
    <p:sldId id="269" r:id="rId10"/>
    <p:sldId id="265" r:id="rId11"/>
    <p:sldId id="264" r:id="rId12"/>
    <p:sldId id="271" r:id="rId13"/>
    <p:sldId id="267" r:id="rId14"/>
    <p:sldId id="268" r:id="rId15"/>
    <p:sldId id="266" r:id="rId16"/>
    <p:sldId id="270" r:id="rId17"/>
    <p:sldId id="273" r:id="rId18"/>
    <p:sldId id="275" r:id="rId19"/>
    <p:sldId id="274" r:id="rId20"/>
    <p:sldId id="259" r:id="rId2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C18"/>
    <a:srgbClr val="BE12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中度样式 1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94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5" Type="http://schemas.microsoft.com/office/2011/relationships/chartColorStyle" Target="colors1.xml"/><Relationship Id="rId4" Type="http://schemas.microsoft.com/office/2011/relationships/chartStyle" Target="style1.xml"/><Relationship Id="rId3" Type="http://schemas.openxmlformats.org/officeDocument/2006/relationships/chartUserShapes" Target="../drawings/drawing1.xml"/><Relationship Id="rId2" Type="http://schemas.openxmlformats.org/officeDocument/2006/relationships/themeOverride" Target="../theme/themeOverride1.xml"/><Relationship Id="rId1" Type="http://schemas.openxmlformats.org/officeDocument/2006/relationships/package" Target="../embeddings/Workbook1.xlsx"/></Relationships>
</file>

<file path=ppt/charts/_rels/chart2.xml.rels><?xml version="1.0" encoding="UTF-8" standalone="yes"?>
<Relationships xmlns="http://schemas.openxmlformats.org/package/2006/relationships"><Relationship Id="rId4" Type="http://schemas.microsoft.com/office/2011/relationships/chartColorStyle" Target="colors2.xml"/><Relationship Id="rId3" Type="http://schemas.microsoft.com/office/2011/relationships/chartStyle" Target="style2.xml"/><Relationship Id="rId2" Type="http://schemas.openxmlformats.org/officeDocument/2006/relationships/chartUserShapes" Target="../drawings/drawing2.xml"/><Relationship Id="rId1" Type="http://schemas.openxmlformats.org/officeDocument/2006/relationships/package" Target="../embeddings/Workbook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0150316331412111"/>
          <c:y val="0.0194250243768761"/>
          <c:w val="0.969936733717578"/>
          <c:h val="0.785785317791614"/>
        </c:manualLayout>
      </c:layout>
      <c:barChart>
        <c:barDir val="col"/>
        <c:grouping val="clustered"/>
        <c:varyColors val="0"/>
        <c:ser>
          <c:idx val="0"/>
          <c:order val="0"/>
          <c:tx>
            <c:strRef>
              <c:f>Sheet1!$B$2</c:f>
              <c:strCache>
                <c:ptCount val="1"/>
                <c:pt idx="0">
                  <c:v>Aweil South</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200"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SMC Year 1 (Pilot 2022)</c:v>
                </c:pt>
                <c:pt idx="1">
                  <c:v>SMC Year 2 (2023)</c:v>
                </c:pt>
                <c:pt idx="2">
                  <c:v>SMC Year 3 (2024)</c:v>
                </c:pt>
              </c:strCache>
            </c:strRef>
          </c:cat>
          <c:val>
            <c:numRef>
              <c:f>Sheet1!$B$3:$B$5</c:f>
              <c:numCache>
                <c:formatCode>_(* #,##0_);_(* \(#,##0\);_(* "-"??_);_(@_)</c:formatCode>
                <c:ptCount val="3"/>
                <c:pt idx="0">
                  <c:v>17628</c:v>
                </c:pt>
                <c:pt idx="1">
                  <c:v>26226</c:v>
                </c:pt>
                <c:pt idx="2">
                  <c:v>33570</c:v>
                </c:pt>
              </c:numCache>
            </c:numRef>
          </c:val>
        </c:ser>
        <c:ser>
          <c:idx val="1"/>
          <c:order val="1"/>
          <c:tx>
            <c:strRef>
              <c:f>Sheet1!$C$2</c:f>
              <c:strCache>
                <c:ptCount val="1"/>
                <c:pt idx="0">
                  <c:v>Aweil West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1200"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SMC Year 1 (Pilot 2022)</c:v>
                </c:pt>
                <c:pt idx="1">
                  <c:v>SMC Year 2 (2023)</c:v>
                </c:pt>
                <c:pt idx="2">
                  <c:v>SMC Year 3 (2024)</c:v>
                </c:pt>
              </c:strCache>
            </c:strRef>
          </c:cat>
          <c:val>
            <c:numRef>
              <c:f>Sheet1!$C$3:$C$5</c:f>
              <c:numCache>
                <c:formatCode>General</c:formatCode>
                <c:ptCount val="3"/>
                <c:pt idx="1" c:formatCode="_(* #,##0_);_(* \(#,##0\);_(* &quot;-&quot;??_);_(@_)">
                  <c:v>37722</c:v>
                </c:pt>
                <c:pt idx="2" c:formatCode="_(* #,##0_);_(* \(#,##0\);_(* &quot;-&quot;??_);_(@_)">
                  <c:v>47549</c:v>
                </c:pt>
              </c:numCache>
            </c:numRef>
          </c:val>
        </c:ser>
        <c:ser>
          <c:idx val="2"/>
          <c:order val="2"/>
          <c:tx>
            <c:strRef>
              <c:f>Sheet1!$D$2</c:f>
              <c:strCache>
                <c:ptCount val="1"/>
                <c:pt idx="0">
                  <c:v>Total Ach't</c:v>
                </c:pt>
              </c:strCache>
            </c:strRef>
          </c:tx>
          <c:spPr>
            <a:solidFill>
              <a:schemeClr val="accent3"/>
            </a:solidFill>
            <a:ln>
              <a:noFill/>
            </a:ln>
            <a:effectLst/>
          </c:spPr>
          <c:invertIfNegative val="0"/>
          <c:dPt>
            <c:idx val="0"/>
            <c:invertIfNegative val="0"/>
            <c:bubble3D val="0"/>
            <c:spPr>
              <a:solidFill>
                <a:sysClr val="window" lastClr="FFFFFF"/>
              </a:solidFill>
              <a:ln>
                <a:noFill/>
              </a:ln>
              <a:effectLst/>
            </c:spPr>
          </c:dPt>
          <c:dLbls>
            <c:dLbl>
              <c:idx val="0"/>
              <c:delete val="1"/>
            </c:dLbl>
            <c:spPr>
              <a:noFill/>
              <a:ln>
                <a:noFill/>
              </a:ln>
              <a:effectLst/>
            </c:spPr>
            <c:txPr>
              <a:bodyPr rot="0" spcFirstLastPara="1" vertOverflow="ellipsis" vert="horz" wrap="square" lIns="38100" tIns="19050" rIns="38100" bIns="19050" anchor="ctr" anchorCtr="1">
                <a:spAutoFit/>
              </a:bodyPr>
              <a:lstStyle/>
              <a:p>
                <a:pPr>
                  <a:defRPr lang="en-GB" sz="1200" b="1" i="0" u="none" strike="noStrike" kern="1200" baseline="0">
                    <a:solidFill>
                      <a:schemeClr val="tx1"/>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Sheet1!$A$3:$A$5</c:f>
              <c:strCache>
                <c:ptCount val="3"/>
                <c:pt idx="0">
                  <c:v>SMC Year 1 (Pilot 2022)</c:v>
                </c:pt>
                <c:pt idx="1">
                  <c:v>SMC Year 2 (2023)</c:v>
                </c:pt>
                <c:pt idx="2">
                  <c:v>SMC Year 3 (2024)</c:v>
                </c:pt>
              </c:strCache>
            </c:strRef>
          </c:cat>
          <c:val>
            <c:numRef>
              <c:f>Sheet1!$D$3:$D$5</c:f>
              <c:numCache>
                <c:formatCode>_(* #,##0_);_(* \(#,##0\);_(* "-"??_);_(@_)</c:formatCode>
                <c:ptCount val="3"/>
                <c:pt idx="0">
                  <c:v>17628</c:v>
                </c:pt>
                <c:pt idx="1">
                  <c:v>63948</c:v>
                </c:pt>
                <c:pt idx="2">
                  <c:v>81119</c:v>
                </c:pt>
              </c:numCache>
            </c:numRef>
          </c:val>
        </c:ser>
        <c:dLbls>
          <c:showLegendKey val="0"/>
          <c:showVal val="1"/>
          <c:showCatName val="0"/>
          <c:showSerName val="0"/>
          <c:showPercent val="0"/>
          <c:showBubbleSize val="0"/>
        </c:dLbls>
        <c:gapWidth val="219"/>
        <c:overlap val="-27"/>
        <c:axId val="258031263"/>
        <c:axId val="258036543"/>
        <c:extLst>
          <c:ext xmlns:c15="http://schemas.microsoft.com/office/drawing/2012/chart" uri="{02D57815-91ED-43cb-92C2-25804820EDAC}">
            <c15:filteredBarSeries>
              <c15:ser>
                <c:idx val="3"/>
                <c:order val="3"/>
                <c:tx>
                  <c:strRef>
                    <c:extLst>
                      <c:ext uri="{02D57815-91ED-43cb-92C2-25804820EDAC}">
                        <c15:formulaRef>
                          <c15:sqref>Sheet1!$E$2</c15:sqref>
                        </c15:formulaRef>
                      </c:ext>
                    </c:extLst>
                    <c:strCache>
                      <c:ptCount val="1"/>
                      <c:pt idx="0">
                        <c:v>Target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lang="en-GB" sz="900" b="0" i="0" u="none" strike="noStrike" kern="1200" baseline="0">
                          <a:solidFill>
                            <a:schemeClr val="tx1">
                              <a:lumMod val="75000"/>
                              <a:lumOff val="25000"/>
                            </a:schemeClr>
                          </a:solidFill>
                          <a:latin typeface="+mn-lt"/>
                          <a:ea typeface="+mn-ea"/>
                          <a:cs typeface="+mn-cs"/>
                        </a:defRPr>
                      </a:pPr>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ullRef>
                          <c15:sqref/>
                        </c15:fullRef>
                        <c15:formulaRef>
                          <c15:sqref>Sheet1!$A$3:$A$5</c15:sqref>
                        </c15:formulaRef>
                      </c:ext>
                    </c:extLst>
                    <c:strCache>
                      <c:ptCount val="3"/>
                      <c:pt idx="0">
                        <c:v>SMC Year 1 (Pilot 2022)</c:v>
                      </c:pt>
                      <c:pt idx="1">
                        <c:v>SMC Year 2 (2023)</c:v>
                      </c:pt>
                      <c:pt idx="2">
                        <c:v>SMC Year 3 (2024)</c:v>
                      </c:pt>
                    </c:strCache>
                  </c:strRef>
                </c:cat>
                <c:val>
                  <c:numRef>
                    <c:extLst>
                      <c:ext uri="{02D57815-91ED-43cb-92C2-25804820EDAC}">
                        <c15:formulaRef>
                          <c15:sqref>Sheet1!$E$3:$E$5</c15:sqref>
                        </c15:formulaRef>
                      </c:ext>
                    </c:extLst>
                    <c:numCache>
                      <c:formatCode>_(* #,##0_);_(* \(#,##0\);_(* "-"??_);_(@_)</c:formatCode>
                      <c:ptCount val="3"/>
                      <c:pt idx="0">
                        <c:v>17000</c:v>
                      </c:pt>
                      <c:pt idx="1">
                        <c:v>65353</c:v>
                      </c:pt>
                      <c:pt idx="2">
                        <c:v>76000</c:v>
                      </c:pt>
                    </c:numCache>
                  </c:numRef>
                </c:val>
              </c15:ser>
            </c15:filteredBarSeries>
          </c:ext>
        </c:extLst>
      </c:barChart>
      <c:catAx>
        <c:axId val="25803126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GB" sz="1200" b="1" i="0" u="none" strike="noStrike" kern="1200" baseline="0">
                <a:solidFill>
                  <a:schemeClr val="tx1"/>
                </a:solidFill>
                <a:latin typeface="+mn-lt"/>
                <a:ea typeface="+mn-ea"/>
                <a:cs typeface="+mn-cs"/>
              </a:defRPr>
            </a:pPr>
          </a:p>
        </c:txPr>
        <c:crossAx val="258036543"/>
        <c:crosses val="autoZero"/>
        <c:auto val="1"/>
        <c:lblAlgn val="ctr"/>
        <c:lblOffset val="100"/>
        <c:noMultiLvlLbl val="0"/>
      </c:catAx>
      <c:valAx>
        <c:axId val="258036543"/>
        <c:scaling>
          <c:orientation val="minMax"/>
        </c:scaling>
        <c:delete val="1"/>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txPr>
          <a:bodyPr rot="-60000000" spcFirstLastPara="0" vertOverflow="ellipsis" vert="horz" wrap="square" anchor="ctr" anchorCtr="1"/>
          <a:lstStyle/>
          <a:p>
            <a:pPr>
              <a:defRPr lang="en-GB" sz="900" b="0" i="0" u="none" strike="noStrike" kern="1200" baseline="0">
                <a:solidFill>
                  <a:schemeClr val="tx1">
                    <a:lumMod val="65000"/>
                    <a:lumOff val="35000"/>
                  </a:schemeClr>
                </a:solidFill>
                <a:latin typeface="+mn-lt"/>
                <a:ea typeface="+mn-ea"/>
                <a:cs typeface="+mn-cs"/>
              </a:defRPr>
            </a:pPr>
          </a:p>
        </c:txPr>
        <c:crossAx val="258031263"/>
        <c:crosses val="autoZero"/>
        <c:crossBetween val="between"/>
      </c:valAx>
      <c:spPr>
        <a:noFill/>
        <a:ln w="25400">
          <a:noFill/>
        </a:ln>
        <a:effectLst/>
      </c:spPr>
    </c:plotArea>
    <c:legend>
      <c:legendPos val="b"/>
      <c:layout/>
      <c:overlay val="0"/>
      <c:spPr>
        <a:noFill/>
        <a:ln>
          <a:noFill/>
        </a:ln>
        <a:effectLst/>
      </c:spPr>
      <c:txPr>
        <a:bodyPr rot="0" spcFirstLastPara="1" vertOverflow="ellipsis" vert="horz" wrap="square" anchor="ctr" anchorCtr="1"/>
        <a:lstStyle/>
        <a:p>
          <a:pPr>
            <a:defRPr lang="en-GB" sz="1200" b="1" i="0" u="none" strike="noStrike" kern="1200" baseline="0">
              <a:solidFill>
                <a:schemeClr val="tx1"/>
              </a:solidFill>
              <a:latin typeface="+mn-lt"/>
              <a:ea typeface="+mn-ea"/>
              <a:cs typeface="+mn-cs"/>
            </a:defRPr>
          </a:pPr>
        </a:p>
      </c:txPr>
    </c:legend>
    <c:plotVisOnly val="1"/>
    <c:dispBlanksAs val="gap"/>
    <c:showDLblsOverMax val="0"/>
    <c:extLst>
      <c:ext uri="{0b15fc19-7d7d-44ad-8c2d-2c3a37ce22c3}">
        <chartProps xmlns="https://web.wps.cn/et/2018/main" chartId="{e21d633c-b77d-457a-bd99-bc9115f92b45}"/>
      </c:ext>
    </c:extLst>
  </c:chart>
  <c:spPr>
    <a:noFill/>
    <a:ln>
      <a:noFill/>
    </a:ln>
    <a:effectLst/>
  </c:spPr>
  <c:txPr>
    <a:bodyPr/>
    <a:lstStyle/>
    <a:p>
      <a:pPr>
        <a:defRPr lang="en-GB"/>
      </a:pPr>
    </a:p>
  </c:txPr>
  <c:externalData r:id="rId1">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0283029108426923"/>
          <c:y val="0.122796511709562"/>
          <c:w val="0.96976203238969"/>
          <c:h val="0.767794616179757"/>
        </c:manualLayout>
      </c:layout>
      <c:barChart>
        <c:barDir val="col"/>
        <c:grouping val="clustered"/>
        <c:varyColors val="0"/>
        <c:ser>
          <c:idx val="0"/>
          <c:order val="0"/>
          <c:spPr>
            <a:gradFill>
              <a:gsLst>
                <a:gs pos="0">
                  <a:schemeClr val="accent1"/>
                </a:gs>
                <a:gs pos="100000">
                  <a:schemeClr val="accent1">
                    <a:lumMod val="84000"/>
                  </a:schemeClr>
                </a:gs>
              </a:gsLst>
              <a:lin ang="5400000" scaled="1"/>
            </a:gradFill>
            <a:ln>
              <a:noFill/>
            </a:ln>
            <a:effectLst>
              <a:outerShdw blurRad="76200" dir="18900000" sy="23000" kx="-1200000" algn="bl" rotWithShape="0">
                <a:prstClr val="black">
                  <a:alpha val="20000"/>
                </a:prstClr>
              </a:outerShdw>
            </a:effectLst>
          </c:spPr>
          <c:invertIfNegative val="0"/>
          <c:dPt>
            <c:idx val="0"/>
            <c:invertIfNegative val="0"/>
            <c:bubble3D val="0"/>
            <c:spPr>
              <a:solidFill>
                <a:schemeClr val="accent2"/>
              </a:solidFill>
              <a:ln>
                <a:noFill/>
              </a:ln>
              <a:effectLst>
                <a:outerShdw blurRad="76200" dir="18900000" sy="23000" kx="-1200000" algn="bl" rotWithShape="0">
                  <a:prstClr val="black">
                    <a:alpha val="20000"/>
                  </a:prstClr>
                </a:outerShdw>
              </a:effectLst>
            </c:spPr>
          </c:dPt>
          <c:dPt>
            <c:idx val="1"/>
            <c:invertIfNegative val="0"/>
            <c:bubble3D val="0"/>
            <c:spPr>
              <a:solidFill>
                <a:srgbClr val="7030A0"/>
              </a:solidFill>
              <a:ln>
                <a:noFill/>
              </a:ln>
              <a:effectLst>
                <a:outerShdw blurRad="76200" dir="18900000" sy="23000" kx="-1200000" algn="bl" rotWithShape="0">
                  <a:prstClr val="black">
                    <a:alpha val="20000"/>
                  </a:prstClr>
                </a:outerShdw>
              </a:effectLst>
            </c:spPr>
          </c:dPt>
          <c:dPt>
            <c:idx val="2"/>
            <c:invertIfNegative val="0"/>
            <c:bubble3D val="0"/>
            <c:spPr>
              <a:solidFill>
                <a:schemeClr val="accent4"/>
              </a:solidFill>
              <a:ln>
                <a:noFill/>
              </a:ln>
              <a:effectLst>
                <a:outerShdw blurRad="76200" dir="18900000" sy="23000" kx="-1200000" algn="bl" rotWithShape="0">
                  <a:prstClr val="black">
                    <a:alpha val="20000"/>
                  </a:prstClr>
                </a:outerShdw>
              </a:effectLst>
            </c:spPr>
          </c:dPt>
          <c:dPt>
            <c:idx val="3"/>
            <c:invertIfNegative val="0"/>
            <c:bubble3D val="0"/>
            <c:spPr>
              <a:solidFill>
                <a:srgbClr val="00FF00"/>
              </a:solidFill>
              <a:ln>
                <a:noFill/>
              </a:ln>
              <a:effectLst>
                <a:outerShdw blurRad="76200" dir="18900000" sy="23000" kx="-1200000" algn="bl" rotWithShape="0">
                  <a:prstClr val="black">
                    <a:alpha val="20000"/>
                  </a:prstClr>
                </a:outerShdw>
              </a:effectLst>
            </c:spPr>
          </c:dPt>
          <c:dPt>
            <c:idx val="4"/>
            <c:invertIfNegative val="0"/>
            <c:bubble3D val="0"/>
            <c:spPr>
              <a:solidFill>
                <a:srgbClr val="FF0000"/>
              </a:solidFill>
              <a:ln>
                <a:noFill/>
              </a:ln>
              <a:effectLst>
                <a:outerShdw blurRad="76200" dir="18900000" sy="23000" kx="-1200000" algn="bl" rotWithShape="0">
                  <a:prstClr val="black">
                    <a:alpha val="20000"/>
                  </a:prstClr>
                </a:outerShdw>
              </a:effectLst>
            </c:spPr>
          </c:dPt>
          <c:dLbls>
            <c:spPr>
              <a:noFill/>
              <a:ln>
                <a:noFill/>
              </a:ln>
              <a:effectLst/>
            </c:spPr>
            <c:txPr>
              <a:bodyPr rot="0" spcFirstLastPara="1" vertOverflow="ellipsis" vert="horz" wrap="square" lIns="38100" tIns="19050" rIns="38100" bIns="19050" anchor="ctr" anchorCtr="1">
                <a:spAutoFit/>
              </a:bodyPr>
              <a:lstStyle/>
              <a:p>
                <a:pPr>
                  <a:defRPr lang="en-GB" sz="1330" b="1" i="0" u="none" strike="noStrike" kern="1200" baseline="0">
                    <a:solidFill>
                      <a:schemeClr val="tx1"/>
                    </a:solidFill>
                    <a:latin typeface="+mn-lt"/>
                    <a:ea typeface="+mn-ea"/>
                    <a:cs typeface="+mn-cs"/>
                  </a:defRPr>
                </a:pP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dk1">
                          <a:lumMod val="50000"/>
                          <a:lumOff val="50000"/>
                        </a:schemeClr>
                      </a:solidFill>
                    </a:ln>
                    <a:effectLst/>
                  </c:spPr>
                </c15:leaderLines>
              </c:ext>
            </c:extLst>
          </c:dLbls>
          <c:cat>
            <c:strRef>
              <c:f>Sheet3!$H$22:$L$22</c:f>
              <c:strCache>
                <c:ptCount val="5"/>
                <c:pt idx="0">
                  <c:v>2021 - No SMC Intervention (Aweil South)</c:v>
                </c:pt>
                <c:pt idx="1">
                  <c:v>2022 - SMC Pilot Phase (Aweil South)</c:v>
                </c:pt>
                <c:pt idx="2">
                  <c:v>2021 - No SMC Intervention (Aweil South &amp; West)</c:v>
                </c:pt>
                <c:pt idx="3">
                  <c:v>2023 - SMC Intervention  (Aweil South &amp; West)</c:v>
                </c:pt>
                <c:pt idx="4">
                  <c:v>2024 - SMC Intervention (Aweil South &amp; West)</c:v>
                </c:pt>
              </c:strCache>
            </c:strRef>
          </c:cat>
          <c:val>
            <c:numRef>
              <c:f>Sheet3!$H$23:$L$23</c:f>
              <c:numCache>
                <c:formatCode>_-* #,##0_-;\-* #,##0_-;_-* "-"??_-;_-@_-</c:formatCode>
                <c:ptCount val="5"/>
                <c:pt idx="0">
                  <c:v>30266</c:v>
                </c:pt>
                <c:pt idx="1">
                  <c:v>21101</c:v>
                </c:pt>
                <c:pt idx="2">
                  <c:v>65357</c:v>
                </c:pt>
                <c:pt idx="3">
                  <c:v>32345</c:v>
                </c:pt>
                <c:pt idx="4">
                  <c:v>17420</c:v>
                </c:pt>
              </c:numCache>
            </c:numRef>
          </c:val>
        </c:ser>
        <c:dLbls>
          <c:showLegendKey val="0"/>
          <c:showVal val="1"/>
          <c:showCatName val="0"/>
          <c:showSerName val="0"/>
          <c:showPercent val="0"/>
          <c:showBubbleSize val="0"/>
        </c:dLbls>
        <c:gapWidth val="41"/>
        <c:axId val="568405312"/>
        <c:axId val="568402912"/>
      </c:barChart>
      <c:catAx>
        <c:axId val="56840531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en-GB" sz="1195" b="1" i="0" u="none" strike="noStrike" kern="1200" baseline="0">
                <a:solidFill>
                  <a:schemeClr val="tx1"/>
                </a:solidFill>
                <a:effectLst/>
                <a:latin typeface="+mn-lt"/>
                <a:ea typeface="+mn-ea"/>
                <a:cs typeface="+mn-cs"/>
              </a:defRPr>
            </a:pPr>
          </a:p>
        </c:txPr>
        <c:crossAx val="568402912"/>
        <c:crosses val="autoZero"/>
        <c:auto val="1"/>
        <c:lblAlgn val="ctr"/>
        <c:lblOffset val="100"/>
        <c:noMultiLvlLbl val="0"/>
      </c:catAx>
      <c:valAx>
        <c:axId val="568402912"/>
        <c:scaling>
          <c:orientation val="minMax"/>
        </c:scaling>
        <c:delete val="1"/>
        <c:axPos val="l"/>
        <c:numFmt formatCode="_-* #,##0_-;\-* #,##0_-;_-* &quot;-&quot;??_-;_-@_-" sourceLinked="1"/>
        <c:majorTickMark val="none"/>
        <c:minorTickMark val="none"/>
        <c:tickLblPos val="nextTo"/>
        <c:txPr>
          <a:bodyPr rot="-60000000" spcFirstLastPara="0" vertOverflow="ellipsis" vert="horz" wrap="square" anchor="ctr" anchorCtr="1"/>
          <a:lstStyle/>
          <a:p>
            <a:pPr>
              <a:defRPr lang="en-GB" sz="1195" b="0" i="0" u="none" strike="noStrike" kern="1200" baseline="0">
                <a:solidFill>
                  <a:schemeClr val="dk1">
                    <a:lumMod val="65000"/>
                    <a:lumOff val="35000"/>
                  </a:schemeClr>
                </a:solidFill>
                <a:latin typeface="+mn-lt"/>
                <a:ea typeface="+mn-ea"/>
                <a:cs typeface="+mn-cs"/>
              </a:defRPr>
            </a:pPr>
          </a:p>
        </c:txPr>
        <c:crossAx val="568405312"/>
        <c:crosses val="autoZero"/>
        <c:crossBetween val="between"/>
      </c:valAx>
      <c:spPr>
        <a:noFill/>
        <a:ln>
          <a:noFill/>
        </a:ln>
        <a:effectLst/>
      </c:spPr>
    </c:plotArea>
    <c:plotVisOnly val="1"/>
    <c:dispBlanksAs val="gap"/>
    <c:showDLblsOverMax val="0"/>
    <c:extLst>
      <c:ext uri="{0b15fc19-7d7d-44ad-8c2d-2c3a37ce22c3}">
        <chartProps xmlns="https://web.wps.cn/et/2018/main" chartId="{b5082d47-5106-479d-853c-a5ec3e57baf1}"/>
      </c:ext>
    </c:extLst>
  </c:chart>
  <c: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a:effectLst/>
  </c:spPr>
  <c:txPr>
    <a:bodyPr/>
    <a:lstStyle/>
    <a:p>
      <a:pPr>
        <a:defRPr lang="en-GB"/>
      </a:pPr>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4">
  <cs:axisTitle>
    <cs:lnRef idx="0"/>
    <cs:fillRef idx="0"/>
    <cs:effectRef idx="0"/>
    <cs:fontRef idx="minor">
      <a:schemeClr val="dk1">
        <a:lumMod val="65000"/>
        <a:lumOff val="35000"/>
      </a:schemeClr>
    </cs:fontRef>
    <cs:defRPr sz="1195" b="1" kern="1200"/>
  </cs:axisTitle>
  <cs:categoryAxis>
    <cs:lnRef idx="0"/>
    <cs:fillRef idx="0"/>
    <cs:effectRef idx="0"/>
    <cs:fontRef idx="minor">
      <a:schemeClr val="dk1">
        <a:lumMod val="65000"/>
        <a:lumOff val="35000"/>
      </a:schemeClr>
    </cs:fontRef>
    <cs:defRPr sz="1195" kern="1200">
      <a:effectLst/>
    </cs:defRPr>
  </cs:categoryAxis>
  <cs:chartArea>
    <cs:lnRef idx="0"/>
    <cs:fillRef idx="0"/>
    <cs:effectRef idx="0"/>
    <cs:fontRef idx="minor">
      <a:schemeClr val="dk1"/>
    </cs:fontRef>
    <cs:spPr>
      <a:gradFill flip="none" rotWithShape="1">
        <a:gsLst>
          <a:gs pos="0">
            <a:schemeClr val="lt1"/>
          </a:gs>
          <a:gs pos="68000">
            <a:schemeClr val="lt1">
              <a:lumMod val="85000"/>
            </a:schemeClr>
          </a:gs>
          <a:gs pos="100000">
            <a:schemeClr val="lt1"/>
          </a:gs>
        </a:gsLst>
        <a:lin ang="5400000" scaled="1"/>
        <a:tileRect/>
      </a:gradFill>
      <a:ln w="9525" cap="flat" cmpd="sng" algn="ctr">
        <a:solidFill>
          <a:schemeClr val="dk1">
            <a:lumMod val="15000"/>
            <a:lumOff val="85000"/>
          </a:schemeClr>
        </a:solidFill>
        <a:round/>
      </a:ln>
    </cs:spPr>
    <cs:defRPr sz="1330" kern="1200"/>
  </cs:chartArea>
  <cs:dataLabel>
    <cs:lnRef idx="0"/>
    <cs:fillRef idx="0"/>
    <cs:effectRef idx="0"/>
    <cs:fontRef idx="minor">
      <a:schemeClr val="lt1"/>
    </cs:fontRef>
    <cs:defRPr sz="133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33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
  <cs:dataPoint3D>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3D>
  <cs:dataPointLine>
    <cs:lnRef idx="0">
      <cs:styleClr val="auto"/>
    </cs:lnRef>
    <cs:fillRef idx="0"/>
    <cs:effectRef idx="0"/>
    <cs:fontRef idx="minor">
      <a:schemeClr val="dk1"/>
    </cs:fontRef>
    <cs:spPr>
      <a:ln w="28575" cap="rnd">
        <a:gradFill>
          <a:gsLst>
            <a:gs pos="0">
              <a:schemeClr val="phClr"/>
            </a:gs>
            <a:gs pos="100000">
              <a:schemeClr val="phClr">
                <a:lumMod val="84000"/>
              </a:schemeClr>
            </a:gs>
          </a:gsLst>
          <a:lin ang="5400000" scaled="1"/>
        </a:gradFill>
        <a:round/>
      </a:ln>
    </cs:spPr>
  </cs:dataPointLine>
  <cs:dataPointMarker>
    <cs:lnRef idx="0"/>
    <cs:fillRef idx="0">
      <cs:styleClr val="auto"/>
    </cs:fillRef>
    <cs:effectRef idx="0"/>
    <cs:fontRef idx="minor">
      <a:schemeClr val="dk1"/>
    </cs:fontRef>
    <cs:spPr>
      <a:gradFill>
        <a:gsLst>
          <a:gs pos="0">
            <a:schemeClr val="phClr"/>
          </a:gs>
          <a:gs pos="100000">
            <a:schemeClr val="phClr">
              <a:lumMod val="84000"/>
            </a:schemeClr>
          </a:gs>
        </a:gsLst>
        <a:lin ang="5400000" scaled="1"/>
      </a:gradFill>
      <a:effectLst>
        <a:outerShdw blurRad="76200" dir="18900000" sy="23000" kx="-1200000" algn="bl" rotWithShape="0">
          <a:prstClr val="black">
            <a:alpha val="20000"/>
          </a:prstClr>
        </a:outerShdw>
      </a:effectLst>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ln w="9525">
        <a:solidFill>
          <a:schemeClr val="dk1">
            <a:lumMod val="15000"/>
            <a:lumOff val="85000"/>
          </a:schemeClr>
        </a:solidFill>
      </a:ln>
    </cs:spPr>
    <cs:defRPr sz="1195" kern="1200"/>
  </cs:dataTable>
  <cs:downBar>
    <cs:lnRef idx="0"/>
    <cs:fillRef idx="0"/>
    <cs:effectRef idx="0"/>
    <cs:fontRef idx="minor">
      <a:schemeClr val="dk1"/>
    </cs:fontRef>
    <cs:spPr>
      <a:solidFill>
        <a:schemeClr val="dk1">
          <a:lumMod val="35000"/>
          <a:lumOff val="65000"/>
        </a:schemeClr>
      </a:solidFill>
      <a:ln w="9525">
        <a:solidFill>
          <a:schemeClr val="dk1">
            <a:lumMod val="50000"/>
            <a:lumOff val="50000"/>
          </a:schemeClr>
        </a:solidFill>
      </a:ln>
    </cs:spPr>
  </cs:downBar>
  <cs:dropLine>
    <cs:lnRef idx="0"/>
    <cs:fillRef idx="0"/>
    <cs:effectRef idx="0"/>
    <cs:fontRef idx="minor">
      <a:schemeClr val="dk1"/>
    </cs:fontRef>
    <cs:spPr>
      <a:ln w="9525">
        <a:solidFill>
          <a:schemeClr val="dk1">
            <a:lumMod val="50000"/>
            <a:lumOff val="50000"/>
          </a:schemeClr>
        </a:solidFill>
        <a:round/>
      </a:ln>
    </cs:spPr>
  </cs:dropLine>
  <cs:errorBar>
    <cs:lnRef idx="0"/>
    <cs:fillRef idx="0"/>
    <cs:effectRef idx="0"/>
    <cs:fontRef idx="minor">
      <a:schemeClr val="dk1"/>
    </cs:fontRef>
    <cs:spPr>
      <a:ln w="9525">
        <a:solidFill>
          <a:schemeClr val="dk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a:solidFill>
          <a:schemeClr val="dk1">
            <a:lumMod val="5000"/>
            <a:lumOff val="95000"/>
          </a:schemeClr>
        </a:solidFill>
      </a:ln>
    </cs:spPr>
  </cs:gridlineMinor>
  <cs:hiLoLine>
    <cs:lnRef idx="0"/>
    <cs:fillRef idx="0"/>
    <cs:effectRef idx="0"/>
    <cs:fontRef idx="minor">
      <a:schemeClr val="dk1"/>
    </cs:fontRef>
    <cs:spPr>
      <a:ln w="9525">
        <a:solidFill>
          <a:schemeClr val="dk1">
            <a:lumMod val="50000"/>
            <a:lumOff val="50000"/>
          </a:schemeClr>
        </a:solidFill>
        <a:round/>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65000"/>
        <a:lumOff val="35000"/>
      </a:schemeClr>
    </cs:fontRef>
    <cs:defRPr sz="1195"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65000"/>
        <a:lumOff val="35000"/>
      </a:schemeClr>
    </cs:fontRef>
    <cs:spPr>
      <a:ln w="9525" cap="flat" cmpd="sng" algn="ctr">
        <a:solidFill>
          <a:schemeClr val="dk1">
            <a:lumMod val="15000"/>
            <a:lumOff val="85000"/>
          </a:schemeClr>
        </a:solidFill>
        <a:round/>
      </a:ln>
    </cs:spPr>
    <cs:defRPr sz="1195"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65000"/>
        <a:lumOff val="35000"/>
      </a:schemeClr>
    </cs:fontRef>
    <cs:defRPr kern="1200">
      <a:effectLst/>
    </cs:defRPr>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5" kern="1200"/>
  </cs:trendlineLabel>
  <cs:upBar>
    <cs:lnRef idx="0"/>
    <cs:fillRef idx="0"/>
    <cs:effectRef idx="0"/>
    <cs:fontRef idx="minor">
      <a:schemeClr val="dk1"/>
    </cs:fontRef>
    <cs:spPr>
      <a:solidFill>
        <a:schemeClr val="lt1">
          <a:lumMod val="95000"/>
        </a:schemeClr>
      </a:solidFill>
      <a:ln w="9525">
        <a:solidFill>
          <a:schemeClr val="dk1">
            <a:lumMod val="15000"/>
            <a:lumOff val="85000"/>
          </a:schemeClr>
        </a:solidFill>
      </a:ln>
    </cs:spPr>
  </cs:upBar>
  <cs:valueAxis>
    <cs:lnRef idx="0"/>
    <cs:fillRef idx="0"/>
    <cs:effectRef idx="0"/>
    <cs:fontRef idx="minor">
      <a:schemeClr val="dk1">
        <a:lumMod val="65000"/>
        <a:lumOff val="35000"/>
      </a:schemeClr>
    </cs:fontRef>
    <cs:defRPr sz="1195" kern="1200"/>
  </cs:valueAxis>
  <cs:wall>
    <cs:lnRef idx="0"/>
    <cs:fillRef idx="0"/>
    <cs:effectRef idx="0"/>
    <cs:fontRef idx="minor">
      <a:schemeClr val="dk1"/>
    </cs:fontRef>
  </cs:wall>
</cs:chartStyle>
</file>

<file path=ppt/drawings/_rels/drawing1.xml.rels><?xml version="1.0" encoding="UTF-8" standalone="yes"?>
<Relationships xmlns="http://schemas.openxmlformats.org/package/2006/relationships"><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s>
</file>

<file path=ppt/drawings/drawing1.xml><?xml version="1.0" encoding="utf-8"?>
<c:userShapes xmlns:c="http://schemas.openxmlformats.org/drawingml/2006/chart">
  <cdr:relSizeAnchor xmlns:cdr="http://schemas.openxmlformats.org/drawingml/2006/chartDrawing">
    <cdr:from>
      <cdr:x>0.65642</cdr:x>
      <cdr:y>0.03604</cdr:y>
    </cdr:from>
    <cdr:to>
      <cdr:x>0.69419</cdr:x>
      <cdr:y>0.31954</cdr:y>
    </cdr:to>
    <cdr:pic xmlns:a="http://schemas.openxmlformats.org/drawingml/2006/main">
      <cdr:nvPicPr>
        <cdr:cNvPr id="2" name="Picture 1"/>
        <cdr:cNvPicPr/>
      </cdr:nvPicPr>
      <cdr:blipFill>
        <a:blip xmlns:r="http://schemas.openxmlformats.org/officeDocument/2006/relationships" r:embed="rId1">
          <a:extLst>
            <a:ext uri="{96DAC541-7B7A-43D3-8B79-37D633B846F1}">
              <asvg:svgBlip xmlns:asvg="http://schemas.microsoft.com/office/drawing/2016/SVG/main" r:embed="rId2"/>
            </a:ext>
          </a:extLst>
        </a:blip>
        <a:stretch>
          <a:fillRect/>
        </a:stretch>
      </cdr:blipFill>
      <cdr:spPr>
        <a:xfrm rot="5400000">
          <a:off x="5720059" y="521926"/>
          <a:ext cx="1112096" cy="350982"/>
        </a:xfrm>
        <a:prstGeom prst="rect">
          <a:avLst/>
        </a:prstGeom>
      </cdr:spPr>
    </cdr:pic>
  </cdr:relSizeAnchor>
  <cdr:relSizeAnchor xmlns:cdr="http://schemas.openxmlformats.org/drawingml/2006/chartDrawing">
    <cdr:from>
      <cdr:x>0.01757</cdr:x>
      <cdr:y>0.04309</cdr:y>
    </cdr:from>
    <cdr:to>
      <cdr:x>0.46246</cdr:x>
      <cdr:y>0.48434</cdr:y>
    </cdr:to>
    <cdr:sp>
      <cdr:nvSpPr>
        <cdr:cNvPr id="3" name="Rectangles 2"/>
        <cdr:cNvSpPr/>
      </cdr:nvSpPr>
      <cdr:spPr xmlns:a="http://schemas.openxmlformats.org/drawingml/2006/main">
        <a:xfrm xmlns:a="http://schemas.openxmlformats.org/drawingml/2006/main">
          <a:off x="181960" y="180386"/>
          <a:ext cx="4608576" cy="1847088"/>
        </a:xfrm>
        <a:prstGeom xmlns:a="http://schemas.openxmlformats.org/drawingml/2006/main" prst="rect">
          <a:avLst/>
        </a:prstGeom>
        <a:solidFill>
          <a:srgbClr val="273C18"/>
        </a:solidFill>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en-US" kern="1200" dirty="0"/>
        </a:p>
      </cdr:txBody>
    </cdr:sp>
  </cdr:relSizeAnchor>
  <cdr:relSizeAnchor xmlns:cdr="http://schemas.openxmlformats.org/drawingml/2006/chartDrawing">
    <cdr:from>
      <cdr:x>0.01452</cdr:x>
      <cdr:y>0.13779</cdr:y>
    </cdr:from>
    <cdr:to>
      <cdr:x>0.13097</cdr:x>
      <cdr:y>0.42596</cdr:y>
    </cdr:to>
    <cdr:pic xmlns:a="http://schemas.openxmlformats.org/drawingml/2006/main">
      <cdr:nvPicPr>
        <cdr:cNvPr id="4" name="Picture 3"/>
        <cdr:cNvPicPr/>
      </cdr:nvPicPr>
      <cdr:blipFill>
        <a:blip xmlns:r="http://schemas.openxmlformats.org/officeDocument/2006/relationships" r:embed="rId3">
          <a:extLst>
            <a:ext uri="{96DAC541-7B7A-43D3-8B79-37D633B846F1}">
              <asvg:svgBlip xmlns:asvg="http://schemas.microsoft.com/office/drawing/2016/SVG/main" r:embed="rId4"/>
            </a:ext>
          </a:extLst>
        </a:blip>
        <a:stretch>
          <a:fillRect/>
        </a:stretch>
      </cdr:blipFill>
      <cdr:spPr>
        <a:xfrm>
          <a:off x="150378" y="576799"/>
          <a:ext cx="1206281" cy="1206281"/>
        </a:xfrm>
        <a:prstGeom prst="rect">
          <a:avLst/>
        </a:prstGeom>
      </cdr:spPr>
    </cdr:pic>
  </cdr:relSizeAnchor>
  <cdr:relSizeAnchor xmlns:cdr="http://schemas.openxmlformats.org/drawingml/2006/chartDrawing">
    <cdr:from>
      <cdr:x>0.0204</cdr:x>
      <cdr:y>0.11515</cdr:y>
    </cdr:from>
    <cdr:to>
      <cdr:x>0.10868</cdr:x>
      <cdr:y>0.19004</cdr:y>
    </cdr:to>
    <cdr:sp>
      <cdr:nvSpPr>
        <cdr:cNvPr id="5" name="Rectangles 4"/>
        <cdr:cNvSpPr/>
      </cdr:nvSpPr>
      <cdr:spPr xmlns:a="http://schemas.openxmlformats.org/drawingml/2006/main">
        <a:xfrm xmlns:a="http://schemas.openxmlformats.org/drawingml/2006/main">
          <a:off x="211355" y="482020"/>
          <a:ext cx="914400" cy="313508"/>
        </a:xfrm>
        <a:prstGeom xmlns:a="http://schemas.openxmlformats.org/drawingml/2006/main" prst="rect">
          <a:avLst/>
        </a:prstGeom>
        <a:no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rtlCol="0" anchor="ctr" anchorCtr="0">
          <a:normAutofit/>
        </a:bodyPr>
        <a:lstStyle>
          <a:defPPr>
            <a:defRPr lang="fr-FR"/>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r>
            <a:rPr lang="en-GB" b="1" dirty="0">
              <a:solidFill>
                <a:schemeClr val="bg1"/>
              </a:solidFill>
            </a:rPr>
            <a:t>321</a:t>
          </a:r>
          <a:endParaRPr lang="en-US" b="1" dirty="0">
            <a:solidFill>
              <a:schemeClr val="bg1"/>
            </a:solidFill>
          </a:endParaRPr>
        </a:p>
      </cdr:txBody>
    </cdr:sp>
  </cdr:relSizeAnchor>
  <cdr:relSizeAnchor xmlns:cdr="http://schemas.openxmlformats.org/drawingml/2006/chartDrawing">
    <cdr:from>
      <cdr:x>0.32828</cdr:x>
      <cdr:y>0.02456</cdr:y>
    </cdr:from>
    <cdr:to>
      <cdr:x>0.46246</cdr:x>
      <cdr:y>0.35659</cdr:y>
    </cdr:to>
    <cdr:pic xmlns:a="http://schemas.openxmlformats.org/drawingml/2006/main">
      <cdr:nvPicPr>
        <cdr:cNvPr id="6" name="Picture 5"/>
        <cdr:cNvPicPr/>
      </cdr:nvPicPr>
      <cdr:blipFill>
        <a:blip xmlns:r="http://schemas.openxmlformats.org/officeDocument/2006/relationships" r:embed="rId3">
          <a:extLst>
            <a:ext uri="{96DAC541-7B7A-43D3-8B79-37D633B846F1}">
              <asvg:svgBlip xmlns:asvg="http://schemas.microsoft.com/office/drawing/2016/SVG/main" r:embed="rId4"/>
            </a:ext>
          </a:extLst>
        </a:blip>
        <a:stretch>
          <a:fillRect/>
        </a:stretch>
      </cdr:blipFill>
      <cdr:spPr>
        <a:xfrm>
          <a:off x="3400648" y="102821"/>
          <a:ext cx="1389888" cy="1389888"/>
        </a:xfrm>
        <a:prstGeom prst="rect">
          <a:avLst/>
        </a:prstGeom>
      </cdr:spPr>
    </cdr:pic>
  </cdr:relSizeAnchor>
  <cdr:relSizeAnchor xmlns:cdr="http://schemas.openxmlformats.org/drawingml/2006/chartDrawing">
    <cdr:from>
      <cdr:x>0.35178</cdr:x>
      <cdr:y>0.02631</cdr:y>
    </cdr:from>
    <cdr:to>
      <cdr:x>0.44005</cdr:x>
      <cdr:y>0.1012</cdr:y>
    </cdr:to>
    <cdr:sp>
      <cdr:nvSpPr>
        <cdr:cNvPr id="7" name="Rectangles 6"/>
        <cdr:cNvSpPr/>
      </cdr:nvSpPr>
      <cdr:spPr xmlns:a="http://schemas.openxmlformats.org/drawingml/2006/main">
        <a:xfrm xmlns:a="http://schemas.openxmlformats.org/drawingml/2006/main">
          <a:off x="3644050" y="110128"/>
          <a:ext cx="914400" cy="313508"/>
        </a:xfrm>
        <a:prstGeom xmlns:a="http://schemas.openxmlformats.org/drawingml/2006/main" prst="rect">
          <a:avLst/>
        </a:prstGeom>
        <a:no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rtlCol="0" anchor="ctr" anchorCtr="0">
          <a:normAutofit/>
        </a:bodyPr>
        <a:lstStyle>
          <a:defPPr>
            <a:defRPr lang="fr-F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b="1" dirty="0">
              <a:solidFill>
                <a:schemeClr val="bg1"/>
              </a:solidFill>
            </a:rPr>
            <a:t>1,650</a:t>
          </a:r>
          <a:endParaRPr lang="en-US" b="1" dirty="0">
            <a:solidFill>
              <a:schemeClr val="bg1"/>
            </a:solidFill>
          </a:endParaRPr>
        </a:p>
      </cdr:txBody>
    </cdr:sp>
  </cdr:relSizeAnchor>
  <cdr:relSizeAnchor xmlns:cdr="http://schemas.openxmlformats.org/drawingml/2006/chartDrawing">
    <cdr:from>
      <cdr:x>0.00942</cdr:x>
      <cdr:y>0.38851</cdr:y>
    </cdr:from>
    <cdr:to>
      <cdr:x>0.09769</cdr:x>
      <cdr:y>0.4634</cdr:y>
    </cdr:to>
    <cdr:sp>
      <cdr:nvSpPr>
        <cdr:cNvPr id="8" name="Rectangles 7"/>
        <cdr:cNvSpPr/>
      </cdr:nvSpPr>
      <cdr:spPr xmlns:a="http://schemas.openxmlformats.org/drawingml/2006/main">
        <a:xfrm xmlns:a="http://schemas.openxmlformats.org/drawingml/2006/main">
          <a:off x="97563" y="1626326"/>
          <a:ext cx="914400" cy="313508"/>
        </a:xfrm>
        <a:prstGeom xmlns:a="http://schemas.openxmlformats.org/drawingml/2006/main" prst="rect">
          <a:avLst/>
        </a:prstGeom>
        <a:no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rtlCol="0" anchor="ctr" anchorCtr="0">
          <a:normAutofit/>
        </a:bodyPr>
        <a:lstStyle>
          <a:defPPr>
            <a:defRPr lang="fr-FR"/>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r>
            <a:rPr lang="en-GB" b="1" dirty="0">
              <a:solidFill>
                <a:schemeClr val="bg1"/>
              </a:solidFill>
            </a:rPr>
            <a:t>2023</a:t>
          </a:r>
          <a:endParaRPr lang="en-US" b="1" dirty="0">
            <a:solidFill>
              <a:schemeClr val="bg1"/>
            </a:solidFill>
          </a:endParaRPr>
        </a:p>
      </cdr:txBody>
    </cdr:sp>
  </cdr:relSizeAnchor>
  <cdr:relSizeAnchor xmlns:cdr="http://schemas.openxmlformats.org/drawingml/2006/chartDrawing">
    <cdr:from>
      <cdr:x>0.35329</cdr:x>
      <cdr:y>0.26303</cdr:y>
    </cdr:from>
    <cdr:to>
      <cdr:x>0.44156</cdr:x>
      <cdr:y>0.33792</cdr:y>
    </cdr:to>
    <cdr:sp>
      <cdr:nvSpPr>
        <cdr:cNvPr id="9" name="Rectangles 8"/>
        <cdr:cNvSpPr/>
      </cdr:nvSpPr>
      <cdr:spPr xmlns:a="http://schemas.openxmlformats.org/drawingml/2006/main">
        <a:xfrm xmlns:a="http://schemas.openxmlformats.org/drawingml/2006/main">
          <a:off x="3659659" y="1101054"/>
          <a:ext cx="914400" cy="313508"/>
        </a:xfrm>
        <a:prstGeom xmlns:a="http://schemas.openxmlformats.org/drawingml/2006/main" prst="rect">
          <a:avLst/>
        </a:prstGeom>
        <a:no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rtlCol="0" anchor="ctr" anchorCtr="0">
          <a:normAutofit/>
        </a:bodyPr>
        <a:lstStyle>
          <a:defPPr>
            <a:defRPr lang="fr-FR"/>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r>
            <a:rPr lang="en-GB" b="1" dirty="0">
              <a:solidFill>
                <a:schemeClr val="bg1"/>
              </a:solidFill>
            </a:rPr>
            <a:t>2024</a:t>
          </a:r>
          <a:endParaRPr lang="en-US" b="1" dirty="0">
            <a:solidFill>
              <a:schemeClr val="bg1"/>
            </a:solidFill>
          </a:endParaRPr>
        </a:p>
      </cdr:txBody>
    </cdr:sp>
  </cdr:relSizeAnchor>
  <cdr:relSizeAnchor xmlns:cdr="http://schemas.openxmlformats.org/drawingml/2006/chartDrawing">
    <cdr:from>
      <cdr:x>0.15107</cdr:x>
      <cdr:y>0.19941</cdr:y>
    </cdr:from>
    <cdr:to>
      <cdr:x>0.30004</cdr:x>
      <cdr:y>0.28325</cdr:y>
    </cdr:to>
    <cdr:pic xmlns:a="http://schemas.openxmlformats.org/drawingml/2006/main">
      <cdr:nvPicPr>
        <cdr:cNvPr id="10" name="Picture 9"/>
        <cdr:cNvPicPr/>
      </cdr:nvPicPr>
      <cdr:blipFill>
        <a:blip xmlns:r="http://schemas.openxmlformats.org/officeDocument/2006/relationships" r:embed="rId5">
          <a:extLst>
            <a:ext uri="{96DAC541-7B7A-43D3-8B79-37D633B846F1}">
              <asvg:svgBlip xmlns:asvg="http://schemas.microsoft.com/office/drawing/2016/SVG/main" r:embed="rId6"/>
            </a:ext>
          </a:extLst>
        </a:blip>
        <a:stretch>
          <a:fillRect/>
        </a:stretch>
      </cdr:blipFill>
      <cdr:spPr>
        <a:xfrm rot="9686363">
          <a:off x="1564887" y="834723"/>
          <a:ext cx="1543188" cy="350982"/>
        </a:xfrm>
        <a:prstGeom prst="rect">
          <a:avLst/>
        </a:prstGeom>
      </cdr:spPr>
    </cdr:pic>
  </cdr:relSizeAnchor>
  <cdr:relSizeAnchor xmlns:cdr="http://schemas.openxmlformats.org/drawingml/2006/chartDrawing">
    <cdr:from>
      <cdr:x>0.10387</cdr:x>
      <cdr:y>0.0552</cdr:y>
    </cdr:from>
    <cdr:to>
      <cdr:x>0.3169</cdr:x>
      <cdr:y>0.13009</cdr:y>
    </cdr:to>
    <cdr:sp>
      <cdr:nvSpPr>
        <cdr:cNvPr id="11" name="Rectangles 10"/>
        <cdr:cNvSpPr/>
      </cdr:nvSpPr>
      <cdr:spPr xmlns:a="http://schemas.openxmlformats.org/drawingml/2006/main">
        <a:xfrm xmlns:a="http://schemas.openxmlformats.org/drawingml/2006/main">
          <a:off x="1075970" y="231068"/>
          <a:ext cx="2206725" cy="313508"/>
        </a:xfrm>
        <a:prstGeom xmlns:a="http://schemas.openxmlformats.org/drawingml/2006/main" prst="rect">
          <a:avLst/>
        </a:prstGeom>
        <a:no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rtlCol="0" anchor="ctr" anchorCtr="0">
          <a:normAutofit/>
        </a:bodyPr>
        <a:lstStyle>
          <a:defPPr>
            <a:defRPr lang="fr-FR"/>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r>
            <a:rPr lang="en-GB" sz="1100" b="1" dirty="0">
              <a:solidFill>
                <a:srgbClr val="00B0F0"/>
              </a:solidFill>
            </a:rPr>
            <a:t>Children reached with SMC  in </a:t>
          </a:r>
          <a:r>
            <a:rPr lang="en-GB" sz="1100" b="1" dirty="0" err="1">
              <a:solidFill>
                <a:srgbClr val="00B0F0"/>
              </a:solidFill>
            </a:rPr>
            <a:t>Wedweil</a:t>
          </a:r>
          <a:r>
            <a:rPr lang="en-GB" sz="1100" b="1" dirty="0">
              <a:solidFill>
                <a:srgbClr val="00B0F0"/>
              </a:solidFill>
            </a:rPr>
            <a:t> refugee settlement </a:t>
          </a:r>
          <a:endParaRPr lang="en-US" sz="1100" b="1" dirty="0">
            <a:solidFill>
              <a:srgbClr val="00B0F0"/>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0.58251</cdr:x>
      <cdr:y>0.37543</cdr:y>
    </cdr:from>
    <cdr:to>
      <cdr:x>0.6122</cdr:x>
      <cdr:y>0.52636</cdr:y>
    </cdr:to>
    <cdr:sp>
      <cdr:nvSpPr>
        <cdr:cNvPr id="2" name="Down Arrow 1"/>
        <cdr:cNvSpPr/>
      </cdr:nvSpPr>
      <cdr:spPr xmlns:a="http://schemas.openxmlformats.org/drawingml/2006/main">
        <a:xfrm xmlns:a="http://schemas.openxmlformats.org/drawingml/2006/main">
          <a:off x="5382429" y="1751316"/>
          <a:ext cx="274320" cy="704088"/>
        </a:xfrm>
        <a:prstGeom xmlns:a="http://schemas.openxmlformats.org/drawingml/2006/main" prst="downArrow">
          <a:avLst/>
        </a:prstGeom>
        <a:solidFill>
          <a:srgbClr val="5ED4AB"/>
        </a:solid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endParaRPr lang="en-US" kern="1200"/>
        </a:p>
      </cdr:txBody>
    </cdr:sp>
  </cdr:relSizeAnchor>
  <cdr:relSizeAnchor xmlns:cdr="http://schemas.openxmlformats.org/drawingml/2006/chartDrawing">
    <cdr:from>
      <cdr:x>0.78098</cdr:x>
      <cdr:y>0.59018</cdr:y>
    </cdr:from>
    <cdr:to>
      <cdr:x>0.81067</cdr:x>
      <cdr:y>0.74111</cdr:y>
    </cdr:to>
    <cdr:sp>
      <cdr:nvSpPr>
        <cdr:cNvPr id="3" name="Down Arrow 2"/>
        <cdr:cNvSpPr/>
      </cdr:nvSpPr>
      <cdr:spPr xmlns:a="http://schemas.openxmlformats.org/drawingml/2006/main">
        <a:xfrm xmlns:a="http://schemas.openxmlformats.org/drawingml/2006/main">
          <a:off x="7216309" y="2753092"/>
          <a:ext cx="274320" cy="704088"/>
        </a:xfrm>
        <a:prstGeom xmlns:a="http://schemas.openxmlformats.org/drawingml/2006/main" prst="downArrow">
          <a:avLst/>
        </a:prstGeom>
        <a:solidFill>
          <a:srgbClr val="5ED4AB"/>
        </a:solid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kern="1200"/>
        </a:p>
      </cdr:txBody>
    </cdr:sp>
  </cdr:relSizeAnchor>
  <cdr:relSizeAnchor xmlns:cdr="http://schemas.openxmlformats.org/drawingml/2006/chartDrawing">
    <cdr:from>
      <cdr:x>0.1981</cdr:x>
      <cdr:y>0.62154</cdr:y>
    </cdr:from>
    <cdr:to>
      <cdr:x>0.22779</cdr:x>
      <cdr:y>0.77247</cdr:y>
    </cdr:to>
    <cdr:sp>
      <cdr:nvSpPr>
        <cdr:cNvPr id="4" name="Down Arrow 3"/>
        <cdr:cNvSpPr/>
      </cdr:nvSpPr>
      <cdr:spPr xmlns:a="http://schemas.openxmlformats.org/drawingml/2006/main">
        <a:xfrm xmlns:a="http://schemas.openxmlformats.org/drawingml/2006/main">
          <a:off x="1830493" y="2899396"/>
          <a:ext cx="274320" cy="704088"/>
        </a:xfrm>
        <a:prstGeom xmlns:a="http://schemas.openxmlformats.org/drawingml/2006/main" prst="downArrow">
          <a:avLst/>
        </a:prstGeom>
        <a:solidFill>
          <a:srgbClr val="5ED4AB"/>
        </a:solid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kern="1200"/>
        </a:p>
      </cdr:txBody>
    </cdr:sp>
  </cdr:relSizeAnchor>
  <cdr:relSizeAnchor xmlns:cdr="http://schemas.openxmlformats.org/drawingml/2006/chartDrawing">
    <cdr:from>
      <cdr:x>0.1831</cdr:x>
      <cdr:y>0.54248</cdr:y>
    </cdr:from>
    <cdr:to>
      <cdr:x>0.2306</cdr:x>
      <cdr:y>0.60448</cdr:y>
    </cdr:to>
    <cdr:sp>
      <cdr:nvSpPr>
        <cdr:cNvPr id="5" name="Rectangles 4"/>
        <cdr:cNvSpPr/>
      </cdr:nvSpPr>
      <cdr:spPr xmlns:a="http://schemas.openxmlformats.org/drawingml/2006/main">
        <a:xfrm xmlns:a="http://schemas.openxmlformats.org/drawingml/2006/main">
          <a:off x="1691862" y="2240280"/>
          <a:ext cx="438912" cy="256032"/>
        </a:xfrm>
        <a:prstGeom xmlns:a="http://schemas.openxmlformats.org/drawingml/2006/main" prst="rect">
          <a:avLst/>
        </a:prstGeom>
        <a:noFill/>
        <a:l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xmlns:a="http://schemas.openxmlformats.org/drawingml/2006/main">
        <a:bodyPr vertOverflow="clip" vert="horz" wrap="none" lIns="45720" tIns="45720" rIns="45720" bIns="45720" anchor="t" anchorCtr="0">
          <a:normAutofit/>
        </a:bodyPr>
        <a:lstStyle/>
        <a:p>
          <a:pPr algn="ctr"/>
          <a:r>
            <a:rPr lang="en-GB" b="1" kern="1200" dirty="0"/>
            <a:t>30%</a:t>
          </a:r>
          <a:endParaRPr lang="en-US" b="1" kern="1200" dirty="0"/>
        </a:p>
      </cdr:txBody>
    </cdr:sp>
  </cdr:relSizeAnchor>
  <cdr:relSizeAnchor xmlns:cdr="http://schemas.openxmlformats.org/drawingml/2006/chartDrawing">
    <cdr:from>
      <cdr:x>0.58345</cdr:x>
      <cdr:y>0.29449</cdr:y>
    </cdr:from>
    <cdr:to>
      <cdr:x>0.63095</cdr:x>
      <cdr:y>0.35649</cdr:y>
    </cdr:to>
    <cdr:sp>
      <cdr:nvSpPr>
        <cdr:cNvPr id="6" name="Rectangles 5"/>
        <cdr:cNvSpPr/>
      </cdr:nvSpPr>
      <cdr:spPr xmlns:a="http://schemas.openxmlformats.org/drawingml/2006/main">
        <a:xfrm xmlns:a="http://schemas.openxmlformats.org/drawingml/2006/main">
          <a:off x="5391118" y="1216152"/>
          <a:ext cx="438912" cy="256032"/>
        </a:xfrm>
        <a:prstGeom xmlns:a="http://schemas.openxmlformats.org/drawingml/2006/main" prst="rect">
          <a:avLst/>
        </a:prstGeom>
        <a:noFill/>
        <a:ln>
          <a:noFill/>
        </a:ln>
      </cdr:spPr>
      <cdr:style>
        <a:lnRef xmlns:a="http://schemas.openxmlformats.org/drawingml/2006/main" idx="2">
          <a:schemeClr val="dk1"/>
        </a:lnRef>
        <a:fillRef xmlns:a="http://schemas.openxmlformats.org/drawingml/2006/main" idx="1">
          <a:schemeClr val="lt1"/>
        </a:fillRef>
        <a:effectRef xmlns:a="http://schemas.openxmlformats.org/drawingml/2006/main" idx="0">
          <a:schemeClr val="dk1"/>
        </a:effectRef>
        <a:fontRef xmlns:a="http://schemas.openxmlformats.org/drawingml/2006/main" idx="minor">
          <a:schemeClr val="dk1"/>
        </a:fontRef>
      </cdr:style>
      <cdr:txBody xmlns:a="http://schemas.openxmlformats.org/drawingml/2006/main">
        <a:bodyPr vert="horz" wrap="none" lIns="45720" tIns="45720" rIns="45720" bIns="45720" anchor="t" anchorCtr="0">
          <a:norm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GB" b="1" kern="1200" dirty="0"/>
            <a:t>51%</a:t>
          </a:r>
          <a:endParaRPr lang="en-US" b="1" kern="1200" dirty="0"/>
        </a:p>
      </cdr:txBody>
    </cdr:sp>
  </cdr:relSizeAnchor>
  <cdr:relSizeAnchor xmlns:cdr="http://schemas.openxmlformats.org/drawingml/2006/chartDrawing">
    <cdr:from>
      <cdr:x>0.12966</cdr:x>
      <cdr:y>0.4682</cdr:y>
    </cdr:from>
    <cdr:to>
      <cdr:x>0.30581</cdr:x>
      <cdr:y>0.57891</cdr:y>
    </cdr:to>
    <cdr:sp>
      <cdr:nvSpPr>
        <cdr:cNvPr id="7" name="Rounded Rectangle 6"/>
        <cdr:cNvSpPr/>
      </cdr:nvSpPr>
      <cdr:spPr xmlns:a="http://schemas.openxmlformats.org/drawingml/2006/main">
        <a:xfrm xmlns:a="http://schemas.openxmlformats.org/drawingml/2006/main">
          <a:off x="1198086" y="1933527"/>
          <a:ext cx="1627632" cy="457200"/>
        </a:xfrm>
        <a:prstGeom xmlns:a="http://schemas.openxmlformats.org/drawingml/2006/main" prst="roundRect">
          <a:avLst/>
        </a:prstGeom>
        <a:no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Overflow="clip" vert="horz" wrap="none" lIns="45720" tIns="45720" rIns="45720" bIns="45720" anchor="t" anchorCtr="0">
          <a:normAutofit/>
        </a:bodyPr>
        <a:lstStyle/>
        <a:p>
          <a:pPr algn="ctr"/>
          <a:r>
            <a:rPr lang="en-GB" b="1" kern="1200" dirty="0">
              <a:solidFill>
                <a:schemeClr val="tx1"/>
              </a:solidFill>
            </a:rPr>
            <a:t>Reduction in Malaria Incidences</a:t>
          </a:r>
          <a:endParaRPr lang="en-US" b="1" kern="1200" dirty="0">
            <a:solidFill>
              <a:schemeClr val="tx1"/>
            </a:solidFill>
          </a:endParaRPr>
        </a:p>
      </cdr:txBody>
    </cdr:sp>
  </cdr:relSizeAnchor>
  <cdr:relSizeAnchor xmlns:cdr="http://schemas.openxmlformats.org/drawingml/2006/chartDrawing">
    <cdr:from>
      <cdr:x>0.55783</cdr:x>
      <cdr:y>0.17937</cdr:y>
    </cdr:from>
    <cdr:to>
      <cdr:x>0.73398</cdr:x>
      <cdr:y>0.29008</cdr:y>
    </cdr:to>
    <cdr:sp>
      <cdr:nvSpPr>
        <cdr:cNvPr id="8" name="Rounded Rectangle 7"/>
        <cdr:cNvSpPr/>
      </cdr:nvSpPr>
      <cdr:spPr xmlns:a="http://schemas.openxmlformats.org/drawingml/2006/main">
        <a:xfrm xmlns:a="http://schemas.openxmlformats.org/drawingml/2006/main">
          <a:off x="5154390" y="740743"/>
          <a:ext cx="1627632" cy="457200"/>
        </a:xfrm>
        <a:prstGeom xmlns:a="http://schemas.openxmlformats.org/drawingml/2006/main" prst="roundRect">
          <a:avLst/>
        </a:prstGeom>
        <a:noFill/>
        <a:ln>
          <a:no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xmlns:a="http://schemas.openxmlformats.org/drawingml/2006/main">
        <a:bodyPr vert="horz" wrap="none" lIns="45720" tIns="45720" rIns="45720" bIns="45720" anchor="t" anchorCtr="0">
          <a:norm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GB" b="1" kern="1200" dirty="0">
              <a:solidFill>
                <a:schemeClr val="tx1"/>
              </a:solidFill>
            </a:rPr>
            <a:t>Reduction in Malaria Incidences</a:t>
          </a:r>
          <a:endParaRPr lang="en-US" b="1" kern="1200" dirty="0">
            <a:solidFill>
              <a:schemeClr val="tx1"/>
            </a:solidFill>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03EEFD5-20F3-444B-9DA9-D29430C328FE}" type="datetimeFigureOut">
              <a:rPr/>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36AAE4E-3608-4157-9B69-2A34C4DD6971}" type="slidenum">
              <a:rPr/>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arrival of over 878,000 Sudanese refugees since April 2024 complicates the humanitarian crisis in South Sudan</a:t>
            </a:r>
            <a:endParaRPr lang="en-US"/>
          </a:p>
        </p:txBody>
      </p:sp>
      <p:sp>
        <p:nvSpPr>
          <p:cNvPr id="4" name="Slide Number Placeholder 3"/>
          <p:cNvSpPr>
            <a:spLocks noGrp="1"/>
          </p:cNvSpPr>
          <p:nvPr>
            <p:ph type="sldNum" sz="quarter" idx="5"/>
          </p:nvPr>
        </p:nvSpPr>
        <p:spPr/>
        <p:txBody>
          <a:bodyPr/>
          <a:lstStyle/>
          <a:p>
            <a:fld id="{236AAE4E-3608-4157-9B69-2A34C4DD6971}" type="slidenum">
              <a:rPr lang="en-US" smtClean="0"/>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
        <p:nvSpPr>
          <p:cNvPr id="2" name="Title 1"/>
          <p:cNvSpPr>
            <a:spLocks noGrp="1"/>
          </p:cNvSpPr>
          <p:nvPr>
            <p:ph type="ctrTitle" hasCustomPrompt="1"/>
          </p:nvPr>
        </p:nvSpPr>
        <p:spPr>
          <a:xfrm>
            <a:off x="0" y="0"/>
            <a:ext cx="12192000" cy="2614065"/>
          </a:xfrm>
        </p:spPr>
        <p:txBody>
          <a:bodyPr anchor="b"/>
          <a:lstStyle>
            <a:lvl1pPr algn="ctr">
              <a:defRPr sz="6000" b="1" baseline="30000"/>
            </a:lvl1pPr>
          </a:lstStyle>
          <a:p>
            <a:r>
              <a:rPr lang="en-GB"/>
              <a:t>12th SMC Alliance Meeting </a:t>
            </a:r>
            <a:br>
              <a:rPr lang="en-GB"/>
            </a:br>
            <a:r>
              <a:rPr lang="en-GB"/>
              <a:t>Lomé - Togo</a:t>
            </a:r>
            <a:br>
              <a:rPr lang="en-GB"/>
            </a:br>
            <a:r>
              <a:rPr lang="en-GB"/>
              <a:t>Feb 25 – 28, 2025  </a:t>
            </a:r>
            <a:endParaRPr lang="fr-CH"/>
          </a:p>
        </p:txBody>
      </p:sp>
      <p:sp>
        <p:nvSpPr>
          <p:cNvPr id="3" name="Subtitle 2"/>
          <p:cNvSpPr>
            <a:spLocks noGrp="1"/>
          </p:cNvSpPr>
          <p:nvPr>
            <p:ph type="subTitle" idx="1" hasCustomPrompt="1"/>
          </p:nvPr>
        </p:nvSpPr>
        <p:spPr>
          <a:xfrm>
            <a:off x="189186" y="4051739"/>
            <a:ext cx="11776842" cy="977463"/>
          </a:xfrm>
        </p:spPr>
        <p:txBody>
          <a:bodyPr>
            <a:noAutofit/>
          </a:bodyPr>
          <a:lstStyle>
            <a:lvl1pPr marL="0" indent="0" algn="ctr">
              <a:buNone/>
              <a:defRPr sz="6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CH"/>
              <a:t>Merci, </a:t>
            </a:r>
            <a:r>
              <a:rPr lang="fr-CH" err="1"/>
              <a:t>Akpe</a:t>
            </a:r>
            <a:r>
              <a:rPr lang="fr-CH"/>
              <a:t>, </a:t>
            </a:r>
            <a:r>
              <a:rPr lang="fr-CH" err="1"/>
              <a:t>Thank</a:t>
            </a:r>
            <a:r>
              <a:rPr lang="fr-CH"/>
              <a:t> </a:t>
            </a:r>
            <a:r>
              <a:rPr lang="fr-CH" err="1"/>
              <a:t>you</a:t>
            </a:r>
            <a:r>
              <a:rPr lang="fr-CH"/>
              <a:t>, </a:t>
            </a:r>
            <a:r>
              <a:rPr lang="fr-CH" err="1"/>
              <a:t>Obrigado</a:t>
            </a:r>
            <a:endParaRPr lang="fr-C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sp>
        <p:nvSpPr>
          <p:cNvPr id="6" name="Slide Number Placeholder 5"/>
          <p:cNvSpPr>
            <a:spLocks noGrp="1"/>
          </p:cNvSpPr>
          <p:nvPr>
            <p:ph type="sldNum" sz="quarter" idx="12"/>
          </p:nvPr>
        </p:nvSpPr>
        <p:spPr/>
        <p:txBody>
          <a:bodyPr/>
          <a:lstStyle/>
          <a:p>
            <a:fld id="{E332E7D9-385A-495E-A4D3-E175BE1CCD5B}" type="slidenum">
              <a:rPr lang="fr-CH" smtClean="0"/>
            </a:fld>
            <a:endParaRPr lang="fr-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fr-CH"/>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7" name="Date Placeholder 6"/>
          <p:cNvSpPr>
            <a:spLocks noGrp="1"/>
          </p:cNvSpPr>
          <p:nvPr>
            <p:ph type="dt" sz="half" idx="10"/>
          </p:nvPr>
        </p:nvSpPr>
        <p:spPr/>
        <p:txBody>
          <a:bodyPr/>
          <a:lstStyle/>
          <a:p>
            <a:fld id="{FBE2F93B-52B7-4A7C-AE6A-2B400351248C}" type="datetimeFigureOut">
              <a:rPr lang="fr-CH" smtClean="0"/>
            </a:fld>
            <a:endParaRPr lang="fr-CH"/>
          </a:p>
        </p:txBody>
      </p:sp>
      <p:sp>
        <p:nvSpPr>
          <p:cNvPr id="8" name="Footer Placeholder 7"/>
          <p:cNvSpPr>
            <a:spLocks noGrp="1"/>
          </p:cNvSpPr>
          <p:nvPr>
            <p:ph type="ftr" sz="quarter" idx="11"/>
          </p:nvPr>
        </p:nvSpPr>
        <p:spPr/>
        <p:txBody>
          <a:bodyPr/>
          <a:lstStyle/>
          <a:p>
            <a:endParaRPr lang="fr-CH"/>
          </a:p>
        </p:txBody>
      </p:sp>
      <p:sp>
        <p:nvSpPr>
          <p:cNvPr id="9" name="Slide Number Placeholder 8"/>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p:txBody>
          <a:bodyPr/>
          <a:lstStyle/>
          <a:p>
            <a:fld id="{FBE2F93B-52B7-4A7C-AE6A-2B400351248C}" type="datetimeFigureOut">
              <a:rPr lang="fr-CH" smtClean="0"/>
            </a:fld>
            <a:endParaRPr lang="fr-CH"/>
          </a:p>
        </p:txBody>
      </p:sp>
      <p:sp>
        <p:nvSpPr>
          <p:cNvPr id="4" name="Footer Placeholder 3"/>
          <p:cNvSpPr>
            <a:spLocks noGrp="1"/>
          </p:cNvSpPr>
          <p:nvPr>
            <p:ph type="ftr" sz="quarter" idx="11"/>
          </p:nvPr>
        </p:nvSpPr>
        <p:spPr/>
        <p:txBody>
          <a:bodyPr/>
          <a:lstStyle/>
          <a:p>
            <a:endParaRPr lang="fr-CH"/>
          </a:p>
        </p:txBody>
      </p:sp>
      <p:sp>
        <p:nvSpPr>
          <p:cNvPr id="5" name="Slide Number Placeholder 4"/>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1074208"/>
          </a:xfrm>
        </p:spPr>
        <p:txBody>
          <a:bodyPr>
            <a:noAutofit/>
          </a:bodyPr>
          <a:lstStyle>
            <a:lvl1pPr>
              <a:defRPr sz="5400" baseline="30000"/>
            </a:lvl1pPr>
          </a:lstStyle>
          <a:p>
            <a:pPr algn="ctr"/>
            <a:r>
              <a:rPr lang="en-US" sz="4400"/>
              <a:t>Title of slide</a:t>
            </a:r>
            <a:endParaRPr lang="en-US" sz="4400"/>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7687732" y="6169709"/>
            <a:ext cx="1286933" cy="646331"/>
          </a:xfrm>
          <a:prstGeom prst="rect">
            <a:avLst/>
          </a:prstGeom>
          <a:noFill/>
        </p:spPr>
        <p:txBody>
          <a:bodyPr wrap="square" rtlCol="0">
            <a:spAutoFit/>
          </a:bodyPr>
          <a:lstStyle/>
          <a:p>
            <a:r>
              <a:rPr lang="en-US"/>
              <a:t>Country logo</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E2F93B-52B7-4A7C-AE6A-2B400351248C}" type="datetimeFigureOut">
              <a:rPr lang="fr-CH" smtClean="0"/>
            </a:fld>
            <a:endParaRPr lang="fr-CH"/>
          </a:p>
        </p:txBody>
      </p:sp>
      <p:sp>
        <p:nvSpPr>
          <p:cNvPr id="3" name="Footer Placeholder 2"/>
          <p:cNvSpPr>
            <a:spLocks noGrp="1"/>
          </p:cNvSpPr>
          <p:nvPr>
            <p:ph type="ftr" sz="quarter" idx="11"/>
          </p:nvPr>
        </p:nvSpPr>
        <p:spPr/>
        <p:txBody>
          <a:bodyPr/>
          <a:lstStyle/>
          <a:p>
            <a:endParaRPr lang="fr-CH"/>
          </a:p>
        </p:txBody>
      </p:sp>
      <p:sp>
        <p:nvSpPr>
          <p:cNvPr id="4" name="Slide Number Placeholder 3"/>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fr-CH"/>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CH"/>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FBE2F93B-52B7-4A7C-AE6A-2B400351248C}" type="datetimeFigureOut">
              <a:rPr lang="fr-CH" smtClean="0"/>
            </a:fld>
            <a:endParaRPr lang="fr-CH"/>
          </a:p>
        </p:txBody>
      </p:sp>
      <p:sp>
        <p:nvSpPr>
          <p:cNvPr id="6" name="Footer Placeholder 5"/>
          <p:cNvSpPr>
            <a:spLocks noGrp="1"/>
          </p:cNvSpPr>
          <p:nvPr>
            <p:ph type="ftr" sz="quarter" idx="11"/>
          </p:nvPr>
        </p:nvSpPr>
        <p:spPr/>
        <p:txBody>
          <a:bodyPr/>
          <a:lstStyle/>
          <a:p>
            <a:endParaRPr lang="fr-CH"/>
          </a:p>
        </p:txBody>
      </p:sp>
      <p:sp>
        <p:nvSpPr>
          <p:cNvPr id="7" name="Slide Number Placeholder 6"/>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fr-CH"/>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10"/>
          </p:nvPr>
        </p:nvSpPr>
        <p:spPr/>
        <p:txBody>
          <a:bodyPr/>
          <a:lstStyle/>
          <a:p>
            <a:fld id="{FBE2F93B-52B7-4A7C-AE6A-2B400351248C}" type="datetimeFigureOut">
              <a:rPr lang="fr-CH" smtClean="0"/>
            </a:fld>
            <a:endParaRPr lang="fr-CH"/>
          </a:p>
        </p:txBody>
      </p:sp>
      <p:sp>
        <p:nvSpPr>
          <p:cNvPr id="5" name="Footer Placeholder 4"/>
          <p:cNvSpPr>
            <a:spLocks noGrp="1"/>
          </p:cNvSpPr>
          <p:nvPr>
            <p:ph type="ftr" sz="quarter" idx="11"/>
          </p:nvPr>
        </p:nvSpPr>
        <p:spPr/>
        <p:txBody>
          <a:bodyPr/>
          <a:lstStyle/>
          <a:p>
            <a:endParaRPr lang="fr-CH"/>
          </a:p>
        </p:txBody>
      </p:sp>
      <p:sp>
        <p:nvSpPr>
          <p:cNvPr id="6" name="Slide Number Placeholder 5"/>
          <p:cNvSpPr>
            <a:spLocks noGrp="1"/>
          </p:cNvSpPr>
          <p:nvPr>
            <p:ph type="sldNum" sz="quarter" idx="12"/>
          </p:nvPr>
        </p:nvSpPr>
        <p:spPr/>
        <p:txBody>
          <a:bodyPr/>
          <a:lstStyle/>
          <a:p>
            <a:fld id="{37107898-E56C-4FC0-B2DB-F3A91A3C8991}" type="slidenum">
              <a:rPr lang="fr-CH" smtClean="0"/>
            </a:fld>
            <a:endParaRPr lang="fr-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a:t>Click to edit Master title style</a:t>
            </a:r>
            <a:endParaRPr lang="fr-CH"/>
          </a:p>
        </p:txBody>
      </p:sp>
      <p:sp>
        <p:nvSpPr>
          <p:cNvPr id="3" name="Slide Number Placeholder 2"/>
          <p:cNvSpPr>
            <a:spLocks noGrp="1"/>
          </p:cNvSpPr>
          <p:nvPr>
            <p:ph type="sldNum" sz="quarter" idx="10"/>
          </p:nvPr>
        </p:nvSpPr>
        <p:spPr/>
        <p:txBody>
          <a:bodyPr/>
          <a:lstStyle/>
          <a:p>
            <a:fld id="{E332E7D9-385A-495E-A4D3-E175BE1CCD5B}" type="slidenum">
              <a:rPr lang="fr-CH" smtClean="0"/>
            </a:fld>
            <a:endParaRPr lang="fr-CH"/>
          </a:p>
        </p:txBody>
      </p:sp>
      <p:sp>
        <p:nvSpPr>
          <p:cNvPr id="4" name="TextBox 3"/>
          <p:cNvSpPr txBox="1"/>
          <p:nvPr userDrawn="1"/>
        </p:nvSpPr>
        <p:spPr>
          <a:xfrm>
            <a:off x="7687732" y="6169709"/>
            <a:ext cx="1286933" cy="646331"/>
          </a:xfrm>
          <a:prstGeom prst="rect">
            <a:avLst/>
          </a:prstGeom>
          <a:noFill/>
        </p:spPr>
        <p:txBody>
          <a:bodyPr wrap="square" rtlCol="0">
            <a:spAutoFit/>
          </a:bodyPr>
          <a:lstStyle/>
          <a:p>
            <a:r>
              <a:rPr lang="en-US"/>
              <a:t>Country logo</a:t>
            </a: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rmAutofit/>
          </a:bodyPr>
          <a:lstStyle>
            <a:lvl1pPr>
              <a:defRPr sz="44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fr-CH"/>
          </a:p>
        </p:txBody>
      </p:sp>
      <p:sp>
        <p:nvSpPr>
          <p:cNvPr id="3" name="Content Placeholder 2"/>
          <p:cNvSpPr>
            <a:spLocks noGrp="1"/>
          </p:cNvSpPr>
          <p:nvPr>
            <p:ph idx="1"/>
          </p:nvPr>
        </p:nvSpPr>
        <p:spPr/>
        <p:txBody>
          <a:bodyPr/>
          <a:lstStyle>
            <a:lvl1pPr>
              <a:defRPr b="1"/>
            </a:lvl1pPr>
            <a:lvl2pPr>
              <a:defRPr b="1"/>
            </a:lvl2pPr>
            <a:lvl3pPr>
              <a:defRPr b="1"/>
            </a:lvl3pPr>
            <a:lvl4pPr>
              <a:defRPr b="1"/>
            </a:lvl4pPr>
            <a:lvl5pPr>
              <a:defRPr b="1"/>
            </a:lvl5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12"/>
          </p:nvPr>
        </p:nvSpPr>
        <p:spPr>
          <a:xfrm>
            <a:off x="4577443" y="6311900"/>
            <a:ext cx="2743200" cy="365125"/>
          </a:xfrm>
        </p:spPr>
        <p:txBody>
          <a:body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8200" y="5821136"/>
            <a:ext cx="1389741" cy="1008296"/>
          </a:xfrm>
          <a:prstGeom prst="rect">
            <a:avLst/>
          </a:prstGeom>
        </p:spPr>
      </p:pic>
      <p:sp>
        <p:nvSpPr>
          <p:cNvPr id="4" name="TextBox 3"/>
          <p:cNvSpPr txBox="1"/>
          <p:nvPr userDrawn="1"/>
        </p:nvSpPr>
        <p:spPr>
          <a:xfrm>
            <a:off x="7687732" y="6169709"/>
            <a:ext cx="1286933" cy="646331"/>
          </a:xfrm>
          <a:prstGeom prst="rect">
            <a:avLst/>
          </a:prstGeom>
          <a:noFill/>
        </p:spPr>
        <p:txBody>
          <a:bodyPr wrap="square" rtlCol="0">
            <a:spAutoFit/>
          </a:bodyPr>
          <a:lstStyle/>
          <a:p>
            <a:r>
              <a:rPr lang="en-US"/>
              <a:t>Country logo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fr-CH"/>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fr-CH"/>
          </a:p>
        </p:txBody>
      </p:sp>
      <p:pic>
        <p:nvPicPr>
          <p:cNvPr id="7" name="Picture 6" descr="Logo, company name&#10;&#10;Description automatically generate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4550" y="5841759"/>
            <a:ext cx="1389741" cy="1008296"/>
          </a:xfrm>
          <a:prstGeom prst="rect">
            <a:avLst/>
          </a:prstGeom>
        </p:spPr>
      </p:pic>
      <p:sp>
        <p:nvSpPr>
          <p:cNvPr id="4" name="TextBox 3"/>
          <p:cNvSpPr txBox="1"/>
          <p:nvPr userDrawn="1"/>
        </p:nvSpPr>
        <p:spPr>
          <a:xfrm>
            <a:off x="8085665" y="6162986"/>
            <a:ext cx="1286933" cy="646331"/>
          </a:xfrm>
          <a:prstGeom prst="rect">
            <a:avLst/>
          </a:prstGeom>
          <a:noFill/>
        </p:spPr>
        <p:txBody>
          <a:bodyPr wrap="square" rtlCol="0">
            <a:spAutoFit/>
          </a:bodyPr>
          <a:lstStyle/>
          <a:p>
            <a:r>
              <a:rPr lang="en-US"/>
              <a:t>Country logo</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fr-CH"/>
          </a:p>
        </p:txBody>
      </p:sp>
      <p:sp>
        <p:nvSpPr>
          <p:cNvPr id="7" name="Slide Number Placeholder 6"/>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7893655" y="6198659"/>
            <a:ext cx="1286933" cy="646331"/>
          </a:xfrm>
          <a:prstGeom prst="rect">
            <a:avLst/>
          </a:prstGeom>
          <a:noFill/>
        </p:spPr>
        <p:txBody>
          <a:bodyPr wrap="square" rtlCol="0">
            <a:spAutoFit/>
          </a:bodyPr>
          <a:lstStyle/>
          <a:p>
            <a:r>
              <a:rPr lang="en-US"/>
              <a:t>Country logo</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fr-CH"/>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9" name="Slide Number Placeholder 8"/>
          <p:cNvSpPr>
            <a:spLocks noGrp="1"/>
          </p:cNvSpPr>
          <p:nvPr>
            <p:ph type="sldNum" sz="quarter" idx="12"/>
          </p:nvPr>
        </p:nvSpPr>
        <p:spPr/>
        <p:txBody>
          <a:bodyPr/>
          <a:lstStyle/>
          <a:p>
            <a:fld id="{E332E7D9-385A-495E-A4D3-E175BE1CCD5B}" type="slidenum">
              <a:rPr lang="fr-CH" smtClean="0"/>
            </a:fld>
            <a:endParaRPr lang="fr-CH"/>
          </a:p>
        </p:txBody>
      </p:sp>
      <p:sp>
        <p:nvSpPr>
          <p:cNvPr id="7" name="TextBox 6"/>
          <p:cNvSpPr txBox="1"/>
          <p:nvPr userDrawn="1"/>
        </p:nvSpPr>
        <p:spPr>
          <a:xfrm>
            <a:off x="7687732" y="6169709"/>
            <a:ext cx="1286933" cy="646331"/>
          </a:xfrm>
          <a:prstGeom prst="rect">
            <a:avLst/>
          </a:prstGeom>
          <a:noFill/>
        </p:spPr>
        <p:txBody>
          <a:bodyPr wrap="square" rtlCol="0">
            <a:spAutoFit/>
          </a:bodyPr>
          <a:lstStyle/>
          <a:p>
            <a:r>
              <a:rPr lang="en-US"/>
              <a:t>Country logo</a:t>
            </a:r>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fr-CH"/>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fr-CH"/>
          </a:p>
        </p:txBody>
      </p:sp>
      <p:sp>
        <p:nvSpPr>
          <p:cNvPr id="5" name="Slide Number Placeholder 4"/>
          <p:cNvSpPr>
            <a:spLocks noGrp="1"/>
          </p:cNvSpPr>
          <p:nvPr>
            <p:ph type="sldNum" sz="quarter" idx="12"/>
          </p:nvPr>
        </p:nvSpPr>
        <p:spPr/>
        <p:txBody>
          <a:bodyPr/>
          <a:lstStyle/>
          <a:p>
            <a:fld id="{E332E7D9-385A-495E-A4D3-E175BE1CCD5B}" type="slidenum">
              <a:rPr lang="fr-CH" smtClean="0"/>
            </a:fld>
            <a:endParaRPr lang="fr-CH"/>
          </a:p>
        </p:txBody>
      </p:sp>
      <p:sp>
        <p:nvSpPr>
          <p:cNvPr id="6" name="TextBox 5"/>
          <p:cNvSpPr txBox="1"/>
          <p:nvPr userDrawn="1"/>
        </p:nvSpPr>
        <p:spPr>
          <a:xfrm>
            <a:off x="7687732" y="6169709"/>
            <a:ext cx="1286933" cy="646331"/>
          </a:xfrm>
          <a:prstGeom prst="rect">
            <a:avLst/>
          </a:prstGeom>
          <a:noFill/>
        </p:spPr>
        <p:txBody>
          <a:bodyPr wrap="square" rtlCol="0">
            <a:spAutoFit/>
          </a:bodyPr>
          <a:lstStyle/>
          <a:p>
            <a:r>
              <a:rPr lang="en-US"/>
              <a:t>Country logo</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D3B32C1-B568-4415-9CF6-6162BDACC347}" type="datetimeFigureOut">
              <a:rPr lang="fr-CH" smtClean="0"/>
            </a:fld>
            <a:endParaRPr lang="fr-CH"/>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fr-CH"/>
          </a:p>
        </p:txBody>
      </p:sp>
      <p:sp>
        <p:nvSpPr>
          <p:cNvPr id="4" name="Slide Number Placeholder 3"/>
          <p:cNvSpPr>
            <a:spLocks noGrp="1"/>
          </p:cNvSpPr>
          <p:nvPr>
            <p:ph type="sldNum" sz="quarter" idx="12"/>
          </p:nvPr>
        </p:nvSpPr>
        <p:spPr/>
        <p:txBody>
          <a:bodyPr/>
          <a:lstStyle/>
          <a:p>
            <a:fld id="{E332E7D9-385A-495E-A4D3-E175BE1CCD5B}" type="slidenum">
              <a:rPr lang="fr-CH" smtClean="0"/>
            </a:fld>
            <a:endParaRPr lang="fr-CH"/>
          </a:p>
        </p:txBody>
      </p:sp>
      <p:sp>
        <p:nvSpPr>
          <p:cNvPr id="5" name="TextBox 4"/>
          <p:cNvSpPr txBox="1"/>
          <p:nvPr userDrawn="1"/>
        </p:nvSpPr>
        <p:spPr>
          <a:xfrm>
            <a:off x="7687732" y="6169709"/>
            <a:ext cx="1286933" cy="646331"/>
          </a:xfrm>
          <a:prstGeom prst="rect">
            <a:avLst/>
          </a:prstGeom>
          <a:noFill/>
        </p:spPr>
        <p:txBody>
          <a:bodyPr wrap="square" rtlCol="0">
            <a:spAutoFit/>
          </a:bodyPr>
          <a:lstStyle/>
          <a:p>
            <a:r>
              <a:rPr lang="en-US"/>
              <a:t>Country logo</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2.png"/><Relationship Id="rId14" Type="http://schemas.openxmlformats.org/officeDocument/2006/relationships/image" Target="../media/image1.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2.xml"/><Relationship Id="rId8" Type="http://schemas.openxmlformats.org/officeDocument/2006/relationships/slideLayout" Target="../slideLayouts/slideLayout21.xml"/><Relationship Id="rId7" Type="http://schemas.openxmlformats.org/officeDocument/2006/relationships/slideLayout" Target="../slideLayouts/slideLayout20.xml"/><Relationship Id="rId6" Type="http://schemas.openxmlformats.org/officeDocument/2006/relationships/slideLayout" Target="../slideLayouts/slideLayout19.xml"/><Relationship Id="rId5" Type="http://schemas.openxmlformats.org/officeDocument/2006/relationships/slideLayout" Target="../slideLayouts/slideLayout18.xml"/><Relationship Id="rId4" Type="http://schemas.openxmlformats.org/officeDocument/2006/relationships/slideLayout" Target="../slideLayouts/slideLayout17.xml"/><Relationship Id="rId3" Type="http://schemas.openxmlformats.org/officeDocument/2006/relationships/slideLayout" Target="../slideLayouts/slideLayout16.xml"/><Relationship Id="rId2" Type="http://schemas.openxmlformats.org/officeDocument/2006/relationships/slideLayout" Target="../slideLayouts/slideLayout15.xml"/><Relationship Id="rId12" Type="http://schemas.openxmlformats.org/officeDocument/2006/relationships/theme" Target="../theme/theme2.xml"/><Relationship Id="rId11" Type="http://schemas.openxmlformats.org/officeDocument/2006/relationships/slideLayout" Target="../slideLayouts/slideLayout24.xml"/><Relationship Id="rId10" Type="http://schemas.openxmlformats.org/officeDocument/2006/relationships/slideLayout" Target="../slideLayouts/slideLayout2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a:solidFill>
            <a:schemeClr val="accent6">
              <a:lumMod val="75000"/>
            </a:schemeClr>
          </a:solidFill>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6" name="Slide Number Placeholder 5"/>
          <p:cNvSpPr>
            <a:spLocks noGrp="1"/>
          </p:cNvSpPr>
          <p:nvPr>
            <p:ph type="sldNum" sz="quarter" idx="4"/>
          </p:nvPr>
        </p:nvSpPr>
        <p:spPr>
          <a:xfrm>
            <a:off x="4642757"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32E7D9-385A-495E-A4D3-E175BE1CCD5B}" type="slidenum">
              <a:rPr lang="fr-CH" smtClean="0"/>
            </a:fld>
            <a:endParaRPr lang="fr-CH"/>
          </a:p>
        </p:txBody>
      </p:sp>
      <p:pic>
        <p:nvPicPr>
          <p:cNvPr id="7" name="Picture 6" descr="Logo, company name&#10;&#10;Description automatically generated"/>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2758" y="5833515"/>
            <a:ext cx="1395184" cy="1012245"/>
          </a:xfrm>
          <a:prstGeom prst="rect">
            <a:avLst/>
          </a:prstGeom>
        </p:spPr>
      </p:pic>
      <p:pic>
        <p:nvPicPr>
          <p:cNvPr id="8" name="Picture 7" descr="Logo&#10;&#10;Description automatically generated"/>
          <p:cNvPicPr>
            <a:picLocks noChangeAspect="1"/>
          </p:cNvPicPr>
          <p:nvPr userDrawn="1"/>
        </p:nvPicPr>
        <p:blipFill rotWithShape="1">
          <a:blip r:embed="rId15">
            <a:extLst>
              <a:ext uri="{28A0092B-C50C-407E-A947-70E740481C1C}">
                <a14:useLocalDpi xmlns:a14="http://schemas.microsoft.com/office/drawing/2010/main" val="0"/>
              </a:ext>
            </a:extLst>
          </a:blip>
          <a:srcRect t="9450" b="14663"/>
          <a:stretch>
            <a:fillRect/>
          </a:stretch>
        </p:blipFill>
        <p:spPr>
          <a:xfrm>
            <a:off x="9809099" y="5927271"/>
            <a:ext cx="1675279" cy="9184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fr-CH"/>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fr-CH"/>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BE2F93B-52B7-4A7C-AE6A-2B400351248C}" type="datetimeFigureOut">
              <a:rPr lang="fr-CH" smtClean="0"/>
            </a:fld>
            <a:endParaRPr lang="fr-CH"/>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CH"/>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107898-E56C-4FC0-B2DB-F3A91A3C8991}" type="slidenum">
              <a:rPr lang="fr-CH" smtClean="0"/>
            </a:fld>
            <a:endParaRPr lang="fr-CH"/>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6.jpeg"/><Relationship Id="rId2" Type="http://schemas.openxmlformats.org/officeDocument/2006/relationships/image" Target="../media/image4.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7.jpeg"/><Relationship Id="rId2" Type="http://schemas.openxmlformats.org/officeDocument/2006/relationships/image" Target="../media/image4.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9" Type="http://schemas.openxmlformats.org/officeDocument/2006/relationships/image" Target="../media/image13.png"/><Relationship Id="rId8" Type="http://schemas.openxmlformats.org/officeDocument/2006/relationships/image" Target="../media/image12.svg"/><Relationship Id="rId7" Type="http://schemas.openxmlformats.org/officeDocument/2006/relationships/image" Target="../media/image11.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3" Type="http://schemas.openxmlformats.org/officeDocument/2006/relationships/slideLayout" Target="../slideLayouts/slideLayout2.xml"/><Relationship Id="rId12" Type="http://schemas.openxmlformats.org/officeDocument/2006/relationships/image" Target="../media/image4.png"/><Relationship Id="rId11" Type="http://schemas.openxmlformats.org/officeDocument/2006/relationships/image" Target="../media/image3.png"/><Relationship Id="rId10" Type="http://schemas.openxmlformats.org/officeDocument/2006/relationships/image" Target="../media/image14.sv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image" Target="../media/image23.png"/><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 Id="rId3" Type="http://schemas.openxmlformats.org/officeDocument/2006/relationships/image" Target="../media/image17.png"/><Relationship Id="rId2" Type="http://schemas.openxmlformats.org/officeDocument/2006/relationships/image" Target="../media/image4.png"/><Relationship Id="rId12" Type="http://schemas.openxmlformats.org/officeDocument/2006/relationships/slideLayout" Target="../slideLayouts/slideLayout2.xml"/><Relationship Id="rId11" Type="http://schemas.openxmlformats.org/officeDocument/2006/relationships/image" Target="../media/image25.jpeg"/><Relationship Id="rId10" Type="http://schemas.openxmlformats.org/officeDocument/2006/relationships/image" Target="../media/image24.svg"/><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chart" Target="../charts/chart1.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chart" Target="../charts/chart2.xml"/></Relationships>
</file>

<file path=ppt/slides/_rels/slide9.xml.rels><?xml version="1.0" encoding="UTF-8" standalone="yes"?>
<Relationships xmlns="http://schemas.openxmlformats.org/package/2006/relationships"><Relationship Id="rId9" Type="http://schemas.openxmlformats.org/officeDocument/2006/relationships/image" Target="../media/image40.png"/><Relationship Id="rId8" Type="http://schemas.openxmlformats.org/officeDocument/2006/relationships/image" Target="../media/image39.svg"/><Relationship Id="rId7" Type="http://schemas.openxmlformats.org/officeDocument/2006/relationships/image" Target="../media/image38.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 Id="rId3" Type="http://schemas.openxmlformats.org/officeDocument/2006/relationships/image" Target="../media/image34.png"/><Relationship Id="rId2" Type="http://schemas.openxmlformats.org/officeDocument/2006/relationships/image" Target="../media/image4.png"/><Relationship Id="rId15" Type="http://schemas.openxmlformats.org/officeDocument/2006/relationships/slideLayout" Target="../slideLayouts/slideLayout2.xml"/><Relationship Id="rId14" Type="http://schemas.openxmlformats.org/officeDocument/2006/relationships/image" Target="../media/image45.svg"/><Relationship Id="rId13" Type="http://schemas.openxmlformats.org/officeDocument/2006/relationships/image" Target="../media/image44.png"/><Relationship Id="rId12" Type="http://schemas.openxmlformats.org/officeDocument/2006/relationships/image" Target="../media/image43.svg"/><Relationship Id="rId11" Type="http://schemas.openxmlformats.org/officeDocument/2006/relationships/image" Target="../media/image42.png"/><Relationship Id="rId10" Type="http://schemas.openxmlformats.org/officeDocument/2006/relationships/image" Target="../media/image41.svg"/><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5659" y="4660319"/>
            <a:ext cx="5047891" cy="584776"/>
          </a:xfrm>
        </p:spPr>
        <p:txBody>
          <a:bodyPr>
            <a:normAutofit/>
          </a:bodyPr>
          <a:lstStyle/>
          <a:p>
            <a:pPr algn="ctr"/>
            <a:br>
              <a:rPr lang="en-GB" sz="2400" b="1"/>
            </a:br>
            <a:r>
              <a:rPr lang="en-GB" sz="2400" b="1"/>
              <a:t>South Sudan</a:t>
            </a:r>
            <a:endParaRPr lang="en-GB" sz="2400" b="1"/>
          </a:p>
        </p:txBody>
      </p:sp>
      <p:sp>
        <p:nvSpPr>
          <p:cNvPr id="3" name="TextBox 2"/>
          <p:cNvSpPr txBox="1"/>
          <p:nvPr/>
        </p:nvSpPr>
        <p:spPr>
          <a:xfrm>
            <a:off x="2009955" y="3429000"/>
            <a:ext cx="8729932" cy="1077218"/>
          </a:xfrm>
          <a:prstGeom prst="rect">
            <a:avLst/>
          </a:prstGeom>
          <a:noFill/>
        </p:spPr>
        <p:txBody>
          <a:bodyPr wrap="square" lIns="91440" tIns="45720" rIns="91440" bIns="45720" rtlCol="0" anchor="t">
            <a:spAutoFit/>
          </a:bodyPr>
          <a:lstStyle/>
          <a:p>
            <a:pPr algn="ctr"/>
            <a:r>
              <a:rPr lang="en-US" sz="3200" b="1" dirty="0"/>
              <a:t>SMC Implementation in </a:t>
            </a:r>
            <a:r>
              <a:rPr lang="en-US" sz="3200" b="1" dirty="0" err="1"/>
              <a:t>Wedweil</a:t>
            </a:r>
            <a:r>
              <a:rPr lang="en-US" sz="3200" b="1" dirty="0"/>
              <a:t> Refugee Settlement</a:t>
            </a:r>
            <a:endParaRPr lang="en-US" sz="3200" b="1" dirty="0"/>
          </a:p>
        </p:txBody>
      </p:sp>
      <p:sp>
        <p:nvSpPr>
          <p:cNvPr id="4" name="Title 1"/>
          <p:cNvSpPr txBox="1"/>
          <p:nvPr/>
        </p:nvSpPr>
        <p:spPr>
          <a:xfrm>
            <a:off x="0" y="859766"/>
            <a:ext cx="12192000" cy="1837337"/>
          </a:xfrm>
          <a:prstGeom prst="rect">
            <a:avLst/>
          </a:prstGeom>
          <a:solidFill>
            <a:schemeClr val="accent6">
              <a:lumMod val="75000"/>
            </a:schemeClr>
          </a:solidFill>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000" kern="1200">
                <a:solidFill>
                  <a:schemeClr val="bg1"/>
                </a:solidFill>
                <a:latin typeface="Arial" panose="020B0604020202020204" pitchFamily="34" charset="0"/>
                <a:ea typeface="+mj-ea"/>
                <a:cs typeface="Arial" panose="020B0604020202020204" pitchFamily="34" charset="0"/>
              </a:defRPr>
            </a:lvl1pPr>
          </a:lstStyle>
          <a:p>
            <a:pPr algn="ctr"/>
            <a:r>
              <a:rPr lang="en-GB" b="1"/>
              <a:t>SMC Alliance Annual Meeting 2025</a:t>
            </a:r>
            <a:br>
              <a:rPr lang="en-GB" b="1"/>
            </a:br>
            <a:endParaRPr lang="en-GB" b="1"/>
          </a:p>
          <a:p>
            <a:pPr algn="ctr"/>
            <a:r>
              <a:rPr lang="en-GB" sz="2800" b="1"/>
              <a:t>Lomé – Togo </a:t>
            </a:r>
            <a:br>
              <a:rPr lang="en-GB" sz="2800" b="1"/>
            </a:br>
            <a:br>
              <a:rPr lang="en-GB" b="1"/>
            </a:br>
            <a:r>
              <a:rPr lang="en-GB" sz="2000" b="1"/>
              <a:t>Feb 25 – 28, 2025</a:t>
            </a:r>
            <a:endParaRPr lang="en-US" sz="2000" b="1"/>
          </a:p>
        </p:txBody>
      </p:sp>
      <p:pic>
        <p:nvPicPr>
          <p:cNvPr id="5" name="Picture 4"/>
          <p:cNvPicPr>
            <a:picLocks noChangeAspect="1"/>
          </p:cNvPicPr>
          <p:nvPr/>
        </p:nvPicPr>
        <p:blipFill>
          <a:blip r:embed="rId1"/>
          <a:stretch>
            <a:fillRect/>
          </a:stretch>
        </p:blipFill>
        <p:spPr>
          <a:xfrm>
            <a:off x="7368766" y="6105525"/>
            <a:ext cx="1519238" cy="752475"/>
          </a:xfrm>
          <a:prstGeom prst="rect">
            <a:avLst/>
          </a:prstGeom>
        </p:spPr>
      </p:pic>
      <p:pic>
        <p:nvPicPr>
          <p:cNvPr id="6" name="Picture 5"/>
          <p:cNvPicPr>
            <a:picLocks noChangeAspect="1"/>
          </p:cNvPicPr>
          <p:nvPr/>
        </p:nvPicPr>
        <p:blipFill>
          <a:blip r:embed="rId2"/>
          <a:stretch>
            <a:fillRect/>
          </a:stretch>
        </p:blipFill>
        <p:spPr>
          <a:xfrm>
            <a:off x="4862424" y="6092782"/>
            <a:ext cx="1685025" cy="76521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GB" sz="5000" b="1" dirty="0"/>
              <a:t>C</a:t>
            </a:r>
            <a:r>
              <a:rPr lang="en-US" sz="5000" b="1" dirty="0" err="1"/>
              <a:t>hallenges</a:t>
            </a:r>
            <a:r>
              <a:rPr lang="en-US" sz="5000" b="1" dirty="0"/>
              <a:t> of Implementing SMC in Refugee communities</a:t>
            </a:r>
            <a:endParaRPr lang="en-US" sz="5000" b="1" dirty="0"/>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
        <p:nvSpPr>
          <p:cNvPr id="3" name="Content Placeholder 2"/>
          <p:cNvSpPr txBox="1"/>
          <p:nvPr/>
        </p:nvSpPr>
        <p:spPr>
          <a:xfrm>
            <a:off x="265176" y="1737043"/>
            <a:ext cx="11439143" cy="412808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buFont typeface="Wingdings" panose="05000000000000000000" pitchFamily="2" charset="2"/>
              <a:buChar char="q"/>
            </a:pPr>
            <a:r>
              <a:rPr lang="en-US" sz="2200"/>
              <a:t>Frequent influx and movement of refugee populations within camps or across the border makes it difficult to consistently reach eligible children with SMC doses </a:t>
            </a:r>
            <a:endParaRPr lang="en-US" sz="2200"/>
          </a:p>
          <a:p>
            <a:pPr>
              <a:lnSpc>
                <a:spcPct val="100000"/>
              </a:lnSpc>
              <a:buFont typeface="Wingdings" panose="05000000000000000000" pitchFamily="2" charset="2"/>
              <a:buChar char="q"/>
            </a:pPr>
            <a:r>
              <a:rPr lang="en-US" sz="2200"/>
              <a:t>Lack of understanding about malaria prevention and the importance of SMC among refugees, particularly new arrivals led to low uptake of the SMC </a:t>
            </a:r>
            <a:endParaRPr lang="en-US" sz="2200"/>
          </a:p>
          <a:p>
            <a:pPr>
              <a:lnSpc>
                <a:spcPct val="100000"/>
              </a:lnSpc>
              <a:buFont typeface="Wingdings" panose="05000000000000000000" pitchFamily="2" charset="2"/>
              <a:buChar char="q"/>
            </a:pPr>
            <a:r>
              <a:rPr lang="en-US" sz="2200"/>
              <a:t>Some refugee communities had negative cultural beliefs and practices that influenced adherence SMC uptake</a:t>
            </a:r>
            <a:endParaRPr lang="en-US" sz="2200"/>
          </a:p>
          <a:p>
            <a:pPr>
              <a:lnSpc>
                <a:spcPct val="100000"/>
              </a:lnSpc>
              <a:buFont typeface="Wingdings" panose="05000000000000000000" pitchFamily="2" charset="2"/>
              <a:buChar char="q"/>
            </a:pPr>
            <a:r>
              <a:rPr lang="en-US" sz="2200"/>
              <a:t>Due to the high mobility of refugee populations, challenges were registered in tracking the coverage and effectiveness of SMC</a:t>
            </a:r>
            <a:endParaRPr lang="en-US" sz="2200"/>
          </a:p>
          <a:p>
            <a:pPr>
              <a:lnSpc>
                <a:spcPct val="100000"/>
              </a:lnSpc>
              <a:buFont typeface="Wingdings" panose="05000000000000000000" pitchFamily="2" charset="2"/>
              <a:buChar char="q"/>
            </a:pPr>
            <a:r>
              <a:rPr lang="en-US" sz="2200"/>
              <a:t>High cost of implementation in context of South Sudan</a:t>
            </a:r>
            <a:endParaRPr lang="en-US" sz="2200"/>
          </a:p>
          <a:p>
            <a:pPr>
              <a:lnSpc>
                <a:spcPct val="100000"/>
              </a:lnSpc>
              <a:buFont typeface="Wingdings" panose="05000000000000000000" pitchFamily="2" charset="2"/>
              <a:buChar char="q"/>
            </a:pPr>
            <a:endParaRPr lang="en-US" sz="2200"/>
          </a:p>
          <a:p>
            <a:pPr>
              <a:lnSpc>
                <a:spcPct val="100000"/>
              </a:lnSpc>
              <a:buFont typeface="Wingdings" panose="05000000000000000000" pitchFamily="2" charset="2"/>
              <a:buChar char="q"/>
            </a:pPr>
            <a:endParaRPr lang="en-US" sz="2200"/>
          </a:p>
          <a:p>
            <a:pPr>
              <a:lnSpc>
                <a:spcPct val="100000"/>
              </a:lnSpc>
              <a:buFont typeface="Wingdings" panose="05000000000000000000" pitchFamily="2" charset="2"/>
              <a:buChar char="q"/>
            </a:pPr>
            <a:endParaRPr lang="en-US" sz="2200"/>
          </a:p>
          <a:p>
            <a:pPr>
              <a:lnSpc>
                <a:spcPct val="100000"/>
              </a:lnSpc>
              <a:buFont typeface="Wingdings" panose="05000000000000000000" pitchFamily="2" charset="2"/>
              <a:buChar char="q"/>
            </a:pPr>
            <a:endParaRPr lang="en-US" sz="2200"/>
          </a:p>
          <a:p>
            <a:pPr marL="0" indent="0">
              <a:lnSpc>
                <a:spcPct val="100000"/>
              </a:lnSpc>
              <a:buFont typeface="Arial" panose="020B0604020202020204" pitchFamily="34" charset="0"/>
              <a:buNone/>
            </a:pPr>
            <a:endParaRPr lang="en-US" sz="2200"/>
          </a:p>
          <a:p>
            <a:pPr marL="457200" indent="-457200">
              <a:lnSpc>
                <a:spcPct val="100000"/>
              </a:lnSpc>
              <a:buFont typeface="+mj-lt"/>
              <a:buAutoNum type="arabicPeriod"/>
            </a:pPr>
            <a:endParaRPr lang="en-US" sz="2200" b="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sz="5000" b="1"/>
              <a:t>Justification for SMC Scale-Up in Refugee communities </a:t>
            </a:r>
            <a:endParaRPr lang="en-US" sz="5000" b="1"/>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
        <p:nvSpPr>
          <p:cNvPr id="3" name="Content Placeholder 2"/>
          <p:cNvSpPr txBox="1"/>
          <p:nvPr/>
        </p:nvSpPr>
        <p:spPr>
          <a:xfrm>
            <a:off x="209006" y="1349827"/>
            <a:ext cx="11744251" cy="459377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Font typeface="Wingdings" panose="05000000000000000000" pitchFamily="2" charset="2"/>
              <a:buChar char="q"/>
            </a:pPr>
            <a:r>
              <a:rPr lang="en-US" sz="2400"/>
              <a:t>SMC is part of NMCP strategic plan, SMC should continue and expand</a:t>
            </a:r>
            <a:endParaRPr lang="en-US" sz="2400"/>
          </a:p>
          <a:p>
            <a:pPr>
              <a:lnSpc>
                <a:spcPct val="150000"/>
              </a:lnSpc>
              <a:buFont typeface="Wingdings" panose="05000000000000000000" pitchFamily="2" charset="2"/>
              <a:buChar char="q"/>
            </a:pPr>
            <a:r>
              <a:rPr lang="en-US" sz="2400"/>
              <a:t>SMC is feasible and acceptable in refugee camps</a:t>
            </a:r>
            <a:endParaRPr lang="en-US" sz="2400"/>
          </a:p>
          <a:p>
            <a:pPr>
              <a:lnSpc>
                <a:spcPct val="150000"/>
              </a:lnSpc>
              <a:buFont typeface="Wingdings" panose="05000000000000000000" pitchFamily="2" charset="2"/>
              <a:buChar char="q"/>
            </a:pPr>
            <a:r>
              <a:rPr lang="en-US" sz="2400"/>
              <a:t>82% lower odds of malaria cases compare to control county </a:t>
            </a:r>
            <a:r>
              <a:rPr lang="en-US" sz="2400" i="1"/>
              <a:t>(Effectiveness study results)</a:t>
            </a:r>
            <a:endParaRPr lang="en-US" sz="2400" i="1"/>
          </a:p>
          <a:p>
            <a:pPr>
              <a:lnSpc>
                <a:spcPct val="150000"/>
              </a:lnSpc>
              <a:buFont typeface="Wingdings" panose="05000000000000000000" pitchFamily="2" charset="2"/>
              <a:buChar char="q"/>
            </a:pPr>
            <a:r>
              <a:rPr lang="en-US" sz="2400"/>
              <a:t>Clear seasonality pattern from Jul to Nov  are peak months for malaria morbidity in SS</a:t>
            </a:r>
            <a:endParaRPr lang="en-US" sz="2400"/>
          </a:p>
          <a:p>
            <a:pPr>
              <a:lnSpc>
                <a:spcPct val="150000"/>
              </a:lnSpc>
              <a:buFont typeface="Wingdings" panose="05000000000000000000" pitchFamily="2" charset="2"/>
              <a:buChar char="q"/>
            </a:pPr>
            <a:r>
              <a:rPr lang="en-US" sz="2400"/>
              <a:t>The difference in morbidity is 60% in NBEG, but other states below 60% are due to under reporting (60% reporting) in South Sudan</a:t>
            </a:r>
            <a:endParaRPr lang="en-US" sz="2400"/>
          </a:p>
          <a:p>
            <a:pPr>
              <a:lnSpc>
                <a:spcPct val="150000"/>
              </a:lnSpc>
              <a:buFont typeface="Wingdings" panose="05000000000000000000" pitchFamily="2" charset="2"/>
              <a:buChar char="q"/>
            </a:pPr>
            <a:r>
              <a:rPr lang="en-US" sz="2400"/>
              <a:t>Children enrolled in chemoprevention efficacy study were symptomless till day 28</a:t>
            </a:r>
            <a:endParaRPr lang="en-US" sz="2400"/>
          </a:p>
          <a:p>
            <a:endParaRPr lang="en-US" sz="2400"/>
          </a:p>
          <a:p>
            <a:pPr marL="0" indent="0">
              <a:buFont typeface="Arial" panose="020B0604020202020204" pitchFamily="34" charset="0"/>
              <a:buNone/>
            </a:pPr>
            <a:endParaRPr lang="en-US" sz="2400"/>
          </a:p>
          <a:p>
            <a:pPr marL="0" indent="0">
              <a:buFont typeface="Arial" panose="020B0604020202020204" pitchFamily="34" charset="0"/>
              <a:buNone/>
            </a:pPr>
            <a:endParaRPr lang="en-US" sz="2400"/>
          </a:p>
          <a:p>
            <a:pPr marL="457200" indent="-457200">
              <a:buFont typeface="+mj-lt"/>
              <a:buAutoNum type="arabicPeriod"/>
            </a:pPr>
            <a:endParaRPr lang="en-US" sz="2400" b="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a:t>Lessons learned</a:t>
            </a:r>
            <a:endParaRPr lang="en-US" b="1"/>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
        <p:nvSpPr>
          <p:cNvPr id="3" name="Google Shape;140;g2073e6c94da_0_63"/>
          <p:cNvSpPr txBox="1"/>
          <p:nvPr/>
        </p:nvSpPr>
        <p:spPr>
          <a:xfrm>
            <a:off x="187400" y="1527048"/>
            <a:ext cx="12004600" cy="4206240"/>
          </a:xfrm>
          <a:prstGeom prst="rect">
            <a:avLst/>
          </a:prstGeom>
          <a:noFill/>
          <a:ln>
            <a:noFill/>
          </a:ln>
        </p:spPr>
        <p:txBody>
          <a:bodyPr spcFirstLastPara="1" wrap="square" lIns="91425" tIns="45700" rIns="91425" bIns="45700" anchor="t" anchorCtr="0">
            <a:normAutofit fontScale="85000" lnSpcReduction="20000"/>
          </a:bodyPr>
          <a:lstStyle/>
          <a:p>
            <a:pPr marL="342900" indent="-342900">
              <a:spcBef>
                <a:spcPts val="360"/>
              </a:spcBef>
              <a:buSzPts val="2400"/>
              <a:buFont typeface="Wingdings" panose="05000000000000000000" pitchFamily="2" charset="2"/>
              <a:buChar char="q"/>
            </a:pPr>
            <a:r>
              <a:rPr lang="en-US" sz="2400">
                <a:solidFill>
                  <a:schemeClr val="dk1"/>
                </a:solidFill>
                <a:ea typeface="Calibri" panose="020F0502020204030204"/>
                <a:cs typeface="Calibri" panose="020F0502020204030204"/>
                <a:sym typeface="Calibri" panose="020F0502020204030204"/>
              </a:rPr>
              <a:t>Upon experiencing the effectiveness of SMC, government stakeholders advocated for the scaleup to other non targeted refugee camps such as </a:t>
            </a:r>
            <a:r>
              <a:rPr lang="en-US" sz="2400" err="1">
                <a:solidFill>
                  <a:schemeClr val="dk1"/>
                </a:solidFill>
                <a:ea typeface="Calibri" panose="020F0502020204030204"/>
                <a:cs typeface="Calibri" panose="020F0502020204030204"/>
                <a:sym typeface="Calibri" panose="020F0502020204030204"/>
              </a:rPr>
              <a:t>Maban</a:t>
            </a:r>
            <a:r>
              <a:rPr lang="en-US" sz="2400">
                <a:solidFill>
                  <a:schemeClr val="dk1"/>
                </a:solidFill>
                <a:ea typeface="Calibri" panose="020F0502020204030204"/>
                <a:cs typeface="Calibri" panose="020F0502020204030204"/>
                <a:sym typeface="Calibri" panose="020F0502020204030204"/>
              </a:rPr>
              <a:t>, </a:t>
            </a:r>
            <a:r>
              <a:rPr lang="en-US" sz="2400" err="1">
                <a:solidFill>
                  <a:schemeClr val="dk1"/>
                </a:solidFill>
                <a:ea typeface="Calibri" panose="020F0502020204030204"/>
                <a:cs typeface="Calibri" panose="020F0502020204030204"/>
                <a:sym typeface="Calibri" panose="020F0502020204030204"/>
              </a:rPr>
              <a:t>Jamjang</a:t>
            </a:r>
            <a:r>
              <a:rPr lang="en-US" sz="2400">
                <a:solidFill>
                  <a:schemeClr val="dk1"/>
                </a:solidFill>
                <a:ea typeface="Calibri" panose="020F0502020204030204"/>
                <a:cs typeface="Calibri" panose="020F0502020204030204"/>
                <a:sym typeface="Calibri" panose="020F0502020204030204"/>
              </a:rPr>
              <a:t> and </a:t>
            </a:r>
            <a:r>
              <a:rPr lang="en-US" sz="2400" err="1">
                <a:solidFill>
                  <a:schemeClr val="dk1"/>
                </a:solidFill>
                <a:ea typeface="Calibri" panose="020F0502020204030204"/>
                <a:cs typeface="Calibri" panose="020F0502020204030204"/>
                <a:sym typeface="Calibri" panose="020F0502020204030204"/>
              </a:rPr>
              <a:t>Gorom</a:t>
            </a:r>
            <a:endParaRPr lang="en-US" sz="2400">
              <a:solidFill>
                <a:schemeClr val="dk1"/>
              </a:solidFill>
              <a:ea typeface="Calibri" panose="020F0502020204030204"/>
              <a:cs typeface="Calibri" panose="020F0502020204030204"/>
              <a:sym typeface="Calibri" panose="020F0502020204030204"/>
            </a:endParaRPr>
          </a:p>
          <a:p>
            <a:pPr marL="342900" indent="-342900">
              <a:spcBef>
                <a:spcPts val="360"/>
              </a:spcBef>
              <a:buSzPts val="2400"/>
              <a:buFont typeface="Wingdings" panose="05000000000000000000" pitchFamily="2" charset="2"/>
              <a:buChar char="q"/>
            </a:pPr>
            <a:endParaRPr lang="en-US" sz="2400">
              <a:solidFill>
                <a:schemeClr val="dk1"/>
              </a:solidFill>
              <a:ea typeface="Calibri" panose="020F0502020204030204"/>
              <a:cs typeface="Calibri" panose="020F0502020204030204"/>
              <a:sym typeface="Calibri" panose="020F0502020204030204"/>
            </a:endParaRPr>
          </a:p>
          <a:p>
            <a:pPr marL="342900" indent="-342900">
              <a:spcBef>
                <a:spcPts val="360"/>
              </a:spcBef>
              <a:buSzPts val="2400"/>
              <a:buFont typeface="Wingdings" panose="05000000000000000000" pitchFamily="2" charset="2"/>
              <a:buChar char="q"/>
            </a:pPr>
            <a:r>
              <a:rPr lang="en-US" sz="2400">
                <a:solidFill>
                  <a:schemeClr val="dk1"/>
                </a:solidFill>
                <a:ea typeface="Calibri" panose="020F0502020204030204"/>
                <a:cs typeface="Calibri" panose="020F0502020204030204"/>
                <a:sym typeface="Calibri" panose="020F0502020204030204"/>
              </a:rPr>
              <a:t>Some caregivers didn’t see the need of using mosquito nets after their children received SPAQ thus a call to orient them on comprehensive mitigation of malaria</a:t>
            </a:r>
            <a:endParaRPr lang="en-US" sz="2400">
              <a:solidFill>
                <a:schemeClr val="dk1"/>
              </a:solidFill>
              <a:ea typeface="Calibri" panose="020F0502020204030204"/>
              <a:cs typeface="Calibri" panose="020F0502020204030204"/>
              <a:sym typeface="Calibri" panose="020F0502020204030204"/>
            </a:endParaRPr>
          </a:p>
          <a:p>
            <a:pPr marL="342900" lvl="0" indent="-342900">
              <a:spcBef>
                <a:spcPts val="360"/>
              </a:spcBef>
              <a:buSzPts val="2400"/>
              <a:buFont typeface="Wingdings" panose="05000000000000000000" pitchFamily="2" charset="2"/>
              <a:buChar char="q"/>
            </a:pPr>
            <a:endParaRPr lang="en-US"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lvl="0" indent="-342900">
              <a:spcBef>
                <a:spcPts val="360"/>
              </a:spcBef>
              <a:buSzPts val="2400"/>
              <a:buFont typeface="Wingdings" panose="05000000000000000000" pitchFamily="2" charset="2"/>
              <a:buChar char="q"/>
            </a:pPr>
            <a:r>
              <a:rPr lang="en-US" sz="2400" b="0" i="0" u="none" strike="noStrike" cap="none">
                <a:solidFill>
                  <a:schemeClr val="dk1"/>
                </a:solidFill>
                <a:latin typeface="Calibri" panose="020F0502020204030204"/>
                <a:ea typeface="Calibri" panose="020F0502020204030204"/>
                <a:cs typeface="Calibri" panose="020F0502020204030204"/>
                <a:sym typeface="Calibri" panose="020F0502020204030204"/>
              </a:rPr>
              <a:t>Local actors [</a:t>
            </a:r>
            <a:r>
              <a:rPr lang="en-US" sz="2400">
                <a:solidFill>
                  <a:schemeClr val="dk1"/>
                </a:solidFill>
                <a:latin typeface="Calibri" panose="020F0502020204030204"/>
                <a:ea typeface="Calibri" panose="020F0502020204030204"/>
                <a:cs typeface="Calibri" panose="020F0502020204030204"/>
                <a:sym typeface="Calibri" panose="020F0502020204030204"/>
              </a:rPr>
              <a:t>Camp leaders] were instrumental in attaining SMC acceptance and uptake – their opinions are WEIGHTY</a:t>
            </a:r>
            <a:endParaRPr lang="en-US" sz="2400">
              <a:solidFill>
                <a:schemeClr val="dk1"/>
              </a:solidFill>
              <a:latin typeface="Calibri" panose="020F0502020204030204"/>
              <a:ea typeface="Calibri" panose="020F0502020204030204"/>
              <a:cs typeface="Calibri" panose="020F0502020204030204"/>
              <a:sym typeface="Calibri" panose="020F0502020204030204"/>
            </a:endParaRPr>
          </a:p>
          <a:p>
            <a:pPr marL="342900" lvl="0" indent="-342900">
              <a:spcBef>
                <a:spcPts val="360"/>
              </a:spcBef>
              <a:buSzPts val="2400"/>
              <a:buFont typeface="Wingdings" panose="05000000000000000000" pitchFamily="2" charset="2"/>
              <a:buChar char="q"/>
            </a:pPr>
            <a:endParaRPr lang="en-US"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360"/>
              </a:spcBef>
              <a:spcAft>
                <a:spcPts val="0"/>
              </a:spcAft>
              <a:buClr>
                <a:srgbClr val="000000"/>
              </a:buClr>
              <a:buSzPts val="2400"/>
              <a:buFont typeface="Wingdings" panose="05000000000000000000" pitchFamily="2" charset="2"/>
              <a:buChar char="q"/>
            </a:pPr>
            <a:r>
              <a:rPr lang="en-US" sz="2400">
                <a:solidFill>
                  <a:schemeClr val="dk1"/>
                </a:solidFill>
                <a:latin typeface="Calibri" panose="020F0502020204030204"/>
                <a:ea typeface="Calibri" panose="020F0502020204030204"/>
                <a:cs typeface="Calibri" panose="020F0502020204030204"/>
                <a:sym typeface="Calibri" panose="020F0502020204030204"/>
              </a:rPr>
              <a:t>After seeing the effectiveness of SMC, some caregivers would enroll children 60 months plus in anticipation they would be protected from malaria</a:t>
            </a:r>
            <a:endParaRPr lang="en-US" sz="2400">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360"/>
              </a:spcBef>
              <a:spcAft>
                <a:spcPts val="0"/>
              </a:spcAft>
              <a:buClr>
                <a:srgbClr val="000000"/>
              </a:buClr>
              <a:buSzPts val="2400"/>
              <a:buFont typeface="Wingdings" panose="05000000000000000000" pitchFamily="2" charset="2"/>
              <a:buChar char="q"/>
            </a:pPr>
            <a:endParaRPr lang="en-US" sz="2400">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360"/>
              </a:spcBef>
              <a:spcAft>
                <a:spcPts val="0"/>
              </a:spcAft>
              <a:buClr>
                <a:srgbClr val="000000"/>
              </a:buClr>
              <a:buSzPts val="2400"/>
              <a:buFont typeface="Wingdings" panose="05000000000000000000" pitchFamily="2" charset="2"/>
              <a:buChar char="q"/>
            </a:pPr>
            <a:r>
              <a:rPr lang="en-US" sz="2400">
                <a:solidFill>
                  <a:schemeClr val="dk1"/>
                </a:solidFill>
                <a:latin typeface="Calibri" panose="020F0502020204030204"/>
                <a:ea typeface="Calibri" panose="020F0502020204030204"/>
                <a:cs typeface="Calibri" panose="020F0502020204030204"/>
                <a:sym typeface="Calibri" panose="020F0502020204030204"/>
              </a:rPr>
              <a:t>The influx of refugee children strained the available resources. Besides, covering the refugee settlement refugee required much more human resources than had been planned for to ensure appropriate coverage </a:t>
            </a:r>
            <a:endParaRPr lang="en-US"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360"/>
              </a:spcBef>
              <a:spcAft>
                <a:spcPts val="0"/>
              </a:spcAft>
              <a:buClr>
                <a:srgbClr val="000000"/>
              </a:buClr>
              <a:buSzPts val="2400"/>
              <a:buFont typeface="Wingdings" panose="05000000000000000000" pitchFamily="2" charset="2"/>
              <a:buChar char="q"/>
            </a:pPr>
            <a:endParaRPr lang="en-US"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360"/>
              </a:spcBef>
              <a:spcAft>
                <a:spcPts val="0"/>
              </a:spcAft>
              <a:buClr>
                <a:srgbClr val="000000"/>
              </a:buClr>
              <a:buSzPts val="2400"/>
              <a:buFont typeface="Wingdings" panose="05000000000000000000" pitchFamily="2" charset="2"/>
              <a:buChar char="q"/>
            </a:pPr>
            <a:endParaRPr lang="en-US"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a:p>
            <a:pPr marL="342900" marR="0" lvl="0" indent="-342900" algn="l" rtl="0">
              <a:lnSpc>
                <a:spcPct val="100000"/>
              </a:lnSpc>
              <a:spcBef>
                <a:spcPts val="360"/>
              </a:spcBef>
              <a:spcAft>
                <a:spcPts val="0"/>
              </a:spcAft>
              <a:buClr>
                <a:srgbClr val="000000"/>
              </a:buClr>
              <a:buSzPts val="2400"/>
              <a:buFont typeface="Arial" panose="020B0604020202020204" pitchFamily="34" charset="0"/>
              <a:buChar char="•"/>
            </a:pPr>
            <a:endParaRPr lang="en-US" sz="24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GB" b="1" dirty="0"/>
              <a:t>S</a:t>
            </a:r>
            <a:r>
              <a:rPr lang="en-US" b="1" dirty="0"/>
              <a:t>stakeholder thoughts about SMC</a:t>
            </a:r>
            <a:endParaRPr lang="en-US" b="1" dirty="0"/>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
        <p:nvSpPr>
          <p:cNvPr id="5" name="TextBox 4"/>
          <p:cNvSpPr txBox="1"/>
          <p:nvPr/>
        </p:nvSpPr>
        <p:spPr>
          <a:xfrm>
            <a:off x="100584" y="1325563"/>
            <a:ext cx="11759184" cy="4678204"/>
          </a:xfrm>
          <a:prstGeom prst="rect">
            <a:avLst/>
          </a:prstGeom>
          <a:noFill/>
        </p:spPr>
        <p:txBody>
          <a:bodyPr wrap="square">
            <a:spAutoFit/>
          </a:bodyPr>
          <a:lstStyle/>
          <a:p>
            <a:pPr algn="ctr"/>
            <a:r>
              <a:rPr lang="en-US" sz="2000" i="1"/>
              <a:t>"There were new arrivals all the time, which meant that many eligible refugee children were coming in. We had to occasionally have to increase on the drug distribution team to ensure all the incoming and existing refugee eligible children were covered". (Refugee Settlement SMC supervisor)</a:t>
            </a:r>
            <a:endParaRPr lang="en-US" sz="2000" i="1"/>
          </a:p>
          <a:p>
            <a:pPr algn="ctr"/>
            <a:endParaRPr lang="en-US" sz="2000" i="1"/>
          </a:p>
          <a:p>
            <a:pPr algn="ctr"/>
            <a:r>
              <a:rPr lang="en-US" sz="2000" i="1"/>
              <a:t>"This drug (SPAQ for SMC) is safe, has no side effects, and effectively prevents malaria in the children who consistently receive it and take it as recommended”. (Clinical Officer from PHCC in Aweil West County)</a:t>
            </a:r>
            <a:endParaRPr lang="en-US" sz="2000" i="1"/>
          </a:p>
          <a:p>
            <a:pPr algn="ctr"/>
            <a:endParaRPr lang="en-US" sz="2000" i="1"/>
          </a:p>
          <a:p>
            <a:pPr algn="ctr"/>
            <a:endParaRPr lang="en-US" sz="2000" i="1"/>
          </a:p>
          <a:p>
            <a:pPr algn="ctr"/>
            <a:r>
              <a:rPr lang="en-US" sz="2000" i="1"/>
              <a:t>“...many children have survived...in the past, some children might have died on the way before reaching the facility. But over the last two years, the SMC program has been supporting these children, and there has been no mortality rate during this period. (Local Chief, Aweil West). </a:t>
            </a:r>
            <a:endParaRPr lang="en-US" sz="2000" i="1"/>
          </a:p>
          <a:p>
            <a:pPr algn="ctr"/>
            <a:endParaRPr lang="en-US" sz="2000" i="1"/>
          </a:p>
          <a:p>
            <a:pPr algn="ctr"/>
            <a:r>
              <a:rPr lang="en-US" sz="2000" i="1"/>
              <a:t> “Based on our data analysis, especially at the facility level, the mortality rate for children under 59 months is much lower compared to previous years.” (SS MoH official). </a:t>
            </a:r>
            <a:endParaRPr lang="en-US" sz="2000" i="1"/>
          </a:p>
          <a:p>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12192000" cy="939210"/>
          </a:xfrm>
        </p:spPr>
        <p:txBody>
          <a:bodyPr/>
          <a:lstStyle/>
          <a:p>
            <a:r>
              <a:rPr lang="en-GB" b="1"/>
              <a:t>Photos</a:t>
            </a:r>
            <a:endParaRPr lang="en-US" b="1"/>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pic>
        <p:nvPicPr>
          <p:cNvPr id="3" name="Picture 2"/>
          <p:cNvPicPr>
            <a:picLocks noChangeAspect="1"/>
          </p:cNvPicPr>
          <p:nvPr/>
        </p:nvPicPr>
        <p:blipFill>
          <a:blip r:embed="rId3" cstate="email"/>
          <a:stretch>
            <a:fillRect/>
          </a:stretch>
        </p:blipFill>
        <p:spPr>
          <a:xfrm>
            <a:off x="1031967" y="938493"/>
            <a:ext cx="6640396" cy="4980297"/>
          </a:xfrm>
          <a:prstGeom prst="rect">
            <a:avLst/>
          </a:prstGeom>
        </p:spPr>
      </p:pic>
      <p:sp>
        <p:nvSpPr>
          <p:cNvPr id="6" name="TextBox 5"/>
          <p:cNvSpPr txBox="1"/>
          <p:nvPr/>
        </p:nvSpPr>
        <p:spPr>
          <a:xfrm>
            <a:off x="7883935" y="2976880"/>
            <a:ext cx="4096492" cy="1477328"/>
          </a:xfrm>
          <a:prstGeom prst="rect">
            <a:avLst/>
          </a:prstGeom>
          <a:noFill/>
        </p:spPr>
        <p:txBody>
          <a:bodyPr wrap="square">
            <a:spAutoFit/>
          </a:bodyPr>
          <a:lstStyle/>
          <a:p>
            <a:pPr algn="ctr">
              <a:spcAft>
                <a:spcPts val="600"/>
              </a:spcAft>
            </a:pPr>
            <a:r>
              <a:rPr lang="en-US" sz="1800" b="0">
                <a:solidFill>
                  <a:srgbClr val="0070C0"/>
                </a:solidFill>
              </a:rPr>
              <a:t>Caregivers from </a:t>
            </a:r>
            <a:r>
              <a:rPr lang="en-US" sz="1800" b="0" err="1">
                <a:solidFill>
                  <a:srgbClr val="0070C0"/>
                </a:solidFill>
              </a:rPr>
              <a:t>Wedwiel</a:t>
            </a:r>
            <a:r>
              <a:rPr lang="en-US" sz="1800" b="0">
                <a:solidFill>
                  <a:srgbClr val="0070C0"/>
                </a:solidFill>
              </a:rPr>
              <a:t> refugee settlement </a:t>
            </a:r>
            <a:r>
              <a:rPr lang="en-US" sz="1800" b="0" i="1">
                <a:solidFill>
                  <a:srgbClr val="0070C0"/>
                </a:solidFill>
              </a:rPr>
              <a:t>(Aweil West)</a:t>
            </a:r>
            <a:r>
              <a:rPr lang="en-US" sz="1800" b="0">
                <a:solidFill>
                  <a:srgbClr val="0070C0"/>
                </a:solidFill>
              </a:rPr>
              <a:t> pose for a photos with their facilitator </a:t>
            </a:r>
            <a:r>
              <a:rPr lang="en-US" sz="1800" b="0" i="1">
                <a:solidFill>
                  <a:srgbClr val="0070C0"/>
                </a:solidFill>
              </a:rPr>
              <a:t>(man in purple shirt) </a:t>
            </a:r>
            <a:r>
              <a:rPr lang="en-US" sz="1800" b="0">
                <a:solidFill>
                  <a:srgbClr val="0070C0"/>
                </a:solidFill>
              </a:rPr>
              <a:t>after a community sensitization session on SMC</a:t>
            </a:r>
            <a:endParaRPr lang="en-US" sz="1800" b="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06" y="161924"/>
            <a:ext cx="12192000" cy="452032"/>
          </a:xfrm>
        </p:spPr>
        <p:txBody>
          <a:bodyPr/>
          <a:lstStyle/>
          <a:p>
            <a:br>
              <a:rPr lang="en-GB" sz="4000" b="1"/>
            </a:br>
            <a:r>
              <a:rPr lang="en-GB" sz="4000" b="1"/>
              <a:t>Photos</a:t>
            </a:r>
            <a:endParaRPr lang="en-US" sz="4000" b="1"/>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
        <p:nvSpPr>
          <p:cNvPr id="6" name="TextBox 5"/>
          <p:cNvSpPr txBox="1"/>
          <p:nvPr/>
        </p:nvSpPr>
        <p:spPr>
          <a:xfrm>
            <a:off x="8848815" y="2687923"/>
            <a:ext cx="3196800" cy="1477328"/>
          </a:xfrm>
          <a:prstGeom prst="rect">
            <a:avLst/>
          </a:prstGeom>
          <a:noFill/>
        </p:spPr>
        <p:txBody>
          <a:bodyPr wrap="square" lIns="91440" tIns="45720" rIns="91440" bIns="45720" anchor="t">
            <a:spAutoFit/>
          </a:bodyPr>
          <a:lstStyle/>
          <a:p>
            <a:pPr algn="ctr">
              <a:spcAft>
                <a:spcPts val="600"/>
              </a:spcAft>
            </a:pPr>
            <a:r>
              <a:rPr lang="en-US" sz="1800" b="0">
                <a:solidFill>
                  <a:srgbClr val="0070C0"/>
                </a:solidFill>
              </a:rPr>
              <a:t>A camp leader of </a:t>
            </a:r>
            <a:r>
              <a:rPr lang="en-US" sz="1800" b="0" err="1">
                <a:solidFill>
                  <a:srgbClr val="0070C0"/>
                </a:solidFill>
              </a:rPr>
              <a:t>Wedweil</a:t>
            </a:r>
            <a:r>
              <a:rPr lang="en-US" sz="1800" b="0">
                <a:solidFill>
                  <a:srgbClr val="0070C0"/>
                </a:solidFill>
              </a:rPr>
              <a:t> refugee camp </a:t>
            </a:r>
            <a:r>
              <a:rPr lang="en-US">
                <a:solidFill>
                  <a:srgbClr val="0070C0"/>
                </a:solidFill>
              </a:rPr>
              <a:t>validating the child health card of a child during administration of SPAQSMC </a:t>
            </a:r>
            <a:endParaRPr lang="en-US" sz="1800" b="0">
              <a:solidFill>
                <a:srgbClr val="0070C0"/>
              </a:solidFill>
            </a:endParaRPr>
          </a:p>
        </p:txBody>
      </p:sp>
      <p:pic>
        <p:nvPicPr>
          <p:cNvPr id="5" name="Picture 4" descr="A person and person with children&#10;&#10;AI-generated content may be incorrec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85" y="622934"/>
            <a:ext cx="7942811" cy="529105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606" y="161924"/>
            <a:ext cx="12192000" cy="452032"/>
          </a:xfrm>
        </p:spPr>
        <p:txBody>
          <a:bodyPr/>
          <a:lstStyle/>
          <a:p>
            <a:br>
              <a:rPr lang="en-GB" sz="4000" b="1"/>
            </a:br>
            <a:r>
              <a:rPr lang="en-GB" sz="4000" b="1"/>
              <a:t>Photos</a:t>
            </a:r>
            <a:endParaRPr lang="en-US" sz="4000" b="1"/>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
        <p:nvSpPr>
          <p:cNvPr id="6" name="TextBox 5"/>
          <p:cNvSpPr txBox="1"/>
          <p:nvPr/>
        </p:nvSpPr>
        <p:spPr>
          <a:xfrm>
            <a:off x="7883935" y="2976880"/>
            <a:ext cx="4096492" cy="646331"/>
          </a:xfrm>
          <a:prstGeom prst="rect">
            <a:avLst/>
          </a:prstGeom>
          <a:noFill/>
        </p:spPr>
        <p:txBody>
          <a:bodyPr wrap="square">
            <a:spAutoFit/>
          </a:bodyPr>
          <a:lstStyle/>
          <a:p>
            <a:pPr algn="ctr">
              <a:spcAft>
                <a:spcPts val="600"/>
              </a:spcAft>
            </a:pPr>
            <a:r>
              <a:rPr lang="en-US" sz="1800" b="0">
                <a:solidFill>
                  <a:srgbClr val="0070C0"/>
                </a:solidFill>
              </a:rPr>
              <a:t>A child takes a dosage of SPAQ on his own during cycle 2 of SMC</a:t>
            </a:r>
            <a:endParaRPr lang="en-US" sz="1800" b="0">
              <a:solidFill>
                <a:srgbClr val="0070C0"/>
              </a:solidFill>
            </a:endParaRPr>
          </a:p>
        </p:txBody>
      </p:sp>
      <p:pic>
        <p:nvPicPr>
          <p:cNvPr id="4" name="Picture 3"/>
          <p:cNvPicPr>
            <a:picLocks noChangeAspect="1"/>
          </p:cNvPicPr>
          <p:nvPr/>
        </p:nvPicPr>
        <p:blipFill>
          <a:blip r:embed="rId3" cstate="email"/>
          <a:stretch>
            <a:fillRect/>
          </a:stretch>
        </p:blipFill>
        <p:spPr>
          <a:xfrm>
            <a:off x="489809" y="613956"/>
            <a:ext cx="7102320" cy="532964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8159"/>
            <a:ext cx="12192000" cy="1325563"/>
          </a:xfrm>
        </p:spPr>
        <p:txBody>
          <a:bodyPr>
            <a:normAutofit/>
          </a:bodyPr>
          <a:lstStyle/>
          <a:p>
            <a:pPr algn="ctr"/>
            <a:r>
              <a:rPr lang="en-US" sz="3200" b="1"/>
              <a:t>Merci, </a:t>
            </a:r>
            <a:r>
              <a:rPr lang="en-US" sz="3200" b="1" err="1"/>
              <a:t>Akpe</a:t>
            </a:r>
            <a:r>
              <a:rPr lang="en-US" sz="3200" b="1"/>
              <a:t>, Thank you, </a:t>
            </a:r>
            <a:r>
              <a:rPr lang="en-US" sz="3200" b="1" err="1"/>
              <a:t>Obrigado</a:t>
            </a:r>
            <a:endParaRPr lang="en-US" sz="3200" b="1"/>
          </a:p>
        </p:txBody>
      </p:sp>
      <p:pic>
        <p:nvPicPr>
          <p:cNvPr id="4" name="Picture 3"/>
          <p:cNvPicPr>
            <a:picLocks noChangeAspect="1"/>
          </p:cNvPicPr>
          <p:nvPr/>
        </p:nvPicPr>
        <p:blipFill>
          <a:blip r:embed="rId1"/>
          <a:stretch>
            <a:fillRect/>
          </a:stretch>
        </p:blipFill>
        <p:spPr>
          <a:xfrm>
            <a:off x="7329577" y="6105525"/>
            <a:ext cx="1519238" cy="752475"/>
          </a:xfrm>
          <a:prstGeom prst="rect">
            <a:avLst/>
          </a:prstGeom>
        </p:spPr>
      </p:pic>
      <p:pic>
        <p:nvPicPr>
          <p:cNvPr id="5" name="Picture 4"/>
          <p:cNvPicPr>
            <a:picLocks noChangeAspect="1"/>
          </p:cNvPicPr>
          <p:nvPr/>
        </p:nvPicPr>
        <p:blipFill>
          <a:blip r:embed="rId2"/>
          <a:stretch>
            <a:fillRect/>
          </a:stretch>
        </p:blipFill>
        <p:spPr>
          <a:xfrm>
            <a:off x="4862424" y="6092782"/>
            <a:ext cx="1685025" cy="76521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a:t>The Humanitarian Situation in South Sudan</a:t>
            </a:r>
            <a:endParaRPr lang="en-US" b="1"/>
          </a:p>
        </p:txBody>
      </p:sp>
      <p:sp>
        <p:nvSpPr>
          <p:cNvPr id="4" name="Text Placeholder 32"/>
          <p:cNvSpPr txBox="1"/>
          <p:nvPr/>
        </p:nvSpPr>
        <p:spPr>
          <a:xfrm>
            <a:off x="576072" y="1468850"/>
            <a:ext cx="10973671" cy="4284379"/>
          </a:xfrm>
          <a:prstGeom prst="rect">
            <a:avLst/>
          </a:prstGeom>
        </p:spPr>
        <p:txBody>
          <a:bodyPr vert="horz" lIns="91440" tIns="45720" rIns="91440" bIns="45720" rtlCol="0">
            <a:noAutofit/>
          </a:bodyPr>
          <a:lstStyle>
            <a:lvl1pPr marL="342265" indent="-342265" algn="l" defTabSz="914400" rtl="0" eaLnBrk="1" latinLnBrk="0" hangingPunct="1">
              <a:lnSpc>
                <a:spcPct val="100000"/>
              </a:lnSpc>
              <a:spcBef>
                <a:spcPts val="600"/>
              </a:spcBef>
              <a:spcAft>
                <a:spcPts val="1200"/>
              </a:spcAft>
              <a:buFont typeface="Arial" panose="020B0604020202020204" pitchFamily="34" charset="0"/>
              <a:buChar char="•"/>
              <a:defRPr sz="2000" kern="1200">
                <a:solidFill>
                  <a:schemeClr val="tx1"/>
                </a:solidFill>
                <a:latin typeface="+mn-lt"/>
                <a:ea typeface="+mn-ea"/>
                <a:cs typeface="+mn-cs"/>
              </a:defRPr>
            </a:lvl1pPr>
            <a:lvl2pPr marL="899795" indent="-342265"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440180" indent="-342265"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6405" lvl="1" indent="-342900">
              <a:lnSpc>
                <a:spcPct val="90000"/>
              </a:lnSpc>
              <a:spcAft>
                <a:spcPts val="0"/>
              </a:spcAft>
              <a:buFont typeface="Wingdings" panose="05000000000000000000" pitchFamily="2" charset="2"/>
              <a:buChar char="q"/>
            </a:pPr>
            <a:r>
              <a:rPr lang="en-US" sz="2000">
                <a:ea typeface="Calibri" panose="020F0502020204030204"/>
                <a:cs typeface="Calibri" panose="020F0502020204030204"/>
              </a:rPr>
              <a:t>South Sudan has endured insecurity since its independence in 2011</a:t>
            </a: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r>
              <a:rPr lang="en-US" sz="2000">
                <a:ea typeface="Calibri" panose="020F0502020204030204"/>
                <a:cs typeface="Calibri" panose="020F0502020204030204"/>
              </a:rPr>
              <a:t>Currently, 9.3 million people in South Sudan require humanitarian assistance, amounting to 69% of the population.</a:t>
            </a: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r>
              <a:rPr lang="en-US" sz="2000">
                <a:ea typeface="Calibri" panose="020F0502020204030204"/>
                <a:cs typeface="Calibri" panose="020F0502020204030204"/>
              </a:rPr>
              <a:t>South Sudan is now hosting over half a million refugees across 30 locations in the country, mainly in refugee camps in </a:t>
            </a:r>
            <a:r>
              <a:rPr lang="en-US" sz="2000" err="1">
                <a:ea typeface="Calibri" panose="020F0502020204030204"/>
                <a:cs typeface="Calibri" panose="020F0502020204030204"/>
              </a:rPr>
              <a:t>Maban</a:t>
            </a:r>
            <a:r>
              <a:rPr lang="en-US" sz="2000">
                <a:ea typeface="Calibri" panose="020F0502020204030204"/>
                <a:cs typeface="Calibri" panose="020F0502020204030204"/>
              </a:rPr>
              <a:t>, </a:t>
            </a:r>
            <a:r>
              <a:rPr lang="en-US" sz="2000" err="1">
                <a:ea typeface="Calibri" panose="020F0502020204030204"/>
                <a:cs typeface="Calibri" panose="020F0502020204030204"/>
              </a:rPr>
              <a:t>Jamjang</a:t>
            </a:r>
            <a:r>
              <a:rPr lang="en-US" sz="2000">
                <a:ea typeface="Calibri" panose="020F0502020204030204"/>
                <a:cs typeface="Calibri" panose="020F0502020204030204"/>
              </a:rPr>
              <a:t>, </a:t>
            </a:r>
            <a:r>
              <a:rPr lang="en-US" sz="2000" err="1">
                <a:ea typeface="Calibri" panose="020F0502020204030204"/>
                <a:cs typeface="Calibri" panose="020F0502020204030204"/>
              </a:rPr>
              <a:t>Wedweil</a:t>
            </a:r>
            <a:r>
              <a:rPr lang="en-US" sz="2000">
                <a:ea typeface="Calibri" panose="020F0502020204030204"/>
                <a:cs typeface="Calibri" panose="020F0502020204030204"/>
              </a:rPr>
              <a:t>, and </a:t>
            </a:r>
            <a:r>
              <a:rPr lang="en-US" sz="2000" err="1">
                <a:ea typeface="Calibri" panose="020F0502020204030204"/>
                <a:cs typeface="Calibri" panose="020F0502020204030204"/>
              </a:rPr>
              <a:t>Gorom</a:t>
            </a: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r>
              <a:rPr lang="en-US" sz="2000">
                <a:ea typeface="Calibri" panose="020F0502020204030204"/>
                <a:cs typeface="Calibri" panose="020F0502020204030204"/>
              </a:rPr>
              <a:t>The arrival of over 878,000 Sudanese refugees from Sudan complicates the humanitarian crisis in South Sudan</a:t>
            </a: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a:p>
            <a:pPr marL="446405" lvl="1" indent="-342900">
              <a:lnSpc>
                <a:spcPct val="90000"/>
              </a:lnSpc>
              <a:spcAft>
                <a:spcPts val="0"/>
              </a:spcAft>
              <a:buClr>
                <a:srgbClr val="006A6F"/>
              </a:buClr>
            </a:pPr>
            <a:r>
              <a:rPr lang="en-US" sz="2000">
                <a:ea typeface="Calibri" panose="020F0502020204030204"/>
                <a:cs typeface="Calibri" panose="020F0502020204030204"/>
              </a:rPr>
              <a:t>The </a:t>
            </a:r>
            <a:r>
              <a:rPr lang="en-US" sz="2000" err="1">
                <a:ea typeface="Calibri" panose="020F0502020204030204"/>
                <a:cs typeface="Calibri" panose="020F0502020204030204"/>
              </a:rPr>
              <a:t>Wedweil</a:t>
            </a:r>
            <a:r>
              <a:rPr lang="en-US" sz="2000">
                <a:ea typeface="Calibri" panose="020F0502020204030204"/>
                <a:cs typeface="Calibri" panose="020F0502020204030204"/>
              </a:rPr>
              <a:t> refugee camp in Aweil West, accommodates 16,538 residents, primarily women (55.1%) and children (49%) . </a:t>
            </a: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p:txBody>
      </p:sp>
      <p:pic>
        <p:nvPicPr>
          <p:cNvPr id="10" name="Picture 9"/>
          <p:cNvPicPr>
            <a:picLocks noChangeAspect="1"/>
          </p:cNvPicPr>
          <p:nvPr/>
        </p:nvPicPr>
        <p:blipFill>
          <a:blip r:embed="rId1"/>
          <a:stretch>
            <a:fillRect/>
          </a:stretch>
        </p:blipFill>
        <p:spPr>
          <a:xfrm>
            <a:off x="7368766"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a:t>The Burden of Malaria in South Sudan</a:t>
            </a:r>
            <a:endParaRPr lang="en-US" b="1"/>
          </a:p>
        </p:txBody>
      </p:sp>
      <p:sp>
        <p:nvSpPr>
          <p:cNvPr id="4" name="Text Placeholder 32"/>
          <p:cNvSpPr txBox="1"/>
          <p:nvPr/>
        </p:nvSpPr>
        <p:spPr>
          <a:xfrm>
            <a:off x="1060303" y="1468850"/>
            <a:ext cx="9031295" cy="4284379"/>
          </a:xfrm>
          <a:prstGeom prst="rect">
            <a:avLst/>
          </a:prstGeom>
        </p:spPr>
        <p:txBody>
          <a:bodyPr vert="horz" lIns="91440" tIns="45720" rIns="91440" bIns="45720" rtlCol="0">
            <a:noAutofit/>
          </a:bodyPr>
          <a:lstStyle>
            <a:lvl1pPr marL="342265" indent="-342265" algn="l" defTabSz="914400" rtl="0" eaLnBrk="1" latinLnBrk="0" hangingPunct="1">
              <a:lnSpc>
                <a:spcPct val="100000"/>
              </a:lnSpc>
              <a:spcBef>
                <a:spcPts val="600"/>
              </a:spcBef>
              <a:spcAft>
                <a:spcPts val="1200"/>
              </a:spcAft>
              <a:buFont typeface="Arial" panose="020B0604020202020204" pitchFamily="34" charset="0"/>
              <a:buChar char="•"/>
              <a:defRPr sz="2000" kern="1200">
                <a:solidFill>
                  <a:schemeClr val="tx1"/>
                </a:solidFill>
                <a:latin typeface="+mn-lt"/>
                <a:ea typeface="+mn-ea"/>
                <a:cs typeface="+mn-cs"/>
              </a:defRPr>
            </a:lvl1pPr>
            <a:lvl2pPr marL="899795" indent="-342265" algn="l" defTabSz="914400" rtl="0" eaLnBrk="1" latinLnBrk="0" hangingPunct="1">
              <a:lnSpc>
                <a:spcPct val="100000"/>
              </a:lnSpc>
              <a:spcBef>
                <a:spcPts val="500"/>
              </a:spcBef>
              <a:spcAft>
                <a:spcPts val="600"/>
              </a:spcAft>
              <a:buFont typeface="Arial" panose="020B0604020202020204" pitchFamily="34" charset="0"/>
              <a:buChar char="•"/>
              <a:defRPr sz="1800" kern="1200">
                <a:solidFill>
                  <a:schemeClr val="tx1"/>
                </a:solidFill>
                <a:latin typeface="+mn-lt"/>
                <a:ea typeface="+mn-ea"/>
                <a:cs typeface="+mn-cs"/>
              </a:defRPr>
            </a:lvl2pPr>
            <a:lvl3pPr marL="1440180" indent="-342265"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03505" lvl="1" indent="0">
              <a:lnSpc>
                <a:spcPct val="90000"/>
              </a:lnSpc>
              <a:spcAft>
                <a:spcPts val="0"/>
              </a:spcAft>
              <a:buNone/>
            </a:pPr>
            <a:r>
              <a:rPr lang="en-US" sz="2000">
                <a:ea typeface="Calibri" panose="020F0502020204030204"/>
                <a:cs typeface="Calibri" panose="020F0502020204030204"/>
              </a:rPr>
              <a:t>In 2022, the country reported an estimated 2.8 million cases and 6,680 deaths</a:t>
            </a:r>
            <a:endParaRPr lang="en-US" sz="2000">
              <a:ea typeface="Calibri" panose="020F0502020204030204"/>
              <a:cs typeface="Calibri" panose="020F0502020204030204"/>
            </a:endParaRPr>
          </a:p>
          <a:p>
            <a:pPr marL="446405" lvl="1" indent="-342900">
              <a:lnSpc>
                <a:spcPct val="90000"/>
              </a:lnSpc>
              <a:spcAft>
                <a:spcPts val="0"/>
              </a:spcAft>
              <a:buClr>
                <a:schemeClr val="bg2"/>
              </a:buClr>
              <a:buFont typeface="Wingdings" panose="05000000000000000000" pitchFamily="2" charset="2"/>
              <a:buChar char="q"/>
            </a:pPr>
            <a:endParaRPr lang="en-US" sz="2000">
              <a:ea typeface="Calibri" panose="020F0502020204030204"/>
              <a:cs typeface="Calibri" panose="020F0502020204030204"/>
            </a:endParaRPr>
          </a:p>
          <a:p>
            <a:pPr marL="103505" lvl="1" indent="0">
              <a:lnSpc>
                <a:spcPct val="90000"/>
              </a:lnSpc>
              <a:spcAft>
                <a:spcPts val="0"/>
              </a:spcAft>
              <a:buNone/>
            </a:pPr>
            <a:r>
              <a:rPr lang="en-US" sz="2000">
                <a:ea typeface="Calibri" panose="020F0502020204030204"/>
                <a:cs typeface="Calibri" panose="020F0502020204030204"/>
              </a:rPr>
              <a:t>With approximately 7,630 new cases and 18 fatalities daily, South Sudan has one of the highest malaria incidence rates in the region</a:t>
            </a: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endParaRPr lang="en-US" sz="2000">
              <a:ea typeface="Calibri" panose="020F0502020204030204"/>
              <a:cs typeface="Calibri" panose="020F0502020204030204"/>
            </a:endParaRPr>
          </a:p>
          <a:p>
            <a:pPr marL="103505" lvl="1" indent="0">
              <a:lnSpc>
                <a:spcPct val="90000"/>
              </a:lnSpc>
              <a:spcAft>
                <a:spcPts val="0"/>
              </a:spcAft>
              <a:buNone/>
            </a:pPr>
            <a:r>
              <a:rPr lang="en-US" sz="2000">
                <a:ea typeface="Calibri" panose="020F0502020204030204"/>
                <a:cs typeface="Calibri" panose="020F0502020204030204"/>
              </a:rPr>
              <a:t>Malaria accounts for 40% of hospital consultations and admissions, 33.9% of hospital deaths and 25% of deaths in children under five</a:t>
            </a: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endParaRPr lang="en-US" sz="2000">
              <a:ea typeface="Calibri" panose="020F0502020204030204"/>
              <a:cs typeface="Calibri" panose="020F0502020204030204"/>
            </a:endParaRPr>
          </a:p>
          <a:p>
            <a:pPr marL="103505" lvl="1" indent="0">
              <a:lnSpc>
                <a:spcPct val="90000"/>
              </a:lnSpc>
              <a:spcAft>
                <a:spcPts val="0"/>
              </a:spcAft>
              <a:buNone/>
            </a:pPr>
            <a:r>
              <a:rPr lang="en-US" sz="2000">
                <a:ea typeface="Calibri" panose="020F0502020204030204"/>
                <a:cs typeface="Calibri" panose="020F0502020204030204"/>
              </a:rPr>
              <a:t>High prevalence contributes to illness, mortality, and strains the health system. South Sudan </a:t>
            </a:r>
            <a:r>
              <a:rPr lang="en-US" sz="2000" b="1">
                <a:ea typeface="Calibri" panose="020F0502020204030204"/>
                <a:cs typeface="Calibri" panose="020F0502020204030204"/>
              </a:rPr>
              <a:t>shares 1.5% global burden </a:t>
            </a:r>
            <a:r>
              <a:rPr lang="en-US" sz="2000">
                <a:ea typeface="Calibri" panose="020F0502020204030204"/>
                <a:cs typeface="Calibri" panose="020F0502020204030204"/>
              </a:rPr>
              <a:t>of malaria for 12 million population</a:t>
            </a:r>
            <a:endParaRPr lang="en-US" sz="2000">
              <a:ea typeface="Calibri" panose="020F0502020204030204"/>
              <a:cs typeface="Calibri" panose="020F0502020204030204"/>
            </a:endParaRPr>
          </a:p>
          <a:p>
            <a:pPr marL="103505" lvl="1" indent="0">
              <a:lnSpc>
                <a:spcPct val="90000"/>
              </a:lnSpc>
              <a:spcAft>
                <a:spcPts val="0"/>
              </a:spcAft>
              <a:buNone/>
            </a:pPr>
            <a:endParaRPr lang="en-US" sz="2000">
              <a:ea typeface="Calibri" panose="020F0502020204030204"/>
              <a:cs typeface="Calibri" panose="020F0502020204030204"/>
            </a:endParaRPr>
          </a:p>
          <a:p>
            <a:pPr marL="103505" lvl="1" indent="0">
              <a:lnSpc>
                <a:spcPct val="90000"/>
              </a:lnSpc>
              <a:spcAft>
                <a:spcPts val="0"/>
              </a:spcAft>
              <a:buNone/>
            </a:pPr>
            <a:r>
              <a:rPr lang="en-US" sz="2000">
                <a:ea typeface="Calibri" panose="020F0502020204030204"/>
                <a:cs typeface="Calibri" panose="020F0502020204030204"/>
              </a:rPr>
              <a:t>SMC approach is part of NMCP strategic plan 2021-2025</a:t>
            </a:r>
            <a:endParaRPr lang="en-US" sz="2000">
              <a:ea typeface="Calibri" panose="020F0502020204030204"/>
              <a:cs typeface="Calibri" panose="020F0502020204030204"/>
            </a:endParaRPr>
          </a:p>
          <a:p>
            <a:pPr marL="446405" lvl="1" indent="-342900">
              <a:lnSpc>
                <a:spcPct val="90000"/>
              </a:lnSpc>
              <a:spcAft>
                <a:spcPts val="0"/>
              </a:spcAft>
              <a:buFont typeface="Wingdings" panose="05000000000000000000" pitchFamily="2" charset="2"/>
              <a:buChar char="q"/>
            </a:pP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a:p>
            <a:pPr marL="446405" lvl="1" indent="-342900">
              <a:lnSpc>
                <a:spcPct val="90000"/>
              </a:lnSpc>
              <a:spcAft>
                <a:spcPts val="0"/>
              </a:spcAft>
              <a:buClr>
                <a:srgbClr val="006A6F"/>
              </a:buClr>
            </a:pPr>
            <a:endParaRPr lang="en-US" sz="2000">
              <a:ea typeface="Calibri" panose="020F0502020204030204"/>
              <a:cs typeface="Calibri" panose="020F0502020204030204"/>
            </a:endParaRPr>
          </a:p>
        </p:txBody>
      </p:sp>
      <p:pic>
        <p:nvPicPr>
          <p:cNvPr id="5" name="Graphic 4" descr="Coffin with solid fill"/>
          <p:cNvPicPr>
            <a:picLocks noChangeAspect="1"/>
          </p:cNvPicPr>
          <p:nvPr/>
        </p:nvPicPr>
        <p:blipFill>
          <a:blip r:embed="rId1">
            <a:extLst>
              <a:ext uri="{96DAC541-7B7A-43D3-8B79-37D633B846F1}">
                <asvg:svgBlip xmlns:asvg="http://schemas.microsoft.com/office/drawing/2016/SVG/main" r:embed="rId2"/>
              </a:ext>
            </a:extLst>
          </a:blip>
          <a:stretch>
            <a:fillRect/>
          </a:stretch>
        </p:blipFill>
        <p:spPr>
          <a:xfrm>
            <a:off x="376788" y="1385948"/>
            <a:ext cx="606623" cy="606623"/>
          </a:xfrm>
          <a:prstGeom prst="rect">
            <a:avLst/>
          </a:prstGeom>
        </p:spPr>
      </p:pic>
      <p:pic>
        <p:nvPicPr>
          <p:cNvPr id="6" name="Graphic 5" descr="Mosquito with solid fill"/>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4655" y="2177422"/>
            <a:ext cx="470888" cy="470888"/>
          </a:xfrm>
          <a:prstGeom prst="rect">
            <a:avLst/>
          </a:prstGeom>
        </p:spPr>
      </p:pic>
      <p:pic>
        <p:nvPicPr>
          <p:cNvPr id="7" name="Graphic 6" descr="Stethoscope with solid fill"/>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4655" y="2973642"/>
            <a:ext cx="606623" cy="606623"/>
          </a:xfrm>
          <a:prstGeom prst="rect">
            <a:avLst/>
          </a:prstGeom>
        </p:spPr>
      </p:pic>
      <p:pic>
        <p:nvPicPr>
          <p:cNvPr id="8" name="Graphic 7" descr="Iceberg with solid fill"/>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53680" y="3954713"/>
            <a:ext cx="606623" cy="606623"/>
          </a:xfrm>
          <a:prstGeom prst="rect">
            <a:avLst/>
          </a:prstGeom>
        </p:spPr>
      </p:pic>
      <p:pic>
        <p:nvPicPr>
          <p:cNvPr id="9" name="Graphic 8" descr="Target with solid fill"/>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66788" y="4852995"/>
            <a:ext cx="562355" cy="562355"/>
          </a:xfrm>
          <a:prstGeom prst="rect">
            <a:avLst/>
          </a:prstGeom>
        </p:spPr>
      </p:pic>
      <p:pic>
        <p:nvPicPr>
          <p:cNvPr id="10" name="Picture 9"/>
          <p:cNvPicPr>
            <a:picLocks noChangeAspect="1"/>
          </p:cNvPicPr>
          <p:nvPr/>
        </p:nvPicPr>
        <p:blipFill>
          <a:blip r:embed="rId11"/>
          <a:stretch>
            <a:fillRect/>
          </a:stretch>
        </p:blipFill>
        <p:spPr>
          <a:xfrm>
            <a:off x="7368766" y="6105525"/>
            <a:ext cx="1519238" cy="752475"/>
          </a:xfrm>
          <a:prstGeom prst="rect">
            <a:avLst/>
          </a:prstGeom>
        </p:spPr>
      </p:pic>
      <p:pic>
        <p:nvPicPr>
          <p:cNvPr id="11" name="Picture 10"/>
          <p:cNvPicPr>
            <a:picLocks noChangeAspect="1"/>
          </p:cNvPicPr>
          <p:nvPr/>
        </p:nvPicPr>
        <p:blipFill>
          <a:blip r:embed="rId12"/>
          <a:stretch>
            <a:fillRect/>
          </a:stretch>
        </p:blipFill>
        <p:spPr>
          <a:xfrm>
            <a:off x="4862424" y="6092782"/>
            <a:ext cx="1685025" cy="76521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95680"/>
          </a:xfrm>
        </p:spPr>
        <p:txBody>
          <a:bodyPr/>
          <a:lstStyle/>
          <a:p>
            <a:r>
              <a:rPr lang="en-US"/>
              <a:t> Malaria in Children (Malaria Indicator Survey 2023)</a:t>
            </a:r>
            <a:endParaRPr lang="en-US"/>
          </a:p>
        </p:txBody>
      </p:sp>
      <p:graphicFrame>
        <p:nvGraphicFramePr>
          <p:cNvPr id="6" name="Table 5"/>
          <p:cNvGraphicFramePr>
            <a:graphicFrameLocks noGrp="1"/>
          </p:cNvGraphicFramePr>
          <p:nvPr/>
        </p:nvGraphicFramePr>
        <p:xfrm>
          <a:off x="0" y="995681"/>
          <a:ext cx="12192000" cy="5797263"/>
        </p:xfrm>
        <a:graphic>
          <a:graphicData uri="http://schemas.openxmlformats.org/drawingml/2006/table">
            <a:tbl>
              <a:tblPr firstRow="1" firstCol="1" bandRow="1">
                <a:tableStyleId>{9DCAF9ED-07DC-4A11-8D7F-57B35C25682E}</a:tableStyleId>
              </a:tblPr>
              <a:tblGrid>
                <a:gridCol w="12192000"/>
              </a:tblGrid>
              <a:tr h="553503">
                <a:tc>
                  <a:txBody>
                    <a:bodyPr/>
                    <a:lstStyle/>
                    <a:p>
                      <a:pPr marL="342900" lvl="0" indent="-342900" algn="just">
                        <a:lnSpc>
                          <a:spcPct val="110000"/>
                        </a:lnSpc>
                        <a:spcAft>
                          <a:spcPts val="600"/>
                        </a:spcAft>
                        <a:buFont typeface="Symbol" panose="05050102010706020507" pitchFamily="18" charset="2"/>
                        <a:buChar char=""/>
                      </a:pPr>
                      <a:r>
                        <a:rPr lang="en-US" sz="2000" kern="1200">
                          <a:solidFill>
                            <a:schemeClr val="tx1"/>
                          </a:solidFill>
                          <a:latin typeface="+mn-lt"/>
                          <a:ea typeface="Calibri" panose="020F0502020204030204"/>
                          <a:cs typeface="Calibri" panose="020F0502020204030204"/>
                        </a:rPr>
                        <a:t>Fever prevalence: </a:t>
                      </a:r>
                      <a:r>
                        <a:rPr lang="en-US" sz="2000" b="0" kern="1200">
                          <a:solidFill>
                            <a:schemeClr val="tx1"/>
                          </a:solidFill>
                          <a:latin typeface="+mn-lt"/>
                          <a:ea typeface="Calibri" panose="020F0502020204030204"/>
                          <a:cs typeface="Calibri" panose="020F0502020204030204"/>
                        </a:rPr>
                        <a:t>57.5% of children (</a:t>
                      </a:r>
                      <a:r>
                        <a:rPr lang="en-GB" sz="2000" b="0" kern="1200">
                          <a:solidFill>
                            <a:schemeClr val="tx1"/>
                          </a:solidFill>
                          <a:latin typeface="+mn-lt"/>
                          <a:ea typeface="Calibri" panose="020F0502020204030204"/>
                          <a:cs typeface="Calibri" panose="020F0502020204030204"/>
                        </a:rPr>
                        <a:t>42% in 2017 )</a:t>
                      </a:r>
                      <a:r>
                        <a:rPr lang="en-US" sz="2000" b="0" kern="1200">
                          <a:solidFill>
                            <a:schemeClr val="tx1"/>
                          </a:solidFill>
                          <a:latin typeface="+mn-lt"/>
                          <a:ea typeface="Calibri" panose="020F0502020204030204"/>
                          <a:cs typeface="Calibri" panose="020F0502020204030204"/>
                        </a:rPr>
                        <a:t> had a fever in the 2 weeks preceding the survey. </a:t>
                      </a:r>
                      <a:endParaRPr lang="en-GB" sz="2000" b="0" kern="1200">
                        <a:solidFill>
                          <a:schemeClr val="tx1"/>
                        </a:solidFill>
                        <a:latin typeface="+mn-lt"/>
                        <a:ea typeface="Calibri" panose="020F0502020204030204"/>
                        <a:cs typeface="Calibri" panose="020F0502020204030204"/>
                      </a:endParaRPr>
                    </a:p>
                  </a:txBody>
                  <a:tcPr marL="65620" marR="65620" marT="0" marB="0">
                    <a:solidFill>
                      <a:schemeClr val="bg1"/>
                    </a:solidFill>
                  </a:tcPr>
                </a:tc>
              </a:tr>
              <a:tr h="925250">
                <a:tc>
                  <a:txBody>
                    <a:bodyPr/>
                    <a:lstStyle/>
                    <a:p>
                      <a:pPr marL="342900" lvl="0" indent="-342900" algn="just">
                        <a:lnSpc>
                          <a:spcPct val="110000"/>
                        </a:lnSpc>
                        <a:spcAft>
                          <a:spcPts val="600"/>
                        </a:spcAft>
                        <a:buFont typeface="Symbol" panose="05050102010706020507" pitchFamily="18" charset="2"/>
                        <a:buChar char=""/>
                      </a:pPr>
                      <a:r>
                        <a:rPr lang="en-US" sz="2000" kern="1200">
                          <a:solidFill>
                            <a:schemeClr val="tx1"/>
                          </a:solidFill>
                          <a:latin typeface="+mn-lt"/>
                          <a:ea typeface="Calibri" panose="020F0502020204030204"/>
                          <a:cs typeface="Calibri" panose="020F0502020204030204"/>
                        </a:rPr>
                        <a:t>Care seeking for fever: </a:t>
                      </a:r>
                      <a:r>
                        <a:rPr lang="en-US" sz="2000" b="0" kern="1200">
                          <a:solidFill>
                            <a:schemeClr val="tx1"/>
                          </a:solidFill>
                          <a:latin typeface="+mn-lt"/>
                          <a:ea typeface="Calibri" panose="020F0502020204030204"/>
                          <a:cs typeface="Calibri" panose="020F0502020204030204"/>
                        </a:rPr>
                        <a:t>Advice or treatment was sought for 61% of children (78% in 2017) with a fever in the 2 weeks preceding the survey; 25% of children with a recent fever received timely care following fever onset.</a:t>
                      </a:r>
                      <a:endParaRPr lang="en-GB" sz="2000" b="0" kern="1200">
                        <a:solidFill>
                          <a:schemeClr val="tx1"/>
                        </a:solidFill>
                        <a:latin typeface="+mn-lt"/>
                        <a:ea typeface="Calibri" panose="020F0502020204030204"/>
                        <a:cs typeface="Calibri" panose="020F0502020204030204"/>
                      </a:endParaRPr>
                    </a:p>
                  </a:txBody>
                  <a:tcPr marL="65620" marR="65620" marT="0" marB="0">
                    <a:solidFill>
                      <a:schemeClr val="accent6">
                        <a:lumMod val="60000"/>
                        <a:lumOff val="40000"/>
                      </a:schemeClr>
                    </a:solidFill>
                  </a:tcPr>
                </a:tc>
              </a:tr>
              <a:tr h="925250">
                <a:tc>
                  <a:txBody>
                    <a:bodyPr/>
                    <a:lstStyle/>
                    <a:p>
                      <a:pPr marL="342900" lvl="0" indent="-342900" algn="just">
                        <a:lnSpc>
                          <a:spcPct val="110000"/>
                        </a:lnSpc>
                        <a:spcAft>
                          <a:spcPts val="600"/>
                        </a:spcAft>
                        <a:buFont typeface="Symbol" panose="05050102010706020507" pitchFamily="18" charset="2"/>
                        <a:buChar char=""/>
                      </a:pPr>
                      <a:r>
                        <a:rPr lang="en-US" sz="2000" kern="1200">
                          <a:solidFill>
                            <a:schemeClr val="tx1"/>
                          </a:solidFill>
                          <a:latin typeface="+mn-lt"/>
                          <a:ea typeface="Calibri" panose="020F0502020204030204"/>
                          <a:cs typeface="Calibri" panose="020F0502020204030204"/>
                        </a:rPr>
                        <a:t>Source of advice or treatment: </a:t>
                      </a:r>
                      <a:r>
                        <a:rPr lang="en-US" sz="2000" b="0" kern="1200">
                          <a:solidFill>
                            <a:schemeClr val="tx1"/>
                          </a:solidFill>
                          <a:latin typeface="+mn-lt"/>
                          <a:ea typeface="Calibri" panose="020F0502020204030204"/>
                          <a:cs typeface="Calibri" panose="020F0502020204030204"/>
                        </a:rPr>
                        <a:t>Among children with a recent fever for whom care was sought, 46% received advice or treatment from a government hospital, 9% from a private hospital/clinic, 1% from a shop. </a:t>
                      </a:r>
                      <a:endParaRPr lang="en-GB" sz="2000" b="0" kern="1200">
                        <a:solidFill>
                          <a:schemeClr val="tx1"/>
                        </a:solidFill>
                        <a:latin typeface="+mn-lt"/>
                        <a:ea typeface="Calibri" panose="020F0502020204030204"/>
                        <a:cs typeface="Calibri" panose="020F0502020204030204"/>
                      </a:endParaRPr>
                    </a:p>
                  </a:txBody>
                  <a:tcPr marL="65620" marR="65620" marT="0" marB="0"/>
                </a:tc>
              </a:tr>
              <a:tr h="383745">
                <a:tc>
                  <a:txBody>
                    <a:bodyPr/>
                    <a:lstStyle/>
                    <a:p>
                      <a:pPr marL="342900" lvl="0" indent="-342900" algn="just">
                        <a:lnSpc>
                          <a:spcPct val="110000"/>
                        </a:lnSpc>
                        <a:spcAft>
                          <a:spcPts val="600"/>
                        </a:spcAft>
                        <a:buFont typeface="Symbol" panose="05050102010706020507" pitchFamily="18" charset="2"/>
                        <a:buChar char=""/>
                      </a:pPr>
                      <a:r>
                        <a:rPr lang="en-US" sz="2000" kern="1200">
                          <a:solidFill>
                            <a:schemeClr val="tx1"/>
                          </a:solidFill>
                          <a:latin typeface="+mn-lt"/>
                          <a:ea typeface="Calibri" panose="020F0502020204030204"/>
                          <a:cs typeface="Calibri" panose="020F0502020204030204"/>
                        </a:rPr>
                        <a:t>Testing: 24.6% of children with a recent fever had blood taken from a finger or heel for testing.</a:t>
                      </a:r>
                      <a:endParaRPr lang="en-GB" sz="2000" kern="1200">
                        <a:solidFill>
                          <a:schemeClr val="tx1"/>
                        </a:solidFill>
                        <a:latin typeface="+mn-lt"/>
                        <a:ea typeface="Calibri" panose="020F0502020204030204"/>
                        <a:cs typeface="Calibri" panose="020F0502020204030204"/>
                      </a:endParaRPr>
                    </a:p>
                  </a:txBody>
                  <a:tcPr marL="65620" marR="65620" marT="0" marB="0">
                    <a:solidFill>
                      <a:schemeClr val="accent6">
                        <a:lumMod val="60000"/>
                        <a:lumOff val="40000"/>
                      </a:schemeClr>
                    </a:solidFill>
                  </a:tcPr>
                </a:tc>
              </a:tr>
              <a:tr h="617254">
                <a:tc>
                  <a:txBody>
                    <a:bodyPr/>
                    <a:lstStyle/>
                    <a:p>
                      <a:pPr marL="342900" lvl="0" indent="-342900" algn="just">
                        <a:lnSpc>
                          <a:spcPct val="110000"/>
                        </a:lnSpc>
                        <a:spcAft>
                          <a:spcPts val="600"/>
                        </a:spcAft>
                        <a:buFont typeface="Symbol" panose="05050102010706020507" pitchFamily="18" charset="2"/>
                        <a:buChar char=""/>
                      </a:pPr>
                      <a:r>
                        <a:rPr lang="en-US" sz="2000" kern="1200">
                          <a:solidFill>
                            <a:schemeClr val="tx1"/>
                          </a:solidFill>
                          <a:latin typeface="+mn-lt"/>
                          <a:ea typeface="Calibri" panose="020F0502020204030204"/>
                          <a:cs typeface="Calibri" panose="020F0502020204030204"/>
                        </a:rPr>
                        <a:t>Type of antimalarial drug used</a:t>
                      </a:r>
                      <a:r>
                        <a:rPr lang="en-US" sz="2000" b="0" kern="1200">
                          <a:solidFill>
                            <a:schemeClr val="tx1"/>
                          </a:solidFill>
                          <a:latin typeface="+mn-lt"/>
                          <a:ea typeface="Calibri" panose="020F0502020204030204"/>
                          <a:cs typeface="Calibri" panose="020F0502020204030204"/>
                        </a:rPr>
                        <a:t>: Among children under age 5 with a recent fever who took antimalarial drug, 44.9% received artemisinin-based combination therapy (ACT).</a:t>
                      </a:r>
                      <a:endParaRPr lang="en-GB" sz="2000" b="0" kern="1200">
                        <a:solidFill>
                          <a:schemeClr val="tx1"/>
                        </a:solidFill>
                        <a:latin typeface="+mn-lt"/>
                        <a:ea typeface="Calibri" panose="020F0502020204030204"/>
                        <a:cs typeface="Calibri" panose="020F0502020204030204"/>
                      </a:endParaRPr>
                    </a:p>
                  </a:txBody>
                  <a:tcPr marL="65620" marR="65620" marT="0" marB="0"/>
                </a:tc>
              </a:tr>
              <a:tr h="897527">
                <a:tc>
                  <a:txBody>
                    <a:bodyPr/>
                    <a:lstStyle/>
                    <a:p>
                      <a:pPr marL="342900" lvl="0" indent="-342900" algn="just">
                        <a:lnSpc>
                          <a:spcPct val="110000"/>
                        </a:lnSpc>
                        <a:spcAft>
                          <a:spcPts val="600"/>
                        </a:spcAft>
                        <a:buFont typeface="Symbol" panose="05050102010706020507" pitchFamily="18" charset="2"/>
                        <a:buChar char=""/>
                      </a:pPr>
                      <a:r>
                        <a:rPr lang="en-US" sz="2000" kern="1200">
                          <a:solidFill>
                            <a:schemeClr val="tx1"/>
                          </a:solidFill>
                          <a:latin typeface="+mn-lt"/>
                          <a:ea typeface="Calibri" panose="020F0502020204030204"/>
                          <a:cs typeface="Calibri" panose="020F0502020204030204"/>
                        </a:rPr>
                        <a:t>Anemia: </a:t>
                      </a:r>
                      <a:r>
                        <a:rPr lang="en-US" sz="2000" b="0" kern="1200">
                          <a:solidFill>
                            <a:schemeClr val="tx1"/>
                          </a:solidFill>
                          <a:latin typeface="+mn-lt"/>
                          <a:ea typeface="Calibri" panose="020F0502020204030204"/>
                          <a:cs typeface="Calibri" panose="020F0502020204030204"/>
                        </a:rPr>
                        <a:t>8% of children aged 6-59 months have a hemoglobin level below 8 g/dl. In the 2017 SSMIS a threshold of 7.0 g/dl was used for severe anaemia, and 7% of children were below that threshold. </a:t>
                      </a:r>
                      <a:endParaRPr lang="en-GB" sz="2000" b="0" kern="1200">
                        <a:solidFill>
                          <a:schemeClr val="tx1"/>
                        </a:solidFill>
                        <a:latin typeface="+mn-lt"/>
                        <a:ea typeface="Calibri" panose="020F0502020204030204"/>
                        <a:cs typeface="Calibri" panose="020F0502020204030204"/>
                      </a:endParaRPr>
                    </a:p>
                  </a:txBody>
                  <a:tcPr marL="65620" marR="65620" marT="0" marB="0">
                    <a:solidFill>
                      <a:schemeClr val="accent6">
                        <a:lumMod val="60000"/>
                        <a:lumOff val="40000"/>
                      </a:schemeClr>
                    </a:solidFill>
                  </a:tcPr>
                </a:tc>
              </a:tr>
              <a:tr h="1458192">
                <a:tc>
                  <a:txBody>
                    <a:bodyPr/>
                    <a:lstStyle/>
                    <a:p>
                      <a:pPr marL="342900" lvl="0" indent="-342900" algn="just">
                        <a:lnSpc>
                          <a:spcPct val="110000"/>
                        </a:lnSpc>
                        <a:spcAft>
                          <a:spcPts val="600"/>
                        </a:spcAft>
                        <a:buFont typeface="Symbol" panose="05050102010706020507" pitchFamily="18" charset="2"/>
                        <a:buChar char=""/>
                      </a:pPr>
                      <a:r>
                        <a:rPr lang="en-US" sz="2000" kern="1200">
                          <a:solidFill>
                            <a:schemeClr val="tx1"/>
                          </a:solidFill>
                          <a:latin typeface="+mn-lt"/>
                          <a:ea typeface="Calibri" panose="020F0502020204030204"/>
                          <a:cs typeface="Calibri" panose="020F0502020204030204"/>
                        </a:rPr>
                        <a:t>Malaria Prevalence: </a:t>
                      </a:r>
                      <a:endParaRPr lang="en-GB" sz="2000" kern="1200">
                        <a:solidFill>
                          <a:schemeClr val="tx1"/>
                        </a:solidFill>
                        <a:latin typeface="+mn-lt"/>
                        <a:ea typeface="Calibri" panose="020F0502020204030204"/>
                        <a:cs typeface="Calibri" panose="020F0502020204030204"/>
                      </a:endParaRPr>
                    </a:p>
                    <a:p>
                      <a:pPr marL="742950" lvl="1" indent="-285750" algn="just">
                        <a:lnSpc>
                          <a:spcPct val="110000"/>
                        </a:lnSpc>
                        <a:spcAft>
                          <a:spcPts val="600"/>
                        </a:spcAft>
                        <a:buFont typeface="Courier New" panose="02070309020205020404" pitchFamily="49" charset="0"/>
                        <a:buChar char="o"/>
                      </a:pPr>
                      <a:r>
                        <a:rPr lang="en-US" sz="2000" b="0" kern="1200">
                          <a:solidFill>
                            <a:schemeClr val="tx1"/>
                          </a:solidFill>
                          <a:latin typeface="+mn-lt"/>
                          <a:ea typeface="Calibri" panose="020F0502020204030204"/>
                          <a:cs typeface="Calibri" panose="020F0502020204030204"/>
                        </a:rPr>
                        <a:t>52.6% of children aged 6-59 months tested positive for malaria  using RDTs (</a:t>
                      </a:r>
                      <a:r>
                        <a:rPr lang="en-GB" sz="2000" b="0" kern="1200">
                          <a:solidFill>
                            <a:schemeClr val="tx1"/>
                          </a:solidFill>
                          <a:latin typeface="+mn-lt"/>
                          <a:ea typeface="Calibri" panose="020F0502020204030204"/>
                          <a:cs typeface="Calibri" panose="020F0502020204030204"/>
                        </a:rPr>
                        <a:t>32% in 2017).</a:t>
                      </a:r>
                      <a:endParaRPr lang="en-GB" sz="2000" b="0" kern="1200">
                        <a:solidFill>
                          <a:schemeClr val="tx1"/>
                        </a:solidFill>
                        <a:latin typeface="+mn-lt"/>
                        <a:ea typeface="Calibri" panose="020F0502020204030204"/>
                        <a:cs typeface="Calibri" panose="020F0502020204030204"/>
                      </a:endParaRPr>
                    </a:p>
                    <a:p>
                      <a:pPr marL="742950" lvl="1" indent="-285750" algn="just">
                        <a:lnSpc>
                          <a:spcPct val="110000"/>
                        </a:lnSpc>
                        <a:spcAft>
                          <a:spcPts val="600"/>
                        </a:spcAft>
                        <a:buFont typeface="Courier New" panose="02070309020205020404" pitchFamily="49" charset="0"/>
                        <a:buChar char="o"/>
                      </a:pPr>
                      <a:r>
                        <a:rPr lang="en-US" sz="2000" b="0" kern="1200">
                          <a:solidFill>
                            <a:schemeClr val="tx1"/>
                          </a:solidFill>
                          <a:latin typeface="+mn-lt"/>
                          <a:ea typeface="Calibri" panose="020F0502020204030204"/>
                          <a:cs typeface="Calibri" panose="020F0502020204030204"/>
                        </a:rPr>
                        <a:t>17.8% of children aged 6-59 months tested positive for malaria with microscopy. </a:t>
                      </a:r>
                      <a:endParaRPr lang="en-US" sz="2000" b="0" kern="1200">
                        <a:solidFill>
                          <a:schemeClr val="tx1"/>
                        </a:solidFill>
                        <a:latin typeface="+mn-lt"/>
                        <a:ea typeface="Calibri" panose="020F0502020204030204"/>
                        <a:cs typeface="Calibri" panose="020F0502020204030204"/>
                      </a:endParaRPr>
                    </a:p>
                  </a:txBody>
                  <a:tcPr marL="65620" marR="65620" marT="0" marB="0"/>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063"/>
            <a:ext cx="12192000" cy="1325563"/>
          </a:xfrm>
        </p:spPr>
        <p:txBody>
          <a:bodyPr/>
          <a:lstStyle/>
          <a:p>
            <a:r>
              <a:rPr lang="en-GB" b="1"/>
              <a:t>S</a:t>
            </a:r>
            <a:r>
              <a:rPr lang="en-US" b="1"/>
              <a:t>MC Intervention Area</a:t>
            </a:r>
            <a:endParaRPr lang="en-US" b="1"/>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04595" y="1752600"/>
            <a:ext cx="5449812" cy="4073434"/>
          </a:xfrm>
          <a:prstGeom prst="rect">
            <a:avLst/>
          </a:prstGeom>
          <a:noFill/>
          <a:ln>
            <a:noFill/>
          </a:ln>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15598" y="1527669"/>
            <a:ext cx="3608207" cy="3802661"/>
          </a:xfrm>
          <a:prstGeom prst="rect">
            <a:avLst/>
          </a:prstGeom>
          <a:noFill/>
        </p:spPr>
      </p:pic>
      <p:cxnSp>
        <p:nvCxnSpPr>
          <p:cNvPr id="6" name="Straight Arrow Connector 5"/>
          <p:cNvCxnSpPr/>
          <p:nvPr/>
        </p:nvCxnSpPr>
        <p:spPr>
          <a:xfrm flipH="1">
            <a:off x="4310743" y="3252651"/>
            <a:ext cx="3018834"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Hexagon 6"/>
          <p:cNvSpPr/>
          <p:nvPr/>
        </p:nvSpPr>
        <p:spPr>
          <a:xfrm>
            <a:off x="1018904" y="3429000"/>
            <a:ext cx="248194" cy="228600"/>
          </a:xfrm>
          <a:prstGeom prst="hexagon">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p:cNvSpPr/>
          <p:nvPr/>
        </p:nvSpPr>
        <p:spPr>
          <a:xfrm>
            <a:off x="3875315" y="3428999"/>
            <a:ext cx="248194" cy="228600"/>
          </a:xfrm>
          <a:prstGeom prst="hexagon">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p:cNvSpPr/>
          <p:nvPr/>
        </p:nvSpPr>
        <p:spPr>
          <a:xfrm>
            <a:off x="3026230" y="5482730"/>
            <a:ext cx="248194" cy="228600"/>
          </a:xfrm>
          <a:prstGeom prst="hexagon">
            <a:avLst/>
          </a:prstGeom>
          <a:solidFill>
            <a:srgbClr val="FF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99753" y="4685575"/>
            <a:ext cx="3411943" cy="3791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7030A0"/>
                </a:solidFill>
              </a:rPr>
              <a:t>SMC is implemented in </a:t>
            </a:r>
            <a:r>
              <a:rPr lang="en-GB" b="1" err="1">
                <a:solidFill>
                  <a:srgbClr val="7030A0"/>
                </a:solidFill>
              </a:rPr>
              <a:t>Wedweil</a:t>
            </a:r>
            <a:r>
              <a:rPr lang="en-GB" b="1">
                <a:solidFill>
                  <a:srgbClr val="7030A0"/>
                </a:solidFill>
              </a:rPr>
              <a:t> Refugee Settlement Intervention</a:t>
            </a:r>
            <a:endParaRPr lang="en-US" b="1">
              <a:solidFill>
                <a:srgbClr val="7030A0"/>
              </a:solidFill>
            </a:endParaRPr>
          </a:p>
        </p:txBody>
      </p:sp>
      <p:sp>
        <p:nvSpPr>
          <p:cNvPr id="5" name="Hexagon 4"/>
          <p:cNvSpPr/>
          <p:nvPr/>
        </p:nvSpPr>
        <p:spPr>
          <a:xfrm>
            <a:off x="2465709" y="3389756"/>
            <a:ext cx="248194" cy="228600"/>
          </a:xfrm>
          <a:prstGeom prst="hexagon">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xagon 12"/>
          <p:cNvSpPr/>
          <p:nvPr/>
        </p:nvSpPr>
        <p:spPr>
          <a:xfrm>
            <a:off x="3026230" y="4767452"/>
            <a:ext cx="248194" cy="228600"/>
          </a:xfrm>
          <a:prstGeom prst="hexagon">
            <a:avLst/>
          </a:prstGeom>
          <a:solidFill>
            <a:srgbClr val="FFFF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67377" y="5407436"/>
            <a:ext cx="2837218" cy="37918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b="1">
                <a:solidFill>
                  <a:srgbClr val="7030A0"/>
                </a:solidFill>
              </a:rPr>
              <a:t>SMC Intervention Areas</a:t>
            </a:r>
            <a:endParaRPr lang="en-US" b="1">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a:t>Implementation Modality</a:t>
            </a:r>
            <a:endParaRPr lang="en-US" b="1"/>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
        <p:nvSpPr>
          <p:cNvPr id="4" name="TextBox 3"/>
          <p:cNvSpPr txBox="1"/>
          <p:nvPr/>
        </p:nvSpPr>
        <p:spPr>
          <a:xfrm>
            <a:off x="7826862" y="1701865"/>
            <a:ext cx="2911650" cy="1261884"/>
          </a:xfrm>
          <a:prstGeom prst="rect">
            <a:avLst/>
          </a:prstGeom>
          <a:noFill/>
        </p:spPr>
        <p:txBody>
          <a:bodyPr wrap="square" rtlCol="0" anchor="ctr">
            <a:spAutoFit/>
          </a:bodyPr>
          <a:lstStyle/>
          <a:p>
            <a:pPr defTabSz="457200"/>
            <a:r>
              <a:rPr lang="en-US" altLang="ko-KR" sz="1900" b="1">
                <a:latin typeface="Calibri" panose="020F0502020204030204"/>
                <a:ea typeface="Malgun Gothic" panose="020B0503020000020004" pitchFamily="34" charset="-127"/>
                <a:cs typeface="Arial" panose="020B0604020202020204" pitchFamily="34" charset="0"/>
              </a:rPr>
              <a:t>Door to door approach for directly observed SPAQ administration </a:t>
            </a:r>
            <a:endParaRPr lang="en-US" altLang="ko-KR" sz="1900" b="1">
              <a:latin typeface="Calibri" panose="020F0502020204030204"/>
              <a:ea typeface="Malgun Gothic" panose="020B0503020000020004" pitchFamily="34" charset="-127"/>
              <a:cs typeface="Arial" panose="020B0604020202020204" pitchFamily="34" charset="0"/>
            </a:endParaRPr>
          </a:p>
          <a:p>
            <a:pPr defTabSz="457200"/>
            <a:r>
              <a:rPr lang="en-US" altLang="ko-KR" sz="1900" b="1">
                <a:latin typeface="Calibri" panose="020F0502020204030204"/>
                <a:ea typeface="Malgun Gothic" panose="020B0503020000020004" pitchFamily="34" charset="-127"/>
                <a:cs typeface="Arial" panose="020B0604020202020204" pitchFamily="34" charset="0"/>
              </a:rPr>
              <a:t> </a:t>
            </a:r>
            <a:endParaRPr lang="en-US" altLang="ko-KR" sz="1900" b="1">
              <a:latin typeface="Calibri" panose="020F0502020204030204"/>
              <a:ea typeface="Malgun Gothic" panose="020B0503020000020004" pitchFamily="34" charset="-127"/>
              <a:cs typeface="Arial" panose="020B0604020202020204" pitchFamily="34" charset="0"/>
            </a:endParaRPr>
          </a:p>
        </p:txBody>
      </p:sp>
      <p:sp>
        <p:nvSpPr>
          <p:cNvPr id="7" name="TextBox 6"/>
          <p:cNvSpPr txBox="1"/>
          <p:nvPr/>
        </p:nvSpPr>
        <p:spPr>
          <a:xfrm>
            <a:off x="8070222" y="4743167"/>
            <a:ext cx="3269684" cy="969496"/>
          </a:xfrm>
          <a:prstGeom prst="rect">
            <a:avLst/>
          </a:prstGeom>
          <a:noFill/>
        </p:spPr>
        <p:txBody>
          <a:bodyPr wrap="square" rtlCol="0" anchor="ctr">
            <a:spAutoFit/>
          </a:bodyPr>
          <a:lstStyle/>
          <a:p>
            <a:pPr defTabSz="457200"/>
            <a:r>
              <a:rPr lang="en-US" altLang="ko-KR" sz="1900" b="1">
                <a:latin typeface="Calibri" panose="020F0502020204030204"/>
                <a:ea typeface="Malgun Gothic" panose="020B0503020000020004" pitchFamily="34" charset="-127"/>
                <a:cs typeface="Arial" panose="020B0604020202020204" pitchFamily="34" charset="0"/>
              </a:rPr>
              <a:t>Data informed decision-making engagements for local solutions</a:t>
            </a:r>
            <a:endParaRPr lang="en-US" altLang="ko-KR" sz="1900" b="1">
              <a:latin typeface="Calibri" panose="020F0502020204030204"/>
              <a:ea typeface="Malgun Gothic" panose="020B0503020000020004" pitchFamily="34" charset="-127"/>
              <a:cs typeface="Arial" panose="020B0604020202020204" pitchFamily="34" charset="0"/>
            </a:endParaRPr>
          </a:p>
        </p:txBody>
      </p:sp>
      <p:sp>
        <p:nvSpPr>
          <p:cNvPr id="12" name="TextBox 11"/>
          <p:cNvSpPr txBox="1"/>
          <p:nvPr/>
        </p:nvSpPr>
        <p:spPr>
          <a:xfrm>
            <a:off x="1132342" y="1672960"/>
            <a:ext cx="2911650" cy="1261884"/>
          </a:xfrm>
          <a:prstGeom prst="rect">
            <a:avLst/>
          </a:prstGeom>
          <a:noFill/>
        </p:spPr>
        <p:txBody>
          <a:bodyPr wrap="square" rtlCol="0" anchor="ctr">
            <a:spAutoFit/>
          </a:bodyPr>
          <a:lstStyle/>
          <a:p>
            <a:pPr defTabSz="457200"/>
            <a:r>
              <a:rPr lang="en-US" altLang="ko-KR" sz="1900" b="1">
                <a:latin typeface="Calibri" panose="020F0502020204030204"/>
                <a:ea typeface="Malgun Gothic" panose="020B0503020000020004" pitchFamily="34" charset="-127"/>
                <a:cs typeface="Arial" panose="020B0604020202020204" pitchFamily="34" charset="0"/>
              </a:rPr>
              <a:t>Local ownership through local actors </a:t>
            </a:r>
            <a:r>
              <a:rPr lang="en-US" altLang="ko-KR" sz="1900" b="1" i="1">
                <a:solidFill>
                  <a:srgbClr val="C00000"/>
                </a:solidFill>
                <a:latin typeface="Calibri" panose="020F0502020204030204"/>
                <a:ea typeface="Malgun Gothic" panose="020B0503020000020004" pitchFamily="34" charset="-127"/>
                <a:cs typeface="Arial" panose="020B0604020202020204" pitchFamily="34" charset="0"/>
              </a:rPr>
              <a:t>(Camp Leaders)</a:t>
            </a:r>
            <a:r>
              <a:rPr lang="en-US" altLang="ko-KR" sz="1900" b="1">
                <a:latin typeface="Calibri" panose="020F0502020204030204"/>
                <a:ea typeface="Malgun Gothic" panose="020B0503020000020004" pitchFamily="34" charset="-127"/>
                <a:cs typeface="Arial" panose="020B0604020202020204" pitchFamily="34" charset="0"/>
              </a:rPr>
              <a:t> leading engagements and accountability efforts</a:t>
            </a:r>
            <a:endParaRPr lang="en-US" altLang="ko-KR" sz="1900" b="1">
              <a:latin typeface="Calibri" panose="020F0502020204030204"/>
              <a:ea typeface="Malgun Gothic" panose="020B0503020000020004" pitchFamily="34" charset="-127"/>
              <a:cs typeface="Arial" panose="020B0604020202020204" pitchFamily="34" charset="0"/>
            </a:endParaRPr>
          </a:p>
        </p:txBody>
      </p:sp>
      <p:sp>
        <p:nvSpPr>
          <p:cNvPr id="16" name="TextBox 15"/>
          <p:cNvSpPr txBox="1"/>
          <p:nvPr/>
        </p:nvSpPr>
        <p:spPr>
          <a:xfrm>
            <a:off x="1235903" y="4658028"/>
            <a:ext cx="2911650" cy="969496"/>
          </a:xfrm>
          <a:prstGeom prst="rect">
            <a:avLst/>
          </a:prstGeom>
          <a:noFill/>
        </p:spPr>
        <p:txBody>
          <a:bodyPr wrap="square" rtlCol="0">
            <a:spAutoFit/>
          </a:bodyPr>
          <a:lstStyle/>
          <a:p>
            <a:pPr defTabSz="457200"/>
            <a:r>
              <a:rPr lang="en-US" altLang="ko-KR" sz="1900" b="1">
                <a:latin typeface="Calibri" panose="020F0502020204030204"/>
                <a:ea typeface="Malgun Gothic" panose="020B0503020000020004" pitchFamily="34" charset="-127"/>
                <a:cs typeface="Arial" panose="020B0604020202020204" pitchFamily="34" charset="0"/>
              </a:rPr>
              <a:t>Behavioral change communication, using local language, Arabic</a:t>
            </a:r>
            <a:endParaRPr lang="en-US" altLang="ko-KR" sz="1900" b="1">
              <a:latin typeface="Calibri" panose="020F0502020204030204"/>
              <a:ea typeface="Malgun Gothic" panose="020B0503020000020004" pitchFamily="34" charset="-127"/>
              <a:cs typeface="Arial" panose="020B0604020202020204" pitchFamily="34" charset="0"/>
            </a:endParaRPr>
          </a:p>
        </p:txBody>
      </p:sp>
      <p:grpSp>
        <p:nvGrpSpPr>
          <p:cNvPr id="17" name="Group 53"/>
          <p:cNvGrpSpPr/>
          <p:nvPr/>
        </p:nvGrpSpPr>
        <p:grpSpPr>
          <a:xfrm>
            <a:off x="5152716" y="2884248"/>
            <a:ext cx="1875098" cy="1875098"/>
            <a:chOff x="3707904" y="2032012"/>
            <a:chExt cx="1766054" cy="1766054"/>
          </a:xfrm>
        </p:grpSpPr>
        <p:grpSp>
          <p:nvGrpSpPr>
            <p:cNvPr id="18" name="Group 60"/>
            <p:cNvGrpSpPr/>
            <p:nvPr/>
          </p:nvGrpSpPr>
          <p:grpSpPr>
            <a:xfrm>
              <a:off x="3707904" y="2032012"/>
              <a:ext cx="1766054" cy="1766054"/>
              <a:chOff x="3541638" y="2032012"/>
              <a:chExt cx="1800200" cy="1800200"/>
            </a:xfrm>
          </p:grpSpPr>
          <p:sp>
            <p:nvSpPr>
              <p:cNvPr id="20" name="Flowchart: Decision 62"/>
              <p:cNvSpPr/>
              <p:nvPr/>
            </p:nvSpPr>
            <p:spPr>
              <a:xfrm rot="7648837">
                <a:off x="3541637" y="2716249"/>
                <a:ext cx="1800200" cy="431725"/>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sp>
            <p:nvSpPr>
              <p:cNvPr id="21" name="Flowchart: Decision 63"/>
              <p:cNvSpPr/>
              <p:nvPr/>
            </p:nvSpPr>
            <p:spPr>
              <a:xfrm rot="10800000">
                <a:off x="3541638" y="2716248"/>
                <a:ext cx="1800200" cy="431725"/>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sp>
            <p:nvSpPr>
              <p:cNvPr id="22" name="Flowchart: Decision 64"/>
              <p:cNvSpPr/>
              <p:nvPr/>
            </p:nvSpPr>
            <p:spPr>
              <a:xfrm rot="14149742">
                <a:off x="3541637" y="2716249"/>
                <a:ext cx="1800200" cy="431725"/>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grpSp>
        <p:sp>
          <p:nvSpPr>
            <p:cNvPr id="19" name="Oval 61"/>
            <p:cNvSpPr/>
            <p:nvPr/>
          </p:nvSpPr>
          <p:spPr>
            <a:xfrm>
              <a:off x="3978862" y="2302971"/>
              <a:ext cx="1224136" cy="1224136"/>
            </a:xfrm>
            <a:prstGeom prst="ellipse">
              <a:avLst/>
            </a:prstGeom>
            <a:solidFill>
              <a:schemeClr val="bg1"/>
            </a:solid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grpSp>
      <p:sp>
        <p:nvSpPr>
          <p:cNvPr id="29" name="Rectangle 130"/>
          <p:cNvSpPr/>
          <p:nvPr/>
        </p:nvSpPr>
        <p:spPr>
          <a:xfrm>
            <a:off x="4148848" y="3616428"/>
            <a:ext cx="402578" cy="404408"/>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latin typeface="Calibri" panose="020F0502020204030204"/>
              <a:ea typeface="Malgun Gothic" panose="020B0503020000020004" pitchFamily="34" charset="-127"/>
            </a:endParaRPr>
          </a:p>
        </p:txBody>
      </p:sp>
      <p:sp>
        <p:nvSpPr>
          <p:cNvPr id="30" name="Rectangle 9"/>
          <p:cNvSpPr/>
          <p:nvPr/>
        </p:nvSpPr>
        <p:spPr>
          <a:xfrm>
            <a:off x="5802297" y="3538368"/>
            <a:ext cx="575925" cy="57498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latin typeface="Calibri" panose="020F0502020204030204"/>
              <a:ea typeface="Malgun Gothic" panose="020B0503020000020004" pitchFamily="34" charset="-127"/>
            </a:endParaRPr>
          </a:p>
        </p:txBody>
      </p:sp>
      <p:pic>
        <p:nvPicPr>
          <p:cNvPr id="38" name="Graphic 37" descr="Group with solid fill"/>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40124" y="4611043"/>
            <a:ext cx="914400" cy="914400"/>
          </a:xfrm>
          <a:prstGeom prst="rect">
            <a:avLst/>
          </a:prstGeom>
        </p:spPr>
      </p:pic>
      <p:pic>
        <p:nvPicPr>
          <p:cNvPr id="41" name="Graphic 40" descr="Door Open with solid fill"/>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462506" y="1980174"/>
            <a:ext cx="914400" cy="914400"/>
          </a:xfrm>
          <a:prstGeom prst="rect">
            <a:avLst/>
          </a:prstGeom>
        </p:spPr>
      </p:pic>
      <p:pic>
        <p:nvPicPr>
          <p:cNvPr id="44" name="Graphic 43" descr="Marketing with solid fill"/>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061247" y="4177666"/>
            <a:ext cx="914400" cy="914400"/>
          </a:xfrm>
          <a:prstGeom prst="rect">
            <a:avLst/>
          </a:prstGeom>
        </p:spPr>
      </p:pic>
      <p:pic>
        <p:nvPicPr>
          <p:cNvPr id="46" name="Graphic 45" descr="User network with solid fill"/>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4158440" y="2121565"/>
            <a:ext cx="914400" cy="914400"/>
          </a:xfrm>
          <a:prstGeom prst="rect">
            <a:avLst/>
          </a:prstGeom>
        </p:spPr>
      </p:pic>
      <p:pic>
        <p:nvPicPr>
          <p:cNvPr id="1030" name="Picture 6" descr="4,279 No Firearm Images, Stock Photos, and Vectors ..."/>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991947" y="2989557"/>
            <a:ext cx="1419475" cy="121478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325167" y="3258396"/>
            <a:ext cx="3269684" cy="677108"/>
          </a:xfrm>
          <a:prstGeom prst="rect">
            <a:avLst/>
          </a:prstGeom>
          <a:noFill/>
        </p:spPr>
        <p:txBody>
          <a:bodyPr wrap="square" rtlCol="0" anchor="ctr">
            <a:spAutoFit/>
          </a:bodyPr>
          <a:lstStyle/>
          <a:p>
            <a:pPr defTabSz="457200"/>
            <a:r>
              <a:rPr lang="en-US" altLang="ko-KR" sz="1900" b="1">
                <a:latin typeface="Calibri" panose="020F0502020204030204"/>
                <a:ea typeface="Malgun Gothic" panose="020B0503020000020004" pitchFamily="34" charset="-127"/>
                <a:cs typeface="Arial" panose="020B0604020202020204" pitchFamily="34" charset="0"/>
              </a:rPr>
              <a:t>Daily security clearance before entering camp</a:t>
            </a:r>
            <a:endParaRPr lang="en-US" altLang="ko-KR" sz="1900" b="1">
              <a:latin typeface="Calibri" panose="020F0502020204030204"/>
              <a:ea typeface="Malgun Gothic" panose="020B0503020000020004" pitchFamily="34" charset="-127"/>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t>Children who have accessed SMC </a:t>
            </a:r>
            <a:endParaRPr lang="en-US" b="1" dirty="0"/>
          </a:p>
        </p:txBody>
      </p:sp>
      <p:pic>
        <p:nvPicPr>
          <p:cNvPr id="10" name="Picture 9"/>
          <p:cNvPicPr>
            <a:picLocks noChangeAspect="1"/>
          </p:cNvPicPr>
          <p:nvPr/>
        </p:nvPicPr>
        <p:blipFill>
          <a:blip r:embed="rId2"/>
          <a:stretch>
            <a:fillRect/>
          </a:stretch>
        </p:blipFill>
        <p:spPr>
          <a:xfrm>
            <a:off x="7329577" y="6105525"/>
            <a:ext cx="1519238" cy="752475"/>
          </a:xfrm>
          <a:prstGeom prst="rect">
            <a:avLst/>
          </a:prstGeom>
        </p:spPr>
      </p:pic>
      <p:pic>
        <p:nvPicPr>
          <p:cNvPr id="11" name="Picture 10"/>
          <p:cNvPicPr>
            <a:picLocks noChangeAspect="1"/>
          </p:cNvPicPr>
          <p:nvPr/>
        </p:nvPicPr>
        <p:blipFill>
          <a:blip r:embed="rId3"/>
          <a:stretch>
            <a:fillRect/>
          </a:stretch>
        </p:blipFill>
        <p:spPr>
          <a:xfrm>
            <a:off x="4862424" y="6092782"/>
            <a:ext cx="1685025" cy="765218"/>
          </a:xfrm>
          <a:prstGeom prst="rect">
            <a:avLst/>
          </a:prstGeom>
        </p:spPr>
      </p:pic>
      <p:graphicFrame>
        <p:nvGraphicFramePr>
          <p:cNvPr id="3" name="Chart 2"/>
          <p:cNvGraphicFramePr/>
          <p:nvPr/>
        </p:nvGraphicFramePr>
        <p:xfrm>
          <a:off x="914400" y="1645920"/>
          <a:ext cx="10358846" cy="4186049"/>
        </p:xfrm>
        <a:graphic>
          <a:graphicData uri="http://schemas.openxmlformats.org/drawingml/2006/chart">
            <c:chart xmlns:c="http://schemas.openxmlformats.org/drawingml/2006/chart" xmlns:r="http://schemas.openxmlformats.org/officeDocument/2006/relationships" r:id="rId1"/>
          </a:graphicData>
        </a:graphic>
      </p:graphicFrame>
      <p:pic>
        <p:nvPicPr>
          <p:cNvPr id="5" name="Graphic 4" descr="Arrow: Straight outline"/>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8063311">
            <a:off x="3262658" y="4338379"/>
            <a:ext cx="1112096" cy="35098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US" b="1" dirty="0"/>
              <a:t>Contribution of SMC intervention on Malaria Reduction </a:t>
            </a:r>
            <a:endParaRPr lang="en-US" b="1" dirty="0"/>
          </a:p>
        </p:txBody>
      </p:sp>
      <p:pic>
        <p:nvPicPr>
          <p:cNvPr id="10" name="Picture 9"/>
          <p:cNvPicPr>
            <a:picLocks noChangeAspect="1"/>
          </p:cNvPicPr>
          <p:nvPr/>
        </p:nvPicPr>
        <p:blipFill>
          <a:blip r:embed="rId2"/>
          <a:stretch>
            <a:fillRect/>
          </a:stretch>
        </p:blipFill>
        <p:spPr>
          <a:xfrm>
            <a:off x="7329577" y="6105525"/>
            <a:ext cx="1519238" cy="752475"/>
          </a:xfrm>
          <a:prstGeom prst="rect">
            <a:avLst/>
          </a:prstGeom>
        </p:spPr>
      </p:pic>
      <p:pic>
        <p:nvPicPr>
          <p:cNvPr id="11" name="Picture 10"/>
          <p:cNvPicPr>
            <a:picLocks noChangeAspect="1"/>
          </p:cNvPicPr>
          <p:nvPr/>
        </p:nvPicPr>
        <p:blipFill>
          <a:blip r:embed="rId3"/>
          <a:stretch>
            <a:fillRect/>
          </a:stretch>
        </p:blipFill>
        <p:spPr>
          <a:xfrm>
            <a:off x="4862424" y="6092782"/>
            <a:ext cx="1685025" cy="765218"/>
          </a:xfrm>
          <a:prstGeom prst="rect">
            <a:avLst/>
          </a:prstGeom>
        </p:spPr>
      </p:pic>
      <p:graphicFrame>
        <p:nvGraphicFramePr>
          <p:cNvPr id="3" name="Chart 2"/>
          <p:cNvGraphicFramePr/>
          <p:nvPr/>
        </p:nvGraphicFramePr>
        <p:xfrm>
          <a:off x="770710" y="1528354"/>
          <a:ext cx="10528662" cy="4252041"/>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325563"/>
          </a:xfrm>
        </p:spPr>
        <p:txBody>
          <a:bodyPr/>
          <a:lstStyle/>
          <a:p>
            <a:r>
              <a:rPr lang="en-GB" b="1" dirty="0"/>
              <a:t>SMC results in </a:t>
            </a:r>
            <a:r>
              <a:rPr lang="en-GB" b="1" dirty="0" err="1"/>
              <a:t>Wedweil</a:t>
            </a:r>
            <a:r>
              <a:rPr lang="en-GB" b="1" dirty="0"/>
              <a:t> Refugee Settlement</a:t>
            </a:r>
            <a:br>
              <a:rPr lang="en-GB" b="1" dirty="0"/>
            </a:br>
            <a:r>
              <a:rPr lang="en-GB" sz="2000" b="1" i="1" dirty="0"/>
              <a:t>(End of round evaluation 2024)</a:t>
            </a:r>
            <a:endParaRPr lang="en-US" sz="2000" b="1" i="1" dirty="0"/>
          </a:p>
        </p:txBody>
      </p:sp>
      <p:pic>
        <p:nvPicPr>
          <p:cNvPr id="10" name="Picture 9"/>
          <p:cNvPicPr>
            <a:picLocks noChangeAspect="1"/>
          </p:cNvPicPr>
          <p:nvPr/>
        </p:nvPicPr>
        <p:blipFill>
          <a:blip r:embed="rId1"/>
          <a:stretch>
            <a:fillRect/>
          </a:stretch>
        </p:blipFill>
        <p:spPr>
          <a:xfrm>
            <a:off x="7329577" y="6105525"/>
            <a:ext cx="1519238" cy="752475"/>
          </a:xfrm>
          <a:prstGeom prst="rect">
            <a:avLst/>
          </a:prstGeom>
        </p:spPr>
      </p:pic>
      <p:pic>
        <p:nvPicPr>
          <p:cNvPr id="11" name="Picture 10"/>
          <p:cNvPicPr>
            <a:picLocks noChangeAspect="1"/>
          </p:cNvPicPr>
          <p:nvPr/>
        </p:nvPicPr>
        <p:blipFill>
          <a:blip r:embed="rId2"/>
          <a:stretch>
            <a:fillRect/>
          </a:stretch>
        </p:blipFill>
        <p:spPr>
          <a:xfrm>
            <a:off x="4862424" y="6092782"/>
            <a:ext cx="1685025" cy="765218"/>
          </a:xfrm>
          <a:prstGeom prst="rect">
            <a:avLst/>
          </a:prstGeom>
        </p:spPr>
      </p:pic>
      <p:sp>
        <p:nvSpPr>
          <p:cNvPr id="5" name="TextBox 4"/>
          <p:cNvSpPr txBox="1"/>
          <p:nvPr/>
        </p:nvSpPr>
        <p:spPr>
          <a:xfrm>
            <a:off x="7852988" y="2078601"/>
            <a:ext cx="2911650" cy="830997"/>
          </a:xfrm>
          <a:prstGeom prst="rect">
            <a:avLst/>
          </a:prstGeom>
          <a:noFill/>
        </p:spPr>
        <p:txBody>
          <a:bodyPr wrap="square" rtlCol="0">
            <a:spAutoFit/>
          </a:bodyPr>
          <a:lstStyle/>
          <a:p>
            <a:pPr defTabSz="457200"/>
            <a:r>
              <a:rPr lang="en-US" altLang="ko-KR" sz="1600" b="1">
                <a:latin typeface="Calibri" panose="020F0502020204030204"/>
                <a:ea typeface="Malgun Gothic" panose="020B0503020000020004" pitchFamily="34" charset="-127"/>
                <a:cs typeface="Arial" panose="020B0604020202020204" pitchFamily="34" charset="0"/>
              </a:rPr>
              <a:t>98.6% (95% CI: 97.4-99.4) Caregivers of eligible children accepted SMC</a:t>
            </a:r>
            <a:endParaRPr lang="en-US" altLang="ko-KR" sz="1600" b="1">
              <a:latin typeface="Calibri" panose="020F0502020204030204"/>
              <a:ea typeface="Malgun Gothic" panose="020B0503020000020004" pitchFamily="34" charset="-127"/>
              <a:cs typeface="Arial" panose="020B0604020202020204" pitchFamily="34" charset="0"/>
            </a:endParaRPr>
          </a:p>
        </p:txBody>
      </p:sp>
      <p:grpSp>
        <p:nvGrpSpPr>
          <p:cNvPr id="17" name="Group 53"/>
          <p:cNvGrpSpPr/>
          <p:nvPr/>
        </p:nvGrpSpPr>
        <p:grpSpPr>
          <a:xfrm>
            <a:off x="5165779" y="3017329"/>
            <a:ext cx="1875098" cy="1875098"/>
            <a:chOff x="3707904" y="2032012"/>
            <a:chExt cx="1766054" cy="1766054"/>
          </a:xfrm>
        </p:grpSpPr>
        <p:grpSp>
          <p:nvGrpSpPr>
            <p:cNvPr id="18" name="Group 60"/>
            <p:cNvGrpSpPr/>
            <p:nvPr/>
          </p:nvGrpSpPr>
          <p:grpSpPr>
            <a:xfrm>
              <a:off x="3707904" y="2032012"/>
              <a:ext cx="1766054" cy="1766054"/>
              <a:chOff x="3541638" y="2032012"/>
              <a:chExt cx="1800200" cy="1800200"/>
            </a:xfrm>
          </p:grpSpPr>
          <p:sp>
            <p:nvSpPr>
              <p:cNvPr id="20" name="Flowchart: Decision 62"/>
              <p:cNvSpPr/>
              <p:nvPr/>
            </p:nvSpPr>
            <p:spPr>
              <a:xfrm rot="7648837">
                <a:off x="3541637" y="2716249"/>
                <a:ext cx="1800200" cy="431725"/>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sp>
            <p:nvSpPr>
              <p:cNvPr id="21" name="Flowchart: Decision 63"/>
              <p:cNvSpPr/>
              <p:nvPr/>
            </p:nvSpPr>
            <p:spPr>
              <a:xfrm rot="10800000">
                <a:off x="3541638" y="2716248"/>
                <a:ext cx="1800200" cy="431725"/>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sp>
            <p:nvSpPr>
              <p:cNvPr id="22" name="Flowchart: Decision 64"/>
              <p:cNvSpPr/>
              <p:nvPr/>
            </p:nvSpPr>
            <p:spPr>
              <a:xfrm rot="14149742">
                <a:off x="3541637" y="2716249"/>
                <a:ext cx="1800200" cy="431725"/>
              </a:xfrm>
              <a:prstGeom prst="flowChartDecisi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grpSp>
        <p:sp>
          <p:nvSpPr>
            <p:cNvPr id="19" name="Oval 61"/>
            <p:cNvSpPr/>
            <p:nvPr/>
          </p:nvSpPr>
          <p:spPr>
            <a:xfrm>
              <a:off x="3978863" y="2302971"/>
              <a:ext cx="1224136" cy="1224136"/>
            </a:xfrm>
            <a:prstGeom prst="ellipse">
              <a:avLst/>
            </a:prstGeom>
            <a:solidFill>
              <a:schemeClr val="bg1"/>
            </a:solidFill>
            <a:ln w="1143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grpSp>
      <p:sp>
        <p:nvSpPr>
          <p:cNvPr id="23" name="Oval 54"/>
          <p:cNvSpPr/>
          <p:nvPr/>
        </p:nvSpPr>
        <p:spPr>
          <a:xfrm>
            <a:off x="6478963" y="2069398"/>
            <a:ext cx="1075283" cy="1075283"/>
          </a:xfrm>
          <a:prstGeom prst="ellipse">
            <a:avLst/>
          </a:prstGeom>
          <a:solidFill>
            <a:schemeClr val="accent4"/>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sp>
        <p:nvSpPr>
          <p:cNvPr id="25" name="Oval 56"/>
          <p:cNvSpPr/>
          <p:nvPr/>
        </p:nvSpPr>
        <p:spPr>
          <a:xfrm>
            <a:off x="6478963" y="4774903"/>
            <a:ext cx="1075283" cy="1075283"/>
          </a:xfrm>
          <a:prstGeom prst="ellipse">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sp>
        <p:nvSpPr>
          <p:cNvPr id="26" name="Oval 57"/>
          <p:cNvSpPr/>
          <p:nvPr/>
        </p:nvSpPr>
        <p:spPr>
          <a:xfrm>
            <a:off x="4630603" y="4774903"/>
            <a:ext cx="1075283" cy="1075283"/>
          </a:xfrm>
          <a:prstGeom prst="ellipse">
            <a:avLst/>
          </a:prstGeom>
          <a:solidFill>
            <a:schemeClr val="bg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sp>
        <p:nvSpPr>
          <p:cNvPr id="28" name="Oval 59"/>
          <p:cNvSpPr/>
          <p:nvPr/>
        </p:nvSpPr>
        <p:spPr>
          <a:xfrm>
            <a:off x="4630603" y="2069398"/>
            <a:ext cx="1075283" cy="1075283"/>
          </a:xfrm>
          <a:prstGeom prst="ellipse">
            <a:avLst/>
          </a:prstGeom>
          <a:solidFill>
            <a:schemeClr val="accent2"/>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ko-KR" altLang="en-US" sz="780">
              <a:solidFill>
                <a:schemeClr val="tx1"/>
              </a:solidFill>
              <a:latin typeface="Calibri" panose="020F0502020204030204"/>
              <a:ea typeface="Malgun Gothic" panose="020B0503020000020004" pitchFamily="34" charset="-127"/>
            </a:endParaRPr>
          </a:p>
        </p:txBody>
      </p:sp>
      <p:sp>
        <p:nvSpPr>
          <p:cNvPr id="30" name="Rectangle 9"/>
          <p:cNvSpPr/>
          <p:nvPr/>
        </p:nvSpPr>
        <p:spPr>
          <a:xfrm>
            <a:off x="5815360" y="3671449"/>
            <a:ext cx="575925" cy="57498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solidFill>
                <a:schemeClr val="tx1"/>
              </a:solidFill>
              <a:latin typeface="Calibri" panose="020F0502020204030204"/>
              <a:ea typeface="Malgun Gothic" panose="020B0503020000020004" pitchFamily="34" charset="-127"/>
            </a:endParaRPr>
          </a:p>
        </p:txBody>
      </p:sp>
      <p:pic>
        <p:nvPicPr>
          <p:cNvPr id="35" name="Graphic 34" descr="Man changing baby outline"/>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629467" y="2113325"/>
            <a:ext cx="914400" cy="914400"/>
          </a:xfrm>
          <a:prstGeom prst="rect">
            <a:avLst/>
          </a:prstGeom>
        </p:spPr>
      </p:pic>
      <p:sp>
        <p:nvSpPr>
          <p:cNvPr id="37" name="TextBox 36"/>
          <p:cNvSpPr txBox="1"/>
          <p:nvPr/>
        </p:nvSpPr>
        <p:spPr>
          <a:xfrm>
            <a:off x="8489476" y="3581227"/>
            <a:ext cx="2911650" cy="1077218"/>
          </a:xfrm>
          <a:prstGeom prst="rect">
            <a:avLst/>
          </a:prstGeom>
          <a:noFill/>
        </p:spPr>
        <p:txBody>
          <a:bodyPr wrap="square" rtlCol="0">
            <a:spAutoFit/>
          </a:bodyPr>
          <a:lstStyle/>
          <a:p>
            <a:pPr defTabSz="457200"/>
            <a:r>
              <a:rPr lang="en-US" altLang="ko-KR" sz="1600" b="1">
                <a:latin typeface="Calibri" panose="020F0502020204030204"/>
                <a:ea typeface="Malgun Gothic" panose="020B0503020000020004" pitchFamily="34" charset="-127"/>
                <a:cs typeface="Arial" panose="020B0604020202020204" pitchFamily="34" charset="0"/>
              </a:rPr>
              <a:t>97.7% (95% CI: 96.4-98.7) eligible children completed the three-day SPAQ course (day 1 SPAQ and day 2 and 3 AQ) </a:t>
            </a:r>
            <a:endParaRPr lang="en-US" altLang="ko-KR" sz="1600" b="1">
              <a:latin typeface="Calibri" panose="020F0502020204030204"/>
              <a:ea typeface="Malgun Gothic" panose="020B0503020000020004" pitchFamily="34" charset="-127"/>
              <a:cs typeface="Arial" panose="020B0604020202020204" pitchFamily="34" charset="0"/>
            </a:endParaRPr>
          </a:p>
        </p:txBody>
      </p:sp>
      <p:sp>
        <p:nvSpPr>
          <p:cNvPr id="38" name="TextBox 37"/>
          <p:cNvSpPr txBox="1"/>
          <p:nvPr/>
        </p:nvSpPr>
        <p:spPr>
          <a:xfrm>
            <a:off x="7800984" y="5080583"/>
            <a:ext cx="2911650" cy="584775"/>
          </a:xfrm>
          <a:prstGeom prst="rect">
            <a:avLst/>
          </a:prstGeom>
          <a:noFill/>
        </p:spPr>
        <p:txBody>
          <a:bodyPr wrap="square" rtlCol="0">
            <a:spAutoFit/>
          </a:bodyPr>
          <a:lstStyle/>
          <a:p>
            <a:pPr defTabSz="457200"/>
            <a:r>
              <a:rPr lang="en-US" altLang="ko-KR" sz="1600" b="1">
                <a:latin typeface="Calibri" panose="020F0502020204030204"/>
                <a:ea typeface="Malgun Gothic" panose="020B0503020000020004" pitchFamily="34" charset="-127"/>
                <a:cs typeface="Arial" panose="020B0604020202020204" pitchFamily="34" charset="0"/>
              </a:rPr>
              <a:t>91.2% (95% CI: 89.1-93.1) SMC card retention</a:t>
            </a:r>
            <a:endParaRPr lang="en-US" altLang="ko-KR" sz="1600" b="1">
              <a:latin typeface="Calibri" panose="020F0502020204030204"/>
              <a:ea typeface="Malgun Gothic" panose="020B0503020000020004" pitchFamily="34" charset="-127"/>
              <a:cs typeface="Arial" panose="020B0604020202020204" pitchFamily="34" charset="0"/>
            </a:endParaRPr>
          </a:p>
        </p:txBody>
      </p:sp>
      <p:sp>
        <p:nvSpPr>
          <p:cNvPr id="39" name="TextBox 38"/>
          <p:cNvSpPr txBox="1"/>
          <p:nvPr/>
        </p:nvSpPr>
        <p:spPr>
          <a:xfrm>
            <a:off x="1461780" y="5219396"/>
            <a:ext cx="2911650" cy="584775"/>
          </a:xfrm>
          <a:prstGeom prst="rect">
            <a:avLst/>
          </a:prstGeom>
          <a:noFill/>
        </p:spPr>
        <p:txBody>
          <a:bodyPr wrap="square" rtlCol="0">
            <a:spAutoFit/>
          </a:bodyPr>
          <a:lstStyle/>
          <a:p>
            <a:pPr defTabSz="457200"/>
            <a:r>
              <a:rPr lang="en-US" altLang="ko-KR" sz="1600" b="1">
                <a:latin typeface="Calibri" panose="020F0502020204030204"/>
                <a:ea typeface="Malgun Gothic" panose="020B0503020000020004" pitchFamily="34" charset="-127"/>
                <a:cs typeface="Arial" panose="020B0604020202020204" pitchFamily="34" charset="0"/>
              </a:rPr>
              <a:t>93.6% Caregivers understand SMC</a:t>
            </a:r>
            <a:endParaRPr lang="en-US" altLang="ko-KR" sz="1600" b="1">
              <a:latin typeface="Calibri" panose="020F0502020204030204"/>
              <a:ea typeface="Malgun Gothic" panose="020B0503020000020004" pitchFamily="34" charset="-127"/>
              <a:cs typeface="Arial" panose="020B0604020202020204" pitchFamily="34" charset="0"/>
            </a:endParaRPr>
          </a:p>
        </p:txBody>
      </p:sp>
      <p:sp>
        <p:nvSpPr>
          <p:cNvPr id="40" name="TextBox 39"/>
          <p:cNvSpPr txBox="1"/>
          <p:nvPr/>
        </p:nvSpPr>
        <p:spPr>
          <a:xfrm>
            <a:off x="790874" y="3715040"/>
            <a:ext cx="2911650" cy="584775"/>
          </a:xfrm>
          <a:prstGeom prst="rect">
            <a:avLst/>
          </a:prstGeom>
          <a:noFill/>
        </p:spPr>
        <p:txBody>
          <a:bodyPr wrap="square" rtlCol="0">
            <a:spAutoFit/>
          </a:bodyPr>
          <a:lstStyle/>
          <a:p>
            <a:pPr defTabSz="457200"/>
            <a:r>
              <a:rPr lang="en-US" altLang="ko-KR" sz="1600" b="1">
                <a:latin typeface="Calibri" panose="020F0502020204030204"/>
                <a:ea typeface="Malgun Gothic" panose="020B0503020000020004" pitchFamily="34" charset="-127"/>
                <a:cs typeface="Arial" panose="020B0604020202020204" pitchFamily="34" charset="0"/>
              </a:rPr>
              <a:t>92% 95% CI: 91.1-93.7) Caregivers heard of SMC</a:t>
            </a:r>
            <a:endParaRPr lang="en-US" altLang="ko-KR" sz="1600" b="1">
              <a:latin typeface="Calibri" panose="020F0502020204030204"/>
              <a:ea typeface="Malgun Gothic" panose="020B0503020000020004" pitchFamily="34" charset="-127"/>
              <a:cs typeface="Arial" panose="020B0604020202020204" pitchFamily="34" charset="0"/>
            </a:endParaRPr>
          </a:p>
        </p:txBody>
      </p:sp>
      <p:sp>
        <p:nvSpPr>
          <p:cNvPr id="41" name="TextBox 40"/>
          <p:cNvSpPr txBox="1"/>
          <p:nvPr/>
        </p:nvSpPr>
        <p:spPr>
          <a:xfrm>
            <a:off x="945876" y="1895540"/>
            <a:ext cx="2911650" cy="830997"/>
          </a:xfrm>
          <a:prstGeom prst="rect">
            <a:avLst/>
          </a:prstGeom>
          <a:noFill/>
        </p:spPr>
        <p:txBody>
          <a:bodyPr wrap="square" rtlCol="0">
            <a:spAutoFit/>
          </a:bodyPr>
          <a:lstStyle/>
          <a:p>
            <a:pPr defTabSz="457200"/>
            <a:r>
              <a:rPr lang="en-US" altLang="ko-KR" sz="1600" b="1">
                <a:latin typeface="Calibri" panose="020F0502020204030204"/>
                <a:ea typeface="Malgun Gothic" panose="020B0503020000020004" pitchFamily="34" charset="-127"/>
                <a:cs typeface="Arial" panose="020B0604020202020204" pitchFamily="34" charset="0"/>
              </a:rPr>
              <a:t>94.4% (95% CI: 92.5-95.9) Knowledgeable about the age eligibility for SMC</a:t>
            </a:r>
            <a:endParaRPr lang="en-US" altLang="ko-KR" sz="1600" b="1">
              <a:latin typeface="Calibri" panose="020F0502020204030204"/>
              <a:ea typeface="Malgun Gothic" panose="020B0503020000020004" pitchFamily="34" charset="-127"/>
              <a:cs typeface="Arial" panose="020B0604020202020204" pitchFamily="34" charset="0"/>
            </a:endParaRPr>
          </a:p>
        </p:txBody>
      </p:sp>
      <p:pic>
        <p:nvPicPr>
          <p:cNvPr id="43" name="Graphic 42" descr="Lightbulb and gear with solid fill"/>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747837" y="2148992"/>
            <a:ext cx="914400" cy="914400"/>
          </a:xfrm>
          <a:prstGeom prst="rect">
            <a:avLst/>
          </a:prstGeom>
        </p:spPr>
      </p:pic>
      <p:pic>
        <p:nvPicPr>
          <p:cNvPr id="45" name="Graphic 44" descr="Deaf with solid fill"/>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940230" y="3511219"/>
            <a:ext cx="914400" cy="914400"/>
          </a:xfrm>
          <a:prstGeom prst="rect">
            <a:avLst/>
          </a:prstGeom>
        </p:spPr>
      </p:pic>
      <p:pic>
        <p:nvPicPr>
          <p:cNvPr id="47" name="Graphic 46" descr="Address Book outline"/>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571317" y="4855344"/>
            <a:ext cx="914400" cy="914400"/>
          </a:xfrm>
          <a:prstGeom prst="rect">
            <a:avLst/>
          </a:prstGeom>
        </p:spPr>
      </p:pic>
      <p:pic>
        <p:nvPicPr>
          <p:cNvPr id="49" name="Graphic 48" descr="Bar chart with solid fill"/>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4677897" y="4842441"/>
            <a:ext cx="914400" cy="914400"/>
          </a:xfrm>
          <a:prstGeom prst="rect">
            <a:avLst/>
          </a:prstGeom>
        </p:spPr>
      </p:pic>
      <p:pic>
        <p:nvPicPr>
          <p:cNvPr id="51" name="Graphic 50" descr="Children outline"/>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343784" y="3662636"/>
            <a:ext cx="914400" cy="9144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Narrow"/>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6886</Words>
  <Application>WPS Presentation</Application>
  <PresentationFormat>Widescreen</PresentationFormat>
  <Paragraphs>164</Paragraphs>
  <Slides>17</Slides>
  <Notes>1</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17</vt:i4>
      </vt:variant>
    </vt:vector>
  </HeadingPairs>
  <TitlesOfParts>
    <vt:vector size="31" baseType="lpstr">
      <vt:lpstr>Arial</vt:lpstr>
      <vt:lpstr>SimSun</vt:lpstr>
      <vt:lpstr>Wingdings</vt:lpstr>
      <vt:lpstr>Calibri</vt:lpstr>
      <vt:lpstr>Symbol</vt:lpstr>
      <vt:lpstr>Courier New</vt:lpstr>
      <vt:lpstr>Malgun Gothic</vt:lpstr>
      <vt:lpstr>Microsoft YaHei</vt:lpstr>
      <vt:lpstr>Arial Unicode MS</vt:lpstr>
      <vt:lpstr>Calibri Light</vt:lpstr>
      <vt:lpstr>Aptos Narrow</vt:lpstr>
      <vt:lpstr>Segoe UI Variable Display</vt:lpstr>
      <vt:lpstr>Office Theme</vt:lpstr>
      <vt:lpstr>Custom Design</vt:lpstr>
      <vt:lpstr> South Sudan</vt:lpstr>
      <vt:lpstr>The Humanitarian Situation in South Sudan</vt:lpstr>
      <vt:lpstr>The Burden of Malaria in South Sudan</vt:lpstr>
      <vt:lpstr> Malaria in Children (Malaria Indicator Survey 2023)</vt:lpstr>
      <vt:lpstr>SMC Intervention Area</vt:lpstr>
      <vt:lpstr>Implementation Modality</vt:lpstr>
      <vt:lpstr>Children who have accessed SMC </vt:lpstr>
      <vt:lpstr>Contribution of SMC intervention on Malaria Reduction </vt:lpstr>
      <vt:lpstr>SMC results in Wedweil Refugee Settlement (End of round evaluation 2024)</vt:lpstr>
      <vt:lpstr>Challenges of Implementing SMC in Refugee communities</vt:lpstr>
      <vt:lpstr>Justification for SMC Scale-Up in Refugee communities </vt:lpstr>
      <vt:lpstr>Lessons learned</vt:lpstr>
      <vt:lpstr>Sstakeholder thoughts about SMC</vt:lpstr>
      <vt:lpstr>Photos</vt:lpstr>
      <vt:lpstr> Photos</vt:lpstr>
      <vt:lpstr> Photos</vt:lpstr>
      <vt:lpstr>Merci, Akpe, Thank you, Obrigado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Abena Poku-Awuku</dc:creator>
  <cp:lastModifiedBy>flex 5 i5</cp:lastModifiedBy>
  <cp:revision>4</cp:revision>
  <dcterms:created xsi:type="dcterms:W3CDTF">2023-03-09T12:42:00Z</dcterms:created>
  <dcterms:modified xsi:type="dcterms:W3CDTF">2025-03-04T09:44:11Z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558F90319349420B9799DC326E4B1205_13</vt:lpwstr>
  </property>
  <property fmtid="{D5CDD505-2E9C-101B-9397-08002B2CF9AE}" pid="3" name="KSOProductBuildVer">
    <vt:lpwstr>2057-12.2.0.20341</vt:lpwstr>
  </property>
</Properties>
</file>