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9.svg" ContentType="image/svg+xml"/>
  <Override PartName="/ppt/media/image31.svg" ContentType="image/svg+xml"/>
  <Override PartName="/ppt/media/image39.svg" ContentType="image/svg+xml"/>
  <Override PartName="/ppt/media/image48.svg" ContentType="image/svg+xml"/>
  <Override PartName="/ppt/media/image5.svg" ContentType="image/svg+xml"/>
  <Override PartName="/ppt/media/image5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sldIdLst>
    <p:sldId id="258" r:id="rId4"/>
    <p:sldId id="257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5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452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3T16:49: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0.000 85.000,'157.000'-11.000,"-50.000"1.000,166.000 5.000,-61.000 3.000,-32.000-11.000,47.000-2.000,587.000 17.000,-785.000-4.000,0.000 0.000,31.000-8.000,37.000-4.000,255.000 12.000,-181.000 4.000,-149.000-2.000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23T16:49: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0.000 137.000,'222.000'1.000,"239.000"-2.000,-387.000-3.000,1.000-2.000,117.000-27.000,-150.000 26.000,1.000 2.000,-1.000 2.000,86.000 5.000,-50.000 0.000,9.000-1.000,131.000-3.000,-136.000-11.000,-54.000 8.000,33.000-3.000,33.000-6.000,-64.000 8.000,41.000-2.000,149.000 8.000,32.000-1.000,-141.000-12.000,40.000-1.000,-124.000 14.000,-4.000 0.000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57:0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</inkml:brush>
  </inkml:definitions>
  <inkml:trace contextRef="#ctx0" brushRef="#br0">1.000 0.000 24575,'0.000'0.000'0,"9.000"5.000"0,15.000 2.000 0,4.000-2.000 0,4.000 0.000 0,0.000-1.000 0,1.000-2.000 0,-2.000-1.000 0,-1.000-1.000 0,-1.000 0.000 0,-1.000 0.000 0,-6.000 6.000 0,-1.000-1.000 0,1.000 1.000 0,0.000-2.000 0,-3.000 5.000 0,0.000-2.000 0,2.000 0.000 0,-5.000 3.000 0,3.000-1.000 0,0.000-1.000 0,3.000-3.000 0,-4.000-6.000 0,2.000-3.000 0,1.000-6.000 0,2.000 0.000 0,1.000 1.000 0,1.000 2.000 0,-4.000 2.000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57: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</inkml:brush>
  </inkml:definitions>
  <inkml:trace contextRef="#ctx0" brushRef="#br0">0.000 0.000 24575,'0.000'0.000'0,"10.000"0.000"0,8.000 0.000 0,10.000 0.000 0,9.000 0.000 0,7.000 0.000 0,1.000 0.000 0,-7.000 0.000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57:0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</inkml:brush>
  </inkml:definitions>
  <inkml:trace contextRef="#ctx0" brushRef="#br0">1.000 0.000 24575,'0.000'0.000'0,"5.000"0.000"0,6.000 0.000 0,6.000 0.000 0,4.000 0.000 0,4.000 0.000 0,7.000 0.000 0,1.000 0.000 0,6.000 0.000 0,11.000 0.000 0,-1.000 0.000 0,-3.000 0.000 0,-5.000 0.000 0,-4.000 0.000 0,-9.000 0.000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57: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</inkml:brush>
  </inkml:definitions>
  <inkml:trace contextRef="#ctx0" brushRef="#br0">353.000 0.000 24575,'0.000'0.000'0,"-5.000"0.000"0,-7.000 0.000 0,-4.000 0.000 0,-6.000 0.000 0,-8.000 0.000 0,-7.000 0.000 0,3.000 6.000 0,-5.000 0.000 0,3.000-1.000 0,1.000 5.000 0,3.000-1.000 0,1.000-1.000 0,8.000-3.000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57:1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</inkml:brush>
  </inkml:definitions>
  <inkml:trace contextRef="#ctx0" brushRef="#br0">0.000 55.000 24575,'1748.000'-54.000'0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3T16:57: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</inkml:brush>
  </inkml:definitions>
  <inkml:trace contextRef="#ctx0" brushRef="#br0">414.000 197.000 24575,'0.000'0.000'0,"0.000"5.000"0,5.000 6.000 0,6.000 6.000 0,0.000 4.000 0,5.000 3.000 0,3.000-2.000 0,-3.000 0.000 0,-2.000 1.000 0,-5.000 1.000 0,3.000-5.000 0,2.000-4.000 0,4.000-10.000 0,-11.000-10.000 0,-2.000 3.000 0,0.000 0.000 0,0.000 0.000 0,-1.000-1.000 0,8.000-5.000 0,34.000-28.000 0,3.000-7.000 0,-3.000-2.000 0,7.000-2.000 0,-9.000 3.000 0,-5.000 3.000 0,-5.000 10.000 0,-3.000 4.000 0,-3.000 3.000 0,-2.000 5.000 0,1.000 1.000 0,-7.000 10.000 0,-18.000 9.000 0,0.000-1.000 0,-1.000 0.000 0,0.000 0.000 0,1.000 0.000 0,-1.000 1.000 0,0.000-1.000 0,0.000 0.000 0,1.000 1.000 0,-1.000-1.000 0,0.000 1.000 0,0.000-1.000 0,1.000 1.000 0,1.000 1.000 0,-2.000 0.000 0,1.000-1.000 0,0.000 1.000 0,0.000 0.000 0,-1.000 0.000 0,1.000 0.000 0,-1.000 0.000 0,0.000 0.000 0,3.000 5.000 0,7.000 22.000 0,-4.000 10.000 0,-3.000 1.000 0,-3.000 0.000 0,-1.000-3.000 0,0.000-3.000 0,-1.000-3.000 0,0.000-1.000 0,1.000-2.000 0,-1.000-1.000 0,1.000 0.000 0,0.000 0.000 0,-1.000 0.000 0,1.000 0.000 0,-5.000-6.000 0,-6.000 1.000 0,-6.000-1.000 0,-4.000-4.000 0,-4.000 1.000 0,-1.000-3.000 0,-2.000-5.000 0,-1.000-3.000 0,1.000 3.000 0,0.000-3.000 0,0.000-1.000 0,0.000-2.000 0,0.000-1.000 0,1.000-1.000 0,-1.000-2.000 0,-4.000 0.000 0,4.000-6.000 0,1.000-5.000 0,1.000-1.000 0,0.000 1.000 0,5.000-2.000 0,0.000 2.000 0,0.000 2.000 0,-1.000 3.000 0,-2.000 2.000 0,-1.000 2.000 0,-1.000 1.000 0,-1.000 1.000 0,0.000-5.000 0,-1.000 0.000 0,6.000-5.000 0,0.000-11.000 0,6.000-5.000 0,-1.000-2.000 0,4.000-3.000 0,-3.000 1.000 0,-1.000 0.000 0,3.000-5.000 0,-3.000 1.000 0,3.000-6.000 0,-3.000 2.000 0,-1.000 2.000 0,-3.000 8.000 0,-2.000 7.000 0,3.000 13.000 0,-1.000 7.000 0,5.000 9.000 0,-2.000 7.000 0,5.000 6.000 0,3.000 4.000 0,3.000 2.000 0,3.000 2.000 0,3.000 0.000 0,0.000-1.000 0,2.000 1.000 0,-1.000-1.000 0,1.000 0.000 0,0.000 0.000 0,-1.000-1.000 0,6.000-5.000 0,0.000 0.000 0,5.000-1.000 0,5.000-3.000 0,4.000-5.000 0,3.000-5.000 0,3.000-3.000 0,6.000-3.000 0,7.000-1.000 0,1.000-2.000 0,-2.000 0.000 0,-2.000 0.000 0,-3.000 1.000 0,3.000-1.000 0,-1.000-5.000 0,-1.000 0.000 0,-2.000-5.000 0,-8.000 1.000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2614065"/>
          </a:xfrm>
        </p:spPr>
        <p:txBody>
          <a:bodyPr anchor="b"/>
          <a:lstStyle>
            <a:lvl1pPr algn="ctr">
              <a:defRPr sz="6000" b="1" baseline="30000"/>
            </a:lvl1pPr>
          </a:lstStyle>
          <a:p>
            <a:r>
              <a:rPr lang="en-GB" dirty="0"/>
              <a:t>12th SMC Alliance Meeting </a:t>
            </a:r>
            <a:br>
              <a:rPr lang="en-GB" dirty="0"/>
            </a:br>
            <a:r>
              <a:rPr lang="en-GB" dirty="0"/>
              <a:t>Lomé - Togo</a:t>
            </a:r>
            <a:br>
              <a:rPr lang="en-GB" dirty="0"/>
            </a:br>
            <a:r>
              <a:rPr lang="en-GB" dirty="0"/>
              <a:t>Feb 25 – 28, 2025  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186" y="4051739"/>
            <a:ext cx="11776842" cy="977463"/>
          </a:xfrm>
        </p:spPr>
        <p:txBody>
          <a:bodyPr>
            <a:noAutofit/>
          </a:bodyPr>
          <a:lstStyle>
            <a:lvl1pPr marL="0" indent="0" algn="ctr">
              <a:buNone/>
              <a:defRPr sz="6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dirty="0"/>
              <a:t>Merci, </a:t>
            </a:r>
            <a:r>
              <a:rPr lang="fr-CH" dirty="0" err="1"/>
              <a:t>Akpe</a:t>
            </a:r>
            <a:r>
              <a:rPr lang="fr-CH" dirty="0"/>
              <a:t>, </a:t>
            </a:r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, </a:t>
            </a:r>
            <a:r>
              <a:rPr lang="fr-CH" dirty="0" err="1"/>
              <a:t>Obrigado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74208"/>
          </a:xfrm>
        </p:spPr>
        <p:txBody>
          <a:bodyPr>
            <a:noAutofit/>
          </a:bodyPr>
          <a:lstStyle>
            <a:lvl1pPr>
              <a:defRPr sz="5400" baseline="30000"/>
            </a:lvl1pPr>
          </a:lstStyle>
          <a:p>
            <a:pPr algn="ctr"/>
            <a:r>
              <a:rPr lang="en-US" sz="4400" dirty="0"/>
              <a:t>Title of slide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7443" y="6311900"/>
            <a:ext cx="2743200" cy="365125"/>
          </a:xfrm>
        </p:spPr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1136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5841759"/>
            <a:ext cx="1389741" cy="100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893655" y="619865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7" name="TextBox 6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Logo du pays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275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" y="5833515"/>
            <a:ext cx="1395184" cy="1012245"/>
          </a:xfrm>
          <a:prstGeom prst="rect">
            <a:avLst/>
          </a:prstGeom>
        </p:spPr>
      </p:pic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14663"/>
          <a:stretch>
            <a:fillRect/>
          </a:stretch>
        </p:blipFill>
        <p:spPr>
          <a:xfrm>
            <a:off x="9809099" y="5927271"/>
            <a:ext cx="1675279" cy="918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svg"/><Relationship Id="rId7" Type="http://schemas.openxmlformats.org/officeDocument/2006/relationships/image" Target="../media/image15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0.svg"/><Relationship Id="rId11" Type="http://schemas.openxmlformats.org/officeDocument/2006/relationships/image" Target="../media/image19.png"/><Relationship Id="rId10" Type="http://schemas.openxmlformats.org/officeDocument/2006/relationships/image" Target="../media/image18.sv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svg"/><Relationship Id="rId8" Type="http://schemas.openxmlformats.org/officeDocument/2006/relationships/image" Target="../media/image28.png"/><Relationship Id="rId7" Type="http://schemas.openxmlformats.org/officeDocument/2006/relationships/image" Target="../media/image27.jpe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1.svg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9.sv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customXml" Target="../ink/ink2.xml"/><Relationship Id="rId4" Type="http://schemas.openxmlformats.org/officeDocument/2006/relationships/image" Target="../media/image36.png"/><Relationship Id="rId3" Type="http://schemas.openxmlformats.org/officeDocument/2006/relationships/customXml" Target="../ink/ink1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customXml" Target="../ink/ink6.xml"/><Relationship Id="rId7" Type="http://schemas.openxmlformats.org/officeDocument/2006/relationships/image" Target="../media/image43.png"/><Relationship Id="rId6" Type="http://schemas.openxmlformats.org/officeDocument/2006/relationships/customXml" Target="../ink/ink5.xml"/><Relationship Id="rId5" Type="http://schemas.openxmlformats.org/officeDocument/2006/relationships/image" Target="../media/image42.png"/><Relationship Id="rId4" Type="http://schemas.openxmlformats.org/officeDocument/2006/relationships/customXml" Target="../ink/ink4.xml"/><Relationship Id="rId3" Type="http://schemas.openxmlformats.org/officeDocument/2006/relationships/image" Target="../media/image41.png"/><Relationship Id="rId2" Type="http://schemas.openxmlformats.org/officeDocument/2006/relationships/customXml" Target="../ink/ink3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48.svg"/><Relationship Id="rId14" Type="http://schemas.openxmlformats.org/officeDocument/2006/relationships/image" Target="../media/image47.png"/><Relationship Id="rId13" Type="http://schemas.openxmlformats.org/officeDocument/2006/relationships/image" Target="../media/image46.png"/><Relationship Id="rId12" Type="http://schemas.openxmlformats.org/officeDocument/2006/relationships/customXml" Target="../ink/ink8.xml"/><Relationship Id="rId11" Type="http://schemas.openxmlformats.org/officeDocument/2006/relationships/image" Target="../media/image45.png"/><Relationship Id="rId10" Type="http://schemas.openxmlformats.org/officeDocument/2006/relationships/customXml" Target="../ink/ink7.xml"/><Relationship Id="rId1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659" y="4660319"/>
            <a:ext cx="5047891" cy="58477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Bienvenue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09955" y="3429000"/>
            <a:ext cx="872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LOGISTIQUE</a:t>
            </a:r>
            <a:endParaRPr lang="en-US" sz="3200" b="1" dirty="0"/>
          </a:p>
        </p:txBody>
      </p:sp>
      <p:sp>
        <p:nvSpPr>
          <p:cNvPr id="4" name="Title 1"/>
          <p:cNvSpPr txBox="1"/>
          <p:nvPr/>
        </p:nvSpPr>
        <p:spPr>
          <a:xfrm>
            <a:off x="0" y="859766"/>
            <a:ext cx="12192000" cy="18373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dirty="0"/>
              <a:t>Réunion annuelle de l'Alliance SMC</a:t>
            </a:r>
            <a:r>
              <a:rPr lang="en-GB" dirty="0"/>
              <a:t> 2025</a:t>
            </a:r>
            <a:br>
              <a:rPr lang="en-GB" dirty="0"/>
            </a:br>
            <a:endParaRPr lang="en-GB" dirty="0"/>
          </a:p>
          <a:p>
            <a:pPr algn="ctr"/>
            <a:r>
              <a:rPr lang="en-GB" sz="2800" dirty="0"/>
              <a:t>Lomé – Togo </a:t>
            </a:r>
            <a:br>
              <a:rPr lang="en-GB" sz="2800" dirty="0"/>
            </a:br>
            <a:br>
              <a:rPr lang="en-GB" dirty="0"/>
            </a:br>
            <a:r>
              <a:rPr lang="en-GB" sz="2000" dirty="0"/>
              <a:t>25 – 28 </a:t>
            </a:r>
            <a:r>
              <a:rPr lang="en-US" sz="2000"/>
              <a:t>février</a:t>
            </a:r>
            <a:r>
              <a:rPr lang="en-GB" sz="2000"/>
              <a:t> </a:t>
            </a:r>
            <a:r>
              <a:rPr lang="en-GB" sz="2000" dirty="0"/>
              <a:t>2025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81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Merci, </a:t>
            </a:r>
            <a:r>
              <a:rPr lang="en-US" sz="3200" b="1" dirty="0" err="1"/>
              <a:t>Akpe</a:t>
            </a:r>
            <a:r>
              <a:rPr lang="en-US" sz="3200" b="1" dirty="0"/>
              <a:t>, Thank you, </a:t>
            </a:r>
            <a:r>
              <a:rPr lang="en-US" sz="3200" b="1" dirty="0" err="1"/>
              <a:t>Obrigado</a:t>
            </a:r>
            <a:endParaRPr lang="en-US" sz="32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5956" r="7187" b="22022"/>
          <a:stretch>
            <a:fillRect/>
          </a:stretch>
        </p:blipFill>
        <p:spPr bwMode="auto">
          <a:xfrm>
            <a:off x="9402417" y="288234"/>
            <a:ext cx="2425148" cy="240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Agenda &amp; </a:t>
            </a:r>
            <a:r>
              <a:rPr lang="en-US" b="1" dirty="0" err="1"/>
              <a:t>interprétation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096000" y="1522157"/>
            <a:ext cx="4729316" cy="4463161"/>
            <a:chOff x="7781082" y="2196932"/>
            <a:chExt cx="2972441" cy="3031327"/>
          </a:xfrm>
        </p:grpSpPr>
        <p:pic>
          <p:nvPicPr>
            <p:cNvPr id="1026" name="Picture 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082" y="2278167"/>
              <a:ext cx="2972441" cy="2950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8347" y="2196932"/>
              <a:ext cx="21682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Agenda</a:t>
              </a:r>
              <a:endParaRPr lang="en-US" sz="28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13537" y="1522157"/>
            <a:ext cx="3916217" cy="4148528"/>
            <a:chOff x="730171" y="1502279"/>
            <a:chExt cx="3916217" cy="4148528"/>
          </a:xfrm>
        </p:grpSpPr>
        <p:pic>
          <p:nvPicPr>
            <p:cNvPr id="11" name="Graphic 10" descr="Headphones with solid fill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0497" y="1502279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rcRect l="15376" t="11175" r="540" b="5846"/>
            <a:stretch>
              <a:fillRect/>
            </a:stretch>
          </p:blipFill>
          <p:spPr>
            <a:xfrm>
              <a:off x="828394" y="3429000"/>
              <a:ext cx="1142665" cy="11224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0171" y="2376101"/>
              <a:ext cx="1295467" cy="11113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rcRect l="4056" t="7678"/>
            <a:stretch>
              <a:fillRect/>
            </a:stretch>
          </p:blipFill>
          <p:spPr>
            <a:xfrm>
              <a:off x="828394" y="4551403"/>
              <a:ext cx="1103360" cy="103622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896246" y="2380448"/>
              <a:ext cx="17501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1</a:t>
              </a:r>
              <a:endParaRPr lang="en-US" sz="6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96246" y="3507796"/>
              <a:ext cx="17501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2</a:t>
              </a:r>
              <a:endParaRPr lang="en-US" sz="6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96246" y="4635144"/>
              <a:ext cx="17501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3</a:t>
              </a:r>
              <a:endParaRPr lang="en-US" sz="60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br>
              <a:rPr lang="en-US" dirty="0"/>
            </a:br>
            <a:r>
              <a:rPr lang="en-US" b="1" dirty="0"/>
              <a:t>Déjeuners / lunches / almoços</a:t>
            </a:r>
            <a:br>
              <a:rPr lang="en-US" b="1" dirty="0"/>
            </a:br>
            <a:r>
              <a:rPr lang="en-US" b="1" dirty="0"/>
              <a:t>Pauses-café / coffee breaks / café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582917" y="3816586"/>
            <a:ext cx="3106994" cy="1325563"/>
            <a:chOff x="1314560" y="1844609"/>
            <a:chExt cx="3106994" cy="1325563"/>
          </a:xfrm>
        </p:grpSpPr>
        <p:sp>
          <p:nvSpPr>
            <p:cNvPr id="27" name="Rectangle: Rounded Corners 26"/>
            <p:cNvSpPr/>
            <p:nvPr/>
          </p:nvSpPr>
          <p:spPr>
            <a:xfrm>
              <a:off x="1314560" y="1844609"/>
              <a:ext cx="3106994" cy="132556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579903" y="1974958"/>
              <a:ext cx="2677097" cy="964095"/>
              <a:chOff x="1579903" y="1789491"/>
              <a:chExt cx="2677097" cy="964095"/>
            </a:xfrm>
          </p:grpSpPr>
          <p:pic>
            <p:nvPicPr>
              <p:cNvPr id="4" name="Graphic 3" descr="Restaurant with solid fill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1579903" y="178949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Graphic 5" descr="Dim (Medium Sun) with solid fill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342600" y="1839186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7019006" y="4022168"/>
            <a:ext cx="4094437" cy="914400"/>
            <a:chOff x="1423414" y="4173045"/>
            <a:chExt cx="4094437" cy="914400"/>
          </a:xfrm>
        </p:grpSpPr>
        <p:sp>
          <p:nvSpPr>
            <p:cNvPr id="15" name="TextBox 14"/>
            <p:cNvSpPr txBox="1"/>
            <p:nvPr/>
          </p:nvSpPr>
          <p:spPr>
            <a:xfrm>
              <a:off x="2410857" y="4368635"/>
              <a:ext cx="3106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Restaurant </a:t>
              </a:r>
              <a:r>
                <a:rPr lang="en-US" sz="2800" b="1" dirty="0" err="1"/>
                <a:t>Namiélé</a:t>
              </a:r>
              <a:endParaRPr lang="en-US" sz="2800" b="1" dirty="0"/>
            </a:p>
          </p:txBody>
        </p:sp>
        <p:pic>
          <p:nvPicPr>
            <p:cNvPr id="17" name="Graphic 16" descr="Marker with solid fill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3414" y="4173045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582917" y="2173050"/>
            <a:ext cx="3106994" cy="1325563"/>
            <a:chOff x="651174" y="2093498"/>
            <a:chExt cx="3106994" cy="1325563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651174" y="2093498"/>
              <a:ext cx="3106994" cy="1325563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Coffee with solid fill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6517" y="2131293"/>
              <a:ext cx="914400" cy="914400"/>
            </a:xfrm>
            <a:prstGeom prst="rect">
              <a:avLst/>
            </a:prstGeom>
          </p:spPr>
        </p:pic>
        <p:pic>
          <p:nvPicPr>
            <p:cNvPr id="39" name="Graphic 38" descr="Watermelon with solid fill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03987" y="2221635"/>
              <a:ext cx="914400" cy="914400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028940" y="2378632"/>
            <a:ext cx="4084503" cy="914400"/>
            <a:chOff x="1433348" y="4173045"/>
            <a:chExt cx="4084503" cy="914400"/>
          </a:xfrm>
        </p:grpSpPr>
        <p:sp>
          <p:nvSpPr>
            <p:cNvPr id="46" name="TextBox 45"/>
            <p:cNvSpPr txBox="1"/>
            <p:nvPr/>
          </p:nvSpPr>
          <p:spPr>
            <a:xfrm>
              <a:off x="2410857" y="4368635"/>
              <a:ext cx="3106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Fazao</a:t>
              </a:r>
              <a:r>
                <a:rPr lang="en-US" sz="2800" b="1" dirty="0"/>
                <a:t> </a:t>
              </a:r>
              <a:endParaRPr lang="en-US" sz="2800" b="1" dirty="0"/>
            </a:p>
          </p:txBody>
        </p:sp>
        <p:pic>
          <p:nvPicPr>
            <p:cNvPr id="47" name="Graphic 46" descr="Marker with solid fill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33348" y="4173045"/>
              <a:ext cx="914400" cy="914400"/>
            </a:xfrm>
            <a:prstGeom prst="rect">
              <a:avLst/>
            </a:prstGeom>
          </p:spPr>
        </p:pic>
      </p:grpSp>
      <p:pic>
        <p:nvPicPr>
          <p:cNvPr id="49" name="Graphic 48" descr="Meeting with solid fill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25664" y="22860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br>
              <a:rPr lang="en-US" b="1" dirty="0"/>
            </a:br>
            <a:r>
              <a:rPr lang="en-US" b="1" dirty="0" err="1"/>
              <a:t>Dîner</a:t>
            </a:r>
            <a:r>
              <a:rPr lang="en-US" b="1" dirty="0"/>
              <a:t> de </a:t>
            </a:r>
            <a:r>
              <a:rPr lang="en-US" b="1" dirty="0" err="1"/>
              <a:t>l’Alliance</a:t>
            </a:r>
            <a:r>
              <a:rPr lang="en-US" b="1" dirty="0"/>
              <a:t> CPS / SMC Alliance Dinner / </a:t>
            </a:r>
            <a:br>
              <a:rPr lang="en-US" b="1" dirty="0"/>
            </a:br>
            <a:r>
              <a:rPr lang="en-US" b="1" dirty="0"/>
              <a:t>Jantar do </a:t>
            </a:r>
            <a:r>
              <a:rPr lang="en-US" b="1" dirty="0" err="1"/>
              <a:t>Aliança</a:t>
            </a:r>
            <a:r>
              <a:rPr lang="en-US" b="1" dirty="0"/>
              <a:t> QPS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1331843" y="1858617"/>
            <a:ext cx="5985473" cy="3061593"/>
            <a:chOff x="549007" y="1525047"/>
            <a:chExt cx="5585552" cy="2706219"/>
          </a:xfrm>
        </p:grpSpPr>
        <p:pic>
          <p:nvPicPr>
            <p:cNvPr id="4" name="Graphic 3" descr="Daily calendar with solid fill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49007" y="1525047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Clock with solid fill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6747" y="2439447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35017" y="1797581"/>
              <a:ext cx="4560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28.02</a:t>
              </a:r>
              <a:endParaRPr lang="en-US" b="1" dirty="0"/>
            </a:p>
          </p:txBody>
        </p:sp>
        <p:pic>
          <p:nvPicPr>
            <p:cNvPr id="13" name="Graphic 12" descr="Bus with solid fill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9176" y="3316866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573576" y="2725752"/>
              <a:ext cx="4560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18:15</a:t>
              </a:r>
              <a:r>
                <a:rPr lang="en-US" dirty="0"/>
                <a:t> </a:t>
              </a:r>
              <a:r>
                <a:rPr lang="en-US" b="1" dirty="0"/>
                <a:t>lobby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73576" y="3567102"/>
              <a:ext cx="4560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20 minutes</a:t>
              </a:r>
              <a:endParaRPr lang="en-US" b="1" dirty="0"/>
            </a:p>
          </p:txBody>
        </p:sp>
      </p:grpSp>
      <p:pic>
        <p:nvPicPr>
          <p:cNvPr id="20" name="Picture 19" descr="A boat on a beach&#10;&#10;AI-generated content may be incorrect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67" y="1557440"/>
            <a:ext cx="5567138" cy="31342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48267" y="4858453"/>
            <a:ext cx="4670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 Petit Brussel, Lomé</a:t>
            </a:r>
            <a:endParaRPr lang="en-US" b="1" dirty="0"/>
          </a:p>
        </p:txBody>
      </p:sp>
      <p:pic>
        <p:nvPicPr>
          <p:cNvPr id="24" name="Graphic 23" descr="Dancing with solid fill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69028" y="5272036"/>
            <a:ext cx="914400" cy="914400"/>
          </a:xfrm>
          <a:prstGeom prst="rect">
            <a:avLst/>
          </a:prstGeom>
        </p:spPr>
      </p:pic>
      <p:pic>
        <p:nvPicPr>
          <p:cNvPr id="26" name="Graphic 25" descr="Pasta with solid fill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0" y="530056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/>
              <a:t>Sorties de secours / emergency exits / </a:t>
            </a:r>
            <a:br>
              <a:rPr lang="en-US" b="1" dirty="0"/>
            </a:br>
            <a:r>
              <a:rPr lang="en-US" b="1" dirty="0" err="1"/>
              <a:t>saídas</a:t>
            </a:r>
            <a:r>
              <a:rPr lang="en-US" b="1" dirty="0"/>
              <a:t> de </a:t>
            </a:r>
            <a:r>
              <a:rPr lang="en-US" b="1" dirty="0" err="1"/>
              <a:t>emergência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 err="1"/>
              <a:t>Départ</a:t>
            </a:r>
            <a:r>
              <a:rPr lang="en-US" b="1" dirty="0"/>
              <a:t> du Togo / Departure from Togo / </a:t>
            </a:r>
            <a:br>
              <a:rPr lang="en-US" b="1" dirty="0"/>
            </a:br>
            <a:r>
              <a:rPr lang="en-US" b="1" dirty="0"/>
              <a:t>Partida do Togo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278" y="1427543"/>
            <a:ext cx="5774534" cy="3250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57" y="2491994"/>
            <a:ext cx="5126665" cy="32501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74282" y="1653779"/>
            <a:ext cx="1280160" cy="348276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944754" y="3603509"/>
            <a:ext cx="1280160" cy="348276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 err="1"/>
              <a:t>Départ</a:t>
            </a:r>
            <a:r>
              <a:rPr lang="en-US" b="1" dirty="0"/>
              <a:t> du Togo / Departure from Togo / </a:t>
            </a:r>
            <a:br>
              <a:rPr lang="en-US" b="1" dirty="0"/>
            </a:br>
            <a:r>
              <a:rPr lang="en-US" b="1" dirty="0"/>
              <a:t>Partida do Togo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rcRect l="912" t="1959" r="12360" b="-1959"/>
          <a:stretch>
            <a:fillRect/>
          </a:stretch>
        </p:blipFill>
        <p:spPr>
          <a:xfrm>
            <a:off x="154300" y="1563989"/>
            <a:ext cx="5625012" cy="2204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8" y="3659460"/>
            <a:ext cx="5941700" cy="30287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3" p14:bwMode="auto">
            <p14:nvContentPartPr>
              <p14:cNvPr id="3" name="Ink 2"/>
              <p14:cNvContentPartPr/>
              <p14:nvPr/>
            </p14:nvContentPartPr>
            <p14:xfrm>
              <a:off x="284868" y="3184486"/>
              <a:ext cx="983160" cy="30600"/>
            </p14:xfrm>
          </p:contentPart>
        </mc:Choice>
        <mc:Fallback xmlns="">
          <p:pic>
            <p:nvPicPr>
              <p:cNvPr id="3" name="Ink 2"/>
            </p:nvPicPr>
            <p:blipFill>
              <a:blip r:embed="rId4"/>
            </p:blipFill>
            <p:spPr>
              <a:xfrm>
                <a:off x="284868" y="3184486"/>
                <a:ext cx="983160" cy="30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5" name="Ink 4"/>
              <p14:cNvContentPartPr/>
              <p14:nvPr/>
            </p14:nvContentPartPr>
            <p14:xfrm>
              <a:off x="4080348" y="6164566"/>
              <a:ext cx="1012320" cy="50040"/>
            </p14:xfrm>
          </p:contentPart>
        </mc:Choice>
        <mc:Fallback xmlns="">
          <p:pic>
            <p:nvPicPr>
              <p:cNvPr id="5" name="Ink 4"/>
            </p:nvPicPr>
            <p:blipFill>
              <a:blip r:embed="rId6"/>
            </p:blipFill>
            <p:spPr>
              <a:xfrm>
                <a:off x="4080348" y="6164566"/>
                <a:ext cx="1012320" cy="50040"/>
              </a:xfrm>
              <a:prstGeom prst="rect"/>
            </p:spPr>
          </p:pic>
        </mc:Fallback>
      </mc:AlternateContent>
      <p:sp>
        <p:nvSpPr>
          <p:cNvPr id="13" name="TextBox 12"/>
          <p:cNvSpPr txBox="1"/>
          <p:nvPr/>
        </p:nvSpPr>
        <p:spPr>
          <a:xfrm>
            <a:off x="6941575" y="2526890"/>
            <a:ext cx="266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</a:rPr>
              <a:t>DEPARTURE</a:t>
            </a:r>
            <a:r>
              <a:rPr lang="en-US" sz="2400" b="1" dirty="0"/>
              <a:t> DATE</a:t>
            </a:r>
            <a:endParaRPr lang="en-US" sz="2400" b="1" dirty="0"/>
          </a:p>
          <a:p>
            <a:r>
              <a:rPr lang="en-US" sz="2400" b="1" dirty="0"/>
              <a:t>DATE DE </a:t>
            </a:r>
            <a:r>
              <a:rPr lang="en-US" sz="2400" b="1" dirty="0">
                <a:highlight>
                  <a:srgbClr val="FFFF00"/>
                </a:highlight>
              </a:rPr>
              <a:t>DEPART</a:t>
            </a:r>
            <a:endParaRPr lang="en-US" sz="2400" b="1" dirty="0">
              <a:highlight>
                <a:srgbClr val="FFFF00"/>
              </a:highlight>
            </a:endParaRPr>
          </a:p>
          <a:p>
            <a:r>
              <a:rPr lang="en-US" sz="2400" b="1" dirty="0"/>
              <a:t>DATA DE </a:t>
            </a:r>
            <a:r>
              <a:rPr lang="en-US" sz="2400" b="1" dirty="0">
                <a:highlight>
                  <a:srgbClr val="FFFF00"/>
                </a:highlight>
              </a:rPr>
              <a:t>PARTIDA</a:t>
            </a:r>
            <a:endParaRPr lang="en-US" b="1" dirty="0">
              <a:highlight>
                <a:srgbClr val="FFFF00"/>
              </a:highlight>
            </a:endParaRPr>
          </a:p>
        </p:txBody>
      </p:sp>
      <p:pic>
        <p:nvPicPr>
          <p:cNvPr id="18" name="Graphic 17" descr="Warning with solid fill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6565" y="1612490"/>
            <a:ext cx="914400" cy="9144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1709530" y="3057422"/>
            <a:ext cx="523204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860235" y="3319670"/>
            <a:ext cx="2057849" cy="28699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b="1" dirty="0" err="1"/>
              <a:t>Départ</a:t>
            </a:r>
            <a:r>
              <a:rPr lang="en-US" b="1" dirty="0"/>
              <a:t> du Togo / Departure from Togo /</a:t>
            </a:r>
            <a:br>
              <a:rPr lang="en-US" b="1" dirty="0"/>
            </a:br>
            <a:r>
              <a:rPr lang="en-US" b="1" dirty="0"/>
              <a:t>Partida do Togo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78580" y="2103186"/>
            <a:ext cx="61920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https://voyage.gouv.tg/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0278" y="1506353"/>
            <a:ext cx="3544510" cy="50286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15" name="Ink 14"/>
              <p14:cNvContentPartPr/>
              <p14:nvPr/>
            </p14:nvContentPartPr>
            <p14:xfrm>
              <a:off x="5072977" y="3647446"/>
              <a:ext cx="234720" cy="38160"/>
            </p14:xfrm>
          </p:contentPart>
        </mc:Choice>
        <mc:Fallback xmlns="">
          <p:pic>
            <p:nvPicPr>
              <p:cNvPr id="15" name="Ink 14"/>
            </p:nvPicPr>
            <p:blipFill>
              <a:blip r:embed="rId3"/>
            </p:blipFill>
            <p:spPr>
              <a:xfrm>
                <a:off x="5072977" y="3647446"/>
                <a:ext cx="234720" cy="38160"/>
              </a:xfrm>
              <a:prstGeom prst="rect"/>
            </p:spPr>
          </p:pic>
        </mc:Fallback>
      </mc:AlternateContent>
      <p:grpSp>
        <p:nvGrpSpPr>
          <p:cNvPr id="21" name="Group 20"/>
          <p:cNvGrpSpPr/>
          <p:nvPr/>
        </p:nvGrpSpPr>
        <p:grpSpPr>
          <a:xfrm>
            <a:off x="3509857" y="3667606"/>
            <a:ext cx="236520" cy="9720"/>
            <a:chOff x="3509857" y="3667606"/>
            <a:chExt cx="23652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r:id="rId4" p14:bwMode="auto">
              <p14:nvContentPartPr>
                <p14:cNvPr id="17" name="Ink 16"/>
                <p14:cNvContentPartPr/>
                <p14:nvPr/>
              </p14:nvContentPartPr>
              <p14:xfrm>
                <a:off x="3667177" y="3676966"/>
                <a:ext cx="79200" cy="360"/>
              </p14:xfrm>
            </p:contentPart>
          </mc:Choice>
          <mc:Fallback xmlns="">
            <p:pic>
              <p:nvPicPr>
                <p:cNvPr id="17" name="Ink 16"/>
              </p:nvPicPr>
              <p:blipFill>
                <a:blip r:embed="rId5"/>
              </p:blipFill>
              <p:spPr>
                <a:xfrm>
                  <a:off x="3667177" y="3676966"/>
                  <a:ext cx="79200" cy="360"/>
                </a:xfrm>
                <a:prstGeom prst="rect"/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r:id="rId6" p14:bwMode="auto">
              <p14:nvContentPartPr>
                <p14:cNvPr id="19" name="Ink 18"/>
                <p14:cNvContentPartPr/>
                <p14:nvPr/>
              </p14:nvContentPartPr>
              <p14:xfrm>
                <a:off x="3509857" y="3667606"/>
                <a:ext cx="156600" cy="360"/>
              </p14:xfrm>
            </p:contentPart>
          </mc:Choice>
          <mc:Fallback xmlns="">
            <p:pic>
              <p:nvPicPr>
                <p:cNvPr id="19" name="Ink 18"/>
              </p:nvPicPr>
              <p:blipFill>
                <a:blip r:embed="rId7"/>
              </p:blipFill>
              <p:spPr>
                <a:xfrm>
                  <a:off x="3509857" y="3667606"/>
                  <a:ext cx="156600" cy="360"/>
                </a:xfrm>
                <a:prstGeom prst="rect"/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23" name="Ink 22"/>
              <p14:cNvContentPartPr/>
              <p14:nvPr/>
            </p14:nvContentPartPr>
            <p14:xfrm>
              <a:off x="4012417" y="3628006"/>
              <a:ext cx="127080" cy="18000"/>
            </p14:xfrm>
          </p:contentPart>
        </mc:Choice>
        <mc:Fallback xmlns="">
          <p:pic>
            <p:nvPicPr>
              <p:cNvPr id="23" name="Ink 22"/>
            </p:nvPicPr>
            <p:blipFill>
              <a:blip r:embed="rId9"/>
            </p:blipFill>
            <p:spPr>
              <a:xfrm>
                <a:off x="4012417" y="3628006"/>
                <a:ext cx="127080" cy="18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25" name="Ink 24"/>
              <p14:cNvContentPartPr/>
              <p14:nvPr/>
            </p14:nvContentPartPr>
            <p14:xfrm>
              <a:off x="3490417" y="4237486"/>
              <a:ext cx="629640" cy="20160"/>
            </p14:xfrm>
          </p:contentPart>
        </mc:Choice>
        <mc:Fallback xmlns="">
          <p:pic>
            <p:nvPicPr>
              <p:cNvPr id="25" name="Ink 24"/>
            </p:nvPicPr>
            <p:blipFill>
              <a:blip r:embed="rId11"/>
            </p:blipFill>
            <p:spPr>
              <a:xfrm>
                <a:off x="3490417" y="4237486"/>
                <a:ext cx="629640" cy="2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26" name="Ink 25"/>
              <p14:cNvContentPartPr/>
              <p14:nvPr/>
            </p14:nvContentPartPr>
            <p14:xfrm>
              <a:off x="3666097" y="3842566"/>
              <a:ext cx="396360" cy="228960"/>
            </p14:xfrm>
          </p:contentPart>
        </mc:Choice>
        <mc:Fallback xmlns="">
          <p:pic>
            <p:nvPicPr>
              <p:cNvPr id="26" name="Ink 25"/>
            </p:nvPicPr>
            <p:blipFill>
              <a:blip r:embed="rId13"/>
            </p:blipFill>
            <p:spPr>
              <a:xfrm>
                <a:off x="3666097" y="3842566"/>
                <a:ext cx="396360" cy="228960"/>
              </a:xfrm>
              <a:prstGeom prst="rect"/>
            </p:spPr>
          </p:pic>
        </mc:Fallback>
      </mc:AlternateContent>
      <p:pic>
        <p:nvPicPr>
          <p:cNvPr id="28" name="Graphic 27" descr="Take Off with solid fill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19099" y="4002540"/>
            <a:ext cx="1141728" cy="11417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sz="4800" b="1" dirty="0"/>
              <a:t>Secrétariat</a:t>
            </a:r>
            <a:endParaRPr lang="en-US" sz="4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5069" y="2709443"/>
            <a:ext cx="2133229" cy="1931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211" y="2709442"/>
            <a:ext cx="1979695" cy="1931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5069" y="4928037"/>
            <a:ext cx="730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Lindsay 		Alkistis   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16816" y="2701275"/>
            <a:ext cx="4279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Remboursement</a:t>
            </a:r>
            <a:r>
              <a:rPr lang="en-US" sz="1800" b="1" dirty="0"/>
              <a:t> visas PNLP /</a:t>
            </a:r>
            <a:endParaRPr lang="en-US" sz="1800" b="1" dirty="0"/>
          </a:p>
          <a:p>
            <a:r>
              <a:rPr lang="en-US" sz="1800" b="1" dirty="0"/>
              <a:t>Visa reimbursement NMP / </a:t>
            </a:r>
            <a:endParaRPr lang="en-US" sz="1800" b="1" dirty="0"/>
          </a:p>
          <a:p>
            <a:r>
              <a:rPr lang="en-US" b="1" dirty="0" err="1"/>
              <a:t>R</a:t>
            </a:r>
            <a:r>
              <a:rPr lang="en-US" sz="1800" b="1" dirty="0" err="1"/>
              <a:t>eembolso</a:t>
            </a:r>
            <a:r>
              <a:rPr lang="en-US" sz="1800" b="1" dirty="0"/>
              <a:t> de vistos PNLM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12234" y="2063111"/>
            <a:ext cx="428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Réservation</a:t>
            </a:r>
            <a:r>
              <a:rPr lang="en-US" sz="1800" b="1" dirty="0"/>
              <a:t> salle pour meeting 1h</a:t>
            </a:r>
            <a:endParaRPr lang="en-US" sz="1800" b="1" dirty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13074" y="3956987"/>
            <a:ext cx="4279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Transferts</a:t>
            </a:r>
            <a:r>
              <a:rPr lang="en-US" sz="1800" b="1" dirty="0"/>
              <a:t> </a:t>
            </a:r>
            <a:r>
              <a:rPr lang="en-US" sz="1800" b="1" dirty="0" err="1"/>
              <a:t>départ</a:t>
            </a:r>
            <a:endParaRPr lang="en-US" sz="1800" b="1" dirty="0"/>
          </a:p>
          <a:p>
            <a:r>
              <a:rPr lang="en-US" sz="1800" b="1" dirty="0"/>
              <a:t>Departure transfers</a:t>
            </a:r>
            <a:endParaRPr lang="en-US" sz="1800" b="1" dirty="0"/>
          </a:p>
          <a:p>
            <a:r>
              <a:rPr lang="en-US" b="1" dirty="0" err="1"/>
              <a:t>Transferências</a:t>
            </a:r>
            <a:r>
              <a:rPr lang="en-US" b="1" dirty="0"/>
              <a:t> de </a:t>
            </a:r>
            <a:r>
              <a:rPr lang="en-US" b="1" dirty="0" err="1"/>
              <a:t>partida</a:t>
            </a:r>
            <a:r>
              <a:rPr lang="en-US" sz="1800" b="1" dirty="0"/>
              <a:t> </a:t>
            </a:r>
            <a:endParaRPr lang="en-US" sz="1800" b="1" dirty="0"/>
          </a:p>
          <a:p>
            <a:endParaRPr lang="en-US" dirty="0"/>
          </a:p>
        </p:txBody>
      </p:sp>
      <p:pic>
        <p:nvPicPr>
          <p:cNvPr id="20" name="Graphic 19" descr="Meeting with solid fill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965" y="1605911"/>
            <a:ext cx="914400" cy="914400"/>
          </a:xfrm>
          <a:prstGeom prst="rect">
            <a:avLst/>
          </a:prstGeom>
        </p:spPr>
      </p:pic>
      <p:pic>
        <p:nvPicPr>
          <p:cNvPr id="22" name="Graphic 21" descr="Receipt with solid fill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378" y="2689274"/>
            <a:ext cx="914400" cy="914400"/>
          </a:xfrm>
          <a:prstGeom prst="rect">
            <a:avLst/>
          </a:prstGeom>
        </p:spPr>
      </p:pic>
      <p:pic>
        <p:nvPicPr>
          <p:cNvPr id="24" name="Graphic 23" descr="Bus with solid fill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961" y="389191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WPS Presentation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Custom Design</vt:lpstr>
      <vt:lpstr>Bienvenue</vt:lpstr>
      <vt:lpstr>Agenda &amp; interprétation</vt:lpstr>
      <vt:lpstr> Déjeuners / lunches / almoços Pauses-café / coffee breaks / café</vt:lpstr>
      <vt:lpstr> Dîner de l’Alliance CPS / SMC Alliance Dinner /  Jantar do Aliança QPS</vt:lpstr>
      <vt:lpstr>Sorties de secours / emergency exits /  saídas de emergência</vt:lpstr>
      <vt:lpstr>Départ du Togo / Departure from Togo /  Partida do Togo</vt:lpstr>
      <vt:lpstr>Départ du Togo / Departure from Togo /  Partida do Togo</vt:lpstr>
      <vt:lpstr>Départ du Togo / Departure from Togo / Partida do Togo </vt:lpstr>
      <vt:lpstr>Secrétariat</vt:lpstr>
      <vt:lpstr>Merci, Akpe, Thank you,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Abena Poku-Awuku</dc:creator>
  <cp:lastModifiedBy>flex 5 i5</cp:lastModifiedBy>
  <cp:revision>8</cp:revision>
  <dcterms:created xsi:type="dcterms:W3CDTF">2023-03-09T12:42:00Z</dcterms:created>
  <dcterms:modified xsi:type="dcterms:W3CDTF">2025-03-04T09:01:42Z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A5BAC4BE7BB445C18FD59D56F51C5B23_13</vt:lpwstr>
  </property>
  <property fmtid="{D5CDD505-2E9C-101B-9397-08002B2CF9AE}" pid="3" name="KSOProductBuildVer">
    <vt:lpwstr>2057-12.2.0.20341</vt:lpwstr>
  </property>
</Properties>
</file>