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notesMasterIdLst>
    <p:notesMasterId r:id="rId7"/>
  </p:notesMasterIdLst>
  <p:sldIdLst>
    <p:sldId id="258" r:id="rId4"/>
    <p:sldId id="275" r:id="rId5"/>
    <p:sldId id="276" r:id="rId6"/>
    <p:sldId id="278" r:id="rId8"/>
    <p:sldId id="257" r:id="rId9"/>
    <p:sldId id="260" r:id="rId10"/>
    <p:sldId id="279" r:id="rId11"/>
    <p:sldId id="281" r:id="rId12"/>
    <p:sldId id="293" r:id="rId13"/>
    <p:sldId id="299" r:id="rId14"/>
    <p:sldId id="259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95B838F2-0EA5-4AB3-978D-0D4D915EE4E4}">
          <p14:sldIdLst>
            <p14:sldId id="258"/>
            <p14:sldId id="275"/>
            <p14:sldId id="276"/>
            <p14:sldId id="278"/>
            <p14:sldId id="257"/>
            <p14:sldId id="260"/>
            <p14:sldId id="279"/>
            <p14:sldId id="281"/>
            <p14:sldId id="293"/>
            <p14:sldId id="299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8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Administrator\Desktop\Incidence%20palu%204%20districts.xlsb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C:\Users\Administrator\Desktop\Incidence%20palu%204%20districts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163925635258773"/>
          <c:y val="0.142487629151028"/>
          <c:w val="0.967214872948245"/>
          <c:h val="0.7172541959186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'Incidence Globale Palu Nov-Dec'!$C$2</c:f>
              <c:strCache>
                <c:ptCount val="1"/>
                <c:pt idx="0">
                  <c:v>Inc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Nov-Dec'!$A$3:$B$6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Damagaram Takaya</c:v>
                  </c:pt>
                  <c:pt idx="2">
                    <c:v>Takeita</c:v>
                  </c:pt>
                </c:lvl>
              </c:multiLvlStrCache>
            </c:multiLvlStrRef>
          </c:cat>
          <c:val>
            <c:numRef>
              <c:f>'Incidence Globale Palu Nov-Dec'!$C$3:$C$6</c:f>
              <c:numCache>
                <c:formatCode>0.00</c:formatCode>
                <c:ptCount val="4"/>
                <c:pt idx="0">
                  <c:v>72.4836032901515</c:v>
                </c:pt>
                <c:pt idx="1">
                  <c:v>65.5221279672391</c:v>
                </c:pt>
                <c:pt idx="2">
                  <c:v>87.820211955622</c:v>
                </c:pt>
                <c:pt idx="3">
                  <c:v>60.9056693183298</c:v>
                </c:pt>
              </c:numCache>
            </c:numRef>
          </c:val>
        </c:ser>
        <c:ser>
          <c:idx val="1"/>
          <c:order val="1"/>
          <c:tx>
            <c:strRef>
              <c:f>'Incidence Globale Palu Nov-Dec'!$D$2</c:f>
              <c:strCache>
                <c:ptCount val="1"/>
                <c:pt idx="0">
                  <c:v>Inc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Nov-Dec'!$A$3:$B$6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Damagaram Takaya</c:v>
                  </c:pt>
                  <c:pt idx="2">
                    <c:v>Takeita</c:v>
                  </c:pt>
                </c:lvl>
              </c:multiLvlStrCache>
            </c:multiLvlStrRef>
          </c:cat>
          <c:val>
            <c:numRef>
              <c:f>'Incidence Globale Palu Nov-Dec'!$D$3:$D$6</c:f>
              <c:numCache>
                <c:formatCode>0.00</c:formatCode>
                <c:ptCount val="4"/>
                <c:pt idx="0">
                  <c:v>49.5775647669743</c:v>
                </c:pt>
                <c:pt idx="1">
                  <c:v>44.7947879306309</c:v>
                </c:pt>
                <c:pt idx="2">
                  <c:v>100.381220733006</c:v>
                </c:pt>
                <c:pt idx="3">
                  <c:v>28.9137429893329</c:v>
                </c:pt>
              </c:numCache>
            </c:numRef>
          </c:val>
        </c:ser>
        <c:ser>
          <c:idx val="2"/>
          <c:order val="2"/>
          <c:tx>
            <c:strRef>
              <c:f>'Incidence Globale Palu Nov-Dec'!$E$2</c:f>
              <c:strCache>
                <c:ptCount val="1"/>
                <c:pt idx="0">
                  <c:v>Inc 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Nov-Dec'!$A$3:$B$6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Damagaram Takaya</c:v>
                  </c:pt>
                  <c:pt idx="2">
                    <c:v>Takeita</c:v>
                  </c:pt>
                </c:lvl>
              </c:multiLvlStrCache>
            </c:multiLvlStrRef>
          </c:cat>
          <c:val>
            <c:numRef>
              <c:f>'Incidence Globale Palu Nov-Dec'!$E$3:$E$6</c:f>
              <c:numCache>
                <c:formatCode>0.00</c:formatCode>
                <c:ptCount val="4"/>
                <c:pt idx="0">
                  <c:v>101.974359832927</c:v>
                </c:pt>
                <c:pt idx="1">
                  <c:v>72.6529601398421</c:v>
                </c:pt>
                <c:pt idx="2">
                  <c:v>117.387333478069</c:v>
                </c:pt>
                <c:pt idx="3">
                  <c:v>65.7247542507846</c:v>
                </c:pt>
              </c:numCache>
            </c:numRef>
          </c:val>
        </c:ser>
        <c:ser>
          <c:idx val="3"/>
          <c:order val="3"/>
          <c:tx>
            <c:strRef>
              <c:f>'Incidence Globale Palu Nov-Dec'!$F$2</c:f>
              <c:strCache>
                <c:ptCount val="1"/>
                <c:pt idx="0">
                  <c:v>Inc 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Nov-Dec'!$A$3:$B$6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Damagaram Takaya</c:v>
                  </c:pt>
                  <c:pt idx="2">
                    <c:v>Takeita</c:v>
                  </c:pt>
                </c:lvl>
              </c:multiLvlStrCache>
            </c:multiLvlStrRef>
          </c:cat>
          <c:val>
            <c:numRef>
              <c:f>'Incidence Globale Palu Nov-Dec'!$F$3:$F$6</c:f>
              <c:numCache>
                <c:formatCode>0.00</c:formatCode>
                <c:ptCount val="4"/>
                <c:pt idx="0">
                  <c:v>87.6208260380086</c:v>
                </c:pt>
                <c:pt idx="1">
                  <c:v>79.7916582834642</c:v>
                </c:pt>
                <c:pt idx="2">
                  <c:v>111.800513302607</c:v>
                </c:pt>
                <c:pt idx="3">
                  <c:v>77.2862381327696</c:v>
                </c:pt>
              </c:numCache>
            </c:numRef>
          </c:val>
        </c:ser>
        <c:ser>
          <c:idx val="4"/>
          <c:order val="4"/>
          <c:tx>
            <c:strRef>
              <c:f>'Incidence Globale Palu Nov-Dec'!$G$2</c:f>
              <c:strCache>
                <c:ptCount val="1"/>
                <c:pt idx="0">
                  <c:v>Inc 2024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Nov-Dec'!$A$3:$B$6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Damagaram Takaya</c:v>
                  </c:pt>
                  <c:pt idx="2">
                    <c:v>Takeita</c:v>
                  </c:pt>
                </c:lvl>
              </c:multiLvlStrCache>
            </c:multiLvlStrRef>
          </c:cat>
          <c:val>
            <c:numRef>
              <c:f>'Incidence Globale Palu Nov-Dec'!$G$3:$G$6</c:f>
              <c:numCache>
                <c:formatCode>0.00</c:formatCode>
                <c:ptCount val="4"/>
                <c:pt idx="0">
                  <c:v>171.174874494512</c:v>
                </c:pt>
                <c:pt idx="1">
                  <c:v>103.659543567632</c:v>
                </c:pt>
                <c:pt idx="2">
                  <c:v>188.565220051603</c:v>
                </c:pt>
                <c:pt idx="3">
                  <c:v>110.094625535829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552747296"/>
        <c:axId val="552755216"/>
      </c:barChart>
      <c:catAx>
        <c:axId val="552747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52755216"/>
        <c:crosses val="autoZero"/>
        <c:auto val="1"/>
        <c:lblAlgn val="ctr"/>
        <c:lblOffset val="100"/>
        <c:noMultiLvlLbl val="0"/>
      </c:catAx>
      <c:valAx>
        <c:axId val="552755216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GB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52747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52650672828487"/>
          <c:y val="0.00221753625445335"/>
          <c:w val="0.682776902887139"/>
          <c:h val="0.07812554680664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e0fbc086-3b8d-4588-a72a-fda72037aaac}"/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lang="en-GB" sz="1400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168919838044931"/>
          <c:y val="0.184234809444675"/>
          <c:w val="0.955591665948615"/>
          <c:h val="0.6168130297932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'Incidence Globale Palu Nov-Dec'!$K$2</c:f>
              <c:strCache>
                <c:ptCount val="1"/>
                <c:pt idx="0">
                  <c:v>Inc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Nov-Dec'!$I$3:$J$6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Maradi Ville</c:v>
                  </c:pt>
                  <c:pt idx="2">
                    <c:v>Tessaoua</c:v>
                  </c:pt>
                </c:lvl>
              </c:multiLvlStrCache>
            </c:multiLvlStrRef>
          </c:cat>
          <c:val>
            <c:numRef>
              <c:f>'Incidence Globale Palu Nov-Dec'!$K$3:$K$6</c:f>
              <c:numCache>
                <c:formatCode>0.00</c:formatCode>
                <c:ptCount val="4"/>
                <c:pt idx="0">
                  <c:v>45.7726730101335</c:v>
                </c:pt>
                <c:pt idx="1">
                  <c:v>30.509072742992</c:v>
                </c:pt>
                <c:pt idx="2">
                  <c:v>81.1709026640704</c:v>
                </c:pt>
                <c:pt idx="3">
                  <c:v>48.4320658380899</c:v>
                </c:pt>
              </c:numCache>
            </c:numRef>
          </c:val>
        </c:ser>
        <c:ser>
          <c:idx val="1"/>
          <c:order val="1"/>
          <c:tx>
            <c:strRef>
              <c:f>'Incidence Globale Palu Nov-Dec'!$L$2</c:f>
              <c:strCache>
                <c:ptCount val="1"/>
                <c:pt idx="0">
                  <c:v>Inc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Nov-Dec'!$I$3:$J$6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Maradi Ville</c:v>
                  </c:pt>
                  <c:pt idx="2">
                    <c:v>Tessaoua</c:v>
                  </c:pt>
                </c:lvl>
              </c:multiLvlStrCache>
            </c:multiLvlStrRef>
          </c:cat>
          <c:val>
            <c:numRef>
              <c:f>'Incidence Globale Palu Nov-Dec'!$L$3:$L$6</c:f>
              <c:numCache>
                <c:formatCode>0.00</c:formatCode>
                <c:ptCount val="4"/>
                <c:pt idx="0">
                  <c:v>33.6950955456781</c:v>
                </c:pt>
                <c:pt idx="1">
                  <c:v>18.8327124217763</c:v>
                </c:pt>
                <c:pt idx="2">
                  <c:v>72.6384168710359</c:v>
                </c:pt>
                <c:pt idx="3">
                  <c:v>34.8220251783716</c:v>
                </c:pt>
              </c:numCache>
            </c:numRef>
          </c:val>
        </c:ser>
        <c:ser>
          <c:idx val="2"/>
          <c:order val="2"/>
          <c:tx>
            <c:strRef>
              <c:f>'Incidence Globale Palu Nov-Dec'!$M$2</c:f>
              <c:strCache>
                <c:ptCount val="1"/>
                <c:pt idx="0">
                  <c:v>Inc 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Nov-Dec'!$I$3:$J$6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Maradi Ville</c:v>
                  </c:pt>
                  <c:pt idx="2">
                    <c:v>Tessaoua</c:v>
                  </c:pt>
                </c:lvl>
              </c:multiLvlStrCache>
            </c:multiLvlStrRef>
          </c:cat>
          <c:val>
            <c:numRef>
              <c:f>'Incidence Globale Palu Nov-Dec'!$M$3:$M$6</c:f>
              <c:numCache>
                <c:formatCode>0.00</c:formatCode>
                <c:ptCount val="4"/>
                <c:pt idx="0">
                  <c:v>122.863499042126</c:v>
                </c:pt>
                <c:pt idx="1">
                  <c:v>66.3813884715189</c:v>
                </c:pt>
                <c:pt idx="2">
                  <c:v>101.670609773204</c:v>
                </c:pt>
                <c:pt idx="3">
                  <c:v>48.6903180681538</c:v>
                </c:pt>
              </c:numCache>
            </c:numRef>
          </c:val>
        </c:ser>
        <c:ser>
          <c:idx val="3"/>
          <c:order val="3"/>
          <c:tx>
            <c:strRef>
              <c:f>'Incidence Globale Palu Nov-Dec'!$N$2</c:f>
              <c:strCache>
                <c:ptCount val="1"/>
                <c:pt idx="0">
                  <c:v>Inc 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Nov-Dec'!$I$3:$J$6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Maradi Ville</c:v>
                  </c:pt>
                  <c:pt idx="2">
                    <c:v>Tessaoua</c:v>
                  </c:pt>
                </c:lvl>
              </c:multiLvlStrCache>
            </c:multiLvlStrRef>
          </c:cat>
          <c:val>
            <c:numRef>
              <c:f>'Incidence Globale Palu Nov-Dec'!$N$3:$N$6</c:f>
              <c:numCache>
                <c:formatCode>0.00</c:formatCode>
                <c:ptCount val="4"/>
                <c:pt idx="0">
                  <c:v>154.314150358558</c:v>
                </c:pt>
                <c:pt idx="1">
                  <c:v>73.4711223590179</c:v>
                </c:pt>
                <c:pt idx="2">
                  <c:v>121.408991366457</c:v>
                </c:pt>
                <c:pt idx="3">
                  <c:v>50.4543501996871</c:v>
                </c:pt>
              </c:numCache>
            </c:numRef>
          </c:val>
        </c:ser>
        <c:ser>
          <c:idx val="4"/>
          <c:order val="4"/>
          <c:tx>
            <c:strRef>
              <c:f>'Incidence Globale Palu Nov-Dec'!$O$2</c:f>
              <c:strCache>
                <c:ptCount val="1"/>
                <c:pt idx="0">
                  <c:v>Inc 2024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Nov-Dec'!$I$3:$J$6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Maradi Ville</c:v>
                  </c:pt>
                  <c:pt idx="2">
                    <c:v>Tessaoua</c:v>
                  </c:pt>
                </c:lvl>
              </c:multiLvlStrCache>
            </c:multiLvlStrRef>
          </c:cat>
          <c:val>
            <c:numRef>
              <c:f>'Incidence Globale Palu Nov-Dec'!$O$3:$O$6</c:f>
              <c:numCache>
                <c:formatCode>0.00</c:formatCode>
                <c:ptCount val="4"/>
                <c:pt idx="0">
                  <c:v>185.52041725673</c:v>
                </c:pt>
                <c:pt idx="1">
                  <c:v>111.222464308179</c:v>
                </c:pt>
                <c:pt idx="2">
                  <c:v>153.501900158361</c:v>
                </c:pt>
                <c:pt idx="3">
                  <c:v>70.5045524103989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558480392"/>
        <c:axId val="558475712"/>
      </c:barChart>
      <c:catAx>
        <c:axId val="558480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16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58475712"/>
        <c:crosses val="autoZero"/>
        <c:auto val="1"/>
        <c:lblAlgn val="ctr"/>
        <c:lblOffset val="100"/>
        <c:noMultiLvlLbl val="0"/>
      </c:catAx>
      <c:valAx>
        <c:axId val="558475712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GB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58480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46326416728989"/>
          <c:y val="0.000668662313123292"/>
          <c:w val="0.682776902887139"/>
          <c:h val="0.07812554680664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52d6543a-6c53-44d5-8933-36eb79ddeef0}"/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lang="en-GB" sz="1600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DFFA5-7652-434F-9430-19A2AB8C96B6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E2851-11AD-4FE6-8A47-A9338093696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104;g207aaa14ad4_0_21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 dirty="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05" name="Google Shape;105;g207aaa14ad4_0_21:notes"/>
          <p:cNvSpPr>
            <a:spLocks noGrp="1" noRot="1" noChangeAspect="1"/>
          </p:cNvSpPr>
          <p:nvPr>
            <p:ph type="sldImg" idx="2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104;g207aaa14ad4_0_21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r>
              <a:rPr lang="fr-FR" sz="1200" dirty="0"/>
              <a:t>On note globalement  une augmentation du taux d’incidence du paludisme chez les enfants de moins de 5 ans  au cours des mois de novembre et décembre au niveau des quatre districts sanitaires concernés malgré la mise en œuvre du 5</a:t>
            </a:r>
            <a:r>
              <a:rPr lang="fr-FR" sz="1200" baseline="30000" dirty="0"/>
              <a:t>ème</a:t>
            </a:r>
            <a:r>
              <a:rPr lang="fr-FR" sz="1200" dirty="0"/>
              <a:t> passage</a:t>
            </a:r>
            <a:endParaRPr lang="en-US" sz="1200" dirty="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05" name="Google Shape;105;g207aaa14ad4_0_21:notes"/>
          <p:cNvSpPr>
            <a:spLocks noGrp="1" noRot="1" noChangeAspect="1"/>
          </p:cNvSpPr>
          <p:nvPr>
            <p:ph type="sldImg" idx="2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12192000" cy="2614065"/>
          </a:xfrm>
        </p:spPr>
        <p:txBody>
          <a:bodyPr anchor="b"/>
          <a:lstStyle>
            <a:lvl1pPr algn="ctr">
              <a:defRPr sz="6000" b="1" baseline="30000"/>
            </a:lvl1pPr>
          </a:lstStyle>
          <a:p>
            <a:r>
              <a:rPr lang="en-GB" dirty="0"/>
              <a:t>12th SMC Alliance Meeting </a:t>
            </a:r>
            <a:br>
              <a:rPr lang="en-GB" dirty="0"/>
            </a:br>
            <a:r>
              <a:rPr lang="en-GB" dirty="0"/>
              <a:t>Lomé - Togo</a:t>
            </a:r>
            <a:br>
              <a:rPr lang="en-GB" dirty="0"/>
            </a:br>
            <a:r>
              <a:rPr lang="en-GB" dirty="0"/>
              <a:t>Feb 25 – 28, 2025  </a:t>
            </a:r>
            <a:endParaRPr lang="fr-C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9186" y="4051739"/>
            <a:ext cx="11776842" cy="977463"/>
          </a:xfrm>
        </p:spPr>
        <p:txBody>
          <a:bodyPr>
            <a:noAutofit/>
          </a:bodyPr>
          <a:lstStyle>
            <a:lvl1pPr marL="0" indent="0" algn="ctr">
              <a:buNone/>
              <a:defRPr sz="6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H" dirty="0"/>
              <a:t>Merci, </a:t>
            </a:r>
            <a:r>
              <a:rPr lang="fr-CH" dirty="0" err="1"/>
              <a:t>Akpe</a:t>
            </a:r>
            <a:r>
              <a:rPr lang="fr-CH" dirty="0"/>
              <a:t>, </a:t>
            </a:r>
            <a:r>
              <a:rPr lang="fr-CH" dirty="0" err="1"/>
              <a:t>Thank</a:t>
            </a:r>
            <a:r>
              <a:rPr lang="fr-CH" dirty="0"/>
              <a:t> </a:t>
            </a:r>
            <a:r>
              <a:rPr lang="fr-CH" dirty="0" err="1"/>
              <a:t>you</a:t>
            </a:r>
            <a:r>
              <a:rPr lang="fr-CH" dirty="0"/>
              <a:t>, </a:t>
            </a:r>
            <a:r>
              <a:rPr lang="fr-CH" dirty="0" err="1"/>
              <a:t>Obrigado</a:t>
            </a:r>
            <a:endParaRPr lang="fr-C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1074208"/>
          </a:xfrm>
        </p:spPr>
        <p:txBody>
          <a:bodyPr>
            <a:noAutofit/>
          </a:bodyPr>
          <a:lstStyle>
            <a:lvl1pPr>
              <a:defRPr sz="5400" baseline="30000"/>
            </a:lvl1pPr>
          </a:lstStyle>
          <a:p>
            <a:pPr algn="ctr"/>
            <a:r>
              <a:rPr lang="en-US" sz="4400" dirty="0"/>
              <a:t>Title of slide</a:t>
            </a:r>
            <a:endParaRPr lang="en-US" sz="4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4" name="TextBox 3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C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4" name="TextBox 3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>
            <a:lvl1pPr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7443" y="6311900"/>
            <a:ext cx="2743200" cy="365125"/>
          </a:xfrm>
        </p:spPr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821136"/>
            <a:ext cx="1389741" cy="100829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50" y="5841759"/>
            <a:ext cx="1389741" cy="100829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085665" y="6162986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5" name="TextBox 4"/>
          <p:cNvSpPr txBox="1"/>
          <p:nvPr userDrawn="1"/>
        </p:nvSpPr>
        <p:spPr>
          <a:xfrm>
            <a:off x="7893655" y="619865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7" name="TextBox 6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6" name="TextBox 5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5" name="TextBox 4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2.png"/><Relationship Id="rId14" Type="http://schemas.openxmlformats.org/officeDocument/2006/relationships/image" Target="../media/image1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2757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2E7D9-385A-495E-A4D3-E175BE1CCD5B}" type="slidenum">
              <a:rPr lang="fr-CH" smtClean="0"/>
            </a:fld>
            <a:endParaRPr lang="fr-CH"/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58" y="5833515"/>
            <a:ext cx="1395184" cy="1012245"/>
          </a:xfrm>
          <a:prstGeom prst="rect">
            <a:avLst/>
          </a:prstGeom>
        </p:spPr>
      </p:pic>
      <p:pic>
        <p:nvPicPr>
          <p:cNvPr id="8" name="Picture 7" descr="Logo&#10;&#10;Description automatically generated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50" b="14663"/>
          <a:stretch>
            <a:fillRect/>
          </a:stretch>
        </p:blipFill>
        <p:spPr>
          <a:xfrm>
            <a:off x="9809099" y="5927271"/>
            <a:ext cx="1675279" cy="9184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5659" y="4660319"/>
            <a:ext cx="5047891" cy="584776"/>
          </a:xfrm>
        </p:spPr>
        <p:txBody>
          <a:bodyPr>
            <a:normAutofit/>
          </a:bodyPr>
          <a:lstStyle/>
          <a:p>
            <a:pPr algn="ctr"/>
            <a:r>
              <a:rPr lang="en-GB" sz="2400" dirty="0"/>
              <a:t>Niger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009955" y="2929265"/>
            <a:ext cx="8729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Expérience avec l’augmentation d’un cinquième cycle de la CPS au niveau des 4 districts sanitaires du pays </a:t>
            </a:r>
            <a:endParaRPr lang="en-US" sz="3200" dirty="0"/>
          </a:p>
        </p:txBody>
      </p:sp>
      <p:sp>
        <p:nvSpPr>
          <p:cNvPr id="4" name="Title 1"/>
          <p:cNvSpPr txBox="1"/>
          <p:nvPr/>
        </p:nvSpPr>
        <p:spPr>
          <a:xfrm>
            <a:off x="0" y="859766"/>
            <a:ext cx="12192000" cy="183733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fr-FR" dirty="0"/>
              <a:t>Réunion annuelle de l'Alliance SMC</a:t>
            </a:r>
            <a:r>
              <a:rPr lang="en-GB" dirty="0"/>
              <a:t> 2025</a:t>
            </a:r>
            <a:br>
              <a:rPr lang="en-GB" dirty="0"/>
            </a:br>
            <a:endParaRPr lang="en-GB" dirty="0"/>
          </a:p>
          <a:p>
            <a:pPr algn="ctr"/>
            <a:r>
              <a:rPr lang="en-GB" sz="2800" dirty="0"/>
              <a:t>Lomé – Togo </a:t>
            </a:r>
            <a:br>
              <a:rPr lang="en-GB" sz="2800" dirty="0"/>
            </a:br>
            <a:br>
              <a:rPr lang="en-GB" dirty="0"/>
            </a:br>
            <a:r>
              <a:rPr lang="en-GB" sz="2000" dirty="0"/>
              <a:t>25 – 28 </a:t>
            </a:r>
            <a:r>
              <a:rPr lang="en-US" sz="2000"/>
              <a:t>février</a:t>
            </a:r>
            <a:r>
              <a:rPr lang="en-GB" sz="2000"/>
              <a:t> </a:t>
            </a:r>
            <a:r>
              <a:rPr lang="en-GB" sz="2000" dirty="0"/>
              <a:t>2025</a:t>
            </a:r>
            <a:endParaRPr lang="en-US" sz="2000" dirty="0"/>
          </a:p>
        </p:txBody>
      </p:sp>
      <p:pic>
        <p:nvPicPr>
          <p:cNvPr id="5" name="Picture 9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705" y="6118167"/>
            <a:ext cx="1013219" cy="67370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705" y="6118167"/>
            <a:ext cx="1013219" cy="673702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2" name="Google Shape;131;g207aaa14ad4_0_11"/>
          <p:cNvSpPr txBox="1"/>
          <p:nvPr/>
        </p:nvSpPr>
        <p:spPr>
          <a:xfrm>
            <a:off x="1722439" y="1268413"/>
            <a:ext cx="8766175" cy="5487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lnSpc>
                <a:spcPct val="150000"/>
              </a:lnSpc>
              <a:spcBef>
                <a:spcPts val="360"/>
              </a:spcBef>
              <a:buClr>
                <a:srgbClr val="000000"/>
              </a:buClr>
              <a:buSzPts val="1100"/>
              <a:defRPr/>
            </a:pPr>
            <a:endParaRPr lang="fr-FR" sz="2400" noProof="1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graphicFrame>
        <p:nvGraphicFramePr>
          <p:cNvPr id="4" name="Graphique 3"/>
          <p:cNvGraphicFramePr/>
          <p:nvPr/>
        </p:nvGraphicFramePr>
        <p:xfrm>
          <a:off x="1948544" y="1143884"/>
          <a:ext cx="8367551" cy="4772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163105"/>
            <a:ext cx="10515600" cy="903288"/>
          </a:xfrm>
        </p:spPr>
        <p:txBody>
          <a:bodyPr>
            <a:noAutofit/>
          </a:bodyPr>
          <a:lstStyle/>
          <a:p>
            <a:r>
              <a:rPr lang="fr-FR" sz="2400" dirty="0"/>
              <a:t>Incidence du paludisme de 2020 à 2024 chez les enfants de moins de 5ans dans les districts avec 5 passages de la CPS : Région de Maradi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71601"/>
            <a:ext cx="12192000" cy="3408218"/>
          </a:xfrm>
        </p:spPr>
        <p:txBody>
          <a:bodyPr>
            <a:normAutofit/>
          </a:bodyPr>
          <a:lstStyle/>
          <a:p>
            <a:pPr algn="ctr"/>
            <a:br>
              <a:rPr lang="en-US" sz="3200" b="1" dirty="0"/>
            </a:br>
            <a:r>
              <a:rPr lang="en-US" sz="3200" b="1" dirty="0"/>
              <a:t>Na </a:t>
            </a:r>
            <a:r>
              <a:rPr lang="en-US" sz="3200" b="1" dirty="0" err="1"/>
              <a:t>Godé</a:t>
            </a:r>
            <a:br>
              <a:rPr lang="en-US" sz="3200" b="1" dirty="0"/>
            </a:b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 err="1"/>
              <a:t>Akpe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/>
              <a:t>Thank you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/>
              <a:t> </a:t>
            </a:r>
            <a:r>
              <a:rPr lang="en-US" sz="3200" b="1" dirty="0" err="1"/>
              <a:t>Obrigado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/>
              <a:t> Merci</a:t>
            </a:r>
            <a:endParaRPr lang="en-US" sz="3200" b="1" dirty="0"/>
          </a:p>
        </p:txBody>
      </p:sp>
      <p:pic>
        <p:nvPicPr>
          <p:cNvPr id="3" name="Picture 9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769" y="5976851"/>
            <a:ext cx="1147156" cy="839586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 txBox="1"/>
          <p:nvPr/>
        </p:nvSpPr>
        <p:spPr>
          <a:xfrm>
            <a:off x="744279" y="863601"/>
            <a:ext cx="5675757" cy="53543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Pays situé en Afrique de l’Ouest; </a:t>
            </a:r>
            <a:endParaRPr 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Superficie : 1 267 000 Km2;</a:t>
            </a:r>
            <a:endParaRPr 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</a:rPr>
              <a:t>Limité :</a:t>
            </a:r>
            <a:endParaRPr lang="fr-FR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spcBef>
                <a:spcPts val="915"/>
              </a:spcBef>
              <a:buFont typeface="Calibri" panose="020F0502020204030204" pitchFamily="34" charset="0"/>
              <a:buChar char="⁻"/>
              <a:defRPr/>
            </a:pPr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l’est par le Tchad;</a:t>
            </a:r>
            <a:endParaRPr lang="fr-FR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spcBef>
                <a:spcPts val="915"/>
              </a:spcBef>
              <a:buFont typeface="Calibri" panose="020F0502020204030204" pitchFamily="34" charset="0"/>
              <a:buChar char="⁻"/>
              <a:defRPr/>
            </a:pPr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l’ouest par le Mali et le Burkina Faso;</a:t>
            </a:r>
            <a:endParaRPr lang="fr-FR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spcBef>
                <a:spcPts val="915"/>
              </a:spcBef>
              <a:buFont typeface="Calibri" panose="020F0502020204030204" pitchFamily="34" charset="0"/>
              <a:buChar char="⁻"/>
              <a:defRPr/>
            </a:pPr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nord par l’Algérie et la Lybie;</a:t>
            </a:r>
            <a:endParaRPr lang="fr-FR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spcBef>
                <a:spcPts val="915"/>
              </a:spcBef>
              <a:buFont typeface="Calibri" panose="020F0502020204030204" pitchFamily="34" charset="0"/>
              <a:buChar char="⁻"/>
              <a:defRPr/>
            </a:pPr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sud par le Nigeria et le Benin</a:t>
            </a:r>
            <a:endParaRPr lang="fr-FR" sz="24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Population en 2025</a:t>
            </a:r>
            <a:r>
              <a:rPr lang="fr-FR" sz="2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:</a:t>
            </a:r>
            <a:endParaRPr lang="fr-FR" sz="24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lvl="1">
              <a:spcBef>
                <a:spcPts val="915"/>
              </a:spcBef>
              <a:buFont typeface="Arial" panose="020B0604020202020204" pitchFamily="34" charset="0"/>
              <a:buChar char="-"/>
              <a:defRPr/>
            </a:pPr>
            <a:r>
              <a:rPr lang="fr-FR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27 522 748 habitants ;</a:t>
            </a:r>
            <a:endParaRPr lang="fr-FR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spcBef>
                <a:spcPts val="915"/>
              </a:spcBef>
              <a:buFont typeface="Arial" panose="020B0604020202020204" pitchFamily="34" charset="0"/>
              <a:buChar char="-"/>
              <a:defRPr/>
            </a:pPr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 5 326 316 enfants 0-59 mois </a:t>
            </a:r>
            <a:endParaRPr lang="fr-FR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spcBef>
                <a:spcPts val="915"/>
              </a:spcBef>
              <a:buFont typeface="Arial" panose="020B0604020202020204" pitchFamily="34" charset="0"/>
              <a:buChar char="-"/>
              <a:defRPr/>
            </a:pPr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1 448 679 grossesses attendues</a:t>
            </a:r>
            <a:endParaRPr lang="fr-FR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400" dirty="0">
                <a:latin typeface="Cambria" panose="02040503050406030204" pitchFamily="18" charset="0"/>
                <a:ea typeface="Cambria" panose="02040503050406030204" pitchFamily="18" charset="0"/>
              </a:rPr>
              <a:t>Couverture sanitaire: </a:t>
            </a:r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55,45% en 2023</a:t>
            </a:r>
            <a:endParaRPr lang="fr-F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  <a:spcBef>
                <a:spcPts val="915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endParaRPr lang="fr-F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915"/>
              </a:spcBef>
              <a:buClr>
                <a:srgbClr val="FF0000"/>
              </a:buClr>
              <a:buNone/>
              <a:defRPr/>
            </a:pPr>
            <a:r>
              <a:rPr lang="fr-FR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fr-F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915"/>
              </a:spcBef>
              <a:buClr>
                <a:srgbClr val="FF0000"/>
              </a:buClr>
              <a:buNone/>
              <a:defRPr/>
            </a:pPr>
            <a:r>
              <a:rPr lang="fr-FR" sz="2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endParaRPr lang="fr-FR" sz="24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431800" indent="-431800">
              <a:lnSpc>
                <a:spcPct val="150000"/>
              </a:lnSpc>
              <a:spcBef>
                <a:spcPts val="915"/>
              </a:spcBef>
              <a:buFont typeface="Wingdings 2" panose="05020102010507070707"/>
              <a:buChar char=""/>
              <a:defRPr/>
            </a:pPr>
            <a:endParaRPr lang="fr-F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Espace réservé du contenu 5"/>
          <p:cNvSpPr txBox="1"/>
          <p:nvPr/>
        </p:nvSpPr>
        <p:spPr>
          <a:xfrm>
            <a:off x="1631506" y="1151632"/>
            <a:ext cx="3168351" cy="566174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1800" indent="-431800">
              <a:lnSpc>
                <a:spcPct val="80000"/>
              </a:lnSpc>
              <a:spcBef>
                <a:spcPts val="915"/>
              </a:spcBef>
              <a:buFont typeface="Wingdings 2" panose="05020102010507070707"/>
              <a:buChar char=""/>
              <a:defRPr/>
            </a:pPr>
            <a:endParaRPr lang="fr-FR" sz="240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6868632" y="863600"/>
            <a:ext cx="3763871" cy="5222142"/>
          </a:xfrm>
          <a:prstGeom prst="rect">
            <a:avLst/>
          </a:prstGeom>
        </p:spPr>
      </p:pic>
      <p:cxnSp>
        <p:nvCxnSpPr>
          <p:cNvPr id="3" name="Connecteur droit avec flèche 2"/>
          <p:cNvCxnSpPr/>
          <p:nvPr/>
        </p:nvCxnSpPr>
        <p:spPr>
          <a:xfrm flipV="1">
            <a:off x="7176120" y="2636912"/>
            <a:ext cx="720080" cy="165618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 txBox="1"/>
          <p:nvPr/>
        </p:nvSpPr>
        <p:spPr>
          <a:xfrm>
            <a:off x="191386" y="85064"/>
            <a:ext cx="11621386" cy="75924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 baseline="30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250000"/>
              </a:lnSpc>
            </a:pPr>
            <a:r>
              <a:rPr lang="fr-FR" sz="3600" dirty="0"/>
              <a:t>DONNEES GENERALES 1/2</a:t>
            </a:r>
            <a:endParaRPr lang="en-US" sz="3600" dirty="0"/>
          </a:p>
        </p:txBody>
      </p:sp>
      <p:pic>
        <p:nvPicPr>
          <p:cNvPr id="5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705" y="6118167"/>
            <a:ext cx="1013219" cy="67370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7623705" y="2709249"/>
            <a:ext cx="4380453" cy="3211934"/>
          </a:xfrm>
          <a:prstGeom prst="rect">
            <a:avLst/>
          </a:prstGeom>
        </p:spPr>
      </p:pic>
      <p:sp>
        <p:nvSpPr>
          <p:cNvPr id="8" name="Espace réservé du contenu 5"/>
          <p:cNvSpPr txBox="1"/>
          <p:nvPr/>
        </p:nvSpPr>
        <p:spPr>
          <a:xfrm>
            <a:off x="1631506" y="1151632"/>
            <a:ext cx="3168351" cy="566174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1800" indent="-431800">
              <a:lnSpc>
                <a:spcPct val="80000"/>
              </a:lnSpc>
              <a:spcBef>
                <a:spcPts val="915"/>
              </a:spcBef>
              <a:buFont typeface="Wingdings 2" panose="05020102010507070707"/>
              <a:buChar char=""/>
              <a:defRPr/>
            </a:pPr>
            <a:endParaRPr lang="fr-FR" sz="2400"/>
          </a:p>
        </p:txBody>
      </p:sp>
      <p:sp>
        <p:nvSpPr>
          <p:cNvPr id="5" name="Rectangle 4"/>
          <p:cNvSpPr/>
          <p:nvPr/>
        </p:nvSpPr>
        <p:spPr>
          <a:xfrm>
            <a:off x="435935" y="926181"/>
            <a:ext cx="7176974" cy="485517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Pays HBHI,  </a:t>
            </a:r>
            <a:r>
              <a:rPr lang="fr-FR" sz="2200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SaMe</a:t>
            </a:r>
            <a:endParaRPr 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Principale morbidité et mortalité: Paludisme</a:t>
            </a:r>
            <a:endParaRPr 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Principales  victimes: enfants 0-59 mois et les femmes enceintes</a:t>
            </a:r>
            <a:r>
              <a:rPr lang="fr-FR" alt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;</a:t>
            </a:r>
            <a:endParaRPr 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Quatre strates épidémiologiques:</a:t>
            </a:r>
            <a:endParaRPr 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915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Très faible ;</a:t>
            </a:r>
            <a:endParaRPr lang="fr-FR" alt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915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Faible;</a:t>
            </a:r>
            <a:endParaRPr lang="fr-FR" alt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915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Modérée;</a:t>
            </a:r>
            <a:endParaRPr lang="fr-FR" alt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915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Haute .</a:t>
            </a:r>
            <a:endParaRPr lang="fr-FR" alt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Principal espèce plasmodial :  P. </a:t>
            </a:r>
            <a:r>
              <a:rPr lang="fr-FR" sz="2200" i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falciparum</a:t>
            </a: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à </a:t>
            </a:r>
            <a:r>
              <a:rPr lang="fr-FR" sz="2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9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9,1 %</a:t>
            </a: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;</a:t>
            </a:r>
            <a:endParaRPr 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Principal vecteur de transmission : An. </a:t>
            </a:r>
            <a:r>
              <a:rPr lang="fr-FR" sz="22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gambiae</a:t>
            </a: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98, 9%</a:t>
            </a:r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9636426" y="992816"/>
            <a:ext cx="1762125" cy="1571489"/>
            <a:chOff x="1190625" y="1428750"/>
            <a:chExt cx="1762125" cy="1571489"/>
          </a:xfrm>
        </p:grpSpPr>
        <p:sp>
          <p:nvSpPr>
            <p:cNvPr id="11" name="Rectangle 10"/>
            <p:cNvSpPr/>
            <p:nvPr/>
          </p:nvSpPr>
          <p:spPr>
            <a:xfrm>
              <a:off x="1200150" y="1428750"/>
              <a:ext cx="1733550" cy="323714"/>
            </a:xfrm>
            <a:prstGeom prst="rect">
              <a:avLst/>
            </a:prstGeom>
            <a:solidFill>
              <a:srgbClr val="A8C2CC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/>
                <a:t>Tres </a:t>
              </a:r>
              <a:r>
                <a:rPr lang="en-US" sz="1600" err="1"/>
                <a:t>faible</a:t>
              </a:r>
              <a:endParaRPr lang="en-US" sz="16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190625" y="1838325"/>
              <a:ext cx="1733550" cy="323714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/>
                <a:t>Faible</a:t>
              </a:r>
              <a:endParaRPr lang="en-US" sz="16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00150" y="2276475"/>
              <a:ext cx="1733550" cy="323714"/>
            </a:xfrm>
            <a:prstGeom prst="rect">
              <a:avLst/>
            </a:prstGeom>
            <a:solidFill>
              <a:srgbClr val="FF7C8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err="1"/>
                <a:t>Moderée</a:t>
              </a:r>
              <a:r>
                <a:rPr lang="en-US" sz="1600"/>
                <a:t> </a:t>
              </a:r>
              <a:endParaRPr lang="en-US" sz="16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19200" y="2676525"/>
              <a:ext cx="1733550" cy="323714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/>
                <a:t>Haute</a:t>
              </a:r>
              <a:endParaRPr lang="en-US" sz="1600"/>
            </a:p>
          </p:txBody>
        </p:sp>
      </p:grpSp>
      <p:sp>
        <p:nvSpPr>
          <p:cNvPr id="18" name="Rectangle à coins arrondis 17"/>
          <p:cNvSpPr/>
          <p:nvPr/>
        </p:nvSpPr>
        <p:spPr>
          <a:xfrm>
            <a:off x="7807846" y="1158949"/>
            <a:ext cx="1485013" cy="103135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rgbClr val="0070C0"/>
                </a:solidFill>
              </a:rPr>
              <a:t>Niveau de transmission</a:t>
            </a:r>
            <a:endParaRPr lang="fr-FR">
              <a:solidFill>
                <a:srgbClr val="0070C0"/>
              </a:solidFill>
            </a:endParaRPr>
          </a:p>
        </p:txBody>
      </p:sp>
      <p:sp>
        <p:nvSpPr>
          <p:cNvPr id="19" name="Accolade ouvrante 18"/>
          <p:cNvSpPr/>
          <p:nvPr/>
        </p:nvSpPr>
        <p:spPr>
          <a:xfrm>
            <a:off x="9487796" y="946298"/>
            <a:ext cx="63795" cy="169057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 txBox="1"/>
          <p:nvPr/>
        </p:nvSpPr>
        <p:spPr>
          <a:xfrm>
            <a:off x="191386" y="85064"/>
            <a:ext cx="11621386" cy="75924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 baseline="30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250000"/>
              </a:lnSpc>
            </a:pPr>
            <a:r>
              <a:rPr lang="fr-FR" sz="3600" dirty="0"/>
              <a:t>DONNEES GENERALES 2/2</a:t>
            </a:r>
            <a:endParaRPr lang="en-US" sz="3600" dirty="0"/>
          </a:p>
        </p:txBody>
      </p:sp>
      <p:pic>
        <p:nvPicPr>
          <p:cNvPr id="3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705" y="6118167"/>
            <a:ext cx="1013219" cy="67370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705" y="6118167"/>
            <a:ext cx="1013219" cy="673702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400" dirty="0"/>
              <a:t>Informations sommaires pour 2024 et plans pour</a:t>
            </a:r>
            <a:br>
              <a:rPr lang="fr-FR" sz="4400" dirty="0"/>
            </a:br>
            <a:r>
              <a:rPr lang="fr-FR" sz="4400" dirty="0"/>
              <a:t> la campagne 2025</a:t>
            </a:r>
            <a:endParaRPr lang="en-US" sz="4400" dirty="0"/>
          </a:p>
        </p:txBody>
      </p:sp>
      <p:graphicFrame>
        <p:nvGraphicFramePr>
          <p:cNvPr id="3" name="Google Shape;102;g207aaa14ad4_0_32"/>
          <p:cNvGraphicFramePr/>
          <p:nvPr/>
        </p:nvGraphicFramePr>
        <p:xfrm>
          <a:off x="280118" y="1182277"/>
          <a:ext cx="10725933" cy="463147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594464"/>
                <a:gridCol w="2092162"/>
                <a:gridCol w="2039307"/>
              </a:tblGrid>
              <a:tr h="37271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2024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2025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dirty="0"/>
                        <a:t>Dates de début et de fin</a:t>
                      </a:r>
                      <a:endParaRPr sz="18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Juillet-Novembre</a:t>
                      </a:r>
                      <a:endParaRPr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Juillet -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Octobre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3640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dirty="0"/>
                        <a:t>Nombre de cycles</a:t>
                      </a:r>
                      <a:endParaRPr sz="18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en-US" sz="1800" dirty="0"/>
                        <a:t>3 à</a:t>
                      </a:r>
                      <a:r>
                        <a:rPr lang="en-US" sz="1800" baseline="0" dirty="0"/>
                        <a:t> 5 </a:t>
                      </a:r>
                      <a:r>
                        <a:rPr lang="en-US" sz="1800" dirty="0"/>
                        <a:t>cycles </a:t>
                      </a:r>
                      <a:endParaRPr lang="en-US"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en-US" sz="1800" dirty="0"/>
                        <a:t>3 à</a:t>
                      </a:r>
                      <a:r>
                        <a:rPr lang="en-US" sz="1800" baseline="0" dirty="0"/>
                        <a:t> 4 </a:t>
                      </a:r>
                      <a:r>
                        <a:rPr lang="en-US" sz="1800" dirty="0"/>
                        <a:t>cycles </a:t>
                      </a:r>
                      <a:endParaRPr lang="en-US"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7271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dirty="0"/>
                        <a:t>Nombre de districts ciblés</a:t>
                      </a:r>
                      <a:endParaRPr sz="18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67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72</a:t>
                      </a:r>
                      <a:endParaRPr sz="180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7271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Nombre d'enfants couverts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4 675 937</a:t>
                      </a:r>
                      <a:endParaRPr sz="18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NA</a:t>
                      </a:r>
                      <a:endParaRPr sz="180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7271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Tranches d'âge couvertes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3-59 </a:t>
                      </a:r>
                      <a:r>
                        <a:rPr lang="en-US" sz="1800" err="1"/>
                        <a:t>mois</a:t>
                      </a:r>
                      <a:endParaRPr sz="180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en-US" sz="1800"/>
                        <a:t>3-59 </a:t>
                      </a:r>
                      <a:r>
                        <a:rPr lang="en-US" sz="1800" err="1"/>
                        <a:t>mois</a:t>
                      </a:r>
                      <a:endParaRPr lang="en-US" sz="180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9635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Couverture (% d'enfants ciblés recevant tous les cycles)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 91,6%</a:t>
                      </a:r>
                      <a:endParaRPr sz="180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4665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600" b="1"/>
                        <a:t>Des plans pour la numérisation des campagnes ?</a:t>
                      </a:r>
                      <a:endParaRPr sz="16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6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districts sanitaires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8 districts sanitaires</a:t>
                      </a:r>
                      <a:endParaRPr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4544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600" b="1" dirty="0"/>
                        <a:t>Des tests de résistance aux médicaments ou des études d'efficacité ont-ils été réalisés ? (O/N)</a:t>
                      </a:r>
                      <a:endParaRPr sz="16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OUI 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non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map of the region of the northern region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767" y="759980"/>
            <a:ext cx="8346968" cy="59015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59979"/>
          </a:xfrm>
        </p:spPr>
        <p:txBody>
          <a:bodyPr/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fr-FR" sz="4800" b="1" noProof="1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Carte du pays montrant les districts de mise en œuvre d</a:t>
            </a:r>
            <a:r>
              <a:rPr lang="en-US" altLang="fr-FR" sz="4800" b="1" noProof="1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e la CPS </a:t>
            </a:r>
            <a:r>
              <a:rPr lang="fr-FR" sz="4800" b="1" kern="0" noProof="1">
                <a:latin typeface="Calibri" panose="020F0502020204030204"/>
                <a:ea typeface="Calibri" panose="020F0502020204030204"/>
                <a:cs typeface="Calibri" panose="020F0502020204030204"/>
              </a:rPr>
              <a:t>2024</a:t>
            </a:r>
            <a:endParaRPr lang="en-US" altLang="fr-FR" sz="4800" b="1" noProof="1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3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515" y="6068291"/>
            <a:ext cx="1021532" cy="698640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48586"/>
          </a:xfrm>
        </p:spPr>
        <p:txBody>
          <a:bodyPr/>
          <a:lstStyle/>
          <a:p>
            <a:r>
              <a:rPr lang="fr-FR" sz="4800" b="1" noProof="1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Carte du pays montrant les districts de mise en œuvre d</a:t>
            </a:r>
            <a:r>
              <a:rPr lang="en-US" altLang="fr-FR" sz="4800" b="1" noProof="1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e la CPS </a:t>
            </a:r>
            <a:r>
              <a:rPr lang="fr-FR" sz="4800" b="1" kern="0" noProof="1">
                <a:latin typeface="Calibri" panose="020F0502020204030204"/>
                <a:ea typeface="Calibri" panose="020F0502020204030204"/>
                <a:cs typeface="Calibri" panose="020F0502020204030204"/>
              </a:rPr>
              <a:t>2025</a:t>
            </a:r>
            <a:endParaRPr lang="en-US" sz="4800" dirty="0"/>
          </a:p>
        </p:txBody>
      </p:sp>
      <p:pic>
        <p:nvPicPr>
          <p:cNvPr id="4" name="Picture 3" descr="A map of the region of the southern african continent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150" y="783109"/>
            <a:ext cx="8355168" cy="5907366"/>
          </a:xfrm>
          <a:prstGeom prst="rect">
            <a:avLst/>
          </a:prstGeom>
        </p:spPr>
      </p:pic>
      <p:pic>
        <p:nvPicPr>
          <p:cNvPr id="3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952" y="5993476"/>
            <a:ext cx="1171161" cy="756829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/>
              <a:t>Partenaires accompagnant la mise en œuvre de la CPS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anose="05000000000000000000" pitchFamily="2" charset="2"/>
              <a:buChar char="ü"/>
            </a:pPr>
            <a:r>
              <a:rPr lang="fr-FR" sz="2800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Fonds Mondial dans 6 regions avec 46 districts sanitaires</a:t>
            </a:r>
            <a:endParaRPr lang="fr-FR" sz="2800" noProof="1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marR="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anose="05000000000000000000" pitchFamily="2" charset="2"/>
              <a:buChar char="ü"/>
            </a:pPr>
            <a:r>
              <a:rPr lang="fr-FR" sz="2800" cap="none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PMI dans deux regions avec 21 districts sanitaires</a:t>
            </a:r>
            <a:endParaRPr lang="fr-FR" sz="2800" cap="none" noProof="1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marR="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anose="05000000000000000000" pitchFamily="2" charset="2"/>
              <a:buChar char="ü"/>
            </a:pPr>
            <a:r>
              <a:rPr lang="fr-FR" sz="2800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Catholic Relief Services (A travers Crush malaria)</a:t>
            </a:r>
            <a:endParaRPr lang="fr-FR" sz="2800" noProof="1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marR="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anose="05000000000000000000" pitchFamily="2" charset="2"/>
              <a:buChar char="ü"/>
            </a:pPr>
            <a:r>
              <a:rPr lang="fr-FR" sz="2800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OMS, </a:t>
            </a:r>
            <a:r>
              <a:rPr lang="fr-FR" noProof="1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UNICEF, MSF….</a:t>
            </a:r>
            <a:endParaRPr lang="fr-FR" sz="2800" noProof="1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2" name="Picture 9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705" y="6118167"/>
            <a:ext cx="1013219" cy="67370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dirty="0"/>
              <a:t>Pourquoi avoir envisager d'ajouter un 5e cycle de CPS 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fr-FR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 panose="020B0604020202020204"/>
              </a:rPr>
              <a:t>Dans de nombreuses régions où la CPS est utilisée :</a:t>
            </a:r>
            <a:endParaRPr kumimoji="0" lang="fr-FR" sz="24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 panose="020B0604020202020204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r>
              <a:rPr kumimoji="0" lang="fr-FR" sz="24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 panose="020B0604020202020204"/>
              </a:rPr>
              <a:t>la saison de pointe du paludisme dure plus de 4 mois</a:t>
            </a:r>
            <a:endParaRPr kumimoji="0" lang="fr-FR" sz="24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 panose="020B0604020202020204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r>
              <a:rPr kumimoji="0" lang="fr-FR" sz="24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 panose="020B0604020202020204"/>
              </a:rPr>
              <a:t>la charge élevée se poursuit en dehors de la fenêtre de 4 mois</a:t>
            </a:r>
            <a:endParaRPr kumimoji="0" lang="fr-FR" sz="24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 panose="020B0604020202020204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fr-FR" sz="24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fr-FR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 panose="020B0604020202020204"/>
              </a:rPr>
              <a:t>L'ajout d'un 5e cycle pourrait éviter des cas graves et des décès substantiels ;</a:t>
            </a:r>
            <a:endParaRPr kumimoji="0" lang="fr-FR" sz="24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 panose="020B0604020202020204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fr-FR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 panose="020B0604020202020204"/>
              </a:rPr>
              <a:t>Les directives actualisées de l'OMS ne limitent plus la CPS à 4 cycles ;</a:t>
            </a:r>
            <a:endParaRPr kumimoji="0" lang="fr-FR" sz="24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 panose="020B0604020202020204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fr-FR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 panose="020B0604020202020204"/>
              </a:rPr>
              <a:t>Plusieurs pays étendent la CPS à 5 cycles dans certains districts ;</a:t>
            </a:r>
            <a:endParaRPr kumimoji="0" lang="fr-FR" sz="24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 panose="020B0604020202020204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fr-FR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 panose="020B0604020202020204"/>
              </a:rPr>
              <a:t>Mais des orientations sont nécessaires pour savoir dans quels cas l'ajout d'un 5e cycle serait rentable.</a:t>
            </a:r>
            <a:endParaRPr kumimoji="0" lang="fr-FR" sz="24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pic>
        <p:nvPicPr>
          <p:cNvPr id="4" name="Picture 9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705" y="6118167"/>
            <a:ext cx="1013219" cy="67370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705" y="6118167"/>
            <a:ext cx="1013219" cy="673702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2" name="Google Shape;131;g207aaa14ad4_0_11"/>
          <p:cNvSpPr txBox="1"/>
          <p:nvPr/>
        </p:nvSpPr>
        <p:spPr>
          <a:xfrm>
            <a:off x="1722439" y="1268413"/>
            <a:ext cx="8693831" cy="511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lnSpc>
                <a:spcPct val="150000"/>
              </a:lnSpc>
              <a:spcBef>
                <a:spcPts val="360"/>
              </a:spcBef>
              <a:buClr>
                <a:srgbClr val="000000"/>
              </a:buClr>
              <a:buSzPts val="1100"/>
              <a:defRPr/>
            </a:pPr>
            <a:endParaRPr lang="fr-FR" sz="2400" noProof="1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graphicFrame>
        <p:nvGraphicFramePr>
          <p:cNvPr id="3" name="Graphique 2"/>
          <p:cNvGraphicFramePr/>
          <p:nvPr/>
        </p:nvGraphicFramePr>
        <p:xfrm>
          <a:off x="1775730" y="1268413"/>
          <a:ext cx="8640540" cy="4575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288"/>
          </a:xfrm>
        </p:spPr>
        <p:txBody>
          <a:bodyPr>
            <a:noAutofit/>
          </a:bodyPr>
          <a:lstStyle/>
          <a:p>
            <a:r>
              <a:rPr lang="fr-FR" sz="2400" dirty="0"/>
              <a:t>Incidence du paludisme de 2020 à 2024 chez les enfants de moins de 5ans dans les districts avec 5 passages de la CPS : Région de Zinder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2661</Words>
  <Application>WPS Presentation</Application>
  <PresentationFormat>Grand écran</PresentationFormat>
  <Paragraphs>128</Paragraphs>
  <Slides>11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8" baseType="lpstr">
      <vt:lpstr>Arial</vt:lpstr>
      <vt:lpstr>SimSun</vt:lpstr>
      <vt:lpstr>Wingdings</vt:lpstr>
      <vt:lpstr>Cambria</vt:lpstr>
      <vt:lpstr>Calibri</vt:lpstr>
      <vt:lpstr>Wingdings 2</vt:lpstr>
      <vt:lpstr>Times New Roman</vt:lpstr>
      <vt:lpstr>Arial</vt:lpstr>
      <vt:lpstr>Calibri</vt:lpstr>
      <vt:lpstr>Courier New</vt:lpstr>
      <vt:lpstr>Microsoft YaHei</vt:lpstr>
      <vt:lpstr>Arial Unicode MS</vt:lpstr>
      <vt:lpstr>Aptos</vt:lpstr>
      <vt:lpstr>Segoe UI</vt:lpstr>
      <vt:lpstr>Calibri Light</vt:lpstr>
      <vt:lpstr>Office Theme</vt:lpstr>
      <vt:lpstr>Custom Design</vt:lpstr>
      <vt:lpstr>Niger</vt:lpstr>
      <vt:lpstr>PowerPoint 演示文稿</vt:lpstr>
      <vt:lpstr>PowerPoint 演示文稿</vt:lpstr>
      <vt:lpstr>Informations sommaires pour 2024 et plans pour  la campagne 2025</vt:lpstr>
      <vt:lpstr>Carte du pays montrant les districts de mise en œuvre de la CPS 2024</vt:lpstr>
      <vt:lpstr>Carte du pays montrant les districts de mise en œuvre de la CPS 2025</vt:lpstr>
      <vt:lpstr>Partenaires accompagnant la mise en œuvre de la CPS</vt:lpstr>
      <vt:lpstr>Pourquoi avoir envisager d'ajouter un 5e cycle de CPS </vt:lpstr>
      <vt:lpstr>Incidence du paludisme de 2020 à 2024 chez les enfants de moins de 5ans dans les districts avec 5 passages de la CPS : Région de Zinder</vt:lpstr>
      <vt:lpstr>Incidence du paludisme de 2020 à 2024 chez les enfants de moins de 5ans dans les districts avec 5 passages de la CPS : Région de Maradi</vt:lpstr>
      <vt:lpstr> Na Godé   Akpe  Thank you   Obrigado   Merci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Abena Poku-Awuku</dc:creator>
  <cp:lastModifiedBy>flex 5 i5</cp:lastModifiedBy>
  <cp:revision>11</cp:revision>
  <dcterms:created xsi:type="dcterms:W3CDTF">2023-03-09T12:42:00Z</dcterms:created>
  <dcterms:modified xsi:type="dcterms:W3CDTF">2025-03-04T09:27:47Z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F067339D6F4649B787FA5D4C10CEC71A_13</vt:lpwstr>
  </property>
  <property fmtid="{D5CDD505-2E9C-101B-9397-08002B2CF9AE}" pid="3" name="KSOProductBuildVer">
    <vt:lpwstr>2057-12.2.0.20341</vt:lpwstr>
  </property>
</Properties>
</file>