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2" r:id="rId3"/>
  </p:sldMasterIdLst>
  <p:sldIdLst>
    <p:sldId id="258" r:id="rId4"/>
    <p:sldId id="257" r:id="rId5"/>
    <p:sldId id="260" r:id="rId6"/>
    <p:sldId id="261" r:id="rId7"/>
    <p:sldId id="262" r:id="rId8"/>
    <p:sldId id="263" r:id="rId9"/>
    <p:sldId id="264" r:id="rId10"/>
    <p:sldId id="265" r:id="rId11"/>
    <p:sldId id="266" r:id="rId12"/>
    <p:sldId id="267" r:id="rId13"/>
    <p:sldId id="268" r:id="rId14"/>
    <p:sldId id="259"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04" autoAdjust="0"/>
    <p:restoredTop sz="94660"/>
  </p:normalViewPr>
  <p:slideViewPr>
    <p:cSldViewPr snapToGrid="0">
      <p:cViewPr varScale="1">
        <p:scale>
          <a:sx n="58" d="100"/>
          <a:sy n="58" d="100"/>
        </p:scale>
        <p:origin x="98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332E7D9-385A-495E-A4D3-E175BE1CCD5B}" type="slidenum">
              <a:rPr lang="fr-CH" smtClean="0"/>
            </a:fld>
            <a:endParaRPr lang="fr-CH"/>
          </a:p>
        </p:txBody>
      </p:sp>
      <p:sp>
        <p:nvSpPr>
          <p:cNvPr id="2" name="Title 1"/>
          <p:cNvSpPr>
            <a:spLocks noGrp="1"/>
          </p:cNvSpPr>
          <p:nvPr>
            <p:ph type="ctrTitle" hasCustomPrompt="1"/>
          </p:nvPr>
        </p:nvSpPr>
        <p:spPr>
          <a:xfrm>
            <a:off x="0" y="0"/>
            <a:ext cx="12192000" cy="2614065"/>
          </a:xfrm>
        </p:spPr>
        <p:txBody>
          <a:bodyPr anchor="b"/>
          <a:lstStyle>
            <a:lvl1pPr algn="ctr">
              <a:defRPr sz="6000" b="1" baseline="30000"/>
            </a:lvl1pPr>
          </a:lstStyle>
          <a:p>
            <a:r>
              <a:rPr lang="en-GB" dirty="0"/>
              <a:t>12th SMC Alliance Meeting </a:t>
            </a:r>
            <a:br>
              <a:rPr lang="en-GB" dirty="0"/>
            </a:br>
            <a:r>
              <a:rPr lang="en-GB" dirty="0"/>
              <a:t>Lomé - Togo</a:t>
            </a:r>
            <a:br>
              <a:rPr lang="en-GB" dirty="0"/>
            </a:br>
            <a:r>
              <a:rPr lang="en-GB" dirty="0"/>
              <a:t>Feb 25 – 28, 2025  </a:t>
            </a:r>
            <a:endParaRPr lang="fr-CH" dirty="0"/>
          </a:p>
        </p:txBody>
      </p:sp>
      <p:sp>
        <p:nvSpPr>
          <p:cNvPr id="3" name="Subtitle 2"/>
          <p:cNvSpPr>
            <a:spLocks noGrp="1"/>
          </p:cNvSpPr>
          <p:nvPr>
            <p:ph type="subTitle" idx="1" hasCustomPrompt="1"/>
          </p:nvPr>
        </p:nvSpPr>
        <p:spPr>
          <a:xfrm>
            <a:off x="189186" y="4051739"/>
            <a:ext cx="11776842" cy="977463"/>
          </a:xfrm>
        </p:spPr>
        <p:txBody>
          <a:bodyPr>
            <a:noAutofit/>
          </a:bodyPr>
          <a:lstStyle>
            <a:lvl1pPr marL="0" indent="0" algn="ctr">
              <a:buNone/>
              <a:defRPr sz="6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CH" dirty="0"/>
              <a:t>Merci, </a:t>
            </a:r>
            <a:r>
              <a:rPr lang="fr-CH" dirty="0" err="1"/>
              <a:t>Akpe</a:t>
            </a:r>
            <a:r>
              <a:rPr lang="fr-CH" dirty="0"/>
              <a:t>, </a:t>
            </a:r>
            <a:r>
              <a:rPr lang="fr-CH" dirty="0" err="1"/>
              <a:t>Thank</a:t>
            </a:r>
            <a:r>
              <a:rPr lang="fr-CH" dirty="0"/>
              <a:t> </a:t>
            </a:r>
            <a:r>
              <a:rPr lang="fr-CH" dirty="0" err="1"/>
              <a:t>you</a:t>
            </a:r>
            <a:r>
              <a:rPr lang="fr-CH" dirty="0"/>
              <a:t>, </a:t>
            </a:r>
            <a:r>
              <a:rPr lang="fr-CH" dirty="0" err="1"/>
              <a:t>Obrigado</a:t>
            </a:r>
            <a:endParaRPr lang="fr-CH"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CH"/>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fr-CH"/>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AD3B32C1-B568-4415-9CF6-6162BDACC347}" type="datetimeFigureOut">
              <a:rPr lang="fr-CH" smtClean="0"/>
            </a:fld>
            <a:endParaRPr lang="fr-CH"/>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fr-CH"/>
          </a:p>
        </p:txBody>
      </p:sp>
      <p:sp>
        <p:nvSpPr>
          <p:cNvPr id="7" name="Slide Number Placeholder 6"/>
          <p:cNvSpPr>
            <a:spLocks noGrp="1"/>
          </p:cNvSpPr>
          <p:nvPr>
            <p:ph type="sldNum" sz="quarter" idx="12"/>
          </p:nvPr>
        </p:nvSpPr>
        <p:spPr/>
        <p:txBody>
          <a:bodyPr/>
          <a:lstStyle/>
          <a:p>
            <a:fld id="{E332E7D9-385A-495E-A4D3-E175BE1CCD5B}" type="slidenum">
              <a:rPr lang="fr-CH" smtClean="0"/>
            </a:fld>
            <a:endParaRPr lang="fr-C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CH"/>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H"/>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AD3B32C1-B568-4415-9CF6-6162BDACC347}" type="datetimeFigureOut">
              <a:rPr lang="fr-CH" smtClean="0"/>
            </a:fld>
            <a:endParaRPr lang="fr-CH"/>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fr-CH"/>
          </a:p>
        </p:txBody>
      </p:sp>
      <p:sp>
        <p:nvSpPr>
          <p:cNvPr id="7" name="Slide Number Placeholder 6"/>
          <p:cNvSpPr>
            <a:spLocks noGrp="1"/>
          </p:cNvSpPr>
          <p:nvPr>
            <p:ph type="sldNum" sz="quarter" idx="12"/>
          </p:nvPr>
        </p:nvSpPr>
        <p:spPr/>
        <p:txBody>
          <a:bodyPr/>
          <a:lstStyle/>
          <a:p>
            <a:fld id="{E332E7D9-385A-495E-A4D3-E175BE1CCD5B}" type="slidenum">
              <a:rPr lang="fr-CH" smtClean="0"/>
            </a:fld>
            <a:endParaRPr lang="fr-CH"/>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fr-CH"/>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D3B32C1-B568-4415-9CF6-6162BDACC347}" type="datetimeFigureOut">
              <a:rPr lang="fr-CH" smtClean="0"/>
            </a:fld>
            <a:endParaRPr lang="fr-CH"/>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fr-CH"/>
          </a:p>
        </p:txBody>
      </p:sp>
      <p:sp>
        <p:nvSpPr>
          <p:cNvPr id="6" name="Slide Number Placeholder 5"/>
          <p:cNvSpPr>
            <a:spLocks noGrp="1"/>
          </p:cNvSpPr>
          <p:nvPr>
            <p:ph type="sldNum" sz="quarter" idx="12"/>
          </p:nvPr>
        </p:nvSpPr>
        <p:spPr/>
        <p:txBody>
          <a:bodyPr/>
          <a:lstStyle/>
          <a:p>
            <a:fld id="{E332E7D9-385A-495E-A4D3-E175BE1CCD5B}" type="slidenum">
              <a:rPr lang="fr-CH" smtClean="0"/>
            </a:fld>
            <a:endParaRPr lang="fr-CH"/>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fr-CH"/>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fr-CH"/>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D3B32C1-B568-4415-9CF6-6162BDACC347}" type="datetimeFigureOut">
              <a:rPr lang="fr-CH" smtClean="0"/>
            </a:fld>
            <a:endParaRPr lang="fr-CH"/>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fr-CH"/>
          </a:p>
        </p:txBody>
      </p:sp>
      <p:sp>
        <p:nvSpPr>
          <p:cNvPr id="6" name="Slide Number Placeholder 5"/>
          <p:cNvSpPr>
            <a:spLocks noGrp="1"/>
          </p:cNvSpPr>
          <p:nvPr>
            <p:ph type="sldNum" sz="quarter" idx="12"/>
          </p:nvPr>
        </p:nvSpPr>
        <p:spPr/>
        <p:txBody>
          <a:bodyPr/>
          <a:lstStyle/>
          <a:p>
            <a:fld id="{E332E7D9-385A-495E-A4D3-E175BE1CCD5B}" type="slidenum">
              <a:rPr lang="fr-CH" smtClean="0"/>
            </a:fld>
            <a:endParaRPr lang="fr-CH"/>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CH"/>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CH"/>
          </a:p>
        </p:txBody>
      </p:sp>
      <p:sp>
        <p:nvSpPr>
          <p:cNvPr id="4" name="Date Placeholder 3"/>
          <p:cNvSpPr>
            <a:spLocks noGrp="1"/>
          </p:cNvSpPr>
          <p:nvPr>
            <p:ph type="dt" sz="half" idx="10"/>
          </p:nvPr>
        </p:nvSpPr>
        <p:spPr/>
        <p:txBody>
          <a:bodyPr/>
          <a:lstStyle/>
          <a:p>
            <a:fld id="{FBE2F93B-52B7-4A7C-AE6A-2B400351248C}" type="datetimeFigureOut">
              <a:rPr lang="fr-CH" smtClean="0"/>
            </a:fld>
            <a:endParaRPr lang="fr-CH"/>
          </a:p>
        </p:txBody>
      </p:sp>
      <p:sp>
        <p:nvSpPr>
          <p:cNvPr id="5" name="Footer Placeholder 4"/>
          <p:cNvSpPr>
            <a:spLocks noGrp="1"/>
          </p:cNvSpPr>
          <p:nvPr>
            <p:ph type="ftr" sz="quarter" idx="11"/>
          </p:nvPr>
        </p:nvSpPr>
        <p:spPr/>
        <p:txBody>
          <a:bodyPr/>
          <a:lstStyle/>
          <a:p>
            <a:endParaRPr lang="fr-CH"/>
          </a:p>
        </p:txBody>
      </p:sp>
      <p:sp>
        <p:nvSpPr>
          <p:cNvPr id="6" name="Slide Number Placeholder 5"/>
          <p:cNvSpPr>
            <a:spLocks noGrp="1"/>
          </p:cNvSpPr>
          <p:nvPr>
            <p:ph type="sldNum" sz="quarter" idx="12"/>
          </p:nvPr>
        </p:nvSpPr>
        <p:spPr/>
        <p:txBody>
          <a:bodyPr/>
          <a:lstStyle/>
          <a:p>
            <a:fld id="{37107898-E56C-4FC0-B2DB-F3A91A3C8991}" type="slidenum">
              <a:rPr lang="fr-CH" smtClean="0"/>
            </a:fld>
            <a:endParaRPr lang="fr-CH"/>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fr-CH"/>
          </a:p>
        </p:txBody>
      </p:sp>
      <p:sp>
        <p:nvSpPr>
          <p:cNvPr id="4" name="Date Placeholder 3"/>
          <p:cNvSpPr>
            <a:spLocks noGrp="1"/>
          </p:cNvSpPr>
          <p:nvPr>
            <p:ph type="dt" sz="half" idx="10"/>
          </p:nvPr>
        </p:nvSpPr>
        <p:spPr/>
        <p:txBody>
          <a:bodyPr/>
          <a:lstStyle/>
          <a:p>
            <a:fld id="{FBE2F93B-52B7-4A7C-AE6A-2B400351248C}" type="datetimeFigureOut">
              <a:rPr lang="fr-CH" smtClean="0"/>
            </a:fld>
            <a:endParaRPr lang="fr-CH"/>
          </a:p>
        </p:txBody>
      </p:sp>
      <p:sp>
        <p:nvSpPr>
          <p:cNvPr id="5" name="Footer Placeholder 4"/>
          <p:cNvSpPr>
            <a:spLocks noGrp="1"/>
          </p:cNvSpPr>
          <p:nvPr>
            <p:ph type="ftr" sz="quarter" idx="11"/>
          </p:nvPr>
        </p:nvSpPr>
        <p:spPr/>
        <p:txBody>
          <a:bodyPr/>
          <a:lstStyle/>
          <a:p>
            <a:endParaRPr lang="fr-CH"/>
          </a:p>
        </p:txBody>
      </p:sp>
      <p:sp>
        <p:nvSpPr>
          <p:cNvPr id="6" name="Slide Number Placeholder 5"/>
          <p:cNvSpPr>
            <a:spLocks noGrp="1"/>
          </p:cNvSpPr>
          <p:nvPr>
            <p:ph type="sldNum" sz="quarter" idx="12"/>
          </p:nvPr>
        </p:nvSpPr>
        <p:spPr/>
        <p:txBody>
          <a:bodyPr/>
          <a:lstStyle/>
          <a:p>
            <a:fld id="{37107898-E56C-4FC0-B2DB-F3A91A3C8991}" type="slidenum">
              <a:rPr lang="fr-CH" smtClean="0"/>
            </a:fld>
            <a:endParaRPr lang="fr-CH"/>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CH"/>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FBE2F93B-52B7-4A7C-AE6A-2B400351248C}" type="datetimeFigureOut">
              <a:rPr lang="fr-CH" smtClean="0"/>
            </a:fld>
            <a:endParaRPr lang="fr-CH"/>
          </a:p>
        </p:txBody>
      </p:sp>
      <p:sp>
        <p:nvSpPr>
          <p:cNvPr id="5" name="Footer Placeholder 4"/>
          <p:cNvSpPr>
            <a:spLocks noGrp="1"/>
          </p:cNvSpPr>
          <p:nvPr>
            <p:ph type="ftr" sz="quarter" idx="11"/>
          </p:nvPr>
        </p:nvSpPr>
        <p:spPr/>
        <p:txBody>
          <a:bodyPr/>
          <a:lstStyle/>
          <a:p>
            <a:endParaRPr lang="fr-CH"/>
          </a:p>
        </p:txBody>
      </p:sp>
      <p:sp>
        <p:nvSpPr>
          <p:cNvPr id="6" name="Slide Number Placeholder 5"/>
          <p:cNvSpPr>
            <a:spLocks noGrp="1"/>
          </p:cNvSpPr>
          <p:nvPr>
            <p:ph type="sldNum" sz="quarter" idx="12"/>
          </p:nvPr>
        </p:nvSpPr>
        <p:spPr/>
        <p:txBody>
          <a:bodyPr/>
          <a:lstStyle/>
          <a:p>
            <a:fld id="{37107898-E56C-4FC0-B2DB-F3A91A3C8991}" type="slidenum">
              <a:rPr lang="fr-CH" smtClean="0"/>
            </a:fld>
            <a:endParaRPr lang="fr-CH"/>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fr-CH"/>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fr-CH"/>
          </a:p>
        </p:txBody>
      </p:sp>
      <p:sp>
        <p:nvSpPr>
          <p:cNvPr id="5" name="Date Placeholder 4"/>
          <p:cNvSpPr>
            <a:spLocks noGrp="1"/>
          </p:cNvSpPr>
          <p:nvPr>
            <p:ph type="dt" sz="half" idx="10"/>
          </p:nvPr>
        </p:nvSpPr>
        <p:spPr/>
        <p:txBody>
          <a:bodyPr/>
          <a:lstStyle/>
          <a:p>
            <a:fld id="{FBE2F93B-52B7-4A7C-AE6A-2B400351248C}" type="datetimeFigureOut">
              <a:rPr lang="fr-CH" smtClean="0"/>
            </a:fld>
            <a:endParaRPr lang="fr-CH"/>
          </a:p>
        </p:txBody>
      </p:sp>
      <p:sp>
        <p:nvSpPr>
          <p:cNvPr id="6" name="Footer Placeholder 5"/>
          <p:cNvSpPr>
            <a:spLocks noGrp="1"/>
          </p:cNvSpPr>
          <p:nvPr>
            <p:ph type="ftr" sz="quarter" idx="11"/>
          </p:nvPr>
        </p:nvSpPr>
        <p:spPr/>
        <p:txBody>
          <a:bodyPr/>
          <a:lstStyle/>
          <a:p>
            <a:endParaRPr lang="fr-CH"/>
          </a:p>
        </p:txBody>
      </p:sp>
      <p:sp>
        <p:nvSpPr>
          <p:cNvPr id="7" name="Slide Number Placeholder 6"/>
          <p:cNvSpPr>
            <a:spLocks noGrp="1"/>
          </p:cNvSpPr>
          <p:nvPr>
            <p:ph type="sldNum" sz="quarter" idx="12"/>
          </p:nvPr>
        </p:nvSpPr>
        <p:spPr/>
        <p:txBody>
          <a:bodyPr/>
          <a:lstStyle/>
          <a:p>
            <a:fld id="{37107898-E56C-4FC0-B2DB-F3A91A3C8991}" type="slidenum">
              <a:rPr lang="fr-CH" smtClean="0"/>
            </a:fld>
            <a:endParaRPr lang="fr-CH"/>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fr-CH"/>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fr-CH"/>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fr-CH"/>
          </a:p>
        </p:txBody>
      </p:sp>
      <p:sp>
        <p:nvSpPr>
          <p:cNvPr id="7" name="Date Placeholder 6"/>
          <p:cNvSpPr>
            <a:spLocks noGrp="1"/>
          </p:cNvSpPr>
          <p:nvPr>
            <p:ph type="dt" sz="half" idx="10"/>
          </p:nvPr>
        </p:nvSpPr>
        <p:spPr/>
        <p:txBody>
          <a:bodyPr/>
          <a:lstStyle/>
          <a:p>
            <a:fld id="{FBE2F93B-52B7-4A7C-AE6A-2B400351248C}" type="datetimeFigureOut">
              <a:rPr lang="fr-CH" smtClean="0"/>
            </a:fld>
            <a:endParaRPr lang="fr-CH"/>
          </a:p>
        </p:txBody>
      </p:sp>
      <p:sp>
        <p:nvSpPr>
          <p:cNvPr id="8" name="Footer Placeholder 7"/>
          <p:cNvSpPr>
            <a:spLocks noGrp="1"/>
          </p:cNvSpPr>
          <p:nvPr>
            <p:ph type="ftr" sz="quarter" idx="11"/>
          </p:nvPr>
        </p:nvSpPr>
        <p:spPr/>
        <p:txBody>
          <a:bodyPr/>
          <a:lstStyle/>
          <a:p>
            <a:endParaRPr lang="fr-CH"/>
          </a:p>
        </p:txBody>
      </p:sp>
      <p:sp>
        <p:nvSpPr>
          <p:cNvPr id="9" name="Slide Number Placeholder 8"/>
          <p:cNvSpPr>
            <a:spLocks noGrp="1"/>
          </p:cNvSpPr>
          <p:nvPr>
            <p:ph type="sldNum" sz="quarter" idx="12"/>
          </p:nvPr>
        </p:nvSpPr>
        <p:spPr/>
        <p:txBody>
          <a:bodyPr/>
          <a:lstStyle/>
          <a:p>
            <a:fld id="{37107898-E56C-4FC0-B2DB-F3A91A3C8991}" type="slidenum">
              <a:rPr lang="fr-CH" smtClean="0"/>
            </a:fld>
            <a:endParaRPr lang="fr-CH"/>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Date Placeholder 2"/>
          <p:cNvSpPr>
            <a:spLocks noGrp="1"/>
          </p:cNvSpPr>
          <p:nvPr>
            <p:ph type="dt" sz="half" idx="10"/>
          </p:nvPr>
        </p:nvSpPr>
        <p:spPr/>
        <p:txBody>
          <a:bodyPr/>
          <a:lstStyle/>
          <a:p>
            <a:fld id="{FBE2F93B-52B7-4A7C-AE6A-2B400351248C}" type="datetimeFigureOut">
              <a:rPr lang="fr-CH" smtClean="0"/>
            </a:fld>
            <a:endParaRPr lang="fr-CH"/>
          </a:p>
        </p:txBody>
      </p:sp>
      <p:sp>
        <p:nvSpPr>
          <p:cNvPr id="4" name="Footer Placeholder 3"/>
          <p:cNvSpPr>
            <a:spLocks noGrp="1"/>
          </p:cNvSpPr>
          <p:nvPr>
            <p:ph type="ftr" sz="quarter" idx="11"/>
          </p:nvPr>
        </p:nvSpPr>
        <p:spPr/>
        <p:txBody>
          <a:bodyPr/>
          <a:lstStyle/>
          <a:p>
            <a:endParaRPr lang="fr-CH"/>
          </a:p>
        </p:txBody>
      </p:sp>
      <p:sp>
        <p:nvSpPr>
          <p:cNvPr id="5" name="Slide Number Placeholder 4"/>
          <p:cNvSpPr>
            <a:spLocks noGrp="1"/>
          </p:cNvSpPr>
          <p:nvPr>
            <p:ph type="sldNum" sz="quarter" idx="12"/>
          </p:nvPr>
        </p:nvSpPr>
        <p:spPr/>
        <p:txBody>
          <a:bodyPr/>
          <a:lstStyle/>
          <a:p>
            <a:fld id="{37107898-E56C-4FC0-B2DB-F3A91A3C8991}" type="slidenum">
              <a:rPr lang="fr-CH" smtClean="0"/>
            </a:fld>
            <a:endParaRPr lang="fr-C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12192000" cy="1074208"/>
          </a:xfrm>
        </p:spPr>
        <p:txBody>
          <a:bodyPr>
            <a:noAutofit/>
          </a:bodyPr>
          <a:lstStyle>
            <a:lvl1pPr>
              <a:defRPr sz="5400" baseline="30000"/>
            </a:lvl1pPr>
          </a:lstStyle>
          <a:p>
            <a:pPr algn="ctr"/>
            <a:r>
              <a:rPr lang="en-US" sz="4400" dirty="0"/>
              <a:t>Title of slide</a:t>
            </a:r>
            <a:endParaRPr lang="en-US" sz="4400" dirty="0"/>
          </a:p>
        </p:txBody>
      </p:sp>
      <p:sp>
        <p:nvSpPr>
          <p:cNvPr id="3" name="Slide Number Placeholder 2"/>
          <p:cNvSpPr>
            <a:spLocks noGrp="1"/>
          </p:cNvSpPr>
          <p:nvPr>
            <p:ph type="sldNum" sz="quarter" idx="10"/>
          </p:nvPr>
        </p:nvSpPr>
        <p:spPr/>
        <p:txBody>
          <a:bodyPr/>
          <a:lstStyle/>
          <a:p>
            <a:fld id="{E332E7D9-385A-495E-A4D3-E175BE1CCD5B}" type="slidenum">
              <a:rPr lang="fr-CH" smtClean="0"/>
            </a:fld>
            <a:endParaRPr lang="fr-CH"/>
          </a:p>
        </p:txBody>
      </p:sp>
      <p:sp>
        <p:nvSpPr>
          <p:cNvPr id="4" name="TextBox 3"/>
          <p:cNvSpPr txBox="1"/>
          <p:nvPr userDrawn="1"/>
        </p:nvSpPr>
        <p:spPr>
          <a:xfrm>
            <a:off x="7687732" y="6169709"/>
            <a:ext cx="1286933" cy="646331"/>
          </a:xfrm>
          <a:prstGeom prst="rect">
            <a:avLst/>
          </a:prstGeom>
          <a:noFill/>
        </p:spPr>
        <p:txBody>
          <a:bodyPr wrap="square" rtlCol="0">
            <a:spAutoFit/>
          </a:bodyPr>
          <a:lstStyle/>
          <a:p>
            <a:r>
              <a:rPr lang="en-US" dirty="0"/>
              <a:t>Logo du Pays</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E2F93B-52B7-4A7C-AE6A-2B400351248C}" type="datetimeFigureOut">
              <a:rPr lang="fr-CH" smtClean="0"/>
            </a:fld>
            <a:endParaRPr lang="fr-CH"/>
          </a:p>
        </p:txBody>
      </p:sp>
      <p:sp>
        <p:nvSpPr>
          <p:cNvPr id="3" name="Footer Placeholder 2"/>
          <p:cNvSpPr>
            <a:spLocks noGrp="1"/>
          </p:cNvSpPr>
          <p:nvPr>
            <p:ph type="ftr" sz="quarter" idx="11"/>
          </p:nvPr>
        </p:nvSpPr>
        <p:spPr/>
        <p:txBody>
          <a:bodyPr/>
          <a:lstStyle/>
          <a:p>
            <a:endParaRPr lang="fr-CH"/>
          </a:p>
        </p:txBody>
      </p:sp>
      <p:sp>
        <p:nvSpPr>
          <p:cNvPr id="4" name="Slide Number Placeholder 3"/>
          <p:cNvSpPr>
            <a:spLocks noGrp="1"/>
          </p:cNvSpPr>
          <p:nvPr>
            <p:ph type="sldNum" sz="quarter" idx="12"/>
          </p:nvPr>
        </p:nvSpPr>
        <p:spPr/>
        <p:txBody>
          <a:bodyPr/>
          <a:lstStyle/>
          <a:p>
            <a:fld id="{37107898-E56C-4FC0-B2DB-F3A91A3C8991}" type="slidenum">
              <a:rPr lang="fr-CH" smtClean="0"/>
            </a:fld>
            <a:endParaRPr lang="fr-CH"/>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CH"/>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fr-CH"/>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FBE2F93B-52B7-4A7C-AE6A-2B400351248C}" type="datetimeFigureOut">
              <a:rPr lang="fr-CH" smtClean="0"/>
            </a:fld>
            <a:endParaRPr lang="fr-CH"/>
          </a:p>
        </p:txBody>
      </p:sp>
      <p:sp>
        <p:nvSpPr>
          <p:cNvPr id="6" name="Footer Placeholder 5"/>
          <p:cNvSpPr>
            <a:spLocks noGrp="1"/>
          </p:cNvSpPr>
          <p:nvPr>
            <p:ph type="ftr" sz="quarter" idx="11"/>
          </p:nvPr>
        </p:nvSpPr>
        <p:spPr/>
        <p:txBody>
          <a:bodyPr/>
          <a:lstStyle/>
          <a:p>
            <a:endParaRPr lang="fr-CH"/>
          </a:p>
        </p:txBody>
      </p:sp>
      <p:sp>
        <p:nvSpPr>
          <p:cNvPr id="7" name="Slide Number Placeholder 6"/>
          <p:cNvSpPr>
            <a:spLocks noGrp="1"/>
          </p:cNvSpPr>
          <p:nvPr>
            <p:ph type="sldNum" sz="quarter" idx="12"/>
          </p:nvPr>
        </p:nvSpPr>
        <p:spPr/>
        <p:txBody>
          <a:bodyPr/>
          <a:lstStyle/>
          <a:p>
            <a:fld id="{37107898-E56C-4FC0-B2DB-F3A91A3C8991}" type="slidenum">
              <a:rPr lang="fr-CH" smtClean="0"/>
            </a:fld>
            <a:endParaRPr lang="fr-CH"/>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CH"/>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H"/>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FBE2F93B-52B7-4A7C-AE6A-2B400351248C}" type="datetimeFigureOut">
              <a:rPr lang="fr-CH" smtClean="0"/>
            </a:fld>
            <a:endParaRPr lang="fr-CH"/>
          </a:p>
        </p:txBody>
      </p:sp>
      <p:sp>
        <p:nvSpPr>
          <p:cNvPr id="6" name="Footer Placeholder 5"/>
          <p:cNvSpPr>
            <a:spLocks noGrp="1"/>
          </p:cNvSpPr>
          <p:nvPr>
            <p:ph type="ftr" sz="quarter" idx="11"/>
          </p:nvPr>
        </p:nvSpPr>
        <p:spPr/>
        <p:txBody>
          <a:bodyPr/>
          <a:lstStyle/>
          <a:p>
            <a:endParaRPr lang="fr-CH"/>
          </a:p>
        </p:txBody>
      </p:sp>
      <p:sp>
        <p:nvSpPr>
          <p:cNvPr id="7" name="Slide Number Placeholder 6"/>
          <p:cNvSpPr>
            <a:spLocks noGrp="1"/>
          </p:cNvSpPr>
          <p:nvPr>
            <p:ph type="sldNum" sz="quarter" idx="12"/>
          </p:nvPr>
        </p:nvSpPr>
        <p:spPr/>
        <p:txBody>
          <a:bodyPr/>
          <a:lstStyle/>
          <a:p>
            <a:fld id="{37107898-E56C-4FC0-B2DB-F3A91A3C8991}" type="slidenum">
              <a:rPr lang="fr-CH" smtClean="0"/>
            </a:fld>
            <a:endParaRPr lang="fr-CH"/>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fr-CH"/>
          </a:p>
        </p:txBody>
      </p:sp>
      <p:sp>
        <p:nvSpPr>
          <p:cNvPr id="4" name="Date Placeholder 3"/>
          <p:cNvSpPr>
            <a:spLocks noGrp="1"/>
          </p:cNvSpPr>
          <p:nvPr>
            <p:ph type="dt" sz="half" idx="10"/>
          </p:nvPr>
        </p:nvSpPr>
        <p:spPr/>
        <p:txBody>
          <a:bodyPr/>
          <a:lstStyle/>
          <a:p>
            <a:fld id="{FBE2F93B-52B7-4A7C-AE6A-2B400351248C}" type="datetimeFigureOut">
              <a:rPr lang="fr-CH" smtClean="0"/>
            </a:fld>
            <a:endParaRPr lang="fr-CH"/>
          </a:p>
        </p:txBody>
      </p:sp>
      <p:sp>
        <p:nvSpPr>
          <p:cNvPr id="5" name="Footer Placeholder 4"/>
          <p:cNvSpPr>
            <a:spLocks noGrp="1"/>
          </p:cNvSpPr>
          <p:nvPr>
            <p:ph type="ftr" sz="quarter" idx="11"/>
          </p:nvPr>
        </p:nvSpPr>
        <p:spPr/>
        <p:txBody>
          <a:bodyPr/>
          <a:lstStyle/>
          <a:p>
            <a:endParaRPr lang="fr-CH"/>
          </a:p>
        </p:txBody>
      </p:sp>
      <p:sp>
        <p:nvSpPr>
          <p:cNvPr id="6" name="Slide Number Placeholder 5"/>
          <p:cNvSpPr>
            <a:spLocks noGrp="1"/>
          </p:cNvSpPr>
          <p:nvPr>
            <p:ph type="sldNum" sz="quarter" idx="12"/>
          </p:nvPr>
        </p:nvSpPr>
        <p:spPr/>
        <p:txBody>
          <a:bodyPr/>
          <a:lstStyle/>
          <a:p>
            <a:fld id="{37107898-E56C-4FC0-B2DB-F3A91A3C8991}" type="slidenum">
              <a:rPr lang="fr-CH" smtClean="0"/>
            </a:fld>
            <a:endParaRPr lang="fr-CH"/>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fr-CH"/>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fr-CH"/>
          </a:p>
        </p:txBody>
      </p:sp>
      <p:sp>
        <p:nvSpPr>
          <p:cNvPr id="4" name="Date Placeholder 3"/>
          <p:cNvSpPr>
            <a:spLocks noGrp="1"/>
          </p:cNvSpPr>
          <p:nvPr>
            <p:ph type="dt" sz="half" idx="10"/>
          </p:nvPr>
        </p:nvSpPr>
        <p:spPr/>
        <p:txBody>
          <a:bodyPr/>
          <a:lstStyle/>
          <a:p>
            <a:fld id="{FBE2F93B-52B7-4A7C-AE6A-2B400351248C}" type="datetimeFigureOut">
              <a:rPr lang="fr-CH" smtClean="0"/>
            </a:fld>
            <a:endParaRPr lang="fr-CH"/>
          </a:p>
        </p:txBody>
      </p:sp>
      <p:sp>
        <p:nvSpPr>
          <p:cNvPr id="5" name="Footer Placeholder 4"/>
          <p:cNvSpPr>
            <a:spLocks noGrp="1"/>
          </p:cNvSpPr>
          <p:nvPr>
            <p:ph type="ftr" sz="quarter" idx="11"/>
          </p:nvPr>
        </p:nvSpPr>
        <p:spPr/>
        <p:txBody>
          <a:bodyPr/>
          <a:lstStyle/>
          <a:p>
            <a:endParaRPr lang="fr-CH"/>
          </a:p>
        </p:txBody>
      </p:sp>
      <p:sp>
        <p:nvSpPr>
          <p:cNvPr id="6" name="Slide Number Placeholder 5"/>
          <p:cNvSpPr>
            <a:spLocks noGrp="1"/>
          </p:cNvSpPr>
          <p:nvPr>
            <p:ph type="sldNum" sz="quarter" idx="12"/>
          </p:nvPr>
        </p:nvSpPr>
        <p:spPr/>
        <p:txBody>
          <a:bodyPr/>
          <a:lstStyle/>
          <a:p>
            <a:fld id="{37107898-E56C-4FC0-B2DB-F3A91A3C8991}" type="slidenum">
              <a:rPr lang="fr-CH" smtClean="0"/>
            </a:fld>
            <a:endParaRPr lang="fr-C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r>
              <a:rPr lang="en-US" dirty="0"/>
              <a:t>Click to edit Master title style</a:t>
            </a:r>
            <a:endParaRPr lang="fr-CH" dirty="0"/>
          </a:p>
        </p:txBody>
      </p:sp>
      <p:sp>
        <p:nvSpPr>
          <p:cNvPr id="3" name="Slide Number Placeholder 2"/>
          <p:cNvSpPr>
            <a:spLocks noGrp="1"/>
          </p:cNvSpPr>
          <p:nvPr>
            <p:ph type="sldNum" sz="quarter" idx="10"/>
          </p:nvPr>
        </p:nvSpPr>
        <p:spPr/>
        <p:txBody>
          <a:bodyPr/>
          <a:lstStyle/>
          <a:p>
            <a:fld id="{E332E7D9-385A-495E-A4D3-E175BE1CCD5B}" type="slidenum">
              <a:rPr lang="fr-CH" smtClean="0"/>
            </a:fld>
            <a:endParaRPr lang="fr-CH"/>
          </a:p>
        </p:txBody>
      </p:sp>
      <p:sp>
        <p:nvSpPr>
          <p:cNvPr id="4" name="TextBox 3"/>
          <p:cNvSpPr txBox="1"/>
          <p:nvPr userDrawn="1"/>
        </p:nvSpPr>
        <p:spPr>
          <a:xfrm>
            <a:off x="7687732" y="6169709"/>
            <a:ext cx="1286933" cy="646331"/>
          </a:xfrm>
          <a:prstGeom prst="rect">
            <a:avLst/>
          </a:prstGeom>
          <a:noFill/>
        </p:spPr>
        <p:txBody>
          <a:bodyPr wrap="square" rtlCol="0">
            <a:spAutoFit/>
          </a:bodyPr>
          <a:lstStyle/>
          <a:p>
            <a:r>
              <a:rPr lang="en-US" dirty="0"/>
              <a:t>Logo du Pays</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txBody>
          <a:bodyPr>
            <a:normAutofit/>
          </a:bodyPr>
          <a:lstStyle>
            <a:lvl1pPr>
              <a:defRPr sz="4400" b="1">
                <a:solidFill>
                  <a:schemeClr val="bg1"/>
                </a:solidFill>
                <a:latin typeface="Arial" panose="020B0604020202020204" pitchFamily="34" charset="0"/>
                <a:cs typeface="Arial" panose="020B0604020202020204" pitchFamily="34" charset="0"/>
              </a:defRPr>
            </a:lvl1pPr>
          </a:lstStyle>
          <a:p>
            <a:r>
              <a:rPr lang="en-US" dirty="0"/>
              <a:t>Click to edit Master title style</a:t>
            </a:r>
            <a:endParaRPr lang="fr-CH" dirty="0"/>
          </a:p>
        </p:txBody>
      </p:sp>
      <p:sp>
        <p:nvSpPr>
          <p:cNvPr id="3" name="Content Placeholder 2"/>
          <p:cNvSpPr>
            <a:spLocks noGrp="1"/>
          </p:cNvSpPr>
          <p:nvPr>
            <p:ph idx="1"/>
          </p:nvPr>
        </p:nvSpPr>
        <p:spPr/>
        <p:txBody>
          <a:bodyPr/>
          <a:lstStyle>
            <a:lvl1pPr>
              <a:defRPr b="1"/>
            </a:lvl1pPr>
            <a:lvl2pPr>
              <a:defRPr b="1"/>
            </a:lvl2pPr>
            <a:lvl3pPr>
              <a:defRPr b="1"/>
            </a:lvl3pPr>
            <a:lvl4pPr>
              <a:defRPr b="1"/>
            </a:lvl4pPr>
            <a:lvl5pPr>
              <a:defRPr b="1"/>
            </a:lvl5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fr-CH"/>
          </a:p>
        </p:txBody>
      </p:sp>
      <p:sp>
        <p:nvSpPr>
          <p:cNvPr id="6" name="Slide Number Placeholder 5"/>
          <p:cNvSpPr>
            <a:spLocks noGrp="1"/>
          </p:cNvSpPr>
          <p:nvPr>
            <p:ph type="sldNum" sz="quarter" idx="12"/>
          </p:nvPr>
        </p:nvSpPr>
        <p:spPr>
          <a:xfrm>
            <a:off x="4577443" y="6311900"/>
            <a:ext cx="2743200" cy="365125"/>
          </a:xfrm>
        </p:spPr>
        <p:txBody>
          <a:bodyPr/>
          <a:lstStyle/>
          <a:p>
            <a:fld id="{E332E7D9-385A-495E-A4D3-E175BE1CCD5B}" type="slidenum">
              <a:rPr lang="fr-CH" smtClean="0"/>
            </a:fld>
            <a:endParaRPr lang="fr-CH"/>
          </a:p>
        </p:txBody>
      </p:sp>
      <p:pic>
        <p:nvPicPr>
          <p:cNvPr id="7" name="Picture 6" descr="Logo, company name&#10;&#10;Description automatically generated"/>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5821136"/>
            <a:ext cx="1389741" cy="1008296"/>
          </a:xfrm>
          <a:prstGeom prst="rect">
            <a:avLst/>
          </a:prstGeom>
        </p:spPr>
      </p:pic>
      <p:sp>
        <p:nvSpPr>
          <p:cNvPr id="4" name="TextBox 3"/>
          <p:cNvSpPr txBox="1"/>
          <p:nvPr userDrawn="1"/>
        </p:nvSpPr>
        <p:spPr>
          <a:xfrm>
            <a:off x="7687732" y="6169709"/>
            <a:ext cx="1286933" cy="646331"/>
          </a:xfrm>
          <a:prstGeom prst="rect">
            <a:avLst/>
          </a:prstGeom>
          <a:noFill/>
        </p:spPr>
        <p:txBody>
          <a:bodyPr wrap="square" rtlCol="0">
            <a:spAutoFit/>
          </a:bodyPr>
          <a:lstStyle/>
          <a:p>
            <a:r>
              <a:rPr lang="en-US" dirty="0"/>
              <a:t>Logo du pays</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CH"/>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fr-CH"/>
          </a:p>
        </p:txBody>
      </p:sp>
      <p:pic>
        <p:nvPicPr>
          <p:cNvPr id="7" name="Picture 6" descr="Logo, company name&#10;&#10;Description automatically generated"/>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4550" y="5841759"/>
            <a:ext cx="1389741" cy="1008296"/>
          </a:xfrm>
          <a:prstGeom prst="rect">
            <a:avLst/>
          </a:prstGeom>
        </p:spPr>
      </p:pic>
      <p:sp>
        <p:nvSpPr>
          <p:cNvPr id="4" name="TextBox 3"/>
          <p:cNvSpPr txBox="1"/>
          <p:nvPr userDrawn="1"/>
        </p:nvSpPr>
        <p:spPr>
          <a:xfrm>
            <a:off x="8085665" y="6162986"/>
            <a:ext cx="1286933" cy="646331"/>
          </a:xfrm>
          <a:prstGeom prst="rect">
            <a:avLst/>
          </a:prstGeom>
          <a:noFill/>
        </p:spPr>
        <p:txBody>
          <a:bodyPr wrap="square" rtlCol="0">
            <a:spAutoFit/>
          </a:bodyPr>
          <a:lstStyle/>
          <a:p>
            <a:r>
              <a:rPr lang="en-US" dirty="0"/>
              <a:t>Logo du pays</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fr-CH"/>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fr-CH"/>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fr-CH"/>
          </a:p>
        </p:txBody>
      </p:sp>
      <p:sp>
        <p:nvSpPr>
          <p:cNvPr id="7" name="Slide Number Placeholder 6"/>
          <p:cNvSpPr>
            <a:spLocks noGrp="1"/>
          </p:cNvSpPr>
          <p:nvPr>
            <p:ph type="sldNum" sz="quarter" idx="12"/>
          </p:nvPr>
        </p:nvSpPr>
        <p:spPr/>
        <p:txBody>
          <a:bodyPr/>
          <a:lstStyle/>
          <a:p>
            <a:fld id="{E332E7D9-385A-495E-A4D3-E175BE1CCD5B}" type="slidenum">
              <a:rPr lang="fr-CH" smtClean="0"/>
            </a:fld>
            <a:endParaRPr lang="fr-CH"/>
          </a:p>
        </p:txBody>
      </p:sp>
      <p:sp>
        <p:nvSpPr>
          <p:cNvPr id="5" name="TextBox 4"/>
          <p:cNvSpPr txBox="1"/>
          <p:nvPr userDrawn="1"/>
        </p:nvSpPr>
        <p:spPr>
          <a:xfrm>
            <a:off x="7893655" y="6198659"/>
            <a:ext cx="1286933" cy="646331"/>
          </a:xfrm>
          <a:prstGeom prst="rect">
            <a:avLst/>
          </a:prstGeom>
          <a:noFill/>
        </p:spPr>
        <p:txBody>
          <a:bodyPr wrap="square" rtlCol="0">
            <a:spAutoFit/>
          </a:bodyPr>
          <a:lstStyle/>
          <a:p>
            <a:r>
              <a:rPr lang="en-US" dirty="0"/>
              <a:t>Logo du pays</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fr-CH"/>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fr-CH"/>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fr-CH"/>
          </a:p>
        </p:txBody>
      </p:sp>
      <p:sp>
        <p:nvSpPr>
          <p:cNvPr id="9" name="Slide Number Placeholder 8"/>
          <p:cNvSpPr>
            <a:spLocks noGrp="1"/>
          </p:cNvSpPr>
          <p:nvPr>
            <p:ph type="sldNum" sz="quarter" idx="12"/>
          </p:nvPr>
        </p:nvSpPr>
        <p:spPr/>
        <p:txBody>
          <a:bodyPr/>
          <a:lstStyle/>
          <a:p>
            <a:fld id="{E332E7D9-385A-495E-A4D3-E175BE1CCD5B}" type="slidenum">
              <a:rPr lang="fr-CH" smtClean="0"/>
            </a:fld>
            <a:endParaRPr lang="fr-CH"/>
          </a:p>
        </p:txBody>
      </p:sp>
      <p:sp>
        <p:nvSpPr>
          <p:cNvPr id="7" name="TextBox 6"/>
          <p:cNvSpPr txBox="1"/>
          <p:nvPr userDrawn="1"/>
        </p:nvSpPr>
        <p:spPr>
          <a:xfrm>
            <a:off x="7687732" y="6169709"/>
            <a:ext cx="1286933" cy="646331"/>
          </a:xfrm>
          <a:prstGeom prst="rect">
            <a:avLst/>
          </a:prstGeom>
          <a:noFill/>
        </p:spPr>
        <p:txBody>
          <a:bodyPr wrap="square" rtlCol="0">
            <a:spAutoFit/>
          </a:bodyPr>
          <a:lstStyle/>
          <a:p>
            <a:r>
              <a:rPr lang="en-US" dirty="0"/>
              <a:t>Logo du pays</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AD3B32C1-B568-4415-9CF6-6162BDACC347}" type="datetimeFigureOut">
              <a:rPr lang="fr-CH" smtClean="0"/>
            </a:fld>
            <a:endParaRPr lang="fr-CH"/>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fr-CH"/>
          </a:p>
        </p:txBody>
      </p:sp>
      <p:sp>
        <p:nvSpPr>
          <p:cNvPr id="5" name="Slide Number Placeholder 4"/>
          <p:cNvSpPr>
            <a:spLocks noGrp="1"/>
          </p:cNvSpPr>
          <p:nvPr>
            <p:ph type="sldNum" sz="quarter" idx="12"/>
          </p:nvPr>
        </p:nvSpPr>
        <p:spPr/>
        <p:txBody>
          <a:bodyPr/>
          <a:lstStyle/>
          <a:p>
            <a:fld id="{E332E7D9-385A-495E-A4D3-E175BE1CCD5B}" type="slidenum">
              <a:rPr lang="fr-CH" smtClean="0"/>
            </a:fld>
            <a:endParaRPr lang="fr-CH"/>
          </a:p>
        </p:txBody>
      </p:sp>
      <p:sp>
        <p:nvSpPr>
          <p:cNvPr id="6" name="TextBox 5"/>
          <p:cNvSpPr txBox="1"/>
          <p:nvPr userDrawn="1"/>
        </p:nvSpPr>
        <p:spPr>
          <a:xfrm>
            <a:off x="7687732" y="6169709"/>
            <a:ext cx="1286933" cy="646331"/>
          </a:xfrm>
          <a:prstGeom prst="rect">
            <a:avLst/>
          </a:prstGeom>
          <a:noFill/>
        </p:spPr>
        <p:txBody>
          <a:bodyPr wrap="square" rtlCol="0">
            <a:spAutoFit/>
          </a:bodyPr>
          <a:lstStyle/>
          <a:p>
            <a:r>
              <a:rPr lang="en-US" dirty="0"/>
              <a:t>Logo du pays</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AD3B32C1-B568-4415-9CF6-6162BDACC347}" type="datetimeFigureOut">
              <a:rPr lang="fr-CH" smtClean="0"/>
            </a:fld>
            <a:endParaRPr lang="fr-CH"/>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fr-CH"/>
          </a:p>
        </p:txBody>
      </p:sp>
      <p:sp>
        <p:nvSpPr>
          <p:cNvPr id="4" name="Slide Number Placeholder 3"/>
          <p:cNvSpPr>
            <a:spLocks noGrp="1"/>
          </p:cNvSpPr>
          <p:nvPr>
            <p:ph type="sldNum" sz="quarter" idx="12"/>
          </p:nvPr>
        </p:nvSpPr>
        <p:spPr/>
        <p:txBody>
          <a:bodyPr/>
          <a:lstStyle/>
          <a:p>
            <a:fld id="{E332E7D9-385A-495E-A4D3-E175BE1CCD5B}" type="slidenum">
              <a:rPr lang="fr-CH" smtClean="0"/>
            </a:fld>
            <a:endParaRPr lang="fr-CH"/>
          </a:p>
        </p:txBody>
      </p:sp>
      <p:sp>
        <p:nvSpPr>
          <p:cNvPr id="5" name="TextBox 4"/>
          <p:cNvSpPr txBox="1"/>
          <p:nvPr userDrawn="1"/>
        </p:nvSpPr>
        <p:spPr>
          <a:xfrm>
            <a:off x="7687732" y="6169709"/>
            <a:ext cx="1286933" cy="646331"/>
          </a:xfrm>
          <a:prstGeom prst="rect">
            <a:avLst/>
          </a:prstGeom>
          <a:noFill/>
        </p:spPr>
        <p:txBody>
          <a:bodyPr wrap="square" rtlCol="0">
            <a:spAutoFit/>
          </a:bodyPr>
          <a:lstStyle/>
          <a:p>
            <a:r>
              <a:rPr lang="en-US" dirty="0"/>
              <a:t>Logo du pays</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image" Target="../media/image2.png"/><Relationship Id="rId14" Type="http://schemas.openxmlformats.org/officeDocument/2006/relationships/image" Target="../media/image1.png"/><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2.xml"/><Relationship Id="rId8" Type="http://schemas.openxmlformats.org/officeDocument/2006/relationships/slideLayout" Target="../slideLayouts/slideLayout21.xml"/><Relationship Id="rId7" Type="http://schemas.openxmlformats.org/officeDocument/2006/relationships/slideLayout" Target="../slideLayouts/slideLayout20.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3" Type="http://schemas.openxmlformats.org/officeDocument/2006/relationships/slideLayout" Target="../slideLayouts/slideLayout16.xml"/><Relationship Id="rId2" Type="http://schemas.openxmlformats.org/officeDocument/2006/relationships/slideLayout" Target="../slideLayouts/slideLayout15.xml"/><Relationship Id="rId12" Type="http://schemas.openxmlformats.org/officeDocument/2006/relationships/theme" Target="../theme/theme2.xml"/><Relationship Id="rId11" Type="http://schemas.openxmlformats.org/officeDocument/2006/relationships/slideLayout" Target="../slideLayouts/slideLayout24.xml"/><Relationship Id="rId10" Type="http://schemas.openxmlformats.org/officeDocument/2006/relationships/slideLayout" Target="../slideLayouts/slideLayout23.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a:solidFill>
            <a:schemeClr val="accent6">
              <a:lumMod val="75000"/>
            </a:schemeClr>
          </a:solidFill>
        </p:spPr>
        <p:txBody>
          <a:bodyPr vert="horz" lIns="91440" tIns="45720" rIns="91440" bIns="45720" rtlCol="0" anchor="ctr">
            <a:normAutofit/>
          </a:bodyPr>
          <a:lstStyle/>
          <a:p>
            <a:r>
              <a:rPr lang="en-US" dirty="0"/>
              <a:t>Click to edit Master title style</a:t>
            </a:r>
            <a:endParaRPr lang="fr-CH"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fr-CH"/>
          </a:p>
        </p:txBody>
      </p:sp>
      <p:sp>
        <p:nvSpPr>
          <p:cNvPr id="6" name="Slide Number Placeholder 5"/>
          <p:cNvSpPr>
            <a:spLocks noGrp="1"/>
          </p:cNvSpPr>
          <p:nvPr>
            <p:ph type="sldNum" sz="quarter" idx="4"/>
          </p:nvPr>
        </p:nvSpPr>
        <p:spPr>
          <a:xfrm>
            <a:off x="4642757"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32E7D9-385A-495E-A4D3-E175BE1CCD5B}" type="slidenum">
              <a:rPr lang="fr-CH" smtClean="0"/>
            </a:fld>
            <a:endParaRPr lang="fr-CH"/>
          </a:p>
        </p:txBody>
      </p:sp>
      <p:pic>
        <p:nvPicPr>
          <p:cNvPr id="7" name="Picture 6" descr="Logo, company name&#10;&#10;Description automatically generated"/>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32758" y="5833515"/>
            <a:ext cx="1395184" cy="1012245"/>
          </a:xfrm>
          <a:prstGeom prst="rect">
            <a:avLst/>
          </a:prstGeom>
        </p:spPr>
      </p:pic>
      <p:pic>
        <p:nvPicPr>
          <p:cNvPr id="8" name="Picture 7" descr="Logo&#10;&#10;Description automatically generated"/>
          <p:cNvPicPr>
            <a:picLocks noChangeAspect="1"/>
          </p:cNvPicPr>
          <p:nvPr userDrawn="1"/>
        </p:nvPicPr>
        <p:blipFill rotWithShape="1">
          <a:blip r:embed="rId15">
            <a:extLst>
              <a:ext uri="{28A0092B-C50C-407E-A947-70E740481C1C}">
                <a14:useLocalDpi xmlns:a14="http://schemas.microsoft.com/office/drawing/2010/main" val="0"/>
              </a:ext>
            </a:extLst>
          </a:blip>
          <a:srcRect t="9450" b="14663"/>
          <a:stretch>
            <a:fillRect/>
          </a:stretch>
        </p:blipFill>
        <p:spPr>
          <a:xfrm>
            <a:off x="9809099" y="5927271"/>
            <a:ext cx="1675279" cy="9184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CH"/>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fr-CH"/>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E2F93B-52B7-4A7C-AE6A-2B400351248C}" type="datetimeFigureOut">
              <a:rPr lang="fr-CH" smtClean="0"/>
            </a:fld>
            <a:endParaRPr lang="fr-CH"/>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H"/>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107898-E56C-4FC0-B2DB-F3A91A3C8991}" type="slidenum">
              <a:rPr lang="fr-CH" smtClean="0"/>
            </a:fld>
            <a:endParaRPr lang="fr-CH"/>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8526" y="4329220"/>
            <a:ext cx="5663773" cy="793997"/>
          </a:xfrm>
        </p:spPr>
        <p:txBody>
          <a:bodyPr>
            <a:normAutofit/>
          </a:bodyPr>
          <a:lstStyle/>
          <a:p>
            <a:pPr algn="ctr"/>
            <a:r>
              <a:rPr lang="en-GB" sz="2400" dirty="0"/>
              <a:t>Mali</a:t>
            </a:r>
            <a:endParaRPr lang="en-GB" sz="2400" dirty="0"/>
          </a:p>
        </p:txBody>
      </p:sp>
      <p:sp>
        <p:nvSpPr>
          <p:cNvPr id="3" name="TextBox 2"/>
          <p:cNvSpPr txBox="1"/>
          <p:nvPr/>
        </p:nvSpPr>
        <p:spPr>
          <a:xfrm>
            <a:off x="409074" y="2528780"/>
            <a:ext cx="11373852" cy="1077218"/>
          </a:xfrm>
          <a:prstGeom prst="rect">
            <a:avLst/>
          </a:prstGeom>
          <a:noFill/>
        </p:spPr>
        <p:txBody>
          <a:bodyPr wrap="square" rtlCol="0">
            <a:spAutoFit/>
          </a:bodyPr>
          <a:lstStyle/>
          <a:p>
            <a:pPr algn="ctr"/>
            <a:r>
              <a:rPr lang="en-US" sz="3200" b="1" dirty="0" err="1">
                <a:solidFill>
                  <a:schemeClr val="accent1">
                    <a:lumMod val="75000"/>
                  </a:schemeClr>
                </a:solidFill>
              </a:rPr>
              <a:t>Digitalisation</a:t>
            </a:r>
            <a:r>
              <a:rPr lang="en-US" sz="3200" b="1" dirty="0">
                <a:solidFill>
                  <a:schemeClr val="accent1">
                    <a:lumMod val="75000"/>
                  </a:schemeClr>
                </a:solidFill>
              </a:rPr>
              <a:t> de la </a:t>
            </a:r>
            <a:r>
              <a:rPr lang="en-US" sz="3200" b="1" dirty="0" err="1">
                <a:solidFill>
                  <a:schemeClr val="accent1">
                    <a:lumMod val="75000"/>
                  </a:schemeClr>
                </a:solidFill>
              </a:rPr>
              <a:t>campagne</a:t>
            </a:r>
            <a:r>
              <a:rPr lang="en-US" sz="3200" b="1" dirty="0">
                <a:solidFill>
                  <a:schemeClr val="accent1">
                    <a:lumMod val="75000"/>
                  </a:schemeClr>
                </a:solidFill>
              </a:rPr>
              <a:t> de Chimioprévention du </a:t>
            </a:r>
            <a:r>
              <a:rPr lang="en-US" sz="3200" b="1" dirty="0" err="1">
                <a:solidFill>
                  <a:schemeClr val="accent1">
                    <a:lumMod val="75000"/>
                  </a:schemeClr>
                </a:solidFill>
              </a:rPr>
              <a:t>Paludisme</a:t>
            </a:r>
            <a:r>
              <a:rPr lang="en-US" sz="3200" b="1" dirty="0">
                <a:solidFill>
                  <a:schemeClr val="accent1">
                    <a:lumMod val="75000"/>
                  </a:schemeClr>
                </a:solidFill>
              </a:rPr>
              <a:t> </a:t>
            </a:r>
            <a:r>
              <a:rPr lang="en-US" sz="3200" b="1" dirty="0" err="1">
                <a:solidFill>
                  <a:schemeClr val="accent1">
                    <a:lumMod val="75000"/>
                  </a:schemeClr>
                </a:solidFill>
              </a:rPr>
              <a:t>Saisonnier</a:t>
            </a:r>
            <a:r>
              <a:rPr lang="en-US" sz="3200" b="1" dirty="0">
                <a:solidFill>
                  <a:schemeClr val="accent1">
                    <a:lumMod val="75000"/>
                  </a:schemeClr>
                </a:solidFill>
              </a:rPr>
              <a:t> au Mali 2022-2024</a:t>
            </a:r>
            <a:endParaRPr lang="en-US" sz="3200" b="1" dirty="0">
              <a:solidFill>
                <a:schemeClr val="accent1">
                  <a:lumMod val="75000"/>
                </a:schemeClr>
              </a:solidFill>
            </a:endParaRPr>
          </a:p>
        </p:txBody>
      </p:sp>
      <p:sp>
        <p:nvSpPr>
          <p:cNvPr id="4" name="Title 1"/>
          <p:cNvSpPr txBox="1"/>
          <p:nvPr/>
        </p:nvSpPr>
        <p:spPr>
          <a:xfrm>
            <a:off x="0" y="234814"/>
            <a:ext cx="12192000" cy="1837337"/>
          </a:xfrm>
          <a:prstGeom prst="rect">
            <a:avLst/>
          </a:prstGeom>
          <a:solidFill>
            <a:schemeClr val="accent6">
              <a:lumMod val="75000"/>
            </a:schemeClr>
          </a:solidFill>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algn="ctr"/>
            <a:r>
              <a:rPr lang="fr-FR" dirty="0"/>
              <a:t>Réunion annuelle de l'Alliance SMC</a:t>
            </a:r>
            <a:r>
              <a:rPr lang="en-GB" dirty="0"/>
              <a:t> 2025</a:t>
            </a:r>
            <a:br>
              <a:rPr lang="en-GB" dirty="0"/>
            </a:br>
            <a:endParaRPr lang="en-GB" dirty="0"/>
          </a:p>
          <a:p>
            <a:pPr algn="ctr"/>
            <a:r>
              <a:rPr lang="en-GB" sz="2800" dirty="0"/>
              <a:t>Lomé – Togo </a:t>
            </a:r>
            <a:br>
              <a:rPr lang="en-GB" sz="2800" dirty="0"/>
            </a:br>
            <a:br>
              <a:rPr lang="en-GB" dirty="0"/>
            </a:br>
            <a:r>
              <a:rPr lang="en-GB" sz="2000" dirty="0"/>
              <a:t>25 – 28 </a:t>
            </a:r>
            <a:r>
              <a:rPr lang="en-US" sz="2000" dirty="0"/>
              <a:t>février</a:t>
            </a:r>
            <a:r>
              <a:rPr lang="en-GB" sz="2000" dirty="0"/>
              <a:t> 2025</a:t>
            </a:r>
            <a:endParaRPr lang="en-US" sz="2000" dirty="0"/>
          </a:p>
        </p:txBody>
      </p:sp>
      <p:sp>
        <p:nvSpPr>
          <p:cNvPr id="5" name="Google Shape;92;p1"/>
          <p:cNvSpPr txBox="1"/>
          <p:nvPr/>
        </p:nvSpPr>
        <p:spPr>
          <a:xfrm>
            <a:off x="2486819" y="5572148"/>
            <a:ext cx="6817305" cy="1168894"/>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R="0" algn="ctr" fontAlgn="auto">
              <a:lnSpc>
                <a:spcPct val="150000"/>
              </a:lnSpc>
              <a:spcBef>
                <a:spcPts val="0"/>
              </a:spcBef>
              <a:spcAft>
                <a:spcPts val="0"/>
              </a:spcAft>
              <a:buClr>
                <a:schemeClr val="dk1"/>
              </a:buClr>
              <a:buSzPts val="2000"/>
              <a:buFont typeface="Arial" panose="020B0604020202020204"/>
              <a:buNone/>
            </a:pPr>
            <a:r>
              <a:rPr lang="en-US" sz="1400" b="1" i="1" noProof="1">
                <a:solidFill>
                  <a:srgbClr val="0070C0"/>
                </a:solidFill>
                <a:latin typeface="Arial" panose="020B0604020202020204"/>
                <a:ea typeface="Arial" panose="020B0604020202020204"/>
                <a:cs typeface="Arial" panose="020B0604020202020204"/>
              </a:rPr>
              <a:t>Dr Aîssata </a:t>
            </a:r>
            <a:r>
              <a:rPr lang="en-US" sz="1200" b="1" i="1" noProof="1">
                <a:solidFill>
                  <a:srgbClr val="0070C0"/>
                </a:solidFill>
                <a:latin typeface="Arial" panose="020B0604020202020204"/>
                <a:ea typeface="Arial" panose="020B0604020202020204"/>
                <a:cs typeface="Arial" panose="020B0604020202020204"/>
              </a:rPr>
              <a:t>KONE, Directrice du PNLP</a:t>
            </a:r>
            <a:endParaRPr lang="en-US" sz="1200" b="1" i="1" noProof="1">
              <a:solidFill>
                <a:srgbClr val="0070C0"/>
              </a:solidFill>
              <a:latin typeface="Arial" panose="020B0604020202020204"/>
              <a:ea typeface="Arial" panose="020B0604020202020204"/>
              <a:cs typeface="Arial" panose="020B0604020202020204"/>
            </a:endParaRPr>
          </a:p>
          <a:p>
            <a:pPr marR="0" algn="ctr" fontAlgn="auto">
              <a:lnSpc>
                <a:spcPct val="150000"/>
              </a:lnSpc>
              <a:spcBef>
                <a:spcPts val="0"/>
              </a:spcBef>
              <a:spcAft>
                <a:spcPts val="0"/>
              </a:spcAft>
              <a:buClr>
                <a:schemeClr val="dk1"/>
              </a:buClr>
              <a:buSzPts val="2000"/>
              <a:buFont typeface="Arial" panose="020B0604020202020204"/>
              <a:buNone/>
            </a:pPr>
            <a:r>
              <a:rPr lang="en-US" sz="1200" b="1" i="1" noProof="1">
                <a:solidFill>
                  <a:srgbClr val="0070C0"/>
                </a:solidFill>
                <a:cs typeface="Arial" panose="020B0604020202020204"/>
              </a:rPr>
              <a:t>Dr Mady CISSOKO Point focal CPS</a:t>
            </a:r>
            <a:endParaRPr lang="en-US" sz="1200" b="1" i="1" noProof="1">
              <a:solidFill>
                <a:srgbClr val="0070C0"/>
              </a:solidFill>
              <a:cs typeface="Arial" panose="020B0604020202020204"/>
            </a:endParaRPr>
          </a:p>
          <a:p>
            <a:pPr marR="0" algn="ctr" fontAlgn="auto">
              <a:lnSpc>
                <a:spcPct val="150000"/>
              </a:lnSpc>
              <a:spcBef>
                <a:spcPts val="0"/>
              </a:spcBef>
              <a:spcAft>
                <a:spcPts val="0"/>
              </a:spcAft>
              <a:buClr>
                <a:schemeClr val="dk1"/>
              </a:buClr>
              <a:buSzPts val="2000"/>
              <a:buFont typeface="Arial" panose="020B0604020202020204"/>
              <a:buNone/>
            </a:pPr>
            <a:r>
              <a:rPr lang="en-US" sz="1200" b="1" i="1" noProof="1">
                <a:solidFill>
                  <a:srgbClr val="0070C0"/>
                </a:solidFill>
                <a:latin typeface="Arial" panose="020B0604020202020204"/>
                <a:ea typeface="Arial" panose="020B0604020202020204"/>
                <a:cs typeface="Arial" panose="020B0604020202020204"/>
              </a:rPr>
              <a:t>Dr Alassane BANGOURA, CRS </a:t>
            </a:r>
            <a:endParaRPr lang="en-US" b="1" i="1" noProof="1">
              <a:solidFill>
                <a:srgbClr val="0070C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0" y="0"/>
            <a:ext cx="12192000" cy="1074208"/>
          </a:xfrm>
        </p:spPr>
        <p:txBody>
          <a:bodyPr/>
          <a:lstStyle/>
          <a:p>
            <a:r>
              <a:rPr lang="en-US" sz="4400" dirty="0"/>
              <a:t>Les </a:t>
            </a:r>
            <a:r>
              <a:rPr lang="en-US" sz="4400" dirty="0" err="1"/>
              <a:t>léçons</a:t>
            </a:r>
            <a:r>
              <a:rPr lang="en-US" sz="4400" dirty="0"/>
              <a:t> apprises      </a:t>
            </a:r>
            <a:endParaRPr lang="en-US" sz="4400" dirty="0"/>
          </a:p>
        </p:txBody>
      </p:sp>
      <p:sp>
        <p:nvSpPr>
          <p:cNvPr id="3" name="Google Shape;158;g2073e6c94da_0_79"/>
          <p:cNvSpPr txBox="1"/>
          <p:nvPr/>
        </p:nvSpPr>
        <p:spPr>
          <a:xfrm>
            <a:off x="0" y="1074208"/>
            <a:ext cx="12110484" cy="5682193"/>
          </a:xfrm>
          <a:prstGeom prst="rect">
            <a:avLst/>
          </a:prstGeom>
          <a:noFill/>
          <a:ln>
            <a:noFill/>
          </a:ln>
        </p:spPr>
        <p:txBody>
          <a:bodyPr spcFirstLastPara="1" wrap="square" lIns="91425" tIns="45700" rIns="91425" bIns="45700" anchor="t" anchorCtr="0">
            <a:normAutofit/>
          </a:bodyPr>
          <a:lstStyle/>
          <a:p>
            <a:pPr marL="342900" indent="-342900" fontAlgn="auto">
              <a:lnSpc>
                <a:spcPct val="150000"/>
              </a:lnSpc>
              <a:spcBef>
                <a:spcPts val="360"/>
              </a:spcBef>
              <a:spcAft>
                <a:spcPts val="0"/>
              </a:spcAft>
              <a:buClr>
                <a:schemeClr val="dk1"/>
              </a:buClr>
              <a:buSzPts val="1100"/>
              <a:buFont typeface="Arial" panose="020B0604020202020204" pitchFamily="34" charset="0"/>
              <a:buChar char="•"/>
            </a:pPr>
            <a:r>
              <a:rPr lang="fr-FR" sz="2400" dirty="0">
                <a:solidFill>
                  <a:srgbClr val="0070C0"/>
                </a:solidFill>
                <a:latin typeface="Calibri" panose="020F0502020204030204"/>
                <a:ea typeface="Calibri" panose="020F0502020204030204"/>
                <a:cs typeface="Calibri" panose="020F0502020204030204"/>
              </a:rPr>
              <a:t>La digitalisation a facilité la collecte, le stockage et l'analyse des données en temps réel. Cela a permis une surveillance de la campagne et un redéploiement efficace des équipes de supervision vers les zones à problèmes </a:t>
            </a:r>
            <a:endParaRPr lang="fr-FR" sz="2400" dirty="0">
              <a:solidFill>
                <a:schemeClr val="dk1"/>
              </a:solidFill>
              <a:latin typeface="Calibri" panose="020F0502020204030204"/>
              <a:ea typeface="Calibri" panose="020F0502020204030204"/>
              <a:cs typeface="Calibri" panose="020F0502020204030204"/>
            </a:endParaRPr>
          </a:p>
          <a:p>
            <a:pPr marL="342900" indent="-342900" fontAlgn="auto">
              <a:lnSpc>
                <a:spcPct val="150000"/>
              </a:lnSpc>
              <a:spcBef>
                <a:spcPts val="360"/>
              </a:spcBef>
              <a:spcAft>
                <a:spcPts val="0"/>
              </a:spcAft>
              <a:buClr>
                <a:schemeClr val="dk1"/>
              </a:buClr>
              <a:buSzPts val="1100"/>
              <a:buFont typeface="Arial" panose="020B0604020202020204" pitchFamily="34" charset="0"/>
              <a:buChar char="•"/>
            </a:pPr>
            <a:r>
              <a:rPr lang="fr-FR" sz="2400" dirty="0">
                <a:solidFill>
                  <a:srgbClr val="0070C0"/>
                </a:solidFill>
                <a:latin typeface="Calibri" panose="020F0502020204030204"/>
                <a:ea typeface="Calibri" panose="020F0502020204030204"/>
                <a:cs typeface="Calibri" panose="020F0502020204030204"/>
              </a:rPr>
              <a:t>La mise à disposition des agents ICT4D a permis de surmonter certains problèmes de la digitalisation, notamment  la synchronisation des données, l’utilisation des tableaux de bord, extractions des données et suivi des équipes d’administration </a:t>
            </a:r>
            <a:endParaRPr lang="fr-FR" sz="2400" dirty="0">
              <a:solidFill>
                <a:srgbClr val="0070C0"/>
              </a:solidFill>
              <a:latin typeface="Calibri" panose="020F0502020204030204"/>
              <a:ea typeface="Calibri" panose="020F0502020204030204"/>
              <a:cs typeface="Calibri" panose="020F0502020204030204"/>
            </a:endParaRPr>
          </a:p>
          <a:p>
            <a:pPr marL="342900" indent="-342900" fontAlgn="auto">
              <a:lnSpc>
                <a:spcPct val="150000"/>
              </a:lnSpc>
              <a:spcBef>
                <a:spcPts val="360"/>
              </a:spcBef>
              <a:spcAft>
                <a:spcPts val="0"/>
              </a:spcAft>
              <a:buClr>
                <a:schemeClr val="dk1"/>
              </a:buClr>
              <a:buSzPts val="1100"/>
              <a:buFont typeface="Arial" panose="020B0604020202020204" pitchFamily="34" charset="0"/>
              <a:buChar char="•"/>
            </a:pPr>
            <a:r>
              <a:rPr lang="fr-FR" sz="2400" dirty="0">
                <a:solidFill>
                  <a:srgbClr val="0070C0"/>
                </a:solidFill>
                <a:latin typeface="Calibri" panose="020F0502020204030204"/>
                <a:ea typeface="Calibri" panose="020F0502020204030204"/>
                <a:cs typeface="Calibri" panose="020F0502020204030204"/>
              </a:rPr>
              <a:t>Le maintien des superviseurs dans la même localité à favorisé une approche de supervision formative, renforçant ainsi la qualité et l’efficacité des interventions sur le terrain</a:t>
            </a:r>
            <a:endParaRPr sz="2800" cap="none" noProof="1">
              <a:solidFill>
                <a:schemeClr val="dk1"/>
              </a:solidFill>
              <a:latin typeface="Calibri" panose="020F0502020204030204"/>
              <a:ea typeface="Calibri" panose="020F0502020204030204"/>
              <a:cs typeface="Calibri" panose="020F0502020204030204"/>
              <a:sym typeface="Calibri" panose="020F0502020204030204"/>
            </a:endParaRPr>
          </a:p>
        </p:txBody>
      </p:sp>
      <p:pic>
        <p:nvPicPr>
          <p:cNvPr id="2" name="Image 1" descr="Une image contenant symbole, logo, cercle, Emblème&#10;&#10;Le contenu généré par l’IA peut être incorrect."/>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7803845" y="6143081"/>
            <a:ext cx="701177" cy="701177"/>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0" y="0"/>
            <a:ext cx="12192000" cy="1074208"/>
          </a:xfrm>
        </p:spPr>
        <p:txBody>
          <a:bodyPr/>
          <a:lstStyle/>
          <a:p>
            <a:r>
              <a:rPr lang="en-US" sz="4400" dirty="0"/>
              <a:t>Conclusion      </a:t>
            </a:r>
            <a:endParaRPr lang="en-US" sz="4400" dirty="0"/>
          </a:p>
        </p:txBody>
      </p:sp>
      <p:sp>
        <p:nvSpPr>
          <p:cNvPr id="4" name="ZoneTexte 3"/>
          <p:cNvSpPr txBox="1"/>
          <p:nvPr/>
        </p:nvSpPr>
        <p:spPr>
          <a:xfrm>
            <a:off x="106326" y="1488559"/>
            <a:ext cx="11982893" cy="3964355"/>
          </a:xfrm>
          <a:prstGeom prst="rect">
            <a:avLst/>
          </a:prstGeom>
          <a:noFill/>
        </p:spPr>
        <p:txBody>
          <a:bodyPr wrap="square">
            <a:spAutoFit/>
          </a:bodyPr>
          <a:lstStyle/>
          <a:p>
            <a:pPr marL="342900" indent="-342900">
              <a:lnSpc>
                <a:spcPct val="150000"/>
              </a:lnSpc>
              <a:spcBef>
                <a:spcPts val="360"/>
              </a:spcBef>
              <a:buClr>
                <a:schemeClr val="dk1"/>
              </a:buClr>
              <a:buSzPts val="1100"/>
              <a:buFont typeface="Arial" panose="020B0604020202020204" pitchFamily="34" charset="0"/>
              <a:buChar char="•"/>
            </a:pPr>
            <a:r>
              <a:rPr lang="fr-FR" sz="2400" dirty="0">
                <a:solidFill>
                  <a:srgbClr val="0070C0"/>
                </a:solidFill>
                <a:latin typeface="Calibri" panose="020F0502020204030204"/>
                <a:ea typeface="Calibri" panose="020F0502020204030204"/>
                <a:cs typeface="Calibri" panose="020F0502020204030204"/>
              </a:rPr>
              <a:t>Depuis 2022, la digitalisation des campagnes de santé au Mali a été progressivement mise en œuvre, débutant avec la CPS dans 10 districts sanitaires avant d’être étendue à 16. Cette transformation a significativement amélioré la disponibilité et la qualité des données, renforcé ainsi la prise de décision et l’efficacité des interventions.</a:t>
            </a:r>
            <a:endParaRPr lang="fr-FR" sz="2400" dirty="0">
              <a:solidFill>
                <a:srgbClr val="0070C0"/>
              </a:solidFill>
              <a:latin typeface="Calibri" panose="020F0502020204030204"/>
              <a:ea typeface="Calibri" panose="020F0502020204030204"/>
              <a:cs typeface="Calibri" panose="020F0502020204030204"/>
            </a:endParaRPr>
          </a:p>
          <a:p>
            <a:pPr marL="342900" indent="-342900">
              <a:lnSpc>
                <a:spcPct val="150000"/>
              </a:lnSpc>
              <a:spcBef>
                <a:spcPts val="360"/>
              </a:spcBef>
              <a:buClr>
                <a:schemeClr val="dk1"/>
              </a:buClr>
              <a:buSzPts val="1100"/>
              <a:buFont typeface="Arial" panose="020B0604020202020204" pitchFamily="34" charset="0"/>
              <a:buChar char="•"/>
            </a:pPr>
            <a:r>
              <a:rPr lang="fr-FR" sz="2400" dirty="0">
                <a:solidFill>
                  <a:srgbClr val="0070C0"/>
                </a:solidFill>
                <a:latin typeface="Calibri" panose="020F0502020204030204"/>
                <a:ea typeface="Calibri" panose="020F0502020204030204"/>
                <a:cs typeface="Calibri" panose="020F0502020204030204"/>
              </a:rPr>
              <a:t>Cependant, des défis persistent pour assurer sa pérennisation. Une évaluation est en cours afin d’identifier les axes d’amélioration et d’élaborer un plan d’action stratégique en vue d’une intégration durable de la digitalisation dans les campagnes de santé au Mali. </a:t>
            </a:r>
            <a:endParaRPr lang="fr-FR" sz="2400" dirty="0">
              <a:solidFill>
                <a:srgbClr val="0070C0"/>
              </a:solidFill>
              <a:latin typeface="Calibri" panose="020F0502020204030204"/>
              <a:ea typeface="Calibri" panose="020F0502020204030204"/>
              <a:cs typeface="Calibri" panose="020F0502020204030204"/>
            </a:endParaRPr>
          </a:p>
        </p:txBody>
      </p:sp>
      <p:pic>
        <p:nvPicPr>
          <p:cNvPr id="2" name="Image 1" descr="Une image contenant symbole, logo, cercle, Emblème&#10;&#10;Le contenu généré par l’IA peut être incorrect."/>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7803845" y="6143081"/>
            <a:ext cx="701177" cy="701177"/>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58159"/>
            <a:ext cx="12192000" cy="1325563"/>
          </a:xfrm>
        </p:spPr>
        <p:txBody>
          <a:bodyPr>
            <a:normAutofit/>
          </a:bodyPr>
          <a:lstStyle/>
          <a:p>
            <a:pPr algn="ctr"/>
            <a:r>
              <a:rPr lang="en-US" sz="3200" b="1" dirty="0"/>
              <a:t>Merci</a:t>
            </a:r>
            <a:endParaRPr lang="en-US" sz="3200" b="1" dirty="0"/>
          </a:p>
        </p:txBody>
      </p:sp>
      <p:pic>
        <p:nvPicPr>
          <p:cNvPr id="3" name="Image 2" descr="Une image contenant symbole, logo, cercle, Emblème&#10;&#10;Le contenu généré par l’IA peut être incorrect."/>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7803845" y="6143081"/>
            <a:ext cx="701177" cy="70117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oogle Shape;102;g207aaa14ad4_0_32"/>
          <p:cNvGraphicFramePr/>
          <p:nvPr/>
        </p:nvGraphicFramePr>
        <p:xfrm>
          <a:off x="0" y="1105679"/>
          <a:ext cx="11844421" cy="5052772"/>
        </p:xfrm>
        <a:graphic>
          <a:graphicData uri="http://schemas.openxmlformats.org/drawingml/2006/table">
            <a:tbl>
              <a:tblPr>
                <a:noFill/>
              </a:tblPr>
              <a:tblGrid>
                <a:gridCol w="5067138"/>
                <a:gridCol w="3443992"/>
                <a:gridCol w="3333291"/>
              </a:tblGrid>
              <a:tr h="360588">
                <a:tc>
                  <a:txBody>
                    <a:bodyPr/>
                    <a:lstStyle/>
                    <a:p>
                      <a:pPr marL="0" lvl="0" indent="0" algn="l" rtl="0">
                        <a:spcBef>
                          <a:spcPts val="0"/>
                        </a:spcBef>
                        <a:spcAft>
                          <a:spcPts val="0"/>
                        </a:spcAft>
                        <a:buNone/>
                      </a:pPr>
                      <a:endParaRPr sz="1800" dirty="0"/>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solidFill>
                      <a:srgbClr val="CFD7E7"/>
                    </a:solidFill>
                  </a:tcPr>
                </a:tc>
                <a:tc>
                  <a:txBody>
                    <a:bodyPr/>
                    <a:lstStyle/>
                    <a:p>
                      <a:pPr marL="0" lvl="0" indent="0" algn="ctr" rtl="0">
                        <a:spcBef>
                          <a:spcPts val="0"/>
                        </a:spcBef>
                        <a:spcAft>
                          <a:spcPts val="0"/>
                        </a:spcAft>
                        <a:buNone/>
                      </a:pPr>
                      <a:r>
                        <a:rPr lang="fr-FR" sz="1800" b="1" dirty="0"/>
                        <a:t>2024</a:t>
                      </a:r>
                      <a:endParaRPr sz="1800" b="1" dirty="0"/>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solidFill>
                      <a:srgbClr val="CFD7E7"/>
                    </a:solidFill>
                  </a:tcPr>
                </a:tc>
                <a:tc>
                  <a:txBody>
                    <a:bodyPr/>
                    <a:lstStyle/>
                    <a:p>
                      <a:pPr marL="0" lvl="0" indent="0" algn="ctr" rtl="0">
                        <a:spcBef>
                          <a:spcPts val="0"/>
                        </a:spcBef>
                        <a:spcAft>
                          <a:spcPts val="0"/>
                        </a:spcAft>
                        <a:buNone/>
                      </a:pPr>
                      <a:r>
                        <a:rPr lang="fr-FR" sz="1800" b="1" dirty="0"/>
                        <a:t>2025</a:t>
                      </a:r>
                      <a:endParaRPr sz="1800" b="1" dirty="0"/>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solidFill>
                      <a:srgbClr val="CFD7E7"/>
                    </a:solidFill>
                  </a:tcPr>
                </a:tc>
              </a:tr>
              <a:tr h="576956">
                <a:tc>
                  <a:txBody>
                    <a:bodyPr/>
                    <a:lstStyle/>
                    <a:p>
                      <a:pPr marL="0" lvl="0" indent="0" algn="l" rtl="0">
                        <a:spcBef>
                          <a:spcPts val="0"/>
                        </a:spcBef>
                        <a:spcAft>
                          <a:spcPts val="0"/>
                        </a:spcAft>
                        <a:buNone/>
                      </a:pPr>
                      <a:r>
                        <a:rPr lang="fr-FR" sz="1800" b="1" dirty="0"/>
                        <a:t>Dates de début et de fin</a:t>
                      </a:r>
                      <a:endParaRPr sz="1800" b="1" dirty="0"/>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800" dirty="0"/>
                        <a:t>18 Juillet au 14 </a:t>
                      </a:r>
                      <a:r>
                        <a:rPr lang="en-US" sz="1800" b="1" kern="1200" dirty="0">
                          <a:solidFill>
                            <a:schemeClr val="tx1"/>
                          </a:solidFill>
                          <a:latin typeface="+mn-lt"/>
                          <a:ea typeface="+mn-ea"/>
                          <a:cs typeface="+mn-cs"/>
                        </a:rPr>
                        <a:t>Novembre2024</a:t>
                      </a:r>
                      <a:endParaRPr sz="1800" b="1" kern="1200" dirty="0">
                        <a:solidFill>
                          <a:schemeClr val="tx1"/>
                        </a:solidFill>
                        <a:latin typeface="+mn-lt"/>
                        <a:ea typeface="+mn-ea"/>
                        <a:cs typeface="+mn-cs"/>
                      </a:endParaRPr>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800" dirty="0"/>
                        <a:t>17 Juillet au 13 </a:t>
                      </a:r>
                      <a:r>
                        <a:rPr lang="en-US" sz="1800" kern="1200" dirty="0">
                          <a:solidFill>
                            <a:schemeClr val="tx1"/>
                          </a:solidFill>
                          <a:latin typeface="+mn-lt"/>
                          <a:ea typeface="+mn-ea"/>
                          <a:cs typeface="+mn-cs"/>
                        </a:rPr>
                        <a:t>Novembre 2025</a:t>
                      </a:r>
                      <a:endParaRPr sz="1800" kern="1200" dirty="0">
                        <a:solidFill>
                          <a:schemeClr val="tx1"/>
                        </a:solidFill>
                        <a:latin typeface="+mn-lt"/>
                        <a:ea typeface="+mn-ea"/>
                        <a:cs typeface="+mn-cs"/>
                      </a:endParaRPr>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tr>
              <a:tr h="360588">
                <a:tc>
                  <a:txBody>
                    <a:bodyPr/>
                    <a:lstStyle/>
                    <a:p>
                      <a:pPr marL="0" lvl="0" indent="0" algn="l" rtl="0">
                        <a:spcBef>
                          <a:spcPts val="0"/>
                        </a:spcBef>
                        <a:spcAft>
                          <a:spcPts val="0"/>
                        </a:spcAft>
                        <a:buNone/>
                      </a:pPr>
                      <a:r>
                        <a:rPr lang="fr-FR" sz="1800" b="1"/>
                        <a:t>Nombre de cycles</a:t>
                      </a:r>
                      <a:endParaRPr sz="1800" b="1"/>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800" dirty="0"/>
                        <a:t>3 à 59 </a:t>
                      </a:r>
                      <a:r>
                        <a:rPr lang="en-US" sz="1800" dirty="0" err="1"/>
                        <a:t>mois</a:t>
                      </a:r>
                      <a:endParaRPr sz="1800" dirty="0"/>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panose="020B0604020202020204"/>
                        <a:buNone/>
                        <a:defRPr/>
                      </a:pPr>
                      <a:r>
                        <a:rPr lang="en-US" sz="1800" dirty="0"/>
                        <a:t>3 à 59 </a:t>
                      </a:r>
                      <a:r>
                        <a:rPr lang="en-US" sz="1800" dirty="0" err="1"/>
                        <a:t>mois</a:t>
                      </a:r>
                      <a:endParaRPr lang="en-US" sz="1800" dirty="0"/>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tr>
              <a:tr h="360588">
                <a:tc>
                  <a:txBody>
                    <a:bodyPr/>
                    <a:lstStyle/>
                    <a:p>
                      <a:pPr marL="0" lvl="0" indent="0" algn="l" rtl="0">
                        <a:spcBef>
                          <a:spcPts val="0"/>
                        </a:spcBef>
                        <a:spcAft>
                          <a:spcPts val="0"/>
                        </a:spcAft>
                        <a:buNone/>
                      </a:pPr>
                      <a:r>
                        <a:rPr lang="fr-FR" sz="1800" b="1" dirty="0"/>
                        <a:t>Nombre de districts ciblés</a:t>
                      </a:r>
                      <a:endParaRPr sz="1800" b="1" dirty="0"/>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800" dirty="0"/>
                        <a:t>58</a:t>
                      </a:r>
                      <a:endParaRPr sz="1800" dirty="0"/>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lgn="ctr">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800" dirty="0"/>
                        <a:t>57</a:t>
                      </a:r>
                      <a:endParaRPr sz="1800" dirty="0"/>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lgn="ctr">
                      <a:solidFill>
                        <a:srgbClr val="9E9E9E"/>
                      </a:solidFill>
                      <a:prstDash val="solid"/>
                      <a:round/>
                      <a:headEnd type="none" w="sm" len="sm"/>
                      <a:tailEnd type="none" w="sm" len="sm"/>
                    </a:lnB>
                  </a:tcPr>
                </a:tc>
              </a:tr>
              <a:tr h="360588">
                <a:tc>
                  <a:txBody>
                    <a:bodyPr/>
                    <a:lstStyle/>
                    <a:p>
                      <a:pPr marL="0" marR="0" lvl="0" indent="0" algn="l" rtl="0">
                        <a:lnSpc>
                          <a:spcPct val="100000"/>
                        </a:lnSpc>
                        <a:spcBef>
                          <a:spcPts val="0"/>
                        </a:spcBef>
                        <a:spcAft>
                          <a:spcPts val="0"/>
                        </a:spcAft>
                        <a:buClr>
                          <a:srgbClr val="000000"/>
                        </a:buClr>
                        <a:buFont typeface="Arial" panose="020B0604020202020204"/>
                        <a:buNone/>
                      </a:pPr>
                      <a:r>
                        <a:rPr lang="fr-FR" sz="1800" b="1" i="0" u="none" strike="noStrike" cap="none" dirty="0">
                          <a:solidFill>
                            <a:schemeClr val="tx1"/>
                          </a:solidFill>
                          <a:latin typeface="+mn-lt"/>
                          <a:ea typeface="+mn-ea"/>
                          <a:cs typeface="+mn-cs"/>
                          <a:sym typeface="Arial" panose="020B0604020202020204"/>
                        </a:rPr>
                        <a:t>Nombre d'enfants couverts</a:t>
                      </a:r>
                      <a:endParaRPr sz="1800" b="1" i="0" u="none" strike="noStrike" cap="none" dirty="0">
                        <a:solidFill>
                          <a:schemeClr val="tx1"/>
                        </a:solidFill>
                        <a:latin typeface="+mn-lt"/>
                        <a:ea typeface="+mn-ea"/>
                        <a:cs typeface="+mn-cs"/>
                        <a:sym typeface="Arial" panose="020B0604020202020204"/>
                      </a:endParaRPr>
                    </a:p>
                  </a:txBody>
                  <a:tcPr marL="91425" marR="91425" marT="91425" marB="91425">
                    <a:lnL w="19050" cap="flat" cmpd="sng">
                      <a:solidFill>
                        <a:srgbClr val="9E9E9E"/>
                      </a:solidFill>
                      <a:prstDash val="solid"/>
                      <a:round/>
                      <a:headEnd type="none" w="sm" len="sm"/>
                      <a:tailEnd type="none" w="sm" len="sm"/>
                    </a:lnL>
                    <a:lnR w="19050" cap="flat" cmpd="sng" algn="ctr">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tc>
                  <a:txBody>
                    <a:bodyPr/>
                    <a:lstStyle/>
                    <a:p>
                      <a:pPr marL="0" marR="0" lvl="0" indent="0" algn="ctr" rtl="0" fontAlgn="b">
                        <a:lnSpc>
                          <a:spcPct val="100000"/>
                        </a:lnSpc>
                        <a:spcBef>
                          <a:spcPts val="0"/>
                        </a:spcBef>
                        <a:spcAft>
                          <a:spcPts val="0"/>
                        </a:spcAft>
                        <a:buClr>
                          <a:srgbClr val="000000"/>
                        </a:buClr>
                        <a:buFont typeface="Arial" panose="020B0604020202020204"/>
                        <a:buNone/>
                      </a:pPr>
                      <a:r>
                        <a:rPr lang="en-US" sz="1800" b="0" i="0" u="none" strike="noStrike" cap="none" dirty="0">
                          <a:solidFill>
                            <a:schemeClr val="tx1"/>
                          </a:solidFill>
                          <a:latin typeface="+mn-lt"/>
                          <a:ea typeface="+mn-ea"/>
                          <a:cs typeface="+mn-cs"/>
                          <a:sym typeface="Arial" panose="020B0604020202020204"/>
                        </a:rPr>
                        <a:t>     4,021,834 </a:t>
                      </a:r>
                      <a:endParaRPr lang="en-US" sz="1800" b="0" i="0" u="none" strike="noStrike" cap="none" dirty="0">
                        <a:solidFill>
                          <a:schemeClr val="tx1"/>
                        </a:solidFill>
                        <a:latin typeface="+mn-lt"/>
                        <a:ea typeface="+mn-ea"/>
                        <a:cs typeface="+mn-cs"/>
                        <a:sym typeface="Arial" panose="020B0604020202020204"/>
                      </a:endParaRPr>
                    </a:p>
                  </a:txBody>
                  <a:tcPr marL="6350" marR="6350" marT="6350" marB="0" anchor="ctr">
                    <a:lnL w="19050" cap="flat" cmpd="sng">
                      <a:solidFill>
                        <a:srgbClr val="9E9E9E"/>
                      </a:solidFill>
                      <a:prstDash val="solid"/>
                      <a:round/>
                      <a:headEnd type="none" w="sm" len="sm"/>
                      <a:tailEnd type="none" w="sm" len="sm"/>
                    </a:lnL>
                    <a:lnR w="19050" cap="flat" cmpd="sng" algn="ctr">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tc>
                  <a:txBody>
                    <a:bodyPr/>
                    <a:lstStyle/>
                    <a:p>
                      <a:pPr marL="0" marR="0" lvl="0" indent="0" algn="ctr" rtl="0" fontAlgn="ctr">
                        <a:lnSpc>
                          <a:spcPct val="100000"/>
                        </a:lnSpc>
                        <a:spcBef>
                          <a:spcPts val="0"/>
                        </a:spcBef>
                        <a:spcAft>
                          <a:spcPts val="0"/>
                        </a:spcAft>
                        <a:buClr>
                          <a:srgbClr val="000000"/>
                        </a:buClr>
                        <a:buFont typeface="Arial" panose="020B0604020202020204"/>
                        <a:buNone/>
                      </a:pPr>
                      <a:r>
                        <a:rPr lang="en-US" sz="1800" b="0" i="0" u="none" strike="noStrike" cap="none" dirty="0">
                          <a:solidFill>
                            <a:schemeClr val="tx1"/>
                          </a:solidFill>
                          <a:latin typeface="+mn-lt"/>
                          <a:ea typeface="+mn-ea"/>
                          <a:cs typeface="+mn-cs"/>
                          <a:sym typeface="Arial" panose="020B0604020202020204"/>
                        </a:rPr>
                        <a:t>         3,837,743 </a:t>
                      </a:r>
                      <a:endParaRPr lang="en-US" sz="1800" b="0" i="0" u="none" strike="noStrike" cap="none" dirty="0">
                        <a:solidFill>
                          <a:schemeClr val="tx1"/>
                        </a:solidFill>
                        <a:latin typeface="+mn-lt"/>
                        <a:ea typeface="+mn-ea"/>
                        <a:cs typeface="+mn-cs"/>
                        <a:sym typeface="Arial" panose="020B0604020202020204"/>
                      </a:endParaRPr>
                    </a:p>
                  </a:txBody>
                  <a:tcPr marL="6350" marR="6350" marT="6350" marB="0" anchor="ctr">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tr>
              <a:tr h="360588">
                <a:tc>
                  <a:txBody>
                    <a:bodyPr/>
                    <a:lstStyle/>
                    <a:p>
                      <a:pPr marL="0" lvl="0" indent="0" algn="l" rtl="0">
                        <a:spcBef>
                          <a:spcPts val="0"/>
                        </a:spcBef>
                        <a:spcAft>
                          <a:spcPts val="0"/>
                        </a:spcAft>
                        <a:buNone/>
                      </a:pPr>
                      <a:r>
                        <a:rPr lang="fr-FR" sz="1800" b="1"/>
                        <a:t>Tranches d'âge couvertes</a:t>
                      </a:r>
                      <a:endParaRPr sz="1800" b="1"/>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800" dirty="0"/>
                        <a:t>3-59 </a:t>
                      </a:r>
                      <a:r>
                        <a:rPr lang="en-US" sz="1800" dirty="0" err="1"/>
                        <a:t>mois</a:t>
                      </a:r>
                      <a:r>
                        <a:rPr lang="en-US" sz="1800" dirty="0"/>
                        <a:t> et 60-120 </a:t>
                      </a:r>
                      <a:r>
                        <a:rPr lang="en-US" sz="1800" dirty="0" err="1"/>
                        <a:t>mois</a:t>
                      </a:r>
                      <a:r>
                        <a:rPr lang="en-US" sz="1800" dirty="0"/>
                        <a:t> </a:t>
                      </a:r>
                      <a:endParaRPr sz="1800" dirty="0"/>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lgn="ctr">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800" dirty="0"/>
                        <a:t>3-59 </a:t>
                      </a:r>
                      <a:r>
                        <a:rPr lang="en-US" sz="1800" dirty="0" err="1"/>
                        <a:t>mois</a:t>
                      </a:r>
                      <a:r>
                        <a:rPr lang="en-US" sz="1800" dirty="0"/>
                        <a:t> </a:t>
                      </a:r>
                      <a:endParaRPr sz="1800" dirty="0"/>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lgn="ctr">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tr>
              <a:tr h="584355">
                <a:tc>
                  <a:txBody>
                    <a:bodyPr/>
                    <a:lstStyle/>
                    <a:p>
                      <a:pPr marL="0" lvl="0" indent="0" algn="l" rtl="0">
                        <a:spcBef>
                          <a:spcPts val="0"/>
                        </a:spcBef>
                        <a:spcAft>
                          <a:spcPts val="0"/>
                        </a:spcAft>
                        <a:buNone/>
                      </a:pPr>
                      <a:r>
                        <a:rPr lang="fr-FR" sz="1800" b="1" dirty="0"/>
                        <a:t>Couverture (% d'enfants ciblés recevant tous les cycles)</a:t>
                      </a:r>
                      <a:endParaRPr sz="1800" b="1" dirty="0"/>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800" dirty="0"/>
                        <a:t>82,6 % </a:t>
                      </a:r>
                      <a:endParaRPr sz="1800" dirty="0"/>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800" dirty="0"/>
                        <a:t>90 % </a:t>
                      </a:r>
                      <a:endParaRPr sz="1800" dirty="0"/>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tr>
              <a:tr h="869367">
                <a:tc>
                  <a:txBody>
                    <a:bodyPr/>
                    <a:lstStyle/>
                    <a:p>
                      <a:pPr marL="0" lvl="0" indent="0" algn="l" rtl="0">
                        <a:spcBef>
                          <a:spcPts val="0"/>
                        </a:spcBef>
                        <a:spcAft>
                          <a:spcPts val="0"/>
                        </a:spcAft>
                        <a:buNone/>
                      </a:pPr>
                      <a:r>
                        <a:rPr lang="fr-FR" sz="1600" b="1" dirty="0"/>
                        <a:t>Des tests de résistance aux médicaments ou des études d'efficacité ont-ils été réalisés? (O/N)</a:t>
                      </a:r>
                      <a:endParaRPr sz="1600" b="1" dirty="0"/>
                    </a:p>
                  </a:txBody>
                  <a:tcPr marL="91425" marR="91425" marT="91425" marB="91425">
                    <a:lnL w="19050" cap="flat" cmpd="sng">
                      <a:solidFill>
                        <a:srgbClr val="9E9E9E"/>
                      </a:solidFill>
                      <a:prstDash val="solid"/>
                      <a:round/>
                      <a:headEnd type="none" w="sm" len="sm"/>
                      <a:tailEnd type="none" w="sm" len="sm"/>
                    </a:lnL>
                    <a:lnR w="19050" cap="flat" cmpd="sng" algn="ctr">
                      <a:solidFill>
                        <a:srgbClr val="9E9E9E"/>
                      </a:solidFill>
                      <a:prstDash val="solid"/>
                      <a:round/>
                      <a:headEnd type="none" w="sm" len="sm"/>
                      <a:tailEnd type="none" w="sm" len="sm"/>
                    </a:lnR>
                    <a:lnT w="19050" cap="flat" cmpd="sng" algn="ctr">
                      <a:solidFill>
                        <a:srgbClr val="9E9E9E"/>
                      </a:solidFill>
                      <a:prstDash val="solid"/>
                      <a:round/>
                      <a:headEnd type="none" w="sm" len="sm"/>
                      <a:tailEnd type="none" w="sm" len="sm"/>
                    </a:lnT>
                    <a:lnB w="19050" cap="flat" cmpd="sng" algn="ctr">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800" dirty="0"/>
                        <a:t>NA</a:t>
                      </a:r>
                      <a:endParaRPr sz="1800" dirty="0"/>
                    </a:p>
                  </a:txBody>
                  <a:tcPr marL="91425" marR="91425" marT="91425" marB="91425">
                    <a:lnL w="19050" cap="flat" cmpd="sng" algn="ctr">
                      <a:solidFill>
                        <a:srgbClr val="9E9E9E"/>
                      </a:solidFill>
                      <a:prstDash val="solid"/>
                      <a:round/>
                      <a:headEnd type="none" w="sm" len="sm"/>
                      <a:tailEnd type="none" w="sm" len="sm"/>
                    </a:lnL>
                    <a:lnR w="19050" cap="flat" cmpd="sng" algn="ctr">
                      <a:solidFill>
                        <a:srgbClr val="9E9E9E"/>
                      </a:solidFill>
                      <a:prstDash val="solid"/>
                      <a:round/>
                      <a:headEnd type="none" w="sm" len="sm"/>
                      <a:tailEnd type="none" w="sm" len="sm"/>
                    </a:lnR>
                    <a:lnT w="19050" cap="flat" cmpd="sng" algn="ctr">
                      <a:solidFill>
                        <a:srgbClr val="9E9E9E"/>
                      </a:solidFill>
                      <a:prstDash val="solid"/>
                      <a:round/>
                      <a:headEnd type="none" w="sm" len="sm"/>
                      <a:tailEnd type="none" w="sm" len="sm"/>
                    </a:lnT>
                    <a:lnB w="19050" cap="flat" cmpd="sng" algn="ctr">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800" dirty="0"/>
                        <a:t>Oui sur </a:t>
                      </a:r>
                      <a:r>
                        <a:rPr lang="en-US" sz="1800" dirty="0" err="1"/>
                        <a:t>financement</a:t>
                      </a:r>
                      <a:r>
                        <a:rPr lang="en-US" sz="1800" dirty="0"/>
                        <a:t> de PMI </a:t>
                      </a:r>
                      <a:endParaRPr sz="1800" dirty="0"/>
                    </a:p>
                  </a:txBody>
                  <a:tcPr marL="91425" marR="91425" marT="91425" marB="91425">
                    <a:lnL w="19050" cap="flat" cmpd="sng" algn="ctr">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lgn="ctr">
                      <a:solidFill>
                        <a:srgbClr val="9E9E9E"/>
                      </a:solidFill>
                      <a:prstDash val="solid"/>
                      <a:round/>
                      <a:headEnd type="none" w="sm" len="sm"/>
                      <a:tailEnd type="none" w="sm" len="sm"/>
                    </a:lnT>
                    <a:lnB w="19050" cap="flat" cmpd="sng" algn="ctr">
                      <a:solidFill>
                        <a:srgbClr val="9E9E9E"/>
                      </a:solidFill>
                      <a:prstDash val="solid"/>
                      <a:round/>
                      <a:headEnd type="none" w="sm" len="sm"/>
                      <a:tailEnd type="none" w="sm" len="sm"/>
                    </a:lnB>
                  </a:tcPr>
                </a:tc>
              </a:tr>
              <a:tr h="589109">
                <a:tc>
                  <a:txBody>
                    <a:bodyPr/>
                    <a:lstStyle/>
                    <a:p>
                      <a:pPr marL="0" lvl="0" indent="0" algn="l" rtl="0">
                        <a:spcBef>
                          <a:spcPts val="0"/>
                        </a:spcBef>
                        <a:spcAft>
                          <a:spcPts val="0"/>
                        </a:spcAft>
                        <a:buNone/>
                      </a:pPr>
                      <a:r>
                        <a:rPr lang="fr-CH" sz="1600" b="1" dirty="0"/>
                        <a:t>Gap </a:t>
                      </a:r>
                      <a:endParaRPr lang="fr-CH" sz="1600" b="1" dirty="0"/>
                    </a:p>
                  </a:txBody>
                  <a:tcPr marL="91425" marR="91425" marT="91425" marB="91425">
                    <a:lnL w="19050" cap="flat" cmpd="sng">
                      <a:solidFill>
                        <a:srgbClr val="9E9E9E"/>
                      </a:solidFill>
                      <a:prstDash val="solid"/>
                      <a:round/>
                      <a:headEnd type="none" w="sm" len="sm"/>
                      <a:tailEnd type="none" w="sm" len="sm"/>
                    </a:lnL>
                    <a:lnR w="19050" cap="flat" cmpd="sng" algn="ctr">
                      <a:solidFill>
                        <a:srgbClr val="9E9E9E"/>
                      </a:solidFill>
                      <a:prstDash val="solid"/>
                      <a:round/>
                      <a:headEnd type="none" w="sm" len="sm"/>
                      <a:tailEnd type="none" w="sm" len="sm"/>
                    </a:lnR>
                    <a:lnT w="19050" cap="flat" cmpd="sng" algn="ctr">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endParaRPr sz="1800" dirty="0"/>
                    </a:p>
                  </a:txBody>
                  <a:tcPr marL="91425" marR="91425" marT="91425" marB="91425">
                    <a:lnL w="19050" cap="flat" cmpd="sng" algn="ctr">
                      <a:solidFill>
                        <a:srgbClr val="9E9E9E"/>
                      </a:solidFill>
                      <a:prstDash val="solid"/>
                      <a:round/>
                      <a:headEnd type="none" w="sm" len="sm"/>
                      <a:tailEnd type="none" w="sm" len="sm"/>
                    </a:lnL>
                    <a:lnR w="19050" cap="flat" cmpd="sng" algn="ctr">
                      <a:solidFill>
                        <a:srgbClr val="9E9E9E"/>
                      </a:solidFill>
                      <a:prstDash val="solid"/>
                      <a:round/>
                      <a:headEnd type="none" w="sm" len="sm"/>
                      <a:tailEnd type="none" w="sm" len="sm"/>
                    </a:lnR>
                    <a:lnT w="19050" cap="flat" cmpd="sng" algn="ctr">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800" dirty="0"/>
                        <a:t>Oui </a:t>
                      </a:r>
                      <a:endParaRPr sz="1800" dirty="0"/>
                    </a:p>
                  </a:txBody>
                  <a:tcPr marL="91425" marR="91425" marT="91425" marB="91425">
                    <a:lnL w="19050" cap="flat" cmpd="sng" algn="ctr">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lgn="ctr">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tr>
            </a:tbl>
          </a:graphicData>
        </a:graphic>
      </p:graphicFrame>
      <p:sp>
        <p:nvSpPr>
          <p:cNvPr id="8" name="Titre 7"/>
          <p:cNvSpPr>
            <a:spLocks noGrp="1"/>
          </p:cNvSpPr>
          <p:nvPr>
            <p:ph type="title"/>
          </p:nvPr>
        </p:nvSpPr>
        <p:spPr>
          <a:xfrm>
            <a:off x="0" y="0"/>
            <a:ext cx="12192000" cy="1074208"/>
          </a:xfrm>
        </p:spPr>
        <p:txBody>
          <a:bodyPr/>
          <a:lstStyle/>
          <a:p>
            <a:r>
              <a:rPr lang="en-US" sz="4800" dirty="0"/>
              <a:t>Information Générale sur la </a:t>
            </a:r>
            <a:r>
              <a:rPr lang="en-US" sz="4800" dirty="0" err="1"/>
              <a:t>campagne</a:t>
            </a:r>
            <a:r>
              <a:rPr lang="en-US" sz="4800" dirty="0"/>
              <a:t> 2024 et Plans de 2025 </a:t>
            </a:r>
            <a:endParaRPr lang="en-US" sz="4800" dirty="0"/>
          </a:p>
        </p:txBody>
      </p:sp>
      <p:pic>
        <p:nvPicPr>
          <p:cNvPr id="4" name="Image 3" descr="Une image contenant symbole, logo, cercle, Emblème&#10;&#10;Le contenu généré par l’IA peut être incorrect."/>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7803845" y="6143081"/>
            <a:ext cx="701177" cy="70117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Carte de mise </a:t>
            </a:r>
            <a:r>
              <a:rPr lang="en-US" dirty="0" err="1"/>
              <a:t>en</a:t>
            </a:r>
            <a:r>
              <a:rPr lang="en-US" dirty="0"/>
              <a:t> oeuvre de la CPS </a:t>
            </a:r>
            <a:r>
              <a:rPr lang="en-US" dirty="0" err="1"/>
              <a:t>en</a:t>
            </a:r>
            <a:r>
              <a:rPr lang="en-US" dirty="0"/>
              <a:t> 2024 </a:t>
            </a:r>
            <a:endParaRPr lang="en-US" dirty="0"/>
          </a:p>
        </p:txBody>
      </p:sp>
      <p:pic>
        <p:nvPicPr>
          <p:cNvPr id="3" name="Image 2"/>
          <p:cNvPicPr>
            <a:picLocks noChangeAspect="1"/>
          </p:cNvPicPr>
          <p:nvPr/>
        </p:nvPicPr>
        <p:blipFill>
          <a:blip r:embed="rId1"/>
          <a:stretch>
            <a:fillRect/>
          </a:stretch>
        </p:blipFill>
        <p:spPr>
          <a:xfrm>
            <a:off x="132816" y="1074208"/>
            <a:ext cx="8140430" cy="4758948"/>
          </a:xfrm>
          <a:prstGeom prst="rect">
            <a:avLst/>
          </a:prstGeom>
        </p:spPr>
      </p:pic>
      <p:sp>
        <p:nvSpPr>
          <p:cNvPr id="4" name="Google Shape;107;g207aaa14ad4_0_21"/>
          <p:cNvSpPr txBox="1"/>
          <p:nvPr/>
        </p:nvSpPr>
        <p:spPr>
          <a:xfrm>
            <a:off x="8406062" y="1572125"/>
            <a:ext cx="3653122" cy="3208421"/>
          </a:xfrm>
          <a:prstGeom prst="rect">
            <a:avLst/>
          </a:prstGeom>
        </p:spPr>
        <p:txBody>
          <a:bodyPr wrap="square" lIns="91425" tIns="45700" rIns="91425" bIns="45700" anchor="b" anchorCtr="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buClr>
                <a:schemeClr val="dk1"/>
              </a:buClr>
              <a:buSzPts val="2400"/>
              <a:buFontTx/>
              <a:buChar char="-"/>
            </a:pPr>
            <a:r>
              <a:rPr lang="fr-FR" sz="2400" b="1" kern="0" noProof="1">
                <a:solidFill>
                  <a:schemeClr val="dk1"/>
                </a:solidFill>
                <a:latin typeface="Calibri" panose="020F0502020204030204"/>
                <a:ea typeface="Calibri" panose="020F0502020204030204"/>
                <a:cs typeface="Calibri" panose="020F0502020204030204"/>
              </a:rPr>
              <a:t>Fonds mondial : 25 </a:t>
            </a:r>
            <a:endParaRPr lang="fr-FR" sz="2400" b="1" kern="0" noProof="1">
              <a:solidFill>
                <a:schemeClr val="dk1"/>
              </a:solidFill>
              <a:latin typeface="Calibri" panose="020F0502020204030204"/>
              <a:ea typeface="Calibri" panose="020F0502020204030204"/>
              <a:cs typeface="Calibri" panose="020F0502020204030204"/>
            </a:endParaRPr>
          </a:p>
          <a:p>
            <a:pPr>
              <a:lnSpc>
                <a:spcPct val="100000"/>
              </a:lnSpc>
              <a:spcBef>
                <a:spcPts val="0"/>
              </a:spcBef>
              <a:buClr>
                <a:schemeClr val="dk1"/>
              </a:buClr>
              <a:buSzPts val="2400"/>
              <a:buFontTx/>
              <a:buChar char="-"/>
            </a:pPr>
            <a:r>
              <a:rPr lang="fr-FR" sz="2400" b="1" kern="0" noProof="1">
                <a:solidFill>
                  <a:schemeClr val="dk1"/>
                </a:solidFill>
                <a:latin typeface="Calibri" panose="020F0502020204030204"/>
                <a:ea typeface="Calibri" panose="020F0502020204030204"/>
                <a:cs typeface="Calibri" panose="020F0502020204030204"/>
              </a:rPr>
              <a:t>PMI USAID REACH : 17 </a:t>
            </a:r>
            <a:endParaRPr lang="fr-FR" sz="2400" b="1" kern="0" noProof="1">
              <a:solidFill>
                <a:schemeClr val="dk1"/>
              </a:solidFill>
              <a:latin typeface="Calibri" panose="020F0502020204030204"/>
              <a:ea typeface="Calibri" panose="020F0502020204030204"/>
              <a:cs typeface="Calibri" panose="020F0502020204030204"/>
            </a:endParaRPr>
          </a:p>
          <a:p>
            <a:pPr>
              <a:lnSpc>
                <a:spcPct val="100000"/>
              </a:lnSpc>
              <a:spcBef>
                <a:spcPts val="0"/>
              </a:spcBef>
              <a:buClr>
                <a:schemeClr val="dk1"/>
              </a:buClr>
              <a:buSzPts val="2400"/>
              <a:buFontTx/>
              <a:buChar char="-"/>
            </a:pPr>
            <a:r>
              <a:rPr lang="fr-FR" sz="2400" b="1" kern="0" noProof="1">
                <a:solidFill>
                  <a:schemeClr val="dk1"/>
                </a:solidFill>
                <a:latin typeface="Calibri" panose="020F0502020204030204"/>
                <a:ea typeface="Calibri" panose="020F0502020204030204"/>
                <a:cs typeface="Calibri" panose="020F0502020204030204"/>
              </a:rPr>
              <a:t>UNICEF : 5 </a:t>
            </a:r>
            <a:endParaRPr lang="fr-FR" sz="2400" b="1" kern="0" noProof="1">
              <a:solidFill>
                <a:schemeClr val="dk1"/>
              </a:solidFill>
              <a:latin typeface="Calibri" panose="020F0502020204030204"/>
              <a:ea typeface="Calibri" panose="020F0502020204030204"/>
              <a:cs typeface="Calibri" panose="020F0502020204030204"/>
            </a:endParaRPr>
          </a:p>
          <a:p>
            <a:pPr>
              <a:lnSpc>
                <a:spcPct val="100000"/>
              </a:lnSpc>
              <a:spcBef>
                <a:spcPts val="0"/>
              </a:spcBef>
              <a:buClr>
                <a:schemeClr val="dk1"/>
              </a:buClr>
              <a:buSzPts val="2400"/>
              <a:buFontTx/>
              <a:buChar char="-"/>
            </a:pPr>
            <a:r>
              <a:rPr lang="fr-FR" sz="2400" b="1" kern="0" noProof="1">
                <a:solidFill>
                  <a:schemeClr val="dk1"/>
                </a:solidFill>
                <a:latin typeface="Calibri" panose="020F0502020204030204"/>
                <a:ea typeface="Calibri" panose="020F0502020204030204"/>
                <a:cs typeface="Calibri" panose="020F0502020204030204"/>
              </a:rPr>
              <a:t>Etat : 11 </a:t>
            </a:r>
            <a:endParaRPr lang="fr-FR" sz="2400" b="1" kern="0" noProof="1">
              <a:solidFill>
                <a:schemeClr val="dk1"/>
              </a:solidFill>
              <a:latin typeface="Calibri" panose="020F0502020204030204"/>
              <a:ea typeface="Calibri" panose="020F0502020204030204"/>
              <a:cs typeface="Calibri" panose="020F0502020204030204"/>
            </a:endParaRPr>
          </a:p>
          <a:p>
            <a:pPr>
              <a:lnSpc>
                <a:spcPct val="100000"/>
              </a:lnSpc>
              <a:spcBef>
                <a:spcPts val="0"/>
              </a:spcBef>
              <a:buClr>
                <a:schemeClr val="dk1"/>
              </a:buClr>
              <a:buSzPts val="2400"/>
              <a:buFontTx/>
              <a:buChar char="-"/>
            </a:pPr>
            <a:r>
              <a:rPr lang="fr-FR" sz="2400" b="1" kern="0" noProof="1">
                <a:solidFill>
                  <a:schemeClr val="dk1"/>
                </a:solidFill>
                <a:latin typeface="Calibri" panose="020F0502020204030204"/>
                <a:ea typeface="Calibri" panose="020F0502020204030204"/>
                <a:cs typeface="Calibri" panose="020F0502020204030204"/>
              </a:rPr>
              <a:t>CPS-5 : 2 distrcits sanitaires (MRTC) </a:t>
            </a:r>
            <a:endParaRPr lang="fr-FR" sz="2400" b="1" kern="0" noProof="1">
              <a:solidFill>
                <a:schemeClr val="dk1"/>
              </a:solidFill>
              <a:latin typeface="Calibri" panose="020F0502020204030204"/>
              <a:ea typeface="Calibri" panose="020F0502020204030204"/>
              <a:cs typeface="Calibri" panose="020F0502020204030204"/>
            </a:endParaRPr>
          </a:p>
          <a:p>
            <a:pPr marL="0" indent="0" algn="ctr">
              <a:lnSpc>
                <a:spcPct val="100000"/>
              </a:lnSpc>
              <a:spcBef>
                <a:spcPts val="0"/>
              </a:spcBef>
              <a:buClr>
                <a:schemeClr val="dk1"/>
              </a:buClr>
              <a:buSzPts val="2400"/>
              <a:buFont typeface="Arial" panose="020B0604020202020204"/>
              <a:buNone/>
            </a:pPr>
            <a:endParaRPr lang="fr-FR" sz="2400" b="1" kern="0" noProof="1">
              <a:solidFill>
                <a:schemeClr val="dk1"/>
              </a:solidFill>
              <a:latin typeface="Calibri" panose="020F0502020204030204"/>
              <a:ea typeface="Calibri" panose="020F0502020204030204"/>
              <a:cs typeface="Calibri" panose="020F0502020204030204"/>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Couverture des enfants traités par passage 2022-2024  </a:t>
            </a:r>
            <a:endParaRPr lang="en-US" dirty="0"/>
          </a:p>
        </p:txBody>
      </p:sp>
      <p:pic>
        <p:nvPicPr>
          <p:cNvPr id="3" name="Image 2" descr="Une image contenant symbole, logo, cercle, Emblème&#10;&#10;Le contenu généré par l’IA peut être incorrect."/>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7803845" y="6143081"/>
            <a:ext cx="701177" cy="701177"/>
          </a:xfrm>
          <a:prstGeom prst="rect">
            <a:avLst/>
          </a:prstGeom>
        </p:spPr>
      </p:pic>
      <p:pic>
        <p:nvPicPr>
          <p:cNvPr id="6" name="Image 5"/>
          <p:cNvPicPr>
            <a:picLocks noChangeAspect="1"/>
          </p:cNvPicPr>
          <p:nvPr/>
        </p:nvPicPr>
        <p:blipFill>
          <a:blip r:embed="rId2"/>
          <a:stretch>
            <a:fillRect/>
          </a:stretch>
        </p:blipFill>
        <p:spPr>
          <a:xfrm>
            <a:off x="969485" y="1074208"/>
            <a:ext cx="9727895" cy="483780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Principaux</a:t>
            </a:r>
            <a:r>
              <a:rPr lang="en-US" dirty="0"/>
              <a:t> </a:t>
            </a:r>
            <a:r>
              <a:rPr lang="en-US" dirty="0" err="1"/>
              <a:t>enseignements</a:t>
            </a:r>
            <a:r>
              <a:rPr lang="en-US" dirty="0"/>
              <a:t> </a:t>
            </a:r>
            <a:r>
              <a:rPr lang="en-US" dirty="0" err="1"/>
              <a:t>tirés</a:t>
            </a:r>
            <a:r>
              <a:rPr lang="en-US" dirty="0"/>
              <a:t> </a:t>
            </a:r>
            <a:r>
              <a:rPr lang="en-US" dirty="0" err="1"/>
              <a:t>en</a:t>
            </a:r>
            <a:r>
              <a:rPr lang="en-US" dirty="0"/>
              <a:t> 2024   </a:t>
            </a:r>
            <a:endParaRPr lang="en-US" dirty="0"/>
          </a:p>
        </p:txBody>
      </p:sp>
      <p:sp>
        <p:nvSpPr>
          <p:cNvPr id="3" name="Google Shape;131;g207aaa14ad4_0_11"/>
          <p:cNvSpPr txBox="1"/>
          <p:nvPr/>
        </p:nvSpPr>
        <p:spPr>
          <a:xfrm>
            <a:off x="240632" y="1203158"/>
            <a:ext cx="11806989" cy="4443663"/>
          </a:xfrm>
          <a:prstGeom prst="rect">
            <a:avLst/>
          </a:prstGeom>
          <a:noFill/>
          <a:ln>
            <a:noFill/>
          </a:ln>
        </p:spPr>
        <p:txBody>
          <a:bodyPr spcFirstLastPara="1" wrap="square" lIns="91425" tIns="45700" rIns="91425" bIns="45700" anchor="t" anchorCtr="0">
            <a:normAutofit/>
          </a:bodyPr>
          <a:lstStyle/>
          <a:p>
            <a:pPr marR="0" fontAlgn="auto">
              <a:spcBef>
                <a:spcPts val="360"/>
              </a:spcBef>
              <a:spcAft>
                <a:spcPts val="0"/>
              </a:spcAft>
              <a:buClr>
                <a:schemeClr val="dk1"/>
              </a:buClr>
              <a:buSzPts val="1100"/>
              <a:buFont typeface="Arial" panose="020B0604020202020204"/>
              <a:buNone/>
            </a:pPr>
            <a:r>
              <a:rPr lang="fr-FR" sz="2400" b="1" cap="none" noProof="1">
                <a:solidFill>
                  <a:schemeClr val="dk1"/>
                </a:solidFill>
                <a:latin typeface="Calibri" panose="020F0502020204030204"/>
                <a:ea typeface="Calibri" panose="020F0502020204030204"/>
                <a:cs typeface="Calibri" panose="020F0502020204030204"/>
                <a:sym typeface="Calibri" panose="020F0502020204030204"/>
              </a:rPr>
              <a:t>Amélioration de la planification </a:t>
            </a:r>
            <a:endParaRPr lang="fr-FR" sz="2400" b="1" cap="none" noProof="1">
              <a:solidFill>
                <a:schemeClr val="dk1"/>
              </a:solidFill>
              <a:latin typeface="Calibri" panose="020F0502020204030204"/>
              <a:ea typeface="Calibri" panose="020F0502020204030204"/>
              <a:cs typeface="Calibri" panose="020F0502020204030204"/>
              <a:sym typeface="Calibri" panose="020F0502020204030204"/>
            </a:endParaRPr>
          </a:p>
          <a:p>
            <a:pPr marL="342900" marR="0" indent="-342900" fontAlgn="auto">
              <a:spcBef>
                <a:spcPts val="360"/>
              </a:spcBef>
              <a:spcAft>
                <a:spcPts val="0"/>
              </a:spcAft>
              <a:buClr>
                <a:schemeClr val="dk1"/>
              </a:buClr>
              <a:buSzPts val="1100"/>
              <a:buFont typeface="Arial" panose="020B0604020202020204" pitchFamily="34" charset="0"/>
              <a:buChar char="•"/>
            </a:pPr>
            <a:r>
              <a:rPr lang="fr-FR" sz="2400" noProof="1">
                <a:solidFill>
                  <a:srgbClr val="0070C0"/>
                </a:solidFill>
                <a:latin typeface="Calibri" panose="020F0502020204030204"/>
                <a:ea typeface="Calibri" panose="020F0502020204030204"/>
                <a:cs typeface="Calibri" panose="020F0502020204030204"/>
                <a:sym typeface="Calibri" panose="020F0502020204030204"/>
              </a:rPr>
              <a:t>Planification de la supervision a été ameliorée à  cause de la disponibilité des données en temps réel </a:t>
            </a:r>
            <a:endParaRPr lang="fr-FR" sz="2400" noProof="1">
              <a:solidFill>
                <a:srgbClr val="0070C0"/>
              </a:solidFill>
              <a:latin typeface="Calibri" panose="020F0502020204030204"/>
              <a:ea typeface="Calibri" panose="020F0502020204030204"/>
              <a:cs typeface="Calibri" panose="020F0502020204030204"/>
              <a:sym typeface="Calibri" panose="020F0502020204030204"/>
            </a:endParaRPr>
          </a:p>
          <a:p>
            <a:pPr marR="0" fontAlgn="auto">
              <a:spcBef>
                <a:spcPts val="360"/>
              </a:spcBef>
              <a:spcAft>
                <a:spcPts val="0"/>
              </a:spcAft>
              <a:buClr>
                <a:schemeClr val="dk1"/>
              </a:buClr>
              <a:buSzPts val="1100"/>
            </a:pPr>
            <a:r>
              <a:rPr lang="fr-FR" sz="2400" b="1" cap="none" noProof="1">
                <a:solidFill>
                  <a:schemeClr val="dk1"/>
                </a:solidFill>
                <a:latin typeface="Calibri" panose="020F0502020204030204"/>
                <a:ea typeface="Calibri" panose="020F0502020204030204"/>
                <a:cs typeface="Calibri" panose="020F0502020204030204"/>
                <a:sym typeface="Calibri" panose="020F0502020204030204"/>
              </a:rPr>
              <a:t>Mise en œuvre</a:t>
            </a:r>
            <a:endParaRPr lang="fr-FR" sz="2400" b="1" cap="none" noProof="1">
              <a:solidFill>
                <a:schemeClr val="dk1"/>
              </a:solidFill>
              <a:latin typeface="Calibri" panose="020F0502020204030204"/>
              <a:ea typeface="Calibri" panose="020F0502020204030204"/>
              <a:cs typeface="Calibri" panose="020F0502020204030204"/>
              <a:sym typeface="Calibri" panose="020F0502020204030204"/>
            </a:endParaRPr>
          </a:p>
          <a:p>
            <a:pPr marL="342900" indent="-342900" fontAlgn="auto">
              <a:spcBef>
                <a:spcPts val="360"/>
              </a:spcBef>
              <a:spcAft>
                <a:spcPts val="0"/>
              </a:spcAft>
              <a:buClr>
                <a:schemeClr val="dk1"/>
              </a:buClr>
              <a:buSzPts val="1100"/>
              <a:buFont typeface="Arial" panose="020B0604020202020204" pitchFamily="34" charset="0"/>
              <a:buChar char="•"/>
            </a:pPr>
            <a:r>
              <a:rPr lang="fr-FR" sz="2400" noProof="1">
                <a:solidFill>
                  <a:srgbClr val="0070C0"/>
                </a:solidFill>
                <a:latin typeface="Calibri" panose="020F0502020204030204"/>
                <a:ea typeface="Calibri" panose="020F0502020204030204"/>
                <a:cs typeface="Calibri" panose="020F0502020204030204"/>
                <a:sym typeface="Calibri" panose="020F0502020204030204"/>
              </a:rPr>
              <a:t>Vérification de l’effectivité du deploiement des équipes sur le terrain à travers les coordonnées géographiques et les tableaux de bord (nombre d’enfants traités/équipe)</a:t>
            </a:r>
            <a:endParaRPr lang="fr-FR" sz="2400" noProof="1">
              <a:solidFill>
                <a:srgbClr val="0070C0"/>
              </a:solidFill>
              <a:latin typeface="Calibri" panose="020F0502020204030204"/>
              <a:ea typeface="Calibri" panose="020F0502020204030204"/>
              <a:cs typeface="Calibri" panose="020F0502020204030204"/>
              <a:sym typeface="Calibri" panose="020F0502020204030204"/>
            </a:endParaRPr>
          </a:p>
          <a:p>
            <a:pPr marL="342900" indent="-342900" fontAlgn="auto">
              <a:spcBef>
                <a:spcPts val="360"/>
              </a:spcBef>
              <a:spcAft>
                <a:spcPts val="0"/>
              </a:spcAft>
              <a:buClr>
                <a:schemeClr val="dk1"/>
              </a:buClr>
              <a:buSzPts val="1100"/>
              <a:buFont typeface="Arial" panose="020B0604020202020204" pitchFamily="34" charset="0"/>
              <a:buChar char="•"/>
            </a:pPr>
            <a:r>
              <a:rPr lang="fr-FR" sz="2400" noProof="1">
                <a:solidFill>
                  <a:srgbClr val="0070C0"/>
                </a:solidFill>
                <a:latin typeface="Calibri" panose="020F0502020204030204"/>
                <a:ea typeface="Calibri" panose="020F0502020204030204"/>
                <a:cs typeface="Calibri" panose="020F0502020204030204"/>
                <a:sym typeface="Calibri" panose="020F0502020204030204"/>
              </a:rPr>
              <a:t>Suivi de la performance des équipes d’administration </a:t>
            </a:r>
            <a:endParaRPr sz="2400" noProof="1">
              <a:solidFill>
                <a:srgbClr val="0070C0"/>
              </a:solidFill>
              <a:latin typeface="Calibri" panose="020F0502020204030204"/>
              <a:ea typeface="Calibri" panose="020F0502020204030204"/>
              <a:cs typeface="Calibri" panose="020F0502020204030204"/>
              <a:sym typeface="Calibri" panose="020F0502020204030204"/>
            </a:endParaRPr>
          </a:p>
        </p:txBody>
      </p:sp>
      <p:pic>
        <p:nvPicPr>
          <p:cNvPr id="4" name="Image 3" descr="Une image contenant symbole, logo, cercle, Emblème&#10;&#10;Le contenu généré par l’IA peut être incorrect."/>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7803845" y="6143081"/>
            <a:ext cx="701177" cy="701177"/>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131;g207aaa14ad4_0_11"/>
          <p:cNvSpPr txBox="1"/>
          <p:nvPr/>
        </p:nvSpPr>
        <p:spPr>
          <a:xfrm>
            <a:off x="118812" y="1074208"/>
            <a:ext cx="11922624" cy="4858759"/>
          </a:xfrm>
          <a:prstGeom prst="rect">
            <a:avLst/>
          </a:prstGeom>
          <a:noFill/>
          <a:ln>
            <a:noFill/>
          </a:ln>
        </p:spPr>
        <p:txBody>
          <a:bodyPr spcFirstLastPara="1" wrap="square" lIns="91425" tIns="45700" rIns="91425" bIns="45700" anchor="t" anchorCtr="0">
            <a:normAutofit fontScale="85000" lnSpcReduction="20000"/>
          </a:bodyPr>
          <a:lstStyle/>
          <a:p>
            <a:pPr marR="0" fontAlgn="auto">
              <a:lnSpc>
                <a:spcPct val="150000"/>
              </a:lnSpc>
              <a:spcBef>
                <a:spcPts val="360"/>
              </a:spcBef>
              <a:spcAft>
                <a:spcPts val="0"/>
              </a:spcAft>
              <a:buClr>
                <a:schemeClr val="dk1"/>
              </a:buClr>
              <a:buSzPts val="1100"/>
              <a:buFont typeface="Arial" panose="020B0604020202020204"/>
              <a:buNone/>
            </a:pPr>
            <a:r>
              <a:rPr lang="fr-FR" sz="2800" b="1" noProof="1">
                <a:solidFill>
                  <a:schemeClr val="dk1"/>
                </a:solidFill>
                <a:latin typeface="Calibri" panose="020F0502020204030204"/>
                <a:ea typeface="Calibri" panose="020F0502020204030204"/>
                <a:cs typeface="Calibri" panose="020F0502020204030204"/>
                <a:sym typeface="Calibri" panose="020F0502020204030204"/>
              </a:rPr>
              <a:t>S</a:t>
            </a:r>
            <a:r>
              <a:rPr lang="fr-FR" sz="2800" b="1" cap="none" noProof="1">
                <a:solidFill>
                  <a:schemeClr val="dk1"/>
                </a:solidFill>
                <a:latin typeface="Calibri" panose="020F0502020204030204"/>
                <a:ea typeface="Calibri" panose="020F0502020204030204"/>
                <a:cs typeface="Calibri" panose="020F0502020204030204"/>
                <a:sym typeface="Calibri" panose="020F0502020204030204"/>
              </a:rPr>
              <a:t>uivi et évaluation</a:t>
            </a:r>
            <a:endParaRPr lang="fr-FR" sz="2800" b="1" cap="none" noProof="1">
              <a:solidFill>
                <a:schemeClr val="dk1"/>
              </a:solidFill>
              <a:latin typeface="Calibri" panose="020F0502020204030204"/>
              <a:ea typeface="Calibri" panose="020F0502020204030204"/>
              <a:cs typeface="Calibri" panose="020F0502020204030204"/>
              <a:sym typeface="Calibri" panose="020F0502020204030204"/>
            </a:endParaRPr>
          </a:p>
          <a:p>
            <a:pPr marL="342900" indent="-342900" fontAlgn="auto">
              <a:lnSpc>
                <a:spcPct val="150000"/>
              </a:lnSpc>
              <a:spcBef>
                <a:spcPts val="360"/>
              </a:spcBef>
              <a:spcAft>
                <a:spcPts val="0"/>
              </a:spcAft>
              <a:buClr>
                <a:schemeClr val="dk1"/>
              </a:buClr>
              <a:buSzPts val="1100"/>
              <a:buFont typeface="Arial" panose="020B0604020202020204" pitchFamily="34" charset="0"/>
              <a:buChar char="•"/>
            </a:pPr>
            <a:r>
              <a:rPr lang="fr-FR" sz="2500" dirty="0">
                <a:solidFill>
                  <a:srgbClr val="0070C0"/>
                </a:solidFill>
                <a:latin typeface="Calibri" panose="020F0502020204030204"/>
                <a:ea typeface="Calibri" panose="020F0502020204030204"/>
                <a:cs typeface="Calibri" panose="020F0502020204030204"/>
              </a:rPr>
              <a:t>Accès quotidien aux données d’administration pour un suivi en temps réel des agents d’administration</a:t>
            </a:r>
            <a:endParaRPr lang="fr-FR" sz="2500" noProof="1">
              <a:solidFill>
                <a:srgbClr val="0070C0"/>
              </a:solidFill>
              <a:latin typeface="Calibri" panose="020F0502020204030204"/>
              <a:ea typeface="Calibri" panose="020F0502020204030204"/>
              <a:cs typeface="Calibri" panose="020F0502020204030204"/>
              <a:sym typeface="Calibri" panose="020F0502020204030204"/>
            </a:endParaRPr>
          </a:p>
          <a:p>
            <a:pPr marL="342900" indent="-342900" fontAlgn="auto">
              <a:lnSpc>
                <a:spcPct val="150000"/>
              </a:lnSpc>
              <a:spcBef>
                <a:spcPts val="360"/>
              </a:spcBef>
              <a:spcAft>
                <a:spcPts val="0"/>
              </a:spcAft>
              <a:buClr>
                <a:schemeClr val="dk1"/>
              </a:buClr>
              <a:buSzPts val="1100"/>
              <a:buFont typeface="Arial" panose="020B0604020202020204" pitchFamily="34" charset="0"/>
              <a:buChar char="•"/>
            </a:pPr>
            <a:r>
              <a:rPr lang="fr-FR" sz="2500" noProof="1">
                <a:solidFill>
                  <a:srgbClr val="0070C0"/>
                </a:solidFill>
                <a:latin typeface="Calibri" panose="020F0502020204030204"/>
                <a:ea typeface="Calibri" panose="020F0502020204030204"/>
                <a:cs typeface="Calibri" panose="020F0502020204030204"/>
                <a:sym typeface="Calibri" panose="020F0502020204030204"/>
              </a:rPr>
              <a:t>Identification et ciblage des zones à faible couverture pour la supervision renforcée</a:t>
            </a:r>
            <a:endParaRPr lang="fr-FR" sz="2500" noProof="1">
              <a:solidFill>
                <a:srgbClr val="0070C0"/>
              </a:solidFill>
              <a:latin typeface="Calibri" panose="020F0502020204030204"/>
              <a:ea typeface="Calibri" panose="020F0502020204030204"/>
              <a:cs typeface="Calibri" panose="020F0502020204030204"/>
              <a:sym typeface="Calibri" panose="020F0502020204030204"/>
            </a:endParaRPr>
          </a:p>
          <a:p>
            <a:pPr marL="342900" marR="0" indent="-342900" fontAlgn="auto">
              <a:lnSpc>
                <a:spcPct val="150000"/>
              </a:lnSpc>
              <a:spcBef>
                <a:spcPts val="360"/>
              </a:spcBef>
              <a:spcAft>
                <a:spcPts val="0"/>
              </a:spcAft>
              <a:buClr>
                <a:schemeClr val="dk1"/>
              </a:buClr>
              <a:buSzPts val="1100"/>
              <a:buFont typeface="Arial" panose="020B0604020202020204" pitchFamily="34" charset="0"/>
              <a:buChar char="•"/>
            </a:pPr>
            <a:r>
              <a:rPr lang="fr-FR" sz="2500" noProof="1">
                <a:solidFill>
                  <a:srgbClr val="0070C0"/>
                </a:solidFill>
                <a:latin typeface="Calibri" panose="020F0502020204030204"/>
                <a:ea typeface="Calibri" panose="020F0502020204030204"/>
                <a:cs typeface="Calibri" panose="020F0502020204030204"/>
                <a:sym typeface="Calibri" panose="020F0502020204030204"/>
              </a:rPr>
              <a:t>Centralisation des constats de la supervision de différents niveaux </a:t>
            </a:r>
            <a:r>
              <a:rPr lang="fr-FR" sz="2500" dirty="0">
                <a:solidFill>
                  <a:srgbClr val="0070C0"/>
                </a:solidFill>
                <a:latin typeface="Calibri" panose="020F0502020204030204"/>
                <a:ea typeface="Calibri" panose="020F0502020204030204"/>
                <a:cs typeface="Calibri" panose="020F0502020204030204"/>
              </a:rPr>
              <a:t>pour une meilleure prise de décision</a:t>
            </a:r>
            <a:endParaRPr lang="fr-FR" sz="2500" noProof="1">
              <a:solidFill>
                <a:srgbClr val="0070C0"/>
              </a:solidFill>
              <a:latin typeface="Calibri" panose="020F0502020204030204"/>
              <a:ea typeface="Calibri" panose="020F0502020204030204"/>
              <a:cs typeface="Calibri" panose="020F0502020204030204"/>
              <a:sym typeface="Calibri" panose="020F0502020204030204"/>
            </a:endParaRPr>
          </a:p>
          <a:p>
            <a:pPr marL="342900" marR="0" indent="-342900" fontAlgn="auto">
              <a:lnSpc>
                <a:spcPct val="150000"/>
              </a:lnSpc>
              <a:spcBef>
                <a:spcPts val="360"/>
              </a:spcBef>
              <a:spcAft>
                <a:spcPts val="0"/>
              </a:spcAft>
              <a:buClr>
                <a:schemeClr val="dk1"/>
              </a:buClr>
              <a:buSzPts val="1100"/>
              <a:buFont typeface="Arial" panose="020B0604020202020204" pitchFamily="34" charset="0"/>
              <a:buChar char="•"/>
            </a:pPr>
            <a:r>
              <a:rPr lang="fr-FR" sz="2500" noProof="1">
                <a:solidFill>
                  <a:srgbClr val="0070C0"/>
                </a:solidFill>
                <a:latin typeface="Calibri" panose="020F0502020204030204"/>
                <a:ea typeface="Calibri" panose="020F0502020204030204"/>
                <a:cs typeface="Calibri" panose="020F0502020204030204"/>
                <a:sym typeface="Calibri" panose="020F0502020204030204"/>
              </a:rPr>
              <a:t>Croisement des données d’administration et de gestion de stock médicaments pour identifier des eventuels gaps</a:t>
            </a:r>
            <a:endParaRPr lang="fr-FR" sz="2500" noProof="1">
              <a:solidFill>
                <a:srgbClr val="0070C0"/>
              </a:solidFill>
              <a:latin typeface="Calibri" panose="020F0502020204030204"/>
              <a:ea typeface="Calibri" panose="020F0502020204030204"/>
              <a:cs typeface="Calibri" panose="020F0502020204030204"/>
              <a:sym typeface="Calibri" panose="020F0502020204030204"/>
            </a:endParaRPr>
          </a:p>
          <a:p>
            <a:pPr marL="342900" marR="0" indent="-342900" fontAlgn="auto">
              <a:lnSpc>
                <a:spcPct val="150000"/>
              </a:lnSpc>
              <a:spcBef>
                <a:spcPts val="360"/>
              </a:spcBef>
              <a:spcAft>
                <a:spcPts val="0"/>
              </a:spcAft>
              <a:buClr>
                <a:schemeClr val="dk1"/>
              </a:buClr>
              <a:buSzPts val="1100"/>
              <a:buFont typeface="Arial" panose="020B0604020202020204" pitchFamily="34" charset="0"/>
              <a:buChar char="•"/>
            </a:pPr>
            <a:r>
              <a:rPr lang="fr-FR" sz="2500" noProof="1">
                <a:solidFill>
                  <a:srgbClr val="0070C0"/>
                </a:solidFill>
                <a:latin typeface="Calibri" panose="020F0502020204030204"/>
                <a:ea typeface="Calibri" panose="020F0502020204030204"/>
                <a:cs typeface="Calibri" panose="020F0502020204030204"/>
                <a:sym typeface="Calibri" panose="020F0502020204030204"/>
              </a:rPr>
              <a:t>Disponibilité de la cohorte des enfants ayant reçu tous les passages </a:t>
            </a:r>
            <a:endParaRPr lang="fr-FR" sz="2500" noProof="1">
              <a:solidFill>
                <a:srgbClr val="0070C0"/>
              </a:solidFill>
              <a:latin typeface="Calibri" panose="020F0502020204030204"/>
              <a:ea typeface="Calibri" panose="020F0502020204030204"/>
              <a:cs typeface="Calibri" panose="020F0502020204030204"/>
              <a:sym typeface="Calibri" panose="020F0502020204030204"/>
            </a:endParaRPr>
          </a:p>
          <a:p>
            <a:pPr>
              <a:lnSpc>
                <a:spcPct val="150000"/>
              </a:lnSpc>
              <a:spcBef>
                <a:spcPts val="360"/>
              </a:spcBef>
              <a:buClr>
                <a:schemeClr val="dk1"/>
              </a:buClr>
              <a:buSzPts val="1100"/>
            </a:pPr>
            <a:r>
              <a:rPr lang="fr-FR" sz="2800" b="1" dirty="0">
                <a:solidFill>
                  <a:schemeClr val="dk1"/>
                </a:solidFill>
                <a:latin typeface="Calibri" panose="020F0502020204030204"/>
                <a:ea typeface="Calibri" panose="020F0502020204030204"/>
                <a:cs typeface="Calibri" panose="020F0502020204030204"/>
              </a:rPr>
              <a:t>Rationalisation des ressources</a:t>
            </a:r>
            <a:endParaRPr lang="fr-FR" sz="2800" b="1" noProof="1">
              <a:solidFill>
                <a:schemeClr val="dk1"/>
              </a:solidFill>
              <a:latin typeface="Calibri" panose="020F0502020204030204"/>
              <a:ea typeface="Calibri" panose="020F0502020204030204"/>
              <a:cs typeface="Calibri" panose="020F0502020204030204"/>
              <a:sym typeface="Calibri" panose="020F0502020204030204"/>
            </a:endParaRPr>
          </a:p>
          <a:p>
            <a:pPr marL="342900" indent="-342900" fontAlgn="auto">
              <a:lnSpc>
                <a:spcPct val="150000"/>
              </a:lnSpc>
              <a:spcBef>
                <a:spcPts val="360"/>
              </a:spcBef>
              <a:spcAft>
                <a:spcPts val="0"/>
              </a:spcAft>
              <a:buClr>
                <a:schemeClr val="dk1"/>
              </a:buClr>
              <a:buSzPts val="1100"/>
              <a:buFont typeface="Arial" panose="020B0604020202020204" pitchFamily="34" charset="0"/>
              <a:buChar char="•"/>
            </a:pPr>
            <a:r>
              <a:rPr lang="fr-FR" sz="2500" noProof="1">
                <a:solidFill>
                  <a:srgbClr val="0070C0"/>
                </a:solidFill>
                <a:latin typeface="Calibri" panose="020F0502020204030204"/>
                <a:ea typeface="Calibri" panose="020F0502020204030204"/>
                <a:cs typeface="Calibri" panose="020F0502020204030204"/>
                <a:sym typeface="Calibri" panose="020F0502020204030204"/>
              </a:rPr>
              <a:t>Reduction de la charge de travail des superviseurs </a:t>
            </a:r>
            <a:r>
              <a:rPr lang="fr-FR" sz="2500" dirty="0">
                <a:solidFill>
                  <a:srgbClr val="0070C0"/>
                </a:solidFill>
                <a:latin typeface="Calibri" panose="020F0502020204030204"/>
                <a:ea typeface="Calibri" panose="020F0502020204030204"/>
                <a:cs typeface="Calibri" panose="020F0502020204030204"/>
              </a:rPr>
              <a:t>grâce au ciblage des équipes et les zones ayant des  problèmes </a:t>
            </a:r>
            <a:endParaRPr lang="fr-FR" sz="2500" noProof="1">
              <a:solidFill>
                <a:srgbClr val="0070C0"/>
              </a:solidFill>
              <a:latin typeface="Calibri" panose="020F0502020204030204"/>
              <a:ea typeface="Calibri" panose="020F0502020204030204"/>
              <a:cs typeface="Calibri" panose="020F0502020204030204"/>
              <a:sym typeface="Calibri" panose="020F0502020204030204"/>
            </a:endParaRPr>
          </a:p>
        </p:txBody>
      </p:sp>
      <p:sp>
        <p:nvSpPr>
          <p:cNvPr id="7" name="Title 1"/>
          <p:cNvSpPr>
            <a:spLocks noGrp="1"/>
          </p:cNvSpPr>
          <p:nvPr>
            <p:ph type="title"/>
          </p:nvPr>
        </p:nvSpPr>
        <p:spPr>
          <a:xfrm>
            <a:off x="0" y="0"/>
            <a:ext cx="12192000" cy="1074208"/>
          </a:xfrm>
        </p:spPr>
        <p:txBody>
          <a:bodyPr/>
          <a:lstStyle/>
          <a:p>
            <a:r>
              <a:rPr lang="en-US" dirty="0" err="1"/>
              <a:t>Principaux</a:t>
            </a:r>
            <a:r>
              <a:rPr lang="en-US" dirty="0"/>
              <a:t> </a:t>
            </a:r>
            <a:r>
              <a:rPr lang="en-US" dirty="0" err="1"/>
              <a:t>enseignements</a:t>
            </a:r>
            <a:r>
              <a:rPr lang="en-US" dirty="0"/>
              <a:t> </a:t>
            </a:r>
            <a:r>
              <a:rPr lang="en-US" dirty="0" err="1"/>
              <a:t>tirés</a:t>
            </a:r>
            <a:r>
              <a:rPr lang="en-US" dirty="0"/>
              <a:t> </a:t>
            </a:r>
            <a:r>
              <a:rPr lang="en-US" dirty="0" err="1"/>
              <a:t>en</a:t>
            </a:r>
            <a:r>
              <a:rPr lang="en-US" dirty="0"/>
              <a:t> 2024   </a:t>
            </a:r>
            <a:endParaRPr lang="en-US" dirty="0"/>
          </a:p>
        </p:txBody>
      </p:sp>
      <p:pic>
        <p:nvPicPr>
          <p:cNvPr id="2" name="Image 1" descr="Une image contenant symbole, logo, cercle, Emblème&#10;&#10;Le contenu généré par l’IA peut être incorrect."/>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7803845" y="6143081"/>
            <a:ext cx="701177" cy="701177"/>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0" y="0"/>
            <a:ext cx="12192000" cy="1074208"/>
          </a:xfrm>
        </p:spPr>
        <p:txBody>
          <a:bodyPr/>
          <a:lstStyle/>
          <a:p>
            <a:r>
              <a:rPr lang="en-US" sz="4400" dirty="0" err="1"/>
              <a:t>Principaux</a:t>
            </a:r>
            <a:r>
              <a:rPr lang="en-US" sz="4400" dirty="0"/>
              <a:t> </a:t>
            </a:r>
            <a:r>
              <a:rPr lang="en-US" sz="4400" dirty="0" err="1"/>
              <a:t>enseignements</a:t>
            </a:r>
            <a:r>
              <a:rPr lang="en-US" sz="4400" dirty="0"/>
              <a:t> </a:t>
            </a:r>
            <a:r>
              <a:rPr lang="en-US" sz="4400" dirty="0" err="1"/>
              <a:t>tirés</a:t>
            </a:r>
            <a:r>
              <a:rPr lang="en-US" sz="4400" dirty="0"/>
              <a:t> </a:t>
            </a:r>
            <a:r>
              <a:rPr lang="en-US" sz="4400" dirty="0" err="1"/>
              <a:t>en</a:t>
            </a:r>
            <a:r>
              <a:rPr lang="en-US" sz="4400" dirty="0"/>
              <a:t> 2024 : conception de la </a:t>
            </a:r>
            <a:r>
              <a:rPr lang="en-US" sz="4400" dirty="0" err="1"/>
              <a:t>digitalisation</a:t>
            </a:r>
            <a:r>
              <a:rPr lang="en-US" sz="4400" dirty="0"/>
              <a:t>   </a:t>
            </a:r>
            <a:endParaRPr lang="en-US" sz="4400" dirty="0"/>
          </a:p>
        </p:txBody>
      </p:sp>
      <p:sp>
        <p:nvSpPr>
          <p:cNvPr id="2" name="Google Shape;140;g2073e6c94da_0_63"/>
          <p:cNvSpPr txBox="1"/>
          <p:nvPr/>
        </p:nvSpPr>
        <p:spPr>
          <a:xfrm>
            <a:off x="-1" y="1074208"/>
            <a:ext cx="12057321" cy="5060778"/>
          </a:xfrm>
          <a:prstGeom prst="rect">
            <a:avLst/>
          </a:prstGeom>
          <a:noFill/>
          <a:ln>
            <a:noFill/>
          </a:ln>
        </p:spPr>
        <p:txBody>
          <a:bodyPr spcFirstLastPara="1" wrap="square" lIns="91425" tIns="45700" rIns="91425" bIns="45700" anchor="t" anchorCtr="0">
            <a:normAutofit fontScale="92500"/>
          </a:bodyPr>
          <a:lstStyle/>
          <a:p>
            <a:pPr marL="342900" indent="-342900" fontAlgn="auto">
              <a:lnSpc>
                <a:spcPct val="150000"/>
              </a:lnSpc>
              <a:spcBef>
                <a:spcPts val="360"/>
              </a:spcBef>
              <a:spcAft>
                <a:spcPts val="0"/>
              </a:spcAft>
              <a:buClr>
                <a:schemeClr val="dk1"/>
              </a:buClr>
              <a:buSzPts val="1100"/>
              <a:buFont typeface="Arial" panose="020B0604020202020204" pitchFamily="34" charset="0"/>
              <a:buChar char="•"/>
            </a:pPr>
            <a:r>
              <a:rPr lang="fr-FR" sz="2400" noProof="1">
                <a:solidFill>
                  <a:srgbClr val="0070C0"/>
                </a:solidFill>
                <a:latin typeface="Calibri" panose="020F0502020204030204"/>
                <a:ea typeface="Calibri" panose="020F0502020204030204"/>
                <a:cs typeface="Calibri" panose="020F0502020204030204"/>
                <a:sym typeface="Calibri" panose="020F0502020204030204"/>
              </a:rPr>
              <a:t>Utilisation de la Plateforme DHIS2 à favoriser l’appropriation par les acteurs  </a:t>
            </a:r>
            <a:endParaRPr lang="fr-FR" sz="2400" noProof="1">
              <a:solidFill>
                <a:srgbClr val="0070C0"/>
              </a:solidFill>
              <a:latin typeface="Calibri" panose="020F0502020204030204"/>
              <a:ea typeface="Calibri" panose="020F0502020204030204"/>
              <a:cs typeface="Calibri" panose="020F0502020204030204"/>
              <a:sym typeface="Calibri" panose="020F0502020204030204"/>
            </a:endParaRPr>
          </a:p>
          <a:p>
            <a:pPr marL="342900" indent="-342900" fontAlgn="auto">
              <a:lnSpc>
                <a:spcPct val="150000"/>
              </a:lnSpc>
              <a:spcBef>
                <a:spcPts val="360"/>
              </a:spcBef>
              <a:spcAft>
                <a:spcPts val="0"/>
              </a:spcAft>
              <a:buClr>
                <a:schemeClr val="dk1"/>
              </a:buClr>
              <a:buSzPts val="1100"/>
              <a:buFont typeface="Arial" panose="020B0604020202020204" pitchFamily="34" charset="0"/>
              <a:buChar char="•"/>
            </a:pPr>
            <a:r>
              <a:rPr lang="fr-FR" sz="2400" dirty="0">
                <a:solidFill>
                  <a:srgbClr val="0070C0"/>
                </a:solidFill>
                <a:latin typeface="Calibri" panose="020F0502020204030204"/>
                <a:ea typeface="Calibri" panose="020F0502020204030204"/>
                <a:cs typeface="Calibri" panose="020F0502020204030204"/>
              </a:rPr>
              <a:t>Collaboration technique avec Bluesquare (2022-2024) pour l’accompagnement et l’optimisation des solutions numériques</a:t>
            </a:r>
            <a:endParaRPr lang="fr-FR" sz="2400" noProof="1">
              <a:solidFill>
                <a:srgbClr val="0070C0"/>
              </a:solidFill>
              <a:latin typeface="Calibri" panose="020F0502020204030204"/>
              <a:ea typeface="Calibri" panose="020F0502020204030204"/>
              <a:cs typeface="Calibri" panose="020F0502020204030204"/>
              <a:sym typeface="Calibri" panose="020F0502020204030204"/>
            </a:endParaRPr>
          </a:p>
          <a:p>
            <a:pPr marL="342900" indent="-342900" fontAlgn="auto">
              <a:lnSpc>
                <a:spcPct val="150000"/>
              </a:lnSpc>
              <a:spcBef>
                <a:spcPts val="360"/>
              </a:spcBef>
              <a:spcAft>
                <a:spcPts val="0"/>
              </a:spcAft>
              <a:buClr>
                <a:schemeClr val="dk1"/>
              </a:buClr>
              <a:buSzPts val="1100"/>
              <a:buFont typeface="Arial" panose="020B0604020202020204" pitchFamily="34" charset="0"/>
              <a:buChar char="•"/>
            </a:pPr>
            <a:r>
              <a:rPr lang="fr-FR" sz="2400" noProof="1">
                <a:solidFill>
                  <a:srgbClr val="0070C0"/>
                </a:solidFill>
                <a:latin typeface="Calibri" panose="020F0502020204030204"/>
                <a:ea typeface="Calibri" panose="020F0502020204030204"/>
                <a:cs typeface="Calibri" panose="020F0502020204030204"/>
                <a:sym typeface="Calibri" panose="020F0502020204030204"/>
              </a:rPr>
              <a:t>Mise en place d’un comité technique nationale de la digitalisation </a:t>
            </a:r>
            <a:r>
              <a:rPr lang="fr-FR" sz="2400" dirty="0">
                <a:solidFill>
                  <a:srgbClr val="0070C0"/>
                </a:solidFill>
                <a:latin typeface="Calibri" panose="020F0502020204030204"/>
                <a:ea typeface="Calibri" panose="020F0502020204030204"/>
                <a:cs typeface="Calibri" panose="020F0502020204030204"/>
              </a:rPr>
              <a:t>pour assurer la coordination </a:t>
            </a:r>
            <a:endParaRPr lang="fr-FR" sz="2400" noProof="1">
              <a:solidFill>
                <a:srgbClr val="0070C0"/>
              </a:solidFill>
              <a:latin typeface="Calibri" panose="020F0502020204030204"/>
              <a:ea typeface="Calibri" panose="020F0502020204030204"/>
              <a:cs typeface="Calibri" panose="020F0502020204030204"/>
              <a:sym typeface="Calibri" panose="020F0502020204030204"/>
            </a:endParaRPr>
          </a:p>
          <a:p>
            <a:pPr marL="342900" indent="-342900" fontAlgn="auto">
              <a:lnSpc>
                <a:spcPct val="150000"/>
              </a:lnSpc>
              <a:spcBef>
                <a:spcPts val="360"/>
              </a:spcBef>
              <a:spcAft>
                <a:spcPts val="0"/>
              </a:spcAft>
              <a:buClr>
                <a:schemeClr val="dk1"/>
              </a:buClr>
              <a:buSzPts val="1100"/>
              <a:buFont typeface="Arial" panose="020B0604020202020204" pitchFamily="34" charset="0"/>
              <a:buChar char="•"/>
            </a:pPr>
            <a:r>
              <a:rPr lang="fr-FR" sz="2400" noProof="1">
                <a:solidFill>
                  <a:srgbClr val="0070C0"/>
                </a:solidFill>
                <a:latin typeface="Calibri" panose="020F0502020204030204"/>
                <a:ea typeface="Calibri" panose="020F0502020204030204"/>
                <a:cs typeface="Calibri" panose="020F0502020204030204"/>
                <a:sym typeface="Calibri" panose="020F0502020204030204"/>
              </a:rPr>
              <a:t>Développement des applications intégrant les indicateurs </a:t>
            </a:r>
            <a:r>
              <a:rPr lang="fr-FR" sz="2400" dirty="0">
                <a:solidFill>
                  <a:srgbClr val="0070C0"/>
                </a:solidFill>
                <a:latin typeface="Calibri" panose="020F0502020204030204"/>
                <a:ea typeface="Calibri" panose="020F0502020204030204"/>
                <a:cs typeface="Calibri" panose="020F0502020204030204"/>
              </a:rPr>
              <a:t>clés pour le suivi et l’évaluation : </a:t>
            </a:r>
            <a:r>
              <a:rPr lang="fr-FR" sz="2400" noProof="1">
                <a:solidFill>
                  <a:srgbClr val="0070C0"/>
                </a:solidFill>
                <a:latin typeface="Calibri" panose="020F0502020204030204"/>
                <a:ea typeface="Calibri" panose="020F0502020204030204"/>
                <a:cs typeface="Calibri" panose="020F0502020204030204"/>
                <a:sym typeface="Calibri" panose="020F0502020204030204"/>
              </a:rPr>
              <a:t>les tableaux de bord</a:t>
            </a:r>
            <a:endParaRPr lang="fr-FR" sz="2400" noProof="1">
              <a:solidFill>
                <a:srgbClr val="0070C0"/>
              </a:solidFill>
              <a:latin typeface="Calibri" panose="020F0502020204030204"/>
              <a:ea typeface="Calibri" panose="020F0502020204030204"/>
              <a:cs typeface="Calibri" panose="020F0502020204030204"/>
              <a:sym typeface="Calibri" panose="020F0502020204030204"/>
            </a:endParaRPr>
          </a:p>
          <a:p>
            <a:pPr marL="342900" indent="-342900" fontAlgn="auto">
              <a:lnSpc>
                <a:spcPct val="150000"/>
              </a:lnSpc>
              <a:spcBef>
                <a:spcPts val="360"/>
              </a:spcBef>
              <a:spcAft>
                <a:spcPts val="0"/>
              </a:spcAft>
              <a:buClr>
                <a:schemeClr val="dk1"/>
              </a:buClr>
              <a:buSzPts val="1100"/>
              <a:buFont typeface="Arial" panose="020B0604020202020204" pitchFamily="34" charset="0"/>
              <a:buChar char="•"/>
            </a:pPr>
            <a:r>
              <a:rPr lang="fr-FR" sz="2400" dirty="0">
                <a:solidFill>
                  <a:srgbClr val="0070C0"/>
                </a:solidFill>
                <a:latin typeface="Calibri" panose="020F0502020204030204"/>
                <a:ea typeface="Calibri" panose="020F0502020204030204"/>
                <a:cs typeface="Calibri" panose="020F0502020204030204"/>
              </a:rPr>
              <a:t>Phase de pré-test de l’application avec prise en compte des retours pour des ajustements optimaux </a:t>
            </a:r>
            <a:endParaRPr lang="fr-FR" sz="2400" noProof="1">
              <a:solidFill>
                <a:srgbClr val="0070C0"/>
              </a:solidFill>
              <a:latin typeface="Calibri" panose="020F0502020204030204"/>
              <a:ea typeface="Calibri" panose="020F0502020204030204"/>
              <a:cs typeface="Calibri" panose="020F0502020204030204"/>
              <a:sym typeface="Calibri" panose="020F0502020204030204"/>
            </a:endParaRPr>
          </a:p>
          <a:p>
            <a:pPr marL="342900" indent="-342900" fontAlgn="auto">
              <a:lnSpc>
                <a:spcPct val="150000"/>
              </a:lnSpc>
              <a:spcBef>
                <a:spcPts val="360"/>
              </a:spcBef>
              <a:spcAft>
                <a:spcPts val="0"/>
              </a:spcAft>
              <a:buClr>
                <a:schemeClr val="dk1"/>
              </a:buClr>
              <a:buSzPts val="1100"/>
              <a:buFont typeface="Arial" panose="020B0604020202020204" pitchFamily="34" charset="0"/>
              <a:buChar char="•"/>
            </a:pPr>
            <a:r>
              <a:rPr lang="fr-FR" sz="2400" noProof="1">
                <a:solidFill>
                  <a:srgbClr val="0070C0"/>
                </a:solidFill>
                <a:latin typeface="Calibri" panose="020F0502020204030204"/>
                <a:ea typeface="Calibri" panose="020F0502020204030204"/>
                <a:cs typeface="Calibri" panose="020F0502020204030204"/>
                <a:sym typeface="Calibri" panose="020F0502020204030204"/>
              </a:rPr>
              <a:t>Formation en cascade </a:t>
            </a:r>
            <a:r>
              <a:rPr lang="fr-FR" sz="2400" dirty="0">
                <a:solidFill>
                  <a:srgbClr val="0070C0"/>
                </a:solidFill>
                <a:latin typeface="Calibri" panose="020F0502020204030204"/>
                <a:ea typeface="Calibri" panose="020F0502020204030204"/>
                <a:cs typeface="Calibri" panose="020F0502020204030204"/>
              </a:rPr>
              <a:t>afin d’assurer une appropriation efficace par les acteurs à tous les niveaux.</a:t>
            </a:r>
            <a:endParaRPr lang="fr-FR" sz="2400" noProof="1">
              <a:solidFill>
                <a:srgbClr val="0070C0"/>
              </a:solidFill>
              <a:latin typeface="Calibri" panose="020F0502020204030204"/>
              <a:ea typeface="Calibri" panose="020F0502020204030204"/>
              <a:cs typeface="Calibri" panose="020F0502020204030204"/>
              <a:sym typeface="Calibri" panose="020F0502020204030204"/>
            </a:endParaRPr>
          </a:p>
          <a:p>
            <a:pPr marL="342900" indent="-342900" fontAlgn="auto">
              <a:lnSpc>
                <a:spcPct val="150000"/>
              </a:lnSpc>
              <a:spcBef>
                <a:spcPts val="360"/>
              </a:spcBef>
              <a:spcAft>
                <a:spcPts val="0"/>
              </a:spcAft>
              <a:buClr>
                <a:schemeClr val="dk1"/>
              </a:buClr>
              <a:buSzPts val="1100"/>
              <a:buFont typeface="Arial" panose="020B0604020202020204" pitchFamily="34" charset="0"/>
              <a:buChar char="•"/>
            </a:pPr>
            <a:r>
              <a:rPr lang="fr-FR" sz="2400" noProof="1">
                <a:solidFill>
                  <a:srgbClr val="0070C0"/>
                </a:solidFill>
                <a:latin typeface="Calibri" panose="020F0502020204030204"/>
                <a:ea typeface="Calibri" panose="020F0502020204030204"/>
                <a:cs typeface="Calibri" panose="020F0502020204030204"/>
                <a:sym typeface="Calibri" panose="020F0502020204030204"/>
              </a:rPr>
              <a:t>Création des groupes whatspp</a:t>
            </a:r>
            <a:endParaRPr lang="fr-FR" sz="2400" noProof="1">
              <a:solidFill>
                <a:srgbClr val="0070C0"/>
              </a:solidFill>
              <a:latin typeface="Calibri" panose="020F0502020204030204"/>
              <a:ea typeface="Calibri" panose="020F0502020204030204"/>
              <a:cs typeface="Calibri" panose="020F0502020204030204"/>
              <a:sym typeface="Calibri" panose="020F0502020204030204"/>
            </a:endParaRPr>
          </a:p>
          <a:p>
            <a:pPr marR="0" fontAlgn="auto">
              <a:spcBef>
                <a:spcPts val="360"/>
              </a:spcBef>
              <a:spcAft>
                <a:spcPts val="0"/>
              </a:spcAft>
              <a:buClr>
                <a:srgbClr val="000000"/>
              </a:buClr>
              <a:buSzPts val="2400"/>
              <a:buFont typeface="Arial" panose="020B0604020202020204"/>
              <a:buNone/>
            </a:pPr>
            <a:endParaRPr sz="2400" cap="none" noProof="1">
              <a:solidFill>
                <a:schemeClr val="dk1"/>
              </a:solidFill>
              <a:latin typeface="Calibri" panose="020F0502020204030204"/>
              <a:ea typeface="Calibri" panose="020F0502020204030204"/>
              <a:cs typeface="Calibri" panose="020F0502020204030204"/>
              <a:sym typeface="Calibri" panose="020F0502020204030204"/>
            </a:endParaRPr>
          </a:p>
        </p:txBody>
      </p:sp>
      <p:pic>
        <p:nvPicPr>
          <p:cNvPr id="3" name="Image 2" descr="Une image contenant symbole, logo, cercle, Emblème&#10;&#10;Le contenu généré par l’IA peut être incorrect."/>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7803845" y="6143081"/>
            <a:ext cx="701177" cy="701177"/>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0" y="0"/>
            <a:ext cx="12192000" cy="1074208"/>
          </a:xfrm>
        </p:spPr>
        <p:txBody>
          <a:bodyPr/>
          <a:lstStyle/>
          <a:p>
            <a:r>
              <a:rPr lang="en-US" sz="4400" dirty="0" err="1"/>
              <a:t>Défis</a:t>
            </a:r>
            <a:r>
              <a:rPr lang="en-US" sz="4400" dirty="0"/>
              <a:t>    </a:t>
            </a:r>
            <a:endParaRPr lang="en-US" sz="4400" dirty="0"/>
          </a:p>
        </p:txBody>
      </p:sp>
      <p:sp>
        <p:nvSpPr>
          <p:cNvPr id="3" name="Google Shape;149;g2073e6c94da_0_71"/>
          <p:cNvSpPr txBox="1"/>
          <p:nvPr/>
        </p:nvSpPr>
        <p:spPr>
          <a:xfrm>
            <a:off x="0" y="1074208"/>
            <a:ext cx="12110484" cy="4826862"/>
          </a:xfrm>
          <a:prstGeom prst="rect">
            <a:avLst/>
          </a:prstGeom>
          <a:noFill/>
          <a:ln>
            <a:noFill/>
          </a:ln>
        </p:spPr>
        <p:txBody>
          <a:bodyPr spcFirstLastPara="1" wrap="square" lIns="91425" tIns="45700" rIns="91425" bIns="45700" anchor="t" anchorCtr="0">
            <a:normAutofit/>
          </a:bodyPr>
          <a:lstStyle/>
          <a:p>
            <a:pPr marL="342900" indent="-342900">
              <a:lnSpc>
                <a:spcPct val="150000"/>
              </a:lnSpc>
              <a:spcBef>
                <a:spcPts val="360"/>
              </a:spcBef>
              <a:buClr>
                <a:schemeClr val="dk1"/>
              </a:buClr>
              <a:buSzPts val="1100"/>
              <a:buFont typeface="Arial" panose="020B0604020202020204" pitchFamily="34" charset="0"/>
              <a:buChar char="•"/>
            </a:pPr>
            <a:r>
              <a:rPr lang="fr-FR" sz="2400" dirty="0">
                <a:solidFill>
                  <a:srgbClr val="0070C0"/>
                </a:solidFill>
                <a:latin typeface="Calibri" panose="020F0502020204030204"/>
                <a:ea typeface="Calibri" panose="020F0502020204030204"/>
                <a:cs typeface="Calibri" panose="020F0502020204030204"/>
              </a:rPr>
              <a:t>Capacité du serveur en période de campagne pour assurer le stockage des données </a:t>
            </a:r>
            <a:endParaRPr lang="fr-FR" sz="2400" dirty="0">
              <a:solidFill>
                <a:srgbClr val="0070C0"/>
              </a:solidFill>
              <a:latin typeface="Calibri" panose="020F0502020204030204"/>
              <a:ea typeface="Calibri" panose="020F0502020204030204"/>
              <a:cs typeface="Calibri" panose="020F0502020204030204"/>
            </a:endParaRPr>
          </a:p>
          <a:p>
            <a:pPr marL="342900" indent="-342900">
              <a:lnSpc>
                <a:spcPct val="150000"/>
              </a:lnSpc>
              <a:spcBef>
                <a:spcPts val="360"/>
              </a:spcBef>
              <a:buClr>
                <a:schemeClr val="dk1"/>
              </a:buClr>
              <a:buSzPts val="1100"/>
              <a:buFont typeface="Arial" panose="020B0604020202020204" pitchFamily="34" charset="0"/>
              <a:buChar char="•"/>
            </a:pPr>
            <a:r>
              <a:rPr lang="fr-FR" sz="2400" noProof="1">
                <a:solidFill>
                  <a:srgbClr val="0070C0"/>
                </a:solidFill>
                <a:latin typeface="Calibri" panose="020F0502020204030204"/>
                <a:ea typeface="Calibri" panose="020F0502020204030204"/>
                <a:cs typeface="Calibri" panose="020F0502020204030204"/>
                <a:sym typeface="Calibri" panose="020F0502020204030204"/>
              </a:rPr>
              <a:t>Qualité de la formation des acteurs communautaires sur les outils de la digitalisation  </a:t>
            </a:r>
            <a:endParaRPr lang="fr-FR" sz="2400" noProof="1">
              <a:solidFill>
                <a:srgbClr val="0070C0"/>
              </a:solidFill>
              <a:latin typeface="Calibri" panose="020F0502020204030204"/>
              <a:ea typeface="Calibri" panose="020F0502020204030204"/>
              <a:cs typeface="Calibri" panose="020F0502020204030204"/>
              <a:sym typeface="Calibri" panose="020F0502020204030204"/>
            </a:endParaRPr>
          </a:p>
          <a:p>
            <a:pPr marL="342900" indent="-342900">
              <a:lnSpc>
                <a:spcPct val="150000"/>
              </a:lnSpc>
              <a:spcBef>
                <a:spcPts val="360"/>
              </a:spcBef>
              <a:buClr>
                <a:schemeClr val="dk1"/>
              </a:buClr>
              <a:buSzPts val="1100"/>
              <a:buFont typeface="Arial" panose="020B0604020202020204" pitchFamily="34" charset="0"/>
              <a:buChar char="•"/>
            </a:pPr>
            <a:r>
              <a:rPr lang="fr-FR" sz="2400" dirty="0">
                <a:solidFill>
                  <a:srgbClr val="0070C0"/>
                </a:solidFill>
                <a:latin typeface="Calibri" panose="020F0502020204030204"/>
                <a:ea typeface="Calibri" panose="020F0502020204030204"/>
                <a:cs typeface="Calibri" panose="020F0502020204030204"/>
              </a:rPr>
              <a:t>Disponibilité de la couverture du réseau téléphonique et l’internet</a:t>
            </a:r>
            <a:endParaRPr lang="fr-FR" sz="2400" dirty="0">
              <a:solidFill>
                <a:srgbClr val="0070C0"/>
              </a:solidFill>
              <a:latin typeface="Calibri" panose="020F0502020204030204"/>
              <a:ea typeface="Calibri" panose="020F0502020204030204"/>
              <a:cs typeface="Calibri" panose="020F0502020204030204"/>
            </a:endParaRPr>
          </a:p>
          <a:p>
            <a:pPr marL="342900" indent="-342900">
              <a:lnSpc>
                <a:spcPct val="150000"/>
              </a:lnSpc>
              <a:spcBef>
                <a:spcPts val="360"/>
              </a:spcBef>
              <a:buClr>
                <a:schemeClr val="dk1"/>
              </a:buClr>
              <a:buSzPts val="1100"/>
              <a:buFont typeface="Arial" panose="020B0604020202020204" pitchFamily="34" charset="0"/>
              <a:buChar char="•"/>
            </a:pPr>
            <a:r>
              <a:rPr lang="fr-FR" sz="2400" dirty="0">
                <a:solidFill>
                  <a:srgbClr val="0070C0"/>
                </a:solidFill>
                <a:latin typeface="Calibri" panose="020F0502020204030204"/>
                <a:ea typeface="Calibri" panose="020F0502020204030204"/>
                <a:cs typeface="Calibri" panose="020F0502020204030204"/>
              </a:rPr>
              <a:t>Utilisation des smartphones hors connexion</a:t>
            </a:r>
            <a:endParaRPr lang="fr-FR" sz="2400" dirty="0">
              <a:solidFill>
                <a:srgbClr val="0070C0"/>
              </a:solidFill>
              <a:latin typeface="Calibri" panose="020F0502020204030204"/>
              <a:ea typeface="Calibri" panose="020F0502020204030204"/>
              <a:cs typeface="Calibri" panose="020F0502020204030204"/>
            </a:endParaRPr>
          </a:p>
          <a:p>
            <a:pPr marL="342900" indent="-342900">
              <a:lnSpc>
                <a:spcPct val="150000"/>
              </a:lnSpc>
              <a:spcBef>
                <a:spcPts val="360"/>
              </a:spcBef>
              <a:buClr>
                <a:schemeClr val="dk1"/>
              </a:buClr>
              <a:buSzPts val="1100"/>
              <a:buFont typeface="Arial" panose="020B0604020202020204" pitchFamily="34" charset="0"/>
              <a:buChar char="•"/>
            </a:pPr>
            <a:r>
              <a:rPr lang="fr-FR" sz="2400" dirty="0">
                <a:solidFill>
                  <a:srgbClr val="0070C0"/>
                </a:solidFill>
                <a:latin typeface="Calibri" panose="020F0502020204030204"/>
                <a:ea typeface="Calibri" panose="020F0502020204030204"/>
                <a:cs typeface="Calibri" panose="020F0502020204030204"/>
              </a:rPr>
              <a:t>Utilisation des outils de collecte électroniques dans les zones d’insécurités </a:t>
            </a:r>
            <a:endParaRPr lang="fr-FR" sz="2400" dirty="0">
              <a:solidFill>
                <a:srgbClr val="0070C0"/>
              </a:solidFill>
              <a:latin typeface="Calibri" panose="020F0502020204030204"/>
              <a:ea typeface="Calibri" panose="020F0502020204030204"/>
              <a:cs typeface="Calibri" panose="020F0502020204030204"/>
            </a:endParaRPr>
          </a:p>
          <a:p>
            <a:pPr marL="342900" indent="-342900">
              <a:lnSpc>
                <a:spcPct val="150000"/>
              </a:lnSpc>
              <a:spcBef>
                <a:spcPts val="360"/>
              </a:spcBef>
              <a:buClr>
                <a:schemeClr val="dk1"/>
              </a:buClr>
              <a:buSzPts val="1100"/>
              <a:buFont typeface="Arial" panose="020B0604020202020204" pitchFamily="34" charset="0"/>
              <a:buChar char="•"/>
            </a:pPr>
            <a:r>
              <a:rPr lang="fr-FR" sz="2400" noProof="1">
                <a:solidFill>
                  <a:srgbClr val="0070C0"/>
                </a:solidFill>
                <a:latin typeface="Calibri" panose="020F0502020204030204"/>
                <a:ea typeface="Calibri" panose="020F0502020204030204"/>
                <a:cs typeface="Calibri" panose="020F0502020204030204"/>
                <a:sym typeface="Calibri" panose="020F0502020204030204"/>
              </a:rPr>
              <a:t>Assuré la stabilité des agents communautaires déjà formés </a:t>
            </a:r>
            <a:endParaRPr sz="2400" noProof="1">
              <a:solidFill>
                <a:srgbClr val="0070C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0" y="0"/>
            <a:ext cx="12192000" cy="1074208"/>
          </a:xfrm>
        </p:spPr>
        <p:txBody>
          <a:bodyPr/>
          <a:lstStyle/>
          <a:p>
            <a:r>
              <a:rPr lang="en-US" sz="4400" dirty="0"/>
              <a:t>Que </a:t>
            </a:r>
            <a:r>
              <a:rPr lang="en-US" sz="4400" dirty="0" err="1"/>
              <a:t>ferions</a:t>
            </a:r>
            <a:r>
              <a:rPr lang="en-US" sz="4400" dirty="0"/>
              <a:t> nous </a:t>
            </a:r>
            <a:r>
              <a:rPr lang="en-US" sz="4400" dirty="0" err="1"/>
              <a:t>différemment</a:t>
            </a:r>
            <a:r>
              <a:rPr lang="en-US" sz="4400" dirty="0"/>
              <a:t> à </a:t>
            </a:r>
            <a:r>
              <a:rPr lang="en-US" sz="4400" dirty="0" err="1"/>
              <a:t>l’avenir</a:t>
            </a:r>
            <a:r>
              <a:rPr lang="en-US" sz="4400" dirty="0"/>
              <a:t>     </a:t>
            </a:r>
            <a:endParaRPr lang="en-US" sz="4400" dirty="0"/>
          </a:p>
        </p:txBody>
      </p:sp>
      <p:sp>
        <p:nvSpPr>
          <p:cNvPr id="2" name="Google Shape;158;g2073e6c94da_0_79"/>
          <p:cNvSpPr txBox="1"/>
          <p:nvPr/>
        </p:nvSpPr>
        <p:spPr>
          <a:xfrm>
            <a:off x="1" y="1074208"/>
            <a:ext cx="12192000" cy="4688639"/>
          </a:xfrm>
          <a:prstGeom prst="rect">
            <a:avLst/>
          </a:prstGeom>
          <a:noFill/>
          <a:ln>
            <a:noFill/>
          </a:ln>
        </p:spPr>
        <p:txBody>
          <a:bodyPr spcFirstLastPara="1" wrap="square" lIns="91425" tIns="45700" rIns="91425" bIns="45700" anchor="t" anchorCtr="0">
            <a:normAutofit/>
          </a:bodyPr>
          <a:lstStyle/>
          <a:p>
            <a:pPr marL="342900" indent="-342900" fontAlgn="auto">
              <a:lnSpc>
                <a:spcPct val="150000"/>
              </a:lnSpc>
              <a:spcBef>
                <a:spcPts val="360"/>
              </a:spcBef>
              <a:spcAft>
                <a:spcPts val="0"/>
              </a:spcAft>
              <a:buClr>
                <a:schemeClr val="dk1"/>
              </a:buClr>
              <a:buSzPts val="1100"/>
              <a:buFont typeface="Arial" panose="020B0604020202020204" pitchFamily="34" charset="0"/>
              <a:buChar char="•"/>
            </a:pPr>
            <a:r>
              <a:rPr lang="fr-FR" sz="2000" dirty="0">
                <a:solidFill>
                  <a:srgbClr val="0070C0"/>
                </a:solidFill>
                <a:latin typeface="Calibri" panose="020F0502020204030204"/>
                <a:ea typeface="Calibri" panose="020F0502020204030204"/>
                <a:cs typeface="Calibri" panose="020F0502020204030204"/>
              </a:rPr>
              <a:t>Digitalisation de la micro-planification </a:t>
            </a:r>
            <a:endParaRPr lang="fr-FR" sz="2000" dirty="0">
              <a:solidFill>
                <a:srgbClr val="0070C0"/>
              </a:solidFill>
              <a:latin typeface="Calibri" panose="020F0502020204030204"/>
              <a:ea typeface="Calibri" panose="020F0502020204030204"/>
              <a:cs typeface="Calibri" panose="020F0502020204030204"/>
            </a:endParaRPr>
          </a:p>
          <a:p>
            <a:pPr marL="342900" indent="-342900" fontAlgn="auto">
              <a:lnSpc>
                <a:spcPct val="150000"/>
              </a:lnSpc>
              <a:spcBef>
                <a:spcPts val="360"/>
              </a:spcBef>
              <a:spcAft>
                <a:spcPts val="0"/>
              </a:spcAft>
              <a:buClr>
                <a:schemeClr val="dk1"/>
              </a:buClr>
              <a:buSzPts val="1100"/>
              <a:buFont typeface="Arial" panose="020B0604020202020204" pitchFamily="34" charset="0"/>
              <a:buChar char="•"/>
            </a:pPr>
            <a:r>
              <a:rPr lang="fr-FR" sz="2000" dirty="0">
                <a:solidFill>
                  <a:srgbClr val="0070C0"/>
                </a:solidFill>
                <a:latin typeface="Calibri" panose="020F0502020204030204"/>
                <a:ea typeface="Calibri" panose="020F0502020204030204"/>
                <a:cs typeface="Calibri" panose="020F0502020204030204"/>
              </a:rPr>
              <a:t>Augmentation de la capacité du serveur pendant les périodes de campagne </a:t>
            </a:r>
            <a:endParaRPr lang="fr-FR" sz="2000" dirty="0">
              <a:solidFill>
                <a:srgbClr val="0070C0"/>
              </a:solidFill>
              <a:latin typeface="Calibri" panose="020F0502020204030204"/>
              <a:ea typeface="Calibri" panose="020F0502020204030204"/>
              <a:cs typeface="Calibri" panose="020F0502020204030204"/>
            </a:endParaRPr>
          </a:p>
          <a:p>
            <a:pPr marL="342900" indent="-342900" fontAlgn="auto">
              <a:lnSpc>
                <a:spcPct val="150000"/>
              </a:lnSpc>
              <a:spcBef>
                <a:spcPts val="360"/>
              </a:spcBef>
              <a:spcAft>
                <a:spcPts val="0"/>
              </a:spcAft>
              <a:buClr>
                <a:schemeClr val="dk1"/>
              </a:buClr>
              <a:buSzPts val="1100"/>
              <a:buFont typeface="Arial" panose="020B0604020202020204" pitchFamily="34" charset="0"/>
              <a:buChar char="•"/>
            </a:pPr>
            <a:r>
              <a:rPr lang="fr-FR" sz="2000" dirty="0">
                <a:solidFill>
                  <a:srgbClr val="0070C0"/>
                </a:solidFill>
                <a:latin typeface="Calibri" panose="020F0502020204030204"/>
                <a:ea typeface="Calibri" panose="020F0502020204030204"/>
                <a:cs typeface="Calibri" panose="020F0502020204030204"/>
              </a:rPr>
              <a:t>Axé l’intervention des agents ICT4D dans les zones à couverture faible </a:t>
            </a:r>
            <a:endParaRPr lang="fr-FR" sz="2000" dirty="0">
              <a:solidFill>
                <a:srgbClr val="0070C0"/>
              </a:solidFill>
              <a:latin typeface="Calibri" panose="020F0502020204030204"/>
              <a:ea typeface="Calibri" panose="020F0502020204030204"/>
              <a:cs typeface="Calibri" panose="020F0502020204030204"/>
            </a:endParaRPr>
          </a:p>
          <a:p>
            <a:pPr marL="342900" indent="-342900" fontAlgn="auto">
              <a:lnSpc>
                <a:spcPct val="150000"/>
              </a:lnSpc>
              <a:spcBef>
                <a:spcPts val="360"/>
              </a:spcBef>
              <a:spcAft>
                <a:spcPts val="0"/>
              </a:spcAft>
              <a:buClr>
                <a:schemeClr val="dk1"/>
              </a:buClr>
              <a:buSzPts val="1100"/>
              <a:buFont typeface="Arial" panose="020B0604020202020204" pitchFamily="34" charset="0"/>
              <a:buChar char="•"/>
            </a:pPr>
            <a:r>
              <a:rPr lang="fr-FR" sz="2000" dirty="0">
                <a:solidFill>
                  <a:srgbClr val="0070C0"/>
                </a:solidFill>
                <a:latin typeface="Calibri" panose="020F0502020204030204"/>
                <a:ea typeface="Calibri" panose="020F0502020204030204"/>
                <a:cs typeface="Calibri" panose="020F0502020204030204"/>
              </a:rPr>
              <a:t>Mettre en place un coaching entre les acteurs pour un accompagnement continu</a:t>
            </a:r>
            <a:endParaRPr lang="fr-FR" sz="2000" dirty="0">
              <a:solidFill>
                <a:srgbClr val="0070C0"/>
              </a:solidFill>
              <a:latin typeface="Calibri" panose="020F0502020204030204"/>
              <a:ea typeface="Calibri" panose="020F0502020204030204"/>
              <a:cs typeface="Calibri" panose="020F0502020204030204"/>
            </a:endParaRPr>
          </a:p>
          <a:p>
            <a:pPr marL="342900" indent="-342900" fontAlgn="auto">
              <a:lnSpc>
                <a:spcPct val="150000"/>
              </a:lnSpc>
              <a:spcBef>
                <a:spcPts val="360"/>
              </a:spcBef>
              <a:spcAft>
                <a:spcPts val="0"/>
              </a:spcAft>
              <a:buClr>
                <a:schemeClr val="dk1"/>
              </a:buClr>
              <a:buSzPts val="1100"/>
              <a:buFont typeface="Arial" panose="020B0604020202020204" pitchFamily="34" charset="0"/>
              <a:buChar char="•"/>
            </a:pPr>
            <a:r>
              <a:rPr lang="fr-FR" sz="2000" dirty="0">
                <a:solidFill>
                  <a:srgbClr val="0070C0"/>
                </a:solidFill>
                <a:latin typeface="Calibri" panose="020F0502020204030204"/>
                <a:ea typeface="Calibri" panose="020F0502020204030204"/>
                <a:cs typeface="Calibri" panose="020F0502020204030204"/>
              </a:rPr>
              <a:t> Poursuivre la journée de correction et de saisie des données après chaque passage pour garantir la qualité des informations collectées</a:t>
            </a:r>
            <a:endParaRPr lang="fr-FR" sz="2000" dirty="0">
              <a:solidFill>
                <a:srgbClr val="0070C0"/>
              </a:solidFill>
              <a:latin typeface="Calibri" panose="020F0502020204030204"/>
              <a:ea typeface="Calibri" panose="020F0502020204030204"/>
              <a:cs typeface="Calibri" panose="020F0502020204030204"/>
            </a:endParaRPr>
          </a:p>
          <a:p>
            <a:pPr marL="342900" indent="-342900" fontAlgn="auto">
              <a:lnSpc>
                <a:spcPct val="150000"/>
              </a:lnSpc>
              <a:spcBef>
                <a:spcPts val="360"/>
              </a:spcBef>
              <a:spcAft>
                <a:spcPts val="0"/>
              </a:spcAft>
              <a:buClr>
                <a:schemeClr val="dk1"/>
              </a:buClr>
              <a:buSzPts val="1100"/>
              <a:buFont typeface="Arial" panose="020B0604020202020204" pitchFamily="34" charset="0"/>
              <a:buChar char="•"/>
            </a:pPr>
            <a:r>
              <a:rPr lang="fr-FR" sz="2000" dirty="0">
                <a:solidFill>
                  <a:srgbClr val="0070C0"/>
                </a:solidFill>
                <a:latin typeface="Calibri" panose="020F0502020204030204"/>
                <a:ea typeface="Calibri" panose="020F0502020204030204"/>
                <a:cs typeface="Calibri" panose="020F0502020204030204"/>
              </a:rPr>
              <a:t>Formation proactive  des agents de remplacement pendant la campagne afin d’assurer la continuité et la fiabilité du processus de digitalisation</a:t>
            </a:r>
            <a:endParaRPr sz="2400" cap="none" noProof="1">
              <a:solidFill>
                <a:schemeClr val="dk1"/>
              </a:solidFill>
              <a:latin typeface="Calibri" panose="020F0502020204030204"/>
              <a:ea typeface="Calibri" panose="020F0502020204030204"/>
              <a:cs typeface="Calibri" panose="020F0502020204030204"/>
              <a:sym typeface="Calibri" panose="020F0502020204030204"/>
            </a:endParaRPr>
          </a:p>
        </p:txBody>
      </p:sp>
      <p:pic>
        <p:nvPicPr>
          <p:cNvPr id="3" name="Image 2" descr="Une image contenant symbole, logo, cercle, Emblème&#10;&#10;Le contenu généré par l’IA peut être incorrect."/>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7803845" y="6143081"/>
            <a:ext cx="701177" cy="701177"/>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5080</Words>
  <Application>WPS Presentation</Application>
  <PresentationFormat>Grand écran</PresentationFormat>
  <Paragraphs>135</Paragraphs>
  <Slides>12</Slides>
  <Notes>0</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12</vt:i4>
      </vt:variant>
    </vt:vector>
  </HeadingPairs>
  <TitlesOfParts>
    <vt:vector size="22" baseType="lpstr">
      <vt:lpstr>Arial</vt:lpstr>
      <vt:lpstr>SimSun</vt:lpstr>
      <vt:lpstr>Wingdings</vt:lpstr>
      <vt:lpstr>Arial</vt:lpstr>
      <vt:lpstr>Calibri</vt:lpstr>
      <vt:lpstr>Microsoft YaHei</vt:lpstr>
      <vt:lpstr>Arial Unicode MS</vt:lpstr>
      <vt:lpstr>Calibri Light</vt:lpstr>
      <vt:lpstr>Office Theme</vt:lpstr>
      <vt:lpstr>Custom Design</vt:lpstr>
      <vt:lpstr>Mali</vt:lpstr>
      <vt:lpstr>Information Générale sur la campagne 2024 et Plans de 2025 </vt:lpstr>
      <vt:lpstr>Carte de mise en oeuvre de la CPS en 2024 </vt:lpstr>
      <vt:lpstr>Couverture des enfants traités par passage 2022-2024  </vt:lpstr>
      <vt:lpstr>Principaux enseignements tirés en 2024   </vt:lpstr>
      <vt:lpstr>Principaux enseignements tirés en 2024   </vt:lpstr>
      <vt:lpstr>Principaux enseignements tirés en 2024 : conception de la digitalisation   </vt:lpstr>
      <vt:lpstr>Défis    </vt:lpstr>
      <vt:lpstr>Que ferions nous différemment à l’avenir     </vt:lpstr>
      <vt:lpstr>Les léçons apprises      </vt:lpstr>
      <vt:lpstr>Conclusion      </vt:lpstr>
      <vt:lpstr>Merci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Abena Poku-Awuku</dc:creator>
  <cp:lastModifiedBy>flex 5 i5</cp:lastModifiedBy>
  <cp:revision>20</cp:revision>
  <dcterms:created xsi:type="dcterms:W3CDTF">2023-03-09T12:42:00Z</dcterms:created>
  <dcterms:modified xsi:type="dcterms:W3CDTF">2025-03-04T09:13:17Z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9157BE8DF57A4426A6D02BE605AEA091_13</vt:lpwstr>
  </property>
  <property fmtid="{D5CDD505-2E9C-101B-9397-08002B2CF9AE}" pid="3" name="KSOProductBuildVer">
    <vt:lpwstr>2057-12.2.0.20341</vt:lpwstr>
  </property>
</Properties>
</file>