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media/image11.svg" ContentType="image/svg+xml"/>
  <Override PartName="/ppt/media/image13.svg" ContentType="image/svg+xml"/>
  <Override PartName="/ppt/media/image15.svg" ContentType="image/svg+xml"/>
  <Override PartName="/ppt/media/image17.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6" r:id="rId3"/>
  </p:sldMasterIdLst>
  <p:notesMasterIdLst>
    <p:notesMasterId r:id="rId8"/>
  </p:notesMasterIdLst>
  <p:sldIdLst>
    <p:sldId id="291" r:id="rId4"/>
    <p:sldId id="280" r:id="rId5"/>
    <p:sldId id="257" r:id="rId6"/>
    <p:sldId id="364" r:id="rId7"/>
    <p:sldId id="365" r:id="rId9"/>
    <p:sldId id="366" r:id="rId10"/>
    <p:sldId id="637" r:id="rId11"/>
    <p:sldId id="636" r:id="rId12"/>
    <p:sldId id="638" r:id="rId13"/>
    <p:sldId id="641" r:id="rId14"/>
    <p:sldId id="643" r:id="rId15"/>
    <p:sldId id="642" r:id="rId16"/>
    <p:sldId id="648" r:id="rId17"/>
    <p:sldId id="647" r:id="rId18"/>
    <p:sldId id="644" r:id="rId19"/>
    <p:sldId id="649" r:id="rId20"/>
    <p:sldId id="646" r:id="rId21"/>
    <p:sldId id="285" r:id="rId22"/>
    <p:sldId id="281" r:id="rId23"/>
    <p:sldId id="574" r:id="rId24"/>
    <p:sldId id="60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6"/>
    <p:restoredTop sz="90168"/>
  </p:normalViewPr>
  <p:slideViewPr>
    <p:cSldViewPr snapToGrid="0">
      <p:cViewPr varScale="1">
        <p:scale>
          <a:sx n="97" d="100"/>
          <a:sy n="97" d="100"/>
        </p:scale>
        <p:origin x="15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customXml" Target="../customXml/item3.xml"/><Relationship Id="rId30" Type="http://schemas.openxmlformats.org/officeDocument/2006/relationships/customXml" Target="../customXml/item2.xml"/><Relationship Id="rId3" Type="http://schemas.openxmlformats.org/officeDocument/2006/relationships/slideMaster" Target="slideMasters/slideMaster2.xml"/><Relationship Id="rId29" Type="http://schemas.openxmlformats.org/officeDocument/2006/relationships/customXml" Target="../customXml/item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d.docs.live.net/5d2ab4c24520d950/ICEMR%202/Project%202/Data/Health%20Center%20RDT%20rates/2023Aug-HC%20RDT%20data%20both%20si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2000" b="0" i="0" u="none" strike="noStrike" kern="1200" spc="0" baseline="0">
                <a:solidFill>
                  <a:schemeClr val="tx1">
                    <a:lumMod val="65000"/>
                    <a:lumOff val="35000"/>
                  </a:schemeClr>
                </a:solidFill>
                <a:latin typeface="+mn-lt"/>
                <a:ea typeface="+mn-ea"/>
                <a:cs typeface="+mn-cs"/>
              </a:defRPr>
            </a:pPr>
            <a:r>
              <a:rPr lang="en-US" sz="2000" dirty="0"/>
              <a:t>Malaria</a:t>
            </a:r>
            <a:r>
              <a:rPr lang="en-US" sz="2000" baseline="0" dirty="0"/>
              <a:t> cases by age group - Namanolo Health Center</a:t>
            </a:r>
            <a:endParaRPr lang="en-US" sz="2000" dirty="0"/>
          </a:p>
        </c:rich>
      </c:tx>
      <c:layout/>
      <c:overlay val="0"/>
      <c:spPr>
        <a:noFill/>
        <a:ln>
          <a:noFill/>
        </a:ln>
        <a:effectLst/>
      </c:spPr>
    </c:title>
    <c:autoTitleDeleted val="0"/>
    <c:plotArea>
      <c:layout/>
      <c:barChart>
        <c:barDir val="col"/>
        <c:grouping val="stacked"/>
        <c:varyColors val="0"/>
        <c:ser>
          <c:idx val="0"/>
          <c:order val="0"/>
          <c:tx>
            <c:strRef>
              <c:f>'[2023Aug-HC RDT data both sites.xlsx]by age group'!$B$22</c:f>
              <c:strCache>
                <c:ptCount val="1"/>
                <c:pt idx="0">
                  <c:v>&lt;5 years old</c:v>
                </c:pt>
              </c:strCache>
            </c:strRef>
          </c:tx>
          <c:spPr>
            <a:solidFill>
              <a:srgbClr val="00B050"/>
            </a:solidFill>
            <a:ln>
              <a:noFill/>
            </a:ln>
            <a:effectLst/>
          </c:spPr>
          <c:invertIfNegative val="0"/>
          <c:dLbls>
            <c:delete val="1"/>
          </c:dLbls>
          <c:cat>
            <c:numRef>
              <c:f>'[2023Aug-HC RDT data both sites.xlsx]by age group'!$C$21:$BN$21</c:f>
              <c:numCache>
                <c:formatCode>mmm\-yy</c:formatCode>
                <c:ptCount val="64"/>
                <c:pt idx="0" c:formatCode="mmm\-yy">
                  <c:v>42856</c:v>
                </c:pt>
                <c:pt idx="1" c:formatCode="mmm\-yy">
                  <c:v>42887</c:v>
                </c:pt>
                <c:pt idx="2" c:formatCode="mmm\-yy">
                  <c:v>42917</c:v>
                </c:pt>
                <c:pt idx="3" c:formatCode="mmm\-yy">
                  <c:v>42948</c:v>
                </c:pt>
                <c:pt idx="4" c:formatCode="mmm\-yy">
                  <c:v>42979</c:v>
                </c:pt>
                <c:pt idx="5" c:formatCode="mmm\-yy">
                  <c:v>43009</c:v>
                </c:pt>
                <c:pt idx="6" c:formatCode="mmm\-yy">
                  <c:v>43040</c:v>
                </c:pt>
                <c:pt idx="7" c:formatCode="mmm\-yy">
                  <c:v>43070</c:v>
                </c:pt>
                <c:pt idx="8" c:formatCode="mmm\-yy">
                  <c:v>43101</c:v>
                </c:pt>
                <c:pt idx="9" c:formatCode="mmm\-yy">
                  <c:v>43132</c:v>
                </c:pt>
                <c:pt idx="10" c:formatCode="mmm\-yy">
                  <c:v>43160</c:v>
                </c:pt>
                <c:pt idx="11" c:formatCode="mmm\-yy">
                  <c:v>43191</c:v>
                </c:pt>
                <c:pt idx="12" c:formatCode="mmm\-yy">
                  <c:v>43221</c:v>
                </c:pt>
                <c:pt idx="13" c:formatCode="mmm\-yy">
                  <c:v>43252</c:v>
                </c:pt>
                <c:pt idx="14" c:formatCode="mmm\-yy">
                  <c:v>43282</c:v>
                </c:pt>
                <c:pt idx="15" c:formatCode="mmm\-yy">
                  <c:v>43313</c:v>
                </c:pt>
                <c:pt idx="16" c:formatCode="mmm\-yy">
                  <c:v>43344</c:v>
                </c:pt>
                <c:pt idx="17" c:formatCode="mmm\-yy">
                  <c:v>43374</c:v>
                </c:pt>
                <c:pt idx="18" c:formatCode="mmm\-yy">
                  <c:v>43405</c:v>
                </c:pt>
                <c:pt idx="19" c:formatCode="mmm\-yy">
                  <c:v>43435</c:v>
                </c:pt>
                <c:pt idx="20" c:formatCode="mmm\-yy">
                  <c:v>43466</c:v>
                </c:pt>
                <c:pt idx="21" c:formatCode="mmm\-yy">
                  <c:v>43497</c:v>
                </c:pt>
                <c:pt idx="22" c:formatCode="mmm\-yy">
                  <c:v>43525</c:v>
                </c:pt>
                <c:pt idx="23" c:formatCode="mmm\-yy">
                  <c:v>43556</c:v>
                </c:pt>
                <c:pt idx="24" c:formatCode="mmm\-yy">
                  <c:v>43586</c:v>
                </c:pt>
                <c:pt idx="25" c:formatCode="mmm\-yy">
                  <c:v>43617</c:v>
                </c:pt>
                <c:pt idx="26" c:formatCode="mmm\-yy">
                  <c:v>43647</c:v>
                </c:pt>
                <c:pt idx="27" c:formatCode="mmm\-yy">
                  <c:v>43678</c:v>
                </c:pt>
                <c:pt idx="28" c:formatCode="mmm\-yy">
                  <c:v>43709</c:v>
                </c:pt>
                <c:pt idx="29" c:formatCode="mmm\-yy">
                  <c:v>43739</c:v>
                </c:pt>
                <c:pt idx="30" c:formatCode="mmm\-yy">
                  <c:v>43770</c:v>
                </c:pt>
                <c:pt idx="31" c:formatCode="mmm\-yy">
                  <c:v>43800</c:v>
                </c:pt>
                <c:pt idx="32" c:formatCode="mmm\-yy">
                  <c:v>43831</c:v>
                </c:pt>
                <c:pt idx="33" c:formatCode="mmm\-yy">
                  <c:v>43862</c:v>
                </c:pt>
                <c:pt idx="34" c:formatCode="mmm\-yy">
                  <c:v>43891</c:v>
                </c:pt>
                <c:pt idx="35" c:formatCode="mmm\-yy">
                  <c:v>43922</c:v>
                </c:pt>
                <c:pt idx="36" c:formatCode="mmm\-yy">
                  <c:v>43952</c:v>
                </c:pt>
                <c:pt idx="37" c:formatCode="mmm\-yy">
                  <c:v>43983</c:v>
                </c:pt>
                <c:pt idx="38" c:formatCode="mmm\-yy">
                  <c:v>44013</c:v>
                </c:pt>
                <c:pt idx="39" c:formatCode="mmm\-yy">
                  <c:v>44044</c:v>
                </c:pt>
                <c:pt idx="40" c:formatCode="mmm\-yy">
                  <c:v>44075</c:v>
                </c:pt>
                <c:pt idx="41" c:formatCode="mmm\-yy">
                  <c:v>44105</c:v>
                </c:pt>
                <c:pt idx="42" c:formatCode="mmm\-yy">
                  <c:v>44136</c:v>
                </c:pt>
                <c:pt idx="43" c:formatCode="mmm\-yy">
                  <c:v>44166</c:v>
                </c:pt>
                <c:pt idx="44" c:formatCode="mmm\-yy">
                  <c:v>44197</c:v>
                </c:pt>
                <c:pt idx="45" c:formatCode="mmm\-yy">
                  <c:v>44228</c:v>
                </c:pt>
                <c:pt idx="46" c:formatCode="mmm\-yy">
                  <c:v>44256</c:v>
                </c:pt>
                <c:pt idx="47" c:formatCode="mmm\-yy">
                  <c:v>44287</c:v>
                </c:pt>
                <c:pt idx="48" c:formatCode="mmm\-yy">
                  <c:v>44317</c:v>
                </c:pt>
                <c:pt idx="49" c:formatCode="mmm\-yy">
                  <c:v>44348</c:v>
                </c:pt>
                <c:pt idx="50" c:formatCode="mmm\-yy">
                  <c:v>44378</c:v>
                </c:pt>
                <c:pt idx="51" c:formatCode="mmm\-yy">
                  <c:v>44409</c:v>
                </c:pt>
                <c:pt idx="52" c:formatCode="mmm\-yy">
                  <c:v>44440</c:v>
                </c:pt>
                <c:pt idx="53" c:formatCode="mmm\-yy">
                  <c:v>44470</c:v>
                </c:pt>
                <c:pt idx="54" c:formatCode="mmm\-yy">
                  <c:v>44501</c:v>
                </c:pt>
                <c:pt idx="55" c:formatCode="mmm\-yy">
                  <c:v>44531</c:v>
                </c:pt>
                <c:pt idx="56" c:formatCode="mmm\-yy">
                  <c:v>44562</c:v>
                </c:pt>
                <c:pt idx="57" c:formatCode="mmm\-yy">
                  <c:v>44593</c:v>
                </c:pt>
                <c:pt idx="58" c:formatCode="mmm\-yy">
                  <c:v>44621</c:v>
                </c:pt>
                <c:pt idx="59" c:formatCode="mmm\-yy">
                  <c:v>44652</c:v>
                </c:pt>
                <c:pt idx="60" c:formatCode="mmm\-yy">
                  <c:v>44682</c:v>
                </c:pt>
                <c:pt idx="61" c:formatCode="mmm\-yy">
                  <c:v>44713</c:v>
                </c:pt>
                <c:pt idx="62" c:formatCode="mmm\-yy">
                  <c:v>44743</c:v>
                </c:pt>
                <c:pt idx="63" c:formatCode="mmm\-yy">
                  <c:v>44774</c:v>
                </c:pt>
              </c:numCache>
            </c:numRef>
          </c:cat>
          <c:val>
            <c:numRef>
              <c:f>'[2023Aug-HC RDT data both sites.xlsx]by age group'!$C$22:$BN$22</c:f>
              <c:numCache>
                <c:formatCode>General</c:formatCode>
                <c:ptCount val="64"/>
                <c:pt idx="0">
                  <c:v>388</c:v>
                </c:pt>
                <c:pt idx="1">
                  <c:v>172</c:v>
                </c:pt>
                <c:pt idx="2">
                  <c:v>175</c:v>
                </c:pt>
                <c:pt idx="3">
                  <c:v>138</c:v>
                </c:pt>
                <c:pt idx="4">
                  <c:v>108</c:v>
                </c:pt>
                <c:pt idx="5">
                  <c:v>140</c:v>
                </c:pt>
                <c:pt idx="6">
                  <c:v>86</c:v>
                </c:pt>
                <c:pt idx="7">
                  <c:v>143</c:v>
                </c:pt>
                <c:pt idx="8">
                  <c:v>480</c:v>
                </c:pt>
                <c:pt idx="9">
                  <c:v>523</c:v>
                </c:pt>
                <c:pt idx="10">
                  <c:v>708</c:v>
                </c:pt>
                <c:pt idx="11">
                  <c:v>727</c:v>
                </c:pt>
                <c:pt idx="12">
                  <c:v>592</c:v>
                </c:pt>
                <c:pt idx="13">
                  <c:v>365</c:v>
                </c:pt>
                <c:pt idx="14">
                  <c:v>313</c:v>
                </c:pt>
                <c:pt idx="15">
                  <c:v>375</c:v>
                </c:pt>
                <c:pt idx="16">
                  <c:v>439</c:v>
                </c:pt>
                <c:pt idx="17">
                  <c:v>105</c:v>
                </c:pt>
                <c:pt idx="18">
                  <c:v>343</c:v>
                </c:pt>
                <c:pt idx="19">
                  <c:v>365</c:v>
                </c:pt>
                <c:pt idx="20">
                  <c:v>767</c:v>
                </c:pt>
                <c:pt idx="21">
                  <c:v>528</c:v>
                </c:pt>
                <c:pt idx="22">
                  <c:v>471</c:v>
                </c:pt>
                <c:pt idx="23">
                  <c:v>350</c:v>
                </c:pt>
                <c:pt idx="24">
                  <c:v>441</c:v>
                </c:pt>
                <c:pt idx="25">
                  <c:v>305</c:v>
                </c:pt>
                <c:pt idx="26">
                  <c:v>373</c:v>
                </c:pt>
                <c:pt idx="27">
                  <c:v>315</c:v>
                </c:pt>
                <c:pt idx="28">
                  <c:v>294</c:v>
                </c:pt>
                <c:pt idx="29">
                  <c:v>372</c:v>
                </c:pt>
                <c:pt idx="30">
                  <c:v>156</c:v>
                </c:pt>
                <c:pt idx="31">
                  <c:v>250</c:v>
                </c:pt>
                <c:pt idx="32">
                  <c:v>496</c:v>
                </c:pt>
                <c:pt idx="33">
                  <c:v>588</c:v>
                </c:pt>
                <c:pt idx="34">
                  <c:v>585</c:v>
                </c:pt>
                <c:pt idx="35">
                  <c:v>554</c:v>
                </c:pt>
                <c:pt idx="36">
                  <c:v>367</c:v>
                </c:pt>
                <c:pt idx="37">
                  <c:v>363</c:v>
                </c:pt>
                <c:pt idx="38">
                  <c:v>245</c:v>
                </c:pt>
                <c:pt idx="39">
                  <c:v>223</c:v>
                </c:pt>
                <c:pt idx="40">
                  <c:v>310</c:v>
                </c:pt>
                <c:pt idx="41">
                  <c:v>296</c:v>
                </c:pt>
                <c:pt idx="42">
                  <c:v>293</c:v>
                </c:pt>
                <c:pt idx="43">
                  <c:v>326</c:v>
                </c:pt>
                <c:pt idx="44">
                  <c:v>381</c:v>
                </c:pt>
                <c:pt idx="45">
                  <c:v>210</c:v>
                </c:pt>
                <c:pt idx="46">
                  <c:v>385</c:v>
                </c:pt>
                <c:pt idx="47">
                  <c:v>301</c:v>
                </c:pt>
                <c:pt idx="48">
                  <c:v>228</c:v>
                </c:pt>
                <c:pt idx="49">
                  <c:v>248</c:v>
                </c:pt>
                <c:pt idx="50">
                  <c:v>248</c:v>
                </c:pt>
                <c:pt idx="51">
                  <c:v>101</c:v>
                </c:pt>
                <c:pt idx="52">
                  <c:v>130</c:v>
                </c:pt>
                <c:pt idx="53">
                  <c:v>122</c:v>
                </c:pt>
                <c:pt idx="54">
                  <c:v>100</c:v>
                </c:pt>
                <c:pt idx="55">
                  <c:v>26</c:v>
                </c:pt>
                <c:pt idx="56">
                  <c:v>38</c:v>
                </c:pt>
                <c:pt idx="57">
                  <c:v>128</c:v>
                </c:pt>
                <c:pt idx="58">
                  <c:v>94</c:v>
                </c:pt>
                <c:pt idx="59">
                  <c:v>151</c:v>
                </c:pt>
                <c:pt idx="60">
                  <c:v>330</c:v>
                </c:pt>
                <c:pt idx="61">
                  <c:v>314</c:v>
                </c:pt>
                <c:pt idx="62">
                  <c:v>338</c:v>
                </c:pt>
                <c:pt idx="63">
                  <c:v>426</c:v>
                </c:pt>
              </c:numCache>
            </c:numRef>
          </c:val>
        </c:ser>
        <c:ser>
          <c:idx val="1"/>
          <c:order val="1"/>
          <c:tx>
            <c:strRef>
              <c:f>'[2023Aug-HC RDT data both sites.xlsx]by age group'!$B$23</c:f>
              <c:strCache>
                <c:ptCount val="1"/>
                <c:pt idx="0">
                  <c:v>5-15 year olds</c:v>
                </c:pt>
              </c:strCache>
            </c:strRef>
          </c:tx>
          <c:spPr>
            <a:solidFill>
              <a:srgbClr val="C00000"/>
            </a:solidFill>
            <a:ln>
              <a:noFill/>
            </a:ln>
            <a:effectLst/>
          </c:spPr>
          <c:invertIfNegative val="0"/>
          <c:dLbls>
            <c:delete val="1"/>
          </c:dLbls>
          <c:cat>
            <c:numRef>
              <c:f>'[2023Aug-HC RDT data both sites.xlsx]by age group'!$C$21:$BN$21</c:f>
              <c:numCache>
                <c:formatCode>mmm\-yy</c:formatCode>
                <c:ptCount val="64"/>
                <c:pt idx="0" c:formatCode="mmm\-yy">
                  <c:v>42856</c:v>
                </c:pt>
                <c:pt idx="1" c:formatCode="mmm\-yy">
                  <c:v>42887</c:v>
                </c:pt>
                <c:pt idx="2" c:formatCode="mmm\-yy">
                  <c:v>42917</c:v>
                </c:pt>
                <c:pt idx="3" c:formatCode="mmm\-yy">
                  <c:v>42948</c:v>
                </c:pt>
                <c:pt idx="4" c:formatCode="mmm\-yy">
                  <c:v>42979</c:v>
                </c:pt>
                <c:pt idx="5" c:formatCode="mmm\-yy">
                  <c:v>43009</c:v>
                </c:pt>
                <c:pt idx="6" c:formatCode="mmm\-yy">
                  <c:v>43040</c:v>
                </c:pt>
                <c:pt idx="7" c:formatCode="mmm\-yy">
                  <c:v>43070</c:v>
                </c:pt>
                <c:pt idx="8" c:formatCode="mmm\-yy">
                  <c:v>43101</c:v>
                </c:pt>
                <c:pt idx="9" c:formatCode="mmm\-yy">
                  <c:v>43132</c:v>
                </c:pt>
                <c:pt idx="10" c:formatCode="mmm\-yy">
                  <c:v>43160</c:v>
                </c:pt>
                <c:pt idx="11" c:formatCode="mmm\-yy">
                  <c:v>43191</c:v>
                </c:pt>
                <c:pt idx="12" c:formatCode="mmm\-yy">
                  <c:v>43221</c:v>
                </c:pt>
                <c:pt idx="13" c:formatCode="mmm\-yy">
                  <c:v>43252</c:v>
                </c:pt>
                <c:pt idx="14" c:formatCode="mmm\-yy">
                  <c:v>43282</c:v>
                </c:pt>
                <c:pt idx="15" c:formatCode="mmm\-yy">
                  <c:v>43313</c:v>
                </c:pt>
                <c:pt idx="16" c:formatCode="mmm\-yy">
                  <c:v>43344</c:v>
                </c:pt>
                <c:pt idx="17" c:formatCode="mmm\-yy">
                  <c:v>43374</c:v>
                </c:pt>
                <c:pt idx="18" c:formatCode="mmm\-yy">
                  <c:v>43405</c:v>
                </c:pt>
                <c:pt idx="19" c:formatCode="mmm\-yy">
                  <c:v>43435</c:v>
                </c:pt>
                <c:pt idx="20" c:formatCode="mmm\-yy">
                  <c:v>43466</c:v>
                </c:pt>
                <c:pt idx="21" c:formatCode="mmm\-yy">
                  <c:v>43497</c:v>
                </c:pt>
                <c:pt idx="22" c:formatCode="mmm\-yy">
                  <c:v>43525</c:v>
                </c:pt>
                <c:pt idx="23" c:formatCode="mmm\-yy">
                  <c:v>43556</c:v>
                </c:pt>
                <c:pt idx="24" c:formatCode="mmm\-yy">
                  <c:v>43586</c:v>
                </c:pt>
                <c:pt idx="25" c:formatCode="mmm\-yy">
                  <c:v>43617</c:v>
                </c:pt>
                <c:pt idx="26" c:formatCode="mmm\-yy">
                  <c:v>43647</c:v>
                </c:pt>
                <c:pt idx="27" c:formatCode="mmm\-yy">
                  <c:v>43678</c:v>
                </c:pt>
                <c:pt idx="28" c:formatCode="mmm\-yy">
                  <c:v>43709</c:v>
                </c:pt>
                <c:pt idx="29" c:formatCode="mmm\-yy">
                  <c:v>43739</c:v>
                </c:pt>
                <c:pt idx="30" c:formatCode="mmm\-yy">
                  <c:v>43770</c:v>
                </c:pt>
                <c:pt idx="31" c:formatCode="mmm\-yy">
                  <c:v>43800</c:v>
                </c:pt>
                <c:pt idx="32" c:formatCode="mmm\-yy">
                  <c:v>43831</c:v>
                </c:pt>
                <c:pt idx="33" c:formatCode="mmm\-yy">
                  <c:v>43862</c:v>
                </c:pt>
                <c:pt idx="34" c:formatCode="mmm\-yy">
                  <c:v>43891</c:v>
                </c:pt>
                <c:pt idx="35" c:formatCode="mmm\-yy">
                  <c:v>43922</c:v>
                </c:pt>
                <c:pt idx="36" c:formatCode="mmm\-yy">
                  <c:v>43952</c:v>
                </c:pt>
                <c:pt idx="37" c:formatCode="mmm\-yy">
                  <c:v>43983</c:v>
                </c:pt>
                <c:pt idx="38" c:formatCode="mmm\-yy">
                  <c:v>44013</c:v>
                </c:pt>
                <c:pt idx="39" c:formatCode="mmm\-yy">
                  <c:v>44044</c:v>
                </c:pt>
                <c:pt idx="40" c:formatCode="mmm\-yy">
                  <c:v>44075</c:v>
                </c:pt>
                <c:pt idx="41" c:formatCode="mmm\-yy">
                  <c:v>44105</c:v>
                </c:pt>
                <c:pt idx="42" c:formatCode="mmm\-yy">
                  <c:v>44136</c:v>
                </c:pt>
                <c:pt idx="43" c:formatCode="mmm\-yy">
                  <c:v>44166</c:v>
                </c:pt>
                <c:pt idx="44" c:formatCode="mmm\-yy">
                  <c:v>44197</c:v>
                </c:pt>
                <c:pt idx="45" c:formatCode="mmm\-yy">
                  <c:v>44228</c:v>
                </c:pt>
                <c:pt idx="46" c:formatCode="mmm\-yy">
                  <c:v>44256</c:v>
                </c:pt>
                <c:pt idx="47" c:formatCode="mmm\-yy">
                  <c:v>44287</c:v>
                </c:pt>
                <c:pt idx="48" c:formatCode="mmm\-yy">
                  <c:v>44317</c:v>
                </c:pt>
                <c:pt idx="49" c:formatCode="mmm\-yy">
                  <c:v>44348</c:v>
                </c:pt>
                <c:pt idx="50" c:formatCode="mmm\-yy">
                  <c:v>44378</c:v>
                </c:pt>
                <c:pt idx="51" c:formatCode="mmm\-yy">
                  <c:v>44409</c:v>
                </c:pt>
                <c:pt idx="52" c:formatCode="mmm\-yy">
                  <c:v>44440</c:v>
                </c:pt>
                <c:pt idx="53" c:formatCode="mmm\-yy">
                  <c:v>44470</c:v>
                </c:pt>
                <c:pt idx="54" c:formatCode="mmm\-yy">
                  <c:v>44501</c:v>
                </c:pt>
                <c:pt idx="55" c:formatCode="mmm\-yy">
                  <c:v>44531</c:v>
                </c:pt>
                <c:pt idx="56" c:formatCode="mmm\-yy">
                  <c:v>44562</c:v>
                </c:pt>
                <c:pt idx="57" c:formatCode="mmm\-yy">
                  <c:v>44593</c:v>
                </c:pt>
                <c:pt idx="58" c:formatCode="mmm\-yy">
                  <c:v>44621</c:v>
                </c:pt>
                <c:pt idx="59" c:formatCode="mmm\-yy">
                  <c:v>44652</c:v>
                </c:pt>
                <c:pt idx="60" c:formatCode="mmm\-yy">
                  <c:v>44682</c:v>
                </c:pt>
                <c:pt idx="61" c:formatCode="mmm\-yy">
                  <c:v>44713</c:v>
                </c:pt>
                <c:pt idx="62" c:formatCode="mmm\-yy">
                  <c:v>44743</c:v>
                </c:pt>
                <c:pt idx="63" c:formatCode="mmm\-yy">
                  <c:v>44774</c:v>
                </c:pt>
              </c:numCache>
            </c:numRef>
          </c:cat>
          <c:val>
            <c:numRef>
              <c:f>'[2023Aug-HC RDT data both sites.xlsx]by age group'!$C$23:$BN$23</c:f>
              <c:numCache>
                <c:formatCode>General</c:formatCode>
                <c:ptCount val="64"/>
                <c:pt idx="0">
                  <c:v>403</c:v>
                </c:pt>
                <c:pt idx="1">
                  <c:v>205</c:v>
                </c:pt>
                <c:pt idx="2">
                  <c:v>182</c:v>
                </c:pt>
                <c:pt idx="3">
                  <c:v>146</c:v>
                </c:pt>
                <c:pt idx="4">
                  <c:v>101</c:v>
                </c:pt>
                <c:pt idx="5">
                  <c:v>153</c:v>
                </c:pt>
                <c:pt idx="6">
                  <c:v>102</c:v>
                </c:pt>
                <c:pt idx="7">
                  <c:v>281</c:v>
                </c:pt>
                <c:pt idx="8">
                  <c:v>1271</c:v>
                </c:pt>
                <c:pt idx="9">
                  <c:v>1301</c:v>
                </c:pt>
                <c:pt idx="10">
                  <c:v>2271</c:v>
                </c:pt>
                <c:pt idx="11">
                  <c:v>1431</c:v>
                </c:pt>
                <c:pt idx="12">
                  <c:v>1243</c:v>
                </c:pt>
                <c:pt idx="13">
                  <c:v>424</c:v>
                </c:pt>
                <c:pt idx="14">
                  <c:v>365</c:v>
                </c:pt>
                <c:pt idx="15">
                  <c:v>205</c:v>
                </c:pt>
                <c:pt idx="16">
                  <c:v>309</c:v>
                </c:pt>
                <c:pt idx="17">
                  <c:v>106</c:v>
                </c:pt>
                <c:pt idx="18">
                  <c:v>256</c:v>
                </c:pt>
                <c:pt idx="19">
                  <c:v>266</c:v>
                </c:pt>
                <c:pt idx="20">
                  <c:v>1589</c:v>
                </c:pt>
                <c:pt idx="21">
                  <c:v>895</c:v>
                </c:pt>
                <c:pt idx="22">
                  <c:v>955</c:v>
                </c:pt>
                <c:pt idx="23">
                  <c:v>1544</c:v>
                </c:pt>
                <c:pt idx="24">
                  <c:v>964</c:v>
                </c:pt>
                <c:pt idx="25">
                  <c:v>755</c:v>
                </c:pt>
                <c:pt idx="26">
                  <c:v>357</c:v>
                </c:pt>
                <c:pt idx="27">
                  <c:v>475</c:v>
                </c:pt>
                <c:pt idx="28">
                  <c:v>405</c:v>
                </c:pt>
                <c:pt idx="29">
                  <c:v>384</c:v>
                </c:pt>
                <c:pt idx="30">
                  <c:v>225</c:v>
                </c:pt>
                <c:pt idx="31">
                  <c:v>295</c:v>
                </c:pt>
                <c:pt idx="32">
                  <c:v>1652</c:v>
                </c:pt>
                <c:pt idx="33">
                  <c:v>1244</c:v>
                </c:pt>
                <c:pt idx="34">
                  <c:v>1688</c:v>
                </c:pt>
                <c:pt idx="35">
                  <c:v>1156</c:v>
                </c:pt>
                <c:pt idx="36">
                  <c:v>758</c:v>
                </c:pt>
                <c:pt idx="37">
                  <c:v>674</c:v>
                </c:pt>
                <c:pt idx="38">
                  <c:v>372</c:v>
                </c:pt>
                <c:pt idx="39">
                  <c:v>289</c:v>
                </c:pt>
                <c:pt idx="40">
                  <c:v>473</c:v>
                </c:pt>
                <c:pt idx="41">
                  <c:v>560</c:v>
                </c:pt>
                <c:pt idx="42">
                  <c:v>290</c:v>
                </c:pt>
                <c:pt idx="43">
                  <c:v>267</c:v>
                </c:pt>
                <c:pt idx="44">
                  <c:v>252</c:v>
                </c:pt>
                <c:pt idx="45">
                  <c:v>306</c:v>
                </c:pt>
                <c:pt idx="46">
                  <c:v>747</c:v>
                </c:pt>
                <c:pt idx="47">
                  <c:v>684</c:v>
                </c:pt>
                <c:pt idx="48">
                  <c:v>641</c:v>
                </c:pt>
                <c:pt idx="49">
                  <c:v>354</c:v>
                </c:pt>
                <c:pt idx="50">
                  <c:v>219</c:v>
                </c:pt>
                <c:pt idx="51">
                  <c:v>199</c:v>
                </c:pt>
                <c:pt idx="52">
                  <c:v>266</c:v>
                </c:pt>
                <c:pt idx="53">
                  <c:v>190</c:v>
                </c:pt>
                <c:pt idx="54">
                  <c:v>97</c:v>
                </c:pt>
                <c:pt idx="55">
                  <c:v>31</c:v>
                </c:pt>
                <c:pt idx="56">
                  <c:v>57</c:v>
                </c:pt>
                <c:pt idx="57">
                  <c:v>256</c:v>
                </c:pt>
                <c:pt idx="58">
                  <c:v>171</c:v>
                </c:pt>
                <c:pt idx="59">
                  <c:v>446</c:v>
                </c:pt>
                <c:pt idx="60">
                  <c:v>725</c:v>
                </c:pt>
                <c:pt idx="61">
                  <c:v>571</c:v>
                </c:pt>
                <c:pt idx="62">
                  <c:v>544</c:v>
                </c:pt>
                <c:pt idx="63">
                  <c:v>691</c:v>
                </c:pt>
              </c:numCache>
            </c:numRef>
          </c:val>
        </c:ser>
        <c:ser>
          <c:idx val="2"/>
          <c:order val="2"/>
          <c:tx>
            <c:strRef>
              <c:f>'[2023Aug-HC RDT data both sites.xlsx]by age group'!$B$24</c:f>
              <c:strCache>
                <c:ptCount val="1"/>
                <c:pt idx="0">
                  <c:v>&gt; 15 year olds</c:v>
                </c:pt>
              </c:strCache>
            </c:strRef>
          </c:tx>
          <c:spPr>
            <a:solidFill>
              <a:srgbClr val="00B0F0"/>
            </a:solidFill>
            <a:ln>
              <a:noFill/>
            </a:ln>
            <a:effectLst/>
          </c:spPr>
          <c:invertIfNegative val="0"/>
          <c:dLbls>
            <c:delete val="1"/>
          </c:dLbls>
          <c:cat>
            <c:numRef>
              <c:f>'[2023Aug-HC RDT data both sites.xlsx]by age group'!$C$21:$BN$21</c:f>
              <c:numCache>
                <c:formatCode>mmm\-yy</c:formatCode>
                <c:ptCount val="64"/>
                <c:pt idx="0" c:formatCode="mmm\-yy">
                  <c:v>42856</c:v>
                </c:pt>
                <c:pt idx="1" c:formatCode="mmm\-yy">
                  <c:v>42887</c:v>
                </c:pt>
                <c:pt idx="2" c:formatCode="mmm\-yy">
                  <c:v>42917</c:v>
                </c:pt>
                <c:pt idx="3" c:formatCode="mmm\-yy">
                  <c:v>42948</c:v>
                </c:pt>
                <c:pt idx="4" c:formatCode="mmm\-yy">
                  <c:v>42979</c:v>
                </c:pt>
                <c:pt idx="5" c:formatCode="mmm\-yy">
                  <c:v>43009</c:v>
                </c:pt>
                <c:pt idx="6" c:formatCode="mmm\-yy">
                  <c:v>43040</c:v>
                </c:pt>
                <c:pt idx="7" c:formatCode="mmm\-yy">
                  <c:v>43070</c:v>
                </c:pt>
                <c:pt idx="8" c:formatCode="mmm\-yy">
                  <c:v>43101</c:v>
                </c:pt>
                <c:pt idx="9" c:formatCode="mmm\-yy">
                  <c:v>43132</c:v>
                </c:pt>
                <c:pt idx="10" c:formatCode="mmm\-yy">
                  <c:v>43160</c:v>
                </c:pt>
                <c:pt idx="11" c:formatCode="mmm\-yy">
                  <c:v>43191</c:v>
                </c:pt>
                <c:pt idx="12" c:formatCode="mmm\-yy">
                  <c:v>43221</c:v>
                </c:pt>
                <c:pt idx="13" c:formatCode="mmm\-yy">
                  <c:v>43252</c:v>
                </c:pt>
                <c:pt idx="14" c:formatCode="mmm\-yy">
                  <c:v>43282</c:v>
                </c:pt>
                <c:pt idx="15" c:formatCode="mmm\-yy">
                  <c:v>43313</c:v>
                </c:pt>
                <c:pt idx="16" c:formatCode="mmm\-yy">
                  <c:v>43344</c:v>
                </c:pt>
                <c:pt idx="17" c:formatCode="mmm\-yy">
                  <c:v>43374</c:v>
                </c:pt>
                <c:pt idx="18" c:formatCode="mmm\-yy">
                  <c:v>43405</c:v>
                </c:pt>
                <c:pt idx="19" c:formatCode="mmm\-yy">
                  <c:v>43435</c:v>
                </c:pt>
                <c:pt idx="20" c:formatCode="mmm\-yy">
                  <c:v>43466</c:v>
                </c:pt>
                <c:pt idx="21" c:formatCode="mmm\-yy">
                  <c:v>43497</c:v>
                </c:pt>
                <c:pt idx="22" c:formatCode="mmm\-yy">
                  <c:v>43525</c:v>
                </c:pt>
                <c:pt idx="23" c:formatCode="mmm\-yy">
                  <c:v>43556</c:v>
                </c:pt>
                <c:pt idx="24" c:formatCode="mmm\-yy">
                  <c:v>43586</c:v>
                </c:pt>
                <c:pt idx="25" c:formatCode="mmm\-yy">
                  <c:v>43617</c:v>
                </c:pt>
                <c:pt idx="26" c:formatCode="mmm\-yy">
                  <c:v>43647</c:v>
                </c:pt>
                <c:pt idx="27" c:formatCode="mmm\-yy">
                  <c:v>43678</c:v>
                </c:pt>
                <c:pt idx="28" c:formatCode="mmm\-yy">
                  <c:v>43709</c:v>
                </c:pt>
                <c:pt idx="29" c:formatCode="mmm\-yy">
                  <c:v>43739</c:v>
                </c:pt>
                <c:pt idx="30" c:formatCode="mmm\-yy">
                  <c:v>43770</c:v>
                </c:pt>
                <c:pt idx="31" c:formatCode="mmm\-yy">
                  <c:v>43800</c:v>
                </c:pt>
                <c:pt idx="32" c:formatCode="mmm\-yy">
                  <c:v>43831</c:v>
                </c:pt>
                <c:pt idx="33" c:formatCode="mmm\-yy">
                  <c:v>43862</c:v>
                </c:pt>
                <c:pt idx="34" c:formatCode="mmm\-yy">
                  <c:v>43891</c:v>
                </c:pt>
                <c:pt idx="35" c:formatCode="mmm\-yy">
                  <c:v>43922</c:v>
                </c:pt>
                <c:pt idx="36" c:formatCode="mmm\-yy">
                  <c:v>43952</c:v>
                </c:pt>
                <c:pt idx="37" c:formatCode="mmm\-yy">
                  <c:v>43983</c:v>
                </c:pt>
                <c:pt idx="38" c:formatCode="mmm\-yy">
                  <c:v>44013</c:v>
                </c:pt>
                <c:pt idx="39" c:formatCode="mmm\-yy">
                  <c:v>44044</c:v>
                </c:pt>
                <c:pt idx="40" c:formatCode="mmm\-yy">
                  <c:v>44075</c:v>
                </c:pt>
                <c:pt idx="41" c:formatCode="mmm\-yy">
                  <c:v>44105</c:v>
                </c:pt>
                <c:pt idx="42" c:formatCode="mmm\-yy">
                  <c:v>44136</c:v>
                </c:pt>
                <c:pt idx="43" c:formatCode="mmm\-yy">
                  <c:v>44166</c:v>
                </c:pt>
                <c:pt idx="44" c:formatCode="mmm\-yy">
                  <c:v>44197</c:v>
                </c:pt>
                <c:pt idx="45" c:formatCode="mmm\-yy">
                  <c:v>44228</c:v>
                </c:pt>
                <c:pt idx="46" c:formatCode="mmm\-yy">
                  <c:v>44256</c:v>
                </c:pt>
                <c:pt idx="47" c:formatCode="mmm\-yy">
                  <c:v>44287</c:v>
                </c:pt>
                <c:pt idx="48" c:formatCode="mmm\-yy">
                  <c:v>44317</c:v>
                </c:pt>
                <c:pt idx="49" c:formatCode="mmm\-yy">
                  <c:v>44348</c:v>
                </c:pt>
                <c:pt idx="50" c:formatCode="mmm\-yy">
                  <c:v>44378</c:v>
                </c:pt>
                <c:pt idx="51" c:formatCode="mmm\-yy">
                  <c:v>44409</c:v>
                </c:pt>
                <c:pt idx="52" c:formatCode="mmm\-yy">
                  <c:v>44440</c:v>
                </c:pt>
                <c:pt idx="53" c:formatCode="mmm\-yy">
                  <c:v>44470</c:v>
                </c:pt>
                <c:pt idx="54" c:formatCode="mmm\-yy">
                  <c:v>44501</c:v>
                </c:pt>
                <c:pt idx="55" c:formatCode="mmm\-yy">
                  <c:v>44531</c:v>
                </c:pt>
                <c:pt idx="56" c:formatCode="mmm\-yy">
                  <c:v>44562</c:v>
                </c:pt>
                <c:pt idx="57" c:formatCode="mmm\-yy">
                  <c:v>44593</c:v>
                </c:pt>
                <c:pt idx="58" c:formatCode="mmm\-yy">
                  <c:v>44621</c:v>
                </c:pt>
                <c:pt idx="59" c:formatCode="mmm\-yy">
                  <c:v>44652</c:v>
                </c:pt>
                <c:pt idx="60" c:formatCode="mmm\-yy">
                  <c:v>44682</c:v>
                </c:pt>
                <c:pt idx="61" c:formatCode="mmm\-yy">
                  <c:v>44713</c:v>
                </c:pt>
                <c:pt idx="62" c:formatCode="mmm\-yy">
                  <c:v>44743</c:v>
                </c:pt>
                <c:pt idx="63" c:formatCode="mmm\-yy">
                  <c:v>44774</c:v>
                </c:pt>
              </c:numCache>
            </c:numRef>
          </c:cat>
          <c:val>
            <c:numRef>
              <c:f>'[2023Aug-HC RDT data both sites.xlsx]by age group'!$C$24:$BN$24</c:f>
              <c:numCache>
                <c:formatCode>General</c:formatCode>
                <c:ptCount val="64"/>
                <c:pt idx="0">
                  <c:v>226</c:v>
                </c:pt>
                <c:pt idx="1">
                  <c:v>142</c:v>
                </c:pt>
                <c:pt idx="2">
                  <c:v>97</c:v>
                </c:pt>
                <c:pt idx="3">
                  <c:v>71</c:v>
                </c:pt>
                <c:pt idx="4">
                  <c:v>59</c:v>
                </c:pt>
                <c:pt idx="5">
                  <c:v>102</c:v>
                </c:pt>
                <c:pt idx="6">
                  <c:v>94</c:v>
                </c:pt>
                <c:pt idx="7">
                  <c:v>130</c:v>
                </c:pt>
                <c:pt idx="8">
                  <c:v>871</c:v>
                </c:pt>
                <c:pt idx="9">
                  <c:v>731</c:v>
                </c:pt>
                <c:pt idx="10">
                  <c:v>1261</c:v>
                </c:pt>
                <c:pt idx="11">
                  <c:v>1104</c:v>
                </c:pt>
                <c:pt idx="12">
                  <c:v>667</c:v>
                </c:pt>
                <c:pt idx="13">
                  <c:v>324</c:v>
                </c:pt>
                <c:pt idx="14">
                  <c:v>247</c:v>
                </c:pt>
                <c:pt idx="15">
                  <c:v>296</c:v>
                </c:pt>
                <c:pt idx="16">
                  <c:v>455</c:v>
                </c:pt>
                <c:pt idx="17">
                  <c:v>237</c:v>
                </c:pt>
                <c:pt idx="18">
                  <c:v>215</c:v>
                </c:pt>
                <c:pt idx="19">
                  <c:v>193</c:v>
                </c:pt>
                <c:pt idx="20">
                  <c:v>1333</c:v>
                </c:pt>
                <c:pt idx="21">
                  <c:v>1087</c:v>
                </c:pt>
                <c:pt idx="22">
                  <c:v>989</c:v>
                </c:pt>
                <c:pt idx="23">
                  <c:v>788</c:v>
                </c:pt>
                <c:pt idx="24">
                  <c:v>965</c:v>
                </c:pt>
                <c:pt idx="25">
                  <c:v>325</c:v>
                </c:pt>
                <c:pt idx="26">
                  <c:v>265</c:v>
                </c:pt>
                <c:pt idx="27">
                  <c:v>190</c:v>
                </c:pt>
                <c:pt idx="28">
                  <c:v>200</c:v>
                </c:pt>
                <c:pt idx="29">
                  <c:v>135</c:v>
                </c:pt>
                <c:pt idx="30">
                  <c:v>114</c:v>
                </c:pt>
                <c:pt idx="31">
                  <c:v>207</c:v>
                </c:pt>
                <c:pt idx="32">
                  <c:v>478</c:v>
                </c:pt>
                <c:pt idx="33">
                  <c:v>575</c:v>
                </c:pt>
                <c:pt idx="34">
                  <c:v>1025</c:v>
                </c:pt>
                <c:pt idx="35">
                  <c:v>731</c:v>
                </c:pt>
                <c:pt idx="36">
                  <c:v>401</c:v>
                </c:pt>
                <c:pt idx="37">
                  <c:v>348</c:v>
                </c:pt>
                <c:pt idx="38">
                  <c:v>301</c:v>
                </c:pt>
                <c:pt idx="39">
                  <c:v>254</c:v>
                </c:pt>
                <c:pt idx="40">
                  <c:v>301</c:v>
                </c:pt>
                <c:pt idx="41">
                  <c:v>227</c:v>
                </c:pt>
                <c:pt idx="42">
                  <c:v>213</c:v>
                </c:pt>
                <c:pt idx="43">
                  <c:v>195</c:v>
                </c:pt>
                <c:pt idx="44">
                  <c:v>321</c:v>
                </c:pt>
                <c:pt idx="45">
                  <c:v>219</c:v>
                </c:pt>
                <c:pt idx="46">
                  <c:v>360</c:v>
                </c:pt>
                <c:pt idx="47">
                  <c:v>373</c:v>
                </c:pt>
                <c:pt idx="48">
                  <c:v>503</c:v>
                </c:pt>
                <c:pt idx="49">
                  <c:v>405</c:v>
                </c:pt>
                <c:pt idx="50">
                  <c:v>479</c:v>
                </c:pt>
                <c:pt idx="51">
                  <c:v>65</c:v>
                </c:pt>
                <c:pt idx="52">
                  <c:v>98</c:v>
                </c:pt>
                <c:pt idx="53">
                  <c:v>115</c:v>
                </c:pt>
                <c:pt idx="54">
                  <c:v>76</c:v>
                </c:pt>
                <c:pt idx="55">
                  <c:v>36</c:v>
                </c:pt>
                <c:pt idx="56">
                  <c:v>61</c:v>
                </c:pt>
                <c:pt idx="57">
                  <c:v>220</c:v>
                </c:pt>
                <c:pt idx="58">
                  <c:v>114</c:v>
                </c:pt>
                <c:pt idx="59">
                  <c:v>275</c:v>
                </c:pt>
                <c:pt idx="60">
                  <c:v>559</c:v>
                </c:pt>
                <c:pt idx="61">
                  <c:v>622</c:v>
                </c:pt>
                <c:pt idx="62">
                  <c:v>445</c:v>
                </c:pt>
                <c:pt idx="63">
                  <c:v>518</c:v>
                </c:pt>
              </c:numCache>
            </c:numRef>
          </c:val>
        </c:ser>
        <c:dLbls>
          <c:showLegendKey val="0"/>
          <c:showVal val="0"/>
          <c:showCatName val="0"/>
          <c:showSerName val="0"/>
          <c:showPercent val="0"/>
          <c:showBubbleSize val="0"/>
        </c:dLbls>
        <c:gapWidth val="150"/>
        <c:overlap val="100"/>
        <c:axId val="1972441952"/>
        <c:axId val="1972443600"/>
      </c:barChart>
      <c:dateAx>
        <c:axId val="197244195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p>
        </c:txPr>
        <c:crossAx val="1972443600"/>
        <c:crosses val="autoZero"/>
        <c:auto val="1"/>
        <c:lblOffset val="100"/>
        <c:baseTimeUnit val="months"/>
      </c:dateAx>
      <c:valAx>
        <c:axId val="1972443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GB" sz="1000" b="0" i="0" u="none" strike="noStrike" kern="1200" baseline="0">
                    <a:solidFill>
                      <a:schemeClr val="tx1">
                        <a:lumMod val="65000"/>
                        <a:lumOff val="35000"/>
                      </a:schemeClr>
                    </a:solidFill>
                    <a:latin typeface="+mn-lt"/>
                    <a:ea typeface="+mn-ea"/>
                    <a:cs typeface="+mn-cs"/>
                  </a:defRPr>
                </a:pPr>
                <a:r>
                  <a:rPr lang="en-US"/>
                  <a:t>Number</a:t>
                </a:r>
                <a:r>
                  <a:rPr lang="en-US" baseline="0"/>
                  <a:t> positive RDTs</a:t>
                </a:r>
                <a:endParaRPr lang="en-US"/>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p>
        </c:txPr>
        <c:crossAx val="1972441952"/>
        <c:crosses val="autoZero"/>
        <c:crossBetween val="between"/>
      </c:valAx>
      <c:spPr>
        <a:noFill/>
        <a:ln>
          <a:noFill/>
        </a:ln>
        <a:effectLst/>
      </c:spPr>
    </c:plotArea>
    <c:legend>
      <c:legendPos val="b"/>
      <c:layout>
        <c:manualLayout>
          <c:xMode val="edge"/>
          <c:yMode val="edge"/>
          <c:x val="0.758244216565952"/>
          <c:y val="0.109126593550806"/>
          <c:w val="0.228640664103034"/>
          <c:h val="0.378600956130484"/>
        </c:manualLayout>
      </c:layout>
      <c:overlay val="0"/>
      <c:spPr>
        <a:noFill/>
        <a:ln>
          <a:noFill/>
        </a:ln>
        <a:effectLst/>
      </c:spPr>
      <c:txPr>
        <a:bodyPr rot="0" spcFirstLastPara="1" vertOverflow="ellipsis" vert="horz" wrap="square" anchor="ctr" anchorCtr="1"/>
        <a:lstStyle/>
        <a:p>
          <a:pPr>
            <a:defRPr lang="en-GB" sz="16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4d84f626-1bdf-4163-8989-3eb8597a624c}"/>
      </c:ext>
    </c:extLst>
  </c:chart>
  <c:spPr>
    <a:noFill/>
    <a:ln>
      <a:noFill/>
    </a:ln>
    <a:effectLst/>
  </c:spPr>
  <c:txPr>
    <a:bodyPr/>
    <a:lstStyle/>
    <a:p>
      <a:pPr>
        <a:defRPr lang="en-GB"/>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4F41EBD-9D67-CA46-B96E-E3C97488765E}" type="doc">
      <dgm:prSet loTypeId="urn:microsoft.com/office/officeart/2005/8/layout/pyramid1" loCatId="" qsTypeId="urn:microsoft.com/office/officeart/2005/8/quickstyle/simple1" qsCatId="simple" csTypeId="urn:microsoft.com/office/officeart/2005/8/colors/accent1_2" csCatId="accent1" phldr="1"/>
      <dgm:spPr/>
    </dgm:pt>
    <dgm:pt modelId="{094EBF7E-8840-D145-91BD-5BF25015F587}">
      <dgm:prSet phldrT="[Text]"/>
      <dgm:spPr>
        <a:solidFill>
          <a:srgbClr val="C00000"/>
        </a:solidFill>
      </dgm:spPr>
      <dgm:t>
        <a:bodyPr/>
        <a:lstStyle/>
        <a:p>
          <a:r>
            <a:rPr lang="en-US" dirty="0"/>
            <a:t> </a:t>
          </a:r>
        </a:p>
      </dgm:t>
    </dgm:pt>
    <dgm:pt modelId="{CAC6EE75-63A3-DF40-865B-645F8C62C192}" cxnId="{47C77B92-F429-C540-8A02-7727B3EA93DD}" type="parTrans">
      <dgm:prSet/>
      <dgm:spPr/>
      <dgm:t>
        <a:bodyPr/>
        <a:lstStyle/>
        <a:p>
          <a:endParaRPr lang="en-US"/>
        </a:p>
      </dgm:t>
    </dgm:pt>
    <dgm:pt modelId="{3A525577-B77B-3643-BC9B-161AA88E28E8}" cxnId="{47C77B92-F429-C540-8A02-7727B3EA93DD}" type="sibTrans">
      <dgm:prSet/>
      <dgm:spPr/>
      <dgm:t>
        <a:bodyPr/>
        <a:lstStyle/>
        <a:p>
          <a:endParaRPr lang="en-US"/>
        </a:p>
      </dgm:t>
    </dgm:pt>
    <dgm:pt modelId="{44F8F856-4C8C-9041-A494-2DF88707E87B}">
      <dgm:prSet phldrT="[Text]"/>
      <dgm:spPr>
        <a:solidFill>
          <a:schemeClr val="accent3"/>
        </a:solidFill>
      </dgm:spPr>
      <dgm:t>
        <a:bodyPr/>
        <a:lstStyle/>
        <a:p>
          <a:r>
            <a:rPr lang="en-US" dirty="0"/>
            <a:t> </a:t>
          </a:r>
        </a:p>
      </dgm:t>
    </dgm:pt>
    <dgm:pt modelId="{8B883FCD-750F-1743-81BA-0C18FAE9CAFF}" cxnId="{E534FF48-5337-454E-8F4B-95B1AB9172D0}" type="parTrans">
      <dgm:prSet/>
      <dgm:spPr/>
      <dgm:t>
        <a:bodyPr/>
        <a:lstStyle/>
        <a:p>
          <a:endParaRPr lang="en-US"/>
        </a:p>
      </dgm:t>
    </dgm:pt>
    <dgm:pt modelId="{E3201F47-D067-464D-9EC7-60E53174016F}" cxnId="{E534FF48-5337-454E-8F4B-95B1AB9172D0}" type="sibTrans">
      <dgm:prSet/>
      <dgm:spPr/>
      <dgm:t>
        <a:bodyPr/>
        <a:lstStyle/>
        <a:p>
          <a:endParaRPr lang="en-US"/>
        </a:p>
      </dgm:t>
    </dgm:pt>
    <dgm:pt modelId="{90CB8891-1C33-B94D-ADEB-5DC17739198C}">
      <dgm:prSet phldrT="[Text]"/>
      <dgm:spPr>
        <a:solidFill>
          <a:srgbClr val="FFC000"/>
        </a:solidFill>
      </dgm:spPr>
      <dgm:t>
        <a:bodyPr/>
        <a:lstStyle/>
        <a:p>
          <a:r>
            <a:rPr lang="en-US" dirty="0"/>
            <a:t> </a:t>
          </a:r>
        </a:p>
      </dgm:t>
    </dgm:pt>
    <dgm:pt modelId="{1E4B424C-DB67-234C-BBF6-4417CDEF3F2B}" cxnId="{A193B383-9E96-DA4A-BEDF-AA995F18E087}" type="parTrans">
      <dgm:prSet/>
      <dgm:spPr/>
      <dgm:t>
        <a:bodyPr/>
        <a:lstStyle/>
        <a:p>
          <a:endParaRPr lang="en-US"/>
        </a:p>
      </dgm:t>
    </dgm:pt>
    <dgm:pt modelId="{446D8C41-75BB-BD41-B9EF-755BF01454C8}" cxnId="{A193B383-9E96-DA4A-BEDF-AA995F18E087}" type="sibTrans">
      <dgm:prSet/>
      <dgm:spPr/>
      <dgm:t>
        <a:bodyPr/>
        <a:lstStyle/>
        <a:p>
          <a:endParaRPr lang="en-US"/>
        </a:p>
      </dgm:t>
    </dgm:pt>
    <dgm:pt modelId="{4CA25B9E-290B-AD45-AB79-89241CE5730A}" type="pres">
      <dgm:prSet presAssocID="{24F41EBD-9D67-CA46-B96E-E3C97488765E}" presName="Name0" presStyleCnt="0">
        <dgm:presLayoutVars>
          <dgm:dir/>
          <dgm:animLvl val="lvl"/>
          <dgm:resizeHandles val="exact"/>
        </dgm:presLayoutVars>
      </dgm:prSet>
      <dgm:spPr/>
    </dgm:pt>
    <dgm:pt modelId="{DDEA94C5-FA3E-3A47-927E-78A65344CC7B}" type="pres">
      <dgm:prSet presAssocID="{094EBF7E-8840-D145-91BD-5BF25015F587}" presName="Name8" presStyleCnt="0"/>
      <dgm:spPr/>
    </dgm:pt>
    <dgm:pt modelId="{4DC7DE5F-B42E-4844-A486-65F15453B61D}" type="pres">
      <dgm:prSet presAssocID="{094EBF7E-8840-D145-91BD-5BF25015F587}" presName="level" presStyleLbl="node1" presStyleIdx="0" presStyleCnt="3">
        <dgm:presLayoutVars>
          <dgm:chMax val="1"/>
          <dgm:bulletEnabled val="1"/>
        </dgm:presLayoutVars>
      </dgm:prSet>
      <dgm:spPr/>
    </dgm:pt>
    <dgm:pt modelId="{DCBB425C-D1C3-7347-8627-DD90CD244FE2}" type="pres">
      <dgm:prSet presAssocID="{094EBF7E-8840-D145-91BD-5BF25015F587}" presName="levelTx" presStyleLbl="revTx" presStyleIdx="0" presStyleCnt="0">
        <dgm:presLayoutVars>
          <dgm:chMax val="1"/>
          <dgm:bulletEnabled val="1"/>
        </dgm:presLayoutVars>
      </dgm:prSet>
      <dgm:spPr/>
    </dgm:pt>
    <dgm:pt modelId="{2A72198A-EE5E-374B-8255-099E8AB48650}" type="pres">
      <dgm:prSet presAssocID="{44F8F856-4C8C-9041-A494-2DF88707E87B}" presName="Name8" presStyleCnt="0"/>
      <dgm:spPr/>
    </dgm:pt>
    <dgm:pt modelId="{70394F60-EA85-8244-8EA1-EBAFF2B3EFEE}" type="pres">
      <dgm:prSet presAssocID="{44F8F856-4C8C-9041-A494-2DF88707E87B}" presName="level" presStyleLbl="node1" presStyleIdx="1" presStyleCnt="3">
        <dgm:presLayoutVars>
          <dgm:chMax val="1"/>
          <dgm:bulletEnabled val="1"/>
        </dgm:presLayoutVars>
      </dgm:prSet>
      <dgm:spPr/>
    </dgm:pt>
    <dgm:pt modelId="{F11E83E1-5F1B-7A4D-998F-1E9F4572F116}" type="pres">
      <dgm:prSet presAssocID="{44F8F856-4C8C-9041-A494-2DF88707E87B}" presName="levelTx" presStyleLbl="revTx" presStyleIdx="0" presStyleCnt="0">
        <dgm:presLayoutVars>
          <dgm:chMax val="1"/>
          <dgm:bulletEnabled val="1"/>
        </dgm:presLayoutVars>
      </dgm:prSet>
      <dgm:spPr/>
    </dgm:pt>
    <dgm:pt modelId="{88E69D15-9E82-3040-B95C-F64352B77A85}" type="pres">
      <dgm:prSet presAssocID="{90CB8891-1C33-B94D-ADEB-5DC17739198C}" presName="Name8" presStyleCnt="0"/>
      <dgm:spPr/>
    </dgm:pt>
    <dgm:pt modelId="{2A11D5C6-49DB-5C4B-A596-38EF32F20F53}" type="pres">
      <dgm:prSet presAssocID="{90CB8891-1C33-B94D-ADEB-5DC17739198C}" presName="level" presStyleLbl="node1" presStyleIdx="2" presStyleCnt="3">
        <dgm:presLayoutVars>
          <dgm:chMax val="1"/>
          <dgm:bulletEnabled val="1"/>
        </dgm:presLayoutVars>
      </dgm:prSet>
      <dgm:spPr/>
    </dgm:pt>
    <dgm:pt modelId="{777DD307-2697-4E44-85CC-3543E98806B2}" type="pres">
      <dgm:prSet presAssocID="{90CB8891-1C33-B94D-ADEB-5DC17739198C}" presName="levelTx" presStyleLbl="revTx" presStyleIdx="0" presStyleCnt="0">
        <dgm:presLayoutVars>
          <dgm:chMax val="1"/>
          <dgm:bulletEnabled val="1"/>
        </dgm:presLayoutVars>
      </dgm:prSet>
      <dgm:spPr/>
    </dgm:pt>
  </dgm:ptLst>
  <dgm:cxnLst>
    <dgm:cxn modelId="{0A595D0C-4BF1-1145-A596-2935BCEFB815}" type="presOf" srcId="{094EBF7E-8840-D145-91BD-5BF25015F587}" destId="{4DC7DE5F-B42E-4844-A486-65F15453B61D}" srcOrd="0" destOrd="0" presId="urn:microsoft.com/office/officeart/2005/8/layout/pyramid1"/>
    <dgm:cxn modelId="{5F1D5F23-F9F1-8041-9AB7-CB10AF9294C4}" type="presOf" srcId="{094EBF7E-8840-D145-91BD-5BF25015F587}" destId="{DCBB425C-D1C3-7347-8627-DD90CD244FE2}" srcOrd="1" destOrd="0" presId="urn:microsoft.com/office/officeart/2005/8/layout/pyramid1"/>
    <dgm:cxn modelId="{E534FF48-5337-454E-8F4B-95B1AB9172D0}" srcId="{24F41EBD-9D67-CA46-B96E-E3C97488765E}" destId="{44F8F856-4C8C-9041-A494-2DF88707E87B}" srcOrd="1" destOrd="0" parTransId="{8B883FCD-750F-1743-81BA-0C18FAE9CAFF}" sibTransId="{E3201F47-D067-464D-9EC7-60E53174016F}"/>
    <dgm:cxn modelId="{3BE35E55-A6D3-F64F-BB0D-89B28F0590AE}" type="presOf" srcId="{44F8F856-4C8C-9041-A494-2DF88707E87B}" destId="{70394F60-EA85-8244-8EA1-EBAFF2B3EFEE}" srcOrd="0" destOrd="0" presId="urn:microsoft.com/office/officeart/2005/8/layout/pyramid1"/>
    <dgm:cxn modelId="{A193B383-9E96-DA4A-BEDF-AA995F18E087}" srcId="{24F41EBD-9D67-CA46-B96E-E3C97488765E}" destId="{90CB8891-1C33-B94D-ADEB-5DC17739198C}" srcOrd="2" destOrd="0" parTransId="{1E4B424C-DB67-234C-BBF6-4417CDEF3F2B}" sibTransId="{446D8C41-75BB-BD41-B9EF-755BF01454C8}"/>
    <dgm:cxn modelId="{C6B90F88-C202-3E45-8F33-EDAA88E1C65C}" type="presOf" srcId="{90CB8891-1C33-B94D-ADEB-5DC17739198C}" destId="{777DD307-2697-4E44-85CC-3543E98806B2}" srcOrd="1" destOrd="0" presId="urn:microsoft.com/office/officeart/2005/8/layout/pyramid1"/>
    <dgm:cxn modelId="{7706698C-4A57-0742-85E8-E0D00D4E25AB}" type="presOf" srcId="{24F41EBD-9D67-CA46-B96E-E3C97488765E}" destId="{4CA25B9E-290B-AD45-AB79-89241CE5730A}" srcOrd="0" destOrd="0" presId="urn:microsoft.com/office/officeart/2005/8/layout/pyramid1"/>
    <dgm:cxn modelId="{B709998D-9BC0-5446-979A-77BB7DE15B79}" type="presOf" srcId="{44F8F856-4C8C-9041-A494-2DF88707E87B}" destId="{F11E83E1-5F1B-7A4D-998F-1E9F4572F116}" srcOrd="1" destOrd="0" presId="urn:microsoft.com/office/officeart/2005/8/layout/pyramid1"/>
    <dgm:cxn modelId="{47C77B92-F429-C540-8A02-7727B3EA93DD}" srcId="{24F41EBD-9D67-CA46-B96E-E3C97488765E}" destId="{094EBF7E-8840-D145-91BD-5BF25015F587}" srcOrd="0" destOrd="0" parTransId="{CAC6EE75-63A3-DF40-865B-645F8C62C192}" sibTransId="{3A525577-B77B-3643-BC9B-161AA88E28E8}"/>
    <dgm:cxn modelId="{E43662F0-35ED-8445-BCE6-41626D979EBA}" type="presOf" srcId="{90CB8891-1C33-B94D-ADEB-5DC17739198C}" destId="{2A11D5C6-49DB-5C4B-A596-38EF32F20F53}" srcOrd="0" destOrd="0" presId="urn:microsoft.com/office/officeart/2005/8/layout/pyramid1"/>
    <dgm:cxn modelId="{4B834735-42BF-3D49-A2D4-5F9CB3822347}" type="presParOf" srcId="{4CA25B9E-290B-AD45-AB79-89241CE5730A}" destId="{DDEA94C5-FA3E-3A47-927E-78A65344CC7B}" srcOrd="0" destOrd="0" presId="urn:microsoft.com/office/officeart/2005/8/layout/pyramid1"/>
    <dgm:cxn modelId="{9346E315-17D4-A948-852C-6127B3BCB9A0}" type="presParOf" srcId="{DDEA94C5-FA3E-3A47-927E-78A65344CC7B}" destId="{4DC7DE5F-B42E-4844-A486-65F15453B61D}" srcOrd="0" destOrd="0" presId="urn:microsoft.com/office/officeart/2005/8/layout/pyramid1"/>
    <dgm:cxn modelId="{D0768705-1E12-0D43-B7E9-249188AC2599}" type="presParOf" srcId="{DDEA94C5-FA3E-3A47-927E-78A65344CC7B}" destId="{DCBB425C-D1C3-7347-8627-DD90CD244FE2}" srcOrd="1" destOrd="0" presId="urn:microsoft.com/office/officeart/2005/8/layout/pyramid1"/>
    <dgm:cxn modelId="{B31173A5-0ED2-1E4D-9632-4F1AEEAB9128}" type="presParOf" srcId="{4CA25B9E-290B-AD45-AB79-89241CE5730A}" destId="{2A72198A-EE5E-374B-8255-099E8AB48650}" srcOrd="1" destOrd="0" presId="urn:microsoft.com/office/officeart/2005/8/layout/pyramid1"/>
    <dgm:cxn modelId="{EB8A6E87-A05F-744E-84C9-0FDAF2E1532B}" type="presParOf" srcId="{2A72198A-EE5E-374B-8255-099E8AB48650}" destId="{70394F60-EA85-8244-8EA1-EBAFF2B3EFEE}" srcOrd="0" destOrd="0" presId="urn:microsoft.com/office/officeart/2005/8/layout/pyramid1"/>
    <dgm:cxn modelId="{B44DD543-202E-794D-AD84-B4C5ED498EEB}" type="presParOf" srcId="{2A72198A-EE5E-374B-8255-099E8AB48650}" destId="{F11E83E1-5F1B-7A4D-998F-1E9F4572F116}" srcOrd="1" destOrd="0" presId="urn:microsoft.com/office/officeart/2005/8/layout/pyramid1"/>
    <dgm:cxn modelId="{44D4CF7F-C13F-8346-B02B-91043E35061D}" type="presParOf" srcId="{4CA25B9E-290B-AD45-AB79-89241CE5730A}" destId="{88E69D15-9E82-3040-B95C-F64352B77A85}" srcOrd="2" destOrd="0" presId="urn:microsoft.com/office/officeart/2005/8/layout/pyramid1"/>
    <dgm:cxn modelId="{7293E11E-946D-284F-BE7D-91C05E7E6DEF}" type="presParOf" srcId="{88E69D15-9E82-3040-B95C-F64352B77A85}" destId="{2A11D5C6-49DB-5C4B-A596-38EF32F20F53}" srcOrd="0" destOrd="0" presId="urn:microsoft.com/office/officeart/2005/8/layout/pyramid1"/>
    <dgm:cxn modelId="{E8B07572-9E5F-DF4D-8807-1E05D921782A}" type="presParOf" srcId="{88E69D15-9E82-3040-B95C-F64352B77A85}" destId="{777DD307-2697-4E44-85CC-3543E98806B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F41EBD-9D67-CA46-B96E-E3C97488765E}" type="doc">
      <dgm:prSet loTypeId="urn:microsoft.com/office/officeart/2005/8/layout/pyramid1" loCatId="" qsTypeId="urn:microsoft.com/office/officeart/2005/8/quickstyle/simple1" qsCatId="simple" csTypeId="urn:microsoft.com/office/officeart/2005/8/colors/accent1_2" csCatId="accent1" phldr="1"/>
      <dgm:spPr/>
    </dgm:pt>
    <dgm:pt modelId="{094EBF7E-8840-D145-91BD-5BF25015F587}">
      <dgm:prSet phldrT="[Text]"/>
      <dgm:spPr>
        <a:solidFill>
          <a:srgbClr val="C00000"/>
        </a:solidFill>
      </dgm:spPr>
      <dgm:t>
        <a:bodyPr/>
        <a:lstStyle/>
        <a:p>
          <a:r>
            <a:rPr lang="en-US" dirty="0"/>
            <a:t> </a:t>
          </a:r>
        </a:p>
      </dgm:t>
    </dgm:pt>
    <dgm:pt modelId="{CAC6EE75-63A3-DF40-865B-645F8C62C192}" cxnId="{47C77B92-F429-C540-8A02-7727B3EA93DD}" type="parTrans">
      <dgm:prSet/>
      <dgm:spPr/>
      <dgm:t>
        <a:bodyPr/>
        <a:lstStyle/>
        <a:p>
          <a:endParaRPr lang="en-US"/>
        </a:p>
      </dgm:t>
    </dgm:pt>
    <dgm:pt modelId="{3A525577-B77B-3643-BC9B-161AA88E28E8}" cxnId="{47C77B92-F429-C540-8A02-7727B3EA93DD}" type="sibTrans">
      <dgm:prSet/>
      <dgm:spPr/>
      <dgm:t>
        <a:bodyPr/>
        <a:lstStyle/>
        <a:p>
          <a:endParaRPr lang="en-US"/>
        </a:p>
      </dgm:t>
    </dgm:pt>
    <dgm:pt modelId="{44F8F856-4C8C-9041-A494-2DF88707E87B}">
      <dgm:prSet phldrT="[Text]"/>
      <dgm:spPr>
        <a:solidFill>
          <a:schemeClr val="accent3"/>
        </a:solidFill>
      </dgm:spPr>
      <dgm:t>
        <a:bodyPr/>
        <a:lstStyle/>
        <a:p>
          <a:r>
            <a:rPr lang="en-US" dirty="0"/>
            <a:t> </a:t>
          </a:r>
        </a:p>
      </dgm:t>
    </dgm:pt>
    <dgm:pt modelId="{8B883FCD-750F-1743-81BA-0C18FAE9CAFF}" cxnId="{E534FF48-5337-454E-8F4B-95B1AB9172D0}" type="parTrans">
      <dgm:prSet/>
      <dgm:spPr/>
      <dgm:t>
        <a:bodyPr/>
        <a:lstStyle/>
        <a:p>
          <a:endParaRPr lang="en-US"/>
        </a:p>
      </dgm:t>
    </dgm:pt>
    <dgm:pt modelId="{E3201F47-D067-464D-9EC7-60E53174016F}" cxnId="{E534FF48-5337-454E-8F4B-95B1AB9172D0}" type="sibTrans">
      <dgm:prSet/>
      <dgm:spPr/>
      <dgm:t>
        <a:bodyPr/>
        <a:lstStyle/>
        <a:p>
          <a:endParaRPr lang="en-US"/>
        </a:p>
      </dgm:t>
    </dgm:pt>
    <dgm:pt modelId="{90CB8891-1C33-B94D-ADEB-5DC17739198C}">
      <dgm:prSet phldrT="[Text]"/>
      <dgm:spPr>
        <a:solidFill>
          <a:srgbClr val="FFC000"/>
        </a:solidFill>
      </dgm:spPr>
      <dgm:t>
        <a:bodyPr/>
        <a:lstStyle/>
        <a:p>
          <a:r>
            <a:rPr lang="en-US" dirty="0"/>
            <a:t> </a:t>
          </a:r>
        </a:p>
      </dgm:t>
    </dgm:pt>
    <dgm:pt modelId="{1E4B424C-DB67-234C-BBF6-4417CDEF3F2B}" cxnId="{A193B383-9E96-DA4A-BEDF-AA995F18E087}" type="parTrans">
      <dgm:prSet/>
      <dgm:spPr/>
      <dgm:t>
        <a:bodyPr/>
        <a:lstStyle/>
        <a:p>
          <a:endParaRPr lang="en-US"/>
        </a:p>
      </dgm:t>
    </dgm:pt>
    <dgm:pt modelId="{446D8C41-75BB-BD41-B9EF-755BF01454C8}" cxnId="{A193B383-9E96-DA4A-BEDF-AA995F18E087}" type="sibTrans">
      <dgm:prSet/>
      <dgm:spPr/>
      <dgm:t>
        <a:bodyPr/>
        <a:lstStyle/>
        <a:p>
          <a:endParaRPr lang="en-US"/>
        </a:p>
      </dgm:t>
    </dgm:pt>
    <dgm:pt modelId="{4CA25B9E-290B-AD45-AB79-89241CE5730A}" type="pres">
      <dgm:prSet presAssocID="{24F41EBD-9D67-CA46-B96E-E3C97488765E}" presName="Name0" presStyleCnt="0">
        <dgm:presLayoutVars>
          <dgm:dir/>
          <dgm:animLvl val="lvl"/>
          <dgm:resizeHandles val="exact"/>
        </dgm:presLayoutVars>
      </dgm:prSet>
      <dgm:spPr/>
    </dgm:pt>
    <dgm:pt modelId="{DDEA94C5-FA3E-3A47-927E-78A65344CC7B}" type="pres">
      <dgm:prSet presAssocID="{094EBF7E-8840-D145-91BD-5BF25015F587}" presName="Name8" presStyleCnt="0"/>
      <dgm:spPr/>
    </dgm:pt>
    <dgm:pt modelId="{4DC7DE5F-B42E-4844-A486-65F15453B61D}" type="pres">
      <dgm:prSet presAssocID="{094EBF7E-8840-D145-91BD-5BF25015F587}" presName="level" presStyleLbl="node1" presStyleIdx="0" presStyleCnt="3">
        <dgm:presLayoutVars>
          <dgm:chMax val="1"/>
          <dgm:bulletEnabled val="1"/>
        </dgm:presLayoutVars>
      </dgm:prSet>
      <dgm:spPr/>
    </dgm:pt>
    <dgm:pt modelId="{DCBB425C-D1C3-7347-8627-DD90CD244FE2}" type="pres">
      <dgm:prSet presAssocID="{094EBF7E-8840-D145-91BD-5BF25015F587}" presName="levelTx" presStyleLbl="revTx" presStyleIdx="0" presStyleCnt="0">
        <dgm:presLayoutVars>
          <dgm:chMax val="1"/>
          <dgm:bulletEnabled val="1"/>
        </dgm:presLayoutVars>
      </dgm:prSet>
      <dgm:spPr/>
    </dgm:pt>
    <dgm:pt modelId="{2A72198A-EE5E-374B-8255-099E8AB48650}" type="pres">
      <dgm:prSet presAssocID="{44F8F856-4C8C-9041-A494-2DF88707E87B}" presName="Name8" presStyleCnt="0"/>
      <dgm:spPr/>
    </dgm:pt>
    <dgm:pt modelId="{70394F60-EA85-8244-8EA1-EBAFF2B3EFEE}" type="pres">
      <dgm:prSet presAssocID="{44F8F856-4C8C-9041-A494-2DF88707E87B}" presName="level" presStyleLbl="node1" presStyleIdx="1" presStyleCnt="3">
        <dgm:presLayoutVars>
          <dgm:chMax val="1"/>
          <dgm:bulletEnabled val="1"/>
        </dgm:presLayoutVars>
      </dgm:prSet>
      <dgm:spPr/>
    </dgm:pt>
    <dgm:pt modelId="{F11E83E1-5F1B-7A4D-998F-1E9F4572F116}" type="pres">
      <dgm:prSet presAssocID="{44F8F856-4C8C-9041-A494-2DF88707E87B}" presName="levelTx" presStyleLbl="revTx" presStyleIdx="0" presStyleCnt="0">
        <dgm:presLayoutVars>
          <dgm:chMax val="1"/>
          <dgm:bulletEnabled val="1"/>
        </dgm:presLayoutVars>
      </dgm:prSet>
      <dgm:spPr/>
    </dgm:pt>
    <dgm:pt modelId="{88E69D15-9E82-3040-B95C-F64352B77A85}" type="pres">
      <dgm:prSet presAssocID="{90CB8891-1C33-B94D-ADEB-5DC17739198C}" presName="Name8" presStyleCnt="0"/>
      <dgm:spPr/>
    </dgm:pt>
    <dgm:pt modelId="{2A11D5C6-49DB-5C4B-A596-38EF32F20F53}" type="pres">
      <dgm:prSet presAssocID="{90CB8891-1C33-B94D-ADEB-5DC17739198C}" presName="level" presStyleLbl="node1" presStyleIdx="2" presStyleCnt="3">
        <dgm:presLayoutVars>
          <dgm:chMax val="1"/>
          <dgm:bulletEnabled val="1"/>
        </dgm:presLayoutVars>
      </dgm:prSet>
      <dgm:spPr/>
    </dgm:pt>
    <dgm:pt modelId="{777DD307-2697-4E44-85CC-3543E98806B2}" type="pres">
      <dgm:prSet presAssocID="{90CB8891-1C33-B94D-ADEB-5DC17739198C}" presName="levelTx" presStyleLbl="revTx" presStyleIdx="0" presStyleCnt="0">
        <dgm:presLayoutVars>
          <dgm:chMax val="1"/>
          <dgm:bulletEnabled val="1"/>
        </dgm:presLayoutVars>
      </dgm:prSet>
      <dgm:spPr/>
    </dgm:pt>
  </dgm:ptLst>
  <dgm:cxnLst>
    <dgm:cxn modelId="{0A595D0C-4BF1-1145-A596-2935BCEFB815}" type="presOf" srcId="{094EBF7E-8840-D145-91BD-5BF25015F587}" destId="{4DC7DE5F-B42E-4844-A486-65F15453B61D}" srcOrd="0" destOrd="0" presId="urn:microsoft.com/office/officeart/2005/8/layout/pyramid1"/>
    <dgm:cxn modelId="{5F1D5F23-F9F1-8041-9AB7-CB10AF9294C4}" type="presOf" srcId="{094EBF7E-8840-D145-91BD-5BF25015F587}" destId="{DCBB425C-D1C3-7347-8627-DD90CD244FE2}" srcOrd="1" destOrd="0" presId="urn:microsoft.com/office/officeart/2005/8/layout/pyramid1"/>
    <dgm:cxn modelId="{E534FF48-5337-454E-8F4B-95B1AB9172D0}" srcId="{24F41EBD-9D67-CA46-B96E-E3C97488765E}" destId="{44F8F856-4C8C-9041-A494-2DF88707E87B}" srcOrd="1" destOrd="0" parTransId="{8B883FCD-750F-1743-81BA-0C18FAE9CAFF}" sibTransId="{E3201F47-D067-464D-9EC7-60E53174016F}"/>
    <dgm:cxn modelId="{3BE35E55-A6D3-F64F-BB0D-89B28F0590AE}" type="presOf" srcId="{44F8F856-4C8C-9041-A494-2DF88707E87B}" destId="{70394F60-EA85-8244-8EA1-EBAFF2B3EFEE}" srcOrd="0" destOrd="0" presId="urn:microsoft.com/office/officeart/2005/8/layout/pyramid1"/>
    <dgm:cxn modelId="{A193B383-9E96-DA4A-BEDF-AA995F18E087}" srcId="{24F41EBD-9D67-CA46-B96E-E3C97488765E}" destId="{90CB8891-1C33-B94D-ADEB-5DC17739198C}" srcOrd="2" destOrd="0" parTransId="{1E4B424C-DB67-234C-BBF6-4417CDEF3F2B}" sibTransId="{446D8C41-75BB-BD41-B9EF-755BF01454C8}"/>
    <dgm:cxn modelId="{C6B90F88-C202-3E45-8F33-EDAA88E1C65C}" type="presOf" srcId="{90CB8891-1C33-B94D-ADEB-5DC17739198C}" destId="{777DD307-2697-4E44-85CC-3543E98806B2}" srcOrd="1" destOrd="0" presId="urn:microsoft.com/office/officeart/2005/8/layout/pyramid1"/>
    <dgm:cxn modelId="{7706698C-4A57-0742-85E8-E0D00D4E25AB}" type="presOf" srcId="{24F41EBD-9D67-CA46-B96E-E3C97488765E}" destId="{4CA25B9E-290B-AD45-AB79-89241CE5730A}" srcOrd="0" destOrd="0" presId="urn:microsoft.com/office/officeart/2005/8/layout/pyramid1"/>
    <dgm:cxn modelId="{B709998D-9BC0-5446-979A-77BB7DE15B79}" type="presOf" srcId="{44F8F856-4C8C-9041-A494-2DF88707E87B}" destId="{F11E83E1-5F1B-7A4D-998F-1E9F4572F116}" srcOrd="1" destOrd="0" presId="urn:microsoft.com/office/officeart/2005/8/layout/pyramid1"/>
    <dgm:cxn modelId="{47C77B92-F429-C540-8A02-7727B3EA93DD}" srcId="{24F41EBD-9D67-CA46-B96E-E3C97488765E}" destId="{094EBF7E-8840-D145-91BD-5BF25015F587}" srcOrd="0" destOrd="0" parTransId="{CAC6EE75-63A3-DF40-865B-645F8C62C192}" sibTransId="{3A525577-B77B-3643-BC9B-161AA88E28E8}"/>
    <dgm:cxn modelId="{E43662F0-35ED-8445-BCE6-41626D979EBA}" type="presOf" srcId="{90CB8891-1C33-B94D-ADEB-5DC17739198C}" destId="{2A11D5C6-49DB-5C4B-A596-38EF32F20F53}" srcOrd="0" destOrd="0" presId="urn:microsoft.com/office/officeart/2005/8/layout/pyramid1"/>
    <dgm:cxn modelId="{4B834735-42BF-3D49-A2D4-5F9CB3822347}" type="presParOf" srcId="{4CA25B9E-290B-AD45-AB79-89241CE5730A}" destId="{DDEA94C5-FA3E-3A47-927E-78A65344CC7B}" srcOrd="0" destOrd="0" presId="urn:microsoft.com/office/officeart/2005/8/layout/pyramid1"/>
    <dgm:cxn modelId="{9346E315-17D4-A948-852C-6127B3BCB9A0}" type="presParOf" srcId="{DDEA94C5-FA3E-3A47-927E-78A65344CC7B}" destId="{4DC7DE5F-B42E-4844-A486-65F15453B61D}" srcOrd="0" destOrd="0" presId="urn:microsoft.com/office/officeart/2005/8/layout/pyramid1"/>
    <dgm:cxn modelId="{D0768705-1E12-0D43-B7E9-249188AC2599}" type="presParOf" srcId="{DDEA94C5-FA3E-3A47-927E-78A65344CC7B}" destId="{DCBB425C-D1C3-7347-8627-DD90CD244FE2}" srcOrd="1" destOrd="0" presId="urn:microsoft.com/office/officeart/2005/8/layout/pyramid1"/>
    <dgm:cxn modelId="{B31173A5-0ED2-1E4D-9632-4F1AEEAB9128}" type="presParOf" srcId="{4CA25B9E-290B-AD45-AB79-89241CE5730A}" destId="{2A72198A-EE5E-374B-8255-099E8AB48650}" srcOrd="1" destOrd="0" presId="urn:microsoft.com/office/officeart/2005/8/layout/pyramid1"/>
    <dgm:cxn modelId="{EB8A6E87-A05F-744E-84C9-0FDAF2E1532B}" type="presParOf" srcId="{2A72198A-EE5E-374B-8255-099E8AB48650}" destId="{70394F60-EA85-8244-8EA1-EBAFF2B3EFEE}" srcOrd="0" destOrd="0" presId="urn:microsoft.com/office/officeart/2005/8/layout/pyramid1"/>
    <dgm:cxn modelId="{B44DD543-202E-794D-AD84-B4C5ED498EEB}" type="presParOf" srcId="{2A72198A-EE5E-374B-8255-099E8AB48650}" destId="{F11E83E1-5F1B-7A4D-998F-1E9F4572F116}" srcOrd="1" destOrd="0" presId="urn:microsoft.com/office/officeart/2005/8/layout/pyramid1"/>
    <dgm:cxn modelId="{44D4CF7F-C13F-8346-B02B-91043E35061D}" type="presParOf" srcId="{4CA25B9E-290B-AD45-AB79-89241CE5730A}" destId="{88E69D15-9E82-3040-B95C-F64352B77A85}" srcOrd="2" destOrd="0" presId="urn:microsoft.com/office/officeart/2005/8/layout/pyramid1"/>
    <dgm:cxn modelId="{7293E11E-946D-284F-BE7D-91C05E7E6DEF}" type="presParOf" srcId="{88E69D15-9E82-3040-B95C-F64352B77A85}" destId="{2A11D5C6-49DB-5C4B-A596-38EF32F20F53}" srcOrd="0" destOrd="0" presId="urn:microsoft.com/office/officeart/2005/8/layout/pyramid1"/>
    <dgm:cxn modelId="{E8B07572-9E5F-DF4D-8807-1E05D921782A}" type="presParOf" srcId="{88E69D15-9E82-3040-B95C-F64352B77A85}" destId="{777DD307-2697-4E44-85CC-3543E98806B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A9EC70-56C8-B04C-9F82-6BB7C7504EE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2E29617-5D6F-6340-9D6C-87987E066C2F}">
      <dgm:prSet/>
      <dgm:spPr/>
      <dgm:t>
        <a:bodyPr/>
        <a:lstStyle/>
        <a:p>
          <a:r>
            <a:rPr lang="en-US" baseline="0"/>
            <a:t>Pilots</a:t>
          </a:r>
          <a:endParaRPr lang="en-US"/>
        </a:p>
      </dgm:t>
    </dgm:pt>
    <dgm:pt modelId="{66577148-6069-A747-92A2-9821DEEC40D2}" cxnId="{A249EABC-CD91-DD43-8246-63537E98762B}" type="parTrans">
      <dgm:prSet/>
      <dgm:spPr/>
      <dgm:t>
        <a:bodyPr/>
        <a:lstStyle/>
        <a:p>
          <a:endParaRPr lang="en-US"/>
        </a:p>
      </dgm:t>
    </dgm:pt>
    <dgm:pt modelId="{E13EA90C-F65C-3646-B918-5C9DB9D917AC}" cxnId="{A249EABC-CD91-DD43-8246-63537E98762B}" type="sibTrans">
      <dgm:prSet/>
      <dgm:spPr/>
      <dgm:t>
        <a:bodyPr/>
        <a:lstStyle/>
        <a:p>
          <a:endParaRPr lang="en-US"/>
        </a:p>
      </dgm:t>
    </dgm:pt>
    <dgm:pt modelId="{BFC00FDD-0493-8C45-8F2B-9DE89B38403D}">
      <dgm:prSet/>
      <dgm:spPr/>
      <dgm:t>
        <a:bodyPr/>
        <a:lstStyle/>
        <a:p>
          <a:r>
            <a:rPr lang="en-US" baseline="0" dirty="0"/>
            <a:t>Tanzania – complete</a:t>
          </a:r>
          <a:endParaRPr lang="en-US" dirty="0"/>
        </a:p>
      </dgm:t>
    </dgm:pt>
    <dgm:pt modelId="{35B1081E-CF67-A748-9573-22F93603B593}" cxnId="{018E968A-62A1-854E-9320-D9603BF16742}" type="parTrans">
      <dgm:prSet/>
      <dgm:spPr/>
      <dgm:t>
        <a:bodyPr/>
        <a:lstStyle/>
        <a:p>
          <a:endParaRPr lang="en-US"/>
        </a:p>
      </dgm:t>
    </dgm:pt>
    <dgm:pt modelId="{65D471F2-0C35-924B-97B9-6A2490CCDD82}" cxnId="{018E968A-62A1-854E-9320-D9603BF16742}" type="sibTrans">
      <dgm:prSet/>
      <dgm:spPr/>
      <dgm:t>
        <a:bodyPr/>
        <a:lstStyle/>
        <a:p>
          <a:endParaRPr lang="en-US"/>
        </a:p>
      </dgm:t>
    </dgm:pt>
    <dgm:pt modelId="{5CDCFCCB-D578-984F-9DFE-89DA1A5AC20E}">
      <dgm:prSet/>
      <dgm:spPr/>
      <dgm:t>
        <a:bodyPr/>
        <a:lstStyle/>
        <a:p>
          <a:r>
            <a:rPr lang="en-US" baseline="0" dirty="0"/>
            <a:t>Nigeria – baseline prevalence survey done, pilot anticipated in 2025</a:t>
          </a:r>
          <a:endParaRPr lang="en-US" dirty="0"/>
        </a:p>
      </dgm:t>
    </dgm:pt>
    <dgm:pt modelId="{B6D67F6B-484E-F945-9BA2-DAE15FA78A1F}" cxnId="{48BB61D2-3FE6-0343-A194-4F172D0DB823}" type="parTrans">
      <dgm:prSet/>
      <dgm:spPr/>
      <dgm:t>
        <a:bodyPr/>
        <a:lstStyle/>
        <a:p>
          <a:endParaRPr lang="en-US"/>
        </a:p>
      </dgm:t>
    </dgm:pt>
    <dgm:pt modelId="{4F3CE28E-D1AE-DA4F-93DC-B567BC2311A8}" cxnId="{48BB61D2-3FE6-0343-A194-4F172D0DB823}" type="sibTrans">
      <dgm:prSet/>
      <dgm:spPr/>
      <dgm:t>
        <a:bodyPr/>
        <a:lstStyle/>
        <a:p>
          <a:endParaRPr lang="en-US"/>
        </a:p>
      </dgm:t>
    </dgm:pt>
    <dgm:pt modelId="{69B32739-C37E-EF43-821D-D7E39E155494}">
      <dgm:prSet/>
      <dgm:spPr/>
      <dgm:t>
        <a:bodyPr/>
        <a:lstStyle/>
        <a:p>
          <a:r>
            <a:rPr lang="en-US" baseline="0" dirty="0"/>
            <a:t>Uganda – pending funding</a:t>
          </a:r>
          <a:endParaRPr lang="en-US" dirty="0"/>
        </a:p>
      </dgm:t>
    </dgm:pt>
    <dgm:pt modelId="{73352F99-FDE6-7343-BD71-6326D214FF94}" cxnId="{C415392E-7DE1-EF42-AEC3-98F16D265CD9}" type="parTrans">
      <dgm:prSet/>
      <dgm:spPr/>
      <dgm:t>
        <a:bodyPr/>
        <a:lstStyle/>
        <a:p>
          <a:endParaRPr lang="en-US"/>
        </a:p>
      </dgm:t>
    </dgm:pt>
    <dgm:pt modelId="{B385F398-17B1-FD43-A531-5317F7025BA5}" cxnId="{C415392E-7DE1-EF42-AEC3-98F16D265CD9}" type="sibTrans">
      <dgm:prSet/>
      <dgm:spPr/>
      <dgm:t>
        <a:bodyPr/>
        <a:lstStyle/>
        <a:p>
          <a:endParaRPr lang="en-US"/>
        </a:p>
      </dgm:t>
    </dgm:pt>
    <dgm:pt modelId="{2374D738-A9AE-674E-894D-F25F53010CF1}">
      <dgm:prSet/>
      <dgm:spPr/>
      <dgm:t>
        <a:bodyPr/>
        <a:lstStyle/>
        <a:p>
          <a:r>
            <a:rPr lang="en-US" baseline="0"/>
            <a:t>Implementation</a:t>
          </a:r>
          <a:endParaRPr lang="en-US"/>
        </a:p>
      </dgm:t>
    </dgm:pt>
    <dgm:pt modelId="{DCDCDE67-27BC-4C43-A582-32BDEC471DD6}" cxnId="{8D3DD3BE-3836-0246-817B-9585C75CBD1F}" type="parTrans">
      <dgm:prSet/>
      <dgm:spPr/>
      <dgm:t>
        <a:bodyPr/>
        <a:lstStyle/>
        <a:p>
          <a:endParaRPr lang="en-US"/>
        </a:p>
      </dgm:t>
    </dgm:pt>
    <dgm:pt modelId="{3FCB2C74-5FAE-6548-9FA5-6413E7643B7C}" cxnId="{8D3DD3BE-3836-0246-817B-9585C75CBD1F}" type="sibTrans">
      <dgm:prSet/>
      <dgm:spPr/>
      <dgm:t>
        <a:bodyPr/>
        <a:lstStyle/>
        <a:p>
          <a:endParaRPr lang="en-US"/>
        </a:p>
      </dgm:t>
    </dgm:pt>
    <dgm:pt modelId="{6F85EB60-3185-904F-9F54-589F862BA978}">
      <dgm:prSet/>
      <dgm:spPr/>
      <dgm:t>
        <a:bodyPr/>
        <a:lstStyle/>
        <a:p>
          <a:r>
            <a:rPr lang="en-US" baseline="0"/>
            <a:t>Tanzania: Next presentation</a:t>
          </a:r>
          <a:endParaRPr lang="en-US"/>
        </a:p>
      </dgm:t>
    </dgm:pt>
    <dgm:pt modelId="{595E4268-5A52-D544-9561-411D99BD2716}" cxnId="{7EDB3EB0-6576-C04E-AD18-4B99B3ABE0E5}" type="parTrans">
      <dgm:prSet/>
      <dgm:spPr/>
      <dgm:t>
        <a:bodyPr/>
        <a:lstStyle/>
        <a:p>
          <a:endParaRPr lang="en-US"/>
        </a:p>
      </dgm:t>
    </dgm:pt>
    <dgm:pt modelId="{5ED4A420-5641-0546-B17C-88D24C303DDE}" cxnId="{7EDB3EB0-6576-C04E-AD18-4B99B3ABE0E5}" type="sibTrans">
      <dgm:prSet/>
      <dgm:spPr/>
      <dgm:t>
        <a:bodyPr/>
        <a:lstStyle/>
        <a:p>
          <a:endParaRPr lang="en-US"/>
        </a:p>
      </dgm:t>
    </dgm:pt>
    <dgm:pt modelId="{D65FBBCF-829F-1D42-AAB4-C27863CBAB68}" type="pres">
      <dgm:prSet presAssocID="{84A9EC70-56C8-B04C-9F82-6BB7C7504EEA}" presName="linear" presStyleCnt="0">
        <dgm:presLayoutVars>
          <dgm:animLvl val="lvl"/>
          <dgm:resizeHandles val="exact"/>
        </dgm:presLayoutVars>
      </dgm:prSet>
      <dgm:spPr/>
    </dgm:pt>
    <dgm:pt modelId="{D0BE4554-DDDD-3D43-95AE-FE4172A2B186}" type="pres">
      <dgm:prSet presAssocID="{42E29617-5D6F-6340-9D6C-87987E066C2F}" presName="parentText" presStyleLbl="node1" presStyleIdx="0" presStyleCnt="2">
        <dgm:presLayoutVars>
          <dgm:chMax val="0"/>
          <dgm:bulletEnabled val="1"/>
        </dgm:presLayoutVars>
      </dgm:prSet>
      <dgm:spPr/>
    </dgm:pt>
    <dgm:pt modelId="{D3F3921D-F0CA-774B-AC43-A0823309496E}" type="pres">
      <dgm:prSet presAssocID="{42E29617-5D6F-6340-9D6C-87987E066C2F}" presName="childText" presStyleLbl="revTx" presStyleIdx="0" presStyleCnt="2">
        <dgm:presLayoutVars>
          <dgm:bulletEnabled val="1"/>
        </dgm:presLayoutVars>
      </dgm:prSet>
      <dgm:spPr/>
    </dgm:pt>
    <dgm:pt modelId="{337FB5E6-EB87-694C-AF6F-7FEDF06740F4}" type="pres">
      <dgm:prSet presAssocID="{2374D738-A9AE-674E-894D-F25F53010CF1}" presName="parentText" presStyleLbl="node1" presStyleIdx="1" presStyleCnt="2">
        <dgm:presLayoutVars>
          <dgm:chMax val="0"/>
          <dgm:bulletEnabled val="1"/>
        </dgm:presLayoutVars>
      </dgm:prSet>
      <dgm:spPr/>
    </dgm:pt>
    <dgm:pt modelId="{28CF9B7F-EF3D-264E-92A2-17DF04FDE02C}" type="pres">
      <dgm:prSet presAssocID="{2374D738-A9AE-674E-894D-F25F53010CF1}" presName="childText" presStyleLbl="revTx" presStyleIdx="1" presStyleCnt="2">
        <dgm:presLayoutVars>
          <dgm:bulletEnabled val="1"/>
        </dgm:presLayoutVars>
      </dgm:prSet>
      <dgm:spPr/>
    </dgm:pt>
  </dgm:ptLst>
  <dgm:cxnLst>
    <dgm:cxn modelId="{1CB33509-445F-C643-AA53-B73A89429C49}" type="presOf" srcId="{69B32739-C37E-EF43-821D-D7E39E155494}" destId="{D3F3921D-F0CA-774B-AC43-A0823309496E}" srcOrd="0" destOrd="2" presId="urn:microsoft.com/office/officeart/2005/8/layout/vList2"/>
    <dgm:cxn modelId="{9FCC3312-36AB-1141-9967-0C5181A503F7}" type="presOf" srcId="{5CDCFCCB-D578-984F-9DFE-89DA1A5AC20E}" destId="{D3F3921D-F0CA-774B-AC43-A0823309496E}" srcOrd="0" destOrd="1" presId="urn:microsoft.com/office/officeart/2005/8/layout/vList2"/>
    <dgm:cxn modelId="{C415392E-7DE1-EF42-AEC3-98F16D265CD9}" srcId="{42E29617-5D6F-6340-9D6C-87987E066C2F}" destId="{69B32739-C37E-EF43-821D-D7E39E155494}" srcOrd="2" destOrd="0" parTransId="{73352F99-FDE6-7343-BD71-6326D214FF94}" sibTransId="{B385F398-17B1-FD43-A531-5317F7025BA5}"/>
    <dgm:cxn modelId="{018E968A-62A1-854E-9320-D9603BF16742}" srcId="{42E29617-5D6F-6340-9D6C-87987E066C2F}" destId="{BFC00FDD-0493-8C45-8F2B-9DE89B38403D}" srcOrd="0" destOrd="0" parTransId="{35B1081E-CF67-A748-9573-22F93603B593}" sibTransId="{65D471F2-0C35-924B-97B9-6A2490CCDD82}"/>
    <dgm:cxn modelId="{B53D5CA0-9DD3-AF49-A36B-EB4279A1B960}" type="presOf" srcId="{84A9EC70-56C8-B04C-9F82-6BB7C7504EEA}" destId="{D65FBBCF-829F-1D42-AAB4-C27863CBAB68}" srcOrd="0" destOrd="0" presId="urn:microsoft.com/office/officeart/2005/8/layout/vList2"/>
    <dgm:cxn modelId="{34B4D0A8-A9A2-524E-8EEA-CB7913A10172}" type="presOf" srcId="{6F85EB60-3185-904F-9F54-589F862BA978}" destId="{28CF9B7F-EF3D-264E-92A2-17DF04FDE02C}" srcOrd="0" destOrd="0" presId="urn:microsoft.com/office/officeart/2005/8/layout/vList2"/>
    <dgm:cxn modelId="{7EDB3EB0-6576-C04E-AD18-4B99B3ABE0E5}" srcId="{2374D738-A9AE-674E-894D-F25F53010CF1}" destId="{6F85EB60-3185-904F-9F54-589F862BA978}" srcOrd="0" destOrd="0" parTransId="{595E4268-5A52-D544-9561-411D99BD2716}" sibTransId="{5ED4A420-5641-0546-B17C-88D24C303DDE}"/>
    <dgm:cxn modelId="{C1E427BA-A857-8B42-A2C8-9BF878AEBE5A}" type="presOf" srcId="{2374D738-A9AE-674E-894D-F25F53010CF1}" destId="{337FB5E6-EB87-694C-AF6F-7FEDF06740F4}" srcOrd="0" destOrd="0" presId="urn:microsoft.com/office/officeart/2005/8/layout/vList2"/>
    <dgm:cxn modelId="{A249EABC-CD91-DD43-8246-63537E98762B}" srcId="{84A9EC70-56C8-B04C-9F82-6BB7C7504EEA}" destId="{42E29617-5D6F-6340-9D6C-87987E066C2F}" srcOrd="0" destOrd="0" parTransId="{66577148-6069-A747-92A2-9821DEEC40D2}" sibTransId="{E13EA90C-F65C-3646-B918-5C9DB9D917AC}"/>
    <dgm:cxn modelId="{8D3DD3BE-3836-0246-817B-9585C75CBD1F}" srcId="{84A9EC70-56C8-B04C-9F82-6BB7C7504EEA}" destId="{2374D738-A9AE-674E-894D-F25F53010CF1}" srcOrd="1" destOrd="0" parTransId="{DCDCDE67-27BC-4C43-A582-32BDEC471DD6}" sibTransId="{3FCB2C74-5FAE-6548-9FA5-6413E7643B7C}"/>
    <dgm:cxn modelId="{48BB61D2-3FE6-0343-A194-4F172D0DB823}" srcId="{42E29617-5D6F-6340-9D6C-87987E066C2F}" destId="{5CDCFCCB-D578-984F-9DFE-89DA1A5AC20E}" srcOrd="1" destOrd="0" parTransId="{B6D67F6B-484E-F945-9BA2-DAE15FA78A1F}" sibTransId="{4F3CE28E-D1AE-DA4F-93DC-B567BC2311A8}"/>
    <dgm:cxn modelId="{6099B4E5-11C9-D74F-AFAC-5020614C9C7D}" type="presOf" srcId="{42E29617-5D6F-6340-9D6C-87987E066C2F}" destId="{D0BE4554-DDDD-3D43-95AE-FE4172A2B186}" srcOrd="0" destOrd="0" presId="urn:microsoft.com/office/officeart/2005/8/layout/vList2"/>
    <dgm:cxn modelId="{0CB498F9-DDC8-044B-8C24-953866FC7724}" type="presOf" srcId="{BFC00FDD-0493-8C45-8F2B-9DE89B38403D}" destId="{D3F3921D-F0CA-774B-AC43-A0823309496E}" srcOrd="0" destOrd="0" presId="urn:microsoft.com/office/officeart/2005/8/layout/vList2"/>
    <dgm:cxn modelId="{75009945-3832-1C4A-AAEE-544FD8D35A8D}" type="presParOf" srcId="{D65FBBCF-829F-1D42-AAB4-C27863CBAB68}" destId="{D0BE4554-DDDD-3D43-95AE-FE4172A2B186}" srcOrd="0" destOrd="0" presId="urn:microsoft.com/office/officeart/2005/8/layout/vList2"/>
    <dgm:cxn modelId="{77FE8D36-5911-B443-B22C-0585BD5D49A2}" type="presParOf" srcId="{D65FBBCF-829F-1D42-AAB4-C27863CBAB68}" destId="{D3F3921D-F0CA-774B-AC43-A0823309496E}" srcOrd="1" destOrd="0" presId="urn:microsoft.com/office/officeart/2005/8/layout/vList2"/>
    <dgm:cxn modelId="{3C801255-05C9-0D4E-8368-1CC6E8CC27FD}" type="presParOf" srcId="{D65FBBCF-829F-1D42-AAB4-C27863CBAB68}" destId="{337FB5E6-EB87-694C-AF6F-7FEDF06740F4}" srcOrd="2" destOrd="0" presId="urn:microsoft.com/office/officeart/2005/8/layout/vList2"/>
    <dgm:cxn modelId="{4265D526-AA0E-6C40-AEA5-56FD95529C21}" type="presParOf" srcId="{D65FBBCF-829F-1D42-AAB4-C27863CBAB68}" destId="{28CF9B7F-EF3D-264E-92A2-17DF04FDE02C}"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667"/>
        <a:chOff x="0" y="0"/>
        <a:chExt cx="8128000" cy="5418667"/>
      </a:xfrm>
    </dsp:grpSpPr>
    <dsp:sp modelId="{4DC7DE5F-B42E-4844-A486-65F15453B61D}">
      <dsp:nvSpPr>
        <dsp:cNvPr id="3" name="Trapezoid 2"/>
        <dsp:cNvSpPr/>
      </dsp:nvSpPr>
      <dsp:spPr bwMode="white">
        <a:xfrm>
          <a:off x="2709333" y="0"/>
          <a:ext cx="2709333" cy="1806222"/>
        </a:xfrm>
        <a:prstGeom prst="trapezoid">
          <a:avLst>
            <a:gd name="adj" fmla="val 74999"/>
          </a:avLst>
        </a:prstGeom>
        <a:solidFill>
          <a:srgbClr val="C00000"/>
        </a:solidFill>
      </dsp:spPr>
      <dsp:style>
        <a:lnRef idx="2">
          <a:schemeClr val="lt1"/>
        </a:lnRef>
        <a:fillRef idx="1">
          <a:schemeClr val="accent1"/>
        </a:fillRef>
        <a:effectRef idx="0">
          <a:scrgbClr r="0" g="0" b="0"/>
        </a:effectRef>
        <a:fontRef idx="minor">
          <a:schemeClr val="lt1"/>
        </a:fontRef>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dirty="0">
              <a:solidFill>
                <a:schemeClr val="tx1"/>
              </a:solidFill>
            </a:rPr>
            <a:t> </a:t>
          </a:r>
          <a:endParaRPr>
            <a:solidFill>
              <a:schemeClr val="tx1"/>
            </a:solidFill>
          </a:endParaRPr>
        </a:p>
      </dsp:txBody>
      <dsp:txXfrm>
        <a:off x="2709333" y="0"/>
        <a:ext cx="2709333" cy="1806222"/>
      </dsp:txXfrm>
    </dsp:sp>
    <dsp:sp modelId="{70394F60-EA85-8244-8EA1-EBAFF2B3EFEE}">
      <dsp:nvSpPr>
        <dsp:cNvPr id="4" name="Trapezoid 3"/>
        <dsp:cNvSpPr/>
      </dsp:nvSpPr>
      <dsp:spPr bwMode="white">
        <a:xfrm>
          <a:off x="1354667" y="1806222"/>
          <a:ext cx="5418667" cy="1806222"/>
        </a:xfrm>
        <a:prstGeom prst="trapezoid">
          <a:avLst>
            <a:gd name="adj" fmla="val 74999"/>
          </a:avLst>
        </a:prstGeom>
        <a:solidFill>
          <a:schemeClr val="accent3"/>
        </a:solidFill>
      </dsp:spPr>
      <dsp:style>
        <a:lnRef idx="2">
          <a:schemeClr val="lt1"/>
        </a:lnRef>
        <a:fillRef idx="1">
          <a:schemeClr val="accent1"/>
        </a:fillRef>
        <a:effectRef idx="0">
          <a:scrgbClr r="0" g="0" b="0"/>
        </a:effectRef>
        <a:fontRef idx="minor">
          <a:schemeClr val="lt1"/>
        </a:fontRef>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dirty="0">
              <a:solidFill>
                <a:schemeClr val="tx1"/>
              </a:solidFill>
            </a:rPr>
            <a:t> </a:t>
          </a:r>
          <a:endParaRPr>
            <a:solidFill>
              <a:schemeClr val="tx1"/>
            </a:solidFill>
          </a:endParaRPr>
        </a:p>
      </dsp:txBody>
      <dsp:txXfrm>
        <a:off x="1354667" y="1806222"/>
        <a:ext cx="5418667" cy="1806222"/>
      </dsp:txXfrm>
    </dsp:sp>
    <dsp:sp modelId="{2A11D5C6-49DB-5C4B-A596-38EF32F20F53}">
      <dsp:nvSpPr>
        <dsp:cNvPr id="5" name="Trapezoid 4"/>
        <dsp:cNvSpPr/>
      </dsp:nvSpPr>
      <dsp:spPr bwMode="white">
        <a:xfrm>
          <a:off x="0" y="3612445"/>
          <a:ext cx="8128000" cy="1806222"/>
        </a:xfrm>
        <a:prstGeom prst="trapezoid">
          <a:avLst>
            <a:gd name="adj" fmla="val 74999"/>
          </a:avLst>
        </a:prstGeom>
        <a:solidFill>
          <a:srgbClr val="FFC000"/>
        </a:solidFill>
      </dsp:spPr>
      <dsp:style>
        <a:lnRef idx="2">
          <a:schemeClr val="lt1"/>
        </a:lnRef>
        <a:fillRef idx="1">
          <a:schemeClr val="accent1"/>
        </a:fillRef>
        <a:effectRef idx="0">
          <a:scrgbClr r="0" g="0" b="0"/>
        </a:effectRef>
        <a:fontRef idx="minor">
          <a:schemeClr val="lt1"/>
        </a:fontRef>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dirty="0">
              <a:solidFill>
                <a:schemeClr val="tx1"/>
              </a:solidFill>
            </a:rPr>
            <a:t> </a:t>
          </a:r>
          <a:endParaRPr>
            <a:solidFill>
              <a:schemeClr val="tx1"/>
            </a:solidFill>
          </a:endParaRPr>
        </a:p>
      </dsp:txBody>
      <dsp:txXfrm>
        <a:off x="0" y="3612445"/>
        <a:ext cx="8128000" cy="1806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7DE5F-B42E-4844-A486-65F15453B61D}">
      <dsp:nvSpPr>
        <dsp:cNvPr id="0" name=""/>
        <dsp:cNvSpPr/>
      </dsp:nvSpPr>
      <dsp:spPr>
        <a:xfrm>
          <a:off x="2709333" y="0"/>
          <a:ext cx="2709333" cy="1806222"/>
        </a:xfrm>
        <a:prstGeom prst="trapezoid">
          <a:avLst>
            <a:gd name="adj" fmla="val 75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709333" y="0"/>
        <a:ext cx="2709333" cy="1806222"/>
      </dsp:txXfrm>
    </dsp:sp>
    <dsp:sp modelId="{70394F60-EA85-8244-8EA1-EBAFF2B3EFEE}">
      <dsp:nvSpPr>
        <dsp:cNvPr id="0" name=""/>
        <dsp:cNvSpPr/>
      </dsp:nvSpPr>
      <dsp:spPr>
        <a:xfrm>
          <a:off x="1354666" y="1806222"/>
          <a:ext cx="5418666" cy="1806222"/>
        </a:xfrm>
        <a:prstGeom prst="trapezoid">
          <a:avLst>
            <a:gd name="adj" fmla="val 75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302933" y="1806222"/>
        <a:ext cx="3522133" cy="1806222"/>
      </dsp:txXfrm>
    </dsp:sp>
    <dsp:sp modelId="{2A11D5C6-49DB-5C4B-A596-38EF32F20F53}">
      <dsp:nvSpPr>
        <dsp:cNvPr id="0" name=""/>
        <dsp:cNvSpPr/>
      </dsp:nvSpPr>
      <dsp:spPr>
        <a:xfrm>
          <a:off x="0" y="3612444"/>
          <a:ext cx="8128000" cy="1806222"/>
        </a:xfrm>
        <a:prstGeom prst="trapezoid">
          <a:avLst>
            <a:gd name="adj" fmla="val 7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1422399" y="3612444"/>
        <a:ext cx="5283200" cy="1806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E4554-DDDD-3D43-95AE-FE4172A2B186}">
      <dsp:nvSpPr>
        <dsp:cNvPr id="0" name=""/>
        <dsp:cNvSpPr/>
      </dsp:nvSpPr>
      <dsp:spPr>
        <a:xfrm>
          <a:off x="0" y="13140"/>
          <a:ext cx="9436883"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baseline="0"/>
            <a:t>Pilots</a:t>
          </a:r>
          <a:endParaRPr lang="en-US" sz="3200" kern="1200"/>
        </a:p>
      </dsp:txBody>
      <dsp:txXfrm>
        <a:off x="36553" y="49693"/>
        <a:ext cx="9363777" cy="675694"/>
      </dsp:txXfrm>
    </dsp:sp>
    <dsp:sp modelId="{D3F3921D-F0CA-774B-AC43-A0823309496E}">
      <dsp:nvSpPr>
        <dsp:cNvPr id="0" name=""/>
        <dsp:cNvSpPr/>
      </dsp:nvSpPr>
      <dsp:spPr>
        <a:xfrm>
          <a:off x="0" y="761941"/>
          <a:ext cx="9436883"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62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baseline="0" dirty="0"/>
            <a:t>Tanzania – complete</a:t>
          </a:r>
          <a:endParaRPr lang="en-US" sz="2500" kern="1200" dirty="0"/>
        </a:p>
        <a:p>
          <a:pPr marL="228600" lvl="1" indent="-228600" algn="l" defTabSz="1111250">
            <a:lnSpc>
              <a:spcPct val="90000"/>
            </a:lnSpc>
            <a:spcBef>
              <a:spcPct val="0"/>
            </a:spcBef>
            <a:spcAft>
              <a:spcPct val="20000"/>
            </a:spcAft>
            <a:buChar char="•"/>
          </a:pPr>
          <a:r>
            <a:rPr lang="en-US" sz="2500" kern="1200" baseline="0" dirty="0"/>
            <a:t>Nigeria – baseline prevalence survey done, pilot anticipated in 2025</a:t>
          </a:r>
          <a:endParaRPr lang="en-US" sz="2500" kern="1200" dirty="0"/>
        </a:p>
        <a:p>
          <a:pPr marL="228600" lvl="1" indent="-228600" algn="l" defTabSz="1111250">
            <a:lnSpc>
              <a:spcPct val="90000"/>
            </a:lnSpc>
            <a:spcBef>
              <a:spcPct val="0"/>
            </a:spcBef>
            <a:spcAft>
              <a:spcPct val="20000"/>
            </a:spcAft>
            <a:buChar char="•"/>
          </a:pPr>
          <a:r>
            <a:rPr lang="en-US" sz="2500" kern="1200" baseline="0" dirty="0"/>
            <a:t>Uganda – pending funding</a:t>
          </a:r>
          <a:endParaRPr lang="en-US" sz="2500" kern="1200" dirty="0"/>
        </a:p>
      </dsp:txBody>
      <dsp:txXfrm>
        <a:off x="0" y="761941"/>
        <a:ext cx="9436883" cy="1556640"/>
      </dsp:txXfrm>
    </dsp:sp>
    <dsp:sp modelId="{337FB5E6-EB87-694C-AF6F-7FEDF06740F4}">
      <dsp:nvSpPr>
        <dsp:cNvPr id="0" name=""/>
        <dsp:cNvSpPr/>
      </dsp:nvSpPr>
      <dsp:spPr>
        <a:xfrm>
          <a:off x="0" y="2318581"/>
          <a:ext cx="9436883"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baseline="0"/>
            <a:t>Implementation</a:t>
          </a:r>
          <a:endParaRPr lang="en-US" sz="3200" kern="1200"/>
        </a:p>
      </dsp:txBody>
      <dsp:txXfrm>
        <a:off x="36553" y="2355134"/>
        <a:ext cx="9363777" cy="675694"/>
      </dsp:txXfrm>
    </dsp:sp>
    <dsp:sp modelId="{28CF9B7F-EF3D-264E-92A2-17DF04FDE02C}">
      <dsp:nvSpPr>
        <dsp:cNvPr id="0" name=""/>
        <dsp:cNvSpPr/>
      </dsp:nvSpPr>
      <dsp:spPr>
        <a:xfrm>
          <a:off x="0" y="3067381"/>
          <a:ext cx="9436883"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62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baseline="0"/>
            <a:t>Tanzania: Next presentation</a:t>
          </a:r>
          <a:endParaRPr lang="en-US" sz="2500" kern="1200"/>
        </a:p>
      </dsp:txBody>
      <dsp:txXfrm>
        <a:off x="0" y="3067381"/>
        <a:ext cx="9436883" cy="5299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19A15-5625-5D4C-B1EB-D91C52671E3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8AC2F-6B15-7B4C-8963-544DE541503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In Sierra Leone, </a:t>
            </a:r>
            <a:r>
              <a:rPr lang="en-US" sz="1800" b="1" dirty="0">
                <a:effectLst/>
                <a:latin typeface="Aptos" panose="020B0004020202020204" pitchFamily="34" charset="0"/>
                <a:ea typeface="Aptos" panose="020B0004020202020204" pitchFamily="34" charset="0"/>
                <a:cs typeface="Times New Roman" panose="02020603050405020304" pitchFamily="18" charset="0"/>
              </a:rPr>
              <a:t>40% of deaths</a:t>
            </a:r>
            <a:r>
              <a:rPr lang="en-US" sz="1800" dirty="0">
                <a:effectLst/>
                <a:latin typeface="Aptos" panose="020B0004020202020204" pitchFamily="34" charset="0"/>
                <a:ea typeface="Aptos" panose="020B0004020202020204" pitchFamily="34" charset="0"/>
                <a:cs typeface="Times New Roman" panose="02020603050405020304" pitchFamily="18" charset="0"/>
              </a:rPr>
              <a:t> in this age group are due to malaria.</a:t>
            </a:r>
            <a:r>
              <a:rPr lang="en-US" dirty="0">
                <a:effectLst/>
              </a:rPr>
              <a:t> </a:t>
            </a:r>
            <a:endParaRPr lang="en-US" dirty="0"/>
          </a:p>
        </p:txBody>
      </p:sp>
      <p:sp>
        <p:nvSpPr>
          <p:cNvPr id="4" name="Slide Number Placeholder 3"/>
          <p:cNvSpPr>
            <a:spLocks noGrp="1"/>
          </p:cNvSpPr>
          <p:nvPr>
            <p:ph type="sldNum" sz="quarter" idx="5"/>
          </p:nvPr>
        </p:nvSpPr>
        <p:spPr/>
        <p:txBody>
          <a:bodyPr/>
          <a:lstStyle/>
          <a:p>
            <a:fld id="{A9574164-FF06-4317-B3B4-57D4D495CC0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74164-FF06-4317-B3B4-57D4D495CC0B}"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74164-FF06-4317-B3B4-57D4D495CC0B}"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1.5 for anemia is parasite positive</a:t>
            </a:r>
            <a:endParaRPr lang="en-US" dirty="0"/>
          </a:p>
          <a:p>
            <a:endParaRPr lang="en-US" dirty="0"/>
          </a:p>
        </p:txBody>
      </p:sp>
      <p:sp>
        <p:nvSpPr>
          <p:cNvPr id="4" name="Slide Number Placeholder 3"/>
          <p:cNvSpPr>
            <a:spLocks noGrp="1"/>
          </p:cNvSpPr>
          <p:nvPr>
            <p:ph type="sldNum" sz="quarter" idx="5"/>
          </p:nvPr>
        </p:nvSpPr>
        <p:spPr/>
        <p:txBody>
          <a:bodyPr/>
          <a:lstStyle/>
          <a:p>
            <a:fld id="{A9574164-FF06-4317-B3B4-57D4D495CC0B}"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74164-FF06-4317-B3B4-57D4D495CC0B}"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74164-FF06-4317-B3B4-57D4D495CC0B}"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74164-FF06-4317-B3B4-57D4D495CC0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on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1518" y="2259241"/>
            <a:ext cx="10515600" cy="926962"/>
          </a:xfrm>
          <a:prstGeom prst="rect">
            <a:avLst/>
          </a:prstGeom>
        </p:spPr>
        <p:txBody>
          <a:bodyPr/>
          <a:lstStyle>
            <a:lvl1pPr>
              <a:defRPr sz="6000" b="1" i="0" baseline="0">
                <a:solidFill>
                  <a:schemeClr val="accent1"/>
                </a:solidFill>
              </a:defRPr>
            </a:lvl1pPr>
          </a:lstStyle>
          <a:p>
            <a:r>
              <a:rPr lang="en-GB" dirty="0"/>
              <a:t>Main title click here to edit</a:t>
            </a:r>
            <a:endParaRPr lang="en-US" dirty="0"/>
          </a:p>
        </p:txBody>
      </p:sp>
      <p:sp>
        <p:nvSpPr>
          <p:cNvPr id="6" name="Text Placeholder 4"/>
          <p:cNvSpPr>
            <a:spLocks noGrp="1"/>
          </p:cNvSpPr>
          <p:nvPr>
            <p:ph type="body" sz="quarter" idx="10" hasCustomPrompt="1"/>
          </p:nvPr>
        </p:nvSpPr>
        <p:spPr>
          <a:xfrm>
            <a:off x="622300" y="3089597"/>
            <a:ext cx="7189857" cy="1027260"/>
          </a:xfrm>
          <a:prstGeom prst="rect">
            <a:avLst/>
          </a:prstGeom>
        </p:spPr>
        <p:txBody>
          <a:bodyPr/>
          <a:lstStyle>
            <a:lvl1pPr marL="0" indent="0">
              <a:buNone/>
              <a:defRPr sz="3200" baseline="0">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GB" sz="2800" b="0" i="0" baseline="0" dirty="0">
                <a:solidFill>
                  <a:schemeClr val="bg1"/>
                </a:solidFill>
              </a:rPr>
              <a:t>Sub title click here to edit</a:t>
            </a:r>
            <a:endParaRPr lang="en-US" sz="2800" b="0" i="0" baseline="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 lis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621518" y="2455364"/>
            <a:ext cx="7862542" cy="1909807"/>
          </a:xfrm>
          <a:prstGeom prst="rect">
            <a:avLst/>
          </a:prstGeom>
        </p:spPr>
        <p:txBody>
          <a:bodyPr/>
          <a:lstStyle>
            <a:lvl1pPr>
              <a:buClr>
                <a:schemeClr val="accent1"/>
              </a:buClr>
              <a:defRPr sz="20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Click to edit Master text styles</a:t>
            </a:r>
            <a:endParaRPr lang="en-GB" dirty="0"/>
          </a:p>
          <a:p>
            <a:pPr lvl="0"/>
            <a:r>
              <a:rPr lang="en-GB" dirty="0"/>
              <a:t>Click to edit Master text styles</a:t>
            </a:r>
            <a:endParaRPr lang="en-GB" dirty="0"/>
          </a:p>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defRPr/>
            </a:pPr>
            <a:r>
              <a:rPr lang="en-GB" dirty="0"/>
              <a:t>Click to edit Master text styles</a:t>
            </a:r>
            <a:endParaRPr lang="en-GB" dirty="0"/>
          </a:p>
          <a:p>
            <a:pPr lvl="0"/>
            <a:endParaRPr lang="en-GB" dirty="0"/>
          </a:p>
        </p:txBody>
      </p:sp>
      <p:sp>
        <p:nvSpPr>
          <p:cNvPr id="8" name="Title 2"/>
          <p:cNvSpPr>
            <a:spLocks noGrp="1"/>
          </p:cNvSpPr>
          <p:nvPr>
            <p:ph type="title" hasCustomPrompt="1"/>
          </p:nvPr>
        </p:nvSpPr>
        <p:spPr>
          <a:xfrm>
            <a:off x="621518" y="1764527"/>
            <a:ext cx="10515600" cy="519656"/>
          </a:xfrm>
          <a:prstGeom prst="rect">
            <a:avLst/>
          </a:prstGeom>
        </p:spPr>
        <p:txBody>
          <a:bodyPr/>
          <a:lstStyle>
            <a:lvl1pPr>
              <a:defRPr sz="3400" b="1" i="0" baseline="0">
                <a:solidFill>
                  <a:schemeClr val="accent1"/>
                </a:solidFill>
              </a:defRPr>
            </a:lvl1pPr>
          </a:lstStyle>
          <a:p>
            <a:r>
              <a:rPr lang="en-GB" dirty="0"/>
              <a:t>Main title click here to edit</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1517" y="2455364"/>
            <a:ext cx="8642225" cy="2410550"/>
          </a:xfrm>
          <a:prstGeom prst="rect">
            <a:avLst/>
          </a:prstGeom>
        </p:spPr>
        <p:txBody>
          <a:bodyPr/>
          <a:lstStyle>
            <a:lvl1pPr marL="0" indent="0">
              <a:lnSpc>
                <a:spcPct val="100000"/>
              </a:lnSpc>
              <a:spcBef>
                <a:spcPts val="400"/>
              </a:spcBef>
              <a:spcAft>
                <a:spcPts val="600"/>
              </a:spcAft>
              <a:buClr>
                <a:schemeClr val="accent1"/>
              </a:buClr>
              <a:buFontTx/>
              <a:buNone/>
              <a:defRPr sz="20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defRPr/>
            </a:pPr>
            <a:r>
              <a:rPr lang="en-GB" dirty="0"/>
              <a:t>Body text click here to edit, example placeholder text here, body text click here to edit, example placeholder text here. Body text click here to edit, example placeholder text here, body text click here to edit, example placeholder text here…</a:t>
            </a:r>
            <a:endParaRPr lang="en-GB" dirty="0"/>
          </a:p>
        </p:txBody>
      </p:sp>
      <p:sp>
        <p:nvSpPr>
          <p:cNvPr id="8" name="Title 2"/>
          <p:cNvSpPr>
            <a:spLocks noGrp="1"/>
          </p:cNvSpPr>
          <p:nvPr>
            <p:ph type="title" hasCustomPrompt="1"/>
          </p:nvPr>
        </p:nvSpPr>
        <p:spPr>
          <a:xfrm>
            <a:off x="621518" y="1764527"/>
            <a:ext cx="10515600" cy="519656"/>
          </a:xfrm>
          <a:prstGeom prst="rect">
            <a:avLst/>
          </a:prstGeom>
        </p:spPr>
        <p:txBody>
          <a:bodyPr/>
          <a:lstStyle>
            <a:lvl1pPr>
              <a:defRPr sz="3400" b="1" i="0" baseline="0">
                <a:solidFill>
                  <a:schemeClr val="accent1"/>
                </a:solidFill>
              </a:defRPr>
            </a:lvl1pPr>
          </a:lstStyle>
          <a:p>
            <a:r>
              <a:rPr lang="en-GB" dirty="0"/>
              <a:t>Main title click here to edit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on white">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621517" y="1719531"/>
            <a:ext cx="9523969" cy="3882216"/>
          </a:xfrm>
          <a:prstGeom prst="rect">
            <a:avLst/>
          </a:prstGeom>
        </p:spPr>
        <p:txBody>
          <a:bodyPr/>
          <a:lstStyle>
            <a:lvl1pPr marL="0" indent="0">
              <a:lnSpc>
                <a:spcPct val="100000"/>
              </a:lnSpc>
              <a:spcBef>
                <a:spcPts val="2200"/>
              </a:spcBef>
              <a:spcAft>
                <a:spcPts val="600"/>
              </a:spcAft>
              <a:buClr>
                <a:schemeClr val="accent1"/>
              </a:buClr>
              <a:buFontTx/>
              <a:buNone/>
              <a:defRPr sz="3800" b="1" i="0" baseline="0">
                <a:solidFill>
                  <a:schemeClr val="accent1"/>
                </a:solidFill>
                <a:latin typeface="+mj-l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defRPr/>
            </a:pPr>
            <a:r>
              <a:rPr lang="en-GB" dirty="0"/>
              <a:t>“Quote text click here to edit, example placeholder text here, body text click here to edit, quote example placeholder text here, click here to edit.”</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on re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10" name="Text Placeholder 6"/>
          <p:cNvSpPr>
            <a:spLocks noGrp="1"/>
          </p:cNvSpPr>
          <p:nvPr>
            <p:ph type="body" sz="quarter" idx="10" hasCustomPrompt="1"/>
          </p:nvPr>
        </p:nvSpPr>
        <p:spPr>
          <a:xfrm>
            <a:off x="621517" y="1719531"/>
            <a:ext cx="9523969" cy="3004869"/>
          </a:xfrm>
          <a:prstGeom prst="rect">
            <a:avLst/>
          </a:prstGeom>
        </p:spPr>
        <p:txBody>
          <a:bodyPr/>
          <a:lstStyle>
            <a:lvl1pPr marL="0" indent="0">
              <a:lnSpc>
                <a:spcPct val="100000"/>
              </a:lnSpc>
              <a:spcBef>
                <a:spcPts val="2200"/>
              </a:spcBef>
              <a:spcAft>
                <a:spcPts val="600"/>
              </a:spcAft>
              <a:buClr>
                <a:schemeClr val="accent1"/>
              </a:buClr>
              <a:buFontTx/>
              <a:buNone/>
              <a:defRPr sz="3800" b="1" i="0" baseline="0">
                <a:solidFill>
                  <a:schemeClr val="bg1"/>
                </a:solidFill>
                <a:latin typeface="+mj-l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defRPr/>
            </a:pPr>
            <a:r>
              <a:rPr lang="en-GB" dirty="0"/>
              <a:t>“Quote text click here to edit, example placeholder text here, body text click here to edit, quote example placeholder text here, click here to edit.”</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621517" y="2036540"/>
            <a:ext cx="5028169" cy="2410550"/>
          </a:xfrm>
          <a:prstGeom prst="rect">
            <a:avLst/>
          </a:prstGeom>
        </p:spPr>
        <p:txBody>
          <a:bodyPr/>
          <a:lstStyle>
            <a:lvl1pPr marL="0" indent="0">
              <a:lnSpc>
                <a:spcPct val="100000"/>
              </a:lnSpc>
              <a:spcBef>
                <a:spcPts val="400"/>
              </a:spcBef>
              <a:spcAft>
                <a:spcPts val="600"/>
              </a:spcAft>
              <a:buClr>
                <a:schemeClr val="accent1"/>
              </a:buClr>
              <a:buFontTx/>
              <a:buNone/>
              <a:defRPr sz="18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defRPr/>
            </a:pPr>
            <a:r>
              <a:rPr lang="en-GB" dirty="0"/>
              <a:t>Body text click here to edit, example placeholder text here, body text click here to edit, example placeholder text here. Body text click here to edit, example placeholder text here, body text click here to edit, example placeholder text here…</a:t>
            </a:r>
            <a:endParaRPr lang="en-GB" dirty="0"/>
          </a:p>
        </p:txBody>
      </p:sp>
      <p:sp>
        <p:nvSpPr>
          <p:cNvPr id="3" name="Title 2"/>
          <p:cNvSpPr>
            <a:spLocks noGrp="1"/>
          </p:cNvSpPr>
          <p:nvPr>
            <p:ph type="title" hasCustomPrompt="1"/>
          </p:nvPr>
        </p:nvSpPr>
        <p:spPr>
          <a:xfrm>
            <a:off x="621518" y="1345703"/>
            <a:ext cx="5648653" cy="519656"/>
          </a:xfrm>
          <a:prstGeom prst="rect">
            <a:avLst/>
          </a:prstGeom>
        </p:spPr>
        <p:txBody>
          <a:bodyPr/>
          <a:lstStyle>
            <a:lvl1pPr>
              <a:defRPr sz="3400" b="1" i="0" baseline="0">
                <a:solidFill>
                  <a:schemeClr val="accent1"/>
                </a:solidFill>
              </a:defRPr>
            </a:lvl1pPr>
          </a:lstStyle>
          <a:p>
            <a:r>
              <a:rPr lang="en-GB" dirty="0"/>
              <a:t>Main title click here to edit</a:t>
            </a:r>
            <a:endParaRPr lang="en-US" dirty="0"/>
          </a:p>
        </p:txBody>
      </p:sp>
      <p:sp>
        <p:nvSpPr>
          <p:cNvPr id="4" name="Picture Placeholder 2"/>
          <p:cNvSpPr>
            <a:spLocks noGrp="1"/>
          </p:cNvSpPr>
          <p:nvPr>
            <p:ph type="pic" sz="quarter" idx="11"/>
          </p:nvPr>
        </p:nvSpPr>
        <p:spPr>
          <a:xfrm>
            <a:off x="6510338" y="1350510"/>
            <a:ext cx="4702175" cy="3221490"/>
          </a:xfrm>
          <a:prstGeom prst="rect">
            <a:avLst/>
          </a:prstGeom>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978BFCC8-0E64-4B55-A9E2-494F59DD33C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CDDD2-A74A-4FB3-8234-70774210268F}"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1809F-C2D0-314E-950B-A1F9060288A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9DE3C-A6B4-884B-BAC9-56EEF6DAB52E}"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78BFCC8-0E64-4B55-A9E2-494F59DD33C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CDDD2-A74A-4FB3-8234-70774210268F}"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978BFCC8-0E64-4B55-A9E2-494F59DD33C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ACDDD2-A74A-4FB3-8234-70774210268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on re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8" name="Title 2"/>
          <p:cNvSpPr>
            <a:spLocks noGrp="1"/>
          </p:cNvSpPr>
          <p:nvPr>
            <p:ph type="title" hasCustomPrompt="1"/>
          </p:nvPr>
        </p:nvSpPr>
        <p:spPr>
          <a:xfrm>
            <a:off x="621518" y="2259241"/>
            <a:ext cx="10515600" cy="926962"/>
          </a:xfrm>
          <a:prstGeom prst="rect">
            <a:avLst/>
          </a:prstGeom>
        </p:spPr>
        <p:txBody>
          <a:bodyPr/>
          <a:lstStyle>
            <a:lvl1pPr>
              <a:defRPr sz="6000" b="1" i="0" baseline="0">
                <a:solidFill>
                  <a:schemeClr val="bg1"/>
                </a:solidFill>
              </a:defRPr>
            </a:lvl1pPr>
          </a:lstStyle>
          <a:p>
            <a:r>
              <a:rPr lang="en-GB" dirty="0"/>
              <a:t>Main title click here to edit</a:t>
            </a:r>
            <a:endParaRPr lang="en-US" dirty="0"/>
          </a:p>
        </p:txBody>
      </p:sp>
      <p:sp>
        <p:nvSpPr>
          <p:cNvPr id="9" name="Text Placeholder 4"/>
          <p:cNvSpPr>
            <a:spLocks noGrp="1"/>
          </p:cNvSpPr>
          <p:nvPr>
            <p:ph type="body" sz="quarter" idx="10" hasCustomPrompt="1"/>
          </p:nvPr>
        </p:nvSpPr>
        <p:spPr>
          <a:xfrm>
            <a:off x="622300" y="3089597"/>
            <a:ext cx="7189857" cy="1027260"/>
          </a:xfrm>
          <a:prstGeom prst="rect">
            <a:avLst/>
          </a:prstGeom>
        </p:spPr>
        <p:txBody>
          <a:bodyPr/>
          <a:lstStyle>
            <a:lvl1pPr marL="0" indent="0">
              <a:buNone/>
              <a:defRPr sz="3200" baseline="0">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GB" sz="2800" b="0" i="0" baseline="0" dirty="0">
                <a:solidFill>
                  <a:schemeClr val="bg1"/>
                </a:solidFill>
              </a:rPr>
              <a:t>Sub title click here to edit</a:t>
            </a:r>
            <a:endParaRPr lang="en-US" sz="2800" b="0" i="0" baseline="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 lis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621518" y="2455364"/>
            <a:ext cx="7862542" cy="1909807"/>
          </a:xfrm>
          <a:prstGeom prst="rect">
            <a:avLst/>
          </a:prstGeom>
        </p:spPr>
        <p:txBody>
          <a:bodyPr/>
          <a:lstStyle>
            <a:lvl1pPr>
              <a:buClr>
                <a:schemeClr val="accent1"/>
              </a:buClr>
              <a:defRPr sz="20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p:txBody>
      </p:sp>
      <p:sp>
        <p:nvSpPr>
          <p:cNvPr id="8" name="Title 2"/>
          <p:cNvSpPr>
            <a:spLocks noGrp="1"/>
          </p:cNvSpPr>
          <p:nvPr>
            <p:ph type="title" hasCustomPrompt="1"/>
          </p:nvPr>
        </p:nvSpPr>
        <p:spPr>
          <a:xfrm>
            <a:off x="621518" y="1764527"/>
            <a:ext cx="10515600" cy="519656"/>
          </a:xfrm>
          <a:prstGeom prst="rect">
            <a:avLst/>
          </a:prstGeom>
        </p:spPr>
        <p:txBody>
          <a:bodyPr/>
          <a:lstStyle>
            <a:lvl1pPr>
              <a:defRPr sz="3400" b="1" i="0" baseline="0">
                <a:solidFill>
                  <a:schemeClr val="accent1"/>
                </a:solidFill>
              </a:defRPr>
            </a:lvl1pPr>
          </a:lstStyle>
          <a:p>
            <a:r>
              <a:rPr lang="en-GB" dirty="0"/>
              <a:t>Main title click here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1517" y="2455364"/>
            <a:ext cx="8642225" cy="2410550"/>
          </a:xfrm>
          <a:prstGeom prst="rect">
            <a:avLst/>
          </a:prstGeom>
        </p:spPr>
        <p:txBody>
          <a:bodyPr/>
          <a:lstStyle>
            <a:lvl1pPr marL="0" indent="0">
              <a:lnSpc>
                <a:spcPct val="100000"/>
              </a:lnSpc>
              <a:spcBef>
                <a:spcPts val="400"/>
              </a:spcBef>
              <a:spcAft>
                <a:spcPts val="600"/>
              </a:spcAft>
              <a:buClr>
                <a:schemeClr val="accent1"/>
              </a:buClr>
              <a:buFontTx/>
              <a:buNone/>
              <a:defRPr sz="20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defRPr/>
            </a:pPr>
            <a:r>
              <a:rPr lang="en-GB" dirty="0"/>
              <a:t>Body text click here to edit, example placeholder text here, body text click here to edit, example placeholder text here. Body text click here to edit, example placeholder text here, body text click here to edit, example placeholder text here…</a:t>
            </a:r>
            <a:endParaRPr lang="en-GB" dirty="0"/>
          </a:p>
        </p:txBody>
      </p:sp>
      <p:sp>
        <p:nvSpPr>
          <p:cNvPr id="8" name="Title 2"/>
          <p:cNvSpPr>
            <a:spLocks noGrp="1"/>
          </p:cNvSpPr>
          <p:nvPr>
            <p:ph type="title" hasCustomPrompt="1"/>
          </p:nvPr>
        </p:nvSpPr>
        <p:spPr>
          <a:xfrm>
            <a:off x="621518" y="1764527"/>
            <a:ext cx="10515600" cy="519656"/>
          </a:xfrm>
          <a:prstGeom prst="rect">
            <a:avLst/>
          </a:prstGeom>
        </p:spPr>
        <p:txBody>
          <a:bodyPr/>
          <a:lstStyle>
            <a:lvl1pPr>
              <a:defRPr sz="3400" b="1" i="0" baseline="0">
                <a:solidFill>
                  <a:schemeClr val="accent1"/>
                </a:solidFill>
              </a:defRPr>
            </a:lvl1pPr>
          </a:lstStyle>
          <a:p>
            <a:r>
              <a:rPr lang="en-GB" dirty="0"/>
              <a:t>Main title click here to edit</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on white">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621517" y="1719531"/>
            <a:ext cx="9523969" cy="3882216"/>
          </a:xfrm>
          <a:prstGeom prst="rect">
            <a:avLst/>
          </a:prstGeom>
        </p:spPr>
        <p:txBody>
          <a:bodyPr/>
          <a:lstStyle>
            <a:lvl1pPr marL="0" indent="0">
              <a:lnSpc>
                <a:spcPct val="100000"/>
              </a:lnSpc>
              <a:spcBef>
                <a:spcPts val="2200"/>
              </a:spcBef>
              <a:spcAft>
                <a:spcPts val="600"/>
              </a:spcAft>
              <a:buClr>
                <a:schemeClr val="accent1"/>
              </a:buClr>
              <a:buFontTx/>
              <a:buNone/>
              <a:defRPr sz="3800" b="1" i="0" baseline="0">
                <a:solidFill>
                  <a:schemeClr val="accent1"/>
                </a:solidFill>
                <a:latin typeface="+mj-l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defRPr/>
            </a:pPr>
            <a:r>
              <a:rPr lang="en-GB" dirty="0"/>
              <a:t>“Quote text click here to edit, example placeholder text here, body text click here to edit, quote example placeholder text here, click here to edit.”</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on re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10" name="Text Placeholder 6"/>
          <p:cNvSpPr>
            <a:spLocks noGrp="1"/>
          </p:cNvSpPr>
          <p:nvPr>
            <p:ph type="body" sz="quarter" idx="10" hasCustomPrompt="1"/>
          </p:nvPr>
        </p:nvSpPr>
        <p:spPr>
          <a:xfrm>
            <a:off x="621517" y="1719531"/>
            <a:ext cx="9523969" cy="3004869"/>
          </a:xfrm>
          <a:prstGeom prst="rect">
            <a:avLst/>
          </a:prstGeom>
        </p:spPr>
        <p:txBody>
          <a:bodyPr/>
          <a:lstStyle>
            <a:lvl1pPr marL="0" indent="0">
              <a:lnSpc>
                <a:spcPct val="100000"/>
              </a:lnSpc>
              <a:spcBef>
                <a:spcPts val="2200"/>
              </a:spcBef>
              <a:spcAft>
                <a:spcPts val="600"/>
              </a:spcAft>
              <a:buClr>
                <a:schemeClr val="accent1"/>
              </a:buClr>
              <a:buFontTx/>
              <a:buNone/>
              <a:defRPr sz="3800" b="1" i="0" baseline="0">
                <a:solidFill>
                  <a:schemeClr val="bg1"/>
                </a:solidFill>
                <a:latin typeface="+mj-l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defRPr/>
            </a:pPr>
            <a:r>
              <a:rPr lang="en-GB" dirty="0"/>
              <a:t>“Quote text click here to edit, example placeholder text here, body text click here to edit, quote example placeholder text here, click here to edit.”</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621517" y="2036540"/>
            <a:ext cx="5028169" cy="2410550"/>
          </a:xfrm>
          <a:prstGeom prst="rect">
            <a:avLst/>
          </a:prstGeom>
        </p:spPr>
        <p:txBody>
          <a:bodyPr/>
          <a:lstStyle>
            <a:lvl1pPr marL="0" indent="0">
              <a:lnSpc>
                <a:spcPct val="100000"/>
              </a:lnSpc>
              <a:spcBef>
                <a:spcPts val="400"/>
              </a:spcBef>
              <a:spcAft>
                <a:spcPts val="600"/>
              </a:spcAft>
              <a:buClr>
                <a:schemeClr val="accent1"/>
              </a:buClr>
              <a:buFontTx/>
              <a:buNone/>
              <a:defRPr sz="18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defRPr/>
            </a:pPr>
            <a:r>
              <a:rPr lang="en-GB" dirty="0"/>
              <a:t>Body text click here to edit, example placeholder text here, body text click here to edit, example placeholder text here. Body text click here to edit, example placeholder text here, body text click here to edit, example placeholder text here…</a:t>
            </a:r>
            <a:endParaRPr lang="en-GB" dirty="0"/>
          </a:p>
        </p:txBody>
      </p:sp>
      <p:sp>
        <p:nvSpPr>
          <p:cNvPr id="3" name="Title 2"/>
          <p:cNvSpPr>
            <a:spLocks noGrp="1"/>
          </p:cNvSpPr>
          <p:nvPr>
            <p:ph type="title" hasCustomPrompt="1"/>
          </p:nvPr>
        </p:nvSpPr>
        <p:spPr>
          <a:xfrm>
            <a:off x="621518" y="1345703"/>
            <a:ext cx="5648653" cy="519656"/>
          </a:xfrm>
          <a:prstGeom prst="rect">
            <a:avLst/>
          </a:prstGeom>
        </p:spPr>
        <p:txBody>
          <a:bodyPr/>
          <a:lstStyle>
            <a:lvl1pPr>
              <a:defRPr sz="3400" b="1" i="0" baseline="0">
                <a:solidFill>
                  <a:schemeClr val="accent1"/>
                </a:solidFill>
              </a:defRPr>
            </a:lvl1pPr>
          </a:lstStyle>
          <a:p>
            <a:r>
              <a:rPr lang="en-GB" dirty="0"/>
              <a:t>Main title click here to edit</a:t>
            </a:r>
            <a:endParaRPr lang="en-US" dirty="0"/>
          </a:p>
        </p:txBody>
      </p:sp>
      <p:sp>
        <p:nvSpPr>
          <p:cNvPr id="4" name="Picture Placeholder 2"/>
          <p:cNvSpPr>
            <a:spLocks noGrp="1"/>
          </p:cNvSpPr>
          <p:nvPr>
            <p:ph type="pic" sz="quarter" idx="11"/>
          </p:nvPr>
        </p:nvSpPr>
        <p:spPr>
          <a:xfrm>
            <a:off x="6510338" y="1350510"/>
            <a:ext cx="4702175" cy="3221490"/>
          </a:xfrm>
          <a:prstGeom prst="rect">
            <a:avLst/>
          </a:prstGeom>
        </p:spPr>
        <p:txBody>
          <a:bodyPr/>
          <a:lstStyle/>
          <a:p>
            <a:r>
              <a:rPr lang="en-US"/>
              <a:t>Click icon to add picture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title on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1518" y="2259241"/>
            <a:ext cx="10515600" cy="926962"/>
          </a:xfrm>
          <a:prstGeom prst="rect">
            <a:avLst/>
          </a:prstGeom>
        </p:spPr>
        <p:txBody>
          <a:bodyPr/>
          <a:lstStyle>
            <a:lvl1pPr>
              <a:defRPr sz="6000" b="1" i="0" baseline="0">
                <a:solidFill>
                  <a:schemeClr val="accent1"/>
                </a:solidFill>
              </a:defRPr>
            </a:lvl1pPr>
          </a:lstStyle>
          <a:p>
            <a:r>
              <a:rPr lang="en-GB" dirty="0"/>
              <a:t>Main title click here to edit</a:t>
            </a:r>
            <a:endParaRPr lang="en-US" dirty="0"/>
          </a:p>
        </p:txBody>
      </p:sp>
      <p:sp>
        <p:nvSpPr>
          <p:cNvPr id="6" name="Text Placeholder 4"/>
          <p:cNvSpPr>
            <a:spLocks noGrp="1"/>
          </p:cNvSpPr>
          <p:nvPr>
            <p:ph type="body" sz="quarter" idx="10" hasCustomPrompt="1"/>
          </p:nvPr>
        </p:nvSpPr>
        <p:spPr>
          <a:xfrm>
            <a:off x="622300" y="3089597"/>
            <a:ext cx="7189857" cy="1027260"/>
          </a:xfrm>
          <a:prstGeom prst="rect">
            <a:avLst/>
          </a:prstGeom>
        </p:spPr>
        <p:txBody>
          <a:bodyPr/>
          <a:lstStyle>
            <a:lvl1pPr marL="0" indent="0">
              <a:buNone/>
              <a:defRPr sz="3200" baseline="0">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GB" sz="2800" b="0" i="0" baseline="0" dirty="0">
                <a:solidFill>
                  <a:schemeClr val="bg1"/>
                </a:solidFill>
              </a:rPr>
              <a:t>Sub title click here to edit</a:t>
            </a:r>
            <a:endParaRPr lang="en-US" sz="2800" b="0" i="0" baseline="0"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title on re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8" name="Title 2"/>
          <p:cNvSpPr>
            <a:spLocks noGrp="1"/>
          </p:cNvSpPr>
          <p:nvPr>
            <p:ph type="title" hasCustomPrompt="1"/>
          </p:nvPr>
        </p:nvSpPr>
        <p:spPr>
          <a:xfrm>
            <a:off x="621518" y="2259241"/>
            <a:ext cx="10515600" cy="926962"/>
          </a:xfrm>
          <a:prstGeom prst="rect">
            <a:avLst/>
          </a:prstGeom>
        </p:spPr>
        <p:txBody>
          <a:bodyPr/>
          <a:lstStyle>
            <a:lvl1pPr>
              <a:defRPr sz="6000" b="1" i="0" baseline="0">
                <a:solidFill>
                  <a:schemeClr val="bg1"/>
                </a:solidFill>
              </a:defRPr>
            </a:lvl1pPr>
          </a:lstStyle>
          <a:p>
            <a:r>
              <a:rPr lang="en-GB" dirty="0"/>
              <a:t>Main title click here to edit</a:t>
            </a:r>
            <a:endParaRPr lang="en-US" dirty="0"/>
          </a:p>
        </p:txBody>
      </p:sp>
      <p:sp>
        <p:nvSpPr>
          <p:cNvPr id="9" name="Text Placeholder 4"/>
          <p:cNvSpPr>
            <a:spLocks noGrp="1"/>
          </p:cNvSpPr>
          <p:nvPr>
            <p:ph type="body" sz="quarter" idx="10" hasCustomPrompt="1"/>
          </p:nvPr>
        </p:nvSpPr>
        <p:spPr>
          <a:xfrm>
            <a:off x="622300" y="3089597"/>
            <a:ext cx="7189857" cy="1027260"/>
          </a:xfrm>
          <a:prstGeom prst="rect">
            <a:avLst/>
          </a:prstGeom>
        </p:spPr>
        <p:txBody>
          <a:bodyPr/>
          <a:lstStyle>
            <a:lvl1pPr marL="0" indent="0">
              <a:buNone/>
              <a:defRPr sz="3200" baseline="0">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GB" sz="2800" b="0" i="0" baseline="0" dirty="0">
                <a:solidFill>
                  <a:schemeClr val="bg1"/>
                </a:solidFill>
              </a:rPr>
              <a:t>Sub title click here to edit</a:t>
            </a:r>
            <a:endParaRPr lang="en-US" sz="2800" b="0" i="0" baseline="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image" Target="../media/image4.png"/><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screen">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0.pn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6.jpeg"/><Relationship Id="rId1" Type="http://schemas.openxmlformats.org/officeDocument/2006/relationships/image" Target="../media/image35.jpe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5.xml"/><Relationship Id="rId2" Type="http://schemas.openxmlformats.org/officeDocument/2006/relationships/image" Target="../media/image45.png"/><Relationship Id="rId1" Type="http://schemas.openxmlformats.org/officeDocument/2006/relationships/image" Target="../media/image44.png"/></Relationships>
</file>

<file path=ppt/slides/_rels/slide21.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image" Target="../media/image15.svg"/><Relationship Id="rId7" Type="http://schemas.openxmlformats.org/officeDocument/2006/relationships/image" Target="../media/image49.png"/><Relationship Id="rId6" Type="http://schemas.openxmlformats.org/officeDocument/2006/relationships/image" Target="../media/image13.svg"/><Relationship Id="rId5" Type="http://schemas.openxmlformats.org/officeDocument/2006/relationships/image" Target="../media/image48.png"/><Relationship Id="rId4" Type="http://schemas.openxmlformats.org/officeDocument/2006/relationships/image" Target="../media/image9.svg"/><Relationship Id="rId3" Type="http://schemas.openxmlformats.org/officeDocument/2006/relationships/image" Target="../media/image47.png"/><Relationship Id="rId2" Type="http://schemas.openxmlformats.org/officeDocument/2006/relationships/image" Target="../media/image46.png"/><Relationship Id="rId12" Type="http://schemas.openxmlformats.org/officeDocument/2006/relationships/notesSlide" Target="../notesSlides/notesSlide7.xml"/><Relationship Id="rId11" Type="http://schemas.openxmlformats.org/officeDocument/2006/relationships/slideLayout" Target="../slideLayouts/slideLayout14.xml"/><Relationship Id="rId10" Type="http://schemas.openxmlformats.org/officeDocument/2006/relationships/image" Target="../media/image17.svg"/><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0" Type="http://schemas.openxmlformats.org/officeDocument/2006/relationships/slideLayout" Target="../slideLayouts/slideLayout16.xml"/><Relationship Id="rId2" Type="http://schemas.openxmlformats.org/officeDocument/2006/relationships/diagramData" Target="../diagrams/data1.xml"/><Relationship Id="rId19" Type="http://schemas.openxmlformats.org/officeDocument/2006/relationships/tags" Target="../tags/tag1.xml"/><Relationship Id="rId18" Type="http://schemas.openxmlformats.org/officeDocument/2006/relationships/image" Target="../media/image17.svg"/><Relationship Id="rId17" Type="http://schemas.openxmlformats.org/officeDocument/2006/relationships/image" Target="../media/image16.png"/><Relationship Id="rId16" Type="http://schemas.openxmlformats.org/officeDocument/2006/relationships/image" Target="../media/image15.svg"/><Relationship Id="rId15" Type="http://schemas.openxmlformats.org/officeDocument/2006/relationships/image" Target="../media/image14.png"/><Relationship Id="rId14" Type="http://schemas.openxmlformats.org/officeDocument/2006/relationships/image" Target="../media/image13.svg"/><Relationship Id="rId13" Type="http://schemas.openxmlformats.org/officeDocument/2006/relationships/image" Target="../media/image12.png"/><Relationship Id="rId12" Type="http://schemas.openxmlformats.org/officeDocument/2006/relationships/image" Target="../media/image11.svg"/><Relationship Id="rId11" Type="http://schemas.openxmlformats.org/officeDocument/2006/relationships/image" Target="../media/image10.png"/><Relationship Id="rId10" Type="http://schemas.openxmlformats.org/officeDocument/2006/relationships/image" Target="../media/image9.sv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7.xml"/><Relationship Id="rId4" Type="http://schemas.openxmlformats.org/officeDocument/2006/relationships/image" Target="../media/image18.png"/><Relationship Id="rId3" Type="http://schemas.openxmlformats.org/officeDocument/2006/relationships/hyperlink" Target="http://vizhub.healthdata.org/gbd-compare" TargetMode="External"/><Relationship Id="rId2" Type="http://schemas.openxmlformats.org/officeDocument/2006/relationships/image" Target="../media/image7.sv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7.xml"/><Relationship Id="rId5" Type="http://schemas.openxmlformats.org/officeDocument/2006/relationships/image" Target="../media/image11.svg"/><Relationship Id="rId4" Type="http://schemas.openxmlformats.org/officeDocument/2006/relationships/image" Target="../media/image10.png"/><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jpeg"/><Relationship Id="rId2" Type="http://schemas.openxmlformats.org/officeDocument/2006/relationships/image" Target="../media/image13.sv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8.xml"/><Relationship Id="rId5" Type="http://schemas.openxmlformats.org/officeDocument/2006/relationships/image" Target="../media/image22.jpeg"/><Relationship Id="rId4" Type="http://schemas.openxmlformats.org/officeDocument/2006/relationships/image" Target="../media/image15.svg"/><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7.xml"/><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jpeg"/><Relationship Id="rId2" Type="http://schemas.openxmlformats.org/officeDocument/2006/relationships/image" Target="../media/image17.sv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0" Type="http://schemas.openxmlformats.org/officeDocument/2006/relationships/slideLayout" Target="../slideLayouts/slideLayout16.xml"/><Relationship Id="rId2" Type="http://schemas.openxmlformats.org/officeDocument/2006/relationships/diagramData" Target="../diagrams/data2.xml"/><Relationship Id="rId19" Type="http://schemas.openxmlformats.org/officeDocument/2006/relationships/tags" Target="../tags/tag2.xml"/><Relationship Id="rId18" Type="http://schemas.openxmlformats.org/officeDocument/2006/relationships/image" Target="../media/image17.svg"/><Relationship Id="rId17" Type="http://schemas.openxmlformats.org/officeDocument/2006/relationships/image" Target="../media/image16.png"/><Relationship Id="rId16" Type="http://schemas.openxmlformats.org/officeDocument/2006/relationships/image" Target="../media/image15.svg"/><Relationship Id="rId15" Type="http://schemas.openxmlformats.org/officeDocument/2006/relationships/image" Target="../media/image14.png"/><Relationship Id="rId14" Type="http://schemas.openxmlformats.org/officeDocument/2006/relationships/image" Target="../media/image13.svg"/><Relationship Id="rId13" Type="http://schemas.openxmlformats.org/officeDocument/2006/relationships/image" Target="../media/image12.png"/><Relationship Id="rId12" Type="http://schemas.openxmlformats.org/officeDocument/2006/relationships/image" Target="../media/image11.svg"/><Relationship Id="rId11" Type="http://schemas.openxmlformats.org/officeDocument/2006/relationships/image" Target="../media/image10.png"/><Relationship Id="rId10" Type="http://schemas.openxmlformats.org/officeDocument/2006/relationships/image" Target="../media/image9.sv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1255941"/>
            <a:ext cx="10782300" cy="926962"/>
          </a:xfrm>
        </p:spPr>
        <p:txBody>
          <a:bodyPr/>
          <a:lstStyle/>
          <a:p>
            <a:r>
              <a:rPr lang="en-US" sz="4800" i="0" dirty="0">
                <a:effectLst/>
                <a:latin typeface="Calibri" panose="020F0502020204030204" pitchFamily="34" charset="0"/>
                <a:cs typeface="Calibri" panose="020F0502020204030204" pitchFamily="34" charset="0"/>
              </a:rPr>
              <a:t> </a:t>
            </a:r>
            <a:br>
              <a:rPr lang="en-US" sz="4800" i="0" dirty="0">
                <a:effectLst/>
                <a:latin typeface="Calibri" panose="020F0502020204030204" pitchFamily="34" charset="0"/>
                <a:cs typeface="Calibri" panose="020F0502020204030204" pitchFamily="34" charset="0"/>
              </a:rPr>
            </a:br>
            <a:r>
              <a:rPr lang="en-US" sz="4800" i="0" dirty="0">
                <a:effectLst/>
                <a:latin typeface="Calibri" panose="020F0502020204030204" pitchFamily="34" charset="0"/>
                <a:cs typeface="Calibri" panose="020F0502020204030204" pitchFamily="34" charset="0"/>
              </a:rPr>
              <a:t>Intermittent Preventive Treatment in school-aged children (</a:t>
            </a:r>
            <a:r>
              <a:rPr lang="en-US" sz="4800" i="0" dirty="0" err="1">
                <a:effectLst/>
                <a:latin typeface="Calibri" panose="020F0502020204030204" pitchFamily="34" charset="0"/>
                <a:cs typeface="Calibri" panose="020F0502020204030204" pitchFamily="34" charset="0"/>
              </a:rPr>
              <a:t>IPTsc</a:t>
            </a:r>
            <a:r>
              <a:rPr lang="en-US" sz="4800" i="0" dirty="0">
                <a:effectLst/>
                <a:latin typeface="Calibri" panose="020F0502020204030204" pitchFamily="34" charset="0"/>
                <a:cs typeface="Calibri" panose="020F0502020204030204" pitchFamily="34" charset="0"/>
              </a:rPr>
              <a:t>) overview</a:t>
            </a:r>
            <a:endParaRPr lang="en-US" sz="4800" dirty="0"/>
          </a:p>
        </p:txBody>
      </p:sp>
      <p:sp>
        <p:nvSpPr>
          <p:cNvPr id="3" name="Text Placeholder 2"/>
          <p:cNvSpPr>
            <a:spLocks noGrp="1"/>
          </p:cNvSpPr>
          <p:nvPr>
            <p:ph type="body" sz="quarter" idx="10"/>
          </p:nvPr>
        </p:nvSpPr>
        <p:spPr>
          <a:xfrm>
            <a:off x="622300" y="4651755"/>
            <a:ext cx="9449352" cy="1027260"/>
          </a:xfrm>
        </p:spPr>
        <p:txBody>
          <a:bodyPr/>
          <a:lstStyle/>
          <a:p>
            <a:r>
              <a:rPr lang="en-US" dirty="0"/>
              <a:t>Lauren Cohee, MD MS</a:t>
            </a:r>
            <a:endParaRPr lang="en-US" dirty="0"/>
          </a:p>
          <a:p>
            <a:r>
              <a:rPr lang="en-US" dirty="0"/>
              <a:t>8</a:t>
            </a:r>
            <a:r>
              <a:rPr lang="en-US" baseline="30000" dirty="0"/>
              <a:t>th</a:t>
            </a:r>
            <a:r>
              <a:rPr lang="en-US" dirty="0"/>
              <a:t> SMC Alliance Annual Meeting – February 2025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08175" y="632003"/>
            <a:ext cx="8744156" cy="519656"/>
          </a:xfrm>
        </p:spPr>
        <p:txBody>
          <a:bodyPr/>
          <a:lstStyle/>
          <a:p>
            <a:r>
              <a:rPr lang="en-US" sz="4000" dirty="0">
                <a:solidFill>
                  <a:schemeClr val="tx1"/>
                </a:solidFill>
              </a:rPr>
              <a:t>One problem – Two Approaches</a:t>
            </a:r>
            <a:endParaRPr lang="en-US" sz="4000" dirty="0">
              <a:solidFill>
                <a:schemeClr val="tx1"/>
              </a:solidFill>
            </a:endParaRPr>
          </a:p>
        </p:txBody>
      </p:sp>
      <p:pic>
        <p:nvPicPr>
          <p:cNvPr id="2" name="Content Placeholder 16" descr="A picture containing graphical user interface&#10;&#10;Description automatically generated"/>
          <p:cNvPicPr>
            <a:picLocks noChangeAspect="1"/>
          </p:cNvPicPr>
          <p:nvPr/>
        </p:nvPicPr>
        <p:blipFill>
          <a:blip r:embed="rId1"/>
          <a:stretch>
            <a:fillRect/>
          </a:stretch>
        </p:blipFill>
        <p:spPr>
          <a:xfrm>
            <a:off x="488841" y="722199"/>
            <a:ext cx="7733966" cy="4059351"/>
          </a:xfrm>
        </p:spPr>
      </p:pic>
      <p:sp>
        <p:nvSpPr>
          <p:cNvPr id="5" name="Rounded Rectangle 4"/>
          <p:cNvSpPr/>
          <p:nvPr/>
        </p:nvSpPr>
        <p:spPr>
          <a:xfrm>
            <a:off x="708175" y="2008907"/>
            <a:ext cx="4558145" cy="362989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Intermittent Preventive Treatment in school-age children</a:t>
            </a:r>
            <a:endParaRPr lang="en-US" sz="3200" dirty="0"/>
          </a:p>
          <a:p>
            <a:pPr algn="ctr"/>
            <a:r>
              <a:rPr lang="en-US" sz="3200" dirty="0"/>
              <a:t>(</a:t>
            </a:r>
            <a:r>
              <a:rPr lang="en-US" sz="3200" dirty="0" err="1"/>
              <a:t>IPTsc</a:t>
            </a:r>
            <a:r>
              <a:rPr lang="en-US" sz="3200" dirty="0"/>
              <a:t>)</a:t>
            </a:r>
            <a:endParaRPr lang="en-US" sz="3200" dirty="0"/>
          </a:p>
        </p:txBody>
      </p:sp>
      <p:sp>
        <p:nvSpPr>
          <p:cNvPr id="6" name="Rounded Rectangle 5"/>
          <p:cNvSpPr/>
          <p:nvPr/>
        </p:nvSpPr>
        <p:spPr>
          <a:xfrm>
            <a:off x="6096000" y="2008907"/>
            <a:ext cx="4558145" cy="362989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Extended-age Seasonal Malaria Chemoprevention (</a:t>
            </a:r>
            <a:r>
              <a:rPr lang="en-US" sz="3200" dirty="0" err="1"/>
              <a:t>extSMC</a:t>
            </a:r>
            <a:r>
              <a:rPr lang="en-US" sz="3200" dirty="0"/>
              <a:t>)</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edical information&#10;&#10;Description automatically generated"/>
          <p:cNvPicPr>
            <a:picLocks noChangeAspect="1"/>
          </p:cNvPicPr>
          <p:nvPr/>
        </p:nvPicPr>
        <p:blipFill>
          <a:blip r:embed="rId1" cstate="screen"/>
          <a:stretch>
            <a:fillRect/>
          </a:stretch>
        </p:blipFill>
        <p:spPr>
          <a:xfrm>
            <a:off x="6003400" y="1579945"/>
            <a:ext cx="6036849" cy="3311409"/>
          </a:xfrm>
          <a:prstGeom prst="rect">
            <a:avLst/>
          </a:prstGeom>
        </p:spPr>
      </p:pic>
      <p:pic>
        <p:nvPicPr>
          <p:cNvPr id="4" name="Picture 3" descr="A screenshot of a medical information&#10;&#10;Description automatically generated"/>
          <p:cNvPicPr>
            <a:picLocks noChangeAspect="1"/>
          </p:cNvPicPr>
          <p:nvPr/>
        </p:nvPicPr>
        <p:blipFill>
          <a:blip r:embed="rId2" cstate="screen"/>
          <a:stretch>
            <a:fillRect/>
          </a:stretch>
        </p:blipFill>
        <p:spPr>
          <a:xfrm>
            <a:off x="239208" y="1603095"/>
            <a:ext cx="5949760" cy="4184245"/>
          </a:xfrm>
          <a:prstGeom prst="rect">
            <a:avLst/>
          </a:prstGeom>
        </p:spPr>
      </p:pic>
      <p:sp>
        <p:nvSpPr>
          <p:cNvPr id="5" name="Title 6"/>
          <p:cNvSpPr txBox="1"/>
          <p:nvPr/>
        </p:nvSpPr>
        <p:spPr>
          <a:xfrm>
            <a:off x="694320" y="576584"/>
            <a:ext cx="8744156" cy="5196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WHO guidelines</a:t>
            </a: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1" y="3879273"/>
            <a:ext cx="8077200" cy="2978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975845" y="469187"/>
          <a:ext cx="10240310" cy="5919625"/>
        </p:xfrm>
        <a:graphic>
          <a:graphicData uri="http://schemas.openxmlformats.org/drawingml/2006/table">
            <a:tbl>
              <a:tblPr firstRow="1" bandRow="1">
                <a:tableStyleId>{8A107856-5554-42FB-B03E-39F5DBC370BA}</a:tableStyleId>
              </a:tblPr>
              <a:tblGrid>
                <a:gridCol w="1139107"/>
                <a:gridCol w="5504869"/>
                <a:gridCol w="1299197"/>
                <a:gridCol w="2297137"/>
              </a:tblGrid>
              <a:tr h="632094">
                <a:tc>
                  <a:txBody>
                    <a:bodyPr/>
                    <a:lstStyle/>
                    <a:p>
                      <a:endParaRPr lang="en-US" sz="2000" b="1" dirty="0">
                        <a:latin typeface="+mn-lt"/>
                      </a:endParaRPr>
                    </a:p>
                  </a:txBody>
                  <a:tcPr/>
                </a:tc>
                <a:tc>
                  <a:txBody>
                    <a:bodyPr/>
                    <a:lstStyle/>
                    <a:p>
                      <a:r>
                        <a:rPr lang="en-US" sz="2800" b="1" dirty="0">
                          <a:latin typeface="+mn-lt"/>
                        </a:rPr>
                        <a:t>More the SAME than Different</a:t>
                      </a:r>
                      <a:endParaRPr lang="en-US" sz="2800" b="1"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000" dirty="0" err="1"/>
                        <a:t>IPTsc</a:t>
                      </a:r>
                      <a:endParaRPr lang="en-US" sz="2000" b="0" kern="0" dirty="0">
                        <a:effectLst/>
                        <a:latin typeface="+mn-lt"/>
                        <a:ea typeface="Times New Roman" panose="02020603050405020304"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000" b="1" kern="0" dirty="0" err="1">
                          <a:effectLst/>
                          <a:latin typeface="+mn-lt"/>
                          <a:ea typeface="Times New Roman" panose="02020603050405020304" pitchFamily="18" charset="0"/>
                        </a:rPr>
                        <a:t>extSMC</a:t>
                      </a:r>
                      <a:endParaRPr lang="en-US" sz="2000" b="1" kern="0" dirty="0">
                        <a:effectLst/>
                        <a:latin typeface="+mn-lt"/>
                        <a:ea typeface="Times New Roman" panose="02020603050405020304" pitchFamily="18" charset="0"/>
                      </a:endParaRPr>
                    </a:p>
                  </a:txBody>
                  <a:tcPr/>
                </a:tc>
              </a:tr>
              <a:tr h="497205">
                <a:tc>
                  <a:txBody>
                    <a:bodyPr/>
                    <a:lstStyle/>
                    <a:p>
                      <a:r>
                        <a:rPr lang="en-US" sz="2000" b="1" dirty="0"/>
                        <a:t>What?</a:t>
                      </a:r>
                      <a:endParaRPr lang="en-US" sz="2000" b="1" dirty="0">
                        <a:latin typeface="+mn-lt"/>
                      </a:endParaRPr>
                    </a:p>
                  </a:txBody>
                  <a:tcPr/>
                </a:tc>
                <a:tc>
                  <a:txBody>
                    <a:bodyPr/>
                    <a:lstStyle/>
                    <a:p>
                      <a:pPr marL="0" indent="0"/>
                      <a:r>
                        <a:rPr lang="en-US" sz="2000" b="0" dirty="0">
                          <a:latin typeface="+mn-lt"/>
                        </a:rPr>
                        <a:t>Antimalarial drugs given at regular intervals to clear and prevent infections</a:t>
                      </a:r>
                      <a:endParaRPr 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dirty="0">
                          <a:latin typeface="+mn-lt"/>
                        </a:rPr>
                        <a:t>✓</a:t>
                      </a:r>
                      <a:endParaRPr lang="en-US" sz="2800" b="1" kern="0" dirty="0">
                        <a:effectLst/>
                        <a:latin typeface="+mn-lt"/>
                        <a:ea typeface="Times New Roman" panose="02020603050405020304"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kern="1200" dirty="0">
                          <a:solidFill>
                            <a:schemeClr val="dk1"/>
                          </a:solidFill>
                          <a:latin typeface="+mn-lt"/>
                          <a:ea typeface="+mn-ea"/>
                          <a:cs typeface="+mn-cs"/>
                        </a:rPr>
                        <a:t>✓</a:t>
                      </a:r>
                      <a:endParaRPr lang="en-US" sz="2800" b="1" kern="1200" dirty="0">
                        <a:solidFill>
                          <a:schemeClr val="dk1"/>
                        </a:solidFill>
                        <a:latin typeface="+mn-lt"/>
                        <a:ea typeface="+mn-ea"/>
                        <a:cs typeface="+mn-cs"/>
                      </a:endParaRPr>
                    </a:p>
                  </a:txBody>
                  <a:tcPr/>
                </a:tc>
              </a:tr>
              <a:tr h="497205">
                <a:tc>
                  <a:txBody>
                    <a:bodyPr/>
                    <a:lstStyle/>
                    <a:p>
                      <a:endParaRPr lang="en-US" sz="2000" b="1" dirty="0">
                        <a:latin typeface="+mn-lt"/>
                      </a:endParaRPr>
                    </a:p>
                  </a:txBody>
                  <a:tcPr/>
                </a:tc>
                <a:tc>
                  <a:txBody>
                    <a:bodyPr/>
                    <a:lstStyle/>
                    <a:p>
                      <a:r>
                        <a:rPr lang="en-US" sz="2000" b="0" dirty="0">
                          <a:latin typeface="+mn-lt"/>
                        </a:rPr>
                        <a:t>Not first-line drugs</a:t>
                      </a:r>
                      <a:endParaRPr 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dirty="0">
                          <a:latin typeface="+mn-lt"/>
                        </a:rPr>
                        <a:t>✓</a:t>
                      </a:r>
                      <a:endParaRPr lang="en-US" sz="2800" b="1" kern="0" dirty="0">
                        <a:effectLst/>
                        <a:latin typeface="+mn-lt"/>
                        <a:ea typeface="Times New Roman" panose="02020603050405020304"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kern="1200" dirty="0">
                          <a:solidFill>
                            <a:schemeClr val="dk1"/>
                          </a:solidFill>
                          <a:latin typeface="+mn-lt"/>
                          <a:ea typeface="+mn-ea"/>
                          <a:cs typeface="+mn-cs"/>
                        </a:rPr>
                        <a:t>✓</a:t>
                      </a:r>
                      <a:endParaRPr lang="en-US" sz="2800" b="1" kern="1200" dirty="0">
                        <a:solidFill>
                          <a:schemeClr val="dk1"/>
                        </a:solidFill>
                        <a:latin typeface="+mn-lt"/>
                        <a:ea typeface="+mn-ea"/>
                        <a:cs typeface="+mn-cs"/>
                      </a:endParaRPr>
                    </a:p>
                  </a:txBody>
                  <a:tcPr/>
                </a:tc>
              </a:tr>
              <a:tr h="632094">
                <a:tc>
                  <a:txBody>
                    <a:bodyPr/>
                    <a:lstStyle/>
                    <a:p>
                      <a:r>
                        <a:rPr lang="en-US" sz="2000" b="1" dirty="0"/>
                        <a:t>Where?</a:t>
                      </a:r>
                      <a:endParaRPr lang="en-US" sz="2000" b="1" dirty="0">
                        <a:latin typeface="+mn-lt"/>
                      </a:endParaRPr>
                    </a:p>
                  </a:txBody>
                  <a:tcPr/>
                </a:tc>
                <a:tc>
                  <a:txBody>
                    <a:bodyPr/>
                    <a:lstStyle/>
                    <a:p>
                      <a:r>
                        <a:rPr lang="en-US" sz="2000" b="0" dirty="0">
                          <a:latin typeface="+mn-lt"/>
                        </a:rPr>
                        <a:t>Areas with Seasonal transmission</a:t>
                      </a:r>
                      <a:endParaRPr 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dirty="0">
                          <a:latin typeface="+mn-lt"/>
                        </a:rPr>
                        <a:t>✓</a:t>
                      </a:r>
                      <a:endParaRPr lang="en-US" sz="2800" b="1" kern="0" dirty="0">
                        <a:effectLst/>
                        <a:latin typeface="+mn-lt"/>
                        <a:ea typeface="Times New Roman" panose="02020603050405020304"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kern="1200" dirty="0">
                          <a:solidFill>
                            <a:schemeClr val="dk1"/>
                          </a:solidFill>
                          <a:latin typeface="+mn-lt"/>
                          <a:ea typeface="+mn-ea"/>
                          <a:cs typeface="+mn-cs"/>
                        </a:rPr>
                        <a:t>✓</a:t>
                      </a:r>
                      <a:endParaRPr lang="en-US" sz="2800" b="1" kern="1200" dirty="0">
                        <a:solidFill>
                          <a:schemeClr val="dk1"/>
                        </a:solidFill>
                        <a:latin typeface="+mn-lt"/>
                        <a:ea typeface="+mn-ea"/>
                        <a:cs typeface="+mn-cs"/>
                      </a:endParaRPr>
                    </a:p>
                  </a:txBody>
                  <a:tcPr/>
                </a:tc>
              </a:tr>
              <a:tr h="540637">
                <a:tc>
                  <a:txBody>
                    <a:bodyPr/>
                    <a:lstStyle/>
                    <a:p>
                      <a:endParaRPr lang="en-US" sz="2000" b="1" dirty="0">
                        <a:latin typeface="+mn-lt"/>
                      </a:endParaRPr>
                    </a:p>
                  </a:txBody>
                  <a:tcPr/>
                </a:tc>
                <a:tc>
                  <a:txBody>
                    <a:bodyPr/>
                    <a:lstStyle/>
                    <a:p>
                      <a:r>
                        <a:rPr lang="en-US" sz="2000" b="0" dirty="0">
                          <a:latin typeface="+mn-lt"/>
                        </a:rPr>
                        <a:t>Perennial, but focus on high seasons</a:t>
                      </a:r>
                      <a:endParaRPr 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dirty="0">
                          <a:latin typeface="+mn-lt"/>
                        </a:rPr>
                        <a:t>✓</a:t>
                      </a:r>
                      <a:endParaRPr lang="en-US" sz="2800" b="1" kern="0" dirty="0">
                        <a:effectLst/>
                        <a:latin typeface="+mn-lt"/>
                        <a:ea typeface="Times New Roman" panose="02020603050405020304"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lang="en-US" sz="2800" b="1" kern="1200" dirty="0">
                        <a:solidFill>
                          <a:schemeClr val="dk1"/>
                        </a:solidFill>
                        <a:latin typeface="+mn-lt"/>
                        <a:ea typeface="+mn-ea"/>
                        <a:cs typeface="+mn-cs"/>
                      </a:endParaRPr>
                    </a:p>
                  </a:txBody>
                  <a:tcPr/>
                </a:tc>
              </a:tr>
              <a:tr h="497205">
                <a:tc>
                  <a:txBody>
                    <a:bodyPr/>
                    <a:lstStyle/>
                    <a:p>
                      <a:r>
                        <a:rPr lang="en-US" sz="2000" b="1" dirty="0">
                          <a:latin typeface="+mn-lt"/>
                        </a:rPr>
                        <a:t>How?</a:t>
                      </a:r>
                      <a:endParaRPr lang="en-US" sz="2000" b="1" dirty="0">
                        <a:latin typeface="+mn-lt"/>
                      </a:endParaRPr>
                    </a:p>
                  </a:txBody>
                  <a:tcPr/>
                </a:tc>
                <a:tc>
                  <a:txBody>
                    <a:bodyPr/>
                    <a:lstStyle/>
                    <a:p>
                      <a:r>
                        <a:rPr lang="en-US" sz="2000" b="0" dirty="0">
                          <a:latin typeface="+mn-lt"/>
                        </a:rPr>
                        <a:t>Community-delivery</a:t>
                      </a:r>
                      <a:endParaRPr 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dirty="0">
                          <a:latin typeface="+mn-lt"/>
                        </a:rPr>
                        <a:t>✓</a:t>
                      </a:r>
                      <a:endParaRPr lang="en-US" sz="2800" b="1" kern="0" dirty="0">
                        <a:effectLst/>
                        <a:latin typeface="+mn-lt"/>
                        <a:ea typeface="Times New Roman" panose="02020603050405020304"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kern="1200" dirty="0">
                          <a:solidFill>
                            <a:schemeClr val="dk1"/>
                          </a:solidFill>
                          <a:latin typeface="+mn-lt"/>
                          <a:ea typeface="+mn-ea"/>
                          <a:cs typeface="+mn-cs"/>
                        </a:rPr>
                        <a:t>✓</a:t>
                      </a:r>
                      <a:endParaRPr lang="en-US" sz="2800" b="1" kern="1200" dirty="0">
                        <a:solidFill>
                          <a:schemeClr val="dk1"/>
                        </a:solidFill>
                        <a:latin typeface="+mn-lt"/>
                        <a:ea typeface="+mn-ea"/>
                        <a:cs typeface="+mn-cs"/>
                      </a:endParaRPr>
                    </a:p>
                  </a:txBody>
                  <a:tcPr/>
                </a:tc>
              </a:tr>
              <a:tr h="497205">
                <a:tc>
                  <a:txBody>
                    <a:bodyPr/>
                    <a:lstStyle/>
                    <a:p>
                      <a:endParaRPr lang="en-US" sz="2000" b="1" dirty="0">
                        <a:latin typeface="+mn-lt"/>
                      </a:endParaRPr>
                    </a:p>
                  </a:txBody>
                  <a:tcPr/>
                </a:tc>
                <a:tc>
                  <a:txBody>
                    <a:bodyPr/>
                    <a:lstStyle/>
                    <a:p>
                      <a:r>
                        <a:rPr lang="en-US" sz="2000" b="0" dirty="0">
                          <a:latin typeface="+mn-lt"/>
                        </a:rPr>
                        <a:t>School-based (fixed point)</a:t>
                      </a:r>
                      <a:endParaRPr lang="en-US" sz="20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dirty="0">
                          <a:latin typeface="+mn-lt"/>
                        </a:rPr>
                        <a:t>✓</a:t>
                      </a:r>
                      <a:endParaRPr lang="en-US" sz="2800" b="1" kern="0" dirty="0">
                        <a:effectLst/>
                        <a:latin typeface="+mn-lt"/>
                        <a:ea typeface="Times New Roman" panose="02020603050405020304"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kern="1200" dirty="0">
                          <a:solidFill>
                            <a:schemeClr val="dk1"/>
                          </a:solidFill>
                          <a:latin typeface="+mn-lt"/>
                          <a:ea typeface="+mn-ea"/>
                          <a:cs typeface="+mn-cs"/>
                        </a:rPr>
                        <a:t>✓</a:t>
                      </a:r>
                      <a:endParaRPr lang="en-US" sz="2800" b="1" kern="1200" dirty="0">
                        <a:solidFill>
                          <a:schemeClr val="dk1"/>
                        </a:solidFill>
                        <a:latin typeface="+mn-lt"/>
                        <a:ea typeface="+mn-ea"/>
                        <a:cs typeface="+mn-cs"/>
                      </a:endParaRPr>
                    </a:p>
                  </a:txBody>
                  <a:tcPr/>
                </a:tc>
              </a:tr>
              <a:tr h="789679">
                <a:tc>
                  <a:txBody>
                    <a:bodyPr/>
                    <a:lstStyle/>
                    <a:p>
                      <a:r>
                        <a:rPr lang="en-US" sz="2000" b="1" dirty="0"/>
                        <a:t>Who?</a:t>
                      </a:r>
                      <a:endParaRPr lang="en-US" sz="2000" b="1" dirty="0">
                        <a:latin typeface="+mn-lt"/>
                      </a:endParaRPr>
                    </a:p>
                  </a:txBody>
                  <a:tcPr/>
                </a:tc>
                <a:tc>
                  <a:txBody>
                    <a:bodyPr/>
                    <a:lstStyle/>
                    <a:p>
                      <a:r>
                        <a:rPr lang="en-US" sz="2000" b="0" u="none" kern="1200" dirty="0">
                          <a:solidFill>
                            <a:schemeClr val="dk1"/>
                          </a:solidFill>
                          <a:effectLst/>
                        </a:rPr>
                        <a:t>Age groups based </a:t>
                      </a:r>
                      <a:r>
                        <a:rPr lang="en-US" sz="2000" b="0" u="none" kern="1200" dirty="0">
                          <a:solidFill>
                            <a:srgbClr val="FF0000"/>
                          </a:solidFill>
                          <a:effectLst/>
                        </a:rPr>
                        <a:t>distribution of malaria disease</a:t>
                      </a:r>
                      <a:endParaRPr lang="en-US" sz="2000" b="0" u="none" dirty="0">
                        <a:solidFill>
                          <a:srgbClr val="FF0000"/>
                        </a:solidFill>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dirty="0">
                          <a:latin typeface="+mn-lt"/>
                        </a:rPr>
                        <a:t>✓</a:t>
                      </a:r>
                      <a:endParaRPr lang="en-US" sz="2800" b="1" kern="0" dirty="0">
                        <a:effectLst/>
                        <a:latin typeface="+mn-lt"/>
                        <a:ea typeface="Times New Roman" panose="02020603050405020304"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kern="1200" dirty="0">
                          <a:solidFill>
                            <a:schemeClr val="dk1"/>
                          </a:solidFill>
                          <a:latin typeface="+mn-lt"/>
                          <a:ea typeface="+mn-ea"/>
                          <a:cs typeface="+mn-cs"/>
                        </a:rPr>
                        <a:t>✓ </a:t>
                      </a:r>
                      <a:r>
                        <a:rPr lang="en-US" sz="2000" b="1" kern="1200" dirty="0">
                          <a:solidFill>
                            <a:srgbClr val="C00000"/>
                          </a:solidFill>
                          <a:latin typeface="+mn-lt"/>
                          <a:ea typeface="+mn-ea"/>
                          <a:cs typeface="+mn-cs"/>
                        </a:rPr>
                        <a:t>3-59mo included</a:t>
                      </a:r>
                      <a:endParaRPr lang="en-US" sz="2000" b="1" kern="1200" dirty="0">
                        <a:solidFill>
                          <a:srgbClr val="C00000"/>
                        </a:solidFill>
                        <a:latin typeface="+mn-lt"/>
                        <a:ea typeface="+mn-ea"/>
                        <a:cs typeface="+mn-cs"/>
                      </a:endParaRPr>
                    </a:p>
                  </a:txBody>
                  <a:tcPr/>
                </a:tc>
              </a:tr>
              <a:tr h="497205">
                <a:tc>
                  <a:txBody>
                    <a:bodyPr/>
                    <a:lstStyle/>
                    <a:p>
                      <a:endParaRPr lang="en-US" sz="2000" b="1" dirty="0">
                        <a:latin typeface="+mn-lt"/>
                      </a:endParaRPr>
                    </a:p>
                  </a:txBody>
                  <a:tcPr/>
                </a:tc>
                <a:tc>
                  <a:txBody>
                    <a:bodyPr/>
                    <a:lstStyle/>
                    <a:p>
                      <a:pPr marL="1146175" indent="-1146175"/>
                      <a:r>
                        <a:rPr lang="en-US" sz="2000" b="0" u="none" dirty="0">
                          <a:latin typeface="+mn-lt"/>
                        </a:rPr>
                        <a:t>          5-10 year </a:t>
                      </a:r>
                      <a:r>
                        <a:rPr lang="en-US" sz="2000" b="0" u="none" dirty="0" err="1">
                          <a:latin typeface="+mn-lt"/>
                        </a:rPr>
                        <a:t>olds</a:t>
                      </a:r>
                      <a:endParaRPr lang="en-US" sz="2000" b="0" u="none"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dirty="0">
                          <a:latin typeface="+mn-lt"/>
                        </a:rPr>
                        <a:t>✓</a:t>
                      </a:r>
                      <a:endParaRPr lang="en-US" sz="2800" b="1" kern="0" dirty="0">
                        <a:effectLst/>
                        <a:latin typeface="+mn-lt"/>
                        <a:ea typeface="Times New Roman" panose="02020603050405020304"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kern="1200" dirty="0">
                          <a:solidFill>
                            <a:schemeClr val="dk1"/>
                          </a:solidFill>
                          <a:latin typeface="+mn-lt"/>
                          <a:ea typeface="+mn-ea"/>
                          <a:cs typeface="+mn-cs"/>
                        </a:rPr>
                        <a:t>✓ </a:t>
                      </a:r>
                      <a:endParaRPr lang="en-US" sz="2800" b="1" kern="1200" dirty="0">
                        <a:solidFill>
                          <a:schemeClr val="dk1"/>
                        </a:solidFill>
                        <a:latin typeface="+mn-lt"/>
                        <a:ea typeface="+mn-ea"/>
                        <a:cs typeface="+mn-cs"/>
                      </a:endParaRPr>
                    </a:p>
                  </a:txBody>
                  <a:tcPr/>
                </a:tc>
              </a:tr>
              <a:tr h="497205">
                <a:tc>
                  <a:txBody>
                    <a:bodyPr/>
                    <a:lstStyle/>
                    <a:p>
                      <a:endParaRPr lang="en-US" sz="2000" b="1" dirty="0">
                        <a:latin typeface="+mn-lt"/>
                      </a:endParaRPr>
                    </a:p>
                  </a:txBody>
                  <a:tcPr/>
                </a:tc>
                <a:tc>
                  <a:txBody>
                    <a:bodyPr/>
                    <a:lstStyle/>
                    <a:p>
                      <a:r>
                        <a:rPr lang="en-US" sz="2000" b="0" u="none" dirty="0">
                          <a:latin typeface="+mn-lt"/>
                        </a:rPr>
                        <a:t>          10-15 year </a:t>
                      </a:r>
                      <a:r>
                        <a:rPr lang="en-US" sz="2000" b="0" u="none" dirty="0" err="1">
                          <a:latin typeface="+mn-lt"/>
                        </a:rPr>
                        <a:t>olds</a:t>
                      </a:r>
                      <a:endParaRPr lang="en-US" sz="2000" b="0" u="none"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dirty="0">
                          <a:latin typeface="+mn-lt"/>
                        </a:rPr>
                        <a:t>✓</a:t>
                      </a:r>
                      <a:endParaRPr lang="en-US" sz="2800" b="1" kern="0" dirty="0">
                        <a:effectLst/>
                        <a:latin typeface="+mn-lt"/>
                        <a:ea typeface="Times New Roman" panose="02020603050405020304"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800" b="1" kern="1200" dirty="0">
                          <a:solidFill>
                            <a:schemeClr val="dk1"/>
                          </a:solidFill>
                          <a:latin typeface="+mn-lt"/>
                          <a:ea typeface="+mn-ea"/>
                          <a:cs typeface="+mn-cs"/>
                        </a:rPr>
                        <a:t>✓</a:t>
                      </a:r>
                      <a:endParaRPr lang="en-US" sz="2000" b="0" kern="1200" dirty="0">
                        <a:solidFill>
                          <a:schemeClr val="dk1"/>
                        </a:solidFill>
                        <a:latin typeface="+mn-lt"/>
                        <a:ea typeface="+mn-ea"/>
                        <a:cs typeface="+mn-cs"/>
                      </a:endParaRPr>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18" y="1093195"/>
            <a:ext cx="10515600" cy="519656"/>
          </a:xfrm>
        </p:spPr>
        <p:txBody>
          <a:bodyPr/>
          <a:lstStyle/>
          <a:p>
            <a:r>
              <a:rPr lang="en-US" dirty="0"/>
              <a:t>Chemoprevention to school-aged children is:</a:t>
            </a:r>
            <a:endParaRPr lang="en-US" dirty="0"/>
          </a:p>
        </p:txBody>
      </p:sp>
      <p:sp>
        <p:nvSpPr>
          <p:cNvPr id="3" name="Text Placeholder 2"/>
          <p:cNvSpPr>
            <a:spLocks noGrp="1"/>
          </p:cNvSpPr>
          <p:nvPr>
            <p:ph type="body" sz="quarter" idx="10"/>
          </p:nvPr>
        </p:nvSpPr>
        <p:spPr>
          <a:xfrm>
            <a:off x="621518" y="2223725"/>
            <a:ext cx="10906867" cy="2410550"/>
          </a:xfrm>
        </p:spPr>
        <p:txBody>
          <a:bodyPr/>
          <a:lstStyle/>
          <a:p>
            <a:r>
              <a:rPr lang="en-US" sz="2800" b="1" dirty="0"/>
              <a:t>Extended-age SMC </a:t>
            </a:r>
            <a:r>
              <a:rPr lang="en-US" sz="2800" dirty="0"/>
              <a:t>– If SMC </a:t>
            </a:r>
            <a:r>
              <a:rPr lang="en-US" sz="2800" u="sng" dirty="0"/>
              <a:t>IS</a:t>
            </a:r>
            <a:r>
              <a:rPr lang="en-US" sz="2800" dirty="0"/>
              <a:t> also provided to younger children</a:t>
            </a:r>
            <a:endParaRPr lang="en-US" sz="2800" dirty="0"/>
          </a:p>
          <a:p>
            <a:endParaRPr lang="en-US" sz="2800" dirty="0"/>
          </a:p>
          <a:p>
            <a:r>
              <a:rPr lang="en-US" sz="2800" b="1" dirty="0" err="1"/>
              <a:t>IPTsc</a:t>
            </a:r>
            <a:r>
              <a:rPr lang="en-US" sz="2800" dirty="0"/>
              <a:t> – If SMC </a:t>
            </a:r>
            <a:r>
              <a:rPr lang="en-US" sz="2800" u="sng" dirty="0"/>
              <a:t>is NOT</a:t>
            </a:r>
            <a:r>
              <a:rPr lang="en-US" sz="2800" dirty="0"/>
              <a:t> provided to younger children</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17" y="421863"/>
            <a:ext cx="10515600" cy="519656"/>
          </a:xfrm>
        </p:spPr>
        <p:txBody>
          <a:bodyPr/>
          <a:lstStyle/>
          <a:p>
            <a:r>
              <a:rPr lang="en-US" dirty="0" err="1"/>
              <a:t>IPTsc</a:t>
            </a:r>
            <a:r>
              <a:rPr lang="en-US" dirty="0"/>
              <a:t> progress </a:t>
            </a:r>
            <a:endParaRPr lang="en-US" dirty="0"/>
          </a:p>
        </p:txBody>
      </p:sp>
      <p:graphicFrame>
        <p:nvGraphicFramePr>
          <p:cNvPr id="4" name="Diagram 3"/>
          <p:cNvGraphicFramePr/>
          <p:nvPr/>
        </p:nvGraphicFramePr>
        <p:xfrm>
          <a:off x="621517" y="1332619"/>
          <a:ext cx="9436883" cy="361044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map of africa with orange areas&#10;&#10;Description automatically generated"/>
          <p:cNvPicPr>
            <a:picLocks noChangeAspect="1"/>
          </p:cNvPicPr>
          <p:nvPr/>
        </p:nvPicPr>
        <p:blipFill>
          <a:blip r:embed="rId1" cstate="screen"/>
          <a:stretch>
            <a:fillRect/>
          </a:stretch>
        </p:blipFill>
        <p:spPr>
          <a:xfrm>
            <a:off x="8628055" y="429405"/>
            <a:ext cx="2942427" cy="2937319"/>
          </a:xfrm>
          <a:prstGeom prst="rect">
            <a:avLst/>
          </a:prstGeom>
        </p:spPr>
      </p:pic>
      <p:sp>
        <p:nvSpPr>
          <p:cNvPr id="3" name="Title 6"/>
          <p:cNvSpPr txBox="1"/>
          <p:nvPr/>
        </p:nvSpPr>
        <p:spPr>
          <a:xfrm>
            <a:off x="5001490" y="571686"/>
            <a:ext cx="6389148" cy="5196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p>
        </p:txBody>
      </p:sp>
      <p:sp>
        <p:nvSpPr>
          <p:cNvPr id="6" name="Text Placeholder 5"/>
          <p:cNvSpPr>
            <a:spLocks noGrp="1"/>
          </p:cNvSpPr>
          <p:nvPr>
            <p:ph type="body" sz="quarter" idx="10"/>
          </p:nvPr>
        </p:nvSpPr>
        <p:spPr>
          <a:xfrm>
            <a:off x="621518" y="2093865"/>
            <a:ext cx="10536813" cy="2410550"/>
          </a:xfrm>
        </p:spPr>
        <p:txBody>
          <a:bodyPr/>
          <a:lstStyle/>
          <a:p>
            <a:pPr marL="582295" indent="-457200">
              <a:buFont typeface="Arial" panose="020B0604020202020204" pitchFamily="34" charset="0"/>
              <a:buChar char="•"/>
            </a:pPr>
            <a:r>
              <a:rPr lang="en-US" sz="2400" kern="0" dirty="0"/>
              <a:t>Ability to stratify data to determine burden in this age group</a:t>
            </a:r>
            <a:endParaRPr lang="en-US" sz="2400" kern="0" dirty="0"/>
          </a:p>
          <a:p>
            <a:pPr marL="582295" indent="-457200">
              <a:buFont typeface="Arial" panose="020B0604020202020204" pitchFamily="34" charset="0"/>
              <a:buChar char="•"/>
            </a:pPr>
            <a:r>
              <a:rPr lang="en-US" sz="2400" kern="0" dirty="0"/>
              <a:t>Support for tailoring interventions to setting</a:t>
            </a:r>
            <a:endParaRPr lang="en-US" sz="2400" dirty="0"/>
          </a:p>
          <a:p>
            <a:pPr marL="582295" indent="-457200">
              <a:buFont typeface="Arial" panose="020B0604020202020204" pitchFamily="34" charset="0"/>
              <a:buChar char="•"/>
            </a:pPr>
            <a:r>
              <a:rPr lang="en-US" sz="2400" kern="0" dirty="0"/>
              <a:t>Quantification of community and societal benefits</a:t>
            </a:r>
            <a:endParaRPr lang="en-US" sz="2400" kern="0" dirty="0"/>
          </a:p>
          <a:p>
            <a:pPr marL="1268095" lvl="1" indent="-457200"/>
            <a:r>
              <a:rPr lang="en-US" kern="0" dirty="0"/>
              <a:t>Including harmonization of metrics between the two approaches</a:t>
            </a:r>
            <a:endParaRPr lang="en-US" kern="0" dirty="0"/>
          </a:p>
          <a:p>
            <a:pPr marL="582295" indent="-457200">
              <a:buFont typeface="Arial" panose="020B0604020202020204" pitchFamily="34" charset="0"/>
              <a:buChar char="•"/>
            </a:pPr>
            <a:r>
              <a:rPr lang="en-US" sz="2400" kern="0" dirty="0"/>
              <a:t>Cost-effectiveness and cost-benefit analyses to inform prioritization</a:t>
            </a:r>
            <a:endParaRPr lang="en-US" sz="2400" kern="0" dirty="0"/>
          </a:p>
          <a:p>
            <a:pPr marL="582295" indent="-457200">
              <a:buFont typeface="Arial" panose="020B0604020202020204" pitchFamily="34" charset="0"/>
              <a:buChar char="•"/>
            </a:pPr>
            <a:r>
              <a:rPr lang="en-US" sz="2400" dirty="0"/>
              <a:t>Funding</a:t>
            </a:r>
            <a:endParaRPr lang="en-US" sz="2400" dirty="0"/>
          </a:p>
          <a:p>
            <a:pPr marL="410845" indent="-285750">
              <a:buFont typeface="Arial" panose="020B0604020202020204" pitchFamily="34" charset="0"/>
              <a:buChar char="•"/>
            </a:pPr>
            <a:endParaRPr lang="en-US" sz="2400" kern="0" dirty="0"/>
          </a:p>
          <a:p>
            <a:pPr marL="125095"/>
            <a:r>
              <a:rPr lang="en-US" sz="1200" kern="0" dirty="0">
                <a:solidFill>
                  <a:schemeClr val="bg1">
                    <a:lumMod val="65000"/>
                  </a:schemeClr>
                </a:solidFill>
              </a:rPr>
              <a:t>*Forthcoming report from Malaria in School Age Children Pre-Meeting at MIM 2024</a:t>
            </a:r>
            <a:endParaRPr lang="en-US" sz="1200" kern="0" dirty="0">
              <a:solidFill>
                <a:schemeClr val="bg1">
                  <a:lumMod val="65000"/>
                </a:schemeClr>
              </a:solidFill>
            </a:endParaRPr>
          </a:p>
          <a:p>
            <a:pPr marL="285750" indent="-285750">
              <a:buFont typeface="Arial" panose="020B0604020202020204" pitchFamily="34" charset="0"/>
              <a:buChar char="•"/>
            </a:pPr>
            <a:endParaRPr lang="en-US" sz="2400" dirty="0"/>
          </a:p>
        </p:txBody>
      </p:sp>
      <p:sp>
        <p:nvSpPr>
          <p:cNvPr id="5" name="Title 4"/>
          <p:cNvSpPr>
            <a:spLocks noGrp="1"/>
          </p:cNvSpPr>
          <p:nvPr>
            <p:ph type="title"/>
          </p:nvPr>
        </p:nvSpPr>
        <p:spPr>
          <a:xfrm>
            <a:off x="621518" y="830854"/>
            <a:ext cx="6243108" cy="519656"/>
          </a:xfrm>
        </p:spPr>
        <p:txBody>
          <a:bodyPr/>
          <a:lstStyle/>
          <a:p>
            <a:r>
              <a:rPr lang="en-US" sz="3600" dirty="0"/>
              <a:t>Barriers to </a:t>
            </a:r>
            <a:r>
              <a:rPr lang="en-US" sz="3600" dirty="0" err="1"/>
              <a:t>IPTsc</a:t>
            </a:r>
            <a:r>
              <a:rPr lang="en-US" sz="3600" dirty="0"/>
              <a:t> + </a:t>
            </a:r>
            <a:r>
              <a:rPr lang="en-US" sz="3600" dirty="0" err="1"/>
              <a:t>extSMC</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0"/>
          </p:nvPr>
        </p:nvSpPr>
        <p:spPr>
          <a:xfrm>
            <a:off x="621518" y="2251688"/>
            <a:ext cx="6574412" cy="2875498"/>
          </a:xfrm>
        </p:spPr>
        <p:txBody>
          <a:bodyPr/>
          <a:lstStyle/>
          <a:p>
            <a:pPr marL="285750" indent="-285750">
              <a:buFont typeface="Courier New" panose="02070309020205020404" pitchFamily="49" charset="0"/>
              <a:buChar char="o"/>
            </a:pPr>
            <a:r>
              <a:rPr lang="en-US" sz="2400" dirty="0"/>
              <a:t>Opportunity to integrate with other school health interventions, especially school-feeding in which there is considerable domestic investment already</a:t>
            </a:r>
            <a:endParaRPr lang="en-US" sz="2400" dirty="0"/>
          </a:p>
          <a:p>
            <a:pPr marL="285750" indent="-285750">
              <a:buFont typeface="Courier New" panose="02070309020205020404" pitchFamily="49" charset="0"/>
              <a:buChar char="o"/>
            </a:pPr>
            <a:r>
              <a:rPr lang="en-US" sz="2400" dirty="0"/>
              <a:t>Schools as platforms (fixed-points) for delivery of other interventions (SMC, nets…)</a:t>
            </a:r>
            <a:endParaRPr lang="en-US" sz="2400" dirty="0"/>
          </a:p>
          <a:p>
            <a:pPr marL="285750" indent="-285750">
              <a:buFont typeface="Courier New" panose="02070309020205020404" pitchFamily="49" charset="0"/>
              <a:buChar char="o"/>
            </a:pPr>
            <a:r>
              <a:rPr lang="en-US" sz="2400" dirty="0"/>
              <a:t>Need to invest in human capacity</a:t>
            </a:r>
            <a:endParaRPr lang="en-US" sz="2400" dirty="0"/>
          </a:p>
        </p:txBody>
      </p:sp>
      <p:sp>
        <p:nvSpPr>
          <p:cNvPr id="12" name="Title 2"/>
          <p:cNvSpPr>
            <a:spLocks noGrp="1"/>
          </p:cNvSpPr>
          <p:nvPr>
            <p:ph type="title"/>
          </p:nvPr>
        </p:nvSpPr>
        <p:spPr>
          <a:xfrm>
            <a:off x="621518" y="687926"/>
            <a:ext cx="5648653" cy="519656"/>
          </a:xfrm>
        </p:spPr>
        <p:txBody>
          <a:bodyPr/>
          <a:lstStyle/>
          <a:p>
            <a:r>
              <a:rPr lang="en-US" dirty="0"/>
              <a:t>Targeting school-age children now – how do we do MORE with less?</a:t>
            </a:r>
            <a:endParaRPr lang="en-US" dirty="0"/>
          </a:p>
        </p:txBody>
      </p:sp>
      <p:sp>
        <p:nvSpPr>
          <p:cNvPr id="6" name="TextBox 5"/>
          <p:cNvSpPr txBox="1"/>
          <p:nvPr/>
        </p:nvSpPr>
        <p:spPr>
          <a:xfrm>
            <a:off x="10163073" y="4347817"/>
            <a:ext cx="1500732" cy="276999"/>
          </a:xfrm>
          <a:prstGeom prst="rect">
            <a:avLst/>
          </a:prstGeom>
          <a:noFill/>
        </p:spPr>
        <p:txBody>
          <a:bodyPr wrap="none" rtlCol="0">
            <a:spAutoFit/>
          </a:bodyPr>
          <a:lstStyle/>
          <a:p>
            <a:r>
              <a:rPr lang="en-US" sz="1200" dirty="0">
                <a:solidFill>
                  <a:schemeClr val="bg1">
                    <a:lumMod val="50000"/>
                  </a:schemeClr>
                </a:solidFill>
              </a:rPr>
              <a:t>Image by ChatGPT</a:t>
            </a:r>
            <a:endParaRPr lang="en-US" sz="1200" dirty="0">
              <a:solidFill>
                <a:schemeClr val="bg1">
                  <a:lumMod val="50000"/>
                </a:schemeClr>
              </a:solidFill>
            </a:endParaRPr>
          </a:p>
        </p:txBody>
      </p:sp>
      <p:pic>
        <p:nvPicPr>
          <p:cNvPr id="8" name="Picture 7" descr="A mosquito breaking a dollar sign&#10;&#10;AI-generated content may be incorrect."/>
          <p:cNvPicPr>
            <a:picLocks noChangeAspect="1"/>
          </p:cNvPicPr>
          <p:nvPr/>
        </p:nvPicPr>
        <p:blipFill>
          <a:blip r:embed="rId1" cstate="screen"/>
          <a:stretch>
            <a:fillRect/>
          </a:stretch>
        </p:blipFill>
        <p:spPr>
          <a:xfrm>
            <a:off x="7540170" y="224182"/>
            <a:ext cx="4123635" cy="4123635"/>
          </a:xfrm>
          <a:prstGeom prst="rect">
            <a:avLst/>
          </a:prstGeom>
        </p:spPr>
      </p:pic>
      <p:pic>
        <p:nvPicPr>
          <p:cNvPr id="9" name="Content Placeholder 5" descr="A group of people posing for the camera&#10;&#10;Description automatically generated"/>
          <p:cNvPicPr>
            <a:picLocks noChangeAspect="1"/>
          </p:cNvPicPr>
          <p:nvPr/>
        </p:nvPicPr>
        <p:blipFill rotWithShape="1">
          <a:blip r:embed="rId2" cstate="screen"/>
          <a:srcRect/>
          <a:stretch>
            <a:fillRect/>
          </a:stretch>
        </p:blipFill>
        <p:spPr>
          <a:xfrm>
            <a:off x="5723839" y="4747868"/>
            <a:ext cx="2108037" cy="1885950"/>
          </a:xfrm>
          <a:prstGeom prst="rect">
            <a:avLst/>
          </a:prstGeom>
        </p:spPr>
      </p:pic>
      <p:pic>
        <p:nvPicPr>
          <p:cNvPr id="11" name="Picture 10" descr="Text&#10;&#10;Description automatically generated"/>
          <p:cNvPicPr>
            <a:picLocks noChangeAspect="1"/>
          </p:cNvPicPr>
          <p:nvPr/>
        </p:nvPicPr>
        <p:blipFill>
          <a:blip r:embed="rId3" cstate="screen"/>
          <a:stretch>
            <a:fillRect/>
          </a:stretch>
        </p:blipFill>
        <p:spPr>
          <a:xfrm>
            <a:off x="1296254" y="5505300"/>
            <a:ext cx="3752850" cy="710146"/>
          </a:xfrm>
          <a:prstGeom prst="rect">
            <a:avLst/>
          </a:prstGeom>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p:nvPr/>
        </p:nvSpPr>
        <p:spPr>
          <a:xfrm>
            <a:off x="998917" y="459073"/>
            <a:ext cx="6389148" cy="5196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Conclusions</a:t>
            </a:r>
            <a:endParaRPr lang="en-US" sz="4000" dirty="0"/>
          </a:p>
        </p:txBody>
      </p:sp>
      <p:sp>
        <p:nvSpPr>
          <p:cNvPr id="4" name="Content Placeholder 5"/>
          <p:cNvSpPr txBox="1"/>
          <p:nvPr/>
        </p:nvSpPr>
        <p:spPr>
          <a:xfrm>
            <a:off x="290945" y="1673213"/>
            <a:ext cx="6963029" cy="4351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295" indent="-457200"/>
            <a:r>
              <a:rPr lang="en-US" sz="2665" dirty="0"/>
              <a:t>Burden of malaria in school-age children is high and has individual, community, and societal consequences</a:t>
            </a:r>
            <a:endParaRPr lang="en-US" sz="2665" dirty="0"/>
          </a:p>
          <a:p>
            <a:pPr marL="582295" indent="-457200"/>
            <a:r>
              <a:rPr lang="en-US" sz="2665" dirty="0"/>
              <a:t>Individual-level benefits of </a:t>
            </a:r>
            <a:r>
              <a:rPr lang="en-US" sz="2665" dirty="0" err="1"/>
              <a:t>extSMC</a:t>
            </a:r>
            <a:r>
              <a:rPr lang="en-US" sz="2665" dirty="0"/>
              <a:t> and </a:t>
            </a:r>
            <a:r>
              <a:rPr lang="en-US" sz="2665" dirty="0" err="1"/>
              <a:t>IPTsc</a:t>
            </a:r>
            <a:r>
              <a:rPr lang="en-US" sz="2665" dirty="0"/>
              <a:t> are clear</a:t>
            </a:r>
            <a:endParaRPr lang="en-US" sz="2665" dirty="0"/>
          </a:p>
          <a:p>
            <a:pPr marL="582295" indent="-457200"/>
            <a:r>
              <a:rPr lang="en-US" sz="2665" kern="0" dirty="0"/>
              <a:t>Guidelines ≠ support for implementation</a:t>
            </a:r>
            <a:endParaRPr lang="en-US" sz="2665" kern="0" dirty="0"/>
          </a:p>
          <a:p>
            <a:pPr marL="582295" indent="-457200"/>
            <a:r>
              <a:rPr lang="en-US" sz="2665" kern="0" dirty="0"/>
              <a:t>Country-level interest and commitment is present and growing, but support is needed</a:t>
            </a:r>
            <a:endParaRPr lang="en-US" sz="2665" kern="0" dirty="0"/>
          </a:p>
          <a:p>
            <a:pPr marL="582295" indent="-457200"/>
            <a:r>
              <a:rPr lang="en-US" sz="2665" kern="0" dirty="0"/>
              <a:t>Opportunity to do more with less?</a:t>
            </a:r>
            <a:endParaRPr lang="en-US" sz="2665" kern="0" dirty="0"/>
          </a:p>
          <a:p>
            <a:pPr marL="582295" indent="-457200"/>
            <a:endParaRPr lang="en-US" sz="2665" kern="0" dirty="0"/>
          </a:p>
          <a:p>
            <a:endParaRPr lang="en-US" sz="2665" dirty="0"/>
          </a:p>
        </p:txBody>
      </p:sp>
      <p:pic>
        <p:nvPicPr>
          <p:cNvPr id="5" name="Content Placeholder 9" descr="A picture containing person, indoor, floor&#10;&#10;Description automatically generated"/>
          <p:cNvPicPr>
            <a:picLocks noChangeAspect="1"/>
          </p:cNvPicPr>
          <p:nvPr/>
        </p:nvPicPr>
        <p:blipFill rotWithShape="1">
          <a:blip r:embed="rId1" cstate="screen"/>
          <a:srcRect b="-3"/>
          <a:stretch>
            <a:fillRect/>
          </a:stretch>
        </p:blipFill>
        <p:spPr>
          <a:xfrm>
            <a:off x="8189426" y="459073"/>
            <a:ext cx="3115882" cy="2655229"/>
          </a:xfrm>
          <a:prstGeom prst="rect">
            <a:avLst/>
          </a:prstGeom>
          <a:noFill/>
        </p:spPr>
      </p:pic>
      <p:pic>
        <p:nvPicPr>
          <p:cNvPr id="6" name="Picture 5"/>
          <p:cNvPicPr>
            <a:picLocks noChangeAspect="1"/>
          </p:cNvPicPr>
          <p:nvPr/>
        </p:nvPicPr>
        <p:blipFill>
          <a:blip r:embed="rId2" cstate="screen"/>
          <a:stretch>
            <a:fillRect/>
          </a:stretch>
        </p:blipFill>
        <p:spPr>
          <a:xfrm>
            <a:off x="8001695" y="3302377"/>
            <a:ext cx="3491343" cy="232756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1517" y="1143842"/>
            <a:ext cx="6336867" cy="3004869"/>
          </a:xfrm>
        </p:spPr>
        <p:txBody>
          <a:bodyPr/>
          <a:lstStyle/>
          <a:p>
            <a:r>
              <a:rPr lang="en-US" dirty="0" err="1"/>
              <a:t>Akpe</a:t>
            </a:r>
            <a:r>
              <a:rPr lang="en-US" dirty="0"/>
              <a:t>, Merci, </a:t>
            </a:r>
            <a:r>
              <a:rPr lang="en-US" dirty="0" err="1"/>
              <a:t>Obrigado</a:t>
            </a:r>
            <a:r>
              <a:rPr lang="en-US" dirty="0"/>
              <a:t>, Thank you!</a:t>
            </a:r>
            <a:endParaRPr lang="en-US" dirty="0"/>
          </a:p>
          <a:p>
            <a:endParaRPr lang="en-US" dirty="0"/>
          </a:p>
          <a:p>
            <a:r>
              <a:rPr lang="en-US" sz="2800" dirty="0"/>
              <a:t>To discuss or to join a working group focused on school-age children, please contact me:</a:t>
            </a:r>
            <a:endParaRPr lang="en-US" sz="2800" dirty="0"/>
          </a:p>
          <a:p>
            <a:r>
              <a:rPr lang="en-US" sz="2800" dirty="0" err="1"/>
              <a:t>Lauren.cohee@lstmed.ac.uk</a:t>
            </a:r>
            <a:endParaRPr lang="en-US" sz="2800" dirty="0"/>
          </a:p>
          <a:p>
            <a:endParaRPr lang="en-US" dirty="0"/>
          </a:p>
        </p:txBody>
      </p:sp>
      <p:pic>
        <p:nvPicPr>
          <p:cNvPr id="3" name="Picture 2"/>
          <p:cNvPicPr>
            <a:picLocks noChangeAspect="1"/>
          </p:cNvPicPr>
          <p:nvPr/>
        </p:nvPicPr>
        <p:blipFill>
          <a:blip r:embed="rId1" cstate="screen"/>
          <a:stretch>
            <a:fillRect/>
          </a:stretch>
        </p:blipFill>
        <p:spPr>
          <a:xfrm>
            <a:off x="9526361" y="569357"/>
            <a:ext cx="2146300" cy="1067647"/>
          </a:xfrm>
          <a:prstGeom prst="rect">
            <a:avLst/>
          </a:prstGeom>
        </p:spPr>
      </p:pic>
      <p:pic>
        <p:nvPicPr>
          <p:cNvPr id="4" name="Picture 3"/>
          <p:cNvPicPr>
            <a:picLocks noChangeAspect="1"/>
          </p:cNvPicPr>
          <p:nvPr/>
        </p:nvPicPr>
        <p:blipFill>
          <a:blip r:embed="rId2"/>
          <a:stretch>
            <a:fillRect/>
          </a:stretch>
        </p:blipFill>
        <p:spPr>
          <a:xfrm>
            <a:off x="6811690" y="3196859"/>
            <a:ext cx="1816100" cy="1193800"/>
          </a:xfrm>
          <a:prstGeom prst="rect">
            <a:avLst/>
          </a:prstGeom>
        </p:spPr>
      </p:pic>
      <p:pic>
        <p:nvPicPr>
          <p:cNvPr id="5" name="Picture 4"/>
          <p:cNvPicPr>
            <a:picLocks noChangeAspect="1"/>
          </p:cNvPicPr>
          <p:nvPr/>
        </p:nvPicPr>
        <p:blipFill>
          <a:blip r:embed="rId3"/>
          <a:stretch>
            <a:fillRect/>
          </a:stretch>
        </p:blipFill>
        <p:spPr>
          <a:xfrm>
            <a:off x="6958384" y="1914335"/>
            <a:ext cx="1669406" cy="794955"/>
          </a:xfrm>
          <a:prstGeom prst="rect">
            <a:avLst/>
          </a:prstGeom>
        </p:spPr>
      </p:pic>
      <p:pic>
        <p:nvPicPr>
          <p:cNvPr id="6" name="Picture 5"/>
          <p:cNvPicPr>
            <a:picLocks noChangeAspect="1"/>
          </p:cNvPicPr>
          <p:nvPr/>
        </p:nvPicPr>
        <p:blipFill>
          <a:blip r:embed="rId4"/>
          <a:stretch>
            <a:fillRect/>
          </a:stretch>
        </p:blipFill>
        <p:spPr>
          <a:xfrm>
            <a:off x="6633935" y="766082"/>
            <a:ext cx="2463800" cy="825500"/>
          </a:xfrm>
          <a:prstGeom prst="rect">
            <a:avLst/>
          </a:prstGeom>
        </p:spPr>
      </p:pic>
      <p:pic>
        <p:nvPicPr>
          <p:cNvPr id="1026" name="Picture 2" descr="NIAID Fiscal Year 2015 Fact Book"/>
          <p:cNvPicPr>
            <a:picLocks noChangeAspect="1" noChangeArrowheads="1"/>
          </p:cNvPicPr>
          <p:nvPr/>
        </p:nvPicPr>
        <p:blipFill>
          <a:blip r:embed="rId5" cstate="screen"/>
          <a:srcRect/>
          <a:stretch>
            <a:fillRect/>
          </a:stretch>
        </p:blipFill>
        <p:spPr bwMode="auto">
          <a:xfrm>
            <a:off x="8988701" y="1966472"/>
            <a:ext cx="2683960" cy="690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 Doris Duke Foundation"/>
          <p:cNvPicPr>
            <a:picLocks noChangeAspect="1" noChangeArrowheads="1"/>
          </p:cNvPicPr>
          <p:nvPr/>
        </p:nvPicPr>
        <p:blipFill>
          <a:blip r:embed="rId6" cstate="screen"/>
          <a:srcRect/>
          <a:stretch>
            <a:fillRect/>
          </a:stretch>
        </p:blipFill>
        <p:spPr bwMode="auto">
          <a:xfrm>
            <a:off x="9097735" y="3096228"/>
            <a:ext cx="1107192" cy="13950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wnloads"/>
          <p:cNvPicPr>
            <a:picLocks noChangeAspect="1" noChangeArrowheads="1"/>
          </p:cNvPicPr>
          <p:nvPr/>
        </p:nvPicPr>
        <p:blipFill>
          <a:blip r:embed="rId7"/>
          <a:srcRect/>
          <a:stretch>
            <a:fillRect/>
          </a:stretch>
        </p:blipFill>
        <p:spPr bwMode="auto">
          <a:xfrm>
            <a:off x="7064111" y="4657308"/>
            <a:ext cx="1603447" cy="1445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Spare slides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1518" y="2455364"/>
            <a:ext cx="10960882" cy="1909807"/>
          </a:xfrm>
        </p:spPr>
        <p:txBody>
          <a:bodyPr/>
          <a:lstStyle/>
          <a:p>
            <a:pPr lvl="1"/>
            <a:r>
              <a:rPr lang="en-US" sz="3200" dirty="0">
                <a:solidFill>
                  <a:srgbClr val="1F497D"/>
                </a:solidFill>
                <a:highlight>
                  <a:srgbClr val="FFFFFF"/>
                </a:highlight>
                <a:latin typeface="Aptos" panose="020B0004020202020204" pitchFamily="34" charset="0"/>
              </a:rPr>
              <a:t>Rationale for targeting school-aged children with either </a:t>
            </a:r>
            <a:r>
              <a:rPr lang="en-US" sz="3200" dirty="0" err="1">
                <a:solidFill>
                  <a:srgbClr val="1F497D"/>
                </a:solidFill>
                <a:highlight>
                  <a:srgbClr val="FFFFFF"/>
                </a:highlight>
                <a:latin typeface="Aptos" panose="020B0004020202020204" pitchFamily="34" charset="0"/>
              </a:rPr>
              <a:t>IPTsc</a:t>
            </a:r>
            <a:r>
              <a:rPr lang="en-US" sz="3200" dirty="0">
                <a:solidFill>
                  <a:srgbClr val="1F497D"/>
                </a:solidFill>
                <a:highlight>
                  <a:srgbClr val="FFFFFF"/>
                </a:highlight>
                <a:latin typeface="Aptos" panose="020B0004020202020204" pitchFamily="34" charset="0"/>
              </a:rPr>
              <a:t> or extended-age SMC</a:t>
            </a:r>
            <a:endParaRPr lang="en-US" sz="3200" dirty="0">
              <a:solidFill>
                <a:srgbClr val="1F497D"/>
              </a:solidFill>
              <a:highlight>
                <a:srgbClr val="FFFFFF"/>
              </a:highlight>
              <a:latin typeface="Aptos" panose="020B0004020202020204" pitchFamily="34" charset="0"/>
            </a:endParaRPr>
          </a:p>
          <a:p>
            <a:pPr lvl="1"/>
            <a:r>
              <a:rPr lang="en-US" sz="3200" dirty="0">
                <a:solidFill>
                  <a:srgbClr val="1F497D"/>
                </a:solidFill>
                <a:highlight>
                  <a:srgbClr val="FFFFFF"/>
                </a:highlight>
                <a:latin typeface="Aptos" panose="020B0004020202020204" pitchFamily="34" charset="0"/>
              </a:rPr>
              <a:t>Summarize WHO recommendations</a:t>
            </a:r>
            <a:endParaRPr lang="en-US" sz="3200" dirty="0">
              <a:solidFill>
                <a:srgbClr val="1F497D"/>
              </a:solidFill>
              <a:highlight>
                <a:srgbClr val="FFFFFF"/>
              </a:highlight>
              <a:latin typeface="Aptos" panose="020B0004020202020204" pitchFamily="34" charset="0"/>
            </a:endParaRPr>
          </a:p>
          <a:p>
            <a:pPr lvl="1"/>
            <a:r>
              <a:rPr lang="en-US" sz="3200" b="0" i="0" dirty="0">
                <a:solidFill>
                  <a:srgbClr val="1F497D"/>
                </a:solidFill>
                <a:effectLst/>
                <a:highlight>
                  <a:srgbClr val="FFFFFF"/>
                </a:highlight>
                <a:latin typeface="Aptos" panose="020B0004020202020204" pitchFamily="34" charset="0"/>
              </a:rPr>
              <a:t>Discuss progress </a:t>
            </a:r>
            <a:r>
              <a:rPr lang="en-US" sz="3200" dirty="0">
                <a:solidFill>
                  <a:srgbClr val="1F497D"/>
                </a:solidFill>
                <a:highlight>
                  <a:srgbClr val="FFFFFF"/>
                </a:highlight>
                <a:latin typeface="Aptos" panose="020B0004020202020204" pitchFamily="34" charset="0"/>
              </a:rPr>
              <a:t>toward and barriers to </a:t>
            </a:r>
            <a:r>
              <a:rPr lang="en-US" sz="3200" b="0" i="0" dirty="0">
                <a:solidFill>
                  <a:srgbClr val="1F497D"/>
                </a:solidFill>
                <a:effectLst/>
                <a:highlight>
                  <a:srgbClr val="FFFFFF"/>
                </a:highlight>
                <a:latin typeface="Aptos" panose="020B0004020202020204" pitchFamily="34" charset="0"/>
              </a:rPr>
              <a:t>implementation at country-level</a:t>
            </a:r>
            <a:endParaRPr lang="en-US" sz="3200" dirty="0"/>
          </a:p>
        </p:txBody>
      </p:sp>
      <p:sp>
        <p:nvSpPr>
          <p:cNvPr id="3" name="Title 2"/>
          <p:cNvSpPr>
            <a:spLocks noGrp="1"/>
          </p:cNvSpPr>
          <p:nvPr>
            <p:ph type="title"/>
          </p:nvPr>
        </p:nvSpPr>
        <p:spPr/>
        <p:txBody>
          <a:bodyPr/>
          <a:lstStyle/>
          <a:p>
            <a:r>
              <a:rPr lang="en-US" dirty="0"/>
              <a:t>Outline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7" y="-68278"/>
            <a:ext cx="9699171" cy="1622321"/>
          </a:xfrm>
        </p:spPr>
        <p:txBody>
          <a:bodyPr vert="horz" wrap="square" lIns="91440" tIns="45720" rIns="91440" bIns="45720" numCol="1" rtlCol="0" anchor="ctr" anchorCtr="0" compatLnSpc="1">
            <a:normAutofit/>
          </a:bodyPr>
          <a:lstStyle/>
          <a:p>
            <a:r>
              <a:rPr lang="en-US" kern="1200" dirty="0"/>
              <a:t>Chemoprevention!</a:t>
            </a:r>
            <a:endParaRPr lang="en-US" kern="1200" dirty="0"/>
          </a:p>
        </p:txBody>
      </p:sp>
      <p:sp>
        <p:nvSpPr>
          <p:cNvPr id="9" name="TextBox 8"/>
          <p:cNvSpPr txBox="1"/>
          <p:nvPr/>
        </p:nvSpPr>
        <p:spPr>
          <a:xfrm>
            <a:off x="7213601" y="6519446"/>
            <a:ext cx="4054315" cy="307777"/>
          </a:xfrm>
          <a:prstGeom prst="rect">
            <a:avLst/>
          </a:prstGeom>
          <a:noFill/>
        </p:spPr>
        <p:txBody>
          <a:bodyPr wrap="none" rtlCol="0">
            <a:spAutoFit/>
          </a:bodyPr>
          <a:lstStyle/>
          <a:p>
            <a:r>
              <a:rPr lang="en-US" sz="1400" dirty="0">
                <a:solidFill>
                  <a:schemeClr val="bg1">
                    <a:lumMod val="50000"/>
                  </a:schemeClr>
                </a:solidFill>
                <a:latin typeface="Arial" panose="020B0604020202020204" pitchFamily="34" charset="0"/>
                <a:cs typeface="Arial" panose="020B0604020202020204" pitchFamily="34" charset="0"/>
              </a:rPr>
              <a:t>Cohee </a:t>
            </a:r>
            <a:r>
              <a:rPr lang="en-US" sz="1400" i="1" dirty="0">
                <a:solidFill>
                  <a:schemeClr val="bg1">
                    <a:lumMod val="50000"/>
                  </a:schemeClr>
                </a:solidFill>
                <a:latin typeface="Arial" panose="020B0604020202020204" pitchFamily="34" charset="0"/>
                <a:cs typeface="Arial" panose="020B0604020202020204" pitchFamily="34" charset="0"/>
              </a:rPr>
              <a:t>et al. </a:t>
            </a:r>
            <a:r>
              <a:rPr lang="en-US" sz="1400" dirty="0">
                <a:solidFill>
                  <a:schemeClr val="bg1">
                    <a:lumMod val="50000"/>
                  </a:schemeClr>
                </a:solidFill>
                <a:latin typeface="Arial" panose="020B0604020202020204" pitchFamily="34" charset="0"/>
                <a:cs typeface="Arial" panose="020B0604020202020204" pitchFamily="34" charset="0"/>
              </a:rPr>
              <a:t>Lancet Global Health, October 2020</a:t>
            </a:r>
            <a:endParaRPr lang="en-US" sz="1400" dirty="0">
              <a:solidFill>
                <a:schemeClr val="bg1">
                  <a:lumMod val="50000"/>
                </a:schemeClr>
              </a:solidFill>
              <a:latin typeface="Arial" panose="020B0604020202020204" pitchFamily="34" charset="0"/>
              <a:cs typeface="Arial" panose="020B0604020202020204" pitchFamily="34" charset="0"/>
            </a:endParaRPr>
          </a:p>
        </p:txBody>
      </p:sp>
      <p:pic>
        <p:nvPicPr>
          <p:cNvPr id="20" name="Picture 19" descr="A close up of a map&#10;&#10;Description automatically generated"/>
          <p:cNvPicPr>
            <a:picLocks noChangeAspect="1"/>
          </p:cNvPicPr>
          <p:nvPr/>
        </p:nvPicPr>
        <p:blipFill>
          <a:blip r:embed="rId1" cstate="screen"/>
          <a:stretch>
            <a:fillRect/>
          </a:stretch>
        </p:blipFill>
        <p:spPr>
          <a:xfrm>
            <a:off x="9242052" y="875679"/>
            <a:ext cx="2616847" cy="2364013"/>
          </a:xfrm>
          <a:prstGeom prst="rect">
            <a:avLst/>
          </a:prstGeom>
        </p:spPr>
      </p:pic>
      <p:pic>
        <p:nvPicPr>
          <p:cNvPr id="3" name="Picture 2"/>
          <p:cNvPicPr>
            <a:picLocks noChangeAspect="1"/>
          </p:cNvPicPr>
          <p:nvPr/>
        </p:nvPicPr>
        <p:blipFill>
          <a:blip r:embed="rId2"/>
          <a:stretch>
            <a:fillRect/>
          </a:stretch>
        </p:blipFill>
        <p:spPr>
          <a:xfrm>
            <a:off x="464127" y="2750631"/>
            <a:ext cx="9284105" cy="32316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13601" y="6519446"/>
            <a:ext cx="4054315" cy="307777"/>
          </a:xfrm>
          <a:prstGeom prst="rect">
            <a:avLst/>
          </a:prstGeom>
          <a:noFill/>
        </p:spPr>
        <p:txBody>
          <a:bodyPr wrap="none" rtlCol="0">
            <a:spAutoFit/>
          </a:bodyPr>
          <a:lstStyle/>
          <a:p>
            <a:r>
              <a:rPr lang="en-US" sz="1400" dirty="0">
                <a:solidFill>
                  <a:schemeClr val="bg1">
                    <a:lumMod val="50000"/>
                  </a:schemeClr>
                </a:solidFill>
                <a:latin typeface="Arial" panose="020B0604020202020204" pitchFamily="34" charset="0"/>
                <a:cs typeface="Arial" panose="020B0604020202020204" pitchFamily="34" charset="0"/>
              </a:rPr>
              <a:t>Cohee </a:t>
            </a:r>
            <a:r>
              <a:rPr lang="en-US" sz="1400" i="1" dirty="0">
                <a:solidFill>
                  <a:schemeClr val="bg1">
                    <a:lumMod val="50000"/>
                  </a:schemeClr>
                </a:solidFill>
                <a:latin typeface="Arial" panose="020B0604020202020204" pitchFamily="34" charset="0"/>
                <a:cs typeface="Arial" panose="020B0604020202020204" pitchFamily="34" charset="0"/>
              </a:rPr>
              <a:t>et al. </a:t>
            </a:r>
            <a:r>
              <a:rPr lang="en-US" sz="1400" dirty="0">
                <a:solidFill>
                  <a:schemeClr val="bg1">
                    <a:lumMod val="50000"/>
                  </a:schemeClr>
                </a:solidFill>
                <a:latin typeface="Arial" panose="020B0604020202020204" pitchFamily="34" charset="0"/>
                <a:cs typeface="Arial" panose="020B0604020202020204" pitchFamily="34" charset="0"/>
              </a:rPr>
              <a:t>Lancet Global Health, October 2020</a:t>
            </a:r>
            <a:endParaRPr lang="en-US" sz="1400" dirty="0">
              <a:solidFill>
                <a:schemeClr val="bg1">
                  <a:lumMod val="50000"/>
                </a:schemeClr>
              </a:solidFill>
              <a:latin typeface="Arial" panose="020B0604020202020204" pitchFamily="34" charset="0"/>
              <a:cs typeface="Arial" panose="020B0604020202020204" pitchFamily="34" charset="0"/>
            </a:endParaRPr>
          </a:p>
        </p:txBody>
      </p:sp>
      <p:sp>
        <p:nvSpPr>
          <p:cNvPr id="7" name="Title 6"/>
          <p:cNvSpPr>
            <a:spLocks noGrp="1"/>
          </p:cNvSpPr>
          <p:nvPr>
            <p:ph type="title"/>
          </p:nvPr>
        </p:nvSpPr>
        <p:spPr>
          <a:xfrm>
            <a:off x="621517" y="462371"/>
            <a:ext cx="5648653" cy="519656"/>
          </a:xfrm>
        </p:spPr>
        <p:txBody>
          <a:bodyPr/>
          <a:lstStyle/>
          <a:p>
            <a:r>
              <a:rPr lang="en-US" kern="1200" dirty="0">
                <a:solidFill>
                  <a:schemeClr val="tx1"/>
                </a:solidFill>
              </a:rPr>
              <a:t>Chemoprevention!</a:t>
            </a:r>
            <a:endParaRPr lang="en-US" dirty="0">
              <a:solidFill>
                <a:schemeClr val="tx1"/>
              </a:solidFill>
            </a:endParaRPr>
          </a:p>
        </p:txBody>
      </p:sp>
      <p:pic>
        <p:nvPicPr>
          <p:cNvPr id="2" name="Content Placeholder 16" descr="A picture containing graphical user interface&#10;&#10;Description automatically generated"/>
          <p:cNvPicPr>
            <a:picLocks noChangeAspect="1"/>
          </p:cNvPicPr>
          <p:nvPr/>
        </p:nvPicPr>
        <p:blipFill>
          <a:blip r:embed="rId1"/>
          <a:stretch>
            <a:fillRect/>
          </a:stretch>
        </p:blipFill>
        <p:spPr>
          <a:xfrm>
            <a:off x="488841" y="722199"/>
            <a:ext cx="7733966" cy="4059351"/>
          </a:xfrm>
        </p:spPr>
      </p:pic>
      <p:pic>
        <p:nvPicPr>
          <p:cNvPr id="4" name="Content Placeholder 16" descr="A picture containing graphical user interface&#10;&#10;Description automatically generated"/>
          <p:cNvPicPr>
            <a:picLocks noChangeAspect="1"/>
          </p:cNvPicPr>
          <p:nvPr/>
        </p:nvPicPr>
        <p:blipFill>
          <a:blip r:embed="rId2" cstate="screen"/>
          <a:stretch>
            <a:fillRect/>
          </a:stretch>
        </p:blipFill>
        <p:spPr bwMode="auto">
          <a:xfrm>
            <a:off x="7501640" y="462371"/>
            <a:ext cx="4296742" cy="2255245"/>
          </a:xfrm>
          <a:prstGeom prst="rect">
            <a:avLst/>
          </a:prstGeom>
          <a:noFill/>
          <a:ln w="76200">
            <a:solidFill>
              <a:schemeClr val="tx1">
                <a:lumMod val="50000"/>
                <a:lumOff val="50000"/>
              </a:schemeClr>
            </a:solidFill>
            <a:miter lim="800000"/>
            <a:headEnd/>
            <a:tailEnd/>
          </a:ln>
        </p:spPr>
      </p:pic>
      <p:sp>
        <p:nvSpPr>
          <p:cNvPr id="8" name="Content Placeholder 5"/>
          <p:cNvSpPr txBox="1"/>
          <p:nvPr/>
        </p:nvSpPr>
        <p:spPr>
          <a:xfrm>
            <a:off x="913803" y="1024825"/>
            <a:ext cx="6587837" cy="4351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320" indent="-276225">
              <a:buFont typeface="Arial" panose="020B0604020202020204" pitchFamily="34" charset="0"/>
              <a:buNone/>
            </a:pPr>
            <a:endParaRPr lang="en-US" sz="2665" dirty="0"/>
          </a:p>
          <a:p>
            <a:pPr marL="288925" lvl="1" indent="0">
              <a:buNone/>
            </a:pPr>
            <a:r>
              <a:rPr lang="en-US" sz="2665" dirty="0"/>
              <a:t>50% decrease in clinical malaria</a:t>
            </a:r>
            <a:endParaRPr lang="en-US" sz="2665" dirty="0"/>
          </a:p>
          <a:p>
            <a:pPr marL="288925" lvl="1" indent="0">
              <a:buNone/>
            </a:pPr>
            <a:endParaRPr lang="en-US" sz="2665" dirty="0"/>
          </a:p>
          <a:p>
            <a:pPr marL="288925" lvl="1" indent="0">
              <a:buNone/>
            </a:pPr>
            <a:endParaRPr lang="en-US" sz="2665" dirty="0"/>
          </a:p>
          <a:p>
            <a:pPr marL="288925" lvl="1" indent="0">
              <a:buNone/>
            </a:pPr>
            <a:r>
              <a:rPr lang="en-US" sz="2665" dirty="0"/>
              <a:t>54% decrease in prevalence of infection</a:t>
            </a:r>
            <a:endParaRPr lang="en-US" sz="2665" dirty="0"/>
          </a:p>
          <a:p>
            <a:pPr marL="288925" lvl="1" indent="0">
              <a:buNone/>
            </a:pPr>
            <a:r>
              <a:rPr lang="en-US" sz="2665" dirty="0"/>
              <a:t>15% decrease in anemia</a:t>
            </a:r>
            <a:endParaRPr lang="en-US" sz="2665" dirty="0"/>
          </a:p>
          <a:p>
            <a:pPr marL="401320" indent="-276225">
              <a:buNone/>
            </a:pPr>
            <a:endParaRPr lang="en-US" sz="2665" kern="0" dirty="0"/>
          </a:p>
          <a:p>
            <a:endParaRPr lang="en-US" sz="2665" dirty="0"/>
          </a:p>
        </p:txBody>
      </p:sp>
      <p:pic>
        <p:nvPicPr>
          <p:cNvPr id="13" name="Graphic 12" descr="Stethoscope with solid fill"/>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6957" y="1181216"/>
            <a:ext cx="914400" cy="914400"/>
          </a:xfrm>
          <a:prstGeom prst="rect">
            <a:avLst/>
          </a:prstGeom>
        </p:spPr>
      </p:pic>
      <p:pic>
        <p:nvPicPr>
          <p:cNvPr id="14" name="Graphic 13" descr="Tired face outline with solid fill"/>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4122" y="2751874"/>
            <a:ext cx="914400" cy="914400"/>
          </a:xfrm>
          <a:prstGeom prst="rect">
            <a:avLst/>
          </a:prstGeom>
        </p:spPr>
      </p:pic>
      <p:pic>
        <p:nvPicPr>
          <p:cNvPr id="15" name="Graphic 14" descr="Brain in head with solid fill"/>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4244" y="4066339"/>
            <a:ext cx="914400" cy="914400"/>
          </a:xfrm>
          <a:prstGeom prst="rect">
            <a:avLst/>
          </a:prstGeom>
        </p:spPr>
      </p:pic>
      <p:pic>
        <p:nvPicPr>
          <p:cNvPr id="16" name="Graphic 15" descr="Mosquito with solid fill"/>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4244" y="5394960"/>
            <a:ext cx="914400" cy="914400"/>
          </a:xfrm>
          <a:prstGeom prst="rect">
            <a:avLst/>
          </a:prstGeom>
        </p:spPr>
      </p:pic>
      <p:sp>
        <p:nvSpPr>
          <p:cNvPr id="19" name="Content Placeholder 5"/>
          <p:cNvSpPr txBox="1"/>
          <p:nvPr/>
        </p:nvSpPr>
        <p:spPr>
          <a:xfrm>
            <a:off x="1158522" y="4219959"/>
            <a:ext cx="10466661" cy="4351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320" indent="-276225">
              <a:buNone/>
            </a:pPr>
            <a:r>
              <a:rPr lang="en-US" sz="2665" dirty="0">
                <a:solidFill>
                  <a:schemeClr val="bg1">
                    <a:lumMod val="50000"/>
                  </a:schemeClr>
                </a:solidFill>
              </a:rPr>
              <a:t>Increases in sustained attention in older children</a:t>
            </a:r>
            <a:endParaRPr lang="en-US" sz="2665" kern="0" dirty="0">
              <a:solidFill>
                <a:schemeClr val="bg1">
                  <a:lumMod val="50000"/>
                </a:schemeClr>
              </a:solidFill>
            </a:endParaRPr>
          </a:p>
          <a:p>
            <a:pPr marL="401320" indent="-276225">
              <a:buNone/>
            </a:pPr>
            <a:endParaRPr lang="en-US" sz="2665" kern="0" dirty="0">
              <a:solidFill>
                <a:schemeClr val="bg1">
                  <a:lumMod val="50000"/>
                </a:schemeClr>
              </a:solidFill>
            </a:endParaRPr>
          </a:p>
          <a:p>
            <a:pPr marL="401320" indent="-276225">
              <a:buNone/>
            </a:pPr>
            <a:r>
              <a:rPr lang="en-US" sz="2665" kern="0" dirty="0">
                <a:solidFill>
                  <a:schemeClr val="bg1">
                    <a:lumMod val="50000"/>
                  </a:schemeClr>
                </a:solidFill>
              </a:rPr>
              <a:t>Decreased prevalence in the surrounding community </a:t>
            </a:r>
            <a:endParaRPr lang="en-US" sz="2665" kern="0" dirty="0">
              <a:solidFill>
                <a:schemeClr val="bg1">
                  <a:lumMod val="50000"/>
                </a:schemeClr>
              </a:solidFill>
            </a:endParaRPr>
          </a:p>
          <a:p>
            <a:pPr marL="401320" indent="-276225">
              <a:buNone/>
            </a:pPr>
            <a:r>
              <a:rPr lang="en-US" sz="2665" kern="0" dirty="0">
                <a:solidFill>
                  <a:schemeClr val="bg1">
                    <a:lumMod val="50000"/>
                  </a:schemeClr>
                </a:solidFill>
              </a:rPr>
              <a:t>(one </a:t>
            </a:r>
            <a:r>
              <a:rPr lang="en-US" sz="2665" kern="0" dirty="0" err="1">
                <a:solidFill>
                  <a:schemeClr val="bg1">
                    <a:lumMod val="50000"/>
                  </a:schemeClr>
                </a:solidFill>
              </a:rPr>
              <a:t>IPTsc</a:t>
            </a:r>
            <a:r>
              <a:rPr lang="en-US" sz="2665" kern="0" dirty="0">
                <a:solidFill>
                  <a:schemeClr val="bg1">
                    <a:lumMod val="50000"/>
                  </a:schemeClr>
                </a:solidFill>
              </a:rPr>
              <a:t> study + one SMC in older children)</a:t>
            </a:r>
            <a:endParaRPr lang="en-US" sz="2665" kern="0" dirty="0">
              <a:solidFill>
                <a:schemeClr val="bg1">
                  <a:lumMod val="50000"/>
                </a:schemeClr>
              </a:solidFill>
            </a:endParaRPr>
          </a:p>
          <a:p>
            <a:pPr marL="0" indent="0">
              <a:buNone/>
            </a:pPr>
            <a:endParaRPr lang="en-US" sz="2665" dirty="0">
              <a:solidFill>
                <a:schemeClr val="bg1">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1" cstate="screen"/>
          <a:srcRect/>
          <a:stretch>
            <a:fillRect/>
          </a:stretch>
        </p:blipFill>
        <p:spPr bwMode="auto">
          <a:xfrm>
            <a:off x="482598" y="245093"/>
            <a:ext cx="3878105" cy="220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nvGraphicFramePr>
        <p:xfrm>
          <a:off x="2362202" y="4748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Coffin outline"/>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43600" y="736600"/>
            <a:ext cx="914400" cy="914400"/>
          </a:xfrm>
          <a:prstGeom prst="rect">
            <a:avLst/>
          </a:prstGeom>
        </p:spPr>
      </p:pic>
      <p:pic>
        <p:nvPicPr>
          <p:cNvPr id="7" name="Graphic 6" descr="Stethoscope with solid fill"/>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29200" y="2403061"/>
            <a:ext cx="914400" cy="914400"/>
          </a:xfrm>
          <a:prstGeom prst="rect">
            <a:avLst/>
          </a:prstGeom>
        </p:spPr>
      </p:pic>
      <p:pic>
        <p:nvPicPr>
          <p:cNvPr id="8" name="Graphic 7" descr="Medicine with solid fill"/>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35750" y="2413000"/>
            <a:ext cx="914400" cy="914400"/>
          </a:xfrm>
          <a:prstGeom prst="rect">
            <a:avLst/>
          </a:prstGeom>
        </p:spPr>
      </p:pic>
      <p:pic>
        <p:nvPicPr>
          <p:cNvPr id="9" name="Graphic 8" descr="Tired face outline with solid fill"/>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21100" y="4168913"/>
            <a:ext cx="914400" cy="914400"/>
          </a:xfrm>
          <a:prstGeom prst="rect">
            <a:avLst/>
          </a:prstGeom>
        </p:spPr>
      </p:pic>
      <p:pic>
        <p:nvPicPr>
          <p:cNvPr id="10" name="Graphic 9" descr="Brain in head with solid fill"/>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17096" y="4165600"/>
            <a:ext cx="914400" cy="914400"/>
          </a:xfrm>
          <a:prstGeom prst="rect">
            <a:avLst/>
          </a:prstGeom>
        </p:spPr>
      </p:pic>
      <p:pic>
        <p:nvPicPr>
          <p:cNvPr id="11" name="Graphic 10" descr="Mosquito with solid fill"/>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37500" y="4165600"/>
            <a:ext cx="914400" cy="914400"/>
          </a:xfrm>
          <a:prstGeom prst="rect">
            <a:avLst/>
          </a:prstGeom>
        </p:spPr>
      </p:pic>
    </p:spTree>
    <p:custDataLst>
      <p:tags r:id="rId19"/>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1600201"/>
            <a:ext cx="3124200" cy="4525963"/>
          </a:xfrm>
        </p:spPr>
        <p:txBody>
          <a:bodyPr/>
          <a:lstStyle/>
          <a:p>
            <a:pPr marL="0" indent="0">
              <a:buNone/>
            </a:pPr>
            <a:r>
              <a:rPr lang="en-US" dirty="0"/>
              <a:t>Malaria is the </a:t>
            </a:r>
            <a:r>
              <a:rPr lang="en-US" u="sng" dirty="0"/>
              <a:t>leading cause of death</a:t>
            </a:r>
            <a:r>
              <a:rPr lang="en-US" dirty="0"/>
              <a:t> in 5-14yo in sub-Saharan Africa</a:t>
            </a:r>
            <a:endParaRPr lang="en-US" dirty="0"/>
          </a:p>
        </p:txBody>
      </p:sp>
      <p:pic>
        <p:nvPicPr>
          <p:cNvPr id="4" name="Graphic 3" descr="Coffin outline"/>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79783" y="388938"/>
            <a:ext cx="914400" cy="914400"/>
          </a:xfrm>
          <a:prstGeom prst="rect">
            <a:avLst/>
          </a:prstGeom>
        </p:spPr>
      </p:pic>
      <p:sp>
        <p:nvSpPr>
          <p:cNvPr id="5" name="TextBox 4"/>
          <p:cNvSpPr txBox="1"/>
          <p:nvPr/>
        </p:nvSpPr>
        <p:spPr>
          <a:xfrm>
            <a:off x="4114801" y="6141029"/>
            <a:ext cx="5334122" cy="830997"/>
          </a:xfrm>
          <a:prstGeom prst="rect">
            <a:avLst/>
          </a:prstGeom>
          <a:noFill/>
        </p:spPr>
        <p:txBody>
          <a:bodyPr wrap="square" rtlCol="0">
            <a:spAutoFit/>
          </a:bodyPr>
          <a:lstStyle/>
          <a:p>
            <a:r>
              <a:rPr lang="en-US" sz="1200" b="0" i="0" dirty="0">
                <a:solidFill>
                  <a:schemeClr val="bg1">
                    <a:lumMod val="65000"/>
                  </a:schemeClr>
                </a:solidFill>
                <a:effectLst/>
                <a:latin typeface="Archivo"/>
              </a:rPr>
              <a:t>Institute for Health Metrics and Evaluation (IHME). </a:t>
            </a:r>
            <a:endParaRPr lang="en-US" sz="1200" b="0" i="0" dirty="0">
              <a:solidFill>
                <a:schemeClr val="bg1">
                  <a:lumMod val="65000"/>
                </a:schemeClr>
              </a:solidFill>
              <a:effectLst/>
              <a:latin typeface="Archivo"/>
            </a:endParaRPr>
          </a:p>
          <a:p>
            <a:r>
              <a:rPr lang="en-US" sz="1200" b="1" i="0" dirty="0">
                <a:solidFill>
                  <a:schemeClr val="bg1">
                    <a:lumMod val="65000"/>
                  </a:schemeClr>
                </a:solidFill>
                <a:effectLst/>
                <a:latin typeface="Archivo"/>
              </a:rPr>
              <a:t>GBD Compare Data Visualization</a:t>
            </a:r>
            <a:r>
              <a:rPr lang="en-US" sz="1200" b="0" i="0" dirty="0">
                <a:solidFill>
                  <a:schemeClr val="bg1">
                    <a:lumMod val="65000"/>
                  </a:schemeClr>
                </a:solidFill>
                <a:effectLst/>
                <a:latin typeface="Archivo"/>
              </a:rPr>
              <a:t>. Seattle, WA: IHME, University of Washington, 2020.</a:t>
            </a:r>
            <a:endParaRPr lang="en-US" sz="1200" b="0" i="0" dirty="0">
              <a:solidFill>
                <a:schemeClr val="bg1">
                  <a:lumMod val="65000"/>
                </a:schemeClr>
              </a:solidFill>
              <a:effectLst/>
              <a:latin typeface="Archivo"/>
            </a:endParaRPr>
          </a:p>
          <a:p>
            <a:r>
              <a:rPr lang="en-US" sz="1200" b="0" i="0" dirty="0">
                <a:solidFill>
                  <a:schemeClr val="bg1">
                    <a:lumMod val="65000"/>
                  </a:schemeClr>
                </a:solidFill>
                <a:effectLst/>
                <a:latin typeface="Archivo"/>
              </a:rPr>
              <a:t> Available from </a:t>
            </a:r>
            <a:r>
              <a:rPr lang="en-US" sz="1200" b="0" i="0" dirty="0">
                <a:solidFill>
                  <a:schemeClr val="bg1">
                    <a:lumMod val="65000"/>
                  </a:schemeClr>
                </a:solidFill>
                <a:effectLst/>
                <a:latin typeface="Archivo"/>
                <a:hlinkClick r:id="rId3"/>
              </a:rPr>
              <a:t>http://vizhub.healthdata.org/gbd-compare</a:t>
            </a:r>
            <a:r>
              <a:rPr lang="en-US" sz="1200" b="0" i="0" dirty="0">
                <a:solidFill>
                  <a:schemeClr val="bg1">
                    <a:lumMod val="65000"/>
                  </a:schemeClr>
                </a:solidFill>
                <a:effectLst/>
                <a:latin typeface="Archivo"/>
              </a:rPr>
              <a:t>. (Accessed 27Sept2023)</a:t>
            </a:r>
            <a:endParaRPr lang="en-US" sz="1200" dirty="0">
              <a:solidFill>
                <a:schemeClr val="bg1">
                  <a:lumMod val="65000"/>
                </a:schemeClr>
              </a:solidFill>
            </a:endParaRPr>
          </a:p>
        </p:txBody>
      </p:sp>
      <p:pic>
        <p:nvPicPr>
          <p:cNvPr id="6" name="Picture 5"/>
          <p:cNvPicPr>
            <a:picLocks noChangeAspect="1"/>
          </p:cNvPicPr>
          <p:nvPr/>
        </p:nvPicPr>
        <p:blipFill>
          <a:blip r:embed="rId4"/>
          <a:stretch>
            <a:fillRect/>
          </a:stretch>
        </p:blipFill>
        <p:spPr>
          <a:xfrm>
            <a:off x="4114800" y="335416"/>
            <a:ext cx="7467600" cy="5549876"/>
          </a:xfrm>
          <a:prstGeom prst="rect">
            <a:avLst/>
          </a:prstGeom>
        </p:spPr>
      </p:pic>
      <p:sp>
        <p:nvSpPr>
          <p:cNvPr id="7" name="Rectangle 6"/>
          <p:cNvSpPr/>
          <p:nvPr/>
        </p:nvSpPr>
        <p:spPr>
          <a:xfrm>
            <a:off x="4114800" y="274638"/>
            <a:ext cx="7467600" cy="2797106"/>
          </a:xfrm>
          <a:prstGeom prst="rect">
            <a:avLst/>
          </a:prstGeom>
          <a:solidFill>
            <a:schemeClr val="bg1">
              <a:alpha val="667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14800" y="4625008"/>
            <a:ext cx="7467600" cy="1258957"/>
          </a:xfrm>
          <a:prstGeom prst="rect">
            <a:avLst/>
          </a:prstGeom>
          <a:solidFill>
            <a:schemeClr val="bg1">
              <a:alpha val="667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14800" y="3071744"/>
            <a:ext cx="1391024" cy="1631451"/>
          </a:xfrm>
          <a:prstGeom prst="rect">
            <a:avLst/>
          </a:prstGeom>
          <a:solidFill>
            <a:schemeClr val="bg1">
              <a:alpha val="667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434294" y="3071744"/>
            <a:ext cx="3148106" cy="1659282"/>
          </a:xfrm>
          <a:prstGeom prst="rect">
            <a:avLst/>
          </a:prstGeom>
          <a:solidFill>
            <a:schemeClr val="bg1">
              <a:alpha val="667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6915"/>
            <a:ext cx="10972800" cy="1143000"/>
          </a:xfrm>
        </p:spPr>
        <p:txBody>
          <a:bodyPr>
            <a:normAutofit fontScale="90000"/>
          </a:bodyPr>
          <a:lstStyle/>
          <a:p>
            <a:r>
              <a:rPr lang="en-US" dirty="0"/>
              <a:t>Clinical malaria is common in school-age children</a:t>
            </a:r>
            <a:endParaRPr lang="en-US" dirty="0"/>
          </a:p>
        </p:txBody>
      </p:sp>
      <p:pic>
        <p:nvPicPr>
          <p:cNvPr id="4" name="Graphic 3" descr="Stethoscope with solid fill"/>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5287" y="504239"/>
            <a:ext cx="914400" cy="914400"/>
          </a:xfrm>
          <a:prstGeom prst="rect">
            <a:avLst/>
          </a:prstGeom>
        </p:spPr>
      </p:pic>
      <p:pic>
        <p:nvPicPr>
          <p:cNvPr id="5" name="Graphic 4" descr="Medicine with solid fill"/>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8600" y="1594150"/>
            <a:ext cx="914400" cy="914400"/>
          </a:xfrm>
          <a:prstGeom prst="rect">
            <a:avLst/>
          </a:prstGeom>
        </p:spPr>
      </p:pic>
      <p:sp>
        <p:nvSpPr>
          <p:cNvPr id="9" name="TextBox 8"/>
          <p:cNvSpPr txBox="1"/>
          <p:nvPr/>
        </p:nvSpPr>
        <p:spPr>
          <a:xfrm>
            <a:off x="531178" y="6353761"/>
            <a:ext cx="2244204" cy="276999"/>
          </a:xfrm>
          <a:prstGeom prst="rect">
            <a:avLst/>
          </a:prstGeom>
          <a:noFill/>
        </p:spPr>
        <p:txBody>
          <a:bodyPr wrap="none" rtlCol="0">
            <a:spAutoFit/>
          </a:bodyPr>
          <a:lstStyle/>
          <a:p>
            <a:r>
              <a:rPr lang="en-US" sz="1200" dirty="0">
                <a:solidFill>
                  <a:schemeClr val="bg1">
                    <a:lumMod val="50000"/>
                  </a:schemeClr>
                </a:solidFill>
              </a:rPr>
              <a:t>Malawi ICEMR. unpublished data</a:t>
            </a:r>
            <a:endParaRPr lang="en-US" sz="1200" dirty="0">
              <a:solidFill>
                <a:schemeClr val="bg1">
                  <a:lumMod val="50000"/>
                </a:schemeClr>
              </a:solidFill>
            </a:endParaRPr>
          </a:p>
        </p:txBody>
      </p:sp>
      <p:graphicFrame>
        <p:nvGraphicFramePr>
          <p:cNvPr id="10" name="Chart 9"/>
          <p:cNvGraphicFramePr/>
          <p:nvPr/>
        </p:nvGraphicFramePr>
        <p:xfrm>
          <a:off x="1447800" y="1905000"/>
          <a:ext cx="9829800" cy="4267200"/>
        </p:xfrm>
        <a:graphic>
          <a:graphicData uri="http://schemas.openxmlformats.org/drawingml/2006/chart">
            <c:chart xmlns:c="http://schemas.openxmlformats.org/drawingml/2006/chart" xmlns:r="http://schemas.openxmlformats.org/officeDocument/2006/relationships" r:id="rId1"/>
          </a:graphicData>
        </a:graphic>
      </p:graphicFrame>
      <p:sp>
        <p:nvSpPr>
          <p:cNvPr id="7" name="TextBox 6"/>
          <p:cNvSpPr txBox="1"/>
          <p:nvPr/>
        </p:nvSpPr>
        <p:spPr>
          <a:xfrm>
            <a:off x="3283034" y="1208983"/>
            <a:ext cx="8216239" cy="646331"/>
          </a:xfrm>
          <a:prstGeom prst="rect">
            <a:avLst/>
          </a:prstGeom>
          <a:noFill/>
          <a:ln>
            <a:solidFill>
              <a:schemeClr val="tx1"/>
            </a:solidFill>
          </a:ln>
        </p:spPr>
        <p:txBody>
          <a:bodyPr wrap="square" rtlCol="0">
            <a:spAutoFit/>
          </a:bodyPr>
          <a:lstStyle/>
          <a:p>
            <a:r>
              <a:rPr lang="en-US" sz="3600" dirty="0">
                <a:solidFill>
                  <a:srgbClr val="C00000"/>
                </a:solidFill>
                <a:sym typeface="Wingdings" panose="05000000000000000000" pitchFamily="2" charset="2"/>
              </a:rPr>
              <a:t> Costs to families and health systems</a:t>
            </a:r>
            <a:endParaRPr lang="en-US" sz="36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114801" y="3879273"/>
            <a:ext cx="8077200" cy="2978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295401" y="422234"/>
            <a:ext cx="11353800" cy="1143000"/>
          </a:xfrm>
        </p:spPr>
        <p:txBody>
          <a:bodyPr>
            <a:normAutofit/>
          </a:bodyPr>
          <a:lstStyle/>
          <a:p>
            <a:r>
              <a:rPr lang="en-US" sz="3600" dirty="0"/>
              <a:t>Parasite prevalence peaks in school-age children</a:t>
            </a:r>
            <a:endParaRPr lang="en-US" sz="3600" dirty="0"/>
          </a:p>
        </p:txBody>
      </p:sp>
      <p:pic>
        <p:nvPicPr>
          <p:cNvPr id="4" name="Graphic 3" descr="Tired face outline with solid fill"/>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59438" y="323850"/>
            <a:ext cx="914400" cy="914400"/>
          </a:xfrm>
          <a:prstGeom prst="rect">
            <a:avLst/>
          </a:prstGeom>
        </p:spPr>
      </p:pic>
      <p:pic>
        <p:nvPicPr>
          <p:cNvPr id="2" name="Picture 2" descr="IMG026"/>
          <p:cNvPicPr>
            <a:picLocks noChangeAspect="1" noChangeArrowheads="1"/>
          </p:cNvPicPr>
          <p:nvPr/>
        </p:nvPicPr>
        <p:blipFill rotWithShape="1">
          <a:blip r:embed="rId3" cstate="screen"/>
          <a:stretch>
            <a:fillRect/>
          </a:stretch>
        </p:blipFill>
        <p:spPr bwMode="auto">
          <a:xfrm>
            <a:off x="3942302" y="1490709"/>
            <a:ext cx="3756937" cy="2504624"/>
          </a:xfrm>
          <a:prstGeom prst="rect">
            <a:avLst/>
          </a:prstGeom>
          <a:noFill/>
        </p:spPr>
      </p:pic>
      <p:pic>
        <p:nvPicPr>
          <p:cNvPr id="8" name="Picture 7" descr="Letter&#10;&#10;Description automatically generated with medium confidence"/>
          <p:cNvPicPr>
            <a:picLocks noChangeAspect="1"/>
          </p:cNvPicPr>
          <p:nvPr/>
        </p:nvPicPr>
        <p:blipFill>
          <a:blip r:embed="rId4" cstate="screen"/>
          <a:stretch>
            <a:fillRect/>
          </a:stretch>
        </p:blipFill>
        <p:spPr>
          <a:xfrm>
            <a:off x="894471" y="2000250"/>
            <a:ext cx="2242812" cy="4248150"/>
          </a:xfrm>
          <a:prstGeom prst="rect">
            <a:avLst/>
          </a:prstGeom>
        </p:spPr>
      </p:pic>
      <p:sp>
        <p:nvSpPr>
          <p:cNvPr id="9" name="TextBox 8"/>
          <p:cNvSpPr txBox="1"/>
          <p:nvPr/>
        </p:nvSpPr>
        <p:spPr>
          <a:xfrm>
            <a:off x="259438" y="3524250"/>
            <a:ext cx="3886200" cy="2031325"/>
          </a:xfrm>
          <a:prstGeom prst="rect">
            <a:avLst/>
          </a:prstGeom>
          <a:solidFill>
            <a:schemeClr val="bg1">
              <a:lumMod val="95000"/>
            </a:schemeClr>
          </a:solidFill>
        </p:spPr>
        <p:txBody>
          <a:bodyPr wrap="square">
            <a:spAutoFit/>
          </a:bodyPr>
          <a:lstStyle/>
          <a:p>
            <a:pPr marL="0" marR="0" latinLnBrk="1">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33333"/>
                </a:solidFill>
                <a:effectLst/>
                <a:latin typeface="Monaco" pitchFamily="2" charset="77"/>
                <a:ea typeface="Times New Roman" panose="02020603050405020304" pitchFamily="18" charset="0"/>
                <a:cs typeface="Courier New" panose="02070309020205020404" pitchFamily="49" charset="0"/>
              </a:rPr>
              <a:t>The children in whose blood there may be very numerous parasites do not appear ill They run about or </a:t>
            </a:r>
            <a:r>
              <a:rPr lang="en-US" sz="1800" dirty="0">
                <a:solidFill>
                  <a:srgbClr val="333333"/>
                </a:solidFill>
                <a:effectLst/>
                <a:highlight>
                  <a:srgbClr val="FFFF00"/>
                </a:highlight>
                <a:latin typeface="Monaco" pitchFamily="2" charset="77"/>
                <a:ea typeface="Times New Roman" panose="02020603050405020304" pitchFamily="18" charset="0"/>
                <a:cs typeface="Courier New" panose="02070309020205020404" pitchFamily="49" charset="0"/>
              </a:rPr>
              <a:t>attend   school</a:t>
            </a:r>
            <a:r>
              <a:rPr lang="en-US" sz="1800" dirty="0">
                <a:solidFill>
                  <a:srgbClr val="333333"/>
                </a:solidFill>
                <a:effectLst/>
                <a:latin typeface="Monaco" pitchFamily="2" charset="77"/>
                <a:ea typeface="Times New Roman" panose="02020603050405020304" pitchFamily="18" charset="0"/>
                <a:cs typeface="Courier New" panose="02070309020205020404" pitchFamily="49" charset="0"/>
              </a:rPr>
              <a:t> and present none of the well-known symptoms of a malarial attack.</a:t>
            </a:r>
            <a:r>
              <a:rPr lang="en-US" sz="1800" dirty="0">
                <a:effectLst/>
              </a:rPr>
              <a:t> </a:t>
            </a:r>
            <a:endParaRPr lang="en-US" sz="1800" dirty="0"/>
          </a:p>
        </p:txBody>
      </p:sp>
      <p:pic>
        <p:nvPicPr>
          <p:cNvPr id="11" name="Picture 10"/>
          <p:cNvPicPr>
            <a:picLocks noChangeAspect="1"/>
          </p:cNvPicPr>
          <p:nvPr/>
        </p:nvPicPr>
        <p:blipFill rotWithShape="1">
          <a:blip r:embed="rId5" cstate="screen"/>
          <a:srcRect t="12311"/>
          <a:stretch>
            <a:fillRect/>
          </a:stretch>
        </p:blipFill>
        <p:spPr>
          <a:xfrm>
            <a:off x="7498005" y="3337178"/>
            <a:ext cx="4572000" cy="2405467"/>
          </a:xfrm>
          <a:prstGeom prst="rect">
            <a:avLst/>
          </a:prstGeom>
        </p:spPr>
      </p:pic>
      <p:sp>
        <p:nvSpPr>
          <p:cNvPr id="12" name="TextBox 11"/>
          <p:cNvSpPr txBox="1"/>
          <p:nvPr/>
        </p:nvSpPr>
        <p:spPr>
          <a:xfrm>
            <a:off x="7398961" y="2419855"/>
            <a:ext cx="4770088" cy="646331"/>
          </a:xfrm>
          <a:prstGeom prst="rect">
            <a:avLst/>
          </a:prstGeom>
          <a:noFill/>
        </p:spPr>
        <p:txBody>
          <a:bodyPr wrap="none" rtlCol="0">
            <a:spAutoFit/>
          </a:bodyPr>
          <a:lstStyle/>
          <a:p>
            <a:r>
              <a:rPr lang="en-US" b="0" i="0" dirty="0">
                <a:solidFill>
                  <a:srgbClr val="242424"/>
                </a:solidFill>
                <a:effectLst/>
                <a:highlight>
                  <a:srgbClr val="FFFFFF"/>
                </a:highlight>
                <a:latin typeface="Aptos" panose="020B0004020202020204" pitchFamily="34" charset="0"/>
              </a:rPr>
              <a:t>Parasite prevalence by age group in </a:t>
            </a:r>
            <a:endParaRPr lang="en-US" b="0" i="0" dirty="0">
              <a:solidFill>
                <a:srgbClr val="242424"/>
              </a:solidFill>
              <a:effectLst/>
              <a:highlight>
                <a:srgbClr val="FFFFFF"/>
              </a:highlight>
              <a:latin typeface="Aptos" panose="020B0004020202020204" pitchFamily="34" charset="0"/>
            </a:endParaRPr>
          </a:p>
          <a:p>
            <a:r>
              <a:rPr lang="en-US" b="0" i="0" dirty="0">
                <a:solidFill>
                  <a:srgbClr val="242424"/>
                </a:solidFill>
                <a:effectLst/>
                <a:highlight>
                  <a:srgbClr val="FFFFFF"/>
                </a:highlight>
                <a:latin typeface="Aptos" panose="020B0004020202020204" pitchFamily="34" charset="0"/>
              </a:rPr>
              <a:t>community survey from  </a:t>
            </a:r>
            <a:r>
              <a:rPr lang="en-US" b="0" i="0" dirty="0" err="1">
                <a:solidFill>
                  <a:srgbClr val="242424"/>
                </a:solidFill>
                <a:effectLst/>
                <a:highlight>
                  <a:srgbClr val="FFFFFF"/>
                </a:highlight>
                <a:latin typeface="Aptos" panose="020B0004020202020204" pitchFamily="34" charset="0"/>
              </a:rPr>
              <a:t>Sapone</a:t>
            </a:r>
            <a:r>
              <a:rPr lang="en-US" b="0" i="0" dirty="0">
                <a:solidFill>
                  <a:srgbClr val="242424"/>
                </a:solidFill>
                <a:effectLst/>
                <a:highlight>
                  <a:srgbClr val="FFFFFF"/>
                </a:highlight>
                <a:latin typeface="Aptos" panose="020B0004020202020204" pitchFamily="34" charset="0"/>
              </a:rPr>
              <a:t>, Burkina Faso</a:t>
            </a:r>
            <a:endParaRPr lang="en-US" dirty="0"/>
          </a:p>
        </p:txBody>
      </p:sp>
      <p:sp>
        <p:nvSpPr>
          <p:cNvPr id="29" name="TextBox 28"/>
          <p:cNvSpPr txBox="1"/>
          <p:nvPr/>
        </p:nvSpPr>
        <p:spPr>
          <a:xfrm>
            <a:off x="8927033" y="6417232"/>
            <a:ext cx="2374368" cy="276999"/>
          </a:xfrm>
          <a:prstGeom prst="rect">
            <a:avLst/>
          </a:prstGeom>
          <a:noFill/>
        </p:spPr>
        <p:txBody>
          <a:bodyPr wrap="none" rtlCol="0">
            <a:spAutoFit/>
          </a:bodyPr>
          <a:lstStyle/>
          <a:p>
            <a:r>
              <a:rPr lang="en-US" sz="1200" dirty="0" err="1">
                <a:solidFill>
                  <a:schemeClr val="bg1">
                    <a:lumMod val="50000"/>
                  </a:schemeClr>
                </a:solidFill>
              </a:rPr>
              <a:t>Drakeley</a:t>
            </a:r>
            <a:r>
              <a:rPr lang="en-US" sz="1200" dirty="0">
                <a:solidFill>
                  <a:schemeClr val="bg1">
                    <a:lumMod val="50000"/>
                  </a:schemeClr>
                </a:solidFill>
              </a:rPr>
              <a:t> et al. unpublished data</a:t>
            </a:r>
            <a:endParaRPr lang="en-US" sz="1200"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p:nvPr/>
        </p:nvSpPr>
        <p:spPr>
          <a:xfrm>
            <a:off x="5661025" y="1752600"/>
            <a:ext cx="6530975" cy="5638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52% parasite positive</a:t>
            </a:r>
            <a:endParaRPr lang="en-US" dirty="0"/>
          </a:p>
          <a:p>
            <a:r>
              <a:rPr lang="en-US" dirty="0"/>
              <a:t>22% anemic</a:t>
            </a:r>
            <a:endParaRPr lang="en-US" dirty="0"/>
          </a:p>
          <a:p>
            <a:r>
              <a:rPr lang="en-US" dirty="0"/>
              <a:t>19% report feeling unwell</a:t>
            </a:r>
            <a:endParaRPr lang="en-US" dirty="0"/>
          </a:p>
          <a:p>
            <a:endParaRPr lang="en-US" dirty="0"/>
          </a:p>
          <a:p>
            <a:pPr>
              <a:buFont typeface="Wingdings" panose="05000000000000000000" pitchFamily="2" charset="2"/>
              <a:buChar char="à"/>
            </a:pPr>
            <a:r>
              <a:rPr lang="en-US" dirty="0">
                <a:sym typeface="Wingdings" panose="05000000000000000000" pitchFamily="2" charset="2"/>
              </a:rPr>
              <a:t>School-absences, decreased cognitive function, decreased learning</a:t>
            </a:r>
            <a:endParaRPr lang="en-US" dirty="0">
              <a:sym typeface="Wingdings" panose="05000000000000000000" pitchFamily="2" charset="2"/>
            </a:endParaRPr>
          </a:p>
          <a:p>
            <a:pPr marL="0" indent="0">
              <a:buFont typeface="Arial" panose="020B0604020202020204" pitchFamily="34" charset="0"/>
              <a:buNone/>
            </a:pPr>
            <a:endParaRPr lang="en-US" dirty="0">
              <a:sym typeface="Wingdings" panose="05000000000000000000" pitchFamily="2" charset="2"/>
            </a:endParaRPr>
          </a:p>
          <a:p>
            <a:pPr marL="0" indent="0">
              <a:buFont typeface="Arial" panose="020B0604020202020204" pitchFamily="34" charset="0"/>
              <a:buNone/>
            </a:pPr>
            <a:r>
              <a:rPr lang="en-US" b="1" dirty="0">
                <a:solidFill>
                  <a:srgbClr val="C00000"/>
                </a:solidFill>
                <a:sym typeface="Wingdings" panose="05000000000000000000" pitchFamily="2" charset="2"/>
              </a:rPr>
              <a:t>= Failure to achieve full potential</a:t>
            </a:r>
            <a:endParaRPr lang="en-US" b="1" dirty="0">
              <a:solidFill>
                <a:srgbClr val="C00000"/>
              </a:solidFill>
            </a:endParaRPr>
          </a:p>
        </p:txBody>
      </p:sp>
      <p:sp>
        <p:nvSpPr>
          <p:cNvPr id="7" name="Title 6"/>
          <p:cNvSpPr>
            <a:spLocks noGrp="1"/>
          </p:cNvSpPr>
          <p:nvPr>
            <p:ph type="title"/>
          </p:nvPr>
        </p:nvSpPr>
        <p:spPr/>
        <p:txBody>
          <a:bodyPr>
            <a:normAutofit fontScale="90000"/>
          </a:bodyPr>
          <a:lstStyle/>
          <a:p>
            <a:endParaRPr lang="en-US" sz="3600" dirty="0"/>
          </a:p>
        </p:txBody>
      </p:sp>
      <p:pic>
        <p:nvPicPr>
          <p:cNvPr id="4" name="Graphic 3" descr="Tired face outline with solid fill"/>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295881" y="1916426"/>
            <a:ext cx="914400" cy="914400"/>
          </a:xfrm>
          <a:prstGeom prst="rect">
            <a:avLst/>
          </a:prstGeom>
        </p:spPr>
      </p:pic>
      <p:pic>
        <p:nvPicPr>
          <p:cNvPr id="5" name="Graphic 4" descr="Brain in head with solid fill"/>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587" y="3270887"/>
            <a:ext cx="914400" cy="914400"/>
          </a:xfrm>
          <a:prstGeom prst="rect">
            <a:avLst/>
          </a:prstGeom>
        </p:spPr>
      </p:pic>
      <p:pic>
        <p:nvPicPr>
          <p:cNvPr id="6" name="Picture 5" descr="A picture containing text, outdoor, grass, tree&#10;&#10;Description automatically generated"/>
          <p:cNvPicPr>
            <a:picLocks noChangeAspect="1"/>
          </p:cNvPicPr>
          <p:nvPr/>
        </p:nvPicPr>
        <p:blipFill>
          <a:blip r:embed="rId5" cstate="screen"/>
          <a:stretch>
            <a:fillRect/>
          </a:stretch>
        </p:blipFill>
        <p:spPr>
          <a:xfrm>
            <a:off x="358013" y="1752600"/>
            <a:ext cx="4922774" cy="3276600"/>
          </a:xfrm>
          <a:prstGeom prst="rect">
            <a:avLst/>
          </a:prstGeom>
        </p:spPr>
      </p:pic>
      <p:sp>
        <p:nvSpPr>
          <p:cNvPr id="2" name="TextBox 1"/>
          <p:cNvSpPr txBox="1"/>
          <p:nvPr/>
        </p:nvSpPr>
        <p:spPr>
          <a:xfrm>
            <a:off x="403987" y="6370506"/>
            <a:ext cx="3353803" cy="276999"/>
          </a:xfrm>
          <a:prstGeom prst="rect">
            <a:avLst/>
          </a:prstGeom>
          <a:noFill/>
        </p:spPr>
        <p:txBody>
          <a:bodyPr wrap="none" rtlCol="0">
            <a:spAutoFit/>
          </a:bodyPr>
          <a:lstStyle/>
          <a:p>
            <a:r>
              <a:rPr lang="en-US" sz="1200" dirty="0">
                <a:solidFill>
                  <a:schemeClr val="bg1">
                    <a:lumMod val="65000"/>
                  </a:schemeClr>
                </a:solidFill>
              </a:rPr>
              <a:t>Sixpence </a:t>
            </a:r>
            <a:r>
              <a:rPr lang="en-US" sz="1200" i="1" dirty="0">
                <a:solidFill>
                  <a:schemeClr val="bg1">
                    <a:lumMod val="65000"/>
                  </a:schemeClr>
                </a:solidFill>
              </a:rPr>
              <a:t>et al. Lancet </a:t>
            </a:r>
            <a:r>
              <a:rPr lang="en-US" sz="1200" i="1" dirty="0" err="1">
                <a:solidFill>
                  <a:schemeClr val="bg1">
                    <a:lumMod val="65000"/>
                  </a:schemeClr>
                </a:solidFill>
              </a:rPr>
              <a:t>eClinicalMedicine</a:t>
            </a:r>
            <a:r>
              <a:rPr lang="en-US" sz="1200" i="1" dirty="0">
                <a:solidFill>
                  <a:schemeClr val="bg1">
                    <a:lumMod val="65000"/>
                  </a:schemeClr>
                </a:solidFill>
              </a:rPr>
              <a:t>, 2024</a:t>
            </a:r>
            <a:endParaRPr lang="en-US" sz="1200" dirty="0">
              <a:solidFill>
                <a:schemeClr val="bg1">
                  <a:lumMod val="65000"/>
                </a:schemeClr>
              </a:solidFill>
            </a:endParaRPr>
          </a:p>
        </p:txBody>
      </p:sp>
      <p:sp>
        <p:nvSpPr>
          <p:cNvPr id="9" name="Title 1"/>
          <p:cNvSpPr txBox="1"/>
          <p:nvPr/>
        </p:nvSpPr>
        <p:spPr>
          <a:xfrm>
            <a:off x="403987" y="210495"/>
            <a:ext cx="10972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Consequences of high prevalence</a:t>
            </a:r>
            <a:endParaRPr lang="en-US"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609600" y="274638"/>
            <a:ext cx="109728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School-age children are the primary reservoir of community </a:t>
            </a:r>
            <a:r>
              <a:rPr lang="en-US" u="sng" dirty="0"/>
              <a:t>transmission</a:t>
            </a:r>
            <a:endParaRPr lang="en-US" u="sng" dirty="0"/>
          </a:p>
        </p:txBody>
      </p:sp>
      <p:pic>
        <p:nvPicPr>
          <p:cNvPr id="5" name="Graphic 4" descr="Mosquito with solid fill"/>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81000" y="699169"/>
            <a:ext cx="914400" cy="914400"/>
          </a:xfrm>
          <a:prstGeom prst="rect">
            <a:avLst/>
          </a:prstGeom>
        </p:spPr>
      </p:pic>
      <p:pic>
        <p:nvPicPr>
          <p:cNvPr id="18" name="Picture 17"/>
          <p:cNvPicPr>
            <a:picLocks noChangeAspect="1"/>
          </p:cNvPicPr>
          <p:nvPr/>
        </p:nvPicPr>
        <p:blipFill>
          <a:blip r:embed="rId3" cstate="screen"/>
          <a:stretch>
            <a:fillRect/>
          </a:stretch>
        </p:blipFill>
        <p:spPr>
          <a:xfrm flipH="1">
            <a:off x="6272046" y="4646879"/>
            <a:ext cx="999012" cy="601405"/>
          </a:xfrm>
          <a:prstGeom prst="roundRect">
            <a:avLst/>
          </a:prstGeom>
        </p:spPr>
      </p:pic>
      <p:grpSp>
        <p:nvGrpSpPr>
          <p:cNvPr id="19" name="Group 18"/>
          <p:cNvGrpSpPr/>
          <p:nvPr/>
        </p:nvGrpSpPr>
        <p:grpSpPr>
          <a:xfrm>
            <a:off x="3313139" y="3274119"/>
            <a:ext cx="1810887" cy="1351027"/>
            <a:chOff x="7123221" y="629920"/>
            <a:chExt cx="1810886" cy="1351026"/>
          </a:xfrm>
        </p:grpSpPr>
        <p:pic>
          <p:nvPicPr>
            <p:cNvPr id="20" name="Picture 19"/>
            <p:cNvPicPr>
              <a:picLocks noChangeAspect="1"/>
            </p:cNvPicPr>
            <p:nvPr/>
          </p:nvPicPr>
          <p:blipFill>
            <a:blip r:embed="rId4" cstate="screen"/>
            <a:stretch>
              <a:fillRect/>
            </a:stretch>
          </p:blipFill>
          <p:spPr>
            <a:xfrm>
              <a:off x="8133089" y="1073125"/>
              <a:ext cx="801018" cy="907821"/>
            </a:xfrm>
            <a:prstGeom prst="rect">
              <a:avLst/>
            </a:prstGeom>
          </p:spPr>
        </p:pic>
        <p:sp>
          <p:nvSpPr>
            <p:cNvPr id="21" name="Circular Arrow 20"/>
            <p:cNvSpPr/>
            <p:nvPr/>
          </p:nvSpPr>
          <p:spPr>
            <a:xfrm>
              <a:off x="7126942" y="629920"/>
              <a:ext cx="535704" cy="75184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2" name="Circular Arrow 21"/>
            <p:cNvSpPr/>
            <p:nvPr/>
          </p:nvSpPr>
          <p:spPr>
            <a:xfrm rot="10954654">
              <a:off x="7123221" y="699822"/>
              <a:ext cx="535704" cy="78748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23" name="Curved Connector 22"/>
            <p:cNvCxnSpPr>
              <a:stCxn id="21" idx="2"/>
              <a:endCxn id="20" idx="1"/>
            </p:cNvCxnSpPr>
            <p:nvPr/>
          </p:nvCxnSpPr>
          <p:spPr>
            <a:xfrm rot="16200000" flipH="1">
              <a:off x="7603788" y="997735"/>
              <a:ext cx="521196" cy="537406"/>
            </a:xfrm>
            <a:prstGeom prst="curvedConnector2">
              <a:avLst/>
            </a:prstGeom>
            <a:ln w="31750">
              <a:tailEnd type="triangle"/>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5"/>
          <a:stretch>
            <a:fillRect/>
          </a:stretch>
        </p:blipFill>
        <p:spPr>
          <a:xfrm>
            <a:off x="2647994" y="3452240"/>
            <a:ext cx="543263" cy="452719"/>
          </a:xfrm>
          <a:prstGeom prst="rect">
            <a:avLst/>
          </a:prstGeom>
        </p:spPr>
      </p:pic>
      <p:sp>
        <p:nvSpPr>
          <p:cNvPr id="25" name="Right Arrow 24"/>
          <p:cNvSpPr/>
          <p:nvPr/>
        </p:nvSpPr>
        <p:spPr>
          <a:xfrm>
            <a:off x="1751643" y="4745492"/>
            <a:ext cx="4524895" cy="304800"/>
          </a:xfrm>
          <a:prstGeom prst="rightArrow">
            <a:avLst>
              <a:gd name="adj1" fmla="val 50000"/>
              <a:gd name="adj2" fmla="val 867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ight Arrow 25"/>
          <p:cNvSpPr/>
          <p:nvPr/>
        </p:nvSpPr>
        <p:spPr>
          <a:xfrm>
            <a:off x="7308279" y="4745492"/>
            <a:ext cx="1892915" cy="304800"/>
          </a:xfrm>
          <a:prstGeom prst="rightArrow">
            <a:avLst>
              <a:gd name="adj1" fmla="val 50000"/>
              <a:gd name="adj2" fmla="val 867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 descr="Boy And Girl With Backpacks African Pupil Stay Cartoon School Isolated  Vector Royalty Free SVG, Cliparts, Vectors, And Stock Illustration. Image  60576106."/>
          <p:cNvPicPr>
            <a:picLocks noChangeAspect="1" noChangeArrowheads="1"/>
          </p:cNvPicPr>
          <p:nvPr/>
        </p:nvPicPr>
        <p:blipFill>
          <a:blip r:embed="rId6" cstate="screen"/>
          <a:srcRect/>
          <a:stretch>
            <a:fillRect/>
          </a:stretch>
        </p:blipFill>
        <p:spPr bwMode="auto">
          <a:xfrm>
            <a:off x="1371600" y="4059364"/>
            <a:ext cx="1815363" cy="177643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African American Baby Cartoon Images – Browse 5,059 Stock Photos, Vectors,  and Video | Adobe Stock"/>
          <p:cNvPicPr>
            <a:picLocks noChangeAspect="1" noChangeArrowheads="1"/>
          </p:cNvPicPr>
          <p:nvPr/>
        </p:nvPicPr>
        <p:blipFill>
          <a:blip r:embed="rId7" cstate="screen"/>
          <a:srcRect/>
          <a:stretch>
            <a:fillRect/>
          </a:stretch>
        </p:blipFill>
        <p:spPr bwMode="auto">
          <a:xfrm>
            <a:off x="9308869" y="4233185"/>
            <a:ext cx="1547964" cy="163421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793963" y="2285361"/>
            <a:ext cx="1547796" cy="584775"/>
          </a:xfrm>
          <a:prstGeom prst="rect">
            <a:avLst/>
          </a:prstGeom>
          <a:noFill/>
        </p:spPr>
        <p:txBody>
          <a:bodyPr wrap="none" rtlCol="0">
            <a:spAutoFit/>
          </a:bodyPr>
          <a:lstStyle/>
          <a:p>
            <a:r>
              <a:rPr lang="en-US" sz="3200" dirty="0">
                <a:solidFill>
                  <a:srgbClr val="0070C0"/>
                </a:solidFill>
              </a:rPr>
              <a:t>Infected</a:t>
            </a:r>
            <a:endParaRPr lang="en-US" sz="3200" dirty="0">
              <a:solidFill>
                <a:srgbClr val="0070C0"/>
              </a:solidFill>
            </a:endParaRPr>
          </a:p>
        </p:txBody>
      </p:sp>
      <p:sp>
        <p:nvSpPr>
          <p:cNvPr id="30" name="TextBox 29"/>
          <p:cNvSpPr txBox="1"/>
          <p:nvPr/>
        </p:nvSpPr>
        <p:spPr>
          <a:xfrm>
            <a:off x="6397571" y="2310825"/>
            <a:ext cx="1187505" cy="584775"/>
          </a:xfrm>
          <a:prstGeom prst="rect">
            <a:avLst/>
          </a:prstGeom>
          <a:noFill/>
        </p:spPr>
        <p:txBody>
          <a:bodyPr wrap="none" rtlCol="0">
            <a:spAutoFit/>
          </a:bodyPr>
          <a:lstStyle/>
          <a:p>
            <a:r>
              <a:rPr lang="en-US" sz="3200" dirty="0">
                <a:solidFill>
                  <a:srgbClr val="0070C0"/>
                </a:solidFill>
              </a:rPr>
              <a:t>Bitten</a:t>
            </a:r>
            <a:endParaRPr lang="en-US" sz="3200" dirty="0">
              <a:solidFill>
                <a:srgbClr val="0070C0"/>
              </a:solidFill>
            </a:endParaRPr>
          </a:p>
        </p:txBody>
      </p:sp>
      <p:sp>
        <p:nvSpPr>
          <p:cNvPr id="31" name="TextBox 30"/>
          <p:cNvSpPr txBox="1"/>
          <p:nvPr/>
        </p:nvSpPr>
        <p:spPr>
          <a:xfrm>
            <a:off x="3881790" y="2280003"/>
            <a:ext cx="1819922" cy="584775"/>
          </a:xfrm>
          <a:prstGeom prst="rect">
            <a:avLst/>
          </a:prstGeom>
          <a:noFill/>
        </p:spPr>
        <p:txBody>
          <a:bodyPr wrap="none" rtlCol="0">
            <a:spAutoFit/>
          </a:bodyPr>
          <a:lstStyle/>
          <a:p>
            <a:r>
              <a:rPr lang="en-US" sz="3200" dirty="0">
                <a:solidFill>
                  <a:srgbClr val="0070C0"/>
                </a:solidFill>
              </a:rPr>
              <a:t>Infectious</a:t>
            </a:r>
            <a:endParaRPr lang="en-US" sz="3200" dirty="0">
              <a:solidFill>
                <a:srgbClr val="0070C0"/>
              </a:solidFill>
            </a:endParaRPr>
          </a:p>
        </p:txBody>
      </p:sp>
      <p:sp>
        <p:nvSpPr>
          <p:cNvPr id="32" name="TextBox 31"/>
          <p:cNvSpPr txBox="1"/>
          <p:nvPr/>
        </p:nvSpPr>
        <p:spPr>
          <a:xfrm>
            <a:off x="3366415" y="2237628"/>
            <a:ext cx="389850" cy="584775"/>
          </a:xfrm>
          <a:prstGeom prst="rect">
            <a:avLst/>
          </a:prstGeom>
          <a:noFill/>
        </p:spPr>
        <p:txBody>
          <a:bodyPr wrap="none" rtlCol="0">
            <a:spAutoFit/>
          </a:bodyPr>
          <a:lstStyle/>
          <a:p>
            <a:r>
              <a:rPr lang="en-US" sz="3200" dirty="0">
                <a:solidFill>
                  <a:srgbClr val="C00000"/>
                </a:solidFill>
              </a:rPr>
              <a:t>+</a:t>
            </a:r>
            <a:endParaRPr lang="en-US" sz="3200" dirty="0">
              <a:solidFill>
                <a:srgbClr val="C00000"/>
              </a:solidFill>
            </a:endParaRPr>
          </a:p>
        </p:txBody>
      </p:sp>
      <p:sp>
        <p:nvSpPr>
          <p:cNvPr id="33" name="TextBox 32"/>
          <p:cNvSpPr txBox="1"/>
          <p:nvPr/>
        </p:nvSpPr>
        <p:spPr>
          <a:xfrm>
            <a:off x="5882196" y="2278594"/>
            <a:ext cx="389850" cy="584775"/>
          </a:xfrm>
          <a:prstGeom prst="rect">
            <a:avLst/>
          </a:prstGeom>
          <a:noFill/>
        </p:spPr>
        <p:txBody>
          <a:bodyPr wrap="none" rtlCol="0">
            <a:spAutoFit/>
          </a:bodyPr>
          <a:lstStyle/>
          <a:p>
            <a:r>
              <a:rPr lang="en-US" sz="3200" dirty="0">
                <a:solidFill>
                  <a:srgbClr val="C00000"/>
                </a:solidFill>
              </a:rPr>
              <a:t>+</a:t>
            </a:r>
            <a:endParaRPr lang="en-US" sz="3200" dirty="0">
              <a:solidFill>
                <a:srgbClr val="C00000"/>
              </a:solidFill>
            </a:endParaRPr>
          </a:p>
        </p:txBody>
      </p:sp>
      <p:sp>
        <p:nvSpPr>
          <p:cNvPr id="2" name="TextBox 1"/>
          <p:cNvSpPr txBox="1"/>
          <p:nvPr/>
        </p:nvSpPr>
        <p:spPr>
          <a:xfrm>
            <a:off x="7710601" y="2310825"/>
            <a:ext cx="425116" cy="584775"/>
          </a:xfrm>
          <a:prstGeom prst="rect">
            <a:avLst/>
          </a:prstGeom>
          <a:noFill/>
        </p:spPr>
        <p:txBody>
          <a:bodyPr wrap="none" rtlCol="0">
            <a:spAutoFit/>
          </a:bodyPr>
          <a:lstStyle/>
          <a:p>
            <a:r>
              <a:rPr lang="en-US" sz="3200" dirty="0">
                <a:solidFill>
                  <a:srgbClr val="C00000"/>
                </a:solidFill>
              </a:rPr>
              <a:t>=</a:t>
            </a:r>
            <a:endParaRPr lang="en-US" sz="3200" dirty="0">
              <a:solidFill>
                <a:srgbClr val="C00000"/>
              </a:solidFill>
            </a:endParaRPr>
          </a:p>
        </p:txBody>
      </p:sp>
      <p:sp>
        <p:nvSpPr>
          <p:cNvPr id="3" name="TextBox 2"/>
          <p:cNvSpPr txBox="1"/>
          <p:nvPr/>
        </p:nvSpPr>
        <p:spPr>
          <a:xfrm>
            <a:off x="8261242" y="2332427"/>
            <a:ext cx="1938351" cy="584775"/>
          </a:xfrm>
          <a:prstGeom prst="rect">
            <a:avLst/>
          </a:prstGeom>
          <a:noFill/>
        </p:spPr>
        <p:txBody>
          <a:bodyPr wrap="none" rtlCol="0">
            <a:spAutoFit/>
          </a:bodyPr>
          <a:lstStyle/>
          <a:p>
            <a:r>
              <a:rPr lang="en-US" sz="3200" dirty="0">
                <a:solidFill>
                  <a:srgbClr val="FF0000"/>
                </a:solidFill>
              </a:rPr>
              <a:t>Reservoir</a:t>
            </a:r>
            <a:endParaRPr lang="en-US" sz="32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1" cstate="screen"/>
          <a:srcRect/>
          <a:stretch>
            <a:fillRect/>
          </a:stretch>
        </p:blipFill>
        <p:spPr bwMode="auto">
          <a:xfrm>
            <a:off x="482598" y="245093"/>
            <a:ext cx="3878105" cy="220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nvGraphicFramePr>
        <p:xfrm>
          <a:off x="2362202" y="4748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Coffin outline"/>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43600" y="736600"/>
            <a:ext cx="914400" cy="914400"/>
          </a:xfrm>
          <a:prstGeom prst="rect">
            <a:avLst/>
          </a:prstGeom>
        </p:spPr>
      </p:pic>
      <p:pic>
        <p:nvPicPr>
          <p:cNvPr id="7" name="Graphic 6" descr="Stethoscope with solid fill"/>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29200" y="2403061"/>
            <a:ext cx="914400" cy="914400"/>
          </a:xfrm>
          <a:prstGeom prst="rect">
            <a:avLst/>
          </a:prstGeom>
        </p:spPr>
      </p:pic>
      <p:pic>
        <p:nvPicPr>
          <p:cNvPr id="8" name="Graphic 7" descr="Medicine with solid fill"/>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35750" y="2413000"/>
            <a:ext cx="914400" cy="914400"/>
          </a:xfrm>
          <a:prstGeom prst="rect">
            <a:avLst/>
          </a:prstGeom>
        </p:spPr>
      </p:pic>
      <p:pic>
        <p:nvPicPr>
          <p:cNvPr id="9" name="Graphic 8" descr="Tired face outline with solid fill"/>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21100" y="4168913"/>
            <a:ext cx="914400" cy="914400"/>
          </a:xfrm>
          <a:prstGeom prst="rect">
            <a:avLst/>
          </a:prstGeom>
        </p:spPr>
      </p:pic>
      <p:pic>
        <p:nvPicPr>
          <p:cNvPr id="10" name="Graphic 9" descr="Brain in head with solid fill"/>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17096" y="4165600"/>
            <a:ext cx="914400" cy="914400"/>
          </a:xfrm>
          <a:prstGeom prst="rect">
            <a:avLst/>
          </a:prstGeom>
        </p:spPr>
      </p:pic>
      <p:pic>
        <p:nvPicPr>
          <p:cNvPr id="11" name="Graphic 10" descr="Mosquito with solid fill"/>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37500" y="4165600"/>
            <a:ext cx="914400" cy="914400"/>
          </a:xfrm>
          <a:prstGeom prst="rect">
            <a:avLst/>
          </a:prstGeom>
        </p:spPr>
      </p:pic>
      <p:sp>
        <p:nvSpPr>
          <p:cNvPr id="2" name="Title 1"/>
          <p:cNvSpPr txBox="1"/>
          <p:nvPr/>
        </p:nvSpPr>
        <p:spPr bwMode="auto">
          <a:xfrm>
            <a:off x="1561415" y="2323471"/>
            <a:ext cx="10540162" cy="2093138"/>
          </a:xfrm>
          <a:prstGeom prst="rect">
            <a:avLst/>
          </a:prstGeom>
          <a:solidFill>
            <a:schemeClr val="bg1">
              <a:alpha val="89344"/>
            </a:schemeClr>
          </a:solidFill>
          <a:ln w="38100">
            <a:solidFill>
              <a:srgbClr val="C00000"/>
            </a:solidFill>
            <a:miter lim="800000"/>
          </a:ln>
        </p:spPr>
        <p:txBody>
          <a:bodyPr vert="horz" wrap="square" lIns="68580" tIns="34290" rIns="68580" bIns="34290" numCol="1" rtlCol="0" anchor="ctr" anchorCtr="0" compatLnSpc="1">
            <a:norm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3000" b="1">
                <a:solidFill>
                  <a:schemeClr val="accent1"/>
                </a:solidFill>
                <a:latin typeface="Verdana" panose="020B0604030504040204" pitchFamily="34" charset="0"/>
              </a:defRPr>
            </a:lvl2pPr>
            <a:lvl3pPr algn="l" rtl="0" eaLnBrk="1" fontAlgn="base" hangingPunct="1">
              <a:spcBef>
                <a:spcPct val="0"/>
              </a:spcBef>
              <a:spcAft>
                <a:spcPct val="0"/>
              </a:spcAft>
              <a:defRPr sz="3000" b="1">
                <a:solidFill>
                  <a:schemeClr val="accent1"/>
                </a:solidFill>
                <a:latin typeface="Verdana" panose="020B0604030504040204" pitchFamily="34" charset="0"/>
              </a:defRPr>
            </a:lvl3pPr>
            <a:lvl4pPr algn="l" rtl="0" eaLnBrk="1" fontAlgn="base" hangingPunct="1">
              <a:spcBef>
                <a:spcPct val="0"/>
              </a:spcBef>
              <a:spcAft>
                <a:spcPct val="0"/>
              </a:spcAft>
              <a:defRPr sz="3000" b="1">
                <a:solidFill>
                  <a:schemeClr val="accent1"/>
                </a:solidFill>
                <a:latin typeface="Verdana" panose="020B0604030504040204" pitchFamily="34" charset="0"/>
              </a:defRPr>
            </a:lvl4pPr>
            <a:lvl5pPr algn="l" rtl="0" eaLnBrk="1" fontAlgn="base" hangingPunct="1">
              <a:spcBef>
                <a:spcPct val="0"/>
              </a:spcBef>
              <a:spcAft>
                <a:spcPct val="0"/>
              </a:spcAft>
              <a:defRPr sz="3000" b="1">
                <a:solidFill>
                  <a:schemeClr val="accent1"/>
                </a:solidFill>
                <a:latin typeface="Verdana" panose="020B0604030504040204" pitchFamily="34" charset="0"/>
              </a:defRPr>
            </a:lvl5pPr>
            <a:lvl6pPr marL="457200" algn="l" rtl="0" eaLnBrk="1" fontAlgn="base" hangingPunct="1">
              <a:spcBef>
                <a:spcPct val="0"/>
              </a:spcBef>
              <a:spcAft>
                <a:spcPct val="0"/>
              </a:spcAft>
              <a:defRPr sz="3000" b="1">
                <a:solidFill>
                  <a:schemeClr val="accent1"/>
                </a:solidFill>
                <a:latin typeface="Verdana" panose="020B0604030504040204" pitchFamily="34" charset="0"/>
              </a:defRPr>
            </a:lvl6pPr>
            <a:lvl7pPr marL="914400" algn="l" rtl="0" eaLnBrk="1" fontAlgn="base" hangingPunct="1">
              <a:spcBef>
                <a:spcPct val="0"/>
              </a:spcBef>
              <a:spcAft>
                <a:spcPct val="0"/>
              </a:spcAft>
              <a:defRPr sz="3000" b="1">
                <a:solidFill>
                  <a:schemeClr val="accent1"/>
                </a:solidFill>
                <a:latin typeface="Verdana" panose="020B0604030504040204" pitchFamily="34" charset="0"/>
              </a:defRPr>
            </a:lvl7pPr>
            <a:lvl8pPr marL="1371600" algn="l" rtl="0" eaLnBrk="1" fontAlgn="base" hangingPunct="1">
              <a:spcBef>
                <a:spcPct val="0"/>
              </a:spcBef>
              <a:spcAft>
                <a:spcPct val="0"/>
              </a:spcAft>
              <a:defRPr sz="3000" b="1">
                <a:solidFill>
                  <a:schemeClr val="accent1"/>
                </a:solidFill>
                <a:latin typeface="Verdana" panose="020B0604030504040204" pitchFamily="34" charset="0"/>
              </a:defRPr>
            </a:lvl8pPr>
            <a:lvl9pPr marL="1828800" algn="l" rtl="0" eaLnBrk="1" fontAlgn="base" hangingPunct="1">
              <a:spcBef>
                <a:spcPct val="0"/>
              </a:spcBef>
              <a:spcAft>
                <a:spcPct val="0"/>
              </a:spcAft>
              <a:defRPr sz="3000" b="1">
                <a:solidFill>
                  <a:schemeClr val="accent1"/>
                </a:solidFill>
                <a:latin typeface="Verdana" panose="020B0604030504040204" pitchFamily="34" charset="0"/>
              </a:defRPr>
            </a:lvl9pPr>
          </a:lstStyle>
          <a:p>
            <a:r>
              <a:rPr lang="en-US" sz="4000" kern="0" dirty="0">
                <a:solidFill>
                  <a:schemeClr val="tx1"/>
                </a:solidFill>
              </a:rPr>
              <a:t>How should we address this burden?</a:t>
            </a:r>
            <a:endParaRPr lang="en-US" sz="4000" kern="1200" dirty="0">
              <a:solidFill>
                <a:schemeClr val="tx1"/>
              </a:solidFill>
            </a:endParaRPr>
          </a:p>
        </p:txBody>
      </p:sp>
    </p:spTree>
    <p:custDataLst>
      <p:tags r:id="rId19"/>
    </p:custDataLst>
  </p:cSld>
  <p:clrMapOvr>
    <a:masterClrMapping/>
  </p:clrMapOvr>
</p:sld>
</file>

<file path=ppt/tags/tag1.xml><?xml version="1.0" encoding="utf-8"?>
<p:tagLst xmlns:p="http://schemas.openxmlformats.org/presentationml/2006/main">
  <p:tag name="TIMING" val="|18.3|6.4|12.7|16|7.7|10.7"/>
</p:tagLst>
</file>

<file path=ppt/tags/tag2.xml><?xml version="1.0" encoding="utf-8"?>
<p:tagLst xmlns:p="http://schemas.openxmlformats.org/presentationml/2006/main">
  <p:tag name="TIMING" val="|18.3|6.4|12.7|16|7.7|10.7"/>
</p:tagLst>
</file>

<file path=ppt/theme/theme1.xml><?xml version="1.0" encoding="utf-8"?>
<a:theme xmlns:a="http://schemas.openxmlformats.org/drawingml/2006/main" name="With Strapline">
  <a:themeElements>
    <a:clrScheme name="LSTM">
      <a:dk1>
        <a:srgbClr val="000000"/>
      </a:dk1>
      <a:lt1>
        <a:srgbClr val="FFFFFF"/>
      </a:lt1>
      <a:dk2>
        <a:srgbClr val="494949"/>
      </a:dk2>
      <a:lt2>
        <a:srgbClr val="E7E6E6"/>
      </a:lt2>
      <a:accent1>
        <a:srgbClr val="F00021"/>
      </a:accent1>
      <a:accent2>
        <a:srgbClr val="790033"/>
      </a:accent2>
      <a:accent3>
        <a:srgbClr val="E36912"/>
      </a:accent3>
      <a:accent4>
        <a:srgbClr val="007181"/>
      </a:accent4>
      <a:accent5>
        <a:srgbClr val="00A1C9"/>
      </a:accent5>
      <a:accent6>
        <a:srgbClr val="83BB17"/>
      </a:accent6>
      <a:hlink>
        <a:srgbClr val="DC002E"/>
      </a:hlink>
      <a:folHlink>
        <a:srgbClr val="7900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Strapline">
  <a:themeElements>
    <a:clrScheme name="LSTM">
      <a:dk1>
        <a:srgbClr val="000000"/>
      </a:dk1>
      <a:lt1>
        <a:srgbClr val="FFFFFF"/>
      </a:lt1>
      <a:dk2>
        <a:srgbClr val="494949"/>
      </a:dk2>
      <a:lt2>
        <a:srgbClr val="E7E6E6"/>
      </a:lt2>
      <a:accent1>
        <a:srgbClr val="DC002E"/>
      </a:accent1>
      <a:accent2>
        <a:srgbClr val="790033"/>
      </a:accent2>
      <a:accent3>
        <a:srgbClr val="E36912"/>
      </a:accent3>
      <a:accent4>
        <a:srgbClr val="007181"/>
      </a:accent4>
      <a:accent5>
        <a:srgbClr val="00A1C9"/>
      </a:accent5>
      <a:accent6>
        <a:srgbClr val="83BB17"/>
      </a:accent6>
      <a:hlink>
        <a:srgbClr val="DC002E"/>
      </a:hlink>
      <a:folHlink>
        <a:srgbClr val="7900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A65256AB1E7B4EB64149F9AB1394AB" ma:contentTypeVersion="11" ma:contentTypeDescription="Create a new document." ma:contentTypeScope="" ma:versionID="2e11143997f841fa293d00efb86f8e39">
  <xsd:schema xmlns:xsd="http://www.w3.org/2001/XMLSchema" xmlns:xs="http://www.w3.org/2001/XMLSchema" xmlns:p="http://schemas.microsoft.com/office/2006/metadata/properties" xmlns:ns2="e2d671b2-405f-4984-b52e-79777a303d31" xmlns:ns3="d89025c4-da28-4557-800f-9bd80f0c8ef8" targetNamespace="http://schemas.microsoft.com/office/2006/metadata/properties" ma:root="true" ma:fieldsID="3b6a27eb6f08a2b2ff88272b9ceda1d3" ns2:_="" ns3:_="">
    <xsd:import namespace="e2d671b2-405f-4984-b52e-79777a303d31"/>
    <xsd:import namespace="d89025c4-da28-4557-800f-9bd80f0c8ef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d671b2-405f-4984-b52e-79777a303d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10342f-3527-4dcd-ac28-e59db492a8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025c4-da28-4557-800f-9bd80f0c8ef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470170f-2ce0-4030-9da0-501cfb931b8f}" ma:internalName="TaxCatchAll" ma:showField="CatchAllData" ma:web="d89025c4-da28-4557-800f-9bd80f0c8ef8">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d671b2-405f-4984-b52e-79777a303d31">
      <Terms xmlns="http://schemas.microsoft.com/office/infopath/2007/PartnerControls"/>
    </lcf76f155ced4ddcb4097134ff3c332f>
    <TaxCatchAll xmlns="d89025c4-da28-4557-800f-9bd80f0c8ef8" xsi:nil="true"/>
  </documentManagement>
</p:properties>
</file>

<file path=customXml/itemProps3.xml><?xml version="1.0" encoding="utf-8"?>
<ds:datastoreItem xmlns:ds="http://schemas.openxmlformats.org/officeDocument/2006/customXml" ds:itemID="{8C9F11D4-F438-420D-B57B-4916E23E2712}">
  <ds:schemaRefs/>
</ds:datastoreItem>
</file>

<file path=customXml/itemProps4.xml><?xml version="1.0" encoding="utf-8"?>
<ds:datastoreItem xmlns:ds="http://schemas.openxmlformats.org/officeDocument/2006/customXml" ds:itemID="{13892D61-D30B-43DF-A82B-01FA84FADE4A}">
  <ds:schemaRefs/>
</ds:datastoreItem>
</file>

<file path=customXml/itemProps5.xml><?xml version="1.0" encoding="utf-8"?>
<ds:datastoreItem xmlns:ds="http://schemas.openxmlformats.org/officeDocument/2006/customXml" ds:itemID="{FD1D0F0F-7E35-4F98-B5A1-A0CFB1310E89}">
  <ds:schemaRefs/>
</ds:datastoreItem>
</file>

<file path=docProps/app.xml><?xml version="1.0" encoding="utf-8"?>
<Properties xmlns="http://schemas.openxmlformats.org/officeDocument/2006/extended-properties" xmlns:vt="http://schemas.openxmlformats.org/officeDocument/2006/docPropsVTypes">
  <Template>With Strapline</Template>
  <TotalTime>0</TotalTime>
  <Words>3766</Words>
  <Application>WPS Presentation</Application>
  <PresentationFormat>Widescreen</PresentationFormat>
  <Paragraphs>205</Paragraphs>
  <Slides>21</Slides>
  <Notes>7</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21</vt:i4>
      </vt:variant>
    </vt:vector>
  </HeadingPairs>
  <TitlesOfParts>
    <vt:vector size="37" baseType="lpstr">
      <vt:lpstr>Arial</vt:lpstr>
      <vt:lpstr>SimSun</vt:lpstr>
      <vt:lpstr>Wingdings</vt:lpstr>
      <vt:lpstr>Calibri</vt:lpstr>
      <vt:lpstr>Aptos</vt:lpstr>
      <vt:lpstr>Segoe UI</vt:lpstr>
      <vt:lpstr>Archivo</vt:lpstr>
      <vt:lpstr>Segoe Print</vt:lpstr>
      <vt:lpstr>Times New Roman</vt:lpstr>
      <vt:lpstr>Monaco</vt:lpstr>
      <vt:lpstr>Courier New</vt:lpstr>
      <vt:lpstr>Verdana</vt:lpstr>
      <vt:lpstr>Microsoft YaHei</vt:lpstr>
      <vt:lpstr>Arial Unicode MS</vt:lpstr>
      <vt:lpstr>With Strapline</vt:lpstr>
      <vt:lpstr>No Strapline</vt:lpstr>
      <vt:lpstr>  Intermittent Preventive Treatment in school-aged children (IPTsc) overview</vt:lpstr>
      <vt:lpstr>Outline</vt:lpstr>
      <vt:lpstr>PowerPoint 演示文稿</vt:lpstr>
      <vt:lpstr>PowerPoint 演示文稿</vt:lpstr>
      <vt:lpstr>Clinical malaria is common in school-age children</vt:lpstr>
      <vt:lpstr>Parasite prevalence peaks in school-age children</vt:lpstr>
      <vt:lpstr>PowerPoint 演示文稿</vt:lpstr>
      <vt:lpstr>PowerPoint 演示文稿</vt:lpstr>
      <vt:lpstr>PowerPoint 演示文稿</vt:lpstr>
      <vt:lpstr>One problem – Two Approaches</vt:lpstr>
      <vt:lpstr>PowerPoint 演示文稿</vt:lpstr>
      <vt:lpstr>PowerPoint 演示文稿</vt:lpstr>
      <vt:lpstr>Chemoprevention to school-aged children is:</vt:lpstr>
      <vt:lpstr>IPTsc progress </vt:lpstr>
      <vt:lpstr>Barriers to IPTsc + extSMC</vt:lpstr>
      <vt:lpstr>Targeting school-age children now – how do we do MORE with less?</vt:lpstr>
      <vt:lpstr>PowerPoint 演示文稿</vt:lpstr>
      <vt:lpstr>PowerPoint 演示文稿</vt:lpstr>
      <vt:lpstr>Spare slides</vt:lpstr>
      <vt:lpstr>Chemoprevention!</vt:lpstr>
      <vt:lpstr>Chemoprevention!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Cohee, Lauren</dc:creator>
  <cp:lastModifiedBy>flex 5 i5</cp:lastModifiedBy>
  <cp:revision>17</cp:revision>
  <dcterms:created xsi:type="dcterms:W3CDTF">2024-04-15T19:15:00Z</dcterms:created>
  <dcterms:modified xsi:type="dcterms:W3CDTF">2025-03-04T09:46:01Z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0x010100DBA65256AB1E7B4EB64149F9AB1394AB</vt:lpwstr>
  </property>
  <property fmtid="{D5CDD505-2E9C-101B-9397-08002B2CF9AE}" pid="3" name="MediaServiceImageTags">
    <vt:lpwstr/>
  </property>
  <property fmtid="{D5CDD505-2E9C-101B-9397-08002B2CF9AE}" pid="4" name="ICV">
    <vt:lpwstr>379A34E2C2C3424BAC64790A38FD3088_13</vt:lpwstr>
  </property>
  <property fmtid="{D5CDD505-2E9C-101B-9397-08002B2CF9AE}" pid="5" name="KSOProductBuildVer">
    <vt:lpwstr>2057-12.2.0.20341</vt:lpwstr>
  </property>
</Properties>
</file>