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0.svg" ContentType="image/svg+xml"/>
  <Override PartName="/ppt/media/image3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8124" r:id="rId5"/>
    <p:sldId id="8125" r:id="rId6"/>
    <p:sldId id="8060" r:id="rId7"/>
    <p:sldId id="262" r:id="rId8"/>
    <p:sldId id="8129" r:id="rId9"/>
    <p:sldId id="8136" r:id="rId10"/>
    <p:sldId id="8135" r:id="rId11"/>
    <p:sldId id="8137" r:id="rId12"/>
    <p:sldId id="8126" r:id="rId13"/>
    <p:sldId id="8127" r:id="rId14"/>
    <p:sldId id="8128" r:id="rId15"/>
    <p:sldId id="8130" r:id="rId16"/>
    <p:sldId id="8131" r:id="rId17"/>
    <p:sldId id="8132" r:id="rId18"/>
    <p:sldId id="8133" r:id="rId19"/>
    <p:sldId id="5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00"/>
    <a:srgbClr val="00FF99"/>
    <a:srgbClr val="BDFFE4"/>
    <a:srgbClr val="93FFD3"/>
    <a:srgbClr val="F4AF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655"/>
  </p:normalViewPr>
  <p:slideViewPr>
    <p:cSldViewPr snapToGrid="0">
      <p:cViewPr varScale="1">
        <p:scale>
          <a:sx n="92" d="100"/>
          <a:sy n="92" d="100"/>
        </p:scale>
        <p:origin x="1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'[Synthèse données CPS.xlsx]PEC'!$X$3</c:f>
              <c:strCache>
                <c:ptCount val="1"/>
                <c:pt idx="0">
                  <c:v>Taux de positivité &lt; 5ans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'[Synthèse données CPS.xlsx]PEC'!$W$4:$W$7</c:f>
              <c:strCache>
                <c:ptCount val="4"/>
                <c:pt idx="0">
                  <c:v>CPS1</c:v>
                </c:pt>
                <c:pt idx="1">
                  <c:v>CPS2</c:v>
                </c:pt>
                <c:pt idx="2">
                  <c:v>CPS3</c:v>
                </c:pt>
                <c:pt idx="3">
                  <c:v>CPS4</c:v>
                </c:pt>
              </c:strCache>
            </c:strRef>
          </c:cat>
          <c:val>
            <c:numRef>
              <c:f>'[Synthèse données CPS.xlsx]PEC'!$X$4:$X$7</c:f>
              <c:numCache>
                <c:formatCode>0%</c:formatCode>
                <c:ptCount val="4"/>
                <c:pt idx="0">
                  <c:v>0.438061041292639</c:v>
                </c:pt>
                <c:pt idx="1">
                  <c:v>0.367509986684421</c:v>
                </c:pt>
                <c:pt idx="2">
                  <c:v>0.330814441645676</c:v>
                </c:pt>
                <c:pt idx="3">
                  <c:v>0.263329706202394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'[Synthèse données CPS.xlsx]PEC'!$Y$3</c:f>
              <c:strCache>
                <c:ptCount val="1"/>
                <c:pt idx="0">
                  <c:v>Taux de positivité ≥5ans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'[Synthèse données CPS.xlsx]PEC'!$W$4:$W$7</c:f>
              <c:strCache>
                <c:ptCount val="4"/>
                <c:pt idx="0">
                  <c:v>CPS1</c:v>
                </c:pt>
                <c:pt idx="1">
                  <c:v>CPS2</c:v>
                </c:pt>
                <c:pt idx="2">
                  <c:v>CPS3</c:v>
                </c:pt>
                <c:pt idx="3">
                  <c:v>CPS4</c:v>
                </c:pt>
              </c:strCache>
            </c:strRef>
          </c:cat>
          <c:val>
            <c:numRef>
              <c:f>'[Synthèse données CPS.xlsx]PEC'!$Y$4:$Y$7</c:f>
              <c:numCache>
                <c:formatCode>0%</c:formatCode>
                <c:ptCount val="4"/>
                <c:pt idx="0">
                  <c:v>0.461244862008221</c:v>
                </c:pt>
                <c:pt idx="1">
                  <c:v>0.514042954920935</c:v>
                </c:pt>
                <c:pt idx="2">
                  <c:v>0.44400396432111</c:v>
                </c:pt>
                <c:pt idx="3">
                  <c:v>0.378084483479716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'[Synthèse données CPS.xlsx]PEC'!$Z$3</c:f>
              <c:strCache>
                <c:ptCount val="1"/>
                <c:pt idx="0">
                  <c:v>Taux de positivité global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587891040646946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38410791166697"/>
                  <c:y val="0.02823529411764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00780853536759"/>
                  <c:y val="0.03764705882352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38410791166698"/>
                  <c:y val="0.03764705882352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'[Synthèse données CPS.xlsx]PEC'!$W$4:$W$7</c:f>
              <c:strCache>
                <c:ptCount val="4"/>
                <c:pt idx="0">
                  <c:v>CPS1</c:v>
                </c:pt>
                <c:pt idx="1">
                  <c:v>CPS2</c:v>
                </c:pt>
                <c:pt idx="2">
                  <c:v>CPS3</c:v>
                </c:pt>
                <c:pt idx="3">
                  <c:v>CPS4</c:v>
                </c:pt>
              </c:strCache>
            </c:strRef>
          </c:cat>
          <c:val>
            <c:numRef>
              <c:f>'[Synthèse données CPS.xlsx]PEC'!$Z$4:$Z$7</c:f>
              <c:numCache>
                <c:formatCode>0%</c:formatCode>
                <c:ptCount val="4"/>
                <c:pt idx="0">
                  <c:v>0.453614339176679</c:v>
                </c:pt>
                <c:pt idx="1">
                  <c:v>0.47569262937794</c:v>
                </c:pt>
                <c:pt idx="2">
                  <c:v>0.412043622569938</c:v>
                </c:pt>
                <c:pt idx="3">
                  <c:v>0.346223564954683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84078447"/>
        <c:axId val="1984077007"/>
      </c:lineChart>
      <c:catAx>
        <c:axId val="198407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1984077007"/>
        <c:crosses val="autoZero"/>
        <c:auto val="1"/>
        <c:lblAlgn val="ctr"/>
        <c:lblOffset val="100"/>
        <c:noMultiLvlLbl val="0"/>
      </c:catAx>
      <c:valAx>
        <c:axId val="1984077007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198407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298b9bc-4521-4c3f-9e74-8509995f3f64}"/>
      </c:ext>
    </c:extLst>
  </c:chart>
  <c:spPr>
    <a:noFill/>
    <a:ln>
      <a:noFill/>
    </a:ln>
    <a:effectLst/>
  </c:spPr>
  <c:txPr>
    <a:bodyPr/>
    <a:lstStyle/>
    <a:p>
      <a:pPr>
        <a:defRPr lang="en-GB" sz="1200" b="1">
          <a:latin typeface="Arial" panose="020B0604020202020204" pitchFamily="34" charset="0"/>
          <a:cs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91354-F23F-424B-840C-16C861C7B36C}" type="datetimeFigureOut">
              <a:rPr lang="en-US" smtClean="0"/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16B6-A455-41F7-B3AC-5612B290C2E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016B6-A455-41F7-B3AC-5612B290C2E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48;p21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3;g2073e6c94da_0_63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g2073e6c94da_0_63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016B6-A455-41F7-B3AC-5612B290C2E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6899-292C-45C8-A5E2-BABC8B39B6E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6" y="78660"/>
            <a:ext cx="7396318" cy="1101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28D-1E99-40D5-8211-56281ECC4C7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033F-1757-4284-AB73-6A1FE9D1000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6" y="78660"/>
            <a:ext cx="7396318" cy="1101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8C5E-D1D7-41AE-B353-BA2CF01B8F6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22CC-79F0-4DCB-8A22-72E6DC4FFEE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6" y="78660"/>
            <a:ext cx="7396318" cy="1101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7384-A4A4-44BC-9111-7C056613A0F9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0393-2395-490B-8ED9-7DFC5B5579CA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1728" y="6395678"/>
            <a:ext cx="489155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6" y="78660"/>
            <a:ext cx="7396318" cy="1101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6310-7CEF-4110-A022-FDB17A6A60E1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F69-21F2-4C2C-8F3B-7AA3380D4875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258E-FB49-450E-AF70-DE6047BF0655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901A-025C-4B54-B327-9EED0B77E923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8B5E-C84F-4CD5-BEBE-B67BDA72C3D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070C-505A-41B9-A6E7-8A065D6B391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erpetua" panose="02020502060401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jpe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0" Type="http://schemas.openxmlformats.org/officeDocument/2006/relationships/notesSlide" Target="../notesSlides/notesSlide8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microsoft.com/office/2007/relationships/hdphoto" Target="../media/image59.wdp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2.jpeg"/><Relationship Id="rId7" Type="http://schemas.openxmlformats.org/officeDocument/2006/relationships/image" Target="../media/image10.png"/><Relationship Id="rId6" Type="http://schemas.openxmlformats.org/officeDocument/2006/relationships/image" Target="../media/image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jpeg"/><Relationship Id="rId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jpeg"/><Relationship Id="rId15" Type="http://schemas.openxmlformats.org/officeDocument/2006/relationships/image" Target="../media/image15.jpeg"/><Relationship Id="rId14" Type="http://schemas.openxmlformats.org/officeDocument/2006/relationships/image" Target="../media/image33.sv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svg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microsoft.com/office/2007/relationships/hdphoto" Target="../media/image39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6.jpeg"/><Relationship Id="rId14" Type="http://schemas.openxmlformats.org/officeDocument/2006/relationships/image" Target="../media/image15.jpeg"/><Relationship Id="rId13" Type="http://schemas.openxmlformats.org/officeDocument/2006/relationships/image" Target="../media/image46.png"/><Relationship Id="rId12" Type="http://schemas.openxmlformats.org/officeDocument/2006/relationships/image" Target="../media/image45.png"/><Relationship Id="rId11" Type="http://schemas.openxmlformats.org/officeDocument/2006/relationships/image" Target="../media/image44.png"/><Relationship Id="rId10" Type="http://schemas.microsoft.com/office/2007/relationships/hdphoto" Target="../media/image43.wdp"/><Relationship Id="rId1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2736" y="1151885"/>
            <a:ext cx="12211208" cy="11486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RÉUNION ANNUELLE DE L'ALLIANCE CPS 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DU 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AU 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VRIER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2025 À LOMÉ, TOGO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5953" y="2608703"/>
            <a:ext cx="10772383" cy="1712236"/>
          </a:xfrm>
          <a:solidFill>
            <a:srgbClr val="339966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F0502020204030204" pitchFamily="2" charset="-79"/>
              </a:rPr>
              <a:t>CHIMIOPRÉVENTION DU PALUDISME SAISONNIER (CPS)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haroni" panose="020F0502020204030204" pitchFamily="2" charset="-79"/>
            </a:endParaRPr>
          </a:p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F0502020204030204" pitchFamily="2" charset="-79"/>
              </a:rPr>
              <a:t>CAMPAGNE 202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F0502020204030204" pitchFamily="2" charset="-79"/>
              </a:rPr>
              <a:t>4</a:t>
            </a:r>
            <a:endParaRPr lang="fr-FR" sz="3200" b="1" dirty="0">
              <a:solidFill>
                <a:schemeClr val="bg1"/>
              </a:solidFill>
              <a:latin typeface="Century Gothic" panose="020B0502020202020204" pitchFamily="34" charset="0"/>
              <a:cs typeface="Aharoni" panose="020F0502020204030204" pitchFamily="2" charset="-79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51039" y="4702095"/>
            <a:ext cx="5662210" cy="954107"/>
          </a:xfrm>
          <a:prstGeom prst="rect">
            <a:avLst/>
          </a:prstGeom>
          <a:noFill/>
          <a:ln w="952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  <a:cs typeface="Arial" panose="020B0604020202020204"/>
              </a:rPr>
              <a:t>Equipe </a:t>
            </a:r>
            <a:r>
              <a:rPr lang="en-US" sz="2000" i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  <a:cs typeface="Arial" panose="020B0604020202020204"/>
              </a:rPr>
              <a:t>:  </a:t>
            </a:r>
            <a:r>
              <a:rPr lang="en-US" b="1" i="1" noProof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/>
              </a:rPr>
              <a:t>Pr Alioune CAMARA, Coordonnateur National</a:t>
            </a:r>
            <a:endParaRPr lang="en-US" b="1" i="1" noProof="1">
              <a:solidFill>
                <a:prstClr val="black"/>
              </a:solidFill>
              <a:latin typeface="Arial Narrow" panose="020B0606020202030204" pitchFamily="34" charset="0"/>
              <a:cs typeface="Arial" panose="020B0604020202020204"/>
            </a:endParaRPr>
          </a:p>
          <a:p>
            <a:r>
              <a:rPr lang="en-US" b="1" i="1" noProof="1">
                <a:solidFill>
                  <a:prstClr val="black"/>
                </a:solidFill>
                <a:latin typeface="Arial Narrow" panose="020B0606020202030204" pitchFamily="34" charset="0"/>
                <a:ea typeface="Arial" panose="020B0604020202020204"/>
                <a:cs typeface="Arial" panose="020B0604020202020204"/>
              </a:rPr>
              <a:t>                 Dr Yaya BARRY, Point Focal CPS au PNLP</a:t>
            </a:r>
            <a:endParaRPr lang="en-US" b="1" i="1" noProof="1">
              <a:solidFill>
                <a:prstClr val="black"/>
              </a:solidFill>
              <a:latin typeface="Arial Narrow" panose="020B0606020202030204" pitchFamily="34" charset="0"/>
              <a:ea typeface="Arial" panose="020B0604020202020204"/>
              <a:cs typeface="Arial" panose="020B0604020202020204"/>
            </a:endParaRPr>
          </a:p>
          <a:p>
            <a:r>
              <a:rPr lang="en-US" b="1" i="1" noProof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/>
              </a:rPr>
              <a:t>                 Dr Moriba HABA, Chargé de la CPS à CRS</a:t>
            </a:r>
            <a:endParaRPr lang="en-US" b="1" i="1" noProof="1">
              <a:solidFill>
                <a:prstClr val="black"/>
              </a:solidFill>
              <a:latin typeface="Arial Narrow" panose="020B0606020202030204" pitchFamily="34" charset="0"/>
              <a:cs typeface="Arial" panose="020B0604020202020204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" y="115607"/>
            <a:ext cx="773521" cy="70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307" y="50118"/>
            <a:ext cx="678815" cy="6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texte, dessin humoristique, clipart, illustration&#10;&#10;Description générée automatiqu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87" y="115607"/>
            <a:ext cx="773521" cy="738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6771" y="3119683"/>
            <a:ext cx="509680" cy="7086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575328" y="3067168"/>
            <a:ext cx="509680" cy="723664"/>
          </a:xfrm>
          <a:prstGeom prst="rect">
            <a:avLst/>
          </a:prstGeom>
        </p:spPr>
      </p:pic>
      <p:sp>
        <p:nvSpPr>
          <p:cNvPr id="10" name="Google Shape;91;p1"/>
          <p:cNvSpPr txBox="1"/>
          <p:nvPr/>
        </p:nvSpPr>
        <p:spPr>
          <a:xfrm>
            <a:off x="4342462" y="4112207"/>
            <a:ext cx="3625970" cy="5169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800" b="1" noProof="1">
                <a:solidFill>
                  <a:schemeClr val="dk1"/>
                </a:solidFill>
                <a:cs typeface="Arial" panose="020B0604020202020204"/>
              </a:rPr>
              <a:t>République de Guinée</a:t>
            </a:r>
            <a:r>
              <a:rPr lang="fr-FR" sz="2800" b="1" cap="none" noProof="1">
                <a:solidFill>
                  <a:schemeClr val="dk1"/>
                </a:solidFill>
                <a:cs typeface="Arial" panose="020B0604020202020204"/>
                <a:sym typeface="Arial" panose="020B0604020202020204"/>
              </a:rPr>
              <a:t> </a:t>
            </a:r>
            <a:endParaRPr sz="2800" b="1" noProof="1">
              <a:solidFill>
                <a:schemeClr val="dk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20616" y="5774325"/>
            <a:ext cx="12077856" cy="1033557"/>
            <a:chOff x="-12828" y="1870"/>
            <a:chExt cx="5767518" cy="404495"/>
          </a:xfrm>
        </p:grpSpPr>
        <p:grpSp>
          <p:nvGrpSpPr>
            <p:cNvPr id="13" name="Group 43"/>
            <p:cNvGrpSpPr/>
            <p:nvPr/>
          </p:nvGrpSpPr>
          <p:grpSpPr>
            <a:xfrm>
              <a:off x="-12828" y="1870"/>
              <a:ext cx="5767518" cy="404495"/>
              <a:chOff x="-55212" y="32858"/>
              <a:chExt cx="7860231" cy="451246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983062" y="32858"/>
                <a:ext cx="6821957" cy="451246"/>
                <a:chOff x="846588" y="36982"/>
                <a:chExt cx="3689789" cy="507897"/>
              </a:xfrm>
            </p:grpSpPr>
            <p:grpSp>
              <p:nvGrpSpPr>
                <p:cNvPr id="17" name="Group 3"/>
                <p:cNvGrpSpPr/>
                <p:nvPr/>
              </p:nvGrpSpPr>
              <p:grpSpPr bwMode="auto">
                <a:xfrm>
                  <a:off x="846588" y="154223"/>
                  <a:ext cx="1172583" cy="358044"/>
                  <a:chOff x="1014901" y="361525"/>
                  <a:chExt cx="2400158" cy="2275362"/>
                </a:xfrm>
              </p:grpSpPr>
              <p:pic>
                <p:nvPicPr>
                  <p:cNvPr id="22" name="Image 2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9904" y="539489"/>
                    <a:ext cx="785155" cy="20973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53222" y="813325"/>
                    <a:ext cx="779924" cy="14487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" name="Image 2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14901" y="361525"/>
                    <a:ext cx="779924" cy="1818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8" name="logo" descr="Gavi, the Vaccine Alliance"/>
                <p:cNvPicPr/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490" b="-1498"/>
                <a:stretch>
                  <a:fillRect/>
                </a:stretch>
              </p:blipFill>
              <p:spPr bwMode="auto">
                <a:xfrm>
                  <a:off x="3792018" y="157915"/>
                  <a:ext cx="350259" cy="2975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Image 1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5701" y="36982"/>
                  <a:ext cx="420676" cy="5078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Image 19"/>
                <p:cNvPicPr/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479505" y="227678"/>
                  <a:ext cx="477408" cy="223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Image 20"/>
                <p:cNvPicPr/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5417" y="236329"/>
                  <a:ext cx="461931" cy="205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6" name="Picture 46" descr="A black text on a white background&#10;&#10;Description automatically generated"/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212" y="119926"/>
                <a:ext cx="985527" cy="325199"/>
              </a:xfrm>
              <a:prstGeom prst="rect">
                <a:avLst/>
              </a:prstGeom>
            </p:spPr>
          </p:pic>
        </p:grp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28" y="155840"/>
              <a:ext cx="603250" cy="1604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15" y="6171610"/>
            <a:ext cx="1026078" cy="423620"/>
          </a:xfrm>
          <a:prstGeom prst="rect">
            <a:avLst/>
          </a:prstGeom>
          <a:noFill/>
        </p:spPr>
      </p:pic>
      <p:pic>
        <p:nvPicPr>
          <p:cNvPr id="5" name="Picture 1695820231"/>
          <p:cNvPicPr/>
          <p:nvPr/>
        </p:nvPicPr>
        <p:blipFill>
          <a:blip r:embed="rId15"/>
          <a:stretch>
            <a:fillRect/>
          </a:stretch>
        </p:blipFill>
        <p:spPr>
          <a:xfrm>
            <a:off x="274313" y="5263228"/>
            <a:ext cx="843280" cy="612140"/>
          </a:xfrm>
          <a:prstGeom prst="rect">
            <a:avLst/>
          </a:prstGeom>
        </p:spPr>
      </p:pic>
      <p:pic>
        <p:nvPicPr>
          <p:cNvPr id="26" name="Picture 1170115733"/>
          <p:cNvPicPr/>
          <p:nvPr/>
        </p:nvPicPr>
        <p:blipFill>
          <a:blip r:embed="rId16"/>
          <a:stretch>
            <a:fillRect/>
          </a:stretch>
        </p:blipFill>
        <p:spPr>
          <a:xfrm>
            <a:off x="11195685" y="5381295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30070C-505A-41B9-A6E7-8A065D6B3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04164" y="234398"/>
          <a:ext cx="11010897" cy="112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897"/>
              </a:tblGrid>
              <a:tr h="1128182">
                <a:tc>
                  <a:txBody>
                    <a:bodyPr/>
                    <a:lstStyle/>
                    <a:p>
                      <a:pPr algn="ctr"/>
                      <a:r>
                        <a:rPr lang="fr-FR" sz="300" dirty="0">
                          <a:latin typeface="Perpetua" panose="02020502060401020303" pitchFamily="18" charset="0"/>
                        </a:rPr>
                        <a:t> </a:t>
                      </a:r>
                      <a:endParaRPr lang="fr-FR" sz="300" dirty="0">
                        <a:latin typeface="Perpetua" panose="02020502060401020303" pitchFamily="18" charset="0"/>
                      </a:endParaRPr>
                    </a:p>
                    <a:p>
                      <a:pPr algn="ctr"/>
                      <a:r>
                        <a:rPr lang="fr-F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ENSEIGNEMENTS TIRÉS / INNOVATION EN 2024</a:t>
                      </a:r>
                      <a:endParaRPr lang="fr-F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  <a:p>
                      <a:pPr algn="ctr"/>
                      <a:r>
                        <a:rPr lang="fr-F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(COUPLAGE DE LA CPS À D’AUTRES INTERVENTIONS DE SANTÉ)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 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8"/>
          <p:cNvGrpSpPr/>
          <p:nvPr/>
        </p:nvGrpSpPr>
        <p:grpSpPr>
          <a:xfrm>
            <a:off x="398553" y="1666913"/>
            <a:ext cx="11303594" cy="4494317"/>
            <a:chOff x="490850" y="1219939"/>
            <a:chExt cx="8295826" cy="3298427"/>
          </a:xfrm>
        </p:grpSpPr>
        <p:grpSp>
          <p:nvGrpSpPr>
            <p:cNvPr id="4" name="Google Shape;958;p32"/>
            <p:cNvGrpSpPr/>
            <p:nvPr/>
          </p:nvGrpSpPr>
          <p:grpSpPr>
            <a:xfrm>
              <a:off x="490850" y="1809600"/>
              <a:ext cx="1995900" cy="1995900"/>
              <a:chOff x="524325" y="1733400"/>
              <a:chExt cx="1995900" cy="1995900"/>
            </a:xfrm>
          </p:grpSpPr>
          <p:sp>
            <p:nvSpPr>
              <p:cNvPr id="74" name="Google Shape;959;p32"/>
              <p:cNvSpPr/>
              <p:nvPr/>
            </p:nvSpPr>
            <p:spPr>
              <a:xfrm>
                <a:off x="524325" y="1733400"/>
                <a:ext cx="1995900" cy="1995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 panose="020B0604020202020204"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960;p32"/>
              <p:cNvSpPr/>
              <p:nvPr/>
            </p:nvSpPr>
            <p:spPr>
              <a:xfrm>
                <a:off x="675225" y="1884250"/>
                <a:ext cx="1694100" cy="1694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 panose="020B0604020202020204"/>
                  <a:buNone/>
                  <a:defRPr/>
                </a:pPr>
                <a:endParaRPr kumimoji="0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961;p32"/>
              <p:cNvSpPr txBox="1"/>
              <p:nvPr/>
            </p:nvSpPr>
            <p:spPr>
              <a:xfrm>
                <a:off x="784575" y="2173313"/>
                <a:ext cx="1475400" cy="1073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Quel était le problème que vous essayiez de résoudre ? </a:t>
                </a:r>
                <a:endParaRPr kumimoji="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5" name="Google Shape;964;p32"/>
            <p:cNvGrpSpPr/>
            <p:nvPr/>
          </p:nvGrpSpPr>
          <p:grpSpPr>
            <a:xfrm>
              <a:off x="2194458" y="1219939"/>
              <a:ext cx="6528305" cy="881954"/>
              <a:chOff x="2194458" y="1219939"/>
              <a:chExt cx="6528305" cy="881954"/>
            </a:xfrm>
          </p:grpSpPr>
          <p:cxnSp>
            <p:nvCxnSpPr>
              <p:cNvPr id="68" name="Google Shape;965;p32"/>
              <p:cNvCxnSpPr>
                <a:stCxn id="70" idx="6"/>
                <a:endCxn id="69" idx="1"/>
              </p:cNvCxnSpPr>
              <p:nvPr/>
            </p:nvCxnSpPr>
            <p:spPr>
              <a:xfrm>
                <a:off x="3550272" y="1522189"/>
                <a:ext cx="2754404" cy="21686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69" name="Google Shape;967;p32"/>
              <p:cNvSpPr txBox="1"/>
              <p:nvPr/>
            </p:nvSpPr>
            <p:spPr>
              <a:xfrm>
                <a:off x="6304676" y="1276425"/>
                <a:ext cx="2418087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édu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ction d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es coûts opérationnels 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sz="1200" b="1" dirty="0">
                    <a:solidFill>
                      <a:srgbClr val="2632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Maximisation de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l’utilisation des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services  de santé</a:t>
                </a: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Google Shape;966;p32"/>
              <p:cNvSpPr/>
              <p:nvPr/>
            </p:nvSpPr>
            <p:spPr>
              <a:xfrm>
                <a:off x="2945772" y="1219939"/>
                <a:ext cx="604500" cy="604500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968;p32"/>
              <p:cNvSpPr/>
              <p:nvPr/>
            </p:nvSpPr>
            <p:spPr>
              <a:xfrm>
                <a:off x="4245700" y="1259025"/>
                <a:ext cx="1213800" cy="5697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 panose="020B0604020202020204"/>
                  <a:buNone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Optimisation des ressources humaines et logistiques</a:t>
                </a:r>
                <a:endParaRPr kumimoji="0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72" name="Google Shape;969;p32"/>
              <p:cNvSpPr/>
              <p:nvPr/>
            </p:nvSpPr>
            <p:spPr>
              <a:xfrm>
                <a:off x="4151200" y="1259025"/>
                <a:ext cx="94500" cy="569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3" name="Google Shape;970;p32"/>
              <p:cNvCxnSpPr>
                <a:stCxn id="70" idx="2"/>
                <a:endCxn id="74" idx="7"/>
              </p:cNvCxnSpPr>
              <p:nvPr/>
            </p:nvCxnSpPr>
            <p:spPr>
              <a:xfrm rot="10800000" flipV="1">
                <a:off x="2194458" y="1522189"/>
                <a:ext cx="751315" cy="579704"/>
              </a:xfrm>
              <a:prstGeom prst="curvedConnector2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" name="Google Shape;971;p32"/>
            <p:cNvGrpSpPr/>
            <p:nvPr/>
          </p:nvGrpSpPr>
          <p:grpSpPr>
            <a:xfrm>
              <a:off x="2194388" y="3513075"/>
              <a:ext cx="6592287" cy="1005291"/>
              <a:chOff x="2194388" y="3513075"/>
              <a:chExt cx="6592287" cy="1005291"/>
            </a:xfrm>
          </p:grpSpPr>
          <p:cxnSp>
            <p:nvCxnSpPr>
              <p:cNvPr id="62" name="Google Shape;972;p32"/>
              <p:cNvCxnSpPr>
                <a:stCxn id="64" idx="6"/>
                <a:endCxn id="63" idx="1"/>
              </p:cNvCxnSpPr>
              <p:nvPr/>
            </p:nvCxnSpPr>
            <p:spPr>
              <a:xfrm>
                <a:off x="3581888" y="4095675"/>
                <a:ext cx="2722787" cy="869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63" name="Google Shape;974;p32"/>
              <p:cNvSpPr txBox="1"/>
              <p:nvPr/>
            </p:nvSpPr>
            <p:spPr>
              <a:xfrm>
                <a:off x="6304676" y="3690381"/>
                <a:ext cx="2481999" cy="827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 intégrant la vaccination </a:t>
                </a:r>
                <a:r>
                  <a:rPr kumimoji="0" lang="fr-FR" sz="1200" b="1" i="0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:r>
                  <a:rPr kumimoji="0" lang="fr-FR" sz="1200" b="1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le rattrapage des consultations prénatales</a:t>
                </a:r>
                <a:r>
                  <a:rPr kumimoji="0" lang="fr-FR" sz="1200" b="1" i="0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on réduit les risques de maladies évitables et on améliore la santé maternelle et infantile</a:t>
                </a: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973;p32"/>
              <p:cNvSpPr/>
              <p:nvPr/>
            </p:nvSpPr>
            <p:spPr>
              <a:xfrm>
                <a:off x="2977388" y="3793425"/>
                <a:ext cx="604500" cy="6045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33996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Google Shape;975;p32"/>
              <p:cNvSpPr/>
              <p:nvPr/>
            </p:nvSpPr>
            <p:spPr>
              <a:xfrm>
                <a:off x="4245700" y="3810825"/>
                <a:ext cx="1213800" cy="569700"/>
              </a:xfrm>
              <a:prstGeom prst="rect">
                <a:avLst/>
              </a:prstGeom>
              <a:solidFill>
                <a:srgbClr val="BDF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Réduction de la morbidité et de la mortalité infantiles et maternelles</a:t>
                </a:r>
                <a:endParaRPr kumimoji="0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66" name="Google Shape;976;p32"/>
              <p:cNvSpPr/>
              <p:nvPr/>
            </p:nvSpPr>
            <p:spPr>
              <a:xfrm>
                <a:off x="4151200" y="3810825"/>
                <a:ext cx="94500" cy="569700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7" name="Google Shape;977;p32"/>
              <p:cNvCxnSpPr>
                <a:stCxn id="64" idx="2"/>
                <a:endCxn id="74" idx="5"/>
              </p:cNvCxnSpPr>
              <p:nvPr/>
            </p:nvCxnSpPr>
            <p:spPr>
              <a:xfrm rot="10800000">
                <a:off x="2194388" y="3513075"/>
                <a:ext cx="783000" cy="582600"/>
              </a:xfrm>
              <a:prstGeom prst="curvedConnector2">
                <a:avLst/>
              </a:prstGeom>
              <a:noFill/>
              <a:ln w="19050" cap="flat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" name="Google Shape;978;p32"/>
            <p:cNvGrpSpPr/>
            <p:nvPr/>
          </p:nvGrpSpPr>
          <p:grpSpPr>
            <a:xfrm>
              <a:off x="2486888" y="1928494"/>
              <a:ext cx="6299788" cy="882874"/>
              <a:chOff x="2486888" y="1928494"/>
              <a:chExt cx="6299788" cy="882874"/>
            </a:xfrm>
          </p:grpSpPr>
          <p:cxnSp>
            <p:nvCxnSpPr>
              <p:cNvPr id="56" name="Google Shape;979;p32"/>
              <p:cNvCxnSpPr/>
              <p:nvPr/>
            </p:nvCxnSpPr>
            <p:spPr>
              <a:xfrm>
                <a:off x="3519536" y="2365420"/>
                <a:ext cx="2808959" cy="451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57" name="Google Shape;980;p32"/>
              <p:cNvSpPr txBox="1"/>
              <p:nvPr/>
            </p:nvSpPr>
            <p:spPr>
              <a:xfrm>
                <a:off x="6304675" y="1928494"/>
                <a:ext cx="2482001" cy="88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La CPS permet d’atteindre des populations difficiles d’accès</a:t>
                </a:r>
                <a:r>
                  <a:rPr lang="en-US" sz="1200" b="1" dirty="0">
                    <a:solidFill>
                      <a:srgbClr val="2632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200" b="1" dirty="0" err="1">
                    <a:solidFill>
                      <a:srgbClr val="2632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</a:t>
                </a:r>
                <a:r>
                  <a:rPr lang="en-US" sz="1200" b="1" dirty="0">
                    <a:solidFill>
                      <a:srgbClr val="2632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qui fa</a:t>
                </a:r>
                <a:r>
                  <a:rPr kumimoji="0" lang="fr-FR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cilite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la prestation d’autres services essentiels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(Vaccination</a:t>
                </a:r>
                <a:r>
                  <a:rPr kumimoji="0" lang="en-US" sz="1200" b="1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1200" b="1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Malnutrition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PEC palu.....)</a:t>
                </a: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981;p32"/>
              <p:cNvSpPr/>
              <p:nvPr/>
            </p:nvSpPr>
            <p:spPr>
              <a:xfrm>
                <a:off x="2977388" y="2095125"/>
                <a:ext cx="604500" cy="6045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Google Shape;982;p32"/>
              <p:cNvSpPr/>
              <p:nvPr/>
            </p:nvSpPr>
            <p:spPr>
              <a:xfrm>
                <a:off x="4245700" y="2112526"/>
                <a:ext cx="1213800" cy="5697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Amélioration de la couverture et de l’accès aux soins</a:t>
                </a:r>
                <a:endParaRPr kumimoji="0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60" name="Google Shape;983;p32"/>
              <p:cNvSpPr/>
              <p:nvPr/>
            </p:nvSpPr>
            <p:spPr>
              <a:xfrm>
                <a:off x="4151200" y="2112525"/>
                <a:ext cx="94500" cy="56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1" name="Google Shape;984;p32"/>
              <p:cNvCxnSpPr>
                <a:stCxn id="58" idx="2"/>
                <a:endCxn id="74" idx="6"/>
              </p:cNvCxnSpPr>
              <p:nvPr/>
            </p:nvCxnSpPr>
            <p:spPr>
              <a:xfrm flipH="1">
                <a:off x="2486888" y="2397375"/>
                <a:ext cx="490500" cy="410100"/>
              </a:xfrm>
              <a:prstGeom prst="curvedConnector3">
                <a:avLst>
                  <a:gd name="adj1" fmla="val 50014"/>
                </a:avLst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" name="Google Shape;985;p32"/>
            <p:cNvGrpSpPr/>
            <p:nvPr/>
          </p:nvGrpSpPr>
          <p:grpSpPr>
            <a:xfrm>
              <a:off x="2486888" y="2807475"/>
              <a:ext cx="6299786" cy="745650"/>
              <a:chOff x="2486888" y="2807475"/>
              <a:chExt cx="6299786" cy="745650"/>
            </a:xfrm>
          </p:grpSpPr>
          <p:cxnSp>
            <p:nvCxnSpPr>
              <p:cNvPr id="50" name="Google Shape;986;p32"/>
              <p:cNvCxnSpPr>
                <a:stCxn id="52" idx="6"/>
                <a:endCxn id="51" idx="1"/>
              </p:cNvCxnSpPr>
              <p:nvPr/>
            </p:nvCxnSpPr>
            <p:spPr>
              <a:xfrm>
                <a:off x="3581888" y="3250875"/>
                <a:ext cx="2722786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51" name="Google Shape;988;p32"/>
              <p:cNvSpPr txBox="1"/>
              <p:nvPr/>
            </p:nvSpPr>
            <p:spPr>
              <a:xfrm>
                <a:off x="6304675" y="2983425"/>
                <a:ext cx="2481999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L’association de plusieurs interventions améliore la mobilisation sociale et la confiance des communautés envers les services de santé</a:t>
                </a: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987;p32"/>
              <p:cNvSpPr/>
              <p:nvPr/>
            </p:nvSpPr>
            <p:spPr>
              <a:xfrm>
                <a:off x="2977388" y="2948625"/>
                <a:ext cx="604500" cy="6045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Google Shape;989;p32"/>
              <p:cNvSpPr/>
              <p:nvPr/>
            </p:nvSpPr>
            <p:spPr>
              <a:xfrm>
                <a:off x="4245700" y="2966025"/>
                <a:ext cx="1213800" cy="569700"/>
              </a:xfrm>
              <a:prstGeom prst="rect">
                <a:avLst/>
              </a:prstGeom>
              <a:solidFill>
                <a:srgbClr val="F3F3F3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Renforcement de la sensibilisation et de l’adhésion communautaire</a:t>
                </a:r>
                <a:endParaRPr kumimoji="0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54" name="Google Shape;990;p32"/>
              <p:cNvSpPr/>
              <p:nvPr/>
            </p:nvSpPr>
            <p:spPr>
              <a:xfrm>
                <a:off x="4151200" y="2966025"/>
                <a:ext cx="94500" cy="569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5" name="Google Shape;991;p32"/>
              <p:cNvCxnSpPr>
                <a:stCxn id="52" idx="2"/>
                <a:endCxn id="74" idx="6"/>
              </p:cNvCxnSpPr>
              <p:nvPr/>
            </p:nvCxnSpPr>
            <p:spPr>
              <a:xfrm rot="10800000">
                <a:off x="2486888" y="2807475"/>
                <a:ext cx="490500" cy="443400"/>
              </a:xfrm>
              <a:prstGeom prst="curvedConnector3">
                <a:avLst>
                  <a:gd name="adj1" fmla="val 50014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" name="Picture 1695820231"/>
          <p:cNvPicPr/>
          <p:nvPr/>
        </p:nvPicPr>
        <p:blipFill>
          <a:blip r:embed="rId5"/>
          <a:stretch>
            <a:fillRect/>
          </a:stretch>
        </p:blipFill>
        <p:spPr>
          <a:xfrm>
            <a:off x="182524" y="6161230"/>
            <a:ext cx="843280" cy="612140"/>
          </a:xfrm>
          <a:prstGeom prst="rect">
            <a:avLst/>
          </a:prstGeom>
        </p:spPr>
      </p:pic>
      <p:pic>
        <p:nvPicPr>
          <p:cNvPr id="11" name="Picture 1170115733"/>
          <p:cNvPicPr/>
          <p:nvPr/>
        </p:nvPicPr>
        <p:blipFill>
          <a:blip r:embed="rId6"/>
          <a:stretch>
            <a:fillRect/>
          </a:stretch>
        </p:blipFill>
        <p:spPr>
          <a:xfrm>
            <a:off x="11312417" y="6304817"/>
            <a:ext cx="876188" cy="477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30070C-505A-41B9-A6E7-8A065D6B3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58585" y="114849"/>
          <a:ext cx="11274829" cy="96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4829"/>
              </a:tblGrid>
              <a:tr h="96384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ENSEIGNEMENTS TIRÉS / INNOVATION EN 2024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(COUPLAGE DE LA CPS À D’AUTRES INTERVENTIONS DE SANTÉ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)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Arrow: U-Turn 2"/>
          <p:cNvSpPr/>
          <p:nvPr/>
        </p:nvSpPr>
        <p:spPr>
          <a:xfrm rot="5400000">
            <a:off x="4668028" y="-2437924"/>
            <a:ext cx="2986575" cy="11887199"/>
          </a:xfrm>
          <a:prstGeom prst="uturnArrow">
            <a:avLst>
              <a:gd name="adj1" fmla="val 1618"/>
              <a:gd name="adj2" fmla="val 3798"/>
              <a:gd name="adj3" fmla="val 6374"/>
              <a:gd name="adj4" fmla="val 48506"/>
              <a:gd name="adj5" fmla="val 96114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/>
              <a:cs typeface="+mn-cs"/>
              <a:sym typeface="Arial" panose="020B0604020202020204"/>
            </a:endParaRPr>
          </a:p>
        </p:txBody>
      </p:sp>
      <p:grpSp>
        <p:nvGrpSpPr>
          <p:cNvPr id="90" name="Groupe 89"/>
          <p:cNvGrpSpPr/>
          <p:nvPr/>
        </p:nvGrpSpPr>
        <p:grpSpPr>
          <a:xfrm>
            <a:off x="3519575" y="1639370"/>
            <a:ext cx="3047492" cy="2453656"/>
            <a:chOff x="3519575" y="1239722"/>
            <a:chExt cx="3047492" cy="2467499"/>
          </a:xfrm>
        </p:grpSpPr>
        <p:sp>
          <p:nvSpPr>
            <p:cNvPr id="11" name="Rounded Rectangle 31"/>
            <p:cNvSpPr/>
            <p:nvPr/>
          </p:nvSpPr>
          <p:spPr>
            <a:xfrm>
              <a:off x="3584889" y="1239722"/>
              <a:ext cx="2982178" cy="793507"/>
            </a:xfrm>
            <a:prstGeom prst="roundRect">
              <a:avLst/>
            </a:prstGeom>
            <a:solidFill>
              <a:srgbClr val="4490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12" name="Rounded Rectangle 32"/>
            <p:cNvSpPr/>
            <p:nvPr/>
          </p:nvSpPr>
          <p:spPr>
            <a:xfrm>
              <a:off x="3519575" y="1563699"/>
              <a:ext cx="2982178" cy="2143522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907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16" name="TextBox 2559"/>
            <p:cNvSpPr txBox="1"/>
            <p:nvPr/>
          </p:nvSpPr>
          <p:spPr>
            <a:xfrm>
              <a:off x="4309922" y="1269258"/>
              <a:ext cx="180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ko-KR" sz="1400" b="1" dirty="0">
                  <a:solidFill>
                    <a:prstClr val="white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Parties prenantes</a:t>
              </a:r>
              <a:endParaRPr lang="ko-KR" altLang="en-US" sz="1400" b="1" dirty="0">
                <a:solidFill>
                  <a:prstClr val="white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" name="TextBox 2567"/>
            <p:cNvSpPr txBox="1"/>
            <p:nvPr/>
          </p:nvSpPr>
          <p:spPr>
            <a:xfrm>
              <a:off x="3554727" y="1622623"/>
              <a:ext cx="2867844" cy="1997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defTabSz="91440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PNLP, IRS, DPS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Superviseurs de proximité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fr-FR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A</a:t>
              </a: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gents distributeurs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Agents de </a:t>
              </a:r>
              <a:r>
                <a:rPr lang="en-US" altLang="ko-KR" sz="1200" dirty="0" err="1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rattrapage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Leaders </a:t>
              </a:r>
              <a:r>
                <a:rPr lang="en-US" altLang="ko-KR" sz="1200" dirty="0" err="1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communautaires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 err="1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Communautés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PTF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1012371" y="1609834"/>
            <a:ext cx="2371167" cy="2188220"/>
            <a:chOff x="1012371" y="1239722"/>
            <a:chExt cx="2371167" cy="2188220"/>
          </a:xfrm>
        </p:grpSpPr>
        <p:sp>
          <p:nvSpPr>
            <p:cNvPr id="13" name="Rounded Rectangle 22"/>
            <p:cNvSpPr/>
            <p:nvPr/>
          </p:nvSpPr>
          <p:spPr>
            <a:xfrm>
              <a:off x="1012371" y="1239722"/>
              <a:ext cx="2371167" cy="793507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14" name="Rounded Rectangle 23"/>
            <p:cNvSpPr/>
            <p:nvPr/>
          </p:nvSpPr>
          <p:spPr>
            <a:xfrm>
              <a:off x="1040657" y="1650664"/>
              <a:ext cx="2314594" cy="177727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15" name="TextBox 2558"/>
            <p:cNvSpPr txBox="1"/>
            <p:nvPr/>
          </p:nvSpPr>
          <p:spPr>
            <a:xfrm>
              <a:off x="1304959" y="1269258"/>
              <a:ext cx="180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ko-KR" sz="1400" b="1" dirty="0" err="1">
                  <a:solidFill>
                    <a:prstClr val="white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Cible</a:t>
              </a:r>
              <a:r>
                <a:rPr lang="en-US" altLang="ko-KR" sz="1400" b="1" dirty="0">
                  <a:solidFill>
                    <a:prstClr val="white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 &amp; Période</a:t>
              </a:r>
              <a:endParaRPr lang="ko-KR" altLang="en-US" sz="1400" b="1" dirty="0">
                <a:solidFill>
                  <a:prstClr val="white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" name="TextBox 2570"/>
            <p:cNvSpPr txBox="1"/>
            <p:nvPr/>
          </p:nvSpPr>
          <p:spPr>
            <a:xfrm>
              <a:off x="1034141" y="1708252"/>
              <a:ext cx="2198917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defTabSz="914400">
                <a:buFont typeface="Wingdings" panose="05000000000000000000" pitchFamily="2" charset="2"/>
                <a:buChar char="q"/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Période:</a:t>
              </a:r>
              <a:r>
                <a:rPr lang="fr-FR" altLang="ko-KR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 (Juin - Octobre)</a:t>
              </a:r>
              <a:endParaRPr lang="en-US" altLang="ko-K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1er au 4ème cycle de la CPS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defTabSz="914400">
                <a:defRPr/>
              </a:pP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buFont typeface="Wingdings" panose="05000000000000000000" pitchFamily="2" charset="2"/>
                <a:buChar char="q"/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Cibles:</a:t>
              </a:r>
              <a:endParaRPr lang="en-US" altLang="ko-K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Enf &lt; 5ans</a:t>
              </a:r>
              <a:endParaRPr lang="en-US" altLang="ko-KR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indent="-171450" defTabSz="914400">
                <a:buFont typeface="Wingdings" panose="05000000000000000000" pitchFamily="2" charset="2"/>
                <a:buChar char="ü"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Femmes enceinte</a:t>
              </a:r>
              <a:endParaRPr lang="ko-KR" altLang="en-US" sz="120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980238" y="4223673"/>
            <a:ext cx="2628919" cy="2502789"/>
            <a:chOff x="934842" y="4218686"/>
            <a:chExt cx="2628919" cy="2502789"/>
          </a:xfrm>
        </p:grpSpPr>
        <p:sp>
          <p:nvSpPr>
            <p:cNvPr id="24" name="Rounded Rectangle 4"/>
            <p:cNvSpPr/>
            <p:nvPr/>
          </p:nvSpPr>
          <p:spPr>
            <a:xfrm>
              <a:off x="1094009" y="4218686"/>
              <a:ext cx="2469752" cy="744751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25" name="Rounded Rectangle 5"/>
            <p:cNvSpPr/>
            <p:nvPr/>
          </p:nvSpPr>
          <p:spPr>
            <a:xfrm>
              <a:off x="934842" y="4631926"/>
              <a:ext cx="2570358" cy="2089549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26" name="TextBox 2579"/>
            <p:cNvSpPr txBox="1"/>
            <p:nvPr/>
          </p:nvSpPr>
          <p:spPr>
            <a:xfrm>
              <a:off x="1105805" y="4321074"/>
              <a:ext cx="2401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Validation des données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9" name="TextBox 2582"/>
            <p:cNvSpPr txBox="1"/>
            <p:nvPr/>
          </p:nvSpPr>
          <p:spPr>
            <a:xfrm>
              <a:off x="1178003" y="4727454"/>
              <a:ext cx="2036261" cy="16509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Synthèse </a:t>
              </a:r>
              <a:r>
                <a:rPr kumimoji="0" lang="en-US" altLang="ko-KR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niveau</a:t>
              </a: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 CS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marR="0" lvl="0" indent="-171450" defTabSz="914400" eaLnBrk="1" fontAlgn="auto" latinLnBrk="0" hangingPunct="1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defRPr/>
              </a:pPr>
              <a:r>
                <a:rPr lang="en-US" altLang="ko-KR" sz="1200" kern="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Validation </a:t>
              </a:r>
              <a:r>
                <a:rPr lang="en-US" altLang="ko-KR" sz="1200" kern="0" dirty="0" err="1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niveau</a:t>
              </a:r>
              <a:r>
                <a:rPr lang="en-US" altLang="ko-KR" sz="1200" kern="0" dirty="0">
                  <a:solidFill>
                    <a:prstClr val="black"/>
                  </a:solidFill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 DPS</a:t>
              </a:r>
              <a:endParaRPr lang="en-US" altLang="ko-KR" sz="1200" kern="0" dirty="0">
                <a:solidFill>
                  <a:prstClr val="black"/>
                </a:solidFill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  <a:p>
              <a:pPr marL="171450" marR="0" lvl="0" indent="-171450" defTabSz="914400" eaLnBrk="1" fontAlgn="auto" latinLnBrk="0" hangingPunct="1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Validation </a:t>
              </a:r>
              <a:r>
                <a:rPr kumimoji="0" lang="en-US" altLang="ko-KR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niveau</a:t>
              </a: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 IRS</a:t>
              </a: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6738256" y="1593288"/>
            <a:ext cx="4604663" cy="2499739"/>
            <a:chOff x="6738256" y="1223176"/>
            <a:chExt cx="4604663" cy="2499739"/>
          </a:xfrm>
        </p:grpSpPr>
        <p:sp>
          <p:nvSpPr>
            <p:cNvPr id="42" name="Rounded Rectangle 40"/>
            <p:cNvSpPr/>
            <p:nvPr/>
          </p:nvSpPr>
          <p:spPr>
            <a:xfrm>
              <a:off x="6844610" y="1223176"/>
              <a:ext cx="4498309" cy="793507"/>
            </a:xfrm>
            <a:prstGeom prst="roundRect">
              <a:avLst/>
            </a:prstGeom>
            <a:solidFill>
              <a:srgbClr val="1764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43" name="Rounded Rectangle 41"/>
            <p:cNvSpPr/>
            <p:nvPr/>
          </p:nvSpPr>
          <p:spPr>
            <a:xfrm>
              <a:off x="6738256" y="1547153"/>
              <a:ext cx="4498309" cy="2175762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764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44" name="TextBox 2591"/>
            <p:cNvSpPr txBox="1"/>
            <p:nvPr/>
          </p:nvSpPr>
          <p:spPr>
            <a:xfrm>
              <a:off x="6904969" y="1231721"/>
              <a:ext cx="28707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Phase préparatoire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6841193" y="1614454"/>
              <a:ext cx="4349324" cy="1855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175"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3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Réunions virtuelles </a:t>
              </a:r>
              <a:r>
                <a:rPr lang="en-US" sz="13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avec </a:t>
              </a:r>
              <a:r>
                <a:rPr lang="fr-FR" sz="13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parties prenantes</a:t>
              </a:r>
              <a:endParaRPr lang="fr-FR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57175"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3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Plaidoyer auprès des autorités sanitaires et communauté</a:t>
              </a:r>
              <a:endParaRPr lang="fr-FR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57175"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3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Reprographie des outils</a:t>
              </a:r>
              <a:endParaRPr lang="fr-FR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57175"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3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Orientation des acteurs</a:t>
              </a:r>
              <a:endParaRPr lang="fr-FR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7175"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300" dirty="0">
                  <a:latin typeface="Arial" panose="020B0604020202020204" pitchFamily="34" charset="0"/>
                  <a:cs typeface="Arial" panose="020B0604020202020204" pitchFamily="34" charset="0"/>
                </a:rPr>
                <a:t>Identification des fiches en souffrance dans les CS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3915557" y="4261006"/>
            <a:ext cx="7544595" cy="2409758"/>
            <a:chOff x="3915557" y="4271904"/>
            <a:chExt cx="7544595" cy="2409758"/>
          </a:xfrm>
        </p:grpSpPr>
        <p:sp>
          <p:nvSpPr>
            <p:cNvPr id="77" name="Rounded Rectangle 13"/>
            <p:cNvSpPr/>
            <p:nvPr/>
          </p:nvSpPr>
          <p:spPr>
            <a:xfrm>
              <a:off x="3985835" y="4271904"/>
              <a:ext cx="7474317" cy="793506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78" name="Rounded Rectangle 14"/>
            <p:cNvSpPr/>
            <p:nvPr/>
          </p:nvSpPr>
          <p:spPr>
            <a:xfrm>
              <a:off x="3915557" y="4672428"/>
              <a:ext cx="7438241" cy="200923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+mn-cs"/>
                <a:sym typeface="Arial" panose="020B0604020202020204"/>
              </a:endParaRPr>
            </a:p>
          </p:txBody>
        </p:sp>
        <p:sp>
          <p:nvSpPr>
            <p:cNvPr id="79" name="TextBox 2560"/>
            <p:cNvSpPr txBox="1"/>
            <p:nvPr/>
          </p:nvSpPr>
          <p:spPr>
            <a:xfrm>
              <a:off x="4364661" y="4378424"/>
              <a:ext cx="5431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Arial Unicode MS"/>
                  <a:cs typeface="Arial" panose="020B0604020202020204" pitchFamily="34" charset="0"/>
                  <a:sym typeface="Arial" panose="020B0604020202020204"/>
                </a:rPr>
                <a:t>Phase de mise en oeuvre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956781" y="4730487"/>
              <a:ext cx="3537555" cy="1720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Distribution des médicaments de la CPS; </a:t>
              </a:r>
              <a:endPara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Recherche active 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référence enfants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 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en retard </a:t>
              </a: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(Vaccination et CPN).</a:t>
              </a:r>
              <a:endPara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Rattrapage des cibles PEV et CPN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Durée 5 jours</a:t>
              </a:r>
              <a:endPara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Collecte, analyse des données</a:t>
              </a:r>
              <a:endPara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Google Shape;170;p3"/>
            <p:cNvSpPr/>
            <p:nvPr/>
          </p:nvSpPr>
          <p:spPr>
            <a:xfrm>
              <a:off x="7505216" y="4744427"/>
              <a:ext cx="3837703" cy="1874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Distribution des médicaments de la CPS; </a:t>
              </a:r>
              <a:endPara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Recherche active des cas de fièvre dans les ménages</a:t>
              </a:r>
              <a:endPara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Réalisation des TDR Palu 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Traitement des cas simples confirmés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Références des cas graves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257175">
                <a:lnSpc>
                  <a:spcPct val="150000"/>
                </a:lnSpc>
                <a:buClr>
                  <a:schemeClr val="tx1"/>
                </a:buClr>
                <a:buSzPts val="1400"/>
                <a:buFont typeface="Wingdings" panose="05000000000000000000" pitchFamily="2" charset="2"/>
                <a:buChar char="ü"/>
              </a:pPr>
              <a:r>
                <a: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Collecte, analyse des données</a:t>
              </a:r>
              <a:endPara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ZoneTexte 94"/>
          <p:cNvSpPr txBox="1"/>
          <p:nvPr/>
        </p:nvSpPr>
        <p:spPr>
          <a:xfrm>
            <a:off x="166007" y="1067670"/>
            <a:ext cx="8999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b="1" cap="non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Quelle était la conception de l'innovation 1/2 ?</a:t>
            </a:r>
            <a:endParaRPr lang="fr-FR" sz="2400" b="1" cap="none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3" name="Picture 1695820231"/>
          <p:cNvPicPr/>
          <p:nvPr/>
        </p:nvPicPr>
        <p:blipFill>
          <a:blip r:embed="rId1"/>
          <a:stretch>
            <a:fillRect/>
          </a:stretch>
        </p:blipFill>
        <p:spPr>
          <a:xfrm>
            <a:off x="78397" y="6232842"/>
            <a:ext cx="843280" cy="612140"/>
          </a:xfrm>
          <a:prstGeom prst="rect">
            <a:avLst/>
          </a:prstGeom>
        </p:spPr>
      </p:pic>
      <p:pic>
        <p:nvPicPr>
          <p:cNvPr id="4" name="Picture 1170115733"/>
          <p:cNvPicPr/>
          <p:nvPr/>
        </p:nvPicPr>
        <p:blipFill>
          <a:blip r:embed="rId2"/>
          <a:stretch>
            <a:fillRect/>
          </a:stretch>
        </p:blipFill>
        <p:spPr>
          <a:xfrm>
            <a:off x="11342919" y="6383342"/>
            <a:ext cx="829966" cy="448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57640" y="135471"/>
          <a:ext cx="11476719" cy="96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6719"/>
              </a:tblGrid>
              <a:tr h="96384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ENSEIGNEMENTS TIRÉS / INNOVATION EN 2024</a:t>
                      </a:r>
                      <a:endParaRPr lang="fr-F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(COUPLAGE DE LA CPS À D’AUTRES INTERVENTIONS DE SANTÉ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)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Freeform: Shape 2" descr="Arrow Right"/>
          <p:cNvSpPr/>
          <p:nvPr/>
        </p:nvSpPr>
        <p:spPr>
          <a:xfrm>
            <a:off x="3150199" y="2865515"/>
            <a:ext cx="4039302" cy="940142"/>
          </a:xfrm>
          <a:custGeom>
            <a:avLst/>
            <a:gdLst>
              <a:gd name="connsiteX0" fmla="*/ 2308142 w 2863385"/>
              <a:gd name="connsiteY0" fmla="*/ 0 h 673100"/>
              <a:gd name="connsiteX1" fmla="*/ 2317321 w 2863385"/>
              <a:gd name="connsiteY1" fmla="*/ 0 h 673100"/>
              <a:gd name="connsiteX2" fmla="*/ 2784728 w 2863385"/>
              <a:gd name="connsiteY2" fmla="*/ 576069 h 673100"/>
              <a:gd name="connsiteX3" fmla="*/ 2863385 w 2863385"/>
              <a:gd name="connsiteY3" fmla="*/ 576069 h 673100"/>
              <a:gd name="connsiteX4" fmla="*/ 2863385 w 2863385"/>
              <a:gd name="connsiteY4" fmla="*/ 673012 h 673100"/>
              <a:gd name="connsiteX5" fmla="*/ 2863385 w 2863385"/>
              <a:gd name="connsiteY5" fmla="*/ 673100 h 673100"/>
              <a:gd name="connsiteX6" fmla="*/ 2511763 w 2863385"/>
              <a:gd name="connsiteY6" fmla="*/ 673100 h 673100"/>
              <a:gd name="connsiteX7" fmla="*/ 2308193 w 2863385"/>
              <a:gd name="connsiteY7" fmla="*/ 673100 h 673100"/>
              <a:gd name="connsiteX8" fmla="*/ 2310 w 2863385"/>
              <a:gd name="connsiteY8" fmla="*/ 0 h 673100"/>
              <a:gd name="connsiteX9" fmla="*/ 1072684 w 2863385"/>
              <a:gd name="connsiteY9" fmla="*/ 0 h 673100"/>
              <a:gd name="connsiteX10" fmla="*/ 1406144 w 2863385"/>
              <a:gd name="connsiteY10" fmla="*/ 0 h 673100"/>
              <a:gd name="connsiteX11" fmla="*/ 2308141 w 2863385"/>
              <a:gd name="connsiteY11" fmla="*/ 0 h 673100"/>
              <a:gd name="connsiteX12" fmla="*/ 2308192 w 2863385"/>
              <a:gd name="connsiteY12" fmla="*/ 673100 h 673100"/>
              <a:gd name="connsiteX13" fmla="*/ 1406144 w 2863385"/>
              <a:gd name="connsiteY13" fmla="*/ 673100 h 673100"/>
              <a:gd name="connsiteX14" fmla="*/ 1072684 w 2863385"/>
              <a:gd name="connsiteY14" fmla="*/ 673100 h 673100"/>
              <a:gd name="connsiteX15" fmla="*/ 690114 w 2863385"/>
              <a:gd name="connsiteY15" fmla="*/ 673100 h 673100"/>
              <a:gd name="connsiteX16" fmla="*/ 0 w 2863385"/>
              <a:gd name="connsiteY16" fmla="*/ 1386 h 673100"/>
              <a:gd name="connsiteX0-1" fmla="*/ 2308142 w 2863385"/>
              <a:gd name="connsiteY0-2" fmla="*/ 0 h 673100"/>
              <a:gd name="connsiteX1-3" fmla="*/ 2317321 w 2863385"/>
              <a:gd name="connsiteY1-4" fmla="*/ 0 h 673100"/>
              <a:gd name="connsiteX2-5" fmla="*/ 2863385 w 2863385"/>
              <a:gd name="connsiteY2-6" fmla="*/ 576069 h 673100"/>
              <a:gd name="connsiteX3-7" fmla="*/ 2863385 w 2863385"/>
              <a:gd name="connsiteY3-8" fmla="*/ 673012 h 673100"/>
              <a:gd name="connsiteX4-9" fmla="*/ 2863385 w 2863385"/>
              <a:gd name="connsiteY4-10" fmla="*/ 673100 h 673100"/>
              <a:gd name="connsiteX5-11" fmla="*/ 2511763 w 2863385"/>
              <a:gd name="connsiteY5-12" fmla="*/ 673100 h 673100"/>
              <a:gd name="connsiteX6-13" fmla="*/ 2308193 w 2863385"/>
              <a:gd name="connsiteY6-14" fmla="*/ 673100 h 673100"/>
              <a:gd name="connsiteX7-15" fmla="*/ 2308142 w 2863385"/>
              <a:gd name="connsiteY7-16" fmla="*/ 0 h 673100"/>
              <a:gd name="connsiteX8-17" fmla="*/ 2310 w 2863385"/>
              <a:gd name="connsiteY8-18" fmla="*/ 0 h 673100"/>
              <a:gd name="connsiteX9-19" fmla="*/ 1072684 w 2863385"/>
              <a:gd name="connsiteY9-20" fmla="*/ 0 h 673100"/>
              <a:gd name="connsiteX10-21" fmla="*/ 1406144 w 2863385"/>
              <a:gd name="connsiteY10-22" fmla="*/ 0 h 673100"/>
              <a:gd name="connsiteX11-23" fmla="*/ 2308141 w 2863385"/>
              <a:gd name="connsiteY11-24" fmla="*/ 0 h 673100"/>
              <a:gd name="connsiteX12-25" fmla="*/ 2308192 w 2863385"/>
              <a:gd name="connsiteY12-26" fmla="*/ 673100 h 673100"/>
              <a:gd name="connsiteX13-27" fmla="*/ 1406144 w 2863385"/>
              <a:gd name="connsiteY13-28" fmla="*/ 673100 h 673100"/>
              <a:gd name="connsiteX14-29" fmla="*/ 1072684 w 2863385"/>
              <a:gd name="connsiteY14-30" fmla="*/ 673100 h 673100"/>
              <a:gd name="connsiteX15-31" fmla="*/ 690114 w 2863385"/>
              <a:gd name="connsiteY15-32" fmla="*/ 673100 h 673100"/>
              <a:gd name="connsiteX16-33" fmla="*/ 0 w 2863385"/>
              <a:gd name="connsiteY16-34" fmla="*/ 1386 h 673100"/>
              <a:gd name="connsiteX17" fmla="*/ 2310 w 2863385"/>
              <a:gd name="connsiteY17" fmla="*/ 0 h 673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2863385" h="673100">
                <a:moveTo>
                  <a:pt x="2308142" y="0"/>
                </a:moveTo>
                <a:lnTo>
                  <a:pt x="2317321" y="0"/>
                </a:lnTo>
                <a:lnTo>
                  <a:pt x="2863385" y="576069"/>
                </a:lnTo>
                <a:lnTo>
                  <a:pt x="2863385" y="673012"/>
                </a:lnTo>
                <a:lnTo>
                  <a:pt x="2863385" y="673100"/>
                </a:lnTo>
                <a:lnTo>
                  <a:pt x="2511763" y="673100"/>
                </a:lnTo>
                <a:lnTo>
                  <a:pt x="2308193" y="673100"/>
                </a:lnTo>
                <a:cubicBezTo>
                  <a:pt x="2308176" y="448733"/>
                  <a:pt x="2308159" y="224367"/>
                  <a:pt x="2308142" y="0"/>
                </a:cubicBezTo>
                <a:close/>
                <a:moveTo>
                  <a:pt x="2310" y="0"/>
                </a:moveTo>
                <a:lnTo>
                  <a:pt x="1072684" y="0"/>
                </a:lnTo>
                <a:lnTo>
                  <a:pt x="1406144" y="0"/>
                </a:lnTo>
                <a:lnTo>
                  <a:pt x="2308141" y="0"/>
                </a:lnTo>
                <a:cubicBezTo>
                  <a:pt x="2308158" y="224367"/>
                  <a:pt x="2308175" y="448733"/>
                  <a:pt x="2308192" y="673100"/>
                </a:cubicBezTo>
                <a:lnTo>
                  <a:pt x="1406144" y="673100"/>
                </a:lnTo>
                <a:lnTo>
                  <a:pt x="1072684" y="673100"/>
                </a:lnTo>
                <a:lnTo>
                  <a:pt x="690114" y="673100"/>
                </a:lnTo>
                <a:lnTo>
                  <a:pt x="0" y="1386"/>
                </a:lnTo>
                <a:lnTo>
                  <a:pt x="2310" y="0"/>
                </a:lnTo>
                <a:close/>
              </a:path>
            </a:pathLst>
          </a:custGeom>
          <a:solidFill>
            <a:srgbClr val="F7931F"/>
          </a:solidFill>
          <a:ln w="74513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Equipe de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distribution CPS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8" name="Freeform: Shape 7" descr="Arrow Right"/>
          <p:cNvSpPr/>
          <p:nvPr/>
        </p:nvSpPr>
        <p:spPr>
          <a:xfrm>
            <a:off x="6407719" y="2865515"/>
            <a:ext cx="1639077" cy="3722031"/>
          </a:xfrm>
          <a:custGeom>
            <a:avLst/>
            <a:gdLst>
              <a:gd name="connsiteX0" fmla="*/ 0 w 1406144"/>
              <a:gd name="connsiteY0" fmla="*/ 0 h 2958310"/>
              <a:gd name="connsiteX1" fmla="*/ 1321168 w 1406144"/>
              <a:gd name="connsiteY1" fmla="*/ 1285942 h 2958310"/>
              <a:gd name="connsiteX2" fmla="*/ 1330610 w 1406144"/>
              <a:gd name="connsiteY2" fmla="*/ 1295134 h 2958310"/>
              <a:gd name="connsiteX3" fmla="*/ 1321168 w 1406144"/>
              <a:gd name="connsiteY3" fmla="*/ 1672001 h 2958310"/>
              <a:gd name="connsiteX4" fmla="*/ 284 w 1406144"/>
              <a:gd name="connsiteY4" fmla="*/ 2958310 h 2958310"/>
              <a:gd name="connsiteX5" fmla="*/ 282 w 1406144"/>
              <a:gd name="connsiteY5" fmla="*/ 2942578 h 2958310"/>
              <a:gd name="connsiteX6" fmla="*/ 1030679 w 1406144"/>
              <a:gd name="connsiteY6" fmla="*/ 1672001 h 2958310"/>
              <a:gd name="connsiteX7" fmla="*/ 1038136 w 1406144"/>
              <a:gd name="connsiteY7" fmla="*/ 1295134 h 2958310"/>
              <a:gd name="connsiteX8" fmla="*/ 1030679 w 1406144"/>
              <a:gd name="connsiteY8" fmla="*/ 1285942 h 2958310"/>
              <a:gd name="connsiteX9" fmla="*/ 2 w 1406144"/>
              <a:gd name="connsiteY9" fmla="*/ 15654 h 29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144" h="2958310">
                <a:moveTo>
                  <a:pt x="0" y="0"/>
                </a:moveTo>
                <a:lnTo>
                  <a:pt x="1321168" y="1285942"/>
                </a:lnTo>
                <a:cubicBezTo>
                  <a:pt x="1324388" y="1288930"/>
                  <a:pt x="1327541" y="1292000"/>
                  <a:pt x="1330610" y="1295134"/>
                </a:cubicBezTo>
                <a:cubicBezTo>
                  <a:pt x="1434902" y="1401742"/>
                  <a:pt x="1430673" y="1570467"/>
                  <a:pt x="1321168" y="1672001"/>
                </a:cubicBezTo>
                <a:lnTo>
                  <a:pt x="284" y="2958310"/>
                </a:lnTo>
                <a:lnTo>
                  <a:pt x="282" y="2942578"/>
                </a:lnTo>
                <a:lnTo>
                  <a:pt x="1030679" y="1672001"/>
                </a:lnTo>
                <a:cubicBezTo>
                  <a:pt x="1117159" y="1570467"/>
                  <a:pt x="1120499" y="1401742"/>
                  <a:pt x="1038136" y="1295134"/>
                </a:cubicBezTo>
                <a:cubicBezTo>
                  <a:pt x="1035712" y="1292000"/>
                  <a:pt x="1033222" y="1288930"/>
                  <a:pt x="1030679" y="1285942"/>
                </a:cubicBezTo>
                <a:lnTo>
                  <a:pt x="2" y="15654"/>
                </a:lnTo>
                <a:close/>
              </a:path>
            </a:pathLst>
          </a:custGeom>
          <a:solidFill>
            <a:srgbClr val="F7931F">
              <a:lumMod val="75000"/>
            </a:srgbClr>
          </a:solidFill>
          <a:ln w="74513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Freeform: Shape 4" descr="Arrow Right"/>
          <p:cNvSpPr/>
          <p:nvPr/>
        </p:nvSpPr>
        <p:spPr>
          <a:xfrm>
            <a:off x="6960376" y="2791747"/>
            <a:ext cx="4039302" cy="926822"/>
          </a:xfrm>
          <a:custGeom>
            <a:avLst/>
            <a:gdLst>
              <a:gd name="connsiteX0" fmla="*/ 2308142 w 2863385"/>
              <a:gd name="connsiteY0" fmla="*/ 0 h 673100"/>
              <a:gd name="connsiteX1" fmla="*/ 2317321 w 2863385"/>
              <a:gd name="connsiteY1" fmla="*/ 0 h 673100"/>
              <a:gd name="connsiteX2" fmla="*/ 2784728 w 2863385"/>
              <a:gd name="connsiteY2" fmla="*/ 576069 h 673100"/>
              <a:gd name="connsiteX3" fmla="*/ 2863385 w 2863385"/>
              <a:gd name="connsiteY3" fmla="*/ 576069 h 673100"/>
              <a:gd name="connsiteX4" fmla="*/ 2863385 w 2863385"/>
              <a:gd name="connsiteY4" fmla="*/ 673012 h 673100"/>
              <a:gd name="connsiteX5" fmla="*/ 2863385 w 2863385"/>
              <a:gd name="connsiteY5" fmla="*/ 673100 h 673100"/>
              <a:gd name="connsiteX6" fmla="*/ 2511763 w 2863385"/>
              <a:gd name="connsiteY6" fmla="*/ 673100 h 673100"/>
              <a:gd name="connsiteX7" fmla="*/ 2308193 w 2863385"/>
              <a:gd name="connsiteY7" fmla="*/ 673100 h 673100"/>
              <a:gd name="connsiteX8" fmla="*/ 2310 w 2863385"/>
              <a:gd name="connsiteY8" fmla="*/ 0 h 673100"/>
              <a:gd name="connsiteX9" fmla="*/ 1072684 w 2863385"/>
              <a:gd name="connsiteY9" fmla="*/ 0 h 673100"/>
              <a:gd name="connsiteX10" fmla="*/ 1406144 w 2863385"/>
              <a:gd name="connsiteY10" fmla="*/ 0 h 673100"/>
              <a:gd name="connsiteX11" fmla="*/ 2308141 w 2863385"/>
              <a:gd name="connsiteY11" fmla="*/ 0 h 673100"/>
              <a:gd name="connsiteX12" fmla="*/ 2308192 w 2863385"/>
              <a:gd name="connsiteY12" fmla="*/ 673100 h 673100"/>
              <a:gd name="connsiteX13" fmla="*/ 1406144 w 2863385"/>
              <a:gd name="connsiteY13" fmla="*/ 673100 h 673100"/>
              <a:gd name="connsiteX14" fmla="*/ 1072684 w 2863385"/>
              <a:gd name="connsiteY14" fmla="*/ 673100 h 673100"/>
              <a:gd name="connsiteX15" fmla="*/ 690114 w 2863385"/>
              <a:gd name="connsiteY15" fmla="*/ 673100 h 673100"/>
              <a:gd name="connsiteX16" fmla="*/ 0 w 2863385"/>
              <a:gd name="connsiteY16" fmla="*/ 1386 h 673100"/>
              <a:gd name="connsiteX0-1" fmla="*/ 2308142 w 2863385"/>
              <a:gd name="connsiteY0-2" fmla="*/ 0 h 673100"/>
              <a:gd name="connsiteX1-3" fmla="*/ 2317321 w 2863385"/>
              <a:gd name="connsiteY1-4" fmla="*/ 0 h 673100"/>
              <a:gd name="connsiteX2-5" fmla="*/ 2863385 w 2863385"/>
              <a:gd name="connsiteY2-6" fmla="*/ 576069 h 673100"/>
              <a:gd name="connsiteX3-7" fmla="*/ 2863385 w 2863385"/>
              <a:gd name="connsiteY3-8" fmla="*/ 673012 h 673100"/>
              <a:gd name="connsiteX4-9" fmla="*/ 2863385 w 2863385"/>
              <a:gd name="connsiteY4-10" fmla="*/ 673100 h 673100"/>
              <a:gd name="connsiteX5-11" fmla="*/ 2511763 w 2863385"/>
              <a:gd name="connsiteY5-12" fmla="*/ 673100 h 673100"/>
              <a:gd name="connsiteX6-13" fmla="*/ 2308193 w 2863385"/>
              <a:gd name="connsiteY6-14" fmla="*/ 673100 h 673100"/>
              <a:gd name="connsiteX7-15" fmla="*/ 2308142 w 2863385"/>
              <a:gd name="connsiteY7-16" fmla="*/ 0 h 673100"/>
              <a:gd name="connsiteX8-17" fmla="*/ 2310 w 2863385"/>
              <a:gd name="connsiteY8-18" fmla="*/ 0 h 673100"/>
              <a:gd name="connsiteX9-19" fmla="*/ 1072684 w 2863385"/>
              <a:gd name="connsiteY9-20" fmla="*/ 0 h 673100"/>
              <a:gd name="connsiteX10-21" fmla="*/ 1406144 w 2863385"/>
              <a:gd name="connsiteY10-22" fmla="*/ 0 h 673100"/>
              <a:gd name="connsiteX11-23" fmla="*/ 2308141 w 2863385"/>
              <a:gd name="connsiteY11-24" fmla="*/ 0 h 673100"/>
              <a:gd name="connsiteX12-25" fmla="*/ 2308192 w 2863385"/>
              <a:gd name="connsiteY12-26" fmla="*/ 673100 h 673100"/>
              <a:gd name="connsiteX13-27" fmla="*/ 1406144 w 2863385"/>
              <a:gd name="connsiteY13-28" fmla="*/ 673100 h 673100"/>
              <a:gd name="connsiteX14-29" fmla="*/ 1072684 w 2863385"/>
              <a:gd name="connsiteY14-30" fmla="*/ 673100 h 673100"/>
              <a:gd name="connsiteX15-31" fmla="*/ 690114 w 2863385"/>
              <a:gd name="connsiteY15-32" fmla="*/ 673100 h 673100"/>
              <a:gd name="connsiteX16-33" fmla="*/ 0 w 2863385"/>
              <a:gd name="connsiteY16-34" fmla="*/ 1386 h 673100"/>
              <a:gd name="connsiteX17" fmla="*/ 2310 w 2863385"/>
              <a:gd name="connsiteY17" fmla="*/ 0 h 673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2863385" h="673100">
                <a:moveTo>
                  <a:pt x="2308142" y="0"/>
                </a:moveTo>
                <a:lnTo>
                  <a:pt x="2317321" y="0"/>
                </a:lnTo>
                <a:lnTo>
                  <a:pt x="2863385" y="576069"/>
                </a:lnTo>
                <a:lnTo>
                  <a:pt x="2863385" y="673012"/>
                </a:lnTo>
                <a:lnTo>
                  <a:pt x="2863385" y="673100"/>
                </a:lnTo>
                <a:lnTo>
                  <a:pt x="2511763" y="673100"/>
                </a:lnTo>
                <a:lnTo>
                  <a:pt x="2308193" y="673100"/>
                </a:lnTo>
                <a:cubicBezTo>
                  <a:pt x="2308176" y="448733"/>
                  <a:pt x="2308159" y="224367"/>
                  <a:pt x="2308142" y="0"/>
                </a:cubicBezTo>
                <a:close/>
                <a:moveTo>
                  <a:pt x="2310" y="0"/>
                </a:moveTo>
                <a:lnTo>
                  <a:pt x="1072684" y="0"/>
                </a:lnTo>
                <a:lnTo>
                  <a:pt x="1406144" y="0"/>
                </a:lnTo>
                <a:lnTo>
                  <a:pt x="2308141" y="0"/>
                </a:lnTo>
                <a:cubicBezTo>
                  <a:pt x="2308158" y="224367"/>
                  <a:pt x="2308175" y="448733"/>
                  <a:pt x="2308192" y="673100"/>
                </a:cubicBezTo>
                <a:lnTo>
                  <a:pt x="1406144" y="673100"/>
                </a:lnTo>
                <a:lnTo>
                  <a:pt x="1072684" y="673100"/>
                </a:lnTo>
                <a:lnTo>
                  <a:pt x="690114" y="673100"/>
                </a:lnTo>
                <a:lnTo>
                  <a:pt x="0" y="1386"/>
                </a:lnTo>
                <a:lnTo>
                  <a:pt x="2310" y="0"/>
                </a:lnTo>
                <a:close/>
              </a:path>
            </a:pathLst>
          </a:custGeom>
          <a:solidFill>
            <a:srgbClr val="00B050"/>
          </a:solidFill>
          <a:ln w="74513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Rattrapage des cibles au PS/CS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(Agents CPN &amp; PEV)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: Shape 8" descr="Arrow Right"/>
          <p:cNvSpPr/>
          <p:nvPr/>
        </p:nvSpPr>
        <p:spPr>
          <a:xfrm>
            <a:off x="10231583" y="2791747"/>
            <a:ext cx="1745089" cy="3909586"/>
          </a:xfrm>
          <a:custGeom>
            <a:avLst/>
            <a:gdLst>
              <a:gd name="connsiteX0" fmla="*/ 0 w 1406144"/>
              <a:gd name="connsiteY0" fmla="*/ 0 h 2958310"/>
              <a:gd name="connsiteX1" fmla="*/ 1321168 w 1406144"/>
              <a:gd name="connsiteY1" fmla="*/ 1285942 h 2958310"/>
              <a:gd name="connsiteX2" fmla="*/ 1330610 w 1406144"/>
              <a:gd name="connsiteY2" fmla="*/ 1295134 h 2958310"/>
              <a:gd name="connsiteX3" fmla="*/ 1321168 w 1406144"/>
              <a:gd name="connsiteY3" fmla="*/ 1672001 h 2958310"/>
              <a:gd name="connsiteX4" fmla="*/ 284 w 1406144"/>
              <a:gd name="connsiteY4" fmla="*/ 2958310 h 2958310"/>
              <a:gd name="connsiteX5" fmla="*/ 282 w 1406144"/>
              <a:gd name="connsiteY5" fmla="*/ 2942578 h 2958310"/>
              <a:gd name="connsiteX6" fmla="*/ 1030679 w 1406144"/>
              <a:gd name="connsiteY6" fmla="*/ 1672001 h 2958310"/>
              <a:gd name="connsiteX7" fmla="*/ 1038136 w 1406144"/>
              <a:gd name="connsiteY7" fmla="*/ 1295134 h 2958310"/>
              <a:gd name="connsiteX8" fmla="*/ 1030679 w 1406144"/>
              <a:gd name="connsiteY8" fmla="*/ 1285942 h 2958310"/>
              <a:gd name="connsiteX9" fmla="*/ 2 w 1406144"/>
              <a:gd name="connsiteY9" fmla="*/ 15654 h 29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144" h="2958310">
                <a:moveTo>
                  <a:pt x="0" y="0"/>
                </a:moveTo>
                <a:lnTo>
                  <a:pt x="1321168" y="1285942"/>
                </a:lnTo>
                <a:cubicBezTo>
                  <a:pt x="1324388" y="1288930"/>
                  <a:pt x="1327541" y="1292000"/>
                  <a:pt x="1330610" y="1295134"/>
                </a:cubicBezTo>
                <a:cubicBezTo>
                  <a:pt x="1434902" y="1401742"/>
                  <a:pt x="1430673" y="1570467"/>
                  <a:pt x="1321168" y="1672001"/>
                </a:cubicBezTo>
                <a:lnTo>
                  <a:pt x="284" y="2958310"/>
                </a:lnTo>
                <a:lnTo>
                  <a:pt x="282" y="2942578"/>
                </a:lnTo>
                <a:lnTo>
                  <a:pt x="1030679" y="1672001"/>
                </a:lnTo>
                <a:cubicBezTo>
                  <a:pt x="1117159" y="1570467"/>
                  <a:pt x="1120499" y="1401742"/>
                  <a:pt x="1038136" y="1295134"/>
                </a:cubicBezTo>
                <a:cubicBezTo>
                  <a:pt x="1035712" y="1292000"/>
                  <a:pt x="1033222" y="1288930"/>
                  <a:pt x="1030679" y="1285942"/>
                </a:cubicBezTo>
                <a:lnTo>
                  <a:pt x="2" y="15654"/>
                </a:lnTo>
                <a:close/>
              </a:path>
            </a:pathLst>
          </a:custGeom>
          <a:solidFill>
            <a:srgbClr val="339966"/>
          </a:solidFill>
          <a:ln w="74513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23599" y="2013457"/>
            <a:ext cx="940798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Rôles et responsabilités des acteurs au niveau opérationnel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Freeform: Shape 3" descr="Arrow Right"/>
          <p:cNvSpPr/>
          <p:nvPr/>
        </p:nvSpPr>
        <p:spPr>
          <a:xfrm>
            <a:off x="302416" y="2788245"/>
            <a:ext cx="2822381" cy="1025754"/>
          </a:xfrm>
          <a:custGeom>
            <a:avLst/>
            <a:gdLst>
              <a:gd name="connsiteX0" fmla="*/ 1235458 w 1790701"/>
              <a:gd name="connsiteY0" fmla="*/ 0 h 673100"/>
              <a:gd name="connsiteX1" fmla="*/ 1244637 w 1790701"/>
              <a:gd name="connsiteY1" fmla="*/ 0 h 673100"/>
              <a:gd name="connsiteX2" fmla="*/ 1712044 w 1790701"/>
              <a:gd name="connsiteY2" fmla="*/ 576069 h 673100"/>
              <a:gd name="connsiteX3" fmla="*/ 1790701 w 1790701"/>
              <a:gd name="connsiteY3" fmla="*/ 576069 h 673100"/>
              <a:gd name="connsiteX4" fmla="*/ 1790701 w 1790701"/>
              <a:gd name="connsiteY4" fmla="*/ 673012 h 673100"/>
              <a:gd name="connsiteX5" fmla="*/ 1790701 w 1790701"/>
              <a:gd name="connsiteY5" fmla="*/ 673100 h 673100"/>
              <a:gd name="connsiteX6" fmla="*/ 1439079 w 1790701"/>
              <a:gd name="connsiteY6" fmla="*/ 673100 h 673100"/>
              <a:gd name="connsiteX7" fmla="*/ 1235509 w 1790701"/>
              <a:gd name="connsiteY7" fmla="*/ 673100 h 673100"/>
              <a:gd name="connsiteX8" fmla="*/ 0 w 1790701"/>
              <a:gd name="connsiteY8" fmla="*/ 0 h 673100"/>
              <a:gd name="connsiteX9" fmla="*/ 1235457 w 1790701"/>
              <a:gd name="connsiteY9" fmla="*/ 0 h 673100"/>
              <a:gd name="connsiteX10" fmla="*/ 1235508 w 1790701"/>
              <a:gd name="connsiteY10" fmla="*/ 673100 h 673100"/>
              <a:gd name="connsiteX11" fmla="*/ 0 w 1790701"/>
              <a:gd name="connsiteY11" fmla="*/ 673100 h 673100"/>
              <a:gd name="connsiteX0-1" fmla="*/ 1235458 w 1790701"/>
              <a:gd name="connsiteY0-2" fmla="*/ 0 h 673100"/>
              <a:gd name="connsiteX1-3" fmla="*/ 1244637 w 1790701"/>
              <a:gd name="connsiteY1-4" fmla="*/ 0 h 673100"/>
              <a:gd name="connsiteX2-5" fmla="*/ 1790701 w 1790701"/>
              <a:gd name="connsiteY2-6" fmla="*/ 576069 h 673100"/>
              <a:gd name="connsiteX3-7" fmla="*/ 1790701 w 1790701"/>
              <a:gd name="connsiteY3-8" fmla="*/ 673012 h 673100"/>
              <a:gd name="connsiteX4-9" fmla="*/ 1790701 w 1790701"/>
              <a:gd name="connsiteY4-10" fmla="*/ 673100 h 673100"/>
              <a:gd name="connsiteX5-11" fmla="*/ 1439079 w 1790701"/>
              <a:gd name="connsiteY5-12" fmla="*/ 673100 h 673100"/>
              <a:gd name="connsiteX6-13" fmla="*/ 1235509 w 1790701"/>
              <a:gd name="connsiteY6-14" fmla="*/ 673100 h 673100"/>
              <a:gd name="connsiteX7-15" fmla="*/ 1235458 w 1790701"/>
              <a:gd name="connsiteY7-16" fmla="*/ 0 h 673100"/>
              <a:gd name="connsiteX8-17" fmla="*/ 0 w 1790701"/>
              <a:gd name="connsiteY8-18" fmla="*/ 0 h 673100"/>
              <a:gd name="connsiteX9-19" fmla="*/ 1235457 w 1790701"/>
              <a:gd name="connsiteY9-20" fmla="*/ 0 h 673100"/>
              <a:gd name="connsiteX10-21" fmla="*/ 1235508 w 1790701"/>
              <a:gd name="connsiteY10-22" fmla="*/ 673100 h 673100"/>
              <a:gd name="connsiteX11-23" fmla="*/ 0 w 1790701"/>
              <a:gd name="connsiteY11-24" fmla="*/ 673100 h 673100"/>
              <a:gd name="connsiteX12" fmla="*/ 0 w 1790701"/>
              <a:gd name="connsiteY12" fmla="*/ 0 h 673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" y="connsiteY12"/>
              </a:cxn>
            </a:cxnLst>
            <a:rect l="l" t="t" r="r" b="b"/>
            <a:pathLst>
              <a:path w="1790701" h="673100">
                <a:moveTo>
                  <a:pt x="1235458" y="0"/>
                </a:moveTo>
                <a:lnTo>
                  <a:pt x="1244637" y="0"/>
                </a:lnTo>
                <a:lnTo>
                  <a:pt x="1790701" y="576069"/>
                </a:lnTo>
                <a:lnTo>
                  <a:pt x="1790701" y="673012"/>
                </a:lnTo>
                <a:lnTo>
                  <a:pt x="1790701" y="673100"/>
                </a:lnTo>
                <a:lnTo>
                  <a:pt x="1439079" y="673100"/>
                </a:lnTo>
                <a:lnTo>
                  <a:pt x="1235509" y="673100"/>
                </a:lnTo>
                <a:cubicBezTo>
                  <a:pt x="1235492" y="448733"/>
                  <a:pt x="1235475" y="224367"/>
                  <a:pt x="1235458" y="0"/>
                </a:cubicBezTo>
                <a:close/>
                <a:moveTo>
                  <a:pt x="0" y="0"/>
                </a:moveTo>
                <a:lnTo>
                  <a:pt x="1235457" y="0"/>
                </a:lnTo>
                <a:cubicBezTo>
                  <a:pt x="1235474" y="224367"/>
                  <a:pt x="1235491" y="448733"/>
                  <a:pt x="1235508" y="673100"/>
                </a:cubicBez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4513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Superviseurs de proximité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8" name="Freeform: Shape 6" descr="Arrow Right"/>
          <p:cNvSpPr/>
          <p:nvPr/>
        </p:nvSpPr>
        <p:spPr>
          <a:xfrm>
            <a:off x="2251383" y="2788245"/>
            <a:ext cx="1716580" cy="3678528"/>
          </a:xfrm>
          <a:custGeom>
            <a:avLst/>
            <a:gdLst>
              <a:gd name="connsiteX0" fmla="*/ 0 w 1406144"/>
              <a:gd name="connsiteY0" fmla="*/ 0 h 2958310"/>
              <a:gd name="connsiteX1" fmla="*/ 1321168 w 1406144"/>
              <a:gd name="connsiteY1" fmla="*/ 1285942 h 2958310"/>
              <a:gd name="connsiteX2" fmla="*/ 1330610 w 1406144"/>
              <a:gd name="connsiteY2" fmla="*/ 1295134 h 2958310"/>
              <a:gd name="connsiteX3" fmla="*/ 1321168 w 1406144"/>
              <a:gd name="connsiteY3" fmla="*/ 1672001 h 2958310"/>
              <a:gd name="connsiteX4" fmla="*/ 284 w 1406144"/>
              <a:gd name="connsiteY4" fmla="*/ 2958310 h 2958310"/>
              <a:gd name="connsiteX5" fmla="*/ 282 w 1406144"/>
              <a:gd name="connsiteY5" fmla="*/ 2942578 h 2958310"/>
              <a:gd name="connsiteX6" fmla="*/ 1030679 w 1406144"/>
              <a:gd name="connsiteY6" fmla="*/ 1672001 h 2958310"/>
              <a:gd name="connsiteX7" fmla="*/ 1038136 w 1406144"/>
              <a:gd name="connsiteY7" fmla="*/ 1295134 h 2958310"/>
              <a:gd name="connsiteX8" fmla="*/ 1030679 w 1406144"/>
              <a:gd name="connsiteY8" fmla="*/ 1285942 h 2958310"/>
              <a:gd name="connsiteX9" fmla="*/ 2 w 1406144"/>
              <a:gd name="connsiteY9" fmla="*/ 15654 h 29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144" h="2958310">
                <a:moveTo>
                  <a:pt x="0" y="0"/>
                </a:moveTo>
                <a:lnTo>
                  <a:pt x="1321168" y="1285942"/>
                </a:lnTo>
                <a:cubicBezTo>
                  <a:pt x="1324388" y="1288930"/>
                  <a:pt x="1327541" y="1292000"/>
                  <a:pt x="1330610" y="1295134"/>
                </a:cubicBezTo>
                <a:cubicBezTo>
                  <a:pt x="1434902" y="1401742"/>
                  <a:pt x="1430673" y="1570467"/>
                  <a:pt x="1321168" y="1672001"/>
                </a:cubicBezTo>
                <a:lnTo>
                  <a:pt x="284" y="2958310"/>
                </a:lnTo>
                <a:lnTo>
                  <a:pt x="282" y="2942578"/>
                </a:lnTo>
                <a:lnTo>
                  <a:pt x="1030679" y="1672001"/>
                </a:lnTo>
                <a:cubicBezTo>
                  <a:pt x="1117159" y="1570467"/>
                  <a:pt x="1120499" y="1401742"/>
                  <a:pt x="1038136" y="1295134"/>
                </a:cubicBezTo>
                <a:cubicBezTo>
                  <a:pt x="1035712" y="1292000"/>
                  <a:pt x="1033222" y="1288930"/>
                  <a:pt x="1030679" y="1285942"/>
                </a:cubicBezTo>
                <a:lnTo>
                  <a:pt x="2" y="1565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4513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32334" y="3805657"/>
            <a:ext cx="2432637" cy="2030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Saisie et remontée des données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055219" y="3813999"/>
            <a:ext cx="3031381" cy="275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Recherche active des cibles PEV/CPN en retard (Fiches en souffrance et zéro dose)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Sensibilisation 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Référence au PS ou CS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Dépistage et traitement des cas simples et référence des cas graves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Remplissage des outils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141558" y="3718568"/>
            <a:ext cx="2947320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Rattrapages des cibles référées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Sensibilisation 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Remplissage des outils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32334" y="1435628"/>
            <a:ext cx="8999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b="1" cap="non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Quelle était la conception de l'innovation 2/2 ?</a:t>
            </a:r>
            <a:endParaRPr lang="fr-FR" sz="2400" b="1" cap="none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  <p:pic>
        <p:nvPicPr>
          <p:cNvPr id="4" name="Picture 1695820231"/>
          <p:cNvPicPr/>
          <p:nvPr/>
        </p:nvPicPr>
        <p:blipFill>
          <a:blip r:embed="rId1"/>
          <a:stretch>
            <a:fillRect/>
          </a:stretch>
        </p:blipFill>
        <p:spPr>
          <a:xfrm>
            <a:off x="215328" y="6089193"/>
            <a:ext cx="843280" cy="612140"/>
          </a:xfrm>
          <a:prstGeom prst="rect">
            <a:avLst/>
          </a:prstGeom>
        </p:spPr>
      </p:pic>
      <p:pic>
        <p:nvPicPr>
          <p:cNvPr id="5" name="Picture 117011573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47120" y="6217748"/>
            <a:ext cx="944880" cy="542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286" y="1741714"/>
            <a:ext cx="4191000" cy="4757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 err="1">
              <a:latin typeface="Abadi Extra Light" panose="020B0204020104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74463" y="106090"/>
          <a:ext cx="11506594" cy="96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594"/>
              </a:tblGrid>
              <a:tr h="96384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ENSEIGNEMENTS TIRÉS / INNOVATION EN 2024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(COUPLAGE DE LA CPS À D’AUTRES INTERVENTIONS DE SANTÉ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)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-8368" y="1096900"/>
            <a:ext cx="12072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Principaux résultats de la mutualisation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 des cas de </a:t>
            </a:r>
            <a:r>
              <a:rPr lang="fr-F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aludisme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croquis, dessin, dessin humoristique, illustration&#10;&#10;Description générée automatique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4" y="2377759"/>
            <a:ext cx="617313" cy="4801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27" y="3328761"/>
            <a:ext cx="2248248" cy="387148"/>
          </a:xfrm>
          <a:prstGeom prst="rect">
            <a:avLst/>
          </a:prstGeom>
        </p:spPr>
      </p:pic>
      <p:pic>
        <p:nvPicPr>
          <p:cNvPr id="10" name="Image 9" descr="Une image contenant texte, Visage humain, dessin humoristique, affiche&#10;&#10;Description générée automatiquem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2" y="4646198"/>
            <a:ext cx="432598" cy="405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1999452" y="2325307"/>
            <a:ext cx="192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Cas suspects de paludisme testés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5791" y="3695233"/>
            <a:ext cx="2002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12,865 </a:t>
            </a:r>
            <a:r>
              <a:rPr lang="en-US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(40%)</a:t>
            </a:r>
            <a:endParaRPr lang="en-US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87905" y="3733218"/>
            <a:ext cx="2085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Cas confirmés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93476" y="4562348"/>
            <a:ext cx="10494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Agency FB" panose="020B0503020202020204" pitchFamily="34" charset="0"/>
              </a:rPr>
              <a:t>12,564</a:t>
            </a:r>
            <a:endParaRPr lang="en-US" sz="30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26111" y="4685467"/>
            <a:ext cx="2305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Cas traités de paludisme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43202" y="5538870"/>
            <a:ext cx="432598" cy="40533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1050919" y="5464538"/>
            <a:ext cx="6298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401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06205" y="5636427"/>
            <a:ext cx="250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Cas de paludisme référés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aphique 1"/>
          <p:cNvGraphicFramePr/>
          <p:nvPr/>
        </p:nvGraphicFramePr>
        <p:xfrm>
          <a:off x="4739557" y="1628043"/>
          <a:ext cx="6996937" cy="448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37314" y="610312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Évolution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taux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positivité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des tests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diagno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tiques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paludisme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réalisés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par les agents pendant la CPS dans le cadre de la mutualisation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754" y="2403146"/>
            <a:ext cx="950902" cy="46011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  <p:pic>
        <p:nvPicPr>
          <p:cNvPr id="12" name="Picture 1695820231"/>
          <p:cNvPicPr/>
          <p:nvPr/>
        </p:nvPicPr>
        <p:blipFill>
          <a:blip r:embed="rId7"/>
          <a:stretch>
            <a:fillRect/>
          </a:stretch>
        </p:blipFill>
        <p:spPr>
          <a:xfrm>
            <a:off x="121562" y="6139770"/>
            <a:ext cx="843280" cy="612140"/>
          </a:xfrm>
          <a:prstGeom prst="rect">
            <a:avLst/>
          </a:prstGeom>
        </p:spPr>
      </p:pic>
      <p:pic>
        <p:nvPicPr>
          <p:cNvPr id="13" name="Picture 1170115733"/>
          <p:cNvPicPr/>
          <p:nvPr/>
        </p:nvPicPr>
        <p:blipFill>
          <a:blip r:embed="rId8"/>
          <a:stretch>
            <a:fillRect/>
          </a:stretch>
        </p:blipFill>
        <p:spPr>
          <a:xfrm>
            <a:off x="11250498" y="6277302"/>
            <a:ext cx="941502" cy="523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392" y="2358785"/>
            <a:ext cx="5520265" cy="4085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 err="1">
              <a:latin typeface="Abadi Extra Light" panose="020B0204020104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6600" y="94748"/>
          <a:ext cx="11758989" cy="96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989"/>
              </a:tblGrid>
              <a:tr h="96384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ENSEIGNEMENTS TIRÉS / INNOVATION EN 2024</a:t>
                      </a:r>
                      <a:endParaRPr lang="fr-F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(COUPLAGE DE LA CPS À D’AUTRES INTERVENTIONS DE SANTÉ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)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8721" y="1096900"/>
            <a:ext cx="119947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Principaux résultats de la mutualisation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Rattrapage FE et Enf cibles du PEV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741;p22"/>
          <p:cNvSpPr/>
          <p:nvPr/>
        </p:nvSpPr>
        <p:spPr>
          <a:xfrm>
            <a:off x="6466115" y="1897120"/>
            <a:ext cx="5520266" cy="461665"/>
          </a:xfrm>
          <a:custGeom>
            <a:avLst/>
            <a:gdLst/>
            <a:ahLst/>
            <a:cxnLst/>
            <a:rect l="l" t="t" r="r" b="b"/>
            <a:pathLst>
              <a:path w="42004" h="2575" extrusionOk="0">
                <a:moveTo>
                  <a:pt x="0" y="0"/>
                </a:moveTo>
                <a:lnTo>
                  <a:pt x="0" y="2574"/>
                </a:lnTo>
                <a:lnTo>
                  <a:pt x="42004" y="2574"/>
                </a:lnTo>
                <a:lnTo>
                  <a:pt x="4200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/>
                <a:sym typeface="Arial" panose="020B0604020202020204"/>
              </a:rPr>
              <a:t>Résultats mutualisation-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/>
                <a:sym typeface="Arial" panose="020B0604020202020204"/>
              </a:rPr>
              <a:t>Rattrapage FE (CPN)</a:t>
            </a:r>
            <a:endParaRPr kumimoji="0" lang="fr-FR" sz="16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6115" y="2358785"/>
            <a:ext cx="5520265" cy="4085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 err="1">
              <a:latin typeface="Abadi Extra Light" panose="020B0204020104020204" pitchFamily="34" charset="0"/>
            </a:endParaRPr>
          </a:p>
        </p:txBody>
      </p:sp>
      <p:pic>
        <p:nvPicPr>
          <p:cNvPr id="31" name="Image 30" descr="Une image contenant noir, obscurité&#10;&#10;Description générée automatiquemen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2" y="2643514"/>
            <a:ext cx="1544316" cy="2219674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801048" y="2487192"/>
            <a:ext cx="3924837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BCG: 60/83 (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rattrapés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Penta: 507/555 (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rattrapés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VPO: 690/891 (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rattrapés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(VPI/VAR/VAA/MenA)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744/908 (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rattrapés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102851" y="2474893"/>
            <a:ext cx="3549466" cy="255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CPN: 5077/642 (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rattrapées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Td: 385/457 (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rattrapées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TPI-SP: 470/538 (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rattrapées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MILDA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56/70 (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rattrapées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33" descr="Une image contenant clipart, silhouette&#10;&#10;Description générée automatiquement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28" t="11846" r="36678" b="12047"/>
          <a:stretch>
            <a:fillRect/>
          </a:stretch>
        </p:blipFill>
        <p:spPr>
          <a:xfrm>
            <a:off x="6710629" y="2474892"/>
            <a:ext cx="1327380" cy="2556918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322658" y="5530267"/>
            <a:ext cx="532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Total enfants rattrapés : </a:t>
            </a:r>
            <a:r>
              <a:rPr lang="en-US" sz="2400" b="1" dirty="0">
                <a:solidFill>
                  <a:srgbClr val="0066FF"/>
                </a:solidFill>
                <a:latin typeface="Arial Black" panose="020B0A04020102020204" pitchFamily="34" charset="0"/>
              </a:rPr>
              <a:t>2001</a:t>
            </a:r>
            <a:endParaRPr lang="en-US" sz="2400" b="1" dirty="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841257" y="5507243"/>
            <a:ext cx="512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Total FE rattrapées : </a:t>
            </a:r>
            <a:r>
              <a:rPr lang="en-US" dirty="0">
                <a:solidFill>
                  <a:srgbClr val="0066FF"/>
                </a:solidFill>
              </a:rPr>
              <a:t>1418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4" name="Google Shape;741;p22"/>
          <p:cNvSpPr/>
          <p:nvPr/>
        </p:nvSpPr>
        <p:spPr>
          <a:xfrm>
            <a:off x="227392" y="1895024"/>
            <a:ext cx="5520266" cy="461665"/>
          </a:xfrm>
          <a:custGeom>
            <a:avLst/>
            <a:gdLst/>
            <a:ahLst/>
            <a:cxnLst/>
            <a:rect l="l" t="t" r="r" b="b"/>
            <a:pathLst>
              <a:path w="42004" h="2575" extrusionOk="0">
                <a:moveTo>
                  <a:pt x="0" y="0"/>
                </a:moveTo>
                <a:lnTo>
                  <a:pt x="0" y="2574"/>
                </a:lnTo>
                <a:lnTo>
                  <a:pt x="42004" y="2574"/>
                </a:lnTo>
                <a:lnTo>
                  <a:pt x="4200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/>
                <a:sym typeface="Arial" panose="020B0604020202020204"/>
              </a:rPr>
              <a:t>Résultats mutualisation-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/>
                <a:sym typeface="Arial" panose="020B0604020202020204"/>
              </a:rPr>
              <a:t>Rattrapage Enf (PEV)</a:t>
            </a:r>
            <a:endParaRPr kumimoji="0" lang="fr-FR" sz="16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  <p:pic>
        <p:nvPicPr>
          <p:cNvPr id="8" name="Picture 1695820231"/>
          <p:cNvPicPr/>
          <p:nvPr/>
        </p:nvPicPr>
        <p:blipFill>
          <a:blip r:embed="rId4"/>
          <a:stretch>
            <a:fillRect/>
          </a:stretch>
        </p:blipFill>
        <p:spPr>
          <a:xfrm>
            <a:off x="256732" y="6046871"/>
            <a:ext cx="843280" cy="612140"/>
          </a:xfrm>
          <a:prstGeom prst="rect">
            <a:avLst/>
          </a:prstGeom>
        </p:spPr>
      </p:pic>
      <p:pic>
        <p:nvPicPr>
          <p:cNvPr id="9" name="Picture 1170115733"/>
          <p:cNvPicPr/>
          <p:nvPr/>
        </p:nvPicPr>
        <p:blipFill>
          <a:blip r:embed="rId5"/>
          <a:stretch>
            <a:fillRect/>
          </a:stretch>
        </p:blipFill>
        <p:spPr>
          <a:xfrm>
            <a:off x="11096336" y="6213487"/>
            <a:ext cx="868272" cy="5497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1050056" y="2290934"/>
            <a:ext cx="169078" cy="32714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47484" y="2323772"/>
            <a:ext cx="169078" cy="32714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16836" y="2388908"/>
            <a:ext cx="169078" cy="32714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14264" y="2323772"/>
            <a:ext cx="169078" cy="32714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08214" y="131513"/>
          <a:ext cx="11375571" cy="96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5571"/>
              </a:tblGrid>
              <a:tr h="96384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ENSEIGNEMENTS TIRÉS / INNOVATION EN 2024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(COUPLAGE DE LA CPS À D’AUTRES INTERVENTIONS DE SANTÉ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)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8721" y="1096900"/>
            <a:ext cx="119947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Quels sont les défis que vous avez dû relever ?</a:t>
            </a:r>
            <a:endParaRPr lang="fr-F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435429" y="2513009"/>
            <a:ext cx="11375571" cy="3731555"/>
            <a:chOff x="1054121" y="1599375"/>
            <a:chExt cx="10083757" cy="3731555"/>
          </a:xfrm>
        </p:grpSpPr>
        <p:sp>
          <p:nvSpPr>
            <p:cNvPr id="8" name="Freeform: Shape 12127"/>
            <p:cNvSpPr/>
            <p:nvPr/>
          </p:nvSpPr>
          <p:spPr>
            <a:xfrm>
              <a:off x="5698339" y="1922052"/>
              <a:ext cx="778842" cy="444959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12128"/>
            <p:cNvSpPr/>
            <p:nvPr/>
          </p:nvSpPr>
          <p:spPr>
            <a:xfrm>
              <a:off x="5698339" y="3261378"/>
              <a:ext cx="778842" cy="444959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635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635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635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635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635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635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635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635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12129"/>
            <p:cNvSpPr/>
            <p:nvPr/>
          </p:nvSpPr>
          <p:spPr>
            <a:xfrm>
              <a:off x="5698339" y="4567415"/>
              <a:ext cx="778842" cy="444959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: Shape 12131"/>
            <p:cNvSpPr/>
            <p:nvPr/>
          </p:nvSpPr>
          <p:spPr>
            <a:xfrm>
              <a:off x="1054121" y="2920242"/>
              <a:ext cx="4427834" cy="1089983"/>
            </a:xfrm>
            <a:custGeom>
              <a:avLst/>
              <a:gdLst>
                <a:gd name="connsiteX0" fmla="*/ 2244281 w 2559176"/>
                <a:gd name="connsiteY0" fmla="*/ 629984 h 629983"/>
                <a:gd name="connsiteX1" fmla="*/ 0 w 2559176"/>
                <a:gd name="connsiteY1" fmla="*/ 629984 h 629983"/>
                <a:gd name="connsiteX2" fmla="*/ 0 w 2559176"/>
                <a:gd name="connsiteY2" fmla="*/ 285750 h 629983"/>
                <a:gd name="connsiteX3" fmla="*/ 285750 w 2559176"/>
                <a:gd name="connsiteY3" fmla="*/ 0 h 629983"/>
                <a:gd name="connsiteX4" fmla="*/ 2244281 w 2559176"/>
                <a:gd name="connsiteY4" fmla="*/ 0 h 629983"/>
                <a:gd name="connsiteX5" fmla="*/ 2559177 w 2559176"/>
                <a:gd name="connsiteY5" fmla="*/ 314992 h 629983"/>
                <a:gd name="connsiteX6" fmla="*/ 2559177 w 2559176"/>
                <a:gd name="connsiteY6" fmla="*/ 314992 h 629983"/>
                <a:gd name="connsiteX7" fmla="*/ 2244281 w 2559176"/>
                <a:gd name="connsiteY7" fmla="*/ 629984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176" h="629983">
                  <a:moveTo>
                    <a:pt x="2244281" y="629984"/>
                  </a:moveTo>
                  <a:lnTo>
                    <a:pt x="0" y="629984"/>
                  </a:lnTo>
                  <a:lnTo>
                    <a:pt x="0" y="285750"/>
                  </a:lnTo>
                  <a:cubicBezTo>
                    <a:pt x="0" y="127930"/>
                    <a:pt x="127935" y="0"/>
                    <a:pt x="285750" y="0"/>
                  </a:cubicBezTo>
                  <a:lnTo>
                    <a:pt x="2244281" y="0"/>
                  </a:lnTo>
                  <a:cubicBezTo>
                    <a:pt x="2418207" y="57"/>
                    <a:pt x="2559177" y="141065"/>
                    <a:pt x="2559177" y="314992"/>
                  </a:cubicBezTo>
                  <a:lnTo>
                    <a:pt x="2559177" y="314992"/>
                  </a:lnTo>
                  <a:cubicBezTo>
                    <a:pt x="2559177" y="488918"/>
                    <a:pt x="2418207" y="629926"/>
                    <a:pt x="2244281" y="62998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133"/>
            <p:cNvSpPr/>
            <p:nvPr/>
          </p:nvSpPr>
          <p:spPr>
            <a:xfrm>
              <a:off x="4526943" y="3055049"/>
              <a:ext cx="820372" cy="820371"/>
            </a:xfrm>
            <a:custGeom>
              <a:avLst/>
              <a:gdLst>
                <a:gd name="connsiteX0" fmla="*/ 474155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5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5" y="237077"/>
                  </a:moveTo>
                  <a:cubicBezTo>
                    <a:pt x="474155" y="368011"/>
                    <a:pt x="368011" y="474155"/>
                    <a:pt x="237077" y="474155"/>
                  </a:cubicBezTo>
                  <a:cubicBezTo>
                    <a:pt x="106143" y="474155"/>
                    <a:pt x="0" y="368012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5" y="106143"/>
                    <a:pt x="474155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2135"/>
            <p:cNvSpPr/>
            <p:nvPr/>
          </p:nvSpPr>
          <p:spPr>
            <a:xfrm>
              <a:off x="1054121" y="4241111"/>
              <a:ext cx="4427834" cy="1089819"/>
            </a:xfrm>
            <a:custGeom>
              <a:avLst/>
              <a:gdLst>
                <a:gd name="connsiteX0" fmla="*/ 2244281 w 2559176"/>
                <a:gd name="connsiteY0" fmla="*/ 629888 h 629888"/>
                <a:gd name="connsiteX1" fmla="*/ 0 w 2559176"/>
                <a:gd name="connsiteY1" fmla="*/ 629888 h 629888"/>
                <a:gd name="connsiteX2" fmla="*/ 0 w 2559176"/>
                <a:gd name="connsiteY2" fmla="*/ 285750 h 629888"/>
                <a:gd name="connsiteX3" fmla="*/ 285750 w 2559176"/>
                <a:gd name="connsiteY3" fmla="*/ 0 h 629888"/>
                <a:gd name="connsiteX4" fmla="*/ 2244281 w 2559176"/>
                <a:gd name="connsiteY4" fmla="*/ 0 h 629888"/>
                <a:gd name="connsiteX5" fmla="*/ 2559177 w 2559176"/>
                <a:gd name="connsiteY5" fmla="*/ 314896 h 629888"/>
                <a:gd name="connsiteX6" fmla="*/ 2559177 w 2559176"/>
                <a:gd name="connsiteY6" fmla="*/ 314896 h 629888"/>
                <a:gd name="connsiteX7" fmla="*/ 2244376 w 2559176"/>
                <a:gd name="connsiteY7" fmla="*/ 629888 h 629888"/>
                <a:gd name="connsiteX8" fmla="*/ 2244281 w 2559176"/>
                <a:gd name="connsiteY8" fmla="*/ 629888 h 62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9176" h="629888">
                  <a:moveTo>
                    <a:pt x="2244281" y="629888"/>
                  </a:moveTo>
                  <a:lnTo>
                    <a:pt x="0" y="629888"/>
                  </a:lnTo>
                  <a:lnTo>
                    <a:pt x="0" y="285750"/>
                  </a:lnTo>
                  <a:cubicBezTo>
                    <a:pt x="0" y="127930"/>
                    <a:pt x="127935" y="0"/>
                    <a:pt x="285750" y="0"/>
                  </a:cubicBezTo>
                  <a:lnTo>
                    <a:pt x="2244281" y="0"/>
                  </a:lnTo>
                  <a:cubicBezTo>
                    <a:pt x="2418198" y="0"/>
                    <a:pt x="2559177" y="140980"/>
                    <a:pt x="2559177" y="314896"/>
                  </a:cubicBezTo>
                  <a:lnTo>
                    <a:pt x="2559177" y="314896"/>
                  </a:lnTo>
                  <a:cubicBezTo>
                    <a:pt x="2559234" y="488813"/>
                    <a:pt x="2418293" y="629831"/>
                    <a:pt x="2244376" y="629888"/>
                  </a:cubicBezTo>
                  <a:cubicBezTo>
                    <a:pt x="2244347" y="629888"/>
                    <a:pt x="2244309" y="629888"/>
                    <a:pt x="2244281" y="629888"/>
                  </a:cubicBezTo>
                  <a:close/>
                </a:path>
              </a:pathLst>
            </a:custGeom>
            <a:solidFill>
              <a:srgbClr val="339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2137"/>
            <p:cNvSpPr/>
            <p:nvPr/>
          </p:nvSpPr>
          <p:spPr>
            <a:xfrm>
              <a:off x="4526943" y="4375752"/>
              <a:ext cx="820372" cy="820371"/>
            </a:xfrm>
            <a:custGeom>
              <a:avLst/>
              <a:gdLst>
                <a:gd name="connsiteX0" fmla="*/ 474155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5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5" y="237077"/>
                  </a:moveTo>
                  <a:cubicBezTo>
                    <a:pt x="474155" y="368011"/>
                    <a:pt x="368011" y="474155"/>
                    <a:pt x="237077" y="474155"/>
                  </a:cubicBezTo>
                  <a:cubicBezTo>
                    <a:pt x="106143" y="474155"/>
                    <a:pt x="0" y="368011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5" y="106143"/>
                    <a:pt x="474155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12156"/>
            <p:cNvSpPr/>
            <p:nvPr/>
          </p:nvSpPr>
          <p:spPr>
            <a:xfrm>
              <a:off x="1054121" y="1599375"/>
              <a:ext cx="4427834" cy="1090148"/>
            </a:xfrm>
            <a:custGeom>
              <a:avLst/>
              <a:gdLst>
                <a:gd name="connsiteX0" fmla="*/ 2244281 w 2559176"/>
                <a:gd name="connsiteY0" fmla="*/ 630079 h 630078"/>
                <a:gd name="connsiteX1" fmla="*/ 0 w 2559176"/>
                <a:gd name="connsiteY1" fmla="*/ 630079 h 630078"/>
                <a:gd name="connsiteX2" fmla="*/ 0 w 2559176"/>
                <a:gd name="connsiteY2" fmla="*/ 285750 h 630078"/>
                <a:gd name="connsiteX3" fmla="*/ 285750 w 2559176"/>
                <a:gd name="connsiteY3" fmla="*/ 0 h 630078"/>
                <a:gd name="connsiteX4" fmla="*/ 2244281 w 2559176"/>
                <a:gd name="connsiteY4" fmla="*/ 0 h 630078"/>
                <a:gd name="connsiteX5" fmla="*/ 2559177 w 2559176"/>
                <a:gd name="connsiteY5" fmla="*/ 314992 h 630078"/>
                <a:gd name="connsiteX6" fmla="*/ 2559177 w 2559176"/>
                <a:gd name="connsiteY6" fmla="*/ 314992 h 630078"/>
                <a:gd name="connsiteX7" fmla="*/ 2244281 w 2559176"/>
                <a:gd name="connsiteY7" fmla="*/ 630079 h 6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176" h="630078">
                  <a:moveTo>
                    <a:pt x="2244281" y="630079"/>
                  </a:moveTo>
                  <a:lnTo>
                    <a:pt x="0" y="630079"/>
                  </a:lnTo>
                  <a:lnTo>
                    <a:pt x="0" y="285750"/>
                  </a:lnTo>
                  <a:cubicBezTo>
                    <a:pt x="0" y="127930"/>
                    <a:pt x="127935" y="0"/>
                    <a:pt x="285750" y="0"/>
                  </a:cubicBezTo>
                  <a:lnTo>
                    <a:pt x="2244281" y="0"/>
                  </a:lnTo>
                  <a:cubicBezTo>
                    <a:pt x="2418207" y="57"/>
                    <a:pt x="2559177" y="141065"/>
                    <a:pt x="2559177" y="314992"/>
                  </a:cubicBezTo>
                  <a:lnTo>
                    <a:pt x="2559177" y="314992"/>
                  </a:lnTo>
                  <a:cubicBezTo>
                    <a:pt x="2559234" y="488956"/>
                    <a:pt x="2418245" y="630022"/>
                    <a:pt x="2244281" y="6300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12158"/>
            <p:cNvSpPr/>
            <p:nvPr/>
          </p:nvSpPr>
          <p:spPr>
            <a:xfrm>
              <a:off x="4526943" y="1734345"/>
              <a:ext cx="820372" cy="820371"/>
            </a:xfrm>
            <a:custGeom>
              <a:avLst/>
              <a:gdLst>
                <a:gd name="connsiteX0" fmla="*/ 474155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5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5" y="237077"/>
                  </a:moveTo>
                  <a:cubicBezTo>
                    <a:pt x="474155" y="368011"/>
                    <a:pt x="368011" y="474155"/>
                    <a:pt x="237077" y="474155"/>
                  </a:cubicBezTo>
                  <a:cubicBezTo>
                    <a:pt x="106143" y="474155"/>
                    <a:pt x="0" y="368011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5" y="106143"/>
                    <a:pt x="474155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12163"/>
            <p:cNvSpPr/>
            <p:nvPr/>
          </p:nvSpPr>
          <p:spPr>
            <a:xfrm>
              <a:off x="6710044" y="1599375"/>
              <a:ext cx="4427834" cy="1089983"/>
            </a:xfrm>
            <a:custGeom>
              <a:avLst/>
              <a:gdLst>
                <a:gd name="connsiteX0" fmla="*/ 314896 w 2559176"/>
                <a:gd name="connsiteY0" fmla="*/ 0 h 629983"/>
                <a:gd name="connsiteX1" fmla="*/ 2273427 w 2559176"/>
                <a:gd name="connsiteY1" fmla="*/ 0 h 629983"/>
                <a:gd name="connsiteX2" fmla="*/ 2559177 w 2559176"/>
                <a:gd name="connsiteY2" fmla="*/ 285750 h 629983"/>
                <a:gd name="connsiteX3" fmla="*/ 2559177 w 2559176"/>
                <a:gd name="connsiteY3" fmla="*/ 629984 h 629983"/>
                <a:gd name="connsiteX4" fmla="*/ 314896 w 2559176"/>
                <a:gd name="connsiteY4" fmla="*/ 629984 h 629983"/>
                <a:gd name="connsiteX5" fmla="*/ 0 w 2559176"/>
                <a:gd name="connsiteY5" fmla="*/ 314992 h 629983"/>
                <a:gd name="connsiteX6" fmla="*/ 0 w 2559176"/>
                <a:gd name="connsiteY6" fmla="*/ 314992 h 629983"/>
                <a:gd name="connsiteX7" fmla="*/ 314896 w 2559176"/>
                <a:gd name="connsiteY7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176" h="629983">
                  <a:moveTo>
                    <a:pt x="314896" y="0"/>
                  </a:moveTo>
                  <a:lnTo>
                    <a:pt x="2273427" y="0"/>
                  </a:lnTo>
                  <a:cubicBezTo>
                    <a:pt x="2431246" y="0"/>
                    <a:pt x="2559177" y="127930"/>
                    <a:pt x="2559177" y="285750"/>
                  </a:cubicBezTo>
                  <a:lnTo>
                    <a:pt x="2559177" y="629984"/>
                  </a:lnTo>
                  <a:lnTo>
                    <a:pt x="314896" y="629984"/>
                  </a:lnTo>
                  <a:cubicBezTo>
                    <a:pt x="140970" y="629926"/>
                    <a:pt x="0" y="488918"/>
                    <a:pt x="0" y="314992"/>
                  </a:cubicBezTo>
                  <a:lnTo>
                    <a:pt x="0" y="314992"/>
                  </a:lnTo>
                  <a:cubicBezTo>
                    <a:pt x="0" y="141065"/>
                    <a:pt x="140970" y="57"/>
                    <a:pt x="3148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12165"/>
            <p:cNvSpPr/>
            <p:nvPr/>
          </p:nvSpPr>
          <p:spPr>
            <a:xfrm>
              <a:off x="6865779" y="1734345"/>
              <a:ext cx="820372" cy="820371"/>
            </a:xfrm>
            <a:custGeom>
              <a:avLst/>
              <a:gdLst>
                <a:gd name="connsiteX0" fmla="*/ 474154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4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4" y="237077"/>
                  </a:moveTo>
                  <a:cubicBezTo>
                    <a:pt x="474154" y="368011"/>
                    <a:pt x="368011" y="474155"/>
                    <a:pt x="237077" y="474155"/>
                  </a:cubicBezTo>
                  <a:cubicBezTo>
                    <a:pt x="106143" y="474155"/>
                    <a:pt x="0" y="368011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4" y="106143"/>
                    <a:pt x="474154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12167"/>
            <p:cNvSpPr/>
            <p:nvPr/>
          </p:nvSpPr>
          <p:spPr>
            <a:xfrm>
              <a:off x="6710044" y="4241111"/>
              <a:ext cx="4427834" cy="1089819"/>
            </a:xfrm>
            <a:custGeom>
              <a:avLst/>
              <a:gdLst>
                <a:gd name="connsiteX0" fmla="*/ 314896 w 2559176"/>
                <a:gd name="connsiteY0" fmla="*/ 0 h 629888"/>
                <a:gd name="connsiteX1" fmla="*/ 2273427 w 2559176"/>
                <a:gd name="connsiteY1" fmla="*/ 0 h 629888"/>
                <a:gd name="connsiteX2" fmla="*/ 2559177 w 2559176"/>
                <a:gd name="connsiteY2" fmla="*/ 285750 h 629888"/>
                <a:gd name="connsiteX3" fmla="*/ 2559177 w 2559176"/>
                <a:gd name="connsiteY3" fmla="*/ 629888 h 629888"/>
                <a:gd name="connsiteX4" fmla="*/ 314896 w 2559176"/>
                <a:gd name="connsiteY4" fmla="*/ 629888 h 629888"/>
                <a:gd name="connsiteX5" fmla="*/ 0 w 2559176"/>
                <a:gd name="connsiteY5" fmla="*/ 314992 h 629888"/>
                <a:gd name="connsiteX6" fmla="*/ 0 w 2559176"/>
                <a:gd name="connsiteY6" fmla="*/ 314896 h 629888"/>
                <a:gd name="connsiteX7" fmla="*/ 0 w 2559176"/>
                <a:gd name="connsiteY7" fmla="*/ 314896 h 629888"/>
                <a:gd name="connsiteX8" fmla="*/ 314896 w 2559176"/>
                <a:gd name="connsiteY8" fmla="*/ 0 h 62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9176" h="629888">
                  <a:moveTo>
                    <a:pt x="314896" y="0"/>
                  </a:moveTo>
                  <a:lnTo>
                    <a:pt x="2273427" y="0"/>
                  </a:lnTo>
                  <a:cubicBezTo>
                    <a:pt x="2431246" y="0"/>
                    <a:pt x="2559177" y="127930"/>
                    <a:pt x="2559177" y="285750"/>
                  </a:cubicBezTo>
                  <a:lnTo>
                    <a:pt x="2559177" y="629888"/>
                  </a:lnTo>
                  <a:lnTo>
                    <a:pt x="314896" y="629888"/>
                  </a:lnTo>
                  <a:cubicBezTo>
                    <a:pt x="140979" y="629888"/>
                    <a:pt x="0" y="488909"/>
                    <a:pt x="0" y="314992"/>
                  </a:cubicBezTo>
                  <a:cubicBezTo>
                    <a:pt x="0" y="314963"/>
                    <a:pt x="0" y="314925"/>
                    <a:pt x="0" y="314896"/>
                  </a:cubicBezTo>
                  <a:lnTo>
                    <a:pt x="0" y="314896"/>
                  </a:lnTo>
                  <a:cubicBezTo>
                    <a:pt x="0" y="140980"/>
                    <a:pt x="140979" y="0"/>
                    <a:pt x="314896" y="0"/>
                  </a:cubicBezTo>
                  <a:close/>
                </a:path>
              </a:pathLst>
            </a:custGeom>
            <a:solidFill>
              <a:srgbClr val="339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12169"/>
            <p:cNvSpPr/>
            <p:nvPr/>
          </p:nvSpPr>
          <p:spPr>
            <a:xfrm>
              <a:off x="6865779" y="4375752"/>
              <a:ext cx="820372" cy="820371"/>
            </a:xfrm>
            <a:custGeom>
              <a:avLst/>
              <a:gdLst>
                <a:gd name="connsiteX0" fmla="*/ 474154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4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4" y="237077"/>
                  </a:moveTo>
                  <a:cubicBezTo>
                    <a:pt x="474154" y="368011"/>
                    <a:pt x="368011" y="474155"/>
                    <a:pt x="237077" y="474155"/>
                  </a:cubicBezTo>
                  <a:cubicBezTo>
                    <a:pt x="106143" y="474155"/>
                    <a:pt x="0" y="368011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4" y="106143"/>
                    <a:pt x="474154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12179"/>
            <p:cNvSpPr/>
            <p:nvPr/>
          </p:nvSpPr>
          <p:spPr>
            <a:xfrm>
              <a:off x="6710044" y="2920242"/>
              <a:ext cx="4427834" cy="1089983"/>
            </a:xfrm>
            <a:custGeom>
              <a:avLst/>
              <a:gdLst>
                <a:gd name="connsiteX0" fmla="*/ 314896 w 2559176"/>
                <a:gd name="connsiteY0" fmla="*/ 0 h 629983"/>
                <a:gd name="connsiteX1" fmla="*/ 2273427 w 2559176"/>
                <a:gd name="connsiteY1" fmla="*/ 0 h 629983"/>
                <a:gd name="connsiteX2" fmla="*/ 2559177 w 2559176"/>
                <a:gd name="connsiteY2" fmla="*/ 285750 h 629983"/>
                <a:gd name="connsiteX3" fmla="*/ 2559177 w 2559176"/>
                <a:gd name="connsiteY3" fmla="*/ 629984 h 629983"/>
                <a:gd name="connsiteX4" fmla="*/ 314896 w 2559176"/>
                <a:gd name="connsiteY4" fmla="*/ 629984 h 629983"/>
                <a:gd name="connsiteX5" fmla="*/ 0 w 2559176"/>
                <a:gd name="connsiteY5" fmla="*/ 314992 h 629983"/>
                <a:gd name="connsiteX6" fmla="*/ 0 w 2559176"/>
                <a:gd name="connsiteY6" fmla="*/ 314992 h 629983"/>
                <a:gd name="connsiteX7" fmla="*/ 314896 w 2559176"/>
                <a:gd name="connsiteY7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176" h="629983">
                  <a:moveTo>
                    <a:pt x="314896" y="0"/>
                  </a:moveTo>
                  <a:lnTo>
                    <a:pt x="2273427" y="0"/>
                  </a:lnTo>
                  <a:cubicBezTo>
                    <a:pt x="2431246" y="0"/>
                    <a:pt x="2559177" y="127930"/>
                    <a:pt x="2559177" y="285750"/>
                  </a:cubicBezTo>
                  <a:lnTo>
                    <a:pt x="2559177" y="629984"/>
                  </a:lnTo>
                  <a:lnTo>
                    <a:pt x="314896" y="629984"/>
                  </a:lnTo>
                  <a:cubicBezTo>
                    <a:pt x="140970" y="629926"/>
                    <a:pt x="0" y="488918"/>
                    <a:pt x="0" y="314992"/>
                  </a:cubicBezTo>
                  <a:lnTo>
                    <a:pt x="0" y="314992"/>
                  </a:lnTo>
                  <a:cubicBezTo>
                    <a:pt x="0" y="141065"/>
                    <a:pt x="140970" y="57"/>
                    <a:pt x="3148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12181"/>
            <p:cNvSpPr/>
            <p:nvPr/>
          </p:nvSpPr>
          <p:spPr>
            <a:xfrm>
              <a:off x="6865779" y="3055049"/>
              <a:ext cx="820372" cy="820371"/>
            </a:xfrm>
            <a:custGeom>
              <a:avLst/>
              <a:gdLst>
                <a:gd name="connsiteX0" fmla="*/ 474154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4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4" y="237077"/>
                  </a:moveTo>
                  <a:cubicBezTo>
                    <a:pt x="474154" y="368011"/>
                    <a:pt x="368011" y="474155"/>
                    <a:pt x="237077" y="474155"/>
                  </a:cubicBezTo>
                  <a:cubicBezTo>
                    <a:pt x="106143" y="474155"/>
                    <a:pt x="0" y="368012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4" y="106143"/>
                    <a:pt x="474154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79565" y="1754987"/>
              <a:ext cx="33442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Coordination de la mise en œuvre entre les deux programmes (PNLP &amp; PEV) et les partenaires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98262" y="3295956"/>
              <a:ext cx="33647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Adhésion des bénéficiaires à l’initiative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75216" y="4493633"/>
              <a:ext cx="34877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Effectivité de la mutualisation en l’absence de financement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79659" y="1633093"/>
              <a:ext cx="33582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Mise en place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d’une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commission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mixte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PNLP, PEV et PTFs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 des r</a:t>
              </a:r>
              <a:r>
                <a:rPr lang="fr-FR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unions </a:t>
              </a:r>
              <a:r>
                <a:rPr lang="en-US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périodiques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95229" y="2926525"/>
              <a:ext cx="332946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Intégration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des messages en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faveurs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 la vaccination et les CPN dans la communication de la CPS</a:t>
              </a: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(radio, TV, plaidoyers, MOSO.....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78682" y="4253712"/>
              <a:ext cx="322141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Optimis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ation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ressources existantes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 la CPS en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utilisant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les memes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acteurs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plaidoyer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auprès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autorités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sanitaires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435429" y="1674809"/>
            <a:ext cx="4995077" cy="710751"/>
            <a:chOff x="802864" y="1571372"/>
            <a:chExt cx="3550285" cy="710751"/>
          </a:xfrm>
        </p:grpSpPr>
        <p:sp>
          <p:nvSpPr>
            <p:cNvPr id="43" name="Rectangle: Top Corners Rounded 5"/>
            <p:cNvSpPr/>
            <p:nvPr/>
          </p:nvSpPr>
          <p:spPr>
            <a:xfrm>
              <a:off x="802864" y="1753918"/>
              <a:ext cx="3550285" cy="528205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Défis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rencontrés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15"/>
            <p:cNvSpPr/>
            <p:nvPr/>
          </p:nvSpPr>
          <p:spPr>
            <a:xfrm>
              <a:off x="960799" y="1834707"/>
              <a:ext cx="225425" cy="225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16"/>
            <p:cNvSpPr/>
            <p:nvPr/>
          </p:nvSpPr>
          <p:spPr>
            <a:xfrm>
              <a:off x="3977571" y="1834707"/>
              <a:ext cx="225425" cy="225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: Rounded Corners 25"/>
            <p:cNvSpPr/>
            <p:nvPr/>
          </p:nvSpPr>
          <p:spPr>
            <a:xfrm rot="5400000">
              <a:off x="860579" y="1712718"/>
              <a:ext cx="423965" cy="141274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26"/>
            <p:cNvSpPr/>
            <p:nvPr/>
          </p:nvSpPr>
          <p:spPr>
            <a:xfrm rot="5400000">
              <a:off x="3883179" y="1712718"/>
              <a:ext cx="423965" cy="141274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6715058" y="1667451"/>
            <a:ext cx="4995077" cy="710751"/>
            <a:chOff x="802864" y="1571372"/>
            <a:chExt cx="3550285" cy="710751"/>
          </a:xfrm>
        </p:grpSpPr>
        <p:sp>
          <p:nvSpPr>
            <p:cNvPr id="50" name="Rectangle: Top Corners Rounded 5"/>
            <p:cNvSpPr/>
            <p:nvPr/>
          </p:nvSpPr>
          <p:spPr>
            <a:xfrm>
              <a:off x="802864" y="1753918"/>
              <a:ext cx="3550285" cy="528205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 mises en place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15"/>
            <p:cNvSpPr/>
            <p:nvPr/>
          </p:nvSpPr>
          <p:spPr>
            <a:xfrm>
              <a:off x="960799" y="1834707"/>
              <a:ext cx="225425" cy="225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16"/>
            <p:cNvSpPr/>
            <p:nvPr/>
          </p:nvSpPr>
          <p:spPr>
            <a:xfrm>
              <a:off x="3977571" y="1834707"/>
              <a:ext cx="225425" cy="225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: Rounded Corners 25"/>
            <p:cNvSpPr/>
            <p:nvPr/>
          </p:nvSpPr>
          <p:spPr>
            <a:xfrm rot="5400000">
              <a:off x="860579" y="1712718"/>
              <a:ext cx="423965" cy="141274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: Rounded Corners 26"/>
            <p:cNvSpPr/>
            <p:nvPr/>
          </p:nvSpPr>
          <p:spPr>
            <a:xfrm rot="5400000">
              <a:off x="3883179" y="1712718"/>
              <a:ext cx="423965" cy="141274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  <p:pic>
        <p:nvPicPr>
          <p:cNvPr id="3" name="Picture 1695820231"/>
          <p:cNvPicPr/>
          <p:nvPr/>
        </p:nvPicPr>
        <p:blipFill>
          <a:blip r:embed="rId1"/>
          <a:stretch>
            <a:fillRect/>
          </a:stretch>
        </p:blipFill>
        <p:spPr>
          <a:xfrm>
            <a:off x="131518" y="6232842"/>
            <a:ext cx="843280" cy="612140"/>
          </a:xfrm>
          <a:prstGeom prst="rect">
            <a:avLst/>
          </a:prstGeom>
        </p:spPr>
      </p:pic>
      <p:pic>
        <p:nvPicPr>
          <p:cNvPr id="4" name="Picture 117011573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63651" y="6300385"/>
            <a:ext cx="859106" cy="4770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  <p:sp>
        <p:nvSpPr>
          <p:cNvPr id="3" name="Google Shape;246;g2073e6c94da_0_143"/>
          <p:cNvSpPr txBox="1"/>
          <p:nvPr/>
        </p:nvSpPr>
        <p:spPr>
          <a:xfrm>
            <a:off x="265470" y="2199948"/>
            <a:ext cx="11621729" cy="368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Plaidoyer auprès de l’Etat en faveur de la mobilisation des ressources pour le financement de la CPS ;</a:t>
            </a:r>
            <a:endParaRPr lang="fr-FR" sz="2400" noProof="1">
              <a:solidFill>
                <a:schemeClr val="dk1"/>
              </a:solidFill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Respect du chronogramme de mise en œuvre ;</a:t>
            </a:r>
            <a:endParaRPr lang="fr-FR" sz="2400" noProof="1">
              <a:solidFill>
                <a:schemeClr val="dk1"/>
              </a:solidFill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Réalisation de la mutualisation à partir du 1</a:t>
            </a:r>
            <a:r>
              <a:rPr lang="fr-FR" sz="2400" baseline="300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er</a:t>
            </a: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passage et extension à tous les districts CPS ;</a:t>
            </a:r>
            <a:endParaRPr lang="fr-FR" sz="2400" noProof="1">
              <a:solidFill>
                <a:schemeClr val="dk1"/>
              </a:solidFill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Vulgarisation de la vidéo sur l’administration des médicaments CPS dans la communauté ;</a:t>
            </a:r>
            <a:endParaRPr lang="fr-FR" sz="2400" noProof="1">
              <a:solidFill>
                <a:schemeClr val="dk1"/>
              </a:solidFill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Digitalisation des données de la mutualisation au niveau communautaire.</a:t>
            </a:r>
            <a:endParaRPr lang="fr-FR" sz="2400" noProof="1">
              <a:solidFill>
                <a:schemeClr val="dk1"/>
              </a:solidFill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4542" y="1423469"/>
            <a:ext cx="11592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?</a:t>
            </a:r>
            <a:endParaRPr lang="fr-FR" sz="32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94542" y="173297"/>
          <a:ext cx="11675785" cy="96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785"/>
              </a:tblGrid>
              <a:tr h="96384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ENSEIGNEMENTS TIRÉS / INNOVATION EN 2024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(COUPLAGE DE LA CPS À D’AUTRES INTERVENTIONS DE SANTÉ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)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695820231"/>
          <p:cNvPicPr/>
          <p:nvPr/>
        </p:nvPicPr>
        <p:blipFill>
          <a:blip r:embed="rId1"/>
          <a:stretch>
            <a:fillRect/>
          </a:stretch>
        </p:blipFill>
        <p:spPr>
          <a:xfrm>
            <a:off x="294542" y="6050280"/>
            <a:ext cx="843280" cy="612140"/>
          </a:xfrm>
          <a:prstGeom prst="rect">
            <a:avLst/>
          </a:prstGeom>
        </p:spPr>
      </p:pic>
      <p:pic>
        <p:nvPicPr>
          <p:cNvPr id="7" name="Picture 117011573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37496" y="6242684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8669" y="1034593"/>
            <a:ext cx="4725971" cy="4340520"/>
          </a:xfrm>
          <a:prstGeom prst="rect">
            <a:avLst/>
          </a:prstGeom>
          <a:noFill/>
        </p:spPr>
        <p:txBody>
          <a:bodyPr vert="horz" wrap="none" lIns="81280" tIns="40640" rIns="81280" bIns="40640" numCol="1" rtlCol="0" anchor="ctr">
            <a:prstTxWarp prst="textArchUpPour">
              <a:avLst>
                <a:gd name="adj1" fmla="val 11332528"/>
                <a:gd name="adj2" fmla="val 76538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135" cap="all" dirty="0">
                <a:ln w="9000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MERCI DE VOTRE AIMABLE ATTENTION</a:t>
            </a:r>
            <a:endParaRPr lang="fr-FR" sz="2135" cap="all" dirty="0">
              <a:ln w="9000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9098" y="1884945"/>
            <a:ext cx="3311596" cy="2925028"/>
          </a:xfrm>
          <a:prstGeom prst="rect">
            <a:avLst/>
          </a:prstGeom>
        </p:spPr>
      </p:pic>
      <p:pic>
        <p:nvPicPr>
          <p:cNvPr id="4" name="Picture 11" descr="AG00373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2231">
            <a:off x="5614925" y="5006444"/>
            <a:ext cx="593459" cy="7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47" y="5978636"/>
            <a:ext cx="709907" cy="3305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1" y="580216"/>
            <a:ext cx="1180161" cy="968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802" y="684725"/>
            <a:ext cx="1107646" cy="863739"/>
          </a:xfrm>
          <a:prstGeom prst="rect">
            <a:avLst/>
          </a:prstGeom>
        </p:spPr>
      </p:pic>
      <p:grpSp>
        <p:nvGrpSpPr>
          <p:cNvPr id="9" name="Group 43"/>
          <p:cNvGrpSpPr/>
          <p:nvPr/>
        </p:nvGrpSpPr>
        <p:grpSpPr>
          <a:xfrm>
            <a:off x="1330036" y="5978636"/>
            <a:ext cx="9518073" cy="863738"/>
            <a:chOff x="-55212" y="119926"/>
            <a:chExt cx="4939999" cy="325199"/>
          </a:xfrm>
        </p:grpSpPr>
        <p:grpSp>
          <p:nvGrpSpPr>
            <p:cNvPr id="11" name="Groupe 10"/>
            <p:cNvGrpSpPr/>
            <p:nvPr/>
          </p:nvGrpSpPr>
          <p:grpSpPr>
            <a:xfrm>
              <a:off x="997466" y="121907"/>
              <a:ext cx="3887321" cy="278724"/>
              <a:chOff x="854379" y="137210"/>
              <a:chExt cx="2102534" cy="313716"/>
            </a:xfrm>
          </p:grpSpPr>
          <p:pic>
            <p:nvPicPr>
              <p:cNvPr id="20" name="Imag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379" y="137210"/>
                <a:ext cx="417723" cy="313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 15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53104" y="227678"/>
                <a:ext cx="903809" cy="2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46" descr="A black text on a white background&#10;&#10;Description automatically generated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212" y="119926"/>
              <a:ext cx="985527" cy="325199"/>
            </a:xfrm>
            <a:prstGeom prst="rect">
              <a:avLst/>
            </a:prstGeom>
          </p:spPr>
        </p:pic>
      </p:grpSp>
      <p:pic>
        <p:nvPicPr>
          <p:cNvPr id="8" name="Picture 1695820231"/>
          <p:cNvPicPr/>
          <p:nvPr/>
        </p:nvPicPr>
        <p:blipFill>
          <a:blip r:embed="rId9"/>
          <a:stretch>
            <a:fillRect/>
          </a:stretch>
        </p:blipFill>
        <p:spPr>
          <a:xfrm>
            <a:off x="245911" y="6143919"/>
            <a:ext cx="843280" cy="612140"/>
          </a:xfrm>
          <a:prstGeom prst="rect">
            <a:avLst/>
          </a:prstGeom>
        </p:spPr>
      </p:pic>
      <p:pic>
        <p:nvPicPr>
          <p:cNvPr id="13" name="Picture 1170115733"/>
          <p:cNvPicPr/>
          <p:nvPr/>
        </p:nvPicPr>
        <p:blipFill>
          <a:blip r:embed="rId10"/>
          <a:stretch>
            <a:fillRect/>
          </a:stretch>
        </p:blipFill>
        <p:spPr>
          <a:xfrm>
            <a:off x="11156892" y="6237450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plein air, personne&#10;&#10;Description générée automatiquemen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9510" b="5436"/>
          <a:stretch>
            <a:fillRect/>
          </a:stretch>
        </p:blipFill>
        <p:spPr>
          <a:xfrm>
            <a:off x="3" y="10"/>
            <a:ext cx="6555578" cy="685799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469317" y="718663"/>
            <a:ext cx="7156602" cy="659325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6619984" y="2513289"/>
            <a:ext cx="56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" panose="02040503050406030204" pitchFamily="18" charset="0"/>
              </a:rPr>
              <a:t>I</a:t>
            </a:r>
            <a:r>
              <a:rPr lang="fr-F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" panose="02040503050406030204" pitchFamily="18" charset="0"/>
              </a:rPr>
              <a:t>I</a:t>
            </a:r>
            <a:endParaRPr lang="en-I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51" name="TextBox 9"/>
          <p:cNvSpPr txBox="1"/>
          <p:nvPr/>
        </p:nvSpPr>
        <p:spPr>
          <a:xfrm>
            <a:off x="7264872" y="2455970"/>
            <a:ext cx="45466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Informations sommaires pour 2024 et plan pour les campagnes 2025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IN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TextBox 14"/>
          <p:cNvSpPr txBox="1"/>
          <p:nvPr/>
        </p:nvSpPr>
        <p:spPr>
          <a:xfrm>
            <a:off x="6579156" y="1065456"/>
            <a:ext cx="56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" panose="02040503050406030204" pitchFamily="18" charset="0"/>
              </a:rPr>
              <a:t>I</a:t>
            </a:r>
            <a:endParaRPr lang="en-I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7172644" y="1049353"/>
            <a:ext cx="4546600" cy="72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Carte du pays montrant les districts de mise en œuvre de la CPS </a:t>
            </a:r>
            <a:endParaRPr lang="en-IN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19"/>
          <p:cNvSpPr txBox="1"/>
          <p:nvPr/>
        </p:nvSpPr>
        <p:spPr>
          <a:xfrm>
            <a:off x="6647833" y="3855919"/>
            <a:ext cx="56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" panose="02040503050406030204" pitchFamily="18" charset="0"/>
              </a:rPr>
              <a:t>III</a:t>
            </a:r>
            <a:endParaRPr lang="en-I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1" name="TextBox 37"/>
          <p:cNvSpPr txBox="1"/>
          <p:nvPr/>
        </p:nvSpPr>
        <p:spPr>
          <a:xfrm>
            <a:off x="6555581" y="36171"/>
            <a:ext cx="584920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Cambria" panose="02040503050406030204" pitchFamily="18" charset="0"/>
              </a:rPr>
              <a:t>PLAN DE PRÉSENTATION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6735060" y="4858836"/>
            <a:ext cx="56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" panose="02040503050406030204" pitchFamily="18" charset="0"/>
              </a:rPr>
              <a:t>I</a:t>
            </a:r>
            <a:r>
              <a:rPr lang="fr-F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" panose="02040503050406030204" pitchFamily="18" charset="0"/>
              </a:rPr>
              <a:t>V</a:t>
            </a:r>
            <a:endParaRPr lang="en-I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7217746" y="3943291"/>
            <a:ext cx="4404130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Résultats de la CPS par Cycle</a:t>
            </a:r>
            <a:endParaRPr lang="en-IN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7484452" y="5080997"/>
            <a:ext cx="2359648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Défis et Solutions</a:t>
            </a:r>
            <a:endParaRPr lang="en-IN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1695820231"/>
          <p:cNvPicPr/>
          <p:nvPr/>
        </p:nvPicPr>
        <p:blipFill>
          <a:blip r:embed="rId2"/>
          <a:stretch>
            <a:fillRect/>
          </a:stretch>
        </p:blipFill>
        <p:spPr>
          <a:xfrm>
            <a:off x="84443" y="6304163"/>
            <a:ext cx="843280" cy="612140"/>
          </a:xfrm>
          <a:prstGeom prst="rect">
            <a:avLst/>
          </a:prstGeom>
        </p:spPr>
      </p:pic>
      <p:pic>
        <p:nvPicPr>
          <p:cNvPr id="6" name="Picture 1170115733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0860" y="6211680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07;g207aaa14ad4_0_21"/>
          <p:cNvSpPr txBox="1"/>
          <p:nvPr/>
        </p:nvSpPr>
        <p:spPr>
          <a:xfrm>
            <a:off x="102351" y="1240126"/>
            <a:ext cx="5950107" cy="4689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25" tIns="45700" rIns="91425" bIns="45700" anchor="b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pc="-10" noProof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/>
              </a:rPr>
              <a:t>Zones couvertes – 202</a:t>
            </a:r>
            <a:r>
              <a:rPr lang="en-US" spc="-10" noProof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/>
              </a:rPr>
              <a:t>4</a:t>
            </a:r>
            <a:endParaRPr lang="fr-FR" sz="1000" b="1" kern="0" noProof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6" name="Google Shape;107;g207aaa14ad4_0_21"/>
          <p:cNvSpPr txBox="1"/>
          <p:nvPr/>
        </p:nvSpPr>
        <p:spPr>
          <a:xfrm>
            <a:off x="6139543" y="1240132"/>
            <a:ext cx="5935923" cy="4689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25" tIns="45700" rIns="91425" bIns="45700" anchor="b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pc="-10" noProof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/>
              </a:rPr>
              <a:t>Zones</a:t>
            </a:r>
            <a:r>
              <a:rPr lang="en-US" spc="-10" noProof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/>
              </a:rPr>
              <a:t> à</a:t>
            </a:r>
            <a:r>
              <a:rPr lang="fr-FR" spc="-10" noProof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/>
              </a:rPr>
              <a:t> couvr</a:t>
            </a:r>
            <a:r>
              <a:rPr lang="en-US" spc="-10" noProof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/>
              </a:rPr>
              <a:t>ir</a:t>
            </a:r>
            <a:r>
              <a:rPr lang="fr-FR" spc="-10" noProof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/>
              </a:rPr>
              <a:t> – 202</a:t>
            </a:r>
            <a:r>
              <a:rPr lang="en-US" spc="-10" noProof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/>
              </a:rPr>
              <a:t>5</a:t>
            </a:r>
            <a:endParaRPr lang="fr-FR" sz="1000" b="1" kern="0" noProof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02351" y="332509"/>
          <a:ext cx="11973115" cy="59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3115"/>
              </a:tblGrid>
              <a:tr h="5985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  <a:ea typeface="+mn-ea"/>
                          <a:cs typeface="+mn-cs"/>
                        </a:rPr>
                        <a:t>CARTE DU PAYS MONTRANT LES DISTRICTS DE MISE EN ŒUVRE DE LA CPS </a:t>
                      </a:r>
                      <a:endParaRPr lang="fr-FR" sz="2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 4" descr="Une image contenant carte, texte, atlas, diagramme&#10;&#10;Description générée automatiquemen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" y="1832732"/>
            <a:ext cx="5950107" cy="42076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Image 6" descr="Une image contenant texte, carte, diagramme, atlas&#10;&#10;Description générée automatique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59" y="1821846"/>
            <a:ext cx="5950108" cy="42076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Picture 1695820231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74" y="6098886"/>
            <a:ext cx="843280" cy="612140"/>
          </a:xfrm>
          <a:prstGeom prst="rect">
            <a:avLst/>
          </a:prstGeom>
        </p:spPr>
      </p:pic>
      <p:pic>
        <p:nvPicPr>
          <p:cNvPr id="4" name="Picture 1170115733"/>
          <p:cNvPicPr/>
          <p:nvPr/>
        </p:nvPicPr>
        <p:blipFill>
          <a:blip r:embed="rId4"/>
          <a:stretch>
            <a:fillRect/>
          </a:stretch>
        </p:blipFill>
        <p:spPr>
          <a:xfrm>
            <a:off x="11079151" y="6229263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694714" y="1014663"/>
            <a:ext cx="4848202" cy="5680730"/>
            <a:chOff x="3346366" y="1079979"/>
            <a:chExt cx="4848202" cy="5680730"/>
          </a:xfrm>
        </p:grpSpPr>
        <p:grpSp>
          <p:nvGrpSpPr>
            <p:cNvPr id="123" name="Group 122"/>
            <p:cNvGrpSpPr/>
            <p:nvPr/>
          </p:nvGrpSpPr>
          <p:grpSpPr>
            <a:xfrm>
              <a:off x="3346366" y="1079979"/>
              <a:ext cx="4848202" cy="750933"/>
              <a:chOff x="3227006" y="656353"/>
              <a:chExt cx="5737981" cy="888750"/>
            </a:xfrm>
          </p:grpSpPr>
          <p:sp>
            <p:nvSpPr>
              <p:cNvPr id="11" name="Freeform: Shape 10"/>
              <p:cNvSpPr/>
              <p:nvPr/>
            </p:nvSpPr>
            <p:spPr>
              <a:xfrm>
                <a:off x="3786325" y="656353"/>
                <a:ext cx="4619400" cy="888750"/>
              </a:xfrm>
              <a:custGeom>
                <a:avLst/>
                <a:gdLst>
                  <a:gd name="connsiteX0" fmla="*/ 3216466 w 3245712"/>
                  <a:gd name="connsiteY0" fmla="*/ 241650 h 624459"/>
                  <a:gd name="connsiteX1" fmla="*/ 3015775 w 3245712"/>
                  <a:gd name="connsiteY1" fmla="*/ 41053 h 624459"/>
                  <a:gd name="connsiteX2" fmla="*/ 2917191 w 3245712"/>
                  <a:gd name="connsiteY2" fmla="*/ 1 h 624459"/>
                  <a:gd name="connsiteX3" fmla="*/ 328486 w 3245712"/>
                  <a:gd name="connsiteY3" fmla="*/ 1 h 624459"/>
                  <a:gd name="connsiteX4" fmla="*/ 229807 w 3245712"/>
                  <a:gd name="connsiteY4" fmla="*/ 40863 h 624459"/>
                  <a:gd name="connsiteX5" fmla="*/ 29211 w 3245712"/>
                  <a:gd name="connsiteY5" fmla="*/ 241650 h 624459"/>
                  <a:gd name="connsiteX6" fmla="*/ 29211 w 3245712"/>
                  <a:gd name="connsiteY6" fmla="*/ 383001 h 624459"/>
                  <a:gd name="connsiteX7" fmla="*/ 229807 w 3245712"/>
                  <a:gd name="connsiteY7" fmla="*/ 583597 h 624459"/>
                  <a:gd name="connsiteX8" fmla="*/ 328391 w 3245712"/>
                  <a:gd name="connsiteY8" fmla="*/ 624460 h 624459"/>
                  <a:gd name="connsiteX9" fmla="*/ 2917191 w 3245712"/>
                  <a:gd name="connsiteY9" fmla="*/ 624460 h 624459"/>
                  <a:gd name="connsiteX10" fmla="*/ 3015870 w 3245712"/>
                  <a:gd name="connsiteY10" fmla="*/ 583597 h 624459"/>
                  <a:gd name="connsiteX11" fmla="*/ 3216466 w 3245712"/>
                  <a:gd name="connsiteY11" fmla="*/ 383001 h 624459"/>
                  <a:gd name="connsiteX12" fmla="*/ 3216466 w 3245712"/>
                  <a:gd name="connsiteY12" fmla="*/ 241650 h 6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5712" h="624459">
                    <a:moveTo>
                      <a:pt x="3216466" y="241650"/>
                    </a:moveTo>
                    <a:lnTo>
                      <a:pt x="3015775" y="41053"/>
                    </a:lnTo>
                    <a:cubicBezTo>
                      <a:pt x="2989743" y="14714"/>
                      <a:pt x="2954224" y="-77"/>
                      <a:pt x="2917191" y="1"/>
                    </a:cubicBezTo>
                    <a:lnTo>
                      <a:pt x="328486" y="1"/>
                    </a:lnTo>
                    <a:cubicBezTo>
                      <a:pt x="291453" y="-109"/>
                      <a:pt x="255915" y="14605"/>
                      <a:pt x="229807" y="40863"/>
                    </a:cubicBezTo>
                    <a:lnTo>
                      <a:pt x="29211" y="241650"/>
                    </a:lnTo>
                    <a:cubicBezTo>
                      <a:pt x="-9737" y="280719"/>
                      <a:pt x="-9737" y="343932"/>
                      <a:pt x="29211" y="383001"/>
                    </a:cubicBezTo>
                    <a:lnTo>
                      <a:pt x="229807" y="583597"/>
                    </a:lnTo>
                    <a:cubicBezTo>
                      <a:pt x="255896" y="609829"/>
                      <a:pt x="291396" y="624545"/>
                      <a:pt x="328391" y="624460"/>
                    </a:cubicBezTo>
                    <a:lnTo>
                      <a:pt x="2917191" y="624460"/>
                    </a:lnTo>
                    <a:cubicBezTo>
                      <a:pt x="2954214" y="624536"/>
                      <a:pt x="2989743" y="609829"/>
                      <a:pt x="3015870" y="583597"/>
                    </a:cubicBezTo>
                    <a:lnTo>
                      <a:pt x="3216466" y="383001"/>
                    </a:lnTo>
                    <a:cubicBezTo>
                      <a:pt x="3255462" y="343953"/>
                      <a:pt x="3255462" y="280697"/>
                      <a:pt x="3216466" y="24165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6239560" y="748807"/>
                <a:ext cx="2725427" cy="703977"/>
              </a:xfrm>
              <a:custGeom>
                <a:avLst/>
                <a:gdLst>
                  <a:gd name="connsiteX0" fmla="*/ 0 w 1914957"/>
                  <a:gd name="connsiteY0" fmla="*/ 0 h 494633"/>
                  <a:gd name="connsiteX1" fmla="*/ 0 w 1914957"/>
                  <a:gd name="connsiteY1" fmla="*/ 494633 h 494633"/>
                  <a:gd name="connsiteX2" fmla="*/ 1651730 w 1914957"/>
                  <a:gd name="connsiteY2" fmla="*/ 494633 h 494633"/>
                  <a:gd name="connsiteX3" fmla="*/ 1704594 w 1914957"/>
                  <a:gd name="connsiteY3" fmla="*/ 472821 h 494633"/>
                  <a:gd name="connsiteX4" fmla="*/ 1904619 w 1914957"/>
                  <a:gd name="connsiteY4" fmla="*/ 272225 h 494633"/>
                  <a:gd name="connsiteX5" fmla="*/ 1904771 w 1914957"/>
                  <a:gd name="connsiteY5" fmla="*/ 222654 h 494633"/>
                  <a:gd name="connsiteX6" fmla="*/ 1904619 w 1914957"/>
                  <a:gd name="connsiteY6" fmla="*/ 222504 h 494633"/>
                  <a:gd name="connsiteX7" fmla="*/ 1704880 w 1914957"/>
                  <a:gd name="connsiteY7" fmla="*/ 21907 h 494633"/>
                  <a:gd name="connsiteX8" fmla="*/ 1652016 w 1914957"/>
                  <a:gd name="connsiteY8" fmla="*/ 0 h 49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4957" h="494633">
                    <a:moveTo>
                      <a:pt x="0" y="0"/>
                    </a:moveTo>
                    <a:lnTo>
                      <a:pt x="0" y="494633"/>
                    </a:lnTo>
                    <a:lnTo>
                      <a:pt x="1651730" y="494633"/>
                    </a:lnTo>
                    <a:cubicBezTo>
                      <a:pt x="1671543" y="494652"/>
                      <a:pt x="1690564" y="486813"/>
                      <a:pt x="1704594" y="472821"/>
                    </a:cubicBezTo>
                    <a:lnTo>
                      <a:pt x="1904619" y="272225"/>
                    </a:lnTo>
                    <a:cubicBezTo>
                      <a:pt x="1918345" y="258577"/>
                      <a:pt x="1918411" y="236384"/>
                      <a:pt x="1904771" y="222654"/>
                    </a:cubicBezTo>
                    <a:cubicBezTo>
                      <a:pt x="1904714" y="222604"/>
                      <a:pt x="1904667" y="222554"/>
                      <a:pt x="1904619" y="222504"/>
                    </a:cubicBezTo>
                    <a:lnTo>
                      <a:pt x="1704880" y="21907"/>
                    </a:lnTo>
                    <a:cubicBezTo>
                      <a:pt x="1690859" y="7893"/>
                      <a:pt x="1671847" y="14"/>
                      <a:pt x="1652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6239560" y="874340"/>
                <a:ext cx="2402037" cy="439086"/>
              </a:xfrm>
              <a:custGeom>
                <a:avLst/>
                <a:gdLst>
                  <a:gd name="connsiteX0" fmla="*/ 0 w 1594580"/>
                  <a:gd name="connsiteY0" fmla="*/ 308515 h 308514"/>
                  <a:gd name="connsiteX1" fmla="*/ 1440276 w 1594580"/>
                  <a:gd name="connsiteY1" fmla="*/ 308515 h 308514"/>
                  <a:gd name="connsiteX2" fmla="*/ 1594581 w 1594580"/>
                  <a:gd name="connsiteY2" fmla="*/ 154400 h 308514"/>
                  <a:gd name="connsiteX3" fmla="*/ 1594581 w 1594580"/>
                  <a:gd name="connsiteY3" fmla="*/ 154305 h 308514"/>
                  <a:gd name="connsiteX4" fmla="*/ 1594581 w 1594580"/>
                  <a:gd name="connsiteY4" fmla="*/ 154305 h 308514"/>
                  <a:gd name="connsiteX5" fmla="*/ 1440276 w 1594580"/>
                  <a:gd name="connsiteY5" fmla="*/ 0 h 308514"/>
                  <a:gd name="connsiteX6" fmla="*/ 0 w 1594580"/>
                  <a:gd name="connsiteY6" fmla="*/ 0 h 3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580" h="308514">
                    <a:moveTo>
                      <a:pt x="0" y="308515"/>
                    </a:moveTo>
                    <a:lnTo>
                      <a:pt x="1440276" y="308515"/>
                    </a:lnTo>
                    <a:cubicBezTo>
                      <a:pt x="1525438" y="308567"/>
                      <a:pt x="1594523" y="239568"/>
                      <a:pt x="1594581" y="154400"/>
                    </a:cubicBezTo>
                    <a:cubicBezTo>
                      <a:pt x="1594581" y="154369"/>
                      <a:pt x="1594581" y="154336"/>
                      <a:pt x="1594581" y="154305"/>
                    </a:cubicBezTo>
                    <a:lnTo>
                      <a:pt x="1594581" y="154305"/>
                    </a:lnTo>
                    <a:cubicBezTo>
                      <a:pt x="1594581" y="69085"/>
                      <a:pt x="1525495" y="0"/>
                      <a:pt x="14402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3227006" y="748807"/>
                <a:ext cx="2725431" cy="703977"/>
              </a:xfrm>
              <a:custGeom>
                <a:avLst/>
                <a:gdLst>
                  <a:gd name="connsiteX0" fmla="*/ 1914961 w 1914960"/>
                  <a:gd name="connsiteY0" fmla="*/ 0 h 494633"/>
                  <a:gd name="connsiteX1" fmla="*/ 1914961 w 1914960"/>
                  <a:gd name="connsiteY1" fmla="*/ 494633 h 494633"/>
                  <a:gd name="connsiteX2" fmla="*/ 263231 w 1914960"/>
                  <a:gd name="connsiteY2" fmla="*/ 494633 h 494633"/>
                  <a:gd name="connsiteX3" fmla="*/ 210367 w 1914960"/>
                  <a:gd name="connsiteY3" fmla="*/ 472821 h 494633"/>
                  <a:gd name="connsiteX4" fmla="*/ 10342 w 1914960"/>
                  <a:gd name="connsiteY4" fmla="*/ 272225 h 494633"/>
                  <a:gd name="connsiteX5" fmla="*/ 10190 w 1914960"/>
                  <a:gd name="connsiteY5" fmla="*/ 222654 h 494633"/>
                  <a:gd name="connsiteX6" fmla="*/ 10342 w 1914960"/>
                  <a:gd name="connsiteY6" fmla="*/ 222504 h 494633"/>
                  <a:gd name="connsiteX7" fmla="*/ 210938 w 1914960"/>
                  <a:gd name="connsiteY7" fmla="*/ 21907 h 494633"/>
                  <a:gd name="connsiteX8" fmla="*/ 263802 w 1914960"/>
                  <a:gd name="connsiteY8" fmla="*/ 0 h 49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4960" h="494633">
                    <a:moveTo>
                      <a:pt x="1914961" y="0"/>
                    </a:moveTo>
                    <a:lnTo>
                      <a:pt x="1914961" y="494633"/>
                    </a:lnTo>
                    <a:lnTo>
                      <a:pt x="263231" y="494633"/>
                    </a:lnTo>
                    <a:cubicBezTo>
                      <a:pt x="243419" y="494652"/>
                      <a:pt x="224397" y="486813"/>
                      <a:pt x="210367" y="472821"/>
                    </a:cubicBezTo>
                    <a:lnTo>
                      <a:pt x="10342" y="272225"/>
                    </a:lnTo>
                    <a:cubicBezTo>
                      <a:pt x="-3384" y="258577"/>
                      <a:pt x="-3460" y="236384"/>
                      <a:pt x="10190" y="222654"/>
                    </a:cubicBezTo>
                    <a:cubicBezTo>
                      <a:pt x="10237" y="222604"/>
                      <a:pt x="10294" y="222554"/>
                      <a:pt x="10342" y="222504"/>
                    </a:cubicBezTo>
                    <a:lnTo>
                      <a:pt x="210938" y="21907"/>
                    </a:lnTo>
                    <a:cubicBezTo>
                      <a:pt x="224959" y="7893"/>
                      <a:pt x="243971" y="14"/>
                      <a:pt x="26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3521392" y="874340"/>
                <a:ext cx="2482295" cy="439086"/>
              </a:xfrm>
              <a:custGeom>
                <a:avLst/>
                <a:gdLst>
                  <a:gd name="connsiteX0" fmla="*/ 1594580 w 1594580"/>
                  <a:gd name="connsiteY0" fmla="*/ 0 h 308514"/>
                  <a:gd name="connsiteX1" fmla="*/ 154210 w 1594580"/>
                  <a:gd name="connsiteY1" fmla="*/ 0 h 308514"/>
                  <a:gd name="connsiteX2" fmla="*/ 0 w 1594580"/>
                  <a:gd name="connsiteY2" fmla="*/ 154210 h 308514"/>
                  <a:gd name="connsiteX3" fmla="*/ 0 w 1594580"/>
                  <a:gd name="connsiteY3" fmla="*/ 154305 h 308514"/>
                  <a:gd name="connsiteX4" fmla="*/ 0 w 1594580"/>
                  <a:gd name="connsiteY4" fmla="*/ 154305 h 308514"/>
                  <a:gd name="connsiteX5" fmla="*/ 154210 w 1594580"/>
                  <a:gd name="connsiteY5" fmla="*/ 308515 h 308514"/>
                  <a:gd name="connsiteX6" fmla="*/ 1594580 w 1594580"/>
                  <a:gd name="connsiteY6" fmla="*/ 308515 h 3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580" h="308514">
                    <a:moveTo>
                      <a:pt x="1594580" y="0"/>
                    </a:moveTo>
                    <a:lnTo>
                      <a:pt x="154210" y="0"/>
                    </a:lnTo>
                    <a:cubicBezTo>
                      <a:pt x="69047" y="0"/>
                      <a:pt x="0" y="69042"/>
                      <a:pt x="0" y="154210"/>
                    </a:cubicBezTo>
                    <a:cubicBezTo>
                      <a:pt x="0" y="154241"/>
                      <a:pt x="0" y="154274"/>
                      <a:pt x="0" y="154305"/>
                    </a:cubicBezTo>
                    <a:lnTo>
                      <a:pt x="0" y="154305"/>
                    </a:lnTo>
                    <a:cubicBezTo>
                      <a:pt x="0" y="239473"/>
                      <a:pt x="69047" y="308515"/>
                      <a:pt x="154210" y="308515"/>
                    </a:cubicBezTo>
                    <a:lnTo>
                      <a:pt x="1594580" y="3085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1" name="Rectangle: Rounded Corners 100"/>
              <p:cNvSpPr/>
              <p:nvPr/>
            </p:nvSpPr>
            <p:spPr>
              <a:xfrm rot="18689997">
                <a:off x="5746727" y="720474"/>
                <a:ext cx="726017" cy="715076"/>
              </a:xfrm>
              <a:prstGeom prst="roundRect">
                <a:avLst>
                  <a:gd name="adj" fmla="val 3249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967761" y="860187"/>
                <a:ext cx="1302054" cy="47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</a:rPr>
                  <a:t>2024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973336" y="873071"/>
                <a:ext cx="1302054" cy="47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</a:rPr>
                  <a:t>2025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1057" name="Groupe 1056"/>
            <p:cNvGrpSpPr/>
            <p:nvPr/>
          </p:nvGrpSpPr>
          <p:grpSpPr>
            <a:xfrm>
              <a:off x="3563577" y="2022133"/>
              <a:ext cx="4532157" cy="382292"/>
              <a:chOff x="-1605572" y="4715899"/>
              <a:chExt cx="4489648" cy="588152"/>
            </a:xfrm>
          </p:grpSpPr>
          <p:grpSp>
            <p:nvGrpSpPr>
              <p:cNvPr id="1054" name="Groupe 1053"/>
              <p:cNvGrpSpPr/>
              <p:nvPr/>
            </p:nvGrpSpPr>
            <p:grpSpPr>
              <a:xfrm>
                <a:off x="-1605572" y="4715899"/>
                <a:ext cx="4311318" cy="584776"/>
                <a:chOff x="8539558" y="3986585"/>
                <a:chExt cx="4311318" cy="699285"/>
              </a:xfrm>
            </p:grpSpPr>
            <p:sp>
              <p:nvSpPr>
                <p:cNvPr id="1051" name="Freeform: Shape 17"/>
                <p:cNvSpPr/>
                <p:nvPr/>
              </p:nvSpPr>
              <p:spPr>
                <a:xfrm>
                  <a:off x="8752001" y="4047854"/>
                  <a:ext cx="4098875" cy="499444"/>
                </a:xfrm>
                <a:custGeom>
                  <a:avLst/>
                  <a:gdLst>
                    <a:gd name="connsiteX0" fmla="*/ 0 w 3780342"/>
                    <a:gd name="connsiteY0" fmla="*/ 0 h 1465885"/>
                    <a:gd name="connsiteX1" fmla="*/ 3047400 w 3780342"/>
                    <a:gd name="connsiteY1" fmla="*/ 0 h 1465885"/>
                    <a:gd name="connsiteX2" fmla="*/ 3780343 w 3780342"/>
                    <a:gd name="connsiteY2" fmla="*/ 732943 h 1465885"/>
                    <a:gd name="connsiteX3" fmla="*/ 3780343 w 3780342"/>
                    <a:gd name="connsiteY3" fmla="*/ 732943 h 1465885"/>
                    <a:gd name="connsiteX4" fmla="*/ 3047400 w 3780342"/>
                    <a:gd name="connsiteY4" fmla="*/ 1465886 h 1465885"/>
                    <a:gd name="connsiteX5" fmla="*/ 0 w 3780342"/>
                    <a:gd name="connsiteY5" fmla="*/ 1465886 h 1465885"/>
                    <a:gd name="connsiteX6" fmla="*/ 0 w 3780342"/>
                    <a:gd name="connsiteY6" fmla="*/ 1465886 h 1465885"/>
                    <a:gd name="connsiteX7" fmla="*/ 0 w 3780342"/>
                    <a:gd name="connsiteY7" fmla="*/ 0 h 1465885"/>
                    <a:gd name="connsiteX8" fmla="*/ 0 w 3780342"/>
                    <a:gd name="connsiteY8" fmla="*/ 0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342" h="1465885">
                      <a:moveTo>
                        <a:pt x="0" y="0"/>
                      </a:moveTo>
                      <a:lnTo>
                        <a:pt x="3047400" y="0"/>
                      </a:lnTo>
                      <a:cubicBezTo>
                        <a:pt x="3452195" y="0"/>
                        <a:pt x="3780343" y="328149"/>
                        <a:pt x="3780343" y="732943"/>
                      </a:cubicBezTo>
                      <a:lnTo>
                        <a:pt x="3780343" y="732943"/>
                      </a:lnTo>
                      <a:cubicBezTo>
                        <a:pt x="3780343" y="1137738"/>
                        <a:pt x="3452195" y="1465886"/>
                        <a:pt x="3047400" y="1465886"/>
                      </a:cubicBezTo>
                      <a:lnTo>
                        <a:pt x="0" y="1465886"/>
                      </a:lnTo>
                      <a:lnTo>
                        <a:pt x="0" y="146588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1306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Période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052" name="Freeform: Shape 18"/>
                <p:cNvSpPr/>
                <p:nvPr/>
              </p:nvSpPr>
              <p:spPr>
                <a:xfrm rot="10800000">
                  <a:off x="8539558" y="4047760"/>
                  <a:ext cx="760079" cy="543456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3" name="Rectangle: Rounded Corners 19"/>
                <p:cNvSpPr/>
                <p:nvPr/>
              </p:nvSpPr>
              <p:spPr>
                <a:xfrm rot="10800000">
                  <a:off x="8752001" y="3986585"/>
                  <a:ext cx="437991" cy="699285"/>
                </a:xfrm>
                <a:prstGeom prst="roundRect">
                  <a:avLst>
                    <a:gd name="adj" fmla="val 8092"/>
                  </a:avLst>
                </a:pr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5" name="Rectangle: Rounded Corners 19"/>
              <p:cNvSpPr/>
              <p:nvPr/>
            </p:nvSpPr>
            <p:spPr>
              <a:xfrm rot="10800000">
                <a:off x="2191437" y="4719274"/>
                <a:ext cx="480196" cy="584777"/>
              </a:xfrm>
              <a:prstGeom prst="roundRect">
                <a:avLst>
                  <a:gd name="adj" fmla="val 8092"/>
                </a:avLst>
              </a:pr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56" name="Freeform: Shape 18"/>
              <p:cNvSpPr/>
              <p:nvPr/>
            </p:nvSpPr>
            <p:spPr>
              <a:xfrm>
                <a:off x="2052937" y="4762788"/>
                <a:ext cx="831139" cy="464919"/>
              </a:xfrm>
              <a:custGeom>
                <a:avLst/>
                <a:gdLst>
                  <a:gd name="connsiteX0" fmla="*/ -880 w 1649236"/>
                  <a:gd name="connsiteY0" fmla="*/ -578 h 1465885"/>
                  <a:gd name="connsiteX1" fmla="*/ 915413 w 1649236"/>
                  <a:gd name="connsiteY1" fmla="*/ -578 h 1465885"/>
                  <a:gd name="connsiteX2" fmla="*/ 1648357 w 1649236"/>
                  <a:gd name="connsiteY2" fmla="*/ 732364 h 1465885"/>
                  <a:gd name="connsiteX3" fmla="*/ 1648357 w 1649236"/>
                  <a:gd name="connsiteY3" fmla="*/ 732364 h 1465885"/>
                  <a:gd name="connsiteX4" fmla="*/ 915413 w 1649236"/>
                  <a:gd name="connsiteY4" fmla="*/ 1465308 h 1465885"/>
                  <a:gd name="connsiteX5" fmla="*/ -880 w 1649236"/>
                  <a:gd name="connsiteY5" fmla="*/ 1465308 h 1465885"/>
                  <a:gd name="connsiteX6" fmla="*/ -880 w 1649236"/>
                  <a:gd name="connsiteY6" fmla="*/ 1465308 h 1465885"/>
                  <a:gd name="connsiteX7" fmla="*/ -880 w 1649236"/>
                  <a:gd name="connsiteY7" fmla="*/ -578 h 1465885"/>
                  <a:gd name="connsiteX8" fmla="*/ -880 w 1649236"/>
                  <a:gd name="connsiteY8" fmla="*/ -578 h 146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236" h="1465885">
                    <a:moveTo>
                      <a:pt x="-880" y="-578"/>
                    </a:moveTo>
                    <a:lnTo>
                      <a:pt x="915413" y="-578"/>
                    </a:lnTo>
                    <a:cubicBezTo>
                      <a:pt x="1320207" y="-578"/>
                      <a:pt x="1648357" y="327570"/>
                      <a:pt x="1648357" y="732364"/>
                    </a:cubicBezTo>
                    <a:lnTo>
                      <a:pt x="1648357" y="732364"/>
                    </a:lnTo>
                    <a:cubicBezTo>
                      <a:pt x="1648357" y="1137159"/>
                      <a:pt x="1320207" y="1465308"/>
                      <a:pt x="915413" y="1465308"/>
                    </a:cubicBezTo>
                    <a:lnTo>
                      <a:pt x="-880" y="1465308"/>
                    </a:lnTo>
                    <a:lnTo>
                      <a:pt x="-880" y="1465308"/>
                    </a:lnTo>
                    <a:lnTo>
                      <a:pt x="-880" y="-578"/>
                    </a:lnTo>
                    <a:lnTo>
                      <a:pt x="-880" y="-578"/>
                    </a:lnTo>
                    <a:close/>
                  </a:path>
                </a:pathLst>
              </a:cu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9" name="Graphic 19" descr="Daily calendar with solid fill"/>
            <p:cNvGrpSpPr/>
            <p:nvPr/>
          </p:nvGrpSpPr>
          <p:grpSpPr>
            <a:xfrm>
              <a:off x="3865688" y="2049186"/>
              <a:ext cx="284393" cy="284393"/>
              <a:chOff x="3865688" y="2049186"/>
              <a:chExt cx="284393" cy="284393"/>
            </a:xfrm>
            <a:solidFill>
              <a:schemeClr val="bg1"/>
            </a:solidFill>
          </p:grpSpPr>
          <p:sp>
            <p:nvSpPr>
              <p:cNvPr id="1200" name="Forme libre : forme 1199"/>
              <p:cNvSpPr/>
              <p:nvPr/>
            </p:nvSpPr>
            <p:spPr>
              <a:xfrm>
                <a:off x="3915875" y="2049186"/>
                <a:ext cx="25093" cy="50187"/>
              </a:xfrm>
              <a:custGeom>
                <a:avLst/>
                <a:gdLst>
                  <a:gd name="connsiteX0" fmla="*/ 12547 w 25093"/>
                  <a:gd name="connsiteY0" fmla="*/ 50187 h 50187"/>
                  <a:gd name="connsiteX1" fmla="*/ 25094 w 25093"/>
                  <a:gd name="connsiteY1" fmla="*/ 37640 h 50187"/>
                  <a:gd name="connsiteX2" fmla="*/ 25094 w 25093"/>
                  <a:gd name="connsiteY2" fmla="*/ 12547 h 50187"/>
                  <a:gd name="connsiteX3" fmla="*/ 12547 w 25093"/>
                  <a:gd name="connsiteY3" fmla="*/ 0 h 50187"/>
                  <a:gd name="connsiteX4" fmla="*/ 0 w 25093"/>
                  <a:gd name="connsiteY4" fmla="*/ 12547 h 50187"/>
                  <a:gd name="connsiteX5" fmla="*/ 0 w 25093"/>
                  <a:gd name="connsiteY5" fmla="*/ 37640 h 50187"/>
                  <a:gd name="connsiteX6" fmla="*/ 12547 w 25093"/>
                  <a:gd name="connsiteY6" fmla="*/ 50187 h 5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93" h="50187">
                    <a:moveTo>
                      <a:pt x="12547" y="50187"/>
                    </a:moveTo>
                    <a:cubicBezTo>
                      <a:pt x="19657" y="50187"/>
                      <a:pt x="25094" y="44750"/>
                      <a:pt x="25094" y="37640"/>
                    </a:cubicBezTo>
                    <a:lnTo>
                      <a:pt x="25094" y="12547"/>
                    </a:lnTo>
                    <a:cubicBezTo>
                      <a:pt x="25094" y="5437"/>
                      <a:pt x="19657" y="0"/>
                      <a:pt x="12547" y="0"/>
                    </a:cubicBezTo>
                    <a:cubicBezTo>
                      <a:pt x="5437" y="0"/>
                      <a:pt x="0" y="5437"/>
                      <a:pt x="0" y="12547"/>
                    </a:cubicBezTo>
                    <a:lnTo>
                      <a:pt x="0" y="37640"/>
                    </a:lnTo>
                    <a:cubicBezTo>
                      <a:pt x="0" y="44750"/>
                      <a:pt x="5437" y="50187"/>
                      <a:pt x="12547" y="50187"/>
                    </a:cubicBez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" name="Forme libre : forme 1200"/>
              <p:cNvSpPr/>
              <p:nvPr/>
            </p:nvSpPr>
            <p:spPr>
              <a:xfrm>
                <a:off x="3865688" y="2149560"/>
                <a:ext cx="284393" cy="184019"/>
              </a:xfrm>
              <a:custGeom>
                <a:avLst/>
                <a:gdLst>
                  <a:gd name="connsiteX0" fmla="*/ 25094 w 284393"/>
                  <a:gd name="connsiteY0" fmla="*/ 125468 h 184019"/>
                  <a:gd name="connsiteX1" fmla="*/ 92010 w 284393"/>
                  <a:gd name="connsiteY1" fmla="*/ 125468 h 184019"/>
                  <a:gd name="connsiteX2" fmla="*/ 92010 w 284393"/>
                  <a:gd name="connsiteY2" fmla="*/ 158926 h 184019"/>
                  <a:gd name="connsiteX3" fmla="*/ 25094 w 284393"/>
                  <a:gd name="connsiteY3" fmla="*/ 158926 h 184019"/>
                  <a:gd name="connsiteX4" fmla="*/ 25094 w 284393"/>
                  <a:gd name="connsiteY4" fmla="*/ 125468 h 184019"/>
                  <a:gd name="connsiteX5" fmla="*/ 25094 w 284393"/>
                  <a:gd name="connsiteY5" fmla="*/ 75281 h 184019"/>
                  <a:gd name="connsiteX6" fmla="*/ 92010 w 284393"/>
                  <a:gd name="connsiteY6" fmla="*/ 75281 h 184019"/>
                  <a:gd name="connsiteX7" fmla="*/ 92010 w 284393"/>
                  <a:gd name="connsiteY7" fmla="*/ 108739 h 184019"/>
                  <a:gd name="connsiteX8" fmla="*/ 25094 w 284393"/>
                  <a:gd name="connsiteY8" fmla="*/ 108739 h 184019"/>
                  <a:gd name="connsiteX9" fmla="*/ 25094 w 284393"/>
                  <a:gd name="connsiteY9" fmla="*/ 75281 h 184019"/>
                  <a:gd name="connsiteX10" fmla="*/ 25094 w 284393"/>
                  <a:gd name="connsiteY10" fmla="*/ 25094 h 184019"/>
                  <a:gd name="connsiteX11" fmla="*/ 92010 w 284393"/>
                  <a:gd name="connsiteY11" fmla="*/ 25094 h 184019"/>
                  <a:gd name="connsiteX12" fmla="*/ 92010 w 284393"/>
                  <a:gd name="connsiteY12" fmla="*/ 58552 h 184019"/>
                  <a:gd name="connsiteX13" fmla="*/ 25094 w 284393"/>
                  <a:gd name="connsiteY13" fmla="*/ 58552 h 184019"/>
                  <a:gd name="connsiteX14" fmla="*/ 25094 w 284393"/>
                  <a:gd name="connsiteY14" fmla="*/ 25094 h 184019"/>
                  <a:gd name="connsiteX15" fmla="*/ 175655 w 284393"/>
                  <a:gd name="connsiteY15" fmla="*/ 25094 h 184019"/>
                  <a:gd name="connsiteX16" fmla="*/ 175655 w 284393"/>
                  <a:gd name="connsiteY16" fmla="*/ 58552 h 184019"/>
                  <a:gd name="connsiteX17" fmla="*/ 108739 w 284393"/>
                  <a:gd name="connsiteY17" fmla="*/ 58552 h 184019"/>
                  <a:gd name="connsiteX18" fmla="*/ 108739 w 284393"/>
                  <a:gd name="connsiteY18" fmla="*/ 25094 h 184019"/>
                  <a:gd name="connsiteX19" fmla="*/ 175655 w 284393"/>
                  <a:gd name="connsiteY19" fmla="*/ 25094 h 184019"/>
                  <a:gd name="connsiteX20" fmla="*/ 259300 w 284393"/>
                  <a:gd name="connsiteY20" fmla="*/ 25094 h 184019"/>
                  <a:gd name="connsiteX21" fmla="*/ 259300 w 284393"/>
                  <a:gd name="connsiteY21" fmla="*/ 58552 h 184019"/>
                  <a:gd name="connsiteX22" fmla="*/ 192384 w 284393"/>
                  <a:gd name="connsiteY22" fmla="*/ 58552 h 184019"/>
                  <a:gd name="connsiteX23" fmla="*/ 192384 w 284393"/>
                  <a:gd name="connsiteY23" fmla="*/ 25094 h 184019"/>
                  <a:gd name="connsiteX24" fmla="*/ 259300 w 284393"/>
                  <a:gd name="connsiteY24" fmla="*/ 25094 h 184019"/>
                  <a:gd name="connsiteX25" fmla="*/ 259300 w 284393"/>
                  <a:gd name="connsiteY25" fmla="*/ 108739 h 184019"/>
                  <a:gd name="connsiteX26" fmla="*/ 192384 w 284393"/>
                  <a:gd name="connsiteY26" fmla="*/ 108739 h 184019"/>
                  <a:gd name="connsiteX27" fmla="*/ 192384 w 284393"/>
                  <a:gd name="connsiteY27" fmla="*/ 75281 h 184019"/>
                  <a:gd name="connsiteX28" fmla="*/ 259300 w 284393"/>
                  <a:gd name="connsiteY28" fmla="*/ 75281 h 184019"/>
                  <a:gd name="connsiteX29" fmla="*/ 259300 w 284393"/>
                  <a:gd name="connsiteY29" fmla="*/ 108739 h 184019"/>
                  <a:gd name="connsiteX30" fmla="*/ 259300 w 284393"/>
                  <a:gd name="connsiteY30" fmla="*/ 158926 h 184019"/>
                  <a:gd name="connsiteX31" fmla="*/ 192384 w 284393"/>
                  <a:gd name="connsiteY31" fmla="*/ 158926 h 184019"/>
                  <a:gd name="connsiteX32" fmla="*/ 192384 w 284393"/>
                  <a:gd name="connsiteY32" fmla="*/ 125468 h 184019"/>
                  <a:gd name="connsiteX33" fmla="*/ 259300 w 284393"/>
                  <a:gd name="connsiteY33" fmla="*/ 125468 h 184019"/>
                  <a:gd name="connsiteX34" fmla="*/ 259300 w 284393"/>
                  <a:gd name="connsiteY34" fmla="*/ 158926 h 184019"/>
                  <a:gd name="connsiteX35" fmla="*/ 108739 w 284393"/>
                  <a:gd name="connsiteY35" fmla="*/ 108739 h 184019"/>
                  <a:gd name="connsiteX36" fmla="*/ 108739 w 284393"/>
                  <a:gd name="connsiteY36" fmla="*/ 75281 h 184019"/>
                  <a:gd name="connsiteX37" fmla="*/ 175655 w 284393"/>
                  <a:gd name="connsiteY37" fmla="*/ 75281 h 184019"/>
                  <a:gd name="connsiteX38" fmla="*/ 175655 w 284393"/>
                  <a:gd name="connsiteY38" fmla="*/ 108739 h 184019"/>
                  <a:gd name="connsiteX39" fmla="*/ 108739 w 284393"/>
                  <a:gd name="connsiteY39" fmla="*/ 108739 h 184019"/>
                  <a:gd name="connsiteX40" fmla="*/ 108739 w 284393"/>
                  <a:gd name="connsiteY40" fmla="*/ 158926 h 184019"/>
                  <a:gd name="connsiteX41" fmla="*/ 108739 w 284393"/>
                  <a:gd name="connsiteY41" fmla="*/ 125468 h 184019"/>
                  <a:gd name="connsiteX42" fmla="*/ 175655 w 284393"/>
                  <a:gd name="connsiteY42" fmla="*/ 125468 h 184019"/>
                  <a:gd name="connsiteX43" fmla="*/ 175655 w 284393"/>
                  <a:gd name="connsiteY43" fmla="*/ 158926 h 184019"/>
                  <a:gd name="connsiteX44" fmla="*/ 108739 w 284393"/>
                  <a:gd name="connsiteY44" fmla="*/ 158926 h 184019"/>
                  <a:gd name="connsiteX45" fmla="*/ 0 w 284393"/>
                  <a:gd name="connsiteY45" fmla="*/ 184019 h 184019"/>
                  <a:gd name="connsiteX46" fmla="*/ 284393 w 284393"/>
                  <a:gd name="connsiteY46" fmla="*/ 184019 h 184019"/>
                  <a:gd name="connsiteX47" fmla="*/ 284393 w 284393"/>
                  <a:gd name="connsiteY47" fmla="*/ 0 h 184019"/>
                  <a:gd name="connsiteX48" fmla="*/ 0 w 284393"/>
                  <a:gd name="connsiteY48" fmla="*/ 0 h 184019"/>
                  <a:gd name="connsiteX49" fmla="*/ 0 w 284393"/>
                  <a:gd name="connsiteY49" fmla="*/ 184019 h 18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84393" h="184019">
                    <a:moveTo>
                      <a:pt x="25094" y="125468"/>
                    </a:moveTo>
                    <a:lnTo>
                      <a:pt x="92010" y="125468"/>
                    </a:lnTo>
                    <a:lnTo>
                      <a:pt x="92010" y="158926"/>
                    </a:lnTo>
                    <a:lnTo>
                      <a:pt x="25094" y="158926"/>
                    </a:lnTo>
                    <a:lnTo>
                      <a:pt x="25094" y="125468"/>
                    </a:lnTo>
                    <a:close/>
                    <a:moveTo>
                      <a:pt x="25094" y="75281"/>
                    </a:moveTo>
                    <a:lnTo>
                      <a:pt x="92010" y="75281"/>
                    </a:lnTo>
                    <a:lnTo>
                      <a:pt x="92010" y="108739"/>
                    </a:lnTo>
                    <a:lnTo>
                      <a:pt x="25094" y="108739"/>
                    </a:lnTo>
                    <a:lnTo>
                      <a:pt x="25094" y="75281"/>
                    </a:lnTo>
                    <a:close/>
                    <a:moveTo>
                      <a:pt x="25094" y="25094"/>
                    </a:moveTo>
                    <a:lnTo>
                      <a:pt x="92010" y="25094"/>
                    </a:lnTo>
                    <a:lnTo>
                      <a:pt x="92010" y="58552"/>
                    </a:lnTo>
                    <a:lnTo>
                      <a:pt x="25094" y="58552"/>
                    </a:lnTo>
                    <a:lnTo>
                      <a:pt x="25094" y="25094"/>
                    </a:lnTo>
                    <a:close/>
                    <a:moveTo>
                      <a:pt x="175655" y="25094"/>
                    </a:moveTo>
                    <a:lnTo>
                      <a:pt x="175655" y="58552"/>
                    </a:lnTo>
                    <a:lnTo>
                      <a:pt x="108739" y="58552"/>
                    </a:lnTo>
                    <a:lnTo>
                      <a:pt x="108739" y="25094"/>
                    </a:lnTo>
                    <a:lnTo>
                      <a:pt x="175655" y="25094"/>
                    </a:lnTo>
                    <a:close/>
                    <a:moveTo>
                      <a:pt x="259300" y="25094"/>
                    </a:moveTo>
                    <a:lnTo>
                      <a:pt x="259300" y="58552"/>
                    </a:lnTo>
                    <a:lnTo>
                      <a:pt x="192384" y="58552"/>
                    </a:lnTo>
                    <a:lnTo>
                      <a:pt x="192384" y="25094"/>
                    </a:lnTo>
                    <a:lnTo>
                      <a:pt x="259300" y="25094"/>
                    </a:lnTo>
                    <a:close/>
                    <a:moveTo>
                      <a:pt x="259300" y="108739"/>
                    </a:moveTo>
                    <a:lnTo>
                      <a:pt x="192384" y="108739"/>
                    </a:lnTo>
                    <a:lnTo>
                      <a:pt x="192384" y="75281"/>
                    </a:lnTo>
                    <a:lnTo>
                      <a:pt x="259300" y="75281"/>
                    </a:lnTo>
                    <a:lnTo>
                      <a:pt x="259300" y="108739"/>
                    </a:lnTo>
                    <a:close/>
                    <a:moveTo>
                      <a:pt x="259300" y="158926"/>
                    </a:moveTo>
                    <a:lnTo>
                      <a:pt x="192384" y="158926"/>
                    </a:lnTo>
                    <a:lnTo>
                      <a:pt x="192384" y="125468"/>
                    </a:lnTo>
                    <a:lnTo>
                      <a:pt x="259300" y="125468"/>
                    </a:lnTo>
                    <a:lnTo>
                      <a:pt x="259300" y="158926"/>
                    </a:lnTo>
                    <a:close/>
                    <a:moveTo>
                      <a:pt x="108739" y="108739"/>
                    </a:moveTo>
                    <a:lnTo>
                      <a:pt x="108739" y="75281"/>
                    </a:lnTo>
                    <a:lnTo>
                      <a:pt x="175655" y="75281"/>
                    </a:lnTo>
                    <a:lnTo>
                      <a:pt x="175655" y="108739"/>
                    </a:lnTo>
                    <a:lnTo>
                      <a:pt x="108739" y="108739"/>
                    </a:lnTo>
                    <a:close/>
                    <a:moveTo>
                      <a:pt x="108739" y="158926"/>
                    </a:moveTo>
                    <a:lnTo>
                      <a:pt x="108739" y="125468"/>
                    </a:lnTo>
                    <a:lnTo>
                      <a:pt x="175655" y="125468"/>
                    </a:lnTo>
                    <a:lnTo>
                      <a:pt x="175655" y="158926"/>
                    </a:lnTo>
                    <a:lnTo>
                      <a:pt x="108739" y="158926"/>
                    </a:lnTo>
                    <a:close/>
                    <a:moveTo>
                      <a:pt x="0" y="184019"/>
                    </a:moveTo>
                    <a:lnTo>
                      <a:pt x="284393" y="184019"/>
                    </a:lnTo>
                    <a:lnTo>
                      <a:pt x="284393" y="0"/>
                    </a:lnTo>
                    <a:lnTo>
                      <a:pt x="0" y="0"/>
                    </a:lnTo>
                    <a:lnTo>
                      <a:pt x="0" y="184019"/>
                    </a:ln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" name="Forme libre : forme 1201"/>
              <p:cNvSpPr/>
              <p:nvPr/>
            </p:nvSpPr>
            <p:spPr>
              <a:xfrm>
                <a:off x="4074801" y="2049186"/>
                <a:ext cx="25093" cy="50187"/>
              </a:xfrm>
              <a:custGeom>
                <a:avLst/>
                <a:gdLst>
                  <a:gd name="connsiteX0" fmla="*/ 12547 w 25093"/>
                  <a:gd name="connsiteY0" fmla="*/ 50187 h 50187"/>
                  <a:gd name="connsiteX1" fmla="*/ 25094 w 25093"/>
                  <a:gd name="connsiteY1" fmla="*/ 37640 h 50187"/>
                  <a:gd name="connsiteX2" fmla="*/ 25094 w 25093"/>
                  <a:gd name="connsiteY2" fmla="*/ 12547 h 50187"/>
                  <a:gd name="connsiteX3" fmla="*/ 12547 w 25093"/>
                  <a:gd name="connsiteY3" fmla="*/ 0 h 50187"/>
                  <a:gd name="connsiteX4" fmla="*/ 0 w 25093"/>
                  <a:gd name="connsiteY4" fmla="*/ 12547 h 50187"/>
                  <a:gd name="connsiteX5" fmla="*/ 0 w 25093"/>
                  <a:gd name="connsiteY5" fmla="*/ 37640 h 50187"/>
                  <a:gd name="connsiteX6" fmla="*/ 12547 w 25093"/>
                  <a:gd name="connsiteY6" fmla="*/ 50187 h 5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93" h="50187">
                    <a:moveTo>
                      <a:pt x="12547" y="50187"/>
                    </a:moveTo>
                    <a:cubicBezTo>
                      <a:pt x="19657" y="50187"/>
                      <a:pt x="25094" y="44750"/>
                      <a:pt x="25094" y="37640"/>
                    </a:cubicBezTo>
                    <a:lnTo>
                      <a:pt x="25094" y="12547"/>
                    </a:lnTo>
                    <a:cubicBezTo>
                      <a:pt x="25094" y="5437"/>
                      <a:pt x="19657" y="0"/>
                      <a:pt x="12547" y="0"/>
                    </a:cubicBezTo>
                    <a:cubicBezTo>
                      <a:pt x="5437" y="0"/>
                      <a:pt x="0" y="5437"/>
                      <a:pt x="0" y="12547"/>
                    </a:cubicBezTo>
                    <a:lnTo>
                      <a:pt x="0" y="37640"/>
                    </a:lnTo>
                    <a:cubicBezTo>
                      <a:pt x="0" y="44750"/>
                      <a:pt x="5437" y="50187"/>
                      <a:pt x="12547" y="50187"/>
                    </a:cubicBez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" name="Forme libre : forme 1202"/>
              <p:cNvSpPr/>
              <p:nvPr/>
            </p:nvSpPr>
            <p:spPr>
              <a:xfrm>
                <a:off x="3865688" y="2074280"/>
                <a:ext cx="284393" cy="58551"/>
              </a:xfrm>
              <a:custGeom>
                <a:avLst/>
                <a:gdLst>
                  <a:gd name="connsiteX0" fmla="*/ 250935 w 284393"/>
                  <a:gd name="connsiteY0" fmla="*/ 0 h 58551"/>
                  <a:gd name="connsiteX1" fmla="*/ 250935 w 284393"/>
                  <a:gd name="connsiteY1" fmla="*/ 12547 h 58551"/>
                  <a:gd name="connsiteX2" fmla="*/ 221659 w 284393"/>
                  <a:gd name="connsiteY2" fmla="*/ 41823 h 58551"/>
                  <a:gd name="connsiteX3" fmla="*/ 192384 w 284393"/>
                  <a:gd name="connsiteY3" fmla="*/ 12547 h 58551"/>
                  <a:gd name="connsiteX4" fmla="*/ 192384 w 284393"/>
                  <a:gd name="connsiteY4" fmla="*/ 0 h 58551"/>
                  <a:gd name="connsiteX5" fmla="*/ 92010 w 284393"/>
                  <a:gd name="connsiteY5" fmla="*/ 0 h 58551"/>
                  <a:gd name="connsiteX6" fmla="*/ 92010 w 284393"/>
                  <a:gd name="connsiteY6" fmla="*/ 12547 h 58551"/>
                  <a:gd name="connsiteX7" fmla="*/ 62734 w 284393"/>
                  <a:gd name="connsiteY7" fmla="*/ 41823 h 58551"/>
                  <a:gd name="connsiteX8" fmla="*/ 33458 w 284393"/>
                  <a:gd name="connsiteY8" fmla="*/ 12547 h 58551"/>
                  <a:gd name="connsiteX9" fmla="*/ 33458 w 284393"/>
                  <a:gd name="connsiteY9" fmla="*/ 0 h 58551"/>
                  <a:gd name="connsiteX10" fmla="*/ 0 w 284393"/>
                  <a:gd name="connsiteY10" fmla="*/ 0 h 58551"/>
                  <a:gd name="connsiteX11" fmla="*/ 0 w 284393"/>
                  <a:gd name="connsiteY11" fmla="*/ 58552 h 58551"/>
                  <a:gd name="connsiteX12" fmla="*/ 284393 w 284393"/>
                  <a:gd name="connsiteY12" fmla="*/ 58552 h 58551"/>
                  <a:gd name="connsiteX13" fmla="*/ 284393 w 284393"/>
                  <a:gd name="connsiteY13" fmla="*/ 0 h 58551"/>
                  <a:gd name="connsiteX14" fmla="*/ 250935 w 284393"/>
                  <a:gd name="connsiteY14" fmla="*/ 0 h 5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393" h="58551">
                    <a:moveTo>
                      <a:pt x="250935" y="0"/>
                    </a:moveTo>
                    <a:lnTo>
                      <a:pt x="250935" y="12547"/>
                    </a:lnTo>
                    <a:cubicBezTo>
                      <a:pt x="250935" y="28858"/>
                      <a:pt x="237970" y="41823"/>
                      <a:pt x="221659" y="41823"/>
                    </a:cubicBezTo>
                    <a:cubicBezTo>
                      <a:pt x="205348" y="41823"/>
                      <a:pt x="192384" y="28858"/>
                      <a:pt x="192384" y="12547"/>
                    </a:cubicBezTo>
                    <a:lnTo>
                      <a:pt x="192384" y="0"/>
                    </a:lnTo>
                    <a:lnTo>
                      <a:pt x="92010" y="0"/>
                    </a:lnTo>
                    <a:lnTo>
                      <a:pt x="92010" y="12547"/>
                    </a:lnTo>
                    <a:cubicBezTo>
                      <a:pt x="92010" y="28858"/>
                      <a:pt x="79045" y="41823"/>
                      <a:pt x="62734" y="41823"/>
                    </a:cubicBezTo>
                    <a:cubicBezTo>
                      <a:pt x="46423" y="41823"/>
                      <a:pt x="33458" y="28858"/>
                      <a:pt x="33458" y="12547"/>
                    </a:cubicBezTo>
                    <a:lnTo>
                      <a:pt x="33458" y="0"/>
                    </a:lnTo>
                    <a:lnTo>
                      <a:pt x="0" y="0"/>
                    </a:lnTo>
                    <a:lnTo>
                      <a:pt x="0" y="58552"/>
                    </a:lnTo>
                    <a:lnTo>
                      <a:pt x="284393" y="58552"/>
                    </a:lnTo>
                    <a:lnTo>
                      <a:pt x="284393" y="0"/>
                    </a:lnTo>
                    <a:lnTo>
                      <a:pt x="250935" y="0"/>
                    </a:ln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9" name="Groupe 1138"/>
            <p:cNvGrpSpPr/>
            <p:nvPr/>
          </p:nvGrpSpPr>
          <p:grpSpPr>
            <a:xfrm>
              <a:off x="3560693" y="2945871"/>
              <a:ext cx="4532157" cy="382292"/>
              <a:chOff x="-1605572" y="4715899"/>
              <a:chExt cx="4489648" cy="588152"/>
            </a:xfrm>
          </p:grpSpPr>
          <p:grpSp>
            <p:nvGrpSpPr>
              <p:cNvPr id="1140" name="Groupe 1139"/>
              <p:cNvGrpSpPr/>
              <p:nvPr/>
            </p:nvGrpSpPr>
            <p:grpSpPr>
              <a:xfrm>
                <a:off x="-1605572" y="4715899"/>
                <a:ext cx="4311318" cy="584776"/>
                <a:chOff x="8539558" y="3986585"/>
                <a:chExt cx="4311318" cy="699285"/>
              </a:xfrm>
            </p:grpSpPr>
            <p:sp>
              <p:nvSpPr>
                <p:cNvPr id="1143" name="Freeform: Shape 17"/>
                <p:cNvSpPr/>
                <p:nvPr/>
              </p:nvSpPr>
              <p:spPr>
                <a:xfrm>
                  <a:off x="8752001" y="4047854"/>
                  <a:ext cx="4098875" cy="499444"/>
                </a:xfrm>
                <a:custGeom>
                  <a:avLst/>
                  <a:gdLst>
                    <a:gd name="connsiteX0" fmla="*/ 0 w 3780342"/>
                    <a:gd name="connsiteY0" fmla="*/ 0 h 1465885"/>
                    <a:gd name="connsiteX1" fmla="*/ 3047400 w 3780342"/>
                    <a:gd name="connsiteY1" fmla="*/ 0 h 1465885"/>
                    <a:gd name="connsiteX2" fmla="*/ 3780343 w 3780342"/>
                    <a:gd name="connsiteY2" fmla="*/ 732943 h 1465885"/>
                    <a:gd name="connsiteX3" fmla="*/ 3780343 w 3780342"/>
                    <a:gd name="connsiteY3" fmla="*/ 732943 h 1465885"/>
                    <a:gd name="connsiteX4" fmla="*/ 3047400 w 3780342"/>
                    <a:gd name="connsiteY4" fmla="*/ 1465886 h 1465885"/>
                    <a:gd name="connsiteX5" fmla="*/ 0 w 3780342"/>
                    <a:gd name="connsiteY5" fmla="*/ 1465886 h 1465885"/>
                    <a:gd name="connsiteX6" fmla="*/ 0 w 3780342"/>
                    <a:gd name="connsiteY6" fmla="*/ 1465886 h 1465885"/>
                    <a:gd name="connsiteX7" fmla="*/ 0 w 3780342"/>
                    <a:gd name="connsiteY7" fmla="*/ 0 h 1465885"/>
                    <a:gd name="connsiteX8" fmla="*/ 0 w 3780342"/>
                    <a:gd name="connsiteY8" fmla="*/ 0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342" h="1465885">
                      <a:moveTo>
                        <a:pt x="0" y="0"/>
                      </a:moveTo>
                      <a:lnTo>
                        <a:pt x="3047400" y="0"/>
                      </a:lnTo>
                      <a:cubicBezTo>
                        <a:pt x="3452195" y="0"/>
                        <a:pt x="3780343" y="328149"/>
                        <a:pt x="3780343" y="732943"/>
                      </a:cubicBezTo>
                      <a:lnTo>
                        <a:pt x="3780343" y="732943"/>
                      </a:lnTo>
                      <a:cubicBezTo>
                        <a:pt x="3780343" y="1137738"/>
                        <a:pt x="3452195" y="1465886"/>
                        <a:pt x="3047400" y="1465886"/>
                      </a:cubicBezTo>
                      <a:lnTo>
                        <a:pt x="0" y="1465886"/>
                      </a:lnTo>
                      <a:lnTo>
                        <a:pt x="0" y="146588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1306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Nombre de districts ciblés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44" name="Freeform: Shape 18"/>
                <p:cNvSpPr/>
                <p:nvPr/>
              </p:nvSpPr>
              <p:spPr>
                <a:xfrm rot="10800000">
                  <a:off x="8539558" y="4047760"/>
                  <a:ext cx="760079" cy="543456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5" name="Rectangle: Rounded Corners 19"/>
                <p:cNvSpPr/>
                <p:nvPr/>
              </p:nvSpPr>
              <p:spPr>
                <a:xfrm rot="10800000">
                  <a:off x="8752001" y="3986585"/>
                  <a:ext cx="437991" cy="699285"/>
                </a:xfrm>
                <a:prstGeom prst="roundRect">
                  <a:avLst>
                    <a:gd name="adj" fmla="val 8092"/>
                  </a:avLst>
                </a:pr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1" name="Rectangle: Rounded Corners 19"/>
              <p:cNvSpPr/>
              <p:nvPr/>
            </p:nvSpPr>
            <p:spPr>
              <a:xfrm rot="10800000">
                <a:off x="2191437" y="4719274"/>
                <a:ext cx="480196" cy="584777"/>
              </a:xfrm>
              <a:prstGeom prst="roundRect">
                <a:avLst>
                  <a:gd name="adj" fmla="val 8092"/>
                </a:avLst>
              </a:pr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42" name="Freeform: Shape 18"/>
              <p:cNvSpPr/>
              <p:nvPr/>
            </p:nvSpPr>
            <p:spPr>
              <a:xfrm>
                <a:off x="2052937" y="4762788"/>
                <a:ext cx="831139" cy="464919"/>
              </a:xfrm>
              <a:custGeom>
                <a:avLst/>
                <a:gdLst>
                  <a:gd name="connsiteX0" fmla="*/ -880 w 1649236"/>
                  <a:gd name="connsiteY0" fmla="*/ -578 h 1465885"/>
                  <a:gd name="connsiteX1" fmla="*/ 915413 w 1649236"/>
                  <a:gd name="connsiteY1" fmla="*/ -578 h 1465885"/>
                  <a:gd name="connsiteX2" fmla="*/ 1648357 w 1649236"/>
                  <a:gd name="connsiteY2" fmla="*/ 732364 h 1465885"/>
                  <a:gd name="connsiteX3" fmla="*/ 1648357 w 1649236"/>
                  <a:gd name="connsiteY3" fmla="*/ 732364 h 1465885"/>
                  <a:gd name="connsiteX4" fmla="*/ 915413 w 1649236"/>
                  <a:gd name="connsiteY4" fmla="*/ 1465308 h 1465885"/>
                  <a:gd name="connsiteX5" fmla="*/ -880 w 1649236"/>
                  <a:gd name="connsiteY5" fmla="*/ 1465308 h 1465885"/>
                  <a:gd name="connsiteX6" fmla="*/ -880 w 1649236"/>
                  <a:gd name="connsiteY6" fmla="*/ 1465308 h 1465885"/>
                  <a:gd name="connsiteX7" fmla="*/ -880 w 1649236"/>
                  <a:gd name="connsiteY7" fmla="*/ -578 h 1465885"/>
                  <a:gd name="connsiteX8" fmla="*/ -880 w 1649236"/>
                  <a:gd name="connsiteY8" fmla="*/ -578 h 146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236" h="1465885">
                    <a:moveTo>
                      <a:pt x="-880" y="-578"/>
                    </a:moveTo>
                    <a:lnTo>
                      <a:pt x="915413" y="-578"/>
                    </a:lnTo>
                    <a:cubicBezTo>
                      <a:pt x="1320207" y="-578"/>
                      <a:pt x="1648357" y="327570"/>
                      <a:pt x="1648357" y="732364"/>
                    </a:cubicBezTo>
                    <a:lnTo>
                      <a:pt x="1648357" y="732364"/>
                    </a:lnTo>
                    <a:cubicBezTo>
                      <a:pt x="1648357" y="1137159"/>
                      <a:pt x="1320207" y="1465308"/>
                      <a:pt x="915413" y="1465308"/>
                    </a:cubicBezTo>
                    <a:lnTo>
                      <a:pt x="-880" y="1465308"/>
                    </a:lnTo>
                    <a:lnTo>
                      <a:pt x="-880" y="1465308"/>
                    </a:lnTo>
                    <a:lnTo>
                      <a:pt x="-880" y="-578"/>
                    </a:lnTo>
                    <a:lnTo>
                      <a:pt x="-880" y="-578"/>
                    </a:lnTo>
                    <a:close/>
                  </a:path>
                </a:pathLst>
              </a:cu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6" name="Groupe 1145"/>
            <p:cNvGrpSpPr/>
            <p:nvPr/>
          </p:nvGrpSpPr>
          <p:grpSpPr>
            <a:xfrm>
              <a:off x="3552041" y="3414193"/>
              <a:ext cx="4532157" cy="382292"/>
              <a:chOff x="-1605572" y="4715899"/>
              <a:chExt cx="4489648" cy="588152"/>
            </a:xfrm>
          </p:grpSpPr>
          <p:grpSp>
            <p:nvGrpSpPr>
              <p:cNvPr id="1147" name="Groupe 1146"/>
              <p:cNvGrpSpPr/>
              <p:nvPr/>
            </p:nvGrpSpPr>
            <p:grpSpPr>
              <a:xfrm>
                <a:off x="-1605572" y="4715899"/>
                <a:ext cx="4311318" cy="584776"/>
                <a:chOff x="8539558" y="3986585"/>
                <a:chExt cx="4311318" cy="699285"/>
              </a:xfrm>
            </p:grpSpPr>
            <p:sp>
              <p:nvSpPr>
                <p:cNvPr id="1150" name="Freeform: Shape 17"/>
                <p:cNvSpPr/>
                <p:nvPr/>
              </p:nvSpPr>
              <p:spPr>
                <a:xfrm>
                  <a:off x="8752001" y="4047854"/>
                  <a:ext cx="4098875" cy="499444"/>
                </a:xfrm>
                <a:custGeom>
                  <a:avLst/>
                  <a:gdLst>
                    <a:gd name="connsiteX0" fmla="*/ 0 w 3780342"/>
                    <a:gd name="connsiteY0" fmla="*/ 0 h 1465885"/>
                    <a:gd name="connsiteX1" fmla="*/ 3047400 w 3780342"/>
                    <a:gd name="connsiteY1" fmla="*/ 0 h 1465885"/>
                    <a:gd name="connsiteX2" fmla="*/ 3780343 w 3780342"/>
                    <a:gd name="connsiteY2" fmla="*/ 732943 h 1465885"/>
                    <a:gd name="connsiteX3" fmla="*/ 3780343 w 3780342"/>
                    <a:gd name="connsiteY3" fmla="*/ 732943 h 1465885"/>
                    <a:gd name="connsiteX4" fmla="*/ 3047400 w 3780342"/>
                    <a:gd name="connsiteY4" fmla="*/ 1465886 h 1465885"/>
                    <a:gd name="connsiteX5" fmla="*/ 0 w 3780342"/>
                    <a:gd name="connsiteY5" fmla="*/ 1465886 h 1465885"/>
                    <a:gd name="connsiteX6" fmla="*/ 0 w 3780342"/>
                    <a:gd name="connsiteY6" fmla="*/ 1465886 h 1465885"/>
                    <a:gd name="connsiteX7" fmla="*/ 0 w 3780342"/>
                    <a:gd name="connsiteY7" fmla="*/ 0 h 1465885"/>
                    <a:gd name="connsiteX8" fmla="*/ 0 w 3780342"/>
                    <a:gd name="connsiteY8" fmla="*/ 0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342" h="1465885">
                      <a:moveTo>
                        <a:pt x="0" y="0"/>
                      </a:moveTo>
                      <a:lnTo>
                        <a:pt x="3047400" y="0"/>
                      </a:lnTo>
                      <a:cubicBezTo>
                        <a:pt x="3452195" y="0"/>
                        <a:pt x="3780343" y="328149"/>
                        <a:pt x="3780343" y="732943"/>
                      </a:cubicBezTo>
                      <a:lnTo>
                        <a:pt x="3780343" y="732943"/>
                      </a:lnTo>
                      <a:cubicBezTo>
                        <a:pt x="3780343" y="1137738"/>
                        <a:pt x="3452195" y="1465886"/>
                        <a:pt x="3047400" y="1465886"/>
                      </a:cubicBezTo>
                      <a:lnTo>
                        <a:pt x="0" y="1465886"/>
                      </a:lnTo>
                      <a:lnTo>
                        <a:pt x="0" y="146588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1306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Nombre d’enfants ciblés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51" name="Freeform: Shape 18"/>
                <p:cNvSpPr/>
                <p:nvPr/>
              </p:nvSpPr>
              <p:spPr>
                <a:xfrm rot="10800000">
                  <a:off x="8539558" y="4047760"/>
                  <a:ext cx="760079" cy="543456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Rectangle: Rounded Corners 19"/>
                <p:cNvSpPr/>
                <p:nvPr/>
              </p:nvSpPr>
              <p:spPr>
                <a:xfrm rot="10800000">
                  <a:off x="8752001" y="3986585"/>
                  <a:ext cx="437991" cy="699285"/>
                </a:xfrm>
                <a:prstGeom prst="roundRect">
                  <a:avLst>
                    <a:gd name="adj" fmla="val 8092"/>
                  </a:avLst>
                </a:pr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8" name="Rectangle: Rounded Corners 19"/>
              <p:cNvSpPr/>
              <p:nvPr/>
            </p:nvSpPr>
            <p:spPr>
              <a:xfrm rot="10800000">
                <a:off x="2191437" y="4719274"/>
                <a:ext cx="480196" cy="584777"/>
              </a:xfrm>
              <a:prstGeom prst="roundRect">
                <a:avLst>
                  <a:gd name="adj" fmla="val 8092"/>
                </a:avLst>
              </a:pr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49" name="Freeform: Shape 18"/>
              <p:cNvSpPr/>
              <p:nvPr/>
            </p:nvSpPr>
            <p:spPr>
              <a:xfrm>
                <a:off x="2052937" y="4762788"/>
                <a:ext cx="831139" cy="464919"/>
              </a:xfrm>
              <a:custGeom>
                <a:avLst/>
                <a:gdLst>
                  <a:gd name="connsiteX0" fmla="*/ -880 w 1649236"/>
                  <a:gd name="connsiteY0" fmla="*/ -578 h 1465885"/>
                  <a:gd name="connsiteX1" fmla="*/ 915413 w 1649236"/>
                  <a:gd name="connsiteY1" fmla="*/ -578 h 1465885"/>
                  <a:gd name="connsiteX2" fmla="*/ 1648357 w 1649236"/>
                  <a:gd name="connsiteY2" fmla="*/ 732364 h 1465885"/>
                  <a:gd name="connsiteX3" fmla="*/ 1648357 w 1649236"/>
                  <a:gd name="connsiteY3" fmla="*/ 732364 h 1465885"/>
                  <a:gd name="connsiteX4" fmla="*/ 915413 w 1649236"/>
                  <a:gd name="connsiteY4" fmla="*/ 1465308 h 1465885"/>
                  <a:gd name="connsiteX5" fmla="*/ -880 w 1649236"/>
                  <a:gd name="connsiteY5" fmla="*/ 1465308 h 1465885"/>
                  <a:gd name="connsiteX6" fmla="*/ -880 w 1649236"/>
                  <a:gd name="connsiteY6" fmla="*/ 1465308 h 1465885"/>
                  <a:gd name="connsiteX7" fmla="*/ -880 w 1649236"/>
                  <a:gd name="connsiteY7" fmla="*/ -578 h 1465885"/>
                  <a:gd name="connsiteX8" fmla="*/ -880 w 1649236"/>
                  <a:gd name="connsiteY8" fmla="*/ -578 h 146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236" h="1465885">
                    <a:moveTo>
                      <a:pt x="-880" y="-578"/>
                    </a:moveTo>
                    <a:lnTo>
                      <a:pt x="915413" y="-578"/>
                    </a:lnTo>
                    <a:cubicBezTo>
                      <a:pt x="1320207" y="-578"/>
                      <a:pt x="1648357" y="327570"/>
                      <a:pt x="1648357" y="732364"/>
                    </a:cubicBezTo>
                    <a:lnTo>
                      <a:pt x="1648357" y="732364"/>
                    </a:lnTo>
                    <a:cubicBezTo>
                      <a:pt x="1648357" y="1137159"/>
                      <a:pt x="1320207" y="1465308"/>
                      <a:pt x="915413" y="1465308"/>
                    </a:cubicBezTo>
                    <a:lnTo>
                      <a:pt x="-880" y="1465308"/>
                    </a:lnTo>
                    <a:lnTo>
                      <a:pt x="-880" y="1465308"/>
                    </a:lnTo>
                    <a:lnTo>
                      <a:pt x="-880" y="-578"/>
                    </a:lnTo>
                    <a:lnTo>
                      <a:pt x="-880" y="-578"/>
                    </a:lnTo>
                    <a:close/>
                  </a:path>
                </a:pathLst>
              </a:cu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3" name="Groupe 1152"/>
            <p:cNvGrpSpPr/>
            <p:nvPr/>
          </p:nvGrpSpPr>
          <p:grpSpPr>
            <a:xfrm>
              <a:off x="3557809" y="3861321"/>
              <a:ext cx="4532157" cy="382292"/>
              <a:chOff x="-1605572" y="4715899"/>
              <a:chExt cx="4489648" cy="588152"/>
            </a:xfrm>
          </p:grpSpPr>
          <p:grpSp>
            <p:nvGrpSpPr>
              <p:cNvPr id="1154" name="Groupe 1153"/>
              <p:cNvGrpSpPr/>
              <p:nvPr/>
            </p:nvGrpSpPr>
            <p:grpSpPr>
              <a:xfrm>
                <a:off x="-1605572" y="4715899"/>
                <a:ext cx="4311318" cy="584776"/>
                <a:chOff x="8539558" y="3986585"/>
                <a:chExt cx="4311318" cy="699285"/>
              </a:xfrm>
            </p:grpSpPr>
            <p:sp>
              <p:nvSpPr>
                <p:cNvPr id="1157" name="Freeform: Shape 17"/>
                <p:cNvSpPr/>
                <p:nvPr/>
              </p:nvSpPr>
              <p:spPr>
                <a:xfrm>
                  <a:off x="8752001" y="4047854"/>
                  <a:ext cx="4098875" cy="499444"/>
                </a:xfrm>
                <a:custGeom>
                  <a:avLst/>
                  <a:gdLst>
                    <a:gd name="connsiteX0" fmla="*/ 0 w 3780342"/>
                    <a:gd name="connsiteY0" fmla="*/ 0 h 1465885"/>
                    <a:gd name="connsiteX1" fmla="*/ 3047400 w 3780342"/>
                    <a:gd name="connsiteY1" fmla="*/ 0 h 1465885"/>
                    <a:gd name="connsiteX2" fmla="*/ 3780343 w 3780342"/>
                    <a:gd name="connsiteY2" fmla="*/ 732943 h 1465885"/>
                    <a:gd name="connsiteX3" fmla="*/ 3780343 w 3780342"/>
                    <a:gd name="connsiteY3" fmla="*/ 732943 h 1465885"/>
                    <a:gd name="connsiteX4" fmla="*/ 3047400 w 3780342"/>
                    <a:gd name="connsiteY4" fmla="*/ 1465886 h 1465885"/>
                    <a:gd name="connsiteX5" fmla="*/ 0 w 3780342"/>
                    <a:gd name="connsiteY5" fmla="*/ 1465886 h 1465885"/>
                    <a:gd name="connsiteX6" fmla="*/ 0 w 3780342"/>
                    <a:gd name="connsiteY6" fmla="*/ 1465886 h 1465885"/>
                    <a:gd name="connsiteX7" fmla="*/ 0 w 3780342"/>
                    <a:gd name="connsiteY7" fmla="*/ 0 h 1465885"/>
                    <a:gd name="connsiteX8" fmla="*/ 0 w 3780342"/>
                    <a:gd name="connsiteY8" fmla="*/ 0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342" h="1465885">
                      <a:moveTo>
                        <a:pt x="0" y="0"/>
                      </a:moveTo>
                      <a:lnTo>
                        <a:pt x="3047400" y="0"/>
                      </a:lnTo>
                      <a:cubicBezTo>
                        <a:pt x="3452195" y="0"/>
                        <a:pt x="3780343" y="328149"/>
                        <a:pt x="3780343" y="732943"/>
                      </a:cubicBezTo>
                      <a:lnTo>
                        <a:pt x="3780343" y="732943"/>
                      </a:lnTo>
                      <a:cubicBezTo>
                        <a:pt x="3780343" y="1137738"/>
                        <a:pt x="3452195" y="1465886"/>
                        <a:pt x="3047400" y="1465886"/>
                      </a:cubicBezTo>
                      <a:lnTo>
                        <a:pt x="0" y="1465886"/>
                      </a:lnTo>
                      <a:lnTo>
                        <a:pt x="0" y="146588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1306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Nombre d’enfants couverts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58" name="Freeform: Shape 18"/>
                <p:cNvSpPr/>
                <p:nvPr/>
              </p:nvSpPr>
              <p:spPr>
                <a:xfrm rot="10800000">
                  <a:off x="8539558" y="4047760"/>
                  <a:ext cx="760079" cy="543456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Rectangle: Rounded Corners 19"/>
                <p:cNvSpPr/>
                <p:nvPr/>
              </p:nvSpPr>
              <p:spPr>
                <a:xfrm rot="10800000">
                  <a:off x="8752001" y="3986585"/>
                  <a:ext cx="437991" cy="699285"/>
                </a:xfrm>
                <a:prstGeom prst="roundRect">
                  <a:avLst>
                    <a:gd name="adj" fmla="val 8092"/>
                  </a:avLst>
                </a:pr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5" name="Rectangle: Rounded Corners 19"/>
              <p:cNvSpPr/>
              <p:nvPr/>
            </p:nvSpPr>
            <p:spPr>
              <a:xfrm rot="10800000">
                <a:off x="2191437" y="4719274"/>
                <a:ext cx="480196" cy="584777"/>
              </a:xfrm>
              <a:prstGeom prst="roundRect">
                <a:avLst>
                  <a:gd name="adj" fmla="val 8092"/>
                </a:avLst>
              </a:pr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56" name="Freeform: Shape 18"/>
              <p:cNvSpPr/>
              <p:nvPr/>
            </p:nvSpPr>
            <p:spPr>
              <a:xfrm>
                <a:off x="2052937" y="4762788"/>
                <a:ext cx="831139" cy="464919"/>
              </a:xfrm>
              <a:custGeom>
                <a:avLst/>
                <a:gdLst>
                  <a:gd name="connsiteX0" fmla="*/ -880 w 1649236"/>
                  <a:gd name="connsiteY0" fmla="*/ -578 h 1465885"/>
                  <a:gd name="connsiteX1" fmla="*/ 915413 w 1649236"/>
                  <a:gd name="connsiteY1" fmla="*/ -578 h 1465885"/>
                  <a:gd name="connsiteX2" fmla="*/ 1648357 w 1649236"/>
                  <a:gd name="connsiteY2" fmla="*/ 732364 h 1465885"/>
                  <a:gd name="connsiteX3" fmla="*/ 1648357 w 1649236"/>
                  <a:gd name="connsiteY3" fmla="*/ 732364 h 1465885"/>
                  <a:gd name="connsiteX4" fmla="*/ 915413 w 1649236"/>
                  <a:gd name="connsiteY4" fmla="*/ 1465308 h 1465885"/>
                  <a:gd name="connsiteX5" fmla="*/ -880 w 1649236"/>
                  <a:gd name="connsiteY5" fmla="*/ 1465308 h 1465885"/>
                  <a:gd name="connsiteX6" fmla="*/ -880 w 1649236"/>
                  <a:gd name="connsiteY6" fmla="*/ 1465308 h 1465885"/>
                  <a:gd name="connsiteX7" fmla="*/ -880 w 1649236"/>
                  <a:gd name="connsiteY7" fmla="*/ -578 h 1465885"/>
                  <a:gd name="connsiteX8" fmla="*/ -880 w 1649236"/>
                  <a:gd name="connsiteY8" fmla="*/ -578 h 146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236" h="1465885">
                    <a:moveTo>
                      <a:pt x="-880" y="-578"/>
                    </a:moveTo>
                    <a:lnTo>
                      <a:pt x="915413" y="-578"/>
                    </a:lnTo>
                    <a:cubicBezTo>
                      <a:pt x="1320207" y="-578"/>
                      <a:pt x="1648357" y="327570"/>
                      <a:pt x="1648357" y="732364"/>
                    </a:cubicBezTo>
                    <a:lnTo>
                      <a:pt x="1648357" y="732364"/>
                    </a:lnTo>
                    <a:cubicBezTo>
                      <a:pt x="1648357" y="1137159"/>
                      <a:pt x="1320207" y="1465308"/>
                      <a:pt x="915413" y="1465308"/>
                    </a:cubicBezTo>
                    <a:lnTo>
                      <a:pt x="-880" y="1465308"/>
                    </a:lnTo>
                    <a:lnTo>
                      <a:pt x="-880" y="1465308"/>
                    </a:lnTo>
                    <a:lnTo>
                      <a:pt x="-880" y="-578"/>
                    </a:lnTo>
                    <a:lnTo>
                      <a:pt x="-880" y="-578"/>
                    </a:lnTo>
                    <a:close/>
                  </a:path>
                </a:pathLst>
              </a:cu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111" name="Graphic 23" descr="Earth globe: Africa and Europe with solid fill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783798" y="2945473"/>
              <a:ext cx="410127" cy="410127"/>
            </a:xfrm>
            <a:prstGeom prst="rect">
              <a:avLst/>
            </a:prstGeom>
          </p:spPr>
        </p:pic>
        <p:grpSp>
          <p:nvGrpSpPr>
            <p:cNvPr id="1160" name="Groupe 1159"/>
            <p:cNvGrpSpPr/>
            <p:nvPr/>
          </p:nvGrpSpPr>
          <p:grpSpPr>
            <a:xfrm>
              <a:off x="3566461" y="4330211"/>
              <a:ext cx="4532157" cy="382292"/>
              <a:chOff x="-1605572" y="4715899"/>
              <a:chExt cx="4489648" cy="588152"/>
            </a:xfrm>
          </p:grpSpPr>
          <p:grpSp>
            <p:nvGrpSpPr>
              <p:cNvPr id="1161" name="Groupe 1160"/>
              <p:cNvGrpSpPr/>
              <p:nvPr/>
            </p:nvGrpSpPr>
            <p:grpSpPr>
              <a:xfrm>
                <a:off x="-1605572" y="4715899"/>
                <a:ext cx="4311318" cy="584776"/>
                <a:chOff x="8539558" y="3986585"/>
                <a:chExt cx="4311318" cy="699285"/>
              </a:xfrm>
            </p:grpSpPr>
            <p:sp>
              <p:nvSpPr>
                <p:cNvPr id="1164" name="Freeform: Shape 17"/>
                <p:cNvSpPr/>
                <p:nvPr/>
              </p:nvSpPr>
              <p:spPr>
                <a:xfrm>
                  <a:off x="8752001" y="4047854"/>
                  <a:ext cx="4098875" cy="499444"/>
                </a:xfrm>
                <a:custGeom>
                  <a:avLst/>
                  <a:gdLst>
                    <a:gd name="connsiteX0" fmla="*/ 0 w 3780342"/>
                    <a:gd name="connsiteY0" fmla="*/ 0 h 1465885"/>
                    <a:gd name="connsiteX1" fmla="*/ 3047400 w 3780342"/>
                    <a:gd name="connsiteY1" fmla="*/ 0 h 1465885"/>
                    <a:gd name="connsiteX2" fmla="*/ 3780343 w 3780342"/>
                    <a:gd name="connsiteY2" fmla="*/ 732943 h 1465885"/>
                    <a:gd name="connsiteX3" fmla="*/ 3780343 w 3780342"/>
                    <a:gd name="connsiteY3" fmla="*/ 732943 h 1465885"/>
                    <a:gd name="connsiteX4" fmla="*/ 3047400 w 3780342"/>
                    <a:gd name="connsiteY4" fmla="*/ 1465886 h 1465885"/>
                    <a:gd name="connsiteX5" fmla="*/ 0 w 3780342"/>
                    <a:gd name="connsiteY5" fmla="*/ 1465886 h 1465885"/>
                    <a:gd name="connsiteX6" fmla="*/ 0 w 3780342"/>
                    <a:gd name="connsiteY6" fmla="*/ 1465886 h 1465885"/>
                    <a:gd name="connsiteX7" fmla="*/ 0 w 3780342"/>
                    <a:gd name="connsiteY7" fmla="*/ 0 h 1465885"/>
                    <a:gd name="connsiteX8" fmla="*/ 0 w 3780342"/>
                    <a:gd name="connsiteY8" fmla="*/ 0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342" h="1465885">
                      <a:moveTo>
                        <a:pt x="0" y="0"/>
                      </a:moveTo>
                      <a:lnTo>
                        <a:pt x="3047400" y="0"/>
                      </a:lnTo>
                      <a:cubicBezTo>
                        <a:pt x="3452195" y="0"/>
                        <a:pt x="3780343" y="328149"/>
                        <a:pt x="3780343" y="732943"/>
                      </a:cubicBezTo>
                      <a:lnTo>
                        <a:pt x="3780343" y="732943"/>
                      </a:lnTo>
                      <a:cubicBezTo>
                        <a:pt x="3780343" y="1137738"/>
                        <a:pt x="3452195" y="1465886"/>
                        <a:pt x="3047400" y="1465886"/>
                      </a:cubicBezTo>
                      <a:lnTo>
                        <a:pt x="0" y="1465886"/>
                      </a:lnTo>
                      <a:lnTo>
                        <a:pt x="0" y="146588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1306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Tranches d’âge couvertes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65" name="Freeform: Shape 18"/>
                <p:cNvSpPr/>
                <p:nvPr/>
              </p:nvSpPr>
              <p:spPr>
                <a:xfrm rot="10800000">
                  <a:off x="8539558" y="4047760"/>
                  <a:ext cx="760079" cy="543456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6" name="Rectangle: Rounded Corners 19"/>
                <p:cNvSpPr/>
                <p:nvPr/>
              </p:nvSpPr>
              <p:spPr>
                <a:xfrm rot="10800000">
                  <a:off x="8752001" y="3986585"/>
                  <a:ext cx="437991" cy="699285"/>
                </a:xfrm>
                <a:prstGeom prst="roundRect">
                  <a:avLst>
                    <a:gd name="adj" fmla="val 8092"/>
                  </a:avLst>
                </a:pr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62" name="Rectangle: Rounded Corners 19"/>
              <p:cNvSpPr/>
              <p:nvPr/>
            </p:nvSpPr>
            <p:spPr>
              <a:xfrm rot="10800000">
                <a:off x="2191437" y="4719274"/>
                <a:ext cx="480196" cy="584777"/>
              </a:xfrm>
              <a:prstGeom prst="roundRect">
                <a:avLst>
                  <a:gd name="adj" fmla="val 8092"/>
                </a:avLst>
              </a:pr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63" name="Freeform: Shape 18"/>
              <p:cNvSpPr/>
              <p:nvPr/>
            </p:nvSpPr>
            <p:spPr>
              <a:xfrm>
                <a:off x="2052937" y="4762788"/>
                <a:ext cx="831139" cy="464919"/>
              </a:xfrm>
              <a:custGeom>
                <a:avLst/>
                <a:gdLst>
                  <a:gd name="connsiteX0" fmla="*/ -880 w 1649236"/>
                  <a:gd name="connsiteY0" fmla="*/ -578 h 1465885"/>
                  <a:gd name="connsiteX1" fmla="*/ 915413 w 1649236"/>
                  <a:gd name="connsiteY1" fmla="*/ -578 h 1465885"/>
                  <a:gd name="connsiteX2" fmla="*/ 1648357 w 1649236"/>
                  <a:gd name="connsiteY2" fmla="*/ 732364 h 1465885"/>
                  <a:gd name="connsiteX3" fmla="*/ 1648357 w 1649236"/>
                  <a:gd name="connsiteY3" fmla="*/ 732364 h 1465885"/>
                  <a:gd name="connsiteX4" fmla="*/ 915413 w 1649236"/>
                  <a:gd name="connsiteY4" fmla="*/ 1465308 h 1465885"/>
                  <a:gd name="connsiteX5" fmla="*/ -880 w 1649236"/>
                  <a:gd name="connsiteY5" fmla="*/ 1465308 h 1465885"/>
                  <a:gd name="connsiteX6" fmla="*/ -880 w 1649236"/>
                  <a:gd name="connsiteY6" fmla="*/ 1465308 h 1465885"/>
                  <a:gd name="connsiteX7" fmla="*/ -880 w 1649236"/>
                  <a:gd name="connsiteY7" fmla="*/ -578 h 1465885"/>
                  <a:gd name="connsiteX8" fmla="*/ -880 w 1649236"/>
                  <a:gd name="connsiteY8" fmla="*/ -578 h 146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236" h="1465885">
                    <a:moveTo>
                      <a:pt x="-880" y="-578"/>
                    </a:moveTo>
                    <a:lnTo>
                      <a:pt x="915413" y="-578"/>
                    </a:lnTo>
                    <a:cubicBezTo>
                      <a:pt x="1320207" y="-578"/>
                      <a:pt x="1648357" y="327570"/>
                      <a:pt x="1648357" y="732364"/>
                    </a:cubicBezTo>
                    <a:lnTo>
                      <a:pt x="1648357" y="732364"/>
                    </a:lnTo>
                    <a:cubicBezTo>
                      <a:pt x="1648357" y="1137159"/>
                      <a:pt x="1320207" y="1465308"/>
                      <a:pt x="915413" y="1465308"/>
                    </a:cubicBezTo>
                    <a:lnTo>
                      <a:pt x="-880" y="1465308"/>
                    </a:lnTo>
                    <a:lnTo>
                      <a:pt x="-880" y="1465308"/>
                    </a:lnTo>
                    <a:lnTo>
                      <a:pt x="-880" y="-578"/>
                    </a:lnTo>
                    <a:lnTo>
                      <a:pt x="-880" y="-578"/>
                    </a:lnTo>
                    <a:close/>
                  </a:path>
                </a:pathLst>
              </a:cu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67" name="Groupe 1166"/>
            <p:cNvGrpSpPr/>
            <p:nvPr/>
          </p:nvGrpSpPr>
          <p:grpSpPr>
            <a:xfrm>
              <a:off x="3569345" y="4821058"/>
              <a:ext cx="4532157" cy="382292"/>
              <a:chOff x="-1605572" y="4715899"/>
              <a:chExt cx="4489648" cy="588152"/>
            </a:xfrm>
          </p:grpSpPr>
          <p:grpSp>
            <p:nvGrpSpPr>
              <p:cNvPr id="1168" name="Groupe 1167"/>
              <p:cNvGrpSpPr/>
              <p:nvPr/>
            </p:nvGrpSpPr>
            <p:grpSpPr>
              <a:xfrm>
                <a:off x="-1605572" y="4715899"/>
                <a:ext cx="4311318" cy="584776"/>
                <a:chOff x="8539558" y="3986585"/>
                <a:chExt cx="4311318" cy="699285"/>
              </a:xfrm>
            </p:grpSpPr>
            <p:sp>
              <p:nvSpPr>
                <p:cNvPr id="1171" name="Freeform: Shape 17"/>
                <p:cNvSpPr/>
                <p:nvPr/>
              </p:nvSpPr>
              <p:spPr>
                <a:xfrm>
                  <a:off x="8752001" y="4047854"/>
                  <a:ext cx="4098875" cy="499444"/>
                </a:xfrm>
                <a:custGeom>
                  <a:avLst/>
                  <a:gdLst>
                    <a:gd name="connsiteX0" fmla="*/ 0 w 3780342"/>
                    <a:gd name="connsiteY0" fmla="*/ 0 h 1465885"/>
                    <a:gd name="connsiteX1" fmla="*/ 3047400 w 3780342"/>
                    <a:gd name="connsiteY1" fmla="*/ 0 h 1465885"/>
                    <a:gd name="connsiteX2" fmla="*/ 3780343 w 3780342"/>
                    <a:gd name="connsiteY2" fmla="*/ 732943 h 1465885"/>
                    <a:gd name="connsiteX3" fmla="*/ 3780343 w 3780342"/>
                    <a:gd name="connsiteY3" fmla="*/ 732943 h 1465885"/>
                    <a:gd name="connsiteX4" fmla="*/ 3047400 w 3780342"/>
                    <a:gd name="connsiteY4" fmla="*/ 1465886 h 1465885"/>
                    <a:gd name="connsiteX5" fmla="*/ 0 w 3780342"/>
                    <a:gd name="connsiteY5" fmla="*/ 1465886 h 1465885"/>
                    <a:gd name="connsiteX6" fmla="*/ 0 w 3780342"/>
                    <a:gd name="connsiteY6" fmla="*/ 1465886 h 1465885"/>
                    <a:gd name="connsiteX7" fmla="*/ 0 w 3780342"/>
                    <a:gd name="connsiteY7" fmla="*/ 0 h 1465885"/>
                    <a:gd name="connsiteX8" fmla="*/ 0 w 3780342"/>
                    <a:gd name="connsiteY8" fmla="*/ 0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342" h="1465885">
                      <a:moveTo>
                        <a:pt x="0" y="0"/>
                      </a:moveTo>
                      <a:lnTo>
                        <a:pt x="3047400" y="0"/>
                      </a:lnTo>
                      <a:cubicBezTo>
                        <a:pt x="3452195" y="0"/>
                        <a:pt x="3780343" y="328149"/>
                        <a:pt x="3780343" y="732943"/>
                      </a:cubicBezTo>
                      <a:lnTo>
                        <a:pt x="3780343" y="732943"/>
                      </a:lnTo>
                      <a:cubicBezTo>
                        <a:pt x="3780343" y="1137738"/>
                        <a:pt x="3452195" y="1465886"/>
                        <a:pt x="3047400" y="1465886"/>
                      </a:cubicBezTo>
                      <a:lnTo>
                        <a:pt x="0" y="1465886"/>
                      </a:lnTo>
                      <a:lnTo>
                        <a:pt x="0" y="146588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1306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% enfants recevant tous les cycles</a:t>
                  </a: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72" name="Freeform: Shape 18"/>
                <p:cNvSpPr/>
                <p:nvPr/>
              </p:nvSpPr>
              <p:spPr>
                <a:xfrm rot="10800000">
                  <a:off x="8539558" y="4047760"/>
                  <a:ext cx="760079" cy="543456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3" name="Rectangle: Rounded Corners 19"/>
                <p:cNvSpPr/>
                <p:nvPr/>
              </p:nvSpPr>
              <p:spPr>
                <a:xfrm rot="10800000">
                  <a:off x="8752001" y="3986585"/>
                  <a:ext cx="437991" cy="699285"/>
                </a:xfrm>
                <a:prstGeom prst="roundRect">
                  <a:avLst>
                    <a:gd name="adj" fmla="val 8092"/>
                  </a:avLst>
                </a:pr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69" name="Rectangle: Rounded Corners 19"/>
              <p:cNvSpPr/>
              <p:nvPr/>
            </p:nvSpPr>
            <p:spPr>
              <a:xfrm rot="10800000">
                <a:off x="2191437" y="4719274"/>
                <a:ext cx="480196" cy="584777"/>
              </a:xfrm>
              <a:prstGeom prst="roundRect">
                <a:avLst>
                  <a:gd name="adj" fmla="val 8092"/>
                </a:avLst>
              </a:pr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70" name="Freeform: Shape 18"/>
              <p:cNvSpPr/>
              <p:nvPr/>
            </p:nvSpPr>
            <p:spPr>
              <a:xfrm>
                <a:off x="2052937" y="4762788"/>
                <a:ext cx="831139" cy="464919"/>
              </a:xfrm>
              <a:custGeom>
                <a:avLst/>
                <a:gdLst>
                  <a:gd name="connsiteX0" fmla="*/ -880 w 1649236"/>
                  <a:gd name="connsiteY0" fmla="*/ -578 h 1465885"/>
                  <a:gd name="connsiteX1" fmla="*/ 915413 w 1649236"/>
                  <a:gd name="connsiteY1" fmla="*/ -578 h 1465885"/>
                  <a:gd name="connsiteX2" fmla="*/ 1648357 w 1649236"/>
                  <a:gd name="connsiteY2" fmla="*/ 732364 h 1465885"/>
                  <a:gd name="connsiteX3" fmla="*/ 1648357 w 1649236"/>
                  <a:gd name="connsiteY3" fmla="*/ 732364 h 1465885"/>
                  <a:gd name="connsiteX4" fmla="*/ 915413 w 1649236"/>
                  <a:gd name="connsiteY4" fmla="*/ 1465308 h 1465885"/>
                  <a:gd name="connsiteX5" fmla="*/ -880 w 1649236"/>
                  <a:gd name="connsiteY5" fmla="*/ 1465308 h 1465885"/>
                  <a:gd name="connsiteX6" fmla="*/ -880 w 1649236"/>
                  <a:gd name="connsiteY6" fmla="*/ 1465308 h 1465885"/>
                  <a:gd name="connsiteX7" fmla="*/ -880 w 1649236"/>
                  <a:gd name="connsiteY7" fmla="*/ -578 h 1465885"/>
                  <a:gd name="connsiteX8" fmla="*/ -880 w 1649236"/>
                  <a:gd name="connsiteY8" fmla="*/ -578 h 146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236" h="1465885">
                    <a:moveTo>
                      <a:pt x="-880" y="-578"/>
                    </a:moveTo>
                    <a:lnTo>
                      <a:pt x="915413" y="-578"/>
                    </a:lnTo>
                    <a:cubicBezTo>
                      <a:pt x="1320207" y="-578"/>
                      <a:pt x="1648357" y="327570"/>
                      <a:pt x="1648357" y="732364"/>
                    </a:cubicBezTo>
                    <a:lnTo>
                      <a:pt x="1648357" y="732364"/>
                    </a:lnTo>
                    <a:cubicBezTo>
                      <a:pt x="1648357" y="1137159"/>
                      <a:pt x="1320207" y="1465308"/>
                      <a:pt x="915413" y="1465308"/>
                    </a:cubicBezTo>
                    <a:lnTo>
                      <a:pt x="-880" y="1465308"/>
                    </a:lnTo>
                    <a:lnTo>
                      <a:pt x="-880" y="1465308"/>
                    </a:lnTo>
                    <a:lnTo>
                      <a:pt x="-880" y="-578"/>
                    </a:lnTo>
                    <a:lnTo>
                      <a:pt x="-880" y="-578"/>
                    </a:lnTo>
                    <a:close/>
                  </a:path>
                </a:pathLst>
              </a:cu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0" name="Groupe 1189"/>
            <p:cNvGrpSpPr/>
            <p:nvPr/>
          </p:nvGrpSpPr>
          <p:grpSpPr>
            <a:xfrm>
              <a:off x="3572229" y="5363354"/>
              <a:ext cx="4590947" cy="893362"/>
              <a:chOff x="3603621" y="5309470"/>
              <a:chExt cx="4590947" cy="893362"/>
            </a:xfrm>
          </p:grpSpPr>
          <p:grpSp>
            <p:nvGrpSpPr>
              <p:cNvPr id="1174" name="Groupe 1173"/>
              <p:cNvGrpSpPr/>
              <p:nvPr/>
            </p:nvGrpSpPr>
            <p:grpSpPr>
              <a:xfrm>
                <a:off x="3603621" y="5309470"/>
                <a:ext cx="4590947" cy="893362"/>
                <a:chOff x="-1605572" y="4715899"/>
                <a:chExt cx="4489648" cy="872663"/>
              </a:xfrm>
            </p:grpSpPr>
            <p:grpSp>
              <p:nvGrpSpPr>
                <p:cNvPr id="1175" name="Groupe 1174"/>
                <p:cNvGrpSpPr/>
                <p:nvPr/>
              </p:nvGrpSpPr>
              <p:grpSpPr>
                <a:xfrm>
                  <a:off x="-1605572" y="4715899"/>
                  <a:ext cx="4311318" cy="872663"/>
                  <a:chOff x="8539558" y="3986584"/>
                  <a:chExt cx="4311318" cy="1043545"/>
                </a:xfrm>
              </p:grpSpPr>
              <p:sp>
                <p:nvSpPr>
                  <p:cNvPr id="1178" name="Freeform: Shape 17"/>
                  <p:cNvSpPr/>
                  <p:nvPr/>
                </p:nvSpPr>
                <p:spPr>
                  <a:xfrm>
                    <a:off x="8752001" y="4047857"/>
                    <a:ext cx="4098875" cy="774587"/>
                  </a:xfrm>
                  <a:custGeom>
                    <a:avLst/>
                    <a:gdLst>
                      <a:gd name="connsiteX0" fmla="*/ 0 w 3780342"/>
                      <a:gd name="connsiteY0" fmla="*/ 0 h 1465885"/>
                      <a:gd name="connsiteX1" fmla="*/ 3047400 w 3780342"/>
                      <a:gd name="connsiteY1" fmla="*/ 0 h 1465885"/>
                      <a:gd name="connsiteX2" fmla="*/ 3780343 w 3780342"/>
                      <a:gd name="connsiteY2" fmla="*/ 732943 h 1465885"/>
                      <a:gd name="connsiteX3" fmla="*/ 3780343 w 3780342"/>
                      <a:gd name="connsiteY3" fmla="*/ 732943 h 1465885"/>
                      <a:gd name="connsiteX4" fmla="*/ 3047400 w 3780342"/>
                      <a:gd name="connsiteY4" fmla="*/ 1465886 h 1465885"/>
                      <a:gd name="connsiteX5" fmla="*/ 0 w 3780342"/>
                      <a:gd name="connsiteY5" fmla="*/ 1465886 h 1465885"/>
                      <a:gd name="connsiteX6" fmla="*/ 0 w 3780342"/>
                      <a:gd name="connsiteY6" fmla="*/ 1465886 h 1465885"/>
                      <a:gd name="connsiteX7" fmla="*/ 0 w 3780342"/>
                      <a:gd name="connsiteY7" fmla="*/ 0 h 1465885"/>
                      <a:gd name="connsiteX8" fmla="*/ 0 w 3780342"/>
                      <a:gd name="connsiteY8" fmla="*/ 0 h 1465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80342" h="1465885">
                        <a:moveTo>
                          <a:pt x="0" y="0"/>
                        </a:moveTo>
                        <a:lnTo>
                          <a:pt x="3047400" y="0"/>
                        </a:lnTo>
                        <a:cubicBezTo>
                          <a:pt x="3452195" y="0"/>
                          <a:pt x="3780343" y="328149"/>
                          <a:pt x="3780343" y="732943"/>
                        </a:cubicBezTo>
                        <a:lnTo>
                          <a:pt x="3780343" y="732943"/>
                        </a:lnTo>
                        <a:cubicBezTo>
                          <a:pt x="3780343" y="1137738"/>
                          <a:pt x="3452195" y="1465886"/>
                          <a:pt x="3047400" y="1465886"/>
                        </a:cubicBezTo>
                        <a:lnTo>
                          <a:pt x="0" y="1465886"/>
                        </a:lnTo>
                        <a:lnTo>
                          <a:pt x="0" y="146588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11306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179" name="Freeform: Shape 18"/>
                  <p:cNvSpPr/>
                  <p:nvPr/>
                </p:nvSpPr>
                <p:spPr>
                  <a:xfrm rot="10800000">
                    <a:off x="8539558" y="4047760"/>
                    <a:ext cx="881302" cy="894562"/>
                  </a:xfrm>
                  <a:custGeom>
                    <a:avLst/>
                    <a:gdLst>
                      <a:gd name="connsiteX0" fmla="*/ -880 w 1649236"/>
                      <a:gd name="connsiteY0" fmla="*/ -578 h 1465885"/>
                      <a:gd name="connsiteX1" fmla="*/ 915413 w 1649236"/>
                      <a:gd name="connsiteY1" fmla="*/ -578 h 1465885"/>
                      <a:gd name="connsiteX2" fmla="*/ 1648357 w 1649236"/>
                      <a:gd name="connsiteY2" fmla="*/ 732364 h 1465885"/>
                      <a:gd name="connsiteX3" fmla="*/ 1648357 w 1649236"/>
                      <a:gd name="connsiteY3" fmla="*/ 732364 h 1465885"/>
                      <a:gd name="connsiteX4" fmla="*/ 915413 w 1649236"/>
                      <a:gd name="connsiteY4" fmla="*/ 1465308 h 1465885"/>
                      <a:gd name="connsiteX5" fmla="*/ -880 w 1649236"/>
                      <a:gd name="connsiteY5" fmla="*/ 1465308 h 1465885"/>
                      <a:gd name="connsiteX6" fmla="*/ -880 w 1649236"/>
                      <a:gd name="connsiteY6" fmla="*/ 1465308 h 1465885"/>
                      <a:gd name="connsiteX7" fmla="*/ -880 w 1649236"/>
                      <a:gd name="connsiteY7" fmla="*/ -578 h 1465885"/>
                      <a:gd name="connsiteX8" fmla="*/ -880 w 1649236"/>
                      <a:gd name="connsiteY8" fmla="*/ -578 h 1465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49236" h="1465885">
                        <a:moveTo>
                          <a:pt x="-880" y="-578"/>
                        </a:moveTo>
                        <a:lnTo>
                          <a:pt x="915413" y="-578"/>
                        </a:lnTo>
                        <a:cubicBezTo>
                          <a:pt x="1320207" y="-578"/>
                          <a:pt x="1648357" y="327570"/>
                          <a:pt x="1648357" y="732364"/>
                        </a:cubicBezTo>
                        <a:lnTo>
                          <a:pt x="1648357" y="732364"/>
                        </a:lnTo>
                        <a:cubicBezTo>
                          <a:pt x="1648357" y="1137159"/>
                          <a:pt x="1320207" y="1465308"/>
                          <a:pt x="915413" y="1465308"/>
                        </a:cubicBezTo>
                        <a:lnTo>
                          <a:pt x="-880" y="1465308"/>
                        </a:lnTo>
                        <a:lnTo>
                          <a:pt x="-880" y="1465308"/>
                        </a:lnTo>
                        <a:lnTo>
                          <a:pt x="-880" y="-578"/>
                        </a:lnTo>
                        <a:lnTo>
                          <a:pt x="-880" y="-5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1306" cap="flat">
                    <a:noFill/>
                    <a:prstDash val="solid"/>
                    <a:miter/>
                  </a:ln>
                  <a:effectLst>
                    <a:outerShdw blurRad="127000" sx="102000" sy="102000" algn="ctr" rotWithShape="0">
                      <a:prstClr val="black">
                        <a:alpha val="11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IN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0" name="Rectangle: Rounded Corners 19"/>
                  <p:cNvSpPr/>
                  <p:nvPr/>
                </p:nvSpPr>
                <p:spPr>
                  <a:xfrm rot="10800000">
                    <a:off x="8752001" y="3986584"/>
                    <a:ext cx="437991" cy="1043545"/>
                  </a:xfrm>
                  <a:prstGeom prst="roundRect">
                    <a:avLst>
                      <a:gd name="adj" fmla="val 8092"/>
                    </a:avLst>
                  </a:prstGeom>
                  <a:solidFill>
                    <a:schemeClr val="accent2"/>
                  </a:solidFill>
                  <a:ln w="11306" cap="flat">
                    <a:noFill/>
                    <a:prstDash val="solid"/>
                    <a:miter/>
                  </a:ln>
                  <a:effectLst>
                    <a:outerShdw blurRad="127000" sx="102000" sy="102000" algn="ctr" rotWithShape="0">
                      <a:prstClr val="black">
                        <a:alpha val="11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IN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76" name="Rectangle: Rounded Corners 19"/>
                <p:cNvSpPr/>
                <p:nvPr/>
              </p:nvSpPr>
              <p:spPr>
                <a:xfrm rot="10800000">
                  <a:off x="2191436" y="4719274"/>
                  <a:ext cx="480196" cy="857641"/>
                </a:xfrm>
                <a:prstGeom prst="roundRect">
                  <a:avLst>
                    <a:gd name="adj" fmla="val 8092"/>
                  </a:avLst>
                </a:prstGeom>
                <a:solidFill>
                  <a:srgbClr val="00B050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7" name="Freeform: Shape 18"/>
                <p:cNvSpPr/>
                <p:nvPr/>
              </p:nvSpPr>
              <p:spPr>
                <a:xfrm>
                  <a:off x="2035882" y="4762788"/>
                  <a:ext cx="848194" cy="712102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2" name="ZoneTexte 1181"/>
              <p:cNvSpPr txBox="1"/>
              <p:nvPr/>
            </p:nvSpPr>
            <p:spPr>
              <a:xfrm>
                <a:off x="4337574" y="5382371"/>
                <a:ext cx="3048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6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Tests de résistance ou études d'efficacité réalisés?</a:t>
                </a:r>
                <a:endParaRPr lang="fr-FR" sz="1600" b="1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3" name="Groupe 1182"/>
            <p:cNvGrpSpPr/>
            <p:nvPr/>
          </p:nvGrpSpPr>
          <p:grpSpPr>
            <a:xfrm>
              <a:off x="3633903" y="6378417"/>
              <a:ext cx="4532157" cy="382292"/>
              <a:chOff x="-1605572" y="4715899"/>
              <a:chExt cx="4489648" cy="588152"/>
            </a:xfrm>
          </p:grpSpPr>
          <p:grpSp>
            <p:nvGrpSpPr>
              <p:cNvPr id="1184" name="Groupe 1183"/>
              <p:cNvGrpSpPr/>
              <p:nvPr/>
            </p:nvGrpSpPr>
            <p:grpSpPr>
              <a:xfrm>
                <a:off x="-1605572" y="4715899"/>
                <a:ext cx="4311318" cy="584776"/>
                <a:chOff x="8539558" y="3986585"/>
                <a:chExt cx="4311318" cy="699285"/>
              </a:xfrm>
            </p:grpSpPr>
            <p:sp>
              <p:nvSpPr>
                <p:cNvPr id="1187" name="Freeform: Shape 17"/>
                <p:cNvSpPr/>
                <p:nvPr/>
              </p:nvSpPr>
              <p:spPr>
                <a:xfrm>
                  <a:off x="8752001" y="4047854"/>
                  <a:ext cx="4098875" cy="499444"/>
                </a:xfrm>
                <a:custGeom>
                  <a:avLst/>
                  <a:gdLst>
                    <a:gd name="connsiteX0" fmla="*/ 0 w 3780342"/>
                    <a:gd name="connsiteY0" fmla="*/ 0 h 1465885"/>
                    <a:gd name="connsiteX1" fmla="*/ 3047400 w 3780342"/>
                    <a:gd name="connsiteY1" fmla="*/ 0 h 1465885"/>
                    <a:gd name="connsiteX2" fmla="*/ 3780343 w 3780342"/>
                    <a:gd name="connsiteY2" fmla="*/ 732943 h 1465885"/>
                    <a:gd name="connsiteX3" fmla="*/ 3780343 w 3780342"/>
                    <a:gd name="connsiteY3" fmla="*/ 732943 h 1465885"/>
                    <a:gd name="connsiteX4" fmla="*/ 3047400 w 3780342"/>
                    <a:gd name="connsiteY4" fmla="*/ 1465886 h 1465885"/>
                    <a:gd name="connsiteX5" fmla="*/ 0 w 3780342"/>
                    <a:gd name="connsiteY5" fmla="*/ 1465886 h 1465885"/>
                    <a:gd name="connsiteX6" fmla="*/ 0 w 3780342"/>
                    <a:gd name="connsiteY6" fmla="*/ 1465886 h 1465885"/>
                    <a:gd name="connsiteX7" fmla="*/ 0 w 3780342"/>
                    <a:gd name="connsiteY7" fmla="*/ 0 h 1465885"/>
                    <a:gd name="connsiteX8" fmla="*/ 0 w 3780342"/>
                    <a:gd name="connsiteY8" fmla="*/ 0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342" h="1465885">
                      <a:moveTo>
                        <a:pt x="0" y="0"/>
                      </a:moveTo>
                      <a:lnTo>
                        <a:pt x="3047400" y="0"/>
                      </a:lnTo>
                      <a:cubicBezTo>
                        <a:pt x="3452195" y="0"/>
                        <a:pt x="3780343" y="328149"/>
                        <a:pt x="3780343" y="732943"/>
                      </a:cubicBezTo>
                      <a:lnTo>
                        <a:pt x="3780343" y="732943"/>
                      </a:lnTo>
                      <a:cubicBezTo>
                        <a:pt x="3780343" y="1137738"/>
                        <a:pt x="3452195" y="1465886"/>
                        <a:pt x="3047400" y="1465886"/>
                      </a:cubicBezTo>
                      <a:lnTo>
                        <a:pt x="0" y="1465886"/>
                      </a:lnTo>
                      <a:lnTo>
                        <a:pt x="0" y="146588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1306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GAP</a:t>
                  </a:r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88" name="Freeform: Shape 18"/>
                <p:cNvSpPr/>
                <p:nvPr/>
              </p:nvSpPr>
              <p:spPr>
                <a:xfrm rot="10800000">
                  <a:off x="8539558" y="4047760"/>
                  <a:ext cx="760079" cy="543456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9" name="Rectangle: Rounded Corners 19"/>
                <p:cNvSpPr/>
                <p:nvPr/>
              </p:nvSpPr>
              <p:spPr>
                <a:xfrm rot="10800000">
                  <a:off x="8752001" y="3986585"/>
                  <a:ext cx="437991" cy="699285"/>
                </a:xfrm>
                <a:prstGeom prst="roundRect">
                  <a:avLst>
                    <a:gd name="adj" fmla="val 8092"/>
                  </a:avLst>
                </a:pr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5" name="Rectangle: Rounded Corners 19"/>
              <p:cNvSpPr/>
              <p:nvPr/>
            </p:nvSpPr>
            <p:spPr>
              <a:xfrm rot="10800000">
                <a:off x="2191437" y="4719274"/>
                <a:ext cx="480196" cy="584777"/>
              </a:xfrm>
              <a:prstGeom prst="roundRect">
                <a:avLst>
                  <a:gd name="adj" fmla="val 8092"/>
                </a:avLst>
              </a:pr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86" name="Freeform: Shape 18"/>
              <p:cNvSpPr/>
              <p:nvPr/>
            </p:nvSpPr>
            <p:spPr>
              <a:xfrm>
                <a:off x="2052937" y="4762788"/>
                <a:ext cx="831139" cy="464919"/>
              </a:xfrm>
              <a:custGeom>
                <a:avLst/>
                <a:gdLst>
                  <a:gd name="connsiteX0" fmla="*/ -880 w 1649236"/>
                  <a:gd name="connsiteY0" fmla="*/ -578 h 1465885"/>
                  <a:gd name="connsiteX1" fmla="*/ 915413 w 1649236"/>
                  <a:gd name="connsiteY1" fmla="*/ -578 h 1465885"/>
                  <a:gd name="connsiteX2" fmla="*/ 1648357 w 1649236"/>
                  <a:gd name="connsiteY2" fmla="*/ 732364 h 1465885"/>
                  <a:gd name="connsiteX3" fmla="*/ 1648357 w 1649236"/>
                  <a:gd name="connsiteY3" fmla="*/ 732364 h 1465885"/>
                  <a:gd name="connsiteX4" fmla="*/ 915413 w 1649236"/>
                  <a:gd name="connsiteY4" fmla="*/ 1465308 h 1465885"/>
                  <a:gd name="connsiteX5" fmla="*/ -880 w 1649236"/>
                  <a:gd name="connsiteY5" fmla="*/ 1465308 h 1465885"/>
                  <a:gd name="connsiteX6" fmla="*/ -880 w 1649236"/>
                  <a:gd name="connsiteY6" fmla="*/ 1465308 h 1465885"/>
                  <a:gd name="connsiteX7" fmla="*/ -880 w 1649236"/>
                  <a:gd name="connsiteY7" fmla="*/ -578 h 1465885"/>
                  <a:gd name="connsiteX8" fmla="*/ -880 w 1649236"/>
                  <a:gd name="connsiteY8" fmla="*/ -578 h 146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236" h="1465885">
                    <a:moveTo>
                      <a:pt x="-880" y="-578"/>
                    </a:moveTo>
                    <a:lnTo>
                      <a:pt x="915413" y="-578"/>
                    </a:lnTo>
                    <a:cubicBezTo>
                      <a:pt x="1320207" y="-578"/>
                      <a:pt x="1648357" y="327570"/>
                      <a:pt x="1648357" y="732364"/>
                    </a:cubicBezTo>
                    <a:lnTo>
                      <a:pt x="1648357" y="732364"/>
                    </a:lnTo>
                    <a:cubicBezTo>
                      <a:pt x="1648357" y="1137159"/>
                      <a:pt x="1320207" y="1465308"/>
                      <a:pt x="915413" y="1465308"/>
                    </a:cubicBezTo>
                    <a:lnTo>
                      <a:pt x="-880" y="1465308"/>
                    </a:lnTo>
                    <a:lnTo>
                      <a:pt x="-880" y="1465308"/>
                    </a:lnTo>
                    <a:lnTo>
                      <a:pt x="-880" y="-578"/>
                    </a:lnTo>
                    <a:lnTo>
                      <a:pt x="-880" y="-578"/>
                    </a:lnTo>
                    <a:close/>
                  </a:path>
                </a:pathLst>
              </a:cu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4" name="Graphic 19" descr="Daily calendar with solid fill"/>
            <p:cNvGrpSpPr/>
            <p:nvPr/>
          </p:nvGrpSpPr>
          <p:grpSpPr>
            <a:xfrm>
              <a:off x="7493827" y="2048990"/>
              <a:ext cx="284393" cy="284393"/>
              <a:chOff x="3865688" y="2049186"/>
              <a:chExt cx="284393" cy="284393"/>
            </a:xfrm>
            <a:solidFill>
              <a:schemeClr val="bg1"/>
            </a:solidFill>
          </p:grpSpPr>
          <p:sp>
            <p:nvSpPr>
              <p:cNvPr id="1205" name="Forme libre : forme 1204"/>
              <p:cNvSpPr/>
              <p:nvPr/>
            </p:nvSpPr>
            <p:spPr>
              <a:xfrm>
                <a:off x="3915875" y="2049186"/>
                <a:ext cx="25093" cy="50187"/>
              </a:xfrm>
              <a:custGeom>
                <a:avLst/>
                <a:gdLst>
                  <a:gd name="connsiteX0" fmla="*/ 12547 w 25093"/>
                  <a:gd name="connsiteY0" fmla="*/ 50187 h 50187"/>
                  <a:gd name="connsiteX1" fmla="*/ 25094 w 25093"/>
                  <a:gd name="connsiteY1" fmla="*/ 37640 h 50187"/>
                  <a:gd name="connsiteX2" fmla="*/ 25094 w 25093"/>
                  <a:gd name="connsiteY2" fmla="*/ 12547 h 50187"/>
                  <a:gd name="connsiteX3" fmla="*/ 12547 w 25093"/>
                  <a:gd name="connsiteY3" fmla="*/ 0 h 50187"/>
                  <a:gd name="connsiteX4" fmla="*/ 0 w 25093"/>
                  <a:gd name="connsiteY4" fmla="*/ 12547 h 50187"/>
                  <a:gd name="connsiteX5" fmla="*/ 0 w 25093"/>
                  <a:gd name="connsiteY5" fmla="*/ 37640 h 50187"/>
                  <a:gd name="connsiteX6" fmla="*/ 12547 w 25093"/>
                  <a:gd name="connsiteY6" fmla="*/ 50187 h 5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93" h="50187">
                    <a:moveTo>
                      <a:pt x="12547" y="50187"/>
                    </a:moveTo>
                    <a:cubicBezTo>
                      <a:pt x="19657" y="50187"/>
                      <a:pt x="25094" y="44750"/>
                      <a:pt x="25094" y="37640"/>
                    </a:cubicBezTo>
                    <a:lnTo>
                      <a:pt x="25094" y="12547"/>
                    </a:lnTo>
                    <a:cubicBezTo>
                      <a:pt x="25094" y="5437"/>
                      <a:pt x="19657" y="0"/>
                      <a:pt x="12547" y="0"/>
                    </a:cubicBezTo>
                    <a:cubicBezTo>
                      <a:pt x="5437" y="0"/>
                      <a:pt x="0" y="5437"/>
                      <a:pt x="0" y="12547"/>
                    </a:cubicBezTo>
                    <a:lnTo>
                      <a:pt x="0" y="37640"/>
                    </a:lnTo>
                    <a:cubicBezTo>
                      <a:pt x="0" y="44750"/>
                      <a:pt x="5437" y="50187"/>
                      <a:pt x="12547" y="50187"/>
                    </a:cubicBez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" name="Forme libre : forme 1205"/>
              <p:cNvSpPr/>
              <p:nvPr/>
            </p:nvSpPr>
            <p:spPr>
              <a:xfrm>
                <a:off x="3865688" y="2149560"/>
                <a:ext cx="284393" cy="184019"/>
              </a:xfrm>
              <a:custGeom>
                <a:avLst/>
                <a:gdLst>
                  <a:gd name="connsiteX0" fmla="*/ 25094 w 284393"/>
                  <a:gd name="connsiteY0" fmla="*/ 125468 h 184019"/>
                  <a:gd name="connsiteX1" fmla="*/ 92010 w 284393"/>
                  <a:gd name="connsiteY1" fmla="*/ 125468 h 184019"/>
                  <a:gd name="connsiteX2" fmla="*/ 92010 w 284393"/>
                  <a:gd name="connsiteY2" fmla="*/ 158926 h 184019"/>
                  <a:gd name="connsiteX3" fmla="*/ 25094 w 284393"/>
                  <a:gd name="connsiteY3" fmla="*/ 158926 h 184019"/>
                  <a:gd name="connsiteX4" fmla="*/ 25094 w 284393"/>
                  <a:gd name="connsiteY4" fmla="*/ 125468 h 184019"/>
                  <a:gd name="connsiteX5" fmla="*/ 25094 w 284393"/>
                  <a:gd name="connsiteY5" fmla="*/ 75281 h 184019"/>
                  <a:gd name="connsiteX6" fmla="*/ 92010 w 284393"/>
                  <a:gd name="connsiteY6" fmla="*/ 75281 h 184019"/>
                  <a:gd name="connsiteX7" fmla="*/ 92010 w 284393"/>
                  <a:gd name="connsiteY7" fmla="*/ 108739 h 184019"/>
                  <a:gd name="connsiteX8" fmla="*/ 25094 w 284393"/>
                  <a:gd name="connsiteY8" fmla="*/ 108739 h 184019"/>
                  <a:gd name="connsiteX9" fmla="*/ 25094 w 284393"/>
                  <a:gd name="connsiteY9" fmla="*/ 75281 h 184019"/>
                  <a:gd name="connsiteX10" fmla="*/ 25094 w 284393"/>
                  <a:gd name="connsiteY10" fmla="*/ 25094 h 184019"/>
                  <a:gd name="connsiteX11" fmla="*/ 92010 w 284393"/>
                  <a:gd name="connsiteY11" fmla="*/ 25094 h 184019"/>
                  <a:gd name="connsiteX12" fmla="*/ 92010 w 284393"/>
                  <a:gd name="connsiteY12" fmla="*/ 58552 h 184019"/>
                  <a:gd name="connsiteX13" fmla="*/ 25094 w 284393"/>
                  <a:gd name="connsiteY13" fmla="*/ 58552 h 184019"/>
                  <a:gd name="connsiteX14" fmla="*/ 25094 w 284393"/>
                  <a:gd name="connsiteY14" fmla="*/ 25094 h 184019"/>
                  <a:gd name="connsiteX15" fmla="*/ 175655 w 284393"/>
                  <a:gd name="connsiteY15" fmla="*/ 25094 h 184019"/>
                  <a:gd name="connsiteX16" fmla="*/ 175655 w 284393"/>
                  <a:gd name="connsiteY16" fmla="*/ 58552 h 184019"/>
                  <a:gd name="connsiteX17" fmla="*/ 108739 w 284393"/>
                  <a:gd name="connsiteY17" fmla="*/ 58552 h 184019"/>
                  <a:gd name="connsiteX18" fmla="*/ 108739 w 284393"/>
                  <a:gd name="connsiteY18" fmla="*/ 25094 h 184019"/>
                  <a:gd name="connsiteX19" fmla="*/ 175655 w 284393"/>
                  <a:gd name="connsiteY19" fmla="*/ 25094 h 184019"/>
                  <a:gd name="connsiteX20" fmla="*/ 259300 w 284393"/>
                  <a:gd name="connsiteY20" fmla="*/ 25094 h 184019"/>
                  <a:gd name="connsiteX21" fmla="*/ 259300 w 284393"/>
                  <a:gd name="connsiteY21" fmla="*/ 58552 h 184019"/>
                  <a:gd name="connsiteX22" fmla="*/ 192384 w 284393"/>
                  <a:gd name="connsiteY22" fmla="*/ 58552 h 184019"/>
                  <a:gd name="connsiteX23" fmla="*/ 192384 w 284393"/>
                  <a:gd name="connsiteY23" fmla="*/ 25094 h 184019"/>
                  <a:gd name="connsiteX24" fmla="*/ 259300 w 284393"/>
                  <a:gd name="connsiteY24" fmla="*/ 25094 h 184019"/>
                  <a:gd name="connsiteX25" fmla="*/ 259300 w 284393"/>
                  <a:gd name="connsiteY25" fmla="*/ 108739 h 184019"/>
                  <a:gd name="connsiteX26" fmla="*/ 192384 w 284393"/>
                  <a:gd name="connsiteY26" fmla="*/ 108739 h 184019"/>
                  <a:gd name="connsiteX27" fmla="*/ 192384 w 284393"/>
                  <a:gd name="connsiteY27" fmla="*/ 75281 h 184019"/>
                  <a:gd name="connsiteX28" fmla="*/ 259300 w 284393"/>
                  <a:gd name="connsiteY28" fmla="*/ 75281 h 184019"/>
                  <a:gd name="connsiteX29" fmla="*/ 259300 w 284393"/>
                  <a:gd name="connsiteY29" fmla="*/ 108739 h 184019"/>
                  <a:gd name="connsiteX30" fmla="*/ 259300 w 284393"/>
                  <a:gd name="connsiteY30" fmla="*/ 158926 h 184019"/>
                  <a:gd name="connsiteX31" fmla="*/ 192384 w 284393"/>
                  <a:gd name="connsiteY31" fmla="*/ 158926 h 184019"/>
                  <a:gd name="connsiteX32" fmla="*/ 192384 w 284393"/>
                  <a:gd name="connsiteY32" fmla="*/ 125468 h 184019"/>
                  <a:gd name="connsiteX33" fmla="*/ 259300 w 284393"/>
                  <a:gd name="connsiteY33" fmla="*/ 125468 h 184019"/>
                  <a:gd name="connsiteX34" fmla="*/ 259300 w 284393"/>
                  <a:gd name="connsiteY34" fmla="*/ 158926 h 184019"/>
                  <a:gd name="connsiteX35" fmla="*/ 108739 w 284393"/>
                  <a:gd name="connsiteY35" fmla="*/ 108739 h 184019"/>
                  <a:gd name="connsiteX36" fmla="*/ 108739 w 284393"/>
                  <a:gd name="connsiteY36" fmla="*/ 75281 h 184019"/>
                  <a:gd name="connsiteX37" fmla="*/ 175655 w 284393"/>
                  <a:gd name="connsiteY37" fmla="*/ 75281 h 184019"/>
                  <a:gd name="connsiteX38" fmla="*/ 175655 w 284393"/>
                  <a:gd name="connsiteY38" fmla="*/ 108739 h 184019"/>
                  <a:gd name="connsiteX39" fmla="*/ 108739 w 284393"/>
                  <a:gd name="connsiteY39" fmla="*/ 108739 h 184019"/>
                  <a:gd name="connsiteX40" fmla="*/ 108739 w 284393"/>
                  <a:gd name="connsiteY40" fmla="*/ 158926 h 184019"/>
                  <a:gd name="connsiteX41" fmla="*/ 108739 w 284393"/>
                  <a:gd name="connsiteY41" fmla="*/ 125468 h 184019"/>
                  <a:gd name="connsiteX42" fmla="*/ 175655 w 284393"/>
                  <a:gd name="connsiteY42" fmla="*/ 125468 h 184019"/>
                  <a:gd name="connsiteX43" fmla="*/ 175655 w 284393"/>
                  <a:gd name="connsiteY43" fmla="*/ 158926 h 184019"/>
                  <a:gd name="connsiteX44" fmla="*/ 108739 w 284393"/>
                  <a:gd name="connsiteY44" fmla="*/ 158926 h 184019"/>
                  <a:gd name="connsiteX45" fmla="*/ 0 w 284393"/>
                  <a:gd name="connsiteY45" fmla="*/ 184019 h 184019"/>
                  <a:gd name="connsiteX46" fmla="*/ 284393 w 284393"/>
                  <a:gd name="connsiteY46" fmla="*/ 184019 h 184019"/>
                  <a:gd name="connsiteX47" fmla="*/ 284393 w 284393"/>
                  <a:gd name="connsiteY47" fmla="*/ 0 h 184019"/>
                  <a:gd name="connsiteX48" fmla="*/ 0 w 284393"/>
                  <a:gd name="connsiteY48" fmla="*/ 0 h 184019"/>
                  <a:gd name="connsiteX49" fmla="*/ 0 w 284393"/>
                  <a:gd name="connsiteY49" fmla="*/ 184019 h 18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84393" h="184019">
                    <a:moveTo>
                      <a:pt x="25094" y="125468"/>
                    </a:moveTo>
                    <a:lnTo>
                      <a:pt x="92010" y="125468"/>
                    </a:lnTo>
                    <a:lnTo>
                      <a:pt x="92010" y="158926"/>
                    </a:lnTo>
                    <a:lnTo>
                      <a:pt x="25094" y="158926"/>
                    </a:lnTo>
                    <a:lnTo>
                      <a:pt x="25094" y="125468"/>
                    </a:lnTo>
                    <a:close/>
                    <a:moveTo>
                      <a:pt x="25094" y="75281"/>
                    </a:moveTo>
                    <a:lnTo>
                      <a:pt x="92010" y="75281"/>
                    </a:lnTo>
                    <a:lnTo>
                      <a:pt x="92010" y="108739"/>
                    </a:lnTo>
                    <a:lnTo>
                      <a:pt x="25094" y="108739"/>
                    </a:lnTo>
                    <a:lnTo>
                      <a:pt x="25094" y="75281"/>
                    </a:lnTo>
                    <a:close/>
                    <a:moveTo>
                      <a:pt x="25094" y="25094"/>
                    </a:moveTo>
                    <a:lnTo>
                      <a:pt x="92010" y="25094"/>
                    </a:lnTo>
                    <a:lnTo>
                      <a:pt x="92010" y="58552"/>
                    </a:lnTo>
                    <a:lnTo>
                      <a:pt x="25094" y="58552"/>
                    </a:lnTo>
                    <a:lnTo>
                      <a:pt x="25094" y="25094"/>
                    </a:lnTo>
                    <a:close/>
                    <a:moveTo>
                      <a:pt x="175655" y="25094"/>
                    </a:moveTo>
                    <a:lnTo>
                      <a:pt x="175655" y="58552"/>
                    </a:lnTo>
                    <a:lnTo>
                      <a:pt x="108739" y="58552"/>
                    </a:lnTo>
                    <a:lnTo>
                      <a:pt x="108739" y="25094"/>
                    </a:lnTo>
                    <a:lnTo>
                      <a:pt x="175655" y="25094"/>
                    </a:lnTo>
                    <a:close/>
                    <a:moveTo>
                      <a:pt x="259300" y="25094"/>
                    </a:moveTo>
                    <a:lnTo>
                      <a:pt x="259300" y="58552"/>
                    </a:lnTo>
                    <a:lnTo>
                      <a:pt x="192384" y="58552"/>
                    </a:lnTo>
                    <a:lnTo>
                      <a:pt x="192384" y="25094"/>
                    </a:lnTo>
                    <a:lnTo>
                      <a:pt x="259300" y="25094"/>
                    </a:lnTo>
                    <a:close/>
                    <a:moveTo>
                      <a:pt x="259300" y="108739"/>
                    </a:moveTo>
                    <a:lnTo>
                      <a:pt x="192384" y="108739"/>
                    </a:lnTo>
                    <a:lnTo>
                      <a:pt x="192384" y="75281"/>
                    </a:lnTo>
                    <a:lnTo>
                      <a:pt x="259300" y="75281"/>
                    </a:lnTo>
                    <a:lnTo>
                      <a:pt x="259300" y="108739"/>
                    </a:lnTo>
                    <a:close/>
                    <a:moveTo>
                      <a:pt x="259300" y="158926"/>
                    </a:moveTo>
                    <a:lnTo>
                      <a:pt x="192384" y="158926"/>
                    </a:lnTo>
                    <a:lnTo>
                      <a:pt x="192384" y="125468"/>
                    </a:lnTo>
                    <a:lnTo>
                      <a:pt x="259300" y="125468"/>
                    </a:lnTo>
                    <a:lnTo>
                      <a:pt x="259300" y="158926"/>
                    </a:lnTo>
                    <a:close/>
                    <a:moveTo>
                      <a:pt x="108739" y="108739"/>
                    </a:moveTo>
                    <a:lnTo>
                      <a:pt x="108739" y="75281"/>
                    </a:lnTo>
                    <a:lnTo>
                      <a:pt x="175655" y="75281"/>
                    </a:lnTo>
                    <a:lnTo>
                      <a:pt x="175655" y="108739"/>
                    </a:lnTo>
                    <a:lnTo>
                      <a:pt x="108739" y="108739"/>
                    </a:lnTo>
                    <a:close/>
                    <a:moveTo>
                      <a:pt x="108739" y="158926"/>
                    </a:moveTo>
                    <a:lnTo>
                      <a:pt x="108739" y="125468"/>
                    </a:lnTo>
                    <a:lnTo>
                      <a:pt x="175655" y="125468"/>
                    </a:lnTo>
                    <a:lnTo>
                      <a:pt x="175655" y="158926"/>
                    </a:lnTo>
                    <a:lnTo>
                      <a:pt x="108739" y="158926"/>
                    </a:lnTo>
                    <a:close/>
                    <a:moveTo>
                      <a:pt x="0" y="184019"/>
                    </a:moveTo>
                    <a:lnTo>
                      <a:pt x="284393" y="184019"/>
                    </a:lnTo>
                    <a:lnTo>
                      <a:pt x="284393" y="0"/>
                    </a:lnTo>
                    <a:lnTo>
                      <a:pt x="0" y="0"/>
                    </a:lnTo>
                    <a:lnTo>
                      <a:pt x="0" y="184019"/>
                    </a:ln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" name="Forme libre : forme 1206"/>
              <p:cNvSpPr/>
              <p:nvPr/>
            </p:nvSpPr>
            <p:spPr>
              <a:xfrm>
                <a:off x="4074801" y="2049186"/>
                <a:ext cx="25093" cy="50187"/>
              </a:xfrm>
              <a:custGeom>
                <a:avLst/>
                <a:gdLst>
                  <a:gd name="connsiteX0" fmla="*/ 12547 w 25093"/>
                  <a:gd name="connsiteY0" fmla="*/ 50187 h 50187"/>
                  <a:gd name="connsiteX1" fmla="*/ 25094 w 25093"/>
                  <a:gd name="connsiteY1" fmla="*/ 37640 h 50187"/>
                  <a:gd name="connsiteX2" fmla="*/ 25094 w 25093"/>
                  <a:gd name="connsiteY2" fmla="*/ 12547 h 50187"/>
                  <a:gd name="connsiteX3" fmla="*/ 12547 w 25093"/>
                  <a:gd name="connsiteY3" fmla="*/ 0 h 50187"/>
                  <a:gd name="connsiteX4" fmla="*/ 0 w 25093"/>
                  <a:gd name="connsiteY4" fmla="*/ 12547 h 50187"/>
                  <a:gd name="connsiteX5" fmla="*/ 0 w 25093"/>
                  <a:gd name="connsiteY5" fmla="*/ 37640 h 50187"/>
                  <a:gd name="connsiteX6" fmla="*/ 12547 w 25093"/>
                  <a:gd name="connsiteY6" fmla="*/ 50187 h 5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93" h="50187">
                    <a:moveTo>
                      <a:pt x="12547" y="50187"/>
                    </a:moveTo>
                    <a:cubicBezTo>
                      <a:pt x="19657" y="50187"/>
                      <a:pt x="25094" y="44750"/>
                      <a:pt x="25094" y="37640"/>
                    </a:cubicBezTo>
                    <a:lnTo>
                      <a:pt x="25094" y="12547"/>
                    </a:lnTo>
                    <a:cubicBezTo>
                      <a:pt x="25094" y="5437"/>
                      <a:pt x="19657" y="0"/>
                      <a:pt x="12547" y="0"/>
                    </a:cubicBezTo>
                    <a:cubicBezTo>
                      <a:pt x="5437" y="0"/>
                      <a:pt x="0" y="5437"/>
                      <a:pt x="0" y="12547"/>
                    </a:cubicBezTo>
                    <a:lnTo>
                      <a:pt x="0" y="37640"/>
                    </a:lnTo>
                    <a:cubicBezTo>
                      <a:pt x="0" y="44750"/>
                      <a:pt x="5437" y="50187"/>
                      <a:pt x="12547" y="50187"/>
                    </a:cubicBez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" name="Forme libre : forme 1207"/>
              <p:cNvSpPr/>
              <p:nvPr/>
            </p:nvSpPr>
            <p:spPr>
              <a:xfrm>
                <a:off x="3865688" y="2074280"/>
                <a:ext cx="284393" cy="58551"/>
              </a:xfrm>
              <a:custGeom>
                <a:avLst/>
                <a:gdLst>
                  <a:gd name="connsiteX0" fmla="*/ 250935 w 284393"/>
                  <a:gd name="connsiteY0" fmla="*/ 0 h 58551"/>
                  <a:gd name="connsiteX1" fmla="*/ 250935 w 284393"/>
                  <a:gd name="connsiteY1" fmla="*/ 12547 h 58551"/>
                  <a:gd name="connsiteX2" fmla="*/ 221659 w 284393"/>
                  <a:gd name="connsiteY2" fmla="*/ 41823 h 58551"/>
                  <a:gd name="connsiteX3" fmla="*/ 192384 w 284393"/>
                  <a:gd name="connsiteY3" fmla="*/ 12547 h 58551"/>
                  <a:gd name="connsiteX4" fmla="*/ 192384 w 284393"/>
                  <a:gd name="connsiteY4" fmla="*/ 0 h 58551"/>
                  <a:gd name="connsiteX5" fmla="*/ 92010 w 284393"/>
                  <a:gd name="connsiteY5" fmla="*/ 0 h 58551"/>
                  <a:gd name="connsiteX6" fmla="*/ 92010 w 284393"/>
                  <a:gd name="connsiteY6" fmla="*/ 12547 h 58551"/>
                  <a:gd name="connsiteX7" fmla="*/ 62734 w 284393"/>
                  <a:gd name="connsiteY7" fmla="*/ 41823 h 58551"/>
                  <a:gd name="connsiteX8" fmla="*/ 33458 w 284393"/>
                  <a:gd name="connsiteY8" fmla="*/ 12547 h 58551"/>
                  <a:gd name="connsiteX9" fmla="*/ 33458 w 284393"/>
                  <a:gd name="connsiteY9" fmla="*/ 0 h 58551"/>
                  <a:gd name="connsiteX10" fmla="*/ 0 w 284393"/>
                  <a:gd name="connsiteY10" fmla="*/ 0 h 58551"/>
                  <a:gd name="connsiteX11" fmla="*/ 0 w 284393"/>
                  <a:gd name="connsiteY11" fmla="*/ 58552 h 58551"/>
                  <a:gd name="connsiteX12" fmla="*/ 284393 w 284393"/>
                  <a:gd name="connsiteY12" fmla="*/ 58552 h 58551"/>
                  <a:gd name="connsiteX13" fmla="*/ 284393 w 284393"/>
                  <a:gd name="connsiteY13" fmla="*/ 0 h 58551"/>
                  <a:gd name="connsiteX14" fmla="*/ 250935 w 284393"/>
                  <a:gd name="connsiteY14" fmla="*/ 0 h 5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393" h="58551">
                    <a:moveTo>
                      <a:pt x="250935" y="0"/>
                    </a:moveTo>
                    <a:lnTo>
                      <a:pt x="250935" y="12547"/>
                    </a:lnTo>
                    <a:cubicBezTo>
                      <a:pt x="250935" y="28858"/>
                      <a:pt x="237970" y="41823"/>
                      <a:pt x="221659" y="41823"/>
                    </a:cubicBezTo>
                    <a:cubicBezTo>
                      <a:pt x="205348" y="41823"/>
                      <a:pt x="192384" y="28858"/>
                      <a:pt x="192384" y="12547"/>
                    </a:cubicBezTo>
                    <a:lnTo>
                      <a:pt x="192384" y="0"/>
                    </a:lnTo>
                    <a:lnTo>
                      <a:pt x="92010" y="0"/>
                    </a:lnTo>
                    <a:lnTo>
                      <a:pt x="92010" y="12547"/>
                    </a:lnTo>
                    <a:cubicBezTo>
                      <a:pt x="92010" y="28858"/>
                      <a:pt x="79045" y="41823"/>
                      <a:pt x="62734" y="41823"/>
                    </a:cubicBezTo>
                    <a:cubicBezTo>
                      <a:pt x="46423" y="41823"/>
                      <a:pt x="33458" y="28858"/>
                      <a:pt x="33458" y="12547"/>
                    </a:cubicBezTo>
                    <a:lnTo>
                      <a:pt x="33458" y="0"/>
                    </a:lnTo>
                    <a:lnTo>
                      <a:pt x="0" y="0"/>
                    </a:lnTo>
                    <a:lnTo>
                      <a:pt x="0" y="58552"/>
                    </a:lnTo>
                    <a:lnTo>
                      <a:pt x="284393" y="58552"/>
                    </a:lnTo>
                    <a:lnTo>
                      <a:pt x="284393" y="0"/>
                    </a:lnTo>
                    <a:lnTo>
                      <a:pt x="250935" y="0"/>
                    </a:ln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22" name="Graphic 25" descr="Children outline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03220" y="3382059"/>
              <a:ext cx="401498" cy="401498"/>
            </a:xfrm>
            <a:prstGeom prst="rect">
              <a:avLst/>
            </a:prstGeom>
          </p:spPr>
        </p:pic>
        <p:pic>
          <p:nvPicPr>
            <p:cNvPr id="124" name="Graphic 26" descr="Children outline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2428" y="3828852"/>
              <a:ext cx="401497" cy="401497"/>
            </a:xfrm>
            <a:prstGeom prst="rect">
              <a:avLst/>
            </a:prstGeom>
          </p:spPr>
        </p:pic>
        <p:pic>
          <p:nvPicPr>
            <p:cNvPr id="1214" name="Graphic 25" descr="Children outline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3927" y="3369513"/>
              <a:ext cx="401498" cy="401498"/>
            </a:xfrm>
            <a:prstGeom prst="rect">
              <a:avLst/>
            </a:prstGeom>
          </p:spPr>
        </p:pic>
        <p:pic>
          <p:nvPicPr>
            <p:cNvPr id="1217" name="Graphic 23" descr="Earth globe: Africa and Europe with solid fill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430959" y="2924186"/>
              <a:ext cx="410127" cy="410127"/>
            </a:xfrm>
            <a:prstGeom prst="rect">
              <a:avLst/>
            </a:prstGeom>
          </p:spPr>
        </p:pic>
        <p:pic>
          <p:nvPicPr>
            <p:cNvPr id="127" name="Graphic 28" descr="Family with two children outline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79155" y="4352049"/>
              <a:ext cx="434122" cy="331507"/>
            </a:xfrm>
            <a:prstGeom prst="rect">
              <a:avLst/>
            </a:prstGeom>
          </p:spPr>
        </p:pic>
        <p:pic>
          <p:nvPicPr>
            <p:cNvPr id="1220" name="Graphic 28" descr="Family with two children outline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04287" y="4319246"/>
              <a:ext cx="434122" cy="331507"/>
            </a:xfrm>
            <a:prstGeom prst="rect">
              <a:avLst/>
            </a:prstGeom>
          </p:spPr>
        </p:pic>
        <p:pic>
          <p:nvPicPr>
            <p:cNvPr id="1042" name="Image 10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629" y="6406693"/>
              <a:ext cx="365598" cy="281050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221" name="Graphic 28" descr="Family with two children outline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92428" y="4819663"/>
              <a:ext cx="434122" cy="331507"/>
            </a:xfrm>
            <a:prstGeom prst="rect">
              <a:avLst/>
            </a:prstGeom>
          </p:spPr>
        </p:pic>
        <p:pic>
          <p:nvPicPr>
            <p:cNvPr id="1222" name="Graphic 28" descr="Family with two children outline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47633" y="4797154"/>
              <a:ext cx="434122" cy="331507"/>
            </a:xfrm>
            <a:prstGeom prst="rect">
              <a:avLst/>
            </a:prstGeom>
          </p:spPr>
        </p:pic>
        <p:pic>
          <p:nvPicPr>
            <p:cNvPr id="1223" name="Graphic 26" descr="Children outline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20599" y="3844104"/>
              <a:ext cx="401497" cy="401497"/>
            </a:xfrm>
            <a:prstGeom prst="rect">
              <a:avLst/>
            </a:prstGeom>
          </p:spPr>
        </p:pic>
        <p:pic>
          <p:nvPicPr>
            <p:cNvPr id="1025" name="Image 1024" descr="Une image contenant clipart, conception, illustration&#10;&#10;Description générée automatiquement avec une confiance moyenn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7" r="18446"/>
            <a:stretch>
              <a:fillRect/>
            </a:stretch>
          </p:blipFill>
          <p:spPr>
            <a:xfrm>
              <a:off x="3830196" y="5540524"/>
              <a:ext cx="382719" cy="453519"/>
            </a:xfrm>
            <a:prstGeom prst="rect">
              <a:avLst/>
            </a:prstGeom>
          </p:spPr>
        </p:pic>
        <p:pic>
          <p:nvPicPr>
            <p:cNvPr id="1224" name="Image 1223" descr="Une image contenant clipart, conception, illustration&#10;&#10;Description générée automatiquement avec une confiance moyenn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7" r="18446"/>
            <a:stretch>
              <a:fillRect/>
            </a:stretch>
          </p:blipFill>
          <p:spPr>
            <a:xfrm>
              <a:off x="7510437" y="5540301"/>
              <a:ext cx="403137" cy="477713"/>
            </a:xfrm>
            <a:prstGeom prst="rect">
              <a:avLst/>
            </a:prstGeom>
          </p:spPr>
        </p:pic>
        <p:pic>
          <p:nvPicPr>
            <p:cNvPr id="1225" name="Image 12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435" y="6418999"/>
              <a:ext cx="365598" cy="281050"/>
            </a:xfrm>
            <a:prstGeom prst="rect">
              <a:avLst/>
            </a:prstGeom>
          </p:spPr>
        </p:pic>
        <p:grpSp>
          <p:nvGrpSpPr>
            <p:cNvPr id="1235" name="Groupe 1234"/>
            <p:cNvGrpSpPr/>
            <p:nvPr/>
          </p:nvGrpSpPr>
          <p:grpSpPr>
            <a:xfrm>
              <a:off x="3586318" y="2489347"/>
              <a:ext cx="4532157" cy="382292"/>
              <a:chOff x="-1605572" y="4715899"/>
              <a:chExt cx="4489648" cy="588152"/>
            </a:xfrm>
          </p:grpSpPr>
          <p:grpSp>
            <p:nvGrpSpPr>
              <p:cNvPr id="1236" name="Groupe 1235"/>
              <p:cNvGrpSpPr/>
              <p:nvPr/>
            </p:nvGrpSpPr>
            <p:grpSpPr>
              <a:xfrm>
                <a:off x="-1605572" y="4715899"/>
                <a:ext cx="4311318" cy="584776"/>
                <a:chOff x="8539558" y="3986585"/>
                <a:chExt cx="4311318" cy="699285"/>
              </a:xfrm>
            </p:grpSpPr>
            <p:sp>
              <p:nvSpPr>
                <p:cNvPr id="1239" name="Freeform: Shape 17"/>
                <p:cNvSpPr/>
                <p:nvPr/>
              </p:nvSpPr>
              <p:spPr>
                <a:xfrm>
                  <a:off x="8752001" y="4047854"/>
                  <a:ext cx="4098875" cy="499444"/>
                </a:xfrm>
                <a:custGeom>
                  <a:avLst/>
                  <a:gdLst>
                    <a:gd name="connsiteX0" fmla="*/ 0 w 3780342"/>
                    <a:gd name="connsiteY0" fmla="*/ 0 h 1465885"/>
                    <a:gd name="connsiteX1" fmla="*/ 3047400 w 3780342"/>
                    <a:gd name="connsiteY1" fmla="*/ 0 h 1465885"/>
                    <a:gd name="connsiteX2" fmla="*/ 3780343 w 3780342"/>
                    <a:gd name="connsiteY2" fmla="*/ 732943 h 1465885"/>
                    <a:gd name="connsiteX3" fmla="*/ 3780343 w 3780342"/>
                    <a:gd name="connsiteY3" fmla="*/ 732943 h 1465885"/>
                    <a:gd name="connsiteX4" fmla="*/ 3047400 w 3780342"/>
                    <a:gd name="connsiteY4" fmla="*/ 1465886 h 1465885"/>
                    <a:gd name="connsiteX5" fmla="*/ 0 w 3780342"/>
                    <a:gd name="connsiteY5" fmla="*/ 1465886 h 1465885"/>
                    <a:gd name="connsiteX6" fmla="*/ 0 w 3780342"/>
                    <a:gd name="connsiteY6" fmla="*/ 1465886 h 1465885"/>
                    <a:gd name="connsiteX7" fmla="*/ 0 w 3780342"/>
                    <a:gd name="connsiteY7" fmla="*/ 0 h 1465885"/>
                    <a:gd name="connsiteX8" fmla="*/ 0 w 3780342"/>
                    <a:gd name="connsiteY8" fmla="*/ 0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342" h="1465885">
                      <a:moveTo>
                        <a:pt x="0" y="0"/>
                      </a:moveTo>
                      <a:lnTo>
                        <a:pt x="3047400" y="0"/>
                      </a:lnTo>
                      <a:cubicBezTo>
                        <a:pt x="3452195" y="0"/>
                        <a:pt x="3780343" y="328149"/>
                        <a:pt x="3780343" y="732943"/>
                      </a:cubicBezTo>
                      <a:lnTo>
                        <a:pt x="3780343" y="732943"/>
                      </a:lnTo>
                      <a:cubicBezTo>
                        <a:pt x="3780343" y="1137738"/>
                        <a:pt x="3452195" y="1465886"/>
                        <a:pt x="3047400" y="1465886"/>
                      </a:cubicBezTo>
                      <a:lnTo>
                        <a:pt x="0" y="1465886"/>
                      </a:lnTo>
                      <a:lnTo>
                        <a:pt x="0" y="146588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1306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Nombre de cycles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240" name="Freeform: Shape 18"/>
                <p:cNvSpPr/>
                <p:nvPr/>
              </p:nvSpPr>
              <p:spPr>
                <a:xfrm rot="10800000">
                  <a:off x="8539558" y="4047760"/>
                  <a:ext cx="760079" cy="543456"/>
                </a:xfrm>
                <a:custGeom>
                  <a:avLst/>
                  <a:gdLst>
                    <a:gd name="connsiteX0" fmla="*/ -880 w 1649236"/>
                    <a:gd name="connsiteY0" fmla="*/ -578 h 1465885"/>
                    <a:gd name="connsiteX1" fmla="*/ 915413 w 1649236"/>
                    <a:gd name="connsiteY1" fmla="*/ -578 h 1465885"/>
                    <a:gd name="connsiteX2" fmla="*/ 1648357 w 1649236"/>
                    <a:gd name="connsiteY2" fmla="*/ 732364 h 1465885"/>
                    <a:gd name="connsiteX3" fmla="*/ 1648357 w 1649236"/>
                    <a:gd name="connsiteY3" fmla="*/ 732364 h 1465885"/>
                    <a:gd name="connsiteX4" fmla="*/ 915413 w 1649236"/>
                    <a:gd name="connsiteY4" fmla="*/ 1465308 h 1465885"/>
                    <a:gd name="connsiteX5" fmla="*/ -880 w 1649236"/>
                    <a:gd name="connsiteY5" fmla="*/ 1465308 h 1465885"/>
                    <a:gd name="connsiteX6" fmla="*/ -880 w 1649236"/>
                    <a:gd name="connsiteY6" fmla="*/ 1465308 h 1465885"/>
                    <a:gd name="connsiteX7" fmla="*/ -880 w 1649236"/>
                    <a:gd name="connsiteY7" fmla="*/ -578 h 1465885"/>
                    <a:gd name="connsiteX8" fmla="*/ -880 w 1649236"/>
                    <a:gd name="connsiteY8" fmla="*/ -578 h 146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9236" h="1465885">
                      <a:moveTo>
                        <a:pt x="-880" y="-578"/>
                      </a:moveTo>
                      <a:lnTo>
                        <a:pt x="915413" y="-578"/>
                      </a:lnTo>
                      <a:cubicBezTo>
                        <a:pt x="1320207" y="-578"/>
                        <a:pt x="1648357" y="327570"/>
                        <a:pt x="1648357" y="732364"/>
                      </a:cubicBezTo>
                      <a:lnTo>
                        <a:pt x="1648357" y="732364"/>
                      </a:lnTo>
                      <a:cubicBezTo>
                        <a:pt x="1648357" y="1137159"/>
                        <a:pt x="1320207" y="1465308"/>
                        <a:pt x="915413" y="1465308"/>
                      </a:cubicBezTo>
                      <a:lnTo>
                        <a:pt x="-880" y="1465308"/>
                      </a:lnTo>
                      <a:lnTo>
                        <a:pt x="-880" y="1465308"/>
                      </a:lnTo>
                      <a:lnTo>
                        <a:pt x="-880" y="-578"/>
                      </a:lnTo>
                      <a:lnTo>
                        <a:pt x="-880" y="-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1" name="Rectangle: Rounded Corners 19"/>
                <p:cNvSpPr/>
                <p:nvPr/>
              </p:nvSpPr>
              <p:spPr>
                <a:xfrm rot="10800000">
                  <a:off x="8752001" y="3986585"/>
                  <a:ext cx="437991" cy="699285"/>
                </a:xfrm>
                <a:prstGeom prst="roundRect">
                  <a:avLst>
                    <a:gd name="adj" fmla="val 8092"/>
                  </a:avLst>
                </a:prstGeom>
                <a:solidFill>
                  <a:schemeClr val="accent2"/>
                </a:solidFill>
                <a:ln w="11306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I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7" name="Rectangle: Rounded Corners 19"/>
              <p:cNvSpPr/>
              <p:nvPr/>
            </p:nvSpPr>
            <p:spPr>
              <a:xfrm rot="10800000">
                <a:off x="2191437" y="4719274"/>
                <a:ext cx="480196" cy="584777"/>
              </a:xfrm>
              <a:prstGeom prst="roundRect">
                <a:avLst>
                  <a:gd name="adj" fmla="val 8092"/>
                </a:avLst>
              </a:pr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38" name="Freeform: Shape 18"/>
              <p:cNvSpPr/>
              <p:nvPr/>
            </p:nvSpPr>
            <p:spPr>
              <a:xfrm>
                <a:off x="2052937" y="4762788"/>
                <a:ext cx="831139" cy="464919"/>
              </a:xfrm>
              <a:custGeom>
                <a:avLst/>
                <a:gdLst>
                  <a:gd name="connsiteX0" fmla="*/ -880 w 1649236"/>
                  <a:gd name="connsiteY0" fmla="*/ -578 h 1465885"/>
                  <a:gd name="connsiteX1" fmla="*/ 915413 w 1649236"/>
                  <a:gd name="connsiteY1" fmla="*/ -578 h 1465885"/>
                  <a:gd name="connsiteX2" fmla="*/ 1648357 w 1649236"/>
                  <a:gd name="connsiteY2" fmla="*/ 732364 h 1465885"/>
                  <a:gd name="connsiteX3" fmla="*/ 1648357 w 1649236"/>
                  <a:gd name="connsiteY3" fmla="*/ 732364 h 1465885"/>
                  <a:gd name="connsiteX4" fmla="*/ 915413 w 1649236"/>
                  <a:gd name="connsiteY4" fmla="*/ 1465308 h 1465885"/>
                  <a:gd name="connsiteX5" fmla="*/ -880 w 1649236"/>
                  <a:gd name="connsiteY5" fmla="*/ 1465308 h 1465885"/>
                  <a:gd name="connsiteX6" fmla="*/ -880 w 1649236"/>
                  <a:gd name="connsiteY6" fmla="*/ 1465308 h 1465885"/>
                  <a:gd name="connsiteX7" fmla="*/ -880 w 1649236"/>
                  <a:gd name="connsiteY7" fmla="*/ -578 h 1465885"/>
                  <a:gd name="connsiteX8" fmla="*/ -880 w 1649236"/>
                  <a:gd name="connsiteY8" fmla="*/ -578 h 146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9236" h="1465885">
                    <a:moveTo>
                      <a:pt x="-880" y="-578"/>
                    </a:moveTo>
                    <a:lnTo>
                      <a:pt x="915413" y="-578"/>
                    </a:lnTo>
                    <a:cubicBezTo>
                      <a:pt x="1320207" y="-578"/>
                      <a:pt x="1648357" y="327570"/>
                      <a:pt x="1648357" y="732364"/>
                    </a:cubicBezTo>
                    <a:lnTo>
                      <a:pt x="1648357" y="732364"/>
                    </a:lnTo>
                    <a:cubicBezTo>
                      <a:pt x="1648357" y="1137159"/>
                      <a:pt x="1320207" y="1465308"/>
                      <a:pt x="915413" y="1465308"/>
                    </a:cubicBezTo>
                    <a:lnTo>
                      <a:pt x="-880" y="1465308"/>
                    </a:lnTo>
                    <a:lnTo>
                      <a:pt x="-880" y="1465308"/>
                    </a:lnTo>
                    <a:lnTo>
                      <a:pt x="-880" y="-578"/>
                    </a:lnTo>
                    <a:lnTo>
                      <a:pt x="-880" y="-578"/>
                    </a:lnTo>
                    <a:close/>
                  </a:path>
                </a:pathLst>
              </a:custGeom>
              <a:solidFill>
                <a:srgbClr val="00B050"/>
              </a:solidFill>
              <a:ln w="11306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1227" name="Graphique 1226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08390" y="2457333"/>
              <a:ext cx="400050" cy="400050"/>
            </a:xfrm>
            <a:prstGeom prst="rect">
              <a:avLst/>
            </a:prstGeom>
          </p:spPr>
        </p:pic>
        <p:pic>
          <p:nvPicPr>
            <p:cNvPr id="1244" name="Graphique 1243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793875" y="2457333"/>
              <a:ext cx="400050" cy="40005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5453739" y="1263091"/>
              <a:ext cx="734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44443" y="233797"/>
          <a:ext cx="11371960" cy="59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1960"/>
              </a:tblGrid>
              <a:tr h="59990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INFORMATIONS SOMMAIRES POUR 2024 ET PLAN POUR LES CAMPAGNES 2025 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57203" y="1930246"/>
            <a:ext cx="284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Juin au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Octobre 2024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83649" y="1944970"/>
            <a:ext cx="2979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Juin – Octobre 2025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99524" y="2386455"/>
            <a:ext cx="24439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(16 DS) &amp;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(Dabola)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497772" y="2430771"/>
            <a:ext cx="24439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(16 DS) &amp;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(Dabola)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23199" y="2882688"/>
            <a:ext cx="8944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442839" y="2904496"/>
            <a:ext cx="8944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4806" y="3316134"/>
            <a:ext cx="346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1,187,754</a:t>
            </a:r>
            <a:r>
              <a:rPr lang="fr-FR" noProof="0" dirty="0">
                <a:latin typeface="Arial" panose="020B0604020202020204" pitchFamily="34" charset="0"/>
                <a:cs typeface="Arial" panose="020B0604020202020204" pitchFamily="34" charset="0"/>
              </a:rPr>
              <a:t> enfants de 3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noProof="0" dirty="0">
                <a:latin typeface="Arial" panose="020B0604020202020204" pitchFamily="34" charset="0"/>
                <a:cs typeface="Arial" panose="020B0604020202020204" pitchFamily="34" charset="0"/>
              </a:rPr>
              <a:t>59 mois</a:t>
            </a:r>
            <a:endParaRPr lang="fr-FR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79675" y="3296365"/>
            <a:ext cx="346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b="1" noProof="0" dirty="0">
                <a:latin typeface="Arial" panose="020B0604020202020204" pitchFamily="34" charset="0"/>
                <a:cs typeface="Arial" panose="020B0604020202020204" pitchFamily="34" charset="0"/>
              </a:rPr>
              <a:t>1,219,108</a:t>
            </a:r>
            <a:r>
              <a:rPr lang="fr-FR" noProof="0" dirty="0">
                <a:latin typeface="Arial" panose="020B0604020202020204" pitchFamily="34" charset="0"/>
                <a:cs typeface="Arial" panose="020B0604020202020204" pitchFamily="34" charset="0"/>
              </a:rPr>
              <a:t> enfants de 3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noProof="0" dirty="0">
                <a:latin typeface="Arial" panose="020B0604020202020204" pitchFamily="34" charset="0"/>
                <a:cs typeface="Arial" panose="020B0604020202020204" pitchFamily="34" charset="0"/>
              </a:rPr>
              <a:t>59 mois</a:t>
            </a:r>
            <a:endParaRPr lang="fr-FR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614" y="3796185"/>
            <a:ext cx="3864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1,19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821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 4 CPS &amp;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45.395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 5 CPS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410774" y="3786020"/>
            <a:ext cx="1212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36645" y="4219373"/>
            <a:ext cx="1431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– 59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445492" y="4230822"/>
            <a:ext cx="1431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– 59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06810" y="4752649"/>
            <a:ext cx="366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101%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 4 CPS et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 5 CPS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432546" y="4747189"/>
            <a:ext cx="1212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200400" y="5477333"/>
            <a:ext cx="581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0" name="ZoneTexte 1119"/>
          <p:cNvSpPr txBox="1"/>
          <p:nvPr/>
        </p:nvSpPr>
        <p:spPr>
          <a:xfrm>
            <a:off x="8542916" y="5477333"/>
            <a:ext cx="903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1" name="ZoneTexte 1120"/>
          <p:cNvSpPr txBox="1"/>
          <p:nvPr/>
        </p:nvSpPr>
        <p:spPr>
          <a:xfrm>
            <a:off x="751113" y="6336067"/>
            <a:ext cx="32466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DS éligibles non couverts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2" name="ZoneTexte 1121"/>
          <p:cNvSpPr txBox="1"/>
          <p:nvPr/>
        </p:nvSpPr>
        <p:spPr>
          <a:xfrm>
            <a:off x="8574508" y="6336396"/>
            <a:ext cx="3542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DS éligibles à couvrir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 DS PMI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695820231"/>
          <p:cNvPicPr/>
          <p:nvPr/>
        </p:nvPicPr>
        <p:blipFill>
          <a:blip r:embed="rId15"/>
          <a:stretch>
            <a:fillRect/>
          </a:stretch>
        </p:blipFill>
        <p:spPr>
          <a:xfrm>
            <a:off x="44795" y="5576031"/>
            <a:ext cx="843280" cy="612140"/>
          </a:xfrm>
          <a:prstGeom prst="rect">
            <a:avLst/>
          </a:prstGeom>
        </p:spPr>
      </p:pic>
      <p:pic>
        <p:nvPicPr>
          <p:cNvPr id="8" name="Picture 1170115733"/>
          <p:cNvPicPr/>
          <p:nvPr/>
        </p:nvPicPr>
        <p:blipFill>
          <a:blip r:embed="rId16"/>
          <a:stretch>
            <a:fillRect/>
          </a:stretch>
        </p:blipFill>
        <p:spPr>
          <a:xfrm>
            <a:off x="11195685" y="5735664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2183933" y="1323648"/>
            <a:ext cx="1000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defRPr/>
            </a:pPr>
            <a:r>
              <a:rPr kumimoji="0" lang="fr-FR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a été la conception de la numérisation ?</a:t>
            </a:r>
            <a:endParaRPr kumimoji="0" lang="fr-FR" sz="2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7" name="Image 46" descr="Une image contenant croquis, dessin, clipart, Police&#10;&#10;Description générée automatiquement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65" y="1269953"/>
            <a:ext cx="710968" cy="515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03640" y="4937406"/>
            <a:ext cx="1818640" cy="37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p:sp>
        <p:nvSpPr>
          <p:cNvPr id="11" name="Google Shape;140;g2073e6c94da_0_63"/>
          <p:cNvSpPr txBox="1"/>
          <p:nvPr/>
        </p:nvSpPr>
        <p:spPr>
          <a:xfrm>
            <a:off x="110166" y="1932866"/>
            <a:ext cx="2720718" cy="4820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DIGITALISATION DONNÉES INDIVIDUELLES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Plateforme utilisée: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DHIS2, 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CommCare</a:t>
            </a:r>
            <a:endParaRPr kumimoji="0" lang="fr-FR" sz="1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 collecte 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CommCare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Mass Campaign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de données: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données individuelles;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Niveau de saisie : 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agents distributeurs ;</a:t>
            </a:r>
            <a:endParaRPr kumimoji="0" lang="fr-FR" sz="1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Revue &amp; paramétrage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Formation des acteurs ;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Dotation tablettes &amp; accessoires;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Suivi de la mise en œuvre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92128" y="1944731"/>
            <a:ext cx="45347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400" b="1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3 districts sanitaires (Koubia, Koundara, et Kouroussa)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25407" y="1944731"/>
            <a:ext cx="458136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 sanitaire</a:t>
            </a:r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 (Dalaba)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407" y="2502220"/>
            <a:ext cx="4581368" cy="43557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44" y="4624183"/>
            <a:ext cx="1393577" cy="5692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rcRect l="17111" t="6588" r="19476" b="12638"/>
          <a:stretch>
            <a:fillRect/>
          </a:stretch>
        </p:blipFill>
        <p:spPr>
          <a:xfrm>
            <a:off x="4288224" y="5162736"/>
            <a:ext cx="622453" cy="840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425" t="23136" r="27159" b="37450"/>
          <a:stretch>
            <a:fillRect/>
          </a:stretch>
        </p:blipFill>
        <p:spPr>
          <a:xfrm rot="13952185">
            <a:off x="3907665" y="4499748"/>
            <a:ext cx="591742" cy="56731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062563" y="4108047"/>
            <a:ext cx="1879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noProof="0" dirty="0">
                <a:latin typeface="Arial" panose="020B0604020202020204" pitchFamily="34" charset="0"/>
                <a:cs typeface="Arial" panose="020B0604020202020204" pitchFamily="34" charset="0"/>
              </a:rPr>
              <a:t>Configuration du formulaire </a:t>
            </a:r>
            <a:r>
              <a:rPr lang="en-US" sz="1050" noProof="0" dirty="0">
                <a:latin typeface="Arial" panose="020B0604020202020204" pitchFamily="34" charset="0"/>
                <a:cs typeface="Arial" panose="020B0604020202020204" pitchFamily="34" charset="0"/>
              </a:rPr>
              <a:t>de collecte dans CommCare</a:t>
            </a:r>
            <a:endParaRPr lang="fr-FR" sz="105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964" y="2654159"/>
            <a:ext cx="1504036" cy="1464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rcRect l="16377" t="5701" r="57906" b="4756"/>
          <a:stretch>
            <a:fillRect/>
          </a:stretch>
        </p:blipFill>
        <p:spPr>
          <a:xfrm>
            <a:off x="2976407" y="3178682"/>
            <a:ext cx="886080" cy="1735452"/>
          </a:xfrm>
          <a:prstGeom prst="roundRect">
            <a:avLst>
              <a:gd name="adj" fmla="val 24038"/>
            </a:avLst>
          </a:prstGeom>
        </p:spPr>
      </p:pic>
      <p:sp>
        <p:nvSpPr>
          <p:cNvPr id="16" name="ZoneTexte 15"/>
          <p:cNvSpPr txBox="1"/>
          <p:nvPr/>
        </p:nvSpPr>
        <p:spPr>
          <a:xfrm>
            <a:off x="2850182" y="4885737"/>
            <a:ext cx="1095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Paramétrage du formulaire dans la tablette</a:t>
            </a:r>
            <a:endParaRPr lang="fr-FR" sz="1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 descr="Une image contenant Téléphone mobile, texte, Appareil de communications portable, croquis&#10;&#10;Description générée automatiquement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 trans="30000" detail="2"/>
                    </a14:imgEffect>
                    <a14:imgEffect>
                      <a14:backgroundRemoval t="7129" b="92188" l="9668" r="89844">
                        <a14:foregroundMark x1="15527" y1="11133" x2="17188" y2="7129"/>
                        <a14:foregroundMark x1="9668" y1="31738" x2="9668" y2="31738"/>
                        <a14:foregroundMark x1="70020" y1="92188" x2="70020" y2="9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37" y="6002904"/>
            <a:ext cx="750566" cy="75056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892128" y="6260733"/>
            <a:ext cx="1595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Collecte des données par les agents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 distributeurs de la CPS</a:t>
            </a:r>
            <a:endParaRPr lang="fr-FR" sz="1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4895866" y="4022448"/>
            <a:ext cx="154307" cy="108526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1280" y="5313837"/>
            <a:ext cx="1142430" cy="97940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044384" y="6304002"/>
            <a:ext cx="132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Visualisation des données – Tableau de bord DHIS2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1755" y="3481436"/>
            <a:ext cx="1142430" cy="97940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6120588" y="4484849"/>
            <a:ext cx="132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Visualisation des données – Tableau de bord Power BI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329384" y="161796"/>
          <a:ext cx="1156215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2150"/>
              </a:tblGrid>
              <a:tr h="865617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ENSEIGNEMENTS TIRÉS / INNOVATION EN 2024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 SUR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          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LA NUMÉRISATION</a:t>
                      </a:r>
                      <a:endParaRPr 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" name="Imag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425" t="23136" r="27159" b="37450"/>
          <a:stretch>
            <a:fillRect/>
          </a:stretch>
        </p:blipFill>
        <p:spPr>
          <a:xfrm rot="3395790">
            <a:off x="5704106" y="4892836"/>
            <a:ext cx="591742" cy="56731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425" t="23136" r="27159" b="37450"/>
          <a:stretch>
            <a:fillRect/>
          </a:stretch>
        </p:blipFill>
        <p:spPr>
          <a:xfrm rot="19711451">
            <a:off x="5716744" y="4163049"/>
            <a:ext cx="591742" cy="567312"/>
          </a:xfrm>
          <a:prstGeom prst="rect">
            <a:avLst/>
          </a:prstGeom>
        </p:spPr>
      </p:pic>
      <p:pic>
        <p:nvPicPr>
          <p:cNvPr id="2" name="Picture 1695820231"/>
          <p:cNvPicPr/>
          <p:nvPr/>
        </p:nvPicPr>
        <p:blipFill>
          <a:blip r:embed="rId14"/>
          <a:stretch>
            <a:fillRect/>
          </a:stretch>
        </p:blipFill>
        <p:spPr>
          <a:xfrm>
            <a:off x="172099" y="1269953"/>
            <a:ext cx="710968" cy="504187"/>
          </a:xfrm>
          <a:prstGeom prst="rect">
            <a:avLst/>
          </a:prstGeom>
        </p:spPr>
      </p:pic>
      <p:pic>
        <p:nvPicPr>
          <p:cNvPr id="5" name="Picture 1170115733"/>
          <p:cNvPicPr/>
          <p:nvPr/>
        </p:nvPicPr>
        <p:blipFill>
          <a:blip r:embed="rId15"/>
          <a:stretch>
            <a:fillRect/>
          </a:stretch>
        </p:blipFill>
        <p:spPr>
          <a:xfrm>
            <a:off x="11112886" y="1262071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, clipart, croquis, illustration&#10;&#10;Description générée automatiquement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6" y="2310805"/>
            <a:ext cx="4193386" cy="4081682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14895" y="331881"/>
          <a:ext cx="108314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1484"/>
              </a:tblGrid>
              <a:tr h="621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PRINCIPAUX RESULTATS OBTENUS</a:t>
                      </a:r>
                      <a:r>
                        <a:rPr lang="fr-FR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" name="ZoneTexte 86"/>
          <p:cNvSpPr txBox="1"/>
          <p:nvPr/>
        </p:nvSpPr>
        <p:spPr>
          <a:xfrm>
            <a:off x="7197938" y="2105095"/>
            <a:ext cx="24298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anose="020B0606020202030204" pitchFamily="34" charset="0"/>
              </a:rPr>
              <a:t> 1,302,983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(110%)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7197938" y="2674327"/>
            <a:ext cx="325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anose="020B0606020202030204" pitchFamily="34" charset="0"/>
              </a:rPr>
              <a:t> 1,337,899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(113%)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7207982" y="3185568"/>
            <a:ext cx="33730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 1,343,273 </a:t>
            </a:r>
            <a:r>
              <a:rPr lang="en-US" sz="2200" b="1" i="0" u="none" strike="noStrike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(113%)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7186099" y="3760211"/>
            <a:ext cx="325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anose="020B0606020202030204" pitchFamily="34" charset="0"/>
              </a:rPr>
              <a:t> 1,26</a:t>
            </a:r>
            <a:r>
              <a:rPr lang="fr-FR" sz="2200" b="1" dirty="0">
                <a:latin typeface="Arial Narrow" panose="020B0606020202030204" pitchFamily="34" charset="0"/>
              </a:rPr>
              <a:t>6</a:t>
            </a:r>
            <a:r>
              <a:rPr lang="en-US" sz="2200" b="1" dirty="0">
                <a:latin typeface="Arial Narrow" panose="020B0606020202030204" pitchFamily="34" charset="0"/>
              </a:rPr>
              <a:t>,</a:t>
            </a:r>
            <a:r>
              <a:rPr lang="fr-FR" sz="2200" b="1" dirty="0">
                <a:latin typeface="Arial Narrow" panose="020B0606020202030204" pitchFamily="34" charset="0"/>
              </a:rPr>
              <a:t>932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(107%)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7218868" y="4334539"/>
            <a:ext cx="2175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 47,725 </a:t>
            </a:r>
            <a:r>
              <a:rPr lang="en-US" sz="2200" b="1" i="0" u="none" strike="noStrike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98</a:t>
            </a:r>
            <a:r>
              <a:rPr lang="en-US" sz="2200" b="1" i="0" u="none" strike="noStrike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%)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37395" y="1206432"/>
            <a:ext cx="490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Cibles: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1,187,754</a:t>
            </a:r>
            <a:r>
              <a:rPr lang="fr-FR" sz="2800" b="1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enfants de 3</a:t>
            </a:r>
            <a:r>
              <a:rPr lang="en-US" sz="2800" b="1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800" b="1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59 mois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5334921" y="1312938"/>
            <a:ext cx="673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sz="2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fants de 3</a:t>
            </a:r>
            <a:r>
              <a:rPr lang="en-US" sz="2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59 mois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traités par cycle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86099" y="5098280"/>
            <a:ext cx="2946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 i="0" u="none" strike="noStrik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sz="2200" dirty="0">
                <a:solidFill>
                  <a:srgbClr val="0070C0"/>
                </a:solidFill>
                <a:effectLst/>
              </a:rPr>
              <a:t>1,19</a:t>
            </a:r>
            <a:r>
              <a:rPr lang="fr-FR" sz="2200" dirty="0">
                <a:solidFill>
                  <a:srgbClr val="0070C0"/>
                </a:solidFill>
                <a:effectLst/>
              </a:rPr>
              <a:t>9</a:t>
            </a:r>
            <a:r>
              <a:rPr lang="en-US" sz="2200" dirty="0">
                <a:solidFill>
                  <a:srgbClr val="0070C0"/>
                </a:solidFill>
                <a:effectLst/>
              </a:rPr>
              <a:t>, </a:t>
            </a:r>
            <a:r>
              <a:rPr lang="fr-FR" sz="2200" dirty="0">
                <a:solidFill>
                  <a:srgbClr val="0070C0"/>
                </a:solidFill>
                <a:effectLst/>
              </a:rPr>
              <a:t>821 </a:t>
            </a:r>
            <a:r>
              <a:rPr lang="en-US" sz="2200" dirty="0">
                <a:solidFill>
                  <a:srgbClr val="339966"/>
                </a:solidFill>
                <a:effectLst/>
              </a:rPr>
              <a:t>(101%)</a:t>
            </a:r>
            <a:endParaRPr lang="en-US" sz="2200" dirty="0">
              <a:solidFill>
                <a:srgbClr val="339966"/>
              </a:solidFill>
              <a:effectLst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18868" y="5735051"/>
            <a:ext cx="17339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 i="0" u="none" strike="noStrik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sz="2200" dirty="0">
                <a:solidFill>
                  <a:srgbClr val="0070C0"/>
                </a:solidFill>
                <a:effectLst/>
              </a:rPr>
              <a:t>45,395 </a:t>
            </a:r>
            <a:r>
              <a:rPr lang="en-US" sz="2200" dirty="0">
                <a:solidFill>
                  <a:srgbClr val="339966"/>
                </a:solidFill>
                <a:effectLst/>
              </a:rPr>
              <a:t>(93%)  </a:t>
            </a:r>
            <a:endParaRPr lang="en-US" sz="2200" dirty="0">
              <a:solidFill>
                <a:srgbClr val="339966"/>
              </a:solidFill>
              <a:effectLst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224173" y="1908751"/>
            <a:ext cx="1999486" cy="4515253"/>
            <a:chOff x="5224173" y="2342747"/>
            <a:chExt cx="1999486" cy="4515253"/>
          </a:xfrm>
        </p:grpSpPr>
        <p:sp>
          <p:nvSpPr>
            <p:cNvPr id="55" name="Shape"/>
            <p:cNvSpPr/>
            <p:nvPr/>
          </p:nvSpPr>
          <p:spPr>
            <a:xfrm>
              <a:off x="5334921" y="2421350"/>
              <a:ext cx="1427326" cy="68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"/>
            <p:cNvSpPr/>
            <p:nvPr/>
          </p:nvSpPr>
          <p:spPr>
            <a:xfrm>
              <a:off x="5334921" y="2964422"/>
              <a:ext cx="1427326" cy="68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"/>
            <p:cNvSpPr/>
            <p:nvPr/>
          </p:nvSpPr>
          <p:spPr>
            <a:xfrm>
              <a:off x="5334921" y="3514639"/>
              <a:ext cx="1427326" cy="68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Shape"/>
            <p:cNvSpPr/>
            <p:nvPr/>
          </p:nvSpPr>
          <p:spPr>
            <a:xfrm>
              <a:off x="5334921" y="4072002"/>
              <a:ext cx="1427326" cy="68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3"/>
                    <a:pt x="21597" y="3783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Shape"/>
            <p:cNvSpPr/>
            <p:nvPr/>
          </p:nvSpPr>
          <p:spPr>
            <a:xfrm>
              <a:off x="5334921" y="4636510"/>
              <a:ext cx="1427326" cy="68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5"/>
                    <a:pt x="21597" y="3785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Shape"/>
            <p:cNvSpPr/>
            <p:nvPr/>
          </p:nvSpPr>
          <p:spPr>
            <a:xfrm>
              <a:off x="5337139" y="6040212"/>
              <a:ext cx="1427326" cy="68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5"/>
                    <a:pt x="21597" y="3785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Shape"/>
            <p:cNvSpPr/>
            <p:nvPr/>
          </p:nvSpPr>
          <p:spPr>
            <a:xfrm>
              <a:off x="5334921" y="5444613"/>
              <a:ext cx="1427326" cy="68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1597" y="3783"/>
                  </a:moveTo>
                  <a:cubicBezTo>
                    <a:pt x="21597" y="3785"/>
                    <a:pt x="21597" y="3785"/>
                    <a:pt x="21597" y="3783"/>
                  </a:cubicBezTo>
                  <a:cubicBezTo>
                    <a:pt x="21548" y="3325"/>
                    <a:pt x="21194" y="2888"/>
                    <a:pt x="20549" y="2689"/>
                  </a:cubicBezTo>
                  <a:lnTo>
                    <a:pt x="12741" y="288"/>
                  </a:lnTo>
                  <a:cubicBezTo>
                    <a:pt x="11494" y="-96"/>
                    <a:pt x="10109" y="-96"/>
                    <a:pt x="8862" y="288"/>
                  </a:cubicBezTo>
                  <a:lnTo>
                    <a:pt x="1054" y="2689"/>
                  </a:lnTo>
                  <a:cubicBezTo>
                    <a:pt x="412" y="2888"/>
                    <a:pt x="58" y="3325"/>
                    <a:pt x="6" y="3783"/>
                  </a:cubicBezTo>
                  <a:cubicBezTo>
                    <a:pt x="6" y="3783"/>
                    <a:pt x="6" y="3783"/>
                    <a:pt x="6" y="3783"/>
                  </a:cubicBezTo>
                  <a:lnTo>
                    <a:pt x="0" y="3783"/>
                  </a:lnTo>
                  <a:lnTo>
                    <a:pt x="0" y="17197"/>
                  </a:lnTo>
                  <a:lnTo>
                    <a:pt x="86" y="17197"/>
                  </a:lnTo>
                  <a:cubicBezTo>
                    <a:pt x="213" y="17489"/>
                    <a:pt x="475" y="17753"/>
                    <a:pt x="881" y="17920"/>
                  </a:cubicBezTo>
                  <a:lnTo>
                    <a:pt x="8373" y="21031"/>
                  </a:lnTo>
                  <a:cubicBezTo>
                    <a:pt x="9130" y="21346"/>
                    <a:pt x="9965" y="21504"/>
                    <a:pt x="10800" y="21504"/>
                  </a:cubicBezTo>
                  <a:cubicBezTo>
                    <a:pt x="11635" y="21504"/>
                    <a:pt x="12470" y="21346"/>
                    <a:pt x="13227" y="21031"/>
                  </a:cubicBezTo>
                  <a:lnTo>
                    <a:pt x="20719" y="17920"/>
                  </a:lnTo>
                  <a:cubicBezTo>
                    <a:pt x="21125" y="17753"/>
                    <a:pt x="21387" y="17489"/>
                    <a:pt x="21514" y="17197"/>
                  </a:cubicBezTo>
                  <a:lnTo>
                    <a:pt x="21600" y="17197"/>
                  </a:lnTo>
                  <a:lnTo>
                    <a:pt x="21600" y="3783"/>
                  </a:lnTo>
                  <a:lnTo>
                    <a:pt x="21597" y="3783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Shape"/>
            <p:cNvSpPr/>
            <p:nvPr/>
          </p:nvSpPr>
          <p:spPr>
            <a:xfrm>
              <a:off x="5582258" y="2421348"/>
              <a:ext cx="466310" cy="443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041"/>
                  </a:lnTo>
                  <a:lnTo>
                    <a:pt x="178" y="21041"/>
                  </a:lnTo>
                  <a:cubicBezTo>
                    <a:pt x="426" y="21079"/>
                    <a:pt x="950" y="21113"/>
                    <a:pt x="1767" y="21135"/>
                  </a:cubicBezTo>
                  <a:lnTo>
                    <a:pt x="16744" y="21539"/>
                  </a:lnTo>
                  <a:cubicBezTo>
                    <a:pt x="18262" y="21580"/>
                    <a:pt x="19931" y="21600"/>
                    <a:pt x="21600" y="21600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Shape"/>
            <p:cNvSpPr/>
            <p:nvPr/>
          </p:nvSpPr>
          <p:spPr>
            <a:xfrm>
              <a:off x="6038880" y="2421348"/>
              <a:ext cx="466310" cy="443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669" y="21600"/>
                    <a:pt x="3338" y="21579"/>
                    <a:pt x="4856" y="21539"/>
                  </a:cubicBezTo>
                  <a:lnTo>
                    <a:pt x="19833" y="21135"/>
                  </a:lnTo>
                  <a:cubicBezTo>
                    <a:pt x="20641" y="21113"/>
                    <a:pt x="21165" y="21079"/>
                    <a:pt x="21422" y="21041"/>
                  </a:cubicBezTo>
                  <a:lnTo>
                    <a:pt x="21600" y="21041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Shape"/>
            <p:cNvSpPr/>
            <p:nvPr/>
          </p:nvSpPr>
          <p:spPr>
            <a:xfrm>
              <a:off x="5334922" y="5566089"/>
              <a:ext cx="713677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200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rgbClr val="00FF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Shape"/>
            <p:cNvSpPr/>
            <p:nvPr/>
          </p:nvSpPr>
          <p:spPr>
            <a:xfrm>
              <a:off x="6048569" y="5566089"/>
              <a:ext cx="713678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rgbClr val="00FF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Shape"/>
            <p:cNvSpPr/>
            <p:nvPr/>
          </p:nvSpPr>
          <p:spPr>
            <a:xfrm>
              <a:off x="5582258" y="2342747"/>
              <a:ext cx="926294" cy="22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0984" extrusionOk="0">
                  <a:moveTo>
                    <a:pt x="8095" y="19833"/>
                  </a:moveTo>
                  <a:lnTo>
                    <a:pt x="852" y="12252"/>
                  </a:lnTo>
                  <a:cubicBezTo>
                    <a:pt x="-359" y="10986"/>
                    <a:pt x="-256" y="7532"/>
                    <a:pt x="1019" y="6542"/>
                  </a:cubicBezTo>
                  <a:lnTo>
                    <a:pt x="8567" y="698"/>
                  </a:lnTo>
                  <a:cubicBezTo>
                    <a:pt x="9773" y="-233"/>
                    <a:pt x="11113" y="-233"/>
                    <a:pt x="12315" y="698"/>
                  </a:cubicBezTo>
                  <a:lnTo>
                    <a:pt x="19863" y="6542"/>
                  </a:lnTo>
                  <a:cubicBezTo>
                    <a:pt x="21138" y="7532"/>
                    <a:pt x="21241" y="10986"/>
                    <a:pt x="20030" y="12252"/>
                  </a:cubicBezTo>
                  <a:lnTo>
                    <a:pt x="12787" y="19833"/>
                  </a:lnTo>
                  <a:cubicBezTo>
                    <a:pt x="11323" y="21367"/>
                    <a:pt x="9563" y="21367"/>
                    <a:pt x="8095" y="19833"/>
                  </a:cubicBezTo>
                  <a:close/>
                </a:path>
              </a:pathLst>
            </a:custGeom>
            <a:solidFill>
              <a:srgbClr val="BDC8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: Shape 71"/>
            <p:cNvSpPr/>
            <p:nvPr/>
          </p:nvSpPr>
          <p:spPr>
            <a:xfrm>
              <a:off x="5582259" y="2695983"/>
              <a:ext cx="919523" cy="2703827"/>
            </a:xfrm>
            <a:custGeom>
              <a:avLst/>
              <a:gdLst>
                <a:gd name="connsiteX0" fmla="*/ 0 w 872169"/>
                <a:gd name="connsiteY0" fmla="*/ 3935740 h 4805507"/>
                <a:gd name="connsiteX1" fmla="*/ 290190 w 872169"/>
                <a:gd name="connsiteY1" fmla="*/ 4045158 h 4805507"/>
                <a:gd name="connsiteX2" fmla="*/ 442310 w 872169"/>
                <a:gd name="connsiteY2" fmla="*/ 4072095 h 4805507"/>
                <a:gd name="connsiteX3" fmla="*/ 594429 w 872169"/>
                <a:gd name="connsiteY3" fmla="*/ 4045158 h 4805507"/>
                <a:gd name="connsiteX4" fmla="*/ 872169 w 872169"/>
                <a:gd name="connsiteY4" fmla="*/ 3940435 h 4805507"/>
                <a:gd name="connsiteX5" fmla="*/ 872169 w 872169"/>
                <a:gd name="connsiteY5" fmla="*/ 4673871 h 4805507"/>
                <a:gd name="connsiteX6" fmla="*/ 594429 w 872169"/>
                <a:gd name="connsiteY6" fmla="*/ 4778567 h 4805507"/>
                <a:gd name="connsiteX7" fmla="*/ 442324 w 872169"/>
                <a:gd name="connsiteY7" fmla="*/ 4805502 h 4805507"/>
                <a:gd name="connsiteX8" fmla="*/ 442324 w 872169"/>
                <a:gd name="connsiteY8" fmla="*/ 4805507 h 4805507"/>
                <a:gd name="connsiteX9" fmla="*/ 442310 w 872169"/>
                <a:gd name="connsiteY9" fmla="*/ 4805505 h 4805507"/>
                <a:gd name="connsiteX10" fmla="*/ 442295 w 872169"/>
                <a:gd name="connsiteY10" fmla="*/ 4805507 h 4805507"/>
                <a:gd name="connsiteX11" fmla="*/ 442295 w 872169"/>
                <a:gd name="connsiteY11" fmla="*/ 4805502 h 4805507"/>
                <a:gd name="connsiteX12" fmla="*/ 290190 w 872169"/>
                <a:gd name="connsiteY12" fmla="*/ 4778567 h 4805507"/>
                <a:gd name="connsiteX13" fmla="*/ 0 w 872169"/>
                <a:gd name="connsiteY13" fmla="*/ 4669178 h 4805507"/>
                <a:gd name="connsiteX14" fmla="*/ 0 w 872169"/>
                <a:gd name="connsiteY14" fmla="*/ 2941149 h 4805507"/>
                <a:gd name="connsiteX15" fmla="*/ 290190 w 872169"/>
                <a:gd name="connsiteY15" fmla="*/ 3050567 h 4805507"/>
                <a:gd name="connsiteX16" fmla="*/ 442310 w 872169"/>
                <a:gd name="connsiteY16" fmla="*/ 3077504 h 4805507"/>
                <a:gd name="connsiteX17" fmla="*/ 594429 w 872169"/>
                <a:gd name="connsiteY17" fmla="*/ 3050567 h 4805507"/>
                <a:gd name="connsiteX18" fmla="*/ 872169 w 872169"/>
                <a:gd name="connsiteY18" fmla="*/ 2945844 h 4805507"/>
                <a:gd name="connsiteX19" fmla="*/ 872169 w 872169"/>
                <a:gd name="connsiteY19" fmla="*/ 3679280 h 4805507"/>
                <a:gd name="connsiteX20" fmla="*/ 594429 w 872169"/>
                <a:gd name="connsiteY20" fmla="*/ 3783976 h 4805507"/>
                <a:gd name="connsiteX21" fmla="*/ 442324 w 872169"/>
                <a:gd name="connsiteY21" fmla="*/ 3810911 h 4805507"/>
                <a:gd name="connsiteX22" fmla="*/ 442324 w 872169"/>
                <a:gd name="connsiteY22" fmla="*/ 3810916 h 4805507"/>
                <a:gd name="connsiteX23" fmla="*/ 442310 w 872169"/>
                <a:gd name="connsiteY23" fmla="*/ 3810914 h 4805507"/>
                <a:gd name="connsiteX24" fmla="*/ 442295 w 872169"/>
                <a:gd name="connsiteY24" fmla="*/ 3810916 h 4805507"/>
                <a:gd name="connsiteX25" fmla="*/ 442295 w 872169"/>
                <a:gd name="connsiteY25" fmla="*/ 3810911 h 4805507"/>
                <a:gd name="connsiteX26" fmla="*/ 290190 w 872169"/>
                <a:gd name="connsiteY26" fmla="*/ 3783976 h 4805507"/>
                <a:gd name="connsiteX27" fmla="*/ 0 w 872169"/>
                <a:gd name="connsiteY27" fmla="*/ 3674587 h 4805507"/>
                <a:gd name="connsiteX28" fmla="*/ 0 w 872169"/>
                <a:gd name="connsiteY28" fmla="*/ 1950549 h 4805507"/>
                <a:gd name="connsiteX29" fmla="*/ 290190 w 872169"/>
                <a:gd name="connsiteY29" fmla="*/ 2059966 h 4805507"/>
                <a:gd name="connsiteX30" fmla="*/ 442310 w 872169"/>
                <a:gd name="connsiteY30" fmla="*/ 2086904 h 4805507"/>
                <a:gd name="connsiteX31" fmla="*/ 594429 w 872169"/>
                <a:gd name="connsiteY31" fmla="*/ 2059966 h 4805507"/>
                <a:gd name="connsiteX32" fmla="*/ 872169 w 872169"/>
                <a:gd name="connsiteY32" fmla="*/ 1955243 h 4805507"/>
                <a:gd name="connsiteX33" fmla="*/ 872169 w 872169"/>
                <a:gd name="connsiteY33" fmla="*/ 2688680 h 4805507"/>
                <a:gd name="connsiteX34" fmla="*/ 594429 w 872169"/>
                <a:gd name="connsiteY34" fmla="*/ 2793376 h 4805507"/>
                <a:gd name="connsiteX35" fmla="*/ 442324 w 872169"/>
                <a:gd name="connsiteY35" fmla="*/ 2820311 h 4805507"/>
                <a:gd name="connsiteX36" fmla="*/ 442324 w 872169"/>
                <a:gd name="connsiteY36" fmla="*/ 2820316 h 4805507"/>
                <a:gd name="connsiteX37" fmla="*/ 442310 w 872169"/>
                <a:gd name="connsiteY37" fmla="*/ 2820314 h 4805507"/>
                <a:gd name="connsiteX38" fmla="*/ 442295 w 872169"/>
                <a:gd name="connsiteY38" fmla="*/ 2820316 h 4805507"/>
                <a:gd name="connsiteX39" fmla="*/ 442295 w 872169"/>
                <a:gd name="connsiteY39" fmla="*/ 2820311 h 4805507"/>
                <a:gd name="connsiteX40" fmla="*/ 290190 w 872169"/>
                <a:gd name="connsiteY40" fmla="*/ 2793376 h 4805507"/>
                <a:gd name="connsiteX41" fmla="*/ 0 w 872169"/>
                <a:gd name="connsiteY41" fmla="*/ 2683987 h 4805507"/>
                <a:gd name="connsiteX42" fmla="*/ 0 w 872169"/>
                <a:gd name="connsiteY42" fmla="*/ 972649 h 4805507"/>
                <a:gd name="connsiteX43" fmla="*/ 290190 w 872169"/>
                <a:gd name="connsiteY43" fmla="*/ 1082066 h 4805507"/>
                <a:gd name="connsiteX44" fmla="*/ 364428 w 872169"/>
                <a:gd name="connsiteY44" fmla="*/ 1102260 h 4805507"/>
                <a:gd name="connsiteX45" fmla="*/ 442310 w 872169"/>
                <a:gd name="connsiteY45" fmla="*/ 1109005 h 4805507"/>
                <a:gd name="connsiteX46" fmla="*/ 520192 w 872169"/>
                <a:gd name="connsiteY46" fmla="*/ 1102260 h 4805507"/>
                <a:gd name="connsiteX47" fmla="*/ 594429 w 872169"/>
                <a:gd name="connsiteY47" fmla="*/ 1082066 h 4805507"/>
                <a:gd name="connsiteX48" fmla="*/ 872169 w 872169"/>
                <a:gd name="connsiteY48" fmla="*/ 977343 h 4805507"/>
                <a:gd name="connsiteX49" fmla="*/ 872169 w 872169"/>
                <a:gd name="connsiteY49" fmla="*/ 1710780 h 4805507"/>
                <a:gd name="connsiteX50" fmla="*/ 594429 w 872169"/>
                <a:gd name="connsiteY50" fmla="*/ 1815476 h 4805507"/>
                <a:gd name="connsiteX51" fmla="*/ 520192 w 872169"/>
                <a:gd name="connsiteY51" fmla="*/ 1835669 h 4805507"/>
                <a:gd name="connsiteX52" fmla="*/ 442324 w 872169"/>
                <a:gd name="connsiteY52" fmla="*/ 1842414 h 4805507"/>
                <a:gd name="connsiteX53" fmla="*/ 442324 w 872169"/>
                <a:gd name="connsiteY53" fmla="*/ 1842416 h 4805507"/>
                <a:gd name="connsiteX54" fmla="*/ 442310 w 872169"/>
                <a:gd name="connsiteY54" fmla="*/ 1842415 h 4805507"/>
                <a:gd name="connsiteX55" fmla="*/ 442295 w 872169"/>
                <a:gd name="connsiteY55" fmla="*/ 1842416 h 4805507"/>
                <a:gd name="connsiteX56" fmla="*/ 442295 w 872169"/>
                <a:gd name="connsiteY56" fmla="*/ 1842414 h 4805507"/>
                <a:gd name="connsiteX57" fmla="*/ 364428 w 872169"/>
                <a:gd name="connsiteY57" fmla="*/ 1835669 h 4805507"/>
                <a:gd name="connsiteX58" fmla="*/ 290190 w 872169"/>
                <a:gd name="connsiteY58" fmla="*/ 1815476 h 4805507"/>
                <a:gd name="connsiteX59" fmla="*/ 0 w 872169"/>
                <a:gd name="connsiteY59" fmla="*/ 1706087 h 4805507"/>
                <a:gd name="connsiteX60" fmla="*/ 0 w 872169"/>
                <a:gd name="connsiteY60" fmla="*/ 0 h 4805507"/>
                <a:gd name="connsiteX61" fmla="*/ 290190 w 872169"/>
                <a:gd name="connsiteY61" fmla="*/ 109418 h 4805507"/>
                <a:gd name="connsiteX62" fmla="*/ 364428 w 872169"/>
                <a:gd name="connsiteY62" fmla="*/ 129646 h 4805507"/>
                <a:gd name="connsiteX63" fmla="*/ 442310 w 872169"/>
                <a:gd name="connsiteY63" fmla="*/ 136357 h 4805507"/>
                <a:gd name="connsiteX64" fmla="*/ 520192 w 872169"/>
                <a:gd name="connsiteY64" fmla="*/ 129611 h 4805507"/>
                <a:gd name="connsiteX65" fmla="*/ 594429 w 872169"/>
                <a:gd name="connsiteY65" fmla="*/ 109418 h 4805507"/>
                <a:gd name="connsiteX66" fmla="*/ 872169 w 872169"/>
                <a:gd name="connsiteY66" fmla="*/ 4694 h 4805507"/>
                <a:gd name="connsiteX67" fmla="*/ 872169 w 872169"/>
                <a:gd name="connsiteY67" fmla="*/ 738131 h 4805507"/>
                <a:gd name="connsiteX68" fmla="*/ 594429 w 872169"/>
                <a:gd name="connsiteY68" fmla="*/ 842827 h 4805507"/>
                <a:gd name="connsiteX69" fmla="*/ 520192 w 872169"/>
                <a:gd name="connsiteY69" fmla="*/ 863020 h 4805507"/>
                <a:gd name="connsiteX70" fmla="*/ 442324 w 872169"/>
                <a:gd name="connsiteY70" fmla="*/ 869765 h 4805507"/>
                <a:gd name="connsiteX71" fmla="*/ 442324 w 872169"/>
                <a:gd name="connsiteY71" fmla="*/ 869767 h 4805507"/>
                <a:gd name="connsiteX72" fmla="*/ 442310 w 872169"/>
                <a:gd name="connsiteY72" fmla="*/ 869766 h 4805507"/>
                <a:gd name="connsiteX73" fmla="*/ 442295 w 872169"/>
                <a:gd name="connsiteY73" fmla="*/ 869767 h 4805507"/>
                <a:gd name="connsiteX74" fmla="*/ 442295 w 872169"/>
                <a:gd name="connsiteY74" fmla="*/ 869765 h 4805507"/>
                <a:gd name="connsiteX75" fmla="*/ 364428 w 872169"/>
                <a:gd name="connsiteY75" fmla="*/ 863020 h 4805507"/>
                <a:gd name="connsiteX76" fmla="*/ 290190 w 872169"/>
                <a:gd name="connsiteY76" fmla="*/ 842827 h 4805507"/>
                <a:gd name="connsiteX77" fmla="*/ 0 w 872169"/>
                <a:gd name="connsiteY77" fmla="*/ 733438 h 480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72169" h="4805507">
                  <a:moveTo>
                    <a:pt x="0" y="3935740"/>
                  </a:moveTo>
                  <a:lnTo>
                    <a:pt x="290190" y="4045158"/>
                  </a:lnTo>
                  <a:lnTo>
                    <a:pt x="442310" y="4072095"/>
                  </a:lnTo>
                  <a:lnTo>
                    <a:pt x="594429" y="4045158"/>
                  </a:lnTo>
                  <a:lnTo>
                    <a:pt x="872169" y="3940435"/>
                  </a:lnTo>
                  <a:lnTo>
                    <a:pt x="872169" y="4673871"/>
                  </a:lnTo>
                  <a:lnTo>
                    <a:pt x="594429" y="4778567"/>
                  </a:lnTo>
                  <a:lnTo>
                    <a:pt x="442324" y="4805502"/>
                  </a:lnTo>
                  <a:lnTo>
                    <a:pt x="442324" y="4805507"/>
                  </a:lnTo>
                  <a:lnTo>
                    <a:pt x="442310" y="4805505"/>
                  </a:lnTo>
                  <a:lnTo>
                    <a:pt x="442295" y="4805507"/>
                  </a:lnTo>
                  <a:lnTo>
                    <a:pt x="442295" y="4805502"/>
                  </a:lnTo>
                  <a:lnTo>
                    <a:pt x="290190" y="4778567"/>
                  </a:lnTo>
                  <a:lnTo>
                    <a:pt x="0" y="4669178"/>
                  </a:lnTo>
                  <a:close/>
                  <a:moveTo>
                    <a:pt x="0" y="2941149"/>
                  </a:moveTo>
                  <a:lnTo>
                    <a:pt x="290190" y="3050567"/>
                  </a:lnTo>
                  <a:lnTo>
                    <a:pt x="442310" y="3077504"/>
                  </a:lnTo>
                  <a:lnTo>
                    <a:pt x="594429" y="3050567"/>
                  </a:lnTo>
                  <a:lnTo>
                    <a:pt x="872169" y="2945844"/>
                  </a:lnTo>
                  <a:lnTo>
                    <a:pt x="872169" y="3679280"/>
                  </a:lnTo>
                  <a:lnTo>
                    <a:pt x="594429" y="3783976"/>
                  </a:lnTo>
                  <a:lnTo>
                    <a:pt x="442324" y="3810911"/>
                  </a:lnTo>
                  <a:lnTo>
                    <a:pt x="442324" y="3810916"/>
                  </a:lnTo>
                  <a:lnTo>
                    <a:pt x="442310" y="3810914"/>
                  </a:lnTo>
                  <a:lnTo>
                    <a:pt x="442295" y="3810916"/>
                  </a:lnTo>
                  <a:lnTo>
                    <a:pt x="442295" y="3810911"/>
                  </a:lnTo>
                  <a:lnTo>
                    <a:pt x="290190" y="3783976"/>
                  </a:lnTo>
                  <a:lnTo>
                    <a:pt x="0" y="3674587"/>
                  </a:lnTo>
                  <a:close/>
                  <a:moveTo>
                    <a:pt x="0" y="1950549"/>
                  </a:moveTo>
                  <a:lnTo>
                    <a:pt x="290190" y="2059966"/>
                  </a:lnTo>
                  <a:lnTo>
                    <a:pt x="442310" y="2086904"/>
                  </a:lnTo>
                  <a:lnTo>
                    <a:pt x="594429" y="2059966"/>
                  </a:lnTo>
                  <a:lnTo>
                    <a:pt x="872169" y="1955243"/>
                  </a:lnTo>
                  <a:lnTo>
                    <a:pt x="872169" y="2688680"/>
                  </a:lnTo>
                  <a:lnTo>
                    <a:pt x="594429" y="2793376"/>
                  </a:lnTo>
                  <a:lnTo>
                    <a:pt x="442324" y="2820311"/>
                  </a:lnTo>
                  <a:lnTo>
                    <a:pt x="442324" y="2820316"/>
                  </a:lnTo>
                  <a:lnTo>
                    <a:pt x="442310" y="2820314"/>
                  </a:lnTo>
                  <a:lnTo>
                    <a:pt x="442295" y="2820316"/>
                  </a:lnTo>
                  <a:lnTo>
                    <a:pt x="442295" y="2820311"/>
                  </a:lnTo>
                  <a:lnTo>
                    <a:pt x="290190" y="2793376"/>
                  </a:lnTo>
                  <a:lnTo>
                    <a:pt x="0" y="2683987"/>
                  </a:lnTo>
                  <a:close/>
                  <a:moveTo>
                    <a:pt x="0" y="972649"/>
                  </a:moveTo>
                  <a:lnTo>
                    <a:pt x="290190" y="1082066"/>
                  </a:lnTo>
                  <a:cubicBezTo>
                    <a:pt x="313920" y="1091031"/>
                    <a:pt x="338869" y="1097766"/>
                    <a:pt x="364428" y="1102260"/>
                  </a:cubicBezTo>
                  <a:lnTo>
                    <a:pt x="442310" y="1109005"/>
                  </a:lnTo>
                  <a:lnTo>
                    <a:pt x="520192" y="1102260"/>
                  </a:lnTo>
                  <a:cubicBezTo>
                    <a:pt x="545751" y="1097766"/>
                    <a:pt x="570700" y="1091031"/>
                    <a:pt x="594429" y="1082066"/>
                  </a:cubicBezTo>
                  <a:lnTo>
                    <a:pt x="872169" y="977343"/>
                  </a:lnTo>
                  <a:lnTo>
                    <a:pt x="872169" y="1710780"/>
                  </a:lnTo>
                  <a:lnTo>
                    <a:pt x="594429" y="1815476"/>
                  </a:lnTo>
                  <a:cubicBezTo>
                    <a:pt x="570700" y="1824440"/>
                    <a:pt x="545751" y="1831175"/>
                    <a:pt x="520192" y="1835669"/>
                  </a:cubicBezTo>
                  <a:lnTo>
                    <a:pt x="442324" y="1842414"/>
                  </a:lnTo>
                  <a:lnTo>
                    <a:pt x="442324" y="1842416"/>
                  </a:lnTo>
                  <a:lnTo>
                    <a:pt x="442310" y="1842415"/>
                  </a:lnTo>
                  <a:lnTo>
                    <a:pt x="442295" y="1842416"/>
                  </a:lnTo>
                  <a:lnTo>
                    <a:pt x="442295" y="1842414"/>
                  </a:lnTo>
                  <a:lnTo>
                    <a:pt x="364428" y="1835669"/>
                  </a:lnTo>
                  <a:cubicBezTo>
                    <a:pt x="338869" y="1831175"/>
                    <a:pt x="313920" y="1824440"/>
                    <a:pt x="290190" y="1815476"/>
                  </a:cubicBezTo>
                  <a:lnTo>
                    <a:pt x="0" y="1706087"/>
                  </a:lnTo>
                  <a:close/>
                  <a:moveTo>
                    <a:pt x="0" y="0"/>
                  </a:moveTo>
                  <a:lnTo>
                    <a:pt x="290190" y="109418"/>
                  </a:lnTo>
                  <a:cubicBezTo>
                    <a:pt x="313920" y="118429"/>
                    <a:pt x="338869" y="125164"/>
                    <a:pt x="364428" y="129646"/>
                  </a:cubicBezTo>
                  <a:lnTo>
                    <a:pt x="442310" y="136357"/>
                  </a:lnTo>
                  <a:lnTo>
                    <a:pt x="520192" y="129611"/>
                  </a:lnTo>
                  <a:cubicBezTo>
                    <a:pt x="545751" y="125117"/>
                    <a:pt x="570700" y="118382"/>
                    <a:pt x="594429" y="109418"/>
                  </a:cubicBezTo>
                  <a:lnTo>
                    <a:pt x="872169" y="4694"/>
                  </a:lnTo>
                  <a:lnTo>
                    <a:pt x="872169" y="738131"/>
                  </a:lnTo>
                  <a:lnTo>
                    <a:pt x="594429" y="842827"/>
                  </a:lnTo>
                  <a:cubicBezTo>
                    <a:pt x="570700" y="851791"/>
                    <a:pt x="545751" y="858526"/>
                    <a:pt x="520192" y="863020"/>
                  </a:cubicBezTo>
                  <a:lnTo>
                    <a:pt x="442324" y="869765"/>
                  </a:lnTo>
                  <a:lnTo>
                    <a:pt x="442324" y="869767"/>
                  </a:lnTo>
                  <a:lnTo>
                    <a:pt x="442310" y="869766"/>
                  </a:lnTo>
                  <a:lnTo>
                    <a:pt x="442295" y="869767"/>
                  </a:lnTo>
                  <a:lnTo>
                    <a:pt x="442295" y="869765"/>
                  </a:lnTo>
                  <a:lnTo>
                    <a:pt x="364428" y="863020"/>
                  </a:lnTo>
                  <a:cubicBezTo>
                    <a:pt x="338869" y="858526"/>
                    <a:pt x="313920" y="851791"/>
                    <a:pt x="290190" y="842827"/>
                  </a:cubicBezTo>
                  <a:lnTo>
                    <a:pt x="0" y="733438"/>
                  </a:lnTo>
                  <a:close/>
                </a:path>
              </a:pathLst>
            </a:custGeom>
            <a:solidFill>
              <a:sysClr val="windowText" lastClr="000000">
                <a:alpha val="2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Shape"/>
            <p:cNvSpPr/>
            <p:nvPr/>
          </p:nvSpPr>
          <p:spPr>
            <a:xfrm>
              <a:off x="5334922" y="4198378"/>
              <a:ext cx="713677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200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Shape"/>
            <p:cNvSpPr/>
            <p:nvPr/>
          </p:nvSpPr>
          <p:spPr>
            <a:xfrm>
              <a:off x="6048569" y="4198378"/>
              <a:ext cx="713678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Shape"/>
            <p:cNvSpPr/>
            <p:nvPr/>
          </p:nvSpPr>
          <p:spPr>
            <a:xfrm>
              <a:off x="5334922" y="4757986"/>
              <a:ext cx="713677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200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Shape"/>
            <p:cNvSpPr/>
            <p:nvPr/>
          </p:nvSpPr>
          <p:spPr>
            <a:xfrm>
              <a:off x="6048569" y="4757986"/>
              <a:ext cx="713678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Shape"/>
            <p:cNvSpPr/>
            <p:nvPr/>
          </p:nvSpPr>
          <p:spPr>
            <a:xfrm>
              <a:off x="5334922" y="3641015"/>
              <a:ext cx="713677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Shape"/>
            <p:cNvSpPr/>
            <p:nvPr/>
          </p:nvSpPr>
          <p:spPr>
            <a:xfrm>
              <a:off x="6048569" y="3641015"/>
              <a:ext cx="713678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8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Shape"/>
            <p:cNvSpPr/>
            <p:nvPr/>
          </p:nvSpPr>
          <p:spPr>
            <a:xfrm>
              <a:off x="5334922" y="3090798"/>
              <a:ext cx="713677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Shape"/>
            <p:cNvSpPr/>
            <p:nvPr/>
          </p:nvSpPr>
          <p:spPr>
            <a:xfrm>
              <a:off x="6048569" y="3090798"/>
              <a:ext cx="713678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Shape"/>
            <p:cNvSpPr/>
            <p:nvPr/>
          </p:nvSpPr>
          <p:spPr>
            <a:xfrm>
              <a:off x="5334922" y="2543535"/>
              <a:ext cx="713677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197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701"/>
                    <a:pt x="16675" y="531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Shape"/>
            <p:cNvSpPr/>
            <p:nvPr/>
          </p:nvSpPr>
          <p:spPr>
            <a:xfrm>
              <a:off x="6048569" y="2543535"/>
              <a:ext cx="713678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8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65"/>
            <p:cNvSpPr txBox="1"/>
            <p:nvPr/>
          </p:nvSpPr>
          <p:spPr>
            <a:xfrm>
              <a:off x="5256286" y="2669961"/>
              <a:ext cx="867642" cy="363659"/>
            </a:xfrm>
            <a:prstGeom prst="rect">
              <a:avLst/>
            </a:prstGeom>
          </p:spPr>
          <p:txBody>
            <a:bodyPr wrap="square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3D3D3">
                      <a:lumMod val="25000"/>
                    </a:srgbClr>
                  </a:solidFill>
                  <a:effectLst/>
                  <a:uLnTx/>
                  <a:uFillTx/>
                  <a:latin typeface="Arial Black" panose="020B0A04020102020204" pitchFamily="34" charset="0"/>
                  <a:cs typeface="Calibri" panose="020F0502020204030204" charset="0"/>
                </a:rPr>
                <a:t>CPS 1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3D3D3">
                    <a:lumMod val="2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charset="0"/>
              </a:endParaRPr>
            </a:p>
          </p:txBody>
        </p:sp>
        <p:sp>
          <p:nvSpPr>
            <p:cNvPr id="82" name="TextBox 66"/>
            <p:cNvSpPr txBox="1"/>
            <p:nvPr/>
          </p:nvSpPr>
          <p:spPr>
            <a:xfrm>
              <a:off x="5256286" y="3220011"/>
              <a:ext cx="867642" cy="363659"/>
            </a:xfrm>
            <a:prstGeom prst="rect">
              <a:avLst/>
            </a:prstGeom>
          </p:spPr>
          <p:txBody>
            <a:bodyPr wrap="square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3D3D3">
                      <a:lumMod val="25000"/>
                    </a:srgbClr>
                  </a:solidFill>
                  <a:effectLst/>
                  <a:uLnTx/>
                  <a:uFillTx/>
                  <a:latin typeface="Arial Black" panose="020B0A04020102020204" pitchFamily="34" charset="0"/>
                  <a:cs typeface="Calibri" panose="020F0502020204030204" charset="0"/>
                </a:rPr>
                <a:t>CPS2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3D3D3">
                    <a:lumMod val="2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charset="0"/>
              </a:endParaRPr>
            </a:p>
          </p:txBody>
        </p:sp>
        <p:sp>
          <p:nvSpPr>
            <p:cNvPr id="83" name="TextBox 67"/>
            <p:cNvSpPr txBox="1"/>
            <p:nvPr/>
          </p:nvSpPr>
          <p:spPr>
            <a:xfrm>
              <a:off x="5256286" y="3770061"/>
              <a:ext cx="867642" cy="363659"/>
            </a:xfrm>
            <a:prstGeom prst="rect">
              <a:avLst/>
            </a:prstGeom>
          </p:spPr>
          <p:txBody>
            <a:bodyPr wrap="square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Black" panose="020B0A04020102020204" pitchFamily="34" charset="0"/>
                  <a:cs typeface="Calibri" panose="020F0502020204030204" charset="0"/>
                </a:rPr>
                <a:t>CPS3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charset="0"/>
              </a:endParaRPr>
            </a:p>
          </p:txBody>
        </p:sp>
        <p:sp>
          <p:nvSpPr>
            <p:cNvPr id="84" name="TextBox 68"/>
            <p:cNvSpPr txBox="1"/>
            <p:nvPr/>
          </p:nvSpPr>
          <p:spPr>
            <a:xfrm>
              <a:off x="5256286" y="4320112"/>
              <a:ext cx="867642" cy="363659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3D3D3">
                      <a:lumMod val="25000"/>
                    </a:srgbClr>
                  </a:solidFill>
                  <a:effectLst/>
                  <a:uLnTx/>
                  <a:uFillTx/>
                  <a:latin typeface="Arial Black" panose="020B0A04020102020204" pitchFamily="34" charset="0"/>
                  <a:cs typeface="Calibri" panose="020F0502020204030204" charset="0"/>
                </a:rPr>
                <a:t>CPS4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3D3D3">
                    <a:lumMod val="2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charset="0"/>
              </a:endParaRPr>
            </a:p>
          </p:txBody>
        </p:sp>
        <p:sp>
          <p:nvSpPr>
            <p:cNvPr id="85" name="TextBox 69"/>
            <p:cNvSpPr txBox="1"/>
            <p:nvPr/>
          </p:nvSpPr>
          <p:spPr>
            <a:xfrm>
              <a:off x="5256286" y="4870162"/>
              <a:ext cx="867642" cy="363659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3D3D3">
                      <a:lumMod val="25000"/>
                    </a:srgbClr>
                  </a:solidFill>
                  <a:effectLst/>
                  <a:uLnTx/>
                  <a:uFillTx/>
                  <a:latin typeface="Arial Black" panose="020B0A04020102020204" pitchFamily="34" charset="0"/>
                  <a:cs typeface="Calibri" panose="020F0502020204030204" charset="0"/>
                </a:rPr>
                <a:t>CPS5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3D3D3">
                    <a:lumMod val="2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charset="0"/>
              </a:endParaRPr>
            </a:p>
          </p:txBody>
        </p:sp>
        <p:sp>
          <p:nvSpPr>
            <p:cNvPr id="103" name="Shape"/>
            <p:cNvSpPr/>
            <p:nvPr/>
          </p:nvSpPr>
          <p:spPr>
            <a:xfrm>
              <a:off x="5337140" y="6161688"/>
              <a:ext cx="713677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6675" y="5315"/>
                  </a:moveTo>
                  <a:lnTo>
                    <a:pt x="1755" y="1523"/>
                  </a:lnTo>
                  <a:cubicBezTo>
                    <a:pt x="477" y="1200"/>
                    <a:pt x="-91" y="585"/>
                    <a:pt x="12" y="0"/>
                  </a:cubicBezTo>
                  <a:lnTo>
                    <a:pt x="1" y="0"/>
                  </a:lnTo>
                  <a:lnTo>
                    <a:pt x="1" y="16350"/>
                  </a:lnTo>
                  <a:lnTo>
                    <a:pt x="173" y="16350"/>
                  </a:lnTo>
                  <a:cubicBezTo>
                    <a:pt x="425" y="16707"/>
                    <a:pt x="947" y="17028"/>
                    <a:pt x="1755" y="17232"/>
                  </a:cubicBezTo>
                  <a:lnTo>
                    <a:pt x="16675" y="21023"/>
                  </a:lnTo>
                  <a:cubicBezTo>
                    <a:pt x="18183" y="21407"/>
                    <a:pt x="19846" y="21600"/>
                    <a:pt x="21509" y="21600"/>
                  </a:cubicBezTo>
                  <a:lnTo>
                    <a:pt x="21509" y="5892"/>
                  </a:lnTo>
                  <a:cubicBezTo>
                    <a:pt x="19846" y="5892"/>
                    <a:pt x="18183" y="5699"/>
                    <a:pt x="16675" y="5315"/>
                  </a:cubicBezTo>
                  <a:close/>
                </a:path>
              </a:pathLst>
            </a:custGeom>
            <a:solidFill>
              <a:srgbClr val="00FF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Shape"/>
            <p:cNvSpPr/>
            <p:nvPr/>
          </p:nvSpPr>
          <p:spPr>
            <a:xfrm>
              <a:off x="6050787" y="6161688"/>
              <a:ext cx="713678" cy="5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21497" y="0"/>
                  </a:moveTo>
                  <a:cubicBezTo>
                    <a:pt x="21600" y="588"/>
                    <a:pt x="21032" y="1200"/>
                    <a:pt x="19754" y="1523"/>
                  </a:cubicBezTo>
                  <a:lnTo>
                    <a:pt x="4834" y="5315"/>
                  </a:lnTo>
                  <a:cubicBezTo>
                    <a:pt x="3326" y="5699"/>
                    <a:pt x="1663" y="5892"/>
                    <a:pt x="0" y="5892"/>
                  </a:cubicBezTo>
                  <a:lnTo>
                    <a:pt x="0" y="21600"/>
                  </a:lnTo>
                  <a:cubicBezTo>
                    <a:pt x="1663" y="21600"/>
                    <a:pt x="3326" y="21407"/>
                    <a:pt x="4834" y="21023"/>
                  </a:cubicBezTo>
                  <a:lnTo>
                    <a:pt x="19754" y="17232"/>
                  </a:lnTo>
                  <a:cubicBezTo>
                    <a:pt x="20562" y="17025"/>
                    <a:pt x="21084" y="16707"/>
                    <a:pt x="21336" y="16350"/>
                  </a:cubicBezTo>
                  <a:lnTo>
                    <a:pt x="21508" y="16350"/>
                  </a:lnTo>
                  <a:lnTo>
                    <a:pt x="21508" y="0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rgbClr val="00FF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TextBox 69"/>
            <p:cNvSpPr txBox="1"/>
            <p:nvPr/>
          </p:nvSpPr>
          <p:spPr>
            <a:xfrm>
              <a:off x="5224173" y="5707866"/>
              <a:ext cx="867642" cy="363659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Black" panose="020B0A04020102020204" pitchFamily="34" charset="0"/>
                  <a:cs typeface="Calibri" panose="020F0502020204030204" charset="0"/>
                </a:rPr>
                <a:t>4CPS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charset="0"/>
              </a:endParaRPr>
            </a:p>
          </p:txBody>
        </p:sp>
        <p:sp>
          <p:nvSpPr>
            <p:cNvPr id="107" name="TextBox 69"/>
            <p:cNvSpPr txBox="1"/>
            <p:nvPr/>
          </p:nvSpPr>
          <p:spPr>
            <a:xfrm>
              <a:off x="5244345" y="6309319"/>
              <a:ext cx="867642" cy="363659"/>
            </a:xfrm>
            <a:prstGeom prst="rect">
              <a:avLst/>
            </a:prstGeom>
          </p:spPr>
          <p:txBody>
            <a:bodyPr wrap="square" lIns="0" rIns="0" anchor="ctr">
              <a:no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 b="1" kern="0" dirty="0">
                  <a:solidFill>
                    <a:srgbClr val="D3D3D3">
                      <a:lumMod val="25000"/>
                    </a:srgbClr>
                  </a:solidFill>
                  <a:effectLst/>
                  <a:latin typeface="Arial Black" panose="020B0A04020102020204" pitchFamily="34" charset="0"/>
                  <a:cs typeface="Calibri" panose="020F0502020204030204" charset="0"/>
                </a:rPr>
                <a:t>5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3D3D3">
                      <a:lumMod val="25000"/>
                    </a:srgbClr>
                  </a:solidFill>
                  <a:effectLst/>
                  <a:uLnTx/>
                  <a:uFillTx/>
                  <a:latin typeface="Arial Black" panose="020B0A04020102020204" pitchFamily="34" charset="0"/>
                  <a:cs typeface="Calibri" panose="020F0502020204030204" charset="0"/>
                </a:rPr>
                <a:t>CPS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3D3D3">
                    <a:lumMod val="2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charset="0"/>
              </a:endParaRPr>
            </a:p>
          </p:txBody>
        </p:sp>
        <p:sp>
          <p:nvSpPr>
            <p:cNvPr id="12" name="Freeform: Shape 12127"/>
            <p:cNvSpPr/>
            <p:nvPr/>
          </p:nvSpPr>
          <p:spPr>
            <a:xfrm>
              <a:off x="6801271" y="2688787"/>
              <a:ext cx="406711" cy="165644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127"/>
            <p:cNvSpPr/>
            <p:nvPr/>
          </p:nvSpPr>
          <p:spPr>
            <a:xfrm>
              <a:off x="6785483" y="3244354"/>
              <a:ext cx="406711" cy="165644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2127"/>
            <p:cNvSpPr/>
            <p:nvPr/>
          </p:nvSpPr>
          <p:spPr>
            <a:xfrm>
              <a:off x="6791227" y="3754187"/>
              <a:ext cx="406711" cy="165644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2127"/>
            <p:cNvSpPr/>
            <p:nvPr/>
          </p:nvSpPr>
          <p:spPr>
            <a:xfrm>
              <a:off x="6801271" y="4333459"/>
              <a:ext cx="406711" cy="165644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2127"/>
            <p:cNvSpPr/>
            <p:nvPr/>
          </p:nvSpPr>
          <p:spPr>
            <a:xfrm>
              <a:off x="6816948" y="4900783"/>
              <a:ext cx="406711" cy="165644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2127"/>
            <p:cNvSpPr/>
            <p:nvPr/>
          </p:nvSpPr>
          <p:spPr>
            <a:xfrm>
              <a:off x="6779388" y="5697571"/>
              <a:ext cx="406711" cy="165644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8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2127"/>
            <p:cNvSpPr/>
            <p:nvPr/>
          </p:nvSpPr>
          <p:spPr>
            <a:xfrm>
              <a:off x="6816948" y="6282770"/>
              <a:ext cx="406711" cy="165644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8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42229" y="4965285"/>
            <a:ext cx="4823341" cy="13145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 err="1">
              <a:latin typeface="Abadi Extra Light" panose="020B0204020104020204" pitchFamily="34" charset="0"/>
            </a:endParaRPr>
          </a:p>
        </p:txBody>
      </p:sp>
      <p:pic>
        <p:nvPicPr>
          <p:cNvPr id="6" name="Picture 1695820231"/>
          <p:cNvPicPr/>
          <p:nvPr/>
        </p:nvPicPr>
        <p:blipFill>
          <a:blip r:embed="rId2"/>
          <a:stretch>
            <a:fillRect/>
          </a:stretch>
        </p:blipFill>
        <p:spPr>
          <a:xfrm>
            <a:off x="68423" y="6238982"/>
            <a:ext cx="750810" cy="571272"/>
          </a:xfrm>
          <a:prstGeom prst="rect">
            <a:avLst/>
          </a:prstGeom>
        </p:spPr>
      </p:pic>
      <p:pic>
        <p:nvPicPr>
          <p:cNvPr id="7" name="Picture 1170115733"/>
          <p:cNvPicPr/>
          <p:nvPr/>
        </p:nvPicPr>
        <p:blipFill>
          <a:blip r:embed="rId3"/>
          <a:stretch>
            <a:fillRect/>
          </a:stretch>
        </p:blipFill>
        <p:spPr>
          <a:xfrm>
            <a:off x="11268215" y="6279850"/>
            <a:ext cx="923785" cy="478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256" y="520045"/>
            <a:ext cx="11226879" cy="6686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DEFIS/RISQUES 2025 ET SOLUTIONS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5621" y="2489711"/>
            <a:ext cx="11527459" cy="3848244"/>
            <a:chOff x="919481" y="1599375"/>
            <a:chExt cx="10218397" cy="3848244"/>
          </a:xfrm>
        </p:grpSpPr>
        <p:sp>
          <p:nvSpPr>
            <p:cNvPr id="5" name="Freeform: Shape 12127"/>
            <p:cNvSpPr/>
            <p:nvPr/>
          </p:nvSpPr>
          <p:spPr>
            <a:xfrm>
              <a:off x="5698339" y="1922052"/>
              <a:ext cx="778842" cy="444959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: Shape 12128"/>
            <p:cNvSpPr/>
            <p:nvPr/>
          </p:nvSpPr>
          <p:spPr>
            <a:xfrm>
              <a:off x="5698339" y="3261378"/>
              <a:ext cx="778842" cy="444959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635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635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635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635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635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635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635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635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12129"/>
            <p:cNvSpPr/>
            <p:nvPr/>
          </p:nvSpPr>
          <p:spPr>
            <a:xfrm>
              <a:off x="5698339" y="4567415"/>
              <a:ext cx="778842" cy="444959"/>
            </a:xfrm>
            <a:custGeom>
              <a:avLst/>
              <a:gdLst>
                <a:gd name="connsiteX0" fmla="*/ 119634 w 450151"/>
                <a:gd name="connsiteY0" fmla="*/ 0 h 257175"/>
                <a:gd name="connsiteX1" fmla="*/ 210884 w 450151"/>
                <a:gd name="connsiteY1" fmla="*/ 129540 h 257175"/>
                <a:gd name="connsiteX2" fmla="*/ 123349 w 450151"/>
                <a:gd name="connsiteY2" fmla="*/ 257175 h 257175"/>
                <a:gd name="connsiteX3" fmla="*/ 242983 w 450151"/>
                <a:gd name="connsiteY3" fmla="*/ 257175 h 257175"/>
                <a:gd name="connsiteX4" fmla="*/ 330518 w 450151"/>
                <a:gd name="connsiteY4" fmla="*/ 129540 h 257175"/>
                <a:gd name="connsiteX5" fmla="*/ 239268 w 450151"/>
                <a:gd name="connsiteY5" fmla="*/ 0 h 257175"/>
                <a:gd name="connsiteX6" fmla="*/ 362617 w 450151"/>
                <a:gd name="connsiteY6" fmla="*/ 257175 h 257175"/>
                <a:gd name="connsiteX7" fmla="*/ 450152 w 450151"/>
                <a:gd name="connsiteY7" fmla="*/ 129540 h 257175"/>
                <a:gd name="connsiteX8" fmla="*/ 358997 w 450151"/>
                <a:gd name="connsiteY8" fmla="*/ 0 h 257175"/>
                <a:gd name="connsiteX9" fmla="*/ 3620 w 450151"/>
                <a:gd name="connsiteY9" fmla="*/ 257175 h 257175"/>
                <a:gd name="connsiteX10" fmla="*/ 91154 w 450151"/>
                <a:gd name="connsiteY10" fmla="*/ 129540 h 257175"/>
                <a:gd name="connsiteX11" fmla="*/ 0 w 450151"/>
                <a:gd name="connsiteY1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151" h="257175">
                  <a:moveTo>
                    <a:pt x="119634" y="0"/>
                  </a:moveTo>
                  <a:lnTo>
                    <a:pt x="210884" y="129540"/>
                  </a:lnTo>
                  <a:lnTo>
                    <a:pt x="123349" y="257175"/>
                  </a:lnTo>
                  <a:moveTo>
                    <a:pt x="242983" y="257175"/>
                  </a:moveTo>
                  <a:lnTo>
                    <a:pt x="330518" y="129540"/>
                  </a:lnTo>
                  <a:lnTo>
                    <a:pt x="239268" y="0"/>
                  </a:lnTo>
                  <a:moveTo>
                    <a:pt x="362617" y="257175"/>
                  </a:moveTo>
                  <a:lnTo>
                    <a:pt x="450152" y="129540"/>
                  </a:lnTo>
                  <a:lnTo>
                    <a:pt x="358997" y="0"/>
                  </a:lnTo>
                  <a:moveTo>
                    <a:pt x="3620" y="257175"/>
                  </a:moveTo>
                  <a:lnTo>
                    <a:pt x="91154" y="12954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12131"/>
            <p:cNvSpPr/>
            <p:nvPr/>
          </p:nvSpPr>
          <p:spPr>
            <a:xfrm>
              <a:off x="1037641" y="2897211"/>
              <a:ext cx="4427834" cy="1089983"/>
            </a:xfrm>
            <a:custGeom>
              <a:avLst/>
              <a:gdLst>
                <a:gd name="connsiteX0" fmla="*/ 2244281 w 2559176"/>
                <a:gd name="connsiteY0" fmla="*/ 629984 h 629983"/>
                <a:gd name="connsiteX1" fmla="*/ 0 w 2559176"/>
                <a:gd name="connsiteY1" fmla="*/ 629984 h 629983"/>
                <a:gd name="connsiteX2" fmla="*/ 0 w 2559176"/>
                <a:gd name="connsiteY2" fmla="*/ 285750 h 629983"/>
                <a:gd name="connsiteX3" fmla="*/ 285750 w 2559176"/>
                <a:gd name="connsiteY3" fmla="*/ 0 h 629983"/>
                <a:gd name="connsiteX4" fmla="*/ 2244281 w 2559176"/>
                <a:gd name="connsiteY4" fmla="*/ 0 h 629983"/>
                <a:gd name="connsiteX5" fmla="*/ 2559177 w 2559176"/>
                <a:gd name="connsiteY5" fmla="*/ 314992 h 629983"/>
                <a:gd name="connsiteX6" fmla="*/ 2559177 w 2559176"/>
                <a:gd name="connsiteY6" fmla="*/ 314992 h 629983"/>
                <a:gd name="connsiteX7" fmla="*/ 2244281 w 2559176"/>
                <a:gd name="connsiteY7" fmla="*/ 629984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176" h="629983">
                  <a:moveTo>
                    <a:pt x="2244281" y="629984"/>
                  </a:moveTo>
                  <a:lnTo>
                    <a:pt x="0" y="629984"/>
                  </a:lnTo>
                  <a:lnTo>
                    <a:pt x="0" y="285750"/>
                  </a:lnTo>
                  <a:cubicBezTo>
                    <a:pt x="0" y="127930"/>
                    <a:pt x="127935" y="0"/>
                    <a:pt x="285750" y="0"/>
                  </a:cubicBezTo>
                  <a:lnTo>
                    <a:pt x="2244281" y="0"/>
                  </a:lnTo>
                  <a:cubicBezTo>
                    <a:pt x="2418207" y="57"/>
                    <a:pt x="2559177" y="141065"/>
                    <a:pt x="2559177" y="314992"/>
                  </a:cubicBezTo>
                  <a:lnTo>
                    <a:pt x="2559177" y="314992"/>
                  </a:lnTo>
                  <a:cubicBezTo>
                    <a:pt x="2559177" y="488918"/>
                    <a:pt x="2418207" y="629926"/>
                    <a:pt x="2244281" y="62998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12133"/>
            <p:cNvSpPr/>
            <p:nvPr/>
          </p:nvSpPr>
          <p:spPr>
            <a:xfrm>
              <a:off x="4526943" y="3055049"/>
              <a:ext cx="820372" cy="820371"/>
            </a:xfrm>
            <a:custGeom>
              <a:avLst/>
              <a:gdLst>
                <a:gd name="connsiteX0" fmla="*/ 474155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5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5" y="237077"/>
                  </a:moveTo>
                  <a:cubicBezTo>
                    <a:pt x="474155" y="368011"/>
                    <a:pt x="368011" y="474155"/>
                    <a:pt x="237077" y="474155"/>
                  </a:cubicBezTo>
                  <a:cubicBezTo>
                    <a:pt x="106143" y="474155"/>
                    <a:pt x="0" y="368012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5" y="106143"/>
                    <a:pt x="474155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12135"/>
            <p:cNvSpPr/>
            <p:nvPr/>
          </p:nvSpPr>
          <p:spPr>
            <a:xfrm>
              <a:off x="919481" y="4098736"/>
              <a:ext cx="4427834" cy="1348883"/>
            </a:xfrm>
            <a:custGeom>
              <a:avLst/>
              <a:gdLst>
                <a:gd name="connsiteX0" fmla="*/ 2244281 w 2559176"/>
                <a:gd name="connsiteY0" fmla="*/ 629888 h 629888"/>
                <a:gd name="connsiteX1" fmla="*/ 0 w 2559176"/>
                <a:gd name="connsiteY1" fmla="*/ 629888 h 629888"/>
                <a:gd name="connsiteX2" fmla="*/ 0 w 2559176"/>
                <a:gd name="connsiteY2" fmla="*/ 285750 h 629888"/>
                <a:gd name="connsiteX3" fmla="*/ 285750 w 2559176"/>
                <a:gd name="connsiteY3" fmla="*/ 0 h 629888"/>
                <a:gd name="connsiteX4" fmla="*/ 2244281 w 2559176"/>
                <a:gd name="connsiteY4" fmla="*/ 0 h 629888"/>
                <a:gd name="connsiteX5" fmla="*/ 2559177 w 2559176"/>
                <a:gd name="connsiteY5" fmla="*/ 314896 h 629888"/>
                <a:gd name="connsiteX6" fmla="*/ 2559177 w 2559176"/>
                <a:gd name="connsiteY6" fmla="*/ 314896 h 629888"/>
                <a:gd name="connsiteX7" fmla="*/ 2244376 w 2559176"/>
                <a:gd name="connsiteY7" fmla="*/ 629888 h 629888"/>
                <a:gd name="connsiteX8" fmla="*/ 2244281 w 2559176"/>
                <a:gd name="connsiteY8" fmla="*/ 629888 h 62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9176" h="629888">
                  <a:moveTo>
                    <a:pt x="2244281" y="629888"/>
                  </a:moveTo>
                  <a:lnTo>
                    <a:pt x="0" y="629888"/>
                  </a:lnTo>
                  <a:lnTo>
                    <a:pt x="0" y="285750"/>
                  </a:lnTo>
                  <a:cubicBezTo>
                    <a:pt x="0" y="127930"/>
                    <a:pt x="127935" y="0"/>
                    <a:pt x="285750" y="0"/>
                  </a:cubicBezTo>
                  <a:lnTo>
                    <a:pt x="2244281" y="0"/>
                  </a:lnTo>
                  <a:cubicBezTo>
                    <a:pt x="2418198" y="0"/>
                    <a:pt x="2559177" y="140980"/>
                    <a:pt x="2559177" y="314896"/>
                  </a:cubicBezTo>
                  <a:lnTo>
                    <a:pt x="2559177" y="314896"/>
                  </a:lnTo>
                  <a:cubicBezTo>
                    <a:pt x="2559234" y="488813"/>
                    <a:pt x="2418293" y="629831"/>
                    <a:pt x="2244376" y="629888"/>
                  </a:cubicBezTo>
                  <a:cubicBezTo>
                    <a:pt x="2244347" y="629888"/>
                    <a:pt x="2244309" y="629888"/>
                    <a:pt x="2244281" y="629888"/>
                  </a:cubicBezTo>
                  <a:close/>
                </a:path>
              </a:pathLst>
            </a:custGeom>
            <a:solidFill>
              <a:srgbClr val="339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12137"/>
            <p:cNvSpPr/>
            <p:nvPr/>
          </p:nvSpPr>
          <p:spPr>
            <a:xfrm>
              <a:off x="4526943" y="4375752"/>
              <a:ext cx="820372" cy="820371"/>
            </a:xfrm>
            <a:custGeom>
              <a:avLst/>
              <a:gdLst>
                <a:gd name="connsiteX0" fmla="*/ 474155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5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5" y="237077"/>
                  </a:moveTo>
                  <a:cubicBezTo>
                    <a:pt x="474155" y="368011"/>
                    <a:pt x="368011" y="474155"/>
                    <a:pt x="237077" y="474155"/>
                  </a:cubicBezTo>
                  <a:cubicBezTo>
                    <a:pt x="106143" y="474155"/>
                    <a:pt x="0" y="368011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5" y="106143"/>
                    <a:pt x="474155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12156"/>
            <p:cNvSpPr/>
            <p:nvPr/>
          </p:nvSpPr>
          <p:spPr>
            <a:xfrm>
              <a:off x="1054121" y="1599375"/>
              <a:ext cx="4427834" cy="1090148"/>
            </a:xfrm>
            <a:custGeom>
              <a:avLst/>
              <a:gdLst>
                <a:gd name="connsiteX0" fmla="*/ 2244281 w 2559176"/>
                <a:gd name="connsiteY0" fmla="*/ 630079 h 630078"/>
                <a:gd name="connsiteX1" fmla="*/ 0 w 2559176"/>
                <a:gd name="connsiteY1" fmla="*/ 630079 h 630078"/>
                <a:gd name="connsiteX2" fmla="*/ 0 w 2559176"/>
                <a:gd name="connsiteY2" fmla="*/ 285750 h 630078"/>
                <a:gd name="connsiteX3" fmla="*/ 285750 w 2559176"/>
                <a:gd name="connsiteY3" fmla="*/ 0 h 630078"/>
                <a:gd name="connsiteX4" fmla="*/ 2244281 w 2559176"/>
                <a:gd name="connsiteY4" fmla="*/ 0 h 630078"/>
                <a:gd name="connsiteX5" fmla="*/ 2559177 w 2559176"/>
                <a:gd name="connsiteY5" fmla="*/ 314992 h 630078"/>
                <a:gd name="connsiteX6" fmla="*/ 2559177 w 2559176"/>
                <a:gd name="connsiteY6" fmla="*/ 314992 h 630078"/>
                <a:gd name="connsiteX7" fmla="*/ 2244281 w 2559176"/>
                <a:gd name="connsiteY7" fmla="*/ 630079 h 6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176" h="630078">
                  <a:moveTo>
                    <a:pt x="2244281" y="630079"/>
                  </a:moveTo>
                  <a:lnTo>
                    <a:pt x="0" y="630079"/>
                  </a:lnTo>
                  <a:lnTo>
                    <a:pt x="0" y="285750"/>
                  </a:lnTo>
                  <a:cubicBezTo>
                    <a:pt x="0" y="127930"/>
                    <a:pt x="127935" y="0"/>
                    <a:pt x="285750" y="0"/>
                  </a:cubicBezTo>
                  <a:lnTo>
                    <a:pt x="2244281" y="0"/>
                  </a:lnTo>
                  <a:cubicBezTo>
                    <a:pt x="2418207" y="57"/>
                    <a:pt x="2559177" y="141065"/>
                    <a:pt x="2559177" y="314992"/>
                  </a:cubicBezTo>
                  <a:lnTo>
                    <a:pt x="2559177" y="314992"/>
                  </a:lnTo>
                  <a:cubicBezTo>
                    <a:pt x="2559234" y="488956"/>
                    <a:pt x="2418245" y="630022"/>
                    <a:pt x="2244281" y="6300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12158"/>
            <p:cNvSpPr/>
            <p:nvPr/>
          </p:nvSpPr>
          <p:spPr>
            <a:xfrm>
              <a:off x="4526943" y="1734345"/>
              <a:ext cx="820372" cy="820371"/>
            </a:xfrm>
            <a:custGeom>
              <a:avLst/>
              <a:gdLst>
                <a:gd name="connsiteX0" fmla="*/ 474155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5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5" y="237077"/>
                  </a:moveTo>
                  <a:cubicBezTo>
                    <a:pt x="474155" y="368011"/>
                    <a:pt x="368011" y="474155"/>
                    <a:pt x="237077" y="474155"/>
                  </a:cubicBezTo>
                  <a:cubicBezTo>
                    <a:pt x="106143" y="474155"/>
                    <a:pt x="0" y="368011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5" y="106143"/>
                    <a:pt x="474155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12163"/>
            <p:cNvSpPr/>
            <p:nvPr/>
          </p:nvSpPr>
          <p:spPr>
            <a:xfrm>
              <a:off x="6710044" y="1599375"/>
              <a:ext cx="4427834" cy="1089983"/>
            </a:xfrm>
            <a:custGeom>
              <a:avLst/>
              <a:gdLst>
                <a:gd name="connsiteX0" fmla="*/ 314896 w 2559176"/>
                <a:gd name="connsiteY0" fmla="*/ 0 h 629983"/>
                <a:gd name="connsiteX1" fmla="*/ 2273427 w 2559176"/>
                <a:gd name="connsiteY1" fmla="*/ 0 h 629983"/>
                <a:gd name="connsiteX2" fmla="*/ 2559177 w 2559176"/>
                <a:gd name="connsiteY2" fmla="*/ 285750 h 629983"/>
                <a:gd name="connsiteX3" fmla="*/ 2559177 w 2559176"/>
                <a:gd name="connsiteY3" fmla="*/ 629984 h 629983"/>
                <a:gd name="connsiteX4" fmla="*/ 314896 w 2559176"/>
                <a:gd name="connsiteY4" fmla="*/ 629984 h 629983"/>
                <a:gd name="connsiteX5" fmla="*/ 0 w 2559176"/>
                <a:gd name="connsiteY5" fmla="*/ 314992 h 629983"/>
                <a:gd name="connsiteX6" fmla="*/ 0 w 2559176"/>
                <a:gd name="connsiteY6" fmla="*/ 314992 h 629983"/>
                <a:gd name="connsiteX7" fmla="*/ 314896 w 2559176"/>
                <a:gd name="connsiteY7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176" h="629983">
                  <a:moveTo>
                    <a:pt x="314896" y="0"/>
                  </a:moveTo>
                  <a:lnTo>
                    <a:pt x="2273427" y="0"/>
                  </a:lnTo>
                  <a:cubicBezTo>
                    <a:pt x="2431246" y="0"/>
                    <a:pt x="2559177" y="127930"/>
                    <a:pt x="2559177" y="285750"/>
                  </a:cubicBezTo>
                  <a:lnTo>
                    <a:pt x="2559177" y="629984"/>
                  </a:lnTo>
                  <a:lnTo>
                    <a:pt x="314896" y="629984"/>
                  </a:lnTo>
                  <a:cubicBezTo>
                    <a:pt x="140970" y="629926"/>
                    <a:pt x="0" y="488918"/>
                    <a:pt x="0" y="314992"/>
                  </a:cubicBezTo>
                  <a:lnTo>
                    <a:pt x="0" y="314992"/>
                  </a:lnTo>
                  <a:cubicBezTo>
                    <a:pt x="0" y="141065"/>
                    <a:pt x="140970" y="57"/>
                    <a:pt x="3148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12165"/>
            <p:cNvSpPr/>
            <p:nvPr/>
          </p:nvSpPr>
          <p:spPr>
            <a:xfrm>
              <a:off x="6865779" y="1734345"/>
              <a:ext cx="820372" cy="820371"/>
            </a:xfrm>
            <a:custGeom>
              <a:avLst/>
              <a:gdLst>
                <a:gd name="connsiteX0" fmla="*/ 474154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4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4" y="237077"/>
                  </a:moveTo>
                  <a:cubicBezTo>
                    <a:pt x="474154" y="368011"/>
                    <a:pt x="368011" y="474155"/>
                    <a:pt x="237077" y="474155"/>
                  </a:cubicBezTo>
                  <a:cubicBezTo>
                    <a:pt x="106143" y="474155"/>
                    <a:pt x="0" y="368011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4" y="106143"/>
                    <a:pt x="474154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12167"/>
            <p:cNvSpPr/>
            <p:nvPr/>
          </p:nvSpPr>
          <p:spPr>
            <a:xfrm>
              <a:off x="6710044" y="4241111"/>
              <a:ext cx="4427834" cy="1089819"/>
            </a:xfrm>
            <a:custGeom>
              <a:avLst/>
              <a:gdLst>
                <a:gd name="connsiteX0" fmla="*/ 314896 w 2559176"/>
                <a:gd name="connsiteY0" fmla="*/ 0 h 629888"/>
                <a:gd name="connsiteX1" fmla="*/ 2273427 w 2559176"/>
                <a:gd name="connsiteY1" fmla="*/ 0 h 629888"/>
                <a:gd name="connsiteX2" fmla="*/ 2559177 w 2559176"/>
                <a:gd name="connsiteY2" fmla="*/ 285750 h 629888"/>
                <a:gd name="connsiteX3" fmla="*/ 2559177 w 2559176"/>
                <a:gd name="connsiteY3" fmla="*/ 629888 h 629888"/>
                <a:gd name="connsiteX4" fmla="*/ 314896 w 2559176"/>
                <a:gd name="connsiteY4" fmla="*/ 629888 h 629888"/>
                <a:gd name="connsiteX5" fmla="*/ 0 w 2559176"/>
                <a:gd name="connsiteY5" fmla="*/ 314992 h 629888"/>
                <a:gd name="connsiteX6" fmla="*/ 0 w 2559176"/>
                <a:gd name="connsiteY6" fmla="*/ 314896 h 629888"/>
                <a:gd name="connsiteX7" fmla="*/ 0 w 2559176"/>
                <a:gd name="connsiteY7" fmla="*/ 314896 h 629888"/>
                <a:gd name="connsiteX8" fmla="*/ 314896 w 2559176"/>
                <a:gd name="connsiteY8" fmla="*/ 0 h 62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9176" h="629888">
                  <a:moveTo>
                    <a:pt x="314896" y="0"/>
                  </a:moveTo>
                  <a:lnTo>
                    <a:pt x="2273427" y="0"/>
                  </a:lnTo>
                  <a:cubicBezTo>
                    <a:pt x="2431246" y="0"/>
                    <a:pt x="2559177" y="127930"/>
                    <a:pt x="2559177" y="285750"/>
                  </a:cubicBezTo>
                  <a:lnTo>
                    <a:pt x="2559177" y="629888"/>
                  </a:lnTo>
                  <a:lnTo>
                    <a:pt x="314896" y="629888"/>
                  </a:lnTo>
                  <a:cubicBezTo>
                    <a:pt x="140979" y="629888"/>
                    <a:pt x="0" y="488909"/>
                    <a:pt x="0" y="314992"/>
                  </a:cubicBezTo>
                  <a:cubicBezTo>
                    <a:pt x="0" y="314963"/>
                    <a:pt x="0" y="314925"/>
                    <a:pt x="0" y="314896"/>
                  </a:cubicBezTo>
                  <a:lnTo>
                    <a:pt x="0" y="314896"/>
                  </a:lnTo>
                  <a:cubicBezTo>
                    <a:pt x="0" y="140980"/>
                    <a:pt x="140979" y="0"/>
                    <a:pt x="314896" y="0"/>
                  </a:cubicBezTo>
                  <a:close/>
                </a:path>
              </a:pathLst>
            </a:custGeom>
            <a:solidFill>
              <a:srgbClr val="339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12169"/>
            <p:cNvSpPr/>
            <p:nvPr/>
          </p:nvSpPr>
          <p:spPr>
            <a:xfrm>
              <a:off x="6865779" y="4375752"/>
              <a:ext cx="820372" cy="820371"/>
            </a:xfrm>
            <a:custGeom>
              <a:avLst/>
              <a:gdLst>
                <a:gd name="connsiteX0" fmla="*/ 474154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4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4" y="237077"/>
                  </a:moveTo>
                  <a:cubicBezTo>
                    <a:pt x="474154" y="368011"/>
                    <a:pt x="368011" y="474155"/>
                    <a:pt x="237077" y="474155"/>
                  </a:cubicBezTo>
                  <a:cubicBezTo>
                    <a:pt x="106143" y="474155"/>
                    <a:pt x="0" y="368011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4" y="106143"/>
                    <a:pt x="474154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12179"/>
            <p:cNvSpPr/>
            <p:nvPr/>
          </p:nvSpPr>
          <p:spPr>
            <a:xfrm>
              <a:off x="6710044" y="2786582"/>
              <a:ext cx="4427834" cy="1348883"/>
            </a:xfrm>
            <a:custGeom>
              <a:avLst/>
              <a:gdLst>
                <a:gd name="connsiteX0" fmla="*/ 314896 w 2559176"/>
                <a:gd name="connsiteY0" fmla="*/ 0 h 629983"/>
                <a:gd name="connsiteX1" fmla="*/ 2273427 w 2559176"/>
                <a:gd name="connsiteY1" fmla="*/ 0 h 629983"/>
                <a:gd name="connsiteX2" fmla="*/ 2559177 w 2559176"/>
                <a:gd name="connsiteY2" fmla="*/ 285750 h 629983"/>
                <a:gd name="connsiteX3" fmla="*/ 2559177 w 2559176"/>
                <a:gd name="connsiteY3" fmla="*/ 629984 h 629983"/>
                <a:gd name="connsiteX4" fmla="*/ 314896 w 2559176"/>
                <a:gd name="connsiteY4" fmla="*/ 629984 h 629983"/>
                <a:gd name="connsiteX5" fmla="*/ 0 w 2559176"/>
                <a:gd name="connsiteY5" fmla="*/ 314992 h 629983"/>
                <a:gd name="connsiteX6" fmla="*/ 0 w 2559176"/>
                <a:gd name="connsiteY6" fmla="*/ 314992 h 629983"/>
                <a:gd name="connsiteX7" fmla="*/ 314896 w 2559176"/>
                <a:gd name="connsiteY7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176" h="629983">
                  <a:moveTo>
                    <a:pt x="314896" y="0"/>
                  </a:moveTo>
                  <a:lnTo>
                    <a:pt x="2273427" y="0"/>
                  </a:lnTo>
                  <a:cubicBezTo>
                    <a:pt x="2431246" y="0"/>
                    <a:pt x="2559177" y="127930"/>
                    <a:pt x="2559177" y="285750"/>
                  </a:cubicBezTo>
                  <a:lnTo>
                    <a:pt x="2559177" y="629984"/>
                  </a:lnTo>
                  <a:lnTo>
                    <a:pt x="314896" y="629984"/>
                  </a:lnTo>
                  <a:cubicBezTo>
                    <a:pt x="140970" y="629926"/>
                    <a:pt x="0" y="488918"/>
                    <a:pt x="0" y="314992"/>
                  </a:cubicBezTo>
                  <a:lnTo>
                    <a:pt x="0" y="314992"/>
                  </a:lnTo>
                  <a:cubicBezTo>
                    <a:pt x="0" y="141065"/>
                    <a:pt x="140970" y="57"/>
                    <a:pt x="3148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12181"/>
            <p:cNvSpPr/>
            <p:nvPr/>
          </p:nvSpPr>
          <p:spPr>
            <a:xfrm>
              <a:off x="6865779" y="3055049"/>
              <a:ext cx="820372" cy="820371"/>
            </a:xfrm>
            <a:custGeom>
              <a:avLst/>
              <a:gdLst>
                <a:gd name="connsiteX0" fmla="*/ 474154 w 474154"/>
                <a:gd name="connsiteY0" fmla="*/ 237077 h 474154"/>
                <a:gd name="connsiteX1" fmla="*/ 237077 w 474154"/>
                <a:gd name="connsiteY1" fmla="*/ 474155 h 474154"/>
                <a:gd name="connsiteX2" fmla="*/ 0 w 474154"/>
                <a:gd name="connsiteY2" fmla="*/ 237077 h 474154"/>
                <a:gd name="connsiteX3" fmla="*/ 237077 w 474154"/>
                <a:gd name="connsiteY3" fmla="*/ 0 h 474154"/>
                <a:gd name="connsiteX4" fmla="*/ 474154 w 474154"/>
                <a:gd name="connsiteY4" fmla="*/ 237077 h 4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54" h="474154">
                  <a:moveTo>
                    <a:pt x="474154" y="237077"/>
                  </a:moveTo>
                  <a:cubicBezTo>
                    <a:pt x="474154" y="368011"/>
                    <a:pt x="368011" y="474155"/>
                    <a:pt x="237077" y="474155"/>
                  </a:cubicBezTo>
                  <a:cubicBezTo>
                    <a:pt x="106143" y="474155"/>
                    <a:pt x="0" y="368012"/>
                    <a:pt x="0" y="237077"/>
                  </a:cubicBezTo>
                  <a:cubicBezTo>
                    <a:pt x="0" y="106143"/>
                    <a:pt x="106143" y="0"/>
                    <a:pt x="237077" y="0"/>
                  </a:cubicBezTo>
                  <a:cubicBezTo>
                    <a:pt x="368011" y="0"/>
                    <a:pt x="474154" y="106143"/>
                    <a:pt x="474154" y="237077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  <a:effectLst>
              <a:outerShdw blurRad="63500" sx="117000" sy="117000" algn="ctr" rotWithShape="0">
                <a:prstClr val="black">
                  <a:alpha val="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08498" y="1734345"/>
              <a:ext cx="3344263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>
                  <a:solidFill>
                    <a:schemeClr val="bg1"/>
                  </a:solidFill>
                </a:rPr>
                <a:t>Comment combler le Gap des SP-AQ pour la Tranche d'âge 12 à 59 mois au dernier passage de la CPS_2024 </a:t>
              </a:r>
              <a:endParaRPr lang="en-US" kern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21307" y="2966539"/>
              <a:ext cx="3364738" cy="937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>
                  <a:solidFill>
                    <a:schemeClr val="bg1"/>
                  </a:solidFill>
                </a:rPr>
                <a:t>Poursuite </a:t>
              </a:r>
              <a:r>
                <a:rPr lang="fr-FR" dirty="0">
                  <a:solidFill>
                    <a:schemeClr val="bg1"/>
                  </a:solidFill>
                </a:rPr>
                <a:t>de la cessation d’activité zone PMI (7DS, 300 000 enfants)</a:t>
              </a:r>
              <a:endParaRPr lang="fr-FR" dirty="0">
                <a:solidFill>
                  <a:schemeClr val="bg1"/>
                </a:solidFill>
              </a:endParaRP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>
                  <a:solidFill>
                    <a:schemeClr val="bg1"/>
                  </a:solidFill>
                </a:rPr>
                <a:t>Mutualisation</a:t>
              </a:r>
              <a:r>
                <a:rPr lang="fr-FR" dirty="0">
                  <a:solidFill>
                    <a:schemeClr val="bg1"/>
                  </a:solidFill>
                </a:rPr>
                <a:t> avec introduction vaccin</a:t>
              </a:r>
              <a:endParaRPr lang="en-US" kern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98261" y="4144800"/>
              <a:ext cx="3487784" cy="1151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>
                  <a:solidFill>
                    <a:schemeClr val="bg1"/>
                  </a:solidFill>
                </a:rPr>
                <a:t>Insuffisance d</a:t>
              </a:r>
              <a:r>
                <a:rPr lang="fr-FR" sz="1600" kern="1200" dirty="0">
                  <a:solidFill>
                    <a:schemeClr val="bg1"/>
                  </a:solidFill>
                </a:rPr>
                <a:t>es recherches 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marL="285750" lvl="0" indent="-2857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600" kern="1200" dirty="0">
                  <a:solidFill>
                    <a:schemeClr val="bg1"/>
                  </a:solidFill>
                </a:rPr>
                <a:t>Absence enquête de couverture annuelle pour la campagne 2024</a:t>
              </a:r>
              <a:endParaRPr lang="fr-FR" sz="1600" kern="1200" dirty="0">
                <a:solidFill>
                  <a:schemeClr val="bg1"/>
                </a:solidFill>
              </a:endParaRPr>
            </a:p>
            <a:p>
              <a:pPr marL="285750" lvl="0" indent="-2857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600" dirty="0">
                  <a:solidFill>
                    <a:schemeClr val="bg1"/>
                  </a:solidFill>
                </a:rPr>
                <a:t>Etude biomarqueurs 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65558" y="1696600"/>
              <a:ext cx="33582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fr-FR" sz="1600" b="1" dirty="0">
                  <a:solidFill>
                    <a:schemeClr val="bg1"/>
                  </a:solidFill>
                </a:rPr>
                <a:t>-  </a:t>
              </a:r>
              <a:r>
                <a:rPr lang="fr-FR" sz="1600" dirty="0">
                  <a:solidFill>
                    <a:schemeClr val="bg1"/>
                  </a:solidFill>
                </a:rPr>
                <a:t>Substitution des plaquettes tranches  (3 à 11 mois à la place de 12 à 59 mois)  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lvl="0" algn="l"/>
              <a:r>
                <a:rPr lang="fr-FR" sz="1600" dirty="0">
                  <a:solidFill>
                    <a:schemeClr val="bg1"/>
                  </a:solidFill>
                </a:rPr>
                <a:t>- Commande à temps des quantités : 12 à 59 mois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65558" y="2888348"/>
              <a:ext cx="332946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fr-FR" sz="1600" dirty="0">
                  <a:solidFill>
                    <a:schemeClr val="bg1"/>
                  </a:solidFill>
                </a:rPr>
                <a:t>Planification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lvl="0" algn="l"/>
              <a:r>
                <a:rPr lang="fr-FR" sz="1600" dirty="0">
                  <a:solidFill>
                    <a:schemeClr val="bg1"/>
                  </a:solidFill>
                </a:rPr>
                <a:t>Plaidoyer pour mobilisation des ressources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marL="285750" lvl="0" indent="-285750" algn="l">
                <a:buFontTx/>
                <a:buChar char="-"/>
              </a:pPr>
              <a:r>
                <a:rPr lang="fr-FR" sz="1600" dirty="0">
                  <a:solidFill>
                    <a:schemeClr val="bg1"/>
                  </a:solidFill>
                </a:rPr>
                <a:t>Etat 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marL="285750" lvl="0" indent="-285750" algn="l">
                <a:buFontTx/>
                <a:buChar char="-"/>
              </a:pPr>
              <a:r>
                <a:rPr lang="fr-FR" sz="1600" dirty="0">
                  <a:solidFill>
                    <a:schemeClr val="bg1"/>
                  </a:solidFill>
                </a:rPr>
                <a:t>MMV, Unicef, GAVI, FM……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86151" y="4447383"/>
              <a:ext cx="32214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fr-FR" sz="1600" dirty="0">
                  <a:solidFill>
                    <a:schemeClr val="bg1"/>
                  </a:solidFill>
                </a:rPr>
                <a:t>Plaidoyers auprès de CRS et …..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35429" y="1674809"/>
            <a:ext cx="4995077" cy="710751"/>
            <a:chOff x="802864" y="1571372"/>
            <a:chExt cx="3550285" cy="710751"/>
          </a:xfrm>
        </p:grpSpPr>
        <p:sp>
          <p:nvSpPr>
            <p:cNvPr id="38" name="Rectangle: Top Corners Rounded 5"/>
            <p:cNvSpPr/>
            <p:nvPr/>
          </p:nvSpPr>
          <p:spPr>
            <a:xfrm>
              <a:off x="802864" y="1753918"/>
              <a:ext cx="3550285" cy="528205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</a:t>
              </a:r>
              <a:r>
                <a:rPr lang="fr-F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15"/>
            <p:cNvSpPr/>
            <p:nvPr/>
          </p:nvSpPr>
          <p:spPr>
            <a:xfrm>
              <a:off x="960799" y="1834707"/>
              <a:ext cx="225425" cy="225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16"/>
            <p:cNvSpPr/>
            <p:nvPr/>
          </p:nvSpPr>
          <p:spPr>
            <a:xfrm>
              <a:off x="3977571" y="1834707"/>
              <a:ext cx="225425" cy="225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: Rounded Corners 25"/>
            <p:cNvSpPr/>
            <p:nvPr/>
          </p:nvSpPr>
          <p:spPr>
            <a:xfrm rot="5400000">
              <a:off x="860579" y="1712718"/>
              <a:ext cx="423965" cy="141274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: Rounded Corners 26"/>
            <p:cNvSpPr/>
            <p:nvPr/>
          </p:nvSpPr>
          <p:spPr>
            <a:xfrm rot="5400000">
              <a:off x="3883179" y="1712718"/>
              <a:ext cx="423965" cy="141274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6715058" y="1667451"/>
            <a:ext cx="4995077" cy="710751"/>
            <a:chOff x="802864" y="1571372"/>
            <a:chExt cx="3550285" cy="710751"/>
          </a:xfrm>
        </p:grpSpPr>
        <p:sp>
          <p:nvSpPr>
            <p:cNvPr id="44" name="Rectangle: Top Corners Rounded 5"/>
            <p:cNvSpPr/>
            <p:nvPr/>
          </p:nvSpPr>
          <p:spPr>
            <a:xfrm>
              <a:off x="802864" y="1753918"/>
              <a:ext cx="3550285" cy="528205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 mises en place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15"/>
            <p:cNvSpPr/>
            <p:nvPr/>
          </p:nvSpPr>
          <p:spPr>
            <a:xfrm>
              <a:off x="960799" y="1834707"/>
              <a:ext cx="225425" cy="225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16"/>
            <p:cNvSpPr/>
            <p:nvPr/>
          </p:nvSpPr>
          <p:spPr>
            <a:xfrm>
              <a:off x="3977571" y="1834707"/>
              <a:ext cx="225425" cy="225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25"/>
            <p:cNvSpPr/>
            <p:nvPr/>
          </p:nvSpPr>
          <p:spPr>
            <a:xfrm rot="5400000">
              <a:off x="860579" y="1712718"/>
              <a:ext cx="423965" cy="141274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: Rounded Corners 26"/>
            <p:cNvSpPr/>
            <p:nvPr/>
          </p:nvSpPr>
          <p:spPr>
            <a:xfrm rot="5400000">
              <a:off x="3883179" y="1712718"/>
              <a:ext cx="423965" cy="141274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1695820231"/>
          <p:cNvPicPr/>
          <p:nvPr/>
        </p:nvPicPr>
        <p:blipFill>
          <a:blip r:embed="rId1"/>
          <a:stretch>
            <a:fillRect/>
          </a:stretch>
        </p:blipFill>
        <p:spPr>
          <a:xfrm>
            <a:off x="98891" y="6449497"/>
            <a:ext cx="600053" cy="366181"/>
          </a:xfrm>
          <a:prstGeom prst="rect">
            <a:avLst/>
          </a:prstGeom>
        </p:spPr>
      </p:pic>
      <p:pic>
        <p:nvPicPr>
          <p:cNvPr id="9" name="Picture 117011573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0697" y="6375362"/>
            <a:ext cx="918876" cy="467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34343"/>
            <a:ext cx="12192000" cy="1589314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Perpetua" panose="02020502060401020303" pitchFamily="18" charset="0"/>
              </a:rPr>
              <a:t>PRINCIPAUX ENSEIGNEMENTS TIRÉS / INNOVATION EN 2024</a:t>
            </a:r>
            <a:endParaRPr lang="en-US" sz="3600" b="1" dirty="0">
              <a:latin typeface="Perpetua" panose="02020502060401020303" pitchFamily="18" charset="0"/>
            </a:endParaRPr>
          </a:p>
          <a:p>
            <a:pPr algn="ctr"/>
            <a:r>
              <a:rPr lang="fr-FR" sz="3400" b="1" dirty="0">
                <a:solidFill>
                  <a:srgbClr val="FFFF00"/>
                </a:solidFill>
                <a:latin typeface="Perpetua" panose="02020502060401020303" pitchFamily="18" charset="0"/>
              </a:rPr>
              <a:t>COUPLAGE DE LA CPS À D’AUTRES INTERVENTIONS DE SANTÉ</a:t>
            </a:r>
            <a:endParaRPr lang="fr-FR" sz="3400" b="1" dirty="0">
              <a:solidFill>
                <a:srgbClr val="FFFF00"/>
              </a:solidFill>
              <a:latin typeface="Perpetua" panose="02020502060401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1" y="149768"/>
            <a:ext cx="773521" cy="70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Une image contenant texte, dessin humoristique, clipart, illustration&#10;&#10;Description générée automatique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39" y="248611"/>
            <a:ext cx="773521" cy="7380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544" y="248611"/>
            <a:ext cx="678815" cy="6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695820231"/>
          <p:cNvPicPr/>
          <p:nvPr/>
        </p:nvPicPr>
        <p:blipFill>
          <a:blip r:embed="rId4"/>
          <a:stretch>
            <a:fillRect/>
          </a:stretch>
        </p:blipFill>
        <p:spPr>
          <a:xfrm>
            <a:off x="104637" y="5952009"/>
            <a:ext cx="1100707" cy="808681"/>
          </a:xfrm>
          <a:prstGeom prst="rect">
            <a:avLst/>
          </a:prstGeom>
        </p:spPr>
      </p:pic>
      <p:pic>
        <p:nvPicPr>
          <p:cNvPr id="21" name="Picture 1170115733"/>
          <p:cNvPicPr/>
          <p:nvPr/>
        </p:nvPicPr>
        <p:blipFill>
          <a:blip r:embed="rId5"/>
          <a:stretch>
            <a:fillRect/>
          </a:stretch>
        </p:blipFill>
        <p:spPr>
          <a:xfrm>
            <a:off x="11202612" y="6168235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plein air, personne&#10;&#10;Description générée automatiquemen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9510" b="5436"/>
          <a:stretch>
            <a:fillRect/>
          </a:stretch>
        </p:blipFill>
        <p:spPr>
          <a:xfrm>
            <a:off x="3" y="8323"/>
            <a:ext cx="6555578" cy="685799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616931" y="302780"/>
            <a:ext cx="5575066" cy="6858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TextBox 37"/>
          <p:cNvSpPr txBox="1"/>
          <p:nvPr/>
        </p:nvSpPr>
        <p:spPr>
          <a:xfrm>
            <a:off x="6586254" y="8333"/>
            <a:ext cx="563641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Cambria" panose="02040503050406030204" pitchFamily="18" charset="0"/>
              </a:rPr>
              <a:t>2.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Cambria" panose="02040503050406030204" pitchFamily="18" charset="0"/>
              </a:rPr>
              <a:t>PLAN DE PRÉSENTATION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6586254" y="922268"/>
            <a:ext cx="5478572" cy="401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ira Sans Extra Condensed Medium"/>
              </a:rPr>
              <a:t>Quel était le problème que vous essayiez de résoudre? 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Fira Sans Extra Condensed Medium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b="1" cap="none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Quelle était la conception de l'innovation?</a:t>
            </a:r>
            <a:endParaRPr lang="fr-FR" sz="2000" b="1" cap="none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Principaux résultats de la mutualisation?</a:t>
            </a:r>
            <a:endParaRPr 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Quels sont les défis?</a:t>
            </a:r>
            <a:endParaRPr 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Que feriez-vous différemment </a:t>
            </a:r>
            <a:r>
              <a:rPr lang="fr-FR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à l'avenir</a:t>
            </a:r>
            <a:r>
              <a:rPr lang="fr-FR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 ?</a:t>
            </a:r>
            <a:endParaRPr lang="fr-FR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 panose="020F0502020204030204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endParaRPr lang="en-IN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</a:fld>
            <a:endParaRPr lang="en-US"/>
          </a:p>
        </p:txBody>
      </p:sp>
      <p:pic>
        <p:nvPicPr>
          <p:cNvPr id="4" name="Picture 1695820231"/>
          <p:cNvPicPr/>
          <p:nvPr/>
        </p:nvPicPr>
        <p:blipFill>
          <a:blip r:embed="rId2"/>
          <a:stretch>
            <a:fillRect/>
          </a:stretch>
        </p:blipFill>
        <p:spPr>
          <a:xfrm>
            <a:off x="63269" y="6254173"/>
            <a:ext cx="843280" cy="612140"/>
          </a:xfrm>
          <a:prstGeom prst="rect">
            <a:avLst/>
          </a:prstGeom>
        </p:spPr>
      </p:pic>
      <p:pic>
        <p:nvPicPr>
          <p:cNvPr id="5" name="Picture 1170115733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8511" y="6129020"/>
            <a:ext cx="996315" cy="592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100" i="1" dirty="0" err="1" smtClean="0">
            <a:latin typeface="Abadi Extra Light" panose="020B0204020104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8244</Words>
  <Application>WPS Presentation</Application>
  <PresentationFormat>Grand écran</PresentationFormat>
  <Paragraphs>428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6" baseType="lpstr">
      <vt:lpstr>Arial</vt:lpstr>
      <vt:lpstr>SimSun</vt:lpstr>
      <vt:lpstr>Wingdings</vt:lpstr>
      <vt:lpstr>Abadi Extra Light</vt:lpstr>
      <vt:lpstr>Yu Gothic UI Light</vt:lpstr>
      <vt:lpstr>Perpetua</vt:lpstr>
      <vt:lpstr>Century Gothic</vt:lpstr>
      <vt:lpstr>Aharoni</vt:lpstr>
      <vt:lpstr>Calibri</vt:lpstr>
      <vt:lpstr>Arial Narrow</vt:lpstr>
      <vt:lpstr>Arial</vt:lpstr>
      <vt:lpstr>Bahnschrift SemiCondensed</vt:lpstr>
      <vt:lpstr>Cambria</vt:lpstr>
      <vt:lpstr>Arial Black</vt:lpstr>
      <vt:lpstr>Calibri</vt:lpstr>
      <vt:lpstr>Aptos</vt:lpstr>
      <vt:lpstr>Open Sans Extrabold</vt:lpstr>
      <vt:lpstr>Yu Gothic UI Semibold</vt:lpstr>
      <vt:lpstr>Fira Sans Extra Condensed Medium</vt:lpstr>
      <vt:lpstr>Segoe Print</vt:lpstr>
      <vt:lpstr>Times New Roman</vt:lpstr>
      <vt:lpstr>Roboto</vt:lpstr>
      <vt:lpstr>Arial Unicode MS</vt:lpstr>
      <vt:lpstr>Agency FB</vt:lpstr>
      <vt:lpstr>Microsoft YaHei</vt:lpstr>
      <vt:lpstr>Arial Unicode MS</vt:lpstr>
      <vt:lpstr>Segoe UI</vt:lpstr>
      <vt:lpstr>Calibri Light</vt:lpstr>
      <vt:lpstr>Office Theme</vt:lpstr>
      <vt:lpstr>8ÈME RÉUNION ANNUELLE DE L'ALLIANCE CPS  DU 25 AU 28 FÉVRIER 2025 À LOMÉ, TOGO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DEFIS/RISQUES 2025 ET SOLUTIONS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MERCI DE VOTRE AIMABLE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Souleymane BERETE</dc:creator>
  <cp:lastModifiedBy>flex 5 i5</cp:lastModifiedBy>
  <cp:revision>46</cp:revision>
  <dcterms:created xsi:type="dcterms:W3CDTF">2025-01-18T15:17:00Z</dcterms:created>
  <dcterms:modified xsi:type="dcterms:W3CDTF">2025-03-04T09:29:18Z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98A6B8B76AFD4D9694E942287E4B4F9A_13</vt:lpwstr>
  </property>
  <property fmtid="{D5CDD505-2E9C-101B-9397-08002B2CF9AE}" pid="3" name="KSOProductBuildVer">
    <vt:lpwstr>2057-12.2.0.20341</vt:lpwstr>
  </property>
</Properties>
</file>