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56" r:id="rId4"/>
    <p:sldId id="481" r:id="rId5"/>
    <p:sldId id="1317" r:id="rId6"/>
    <p:sldId id="1318" r:id="rId8"/>
    <p:sldId id="1319" r:id="rId9"/>
    <p:sldId id="1300" r:id="rId10"/>
    <p:sldId id="1320" r:id="rId11"/>
    <p:sldId id="1316" r:id="rId12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pos="6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min Mostel" initials="JM" lastIdx="41" clrIdx="0"/>
  <p:cmAuthor id="2" name="Charlotte Eddis" initials="CE" lastIdx="23" clrIdx="1"/>
  <p:cmAuthor id="3" name="Thierno Mamadou Ba" initials="TMB" lastIdx="1" clrIdx="2"/>
  <p:cmAuthor id="4" name="Nicole Carbone" initials="NC" lastIdx="16" clrIdx="3"/>
  <p:cmAuthor id="5" name="Beh Kamate" initials="BK" lastIdx="6" clrIdx="4"/>
  <p:cmAuthor id="6" name="Maman Bacharou Badamassi" initials="MB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9"/>
    <a:srgbClr val="66FF66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8" autoAdjust="0"/>
    <p:restoredTop sz="86925" autoAdjust="0"/>
  </p:normalViewPr>
  <p:slideViewPr>
    <p:cSldViewPr snapToGrid="0" showGuides="1">
      <p:cViewPr varScale="1">
        <p:scale>
          <a:sx n="96" d="100"/>
          <a:sy n="96" d="100"/>
        </p:scale>
        <p:origin x="678" y="84"/>
      </p:cViewPr>
      <p:guideLst>
        <p:guide orient="horz" pos="696"/>
        <p:guide pos="3840"/>
        <p:guide orient="horz" pos="1272"/>
        <p:guide orient="horz" pos="936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4.xml"/><Relationship Id="rId2" Type="http://schemas.openxmlformats.org/officeDocument/2006/relationships/theme" Target="theme/theme1.xml"/><Relationship Id="rId19" Type="http://schemas.openxmlformats.org/officeDocument/2006/relationships/customXml" Target="../customXml/item3.xml"/><Relationship Id="rId18" Type="http://schemas.openxmlformats.org/officeDocument/2006/relationships/customXml" Target="../customXml/item2.xml"/><Relationship Id="rId17" Type="http://schemas.openxmlformats.org/officeDocument/2006/relationships/customXml" Target="../customXml/item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D629F-6672-4D26-A108-CCEC873DA12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CC06F-C66A-4720-82AD-DAC6FA3569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CC06F-C66A-4720-82AD-DAC6FA3569C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E621-B0F9-4B83-9CB6-BEBA21321A3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A49D-8E78-42A6-8FBB-B5DA61AF982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7BE1-E7B0-49FA-8863-E2B6B700412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28224"/>
            <a:ext cx="10262356" cy="5974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  <a:endParaRPr lang="en-US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38200" y="2060575"/>
            <a:ext cx="10262356" cy="3569201"/>
          </a:xfrm>
        </p:spPr>
        <p:txBody>
          <a:bodyPr/>
          <a:lstStyle>
            <a:lvl1pPr>
              <a:defRPr sz="1800" b="0" i="0">
                <a:latin typeface="Gill Sans MT" panose="020B0502020104020203" pitchFamily="34" charset="77"/>
                <a:ea typeface="+mn-ea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418" y="1122363"/>
            <a:ext cx="680258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2704" y="3602038"/>
            <a:ext cx="77252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FB1-4F82-4F31-ADEB-B26E105E935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4CA5-08BA-4427-8EF6-A04BB4881EAA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396836" y="0"/>
            <a:ext cx="9829800" cy="5865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6" t="17284" r="25498" b="21549"/>
          <a:stretch>
            <a:fillRect/>
          </a:stretch>
        </p:blipFill>
        <p:spPr>
          <a:xfrm>
            <a:off x="55418" y="0"/>
            <a:ext cx="2286000" cy="1817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l="17880" t="-513" r="8014" b="513"/>
          <a:stretch>
            <a:fillRect/>
          </a:stretch>
        </p:blipFill>
        <p:spPr>
          <a:xfrm>
            <a:off x="55418" y="3758650"/>
            <a:ext cx="2341418" cy="217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09126" y="6050545"/>
            <a:ext cx="10644674" cy="753061"/>
            <a:chOff x="709126" y="6050545"/>
            <a:chExt cx="10644674" cy="753061"/>
          </a:xfrm>
        </p:grpSpPr>
        <p:pic>
          <p:nvPicPr>
            <p:cNvPr id="8" name="Picture 7" descr="Logo, company name&#10;&#10;Description automatically generated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6" t="17284" r="25498" b="21549"/>
            <a:stretch>
              <a:fillRect/>
            </a:stretch>
          </p:blipFill>
          <p:spPr>
            <a:xfrm>
              <a:off x="709126" y="6194536"/>
              <a:ext cx="766171" cy="6090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17880" t="-513" r="8014" b="513"/>
            <a:stretch>
              <a:fillRect/>
            </a:stretch>
          </p:blipFill>
          <p:spPr>
            <a:xfrm>
              <a:off x="10544235" y="6050545"/>
              <a:ext cx="809565" cy="7530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9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09126" y="6050545"/>
            <a:ext cx="10644674" cy="753061"/>
            <a:chOff x="709126" y="6050545"/>
            <a:chExt cx="10644674" cy="753061"/>
          </a:xfrm>
        </p:grpSpPr>
        <p:pic>
          <p:nvPicPr>
            <p:cNvPr id="9" name="Picture 8" descr="Logo, company name&#10;&#10;Description automatically generated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6" t="17284" r="25498" b="21549"/>
            <a:stretch>
              <a:fillRect/>
            </a:stretch>
          </p:blipFill>
          <p:spPr>
            <a:xfrm>
              <a:off x="709126" y="6194536"/>
              <a:ext cx="766171" cy="6090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/>
            <a:srcRect l="17880" t="-513" r="8014" b="513"/>
            <a:stretch>
              <a:fillRect/>
            </a:stretch>
          </p:blipFill>
          <p:spPr>
            <a:xfrm>
              <a:off x="10544235" y="6050545"/>
              <a:ext cx="809565" cy="7530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261" y="356619"/>
            <a:ext cx="10488000" cy="9971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slide 1-column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1276" y="1613648"/>
            <a:ext cx="10488000" cy="5042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B1DC-8DEF-4A60-8F4B-2B2A9D51A31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9C4A-1ED6-480B-A089-8D03A093CDC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C4A-3A19-4A40-B60C-CF0146E88B1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29FF-E040-4796-9095-B243BC7817C7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1EC-1B2A-4B6C-A5CB-6D51B2599EDB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03DD-A0A8-4E64-806F-8C3958C0E156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01F4-57DC-4991-BC58-A8015DC7F57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9E33-B536-4BC6-9367-1F0F4C0DFED6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DE53-8854-4E98-B85A-01EA773F513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4A5B-3CFC-4180-A885-423B0562C4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56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F0FB1-4F82-4F31-ADEB-B26E105E9351}" type="datetimeFigureOut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01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4CA5-08BA-4427-8EF6-A04BB4881EA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hyperlink" Target="mailto:suzanne.vanhulle@cr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hyperlink" Target="http://www.menti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mailto:suzanne.vanhulle@crs.org" TargetMode="Externa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6157" y="1160829"/>
            <a:ext cx="7909487" cy="122481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SEASONAL MALARIA CHEMOPREVENTION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MONITORING &amp; EVALUATION SUB-GROUP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6157" y="2752825"/>
            <a:ext cx="7725295" cy="25049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2024 achievements &amp; 2025 plans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SMC Alliance Annual Meeting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Lome, Togo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1910" y="5931016"/>
            <a:ext cx="5765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 SMC M&amp;E Sub-Group of the SMC Alliance </a:t>
            </a:r>
            <a:endParaRPr lang="en-US" dirty="0"/>
          </a:p>
          <a:p>
            <a:pPr algn="r"/>
            <a:r>
              <a:rPr lang="en-US" dirty="0"/>
              <a:t>For questions or feedback, email: </a:t>
            </a:r>
            <a:r>
              <a:rPr lang="en-US" dirty="0">
                <a:hlinkClick r:id="rId1"/>
              </a:rPr>
              <a:t>suzanne.vanhulle@cr.org</a:t>
            </a:r>
            <a:r>
              <a:rPr lang="en-US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1431161"/>
            <a:ext cx="6229865" cy="45495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First met on 6 November 2020</a:t>
            </a:r>
            <a:endParaRPr lang="en-US" sz="2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Terms of Reference finalized in January 2021</a:t>
            </a:r>
            <a:endParaRPr lang="en-US" sz="2000" dirty="0">
              <a:latin typeface="Gill Sans MT" panose="020B0502020104020203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platform where members of the SMC community can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challenges and best practices in M&amp;E, and can discuss and collectively develop and harmonize tools</a:t>
            </a:r>
            <a:endParaRPr lang="en-US" sz="20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balance of scientific and programmatic knowledge and experience, as well as geographic representation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focus area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support NMP and WHO efforts on the annual World Malaria Report chapter on SMC</a:t>
            </a:r>
            <a:endParaRPr lang="en-US" sz="20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838200" y="319001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67B9"/>
                </a:solidFill>
                <a:latin typeface="Gill Sans MT" panose="020B0502020104020203"/>
              </a:rPr>
              <a:t>Terms of the Reference</a:t>
            </a:r>
            <a:endParaRPr lang="en-US" sz="4000" dirty="0">
              <a:solidFill>
                <a:srgbClr val="0067B9"/>
              </a:solidFill>
            </a:endParaRPr>
          </a:p>
        </p:txBody>
      </p:sp>
      <p:pic>
        <p:nvPicPr>
          <p:cNvPr id="5" name="Picture 4" descr="A person holding a packet of medicin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33" y="815546"/>
            <a:ext cx="3193191" cy="47838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1676400" y="0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67B9"/>
                </a:solidFill>
                <a:latin typeface="Gill Sans MT" panose="020B0502020104020203"/>
              </a:rPr>
              <a:t>Achievements against 2024 workplan</a:t>
            </a:r>
            <a:endParaRPr lang="en-US" sz="4000" dirty="0">
              <a:solidFill>
                <a:srgbClr val="0067B9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2282" y="925378"/>
          <a:ext cx="11365827" cy="472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8331"/>
                <a:gridCol w="76974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Workplan activity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2024 Achievements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Webinar series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Decided to have webinar series occur in 2025 and gather ideas from this annual meeting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World Malaria Report 2024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MMV provided inputs to WHO for the SMC chapter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Country Consultation on the SMC Performance Framework from the SMC Alliance M&amp;E Toolkit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Pre-country consultations took place across approximately 15 countries to gather initial feedback from countries</a:t>
                      </a:r>
                      <a:endParaRPr lang="en-US" sz="22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Results:</a:t>
                      </a:r>
                      <a:endParaRPr lang="en-US" sz="2200" dirty="0"/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Nearly all countries were familiar with the SMC Performance Framework; therefore, the sub-group determined that full consultation to take countries through the performance framework was not necessary.</a:t>
                      </a:r>
                      <a:endParaRPr lang="en-US" sz="2200" dirty="0"/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Instead, countries expressed that support around data quality approaches would be needed.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2064026" y="2504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67B9"/>
                </a:solidFill>
                <a:latin typeface="Gill Sans MT" panose="020B0502020104020203"/>
              </a:rPr>
              <a:t>Achievements against 2024 workplan</a:t>
            </a:r>
            <a:endParaRPr lang="en-US" sz="4000" dirty="0">
              <a:solidFill>
                <a:srgbClr val="0067B9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6409" y="1384020"/>
          <a:ext cx="11019182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6451"/>
                <a:gridCol w="74627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Workplan activity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2024 Achievements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Collecting a compendium of sample SMC M&amp;E data collection forms from countries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During the pre-consultation on the SMC Performance Framework, countries agreed that they would be willing to share their SMC M&amp;E data collection forms</a:t>
                      </a:r>
                      <a:endParaRPr lang="en-US" sz="22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Identified the SMC Alliance website as a repository for these forms</a:t>
                      </a:r>
                      <a:endParaRPr lang="en-US" sz="22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Collections of tools/forms to take place in 2025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Supporting WHO GMP on the development of the DHIS2 SMC Dashboard &amp; Module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SMC M&amp;E sub-group provided feedback on a first version of the dashboard and indicators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2003066" y="187995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67B9"/>
                </a:solidFill>
                <a:latin typeface="Gill Sans MT" panose="020B0502020104020203"/>
              </a:rPr>
              <a:t>Achievements against 2024 workplan</a:t>
            </a:r>
            <a:endParaRPr lang="en-US" sz="4000" dirty="0">
              <a:solidFill>
                <a:srgbClr val="0067B9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6409" y="1473965"/>
          <a:ext cx="11019182" cy="39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6451"/>
                <a:gridCol w="74627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Workplan activity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2024 Achievements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RBM’s Surveillance, Monitoring &amp; Evaluation working group annual meeting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PSI presented on behalf of the sub-group to RBM’s SM&amp;E Working Group in Nairobi on June 28</a:t>
                      </a:r>
                      <a:r>
                        <a:rPr lang="en-US" sz="2200" baseline="30000" dirty="0"/>
                        <a:t>th</a:t>
                      </a:r>
                      <a:endParaRPr lang="en-US" sz="22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Presentation provided an overview of the 2023 achievements of the sub-group, plans for 2024, and opportunities to collaborate with the SM&amp;E Working Group.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ASTMH 2024 – Side meeting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Conducted a side meeting during ASTMH 2024 in New Orleans</a:t>
                      </a:r>
                      <a:endParaRPr lang="en-US" sz="22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dirty="0"/>
                        <a:t>Gathered ideas for our 2025 workplan, discussed other 2024 workplan activities, and announced the future launch of a co-chair.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9773" y="900130"/>
            <a:ext cx="10958951" cy="51692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Continue with some activities from 2024</a:t>
            </a: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2025 Workplan – Ideas welcome at </a:t>
            </a: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  <a:hlinkClick r:id="rId1"/>
              </a:rPr>
              <a:t>www.menti.com</a:t>
            </a: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 with code: 2458 5226</a:t>
            </a:r>
            <a:endParaRPr lang="en-US" sz="2800" dirty="0">
              <a:highlight>
                <a:srgbClr val="FFFF00"/>
              </a:highlight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Gill Sans MT" panose="020B0502020104020203" pitchFamily="34" charset="0"/>
                <a:cs typeface="Times New Roman" panose="02020603050405020304" pitchFamily="18" charset="0"/>
              </a:rPr>
              <a:t>What would you like the M&amp;E sub-group to focus on to help you better monitor and evaluate your SMC campaigns? </a:t>
            </a:r>
            <a:endParaRPr lang="en-US" sz="22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Sur quoi aimeriez-vous que le sous-groupe S&amp;E se concentre pour vous aider à mieux suivre et évaluer vos campagnes CPS ?</a:t>
            </a:r>
            <a:endParaRPr lang="en-US" sz="22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highlight>
                <a:srgbClr val="FFFF00"/>
              </a:highlight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2025 Webinar Series – Ideas welcome at </a:t>
            </a: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  <a:hlinkClick r:id="rId1"/>
              </a:rPr>
              <a:t>www.menti.com</a:t>
            </a: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 with code: 2458 5226</a:t>
            </a:r>
            <a:endParaRPr lang="en-US" sz="2800" dirty="0">
              <a:highlight>
                <a:srgbClr val="FFFF00"/>
              </a:highlight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Gill Sans MT" panose="020B0502020104020203" pitchFamily="34" charset="0"/>
                <a:cs typeface="Times New Roman" panose="02020603050405020304" pitchFamily="18" charset="0"/>
              </a:rPr>
              <a:t>Please share topics/themes that you would like to see presented during a webinar in 2025</a:t>
            </a:r>
            <a:endParaRPr lang="en-US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Veuillez partager les sujets/thèmes que vous aimeriez voir présentés lors d’un webinaire en 2025</a:t>
            </a:r>
            <a:endParaRPr lang="en-US" dirty="0">
              <a:highlight>
                <a:srgbClr val="FFFF00"/>
              </a:highlight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7527" y="155983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67B9"/>
                </a:solidFill>
                <a:latin typeface="Gill Sans MT" panose="020B0502020104020203"/>
              </a:rPr>
              <a:t>Plans for 2025 – We need your inputs!</a:t>
            </a:r>
            <a:endParaRPr lang="en-US" sz="4000" dirty="0">
              <a:solidFill>
                <a:srgbClr val="0067B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817" y="5957869"/>
            <a:ext cx="1447183" cy="9049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dd-in 3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79" y="175661"/>
            <a:ext cx="11826241" cy="65066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913615" y="283909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67B9"/>
                </a:solidFill>
                <a:latin typeface="Gill Sans MT" panose="020B0502020104020203"/>
              </a:rPr>
              <a:t>Announcements</a:t>
            </a:r>
            <a:endParaRPr lang="en-US" sz="4000" dirty="0">
              <a:solidFill>
                <a:srgbClr val="0067B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10787" y="5806658"/>
            <a:ext cx="1681213" cy="1051341"/>
          </a:xfrm>
          <a:prstGeom prst="rect">
            <a:avLst/>
          </a:prstGeom>
        </p:spPr>
      </p:pic>
      <p:sp>
        <p:nvSpPr>
          <p:cNvPr id="2" name="Text Placeholder 2"/>
          <p:cNvSpPr txBox="1"/>
          <p:nvPr/>
        </p:nvSpPr>
        <p:spPr>
          <a:xfrm>
            <a:off x="394070" y="1114030"/>
            <a:ext cx="10724204" cy="5008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 Light" panose="020B03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Please join today’s afternoon side meeting of the SMC M&amp;E sub-group</a:t>
            </a: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Focus on challenges with data quality methodologies and how the sub-group can support you</a:t>
            </a: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Open to everyone. Encouraging SMC NMP staff to join!</a:t>
            </a: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latin typeface="Gill Sans MT" panose="020B0502020104020203" pitchFamily="34" charset="0"/>
                <a:cs typeface="Times New Roman" panose="02020603050405020304" pitchFamily="18" charset="0"/>
              </a:rPr>
              <a:t>Time: </a:t>
            </a: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15:30 – 17:00</a:t>
            </a: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latin typeface="Gill Sans MT" panose="020B0502020104020203" pitchFamily="34" charset="0"/>
                <a:cs typeface="Times New Roman" panose="02020603050405020304" pitchFamily="18" charset="0"/>
              </a:rPr>
              <a:t>Location: </a:t>
            </a: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 Main conference room</a:t>
            </a: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Opening for one co-chair position</a:t>
            </a: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Applications and/or nominations are welcome until March 7</a:t>
            </a:r>
            <a:r>
              <a:rPr lang="en-US" sz="2400" baseline="30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, 2025</a:t>
            </a: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If you have any questions on the sub-group, please email me at: </a:t>
            </a: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  <a:hlinkClick r:id="rId2"/>
              </a:rPr>
              <a:t>suzanne.vanhulle@crs.org</a:t>
            </a: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  or speak to any of the sub-group members who will be attending today’s side meeting</a:t>
            </a: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4.xml><?xml version="1.0" encoding="utf-8"?>
<p:tagLst xmlns:p="http://schemas.openxmlformats.org/presentationml/2006/main">
  <p:tag name="MENTIMETER_SERIES_ID_KEY" val="alg6pw8z7c8w1kprwmfnrtetbo5i6en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andTime xmlns="904256b0-da5e-44ec-8fbf-7e6182eb04b3" xsi:nil="true"/>
    <_ip_UnifiedCompliancePolicyProperties xmlns="http://schemas.microsoft.com/sharepoint/v3" xsi:nil="true"/>
    <Date xmlns="904256b0-da5e-44ec-8fbf-7e6182eb04b3" xsi:nil="true"/>
    <SharedWithUsers xmlns="fd6cf429-9e6f-43c2-ad95-3825faa51009">
      <UserInfo>
        <DisplayName>Charlotte Eddis</DisplayName>
        <AccountId>745</AccountId>
        <AccountType/>
      </UserInfo>
      <UserInfo>
        <DisplayName>Beh Kamate</DisplayName>
        <AccountId>854</AccountId>
        <AccountType/>
      </UserInfo>
      <UserInfo>
        <DisplayName>Jean Yves Mukamba</DisplayName>
        <AccountId>879</AccountId>
        <AccountType/>
      </UserInfo>
      <UserInfo>
        <DisplayName>Daniel Koko</DisplayName>
        <AccountId>446</AccountId>
        <AccountType/>
      </UserInfo>
      <UserInfo>
        <DisplayName>Maman Bacharou Badamassi</DisplayName>
        <AccountId>114</AccountId>
        <AccountType/>
      </UserInfo>
      <UserInfo>
        <DisplayName>Christophe TCHADJEU</DisplayName>
        <AccountId>882</AccountId>
        <AccountType/>
      </UserInfo>
      <UserInfo>
        <DisplayName>Samba Coumare</DisplayName>
        <AccountId>357</AccountId>
        <AccountType/>
      </UserInfo>
      <UserInfo>
        <DisplayName>Nicole Carbone</DisplayName>
        <AccountId>622</AccountId>
        <AccountType/>
      </UserInfo>
      <UserInfo>
        <DisplayName>Payton Hartford</DisplayName>
        <AccountId>869</AccountId>
        <AccountType/>
      </UserInfo>
      <UserInfo>
        <DisplayName>Jaclyn Flewelling</DisplayName>
        <AccountId>857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EE6EA96BE3E4EB492D463EE6A1F52" ma:contentTypeVersion="16" ma:contentTypeDescription="Create a new document." ma:contentTypeScope="" ma:versionID="b6526f6ca9108997fddcf364225ebcd0">
  <xsd:schema xmlns:xsd="http://www.w3.org/2001/XMLSchema" xmlns:xs="http://www.w3.org/2001/XMLSchema" xmlns:p="http://schemas.microsoft.com/office/2006/metadata/properties" xmlns:ns1="http://schemas.microsoft.com/sharepoint/v3" xmlns:ns2="904256b0-da5e-44ec-8fbf-7e6182eb04b3" xmlns:ns3="fd6cf429-9e6f-43c2-ad95-3825faa51009" targetNamespace="http://schemas.microsoft.com/office/2006/metadata/properties" ma:root="true" ma:fieldsID="adb6bbe662c9fdc7e168a2c8cd4c8033" ns1:_="" ns2:_="" ns3:_="">
    <xsd:import namespace="http://schemas.microsoft.com/sharepoint/v3"/>
    <xsd:import namespace="904256b0-da5e-44ec-8fbf-7e6182eb04b3"/>
    <xsd:import namespace="fd6cf429-9e6f-43c2-ad95-3825faa51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Date" minOccurs="0"/>
                <xsd:element ref="ns2: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256b0-da5e-44ec-8fbf-7e6182eb0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DateandTime" ma:index="23" nillable="true" ma:displayName="Date and Time" ma:format="DateTime" ma:internalName="Datean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cf429-9e6f-43c2-ad95-3825faa510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452D48-8EF0-44E7-88CC-43D21A89B2C3}">
  <ds:schemaRefs/>
</ds:datastoreItem>
</file>

<file path=customXml/itemProps2.xml><?xml version="1.0" encoding="utf-8"?>
<ds:datastoreItem xmlns:ds="http://schemas.openxmlformats.org/officeDocument/2006/customXml" ds:itemID="{C0C81AAE-51E1-49C2-861B-2CD6B92CC495}">
  <ds:schemaRefs/>
</ds:datastoreItem>
</file>

<file path=customXml/itemProps3.xml><?xml version="1.0" encoding="utf-8"?>
<ds:datastoreItem xmlns:ds="http://schemas.openxmlformats.org/officeDocument/2006/customXml" ds:itemID="{B02117F0-02CE-4B14-91C2-1638E88E99B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3780</Words>
  <Application>WPS Presentation</Application>
  <PresentationFormat>Widescreen</PresentationFormat>
  <Paragraphs>98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SimSun</vt:lpstr>
      <vt:lpstr>Wingdings</vt:lpstr>
      <vt:lpstr>Gill Sans MT</vt:lpstr>
      <vt:lpstr>Gill Sans Light</vt:lpstr>
      <vt:lpstr>Yu Gothic UI Light</vt:lpstr>
      <vt:lpstr>Gill Sans MT</vt:lpstr>
      <vt:lpstr>Times New Roman</vt:lpstr>
      <vt:lpstr>Gill Sans MT</vt:lpstr>
      <vt:lpstr>Calibri</vt:lpstr>
      <vt:lpstr>Segoe UI</vt:lpstr>
      <vt:lpstr>Calibri Light</vt:lpstr>
      <vt:lpstr>Microsoft YaHei</vt:lpstr>
      <vt:lpstr>Arial Unicode MS</vt:lpstr>
      <vt:lpstr>Office Theme</vt:lpstr>
      <vt:lpstr>1_Office Theme</vt:lpstr>
      <vt:lpstr>SEASONAL MALARIA CHEMOPREVENTION  MONITORING &amp; EVALUATION SUB-GROUP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SMC Campaigns 2020</dc:title>
  <dc:creator>Charlotte Eddis</dc:creator>
  <cp:lastModifiedBy>flex 5 i5</cp:lastModifiedBy>
  <cp:revision>35</cp:revision>
  <dcterms:created xsi:type="dcterms:W3CDTF">2020-09-15T09:31:00Z</dcterms:created>
  <dcterms:modified xsi:type="dcterms:W3CDTF">2025-03-04T09:07:31Z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0x0101004CAEE6EA96BE3E4EB492D463EE6A1F52</vt:lpwstr>
  </property>
  <property fmtid="{D5CDD505-2E9C-101B-9397-08002B2CF9AE}" pid="3" name="ICV">
    <vt:lpwstr>126BF53FC8514680992E34F61D5CFF1B_13</vt:lpwstr>
  </property>
  <property fmtid="{D5CDD505-2E9C-101B-9397-08002B2CF9AE}" pid="4" name="KSOProductBuildVer">
    <vt:lpwstr>2057-12.2.0.20341</vt:lpwstr>
  </property>
</Properties>
</file>