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4"/>
  </p:notesMasterIdLst>
  <p:sldIdLst>
    <p:sldId id="258" r:id="rId4"/>
    <p:sldId id="257" r:id="rId5"/>
    <p:sldId id="260" r:id="rId6"/>
    <p:sldId id="261" r:id="rId7"/>
    <p:sldId id="262" r:id="rId8"/>
    <p:sldId id="263" r:id="rId9"/>
    <p:sldId id="264" r:id="rId10"/>
    <p:sldId id="265" r:id="rId11"/>
    <p:sldId id="266" r:id="rId12"/>
    <p:sldId id="271" r:id="rId13"/>
    <p:sldId id="272" r:id="rId15"/>
    <p:sldId id="270" r:id="rId16"/>
    <p:sldId id="267" r:id="rId17"/>
    <p:sldId id="268" r:id="rId18"/>
    <p:sldId id="269" r:id="rId19"/>
    <p:sldId id="273" r:id="rId20"/>
    <p:sldId id="25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p:scale>
          <a:sx n="75" d="100"/>
          <a:sy n="75" d="100"/>
        </p:scale>
        <p:origin x="31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CED96-068A-4274-8614-CE8858D45159}" type="datetimeFigureOut">
              <a:rPr lang="fr-FR" smtClean="0"/>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BC96-224C-4F47-B1D0-6020CB55D1D9}"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2192000" cy="2614065"/>
          </a:xfrm>
        </p:spPr>
        <p:txBody>
          <a:bodyPr anchor="b"/>
          <a:lstStyle>
            <a:lvl1pPr algn="ctr">
              <a:defRPr sz="6000" b="1" baseline="30000"/>
            </a:lvl1pPr>
          </a:lstStyle>
          <a:p>
            <a:r>
              <a:rPr lang="en-GB" dirty="0"/>
              <a:t>12th SMC Alliance Meeting </a:t>
            </a:r>
            <a:br>
              <a:rPr lang="en-GB" dirty="0"/>
            </a:br>
            <a:r>
              <a:rPr lang="en-GB" dirty="0"/>
              <a:t>Lomé - Togo</a:t>
            </a:r>
            <a:br>
              <a:rPr lang="en-GB" dirty="0"/>
            </a:br>
            <a:r>
              <a:rPr lang="en-GB" dirty="0"/>
              <a:t>Feb 25 – 28, 2025  </a:t>
            </a:r>
            <a:endParaRPr lang="fr-CH" dirty="0"/>
          </a:p>
        </p:txBody>
      </p:sp>
      <p:sp>
        <p:nvSpPr>
          <p:cNvPr id="3" name="Subtitle 2"/>
          <p:cNvSpPr>
            <a:spLocks noGrp="1"/>
          </p:cNvSpPr>
          <p:nvPr>
            <p:ph type="subTitle" idx="1" hasCustomPrompt="1"/>
          </p:nvPr>
        </p:nvSpPr>
        <p:spPr>
          <a:xfrm>
            <a:off x="189186" y="4051739"/>
            <a:ext cx="11776842" cy="977463"/>
          </a:xfrm>
        </p:spPr>
        <p:txBody>
          <a:bodyPr>
            <a:no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Merci, </a:t>
            </a:r>
            <a:r>
              <a:rPr lang="fr-CH" dirty="0" err="1"/>
              <a:t>Akpe</a:t>
            </a:r>
            <a:r>
              <a:rPr lang="fr-CH" dirty="0"/>
              <a:t>, </a:t>
            </a:r>
            <a:r>
              <a:rPr lang="fr-CH" dirty="0" err="1"/>
              <a:t>Thank</a:t>
            </a:r>
            <a:r>
              <a:rPr lang="fr-CH" dirty="0"/>
              <a:t> </a:t>
            </a:r>
            <a:r>
              <a:rPr lang="fr-CH" dirty="0" err="1"/>
              <a:t>you</a:t>
            </a:r>
            <a:r>
              <a:rPr lang="fr-CH" dirty="0"/>
              <a:t>, </a:t>
            </a:r>
            <a:r>
              <a:rPr lang="fr-CH" dirty="0" err="1"/>
              <a:t>Obrigado</a:t>
            </a:r>
            <a:endParaRPr lang="fr-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7" name="Date Placeholder 6"/>
          <p:cNvSpPr>
            <a:spLocks noGrp="1"/>
          </p:cNvSpPr>
          <p:nvPr>
            <p:ph type="dt" sz="half" idx="10"/>
          </p:nvPr>
        </p:nvSpPr>
        <p:spPr/>
        <p:txBody>
          <a:bodyPr/>
          <a:lstStyle/>
          <a:p>
            <a:fld id="{FBE2F93B-52B7-4A7C-AE6A-2B400351248C}" type="datetimeFigureOut">
              <a:rPr lang="fr-CH" smtClean="0"/>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FBE2F93B-52B7-4A7C-AE6A-2B400351248C}" type="datetimeFigureOut">
              <a:rPr lang="fr-CH" smtClean="0"/>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74208"/>
          </a:xfrm>
        </p:spPr>
        <p:txBody>
          <a:bodyPr>
            <a:noAutofit/>
          </a:bodyPr>
          <a:lstStyle>
            <a:lvl1pPr>
              <a:defRPr sz="5400" baseline="30000"/>
            </a:lvl1pPr>
          </a:lstStyle>
          <a:p>
            <a:pPr algn="ctr"/>
            <a:r>
              <a:rPr lang="en-US" sz="4400" dirty="0"/>
              <a:t>Title of slide</a:t>
            </a:r>
            <a:endParaRPr lang="en-US" sz="4400"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pic>
        <p:nvPicPr>
          <p:cNvPr id="5" name="Picture 6" descr="Une image contenant clipart, texte, Emblème, symbole&#10;&#10;Description générée automatiqu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7468" y="6025332"/>
            <a:ext cx="1099866"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4667" y="6163733"/>
            <a:ext cx="998268" cy="65969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2F93B-52B7-4A7C-AE6A-2B400351248C}" type="datetimeFigureOut">
              <a:rPr lang="fr-CH" smtClean="0"/>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Click to edit Master title style</a:t>
            </a:r>
            <a:endParaRPr lang="fr-CH"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pic>
        <p:nvPicPr>
          <p:cNvPr id="5" name="Picture 6" descr="Une image contenant clipart, texte, Emblème, symbole&#10;&#10;Description générée automatiqu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7468" y="6025332"/>
            <a:ext cx="1099866"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4667" y="6163733"/>
            <a:ext cx="998268" cy="6596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fr-CH"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577443" y="6311900"/>
            <a:ext cx="2743200" cy="365125"/>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21136"/>
            <a:ext cx="1389741" cy="1008296"/>
          </a:xfrm>
          <a:prstGeom prst="rect">
            <a:avLst/>
          </a:prstGeom>
        </p:spPr>
      </p:pic>
      <p:pic>
        <p:nvPicPr>
          <p:cNvPr id="5" name="Picture 6" descr="Une image contenant clipart, texte, Emblème, symbole&#10;&#10;Description générée automatiqu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7468" y="6025332"/>
            <a:ext cx="1099866"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74667" y="6163733"/>
            <a:ext cx="998268" cy="6596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5841759"/>
            <a:ext cx="1389741" cy="1008296"/>
          </a:xfrm>
          <a:prstGeom prst="rect">
            <a:avLst/>
          </a:prstGeom>
        </p:spPr>
      </p:pic>
      <p:pic>
        <p:nvPicPr>
          <p:cNvPr id="6" name="Picture 6" descr="Une image contenant clipart, texte, Emblème, symbole&#10;&#10;Description générée automatiqu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7468" y="6025332"/>
            <a:ext cx="1099866"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74667" y="6163733"/>
            <a:ext cx="998268" cy="6596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893655" y="6198659"/>
            <a:ext cx="1286933" cy="646331"/>
          </a:xfrm>
          <a:prstGeom prst="rect">
            <a:avLst/>
          </a:prstGeom>
          <a:noFill/>
        </p:spPr>
        <p:txBody>
          <a:bodyPr wrap="square" rtlCol="0">
            <a:spAutoFit/>
          </a:bodyPr>
          <a:lstStyle/>
          <a:p>
            <a:r>
              <a:rPr lang="en-US" dirty="0"/>
              <a:t>Logo du pays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687732" y="6169709"/>
            <a:ext cx="1286933" cy="646331"/>
          </a:xfrm>
          <a:prstGeom prst="rect">
            <a:avLst/>
          </a:prstGeom>
          <a:noFill/>
        </p:spPr>
        <p:txBody>
          <a:bodyPr wrap="square" rtlCol="0">
            <a:spAutoFit/>
          </a:bodyPr>
          <a:lstStyle/>
          <a:p>
            <a:r>
              <a:rPr lang="en-US" dirty="0"/>
              <a:t>Logo du pays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endParaRPr lang="fr-CH"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64275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2758" y="5833515"/>
            <a:ext cx="1395184" cy="1012245"/>
          </a:xfrm>
          <a:prstGeom prst="rect">
            <a:avLst/>
          </a:prstGeom>
        </p:spPr>
      </p:pic>
      <p:pic>
        <p:nvPicPr>
          <p:cNvPr id="8" name="Picture 7" descr="Logo&#10;&#10;Description automatically generated"/>
          <p:cNvPicPr>
            <a:picLocks noChangeAspect="1"/>
          </p:cNvPicPr>
          <p:nvPr userDrawn="1"/>
        </p:nvPicPr>
        <p:blipFill rotWithShape="1">
          <a:blip r:embed="rId15">
            <a:extLst>
              <a:ext uri="{28A0092B-C50C-407E-A947-70E740481C1C}">
                <a14:useLocalDpi xmlns:a14="http://schemas.microsoft.com/office/drawing/2010/main" val="0"/>
              </a:ext>
            </a:extLst>
          </a:blip>
          <a:srcRect t="9450" b="14663"/>
          <a:stretch>
            <a:fillRect/>
          </a:stretch>
        </p:blipFill>
        <p:spPr>
          <a:xfrm>
            <a:off x="9809099" y="5927271"/>
            <a:ext cx="1675279" cy="918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2F93B-52B7-4A7C-AE6A-2B400351248C}" type="datetimeFigureOut">
              <a:rPr lang="fr-CH" smtClean="0"/>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7898-E56C-4FC0-B2DB-F3A91A3C8991}" type="slidenum">
              <a:rPr lang="fr-CH" smtClean="0"/>
            </a:fld>
            <a:endParaRPr lang="fr-CH"/>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054" y="5392286"/>
            <a:ext cx="5047891" cy="584776"/>
          </a:xfrm>
        </p:spPr>
        <p:txBody>
          <a:bodyPr>
            <a:normAutofit/>
          </a:bodyPr>
          <a:lstStyle/>
          <a:p>
            <a:pPr algn="ctr"/>
            <a:r>
              <a:rPr lang="en-GB" sz="2400" dirty="0"/>
              <a:t>CAMEROUN</a:t>
            </a:r>
            <a:endParaRPr lang="en-GB" sz="2400" dirty="0"/>
          </a:p>
        </p:txBody>
      </p:sp>
      <p:sp>
        <p:nvSpPr>
          <p:cNvPr id="3" name="TextBox 2"/>
          <p:cNvSpPr txBox="1"/>
          <p:nvPr/>
        </p:nvSpPr>
        <p:spPr>
          <a:xfrm>
            <a:off x="372109" y="2182579"/>
            <a:ext cx="11446933" cy="3107690"/>
          </a:xfrm>
          <a:prstGeom prst="rect">
            <a:avLst/>
          </a:prstGeom>
          <a:noFill/>
          <a:ln>
            <a:solidFill>
              <a:schemeClr val="accent6">
                <a:lumMod val="75000"/>
              </a:schemeClr>
            </a:solidFill>
          </a:ln>
        </p:spPr>
        <p:txBody>
          <a:bodyPr wrap="square" rtlCol="0">
            <a:spAutoFit/>
          </a:bodyPr>
          <a:lstStyle/>
          <a:p>
            <a:pPr algn="ctr"/>
            <a:r>
              <a:rPr lang="fr-FR" sz="3200" b="1" dirty="0"/>
              <a:t>INTEGRATION DANS LA CAMPAGNE CPS DU RECENSEMENT DES  ENFANTS SANS ACTES DE NAISSANCES ET ÉTABLISSEMENT DES ACTES DE NAISSANCES  PAR LE BUREAU NATIONAL DE L’ETAT CIVIL</a:t>
            </a:r>
            <a:endParaRPr lang="fr-FR" sz="3200" b="1" dirty="0"/>
          </a:p>
          <a:p>
            <a:pPr algn="ctr"/>
            <a:r>
              <a:rPr lang="fr-FR" sz="2000" i="1" dirty="0"/>
              <a:t>Par</a:t>
            </a:r>
            <a:r>
              <a:rPr lang="fr-FR" sz="2000" dirty="0"/>
              <a:t> :</a:t>
            </a:r>
            <a:endParaRPr lang="fr-FR" sz="2000" dirty="0"/>
          </a:p>
          <a:p>
            <a:pPr algn="ctr"/>
            <a:r>
              <a:rPr lang="fr-FR" sz="2000" dirty="0"/>
              <a:t>Dr Dominique BOMBA AMOUGOU</a:t>
            </a:r>
            <a:endParaRPr lang="fr-FR" sz="2000" dirty="0"/>
          </a:p>
          <a:p>
            <a:pPr algn="ctr"/>
            <a:r>
              <a:rPr lang="fr-FR" sz="2000" dirty="0"/>
              <a:t>MD, MPH, </a:t>
            </a:r>
            <a:endParaRPr lang="fr-FR" sz="2000" dirty="0"/>
          </a:p>
          <a:p>
            <a:pPr algn="ctr"/>
            <a:r>
              <a:rPr lang="fr-FR" sz="2000" b="1" dirty="0"/>
              <a:t>CHEF SECTION PREVENTION</a:t>
            </a:r>
            <a:endParaRPr lang="fr-FR" sz="2000" b="1" dirty="0"/>
          </a:p>
          <a:p>
            <a:pPr algn="ctr"/>
            <a:r>
              <a:rPr lang="fr-FR" sz="2000" b="1" dirty="0">
                <a:solidFill>
                  <a:srgbClr val="FF0000"/>
                </a:solidFill>
              </a:rPr>
              <a:t>PROGRAMME NATIONAL DE LUTTE CONTRE LE PALUDISME</a:t>
            </a:r>
            <a:endParaRPr lang="fr-FR" sz="2000" b="1" dirty="0">
              <a:solidFill>
                <a:srgbClr val="FF0000"/>
              </a:solidFill>
            </a:endParaRPr>
          </a:p>
        </p:txBody>
      </p:sp>
      <p:sp>
        <p:nvSpPr>
          <p:cNvPr id="4" name="Title 1"/>
          <p:cNvSpPr txBox="1"/>
          <p:nvPr/>
        </p:nvSpPr>
        <p:spPr>
          <a:xfrm>
            <a:off x="0" y="0"/>
            <a:ext cx="12192000" cy="2080895"/>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endParaRPr lang="fr-FR" sz="2300" dirty="0"/>
          </a:p>
          <a:p>
            <a:pPr algn="ctr"/>
            <a:r>
              <a:rPr lang="fr-FR" sz="3200" dirty="0"/>
              <a:t>Réunion annuelle de l'Alliance SMC</a:t>
            </a:r>
            <a:r>
              <a:rPr lang="en-GB" sz="3200" dirty="0"/>
              <a:t> 2025</a:t>
            </a:r>
            <a:br>
              <a:rPr lang="en-GB" sz="3200" dirty="0"/>
            </a:br>
            <a:endParaRPr lang="en-GB" sz="3200" dirty="0"/>
          </a:p>
          <a:p>
            <a:pPr algn="ctr"/>
            <a:r>
              <a:rPr lang="en-GB" sz="1800" dirty="0"/>
              <a:t>Lomé – Togo </a:t>
            </a:r>
            <a:br>
              <a:rPr lang="en-GB" sz="1800" dirty="0"/>
            </a:br>
            <a:br>
              <a:rPr lang="en-GB" sz="3200" dirty="0"/>
            </a:br>
            <a:r>
              <a:rPr lang="en-GB" sz="1400" dirty="0"/>
              <a:t>25 – 28 </a:t>
            </a:r>
            <a:r>
              <a:rPr lang="en-US" sz="1400"/>
              <a:t>février</a:t>
            </a:r>
            <a:r>
              <a:rPr lang="en-GB" sz="1400"/>
              <a:t> </a:t>
            </a:r>
            <a:r>
              <a:rPr lang="en-GB" sz="1400" dirty="0"/>
              <a:t>2025</a:t>
            </a:r>
            <a:endParaRPr lang="en-GB"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204474"/>
            <a:ext cx="12192000" cy="2177519"/>
          </a:xfrm>
          <a:prstGeom prst="rect">
            <a:avLst/>
          </a:prstGeom>
          <a:noFill/>
        </p:spPr>
        <p:txBody>
          <a:bodyPr wrap="square">
            <a:spAutoFit/>
          </a:bodyPr>
          <a:lstStyle/>
          <a:p>
            <a:pPr lvl="0">
              <a:lnSpc>
                <a:spcPct val="114000"/>
              </a:lnSpc>
              <a:buNone/>
            </a:pP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COMMENT ?</a:t>
            </a:r>
            <a:endPar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Forte Volonté politique</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Tenues de plusieurs réunions de concertations et élaboration de la stratégie d’intégration</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b="1" dirty="0">
                <a:solidFill>
                  <a:prstClr val="black"/>
                </a:solidFill>
                <a:latin typeface="Calibri" panose="020F0502020204030204"/>
                <a:sym typeface="Arial" panose="020B0604020202020204"/>
              </a:rPr>
              <a:t>Intégration dans les outils existants de la CPS</a:t>
            </a:r>
            <a:endParaRPr lang="fr-FR" sz="2000" b="1" dirty="0">
              <a:solidFill>
                <a:prstClr val="black"/>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Intégration des messages</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Analyses des données quotidiennement avec les équipes régionales du BUNEC</a:t>
            </a:r>
            <a:endParaRPr lang="fr-FR" sz="2000" dirty="0">
              <a:solidFill>
                <a:schemeClr val="bg2">
                  <a:lumMod val="90000"/>
                </a:schemeClr>
              </a:solidFill>
              <a:latin typeface="Calibri" panose="020F0502020204030204"/>
              <a:sym typeface="Arial" panose="020B0604020202020204"/>
            </a:endParaRPr>
          </a:p>
        </p:txBody>
      </p:sp>
      <p:pic>
        <p:nvPicPr>
          <p:cNvPr id="3" name="Capture d’écran 2024-05-14 à 09.59.10.png" descr="Capture d’écran 2024-05-14 à 09.59.10.png"/>
          <p:cNvPicPr>
            <a:picLocks noChangeAspect="1"/>
          </p:cNvPicPr>
          <p:nvPr/>
        </p:nvPicPr>
        <p:blipFill>
          <a:blip r:embed="rId1"/>
          <a:srcRect/>
          <a:stretch>
            <a:fillRect/>
          </a:stretch>
        </p:blipFill>
        <p:spPr>
          <a:xfrm>
            <a:off x="5281770" y="1267326"/>
            <a:ext cx="4480297" cy="5590674"/>
          </a:xfrm>
          <a:prstGeom prst="rect">
            <a:avLst/>
          </a:prstGeom>
          <a:ln w="12700">
            <a:miter lim="400000"/>
            <a:headEnd/>
            <a:tailEnd/>
          </a:ln>
        </p:spPr>
      </p:pic>
      <p:sp>
        <p:nvSpPr>
          <p:cNvPr id="4" name="Oval 3"/>
          <p:cNvSpPr/>
          <p:nvPr/>
        </p:nvSpPr>
        <p:spPr>
          <a:xfrm>
            <a:off x="5106692" y="2386739"/>
            <a:ext cx="1395707" cy="5346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apture d’écran 2024-05-14 à 11.32.14.png" descr="Capture d’écran 2024-05-14 à 11.32.14.png"/>
          <p:cNvPicPr>
            <a:picLocks noChangeAspect="1"/>
          </p:cNvPicPr>
          <p:nvPr/>
        </p:nvPicPr>
        <p:blipFill>
          <a:blip r:embed="rId2"/>
          <a:srcRect l="1" t="2373" r="7219"/>
          <a:stretch>
            <a:fillRect/>
          </a:stretch>
        </p:blipFill>
        <p:spPr>
          <a:xfrm>
            <a:off x="143933" y="3325867"/>
            <a:ext cx="4289425" cy="3256802"/>
          </a:xfrm>
          <a:prstGeom prst="rect">
            <a:avLst/>
          </a:prstGeom>
          <a:ln w="12700">
            <a:miter lim="400000"/>
            <a:headEnd/>
            <a:tailEnd/>
          </a:ln>
        </p:spPr>
      </p:pic>
      <p:sp>
        <p:nvSpPr>
          <p:cNvPr id="7" name="Oval 6"/>
          <p:cNvSpPr/>
          <p:nvPr/>
        </p:nvSpPr>
        <p:spPr>
          <a:xfrm>
            <a:off x="1087967" y="3647429"/>
            <a:ext cx="384175" cy="57849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apture d’écran 2024-05-14 à 09.51.07.png" descr="Capture d’écran 2024-05-14 à 09.51.07.png"/>
          <p:cNvPicPr>
            <a:picLocks noChangeAspect="1"/>
          </p:cNvPicPr>
          <p:nvPr/>
        </p:nvPicPr>
        <p:blipFill>
          <a:blip r:embed="rId3"/>
          <a:stretch>
            <a:fillRect/>
          </a:stretch>
        </p:blipFill>
        <p:spPr>
          <a:xfrm>
            <a:off x="1928281" y="3739375"/>
            <a:ext cx="10263719" cy="3118625"/>
          </a:xfrm>
          <a:prstGeom prst="rect">
            <a:avLst/>
          </a:prstGeom>
          <a:ln w="12700">
            <a:miter lim="400000"/>
            <a:headEnd/>
            <a:tailEnd/>
          </a:ln>
        </p:spPr>
      </p:pic>
      <p:sp>
        <p:nvSpPr>
          <p:cNvPr id="9" name="Oval 8"/>
          <p:cNvSpPr/>
          <p:nvPr/>
        </p:nvSpPr>
        <p:spPr>
          <a:xfrm>
            <a:off x="2039555" y="3555014"/>
            <a:ext cx="1826390" cy="5346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250" fill="hold"/>
                                        <p:tgtEl>
                                          <p:spTgt spid="3"/>
                                        </p:tgtEl>
                                        <p:attrNameLst>
                                          <p:attrName>ppt_x</p:attrName>
                                        </p:attrNameLst>
                                      </p:cBhvr>
                                      <p:tavLst>
                                        <p:tav tm="0">
                                          <p:val>
                                            <p:strVal val="#ppt_x"/>
                                          </p:val>
                                        </p:tav>
                                        <p:tav tm="100000">
                                          <p:val>
                                            <p:strVal val="#ppt_x"/>
                                          </p:val>
                                        </p:tav>
                                      </p:tavLst>
                                    </p:anim>
                                    <p:anim calcmode="lin" valueType="num">
                                      <p:cBhvr additive="base">
                                        <p:cTn id="11" dur="125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ppt_x"/>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35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204474"/>
            <a:ext cx="12192000" cy="2177519"/>
          </a:xfrm>
          <a:prstGeom prst="rect">
            <a:avLst/>
          </a:prstGeom>
          <a:noFill/>
        </p:spPr>
        <p:txBody>
          <a:bodyPr wrap="square">
            <a:spAutoFit/>
          </a:bodyPr>
          <a:lstStyle/>
          <a:p>
            <a:pPr lvl="0">
              <a:lnSpc>
                <a:spcPct val="114000"/>
              </a:lnSpc>
              <a:buNone/>
            </a:pPr>
            <a:r>
              <a:rPr lang="fr-FR" sz="2000" b="1" dirty="0">
                <a:solidFill>
                  <a:schemeClr val="accent6"/>
                </a:solidFill>
                <a:latin typeface="Calibri" panose="020F0502020204030204" pitchFamily="34" charset="0"/>
                <a:ea typeface="Calibri" panose="020F0502020204030204" pitchFamily="34" charset="0"/>
                <a:cs typeface="Calibri" panose="020F0502020204030204" pitchFamily="34" charset="0"/>
              </a:rPr>
              <a:t>COMMENT ?</a:t>
            </a:r>
            <a:endParaRPr lang="fr-FR" sz="2000" b="1"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Forte Volonté politique</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Tenues de plusieurs réunions de concertations et élaboration de la stratégie d’intégration</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Intégration dans les outils existants de la CPS</a:t>
            </a:r>
            <a:endParaRPr lang="fr-FR" sz="2000" dirty="0">
              <a:solidFill>
                <a:schemeClr val="bg2">
                  <a:lumMod val="90000"/>
                </a:schemeClr>
              </a:solidFill>
              <a:latin typeface="Calibri" panose="020F0502020204030204"/>
              <a:sym typeface="Arial" panose="020B0604020202020204"/>
            </a:endParaRPr>
          </a:p>
          <a:p>
            <a:pPr marL="342900" lvl="0" indent="-342900">
              <a:lnSpc>
                <a:spcPct val="114000"/>
              </a:lnSpc>
              <a:buFontTx/>
              <a:buChar char="-"/>
            </a:pPr>
            <a:r>
              <a:rPr lang="fr-FR" sz="2000" b="1" dirty="0">
                <a:solidFill>
                  <a:prstClr val="black"/>
                </a:solidFill>
                <a:latin typeface="Calibri" panose="020F0502020204030204"/>
                <a:sym typeface="Arial" panose="020B0604020202020204"/>
              </a:rPr>
              <a:t>Intégration des messages</a:t>
            </a:r>
            <a:endParaRPr lang="fr-FR" sz="2000" b="1" dirty="0">
              <a:solidFill>
                <a:prstClr val="black"/>
              </a:solidFill>
              <a:latin typeface="Calibri" panose="020F0502020204030204"/>
              <a:sym typeface="Arial" panose="020B0604020202020204"/>
            </a:endParaRPr>
          </a:p>
          <a:p>
            <a:pPr marL="342900" lvl="0" indent="-342900">
              <a:lnSpc>
                <a:spcPct val="114000"/>
              </a:lnSpc>
              <a:buFontTx/>
              <a:buChar char="-"/>
            </a:pPr>
            <a:r>
              <a:rPr lang="fr-FR" sz="2000" dirty="0">
                <a:solidFill>
                  <a:schemeClr val="bg2">
                    <a:lumMod val="90000"/>
                  </a:schemeClr>
                </a:solidFill>
                <a:latin typeface="Calibri" panose="020F0502020204030204"/>
                <a:sym typeface="Arial" panose="020B0604020202020204"/>
              </a:rPr>
              <a:t>Analyses des données quotidiennement avec les équipes régionales du BUNEC</a:t>
            </a:r>
            <a:endParaRPr lang="fr-FR" sz="2000" dirty="0">
              <a:solidFill>
                <a:schemeClr val="bg2">
                  <a:lumMod val="90000"/>
                </a:schemeClr>
              </a:solidFill>
              <a:latin typeface="Calibri" panose="020F0502020204030204"/>
              <a:sym typeface="Arial" panose="020B0604020202020204"/>
            </a:endParaRPr>
          </a:p>
        </p:txBody>
      </p:sp>
      <p:sp>
        <p:nvSpPr>
          <p:cNvPr id="9" name="TextBox 8"/>
          <p:cNvSpPr txBox="1"/>
          <p:nvPr/>
        </p:nvSpPr>
        <p:spPr>
          <a:xfrm>
            <a:off x="256673" y="3381993"/>
            <a:ext cx="11678653" cy="2951642"/>
          </a:xfrm>
          <a:prstGeom prst="rect">
            <a:avLst/>
          </a:prstGeom>
          <a:noFill/>
          <a:ln>
            <a:solidFill>
              <a:schemeClr val="accent6">
                <a:lumMod val="50000"/>
              </a:schemeClr>
            </a:solidFill>
          </a:ln>
        </p:spPr>
        <p:txBody>
          <a:bodyPr wrap="square">
            <a:spAutoFit/>
          </a:bodyPr>
          <a:lstStyle/>
          <a:p>
            <a:pPr>
              <a:lnSpc>
                <a:spcPct val="107000"/>
              </a:lnSpc>
              <a:spcAft>
                <a:spcPts val="800"/>
              </a:spcAft>
            </a:pPr>
            <a:r>
              <a:rPr lang="fr-CH" sz="1800" b="1" dirty="0">
                <a:effectLst/>
                <a:latin typeface="Calibri" panose="020F0502020204030204" pitchFamily="34" charset="0"/>
                <a:ea typeface="Calibri" panose="020F0502020204030204" pitchFamily="34" charset="0"/>
                <a:cs typeface="Times New Roman" panose="02020603050405020304" pitchFamily="18" charset="0"/>
              </a:rPr>
              <a:t> </a:t>
            </a:r>
            <a:r>
              <a:rPr lang="fr-CH"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Chers parents, rapprochons nous de la Mairie pour déclarer la naissance de chaque enfant dans les 90 jours qui suivent son arrivée dans notre famille. Un enfant sans acte de naissance n’est pas reconnu dans les administrations publiques (</a:t>
            </a:r>
            <a:r>
              <a:rPr lang="fr-CH"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Ngomna</a:t>
            </a:r>
            <a:r>
              <a:rPr lang="fr-CH"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b="1" dirty="0">
                <a:effectLst/>
                <a:latin typeface="Calibri" panose="020F0502020204030204" pitchFamily="34" charset="0"/>
                <a:ea typeface="Calibri" panose="020F0502020204030204" pitchFamily="34" charset="0"/>
                <a:cs typeface="Times New Roman" panose="02020603050405020304" pitchFamily="18" charset="0"/>
              </a:rPr>
              <a:t>Chaque enfant qui naît dans ma communauté doit être déclaré à l’Etat Civil dans les 90 jours. Chers parents c’est un devoir pour chacun de nous lorsque la famille s’agrandit avec un ou plusieurs nouveaux bébés. Déclarons les tous pour qu’ils aient chacun un acte de naissance.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b="1" dirty="0">
                <a:effectLst/>
                <a:latin typeface="Calibri" panose="020F0502020204030204" pitchFamily="34" charset="0"/>
                <a:ea typeface="Calibri" panose="020F0502020204030204" pitchFamily="34" charset="0"/>
                <a:cs typeface="Times New Roman" panose="02020603050405020304" pitchFamily="18" charset="0"/>
              </a:rPr>
              <a:t>L’acte de naissance est le document qui  permet à chaque enfant d’exister et d’être reconnu dans les administrations publiques. Pour cela,  chaque chef de ménage, responsable d’enfant doit déclarer la naissance de tout enfant dans son ménage dans les 90 jours qui suivent sa naissance au centre d’Etat Civil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204474"/>
            <a:ext cx="12192000" cy="4650740"/>
          </a:xfrm>
          <a:prstGeom prst="rect">
            <a:avLst/>
          </a:prstGeom>
          <a:noFill/>
        </p:spPr>
        <p:txBody>
          <a:bodyPr wrap="square">
            <a:spAutoFit/>
          </a:bodyPr>
          <a:lstStyle/>
          <a:p>
            <a:pPr lvl="0">
              <a:lnSpc>
                <a:spcPct val="114000"/>
              </a:lnSpc>
              <a:buNone/>
            </a:pPr>
            <a:r>
              <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rPr>
              <a:t>A - Résultats-clés dans la Région de l’Extrême-nord.</a:t>
            </a:r>
            <a:endPar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endPar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r>
              <a:rPr lang="fr-FR" sz="2000" b="1" dirty="0">
                <a:latin typeface="Calibri" panose="020F0502020204030204" pitchFamily="34" charset="0"/>
                <a:ea typeface="Calibri" panose="020F0502020204030204" pitchFamily="34" charset="0"/>
                <a:cs typeface="Calibri" panose="020F0502020204030204" pitchFamily="34" charset="0"/>
              </a:rPr>
              <a:t>Nombre de ménages visités : 622 323</a:t>
            </a:r>
            <a:endParaRPr lang="fr-FR" sz="2000" b="1" dirty="0">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r>
              <a:rPr lang="fr-FR" sz="2000" b="1" dirty="0">
                <a:latin typeface="Calibri" panose="020F0502020204030204" pitchFamily="34" charset="0"/>
                <a:ea typeface="Calibri" panose="020F0502020204030204" pitchFamily="34" charset="0"/>
                <a:cs typeface="Calibri" panose="020F0502020204030204" pitchFamily="34" charset="0"/>
              </a:rPr>
              <a:t>Nombre d’enfants sans actes de naissance : 145 561</a:t>
            </a:r>
            <a:endParaRPr lang="fr-FR" sz="2000" b="1" dirty="0">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r>
              <a:rPr lang="fr-FR" sz="2000" b="1" dirty="0">
                <a:latin typeface="Calibri" panose="020F0502020204030204" pitchFamily="34" charset="0"/>
                <a:ea typeface="Calibri" panose="020F0502020204030204" pitchFamily="34" charset="0"/>
                <a:cs typeface="Calibri" panose="020F0502020204030204" pitchFamily="34" charset="0"/>
              </a:rPr>
              <a:t>Nombre d’enfants sans actes âgés de 0 à 90 jours : 26 702</a:t>
            </a:r>
            <a:endParaRPr lang="fr-FR" sz="2000" b="1"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14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23.38% d’enfants dans les 622 323 ménages visités ont été recensé comme n’ayant pas d’actes de naissance lors du cycle 1 de la CPS dans cette Région ;</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14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18.34% d’enfants n’ayant pas d’actes de naissance avaient entre 0 et 90 jours.</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14000"/>
              </a:lnSpc>
              <a:buFont typeface="Wingdings" panose="05000000000000000000" pitchFamily="2" charset="2"/>
              <a:buChar char="§"/>
            </a:pPr>
            <a:endParaRPr lang="fr-FR" sz="2000" dirty="0">
              <a:latin typeface="Calibri" panose="020F0502020204030204" pitchFamily="34" charset="0"/>
              <a:ea typeface="Calibri" panose="020F0502020204030204" pitchFamily="34" charset="0"/>
              <a:cs typeface="Calibri" panose="020F0502020204030204" pitchFamily="34" charset="0"/>
            </a:endParaRPr>
          </a:p>
          <a:p>
            <a:pPr lvl="0">
              <a:lnSpc>
                <a:spcPct val="114000"/>
              </a:lnSpc>
            </a:pPr>
            <a:r>
              <a:rPr lang="fr-FR" sz="2000" b="1" dirty="0">
                <a:latin typeface="Calibri" panose="020F0502020204030204" pitchFamily="34" charset="0"/>
                <a:ea typeface="Calibri" panose="020F0502020204030204" pitchFamily="34" charset="0"/>
                <a:cs typeface="Calibri" panose="020F0502020204030204" pitchFamily="34" charset="0"/>
              </a:rPr>
              <a:t>Nombre d’actes établis</a:t>
            </a:r>
            <a:endParaRPr lang="fr-FR" sz="2000" b="1" dirty="0">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r>
              <a:rPr lang="fr-FR" sz="2000" dirty="0">
                <a:latin typeface="Calibri" panose="020F0502020204030204" pitchFamily="34" charset="0"/>
                <a:ea typeface="Calibri" panose="020F0502020204030204" pitchFamily="34" charset="0"/>
                <a:cs typeface="Calibri" panose="020F0502020204030204" pitchFamily="34" charset="0"/>
              </a:rPr>
              <a:t> 130 856 actes établis :</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14000"/>
              </a:lnSpc>
              <a:buFont typeface="Wingdings" panose="05000000000000000000" pitchFamily="2" charset="2"/>
              <a:buChar char="Ø"/>
            </a:pPr>
            <a:r>
              <a:rPr lang="fr-FR" sz="2000" dirty="0">
                <a:latin typeface="Calibri" panose="020F0502020204030204" pitchFamily="34" charset="0"/>
                <a:ea typeface="Calibri" panose="020F0502020204030204" pitchFamily="34" charset="0"/>
                <a:cs typeface="Calibri" panose="020F0502020204030204" pitchFamily="34" charset="0"/>
              </a:rPr>
              <a:t>75 657 dans les délais soit 40 145 de sexe masculin, et 35 512 de sexe féminin.</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257175" indent="-257175">
              <a:lnSpc>
                <a:spcPct val="114000"/>
              </a:lnSpc>
              <a:buFont typeface="Wingdings" panose="05000000000000000000" pitchFamily="2" charset="2"/>
              <a:buChar char="Ø"/>
            </a:pPr>
            <a:r>
              <a:rPr lang="fr-FR" sz="2000" dirty="0">
                <a:latin typeface="Calibri" panose="020F0502020204030204" pitchFamily="34" charset="0"/>
                <a:ea typeface="Calibri" panose="020F0502020204030204" pitchFamily="34" charset="0"/>
                <a:cs typeface="Calibri" panose="020F0502020204030204" pitchFamily="34" charset="0"/>
              </a:rPr>
              <a:t>55 199 hors délai soit 31 877 de sexe masculin et 23 322 de sexe féminin.</a:t>
            </a:r>
            <a:endPar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1"/>
          <a:stretch>
            <a:fillRect/>
          </a:stretch>
        </p:blipFill>
        <p:spPr>
          <a:xfrm>
            <a:off x="9601909" y="1384218"/>
            <a:ext cx="1701341" cy="108758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Principaux enseignements tirés en 2024 : Couplage de la CPS à d’autres interventions</a:t>
            </a:r>
            <a:endParaRPr lang="en-US" dirty="0"/>
          </a:p>
        </p:txBody>
      </p:sp>
      <p:sp>
        <p:nvSpPr>
          <p:cNvPr id="5" name="TextBox 4"/>
          <p:cNvSpPr txBox="1"/>
          <p:nvPr/>
        </p:nvSpPr>
        <p:spPr>
          <a:xfrm>
            <a:off x="0" y="1204474"/>
            <a:ext cx="12192000" cy="2896870"/>
          </a:xfrm>
          <a:prstGeom prst="rect">
            <a:avLst/>
          </a:prstGeom>
          <a:noFill/>
        </p:spPr>
        <p:txBody>
          <a:bodyPr wrap="square">
            <a:spAutoFit/>
          </a:bodyPr>
          <a:lstStyle/>
          <a:p>
            <a:pPr algn="just" defTabSz="685800" fontAlgn="auto">
              <a:lnSpc>
                <a:spcPct val="114000"/>
              </a:lnSpc>
              <a:spcBef>
                <a:spcPts val="0"/>
              </a:spcBef>
              <a:spcAft>
                <a:spcPts val="0"/>
              </a:spcAft>
              <a:defRPr/>
            </a:pPr>
            <a:r>
              <a:rPr lang="fr-FR" sz="2000" b="1" dirty="0">
                <a:solidFill>
                  <a:srgbClr val="7030A0"/>
                </a:solidFill>
                <a:latin typeface="Calibri" panose="020F0502020204030204"/>
                <a:ea typeface="+mn-ea"/>
              </a:rPr>
              <a:t>B- Résultats-clés dans la Région du Nord.</a:t>
            </a:r>
            <a:endParaRPr lang="fr-FR" sz="2000" b="1" dirty="0">
              <a:solidFill>
                <a:srgbClr val="7030A0"/>
              </a:solidFill>
              <a:latin typeface="Calibri" panose="020F0502020204030204"/>
              <a:ea typeface="+mn-ea"/>
            </a:endParaRPr>
          </a:p>
          <a:p>
            <a:pPr algn="just" defTabSz="685800" fontAlgn="auto">
              <a:lnSpc>
                <a:spcPct val="114000"/>
              </a:lnSpc>
              <a:spcBef>
                <a:spcPts val="0"/>
              </a:spcBef>
              <a:spcAft>
                <a:spcPts val="0"/>
              </a:spcAft>
              <a:defRPr/>
            </a:pPr>
            <a:r>
              <a:rPr lang="fr-FR" sz="2000" dirty="0">
                <a:solidFill>
                  <a:prstClr val="black"/>
                </a:solidFill>
                <a:latin typeface="Calibri" panose="020F0502020204030204"/>
                <a:ea typeface="+mn-ea"/>
              </a:rPr>
              <a:t>Nombre d’enfants sans actes de naissance : 136 476;</a:t>
            </a:r>
            <a:endParaRPr lang="fr-FR" sz="2000" dirty="0">
              <a:solidFill>
                <a:prstClr val="black"/>
              </a:solidFill>
              <a:latin typeface="Calibri" panose="020F0502020204030204"/>
              <a:ea typeface="+mn-ea"/>
            </a:endParaRPr>
          </a:p>
          <a:p>
            <a:pPr algn="just" defTabSz="685800" fontAlgn="auto">
              <a:lnSpc>
                <a:spcPct val="114000"/>
              </a:lnSpc>
              <a:spcBef>
                <a:spcPts val="0"/>
              </a:spcBef>
              <a:spcAft>
                <a:spcPts val="0"/>
              </a:spcAft>
              <a:defRPr/>
            </a:pPr>
            <a:r>
              <a:rPr lang="fr-FR" sz="2000" dirty="0">
                <a:solidFill>
                  <a:prstClr val="black"/>
                </a:solidFill>
                <a:latin typeface="Calibri" panose="020F0502020204030204"/>
                <a:ea typeface="+mn-ea"/>
              </a:rPr>
              <a:t>Nombre d’enfants de 0 à 90 jours sans actes de naissance : 23 148;</a:t>
            </a:r>
            <a:endParaRPr lang="fr-FR" sz="2000" dirty="0">
              <a:solidFill>
                <a:prstClr val="black"/>
              </a:solidFill>
              <a:latin typeface="Calibri" panose="020F0502020204030204"/>
              <a:ea typeface="+mn-ea"/>
            </a:endParaRPr>
          </a:p>
          <a:p>
            <a:pPr marL="257175" indent="-257175" algn="just" defTabSz="685800" fontAlgn="auto">
              <a:lnSpc>
                <a:spcPct val="114000"/>
              </a:lnSpc>
              <a:spcBef>
                <a:spcPts val="0"/>
              </a:spcBef>
              <a:spcAft>
                <a:spcPts val="0"/>
              </a:spcAft>
              <a:buFont typeface="Wingdings" panose="05000000000000000000" pitchFamily="2" charset="2"/>
              <a:buChar char="§"/>
              <a:defRPr/>
            </a:pPr>
            <a:r>
              <a:rPr lang="fr-FR" sz="2000" dirty="0">
                <a:solidFill>
                  <a:prstClr val="black"/>
                </a:solidFill>
                <a:latin typeface="Calibri" panose="020F0502020204030204"/>
                <a:ea typeface="+mn-ea"/>
              </a:rPr>
              <a:t>16.96% d’enfants recensés sur les 136 476 étaient âgés de 0 à 90 jours.</a:t>
            </a:r>
            <a:endParaRPr lang="fr-FR" sz="2000" dirty="0">
              <a:solidFill>
                <a:prstClr val="black"/>
              </a:solidFill>
              <a:latin typeface="Calibri" panose="020F0502020204030204"/>
              <a:ea typeface="+mn-ea"/>
            </a:endParaRPr>
          </a:p>
          <a:p>
            <a:pPr algn="just" defTabSz="685800" fontAlgn="auto">
              <a:lnSpc>
                <a:spcPct val="114000"/>
              </a:lnSpc>
              <a:spcBef>
                <a:spcPts val="0"/>
              </a:spcBef>
              <a:spcAft>
                <a:spcPts val="0"/>
              </a:spcAft>
              <a:defRPr/>
            </a:pPr>
            <a:endParaRPr lang="fr-FR" sz="2000" dirty="0">
              <a:solidFill>
                <a:prstClr val="black"/>
              </a:solidFill>
              <a:latin typeface="Calibri" panose="020F0502020204030204"/>
              <a:ea typeface="+mn-ea"/>
            </a:endParaRPr>
          </a:p>
          <a:p>
            <a:pPr marL="257175" indent="-257175" algn="just" defTabSz="685800" fontAlgn="auto">
              <a:lnSpc>
                <a:spcPct val="114000"/>
              </a:lnSpc>
              <a:spcBef>
                <a:spcPts val="0"/>
              </a:spcBef>
              <a:spcAft>
                <a:spcPts val="0"/>
              </a:spcAft>
              <a:buFont typeface="Wingdings" panose="05000000000000000000" pitchFamily="2" charset="2"/>
              <a:buChar char="§"/>
              <a:defRPr/>
            </a:pPr>
            <a:endParaRPr lang="fr-FR" sz="2000" dirty="0">
              <a:solidFill>
                <a:prstClr val="black"/>
              </a:solidFill>
              <a:latin typeface="Calibri" panose="020F0502020204030204"/>
              <a:ea typeface="+mn-ea"/>
            </a:endParaRPr>
          </a:p>
          <a:p>
            <a:pPr algn="just" defTabSz="685800" fontAlgn="auto">
              <a:lnSpc>
                <a:spcPct val="114000"/>
              </a:lnSpc>
              <a:spcBef>
                <a:spcPts val="0"/>
              </a:spcBef>
              <a:spcAft>
                <a:spcPts val="0"/>
              </a:spcAft>
              <a:defRPr/>
            </a:pPr>
            <a:r>
              <a:rPr lang="fr-FR" sz="2000" b="1" dirty="0">
                <a:solidFill>
                  <a:prstClr val="black"/>
                </a:solidFill>
                <a:latin typeface="Calibri" panose="020F0502020204030204"/>
                <a:ea typeface="+mn-ea"/>
              </a:rPr>
              <a:t>Nombre d’actes établis</a:t>
            </a:r>
            <a:endParaRPr lang="fr-FR" sz="2000" b="1" dirty="0">
              <a:solidFill>
                <a:prstClr val="black"/>
              </a:solidFill>
              <a:latin typeface="Calibri" panose="020F0502020204030204"/>
              <a:ea typeface="+mn-ea"/>
            </a:endParaRPr>
          </a:p>
          <a:p>
            <a:pPr algn="just" defTabSz="685800" fontAlgn="auto">
              <a:lnSpc>
                <a:spcPct val="114000"/>
              </a:lnSpc>
              <a:spcBef>
                <a:spcPts val="0"/>
              </a:spcBef>
              <a:spcAft>
                <a:spcPts val="0"/>
              </a:spcAft>
              <a:defRPr/>
            </a:pPr>
            <a:r>
              <a:rPr lang="fr-FR" sz="2000" dirty="0">
                <a:solidFill>
                  <a:prstClr val="black"/>
                </a:solidFill>
                <a:latin typeface="Calibri" panose="020F0502020204030204"/>
                <a:ea typeface="+mn-ea"/>
              </a:rPr>
              <a:t>Actes établis : Environ 25% des naissances enregistrées.</a:t>
            </a:r>
            <a:endParaRPr lang="fr-FR" sz="2000" dirty="0">
              <a:solidFill>
                <a:prstClr val="black"/>
              </a:solidFill>
              <a:latin typeface="Calibri" panose="020F0502020204030204"/>
              <a:ea typeface="+mn-ea"/>
            </a:endParaRPr>
          </a:p>
        </p:txBody>
      </p:sp>
      <p:pic>
        <p:nvPicPr>
          <p:cNvPr id="3" name="Image 2"/>
          <p:cNvPicPr>
            <a:picLocks noChangeAspect="1"/>
          </p:cNvPicPr>
          <p:nvPr/>
        </p:nvPicPr>
        <p:blipFill>
          <a:blip r:embed="rId1"/>
          <a:stretch>
            <a:fillRect/>
          </a:stretch>
        </p:blipFill>
        <p:spPr>
          <a:xfrm>
            <a:off x="9601909" y="1384218"/>
            <a:ext cx="1701341" cy="108758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Principaux enseignements tirés en 2024 : Couplage de la CPS à d’autres interventions</a:t>
            </a:r>
            <a:endParaRPr lang="en-US" dirty="0"/>
          </a:p>
        </p:txBody>
      </p:sp>
      <p:sp>
        <p:nvSpPr>
          <p:cNvPr id="5" name="TextBox 4"/>
          <p:cNvSpPr txBox="1"/>
          <p:nvPr/>
        </p:nvSpPr>
        <p:spPr>
          <a:xfrm>
            <a:off x="0" y="1204474"/>
            <a:ext cx="12192000" cy="3230245"/>
          </a:xfrm>
          <a:prstGeom prst="rect">
            <a:avLst/>
          </a:prstGeom>
          <a:noFill/>
        </p:spPr>
        <p:txBody>
          <a:bodyPr wrap="square">
            <a:spAutoFit/>
          </a:bodyPr>
          <a:lstStyle/>
          <a:p>
            <a:pPr fontAlgn="auto">
              <a:spcBef>
                <a:spcPts val="360"/>
              </a:spcBef>
              <a:spcAft>
                <a:spcPts val="0"/>
              </a:spcAft>
              <a:buClr>
                <a:srgbClr val="000000"/>
              </a:buClr>
              <a:buSzPts val="2400"/>
            </a:pPr>
            <a:r>
              <a:rPr lang="fr-FR" sz="2000" noProof="1">
                <a:solidFill>
                  <a:schemeClr val="dk1"/>
                </a:solidFill>
                <a:latin typeface="Calibri" panose="020F0502020204030204"/>
                <a:ea typeface="Calibri" panose="020F0502020204030204"/>
                <a:cs typeface="Calibri" panose="020F0502020204030204"/>
                <a:sym typeface="Calibri" panose="020F0502020204030204"/>
              </a:rPr>
              <a:t>Quels sont les défis que vous avez dû relever ?</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fontAlgn="auto">
              <a:spcBef>
                <a:spcPts val="360"/>
              </a:spcBef>
              <a:spcAft>
                <a:spcPts val="0"/>
              </a:spcAft>
              <a:buClr>
                <a:srgbClr val="000000"/>
              </a:buClr>
              <a:buSzPts val="2400"/>
            </a:pP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Faible appropriation de l’activité par les CDS;</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Augmentation de l’allocation de travail journalière des acteurs;</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Baisse de la motivation des MD/ASCp du début jusqu’à la fin;</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Faible Implication des acteurs du BUNEC (supervision, logistique, …);</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Discrétion des partenaires qui financent le Paludisme à accompagner le BUNEC;</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marL="342900" indent="-342900" algn="just" fontAlgn="auto">
              <a:spcBef>
                <a:spcPts val="360"/>
              </a:spcBef>
              <a:spcAft>
                <a:spcPts val="0"/>
              </a:spcAft>
              <a:buClr>
                <a:srgbClr val="000000"/>
              </a:buClr>
              <a:buSzPts val="2400"/>
              <a:buFontTx/>
              <a:buChar char="-"/>
            </a:pPr>
            <a:r>
              <a:rPr lang="fr-FR" sz="2000" noProof="1">
                <a:solidFill>
                  <a:schemeClr val="dk1"/>
                </a:solidFill>
                <a:latin typeface="Calibri" panose="020F0502020204030204"/>
                <a:ea typeface="Calibri" panose="020F0502020204030204"/>
                <a:cs typeface="Calibri" panose="020F0502020204030204"/>
                <a:sym typeface="Calibri" panose="020F0502020204030204"/>
              </a:rPr>
              <a:t>Absence d’intégration de l’enregistrement des décès à la stratégie…</a:t>
            </a: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a:p>
            <a:pPr fontAlgn="auto">
              <a:spcBef>
                <a:spcPts val="360"/>
              </a:spcBef>
              <a:spcAft>
                <a:spcPts val="0"/>
              </a:spcAft>
              <a:buClr>
                <a:srgbClr val="000000"/>
              </a:buClr>
              <a:buSzPts val="2400"/>
            </a:pPr>
            <a:endParaRPr lang="fr-FR" sz="2000"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Principaux enseignements tirés en 2024 : Couplage de la CPS à d’autres interventions</a:t>
            </a:r>
            <a:endParaRPr lang="en-US" dirty="0"/>
          </a:p>
        </p:txBody>
      </p:sp>
      <p:sp>
        <p:nvSpPr>
          <p:cNvPr id="5" name="TextBox 4"/>
          <p:cNvSpPr txBox="1"/>
          <p:nvPr/>
        </p:nvSpPr>
        <p:spPr>
          <a:xfrm>
            <a:off x="0" y="2613392"/>
            <a:ext cx="9093200" cy="2553335"/>
          </a:xfrm>
          <a:prstGeom prst="rect">
            <a:avLst/>
          </a:prstGeom>
          <a:noFill/>
        </p:spPr>
        <p:txBody>
          <a:bodyPr wrap="square">
            <a:spAutoFit/>
          </a:bodyPr>
          <a:lstStyle/>
          <a:p>
            <a:r>
              <a:rPr lang="en-US" sz="2000" b="1" dirty="0">
                <a:solidFill>
                  <a:schemeClr val="accent6"/>
                </a:solidFill>
                <a:latin typeface="Arial" panose="020B0604020202020204"/>
                <a:ea typeface="Arial" panose="020B0604020202020204"/>
              </a:rPr>
              <a:t>ACQUIS</a:t>
            </a:r>
            <a:endParaRPr lang="fr-FR" sz="2000" dirty="0">
              <a:solidFill>
                <a:schemeClr val="accent6"/>
              </a:solidFill>
            </a:endParaRPr>
          </a:p>
          <a:p>
            <a:pPr marL="257175" indent="-257175" algn="just">
              <a:buFont typeface="Wingdings" panose="05000000000000000000" pitchFamily="2" charset="2"/>
              <a:buChar char="ü"/>
            </a:pPr>
            <a:endParaRPr lang="fr-FR" sz="2000" dirty="0"/>
          </a:p>
          <a:p>
            <a:pPr marL="257175" indent="-257175" algn="just">
              <a:buFont typeface="Wingdings" panose="05000000000000000000" pitchFamily="2" charset="2"/>
              <a:buChar char="ü"/>
            </a:pPr>
            <a:r>
              <a:rPr lang="fr-FR" sz="2000" dirty="0"/>
              <a:t>Compréhension de l’importance de l’enregistrement des naissances;</a:t>
            </a:r>
            <a:endParaRPr lang="fr-FR" sz="2000" dirty="0"/>
          </a:p>
          <a:p>
            <a:pPr lvl="0" algn="just"/>
            <a:endParaRPr lang="fr-FR" sz="2000" dirty="0"/>
          </a:p>
          <a:p>
            <a:pPr marL="257175" indent="-257175" algn="just">
              <a:buFont typeface="Wingdings" panose="05000000000000000000" pitchFamily="2" charset="2"/>
              <a:buChar char="ü"/>
            </a:pPr>
            <a:r>
              <a:rPr lang="fr-FR" sz="2000" dirty="0"/>
              <a:t>Appropriation du rôle de la santé dans la déclaration des naissances;</a:t>
            </a:r>
            <a:endParaRPr lang="fr-FR" sz="2000" dirty="0"/>
          </a:p>
          <a:p>
            <a:pPr lvl="0" algn="just"/>
            <a:endParaRPr lang="fr-FR" sz="2000" dirty="0"/>
          </a:p>
          <a:p>
            <a:pPr marL="257175" indent="-257175" algn="just">
              <a:buFont typeface="Wingdings" panose="05000000000000000000" pitchFamily="2" charset="2"/>
              <a:buChar char="ü"/>
            </a:pPr>
            <a:r>
              <a:rPr lang="fr-FR" sz="2000" dirty="0"/>
              <a:t>Appropriation du rôle des ASCp dans la déclaration des naissances et des décès en milieu communautaire.</a:t>
            </a:r>
            <a:endParaRPr lang="fr-FR" sz="2000" dirty="0"/>
          </a:p>
        </p:txBody>
      </p:sp>
      <p:pic>
        <p:nvPicPr>
          <p:cNvPr id="3" name="Image 9"/>
          <p:cNvPicPr>
            <a:picLocks noChangeAspect="1"/>
          </p:cNvPicPr>
          <p:nvPr/>
        </p:nvPicPr>
        <p:blipFill>
          <a:blip r:embed="rId1"/>
          <a:stretch>
            <a:fillRect/>
          </a:stretch>
        </p:blipFill>
        <p:spPr>
          <a:xfrm>
            <a:off x="8148524" y="1878709"/>
            <a:ext cx="3699068" cy="19707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Principaux enseignements tirés en 2024 : Couplage de la CPS à d’autres interventions</a:t>
            </a:r>
            <a:endParaRPr lang="en-US" dirty="0"/>
          </a:p>
        </p:txBody>
      </p:sp>
      <p:sp>
        <p:nvSpPr>
          <p:cNvPr id="5" name="TextBox 4"/>
          <p:cNvSpPr txBox="1"/>
          <p:nvPr/>
        </p:nvSpPr>
        <p:spPr>
          <a:xfrm>
            <a:off x="0" y="1204595"/>
            <a:ext cx="12192000" cy="4955540"/>
          </a:xfrm>
          <a:prstGeom prst="rect">
            <a:avLst/>
          </a:prstGeom>
          <a:noFill/>
        </p:spPr>
        <p:txBody>
          <a:bodyPr wrap="square">
            <a:noAutofit/>
          </a:bodyPr>
          <a:lstStyle/>
          <a:p>
            <a:pPr marR="0" fontAlgn="auto">
              <a:spcBef>
                <a:spcPts val="360"/>
              </a:spcBef>
              <a:spcAft>
                <a:spcPts val="0"/>
              </a:spcAft>
              <a:buClr>
                <a:srgbClr val="000000"/>
              </a:buClr>
              <a:buSzPts val="2400"/>
              <a:buFont typeface="Arial" panose="020B0604020202020204"/>
              <a:buNone/>
            </a:pPr>
            <a:r>
              <a:rPr lang="fr-FR" sz="2000" b="1" cap="none" noProof="1">
                <a:solidFill>
                  <a:srgbClr val="FF0000"/>
                </a:solidFill>
                <a:latin typeface="Calibri" panose="020F0502020204030204"/>
                <a:ea typeface="Calibri" panose="020F0502020204030204"/>
                <a:cs typeface="Calibri" panose="020F0502020204030204"/>
                <a:sym typeface="Calibri" panose="020F0502020204030204"/>
              </a:rPr>
              <a:t>Que feriez-vous différemment à l'avenir ?</a:t>
            </a:r>
            <a:endParaRPr lang="fr-FR" sz="2000" b="1" cap="none" noProof="1">
              <a:solidFill>
                <a:srgbClr val="FF0000"/>
              </a:solidFill>
              <a:latin typeface="Calibri" panose="020F0502020204030204"/>
              <a:ea typeface="Calibri" panose="020F0502020204030204"/>
              <a:cs typeface="Calibri" panose="020F0502020204030204"/>
              <a:sym typeface="Calibri" panose="020F0502020204030204"/>
            </a:endParaRPr>
          </a:p>
          <a:p>
            <a:pPr marR="0" fontAlgn="auto">
              <a:spcBef>
                <a:spcPts val="360"/>
              </a:spcBef>
              <a:spcAft>
                <a:spcPts val="0"/>
              </a:spcAft>
              <a:buClr>
                <a:srgbClr val="000000"/>
              </a:buClr>
              <a:buSzPts val="2400"/>
              <a:buFont typeface="Arial" panose="020B0604020202020204"/>
              <a:buNone/>
            </a:pPr>
            <a:endParaRPr lang="fr-FR" sz="300" cap="none" noProof="1">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Le renforcement de l’intégration de l’enregistrement des naissances et des décès dans la CPS et l’inclusion du BUNEC à toutes les phases et à tous les cycles de la CPS.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Avant la campagne</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Maturer suffisamment la stratégie.</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fr-FR"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Pendant la campagne </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Implication des staffs du BUNEC;</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Etablissement des actes par les Centres d’Etat civil territorialement compétent au lieu de faire remonter les déclarations jusqu’au niveau régional;</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fr-FR"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Apres la campagne</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spcBef>
                <a:spcPts val="0"/>
              </a:spcBef>
              <a:spcAft>
                <a:spcPts val="0"/>
              </a:spcAft>
              <a:buClrTx/>
              <a:buSzTx/>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Intégrer les messages de promotion de déclaration des naissances à la communication de routine de lutte contre le paludisme.</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214313"/>
            <a:ext cx="11430000" cy="5653088"/>
          </a:xfrm>
          <a:prstGeom prst="rect">
            <a:avLst/>
          </a:prstGeom>
        </p:spPr>
      </p:pic>
      <p:sp>
        <p:nvSpPr>
          <p:cNvPr id="2" name="Title 1"/>
          <p:cNvSpPr>
            <a:spLocks noGrp="1"/>
          </p:cNvSpPr>
          <p:nvPr>
            <p:ph type="title"/>
          </p:nvPr>
        </p:nvSpPr>
        <p:spPr>
          <a:xfrm>
            <a:off x="381000" y="2858135"/>
            <a:ext cx="11430635" cy="1325880"/>
          </a:xfrm>
        </p:spPr>
        <p:txBody>
          <a:bodyPr>
            <a:normAutofit/>
          </a:bodyPr>
          <a:lstStyle/>
          <a:p>
            <a:pPr algn="ctr"/>
            <a:r>
              <a:rPr lang="en-US" sz="3200" b="1" dirty="0"/>
              <a:t>Merci, </a:t>
            </a:r>
            <a:r>
              <a:rPr lang="en-US" sz="3200" b="1" dirty="0" err="1"/>
              <a:t>Akpe</a:t>
            </a:r>
            <a:r>
              <a:rPr lang="en-US" sz="3200" b="1" dirty="0"/>
              <a:t>, Thank you, </a:t>
            </a:r>
            <a:r>
              <a:rPr lang="en-US" sz="3200" b="1" dirty="0" err="1"/>
              <a:t>Obrigado</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fr-FR" dirty="0"/>
              <a:t>Informations sommaires pour 2024 et plans pour les campagnes 2025</a:t>
            </a:r>
            <a:endParaRPr lang="fr-FR" dirty="0"/>
          </a:p>
        </p:txBody>
      </p:sp>
      <p:graphicFrame>
        <p:nvGraphicFramePr>
          <p:cNvPr id="3" name="Google Shape;102;g207aaa14ad4_0_32"/>
          <p:cNvGraphicFramePr/>
          <p:nvPr/>
        </p:nvGraphicFramePr>
        <p:xfrm>
          <a:off x="0" y="1312575"/>
          <a:ext cx="12191999" cy="5181330"/>
        </p:xfrm>
        <a:graphic>
          <a:graphicData uri="http://schemas.openxmlformats.org/drawingml/2006/table">
            <a:tbl>
              <a:tblPr>
                <a:noFill/>
              </a:tblPr>
              <a:tblGrid>
                <a:gridCol w="6411456"/>
                <a:gridCol w="2182492"/>
                <a:gridCol w="3598051"/>
              </a:tblGrid>
              <a:tr h="277105">
                <a:tc>
                  <a:txBody>
                    <a:bodyPr/>
                    <a:lstStyle/>
                    <a:p>
                      <a:pPr marL="0" lvl="0" indent="0" algn="l" rtl="0">
                        <a:spcBef>
                          <a:spcPts val="0"/>
                        </a:spcBef>
                        <a:spcAft>
                          <a:spcPts val="0"/>
                        </a:spcAft>
                        <a:buNone/>
                      </a:pPr>
                      <a:endParaRPr sz="11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1100" b="1" dirty="0"/>
                        <a:t>2024</a:t>
                      </a:r>
                      <a:endParaRPr sz="11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c>
                  <a:txBody>
                    <a:bodyPr/>
                    <a:lstStyle/>
                    <a:p>
                      <a:pPr marL="0" lvl="0" indent="0" algn="ctr" rtl="0">
                        <a:spcBef>
                          <a:spcPts val="0"/>
                        </a:spcBef>
                        <a:spcAft>
                          <a:spcPts val="0"/>
                        </a:spcAft>
                        <a:buNone/>
                      </a:pPr>
                      <a:r>
                        <a:rPr lang="fr-FR" sz="1100" b="1" dirty="0"/>
                        <a:t>2025</a:t>
                      </a:r>
                      <a:endParaRPr sz="11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D7E7"/>
                    </a:solidFill>
                  </a:tcPr>
                </a:tc>
              </a:tr>
              <a:tr h="580122">
                <a:tc>
                  <a:txBody>
                    <a:bodyPr/>
                    <a:lstStyle/>
                    <a:p>
                      <a:pPr marL="0" lvl="0" indent="0" algn="l" rtl="0">
                        <a:spcBef>
                          <a:spcPts val="0"/>
                        </a:spcBef>
                        <a:spcAft>
                          <a:spcPts val="0"/>
                        </a:spcAft>
                        <a:buNone/>
                      </a:pPr>
                      <a:r>
                        <a:rPr lang="fr-FR" sz="1400" b="1" dirty="0"/>
                        <a:t>Dates de début et de fin</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100" b="0" kern="1200" noProof="0" dirty="0">
                          <a:solidFill>
                            <a:schemeClr val="tx1"/>
                          </a:solidFill>
                          <a:latin typeface="+mn-lt"/>
                          <a:ea typeface="+mn-ea"/>
                          <a:cs typeface="+mn-cs"/>
                        </a:rPr>
                        <a:t>Cycle 1: 15 au 21/06/2024,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2: 12 au 18/07/2024,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3: 10 au 16/08/2024,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4: 07 au 13/09/2024, </a:t>
                      </a:r>
                      <a:endParaRPr lang="fr-FR" sz="1100" b="0" kern="1200" noProof="0" dirty="0">
                        <a:solidFill>
                          <a:schemeClr val="tx1"/>
                        </a:solidFill>
                        <a:latin typeface="+mn-lt"/>
                        <a:ea typeface="+mn-ea"/>
                        <a:cs typeface="+mn-cs"/>
                      </a:endParaRPr>
                    </a:p>
                    <a:p>
                      <a:pPr marL="0" marR="0" lvl="0" indent="0" algn="l" defTabSz="604520" rtl="0" eaLnBrk="1" fontAlgn="auto" latinLnBrk="0" hangingPunct="1">
                        <a:lnSpc>
                          <a:spcPct val="100000"/>
                        </a:lnSpc>
                        <a:spcBef>
                          <a:spcPts val="0"/>
                        </a:spcBef>
                        <a:spcAft>
                          <a:spcPts val="0"/>
                        </a:spcAft>
                        <a:buClrTx/>
                        <a:buSzTx/>
                        <a:buFontTx/>
                        <a:buNone/>
                        <a:defRPr/>
                      </a:pPr>
                      <a:r>
                        <a:rPr lang="fr-FR" sz="1100" b="0" kern="1200" noProof="0" dirty="0">
                          <a:solidFill>
                            <a:schemeClr val="tx1"/>
                          </a:solidFill>
                          <a:latin typeface="+mn-lt"/>
                          <a:ea typeface="+mn-ea"/>
                          <a:cs typeface="+mn-cs"/>
                        </a:rPr>
                        <a:t>Cycle 5: 05 au 11/10/2024.</a:t>
                      </a:r>
                      <a:endParaRPr lang="fr-FR" sz="1100" b="0" kern="1200" noProof="0" dirty="0">
                        <a:solidFill>
                          <a:schemeClr val="tx1"/>
                        </a:solidFill>
                        <a:latin typeface="+mn-lt"/>
                        <a:ea typeface="+mn-ea"/>
                        <a:cs typeface="+mn-c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r-FR" sz="1100" b="0" kern="1200" noProof="0" dirty="0">
                          <a:solidFill>
                            <a:schemeClr val="tx1"/>
                          </a:solidFill>
                          <a:latin typeface="+mn-lt"/>
                          <a:ea typeface="+mn-ea"/>
                          <a:cs typeface="+mn-cs"/>
                        </a:rPr>
                        <a:t>Cycle 1: 13 au 15/06/2025,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2: 11 au 13/07/2025,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3: 08 au 10/08/2025, </a:t>
                      </a:r>
                      <a:endParaRPr lang="fr-FR" sz="1100" b="0" kern="1200" noProof="0" dirty="0">
                        <a:solidFill>
                          <a:schemeClr val="tx1"/>
                        </a:solidFill>
                        <a:latin typeface="+mn-lt"/>
                        <a:ea typeface="+mn-ea"/>
                        <a:cs typeface="+mn-cs"/>
                      </a:endParaRPr>
                    </a:p>
                    <a:p>
                      <a:r>
                        <a:rPr lang="fr-FR" sz="1100" b="0" kern="1200" noProof="0" dirty="0">
                          <a:solidFill>
                            <a:schemeClr val="tx1"/>
                          </a:solidFill>
                          <a:latin typeface="+mn-lt"/>
                          <a:ea typeface="+mn-ea"/>
                          <a:cs typeface="+mn-cs"/>
                        </a:rPr>
                        <a:t>Cycle 4: 05 au 07/09/2025, </a:t>
                      </a:r>
                      <a:endParaRPr lang="fr-FR" sz="1100" b="0" kern="1200" noProof="0" dirty="0">
                        <a:solidFill>
                          <a:schemeClr val="tx1"/>
                        </a:solidFill>
                        <a:latin typeface="+mn-lt"/>
                        <a:ea typeface="+mn-ea"/>
                        <a:cs typeface="+mn-cs"/>
                      </a:endParaRPr>
                    </a:p>
                    <a:p>
                      <a:pPr marL="0" marR="0" lvl="0" indent="0" algn="l" defTabSz="604520" rtl="0" eaLnBrk="1" fontAlgn="auto" latinLnBrk="0" hangingPunct="1">
                        <a:lnSpc>
                          <a:spcPct val="100000"/>
                        </a:lnSpc>
                        <a:spcBef>
                          <a:spcPts val="0"/>
                        </a:spcBef>
                        <a:spcAft>
                          <a:spcPts val="0"/>
                        </a:spcAft>
                        <a:buClrTx/>
                        <a:buSzTx/>
                        <a:buFontTx/>
                        <a:buNone/>
                        <a:defRPr/>
                      </a:pPr>
                      <a:r>
                        <a:rPr lang="fr-FR" sz="1100" b="0" kern="1200" noProof="0" dirty="0">
                          <a:solidFill>
                            <a:schemeClr val="tx1"/>
                          </a:solidFill>
                          <a:latin typeface="+mn-lt"/>
                          <a:ea typeface="+mn-ea"/>
                          <a:cs typeface="+mn-cs"/>
                        </a:rPr>
                        <a:t>Cycle 5: 03 au 05/10/2025.</a:t>
                      </a:r>
                      <a:endParaRPr lang="fr-FR" sz="1100" b="0" kern="1200" noProof="0" dirty="0">
                        <a:solidFill>
                          <a:schemeClr val="tx1"/>
                        </a:solidFill>
                        <a:latin typeface="+mn-lt"/>
                        <a:ea typeface="+mn-ea"/>
                        <a:cs typeface="+mn-c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0">
                <a:tc>
                  <a:txBody>
                    <a:bodyPr/>
                    <a:lstStyle/>
                    <a:p>
                      <a:pPr marL="0" lvl="0" indent="0" algn="l" rtl="0">
                        <a:spcBef>
                          <a:spcPts val="0"/>
                        </a:spcBef>
                        <a:spcAft>
                          <a:spcPts val="0"/>
                        </a:spcAft>
                        <a:buNone/>
                      </a:pPr>
                      <a:r>
                        <a:rPr lang="fr-FR" sz="1400" b="1"/>
                        <a:t>Nombre de cycles</a:t>
                      </a:r>
                      <a:endParaRPr sz="1400" b="1"/>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altLang="en-US" sz="1100" b="0" dirty="0"/>
                        <a:t>DS à 5 Cycles : 14 DS</a:t>
                      </a:r>
                      <a:endParaRPr lang="fr-FR" altLang="en-US" sz="1100" b="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altLang="en-US" sz="1100" b="0" dirty="0"/>
                        <a:t>DS à 4 Cycles : 33 DS </a:t>
                      </a:r>
                      <a:endParaRPr lang="fr-FR" altLang="en-US" sz="1100" b="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altLang="en-US" sz="1100" b="0" dirty="0"/>
                        <a:t>DS à 5 Cycles : 14 DS</a:t>
                      </a:r>
                      <a:endParaRPr lang="fr-FR" altLang="en-US" sz="1100" b="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altLang="en-US" sz="1100" b="0" dirty="0"/>
                        <a:t>DS à 4 Cycles : 33 DS </a:t>
                      </a:r>
                      <a:endParaRPr lang="fr-FR" altLang="en-US" sz="1100" b="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244411">
                <a:tc>
                  <a:txBody>
                    <a:bodyPr/>
                    <a:lstStyle/>
                    <a:p>
                      <a:pPr marL="0" lvl="0" indent="0" algn="l" rtl="0">
                        <a:spcBef>
                          <a:spcPts val="0"/>
                        </a:spcBef>
                        <a:spcAft>
                          <a:spcPts val="0"/>
                        </a:spcAft>
                        <a:buNone/>
                      </a:pPr>
                      <a:r>
                        <a:rPr lang="fr-FR" sz="1400" b="1" dirty="0"/>
                        <a:t>Nombre de districts ciblés</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EN : 32 </a:t>
                      </a:r>
                      <a:r>
                        <a:rPr lang="fr-FR" sz="1100" b="0" i="0" u="none" strike="noStrike" dirty="0">
                          <a:solidFill>
                            <a:srgbClr val="000000"/>
                          </a:solidFill>
                          <a:effectLst/>
                          <a:latin typeface="Gill Sans MT" panose="020B0502020104020203" pitchFamily="34" charset="0"/>
                        </a:rPr>
                        <a:t>; </a:t>
                      </a:r>
                      <a:r>
                        <a:rPr lang="fr-FR" sz="1100" dirty="0"/>
                        <a:t>NO : 15</a:t>
                      </a:r>
                      <a:endParaRPr lang="fr-FR" sz="1100" b="0" i="0" u="none" strike="noStrike" dirty="0">
                        <a:solidFill>
                          <a:srgbClr val="000000"/>
                        </a:solidFill>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Total : </a:t>
                      </a:r>
                      <a:r>
                        <a:rPr lang="en-US" sz="1100" b="0" i="0" u="none" strike="noStrike" kern="1200" dirty="0">
                          <a:solidFill>
                            <a:srgbClr val="000000"/>
                          </a:solidFill>
                          <a:effectLst/>
                          <a:latin typeface="Gill Sans MT" panose="020B0502020104020203" pitchFamily="34" charset="0"/>
                          <a:ea typeface="+mn-ea"/>
                          <a:cs typeface="+mn-cs"/>
                        </a:rPr>
                        <a:t>47</a:t>
                      </a:r>
                      <a:endParaRPr lang="fr-FR" sz="1100" b="0" i="0" u="none" strike="noStrike" kern="1200" dirty="0">
                        <a:solidFill>
                          <a:srgbClr val="000000"/>
                        </a:solidFill>
                        <a:effectLst/>
                        <a:latin typeface="Gill Sans MT" panose="020B0502020104020203" pitchFamily="34" charset="0"/>
                        <a:ea typeface="+mn-ea"/>
                        <a:cs typeface="+mn-c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EN : 32</a:t>
                      </a:r>
                      <a:r>
                        <a:rPr lang="fr-FR" sz="1100" b="0" i="0" u="none" strike="noStrike" dirty="0">
                          <a:solidFill>
                            <a:srgbClr val="000000"/>
                          </a:solidFill>
                          <a:effectLst/>
                          <a:latin typeface="Gill Sans MT" panose="020B0502020104020203" pitchFamily="34" charset="0"/>
                        </a:rPr>
                        <a:t> ; </a:t>
                      </a:r>
                      <a:r>
                        <a:rPr lang="fr-FR" sz="1100" dirty="0"/>
                        <a:t>NO : 15</a:t>
                      </a:r>
                      <a:endParaRPr lang="fr-FR" sz="1100" b="0" i="0" u="none" strike="noStrike" dirty="0">
                        <a:solidFill>
                          <a:srgbClr val="000000"/>
                        </a:solidFill>
                        <a:effectLst/>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Total : </a:t>
                      </a:r>
                      <a:r>
                        <a:rPr lang="en-US" sz="1100" b="0" i="0" u="none" strike="noStrike" kern="1200" dirty="0">
                          <a:solidFill>
                            <a:srgbClr val="000000"/>
                          </a:solidFill>
                          <a:effectLst/>
                          <a:latin typeface="Gill Sans MT" panose="020B0502020104020203" pitchFamily="34" charset="0"/>
                          <a:ea typeface="+mn-ea"/>
                          <a:cs typeface="+mn-cs"/>
                        </a:rPr>
                        <a:t>47</a:t>
                      </a:r>
                      <a:endParaRPr lang="fr-FR" sz="1100" b="0" i="0" u="none" strike="noStrike" kern="1200" dirty="0">
                        <a:solidFill>
                          <a:srgbClr val="000000"/>
                        </a:solidFill>
                        <a:effectLst/>
                        <a:latin typeface="Gill Sans MT" panose="020B0502020104020203" pitchFamily="34" charset="0"/>
                        <a:ea typeface="+mn-ea"/>
                        <a:cs typeface="+mn-c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226829">
                <a:tc>
                  <a:txBody>
                    <a:bodyPr/>
                    <a:lstStyle/>
                    <a:p>
                      <a:pPr marL="0" lvl="0" indent="0" algn="l" rtl="0">
                        <a:spcBef>
                          <a:spcPts val="0"/>
                        </a:spcBef>
                        <a:spcAft>
                          <a:spcPts val="0"/>
                        </a:spcAft>
                        <a:buNone/>
                      </a:pPr>
                      <a:r>
                        <a:rPr lang="fr-FR" sz="1400" b="1" dirty="0"/>
                        <a:t>Nombre d'enfants couverts</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EN : </a:t>
                      </a:r>
                      <a:r>
                        <a:rPr lang="en-US" sz="1100" dirty="0"/>
                        <a:t>1 302 180</a:t>
                      </a:r>
                      <a:endParaRPr lang="en-US" sz="110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NO : </a:t>
                      </a:r>
                      <a:r>
                        <a:rPr lang="en-US" sz="1100" dirty="0"/>
                        <a:t>777 370</a:t>
                      </a:r>
                      <a:endParaRPr lang="en-US" sz="110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Total : </a:t>
                      </a:r>
                      <a:r>
                        <a:rPr lang="en-US" sz="1100" b="1" i="0" u="none" strike="noStrike" kern="1200" dirty="0">
                          <a:solidFill>
                            <a:srgbClr val="000000"/>
                          </a:solidFill>
                          <a:effectLst/>
                          <a:latin typeface="Gill Sans MT" panose="020B0502020104020203" pitchFamily="34" charset="0"/>
                          <a:ea typeface="+mn-ea"/>
                          <a:cs typeface="+mn-cs"/>
                        </a:rPr>
                        <a:t>2 079 550</a:t>
                      </a:r>
                      <a:endParaRPr lang="en-US" sz="1100" b="1" i="0" u="none" strike="noStrike" kern="1200" dirty="0">
                        <a:solidFill>
                          <a:srgbClr val="000000"/>
                        </a:solidFill>
                        <a:effectLst/>
                        <a:latin typeface="Gill Sans MT" panose="020B0502020104020203" pitchFamily="34" charset="0"/>
                        <a:ea typeface="+mn-ea"/>
                        <a:cs typeface="+mn-c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NA</a:t>
                      </a:r>
                      <a:endParaRPr sz="11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289154">
                <a:tc>
                  <a:txBody>
                    <a:bodyPr/>
                    <a:lstStyle/>
                    <a:p>
                      <a:pPr marL="0" lvl="0" indent="0" algn="l" rtl="0">
                        <a:spcBef>
                          <a:spcPts val="0"/>
                        </a:spcBef>
                        <a:spcAft>
                          <a:spcPts val="0"/>
                        </a:spcAft>
                        <a:buNone/>
                      </a:pPr>
                      <a:r>
                        <a:rPr lang="fr-FR" sz="1400" b="1" dirty="0"/>
                        <a:t>Tranches d'âge couvertes</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dirty="0"/>
                        <a:t>03 à 59 mois</a:t>
                      </a:r>
                      <a:endParaRPr sz="11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fr-FR" sz="1100" dirty="0"/>
                        <a:t>03 à 59 mois</a:t>
                      </a:r>
                      <a:endParaRPr lang="fr-FR" sz="11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310518">
                <a:tc>
                  <a:txBody>
                    <a:bodyPr/>
                    <a:lstStyle/>
                    <a:p>
                      <a:pPr marL="0" lvl="0" indent="0" algn="l" rtl="0">
                        <a:spcBef>
                          <a:spcPts val="0"/>
                        </a:spcBef>
                        <a:spcAft>
                          <a:spcPts val="0"/>
                        </a:spcAft>
                        <a:buNone/>
                      </a:pPr>
                      <a:r>
                        <a:rPr lang="fr-FR" sz="1400" b="1" dirty="0"/>
                        <a:t>Couverture (% d'enfants ciblés recevant tous les cycles)</a:t>
                      </a:r>
                      <a:endParaRPr sz="1400" b="1"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r>
                        <a:rPr lang="fr-FR" sz="1100" b="1" i="0" u="none" strike="noStrike" cap="none" dirty="0">
                          <a:solidFill>
                            <a:schemeClr val="tx1"/>
                          </a:solidFill>
                          <a:effectLst/>
                          <a:latin typeface="+mn-lt"/>
                          <a:ea typeface="+mn-ea"/>
                          <a:cs typeface="+mn-cs"/>
                          <a:sym typeface="Arial" panose="020B0604020202020204"/>
                        </a:rPr>
                        <a:t>4 ou 5cycles</a:t>
                      </a:r>
                      <a:endParaRPr lang="fr-FR" sz="1100" b="0" i="1" u="none" strike="noStrike" cap="none" dirty="0">
                        <a:solidFill>
                          <a:schemeClr val="tx1"/>
                        </a:solidFill>
                        <a:effectLst/>
                        <a:latin typeface="+mn-lt"/>
                        <a:ea typeface="+mn-ea"/>
                        <a:cs typeface="+mn-cs"/>
                        <a:sym typeface="Arial" panose="020B0604020202020204"/>
                      </a:endParaRPr>
                    </a:p>
                    <a:p>
                      <a:r>
                        <a:rPr lang="fr-FR" sz="1100" b="0" i="0" u="none" strike="noStrike" cap="none" dirty="0">
                          <a:solidFill>
                            <a:schemeClr val="tx1"/>
                          </a:solidFill>
                          <a:effectLst/>
                          <a:latin typeface="+mn-lt"/>
                          <a:ea typeface="+mn-ea"/>
                          <a:cs typeface="+mn-cs"/>
                          <a:sym typeface="Arial" panose="020B0604020202020204"/>
                        </a:rPr>
                        <a:t>EN : 95.4%</a:t>
                      </a:r>
                      <a:r>
                        <a:rPr lang="en-US" sz="1100" b="0" i="0" u="none" strike="noStrike" cap="none" dirty="0">
                          <a:solidFill>
                            <a:schemeClr val="tx1"/>
                          </a:solidFill>
                          <a:effectLst/>
                          <a:latin typeface="+mn-lt"/>
                          <a:ea typeface="+mn-ea"/>
                          <a:cs typeface="+mn-cs"/>
                          <a:sym typeface="Arial" panose="020B0604020202020204"/>
                        </a:rPr>
                        <a:t> ; </a:t>
                      </a:r>
                      <a:r>
                        <a:rPr lang="fr-FR" sz="1100" b="0" i="0" u="none" strike="noStrike" cap="none" dirty="0">
                          <a:solidFill>
                            <a:schemeClr val="tx1"/>
                          </a:solidFill>
                          <a:effectLst/>
                          <a:latin typeface="+mn-lt"/>
                          <a:ea typeface="+mn-ea"/>
                          <a:cs typeface="+mn-cs"/>
                          <a:sym typeface="Arial" panose="020B0604020202020204"/>
                        </a:rPr>
                        <a:t>NO : 98,9% </a:t>
                      </a:r>
                      <a:endParaRPr lang="en-US" sz="1100" b="0" i="0" u="none" strike="noStrike" cap="none" dirty="0">
                        <a:solidFill>
                          <a:schemeClr val="tx1"/>
                        </a:solidFill>
                        <a:effectLst/>
                        <a:latin typeface="+mn-lt"/>
                        <a:ea typeface="+mn-ea"/>
                        <a:cs typeface="+mn-cs"/>
                        <a:sym typeface="Arial" panose="020B0604020202020204"/>
                      </a:endParaRPr>
                    </a:p>
                    <a:p>
                      <a:r>
                        <a:rPr lang="fr-FR" sz="1100" b="0" i="0" u="none" strike="noStrike" cap="none" dirty="0">
                          <a:solidFill>
                            <a:schemeClr val="tx1"/>
                          </a:solidFill>
                          <a:effectLst/>
                          <a:latin typeface="+mn-lt"/>
                          <a:ea typeface="+mn-ea"/>
                          <a:cs typeface="+mn-cs"/>
                          <a:sym typeface="Arial" panose="020B0604020202020204"/>
                        </a:rPr>
                        <a:t>Total : 97.2%</a:t>
                      </a:r>
                      <a:endParaRPr lang="en-US" sz="1100" b="0" i="0" u="none" strike="noStrike" cap="none" dirty="0">
                        <a:solidFill>
                          <a:schemeClr val="tx1"/>
                        </a:solidFill>
                        <a:effectLst/>
                        <a:latin typeface="+mn-lt"/>
                        <a:ea typeface="+mn-ea"/>
                        <a:cs typeface="+mn-cs"/>
                        <a:sym typeface="Arial" panose="020B0604020202020204"/>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NA</a:t>
                      </a:r>
                      <a:endParaRPr sz="1100" dirty="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0">
                <a:tc>
                  <a:txBody>
                    <a:bodyPr/>
                    <a:lstStyle/>
                    <a:p>
                      <a:pPr marL="0" lvl="0" indent="0" algn="l" rtl="0">
                        <a:spcBef>
                          <a:spcPts val="0"/>
                        </a:spcBef>
                        <a:spcAft>
                          <a:spcPts val="0"/>
                        </a:spcAft>
                        <a:buNone/>
                      </a:pPr>
                      <a:r>
                        <a:rPr lang="fr-FR" sz="1400" b="1" dirty="0"/>
                        <a:t>Des tests de résistance aux médicaments ou des études d'efficacité ont-ils été réalisés? (O/N)</a:t>
                      </a:r>
                      <a:endParaRPr sz="1400" b="1" dirty="0"/>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dirty="0"/>
                        <a:t>En cours</a:t>
                      </a:r>
                      <a:endParaRPr sz="1100" dirty="0"/>
                    </a:p>
                  </a:txBody>
                  <a:tcPr marL="91425" marR="91425" marT="91425" marB="91425">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En cours</a:t>
                      </a:r>
                      <a:endParaRPr sz="1100" dirty="0"/>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r>
              <a:tr h="277105">
                <a:tc>
                  <a:txBody>
                    <a:bodyPr/>
                    <a:lstStyle/>
                    <a:p>
                      <a:pPr marL="0" lvl="0" indent="0" algn="l" rtl="0">
                        <a:spcBef>
                          <a:spcPts val="0"/>
                        </a:spcBef>
                        <a:spcAft>
                          <a:spcPts val="0"/>
                        </a:spcAft>
                        <a:buNone/>
                      </a:pPr>
                      <a:r>
                        <a:rPr lang="fr-CH" sz="1400" b="1" dirty="0"/>
                        <a:t>Gap </a:t>
                      </a:r>
                      <a:endParaRPr lang="fr-CH" sz="1400" b="1" dirty="0"/>
                    </a:p>
                  </a:txBody>
                  <a:tcPr marL="91425" marR="91425" marT="91425" marB="91425">
                    <a:lnL w="19050" cap="flat" cmpd="sng">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NON</a:t>
                      </a:r>
                      <a:endParaRPr sz="1100" dirty="0"/>
                    </a:p>
                  </a:txBody>
                  <a:tcPr marL="91425" marR="91425" marT="91425" marB="91425">
                    <a:lnL w="19050" cap="flat" cmpd="sng" algn="ctr">
                      <a:solidFill>
                        <a:srgbClr val="9E9E9E"/>
                      </a:solidFill>
                      <a:prstDash val="solid"/>
                      <a:round/>
                      <a:headEnd type="none" w="sm" len="sm"/>
                      <a:tailEnd type="none" w="sm" len="sm"/>
                    </a:lnL>
                    <a:lnR w="19050" cap="flat" cmpd="sng" algn="ctr">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OUI (freeze de USAID)</a:t>
                      </a:r>
                      <a:endParaRPr sz="1100" dirty="0"/>
                    </a:p>
                  </a:txBody>
                  <a:tcPr marL="91425" marR="91425" marT="91425" marB="91425">
                    <a:lnL w="19050" cap="flat" cmpd="sng" algn="ctr">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lgn="ctr">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Carte du pays montrant les districts de mise en œuvre de la CPS</a:t>
            </a:r>
            <a:endParaRPr lang="en-US" dirty="0"/>
          </a:p>
        </p:txBody>
      </p:sp>
      <p:sp>
        <p:nvSpPr>
          <p:cNvPr id="3" name="Google Shape;107;g207aaa14ad4_0_21"/>
          <p:cNvSpPr txBox="1"/>
          <p:nvPr/>
        </p:nvSpPr>
        <p:spPr>
          <a:xfrm>
            <a:off x="1596186" y="1535113"/>
            <a:ext cx="4040188" cy="639763"/>
          </a:xfrm>
          <a:prstGeom prst="rect">
            <a:avLst/>
          </a:prstGeom>
        </p:spPr>
        <p:txBody>
          <a:bodyPr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a:buNone/>
            </a:pPr>
            <a:r>
              <a:rPr lang="fr-FR" sz="2400" b="1" kern="0" noProof="1">
                <a:solidFill>
                  <a:schemeClr val="dk1"/>
                </a:solidFill>
                <a:latin typeface="Calibri" panose="020F0502020204030204"/>
                <a:ea typeface="Calibri" panose="020F0502020204030204"/>
                <a:cs typeface="Calibri" panose="020F0502020204030204"/>
              </a:rPr>
              <a:t>Carte 2024 (42 DS) </a:t>
            </a:r>
            <a:endParaRPr lang="fr-FR" sz="2400" b="1" kern="0" noProof="1">
              <a:solidFill>
                <a:schemeClr val="dk1"/>
              </a:solidFill>
              <a:latin typeface="Calibri" panose="020F0502020204030204"/>
              <a:ea typeface="Calibri" panose="020F0502020204030204"/>
              <a:cs typeface="Calibri" panose="020F0502020204030204"/>
            </a:endParaRPr>
          </a:p>
        </p:txBody>
      </p:sp>
      <p:sp>
        <p:nvSpPr>
          <p:cNvPr id="4" name="Google Shape;109;g207aaa14ad4_0_21"/>
          <p:cNvSpPr txBox="1"/>
          <p:nvPr/>
        </p:nvSpPr>
        <p:spPr>
          <a:xfrm>
            <a:off x="5784011" y="1535113"/>
            <a:ext cx="4041775" cy="639763"/>
          </a:xfrm>
          <a:prstGeom prst="rect">
            <a:avLst/>
          </a:prstGeom>
        </p:spPr>
        <p:txBody>
          <a:bodyPr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a:buNone/>
            </a:pPr>
            <a:r>
              <a:rPr lang="fr-FR" sz="2400" b="1" kern="0" noProof="1">
                <a:solidFill>
                  <a:schemeClr val="dk1"/>
                </a:solidFill>
                <a:latin typeface="Calibri" panose="020F0502020204030204"/>
                <a:ea typeface="Calibri" panose="020F0502020204030204"/>
                <a:cs typeface="Calibri" panose="020F0502020204030204"/>
              </a:rPr>
              <a:t>Carte 2025 (42 DS)</a:t>
            </a:r>
            <a:endParaRPr lang="fr-FR" sz="2400" b="1" kern="0" noProof="1">
              <a:solidFill>
                <a:schemeClr val="dk1"/>
              </a:solidFill>
              <a:latin typeface="Calibri" panose="020F0502020204030204"/>
              <a:ea typeface="Calibri" panose="020F0502020204030204"/>
              <a:cs typeface="Calibri" panose="020F0502020204030204"/>
            </a:endParaRPr>
          </a:p>
        </p:txBody>
      </p:sp>
      <p:pic>
        <p:nvPicPr>
          <p:cNvPr id="5" name="Picture 5" descr="A close up of a map&#10;&#10;Description generated with high confidence"/>
          <p:cNvPicPr/>
          <p:nvPr/>
        </p:nvPicPr>
        <p:blipFill rotWithShape="1">
          <a:blip r:embed="rId1">
            <a:extLst>
              <a:ext uri="{28A0092B-C50C-407E-A947-70E740481C1C}">
                <a14:useLocalDpi xmlns:a14="http://schemas.microsoft.com/office/drawing/2010/main" val="0"/>
              </a:ext>
            </a:extLst>
          </a:blip>
          <a:srcRect t="7649" b="5096"/>
          <a:stretch>
            <a:fillRect/>
          </a:stretch>
        </p:blipFill>
        <p:spPr bwMode="auto">
          <a:xfrm>
            <a:off x="1964593" y="2174874"/>
            <a:ext cx="3303374" cy="3684059"/>
          </a:xfrm>
          <a:prstGeom prst="rect">
            <a:avLst/>
          </a:prstGeom>
          <a:ln>
            <a:noFill/>
          </a:ln>
        </p:spPr>
      </p:pic>
      <p:pic>
        <p:nvPicPr>
          <p:cNvPr id="6" name="Picture 5" descr="A close up of a map&#10;&#10;Description generated with high confidence"/>
          <p:cNvPicPr/>
          <p:nvPr/>
        </p:nvPicPr>
        <p:blipFill rotWithShape="1">
          <a:blip r:embed="rId1">
            <a:extLst>
              <a:ext uri="{28A0092B-C50C-407E-A947-70E740481C1C}">
                <a14:useLocalDpi xmlns:a14="http://schemas.microsoft.com/office/drawing/2010/main" val="0"/>
              </a:ext>
            </a:extLst>
          </a:blip>
          <a:srcRect t="7649" b="5096"/>
          <a:stretch>
            <a:fillRect/>
          </a:stretch>
        </p:blipFill>
        <p:spPr bwMode="auto">
          <a:xfrm>
            <a:off x="6530350" y="2174874"/>
            <a:ext cx="3303374" cy="3684059"/>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pPr algn="ctr"/>
            <a:r>
              <a:rPr lang="fr-FR" dirty="0"/>
              <a:t>Carte du pays montrant les districts de mise en œuvre de la CPS</a:t>
            </a:r>
            <a:endParaRPr lang="en-US" dirty="0"/>
          </a:p>
        </p:txBody>
      </p:sp>
      <p:sp>
        <p:nvSpPr>
          <p:cNvPr id="3" name="Google Shape;107;g207aaa14ad4_0_21"/>
          <p:cNvSpPr txBox="1"/>
          <p:nvPr/>
        </p:nvSpPr>
        <p:spPr>
          <a:xfrm>
            <a:off x="4075906" y="1438861"/>
            <a:ext cx="4040188" cy="639763"/>
          </a:xfrm>
          <a:prstGeom prst="rect">
            <a:avLst/>
          </a:prstGeom>
        </p:spPr>
        <p:txBody>
          <a:bodyPr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a:buNone/>
            </a:pPr>
            <a:r>
              <a:rPr lang="fr-FR" sz="2400" b="1" kern="0" noProof="1">
                <a:solidFill>
                  <a:schemeClr val="dk1"/>
                </a:solidFill>
                <a:latin typeface="Calibri" panose="020F0502020204030204"/>
                <a:ea typeface="Calibri" panose="020F0502020204030204"/>
                <a:cs typeface="Calibri" panose="020F0502020204030204"/>
              </a:rPr>
              <a:t>Carte 2024 (42 DS) </a:t>
            </a:r>
            <a:endParaRPr lang="fr-FR" sz="2400" b="1" kern="0" noProof="1">
              <a:solidFill>
                <a:schemeClr val="dk1"/>
              </a:solidFill>
              <a:latin typeface="Calibri" panose="020F0502020204030204"/>
              <a:ea typeface="Calibri" panose="020F0502020204030204"/>
              <a:cs typeface="Calibri" panose="020F0502020204030204"/>
            </a:endParaRPr>
          </a:p>
        </p:txBody>
      </p:sp>
      <p:pic>
        <p:nvPicPr>
          <p:cNvPr id="7" name="image15.png"/>
          <p:cNvPicPr/>
          <p:nvPr/>
        </p:nvPicPr>
        <p:blipFill>
          <a:blip r:embed="rId1"/>
          <a:srcRect/>
          <a:stretch>
            <a:fillRect/>
          </a:stretch>
        </p:blipFill>
        <p:spPr>
          <a:xfrm>
            <a:off x="304800" y="2076449"/>
            <a:ext cx="11534274" cy="38270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  </a:t>
            </a:r>
            <a:endParaRPr lang="en-US" dirty="0"/>
          </a:p>
        </p:txBody>
      </p:sp>
      <p:grpSp>
        <p:nvGrpSpPr>
          <p:cNvPr id="11" name="Google Shape;207;g207aaa14ad4_0_49"/>
          <p:cNvGrpSpPr/>
          <p:nvPr/>
        </p:nvGrpSpPr>
        <p:grpSpPr>
          <a:xfrm>
            <a:off x="284163" y="2830513"/>
            <a:ext cx="11153858" cy="1335970"/>
            <a:chOff x="0" y="0"/>
            <a:chExt cx="8592857" cy="1007184"/>
          </a:xfrm>
        </p:grpSpPr>
        <p:sp>
          <p:nvSpPr>
            <p:cNvPr id="12" name="Google Shape;208;g207aaa14ad4_0_49"/>
            <p:cNvSpPr/>
            <p:nvPr/>
          </p:nvSpPr>
          <p:spPr>
            <a:xfrm>
              <a:off x="4589837" y="984"/>
              <a:ext cx="4003020" cy="1006200"/>
            </a:xfrm>
            <a:prstGeom prst="rightArrow">
              <a:avLst>
                <a:gd name="adj1" fmla="val 75000"/>
                <a:gd name="adj2" fmla="val 49999"/>
              </a:avLst>
            </a:prstGeom>
            <a:solidFill>
              <a:schemeClr val="accent6">
                <a:lumMod val="60000"/>
                <a:lumOff val="40000"/>
              </a:scheme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marL="0" marR="0" lvl="0" indent="0" defTabSz="914400" eaLnBrk="1" fontAlgn="base" latinLnBrk="0" hangingPunct="1">
                <a:lnSpc>
                  <a:spcPct val="100000"/>
                </a:lnSpc>
                <a:spcBef>
                  <a:spcPct val="0"/>
                </a:spcBef>
                <a:spcAft>
                  <a:spcPct val="0"/>
                </a:spcAft>
                <a:buClrTx/>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ea typeface="Arial" panose="020B0604020202020204"/>
                <a:sym typeface="Arial" panose="020B0604020202020204"/>
              </a:endParaRPr>
            </a:p>
          </p:txBody>
        </p:sp>
        <p:sp>
          <p:nvSpPr>
            <p:cNvPr id="13" name="Google Shape;209;g207aaa14ad4_0_49"/>
            <p:cNvSpPr/>
            <p:nvPr/>
          </p:nvSpPr>
          <p:spPr>
            <a:xfrm>
              <a:off x="0" y="0"/>
              <a:ext cx="5043047" cy="1007100"/>
            </a:xfrm>
            <a:prstGeom prst="roundRect">
              <a:avLst>
                <a:gd name="adj" fmla="val 16667"/>
              </a:avLst>
            </a:prstGeom>
            <a:solidFill>
              <a:srgbClr val="FFFFFF"/>
            </a:solidFill>
            <a:ln w="25400" cap="flat" cmpd="sng">
              <a:solidFill>
                <a:srgbClr val="366092"/>
              </a:solidFill>
              <a:prstDash val="solid"/>
              <a:round/>
              <a:headEnd type="none" w="sm" len="sm"/>
              <a:tailEnd type="none" w="sm" len="sm"/>
            </a:ln>
          </p:spPr>
          <p:txBody>
            <a:bodyPr wrap="square" lIns="91425" tIns="91425" rIns="91425" bIns="91425" anchor="ctr" anchorCtr="0"/>
            <a:lstStyle/>
            <a:p>
              <a:pPr marL="0" marR="0" lvl="0" indent="0" defTabSz="914400" eaLnBrk="1" fontAlgn="base" latinLnBrk="0" hangingPunct="1">
                <a:lnSpc>
                  <a:spcPct val="100000"/>
                </a:lnSpc>
                <a:spcBef>
                  <a:spcPct val="0"/>
                </a:spcBef>
                <a:spcAft>
                  <a:spcPct val="0"/>
                </a:spcAft>
                <a:buClrTx/>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ea typeface="Arial" panose="020B0604020202020204"/>
                <a:sym typeface="Arial" panose="020B0604020202020204"/>
              </a:endParaRPr>
            </a:p>
          </p:txBody>
        </p:sp>
        <p:sp>
          <p:nvSpPr>
            <p:cNvPr id="14" name="Google Shape;210;g207aaa14ad4_0_49"/>
            <p:cNvSpPr txBox="1"/>
            <p:nvPr/>
          </p:nvSpPr>
          <p:spPr>
            <a:xfrm>
              <a:off x="49163" y="49164"/>
              <a:ext cx="5043047" cy="908700"/>
            </a:xfrm>
            <a:prstGeom prst="rect">
              <a:avLst/>
            </a:prstGeom>
            <a:noFill/>
            <a:ln>
              <a:noFill/>
            </a:ln>
          </p:spPr>
          <p:txBody>
            <a:bodyPr spcFirstLastPara="1" wrap="square" lIns="76200" tIns="38100" rIns="76200" bIns="38100" anchor="ctr" anchorCtr="0">
              <a:noAutofit/>
            </a:bodyPr>
            <a:lstStyle/>
            <a:p>
              <a:pPr marL="0" marR="0" lvl="0" indent="0" defTabSz="914400" eaLnBrk="1" fontAlgn="auto" latinLnBrk="0" hangingPunct="1">
                <a:lnSpc>
                  <a:spcPct val="90000"/>
                </a:lnSpc>
                <a:spcBef>
                  <a:spcPts val="0"/>
                </a:spcBef>
                <a:spcAft>
                  <a:spcPts val="0"/>
                </a:spcAft>
                <a:buClr>
                  <a:srgbClr val="000000"/>
                </a:buClr>
                <a:buSzPts val="2000"/>
                <a:buFont typeface="Arial" panose="020B0604020202020204"/>
                <a:buNone/>
                <a:defRPr/>
              </a:pPr>
              <a:r>
                <a:rPr kumimoji="0" lang="fr-FR" sz="2800" b="1" i="0" u="none" strike="noStrike" kern="0" cap="none" spc="0" normalizeH="0" baseline="0" noProof="1">
                  <a:ln>
                    <a:noFill/>
                  </a:ln>
                  <a:solidFill>
                    <a:srgbClr val="000000"/>
                  </a:solidFill>
                  <a:effectLst/>
                  <a:uLnTx/>
                  <a:uFillTx/>
                  <a:latin typeface="Arial" panose="020B0604020202020204"/>
                  <a:ea typeface="Arial" panose="020B0604020202020204"/>
                  <a:cs typeface="Arial" panose="020B0604020202020204"/>
                  <a:sym typeface="Arial" panose="020B0604020202020204"/>
                </a:rPr>
                <a:t>Focus</a:t>
              </a:r>
              <a:r>
                <a:rPr kumimoji="0" lang="en-US" altLang="fr-FR" sz="2800" b="1" i="0" u="none" strike="noStrike" kern="0" cap="none" spc="0" normalizeH="0" baseline="0" noProof="1">
                  <a:ln>
                    <a:noFill/>
                  </a:ln>
                  <a:solidFill>
                    <a:srgbClr val="000000"/>
                  </a:solidFill>
                  <a:effectLst/>
                  <a:uLnTx/>
                  <a:uFillTx/>
                  <a:latin typeface="Arial" panose="020B0604020202020204"/>
                  <a:ea typeface="Arial" panose="020B0604020202020204"/>
                  <a:cs typeface="Arial" panose="020B0604020202020204"/>
                  <a:sym typeface="Arial" panose="020B0604020202020204"/>
                </a:rPr>
                <a:t>: </a:t>
              </a:r>
              <a:r>
                <a:rPr kumimoji="0" lang="fr-FR" sz="2800" b="1" i="0" u="none" strike="noStrike" kern="0" cap="none" spc="0" normalizeH="0" baseline="0" noProof="1">
                  <a:ln>
                    <a:noFill/>
                  </a:ln>
                  <a:solidFill>
                    <a:srgbClr val="000000"/>
                  </a:solidFill>
                  <a:effectLst/>
                  <a:uLnTx/>
                  <a:uFillTx/>
                  <a:latin typeface="Arial" panose="020B0604020202020204"/>
                  <a:ea typeface="Arial" panose="020B0604020202020204"/>
                  <a:cs typeface="Arial" panose="020B0604020202020204"/>
                  <a:sym typeface="Arial" panose="020B0604020202020204"/>
                </a:rPr>
                <a:t> Couplage de la CPS à d’autres interventions de Santé   </a:t>
              </a:r>
              <a:endParaRPr kumimoji="0" sz="2800" b="1" i="0" u="none" strike="noStrike" kern="0" cap="none" spc="0" normalizeH="0" baseline="0" noProof="1">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461146"/>
            <a:ext cx="11806989" cy="2646045"/>
          </a:xfrm>
          <a:prstGeom prst="rect">
            <a:avLst/>
          </a:prstGeom>
          <a:noFill/>
        </p:spPr>
        <p:txBody>
          <a:bodyPr wrap="square">
            <a:spAutoFit/>
          </a:bodyPr>
          <a:lstStyle/>
          <a:p>
            <a:pPr marR="0" algn="just" fontAlgn="auto">
              <a:spcBef>
                <a:spcPts val="360"/>
              </a:spcBef>
              <a:spcAft>
                <a:spcPts val="0"/>
              </a:spcAft>
              <a:buClr>
                <a:srgbClr val="000000"/>
              </a:buClr>
              <a:buSzPts val="2400"/>
              <a:buFont typeface="Arial" panose="020B0604020202020204"/>
              <a:buNone/>
            </a:pPr>
            <a:r>
              <a:rPr lang="fr-FR" sz="3200" cap="none" noProof="1">
                <a:solidFill>
                  <a:schemeClr val="dk1"/>
                </a:solidFill>
                <a:latin typeface="Calibri" panose="020F0502020204030204"/>
                <a:ea typeface="Calibri" panose="020F0502020204030204"/>
                <a:cs typeface="Calibri" panose="020F0502020204030204"/>
                <a:sym typeface="Calibri" panose="020F0502020204030204"/>
              </a:rPr>
              <a:t>Quel était le problème que vous essayiez de résoudre ? </a:t>
            </a:r>
            <a:endParaRPr lang="fr-FR" sz="3200" cap="none" noProof="1">
              <a:solidFill>
                <a:schemeClr val="dk1"/>
              </a:solidFill>
              <a:latin typeface="Calibri" panose="020F0502020204030204"/>
              <a:ea typeface="Calibri" panose="020F0502020204030204"/>
              <a:cs typeface="Calibri" panose="020F0502020204030204"/>
              <a:sym typeface="Calibri" panose="020F0502020204030204"/>
            </a:endParaRPr>
          </a:p>
          <a:p>
            <a:pPr marR="0" algn="just" fontAlgn="auto">
              <a:spcBef>
                <a:spcPts val="360"/>
              </a:spcBef>
              <a:spcAft>
                <a:spcPts val="0"/>
              </a:spcAft>
              <a:buClr>
                <a:srgbClr val="000000"/>
              </a:buClr>
              <a:buSzPts val="2400"/>
              <a:buFont typeface="Arial" panose="020B0604020202020204"/>
              <a:buNone/>
            </a:pPr>
            <a:endParaRPr lang="fr-FR" sz="3200" noProof="1">
              <a:solidFill>
                <a:schemeClr val="dk1"/>
              </a:solidFill>
              <a:latin typeface="Calibri" panose="020F0502020204030204"/>
              <a:ea typeface="Calibri" panose="020F0502020204030204"/>
              <a:cs typeface="Calibri" panose="020F0502020204030204"/>
              <a:sym typeface="Calibri" panose="020F0502020204030204"/>
            </a:endParaRPr>
          </a:p>
          <a:p>
            <a:pPr marL="342900" marR="0" indent="-342900" algn="just" fontAlgn="auto">
              <a:spcBef>
                <a:spcPts val="360"/>
              </a:spcBef>
              <a:spcAft>
                <a:spcPts val="0"/>
              </a:spcAft>
              <a:buClr>
                <a:srgbClr val="000000"/>
              </a:buClr>
              <a:buSzPts val="2400"/>
              <a:buFont typeface="Wingdings" panose="05000000000000000000" pitchFamily="2" charset="2"/>
              <a:buChar char="Ø"/>
            </a:pPr>
            <a:r>
              <a:rPr lang="fr-FR" sz="3200" noProof="1">
                <a:solidFill>
                  <a:schemeClr val="dk1"/>
                </a:solidFill>
                <a:latin typeface="Calibri" panose="020F0502020204030204"/>
                <a:ea typeface="Calibri" panose="020F0502020204030204"/>
                <a:cs typeface="Calibri" panose="020F0502020204030204"/>
                <a:sym typeface="Calibri" panose="020F0502020204030204"/>
              </a:rPr>
              <a:t>Faible taux de déclarations des naissances/décès en communauté et faible taux de possession d’actes de naissances dans les ménages  des régions CPS.</a:t>
            </a:r>
            <a:endParaRPr lang="fr-FR" sz="3200"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204595"/>
            <a:ext cx="12192000" cy="4785360"/>
          </a:xfrm>
          <a:prstGeom prst="rect">
            <a:avLst/>
          </a:prstGeom>
          <a:noFill/>
        </p:spPr>
        <p:txBody>
          <a:bodyPr wrap="square">
            <a:noAutofit/>
          </a:bodyPr>
          <a:lstStyle/>
          <a:p>
            <a:pPr marL="0" marR="0" lvl="0" indent="0" algn="l" defTabSz="914400" rtl="0" eaLnBrk="1" fontAlgn="auto" latinLnBrk="0" hangingPunct="1">
              <a:lnSpc>
                <a:spcPct val="100000"/>
              </a:lnSpc>
              <a:spcBef>
                <a:spcPts val="360"/>
              </a:spcBef>
              <a:spcAft>
                <a:spcPts val="0"/>
              </a:spcAft>
              <a:buClr>
                <a:srgbClr val="000000"/>
              </a:buClr>
              <a:buSzPts val="2400"/>
              <a:buFont typeface="Arial" panose="020B0604020202020204"/>
              <a:buNone/>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Quelle était la conception de l'innovation ?</a:t>
            </a: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0" marR="0" lvl="0" indent="0" algn="l" defTabSz="914400" rtl="0" eaLnBrk="1" fontAlgn="auto" latinLnBrk="0" hangingPunct="1">
              <a:lnSpc>
                <a:spcPct val="100000"/>
              </a:lnSpc>
              <a:spcBef>
                <a:spcPts val="360"/>
              </a:spcBef>
              <a:spcAft>
                <a:spcPts val="0"/>
              </a:spcAft>
              <a:buClr>
                <a:srgbClr val="000000"/>
              </a:buClr>
              <a:buSzPts val="2400"/>
              <a:buFont typeface="Arial" panose="020B0604020202020204"/>
              <a:buNone/>
              <a:defRPr/>
            </a:pPr>
            <a:endParaRPr kumimoji="0" lang="fr-FR" sz="9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342900" marR="0" lvl="0" indent="-34290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Char char="Ø"/>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La CPS est mise en œuvre avec une mobilisation importante de ressources et logistique utilisant deja les acteurs du système existants (ASCp).</a:t>
            </a: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342900" marR="0" lvl="0" indent="-34290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Char char="Ø"/>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Entre 2013-2020, mise en place des ISDC et élaboration du PSN-SC qui couvre la période de 2021-2025.</a:t>
            </a: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R="0" lvl="0" indent="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None/>
              <a:defRPr/>
            </a:pP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342900" marR="0" lvl="0" indent="-34290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Char char="Ø"/>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En 2022, l’OMS : </a:t>
            </a:r>
            <a:r>
              <a:rPr kumimoji="0" lang="fr-FR" sz="2000" b="1" i="1"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Si possible, la CPS doit être intégrée dans des programmes existants…». </a:t>
            </a:r>
            <a:endParaRPr kumimoji="0" lang="fr-FR" sz="2000" b="1" i="1"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R="0" lvl="0" indent="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None/>
              <a:defRPr/>
            </a:pP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342900" marR="0" lvl="0" indent="-34290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Char char="Ø"/>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Dans le cadre de l’interopérabilité entre les services de l’état civil et de la santé, la CPS peut permettre la mutualisation des ressources afin d’accroître la demande et l’offre de service en matière d’enregistrement des naissances et des décès. C’est une stratégie innovante permettant de booster  l'enregistrement des naissances et des décès.</a:t>
            </a: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a:p>
            <a:pPr marL="342900" marR="0" lvl="0" indent="-342900" algn="just" defTabSz="914400" rtl="0" eaLnBrk="1" fontAlgn="auto" latinLnBrk="0" hangingPunct="1">
              <a:lnSpc>
                <a:spcPct val="100000"/>
              </a:lnSpc>
              <a:spcBef>
                <a:spcPts val="360"/>
              </a:spcBef>
              <a:spcAft>
                <a:spcPts val="0"/>
              </a:spcAft>
              <a:buClr>
                <a:srgbClr val="000000"/>
              </a:buClr>
              <a:buSzPts val="2400"/>
              <a:buFont typeface="Wingdings" panose="05000000000000000000" pitchFamily="2" charset="2"/>
              <a:buChar char="Ø"/>
              <a:defRPr/>
            </a:pPr>
            <a:r>
              <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L’intégration de l’état civil dans la CPS s’inscrit dans la continuité de la capitalisation de l’enregistrement des naissances pendant les campagnes de vaccination préventive et de riposte contre l’épidémie de poliomyélite déployée en 2021 et 2022. </a:t>
            </a:r>
            <a:endParaRPr kumimoji="0" lang="fr-FR" sz="2000" b="0" i="0" u="none" strike="noStrike" kern="1200" cap="none" spc="0" normalizeH="0" baseline="0" noProof="1">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  </a:t>
            </a:r>
            <a:endParaRPr lang="en-US" dirty="0"/>
          </a:p>
        </p:txBody>
      </p:sp>
      <p:grpSp>
        <p:nvGrpSpPr>
          <p:cNvPr id="11" name="Google Shape;207;g207aaa14ad4_0_49"/>
          <p:cNvGrpSpPr/>
          <p:nvPr/>
        </p:nvGrpSpPr>
        <p:grpSpPr>
          <a:xfrm>
            <a:off x="284163" y="2830513"/>
            <a:ext cx="11153858" cy="1335970"/>
            <a:chOff x="0" y="0"/>
            <a:chExt cx="8592857" cy="1007184"/>
          </a:xfrm>
        </p:grpSpPr>
        <p:sp>
          <p:nvSpPr>
            <p:cNvPr id="12" name="Google Shape;208;g207aaa14ad4_0_49"/>
            <p:cNvSpPr/>
            <p:nvPr/>
          </p:nvSpPr>
          <p:spPr>
            <a:xfrm>
              <a:off x="4589837" y="984"/>
              <a:ext cx="4003020" cy="1006200"/>
            </a:xfrm>
            <a:prstGeom prst="rightArrow">
              <a:avLst>
                <a:gd name="adj1" fmla="val 75000"/>
                <a:gd name="adj2" fmla="val 49999"/>
              </a:avLst>
            </a:prstGeom>
            <a:solidFill>
              <a:schemeClr val="accent6">
                <a:lumMod val="60000"/>
                <a:lumOff val="40000"/>
              </a:schemeClr>
            </a:solidFill>
            <a:ln w="25400" cap="flat" cmpd="sng">
              <a:solidFill>
                <a:srgbClr val="CFD7E7">
                  <a:alpha val="89409"/>
                </a:srgbClr>
              </a:solidFill>
              <a:prstDash val="solid"/>
              <a:round/>
              <a:headEnd type="none" w="sm" len="sm"/>
              <a:tailEnd type="none" w="sm" len="sm"/>
            </a:ln>
          </p:spPr>
          <p:txBody>
            <a:bodyPr wrap="square" lIns="91425" tIns="91425" rIns="91425" bIns="91425" anchor="ctr" anchorCtr="0"/>
            <a:lstStyle/>
            <a:p>
              <a:pPr marL="0" marR="0" lvl="0" indent="0" defTabSz="914400" eaLnBrk="1" fontAlgn="base" latinLnBrk="0" hangingPunct="1">
                <a:lnSpc>
                  <a:spcPct val="100000"/>
                </a:lnSpc>
                <a:spcBef>
                  <a:spcPct val="0"/>
                </a:spcBef>
                <a:spcAft>
                  <a:spcPct val="0"/>
                </a:spcAft>
                <a:buClrTx/>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ea typeface="Arial" panose="020B0604020202020204"/>
                <a:sym typeface="Arial" panose="020B0604020202020204"/>
              </a:endParaRPr>
            </a:p>
          </p:txBody>
        </p:sp>
        <p:sp>
          <p:nvSpPr>
            <p:cNvPr id="13" name="Google Shape;209;g207aaa14ad4_0_49"/>
            <p:cNvSpPr/>
            <p:nvPr/>
          </p:nvSpPr>
          <p:spPr>
            <a:xfrm>
              <a:off x="0" y="0"/>
              <a:ext cx="5043047" cy="1007100"/>
            </a:xfrm>
            <a:prstGeom prst="roundRect">
              <a:avLst>
                <a:gd name="adj" fmla="val 16667"/>
              </a:avLst>
            </a:prstGeom>
            <a:solidFill>
              <a:srgbClr val="FFFFFF"/>
            </a:solidFill>
            <a:ln w="25400" cap="flat" cmpd="sng">
              <a:solidFill>
                <a:srgbClr val="366092"/>
              </a:solidFill>
              <a:prstDash val="solid"/>
              <a:round/>
              <a:headEnd type="none" w="sm" len="sm"/>
              <a:tailEnd type="none" w="sm" len="sm"/>
            </a:ln>
          </p:spPr>
          <p:txBody>
            <a:bodyPr wrap="square" lIns="91425" tIns="91425" rIns="91425" bIns="91425" anchor="ctr" anchorCtr="0"/>
            <a:lstStyle/>
            <a:p>
              <a:pPr marL="0" marR="0" lvl="0" indent="0" defTabSz="914400" eaLnBrk="1" fontAlgn="base" latinLnBrk="0" hangingPunct="1">
                <a:lnSpc>
                  <a:spcPct val="100000"/>
                </a:lnSpc>
                <a:spcBef>
                  <a:spcPct val="0"/>
                </a:spcBef>
                <a:spcAft>
                  <a:spcPct val="0"/>
                </a:spcAft>
                <a:buClrTx/>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ea typeface="Arial" panose="020B0604020202020204"/>
                <a:sym typeface="Arial" panose="020B0604020202020204"/>
              </a:endParaRPr>
            </a:p>
          </p:txBody>
        </p:sp>
        <p:sp>
          <p:nvSpPr>
            <p:cNvPr id="14" name="Google Shape;210;g207aaa14ad4_0_49"/>
            <p:cNvSpPr txBox="1"/>
            <p:nvPr/>
          </p:nvSpPr>
          <p:spPr>
            <a:xfrm>
              <a:off x="49163" y="49164"/>
              <a:ext cx="5043047" cy="908700"/>
            </a:xfrm>
            <a:prstGeom prst="rect">
              <a:avLst/>
            </a:prstGeom>
            <a:noFill/>
            <a:ln>
              <a:noFill/>
            </a:ln>
          </p:spPr>
          <p:txBody>
            <a:bodyPr spcFirstLastPara="1" wrap="square" lIns="76200" tIns="38100" rIns="76200" bIns="38100" anchor="ctr" anchorCtr="0">
              <a:noAutofit/>
            </a:bodyPr>
            <a:lstStyle/>
            <a:p>
              <a:pPr marL="0" marR="0" lvl="0" indent="0" algn="l" rtl="0">
                <a:lnSpc>
                  <a:spcPct val="90000"/>
                </a:lnSpc>
                <a:spcBef>
                  <a:spcPts val="0"/>
                </a:spcBef>
                <a:spcAft>
                  <a:spcPts val="0"/>
                </a:spcAft>
                <a:buClr>
                  <a:schemeClr val="dk1"/>
                </a:buClr>
                <a:buSzPts val="2000"/>
                <a:buFont typeface="Arial" panose="020B0604020202020204"/>
                <a:buNone/>
              </a:pPr>
              <a:r>
                <a:rPr lang="fr-FR" sz="2800" b="1" i="0" u="none" strike="noStrike" cap="none" dirty="0">
                  <a:solidFill>
                    <a:schemeClr val="dk1"/>
                  </a:solidFill>
                  <a:latin typeface="Arial" panose="020B0604020202020204"/>
                  <a:ea typeface="Arial" panose="020B0604020202020204"/>
                  <a:cs typeface="Arial" panose="020B0604020202020204"/>
                  <a:sym typeface="Arial" panose="020B0604020202020204"/>
                </a:rPr>
                <a:t>Focus: Expérience de première mise en Œuvre</a:t>
              </a:r>
              <a:endParaRPr lang="fr-FR" sz="2800" b="1"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7326"/>
          </a:xfrm>
        </p:spPr>
        <p:txBody>
          <a:bodyPr/>
          <a:lstStyle/>
          <a:p>
            <a:r>
              <a:rPr lang="fr-FR" dirty="0"/>
              <a:t>Principaux enseignements tirés en 2024 : Couplage de la CPS à d’autres interventions</a:t>
            </a:r>
            <a:endParaRPr lang="en-US" dirty="0"/>
          </a:p>
        </p:txBody>
      </p:sp>
      <p:sp>
        <p:nvSpPr>
          <p:cNvPr id="5" name="TextBox 4"/>
          <p:cNvSpPr txBox="1"/>
          <p:nvPr/>
        </p:nvSpPr>
        <p:spPr>
          <a:xfrm>
            <a:off x="0" y="1204474"/>
            <a:ext cx="12192000" cy="4648200"/>
          </a:xfrm>
          <a:prstGeom prst="rect">
            <a:avLst/>
          </a:prstGeom>
          <a:noFill/>
        </p:spPr>
        <p:txBody>
          <a:bodyPr wrap="square">
            <a:spAutoFit/>
          </a:bodyPr>
          <a:lstStyle/>
          <a:p>
            <a:pPr lvl="0">
              <a:lnSpc>
                <a:spcPct val="114000"/>
              </a:lnSpc>
              <a:buNone/>
            </a:pPr>
            <a:endParaRPr lang="fr-FR"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0">
              <a:lnSpc>
                <a:spcPct val="114000"/>
              </a:lnSpc>
              <a:buNone/>
            </a:pPr>
            <a:r>
              <a:rPr lang="fr-FR" sz="2400" b="1" dirty="0">
                <a:solidFill>
                  <a:srgbClr val="7030A0"/>
                </a:solidFill>
                <a:latin typeface="Calibri" panose="020F0502020204030204" pitchFamily="34" charset="0"/>
                <a:ea typeface="Calibri" panose="020F0502020204030204" pitchFamily="34" charset="0"/>
                <a:cs typeface="Calibri" panose="020F0502020204030204" pitchFamily="34" charset="0"/>
              </a:rPr>
              <a:t>COMMENT ?</a:t>
            </a:r>
            <a:endParaRPr lang="fr-FR" sz="24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Forte Volonté institutionnelle.</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Intégration des staffs du Bureau National d’Etat Civil (BUNEC) aux étapes préparatoires de la CPS.</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Tenues de plusieurs réunions de concertations et élaboration de la stratégie d’intégration.</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Intégration des données à collecter dans les outils de gestion existants de la CPS.</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Paramétrage des nouveaux outils dans le DHIS 2.</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Intégration des messages liés à l’établissement des actes de naissance aux messages de promotion de la CPS.</a:t>
            </a:r>
            <a:endParaRPr lang="fr-FR" sz="2400" dirty="0">
              <a:solidFill>
                <a:prstClr val="black"/>
              </a:solidFill>
              <a:latin typeface="Calibri" panose="020F0502020204030204"/>
              <a:sym typeface="Arial" panose="020B0604020202020204"/>
            </a:endParaRPr>
          </a:p>
          <a:p>
            <a:pPr marL="342900" lvl="0" indent="-342900">
              <a:lnSpc>
                <a:spcPct val="114000"/>
              </a:lnSpc>
              <a:buFontTx/>
              <a:buChar char="-"/>
            </a:pPr>
            <a:r>
              <a:rPr lang="fr-FR" sz="2400" dirty="0">
                <a:solidFill>
                  <a:prstClr val="black"/>
                </a:solidFill>
                <a:latin typeface="Calibri" panose="020F0502020204030204"/>
                <a:sym typeface="Arial" panose="020B0604020202020204"/>
              </a:rPr>
              <a:t>Analyses des données quotidiennement avec les équipes régionales du BUNEC.</a:t>
            </a:r>
            <a:endParaRPr lang="fr-FR" sz="2400" dirty="0">
              <a:solidFill>
                <a:prstClr val="black"/>
              </a:solidFill>
              <a:latin typeface="Calibri" panose="020F0502020204030204"/>
              <a:sym typeface="Arial" panose="020B0604020202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7714</Words>
  <Application>WPS Presentation</Application>
  <PresentationFormat>Widescreen</PresentationFormat>
  <Paragraphs>219</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17</vt:i4>
      </vt:variant>
    </vt:vector>
  </HeadingPairs>
  <TitlesOfParts>
    <vt:vector size="30" baseType="lpstr">
      <vt:lpstr>Arial</vt:lpstr>
      <vt:lpstr>SimSun</vt:lpstr>
      <vt:lpstr>Wingdings</vt:lpstr>
      <vt:lpstr>Arial</vt:lpstr>
      <vt:lpstr>Gill Sans MT</vt:lpstr>
      <vt:lpstr>Calibri</vt:lpstr>
      <vt:lpstr>Calibri</vt:lpstr>
      <vt:lpstr>Times New Roman</vt:lpstr>
      <vt:lpstr>Microsoft YaHei</vt:lpstr>
      <vt:lpstr>Arial Unicode MS</vt:lpstr>
      <vt:lpstr>Calibri Light</vt:lpstr>
      <vt:lpstr>Office Theme</vt:lpstr>
      <vt:lpstr>Custom Design</vt:lpstr>
      <vt:lpstr>CAMEROUN</vt:lpstr>
      <vt:lpstr>Informations sommaires pour 2024 et plans pour les campagnes 2025</vt:lpstr>
      <vt:lpstr>Carte du pays montrant les districts de mise en œuvre de la CPS</vt:lpstr>
      <vt:lpstr>Carte du pays montrant les districts de mise en œuvre de la CPS</vt:lpstr>
      <vt:lpstr>  </vt:lpstr>
      <vt:lpstr>Principaux enseignements tirés en 2024 : Couplage de la CPS à d’autres interventions</vt:lpstr>
      <vt:lpstr>Principaux enseignements tirés en 2024 : Couplage de la CPS à d’autres interventions</vt:lpstr>
      <vt:lpstr>  </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Principaux enseignements tirés en 2024 : Couplage de la CPS à d’autres interventions</vt:lpstr>
      <vt:lpstr>Merci, Akpe, Thank you,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Abena Poku-Awuku</dc:creator>
  <cp:lastModifiedBy>flex 5 i5</cp:lastModifiedBy>
  <cp:revision>26</cp:revision>
  <dcterms:created xsi:type="dcterms:W3CDTF">2023-03-09T12:42:00Z</dcterms:created>
  <dcterms:modified xsi:type="dcterms:W3CDTF">2025-03-04T09:31:08Z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B0B06B40A7914DC3BF32500DC925C117_13</vt:lpwstr>
  </property>
  <property fmtid="{D5CDD505-2E9C-101B-9397-08002B2CF9AE}" pid="3" name="KSOProductBuildVer">
    <vt:lpwstr>2057-12.2.0.20341</vt:lpwstr>
  </property>
</Properties>
</file>