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0.svg" ContentType="image/svg+xml"/>
  <Override PartName="/ppt/media/image12.svg" ContentType="image/svg+xml"/>
  <Override PartName="/ppt/media/image16.svg" ContentType="image/svg+xml"/>
  <Override PartName="/ppt/media/image18.svg" ContentType="image/svg+xml"/>
  <Override PartName="/ppt/media/image21.svg" ContentType="image/svg+xml"/>
  <Override PartName="/ppt/media/image23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3.svg" ContentType="image/svg+xml"/>
  <Override PartName="/ppt/media/image35.svg" ContentType="image/svg+xml"/>
  <Override PartName="/ppt/media/image5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</p:sldIdLst>
  <p:sldSz cx="18288000" cy="10287000"/>
  <p:notesSz cx="6858000" cy="9144000"/>
  <p:embeddedFontLst>
    <p:embeddedFont>
      <p:font typeface="Open Sans Bold"/>
      <p:bold r:id="rId14"/>
    </p:embeddedFont>
    <p:embeddedFont>
      <p:font typeface="Open Sans Bold Italics"/>
      <p:boldItalic r:id="rId15"/>
    </p:embeddedFont>
    <p:embeddedFont>
      <p:font typeface="Open Sans" panose="020B0606030504020204"/>
      <p:regular r:id="rId16"/>
      <p:bold r:id="rId17"/>
      <p:italic r:id="rId18"/>
      <p:boldItalic r:id="rId19"/>
    </p:embeddedFont>
    <p:embeddedFont>
      <p:font typeface="Arial Bold" panose="020B0802020202020204"/>
      <p:bold r:id="rId20"/>
    </p:embeddedFont>
    <p:embeddedFont>
      <p:font typeface="Calibri" panose="020F0502020204030204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70798" autoAdjust="0"/>
  </p:normalViewPr>
  <p:slideViewPr>
    <p:cSldViewPr showGuides="1">
      <p:cViewPr varScale="1">
        <p:scale>
          <a:sx n="29" d="100"/>
          <a:sy n="29" d="100"/>
        </p:scale>
        <p:origin x="1540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font" Target="fonts/font11.fntdata"/><Relationship Id="rId23" Type="http://schemas.openxmlformats.org/officeDocument/2006/relationships/font" Target="fonts/font10.fntdata"/><Relationship Id="rId22" Type="http://schemas.openxmlformats.org/officeDocument/2006/relationships/font" Target="fonts/font9.fntdata"/><Relationship Id="rId21" Type="http://schemas.openxmlformats.org/officeDocument/2006/relationships/font" Target="fonts/font8.fntdata"/><Relationship Id="rId20" Type="http://schemas.openxmlformats.org/officeDocument/2006/relationships/font" Target="fonts/font7.fntdata"/><Relationship Id="rId2" Type="http://schemas.openxmlformats.org/officeDocument/2006/relationships/theme" Target="theme/theme1.xml"/><Relationship Id="rId19" Type="http://schemas.openxmlformats.org/officeDocument/2006/relationships/font" Target="fonts/font6.fntdata"/><Relationship Id="rId18" Type="http://schemas.openxmlformats.org/officeDocument/2006/relationships/font" Target="fonts/font5.fntdata"/><Relationship Id="rId17" Type="http://schemas.openxmlformats.org/officeDocument/2006/relationships/font" Target="fonts/font4.fntdata"/><Relationship Id="rId16" Type="http://schemas.openxmlformats.org/officeDocument/2006/relationships/font" Target="fonts/font3.fntdata"/><Relationship Id="rId15" Type="http://schemas.openxmlformats.org/officeDocument/2006/relationships/font" Target="fonts/font2.fntdata"/><Relationship Id="rId14" Type="http://schemas.openxmlformats.org/officeDocument/2006/relationships/font" Target="fonts/font1.fntdata"/><Relationship Id="rId13" Type="http://schemas.openxmlformats.org/officeDocument/2006/relationships/tableStyles" Target="tableStyles.xml"/><Relationship Id="rId12" Type="http://schemas.openxmlformats.org/officeDocument/2006/relationships/viewProps" Target="viewProps.xml"/><Relationship Id="rId11" Type="http://schemas.openxmlformats.org/officeDocument/2006/relationships/presProps" Target="presProps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mailto:smcalliance.communications@malariaconsortium.org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>
                <a:solidFill>
                  <a:srgbClr val="FF0000"/>
                </a:solidFill>
              </a:rPr>
              <a:t>(Note: Please double check the following statements and feel free to edit/add any missing items.)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1. A&amp;C Subgroup Election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- Taylor Prochnow and Hajarah </a:t>
            </a:r>
            <a:r>
              <a:rPr lang="en-US" dirty="0" err="1"/>
              <a:t>Nakendo</a:t>
            </a:r>
            <a:r>
              <a:rPr lang="en-US" dirty="0"/>
              <a:t> were elected as the new co-chairs.</a:t>
            </a:r>
            <a:endParaRPr lang="en-US" dirty="0"/>
          </a:p>
          <a:p>
            <a:r>
              <a:rPr lang="en-US" dirty="0"/>
              <a:t>- Malaria Consortium continued to act as the subgroup secretariat.</a:t>
            </a:r>
            <a:endParaRPr lang="en-US" dirty="0"/>
          </a:p>
          <a:p>
            <a:endParaRPr lang="en-US" dirty="0"/>
          </a:p>
          <a:p>
            <a:r>
              <a:rPr lang="en-US" dirty="0"/>
              <a:t>2. World Children’s Day</a:t>
            </a:r>
            <a:endParaRPr lang="en-US" dirty="0"/>
          </a:p>
          <a:p>
            <a:endParaRPr lang="en-US" dirty="0"/>
          </a:p>
          <a:p>
            <a:r>
              <a:rPr lang="en-US" dirty="0"/>
              <a:t>- The subgroup developed and shared key messages for World Children’s Day, building on previous content from the Day of the African Child.</a:t>
            </a:r>
            <a:endParaRPr lang="en-US" dirty="0"/>
          </a:p>
          <a:p>
            <a:r>
              <a:rPr lang="en-US" dirty="0"/>
              <a:t>- Members coordinated to use and cross-post content on social media to maximize exposure and impact.</a:t>
            </a:r>
            <a:endParaRPr lang="en-US" dirty="0"/>
          </a:p>
          <a:p>
            <a:r>
              <a:rPr lang="en-US" dirty="0"/>
              <a:t>- MMV published an op-ed on World Children's Day.</a:t>
            </a:r>
            <a:endParaRPr lang="en-US" dirty="0"/>
          </a:p>
          <a:p>
            <a:endParaRPr lang="en-US" dirty="0"/>
          </a:p>
          <a:p>
            <a:r>
              <a:rPr lang="en-US" dirty="0"/>
              <a:t>3. World Malaria Report</a:t>
            </a:r>
            <a:endParaRPr lang="en-US" dirty="0"/>
          </a:p>
          <a:p>
            <a:endParaRPr lang="en-US" dirty="0"/>
          </a:p>
          <a:p>
            <a:r>
              <a:rPr lang="en-US" dirty="0"/>
              <a:t>- The subgroup prepared for the launch of the World Malaria Report, focusing on the theme of gender and equity.</a:t>
            </a:r>
            <a:endParaRPr lang="en-US" dirty="0"/>
          </a:p>
          <a:p>
            <a:r>
              <a:rPr lang="en-US" dirty="0"/>
              <a:t>- Efforts were made to use the SMC map for communications purposes.</a:t>
            </a:r>
            <a:endParaRPr lang="en-US" dirty="0"/>
          </a:p>
          <a:p>
            <a:r>
              <a:rPr lang="en-US" dirty="0"/>
              <a:t>- Relevant country-level or organizational responses were republished or summarized on the SMC Alliance website.</a:t>
            </a:r>
            <a:endParaRPr lang="en-US" dirty="0"/>
          </a:p>
          <a:p>
            <a:endParaRPr lang="en-US" dirty="0"/>
          </a:p>
          <a:p>
            <a:r>
              <a:rPr lang="en-US" dirty="0"/>
              <a:t>4. 2024 ASTMH Annual Meeting (Please double check the facts)</a:t>
            </a:r>
            <a:endParaRPr lang="en-US" dirty="0"/>
          </a:p>
          <a:p>
            <a:endParaRPr lang="en-US" dirty="0"/>
          </a:p>
          <a:p>
            <a:r>
              <a:rPr lang="en-US" dirty="0"/>
              <a:t>- Taylor, Hajarah, Abena, Akinola &amp; Christian attended the ASTMH meeting.</a:t>
            </a:r>
            <a:endParaRPr lang="en-US" dirty="0"/>
          </a:p>
          <a:p>
            <a:r>
              <a:rPr lang="en-US" dirty="0"/>
              <a:t>- An SMC Alliance lunch was held, and a document highlighting SMC/chemoprevention sessions was presented.</a:t>
            </a:r>
            <a:endParaRPr lang="en-US" dirty="0"/>
          </a:p>
          <a:p>
            <a:r>
              <a:rPr lang="en-US" dirty="0"/>
              <a:t>- An Advocacy and Communications meeting was held at ASTMH.</a:t>
            </a:r>
            <a:endParaRPr lang="en-US" dirty="0"/>
          </a:p>
          <a:p>
            <a:r>
              <a:rPr lang="en-US" dirty="0"/>
              <a:t>- MMV managed a booth and co-hosted a sponsored symposium with TDR.</a:t>
            </a:r>
            <a:endParaRPr lang="en-US" dirty="0"/>
          </a:p>
          <a:p>
            <a:r>
              <a:rPr lang="en-US" dirty="0"/>
              <a:t>- Malaria Consortium and PSI/Plus Project participated and presented at ASTMH.</a:t>
            </a:r>
            <a:endParaRPr lang="en-US" dirty="0"/>
          </a:p>
          <a:p>
            <a:endParaRPr lang="en-US" dirty="0"/>
          </a:p>
          <a:p>
            <a:r>
              <a:rPr lang="en-US" dirty="0"/>
              <a:t>5. SMC Alliance Consultancy</a:t>
            </a:r>
            <a:endParaRPr lang="en-US" dirty="0"/>
          </a:p>
          <a:p>
            <a:endParaRPr lang="en-US" dirty="0"/>
          </a:p>
          <a:p>
            <a:r>
              <a:rPr lang="en-US" dirty="0"/>
              <a:t>- A consultant was selected to document learnings and best practices from the SMC Alliance.</a:t>
            </a:r>
            <a:endParaRPr lang="en-US" dirty="0"/>
          </a:p>
          <a:p>
            <a:r>
              <a:rPr lang="en-US" dirty="0"/>
              <a:t>- A steering group was formed to work out the deliverables and timelines.</a:t>
            </a:r>
            <a:endParaRPr lang="en-US" dirty="0"/>
          </a:p>
          <a:p>
            <a:r>
              <a:rPr lang="en-US" dirty="0"/>
              <a:t>- Malaria Consortium handled the contract and coordinated the works with the consultant. </a:t>
            </a:r>
            <a:endParaRPr lang="en-US" dirty="0"/>
          </a:p>
          <a:p>
            <a:r>
              <a:rPr lang="en-US" dirty="0"/>
              <a:t>- The consultancy results were presented at the SMC Alliance meeting earlier this week, with plans for both inward-facing and outward-facing outputs.</a:t>
            </a:r>
            <a:endParaRPr lang="en-US" dirty="0"/>
          </a:p>
          <a:p>
            <a:endParaRPr lang="en-US" dirty="0"/>
          </a:p>
          <a:p>
            <a:r>
              <a:rPr lang="en-US" dirty="0"/>
              <a:t>6. Regular member update meetings were held throughout the year.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>
                <a:ea typeface="Calibri" panose="020F0502020204030204"/>
                <a:cs typeface="Calibri" panose="020F0502020204030204"/>
              </a:rPr>
              <a:t>If anyone wants to join the meeting via Zoom, please speak to Celia Yeung from Malaria Consortium for the Zoom link, or email: </a:t>
            </a:r>
            <a:r>
              <a:rPr lang="en-US" dirty="0">
                <a:ea typeface="Calibri" panose="020F0502020204030204"/>
                <a:cs typeface="Calibri" panose="020F0502020204030204"/>
                <a:hlinkClick r:id="rId3"/>
              </a:rPr>
              <a:t>smcalliance.communications@malariaconsortium.org</a:t>
            </a:r>
            <a:r>
              <a:rPr lang="en-US" dirty="0">
                <a:ea typeface="Calibri" panose="020F0502020204030204"/>
                <a:cs typeface="Calibri" panose="020F0502020204030204"/>
              </a:rPr>
              <a:t>. Thanks.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/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/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/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.png"/><Relationship Id="rId2" Type="http://schemas.openxmlformats.org/officeDocument/2006/relationships/image" Target="../media/image5.sv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svg"/><Relationship Id="rId16" Type="http://schemas.openxmlformats.org/officeDocument/2006/relationships/notesSlide" Target="../notesSlides/notesSlide4.xml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18.svg"/><Relationship Id="rId13" Type="http://schemas.openxmlformats.org/officeDocument/2006/relationships/image" Target="../media/image17.png"/><Relationship Id="rId12" Type="http://schemas.openxmlformats.org/officeDocument/2006/relationships/image" Target="../media/image16.svg"/><Relationship Id="rId11" Type="http://schemas.openxmlformats.org/officeDocument/2006/relationships/image" Target="../media/image15.png"/><Relationship Id="rId10" Type="http://schemas.openxmlformats.org/officeDocument/2006/relationships/image" Target="../media/image14.jpe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svg"/><Relationship Id="rId8" Type="http://schemas.openxmlformats.org/officeDocument/2006/relationships/image" Target="../media/image29.png"/><Relationship Id="rId7" Type="http://schemas.openxmlformats.org/officeDocument/2006/relationships/image" Target="../media/image28.svg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3" Type="http://schemas.openxmlformats.org/officeDocument/2006/relationships/image" Target="../media/image24.jpeg"/><Relationship Id="rId2" Type="http://schemas.openxmlformats.org/officeDocument/2006/relationships/image" Target="../media/image23.sv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" y="0"/>
            <a:ext cx="18288004" cy="8690005"/>
            <a:chOff x="0" y="0"/>
            <a:chExt cx="24384005" cy="115866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1586718"/>
            </a:xfrm>
            <a:custGeom>
              <a:avLst/>
              <a:gdLst/>
              <a:ahLst/>
              <a:cxnLst/>
              <a:rect l="l" t="t" r="r" b="b"/>
              <a:pathLst>
                <a:path w="24384000" h="11586718">
                  <a:moveTo>
                    <a:pt x="0" y="0"/>
                  </a:moveTo>
                  <a:lnTo>
                    <a:pt x="24384000" y="0"/>
                  </a:lnTo>
                  <a:lnTo>
                    <a:pt x="24384000" y="11586718"/>
                  </a:lnTo>
                  <a:lnTo>
                    <a:pt x="0" y="11586718"/>
                  </a:lnTo>
                  <a:close/>
                </a:path>
              </a:pathLst>
            </a:custGeom>
            <a:solidFill>
              <a:srgbClr val="4C733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-4" y="12665"/>
            <a:ext cx="18288000" cy="8677340"/>
            <a:chOff x="0" y="0"/>
            <a:chExt cx="24384000" cy="1156978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1569846"/>
            </a:xfrm>
            <a:custGeom>
              <a:avLst/>
              <a:gdLst/>
              <a:ahLst/>
              <a:cxnLst/>
              <a:rect l="l" t="t" r="r" b="b"/>
              <a:pathLst>
                <a:path w="24384000" h="11569846">
                  <a:moveTo>
                    <a:pt x="0" y="0"/>
                  </a:moveTo>
                  <a:lnTo>
                    <a:pt x="24384000" y="0"/>
                  </a:lnTo>
                  <a:lnTo>
                    <a:pt x="24384000" y="11569846"/>
                  </a:lnTo>
                  <a:lnTo>
                    <a:pt x="0" y="115698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">
                <a:alphaModFix amt="52000"/>
              </a:blip>
              <a:stretch>
                <a:fillRect l="-2047" r="-20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147152" y="2905952"/>
            <a:ext cx="12103670" cy="1812904"/>
            <a:chOff x="0" y="0"/>
            <a:chExt cx="16138227" cy="241720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38227" cy="2417205"/>
            </a:xfrm>
            <a:custGeom>
              <a:avLst/>
              <a:gdLst/>
              <a:ahLst/>
              <a:cxnLst/>
              <a:rect l="l" t="t" r="r" b="b"/>
              <a:pathLst>
                <a:path w="16138227" h="2417205">
                  <a:moveTo>
                    <a:pt x="0" y="0"/>
                  </a:moveTo>
                  <a:lnTo>
                    <a:pt x="16138227" y="0"/>
                  </a:lnTo>
                  <a:lnTo>
                    <a:pt x="16138227" y="2417205"/>
                  </a:lnTo>
                  <a:lnTo>
                    <a:pt x="0" y="24172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9525"/>
              <a:ext cx="16138227" cy="240768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5760"/>
                </a:lnSpc>
              </a:pPr>
              <a:r>
                <a:rPr lang="en-US" sz="48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SMC Alliance</a:t>
              </a:r>
              <a:endParaRPr lang="en-US" sz="48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algn="ctr">
                <a:lnSpc>
                  <a:spcPts val="5760"/>
                </a:lnSpc>
              </a:pPr>
              <a:r>
                <a:rPr lang="en-US" sz="4800" b="1">
                  <a:solidFill>
                    <a:srgbClr val="FFFFFF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Advocacy &amp; Communications subgroup</a:t>
              </a:r>
              <a:endParaRPr lang="en-US" sz="4800" b="1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895600" y="4718856"/>
            <a:ext cx="12606774" cy="1029520"/>
            <a:chOff x="0" y="0"/>
            <a:chExt cx="16809032" cy="13726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809031" cy="1372694"/>
            </a:xfrm>
            <a:custGeom>
              <a:avLst/>
              <a:gdLst/>
              <a:ahLst/>
              <a:cxnLst/>
              <a:rect l="l" t="t" r="r" b="b"/>
              <a:pathLst>
                <a:path w="16809031" h="1372694">
                  <a:moveTo>
                    <a:pt x="0" y="0"/>
                  </a:moveTo>
                  <a:lnTo>
                    <a:pt x="16809031" y="0"/>
                  </a:lnTo>
                  <a:lnTo>
                    <a:pt x="16809031" y="1372694"/>
                  </a:lnTo>
                  <a:lnTo>
                    <a:pt x="0" y="1372694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57150"/>
              <a:ext cx="16809032" cy="131554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4620"/>
                </a:lnSpc>
              </a:pPr>
              <a:r>
                <a:rPr lang="en-US" sz="4400" b="1" i="1">
                  <a:solidFill>
                    <a:srgbClr val="FFFFFF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2024 in Review</a:t>
              </a:r>
              <a:endParaRPr lang="en-US" sz="4400" b="1" i="1">
                <a:solidFill>
                  <a:srgbClr val="FFFFFF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7200" y="8228922"/>
            <a:ext cx="3795366" cy="222379"/>
            <a:chOff x="0" y="0"/>
            <a:chExt cx="5060488" cy="2965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60488" cy="296505"/>
            </a:xfrm>
            <a:custGeom>
              <a:avLst/>
              <a:gdLst/>
              <a:ahLst/>
              <a:cxnLst/>
              <a:rect l="l" t="t" r="r" b="b"/>
              <a:pathLst>
                <a:path w="5060488" h="296505">
                  <a:moveTo>
                    <a:pt x="0" y="0"/>
                  </a:moveTo>
                  <a:lnTo>
                    <a:pt x="5060488" y="0"/>
                  </a:lnTo>
                  <a:lnTo>
                    <a:pt x="5060488" y="296505"/>
                  </a:lnTo>
                  <a:lnTo>
                    <a:pt x="0" y="296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5060488" cy="2774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1745"/>
                </a:lnSpc>
              </a:pPr>
              <a:r>
                <a:rPr lang="en-US" sz="1600">
                  <a:solidFill>
                    <a:srgbClr val="D9D9D9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rPr>
                <a:t>Photo credit: Malaria Consortium</a:t>
              </a:r>
              <a:endParaRPr lang="en-US" sz="1600">
                <a:solidFill>
                  <a:srgbClr val="D9D9D9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690902" y="8851930"/>
            <a:ext cx="4568398" cy="1250091"/>
            <a:chOff x="0" y="0"/>
            <a:chExt cx="6091198" cy="1666789"/>
          </a:xfrm>
        </p:grpSpPr>
        <p:sp>
          <p:nvSpPr>
            <p:cNvPr id="16" name="Freeform 16" descr="A logo with a blue and green design  AI-generated content may be incorrect."/>
            <p:cNvSpPr/>
            <p:nvPr/>
          </p:nvSpPr>
          <p:spPr>
            <a:xfrm>
              <a:off x="0" y="0"/>
              <a:ext cx="2666862" cy="1666789"/>
            </a:xfrm>
            <a:custGeom>
              <a:avLst/>
              <a:gdLst/>
              <a:ahLst/>
              <a:cxnLst/>
              <a:rect l="l" t="t" r="r" b="b"/>
              <a:pathLst>
                <a:path w="2666862" h="1666789">
                  <a:moveTo>
                    <a:pt x="0" y="0"/>
                  </a:moveTo>
                  <a:lnTo>
                    <a:pt x="2666862" y="0"/>
                  </a:lnTo>
                  <a:lnTo>
                    <a:pt x="2666862" y="1666789"/>
                  </a:lnTo>
                  <a:lnTo>
                    <a:pt x="0" y="1666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 descr="A mosquito on a green and blue logo  AI-generated content may be incorrect."/>
            <p:cNvSpPr/>
            <p:nvPr/>
          </p:nvSpPr>
          <p:spPr>
            <a:xfrm>
              <a:off x="3689403" y="0"/>
              <a:ext cx="2401795" cy="1666789"/>
            </a:xfrm>
            <a:custGeom>
              <a:avLst/>
              <a:gdLst/>
              <a:ahLst/>
              <a:cxnLst/>
              <a:rect l="l" t="t" r="r" b="b"/>
              <a:pathLst>
                <a:path w="2401795" h="1666789">
                  <a:moveTo>
                    <a:pt x="0" y="0"/>
                  </a:moveTo>
                  <a:lnTo>
                    <a:pt x="2401795" y="0"/>
                  </a:lnTo>
                  <a:lnTo>
                    <a:pt x="2401795" y="1666789"/>
                  </a:lnTo>
                  <a:lnTo>
                    <a:pt x="0" y="16667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45328" cy="10287000"/>
            <a:chOff x="0" y="0"/>
            <a:chExt cx="592710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7090" cy="13716000"/>
            </a:xfrm>
            <a:custGeom>
              <a:avLst/>
              <a:gdLst/>
              <a:ahLst/>
              <a:cxnLst/>
              <a:rect l="l" t="t" r="r" b="b"/>
              <a:pathLst>
                <a:path w="5927090" h="13716000">
                  <a:moveTo>
                    <a:pt x="0" y="0"/>
                  </a:moveTo>
                  <a:lnTo>
                    <a:pt x="5927090" y="0"/>
                  </a:lnTo>
                  <a:lnTo>
                    <a:pt x="592709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7638022" y="-108496"/>
            <a:ext cx="649978" cy="10395496"/>
          </a:xfrm>
          <a:custGeom>
            <a:avLst/>
            <a:gdLst/>
            <a:ahLst/>
            <a:cxnLst/>
            <a:rect l="l" t="t" r="r" b="b"/>
            <a:pathLst>
              <a:path w="649978" h="10395496">
                <a:moveTo>
                  <a:pt x="0" y="0"/>
                </a:moveTo>
                <a:lnTo>
                  <a:pt x="649978" y="0"/>
                </a:lnTo>
                <a:lnTo>
                  <a:pt x="649978" y="10395496"/>
                </a:lnTo>
                <a:lnTo>
                  <a:pt x="0" y="103954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550331" y="934720"/>
            <a:ext cx="11720437" cy="805610"/>
            <a:chOff x="0" y="0"/>
            <a:chExt cx="15627249" cy="107414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627251" cy="1074147"/>
            </a:xfrm>
            <a:custGeom>
              <a:avLst/>
              <a:gdLst/>
              <a:ahLst/>
              <a:cxnLst/>
              <a:rect l="l" t="t" r="r" b="b"/>
              <a:pathLst>
                <a:path w="15627251" h="1074147">
                  <a:moveTo>
                    <a:pt x="0" y="0"/>
                  </a:moveTo>
                  <a:lnTo>
                    <a:pt x="15627251" y="0"/>
                  </a:lnTo>
                  <a:lnTo>
                    <a:pt x="15627251" y="1074147"/>
                  </a:lnTo>
                  <a:lnTo>
                    <a:pt x="0" y="1074147"/>
                  </a:lnTo>
                  <a:close/>
                </a:path>
              </a:pathLst>
            </a:custGeom>
            <a:solidFill>
              <a:srgbClr val="4C733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5627249" cy="1150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20"/>
                </a:lnSpc>
              </a:pPr>
              <a:r>
                <a:rPr lang="en-US" sz="3800" b="1" dirty="0">
                  <a:solidFill>
                    <a:srgbClr val="4C73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Overview</a:t>
              </a:r>
              <a:endParaRPr lang="en-US" sz="3800" b="1" dirty="0">
                <a:solidFill>
                  <a:srgbClr val="4C733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550331" y="1811487"/>
            <a:ext cx="11359624" cy="318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Set up in April 2022, it serves as a platform for </a:t>
            </a: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sharing best practices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</a:t>
            </a: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 lessons learned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and</a:t>
            </a:r>
            <a:r>
              <a:rPr lang="en-US" sz="3000" b="1" dirty="0">
                <a:solidFill>
                  <a:srgbClr val="545454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 </a:t>
            </a: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challenges 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 communicating and advocating for SMC with other stakeholders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Mostly </a:t>
            </a: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advocacy &amp; communications focus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, not social behavior change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-840356" y="-149342"/>
            <a:ext cx="5505431" cy="11054192"/>
            <a:chOff x="0" y="0"/>
            <a:chExt cx="6524489" cy="1310032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524498" cy="13100304"/>
            </a:xfrm>
            <a:custGeom>
              <a:avLst/>
              <a:gdLst/>
              <a:ahLst/>
              <a:cxnLst/>
              <a:rect l="l" t="t" r="r" b="b"/>
              <a:pathLst>
                <a:path w="6524498" h="13100304">
                  <a:moveTo>
                    <a:pt x="0" y="0"/>
                  </a:moveTo>
                  <a:lnTo>
                    <a:pt x="6524498" y="0"/>
                  </a:lnTo>
                  <a:lnTo>
                    <a:pt x="6524498" y="13100304"/>
                  </a:lnTo>
                  <a:lnTo>
                    <a:pt x="0" y="13100304"/>
                  </a:lnTo>
                  <a:close/>
                </a:path>
              </a:pathLst>
            </a:custGeom>
            <a:blipFill>
              <a:blip r:embed="rId3"/>
              <a:stretch>
                <a:fillRect l="-7459" r="-80839" b="-45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5505439" y="5353050"/>
            <a:ext cx="9945362" cy="805610"/>
            <a:chOff x="0" y="0"/>
            <a:chExt cx="13260483" cy="107414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3260484" cy="1074147"/>
            </a:xfrm>
            <a:custGeom>
              <a:avLst/>
              <a:gdLst/>
              <a:ahLst/>
              <a:cxnLst/>
              <a:rect l="l" t="t" r="r" b="b"/>
              <a:pathLst>
                <a:path w="13260484" h="1074147">
                  <a:moveTo>
                    <a:pt x="0" y="0"/>
                  </a:moveTo>
                  <a:lnTo>
                    <a:pt x="13260484" y="0"/>
                  </a:lnTo>
                  <a:lnTo>
                    <a:pt x="13260484" y="1074147"/>
                  </a:lnTo>
                  <a:lnTo>
                    <a:pt x="0" y="1074147"/>
                  </a:lnTo>
                  <a:close/>
                </a:path>
              </a:pathLst>
            </a:custGeom>
            <a:solidFill>
              <a:srgbClr val="4C733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76200"/>
              <a:ext cx="13260483" cy="1150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20"/>
                </a:lnSpc>
              </a:pPr>
              <a:r>
                <a:rPr lang="en-US" sz="3800" b="1" dirty="0">
                  <a:solidFill>
                    <a:srgbClr val="4C73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Role &amp; responsibilities</a:t>
              </a:r>
              <a:endParaRPr lang="en-US" sz="3800" b="1" dirty="0">
                <a:solidFill>
                  <a:srgbClr val="4C733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505439" y="6228080"/>
            <a:ext cx="11213911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Communicate and promote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upcoming SMC activities or events of SMC Alliance members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Support production and dissemination 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of relevant publications and information </a:t>
            </a: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on SMC policies, tools and resources</a:t>
            </a:r>
            <a:endParaRPr lang="en-US" sz="3000" b="1" dirty="0">
              <a:solidFill>
                <a:srgbClr val="3F6D2D"/>
              </a:solidFill>
              <a:latin typeface="Arial Bold" panose="020B0802020202020204"/>
              <a:ea typeface="Arial Bold" panose="020B0802020202020204"/>
              <a:cs typeface="Arial Bold" panose="020B0802020202020204"/>
              <a:sym typeface="Arial Bold" panose="020B0802020202020204"/>
            </a:endParaRPr>
          </a:p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Maintain SMC Alliance website 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and</a:t>
            </a: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 digital content</a:t>
            </a:r>
            <a:endParaRPr lang="en-US" sz="3000" b="1" dirty="0">
              <a:solidFill>
                <a:srgbClr val="3F6D2D"/>
              </a:solidFill>
              <a:latin typeface="Arial Bold" panose="020B0802020202020204"/>
              <a:ea typeface="Arial Bold" panose="020B0802020202020204"/>
              <a:cs typeface="Arial Bold" panose="020B0802020202020204"/>
              <a:sym typeface="Arial Bold" panose="020B0802020202020204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445328" cy="10287000"/>
            <a:chOff x="0" y="0"/>
            <a:chExt cx="5927104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7090" cy="13716000"/>
            </a:xfrm>
            <a:custGeom>
              <a:avLst/>
              <a:gdLst/>
              <a:ahLst/>
              <a:cxnLst/>
              <a:rect l="l" t="t" r="r" b="b"/>
              <a:pathLst>
                <a:path w="5927090" h="13716000">
                  <a:moveTo>
                    <a:pt x="0" y="0"/>
                  </a:moveTo>
                  <a:lnTo>
                    <a:pt x="5927090" y="0"/>
                  </a:lnTo>
                  <a:lnTo>
                    <a:pt x="592709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7638022" y="-108496"/>
            <a:ext cx="649978" cy="10395496"/>
          </a:xfrm>
          <a:custGeom>
            <a:avLst/>
            <a:gdLst/>
            <a:ahLst/>
            <a:cxnLst/>
            <a:rect l="l" t="t" r="r" b="b"/>
            <a:pathLst>
              <a:path w="649978" h="10395496">
                <a:moveTo>
                  <a:pt x="0" y="0"/>
                </a:moveTo>
                <a:lnTo>
                  <a:pt x="649978" y="0"/>
                </a:lnTo>
                <a:lnTo>
                  <a:pt x="649978" y="10395496"/>
                </a:lnTo>
                <a:lnTo>
                  <a:pt x="0" y="10395496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840356" y="-149342"/>
            <a:ext cx="5505431" cy="11054192"/>
            <a:chOff x="0" y="0"/>
            <a:chExt cx="6524489" cy="131003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524498" cy="13100304"/>
            </a:xfrm>
            <a:custGeom>
              <a:avLst/>
              <a:gdLst/>
              <a:ahLst/>
              <a:cxnLst/>
              <a:rect l="l" t="t" r="r" b="b"/>
              <a:pathLst>
                <a:path w="6524498" h="13100304">
                  <a:moveTo>
                    <a:pt x="0" y="0"/>
                  </a:moveTo>
                  <a:lnTo>
                    <a:pt x="6524498" y="0"/>
                  </a:lnTo>
                  <a:lnTo>
                    <a:pt x="6524498" y="13100304"/>
                  </a:lnTo>
                  <a:lnTo>
                    <a:pt x="0" y="13100304"/>
                  </a:lnTo>
                  <a:close/>
                </a:path>
              </a:pathLst>
            </a:custGeom>
            <a:blipFill>
              <a:blip r:embed="rId3"/>
              <a:stretch>
                <a:fillRect l="-7459" r="-80839" b="-450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696609" y="828376"/>
            <a:ext cx="11720437" cy="805610"/>
            <a:chOff x="0" y="0"/>
            <a:chExt cx="15627249" cy="107414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627251" cy="1074147"/>
            </a:xfrm>
            <a:custGeom>
              <a:avLst/>
              <a:gdLst/>
              <a:ahLst/>
              <a:cxnLst/>
              <a:rect l="l" t="t" r="r" b="b"/>
              <a:pathLst>
                <a:path w="15627251" h="1074147">
                  <a:moveTo>
                    <a:pt x="0" y="0"/>
                  </a:moveTo>
                  <a:lnTo>
                    <a:pt x="15627251" y="0"/>
                  </a:lnTo>
                  <a:lnTo>
                    <a:pt x="15627251" y="1074147"/>
                  </a:lnTo>
                  <a:lnTo>
                    <a:pt x="0" y="1074147"/>
                  </a:lnTo>
                  <a:close/>
                </a:path>
              </a:pathLst>
            </a:custGeom>
            <a:solidFill>
              <a:srgbClr val="4C733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5627249" cy="1150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20"/>
                </a:lnSpc>
              </a:pPr>
              <a:r>
                <a:rPr lang="en-US" sz="3800" b="1" dirty="0">
                  <a:solidFill>
                    <a:srgbClr val="4C73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Membership structure (2024)</a:t>
              </a:r>
              <a:endParaRPr lang="en-US" sz="3800" b="1" dirty="0">
                <a:solidFill>
                  <a:srgbClr val="4C733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688462" y="1633986"/>
            <a:ext cx="11359624" cy="3184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b="1" dirty="0">
                <a:solidFill>
                  <a:srgbClr val="545454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Co-chairs: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95400" lvl="2" indent="-431800" algn="l">
              <a:lnSpc>
                <a:spcPts val="4200"/>
              </a:lnSpc>
              <a:buAutoNum type="alphaLcPeriod"/>
            </a:pP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Abena Poku-</a:t>
            </a:r>
            <a:r>
              <a:rPr lang="en-US" sz="3000" dirty="0" err="1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Awuku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(Medicines for Malaria Venture)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95400" lvl="2" indent="-431800" algn="l">
              <a:lnSpc>
                <a:spcPts val="4200"/>
              </a:lnSpc>
              <a:buAutoNum type="alphaLcPeriod"/>
            </a:pP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Mohammad Bala </a:t>
            </a:r>
            <a:r>
              <a:rPr lang="en-US" sz="3000" dirty="0">
                <a:solidFill>
                  <a:srgbClr val="35A7A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(pls provide)</a:t>
            </a:r>
            <a:endParaRPr lang="en-US" sz="3000" dirty="0">
              <a:solidFill>
                <a:srgbClr val="35A7A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b="1" dirty="0">
                <a:solidFill>
                  <a:srgbClr val="545454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Secretariat: 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Ashley Giles (Malaria Consortium)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47700" lvl="1" indent="-323850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b="1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Members: 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Regular attendees included</a:t>
            </a:r>
            <a:r>
              <a:rPr lang="en-US" sz="3000" dirty="0">
                <a:solidFill>
                  <a:srgbClr val="3F6D2D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around 18 members, 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with </a:t>
            </a:r>
            <a:r>
              <a:rPr lang="en-US" sz="3000" b="1" dirty="0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6 NMPs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363171" y="4966227"/>
            <a:ext cx="10233010" cy="551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 dirty="0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Thank you for their services and participation!</a:t>
            </a:r>
            <a:endParaRPr lang="en-US" sz="3300" b="1" dirty="0">
              <a:solidFill>
                <a:srgbClr val="FF5757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5799864" y="5513295"/>
            <a:ext cx="11880057" cy="1136098"/>
            <a:chOff x="0" y="-440651"/>
            <a:chExt cx="15840076" cy="1514798"/>
          </a:xfrm>
        </p:grpSpPr>
        <p:sp>
          <p:nvSpPr>
            <p:cNvPr id="13" name="Freeform 13"/>
            <p:cNvSpPr/>
            <p:nvPr/>
          </p:nvSpPr>
          <p:spPr>
            <a:xfrm>
              <a:off x="212824" y="-440651"/>
              <a:ext cx="15627252" cy="1074147"/>
            </a:xfrm>
            <a:custGeom>
              <a:avLst/>
              <a:gdLst/>
              <a:ahLst/>
              <a:cxnLst/>
              <a:rect l="l" t="t" r="r" b="b"/>
              <a:pathLst>
                <a:path w="15627251" h="1074147">
                  <a:moveTo>
                    <a:pt x="0" y="0"/>
                  </a:moveTo>
                  <a:lnTo>
                    <a:pt x="15627251" y="0"/>
                  </a:lnTo>
                  <a:lnTo>
                    <a:pt x="15627251" y="1074147"/>
                  </a:lnTo>
                  <a:lnTo>
                    <a:pt x="0" y="1074147"/>
                  </a:lnTo>
                  <a:close/>
                </a:path>
              </a:pathLst>
            </a:custGeom>
            <a:solidFill>
              <a:srgbClr val="4C733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5627249" cy="1150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20"/>
                </a:lnSpc>
              </a:pPr>
              <a:r>
                <a:rPr lang="en-US" sz="3800" b="1" dirty="0">
                  <a:solidFill>
                    <a:srgbClr val="4C73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Membership structure (2025)</a:t>
              </a:r>
              <a:endParaRPr lang="en-US" sz="3800" b="1" dirty="0">
                <a:solidFill>
                  <a:srgbClr val="4C733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756732" y="6677418"/>
            <a:ext cx="11338058" cy="3184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b="1" dirty="0">
                <a:solidFill>
                  <a:srgbClr val="545454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Co-chairs: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95400" lvl="2" indent="-431800" algn="l">
              <a:lnSpc>
                <a:spcPts val="4200"/>
              </a:lnSpc>
              <a:buAutoNum type="alphaLcPeriod"/>
            </a:pP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Taylor Prochnow (PSI / Plus Project)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1295400" lvl="2" indent="-431800" algn="l">
              <a:lnSpc>
                <a:spcPts val="4200"/>
              </a:lnSpc>
              <a:buAutoNum type="alphaLcPeriod"/>
            </a:pP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Hajarah </a:t>
            </a:r>
            <a:r>
              <a:rPr lang="en-US" sz="3000" dirty="0" err="1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Nakendo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(Uganda Parliamentary Forum on Malaria)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b="1" dirty="0">
                <a:solidFill>
                  <a:srgbClr val="545454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Secretariat: </a:t>
            </a:r>
            <a:r>
              <a:rPr lang="en-US" sz="3000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Celia Yeung (Malaria Consortium)</a:t>
            </a:r>
            <a:endParaRPr lang="en-US" sz="3000" dirty="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647700" lvl="1" indent="-323850" algn="l">
              <a:lnSpc>
                <a:spcPts val="4200"/>
              </a:lnSpc>
              <a:buFont typeface="Arial" panose="020B0604020202020204"/>
              <a:buChar char="•"/>
            </a:pPr>
            <a:r>
              <a:rPr lang="en-US" sz="3000" b="1" dirty="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Members: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Open to all</a:t>
            </a:r>
            <a:endParaRPr lang="en-US" sz="3000" b="1" dirty="0">
              <a:solidFill>
                <a:srgbClr val="FF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99082"/>
            <a:ext cx="8943747" cy="947119"/>
          </a:xfrm>
          <a:custGeom>
            <a:avLst/>
            <a:gdLst/>
            <a:ahLst/>
            <a:cxnLst/>
            <a:rect l="l" t="t" r="r" b="b"/>
            <a:pathLst>
              <a:path w="8943747" h="947119">
                <a:moveTo>
                  <a:pt x="0" y="0"/>
                </a:moveTo>
                <a:lnTo>
                  <a:pt x="8943747" y="0"/>
                </a:lnTo>
                <a:lnTo>
                  <a:pt x="8943747" y="947119"/>
                </a:lnTo>
                <a:lnTo>
                  <a:pt x="0" y="947119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71689"/>
            <a:ext cx="10936278" cy="783488"/>
            <a:chOff x="0" y="0"/>
            <a:chExt cx="14581704" cy="10446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81704" cy="1044651"/>
            </a:xfrm>
            <a:custGeom>
              <a:avLst/>
              <a:gdLst/>
              <a:ahLst/>
              <a:cxnLst/>
              <a:rect l="l" t="t" r="r" b="b"/>
              <a:pathLst>
                <a:path w="14581704" h="1044651">
                  <a:moveTo>
                    <a:pt x="0" y="0"/>
                  </a:moveTo>
                  <a:lnTo>
                    <a:pt x="14581704" y="0"/>
                  </a:lnTo>
                  <a:lnTo>
                    <a:pt x="14581704" y="1044651"/>
                  </a:lnTo>
                  <a:lnTo>
                    <a:pt x="0" y="1044651"/>
                  </a:lnTo>
                  <a:close/>
                </a:path>
              </a:pathLst>
            </a:custGeom>
            <a:solidFill>
              <a:srgbClr val="4C733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14581704" cy="11208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20"/>
                </a:lnSpc>
              </a:pPr>
              <a:r>
                <a:rPr lang="en-US" sz="3800" b="1">
                  <a:solidFill>
                    <a:srgbClr val="4C73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Key activities &amp; achievements in 2024</a:t>
              </a:r>
              <a:endParaRPr lang="en-US" sz="3800" b="1">
                <a:solidFill>
                  <a:srgbClr val="4C733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173383" y="5109768"/>
            <a:ext cx="3448430" cy="458110"/>
            <a:chOff x="0" y="0"/>
            <a:chExt cx="4597907" cy="61081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97907" cy="610814"/>
            </a:xfrm>
            <a:custGeom>
              <a:avLst/>
              <a:gdLst/>
              <a:ahLst/>
              <a:cxnLst/>
              <a:rect l="l" t="t" r="r" b="b"/>
              <a:pathLst>
                <a:path w="4597907" h="610814">
                  <a:moveTo>
                    <a:pt x="0" y="0"/>
                  </a:moveTo>
                  <a:lnTo>
                    <a:pt x="4597907" y="0"/>
                  </a:lnTo>
                  <a:lnTo>
                    <a:pt x="4597907" y="610814"/>
                  </a:lnTo>
                  <a:lnTo>
                    <a:pt x="0" y="610814"/>
                  </a:lnTo>
                  <a:close/>
                </a:path>
              </a:pathLst>
            </a:custGeom>
            <a:solidFill>
              <a:srgbClr val="BDF7F9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597907" cy="6489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5454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A&amp;C subgroup election</a:t>
              </a:r>
              <a:endParaRPr lang="en-US" sz="2200" b="1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693034" y="5101973"/>
            <a:ext cx="3033972" cy="458110"/>
            <a:chOff x="0" y="0"/>
            <a:chExt cx="4045295" cy="61081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045295" cy="610814"/>
            </a:xfrm>
            <a:custGeom>
              <a:avLst/>
              <a:gdLst/>
              <a:ahLst/>
              <a:cxnLst/>
              <a:rect l="l" t="t" r="r" b="b"/>
              <a:pathLst>
                <a:path w="4045295" h="610814">
                  <a:moveTo>
                    <a:pt x="0" y="0"/>
                  </a:moveTo>
                  <a:lnTo>
                    <a:pt x="4045295" y="0"/>
                  </a:lnTo>
                  <a:lnTo>
                    <a:pt x="4045295" y="610814"/>
                  </a:lnTo>
                  <a:lnTo>
                    <a:pt x="0" y="610814"/>
                  </a:lnTo>
                  <a:close/>
                </a:path>
              </a:pathLst>
            </a:custGeom>
            <a:solidFill>
              <a:srgbClr val="3F6D2D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045295" cy="6489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80"/>
                </a:lnSpc>
              </a:p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506726" y="593967"/>
            <a:ext cx="3177422" cy="869466"/>
            <a:chOff x="0" y="0"/>
            <a:chExt cx="4236563" cy="1159288"/>
          </a:xfrm>
        </p:grpSpPr>
        <p:sp>
          <p:nvSpPr>
            <p:cNvPr id="13" name="Freeform 13" descr="A logo with a blue and green design  AI-generated content may be incorrect."/>
            <p:cNvSpPr/>
            <p:nvPr/>
          </p:nvSpPr>
          <p:spPr>
            <a:xfrm>
              <a:off x="0" y="0"/>
              <a:ext cx="1854861" cy="1159288"/>
            </a:xfrm>
            <a:custGeom>
              <a:avLst/>
              <a:gdLst/>
              <a:ahLst/>
              <a:cxnLst/>
              <a:rect l="l" t="t" r="r" b="b"/>
              <a:pathLst>
                <a:path w="1854861" h="1159288">
                  <a:moveTo>
                    <a:pt x="0" y="0"/>
                  </a:moveTo>
                  <a:lnTo>
                    <a:pt x="1854861" y="0"/>
                  </a:lnTo>
                  <a:lnTo>
                    <a:pt x="1854861" y="1159288"/>
                  </a:lnTo>
                  <a:lnTo>
                    <a:pt x="0" y="115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 descr="A mosquito on a green and blue logo  AI-generated content may be incorrect."/>
            <p:cNvSpPr/>
            <p:nvPr/>
          </p:nvSpPr>
          <p:spPr>
            <a:xfrm>
              <a:off x="2566061" y="0"/>
              <a:ext cx="1670502" cy="1159288"/>
            </a:xfrm>
            <a:custGeom>
              <a:avLst/>
              <a:gdLst/>
              <a:ahLst/>
              <a:cxnLst/>
              <a:rect l="l" t="t" r="r" b="b"/>
              <a:pathLst>
                <a:path w="1670502" h="1159288">
                  <a:moveTo>
                    <a:pt x="0" y="0"/>
                  </a:moveTo>
                  <a:lnTo>
                    <a:pt x="1670502" y="0"/>
                  </a:lnTo>
                  <a:lnTo>
                    <a:pt x="1670502" y="1159288"/>
                  </a:lnTo>
                  <a:lnTo>
                    <a:pt x="0" y="115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7906212" y="2777211"/>
            <a:ext cx="2103497" cy="1785343"/>
          </a:xfrm>
          <a:custGeom>
            <a:avLst/>
            <a:gdLst/>
            <a:ahLst/>
            <a:cxnLst/>
            <a:rect l="l" t="t" r="r" b="b"/>
            <a:pathLst>
              <a:path w="2103497" h="1785343">
                <a:moveTo>
                  <a:pt x="0" y="0"/>
                </a:moveTo>
                <a:lnTo>
                  <a:pt x="2103496" y="0"/>
                </a:lnTo>
                <a:lnTo>
                  <a:pt x="2103496" y="1785343"/>
                </a:lnTo>
                <a:lnTo>
                  <a:pt x="0" y="17853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061975" y="2777211"/>
            <a:ext cx="1671246" cy="1922982"/>
          </a:xfrm>
          <a:custGeom>
            <a:avLst/>
            <a:gdLst/>
            <a:ahLst/>
            <a:cxnLst/>
            <a:rect l="l" t="t" r="r" b="b"/>
            <a:pathLst>
              <a:path w="1671246" h="1922982">
                <a:moveTo>
                  <a:pt x="0" y="0"/>
                </a:moveTo>
                <a:lnTo>
                  <a:pt x="1671247" y="0"/>
                </a:lnTo>
                <a:lnTo>
                  <a:pt x="1671247" y="1922982"/>
                </a:lnTo>
                <a:lnTo>
                  <a:pt x="0" y="19229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507719" y="2638825"/>
            <a:ext cx="1809506" cy="2062115"/>
          </a:xfrm>
          <a:custGeom>
            <a:avLst/>
            <a:gdLst/>
            <a:ahLst/>
            <a:cxnLst/>
            <a:rect l="l" t="t" r="r" b="b"/>
            <a:pathLst>
              <a:path w="1809506" h="2062115">
                <a:moveTo>
                  <a:pt x="0" y="0"/>
                </a:moveTo>
                <a:lnTo>
                  <a:pt x="1809506" y="0"/>
                </a:lnTo>
                <a:lnTo>
                  <a:pt x="1809506" y="2062115"/>
                </a:lnTo>
                <a:lnTo>
                  <a:pt x="0" y="206211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2732934" y="6733679"/>
            <a:ext cx="2419819" cy="1514473"/>
          </a:xfrm>
          <a:custGeom>
            <a:avLst/>
            <a:gdLst/>
            <a:ahLst/>
            <a:cxnLst/>
            <a:rect l="l" t="t" r="r" b="b"/>
            <a:pathLst>
              <a:path w="2419819" h="1514473">
                <a:moveTo>
                  <a:pt x="0" y="0"/>
                </a:moveTo>
                <a:lnTo>
                  <a:pt x="2419818" y="0"/>
                </a:lnTo>
                <a:lnTo>
                  <a:pt x="2419818" y="1514473"/>
                </a:lnTo>
                <a:lnTo>
                  <a:pt x="0" y="151447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8510123" y="6499364"/>
            <a:ext cx="1499586" cy="1748788"/>
          </a:xfrm>
          <a:custGeom>
            <a:avLst/>
            <a:gdLst/>
            <a:ahLst/>
            <a:cxnLst/>
            <a:rect l="l" t="t" r="r" b="b"/>
            <a:pathLst>
              <a:path w="1499586" h="1748788">
                <a:moveTo>
                  <a:pt x="0" y="0"/>
                </a:moveTo>
                <a:lnTo>
                  <a:pt x="1499585" y="0"/>
                </a:lnTo>
                <a:lnTo>
                  <a:pt x="1499585" y="1748788"/>
                </a:lnTo>
                <a:lnTo>
                  <a:pt x="0" y="17487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3878690" y="6499364"/>
            <a:ext cx="1376725" cy="1584719"/>
          </a:xfrm>
          <a:custGeom>
            <a:avLst/>
            <a:gdLst/>
            <a:ahLst/>
            <a:cxnLst/>
            <a:rect l="l" t="t" r="r" b="b"/>
            <a:pathLst>
              <a:path w="1376725" h="1584719">
                <a:moveTo>
                  <a:pt x="0" y="0"/>
                </a:moveTo>
                <a:lnTo>
                  <a:pt x="1376724" y="0"/>
                </a:lnTo>
                <a:lnTo>
                  <a:pt x="1376724" y="1584719"/>
                </a:lnTo>
                <a:lnTo>
                  <a:pt x="0" y="158471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1" name="Group 21"/>
          <p:cNvGrpSpPr/>
          <p:nvPr/>
        </p:nvGrpSpPr>
        <p:grpSpPr>
          <a:xfrm>
            <a:off x="7469533" y="5086429"/>
            <a:ext cx="3237081" cy="458110"/>
            <a:chOff x="0" y="0"/>
            <a:chExt cx="4316109" cy="610814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316109" cy="610814"/>
            </a:xfrm>
            <a:custGeom>
              <a:avLst/>
              <a:gdLst/>
              <a:ahLst/>
              <a:cxnLst/>
              <a:rect l="l" t="t" r="r" b="b"/>
              <a:pathLst>
                <a:path w="4316109" h="610814">
                  <a:moveTo>
                    <a:pt x="0" y="0"/>
                  </a:moveTo>
                  <a:lnTo>
                    <a:pt x="4316109" y="0"/>
                  </a:lnTo>
                  <a:lnTo>
                    <a:pt x="4316109" y="610814"/>
                  </a:lnTo>
                  <a:lnTo>
                    <a:pt x="0" y="610814"/>
                  </a:lnTo>
                  <a:close/>
                </a:path>
              </a:pathLst>
            </a:custGeom>
            <a:solidFill>
              <a:srgbClr val="BDF7F9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4316109" cy="6489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5454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World Children’s Day</a:t>
              </a:r>
              <a:endParaRPr lang="en-US" sz="2200" b="1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793931" y="5086429"/>
            <a:ext cx="3237081" cy="458110"/>
            <a:chOff x="0" y="0"/>
            <a:chExt cx="4316109" cy="610814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316109" cy="610814"/>
            </a:xfrm>
            <a:custGeom>
              <a:avLst/>
              <a:gdLst/>
              <a:ahLst/>
              <a:cxnLst/>
              <a:rect l="l" t="t" r="r" b="b"/>
              <a:pathLst>
                <a:path w="4316109" h="610814">
                  <a:moveTo>
                    <a:pt x="0" y="0"/>
                  </a:moveTo>
                  <a:lnTo>
                    <a:pt x="4316109" y="0"/>
                  </a:lnTo>
                  <a:lnTo>
                    <a:pt x="4316109" y="610814"/>
                  </a:lnTo>
                  <a:lnTo>
                    <a:pt x="0" y="610814"/>
                  </a:lnTo>
                  <a:close/>
                </a:path>
              </a:pathLst>
            </a:custGeom>
            <a:solidFill>
              <a:srgbClr val="3F6D2D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316109" cy="6489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5454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World Malaria Report</a:t>
              </a:r>
              <a:endParaRPr lang="en-US" sz="2200" b="1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021553" y="8604927"/>
            <a:ext cx="3752244" cy="848635"/>
            <a:chOff x="0" y="0"/>
            <a:chExt cx="5002992" cy="113151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002992" cy="1131514"/>
            </a:xfrm>
            <a:custGeom>
              <a:avLst/>
              <a:gdLst/>
              <a:ahLst/>
              <a:cxnLst/>
              <a:rect l="l" t="t" r="r" b="b"/>
              <a:pathLst>
                <a:path w="5002992" h="1131514">
                  <a:moveTo>
                    <a:pt x="0" y="0"/>
                  </a:moveTo>
                  <a:lnTo>
                    <a:pt x="5002992" y="0"/>
                  </a:lnTo>
                  <a:lnTo>
                    <a:pt x="5002992" y="1131514"/>
                  </a:lnTo>
                  <a:lnTo>
                    <a:pt x="0" y="1131514"/>
                  </a:lnTo>
                  <a:close/>
                </a:path>
              </a:pathLst>
            </a:custGeom>
            <a:solidFill>
              <a:srgbClr val="BDF7F9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5002992" cy="11696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5454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2024 ASTMH </a:t>
              </a:r>
              <a:endParaRPr lang="en-US" sz="2200" b="1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5454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annual meeting</a:t>
              </a:r>
              <a:endParaRPr lang="en-US" sz="2200" b="1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212073" y="8800190"/>
            <a:ext cx="4095686" cy="458110"/>
            <a:chOff x="0" y="0"/>
            <a:chExt cx="5460915" cy="610814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460914" cy="610814"/>
            </a:xfrm>
            <a:custGeom>
              <a:avLst/>
              <a:gdLst/>
              <a:ahLst/>
              <a:cxnLst/>
              <a:rect l="l" t="t" r="r" b="b"/>
              <a:pathLst>
                <a:path w="5460914" h="610814">
                  <a:moveTo>
                    <a:pt x="0" y="0"/>
                  </a:moveTo>
                  <a:lnTo>
                    <a:pt x="5460914" y="0"/>
                  </a:lnTo>
                  <a:lnTo>
                    <a:pt x="5460914" y="610814"/>
                  </a:lnTo>
                  <a:lnTo>
                    <a:pt x="0" y="610814"/>
                  </a:lnTo>
                  <a:close/>
                </a:path>
              </a:pathLst>
            </a:custGeom>
            <a:solidFill>
              <a:srgbClr val="BDF7F9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5460915" cy="6489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5454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SMC Alliance consultancy</a:t>
              </a:r>
              <a:endParaRPr lang="en-US" sz="2200" b="1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2746033" y="8604927"/>
            <a:ext cx="3752244" cy="848635"/>
            <a:chOff x="0" y="0"/>
            <a:chExt cx="5002992" cy="113151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002992" cy="1131514"/>
            </a:xfrm>
            <a:custGeom>
              <a:avLst/>
              <a:gdLst/>
              <a:ahLst/>
              <a:cxnLst/>
              <a:rect l="l" t="t" r="r" b="b"/>
              <a:pathLst>
                <a:path w="5002992" h="1131514">
                  <a:moveTo>
                    <a:pt x="0" y="0"/>
                  </a:moveTo>
                  <a:lnTo>
                    <a:pt x="5002992" y="0"/>
                  </a:lnTo>
                  <a:lnTo>
                    <a:pt x="5002992" y="1131514"/>
                  </a:lnTo>
                  <a:lnTo>
                    <a:pt x="0" y="1131514"/>
                  </a:lnTo>
                  <a:close/>
                </a:path>
              </a:pathLst>
            </a:custGeom>
            <a:solidFill>
              <a:srgbClr val="BDF7F9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5002992" cy="1169614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80"/>
                </a:lnSpc>
              </a:pPr>
              <a:r>
                <a:rPr lang="en-US" sz="2200" b="1">
                  <a:solidFill>
                    <a:srgbClr val="545454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Regular member update meetings</a:t>
              </a:r>
              <a:endParaRPr lang="en-US" sz="2200" b="1">
                <a:solidFill>
                  <a:srgbClr val="545454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579701" y="0"/>
            <a:ext cx="5708299" cy="10287000"/>
            <a:chOff x="0" y="0"/>
            <a:chExt cx="7611065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11110" cy="13716020"/>
            </a:xfrm>
            <a:custGeom>
              <a:avLst/>
              <a:gdLst/>
              <a:ahLst/>
              <a:cxnLst/>
              <a:rect l="l" t="t" r="r" b="b"/>
              <a:pathLst>
                <a:path w="7611110" h="13716020">
                  <a:moveTo>
                    <a:pt x="0" y="0"/>
                  </a:moveTo>
                  <a:lnTo>
                    <a:pt x="7611110" y="0"/>
                  </a:lnTo>
                  <a:lnTo>
                    <a:pt x="7611110" y="13716020"/>
                  </a:lnTo>
                  <a:lnTo>
                    <a:pt x="0" y="13716020"/>
                  </a:lnTo>
                  <a:close/>
                </a:path>
              </a:pathLst>
            </a:custGeom>
            <a:blipFill>
              <a:blip r:embed="rId1"/>
              <a:stretch>
                <a:fillRect l="-90008" r="-6028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028700" y="675266"/>
            <a:ext cx="10547404" cy="1450238"/>
            <a:chOff x="0" y="0"/>
            <a:chExt cx="14063205" cy="193365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063207" cy="1933651"/>
            </a:xfrm>
            <a:custGeom>
              <a:avLst/>
              <a:gdLst/>
              <a:ahLst/>
              <a:cxnLst/>
              <a:rect l="l" t="t" r="r" b="b"/>
              <a:pathLst>
                <a:path w="14063207" h="1933651">
                  <a:moveTo>
                    <a:pt x="0" y="0"/>
                  </a:moveTo>
                  <a:lnTo>
                    <a:pt x="14063207" y="0"/>
                  </a:lnTo>
                  <a:lnTo>
                    <a:pt x="14063207" y="1933651"/>
                  </a:lnTo>
                  <a:lnTo>
                    <a:pt x="0" y="1933651"/>
                  </a:lnTo>
                  <a:close/>
                </a:path>
              </a:pathLst>
            </a:custGeom>
            <a:solidFill>
              <a:srgbClr val="4C733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14063205" cy="20098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20"/>
                </a:lnSpc>
              </a:pPr>
              <a:r>
                <a:rPr lang="en-US" sz="3800" b="1">
                  <a:solidFill>
                    <a:srgbClr val="4C73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2025 1st Advocacy &amp; Communications </a:t>
              </a:r>
              <a:endParaRPr lang="en-US" sz="3800" b="1">
                <a:solidFill>
                  <a:srgbClr val="4C733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algn="l">
                <a:lnSpc>
                  <a:spcPts val="5320"/>
                </a:lnSpc>
              </a:pPr>
              <a:r>
                <a:rPr lang="en-US" sz="3800" b="1">
                  <a:solidFill>
                    <a:srgbClr val="4C73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subgroup meeting</a:t>
              </a:r>
              <a:endParaRPr lang="en-US" sz="3800" b="1">
                <a:solidFill>
                  <a:srgbClr val="4C733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7" name="Freeform 7"/>
          <p:cNvSpPr/>
          <p:nvPr/>
        </p:nvSpPr>
        <p:spPr>
          <a:xfrm>
            <a:off x="7124794" y="9613212"/>
            <a:ext cx="5454907" cy="673788"/>
          </a:xfrm>
          <a:custGeom>
            <a:avLst/>
            <a:gdLst/>
            <a:ahLst/>
            <a:cxnLst/>
            <a:rect l="l" t="t" r="r" b="b"/>
            <a:pathLst>
              <a:path w="5454907" h="673788">
                <a:moveTo>
                  <a:pt x="0" y="0"/>
                </a:moveTo>
                <a:lnTo>
                  <a:pt x="5454907" y="0"/>
                </a:lnTo>
                <a:lnTo>
                  <a:pt x="5454907" y="673788"/>
                </a:lnTo>
                <a:lnTo>
                  <a:pt x="0" y="6737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8823567"/>
            <a:ext cx="3177422" cy="869466"/>
            <a:chOff x="0" y="0"/>
            <a:chExt cx="4236563" cy="1159288"/>
          </a:xfrm>
        </p:grpSpPr>
        <p:sp>
          <p:nvSpPr>
            <p:cNvPr id="9" name="Freeform 9" descr="A logo with a blue and green design  AI-generated content may be incorrect."/>
            <p:cNvSpPr/>
            <p:nvPr/>
          </p:nvSpPr>
          <p:spPr>
            <a:xfrm>
              <a:off x="0" y="0"/>
              <a:ext cx="1854861" cy="1159288"/>
            </a:xfrm>
            <a:custGeom>
              <a:avLst/>
              <a:gdLst/>
              <a:ahLst/>
              <a:cxnLst/>
              <a:rect l="l" t="t" r="r" b="b"/>
              <a:pathLst>
                <a:path w="1854861" h="1159288">
                  <a:moveTo>
                    <a:pt x="0" y="0"/>
                  </a:moveTo>
                  <a:lnTo>
                    <a:pt x="1854861" y="0"/>
                  </a:lnTo>
                  <a:lnTo>
                    <a:pt x="1854861" y="1159288"/>
                  </a:lnTo>
                  <a:lnTo>
                    <a:pt x="0" y="115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 descr="A mosquito on a green and blue logo  AI-generated content may be incorrect."/>
            <p:cNvSpPr/>
            <p:nvPr/>
          </p:nvSpPr>
          <p:spPr>
            <a:xfrm>
              <a:off x="2566061" y="0"/>
              <a:ext cx="1670502" cy="1159288"/>
            </a:xfrm>
            <a:custGeom>
              <a:avLst/>
              <a:gdLst/>
              <a:ahLst/>
              <a:cxnLst/>
              <a:rect l="l" t="t" r="r" b="b"/>
              <a:pathLst>
                <a:path w="1670502" h="1159288">
                  <a:moveTo>
                    <a:pt x="0" y="0"/>
                  </a:moveTo>
                  <a:lnTo>
                    <a:pt x="1670502" y="0"/>
                  </a:lnTo>
                  <a:lnTo>
                    <a:pt x="1670502" y="1159288"/>
                  </a:lnTo>
                  <a:lnTo>
                    <a:pt x="0" y="115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r="-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2324784"/>
            <a:ext cx="10964460" cy="437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350"/>
              </a:lnSpc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ea typeface="Arial Bold" panose="020B0802020202020204"/>
                <a:cs typeface="Arial" panose="020B0604020202020204" pitchFamily="34" charset="0"/>
                <a:sym typeface="Arial Bold" panose="020B0802020202020204"/>
              </a:rPr>
              <a:t>Date: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Friday, 28 February, 2025​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  <a:p>
            <a:pPr algn="just">
              <a:lnSpc>
                <a:spcPts val="4350"/>
              </a:lnSpc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ea typeface="Arial Bold" panose="020B0802020202020204"/>
                <a:cs typeface="Arial" panose="020B0604020202020204" pitchFamily="34" charset="0"/>
                <a:sym typeface="Arial Bold" panose="020B0802020202020204"/>
              </a:rPr>
              <a:t>Time: 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14:00 – 15:00 GMT​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  <a:p>
            <a:pPr algn="just">
              <a:lnSpc>
                <a:spcPts val="4350"/>
              </a:lnSpc>
            </a:pP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ea typeface="Arial Bold" panose="020B0802020202020204"/>
                <a:cs typeface="Arial" panose="020B0604020202020204" pitchFamily="34" charset="0"/>
                <a:sym typeface="Arial Bold" panose="020B0802020202020204"/>
              </a:rPr>
              <a:t>Venue: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Fazao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room, 1/F, Hôtel 2 Février, Lomé 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ea typeface="Arial Bold" panose="020B0802020202020204"/>
                <a:cs typeface="Arial" panose="020B0604020202020204" pitchFamily="34" charset="0"/>
                <a:sym typeface="Arial Bold" panose="020B0802020202020204"/>
              </a:rPr>
              <a:t>OR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via Zoom​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  <a:p>
            <a:pPr algn="just">
              <a:lnSpc>
                <a:spcPts val="4350"/>
              </a:lnSpc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​</a:t>
            </a:r>
            <a:r>
              <a:rPr lang="en-US" sz="3000" b="1" dirty="0">
                <a:solidFill>
                  <a:srgbClr val="000000"/>
                </a:solidFill>
                <a:latin typeface="Arial" panose="020B0604020202020204" pitchFamily="34" charset="0"/>
                <a:ea typeface="Arial Bold" panose="020B0802020202020204"/>
                <a:cs typeface="Arial" panose="020B0604020202020204" pitchFamily="34" charset="0"/>
                <a:sym typeface="Arial Bold" panose="020B0802020202020204"/>
              </a:rPr>
              <a:t>Agenda:</a:t>
            </a: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 ​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  <a:p>
            <a:pPr marL="626110" lvl="1" indent="-313055" algn="just">
              <a:lnSpc>
                <a:spcPts val="4350"/>
              </a:lnSpc>
              <a:buFont typeface="Arial" panose="020B0604020202020204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The future direction and focus of the A&amp;C subgroup​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  <a:p>
            <a:pPr marL="626110" lvl="1" indent="-313055" algn="l">
              <a:lnSpc>
                <a:spcPts val="4350"/>
              </a:lnSpc>
              <a:buFont typeface="Arial" panose="020B0604020202020204"/>
              <a:buChar char="•"/>
            </a:pPr>
            <a:r>
              <a:rPr lang="en-US" sz="3000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  <a:sym typeface="Arial" panose="020B0604020202020204"/>
              </a:rPr>
              <a:t>How to support the possible launch of a new chemoprevention umbrella group through marketing, communications, and advocacy activities </a:t>
            </a:r>
            <a:endParaRPr lang="en-US" sz="3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028700" y="6931975"/>
            <a:ext cx="10842824" cy="122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2800" b="1" dirty="0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Please </a:t>
            </a:r>
            <a:r>
              <a:rPr lang="en-US" sz="2800" b="1" u="sng" dirty="0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invite</a:t>
            </a:r>
            <a:r>
              <a:rPr lang="en-US" sz="2800" b="1" dirty="0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or </a:t>
            </a:r>
            <a:r>
              <a:rPr lang="en-US" sz="2800" b="1" u="sng" dirty="0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refer</a:t>
            </a:r>
            <a:r>
              <a:rPr lang="en-US" sz="2800" b="1" dirty="0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your colleagues who may be interested.</a:t>
            </a:r>
            <a:endParaRPr lang="en-US" sz="2800" b="1" dirty="0">
              <a:solidFill>
                <a:srgbClr val="FF5757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algn="ctr">
              <a:lnSpc>
                <a:spcPts val="5040"/>
              </a:lnSpc>
            </a:pPr>
            <a:r>
              <a:rPr lang="en-US" sz="2800" b="1" dirty="0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Everyone is WELCOME to join our meeting.</a:t>
            </a:r>
            <a:endParaRPr lang="en-US" sz="2800" b="1" dirty="0">
              <a:solidFill>
                <a:srgbClr val="FF5757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78726" y="-709857"/>
            <a:ext cx="7589283" cy="11227328"/>
          </a:xfrm>
          <a:custGeom>
            <a:avLst/>
            <a:gdLst/>
            <a:ahLst/>
            <a:cxnLst/>
            <a:rect l="l" t="t" r="r" b="b"/>
            <a:pathLst>
              <a:path w="7589283" h="11227328">
                <a:moveTo>
                  <a:pt x="0" y="0"/>
                </a:moveTo>
                <a:lnTo>
                  <a:pt x="7589283" y="0"/>
                </a:lnTo>
                <a:lnTo>
                  <a:pt x="7589283" y="11227328"/>
                </a:lnTo>
                <a:lnTo>
                  <a:pt x="0" y="11227328"/>
                </a:lnTo>
                <a:lnTo>
                  <a:pt x="0" y="0"/>
                </a:lnTo>
                <a:close/>
              </a:path>
            </a:pathLst>
          </a:custGeom>
          <a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08072" y="-108496"/>
            <a:ext cx="6718629" cy="10955589"/>
            <a:chOff x="0" y="0"/>
            <a:chExt cx="6308610" cy="10287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08620" cy="10287000"/>
            </a:xfrm>
            <a:custGeom>
              <a:avLst/>
              <a:gdLst/>
              <a:ahLst/>
              <a:cxnLst/>
              <a:rect l="l" t="t" r="r" b="b"/>
              <a:pathLst>
                <a:path w="6308620" h="10287000">
                  <a:moveTo>
                    <a:pt x="0" y="0"/>
                  </a:moveTo>
                  <a:lnTo>
                    <a:pt x="6308620" y="0"/>
                  </a:lnTo>
                  <a:lnTo>
                    <a:pt x="6308620" y="10287000"/>
                  </a:lnTo>
                  <a:lnTo>
                    <a:pt x="0" y="10287000"/>
                  </a:lnTo>
                  <a:close/>
                </a:path>
              </a:pathLst>
            </a:custGeom>
            <a:blipFill>
              <a:blip r:embed="rId3"/>
              <a:stretch>
                <a:fillRect l="-57414" r="-6000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380105" y="636956"/>
            <a:ext cx="9654471" cy="783488"/>
            <a:chOff x="0" y="0"/>
            <a:chExt cx="12872629" cy="104465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872629" cy="1044651"/>
            </a:xfrm>
            <a:custGeom>
              <a:avLst/>
              <a:gdLst/>
              <a:ahLst/>
              <a:cxnLst/>
              <a:rect l="l" t="t" r="r" b="b"/>
              <a:pathLst>
                <a:path w="12872629" h="1044651">
                  <a:moveTo>
                    <a:pt x="0" y="0"/>
                  </a:moveTo>
                  <a:lnTo>
                    <a:pt x="12872629" y="0"/>
                  </a:lnTo>
                  <a:lnTo>
                    <a:pt x="12872629" y="1044651"/>
                  </a:lnTo>
                  <a:lnTo>
                    <a:pt x="0" y="1044651"/>
                  </a:lnTo>
                  <a:close/>
                </a:path>
              </a:pathLst>
            </a:custGeom>
            <a:solidFill>
              <a:srgbClr val="4C733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12872629" cy="11208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320"/>
                </a:lnSpc>
              </a:pPr>
              <a:r>
                <a:rPr lang="en-US" sz="3800" b="1">
                  <a:solidFill>
                    <a:srgbClr val="4C73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Follow us on</a:t>
              </a:r>
              <a:endParaRPr lang="en-US" sz="3800" b="1">
                <a:solidFill>
                  <a:srgbClr val="4C733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7538324" y="2274722"/>
            <a:ext cx="898266" cy="898266"/>
          </a:xfrm>
          <a:custGeom>
            <a:avLst/>
            <a:gdLst/>
            <a:ahLst/>
            <a:cxnLst/>
            <a:rect l="l" t="t" r="r" b="b"/>
            <a:pathLst>
              <a:path w="898266" h="898266">
                <a:moveTo>
                  <a:pt x="0" y="0"/>
                </a:moveTo>
                <a:lnTo>
                  <a:pt x="898266" y="0"/>
                </a:lnTo>
                <a:lnTo>
                  <a:pt x="898266" y="898266"/>
                </a:lnTo>
                <a:lnTo>
                  <a:pt x="0" y="898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380105" y="4907926"/>
            <a:ext cx="1217293" cy="1220344"/>
          </a:xfrm>
          <a:custGeom>
            <a:avLst/>
            <a:gdLst/>
            <a:ahLst/>
            <a:cxnLst/>
            <a:rect l="l" t="t" r="r" b="b"/>
            <a:pathLst>
              <a:path w="1217293" h="1220344">
                <a:moveTo>
                  <a:pt x="0" y="0"/>
                </a:moveTo>
                <a:lnTo>
                  <a:pt x="1217293" y="0"/>
                </a:lnTo>
                <a:lnTo>
                  <a:pt x="1217293" y="1220344"/>
                </a:lnTo>
                <a:lnTo>
                  <a:pt x="0" y="12203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7538324" y="3587969"/>
            <a:ext cx="900857" cy="900857"/>
          </a:xfrm>
          <a:custGeom>
            <a:avLst/>
            <a:gdLst/>
            <a:ahLst/>
            <a:cxnLst/>
            <a:rect l="l" t="t" r="r" b="b"/>
            <a:pathLst>
              <a:path w="900857" h="900857">
                <a:moveTo>
                  <a:pt x="0" y="0"/>
                </a:moveTo>
                <a:lnTo>
                  <a:pt x="900856" y="0"/>
                </a:lnTo>
                <a:lnTo>
                  <a:pt x="900856" y="900857"/>
                </a:lnTo>
                <a:lnTo>
                  <a:pt x="0" y="9008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9144000" y="2299461"/>
            <a:ext cx="4197846" cy="64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www.smc-alliance.org</a:t>
            </a:r>
            <a:endParaRPr lang="en-US" sz="34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146590" y="5127890"/>
            <a:ext cx="2813249" cy="64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@SmcAlliance</a:t>
            </a:r>
            <a:endParaRPr lang="en-US" sz="34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9146590" y="3713675"/>
            <a:ext cx="8250419" cy="647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www.linkedin.com/company/smc-alliance/</a:t>
            </a:r>
            <a:endParaRPr lang="en-US" sz="340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7380105" y="7701201"/>
            <a:ext cx="10304043" cy="1847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Please </a:t>
            </a:r>
            <a:r>
              <a:rPr lang="en-US" sz="3400" b="1">
                <a:solidFill>
                  <a:srgbClr val="4C7330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speak to Celia Yeung </a:t>
            </a:r>
            <a:r>
              <a:rPr lang="en-US" sz="340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(Malaria Consortium) or </a:t>
            </a:r>
            <a:r>
              <a:rPr lang="en-US" sz="3400" b="1">
                <a:solidFill>
                  <a:srgbClr val="3F6D2D"/>
                </a:solidFill>
                <a:latin typeface="Arial Bold" panose="020B0802020202020204"/>
                <a:ea typeface="Arial Bold" panose="020B0802020202020204"/>
                <a:cs typeface="Arial Bold" panose="020B0802020202020204"/>
                <a:sym typeface="Arial Bold" panose="020B0802020202020204"/>
              </a:rPr>
              <a:t>email </a:t>
            </a:r>
            <a:r>
              <a:rPr lang="en-US" sz="340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to</a:t>
            </a:r>
            <a:endParaRPr lang="en-US" sz="340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algn="l">
              <a:lnSpc>
                <a:spcPts val="4760"/>
              </a:lnSpc>
            </a:pPr>
            <a:r>
              <a:rPr lang="en-US" sz="3400">
                <a:solidFill>
                  <a:srgbClr val="545454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smcalliance.communications@malariaconsortium.org</a:t>
            </a:r>
            <a:endParaRPr lang="en-US" sz="3400">
              <a:solidFill>
                <a:srgbClr val="545454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4506726" y="593967"/>
            <a:ext cx="3177422" cy="869466"/>
            <a:chOff x="0" y="0"/>
            <a:chExt cx="4236563" cy="1159288"/>
          </a:xfrm>
        </p:grpSpPr>
        <p:sp>
          <p:nvSpPr>
            <p:cNvPr id="16" name="Freeform 16" descr="A logo with a blue and green design  AI-generated content may be incorrect."/>
            <p:cNvSpPr/>
            <p:nvPr/>
          </p:nvSpPr>
          <p:spPr>
            <a:xfrm>
              <a:off x="0" y="0"/>
              <a:ext cx="1854861" cy="1159288"/>
            </a:xfrm>
            <a:custGeom>
              <a:avLst/>
              <a:gdLst/>
              <a:ahLst/>
              <a:cxnLst/>
              <a:rect l="l" t="t" r="r" b="b"/>
              <a:pathLst>
                <a:path w="1854861" h="1159288">
                  <a:moveTo>
                    <a:pt x="0" y="0"/>
                  </a:moveTo>
                  <a:lnTo>
                    <a:pt x="1854861" y="0"/>
                  </a:lnTo>
                  <a:lnTo>
                    <a:pt x="1854861" y="1159288"/>
                  </a:lnTo>
                  <a:lnTo>
                    <a:pt x="0" y="115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 descr="A mosquito on a green and blue logo  AI-generated content may be incorrect."/>
            <p:cNvSpPr/>
            <p:nvPr/>
          </p:nvSpPr>
          <p:spPr>
            <a:xfrm>
              <a:off x="2566061" y="0"/>
              <a:ext cx="1670502" cy="1159288"/>
            </a:xfrm>
            <a:custGeom>
              <a:avLst/>
              <a:gdLst/>
              <a:ahLst/>
              <a:cxnLst/>
              <a:rect l="l" t="t" r="r" b="b"/>
              <a:pathLst>
                <a:path w="1670502" h="1159288">
                  <a:moveTo>
                    <a:pt x="0" y="0"/>
                  </a:moveTo>
                  <a:lnTo>
                    <a:pt x="1670502" y="0"/>
                  </a:lnTo>
                  <a:lnTo>
                    <a:pt x="1670502" y="1159288"/>
                  </a:lnTo>
                  <a:lnTo>
                    <a:pt x="0" y="1159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r="-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12195" y="6496607"/>
            <a:ext cx="8435666" cy="551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20"/>
              </a:lnSpc>
            </a:pPr>
            <a:r>
              <a:rPr lang="en-US" sz="3300" b="1" dirty="0">
                <a:solidFill>
                  <a:srgbClr val="FF5757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New members are WELCOME to join us!</a:t>
            </a:r>
            <a:endParaRPr lang="en-US" sz="3300" b="1" dirty="0">
              <a:solidFill>
                <a:srgbClr val="FF5757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07508" y="1674391"/>
            <a:ext cx="7280348" cy="5958252"/>
            <a:chOff x="0" y="0"/>
            <a:chExt cx="9707131" cy="79443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707118" cy="7944358"/>
            </a:xfrm>
            <a:custGeom>
              <a:avLst/>
              <a:gdLst/>
              <a:ahLst/>
              <a:cxnLst/>
              <a:rect l="l" t="t" r="r" b="b"/>
              <a:pathLst>
                <a:path w="9707118" h="7944358">
                  <a:moveTo>
                    <a:pt x="0" y="0"/>
                  </a:moveTo>
                  <a:lnTo>
                    <a:pt x="9707118" y="0"/>
                  </a:lnTo>
                  <a:lnTo>
                    <a:pt x="9707118" y="7944358"/>
                  </a:lnTo>
                  <a:lnTo>
                    <a:pt x="0" y="7944358"/>
                  </a:lnTo>
                  <a:close/>
                </a:path>
              </a:pathLst>
            </a:custGeom>
            <a:blipFill>
              <a:blip r:embed="rId1"/>
              <a:stretch>
                <a:fillRect t="-2105" b="-210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9418504" y="8667096"/>
            <a:ext cx="7658357" cy="234462"/>
          </a:xfrm>
          <a:custGeom>
            <a:avLst/>
            <a:gdLst/>
            <a:ahLst/>
            <a:cxnLst/>
            <a:rect l="l" t="t" r="r" b="b"/>
            <a:pathLst>
              <a:path w="7658357" h="234462">
                <a:moveTo>
                  <a:pt x="0" y="0"/>
                </a:moveTo>
                <a:lnTo>
                  <a:pt x="7658356" y="0"/>
                </a:lnTo>
                <a:lnTo>
                  <a:pt x="7658356" y="234461"/>
                </a:lnTo>
                <a:lnTo>
                  <a:pt x="0" y="23446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072499" y="1044002"/>
            <a:ext cx="1070018" cy="1152282"/>
          </a:xfrm>
          <a:custGeom>
            <a:avLst/>
            <a:gdLst/>
            <a:ahLst/>
            <a:cxnLst/>
            <a:rect l="l" t="t" r="r" b="b"/>
            <a:pathLst>
              <a:path w="1070018" h="1152282">
                <a:moveTo>
                  <a:pt x="0" y="0"/>
                </a:moveTo>
                <a:lnTo>
                  <a:pt x="1070018" y="0"/>
                </a:lnTo>
                <a:lnTo>
                  <a:pt x="1070018" y="1152282"/>
                </a:lnTo>
                <a:lnTo>
                  <a:pt x="0" y="11522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934673" y="3119954"/>
            <a:ext cx="6647144" cy="1009651"/>
            <a:chOff x="0" y="0"/>
            <a:chExt cx="8862859" cy="134620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862859" cy="1346201"/>
            </a:xfrm>
            <a:custGeom>
              <a:avLst/>
              <a:gdLst/>
              <a:ahLst/>
              <a:cxnLst/>
              <a:rect l="l" t="t" r="r" b="b"/>
              <a:pathLst>
                <a:path w="8862859" h="1346201">
                  <a:moveTo>
                    <a:pt x="0" y="0"/>
                  </a:moveTo>
                  <a:lnTo>
                    <a:pt x="8862859" y="0"/>
                  </a:lnTo>
                  <a:lnTo>
                    <a:pt x="8862859" y="1346201"/>
                  </a:lnTo>
                  <a:lnTo>
                    <a:pt x="0" y="1346201"/>
                  </a:lnTo>
                  <a:close/>
                </a:path>
              </a:pathLst>
            </a:custGeom>
            <a:solidFill>
              <a:srgbClr val="4C733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04775"/>
              <a:ext cx="8862859" cy="145097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8400"/>
                </a:lnSpc>
              </a:pPr>
              <a:r>
                <a:rPr lang="en-US" sz="6000" b="1">
                  <a:solidFill>
                    <a:srgbClr val="4C733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Thank You</a:t>
              </a:r>
              <a:endParaRPr lang="en-US" sz="6000" b="1">
                <a:solidFill>
                  <a:srgbClr val="4C733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081559" y="4902674"/>
            <a:ext cx="6647144" cy="1220177"/>
            <a:chOff x="0" y="0"/>
            <a:chExt cx="8862859" cy="162690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862859" cy="1626903"/>
            </a:xfrm>
            <a:custGeom>
              <a:avLst/>
              <a:gdLst/>
              <a:ahLst/>
              <a:cxnLst/>
              <a:rect l="l" t="t" r="r" b="b"/>
              <a:pathLst>
                <a:path w="8862859" h="1626903">
                  <a:moveTo>
                    <a:pt x="0" y="0"/>
                  </a:moveTo>
                  <a:lnTo>
                    <a:pt x="8862859" y="0"/>
                  </a:lnTo>
                  <a:lnTo>
                    <a:pt x="8862859" y="1626903"/>
                  </a:lnTo>
                  <a:lnTo>
                    <a:pt x="0" y="1626903"/>
                  </a:lnTo>
                  <a:close/>
                </a:path>
              </a:pathLst>
            </a:custGeom>
            <a:solidFill>
              <a:srgbClr val="4C733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8862859" cy="172215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700"/>
                </a:lnSpc>
              </a:pPr>
              <a:r>
                <a:rPr lang="en-US" sz="5500" b="1" i="1">
                  <a:solidFill>
                    <a:srgbClr val="4C7330"/>
                  </a:solidFill>
                  <a:latin typeface="Open Sans Bold Italics"/>
                  <a:ea typeface="Open Sans Bold Italics"/>
                  <a:cs typeface="Open Sans Bold Italics"/>
                  <a:sym typeface="Open Sans Bold Italics"/>
                </a:rPr>
                <a:t>Any questions?</a:t>
              </a:r>
              <a:endParaRPr lang="en-US" sz="5500" b="1" i="1">
                <a:solidFill>
                  <a:srgbClr val="4C7330"/>
                </a:solidFill>
                <a:latin typeface="Open Sans Bold Italics"/>
                <a:ea typeface="Open Sans Bold Italics"/>
                <a:cs typeface="Open Sans Bold Italics"/>
                <a:sym typeface="Open Sans Bold Itali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789478" y="7264688"/>
            <a:ext cx="3795366" cy="222379"/>
            <a:chOff x="0" y="0"/>
            <a:chExt cx="5060488" cy="29650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060488" cy="296505"/>
            </a:xfrm>
            <a:custGeom>
              <a:avLst/>
              <a:gdLst/>
              <a:ahLst/>
              <a:cxnLst/>
              <a:rect l="l" t="t" r="r" b="b"/>
              <a:pathLst>
                <a:path w="5060488" h="296505">
                  <a:moveTo>
                    <a:pt x="0" y="0"/>
                  </a:moveTo>
                  <a:lnTo>
                    <a:pt x="5060488" y="0"/>
                  </a:lnTo>
                  <a:lnTo>
                    <a:pt x="5060488" y="296505"/>
                  </a:lnTo>
                  <a:lnTo>
                    <a:pt x="0" y="29650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9050"/>
              <a:ext cx="5060488" cy="27745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just">
                <a:lnSpc>
                  <a:spcPts val="1745"/>
                </a:lnSpc>
              </a:pPr>
              <a:r>
                <a:rPr lang="en-US" sz="1600">
                  <a:solidFill>
                    <a:srgbClr val="D9D9D9"/>
                  </a:solidFill>
                  <a:latin typeface="Open Sans" panose="020B0606030504020204"/>
                  <a:ea typeface="Open Sans" panose="020B0606030504020204"/>
                  <a:cs typeface="Open Sans" panose="020B0606030504020204"/>
                  <a:sym typeface="Open Sans" panose="020B0606030504020204"/>
                </a:rPr>
                <a:t>Photo credit: Malaria Consortium</a:t>
              </a:r>
              <a:endParaRPr lang="en-US" sz="1600">
                <a:solidFill>
                  <a:srgbClr val="D9D9D9"/>
                </a:solidFill>
                <a:latin typeface="Open Sans" panose="020B0606030504020204"/>
                <a:ea typeface="Open Sans" panose="020B0606030504020204"/>
                <a:cs typeface="Open Sans" panose="020B0606030504020204"/>
                <a:sym typeface="Open Sans" panose="020B0606030504020204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1986</Words>
  <Application>WPS Presentation</Application>
  <PresentationFormat>Custom</PresentationFormat>
  <Paragraphs>83</Paragraphs>
  <Slides>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9" baseType="lpstr">
      <vt:lpstr>Arial</vt:lpstr>
      <vt:lpstr>SimSun</vt:lpstr>
      <vt:lpstr>Wingdings</vt:lpstr>
      <vt:lpstr>Open Sans Bold</vt:lpstr>
      <vt:lpstr>Open Sans Bold Italics</vt:lpstr>
      <vt:lpstr>Open Sans</vt:lpstr>
      <vt:lpstr>Arial</vt:lpstr>
      <vt:lpstr>Arial Bold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A&amp;C Subgroup Achievements.pptx</dc:title>
  <dc:creator/>
  <cp:lastModifiedBy>flex 5 i5</cp:lastModifiedBy>
  <cp:revision>19</cp:revision>
  <dcterms:created xsi:type="dcterms:W3CDTF">2006-08-16T00:00:00Z</dcterms:created>
  <dcterms:modified xsi:type="dcterms:W3CDTF">2025-03-04T09:08:04Z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87AA25DFA609438BBB654189A384110E_13</vt:lpwstr>
  </property>
  <property fmtid="{D5CDD505-2E9C-101B-9397-08002B2CF9AE}" pid="3" name="KSOProductBuildVer">
    <vt:lpwstr>2057-12.2.0.20341</vt:lpwstr>
  </property>
</Properties>
</file>