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6"/>
  </p:notesMasterIdLst>
  <p:sldIdLst>
    <p:sldId id="258" r:id="rId4"/>
    <p:sldId id="16669243" r:id="rId5"/>
    <p:sldId id="16669244" r:id="rId7"/>
    <p:sldId id="16669192" r:id="rId8"/>
    <p:sldId id="16669196" r:id="rId9"/>
    <p:sldId id="413" r:id="rId10"/>
    <p:sldId id="16669208" r:id="rId11"/>
    <p:sldId id="16669246" r:id="rId12"/>
    <p:sldId id="16669225" r:id="rId13"/>
    <p:sldId id="16669251" r:id="rId14"/>
    <p:sldId id="16669247" r:id="rId15"/>
    <p:sldId id="16669248" r:id="rId16"/>
    <p:sldId id="16669249" r:id="rId17"/>
    <p:sldId id="16669250" r:id="rId18"/>
    <p:sldId id="16669231" r:id="rId19"/>
    <p:sldId id="16669230" r:id="rId20"/>
    <p:sldId id="16669236" r:id="rId21"/>
    <p:sldId id="16669237" r:id="rId22"/>
    <p:sldId id="16669242" r:id="rId23"/>
    <p:sldId id="16669238" r:id="rId24"/>
    <p:sldId id="16669252" r:id="rId25"/>
    <p:sldId id="16669245" r:id="rId26"/>
    <p:sldId id="259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4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65604739144"/>
          <c:y val="0.133507470340011"/>
          <c:w val="0.865525068820874"/>
          <c:h val="0.665056618498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'A-SUM_COVERAGE_MAY_TO_SEPT_2024'!$AC$1</c:f>
              <c:strCache>
                <c:ptCount val="1"/>
                <c:pt idx="0">
                  <c:v>Target No. Ch'drn</c:v>
                </c:pt>
              </c:strCache>
            </c:strRef>
          </c:tx>
          <c:spPr>
            <a:solidFill>
              <a:srgbClr val="156082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 algn="ctr">
                  <a:defRPr lang="en-US" sz="1600" b="1" i="0" u="none" strike="noStrike" kern="1200" baseline="0">
                    <a:solidFill>
                      <a:srgbClr val="000000"/>
                    </a:solidFill>
                    <a:latin typeface="Aptos Narrow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'A-SUM_COVERAGE_MAY_TO_SEPT_2024'!$AB$2:$AB$6</c:f>
              <c:strCache>
                <c:ptCount val="5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  <c:pt idx="4">
                  <c:v>Cycle 5</c:v>
                </c:pt>
              </c:strCache>
            </c:strRef>
          </c:cat>
          <c:val>
            <c:numRef>
              <c:f>'A-SUM_COVERAGE_MAY_TO_SEPT_2024'!$AC$2:$AC$6</c:f>
              <c:numCache>
                <c:formatCode>" "#,##0" ";"-"#,##0" ";" -"#" ";" "@" "</c:formatCode>
                <c:ptCount val="5"/>
                <c:pt idx="0">
                  <c:v>282357</c:v>
                </c:pt>
                <c:pt idx="1">
                  <c:v>282357</c:v>
                </c:pt>
                <c:pt idx="2">
                  <c:v>282357</c:v>
                </c:pt>
                <c:pt idx="3">
                  <c:v>282357</c:v>
                </c:pt>
                <c:pt idx="4">
                  <c:v>282357</c:v>
                </c:pt>
              </c:numCache>
            </c:numRef>
          </c:val>
        </c:ser>
        <c:ser>
          <c:idx val="1"/>
          <c:order val="1"/>
          <c:tx>
            <c:strRef>
              <c:f>'A-SUM_COVERAGE_MAY_TO_SEPT_2024'!$AD$1</c:f>
              <c:strCache>
                <c:ptCount val="1"/>
                <c:pt idx="0">
                  <c:v>Ch'drn Reached</c:v>
                </c:pt>
              </c:strCache>
            </c:strRef>
          </c:tx>
          <c:spPr>
            <a:solidFill>
              <a:srgbClr val="E97132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0.0281352815524361"/>
                  <c:y val="-0.03583149274227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312674303732176"/>
                  <c:y val="-0.02639914102971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306647802279463"/>
                  <c:y val="0.000287344821289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280166748749092"/>
                  <c:y val="-0.001706559341239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294389350460876"/>
                  <c:y val="0.00728304996985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 algn="ctr">
                  <a:defRPr lang="en-US" sz="1600" b="0" i="0" u="none" strike="noStrike" kern="1200" baseline="0">
                    <a:solidFill>
                      <a:srgbClr val="000000"/>
                    </a:solidFill>
                    <a:latin typeface="Aptos Narrow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,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'A-SUM_COVERAGE_MAY_TO_SEPT_2024'!$AB$2:$AB$6</c:f>
              <c:strCache>
                <c:ptCount val="5"/>
                <c:pt idx="0">
                  <c:v>Cycle 1</c:v>
                </c:pt>
                <c:pt idx="1">
                  <c:v>Cycle 2</c:v>
                </c:pt>
                <c:pt idx="2">
                  <c:v>Cycle 3</c:v>
                </c:pt>
                <c:pt idx="3">
                  <c:v>Cycle 4</c:v>
                </c:pt>
                <c:pt idx="4">
                  <c:v>Cycle 5</c:v>
                </c:pt>
              </c:strCache>
            </c:strRef>
          </c:cat>
          <c:val>
            <c:numRef>
              <c:f>'A-SUM_COVERAGE_MAY_TO_SEPT_2024'!$AD$2:$AD$6</c:f>
              <c:numCache>
                <c:formatCode>" "#,##0" ";"-"#,##0" ";" -"#" ";" "@" "</c:formatCode>
                <c:ptCount val="5"/>
                <c:pt idx="0">
                  <c:v>263093</c:v>
                </c:pt>
                <c:pt idx="1">
                  <c:v>266799</c:v>
                </c:pt>
                <c:pt idx="2">
                  <c:v>282140</c:v>
                </c:pt>
                <c:pt idx="3">
                  <c:v>281490</c:v>
                </c:pt>
                <c:pt idx="4">
                  <c:v>287245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9"/>
        <c:overlap val="-17"/>
        <c:axId val="550811144"/>
        <c:axId val="550810752"/>
      </c:barChart>
      <c:catAx>
        <c:axId val="550811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D9D9D9"/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rgbClr val="000000"/>
                </a:solidFill>
                <a:latin typeface="Aptos Narrow"/>
                <a:ea typeface="+mn-ea"/>
                <a:cs typeface="+mn-cs"/>
              </a:defRPr>
            </a:pPr>
          </a:p>
        </c:txPr>
        <c:crossAx val="550810752"/>
        <c:crosses val="autoZero"/>
        <c:auto val="1"/>
        <c:lblAlgn val="ctr"/>
        <c:lblOffset val="100"/>
        <c:noMultiLvlLbl val="0"/>
      </c:catAx>
      <c:valAx>
        <c:axId val="550810752"/>
        <c:scaling>
          <c:orientation val="minMax"/>
          <c:min val="25000"/>
        </c:scaling>
        <c:delete val="0"/>
        <c:axPos val="l"/>
        <c:majorGridlines>
          <c:spPr>
            <a:ln w="9528" cap="flat" cmpd="sng" algn="ctr">
              <a:solidFill>
                <a:srgbClr val="D9D9D9"/>
              </a:solidFill>
              <a:prstDash val="solid"/>
              <a:round/>
            </a:ln>
          </c:spPr>
        </c:majorGridlines>
        <c:title>
          <c:tx>
            <c:rich>
              <a:bodyPr rot="-5400000" spcFirstLastPara="0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rgbClr val="000000"/>
                    </a:solidFill>
                    <a:latin typeface="Aptos Narrow"/>
                    <a:ea typeface="+mn-ea"/>
                    <a:cs typeface="+mn-cs"/>
                  </a:defRPr>
                </a:pPr>
                <a:r>
                  <a:rPr lang="en-US" b="1" dirty="0"/>
                  <a:t>Number of Children</a:t>
                </a:r>
                <a:endParaRPr lang="en-US" b="1" dirty="0"/>
              </a:p>
            </c:rich>
          </c:tx>
          <c:layout/>
          <c:overlay val="0"/>
        </c:title>
        <c:numFmt formatCode="&quot; &quot;#,##0&quot; &quot;;&quot;-&quot;#,##0&quot; &quot;;&quot; -&quot;#&quot; &quot;;&quot; &quot;@&quot; &quot;" sourceLinked="1"/>
        <c:majorTickMark val="out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en-US" sz="1600" b="1" i="0" u="none" strike="noStrike" kern="1200" baseline="0">
                <a:solidFill>
                  <a:srgbClr val="000000"/>
                </a:solidFill>
                <a:latin typeface="Aptos Narrow"/>
                <a:ea typeface="+mn-ea"/>
                <a:cs typeface="+mn-cs"/>
              </a:defRPr>
            </a:pPr>
          </a:p>
        </c:txPr>
        <c:crossAx val="550811144"/>
        <c:crosses val="autoZero"/>
        <c:crossBetween val="between"/>
      </c:valAx>
      <c:spPr>
        <a:noFill/>
        <a:ln>
          <a:noFill/>
        </a:ln>
      </c:spPr>
    </c:plotArea>
    <c:legend>
      <c:legendPos val="b"/>
      <c:layout/>
      <c:overlay val="0"/>
      <c:spPr>
        <a:noFill/>
        <a:ln>
          <a:noFill/>
        </a:ln>
      </c:spPr>
      <c:txPr>
        <a:bodyPr rot="0" spcFirstLastPara="0" vertOverflow="ellipsis" vert="horz" wrap="square" anchor="ctr" anchorCtr="1"/>
        <a:lstStyle/>
        <a:p>
          <a:pPr>
            <a:defRPr lang="en-US" sz="1600" b="1" i="0" u="none" strike="noStrike" kern="1200" baseline="0">
              <a:solidFill>
                <a:srgbClr val="000000"/>
              </a:solidFill>
              <a:latin typeface="Aptos Narrow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beb553bf-7441-4032-900f-5502d79aee6a}"/>
      </c:ext>
    </c:extLst>
  </c:chart>
  <c:spPr>
    <a:solidFill>
      <a:srgbClr val="FFFFFF"/>
    </a:solidFill>
    <a:ln w="9528" cap="flat">
      <a:solidFill>
        <a:srgbClr val="D9D9D9"/>
      </a:solidFill>
      <a:prstDash val="solid"/>
      <a:round/>
    </a:ln>
  </c:spPr>
  <c:txPr>
    <a:bodyPr lIns="0" tIns="0" rIns="0" bIns="0"/>
    <a:lstStyle/>
    <a:p>
      <a:pPr>
        <a:defRPr lang="en-US" sz="1600" b="0" i="0" u="none" strike="noStrike" kern="1200" baseline="0">
          <a:solidFill>
            <a:srgbClr val="000000"/>
          </a:solidFill>
          <a:latin typeface="Aptos Narrow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'Under 5 Years'!$J$18</c:f>
              <c:strCache>
                <c:ptCount val="1"/>
                <c:pt idx="0">
                  <c:v>Malaria Admission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elete val="1"/>
          </c:dLbls>
          <c:cat>
            <c:numRef>
              <c:f>'Under 5 Years'!$I$19:$I$23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'Under 5 Years'!$J$19:$J$23</c:f>
              <c:numCache>
                <c:formatCode>#,##0</c:formatCode>
                <c:ptCount val="5"/>
                <c:pt idx="0">
                  <c:v>33009</c:v>
                </c:pt>
                <c:pt idx="1">
                  <c:v>27348</c:v>
                </c:pt>
                <c:pt idx="2">
                  <c:v>26509</c:v>
                </c:pt>
                <c:pt idx="3">
                  <c:v>28125</c:v>
                </c:pt>
                <c:pt idx="4">
                  <c:v>24968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overlap val="-27"/>
        <c:axId val="896484712"/>
        <c:axId val="896489808"/>
      </c:barChart>
      <c:lineChart>
        <c:grouping val="standard"/>
        <c:varyColors val="0"/>
        <c:ser>
          <c:idx val="1"/>
          <c:order val="1"/>
          <c:tx>
            <c:strRef>
              <c:f>'Under 5 Years'!$K$18</c:f>
              <c:strCache>
                <c:ptCount val="1"/>
                <c:pt idx="0">
                  <c:v>Malaria Death</c:v>
                </c:pt>
              </c:strCache>
            </c:strRef>
          </c:tx>
          <c:spPr>
            <a:ln w="22225" cap="rnd">
              <a:solidFill>
                <a:schemeClr val="accent2"/>
              </a:solidFill>
              <a:prstDash val="dashDot"/>
              <a:round/>
            </a:ln>
            <a:effectLst/>
          </c:spPr>
          <c:marker>
            <c:symbol val="star"/>
            <c:size val="8"/>
            <c:spPr>
              <a:noFill/>
              <a:ln>
                <a:solidFill>
                  <a:schemeClr val="accent2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0.0323590665297273"/>
                  <c:y val="-0.048745164536796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GB"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'Under 5 Years'!$K$19:$K$23</c:f>
              <c:numCache>
                <c:formatCode>#,##0</c:formatCode>
                <c:ptCount val="5"/>
                <c:pt idx="0">
                  <c:v>252</c:v>
                </c:pt>
                <c:pt idx="1">
                  <c:v>151</c:v>
                </c:pt>
                <c:pt idx="2">
                  <c:v>154</c:v>
                </c:pt>
                <c:pt idx="3">
                  <c:v>78</c:v>
                </c:pt>
                <c:pt idx="4">
                  <c:v>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6483928"/>
        <c:axId val="896490200"/>
      </c:lineChart>
      <c:catAx>
        <c:axId val="896484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96489808"/>
        <c:crosses val="autoZero"/>
        <c:auto val="1"/>
        <c:lblAlgn val="ctr"/>
        <c:lblOffset val="100"/>
        <c:noMultiLvlLbl val="0"/>
      </c:catAx>
      <c:valAx>
        <c:axId val="89648980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accent2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96484712"/>
        <c:crosses val="autoZero"/>
        <c:crossBetween val="between"/>
      </c:valAx>
      <c:catAx>
        <c:axId val="896483928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GB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96490200"/>
        <c:crosses val="autoZero"/>
        <c:auto val="1"/>
        <c:lblAlgn val="ctr"/>
        <c:lblOffset val="100"/>
        <c:noMultiLvlLbl val="0"/>
      </c:catAx>
      <c:valAx>
        <c:axId val="896490200"/>
        <c:scaling>
          <c:orientation val="minMax"/>
        </c:scaling>
        <c:delete val="0"/>
        <c:axPos val="r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896483928"/>
        <c:crosses val="max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5c2dfea0-6352-45b9-9fe3-ea3a4fde5ad8}"/>
      </c:ext>
    </c:extLst>
  </c:chart>
  <c:spPr>
    <a:noFill/>
    <a:ln>
      <a:noFill/>
    </a:ln>
    <a:effectLst/>
  </c:spPr>
  <c:txPr>
    <a:bodyPr/>
    <a:lstStyle/>
    <a:p>
      <a:pPr>
        <a:defRPr lang="en-GB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15875" cap="flat" cmpd="sng" algn="ctr">
        <a:solidFill>
          <a:schemeClr val="tx1">
            <a:lumMod val="65000"/>
            <a:lumOff val="3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78876-1D20-47CB-B343-B372E53A32C8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59FA0-EA0B-4342-ACB3-4102F591F8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4E1F8F-9426-458C-B7BA-F20A19B145E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156D74-E237-462D-A1C1-A854995619F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0"/>
            <a:ext cx="12192000" cy="2614065"/>
          </a:xfrm>
        </p:spPr>
        <p:txBody>
          <a:bodyPr anchor="b"/>
          <a:lstStyle>
            <a:lvl1pPr algn="ctr">
              <a:defRPr sz="6000" b="1" baseline="30000"/>
            </a:lvl1pPr>
          </a:lstStyle>
          <a:p>
            <a:r>
              <a:rPr lang="en-GB" dirty="0"/>
              <a:t>12th SMC Alliance Meeting </a:t>
            </a:r>
            <a:br>
              <a:rPr lang="en-GB" dirty="0"/>
            </a:br>
            <a:r>
              <a:rPr lang="en-GB" dirty="0"/>
              <a:t>Lomé - Togo</a:t>
            </a:r>
            <a:br>
              <a:rPr lang="en-GB" dirty="0"/>
            </a:br>
            <a:r>
              <a:rPr lang="en-GB" dirty="0"/>
              <a:t>Feb 25 – 28, 2025  </a:t>
            </a:r>
            <a:endParaRPr lang="fr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9186" y="4051739"/>
            <a:ext cx="11776842" cy="977463"/>
          </a:xfrm>
        </p:spPr>
        <p:txBody>
          <a:bodyPr>
            <a:noAutofit/>
          </a:bodyPr>
          <a:lstStyle>
            <a:lvl1pPr marL="0" indent="0" algn="ctr">
              <a:buNone/>
              <a:defRPr sz="6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H" dirty="0"/>
              <a:t>Merci, </a:t>
            </a:r>
            <a:r>
              <a:rPr lang="fr-CH" dirty="0" err="1"/>
              <a:t>Akpe</a:t>
            </a:r>
            <a:r>
              <a:rPr lang="fr-CH" dirty="0"/>
              <a:t>, </a:t>
            </a:r>
            <a:r>
              <a:rPr lang="fr-CH" dirty="0" err="1"/>
              <a:t>Thank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, </a:t>
            </a:r>
            <a:r>
              <a:rPr lang="fr-CH" dirty="0" err="1"/>
              <a:t>Obrigado</a:t>
            </a:r>
            <a:endParaRPr lang="fr-CH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074208"/>
          </a:xfrm>
        </p:spPr>
        <p:txBody>
          <a:bodyPr>
            <a:noAutofit/>
          </a:bodyPr>
          <a:lstStyle>
            <a:lvl1pPr>
              <a:defRPr sz="5400" baseline="30000"/>
            </a:lvl1pPr>
          </a:lstStyle>
          <a:p>
            <a:pPr algn="ctr"/>
            <a:r>
              <a:rPr lang="en-US" sz="4400" dirty="0"/>
              <a:t>Title of slide</a:t>
            </a:r>
            <a:endParaRPr lang="x-none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x-none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x-non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>
            <a:lvl1pPr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7443" y="6311900"/>
            <a:ext cx="2743200" cy="365125"/>
          </a:xfrm>
        </p:spPr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21136"/>
            <a:ext cx="1389741" cy="100829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x-non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5841759"/>
            <a:ext cx="1389741" cy="1008296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8085665" y="6162986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x-non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5" name="TextBox 4"/>
          <p:cNvSpPr txBox="1"/>
          <p:nvPr userDrawn="1"/>
        </p:nvSpPr>
        <p:spPr>
          <a:xfrm>
            <a:off x="7893655" y="619865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x-non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7" name="TextBox 6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x-non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6" name="TextBox 5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x-non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3B32C1-B568-4415-9CF6-6162BDACC347}" type="datetimeFigureOut">
              <a:rPr lang="fr-CH" smtClean="0"/>
            </a:fld>
            <a:endParaRPr lang="fr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2E7D9-385A-495E-A4D3-E175BE1CCD5B}" type="slidenum">
              <a:rPr lang="fr-CH" smtClean="0"/>
            </a:fld>
            <a:endParaRPr lang="fr-CH"/>
          </a:p>
        </p:txBody>
      </p:sp>
      <p:sp>
        <p:nvSpPr>
          <p:cNvPr id="5" name="TextBox 4"/>
          <p:cNvSpPr txBox="1"/>
          <p:nvPr userDrawn="1"/>
        </p:nvSpPr>
        <p:spPr>
          <a:xfrm>
            <a:off x="7687732" y="6169709"/>
            <a:ext cx="12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Country logo</a:t>
            </a:r>
            <a:endParaRPr lang="x-non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3.png"/><Relationship Id="rId14" Type="http://schemas.openxmlformats.org/officeDocument/2006/relationships/image" Target="../media/image2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275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2E7D9-385A-495E-A4D3-E175BE1CCD5B}" type="slidenum">
              <a:rPr lang="fr-CH" smtClean="0"/>
            </a:fld>
            <a:endParaRPr lang="fr-CH"/>
          </a:p>
        </p:txBody>
      </p:sp>
      <p:pic>
        <p:nvPicPr>
          <p:cNvPr id="7" name="Picture 6" descr="Logo, company name&#10;&#10;Description automatically generated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8" y="5833515"/>
            <a:ext cx="1395184" cy="1012245"/>
          </a:xfrm>
          <a:prstGeom prst="rect">
            <a:avLst/>
          </a:prstGeom>
        </p:spPr>
      </p:pic>
      <p:pic>
        <p:nvPicPr>
          <p:cNvPr id="8" name="Picture 7" descr="Logo&#10;&#10;Description automatically generated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0" b="14663"/>
          <a:stretch>
            <a:fillRect/>
          </a:stretch>
        </p:blipFill>
        <p:spPr>
          <a:xfrm>
            <a:off x="9809099" y="5927271"/>
            <a:ext cx="1675279" cy="9184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2F93B-52B7-4A7C-AE6A-2B400351248C}" type="datetimeFigureOut">
              <a:rPr lang="fr-CH" smtClean="0"/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07898-E56C-4FC0-B2DB-F3A91A3C8991}" type="slidenum">
              <a:rPr lang="fr-CH" smtClean="0"/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1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image" Target="../media/image13.png"/><Relationship Id="rId7" Type="http://schemas.openxmlformats.org/officeDocument/2006/relationships/image" Target="file:///C:\Users\t.kyagulanyi\Downloads\IMG-20241015-WA0040.jpg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image" Target="../media/image13.pn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35.pn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37.jpeg"/><Relationship Id="rId2" Type="http://schemas.openxmlformats.org/officeDocument/2006/relationships/image" Target="../media/image13.png"/><Relationship Id="rId1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jpeg"/><Relationship Id="rId3" Type="http://schemas.openxmlformats.org/officeDocument/2006/relationships/image" Target="../media/image13.png"/><Relationship Id="rId2" Type="http://schemas.openxmlformats.org/officeDocument/2006/relationships/image" Target="../media/image40.jpeg"/><Relationship Id="rId1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5.jpe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jpeg"/><Relationship Id="rId2" Type="http://schemas.openxmlformats.org/officeDocument/2006/relationships/image" Target="../media/image11.pn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13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jpeg"/><Relationship Id="rId3" Type="http://schemas.openxmlformats.org/officeDocument/2006/relationships/image" Target="../media/image13.png"/><Relationship Id="rId2" Type="http://schemas.openxmlformats.org/officeDocument/2006/relationships/image" Target="../media/image17.emf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3.pn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0.xml"/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0" y="4347898"/>
            <a:ext cx="9486899" cy="569393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2400" dirty="0"/>
            </a:br>
            <a:r>
              <a:rPr lang="en-GB" sz="2400" dirty="0" err="1"/>
              <a:t>Drs.</a:t>
            </a:r>
            <a:r>
              <a:rPr lang="en-GB" sz="2400" dirty="0"/>
              <a:t> Jane Nabakooza &amp; Nuwa Anthony</a:t>
            </a:r>
            <a:br>
              <a:rPr lang="en-GB" sz="2400" dirty="0"/>
            </a:br>
            <a:r>
              <a:rPr lang="en-GB" sz="2400" dirty="0"/>
              <a:t>Uganda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134312"/>
            <a:ext cx="12014200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Integrating SMC with other health interventions such as vaccines, or other chemoprevention work</a:t>
            </a:r>
            <a:endParaRPr lang="x-none" sz="2800" dirty="0"/>
          </a:p>
        </p:txBody>
      </p:sp>
      <p:sp>
        <p:nvSpPr>
          <p:cNvPr id="4" name="Title 1"/>
          <p:cNvSpPr txBox="1"/>
          <p:nvPr/>
        </p:nvSpPr>
        <p:spPr>
          <a:xfrm>
            <a:off x="0" y="83389"/>
            <a:ext cx="12192000" cy="183733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GB" b="1" dirty="0"/>
              <a:t>SMC Alliance Annual Meeting 2025</a:t>
            </a:r>
            <a:br>
              <a:rPr lang="en-GB" b="1" dirty="0"/>
            </a:br>
            <a:endParaRPr lang="en-GB" b="1" dirty="0"/>
          </a:p>
          <a:p>
            <a:pPr algn="ctr"/>
            <a:r>
              <a:rPr lang="en-GB" sz="2800" b="1" dirty="0"/>
              <a:t>Lomé – Togo </a:t>
            </a:r>
            <a:br>
              <a:rPr lang="en-GB" sz="2800" b="1" dirty="0"/>
            </a:br>
            <a:br>
              <a:rPr lang="en-GB" b="1" dirty="0"/>
            </a:br>
            <a:r>
              <a:rPr lang="en-GB" sz="2000" b="1" dirty="0"/>
              <a:t>Feb, 25 – 28, 2025</a:t>
            </a:r>
            <a:endParaRPr lang="x-none" sz="2000" b="1" dirty="0"/>
          </a:p>
        </p:txBody>
      </p:sp>
      <p:pic>
        <p:nvPicPr>
          <p:cNvPr id="5" name="Picture 4" descr="A picture containing logo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361" y="1920726"/>
            <a:ext cx="1513539" cy="121358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272538" y="5562756"/>
            <a:ext cx="2563333" cy="121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48574" y="287079"/>
            <a:ext cx="10909562" cy="50354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6200000">
            <a:off x="714914" y="3912531"/>
            <a:ext cx="130561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949     VHTs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641428" y="3936885"/>
            <a:ext cx="1321674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1138     VHTs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478291" y="3949898"/>
            <a:ext cx="130561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469   VHTs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5227976" y="3949898"/>
            <a:ext cx="130561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856     VHTs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154660" y="3949897"/>
            <a:ext cx="130561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580     VHTs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7076936" y="3914928"/>
            <a:ext cx="130561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749   VHTs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7942028" y="3950372"/>
            <a:ext cx="130561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454     VHTs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8925896" y="3949896"/>
            <a:ext cx="130561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255     VHTs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2563875" y="3936885"/>
            <a:ext cx="130561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888    VHTs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4367214" y="2267945"/>
            <a:ext cx="130561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3,444   VHTs</a:t>
            </a:r>
            <a:endParaRPr lang="en-US" sz="16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9781354" y="2267945"/>
            <a:ext cx="1305616" cy="33855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2,894  VHTs</a:t>
            </a:r>
            <a:endParaRPr lang="en-US" sz="16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10833500" y="562248"/>
            <a:ext cx="1145822" cy="3231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500" b="1" dirty="0"/>
              <a:t>6,338 VHTs</a:t>
            </a:r>
            <a:endParaRPr lang="en-US" sz="15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755254" y="287079"/>
            <a:ext cx="3559946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Number of Health Facilities  and Village Health Teams (VHTs) per district</a:t>
            </a:r>
            <a:endParaRPr lang="en-US" sz="1600" b="1" dirty="0"/>
          </a:p>
        </p:txBody>
      </p:sp>
      <p:pic>
        <p:nvPicPr>
          <p:cNvPr id="17" name="Picture 16" descr="A picture containing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747" y="5934974"/>
            <a:ext cx="1311214" cy="8195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7000" y="622300"/>
          <a:ext cx="12065000" cy="55397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527300"/>
                <a:gridCol w="1993900"/>
                <a:gridCol w="4999742"/>
                <a:gridCol w="2544058"/>
              </a:tblGrid>
              <a:tr h="419100">
                <a:tc>
                  <a:txBody>
                    <a:bodyPr/>
                    <a:lstStyle/>
                    <a:p>
                      <a:r>
                        <a:rPr lang="en-US" sz="1200" dirty="0"/>
                        <a:t>Intervention</a:t>
                      </a:r>
                      <a:r>
                        <a:rPr lang="en-US" sz="1200" baseline="0" dirty="0"/>
                        <a:t> integrated into SMC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Point of Integration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Activities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Outcome</a:t>
                      </a:r>
                      <a:endParaRPr lang="en-US" sz="1200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998865">
                <a:tc>
                  <a:txBody>
                    <a:bodyPr/>
                    <a:lstStyle/>
                    <a:p>
                      <a:r>
                        <a:rPr lang="en-US" sz="1200" dirty="0"/>
                        <a:t>Integrated</a:t>
                      </a:r>
                      <a:r>
                        <a:rPr lang="en-US" sz="1200" baseline="0" dirty="0"/>
                        <a:t> community Case Management(Iccm)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Governance &amp;Leadership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SMC &amp; ICCM in the community Health strategy.</a:t>
                      </a:r>
                      <a:endParaRPr lang="en-US" sz="1200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SMC and iccm  oversight</a:t>
                      </a:r>
                      <a:r>
                        <a:rPr lang="en-US" sz="1200" baseline="0" dirty="0"/>
                        <a:t> is by community health department(MOH),Health assistant (HF)</a:t>
                      </a:r>
                      <a:endParaRPr lang="en-US" sz="1200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SMC</a:t>
                      </a:r>
                      <a:r>
                        <a:rPr lang="en-US" sz="1200" baseline="0" dirty="0"/>
                        <a:t> planning &amp; guidelines consider key iccm activities.</a:t>
                      </a:r>
                      <a:endParaRPr lang="en-US" sz="1200" baseline="0" dirty="0"/>
                    </a:p>
                    <a:p>
                      <a:pPr marL="285750" indent="-2857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/>
                        <a:t>Local leaders do oversight for both SMC and iCCM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aseline="0" dirty="0"/>
                        <a:t>Strengthened coordination; joint planning and performance reviews.</a:t>
                      </a:r>
                      <a:endParaRPr lang="en-US" sz="1200" dirty="0"/>
                    </a:p>
                    <a:p>
                      <a:pPr marL="171450" indent="-171450" algn="just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/>
                        <a:t>Improved</a:t>
                      </a:r>
                      <a:r>
                        <a:rPr lang="en-US" sz="1200" baseline="0" dirty="0"/>
                        <a:t> efficiency in the planning and implementation iccm,SMC and other community interventions.</a:t>
                      </a:r>
                      <a:endParaRPr lang="en-US" sz="1200" dirty="0"/>
                    </a:p>
                  </a:txBody>
                  <a:tcPr/>
                </a:tc>
              </a:tr>
              <a:tr h="48463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Human resource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Recruitment – same VHTs doing iccm were recruited to implement SMC.</a:t>
                      </a:r>
                      <a:endParaRPr lang="en-US" sz="1200" dirty="0"/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SMC training modules emphasize test and treat ( in</a:t>
                      </a:r>
                      <a:r>
                        <a:rPr lang="en-US" sz="1200" baseline="0" dirty="0"/>
                        <a:t> case of any identified sick children ) &amp; appropriate referral.</a:t>
                      </a:r>
                      <a:endParaRPr lang="en-US" sz="1200" baseline="0" dirty="0"/>
                    </a:p>
                    <a:p>
                      <a:pPr marL="171450" indent="-171450" algn="just"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/>
                        <a:t>Technical support supervision teams for Iccm &amp; SMC are the same( VHT coordinators, Health assistant &amp; HF in charges 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/>
                        <a:t>Maintenance</a:t>
                      </a:r>
                      <a:r>
                        <a:rPr lang="en-US" sz="1200" baseline="0" dirty="0"/>
                        <a:t> of motivated iccm teams</a:t>
                      </a:r>
                      <a:endParaRPr lang="en-US" sz="1200" baseline="0" dirty="0"/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aseline="0" dirty="0"/>
                        <a:t>Sustenance of knowledge and skills</a:t>
                      </a:r>
                      <a:endParaRPr lang="en-US" sz="1200" dirty="0"/>
                    </a:p>
                  </a:txBody>
                  <a:tcPr/>
                </a:tc>
              </a:tr>
              <a:tr h="405095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Service delivery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Screening</a:t>
                      </a:r>
                      <a:r>
                        <a:rPr lang="en-US" sz="1200" baseline="0" dirty="0"/>
                        <a:t> for fever, test &amp;treat during the house to house SPAQ administration.</a:t>
                      </a:r>
                      <a:endParaRPr lang="en-US" sz="1200" baseline="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/>
                        <a:t>Referral of very sick children.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Quality</a:t>
                      </a:r>
                      <a:r>
                        <a:rPr lang="en-US" sz="1200" baseline="0" dirty="0"/>
                        <a:t> SMC implementation.</a:t>
                      </a:r>
                      <a:endParaRPr lang="en-US" sz="12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/>
                        <a:t>Increased completed referrals</a:t>
                      </a:r>
                      <a:endParaRPr lang="en-US" sz="1200" baseline="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/>
                        <a:t>Timely diagnosis and treatment of children with fever</a:t>
                      </a:r>
                      <a:endParaRPr lang="en-US" sz="1200" dirty="0"/>
                    </a:p>
                  </a:txBody>
                  <a:tcPr/>
                </a:tc>
              </a:tr>
              <a:tr h="4050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Commodity ,supply chain management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Monitoring of iccm commodity stock availability.</a:t>
                      </a:r>
                      <a:endParaRPr lang="en-US" sz="12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Supporting emergency orders and redistribution.</a:t>
                      </a:r>
                      <a:endParaRPr lang="en-US" sz="12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Delivery</a:t>
                      </a:r>
                      <a:r>
                        <a:rPr lang="en-US" sz="1200" baseline="0" dirty="0"/>
                        <a:t> ,storage and reversal logistics management of SMC  commodities aligned to that of iccm.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/>
                        <a:t>Reduced stock outs of</a:t>
                      </a:r>
                      <a:r>
                        <a:rPr lang="en-US" sz="1200" baseline="0" dirty="0"/>
                        <a:t> iccm commodities</a:t>
                      </a:r>
                      <a:r>
                        <a:rPr lang="en-US" baseline="0" dirty="0"/>
                        <a:t>.</a:t>
                      </a:r>
                      <a:endParaRPr lang="en-US" baseline="0" dirty="0"/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aseline="0" dirty="0"/>
                        <a:t>Increase access to care.</a:t>
                      </a:r>
                      <a:endParaRPr lang="en-US" sz="1200" dirty="0"/>
                    </a:p>
                  </a:txBody>
                  <a:tcPr/>
                </a:tc>
              </a:tr>
              <a:tr h="4050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Health information management.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dirty="0"/>
                        <a:t>SMC home</a:t>
                      </a:r>
                      <a:r>
                        <a:rPr lang="en-US" sz="1200" baseline="0" dirty="0"/>
                        <a:t> record/card &amp;reporting tools capture children with fever/malaria and referrals.</a:t>
                      </a:r>
                      <a:endParaRPr lang="en-US" sz="1200" baseline="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r>
                        <a:rPr lang="en-US" sz="1200" baseline="0" dirty="0"/>
                        <a:t>Use of digitalized supervision tools.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/>
                        <a:t>Improved</a:t>
                      </a:r>
                      <a:r>
                        <a:rPr lang="en-US" sz="1200" baseline="0" dirty="0"/>
                        <a:t> documentation, reporting</a:t>
                      </a:r>
                      <a:endParaRPr lang="en-US" sz="1200" baseline="0" dirty="0"/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aseline="0" dirty="0"/>
                        <a:t>Better quality data and reporting </a:t>
                      </a:r>
                      <a:endParaRPr lang="en-US" sz="1200" baseline="0" dirty="0"/>
                    </a:p>
                    <a:p>
                      <a:pPr marL="17145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baseline="0" dirty="0"/>
                        <a:t>Increased data use</a:t>
                      </a:r>
                      <a:endParaRPr lang="en-US" sz="1200" dirty="0"/>
                    </a:p>
                  </a:txBody>
                  <a:tcPr/>
                </a:tc>
              </a:tr>
              <a:tr h="40509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Community engagement and mobilization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200" dirty="0"/>
                        <a:t>Utilize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same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dirty="0"/>
                        <a:t> channels to mobilize communities for SMC, iCCM and other interventions</a:t>
                      </a:r>
                      <a:endParaRPr lang="en-US" sz="1200" dirty="0"/>
                    </a:p>
                    <a:p>
                      <a:pPr marL="171450" indent="-171450">
                        <a:buFont typeface="Wingdings" panose="05000000000000000000" pitchFamily="2" charset="2"/>
                        <a:buChar char="§"/>
                      </a:pP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sz="1200" dirty="0"/>
                        <a:t>Reduced communication costs</a:t>
                      </a:r>
                      <a:r>
                        <a:rPr lang="en-US" dirty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 txBox="1"/>
          <p:nvPr/>
        </p:nvSpPr>
        <p:spPr>
          <a:xfrm>
            <a:off x="215900" y="1"/>
            <a:ext cx="11976100" cy="596899"/>
          </a:xfrm>
          <a:prstGeom prst="rect">
            <a:avLst/>
          </a:prstGeom>
          <a:solidFill>
            <a:schemeClr val="accent6"/>
          </a:solidFill>
        </p:spPr>
        <p:txBody>
          <a:bodyPr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  1.Integration of SMC with other interventions: iCCM</a:t>
            </a:r>
            <a:r>
              <a:rPr lang="en-US" dirty="0"/>
              <a:t>: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2789439" y="6159500"/>
            <a:ext cx="1528561" cy="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6159500"/>
            <a:ext cx="111760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9" descr="A cover of a book&#10;&#10;AI-generated content may be incorrect.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" y="0"/>
            <a:ext cx="2466422" cy="2832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832100"/>
            <a:ext cx="2580722" cy="5770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05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Iccm,SMC are considered in the strategy &amp; oversight is by the Community health department</a:t>
            </a:r>
            <a:endParaRPr lang="en-US" sz="105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938" y="-1"/>
            <a:ext cx="3276600" cy="2628900"/>
          </a:xfrm>
          <a:prstGeom prst="rect">
            <a:avLst/>
          </a:prstGeom>
        </p:spPr>
      </p:pic>
      <p:pic>
        <p:nvPicPr>
          <p:cNvPr id="5" name="Picture 4" descr="A paper with a test results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82" b="26201"/>
          <a:stretch>
            <a:fillRect/>
          </a:stretch>
        </p:blipFill>
        <p:spPr>
          <a:xfrm rot="1392103">
            <a:off x="5860981" y="235124"/>
            <a:ext cx="1580920" cy="1886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Content Placeholder 8" descr="A person and person outside a house&#10;&#10;AI-generated content may be incorrect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399" y="1854040"/>
            <a:ext cx="3026567" cy="224991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2695022" y="2422179"/>
            <a:ext cx="2892977" cy="15367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i="1" dirty="0"/>
              <a:t>Using the Iccm implementation guide,VHT identifies a sick child during SMC &amp; documents in the SMC card </a:t>
            </a:r>
            <a:endParaRPr lang="en-US" sz="1050" b="1" i="1" dirty="0"/>
          </a:p>
        </p:txBody>
      </p:sp>
      <p:pic>
        <p:nvPicPr>
          <p:cNvPr id="9" name="Picture 8" descr="A group of people in a ro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 b="-3"/>
          <a:stretch>
            <a:fillRect/>
          </a:stretch>
        </p:blipFill>
        <p:spPr>
          <a:xfrm>
            <a:off x="114300" y="4103953"/>
            <a:ext cx="2941232" cy="2656594"/>
          </a:xfrm>
          <a:prstGeom prst="rect">
            <a:avLst/>
          </a:prstGeom>
          <a:noFill/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1" name="Oval Callout 10"/>
          <p:cNvSpPr/>
          <p:nvPr/>
        </p:nvSpPr>
        <p:spPr>
          <a:xfrm>
            <a:off x="3886200" y="4210928"/>
            <a:ext cx="3352800" cy="1837279"/>
          </a:xfrm>
          <a:prstGeom prst="wedgeEllipseCallout">
            <a:avLst>
              <a:gd name="adj1" fmla="val -79123"/>
              <a:gd name="adj2" fmla="val 519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Same iccm VHTs(2,894) across the 9 districts selected, trained &amp; equipped to deliver SMC </a:t>
            </a:r>
            <a:endParaRPr lang="en-US" dirty="0"/>
          </a:p>
        </p:txBody>
      </p:sp>
      <p:pic>
        <p:nvPicPr>
          <p:cNvPr id="12" name="Picture 57" descr="A group of people sitting on the ground&#10;&#10;AI-generated content may be incorrect."/>
          <p:cNvPicPr>
            <a:picLocks noChangeAspect="1" noChangeArrowheads="1"/>
          </p:cNvPicPr>
          <p:nvPr/>
        </p:nvPicPr>
        <p:blipFill rotWithShape="1"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87" b="-3"/>
          <a:stretch>
            <a:fillRect/>
          </a:stretch>
        </p:blipFill>
        <p:spPr bwMode="auto">
          <a:xfrm>
            <a:off x="8208176" y="46050"/>
            <a:ext cx="3933033" cy="361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58967" y="3662030"/>
            <a:ext cx="388224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>
                <a:latin typeface="Aptos" charset="0"/>
                <a:ea typeface="Aptos" charset="0"/>
                <a:cs typeface="Times New Roman" panose="02020603050405020304" pitchFamily="18" charset="0"/>
              </a:rPr>
              <a:t>A child with a fever before giving SPAQ in Napak district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24800" y="4308361"/>
            <a:ext cx="4216409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/>
              <a:t>VHTs carry iccm Kits(Respiratory timers) </a:t>
            </a:r>
            <a:r>
              <a:rPr lang="en-US" sz="1400" dirty="0" err="1"/>
              <a:t>mRDTs</a:t>
            </a:r>
            <a:r>
              <a:rPr lang="en-US" sz="1400" dirty="0"/>
              <a:t>, antimalarial, Amoxicillin and Zinc) during the H-H SMC SPAQ distribution.</a:t>
            </a:r>
            <a:endParaRPr lang="en-US" sz="14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1400" dirty="0"/>
              <a:t>Children reported to be unwell are tested for malaria &amp; provided with relevant treatment (positives-ACTs</a:t>
            </a:r>
            <a:r>
              <a:rPr lang="en-US" dirty="0"/>
              <a:t>, </a:t>
            </a:r>
            <a:r>
              <a:rPr lang="en-US" sz="1400" dirty="0"/>
              <a:t>Negatives-SPAQ)</a:t>
            </a:r>
            <a:endParaRPr lang="en-US" sz="1400" dirty="0"/>
          </a:p>
        </p:txBody>
      </p:sp>
      <p:pic>
        <p:nvPicPr>
          <p:cNvPr id="17" name="Picture 16" descr="A picture containing logo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905500"/>
            <a:ext cx="16637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3" y="152399"/>
            <a:ext cx="3309428" cy="265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person in a white dress standing next to a group of people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1" y="0"/>
            <a:ext cx="2400300" cy="2806701"/>
          </a:xfrm>
          <a:prstGeom prst="rect">
            <a:avLst/>
          </a:prstGeom>
        </p:spPr>
      </p:pic>
      <p:pic>
        <p:nvPicPr>
          <p:cNvPr id="4" name="Content Placeholder 3" descr="A group of people sitting on a blanket outsid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4" b="7519"/>
          <a:stretch>
            <a:fillRect/>
          </a:stretch>
        </p:blipFill>
        <p:spPr>
          <a:xfrm>
            <a:off x="5543157" y="0"/>
            <a:ext cx="3570172" cy="2603571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8940801" y="0"/>
            <a:ext cx="3251200" cy="28007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1600" dirty="0"/>
              <a:t>       Same National, regional district teams that supervise iccm do oversight for SMC.</a:t>
            </a:r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    Health facility in-charges &amp;Health assistants supervise iccm&amp; SMC for their respective catchment areas.</a:t>
            </a:r>
            <a:endParaRPr lang="en-US" sz="1600" dirty="0"/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    Parish VHT coordinators supervise both iccm &amp;SMC implementation.</a:t>
            </a:r>
            <a:endParaRPr lang="en-US" sz="1600" dirty="0"/>
          </a:p>
          <a:p>
            <a:pPr marL="342900" indent="-342900" algn="just">
              <a:buFont typeface="+mj-lt"/>
              <a:buAutoNum type="arabicPeriod"/>
            </a:pPr>
            <a:endParaRPr lang="en-US" sz="1600" dirty="0"/>
          </a:p>
        </p:txBody>
      </p:sp>
      <p:sp>
        <p:nvSpPr>
          <p:cNvPr id="9" name="Oval 8"/>
          <p:cNvSpPr/>
          <p:nvPr/>
        </p:nvSpPr>
        <p:spPr>
          <a:xfrm>
            <a:off x="355600" y="2603571"/>
            <a:ext cx="355600" cy="1904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581400" y="2324100"/>
            <a:ext cx="350519" cy="2794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096003" y="2031326"/>
            <a:ext cx="469898" cy="292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 flipH="1">
            <a:off x="8940799" y="1"/>
            <a:ext cx="317501" cy="25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 flipH="1">
            <a:off x="8940799" y="1041400"/>
            <a:ext cx="172527" cy="2603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 flipH="1">
            <a:off x="8940799" y="2031326"/>
            <a:ext cx="317501" cy="2927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5" r="9532" b="-2"/>
          <a:stretch>
            <a:fillRect/>
          </a:stretch>
        </p:blipFill>
        <p:spPr bwMode="auto">
          <a:xfrm>
            <a:off x="94173" y="3175100"/>
            <a:ext cx="3118104" cy="20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4" r="20329" b="-1"/>
          <a:stretch>
            <a:fillRect/>
          </a:stretch>
        </p:blipFill>
        <p:spPr bwMode="auto">
          <a:xfrm>
            <a:off x="3403600" y="3175100"/>
            <a:ext cx="2031999" cy="206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r="20451" b="1"/>
          <a:stretch>
            <a:fillRect/>
          </a:stretch>
        </p:blipFill>
        <p:spPr bwMode="auto">
          <a:xfrm>
            <a:off x="5626922" y="2887666"/>
            <a:ext cx="2953757" cy="264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4" r="31980" b="-2"/>
          <a:stretch>
            <a:fillRect/>
          </a:stretch>
        </p:blipFill>
        <p:spPr bwMode="auto">
          <a:xfrm>
            <a:off x="8772002" y="2817807"/>
            <a:ext cx="2707967" cy="264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4173" y="5611904"/>
            <a:ext cx="1156442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Communication for SMC,ICCM and other interventions conducted in an integrated way using different channels . </a:t>
            </a:r>
            <a:endParaRPr lang="en-US" dirty="0"/>
          </a:p>
        </p:txBody>
      </p:sp>
      <p:pic>
        <p:nvPicPr>
          <p:cNvPr id="21" name="Picture 20" descr="A picture containing logo&#10;&#10;Description automatically generated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5865812"/>
            <a:ext cx="1848926" cy="99218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ogo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6159500"/>
            <a:ext cx="1117600" cy="698500"/>
          </a:xfrm>
          <a:prstGeom prst="rect">
            <a:avLst/>
          </a:prstGeom>
        </p:spPr>
      </p:pic>
      <p:pic>
        <p:nvPicPr>
          <p:cNvPr id="3" name="Picture 2" descr="A group of people standing outside&#10;&#10;Description automatically generat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8" r="7168" b="2"/>
          <a:stretch>
            <a:fillRect/>
          </a:stretch>
        </p:blipFill>
        <p:spPr bwMode="auto">
          <a:xfrm>
            <a:off x="0" y="0"/>
            <a:ext cx="4749800" cy="267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5" descr="Men standing next to boxes&#10;&#10;AI-generated content may be incorrec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3" r="34330"/>
          <a:stretch>
            <a:fillRect/>
          </a:stretch>
        </p:blipFill>
        <p:spPr bwMode="auto">
          <a:xfrm>
            <a:off x="4749800" y="0"/>
            <a:ext cx="4318000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2805504"/>
            <a:ext cx="8265304" cy="3355192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9245600" y="127000"/>
            <a:ext cx="2794000" cy="2547810"/>
          </a:xfrm>
          <a:prstGeom prst="wedgeEllipseCallout">
            <a:avLst>
              <a:gd name="adj1" fmla="val -80448"/>
              <a:gd name="adj2" fmla="val 34832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delivery, storage and reversal logistic management of both SMC and iCCM are addressed together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9245600" y="3365500"/>
            <a:ext cx="2794000" cy="2260600"/>
          </a:xfrm>
          <a:prstGeom prst="wedgeEllipseCallout">
            <a:avLst>
              <a:gd name="adj1" fmla="val -107249"/>
              <a:gd name="adj2" fmla="val 415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/>
              <a:t>During enumeration exercise, we assess the service uptake including LLINs, Zero dose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89439" y="6159500"/>
            <a:ext cx="1528561" cy="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01601"/>
            <a:ext cx="12192000" cy="723899"/>
          </a:xfrm>
        </p:spPr>
        <p:txBody>
          <a:bodyPr anchor="ctr">
            <a:noAutofit/>
          </a:bodyPr>
          <a:lstStyle/>
          <a:p>
            <a:r>
              <a:rPr lang="en-US" sz="2300" b="1" dirty="0"/>
              <a:t>2.Integration of SMC with Other interventions:Long lasting Insecticidal Nets (LLINs)</a:t>
            </a:r>
            <a:endParaRPr lang="en-US" sz="2300" b="1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0" y="825501"/>
            <a:ext cx="7480300" cy="267969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u="sng" dirty="0"/>
              <a:t>Net Use:</a:t>
            </a:r>
            <a:endParaRPr lang="en-US" sz="2400" b="1" u="sng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LLINs distributed in December 2023 in all the 9 districts in Karamoja region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Same SMC/</a:t>
            </a:r>
            <a:r>
              <a:rPr lang="en-US" sz="2400" dirty="0" err="1"/>
              <a:t>iCCM</a:t>
            </a:r>
            <a:r>
              <a:rPr lang="en-US" sz="2400" dirty="0"/>
              <a:t> VHTs registered all 318,415Households in the communities in the 9 districts 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753,173 LLINs distributed to Household members</a:t>
            </a:r>
            <a:endParaRPr lang="en-U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6,338 VHTS, 276 HWs, DHMT, MC staff, MoH personnel also monitor net availability and use during SPAQ distribution in the 9 SMC districts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2" descr="A net from a clothes line&#10;&#10;AI-generated content may be incorrect."/>
          <p:cNvPicPr>
            <a:picLocks noGrp="1" noChangeAspect="1" noChangeArrowheads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0" r="-3" b="-3"/>
          <a:stretch>
            <a:fillRect/>
          </a:stretch>
        </p:blipFill>
        <p:spPr bwMode="auto">
          <a:xfrm>
            <a:off x="7480300" y="687388"/>
            <a:ext cx="4711700" cy="29575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A picture containing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6159500"/>
            <a:ext cx="1117600" cy="698500"/>
          </a:xfrm>
          <a:prstGeom prst="rect">
            <a:avLst/>
          </a:prstGeom>
        </p:spPr>
      </p:pic>
      <p:pic>
        <p:nvPicPr>
          <p:cNvPr id="8" name="Content Placeholder 3" descr="A group of men standing next to a pile of brown plants&#10;&#10;AI-generated content may be incorrect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505200"/>
            <a:ext cx="3175000" cy="335280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4" name="Left-Right Arrow 3"/>
          <p:cNvSpPr/>
          <p:nvPr/>
        </p:nvSpPr>
        <p:spPr>
          <a:xfrm>
            <a:off x="3073400" y="3746499"/>
            <a:ext cx="4826000" cy="25780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During supervision of SMC SPAQ distribution, supervisors are encouraged to;</a:t>
            </a:r>
            <a:endParaRPr lang="en-US" sz="1400" b="1" dirty="0"/>
          </a:p>
          <a:p>
            <a:pPr marL="742950" lvl="1" indent="-285750" algn="ctr">
              <a:buFont typeface="Wingdings" panose="05000000000000000000" pitchFamily="2" charset="2"/>
              <a:buChar char="§"/>
            </a:pPr>
            <a:r>
              <a:rPr lang="en-US" sz="1400" dirty="0"/>
              <a:t>Identify practices of LLINs abuse/misuse.</a:t>
            </a:r>
            <a:endParaRPr lang="en-US" sz="1400" dirty="0"/>
          </a:p>
          <a:p>
            <a:pPr marL="742950" lvl="1" indent="-285750" algn="ctr">
              <a:buFont typeface="Wingdings" panose="05000000000000000000" pitchFamily="2" charset="2"/>
              <a:buChar char="§"/>
            </a:pPr>
            <a:r>
              <a:rPr lang="en-US" sz="1400" dirty="0"/>
              <a:t>Advise communities on correct ,consistent  use and care</a:t>
            </a:r>
            <a:endParaRPr lang="en-US" sz="1400" dirty="0"/>
          </a:p>
        </p:txBody>
      </p:sp>
      <p:sp>
        <p:nvSpPr>
          <p:cNvPr id="9" name="Flowchart: Alternate Process 8"/>
          <p:cNvSpPr/>
          <p:nvPr/>
        </p:nvSpPr>
        <p:spPr>
          <a:xfrm>
            <a:off x="7899400" y="4102100"/>
            <a:ext cx="4089400" cy="1651000"/>
          </a:xfrm>
          <a:prstGeom prst="flowChartAlternateProcess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Outcomes :</a:t>
            </a:r>
            <a:endParaRPr lang="en-US" b="1" dirty="0"/>
          </a:p>
          <a:p>
            <a:pPr algn="ctr"/>
            <a:r>
              <a:rPr lang="en-US" dirty="0"/>
              <a:t>Improved consistent ,correct use &amp; reduced misuse /abuse plus better net care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81528"/>
          </a:xfrm>
        </p:spPr>
        <p:txBody>
          <a:bodyPr anchor="ctr">
            <a:normAutofit fontScale="90000"/>
          </a:bodyPr>
          <a:lstStyle/>
          <a:p>
            <a:r>
              <a:rPr lang="en-US" b="1" dirty="0"/>
              <a:t>3.Integration of SMC with Other interventions</a:t>
            </a:r>
            <a:r>
              <a:rPr lang="en-US" dirty="0"/>
              <a:t>: _</a:t>
            </a:r>
            <a:r>
              <a:rPr lang="en-US" sz="4000" dirty="0"/>
              <a:t>Identification and immunization of zero-dose children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101600" y="1576075"/>
            <a:ext cx="7112000" cy="4608825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q"/>
            </a:pPr>
            <a:r>
              <a:rPr lang="en-GB" sz="2400" b="0" dirty="0">
                <a:solidFill>
                  <a:schemeClr val="tx1"/>
                </a:solidFill>
              </a:rPr>
              <a:t>In Karamoja, immunisation coverage is sub-optimal or low, exposing children at risk. </a:t>
            </a:r>
            <a:endParaRPr lang="en-GB" sz="2400" b="0" dirty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GB" sz="2400" b="0" dirty="0">
                <a:solidFill>
                  <a:schemeClr val="tx1"/>
                </a:solidFill>
              </a:rPr>
              <a:t>Integrated the screening for under-</a:t>
            </a:r>
            <a:r>
              <a:rPr lang="en-GB" sz="2400" b="0" dirty="0" err="1">
                <a:solidFill>
                  <a:schemeClr val="tx1"/>
                </a:solidFill>
              </a:rPr>
              <a:t>immuniz</a:t>
            </a:r>
            <a:r>
              <a:rPr lang="en-US" sz="2400" b="0" dirty="0" err="1">
                <a:solidFill>
                  <a:schemeClr val="tx1"/>
                </a:solidFill>
              </a:rPr>
              <a:t>ation</a:t>
            </a:r>
            <a:r>
              <a:rPr lang="en-GB" sz="2400" b="0" dirty="0">
                <a:solidFill>
                  <a:schemeClr val="tx1"/>
                </a:solidFill>
              </a:rPr>
              <a:t> with SMC Child Enumeration allowing for early identification of children at risk in </a:t>
            </a:r>
            <a:r>
              <a:rPr lang="en-GB" sz="2400" b="0" dirty="0">
                <a:solidFill>
                  <a:srgbClr val="000000"/>
                </a:solidFill>
                <a:effectLst/>
              </a:rPr>
              <a:t>2,929 villages</a:t>
            </a:r>
            <a:endParaRPr lang="en-GB" sz="2400" b="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GB" sz="2000" b="1" dirty="0">
                <a:solidFill>
                  <a:srgbClr val="000000"/>
                </a:solidFill>
              </a:rPr>
              <a:t>240,523 children (88%) reached/identified</a:t>
            </a:r>
            <a:endParaRPr lang="en-GB" sz="2000" b="1" dirty="0">
              <a:solidFill>
                <a:srgbClr val="000000"/>
              </a:solidFill>
            </a:endParaRPr>
          </a:p>
          <a:p>
            <a:pPr lvl="1"/>
            <a:r>
              <a:rPr lang="en-GB" sz="2000" b="1" dirty="0">
                <a:solidFill>
                  <a:srgbClr val="000000"/>
                </a:solidFill>
              </a:rPr>
              <a:t>20,071 (8%) children who missed OPV3 </a:t>
            </a:r>
            <a:endParaRPr lang="en-GB" sz="2000" b="1" dirty="0">
              <a:solidFill>
                <a:srgbClr val="000000"/>
              </a:solidFill>
            </a:endParaRPr>
          </a:p>
          <a:p>
            <a:pPr lvl="1"/>
            <a:r>
              <a:rPr lang="en-GB" sz="2000" b="1" dirty="0">
                <a:solidFill>
                  <a:srgbClr val="000000"/>
                </a:solidFill>
                <a:effectLst/>
              </a:rPr>
              <a:t>10,396 </a:t>
            </a:r>
            <a:r>
              <a:rPr lang="en-GB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(4%) </a:t>
            </a:r>
            <a:r>
              <a:rPr lang="en-GB" sz="2000" dirty="0">
                <a:solidFill>
                  <a:srgbClr val="000000"/>
                </a:solidFill>
                <a:effectLst/>
              </a:rPr>
              <a:t>children who missed DPT1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b="1" dirty="0">
                <a:solidFill>
                  <a:srgbClr val="000000"/>
                </a:solidFill>
                <a:effectLst/>
              </a:rPr>
              <a:t>20,416 </a:t>
            </a:r>
            <a:r>
              <a:rPr lang="en-GB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(9%) </a:t>
            </a:r>
            <a:r>
              <a:rPr lang="en-GB" sz="2000" dirty="0">
                <a:solidFill>
                  <a:srgbClr val="000000"/>
                </a:solidFill>
                <a:effectLst/>
              </a:rPr>
              <a:t>children who missed IPV2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GB" sz="2000" b="1" dirty="0">
                <a:solidFill>
                  <a:srgbClr val="000000"/>
                </a:solidFill>
                <a:effectLst/>
              </a:rPr>
              <a:t>21,149 </a:t>
            </a:r>
            <a:r>
              <a:rPr lang="en-GB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(9%) </a:t>
            </a:r>
            <a:r>
              <a:rPr lang="en-GB" sz="2000" dirty="0">
                <a:solidFill>
                  <a:srgbClr val="000000"/>
                </a:solidFill>
                <a:effectLst/>
              </a:rPr>
              <a:t>children who missed MR1</a:t>
            </a:r>
            <a:endParaRPr lang="en-GB" sz="2000" dirty="0">
              <a:solidFill>
                <a:srgbClr val="000000"/>
              </a:solidFill>
              <a:effectLst/>
            </a:endParaRPr>
          </a:p>
          <a:p>
            <a:pPr lvl="1"/>
            <a:r>
              <a:rPr lang="en-GB" sz="2000" b="1" dirty="0">
                <a:solidFill>
                  <a:srgbClr val="000000"/>
                </a:solidFill>
                <a:effectLst/>
              </a:rPr>
              <a:t>54,435 </a:t>
            </a:r>
            <a:r>
              <a:rPr lang="en-GB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(23%) </a:t>
            </a:r>
            <a:r>
              <a:rPr lang="en-GB" sz="2000" dirty="0">
                <a:solidFill>
                  <a:srgbClr val="000000"/>
                </a:solidFill>
                <a:effectLst/>
              </a:rPr>
              <a:t>children who missed MR2</a:t>
            </a:r>
            <a:endParaRPr lang="en-GB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Content Placeholder 12" descr="A group of people sitting on a bench&#10;&#10;AI-generated content may be incorrect.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100" y="1576075"/>
            <a:ext cx="4648200" cy="3881402"/>
          </a:xfrm>
        </p:spPr>
      </p:pic>
      <p:pic>
        <p:nvPicPr>
          <p:cNvPr id="6" name="Picture 5" descr="A picture containing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6159500"/>
            <a:ext cx="11176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9439" y="6159500"/>
            <a:ext cx="1528561" cy="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5100" y="365125"/>
            <a:ext cx="11188700" cy="1325563"/>
          </a:xfrm>
        </p:spPr>
        <p:txBody>
          <a:bodyPr anchor="ctr">
            <a:normAutofit/>
          </a:bodyPr>
          <a:lstStyle/>
          <a:p>
            <a:r>
              <a:rPr lang="en-US" sz="3400" dirty="0"/>
              <a:t>Integration of SMC with Other interventions: Identification and immunization of zero-dose children</a:t>
            </a:r>
            <a:endParaRPr lang="en-US" sz="3400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708804" y="1822450"/>
            <a:ext cx="3673415" cy="379334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2700" b="0" dirty="0"/>
              <a:t>Key lessons</a:t>
            </a:r>
            <a:endParaRPr lang="en-GB" sz="2700" b="0" dirty="0"/>
          </a:p>
          <a:p>
            <a:r>
              <a:rPr lang="en-US" sz="2700" b="0" dirty="0"/>
              <a:t>It is feasible to use VHTs for identification and mobilization of children who missed vaccines doses</a:t>
            </a:r>
            <a:endParaRPr lang="en-US" sz="2700" b="0" dirty="0"/>
          </a:p>
          <a:p>
            <a:r>
              <a:rPr lang="en-GB" sz="2700" b="0" dirty="0"/>
              <a:t>Identification of children who missed vaccines doses does not add additional workload for VHTs when integrated into enumeration done prior to SPAQ distribution</a:t>
            </a:r>
            <a:endParaRPr lang="en-GB" sz="2700" b="0" dirty="0"/>
          </a:p>
          <a:p>
            <a:r>
              <a:rPr lang="en-GB" sz="2700" b="0" dirty="0"/>
              <a:t>The screening and registration exercise can identify villages that need targeted interventions such as outreaches to increase vaccination coverage</a:t>
            </a:r>
            <a:endParaRPr lang="en-GB" sz="2700" b="0" dirty="0"/>
          </a:p>
        </p:txBody>
      </p:sp>
      <p:pic>
        <p:nvPicPr>
          <p:cNvPr id="10" name="Content Placeholder 9" descr="A group of people sitting on benches outside&#10;&#10;AI-generated content may be incorrect.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2" r="23521"/>
          <a:stretch>
            <a:fillRect/>
          </a:stretch>
        </p:blipFill>
        <p:spPr>
          <a:xfrm>
            <a:off x="4474234" y="1945470"/>
            <a:ext cx="3480758" cy="2923027"/>
          </a:xfrm>
          <a:prstGeom prst="rect">
            <a:avLst/>
          </a:prstGeom>
          <a:noFill/>
        </p:spPr>
      </p:pic>
      <p:pic>
        <p:nvPicPr>
          <p:cNvPr id="12" name="Picture 11" descr="A person sitting on a bench&#10;&#10;AI-generated content may be incorrec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07" y="1945470"/>
            <a:ext cx="3480758" cy="2923027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900" y="6159500"/>
            <a:ext cx="1117600" cy="698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9439" y="6159500"/>
            <a:ext cx="1528561" cy="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"/>
            <a:ext cx="12014200" cy="952499"/>
          </a:xfrm>
        </p:spPr>
        <p:txBody>
          <a:bodyPr anchor="ctr"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4.Integration of SMC with Other interventions: Test &amp; Treat outreaches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215900" y="1193800"/>
            <a:ext cx="5803900" cy="49831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/>
              <a:t>Malaria hot spot mapping</a:t>
            </a:r>
            <a:r>
              <a:rPr lang="en-US" dirty="0"/>
              <a:t>;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 Health facility workers and VHTs use data to  routinely identify villages with a high malaria burden.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Community outreaches for test and treat are planned to target these areas. </a:t>
            </a:r>
            <a:endParaRPr lang="en-US" dirty="0"/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b="1" dirty="0"/>
              <a:t>Mapping and identification of underserved geographical areas and populations</a:t>
            </a:r>
            <a:endParaRPr lang="en-US" b="1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en-US" dirty="0"/>
              <a:t>Other interventions such as immunization, deworming and nutritional assessments are also conducted</a:t>
            </a:r>
            <a:endParaRPr lang="en-US" dirty="0"/>
          </a:p>
        </p:txBody>
      </p:sp>
      <p:pic>
        <p:nvPicPr>
          <p:cNvPr id="6" name="Content Placeholder 5" descr="A group of people outside&#10;&#10;AI-generated content may be incorrect."/>
          <p:cNvPicPr>
            <a:picLocks noGrp="1" noChangeAspect="1"/>
          </p:cNvPicPr>
          <p:nvPr>
            <p:ph sz="half" idx="2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 b="22614"/>
          <a:stretch>
            <a:fillRect/>
          </a:stretch>
        </p:blipFill>
        <p:spPr>
          <a:xfrm>
            <a:off x="6172200" y="952500"/>
            <a:ext cx="5842000" cy="5224463"/>
          </a:xfrm>
          <a:prstGeom prst="rect">
            <a:avLst/>
          </a:prstGeom>
          <a:noFill/>
        </p:spPr>
      </p:pic>
      <p:pic>
        <p:nvPicPr>
          <p:cNvPr id="7" name="Picture 6" descr="A picture containing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6159500"/>
            <a:ext cx="1117600" cy="69850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9439" y="6159500"/>
            <a:ext cx="1528561" cy="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658368"/>
            <a:ext cx="48036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Malaria Vaccine Integration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27700"/>
            <a:ext cx="4803648" cy="526297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600" b="1" dirty="0"/>
              <a:t>Advocacy: </a:t>
            </a:r>
            <a:r>
              <a:rPr lang="en-US" sz="1600" dirty="0"/>
              <a:t>Include Malaria vaccine advocacy and sensitization activities to be part of those planned under SMC.</a:t>
            </a:r>
            <a:endParaRPr lang="en-US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600" b="1" dirty="0"/>
              <a:t>Capacity building </a:t>
            </a:r>
            <a:r>
              <a:rPr lang="en-US" sz="1600" dirty="0"/>
              <a:t>: Information on Malaria vaccine plus the roles of each actor will be part of the planned orientation for providers at all levels of SMC implementation.</a:t>
            </a:r>
            <a:endParaRPr lang="en-US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600" b="1" dirty="0"/>
              <a:t>Guidelines and Tools</a:t>
            </a:r>
            <a:r>
              <a:rPr lang="en-US" sz="1600" dirty="0"/>
              <a:t>: SMC tools to be updated  to include information On Malaria Vaccine introduction.</a:t>
            </a:r>
            <a:endParaRPr lang="en-US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600" b="1" dirty="0"/>
              <a:t>Enumeration and house hold visits VHTs : </a:t>
            </a:r>
            <a:r>
              <a:rPr lang="en-US" sz="1600" dirty="0"/>
              <a:t>Profiling and identification of children eligible for receiving the vaccine/zero dose/drop-out  will be part of this exercise.</a:t>
            </a:r>
            <a:endParaRPr lang="en-US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600" b="1" dirty="0"/>
              <a:t>End of cycle and round surveys </a:t>
            </a:r>
            <a:r>
              <a:rPr lang="en-US" sz="1600" dirty="0"/>
              <a:t>– provide an opportunity to assess coverage and reduce zero dose /missed doses&amp; strengthen 2YL for better MV4 uptake</a:t>
            </a:r>
            <a:endParaRPr lang="en-US" sz="16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1600" dirty="0"/>
              <a:t>Utilize community health systems  to mobilize &amp; sensitize community plus improving access through community out reaches.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803648" y="658368"/>
            <a:ext cx="40965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Post Discharge Malaria Chemoprevention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03648" y="1027700"/>
            <a:ext cx="4096512" cy="452431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/>
              <a:t>Follow up </a:t>
            </a:r>
            <a:r>
              <a:rPr lang="en-US" dirty="0"/>
              <a:t>– HWs collaboration with VHTs will follow up /check  on survivors of severe malaria during home visits/enumeration, medicines’ distribution distribution and at data collection during surveys.</a:t>
            </a:r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/>
              <a:t>Administration of PDMC medicines</a:t>
            </a:r>
            <a:r>
              <a:rPr lang="en-US" dirty="0"/>
              <a:t>- as they implement SMC HWs and VHTs will give PDMC medicines SM survivors.</a:t>
            </a:r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n-US" b="1" dirty="0"/>
              <a:t>Assess</a:t>
            </a:r>
            <a:r>
              <a:rPr lang="en-US" dirty="0"/>
              <a:t> acceptability ,demand and utilization of PDMC as part of the surveys.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00160" y="658368"/>
            <a:ext cx="329184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LLINs’ distribution campaigns</a:t>
            </a:r>
            <a:r>
              <a:rPr lang="en-US" dirty="0"/>
              <a:t>: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900160" y="1027700"/>
            <a:ext cx="32918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Implementation</a:t>
            </a:r>
            <a:r>
              <a:rPr lang="en-US" dirty="0"/>
              <a:t>:LLINs’campaign activities to be aligned to SMC implementation 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HH registration will be  replaced by SMC enumeration.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Joint advocacy ,sensitization and orientation for LLINs and SMC.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Key milestones of the LLINs distribution campaign(2026) aligned to the SMC cycles</a:t>
            </a:r>
            <a:r>
              <a:rPr lang="en-US" dirty="0"/>
              <a:t>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Cycle1;enumeration/registration.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Cycle2: Distribution and hang up.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Cycle3:Followup and reinforcement of hang up.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Cycle 4: Monitor and respond  to use and care practices .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Cycle 5: Continue engaging community for proper LLIN use and care.</a:t>
            </a: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88992" y="5693664"/>
            <a:ext cx="4389120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These integration efforts are currently possible in the 9 districts( Karamoja sub-region) with SMC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14" descr="A picture containing logo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6159500"/>
            <a:ext cx="1117600" cy="698500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9439" y="6159500"/>
            <a:ext cx="1528561" cy="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Interventions considered for further </a:t>
            </a:r>
            <a:r>
              <a:rPr lang="en-US" sz="3200" dirty="0" err="1"/>
              <a:t>integration;Malaria</a:t>
            </a:r>
            <a:r>
              <a:rPr lang="en-US" sz="3200" dirty="0"/>
              <a:t> Vaccine ,PDMC,LLINs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1629" y="1064159"/>
            <a:ext cx="5508172" cy="4729681"/>
          </a:xfrm>
        </p:spPr>
        <p:txBody>
          <a:bodyPr vert="horz" lIns="91440" tIns="45720" rIns="91440" bIns="45720" rtlCol="0">
            <a:normAutofit/>
          </a:bodyPr>
          <a:lstStyle/>
          <a:p>
            <a:pPr marL="341630" indent="-341630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Nine districts</a:t>
            </a:r>
            <a:endParaRPr lang="en-US" sz="2600" dirty="0"/>
          </a:p>
          <a:p>
            <a:pPr marL="341630" indent="-341630">
              <a:lnSpc>
                <a:spcPct val="90000"/>
              </a:lnSpc>
              <a:spcAft>
                <a:spcPts val="600"/>
              </a:spcAft>
            </a:pPr>
            <a:r>
              <a:rPr lang="en-GB" sz="2600" dirty="0"/>
              <a:t>Total population: </a:t>
            </a:r>
            <a:r>
              <a:rPr lang="en-US" sz="2600" dirty="0"/>
              <a:t>1,496,117 (census, 2024) and Approximately 300,000 children under 5.</a:t>
            </a:r>
            <a:endParaRPr lang="en-US" sz="2600" dirty="0"/>
          </a:p>
          <a:p>
            <a:pPr marL="341630" indent="-341630">
              <a:lnSpc>
                <a:spcPct val="90000"/>
              </a:lnSpc>
              <a:spcAft>
                <a:spcPts val="600"/>
              </a:spcAft>
            </a:pPr>
            <a:r>
              <a:rPr lang="en-GB" sz="2600" dirty="0"/>
              <a:t>Malaria incident highest among children under 10 years, </a:t>
            </a:r>
            <a:endParaRPr lang="en-GB" sz="2600" dirty="0"/>
          </a:p>
          <a:p>
            <a:pPr marL="341630" indent="-341630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No: SMC cycles per round: 5</a:t>
            </a:r>
            <a:endParaRPr lang="en-US" sz="2600" dirty="0"/>
          </a:p>
          <a:p>
            <a:pPr marL="341630" indent="-341630">
              <a:lnSpc>
                <a:spcPct val="90000"/>
              </a:lnSpc>
              <a:spcAft>
                <a:spcPts val="600"/>
              </a:spcAft>
            </a:pPr>
            <a:r>
              <a:rPr lang="en-US" sz="2600" dirty="0"/>
              <a:t>Eligible children: 3-59 years</a:t>
            </a:r>
            <a:endParaRPr lang="en-US" sz="2600" dirty="0"/>
          </a:p>
          <a:p>
            <a:pPr marL="341630" indent="-341630">
              <a:lnSpc>
                <a:spcPct val="90000"/>
              </a:lnSpc>
              <a:spcAft>
                <a:spcPts val="600"/>
              </a:spcAft>
            </a:pPr>
            <a:endParaRPr lang="en-US" sz="1800" dirty="0"/>
          </a:p>
          <a:p>
            <a:pPr marL="341630" indent="-34163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1630" indent="-341630">
              <a:lnSpc>
                <a:spcPct val="90000"/>
              </a:lnSpc>
              <a:spcAft>
                <a:spcPts val="600"/>
              </a:spcAft>
            </a:pPr>
            <a:endParaRPr lang="en-US" sz="1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211" y="271679"/>
            <a:ext cx="10089180" cy="6463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SMC implementation in Uganda</a:t>
            </a:r>
            <a:endParaRPr lang="en-GB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345637" y="4966120"/>
            <a:ext cx="502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b="1" i="1" dirty="0">
                <a:cs typeface="Times New Roman" panose="02020603050405020304" pitchFamily="18" charset="0"/>
              </a:rPr>
              <a:t>Map of Uganda showing SMC recommended area: Karamoja Subregion</a:t>
            </a:r>
            <a:endParaRPr lang="en-US" altLang="en-US" b="1" i="1" dirty="0"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442853" y="1251715"/>
            <a:ext cx="4292157" cy="3734353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698" y="5644414"/>
            <a:ext cx="1513539" cy="12135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76201"/>
            <a:ext cx="12192000" cy="673099"/>
          </a:xfrm>
        </p:spPr>
        <p:txBody>
          <a:bodyPr anchor="ctr">
            <a:normAutofit/>
          </a:bodyPr>
          <a:lstStyle/>
          <a:p>
            <a:r>
              <a:rPr lang="en-US" sz="2400" b="1" dirty="0"/>
              <a:t>Others : Digitization of community health data, </a:t>
            </a:r>
            <a:r>
              <a:rPr lang="en-US" sz="2400" b="1" dirty="0" err="1"/>
              <a:t>IPTp</a:t>
            </a:r>
            <a:r>
              <a:rPr lang="en-US" sz="2400" b="1" dirty="0"/>
              <a:t>…</a:t>
            </a:r>
            <a:endParaRPr lang="en-US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165100" y="774700"/>
            <a:ext cx="6629400" cy="3606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600" dirty="0"/>
              <a:t>Equipping and skilling community health workers to embrace the data digitization.</a:t>
            </a:r>
            <a:endParaRPr lang="en-US" sz="2600" dirty="0"/>
          </a:p>
          <a:p>
            <a:pPr lvl="1"/>
            <a:r>
              <a:rPr lang="en-US" sz="2000" dirty="0"/>
              <a:t>During SMC VHT supervisors report electronically.</a:t>
            </a:r>
            <a:endParaRPr lang="en-US" sz="2000" dirty="0"/>
          </a:p>
          <a:p>
            <a:pPr lvl="1"/>
            <a:r>
              <a:rPr lang="en-US" sz="2000" dirty="0"/>
              <a:t>LLIN campaign 2023 utilized digitized data systems for documentation and reporting.</a:t>
            </a:r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All community health interventions are to be integrated with in the current Electronic community health system.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/>
              <a:t>Digitization to enable sustained, effective community health- </a:t>
            </a:r>
            <a:r>
              <a:rPr lang="en-US" sz="2400" b="1" i="1" dirty="0"/>
              <a:t>(ICCM, Immunization, Nutrition, SMC, LLINs).</a:t>
            </a:r>
            <a:endParaRPr lang="en-US" sz="2400" b="1" i="1" dirty="0"/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400" dirty="0">
                <a:effectLst/>
              </a:rPr>
              <a:t>The </a:t>
            </a:r>
            <a:r>
              <a:rPr lang="en-US" sz="2400" dirty="0"/>
              <a:t>purpose for digitizing community health system and empowering personnel at that level to utilize them </a:t>
            </a:r>
            <a:r>
              <a:rPr lang="en-US" sz="2400" dirty="0">
                <a:effectLst/>
              </a:rPr>
              <a:t>is to improve reporting and quality of service delivery at the community level.</a:t>
            </a:r>
            <a:endParaRPr lang="en-US" sz="2400" dirty="0"/>
          </a:p>
        </p:txBody>
      </p:sp>
      <p:pic>
        <p:nvPicPr>
          <p:cNvPr id="7" name="Picture Placeholder 8" descr="A person holding a cell phone&#10;&#10;AI-generated content may be incorrect.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 t="3206" b="12607"/>
          <a:stretch>
            <a:fillRect/>
          </a:stretch>
        </p:blipFill>
        <p:spPr>
          <a:xfrm>
            <a:off x="7086600" y="774700"/>
            <a:ext cx="5105400" cy="360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300" y="6159500"/>
            <a:ext cx="1117600" cy="69850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9439" y="6159500"/>
            <a:ext cx="1528561" cy="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4660900"/>
            <a:ext cx="82423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Intermittent Preventive Treatment of Malaria in Pregnancy .</a:t>
            </a:r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Identification and profiling pregnant women for appropriate ANC attendance&amp; improve </a:t>
            </a:r>
            <a:r>
              <a:rPr lang="en-US" dirty="0" err="1"/>
              <a:t>IPTp</a:t>
            </a:r>
            <a:r>
              <a:rPr lang="en-US" dirty="0"/>
              <a:t> uptake.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Linkage and referral of Pregnant women to ANC for </a:t>
            </a:r>
            <a:r>
              <a:rPr lang="en-US" dirty="0" err="1"/>
              <a:t>IPTp</a:t>
            </a:r>
            <a:r>
              <a:rPr lang="en-US" dirty="0"/>
              <a:t>.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dirty="0"/>
              <a:t>Follow up of Mothers 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. </a:t>
            </a:r>
            <a:r>
              <a:rPr lang="en-US" sz="3600" dirty="0"/>
              <a:t>Strengths, opportunities and challenges/gaps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Strengths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/>
              <a:t>The success stories associated with SMC ;</a:t>
            </a:r>
            <a:endParaRPr lang="en-US" sz="23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300" dirty="0"/>
              <a:t> </a:t>
            </a:r>
            <a:r>
              <a:rPr lang="en-US" sz="2300" b="0" dirty="0"/>
              <a:t>the consistent optimal coverage </a:t>
            </a:r>
            <a:endParaRPr lang="en-US" sz="2300" b="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300" b="0" dirty="0"/>
              <a:t> acceptability </a:t>
            </a:r>
            <a:endParaRPr lang="en-US" sz="2300" b="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300" b="0" dirty="0"/>
              <a:t> impact- reduction in incidence &amp; all cause u5 mortality</a:t>
            </a:r>
            <a:endParaRPr lang="en-US" sz="2300" b="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Opportunities;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/>
              <a:t>Ministry of health top leadership prioritizes and promotes integration.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/>
              <a:t>The increasing call for the country to intensify efforts for elimination-proposal to target the sub-region for elimination.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/>
              <a:t>The availability of the National Community Health Strategy(NCHS) 2021/22 – 20225/26.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/>
              <a:t>Digitalization of health services to enable integration of data for information </a:t>
            </a:r>
            <a:r>
              <a:rPr lang="en-US" sz="2300" i="1" dirty="0"/>
              <a:t>(HEALTH INFORMATION AND DIGITAL HEALTH STRATEGIC PLAN 2020/21-2024/25)</a:t>
            </a:r>
            <a:endParaRPr lang="en-US" sz="2300" i="1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100" dirty="0"/>
          </a:p>
          <a:p>
            <a:pPr marL="457200" lvl="1" indent="0">
              <a:buNone/>
            </a:pPr>
            <a:endParaRPr lang="en-US" sz="2300" dirty="0"/>
          </a:p>
          <a:p>
            <a:pPr>
              <a:buFont typeface="Wingdings" panose="05000000000000000000" pitchFamily="2" charset="2"/>
              <a:buChar char="§"/>
            </a:pPr>
            <a:endParaRPr lang="en-US" sz="27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700" dirty="0"/>
              <a:t>Mitigation measures/innovations around challenges.</a:t>
            </a:r>
            <a:endParaRPr lang="en-US" sz="27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/>
              <a:t>Joint planning and performance reviews at National &amp; sub-national levels.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/>
              <a:t>Routine data driven </a:t>
            </a:r>
            <a:r>
              <a:rPr lang="en-US" sz="2300" dirty="0" err="1"/>
              <a:t>mentorships,coaching</a:t>
            </a:r>
            <a:r>
              <a:rPr lang="en-US" sz="2300" dirty="0"/>
              <a:t> and technical supportive supervision.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/>
              <a:t>Digitization of data tools and systems 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/>
              <a:t>Promoting increased&amp; sustained use Malaria surveillance charts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3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Challenges/gaps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/>
              <a:t>Slow adaptation of innovations and revised processes, tools.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/>
              <a:t>Inadequate coordination of stakeholders with vertical programming and implementation.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/>
              <a:t>Irregular availability of commodities and supplies.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300" dirty="0"/>
              <a:t>Data utilization at sub-national level is low.</a:t>
            </a:r>
            <a:endParaRPr lang="en-US" sz="23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300" dirty="0"/>
          </a:p>
          <a:p>
            <a:endParaRPr lang="en-US" dirty="0"/>
          </a:p>
        </p:txBody>
      </p:sp>
      <p:pic>
        <p:nvPicPr>
          <p:cNvPr id="6" name="Picture 5" descr="A picture containing logo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5962650"/>
            <a:ext cx="1432560" cy="8953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1261" y="356619"/>
            <a:ext cx="10488000" cy="646331"/>
          </a:xfrm>
        </p:spPr>
        <p:txBody>
          <a:bodyPr/>
          <a:lstStyle/>
          <a:p>
            <a:r>
              <a:rPr lang="en-US" dirty="0"/>
              <a:t>Acknowledgments</a:t>
            </a:r>
            <a:endParaRPr lang="en-US" dirty="0"/>
          </a:p>
        </p:txBody>
      </p:sp>
      <p:sp>
        <p:nvSpPr>
          <p:cNvPr id="8" name="Text Placeholder 2"/>
          <p:cNvSpPr txBox="1"/>
          <p:nvPr/>
        </p:nvSpPr>
        <p:spPr>
          <a:xfrm>
            <a:off x="445587" y="1295034"/>
            <a:ext cx="541433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342265" indent="-342265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99795" indent="-34226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34226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2000" dirty="0"/>
          </a:p>
          <a:p>
            <a:pPr marL="341630" indent="-34163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District local government</a:t>
            </a:r>
            <a:endParaRPr lang="en-US" sz="2000" dirty="0"/>
          </a:p>
          <a:p>
            <a:pPr marL="341630" indent="-34163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Communities in Karamoja</a:t>
            </a:r>
            <a:endParaRPr lang="en-US" sz="20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2000" dirty="0"/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en-US" sz="2000" dirty="0"/>
          </a:p>
          <a:p>
            <a:pPr marL="341630" indent="-34163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332083" y="2371562"/>
            <a:ext cx="43272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1400" dirty="0">
                <a:cs typeface="Times New Roman" panose="02020603050405020304" pitchFamily="18" charset="0"/>
              </a:rPr>
              <a:t>UGANDA NATIONAL MALARIA ELIMINATION DIVISION</a:t>
            </a:r>
            <a:endParaRPr lang="en-US" altLang="en-US" sz="1400" dirty="0"/>
          </a:p>
        </p:txBody>
      </p:sp>
      <p:pic>
        <p:nvPicPr>
          <p:cNvPr id="3" name="Picture 2" descr="A picture containing logo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168" y="240046"/>
            <a:ext cx="2045113" cy="2190833"/>
          </a:xfrm>
          <a:prstGeom prst="rect">
            <a:avLst/>
          </a:prstGeom>
          <a:noFill/>
        </p:spPr>
      </p:pic>
      <p:pic>
        <p:nvPicPr>
          <p:cNvPr id="2" name="Picture 1" descr="The Global Fund to Fight HIV/AIDS, Tuberculosis and Malaria | Our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390" y="2856767"/>
            <a:ext cx="2574354" cy="1117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708" y="2825073"/>
            <a:ext cx="1852096" cy="1382414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526057" y="4450509"/>
            <a:ext cx="2563333" cy="1211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5815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Merci, </a:t>
            </a:r>
            <a:r>
              <a:rPr lang="en-US" sz="3200" b="1" dirty="0" err="1"/>
              <a:t>Akpe</a:t>
            </a:r>
            <a:r>
              <a:rPr lang="en-US" sz="3200" b="1" dirty="0"/>
              <a:t>, Thank you, </a:t>
            </a:r>
            <a:r>
              <a:rPr lang="en-US" sz="3200" b="1" dirty="0" err="1"/>
              <a:t>Obrigado</a:t>
            </a:r>
            <a:endParaRPr lang="x-none" sz="3200" b="1" dirty="0"/>
          </a:p>
        </p:txBody>
      </p:sp>
      <p:pic>
        <p:nvPicPr>
          <p:cNvPr id="3" name="Picture 2" descr="A picture containing logo&#10;&#10;Description automatically generated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6159500"/>
            <a:ext cx="1117600" cy="698500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9439" y="6159500"/>
            <a:ext cx="1528561" cy="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507619"/>
            <a:ext cx="4800599" cy="3937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Map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27" y="34367"/>
            <a:ext cx="2877868" cy="241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SURMA M&amp;E Specialist_23July2018\Karamoja special\maps 2022march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2" t="4305" r="30121" b="4424"/>
          <a:stretch>
            <a:fillRect/>
          </a:stretch>
        </p:blipFill>
        <p:spPr bwMode="auto">
          <a:xfrm>
            <a:off x="8686800" y="-1"/>
            <a:ext cx="2991756" cy="283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5961" t="17389" r="47917" b="10206"/>
          <a:stretch>
            <a:fillRect/>
          </a:stretch>
        </p:blipFill>
        <p:spPr bwMode="auto">
          <a:xfrm>
            <a:off x="5029200" y="3175001"/>
            <a:ext cx="3187700" cy="27432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5961" t="17389" r="47917" b="10206"/>
          <a:stretch>
            <a:fillRect/>
          </a:stretch>
        </p:blipFill>
        <p:spPr bwMode="auto">
          <a:xfrm>
            <a:off x="8686800" y="3061732"/>
            <a:ext cx="3048663" cy="2561683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876800" y="2692400"/>
            <a:ext cx="31880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2021-(YR-1)/ROUND-ONE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490525" y="2661925"/>
            <a:ext cx="318803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  2022-(YR-2)/ROUND-TWO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5993370"/>
            <a:ext cx="327660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 2023-(YR-III)/ROUND- THREE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617115" y="5808706"/>
            <a:ext cx="318803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 2024-(YR-IV)/ROUND- FOUR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" y="69144"/>
            <a:ext cx="4737100" cy="59509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>
            <a:defPPr>
              <a:defRPr lang="fr-F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500" dirty="0"/>
              <a:t>SMC IMPLEMENTATION AREAS 2021-2024</a:t>
            </a:r>
            <a:endParaRPr lang="en-US" sz="25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6324601"/>
            <a:ext cx="834742" cy="4826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0801" y="4514142"/>
          <a:ext cx="4978400" cy="148303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61999"/>
                <a:gridCol w="1752600"/>
                <a:gridCol w="1193800"/>
                <a:gridCol w="1270001"/>
              </a:tblGrid>
              <a:tr h="254576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Year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Target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population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#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 covered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% </a:t>
                      </a:r>
                      <a:r>
                        <a:rPr lang="en-US" sz="1200" baseline="0" dirty="0">
                          <a:solidFill>
                            <a:schemeClr val="bg1"/>
                          </a:solidFill>
                        </a:rPr>
                        <a:t> covered 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254576">
                <a:tc>
                  <a:txBody>
                    <a:bodyPr/>
                    <a:lstStyle/>
                    <a:p>
                      <a:r>
                        <a:rPr lang="en-US" sz="1200" b="1" dirty="0"/>
                        <a:t>2021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83,000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88,033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     106%</a:t>
                      </a:r>
                      <a:endParaRPr lang="en-US" sz="1200" dirty="0"/>
                    </a:p>
                  </a:txBody>
                  <a:tcPr/>
                </a:tc>
              </a:tr>
              <a:tr h="254576">
                <a:tc>
                  <a:txBody>
                    <a:bodyPr/>
                    <a:lstStyle/>
                    <a:p>
                      <a:r>
                        <a:rPr lang="en-US" sz="1200" b="1" dirty="0"/>
                        <a:t>2022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230,000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211,600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      92%</a:t>
                      </a:r>
                      <a:endParaRPr lang="en-US" sz="1200" dirty="0"/>
                    </a:p>
                  </a:txBody>
                  <a:tcPr/>
                </a:tc>
              </a:tr>
              <a:tr h="254576">
                <a:tc>
                  <a:txBody>
                    <a:bodyPr/>
                    <a:lstStyle/>
                    <a:p>
                      <a:r>
                        <a:rPr lang="en-US" sz="1200" b="1" dirty="0"/>
                        <a:t>2023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257,171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261,136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     102%</a:t>
                      </a:r>
                      <a:endParaRPr lang="en-US" sz="1200" dirty="0"/>
                    </a:p>
                  </a:txBody>
                  <a:tcPr/>
                </a:tc>
              </a:tr>
              <a:tr h="385753">
                <a:tc>
                  <a:txBody>
                    <a:bodyPr/>
                    <a:lstStyle/>
                    <a:p>
                      <a:r>
                        <a:rPr lang="en-US" sz="1200" b="1" dirty="0"/>
                        <a:t>2024</a:t>
                      </a:r>
                      <a:endParaRPr lang="en-US" sz="1200" b="1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282,357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287,245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      101%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6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89439" y="6031472"/>
            <a:ext cx="1731762" cy="8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925" y="0"/>
            <a:ext cx="10515600" cy="50677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Target No. of Children for SMC in 2024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27104" y="506776"/>
            <a:ext cx="7270801" cy="6351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435" y="0"/>
            <a:ext cx="1356360" cy="9377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66143" y="6039283"/>
            <a:ext cx="1731762" cy="8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575" y="98796"/>
            <a:ext cx="11301274" cy="957648"/>
          </a:xfrm>
        </p:spPr>
        <p:txBody>
          <a:bodyPr>
            <a:normAutofit/>
          </a:bodyPr>
          <a:lstStyle/>
          <a:p>
            <a:r>
              <a:rPr lang="en-US" sz="3100" b="1" i="0" u="none" strike="noStrike" kern="1200" cap="none" spc="0" baseline="0" dirty="0">
                <a:uFillTx/>
                <a:latin typeface="Aptos Narrow"/>
              </a:rPr>
              <a:t>Total No. of Children Reached in Cycle 1 to 5  (May to Sept  2024)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28474" y="1198485"/>
          <a:ext cx="11452194" cy="4978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5" name="Picture 4" descr="A picture containing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6159500"/>
            <a:ext cx="1117600" cy="698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9439" y="6159500"/>
            <a:ext cx="1731762" cy="69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png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35" y="640080"/>
            <a:ext cx="4267835" cy="3551555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595" y="1544320"/>
            <a:ext cx="3719830" cy="3418840"/>
          </a:xfrm>
          <a:prstGeom prst="rect">
            <a:avLst/>
          </a:prstGeom>
        </p:spPr>
      </p:pic>
      <p:sp>
        <p:nvSpPr>
          <p:cNvPr id="4" name="Flowchart: Process 3"/>
          <p:cNvSpPr/>
          <p:nvPr/>
        </p:nvSpPr>
        <p:spPr>
          <a:xfrm>
            <a:off x="635" y="4345940"/>
            <a:ext cx="3929380" cy="799465"/>
          </a:xfrm>
          <a:prstGeom prst="flowChartProcess">
            <a:avLst/>
          </a:prstGeom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altLang="en-US"/>
              <a:t>Malaria Incidence 2022(Ref for the prioritization</a:t>
            </a:r>
            <a:endParaRPr lang="en-GB" altLang="en-US"/>
          </a:p>
          <a:p>
            <a:pPr algn="ctr"/>
            <a:endParaRPr lang="en-GB" altLang="en-US"/>
          </a:p>
        </p:txBody>
      </p:sp>
      <p:sp>
        <p:nvSpPr>
          <p:cNvPr id="5" name="Flowchart: Process 4"/>
          <p:cNvSpPr/>
          <p:nvPr/>
        </p:nvSpPr>
        <p:spPr>
          <a:xfrm>
            <a:off x="4058286" y="5145405"/>
            <a:ext cx="3835400" cy="575945"/>
          </a:xfrm>
          <a:prstGeom prst="flowChartProcess">
            <a:avLst/>
          </a:prstGeom>
        </p:spPr>
        <p:style>
          <a:lnRef idx="0">
            <a:srgbClr val="FFFFFF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altLang="en-US" dirty="0"/>
              <a:t>Malaria Incidence 2023</a:t>
            </a:r>
            <a:endParaRPr lang="en-GB" altLang="en-US" dirty="0"/>
          </a:p>
        </p:txBody>
      </p:sp>
      <p:sp>
        <p:nvSpPr>
          <p:cNvPr id="7" name="Flowchart: Process 6"/>
          <p:cNvSpPr/>
          <p:nvPr/>
        </p:nvSpPr>
        <p:spPr>
          <a:xfrm>
            <a:off x="8133715" y="5065185"/>
            <a:ext cx="3910965" cy="823595"/>
          </a:xfrm>
          <a:prstGeom prst="flowChartProcess">
            <a:avLst/>
          </a:prstGeom>
          <a:ln w="9525" cap="flat" cmpd="sng" algn="ctr">
            <a:solidFill>
              <a:schemeClr val="accent1"/>
            </a:solidFill>
            <a:prstDash val="dash"/>
            <a:miter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GB" altLang="en-US" dirty="0"/>
              <a:t>Malaria incidence June- 2024(180/100)</a:t>
            </a:r>
            <a:endParaRPr lang="en-GB" altLang="en-US" dirty="0"/>
          </a:p>
        </p:txBody>
      </p:sp>
      <p:sp>
        <p:nvSpPr>
          <p:cNvPr id="8" name="Flowchart: Process 7"/>
          <p:cNvSpPr/>
          <p:nvPr/>
        </p:nvSpPr>
        <p:spPr>
          <a:xfrm>
            <a:off x="1529080" y="215900"/>
            <a:ext cx="9076055" cy="509270"/>
          </a:xfrm>
          <a:prstGeom prst="flowChartProcess">
            <a:avLst/>
          </a:prstGeom>
          <a:solidFill>
            <a:schemeClr val="accent6">
              <a:lumMod val="75000"/>
            </a:schemeClr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GB" altLang="en-US" sz="4400" b="1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Malaria Incidence : </a:t>
            </a:r>
            <a:r>
              <a:rPr lang="en-GB" altLang="en-US" sz="4400" b="1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2022 -2024</a:t>
            </a:r>
            <a:endParaRPr lang="en-GB" altLang="en-US" sz="4400" b="1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062" t="6686" r="10156" b="7569"/>
          <a:stretch>
            <a:fillRect/>
          </a:stretch>
        </p:blipFill>
        <p:spPr>
          <a:xfrm>
            <a:off x="4175760" y="1361440"/>
            <a:ext cx="3957955" cy="3784600"/>
          </a:xfrm>
          <a:prstGeom prst="rect">
            <a:avLst/>
          </a:prstGeom>
        </p:spPr>
      </p:pic>
      <p:pic>
        <p:nvPicPr>
          <p:cNvPr id="9" name="Picture 8" descr="A picture containing logo&#10;&#10;Description automatically generate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6159500"/>
            <a:ext cx="1117600" cy="698500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789439" y="6031472"/>
            <a:ext cx="1731762" cy="8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813"/>
            <a:ext cx="10515600" cy="66814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Karamoja Malaria U5 Deaths 2020-2024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8976" y="1133856"/>
          <a:ext cx="10515600" cy="497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4576" y="2686050"/>
            <a:ext cx="1136904" cy="1485900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6159500"/>
            <a:ext cx="1117600" cy="6985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89439" y="6031472"/>
            <a:ext cx="1731762" cy="8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41839" y="6183872"/>
            <a:ext cx="1731762" cy="8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2236232"/>
            <a:ext cx="979170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/>
              <a:t>         </a:t>
            </a:r>
            <a:r>
              <a:rPr lang="en-US" sz="3600" b="1" dirty="0"/>
              <a:t>Integration of SMC with other interventions  </a:t>
            </a:r>
            <a:endParaRPr lang="en-US" sz="3600" b="1" dirty="0"/>
          </a:p>
        </p:txBody>
      </p:sp>
      <p:pic>
        <p:nvPicPr>
          <p:cNvPr id="3" name="Picture 6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 bwMode="auto">
          <a:xfrm>
            <a:off x="2789439" y="6031472"/>
            <a:ext cx="1731762" cy="8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picture containing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6159500"/>
            <a:ext cx="111760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5608" y="457200"/>
            <a:ext cx="4116417" cy="992038"/>
          </a:xfrm>
        </p:spPr>
        <p:txBody>
          <a:bodyPr/>
          <a:lstStyle/>
          <a:p>
            <a:r>
              <a:rPr lang="en-US" dirty="0"/>
              <a:t>iCCM package in Uganda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655608" y="1549814"/>
            <a:ext cx="3932237" cy="3811588"/>
          </a:xfrm>
        </p:spPr>
        <p:txBody>
          <a:bodyPr>
            <a:normAutofit fontScale="92500" lnSpcReduction="20000"/>
          </a:bodyPr>
          <a:lstStyle/>
          <a:p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Focus on </a:t>
            </a:r>
            <a:r>
              <a:rPr lang="en-US" b="1" dirty="0">
                <a:solidFill>
                  <a:srgbClr val="001D35"/>
                </a:solidFill>
                <a:latin typeface="Google Sans"/>
              </a:rPr>
              <a:t>common </a:t>
            </a: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childhood diseases: 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The primary focus is on identifying and treating malaria, pneumonia, and diarrhea in children under five years old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Community health workers (CHWs):</a:t>
            </a:r>
            <a:r>
              <a:rPr lang="en-US" b="0" dirty="0">
                <a:solidFill>
                  <a:srgbClr val="001D35"/>
                </a:solidFill>
                <a:latin typeface="Google Sans"/>
              </a:rPr>
              <a:t> 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Trained Village Health Team (VHT) members are the key actors delivering iCCM services within their communities. 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Home-based care: 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VHTs typically operate from their homes, conducting home visits to assess sick children and provide treatment. 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Referral system: 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In case of severe illness, VHTs are trained to refer patients to healthcare facilities for further management. 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pPr algn="l">
              <a:spcBef>
                <a:spcPts val="75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01D35"/>
                </a:solidFill>
                <a:effectLst/>
                <a:latin typeface="Google Sans"/>
              </a:rPr>
              <a:t>Government </a:t>
            </a:r>
            <a:r>
              <a:rPr lang="en-US" b="1" i="0" dirty="0" err="1">
                <a:solidFill>
                  <a:srgbClr val="001D35"/>
                </a:solidFill>
                <a:effectLst/>
                <a:latin typeface="Google Sans"/>
              </a:rPr>
              <a:t>initiative:</a:t>
            </a:r>
            <a:r>
              <a:rPr lang="en-US" b="0" i="0" dirty="0" err="1">
                <a:solidFill>
                  <a:srgbClr val="001D35"/>
                </a:solidFill>
                <a:effectLst/>
                <a:latin typeface="Google Sans"/>
              </a:rPr>
              <a:t>The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 Ugandan Ministry of Health actively promotes and supports the implementation of the iCCM strategy. </a:t>
            </a:r>
            <a:endParaRPr lang="en-US" b="0" i="0" dirty="0">
              <a:solidFill>
                <a:srgbClr val="001D35"/>
              </a:solidFill>
              <a:effectLst/>
              <a:latin typeface="Google Sans"/>
            </a:endParaRPr>
          </a:p>
          <a:p>
            <a:endParaRPr lang="en-US" dirty="0"/>
          </a:p>
        </p:txBody>
      </p:sp>
      <p:pic>
        <p:nvPicPr>
          <p:cNvPr id="6" name="Content Placeholder 3" descr="A screenshot of a computer&#10;&#10;AI-generated content may be incorrect."/>
          <p:cNvPicPr>
            <a:picLocks noGrp="1" noChangeAspect="1"/>
          </p:cNvPicPr>
          <p:nvPr>
            <p:ph idx="1"/>
          </p:nvPr>
        </p:nvPicPr>
        <p:blipFill rotWithShape="1">
          <a:blip r:embed="rId1"/>
          <a:srcRect t="21978" r="45833"/>
          <a:stretch>
            <a:fillRect/>
          </a:stretch>
        </p:blipFill>
        <p:spPr bwMode="auto">
          <a:xfrm>
            <a:off x="4657113" y="356624"/>
            <a:ext cx="7376736" cy="5578350"/>
          </a:xfrm>
          <a:prstGeom prst="rect">
            <a:avLst/>
          </a:prstGeom>
          <a:ln>
            <a:noFill/>
          </a:ln>
        </p:spPr>
      </p:pic>
      <p:pic>
        <p:nvPicPr>
          <p:cNvPr id="7" name="Picture 6" descr="A picture containing logo&#10;&#10;Description automatically generate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6159500"/>
            <a:ext cx="1117600" cy="698500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89439" y="6031472"/>
            <a:ext cx="1731762" cy="81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11494</Words>
  <Application>WPS Presentation</Application>
  <PresentationFormat>Widescreen</PresentationFormat>
  <Paragraphs>361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9" baseType="lpstr">
      <vt:lpstr>Arial</vt:lpstr>
      <vt:lpstr>SimSun</vt:lpstr>
      <vt:lpstr>Wingdings</vt:lpstr>
      <vt:lpstr>Calibri</vt:lpstr>
      <vt:lpstr>Times New Roman</vt:lpstr>
      <vt:lpstr>Aptos Narrow</vt:lpstr>
      <vt:lpstr>Segoe UI Variable Display</vt:lpstr>
      <vt:lpstr>Google Sans</vt:lpstr>
      <vt:lpstr>Segoe Print</vt:lpstr>
      <vt:lpstr>Microsoft YaHei</vt:lpstr>
      <vt:lpstr>Arial Unicode MS</vt:lpstr>
      <vt:lpstr>Aptos</vt:lpstr>
      <vt:lpstr>Segoe UI</vt:lpstr>
      <vt:lpstr>Courier New</vt:lpstr>
      <vt:lpstr>Office Theme</vt:lpstr>
      <vt:lpstr>Custom Design</vt:lpstr>
      <vt:lpstr> Drs. Jane Nabakooza &amp; Nuwa Anthony Uganda</vt:lpstr>
      <vt:lpstr>SMC implementation in Uganda</vt:lpstr>
      <vt:lpstr>PowerPoint 演示文稿</vt:lpstr>
      <vt:lpstr>Target No. of Children for SMC in 2024</vt:lpstr>
      <vt:lpstr>Total No. of Children Reached in Cycle 1 to 5  (May to Sept  2024)</vt:lpstr>
      <vt:lpstr>PowerPoint 演示文稿</vt:lpstr>
      <vt:lpstr>Karamoja Malaria U5 Deaths 2020-2024</vt:lpstr>
      <vt:lpstr>PowerPoint 演示文稿</vt:lpstr>
      <vt:lpstr>iCCM package in Uganda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2.Integration of SMC with Other interventions:Long lasting Insecticidal Nets (LLINs)</vt:lpstr>
      <vt:lpstr>3.Integration of SMC with Other interventions: _Identification and immunization of zero-dose children</vt:lpstr>
      <vt:lpstr>Integration of SMC with Other interventions: Identification and immunization of zero-dose children</vt:lpstr>
      <vt:lpstr>4.Integration of SMC with Other interventions: Test &amp; Treat outreaches</vt:lpstr>
      <vt:lpstr>Interventions considered for further integration;Malaria Vaccine ,PDMC,LLINs</vt:lpstr>
      <vt:lpstr>Others : Digitization of community health data, IPTp…</vt:lpstr>
      <vt:lpstr>. Strengths, opportunities and challenges/gaps</vt:lpstr>
      <vt:lpstr>Acknowledgments</vt:lpstr>
      <vt:lpstr>Merci, Akpe, Thank you, Obrigado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Abena Poku-Awuku</dc:creator>
  <cp:lastModifiedBy>flex 5 i5</cp:lastModifiedBy>
  <cp:revision>77</cp:revision>
  <dcterms:created xsi:type="dcterms:W3CDTF">2023-03-09T12:42:00Z</dcterms:created>
  <dcterms:modified xsi:type="dcterms:W3CDTF">2025-03-04T09:31:44Z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BD89C94D82BB4720A81A3793D5B9F754_13</vt:lpwstr>
  </property>
  <property fmtid="{D5CDD505-2E9C-101B-9397-08002B2CF9AE}" pid="3" name="KSOProductBuildVer">
    <vt:lpwstr>2057-12.2.0.20341</vt:lpwstr>
  </property>
</Properties>
</file>