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81" r:id="rId4"/>
    <p:sldId id="257" r:id="rId5"/>
    <p:sldId id="282" r:id="rId6"/>
    <p:sldId id="279" r:id="rId7"/>
    <p:sldId id="284" r:id="rId8"/>
    <p:sldId id="283" r:id="rId10"/>
    <p:sldId id="258" r:id="rId11"/>
    <p:sldId id="285" r:id="rId12"/>
    <p:sldId id="286" r:id="rId13"/>
    <p:sldId id="287" r:id="rId14"/>
    <p:sldId id="288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1AC"/>
    <a:srgbClr val="244D98"/>
    <a:srgbClr val="CB42B1"/>
    <a:srgbClr val="E79446"/>
    <a:srgbClr val="8B94D4"/>
    <a:srgbClr val="2DA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3405" autoAdjust="0"/>
  </p:normalViewPr>
  <p:slideViewPr>
    <p:cSldViewPr snapToGrid="0">
      <p:cViewPr varScale="1">
        <p:scale>
          <a:sx n="78" d="100"/>
          <a:sy n="78" d="100"/>
        </p:scale>
        <p:origin x="10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7B2C9-0DF3-4BC5-928B-049FFDF6F0A1}" type="datetimeFigureOut">
              <a:rPr lang="en-GB" smtClean="0"/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162FC-42A5-4239-8B6E-86509E70692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162FC-42A5-4239-8B6E-86509E706922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162FC-42A5-4239-8B6E-86509E706922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162FC-42A5-4239-8B6E-86509E706922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162FC-42A5-4239-8B6E-86509E706922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162FC-42A5-4239-8B6E-86509E706922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162FC-42A5-4239-8B6E-86509E706922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6EB448-1A7C-48F8-9320-6ACD284AFA6A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D683CD-6B07-4CDA-9DBC-AAEA44EC81CB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6" name="Rectangle 104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357" y="3506612"/>
            <a:ext cx="4805996" cy="1297115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000" dirty="0">
                <a:solidFill>
                  <a:srgbClr val="244D98"/>
                </a:solidFill>
              </a:rPr>
              <a:t>2024 Research sub-group update (</a:t>
            </a:r>
            <a:r>
              <a:rPr lang="fr-FR" sz="4000" dirty="0">
                <a:solidFill>
                  <a:srgbClr val="244D98"/>
                </a:solidFill>
              </a:rPr>
              <a:t>Mise à jour du sous-groupe de recherche</a:t>
            </a:r>
            <a:r>
              <a:rPr lang="en-US" sz="4000" dirty="0">
                <a:solidFill>
                  <a:srgbClr val="244D98"/>
                </a:solidFill>
              </a:rPr>
              <a:t>)</a:t>
            </a:r>
            <a:endParaRPr lang="en-GB" sz="4000" dirty="0">
              <a:solidFill>
                <a:srgbClr val="244D98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662" y="2512557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2000" dirty="0">
                <a:solidFill>
                  <a:schemeClr val="tx2"/>
                </a:solidFill>
              </a:rPr>
              <a:t>February/Février 2025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050" name="Group 1049"/>
          <p:cNvGrpSpPr>
            <a:grpSpLocks noGrp="1" noRot="1" noChangeAspect="1" noMove="1" noResize="1" noUngrp="1"/>
          </p:cNvGrpSpPr>
          <p:nvPr/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051" name="Freeform: Shape 1050"/>
            <p:cNvSpPr/>
            <p:nvPr/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Freeform: Shape 1051"/>
            <p:cNvSpPr/>
            <p:nvPr/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Freeform: Shape 1052"/>
            <p:cNvSpPr/>
            <p:nvPr/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4" name="Freeform: Shape 1053"/>
            <p:cNvSpPr/>
            <p:nvPr/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26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66503" y="1954109"/>
            <a:ext cx="4141760" cy="300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7759" y="6096000"/>
            <a:ext cx="359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English/</a:t>
            </a:r>
            <a:r>
              <a:rPr lang="en-GB" dirty="0">
                <a:solidFill>
                  <a:srgbClr val="00B050"/>
                </a:solidFill>
              </a:rPr>
              <a:t>Français</a:t>
            </a:r>
            <a:endParaRPr lang="en-IE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1817"/>
          </a:xfrm>
          <a:solidFill>
            <a:srgbClr val="244D98"/>
          </a:solidFill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Presentations/</a:t>
            </a:r>
            <a:r>
              <a:rPr lang="en-US" sz="3600" dirty="0" err="1">
                <a:solidFill>
                  <a:schemeClr val="bg1"/>
                </a:solidFill>
              </a:rPr>
              <a:t>Présentations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9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0752" y="1416750"/>
            <a:ext cx="11885931" cy="5270472"/>
          </a:xfrm>
        </p:spPr>
        <p:txBody>
          <a:bodyPr/>
          <a:lstStyle/>
          <a:p>
            <a:r>
              <a:rPr lang="en-GB" sz="2400" dirty="0"/>
              <a:t>September 2024/</a:t>
            </a:r>
            <a:r>
              <a:rPr lang="en-GB" sz="2400" dirty="0" err="1"/>
              <a:t>Septembre</a:t>
            </a:r>
            <a:r>
              <a:rPr lang="en-GB" sz="2400" dirty="0"/>
              <a:t> 2024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Sandesh Bhandari &amp; Nana Aba Williams – </a:t>
            </a:r>
            <a:r>
              <a:rPr lang="en-GB" sz="2400" dirty="0" err="1"/>
              <a:t>ISGlobal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MESA track – Living database of research projects and portfolios/</a:t>
            </a:r>
            <a:r>
              <a:rPr lang="fr-FR" sz="2400" dirty="0">
                <a:solidFill>
                  <a:srgbClr val="00B050"/>
                </a:solidFill>
              </a:rPr>
              <a:t>MESA </a:t>
            </a:r>
            <a:r>
              <a:rPr lang="fr-FR" sz="2400" dirty="0" err="1">
                <a:solidFill>
                  <a:srgbClr val="00B050"/>
                </a:solidFill>
              </a:rPr>
              <a:t>track</a:t>
            </a:r>
            <a:r>
              <a:rPr lang="fr-FR" sz="2400" dirty="0">
                <a:solidFill>
                  <a:srgbClr val="00B050"/>
                </a:solidFill>
              </a:rPr>
              <a:t> - Base de données dynamique des projets et portefeuilles de recherche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/>
              <a:t>MESA track SMC Deep Dive/</a:t>
            </a:r>
            <a:r>
              <a:rPr lang="fr-FR" sz="2400" dirty="0">
                <a:solidFill>
                  <a:srgbClr val="00B050"/>
                </a:solidFill>
              </a:rPr>
              <a:t>Analyse approfondie de MESA </a:t>
            </a:r>
            <a:r>
              <a:rPr lang="fr-FR" sz="2400" dirty="0" err="1">
                <a:solidFill>
                  <a:srgbClr val="00B050"/>
                </a:solidFill>
              </a:rPr>
              <a:t>track</a:t>
            </a:r>
            <a:r>
              <a:rPr lang="fr-FR" sz="2400" dirty="0">
                <a:solidFill>
                  <a:srgbClr val="00B050"/>
                </a:solidFill>
              </a:rPr>
              <a:t> sur la SMC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/>
              <a:t>Discussion on tracker and utilisation for future/</a:t>
            </a:r>
            <a:r>
              <a:rPr lang="fr-FR" sz="2400" dirty="0">
                <a:solidFill>
                  <a:srgbClr val="00B050"/>
                </a:solidFill>
              </a:rPr>
              <a:t>Discussion sur le système de suivi et son utilisation future</a:t>
            </a:r>
            <a:endParaRPr lang="en-GB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1817"/>
          </a:xfrm>
          <a:solidFill>
            <a:srgbClr val="244D98"/>
          </a:solidFill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Presentations/</a:t>
            </a:r>
            <a:r>
              <a:rPr lang="en-US" sz="3600" dirty="0" err="1">
                <a:solidFill>
                  <a:schemeClr val="bg1"/>
                </a:solidFill>
              </a:rPr>
              <a:t>Présentations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9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0752" y="1416750"/>
            <a:ext cx="11885931" cy="5270472"/>
          </a:xfrm>
        </p:spPr>
        <p:txBody>
          <a:bodyPr/>
          <a:lstStyle/>
          <a:p>
            <a:r>
              <a:rPr lang="en-GB" sz="2400" dirty="0"/>
              <a:t>December 2024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Ani Steele Research Specialist </a:t>
            </a:r>
            <a:r>
              <a:rPr lang="en-GB" sz="2400"/>
              <a:t>Malaria Consortium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Discussion on </a:t>
            </a:r>
            <a:r>
              <a:rPr lang="en-GB" sz="2400" dirty="0" err="1"/>
              <a:t>eDelphi</a:t>
            </a:r>
            <a:r>
              <a:rPr lang="en-GB" sz="2400" dirty="0"/>
              <a:t> study on research priorities from the sub-group/</a:t>
            </a:r>
            <a:r>
              <a:rPr lang="fr-FR" sz="2400" dirty="0">
                <a:solidFill>
                  <a:srgbClr val="00B050"/>
                </a:solidFill>
              </a:rPr>
              <a:t>Discussion sur l'étude </a:t>
            </a:r>
            <a:r>
              <a:rPr lang="fr-FR" sz="2400" dirty="0" err="1">
                <a:solidFill>
                  <a:srgbClr val="00B050"/>
                </a:solidFill>
              </a:rPr>
              <a:t>eDelphi</a:t>
            </a:r>
            <a:r>
              <a:rPr lang="fr-FR" sz="2400" dirty="0">
                <a:solidFill>
                  <a:srgbClr val="00B050"/>
                </a:solidFill>
              </a:rPr>
              <a:t> concernant les priorités de recherche du sous-groupe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/>
              <a:t>Discussion from survey results of sub-group/</a:t>
            </a:r>
            <a:r>
              <a:rPr lang="fr-FR" sz="2400" dirty="0">
                <a:solidFill>
                  <a:srgbClr val="00B050"/>
                </a:solidFill>
              </a:rPr>
              <a:t>Discussion des résultats du sondage du sous-groupe</a:t>
            </a:r>
            <a:endParaRPr lang="en-GB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D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2025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244D98"/>
          </a:solidFill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Looking Ahead/Perspectives </a:t>
            </a:r>
            <a:r>
              <a:rPr lang="en-GB" sz="3600" dirty="0" err="1">
                <a:solidFill>
                  <a:schemeClr val="bg1"/>
                </a:solidFill>
              </a:rPr>
              <a:t>d'Avenir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5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7855" y="1681018"/>
            <a:ext cx="106957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Research sub-group meeting on Wednesday 16:30/</a:t>
            </a:r>
            <a:r>
              <a:rPr lang="fr-FR" sz="2400" dirty="0">
                <a:solidFill>
                  <a:srgbClr val="00B050"/>
                </a:solidFill>
              </a:rPr>
              <a:t>Réunion du sous-groupe de recherche le mercredi à 16h30</a:t>
            </a:r>
            <a:endParaRPr lang="en-GB" sz="2400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Link also available for colleagues to join remotely/</a:t>
            </a:r>
            <a:r>
              <a:rPr lang="fr-FR" sz="2400" dirty="0">
                <a:solidFill>
                  <a:srgbClr val="00B050"/>
                </a:solidFill>
              </a:rPr>
              <a:t>Lien également disponible pour les collègues souhaitant participer à distance</a:t>
            </a:r>
            <a:endParaRPr lang="en-GB" sz="2400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Focus of the year to be decided in this and subsequent meetings/</a:t>
            </a:r>
            <a:r>
              <a:rPr lang="fr-FR" sz="2400" dirty="0">
                <a:solidFill>
                  <a:srgbClr val="00B050"/>
                </a:solidFill>
              </a:rPr>
              <a:t>L'objectif de l'année sera décidé lors de cette réunion et des réunions suivantes</a:t>
            </a:r>
            <a:endParaRPr lang="en-GB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44D98"/>
                </a:solidFill>
              </a:rPr>
              <a:t>Information</a:t>
            </a:r>
            <a:endParaRPr lang="en-GB" dirty="0">
              <a:solidFill>
                <a:srgbClr val="244D9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latin typeface="Aptos" panose="020B0004020202020204" pitchFamily="34" charset="0"/>
              </a:rPr>
              <a:t>The chairs of the group for 2024 were Susana Scott &amp; Jean Louis Ndiaye</a:t>
            </a:r>
            <a:endParaRPr lang="en-GB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Malaria Consortium acts a</a:t>
            </a:r>
            <a:r>
              <a:rPr lang="en-GB" dirty="0">
                <a:solidFill>
                  <a:srgbClr val="000000"/>
                </a:solidFill>
                <a:latin typeface="Aptos" panose="020B0004020202020204" pitchFamily="34" charset="0"/>
              </a:rPr>
              <a:t>s the secretary for the sub-group.</a:t>
            </a:r>
            <a:endParaRPr lang="en-GB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GB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ptos" panose="020B0004020202020204" pitchFamily="34" charset="0"/>
              </a:rPr>
              <a:t>Presentation by Dr Eoin Cassidy – Research Uptake Manager at Malaria Consortium</a:t>
            </a:r>
            <a:endParaRPr lang="en-US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  <p:pic>
        <p:nvPicPr>
          <p:cNvPr id="4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44D98"/>
                </a:solidFill>
              </a:rPr>
              <a:t>Background/Information Generales</a:t>
            </a:r>
            <a:endParaRPr lang="en-GB" dirty="0">
              <a:solidFill>
                <a:srgbClr val="244D9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T</a:t>
            </a:r>
            <a:r>
              <a:rPr lang="en-US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he SMC Alliance research subgroup holds regular meetings allowing researchers and programmatic/policy professionals to come together and discuss issues relating to SMC research</a:t>
            </a:r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.</a:t>
            </a:r>
            <a:endParaRPr lang="en-US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fr-FR" dirty="0">
                <a:solidFill>
                  <a:srgbClr val="00B050"/>
                </a:solidFill>
                <a:latin typeface="Aptos" panose="020B0004020202020204" pitchFamily="34" charset="0"/>
              </a:rPr>
              <a:t>Le sous-groupe de recherche de l'Alliance SMC organise des réunions régulières permettant aux chercheurs et aux professionnels des programmes/politiques de se réunir et de discuter des questions relatives à la recherche sur la SMC.</a:t>
            </a:r>
            <a:endParaRPr lang="en-US" dirty="0">
              <a:solidFill>
                <a:srgbClr val="00B05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  <p:pic>
        <p:nvPicPr>
          <p:cNvPr id="4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44D98"/>
                </a:solidFill>
              </a:rPr>
              <a:t>Background/Information Generales</a:t>
            </a:r>
            <a:endParaRPr lang="en-GB" dirty="0">
              <a:solidFill>
                <a:srgbClr val="244D9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Membership of the SMC Alliance research sub-group includes employees of NGOs, National Malaria Control/Elimination </a:t>
            </a:r>
            <a:r>
              <a:rPr lang="en-US" dirty="0" err="1">
                <a:solidFill>
                  <a:srgbClr val="000000"/>
                </a:solidFill>
                <a:latin typeface="Aptos" panose="020B0004020202020204" pitchFamily="34" charset="0"/>
              </a:rPr>
              <a:t>Programmes</a:t>
            </a:r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 and Academics.</a:t>
            </a:r>
            <a:endParaRPr lang="en-US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fr-FR" dirty="0">
                <a:solidFill>
                  <a:srgbClr val="00B050"/>
                </a:solidFill>
              </a:rPr>
              <a:t>Le sous-groupe de recherche de l'Alliance SMC compte parmi ses membres des employés d'ONG, des Programmes Nationaux de Lutte/Élimination du Paludisme et des Universitaires</a:t>
            </a:r>
            <a:r>
              <a:rPr lang="fr-FR" dirty="0"/>
              <a:t>.</a:t>
            </a:r>
            <a:endParaRPr lang="en-US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  <p:pic>
        <p:nvPicPr>
          <p:cNvPr id="4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D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Themes/</a:t>
            </a:r>
            <a:r>
              <a:rPr lang="en-US" dirty="0" err="1">
                <a:solidFill>
                  <a:schemeClr val="bg1"/>
                </a:solidFill>
              </a:rPr>
              <a:t>Thèmes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4235"/>
          </a:xfrm>
          <a:solidFill>
            <a:srgbClr val="244D98"/>
          </a:solidFill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Themes/</a:t>
            </a:r>
            <a:r>
              <a:rPr lang="en-US" sz="3600" dirty="0" err="1">
                <a:solidFill>
                  <a:schemeClr val="bg1"/>
                </a:solidFill>
              </a:rPr>
              <a:t>Thèmes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9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0752" y="883227"/>
            <a:ext cx="11885931" cy="580399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Research concepts for discussion/</a:t>
            </a:r>
            <a:r>
              <a:rPr lang="en-GB" sz="2400" dirty="0">
                <a:solidFill>
                  <a:srgbClr val="00B050"/>
                </a:solidFill>
              </a:rPr>
              <a:t>c</a:t>
            </a:r>
            <a:r>
              <a:rPr lang="fr-FR" sz="2400" dirty="0" err="1">
                <a:solidFill>
                  <a:srgbClr val="00B050"/>
                </a:solidFill>
              </a:rPr>
              <a:t>oncepts</a:t>
            </a:r>
            <a:r>
              <a:rPr lang="fr-FR" sz="2400" dirty="0">
                <a:solidFill>
                  <a:srgbClr val="00B050"/>
                </a:solidFill>
              </a:rPr>
              <a:t> de recherche pour discussion</a:t>
            </a:r>
            <a:endParaRPr lang="en-GB" sz="2400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Research findings presentations &amp; discussion/</a:t>
            </a:r>
            <a:r>
              <a:rPr lang="fr-FR" sz="2400" dirty="0"/>
              <a:t> </a:t>
            </a:r>
            <a:r>
              <a:rPr lang="fr-FR" sz="2400" dirty="0">
                <a:solidFill>
                  <a:srgbClr val="00B050"/>
                </a:solidFill>
              </a:rPr>
              <a:t>Présentations et discussion des résultats de recherche</a:t>
            </a:r>
            <a:endParaRPr lang="en-GB" sz="2400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Conference &amp; research coordination/</a:t>
            </a:r>
            <a:r>
              <a:rPr lang="fr-FR" sz="2400" dirty="0">
                <a:solidFill>
                  <a:srgbClr val="00B050"/>
                </a:solidFill>
              </a:rPr>
              <a:t>Coordination des conférences et de la recherche</a:t>
            </a:r>
            <a:endParaRPr lang="en-GB" sz="2400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Research priorities/</a:t>
            </a:r>
            <a:r>
              <a:rPr lang="en-GB" sz="2400" dirty="0" err="1">
                <a:solidFill>
                  <a:srgbClr val="00B050"/>
                </a:solidFill>
              </a:rPr>
              <a:t>Priorités</a:t>
            </a:r>
            <a:r>
              <a:rPr lang="en-GB" sz="2400" dirty="0">
                <a:solidFill>
                  <a:srgbClr val="00B050"/>
                </a:solidFill>
              </a:rPr>
              <a:t> de recherche</a:t>
            </a:r>
            <a:endParaRPr lang="en-GB" sz="2400" dirty="0">
              <a:solidFill>
                <a:srgbClr val="00B05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rgbClr val="00B05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Group improvements/</a:t>
            </a:r>
            <a:r>
              <a:rPr lang="en-GB" sz="2400" dirty="0" err="1">
                <a:solidFill>
                  <a:srgbClr val="00B050"/>
                </a:solidFill>
              </a:rPr>
              <a:t>Améliorations</a:t>
            </a:r>
            <a:r>
              <a:rPr lang="en-GB" sz="2400" dirty="0">
                <a:solidFill>
                  <a:srgbClr val="00B050"/>
                </a:solidFill>
              </a:rPr>
              <a:t> du </a:t>
            </a:r>
            <a:r>
              <a:rPr lang="en-GB" sz="2400" dirty="0" err="1">
                <a:solidFill>
                  <a:srgbClr val="00B050"/>
                </a:solidFill>
              </a:rPr>
              <a:t>groupe</a:t>
            </a:r>
            <a:endParaRPr lang="en-GB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D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Group actions 2024/Actions du </a:t>
            </a:r>
            <a:r>
              <a:rPr lang="en-US" dirty="0" err="1">
                <a:solidFill>
                  <a:schemeClr val="bg1"/>
                </a:solidFill>
              </a:rPr>
              <a:t>groupe</a:t>
            </a:r>
            <a:r>
              <a:rPr lang="en-US" dirty="0">
                <a:solidFill>
                  <a:schemeClr val="bg1"/>
                </a:solidFill>
              </a:rPr>
              <a:t> 2024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1817"/>
          </a:xfrm>
          <a:solidFill>
            <a:srgbClr val="244D98"/>
          </a:solidFill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Presentations/</a:t>
            </a:r>
            <a:r>
              <a:rPr lang="en-US" sz="3600" dirty="0" err="1">
                <a:solidFill>
                  <a:schemeClr val="bg1"/>
                </a:solidFill>
              </a:rPr>
              <a:t>Présentations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9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0752" y="1416750"/>
            <a:ext cx="11885931" cy="5270472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January 2024/</a:t>
            </a:r>
            <a:r>
              <a:rPr lang="en-GB" sz="2400" dirty="0">
                <a:solidFill>
                  <a:srgbClr val="00B050"/>
                </a:solidFill>
              </a:rPr>
              <a:t>Janvier 2024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 err="1"/>
              <a:t>Anyirekun</a:t>
            </a:r>
            <a:r>
              <a:rPr lang="en-GB" sz="2400" dirty="0"/>
              <a:t> Fabrice SOME, PhD​ Associate Professor at IRSS/CNRST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Concept for REACT 3, optimization of SMC using CHW in Burkina Faso &amp; Cote d’Ivoire/</a:t>
            </a:r>
            <a:r>
              <a:rPr lang="fr-FR" sz="2400" dirty="0">
                <a:solidFill>
                  <a:srgbClr val="00B050"/>
                </a:solidFill>
              </a:rPr>
              <a:t>Concept pour REACT 3, optimisation de la SMC utilisant les ASC au Burkina Faso et en Côte d'Ivoire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/>
              <a:t>Discussion on concept and possible improvements/</a:t>
            </a:r>
            <a:r>
              <a:rPr lang="fr-FR" sz="2400" dirty="0">
                <a:solidFill>
                  <a:srgbClr val="00B050"/>
                </a:solidFill>
              </a:rPr>
              <a:t>Discussion sur le concept et les améliorations possibles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/>
              <a:t>March 2024 face to face meeting at SMC alliance meeting/</a:t>
            </a:r>
            <a:r>
              <a:rPr lang="fr-FR" sz="2400" dirty="0">
                <a:solidFill>
                  <a:srgbClr val="00B050"/>
                </a:solidFill>
              </a:rPr>
              <a:t>Réunion en face à face de mars 2024 lors de la réunion de l'alliance SMC</a:t>
            </a:r>
            <a:endParaRPr lang="en-GB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1817"/>
          </a:xfrm>
          <a:solidFill>
            <a:srgbClr val="244D98"/>
          </a:solidFill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Presentations/</a:t>
            </a:r>
            <a:r>
              <a:rPr lang="en-US" sz="3600" dirty="0" err="1">
                <a:solidFill>
                  <a:schemeClr val="bg1"/>
                </a:solidFill>
              </a:rPr>
              <a:t>Présentations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9" name="Picture 2" descr="Logo, company name&#10;&#10;Description automatically generate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1311" y="5936577"/>
            <a:ext cx="1035372" cy="7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0752" y="1416750"/>
            <a:ext cx="11885931" cy="5270472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May 2024/</a:t>
            </a:r>
            <a:r>
              <a:rPr lang="en-GB" sz="2400" dirty="0">
                <a:solidFill>
                  <a:srgbClr val="00B050"/>
                </a:solidFill>
              </a:rPr>
              <a:t>Mai 2024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/>
              <a:t>Dr Sol Richardson Assistant Professor at Tsinghua Vanke School of Public Health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Research results presentation on studies using Malaria </a:t>
            </a:r>
            <a:r>
              <a:rPr lang="en-GB" sz="2400"/>
              <a:t>Consortium’s end of round </a:t>
            </a:r>
            <a:r>
              <a:rPr lang="en-GB" sz="2400" dirty="0"/>
              <a:t>survey/</a:t>
            </a:r>
            <a:r>
              <a:rPr lang="fr-FR" sz="2400" dirty="0">
                <a:solidFill>
                  <a:srgbClr val="00B050"/>
                </a:solidFill>
              </a:rPr>
              <a:t>Présentation des résultats de recherche sur les études utilisant l'enquête de Fin de Cycle de Malaria Consortium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/>
              <a:t>4 studies examining factors affecting SMC optimization/</a:t>
            </a:r>
            <a:r>
              <a:rPr lang="fr-FR" sz="2400" dirty="0">
                <a:solidFill>
                  <a:srgbClr val="00B050"/>
                </a:solidFill>
              </a:rPr>
              <a:t>4 études examinant les facteurs affectant l'optimisation de la SMC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sz="2400" dirty="0"/>
          </a:p>
          <a:p>
            <a:r>
              <a:rPr lang="en-GB" sz="2400" dirty="0"/>
              <a:t>Discussion on results and possible implications for practice/</a:t>
            </a:r>
            <a:r>
              <a:rPr lang="fr-FR" sz="2400" dirty="0">
                <a:solidFill>
                  <a:srgbClr val="00B050"/>
                </a:solidFill>
              </a:rPr>
              <a:t>Discussion sur les résultats et les implications possibles pour la pratique</a:t>
            </a:r>
            <a:endParaRPr lang="en-GB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3799</Words>
  <Application>WPS Presentation</Application>
  <PresentationFormat>Widescreen</PresentationFormat>
  <Paragraphs>103</Paragraphs>
  <Slides>13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Aptos</vt:lpstr>
      <vt:lpstr>Segoe UI</vt:lpstr>
      <vt:lpstr>Aptos Display</vt:lpstr>
      <vt:lpstr>Segoe UI Variable Display</vt:lpstr>
      <vt:lpstr>Microsoft YaHei</vt:lpstr>
      <vt:lpstr>Arial Unicode MS</vt:lpstr>
      <vt:lpstr>Office Theme</vt:lpstr>
      <vt:lpstr>2024 Research sub-group update (Mise à jour du sous-groupe de recherche)</vt:lpstr>
      <vt:lpstr>Information</vt:lpstr>
      <vt:lpstr>Background/Information Generales</vt:lpstr>
      <vt:lpstr>Background/Information Generales</vt:lpstr>
      <vt:lpstr>Themes/Thèmes</vt:lpstr>
      <vt:lpstr>Themes/Thèmes</vt:lpstr>
      <vt:lpstr>Group actions 2024/Actions du groupe 2024</vt:lpstr>
      <vt:lpstr>Presentations/Présentations</vt:lpstr>
      <vt:lpstr>Presentations/Présentations</vt:lpstr>
      <vt:lpstr>Presentations/Présentations</vt:lpstr>
      <vt:lpstr>Presentations/Présentations</vt:lpstr>
      <vt:lpstr>2025</vt:lpstr>
      <vt:lpstr>Looking Ahead/Perspectives d'Avenir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 Steele</dc:creator>
  <cp:lastModifiedBy>flex 5 i5</cp:lastModifiedBy>
  <cp:revision>4</cp:revision>
  <dcterms:created xsi:type="dcterms:W3CDTF">2024-12-09T14:01:00Z</dcterms:created>
  <dcterms:modified xsi:type="dcterms:W3CDTF">2025-03-04T09:08:30Z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9B0E1F8AA9904F31BAA09943F3DE2E7F_13</vt:lpwstr>
  </property>
  <property fmtid="{D5CDD505-2E9C-101B-9397-08002B2CF9AE}" pid="3" name="KSOProductBuildVer">
    <vt:lpwstr>2057-12.2.0.20341</vt:lpwstr>
  </property>
</Properties>
</file>